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6" r:id="rId1"/>
  </p:sldMasterIdLst>
  <p:sldIdLst>
    <p:sldId id="368" r:id="rId2"/>
    <p:sldId id="281" r:id="rId3"/>
    <p:sldId id="384" r:id="rId4"/>
    <p:sldId id="385" r:id="rId5"/>
    <p:sldId id="370" r:id="rId6"/>
    <p:sldId id="371" r:id="rId7"/>
    <p:sldId id="372" r:id="rId8"/>
    <p:sldId id="373" r:id="rId9"/>
    <p:sldId id="374" r:id="rId10"/>
    <p:sldId id="375" r:id="rId11"/>
    <p:sldId id="369" r:id="rId12"/>
    <p:sldId id="376" r:id="rId13"/>
    <p:sldId id="275" r:id="rId14"/>
    <p:sldId id="377" r:id="rId15"/>
    <p:sldId id="378" r:id="rId16"/>
    <p:sldId id="379" r:id="rId17"/>
    <p:sldId id="380" r:id="rId18"/>
    <p:sldId id="381" r:id="rId19"/>
    <p:sldId id="382" r:id="rId20"/>
    <p:sldId id="383" r:id="rId21"/>
    <p:sldId id="322" r:id="rId22"/>
    <p:sldId id="297" r:id="rId23"/>
    <p:sldId id="367" r:id="rId24"/>
    <p:sldId id="295" r:id="rId25"/>
    <p:sldId id="256" r:id="rId26"/>
    <p:sldId id="306" r:id="rId27"/>
    <p:sldId id="305" r:id="rId28"/>
    <p:sldId id="307" r:id="rId29"/>
    <p:sldId id="328" r:id="rId30"/>
    <p:sldId id="301" r:id="rId31"/>
    <p:sldId id="314" r:id="rId32"/>
    <p:sldId id="360" r:id="rId33"/>
    <p:sldId id="330" r:id="rId34"/>
    <p:sldId id="303" r:id="rId35"/>
    <p:sldId id="363" r:id="rId36"/>
    <p:sldId id="298" r:id="rId37"/>
    <p:sldId id="357" r:id="rId38"/>
    <p:sldId id="311" r:id="rId39"/>
    <p:sldId id="259" r:id="rId40"/>
    <p:sldId id="261" r:id="rId41"/>
    <p:sldId id="262" r:id="rId42"/>
    <p:sldId id="361" r:id="rId43"/>
    <p:sldId id="294" r:id="rId44"/>
    <p:sldId id="364" r:id="rId45"/>
    <p:sldId id="332" r:id="rId46"/>
    <p:sldId id="278" r:id="rId47"/>
    <p:sldId id="351" r:id="rId48"/>
    <p:sldId id="320" r:id="rId49"/>
    <p:sldId id="324" r:id="rId50"/>
    <p:sldId id="326" r:id="rId51"/>
    <p:sldId id="296" r:id="rId52"/>
    <p:sldId id="312" r:id="rId53"/>
    <p:sldId id="359" r:id="rId54"/>
    <p:sldId id="299" r:id="rId55"/>
    <p:sldId id="358" r:id="rId56"/>
    <p:sldId id="353" r:id="rId57"/>
    <p:sldId id="269" r:id="rId58"/>
    <p:sldId id="300" r:id="rId59"/>
    <p:sldId id="302" r:id="rId60"/>
    <p:sldId id="304" r:id="rId61"/>
    <p:sldId id="257" r:id="rId62"/>
    <p:sldId id="313" r:id="rId63"/>
    <p:sldId id="274" r:id="rId64"/>
    <p:sldId id="315" r:id="rId65"/>
    <p:sldId id="276" r:id="rId66"/>
    <p:sldId id="273" r:id="rId67"/>
    <p:sldId id="272" r:id="rId68"/>
    <p:sldId id="362" r:id="rId69"/>
    <p:sldId id="264" r:id="rId70"/>
    <p:sldId id="258" r:id="rId71"/>
    <p:sldId id="293" r:id="rId72"/>
    <p:sldId id="365" r:id="rId73"/>
    <p:sldId id="263" r:id="rId74"/>
    <p:sldId id="309" r:id="rId75"/>
    <p:sldId id="267" r:id="rId76"/>
    <p:sldId id="268" r:id="rId77"/>
    <p:sldId id="277" r:id="rId78"/>
    <p:sldId id="279" r:id="rId79"/>
    <p:sldId id="280" r:id="rId80"/>
    <p:sldId id="282" r:id="rId81"/>
    <p:sldId id="284" r:id="rId82"/>
    <p:sldId id="285" r:id="rId83"/>
    <p:sldId id="310" r:id="rId84"/>
    <p:sldId id="308" r:id="rId85"/>
    <p:sldId id="286" r:id="rId86"/>
    <p:sldId id="316" r:id="rId87"/>
    <p:sldId id="336" r:id="rId88"/>
    <p:sldId id="335" r:id="rId89"/>
    <p:sldId id="339" r:id="rId90"/>
    <p:sldId id="318" r:id="rId91"/>
    <p:sldId id="340" r:id="rId92"/>
    <p:sldId id="343" r:id="rId93"/>
    <p:sldId id="344" r:id="rId94"/>
    <p:sldId id="345" r:id="rId95"/>
    <p:sldId id="337" r:id="rId96"/>
    <p:sldId id="341" r:id="rId97"/>
    <p:sldId id="348" r:id="rId98"/>
    <p:sldId id="347" r:id="rId99"/>
    <p:sldId id="338" r:id="rId100"/>
    <p:sldId id="342" r:id="rId101"/>
    <p:sldId id="346" r:id="rId102"/>
    <p:sldId id="349" r:id="rId103"/>
    <p:sldId id="366" r:id="rId10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p:scale>
          <a:sx n="75" d="100"/>
          <a:sy n="75" d="100"/>
        </p:scale>
        <p:origin x="-1224" y="108"/>
      </p:cViewPr>
      <p:guideLst>
        <p:guide orient="horz" pos="2160"/>
        <p:guide pos="2880"/>
      </p:guideLst>
    </p:cSldViewPr>
  </p:slideViewPr>
  <p:outlineViewPr>
    <p:cViewPr>
      <p:scale>
        <a:sx n="33" d="100"/>
        <a:sy n="33" d="100"/>
      </p:scale>
      <p:origin x="30" y="21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DD909E-E1FB-4A96-9CCE-04D35D923F88}" type="datetimeFigureOut">
              <a:rPr lang="it-IT" smtClean="0"/>
              <a:pPr/>
              <a:t>04/10/2019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AAC38A8-1E31-47EF-992C-745C3102933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D909E-E1FB-4A96-9CCE-04D35D923F88}" type="datetimeFigureOut">
              <a:rPr lang="it-IT" smtClean="0"/>
              <a:pPr/>
              <a:t>04/10/2019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C38A8-1E31-47EF-992C-745C31029336}"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package" Target="../embeddings/Microsoft_PowerPoint_Presentation1.pptx"/></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ideo" Target="file:///F:\francavilla\valvulite%20mitralica%20reumatica%20.avi"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F:\francavilla\origine%20cor%20dx%20da%20sin%20decorso%20interarterioso.mp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F:\francavilla\origine%20anomala%20cor%20sinistra%20da%20dx%20con%20decorso%20intramurale.mp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F:\francavilla\cor%20anomala%205.avi"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ww.ncbi.nlm.nih.gov/pubmed/?term=Daliento%20L%5bAuthor%5d&amp;cauthor=true&amp;cauthor_uid=9670825" TargetMode="External"/><Relationship Id="rId3" Type="http://schemas.openxmlformats.org/officeDocument/2006/relationships/hyperlink" Target="https://www.ncbi.nlm.nih.gov/pubmed/?term=Basso%20C%5bAuthor%5d&amp;cauthor=true&amp;cauthor_uid=9670825" TargetMode="External"/><Relationship Id="rId7" Type="http://schemas.openxmlformats.org/officeDocument/2006/relationships/hyperlink" Target="https://www.ncbi.nlm.nih.gov/pubmed/?term=Angelini%20A%5bAuthor%5d&amp;cauthor=true&amp;cauthor_uid=9670825" TargetMode="External"/><Relationship Id="rId2" Type="http://schemas.openxmlformats.org/officeDocument/2006/relationships/hyperlink" Target="https://www.ncbi.nlm.nih.gov/pubmed/?term=Frescura%20C%5bAuthor%5d&amp;cauthor=true&amp;cauthor_uid=9670825" TargetMode="External"/><Relationship Id="rId1" Type="http://schemas.openxmlformats.org/officeDocument/2006/relationships/slideLayout" Target="../slideLayouts/slideLayout2.xml"/><Relationship Id="rId6" Type="http://schemas.openxmlformats.org/officeDocument/2006/relationships/hyperlink" Target="https://www.ncbi.nlm.nih.gov/pubmed/?term=Pennelli%20T%5bAuthor%5d&amp;cauthor=true&amp;cauthor_uid=9670825" TargetMode="External"/><Relationship Id="rId5" Type="http://schemas.openxmlformats.org/officeDocument/2006/relationships/hyperlink" Target="https://www.ncbi.nlm.nih.gov/pubmed/?term=Corrado%20D%5bAuthor%5d&amp;cauthor=true&amp;cauthor_uid=9670825" TargetMode="External"/><Relationship Id="rId4" Type="http://schemas.openxmlformats.org/officeDocument/2006/relationships/hyperlink" Target="https://www.ncbi.nlm.nih.gov/pubmed/?term=Thiene%20G%5bAuthor%5d&amp;cauthor=true&amp;cauthor_uid=9670825" TargetMode="External"/><Relationship Id="rId9" Type="http://schemas.openxmlformats.org/officeDocument/2006/relationships/hyperlink" Target="https://www.ncbi.nlm.nih.gov/pubmed/?term=Frescura+C,+Basso+C,+Thiene+G,+Corrado+D,+Pennelli+T,+Angelini+A,+Daliento+L.+Anomalous+origin+of+coronary+arteries+and+risk+of+sudden+death:+a+study+based+on+an+autopsy+population+of+congenital+heart+disease."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ncbi.nlm.nih.gov/pubmed/?term=T%C3%BCrkmen%20N%5bAuthor%5d&amp;cauthor=true&amp;cauthor_uid=23964586" TargetMode="External"/><Relationship Id="rId2" Type="http://schemas.openxmlformats.org/officeDocument/2006/relationships/hyperlink" Target="https://www.ncbi.nlm.nih.gov/pubmed/?term=Eren%20B%5bAuthor%5d&amp;cauthor=true&amp;cauthor_uid=23964586" TargetMode="External"/><Relationship Id="rId1" Type="http://schemas.openxmlformats.org/officeDocument/2006/relationships/slideLayout" Target="../slideLayouts/slideLayout2.xml"/><Relationship Id="rId4" Type="http://schemas.openxmlformats.org/officeDocument/2006/relationships/hyperlink" Target="https://www.ncbi.nlm.nih.gov/pubmed/?term=G%C3%BCndo%C4%9Fmu%C5%9F%20UN%5bAuthor%5d&amp;cauthor=true&amp;cauthor_uid=23964586"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file:///G:\cor%20anomala%20mob%20cor%20dx1.avi"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ideo" Target="file:///F:\francavilla\giardina%202.avi"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ideo" Target="file:///F:\francavilla\cor%20dx%20ad.avi"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ideo" Target="file:///F:\francavilla\cor%20dx%203%20caso.avi"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F:\francavilla\cor%20no4%20dx.avi"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ideo" Target="file:///F:\francavilla\cor%20dx%203%20cas1.avi"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ideo" Target="file:///F:\francavilla\cor%20sn%203%20caso.avi"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ideo" Target="file:///F:\francavilla\cor%20no2.avi"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ideo" Target="file:///F:\francavilla\cor%20sn%20ad.avi"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ideo" Target="file:///F:\francavilla\cor%20no3.a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2743723898"/>
              </p:ext>
            </p:extLst>
          </p:nvPr>
        </p:nvGraphicFramePr>
        <p:xfrm>
          <a:off x="3131840" y="548680"/>
          <a:ext cx="4152478" cy="5932111"/>
        </p:xfrm>
        <a:graphic>
          <a:graphicData uri="http://schemas.openxmlformats.org/presentationml/2006/ole">
            <mc:AlternateContent xmlns:mc="http://schemas.openxmlformats.org/markup-compatibility/2006">
              <mc:Choice xmlns:v="urn:schemas-microsoft-com:vml" Requires="v">
                <p:oleObj spid="_x0000_s1029" name="Presentazione" r:id="rId4" imgW="12548758" imgH="17928469" progId="PowerPoint.Show.12">
                  <p:embed/>
                </p:oleObj>
              </mc:Choice>
              <mc:Fallback>
                <p:oleObj name="Presentazione" r:id="rId4" imgW="12548758" imgH="17928469" progId="PowerPoint.Show.12">
                  <p:embed/>
                  <p:pic>
                    <p:nvPicPr>
                      <p:cNvPr id="0" name=""/>
                      <p:cNvPicPr/>
                      <p:nvPr/>
                    </p:nvPicPr>
                    <p:blipFill>
                      <a:blip r:embed="rId5"/>
                      <a:stretch>
                        <a:fillRect/>
                      </a:stretch>
                    </p:blipFill>
                    <p:spPr>
                      <a:xfrm>
                        <a:off x="3131840" y="548680"/>
                        <a:ext cx="4152478" cy="5932111"/>
                      </a:xfrm>
                      <a:prstGeom prst="rect">
                        <a:avLst/>
                      </a:prstGeom>
                    </p:spPr>
                  </p:pic>
                </p:oleObj>
              </mc:Fallback>
            </mc:AlternateContent>
          </a:graphicData>
        </a:graphic>
      </p:graphicFrame>
    </p:spTree>
    <p:extLst>
      <p:ext uri="{BB962C8B-B14F-4D97-AF65-F5344CB8AC3E}">
        <p14:creationId xmlns:p14="http://schemas.microsoft.com/office/powerpoint/2010/main" val="2869843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20688"/>
            <a:ext cx="8291264" cy="5505475"/>
          </a:xfrm>
        </p:spPr>
        <p:txBody>
          <a:bodyPr>
            <a:normAutofit fontScale="25000" lnSpcReduction="20000"/>
          </a:bodyPr>
          <a:lstStyle/>
          <a:p>
            <a:pPr algn="just"/>
            <a:r>
              <a:rPr lang="it-IT" altLang="it-IT" sz="6400" dirty="0"/>
              <a:t>L’origine anomala della arteria coronaria sinistra è una rara cardiopatia congenita  in cui la sintomatologia dipende dalla grandezza e dalla distribuzione del circolo collaterale. </a:t>
            </a:r>
          </a:p>
          <a:p>
            <a:pPr algn="just"/>
            <a:r>
              <a:rPr lang="it-IT" altLang="it-IT" sz="6400" dirty="0"/>
              <a:t>Generalmente nel lattante si  manifesta clinicamente con scompenso cardiaco verso i 2-3 mesi di vita a causa della progressiva aumentata  richiesta miocardica  di ossigeno. </a:t>
            </a:r>
          </a:p>
          <a:p>
            <a:pPr algn="just"/>
            <a:r>
              <a:rPr lang="it-IT" altLang="it-IT" sz="6400" dirty="0"/>
              <a:t>La diagnosi definitiva richiede la dimostrazione dell’origine anomala della coronaria sebbene vi siano numerosi altri reperti ecocardiografici che dovrebbero far porre il sospetto diagnostico: la dilatazione dell’atrio e del ventricolo di sinistra ,la disfunzione ventricolare sinistra con conseguente rigurgito mitralico, la dilatazione della coronaria destra, l’aumentata </a:t>
            </a:r>
            <a:r>
              <a:rPr lang="it-IT" altLang="it-IT" sz="6400" dirty="0" err="1"/>
              <a:t>ecodensità</a:t>
            </a:r>
            <a:r>
              <a:rPr lang="it-IT" altLang="it-IT" sz="6400" dirty="0"/>
              <a:t> dei muscoli papillari per fibrosi secondaria all’ischemia.</a:t>
            </a:r>
          </a:p>
          <a:p>
            <a:pPr algn="just"/>
            <a:r>
              <a:rPr lang="it-IT" altLang="it-IT" sz="6400" dirty="0"/>
              <a:t>Il vaso anomalo segue un decorso apparentemente normale ma nasce dal tronco della polmonare in prossimità della posizione da cui normalmente origina dall’aorta (</a:t>
            </a:r>
            <a:r>
              <a:rPr lang="it-IT" altLang="it-IT" sz="6400" dirty="0" err="1"/>
              <a:t>fig</a:t>
            </a:r>
            <a:r>
              <a:rPr lang="it-IT" altLang="it-IT" sz="6400" dirty="0"/>
              <a:t> 4 e </a:t>
            </a:r>
            <a:r>
              <a:rPr lang="it-IT" altLang="it-IT" sz="6400" dirty="0" err="1"/>
              <a:t>fig</a:t>
            </a:r>
            <a:r>
              <a:rPr lang="it-IT" altLang="it-IT" sz="6400" dirty="0"/>
              <a:t> 5 ) , in genere dal seno posteriore dell’arteria (valvola) polmonare  e raramente dal ramo destro della polmonare.</a:t>
            </a:r>
          </a:p>
          <a:p>
            <a:pPr algn="just"/>
            <a:r>
              <a:rPr lang="it-IT" altLang="it-IT" sz="6400" dirty="0"/>
              <a:t>In caso di origine normale il flusso è  prossimo distale, in caso di connessione anomala è </a:t>
            </a:r>
            <a:r>
              <a:rPr lang="it-IT" altLang="it-IT" sz="6400" dirty="0" err="1"/>
              <a:t>inverito</a:t>
            </a:r>
            <a:r>
              <a:rPr lang="it-IT" altLang="it-IT" sz="6400" dirty="0"/>
              <a:t> andando verso la polmonare attraverso circoli collaterali.</a:t>
            </a:r>
          </a:p>
          <a:p>
            <a:pPr algn="just"/>
            <a:endParaRPr lang="it-IT" altLang="it-IT" sz="6400" dirty="0"/>
          </a:p>
          <a:p>
            <a:pPr algn="just"/>
            <a:r>
              <a:rPr lang="it-IT" altLang="it-IT" sz="6400" dirty="0"/>
              <a:t>Durante la vita fetale o subito dopo la nascita essendo maggiore la pressione polmonare  rispetto a  quella aortica la coronaria anomala riceve  un flusso anterogrado dalla polmonare. </a:t>
            </a:r>
          </a:p>
          <a:p>
            <a:pPr algn="just"/>
            <a:r>
              <a:rPr lang="it-IT" altLang="it-IT" sz="6400" dirty="0"/>
              <a:t>Successivamente con l’aumento della pressione aortica  il flusso nella coronaria anomala si inverte e  dalla coronaria dx attraverso rami collaterali  raggiunge la  coronaria sinistra (</a:t>
            </a:r>
            <a:r>
              <a:rPr lang="it-IT" altLang="it-IT" sz="6400" dirty="0" err="1"/>
              <a:t>fig</a:t>
            </a:r>
            <a:r>
              <a:rPr lang="it-IT" altLang="it-IT" sz="6400" dirty="0"/>
              <a:t> 4) andando  in direzione del tronco della polmonare (</a:t>
            </a:r>
            <a:r>
              <a:rPr lang="it-IT" altLang="it-IT" sz="6400" dirty="0" err="1"/>
              <a:t>fig</a:t>
            </a:r>
            <a:r>
              <a:rPr lang="it-IT" altLang="it-IT" sz="6400" dirty="0"/>
              <a:t> 1 : l’immagine diagnostica  all’ecocardiogramma </a:t>
            </a:r>
            <a:r>
              <a:rPr lang="it-IT" altLang="it-IT" dirty="0"/>
              <a:t>).</a:t>
            </a:r>
            <a:endParaRPr lang="it-IT" dirty="0"/>
          </a:p>
        </p:txBody>
      </p:sp>
    </p:spTree>
    <p:extLst>
      <p:ext uri="{BB962C8B-B14F-4D97-AF65-F5344CB8AC3E}">
        <p14:creationId xmlns:p14="http://schemas.microsoft.com/office/powerpoint/2010/main" val="2786263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valvulite mitralica reumatica .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sn 3 cas2.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92500" lnSpcReduction="20000"/>
          </a:bodyPr>
          <a:lstStyle/>
          <a:p>
            <a:r>
              <a:rPr lang="it-IT" dirty="0" smtClean="0"/>
              <a:t>Facendo eco alla prima visita escludiamo quasi completamente le  anomalie delle coronarie.</a:t>
            </a:r>
          </a:p>
          <a:p>
            <a:endParaRPr lang="it-IT" dirty="0" smtClean="0"/>
          </a:p>
          <a:p>
            <a:r>
              <a:rPr lang="it-IT" dirty="0" smtClean="0"/>
              <a:t>In caso di sintomi (angina,sincope non spiegata) dobbiamo integrare la valutazione con TAC e speriamo a breve con RMN.</a:t>
            </a:r>
          </a:p>
          <a:p>
            <a:pPr>
              <a:buNone/>
            </a:pPr>
            <a:r>
              <a:rPr lang="it-IT" dirty="0" smtClean="0"/>
              <a:t>(In  rare situazioni far ricorso alla </a:t>
            </a:r>
            <a:r>
              <a:rPr lang="it-IT" dirty="0" err="1" smtClean="0"/>
              <a:t>coronarografia</a:t>
            </a:r>
            <a:r>
              <a:rPr lang="it-IT" dirty="0" smtClean="0"/>
              <a:t> )</a:t>
            </a:r>
          </a:p>
          <a:p>
            <a:r>
              <a:rPr lang="it-IT" dirty="0" smtClean="0"/>
              <a:t>Al fine di escludere i rari casi di anomalia degli osti coronarici , di ponte miocardico  e di falsa negatività dell’ecografia</a:t>
            </a:r>
          </a:p>
          <a:p>
            <a:endParaRPr lang="it-IT"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fine</a:t>
            </a:r>
            <a:endParaRPr lang="it-IT"/>
          </a:p>
        </p:txBody>
      </p:sp>
      <p:sp>
        <p:nvSpPr>
          <p:cNvPr id="3" name="Segnaposto contenuto 2"/>
          <p:cNvSpPr>
            <a:spLocks noGrp="1"/>
          </p:cNvSpPr>
          <p:nvPr>
            <p:ph idx="1"/>
          </p:nvPr>
        </p:nvSpPr>
        <p:spPr/>
        <p:txBody>
          <a:bodyPr/>
          <a:lstStyle/>
          <a:p>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pPr algn="just"/>
            <a:r>
              <a:rPr lang="it-IT" altLang="it-IT" dirty="0"/>
              <a:t>Riportiamo il caso di un bimbo di 2 mesi nato a </a:t>
            </a:r>
            <a:r>
              <a:rPr lang="it-IT" altLang="it-IT" dirty="0" smtClean="0"/>
              <a:t>termine </a:t>
            </a:r>
            <a:r>
              <a:rPr lang="it-IT" altLang="it-IT" dirty="0"/>
              <a:t>, giunto all’osservazione per grave dispnea.</a:t>
            </a:r>
          </a:p>
          <a:p>
            <a:pPr algn="just"/>
            <a:r>
              <a:rPr lang="it-IT" altLang="it-IT" dirty="0"/>
              <a:t>Esame </a:t>
            </a:r>
            <a:r>
              <a:rPr lang="it-IT" altLang="it-IT" dirty="0" err="1"/>
              <a:t>obiettivo:soffio</a:t>
            </a:r>
            <a:r>
              <a:rPr lang="it-IT" altLang="it-IT" dirty="0"/>
              <a:t> olosistolico 3/6; epatomegalia.</a:t>
            </a:r>
          </a:p>
          <a:p>
            <a:pPr algn="just"/>
            <a:r>
              <a:rPr lang="it-IT" altLang="it-IT" dirty="0"/>
              <a:t>Esami  ematochimici  all’</a:t>
            </a:r>
            <a:r>
              <a:rPr lang="it-IT" altLang="it-IT" dirty="0" err="1"/>
              <a:t>ingrresso</a:t>
            </a:r>
            <a:r>
              <a:rPr lang="it-IT" altLang="it-IT" dirty="0"/>
              <a:t>. </a:t>
            </a:r>
            <a:r>
              <a:rPr lang="it-IT" altLang="it-IT" dirty="0" err="1"/>
              <a:t>Tnt</a:t>
            </a:r>
            <a:r>
              <a:rPr lang="it-IT" altLang="it-IT" dirty="0"/>
              <a:t> 0.08, CK mb massa 7.2;</a:t>
            </a:r>
          </a:p>
          <a:p>
            <a:pPr algn="just"/>
            <a:r>
              <a:rPr lang="it-IT" altLang="it-IT" dirty="0"/>
              <a:t>Dopo 4 giorni : </a:t>
            </a:r>
            <a:r>
              <a:rPr lang="it-IT" altLang="it-IT" dirty="0" err="1"/>
              <a:t>Tnt</a:t>
            </a:r>
            <a:r>
              <a:rPr lang="it-IT" altLang="it-IT" dirty="0"/>
              <a:t> 0.23, CK mb 5.6.</a:t>
            </a:r>
          </a:p>
          <a:p>
            <a:pPr algn="just"/>
            <a:r>
              <a:rPr lang="it-IT" altLang="it-IT" dirty="0"/>
              <a:t>ECG (</a:t>
            </a:r>
            <a:r>
              <a:rPr lang="it-IT" altLang="it-IT" dirty="0" err="1"/>
              <a:t>fig</a:t>
            </a:r>
            <a:r>
              <a:rPr lang="it-IT" altLang="it-IT" dirty="0"/>
              <a:t> 1) : Onda Q , </a:t>
            </a:r>
            <a:r>
              <a:rPr lang="it-IT" altLang="it-IT" dirty="0" err="1"/>
              <a:t>sovralivellamento</a:t>
            </a:r>
            <a:r>
              <a:rPr lang="it-IT" altLang="it-IT" dirty="0"/>
              <a:t> ST e T negativa in sede anterolaterale.</a:t>
            </a:r>
          </a:p>
          <a:p>
            <a:pPr algn="just"/>
            <a:r>
              <a:rPr lang="it-IT" altLang="it-IT" dirty="0"/>
              <a:t>RX torace</a:t>
            </a:r>
          </a:p>
          <a:p>
            <a:pPr algn="just"/>
            <a:endParaRPr lang="it-IT" altLang="it-IT" dirty="0" smtClean="0"/>
          </a:p>
          <a:p>
            <a:pPr algn="just"/>
            <a:r>
              <a:rPr lang="it-IT" altLang="it-IT" dirty="0" smtClean="0"/>
              <a:t>Il </a:t>
            </a:r>
            <a:r>
              <a:rPr lang="it-IT" altLang="it-IT" dirty="0"/>
              <a:t>paziente veniva ricoverato con diagnosi di possibile miocardite e si iniziava terapia con diuretico e ace inibitore con parziale beneficio.</a:t>
            </a:r>
          </a:p>
          <a:p>
            <a:pPr algn="just"/>
            <a:r>
              <a:rPr lang="it-IT" altLang="it-IT" dirty="0"/>
              <a:t>Esami ematochimici successivi: positività per anticorpi </a:t>
            </a:r>
            <a:r>
              <a:rPr lang="it-IT" altLang="it-IT" dirty="0" err="1"/>
              <a:t>anticitomegalovirus</a:t>
            </a:r>
            <a:r>
              <a:rPr lang="it-IT" altLang="it-IT" dirty="0"/>
              <a:t> DNA nell’urina che sembravano avvalorare la diagnosi di miocardite</a:t>
            </a:r>
          </a:p>
          <a:p>
            <a:endParaRPr lang="it-IT" dirty="0"/>
          </a:p>
        </p:txBody>
      </p:sp>
    </p:spTree>
    <p:extLst>
      <p:ext uri="{BB962C8B-B14F-4D97-AF65-F5344CB8AC3E}">
        <p14:creationId xmlns:p14="http://schemas.microsoft.com/office/powerpoint/2010/main" val="2868135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50985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Situazioni più comuni di studio delle anomalie coronariche</a:t>
            </a:r>
            <a:endParaRPr lang="it-IT" dirty="0"/>
          </a:p>
        </p:txBody>
      </p:sp>
      <p:sp>
        <p:nvSpPr>
          <p:cNvPr id="3" name="Segnaposto contenuto 2"/>
          <p:cNvSpPr>
            <a:spLocks noGrp="1"/>
          </p:cNvSpPr>
          <p:nvPr>
            <p:ph idx="1"/>
          </p:nvPr>
        </p:nvSpPr>
        <p:spPr/>
        <p:txBody>
          <a:bodyPr/>
          <a:lstStyle/>
          <a:p>
            <a:r>
              <a:rPr lang="it-IT" i="1" dirty="0" smtClean="0"/>
              <a:t>Ricerca anomalie coronariche durante visita medico sportiva (Il </a:t>
            </a:r>
            <a:r>
              <a:rPr lang="it-IT" i="1" dirty="0"/>
              <a:t>19% delle morti improvvise nei giovani atleti sono da considerare imputabili alla presenza di una AC </a:t>
            </a:r>
            <a:r>
              <a:rPr lang="it-IT" i="1" dirty="0" smtClean="0"/>
              <a:t>) </a:t>
            </a:r>
            <a:endParaRPr lang="it-IT" i="1" dirty="0"/>
          </a:p>
          <a:p>
            <a:endParaRPr lang="it-IT" i="1" dirty="0" smtClean="0"/>
          </a:p>
          <a:p>
            <a:r>
              <a:rPr lang="it-IT" i="1" dirty="0" smtClean="0"/>
              <a:t>La malattia di Kawasaki</a:t>
            </a:r>
            <a:endParaRPr lang="it-IT" i="1" dirty="0"/>
          </a:p>
        </p:txBody>
      </p:sp>
    </p:spTree>
    <p:extLst>
      <p:ext uri="{BB962C8B-B14F-4D97-AF65-F5344CB8AC3E}">
        <p14:creationId xmlns:p14="http://schemas.microsoft.com/office/powerpoint/2010/main" val="109852250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3" y="1108876"/>
            <a:ext cx="6689716" cy="5017287"/>
          </a:xfrm>
        </p:spPr>
      </p:pic>
    </p:spTree>
    <p:extLst>
      <p:ext uri="{BB962C8B-B14F-4D97-AF65-F5344CB8AC3E}">
        <p14:creationId xmlns:p14="http://schemas.microsoft.com/office/powerpoint/2010/main" val="2470314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216888"/>
            <a:ext cx="7056783" cy="5292587"/>
          </a:xfrm>
        </p:spPr>
      </p:pic>
    </p:spTree>
    <p:extLst>
      <p:ext uri="{BB962C8B-B14F-4D97-AF65-F5344CB8AC3E}">
        <p14:creationId xmlns:p14="http://schemas.microsoft.com/office/powerpoint/2010/main" val="419681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412776"/>
            <a:ext cx="6761724" cy="5071293"/>
          </a:xfrm>
        </p:spPr>
      </p:pic>
    </p:spTree>
    <p:extLst>
      <p:ext uri="{BB962C8B-B14F-4D97-AF65-F5344CB8AC3E}">
        <p14:creationId xmlns:p14="http://schemas.microsoft.com/office/powerpoint/2010/main" val="1960390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1" y="1916832"/>
            <a:ext cx="5729610" cy="4297208"/>
          </a:xfrm>
        </p:spPr>
      </p:pic>
    </p:spTree>
    <p:extLst>
      <p:ext uri="{BB962C8B-B14F-4D97-AF65-F5344CB8AC3E}">
        <p14:creationId xmlns:p14="http://schemas.microsoft.com/office/powerpoint/2010/main" val="515618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353500"/>
            <a:ext cx="6552728" cy="4914546"/>
          </a:xfrm>
        </p:spPr>
      </p:pic>
    </p:spTree>
    <p:extLst>
      <p:ext uri="{BB962C8B-B14F-4D97-AF65-F5344CB8AC3E}">
        <p14:creationId xmlns:p14="http://schemas.microsoft.com/office/powerpoint/2010/main" val="374244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03332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D9395621-7F4F-4B4C-8E84-4AE0D559B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589537"/>
            <a:ext cx="6004681" cy="5018197"/>
          </a:xfr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268760"/>
            <a:ext cx="6476537" cy="4857403"/>
          </a:xfrm>
        </p:spPr>
      </p:pic>
    </p:spTree>
    <p:extLst>
      <p:ext uri="{BB962C8B-B14F-4D97-AF65-F5344CB8AC3E}">
        <p14:creationId xmlns:p14="http://schemas.microsoft.com/office/powerpoint/2010/main" val="1877649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71322"/>
            <a:ext cx="8229600" cy="3583719"/>
          </a:xfrm>
        </p:spPr>
      </p:pic>
    </p:spTree>
    <p:extLst>
      <p:ext uri="{BB962C8B-B14F-4D97-AF65-F5344CB8AC3E}">
        <p14:creationId xmlns:p14="http://schemas.microsoft.com/office/powerpoint/2010/main" val="1557184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EBD1085-6E48-4186-9FFF-86C641BA602D}"/>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9765A0B6-F134-41EC-9844-BEE526E9BD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015" y="1600200"/>
            <a:ext cx="7319969" cy="4525963"/>
          </a:xfrm>
        </p:spPr>
      </p:pic>
    </p:spTree>
    <p:extLst>
      <p:ext uri="{BB962C8B-B14F-4D97-AF65-F5344CB8AC3E}">
        <p14:creationId xmlns:p14="http://schemas.microsoft.com/office/powerpoint/2010/main" val="17984389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013089B-7C32-4EA6-96FA-E68FD8DB570C}"/>
              </a:ext>
            </a:extLst>
          </p:cNvPr>
          <p:cNvSpPr>
            <a:spLocks noGrp="1"/>
          </p:cNvSpPr>
          <p:nvPr>
            <p:ph type="title"/>
          </p:nvPr>
        </p:nvSpPr>
        <p:spPr/>
        <p:txBody>
          <a:bodyPr>
            <a:normAutofit fontScale="90000"/>
          </a:bodyPr>
          <a:lstStyle/>
          <a:p>
            <a:r>
              <a:rPr lang="it-IT" dirty="0"/>
              <a:t>ANOMALIE CORONARICHE A RISCHIO DI MORTE IMPROVVISA</a:t>
            </a:r>
          </a:p>
        </p:txBody>
      </p:sp>
      <p:sp>
        <p:nvSpPr>
          <p:cNvPr id="3" name="Segnaposto contenuto 2">
            <a:extLst>
              <a:ext uri="{FF2B5EF4-FFF2-40B4-BE49-F238E27FC236}">
                <a16:creationId xmlns="" xmlns:a16="http://schemas.microsoft.com/office/drawing/2014/main" id="{EC64BCC6-6553-43D7-94FB-B4AC81FF6993}"/>
              </a:ext>
            </a:extLst>
          </p:cNvPr>
          <p:cNvSpPr>
            <a:spLocks noGrp="1"/>
          </p:cNvSpPr>
          <p:nvPr>
            <p:ph idx="1"/>
          </p:nvPr>
        </p:nvSpPr>
        <p:spPr/>
        <p:txBody>
          <a:bodyPr>
            <a:normAutofit fontScale="85000" lnSpcReduction="20000"/>
          </a:bodyPr>
          <a:lstStyle/>
          <a:p>
            <a:pPr marL="0" indent="0">
              <a:buNone/>
            </a:pPr>
            <a:r>
              <a:rPr lang="it-IT" dirty="0" smtClean="0"/>
              <a:t>1) </a:t>
            </a:r>
            <a:r>
              <a:rPr lang="it-IT" dirty="0"/>
              <a:t>Origine anomala</a:t>
            </a:r>
          </a:p>
          <a:p>
            <a:r>
              <a:rPr lang="it-IT" dirty="0"/>
              <a:t>– dall’arteria polmonare </a:t>
            </a:r>
          </a:p>
          <a:p>
            <a:r>
              <a:rPr lang="it-IT" dirty="0"/>
              <a:t>– dalla stessa aorta </a:t>
            </a:r>
          </a:p>
          <a:p>
            <a:pPr marL="0" indent="0">
              <a:buNone/>
            </a:pPr>
            <a:r>
              <a:rPr lang="it-IT" dirty="0" smtClean="0"/>
              <a:t>Da un altro  </a:t>
            </a:r>
            <a:r>
              <a:rPr lang="it-IT" dirty="0"/>
              <a:t>seno aortico </a:t>
            </a:r>
          </a:p>
          <a:p>
            <a:pPr marL="0" indent="0">
              <a:buNone/>
            </a:pPr>
            <a:r>
              <a:rPr lang="it-IT" dirty="0"/>
              <a:t>Origine </a:t>
            </a:r>
            <a:r>
              <a:rPr lang="it-IT" dirty="0" smtClean="0"/>
              <a:t>alta</a:t>
            </a:r>
          </a:p>
          <a:p>
            <a:pPr marL="0" indent="0">
              <a:buNone/>
            </a:pPr>
            <a:endParaRPr lang="it-IT" dirty="0" smtClean="0"/>
          </a:p>
          <a:p>
            <a:pPr marL="0" indent="0">
              <a:buNone/>
            </a:pPr>
            <a:r>
              <a:rPr lang="it-IT" dirty="0" smtClean="0"/>
              <a:t>2) Malformazione degli osti</a:t>
            </a:r>
          </a:p>
          <a:p>
            <a:pPr marL="0" indent="0">
              <a:buNone/>
            </a:pPr>
            <a:endParaRPr lang="it-IT" dirty="0"/>
          </a:p>
          <a:p>
            <a:pPr marL="0" indent="0">
              <a:buNone/>
            </a:pPr>
            <a:endParaRPr lang="it-IT" dirty="0"/>
          </a:p>
          <a:p>
            <a:pPr marL="0" indent="0">
              <a:buNone/>
            </a:pPr>
            <a:r>
              <a:rPr lang="it-IT" dirty="0" smtClean="0"/>
              <a:t>3) Decorso </a:t>
            </a:r>
            <a:r>
              <a:rPr lang="it-IT" dirty="0"/>
              <a:t>anomalo (“</a:t>
            </a:r>
            <a:r>
              <a:rPr lang="it-IT" dirty="0" err="1"/>
              <a:t>myocardial</a:t>
            </a:r>
            <a:r>
              <a:rPr lang="it-IT" dirty="0"/>
              <a:t> bridge”)</a:t>
            </a:r>
          </a:p>
        </p:txBody>
      </p:sp>
    </p:spTree>
    <p:extLst>
      <p:ext uri="{BB962C8B-B14F-4D97-AF65-F5344CB8AC3E}">
        <p14:creationId xmlns:p14="http://schemas.microsoft.com/office/powerpoint/2010/main" val="3138578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764704"/>
            <a:ext cx="7772400" cy="1470025"/>
          </a:xfrm>
        </p:spPr>
        <p:txBody>
          <a:bodyPr/>
          <a:lstStyle/>
          <a:p>
            <a:endParaRPr lang="it-IT" dirty="0"/>
          </a:p>
        </p:txBody>
      </p:sp>
      <p:sp>
        <p:nvSpPr>
          <p:cNvPr id="3" name="Sottotitolo 2"/>
          <p:cNvSpPr>
            <a:spLocks noGrp="1"/>
          </p:cNvSpPr>
          <p:nvPr>
            <p:ph type="subTitle" idx="1"/>
          </p:nvPr>
        </p:nvSpPr>
        <p:spPr>
          <a:xfrm>
            <a:off x="1259632" y="2852936"/>
            <a:ext cx="6400800" cy="1752600"/>
          </a:xfrm>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8316416" cy="61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057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0AE615B-580F-4BE5-840A-60C836A81346}"/>
              </a:ext>
            </a:extLst>
          </p:cNvPr>
          <p:cNvSpPr>
            <a:spLocks noGrp="1"/>
          </p:cNvSpPr>
          <p:nvPr>
            <p:ph type="title"/>
          </p:nvPr>
        </p:nvSpPr>
        <p:spPr/>
        <p:txBody>
          <a:bodyPr>
            <a:normAutofit fontScale="90000"/>
          </a:bodyPr>
          <a:lstStyle/>
          <a:p>
            <a:r>
              <a:rPr lang="it-IT" dirty="0"/>
              <a:t>CORONARIA DX  CHE ORIGINA DA SN</a:t>
            </a:r>
          </a:p>
        </p:txBody>
      </p:sp>
      <p:pic>
        <p:nvPicPr>
          <p:cNvPr id="5" name="Segnaposto contenuto 4">
            <a:extLst>
              <a:ext uri="{FF2B5EF4-FFF2-40B4-BE49-F238E27FC236}">
                <a16:creationId xmlns="" xmlns:a16="http://schemas.microsoft.com/office/drawing/2014/main" id="{C7982C1D-5F28-4FE0-9F2B-B5852C1F3D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1417638"/>
            <a:ext cx="4613602" cy="4081264"/>
          </a:xfrm>
        </p:spPr>
      </p:pic>
    </p:spTree>
    <p:extLst>
      <p:ext uri="{BB962C8B-B14F-4D97-AF65-F5344CB8AC3E}">
        <p14:creationId xmlns:p14="http://schemas.microsoft.com/office/powerpoint/2010/main" val="1092726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84CF17E-FC2C-4A4B-A808-64CCE5D809DE}"/>
              </a:ext>
            </a:extLst>
          </p:cNvPr>
          <p:cNvSpPr>
            <a:spLocks noGrp="1"/>
          </p:cNvSpPr>
          <p:nvPr>
            <p:ph type="title"/>
          </p:nvPr>
        </p:nvSpPr>
        <p:spPr/>
        <p:txBody>
          <a:bodyPr/>
          <a:lstStyle/>
          <a:p>
            <a:r>
              <a:rPr lang="it-IT" dirty="0"/>
              <a:t>COR SN CHE ORIGINA DA DX</a:t>
            </a:r>
          </a:p>
        </p:txBody>
      </p:sp>
      <p:pic>
        <p:nvPicPr>
          <p:cNvPr id="5" name="Segnaposto contenuto 4">
            <a:extLst>
              <a:ext uri="{FF2B5EF4-FFF2-40B4-BE49-F238E27FC236}">
                <a16:creationId xmlns="" xmlns:a16="http://schemas.microsoft.com/office/drawing/2014/main" id="{D5049B24-4FB3-4916-A632-9202269DD0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180" y="1417638"/>
            <a:ext cx="4569516" cy="4100214"/>
          </a:xfrm>
        </p:spPr>
      </p:pic>
    </p:spTree>
    <p:extLst>
      <p:ext uri="{BB962C8B-B14F-4D97-AF65-F5344CB8AC3E}">
        <p14:creationId xmlns:p14="http://schemas.microsoft.com/office/powerpoint/2010/main" val="561837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BB668E2-E5AD-47C0-9C17-5C3467F1C0A1}"/>
              </a:ext>
            </a:extLst>
          </p:cNvPr>
          <p:cNvSpPr>
            <a:spLocks noGrp="1"/>
          </p:cNvSpPr>
          <p:nvPr>
            <p:ph type="title"/>
          </p:nvPr>
        </p:nvSpPr>
        <p:spPr>
          <a:xfrm>
            <a:off x="204415" y="332656"/>
            <a:ext cx="8229600" cy="1143000"/>
          </a:xfrm>
        </p:spPr>
        <p:txBody>
          <a:bodyPr>
            <a:normAutofit/>
          </a:bodyPr>
          <a:lstStyle/>
          <a:p>
            <a:r>
              <a:rPr lang="it-IT" sz="2400" dirty="0"/>
              <a:t>L’origine non perpendicolare al seno di Valsalva ci fa capire che si tratta di origine anomala da dx della </a:t>
            </a:r>
            <a:r>
              <a:rPr lang="it-IT" sz="2400" dirty="0" err="1"/>
              <a:t>sn</a:t>
            </a:r>
            <a:endParaRPr lang="it-IT" sz="2400" dirty="0"/>
          </a:p>
        </p:txBody>
      </p:sp>
      <p:pic>
        <p:nvPicPr>
          <p:cNvPr id="5" name="Segnaposto contenuto 4">
            <a:extLst>
              <a:ext uri="{FF2B5EF4-FFF2-40B4-BE49-F238E27FC236}">
                <a16:creationId xmlns="" xmlns:a16="http://schemas.microsoft.com/office/drawing/2014/main" id="{CF0F5573-C0B4-4CBE-BC6C-AA5294AF7A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700808"/>
            <a:ext cx="4679007" cy="4679007"/>
          </a:xfrm>
        </p:spPr>
      </p:pic>
    </p:spTree>
    <p:extLst>
      <p:ext uri="{BB962C8B-B14F-4D97-AF65-F5344CB8AC3E}">
        <p14:creationId xmlns:p14="http://schemas.microsoft.com/office/powerpoint/2010/main" val="2630087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348" y="1600200"/>
            <a:ext cx="6057303" cy="4525963"/>
          </a:xfrm>
        </p:spPr>
      </p:pic>
    </p:spTree>
    <p:extLst>
      <p:ext uri="{BB962C8B-B14F-4D97-AF65-F5344CB8AC3E}">
        <p14:creationId xmlns:p14="http://schemas.microsoft.com/office/powerpoint/2010/main" val="498945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it-IT" dirty="0"/>
              <a:t>La storia dell’anconetana Benedetta Moroni è quella di tanti atleti. E’ purtroppo cronaca quotidiana quella che descrive le drammatiche sequenze di un giovane sportivo che muore sul campo di gioco, tra le lacrime dei compagni di squadra e lo stupore degli spettatori. Il primo pensiero, quello più comune, è quello di chiedersi come il giovane potesse avere l’idoneità per giocare. E poi, quale medico fosse stato così superficiale da avere permesso all’atleta di fare una attività sportiva intensa. Purtroppo la realtà è molto più complessa. La seconda causa più comune di morte improvvisa nei giovani atleti è legata all’anomalia delle coronarie</a:t>
            </a:r>
          </a:p>
        </p:txBody>
      </p:sp>
    </p:spTree>
    <p:extLst>
      <p:ext uri="{BB962C8B-B14F-4D97-AF65-F5344CB8AC3E}">
        <p14:creationId xmlns:p14="http://schemas.microsoft.com/office/powerpoint/2010/main" val="58066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1BBEE96-4011-48DF-A666-AFDC2C80D49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0CEABFD3-8544-4FE2-BAF1-CB5A1A5763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687" y="2639219"/>
            <a:ext cx="7286625" cy="2447925"/>
          </a:xfrm>
        </p:spPr>
      </p:pic>
    </p:spTree>
    <p:extLst>
      <p:ext uri="{BB962C8B-B14F-4D97-AF65-F5344CB8AC3E}">
        <p14:creationId xmlns:p14="http://schemas.microsoft.com/office/powerpoint/2010/main" val="16087332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6E37026-EA62-4DC3-B55A-B23435DDD3CA}"/>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6DF307A9-29E6-42DA-B748-A9EF773E0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1670" y="857232"/>
            <a:ext cx="4610100" cy="4181475"/>
          </a:xfrm>
        </p:spPr>
      </p:pic>
      <p:sp>
        <p:nvSpPr>
          <p:cNvPr id="4" name="CasellaDiTesto 3"/>
          <p:cNvSpPr txBox="1"/>
          <p:nvPr/>
        </p:nvSpPr>
        <p:spPr>
          <a:xfrm>
            <a:off x="1285852" y="5214950"/>
            <a:ext cx="6286544" cy="646331"/>
          </a:xfrm>
          <a:prstGeom prst="rect">
            <a:avLst/>
          </a:prstGeom>
          <a:noFill/>
        </p:spPr>
        <p:txBody>
          <a:bodyPr wrap="square" rtlCol="0">
            <a:spAutoFit/>
          </a:bodyPr>
          <a:lstStyle/>
          <a:p>
            <a:pPr algn="ctr"/>
            <a:r>
              <a:rPr lang="it-IT" dirty="0" smtClean="0"/>
              <a:t>Riscontro di calciatore di 11 anni. Origine della coronaria </a:t>
            </a:r>
            <a:r>
              <a:rPr lang="it-IT" dirty="0" err="1" smtClean="0"/>
              <a:t>sn</a:t>
            </a:r>
            <a:r>
              <a:rPr lang="it-IT" dirty="0" smtClean="0"/>
              <a:t> dal seno di destra e decorso interarterioso</a:t>
            </a:r>
            <a:endParaRPr lang="it-IT" dirty="0"/>
          </a:p>
        </p:txBody>
      </p:sp>
    </p:spTree>
    <p:extLst>
      <p:ext uri="{BB962C8B-B14F-4D97-AF65-F5344CB8AC3E}">
        <p14:creationId xmlns:p14="http://schemas.microsoft.com/office/powerpoint/2010/main" val="312424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or cor dx da sn con decorsominterarterioso.JPG"/>
          <p:cNvPicPr>
            <a:picLocks noGrp="1" noChangeAspect="1"/>
          </p:cNvPicPr>
          <p:nvPr>
            <p:ph idx="1"/>
          </p:nvPr>
        </p:nvPicPr>
        <p:blipFill>
          <a:blip r:embed="rId2"/>
          <a:stretch>
            <a:fillRect/>
          </a:stretch>
        </p:blipFill>
        <p:spPr>
          <a:xfrm>
            <a:off x="1428728" y="1524750"/>
            <a:ext cx="5700023" cy="3967216"/>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1835" y="1600200"/>
            <a:ext cx="6000330" cy="4525963"/>
          </a:xfrm>
        </p:spPr>
      </p:pic>
    </p:spTree>
    <p:extLst>
      <p:ext uri="{BB962C8B-B14F-4D97-AF65-F5344CB8AC3E}">
        <p14:creationId xmlns:p14="http://schemas.microsoft.com/office/powerpoint/2010/main" val="1421045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899EBFD-D256-4A10-8A58-7836D7AEB91B}"/>
              </a:ext>
            </a:extLst>
          </p:cNvPr>
          <p:cNvSpPr>
            <a:spLocks noGrp="1"/>
          </p:cNvSpPr>
          <p:nvPr>
            <p:ph type="title"/>
          </p:nvPr>
        </p:nvSpPr>
        <p:spPr/>
        <p:txBody>
          <a:bodyPr/>
          <a:lstStyle/>
          <a:p>
            <a:endParaRPr lang="it-IT"/>
          </a:p>
        </p:txBody>
      </p:sp>
      <p:pic>
        <p:nvPicPr>
          <p:cNvPr id="4" name="origine cor dx da sin decorso interarterioso">
            <a:hlinkClick r:id="" action="ppaction://media"/>
            <a:extLst>
              <a:ext uri="{FF2B5EF4-FFF2-40B4-BE49-F238E27FC236}">
                <a16:creationId xmlns="" xmlns:a16="http://schemas.microsoft.com/office/drawing/2014/main" id="{863883D8-511D-4F37-9A3F-431915551E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1600" y="1443080"/>
            <a:ext cx="6934163" cy="5200622"/>
          </a:xfrm>
        </p:spPr>
      </p:pic>
    </p:spTree>
    <p:extLst>
      <p:ext uri="{BB962C8B-B14F-4D97-AF65-F5344CB8AC3E}">
        <p14:creationId xmlns:p14="http://schemas.microsoft.com/office/powerpoint/2010/main" val="40353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origine cor dx da sin decorso interarterioso.mp4">
            <a:hlinkClick r:id="" action="ppaction://media"/>
          </p:cNvPr>
          <p:cNvPicPr>
            <a:picLocks noGrp="1" noRot="1" noChangeAspect="1"/>
          </p:cNvPicPr>
          <p:nvPr>
            <p:ph idx="1"/>
            <a:videoFile r:link="rId1"/>
          </p:nvPr>
        </p:nvPicPr>
        <p:blipFill>
          <a:blip r:embed="rId3"/>
          <a:stretch>
            <a:fillRect/>
          </a:stretch>
        </p:blipFill>
        <p:spPr>
          <a:xfrm>
            <a:off x="1071538" y="1000108"/>
            <a:ext cx="7150130" cy="5362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537F6E6-9041-4903-91BC-9EAA66EC2BFF}"/>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 xmlns:a16="http://schemas.microsoft.com/office/drawing/2014/main" id="{7725A8FF-9540-40CF-B40D-AC9EB505DB06}"/>
              </a:ext>
            </a:extLst>
          </p:cNvPr>
          <p:cNvSpPr>
            <a:spLocks noGrp="1"/>
          </p:cNvSpPr>
          <p:nvPr>
            <p:ph idx="1"/>
          </p:nvPr>
        </p:nvSpPr>
        <p:spPr/>
        <p:txBody>
          <a:bodyPr>
            <a:normAutofit fontScale="70000" lnSpcReduction="20000"/>
          </a:bodyPr>
          <a:lstStyle/>
          <a:p>
            <a:pPr algn="ctr"/>
            <a:r>
              <a:rPr lang="it-IT" b="1" i="1" dirty="0"/>
              <a:t>Valve-like </a:t>
            </a:r>
            <a:r>
              <a:rPr lang="it-IT" b="1" i="1" dirty="0" err="1"/>
              <a:t>ridge</a:t>
            </a:r>
            <a:endParaRPr lang="it-IT" b="1" i="1" dirty="0"/>
          </a:p>
          <a:p>
            <a:r>
              <a:rPr lang="en-US" dirty="0" err="1"/>
              <a:t>Frescura</a:t>
            </a:r>
            <a:r>
              <a:rPr lang="en-US" dirty="0"/>
              <a:t> </a:t>
            </a:r>
            <a:r>
              <a:rPr lang="en-US" i="1" dirty="0"/>
              <a:t>et al</a:t>
            </a:r>
            <a:r>
              <a:rPr lang="en-US" dirty="0"/>
              <a:t> observed cases with a regular coronary</a:t>
            </a:r>
          </a:p>
          <a:p>
            <a:r>
              <a:rPr lang="en-US" dirty="0"/>
              <a:t>artery origin, but a stenosis of the coronary ostium</a:t>
            </a:r>
          </a:p>
          <a:p>
            <a:r>
              <a:rPr lang="en-US" dirty="0"/>
              <a:t>attributable to a valve-like ridge as a consequence of a</a:t>
            </a:r>
          </a:p>
          <a:p>
            <a:r>
              <a:rPr lang="en-US" dirty="0"/>
              <a:t>fold in the elastic tunica media of the aorta. Ostial </a:t>
            </a:r>
            <a:r>
              <a:rPr lang="en-US" dirty="0" err="1"/>
              <a:t>valveridge</a:t>
            </a:r>
            <a:endParaRPr lang="en-US" dirty="0"/>
          </a:p>
          <a:p>
            <a:r>
              <a:rPr lang="en-US" dirty="0"/>
              <a:t>is created by aortic and coronary artery walls as</a:t>
            </a:r>
          </a:p>
          <a:p>
            <a:r>
              <a:rPr lang="en-US" dirty="0"/>
              <a:t>they meet and form the ostial orifice. The ostial ridge</a:t>
            </a:r>
          </a:p>
          <a:p>
            <a:r>
              <a:rPr lang="en-US" dirty="0"/>
              <a:t>has been recognized only at post-mortem. This anomaly</a:t>
            </a:r>
          </a:p>
          <a:p>
            <a:r>
              <a:rPr lang="en-US" dirty="0"/>
              <a:t>is considered a possible cause of SCD if the surface area</a:t>
            </a:r>
          </a:p>
          <a:p>
            <a:r>
              <a:rPr lang="en-US" dirty="0"/>
              <a:t>of the ridge &gt; 50% of the coronary ostial luminal area.</a:t>
            </a:r>
          </a:p>
          <a:p>
            <a:r>
              <a:rPr lang="en-US" dirty="0"/>
              <a:t>It is hypothesized that an ostial valve-ridge may act as</a:t>
            </a:r>
          </a:p>
          <a:p>
            <a:r>
              <a:rPr lang="en-US" dirty="0"/>
              <a:t>occlusive valve during aortic root dilation, predisposing</a:t>
            </a:r>
          </a:p>
          <a:p>
            <a:r>
              <a:rPr lang="it-IT" dirty="0"/>
              <a:t>to </a:t>
            </a:r>
            <a:r>
              <a:rPr lang="it-IT" dirty="0" err="1"/>
              <a:t>myocardial</a:t>
            </a:r>
            <a:r>
              <a:rPr lang="it-IT" dirty="0"/>
              <a:t> ischemia.</a:t>
            </a:r>
          </a:p>
        </p:txBody>
      </p:sp>
    </p:spTree>
    <p:extLst>
      <p:ext uri="{BB962C8B-B14F-4D97-AF65-F5344CB8AC3E}">
        <p14:creationId xmlns:p14="http://schemas.microsoft.com/office/powerpoint/2010/main" val="128208407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ORIGINE ANOMALA COR SN</a:t>
            </a:r>
            <a:endParaRPr lang="it-IT" dirty="0"/>
          </a:p>
        </p:txBody>
      </p:sp>
      <p:pic>
        <p:nvPicPr>
          <p:cNvPr id="4" name="origine anomala cor sinistra da dx con decorso intramurale.mp4">
            <a:hlinkClick r:id="" action="ppaction://media"/>
          </p:cNvPr>
          <p:cNvPicPr>
            <a:picLocks noGrp="1" noRot="1" noChangeAspect="1"/>
          </p:cNvPicPr>
          <p:nvPr>
            <p:ph idx="1"/>
            <a:videoFile r:link="rId1"/>
          </p:nvPr>
        </p:nvPicPr>
        <p:blipFill>
          <a:blip r:embed="rId3"/>
          <a:stretch>
            <a:fillRect/>
          </a:stretch>
        </p:blipFill>
        <p:spPr>
          <a:xfrm>
            <a:off x="1500166" y="2071678"/>
            <a:ext cx="6381763" cy="4786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C8634DE-1EF9-4928-AE31-99B8B1ED786F}"/>
              </a:ext>
            </a:extLst>
          </p:cNvPr>
          <p:cNvSpPr>
            <a:spLocks noGrp="1"/>
          </p:cNvSpPr>
          <p:nvPr>
            <p:ph type="title"/>
          </p:nvPr>
        </p:nvSpPr>
        <p:spPr/>
        <p:txBody>
          <a:bodyPr>
            <a:normAutofit fontScale="90000"/>
          </a:bodyPr>
          <a:lstStyle/>
          <a:p>
            <a:r>
              <a:rPr lang="it-IT" dirty="0" smtClean="0"/>
              <a:t>ORIGINE ANOMALA DALL’ARTERIA POLMONARE</a:t>
            </a:r>
            <a:endParaRPr lang="it-IT" dirty="0"/>
          </a:p>
        </p:txBody>
      </p:sp>
      <p:pic>
        <p:nvPicPr>
          <p:cNvPr id="5" name="Segnaposto contenuto 4">
            <a:extLst>
              <a:ext uri="{FF2B5EF4-FFF2-40B4-BE49-F238E27FC236}">
                <a16:creationId xmlns="" xmlns:a16="http://schemas.microsoft.com/office/drawing/2014/main" id="{562BEBAF-0095-4385-9298-32C0DD1E3C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348880"/>
            <a:ext cx="5919107" cy="2497658"/>
          </a:xfrm>
        </p:spPr>
      </p:pic>
    </p:spTree>
    <p:extLst>
      <p:ext uri="{BB962C8B-B14F-4D97-AF65-F5344CB8AC3E}">
        <p14:creationId xmlns:p14="http://schemas.microsoft.com/office/powerpoint/2010/main" val="11819712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4197" y="116632"/>
            <a:ext cx="8229600" cy="1143000"/>
          </a:xfrm>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020" y="1073310"/>
            <a:ext cx="6826359" cy="4875970"/>
          </a:xfrm>
        </p:spPr>
      </p:pic>
    </p:spTree>
    <p:extLst>
      <p:ext uri="{BB962C8B-B14F-4D97-AF65-F5344CB8AC3E}">
        <p14:creationId xmlns:p14="http://schemas.microsoft.com/office/powerpoint/2010/main" val="1161768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7500" lnSpcReduction="20000"/>
          </a:bodyPr>
          <a:lstStyle/>
          <a:p>
            <a:r>
              <a:rPr lang="it-IT" dirty="0"/>
              <a:t>Su queste basi è nato il gruppo di studio </a:t>
            </a:r>
            <a:r>
              <a:rPr lang="it-IT" b="1" dirty="0"/>
              <a:t>“Prevenzione della morte improvvisa da anomalie congenite delle coronarie nei giovani sportivi”</a:t>
            </a:r>
            <a:r>
              <a:rPr lang="it-IT" dirty="0"/>
              <a:t>. Il team – nato dall’idea del </a:t>
            </a:r>
            <a:r>
              <a:rPr lang="it-IT" dirty="0" err="1"/>
              <a:t>prof.Paolo</a:t>
            </a:r>
            <a:r>
              <a:rPr lang="it-IT" dirty="0"/>
              <a:t> Zeppilli (Direttore della Scuola di Specializzazione in Medicina dello Sport del Policlinico Gemelli di Roma ed ex medico sportivo della Nazionale Italiana di Calcio) e del </a:t>
            </a:r>
            <a:r>
              <a:rPr lang="it-IT" dirty="0" err="1"/>
              <a:t>dr.Marco</a:t>
            </a:r>
            <a:r>
              <a:rPr lang="it-IT" dirty="0"/>
              <a:t> Pozzi (primario della divisione di Cardiochirurgia infantile dell’ospedale regionale di Torrette di Ancona) – è composto dai maggiori esperti di cardiopatie congenite d’Italia. E’ un gruppo di lavoro multicentrico sull’origine anomala delle coronarie come causa di morte improvvisa da sport nei giovani atleti e sarà portato avanti in Italia a Roma e Ancona.</a:t>
            </a:r>
          </a:p>
        </p:txBody>
      </p:sp>
    </p:spTree>
    <p:extLst>
      <p:ext uri="{BB962C8B-B14F-4D97-AF65-F5344CB8AC3E}">
        <p14:creationId xmlns:p14="http://schemas.microsoft.com/office/powerpoint/2010/main" val="110424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356" y="1857364"/>
            <a:ext cx="5762652" cy="4610122"/>
          </a:xfrm>
        </p:spPr>
      </p:pic>
    </p:spTree>
    <p:extLst>
      <p:ext uri="{BB962C8B-B14F-4D97-AF65-F5344CB8AC3E}">
        <p14:creationId xmlns:p14="http://schemas.microsoft.com/office/powerpoint/2010/main" val="5481774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348" y="1714488"/>
            <a:ext cx="7420885" cy="4400204"/>
          </a:xfrm>
        </p:spPr>
      </p:pic>
    </p:spTree>
    <p:extLst>
      <p:ext uri="{BB962C8B-B14F-4D97-AF65-F5344CB8AC3E}">
        <p14:creationId xmlns:p14="http://schemas.microsoft.com/office/powerpoint/2010/main" val="10939593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DIAGNOSI ECOCARDIOGRAFICA</a:t>
            </a:r>
            <a:endParaRPr lang="it-IT" dirty="0"/>
          </a:p>
        </p:txBody>
      </p:sp>
      <p:sp>
        <p:nvSpPr>
          <p:cNvPr id="3" name="Segnaposto contenuto 2"/>
          <p:cNvSpPr>
            <a:spLocks noGrp="1"/>
          </p:cNvSpPr>
          <p:nvPr>
            <p:ph idx="1"/>
          </p:nvPr>
        </p:nvSpPr>
        <p:spPr/>
        <p:txBody>
          <a:bodyPr/>
          <a:lstStyle/>
          <a:p>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C1E301D-CBFC-47E5-8462-92AA9542F0B6}"/>
              </a:ext>
            </a:extLst>
          </p:cNvPr>
          <p:cNvSpPr>
            <a:spLocks noGrp="1"/>
          </p:cNvSpPr>
          <p:nvPr>
            <p:ph type="title"/>
          </p:nvPr>
        </p:nvSpPr>
        <p:spPr/>
        <p:txBody>
          <a:bodyPr/>
          <a:lstStyle/>
          <a:p>
            <a:endParaRPr lang="it-IT"/>
          </a:p>
        </p:txBody>
      </p:sp>
      <p:pic>
        <p:nvPicPr>
          <p:cNvPr id="4" name="cor anomala mob cor dx1">
            <a:hlinkClick r:id="" action="ppaction://media"/>
            <a:extLst>
              <a:ext uri="{FF2B5EF4-FFF2-40B4-BE49-F238E27FC236}">
                <a16:creationId xmlns="" xmlns:a16="http://schemas.microsoft.com/office/drawing/2014/main" id="{7A191DF9-904A-4BD5-B80B-BB2F0D2EF1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4414" y="1500174"/>
            <a:ext cx="6453222" cy="4839917"/>
          </a:xfrm>
        </p:spPr>
      </p:pic>
    </p:spTree>
    <p:extLst>
      <p:ext uri="{BB962C8B-B14F-4D97-AF65-F5344CB8AC3E}">
        <p14:creationId xmlns:p14="http://schemas.microsoft.com/office/powerpoint/2010/main" val="8690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anomala 5.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ORIGINE DX DA POLMONARE </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71678"/>
            <a:ext cx="9193286" cy="2925137"/>
          </a:xfrm>
        </p:spPr>
      </p:pic>
    </p:spTree>
    <p:extLst>
      <p:ext uri="{BB962C8B-B14F-4D97-AF65-F5344CB8AC3E}">
        <p14:creationId xmlns:p14="http://schemas.microsoft.com/office/powerpoint/2010/main" val="2238825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8794" y="1214422"/>
            <a:ext cx="5022443" cy="5202738"/>
          </a:xfrm>
        </p:spPr>
      </p:pic>
    </p:spTree>
    <p:extLst>
      <p:ext uri="{BB962C8B-B14F-4D97-AF65-F5344CB8AC3E}">
        <p14:creationId xmlns:p14="http://schemas.microsoft.com/office/powerpoint/2010/main" val="3884069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descr="C:\Users\Utente\Desktop\decorso cor sn origine dx dietro la polmo.JPG"/>
          <p:cNvPicPr>
            <a:picLocks noGrp="1" noChangeAspect="1" noChangeArrowheads="1"/>
          </p:cNvPicPr>
          <p:nvPr>
            <p:ph idx="1"/>
          </p:nvPr>
        </p:nvPicPr>
        <p:blipFill>
          <a:blip r:embed="rId2"/>
          <a:srcRect/>
          <a:stretch>
            <a:fillRect/>
          </a:stretch>
        </p:blipFill>
        <p:spPr bwMode="auto">
          <a:xfrm>
            <a:off x="3071802" y="2428868"/>
            <a:ext cx="3290764" cy="2567793"/>
          </a:xfrm>
          <a:prstGeom prst="rect">
            <a:avLst/>
          </a:prstGeom>
          <a:noFill/>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1841"/>
            <a:ext cx="8229600" cy="4382680"/>
          </a:xfrm>
        </p:spPr>
      </p:pic>
    </p:spTree>
    <p:extLst>
      <p:ext uri="{BB962C8B-B14F-4D97-AF65-F5344CB8AC3E}">
        <p14:creationId xmlns:p14="http://schemas.microsoft.com/office/powerpoint/2010/main" val="152287863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258" y="1600678"/>
            <a:ext cx="5963483" cy="4525007"/>
          </a:xfrm>
        </p:spPr>
      </p:pic>
    </p:spTree>
    <p:extLst>
      <p:ext uri="{BB962C8B-B14F-4D97-AF65-F5344CB8AC3E}">
        <p14:creationId xmlns:p14="http://schemas.microsoft.com/office/powerpoint/2010/main" val="17147690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28" descr="ecg mobarak.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55539"/>
            <a:ext cx="8229600" cy="38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713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01201"/>
            <a:ext cx="8229600" cy="3723960"/>
          </a:xfrm>
        </p:spPr>
      </p:pic>
    </p:spTree>
    <p:extLst>
      <p:ext uri="{BB962C8B-B14F-4D97-AF65-F5344CB8AC3E}">
        <p14:creationId xmlns:p14="http://schemas.microsoft.com/office/powerpoint/2010/main" val="295311949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AC06D2C-78C8-4EC7-AAFE-08CA9109D727}"/>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9B53D749-EAB4-40B6-A07A-BF3C56E1B6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250" y="1600200"/>
            <a:ext cx="6315499" cy="4525963"/>
          </a:xfrm>
        </p:spPr>
      </p:pic>
    </p:spTree>
    <p:extLst>
      <p:ext uri="{BB962C8B-B14F-4D97-AF65-F5344CB8AC3E}">
        <p14:creationId xmlns:p14="http://schemas.microsoft.com/office/powerpoint/2010/main" val="332714147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6B561F1-7647-4EC0-A52A-E693ED7CCA61}"/>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AB68CE50-5A24-40B3-93E1-421B20CCD2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4688" y="1600200"/>
            <a:ext cx="6154624" cy="4525963"/>
          </a:xfrm>
        </p:spPr>
      </p:pic>
    </p:spTree>
    <p:extLst>
      <p:ext uri="{BB962C8B-B14F-4D97-AF65-F5344CB8AC3E}">
        <p14:creationId xmlns:p14="http://schemas.microsoft.com/office/powerpoint/2010/main" val="12933758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ANOMALIE DEGLI OSTI CORONARICI</a:t>
            </a:r>
            <a:endParaRPr lang="it-IT" dirty="0"/>
          </a:p>
        </p:txBody>
      </p:sp>
      <p:sp>
        <p:nvSpPr>
          <p:cNvPr id="3" name="Segnaposto contenuto 2"/>
          <p:cNvSpPr>
            <a:spLocks noGrp="1"/>
          </p:cNvSpPr>
          <p:nvPr>
            <p:ph idx="1"/>
          </p:nvPr>
        </p:nvSpPr>
        <p:spPr/>
        <p:txBody>
          <a:bodyPr/>
          <a:lstStyle/>
          <a:p>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E22B04B-3CE0-47C1-BAF1-4481ECD2920D}"/>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 xmlns:a16="http://schemas.microsoft.com/office/drawing/2014/main" id="{26A89200-644D-40FA-87CD-2E3F22CCB4E5}"/>
              </a:ext>
            </a:extLst>
          </p:cNvPr>
          <p:cNvSpPr>
            <a:spLocks noGrp="1"/>
          </p:cNvSpPr>
          <p:nvPr>
            <p:ph idx="1"/>
          </p:nvPr>
        </p:nvSpPr>
        <p:spPr/>
        <p:txBody>
          <a:bodyPr>
            <a:normAutofit fontScale="25000" lnSpcReduction="20000"/>
          </a:bodyPr>
          <a:lstStyle/>
          <a:p>
            <a:r>
              <a:rPr lang="en-US" dirty="0"/>
              <a:t>.</a:t>
            </a:r>
          </a:p>
          <a:p>
            <a:r>
              <a:rPr lang="en-US" sz="5600" b="1" dirty="0"/>
              <a:t>Anomalous origin of coronary arteries and risk of sudden death: a study based on an autopsy population of congenital heart disease.</a:t>
            </a:r>
          </a:p>
          <a:p>
            <a:r>
              <a:rPr lang="en-US" sz="5600" u="sng" dirty="0" err="1">
                <a:solidFill>
                  <a:srgbClr val="7030A0"/>
                </a:solidFill>
                <a:hlinkClick r:id="rId2"/>
              </a:rPr>
              <a:t>Frescura</a:t>
            </a:r>
            <a:r>
              <a:rPr lang="en-US" sz="5600" u="sng" dirty="0">
                <a:solidFill>
                  <a:srgbClr val="7030A0"/>
                </a:solidFill>
                <a:hlinkClick r:id="rId2"/>
              </a:rPr>
              <a:t> C</a:t>
            </a:r>
            <a:r>
              <a:rPr lang="en-US" sz="5600" baseline="30000" dirty="0">
                <a:solidFill>
                  <a:srgbClr val="7030A0"/>
                </a:solidFill>
              </a:rPr>
              <a:t>1</a:t>
            </a:r>
            <a:r>
              <a:rPr lang="en-US" sz="5600" dirty="0">
                <a:solidFill>
                  <a:srgbClr val="7030A0"/>
                </a:solidFill>
              </a:rPr>
              <a:t>, </a:t>
            </a:r>
            <a:r>
              <a:rPr lang="en-US" sz="5600" u="sng" dirty="0">
                <a:solidFill>
                  <a:srgbClr val="7030A0"/>
                </a:solidFill>
                <a:hlinkClick r:id="rId3"/>
              </a:rPr>
              <a:t>Basso C</a:t>
            </a:r>
            <a:r>
              <a:rPr lang="en-US" sz="5600" dirty="0">
                <a:solidFill>
                  <a:srgbClr val="7030A0"/>
                </a:solidFill>
              </a:rPr>
              <a:t>, </a:t>
            </a:r>
            <a:r>
              <a:rPr lang="en-US" sz="5600" u="sng" dirty="0" err="1">
                <a:solidFill>
                  <a:srgbClr val="7030A0"/>
                </a:solidFill>
                <a:hlinkClick r:id="rId4"/>
              </a:rPr>
              <a:t>Thiene</a:t>
            </a:r>
            <a:r>
              <a:rPr lang="en-US" sz="5600" u="sng" dirty="0">
                <a:solidFill>
                  <a:srgbClr val="7030A0"/>
                </a:solidFill>
                <a:hlinkClick r:id="rId4"/>
              </a:rPr>
              <a:t> G</a:t>
            </a:r>
            <a:r>
              <a:rPr lang="en-US" sz="5600" dirty="0">
                <a:solidFill>
                  <a:srgbClr val="7030A0"/>
                </a:solidFill>
              </a:rPr>
              <a:t>, </a:t>
            </a:r>
            <a:r>
              <a:rPr lang="en-US" sz="5600" u="sng" dirty="0" err="1">
                <a:solidFill>
                  <a:srgbClr val="7030A0"/>
                </a:solidFill>
                <a:hlinkClick r:id="rId5"/>
              </a:rPr>
              <a:t>Corrado</a:t>
            </a:r>
            <a:r>
              <a:rPr lang="en-US" sz="5600" u="sng" dirty="0">
                <a:solidFill>
                  <a:srgbClr val="7030A0"/>
                </a:solidFill>
                <a:hlinkClick r:id="rId5"/>
              </a:rPr>
              <a:t> D</a:t>
            </a:r>
            <a:r>
              <a:rPr lang="en-US" sz="5600" dirty="0">
                <a:solidFill>
                  <a:srgbClr val="7030A0"/>
                </a:solidFill>
              </a:rPr>
              <a:t>, </a:t>
            </a:r>
            <a:r>
              <a:rPr lang="en-US" sz="5600" u="sng" dirty="0" err="1">
                <a:solidFill>
                  <a:srgbClr val="7030A0"/>
                </a:solidFill>
                <a:hlinkClick r:id="rId6"/>
              </a:rPr>
              <a:t>Pennelli</a:t>
            </a:r>
            <a:r>
              <a:rPr lang="en-US" sz="5600" u="sng" dirty="0">
                <a:solidFill>
                  <a:srgbClr val="7030A0"/>
                </a:solidFill>
                <a:hlinkClick r:id="rId6"/>
              </a:rPr>
              <a:t> T</a:t>
            </a:r>
            <a:r>
              <a:rPr lang="en-US" sz="5600" dirty="0">
                <a:solidFill>
                  <a:srgbClr val="7030A0"/>
                </a:solidFill>
              </a:rPr>
              <a:t>, </a:t>
            </a:r>
            <a:r>
              <a:rPr lang="en-US" sz="5600" u="sng" dirty="0">
                <a:solidFill>
                  <a:srgbClr val="7030A0"/>
                </a:solidFill>
                <a:hlinkClick r:id="rId7"/>
              </a:rPr>
              <a:t>Angelini A</a:t>
            </a:r>
            <a:r>
              <a:rPr lang="en-US" sz="5600" dirty="0">
                <a:solidFill>
                  <a:srgbClr val="7030A0"/>
                </a:solidFill>
              </a:rPr>
              <a:t>, </a:t>
            </a:r>
            <a:r>
              <a:rPr lang="en-US" sz="5600" u="sng" dirty="0" err="1">
                <a:solidFill>
                  <a:srgbClr val="7030A0"/>
                </a:solidFill>
                <a:hlinkClick r:id="rId8"/>
              </a:rPr>
              <a:t>Daliento</a:t>
            </a:r>
            <a:r>
              <a:rPr lang="en-US" sz="5600" u="sng" dirty="0">
                <a:solidFill>
                  <a:srgbClr val="7030A0"/>
                </a:solidFill>
                <a:hlinkClick r:id="rId8"/>
              </a:rPr>
              <a:t> L</a:t>
            </a:r>
            <a:r>
              <a:rPr lang="en-US" sz="5600" dirty="0">
                <a:solidFill>
                  <a:srgbClr val="7030A0"/>
                </a:solidFill>
              </a:rPr>
              <a:t>.</a:t>
            </a:r>
          </a:p>
          <a:p>
            <a:r>
              <a:rPr lang="en-US" sz="5600" b="1" dirty="0">
                <a:solidFill>
                  <a:srgbClr val="7030A0"/>
                </a:solidFill>
                <a:hlinkClick r:id="rId9" tooltip="Open/close author information list"/>
              </a:rPr>
              <a:t>Author information</a:t>
            </a:r>
            <a:endParaRPr lang="en-US" sz="5600" b="1" dirty="0">
              <a:solidFill>
                <a:srgbClr val="7030A0"/>
              </a:solidFill>
            </a:endParaRPr>
          </a:p>
          <a:p>
            <a:r>
              <a:rPr lang="en-US" sz="5600" b="1" dirty="0"/>
              <a:t>Abstract</a:t>
            </a:r>
          </a:p>
          <a:p>
            <a:r>
              <a:rPr lang="en-US" sz="5600" dirty="0"/>
              <a:t>Coronary arteries anomalies may be part of complex congenital malformations of the heart or be an isolated defect. In our anatomic collection of congenital heart disease, an isolated anomalous origin of coronary arteries was observed in 27 of 1,200 specimens (2.2%): </a:t>
            </a:r>
            <a:r>
              <a:rPr lang="en-US" sz="5600" dirty="0">
                <a:solidFill>
                  <a:srgbClr val="FFFF00"/>
                </a:solidFill>
              </a:rPr>
              <a:t>left coronary artery from pulmonary trunk in five,</a:t>
            </a:r>
            <a:r>
              <a:rPr lang="en-US" sz="5600" dirty="0"/>
              <a:t> </a:t>
            </a:r>
            <a:r>
              <a:rPr lang="en-US" sz="5600" dirty="0">
                <a:solidFill>
                  <a:srgbClr val="00B0F0"/>
                </a:solidFill>
              </a:rPr>
              <a:t>origin from the wrong aortic sinus in 12 (both right and left coronary artery from the right sinus in four and from the left sinus in seven, left coronary artery from the posterior sinus in one), left circumflex branch from right aortic sinus or from very proximal right coronary artery in three</a:t>
            </a:r>
            <a:r>
              <a:rPr lang="en-US" sz="5600" dirty="0">
                <a:solidFill>
                  <a:srgbClr val="FFFF00"/>
                </a:solidFill>
              </a:rPr>
              <a:t>, high takeoff of right coronary artery in three, stenosis of the coronary ostia attributable to </a:t>
            </a:r>
            <a:r>
              <a:rPr lang="en-US" sz="5600" dirty="0" err="1">
                <a:solidFill>
                  <a:srgbClr val="FFFF00"/>
                </a:solidFill>
              </a:rPr>
              <a:t>valvelike</a:t>
            </a:r>
            <a:r>
              <a:rPr lang="en-US" sz="5600" dirty="0">
                <a:solidFill>
                  <a:srgbClr val="FFFF00"/>
                </a:solidFill>
              </a:rPr>
              <a:t> ridge in four</a:t>
            </a:r>
            <a:r>
              <a:rPr lang="en-US" sz="5600" dirty="0"/>
              <a:t>. In 16 (59%) patients (12 males and 4 females, age ranging from 2 months to 53 years; median, 14), the final outcome was sudden death; it occurred in all cases of left coronary artery origin from right aortic sinus, in 43% of right coronary artery origin from left aortic sinus, and in 40% of the left coronary artery from the pulmonary trunk. Sudden death was precipitated by effort in eight (50%) and was the first manifestation of the disease in eight (50%); previous symptoms consisted of recurrent syncope in four, palpitations in three, and chest pain in one. Five patients who died suddenly during effort were athletes. In conclusion, (1) more than half of our postmortem cases with anomalous origin of coronary arteries died suddenly, (2) all but two patients with sudden death had anomalous coronary artery origin from the aorta itself, (3) the fatal event was frequently precipitated by effort, (4) palpitations, syncope, and ventricular arrhythmias were the only </a:t>
            </a:r>
            <a:r>
              <a:rPr lang="en-US" sz="5600" dirty="0" err="1"/>
              <a:t>prodromic</a:t>
            </a:r>
            <a:r>
              <a:rPr lang="en-US" sz="5600" dirty="0"/>
              <a:t> symptoms and signs. Recognition during life of these coronary anomalies, by the use of noninvasive procedures, is mandatory to prevent the risk of sudden death and to plan surgical correction if clinically indicated.</a:t>
            </a:r>
          </a:p>
          <a:p>
            <a:r>
              <a:rPr lang="en-US" sz="5600" b="1" dirty="0"/>
              <a:t>Com</a:t>
            </a:r>
          </a:p>
          <a:p>
            <a:endParaRPr lang="it-IT" dirty="0"/>
          </a:p>
        </p:txBody>
      </p:sp>
    </p:spTree>
    <p:extLst>
      <p:ext uri="{BB962C8B-B14F-4D97-AF65-F5344CB8AC3E}">
        <p14:creationId xmlns:p14="http://schemas.microsoft.com/office/powerpoint/2010/main" val="39455842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ANOMALIE </a:t>
            </a:r>
            <a:r>
              <a:rPr lang="it-IT" dirty="0" err="1" smtClean="0"/>
              <a:t>DI</a:t>
            </a:r>
            <a:r>
              <a:rPr lang="it-IT" dirty="0" smtClean="0"/>
              <a:t> POSIZIONE DEGLI OSTI CORONARICI </a:t>
            </a:r>
            <a:endParaRPr lang="it-IT" dirty="0"/>
          </a:p>
        </p:txBody>
      </p:sp>
      <p:pic>
        <p:nvPicPr>
          <p:cNvPr id="4098" name="Picture 2" descr="C:\Users\Utente\Desktop\brindisi\origine alta della cor dx.JPG"/>
          <p:cNvPicPr>
            <a:picLocks noGrp="1" noChangeAspect="1" noChangeArrowheads="1"/>
          </p:cNvPicPr>
          <p:nvPr>
            <p:ph idx="1"/>
          </p:nvPr>
        </p:nvPicPr>
        <p:blipFill>
          <a:blip r:embed="rId2"/>
          <a:srcRect/>
          <a:stretch>
            <a:fillRect/>
          </a:stretch>
        </p:blipFill>
        <p:spPr bwMode="auto">
          <a:xfrm>
            <a:off x="1928794" y="1571612"/>
            <a:ext cx="4798170" cy="418228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r>
              <a:rPr lang="en-US" b="1" dirty="0" smtClean="0"/>
              <a:t>Sudden death due to high take-off right coronary artery.</a:t>
            </a:r>
          </a:p>
          <a:p>
            <a:r>
              <a:rPr lang="en-US" u="sng" dirty="0" err="1" smtClean="0">
                <a:hlinkClick r:id="rId2"/>
              </a:rPr>
              <a:t>Eren</a:t>
            </a:r>
            <a:r>
              <a:rPr lang="en-US" u="sng" dirty="0" smtClean="0">
                <a:hlinkClick r:id="rId2"/>
              </a:rPr>
              <a:t> B</a:t>
            </a:r>
            <a:r>
              <a:rPr lang="en-US" dirty="0" smtClean="0"/>
              <a:t>, </a:t>
            </a:r>
            <a:r>
              <a:rPr lang="en-US" u="sng" dirty="0" err="1" smtClean="0">
                <a:hlinkClick r:id="rId3"/>
              </a:rPr>
              <a:t>Türkmen</a:t>
            </a:r>
            <a:r>
              <a:rPr lang="en-US" u="sng" dirty="0" smtClean="0">
                <a:hlinkClick r:id="rId3"/>
              </a:rPr>
              <a:t> N</a:t>
            </a:r>
            <a:r>
              <a:rPr lang="en-US" dirty="0" smtClean="0"/>
              <a:t>, </a:t>
            </a:r>
            <a:r>
              <a:rPr lang="en-US" u="sng" dirty="0" err="1" smtClean="0">
                <a:hlinkClick r:id="rId4"/>
              </a:rPr>
              <a:t>Gündoğmuş</a:t>
            </a:r>
            <a:r>
              <a:rPr lang="en-US" u="sng" dirty="0" smtClean="0">
                <a:hlinkClick r:id="rId4"/>
              </a:rPr>
              <a:t> UN</a:t>
            </a:r>
            <a:r>
              <a:rPr lang="en-US" dirty="0" smtClean="0"/>
              <a:t>.</a:t>
            </a:r>
          </a:p>
          <a:p>
            <a:r>
              <a:rPr lang="en-US" b="1" dirty="0" smtClean="0"/>
              <a:t>Abstract</a:t>
            </a:r>
            <a:endParaRPr lang="en-US" dirty="0" smtClean="0"/>
          </a:p>
          <a:p>
            <a:endParaRPr lang="en-US" dirty="0" smtClean="0"/>
          </a:p>
          <a:p>
            <a:r>
              <a:rPr lang="en-US" dirty="0" smtClean="0"/>
              <a:t>Reported case was 46-year-old woman found dead at the forest park rest area. Autopsy examination revealed grossly but normal in appearance heart weighed 400 gr. The orifice of right coronary artery round in shape was situated in the ascending aorta; 17 mm above the </a:t>
            </a:r>
            <a:r>
              <a:rPr lang="en-US" dirty="0" err="1" smtClean="0"/>
              <a:t>sinotubular</a:t>
            </a:r>
            <a:r>
              <a:rPr lang="en-US" dirty="0" smtClean="0"/>
              <a:t> junction, there was a high take-off coronary artery with ectopic localization. </a:t>
            </a:r>
            <a:r>
              <a:rPr lang="en-US" dirty="0" smtClean="0">
                <a:solidFill>
                  <a:srgbClr val="FFFF00"/>
                </a:solidFill>
              </a:rPr>
              <a:t>Dissection of the artery confirmed that the proximal segment of the right coronary artery passed between the aorta and pulmonary artery, with acute, oblique down-ward </a:t>
            </a:r>
            <a:r>
              <a:rPr lang="en-US" dirty="0" err="1" smtClean="0">
                <a:solidFill>
                  <a:srgbClr val="FFFF00"/>
                </a:solidFill>
              </a:rPr>
              <a:t>angulation</a:t>
            </a:r>
            <a:r>
              <a:rPr lang="en-US" dirty="0" smtClean="0">
                <a:solidFill>
                  <a:srgbClr val="FFFF00"/>
                </a:solidFill>
              </a:rPr>
              <a:t>. </a:t>
            </a:r>
            <a:r>
              <a:rPr lang="en-US" dirty="0" smtClean="0"/>
              <a:t>We aimed to present the rare coronary anomaly and discuss the case from medico legal aspect.</a:t>
            </a:r>
          </a:p>
          <a:p>
            <a:endParaRPr lang="it-IT"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7" name="Picture 3" descr="C:\Users\utente\Desktop\TAC decorso interarterioso cor on  dx che origina da iva.pd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260648"/>
            <a:ext cx="4334206" cy="531137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55576" y="5560899"/>
            <a:ext cx="7920880" cy="1200329"/>
          </a:xfrm>
          <a:prstGeom prst="rect">
            <a:avLst/>
          </a:prstGeom>
          <a:noFill/>
        </p:spPr>
        <p:txBody>
          <a:bodyPr wrap="square" rtlCol="0">
            <a:spAutoFit/>
          </a:bodyPr>
          <a:lstStyle/>
          <a:p>
            <a:r>
              <a:rPr lang="it-IT" b="1" dirty="0" err="1"/>
              <a:t>Coronary</a:t>
            </a:r>
            <a:r>
              <a:rPr lang="it-IT" b="1" dirty="0"/>
              <a:t> </a:t>
            </a:r>
            <a:r>
              <a:rPr lang="it-IT" b="1" dirty="0" err="1"/>
              <a:t>computed</a:t>
            </a:r>
            <a:r>
              <a:rPr lang="it-IT" b="1" dirty="0"/>
              <a:t> </a:t>
            </a:r>
            <a:r>
              <a:rPr lang="it-IT" b="1" dirty="0" err="1"/>
              <a:t>tomography</a:t>
            </a:r>
            <a:r>
              <a:rPr lang="it-IT" b="1" dirty="0"/>
              <a:t> </a:t>
            </a:r>
            <a:r>
              <a:rPr lang="it-IT" b="1" dirty="0" err="1"/>
              <a:t>angiography</a:t>
            </a:r>
            <a:endParaRPr lang="it-IT" b="1" dirty="0"/>
          </a:p>
          <a:p>
            <a:r>
              <a:rPr lang="en-US" b="1" dirty="0"/>
              <a:t>showing </a:t>
            </a:r>
            <a:r>
              <a:rPr lang="en-US" b="1" dirty="0" err="1"/>
              <a:t>interarterial</a:t>
            </a:r>
            <a:r>
              <a:rPr lang="en-US" b="1" dirty="0"/>
              <a:t> course of anomalous right coronary</a:t>
            </a:r>
          </a:p>
          <a:p>
            <a:r>
              <a:rPr lang="en-US" b="1" dirty="0"/>
              <a:t>artery as it travels between the aorta and pulmonary</a:t>
            </a:r>
          </a:p>
          <a:p>
            <a:r>
              <a:rPr lang="it-IT" b="1" dirty="0" err="1"/>
              <a:t>artery</a:t>
            </a:r>
            <a:r>
              <a:rPr lang="it-IT" b="1" dirty="0"/>
              <a:t>.</a:t>
            </a:r>
            <a:endParaRPr lang="it-IT" dirty="0"/>
          </a:p>
        </p:txBody>
      </p:sp>
    </p:spTree>
    <p:extLst>
      <p:ext uri="{BB962C8B-B14F-4D97-AF65-F5344CB8AC3E}">
        <p14:creationId xmlns:p14="http://schemas.microsoft.com/office/powerpoint/2010/main" val="155165541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EDFB0E3-566D-4050-9D66-B3986B4F1C43}"/>
              </a:ext>
            </a:extLst>
          </p:cNvPr>
          <p:cNvSpPr>
            <a:spLocks noGrp="1"/>
          </p:cNvSpPr>
          <p:nvPr>
            <p:ph type="title"/>
          </p:nvPr>
        </p:nvSpPr>
        <p:spPr/>
        <p:txBody>
          <a:bodyPr/>
          <a:lstStyle/>
          <a:p>
            <a:r>
              <a:rPr lang="it-IT" dirty="0"/>
              <a:t>DECORSO INTRAMURALE</a:t>
            </a:r>
          </a:p>
        </p:txBody>
      </p:sp>
      <p:pic>
        <p:nvPicPr>
          <p:cNvPr id="5" name="Segnaposto contenuto 4">
            <a:extLst>
              <a:ext uri="{FF2B5EF4-FFF2-40B4-BE49-F238E27FC236}">
                <a16:creationId xmlns="" xmlns:a16="http://schemas.microsoft.com/office/drawing/2014/main" id="{0D69D1CD-67A0-4523-A912-8EE76E21C5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1268760"/>
            <a:ext cx="2518767" cy="4992014"/>
          </a:xfrm>
        </p:spPr>
      </p:pic>
    </p:spTree>
    <p:extLst>
      <p:ext uri="{BB962C8B-B14F-4D97-AF65-F5344CB8AC3E}">
        <p14:creationId xmlns:p14="http://schemas.microsoft.com/office/powerpoint/2010/main" val="248722856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8B49AD5C-30AE-4447-AF38-F91B4C6C4692}"/>
              </a:ext>
            </a:extLst>
          </p:cNvPr>
          <p:cNvSpPr>
            <a:spLocks noGrp="1"/>
          </p:cNvSpPr>
          <p:nvPr>
            <p:ph type="title"/>
          </p:nvPr>
        </p:nvSpPr>
        <p:spPr/>
        <p:txBody>
          <a:bodyPr/>
          <a:lstStyle/>
          <a:p>
            <a:endParaRPr lang="it-IT"/>
          </a:p>
        </p:txBody>
      </p:sp>
      <p:sp>
        <p:nvSpPr>
          <p:cNvPr id="3" name="Segnaposto contenuto 2">
            <a:extLst>
              <a:ext uri="{FF2B5EF4-FFF2-40B4-BE49-F238E27FC236}">
                <a16:creationId xmlns="" xmlns:a16="http://schemas.microsoft.com/office/drawing/2014/main" id="{CF228D2F-87C6-4CF3-A9DC-783F385A551C}"/>
              </a:ext>
            </a:extLst>
          </p:cNvPr>
          <p:cNvSpPr>
            <a:spLocks noGrp="1"/>
          </p:cNvSpPr>
          <p:nvPr>
            <p:ph idx="1"/>
          </p:nvPr>
        </p:nvSpPr>
        <p:spPr/>
        <p:txBody>
          <a:bodyPr>
            <a:normAutofit fontScale="70000" lnSpcReduction="20000"/>
          </a:bodyPr>
          <a:lstStyle/>
          <a:p>
            <a:r>
              <a:rPr lang="en-US" dirty="0"/>
              <a:t>The course of the proximal coronary segment is usually perpendicular</a:t>
            </a:r>
          </a:p>
          <a:p>
            <a:r>
              <a:rPr lang="en-US" dirty="0"/>
              <a:t>to the aortic sinus, and unusual orientations should be highly</a:t>
            </a:r>
          </a:p>
          <a:p>
            <a:r>
              <a:rPr lang="en-US" dirty="0"/>
              <a:t>suspect. Acute takeoffs of either coronary artery from the opposite</a:t>
            </a:r>
          </a:p>
          <a:p>
            <a:r>
              <a:rPr lang="en-US" dirty="0"/>
              <a:t>coronary sinus of Valsalva with an intramural course and ostial</a:t>
            </a:r>
          </a:p>
          <a:p>
            <a:r>
              <a:rPr lang="en-US" dirty="0"/>
              <a:t>valve–like ridge have also been associated with sudden death</a:t>
            </a:r>
          </a:p>
          <a:p>
            <a:r>
              <a:rPr lang="en-US" dirty="0"/>
              <a:t>(Figure 2C).11,21-23 Although the significance of an intramyocardial</a:t>
            </a:r>
          </a:p>
          <a:p>
            <a:r>
              <a:rPr lang="en-US" dirty="0"/>
              <a:t>course of the left coronary artery is somewhat controversial,</a:t>
            </a:r>
          </a:p>
          <a:p>
            <a:r>
              <a:rPr lang="en-US" dirty="0"/>
              <a:t>the risk for sudden death with this anomaly is considered low</a:t>
            </a:r>
            <a:endParaRPr lang="it-IT" dirty="0"/>
          </a:p>
        </p:txBody>
      </p:sp>
    </p:spTree>
    <p:extLst>
      <p:ext uri="{BB962C8B-B14F-4D97-AF65-F5344CB8AC3E}">
        <p14:creationId xmlns:p14="http://schemas.microsoft.com/office/powerpoint/2010/main" val="3206868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anomala mob cor dx1.avi">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t="11855"/>
          <a:stretch>
            <a:fillRect/>
          </a:stretch>
        </p:blipFill>
        <p:spPr bwMode="auto">
          <a:xfrm>
            <a:off x="299864" y="2492896"/>
            <a:ext cx="3624064" cy="271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8" descr="cor an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5679472"/>
            <a:ext cx="4407074" cy="26551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8" descr="cor an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7300" y="28948063"/>
            <a:ext cx="6026150" cy="3630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descr="cor an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29100463"/>
            <a:ext cx="6026150" cy="3630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8" descr="cor an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28921076"/>
            <a:ext cx="6026150" cy="3630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8" descr="cor an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6328" y="25831872"/>
            <a:ext cx="4407074" cy="26551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8" descr="cor an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92896"/>
            <a:ext cx="4219048" cy="24285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1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Segnaposto contenuto 4">
            <a:extLst>
              <a:ext uri="{FF2B5EF4-FFF2-40B4-BE49-F238E27FC236}">
                <a16:creationId xmlns="" xmlns:a16="http://schemas.microsoft.com/office/drawing/2014/main" id="{9950E994-1956-4F2F-A3D8-2C22AA830F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196049"/>
            <a:ext cx="4006882" cy="6465902"/>
          </a:xfrm>
        </p:spPr>
      </p:pic>
    </p:spTree>
    <p:extLst>
      <p:ext uri="{BB962C8B-B14F-4D97-AF65-F5344CB8AC3E}">
        <p14:creationId xmlns:p14="http://schemas.microsoft.com/office/powerpoint/2010/main" val="364509343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3798" y="1052737"/>
            <a:ext cx="7238632" cy="5601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4850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0F1BA90-F7DC-4B1F-A3AD-6A2D17BEB190}"/>
              </a:ext>
            </a:extLst>
          </p:cNvPr>
          <p:cNvSpPr>
            <a:spLocks noGrp="1"/>
          </p:cNvSpPr>
          <p:nvPr>
            <p:ph type="title"/>
          </p:nvPr>
        </p:nvSpPr>
        <p:spPr/>
        <p:txBody>
          <a:bodyPr>
            <a:normAutofit/>
          </a:bodyPr>
          <a:lstStyle/>
          <a:p>
            <a:r>
              <a:rPr lang="it-IT" sz="2800" dirty="0"/>
              <a:t>DECORSO ANOMALO INTRAMIOCARDICO (PONTE MIOCARDICO)</a:t>
            </a:r>
          </a:p>
        </p:txBody>
      </p:sp>
      <p:sp>
        <p:nvSpPr>
          <p:cNvPr id="3" name="Segnaposto contenuto 2">
            <a:extLst>
              <a:ext uri="{FF2B5EF4-FFF2-40B4-BE49-F238E27FC236}">
                <a16:creationId xmlns="" xmlns:a16="http://schemas.microsoft.com/office/drawing/2014/main" id="{7E4FE4F8-2C2D-4AD8-A667-0FD07F0BF332}"/>
              </a:ext>
            </a:extLst>
          </p:cNvPr>
          <p:cNvSpPr>
            <a:spLocks noGrp="1"/>
          </p:cNvSpPr>
          <p:nvPr>
            <p:ph idx="1"/>
          </p:nvPr>
        </p:nvSpPr>
        <p:spPr/>
        <p:txBody>
          <a:bodyPr/>
          <a:lstStyle/>
          <a:p>
            <a:pPr algn="ctr"/>
            <a:r>
              <a:rPr lang="it-IT" sz="3600" i="1" dirty="0" smtClean="0"/>
              <a:t>Decorso </a:t>
            </a:r>
            <a:r>
              <a:rPr lang="it-IT" sz="3600" i="1" dirty="0" err="1" smtClean="0"/>
              <a:t>intramiocardico</a:t>
            </a:r>
            <a:r>
              <a:rPr lang="it-IT" sz="3600" i="1" dirty="0" smtClean="0"/>
              <a:t> dei segmenti coronarici che  normalmente decorrono in sede </a:t>
            </a:r>
            <a:r>
              <a:rPr lang="it-IT" sz="3600" i="1" dirty="0" err="1" smtClean="0"/>
              <a:t>epicardica</a:t>
            </a:r>
            <a:r>
              <a:rPr lang="it-IT" sz="3600" i="1" dirty="0" smtClean="0"/>
              <a:t> </a:t>
            </a:r>
            <a:endParaRPr lang="it-IT" sz="3600" dirty="0" smtClean="0"/>
          </a:p>
          <a:p>
            <a:pPr algn="ctr"/>
            <a:endParaRPr lang="it-IT" dirty="0"/>
          </a:p>
        </p:txBody>
      </p:sp>
    </p:spTree>
    <p:extLst>
      <p:ext uri="{BB962C8B-B14F-4D97-AF65-F5344CB8AC3E}">
        <p14:creationId xmlns:p14="http://schemas.microsoft.com/office/powerpoint/2010/main" val="4954760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PONTE MIOCARDICO</a:t>
            </a:r>
            <a:endParaRPr lang="it-IT" dirty="0"/>
          </a:p>
        </p:txBody>
      </p:sp>
      <p:sp>
        <p:nvSpPr>
          <p:cNvPr id="3" name="Segnaposto contenuto 2"/>
          <p:cNvSpPr>
            <a:spLocks noGrp="1"/>
          </p:cNvSpPr>
          <p:nvPr>
            <p:ph idx="1"/>
          </p:nvPr>
        </p:nvSpPr>
        <p:spPr/>
        <p:txBody>
          <a:bodyPr/>
          <a:lstStyle/>
          <a:p>
            <a:r>
              <a:rPr lang="it-IT" i="1" dirty="0"/>
              <a:t>Decorso </a:t>
            </a:r>
            <a:r>
              <a:rPr lang="it-IT" i="1" dirty="0" err="1"/>
              <a:t>intramiocardico</a:t>
            </a:r>
            <a:r>
              <a:rPr lang="it-IT" i="1" dirty="0"/>
              <a:t> dei segmenti coronarici che  normalmente decorrono in sede </a:t>
            </a:r>
            <a:r>
              <a:rPr lang="it-IT" i="1" dirty="0" err="1"/>
              <a:t>epicardica</a:t>
            </a:r>
            <a:r>
              <a:rPr lang="it-IT" i="1" dirty="0"/>
              <a:t> </a:t>
            </a:r>
            <a:endParaRPr lang="it-IT" dirty="0"/>
          </a:p>
        </p:txBody>
      </p:sp>
    </p:spTree>
    <p:extLst>
      <p:ext uri="{BB962C8B-B14F-4D97-AF65-F5344CB8AC3E}">
        <p14:creationId xmlns:p14="http://schemas.microsoft.com/office/powerpoint/2010/main" val="75799866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31A56EF-EAAD-4C15-8216-E15194207F83}"/>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0A68257B-A1F1-43EC-B50B-53BC5E86BD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0449" y="1600200"/>
            <a:ext cx="2783102" cy="4525963"/>
          </a:xfrm>
        </p:spPr>
      </p:pic>
    </p:spTree>
    <p:extLst>
      <p:ext uri="{BB962C8B-B14F-4D97-AF65-F5344CB8AC3E}">
        <p14:creationId xmlns:p14="http://schemas.microsoft.com/office/powerpoint/2010/main" val="26206467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207" y="3186812"/>
            <a:ext cx="3829585" cy="1352739"/>
          </a:xfrm>
        </p:spPr>
      </p:pic>
    </p:spTree>
    <p:extLst>
      <p:ext uri="{BB962C8B-B14F-4D97-AF65-F5344CB8AC3E}">
        <p14:creationId xmlns:p14="http://schemas.microsoft.com/office/powerpoint/2010/main" val="231843606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181" y="1795234"/>
            <a:ext cx="3667637" cy="326753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819" y="4970309"/>
            <a:ext cx="4990413" cy="1813559"/>
          </a:xfrm>
          <a:prstGeom prst="rect">
            <a:avLst/>
          </a:prstGeom>
        </p:spPr>
      </p:pic>
    </p:spTree>
    <p:extLst>
      <p:ext uri="{BB962C8B-B14F-4D97-AF65-F5344CB8AC3E}">
        <p14:creationId xmlns:p14="http://schemas.microsoft.com/office/powerpoint/2010/main" val="39618071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pPr algn="ctr"/>
            <a:r>
              <a:rPr lang="it-IT" altLang="it-IT"/>
              <a:t>MYOCARDIAL   BRIDGE</a:t>
            </a:r>
          </a:p>
        </p:txBody>
      </p:sp>
      <p:pic>
        <p:nvPicPr>
          <p:cNvPr id="31747"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357313"/>
            <a:ext cx="75311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7984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MAGINE FISTOLA.JPG"/>
          <p:cNvPicPr>
            <a:picLocks noChangeAspect="1"/>
          </p:cNvPicPr>
          <p:nvPr/>
        </p:nvPicPr>
        <p:blipFill>
          <a:blip r:embed="rId2"/>
          <a:stretch>
            <a:fillRect/>
          </a:stretch>
        </p:blipFill>
        <p:spPr>
          <a:xfrm>
            <a:off x="2643174" y="1571612"/>
            <a:ext cx="3779259" cy="405311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FISTOLA COR DEX  SENO COR</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44824"/>
            <a:ext cx="6901324" cy="3456384"/>
          </a:xfrm>
        </p:spPr>
      </p:pic>
    </p:spTree>
    <p:extLst>
      <p:ext uri="{BB962C8B-B14F-4D97-AF65-F5344CB8AC3E}">
        <p14:creationId xmlns:p14="http://schemas.microsoft.com/office/powerpoint/2010/main" val="1908774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8" descr="cor anom.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2476" y="2648896"/>
            <a:ext cx="4219048" cy="24285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802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10000"/>
          </a:bodyPr>
          <a:lstStyle/>
          <a:p>
            <a:r>
              <a:rPr lang="en-US" dirty="0"/>
              <a:t>The ICL defined an intramural coronary</a:t>
            </a:r>
          </a:p>
          <a:p>
            <a:r>
              <a:rPr lang="en-US" dirty="0"/>
              <a:t>course as an acute angle of origin and diastolic color</a:t>
            </a:r>
          </a:p>
          <a:p>
            <a:r>
              <a:rPr lang="en-US" dirty="0"/>
              <a:t>flow in the proximal course of the AAOCA within the</a:t>
            </a:r>
          </a:p>
          <a:p>
            <a:r>
              <a:rPr lang="en-US" dirty="0"/>
              <a:t>aortic wall. Seventy-three patients who had surgery</a:t>
            </a:r>
          </a:p>
          <a:p>
            <a:r>
              <a:rPr lang="en-US" dirty="0"/>
              <a:t>also had images that could be used to identify all of</a:t>
            </a:r>
          </a:p>
          <a:p>
            <a:r>
              <a:rPr lang="en-US" dirty="0"/>
              <a:t>these criteria. These criteria correctly defined intramural</a:t>
            </a:r>
          </a:p>
          <a:p>
            <a:r>
              <a:rPr lang="en-US" dirty="0"/>
              <a:t>course in 94% patients with an intramural</a:t>
            </a:r>
          </a:p>
          <a:p>
            <a:r>
              <a:rPr lang="en-US" dirty="0"/>
              <a:t>course (64 of 68) and absence of intramural course in</a:t>
            </a:r>
          </a:p>
          <a:p>
            <a:r>
              <a:rPr lang="it-IT" dirty="0"/>
              <a:t>67% (2 of 3)</a:t>
            </a:r>
          </a:p>
        </p:txBody>
      </p:sp>
    </p:spTree>
    <p:extLst>
      <p:ext uri="{BB962C8B-B14F-4D97-AF65-F5344CB8AC3E}">
        <p14:creationId xmlns:p14="http://schemas.microsoft.com/office/powerpoint/2010/main" val="355537683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27EB943-5D29-4B11-AACF-A5DAED7984D0}"/>
              </a:ext>
            </a:extLst>
          </p:cNvPr>
          <p:cNvSpPr>
            <a:spLocks noGrp="1"/>
          </p:cNvSpPr>
          <p:nvPr>
            <p:ph type="title"/>
          </p:nvPr>
        </p:nvSpPr>
        <p:spPr/>
        <p:txBody>
          <a:bodyPr/>
          <a:lstStyle/>
          <a:p>
            <a:endParaRPr lang="it-IT"/>
          </a:p>
        </p:txBody>
      </p:sp>
      <p:pic>
        <p:nvPicPr>
          <p:cNvPr id="4" name="cor anomala 10 mobar2">
            <a:hlinkClick r:id="" action="ppaction://media"/>
            <a:extLst>
              <a:ext uri="{FF2B5EF4-FFF2-40B4-BE49-F238E27FC236}">
                <a16:creationId xmlns="" xmlns:a16="http://schemas.microsoft.com/office/drawing/2014/main" id="{856DAFD4-5015-4BCF-A8F7-862A31FBC8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0" y="2719388"/>
            <a:ext cx="3048000" cy="2286000"/>
          </a:xfrm>
        </p:spPr>
      </p:pic>
    </p:spTree>
    <p:extLst>
      <p:ext uri="{BB962C8B-B14F-4D97-AF65-F5344CB8AC3E}">
        <p14:creationId xmlns:p14="http://schemas.microsoft.com/office/powerpoint/2010/main" val="250559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giardina 2.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5" name="Segnaposto contenuto 4"/>
          <p:cNvSpPr>
            <a:spLocks noGrp="1"/>
          </p:cNvSpPr>
          <p:nvPr>
            <p:ph idx="1"/>
          </p:nvPr>
        </p:nvSpPr>
        <p:spPr/>
        <p:txBody>
          <a:bodyPr>
            <a:normAutofit fontScale="55000" lnSpcReduction="20000"/>
          </a:bodyPr>
          <a:lstStyle/>
          <a:p>
            <a:r>
              <a:rPr lang="en-US" dirty="0" err="1"/>
              <a:t>nomalous</a:t>
            </a:r>
            <a:r>
              <a:rPr lang="en-US" dirty="0"/>
              <a:t> aortic origin of a coronary</a:t>
            </a:r>
          </a:p>
          <a:p>
            <a:r>
              <a:rPr lang="en-US" dirty="0"/>
              <a:t>artery (AAOCA) is associated with</a:t>
            </a:r>
          </a:p>
          <a:p>
            <a:r>
              <a:rPr lang="en-US" dirty="0"/>
              <a:t>sudden death in the young, especially</a:t>
            </a:r>
          </a:p>
          <a:p>
            <a:r>
              <a:rPr lang="en-US" dirty="0"/>
              <a:t>in athletes &lt;30 years of age (1–6). The</a:t>
            </a:r>
          </a:p>
          <a:p>
            <a:r>
              <a:rPr lang="en-US" dirty="0"/>
              <a:t>anatomic features that are proposed as</a:t>
            </a:r>
          </a:p>
          <a:p>
            <a:r>
              <a:rPr lang="en-US" dirty="0"/>
              <a:t>potential risk factors for ischemia-related</a:t>
            </a:r>
          </a:p>
          <a:p>
            <a:r>
              <a:rPr lang="en-US" dirty="0"/>
              <a:t>events include coronary arterial ostial stenosis,</a:t>
            </a:r>
          </a:p>
          <a:p>
            <a:r>
              <a:rPr lang="en-US" dirty="0"/>
              <a:t>acute angle of takeoff from the aorta,</a:t>
            </a:r>
          </a:p>
          <a:p>
            <a:r>
              <a:rPr lang="en-US" dirty="0"/>
              <a:t>intramural course of the proximal coronary</a:t>
            </a:r>
          </a:p>
          <a:p>
            <a:r>
              <a:rPr lang="en-US" dirty="0"/>
              <a:t>within the aortic wall, and </a:t>
            </a:r>
            <a:r>
              <a:rPr lang="en-US" dirty="0" err="1"/>
              <a:t>interarterial</a:t>
            </a:r>
            <a:endParaRPr lang="en-US" dirty="0"/>
          </a:p>
          <a:p>
            <a:r>
              <a:rPr lang="en-US" dirty="0"/>
              <a:t>course resulting in potential compression between</a:t>
            </a:r>
          </a:p>
          <a:p>
            <a:r>
              <a:rPr lang="en-US" dirty="0"/>
              <a:t>the great arteries (7,8). An abnormal</a:t>
            </a:r>
          </a:p>
          <a:p>
            <a:r>
              <a:rPr lang="en-US" dirty="0"/>
              <a:t>coronary artery origin with an anterior, posterior,</a:t>
            </a:r>
          </a:p>
          <a:p>
            <a:r>
              <a:rPr lang="en-US" dirty="0"/>
              <a:t>or </a:t>
            </a:r>
            <a:r>
              <a:rPr lang="en-US" dirty="0" err="1"/>
              <a:t>intraconal</a:t>
            </a:r>
            <a:r>
              <a:rPr lang="en-US" dirty="0"/>
              <a:t> (</a:t>
            </a:r>
            <a:r>
              <a:rPr lang="en-US" dirty="0" err="1"/>
              <a:t>intraseptal</a:t>
            </a:r>
            <a:r>
              <a:rPr lang="en-US" dirty="0"/>
              <a:t>) course is</a:t>
            </a:r>
          </a:p>
          <a:p>
            <a:r>
              <a:rPr lang="it-IT" dirty="0" err="1"/>
              <a:t>generally</a:t>
            </a:r>
            <a:r>
              <a:rPr lang="it-IT" dirty="0"/>
              <a:t> </a:t>
            </a:r>
            <a:r>
              <a:rPr lang="it-IT" dirty="0" err="1"/>
              <a:t>considered</a:t>
            </a:r>
            <a:r>
              <a:rPr lang="it-IT" dirty="0"/>
              <a:t> </a:t>
            </a:r>
            <a:r>
              <a:rPr lang="it-IT" dirty="0" err="1"/>
              <a:t>benign</a:t>
            </a:r>
            <a:r>
              <a:rPr lang="it-IT" dirty="0"/>
              <a:t> (</a:t>
            </a:r>
          </a:p>
        </p:txBody>
      </p:sp>
    </p:spTree>
    <p:extLst>
      <p:ext uri="{BB962C8B-B14F-4D97-AF65-F5344CB8AC3E}">
        <p14:creationId xmlns:p14="http://schemas.microsoft.com/office/powerpoint/2010/main" val="206053756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1105C05-D20E-4BB9-959E-408AF5E8FA0B}"/>
              </a:ext>
            </a:extLst>
          </p:cNvPr>
          <p:cNvSpPr>
            <a:spLocks noGrp="1"/>
          </p:cNvSpPr>
          <p:nvPr>
            <p:ph type="title"/>
          </p:nvPr>
        </p:nvSpPr>
        <p:spPr/>
        <p:txBody>
          <a:bodyPr/>
          <a:lstStyle/>
          <a:p>
            <a:endParaRPr lang="it-IT"/>
          </a:p>
        </p:txBody>
      </p:sp>
      <p:sp>
        <p:nvSpPr>
          <p:cNvPr id="5" name="Segnaposto contenuto 4"/>
          <p:cNvSpPr>
            <a:spLocks noGrp="1"/>
          </p:cNvSpPr>
          <p:nvPr>
            <p:ph idx="1"/>
          </p:nvPr>
        </p:nvSpPr>
        <p:spPr/>
        <p:txBody>
          <a:bodyPr/>
          <a:lstStyle/>
          <a:p>
            <a:endParaRPr lang="it-IT"/>
          </a:p>
        </p:txBody>
      </p:sp>
    </p:spTree>
    <p:extLst>
      <p:ext uri="{BB962C8B-B14F-4D97-AF65-F5344CB8AC3E}">
        <p14:creationId xmlns:p14="http://schemas.microsoft.com/office/powerpoint/2010/main" val="404010558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70000" lnSpcReduction="20000"/>
          </a:bodyPr>
          <a:lstStyle/>
          <a:p>
            <a:r>
              <a:rPr lang="en-US" dirty="0"/>
              <a:t>In P. </a:t>
            </a:r>
            <a:r>
              <a:rPr lang="en-US" dirty="0" err="1"/>
              <a:t>Angelini’s</a:t>
            </a:r>
            <a:r>
              <a:rPr lang="en-US" dirty="0"/>
              <a:t> group, the</a:t>
            </a:r>
          </a:p>
          <a:p>
            <a:r>
              <a:rPr lang="en-US" dirty="0"/>
              <a:t>estimated total prevalence rate was found to be 1.07% when</a:t>
            </a:r>
          </a:p>
          <a:p>
            <a:r>
              <a:rPr lang="en-US" dirty="0"/>
              <a:t>using coronary angiography for detection. This prevalence rate</a:t>
            </a:r>
          </a:p>
          <a:p>
            <a:r>
              <a:rPr lang="en-US" dirty="0"/>
              <a:t>was further divided into 2 groups, with 0.92% demonstrating</a:t>
            </a:r>
          </a:p>
          <a:p>
            <a:r>
              <a:rPr lang="en-US" dirty="0"/>
              <a:t>an RCA from the left sinus, and 0.15% demonstrating an anomalous</a:t>
            </a:r>
          </a:p>
          <a:p>
            <a:r>
              <a:rPr lang="en-US" dirty="0"/>
              <a:t>LCA from the right sinus [3].</a:t>
            </a:r>
          </a:p>
          <a:p>
            <a:r>
              <a:rPr lang="en-US" dirty="0"/>
              <a:t> In a separate study where</a:t>
            </a:r>
          </a:p>
          <a:p>
            <a:r>
              <a:rPr lang="en-US" dirty="0"/>
              <a:t>echocardiography was used for diagnosis, the prevalence rate</a:t>
            </a:r>
          </a:p>
          <a:p>
            <a:r>
              <a:rPr lang="en-US" dirty="0"/>
              <a:t>of ACAOS was much lower at 0.17% [4]. Despite these differences</a:t>
            </a:r>
          </a:p>
          <a:p>
            <a:r>
              <a:rPr lang="en-US" dirty="0"/>
              <a:t>in prevalence rates, one thing is clear: ACAOS is associated</a:t>
            </a:r>
          </a:p>
          <a:p>
            <a:r>
              <a:rPr lang="en-US" dirty="0"/>
              <a:t>with the risk of sudden cardiac death (SCD) and as such should</a:t>
            </a:r>
          </a:p>
          <a:p>
            <a:r>
              <a:rPr lang="en-US" dirty="0"/>
              <a:t>be carefully considered in symptomatic patients</a:t>
            </a:r>
            <a:endParaRPr lang="it-IT" dirty="0"/>
          </a:p>
        </p:txBody>
      </p:sp>
    </p:spTree>
    <p:extLst>
      <p:ext uri="{BB962C8B-B14F-4D97-AF65-F5344CB8AC3E}">
        <p14:creationId xmlns:p14="http://schemas.microsoft.com/office/powerpoint/2010/main" val="297650362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fontScale="85000" lnSpcReduction="20000"/>
          </a:bodyPr>
          <a:lstStyle/>
          <a:p>
            <a:r>
              <a:rPr lang="en-US" dirty="0"/>
              <a:t>Essentially, when an individual undergoes</a:t>
            </a:r>
          </a:p>
          <a:p>
            <a:r>
              <a:rPr lang="en-US" dirty="0"/>
              <a:t>strenuous activity, the increased cardiac output results</a:t>
            </a:r>
          </a:p>
          <a:p>
            <a:r>
              <a:rPr lang="en-US" dirty="0"/>
              <a:t>in a greater expansion of the aorta and pulmonary </a:t>
            </a:r>
            <a:r>
              <a:rPr lang="en-US" dirty="0" err="1"/>
              <a:t>artery.When</a:t>
            </a:r>
            <a:endParaRPr lang="en-US" dirty="0"/>
          </a:p>
          <a:p>
            <a:r>
              <a:rPr lang="en-US" dirty="0"/>
              <a:t>there is a high </a:t>
            </a:r>
            <a:r>
              <a:rPr lang="en-US" dirty="0" err="1"/>
              <a:t>interarterial</a:t>
            </a:r>
            <a:r>
              <a:rPr lang="en-US" dirty="0"/>
              <a:t> course of the right-sided ACAOS,</a:t>
            </a:r>
          </a:p>
          <a:p>
            <a:r>
              <a:rPr lang="en-US" dirty="0"/>
              <a:t>as seen with our patient, it is possible that the enlarged vessels</a:t>
            </a:r>
          </a:p>
          <a:p>
            <a:r>
              <a:rPr lang="en-US" dirty="0"/>
              <a:t>mechanically compresses the RCA, effectively acting as an</a:t>
            </a:r>
          </a:p>
          <a:p>
            <a:r>
              <a:rPr lang="it-IT" dirty="0" err="1"/>
              <a:t>exercise-dependent</a:t>
            </a:r>
            <a:r>
              <a:rPr lang="it-IT" dirty="0"/>
              <a:t> </a:t>
            </a:r>
            <a:r>
              <a:rPr lang="it-IT" dirty="0" err="1"/>
              <a:t>form</a:t>
            </a:r>
            <a:r>
              <a:rPr lang="it-IT" dirty="0"/>
              <a:t> of </a:t>
            </a:r>
            <a:r>
              <a:rPr lang="it-IT" dirty="0" err="1"/>
              <a:t>stenosis</a:t>
            </a:r>
            <a:r>
              <a:rPr lang="it-IT" dirty="0"/>
              <a:t>.</a:t>
            </a:r>
          </a:p>
        </p:txBody>
      </p:sp>
    </p:spTree>
    <p:extLst>
      <p:ext uri="{BB962C8B-B14F-4D97-AF65-F5344CB8AC3E}">
        <p14:creationId xmlns:p14="http://schemas.microsoft.com/office/powerpoint/2010/main" val="350563048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8382" y="692697"/>
            <a:ext cx="5445906" cy="5688546"/>
          </a:xfrm>
        </p:spPr>
      </p:pic>
    </p:spTree>
    <p:extLst>
      <p:ext uri="{BB962C8B-B14F-4D97-AF65-F5344CB8AC3E}">
        <p14:creationId xmlns:p14="http://schemas.microsoft.com/office/powerpoint/2010/main" val="108011447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6837" y="3182049"/>
            <a:ext cx="6630326" cy="1362265"/>
          </a:xfrm>
        </p:spPr>
      </p:pic>
    </p:spTree>
    <p:extLst>
      <p:ext uri="{BB962C8B-B14F-4D97-AF65-F5344CB8AC3E}">
        <p14:creationId xmlns:p14="http://schemas.microsoft.com/office/powerpoint/2010/main" val="130083810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206" y="3029627"/>
            <a:ext cx="5277587" cy="1667108"/>
          </a:xfrm>
        </p:spPr>
      </p:pic>
    </p:spTree>
    <p:extLst>
      <p:ext uri="{BB962C8B-B14F-4D97-AF65-F5344CB8AC3E}">
        <p14:creationId xmlns:p14="http://schemas.microsoft.com/office/powerpoint/2010/main" val="266040513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2" descr="ORIGINE COR ANOMALA SCHEMA.jpg"/>
          <p:cNvPicPr>
            <a:picLocks noGrp="1" noChangeAspect="1"/>
          </p:cNvPicPr>
          <p:nvPr>
            <p:ph idx="1"/>
          </p:nvPr>
        </p:nvPicPr>
        <p:blipFill>
          <a:blip r:embed="rId2" cstate="print">
            <a:extLst>
              <a:ext uri="{28A0092B-C50C-407E-A947-70E740481C1C}">
                <a14:useLocalDpi xmlns:a14="http://schemas.microsoft.com/office/drawing/2010/main" val="0"/>
              </a:ext>
            </a:extLst>
          </a:blip>
          <a:srcRect l="41336" t="13251" r="5235" b="56300"/>
          <a:stretch>
            <a:fillRect/>
          </a:stretch>
        </p:blipFill>
        <p:spPr bwMode="auto">
          <a:xfrm>
            <a:off x="1684717" y="1600200"/>
            <a:ext cx="577456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765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22942EC-F7F6-4D40-9601-3946BB9306ED}"/>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529DAFEB-37BF-43F8-A08B-EAB4F23389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199745"/>
            <a:ext cx="5467300" cy="5383617"/>
          </a:xfrm>
        </p:spPr>
      </p:pic>
    </p:spTree>
    <p:extLst>
      <p:ext uri="{BB962C8B-B14F-4D97-AF65-F5344CB8AC3E}">
        <p14:creationId xmlns:p14="http://schemas.microsoft.com/office/powerpoint/2010/main" val="20369133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6DEAC10-2A3F-4CD3-B9E0-00A4C900514D}"/>
              </a:ext>
            </a:extLst>
          </p:cNvPr>
          <p:cNvSpPr>
            <a:spLocks noGrp="1"/>
          </p:cNvSpPr>
          <p:nvPr>
            <p:ph type="title"/>
          </p:nvPr>
        </p:nvSpPr>
        <p:spPr/>
        <p:txBody>
          <a:bodyPr/>
          <a:lstStyle/>
          <a:p>
            <a:endParaRPr lang="it-IT"/>
          </a:p>
        </p:txBody>
      </p:sp>
      <p:pic>
        <p:nvPicPr>
          <p:cNvPr id="4" name="origine cor dx da sin decorso interarterioso">
            <a:hlinkClick r:id="" action="ppaction://media"/>
            <a:extLst>
              <a:ext uri="{FF2B5EF4-FFF2-40B4-BE49-F238E27FC236}">
                <a16:creationId xmlns="" xmlns:a16="http://schemas.microsoft.com/office/drawing/2014/main" id="{5F9D4E4C-00E7-4A74-9BC1-F702591770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0" y="2719388"/>
            <a:ext cx="3048000" cy="2286000"/>
          </a:xfrm>
        </p:spPr>
      </p:pic>
    </p:spTree>
    <p:extLst>
      <p:ext uri="{BB962C8B-B14F-4D97-AF65-F5344CB8AC3E}">
        <p14:creationId xmlns:p14="http://schemas.microsoft.com/office/powerpoint/2010/main" val="3654383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BD94B28-B5EF-4365-853A-3573D2B0719F}"/>
              </a:ext>
            </a:extLst>
          </p:cNvPr>
          <p:cNvSpPr>
            <a:spLocks noGrp="1"/>
          </p:cNvSpPr>
          <p:nvPr>
            <p:ph type="title"/>
          </p:nvPr>
        </p:nvSpPr>
        <p:spPr/>
        <p:txBody>
          <a:bodyPr/>
          <a:lstStyle/>
          <a:p>
            <a:endParaRPr lang="it-IT"/>
          </a:p>
        </p:txBody>
      </p:sp>
      <p:pic>
        <p:nvPicPr>
          <p:cNvPr id="4" name="origine cor sn normale  video">
            <a:hlinkClick r:id="" action="ppaction://media"/>
            <a:extLst>
              <a:ext uri="{FF2B5EF4-FFF2-40B4-BE49-F238E27FC236}">
                <a16:creationId xmlns="" xmlns:a16="http://schemas.microsoft.com/office/drawing/2014/main" id="{0F376DD5-740F-4EDF-A8CC-2503EBD3F4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3048000" y="2719388"/>
            <a:ext cx="3048000" cy="2286000"/>
          </a:xfrm>
        </p:spPr>
      </p:pic>
    </p:spTree>
    <p:extLst>
      <p:ext uri="{BB962C8B-B14F-4D97-AF65-F5344CB8AC3E}">
        <p14:creationId xmlns:p14="http://schemas.microsoft.com/office/powerpoint/2010/main" val="3160625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1528122-7E94-4A63-959B-CFAA391911C4}"/>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 xmlns:a16="http://schemas.microsoft.com/office/drawing/2014/main" id="{6A3ACFF7-58EA-4420-82F8-ABB4CCE0CC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037" y="1777206"/>
            <a:ext cx="5495925" cy="4171950"/>
          </a:xfrm>
        </p:spPr>
      </p:pic>
    </p:spTree>
    <p:extLst>
      <p:ext uri="{BB962C8B-B14F-4D97-AF65-F5344CB8AC3E}">
        <p14:creationId xmlns:p14="http://schemas.microsoft.com/office/powerpoint/2010/main" val="34344930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1099B35-2F30-4140-B546-D42612DD5DCB}"/>
              </a:ext>
            </a:extLst>
          </p:cNvPr>
          <p:cNvSpPr>
            <a:spLocks noGrp="1"/>
          </p:cNvSpPr>
          <p:nvPr>
            <p:ph type="title"/>
          </p:nvPr>
        </p:nvSpPr>
        <p:spPr/>
        <p:txBody>
          <a:bodyPr>
            <a:normAutofit/>
          </a:bodyPr>
          <a:lstStyle/>
          <a:p>
            <a:r>
              <a:rPr lang="it-IT" sz="2400" dirty="0" smtClean="0"/>
              <a:t>ECOCARDIOGRAMMA CON STUDIO ARTERIE CORONARIE ALLA PRIMA VISITA</a:t>
            </a:r>
            <a:endParaRPr lang="it-IT" sz="2400" dirty="0"/>
          </a:p>
        </p:txBody>
      </p:sp>
      <p:sp>
        <p:nvSpPr>
          <p:cNvPr id="3" name="Segnaposto contenuto 2">
            <a:extLst>
              <a:ext uri="{FF2B5EF4-FFF2-40B4-BE49-F238E27FC236}">
                <a16:creationId xmlns="" xmlns:a16="http://schemas.microsoft.com/office/drawing/2014/main" id="{EEAC0990-C346-4CE1-AB0A-70B33EA90198}"/>
              </a:ext>
            </a:extLst>
          </p:cNvPr>
          <p:cNvSpPr>
            <a:spLocks noGrp="1"/>
          </p:cNvSpPr>
          <p:nvPr>
            <p:ph idx="1"/>
          </p:nvPr>
        </p:nvSpPr>
        <p:spPr/>
        <p:txBody>
          <a:bodyPr>
            <a:normAutofit/>
          </a:bodyPr>
          <a:lstStyle/>
          <a:p>
            <a:pPr algn="ctr"/>
            <a:r>
              <a:rPr lang="it-IT" dirty="0"/>
              <a:t>Fattibilità </a:t>
            </a:r>
            <a:r>
              <a:rPr lang="it-IT" dirty="0" err="1"/>
              <a:t>pressoche</a:t>
            </a:r>
            <a:r>
              <a:rPr lang="it-IT" dirty="0"/>
              <a:t>’ 100%</a:t>
            </a:r>
          </a:p>
          <a:p>
            <a:endParaRPr lang="it-IT" dirty="0"/>
          </a:p>
        </p:txBody>
      </p:sp>
    </p:spTree>
    <p:extLst>
      <p:ext uri="{BB962C8B-B14F-4D97-AF65-F5344CB8AC3E}">
        <p14:creationId xmlns:p14="http://schemas.microsoft.com/office/powerpoint/2010/main" val="9791637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76EE08E-16B5-42CF-A688-E127B57DDC32}"/>
              </a:ext>
            </a:extLst>
          </p:cNvPr>
          <p:cNvSpPr>
            <a:spLocks noGrp="1"/>
          </p:cNvSpPr>
          <p:nvPr>
            <p:ph type="title"/>
          </p:nvPr>
        </p:nvSpPr>
        <p:spPr/>
        <p:txBody>
          <a:bodyPr/>
          <a:lstStyle/>
          <a:p>
            <a:endParaRPr lang="it-IT"/>
          </a:p>
        </p:txBody>
      </p:sp>
      <p:sp>
        <p:nvSpPr>
          <p:cNvPr id="3" name="Segnaposto contenuto 2">
            <a:extLst>
              <a:ext uri="{FF2B5EF4-FFF2-40B4-BE49-F238E27FC236}">
                <a16:creationId xmlns="" xmlns:a16="http://schemas.microsoft.com/office/drawing/2014/main" id="{874927AA-4917-44F6-909C-EBEA408A4F70}"/>
              </a:ext>
            </a:extLst>
          </p:cNvPr>
          <p:cNvSpPr>
            <a:spLocks noGrp="1"/>
          </p:cNvSpPr>
          <p:nvPr>
            <p:ph idx="1"/>
          </p:nvPr>
        </p:nvSpPr>
        <p:spPr/>
        <p:txBody>
          <a:bodyPr/>
          <a:lstStyle/>
          <a:p>
            <a:r>
              <a:rPr lang="it-IT" dirty="0"/>
              <a:t>Utilizzando l’ecocardiografia di routine alla prima valutazione possiamo e</a:t>
            </a:r>
          </a:p>
        </p:txBody>
      </p:sp>
    </p:spTree>
    <p:extLst>
      <p:ext uri="{BB962C8B-B14F-4D97-AF65-F5344CB8AC3E}">
        <p14:creationId xmlns:p14="http://schemas.microsoft.com/office/powerpoint/2010/main" val="160001168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41A80D24-FD1E-4B13-BCEE-3855FFF50A71}"/>
              </a:ext>
            </a:extLst>
          </p:cNvPr>
          <p:cNvSpPr>
            <a:spLocks noGrp="1"/>
          </p:cNvSpPr>
          <p:nvPr>
            <p:ph type="title"/>
          </p:nvPr>
        </p:nvSpPr>
        <p:spPr/>
        <p:txBody>
          <a:bodyPr>
            <a:normAutofit fontScale="90000"/>
          </a:bodyPr>
          <a:lstStyle/>
          <a:p>
            <a:r>
              <a:rPr lang="it-IT"/>
              <a:t>ART ECO E ANOMALIE CORONARICHE SCARICARE VIDEO</a:t>
            </a:r>
          </a:p>
        </p:txBody>
      </p:sp>
      <p:sp>
        <p:nvSpPr>
          <p:cNvPr id="3" name="Segnaposto contenuto 2">
            <a:extLst>
              <a:ext uri="{FF2B5EF4-FFF2-40B4-BE49-F238E27FC236}">
                <a16:creationId xmlns="" xmlns:a16="http://schemas.microsoft.com/office/drawing/2014/main" id="{8E5DAD91-7C12-4BC1-B6BC-9792F58737F4}"/>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108269234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dx ad.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dx 3 caso.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no4 dx.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Immagine 2" descr="schema origine anomala coronaria sn.jpg"/>
          <p:cNvPicPr>
            <a:picLocks noGrp="1" noChangeAspect="1"/>
          </p:cNvPicPr>
          <p:nvPr>
            <p:ph idx="1"/>
          </p:nvPr>
        </p:nvPicPr>
        <p:blipFill>
          <a:blip r:embed="rId2">
            <a:extLst>
              <a:ext uri="{28A0092B-C50C-407E-A947-70E740481C1C}">
                <a14:useLocalDpi xmlns:a14="http://schemas.microsoft.com/office/drawing/2010/main" val="0"/>
              </a:ext>
            </a:extLst>
          </a:blip>
          <a:srcRect l="42632" t="70999" r="26424" b="12201"/>
          <a:stretch>
            <a:fillRect/>
          </a:stretch>
        </p:blipFill>
        <p:spPr bwMode="auto">
          <a:xfrm>
            <a:off x="2116802" y="1992547"/>
            <a:ext cx="4910395" cy="374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146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dx 3 cas1.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sn 3 caso.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dx 3 cas1.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no1.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 nor.jpg"/>
          <p:cNvPicPr>
            <a:picLocks noGrp="1" noChangeAspect="1"/>
          </p:cNvPicPr>
          <p:nvPr>
            <p:ph idx="1"/>
          </p:nvPr>
        </p:nvPicPr>
        <p:blipFill>
          <a:blip r:embed="rId2"/>
          <a:stretch>
            <a:fillRect/>
          </a:stretch>
        </p:blipFill>
        <p:spPr>
          <a:xfrm>
            <a:off x="1543050" y="1796256"/>
            <a:ext cx="6057900" cy="4133850"/>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no2.avi">
            <a:hlinkClick r:id="" action="ppaction://media"/>
          </p:cNvPr>
          <p:cNvPicPr>
            <a:picLocks noGrp="1" noRot="1" noChangeAspect="1"/>
          </p:cNvPicPr>
          <p:nvPr>
            <p:ph idx="1"/>
            <a:videoFile r:link="rId1"/>
          </p:nvPr>
        </p:nvPicPr>
        <p:blipFill>
          <a:blip r:embed="rId3"/>
          <a:stretch>
            <a:fillRect/>
          </a:stretch>
        </p:blipFill>
        <p:spPr>
          <a:xfrm>
            <a:off x="1857375" y="1714500"/>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sn ad.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descr="C:\Users\Utente\Desktop\brindisi\COR BONASIA 1.jpg"/>
          <p:cNvPicPr>
            <a:picLocks noGrp="1" noChangeAspect="1" noChangeArrowheads="1"/>
          </p:cNvPicPr>
          <p:nvPr>
            <p:ph idx="1"/>
          </p:nvPr>
        </p:nvPicPr>
        <p:blipFill>
          <a:blip r:embed="rId2"/>
          <a:stretch>
            <a:fillRect/>
          </a:stretch>
        </p:blipFill>
        <p:spPr bwMode="auto">
          <a:xfrm>
            <a:off x="1543050" y="1796256"/>
            <a:ext cx="6057900" cy="413385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descr="C:\Users\Utente\Desktop\brindisi\COR BONASIA 2.jpg"/>
          <p:cNvPicPr>
            <a:picLocks noGrp="1" noChangeAspect="1" noChangeArrowheads="1"/>
          </p:cNvPicPr>
          <p:nvPr>
            <p:ph idx="1"/>
          </p:nvPr>
        </p:nvPicPr>
        <p:blipFill>
          <a:blip r:embed="rId2"/>
          <a:stretch>
            <a:fillRect/>
          </a:stretch>
        </p:blipFill>
        <p:spPr bwMode="auto">
          <a:xfrm>
            <a:off x="1543050" y="1796256"/>
            <a:ext cx="6057900" cy="413385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cor no3.avi">
            <a:hlinkClick r:id="" action="ppaction://media"/>
          </p:cNvPr>
          <p:cNvPicPr>
            <a:picLocks noGrp="1" noRot="1" noChangeAspect="1"/>
          </p:cNvPicPr>
          <p:nvPr>
            <p:ph idx="1"/>
            <a:videoFile r:link="rId1"/>
          </p:nvPr>
        </p:nvPicPr>
        <p:blipFill>
          <a:blip r:embed="rId3"/>
          <a:stretch>
            <a:fillRect/>
          </a:stretch>
        </p:blipFill>
        <p:spPr>
          <a:xfrm>
            <a:off x="1543050" y="1804988"/>
            <a:ext cx="60579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1986</TotalTime>
  <Words>1784</Words>
  <Application>Microsoft Office PowerPoint</Application>
  <PresentationFormat>Presentazione su schermo (4:3)</PresentationFormat>
  <Paragraphs>141</Paragraphs>
  <Slides>103</Slides>
  <Notes>0</Notes>
  <HiddenSlides>33</HiddenSlides>
  <MMClips>19</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103</vt:i4>
      </vt:variant>
    </vt:vector>
  </HeadingPairs>
  <TitlesOfParts>
    <vt:vector size="105" baseType="lpstr">
      <vt:lpstr>Tema di Office</vt:lpstr>
      <vt:lpstr>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Situazioni più comuni di studio delle anomalie coronariche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ANOMALIE CORONARICHE A RISCHIO DI MORTE IMPROVVISA</vt:lpstr>
      <vt:lpstr>Presentazione standard di PowerPoint</vt:lpstr>
      <vt:lpstr>CORONARIA DX  CHE ORIGINA DA SN</vt:lpstr>
      <vt:lpstr>COR SN CHE ORIGINA DA DX</vt:lpstr>
      <vt:lpstr>L’origine non perpendicolare al seno di Valsalva ci fa capire che si tratta di origine anomala da dx della sn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ORIGINE ANOMALA COR SN</vt:lpstr>
      <vt:lpstr>ORIGINE ANOMALA DALL’ARTERIA POLMONARE</vt:lpstr>
      <vt:lpstr>Presentazione standard di PowerPoint</vt:lpstr>
      <vt:lpstr>Presentazione standard di PowerPoint</vt:lpstr>
      <vt:lpstr>Presentazione standard di PowerPoint</vt:lpstr>
      <vt:lpstr>DIAGNOSI ECOCARDIOGRAFICA</vt:lpstr>
      <vt:lpstr>Presentazione standard di PowerPoint</vt:lpstr>
      <vt:lpstr>Presentazione standard di PowerPoint</vt:lpstr>
      <vt:lpstr>ORIGINE DX DA POLMONARE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ANOMALIE DEGLI OSTI CORONARICI</vt:lpstr>
      <vt:lpstr>Presentazione standard di PowerPoint</vt:lpstr>
      <vt:lpstr>ANOMALIE DI POSIZIONE DEGLI OSTI CORONARICI </vt:lpstr>
      <vt:lpstr>Presentazione standard di PowerPoint</vt:lpstr>
      <vt:lpstr>Presentazione standard di PowerPoint</vt:lpstr>
      <vt:lpstr>DECORSO INTRAMURALE</vt:lpstr>
      <vt:lpstr>Presentazione standard di PowerPoint</vt:lpstr>
      <vt:lpstr>Presentazione standard di PowerPoint</vt:lpstr>
      <vt:lpstr>Presentazione standard di PowerPoint</vt:lpstr>
      <vt:lpstr>DECORSO ANOMALO INTRAMIOCARDICO (PONTE MIOCARDICO)</vt:lpstr>
      <vt:lpstr>PONTE MIOCARDICO</vt:lpstr>
      <vt:lpstr>Presentazione standard di PowerPoint</vt:lpstr>
      <vt:lpstr>Presentazione standard di PowerPoint</vt:lpstr>
      <vt:lpstr>Presentazione standard di PowerPoint</vt:lpstr>
      <vt:lpstr>MYOCARDIAL   BRIDGE</vt:lpstr>
      <vt:lpstr>Presentazione standard di PowerPoint</vt:lpstr>
      <vt:lpstr>FISTOLA COR DEX  SENO COR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ECOCARDIOGRAMMA CON STUDIO ARTERIE CORONARIE ALLA PRIMA VISITA</vt:lpstr>
      <vt:lpstr>Presentazione standard di PowerPoint</vt:lpstr>
      <vt:lpstr>ART ECO E ANOMALIE CORONARICHE SCARICARE VIDEO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61</cp:revision>
  <dcterms:created xsi:type="dcterms:W3CDTF">2018-09-17T07:45:15Z</dcterms:created>
  <dcterms:modified xsi:type="dcterms:W3CDTF">2019-10-04T13:25:39Z</dcterms:modified>
</cp:coreProperties>
</file>