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56" r:id="rId1"/>
  </p:sldMasterIdLst>
  <p:sldIdLst>
    <p:sldId id="275" r:id="rId2"/>
    <p:sldId id="355" r:id="rId3"/>
    <p:sldId id="322" r:id="rId4"/>
    <p:sldId id="297" r:id="rId5"/>
    <p:sldId id="295" r:id="rId6"/>
    <p:sldId id="256" r:id="rId7"/>
    <p:sldId id="306" r:id="rId8"/>
    <p:sldId id="305" r:id="rId9"/>
    <p:sldId id="307" r:id="rId10"/>
    <p:sldId id="328" r:id="rId11"/>
    <p:sldId id="301" r:id="rId12"/>
    <p:sldId id="314" r:id="rId13"/>
    <p:sldId id="360" r:id="rId14"/>
    <p:sldId id="330" r:id="rId15"/>
    <p:sldId id="303" r:id="rId16"/>
    <p:sldId id="363" r:id="rId17"/>
    <p:sldId id="298" r:id="rId18"/>
    <p:sldId id="357" r:id="rId19"/>
    <p:sldId id="311" r:id="rId20"/>
    <p:sldId id="259" r:id="rId21"/>
    <p:sldId id="261" r:id="rId22"/>
    <p:sldId id="262" r:id="rId23"/>
    <p:sldId id="361" r:id="rId24"/>
    <p:sldId id="294" r:id="rId25"/>
    <p:sldId id="364" r:id="rId26"/>
    <p:sldId id="332" r:id="rId27"/>
    <p:sldId id="278" r:id="rId28"/>
    <p:sldId id="351" r:id="rId29"/>
    <p:sldId id="320" r:id="rId30"/>
    <p:sldId id="324" r:id="rId31"/>
    <p:sldId id="326" r:id="rId32"/>
    <p:sldId id="296" r:id="rId33"/>
    <p:sldId id="312" r:id="rId34"/>
    <p:sldId id="359" r:id="rId35"/>
    <p:sldId id="299" r:id="rId36"/>
    <p:sldId id="358" r:id="rId37"/>
    <p:sldId id="353" r:id="rId38"/>
    <p:sldId id="269" r:id="rId39"/>
    <p:sldId id="300" r:id="rId40"/>
    <p:sldId id="302" r:id="rId41"/>
    <p:sldId id="304" r:id="rId42"/>
    <p:sldId id="257" r:id="rId43"/>
    <p:sldId id="313" r:id="rId44"/>
    <p:sldId id="274" r:id="rId45"/>
    <p:sldId id="315" r:id="rId46"/>
    <p:sldId id="276" r:id="rId47"/>
    <p:sldId id="273" r:id="rId48"/>
    <p:sldId id="272" r:id="rId49"/>
    <p:sldId id="362" r:id="rId50"/>
    <p:sldId id="264" r:id="rId51"/>
    <p:sldId id="258" r:id="rId52"/>
    <p:sldId id="293" r:id="rId53"/>
    <p:sldId id="365" r:id="rId54"/>
    <p:sldId id="263" r:id="rId55"/>
    <p:sldId id="309" r:id="rId56"/>
    <p:sldId id="267" r:id="rId57"/>
    <p:sldId id="268" r:id="rId58"/>
    <p:sldId id="277" r:id="rId59"/>
    <p:sldId id="279" r:id="rId60"/>
    <p:sldId id="280" r:id="rId61"/>
    <p:sldId id="281" r:id="rId62"/>
    <p:sldId id="282" r:id="rId63"/>
    <p:sldId id="284" r:id="rId64"/>
    <p:sldId id="285" r:id="rId65"/>
    <p:sldId id="310" r:id="rId66"/>
    <p:sldId id="308" r:id="rId67"/>
    <p:sldId id="286" r:id="rId68"/>
    <p:sldId id="316" r:id="rId69"/>
    <p:sldId id="336" r:id="rId70"/>
    <p:sldId id="335" r:id="rId71"/>
    <p:sldId id="339" r:id="rId72"/>
    <p:sldId id="318" r:id="rId73"/>
    <p:sldId id="340" r:id="rId74"/>
    <p:sldId id="343" r:id="rId75"/>
    <p:sldId id="344" r:id="rId76"/>
    <p:sldId id="345" r:id="rId77"/>
    <p:sldId id="337" r:id="rId78"/>
    <p:sldId id="341" r:id="rId79"/>
    <p:sldId id="348" r:id="rId80"/>
    <p:sldId id="347" r:id="rId81"/>
    <p:sldId id="338" r:id="rId82"/>
    <p:sldId id="342" r:id="rId83"/>
    <p:sldId id="346" r:id="rId84"/>
    <p:sldId id="349" r:id="rId85"/>
    <p:sldId id="366" r:id="rId8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88" autoAdjust="0"/>
    <p:restoredTop sz="94624" autoAdjust="0"/>
  </p:normalViewPr>
  <p:slideViewPr>
    <p:cSldViewPr>
      <p:cViewPr>
        <p:scale>
          <a:sx n="75" d="100"/>
          <a:sy n="75" d="100"/>
        </p:scale>
        <p:origin x="-1236" y="36"/>
      </p:cViewPr>
      <p:guideLst>
        <p:guide orient="horz" pos="2160"/>
        <p:guide pos="2880"/>
      </p:guideLst>
    </p:cSldViewPr>
  </p:slideViewPr>
  <p:outlineViewPr>
    <p:cViewPr>
      <p:scale>
        <a:sx n="33" d="100"/>
        <a:sy n="33" d="100"/>
      </p:scale>
      <p:origin x="30" y="2136"/>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5DD909E-E1FB-4A96-9CCE-04D35D923F88}" type="datetimeFigureOut">
              <a:rPr lang="it-IT" smtClean="0"/>
              <a:pPr/>
              <a:t>27/10/2018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AAC38A8-1E31-47EF-992C-745C3102933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5DD909E-E1FB-4A96-9CCE-04D35D923F88}" type="datetimeFigureOut">
              <a:rPr lang="it-IT" smtClean="0"/>
              <a:pPr/>
              <a:t>27/10/2018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AAC38A8-1E31-47EF-992C-745C3102933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5DD909E-E1FB-4A96-9CCE-04D35D923F88}" type="datetimeFigureOut">
              <a:rPr lang="it-IT" smtClean="0"/>
              <a:pPr/>
              <a:t>27/10/2018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AAC38A8-1E31-47EF-992C-745C31029336}"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5DD909E-E1FB-4A96-9CCE-04D35D923F88}" type="datetimeFigureOut">
              <a:rPr lang="it-IT" smtClean="0"/>
              <a:pPr/>
              <a:t>27/10/2018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AAC38A8-1E31-47EF-992C-745C3102933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5DD909E-E1FB-4A96-9CCE-04D35D923F88}" type="datetimeFigureOut">
              <a:rPr lang="it-IT" smtClean="0"/>
              <a:pPr/>
              <a:t>27/10/2018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AAC38A8-1E31-47EF-992C-745C31029336}"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5DD909E-E1FB-4A96-9CCE-04D35D923F88}" type="datetimeFigureOut">
              <a:rPr lang="it-IT" smtClean="0"/>
              <a:pPr/>
              <a:t>27/10/2018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AAC38A8-1E31-47EF-992C-745C3102933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5DD909E-E1FB-4A96-9CCE-04D35D923F88}" type="datetimeFigureOut">
              <a:rPr lang="it-IT" smtClean="0"/>
              <a:pPr/>
              <a:t>27/10/2018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AAC38A8-1E31-47EF-992C-745C31029336}"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5DD909E-E1FB-4A96-9CCE-04D35D923F88}" type="datetimeFigureOut">
              <a:rPr lang="it-IT" smtClean="0"/>
              <a:pPr/>
              <a:t>27/10/2018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AAC38A8-1E31-47EF-992C-745C3102933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5DD909E-E1FB-4A96-9CCE-04D35D923F88}" type="datetimeFigureOut">
              <a:rPr lang="it-IT" smtClean="0"/>
              <a:pPr/>
              <a:t>27/10/2018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AAC38A8-1E31-47EF-992C-745C3102933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5DD909E-E1FB-4A96-9CCE-04D35D923F88}" type="datetimeFigureOut">
              <a:rPr lang="it-IT" smtClean="0"/>
              <a:pPr/>
              <a:t>27/10/2018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AAC38A8-1E31-47EF-992C-745C3102933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5DD909E-E1FB-4A96-9CCE-04D35D923F88}" type="datetimeFigureOut">
              <a:rPr lang="it-IT" smtClean="0"/>
              <a:pPr/>
              <a:t>27/10/2018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AAC38A8-1E31-47EF-992C-745C31029336}"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DD909E-E1FB-4A96-9CCE-04D35D923F88}" type="datetimeFigureOut">
              <a:rPr lang="it-IT" smtClean="0"/>
              <a:pPr/>
              <a:t>27/10/2018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AC38A8-1E31-47EF-992C-745C31029336}" type="slidenum">
              <a:rPr lang="it-IT" smtClean="0"/>
              <a:pPr/>
              <a:t>‹N›</a:t>
            </a:fld>
            <a:endParaRPr lang="it-IT"/>
          </a:p>
        </p:txBody>
      </p:sp>
    </p:spTree>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ideo" Target="file:///C:\Users\Utente\Desktop\brindisi\origine%20cor%20dx%20da%20sin%20decorso%20interarterioso.mp4"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ideo" Target="file:///C:\Users\Utente\Desktop\brindisi\origine%20anomala%20cor%20sinistra%20da%20dx%20con%20decorso%20intramurale.mp4"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ideo" Target="file:///C:\Users\Utente\Desktop\brindisi\cor%20anomala%205.avi"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ncbi.nlm.nih.gov/pubmed/?term=Daliento%20L%5bAuthor%5d&amp;cauthor=true&amp;cauthor_uid=9670825" TargetMode="External"/><Relationship Id="rId3" Type="http://schemas.openxmlformats.org/officeDocument/2006/relationships/hyperlink" Target="https://www.ncbi.nlm.nih.gov/pubmed/?term=Basso%20C%5bAuthor%5d&amp;cauthor=true&amp;cauthor_uid=9670825" TargetMode="External"/><Relationship Id="rId7" Type="http://schemas.openxmlformats.org/officeDocument/2006/relationships/hyperlink" Target="https://www.ncbi.nlm.nih.gov/pubmed/?term=Angelini%20A%5bAuthor%5d&amp;cauthor=true&amp;cauthor_uid=9670825" TargetMode="External"/><Relationship Id="rId2" Type="http://schemas.openxmlformats.org/officeDocument/2006/relationships/hyperlink" Target="https://www.ncbi.nlm.nih.gov/pubmed/?term=Frescura%20C%5bAuthor%5d&amp;cauthor=true&amp;cauthor_uid=9670825" TargetMode="External"/><Relationship Id="rId1" Type="http://schemas.openxmlformats.org/officeDocument/2006/relationships/slideLayout" Target="../slideLayouts/slideLayout2.xml"/><Relationship Id="rId6" Type="http://schemas.openxmlformats.org/officeDocument/2006/relationships/hyperlink" Target="https://www.ncbi.nlm.nih.gov/pubmed/?term=Pennelli%20T%5bAuthor%5d&amp;cauthor=true&amp;cauthor_uid=9670825" TargetMode="External"/><Relationship Id="rId5" Type="http://schemas.openxmlformats.org/officeDocument/2006/relationships/hyperlink" Target="https://www.ncbi.nlm.nih.gov/pubmed/?term=Corrado%20D%5bAuthor%5d&amp;cauthor=true&amp;cauthor_uid=9670825" TargetMode="External"/><Relationship Id="rId4" Type="http://schemas.openxmlformats.org/officeDocument/2006/relationships/hyperlink" Target="https://www.ncbi.nlm.nih.gov/pubmed/?term=Thiene%20G%5bAuthor%5d&amp;cauthor=true&amp;cauthor_uid=9670825" TargetMode="External"/><Relationship Id="rId9" Type="http://schemas.openxmlformats.org/officeDocument/2006/relationships/hyperlink" Target="https://www.ncbi.nlm.nih.gov/pubmed/?term=Frescura+C,+Basso+C,+Thiene+G,+Corrado+D,+Pennelli+T,+Angelini+A,+Daliento+L.+Anomalous+origin+of+coronary+arteries+and+risk+of+sudden+death:+a+study+based+on+an+autopsy+population+of+congenital+heart+disease."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ncbi.nlm.nih.gov/pubmed/?term=T%C3%BCrkmen%20N%5bAuthor%5d&amp;cauthor=true&amp;cauthor_uid=23964586" TargetMode="External"/><Relationship Id="rId2" Type="http://schemas.openxmlformats.org/officeDocument/2006/relationships/hyperlink" Target="https://www.ncbi.nlm.nih.gov/pubmed/?term=Eren%20B%5bAuthor%5d&amp;cauthor=true&amp;cauthor_uid=23964586" TargetMode="External"/><Relationship Id="rId1" Type="http://schemas.openxmlformats.org/officeDocument/2006/relationships/slideLayout" Target="../slideLayouts/slideLayout2.xml"/><Relationship Id="rId4" Type="http://schemas.openxmlformats.org/officeDocument/2006/relationships/hyperlink" Target="https://www.ncbi.nlm.nih.gov/pubmed/?term=G%C3%BCndo%C4%9Fmu%C5%9F%20UN%5bAuthor%5d&amp;cauthor=true&amp;cauthor_uid=23964586"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media" Target="../media/media4.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ideo" Target="file:///C:\Users\Utente\Desktop\brindisi\giardina%202.avi"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3.png"/></Relationships>
</file>

<file path=ppt/slides/_rels/slide64.xml.rels><?xml version="1.0" encoding="UTF-8" standalone="yes"?>
<Relationships xmlns="http://schemas.openxmlformats.org/package/2006/relationships"><Relationship Id="rId3" Type="http://schemas.microsoft.com/office/2007/relationships/media" Target="../media/media6.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ideo" Target="file:///C:\Users\Utente\Desktop\brindisi\cor%20dx%20ad.avi"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video" Target="file:///C:\Users\Utente\Desktop\brindisi\cor%20dx%203%20caso.avi"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video" Target="file:///C:\Users\Utente\Desktop\brindisi\cor%20no4%20dx.avi"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video" Target="file:///C:\Users\Utente\Desktop\brindisi\cor%20dx%203%20cas1.avi"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video" Target="file:///C:\Users\Utente\Desktop\brindisi\cor%20sn%203%20caso.avi"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video" Target="file:///C:\Users\Utente\Desktop\brindisi\cor%20no2.avi"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video" Target="file:///C:\Users\Utente\Desktop\brindisi\cor%20sn%20ad.avi"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video" Target="file:///C:\Users\Utente\Desktop\brindisi\cor%20no3.avi"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video" Target="file:///C:\Users\Utente\Desktop\brindisi\valvulite%20mitralica%20reumatica%20.avi"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r>
              <a:rPr lang="it-IT" i="1" dirty="0"/>
              <a:t>Il 19% delle morti improvvise nei giovani atleti sono da considerare imputabili alla presenza di una AC  </a:t>
            </a:r>
          </a:p>
          <a:p>
            <a:endParaRPr lang="it-IT" i="1" dirty="0"/>
          </a:p>
          <a:p>
            <a:pPr marL="0" indent="0">
              <a:buNone/>
            </a:pPr>
            <a:r>
              <a:rPr lang="it-IT" i="1" dirty="0"/>
              <a:t>infatti, in presenza di una AC, un intenso sforzo fisico può essere causa  di morte improvvisa.</a:t>
            </a:r>
            <a:endParaRPr lang="it-IT" dirty="0"/>
          </a:p>
        </p:txBody>
      </p:sp>
    </p:spTree>
    <p:extLst>
      <p:ext uri="{BB962C8B-B14F-4D97-AF65-F5344CB8AC3E}">
        <p14:creationId xmlns:p14="http://schemas.microsoft.com/office/powerpoint/2010/main" xmlns="" val="109852250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543348" y="1600200"/>
            <a:ext cx="6057303" cy="4525963"/>
          </a:xfrm>
        </p:spPr>
      </p:pic>
    </p:spTree>
    <p:extLst>
      <p:ext uri="{BB962C8B-B14F-4D97-AF65-F5344CB8AC3E}">
        <p14:creationId xmlns:p14="http://schemas.microsoft.com/office/powerpoint/2010/main" xmlns="" val="4989451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1BBEE96-4011-48DF-A666-AFDC2C80D498}"/>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xmlns="" id="{0CEABFD3-8544-4FE2-BAF1-CB5A1A5763FF}"/>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928687" y="2639219"/>
            <a:ext cx="7286625" cy="2447925"/>
          </a:xfrm>
        </p:spPr>
      </p:pic>
    </p:spTree>
    <p:extLst>
      <p:ext uri="{BB962C8B-B14F-4D97-AF65-F5344CB8AC3E}">
        <p14:creationId xmlns:p14="http://schemas.microsoft.com/office/powerpoint/2010/main" xmlns="" val="16087332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6E37026-EA62-4DC3-B55A-B23435DDD3CA}"/>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xmlns="" id="{6DF307A9-29E6-42DA-B748-A9EF773E01C7}"/>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071670" y="857232"/>
            <a:ext cx="4610100" cy="4181475"/>
          </a:xfrm>
        </p:spPr>
      </p:pic>
      <p:sp>
        <p:nvSpPr>
          <p:cNvPr id="4" name="CasellaDiTesto 3"/>
          <p:cNvSpPr txBox="1"/>
          <p:nvPr/>
        </p:nvSpPr>
        <p:spPr>
          <a:xfrm>
            <a:off x="1285852" y="5214950"/>
            <a:ext cx="6286544" cy="646331"/>
          </a:xfrm>
          <a:prstGeom prst="rect">
            <a:avLst/>
          </a:prstGeom>
          <a:noFill/>
        </p:spPr>
        <p:txBody>
          <a:bodyPr wrap="square" rtlCol="0">
            <a:spAutoFit/>
          </a:bodyPr>
          <a:lstStyle/>
          <a:p>
            <a:pPr algn="ctr"/>
            <a:r>
              <a:rPr lang="it-IT" dirty="0" smtClean="0"/>
              <a:t>Riscontro di calciatore di 11 anni. Origine della coronaria </a:t>
            </a:r>
            <a:r>
              <a:rPr lang="it-IT" dirty="0" err="1" smtClean="0"/>
              <a:t>sn</a:t>
            </a:r>
            <a:r>
              <a:rPr lang="it-IT" dirty="0" smtClean="0"/>
              <a:t> dal seno di destra e decorso interarterioso</a:t>
            </a:r>
            <a:endParaRPr lang="it-IT" dirty="0"/>
          </a:p>
        </p:txBody>
      </p:sp>
    </p:spTree>
    <p:extLst>
      <p:ext uri="{BB962C8B-B14F-4D97-AF65-F5344CB8AC3E}">
        <p14:creationId xmlns:p14="http://schemas.microsoft.com/office/powerpoint/2010/main" xmlns="" val="312424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or cor dx da sn con decorsominterarterioso.JPG"/>
          <p:cNvPicPr>
            <a:picLocks noGrp="1" noChangeAspect="1"/>
          </p:cNvPicPr>
          <p:nvPr>
            <p:ph idx="1"/>
          </p:nvPr>
        </p:nvPicPr>
        <p:blipFill>
          <a:blip r:embed="rId2"/>
          <a:stretch>
            <a:fillRect/>
          </a:stretch>
        </p:blipFill>
        <p:spPr>
          <a:xfrm>
            <a:off x="1428728" y="1524750"/>
            <a:ext cx="5700023" cy="3967216"/>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571835" y="1600200"/>
            <a:ext cx="6000330" cy="4525963"/>
          </a:xfrm>
        </p:spPr>
      </p:pic>
    </p:spTree>
    <p:extLst>
      <p:ext uri="{BB962C8B-B14F-4D97-AF65-F5344CB8AC3E}">
        <p14:creationId xmlns:p14="http://schemas.microsoft.com/office/powerpoint/2010/main" xmlns="" val="14210454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899EBFD-D256-4A10-8A58-7836D7AEB91B}"/>
              </a:ext>
            </a:extLst>
          </p:cNvPr>
          <p:cNvSpPr>
            <a:spLocks noGrp="1"/>
          </p:cNvSpPr>
          <p:nvPr>
            <p:ph type="title"/>
          </p:nvPr>
        </p:nvSpPr>
        <p:spPr/>
        <p:txBody>
          <a:bodyPr/>
          <a:lstStyle/>
          <a:p>
            <a:endParaRPr lang="it-IT"/>
          </a:p>
        </p:txBody>
      </p:sp>
      <p:pic>
        <p:nvPicPr>
          <p:cNvPr id="4" name="origine cor dx da sin decorso interarterioso">
            <a:hlinkClick r:id="" action="ppaction://media"/>
            <a:extLst>
              <a:ext uri="{FF2B5EF4-FFF2-40B4-BE49-F238E27FC236}">
                <a16:creationId xmlns:a16="http://schemas.microsoft.com/office/drawing/2014/main" xmlns="" id="{863883D8-511D-4F37-9A3F-431915551EC2}"/>
              </a:ext>
            </a:extLst>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2000232" y="2214554"/>
            <a:ext cx="5905531" cy="4429148"/>
          </a:xfrm>
        </p:spPr>
      </p:pic>
    </p:spTree>
    <p:extLst>
      <p:ext uri="{BB962C8B-B14F-4D97-AF65-F5344CB8AC3E}">
        <p14:creationId xmlns:p14="http://schemas.microsoft.com/office/powerpoint/2010/main" xmlns="" val="40353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origine cor dx da sin decorso interarterioso.mp4">
            <a:hlinkClick r:id="" action="ppaction://media"/>
          </p:cNvPr>
          <p:cNvPicPr>
            <a:picLocks noGrp="1" noRot="1" noChangeAspect="1"/>
          </p:cNvPicPr>
          <p:nvPr>
            <p:ph idx="1"/>
            <a:videoFile r:link="rId1"/>
          </p:nvPr>
        </p:nvPicPr>
        <p:blipFill>
          <a:blip r:embed="rId3"/>
          <a:stretch>
            <a:fillRect/>
          </a:stretch>
        </p:blipFill>
        <p:spPr>
          <a:xfrm>
            <a:off x="1071538" y="1000108"/>
            <a:ext cx="7150130" cy="53625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537F6E6-9041-4903-91BC-9EAA66EC2BFF}"/>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xmlns="" id="{7725A8FF-9540-40CF-B40D-AC9EB505DB06}"/>
              </a:ext>
            </a:extLst>
          </p:cNvPr>
          <p:cNvSpPr>
            <a:spLocks noGrp="1"/>
          </p:cNvSpPr>
          <p:nvPr>
            <p:ph idx="1"/>
          </p:nvPr>
        </p:nvSpPr>
        <p:spPr/>
        <p:txBody>
          <a:bodyPr>
            <a:normAutofit fontScale="70000" lnSpcReduction="20000"/>
          </a:bodyPr>
          <a:lstStyle/>
          <a:p>
            <a:pPr algn="ctr"/>
            <a:r>
              <a:rPr lang="it-IT" b="1" i="1" dirty="0"/>
              <a:t>Valve-like </a:t>
            </a:r>
            <a:r>
              <a:rPr lang="it-IT" b="1" i="1" dirty="0" err="1"/>
              <a:t>ridge</a:t>
            </a:r>
            <a:endParaRPr lang="it-IT" b="1" i="1" dirty="0"/>
          </a:p>
          <a:p>
            <a:r>
              <a:rPr lang="en-US" dirty="0" err="1"/>
              <a:t>Frescura</a:t>
            </a:r>
            <a:r>
              <a:rPr lang="en-US" dirty="0"/>
              <a:t> </a:t>
            </a:r>
            <a:r>
              <a:rPr lang="en-US" i="1" dirty="0"/>
              <a:t>et al</a:t>
            </a:r>
            <a:r>
              <a:rPr lang="en-US" dirty="0"/>
              <a:t> observed cases with a regular coronary</a:t>
            </a:r>
          </a:p>
          <a:p>
            <a:r>
              <a:rPr lang="en-US" dirty="0"/>
              <a:t>artery origin, but a stenosis of the coronary ostium</a:t>
            </a:r>
          </a:p>
          <a:p>
            <a:r>
              <a:rPr lang="en-US" dirty="0"/>
              <a:t>attributable to a valve-like ridge as a consequence of a</a:t>
            </a:r>
          </a:p>
          <a:p>
            <a:r>
              <a:rPr lang="en-US" dirty="0"/>
              <a:t>fold in the elastic tunica media of the aorta. Ostial </a:t>
            </a:r>
            <a:r>
              <a:rPr lang="en-US" dirty="0" err="1"/>
              <a:t>valveridge</a:t>
            </a:r>
            <a:endParaRPr lang="en-US" dirty="0"/>
          </a:p>
          <a:p>
            <a:r>
              <a:rPr lang="en-US" dirty="0"/>
              <a:t>is created by aortic and coronary artery walls as</a:t>
            </a:r>
          </a:p>
          <a:p>
            <a:r>
              <a:rPr lang="en-US" dirty="0"/>
              <a:t>they meet and form the ostial orifice. The ostial ridge</a:t>
            </a:r>
          </a:p>
          <a:p>
            <a:r>
              <a:rPr lang="en-US" dirty="0"/>
              <a:t>has been recognized only at post-mortem. This anomaly</a:t>
            </a:r>
          </a:p>
          <a:p>
            <a:r>
              <a:rPr lang="en-US" dirty="0"/>
              <a:t>is considered a possible cause of SCD if the surface area</a:t>
            </a:r>
          </a:p>
          <a:p>
            <a:r>
              <a:rPr lang="en-US" dirty="0"/>
              <a:t>of the ridge &gt; 50% of the coronary ostial luminal area.</a:t>
            </a:r>
          </a:p>
          <a:p>
            <a:r>
              <a:rPr lang="en-US" dirty="0"/>
              <a:t>It is hypothesized that an ostial valve-ridge may act as</a:t>
            </a:r>
          </a:p>
          <a:p>
            <a:r>
              <a:rPr lang="en-US" dirty="0"/>
              <a:t>occlusive valve during aortic root dilation, predisposing</a:t>
            </a:r>
          </a:p>
          <a:p>
            <a:r>
              <a:rPr lang="it-IT" dirty="0"/>
              <a:t>to </a:t>
            </a:r>
            <a:r>
              <a:rPr lang="it-IT" dirty="0" err="1"/>
              <a:t>myocardial</a:t>
            </a:r>
            <a:r>
              <a:rPr lang="it-IT" dirty="0"/>
              <a:t> ischemia.</a:t>
            </a:r>
          </a:p>
        </p:txBody>
      </p:sp>
    </p:spTree>
    <p:extLst>
      <p:ext uri="{BB962C8B-B14F-4D97-AF65-F5344CB8AC3E}">
        <p14:creationId xmlns:p14="http://schemas.microsoft.com/office/powerpoint/2010/main" xmlns="" val="128208407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ORIGINE ANOMALA COR SN</a:t>
            </a:r>
            <a:endParaRPr lang="it-IT" dirty="0"/>
          </a:p>
        </p:txBody>
      </p:sp>
      <p:pic>
        <p:nvPicPr>
          <p:cNvPr id="4" name="origine anomala cor sinistra da dx con decorso intramurale.mp4">
            <a:hlinkClick r:id="" action="ppaction://media"/>
          </p:cNvPr>
          <p:cNvPicPr>
            <a:picLocks noGrp="1" noRot="1" noChangeAspect="1"/>
          </p:cNvPicPr>
          <p:nvPr>
            <p:ph idx="1"/>
            <a:videoFile r:link="rId1"/>
          </p:nvPr>
        </p:nvPicPr>
        <p:blipFill>
          <a:blip r:embed="rId3"/>
          <a:stretch>
            <a:fillRect/>
          </a:stretch>
        </p:blipFill>
        <p:spPr>
          <a:xfrm>
            <a:off x="1500166" y="2071678"/>
            <a:ext cx="6381763" cy="47863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C8634DE-1EF9-4928-AE31-99B8B1ED786F}"/>
              </a:ext>
            </a:extLst>
          </p:cNvPr>
          <p:cNvSpPr>
            <a:spLocks noGrp="1"/>
          </p:cNvSpPr>
          <p:nvPr>
            <p:ph type="title"/>
          </p:nvPr>
        </p:nvSpPr>
        <p:spPr/>
        <p:txBody>
          <a:bodyPr>
            <a:normAutofit fontScale="90000"/>
          </a:bodyPr>
          <a:lstStyle/>
          <a:p>
            <a:r>
              <a:rPr lang="it-IT" dirty="0" smtClean="0"/>
              <a:t>ORIGINE ANOMALA DALL’ARTERIA POLMONARE</a:t>
            </a:r>
            <a:endParaRPr lang="it-IT" dirty="0"/>
          </a:p>
        </p:txBody>
      </p:sp>
      <p:pic>
        <p:nvPicPr>
          <p:cNvPr id="5" name="Segnaposto contenuto 4">
            <a:extLst>
              <a:ext uri="{FF2B5EF4-FFF2-40B4-BE49-F238E27FC236}">
                <a16:creationId xmlns:a16="http://schemas.microsoft.com/office/drawing/2014/main" xmlns="" id="{562BEBAF-0095-4385-9298-32C0DD1E3C1F}"/>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835696" y="2348880"/>
            <a:ext cx="5919107" cy="2497658"/>
          </a:xfrm>
        </p:spPr>
      </p:pic>
    </p:spTree>
    <p:extLst>
      <p:ext uri="{BB962C8B-B14F-4D97-AF65-F5344CB8AC3E}">
        <p14:creationId xmlns:p14="http://schemas.microsoft.com/office/powerpoint/2010/main" xmlns="" val="11819712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2357422" y="214290"/>
            <a:ext cx="4596610" cy="4375820"/>
          </a:xfrm>
          <a:prstGeom prst="rect">
            <a:avLst/>
          </a:prstGeom>
          <a:noFill/>
          <a:ln w="9525">
            <a:noFill/>
            <a:miter lim="800000"/>
            <a:headEnd/>
            <a:tailEnd/>
          </a:ln>
          <a:effectLst/>
        </p:spPr>
      </p:pic>
      <p:sp>
        <p:nvSpPr>
          <p:cNvPr id="5" name="CasellaDiTesto 4"/>
          <p:cNvSpPr txBox="1"/>
          <p:nvPr/>
        </p:nvSpPr>
        <p:spPr>
          <a:xfrm>
            <a:off x="857224" y="4500570"/>
            <a:ext cx="7929618" cy="2123658"/>
          </a:xfrm>
          <a:prstGeom prst="rect">
            <a:avLst/>
          </a:prstGeom>
          <a:noFill/>
        </p:spPr>
        <p:txBody>
          <a:bodyPr wrap="square" rtlCol="0">
            <a:spAutoFit/>
          </a:bodyPr>
          <a:lstStyle/>
          <a:p>
            <a:pPr algn="ctr"/>
            <a:r>
              <a:rPr lang="it-IT" sz="2400" dirty="0" smtClean="0">
                <a:solidFill>
                  <a:srgbClr val="FF0000"/>
                </a:solidFill>
              </a:rPr>
              <a:t>                      </a:t>
            </a:r>
          </a:p>
          <a:p>
            <a:pPr algn="ctr"/>
            <a:r>
              <a:rPr lang="it-IT" sz="2400" dirty="0" smtClean="0">
                <a:solidFill>
                  <a:srgbClr val="FF0000"/>
                </a:solidFill>
              </a:rPr>
              <a:t>L'ipertrofia patologica e le anomalie coronariche : due rare cause di eventi avversi</a:t>
            </a:r>
            <a:endParaRPr lang="it-IT" sz="2400" dirty="0" smtClean="0"/>
          </a:p>
          <a:p>
            <a:endParaRPr lang="it-IT" sz="1200" dirty="0" smtClean="0"/>
          </a:p>
          <a:p>
            <a:r>
              <a:rPr lang="it-IT" sz="1200" dirty="0" smtClean="0"/>
              <a:t>Dr Pierluigi Russo </a:t>
            </a:r>
          </a:p>
          <a:p>
            <a:r>
              <a:rPr lang="it-IT" sz="1200" dirty="0" smtClean="0"/>
              <a:t>Centro  Di Cardiologia Pediatrica </a:t>
            </a:r>
          </a:p>
          <a:p>
            <a:r>
              <a:rPr lang="it-IT" sz="1200" dirty="0" smtClean="0"/>
              <a:t>Centro di Medicina dello Sport </a:t>
            </a:r>
          </a:p>
          <a:p>
            <a:r>
              <a:rPr lang="it-IT" sz="1200" dirty="0" smtClean="0"/>
              <a:t>ASL BAT Trani</a:t>
            </a:r>
            <a:endParaRPr lang="it-IT" sz="1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74197" y="116632"/>
            <a:ext cx="8229600" cy="1143000"/>
          </a:xfrm>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836020" y="1073310"/>
            <a:ext cx="6826359" cy="4875970"/>
          </a:xfrm>
        </p:spPr>
      </p:pic>
    </p:spTree>
    <p:extLst>
      <p:ext uri="{BB962C8B-B14F-4D97-AF65-F5344CB8AC3E}">
        <p14:creationId xmlns:p14="http://schemas.microsoft.com/office/powerpoint/2010/main" xmlns="" val="11617682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857356" y="1857364"/>
            <a:ext cx="5762652" cy="4610122"/>
          </a:xfrm>
        </p:spPr>
      </p:pic>
    </p:spTree>
    <p:extLst>
      <p:ext uri="{BB962C8B-B14F-4D97-AF65-F5344CB8AC3E}">
        <p14:creationId xmlns:p14="http://schemas.microsoft.com/office/powerpoint/2010/main" xmlns="" val="54817740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714348" y="1714488"/>
            <a:ext cx="7420885" cy="4400204"/>
          </a:xfrm>
        </p:spPr>
      </p:pic>
    </p:spTree>
    <p:extLst>
      <p:ext uri="{BB962C8B-B14F-4D97-AF65-F5344CB8AC3E}">
        <p14:creationId xmlns:p14="http://schemas.microsoft.com/office/powerpoint/2010/main" xmlns="" val="10939593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DIAGNOSI ECOCARDIOGRAFICA</a:t>
            </a:r>
            <a:endParaRPr lang="it-IT" dirty="0"/>
          </a:p>
        </p:txBody>
      </p:sp>
      <p:sp>
        <p:nvSpPr>
          <p:cNvPr id="3" name="Segnaposto contenuto 2"/>
          <p:cNvSpPr>
            <a:spLocks noGrp="1"/>
          </p:cNvSpPr>
          <p:nvPr>
            <p:ph idx="1"/>
          </p:nvPr>
        </p:nvSpPr>
        <p:spPr/>
        <p:txBody>
          <a:bodyPr/>
          <a:lstStyle/>
          <a:p>
            <a:endParaRPr lang="it-IT"/>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C1E301D-CBFC-47E5-8462-92AA9542F0B6}"/>
              </a:ext>
            </a:extLst>
          </p:cNvPr>
          <p:cNvSpPr>
            <a:spLocks noGrp="1"/>
          </p:cNvSpPr>
          <p:nvPr>
            <p:ph type="title"/>
          </p:nvPr>
        </p:nvSpPr>
        <p:spPr/>
        <p:txBody>
          <a:bodyPr/>
          <a:lstStyle/>
          <a:p>
            <a:endParaRPr lang="it-IT"/>
          </a:p>
        </p:txBody>
      </p:sp>
      <p:pic>
        <p:nvPicPr>
          <p:cNvPr id="4" name="cor anomala mob cor dx1">
            <a:hlinkClick r:id="" action="ppaction://media"/>
            <a:extLst>
              <a:ext uri="{FF2B5EF4-FFF2-40B4-BE49-F238E27FC236}">
                <a16:creationId xmlns:a16="http://schemas.microsoft.com/office/drawing/2014/main" xmlns="" id="{7A191DF9-904A-4BD5-B80B-BB2F0D2EF12A}"/>
              </a:ext>
            </a:extLst>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1214414" y="1500174"/>
            <a:ext cx="6453222" cy="4839917"/>
          </a:xfrm>
        </p:spPr>
      </p:pic>
    </p:spTree>
    <p:extLst>
      <p:ext uri="{BB962C8B-B14F-4D97-AF65-F5344CB8AC3E}">
        <p14:creationId xmlns:p14="http://schemas.microsoft.com/office/powerpoint/2010/main" xmlns="" val="86907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cor anomala 5.avi">
            <a:hlinkClick r:id="" action="ppaction://media"/>
          </p:cNvPr>
          <p:cNvPicPr>
            <a:picLocks noGrp="1" noRot="1" noChangeAspect="1"/>
          </p:cNvPicPr>
          <p:nvPr>
            <p:ph idx="1"/>
            <a:videoFile r:link="rId1"/>
          </p:nvPr>
        </p:nvPicPr>
        <p:blipFill>
          <a:blip r:embed="rId3"/>
          <a:stretch>
            <a:fillRect/>
          </a:stretch>
        </p:blipFill>
        <p:spPr>
          <a:xfrm>
            <a:off x="1543050" y="1804988"/>
            <a:ext cx="605790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ORIGINE DX DA POLMONARE </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2071678"/>
            <a:ext cx="9193286" cy="2925137"/>
          </a:xfrm>
        </p:spPr>
      </p:pic>
    </p:spTree>
    <p:extLst>
      <p:ext uri="{BB962C8B-B14F-4D97-AF65-F5344CB8AC3E}">
        <p14:creationId xmlns:p14="http://schemas.microsoft.com/office/powerpoint/2010/main" xmlns="" val="22388257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928794" y="1214422"/>
            <a:ext cx="5022443" cy="5202738"/>
          </a:xfrm>
        </p:spPr>
      </p:pic>
    </p:spTree>
    <p:extLst>
      <p:ext uri="{BB962C8B-B14F-4D97-AF65-F5344CB8AC3E}">
        <p14:creationId xmlns:p14="http://schemas.microsoft.com/office/powerpoint/2010/main" xmlns="" val="38840699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026" name="Picture 2" descr="C:\Users\Utente\Desktop\decorso cor sn origine dx dietro la polmo.JPG"/>
          <p:cNvPicPr>
            <a:picLocks noGrp="1" noChangeAspect="1" noChangeArrowheads="1"/>
          </p:cNvPicPr>
          <p:nvPr>
            <p:ph idx="1"/>
          </p:nvPr>
        </p:nvPicPr>
        <p:blipFill>
          <a:blip r:embed="rId2"/>
          <a:srcRect/>
          <a:stretch>
            <a:fillRect/>
          </a:stretch>
        </p:blipFill>
        <p:spPr bwMode="auto">
          <a:xfrm>
            <a:off x="3071802" y="2428868"/>
            <a:ext cx="3290764" cy="2567793"/>
          </a:xfrm>
          <a:prstGeom prst="rect">
            <a:avLst/>
          </a:prstGeom>
          <a:noFill/>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57200" y="1671841"/>
            <a:ext cx="8229600" cy="4382680"/>
          </a:xfrm>
        </p:spPr>
      </p:pic>
    </p:spTree>
    <p:extLst>
      <p:ext uri="{BB962C8B-B14F-4D97-AF65-F5344CB8AC3E}">
        <p14:creationId xmlns:p14="http://schemas.microsoft.com/office/powerpoint/2010/main" xmlns="" val="152287863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57200" y="2071322"/>
            <a:ext cx="8229600" cy="3583719"/>
          </a:xfrm>
        </p:spPr>
      </p:pic>
    </p:spTree>
    <p:extLst>
      <p:ext uri="{BB962C8B-B14F-4D97-AF65-F5344CB8AC3E}">
        <p14:creationId xmlns:p14="http://schemas.microsoft.com/office/powerpoint/2010/main" xmlns="" val="15571841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590258" y="1600678"/>
            <a:ext cx="5963483" cy="4525007"/>
          </a:xfrm>
        </p:spPr>
      </p:pic>
    </p:spTree>
    <p:extLst>
      <p:ext uri="{BB962C8B-B14F-4D97-AF65-F5344CB8AC3E}">
        <p14:creationId xmlns:p14="http://schemas.microsoft.com/office/powerpoint/2010/main" xmlns="" val="171476906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57200" y="2001201"/>
            <a:ext cx="8229600" cy="3723960"/>
          </a:xfrm>
        </p:spPr>
      </p:pic>
    </p:spTree>
    <p:extLst>
      <p:ext uri="{BB962C8B-B14F-4D97-AF65-F5344CB8AC3E}">
        <p14:creationId xmlns:p14="http://schemas.microsoft.com/office/powerpoint/2010/main" xmlns="" val="295311949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AC06D2C-78C8-4EC7-AAFE-08CA9109D727}"/>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xmlns="" id="{9B53D749-EAB4-40B6-A07A-BF3C56E1B675}"/>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414250" y="1600200"/>
            <a:ext cx="6315499" cy="4525963"/>
          </a:xfrm>
        </p:spPr>
      </p:pic>
    </p:spTree>
    <p:extLst>
      <p:ext uri="{BB962C8B-B14F-4D97-AF65-F5344CB8AC3E}">
        <p14:creationId xmlns:p14="http://schemas.microsoft.com/office/powerpoint/2010/main" xmlns="" val="332714147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6B561F1-7647-4EC0-A52A-E693ED7CCA61}"/>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xmlns="" id="{AB68CE50-5A24-40B3-93E1-421B20CCD2D9}"/>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494688" y="1600200"/>
            <a:ext cx="6154624" cy="4525963"/>
          </a:xfrm>
        </p:spPr>
      </p:pic>
    </p:spTree>
    <p:extLst>
      <p:ext uri="{BB962C8B-B14F-4D97-AF65-F5344CB8AC3E}">
        <p14:creationId xmlns:p14="http://schemas.microsoft.com/office/powerpoint/2010/main" xmlns="" val="129337583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ANOMALIE DEGLI OSTI CORONARICI</a:t>
            </a:r>
            <a:endParaRPr lang="it-IT" dirty="0"/>
          </a:p>
        </p:txBody>
      </p:sp>
      <p:sp>
        <p:nvSpPr>
          <p:cNvPr id="3" name="Segnaposto contenuto 2"/>
          <p:cNvSpPr>
            <a:spLocks noGrp="1"/>
          </p:cNvSpPr>
          <p:nvPr>
            <p:ph idx="1"/>
          </p:nvPr>
        </p:nvSpPr>
        <p:spPr/>
        <p:txBody>
          <a:bodyPr/>
          <a:lstStyle/>
          <a:p>
            <a:endParaRPr lang="it-IT"/>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E22B04B-3CE0-47C1-BAF1-4481ECD2920D}"/>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xmlns="" id="{26A89200-644D-40FA-87CD-2E3F22CCB4E5}"/>
              </a:ext>
            </a:extLst>
          </p:cNvPr>
          <p:cNvSpPr>
            <a:spLocks noGrp="1"/>
          </p:cNvSpPr>
          <p:nvPr>
            <p:ph idx="1"/>
          </p:nvPr>
        </p:nvSpPr>
        <p:spPr/>
        <p:txBody>
          <a:bodyPr>
            <a:normAutofit fontScale="25000" lnSpcReduction="20000"/>
          </a:bodyPr>
          <a:lstStyle/>
          <a:p>
            <a:r>
              <a:rPr lang="en-US" dirty="0"/>
              <a:t>.</a:t>
            </a:r>
          </a:p>
          <a:p>
            <a:r>
              <a:rPr lang="en-US" sz="5600" b="1" dirty="0"/>
              <a:t>Anomalous origin of coronary arteries and risk of sudden death: a study based on an autopsy population of congenital heart disease.</a:t>
            </a:r>
          </a:p>
          <a:p>
            <a:r>
              <a:rPr lang="en-US" sz="5600" u="sng" dirty="0" err="1">
                <a:solidFill>
                  <a:srgbClr val="7030A0"/>
                </a:solidFill>
                <a:hlinkClick r:id="rId2"/>
              </a:rPr>
              <a:t>Frescura</a:t>
            </a:r>
            <a:r>
              <a:rPr lang="en-US" sz="5600" u="sng" dirty="0">
                <a:solidFill>
                  <a:srgbClr val="7030A0"/>
                </a:solidFill>
                <a:hlinkClick r:id="rId2"/>
              </a:rPr>
              <a:t> C</a:t>
            </a:r>
            <a:r>
              <a:rPr lang="en-US" sz="5600" baseline="30000" dirty="0">
                <a:solidFill>
                  <a:srgbClr val="7030A0"/>
                </a:solidFill>
              </a:rPr>
              <a:t>1</a:t>
            </a:r>
            <a:r>
              <a:rPr lang="en-US" sz="5600" dirty="0">
                <a:solidFill>
                  <a:srgbClr val="7030A0"/>
                </a:solidFill>
              </a:rPr>
              <a:t>, </a:t>
            </a:r>
            <a:r>
              <a:rPr lang="en-US" sz="5600" u="sng" dirty="0">
                <a:solidFill>
                  <a:srgbClr val="7030A0"/>
                </a:solidFill>
                <a:hlinkClick r:id="rId3"/>
              </a:rPr>
              <a:t>Basso C</a:t>
            </a:r>
            <a:r>
              <a:rPr lang="en-US" sz="5600" dirty="0">
                <a:solidFill>
                  <a:srgbClr val="7030A0"/>
                </a:solidFill>
              </a:rPr>
              <a:t>, </a:t>
            </a:r>
            <a:r>
              <a:rPr lang="en-US" sz="5600" u="sng" dirty="0" err="1">
                <a:solidFill>
                  <a:srgbClr val="7030A0"/>
                </a:solidFill>
                <a:hlinkClick r:id="rId4"/>
              </a:rPr>
              <a:t>Thiene</a:t>
            </a:r>
            <a:r>
              <a:rPr lang="en-US" sz="5600" u="sng" dirty="0">
                <a:solidFill>
                  <a:srgbClr val="7030A0"/>
                </a:solidFill>
                <a:hlinkClick r:id="rId4"/>
              </a:rPr>
              <a:t> G</a:t>
            </a:r>
            <a:r>
              <a:rPr lang="en-US" sz="5600" dirty="0">
                <a:solidFill>
                  <a:srgbClr val="7030A0"/>
                </a:solidFill>
              </a:rPr>
              <a:t>, </a:t>
            </a:r>
            <a:r>
              <a:rPr lang="en-US" sz="5600" u="sng" dirty="0" err="1">
                <a:solidFill>
                  <a:srgbClr val="7030A0"/>
                </a:solidFill>
                <a:hlinkClick r:id="rId5"/>
              </a:rPr>
              <a:t>Corrado</a:t>
            </a:r>
            <a:r>
              <a:rPr lang="en-US" sz="5600" u="sng" dirty="0">
                <a:solidFill>
                  <a:srgbClr val="7030A0"/>
                </a:solidFill>
                <a:hlinkClick r:id="rId5"/>
              </a:rPr>
              <a:t> D</a:t>
            </a:r>
            <a:r>
              <a:rPr lang="en-US" sz="5600" dirty="0">
                <a:solidFill>
                  <a:srgbClr val="7030A0"/>
                </a:solidFill>
              </a:rPr>
              <a:t>, </a:t>
            </a:r>
            <a:r>
              <a:rPr lang="en-US" sz="5600" u="sng" dirty="0" err="1">
                <a:solidFill>
                  <a:srgbClr val="7030A0"/>
                </a:solidFill>
                <a:hlinkClick r:id="rId6"/>
              </a:rPr>
              <a:t>Pennelli</a:t>
            </a:r>
            <a:r>
              <a:rPr lang="en-US" sz="5600" u="sng" dirty="0">
                <a:solidFill>
                  <a:srgbClr val="7030A0"/>
                </a:solidFill>
                <a:hlinkClick r:id="rId6"/>
              </a:rPr>
              <a:t> T</a:t>
            </a:r>
            <a:r>
              <a:rPr lang="en-US" sz="5600" dirty="0">
                <a:solidFill>
                  <a:srgbClr val="7030A0"/>
                </a:solidFill>
              </a:rPr>
              <a:t>, </a:t>
            </a:r>
            <a:r>
              <a:rPr lang="en-US" sz="5600" u="sng" dirty="0">
                <a:solidFill>
                  <a:srgbClr val="7030A0"/>
                </a:solidFill>
                <a:hlinkClick r:id="rId7"/>
              </a:rPr>
              <a:t>Angelini A</a:t>
            </a:r>
            <a:r>
              <a:rPr lang="en-US" sz="5600" dirty="0">
                <a:solidFill>
                  <a:srgbClr val="7030A0"/>
                </a:solidFill>
              </a:rPr>
              <a:t>, </a:t>
            </a:r>
            <a:r>
              <a:rPr lang="en-US" sz="5600" u="sng" dirty="0" err="1">
                <a:solidFill>
                  <a:srgbClr val="7030A0"/>
                </a:solidFill>
                <a:hlinkClick r:id="rId8"/>
              </a:rPr>
              <a:t>Daliento</a:t>
            </a:r>
            <a:r>
              <a:rPr lang="en-US" sz="5600" u="sng" dirty="0">
                <a:solidFill>
                  <a:srgbClr val="7030A0"/>
                </a:solidFill>
                <a:hlinkClick r:id="rId8"/>
              </a:rPr>
              <a:t> L</a:t>
            </a:r>
            <a:r>
              <a:rPr lang="en-US" sz="5600" dirty="0">
                <a:solidFill>
                  <a:srgbClr val="7030A0"/>
                </a:solidFill>
              </a:rPr>
              <a:t>.</a:t>
            </a:r>
          </a:p>
          <a:p>
            <a:r>
              <a:rPr lang="en-US" sz="5600" b="1" dirty="0">
                <a:solidFill>
                  <a:srgbClr val="7030A0"/>
                </a:solidFill>
                <a:hlinkClick r:id="rId9" tooltip="Open/close author information list"/>
              </a:rPr>
              <a:t>Author information</a:t>
            </a:r>
            <a:endParaRPr lang="en-US" sz="5600" b="1" dirty="0">
              <a:solidFill>
                <a:srgbClr val="7030A0"/>
              </a:solidFill>
            </a:endParaRPr>
          </a:p>
          <a:p>
            <a:r>
              <a:rPr lang="en-US" sz="5600" b="1" dirty="0"/>
              <a:t>Abstract</a:t>
            </a:r>
          </a:p>
          <a:p>
            <a:r>
              <a:rPr lang="en-US" sz="5600" dirty="0"/>
              <a:t>Coronary arteries anomalies may be part of complex congenital malformations of the heart or be an isolated defect. In our anatomic collection of congenital heart disease, an isolated anomalous origin of coronary arteries was observed in 27 of 1,200 specimens (2.2%): </a:t>
            </a:r>
            <a:r>
              <a:rPr lang="en-US" sz="5600" dirty="0">
                <a:solidFill>
                  <a:srgbClr val="FFFF00"/>
                </a:solidFill>
              </a:rPr>
              <a:t>left coronary artery from pulmonary trunk in five,</a:t>
            </a:r>
            <a:r>
              <a:rPr lang="en-US" sz="5600" dirty="0"/>
              <a:t> </a:t>
            </a:r>
            <a:r>
              <a:rPr lang="en-US" sz="5600" dirty="0">
                <a:solidFill>
                  <a:srgbClr val="00B0F0"/>
                </a:solidFill>
              </a:rPr>
              <a:t>origin from the wrong aortic sinus in 12 (both right and left coronary artery from the right sinus in four and from the left sinus in seven, left coronary artery from the posterior sinus in one), left circumflex branch from right aortic sinus or from very proximal right coronary artery in three</a:t>
            </a:r>
            <a:r>
              <a:rPr lang="en-US" sz="5600" dirty="0">
                <a:solidFill>
                  <a:srgbClr val="FFFF00"/>
                </a:solidFill>
              </a:rPr>
              <a:t>, high takeoff of right coronary artery in three, stenosis of the coronary ostia attributable to </a:t>
            </a:r>
            <a:r>
              <a:rPr lang="en-US" sz="5600" dirty="0" err="1">
                <a:solidFill>
                  <a:srgbClr val="FFFF00"/>
                </a:solidFill>
              </a:rPr>
              <a:t>valvelike</a:t>
            </a:r>
            <a:r>
              <a:rPr lang="en-US" sz="5600" dirty="0">
                <a:solidFill>
                  <a:srgbClr val="FFFF00"/>
                </a:solidFill>
              </a:rPr>
              <a:t> ridge in four</a:t>
            </a:r>
            <a:r>
              <a:rPr lang="en-US" sz="5600" dirty="0"/>
              <a:t>. In 16 (59%) patients (12 males and 4 females, age ranging from 2 months to 53 years; median, 14), the final outcome was sudden death; it occurred in all cases of left coronary artery origin from right aortic sinus, in 43% of right coronary artery origin from left aortic sinus, and in 40% of the left coronary artery from the pulmonary trunk. Sudden death was precipitated by effort in eight (50%) and was the first manifestation of the disease in eight (50%); previous symptoms consisted of recurrent syncope in four, palpitations in three, and chest pain in one. Five patients who died suddenly during effort were athletes. In conclusion, (1) more than half of our postmortem cases with anomalous origin of coronary arteries died suddenly, (2) all but two patients with sudden death had anomalous coronary artery origin from the aorta itself, (3) the fatal event was frequently precipitated by effort, (4) palpitations, syncope, and ventricular arrhythmias were the only </a:t>
            </a:r>
            <a:r>
              <a:rPr lang="en-US" sz="5600" dirty="0" err="1"/>
              <a:t>prodromic</a:t>
            </a:r>
            <a:r>
              <a:rPr lang="en-US" sz="5600" dirty="0"/>
              <a:t> symptoms and signs. Recognition during life of these coronary anomalies, by the use of noninvasive procedures, is mandatory to prevent the risk of sudden death and to plan surgical correction if clinically indicated.</a:t>
            </a:r>
          </a:p>
          <a:p>
            <a:r>
              <a:rPr lang="en-US" sz="5600" b="1" dirty="0"/>
              <a:t>Com</a:t>
            </a:r>
          </a:p>
          <a:p>
            <a:endParaRPr lang="it-IT" dirty="0"/>
          </a:p>
        </p:txBody>
      </p:sp>
    </p:spTree>
    <p:extLst>
      <p:ext uri="{BB962C8B-B14F-4D97-AF65-F5344CB8AC3E}">
        <p14:creationId xmlns:p14="http://schemas.microsoft.com/office/powerpoint/2010/main" xmlns="" val="39455842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ANOMALIE </a:t>
            </a:r>
            <a:r>
              <a:rPr lang="it-IT" dirty="0" err="1" smtClean="0"/>
              <a:t>DI</a:t>
            </a:r>
            <a:r>
              <a:rPr lang="it-IT" dirty="0" smtClean="0"/>
              <a:t> POSIZIONE DEGLI OSTI CORONARICI </a:t>
            </a:r>
            <a:endParaRPr lang="it-IT" dirty="0"/>
          </a:p>
        </p:txBody>
      </p:sp>
      <p:pic>
        <p:nvPicPr>
          <p:cNvPr id="4098" name="Picture 2" descr="C:\Users\Utente\Desktop\brindisi\origine alta della cor dx.JPG"/>
          <p:cNvPicPr>
            <a:picLocks noGrp="1" noChangeAspect="1" noChangeArrowheads="1"/>
          </p:cNvPicPr>
          <p:nvPr>
            <p:ph idx="1"/>
          </p:nvPr>
        </p:nvPicPr>
        <p:blipFill>
          <a:blip r:embed="rId2"/>
          <a:srcRect/>
          <a:stretch>
            <a:fillRect/>
          </a:stretch>
        </p:blipFill>
        <p:spPr bwMode="auto">
          <a:xfrm>
            <a:off x="1928794" y="1571612"/>
            <a:ext cx="4798170" cy="418228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70000" lnSpcReduction="20000"/>
          </a:bodyPr>
          <a:lstStyle/>
          <a:p>
            <a:r>
              <a:rPr lang="en-US" b="1" dirty="0" smtClean="0"/>
              <a:t>Sudden death due to high take-off right coronary artery.</a:t>
            </a:r>
          </a:p>
          <a:p>
            <a:r>
              <a:rPr lang="en-US" u="sng" dirty="0" err="1" smtClean="0">
                <a:hlinkClick r:id="rId2"/>
              </a:rPr>
              <a:t>Eren</a:t>
            </a:r>
            <a:r>
              <a:rPr lang="en-US" u="sng" dirty="0" smtClean="0">
                <a:hlinkClick r:id="rId2"/>
              </a:rPr>
              <a:t> B</a:t>
            </a:r>
            <a:r>
              <a:rPr lang="en-US" dirty="0" smtClean="0"/>
              <a:t>, </a:t>
            </a:r>
            <a:r>
              <a:rPr lang="en-US" u="sng" dirty="0" err="1" smtClean="0">
                <a:hlinkClick r:id="rId3"/>
              </a:rPr>
              <a:t>Türkmen</a:t>
            </a:r>
            <a:r>
              <a:rPr lang="en-US" u="sng" dirty="0" smtClean="0">
                <a:hlinkClick r:id="rId3"/>
              </a:rPr>
              <a:t> N</a:t>
            </a:r>
            <a:r>
              <a:rPr lang="en-US" dirty="0" smtClean="0"/>
              <a:t>, </a:t>
            </a:r>
            <a:r>
              <a:rPr lang="en-US" u="sng" dirty="0" err="1" smtClean="0">
                <a:hlinkClick r:id="rId4"/>
              </a:rPr>
              <a:t>Gündoğmuş</a:t>
            </a:r>
            <a:r>
              <a:rPr lang="en-US" u="sng" dirty="0" smtClean="0">
                <a:hlinkClick r:id="rId4"/>
              </a:rPr>
              <a:t> UN</a:t>
            </a:r>
            <a:r>
              <a:rPr lang="en-US" dirty="0" smtClean="0"/>
              <a:t>.</a:t>
            </a:r>
          </a:p>
          <a:p>
            <a:r>
              <a:rPr lang="en-US" b="1" dirty="0" smtClean="0"/>
              <a:t>Abstract</a:t>
            </a:r>
            <a:endParaRPr lang="en-US" dirty="0" smtClean="0"/>
          </a:p>
          <a:p>
            <a:endParaRPr lang="en-US" dirty="0" smtClean="0"/>
          </a:p>
          <a:p>
            <a:r>
              <a:rPr lang="en-US" dirty="0" smtClean="0"/>
              <a:t>Reported case was 46-year-old woman found dead at the forest park rest area. Autopsy examination revealed grossly but normal in appearance heart weighed 400 gr. The orifice of right coronary artery round in shape was situated in the ascending aorta; 17 mm above the </a:t>
            </a:r>
            <a:r>
              <a:rPr lang="en-US" dirty="0" err="1" smtClean="0"/>
              <a:t>sinotubular</a:t>
            </a:r>
            <a:r>
              <a:rPr lang="en-US" dirty="0" smtClean="0"/>
              <a:t> junction, there was a high take-off coronary artery with ectopic localization. </a:t>
            </a:r>
            <a:r>
              <a:rPr lang="en-US" dirty="0" smtClean="0">
                <a:solidFill>
                  <a:srgbClr val="FFFF00"/>
                </a:solidFill>
              </a:rPr>
              <a:t>Dissection of the artery confirmed that the proximal segment of the right coronary artery passed between the aorta and pulmonary artery, with acute, oblique down-ward </a:t>
            </a:r>
            <a:r>
              <a:rPr lang="en-US" dirty="0" err="1" smtClean="0">
                <a:solidFill>
                  <a:srgbClr val="FFFF00"/>
                </a:solidFill>
              </a:rPr>
              <a:t>angulation</a:t>
            </a:r>
            <a:r>
              <a:rPr lang="en-US" dirty="0" smtClean="0">
                <a:solidFill>
                  <a:srgbClr val="FFFF00"/>
                </a:solidFill>
              </a:rPr>
              <a:t>. </a:t>
            </a:r>
            <a:r>
              <a:rPr lang="en-US" dirty="0" smtClean="0"/>
              <a:t>We aimed to present the rare coronary anomaly and discuss the case from medico legal aspect.</a:t>
            </a:r>
          </a:p>
          <a:p>
            <a:endParaRPr lang="it-IT"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027" name="Picture 3" descr="C:\Users\utente\Desktop\TAC decorso interarterioso cor on  dx che origina da iva.pdf"/>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979712" y="260648"/>
            <a:ext cx="4334206" cy="531137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755576" y="5560899"/>
            <a:ext cx="7920880" cy="1200329"/>
          </a:xfrm>
          <a:prstGeom prst="rect">
            <a:avLst/>
          </a:prstGeom>
          <a:noFill/>
        </p:spPr>
        <p:txBody>
          <a:bodyPr wrap="square" rtlCol="0">
            <a:spAutoFit/>
          </a:bodyPr>
          <a:lstStyle/>
          <a:p>
            <a:r>
              <a:rPr lang="it-IT" b="1" dirty="0" err="1"/>
              <a:t>Coronary</a:t>
            </a:r>
            <a:r>
              <a:rPr lang="it-IT" b="1" dirty="0"/>
              <a:t> </a:t>
            </a:r>
            <a:r>
              <a:rPr lang="it-IT" b="1" dirty="0" err="1"/>
              <a:t>computed</a:t>
            </a:r>
            <a:r>
              <a:rPr lang="it-IT" b="1" dirty="0"/>
              <a:t> </a:t>
            </a:r>
            <a:r>
              <a:rPr lang="it-IT" b="1" dirty="0" err="1"/>
              <a:t>tomography</a:t>
            </a:r>
            <a:r>
              <a:rPr lang="it-IT" b="1" dirty="0"/>
              <a:t> </a:t>
            </a:r>
            <a:r>
              <a:rPr lang="it-IT" b="1" dirty="0" err="1"/>
              <a:t>angiography</a:t>
            </a:r>
            <a:endParaRPr lang="it-IT" b="1" dirty="0"/>
          </a:p>
          <a:p>
            <a:r>
              <a:rPr lang="en-US" b="1" dirty="0"/>
              <a:t>showing </a:t>
            </a:r>
            <a:r>
              <a:rPr lang="en-US" b="1" dirty="0" err="1"/>
              <a:t>interarterial</a:t>
            </a:r>
            <a:r>
              <a:rPr lang="en-US" b="1" dirty="0"/>
              <a:t> course of anomalous right coronary</a:t>
            </a:r>
          </a:p>
          <a:p>
            <a:r>
              <a:rPr lang="en-US" b="1" dirty="0"/>
              <a:t>artery as it travels between the aorta and pulmonary</a:t>
            </a:r>
          </a:p>
          <a:p>
            <a:r>
              <a:rPr lang="it-IT" b="1" dirty="0" err="1"/>
              <a:t>artery</a:t>
            </a:r>
            <a:r>
              <a:rPr lang="it-IT" b="1" dirty="0"/>
              <a:t>.</a:t>
            </a:r>
            <a:endParaRPr lang="it-IT" dirty="0"/>
          </a:p>
        </p:txBody>
      </p:sp>
    </p:spTree>
    <p:extLst>
      <p:ext uri="{BB962C8B-B14F-4D97-AF65-F5344CB8AC3E}">
        <p14:creationId xmlns:p14="http://schemas.microsoft.com/office/powerpoint/2010/main" xmlns="" val="155165541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EDFB0E3-566D-4050-9D66-B3986B4F1C43}"/>
              </a:ext>
            </a:extLst>
          </p:cNvPr>
          <p:cNvSpPr>
            <a:spLocks noGrp="1"/>
          </p:cNvSpPr>
          <p:nvPr>
            <p:ph type="title"/>
          </p:nvPr>
        </p:nvSpPr>
        <p:spPr/>
        <p:txBody>
          <a:bodyPr/>
          <a:lstStyle/>
          <a:p>
            <a:r>
              <a:rPr lang="it-IT" dirty="0"/>
              <a:t>DECORSO INTRAMURALE</a:t>
            </a:r>
          </a:p>
        </p:txBody>
      </p:sp>
      <p:pic>
        <p:nvPicPr>
          <p:cNvPr id="5" name="Segnaposto contenuto 4">
            <a:extLst>
              <a:ext uri="{FF2B5EF4-FFF2-40B4-BE49-F238E27FC236}">
                <a16:creationId xmlns:a16="http://schemas.microsoft.com/office/drawing/2014/main" xmlns="" id="{0D69D1CD-67A0-4523-A912-8EE76E21C54B}"/>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3131840" y="1268760"/>
            <a:ext cx="2518767" cy="4992014"/>
          </a:xfrm>
        </p:spPr>
      </p:pic>
    </p:spTree>
    <p:extLst>
      <p:ext uri="{BB962C8B-B14F-4D97-AF65-F5344CB8AC3E}">
        <p14:creationId xmlns:p14="http://schemas.microsoft.com/office/powerpoint/2010/main" xmlns="" val="248722856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EBD1085-6E48-4186-9FFF-86C641BA602D}"/>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xmlns="" id="{9765A0B6-F134-41EC-9844-BEE526E9BDB4}"/>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912015" y="1600200"/>
            <a:ext cx="7319969" cy="4525963"/>
          </a:xfrm>
        </p:spPr>
      </p:pic>
    </p:spTree>
    <p:extLst>
      <p:ext uri="{BB962C8B-B14F-4D97-AF65-F5344CB8AC3E}">
        <p14:creationId xmlns:p14="http://schemas.microsoft.com/office/powerpoint/2010/main" xmlns="" val="179843894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B49AD5C-30AE-4447-AF38-F91B4C6C4692}"/>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xmlns="" id="{CF228D2F-87C6-4CF3-A9DC-783F385A551C}"/>
              </a:ext>
            </a:extLst>
          </p:cNvPr>
          <p:cNvSpPr>
            <a:spLocks noGrp="1"/>
          </p:cNvSpPr>
          <p:nvPr>
            <p:ph idx="1"/>
          </p:nvPr>
        </p:nvSpPr>
        <p:spPr/>
        <p:txBody>
          <a:bodyPr>
            <a:normAutofit fontScale="70000" lnSpcReduction="20000"/>
          </a:bodyPr>
          <a:lstStyle/>
          <a:p>
            <a:r>
              <a:rPr lang="en-US" dirty="0"/>
              <a:t>The course of the proximal coronary segment is usually perpendicular</a:t>
            </a:r>
          </a:p>
          <a:p>
            <a:r>
              <a:rPr lang="en-US" dirty="0"/>
              <a:t>to the aortic sinus, and unusual orientations should be highly</a:t>
            </a:r>
          </a:p>
          <a:p>
            <a:r>
              <a:rPr lang="en-US" dirty="0"/>
              <a:t>suspect. Acute takeoffs of either coronary artery from the opposite</a:t>
            </a:r>
          </a:p>
          <a:p>
            <a:r>
              <a:rPr lang="en-US" dirty="0"/>
              <a:t>coronary sinus of Valsalva with an intramural course and ostial</a:t>
            </a:r>
          </a:p>
          <a:p>
            <a:r>
              <a:rPr lang="en-US" dirty="0"/>
              <a:t>valve–like ridge have also been associated with sudden death</a:t>
            </a:r>
          </a:p>
          <a:p>
            <a:r>
              <a:rPr lang="en-US" dirty="0"/>
              <a:t>(Figure 2C).11,21-23 Although the significance of an intramyocardial</a:t>
            </a:r>
          </a:p>
          <a:p>
            <a:r>
              <a:rPr lang="en-US" dirty="0"/>
              <a:t>course of the left coronary artery is somewhat controversial,</a:t>
            </a:r>
          </a:p>
          <a:p>
            <a:r>
              <a:rPr lang="en-US" dirty="0"/>
              <a:t>the risk for sudden death with this anomaly is considered low</a:t>
            </a:r>
            <a:endParaRPr lang="it-IT" dirty="0"/>
          </a:p>
        </p:txBody>
      </p:sp>
    </p:spTree>
    <p:extLst>
      <p:ext uri="{BB962C8B-B14F-4D97-AF65-F5344CB8AC3E}">
        <p14:creationId xmlns:p14="http://schemas.microsoft.com/office/powerpoint/2010/main" xmlns="" val="32068686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xmlns="" id="{9950E994-1956-4F2F-A3D8-2C22AA830F79}"/>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267744" y="196049"/>
            <a:ext cx="4006882" cy="6465902"/>
          </a:xfrm>
        </p:spPr>
      </p:pic>
    </p:spTree>
    <p:extLst>
      <p:ext uri="{BB962C8B-B14F-4D97-AF65-F5344CB8AC3E}">
        <p14:creationId xmlns:p14="http://schemas.microsoft.com/office/powerpoint/2010/main" xmlns="" val="364509343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53798" y="1052737"/>
            <a:ext cx="7238632" cy="56013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36048500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0F1BA90-F7DC-4B1F-A3AD-6A2D17BEB190}"/>
              </a:ext>
            </a:extLst>
          </p:cNvPr>
          <p:cNvSpPr>
            <a:spLocks noGrp="1"/>
          </p:cNvSpPr>
          <p:nvPr>
            <p:ph type="title"/>
          </p:nvPr>
        </p:nvSpPr>
        <p:spPr/>
        <p:txBody>
          <a:bodyPr>
            <a:normAutofit/>
          </a:bodyPr>
          <a:lstStyle/>
          <a:p>
            <a:r>
              <a:rPr lang="it-IT" sz="2800" dirty="0"/>
              <a:t>DECORSO ANOMALO INTRAMIOCARDICO (PONTE MIOCARDICO)</a:t>
            </a:r>
          </a:p>
        </p:txBody>
      </p:sp>
      <p:sp>
        <p:nvSpPr>
          <p:cNvPr id="3" name="Segnaposto contenuto 2">
            <a:extLst>
              <a:ext uri="{FF2B5EF4-FFF2-40B4-BE49-F238E27FC236}">
                <a16:creationId xmlns:a16="http://schemas.microsoft.com/office/drawing/2014/main" xmlns="" id="{7E4FE4F8-2C2D-4AD8-A667-0FD07F0BF332}"/>
              </a:ext>
            </a:extLst>
          </p:cNvPr>
          <p:cNvSpPr>
            <a:spLocks noGrp="1"/>
          </p:cNvSpPr>
          <p:nvPr>
            <p:ph idx="1"/>
          </p:nvPr>
        </p:nvSpPr>
        <p:spPr/>
        <p:txBody>
          <a:bodyPr/>
          <a:lstStyle/>
          <a:p>
            <a:pPr algn="ctr"/>
            <a:r>
              <a:rPr lang="it-IT" sz="3600" i="1" dirty="0" smtClean="0"/>
              <a:t>Decorso </a:t>
            </a:r>
            <a:r>
              <a:rPr lang="it-IT" sz="3600" i="1" dirty="0" err="1" smtClean="0"/>
              <a:t>intramiocardico</a:t>
            </a:r>
            <a:r>
              <a:rPr lang="it-IT" sz="3600" i="1" dirty="0" smtClean="0"/>
              <a:t> dei segmenti coronarici che  normalmente decorrono in sede </a:t>
            </a:r>
            <a:r>
              <a:rPr lang="it-IT" sz="3600" i="1" dirty="0" err="1" smtClean="0"/>
              <a:t>epicardica</a:t>
            </a:r>
            <a:r>
              <a:rPr lang="it-IT" sz="3600" i="1" dirty="0" smtClean="0"/>
              <a:t> </a:t>
            </a:r>
            <a:endParaRPr lang="it-IT" sz="3600" dirty="0" smtClean="0"/>
          </a:p>
          <a:p>
            <a:pPr algn="ctr"/>
            <a:endParaRPr lang="it-IT" dirty="0"/>
          </a:p>
        </p:txBody>
      </p:sp>
    </p:spTree>
    <p:extLst>
      <p:ext uri="{BB962C8B-B14F-4D97-AF65-F5344CB8AC3E}">
        <p14:creationId xmlns:p14="http://schemas.microsoft.com/office/powerpoint/2010/main" xmlns="" val="4954760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PONTE MIOCARDICO</a:t>
            </a:r>
            <a:endParaRPr lang="it-IT" dirty="0"/>
          </a:p>
        </p:txBody>
      </p:sp>
      <p:sp>
        <p:nvSpPr>
          <p:cNvPr id="3" name="Segnaposto contenuto 2"/>
          <p:cNvSpPr>
            <a:spLocks noGrp="1"/>
          </p:cNvSpPr>
          <p:nvPr>
            <p:ph idx="1"/>
          </p:nvPr>
        </p:nvSpPr>
        <p:spPr/>
        <p:txBody>
          <a:bodyPr/>
          <a:lstStyle/>
          <a:p>
            <a:r>
              <a:rPr lang="it-IT" i="1" dirty="0"/>
              <a:t>Decorso </a:t>
            </a:r>
            <a:r>
              <a:rPr lang="it-IT" i="1" dirty="0" err="1"/>
              <a:t>intramiocardico</a:t>
            </a:r>
            <a:r>
              <a:rPr lang="it-IT" i="1" dirty="0"/>
              <a:t> dei segmenti coronarici che  normalmente decorrono in sede </a:t>
            </a:r>
            <a:r>
              <a:rPr lang="it-IT" i="1" dirty="0" err="1"/>
              <a:t>epicardica</a:t>
            </a:r>
            <a:r>
              <a:rPr lang="it-IT" i="1" dirty="0"/>
              <a:t> </a:t>
            </a:r>
            <a:endParaRPr lang="it-IT" dirty="0"/>
          </a:p>
        </p:txBody>
      </p:sp>
    </p:spTree>
    <p:extLst>
      <p:ext uri="{BB962C8B-B14F-4D97-AF65-F5344CB8AC3E}">
        <p14:creationId xmlns:p14="http://schemas.microsoft.com/office/powerpoint/2010/main" xmlns="" val="75799866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31A56EF-EAAD-4C15-8216-E15194207F83}"/>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xmlns="" id="{0A68257B-A1F1-43EC-B50B-53BC5E86BD7C}"/>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3180449" y="1600200"/>
            <a:ext cx="2783102" cy="4525963"/>
          </a:xfrm>
        </p:spPr>
      </p:pic>
    </p:spTree>
    <p:extLst>
      <p:ext uri="{BB962C8B-B14F-4D97-AF65-F5344CB8AC3E}">
        <p14:creationId xmlns:p14="http://schemas.microsoft.com/office/powerpoint/2010/main" xmlns="" val="26206467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657207" y="3186812"/>
            <a:ext cx="3829585" cy="1352739"/>
          </a:xfrm>
        </p:spPr>
      </p:pic>
    </p:spTree>
    <p:extLst>
      <p:ext uri="{BB962C8B-B14F-4D97-AF65-F5344CB8AC3E}">
        <p14:creationId xmlns:p14="http://schemas.microsoft.com/office/powerpoint/2010/main" xmlns="" val="231843606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738181" y="1795234"/>
            <a:ext cx="3667637" cy="3267531"/>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669819" y="4970309"/>
            <a:ext cx="4990413" cy="1813559"/>
          </a:xfrm>
          <a:prstGeom prst="rect">
            <a:avLst/>
          </a:prstGeom>
        </p:spPr>
      </p:pic>
    </p:spTree>
    <p:extLst>
      <p:ext uri="{BB962C8B-B14F-4D97-AF65-F5344CB8AC3E}">
        <p14:creationId xmlns:p14="http://schemas.microsoft.com/office/powerpoint/2010/main" xmlns="" val="39618071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olo 1"/>
          <p:cNvSpPr>
            <a:spLocks noGrp="1"/>
          </p:cNvSpPr>
          <p:nvPr>
            <p:ph type="title"/>
          </p:nvPr>
        </p:nvSpPr>
        <p:spPr/>
        <p:txBody>
          <a:bodyPr/>
          <a:lstStyle/>
          <a:p>
            <a:pPr algn="ctr"/>
            <a:r>
              <a:rPr lang="it-IT" altLang="it-IT"/>
              <a:t>MYOCARDIAL   BRIDGE</a:t>
            </a:r>
          </a:p>
        </p:txBody>
      </p:sp>
      <p:pic>
        <p:nvPicPr>
          <p:cNvPr id="31747" name="Immagine 1"/>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428625" y="1357313"/>
            <a:ext cx="75311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527984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MAGINE FISTOLA.JPG"/>
          <p:cNvPicPr>
            <a:picLocks noChangeAspect="1"/>
          </p:cNvPicPr>
          <p:nvPr/>
        </p:nvPicPr>
        <p:blipFill>
          <a:blip r:embed="rId2"/>
          <a:stretch>
            <a:fillRect/>
          </a:stretch>
        </p:blipFill>
        <p:spPr>
          <a:xfrm>
            <a:off x="2643174" y="1571612"/>
            <a:ext cx="3779259" cy="405311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013089B-7C32-4EA6-96FA-E68FD8DB570C}"/>
              </a:ext>
            </a:extLst>
          </p:cNvPr>
          <p:cNvSpPr>
            <a:spLocks noGrp="1"/>
          </p:cNvSpPr>
          <p:nvPr>
            <p:ph type="title"/>
          </p:nvPr>
        </p:nvSpPr>
        <p:spPr/>
        <p:txBody>
          <a:bodyPr>
            <a:normAutofit fontScale="90000"/>
          </a:bodyPr>
          <a:lstStyle/>
          <a:p>
            <a:r>
              <a:rPr lang="it-IT" dirty="0"/>
              <a:t>ANOMALIE CORONARICHE A RISCHIO DI MORTE IMPROVVISA</a:t>
            </a:r>
          </a:p>
        </p:txBody>
      </p:sp>
      <p:sp>
        <p:nvSpPr>
          <p:cNvPr id="3" name="Segnaposto contenuto 2">
            <a:extLst>
              <a:ext uri="{FF2B5EF4-FFF2-40B4-BE49-F238E27FC236}">
                <a16:creationId xmlns:a16="http://schemas.microsoft.com/office/drawing/2014/main" xmlns="" id="{EC64BCC6-6553-43D7-94FB-B4AC81FF6993}"/>
              </a:ext>
            </a:extLst>
          </p:cNvPr>
          <p:cNvSpPr>
            <a:spLocks noGrp="1"/>
          </p:cNvSpPr>
          <p:nvPr>
            <p:ph idx="1"/>
          </p:nvPr>
        </p:nvSpPr>
        <p:spPr/>
        <p:txBody>
          <a:bodyPr>
            <a:normAutofit fontScale="85000" lnSpcReduction="20000"/>
          </a:bodyPr>
          <a:lstStyle/>
          <a:p>
            <a:pPr marL="0" indent="0">
              <a:buNone/>
            </a:pPr>
            <a:r>
              <a:rPr lang="it-IT" dirty="0" smtClean="0"/>
              <a:t>1) </a:t>
            </a:r>
            <a:r>
              <a:rPr lang="it-IT" dirty="0"/>
              <a:t>Origine anomala</a:t>
            </a:r>
          </a:p>
          <a:p>
            <a:r>
              <a:rPr lang="it-IT" dirty="0"/>
              <a:t>– dall’arteria polmonare </a:t>
            </a:r>
          </a:p>
          <a:p>
            <a:r>
              <a:rPr lang="it-IT" dirty="0"/>
              <a:t>– dalla stessa aorta </a:t>
            </a:r>
          </a:p>
          <a:p>
            <a:pPr marL="0" indent="0">
              <a:buNone/>
            </a:pPr>
            <a:r>
              <a:rPr lang="it-IT" dirty="0" smtClean="0"/>
              <a:t>Da un altro  </a:t>
            </a:r>
            <a:r>
              <a:rPr lang="it-IT" dirty="0"/>
              <a:t>seno aortico </a:t>
            </a:r>
          </a:p>
          <a:p>
            <a:pPr marL="0" indent="0">
              <a:buNone/>
            </a:pPr>
            <a:r>
              <a:rPr lang="it-IT" dirty="0"/>
              <a:t>Origine </a:t>
            </a:r>
            <a:r>
              <a:rPr lang="it-IT" dirty="0" smtClean="0"/>
              <a:t>alta</a:t>
            </a:r>
          </a:p>
          <a:p>
            <a:pPr marL="0" indent="0">
              <a:buNone/>
            </a:pPr>
            <a:endParaRPr lang="it-IT" dirty="0" smtClean="0"/>
          </a:p>
          <a:p>
            <a:pPr marL="0" indent="0">
              <a:buNone/>
            </a:pPr>
            <a:r>
              <a:rPr lang="it-IT" dirty="0" smtClean="0"/>
              <a:t>2) Malformazione degli osti</a:t>
            </a:r>
          </a:p>
          <a:p>
            <a:pPr marL="0" indent="0">
              <a:buNone/>
            </a:pPr>
            <a:endParaRPr lang="it-IT" dirty="0"/>
          </a:p>
          <a:p>
            <a:pPr marL="0" indent="0">
              <a:buNone/>
            </a:pPr>
            <a:endParaRPr lang="it-IT" dirty="0"/>
          </a:p>
          <a:p>
            <a:pPr marL="0" indent="0">
              <a:buNone/>
            </a:pPr>
            <a:r>
              <a:rPr lang="it-IT" dirty="0" smtClean="0"/>
              <a:t>3) Decorso </a:t>
            </a:r>
            <a:r>
              <a:rPr lang="it-IT" dirty="0"/>
              <a:t>anomalo (“</a:t>
            </a:r>
            <a:r>
              <a:rPr lang="it-IT" dirty="0" err="1"/>
              <a:t>myocardial</a:t>
            </a:r>
            <a:r>
              <a:rPr lang="it-IT" dirty="0"/>
              <a:t> bridge”)</a:t>
            </a:r>
          </a:p>
        </p:txBody>
      </p:sp>
    </p:spTree>
    <p:extLst>
      <p:ext uri="{BB962C8B-B14F-4D97-AF65-F5344CB8AC3E}">
        <p14:creationId xmlns:p14="http://schemas.microsoft.com/office/powerpoint/2010/main" xmlns="" val="31385789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FISTOLA COR DEX  SENO COR</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971600" y="1844824"/>
            <a:ext cx="6901324" cy="3456384"/>
          </a:xfrm>
        </p:spPr>
      </p:pic>
    </p:spTree>
    <p:extLst>
      <p:ext uri="{BB962C8B-B14F-4D97-AF65-F5344CB8AC3E}">
        <p14:creationId xmlns:p14="http://schemas.microsoft.com/office/powerpoint/2010/main" xmlns="" val="19087747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85000" lnSpcReduction="10000"/>
          </a:bodyPr>
          <a:lstStyle/>
          <a:p>
            <a:r>
              <a:rPr lang="en-US" dirty="0"/>
              <a:t>The ICL defined an intramural coronary</a:t>
            </a:r>
          </a:p>
          <a:p>
            <a:r>
              <a:rPr lang="en-US" dirty="0"/>
              <a:t>course as an acute angle of origin and diastolic color</a:t>
            </a:r>
          </a:p>
          <a:p>
            <a:r>
              <a:rPr lang="en-US" dirty="0"/>
              <a:t>flow in the proximal course of the AAOCA within the</a:t>
            </a:r>
          </a:p>
          <a:p>
            <a:r>
              <a:rPr lang="en-US" dirty="0"/>
              <a:t>aortic wall. Seventy-three patients who had surgery</a:t>
            </a:r>
          </a:p>
          <a:p>
            <a:r>
              <a:rPr lang="en-US" dirty="0"/>
              <a:t>also had images that could be used to identify all of</a:t>
            </a:r>
          </a:p>
          <a:p>
            <a:r>
              <a:rPr lang="en-US" dirty="0"/>
              <a:t>these criteria. These criteria correctly defined intramural</a:t>
            </a:r>
          </a:p>
          <a:p>
            <a:r>
              <a:rPr lang="en-US" dirty="0"/>
              <a:t>course in 94% patients with an intramural</a:t>
            </a:r>
          </a:p>
          <a:p>
            <a:r>
              <a:rPr lang="en-US" dirty="0"/>
              <a:t>course (64 of 68) and absence of intramural course in</a:t>
            </a:r>
          </a:p>
          <a:p>
            <a:r>
              <a:rPr lang="it-IT" dirty="0"/>
              <a:t>67% (2 of 3)</a:t>
            </a:r>
          </a:p>
        </p:txBody>
      </p:sp>
    </p:spTree>
    <p:extLst>
      <p:ext uri="{BB962C8B-B14F-4D97-AF65-F5344CB8AC3E}">
        <p14:creationId xmlns:p14="http://schemas.microsoft.com/office/powerpoint/2010/main" xmlns="" val="355537683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27EB943-5D29-4B11-AACF-A5DAED7984D0}"/>
              </a:ext>
            </a:extLst>
          </p:cNvPr>
          <p:cNvSpPr>
            <a:spLocks noGrp="1"/>
          </p:cNvSpPr>
          <p:nvPr>
            <p:ph type="title"/>
          </p:nvPr>
        </p:nvSpPr>
        <p:spPr/>
        <p:txBody>
          <a:bodyPr/>
          <a:lstStyle/>
          <a:p>
            <a:endParaRPr lang="it-IT"/>
          </a:p>
        </p:txBody>
      </p:sp>
      <p:pic>
        <p:nvPicPr>
          <p:cNvPr id="4" name="cor anomala 10 mobar2">
            <a:hlinkClick r:id="" action="ppaction://media"/>
            <a:extLst>
              <a:ext uri="{FF2B5EF4-FFF2-40B4-BE49-F238E27FC236}">
                <a16:creationId xmlns:a16="http://schemas.microsoft.com/office/drawing/2014/main" xmlns="" id="{856DAFD4-5015-4BCF-A8F7-862A31FBC810}"/>
              </a:ext>
            </a:extLst>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3048000" y="2719388"/>
            <a:ext cx="3048000" cy="2286000"/>
          </a:xfrm>
        </p:spPr>
      </p:pic>
    </p:spTree>
    <p:extLst>
      <p:ext uri="{BB962C8B-B14F-4D97-AF65-F5344CB8AC3E}">
        <p14:creationId xmlns:p14="http://schemas.microsoft.com/office/powerpoint/2010/main" xmlns="" val="250559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giardina 2.avi">
            <a:hlinkClick r:id="" action="ppaction://media"/>
          </p:cNvPr>
          <p:cNvPicPr>
            <a:picLocks noGrp="1" noRot="1" noChangeAspect="1"/>
          </p:cNvPicPr>
          <p:nvPr>
            <p:ph idx="1"/>
            <a:videoFile r:link="rId1"/>
          </p:nvPr>
        </p:nvPicPr>
        <p:blipFill>
          <a:blip r:embed="rId3"/>
          <a:stretch>
            <a:fillRect/>
          </a:stretch>
        </p:blipFill>
        <p:spPr>
          <a:xfrm>
            <a:off x="1543050" y="1804988"/>
            <a:ext cx="605790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5" name="Segnaposto contenuto 4"/>
          <p:cNvSpPr>
            <a:spLocks noGrp="1"/>
          </p:cNvSpPr>
          <p:nvPr>
            <p:ph idx="1"/>
          </p:nvPr>
        </p:nvSpPr>
        <p:spPr/>
        <p:txBody>
          <a:bodyPr>
            <a:normAutofit fontScale="55000" lnSpcReduction="20000"/>
          </a:bodyPr>
          <a:lstStyle/>
          <a:p>
            <a:r>
              <a:rPr lang="en-US" dirty="0" err="1"/>
              <a:t>nomalous</a:t>
            </a:r>
            <a:r>
              <a:rPr lang="en-US" dirty="0"/>
              <a:t> aortic origin of a coronary</a:t>
            </a:r>
          </a:p>
          <a:p>
            <a:r>
              <a:rPr lang="en-US" dirty="0"/>
              <a:t>artery (AAOCA) is associated with</a:t>
            </a:r>
          </a:p>
          <a:p>
            <a:r>
              <a:rPr lang="en-US" dirty="0"/>
              <a:t>sudden death in the young, especially</a:t>
            </a:r>
          </a:p>
          <a:p>
            <a:r>
              <a:rPr lang="en-US" dirty="0"/>
              <a:t>in athletes &lt;30 years of age (1–6). The</a:t>
            </a:r>
          </a:p>
          <a:p>
            <a:r>
              <a:rPr lang="en-US" dirty="0"/>
              <a:t>anatomic features that are proposed as</a:t>
            </a:r>
          </a:p>
          <a:p>
            <a:r>
              <a:rPr lang="en-US" dirty="0"/>
              <a:t>potential risk factors for ischemia-related</a:t>
            </a:r>
          </a:p>
          <a:p>
            <a:r>
              <a:rPr lang="en-US" dirty="0"/>
              <a:t>events include coronary arterial ostial stenosis,</a:t>
            </a:r>
          </a:p>
          <a:p>
            <a:r>
              <a:rPr lang="en-US" dirty="0"/>
              <a:t>acute angle of takeoff from the aorta,</a:t>
            </a:r>
          </a:p>
          <a:p>
            <a:r>
              <a:rPr lang="en-US" dirty="0"/>
              <a:t>intramural course of the proximal coronary</a:t>
            </a:r>
          </a:p>
          <a:p>
            <a:r>
              <a:rPr lang="en-US" dirty="0"/>
              <a:t>within the aortic wall, and </a:t>
            </a:r>
            <a:r>
              <a:rPr lang="en-US" dirty="0" err="1"/>
              <a:t>interarterial</a:t>
            </a:r>
            <a:endParaRPr lang="en-US" dirty="0"/>
          </a:p>
          <a:p>
            <a:r>
              <a:rPr lang="en-US" dirty="0"/>
              <a:t>course resulting in potential compression between</a:t>
            </a:r>
          </a:p>
          <a:p>
            <a:r>
              <a:rPr lang="en-US" dirty="0"/>
              <a:t>the great arteries (7,8). An abnormal</a:t>
            </a:r>
          </a:p>
          <a:p>
            <a:r>
              <a:rPr lang="en-US" dirty="0"/>
              <a:t>coronary artery origin with an anterior, posterior,</a:t>
            </a:r>
          </a:p>
          <a:p>
            <a:r>
              <a:rPr lang="en-US" dirty="0"/>
              <a:t>or </a:t>
            </a:r>
            <a:r>
              <a:rPr lang="en-US" dirty="0" err="1"/>
              <a:t>intraconal</a:t>
            </a:r>
            <a:r>
              <a:rPr lang="en-US" dirty="0"/>
              <a:t> (</a:t>
            </a:r>
            <a:r>
              <a:rPr lang="en-US" dirty="0" err="1"/>
              <a:t>intraseptal</a:t>
            </a:r>
            <a:r>
              <a:rPr lang="en-US" dirty="0"/>
              <a:t>) course is</a:t>
            </a:r>
          </a:p>
          <a:p>
            <a:r>
              <a:rPr lang="it-IT" dirty="0" err="1"/>
              <a:t>generally</a:t>
            </a:r>
            <a:r>
              <a:rPr lang="it-IT" dirty="0"/>
              <a:t> </a:t>
            </a:r>
            <a:r>
              <a:rPr lang="it-IT" dirty="0" err="1"/>
              <a:t>considered</a:t>
            </a:r>
            <a:r>
              <a:rPr lang="it-IT" dirty="0"/>
              <a:t> </a:t>
            </a:r>
            <a:r>
              <a:rPr lang="it-IT" dirty="0" err="1"/>
              <a:t>benign</a:t>
            </a:r>
            <a:r>
              <a:rPr lang="it-IT" dirty="0"/>
              <a:t> (</a:t>
            </a:r>
          </a:p>
        </p:txBody>
      </p:sp>
    </p:spTree>
    <p:extLst>
      <p:ext uri="{BB962C8B-B14F-4D97-AF65-F5344CB8AC3E}">
        <p14:creationId xmlns:p14="http://schemas.microsoft.com/office/powerpoint/2010/main" xmlns="" val="206053756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1105C05-D20E-4BB9-959E-408AF5E8FA0B}"/>
              </a:ext>
            </a:extLst>
          </p:cNvPr>
          <p:cNvSpPr>
            <a:spLocks noGrp="1"/>
          </p:cNvSpPr>
          <p:nvPr>
            <p:ph type="title"/>
          </p:nvPr>
        </p:nvSpPr>
        <p:spPr/>
        <p:txBody>
          <a:bodyPr/>
          <a:lstStyle/>
          <a:p>
            <a:endParaRPr lang="it-IT"/>
          </a:p>
        </p:txBody>
      </p:sp>
      <p:sp>
        <p:nvSpPr>
          <p:cNvPr id="5" name="Segnaposto contenuto 4"/>
          <p:cNvSpPr>
            <a:spLocks noGrp="1"/>
          </p:cNvSpPr>
          <p:nvPr>
            <p:ph idx="1"/>
          </p:nvPr>
        </p:nvSpPr>
        <p:spPr/>
        <p:txBody>
          <a:bodyPr/>
          <a:lstStyle/>
          <a:p>
            <a:endParaRPr lang="it-IT"/>
          </a:p>
        </p:txBody>
      </p:sp>
    </p:spTree>
    <p:extLst>
      <p:ext uri="{BB962C8B-B14F-4D97-AF65-F5344CB8AC3E}">
        <p14:creationId xmlns:p14="http://schemas.microsoft.com/office/powerpoint/2010/main" xmlns="" val="4040105581"/>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70000" lnSpcReduction="20000"/>
          </a:bodyPr>
          <a:lstStyle/>
          <a:p>
            <a:r>
              <a:rPr lang="en-US" dirty="0"/>
              <a:t>In P. </a:t>
            </a:r>
            <a:r>
              <a:rPr lang="en-US" dirty="0" err="1"/>
              <a:t>Angelini’s</a:t>
            </a:r>
            <a:r>
              <a:rPr lang="en-US" dirty="0"/>
              <a:t> group, the</a:t>
            </a:r>
          </a:p>
          <a:p>
            <a:r>
              <a:rPr lang="en-US" dirty="0"/>
              <a:t>estimated total prevalence rate was found to be 1.07% when</a:t>
            </a:r>
          </a:p>
          <a:p>
            <a:r>
              <a:rPr lang="en-US" dirty="0"/>
              <a:t>using coronary angiography for detection. This prevalence rate</a:t>
            </a:r>
          </a:p>
          <a:p>
            <a:r>
              <a:rPr lang="en-US" dirty="0"/>
              <a:t>was further divided into 2 groups, with 0.92% demonstrating</a:t>
            </a:r>
          </a:p>
          <a:p>
            <a:r>
              <a:rPr lang="en-US" dirty="0"/>
              <a:t>an RCA from the left sinus, and 0.15% demonstrating an anomalous</a:t>
            </a:r>
          </a:p>
          <a:p>
            <a:r>
              <a:rPr lang="en-US" dirty="0"/>
              <a:t>LCA from the right sinus [3].</a:t>
            </a:r>
          </a:p>
          <a:p>
            <a:r>
              <a:rPr lang="en-US" dirty="0"/>
              <a:t> In a separate study where</a:t>
            </a:r>
          </a:p>
          <a:p>
            <a:r>
              <a:rPr lang="en-US" dirty="0"/>
              <a:t>echocardiography was used for diagnosis, the prevalence rate</a:t>
            </a:r>
          </a:p>
          <a:p>
            <a:r>
              <a:rPr lang="en-US" dirty="0"/>
              <a:t>of ACAOS was much lower at 0.17% [4]. Despite these differences</a:t>
            </a:r>
          </a:p>
          <a:p>
            <a:r>
              <a:rPr lang="en-US" dirty="0"/>
              <a:t>in prevalence rates, one thing is clear: ACAOS is associated</a:t>
            </a:r>
          </a:p>
          <a:p>
            <a:r>
              <a:rPr lang="en-US" dirty="0"/>
              <a:t>with the risk of sudden cardiac death (SCD) and as such should</a:t>
            </a:r>
          </a:p>
          <a:p>
            <a:r>
              <a:rPr lang="en-US" dirty="0"/>
              <a:t>be carefully considered in symptomatic patients</a:t>
            </a:r>
            <a:endParaRPr lang="it-IT" dirty="0"/>
          </a:p>
        </p:txBody>
      </p:sp>
    </p:spTree>
    <p:extLst>
      <p:ext uri="{BB962C8B-B14F-4D97-AF65-F5344CB8AC3E}">
        <p14:creationId xmlns:p14="http://schemas.microsoft.com/office/powerpoint/2010/main" xmlns="" val="2976503628"/>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85000" lnSpcReduction="20000"/>
          </a:bodyPr>
          <a:lstStyle/>
          <a:p>
            <a:r>
              <a:rPr lang="en-US" dirty="0"/>
              <a:t>Essentially, when an individual undergoes</a:t>
            </a:r>
          </a:p>
          <a:p>
            <a:r>
              <a:rPr lang="en-US" dirty="0"/>
              <a:t>strenuous activity, the increased cardiac output results</a:t>
            </a:r>
          </a:p>
          <a:p>
            <a:r>
              <a:rPr lang="en-US" dirty="0"/>
              <a:t>in a greater expansion of the aorta and pulmonary </a:t>
            </a:r>
            <a:r>
              <a:rPr lang="en-US" dirty="0" err="1"/>
              <a:t>artery.When</a:t>
            </a:r>
            <a:endParaRPr lang="en-US" dirty="0"/>
          </a:p>
          <a:p>
            <a:r>
              <a:rPr lang="en-US" dirty="0"/>
              <a:t>there is a high </a:t>
            </a:r>
            <a:r>
              <a:rPr lang="en-US" dirty="0" err="1"/>
              <a:t>interarterial</a:t>
            </a:r>
            <a:r>
              <a:rPr lang="en-US" dirty="0"/>
              <a:t> course of the right-sided ACAOS,</a:t>
            </a:r>
          </a:p>
          <a:p>
            <a:r>
              <a:rPr lang="en-US" dirty="0"/>
              <a:t>as seen with our patient, it is possible that the enlarged vessels</a:t>
            </a:r>
          </a:p>
          <a:p>
            <a:r>
              <a:rPr lang="en-US" dirty="0"/>
              <a:t>mechanically compresses the RCA, effectively acting as an</a:t>
            </a:r>
          </a:p>
          <a:p>
            <a:r>
              <a:rPr lang="it-IT" dirty="0" err="1"/>
              <a:t>exercise-dependent</a:t>
            </a:r>
            <a:r>
              <a:rPr lang="it-IT" dirty="0"/>
              <a:t> </a:t>
            </a:r>
            <a:r>
              <a:rPr lang="it-IT" dirty="0" err="1"/>
              <a:t>form</a:t>
            </a:r>
            <a:r>
              <a:rPr lang="it-IT" dirty="0"/>
              <a:t> of </a:t>
            </a:r>
            <a:r>
              <a:rPr lang="it-IT" dirty="0" err="1"/>
              <a:t>stenosis</a:t>
            </a:r>
            <a:r>
              <a:rPr lang="it-IT" dirty="0"/>
              <a:t>.</a:t>
            </a:r>
          </a:p>
        </p:txBody>
      </p:sp>
    </p:spTree>
    <p:extLst>
      <p:ext uri="{BB962C8B-B14F-4D97-AF65-F5344CB8AC3E}">
        <p14:creationId xmlns:p14="http://schemas.microsoft.com/office/powerpoint/2010/main" xmlns="" val="3505630482"/>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718382" y="692697"/>
            <a:ext cx="5445906" cy="5688546"/>
          </a:xfrm>
        </p:spPr>
      </p:pic>
    </p:spTree>
    <p:extLst>
      <p:ext uri="{BB962C8B-B14F-4D97-AF65-F5344CB8AC3E}">
        <p14:creationId xmlns:p14="http://schemas.microsoft.com/office/powerpoint/2010/main" xmlns="" val="1080114474"/>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256837" y="3182049"/>
            <a:ext cx="6630326" cy="1362265"/>
          </a:xfrm>
        </p:spPr>
      </p:pic>
    </p:spTree>
    <p:extLst>
      <p:ext uri="{BB962C8B-B14F-4D97-AF65-F5344CB8AC3E}">
        <p14:creationId xmlns:p14="http://schemas.microsoft.com/office/powerpoint/2010/main" xmlns="" val="130083810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55576" y="764704"/>
            <a:ext cx="7772400" cy="1470025"/>
          </a:xfrm>
        </p:spPr>
        <p:txBody>
          <a:bodyPr/>
          <a:lstStyle/>
          <a:p>
            <a:endParaRPr lang="it-IT" dirty="0"/>
          </a:p>
        </p:txBody>
      </p:sp>
      <p:sp>
        <p:nvSpPr>
          <p:cNvPr id="3" name="Sottotitolo 2"/>
          <p:cNvSpPr>
            <a:spLocks noGrp="1"/>
          </p:cNvSpPr>
          <p:nvPr>
            <p:ph type="subTitle" idx="1"/>
          </p:nvPr>
        </p:nvSpPr>
        <p:spPr>
          <a:xfrm>
            <a:off x="1259632" y="2852936"/>
            <a:ext cx="6400800" cy="1752600"/>
          </a:xfrm>
        </p:spPr>
        <p:txBody>
          <a:bodyPr/>
          <a:lstStyle/>
          <a:p>
            <a:endParaRPr lang="it-I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5576" y="141881"/>
            <a:ext cx="7632848" cy="63114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330579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933206" y="3029627"/>
            <a:ext cx="5277587" cy="1667108"/>
          </a:xfrm>
        </p:spPr>
      </p:pic>
    </p:spTree>
    <p:extLst>
      <p:ext uri="{BB962C8B-B14F-4D97-AF65-F5344CB8AC3E}">
        <p14:creationId xmlns:p14="http://schemas.microsoft.com/office/powerpoint/2010/main" xmlns="" val="266040513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xmlns="" id="{D9395621-7F4F-4B4C-8E84-4AE0D559BD5B}"/>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403648" y="1589537"/>
            <a:ext cx="6004681" cy="5018197"/>
          </a:xfrm>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22942EC-F7F6-4D40-9601-3946BB9306ED}"/>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xmlns="" id="{529DAFEB-37BF-43F8-A08B-EAB4F23389E9}"/>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403648" y="1199745"/>
            <a:ext cx="5467300" cy="5383617"/>
          </a:xfrm>
        </p:spPr>
      </p:pic>
    </p:spTree>
    <p:extLst>
      <p:ext uri="{BB962C8B-B14F-4D97-AF65-F5344CB8AC3E}">
        <p14:creationId xmlns:p14="http://schemas.microsoft.com/office/powerpoint/2010/main" xmlns="" val="20369133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6DEAC10-2A3F-4CD3-B9E0-00A4C900514D}"/>
              </a:ext>
            </a:extLst>
          </p:cNvPr>
          <p:cNvSpPr>
            <a:spLocks noGrp="1"/>
          </p:cNvSpPr>
          <p:nvPr>
            <p:ph type="title"/>
          </p:nvPr>
        </p:nvSpPr>
        <p:spPr/>
        <p:txBody>
          <a:bodyPr/>
          <a:lstStyle/>
          <a:p>
            <a:endParaRPr lang="it-IT"/>
          </a:p>
        </p:txBody>
      </p:sp>
      <p:pic>
        <p:nvPicPr>
          <p:cNvPr id="4" name="origine cor dx da sin decorso interarterioso">
            <a:hlinkClick r:id="" action="ppaction://media"/>
            <a:extLst>
              <a:ext uri="{FF2B5EF4-FFF2-40B4-BE49-F238E27FC236}">
                <a16:creationId xmlns:a16="http://schemas.microsoft.com/office/drawing/2014/main" xmlns="" id="{5F9D4E4C-00E7-4A74-9BC1-F702591770BA}"/>
              </a:ext>
            </a:extLst>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3048000" y="2719388"/>
            <a:ext cx="3048000" cy="2286000"/>
          </a:xfrm>
        </p:spPr>
      </p:pic>
    </p:spTree>
    <p:extLst>
      <p:ext uri="{BB962C8B-B14F-4D97-AF65-F5344CB8AC3E}">
        <p14:creationId xmlns:p14="http://schemas.microsoft.com/office/powerpoint/2010/main" xmlns="" val="36543834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BD94B28-B5EF-4365-853A-3573D2B0719F}"/>
              </a:ext>
            </a:extLst>
          </p:cNvPr>
          <p:cNvSpPr>
            <a:spLocks noGrp="1"/>
          </p:cNvSpPr>
          <p:nvPr>
            <p:ph type="title"/>
          </p:nvPr>
        </p:nvSpPr>
        <p:spPr/>
        <p:txBody>
          <a:bodyPr/>
          <a:lstStyle/>
          <a:p>
            <a:endParaRPr lang="it-IT"/>
          </a:p>
        </p:txBody>
      </p:sp>
      <p:pic>
        <p:nvPicPr>
          <p:cNvPr id="4" name="origine cor sn normale  video">
            <a:hlinkClick r:id="" action="ppaction://media"/>
            <a:extLst>
              <a:ext uri="{FF2B5EF4-FFF2-40B4-BE49-F238E27FC236}">
                <a16:creationId xmlns:a16="http://schemas.microsoft.com/office/drawing/2014/main" xmlns="" id="{0F376DD5-740F-4EDF-A8CC-2503EBD3F434}"/>
              </a:ext>
            </a:extLst>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3048000" y="2719388"/>
            <a:ext cx="3048000" cy="2286000"/>
          </a:xfrm>
        </p:spPr>
      </p:pic>
    </p:spTree>
    <p:extLst>
      <p:ext uri="{BB962C8B-B14F-4D97-AF65-F5344CB8AC3E}">
        <p14:creationId xmlns:p14="http://schemas.microsoft.com/office/powerpoint/2010/main" xmlns="" val="3160625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1528122-7E94-4A63-959B-CFAA391911C4}"/>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xmlns="" id="{6A3ACFF7-58EA-4420-82F8-ABB4CCE0CCA0}"/>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824037" y="1777206"/>
            <a:ext cx="5495925" cy="4171950"/>
          </a:xfrm>
        </p:spPr>
      </p:pic>
    </p:spTree>
    <p:extLst>
      <p:ext uri="{BB962C8B-B14F-4D97-AF65-F5344CB8AC3E}">
        <p14:creationId xmlns:p14="http://schemas.microsoft.com/office/powerpoint/2010/main" xmlns="" val="34344930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1099B35-2F30-4140-B546-D42612DD5DCB}"/>
              </a:ext>
            </a:extLst>
          </p:cNvPr>
          <p:cNvSpPr>
            <a:spLocks noGrp="1"/>
          </p:cNvSpPr>
          <p:nvPr>
            <p:ph type="title"/>
          </p:nvPr>
        </p:nvSpPr>
        <p:spPr/>
        <p:txBody>
          <a:bodyPr>
            <a:normAutofit/>
          </a:bodyPr>
          <a:lstStyle/>
          <a:p>
            <a:r>
              <a:rPr lang="it-IT" sz="2400" dirty="0" smtClean="0"/>
              <a:t>ECOCARDIOGRAMMA CON STUDIO ARTERIE CORONARIE ALLA PRIMA VISITA</a:t>
            </a:r>
            <a:endParaRPr lang="it-IT" sz="2400" dirty="0"/>
          </a:p>
        </p:txBody>
      </p:sp>
      <p:sp>
        <p:nvSpPr>
          <p:cNvPr id="3" name="Segnaposto contenuto 2">
            <a:extLst>
              <a:ext uri="{FF2B5EF4-FFF2-40B4-BE49-F238E27FC236}">
                <a16:creationId xmlns:a16="http://schemas.microsoft.com/office/drawing/2014/main" xmlns="" id="{EEAC0990-C346-4CE1-AB0A-70B33EA90198}"/>
              </a:ext>
            </a:extLst>
          </p:cNvPr>
          <p:cNvSpPr>
            <a:spLocks noGrp="1"/>
          </p:cNvSpPr>
          <p:nvPr>
            <p:ph idx="1"/>
          </p:nvPr>
        </p:nvSpPr>
        <p:spPr/>
        <p:txBody>
          <a:bodyPr>
            <a:normAutofit/>
          </a:bodyPr>
          <a:lstStyle/>
          <a:p>
            <a:pPr algn="ctr"/>
            <a:r>
              <a:rPr lang="it-IT" dirty="0"/>
              <a:t>Fattibilità </a:t>
            </a:r>
            <a:r>
              <a:rPr lang="it-IT" dirty="0" err="1"/>
              <a:t>pressoche</a:t>
            </a:r>
            <a:r>
              <a:rPr lang="it-IT" dirty="0"/>
              <a:t>’ 100%</a:t>
            </a:r>
          </a:p>
          <a:p>
            <a:endParaRPr lang="it-IT" dirty="0"/>
          </a:p>
        </p:txBody>
      </p:sp>
    </p:spTree>
    <p:extLst>
      <p:ext uri="{BB962C8B-B14F-4D97-AF65-F5344CB8AC3E}">
        <p14:creationId xmlns:p14="http://schemas.microsoft.com/office/powerpoint/2010/main" xmlns="" val="9791637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76EE08E-16B5-42CF-A688-E127B57DDC32}"/>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xmlns="" id="{874927AA-4917-44F6-909C-EBEA408A4F70}"/>
              </a:ext>
            </a:extLst>
          </p:cNvPr>
          <p:cNvSpPr>
            <a:spLocks noGrp="1"/>
          </p:cNvSpPr>
          <p:nvPr>
            <p:ph idx="1"/>
          </p:nvPr>
        </p:nvSpPr>
        <p:spPr/>
        <p:txBody>
          <a:bodyPr/>
          <a:lstStyle/>
          <a:p>
            <a:r>
              <a:rPr lang="it-IT" dirty="0"/>
              <a:t>Utilizzando l’ecocardiografia di routine alla prima valutazione possiamo e</a:t>
            </a:r>
          </a:p>
        </p:txBody>
      </p:sp>
    </p:spTree>
    <p:extLst>
      <p:ext uri="{BB962C8B-B14F-4D97-AF65-F5344CB8AC3E}">
        <p14:creationId xmlns:p14="http://schemas.microsoft.com/office/powerpoint/2010/main" xmlns="" val="1600011685"/>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1A80D24-FD1E-4B13-BCEE-3855FFF50A71}"/>
              </a:ext>
            </a:extLst>
          </p:cNvPr>
          <p:cNvSpPr>
            <a:spLocks noGrp="1"/>
          </p:cNvSpPr>
          <p:nvPr>
            <p:ph type="title"/>
          </p:nvPr>
        </p:nvSpPr>
        <p:spPr/>
        <p:txBody>
          <a:bodyPr>
            <a:normAutofit fontScale="90000"/>
          </a:bodyPr>
          <a:lstStyle/>
          <a:p>
            <a:r>
              <a:rPr lang="it-IT"/>
              <a:t>ART ECO E ANOMALIE CORONARICHE SCARICARE VIDEO</a:t>
            </a:r>
          </a:p>
        </p:txBody>
      </p:sp>
      <p:sp>
        <p:nvSpPr>
          <p:cNvPr id="3" name="Segnaposto contenuto 2">
            <a:extLst>
              <a:ext uri="{FF2B5EF4-FFF2-40B4-BE49-F238E27FC236}">
                <a16:creationId xmlns:a16="http://schemas.microsoft.com/office/drawing/2014/main" xmlns="" id="{8E5DAD91-7C12-4BC1-B6BC-9792F58737F4}"/>
              </a:ext>
            </a:extLst>
          </p:cNvPr>
          <p:cNvSpPr>
            <a:spLocks noGrp="1"/>
          </p:cNvSpPr>
          <p:nvPr>
            <p:ph idx="1"/>
          </p:nvPr>
        </p:nvSpPr>
        <p:spPr/>
        <p:txBody>
          <a:bodyPr/>
          <a:lstStyle/>
          <a:p>
            <a:endParaRPr lang="it-IT"/>
          </a:p>
        </p:txBody>
      </p:sp>
    </p:spTree>
    <p:extLst>
      <p:ext uri="{BB962C8B-B14F-4D97-AF65-F5344CB8AC3E}">
        <p14:creationId xmlns:p14="http://schemas.microsoft.com/office/powerpoint/2010/main" xmlns="" val="108269234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cor dx ad.avi">
            <a:hlinkClick r:id="" action="ppaction://media"/>
          </p:cNvPr>
          <p:cNvPicPr>
            <a:picLocks noGrp="1" noRot="1" noChangeAspect="1"/>
          </p:cNvPicPr>
          <p:nvPr>
            <p:ph idx="1"/>
            <a:videoFile r:link="rId1"/>
          </p:nvPr>
        </p:nvPicPr>
        <p:blipFill>
          <a:blip r:embed="rId3"/>
          <a:stretch>
            <a:fillRect/>
          </a:stretch>
        </p:blipFill>
        <p:spPr>
          <a:xfrm>
            <a:off x="1543050" y="1804988"/>
            <a:ext cx="605790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0AE615B-580F-4BE5-840A-60C836A81346}"/>
              </a:ext>
            </a:extLst>
          </p:cNvPr>
          <p:cNvSpPr>
            <a:spLocks noGrp="1"/>
          </p:cNvSpPr>
          <p:nvPr>
            <p:ph type="title"/>
          </p:nvPr>
        </p:nvSpPr>
        <p:spPr/>
        <p:txBody>
          <a:bodyPr>
            <a:normAutofit fontScale="90000"/>
          </a:bodyPr>
          <a:lstStyle/>
          <a:p>
            <a:r>
              <a:rPr lang="it-IT" dirty="0"/>
              <a:t>CORONARIA DX  CHE ORIGINA DA SN</a:t>
            </a:r>
          </a:p>
        </p:txBody>
      </p:sp>
      <p:pic>
        <p:nvPicPr>
          <p:cNvPr id="5" name="Segnaposto contenuto 4">
            <a:extLst>
              <a:ext uri="{FF2B5EF4-FFF2-40B4-BE49-F238E27FC236}">
                <a16:creationId xmlns:a16="http://schemas.microsoft.com/office/drawing/2014/main" xmlns="" id="{C7982C1D-5F28-4FE0-9F2B-B5852C1F3DB7}"/>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835696" y="1417638"/>
            <a:ext cx="4613602" cy="4081264"/>
          </a:xfrm>
        </p:spPr>
      </p:pic>
    </p:spTree>
    <p:extLst>
      <p:ext uri="{BB962C8B-B14F-4D97-AF65-F5344CB8AC3E}">
        <p14:creationId xmlns:p14="http://schemas.microsoft.com/office/powerpoint/2010/main" xmlns="" val="10927267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cor dx 3 caso.avi">
            <a:hlinkClick r:id="" action="ppaction://media"/>
          </p:cNvPr>
          <p:cNvPicPr>
            <a:picLocks noGrp="1" noRot="1" noChangeAspect="1"/>
          </p:cNvPicPr>
          <p:nvPr>
            <p:ph idx="1"/>
            <a:videoFile r:link="rId1"/>
          </p:nvPr>
        </p:nvPicPr>
        <p:blipFill>
          <a:blip r:embed="rId3"/>
          <a:stretch>
            <a:fillRect/>
          </a:stretch>
        </p:blipFill>
        <p:spPr>
          <a:xfrm>
            <a:off x="1543050" y="1804988"/>
            <a:ext cx="605790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cor no4 dx.avi">
            <a:hlinkClick r:id="" action="ppaction://media"/>
          </p:cNvPr>
          <p:cNvPicPr>
            <a:picLocks noGrp="1" noRot="1" noChangeAspect="1"/>
          </p:cNvPicPr>
          <p:nvPr>
            <p:ph idx="1"/>
            <a:videoFile r:link="rId1"/>
          </p:nvPr>
        </p:nvPicPr>
        <p:blipFill>
          <a:blip r:embed="rId3"/>
          <a:stretch>
            <a:fillRect/>
          </a:stretch>
        </p:blipFill>
        <p:spPr>
          <a:xfrm>
            <a:off x="1543050" y="1804988"/>
            <a:ext cx="605790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cor dx 3 cas1.avi">
            <a:hlinkClick r:id="" action="ppaction://media"/>
          </p:cNvPr>
          <p:cNvPicPr>
            <a:picLocks noGrp="1" noRot="1" noChangeAspect="1"/>
          </p:cNvPicPr>
          <p:nvPr>
            <p:ph idx="1"/>
            <a:videoFile r:link="rId1"/>
          </p:nvPr>
        </p:nvPicPr>
        <p:blipFill>
          <a:blip r:embed="rId3"/>
          <a:stretch>
            <a:fillRect/>
          </a:stretch>
        </p:blipFill>
        <p:spPr>
          <a:xfrm>
            <a:off x="1543050" y="1804988"/>
            <a:ext cx="605790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cor sn 3 caso.avi">
            <a:hlinkClick r:id="" action="ppaction://media"/>
          </p:cNvPr>
          <p:cNvPicPr>
            <a:picLocks noGrp="1" noRot="1" noChangeAspect="1"/>
          </p:cNvPicPr>
          <p:nvPr>
            <p:ph idx="1"/>
            <a:videoFile r:link="rId1"/>
          </p:nvPr>
        </p:nvPicPr>
        <p:blipFill>
          <a:blip r:embed="rId3"/>
          <a:stretch>
            <a:fillRect/>
          </a:stretch>
        </p:blipFill>
        <p:spPr>
          <a:xfrm>
            <a:off x="1543050" y="1804988"/>
            <a:ext cx="6057900" cy="411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cor dx 3 cas1.jpg"/>
          <p:cNvPicPr>
            <a:picLocks noGrp="1" noChangeAspect="1"/>
          </p:cNvPicPr>
          <p:nvPr>
            <p:ph idx="1"/>
          </p:nvPr>
        </p:nvPicPr>
        <p:blipFill>
          <a:blip r:embed="rId2"/>
          <a:stretch>
            <a:fillRect/>
          </a:stretch>
        </p:blipFill>
        <p:spPr>
          <a:xfrm>
            <a:off x="1543050" y="1796256"/>
            <a:ext cx="6057900" cy="4133850"/>
          </a:xfr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cor no1.jpg"/>
          <p:cNvPicPr>
            <a:picLocks noGrp="1" noChangeAspect="1"/>
          </p:cNvPicPr>
          <p:nvPr>
            <p:ph idx="1"/>
          </p:nvPr>
        </p:nvPicPr>
        <p:blipFill>
          <a:blip r:embed="rId2"/>
          <a:stretch>
            <a:fillRect/>
          </a:stretch>
        </p:blipFill>
        <p:spPr>
          <a:xfrm>
            <a:off x="1543050" y="1796256"/>
            <a:ext cx="6057900" cy="4133850"/>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cor nor.jpg"/>
          <p:cNvPicPr>
            <a:picLocks noGrp="1" noChangeAspect="1"/>
          </p:cNvPicPr>
          <p:nvPr>
            <p:ph idx="1"/>
          </p:nvPr>
        </p:nvPicPr>
        <p:blipFill>
          <a:blip r:embed="rId2"/>
          <a:stretch>
            <a:fillRect/>
          </a:stretch>
        </p:blipFill>
        <p:spPr>
          <a:xfrm>
            <a:off x="1543050" y="1796256"/>
            <a:ext cx="6057900" cy="4133850"/>
          </a:xfr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cor no2.avi">
            <a:hlinkClick r:id="" action="ppaction://media"/>
          </p:cNvPr>
          <p:cNvPicPr>
            <a:picLocks noGrp="1" noRot="1" noChangeAspect="1"/>
          </p:cNvPicPr>
          <p:nvPr>
            <p:ph idx="1"/>
            <a:videoFile r:link="rId1"/>
          </p:nvPr>
        </p:nvPicPr>
        <p:blipFill>
          <a:blip r:embed="rId3"/>
          <a:stretch>
            <a:fillRect/>
          </a:stretch>
        </p:blipFill>
        <p:spPr>
          <a:xfrm>
            <a:off x="1857375" y="1714500"/>
            <a:ext cx="605790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cor sn ad.avi">
            <a:hlinkClick r:id="" action="ppaction://media"/>
          </p:cNvPr>
          <p:cNvPicPr>
            <a:picLocks noGrp="1" noRot="1" noChangeAspect="1"/>
          </p:cNvPicPr>
          <p:nvPr>
            <p:ph idx="1"/>
            <a:videoFile r:link="rId1"/>
          </p:nvPr>
        </p:nvPicPr>
        <p:blipFill>
          <a:blip r:embed="rId3"/>
          <a:stretch>
            <a:fillRect/>
          </a:stretch>
        </p:blipFill>
        <p:spPr>
          <a:xfrm>
            <a:off x="1543050" y="1804988"/>
            <a:ext cx="6057900" cy="411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026" name="Picture 2" descr="C:\Users\Utente\Desktop\brindisi\COR BONASIA 1.jpg"/>
          <p:cNvPicPr>
            <a:picLocks noGrp="1" noChangeAspect="1" noChangeArrowheads="1"/>
          </p:cNvPicPr>
          <p:nvPr>
            <p:ph idx="1"/>
          </p:nvPr>
        </p:nvPicPr>
        <p:blipFill>
          <a:blip r:embed="rId2"/>
          <a:stretch>
            <a:fillRect/>
          </a:stretch>
        </p:blipFill>
        <p:spPr bwMode="auto">
          <a:xfrm>
            <a:off x="1543050" y="1796256"/>
            <a:ext cx="6057900" cy="413385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84CF17E-FC2C-4A4B-A808-64CCE5D809DE}"/>
              </a:ext>
            </a:extLst>
          </p:cNvPr>
          <p:cNvSpPr>
            <a:spLocks noGrp="1"/>
          </p:cNvSpPr>
          <p:nvPr>
            <p:ph type="title"/>
          </p:nvPr>
        </p:nvSpPr>
        <p:spPr/>
        <p:txBody>
          <a:bodyPr/>
          <a:lstStyle/>
          <a:p>
            <a:r>
              <a:rPr lang="it-IT" dirty="0"/>
              <a:t>COR SN CHE ORIGINA DA DX</a:t>
            </a:r>
          </a:p>
        </p:txBody>
      </p:sp>
      <p:pic>
        <p:nvPicPr>
          <p:cNvPr id="5" name="Segnaposto contenuto 4">
            <a:extLst>
              <a:ext uri="{FF2B5EF4-FFF2-40B4-BE49-F238E27FC236}">
                <a16:creationId xmlns:a16="http://schemas.microsoft.com/office/drawing/2014/main" xmlns="" id="{D5049B24-4FB3-4916-A632-9202269DD04B}"/>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775180" y="1417638"/>
            <a:ext cx="4569516" cy="4100214"/>
          </a:xfrm>
        </p:spPr>
      </p:pic>
    </p:spTree>
    <p:extLst>
      <p:ext uri="{BB962C8B-B14F-4D97-AF65-F5344CB8AC3E}">
        <p14:creationId xmlns:p14="http://schemas.microsoft.com/office/powerpoint/2010/main" xmlns="" val="56183721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50" name="Picture 2" descr="C:\Users\Utente\Desktop\brindisi\COR BONASIA 2.jpg"/>
          <p:cNvPicPr>
            <a:picLocks noGrp="1" noChangeAspect="1" noChangeArrowheads="1"/>
          </p:cNvPicPr>
          <p:nvPr>
            <p:ph idx="1"/>
          </p:nvPr>
        </p:nvPicPr>
        <p:blipFill>
          <a:blip r:embed="rId2"/>
          <a:stretch>
            <a:fillRect/>
          </a:stretch>
        </p:blipFill>
        <p:spPr bwMode="auto">
          <a:xfrm>
            <a:off x="1543050" y="1796256"/>
            <a:ext cx="6057900" cy="413385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cor no3.avi">
            <a:hlinkClick r:id="" action="ppaction://media"/>
          </p:cNvPr>
          <p:cNvPicPr>
            <a:picLocks noGrp="1" noRot="1" noChangeAspect="1"/>
          </p:cNvPicPr>
          <p:nvPr>
            <p:ph idx="1"/>
            <a:videoFile r:link="rId1"/>
          </p:nvPr>
        </p:nvPicPr>
        <p:blipFill>
          <a:blip r:embed="rId3"/>
          <a:stretch>
            <a:fillRect/>
          </a:stretch>
        </p:blipFill>
        <p:spPr>
          <a:xfrm>
            <a:off x="1543050" y="1804988"/>
            <a:ext cx="605790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valvulite mitralica reumatica .avi">
            <a:hlinkClick r:id="" action="ppaction://media"/>
          </p:cNvPr>
          <p:cNvPicPr>
            <a:picLocks noGrp="1" noRot="1" noChangeAspect="1"/>
          </p:cNvPicPr>
          <p:nvPr>
            <p:ph idx="1"/>
            <a:videoFile r:link="rId1"/>
          </p:nvPr>
        </p:nvPicPr>
        <p:blipFill>
          <a:blip r:embed="rId3"/>
          <a:stretch>
            <a:fillRect/>
          </a:stretch>
        </p:blipFill>
        <p:spPr>
          <a:xfrm>
            <a:off x="1543050" y="1804988"/>
            <a:ext cx="6057900" cy="411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cor sn 3 cas2.jpg"/>
          <p:cNvPicPr>
            <a:picLocks noGrp="1" noChangeAspect="1"/>
          </p:cNvPicPr>
          <p:nvPr>
            <p:ph idx="1"/>
          </p:nvPr>
        </p:nvPicPr>
        <p:blipFill>
          <a:blip r:embed="rId2"/>
          <a:stretch>
            <a:fillRect/>
          </a:stretch>
        </p:blipFill>
        <p:spPr>
          <a:xfrm>
            <a:off x="1543050" y="1796256"/>
            <a:ext cx="6057900" cy="4133850"/>
          </a:xfrm>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92500" lnSpcReduction="20000"/>
          </a:bodyPr>
          <a:lstStyle/>
          <a:p>
            <a:r>
              <a:rPr lang="it-IT" dirty="0" smtClean="0"/>
              <a:t>Facendo eco alla prima visita escludiamo quasi completamente le  anomalie delle coronarie.</a:t>
            </a:r>
          </a:p>
          <a:p>
            <a:endParaRPr lang="it-IT" dirty="0" smtClean="0"/>
          </a:p>
          <a:p>
            <a:r>
              <a:rPr lang="it-IT" dirty="0" smtClean="0"/>
              <a:t>In caso di sintomi (angina,sincope non spiegata) dobbiamo integrare la valutazione con TAC e speriamo a breve con RMN.</a:t>
            </a:r>
          </a:p>
          <a:p>
            <a:pPr>
              <a:buNone/>
            </a:pPr>
            <a:r>
              <a:rPr lang="it-IT" dirty="0" smtClean="0"/>
              <a:t>(In  rare situazioni far ricorso alla </a:t>
            </a:r>
            <a:r>
              <a:rPr lang="it-IT" dirty="0" err="1" smtClean="0"/>
              <a:t>coronarografia</a:t>
            </a:r>
            <a:r>
              <a:rPr lang="it-IT" dirty="0" smtClean="0"/>
              <a:t> )</a:t>
            </a:r>
          </a:p>
          <a:p>
            <a:r>
              <a:rPr lang="it-IT" dirty="0" smtClean="0"/>
              <a:t>Al fine di escludere i rari casi di anomalia degli osti coronarici , di ponte miocardico  e di falsa negatività dell’ecografia</a:t>
            </a:r>
          </a:p>
          <a:p>
            <a:endParaRPr lang="it-IT"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fine</a:t>
            </a:r>
            <a:endParaRPr lang="it-IT"/>
          </a:p>
        </p:txBody>
      </p:sp>
      <p:sp>
        <p:nvSpPr>
          <p:cNvPr id="3" name="Segnaposto contenuto 2"/>
          <p:cNvSpPr>
            <a:spLocks noGrp="1"/>
          </p:cNvSpPr>
          <p:nvPr>
            <p:ph idx="1"/>
          </p:nvPr>
        </p:nvSpPr>
        <p:spPr/>
        <p:txBody>
          <a:bodyPr/>
          <a:lstStyle/>
          <a:p>
            <a:endParaRPr lang="it-IT"/>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BB668E2-E5AD-47C0-9C17-5C3467F1C0A1}"/>
              </a:ext>
            </a:extLst>
          </p:cNvPr>
          <p:cNvSpPr>
            <a:spLocks noGrp="1"/>
          </p:cNvSpPr>
          <p:nvPr>
            <p:ph type="title"/>
          </p:nvPr>
        </p:nvSpPr>
        <p:spPr>
          <a:xfrm>
            <a:off x="204415" y="332656"/>
            <a:ext cx="8229600" cy="1143000"/>
          </a:xfrm>
        </p:spPr>
        <p:txBody>
          <a:bodyPr>
            <a:normAutofit/>
          </a:bodyPr>
          <a:lstStyle/>
          <a:p>
            <a:r>
              <a:rPr lang="it-IT" sz="2400" dirty="0"/>
              <a:t>L’origine non perpendicolare al seno di Valsalva ci fa capire che si tratta di origine anomala da dx della </a:t>
            </a:r>
            <a:r>
              <a:rPr lang="it-IT" sz="2400" dirty="0" err="1"/>
              <a:t>sn</a:t>
            </a:r>
            <a:endParaRPr lang="it-IT" sz="2400" dirty="0"/>
          </a:p>
        </p:txBody>
      </p:sp>
      <p:pic>
        <p:nvPicPr>
          <p:cNvPr id="5" name="Segnaposto contenuto 4">
            <a:extLst>
              <a:ext uri="{FF2B5EF4-FFF2-40B4-BE49-F238E27FC236}">
                <a16:creationId xmlns:a16="http://schemas.microsoft.com/office/drawing/2014/main" xmlns="" id="{CF0F5573-C0B4-4CBE-BC6C-AA5294AF7A19}"/>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979712" y="1700808"/>
            <a:ext cx="4679007" cy="4679007"/>
          </a:xfrm>
        </p:spPr>
      </p:pic>
    </p:spTree>
    <p:extLst>
      <p:ext uri="{BB962C8B-B14F-4D97-AF65-F5344CB8AC3E}">
        <p14:creationId xmlns:p14="http://schemas.microsoft.com/office/powerpoint/2010/main" xmlns="" val="263008769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1676</TotalTime>
  <Words>1328</Words>
  <Application>Microsoft Office PowerPoint</Application>
  <PresentationFormat>Presentazione su schermo (4:3)</PresentationFormat>
  <Paragraphs>128</Paragraphs>
  <Slides>85</Slides>
  <Notes>0</Notes>
  <HiddenSlides>35</HiddenSlides>
  <MMClips>18</MMClips>
  <ScaleCrop>false</ScaleCrop>
  <HeadingPairs>
    <vt:vector size="4" baseType="variant">
      <vt:variant>
        <vt:lpstr>Tema</vt:lpstr>
      </vt:variant>
      <vt:variant>
        <vt:i4>1</vt:i4>
      </vt:variant>
      <vt:variant>
        <vt:lpstr>Titoli diapositive</vt:lpstr>
      </vt:variant>
      <vt:variant>
        <vt:i4>85</vt:i4>
      </vt:variant>
    </vt:vector>
  </HeadingPairs>
  <TitlesOfParts>
    <vt:vector size="86" baseType="lpstr">
      <vt:lpstr>Tema di Office</vt:lpstr>
      <vt:lpstr>Diapositiva 1</vt:lpstr>
      <vt:lpstr>Diapositiva 2</vt:lpstr>
      <vt:lpstr>Diapositiva 3</vt:lpstr>
      <vt:lpstr>Diapositiva 4</vt:lpstr>
      <vt:lpstr>ANOMALIE CORONARICHE A RISCHIO DI MORTE IMPROVVISA</vt:lpstr>
      <vt:lpstr>Diapositiva 6</vt:lpstr>
      <vt:lpstr>CORONARIA DX  CHE ORIGINA DA SN</vt:lpstr>
      <vt:lpstr>COR SN CHE ORIGINA DA DX</vt:lpstr>
      <vt:lpstr>L’origine non perpendicolare al seno di Valsalva ci fa capire che si tratta di origine anomala da dx della sn</vt:lpstr>
      <vt:lpstr>Diapositiva 10</vt:lpstr>
      <vt:lpstr>Diapositiva 11</vt:lpstr>
      <vt:lpstr>Diapositiva 12</vt:lpstr>
      <vt:lpstr>Diapositiva 13</vt:lpstr>
      <vt:lpstr>Diapositiva 14</vt:lpstr>
      <vt:lpstr>Diapositiva 15</vt:lpstr>
      <vt:lpstr>Diapositiva 16</vt:lpstr>
      <vt:lpstr>Diapositiva 17</vt:lpstr>
      <vt:lpstr>ORIGINE ANOMALA COR SN</vt:lpstr>
      <vt:lpstr>ORIGINE ANOMALA DALL’ARTERIA POLMONARE</vt:lpstr>
      <vt:lpstr>Diapositiva 20</vt:lpstr>
      <vt:lpstr>Diapositiva 21</vt:lpstr>
      <vt:lpstr>Diapositiva 22</vt:lpstr>
      <vt:lpstr>DIAGNOSI ECOCARDIOGRAFICA</vt:lpstr>
      <vt:lpstr>Diapositiva 24</vt:lpstr>
      <vt:lpstr>Diapositiva 25</vt:lpstr>
      <vt:lpstr>ORIGINE DX DA POLMONARE </vt:lpstr>
      <vt:lpstr>Diapositiva 27</vt:lpstr>
      <vt:lpstr>Diapositiva 28</vt:lpstr>
      <vt:lpstr>Diapositiva 29</vt:lpstr>
      <vt:lpstr>Diapositiva 30</vt:lpstr>
      <vt:lpstr>Diapositiva 31</vt:lpstr>
      <vt:lpstr>Diapositiva 32</vt:lpstr>
      <vt:lpstr>Diapositiva 33</vt:lpstr>
      <vt:lpstr>ANOMALIE DEGLI OSTI CORONARICI</vt:lpstr>
      <vt:lpstr>Diapositiva 35</vt:lpstr>
      <vt:lpstr>ANOMALIE DI POSIZIONE DEGLI OSTI CORONARICI </vt:lpstr>
      <vt:lpstr>Diapositiva 37</vt:lpstr>
      <vt:lpstr>Diapositiva 38</vt:lpstr>
      <vt:lpstr>DECORSO INTRAMURALE</vt:lpstr>
      <vt:lpstr>Diapositiva 40</vt:lpstr>
      <vt:lpstr>Diapositiva 41</vt:lpstr>
      <vt:lpstr>Diapositiva 42</vt:lpstr>
      <vt:lpstr>DECORSO ANOMALO INTRAMIOCARDICO (PONTE MIOCARDICO)</vt:lpstr>
      <vt:lpstr>PONTE MIOCARDICO</vt:lpstr>
      <vt:lpstr>Diapositiva 45</vt:lpstr>
      <vt:lpstr>Diapositiva 46</vt:lpstr>
      <vt:lpstr>Diapositiva 47</vt:lpstr>
      <vt:lpstr>MYOCARDIAL   BRIDGE</vt:lpstr>
      <vt:lpstr>Diapositiva 49</vt:lpstr>
      <vt:lpstr>FISTOLA COR DEX  SENO COR</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ECOCARDIOGRAMMA CON STUDIO ARTERIE CORONARIE ALLA PRIMA VISITA</vt:lpstr>
      <vt:lpstr>Diapositiva 67</vt:lpstr>
      <vt:lpstr>ART ECO E ANOMALIE CORONARICHE SCARICARE VIDEO</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fine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Windows User</cp:lastModifiedBy>
  <cp:revision>53</cp:revision>
  <dcterms:created xsi:type="dcterms:W3CDTF">2018-09-17T07:45:15Z</dcterms:created>
  <dcterms:modified xsi:type="dcterms:W3CDTF">2018-10-27T08:33:12Z</dcterms:modified>
</cp:coreProperties>
</file>