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0" r:id="rId2"/>
    <p:sldId id="311" r:id="rId3"/>
    <p:sldId id="265" r:id="rId4"/>
    <p:sldId id="307" r:id="rId5"/>
    <p:sldId id="269" r:id="rId6"/>
    <p:sldId id="312" r:id="rId7"/>
    <p:sldId id="271" r:id="rId8"/>
    <p:sldId id="317" r:id="rId9"/>
    <p:sldId id="314" r:id="rId10"/>
    <p:sldId id="315" r:id="rId11"/>
    <p:sldId id="278" r:id="rId12"/>
    <p:sldId id="276" r:id="rId13"/>
    <p:sldId id="303" r:id="rId14"/>
    <p:sldId id="304" r:id="rId15"/>
    <p:sldId id="280" r:id="rId16"/>
    <p:sldId id="275" r:id="rId17"/>
    <p:sldId id="258" r:id="rId18"/>
    <p:sldId id="305" r:id="rId19"/>
    <p:sldId id="274" r:id="rId20"/>
    <p:sldId id="283" r:id="rId21"/>
    <p:sldId id="284" r:id="rId22"/>
    <p:sldId id="290" r:id="rId23"/>
    <p:sldId id="279" r:id="rId24"/>
    <p:sldId id="263" r:id="rId25"/>
    <p:sldId id="292" r:id="rId26"/>
    <p:sldId id="291" r:id="rId27"/>
    <p:sldId id="293" r:id="rId28"/>
    <p:sldId id="295" r:id="rId29"/>
    <p:sldId id="281" r:id="rId30"/>
    <p:sldId id="301" r:id="rId31"/>
    <p:sldId id="302" r:id="rId32"/>
    <p:sldId id="316" r:id="rId33"/>
    <p:sldId id="298"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11A"/>
    <a:srgbClr val="B90418"/>
    <a:srgbClr val="A10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38" autoAdjust="0"/>
  </p:normalViewPr>
  <p:slideViewPr>
    <p:cSldViewPr>
      <p:cViewPr>
        <p:scale>
          <a:sx n="94" d="100"/>
          <a:sy n="94" d="100"/>
        </p:scale>
        <p:origin x="-80" y="-80"/>
      </p:cViewPr>
      <p:guideLst>
        <p:guide orient="horz" pos="2160"/>
        <p:guide pos="2880"/>
      </p:guideLst>
    </p:cSldViewPr>
  </p:slideViewPr>
  <p:notesTextViewPr>
    <p:cViewPr>
      <p:scale>
        <a:sx n="100" d="100"/>
        <a:sy n="100" d="100"/>
      </p:scale>
      <p:origin x="0" y="0"/>
    </p:cViewPr>
  </p:notesTextViewPr>
  <p:sorterViewPr>
    <p:cViewPr>
      <p:scale>
        <a:sx n="63" d="100"/>
        <a:sy n="63"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3C4F6-7262-41CD-8AA2-8DF0CC295C3F}" type="datetimeFigureOut">
              <a:rPr lang="it-IT" smtClean="0"/>
              <a:pPr/>
              <a:t>05/10/19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FBAFC-831F-4FBE-BA82-880AAC6F105A}" type="slidenum">
              <a:rPr lang="it-IT" smtClean="0"/>
              <a:pPr/>
              <a:t>‹n.›</a:t>
            </a:fld>
            <a:endParaRPr lang="it-IT"/>
          </a:p>
        </p:txBody>
      </p:sp>
    </p:spTree>
    <p:extLst>
      <p:ext uri="{BB962C8B-B14F-4D97-AF65-F5344CB8AC3E}">
        <p14:creationId xmlns:p14="http://schemas.microsoft.com/office/powerpoint/2010/main" val="423338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820E5E2-4C50-4E51-A084-3CC965B409FF}" type="slidenum">
              <a:rPr lang="it-IT" smtClean="0"/>
              <a:pPr/>
              <a:t>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txBox="1">
            <a:spLocks noGrp="1" noRot="1" noChangeAspect="1" noChangeArrowheads="1"/>
          </p:cNvSpPr>
          <p:nvPr>
            <p:ph type="sldImg"/>
          </p:nvPr>
        </p:nvSpPr>
        <p:spPr bwMode="auto">
          <a:xfrm>
            <a:off x="1339850" y="914400"/>
            <a:ext cx="4176713" cy="3133725"/>
          </a:xfrm>
          <a:prstGeom prst="rect">
            <a:avLst/>
          </a:prstGeom>
          <a:solidFill>
            <a:srgbClr val="FFFFFF"/>
          </a:solidFill>
          <a:ln>
            <a:solidFill>
              <a:srgbClr val="000000"/>
            </a:solidFill>
            <a:miter lim="800000"/>
            <a:headEnd/>
            <a:tailEnd/>
          </a:ln>
        </p:spPr>
      </p:sp>
      <p:sp>
        <p:nvSpPr>
          <p:cNvPr id="5122" name="Rectangle 2"/>
          <p:cNvSpPr txBox="1">
            <a:spLocks noGrp="1" noChangeArrowheads="1"/>
          </p:cNvSpPr>
          <p:nvPr>
            <p:ph type="body" idx="1"/>
          </p:nvPr>
        </p:nvSpPr>
        <p:spPr bwMode="auto">
          <a:xfrm>
            <a:off x="1046350" y="4352637"/>
            <a:ext cx="4770904" cy="3478068"/>
          </a:xfrm>
          <a:prstGeom prst="rect">
            <a:avLst/>
          </a:prstGeom>
          <a:noFill/>
          <a:ln>
            <a:round/>
            <a:headEnd/>
            <a:tailEnd/>
          </a:ln>
        </p:spPr>
        <p:txBody>
          <a:bodyPr wrap="none"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it-IT"/>
          </a:p>
        </p:txBody>
      </p:sp>
      <p:sp>
        <p:nvSpPr>
          <p:cNvPr id="6146"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The 1-survival curves for total cardiovascular disease, myocardial infarcts, and myocardial infarct deaths among women with hypertension during pregnancy.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CC7574B-7063-458F-A8E9-029489A1C283}" type="datetimeFigureOut">
              <a:rPr lang="it-IT" smtClean="0"/>
              <a:pPr/>
              <a:t>05/10/19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7E966A-79E1-428D-AD70-3945D152160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CC7574B-7063-458F-A8E9-029489A1C283}" type="datetimeFigureOut">
              <a:rPr lang="it-IT" smtClean="0"/>
              <a:pPr/>
              <a:t>05/10/19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7E966A-79E1-428D-AD70-3945D152160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CC7574B-7063-458F-A8E9-029489A1C283}" type="datetimeFigureOut">
              <a:rPr lang="it-IT" smtClean="0"/>
              <a:pPr/>
              <a:t>05/10/19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7E966A-79E1-428D-AD70-3945D152160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CC7574B-7063-458F-A8E9-029489A1C283}" type="datetimeFigureOut">
              <a:rPr lang="it-IT" smtClean="0"/>
              <a:pPr/>
              <a:t>05/10/19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7E966A-79E1-428D-AD70-3945D152160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CC7574B-7063-458F-A8E9-029489A1C283}" type="datetimeFigureOut">
              <a:rPr lang="it-IT" smtClean="0"/>
              <a:pPr/>
              <a:t>05/10/19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7E966A-79E1-428D-AD70-3945D152160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CC7574B-7063-458F-A8E9-029489A1C283}" type="datetimeFigureOut">
              <a:rPr lang="it-IT" smtClean="0"/>
              <a:pPr/>
              <a:t>05/10/19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7E966A-79E1-428D-AD70-3945D152160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CC7574B-7063-458F-A8E9-029489A1C283}" type="datetimeFigureOut">
              <a:rPr lang="it-IT" smtClean="0"/>
              <a:pPr/>
              <a:t>05/10/19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57E966A-79E1-428D-AD70-3945D152160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CC7574B-7063-458F-A8E9-029489A1C283}" type="datetimeFigureOut">
              <a:rPr lang="it-IT" smtClean="0"/>
              <a:pPr/>
              <a:t>05/10/19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57E966A-79E1-428D-AD70-3945D152160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CC7574B-7063-458F-A8E9-029489A1C283}" type="datetimeFigureOut">
              <a:rPr lang="it-IT" smtClean="0"/>
              <a:pPr/>
              <a:t>05/10/19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57E966A-79E1-428D-AD70-3945D152160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CC7574B-7063-458F-A8E9-029489A1C283}" type="datetimeFigureOut">
              <a:rPr lang="it-IT" smtClean="0"/>
              <a:pPr/>
              <a:t>05/10/19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7E966A-79E1-428D-AD70-3945D152160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CC7574B-7063-458F-A8E9-029489A1C283}" type="datetimeFigureOut">
              <a:rPr lang="it-IT" smtClean="0"/>
              <a:pPr/>
              <a:t>05/10/19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7E966A-79E1-428D-AD70-3945D1521608}"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7574B-7063-458F-A8E9-029489A1C283}" type="datetimeFigureOut">
              <a:rPr lang="it-IT" smtClean="0"/>
              <a:pPr/>
              <a:t>05/10/19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E966A-79E1-428D-AD70-3945D152160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 Id="rId3" Type="http://schemas.openxmlformats.org/officeDocument/2006/relationships/hyperlink" Target="http://dx.doi.org/10.1016/S0140-6736(19)31282-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Documento_di_Microsoft_Word_97_-_20041.doc"/><Relationship Id="rId4"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 Id="rId3" Type="http://schemas.openxmlformats.org/officeDocument/2006/relationships/hyperlink" Target="http://dx.doi.org/10.1016/S0140-6736(19)31963-4"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Logo ufficiale intestazione Azienda (2).JPG"/>
          <p:cNvPicPr>
            <a:picLocks noChangeAspect="1"/>
          </p:cNvPicPr>
          <p:nvPr/>
        </p:nvPicPr>
        <p:blipFill>
          <a:blip r:embed="rId2" cstate="print"/>
          <a:stretch>
            <a:fillRect/>
          </a:stretch>
        </p:blipFill>
        <p:spPr>
          <a:xfrm>
            <a:off x="4054432" y="4869160"/>
            <a:ext cx="5040560" cy="1916832"/>
          </a:xfrm>
          <a:prstGeom prst="rect">
            <a:avLst/>
          </a:prstGeom>
          <a:ln w="28575" cmpd="sng">
            <a:solidFill>
              <a:srgbClr val="C00000"/>
            </a:solidFill>
          </a:ln>
        </p:spPr>
      </p:pic>
      <p:sp>
        <p:nvSpPr>
          <p:cNvPr id="4" name="Rectangle 2"/>
          <p:cNvSpPr>
            <a:spLocks noChangeArrowheads="1"/>
          </p:cNvSpPr>
          <p:nvPr/>
        </p:nvSpPr>
        <p:spPr bwMode="auto">
          <a:xfrm>
            <a:off x="4448142" y="745542"/>
            <a:ext cx="4347102" cy="3662541"/>
          </a:xfrm>
          <a:prstGeom prst="rect">
            <a:avLst/>
          </a:prstGeom>
          <a:noFill/>
          <a:ln w="38100" cmpd="sng">
            <a:solidFill>
              <a:srgbClr val="00009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1" i="0" u="none" strike="noStrike" cap="none" normalizeH="0" baseline="0" dirty="0" smtClean="0">
                <a:ln>
                  <a:noFill/>
                </a:ln>
                <a:solidFill>
                  <a:srgbClr val="D0011A"/>
                </a:solidFill>
                <a:effectLst/>
                <a:latin typeface="+mj-lt"/>
                <a:ea typeface="Times New Roman" pitchFamily="18" charset="0"/>
                <a:cs typeface="Shruti" pitchFamily="34" charset="0"/>
              </a:rPr>
              <a:t>IPERTENSIONE</a:t>
            </a:r>
            <a:r>
              <a:rPr kumimoji="0" lang="it-IT" sz="3600" b="1" i="0" u="none" strike="noStrike" cap="none" normalizeH="0" dirty="0" smtClean="0">
                <a:ln>
                  <a:noFill/>
                </a:ln>
                <a:solidFill>
                  <a:srgbClr val="B90418"/>
                </a:solidFill>
                <a:effectLst/>
                <a:latin typeface="+mj-lt"/>
                <a:ea typeface="Times New Roman" pitchFamily="18" charset="0"/>
                <a:cs typeface="Shruti" pitchFamily="34" charset="0"/>
              </a:rPr>
              <a:t> </a:t>
            </a:r>
            <a:r>
              <a:rPr kumimoji="0" lang="it-IT" sz="3600" b="1" i="0" u="none" strike="noStrike" cap="none" normalizeH="0" dirty="0" smtClean="0">
                <a:ln>
                  <a:noFill/>
                </a:ln>
                <a:solidFill>
                  <a:srgbClr val="D0011A"/>
                </a:solidFill>
                <a:effectLst/>
                <a:latin typeface="+mj-lt"/>
                <a:ea typeface="Times New Roman" pitchFamily="18" charset="0"/>
                <a:cs typeface="Shruti" pitchFamily="34" charset="0"/>
              </a:rPr>
              <a:t>IN </a:t>
            </a:r>
            <a:r>
              <a:rPr kumimoji="0" lang="it-IT" sz="3600" b="1" i="0" u="none" strike="noStrike" cap="none" normalizeH="0" baseline="0" dirty="0" smtClean="0">
                <a:ln>
                  <a:noFill/>
                </a:ln>
                <a:solidFill>
                  <a:srgbClr val="D0011A"/>
                </a:solidFill>
                <a:effectLst/>
                <a:latin typeface="+mj-lt"/>
                <a:ea typeface="Times New Roman" pitchFamily="18" charset="0"/>
                <a:cs typeface="Shruti" pitchFamily="34" charset="0"/>
              </a:rPr>
              <a:t>GRAVIDANZA: SUGGERIMENTI PER LA PRATICA CLINICA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800" i="0" u="none" strike="noStrike" cap="none" normalizeH="0" baseline="0" dirty="0" smtClean="0">
              <a:ln>
                <a:noFill/>
              </a:ln>
              <a:solidFill>
                <a:srgbClr val="D0011A"/>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3200" b="1" i="0" u="none" strike="noStrike" cap="none" normalizeH="0" baseline="0" dirty="0" smtClean="0">
                <a:ln>
                  <a:noFill/>
                </a:ln>
                <a:solidFill>
                  <a:srgbClr val="D0011A"/>
                </a:solidFill>
                <a:effectLst/>
                <a:latin typeface="+mj-lt"/>
                <a:ea typeface="Times New Roman" pitchFamily="18" charset="0"/>
                <a:cs typeface="Shruti" pitchFamily="34" charset="0"/>
              </a:rPr>
              <a:t>Pasquale </a:t>
            </a:r>
            <a:r>
              <a:rPr kumimoji="0" lang="it-IT" sz="3200" b="1" i="0" u="none" strike="noStrike" cap="none" normalizeH="0" baseline="0" dirty="0" err="1" smtClean="0">
                <a:ln>
                  <a:noFill/>
                </a:ln>
                <a:solidFill>
                  <a:srgbClr val="D0011A"/>
                </a:solidFill>
                <a:effectLst/>
                <a:latin typeface="+mj-lt"/>
                <a:ea typeface="Times New Roman" pitchFamily="18" charset="0"/>
                <a:cs typeface="Shruti" pitchFamily="34" charset="0"/>
              </a:rPr>
              <a:t>Predotti</a:t>
            </a:r>
            <a:r>
              <a:rPr kumimoji="0" lang="it-IT" sz="3200" b="1" i="0" u="none" strike="noStrike" cap="none" normalizeH="0" baseline="0" dirty="0" smtClean="0">
                <a:ln>
                  <a:noFill/>
                </a:ln>
                <a:solidFill>
                  <a:srgbClr val="D0011A"/>
                </a:solidFill>
                <a:effectLst/>
                <a:latin typeface="+mj-lt"/>
                <a:ea typeface="Times New Roman" pitchFamily="18" charset="0"/>
                <a:cs typeface="Shruti" pitchFamily="34" charset="0"/>
              </a:rPr>
              <a:t> </a:t>
            </a:r>
            <a:endParaRPr kumimoji="0" lang="it-IT" sz="2800" b="1" i="0" u="none" strike="noStrike" cap="none" normalizeH="0" baseline="0" dirty="0" smtClean="0">
              <a:ln>
                <a:noFill/>
              </a:ln>
              <a:solidFill>
                <a:srgbClr val="D0011A"/>
              </a:solidFill>
              <a:effectLst/>
              <a:latin typeface="+mj-lt"/>
              <a:ea typeface="Times New Roman" pitchFamily="18" charset="0"/>
              <a:cs typeface="Shrut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it-IT" sz="2800" b="1" dirty="0" smtClean="0">
                <a:solidFill>
                  <a:srgbClr val="D0011A"/>
                </a:solidFill>
                <a:latin typeface="+mj-lt"/>
                <a:ea typeface="Times New Roman" pitchFamily="18" charset="0"/>
                <a:cs typeface="Shruti" pitchFamily="34" charset="0"/>
              </a:rPr>
              <a:t> Dipartimento CUORE</a:t>
            </a:r>
            <a:r>
              <a:rPr lang="it-IT" sz="2800" b="1" dirty="0" smtClean="0">
                <a:solidFill>
                  <a:srgbClr val="B90418"/>
                </a:solidFill>
                <a:latin typeface="+mj-lt"/>
                <a:ea typeface="Times New Roman" pitchFamily="18" charset="0"/>
                <a:cs typeface="Shruti" pitchFamily="34" charset="0"/>
              </a:rPr>
              <a:t> </a:t>
            </a:r>
            <a:endParaRPr kumimoji="0" lang="it-IT" sz="4800" b="1" i="0" u="none" strike="noStrike" cap="none" normalizeH="0" baseline="0" dirty="0" smtClean="0">
              <a:ln>
                <a:noFill/>
              </a:ln>
              <a:solidFill>
                <a:srgbClr val="B90418"/>
              </a:solidFill>
              <a:effectLst/>
              <a:latin typeface="+mj-lt"/>
              <a:cs typeface="Arial" pitchFamily="34" charset="0"/>
            </a:endParaRPr>
          </a:p>
        </p:txBody>
      </p:sp>
      <p:pic>
        <p:nvPicPr>
          <p:cNvPr id="2" name="Immagine 1"/>
          <p:cNvPicPr>
            <a:picLocks noChangeAspect="1"/>
          </p:cNvPicPr>
          <p:nvPr/>
        </p:nvPicPr>
        <p:blipFill>
          <a:blip r:embed="rId3"/>
          <a:stretch>
            <a:fillRect/>
          </a:stretch>
        </p:blipFill>
        <p:spPr>
          <a:xfrm>
            <a:off x="6040" y="0"/>
            <a:ext cx="3989896" cy="6858000"/>
          </a:xfrm>
          <a:prstGeom prst="rect">
            <a:avLst/>
          </a:prstGeom>
        </p:spPr>
      </p:pic>
    </p:spTree>
    <p:extLst>
      <p:ext uri="{BB962C8B-B14F-4D97-AF65-F5344CB8AC3E}">
        <p14:creationId xmlns:p14="http://schemas.microsoft.com/office/powerpoint/2010/main" val="4268356221"/>
      </p:ext>
    </p:extLst>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184" y="274638"/>
            <a:ext cx="8435280" cy="1143000"/>
          </a:xfrm>
        </p:spPr>
        <p:txBody>
          <a:bodyPr>
            <a:no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en-US" sz="3200" b="1" dirty="0" smtClean="0">
                <a:solidFill>
                  <a:srgbClr val="C00000"/>
                </a:solidFill>
              </a:rPr>
              <a:t>MODIFICHE DELLO STILE DI VITA</a:t>
            </a:r>
            <a:endParaRPr lang="it-IT" sz="3200" b="1" dirty="0">
              <a:solidFill>
                <a:srgbClr val="C00000"/>
              </a:solidFill>
            </a:endParaRPr>
          </a:p>
        </p:txBody>
      </p:sp>
      <p:sp>
        <p:nvSpPr>
          <p:cNvPr id="3" name="Segnaposto contenuto 2"/>
          <p:cNvSpPr>
            <a:spLocks noGrp="1"/>
          </p:cNvSpPr>
          <p:nvPr>
            <p:ph idx="1"/>
          </p:nvPr>
        </p:nvSpPr>
        <p:spPr>
          <a:xfrm>
            <a:off x="457200" y="2032248"/>
            <a:ext cx="8229600" cy="3773016"/>
          </a:xfrm>
          <a:ln>
            <a:solidFill>
              <a:schemeClr val="accent5">
                <a:lumMod val="75000"/>
              </a:schemeClr>
            </a:solidFill>
          </a:ln>
        </p:spPr>
        <p:txBody>
          <a:bodyPr>
            <a:normAutofit fontScale="92500"/>
          </a:bodyPr>
          <a:lstStyle/>
          <a:p>
            <a:r>
              <a:rPr lang="en-US" dirty="0" smtClean="0">
                <a:solidFill>
                  <a:schemeClr val="tx2">
                    <a:lumMod val="50000"/>
                  </a:schemeClr>
                </a:solidFill>
              </a:rPr>
              <a:t>Non-pharmacological management should be considered for pregnant women with SPB of 140-150 mm Hg or DBP of 90-99 mmHg or both</a:t>
            </a:r>
          </a:p>
          <a:p>
            <a:r>
              <a:rPr lang="en-US" dirty="0" smtClean="0">
                <a:solidFill>
                  <a:schemeClr val="tx2">
                    <a:lumMod val="50000"/>
                  </a:schemeClr>
                </a:solidFill>
              </a:rPr>
              <a:t>A normal diet without salt restriction is advised.</a:t>
            </a:r>
          </a:p>
          <a:p>
            <a:r>
              <a:rPr lang="en-US" dirty="0" smtClean="0">
                <a:solidFill>
                  <a:schemeClr val="tx2">
                    <a:lumMod val="50000"/>
                  </a:schemeClr>
                </a:solidFill>
              </a:rPr>
              <a:t>Weight reduction may be helpful in reducing BP in non-pregnant women, it is not recommended during pregnancy in obese women.</a:t>
            </a:r>
            <a:endParaRPr lang="en-US" dirty="0">
              <a:solidFill>
                <a:schemeClr val="tx2">
                  <a:lumMod val="50000"/>
                </a:schemeClr>
              </a:solidFill>
            </a:endParaRPr>
          </a:p>
        </p:txBody>
      </p:sp>
      <p:cxnSp>
        <p:nvCxnSpPr>
          <p:cNvPr id="4" name="Connettore 1 3"/>
          <p:cNvCxnSpPr/>
          <p:nvPr/>
        </p:nvCxnSpPr>
        <p:spPr>
          <a:xfrm>
            <a:off x="539552" y="1412776"/>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168937"/>
      </p:ext>
    </p:extLst>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en-US" sz="3200" b="1" dirty="0" smtClean="0">
                <a:solidFill>
                  <a:srgbClr val="C00000"/>
                </a:solidFill>
              </a:rPr>
              <a:t> TRATTAMENTO DELL’HYP GESTAZIONALE</a:t>
            </a:r>
            <a:endParaRPr lang="it-IT" sz="3200" b="1" dirty="0">
              <a:solidFill>
                <a:srgbClr val="C00000"/>
              </a:solidFill>
            </a:endParaRPr>
          </a:p>
        </p:txBody>
      </p:sp>
      <p:pic>
        <p:nvPicPr>
          <p:cNvPr id="29698" name="Picture 2"/>
          <p:cNvPicPr>
            <a:picLocks noChangeAspect="1" noChangeArrowheads="1"/>
          </p:cNvPicPr>
          <p:nvPr/>
        </p:nvPicPr>
        <p:blipFill>
          <a:blip r:embed="rId2" cstate="print"/>
          <a:srcRect/>
          <a:stretch>
            <a:fillRect/>
          </a:stretch>
        </p:blipFill>
        <p:spPr bwMode="auto">
          <a:xfrm>
            <a:off x="1907704" y="1484784"/>
            <a:ext cx="5400600" cy="5184576"/>
          </a:xfrm>
          <a:prstGeom prst="rect">
            <a:avLst/>
          </a:prstGeom>
          <a:noFill/>
          <a:ln w="9525">
            <a:noFill/>
            <a:miter lim="800000"/>
            <a:headEnd/>
            <a:tailEnd/>
          </a:ln>
        </p:spPr>
      </p:pic>
      <p:cxnSp>
        <p:nvCxnSpPr>
          <p:cNvPr id="4" name="Connettore 1 3"/>
          <p:cNvCxnSpPr/>
          <p:nvPr/>
        </p:nvCxnSpPr>
        <p:spPr>
          <a:xfrm>
            <a:off x="539552" y="1196752"/>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
        <p:nvSpPr>
          <p:cNvPr id="5" name="Ovale 4"/>
          <p:cNvSpPr/>
          <p:nvPr/>
        </p:nvSpPr>
        <p:spPr>
          <a:xfrm>
            <a:off x="5436096" y="1484784"/>
            <a:ext cx="1728192" cy="576064"/>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1475656" y="3501008"/>
            <a:ext cx="1728192" cy="576064"/>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1227187" y="1545920"/>
            <a:ext cx="6801197" cy="5231118"/>
          </a:xfrm>
          <a:prstGeom prst="rect">
            <a:avLst/>
          </a:prstGeom>
          <a:noFill/>
          <a:ln w="9525">
            <a:noFill/>
            <a:miter lim="800000"/>
            <a:headEnd/>
            <a:tailEnd/>
          </a:ln>
        </p:spPr>
      </p:pic>
      <p:sp>
        <p:nvSpPr>
          <p:cNvPr id="6" name="Titolo 1"/>
          <p:cNvSpPr>
            <a:spLocks noGrp="1"/>
          </p:cNvSpPr>
          <p:nvPr>
            <p:ph type="title"/>
          </p:nvPr>
        </p:nvSpPr>
        <p:spPr/>
        <p:txBody>
          <a:bodyPr>
            <a:no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en-US" sz="3200" b="1" dirty="0" smtClean="0">
                <a:solidFill>
                  <a:srgbClr val="C00000"/>
                </a:solidFill>
              </a:rPr>
              <a:t>TRATTAMENTO FARMACOLOGICO</a:t>
            </a:r>
            <a:endParaRPr lang="it-IT" sz="3200" b="1" dirty="0">
              <a:solidFill>
                <a:srgbClr val="C00000"/>
              </a:solidFill>
            </a:endParaRPr>
          </a:p>
        </p:txBody>
      </p:sp>
      <p:cxnSp>
        <p:nvCxnSpPr>
          <p:cNvPr id="7" name="Connettore 1 6"/>
          <p:cNvCxnSpPr/>
          <p:nvPr/>
        </p:nvCxnSpPr>
        <p:spPr>
          <a:xfrm>
            <a:off x="539552" y="1412776"/>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
        <p:nvSpPr>
          <p:cNvPr id="5" name="Ovale 4"/>
          <p:cNvSpPr/>
          <p:nvPr/>
        </p:nvSpPr>
        <p:spPr>
          <a:xfrm>
            <a:off x="755576" y="1916832"/>
            <a:ext cx="1728192" cy="36004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755576" y="2420888"/>
            <a:ext cx="1728192" cy="36004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827584" y="4621658"/>
            <a:ext cx="1728192" cy="432048"/>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11560" y="908720"/>
            <a:ext cx="7884007" cy="3125192"/>
          </a:xfrm>
          <a:prstGeom prst="rect">
            <a:avLst/>
          </a:prstGeom>
          <a:ln>
            <a:solidFill>
              <a:srgbClr val="4F81BD"/>
            </a:solidFill>
          </a:ln>
        </p:spPr>
      </p:pic>
      <p:sp>
        <p:nvSpPr>
          <p:cNvPr id="3" name="CasellaDiTesto 2"/>
          <p:cNvSpPr txBox="1"/>
          <p:nvPr/>
        </p:nvSpPr>
        <p:spPr>
          <a:xfrm>
            <a:off x="1835696" y="5517232"/>
            <a:ext cx="6814686" cy="276999"/>
          </a:xfrm>
          <a:prstGeom prst="rect">
            <a:avLst/>
          </a:prstGeom>
          <a:noFill/>
          <a:ln>
            <a:solidFill>
              <a:srgbClr val="4F81BD"/>
            </a:solidFill>
          </a:ln>
        </p:spPr>
        <p:txBody>
          <a:bodyPr wrap="none" rtlCol="0">
            <a:spAutoFit/>
          </a:bodyPr>
          <a:lstStyle/>
          <a:p>
            <a:r>
              <a:rPr lang="en-US" sz="1200" dirty="0" err="1"/>
              <a:t>www.thelancet.com</a:t>
            </a:r>
            <a:r>
              <a:rPr lang="en-US" sz="1200" dirty="0"/>
              <a:t> </a:t>
            </a:r>
            <a:r>
              <a:rPr lang="en-US" sz="1200" b="1" dirty="0"/>
              <a:t>Published online August 1, </a:t>
            </a:r>
            <a:r>
              <a:rPr lang="en-US" sz="1200" b="1" dirty="0">
                <a:solidFill>
                  <a:srgbClr val="000000"/>
                </a:solidFill>
              </a:rPr>
              <a:t>2019 </a:t>
            </a:r>
            <a:r>
              <a:rPr lang="en-US" sz="1200" b="1" dirty="0">
                <a:solidFill>
                  <a:srgbClr val="000000"/>
                </a:solidFill>
                <a:hlinkClick r:id="rId3"/>
              </a:rPr>
              <a:t>http://dx.doi.org/10.1016/S0140-6736(19)31282-6</a:t>
            </a:r>
            <a:r>
              <a:rPr lang="en-US" sz="1200" b="1" dirty="0"/>
              <a:t> </a:t>
            </a:r>
            <a:endParaRPr lang="en-US" sz="1200" dirty="0"/>
          </a:p>
        </p:txBody>
      </p:sp>
    </p:spTree>
    <p:extLst>
      <p:ext uri="{BB962C8B-B14F-4D97-AF65-F5344CB8AC3E}">
        <p14:creationId xmlns:p14="http://schemas.microsoft.com/office/powerpoint/2010/main" val="992984447"/>
      </p:ext>
    </p:extLst>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331640" y="279198"/>
            <a:ext cx="6480720" cy="6174138"/>
          </a:xfrm>
          <a:prstGeom prst="rect">
            <a:avLst/>
          </a:prstGeom>
        </p:spPr>
      </p:pic>
      <p:cxnSp>
        <p:nvCxnSpPr>
          <p:cNvPr id="3" name="Connettore 1 2"/>
          <p:cNvCxnSpPr/>
          <p:nvPr/>
        </p:nvCxnSpPr>
        <p:spPr>
          <a:xfrm>
            <a:off x="2339752" y="5949280"/>
            <a:ext cx="4824536" cy="0"/>
          </a:xfrm>
          <a:prstGeom prst="line">
            <a:avLst/>
          </a:prstGeom>
          <a:ln>
            <a:solidFill>
              <a:srgbClr val="B90418"/>
            </a:solidFill>
          </a:ln>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1907704" y="6093296"/>
            <a:ext cx="5832648" cy="0"/>
          </a:xfrm>
          <a:prstGeom prst="line">
            <a:avLst/>
          </a:prstGeom>
          <a:ln>
            <a:solidFill>
              <a:srgbClr val="B90418"/>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475656" y="6237312"/>
            <a:ext cx="864096" cy="0"/>
          </a:xfrm>
          <a:prstGeom prst="line">
            <a:avLst/>
          </a:prstGeom>
          <a:ln>
            <a:solidFill>
              <a:srgbClr val="B9041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957808"/>
      </p:ext>
    </p:extLst>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it-IT" sz="3200" b="1" dirty="0" smtClean="0">
                <a:solidFill>
                  <a:srgbClr val="C00000"/>
                </a:solidFill>
              </a:rPr>
              <a:t>EMERGENZE IPERTENSIVE</a:t>
            </a:r>
            <a:endParaRPr lang="it-IT" sz="3200" b="1" dirty="0">
              <a:solidFill>
                <a:srgbClr val="C00000"/>
              </a:solidFill>
            </a:endParaRPr>
          </a:p>
        </p:txBody>
      </p:sp>
      <p:graphicFrame>
        <p:nvGraphicFramePr>
          <p:cNvPr id="1026" name="Object 2"/>
          <p:cNvGraphicFramePr>
            <a:graphicFrameLocks noChangeAspect="1"/>
          </p:cNvGraphicFramePr>
          <p:nvPr/>
        </p:nvGraphicFramePr>
        <p:xfrm>
          <a:off x="611560" y="1772816"/>
          <a:ext cx="7759447" cy="4449774"/>
        </p:xfrm>
        <a:graphic>
          <a:graphicData uri="http://schemas.openxmlformats.org/presentationml/2006/ole">
            <mc:AlternateContent xmlns:mc="http://schemas.openxmlformats.org/markup-compatibility/2006">
              <mc:Choice xmlns:v="urn:schemas-microsoft-com:vml" Requires="v">
                <p:oleObj spid="_x0000_s3124" name="Document" r:id="rId3" imgW="6879058" imgH="5611359" progId="Word.Document.8">
                  <p:embed/>
                </p:oleObj>
              </mc:Choice>
              <mc:Fallback>
                <p:oleObj name="Document" r:id="rId3" imgW="6879058" imgH="5611359"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72816"/>
                        <a:ext cx="7759447" cy="444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Ovale 5"/>
          <p:cNvSpPr/>
          <p:nvPr/>
        </p:nvSpPr>
        <p:spPr>
          <a:xfrm>
            <a:off x="1115616" y="4365104"/>
            <a:ext cx="1800200" cy="792088"/>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1 8"/>
          <p:cNvCxnSpPr/>
          <p:nvPr/>
        </p:nvCxnSpPr>
        <p:spPr>
          <a:xfrm>
            <a:off x="539552" y="1412776"/>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071389"/>
            <a:ext cx="8229600" cy="4525963"/>
          </a:xfrm>
        </p:spPr>
        <p:txBody>
          <a:bodyPr>
            <a:normAutofit fontScale="77500" lnSpcReduction="20000"/>
          </a:bodyPr>
          <a:lstStyle/>
          <a:p>
            <a:pPr>
              <a:buNone/>
            </a:pPr>
            <a:r>
              <a:rPr lang="en-US" b="1" dirty="0" smtClean="0">
                <a:solidFill>
                  <a:schemeClr val="tx2">
                    <a:lumMod val="50000"/>
                  </a:schemeClr>
                </a:solidFill>
              </a:rPr>
              <a:t>Management of pregnancy with chronic hypertension </a:t>
            </a:r>
          </a:p>
          <a:p>
            <a:pPr marL="0" indent="0">
              <a:buNone/>
            </a:pPr>
            <a:r>
              <a:rPr lang="en-US" dirty="0" smtClean="0">
                <a:solidFill>
                  <a:schemeClr val="tx2">
                    <a:lumMod val="50000"/>
                  </a:schemeClr>
                </a:solidFill>
              </a:rPr>
              <a:t>Advise women of childbearing age who take </a:t>
            </a:r>
            <a:r>
              <a:rPr lang="en-US" dirty="0" err="1" smtClean="0">
                <a:solidFill>
                  <a:schemeClr val="tx2">
                    <a:lumMod val="50000"/>
                  </a:schemeClr>
                </a:solidFill>
              </a:rPr>
              <a:t>angiotensin</a:t>
            </a:r>
            <a:r>
              <a:rPr lang="en-US" dirty="0" smtClean="0">
                <a:solidFill>
                  <a:schemeClr val="tx2">
                    <a:lumMod val="50000"/>
                  </a:schemeClr>
                </a:solidFill>
              </a:rPr>
              <a:t>-converting enzyme (ACE) inhibitors and </a:t>
            </a:r>
            <a:r>
              <a:rPr lang="en-US" dirty="0" err="1" smtClean="0">
                <a:solidFill>
                  <a:schemeClr val="tx2">
                    <a:lumMod val="50000"/>
                  </a:schemeClr>
                </a:solidFill>
              </a:rPr>
              <a:t>angiotensin</a:t>
            </a:r>
            <a:r>
              <a:rPr lang="en-US" dirty="0" smtClean="0">
                <a:solidFill>
                  <a:schemeClr val="tx2">
                    <a:lumMod val="50000"/>
                  </a:schemeClr>
                </a:solidFill>
              </a:rPr>
              <a:t> II receptor blockers (ARBs): </a:t>
            </a:r>
          </a:p>
          <a:p>
            <a:pPr marL="719138" indent="-179388">
              <a:buNone/>
            </a:pPr>
            <a:r>
              <a:rPr lang="en-US" dirty="0" smtClean="0">
                <a:solidFill>
                  <a:schemeClr val="tx2">
                    <a:lumMod val="50000"/>
                  </a:schemeClr>
                </a:solidFill>
              </a:rPr>
              <a:t>• that there is an increased risk of congenital abnormalities if these drugs are taken during pregnancy </a:t>
            </a:r>
          </a:p>
          <a:p>
            <a:pPr marL="719138" indent="-179388">
              <a:buNone/>
            </a:pPr>
            <a:r>
              <a:rPr lang="en-US" dirty="0" smtClean="0">
                <a:solidFill>
                  <a:schemeClr val="tx2">
                    <a:lumMod val="50000"/>
                  </a:schemeClr>
                </a:solidFill>
              </a:rPr>
              <a:t>• to discuss alternative antihypertensive treatment with their healthcare professional if they are planning pregnancy. </a:t>
            </a:r>
            <a:endParaRPr lang="en-US" b="1" dirty="0" smtClean="0">
              <a:solidFill>
                <a:schemeClr val="tx2">
                  <a:lumMod val="50000"/>
                </a:schemeClr>
              </a:solidFill>
            </a:endParaRPr>
          </a:p>
          <a:p>
            <a:endParaRPr lang="it-IT" dirty="0" smtClean="0">
              <a:solidFill>
                <a:schemeClr val="tx2">
                  <a:lumMod val="50000"/>
                </a:schemeClr>
              </a:solidFill>
            </a:endParaRPr>
          </a:p>
          <a:p>
            <a:pPr>
              <a:buNone/>
            </a:pPr>
            <a:r>
              <a:rPr lang="en-US" dirty="0" smtClean="0">
                <a:solidFill>
                  <a:schemeClr val="tx2">
                    <a:lumMod val="50000"/>
                  </a:schemeClr>
                </a:solidFill>
              </a:rPr>
              <a:t>In pregnant women with chronic hypertension aim to keep blood pressure lower than 150/100 mmHg. </a:t>
            </a:r>
            <a:endParaRPr lang="it-IT" dirty="0">
              <a:solidFill>
                <a:schemeClr val="tx2">
                  <a:lumMod val="50000"/>
                </a:schemeClr>
              </a:solidFill>
            </a:endParaRPr>
          </a:p>
        </p:txBody>
      </p:sp>
      <p:sp>
        <p:nvSpPr>
          <p:cNvPr id="4" name="Titolo 1"/>
          <p:cNvSpPr>
            <a:spLocks noGrp="1"/>
          </p:cNvSpPr>
          <p:nvPr>
            <p:ph type="title"/>
          </p:nvPr>
        </p:nvSpPr>
        <p:spPr>
          <a:xfrm>
            <a:off x="457200" y="188640"/>
            <a:ext cx="8229600" cy="1228998"/>
          </a:xfrm>
        </p:spPr>
        <p:txBody>
          <a:bodyPr>
            <a:no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en-US" sz="3200" b="1" dirty="0">
                <a:solidFill>
                  <a:srgbClr val="C00000"/>
                </a:solidFill>
              </a:rPr>
              <a:t>TRATTAMENTO FARMACOLOGICO</a:t>
            </a:r>
            <a:endParaRPr lang="it-IT" sz="3200" b="1" dirty="0">
              <a:solidFill>
                <a:srgbClr val="C00000"/>
              </a:solidFill>
            </a:endParaRPr>
          </a:p>
        </p:txBody>
      </p:sp>
      <p:cxnSp>
        <p:nvCxnSpPr>
          <p:cNvPr id="5" name="Connettore 1 4"/>
          <p:cNvCxnSpPr/>
          <p:nvPr/>
        </p:nvCxnSpPr>
        <p:spPr>
          <a:xfrm>
            <a:off x="539552" y="1412776"/>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
        <p:nvSpPr>
          <p:cNvPr id="6" name="Ovale 5"/>
          <p:cNvSpPr/>
          <p:nvPr/>
        </p:nvSpPr>
        <p:spPr>
          <a:xfrm>
            <a:off x="683568" y="3356992"/>
            <a:ext cx="8208912" cy="936104"/>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Autofit/>
          </a:bodyPr>
          <a:lstStyle/>
          <a:p>
            <a:r>
              <a:rPr lang="en-US" sz="2800" b="1" dirty="0">
                <a:solidFill>
                  <a:srgbClr val="C00000"/>
                </a:solidFill>
              </a:rPr>
              <a:t>IPERTENSIONE IN GRAVIDANZA</a:t>
            </a:r>
            <a:r>
              <a:rPr lang="it-IT" sz="2800" b="1" dirty="0">
                <a:solidFill>
                  <a:srgbClr val="C00000"/>
                </a:solidFill>
              </a:rPr>
              <a:t/>
            </a:r>
            <a:br>
              <a:rPr lang="it-IT" sz="2800" b="1" dirty="0">
                <a:solidFill>
                  <a:srgbClr val="C00000"/>
                </a:solidFill>
              </a:rPr>
            </a:br>
            <a:r>
              <a:rPr lang="it-IT" sz="2800" b="1" dirty="0" smtClean="0">
                <a:solidFill>
                  <a:srgbClr val="C00000"/>
                </a:solidFill>
              </a:rPr>
              <a:t>RECOMMENDATIONS ON TREATMENT - ESH/ESC 2018</a:t>
            </a:r>
            <a:endParaRPr lang="it-IT" sz="2800" b="1" dirty="0">
              <a:solidFill>
                <a:srgbClr val="C0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2483768" y="1898476"/>
            <a:ext cx="4248472" cy="491490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2497280" y="1196752"/>
            <a:ext cx="4234960" cy="720080"/>
          </a:xfrm>
          <a:prstGeom prst="rect">
            <a:avLst/>
          </a:prstGeom>
          <a:noFill/>
          <a:ln w="9525">
            <a:noFill/>
            <a:miter lim="800000"/>
            <a:headEnd/>
            <a:tailEnd/>
          </a:ln>
        </p:spPr>
      </p:pic>
      <p:cxnSp>
        <p:nvCxnSpPr>
          <p:cNvPr id="5" name="Connettore 1 4"/>
          <p:cNvCxnSpPr/>
          <p:nvPr/>
        </p:nvCxnSpPr>
        <p:spPr>
          <a:xfrm>
            <a:off x="539552" y="1268760"/>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2771800" y="1898864"/>
            <a:ext cx="3744416"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i Iphone 42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51007"/>
      </p:ext>
    </p:extLst>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en-US" sz="3200" b="1" dirty="0">
                <a:solidFill>
                  <a:srgbClr val="C00000"/>
                </a:solidFill>
              </a:rPr>
              <a:t>TRATTAMENTO </a:t>
            </a:r>
            <a:r>
              <a:rPr lang="en-US" sz="3200" b="1" dirty="0" smtClean="0">
                <a:solidFill>
                  <a:srgbClr val="C00000"/>
                </a:solidFill>
              </a:rPr>
              <a:t>FARMACOLOGICO</a:t>
            </a:r>
            <a:endParaRPr lang="it-IT" sz="3200" b="1" dirty="0">
              <a:solidFill>
                <a:srgbClr val="C00000"/>
              </a:solidFill>
            </a:endParaRPr>
          </a:p>
        </p:txBody>
      </p:sp>
      <p:sp>
        <p:nvSpPr>
          <p:cNvPr id="3" name="Segnaposto contenuto 2"/>
          <p:cNvSpPr>
            <a:spLocks noGrp="1"/>
          </p:cNvSpPr>
          <p:nvPr>
            <p:ph idx="1"/>
          </p:nvPr>
        </p:nvSpPr>
        <p:spPr>
          <a:xfrm>
            <a:off x="457200" y="2248272"/>
            <a:ext cx="8229600" cy="3196952"/>
          </a:xfrm>
          <a:ln>
            <a:solidFill>
              <a:srgbClr val="31859C"/>
            </a:solidFill>
          </a:ln>
        </p:spPr>
        <p:txBody>
          <a:bodyPr anchor="ctr">
            <a:normAutofit/>
          </a:bodyPr>
          <a:lstStyle/>
          <a:p>
            <a:r>
              <a:rPr lang="en-US" sz="2800" dirty="0" smtClean="0">
                <a:solidFill>
                  <a:schemeClr val="tx2">
                    <a:lumMod val="50000"/>
                  </a:schemeClr>
                </a:solidFill>
              </a:rPr>
              <a:t>While there is a consensus that drug </a:t>
            </a:r>
            <a:r>
              <a:rPr lang="en-US" sz="2800" u="sng" dirty="0" smtClean="0">
                <a:solidFill>
                  <a:schemeClr val="tx2">
                    <a:lumMod val="50000"/>
                  </a:schemeClr>
                </a:solidFill>
              </a:rPr>
              <a:t>treatment of severe hypertension in pregnancy is required</a:t>
            </a:r>
            <a:r>
              <a:rPr lang="en-US" sz="2800" dirty="0" smtClean="0">
                <a:solidFill>
                  <a:schemeClr val="tx2">
                    <a:lumMod val="50000"/>
                  </a:schemeClr>
                </a:solidFill>
              </a:rPr>
              <a:t> and beneficial, treatment of less severe hypertension is controversial</a:t>
            </a:r>
          </a:p>
          <a:p>
            <a:r>
              <a:rPr lang="en-US" sz="2800" dirty="0" smtClean="0">
                <a:solidFill>
                  <a:schemeClr val="tx2">
                    <a:lumMod val="50000"/>
                  </a:schemeClr>
                </a:solidFill>
              </a:rPr>
              <a:t>lower pressure may impair utero-placental perfusion and thereby jeopardize fetal development</a:t>
            </a:r>
            <a:endParaRPr lang="it-IT" sz="2800" dirty="0">
              <a:solidFill>
                <a:schemeClr val="tx2">
                  <a:lumMod val="50000"/>
                </a:schemeClr>
              </a:solidFill>
            </a:endParaRPr>
          </a:p>
        </p:txBody>
      </p:sp>
      <p:cxnSp>
        <p:nvCxnSpPr>
          <p:cNvPr id="4" name="Connettore 1 3"/>
          <p:cNvCxnSpPr/>
          <p:nvPr/>
        </p:nvCxnSpPr>
        <p:spPr>
          <a:xfrm>
            <a:off x="539552" y="1556792"/>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827584" y="260648"/>
            <a:ext cx="7556500" cy="3683000"/>
          </a:xfrm>
          <a:prstGeom prst="rect">
            <a:avLst/>
          </a:prstGeom>
        </p:spPr>
      </p:pic>
      <p:sp>
        <p:nvSpPr>
          <p:cNvPr id="4" name="CasellaDiTesto 3"/>
          <p:cNvSpPr txBox="1"/>
          <p:nvPr/>
        </p:nvSpPr>
        <p:spPr>
          <a:xfrm>
            <a:off x="357659" y="4365104"/>
            <a:ext cx="8534821" cy="1200328"/>
          </a:xfrm>
          <a:prstGeom prst="rect">
            <a:avLst/>
          </a:prstGeom>
          <a:noFill/>
          <a:ln w="38100" cmpd="sng">
            <a:solidFill>
              <a:schemeClr val="accent6">
                <a:lumMod val="75000"/>
              </a:schemeClr>
            </a:solidFill>
          </a:ln>
        </p:spPr>
        <p:txBody>
          <a:bodyPr wrap="none" rtlCol="0">
            <a:spAutoFit/>
          </a:bodyPr>
          <a:lstStyle/>
          <a:p>
            <a:r>
              <a:rPr lang="it-IT" sz="2400" i="1" dirty="0"/>
              <a:t>Anna Battimelli, Michele Ciccarelli, Rosa </a:t>
            </a:r>
            <a:r>
              <a:rPr lang="it-IT" sz="2400" i="1" dirty="0" smtClean="0"/>
              <a:t>Finelli</a:t>
            </a:r>
            <a:r>
              <a:rPr lang="it-IT" sz="2400" i="1" dirty="0"/>
              <a:t> </a:t>
            </a:r>
            <a:r>
              <a:rPr lang="it-IT" sz="2400" i="1" dirty="0" smtClean="0"/>
              <a:t>e Pasquale </a:t>
            </a:r>
            <a:r>
              <a:rPr lang="it-IT" sz="2400" i="1" dirty="0"/>
              <a:t>Predotti </a:t>
            </a:r>
            <a:endParaRPr lang="it-IT" sz="2400" dirty="0"/>
          </a:p>
          <a:p>
            <a:r>
              <a:rPr lang="it-IT" sz="2400" b="1" dirty="0">
                <a:solidFill>
                  <a:srgbClr val="000090"/>
                </a:solidFill>
              </a:rPr>
              <a:t>Ipertensione arteriosa in gravidanza </a:t>
            </a:r>
            <a:endParaRPr lang="it-IT" sz="2400" dirty="0">
              <a:solidFill>
                <a:srgbClr val="000090"/>
              </a:solidFill>
            </a:endParaRPr>
          </a:p>
          <a:p>
            <a:r>
              <a:rPr lang="en-GB" sz="2400" i="1" dirty="0" smtClean="0">
                <a:solidFill>
                  <a:srgbClr val="000090"/>
                </a:solidFill>
              </a:rPr>
              <a:t>Arterial hypertension during pregnancy </a:t>
            </a:r>
            <a:endParaRPr lang="en-GB" sz="2400" dirty="0">
              <a:solidFill>
                <a:srgbClr val="000090"/>
              </a:solidFill>
            </a:endParaRPr>
          </a:p>
        </p:txBody>
      </p:sp>
    </p:spTree>
    <p:extLst>
      <p:ext uri="{BB962C8B-B14F-4D97-AF65-F5344CB8AC3E}">
        <p14:creationId xmlns:p14="http://schemas.microsoft.com/office/powerpoint/2010/main" val="278695811"/>
      </p:ext>
    </p:extLst>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71040" y="573180"/>
            <a:ext cx="7804800" cy="1144921"/>
          </a:xfrm>
          <a:prstGeom prst="rect">
            <a:avLst/>
          </a:prstGeom>
          <a:noFill/>
          <a:ln w="9525">
            <a:noFill/>
            <a:miter lim="800000"/>
            <a:headEnd/>
            <a:tailEnd/>
          </a:ln>
        </p:spPr>
        <p:txBody>
          <a:bodyPr lIns="0" tIns="0" rIns="0" bIns="0"/>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b="1" dirty="0" smtClean="0">
                <a:solidFill>
                  <a:srgbClr val="FF0000"/>
                </a:solidFill>
                <a:latin typeface="Arial" charset="0"/>
              </a:rPr>
              <a:t>Original Article</a:t>
            </a:r>
            <a:r>
              <a:rPr lang="en-GB" sz="2500" b="1" dirty="0" smtClean="0">
                <a:solidFill>
                  <a:srgbClr val="FFFFFF"/>
                </a:solidFill>
                <a:latin typeface="Arial" charset="0"/>
              </a:rPr>
              <a:t> </a:t>
            </a:r>
            <a:r>
              <a:rPr lang="en-GB" sz="2500" b="1" dirty="0">
                <a:solidFill>
                  <a:srgbClr val="FFFFFF"/>
                </a:solidFill>
                <a:latin typeface="Arial" charset="0"/>
              </a:rPr>
              <a:t/>
            </a:r>
            <a:br>
              <a:rPr lang="en-GB" sz="2500" b="1" dirty="0">
                <a:solidFill>
                  <a:srgbClr val="FFFFFF"/>
                </a:solidFill>
                <a:latin typeface="Arial" charset="0"/>
              </a:rPr>
            </a:br>
            <a:r>
              <a:rPr lang="en-GB" sz="2500" b="1" dirty="0" smtClean="0">
                <a:solidFill>
                  <a:srgbClr val="FFFFFF"/>
                </a:solidFill>
                <a:latin typeface="Arial" charset="0"/>
              </a:rPr>
              <a:t>Less-Tight versus Tight Control of Hypertension in Pregnancy</a:t>
            </a:r>
            <a:endParaRPr lang="en-GB" sz="2500" b="1" dirty="0">
              <a:solidFill>
                <a:srgbClr val="FFFFFF"/>
              </a:solidFill>
              <a:latin typeface="Arial" charset="0"/>
            </a:endParaRPr>
          </a:p>
        </p:txBody>
      </p:sp>
      <p:sp>
        <p:nvSpPr>
          <p:cNvPr id="3074" name="Text Box 2"/>
          <p:cNvSpPr txBox="1">
            <a:spLocks noChangeArrowheads="1"/>
          </p:cNvSpPr>
          <p:nvPr/>
        </p:nvSpPr>
        <p:spPr bwMode="auto">
          <a:xfrm>
            <a:off x="671040" y="2049336"/>
            <a:ext cx="7804800" cy="2740607"/>
          </a:xfrm>
          <a:prstGeom prst="rect">
            <a:avLst/>
          </a:prstGeom>
          <a:noFill/>
          <a:ln w="9525">
            <a:noFill/>
            <a:miter lim="800000"/>
            <a:headEnd/>
            <a:tailEnd/>
          </a:ln>
        </p:spPr>
        <p:txBody>
          <a:bodyPr lIns="0" tIns="0" rIns="0" bIns="0"/>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smtClean="0">
                <a:solidFill>
                  <a:srgbClr val="FFFFFF"/>
                </a:solidFill>
                <a:latin typeface="Arial" charset="0"/>
              </a:rPr>
              <a:t>Laura A. Magee, M.D., Peter von Dadelszen, M.B., Ch.B., D.Phil., Evelyne Rey, M.D., Susan Ross, M.B.A., Ph.D., Elizabeth Asztalos, M.D., Kellie E. Murphy, M.D., Jennifer Menzies, M.Sc., Johanna Sanchez, M.I.P.H., Joel Singer, Ph.D., Amiram Gafni, D.Sc., Andrée Gruslin, M.D., Michael Helewa, M.D., Eileen Hutton, Ph.D., Shoo K. Lee, M.D., Ph.D., Terry Lee, Ph.D., Alexander G. Logan, M.D., Wessel Ganzevoort, M.D., Ph.D., Ross Welch, M.B., B.S., D.A., M.D., Jim G. Thornton, M.B., Ch.B., M.D., and Jean-Marie Moutquin, M.D.</a:t>
            </a:r>
            <a:endParaRPr lang="en-GB" sz="1600">
              <a:solidFill>
                <a:srgbClr val="FFFFFF"/>
              </a:solidFill>
              <a:latin typeface="Arial" charset="0"/>
            </a:endParaRPr>
          </a:p>
        </p:txBody>
      </p:sp>
      <p:sp>
        <p:nvSpPr>
          <p:cNvPr id="3075" name="Text Box 3"/>
          <p:cNvSpPr txBox="1">
            <a:spLocks noChangeArrowheads="1"/>
          </p:cNvSpPr>
          <p:nvPr/>
        </p:nvSpPr>
        <p:spPr bwMode="auto">
          <a:xfrm>
            <a:off x="669600" y="5118298"/>
            <a:ext cx="7804800" cy="716543"/>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dirty="0" smtClean="0">
                <a:solidFill>
                  <a:srgbClr val="FFFFFF"/>
                </a:solidFill>
                <a:latin typeface="Arial" charset="0"/>
              </a:rPr>
              <a:t>N Engl J Med</a:t>
            </a:r>
            <a:endParaRPr lang="en-GB" sz="1600" dirty="0">
              <a:solidFill>
                <a:srgbClr val="FFFFFF"/>
              </a:solidFill>
              <a:latin typeface="Arial" charset="0"/>
            </a:endParaRPr>
          </a:p>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dirty="0" smtClean="0">
                <a:solidFill>
                  <a:srgbClr val="FFFFFF"/>
                </a:solidFill>
                <a:latin typeface="Arial" charset="0"/>
              </a:rPr>
              <a:t>Volume 372(5):407-417</a:t>
            </a:r>
            <a:endParaRPr lang="en-GB" sz="1600" dirty="0">
              <a:solidFill>
                <a:srgbClr val="FFFFFF"/>
              </a:solidFill>
              <a:latin typeface="Arial" charset="0"/>
            </a:endParaRPr>
          </a:p>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dirty="0" smtClean="0">
                <a:solidFill>
                  <a:srgbClr val="FFFFFF"/>
                </a:solidFill>
                <a:latin typeface="Arial" charset="0"/>
              </a:rPr>
              <a:t>January 29, 2015</a:t>
            </a:r>
            <a:endParaRPr lang="en-GB" sz="1600" dirty="0">
              <a:solidFill>
                <a:srgbClr val="FFFFFF"/>
              </a:solidFill>
              <a:latin typeface="Arial" charset="0"/>
            </a:endParaRPr>
          </a:p>
        </p:txBody>
      </p:sp>
      <p:pic>
        <p:nvPicPr>
          <p:cNvPr id="3076" name="Picture 4"/>
          <p:cNvPicPr>
            <a:picLocks noChangeAspect="1" noChangeArrowheads="1"/>
          </p:cNvPicPr>
          <p:nvPr/>
        </p:nvPicPr>
        <p:blipFill>
          <a:blip r:embed="rId3" cstate="print"/>
          <a:srcRect/>
          <a:stretch>
            <a:fillRect/>
          </a:stretch>
        </p:blipFill>
        <p:spPr bwMode="auto">
          <a:xfrm>
            <a:off x="6311521" y="6270418"/>
            <a:ext cx="2566080" cy="43204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671040" y="714844"/>
            <a:ext cx="7804800" cy="379143"/>
          </a:xfrm>
          <a:prstGeom prst="rect">
            <a:avLst/>
          </a:prstGeom>
          <a:noFill/>
          <a:ln w="9525">
            <a:noFill/>
            <a:miter lim="800000"/>
            <a:headEnd/>
            <a:tailEnd/>
          </a:ln>
        </p:spPr>
        <p:txBody>
          <a:bodyPr lIns="0" tIns="0" rIns="0" bIns="0" anchor="ctr">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500" b="1" dirty="0" smtClean="0">
                <a:solidFill>
                  <a:srgbClr val="FFFFFF"/>
                </a:solidFill>
                <a:latin typeface="Arial" charset="0"/>
              </a:rPr>
              <a:t>Study Overview</a:t>
            </a:r>
            <a:endParaRPr lang="en-GB" sz="2500" b="1" dirty="0">
              <a:solidFill>
                <a:srgbClr val="FFFFFF"/>
              </a:solidFill>
              <a:latin typeface="Arial" charset="0"/>
            </a:endParaRPr>
          </a:p>
        </p:txBody>
      </p:sp>
      <p:sp>
        <p:nvSpPr>
          <p:cNvPr id="4098" name="Rectangle 2"/>
          <p:cNvSpPr>
            <a:spLocks noGrp="1" noChangeArrowheads="1"/>
          </p:cNvSpPr>
          <p:nvPr>
            <p:ph type="body"/>
          </p:nvPr>
        </p:nvSpPr>
        <p:spPr>
          <a:xfrm>
            <a:off x="671040" y="1405588"/>
            <a:ext cx="7807680" cy="4755379"/>
          </a:xfrm>
          <a:ln/>
        </p:spPr>
        <p:txBody>
          <a:bodyPr anchor="t"/>
          <a:lstStyle/>
          <a:p>
            <a:pPr marL="391686" indent="-293764" algn="l">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800" dirty="0" smtClean="0">
                <a:solidFill>
                  <a:schemeClr val="bg1"/>
                </a:solidFill>
                <a:latin typeface="Arial" charset="0"/>
              </a:rPr>
              <a:t>In this trial comparing less-tight control of hypertension (target diastolic blood pressure, 100 mm Hg) with tight control (85 mm Hg) among pregnant women, rates of pregnancy loss, high-level neonatal care, and serious maternal complications were similar between groups.</a:t>
            </a:r>
            <a:endParaRPr lang="en-GB" sz="1800" dirty="0">
              <a:solidFill>
                <a:schemeClr val="bg1"/>
              </a:solidFill>
              <a:latin typeface="Arial" charset="0"/>
            </a:endParaRPr>
          </a:p>
        </p:txBody>
      </p:sp>
      <p:pic>
        <p:nvPicPr>
          <p:cNvPr id="4099" name="Picture 3"/>
          <p:cNvPicPr>
            <a:picLocks noChangeAspect="1" noChangeArrowheads="1"/>
          </p:cNvPicPr>
          <p:nvPr/>
        </p:nvPicPr>
        <p:blipFill>
          <a:blip r:embed="rId3" cstate="print"/>
          <a:srcRect/>
          <a:stretch>
            <a:fillRect/>
          </a:stretch>
        </p:blipFill>
        <p:spPr bwMode="auto">
          <a:xfrm>
            <a:off x="6311521" y="6270418"/>
            <a:ext cx="2566080" cy="43204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71040" y="714844"/>
            <a:ext cx="7804800" cy="379143"/>
          </a:xfrm>
          <a:prstGeom prst="rect">
            <a:avLst/>
          </a:prstGeom>
          <a:noFill/>
          <a:ln w="9525">
            <a:noFill/>
            <a:miter lim="800000"/>
            <a:headEnd/>
            <a:tailEnd/>
          </a:ln>
        </p:spPr>
        <p:txBody>
          <a:bodyPr lIns="0" tIns="0" rIns="0" bIns="0" anchor="ctr">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500" b="1" dirty="0" smtClean="0">
                <a:solidFill>
                  <a:srgbClr val="FFFFFF"/>
                </a:solidFill>
                <a:latin typeface="Arial" charset="0"/>
              </a:rPr>
              <a:t>Conclusions</a:t>
            </a:r>
            <a:endParaRPr lang="en-GB" sz="2500" b="1" dirty="0">
              <a:solidFill>
                <a:srgbClr val="FFFFFF"/>
              </a:solidFill>
              <a:latin typeface="Arial" charset="0"/>
            </a:endParaRPr>
          </a:p>
        </p:txBody>
      </p:sp>
      <p:sp>
        <p:nvSpPr>
          <p:cNvPr id="10242" name="Rectangle 2"/>
          <p:cNvSpPr>
            <a:spLocks noGrp="1" noChangeArrowheads="1"/>
          </p:cNvSpPr>
          <p:nvPr>
            <p:ph type="body"/>
          </p:nvPr>
        </p:nvSpPr>
        <p:spPr>
          <a:xfrm>
            <a:off x="671040" y="1405588"/>
            <a:ext cx="7807680" cy="4755379"/>
          </a:xfrm>
          <a:ln/>
        </p:spPr>
        <p:txBody>
          <a:bodyPr anchor="t"/>
          <a:lstStyle/>
          <a:p>
            <a:pPr marL="391686" indent="-293764" algn="l">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800" dirty="0" smtClean="0">
                <a:solidFill>
                  <a:schemeClr val="bg1"/>
                </a:solidFill>
                <a:latin typeface="Arial" charset="0"/>
              </a:rPr>
              <a:t>We found no significant between-group differences in the risk of pregnancy loss, high-level neonatal care, or overall maternal complications, although less-tight control was associated with a significantly higher frequency of severe maternal hypertension.</a:t>
            </a:r>
            <a:endParaRPr lang="en-GB" sz="1800" dirty="0">
              <a:solidFill>
                <a:schemeClr val="bg1"/>
              </a:solidFill>
              <a:latin typeface="Arial" charset="0"/>
            </a:endParaRPr>
          </a:p>
        </p:txBody>
      </p:sp>
      <p:pic>
        <p:nvPicPr>
          <p:cNvPr id="10243" name="Picture 3"/>
          <p:cNvPicPr>
            <a:picLocks noChangeAspect="1" noChangeArrowheads="1"/>
          </p:cNvPicPr>
          <p:nvPr/>
        </p:nvPicPr>
        <p:blipFill>
          <a:blip r:embed="rId3" cstate="print"/>
          <a:srcRect/>
          <a:stretch>
            <a:fillRect/>
          </a:stretch>
        </p:blipFill>
        <p:spPr bwMode="auto">
          <a:xfrm>
            <a:off x="6311521" y="6270418"/>
            <a:ext cx="2566080" cy="43204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Autofit/>
          </a:bodyPr>
          <a:lstStyle/>
          <a:p>
            <a:r>
              <a:rPr lang="en-US" sz="3200" b="1" dirty="0">
                <a:solidFill>
                  <a:srgbClr val="C00000"/>
                </a:solidFill>
              </a:rPr>
              <a:t>IPERTENSIONE IN </a:t>
            </a:r>
            <a:r>
              <a:rPr lang="en-US" sz="3200" b="1" dirty="0" smtClean="0">
                <a:solidFill>
                  <a:srgbClr val="C00000"/>
                </a:solidFill>
              </a:rPr>
              <a:t>GRAVIDANZA</a:t>
            </a:r>
            <a:r>
              <a:rPr lang="it-IT" sz="3200" b="1" dirty="0" smtClean="0">
                <a:solidFill>
                  <a:srgbClr val="C00000"/>
                </a:solidFill>
              </a:rPr>
              <a:t/>
            </a:r>
            <a:br>
              <a:rPr lang="it-IT" sz="3200" b="1" dirty="0" smtClean="0">
                <a:solidFill>
                  <a:srgbClr val="C00000"/>
                </a:solidFill>
              </a:rPr>
            </a:br>
            <a:r>
              <a:rPr lang="en-US" sz="3200" b="1" dirty="0" smtClean="0">
                <a:solidFill>
                  <a:srgbClr val="C00000"/>
                </a:solidFill>
              </a:rPr>
              <a:t>TRATTAMENTO DELLA PRE-ECLAMPSIA </a:t>
            </a:r>
            <a:endParaRPr lang="it-IT" sz="3200" b="1" dirty="0">
              <a:solidFill>
                <a:srgbClr val="C00000"/>
              </a:solidFill>
            </a:endParaRPr>
          </a:p>
        </p:txBody>
      </p:sp>
      <p:pic>
        <p:nvPicPr>
          <p:cNvPr id="30722" name="Picture 2"/>
          <p:cNvPicPr>
            <a:picLocks noChangeAspect="1" noChangeArrowheads="1"/>
          </p:cNvPicPr>
          <p:nvPr/>
        </p:nvPicPr>
        <p:blipFill>
          <a:blip r:embed="rId2" cstate="print"/>
          <a:srcRect/>
          <a:stretch>
            <a:fillRect/>
          </a:stretch>
        </p:blipFill>
        <p:spPr bwMode="auto">
          <a:xfrm>
            <a:off x="1949732" y="1484784"/>
            <a:ext cx="5256584" cy="5256584"/>
          </a:xfrm>
          <a:prstGeom prst="rect">
            <a:avLst/>
          </a:prstGeom>
          <a:noFill/>
          <a:ln w="9525">
            <a:noFill/>
            <a:miter lim="800000"/>
            <a:headEnd/>
            <a:tailEnd/>
          </a:ln>
        </p:spPr>
      </p:pic>
      <p:cxnSp>
        <p:nvCxnSpPr>
          <p:cNvPr id="4" name="Connettore 1 3"/>
          <p:cNvCxnSpPr/>
          <p:nvPr/>
        </p:nvCxnSpPr>
        <p:spPr>
          <a:xfrm>
            <a:off x="539552" y="1196752"/>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
        <p:nvSpPr>
          <p:cNvPr id="5" name="Ovale 4"/>
          <p:cNvSpPr/>
          <p:nvPr/>
        </p:nvSpPr>
        <p:spPr>
          <a:xfrm>
            <a:off x="1475656" y="2060848"/>
            <a:ext cx="1728192" cy="576064"/>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18864" y="1999381"/>
            <a:ext cx="8229600" cy="4525963"/>
          </a:xfrm>
          <a:ln>
            <a:solidFill>
              <a:srgbClr val="31859C"/>
            </a:solidFill>
          </a:ln>
        </p:spPr>
        <p:txBody>
          <a:bodyPr>
            <a:normAutofit/>
          </a:bodyPr>
          <a:lstStyle/>
          <a:p>
            <a:r>
              <a:rPr lang="en-US" sz="2800" dirty="0" smtClean="0">
                <a:solidFill>
                  <a:schemeClr val="tx2">
                    <a:lumMod val="50000"/>
                  </a:schemeClr>
                </a:solidFill>
              </a:rPr>
              <a:t>women with a history of pre-eclampsia have approximately double the risk of subsequent </a:t>
            </a:r>
            <a:r>
              <a:rPr lang="en-US" sz="2800" dirty="0" err="1" smtClean="0">
                <a:solidFill>
                  <a:schemeClr val="tx2">
                    <a:lumMod val="50000"/>
                  </a:schemeClr>
                </a:solidFill>
              </a:rPr>
              <a:t>ischaemic</a:t>
            </a:r>
            <a:r>
              <a:rPr lang="en-US" sz="2800" dirty="0" smtClean="0">
                <a:solidFill>
                  <a:schemeClr val="tx2">
                    <a:lumMod val="50000"/>
                  </a:schemeClr>
                </a:solidFill>
              </a:rPr>
              <a:t> heart disease, stroke and venous </a:t>
            </a:r>
            <a:r>
              <a:rPr lang="en-US" sz="2800" dirty="0" err="1" smtClean="0">
                <a:solidFill>
                  <a:schemeClr val="tx2">
                    <a:lumMod val="50000"/>
                  </a:schemeClr>
                </a:solidFill>
              </a:rPr>
              <a:t>thrombo</a:t>
            </a:r>
            <a:r>
              <a:rPr lang="en-US" sz="2800" dirty="0" smtClean="0">
                <a:solidFill>
                  <a:schemeClr val="tx2">
                    <a:lumMod val="50000"/>
                  </a:schemeClr>
                </a:solidFill>
              </a:rPr>
              <a:t>-embolic events over the 5–15 years after pregnancy, </a:t>
            </a:r>
          </a:p>
          <a:p>
            <a:pPr algn="ctr">
              <a:buNone/>
            </a:pPr>
            <a:r>
              <a:rPr lang="en-US" u="sng" dirty="0" smtClean="0">
                <a:solidFill>
                  <a:schemeClr val="tx2">
                    <a:lumMod val="50000"/>
                  </a:schemeClr>
                </a:solidFill>
              </a:rPr>
              <a:t>therefore</a:t>
            </a:r>
            <a:endParaRPr lang="en-US" sz="3600" u="sng" dirty="0" smtClean="0">
              <a:solidFill>
                <a:schemeClr val="tx2">
                  <a:lumMod val="50000"/>
                </a:schemeClr>
              </a:solidFill>
            </a:endParaRPr>
          </a:p>
          <a:p>
            <a:r>
              <a:rPr lang="en-US" sz="2800" dirty="0" smtClean="0">
                <a:solidFill>
                  <a:schemeClr val="tx2">
                    <a:lumMod val="50000"/>
                  </a:schemeClr>
                </a:solidFill>
              </a:rPr>
              <a:t>lifestyle modifications and regular check-ups of BP and metabolic factors are recommended after delivery, to reduce future CVD.</a:t>
            </a:r>
            <a:endParaRPr lang="it-IT" sz="2800" dirty="0">
              <a:solidFill>
                <a:schemeClr val="tx2">
                  <a:lumMod val="50000"/>
                </a:schemeClr>
              </a:solidFill>
            </a:endParaRPr>
          </a:p>
        </p:txBody>
      </p:sp>
      <p:cxnSp>
        <p:nvCxnSpPr>
          <p:cNvPr id="4" name="Connettore 1 3"/>
          <p:cNvCxnSpPr/>
          <p:nvPr/>
        </p:nvCxnSpPr>
        <p:spPr>
          <a:xfrm>
            <a:off x="539552" y="1556792"/>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
        <p:nvSpPr>
          <p:cNvPr id="7" name="Titolo 1"/>
          <p:cNvSpPr>
            <a:spLocks noGrp="1"/>
          </p:cNvSpPr>
          <p:nvPr>
            <p:ph type="title"/>
          </p:nvPr>
        </p:nvSpPr>
        <p:spPr/>
        <p:txBody>
          <a:bodyPr>
            <a:no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en-US" sz="3200" b="1" dirty="0">
                <a:solidFill>
                  <a:srgbClr val="C00000"/>
                </a:solidFill>
              </a:rPr>
              <a:t>TRATTAMENTO DELLA PRE-ECLAMPSIA </a:t>
            </a:r>
            <a:endParaRPr lang="it-IT" sz="32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71040" y="568860"/>
            <a:ext cx="7804800" cy="1144920"/>
          </a:xfrm>
          <a:prstGeom prst="rect">
            <a:avLst/>
          </a:prstGeom>
          <a:noFill/>
          <a:ln w="9525">
            <a:noFill/>
            <a:round/>
            <a:headEnd/>
            <a:tailEnd/>
          </a:ln>
          <a:effectLst/>
        </p:spPr>
        <p:txBody>
          <a:bodyPr lIns="0" tIns="0" rIns="0" bIns="0" anchor="b"/>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b="1" dirty="0">
                <a:solidFill>
                  <a:srgbClr val="000000"/>
                </a:solidFill>
                <a:latin typeface="Arial" charset="0"/>
                <a:ea typeface="msgothic" charset="0"/>
                <a:cs typeface="msgothic" charset="0"/>
              </a:rPr>
              <a:t>Elevated Blood Pressure in Pregnancy and Subsequent Chronic Disease </a:t>
            </a:r>
            <a:r>
              <a:rPr lang="en-GB" b="1" dirty="0" smtClean="0">
                <a:solidFill>
                  <a:srgbClr val="000000"/>
                </a:solidFill>
                <a:latin typeface="Arial" charset="0"/>
                <a:ea typeface="msgothic" charset="0"/>
                <a:cs typeface="msgothic" charset="0"/>
              </a:rPr>
              <a:t>Risk - Clinical </a:t>
            </a:r>
            <a:r>
              <a:rPr lang="en-GB" b="1" dirty="0">
                <a:solidFill>
                  <a:srgbClr val="000000"/>
                </a:solidFill>
                <a:latin typeface="Arial" charset="0"/>
                <a:ea typeface="msgothic" charset="0"/>
                <a:cs typeface="msgothic" charset="0"/>
              </a:rPr>
              <a:t>Perspective</a:t>
            </a:r>
          </a:p>
        </p:txBody>
      </p:sp>
      <p:sp>
        <p:nvSpPr>
          <p:cNvPr id="3074" name="Text Box 2"/>
          <p:cNvSpPr txBox="1">
            <a:spLocks noChangeArrowheads="1"/>
          </p:cNvSpPr>
          <p:nvPr/>
        </p:nvSpPr>
        <p:spPr bwMode="auto">
          <a:xfrm>
            <a:off x="671040" y="2049336"/>
            <a:ext cx="7804800" cy="2740607"/>
          </a:xfrm>
          <a:prstGeom prst="rect">
            <a:avLst/>
          </a:prstGeom>
          <a:noFill/>
          <a:ln w="9525">
            <a:noFill/>
            <a:round/>
            <a:headEnd/>
            <a:tailEnd/>
          </a:ln>
          <a:effectLst/>
        </p:spPr>
        <p:txBody>
          <a:bodyPr lIns="0" tIns="0" rIns="0" bIns="0" anchorCtr="1"/>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i="1" dirty="0">
                <a:solidFill>
                  <a:srgbClr val="000000"/>
                </a:solidFill>
                <a:latin typeface="Arial" charset="0"/>
                <a:ea typeface="msgothic" charset="0"/>
                <a:cs typeface="msgothic" charset="0"/>
              </a:rPr>
              <a:t>by </a:t>
            </a:r>
            <a:r>
              <a:rPr lang="en-GB" sz="1600" i="1" dirty="0" err="1">
                <a:solidFill>
                  <a:srgbClr val="000000"/>
                </a:solidFill>
                <a:latin typeface="Arial" charset="0"/>
                <a:ea typeface="msgothic" charset="0"/>
                <a:cs typeface="msgothic" charset="0"/>
              </a:rPr>
              <a:t>Tuija</a:t>
            </a:r>
            <a:r>
              <a:rPr lang="en-GB" sz="1600" i="1" dirty="0">
                <a:solidFill>
                  <a:srgbClr val="000000"/>
                </a:solidFill>
                <a:latin typeface="Arial" charset="0"/>
                <a:ea typeface="msgothic" charset="0"/>
                <a:cs typeface="msgothic" charset="0"/>
              </a:rPr>
              <a:t> </a:t>
            </a:r>
            <a:r>
              <a:rPr lang="en-GB" sz="1600" i="1" dirty="0" err="1">
                <a:solidFill>
                  <a:srgbClr val="000000"/>
                </a:solidFill>
                <a:latin typeface="Arial" charset="0"/>
                <a:ea typeface="msgothic" charset="0"/>
                <a:cs typeface="msgothic" charset="0"/>
              </a:rPr>
              <a:t>Männistö</a:t>
            </a:r>
            <a:r>
              <a:rPr lang="en-GB" sz="1600" i="1" dirty="0">
                <a:solidFill>
                  <a:srgbClr val="000000"/>
                </a:solidFill>
                <a:latin typeface="Arial" charset="0"/>
                <a:ea typeface="msgothic" charset="0"/>
                <a:cs typeface="msgothic" charset="0"/>
              </a:rPr>
              <a:t>, Pauline </a:t>
            </a:r>
            <a:r>
              <a:rPr lang="en-GB" sz="1600" i="1" dirty="0" err="1">
                <a:solidFill>
                  <a:srgbClr val="000000"/>
                </a:solidFill>
                <a:latin typeface="Arial" charset="0"/>
                <a:ea typeface="msgothic" charset="0"/>
                <a:cs typeface="msgothic" charset="0"/>
              </a:rPr>
              <a:t>Mendola</a:t>
            </a:r>
            <a:r>
              <a:rPr lang="en-GB" sz="1600" i="1" dirty="0">
                <a:solidFill>
                  <a:srgbClr val="000000"/>
                </a:solidFill>
                <a:latin typeface="Arial" charset="0"/>
                <a:ea typeface="msgothic" charset="0"/>
                <a:cs typeface="msgothic" charset="0"/>
              </a:rPr>
              <a:t>, </a:t>
            </a:r>
            <a:r>
              <a:rPr lang="en-GB" sz="1600" i="1" dirty="0" err="1">
                <a:solidFill>
                  <a:srgbClr val="000000"/>
                </a:solidFill>
                <a:latin typeface="Arial" charset="0"/>
                <a:ea typeface="msgothic" charset="0"/>
                <a:cs typeface="msgothic" charset="0"/>
              </a:rPr>
              <a:t>Marja</a:t>
            </a:r>
            <a:r>
              <a:rPr lang="en-GB" sz="1600" i="1" dirty="0">
                <a:solidFill>
                  <a:srgbClr val="000000"/>
                </a:solidFill>
                <a:latin typeface="Arial" charset="0"/>
                <a:ea typeface="msgothic" charset="0"/>
                <a:cs typeface="msgothic" charset="0"/>
              </a:rPr>
              <a:t> </a:t>
            </a:r>
            <a:r>
              <a:rPr lang="en-GB" sz="1600" i="1" dirty="0" err="1">
                <a:solidFill>
                  <a:srgbClr val="000000"/>
                </a:solidFill>
                <a:latin typeface="Arial" charset="0"/>
                <a:ea typeface="msgothic" charset="0"/>
                <a:cs typeface="msgothic" charset="0"/>
              </a:rPr>
              <a:t>Vääräsmäki</a:t>
            </a:r>
            <a:r>
              <a:rPr lang="en-GB" sz="1600" i="1" dirty="0">
                <a:solidFill>
                  <a:srgbClr val="000000"/>
                </a:solidFill>
                <a:latin typeface="Arial" charset="0"/>
                <a:ea typeface="msgothic" charset="0"/>
                <a:cs typeface="msgothic" charset="0"/>
              </a:rPr>
              <a:t>, </a:t>
            </a:r>
            <a:r>
              <a:rPr lang="en-GB" sz="1600" i="1" dirty="0" err="1">
                <a:solidFill>
                  <a:srgbClr val="000000"/>
                </a:solidFill>
                <a:latin typeface="Arial" charset="0"/>
                <a:ea typeface="msgothic" charset="0"/>
                <a:cs typeface="msgothic" charset="0"/>
              </a:rPr>
              <a:t>Marjo-Riitta</a:t>
            </a:r>
            <a:r>
              <a:rPr lang="en-GB" sz="1600" i="1" dirty="0">
                <a:solidFill>
                  <a:srgbClr val="000000"/>
                </a:solidFill>
                <a:latin typeface="Arial" charset="0"/>
                <a:ea typeface="msgothic" charset="0"/>
                <a:cs typeface="msgothic" charset="0"/>
              </a:rPr>
              <a:t> </a:t>
            </a:r>
            <a:r>
              <a:rPr lang="en-GB" sz="1600" i="1" dirty="0" err="1">
                <a:solidFill>
                  <a:srgbClr val="000000"/>
                </a:solidFill>
                <a:latin typeface="Arial" charset="0"/>
                <a:ea typeface="msgothic" charset="0"/>
                <a:cs typeface="msgothic" charset="0"/>
              </a:rPr>
              <a:t>Järvelin</a:t>
            </a:r>
            <a:r>
              <a:rPr lang="en-GB" sz="1600" i="1" dirty="0">
                <a:solidFill>
                  <a:srgbClr val="000000"/>
                </a:solidFill>
                <a:latin typeface="Arial" charset="0"/>
                <a:ea typeface="msgothic" charset="0"/>
                <a:cs typeface="msgothic" charset="0"/>
              </a:rPr>
              <a:t>, Anna-</a:t>
            </a:r>
            <a:r>
              <a:rPr lang="en-GB" sz="1600" i="1" dirty="0" err="1">
                <a:solidFill>
                  <a:srgbClr val="000000"/>
                </a:solidFill>
                <a:latin typeface="Arial" charset="0"/>
                <a:ea typeface="msgothic" charset="0"/>
                <a:cs typeface="msgothic" charset="0"/>
              </a:rPr>
              <a:t>Liisa</a:t>
            </a:r>
            <a:r>
              <a:rPr lang="en-GB" sz="1600" i="1" dirty="0">
                <a:solidFill>
                  <a:srgbClr val="000000"/>
                </a:solidFill>
                <a:latin typeface="Arial" charset="0"/>
                <a:ea typeface="msgothic" charset="0"/>
                <a:cs typeface="msgothic" charset="0"/>
              </a:rPr>
              <a:t> </a:t>
            </a:r>
            <a:r>
              <a:rPr lang="en-GB" sz="1600" i="1" dirty="0" err="1">
                <a:solidFill>
                  <a:srgbClr val="000000"/>
                </a:solidFill>
                <a:latin typeface="Arial" charset="0"/>
                <a:ea typeface="msgothic" charset="0"/>
                <a:cs typeface="msgothic" charset="0"/>
              </a:rPr>
              <a:t>Hartikainen</a:t>
            </a:r>
            <a:r>
              <a:rPr lang="en-GB" sz="1600" i="1" dirty="0">
                <a:solidFill>
                  <a:srgbClr val="000000"/>
                </a:solidFill>
                <a:latin typeface="Arial" charset="0"/>
                <a:ea typeface="msgothic" charset="0"/>
                <a:cs typeface="msgothic" charset="0"/>
              </a:rPr>
              <a:t>, </a:t>
            </a:r>
            <a:r>
              <a:rPr lang="en-GB" sz="1600" i="1" dirty="0" err="1">
                <a:solidFill>
                  <a:srgbClr val="000000"/>
                </a:solidFill>
                <a:latin typeface="Arial" charset="0"/>
                <a:ea typeface="msgothic" charset="0"/>
                <a:cs typeface="msgothic" charset="0"/>
              </a:rPr>
              <a:t>Anneli</a:t>
            </a:r>
            <a:r>
              <a:rPr lang="en-GB" sz="1600" i="1" dirty="0">
                <a:solidFill>
                  <a:srgbClr val="000000"/>
                </a:solidFill>
                <a:latin typeface="Arial" charset="0"/>
                <a:ea typeface="msgothic" charset="0"/>
                <a:cs typeface="msgothic" charset="0"/>
              </a:rPr>
              <a:t> </a:t>
            </a:r>
            <a:r>
              <a:rPr lang="en-GB" sz="1600" i="1" dirty="0" err="1">
                <a:solidFill>
                  <a:srgbClr val="000000"/>
                </a:solidFill>
                <a:latin typeface="Arial" charset="0"/>
                <a:ea typeface="msgothic" charset="0"/>
                <a:cs typeface="msgothic" charset="0"/>
              </a:rPr>
              <a:t>Pouta</a:t>
            </a:r>
            <a:r>
              <a:rPr lang="en-GB" sz="1600" i="1" dirty="0">
                <a:solidFill>
                  <a:srgbClr val="000000"/>
                </a:solidFill>
                <a:latin typeface="Arial" charset="0"/>
                <a:ea typeface="msgothic" charset="0"/>
                <a:cs typeface="msgothic" charset="0"/>
              </a:rPr>
              <a:t>, and </a:t>
            </a:r>
            <a:r>
              <a:rPr lang="en-GB" sz="1600" i="1" dirty="0" err="1">
                <a:solidFill>
                  <a:srgbClr val="000000"/>
                </a:solidFill>
                <a:latin typeface="Arial" charset="0"/>
                <a:ea typeface="msgothic" charset="0"/>
                <a:cs typeface="msgothic" charset="0"/>
              </a:rPr>
              <a:t>Eila</a:t>
            </a:r>
            <a:r>
              <a:rPr lang="en-GB" sz="1600" i="1" dirty="0">
                <a:solidFill>
                  <a:srgbClr val="000000"/>
                </a:solidFill>
                <a:latin typeface="Arial" charset="0"/>
                <a:ea typeface="msgothic" charset="0"/>
                <a:cs typeface="msgothic" charset="0"/>
              </a:rPr>
              <a:t> </a:t>
            </a:r>
            <a:r>
              <a:rPr lang="en-GB" sz="1600" i="1" dirty="0" err="1">
                <a:solidFill>
                  <a:srgbClr val="000000"/>
                </a:solidFill>
                <a:latin typeface="Arial" charset="0"/>
                <a:ea typeface="msgothic" charset="0"/>
                <a:cs typeface="msgothic" charset="0"/>
              </a:rPr>
              <a:t>Suvanto</a:t>
            </a:r>
            <a:endParaRPr lang="en-GB" sz="1600" i="1" dirty="0">
              <a:solidFill>
                <a:srgbClr val="000000"/>
              </a:solidFill>
              <a:latin typeface="Arial" charset="0"/>
              <a:ea typeface="msgothic" charset="0"/>
              <a:cs typeface="msgothic" charset="0"/>
            </a:endParaRPr>
          </a:p>
        </p:txBody>
      </p:sp>
      <p:sp>
        <p:nvSpPr>
          <p:cNvPr id="3075" name="Text Box 3"/>
          <p:cNvSpPr txBox="1">
            <a:spLocks noChangeArrowheads="1"/>
          </p:cNvSpPr>
          <p:nvPr/>
        </p:nvSpPr>
        <p:spPr bwMode="auto">
          <a:xfrm>
            <a:off x="669600" y="5118297"/>
            <a:ext cx="7804800" cy="928898"/>
          </a:xfrm>
          <a:prstGeom prst="rect">
            <a:avLst/>
          </a:prstGeom>
          <a:noFill/>
          <a:ln w="9525">
            <a:noFill/>
            <a:round/>
            <a:headEnd/>
            <a:tailEnd/>
          </a:ln>
          <a:effectLst/>
        </p:spPr>
        <p:txBody>
          <a:bodyPr lIns="0" tIns="0" rIns="0" bIns="0" anchorCtr="1"/>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i="1" dirty="0">
                <a:solidFill>
                  <a:srgbClr val="000000"/>
                </a:solidFill>
                <a:latin typeface="Arial" charset="0"/>
                <a:ea typeface="msgothic" charset="0"/>
                <a:cs typeface="msgothic" charset="0"/>
              </a:rPr>
              <a:t>Circulation</a:t>
            </a:r>
          </a:p>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i="1" dirty="0">
                <a:solidFill>
                  <a:srgbClr val="000000"/>
                </a:solidFill>
                <a:latin typeface="Arial" charset="0"/>
                <a:ea typeface="msgothic" charset="0"/>
                <a:cs typeface="msgothic" charset="0"/>
              </a:rPr>
              <a:t>Volume 127(6):681-690</a:t>
            </a:r>
          </a:p>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i="1" dirty="0">
                <a:solidFill>
                  <a:srgbClr val="000000"/>
                </a:solidFill>
                <a:latin typeface="Arial" charset="0"/>
                <a:ea typeface="msgothic" charset="0"/>
                <a:cs typeface="msgothic" charset="0"/>
              </a:rPr>
              <a:t>February 12, 2013</a:t>
            </a:r>
          </a:p>
        </p:txBody>
      </p:sp>
      <p:sp>
        <p:nvSpPr>
          <p:cNvPr id="3076" name="Text Box 4"/>
          <p:cNvSpPr txBox="1">
            <a:spLocks noChangeArrowheads="1"/>
          </p:cNvSpPr>
          <p:nvPr/>
        </p:nvSpPr>
        <p:spPr bwMode="auto">
          <a:xfrm>
            <a:off x="5420160" y="6613175"/>
            <a:ext cx="362448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Lst>
            </a:pPr>
            <a:r>
              <a:rPr lang="en-GB" sz="900" dirty="0">
                <a:solidFill>
                  <a:srgbClr val="000000"/>
                </a:solidFill>
                <a:latin typeface="Arial" charset="0"/>
                <a:ea typeface="msgothic" charset="0"/>
                <a:cs typeface="msgothic" charset="0"/>
              </a:rPr>
              <a:t>Copyright © American Heart Association, Inc. All rights reserved.</a:t>
            </a:r>
          </a:p>
        </p:txBody>
      </p:sp>
      <p:pic>
        <p:nvPicPr>
          <p:cNvPr id="3077" name="Picture 5"/>
          <p:cNvPicPr>
            <a:picLocks noChangeAspect="1" noChangeArrowheads="1"/>
          </p:cNvPicPr>
          <p:nvPr/>
        </p:nvPicPr>
        <p:blipFill>
          <a:blip r:embed="rId3" cstate="print"/>
          <a:srcRect/>
          <a:stretch>
            <a:fillRect/>
          </a:stretch>
        </p:blipFill>
        <p:spPr bwMode="auto">
          <a:xfrm>
            <a:off x="443521" y="6224334"/>
            <a:ext cx="1260000" cy="509814"/>
          </a:xfrm>
          <a:prstGeom prst="rect">
            <a:avLst/>
          </a:prstGeom>
          <a:noFill/>
          <a:ln w="9525">
            <a:noFill/>
            <a:round/>
            <a:headEnd/>
            <a:tailEnd/>
          </a:ln>
          <a:effectLst/>
        </p:spPr>
      </p:pic>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228600" y="80963"/>
            <a:ext cx="8686800" cy="66960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The 1-survival curves for total cardiovascular disease, myocardial infarcts, and myocardial infarct deaths among women with hypertension during pregnancy.</a:t>
            </a:r>
          </a:p>
        </p:txBody>
      </p:sp>
      <p:pic>
        <p:nvPicPr>
          <p:cNvPr id="4098" name="Picture 2"/>
          <p:cNvPicPr>
            <a:picLocks noChangeAspect="1" noChangeArrowheads="1"/>
          </p:cNvPicPr>
          <p:nvPr/>
        </p:nvPicPr>
        <p:blipFill>
          <a:blip r:embed="rId3" cstate="print"/>
          <a:srcRect/>
          <a:stretch>
            <a:fillRect/>
          </a:stretch>
        </p:blipFill>
        <p:spPr bwMode="auto">
          <a:xfrm>
            <a:off x="443521" y="6224334"/>
            <a:ext cx="1260000" cy="509814"/>
          </a:xfrm>
          <a:prstGeom prst="rect">
            <a:avLst/>
          </a:prstGeom>
          <a:noFill/>
          <a:ln w="9525">
            <a:noFill/>
            <a:round/>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1691680" y="993637"/>
            <a:ext cx="5760640" cy="5531707"/>
          </a:xfrm>
          <a:prstGeom prst="rect">
            <a:avLst/>
          </a:prstGeom>
          <a:noFill/>
          <a:ln w="9525">
            <a:noFill/>
            <a:round/>
            <a:headEnd/>
            <a:tailEnd/>
          </a:ln>
          <a:effectLst/>
        </p:spPr>
      </p:pic>
      <p:sp>
        <p:nvSpPr>
          <p:cNvPr id="4100" name="Text Box 4"/>
          <p:cNvSpPr txBox="1">
            <a:spLocks noChangeArrowheads="1"/>
          </p:cNvSpPr>
          <p:nvPr/>
        </p:nvSpPr>
        <p:spPr bwMode="auto">
          <a:xfrm>
            <a:off x="1763688" y="6581512"/>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err="1">
                <a:solidFill>
                  <a:srgbClr val="000000"/>
                </a:solidFill>
                <a:latin typeface="Arial" charset="0"/>
                <a:ea typeface="msgothic" charset="0"/>
                <a:cs typeface="msgothic" charset="0"/>
              </a:rPr>
              <a:t>Tuija</a:t>
            </a:r>
            <a:r>
              <a:rPr lang="en-GB" sz="1100" b="1" dirty="0">
                <a:solidFill>
                  <a:srgbClr val="000000"/>
                </a:solidFill>
                <a:latin typeface="Arial" charset="0"/>
                <a:ea typeface="msgothic" charset="0"/>
                <a:cs typeface="msgothic" charset="0"/>
              </a:rPr>
              <a:t> </a:t>
            </a:r>
            <a:r>
              <a:rPr lang="en-GB" sz="1100" b="1" dirty="0" err="1">
                <a:solidFill>
                  <a:srgbClr val="000000"/>
                </a:solidFill>
                <a:latin typeface="Arial" charset="0"/>
                <a:ea typeface="msgothic" charset="0"/>
                <a:cs typeface="msgothic" charset="0"/>
              </a:rPr>
              <a:t>Männistö</a:t>
            </a:r>
            <a:r>
              <a:rPr lang="en-GB" sz="1100" b="1" dirty="0">
                <a:solidFill>
                  <a:srgbClr val="000000"/>
                </a:solidFill>
                <a:latin typeface="Arial" charset="0"/>
                <a:ea typeface="msgothic" charset="0"/>
                <a:cs typeface="msgothic" charset="0"/>
              </a:rPr>
              <a:t> et al. Circulation. 2013;127:681-690</a:t>
            </a:r>
          </a:p>
        </p:txBody>
      </p:sp>
      <p:sp>
        <p:nvSpPr>
          <p:cNvPr id="4101" name="Text Box 5"/>
          <p:cNvSpPr txBox="1">
            <a:spLocks noChangeArrowheads="1"/>
          </p:cNvSpPr>
          <p:nvPr/>
        </p:nvSpPr>
        <p:spPr bwMode="auto">
          <a:xfrm>
            <a:off x="5420160" y="6613175"/>
            <a:ext cx="362448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Lst>
            </a:pPr>
            <a:r>
              <a:rPr lang="en-GB" sz="900" dirty="0">
                <a:solidFill>
                  <a:srgbClr val="000000"/>
                </a:solidFill>
                <a:latin typeface="Arial" charset="0"/>
                <a:ea typeface="msgothic" charset="0"/>
                <a:cs typeface="msgothic" charset="0"/>
              </a:rPr>
              <a:t>Copyright © American Heart Association, Inc. All rights reserved.</a:t>
            </a:r>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44624"/>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The Journal of Clinical Hypertension, 2013, Volume 15, </a:t>
            </a:r>
            <a:br>
              <a:rPr kumimoji="0" lang="en-US" sz="2400" b="1" i="0" u="none" strike="noStrike" cap="none" normalizeH="0" baseline="0" smtClean="0">
                <a:ln>
                  <a:noFill/>
                </a:ln>
                <a:solidFill>
                  <a:schemeClr val="tx1"/>
                </a:solidFill>
                <a:effectLst/>
                <a:latin typeface="Arial" charset="0"/>
                <a:cs typeface="Arial" charset="0"/>
              </a:rPr>
            </a:br>
            <a:r>
              <a:rPr kumimoji="0" lang="en-US" sz="2400" b="1" i="0" u="none" strike="noStrike" cap="none" normalizeH="0" baseline="0" smtClean="0">
                <a:ln>
                  <a:noFill/>
                </a:ln>
                <a:solidFill>
                  <a:schemeClr val="tx1"/>
                </a:solidFill>
                <a:effectLst/>
                <a:latin typeface="Arial" charset="0"/>
                <a:cs typeface="Arial" charset="0"/>
              </a:rPr>
              <a:t>May 2013 Abstract Supplement</a:t>
            </a:r>
          </a:p>
        </p:txBody>
      </p:sp>
      <p:sp>
        <p:nvSpPr>
          <p:cNvPr id="40962" name="Rectangle 2"/>
          <p:cNvSpPr>
            <a:spLocks noChangeArrowheads="1"/>
          </p:cNvSpPr>
          <p:nvPr/>
        </p:nvSpPr>
        <p:spPr bwMode="auto">
          <a:xfrm>
            <a:off x="0" y="90872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0963" name="Rectangle 3"/>
          <p:cNvSpPr>
            <a:spLocks noChangeArrowheads="1"/>
          </p:cNvSpPr>
          <p:nvPr/>
        </p:nvSpPr>
        <p:spPr bwMode="auto">
          <a:xfrm>
            <a:off x="0" y="1149707"/>
            <a:ext cx="91440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cs typeface="Arial" charset="0"/>
              </a:rPr>
              <a:t>Women with a History of Hypertensive Pregnancy Disorders are at Risk for Future Heart Failure, Arrhythmias and Conduction Disorders: A Population-Based Cohort Study.</a:t>
            </a: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err="1" smtClean="0">
                <a:ln>
                  <a:noFill/>
                </a:ln>
                <a:solidFill>
                  <a:schemeClr val="tx1"/>
                </a:solidFill>
                <a:effectLst/>
                <a:latin typeface="+mj-lt"/>
                <a:cs typeface="Arial" charset="0"/>
              </a:rPr>
              <a:t>Scantlebury</a:t>
            </a:r>
            <a:r>
              <a:rPr kumimoji="0" lang="en-US" sz="1600" b="0" i="0" u="none" strike="noStrike" cap="none" normalizeH="0" baseline="0" dirty="0" smtClean="0">
                <a:ln>
                  <a:noFill/>
                </a:ln>
                <a:solidFill>
                  <a:schemeClr val="tx1"/>
                </a:solidFill>
                <a:effectLst/>
                <a:latin typeface="+mj-lt"/>
                <a:cs typeface="Arial" charset="0"/>
              </a:rPr>
              <a:t>   </a:t>
            </a:r>
            <a:r>
              <a:rPr kumimoji="0" lang="en-US" sz="1600" b="0" i="1" u="none" strike="noStrike" cap="none" normalizeH="0" baseline="0" dirty="0" smtClean="0">
                <a:ln>
                  <a:noFill/>
                </a:ln>
                <a:solidFill>
                  <a:schemeClr val="tx1"/>
                </a:solidFill>
                <a:effectLst/>
                <a:latin typeface="+mj-lt"/>
                <a:cs typeface="Arial" charset="0"/>
              </a:rPr>
              <a:t>Dawn C.</a:t>
            </a:r>
            <a:r>
              <a:rPr kumimoji="0" lang="en-US" sz="1600" b="0" i="0" u="none" strike="noStrike" cap="none" normalizeH="0" baseline="0" dirty="0" smtClean="0">
                <a:ln>
                  <a:noFill/>
                </a:ln>
                <a:solidFill>
                  <a:schemeClr val="tx1"/>
                </a:solidFill>
                <a:effectLst/>
                <a:latin typeface="+mj-lt"/>
                <a:cs typeface="Arial" charset="0"/>
              </a:rPr>
              <a:t> , </a:t>
            </a:r>
            <a:r>
              <a:rPr kumimoji="0" lang="en-US" sz="1600" b="0" i="0" u="none" strike="noStrike" cap="none" normalizeH="0" baseline="0" dirty="0" err="1" smtClean="0">
                <a:ln>
                  <a:noFill/>
                </a:ln>
                <a:solidFill>
                  <a:schemeClr val="tx1"/>
                </a:solidFill>
                <a:effectLst/>
                <a:latin typeface="+mj-lt"/>
                <a:cs typeface="Arial" charset="0"/>
              </a:rPr>
              <a:t>Katusic</a:t>
            </a:r>
            <a:r>
              <a:rPr kumimoji="0" lang="en-US" sz="1600" b="0" i="0" u="none" strike="noStrike" cap="none" normalizeH="0" baseline="0" dirty="0" smtClean="0">
                <a:ln>
                  <a:noFill/>
                </a:ln>
                <a:solidFill>
                  <a:schemeClr val="tx1"/>
                </a:solidFill>
                <a:effectLst/>
                <a:latin typeface="+mj-lt"/>
                <a:cs typeface="Arial" charset="0"/>
              </a:rPr>
              <a:t> </a:t>
            </a:r>
            <a:r>
              <a:rPr kumimoji="0" lang="en-US" sz="1600" b="0" i="0" u="none" strike="noStrike" cap="none" normalizeH="0" baseline="0" dirty="0" err="1" smtClean="0">
                <a:ln>
                  <a:noFill/>
                </a:ln>
                <a:solidFill>
                  <a:schemeClr val="tx1"/>
                </a:solidFill>
                <a:effectLst/>
                <a:latin typeface="+mj-lt"/>
                <a:cs typeface="Arial" charset="0"/>
              </a:rPr>
              <a:t>Slavica</a:t>
            </a:r>
            <a:r>
              <a:rPr kumimoji="0" lang="en-US" sz="1600" b="0" i="0" u="none" strike="noStrike" cap="none" normalizeH="0" baseline="0" dirty="0" smtClean="0">
                <a:ln>
                  <a:noFill/>
                </a:ln>
                <a:solidFill>
                  <a:schemeClr val="tx1"/>
                </a:solidFill>
                <a:effectLst/>
                <a:latin typeface="+mj-lt"/>
                <a:cs typeface="Arial" charset="0"/>
              </a:rPr>
              <a:t> K., Hayes </a:t>
            </a:r>
            <a:r>
              <a:rPr kumimoji="0" lang="en-US" sz="1600" b="0" i="0" u="none" strike="noStrike" cap="none" normalizeH="0" baseline="0" dirty="0" err="1" smtClean="0">
                <a:ln>
                  <a:noFill/>
                </a:ln>
                <a:solidFill>
                  <a:schemeClr val="tx1"/>
                </a:solidFill>
                <a:effectLst/>
                <a:latin typeface="+mj-lt"/>
                <a:cs typeface="Arial" charset="0"/>
              </a:rPr>
              <a:t>Sharonne</a:t>
            </a:r>
            <a:r>
              <a:rPr kumimoji="0" lang="en-US" sz="1600" b="0" i="0" u="none" strike="noStrike" cap="none" normalizeH="0" baseline="0" dirty="0" smtClean="0">
                <a:ln>
                  <a:noFill/>
                </a:ln>
                <a:solidFill>
                  <a:schemeClr val="tx1"/>
                </a:solidFill>
                <a:effectLst/>
                <a:latin typeface="+mj-lt"/>
                <a:cs typeface="Arial" charset="0"/>
              </a:rPr>
              <a:t> N., </a:t>
            </a:r>
            <a:r>
              <a:rPr kumimoji="0" lang="en-US" sz="1600" b="0" i="0" u="none" strike="noStrike" cap="none" normalizeH="0" baseline="0" dirty="0" err="1" smtClean="0">
                <a:ln>
                  <a:noFill/>
                </a:ln>
                <a:solidFill>
                  <a:schemeClr val="tx1"/>
                </a:solidFill>
                <a:effectLst/>
                <a:latin typeface="+mj-lt"/>
                <a:cs typeface="Arial" charset="0"/>
              </a:rPr>
              <a:t>Leibson</a:t>
            </a:r>
            <a:r>
              <a:rPr kumimoji="0" lang="en-US" sz="1600" b="0" i="0" u="none" strike="noStrike" cap="none" normalizeH="0" baseline="0" dirty="0" smtClean="0">
                <a:ln>
                  <a:noFill/>
                </a:ln>
                <a:solidFill>
                  <a:schemeClr val="tx1"/>
                </a:solidFill>
                <a:effectLst/>
                <a:latin typeface="+mj-lt"/>
                <a:cs typeface="Arial" charset="0"/>
              </a:rPr>
              <a:t> Cynthia L., Ransom Jeanine E., Weaver Amy L., Miller Virginia 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sng" strike="noStrike" cap="none" normalizeH="0" baseline="0" dirty="0" smtClean="0">
                <a:ln>
                  <a:noFill/>
                </a:ln>
                <a:solidFill>
                  <a:schemeClr val="tx1"/>
                </a:solidFill>
                <a:effectLst/>
                <a:cs typeface="Arial" charset="0"/>
              </a:rPr>
              <a:t>Background: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cs typeface="Arial" charset="0"/>
              </a:rPr>
              <a:t>Hypertensive pregnancy disorders (HPD) are associated with left ventricular hypertrophy and atrial enlargement during pregnancy, and hypertension and coronary heart disease later in life, conditions which are associated with an increased risk for heart failure, arrhythmias and conduction disorders. We therefore hypothesized that we could demonstrate an association between HPD and these latter conditions later in life, as data supporting this are limited.</a:t>
            </a:r>
            <a:endParaRPr kumimoji="0" lang="en-US" sz="1100" b="1" i="0" u="none" strike="noStrike" cap="none" normalizeH="0" baseline="0" dirty="0" smtClean="0">
              <a:ln>
                <a:noFill/>
              </a:ln>
              <a:solidFill>
                <a:schemeClr val="tx1"/>
              </a:solidFill>
              <a:effectLst/>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sng" strike="noStrike" cap="none" normalizeH="0" baseline="0" dirty="0" smtClean="0">
                <a:ln>
                  <a:noFill/>
                </a:ln>
                <a:solidFill>
                  <a:schemeClr val="tx1"/>
                </a:solidFill>
                <a:effectLst/>
                <a:cs typeface="Arial" charset="0"/>
              </a:rPr>
              <a:t>Methods: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cs typeface="Arial" charset="0"/>
              </a:rPr>
              <a:t>Using the unique population-based longitudinal resources of the Rochester Epidemiology Project (REP) we identified all female residents of Olmsted County, MN who gave birth between 1976 and 1982. Our exposure definition included any diagnostic code suggestive of HPD and related complications. Outcomes were defined based on codes for heart failure, arrhythmias, and conduction disorders occurring at any time after the index pregnancy.</a:t>
            </a:r>
            <a:endParaRPr kumimoji="0" lang="en-US" sz="1100" b="1" i="0" u="none" strike="noStrike" cap="none" normalizeH="0" baseline="0" dirty="0" smtClean="0">
              <a:ln>
                <a:noFill/>
              </a:ln>
              <a:solidFill>
                <a:schemeClr val="tx1"/>
              </a:solidFill>
              <a:effectLst/>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sng" strike="noStrike" cap="none" normalizeH="0" baseline="0" dirty="0" smtClean="0">
                <a:ln>
                  <a:noFill/>
                </a:ln>
                <a:solidFill>
                  <a:schemeClr val="tx1"/>
                </a:solidFill>
                <a:effectLst/>
                <a:cs typeface="Arial" charset="0"/>
              </a:rPr>
              <a:t>Results: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cs typeface="Arial" charset="0"/>
              </a:rPr>
              <a:t>The cohort included 7582 women, with median age range at last follow-up 50–59 years (IQR 30–69 years), with 1023 women (13.5%) having codes suggestive of HPD. Women with a history of HPD, compared to those without, had a significantly higher risk of developing heart failure, arrhythmias and conduction disorders, p value &lt; 0.001 for all.</a:t>
            </a:r>
            <a:endParaRPr kumimoji="0" lang="en-US" sz="1100" b="1" i="0" u="none" strike="noStrike" cap="none" normalizeH="0" baseline="0" dirty="0" smtClean="0">
              <a:ln>
                <a:noFill/>
              </a:ln>
              <a:solidFill>
                <a:schemeClr val="tx1"/>
              </a:solidFill>
              <a:effectLst/>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sng" strike="noStrike" cap="none" normalizeH="0" baseline="0" dirty="0" smtClean="0">
                <a:ln>
                  <a:noFill/>
                </a:ln>
                <a:solidFill>
                  <a:schemeClr val="tx1"/>
                </a:solidFill>
                <a:effectLst/>
                <a:cs typeface="Arial" charset="0"/>
              </a:rPr>
              <a:t>Conclusions: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cs typeface="Arial" charset="0"/>
              </a:rPr>
              <a:t>Women with a history of HPD are at significantly increased risk of future heart failure, arrhythmias, and conduction disorders compared to women with normotensive pregnancy. This underscores the broad impact of HPD on cardiovascular outcomes in women.</a:t>
            </a:r>
            <a:endParaRPr kumimoji="0" lang="en-US" sz="4000" b="0" i="0" u="none" strike="noStrike" cap="none" normalizeH="0" baseline="0" dirty="0" smtClean="0">
              <a:ln>
                <a:noFill/>
              </a:ln>
              <a:solidFill>
                <a:schemeClr val="tx1"/>
              </a:solidFill>
              <a:effectLst/>
              <a:cs typeface="Arial" charset="0"/>
            </a:endParaRPr>
          </a:p>
        </p:txBody>
      </p:sp>
      <p:cxnSp>
        <p:nvCxnSpPr>
          <p:cNvPr id="5" name="Connettore 1 4"/>
          <p:cNvCxnSpPr/>
          <p:nvPr/>
        </p:nvCxnSpPr>
        <p:spPr>
          <a:xfrm>
            <a:off x="107504" y="6046192"/>
            <a:ext cx="8280920" cy="0"/>
          </a:xfrm>
          <a:prstGeom prst="line">
            <a:avLst/>
          </a:prstGeom>
          <a:ln>
            <a:solidFill>
              <a:srgbClr val="B90418"/>
            </a:solidFill>
          </a:ln>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179512" y="6271964"/>
            <a:ext cx="4320480" cy="0"/>
          </a:xfrm>
          <a:prstGeom prst="line">
            <a:avLst/>
          </a:prstGeom>
          <a:ln>
            <a:solidFill>
              <a:srgbClr val="B90418"/>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1143000"/>
          </a:xfrm>
        </p:spPr>
        <p:txBody>
          <a:bodyPr>
            <a:norm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it-IT" sz="3200" b="1" dirty="0" smtClean="0">
                <a:solidFill>
                  <a:srgbClr val="C00000"/>
                </a:solidFill>
              </a:rPr>
              <a:t>INDUZIONE DEL PARTO</a:t>
            </a:r>
            <a:endParaRPr lang="it-IT" sz="3200" b="1" dirty="0">
              <a:solidFill>
                <a:srgbClr val="C00000"/>
              </a:solidFill>
            </a:endParaRPr>
          </a:p>
        </p:txBody>
      </p:sp>
      <p:sp>
        <p:nvSpPr>
          <p:cNvPr id="3" name="Segnaposto contenuto 2"/>
          <p:cNvSpPr>
            <a:spLocks noGrp="1"/>
          </p:cNvSpPr>
          <p:nvPr>
            <p:ph idx="1"/>
          </p:nvPr>
        </p:nvSpPr>
        <p:spPr>
          <a:xfrm>
            <a:off x="457200" y="2348880"/>
            <a:ext cx="8229600" cy="3168352"/>
          </a:xfrm>
          <a:ln>
            <a:solidFill>
              <a:srgbClr val="31859C"/>
            </a:solidFill>
          </a:ln>
        </p:spPr>
        <p:txBody>
          <a:bodyPr anchor="ctr">
            <a:normAutofit/>
          </a:bodyPr>
          <a:lstStyle/>
          <a:p>
            <a:pPr marL="269875" indent="0" algn="ctr">
              <a:buNone/>
            </a:pPr>
            <a:r>
              <a:rPr lang="en-US" sz="3600" dirty="0" smtClean="0">
                <a:solidFill>
                  <a:schemeClr val="tx2">
                    <a:lumMod val="50000"/>
                  </a:schemeClr>
                </a:solidFill>
              </a:rPr>
              <a:t>Induction of delivery is appropriate in gestational hypertension with </a:t>
            </a:r>
            <a:r>
              <a:rPr lang="en-US" sz="3600" dirty="0" err="1" smtClean="0">
                <a:solidFill>
                  <a:schemeClr val="tx2">
                    <a:lumMod val="50000"/>
                  </a:schemeClr>
                </a:solidFill>
              </a:rPr>
              <a:t>proteinuria</a:t>
            </a:r>
            <a:r>
              <a:rPr lang="en-US" sz="3600" dirty="0" smtClean="0">
                <a:solidFill>
                  <a:schemeClr val="tx2">
                    <a:lumMod val="50000"/>
                  </a:schemeClr>
                </a:solidFill>
              </a:rPr>
              <a:t> with adverse conditions such as visual disturbances, coagulation abnormalities or fetal distress.</a:t>
            </a:r>
            <a:endParaRPr lang="it-IT" sz="3600" dirty="0">
              <a:solidFill>
                <a:schemeClr val="tx2">
                  <a:lumMod val="50000"/>
                </a:schemeClr>
              </a:solidFill>
            </a:endParaRPr>
          </a:p>
        </p:txBody>
      </p:sp>
      <p:cxnSp>
        <p:nvCxnSpPr>
          <p:cNvPr id="4" name="Connettore 1 3"/>
          <p:cNvCxnSpPr/>
          <p:nvPr/>
        </p:nvCxnSpPr>
        <p:spPr>
          <a:xfrm>
            <a:off x="539552" y="1412776"/>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en-US" sz="3200" b="1" dirty="0" smtClean="0">
                <a:solidFill>
                  <a:srgbClr val="C00000"/>
                </a:solidFill>
              </a:rPr>
              <a:t>DEFINIZIONE</a:t>
            </a:r>
            <a:endParaRPr lang="it-IT" sz="3200" b="1" dirty="0">
              <a:solidFill>
                <a:srgbClr val="C00000"/>
              </a:solidFill>
            </a:endParaRPr>
          </a:p>
        </p:txBody>
      </p:sp>
      <p:sp>
        <p:nvSpPr>
          <p:cNvPr id="3" name="Segnaposto contenuto 2"/>
          <p:cNvSpPr>
            <a:spLocks noGrp="1"/>
          </p:cNvSpPr>
          <p:nvPr>
            <p:ph idx="1"/>
          </p:nvPr>
        </p:nvSpPr>
        <p:spPr>
          <a:xfrm>
            <a:off x="457200" y="1772817"/>
            <a:ext cx="8229600" cy="4608512"/>
          </a:xfrm>
        </p:spPr>
        <p:txBody>
          <a:bodyPr>
            <a:normAutofit fontScale="85000" lnSpcReduction="20000"/>
          </a:bodyPr>
          <a:lstStyle/>
          <a:p>
            <a:r>
              <a:rPr lang="en-US" dirty="0" smtClean="0">
                <a:solidFill>
                  <a:schemeClr val="tx2">
                    <a:lumMod val="50000"/>
                  </a:schemeClr>
                </a:solidFill>
              </a:rPr>
              <a:t>Hypertensive disorders during pregnancy occur in women with pre-existing primary or secondary chronic hypertension, and in women who develop new-onset hypertension in the second half of pregnancy</a:t>
            </a:r>
          </a:p>
          <a:p>
            <a:r>
              <a:rPr lang="en-US" dirty="0" smtClean="0">
                <a:solidFill>
                  <a:schemeClr val="tx2">
                    <a:lumMod val="50000"/>
                  </a:schemeClr>
                </a:solidFill>
              </a:rPr>
              <a:t>The definition of hypertension in pregnancy is not uniform. It used to include an elevation in blood pressure during the second trimester from a baseline reading in the first trimester, or to pre-pregnancy levels</a:t>
            </a:r>
          </a:p>
          <a:p>
            <a:r>
              <a:rPr lang="en-US" dirty="0" smtClean="0">
                <a:solidFill>
                  <a:schemeClr val="tx2">
                    <a:lumMod val="50000"/>
                  </a:schemeClr>
                </a:solidFill>
              </a:rPr>
              <a:t>but a definition </a:t>
            </a:r>
            <a:r>
              <a:rPr lang="en-US" b="1" dirty="0" smtClean="0">
                <a:solidFill>
                  <a:schemeClr val="tx2">
                    <a:lumMod val="50000"/>
                  </a:schemeClr>
                </a:solidFill>
              </a:rPr>
              <a:t>based on absolute blood pressure values (systolic blood pressure ≥ 140 mmHg or diastolic blood pressure ≥ 90 mmHg) is now preferred.</a:t>
            </a:r>
            <a:endParaRPr lang="it-IT" dirty="0">
              <a:solidFill>
                <a:schemeClr val="tx2">
                  <a:lumMod val="50000"/>
                </a:schemeClr>
              </a:solidFill>
            </a:endParaRPr>
          </a:p>
        </p:txBody>
      </p:sp>
      <p:cxnSp>
        <p:nvCxnSpPr>
          <p:cNvPr id="4" name="Connettore 1 3"/>
          <p:cNvCxnSpPr/>
          <p:nvPr/>
        </p:nvCxnSpPr>
        <p:spPr>
          <a:xfrm>
            <a:off x="539552" y="1340768"/>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35161" y="620688"/>
            <a:ext cx="7728267" cy="3384376"/>
          </a:xfrm>
          <a:prstGeom prst="rect">
            <a:avLst/>
          </a:prstGeom>
          <a:ln>
            <a:solidFill>
              <a:srgbClr val="4F81BD"/>
            </a:solidFill>
          </a:ln>
        </p:spPr>
      </p:pic>
      <p:sp>
        <p:nvSpPr>
          <p:cNvPr id="3" name="CasellaDiTesto 2"/>
          <p:cNvSpPr txBox="1"/>
          <p:nvPr/>
        </p:nvSpPr>
        <p:spPr>
          <a:xfrm>
            <a:off x="2072858" y="5229200"/>
            <a:ext cx="6891630" cy="276999"/>
          </a:xfrm>
          <a:prstGeom prst="rect">
            <a:avLst/>
          </a:prstGeom>
          <a:noFill/>
          <a:ln>
            <a:solidFill>
              <a:srgbClr val="4F81BD"/>
            </a:solidFill>
          </a:ln>
        </p:spPr>
        <p:txBody>
          <a:bodyPr wrap="none" rtlCol="0">
            <a:spAutoFit/>
          </a:bodyPr>
          <a:lstStyle/>
          <a:p>
            <a:r>
              <a:rPr lang="en-US" sz="1200" dirty="0" err="1"/>
              <a:t>www.thelancet.com</a:t>
            </a:r>
            <a:r>
              <a:rPr lang="en-US" sz="1200" dirty="0"/>
              <a:t> </a:t>
            </a:r>
            <a:r>
              <a:rPr lang="en-US" sz="1200" b="1" dirty="0"/>
              <a:t>Published online August 28, 2019 </a:t>
            </a:r>
            <a:r>
              <a:rPr lang="en-US" sz="1200" b="1" dirty="0">
                <a:hlinkClick r:id="rId3"/>
              </a:rPr>
              <a:t>http://dx.doi.org/10.1016/S0140-6736(19)31963-4</a:t>
            </a:r>
            <a:r>
              <a:rPr lang="en-US" sz="1200" b="1" dirty="0"/>
              <a:t> </a:t>
            </a:r>
            <a:endParaRPr lang="en-US" sz="1200" dirty="0"/>
          </a:p>
        </p:txBody>
      </p:sp>
    </p:spTree>
    <p:extLst>
      <p:ext uri="{BB962C8B-B14F-4D97-AF65-F5344CB8AC3E}">
        <p14:creationId xmlns:p14="http://schemas.microsoft.com/office/powerpoint/2010/main" val="3832328778"/>
      </p:ext>
    </p:extLst>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55576" y="548680"/>
            <a:ext cx="7646566" cy="5976665"/>
          </a:xfrm>
          <a:prstGeom prst="rect">
            <a:avLst/>
          </a:prstGeom>
        </p:spPr>
      </p:pic>
      <p:cxnSp>
        <p:nvCxnSpPr>
          <p:cNvPr id="4" name="Connettore 1 3"/>
          <p:cNvCxnSpPr/>
          <p:nvPr/>
        </p:nvCxnSpPr>
        <p:spPr>
          <a:xfrm>
            <a:off x="1835696" y="5877272"/>
            <a:ext cx="6480720" cy="0"/>
          </a:xfrm>
          <a:prstGeom prst="line">
            <a:avLst/>
          </a:prstGeom>
          <a:ln>
            <a:solidFill>
              <a:srgbClr val="B90418"/>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827584" y="6071096"/>
            <a:ext cx="3384376" cy="0"/>
          </a:xfrm>
          <a:prstGeom prst="line">
            <a:avLst/>
          </a:prstGeom>
          <a:ln>
            <a:solidFill>
              <a:srgbClr val="B9041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9464498"/>
      </p:ext>
    </p:extLst>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28998"/>
          </a:xfrm>
        </p:spPr>
        <p:txBody>
          <a:bodyPr>
            <a:norm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it-IT" sz="3200" b="1" dirty="0" smtClean="0">
                <a:solidFill>
                  <a:srgbClr val="C00000"/>
                </a:solidFill>
              </a:rPr>
              <a:t>OBIETTIVI FUTURI</a:t>
            </a:r>
            <a:endParaRPr lang="it-IT" b="1" dirty="0">
              <a:solidFill>
                <a:srgbClr val="C00000"/>
              </a:solidFill>
            </a:endParaRPr>
          </a:p>
        </p:txBody>
      </p:sp>
      <p:sp>
        <p:nvSpPr>
          <p:cNvPr id="3" name="Segnaposto contenuto 2"/>
          <p:cNvSpPr>
            <a:spLocks noGrp="1"/>
          </p:cNvSpPr>
          <p:nvPr>
            <p:ph idx="1"/>
          </p:nvPr>
        </p:nvSpPr>
        <p:spPr>
          <a:xfrm>
            <a:off x="440575" y="1772816"/>
            <a:ext cx="8229600" cy="4104456"/>
          </a:xfrm>
          <a:ln>
            <a:solidFill>
              <a:srgbClr val="31859C"/>
            </a:solidFill>
          </a:ln>
        </p:spPr>
        <p:txBody>
          <a:bodyPr>
            <a:noAutofit/>
          </a:bodyPr>
          <a:lstStyle/>
          <a:p>
            <a:pPr marL="0" indent="0">
              <a:buNone/>
            </a:pPr>
            <a:r>
              <a:rPr lang="en-US" sz="2400" smtClean="0"/>
              <a:t>Hypertension (HTN) is the most commonly encountered disorder during pregnancy.                    </a:t>
            </a:r>
          </a:p>
          <a:p>
            <a:pPr marL="0" indent="0">
              <a:buNone/>
            </a:pPr>
            <a:r>
              <a:rPr lang="en-US" sz="2400" smtClean="0"/>
              <a:t>High blood pressure has a negative impact on the mother and the fetus, which is why early diagnosis and proper control are mandatory to avoid complications. </a:t>
            </a:r>
          </a:p>
          <a:p>
            <a:pPr marL="446088" indent="-269875"/>
            <a:r>
              <a:rPr lang="en-US" sz="2400" smtClean="0">
                <a:solidFill>
                  <a:schemeClr val="tx2">
                    <a:lumMod val="50000"/>
                  </a:schemeClr>
                </a:solidFill>
              </a:rPr>
              <a:t>Good communication between healthcare professionals and women is essential. </a:t>
            </a:r>
          </a:p>
          <a:p>
            <a:pPr marL="446088" indent="-269875"/>
            <a:r>
              <a:rPr lang="en-US" sz="2400" smtClean="0"/>
              <a:t>Management of HTN during pregnancy is challenging and it requires collaboration between obstetricians and cardiologists. </a:t>
            </a:r>
            <a:endParaRPr lang="en-US" sz="2400"/>
          </a:p>
        </p:txBody>
      </p:sp>
      <p:cxnSp>
        <p:nvCxnSpPr>
          <p:cNvPr id="4" name="Connettore 1 3"/>
          <p:cNvCxnSpPr/>
          <p:nvPr/>
        </p:nvCxnSpPr>
        <p:spPr>
          <a:xfrm>
            <a:off x="539552" y="1412776"/>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453577"/>
      </p:ext>
    </p:extLst>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276872"/>
            <a:ext cx="8229600" cy="3168352"/>
          </a:xfrm>
          <a:ln>
            <a:solidFill>
              <a:schemeClr val="accent5">
                <a:lumMod val="75000"/>
              </a:schemeClr>
            </a:solidFill>
          </a:ln>
        </p:spPr>
        <p:txBody>
          <a:bodyPr>
            <a:normAutofit/>
          </a:bodyPr>
          <a:lstStyle/>
          <a:p>
            <a:r>
              <a:rPr lang="en-US" b="1" dirty="0" smtClean="0"/>
              <a:t>In the absence of RCTs, recommendations</a:t>
            </a:r>
            <a:br>
              <a:rPr lang="en-US" b="1" dirty="0" smtClean="0"/>
            </a:br>
            <a:r>
              <a:rPr lang="en-US" b="1" dirty="0" smtClean="0"/>
              <a:t>can only be guided by expert opinion </a:t>
            </a:r>
            <a:r>
              <a:rPr lang="en-US" b="1" dirty="0" smtClean="0">
                <a:solidFill>
                  <a:srgbClr val="D0011A"/>
                </a:solidFill>
              </a:rPr>
              <a:t>(e dal </a:t>
            </a:r>
            <a:r>
              <a:rPr lang="en-US" b="1" dirty="0" err="1" smtClean="0">
                <a:solidFill>
                  <a:srgbClr val="D0011A"/>
                </a:solidFill>
              </a:rPr>
              <a:t>buon</a:t>
            </a:r>
            <a:r>
              <a:rPr lang="en-US" b="1" dirty="0" smtClean="0">
                <a:solidFill>
                  <a:srgbClr val="D0011A"/>
                </a:solidFill>
              </a:rPr>
              <a:t> </a:t>
            </a:r>
            <a:r>
              <a:rPr lang="en-US" b="1" dirty="0" err="1" smtClean="0">
                <a:solidFill>
                  <a:srgbClr val="D0011A"/>
                </a:solidFill>
              </a:rPr>
              <a:t>senso</a:t>
            </a:r>
            <a:r>
              <a:rPr lang="en-US" b="1" dirty="0" smtClean="0">
                <a:solidFill>
                  <a:srgbClr val="D0011A"/>
                </a:solidFill>
              </a:rPr>
              <a:t>)</a:t>
            </a:r>
            <a:r>
              <a:rPr lang="en-US" b="1" dirty="0" smtClean="0"/>
              <a:t>.</a:t>
            </a:r>
            <a:endParaRPr lang="it-IT" b="1" dirty="0"/>
          </a:p>
        </p:txBody>
      </p:sp>
      <p:cxnSp>
        <p:nvCxnSpPr>
          <p:cNvPr id="3" name="Connettore 1 2"/>
          <p:cNvCxnSpPr/>
          <p:nvPr/>
        </p:nvCxnSpPr>
        <p:spPr>
          <a:xfrm>
            <a:off x="539552" y="1556792"/>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
        <p:nvSpPr>
          <p:cNvPr id="5" name="Titolo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C00000"/>
                </a:solidFill>
              </a:rPr>
              <a:t>IPERTENSIONE IN </a:t>
            </a:r>
            <a:r>
              <a:rPr lang="en-US" sz="3200" b="1" dirty="0" smtClean="0">
                <a:solidFill>
                  <a:srgbClr val="C00000"/>
                </a:solidFill>
              </a:rPr>
              <a:t>GRAVIDANZA</a:t>
            </a:r>
            <a:r>
              <a:rPr lang="it-IT" sz="3200" b="1" dirty="0" smtClean="0">
                <a:solidFill>
                  <a:srgbClr val="C00000"/>
                </a:solidFill>
              </a:rPr>
              <a:t/>
            </a:r>
            <a:br>
              <a:rPr lang="it-IT" sz="3200" b="1" dirty="0" smtClean="0">
                <a:solidFill>
                  <a:srgbClr val="C00000"/>
                </a:solidFill>
              </a:rPr>
            </a:br>
            <a:r>
              <a:rPr lang="it-IT" sz="3200" b="1" dirty="0" smtClean="0">
                <a:solidFill>
                  <a:srgbClr val="C00000"/>
                </a:solidFill>
              </a:rPr>
              <a:t>FINAL </a:t>
            </a:r>
            <a:r>
              <a:rPr lang="en-US" sz="3200" b="1" dirty="0" smtClean="0">
                <a:solidFill>
                  <a:srgbClr val="C00000"/>
                </a:solidFill>
              </a:rPr>
              <a:t>RECOMMENDATIONS</a:t>
            </a:r>
            <a:endParaRPr lang="it-IT" sz="3200" b="1" dirty="0">
              <a:solidFill>
                <a:srgbClr val="C00000"/>
              </a:solidFill>
            </a:endParaRPr>
          </a:p>
        </p:txBody>
      </p:sp>
    </p:spTree>
    <p:extLst>
      <p:ext uri="{BB962C8B-B14F-4D97-AF65-F5344CB8AC3E}">
        <p14:creationId xmlns:p14="http://schemas.microsoft.com/office/powerpoint/2010/main" val="2498649230"/>
      </p:ext>
    </p:extLst>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en-US" sz="3200" b="1" dirty="0" smtClean="0">
                <a:solidFill>
                  <a:srgbClr val="C00000"/>
                </a:solidFill>
              </a:rPr>
              <a:t>EPIDEMIOLOGIA</a:t>
            </a:r>
            <a:endParaRPr lang="it-IT" sz="3200" dirty="0">
              <a:solidFill>
                <a:srgbClr val="BE005A"/>
              </a:solidFill>
            </a:endParaRPr>
          </a:p>
        </p:txBody>
      </p:sp>
      <p:sp>
        <p:nvSpPr>
          <p:cNvPr id="3" name="CasellaDiTesto 2"/>
          <p:cNvSpPr txBox="1"/>
          <p:nvPr/>
        </p:nvSpPr>
        <p:spPr>
          <a:xfrm>
            <a:off x="323528" y="1791364"/>
            <a:ext cx="8568952" cy="4832093"/>
          </a:xfrm>
          <a:prstGeom prst="rect">
            <a:avLst/>
          </a:prstGeom>
          <a:noFill/>
          <a:ln>
            <a:solidFill>
              <a:srgbClr val="FFFFFF"/>
            </a:solidFill>
          </a:ln>
        </p:spPr>
        <p:txBody>
          <a:bodyPr wrap="square" rtlCol="0">
            <a:spAutoFit/>
          </a:bodyPr>
          <a:lstStyle/>
          <a:p>
            <a:pPr marL="285750" indent="-285750">
              <a:buFont typeface="Arial"/>
              <a:buChar char="•"/>
            </a:pPr>
            <a:r>
              <a:rPr lang="en-US" sz="2800" dirty="0" smtClean="0"/>
              <a:t>Hypertensive disorders in pregnancy affect 5–10% of pregnancies of worldwide and remain a major cause of maternal, fetal, and neonatal morbidity and mortality. </a:t>
            </a:r>
          </a:p>
          <a:p>
            <a:pPr marL="269875" indent="-269875">
              <a:buFont typeface="Arial"/>
              <a:buChar char="•"/>
            </a:pPr>
            <a:r>
              <a:rPr lang="en-GB" sz="2800" dirty="0" smtClean="0">
                <a:solidFill>
                  <a:schemeClr val="tx2">
                    <a:lumMod val="50000"/>
                  </a:schemeClr>
                </a:solidFill>
              </a:rPr>
              <a:t>Pregnant</a:t>
            </a:r>
            <a:r>
              <a:rPr lang="it-IT" sz="2800" dirty="0" smtClean="0">
                <a:solidFill>
                  <a:schemeClr val="tx2">
                    <a:lumMod val="50000"/>
                  </a:schemeClr>
                </a:solidFill>
              </a:rPr>
              <a:t> </a:t>
            </a:r>
            <a:r>
              <a:rPr lang="en-US" sz="2800" dirty="0">
                <a:solidFill>
                  <a:schemeClr val="tx2">
                    <a:lumMod val="50000"/>
                  </a:schemeClr>
                </a:solidFill>
              </a:rPr>
              <a:t>women with hypertension are at higher risk for severe complications such as </a:t>
            </a:r>
            <a:r>
              <a:rPr lang="en-US" sz="2800" dirty="0" err="1">
                <a:solidFill>
                  <a:schemeClr val="tx2">
                    <a:lumMod val="50000"/>
                  </a:schemeClr>
                </a:solidFill>
              </a:rPr>
              <a:t>abruptio</a:t>
            </a:r>
            <a:r>
              <a:rPr lang="en-US" sz="2800" dirty="0">
                <a:solidFill>
                  <a:schemeClr val="tx2">
                    <a:lumMod val="50000"/>
                  </a:schemeClr>
                </a:solidFill>
              </a:rPr>
              <a:t> placentae, cerebrovascular accident, organ failure, and disseminated intravascular coagulation. </a:t>
            </a:r>
          </a:p>
          <a:p>
            <a:pPr marL="285750" indent="-285750">
              <a:buFont typeface="Arial"/>
              <a:buChar char="•"/>
            </a:pPr>
            <a:r>
              <a:rPr lang="en-US" sz="2800" dirty="0" smtClean="0"/>
              <a:t>The fetus is at high risk of intrauterine growth retardation (25% of cases of pre-</a:t>
            </a:r>
            <a:r>
              <a:rPr lang="en-US" sz="2800" dirty="0" err="1" smtClean="0"/>
              <a:t>eclampsia</a:t>
            </a:r>
            <a:r>
              <a:rPr lang="en-US" sz="2800" dirty="0" smtClean="0"/>
              <a:t>), prematurity (27% of cases of pre-</a:t>
            </a:r>
            <a:r>
              <a:rPr lang="en-US" sz="2800" dirty="0" err="1" smtClean="0"/>
              <a:t>eclampsia</a:t>
            </a:r>
            <a:r>
              <a:rPr lang="en-US" sz="2800" dirty="0" smtClean="0"/>
              <a:t>), and intrauterine death (4% of cases of pre-</a:t>
            </a:r>
            <a:r>
              <a:rPr lang="en-US" sz="2800" dirty="0" err="1" smtClean="0"/>
              <a:t>eclampsia</a:t>
            </a:r>
            <a:r>
              <a:rPr lang="en-US" sz="2800" dirty="0" smtClean="0"/>
              <a:t>). </a:t>
            </a:r>
            <a:endParaRPr lang="en-US" sz="2800" dirty="0"/>
          </a:p>
        </p:txBody>
      </p:sp>
      <p:cxnSp>
        <p:nvCxnSpPr>
          <p:cNvPr id="4" name="Connettore 1 3"/>
          <p:cNvCxnSpPr/>
          <p:nvPr/>
        </p:nvCxnSpPr>
        <p:spPr>
          <a:xfrm>
            <a:off x="539552" y="1412776"/>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677936"/>
      </p:ext>
    </p:extLst>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844824"/>
            <a:ext cx="8229600" cy="4248472"/>
          </a:xfrm>
        </p:spPr>
        <p:txBody>
          <a:bodyPr>
            <a:noAutofit/>
          </a:bodyPr>
          <a:lstStyle/>
          <a:p>
            <a:r>
              <a:rPr lang="en-US" sz="2400" u="sng" dirty="0"/>
              <a:t>Pre-existing </a:t>
            </a:r>
            <a:r>
              <a:rPr lang="en-US" sz="2400" u="sng" dirty="0" smtClean="0"/>
              <a:t>hypertension</a:t>
            </a:r>
            <a:r>
              <a:rPr lang="en-US" sz="2400" dirty="0" smtClean="0"/>
              <a:t> (</a:t>
            </a:r>
            <a:r>
              <a:rPr lang="en-US" sz="2400" dirty="0" smtClean="0">
                <a:solidFill>
                  <a:schemeClr val="tx2">
                    <a:lumMod val="50000"/>
                  </a:schemeClr>
                </a:solidFill>
              </a:rPr>
              <a:t>Chronic Hypertension) is hypertension that is present at the booking visit or before 20 weeks of gestation or if the woman is already taking antihypertensive medication when referred to maternity services </a:t>
            </a:r>
            <a:r>
              <a:rPr lang="en-US" sz="2400" dirty="0"/>
              <a:t>and usually persists for more than 6 weeks post-</a:t>
            </a:r>
            <a:r>
              <a:rPr lang="en-US" sz="2400" dirty="0" smtClean="0"/>
              <a:t>partum</a:t>
            </a:r>
            <a:r>
              <a:rPr lang="en-US" sz="2400" dirty="0" smtClean="0">
                <a:solidFill>
                  <a:schemeClr val="tx2">
                    <a:lumMod val="50000"/>
                  </a:schemeClr>
                </a:solidFill>
              </a:rPr>
              <a:t>. It can be primary or secondary in </a:t>
            </a:r>
            <a:r>
              <a:rPr lang="en-US" sz="2400" dirty="0" err="1" smtClean="0">
                <a:solidFill>
                  <a:schemeClr val="tx2">
                    <a:lumMod val="50000"/>
                  </a:schemeClr>
                </a:solidFill>
              </a:rPr>
              <a:t>aetiology</a:t>
            </a:r>
            <a:r>
              <a:rPr lang="en-US" sz="2400" dirty="0" smtClean="0">
                <a:solidFill>
                  <a:schemeClr val="tx2">
                    <a:lumMod val="50000"/>
                  </a:schemeClr>
                </a:solidFill>
              </a:rPr>
              <a:t>. </a:t>
            </a:r>
          </a:p>
          <a:p>
            <a:r>
              <a:rPr lang="en-US" sz="2400" u="sng" dirty="0" smtClean="0">
                <a:solidFill>
                  <a:schemeClr val="tx2">
                    <a:lumMod val="50000"/>
                  </a:schemeClr>
                </a:solidFill>
              </a:rPr>
              <a:t>Gestational hypertension</a:t>
            </a:r>
            <a:r>
              <a:rPr lang="en-US" sz="2400" dirty="0" smtClean="0">
                <a:solidFill>
                  <a:schemeClr val="tx2">
                    <a:lumMod val="50000"/>
                  </a:schemeClr>
                </a:solidFill>
              </a:rPr>
              <a:t> is new hypertension (first diagnosis) presenting after 20 weeks of gestation without significant proteinuria; in most cases, it usually resolves within 6 weeks post-partum. Gestational hypertension is considered a form of secondary hypertension.</a:t>
            </a:r>
            <a:endParaRPr lang="it-IT" sz="2400" dirty="0" smtClean="0">
              <a:solidFill>
                <a:schemeClr val="tx2">
                  <a:lumMod val="50000"/>
                </a:schemeClr>
              </a:solidFill>
            </a:endParaRPr>
          </a:p>
        </p:txBody>
      </p:sp>
      <p:sp>
        <p:nvSpPr>
          <p:cNvPr id="4" name="Titolo 1"/>
          <p:cNvSpPr>
            <a:spLocks noGrp="1"/>
          </p:cNvSpPr>
          <p:nvPr>
            <p:ph type="title"/>
          </p:nvPr>
        </p:nvSpPr>
        <p:spPr/>
        <p:txBody>
          <a:bodyPr>
            <a:normAutofit/>
          </a:bodyPr>
          <a:lstStyle/>
          <a:p>
            <a:r>
              <a:rPr lang="en-US" sz="3200" b="1" dirty="0" smtClean="0">
                <a:solidFill>
                  <a:srgbClr val="C00000"/>
                </a:solidFill>
              </a:rPr>
              <a:t>IPERTENSIONE IN </a:t>
            </a:r>
            <a:r>
              <a:rPr lang="en-US" sz="3200" b="1" dirty="0">
                <a:solidFill>
                  <a:srgbClr val="C00000"/>
                </a:solidFill>
              </a:rPr>
              <a:t>GRAVIDANZA</a:t>
            </a:r>
            <a:r>
              <a:rPr lang="it-IT" sz="3200" b="1" dirty="0">
                <a:solidFill>
                  <a:srgbClr val="C00000"/>
                </a:solidFill>
              </a:rPr>
              <a:t/>
            </a:r>
            <a:br>
              <a:rPr lang="it-IT" sz="3200" b="1" dirty="0">
                <a:solidFill>
                  <a:srgbClr val="C00000"/>
                </a:solidFill>
              </a:rPr>
            </a:br>
            <a:r>
              <a:rPr lang="en-US" sz="3200" b="1" dirty="0" smtClean="0">
                <a:solidFill>
                  <a:srgbClr val="C00000"/>
                </a:solidFill>
              </a:rPr>
              <a:t>CLASSIFICAZIONE</a:t>
            </a:r>
            <a:endParaRPr lang="it-IT" sz="3200" b="1" dirty="0">
              <a:solidFill>
                <a:srgbClr val="C00000"/>
              </a:solidFill>
            </a:endParaRPr>
          </a:p>
        </p:txBody>
      </p:sp>
      <p:cxnSp>
        <p:nvCxnSpPr>
          <p:cNvPr id="6" name="Connettore 1 5"/>
          <p:cNvCxnSpPr/>
          <p:nvPr/>
        </p:nvCxnSpPr>
        <p:spPr>
          <a:xfrm>
            <a:off x="539552" y="1412776"/>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107504" y="6309320"/>
            <a:ext cx="8436700" cy="369332"/>
          </a:xfrm>
          <a:prstGeom prst="rect">
            <a:avLst/>
          </a:prstGeom>
          <a:noFill/>
          <a:ln>
            <a:solidFill>
              <a:schemeClr val="accent5">
                <a:lumMod val="75000"/>
              </a:schemeClr>
            </a:solidFill>
          </a:ln>
        </p:spPr>
        <p:txBody>
          <a:bodyPr wrap="none" rtlCol="0">
            <a:spAutoFit/>
          </a:bodyPr>
          <a:lstStyle/>
          <a:p>
            <a:r>
              <a:rPr lang="it-IT" dirty="0" err="1"/>
              <a:t>m</a:t>
            </a:r>
            <a:r>
              <a:rPr lang="it-IT" dirty="0" err="1" smtClean="0"/>
              <a:t>od</a:t>
            </a:r>
            <a:r>
              <a:rPr lang="it-IT" dirty="0" smtClean="0"/>
              <a:t> da G. S. Youssef: </a:t>
            </a:r>
            <a:r>
              <a:rPr lang="it-IT" dirty="0" err="1" smtClean="0"/>
              <a:t>Escardio.org</a:t>
            </a:r>
            <a:r>
              <a:rPr lang="it-IT" dirty="0" smtClean="0"/>
              <a:t>/E-Journal-of-</a:t>
            </a:r>
            <a:r>
              <a:rPr lang="it-IT" dirty="0" err="1" smtClean="0"/>
              <a:t>Cardiology</a:t>
            </a:r>
            <a:r>
              <a:rPr lang="it-IT" dirty="0" smtClean="0"/>
              <a:t>-</a:t>
            </a:r>
            <a:r>
              <a:rPr lang="it-IT" dirty="0" err="1" smtClean="0"/>
              <a:t>Practice</a:t>
            </a:r>
            <a:r>
              <a:rPr lang="it-IT" dirty="0" smtClean="0"/>
              <a:t>/</a:t>
            </a:r>
            <a:r>
              <a:rPr lang="it-IT" dirty="0" err="1" smtClean="0"/>
              <a:t>vol</a:t>
            </a:r>
            <a:r>
              <a:rPr lang="it-IT" dirty="0" smtClean="0"/>
              <a:t> </a:t>
            </a:r>
            <a:r>
              <a:rPr lang="it-IT" dirty="0" smtClean="0"/>
              <a:t>17-18 </a:t>
            </a:r>
            <a:r>
              <a:rPr lang="it-IT" dirty="0" err="1" smtClean="0"/>
              <a:t>sept</a:t>
            </a:r>
            <a:r>
              <a:rPr lang="it-IT" dirty="0" smtClean="0"/>
              <a:t> 2019</a:t>
            </a:r>
            <a:endParaRPr lang="it-IT" dirty="0"/>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816224"/>
            <a:ext cx="8229600" cy="4349080"/>
          </a:xfrm>
        </p:spPr>
        <p:txBody>
          <a:bodyPr>
            <a:noAutofit/>
          </a:bodyPr>
          <a:lstStyle/>
          <a:p>
            <a:r>
              <a:rPr lang="en-US" sz="2400" u="sng" dirty="0" err="1" smtClean="0">
                <a:solidFill>
                  <a:schemeClr val="tx2">
                    <a:lumMod val="50000"/>
                  </a:schemeClr>
                </a:solidFill>
              </a:rPr>
              <a:t>Antenatally</a:t>
            </a:r>
            <a:r>
              <a:rPr lang="en-US" sz="2400" u="sng" dirty="0" smtClean="0">
                <a:solidFill>
                  <a:schemeClr val="tx2">
                    <a:lumMod val="50000"/>
                  </a:schemeClr>
                </a:solidFill>
              </a:rPr>
              <a:t> unclassifiable hypertension</a:t>
            </a:r>
            <a:r>
              <a:rPr lang="en-US" sz="2400" dirty="0" smtClean="0">
                <a:solidFill>
                  <a:schemeClr val="tx2">
                    <a:lumMod val="50000"/>
                  </a:schemeClr>
                </a:solidFill>
              </a:rPr>
              <a:t> when hypertension is first diagnosed after 20 weeks of gestation and it is unclear if hypertension was pre-existing. Reassessment after </a:t>
            </a:r>
            <a:r>
              <a:rPr lang="en-US" sz="2400" dirty="0" smtClean="0">
                <a:solidFill>
                  <a:schemeClr val="tx2">
                    <a:lumMod val="50000"/>
                  </a:schemeClr>
                </a:solidFill>
              </a:rPr>
              <a:t>6 </a:t>
            </a:r>
            <a:r>
              <a:rPr lang="en-US" sz="2400" dirty="0" smtClean="0">
                <a:solidFill>
                  <a:schemeClr val="tx2">
                    <a:lumMod val="50000"/>
                  </a:schemeClr>
                </a:solidFill>
              </a:rPr>
              <a:t>weeks post-partum will help for the diagnosis.</a:t>
            </a:r>
          </a:p>
          <a:p>
            <a:pPr marL="354013" indent="-354013"/>
            <a:r>
              <a:rPr lang="en-US" sz="2400" u="sng" dirty="0"/>
              <a:t>Pre-</a:t>
            </a:r>
            <a:r>
              <a:rPr lang="en-US" sz="2400" u="sng" dirty="0" err="1"/>
              <a:t>eclampsia</a:t>
            </a:r>
            <a:r>
              <a:rPr lang="en-US" sz="2400" dirty="0"/>
              <a:t> is (old or new) hypertension presenting after 20 weeks with significant proteinuria (&gt; 300 mg protein in a 24-hour urine collection). </a:t>
            </a:r>
          </a:p>
          <a:p>
            <a:pPr marL="984250" indent="-984250">
              <a:buNone/>
            </a:pPr>
            <a:r>
              <a:rPr lang="en-US" sz="2400" dirty="0" smtClean="0"/>
              <a:t>           -  </a:t>
            </a:r>
            <a:r>
              <a:rPr lang="en-US" sz="2400" u="sng" dirty="0" smtClean="0"/>
              <a:t>HELLP </a:t>
            </a:r>
            <a:r>
              <a:rPr lang="en-US" sz="2400" u="sng" dirty="0"/>
              <a:t>syndrome </a:t>
            </a:r>
            <a:r>
              <a:rPr lang="en-US" sz="2400" dirty="0"/>
              <a:t>is </a:t>
            </a:r>
            <a:r>
              <a:rPr lang="en-US" sz="2400" dirty="0" err="1"/>
              <a:t>haemolysis</a:t>
            </a:r>
            <a:r>
              <a:rPr lang="en-US" sz="2400" dirty="0"/>
              <a:t>, elevated liver enzymes </a:t>
            </a:r>
            <a:r>
              <a:rPr lang="en-US" sz="2400" dirty="0" smtClean="0"/>
              <a:t>          and </a:t>
            </a:r>
            <a:r>
              <a:rPr lang="en-US" sz="2400" dirty="0"/>
              <a:t>low platelet count. </a:t>
            </a:r>
            <a:r>
              <a:rPr lang="en-US" sz="2400" dirty="0">
                <a:solidFill>
                  <a:schemeClr val="tx2">
                    <a:lumMod val="50000"/>
                  </a:schemeClr>
                </a:solidFill>
              </a:rPr>
              <a:t>  </a:t>
            </a:r>
          </a:p>
          <a:p>
            <a:pPr marL="354013" indent="-354013"/>
            <a:r>
              <a:rPr lang="en-US" sz="2400" u="sng" dirty="0" err="1" smtClean="0"/>
              <a:t>Eclampsia</a:t>
            </a:r>
            <a:r>
              <a:rPr lang="en-US" sz="2400" dirty="0" smtClean="0"/>
              <a:t> </a:t>
            </a:r>
            <a:r>
              <a:rPr lang="en-US" sz="2400" dirty="0"/>
              <a:t>is a convulsive condition that arises from pre-</a:t>
            </a:r>
            <a:r>
              <a:rPr lang="en-US" sz="2400" dirty="0" err="1"/>
              <a:t>eclampsia</a:t>
            </a:r>
            <a:r>
              <a:rPr lang="en-US" sz="2400" dirty="0"/>
              <a:t>. </a:t>
            </a:r>
          </a:p>
        </p:txBody>
      </p:sp>
      <p:sp>
        <p:nvSpPr>
          <p:cNvPr id="4" name="Titolo 1"/>
          <p:cNvSpPr>
            <a:spLocks noGrp="1"/>
          </p:cNvSpPr>
          <p:nvPr>
            <p:ph type="title"/>
          </p:nvPr>
        </p:nvSpPr>
        <p:spPr/>
        <p:txBody>
          <a:bodyPr>
            <a:norm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en-US" sz="3200" b="1" dirty="0">
                <a:solidFill>
                  <a:srgbClr val="C00000"/>
                </a:solidFill>
              </a:rPr>
              <a:t>CLASSIFICAZIONE</a:t>
            </a:r>
            <a:endParaRPr lang="it-IT" sz="3200" b="1" dirty="0">
              <a:solidFill>
                <a:srgbClr val="C00000"/>
              </a:solidFill>
            </a:endParaRPr>
          </a:p>
        </p:txBody>
      </p:sp>
      <p:cxnSp>
        <p:nvCxnSpPr>
          <p:cNvPr id="6" name="Connettore 1 5"/>
          <p:cNvCxnSpPr/>
          <p:nvPr/>
        </p:nvCxnSpPr>
        <p:spPr>
          <a:xfrm>
            <a:off x="539552" y="1412776"/>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107504" y="6309320"/>
            <a:ext cx="8384514" cy="369332"/>
          </a:xfrm>
          <a:prstGeom prst="rect">
            <a:avLst/>
          </a:prstGeom>
          <a:noFill/>
          <a:ln>
            <a:solidFill>
              <a:schemeClr val="accent5">
                <a:lumMod val="75000"/>
              </a:schemeClr>
            </a:solidFill>
          </a:ln>
        </p:spPr>
        <p:txBody>
          <a:bodyPr wrap="none" rtlCol="0">
            <a:spAutoFit/>
          </a:bodyPr>
          <a:lstStyle/>
          <a:p>
            <a:r>
              <a:rPr lang="it-IT" dirty="0" err="1"/>
              <a:t>m</a:t>
            </a:r>
            <a:r>
              <a:rPr lang="it-IT" dirty="0" err="1" smtClean="0"/>
              <a:t>od</a:t>
            </a:r>
            <a:r>
              <a:rPr lang="it-IT" dirty="0" smtClean="0"/>
              <a:t> da G. S. Youssef: </a:t>
            </a:r>
            <a:r>
              <a:rPr lang="it-IT" dirty="0" err="1" smtClean="0"/>
              <a:t>Escardio.org</a:t>
            </a:r>
            <a:r>
              <a:rPr lang="it-IT" dirty="0" smtClean="0"/>
              <a:t>/E-Journal-of-</a:t>
            </a:r>
            <a:r>
              <a:rPr lang="it-IT" dirty="0" err="1" smtClean="0"/>
              <a:t>Cardiology</a:t>
            </a:r>
            <a:r>
              <a:rPr lang="it-IT" dirty="0" smtClean="0"/>
              <a:t>-</a:t>
            </a:r>
            <a:r>
              <a:rPr lang="it-IT" dirty="0" err="1" smtClean="0"/>
              <a:t>Practice</a:t>
            </a:r>
            <a:r>
              <a:rPr lang="it-IT" dirty="0" smtClean="0"/>
              <a:t>/</a:t>
            </a:r>
            <a:r>
              <a:rPr lang="it-IT" dirty="0" err="1" smtClean="0"/>
              <a:t>vol</a:t>
            </a:r>
            <a:r>
              <a:rPr lang="it-IT" dirty="0" smtClean="0"/>
              <a:t> </a:t>
            </a:r>
            <a:r>
              <a:rPr lang="it-IT" dirty="0" smtClean="0"/>
              <a:t>17-18 </a:t>
            </a:r>
            <a:r>
              <a:rPr lang="it-IT" dirty="0" err="1" smtClean="0"/>
              <a:t>sept</a:t>
            </a:r>
            <a:r>
              <a:rPr lang="it-IT" dirty="0" smtClean="0"/>
              <a:t> 2019</a:t>
            </a:r>
            <a:endParaRPr lang="it-IT" dirty="0"/>
          </a:p>
        </p:txBody>
      </p:sp>
    </p:spTree>
    <p:extLst>
      <p:ext uri="{BB962C8B-B14F-4D97-AF65-F5344CB8AC3E}">
        <p14:creationId xmlns:p14="http://schemas.microsoft.com/office/powerpoint/2010/main" val="903384383"/>
      </p:ext>
    </p:extLst>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en-US" sz="3200" b="1" dirty="0" smtClean="0">
                <a:solidFill>
                  <a:srgbClr val="C00000"/>
                </a:solidFill>
              </a:rPr>
              <a:t>CARATTERISTICHE CLINICHE</a:t>
            </a:r>
            <a:endParaRPr lang="it-IT" sz="3200" b="1" dirty="0">
              <a:solidFill>
                <a:srgbClr val="C00000"/>
              </a:solidFill>
            </a:endParaRPr>
          </a:p>
        </p:txBody>
      </p:sp>
      <p:pic>
        <p:nvPicPr>
          <p:cNvPr id="49154" name="Picture 2"/>
          <p:cNvPicPr>
            <a:picLocks noChangeAspect="1" noChangeArrowheads="1"/>
          </p:cNvPicPr>
          <p:nvPr/>
        </p:nvPicPr>
        <p:blipFill>
          <a:blip r:embed="rId2" cstate="print"/>
          <a:srcRect/>
          <a:stretch>
            <a:fillRect/>
          </a:stretch>
        </p:blipFill>
        <p:spPr bwMode="auto">
          <a:xfrm>
            <a:off x="80466" y="1824955"/>
            <a:ext cx="8964487" cy="4124325"/>
          </a:xfrm>
          <a:prstGeom prst="rect">
            <a:avLst/>
          </a:prstGeom>
          <a:noFill/>
          <a:ln w="9525">
            <a:noFill/>
            <a:miter lim="800000"/>
            <a:headEnd/>
            <a:tailEnd/>
          </a:ln>
        </p:spPr>
      </p:pic>
      <p:cxnSp>
        <p:nvCxnSpPr>
          <p:cNvPr id="4" name="Connettore 1 3"/>
          <p:cNvCxnSpPr/>
          <p:nvPr/>
        </p:nvCxnSpPr>
        <p:spPr>
          <a:xfrm>
            <a:off x="539552" y="1340768"/>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
        <p:nvSpPr>
          <p:cNvPr id="5" name="Ovale 4"/>
          <p:cNvSpPr/>
          <p:nvPr/>
        </p:nvSpPr>
        <p:spPr>
          <a:xfrm>
            <a:off x="6372200" y="3600036"/>
            <a:ext cx="1728192" cy="36004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6372200" y="2708920"/>
            <a:ext cx="2448272" cy="576064"/>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2915816" y="4293096"/>
            <a:ext cx="3312368" cy="1224136"/>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it-IT" sz="3200" b="1" dirty="0" smtClean="0">
                <a:solidFill>
                  <a:srgbClr val="C00000"/>
                </a:solidFill>
              </a:rPr>
              <a:t>ESAMI DI LABORATORIO RACCOMANDATI</a:t>
            </a:r>
            <a:endParaRPr lang="it-IT" sz="3200" b="1" dirty="0">
              <a:solidFill>
                <a:srgbClr val="C00000"/>
              </a:solidFill>
            </a:endParaRPr>
          </a:p>
        </p:txBody>
      </p:sp>
      <p:pic>
        <p:nvPicPr>
          <p:cNvPr id="50178" name="Picture 2"/>
          <p:cNvPicPr>
            <a:picLocks noChangeAspect="1" noChangeArrowheads="1"/>
          </p:cNvPicPr>
          <p:nvPr/>
        </p:nvPicPr>
        <p:blipFill>
          <a:blip r:embed="rId3" cstate="print"/>
          <a:srcRect/>
          <a:stretch>
            <a:fillRect/>
          </a:stretch>
        </p:blipFill>
        <p:spPr bwMode="auto">
          <a:xfrm>
            <a:off x="1924050" y="1268760"/>
            <a:ext cx="5295900" cy="5589240"/>
          </a:xfrm>
          <a:prstGeom prst="rect">
            <a:avLst/>
          </a:prstGeom>
          <a:noFill/>
          <a:ln w="9525">
            <a:noFill/>
            <a:miter lim="800000"/>
            <a:headEnd/>
            <a:tailEnd/>
          </a:ln>
        </p:spPr>
      </p:pic>
      <p:cxnSp>
        <p:nvCxnSpPr>
          <p:cNvPr id="5" name="Connettore 1 4"/>
          <p:cNvCxnSpPr/>
          <p:nvPr/>
        </p:nvCxnSpPr>
        <p:spPr>
          <a:xfrm>
            <a:off x="539552" y="1196752"/>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202877"/>
      </p:ext>
    </p:extLst>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en-US" sz="3200" b="1" dirty="0">
                <a:solidFill>
                  <a:srgbClr val="C00000"/>
                </a:solidFill>
              </a:rPr>
              <a:t>IPERTENSIONE IN GRAVIDANZA</a:t>
            </a:r>
            <a:r>
              <a:rPr lang="it-IT" sz="3200" b="1" dirty="0">
                <a:solidFill>
                  <a:srgbClr val="C00000"/>
                </a:solidFill>
              </a:rPr>
              <a:t/>
            </a:r>
            <a:br>
              <a:rPr lang="it-IT" sz="3200" b="1" dirty="0">
                <a:solidFill>
                  <a:srgbClr val="C00000"/>
                </a:solidFill>
              </a:rPr>
            </a:br>
            <a:r>
              <a:rPr lang="en-US" sz="3200" b="1" dirty="0" smtClean="0">
                <a:solidFill>
                  <a:srgbClr val="C00000"/>
                </a:solidFill>
              </a:rPr>
              <a:t>QUANDO INIZIARE IL TRATTAMENTO</a:t>
            </a:r>
            <a:endParaRPr lang="it-IT" sz="3200" dirty="0">
              <a:solidFill>
                <a:srgbClr val="BE005A"/>
              </a:solidFill>
            </a:endParaRPr>
          </a:p>
        </p:txBody>
      </p:sp>
      <p:sp>
        <p:nvSpPr>
          <p:cNvPr id="4" name="CasellaDiTesto 3"/>
          <p:cNvSpPr txBox="1"/>
          <p:nvPr/>
        </p:nvSpPr>
        <p:spPr>
          <a:xfrm>
            <a:off x="333375" y="1770227"/>
            <a:ext cx="8524875" cy="4832093"/>
          </a:xfrm>
          <a:prstGeom prst="rect">
            <a:avLst/>
          </a:prstGeom>
          <a:noFill/>
          <a:ln>
            <a:solidFill>
              <a:srgbClr val="3366FF"/>
            </a:solidFill>
          </a:ln>
        </p:spPr>
        <p:txBody>
          <a:bodyPr wrap="square" rtlCol="0">
            <a:spAutoFit/>
          </a:bodyPr>
          <a:lstStyle/>
          <a:p>
            <a:r>
              <a:rPr lang="it-IT" sz="2800" u="sng" dirty="0"/>
              <a:t>Le LG ESH/ESC raccomandano l’inizio del trattamento</a:t>
            </a:r>
            <a:r>
              <a:rPr lang="it-IT" sz="2800" dirty="0"/>
              <a:t>:</a:t>
            </a:r>
          </a:p>
          <a:p>
            <a:pPr marL="269875" lvl="0" indent="-269875">
              <a:buFont typeface="Arial"/>
              <a:buChar char="•"/>
            </a:pPr>
            <a:r>
              <a:rPr lang="it-IT" sz="2800" dirty="0"/>
              <a:t>in tutte le gravide con PA &gt; 150/95mmHg</a:t>
            </a:r>
          </a:p>
          <a:p>
            <a:pPr marL="269875" lvl="0" indent="-269875">
              <a:buFont typeface="Arial"/>
              <a:buChar char="•"/>
            </a:pPr>
            <a:r>
              <a:rPr lang="it-IT" sz="2800" dirty="0"/>
              <a:t>nelle gravide con ipertensione gestazionale (con o senza proteinuria) </a:t>
            </a:r>
            <a:r>
              <a:rPr lang="it-IT" sz="2800" dirty="0" smtClean="0"/>
              <a:t>già </a:t>
            </a:r>
            <a:r>
              <a:rPr lang="it-IT" sz="2800" dirty="0"/>
              <a:t>associata a </a:t>
            </a:r>
            <a:r>
              <a:rPr lang="it-IT" sz="2800" dirty="0" smtClean="0"/>
              <a:t>danno </a:t>
            </a:r>
            <a:r>
              <a:rPr lang="it-IT" sz="2800" dirty="0"/>
              <a:t>d’organo se  PA &gt; 140/90mmHg</a:t>
            </a:r>
          </a:p>
          <a:p>
            <a:pPr marL="269875" lvl="0" indent="-269875">
              <a:buFont typeface="Arial"/>
              <a:buChar char="•"/>
            </a:pPr>
            <a:r>
              <a:rPr lang="it-IT" sz="2800" dirty="0"/>
              <a:t>il target del trattamento sarà PA &lt; 140/</a:t>
            </a:r>
            <a:r>
              <a:rPr lang="it-IT" sz="2800" dirty="0" smtClean="0"/>
              <a:t>90mmHg</a:t>
            </a:r>
          </a:p>
          <a:p>
            <a:pPr marL="269875" indent="-269875">
              <a:buFont typeface="Arial"/>
              <a:buChar char="•"/>
            </a:pPr>
            <a:r>
              <a:rPr lang="it-IT" sz="2800" dirty="0"/>
              <a:t>n</a:t>
            </a:r>
            <a:r>
              <a:rPr lang="it-IT" sz="2800" dirty="0" smtClean="0"/>
              <a:t>el 2018 la ESC </a:t>
            </a:r>
            <a:r>
              <a:rPr lang="it-IT" sz="2800" dirty="0"/>
              <a:t>Task Force on </a:t>
            </a:r>
            <a:r>
              <a:rPr lang="en-GB" sz="2800" dirty="0" smtClean="0"/>
              <a:t>cardiovascular disease </a:t>
            </a:r>
            <a:r>
              <a:rPr lang="it-IT" sz="2800" dirty="0" smtClean="0"/>
              <a:t>classifica, </a:t>
            </a:r>
            <a:r>
              <a:rPr lang="it-IT" sz="2800" dirty="0"/>
              <a:t>nelle donne </a:t>
            </a:r>
            <a:r>
              <a:rPr lang="it-IT" sz="2800" dirty="0" smtClean="0"/>
              <a:t>gravide, </a:t>
            </a:r>
            <a:r>
              <a:rPr lang="it-IT" sz="2800" dirty="0"/>
              <a:t>valori di </a:t>
            </a:r>
            <a:r>
              <a:rPr lang="it-IT" sz="2800" dirty="0" err="1"/>
              <a:t>PAs</a:t>
            </a:r>
            <a:r>
              <a:rPr lang="it-IT" sz="2800" dirty="0"/>
              <a:t> ≥170 mmHg o </a:t>
            </a:r>
            <a:r>
              <a:rPr lang="it-IT" sz="2800" dirty="0" err="1"/>
              <a:t>PAd</a:t>
            </a:r>
            <a:r>
              <a:rPr lang="it-IT" sz="2800" dirty="0"/>
              <a:t> ≥110 mmHg </a:t>
            </a:r>
            <a:r>
              <a:rPr lang="it-IT" sz="2800" dirty="0" smtClean="0"/>
              <a:t>come emergenza ipertensiva e consiglia l’immediato ricovero ospedaliero per l’inizio del trattamento farmacologico</a:t>
            </a:r>
            <a:endParaRPr lang="it-IT" sz="2800" dirty="0"/>
          </a:p>
        </p:txBody>
      </p:sp>
      <p:cxnSp>
        <p:nvCxnSpPr>
          <p:cNvPr id="5" name="Connettore 1 4"/>
          <p:cNvCxnSpPr/>
          <p:nvPr/>
        </p:nvCxnSpPr>
        <p:spPr>
          <a:xfrm>
            <a:off x="539552" y="1412776"/>
            <a:ext cx="8064896" cy="0"/>
          </a:xfrm>
          <a:prstGeom prst="line">
            <a:avLst/>
          </a:prstGeom>
          <a:ln w="57150">
            <a:solidFill>
              <a:srgbClr val="FFC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153594"/>
      </p:ext>
    </p:extLst>
  </p:cSld>
  <p:clrMapOvr>
    <a:masterClrMapping/>
  </p:clrMapOvr>
  <mc:AlternateContent xmlns:mc="http://schemas.openxmlformats.org/markup-compatibility/2006" xmlns:p14="http://schemas.microsoft.com/office/powerpoint/2010/main">
    <mc:Choice Requires="p14">
      <p:transition spd="med" p14:dur="600">
        <p:push dir="r"/>
      </p:transition>
    </mc:Choice>
    <mc:Fallback xmlns="">
      <p:transition xmlns:p14="http://schemas.microsoft.com/office/powerpoint/2010/main" spd="med">
        <p:push dir="r"/>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1313</Words>
  <Application>Microsoft Macintosh PowerPoint</Application>
  <PresentationFormat>Presentazione su schermo (4:3)</PresentationFormat>
  <Paragraphs>99</Paragraphs>
  <Slides>33</Slides>
  <Notes>6</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33</vt:i4>
      </vt:variant>
    </vt:vector>
  </HeadingPairs>
  <TitlesOfParts>
    <vt:vector size="35" baseType="lpstr">
      <vt:lpstr>Tema di Office</vt:lpstr>
      <vt:lpstr>Document</vt:lpstr>
      <vt:lpstr>Presentazione di PowerPoint</vt:lpstr>
      <vt:lpstr>Presentazione di PowerPoint</vt:lpstr>
      <vt:lpstr>IPERTENSIONE IN GRAVIDANZA DEFINIZIONE</vt:lpstr>
      <vt:lpstr>IPERTENSIONE IN GRAVIDANZA EPIDEMIOLOGIA</vt:lpstr>
      <vt:lpstr>IPERTENSIONE IN GRAVIDANZA CLASSIFICAZIONE</vt:lpstr>
      <vt:lpstr>IPERTENSIONE IN GRAVIDANZA CLASSIFICAZIONE</vt:lpstr>
      <vt:lpstr>IPERTENSIONE IN GRAVIDANZA CARATTERISTICHE CLINICHE</vt:lpstr>
      <vt:lpstr>IPERTENSIONE IN GRAVIDANZA ESAMI DI LABORATORIO RACCOMANDATI</vt:lpstr>
      <vt:lpstr>IPERTENSIONE IN GRAVIDANZA QUANDO INIZIARE IL TRATTAMENTO</vt:lpstr>
      <vt:lpstr>IPERTENSIONE IN GRAVIDANZA MODIFICHE DELLO STILE DI VITA</vt:lpstr>
      <vt:lpstr>IPERTENSIONE IN GRAVIDANZA  TRATTAMENTO DELL’HYP GESTAZIONALE</vt:lpstr>
      <vt:lpstr>IPERTENSIONE IN GRAVIDANZA TRATTAMENTO FARMACOLOGICO</vt:lpstr>
      <vt:lpstr>Presentazione di PowerPoint</vt:lpstr>
      <vt:lpstr>Presentazione di PowerPoint</vt:lpstr>
      <vt:lpstr>IPERTENSIONE IN GRAVIDANZA EMERGENZE IPERTENSIVE</vt:lpstr>
      <vt:lpstr>IPERTENSIONE IN GRAVIDANZA TRATTAMENTO FARMACOLOGICO</vt:lpstr>
      <vt:lpstr>IPERTENSIONE IN GRAVIDANZA RECOMMENDATIONS ON TREATMENT - ESH/ESC 2018</vt:lpstr>
      <vt:lpstr>Presentazione di PowerPoint</vt:lpstr>
      <vt:lpstr>IPERTENSIONE IN GRAVIDANZA TRATTAMENTO FARMACOLOGICO</vt:lpstr>
      <vt:lpstr>Presentazione di PowerPoint</vt:lpstr>
      <vt:lpstr>Presentazione di PowerPoint</vt:lpstr>
      <vt:lpstr>Presentazione di PowerPoint</vt:lpstr>
      <vt:lpstr>IPERTENSIONE IN GRAVIDANZA TRATTAMENTO DELLA PRE-ECLAMPSIA </vt:lpstr>
      <vt:lpstr>IPERTENSIONE IN GRAVIDANZA TRATTAMENTO DELLA PRE-ECLAMPSIA </vt:lpstr>
      <vt:lpstr>Presentazione di PowerPoint</vt:lpstr>
      <vt:lpstr>Presentazione di PowerPoint</vt:lpstr>
      <vt:lpstr>Presentazione di PowerPoint</vt:lpstr>
      <vt:lpstr>Presentazione di PowerPoint</vt:lpstr>
      <vt:lpstr>IPERTENSIONE IN GRAVIDANZA INDUZIONE DEL PARTO</vt:lpstr>
      <vt:lpstr>Presentazione di PowerPoint</vt:lpstr>
      <vt:lpstr>Presentazione di PowerPoint</vt:lpstr>
      <vt:lpstr>IPERTENSIONE IN GRAVIDANZA OBIETTIVI FUTURI</vt:lpstr>
      <vt:lpstr>In the absence of RCTs, recommendations can only be guided by expert opinion (e dal buon senso).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Pasquale</dc:creator>
  <cp:lastModifiedBy>Pasquale Predotti</cp:lastModifiedBy>
  <cp:revision>84</cp:revision>
  <dcterms:created xsi:type="dcterms:W3CDTF">2015-03-10T22:33:58Z</dcterms:created>
  <dcterms:modified xsi:type="dcterms:W3CDTF">2019-10-05T14:14:10Z</dcterms:modified>
</cp:coreProperties>
</file>