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57" r:id="rId4"/>
    <p:sldId id="258" r:id="rId5"/>
    <p:sldId id="260" r:id="rId6"/>
    <p:sldId id="264" r:id="rId7"/>
    <p:sldId id="271" r:id="rId8"/>
    <p:sldId id="265" r:id="rId9"/>
    <p:sldId id="276" r:id="rId10"/>
    <p:sldId id="261" r:id="rId11"/>
    <p:sldId id="273" r:id="rId12"/>
    <p:sldId id="263" r:id="rId13"/>
    <p:sldId id="262" r:id="rId14"/>
    <p:sldId id="270" r:id="rId15"/>
    <p:sldId id="278" r:id="rId16"/>
    <p:sldId id="275" r:id="rId17"/>
    <p:sldId id="269" r:id="rId18"/>
    <p:sldId id="280" r:id="rId19"/>
    <p:sldId id="272" r:id="rId20"/>
    <p:sldId id="283" r:id="rId21"/>
    <p:sldId id="274" r:id="rId22"/>
    <p:sldId id="279" r:id="rId23"/>
  </p:sldIdLst>
  <p:sldSz cx="10080625" cy="5670550"/>
  <p:notesSz cx="7559675" cy="106918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B510E2E8-7879-4233-8849-54C097B01F37}" styleName="">
    <a:wholeTbl>
      <a:tcStyle>
        <a:tcBdr/>
      </a:tcStyle>
    </a:wholeTbl>
    <a:band1H>
      <a:tcStyle>
        <a:tcBdr/>
      </a:tcStyle>
    </a:band1H>
    <a:band1V>
      <a:tcStyle>
        <a:tcBdr/>
      </a:tcStyle>
    </a:band1V>
    <a:lastCol>
      <a:tcStyle>
        <a:tcBdr/>
      </a:tcStyle>
    </a:lastCol>
    <a:firstCol>
      <a:tcStyle>
        <a:tcBdr/>
      </a:tcStyle>
    </a:firstCol>
    <a:lastRow>
      <a:tcStyle>
        <a:tcBdr/>
      </a:tcStyle>
    </a:lastRow>
    <a:firstRow>
      <a:tcStyle>
        <a:tcBdr/>
      </a:tcStyle>
    </a:firstRow>
  </a:tblStyle>
  <a:tblStyle styleId="{327F97BB-C833-4FB7-BDE5-3F7075034690}" styleName="">
    <a:wholeTbl>
      <a:tcTxStyle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C4D5EB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C4D5EB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C4D5EB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C4D5EB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1V>
      <a:tcStyle>
        <a:tcBdr/>
        <a:fill>
          <a:solidFill>
            <a:srgbClr val="FFFFFF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</a:tcBdr>
        <a:fill>
          <a:solidFill>
            <a:srgbClr val="5B9BD5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right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</a:tcBdr>
        <a:fill>
          <a:solidFill>
            <a:srgbClr val="5B9BD5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A4D9A05-17F8-42FA-9B73-AEE31DDC16C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1953671-847B-455F-BDE0-B986534046E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BD3A38D-1E1C-4FA4-94C6-3C2D9E4A2EF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F3690C-0931-4ACD-95B9-FB8C61FAB90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7D2933-CCAA-47DD-911E-A98E2B52A7A4}" type="slidenum">
              <a:rPr lang="it-IT" kern="0"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‹N›</a:t>
            </a:fld>
            <a:endParaRPr lang="it-IT" ker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immagine diapositiva 1">
            <a:extLst>
              <a:ext uri="{FF2B5EF4-FFF2-40B4-BE49-F238E27FC236}">
                <a16:creationId xmlns:a16="http://schemas.microsoft.com/office/drawing/2014/main" id="{860994DC-707B-4960-928F-3E80C25A78F2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B2F87E-3A14-4791-ACBB-7077044E9FD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8FB5B10C-79AD-4945-8A15-8CAD12C52AE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36BD4B-2B53-445E-976F-37901483AE9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62C170-E29E-488C-A235-FA16AB05944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9AD6F7-E663-4CC7-9577-82C01939AA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 smtClean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CAC360EF-D121-49BA-9555-AE5BEF0825C4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it-IT" sz="2000" kern="1200">
        <a:solidFill>
          <a:srgbClr val="000000"/>
        </a:solidFill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6">
            <a:extLst>
              <a:ext uri="{FF2B5EF4-FFF2-40B4-BE49-F238E27FC236}">
                <a16:creationId xmlns:a16="http://schemas.microsoft.com/office/drawing/2014/main" id="{FE6ED088-CFBE-44A8-BAB7-E522B20F0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3FFA3708-A271-4861-8B5A-E96A3A589BE6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5123" name="Segnaposto immagine diapositiva 1">
            <a:extLst>
              <a:ext uri="{FF2B5EF4-FFF2-40B4-BE49-F238E27FC236}">
                <a16:creationId xmlns:a16="http://schemas.microsoft.com/office/drawing/2014/main" id="{951068A9-3B64-4B95-B392-8FD7056F35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BAC1CE29-BC90-45B6-8548-B9747977A0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6">
            <a:extLst>
              <a:ext uri="{FF2B5EF4-FFF2-40B4-BE49-F238E27FC236}">
                <a16:creationId xmlns:a16="http://schemas.microsoft.com/office/drawing/2014/main" id="{1ED0455A-78B2-4778-8A1A-0297F6401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6766A821-731C-44C5-B52F-BAD1D74966E0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11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4579" name="Segnaposto immagine diapositiva 1">
            <a:extLst>
              <a:ext uri="{FF2B5EF4-FFF2-40B4-BE49-F238E27FC236}">
                <a16:creationId xmlns:a16="http://schemas.microsoft.com/office/drawing/2014/main" id="{C8218ADA-1F34-44AF-B8DE-E9E68D9328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12E991CD-0AA2-4F51-A011-85D40F8F96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6">
            <a:extLst>
              <a:ext uri="{FF2B5EF4-FFF2-40B4-BE49-F238E27FC236}">
                <a16:creationId xmlns:a16="http://schemas.microsoft.com/office/drawing/2014/main" id="{F98B5CA9-697B-418A-9CDC-0656C6837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CBFA75BA-34C0-4BEA-86BF-5FC1422AFD52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12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6627" name="Segnaposto immagine diapositiva 1">
            <a:extLst>
              <a:ext uri="{FF2B5EF4-FFF2-40B4-BE49-F238E27FC236}">
                <a16:creationId xmlns:a16="http://schemas.microsoft.com/office/drawing/2014/main" id="{CC5F30B1-B4D7-4107-A752-6E743B7FC4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D68AF775-CF31-4232-A876-DF42F76692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6">
            <a:extLst>
              <a:ext uri="{FF2B5EF4-FFF2-40B4-BE49-F238E27FC236}">
                <a16:creationId xmlns:a16="http://schemas.microsoft.com/office/drawing/2014/main" id="{9FC233E8-AEDE-46EA-A125-6B234BE01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0908CABF-7CE7-4235-8E83-4D944D4FBFA0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13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8675" name="Segnaposto immagine diapositiva 1">
            <a:extLst>
              <a:ext uri="{FF2B5EF4-FFF2-40B4-BE49-F238E27FC236}">
                <a16:creationId xmlns:a16="http://schemas.microsoft.com/office/drawing/2014/main" id="{C6AC0DFA-2DDF-4031-98E9-E906204266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89DBBAAA-7DA8-4263-86D8-5CF1BC703D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6">
            <a:extLst>
              <a:ext uri="{FF2B5EF4-FFF2-40B4-BE49-F238E27FC236}">
                <a16:creationId xmlns:a16="http://schemas.microsoft.com/office/drawing/2014/main" id="{96D3EC33-BDF6-4695-81EA-6EFCFE02D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65221998-A96A-4468-A3CA-F4B489DF43E4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16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32771" name="Segnaposto immagine diapositiva 1">
            <a:extLst>
              <a:ext uri="{FF2B5EF4-FFF2-40B4-BE49-F238E27FC236}">
                <a16:creationId xmlns:a16="http://schemas.microsoft.com/office/drawing/2014/main" id="{087B091B-61E5-48F1-AD0E-3DEB038A60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9BBF2D85-7F51-49B9-8BCC-10C64EC7F2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6">
            <a:extLst>
              <a:ext uri="{FF2B5EF4-FFF2-40B4-BE49-F238E27FC236}">
                <a16:creationId xmlns:a16="http://schemas.microsoft.com/office/drawing/2014/main" id="{3F340A63-29D7-4AC2-8D08-567C43BCD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0D2824AA-F13F-43FB-A231-94EA0B76FEE0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17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34819" name="Segnaposto immagine diapositiva 1">
            <a:extLst>
              <a:ext uri="{FF2B5EF4-FFF2-40B4-BE49-F238E27FC236}">
                <a16:creationId xmlns:a16="http://schemas.microsoft.com/office/drawing/2014/main" id="{A65ECF09-8DBB-4AF7-A7B3-73BE2039E7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3EBD359-1B77-41F1-8C36-513489C53D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6">
            <a:extLst>
              <a:ext uri="{FF2B5EF4-FFF2-40B4-BE49-F238E27FC236}">
                <a16:creationId xmlns:a16="http://schemas.microsoft.com/office/drawing/2014/main" id="{B2432605-30D1-4791-8DFB-C3F9773C4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29A907BE-3F16-4F7D-82D5-5DB59C6A6C64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19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37891" name="Segnaposto immagine diapositiva 1">
            <a:extLst>
              <a:ext uri="{FF2B5EF4-FFF2-40B4-BE49-F238E27FC236}">
                <a16:creationId xmlns:a16="http://schemas.microsoft.com/office/drawing/2014/main" id="{2FD08330-CBD8-4D33-A03D-1E03653A05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83212BF0-0208-4AAE-98CD-8F0FD07965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6">
            <a:extLst>
              <a:ext uri="{FF2B5EF4-FFF2-40B4-BE49-F238E27FC236}">
                <a16:creationId xmlns:a16="http://schemas.microsoft.com/office/drawing/2014/main" id="{08466EB3-A629-42BC-9FDE-04008C235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5D317449-D659-415E-8A93-8B8CBF64AD09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20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39939" name="Segnaposto immagine diapositiva 1">
            <a:extLst>
              <a:ext uri="{FF2B5EF4-FFF2-40B4-BE49-F238E27FC236}">
                <a16:creationId xmlns:a16="http://schemas.microsoft.com/office/drawing/2014/main" id="{B56E9DEA-F77F-4CE0-9A92-DCFD55121E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634C4956-6CEA-4486-AF65-126E48202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6">
            <a:extLst>
              <a:ext uri="{FF2B5EF4-FFF2-40B4-BE49-F238E27FC236}">
                <a16:creationId xmlns:a16="http://schemas.microsoft.com/office/drawing/2014/main" id="{AA16A344-21FA-4F91-B691-73FC657E9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43D696E9-261E-49D0-BFCC-31B14F691B04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21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41987" name="Segnaposto immagine diapositiva 1">
            <a:extLst>
              <a:ext uri="{FF2B5EF4-FFF2-40B4-BE49-F238E27FC236}">
                <a16:creationId xmlns:a16="http://schemas.microsoft.com/office/drawing/2014/main" id="{6CDD175E-A1F2-4582-97B2-16FA7846DB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A47F9F04-C788-4D3C-BB49-D95A96D289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6">
            <a:extLst>
              <a:ext uri="{FF2B5EF4-FFF2-40B4-BE49-F238E27FC236}">
                <a16:creationId xmlns:a16="http://schemas.microsoft.com/office/drawing/2014/main" id="{6AEEAEA7-5583-4822-9902-FC7986D57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F0AEEF8D-22B0-4E81-91FF-D9517C76CE0C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2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7171" name="Segnaposto immagine diapositiva 1">
            <a:extLst>
              <a:ext uri="{FF2B5EF4-FFF2-40B4-BE49-F238E27FC236}">
                <a16:creationId xmlns:a16="http://schemas.microsoft.com/office/drawing/2014/main" id="{44E72658-35D1-41ED-844F-8358B2366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02A82F8B-B852-4285-BDB0-CF2752DF54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6">
            <a:extLst>
              <a:ext uri="{FF2B5EF4-FFF2-40B4-BE49-F238E27FC236}">
                <a16:creationId xmlns:a16="http://schemas.microsoft.com/office/drawing/2014/main" id="{F7EA6C44-5238-4FE7-9CDB-6FF1535A2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FD7E7626-EA0C-43FE-B009-38DDC5020A50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3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9219" name="Segnaposto immagine diapositiva 1">
            <a:extLst>
              <a:ext uri="{FF2B5EF4-FFF2-40B4-BE49-F238E27FC236}">
                <a16:creationId xmlns:a16="http://schemas.microsoft.com/office/drawing/2014/main" id="{DCD85960-983E-4CE6-8FA0-ACDE631B69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9839ED31-0D25-43D9-A089-E118FEBF29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6">
            <a:extLst>
              <a:ext uri="{FF2B5EF4-FFF2-40B4-BE49-F238E27FC236}">
                <a16:creationId xmlns:a16="http://schemas.microsoft.com/office/drawing/2014/main" id="{11864A40-74A8-40EA-B40E-2C3E01D7B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A1AE5AE4-6182-4E71-B60B-8E681BD964FC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4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1267" name="Segnaposto immagine diapositiva 1">
            <a:extLst>
              <a:ext uri="{FF2B5EF4-FFF2-40B4-BE49-F238E27FC236}">
                <a16:creationId xmlns:a16="http://schemas.microsoft.com/office/drawing/2014/main" id="{70DE0429-5CEF-440E-BCB6-470BAEE653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37EFABFE-4239-4BBD-9A53-69C1B785C1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6">
            <a:extLst>
              <a:ext uri="{FF2B5EF4-FFF2-40B4-BE49-F238E27FC236}">
                <a16:creationId xmlns:a16="http://schemas.microsoft.com/office/drawing/2014/main" id="{811C3435-EF9D-456B-AC8E-60436F0E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21C79EAD-8F3B-4DEC-8171-B18E5E785E80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5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3315" name="Segnaposto immagine diapositiva 1">
            <a:extLst>
              <a:ext uri="{FF2B5EF4-FFF2-40B4-BE49-F238E27FC236}">
                <a16:creationId xmlns:a16="http://schemas.microsoft.com/office/drawing/2014/main" id="{0349C005-5719-4FC8-B442-75CAAA232D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9A0EE0CA-227B-4B3B-84AB-5D77D4E86A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6">
            <a:extLst>
              <a:ext uri="{FF2B5EF4-FFF2-40B4-BE49-F238E27FC236}">
                <a16:creationId xmlns:a16="http://schemas.microsoft.com/office/drawing/2014/main" id="{373D2C08-6232-43FC-BA3C-2FF9A329F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0F32666C-038E-4C56-9D51-029339A6F919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6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5363" name="Segnaposto immagine diapositiva 1">
            <a:extLst>
              <a:ext uri="{FF2B5EF4-FFF2-40B4-BE49-F238E27FC236}">
                <a16:creationId xmlns:a16="http://schemas.microsoft.com/office/drawing/2014/main" id="{4A3C3896-DE00-4230-9E99-9435B315E8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72156049-11FD-42BC-ABFB-1D818D0AD2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6">
            <a:extLst>
              <a:ext uri="{FF2B5EF4-FFF2-40B4-BE49-F238E27FC236}">
                <a16:creationId xmlns:a16="http://schemas.microsoft.com/office/drawing/2014/main" id="{D8A3B4ED-E6AB-447B-9C94-2AC609265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2B8C7FDB-EA48-4ABB-9C2E-D4C7259859E5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8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8435" name="Segnaposto immagine diapositiva 1">
            <a:extLst>
              <a:ext uri="{FF2B5EF4-FFF2-40B4-BE49-F238E27FC236}">
                <a16:creationId xmlns:a16="http://schemas.microsoft.com/office/drawing/2014/main" id="{623C3531-14C2-497E-96DC-C5756B92A2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081DA8A9-E4AE-4774-8582-A0B1120EFE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6">
            <a:extLst>
              <a:ext uri="{FF2B5EF4-FFF2-40B4-BE49-F238E27FC236}">
                <a16:creationId xmlns:a16="http://schemas.microsoft.com/office/drawing/2014/main" id="{D77BEE8C-92C0-4F2A-A2E1-409ACBBE9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975FA943-242D-4F70-8412-039EC97A6293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9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0483" name="Segnaposto immagine diapositiva 1">
            <a:extLst>
              <a:ext uri="{FF2B5EF4-FFF2-40B4-BE49-F238E27FC236}">
                <a16:creationId xmlns:a16="http://schemas.microsoft.com/office/drawing/2014/main" id="{3730BAAA-1692-42A0-8333-21D9F07379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48F1CE3C-B4E0-48BF-8BF7-5AE03BD4A8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6">
            <a:extLst>
              <a:ext uri="{FF2B5EF4-FFF2-40B4-BE49-F238E27FC236}">
                <a16:creationId xmlns:a16="http://schemas.microsoft.com/office/drawing/2014/main" id="{79E83849-E551-413F-8B50-6AEEC7E00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/>
            <a:fld id="{4918C613-EA71-42F0-AD9E-9E8588F03E34}" type="slidenum">
              <a:rPr lang="it-IT" altLang="it-IT" sz="1400">
                <a:solidFill>
                  <a:srgbClr val="000000"/>
                </a:solidFill>
                <a:latin typeface="Liberation Serif" panose="02020603050405020304" pitchFamily="18" charset="0"/>
                <a:ea typeface="Segoe UI" panose="020B0502040204020203" pitchFamily="34" charset="0"/>
                <a:cs typeface="Tahoma" panose="020B0604030504040204" pitchFamily="34" charset="0"/>
              </a:rPr>
              <a:pPr algn="r" eaLnBrk="1"/>
              <a:t>10</a:t>
            </a:fld>
            <a:endParaRPr lang="it-IT" altLang="it-IT" sz="1400">
              <a:solidFill>
                <a:srgbClr val="000000"/>
              </a:solidFill>
              <a:latin typeface="Liberation Serif" panose="02020603050405020304" pitchFamily="18" charset="0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2531" name="Segnaposto immagine diapositiva 1">
            <a:extLst>
              <a:ext uri="{FF2B5EF4-FFF2-40B4-BE49-F238E27FC236}">
                <a16:creationId xmlns:a16="http://schemas.microsoft.com/office/drawing/2014/main" id="{D2964959-B5B8-43E4-8F79-FE2431721E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D7789BD4-BFC9-4B97-81B8-BC55B5C74D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indent="-215999" eaLnBrk="1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15A177-19DA-42E6-99D4-DF81E137CB1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E54E08-94CE-4C12-A2C3-D63C9A7DA79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B63195-A720-49C0-8F95-627299B8CE0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280B7-A836-46B6-94D4-9722514B8E17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871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BE2A3B-B082-40C0-B40A-56795F7FDF6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9F4696-886F-420C-B04B-3CF2EB3590C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9BEB3A-AD9D-4134-9196-FC4491122B0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65B8-AE1B-46F2-8AB4-D3BDEAFCE5EE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16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2E9CBA-BA89-4509-9425-59448DE1317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63C272-CCFC-4822-A774-79325A09CA8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965A7A-5A39-42A0-82A5-EABF4DBF942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7E49-A6CA-4CD5-8831-22454408C224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205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256FC1-FC3B-40E0-89FA-08826B706D1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2636AB-7875-4B62-BA7F-6A704EAC9BE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BC9D29-B15A-4ADD-BE38-524AA1E97E8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6F01-3C2B-4383-8F5C-9AD7D7663BB8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05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8B3E35-D657-4B0B-BFCE-8B8143A6801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03EDE7-DF96-4858-AE8E-656A89D0B37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1A5E64-C0A4-4FB6-93CC-05111E5A89F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84429-AC04-46E8-8B0A-758E6E49537E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1433197-65CC-46B1-9C9C-5922FDA8B00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3B6C1DB-04BC-4183-9C0F-6CAE66F37036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90E073F-36FD-49E1-ADF7-6555097E4D2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C0642-F994-4EA3-A4D9-CA9D7319CA07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614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49678B00-39C4-4DF9-B5DB-BCC7829F2B6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408F094-6B60-4375-891C-6A922CF39A5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E332F2DD-F654-409A-AE02-8DCFFA4535B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D59C-5EAF-42B3-A0A4-52D733908CAF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18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F2AB48D2-D5B0-4D68-B8F8-96E997FDB83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5BCB3B8-E971-48ED-89D2-B27E58DB6C3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C07D2ACE-FF1F-402A-9817-D3B1D39CA5C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66646-9597-4C2D-8EF2-ED4FD886AA1E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88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31DF887D-9B30-4149-860E-D5F7703BE58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353A8A5E-B2A2-4CAF-A82D-B573E8A18F2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5397EEE4-FFB8-4BD8-AEE9-503D3A24E97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1EF40-3B33-4374-B397-D387AC131170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40003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4B4A68A9-06C8-4DE0-9F14-3AE810692FF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586B182-6415-43E2-9631-7C34172C62F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616C23F-4F76-4ADD-99D7-2BC7C27A3A9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CEB81-B210-4013-AED5-0DC45588A25D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1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ECFD972-0693-45EE-8E76-76F43E072DA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B9FE335-5DDD-4F99-9658-0D3DB1D9000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05F21FA6-E511-495B-A2AA-C334194032C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70A33-CBDC-4A83-B80C-5180B2026EE6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86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72AD97D-7738-4004-8551-71CD0B6E8E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238" y="225425"/>
            <a:ext cx="9072562" cy="9477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127053-97DF-493C-B8B2-D49BDFFB4D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238" y="1327150"/>
            <a:ext cx="9072562" cy="32877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85880E-6265-4FD2-8DA7-81FB77280C0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238" y="5165725"/>
            <a:ext cx="2349500" cy="3905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33F29E-C7A2-46F2-843A-8D4B36CD463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8050" y="5165725"/>
            <a:ext cx="3194050" cy="3905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E86DB1-6125-46FE-85F4-13593724D26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888" y="5165725"/>
            <a:ext cx="2347912" cy="3905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 smtClean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>
              <a:defRPr/>
            </a:pPr>
            <a:fld id="{4F3FB2FE-69C9-4D50-86AC-2D232609B65B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it-IT" sz="4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Liberation Sans" panose="020B0604020202020204" pitchFamily="34" charset="0"/>
          <a:ea typeface="Microsoft YaHei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Liberation Sans" panose="020B0604020202020204" pitchFamily="34" charset="0"/>
          <a:ea typeface="Microsoft YaHei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Liberation Sans" panose="020B0604020202020204" pitchFamily="34" charset="0"/>
          <a:ea typeface="Microsoft YaHei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Liberation Sans" panose="020B0604020202020204" pitchFamily="34" charset="0"/>
          <a:ea typeface="Microsoft YaHei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Liberation Sans" panose="020B0604020202020204" pitchFamily="34" charset="0"/>
          <a:ea typeface="Microsoft YaHei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Liberation Sans" panose="020B0604020202020204" pitchFamily="34" charset="0"/>
          <a:ea typeface="Microsoft YaHei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Liberation Sans" panose="020B0604020202020204" pitchFamily="34" charset="0"/>
          <a:ea typeface="Microsoft YaHei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Liberation Sans" panose="020B0604020202020204" pitchFamily="34" charset="0"/>
          <a:ea typeface="Microsoft YaHei" panose="020B0503020204020204" pitchFamily="34" charset="-122"/>
        </a:defRPr>
      </a:lvl9pPr>
    </p:titleStyle>
    <p:bodyStyle>
      <a:lvl1pPr algn="l" rtl="0" eaLnBrk="1" fontAlgn="base" hangingPunct="1">
        <a:spcBef>
          <a:spcPts val="1413"/>
        </a:spcBef>
        <a:spcAft>
          <a:spcPct val="0"/>
        </a:spcAft>
        <a:defRPr lang="it-IT" sz="32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lvl="1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it-IT" sz="2400" kern="1200">
          <a:solidFill>
            <a:srgbClr val="000000"/>
          </a:solidFill>
          <a:latin typeface="Calibri"/>
          <a:ea typeface="Microsoft YaHei" panose="020B0503020204020204" pitchFamily="34" charset="-122"/>
        </a:defRPr>
      </a:lvl2pPr>
      <a:lvl3pPr marL="1143000" lvl="2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it-IT" sz="2000" kern="1200">
          <a:solidFill>
            <a:srgbClr val="000000"/>
          </a:solidFill>
          <a:latin typeface="Calibri"/>
          <a:ea typeface="Microsoft YaHei" panose="020B0503020204020204" pitchFamily="34" charset="-122"/>
        </a:defRPr>
      </a:lvl3pPr>
      <a:lvl4pPr marL="1600200" lvl="3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it-IT" kern="1200">
          <a:solidFill>
            <a:srgbClr val="000000"/>
          </a:solidFill>
          <a:latin typeface="Calibri"/>
          <a:ea typeface="Microsoft YaHei" panose="020B0503020204020204" pitchFamily="34" charset="-122"/>
        </a:defRPr>
      </a:lvl4pPr>
      <a:lvl5pPr marL="2057400" lvl="4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it-IT" kern="1200">
          <a:solidFill>
            <a:srgbClr val="000000"/>
          </a:solidFill>
          <a:latin typeface="Calibri"/>
          <a:ea typeface="Microsoft YaHei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imgres?imgurl=https%3A%2F%2Fst.depositphotos.com%2F1611663%2F3045%2Fv%2F950%2Fdepositphotos_30450881-stock-illustration-business-man-headache-and-confusing.jpg&amp;imgrefurl=https%3A%2F%2Fit.depositphotos.com%2F30450881%2Fstock-illustration-business-man-headache-and-confusing.html&amp;docid=PWtI4OxQm_ADKM&amp;tbnid=3qCI9joCnw3yWM%3A&amp;vet=10ahUKEwjaj-2bnv3kAhVCIVAKHbHrD4YQMwhRKA0wDQ..i&amp;w=1023&amp;h=942&amp;itg=1&amp;bih=603&amp;biw=1280&amp;q=cefalea%20immagini%20cartone&amp;ved=0ahUKEwjaj-2bnv3kAhVCIVAKHbHrD4YQMwhRKA0wDQ&amp;iact=mrc&amp;uact=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imgres?imgurl=https%3A%2F%2Fd2v9ipibika81v.cloudfront.net%2Fuploads%2Fsites%2F240%2F2017%2F04%2Fwarning750.png&amp;imgrefurl=https%3A%2F%2Fcm.usembassy.gov%2Fsm_032317%2F&amp;docid=ABHF9_7Bz3j1XM&amp;tbnid=bcdsCHjsAX95XM%3A&amp;vet=10ahUKEwjB5s33n_3kAhWBLFAKHbwRDo4QMwhKKAEwAQ..i&amp;w=768&amp;h=667&amp;bih=603&amp;biw=1280&amp;q=warning&amp;ved=0ahUKEwjB5s33n_3kAhWBLFAKHbwRDo4QMwhKKAEwAQ&amp;iact=mrc&amp;uact=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4B7F70-823A-4CAC-90D2-D7076652D120}"/>
              </a:ext>
            </a:extLst>
          </p:cNvPr>
          <p:cNvSpPr txBox="1"/>
          <p:nvPr/>
        </p:nvSpPr>
        <p:spPr>
          <a:xfrm rot="14404">
            <a:off x="2973388" y="1225550"/>
            <a:ext cx="6627812" cy="2438400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80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    Ipertensioni endocrine: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600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 come riconoscerle e diagnosticarle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ECE59748-6AE7-42A4-9CF0-98614814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48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578E57-B1CF-4A85-A5B3-AF13116AF092}"/>
              </a:ext>
            </a:extLst>
          </p:cNvPr>
          <p:cNvSpPr txBox="1"/>
          <p:nvPr/>
        </p:nvSpPr>
        <p:spPr>
          <a:xfrm>
            <a:off x="3455988" y="4248150"/>
            <a:ext cx="2205037" cy="541338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anchorCtr="1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i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Dott.ssa M. Persano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i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Ulss 2 Marca Trevigiana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970545-2F27-4FDB-A698-CF4C41401344}"/>
              </a:ext>
            </a:extLst>
          </p:cNvPr>
          <p:cNvSpPr txBox="1"/>
          <p:nvPr/>
        </p:nvSpPr>
        <p:spPr>
          <a:xfrm>
            <a:off x="6480175" y="4281488"/>
            <a:ext cx="3298825" cy="542925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anchorCtr="1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i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Dott. M. Barbot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i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Endocrinologia, Università di Padova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B97DBF21-8B68-4DCD-B4BC-80958A186B6A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0F2A27-5057-45AB-9F9F-2C6B49615C04}"/>
              </a:ext>
            </a:extLst>
          </p:cNvPr>
          <p:cNvSpPr txBox="1"/>
          <p:nvPr/>
        </p:nvSpPr>
        <p:spPr>
          <a:xfrm>
            <a:off x="114300" y="239713"/>
            <a:ext cx="9966325" cy="622300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Iperaldosteronismo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F1E568-2147-4E3B-B9AE-EBF1A6196DD0}"/>
              </a:ext>
            </a:extLst>
          </p:cNvPr>
          <p:cNvSpPr txBox="1"/>
          <p:nvPr/>
        </p:nvSpPr>
        <p:spPr>
          <a:xfrm>
            <a:off x="114300" y="1271588"/>
            <a:ext cx="10056813" cy="385762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Definizione</a:t>
            </a:r>
            <a:r>
              <a:rPr lang="it-IT" sz="200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: aumentata secrezione di aldosterone da pare della zona glomerulare del surrene</a:t>
            </a:r>
          </a:p>
        </p:txBody>
      </p:sp>
      <p:sp>
        <p:nvSpPr>
          <p:cNvPr id="21509" name="CasellaDiTesto 13">
            <a:extLst>
              <a:ext uri="{FF2B5EF4-FFF2-40B4-BE49-F238E27FC236}">
                <a16:creationId xmlns:a16="http://schemas.microsoft.com/office/drawing/2014/main" id="{7897036A-F57F-458B-8BBD-8741BCEB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2216150"/>
            <a:ext cx="1179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Primario</a:t>
            </a:r>
          </a:p>
        </p:txBody>
      </p:sp>
      <p:sp>
        <p:nvSpPr>
          <p:cNvPr id="21510" name="CasellaDiTesto 14">
            <a:extLst>
              <a:ext uri="{FF2B5EF4-FFF2-40B4-BE49-F238E27FC236}">
                <a16:creationId xmlns:a16="http://schemas.microsoft.com/office/drawing/2014/main" id="{3048AE0B-F9AC-449E-9B89-67F8CB3B8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895725"/>
            <a:ext cx="3344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Autonoma secrezione di aldosterone (adenoma, carcinoma surrenalico)</a:t>
            </a:r>
          </a:p>
        </p:txBody>
      </p:sp>
      <p:sp>
        <p:nvSpPr>
          <p:cNvPr id="21511" name="CasellaDiTesto 15">
            <a:extLst>
              <a:ext uri="{FF2B5EF4-FFF2-40B4-BE49-F238E27FC236}">
                <a16:creationId xmlns:a16="http://schemas.microsoft.com/office/drawing/2014/main" id="{53227814-F1AA-4D35-8061-25B30A434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2270125"/>
            <a:ext cx="140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Secondario</a:t>
            </a:r>
          </a:p>
        </p:txBody>
      </p:sp>
      <p:sp>
        <p:nvSpPr>
          <p:cNvPr id="21512" name="CasellaDiTesto 16">
            <a:extLst>
              <a:ext uri="{FF2B5EF4-FFF2-40B4-BE49-F238E27FC236}">
                <a16:creationId xmlns:a16="http://schemas.microsoft.com/office/drawing/2014/main" id="{8D3968A6-4C96-48BB-8643-C8BE11AA8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3868738"/>
            <a:ext cx="4889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Aumentata secrezione di aldosterone legata ad aumentata attivazione del sistema renina-angiotensina (cirrosi epatica, snd nefrosica, scompenso cardiaco congestizio, stenosi arteria renale, farmaci ad azione diuretica)</a:t>
            </a:r>
          </a:p>
        </p:txBody>
      </p:sp>
      <p:sp>
        <p:nvSpPr>
          <p:cNvPr id="21513" name="Freccia in giù 17">
            <a:extLst>
              <a:ext uri="{FF2B5EF4-FFF2-40B4-BE49-F238E27FC236}">
                <a16:creationId xmlns:a16="http://schemas.microsoft.com/office/drawing/2014/main" id="{43FB7FA9-CBCA-40AA-9543-DFFA96486BD1}"/>
              </a:ext>
            </a:extLst>
          </p:cNvPr>
          <p:cNvSpPr>
            <a:spLocks/>
          </p:cNvSpPr>
          <p:nvPr/>
        </p:nvSpPr>
        <p:spPr bwMode="auto">
          <a:xfrm>
            <a:off x="1814513" y="2905125"/>
            <a:ext cx="303212" cy="630238"/>
          </a:xfrm>
          <a:custGeom>
            <a:avLst/>
            <a:gdLst>
              <a:gd name="T0" fmla="*/ 150922 w 21600"/>
              <a:gd name="T1" fmla="*/ 0 h 21600"/>
              <a:gd name="T2" fmla="*/ 301843 w 21600"/>
              <a:gd name="T3" fmla="*/ 315194 h 21600"/>
              <a:gd name="T4" fmla="*/ 150922 w 21600"/>
              <a:gd name="T5" fmla="*/ 630387 h 21600"/>
              <a:gd name="T6" fmla="*/ 0 w 21600"/>
              <a:gd name="T7" fmla="*/ 315194 h 21600"/>
              <a:gd name="T8" fmla="*/ 0 w 21600"/>
              <a:gd name="T9" fmla="*/ 479474 h 21600"/>
              <a:gd name="T10" fmla="*/ 301843 w 21600"/>
              <a:gd name="T11" fmla="*/ 479474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5400 w 21600"/>
              <a:gd name="T19" fmla="*/ 0 h 21600"/>
              <a:gd name="T20" fmla="*/ 16200 w 21600"/>
              <a:gd name="T21" fmla="*/ 1901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400" y="0"/>
                </a:moveTo>
                <a:lnTo>
                  <a:pt x="5400" y="16429"/>
                </a:lnTo>
                <a:lnTo>
                  <a:pt x="0" y="16429"/>
                </a:lnTo>
                <a:lnTo>
                  <a:pt x="10800" y="21600"/>
                </a:lnTo>
                <a:lnTo>
                  <a:pt x="21600" y="16429"/>
                </a:lnTo>
                <a:lnTo>
                  <a:pt x="16200" y="16429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21514" name="Freccia in giù 18">
            <a:extLst>
              <a:ext uri="{FF2B5EF4-FFF2-40B4-BE49-F238E27FC236}">
                <a16:creationId xmlns:a16="http://schemas.microsoft.com/office/drawing/2014/main" id="{4958E5DF-FA08-436D-9420-C0E85EC949C5}"/>
              </a:ext>
            </a:extLst>
          </p:cNvPr>
          <p:cNvSpPr>
            <a:spLocks/>
          </p:cNvSpPr>
          <p:nvPr/>
        </p:nvSpPr>
        <p:spPr bwMode="auto">
          <a:xfrm>
            <a:off x="7350125" y="2898775"/>
            <a:ext cx="301625" cy="630238"/>
          </a:xfrm>
          <a:custGeom>
            <a:avLst/>
            <a:gdLst>
              <a:gd name="T0" fmla="*/ 150922 w 21600"/>
              <a:gd name="T1" fmla="*/ 0 h 21600"/>
              <a:gd name="T2" fmla="*/ 301843 w 21600"/>
              <a:gd name="T3" fmla="*/ 315194 h 21600"/>
              <a:gd name="T4" fmla="*/ 150922 w 21600"/>
              <a:gd name="T5" fmla="*/ 630387 h 21600"/>
              <a:gd name="T6" fmla="*/ 0 w 21600"/>
              <a:gd name="T7" fmla="*/ 315194 h 21600"/>
              <a:gd name="T8" fmla="*/ 0 w 21600"/>
              <a:gd name="T9" fmla="*/ 479474 h 21600"/>
              <a:gd name="T10" fmla="*/ 301843 w 21600"/>
              <a:gd name="T11" fmla="*/ 479474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5400 w 21600"/>
              <a:gd name="T19" fmla="*/ 0 h 21600"/>
              <a:gd name="T20" fmla="*/ 16200 w 21600"/>
              <a:gd name="T21" fmla="*/ 19014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400" y="0"/>
                </a:moveTo>
                <a:lnTo>
                  <a:pt x="5400" y="16429"/>
                </a:lnTo>
                <a:lnTo>
                  <a:pt x="0" y="16429"/>
                </a:lnTo>
                <a:lnTo>
                  <a:pt x="10800" y="21600"/>
                </a:lnTo>
                <a:lnTo>
                  <a:pt x="21600" y="16429"/>
                </a:lnTo>
                <a:lnTo>
                  <a:pt x="16200" y="16429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11" name="Ovale 19">
            <a:extLst>
              <a:ext uri="{FF2B5EF4-FFF2-40B4-BE49-F238E27FC236}">
                <a16:creationId xmlns:a16="http://schemas.microsoft.com/office/drawing/2014/main" id="{F9872FC7-69BD-412F-AFFD-0B155BF124FA}"/>
              </a:ext>
            </a:extLst>
          </p:cNvPr>
          <p:cNvSpPr>
            <a:spLocks/>
          </p:cNvSpPr>
          <p:nvPr/>
        </p:nvSpPr>
        <p:spPr bwMode="auto">
          <a:xfrm>
            <a:off x="117475" y="1858963"/>
            <a:ext cx="3868738" cy="3784600"/>
          </a:xfrm>
          <a:custGeom>
            <a:avLst/>
            <a:gdLst>
              <a:gd name="T0" fmla="*/ 1934157 w 3868314"/>
              <a:gd name="T1" fmla="*/ 0 h 3785222"/>
              <a:gd name="T2" fmla="*/ 3868314 w 3868314"/>
              <a:gd name="T3" fmla="*/ 1892611 h 3785222"/>
              <a:gd name="T4" fmla="*/ 1934157 w 3868314"/>
              <a:gd name="T5" fmla="*/ 3785222 h 3785222"/>
              <a:gd name="T6" fmla="*/ 0 w 3868314"/>
              <a:gd name="T7" fmla="*/ 1892611 h 3785222"/>
              <a:gd name="T8" fmla="*/ 566501 w 3868314"/>
              <a:gd name="T9" fmla="*/ 554333 h 3785222"/>
              <a:gd name="T10" fmla="*/ 566501 w 3868314"/>
              <a:gd name="T11" fmla="*/ 3230889 h 3785222"/>
              <a:gd name="T12" fmla="*/ 3301813 w 3868314"/>
              <a:gd name="T13" fmla="*/ 3230889 h 3785222"/>
              <a:gd name="T14" fmla="*/ 3301813 w 3868314"/>
              <a:gd name="T15" fmla="*/ 554333 h 378522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566501 w 3868314"/>
              <a:gd name="T25" fmla="*/ 554333 h 3785222"/>
              <a:gd name="T26" fmla="*/ 3301813 w 3868314"/>
              <a:gd name="T27" fmla="*/ 3230889 h 37852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68314" h="3785222">
                <a:moveTo>
                  <a:pt x="0" y="1892611"/>
                </a:moveTo>
                <a:lnTo>
                  <a:pt x="0" y="1892611"/>
                </a:lnTo>
                <a:cubicBezTo>
                  <a:pt x="0" y="2937871"/>
                  <a:pt x="865951" y="3785222"/>
                  <a:pt x="1934157" y="3785222"/>
                </a:cubicBezTo>
                <a:cubicBezTo>
                  <a:pt x="3002362" y="3785222"/>
                  <a:pt x="3868314" y="2937871"/>
                  <a:pt x="3868314" y="1892611"/>
                </a:cubicBezTo>
                <a:cubicBezTo>
                  <a:pt x="3868314" y="847350"/>
                  <a:pt x="3002362" y="0"/>
                  <a:pt x="1934157" y="0"/>
                </a:cubicBezTo>
                <a:cubicBezTo>
                  <a:pt x="865951" y="0"/>
                  <a:pt x="0" y="847350"/>
                  <a:pt x="0" y="1892611"/>
                </a:cubicBezTo>
                <a:close/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1C999F90-A28B-4262-B404-8B7FA6C469E7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3555" name="CasellaDiTesto 2">
            <a:extLst>
              <a:ext uri="{FF2B5EF4-FFF2-40B4-BE49-F238E27FC236}">
                <a16:creationId xmlns:a16="http://schemas.microsoft.com/office/drawing/2014/main" id="{65A84AA7-11C8-4C71-AE55-078FE3BBF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198438"/>
            <a:ext cx="9936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Segni e sintomi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64BD77-6B85-4148-ADA8-D4DCDAEB1D18}"/>
              </a:ext>
            </a:extLst>
          </p:cNvPr>
          <p:cNvSpPr txBox="1"/>
          <p:nvPr/>
        </p:nvSpPr>
        <p:spPr>
          <a:xfrm>
            <a:off x="246063" y="2744788"/>
            <a:ext cx="4198937" cy="1882775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Sintomi aspecifici: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Debolezza e affaticabilità muscolare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Crampi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Poliuria</a:t>
            </a:r>
          </a:p>
        </p:txBody>
      </p:sp>
      <p:sp>
        <p:nvSpPr>
          <p:cNvPr id="5" name="CasellaDiTesto 5">
            <a:extLst>
              <a:ext uri="{FF2B5EF4-FFF2-40B4-BE49-F238E27FC236}">
                <a16:creationId xmlns:a16="http://schemas.microsoft.com/office/drawing/2014/main" id="{DE41605A-24DC-44D2-B50B-A56ADD95DFE5}"/>
              </a:ext>
            </a:extLst>
          </p:cNvPr>
          <p:cNvSpPr txBox="1"/>
          <p:nvPr/>
        </p:nvSpPr>
        <p:spPr>
          <a:xfrm>
            <a:off x="246063" y="4575175"/>
            <a:ext cx="9921875" cy="960438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Altri segni: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Segni elettrocardiografici legati alla deplezione del potassio (onda U, aritmie ed extrasistoli)</a:t>
            </a: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3A1538FE-6ED1-43A6-9E55-C87C44AC1110}"/>
              </a:ext>
            </a:extLst>
          </p:cNvPr>
          <p:cNvSpPr txBox="1"/>
          <p:nvPr/>
        </p:nvSpPr>
        <p:spPr>
          <a:xfrm>
            <a:off x="230188" y="1020763"/>
            <a:ext cx="2513012" cy="1884362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Dati laboratoristici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Ipokaliemia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Ipernatriemia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</a:t>
            </a:r>
            <a:r>
              <a:rPr lang="it-IT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lcalosi metabolica</a:t>
            </a:r>
            <a:endParaRPr lang="it-IT" sz="2000" b="1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23559" name="Immagine 8">
            <a:extLst>
              <a:ext uri="{FF2B5EF4-FFF2-40B4-BE49-F238E27FC236}">
                <a16:creationId xmlns:a16="http://schemas.microsoft.com/office/drawing/2014/main" id="{A9D9121A-CA69-464A-93D0-D61CFF20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2562225"/>
            <a:ext cx="270827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CA0986-CEB2-4A7A-9D5A-20798AB7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1543050"/>
            <a:ext cx="3805238" cy="400050"/>
          </a:xfrm>
          <a:prstGeom prst="rect">
            <a:avLst/>
          </a:prstGeom>
          <a:gradFill rotWithShape="0"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miter lim="800000"/>
            <a:headEnd/>
            <a:tailEnd/>
          </a:ln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 solo nel 35% dei casi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ACF88F2-9B8F-46CD-A6B5-C19C4FFA9644}"/>
              </a:ext>
            </a:extLst>
          </p:cNvPr>
          <p:cNvSpPr>
            <a:spLocks/>
          </p:cNvSpPr>
          <p:nvPr/>
        </p:nvSpPr>
        <p:spPr bwMode="auto">
          <a:xfrm>
            <a:off x="2195513" y="1695450"/>
            <a:ext cx="1555750" cy="228600"/>
          </a:xfrm>
          <a:custGeom>
            <a:avLst/>
            <a:gdLst>
              <a:gd name="T0" fmla="*/ 777702 w 21600"/>
              <a:gd name="T1" fmla="*/ 0 h 21600"/>
              <a:gd name="T2" fmla="*/ 1555403 w 21600"/>
              <a:gd name="T3" fmla="*/ 113907 h 21600"/>
              <a:gd name="T4" fmla="*/ 777702 w 21600"/>
              <a:gd name="T5" fmla="*/ 227813 h 21600"/>
              <a:gd name="T6" fmla="*/ 0 w 21600"/>
              <a:gd name="T7" fmla="*/ 113907 h 21600"/>
              <a:gd name="T8" fmla="*/ 1441484 w 21600"/>
              <a:gd name="T9" fmla="*/ 0 h 21600"/>
              <a:gd name="T10" fmla="*/ 1441484 w 21600"/>
              <a:gd name="T11" fmla="*/ 227813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20809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20018" y="5400"/>
                </a:lnTo>
                <a:lnTo>
                  <a:pt x="20018" y="0"/>
                </a:lnTo>
                <a:lnTo>
                  <a:pt x="21600" y="10800"/>
                </a:lnTo>
                <a:lnTo>
                  <a:pt x="20018" y="21600"/>
                </a:lnTo>
                <a:lnTo>
                  <a:pt x="20018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35BA29F2-6A9B-4765-B37F-AF74049C06B1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8B503A-BF16-4672-B819-CE26389031CD}"/>
              </a:ext>
            </a:extLst>
          </p:cNvPr>
          <p:cNvSpPr txBox="1"/>
          <p:nvPr/>
        </p:nvSpPr>
        <p:spPr>
          <a:xfrm>
            <a:off x="0" y="215900"/>
            <a:ext cx="10080625" cy="503238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Iperaldosteronismo primitivo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ADB450B7-C46E-4CC3-B1F9-14BBFA46C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584325"/>
            <a:ext cx="302895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3E0130-7AE5-492D-847F-585EE6400291}"/>
              </a:ext>
            </a:extLst>
          </p:cNvPr>
          <p:cNvSpPr txBox="1"/>
          <p:nvPr/>
        </p:nvSpPr>
        <p:spPr>
          <a:xfrm>
            <a:off x="2963863" y="4746625"/>
            <a:ext cx="1471612" cy="298450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IPA e OSAS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A0CCF0-3966-4A72-9B98-FD6573829B2D}"/>
              </a:ext>
            </a:extLst>
          </p:cNvPr>
          <p:cNvSpPr txBox="1"/>
          <p:nvPr/>
        </p:nvSpPr>
        <p:spPr>
          <a:xfrm>
            <a:off x="6615113" y="3433763"/>
            <a:ext cx="2484437" cy="285750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IPA e nodulo surrenalico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3EE6AE-E3EF-4AEF-A8A2-5ADBAC2D3A65}"/>
              </a:ext>
            </a:extLst>
          </p:cNvPr>
          <p:cNvSpPr txBox="1"/>
          <p:nvPr/>
        </p:nvSpPr>
        <p:spPr>
          <a:xfrm>
            <a:off x="6699250" y="2162175"/>
            <a:ext cx="1731963" cy="287338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IPA e ipokalemia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5B3AE42-6A58-49E5-A884-1C1C745A97A0}"/>
              </a:ext>
            </a:extLst>
          </p:cNvPr>
          <p:cNvSpPr txBox="1"/>
          <p:nvPr/>
        </p:nvSpPr>
        <p:spPr>
          <a:xfrm>
            <a:off x="153988" y="1489075"/>
            <a:ext cx="3603625" cy="342900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IPA controllata con 4 o più farmaci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9EBF207-030B-4A52-8F4D-9AF473C30516}"/>
              </a:ext>
            </a:extLst>
          </p:cNvPr>
          <p:cNvSpPr txBox="1"/>
          <p:nvPr/>
        </p:nvSpPr>
        <p:spPr>
          <a:xfrm>
            <a:off x="171450" y="2560638"/>
            <a:ext cx="3527425" cy="342900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IPA non controllata  con 3 farmaci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626A29E-CA93-4020-9C22-2FFF90701BA0}"/>
              </a:ext>
            </a:extLst>
          </p:cNvPr>
          <p:cNvSpPr txBox="1"/>
          <p:nvPr/>
        </p:nvSpPr>
        <p:spPr>
          <a:xfrm>
            <a:off x="5448300" y="1187450"/>
            <a:ext cx="2363788" cy="363538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PAO &gt; 150/100 mmHg</a:t>
            </a:r>
          </a:p>
        </p:txBody>
      </p:sp>
      <p:sp>
        <p:nvSpPr>
          <p:cNvPr id="11" name="CasellaDiTesto 11">
            <a:extLst>
              <a:ext uri="{FF2B5EF4-FFF2-40B4-BE49-F238E27FC236}">
                <a16:creationId xmlns:a16="http://schemas.microsoft.com/office/drawing/2014/main" id="{CA25CC8E-B11E-428A-8A09-76E4D5BCDEA4}"/>
              </a:ext>
            </a:extLst>
          </p:cNvPr>
          <p:cNvSpPr txBox="1"/>
          <p:nvPr/>
        </p:nvSpPr>
        <p:spPr>
          <a:xfrm>
            <a:off x="-7938" y="3778250"/>
            <a:ext cx="4089401" cy="449263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Familiarità per iperaldosteronismo primario</a:t>
            </a:r>
          </a:p>
        </p:txBody>
      </p:sp>
      <p:sp>
        <p:nvSpPr>
          <p:cNvPr id="12" name="Connettore diritto 12">
            <a:extLst>
              <a:ext uri="{FF2B5EF4-FFF2-40B4-BE49-F238E27FC236}">
                <a16:creationId xmlns:a16="http://schemas.microsoft.com/office/drawing/2014/main" id="{0BA4E1AC-B138-4997-A0C4-410E79AFA130}"/>
              </a:ext>
            </a:extLst>
          </p:cNvPr>
          <p:cNvSpPr/>
          <p:nvPr/>
        </p:nvSpPr>
        <p:spPr>
          <a:xfrm flipH="1" flipV="1">
            <a:off x="3671888" y="1871663"/>
            <a:ext cx="504825" cy="2889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Connettore diritto 13">
            <a:extLst>
              <a:ext uri="{FF2B5EF4-FFF2-40B4-BE49-F238E27FC236}">
                <a16:creationId xmlns:a16="http://schemas.microsoft.com/office/drawing/2014/main" id="{607C57F0-31CF-432C-900B-7409B8EF4AC9}"/>
              </a:ext>
            </a:extLst>
          </p:cNvPr>
          <p:cNvSpPr/>
          <p:nvPr/>
        </p:nvSpPr>
        <p:spPr>
          <a:xfrm>
            <a:off x="3603625" y="2735263"/>
            <a:ext cx="477838" cy="650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headEnd type="arrow"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" name="Connettore diritto 14">
            <a:extLst>
              <a:ext uri="{FF2B5EF4-FFF2-40B4-BE49-F238E27FC236}">
                <a16:creationId xmlns:a16="http://schemas.microsoft.com/office/drawing/2014/main" id="{49F66730-900D-4CD1-9074-04C3E83CD52E}"/>
              </a:ext>
            </a:extLst>
          </p:cNvPr>
          <p:cNvSpPr/>
          <p:nvPr/>
        </p:nvSpPr>
        <p:spPr>
          <a:xfrm flipV="1">
            <a:off x="6170613" y="2376488"/>
            <a:ext cx="381000" cy="1841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5" name="Connettore diritto 15">
            <a:extLst>
              <a:ext uri="{FF2B5EF4-FFF2-40B4-BE49-F238E27FC236}">
                <a16:creationId xmlns:a16="http://schemas.microsoft.com/office/drawing/2014/main" id="{C042BFED-BA47-4703-A945-E17F01FCC6E8}"/>
              </a:ext>
            </a:extLst>
          </p:cNvPr>
          <p:cNvSpPr/>
          <p:nvPr/>
        </p:nvSpPr>
        <p:spPr>
          <a:xfrm>
            <a:off x="6162675" y="3338513"/>
            <a:ext cx="381000" cy="1857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6" name="Connettore diritto 16">
            <a:extLst>
              <a:ext uri="{FF2B5EF4-FFF2-40B4-BE49-F238E27FC236}">
                <a16:creationId xmlns:a16="http://schemas.microsoft.com/office/drawing/2014/main" id="{5FA539A7-47CA-4306-B699-B66CBC3BCAA8}"/>
              </a:ext>
            </a:extLst>
          </p:cNvPr>
          <p:cNvSpPr/>
          <p:nvPr/>
        </p:nvSpPr>
        <p:spPr>
          <a:xfrm>
            <a:off x="5988050" y="4067175"/>
            <a:ext cx="381000" cy="3619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7" name="Connettore diritto 17">
            <a:extLst>
              <a:ext uri="{FF2B5EF4-FFF2-40B4-BE49-F238E27FC236}">
                <a16:creationId xmlns:a16="http://schemas.microsoft.com/office/drawing/2014/main" id="{EB4E577C-4341-4C62-8004-3200E0530846}"/>
              </a:ext>
            </a:extLst>
          </p:cNvPr>
          <p:cNvSpPr/>
          <p:nvPr/>
        </p:nvSpPr>
        <p:spPr>
          <a:xfrm flipH="1">
            <a:off x="4081463" y="4194175"/>
            <a:ext cx="382587" cy="4175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8" name="Connettore diritto 18">
            <a:extLst>
              <a:ext uri="{FF2B5EF4-FFF2-40B4-BE49-F238E27FC236}">
                <a16:creationId xmlns:a16="http://schemas.microsoft.com/office/drawing/2014/main" id="{5B074EBD-9431-4F3F-A24C-470F50755A20}"/>
              </a:ext>
            </a:extLst>
          </p:cNvPr>
          <p:cNvSpPr/>
          <p:nvPr/>
        </p:nvSpPr>
        <p:spPr>
          <a:xfrm flipV="1">
            <a:off x="5562600" y="1695450"/>
            <a:ext cx="163513" cy="2682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9" name="Connettore diritto 19">
            <a:extLst>
              <a:ext uri="{FF2B5EF4-FFF2-40B4-BE49-F238E27FC236}">
                <a16:creationId xmlns:a16="http://schemas.microsoft.com/office/drawing/2014/main" id="{32910AF3-0A8F-4C34-959C-CEFE21C1C2D4}"/>
              </a:ext>
            </a:extLst>
          </p:cNvPr>
          <p:cNvSpPr/>
          <p:nvPr/>
        </p:nvSpPr>
        <p:spPr>
          <a:xfrm flipH="1">
            <a:off x="3897313" y="3509963"/>
            <a:ext cx="279400" cy="2682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miter/>
            <a:tailEnd type="arrow"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5620" name="Rettangolo 22">
            <a:extLst>
              <a:ext uri="{FF2B5EF4-FFF2-40B4-BE49-F238E27FC236}">
                <a16:creationId xmlns:a16="http://schemas.microsoft.com/office/drawing/2014/main" id="{BF49BCD0-4384-4ADB-83DF-1AAAE462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4645025"/>
            <a:ext cx="336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/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" panose="020B0602030504020204" pitchFamily="34" charset="0"/>
              </a:rPr>
              <a:t>Familiarità per IPA e/o  </a:t>
            </a:r>
          </a:p>
          <a:p>
            <a:pPr algn="ctr" eaLnBrk="1"/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" panose="020B0602030504020204" pitchFamily="34" charset="0"/>
              </a:rPr>
              <a:t>evento cerebrovascolare &lt; 40 anni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5D0CB471-F3B5-4E75-8520-6CD479EFB01D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507E930-630E-4B01-BF9C-9B48D7ACB825}"/>
              </a:ext>
            </a:extLst>
          </p:cNvPr>
          <p:cNvGraphicFramePr>
            <a:graphicFrameLocks noGrp="1"/>
          </p:cNvGraphicFramePr>
          <p:nvPr/>
        </p:nvGraphicFramePr>
        <p:xfrm>
          <a:off x="322263" y="2292350"/>
          <a:ext cx="6096001" cy="2451099"/>
        </p:xfrm>
        <a:graphic>
          <a:graphicData uri="http://schemas.openxmlformats.org/drawingml/2006/table">
            <a:tbl>
              <a:tblPr firstRow="1" bandRow="1">
                <a:effectLst/>
                <a:tableStyleId>{327F97BB-C833-4FB7-BDE5-3F7075034690}</a:tableStyleId>
              </a:tblPr>
              <a:tblGrid>
                <a:gridCol w="2124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2422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Liberation Sans" pitchFamily="18"/>
                        <a:ea typeface="Microsoft YaHei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PRA</a:t>
                      </a:r>
                    </a:p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ng/mL/h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PRA</a:t>
                      </a:r>
                    </a:p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pmol/L/min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DRC mU/L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DRC ng/L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47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Aldosterone ng/dL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20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1.6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2.4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3.8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47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Liberation Sans" pitchFamily="18"/>
                        <a:ea typeface="Microsoft YaHei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b="1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30</a:t>
                      </a:r>
                      <a:endParaRPr lang="it-IT" sz="1700" b="1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2.5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3.7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5.7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47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Liberation Sans" pitchFamily="18"/>
                        <a:ea typeface="Microsoft YaHei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40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3.1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4.9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7.7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89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Aldosterone pmol/L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b="1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750</a:t>
                      </a:r>
                      <a:endParaRPr lang="it-IT" sz="1700" b="1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60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91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144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647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Liberation Sans" pitchFamily="18"/>
                        <a:ea typeface="Microsoft YaHei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1000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80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122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tc>
                  <a:txBody>
                    <a:bodyPr/>
                    <a:lstStyle/>
                    <a:p>
                      <a:pPr marL="0" marR="0" lvl="0"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>
                          <a:latin typeface="Times New Roman" pitchFamily="18"/>
                        </a:defRPr>
                      </a:pPr>
                      <a:r>
                        <a:rPr lang="it-IT" sz="1700" u="none" strike="noStrike" kern="1200" cap="none" baseline="0">
                          <a:solidFill>
                            <a:srgbClr val="000000"/>
                          </a:solidFill>
                          <a:latin typeface="Times New Roman" pitchFamily="18"/>
                        </a:rPr>
                        <a:t>192</a:t>
                      </a:r>
                      <a:endParaRPr lang="it-IT" sz="1700" b="0" i="0" u="none" strike="noStrike" kern="1200" cap="none" baseline="0">
                        <a:solidFill>
                          <a:srgbClr val="000000"/>
                        </a:solidFill>
                        <a:latin typeface="Times New Roman" pitchFamily="18"/>
                        <a:ea typeface="Microsoft YaHei" pitchFamily="2"/>
                        <a:cs typeface="Lucida Sans" pitchFamily="2"/>
                      </a:endParaRPr>
                    </a:p>
                  </a:txBody>
                  <a:tcPr marL="91446" marR="91446" marT="45737" marB="4573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asellaDiTesto 7">
            <a:extLst>
              <a:ext uri="{FF2B5EF4-FFF2-40B4-BE49-F238E27FC236}">
                <a16:creationId xmlns:a16="http://schemas.microsoft.com/office/drawing/2014/main" id="{9E44AE29-5B44-4BFA-813A-068F3F5DF41A}"/>
              </a:ext>
            </a:extLst>
          </p:cNvPr>
          <p:cNvSpPr txBox="1"/>
          <p:nvPr/>
        </p:nvSpPr>
        <p:spPr>
          <a:xfrm>
            <a:off x="0" y="223838"/>
            <a:ext cx="10007600" cy="563562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it-IT" sz="3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Diagnosi</a:t>
            </a: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041B7E30-3DF5-4992-883F-BA262C1912FA}"/>
              </a:ext>
            </a:extLst>
          </p:cNvPr>
          <p:cNvSpPr txBox="1"/>
          <p:nvPr/>
        </p:nvSpPr>
        <p:spPr>
          <a:xfrm>
            <a:off x="260350" y="1128713"/>
            <a:ext cx="7799388" cy="596900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/>
          <a:lstStyle/>
          <a:p>
            <a:pPr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Aldosterone plasmatico/renina plasmatica ratio –&gt; ARR</a:t>
            </a:r>
          </a:p>
          <a:p>
            <a:pPr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Diagnostico se </a:t>
            </a:r>
            <a:r>
              <a:rPr lang="it-IT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ARR&gt; 30 </a:t>
            </a: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con</a:t>
            </a:r>
            <a:r>
              <a:rPr lang="it-IT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 </a:t>
            </a: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aldosterone plasmatico → &gt; 15 ng/dl (410 pmol/L)</a:t>
            </a:r>
            <a:endParaRPr lang="it-IT" b="1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80F62606-7A2E-4908-81B6-CF96EF720933}"/>
              </a:ext>
            </a:extLst>
          </p:cNvPr>
          <p:cNvSpPr txBox="1"/>
          <p:nvPr/>
        </p:nvSpPr>
        <p:spPr>
          <a:xfrm>
            <a:off x="6935788" y="2344738"/>
            <a:ext cx="2797175" cy="1633537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compatLnSpc="0">
            <a:spAutoFit/>
          </a:bodyPr>
          <a:lstStyle/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Ipokalemia</a:t>
            </a: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Renina non dosabile   </a:t>
            </a: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Aldosterone &gt; 20 ng/dL (550 pmol/L)      </a:t>
            </a:r>
          </a:p>
        </p:txBody>
      </p:sp>
      <p:sp>
        <p:nvSpPr>
          <p:cNvPr id="7" name="CasellaDiTesto 11">
            <a:extLst>
              <a:ext uri="{FF2B5EF4-FFF2-40B4-BE49-F238E27FC236}">
                <a16:creationId xmlns:a16="http://schemas.microsoft.com/office/drawing/2014/main" id="{4948B368-3665-4377-A3C7-1B7A63E73B4D}"/>
              </a:ext>
            </a:extLst>
          </p:cNvPr>
          <p:cNvSpPr txBox="1"/>
          <p:nvPr/>
        </p:nvSpPr>
        <p:spPr>
          <a:xfrm>
            <a:off x="7418388" y="4627563"/>
            <a:ext cx="1833562" cy="355600"/>
          </a:xfrm>
          <a:prstGeom prst="rect">
            <a:avLst/>
          </a:prstGeom>
          <a:gradFill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 cap="flat">
            <a:solidFill>
              <a:srgbClr val="ED7D31"/>
            </a:solidFill>
            <a:prstDash val="solid"/>
            <a:miter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it-IT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Alto sospetto</a:t>
            </a:r>
          </a:p>
        </p:txBody>
      </p:sp>
      <p:sp>
        <p:nvSpPr>
          <p:cNvPr id="27699" name="Freccia in giù 12">
            <a:extLst>
              <a:ext uri="{FF2B5EF4-FFF2-40B4-BE49-F238E27FC236}">
                <a16:creationId xmlns:a16="http://schemas.microsoft.com/office/drawing/2014/main" id="{C184E1C8-9A41-458E-8AC6-FB34A12B8CD6}"/>
              </a:ext>
            </a:extLst>
          </p:cNvPr>
          <p:cNvSpPr>
            <a:spLocks/>
          </p:cNvSpPr>
          <p:nvPr/>
        </p:nvSpPr>
        <p:spPr bwMode="auto">
          <a:xfrm rot="10799991" flipH="1" flipV="1">
            <a:off x="8110538" y="3998913"/>
            <a:ext cx="242887" cy="547687"/>
          </a:xfrm>
          <a:custGeom>
            <a:avLst/>
            <a:gdLst>
              <a:gd name="T0" fmla="*/ 121195 w 21600"/>
              <a:gd name="T1" fmla="*/ 0 h 21600"/>
              <a:gd name="T2" fmla="*/ 242389 w 21600"/>
              <a:gd name="T3" fmla="*/ 274512 h 21600"/>
              <a:gd name="T4" fmla="*/ 121195 w 21600"/>
              <a:gd name="T5" fmla="*/ 549024 h 21600"/>
              <a:gd name="T6" fmla="*/ 0 w 21600"/>
              <a:gd name="T7" fmla="*/ 274512 h 21600"/>
              <a:gd name="T8" fmla="*/ 0 w 21600"/>
              <a:gd name="T9" fmla="*/ 427832 h 21600"/>
              <a:gd name="T10" fmla="*/ 242389 w 21600"/>
              <a:gd name="T11" fmla="*/ 427832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5400 w 21600"/>
              <a:gd name="T19" fmla="*/ 0 h 21600"/>
              <a:gd name="T20" fmla="*/ 16200 w 21600"/>
              <a:gd name="T21" fmla="*/ 19216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400" y="0"/>
                </a:moveTo>
                <a:lnTo>
                  <a:pt x="5400" y="16832"/>
                </a:lnTo>
                <a:lnTo>
                  <a:pt x="0" y="16832"/>
                </a:lnTo>
                <a:lnTo>
                  <a:pt x="10800" y="21600"/>
                </a:lnTo>
                <a:lnTo>
                  <a:pt x="21600" y="16832"/>
                </a:lnTo>
                <a:lnTo>
                  <a:pt x="16200" y="16832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27700" name="Ovale 13">
            <a:extLst>
              <a:ext uri="{FF2B5EF4-FFF2-40B4-BE49-F238E27FC236}">
                <a16:creationId xmlns:a16="http://schemas.microsoft.com/office/drawing/2014/main" id="{015B49CC-8EFA-4F99-AD9F-D132842E9239}"/>
              </a:ext>
            </a:extLst>
          </p:cNvPr>
          <p:cNvSpPr>
            <a:spLocks/>
          </p:cNvSpPr>
          <p:nvPr/>
        </p:nvSpPr>
        <p:spPr bwMode="auto">
          <a:xfrm>
            <a:off x="2697163" y="3365500"/>
            <a:ext cx="719137" cy="284163"/>
          </a:xfrm>
          <a:custGeom>
            <a:avLst/>
            <a:gdLst>
              <a:gd name="T0" fmla="*/ 359547 w 719093"/>
              <a:gd name="T1" fmla="*/ 0 h 284085"/>
              <a:gd name="T2" fmla="*/ 719093 w 719093"/>
              <a:gd name="T3" fmla="*/ 142043 h 284085"/>
              <a:gd name="T4" fmla="*/ 359547 w 719093"/>
              <a:gd name="T5" fmla="*/ 284085 h 284085"/>
              <a:gd name="T6" fmla="*/ 0 w 719093"/>
              <a:gd name="T7" fmla="*/ 142043 h 284085"/>
              <a:gd name="T8" fmla="*/ 105309 w 719093"/>
              <a:gd name="T9" fmla="*/ 41603 h 284085"/>
              <a:gd name="T10" fmla="*/ 105309 w 719093"/>
              <a:gd name="T11" fmla="*/ 242482 h 284085"/>
              <a:gd name="T12" fmla="*/ 613784 w 719093"/>
              <a:gd name="T13" fmla="*/ 242482 h 284085"/>
              <a:gd name="T14" fmla="*/ 613784 w 719093"/>
              <a:gd name="T15" fmla="*/ 41603 h 28408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05309 w 719093"/>
              <a:gd name="T25" fmla="*/ 41603 h 284085"/>
              <a:gd name="T26" fmla="*/ 613784 w 719093"/>
              <a:gd name="T27" fmla="*/ 242482 h 2840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9093" h="284085">
                <a:moveTo>
                  <a:pt x="0" y="142042"/>
                </a:moveTo>
                <a:lnTo>
                  <a:pt x="0" y="142042"/>
                </a:lnTo>
                <a:cubicBezTo>
                  <a:pt x="0" y="220489"/>
                  <a:pt x="160974" y="284084"/>
                  <a:pt x="359546" y="284084"/>
                </a:cubicBezTo>
                <a:cubicBezTo>
                  <a:pt x="558117" y="284084"/>
                  <a:pt x="719092" y="220489"/>
                  <a:pt x="719092" y="142042"/>
                </a:cubicBezTo>
                <a:cubicBezTo>
                  <a:pt x="719092" y="63594"/>
                  <a:pt x="558117" y="0"/>
                  <a:pt x="359546" y="0"/>
                </a:cubicBezTo>
                <a:cubicBezTo>
                  <a:pt x="160974" y="0"/>
                  <a:pt x="0" y="63594"/>
                  <a:pt x="0" y="142042"/>
                </a:cubicBezTo>
                <a:close/>
              </a:path>
            </a:pathLst>
          </a:custGeom>
          <a:noFill/>
          <a:ln w="12701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7702" name="CasellaDiTesto 15">
            <a:extLst>
              <a:ext uri="{FF2B5EF4-FFF2-40B4-BE49-F238E27FC236}">
                <a16:creationId xmlns:a16="http://schemas.microsoft.com/office/drawing/2014/main" id="{5E33D671-240F-4882-84F7-2CA94C5F0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63" y="5381625"/>
            <a:ext cx="36258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Clin Endocrinol Metab, May 2016, 101(5):1889-1916</a:t>
            </a:r>
          </a:p>
        </p:txBody>
      </p:sp>
      <p:sp>
        <p:nvSpPr>
          <p:cNvPr id="27703" name="CasellaDiTesto 11">
            <a:extLst>
              <a:ext uri="{FF2B5EF4-FFF2-40B4-BE49-F238E27FC236}">
                <a16:creationId xmlns:a16="http://schemas.microsoft.com/office/drawing/2014/main" id="{8C0BED56-501C-45AB-B6A0-1F35D3B48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5011738"/>
            <a:ext cx="4794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000000"/>
                </a:solidFill>
              </a:rPr>
              <a:t>Valore in pmol/L = valore in ng/dL x 27.59 </a:t>
            </a:r>
          </a:p>
        </p:txBody>
      </p:sp>
      <p:sp>
        <p:nvSpPr>
          <p:cNvPr id="27704" name="Freccia a destra 12">
            <a:extLst>
              <a:ext uri="{FF2B5EF4-FFF2-40B4-BE49-F238E27FC236}">
                <a16:creationId xmlns:a16="http://schemas.microsoft.com/office/drawing/2014/main" id="{0650E604-41F6-437B-A1EA-7D82DC36E534}"/>
              </a:ext>
            </a:extLst>
          </p:cNvPr>
          <p:cNvSpPr>
            <a:spLocks/>
          </p:cNvSpPr>
          <p:nvPr/>
        </p:nvSpPr>
        <p:spPr bwMode="auto">
          <a:xfrm>
            <a:off x="7839075" y="1460500"/>
            <a:ext cx="392113" cy="304800"/>
          </a:xfrm>
          <a:custGeom>
            <a:avLst/>
            <a:gdLst>
              <a:gd name="T0" fmla="*/ 196230 w 21600"/>
              <a:gd name="T1" fmla="*/ 0 h 21600"/>
              <a:gd name="T2" fmla="*/ 392460 w 21600"/>
              <a:gd name="T3" fmla="*/ 152426 h 21600"/>
              <a:gd name="T4" fmla="*/ 196230 w 21600"/>
              <a:gd name="T5" fmla="*/ 304851 h 21600"/>
              <a:gd name="T6" fmla="*/ 0 w 21600"/>
              <a:gd name="T7" fmla="*/ 152426 h 21600"/>
              <a:gd name="T8" fmla="*/ 240037 w 21600"/>
              <a:gd name="T9" fmla="*/ 0 h 21600"/>
              <a:gd name="T10" fmla="*/ 240037 w 21600"/>
              <a:gd name="T11" fmla="*/ 304851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7405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3211" y="5400"/>
                </a:lnTo>
                <a:lnTo>
                  <a:pt x="13211" y="0"/>
                </a:lnTo>
                <a:lnTo>
                  <a:pt x="21600" y="10800"/>
                </a:lnTo>
                <a:lnTo>
                  <a:pt x="13211" y="21600"/>
                </a:lnTo>
                <a:lnTo>
                  <a:pt x="13211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27705" name="CasellaDiTesto 13">
            <a:extLst>
              <a:ext uri="{FF2B5EF4-FFF2-40B4-BE49-F238E27FC236}">
                <a16:creationId xmlns:a16="http://schemas.microsoft.com/office/drawing/2014/main" id="{F8EAF571-CDB0-4E2D-99FC-8B1D00788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425" y="1201738"/>
            <a:ext cx="1176338" cy="923925"/>
          </a:xfrm>
          <a:prstGeom prst="rect">
            <a:avLst/>
          </a:prstGeom>
          <a:gradFill rotWithShape="0">
            <a:gsLst>
              <a:gs pos="0">
                <a:srgbClr val="B5D5A7"/>
              </a:gs>
              <a:gs pos="100000">
                <a:srgbClr val="AACE99"/>
              </a:gs>
            </a:gsLst>
            <a:lin ang="5400000"/>
          </a:gradFill>
          <a:ln w="6345">
            <a:solidFill>
              <a:srgbClr val="70AD47"/>
            </a:solidFill>
            <a:miter lim="800000"/>
            <a:headEnd/>
            <a:tailEnd/>
          </a:ln>
          <a:effectLst>
            <a:outerShdw dist="38096" dir="2700000" algn="tl" rotWithShape="0">
              <a:srgbClr val="000000">
                <a:alpha val="39999"/>
              </a:srgbClr>
            </a:outerShdw>
          </a:effec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o RMN addome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4">
            <a:extLst>
              <a:ext uri="{FF2B5EF4-FFF2-40B4-BE49-F238E27FC236}">
                <a16:creationId xmlns:a16="http://schemas.microsoft.com/office/drawing/2014/main" id="{4520C19A-02A9-42BB-A930-6E7E5C15DCEF}"/>
              </a:ext>
            </a:extLst>
          </p:cNvPr>
          <p:cNvGraphicFramePr>
            <a:graphicFrameLocks noGrp="1"/>
          </p:cNvGraphicFramePr>
          <p:nvPr/>
        </p:nvGraphicFramePr>
        <p:xfrm>
          <a:off x="4092607" y="1185419"/>
          <a:ext cx="5885900" cy="2780167"/>
        </p:xfrm>
        <a:graphic>
          <a:graphicData uri="http://schemas.openxmlformats.org/drawingml/2006/table">
            <a:tbl>
              <a:tblPr firstRow="1" bandRow="1">
                <a:effectLst>
                  <a:outerShdw dist="38096" dir="2700000" algn="tl">
                    <a:srgbClr val="000000"/>
                  </a:outerShdw>
                </a:effectLst>
                <a:tableStyleId>{5C22544A-7EE6-4342-B048-85BDC9FD1C3A}</a:tableStyleId>
              </a:tblPr>
              <a:tblGrid>
                <a:gridCol w="2330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323">
                <a:tc>
                  <a:txBody>
                    <a:bodyPr/>
                    <a:lstStyle/>
                    <a:p>
                      <a:pPr lvl="0"/>
                      <a:endParaRPr lang="it-IT" baseline="0">
                        <a:latin typeface="Times New Roman" pitchFamily="18"/>
                        <a:cs typeface="Times New Roman" pitchFamily="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solidFill>
                            <a:srgbClr val="000000"/>
                          </a:solidFill>
                          <a:latin typeface="Times New Roman" pitchFamily="18"/>
                          <a:cs typeface="Times New Roman" pitchFamily="18"/>
                        </a:rPr>
                        <a:t>Aldosterone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solidFill>
                            <a:srgbClr val="000000"/>
                          </a:solidFill>
                          <a:latin typeface="Times New Roman" pitchFamily="18"/>
                          <a:cs typeface="Times New Roman" pitchFamily="18"/>
                        </a:rPr>
                        <a:t>Renina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solidFill>
                            <a:srgbClr val="000000"/>
                          </a:solidFill>
                          <a:latin typeface="Times New Roman" pitchFamily="18"/>
                          <a:cs typeface="Times New Roman" pitchFamily="18"/>
                        </a:rPr>
                        <a:t>ARR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23">
                <a:tc>
                  <a:txBody>
                    <a:bodyPr/>
                    <a:lstStyle/>
                    <a:p>
                      <a:pPr lvl="0"/>
                      <a:r>
                        <a:rPr lang="it-IT" b="1" baseline="0">
                          <a:latin typeface="Times New Roman" pitchFamily="18"/>
                          <a:cs typeface="Times New Roman" pitchFamily="18"/>
                        </a:rPr>
                        <a:t>Beta-bloccanti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229">
                <a:tc>
                  <a:txBody>
                    <a:bodyPr/>
                    <a:lstStyle/>
                    <a:p>
                      <a:pPr lvl="0"/>
                      <a:r>
                        <a:rPr lang="it-IT" b="1" baseline="0">
                          <a:latin typeface="Times New Roman" pitchFamily="18"/>
                          <a:cs typeface="Times New Roman" pitchFamily="18"/>
                        </a:rPr>
                        <a:t>Ace-inibitori e sartani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↑↑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23">
                <a:tc>
                  <a:txBody>
                    <a:bodyPr/>
                    <a:lstStyle/>
                    <a:p>
                      <a:pPr lvl="0"/>
                      <a:r>
                        <a:rPr lang="it-IT" b="1" baseline="0">
                          <a:latin typeface="Times New Roman" pitchFamily="18"/>
                          <a:cs typeface="Times New Roman" pitchFamily="18"/>
                        </a:rPr>
                        <a:t>Agonisti centrali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323">
                <a:tc>
                  <a:txBody>
                    <a:bodyPr/>
                    <a:lstStyle/>
                    <a:p>
                      <a:pPr lvl="0"/>
                      <a:r>
                        <a:rPr lang="it-IT" b="1" baseline="0">
                          <a:latin typeface="Times New Roman" pitchFamily="18"/>
                          <a:cs typeface="Times New Roman" pitchFamily="18"/>
                        </a:rPr>
                        <a:t>Età avanzata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↓↓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323">
                <a:tc>
                  <a:txBody>
                    <a:bodyPr/>
                    <a:lstStyle/>
                    <a:p>
                      <a:pPr lvl="0"/>
                      <a:r>
                        <a:rPr lang="it-IT" b="1" baseline="0">
                          <a:latin typeface="Times New Roman" pitchFamily="18"/>
                          <a:cs typeface="Times New Roman" pitchFamily="18"/>
                        </a:rPr>
                        <a:t>IRC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 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323">
                <a:tc>
                  <a:txBody>
                    <a:bodyPr/>
                    <a:lstStyle/>
                    <a:p>
                      <a:pPr lvl="0"/>
                      <a:r>
                        <a:rPr lang="it-IT" b="1" baseline="0">
                          <a:latin typeface="Times New Roman" pitchFamily="18"/>
                          <a:cs typeface="Times New Roman" pitchFamily="18"/>
                        </a:rPr>
                        <a:t>gravidanza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↑↑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baseline="0">
                          <a:latin typeface="Times New Roman" pitchFamily="18"/>
                          <a:cs typeface="Times New Roman" pitchFamily="18"/>
                        </a:rPr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onnettore diritto 30">
            <a:extLst>
              <a:ext uri="{FF2B5EF4-FFF2-40B4-BE49-F238E27FC236}">
                <a16:creationId xmlns:a16="http://schemas.microsoft.com/office/drawing/2014/main" id="{D1A23FCE-8D76-40C4-861C-58EB6CAB01D5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CasellaDiTesto 31">
            <a:extLst>
              <a:ext uri="{FF2B5EF4-FFF2-40B4-BE49-F238E27FC236}">
                <a16:creationId xmlns:a16="http://schemas.microsoft.com/office/drawing/2014/main" id="{59360BF8-296E-4537-B3A4-888FDAAE3296}"/>
              </a:ext>
            </a:extLst>
          </p:cNvPr>
          <p:cNvSpPr txBox="1"/>
          <p:nvPr/>
        </p:nvSpPr>
        <p:spPr>
          <a:xfrm>
            <a:off x="0" y="268288"/>
            <a:ext cx="10007600" cy="563562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pPr>
            <a:r>
              <a:rPr lang="it-IT" sz="3200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Interferenti su</a:t>
            </a:r>
            <a:r>
              <a:rPr lang="it-IT" sz="32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 ARR</a:t>
            </a:r>
          </a:p>
        </p:txBody>
      </p:sp>
      <p:sp>
        <p:nvSpPr>
          <p:cNvPr id="5" name="CasellaDiTesto 32">
            <a:extLst>
              <a:ext uri="{FF2B5EF4-FFF2-40B4-BE49-F238E27FC236}">
                <a16:creationId xmlns:a16="http://schemas.microsoft.com/office/drawing/2014/main" id="{036105B4-20EF-40E8-9384-1F75C4AD8C7E}"/>
              </a:ext>
            </a:extLst>
          </p:cNvPr>
          <p:cNvSpPr txBox="1"/>
          <p:nvPr/>
        </p:nvSpPr>
        <p:spPr>
          <a:xfrm>
            <a:off x="234950" y="1255713"/>
            <a:ext cx="3554413" cy="2120900"/>
          </a:xfrm>
          <a:prstGeom prst="rect">
            <a:avLst/>
          </a:prstGeom>
          <a:gradFill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 cap="flat">
            <a:solidFill>
              <a:srgbClr val="ED7D31"/>
            </a:solidFill>
            <a:prstDash val="solid"/>
            <a:miter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Farmaci da sospendere:</a:t>
            </a:r>
          </a:p>
          <a:p>
            <a:pPr marL="444498" indent="-1777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Anti aldosteronici</a:t>
            </a: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(almeno 6 settimane)</a:t>
            </a:r>
          </a:p>
          <a:p>
            <a:pPr marL="444498" indent="-1777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Diuretici, ACE-i, sartani e beta-bloccanti (almeno 2 settimane)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2260C2-41FF-4FEC-85FD-141D644D0DBD}"/>
              </a:ext>
            </a:extLst>
          </p:cNvPr>
          <p:cNvSpPr txBox="1"/>
          <p:nvPr/>
        </p:nvSpPr>
        <p:spPr>
          <a:xfrm>
            <a:off x="234950" y="3689350"/>
            <a:ext cx="3554413" cy="1566863"/>
          </a:xfrm>
          <a:prstGeom prst="rect">
            <a:avLst/>
          </a:prstGeom>
          <a:gradFill>
            <a:gsLst>
              <a:gs pos="0">
                <a:srgbClr val="B5D5A7"/>
              </a:gs>
              <a:gs pos="100000">
                <a:srgbClr val="AACE99"/>
              </a:gs>
            </a:gsLst>
            <a:lin ang="5400000"/>
          </a:gradFill>
          <a:ln w="6345" cap="flat">
            <a:solidFill>
              <a:srgbClr val="70AD47"/>
            </a:solidFill>
            <a:prstDash val="solid"/>
            <a:miter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Farmaci </a:t>
            </a:r>
            <a:r>
              <a:rPr lang="it-IT" b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NON</a:t>
            </a: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interferenti:</a:t>
            </a:r>
          </a:p>
          <a:p>
            <a:pPr marL="358773" indent="-17938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17938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Verapamil</a:t>
            </a:r>
          </a:p>
          <a:p>
            <a:pPr marL="358773" indent="-17938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17938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Idralazina</a:t>
            </a:r>
          </a:p>
          <a:p>
            <a:pPr marL="358773" indent="-179386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>
                <a:tab pos="17938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Doxazosina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F3131B-8A6B-4425-9360-6840276BF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4610100"/>
            <a:ext cx="5470525" cy="646113"/>
          </a:xfrm>
          <a:prstGeom prst="rect">
            <a:avLst/>
          </a:prstGeom>
          <a:gradFill rotWithShape="0"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miter lim="800000"/>
            <a:headEnd/>
            <a:tailEnd/>
          </a:ln>
          <a:effectLst>
            <a:outerShdw dist="38096" dir="2700000" algn="tl" rotWithShape="0">
              <a:srgbClr val="000000">
                <a:alpha val="39999"/>
              </a:srgbClr>
            </a:outerShdw>
          </a:effec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non possibile sospensione effettuare comunque il dosaggio di aldosterone e renina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DF7C0741-E508-4257-88F3-2F53888E2ABC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CEAFFD-E624-40DC-8426-128F560C8F70}"/>
              </a:ext>
            </a:extLst>
          </p:cNvPr>
          <p:cNvSpPr txBox="1"/>
          <p:nvPr/>
        </p:nvSpPr>
        <p:spPr>
          <a:xfrm>
            <a:off x="0" y="215900"/>
            <a:ext cx="10080625" cy="503238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Iperaldosteronismo primitivo: terapia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BFF49B-E542-40E4-A5AF-A368C63C1285}"/>
              </a:ext>
            </a:extLst>
          </p:cNvPr>
          <p:cNvSpPr txBox="1"/>
          <p:nvPr/>
        </p:nvSpPr>
        <p:spPr>
          <a:xfrm>
            <a:off x="144463" y="1069975"/>
            <a:ext cx="7845425" cy="4475163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/>
          <a:lstStyle/>
          <a:p>
            <a:pPr marL="285750" indent="-285750" eaLnBrk="1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Chirurgia previa esecuzione di cateterismo selettivo vene surrenaliche (solo in centri di III livello)</a:t>
            </a:r>
          </a:p>
          <a:p>
            <a:pPr marL="285750" indent="-285750" eaLnBrk="1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Terapia medica con antagonisti del recettore dei mineralcorticoidi:</a:t>
            </a:r>
          </a:p>
          <a:p>
            <a:pPr marL="808036" indent="-266703" eaLnBrk="1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630241" algn="l"/>
                <a:tab pos="1163637" algn="l"/>
                <a:tab pos="15271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Spironolattone</a:t>
            </a:r>
            <a:r>
              <a:rPr lang="it-IT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 </a:t>
            </a:r>
            <a:r>
              <a:rPr lang="it-IT" kern="0">
                <a:solidFill>
                  <a:srgbClr val="000000"/>
                </a:solidFill>
                <a:latin typeface="+mn-lt"/>
                <a:ea typeface="Microsoft YaHei" pitchFamily="2"/>
                <a:cs typeface="Lucida Sans" pitchFamily="2"/>
              </a:rPr>
              <a:t></a:t>
            </a:r>
            <a:r>
              <a:rPr lang="it-IT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 dose iniziale 25mg /die fino a 100 mg</a:t>
            </a:r>
          </a:p>
          <a:p>
            <a:pPr marL="808036" indent="-266703" eaLnBrk="1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630241" algn="l"/>
                <a:tab pos="1163637" algn="l"/>
                <a:tab pos="15271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Eplerenone 25 mg/die (2 volte al giorno)</a:t>
            </a:r>
          </a:p>
          <a:p>
            <a:pPr marL="808036" indent="-266703" eaLnBrk="1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630241" algn="l"/>
                <a:tab pos="1163637" algn="l"/>
                <a:tab pos="15271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Canrenone e potassio canrenoato (25-100 mg)</a:t>
            </a:r>
          </a:p>
          <a:p>
            <a:pPr marL="808036" indent="-266703" eaLnBrk="1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630241" algn="l"/>
                <a:tab pos="1163637" algn="l"/>
                <a:tab pos="15271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Amiloride come alternativa (non ha effetti antifibrotici)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tabLst>
                <a:tab pos="630241" algn="l"/>
                <a:tab pos="1163638" algn="l"/>
                <a:tab pos="152717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630241" algn="l"/>
                <a:tab pos="1163638" algn="l"/>
                <a:tab pos="152717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Se non raggiunto controllo pressorio ottimale associare:</a:t>
            </a:r>
          </a:p>
          <a:p>
            <a:pPr marL="827083" indent="-285750" eaLnBrk="1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630231" algn="l"/>
                <a:tab pos="1163637" algn="l"/>
                <a:tab pos="152716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Calcio antagonista</a:t>
            </a:r>
          </a:p>
          <a:p>
            <a:pPr marL="827083" indent="-285750" eaLnBrk="1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630231" algn="l"/>
                <a:tab pos="1163637" algn="l"/>
                <a:tab pos="152716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ACE-inibitore</a:t>
            </a:r>
          </a:p>
          <a:p>
            <a:pPr marL="827083" indent="-285750" eaLnBrk="1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630231" algn="l"/>
                <a:tab pos="1163637" algn="l"/>
                <a:tab pos="152716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Sartani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tabLst>
                <a:tab pos="630241" algn="l"/>
                <a:tab pos="1163638" algn="l"/>
                <a:tab pos="152717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>
                <a:tab pos="630241" algn="l"/>
                <a:tab pos="1163638" algn="l"/>
                <a:tab pos="152717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Da evitare diuretici tiazidici per ipokalimia</a:t>
            </a:r>
          </a:p>
          <a:p>
            <a:pPr marL="541333" eaLnBrk="1" fontAlgn="auto">
              <a:spcBef>
                <a:spcPts val="0"/>
              </a:spcBef>
              <a:spcAft>
                <a:spcPts val="0"/>
              </a:spcAft>
              <a:tabLst>
                <a:tab pos="630230" algn="l"/>
                <a:tab pos="1163637" algn="l"/>
                <a:tab pos="152716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reccia circolare a sinistra 4">
            <a:extLst>
              <a:ext uri="{FF2B5EF4-FFF2-40B4-BE49-F238E27FC236}">
                <a16:creationId xmlns:a16="http://schemas.microsoft.com/office/drawing/2014/main" id="{846A0884-6D82-4A57-896D-9B4CE60BFE4C}"/>
              </a:ext>
            </a:extLst>
          </p:cNvPr>
          <p:cNvSpPr>
            <a:spLocks/>
          </p:cNvSpPr>
          <p:nvPr/>
        </p:nvSpPr>
        <p:spPr bwMode="auto">
          <a:xfrm>
            <a:off x="6492875" y="2586038"/>
            <a:ext cx="423863" cy="498475"/>
          </a:xfrm>
          <a:custGeom>
            <a:avLst/>
            <a:gdLst>
              <a:gd name="T0" fmla="*/ 212104 w 424208"/>
              <a:gd name="T1" fmla="*/ 0 h 499619"/>
              <a:gd name="T2" fmla="*/ 424208 w 424208"/>
              <a:gd name="T3" fmla="*/ 249810 h 499619"/>
              <a:gd name="T4" fmla="*/ 212104 w 424208"/>
              <a:gd name="T5" fmla="*/ 499619 h 499619"/>
              <a:gd name="T6" fmla="*/ 0 w 424208"/>
              <a:gd name="T7" fmla="*/ 249810 h 499619"/>
              <a:gd name="T8" fmla="*/ 0 w 424208"/>
              <a:gd name="T9" fmla="*/ 53026 h 499619"/>
              <a:gd name="T10" fmla="*/ 106052 w 424208"/>
              <a:gd name="T11" fmla="*/ 282108 h 499619"/>
              <a:gd name="T12" fmla="*/ 0 w 424208"/>
              <a:gd name="T13" fmla="*/ 393567 h 499619"/>
              <a:gd name="T14" fmla="*/ 106052 w 424208"/>
              <a:gd name="T15" fmla="*/ 494212 h 499619"/>
              <a:gd name="T16" fmla="*/ 424208 w 424208"/>
              <a:gd name="T17" fmla="*/ 223297 h 499619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1796480 60000 65536"/>
              <a:gd name="T23" fmla="*/ 11796480 60000 65536"/>
              <a:gd name="T24" fmla="*/ 0 60000 65536"/>
              <a:gd name="T25" fmla="*/ 5898240 60000 65536"/>
              <a:gd name="T26" fmla="*/ 0 60000 65536"/>
              <a:gd name="T27" fmla="*/ 0 w 424208"/>
              <a:gd name="T28" fmla="*/ 0 h 499619"/>
              <a:gd name="T29" fmla="*/ 424208 w 424208"/>
              <a:gd name="T30" fmla="*/ 499619 h 4996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4208" h="499619" stroke="0">
                <a:moveTo>
                  <a:pt x="0" y="393567"/>
                </a:moveTo>
                <a:lnTo>
                  <a:pt x="106052" y="282108"/>
                </a:lnTo>
                <a:lnTo>
                  <a:pt x="106052" y="335134"/>
                </a:lnTo>
                <a:cubicBezTo>
                  <a:pt x="246098" y="320620"/>
                  <a:pt x="358069" y="278465"/>
                  <a:pt x="403112" y="223295"/>
                </a:cubicBezTo>
                <a:lnTo>
                  <a:pt x="403112" y="223296"/>
                </a:lnTo>
                <a:cubicBezTo>
                  <a:pt x="417087" y="240412"/>
                  <a:pt x="424208" y="258310"/>
                  <a:pt x="424208" y="276322"/>
                </a:cubicBezTo>
                <a:cubicBezTo>
                  <a:pt x="424208" y="353965"/>
                  <a:pt x="293347" y="421775"/>
                  <a:pt x="106052" y="441186"/>
                </a:cubicBezTo>
                <a:lnTo>
                  <a:pt x="106052" y="494212"/>
                </a:lnTo>
                <a:lnTo>
                  <a:pt x="0" y="393567"/>
                </a:lnTo>
                <a:close/>
              </a:path>
              <a:path w="424208" h="499619" stroke="0">
                <a:moveTo>
                  <a:pt x="424208" y="276323"/>
                </a:moveTo>
                <a:lnTo>
                  <a:pt x="424208" y="276323"/>
                </a:lnTo>
                <a:cubicBezTo>
                  <a:pt x="424208" y="182284"/>
                  <a:pt x="234283" y="106052"/>
                  <a:pt x="0" y="106052"/>
                </a:cubicBezTo>
                <a:lnTo>
                  <a:pt x="0" y="0"/>
                </a:lnTo>
                <a:lnTo>
                  <a:pt x="-1" y="0"/>
                </a:lnTo>
                <a:cubicBezTo>
                  <a:pt x="234283" y="0"/>
                  <a:pt x="424208" y="76232"/>
                  <a:pt x="424208" y="170271"/>
                </a:cubicBezTo>
                <a:lnTo>
                  <a:pt x="424208" y="276323"/>
                </a:lnTo>
                <a:close/>
              </a:path>
              <a:path w="424208" h="499619" fill="none">
                <a:moveTo>
                  <a:pt x="424208" y="276323"/>
                </a:moveTo>
                <a:lnTo>
                  <a:pt x="424208" y="276323"/>
                </a:lnTo>
                <a:cubicBezTo>
                  <a:pt x="424208" y="182284"/>
                  <a:pt x="234283" y="106052"/>
                  <a:pt x="0" y="106052"/>
                </a:cubicBezTo>
                <a:lnTo>
                  <a:pt x="0" y="0"/>
                </a:lnTo>
                <a:lnTo>
                  <a:pt x="-1" y="0"/>
                </a:lnTo>
                <a:cubicBezTo>
                  <a:pt x="234283" y="0"/>
                  <a:pt x="424208" y="76232"/>
                  <a:pt x="424208" y="170271"/>
                </a:cubicBezTo>
                <a:lnTo>
                  <a:pt x="424208" y="276323"/>
                </a:lnTo>
                <a:cubicBezTo>
                  <a:pt x="424208" y="353966"/>
                  <a:pt x="293347" y="421776"/>
                  <a:pt x="106052" y="441187"/>
                </a:cubicBezTo>
                <a:lnTo>
                  <a:pt x="106052" y="494212"/>
                </a:lnTo>
                <a:lnTo>
                  <a:pt x="0" y="393567"/>
                </a:lnTo>
                <a:lnTo>
                  <a:pt x="106052" y="282108"/>
                </a:lnTo>
                <a:lnTo>
                  <a:pt x="106052" y="335134"/>
                </a:lnTo>
                <a:cubicBezTo>
                  <a:pt x="246098" y="320620"/>
                  <a:pt x="358069" y="278465"/>
                  <a:pt x="403112" y="223295"/>
                </a:cubicBez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B5FDC4A2-C0DB-47D8-A854-CF3463B7E45B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1747" name="CasellaDiTesto 5">
            <a:extLst>
              <a:ext uri="{FF2B5EF4-FFF2-40B4-BE49-F238E27FC236}">
                <a16:creationId xmlns:a16="http://schemas.microsoft.com/office/drawing/2014/main" id="{FC9E87A6-D6F6-4029-BDDE-2E014EC8D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238"/>
            <a:ext cx="10007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Sindrome di Cushing</a:t>
            </a:r>
          </a:p>
        </p:txBody>
      </p:sp>
      <p:pic>
        <p:nvPicPr>
          <p:cNvPr id="31748" name="Immagine 8">
            <a:extLst>
              <a:ext uri="{FF2B5EF4-FFF2-40B4-BE49-F238E27FC236}">
                <a16:creationId xmlns:a16="http://schemas.microsoft.com/office/drawing/2014/main" id="{5B2B54BF-9B68-4ADD-A1DA-F840A9436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0" y="4781550"/>
            <a:ext cx="96996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magine 16">
            <a:extLst>
              <a:ext uri="{FF2B5EF4-FFF2-40B4-BE49-F238E27FC236}">
                <a16:creationId xmlns:a16="http://schemas.microsoft.com/office/drawing/2014/main" id="{D311E425-EED6-49FB-971B-6F05E81B3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1154113"/>
            <a:ext cx="19685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Immagine 10">
            <a:extLst>
              <a:ext uri="{FF2B5EF4-FFF2-40B4-BE49-F238E27FC236}">
                <a16:creationId xmlns:a16="http://schemas.microsoft.com/office/drawing/2014/main" id="{B50E5CED-35D8-481C-B7AB-E5BEAB3CA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2895600"/>
            <a:ext cx="1244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2">
            <a:extLst>
              <a:ext uri="{FF2B5EF4-FFF2-40B4-BE49-F238E27FC236}">
                <a16:creationId xmlns:a16="http://schemas.microsoft.com/office/drawing/2014/main" id="{D1EEF47B-DF2B-4ECA-A963-E850EDDD6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2305050"/>
            <a:ext cx="6832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13" tIns="38697" rIns="74413" bIns="38697">
            <a:spAutoFit/>
          </a:bodyPr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it-IT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La forma endogena è rara (incidenza di 1-2 nuovi casi/1000000/anno)</a:t>
            </a:r>
          </a:p>
        </p:txBody>
      </p:sp>
      <p:sp>
        <p:nvSpPr>
          <p:cNvPr id="31752" name="Rectangle 3">
            <a:extLst>
              <a:ext uri="{FF2B5EF4-FFF2-40B4-BE49-F238E27FC236}">
                <a16:creationId xmlns:a16="http://schemas.microsoft.com/office/drawing/2014/main" id="{D3D50F4A-5804-47C1-B319-8487B32B5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2863850"/>
            <a:ext cx="6400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13" tIns="38697" rIns="74413" bIns="38697">
            <a:spAutoFit/>
          </a:bodyPr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it-IT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Female gender predominance (F/M = 4/1)</a:t>
            </a:r>
          </a:p>
        </p:txBody>
      </p:sp>
      <p:sp>
        <p:nvSpPr>
          <p:cNvPr id="31753" name="Rectangle 4">
            <a:extLst>
              <a:ext uri="{FF2B5EF4-FFF2-40B4-BE49-F238E27FC236}">
                <a16:creationId xmlns:a16="http://schemas.microsoft.com/office/drawing/2014/main" id="{C258B4B7-A24C-43E1-AB0C-E694C5317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1192213"/>
            <a:ext cx="76041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13" tIns="38697" rIns="74413" bIns="38697">
            <a:spAutoFit/>
          </a:bodyPr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it-IT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Condizione legata all’esposizione cronica ad elevate livelli di glucocorticoidi</a:t>
            </a:r>
          </a:p>
        </p:txBody>
      </p:sp>
      <p:sp>
        <p:nvSpPr>
          <p:cNvPr id="31754" name="Rectangle 5">
            <a:extLst>
              <a:ext uri="{FF2B5EF4-FFF2-40B4-BE49-F238E27FC236}">
                <a16:creationId xmlns:a16="http://schemas.microsoft.com/office/drawing/2014/main" id="{CB6369B3-EF2A-4141-8BBF-F8580975E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735138"/>
            <a:ext cx="6400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13" tIns="38697" rIns="74413" bIns="38697">
            <a:spAutoFit/>
          </a:bodyPr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it-IT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La forma esogena è di gran lunga la più frequente </a:t>
            </a:r>
          </a:p>
        </p:txBody>
      </p:sp>
      <p:sp>
        <p:nvSpPr>
          <p:cNvPr id="31755" name="Rectangle 6">
            <a:extLst>
              <a:ext uri="{FF2B5EF4-FFF2-40B4-BE49-F238E27FC236}">
                <a16:creationId xmlns:a16="http://schemas.microsoft.com/office/drawing/2014/main" id="{5716808B-E318-48B9-9C4C-1ABA1D9E2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4251325"/>
            <a:ext cx="64008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413" tIns="38697" rIns="74413" bIns="38697">
            <a:spAutoFit/>
          </a:bodyPr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it-IT" b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Differenti eziologie</a:t>
            </a:r>
          </a:p>
        </p:txBody>
      </p:sp>
      <p:sp>
        <p:nvSpPr>
          <p:cNvPr id="12" name="CasellaDiTesto 8">
            <a:extLst>
              <a:ext uri="{FF2B5EF4-FFF2-40B4-BE49-F238E27FC236}">
                <a16:creationId xmlns:a16="http://schemas.microsoft.com/office/drawing/2014/main" id="{D106D305-6112-41E4-BF40-09049C7B8763}"/>
              </a:ext>
            </a:extLst>
          </p:cNvPr>
          <p:cNvSpPr txBox="1"/>
          <p:nvPr/>
        </p:nvSpPr>
        <p:spPr>
          <a:xfrm>
            <a:off x="3579813" y="3481388"/>
            <a:ext cx="1725612" cy="549275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88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ACTH-dependente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88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80%</a:t>
            </a:r>
          </a:p>
        </p:txBody>
      </p:sp>
      <p:sp>
        <p:nvSpPr>
          <p:cNvPr id="13" name="CasellaDiTesto 9">
            <a:extLst>
              <a:ext uri="{FF2B5EF4-FFF2-40B4-BE49-F238E27FC236}">
                <a16:creationId xmlns:a16="http://schemas.microsoft.com/office/drawing/2014/main" id="{94143DA2-D008-471D-88CA-683FB1CF870B}"/>
              </a:ext>
            </a:extLst>
          </p:cNvPr>
          <p:cNvSpPr txBox="1"/>
          <p:nvPr/>
        </p:nvSpPr>
        <p:spPr>
          <a:xfrm>
            <a:off x="3570288" y="4957763"/>
            <a:ext cx="1906587" cy="549275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88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ACTH-independenti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88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      20%</a:t>
            </a:r>
          </a:p>
        </p:txBody>
      </p:sp>
      <p:sp>
        <p:nvSpPr>
          <p:cNvPr id="14" name="Freccia a destra 10">
            <a:extLst>
              <a:ext uri="{FF2B5EF4-FFF2-40B4-BE49-F238E27FC236}">
                <a16:creationId xmlns:a16="http://schemas.microsoft.com/office/drawing/2014/main" id="{E2AA343A-0836-4E80-85AB-A023808B6111}"/>
              </a:ext>
            </a:extLst>
          </p:cNvPr>
          <p:cNvSpPr/>
          <p:nvPr/>
        </p:nvSpPr>
        <p:spPr>
          <a:xfrm rot="19963649">
            <a:off x="2347913" y="3967163"/>
            <a:ext cx="1174750" cy="152400"/>
          </a:xfrm>
          <a:custGeom>
            <a:avLst>
              <a:gd name="f0" fmla="val 2019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B8F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88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Freccia a destra 11">
            <a:extLst>
              <a:ext uri="{FF2B5EF4-FFF2-40B4-BE49-F238E27FC236}">
                <a16:creationId xmlns:a16="http://schemas.microsoft.com/office/drawing/2014/main" id="{DC813C42-D156-4090-BB88-E3E2162D927D}"/>
              </a:ext>
            </a:extLst>
          </p:cNvPr>
          <p:cNvSpPr/>
          <p:nvPr/>
        </p:nvSpPr>
        <p:spPr>
          <a:xfrm rot="1609862">
            <a:off x="2357438" y="4770438"/>
            <a:ext cx="1174750" cy="157162"/>
          </a:xfrm>
          <a:custGeom>
            <a:avLst>
              <a:gd name="f0" fmla="val 2015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B8F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88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Freccia a destra 12">
            <a:extLst>
              <a:ext uri="{FF2B5EF4-FFF2-40B4-BE49-F238E27FC236}">
                <a16:creationId xmlns:a16="http://schemas.microsoft.com/office/drawing/2014/main" id="{F5A58FDC-020E-4CED-9105-0A4E49E2AAA3}"/>
              </a:ext>
            </a:extLst>
          </p:cNvPr>
          <p:cNvSpPr/>
          <p:nvPr/>
        </p:nvSpPr>
        <p:spPr>
          <a:xfrm rot="20568417">
            <a:off x="5170488" y="3343275"/>
            <a:ext cx="447675" cy="125413"/>
          </a:xfrm>
          <a:custGeom>
            <a:avLst>
              <a:gd name="f0" fmla="val 1859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B8F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88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CasellaDiTesto 14">
            <a:extLst>
              <a:ext uri="{FF2B5EF4-FFF2-40B4-BE49-F238E27FC236}">
                <a16:creationId xmlns:a16="http://schemas.microsoft.com/office/drawing/2014/main" id="{276067FC-D6B1-49D6-97F1-BA5B30285065}"/>
              </a:ext>
            </a:extLst>
          </p:cNvPr>
          <p:cNvSpPr txBox="1"/>
          <p:nvPr/>
        </p:nvSpPr>
        <p:spPr>
          <a:xfrm>
            <a:off x="5565775" y="3036888"/>
            <a:ext cx="1798638" cy="550862"/>
          </a:xfrm>
          <a:prstGeom prst="rect">
            <a:avLst/>
          </a:prstGeom>
          <a:noFill/>
          <a:ln cap="flat">
            <a:noFill/>
          </a:ln>
        </p:spPr>
        <p:txBody>
          <a:bodyPr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88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Origine ipofisaria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88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70% </a:t>
            </a:r>
          </a:p>
        </p:txBody>
      </p:sp>
      <p:sp>
        <p:nvSpPr>
          <p:cNvPr id="18" name="CasellaDiTesto 15">
            <a:extLst>
              <a:ext uri="{FF2B5EF4-FFF2-40B4-BE49-F238E27FC236}">
                <a16:creationId xmlns:a16="http://schemas.microsoft.com/office/drawing/2014/main" id="{ADC26DE5-6171-4786-B1EA-255F8593589F}"/>
              </a:ext>
            </a:extLst>
          </p:cNvPr>
          <p:cNvSpPr txBox="1"/>
          <p:nvPr/>
        </p:nvSpPr>
        <p:spPr>
          <a:xfrm>
            <a:off x="5638800" y="3963988"/>
            <a:ext cx="3001963" cy="549275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88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Secrezione ectopica di ACTH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88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        10%</a:t>
            </a:r>
          </a:p>
        </p:txBody>
      </p:sp>
      <p:sp>
        <p:nvSpPr>
          <p:cNvPr id="19" name="CasellaDiTesto 16">
            <a:extLst>
              <a:ext uri="{FF2B5EF4-FFF2-40B4-BE49-F238E27FC236}">
                <a16:creationId xmlns:a16="http://schemas.microsoft.com/office/drawing/2014/main" id="{1B102EC4-A4E3-477F-A618-B4CF5C31661E}"/>
              </a:ext>
            </a:extLst>
          </p:cNvPr>
          <p:cNvSpPr txBox="1"/>
          <p:nvPr/>
        </p:nvSpPr>
        <p:spPr>
          <a:xfrm>
            <a:off x="5738813" y="4795838"/>
            <a:ext cx="3654425" cy="728662"/>
          </a:xfrm>
          <a:prstGeom prst="rect">
            <a:avLst/>
          </a:prstGeom>
          <a:noFill/>
          <a:ln cap="flat">
            <a:noFill/>
          </a:ln>
        </p:spPr>
        <p:txBody>
          <a:bodyPr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88">
                <a:solidFill>
                  <a:srgbClr val="000000"/>
                </a:solidFill>
                <a:latin typeface="Calibri"/>
              </a:rPr>
              <a:t>Origine surrenalica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58" i="1">
                <a:solidFill>
                  <a:srgbClr val="000000"/>
                </a:solidFill>
                <a:latin typeface="Calibri"/>
              </a:rPr>
              <a:t>(adenoma, carcinoma, iperplasia surrenalica bilaterale)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88">
                <a:solidFill>
                  <a:srgbClr val="000000"/>
                </a:solidFill>
                <a:latin typeface="Calibri"/>
              </a:rPr>
              <a:t>20%</a:t>
            </a:r>
          </a:p>
        </p:txBody>
      </p:sp>
      <p:sp>
        <p:nvSpPr>
          <p:cNvPr id="20" name="Freccia a destra 13">
            <a:extLst>
              <a:ext uri="{FF2B5EF4-FFF2-40B4-BE49-F238E27FC236}">
                <a16:creationId xmlns:a16="http://schemas.microsoft.com/office/drawing/2014/main" id="{9854CFAF-9DAB-40DD-AF11-A66DB02AEAC1}"/>
              </a:ext>
            </a:extLst>
          </p:cNvPr>
          <p:cNvSpPr/>
          <p:nvPr/>
        </p:nvSpPr>
        <p:spPr>
          <a:xfrm>
            <a:off x="5414963" y="5130800"/>
            <a:ext cx="447675" cy="125413"/>
          </a:xfrm>
          <a:custGeom>
            <a:avLst>
              <a:gd name="f0" fmla="val 1859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B8F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88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765" name="Immagine 25">
            <a:extLst>
              <a:ext uri="{FF2B5EF4-FFF2-40B4-BE49-F238E27FC236}">
                <a16:creationId xmlns:a16="http://schemas.microsoft.com/office/drawing/2014/main" id="{0E5906E7-C520-499A-875D-66F656CC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3883025"/>
            <a:ext cx="8270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ccia a destra 12">
            <a:extLst>
              <a:ext uri="{FF2B5EF4-FFF2-40B4-BE49-F238E27FC236}">
                <a16:creationId xmlns:a16="http://schemas.microsoft.com/office/drawing/2014/main" id="{A550ADF0-B697-406D-B0CD-6DC15F28707C}"/>
              </a:ext>
            </a:extLst>
          </p:cNvPr>
          <p:cNvSpPr/>
          <p:nvPr/>
        </p:nvSpPr>
        <p:spPr>
          <a:xfrm rot="795391">
            <a:off x="5167313" y="3922713"/>
            <a:ext cx="447675" cy="123825"/>
          </a:xfrm>
          <a:custGeom>
            <a:avLst>
              <a:gd name="f0" fmla="val 1859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00B8F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88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9A7E36A0-BE64-4C36-9F43-1BFE60527DAC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3795" name="CasellaDiTesto 5">
            <a:extLst>
              <a:ext uri="{FF2B5EF4-FFF2-40B4-BE49-F238E27FC236}">
                <a16:creationId xmlns:a16="http://schemas.microsoft.com/office/drawing/2014/main" id="{5864DBBE-CB16-440C-82AB-B84095461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238"/>
            <a:ext cx="10007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Manifestazioni cliniche</a:t>
            </a:r>
          </a:p>
        </p:txBody>
      </p:sp>
      <p:sp>
        <p:nvSpPr>
          <p:cNvPr id="4" name="CasellaDiTesto 12">
            <a:extLst>
              <a:ext uri="{FF2B5EF4-FFF2-40B4-BE49-F238E27FC236}">
                <a16:creationId xmlns:a16="http://schemas.microsoft.com/office/drawing/2014/main" id="{D0593CD9-4318-455A-AEC9-6AF066F48034}"/>
              </a:ext>
            </a:extLst>
          </p:cNvPr>
          <p:cNvSpPr txBox="1"/>
          <p:nvPr/>
        </p:nvSpPr>
        <p:spPr>
          <a:xfrm>
            <a:off x="7591425" y="1316038"/>
            <a:ext cx="2416175" cy="4386262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Obesità tronculare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Gibbo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Strie rubre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Cute sottile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Assottigliamento arti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Ecchimosi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Facies lunare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Rubeosi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Irsuitismo, acne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33797" name="Picture 2">
            <a:extLst>
              <a:ext uri="{FF2B5EF4-FFF2-40B4-BE49-F238E27FC236}">
                <a16:creationId xmlns:a16="http://schemas.microsoft.com/office/drawing/2014/main" id="{F3D48C28-70D1-4636-BFD3-05CC2E8A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745966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CasellaDiTesto 4">
            <a:extLst>
              <a:ext uri="{FF2B5EF4-FFF2-40B4-BE49-F238E27FC236}">
                <a16:creationId xmlns:a16="http://schemas.microsoft.com/office/drawing/2014/main" id="{68EF9B71-23D8-4050-8FD5-74DABFFB7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5392738"/>
            <a:ext cx="3419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400">
                <a:solidFill>
                  <a:srgbClr val="000000"/>
                </a:solidFill>
              </a:rPr>
              <a:t>Pivonello, Lancet Diabetes Endocrinol 2016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0A7EF0-3301-4B1B-AF00-CD77E179D8B1}"/>
              </a:ext>
            </a:extLst>
          </p:cNvPr>
          <p:cNvSpPr txBox="1"/>
          <p:nvPr/>
        </p:nvSpPr>
        <p:spPr>
          <a:xfrm>
            <a:off x="0" y="141288"/>
            <a:ext cx="10080625" cy="523875"/>
          </a:xfrm>
          <a:prstGeom prst="rect">
            <a:avLst/>
          </a:prstGeom>
          <a:noFill/>
          <a:ln cap="flat">
            <a:noFill/>
          </a:ln>
        </p:spPr>
        <p:txBody>
          <a:bodyPr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Cause di ipertensione nella sindrome di Cushing</a:t>
            </a:r>
            <a:endParaRPr lang="it-IT" sz="2800" b="1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Connettore diritto 1">
            <a:extLst>
              <a:ext uri="{FF2B5EF4-FFF2-40B4-BE49-F238E27FC236}">
                <a16:creationId xmlns:a16="http://schemas.microsoft.com/office/drawing/2014/main" id="{AD7C38E9-9087-4627-8586-A9B96EECBA4F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35844" name="Immagine 4">
            <a:extLst>
              <a:ext uri="{FF2B5EF4-FFF2-40B4-BE49-F238E27FC236}">
                <a16:creationId xmlns:a16="http://schemas.microsoft.com/office/drawing/2014/main" id="{EAA1B9A4-24A5-4AFE-9586-C08A7B11C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189038"/>
            <a:ext cx="4679950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CasellaDiTesto 4">
            <a:extLst>
              <a:ext uri="{FF2B5EF4-FFF2-40B4-BE49-F238E27FC236}">
                <a16:creationId xmlns:a16="http://schemas.microsoft.com/office/drawing/2014/main" id="{36C7812E-DB9C-4965-8CDF-662C2B64F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413" y="5362575"/>
            <a:ext cx="3419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1400">
                <a:solidFill>
                  <a:srgbClr val="000000"/>
                </a:solidFill>
              </a:rPr>
              <a:t>Barbot, Front Endocrinol 2019</a:t>
            </a:r>
          </a:p>
        </p:txBody>
      </p:sp>
      <p:sp>
        <p:nvSpPr>
          <p:cNvPr id="35846" name="CasellaDiTesto 7">
            <a:extLst>
              <a:ext uri="{FF2B5EF4-FFF2-40B4-BE49-F238E27FC236}">
                <a16:creationId xmlns:a16="http://schemas.microsoft.com/office/drawing/2014/main" id="{DBEF49D8-DB7C-43ED-8A55-710AE8381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281113"/>
            <a:ext cx="516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Effetto mineralcorticoide</a:t>
            </a:r>
          </a:p>
        </p:txBody>
      </p:sp>
      <p:sp>
        <p:nvSpPr>
          <p:cNvPr id="35847" name="Rettangolo 8">
            <a:extLst>
              <a:ext uri="{FF2B5EF4-FFF2-40B4-BE49-F238E27FC236}">
                <a16:creationId xmlns:a16="http://schemas.microsoft.com/office/drawing/2014/main" id="{83C51088-2073-4A4C-A0C5-C5670F59D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87538"/>
            <a:ext cx="50387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Aumento angiotensinogeno </a:t>
            </a:r>
            <a:r>
              <a:rPr lang="it-IT" altLang="it-IT">
                <a:solidFill>
                  <a:srgbClr val="000000"/>
                </a:solidFill>
                <a:cs typeface="Times New Roman" panose="02020603050405020304" pitchFamily="18" charset="0"/>
              </a:rPr>
              <a:t></a:t>
            </a: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angiotensina II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Sindrome metabolica e OSAS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Aumentata sensibilità alle catecolamine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Aumento ET-1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Riduzione espressione NOS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Aumento citochine e adipochine infiammatorie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08031E30-EC6D-4B11-866D-36B362FA2BF4}"/>
              </a:ext>
            </a:extLst>
          </p:cNvPr>
          <p:cNvSpPr/>
          <p:nvPr/>
        </p:nvSpPr>
        <p:spPr>
          <a:xfrm>
            <a:off x="0" y="102552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6867" name="CasellaDiTesto 2">
            <a:extLst>
              <a:ext uri="{FF2B5EF4-FFF2-40B4-BE49-F238E27FC236}">
                <a16:creationId xmlns:a16="http://schemas.microsoft.com/office/drawing/2014/main" id="{76DAA17B-10A7-47AF-A859-85E8D052A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4788"/>
            <a:ext cx="10080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it-IT" altLang="it-IT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screenare</a:t>
            </a:r>
            <a:r>
              <a:rPr lang="it-IT" altLang="it-IT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test diagnostici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BD04AB72-B18F-4B52-82BD-70EFEFDB0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327400"/>
            <a:ext cx="98901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5">
            <a:extLst>
              <a:ext uri="{FF2B5EF4-FFF2-40B4-BE49-F238E27FC236}">
                <a16:creationId xmlns:a16="http://schemas.microsoft.com/office/drawing/2014/main" id="{9ADF4BC1-0E5B-4E18-B109-3BB73040F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482975"/>
            <a:ext cx="21272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Escludere l’assunzione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esogena di GC</a:t>
            </a:r>
          </a:p>
        </p:txBody>
      </p:sp>
      <p:sp>
        <p:nvSpPr>
          <p:cNvPr id="6" name="CasellaDiTesto 6">
            <a:extLst>
              <a:ext uri="{FF2B5EF4-FFF2-40B4-BE49-F238E27FC236}">
                <a16:creationId xmlns:a16="http://schemas.microsoft.com/office/drawing/2014/main" id="{825516B1-457D-44BF-B7A0-D3CC9FE66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2778125"/>
            <a:ext cx="3267075" cy="431800"/>
          </a:xfrm>
          <a:prstGeom prst="rect">
            <a:avLst/>
          </a:prstGeom>
          <a:gradFill rotWithShape="0"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>
            <a:solidFill>
              <a:srgbClr val="ED7D31"/>
            </a:solidFill>
            <a:miter lim="800000"/>
            <a:headEnd/>
            <a:tailEnd/>
          </a:ln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200" b="1">
                <a:solidFill>
                  <a:srgbClr val="000000"/>
                </a:solidFill>
              </a:rPr>
              <a:t>Sospetto ipercortisolismo</a:t>
            </a:r>
          </a:p>
        </p:txBody>
      </p:sp>
      <p:sp>
        <p:nvSpPr>
          <p:cNvPr id="7" name="CasellaDiTesto 8">
            <a:extLst>
              <a:ext uri="{FF2B5EF4-FFF2-40B4-BE49-F238E27FC236}">
                <a16:creationId xmlns:a16="http://schemas.microsoft.com/office/drawing/2014/main" id="{36BEB134-AF3A-4A14-8AF9-0AAADF99CBE0}"/>
              </a:ext>
            </a:extLst>
          </p:cNvPr>
          <p:cNvSpPr txBox="1"/>
          <p:nvPr/>
        </p:nvSpPr>
        <p:spPr>
          <a:xfrm>
            <a:off x="257175" y="4676775"/>
            <a:ext cx="2890838" cy="873125"/>
          </a:xfrm>
          <a:prstGeom prst="rect">
            <a:avLst/>
          </a:prstGeom>
          <a:noFill/>
          <a:ln cap="flat">
            <a:noFill/>
          </a:ln>
        </p:spPr>
        <p:txBody>
          <a:bodyPr wrap="none" anchorCtr="1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Cortisolo libero urinario 24 h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(</a:t>
            </a:r>
            <a:r>
              <a:rPr lang="it-IT" i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almeno 2 raccolte</a:t>
            </a:r>
            <a:r>
              <a:rPr lang="it-IT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)</a:t>
            </a:r>
            <a:endParaRPr lang="it-IT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CasellaDiTesto 10">
            <a:extLst>
              <a:ext uri="{FF2B5EF4-FFF2-40B4-BE49-F238E27FC236}">
                <a16:creationId xmlns:a16="http://schemas.microsoft.com/office/drawing/2014/main" id="{5688CACF-7378-4BB6-8918-B701EA71F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781" y="4712064"/>
            <a:ext cx="251936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di soppressione con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mg di desametasone</a:t>
            </a:r>
          </a:p>
        </p:txBody>
      </p:sp>
      <p:sp>
        <p:nvSpPr>
          <p:cNvPr id="36873" name="CasellaDiTesto 14">
            <a:extLst>
              <a:ext uri="{FF2B5EF4-FFF2-40B4-BE49-F238E27FC236}">
                <a16:creationId xmlns:a16="http://schemas.microsoft.com/office/drawing/2014/main" id="{AB803AD3-F6A0-4C11-9570-E6C38C581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050925"/>
            <a:ext cx="9170987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Pazienti con fenotipo cushingoide</a:t>
            </a:r>
          </a:p>
          <a:p>
            <a:pPr eaLnBrk="1" hangingPunct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Pazienti giovani con ipertensione</a:t>
            </a:r>
          </a:p>
          <a:p>
            <a:pPr eaLnBrk="1" hangingPunct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Pazienti giovani con diabete tipo II mal controllato</a:t>
            </a:r>
          </a:p>
          <a:p>
            <a:pPr eaLnBrk="1" hangingPunct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Pazienti giovani con osteoporosi</a:t>
            </a:r>
          </a:p>
        </p:txBody>
      </p:sp>
      <p:sp>
        <p:nvSpPr>
          <p:cNvPr id="11" name="Freccia in giù 18">
            <a:extLst>
              <a:ext uri="{FF2B5EF4-FFF2-40B4-BE49-F238E27FC236}">
                <a16:creationId xmlns:a16="http://schemas.microsoft.com/office/drawing/2014/main" id="{D19EB223-108F-4EC7-BCA8-B62342A974E9}"/>
              </a:ext>
            </a:extLst>
          </p:cNvPr>
          <p:cNvSpPr>
            <a:spLocks/>
          </p:cNvSpPr>
          <p:nvPr/>
        </p:nvSpPr>
        <p:spPr bwMode="auto">
          <a:xfrm>
            <a:off x="4572000" y="3240088"/>
            <a:ext cx="569913" cy="873125"/>
          </a:xfrm>
          <a:custGeom>
            <a:avLst/>
            <a:gdLst>
              <a:gd name="T0" fmla="*/ 284767 w 21600"/>
              <a:gd name="T1" fmla="*/ 0 h 21600"/>
              <a:gd name="T2" fmla="*/ 569534 w 21600"/>
              <a:gd name="T3" fmla="*/ 436786 h 21600"/>
              <a:gd name="T4" fmla="*/ 284767 w 21600"/>
              <a:gd name="T5" fmla="*/ 873572 h 21600"/>
              <a:gd name="T6" fmla="*/ 0 w 21600"/>
              <a:gd name="T7" fmla="*/ 436786 h 21600"/>
              <a:gd name="T8" fmla="*/ 0 w 21600"/>
              <a:gd name="T9" fmla="*/ 651135 h 21600"/>
              <a:gd name="T10" fmla="*/ 569534 w 21600"/>
              <a:gd name="T11" fmla="*/ 651135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5400 w 21600"/>
              <a:gd name="T19" fmla="*/ 0 h 21600"/>
              <a:gd name="T20" fmla="*/ 16200 w 21600"/>
              <a:gd name="T21" fmla="*/ 188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400" y="0"/>
                </a:moveTo>
                <a:lnTo>
                  <a:pt x="5400" y="16100"/>
                </a:lnTo>
                <a:lnTo>
                  <a:pt x="0" y="16100"/>
                </a:lnTo>
                <a:lnTo>
                  <a:pt x="10800" y="21600"/>
                </a:lnTo>
                <a:lnTo>
                  <a:pt x="21600" y="16100"/>
                </a:lnTo>
                <a:lnTo>
                  <a:pt x="16200" y="16100"/>
                </a:lnTo>
                <a:lnTo>
                  <a:pt x="16200" y="0"/>
                </a:lnTo>
                <a:lnTo>
                  <a:pt x="5400" y="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cxnSp>
        <p:nvCxnSpPr>
          <p:cNvPr id="12" name="Connettore diritto 23">
            <a:extLst>
              <a:ext uri="{FF2B5EF4-FFF2-40B4-BE49-F238E27FC236}">
                <a16:creationId xmlns:a16="http://schemas.microsoft.com/office/drawing/2014/main" id="{FF9603D4-96CA-4195-A4EB-2750003AA6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8990" y="4202113"/>
            <a:ext cx="0" cy="515938"/>
          </a:xfrm>
          <a:prstGeom prst="straightConnector1">
            <a:avLst/>
          </a:prstGeom>
          <a:noFill/>
          <a:ln w="5715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CasellaDiTesto 9">
            <a:extLst>
              <a:ext uri="{FF2B5EF4-FFF2-40B4-BE49-F238E27FC236}">
                <a16:creationId xmlns:a16="http://schemas.microsoft.com/office/drawing/2014/main" id="{026D4DF3-441C-4574-9BF5-EC5E72CCB531}"/>
              </a:ext>
            </a:extLst>
          </p:cNvPr>
          <p:cNvSpPr txBox="1"/>
          <p:nvPr/>
        </p:nvSpPr>
        <p:spPr>
          <a:xfrm>
            <a:off x="3292475" y="4702175"/>
            <a:ext cx="3255963" cy="87312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wrap="none" anchorCtr="1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Cortisolo sierico/salivare ore 23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(</a:t>
            </a:r>
            <a:r>
              <a:rPr lang="it-IT" i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almeno 2 raccolte</a:t>
            </a:r>
            <a:r>
              <a:rPr lang="it-IT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)</a:t>
            </a:r>
          </a:p>
        </p:txBody>
      </p:sp>
      <p:sp>
        <p:nvSpPr>
          <p:cNvPr id="14" name="Nuvola 16">
            <a:extLst>
              <a:ext uri="{FF2B5EF4-FFF2-40B4-BE49-F238E27FC236}">
                <a16:creationId xmlns:a16="http://schemas.microsoft.com/office/drawing/2014/main" id="{350452AA-9874-48D8-A0B7-0EE71595F2D7}"/>
              </a:ext>
            </a:extLst>
          </p:cNvPr>
          <p:cNvSpPr/>
          <p:nvPr/>
        </p:nvSpPr>
        <p:spPr>
          <a:xfrm>
            <a:off x="6372225" y="1162050"/>
            <a:ext cx="3313113" cy="15367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+- f6 0 f5"/>
              <a:gd name="f102" fmla="*/ f95 f0 1"/>
              <a:gd name="f103" fmla="*/ f96 f0 1"/>
              <a:gd name="f104" fmla="*/ f97 f0 1"/>
              <a:gd name="f105" fmla="*/ f98 f0 1"/>
              <a:gd name="f106" fmla="*/ f101 1 2"/>
              <a:gd name="f107" fmla="*/ f101 1 43200"/>
              <a:gd name="f108" fmla="*/ f101 2977 1"/>
              <a:gd name="f109" fmla="*/ f101 3262 1"/>
              <a:gd name="f110" fmla="*/ f101 17087 1"/>
              <a:gd name="f111" fmla="*/ f101 17337 1"/>
              <a:gd name="f112" fmla="*/ f101 67 1"/>
              <a:gd name="f113" fmla="*/ f101 21577 1"/>
              <a:gd name="f114" fmla="*/ f101 21582 1"/>
              <a:gd name="f115" fmla="*/ f101 1235 1"/>
              <a:gd name="f116" fmla="*/ f102 1 f2"/>
              <a:gd name="f117" fmla="*/ f103 1 f2"/>
              <a:gd name="f118" fmla="*/ f104 1 f2"/>
              <a:gd name="f119" fmla="*/ f105 1 f2"/>
              <a:gd name="f120" fmla="+- f5 f106 0"/>
              <a:gd name="f121" fmla="*/ f108 1 21600"/>
              <a:gd name="f122" fmla="*/ f109 1 21600"/>
              <a:gd name="f123" fmla="*/ f110 1 21600"/>
              <a:gd name="f124" fmla="*/ f111 1 21600"/>
              <a:gd name="f125" fmla="*/ f112 1 21600"/>
              <a:gd name="f126" fmla="*/ f113 1 21600"/>
              <a:gd name="f127" fmla="*/ f114 1 21600"/>
              <a:gd name="f128" fmla="*/ f115 1 21600"/>
              <a:gd name="f129" fmla="+- f116 0 f1"/>
              <a:gd name="f130" fmla="+- f117 0 f1"/>
              <a:gd name="f131" fmla="+- f118 0 f1"/>
              <a:gd name="f132" fmla="+- f119 0 f1"/>
              <a:gd name="f133" fmla="*/ f127 1 f107"/>
              <a:gd name="f134" fmla="*/ f120 1 f107"/>
              <a:gd name="f135" fmla="*/ f126 1 f107"/>
              <a:gd name="f136" fmla="*/ f125 1 f107"/>
              <a:gd name="f137" fmla="*/ f128 1 f107"/>
              <a:gd name="f138" fmla="*/ f121 1 f107"/>
              <a:gd name="f139" fmla="*/ f123 1 f107"/>
              <a:gd name="f140" fmla="*/ f122 1 f107"/>
              <a:gd name="f141" fmla="*/ f124 1 f107"/>
              <a:gd name="f142" fmla="*/ f138 f99 1"/>
              <a:gd name="f143" fmla="*/ f139 f99 1"/>
              <a:gd name="f144" fmla="*/ f141 f100 1"/>
              <a:gd name="f145" fmla="*/ f140 f100 1"/>
              <a:gd name="f146" fmla="*/ f133 f99 1"/>
              <a:gd name="f147" fmla="*/ f134 f100 1"/>
              <a:gd name="f148" fmla="*/ f134 f99 1"/>
              <a:gd name="f149" fmla="*/ f135 f100 1"/>
              <a:gd name="f150" fmla="*/ f136 f99 1"/>
              <a:gd name="f151" fmla="*/ f137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9">
                <a:pos x="f146" y="f147"/>
              </a:cxn>
              <a:cxn ang="f130">
                <a:pos x="f148" y="f149"/>
              </a:cxn>
              <a:cxn ang="f131">
                <a:pos x="f150" y="f147"/>
              </a:cxn>
              <a:cxn ang="f132">
                <a:pos x="f148" y="f151"/>
              </a:cxn>
            </a:cxnLst>
            <a:rect l="f142" t="f145" r="f143" b="f144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900" ker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Nei bambini si associa ad arresto di crescita staturale</a:t>
            </a:r>
          </a:p>
        </p:txBody>
      </p: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9210AECA-F1B2-432A-B393-5AC51AEC17EC}"/>
              </a:ext>
            </a:extLst>
          </p:cNvPr>
          <p:cNvSpPr/>
          <p:nvPr/>
        </p:nvSpPr>
        <p:spPr>
          <a:xfrm rot="16200000">
            <a:off x="4495994" y="595559"/>
            <a:ext cx="993583" cy="7491342"/>
          </a:xfrm>
          <a:prstGeom prst="rightBrace">
            <a:avLst>
              <a:gd name="adj1" fmla="val 2533"/>
              <a:gd name="adj2" fmla="val 4848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3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3">
            <a:extLst>
              <a:ext uri="{FF2B5EF4-FFF2-40B4-BE49-F238E27FC236}">
                <a16:creationId xmlns:a16="http://schemas.microsoft.com/office/drawing/2014/main" id="{67C13D57-DE07-4EB7-BBF3-8297D2912A46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147" name="CasellaDiTesto 4">
            <a:extLst>
              <a:ext uri="{FF2B5EF4-FFF2-40B4-BE49-F238E27FC236}">
                <a16:creationId xmlns:a16="http://schemas.microsoft.com/office/drawing/2014/main" id="{DE99B86A-D1DB-4AAB-B04A-92AFE3E17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239713"/>
            <a:ext cx="9920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4" name="CasellaDiTesto 5">
            <a:extLst>
              <a:ext uri="{FF2B5EF4-FFF2-40B4-BE49-F238E27FC236}">
                <a16:creationId xmlns:a16="http://schemas.microsoft.com/office/drawing/2014/main" id="{F56B624B-028C-4DB7-B8D1-5A57FDD96792}"/>
              </a:ext>
            </a:extLst>
          </p:cNvPr>
          <p:cNvSpPr txBox="1"/>
          <p:nvPr/>
        </p:nvSpPr>
        <p:spPr>
          <a:xfrm>
            <a:off x="328613" y="1554163"/>
            <a:ext cx="9544050" cy="3276600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DEFINIZIONE ED EPIDEMIOLOGIA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PAZIENTI DA SOTTOPORRE ALLO SCREENING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CAUSE PIU’ </a:t>
            </a:r>
            <a:r>
              <a:rPr lang="it-IT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IMPORTANTI</a:t>
            </a:r>
            <a:endParaRPr lang="it-IT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630241" indent="-36353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Feocromocitoma</a:t>
            </a:r>
          </a:p>
          <a:p>
            <a:pPr marL="630241" indent="-36353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Iperaldosteronismo primitivo</a:t>
            </a:r>
          </a:p>
          <a:p>
            <a:pPr marL="630241" indent="-36353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Sindrome di Cushing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CONCLUSIONI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05DFA4-0E51-4F76-86BB-980821C07658}"/>
              </a:ext>
            </a:extLst>
          </p:cNvPr>
          <p:cNvSpPr txBox="1"/>
          <p:nvPr/>
        </p:nvSpPr>
        <p:spPr>
          <a:xfrm>
            <a:off x="157163" y="3359150"/>
            <a:ext cx="2806700" cy="2032000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5B9BD5"/>
            </a:solidFill>
            <a:prstDash val="solid"/>
            <a:miter/>
          </a:ln>
        </p:spPr>
        <p:txBody>
          <a:bodyPr lIns="90004" tIns="44997" rIns="90004" bIns="44997" compatLnSpc="0">
            <a:spAutoFit/>
          </a:bodyPr>
          <a:lstStyle/>
          <a:p>
            <a:pPr algn="just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C</a:t>
            </a: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hirurgia sempre quando possibile (risolutiva nel 70-80% delle forme ipofisarie e nel 100% delle forme surrenaliche monolaterali)</a:t>
            </a:r>
          </a:p>
        </p:txBody>
      </p:sp>
      <p:sp>
        <p:nvSpPr>
          <p:cNvPr id="3" name="Connettore diritto 1">
            <a:extLst>
              <a:ext uri="{FF2B5EF4-FFF2-40B4-BE49-F238E27FC236}">
                <a16:creationId xmlns:a16="http://schemas.microsoft.com/office/drawing/2014/main" id="{26510545-63F3-494A-8E0F-756202D3E07B}"/>
              </a:ext>
            </a:extLst>
          </p:cNvPr>
          <p:cNvSpPr/>
          <p:nvPr/>
        </p:nvSpPr>
        <p:spPr>
          <a:xfrm>
            <a:off x="0" y="9810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CasellaDiTesto 7">
            <a:extLst>
              <a:ext uri="{FF2B5EF4-FFF2-40B4-BE49-F238E27FC236}">
                <a16:creationId xmlns:a16="http://schemas.microsoft.com/office/drawing/2014/main" id="{A059A18F-9FFB-45F7-8C9C-77DE15905451}"/>
              </a:ext>
            </a:extLst>
          </p:cNvPr>
          <p:cNvSpPr txBox="1"/>
          <p:nvPr/>
        </p:nvSpPr>
        <p:spPr>
          <a:xfrm>
            <a:off x="0" y="17463"/>
            <a:ext cx="10080625" cy="523875"/>
          </a:xfrm>
          <a:prstGeom prst="rect">
            <a:avLst/>
          </a:prstGeom>
          <a:noFill/>
          <a:ln cap="flat">
            <a:noFill/>
          </a:ln>
        </p:spPr>
        <p:txBody>
          <a:bodyPr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Sindrome di Cushing: terapia dell’ipertensione</a:t>
            </a:r>
            <a:endParaRPr lang="it-IT" sz="2800" b="1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8B1B9A7-C768-4B11-B001-E7A701589ADB}"/>
              </a:ext>
            </a:extLst>
          </p:cNvPr>
          <p:cNvSpPr/>
          <p:nvPr/>
        </p:nvSpPr>
        <p:spPr>
          <a:xfrm>
            <a:off x="6877050" y="1292225"/>
            <a:ext cx="2682875" cy="4000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wrap="none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Terapia antipertensiva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484C3B0-AF19-4CCC-B91A-A0DA9369D54F}"/>
              </a:ext>
            </a:extLst>
          </p:cNvPr>
          <p:cNvSpPr/>
          <p:nvPr/>
        </p:nvSpPr>
        <p:spPr>
          <a:xfrm>
            <a:off x="3411538" y="1185863"/>
            <a:ext cx="3028950" cy="70802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Trattamento con farmaci </a:t>
            </a:r>
          </a:p>
          <a:p>
            <a:pPr indent="263520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ipocortisolemizzanti</a:t>
            </a:r>
            <a:endParaRPr lang="it-IT" sz="2000" kern="0"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8919" name="Rettangolo 6">
            <a:extLst>
              <a:ext uri="{FF2B5EF4-FFF2-40B4-BE49-F238E27FC236}">
                <a16:creationId xmlns:a16="http://schemas.microsoft.com/office/drawing/2014/main" id="{7237B8EF-C12C-4281-9B64-70E01FE5A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3359150"/>
            <a:ext cx="2209800" cy="2125663"/>
          </a:xfrm>
          <a:prstGeom prst="rect">
            <a:avLst/>
          </a:prstGeom>
          <a:solidFill>
            <a:srgbClr val="FFFFFF"/>
          </a:solidFill>
          <a:ln w="38103">
            <a:solidFill>
              <a:srgbClr val="5B9BD5"/>
            </a:solidFill>
            <a:miter lim="800000"/>
            <a:headEnd/>
            <a:tailEnd/>
          </a:ln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Pasireotide, cabergolina, ketoconazolo, metirapone, mitotane, mifepristone</a:t>
            </a:r>
            <a:endParaRPr lang="it-IT" altLang="it-IT">
              <a:solidFill>
                <a:srgbClr val="000000"/>
              </a:solidFill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920" name="Rettangolo 7">
            <a:extLst>
              <a:ext uri="{FF2B5EF4-FFF2-40B4-BE49-F238E27FC236}">
                <a16:creationId xmlns:a16="http://schemas.microsoft.com/office/drawing/2014/main" id="{8F8DEA64-5EF6-40D4-974E-2A13C6921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201738"/>
            <a:ext cx="2214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Trattamento della </a:t>
            </a:r>
          </a:p>
          <a:p>
            <a:pPr eaLnBrk="1" hangingPunct="1"/>
            <a:r>
              <a:rPr lang="it-IT" altLang="it-IT" sz="20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patologia alla base</a:t>
            </a:r>
            <a:endParaRPr lang="it-IT" altLang="it-IT" sz="2000" b="1">
              <a:solidFill>
                <a:srgbClr val="000000"/>
              </a:solidFill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921" name="Rettangolo 11">
            <a:extLst>
              <a:ext uri="{FF2B5EF4-FFF2-40B4-BE49-F238E27FC236}">
                <a16:creationId xmlns:a16="http://schemas.microsoft.com/office/drawing/2014/main" id="{2C7B380E-2012-4597-BEF5-FB8937DDD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013" y="3368675"/>
            <a:ext cx="2305050" cy="2120900"/>
          </a:xfrm>
          <a:prstGeom prst="rect">
            <a:avLst/>
          </a:prstGeom>
          <a:solidFill>
            <a:srgbClr val="FFFFFF"/>
          </a:solidFill>
          <a:ln w="38103">
            <a:solidFill>
              <a:srgbClr val="5B9BD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SzPct val="100000"/>
              <a:buFont typeface="Calibri Light" panose="020F0302020204030204" pitchFamily="34" charset="0"/>
              <a:buAutoNum type="arabicPeriod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ACE-I o sartani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Calibri Light" panose="020F0302020204030204" pitchFamily="34" charset="0"/>
              <a:buAutoNum type="arabicPeriod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Calcio antagonisti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Calibri Light" panose="020F0302020204030204" pitchFamily="34" charset="0"/>
              <a:buAutoNum type="arabicPeriod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Beta-bloccanti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Calibri Light" panose="020F0302020204030204" pitchFamily="34" charset="0"/>
              <a:buAutoNum type="arabicPeriod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Tiazidici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Calibri Light" panose="020F0302020204030204" pitchFamily="34" charset="0"/>
              <a:buAutoNum type="arabicPeriod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Alfa-litici</a:t>
            </a:r>
          </a:p>
        </p:txBody>
      </p:sp>
      <p:sp>
        <p:nvSpPr>
          <p:cNvPr id="38922" name="Freccia a destra 12">
            <a:extLst>
              <a:ext uri="{FF2B5EF4-FFF2-40B4-BE49-F238E27FC236}">
                <a16:creationId xmlns:a16="http://schemas.microsoft.com/office/drawing/2014/main" id="{E72F2308-354F-44D6-A7C5-981E145A15A4}"/>
              </a:ext>
            </a:extLst>
          </p:cNvPr>
          <p:cNvSpPr>
            <a:spLocks/>
          </p:cNvSpPr>
          <p:nvPr/>
        </p:nvSpPr>
        <p:spPr bwMode="auto">
          <a:xfrm rot="5400013">
            <a:off x="4137026" y="2454275"/>
            <a:ext cx="1219200" cy="295275"/>
          </a:xfrm>
          <a:custGeom>
            <a:avLst/>
            <a:gdLst>
              <a:gd name="T0" fmla="*/ 609685 w 21600"/>
              <a:gd name="T1" fmla="*/ 0 h 21600"/>
              <a:gd name="T2" fmla="*/ 1219370 w 21600"/>
              <a:gd name="T3" fmla="*/ 147685 h 21600"/>
              <a:gd name="T4" fmla="*/ 609685 w 21600"/>
              <a:gd name="T5" fmla="*/ 295369 h 21600"/>
              <a:gd name="T6" fmla="*/ 0 w 21600"/>
              <a:gd name="T7" fmla="*/ 147685 h 21600"/>
              <a:gd name="T8" fmla="*/ 1071691 w 21600"/>
              <a:gd name="T9" fmla="*/ 0 h 21600"/>
              <a:gd name="T10" fmla="*/ 1071691 w 21600"/>
              <a:gd name="T11" fmla="*/ 295369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20292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8984" y="5400"/>
                </a:lnTo>
                <a:lnTo>
                  <a:pt x="18984" y="0"/>
                </a:lnTo>
                <a:lnTo>
                  <a:pt x="21600" y="10800"/>
                </a:lnTo>
                <a:lnTo>
                  <a:pt x="18984" y="21600"/>
                </a:lnTo>
                <a:lnTo>
                  <a:pt x="18984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38923" name="Freccia a destra 14">
            <a:extLst>
              <a:ext uri="{FF2B5EF4-FFF2-40B4-BE49-F238E27FC236}">
                <a16:creationId xmlns:a16="http://schemas.microsoft.com/office/drawing/2014/main" id="{DA43CB28-23A0-4978-9455-D038A72F5278}"/>
              </a:ext>
            </a:extLst>
          </p:cNvPr>
          <p:cNvSpPr>
            <a:spLocks/>
          </p:cNvSpPr>
          <p:nvPr/>
        </p:nvSpPr>
        <p:spPr bwMode="auto">
          <a:xfrm rot="5400013">
            <a:off x="871538" y="2454275"/>
            <a:ext cx="1219200" cy="295275"/>
          </a:xfrm>
          <a:custGeom>
            <a:avLst/>
            <a:gdLst>
              <a:gd name="T0" fmla="*/ 609685 w 21600"/>
              <a:gd name="T1" fmla="*/ 0 h 21600"/>
              <a:gd name="T2" fmla="*/ 1219370 w 21600"/>
              <a:gd name="T3" fmla="*/ 147685 h 21600"/>
              <a:gd name="T4" fmla="*/ 609685 w 21600"/>
              <a:gd name="T5" fmla="*/ 295369 h 21600"/>
              <a:gd name="T6" fmla="*/ 0 w 21600"/>
              <a:gd name="T7" fmla="*/ 147685 h 21600"/>
              <a:gd name="T8" fmla="*/ 1071691 w 21600"/>
              <a:gd name="T9" fmla="*/ 0 h 21600"/>
              <a:gd name="T10" fmla="*/ 1071691 w 21600"/>
              <a:gd name="T11" fmla="*/ 295369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20292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8984" y="5400"/>
                </a:lnTo>
                <a:lnTo>
                  <a:pt x="18984" y="0"/>
                </a:lnTo>
                <a:lnTo>
                  <a:pt x="21600" y="10800"/>
                </a:lnTo>
                <a:lnTo>
                  <a:pt x="18984" y="21600"/>
                </a:lnTo>
                <a:lnTo>
                  <a:pt x="18984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38924" name="Freccia a destra 15">
            <a:extLst>
              <a:ext uri="{FF2B5EF4-FFF2-40B4-BE49-F238E27FC236}">
                <a16:creationId xmlns:a16="http://schemas.microsoft.com/office/drawing/2014/main" id="{3B2619FA-D391-4FD1-90BB-4768E8C4B1A7}"/>
              </a:ext>
            </a:extLst>
          </p:cNvPr>
          <p:cNvSpPr>
            <a:spLocks/>
          </p:cNvSpPr>
          <p:nvPr/>
        </p:nvSpPr>
        <p:spPr bwMode="auto">
          <a:xfrm rot="5400013">
            <a:off x="7500938" y="2454275"/>
            <a:ext cx="1219200" cy="295275"/>
          </a:xfrm>
          <a:custGeom>
            <a:avLst/>
            <a:gdLst>
              <a:gd name="T0" fmla="*/ 609685 w 21600"/>
              <a:gd name="T1" fmla="*/ 0 h 21600"/>
              <a:gd name="T2" fmla="*/ 1219370 w 21600"/>
              <a:gd name="T3" fmla="*/ 147685 h 21600"/>
              <a:gd name="T4" fmla="*/ 609685 w 21600"/>
              <a:gd name="T5" fmla="*/ 295369 h 21600"/>
              <a:gd name="T6" fmla="*/ 0 w 21600"/>
              <a:gd name="T7" fmla="*/ 147685 h 21600"/>
              <a:gd name="T8" fmla="*/ 1071691 w 21600"/>
              <a:gd name="T9" fmla="*/ 0 h 21600"/>
              <a:gd name="T10" fmla="*/ 1071691 w 21600"/>
              <a:gd name="T11" fmla="*/ 295369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20292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8984" y="5400"/>
                </a:lnTo>
                <a:lnTo>
                  <a:pt x="18984" y="0"/>
                </a:lnTo>
                <a:lnTo>
                  <a:pt x="21600" y="10800"/>
                </a:lnTo>
                <a:lnTo>
                  <a:pt x="18984" y="21600"/>
                </a:lnTo>
                <a:lnTo>
                  <a:pt x="18984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  <p:sp>
        <p:nvSpPr>
          <p:cNvPr id="13" name="Esplosione: 8 punte 16">
            <a:extLst>
              <a:ext uri="{FF2B5EF4-FFF2-40B4-BE49-F238E27FC236}">
                <a16:creationId xmlns:a16="http://schemas.microsoft.com/office/drawing/2014/main" id="{7E5EAE9C-505E-4DDD-AE16-F474565A7FC0}"/>
              </a:ext>
            </a:extLst>
          </p:cNvPr>
          <p:cNvSpPr>
            <a:spLocks/>
          </p:cNvSpPr>
          <p:nvPr/>
        </p:nvSpPr>
        <p:spPr bwMode="auto">
          <a:xfrm>
            <a:off x="3581400" y="2903538"/>
            <a:ext cx="3376613" cy="1901825"/>
          </a:xfrm>
          <a:custGeom>
            <a:avLst/>
            <a:gdLst>
              <a:gd name="T0" fmla="*/ 1688476 w 21600"/>
              <a:gd name="T1" fmla="*/ 0 h 21600"/>
              <a:gd name="T2" fmla="*/ 3376952 w 21600"/>
              <a:gd name="T3" fmla="*/ 950432 h 21600"/>
              <a:gd name="T4" fmla="*/ 1688476 w 21600"/>
              <a:gd name="T5" fmla="*/ 1900863 h 21600"/>
              <a:gd name="T6" fmla="*/ 0 w 21600"/>
              <a:gd name="T7" fmla="*/ 950432 h 21600"/>
              <a:gd name="T8" fmla="*/ 2270375 w 21600"/>
              <a:gd name="T9" fmla="*/ 0 h 21600"/>
              <a:gd name="T10" fmla="*/ 0 w 21600"/>
              <a:gd name="T11" fmla="*/ 758145 h 21600"/>
              <a:gd name="T12" fmla="*/ 1326548 w 21600"/>
              <a:gd name="T13" fmla="*/ 1900863 h 21600"/>
              <a:gd name="T14" fmla="*/ 3376952 w 21600"/>
              <a:gd name="T15" fmla="*/ 1169559 h 216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11796480 60000 65536"/>
              <a:gd name="T22" fmla="*/ 5898240 60000 65536"/>
              <a:gd name="T23" fmla="*/ 0 60000 65536"/>
              <a:gd name="T24" fmla="*/ 4627 w 21600"/>
              <a:gd name="T25" fmla="*/ 6320 h 21600"/>
              <a:gd name="T26" fmla="*/ 16702 w 21600"/>
              <a:gd name="T27" fmla="*/ 139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lnTo>
                  <a:pt x="14155" y="5325"/>
                </a:ln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lnTo>
                  <a:pt x="7715" y="15627"/>
                </a:ln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lnTo>
                  <a:pt x="10800" y="5800"/>
                </a:lnTo>
                <a:close/>
              </a:path>
            </a:pathLst>
          </a:custGeom>
          <a:solidFill>
            <a:srgbClr val="FFD966"/>
          </a:solidFill>
          <a:ln w="12701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Spironolattone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3DA612CA-BC04-40C0-85DC-F6A3E7D14A73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CasellaDiTesto 5">
            <a:extLst>
              <a:ext uri="{FF2B5EF4-FFF2-40B4-BE49-F238E27FC236}">
                <a16:creationId xmlns:a16="http://schemas.microsoft.com/office/drawing/2014/main" id="{0BC7E065-F6E7-43BE-9905-DC54A5E8F553}"/>
              </a:ext>
            </a:extLst>
          </p:cNvPr>
          <p:cNvSpPr txBox="1"/>
          <p:nvPr/>
        </p:nvSpPr>
        <p:spPr>
          <a:xfrm>
            <a:off x="0" y="204788"/>
            <a:ext cx="10080625" cy="522287"/>
          </a:xfrm>
          <a:prstGeom prst="rect">
            <a:avLst/>
          </a:prstGeom>
          <a:noFill/>
          <a:ln cap="flat">
            <a:noFill/>
          </a:ln>
        </p:spPr>
        <p:txBody>
          <a:bodyPr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Conclusioni: perchè riconoscere le ipertensioni endocrine</a:t>
            </a:r>
            <a:endParaRPr lang="it-IT" sz="2800" b="1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CasellaDiTesto 6">
            <a:extLst>
              <a:ext uri="{FF2B5EF4-FFF2-40B4-BE49-F238E27FC236}">
                <a16:creationId xmlns:a16="http://schemas.microsoft.com/office/drawing/2014/main" id="{92BE0A41-0351-419E-995D-1A44EE01563D}"/>
              </a:ext>
            </a:extLst>
          </p:cNvPr>
          <p:cNvSpPr txBox="1"/>
          <p:nvPr/>
        </p:nvSpPr>
        <p:spPr>
          <a:xfrm>
            <a:off x="212725" y="1182688"/>
            <a:ext cx="9655175" cy="3673475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Sono rare….ma non troppo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Colpiscono pazienti giovani</a:t>
            </a:r>
            <a:endParaRPr lang="it-IT" sz="2400" kern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Sono ipertensioni spesso resistenti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Si accompagnano ad aumentata morbidità e mortalità se non diagnosticate</a:t>
            </a:r>
          </a:p>
          <a:p>
            <a:pPr marL="342900" indent="-3429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Diagnosi precoce permettere la risoluzione dell’ipertensione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magine 4">
            <a:extLst>
              <a:ext uri="{FF2B5EF4-FFF2-40B4-BE49-F238E27FC236}">
                <a16:creationId xmlns:a16="http://schemas.microsoft.com/office/drawing/2014/main" id="{5D06C6E3-D7E0-4A39-A719-9523FC79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471488"/>
            <a:ext cx="623570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080DC3A3-DD4F-4E32-8F3A-52E765058CE6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F02A4C-392F-474E-AC59-83CB616533A3}"/>
              </a:ext>
            </a:extLst>
          </p:cNvPr>
          <p:cNvSpPr txBox="1"/>
          <p:nvPr/>
        </p:nvSpPr>
        <p:spPr>
          <a:xfrm>
            <a:off x="252413" y="360363"/>
            <a:ext cx="7764462" cy="484187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Ipertensioni Endocrine: definizione ed epidemiologia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68CA3B-A81E-414D-9E81-7FCFB5A1972E}"/>
              </a:ext>
            </a:extLst>
          </p:cNvPr>
          <p:cNvSpPr txBox="1"/>
          <p:nvPr/>
        </p:nvSpPr>
        <p:spPr>
          <a:xfrm>
            <a:off x="0" y="1093788"/>
            <a:ext cx="5362575" cy="620712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Rappresentano il </a:t>
            </a:r>
            <a:r>
              <a:rPr lang="it-IT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9-10%</a:t>
            </a: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 di tutte le ipertensioni arteriose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471EF7-D5E3-4B97-B77D-746286ED1D99}"/>
              </a:ext>
            </a:extLst>
          </p:cNvPr>
          <p:cNvSpPr txBox="1"/>
          <p:nvPr/>
        </p:nvSpPr>
        <p:spPr>
          <a:xfrm>
            <a:off x="642938" y="1766888"/>
            <a:ext cx="4648200" cy="2746375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Iperaldosteronismo primitivo  (1.4-10%)</a:t>
            </a: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Patologie tiroidee (1-2%)</a:t>
            </a: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Sindrome di Cushing (0.5%)</a:t>
            </a: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Feocromocitoma (0.2-0.5%)</a:t>
            </a: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marL="285750" indent="-285750" eaLnBrk="1" fontAlgn="auto"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Altre endocrinopatie (iperPTH, acromegalia)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911BB910-E8D3-49E9-970F-C9C7F56F10B4}"/>
              </a:ext>
            </a:extLst>
          </p:cNvPr>
          <p:cNvSpPr/>
          <p:nvPr/>
        </p:nvSpPr>
        <p:spPr>
          <a:xfrm>
            <a:off x="5691188" y="3176588"/>
            <a:ext cx="431800" cy="142875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C770FB2C-BB8A-446D-A1EB-44E72D238767}"/>
              </a:ext>
            </a:extLst>
          </p:cNvPr>
          <p:cNvSpPr/>
          <p:nvPr/>
        </p:nvSpPr>
        <p:spPr>
          <a:xfrm>
            <a:off x="5691188" y="3759200"/>
            <a:ext cx="431800" cy="14446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A6E5CFC0-DF5E-4A9E-9FFE-FE01AC1983FB}"/>
              </a:ext>
            </a:extLst>
          </p:cNvPr>
          <p:cNvSpPr/>
          <p:nvPr/>
        </p:nvSpPr>
        <p:spPr>
          <a:xfrm>
            <a:off x="5691188" y="2160588"/>
            <a:ext cx="431800" cy="142875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75F3B8A1-1EB9-4147-B9ED-9BD374841995}"/>
              </a:ext>
            </a:extLst>
          </p:cNvPr>
          <p:cNvSpPr/>
          <p:nvPr/>
        </p:nvSpPr>
        <p:spPr>
          <a:xfrm>
            <a:off x="5691188" y="2692400"/>
            <a:ext cx="431800" cy="14446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4472C4"/>
          </a:solidFill>
          <a:ln w="0" cap="flat">
            <a:solidFill>
              <a:srgbClr val="3465A4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FB2B6B-9816-4E1E-ACE1-20AE6074A189}"/>
              </a:ext>
            </a:extLst>
          </p:cNvPr>
          <p:cNvSpPr txBox="1"/>
          <p:nvPr/>
        </p:nvSpPr>
        <p:spPr>
          <a:xfrm>
            <a:off x="7740650" y="2032000"/>
            <a:ext cx="790575" cy="344488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6-23%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1EAA9CB-4C45-4AFA-9895-19EACBDDD79F}"/>
              </a:ext>
            </a:extLst>
          </p:cNvPr>
          <p:cNvSpPr txBox="1"/>
          <p:nvPr/>
        </p:nvSpPr>
        <p:spPr>
          <a:xfrm>
            <a:off x="7840663" y="3644900"/>
            <a:ext cx="615950" cy="342900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&lt;1%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5C7A76F-0741-48A2-B798-FFD1F17E079E}"/>
              </a:ext>
            </a:extLst>
          </p:cNvPr>
          <p:cNvSpPr txBox="1"/>
          <p:nvPr/>
        </p:nvSpPr>
        <p:spPr>
          <a:xfrm>
            <a:off x="7827963" y="3033713"/>
            <a:ext cx="615950" cy="342900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&lt;1%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5B8C3BC-1137-43B6-808E-EB7BC03BAA62}"/>
              </a:ext>
            </a:extLst>
          </p:cNvPr>
          <p:cNvSpPr txBox="1"/>
          <p:nvPr/>
        </p:nvSpPr>
        <p:spPr>
          <a:xfrm>
            <a:off x="7797800" y="2551113"/>
            <a:ext cx="676275" cy="342900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1-3%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BB81E81-6464-496A-A9DC-621D7D5BA35A}"/>
              </a:ext>
            </a:extLst>
          </p:cNvPr>
          <p:cNvSpPr txBox="1"/>
          <p:nvPr/>
        </p:nvSpPr>
        <p:spPr>
          <a:xfrm>
            <a:off x="7069138" y="5310188"/>
            <a:ext cx="3057525" cy="268287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i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European Heart Journal 2014 35, 1245-1254</a:t>
            </a:r>
          </a:p>
        </p:txBody>
      </p:sp>
      <p:sp>
        <p:nvSpPr>
          <p:cNvPr id="15" name="Nuvola 16">
            <a:extLst>
              <a:ext uri="{FF2B5EF4-FFF2-40B4-BE49-F238E27FC236}">
                <a16:creationId xmlns:a16="http://schemas.microsoft.com/office/drawing/2014/main" id="{82986DDA-11A6-4027-828F-021BECA5E909}"/>
              </a:ext>
            </a:extLst>
          </p:cNvPr>
          <p:cNvSpPr/>
          <p:nvPr/>
        </p:nvSpPr>
        <p:spPr>
          <a:xfrm>
            <a:off x="7004050" y="1062038"/>
            <a:ext cx="2252663" cy="9572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val f5"/>
              <a:gd name="f102" fmla="val f6"/>
              <a:gd name="f103" fmla="*/ f95 f0 1"/>
              <a:gd name="f104" fmla="*/ f96 f0 1"/>
              <a:gd name="f105" fmla="*/ f97 f0 1"/>
              <a:gd name="f106" fmla="*/ f98 f0 1"/>
              <a:gd name="f107" fmla="+- f102 0 f101"/>
              <a:gd name="f108" fmla="*/ f103 1 f2"/>
              <a:gd name="f109" fmla="*/ f104 1 f2"/>
              <a:gd name="f110" fmla="*/ f105 1 f2"/>
              <a:gd name="f111" fmla="*/ f106 1 f2"/>
              <a:gd name="f112" fmla="*/ f107 1 2"/>
              <a:gd name="f113" fmla="*/ f107 1 43200"/>
              <a:gd name="f114" fmla="*/ f107 2977 1"/>
              <a:gd name="f115" fmla="*/ f107 3262 1"/>
              <a:gd name="f116" fmla="*/ f107 17087 1"/>
              <a:gd name="f117" fmla="*/ f107 17337 1"/>
              <a:gd name="f118" fmla="*/ f107 67 1"/>
              <a:gd name="f119" fmla="*/ f107 21577 1"/>
              <a:gd name="f120" fmla="*/ f107 21582 1"/>
              <a:gd name="f121" fmla="*/ f107 1235 1"/>
              <a:gd name="f122" fmla="+- f108 0 f1"/>
              <a:gd name="f123" fmla="+- f109 0 f1"/>
              <a:gd name="f124" fmla="+- f110 0 f1"/>
              <a:gd name="f125" fmla="+- f111 0 f1"/>
              <a:gd name="f126" fmla="+- f101 f112 0"/>
              <a:gd name="f127" fmla="*/ f114 1 21600"/>
              <a:gd name="f128" fmla="*/ f115 1 21600"/>
              <a:gd name="f129" fmla="*/ f116 1 21600"/>
              <a:gd name="f130" fmla="*/ f117 1 21600"/>
              <a:gd name="f131" fmla="*/ f118 1 21600"/>
              <a:gd name="f132" fmla="*/ f119 1 21600"/>
              <a:gd name="f133" fmla="*/ f120 1 21600"/>
              <a:gd name="f134" fmla="*/ f121 1 21600"/>
              <a:gd name="f135" fmla="*/ f133 1 f113"/>
              <a:gd name="f136" fmla="*/ f126 1 f113"/>
              <a:gd name="f137" fmla="*/ f132 1 f113"/>
              <a:gd name="f138" fmla="*/ f131 1 f113"/>
              <a:gd name="f139" fmla="*/ f134 1 f113"/>
              <a:gd name="f140" fmla="*/ f127 1 f113"/>
              <a:gd name="f141" fmla="*/ f129 1 f113"/>
              <a:gd name="f142" fmla="*/ f128 1 f113"/>
              <a:gd name="f143" fmla="*/ f130 1 f113"/>
              <a:gd name="f144" fmla="*/ f140 f99 1"/>
              <a:gd name="f145" fmla="*/ f141 f99 1"/>
              <a:gd name="f146" fmla="*/ f143 f100 1"/>
              <a:gd name="f147" fmla="*/ f142 f100 1"/>
              <a:gd name="f148" fmla="*/ f135 f99 1"/>
              <a:gd name="f149" fmla="*/ f136 f100 1"/>
              <a:gd name="f150" fmla="*/ f136 f99 1"/>
              <a:gd name="f151" fmla="*/ f137 f100 1"/>
              <a:gd name="f152" fmla="*/ f138 f99 1"/>
              <a:gd name="f153" fmla="*/ f139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2">
                <a:pos x="f148" y="f149"/>
              </a:cxn>
              <a:cxn ang="f123">
                <a:pos x="f150" y="f151"/>
              </a:cxn>
              <a:cxn ang="f124">
                <a:pos x="f152" y="f149"/>
              </a:cxn>
              <a:cxn ang="f125">
                <a:pos x="f150" y="f153"/>
              </a:cxn>
            </a:cxnLst>
            <a:rect l="f144" t="f147" r="f145" b="f146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Ipertensione resistente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C9094DCC-56D9-4443-B388-1B9D49E89E47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78FB72-3172-47A5-9874-DA506F25E5F6}"/>
              </a:ext>
            </a:extLst>
          </p:cNvPr>
          <p:cNvSpPr txBox="1"/>
          <p:nvPr/>
        </p:nvSpPr>
        <p:spPr>
          <a:xfrm>
            <a:off x="2092325" y="287338"/>
            <a:ext cx="5540375" cy="457200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Quali pazienti sottoporre allo screening?</a:t>
            </a: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DDBC5EAF-6E64-49C8-8FCF-2D21BE62D85A}"/>
              </a:ext>
            </a:extLst>
          </p:cNvPr>
          <p:cNvSpPr txBox="1"/>
          <p:nvPr/>
        </p:nvSpPr>
        <p:spPr>
          <a:xfrm>
            <a:off x="247650" y="1255713"/>
            <a:ext cx="9512300" cy="4022725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compatLnSpc="0">
            <a:spAutoFit/>
          </a:bodyPr>
          <a:lstStyle/>
          <a:p>
            <a:pPr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Età</a:t>
            </a: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: giovani adulti (&lt;35 anni) senza storia familiare di ipertensione arteriosa dovrebbero essere sottoposti a screening</a:t>
            </a: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Habitus</a:t>
            </a: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: pazienti sovrappeso o obesi con ipertensione resistente</a:t>
            </a: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Valori di PAO</a:t>
            </a: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: Pazienti con ipertensione resistente nonostante adeguata terapia medica, severa ipertensione alla diagnosi (PAO&gt; 180/110 mmHg), o emergenza ipertensiva</a:t>
            </a: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Profilo non dipping: </a:t>
            </a:r>
            <a:r>
              <a:rPr lang="it-IT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assenza della fisiologica riduzione dei valori pressori notturni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F604A96D-2D5D-48EA-BBB4-7BB95AC3722F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A1A8C7-44FF-45C3-9B48-0F28E48AFD7A}"/>
              </a:ext>
            </a:extLst>
          </p:cNvPr>
          <p:cNvSpPr txBox="1"/>
          <p:nvPr/>
        </p:nvSpPr>
        <p:spPr>
          <a:xfrm>
            <a:off x="103188" y="292100"/>
            <a:ext cx="9904412" cy="504825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Test di primo livello</a:t>
            </a:r>
            <a:endParaRPr lang="it-IT" sz="2800" b="1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944AA9-B6A5-4450-B656-3F1FB4AEDF3D}"/>
              </a:ext>
            </a:extLst>
          </p:cNvPr>
          <p:cNvSpPr txBox="1"/>
          <p:nvPr/>
        </p:nvSpPr>
        <p:spPr>
          <a:xfrm>
            <a:off x="885825" y="1301750"/>
            <a:ext cx="3810000" cy="1804988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>
            <a:spAutoFit/>
          </a:bodyPr>
          <a:lstStyle/>
          <a:p>
            <a:pPr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Esami bioumorali:</a:t>
            </a: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Ionemia (sodio, potassio, calcio)</a:t>
            </a: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TSH</a:t>
            </a: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Funzionalità renale</a:t>
            </a: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477093A3-6B18-4BFF-9334-74B438DB90D1}"/>
              </a:ext>
            </a:extLst>
          </p:cNvPr>
          <p:cNvSpPr txBox="1"/>
          <p:nvPr/>
        </p:nvSpPr>
        <p:spPr>
          <a:xfrm>
            <a:off x="900113" y="3665538"/>
            <a:ext cx="4154487" cy="960437"/>
          </a:xfrm>
          <a:prstGeom prst="rect">
            <a:avLst/>
          </a:prstGeom>
          <a:noFill/>
          <a:ln cap="flat"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Esami strumentali: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Monitoraggio pressorio delle 24 ore</a:t>
            </a:r>
          </a:p>
        </p:txBody>
      </p:sp>
      <p:pic>
        <p:nvPicPr>
          <p:cNvPr id="12294" name="Immagine 10">
            <a:extLst>
              <a:ext uri="{FF2B5EF4-FFF2-40B4-BE49-F238E27FC236}">
                <a16:creationId xmlns:a16="http://schemas.microsoft.com/office/drawing/2014/main" id="{D97BC2D1-C4A4-4773-BD3D-282A1C3FA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092200"/>
            <a:ext cx="27828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89A63555-66C3-4690-B6C6-3778B8358EEB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B1E915-9C01-4B06-86B6-0B6A78B997C8}"/>
              </a:ext>
            </a:extLst>
          </p:cNvPr>
          <p:cNvSpPr txBox="1"/>
          <p:nvPr/>
        </p:nvSpPr>
        <p:spPr>
          <a:xfrm>
            <a:off x="0" y="338138"/>
            <a:ext cx="10007600" cy="503237"/>
          </a:xfrm>
          <a:prstGeom prst="rect">
            <a:avLst/>
          </a:prstGeom>
          <a:noFill/>
          <a:ln cap="flat"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Feocromocitoma</a:t>
            </a:r>
          </a:p>
        </p:txBody>
      </p:sp>
      <p:sp>
        <p:nvSpPr>
          <p:cNvPr id="14340" name="CasellaDiTesto 8">
            <a:extLst>
              <a:ext uri="{FF2B5EF4-FFF2-40B4-BE49-F238E27FC236}">
                <a16:creationId xmlns:a16="http://schemas.microsoft.com/office/drawing/2014/main" id="{E6C529DA-9FB9-494E-A62F-B2CD92488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1130300"/>
            <a:ext cx="63912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Tumore originante dalle cellule cromaffini presenti nella zona midollare del surrene (forma surrenalica 90% dei casi).  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tumori che originano da cellule cromaffini extrasurrenaliche sono detti </a:t>
            </a:r>
            <a:r>
              <a:rPr lang="it-IT" altLang="it-IT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paragangliomi</a:t>
            </a: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(10% dei casi)</a:t>
            </a:r>
          </a:p>
        </p:txBody>
      </p:sp>
      <p:sp>
        <p:nvSpPr>
          <p:cNvPr id="14341" name="CasellaDiTesto 9">
            <a:extLst>
              <a:ext uri="{FF2B5EF4-FFF2-40B4-BE49-F238E27FC236}">
                <a16:creationId xmlns:a16="http://schemas.microsoft.com/office/drawing/2014/main" id="{7F180F6E-C322-4A42-862D-F3278AE8B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2855913"/>
            <a:ext cx="73501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forma sporadica, 30% forma familiare</a:t>
            </a:r>
          </a:p>
        </p:txBody>
      </p:sp>
      <p:pic>
        <p:nvPicPr>
          <p:cNvPr id="14342" name="Immagine 6">
            <a:extLst>
              <a:ext uri="{FF2B5EF4-FFF2-40B4-BE49-F238E27FC236}">
                <a16:creationId xmlns:a16="http://schemas.microsoft.com/office/drawing/2014/main" id="{D003980A-804E-4F94-95D9-7AF94657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082675"/>
            <a:ext cx="31654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8">
            <a:extLst>
              <a:ext uri="{FF2B5EF4-FFF2-40B4-BE49-F238E27FC236}">
                <a16:creationId xmlns:a16="http://schemas.microsoft.com/office/drawing/2014/main" id="{656E9FFE-F47D-4ACB-87FC-F111FA37DFF9}"/>
              </a:ext>
            </a:extLst>
          </p:cNvPr>
          <p:cNvSpPr txBox="1"/>
          <p:nvPr/>
        </p:nvSpPr>
        <p:spPr>
          <a:xfrm>
            <a:off x="8723313" y="5400675"/>
            <a:ext cx="1357312" cy="266700"/>
          </a:xfrm>
          <a:prstGeom prst="rect">
            <a:avLst/>
          </a:prstGeom>
          <a:noFill/>
          <a:ln cap="flat">
            <a:noFill/>
          </a:ln>
        </p:spPr>
        <p:txBody>
          <a:bodyPr wrap="none" lIns="90004" tIns="44997" rIns="90004" bIns="44997" compatLnSpc="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200" i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Grasso et al., 2018</a:t>
            </a:r>
          </a:p>
        </p:txBody>
      </p:sp>
      <p:sp>
        <p:nvSpPr>
          <p:cNvPr id="8" name="Rettangolo 9">
            <a:extLst>
              <a:ext uri="{FF2B5EF4-FFF2-40B4-BE49-F238E27FC236}">
                <a16:creationId xmlns:a16="http://schemas.microsoft.com/office/drawing/2014/main" id="{A64FEFAE-DE75-4A35-85E0-085B7F5B43BC}"/>
              </a:ext>
            </a:extLst>
          </p:cNvPr>
          <p:cNvSpPr/>
          <p:nvPr/>
        </p:nvSpPr>
        <p:spPr>
          <a:xfrm>
            <a:off x="109538" y="3789363"/>
            <a:ext cx="7350125" cy="17049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Tra le forme ereditarie le più frequenti sono: </a:t>
            </a:r>
          </a:p>
          <a:p>
            <a:pPr marL="630241" indent="-18574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Sindrome Von Hippel Lindau (VHL)</a:t>
            </a:r>
          </a:p>
          <a:p>
            <a:pPr marL="630241" indent="-18574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Neurofibromatosi tipo I (NF1)</a:t>
            </a:r>
          </a:p>
          <a:p>
            <a:pPr marL="630241" indent="-185742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Neoplasie endocrine multiple tipo 2 (MEN 2A e MEN 2B)</a:t>
            </a:r>
          </a:p>
        </p:txBody>
      </p:sp>
      <p:sp>
        <p:nvSpPr>
          <p:cNvPr id="9" name="Rettangolo 10">
            <a:extLst>
              <a:ext uri="{FF2B5EF4-FFF2-40B4-BE49-F238E27FC236}">
                <a16:creationId xmlns:a16="http://schemas.microsoft.com/office/drawing/2014/main" id="{8931C207-7576-42D4-935A-D2A046BB53D8}"/>
              </a:ext>
            </a:extLst>
          </p:cNvPr>
          <p:cNvSpPr/>
          <p:nvPr/>
        </p:nvSpPr>
        <p:spPr>
          <a:xfrm>
            <a:off x="109538" y="3352800"/>
            <a:ext cx="9329737" cy="457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0.3% dei pazienti ipertesi e 6% dei pazienti valutati per nodo surrenalico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8D4115CB-C1B7-43CA-9680-DB329055DFF0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6387" name="CasellaDiTesto 3">
            <a:extLst>
              <a:ext uri="{FF2B5EF4-FFF2-40B4-BE49-F238E27FC236}">
                <a16:creationId xmlns:a16="http://schemas.microsoft.com/office/drawing/2014/main" id="{72F91977-F2AA-4241-9B9F-61DC8C5A2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238"/>
            <a:ext cx="10007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Manifestazioni cliniche</a:t>
            </a: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EFA76886-E2C8-4E71-99E7-6774A2E15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581150"/>
            <a:ext cx="2122488" cy="1014413"/>
          </a:xfrm>
          <a:prstGeom prst="rect">
            <a:avLst/>
          </a:prstGeom>
          <a:gradFill rotWithShape="0"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Palpitazioni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Cefalea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Ipersudorazione</a:t>
            </a:r>
          </a:p>
        </p:txBody>
      </p:sp>
      <p:sp>
        <p:nvSpPr>
          <p:cNvPr id="5" name="CasellaDiTesto 5">
            <a:extLst>
              <a:ext uri="{FF2B5EF4-FFF2-40B4-BE49-F238E27FC236}">
                <a16:creationId xmlns:a16="http://schemas.microsoft.com/office/drawing/2014/main" id="{E17B70A7-12BD-45B9-9477-17C70DCA4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825" y="1852613"/>
            <a:ext cx="1793875" cy="400050"/>
          </a:xfrm>
          <a:prstGeom prst="rect">
            <a:avLst/>
          </a:prstGeom>
          <a:gradFill rotWithShape="0"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>
            <a:solidFill>
              <a:srgbClr val="ED7D3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Triade classica</a:t>
            </a:r>
          </a:p>
        </p:txBody>
      </p:sp>
      <p:sp>
        <p:nvSpPr>
          <p:cNvPr id="6" name="Parentesi graffa chiusa 6">
            <a:extLst>
              <a:ext uri="{FF2B5EF4-FFF2-40B4-BE49-F238E27FC236}">
                <a16:creationId xmlns:a16="http://schemas.microsoft.com/office/drawing/2014/main" id="{CF853ECC-C44D-42BF-8FCE-D450753457CC}"/>
              </a:ext>
            </a:extLst>
          </p:cNvPr>
          <p:cNvSpPr>
            <a:spLocks/>
          </p:cNvSpPr>
          <p:nvPr/>
        </p:nvSpPr>
        <p:spPr bwMode="auto">
          <a:xfrm>
            <a:off x="7126288" y="1581150"/>
            <a:ext cx="387350" cy="979488"/>
          </a:xfrm>
          <a:custGeom>
            <a:avLst/>
            <a:gdLst>
              <a:gd name="T0" fmla="*/ 193236 w 386471"/>
              <a:gd name="T1" fmla="*/ 0 h 979496"/>
              <a:gd name="T2" fmla="*/ 386471 w 386471"/>
              <a:gd name="T3" fmla="*/ 489748 h 979496"/>
              <a:gd name="T4" fmla="*/ 193236 w 386471"/>
              <a:gd name="T5" fmla="*/ 979496 h 979496"/>
              <a:gd name="T6" fmla="*/ 0 w 386471"/>
              <a:gd name="T7" fmla="*/ 489748 h 979496"/>
              <a:gd name="T8" fmla="*/ 0 w 386471"/>
              <a:gd name="T9" fmla="*/ 0 h 979496"/>
              <a:gd name="T10" fmla="*/ 386471 w 386471"/>
              <a:gd name="T11" fmla="*/ 489748 h 979496"/>
              <a:gd name="T12" fmla="*/ 0 w 386471"/>
              <a:gd name="T13" fmla="*/ 979496 h 979496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386471"/>
              <a:gd name="T22" fmla="*/ 9433 h 979496"/>
              <a:gd name="T23" fmla="*/ 136638 w 386471"/>
              <a:gd name="T24" fmla="*/ 970063 h 9794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6471" h="979496" stroke="0">
                <a:moveTo>
                  <a:pt x="0" y="0"/>
                </a:moveTo>
                <a:lnTo>
                  <a:pt x="-1" y="0"/>
                </a:lnTo>
                <a:cubicBezTo>
                  <a:pt x="106721" y="0"/>
                  <a:pt x="193236" y="14418"/>
                  <a:pt x="193236" y="32205"/>
                </a:cubicBezTo>
                <a:lnTo>
                  <a:pt x="193236" y="457543"/>
                </a:lnTo>
                <a:cubicBezTo>
                  <a:pt x="193236" y="475329"/>
                  <a:pt x="279750" y="489748"/>
                  <a:pt x="386472" y="489748"/>
                </a:cubicBezTo>
                <a:lnTo>
                  <a:pt x="386471" y="489748"/>
                </a:lnTo>
                <a:cubicBezTo>
                  <a:pt x="279750" y="489748"/>
                  <a:pt x="193236" y="504166"/>
                  <a:pt x="193236" y="521953"/>
                </a:cubicBezTo>
                <a:lnTo>
                  <a:pt x="193236" y="947291"/>
                </a:lnTo>
                <a:cubicBezTo>
                  <a:pt x="193236" y="965077"/>
                  <a:pt x="106721" y="979496"/>
                  <a:pt x="0" y="979496"/>
                </a:cubicBezTo>
                <a:lnTo>
                  <a:pt x="0" y="0"/>
                </a:lnTo>
                <a:close/>
              </a:path>
              <a:path w="386471" h="979496" fill="none">
                <a:moveTo>
                  <a:pt x="0" y="0"/>
                </a:moveTo>
                <a:lnTo>
                  <a:pt x="-1" y="0"/>
                </a:lnTo>
                <a:cubicBezTo>
                  <a:pt x="106721" y="0"/>
                  <a:pt x="193236" y="14418"/>
                  <a:pt x="193236" y="32205"/>
                </a:cubicBezTo>
                <a:lnTo>
                  <a:pt x="193236" y="457543"/>
                </a:lnTo>
                <a:cubicBezTo>
                  <a:pt x="193236" y="475329"/>
                  <a:pt x="279750" y="489748"/>
                  <a:pt x="386472" y="489748"/>
                </a:cubicBezTo>
                <a:lnTo>
                  <a:pt x="386471" y="489748"/>
                </a:lnTo>
                <a:cubicBezTo>
                  <a:pt x="279750" y="489748"/>
                  <a:pt x="193236" y="504166"/>
                  <a:pt x="193236" y="521953"/>
                </a:cubicBezTo>
                <a:lnTo>
                  <a:pt x="193236" y="947291"/>
                </a:lnTo>
                <a:cubicBezTo>
                  <a:pt x="193236" y="965077"/>
                  <a:pt x="106721" y="979496"/>
                  <a:pt x="0" y="979496"/>
                </a:cubicBezTo>
              </a:path>
            </a:pathLst>
          </a:custGeom>
          <a:noFill/>
          <a:ln w="28575" cap="flat">
            <a:solidFill>
              <a:srgbClr val="4472C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pic>
        <p:nvPicPr>
          <p:cNvPr id="7" name="Immagine 8">
            <a:extLst>
              <a:ext uri="{FF2B5EF4-FFF2-40B4-BE49-F238E27FC236}">
                <a16:creationId xmlns:a16="http://schemas.microsoft.com/office/drawing/2014/main" id="{B84FD8D1-93DB-48B6-8B24-ADE5CA213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546225"/>
            <a:ext cx="17875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Risultati immagini per cefalea immagini cartone">
            <a:hlinkClick r:id="rId3"/>
            <a:extLst>
              <a:ext uri="{FF2B5EF4-FFF2-40B4-BE49-F238E27FC236}">
                <a16:creationId xmlns:a16="http://schemas.microsoft.com/office/drawing/2014/main" id="{4B557F86-0D0D-4BF8-AEED-F82C55AB9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46225"/>
            <a:ext cx="1644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0">
            <a:extLst>
              <a:ext uri="{FF2B5EF4-FFF2-40B4-BE49-F238E27FC236}">
                <a16:creationId xmlns:a16="http://schemas.microsoft.com/office/drawing/2014/main" id="{A650AFBE-739E-4556-B436-6243E4B4B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260725"/>
            <a:ext cx="20653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11">
            <a:extLst>
              <a:ext uri="{FF2B5EF4-FFF2-40B4-BE49-F238E27FC236}">
                <a16:creationId xmlns:a16="http://schemas.microsoft.com/office/drawing/2014/main" id="{BF34F29C-463E-4D30-B6A6-8BCA399E1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3448050"/>
            <a:ext cx="313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Ansia, tremori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Pallore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Vertigini e nausea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Flushing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r>
              <a:rPr lang="it-IT" altLang="it-IT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Ipotensione ortostatica</a:t>
            </a:r>
          </a:p>
          <a:p>
            <a:pPr eaLnBrk="1" hangingPunct="1">
              <a:buSzPct val="100000"/>
              <a:buFont typeface="Arial" panose="020B0604020202020204" pitchFamily="34" charset="0"/>
              <a:buChar char="•"/>
            </a:pPr>
            <a:r>
              <a:rPr lang="it-IT" altLang="it-IT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Astenia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482AA59D-CBA6-4626-B581-83F656CC37C6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7411" name="CasellaDiTesto 6">
            <a:extLst>
              <a:ext uri="{FF2B5EF4-FFF2-40B4-BE49-F238E27FC236}">
                <a16:creationId xmlns:a16="http://schemas.microsoft.com/office/drawing/2014/main" id="{0BAF40EC-D3FD-4619-80C0-5BD097DCD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7963"/>
            <a:ext cx="10080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</a:t>
            </a:r>
          </a:p>
        </p:txBody>
      </p:sp>
      <p:sp>
        <p:nvSpPr>
          <p:cNvPr id="17412" name="Rettangolo 7">
            <a:extLst>
              <a:ext uri="{FF2B5EF4-FFF2-40B4-BE49-F238E27FC236}">
                <a16:creationId xmlns:a16="http://schemas.microsoft.com/office/drawing/2014/main" id="{1F113D22-43DA-4605-B420-4F7D7ADFB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2074863"/>
            <a:ext cx="97567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Interferenti con il dosaggio: paracetamolo, acetaminofene e sulfasalazina, cocaina, levodopa, antidepressivi triciclici</a:t>
            </a:r>
          </a:p>
        </p:txBody>
      </p:sp>
      <p:sp>
        <p:nvSpPr>
          <p:cNvPr id="5" name="Rettangolo 5">
            <a:extLst>
              <a:ext uri="{FF2B5EF4-FFF2-40B4-BE49-F238E27FC236}">
                <a16:creationId xmlns:a16="http://schemas.microsoft.com/office/drawing/2014/main" id="{000A3FBA-5415-4F0C-BF51-7FE7F734EA5B}"/>
              </a:ext>
            </a:extLst>
          </p:cNvPr>
          <p:cNvSpPr/>
          <p:nvPr/>
        </p:nvSpPr>
        <p:spPr>
          <a:xfrm>
            <a:off x="192088" y="1381125"/>
            <a:ext cx="6226175" cy="457200"/>
          </a:xfrm>
          <a:prstGeom prst="rect">
            <a:avLst/>
          </a:prstGeom>
          <a:gradFill>
            <a:gsLst>
              <a:gs pos="0">
                <a:srgbClr val="B5D5A7"/>
              </a:gs>
              <a:gs pos="100000">
                <a:srgbClr val="AACE99"/>
              </a:gs>
            </a:gsLst>
            <a:lin ang="5400000"/>
          </a:gradFill>
          <a:ln w="6345" cap="flat">
            <a:solidFill>
              <a:srgbClr val="70AD47"/>
            </a:solidFill>
            <a:prstDash val="solid"/>
            <a:miter/>
          </a:ln>
        </p:spPr>
        <p:txBody>
          <a:bodyPr anchor="ctr">
            <a:spAutoFit/>
          </a:bodyPr>
          <a:lstStyle/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Metanefrine urinarie 24 h o metanefrine plasmatiche</a:t>
            </a:r>
          </a:p>
        </p:txBody>
      </p:sp>
      <p:sp>
        <p:nvSpPr>
          <p:cNvPr id="6" name="Rettangolo 6">
            <a:extLst>
              <a:ext uri="{FF2B5EF4-FFF2-40B4-BE49-F238E27FC236}">
                <a16:creationId xmlns:a16="http://schemas.microsoft.com/office/drawing/2014/main" id="{D493EFF0-F7EB-46C2-B0C9-04F4CD5E6F9A}"/>
              </a:ext>
            </a:extLst>
          </p:cNvPr>
          <p:cNvSpPr/>
          <p:nvPr/>
        </p:nvSpPr>
        <p:spPr>
          <a:xfrm>
            <a:off x="192088" y="3740150"/>
            <a:ext cx="9777412" cy="17732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>
            <a:spAutoFit/>
          </a:bodyPr>
          <a:lstStyle/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100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TAC o RMN con mdc                          </a:t>
            </a:r>
            <a:r>
              <a:rPr lang="it-IT" sz="2100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Sensibilità 88-100%</a:t>
            </a: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baseline="30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131</a:t>
            </a:r>
            <a:r>
              <a:rPr lang="it-IT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I-MIBG indicata nei pazienti con rischio aumentato di malattia metastatica (grandi dimensioni del tumore o estensione extra-surrenalica, multifocalità  o malattia ricorrente)</a:t>
            </a: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PET con </a:t>
            </a:r>
            <a:r>
              <a:rPr lang="it-IT" kern="0" baseline="30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18</a:t>
            </a:r>
            <a:r>
              <a:rPr lang="it-IT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F-FDG indicata in pazienti con malattia metastatica</a:t>
            </a:r>
            <a:endParaRPr lang="it-IT" kern="0"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7" name="Rettangolo 7">
            <a:extLst>
              <a:ext uri="{FF2B5EF4-FFF2-40B4-BE49-F238E27FC236}">
                <a16:creationId xmlns:a16="http://schemas.microsoft.com/office/drawing/2014/main" id="{818935CD-907D-46A0-98AD-F490A007514D}"/>
              </a:ext>
            </a:extLst>
          </p:cNvPr>
          <p:cNvSpPr/>
          <p:nvPr/>
        </p:nvSpPr>
        <p:spPr>
          <a:xfrm>
            <a:off x="4103688" y="3003550"/>
            <a:ext cx="1703387" cy="498475"/>
          </a:xfrm>
          <a:prstGeom prst="rect">
            <a:avLst/>
          </a:pr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 cap="flat">
            <a:solidFill>
              <a:srgbClr val="FFC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anchorCtr="1">
            <a:spAutoFit/>
          </a:bodyPr>
          <a:lstStyle/>
          <a:p>
            <a:pPr algn="ctr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IMAGING</a:t>
            </a:r>
          </a:p>
        </p:txBody>
      </p:sp>
      <p:sp>
        <p:nvSpPr>
          <p:cNvPr id="17416" name="Freccia a destra 8">
            <a:extLst>
              <a:ext uri="{FF2B5EF4-FFF2-40B4-BE49-F238E27FC236}">
                <a16:creationId xmlns:a16="http://schemas.microsoft.com/office/drawing/2014/main" id="{042A552B-D1C0-4AE3-8A23-53F84322EDD1}"/>
              </a:ext>
            </a:extLst>
          </p:cNvPr>
          <p:cNvSpPr>
            <a:spLocks/>
          </p:cNvSpPr>
          <p:nvPr/>
        </p:nvSpPr>
        <p:spPr bwMode="auto">
          <a:xfrm>
            <a:off x="3355975" y="3949700"/>
            <a:ext cx="1263650" cy="227013"/>
          </a:xfrm>
          <a:custGeom>
            <a:avLst/>
            <a:gdLst>
              <a:gd name="T0" fmla="*/ 631594 w 21600"/>
              <a:gd name="T1" fmla="*/ 0 h 21600"/>
              <a:gd name="T2" fmla="*/ 1263188 w 21600"/>
              <a:gd name="T3" fmla="*/ 113404 h 21600"/>
              <a:gd name="T4" fmla="*/ 631594 w 21600"/>
              <a:gd name="T5" fmla="*/ 226807 h 21600"/>
              <a:gd name="T6" fmla="*/ 0 w 21600"/>
              <a:gd name="T7" fmla="*/ 113404 h 21600"/>
              <a:gd name="T8" fmla="*/ 1149793 w 21600"/>
              <a:gd name="T9" fmla="*/ 0 h 21600"/>
              <a:gd name="T10" fmla="*/ 1149793 w 21600"/>
              <a:gd name="T11" fmla="*/ 226807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20631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9661" y="5400"/>
                </a:lnTo>
                <a:lnTo>
                  <a:pt x="19661" y="0"/>
                </a:lnTo>
                <a:lnTo>
                  <a:pt x="21600" y="10800"/>
                </a:lnTo>
                <a:lnTo>
                  <a:pt x="19661" y="21600"/>
                </a:lnTo>
                <a:lnTo>
                  <a:pt x="19661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it-IT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42DB695C-90DB-4049-98EB-F0FB2D9F2DE1}"/>
              </a:ext>
            </a:extLst>
          </p:cNvPr>
          <p:cNvSpPr/>
          <p:nvPr/>
        </p:nvSpPr>
        <p:spPr>
          <a:xfrm>
            <a:off x="0" y="1044575"/>
            <a:ext cx="10007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 cap="flat">
            <a:solidFill>
              <a:srgbClr val="CE181E"/>
            </a:solidFill>
            <a:prstDash val="solid"/>
            <a:miter/>
          </a:ln>
        </p:spPr>
        <p:txBody>
          <a:bodyPr wrap="none" lIns="90004" tIns="44997" rIns="90004" bIns="44997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9459" name="CasellaDiTesto 6">
            <a:extLst>
              <a:ext uri="{FF2B5EF4-FFF2-40B4-BE49-F238E27FC236}">
                <a16:creationId xmlns:a16="http://schemas.microsoft.com/office/drawing/2014/main" id="{152BF90A-EB08-4C75-9205-F40539F8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625"/>
            <a:ext cx="1008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Terapia</a:t>
            </a:r>
          </a:p>
        </p:txBody>
      </p:sp>
      <p:sp>
        <p:nvSpPr>
          <p:cNvPr id="4" name="Rettangolo 8">
            <a:extLst>
              <a:ext uri="{FF2B5EF4-FFF2-40B4-BE49-F238E27FC236}">
                <a16:creationId xmlns:a16="http://schemas.microsoft.com/office/drawing/2014/main" id="{3EB34EF0-61AE-4063-AF7D-D4FF4DBDE2F7}"/>
              </a:ext>
            </a:extLst>
          </p:cNvPr>
          <p:cNvSpPr/>
          <p:nvPr/>
        </p:nvSpPr>
        <p:spPr>
          <a:xfrm>
            <a:off x="2554288" y="1433513"/>
            <a:ext cx="5872162" cy="1016000"/>
          </a:xfrm>
          <a:prstGeom prst="rect">
            <a:avLst/>
          </a:prstGeom>
          <a:gradFill>
            <a:gsLst>
              <a:gs pos="0">
                <a:srgbClr val="F7BDA4"/>
              </a:gs>
              <a:gs pos="100000">
                <a:srgbClr val="F5B195"/>
              </a:gs>
            </a:gsLst>
            <a:lin ang="5400000"/>
          </a:gradFill>
          <a:ln w="6345" cap="flat">
            <a:solidFill>
              <a:srgbClr val="ED7D31"/>
            </a:solidFill>
            <a:prstDash val="solid"/>
            <a:miter/>
          </a:ln>
        </p:spPr>
        <p:txBody>
          <a:bodyPr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Farmaci che possono scatenare crisi </a:t>
            </a:r>
          </a:p>
          <a:p>
            <a:pPr algn="just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Glucocorticoidi, MAO inibitori, antidepressivi triciclici, antiemetici, antipsicotici, analgesici e oppioidi</a:t>
            </a:r>
          </a:p>
        </p:txBody>
      </p:sp>
      <p:pic>
        <p:nvPicPr>
          <p:cNvPr id="19461" name="Picture 3" descr="Risultati immagini per warning">
            <a:hlinkClick r:id="rId3"/>
            <a:extLst>
              <a:ext uri="{FF2B5EF4-FFF2-40B4-BE49-F238E27FC236}">
                <a16:creationId xmlns:a16="http://schemas.microsoft.com/office/drawing/2014/main" id="{7623616D-2256-4146-8D33-D2440313E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76338"/>
            <a:ext cx="14684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7">
            <a:extLst>
              <a:ext uri="{FF2B5EF4-FFF2-40B4-BE49-F238E27FC236}">
                <a16:creationId xmlns:a16="http://schemas.microsoft.com/office/drawing/2014/main" id="{E827A3B9-702D-4A80-8B77-FAD6F5E490A0}"/>
              </a:ext>
            </a:extLst>
          </p:cNvPr>
          <p:cNvSpPr/>
          <p:nvPr/>
        </p:nvSpPr>
        <p:spPr>
          <a:xfrm>
            <a:off x="96838" y="2711450"/>
            <a:ext cx="9983787" cy="262731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>
            <a:spAutoFit/>
          </a:bodyPr>
          <a:lstStyle/>
          <a:p>
            <a:pPr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Terapia</a:t>
            </a: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Chirurgia previa preparazione con doxazosina (da 2 a 32 mg) per almeno 10-14 giorni  + </a:t>
            </a:r>
            <a:r>
              <a:rPr lang="it-IT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nifedipina o amlodipina fino alla stabilizzazione della PAO e della Fc.</a:t>
            </a: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Preparazione pre chirurgia dieta ad alto contenuto di sodio ed abbondante idratazione</a:t>
            </a:r>
          </a:p>
          <a:p>
            <a:pPr marL="285750" indent="-285750" eaLnBrk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Beta-bloccanti</a:t>
            </a:r>
            <a:r>
              <a:rPr lang="it-IT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(propanololo o atenololo, NO LABETALOLO) </a:t>
            </a:r>
            <a:r>
              <a:rPr lang="it-IT" b="1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consentiti solo dopo almeno 4 giorni dall’inizio della terapia con doxazosina</a:t>
            </a:r>
            <a:r>
              <a:rPr lang="it-IT" ker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ed in pazienti che presentano tachicardia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ertensioni Endocrine_2[Compatibility Mode]" id="{B3F2174A-AB5B-4618-8B5B-73F8BA57B146}" vid="{B79A5663-BAAE-4395-8276-D0B37D4EB59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Ipertensioni Endocrine_2</Template>
  <TotalTime>7</TotalTime>
  <Words>1238</Words>
  <Application>Microsoft Office PowerPoint</Application>
  <PresentationFormat>Personalizzato</PresentationFormat>
  <Paragraphs>298</Paragraphs>
  <Slides>22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Liberation Sans</vt:lpstr>
      <vt:lpstr>Liberation Serif</vt:lpstr>
      <vt:lpstr>Times New Roman</vt:lpstr>
      <vt:lpstr>Wingdings</vt:lpstr>
      <vt:lpstr>Predefinito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 barbot</dc:creator>
  <cp:lastModifiedBy>mattia barbot</cp:lastModifiedBy>
  <cp:revision>3</cp:revision>
  <dcterms:created xsi:type="dcterms:W3CDTF">2019-10-05T10:13:10Z</dcterms:created>
  <dcterms:modified xsi:type="dcterms:W3CDTF">2019-10-05T10:21:27Z</dcterms:modified>
</cp:coreProperties>
</file>