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8" r:id="rId4"/>
    <p:sldId id="276" r:id="rId5"/>
    <p:sldId id="282" r:id="rId6"/>
    <p:sldId id="304" r:id="rId7"/>
    <p:sldId id="293" r:id="rId8"/>
    <p:sldId id="270" r:id="rId9"/>
    <p:sldId id="279" r:id="rId10"/>
    <p:sldId id="333" r:id="rId11"/>
    <p:sldId id="329" r:id="rId12"/>
    <p:sldId id="309" r:id="rId13"/>
    <p:sldId id="295" r:id="rId14"/>
    <p:sldId id="283" r:id="rId15"/>
    <p:sldId id="308" r:id="rId16"/>
    <p:sldId id="320" r:id="rId17"/>
    <p:sldId id="322" r:id="rId18"/>
    <p:sldId id="296" r:id="rId19"/>
    <p:sldId id="332" r:id="rId20"/>
    <p:sldId id="330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illaumelebreton:Downloads:2013-10-14%20-%20Requ&#234;te%20Guillaume-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illaumelebreton:Downloads:2013-10-14%20-%20Requ&#234;te%20Guillaum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Feuil1!$A$10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Feuil1!$B$9:$M$9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Feuil1!$B$10:$M$10</c:f>
              <c:numCache>
                <c:formatCode>General</c:formatCode>
                <c:ptCount val="12"/>
                <c:pt idx="0">
                  <c:v>3</c:v>
                </c:pt>
                <c:pt idx="1">
                  <c:v>13</c:v>
                </c:pt>
                <c:pt idx="2">
                  <c:v>35</c:v>
                </c:pt>
                <c:pt idx="3">
                  <c:v>63</c:v>
                </c:pt>
                <c:pt idx="4">
                  <c:v>81</c:v>
                </c:pt>
                <c:pt idx="5">
                  <c:v>101</c:v>
                </c:pt>
                <c:pt idx="6">
                  <c:v>135</c:v>
                </c:pt>
                <c:pt idx="7">
                  <c:v>120</c:v>
                </c:pt>
                <c:pt idx="8">
                  <c:v>118</c:v>
                </c:pt>
                <c:pt idx="9">
                  <c:v>139</c:v>
                </c:pt>
                <c:pt idx="10">
                  <c:v>183</c:v>
                </c:pt>
                <c:pt idx="11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E-449B-A399-B2E837D24C19}"/>
            </c:ext>
          </c:extLst>
        </c:ser>
        <c:ser>
          <c:idx val="1"/>
          <c:order val="1"/>
          <c:tx>
            <c:strRef>
              <c:f>Feuil1!$A$11</c:f>
              <c:strCache>
                <c:ptCount val="1"/>
                <c:pt idx="0">
                  <c:v>VV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Feuil1!$B$9:$M$9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Feuil1!$B$11:$M$11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34</c:v>
                </c:pt>
                <c:pt idx="8">
                  <c:v>46</c:v>
                </c:pt>
                <c:pt idx="9">
                  <c:v>78</c:v>
                </c:pt>
                <c:pt idx="10">
                  <c:v>80</c:v>
                </c:pt>
                <c:pt idx="1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E-449B-A399-B2E837D24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44512"/>
        <c:axId val="87746048"/>
      </c:barChart>
      <c:catAx>
        <c:axId val="8774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omic Sans MS" pitchFamily="66" charset="0"/>
              </a:defRPr>
            </a:pPr>
            <a:endParaRPr lang="it-IT"/>
          </a:p>
        </c:txPr>
        <c:crossAx val="87746048"/>
        <c:crosses val="autoZero"/>
        <c:auto val="1"/>
        <c:lblAlgn val="ctr"/>
        <c:lblOffset val="100"/>
        <c:noMultiLvlLbl val="0"/>
      </c:catAx>
      <c:valAx>
        <c:axId val="87746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omic Sans MS" pitchFamily="66" charset="0"/>
              </a:defRPr>
            </a:pPr>
            <a:endParaRPr lang="it-IT"/>
          </a:p>
        </c:txPr>
        <c:crossAx val="87744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 b="1">
              <a:latin typeface="Comic Sans MS" pitchFamily="66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Feuil3!$A$6</c:f>
              <c:strCache>
                <c:ptCount val="1"/>
                <c:pt idx="0">
                  <c:v>GHPS (hors Institut de Cardiologie)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numRef>
              <c:f>Feuil3!$B$3:$M$3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Feuil3!$B$6:$M$6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26</c:v>
                </c:pt>
                <c:pt idx="6">
                  <c:v>43</c:v>
                </c:pt>
                <c:pt idx="7">
                  <c:v>42</c:v>
                </c:pt>
                <c:pt idx="8">
                  <c:v>63</c:v>
                </c:pt>
                <c:pt idx="9">
                  <c:v>60</c:v>
                </c:pt>
                <c:pt idx="10">
                  <c:v>49</c:v>
                </c:pt>
                <c:pt idx="1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4-41FB-9B7F-38BAA1953346}"/>
            </c:ext>
          </c:extLst>
        </c:ser>
        <c:ser>
          <c:idx val="3"/>
          <c:order val="1"/>
          <c:tx>
            <c:strRef>
              <c:f>Feuil3!$A$7</c:f>
              <c:strCache>
                <c:ptCount val="1"/>
                <c:pt idx="0">
                  <c:v>Hors GHPS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Feuil3!$B$3:$M$3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Feuil3!$B$7:$M$7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40</c:v>
                </c:pt>
                <c:pt idx="5">
                  <c:v>49</c:v>
                </c:pt>
                <c:pt idx="6">
                  <c:v>40</c:v>
                </c:pt>
                <c:pt idx="7">
                  <c:v>52</c:v>
                </c:pt>
                <c:pt idx="8">
                  <c:v>69</c:v>
                </c:pt>
                <c:pt idx="9">
                  <c:v>102</c:v>
                </c:pt>
                <c:pt idx="10">
                  <c:v>115</c:v>
                </c:pt>
                <c:pt idx="1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4-41FB-9B7F-38BAA1953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787776"/>
        <c:axId val="87797760"/>
      </c:barChart>
      <c:catAx>
        <c:axId val="877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omic Sans MS" pitchFamily="66" charset="0"/>
              </a:defRPr>
            </a:pPr>
            <a:endParaRPr lang="it-IT"/>
          </a:p>
        </c:txPr>
        <c:crossAx val="87797760"/>
        <c:crosses val="autoZero"/>
        <c:auto val="1"/>
        <c:lblAlgn val="ctr"/>
        <c:lblOffset val="100"/>
        <c:noMultiLvlLbl val="0"/>
      </c:catAx>
      <c:valAx>
        <c:axId val="87797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omic Sans MS" pitchFamily="66" charset="0"/>
              </a:defRPr>
            </a:pPr>
            <a:endParaRPr lang="it-IT"/>
          </a:p>
        </c:txPr>
        <c:crossAx val="8778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ECMO VA 2010-2016</a:t>
            </a:r>
          </a:p>
        </c:rich>
      </c:tx>
      <c:layout>
        <c:manualLayout>
          <c:xMode val="edge"/>
          <c:yMode val="edge"/>
          <c:x val="0.28200714446906283"/>
          <c:y val="2.985738259146375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ECMO VA 2010-2016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Foglio1!$A$2:$A$15</c:f>
              <c:strCache>
                <c:ptCount val="14"/>
                <c:pt idx="0">
                  <c:v>IMA</c:v>
                </c:pt>
                <c:pt idx="1">
                  <c:v>CMD</c:v>
                </c:pt>
                <c:pt idx="2">
                  <c:v>ACR</c:v>
                </c:pt>
                <c:pt idx="3">
                  <c:v>Sepsi</c:v>
                </c:pt>
                <c:pt idx="4">
                  <c:v>EP</c:v>
                </c:pt>
                <c:pt idx="5">
                  <c:v>Miocardite</c:v>
                </c:pt>
                <c:pt idx="6">
                  <c:v>Intox</c:v>
                </c:pt>
                <c:pt idx="7">
                  <c:v>Aritmie</c:v>
                </c:pt>
                <c:pt idx="8">
                  <c:v>CMH</c:v>
                </c:pt>
                <c:pt idx="9">
                  <c:v>Congeniti</c:v>
                </c:pt>
                <c:pt idx="10">
                  <c:v>Chemio</c:v>
                </c:pt>
                <c:pt idx="11">
                  <c:v>CRN</c:v>
                </c:pt>
                <c:pt idx="12">
                  <c:v>M3</c:v>
                </c:pt>
                <c:pt idx="13">
                  <c:v>Altro</c:v>
                </c:pt>
              </c:strCache>
            </c:strRef>
          </c:cat>
          <c:val>
            <c:numRef>
              <c:f>Foglio1!$B$2:$B$15</c:f>
              <c:numCache>
                <c:formatCode>General</c:formatCode>
                <c:ptCount val="14"/>
                <c:pt idx="0">
                  <c:v>298</c:v>
                </c:pt>
                <c:pt idx="1">
                  <c:v>237</c:v>
                </c:pt>
                <c:pt idx="2">
                  <c:v>217</c:v>
                </c:pt>
                <c:pt idx="3">
                  <c:v>78</c:v>
                </c:pt>
                <c:pt idx="4">
                  <c:v>56</c:v>
                </c:pt>
                <c:pt idx="5">
                  <c:v>57</c:v>
                </c:pt>
                <c:pt idx="6">
                  <c:v>48</c:v>
                </c:pt>
                <c:pt idx="7">
                  <c:v>16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32</c:v>
                </c:pt>
                <c:pt idx="12">
                  <c:v>11</c:v>
                </c:pt>
                <c:pt idx="13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2-4ACE-8214-2A275F978E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710815830159508"/>
          <c:y val="1.5965597683581589E-2"/>
          <c:w val="0.22289184169840492"/>
          <c:h val="0.984034402316418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 err="1"/>
              <a:t>Risultati</a:t>
            </a:r>
            <a:r>
              <a:rPr lang="en-US" sz="3200" dirty="0"/>
              <a:t> ECMO VA 2010-2016</a:t>
            </a:r>
          </a:p>
        </c:rich>
      </c:tx>
      <c:layout>
        <c:manualLayout>
          <c:xMode val="edge"/>
          <c:yMode val="edge"/>
          <c:x val="0.21904807279890032"/>
          <c:y val="2.726006359395204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Mortalità precoce</c:v>
                </c:pt>
                <c:pt idx="1">
                  <c:v>Svezzati</c:v>
                </c:pt>
                <c:pt idx="2">
                  <c:v>LVAD o TAH</c:v>
                </c:pt>
                <c:pt idx="3">
                  <c:v>Trapianto cardiaco</c:v>
                </c:pt>
                <c:pt idx="4">
                  <c:v>Mortalità dopo LVAD o trapianto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552</c:v>
                </c:pt>
                <c:pt idx="1">
                  <c:v>331</c:v>
                </c:pt>
                <c:pt idx="2">
                  <c:v>116</c:v>
                </c:pt>
                <c:pt idx="3">
                  <c:v>144</c:v>
                </c:pt>
                <c:pt idx="4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B-4C88-B9E8-42456F3825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251733816779405"/>
          <c:y val="0.26841175675406154"/>
          <c:w val="0.2856632989237865"/>
          <c:h val="0.58059665770631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F22AA6-C243-4EC2-9005-DF6AE9F90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12BD91-57E0-4C7C-908F-1817C9154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C09CD4-8BD8-4487-8F6E-F0124830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3F4625-A97F-4F5A-A8FB-9C6D42DB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994E8F-C65A-47FB-8134-36E7D9AC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84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99056-EA79-4F1E-A9E4-FF9624C2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DB3930-7AA9-4EDF-A512-0B883C746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4E0C3F-CD86-45F8-A23D-8761E4D4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2BB0B1-B3FF-46A2-88A2-E67EEB22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D0A028-9E32-4A2F-9694-242A4693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37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11B9E7-4F68-4805-BAAD-F3C0A256E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C40A37-59FA-45ED-ABCB-6D476383C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8DD102-AAE2-455C-8492-29A882B7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02292B-F22A-4472-BB7B-DD7D579E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0754D8-1A96-4ABB-B43F-888BBF74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0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29BE4-AD48-4C1B-8ED1-2A009FD1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6AA14-0567-4529-905E-ACD39AF1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A2527E-9F79-444E-84F2-1B697417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8D5560-EDE9-44F9-9262-D2AE4CC6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505F2F-A5F8-4911-B72B-FE4DF9E3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60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32E34-1283-4322-8F7D-73666E01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33625-88E4-434C-B375-FB9BEB467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BF3EC7-064D-4E32-A82A-E52627CB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1ABC14-3616-44EB-9CEC-666BEADB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AB9BF7-D58F-4EE6-8B55-AD334A57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078C87-8728-4A73-9F57-D0888493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59D266-1163-4BD3-B0A3-46C18112F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D1D114-05F4-465B-AA0F-B4EB7535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D365DE-1114-48AF-8FA6-FF7EAFF0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122158-AC1A-4EC0-AB9C-2C4DA6D9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7D5878-93B3-4D20-9A63-56A7F52E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26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E19E0-CD58-4956-8926-970DA538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55B160-E60D-40BA-9849-06018139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C73B18-6C6C-4078-A1D7-35A0EE9A1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10B20D-E3AE-4A95-AC4F-EA47D1D5E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42597E-40EC-4052-BCEF-557334831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E54862-7535-46EB-A419-06E468EA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568086-D129-49A5-8B5D-2B792FD9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DFA0B16-A7AA-4A55-AB06-BD4AD682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89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C52EC-A3C8-49D3-8D52-D012808E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109893-2675-4133-A69F-E13E1A16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5661CC-F1D3-4AC4-8D47-E7BF8C8A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AA583-509C-4E5A-B2F6-0B9BF361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E15BFE-F219-4D34-A248-2242BBEF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DB5314-6E17-4D89-8A43-50A499B9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95C1D0-C7CC-433B-8020-4A9E2EFE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55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90460-DCE4-435C-A294-8A1F1FDC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34DAA4-2830-48DE-840F-1CD179B3E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19EC48-86DF-4286-A26F-33B00F809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6B8EF3-3FBB-4D32-B007-51384A66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9267F6-FC03-4FBA-AACA-EB02F782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3AE6A5-1FBE-438F-A960-C7266195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98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9EC3DB-0AFB-4BDC-BAC9-7703116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19901B0-8BDB-47E6-80EC-1E76AB89C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2EDB2F-9E13-42DB-AA85-B2EB14F57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C00544-7B14-4219-B9CF-62601936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461473-FF53-4983-A13C-AD3AF995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0DE5A9-CAA2-421F-9310-A6320095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89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C54D20-4470-45D0-B8FA-F490907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7DC84F-6E61-4567-9647-9C530122B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4D4C3F-D839-4B91-A97A-294454E8D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119B-1BB6-492D-9894-BAA940129075}" type="datetimeFigureOut">
              <a:rPr lang="it-IT" smtClean="0"/>
              <a:t>05/10/2019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4E5550-0760-4F35-8C96-4212322AD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4D924C-09DE-4269-827A-380C022FB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4702-851A-4291-BD68-46F66FDAE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15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guillaumelebreton\Desktop\implantation\canulation.wm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390A6EA-C2D4-4395-873A-E838AC424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" r="4073" b="2029"/>
          <a:stretch/>
        </p:blipFill>
        <p:spPr>
          <a:xfrm>
            <a:off x="-1" y="1"/>
            <a:ext cx="3445566" cy="683594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63DB6E-0C9C-4AA8-B0BF-78B9295E11C7}"/>
              </a:ext>
            </a:extLst>
          </p:cNvPr>
          <p:cNvSpPr txBox="1"/>
          <p:nvPr/>
        </p:nvSpPr>
        <p:spPr>
          <a:xfrm>
            <a:off x="4591878" y="1868557"/>
            <a:ext cx="65863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 </a:t>
            </a:r>
            <a:r>
              <a:rPr lang="fr-FR" sz="3200" b="1" i="1" dirty="0"/>
              <a:t>L’</a:t>
            </a:r>
            <a:r>
              <a:rPr lang="fr-FR" sz="3200" b="1" i="1" dirty="0" err="1"/>
              <a:t>arresto</a:t>
            </a:r>
            <a:r>
              <a:rPr lang="fr-FR" sz="3200" b="1" i="1" dirty="0"/>
              <a:t> </a:t>
            </a:r>
            <a:r>
              <a:rPr lang="fr-FR" sz="3200" b="1" i="1" dirty="0" err="1"/>
              <a:t>cardiaco</a:t>
            </a:r>
            <a:r>
              <a:rPr lang="fr-FR" sz="3200" b="1" i="1" dirty="0"/>
              <a:t> </a:t>
            </a:r>
            <a:r>
              <a:rPr lang="fr-FR" sz="3200" b="1" i="1" dirty="0" err="1"/>
              <a:t>extraospedaliero</a:t>
            </a:r>
            <a:r>
              <a:rPr lang="fr-FR" sz="3200" b="1" i="1" dirty="0"/>
              <a:t> </a:t>
            </a:r>
            <a:r>
              <a:rPr lang="fr-FR" sz="3200" b="1" i="1" dirty="0" err="1"/>
              <a:t>ed</a:t>
            </a:r>
            <a:r>
              <a:rPr lang="fr-FR" sz="3200" b="1" i="1" dirty="0"/>
              <a:t> </a:t>
            </a:r>
            <a:r>
              <a:rPr lang="fr-FR" sz="3200" b="1" i="1" dirty="0" err="1"/>
              <a:t>ospedaliero</a:t>
            </a:r>
            <a:r>
              <a:rPr lang="fr-FR" sz="3200" b="1" i="1" dirty="0"/>
              <a:t> </a:t>
            </a:r>
            <a:r>
              <a:rPr lang="fr-FR" sz="3200" b="1" i="1" dirty="0" err="1"/>
              <a:t>ed</a:t>
            </a:r>
            <a:r>
              <a:rPr lang="fr-FR" sz="3200" b="1" i="1" dirty="0"/>
              <a:t> il </a:t>
            </a:r>
            <a:r>
              <a:rPr lang="fr-FR" sz="3200" b="1" i="1" dirty="0" err="1"/>
              <a:t>paziente</a:t>
            </a:r>
            <a:r>
              <a:rPr lang="fr-FR" sz="3200" b="1" i="1" dirty="0"/>
              <a:t> in </a:t>
            </a:r>
            <a:r>
              <a:rPr lang="fr-FR" sz="3200" b="1" i="1" dirty="0" err="1"/>
              <a:t>shock</a:t>
            </a:r>
            <a:r>
              <a:rPr lang="fr-FR" sz="3200" b="1" i="1" dirty="0"/>
              <a:t>. Il </a:t>
            </a:r>
            <a:r>
              <a:rPr lang="fr-FR" sz="3200" b="1" i="1" dirty="0" err="1"/>
              <a:t>punto</a:t>
            </a:r>
            <a:r>
              <a:rPr lang="fr-FR" sz="3200" b="1" i="1" dirty="0"/>
              <a:t> di vista </a:t>
            </a:r>
            <a:r>
              <a:rPr lang="fr-FR" sz="3200" b="1" i="1" dirty="0" err="1"/>
              <a:t>del</a:t>
            </a:r>
            <a:r>
              <a:rPr lang="fr-FR" sz="3200" b="1" i="1" dirty="0"/>
              <a:t> </a:t>
            </a:r>
            <a:r>
              <a:rPr lang="fr-FR" sz="3200" b="1" i="1" dirty="0" err="1"/>
              <a:t>cardiochirurgo</a:t>
            </a:r>
            <a:r>
              <a:rPr lang="fr-FR" sz="3200" b="1" i="1" dirty="0"/>
              <a:t>.</a:t>
            </a:r>
          </a:p>
          <a:p>
            <a:pPr algn="ctr"/>
            <a:endParaRPr lang="fr-FR" sz="2800" b="1" i="1" dirty="0"/>
          </a:p>
          <a:p>
            <a:pPr algn="ctr"/>
            <a:r>
              <a:rPr lang="fr-FR" sz="2800" b="1" i="1" dirty="0" err="1"/>
              <a:t>Dott.ssa</a:t>
            </a:r>
            <a:r>
              <a:rPr lang="fr-FR" sz="2800" b="1" i="1" dirty="0"/>
              <a:t> A. </a:t>
            </a:r>
            <a:r>
              <a:rPr lang="fr-FR" sz="2800" b="1" i="1" dirty="0" err="1"/>
              <a:t>Galeone</a:t>
            </a:r>
            <a:endParaRPr lang="fr-FR" sz="2800" b="1" i="1" dirty="0"/>
          </a:p>
          <a:p>
            <a:pPr algn="ctr"/>
            <a:r>
              <a:rPr lang="fr-FR" sz="2000" b="1" i="1" dirty="0"/>
              <a:t>U.O.C. </a:t>
            </a:r>
            <a:r>
              <a:rPr lang="fr-FR" sz="2000" b="1" i="1" dirty="0" err="1"/>
              <a:t>Cardiochirurgia</a:t>
            </a:r>
            <a:r>
              <a:rPr lang="fr-FR" sz="2000" b="1" i="1" dirty="0"/>
              <a:t>, </a:t>
            </a:r>
            <a:r>
              <a:rPr lang="fr-FR" sz="2000" b="1" i="1" dirty="0" err="1"/>
              <a:t>Ospedale</a:t>
            </a:r>
            <a:r>
              <a:rPr lang="fr-FR" sz="2000" b="1" i="1" dirty="0"/>
              <a:t> Vito </a:t>
            </a:r>
            <a:r>
              <a:rPr lang="fr-FR" sz="2000" b="1" i="1" dirty="0" err="1"/>
              <a:t>Fazzi</a:t>
            </a:r>
            <a:r>
              <a:rPr lang="fr-FR" sz="2000" b="1" i="1" dirty="0"/>
              <a:t>, Lecce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6911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>
            <a:extLst>
              <a:ext uri="{FF2B5EF4-FFF2-40B4-BE49-F238E27FC236}">
                <a16:creationId xmlns:a16="http://schemas.microsoft.com/office/drawing/2014/main" id="{2CD6F6CB-1E06-49A7-BF88-6E0C94D04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7389" y="318594"/>
            <a:ext cx="6557584" cy="280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4">
            <a:extLst>
              <a:ext uri="{FF2B5EF4-FFF2-40B4-BE49-F238E27FC236}">
                <a16:creationId xmlns:a16="http://schemas.microsoft.com/office/drawing/2014/main" id="{357F8277-3024-4A0F-8CCA-CDBFEB7E28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294" y="3299374"/>
            <a:ext cx="7337221" cy="355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7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6957B04-E46F-49DD-8E62-FCC9FF68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/>
              <a:t>Circolazione Regionale </a:t>
            </a:r>
            <a:r>
              <a:rPr lang="it-IT" sz="4000" b="1" dirty="0" err="1"/>
              <a:t>Normotermica</a:t>
            </a:r>
            <a:r>
              <a:rPr lang="it-IT" sz="4000" b="1" dirty="0"/>
              <a:t/>
            </a:r>
            <a:br>
              <a:rPr lang="it-IT" sz="4000" b="1" dirty="0"/>
            </a:br>
            <a:r>
              <a:rPr lang="en-US" sz="4000" b="1" dirty="0" err="1"/>
              <a:t>Maastrich</a:t>
            </a:r>
            <a:r>
              <a:rPr lang="en-US" sz="4000" b="1" dirty="0"/>
              <a:t> II  (Donation after Circulatory Death) </a:t>
            </a:r>
            <a:r>
              <a:rPr lang="en-US" b="1" dirty="0"/>
              <a:t/>
            </a:r>
            <a:br>
              <a:rPr lang="en-US" b="1" dirty="0"/>
            </a:b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70B79A9-F830-421F-AD0E-DC9404E42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1690688"/>
            <a:ext cx="11127783" cy="5020077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4000" dirty="0"/>
              <a:t>Francia </a:t>
            </a:r>
            <a:r>
              <a:rPr lang="en-US" sz="4000" dirty="0" err="1"/>
              <a:t>giugno</a:t>
            </a:r>
            <a:r>
              <a:rPr lang="en-US" sz="4000" dirty="0"/>
              <a:t> 2006</a:t>
            </a:r>
          </a:p>
          <a:p>
            <a:pPr lvl="1"/>
            <a:r>
              <a:rPr lang="it-IT" sz="4000" dirty="0"/>
              <a:t>Età: 18 - 55 anni</a:t>
            </a:r>
          </a:p>
          <a:p>
            <a:pPr lvl="1"/>
            <a:r>
              <a:rPr lang="it-IT" sz="4000" dirty="0"/>
              <a:t>Arresto cardiaco extra-ospedaliero in presenza di testimoni</a:t>
            </a:r>
          </a:p>
          <a:p>
            <a:pPr lvl="1"/>
            <a:r>
              <a:rPr lang="it-IT" sz="4000" dirty="0"/>
              <a:t>No flow &lt; 30 </a:t>
            </a:r>
            <a:r>
              <a:rPr lang="it-IT" sz="4000" dirty="0" err="1"/>
              <a:t>min</a:t>
            </a:r>
            <a:endParaRPr lang="it-IT" sz="4000" dirty="0"/>
          </a:p>
          <a:p>
            <a:pPr lvl="1"/>
            <a:r>
              <a:rPr lang="it-IT" sz="4000" dirty="0"/>
              <a:t>No flow + Low flow &lt; 150 </a:t>
            </a:r>
            <a:r>
              <a:rPr lang="it-IT" sz="4000" dirty="0" err="1"/>
              <a:t>min</a:t>
            </a:r>
            <a:endParaRPr lang="it-IT" sz="4000" dirty="0"/>
          </a:p>
          <a:p>
            <a:pPr lvl="1"/>
            <a:r>
              <a:rPr lang="it-IT" sz="4000" dirty="0"/>
              <a:t>Assenza di comorbidità (ipertensione arteriosa, diabete, tumori, ecc.)</a:t>
            </a:r>
            <a:endParaRPr lang="en-US" sz="4000" dirty="0"/>
          </a:p>
          <a:p>
            <a:pPr lvl="1"/>
            <a:r>
              <a:rPr lang="en-US" sz="4000" dirty="0"/>
              <a:t> 5-min “no-touch” period (ECG </a:t>
            </a:r>
            <a:r>
              <a:rPr lang="en-US" sz="4000" dirty="0" err="1"/>
              <a:t>piatto</a:t>
            </a:r>
            <a:r>
              <a:rPr lang="en-US" sz="4000" dirty="0"/>
              <a:t>)</a:t>
            </a:r>
          </a:p>
          <a:p>
            <a:pPr lvl="1"/>
            <a:r>
              <a:rPr lang="en-US" sz="4000" dirty="0" err="1"/>
              <a:t>Dichiarazione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morte</a:t>
            </a:r>
            <a:endParaRPr lang="en-US" sz="4000" dirty="0"/>
          </a:p>
          <a:p>
            <a:pPr lvl="1"/>
            <a:r>
              <a:rPr lang="en-US" sz="4000" dirty="0" err="1"/>
              <a:t>Impianto</a:t>
            </a:r>
            <a:r>
              <a:rPr lang="en-US" sz="4000" dirty="0"/>
              <a:t> </a:t>
            </a:r>
            <a:r>
              <a:rPr lang="en-US" sz="4000" dirty="0" err="1"/>
              <a:t>dell’ECMO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MCE</a:t>
            </a:r>
          </a:p>
          <a:p>
            <a:pPr lvl="1"/>
            <a:r>
              <a:rPr lang="en-US" sz="4000" dirty="0"/>
              <a:t>CRN : </a:t>
            </a:r>
            <a:r>
              <a:rPr lang="en-US" sz="4000" dirty="0" err="1"/>
              <a:t>pallone</a:t>
            </a:r>
            <a:r>
              <a:rPr lang="en-US" sz="4000" dirty="0"/>
              <a:t> intra-</a:t>
            </a:r>
            <a:r>
              <a:rPr lang="en-US" sz="4000" dirty="0" err="1"/>
              <a:t>aortico</a:t>
            </a:r>
            <a:r>
              <a:rPr lang="en-US" sz="4000" dirty="0"/>
              <a:t> </a:t>
            </a:r>
            <a:r>
              <a:rPr lang="en-US" sz="4000" dirty="0" err="1"/>
              <a:t>sopradiaframmatico</a:t>
            </a:r>
            <a:endParaRPr lang="en-US" sz="4000" dirty="0"/>
          </a:p>
          <a:p>
            <a:pPr lvl="1"/>
            <a:r>
              <a:rPr lang="it-IT" sz="4000" dirty="0"/>
              <a:t>Registro nazionale rifiuto donazione organi </a:t>
            </a:r>
          </a:p>
          <a:p>
            <a:pPr lvl="1"/>
            <a:r>
              <a:rPr lang="it-IT" sz="4000" dirty="0"/>
              <a:t>PMO entro 3-4h</a:t>
            </a:r>
          </a:p>
          <a:p>
            <a:pPr lvl="1"/>
            <a:r>
              <a:rPr lang="it-IT" sz="4000" dirty="0"/>
              <a:t>43 CNR, 24 PMO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23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3270066"/>
              </p:ext>
            </p:extLst>
          </p:nvPr>
        </p:nvGraphicFramePr>
        <p:xfrm>
          <a:off x="852407" y="449450"/>
          <a:ext cx="9748434" cy="624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5454654"/>
              </p:ext>
            </p:extLst>
          </p:nvPr>
        </p:nvGraphicFramePr>
        <p:xfrm>
          <a:off x="357808" y="270689"/>
          <a:ext cx="11502888" cy="548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12">
                  <a:extLst>
                    <a:ext uri="{9D8B030D-6E8A-4147-A177-3AD203B41FA5}">
                      <a16:colId xmlns:a16="http://schemas.microsoft.com/office/drawing/2014/main" val="1674593487"/>
                    </a:ext>
                  </a:extLst>
                </a:gridCol>
                <a:gridCol w="1439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991">
                  <a:extLst>
                    <a:ext uri="{9D8B030D-6E8A-4147-A177-3AD203B41FA5}">
                      <a16:colId xmlns:a16="http://schemas.microsoft.com/office/drawing/2014/main" val="765857923"/>
                    </a:ext>
                  </a:extLst>
                </a:gridCol>
                <a:gridCol w="134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400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>
                          <a:solidFill>
                            <a:schemeClr val="tx1"/>
                          </a:solidFill>
                        </a:rPr>
                        <a:t>Mortalita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 precoce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>
                          <a:solidFill>
                            <a:schemeClr val="tx1"/>
                          </a:solidFill>
                        </a:rPr>
                        <a:t>Assistenza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Recupero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>
                          <a:solidFill>
                            <a:schemeClr val="tx1"/>
                          </a:solidFill>
                        </a:rPr>
                        <a:t>Assistenza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LVAD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Trapianto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42">
                <a:tc>
                  <a:txBody>
                    <a:bodyPr/>
                    <a:lstStyle/>
                    <a:p>
                      <a:r>
                        <a:rPr lang="fr-FR" sz="2000" b="1" dirty="0"/>
                        <a:t>CMI (298)</a:t>
                      </a:r>
                      <a:endParaRPr lang="it-IT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154 (52%)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2,5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</a:rPr>
                        <a:t>gg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84 (28%)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</a:rPr>
                        <a:t>gg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41 (14%)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31 (10%)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12289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r>
                        <a:rPr lang="it-IT" sz="2000" b="1" dirty="0"/>
                        <a:t>Miocardite (57)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11 (20%)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40 (70%)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 (1%)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 (1%)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27415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r>
                        <a:rPr lang="it-IT" sz="2000" b="1" dirty="0"/>
                        <a:t>CMD (237)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59 (25%)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34 (14%)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57 (24%)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101  (43%)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01737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r>
                        <a:rPr lang="it-IT" sz="2000" b="1" dirty="0" err="1"/>
                        <a:t>Intox</a:t>
                      </a:r>
                      <a:r>
                        <a:rPr lang="it-IT" sz="2000" b="1" dirty="0"/>
                        <a:t> (48)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21</a:t>
                      </a:r>
                      <a:r>
                        <a:rPr lang="it-IT" sz="2000" baseline="0" dirty="0"/>
                        <a:t>  (44%)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27 (56%)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2519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r>
                        <a:rPr lang="it-IT" sz="2000" b="1" dirty="0"/>
                        <a:t>Sepsi (78)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43 (55%)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34  (45%)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94004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r>
                        <a:rPr lang="it-IT" sz="2000" b="1" dirty="0"/>
                        <a:t>EP (56)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34 (61%)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22 (39%)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85291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endParaRPr lang="it-IT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01284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r>
                        <a:rPr lang="fr-FR" sz="2000" b="1" dirty="0"/>
                        <a:t>ACR </a:t>
                      </a:r>
                      <a:r>
                        <a:rPr lang="fr-FR" sz="2000" b="1" dirty="0" err="1"/>
                        <a:t>resuscitato</a:t>
                      </a:r>
                      <a:r>
                        <a:rPr lang="fr-FR" sz="2000" b="1" dirty="0"/>
                        <a:t> (240)</a:t>
                      </a:r>
                      <a:endParaRPr lang="it-IT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133 (55%)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</a:rPr>
                        <a:t>gg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86 (35%)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 </a:t>
                      </a:r>
                      <a:r>
                        <a:rPr lang="fr-FR" sz="2000" dirty="0" err="1"/>
                        <a:t>gg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 (5%)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11 (5%)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91642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r>
                        <a:rPr lang="it-IT" sz="2000" b="1" dirty="0"/>
                        <a:t>ACR refrattario intraospedaliero (101)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70 (69%)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</a:t>
                      </a:r>
                      <a:r>
                        <a:rPr lang="fr-FR" sz="2000" dirty="0" err="1"/>
                        <a:t>gg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17 (17%)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9 </a:t>
                      </a:r>
                      <a:r>
                        <a:rPr lang="fr-FR" sz="2000" dirty="0" err="1"/>
                        <a:t>gg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 (1%)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 (1%)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68254"/>
                  </a:ext>
                </a:extLst>
              </a:tr>
              <a:tr h="413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/>
                        <a:t>ACR refrattario extraospedaliero (116)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103 (89%)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 </a:t>
                      </a:r>
                      <a:r>
                        <a:rPr lang="fr-FR" sz="2000" dirty="0" err="1"/>
                        <a:t>gg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 (10%)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</a:t>
                      </a:r>
                      <a:r>
                        <a:rPr lang="fr-FR" sz="2000" dirty="0" err="1"/>
                        <a:t>gg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3366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063552" y="1124745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Although there is no strong scientific evidence to support routine MCS therapy in </a:t>
            </a:r>
            <a:r>
              <a:rPr lang="en-US" sz="3200" dirty="0" err="1"/>
              <a:t>cardiogenic</a:t>
            </a:r>
            <a:r>
              <a:rPr lang="en-US" sz="3200" dirty="0"/>
              <a:t> shock patients to date, its use is increasing since that it can provide emergency circulatory support while a definite solution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/>
              <a:t>sought</a:t>
            </a:r>
            <a:r>
              <a:rPr lang="fr-FR" sz="3200" dirty="0"/>
              <a:t>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871864" y="522920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A. Combes, Intensive Care Med (2017) 43:1306–1318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9" y="0"/>
            <a:ext cx="6308377" cy="213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0168" y="6309320"/>
            <a:ext cx="27278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592" y="2060848"/>
            <a:ext cx="716538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2279576" y="2708920"/>
            <a:ext cx="367240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351584" y="4077072"/>
            <a:ext cx="367240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Kevin R.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Uomo, 16 anni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31/03/2015: TV/FV sport liceo Parigi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 flow: 10 min??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Low flow 90 min (RCP            partenza ECMO)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Svezzamento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Ecmo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5/4/2015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Impianto DAI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Dimesso il 21/4/2015 senza sequele neurologiche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Trapiantato il 19/11/2015 per CMD</a:t>
            </a:r>
          </a:p>
        </p:txBody>
      </p:sp>
      <p:cxnSp>
        <p:nvCxnSpPr>
          <p:cNvPr id="5" name="Connettore 2 4"/>
          <p:cNvCxnSpPr>
            <a:cxnSpLocks/>
          </p:cNvCxnSpPr>
          <p:nvPr/>
        </p:nvCxnSpPr>
        <p:spPr>
          <a:xfrm>
            <a:off x="4514086" y="3617667"/>
            <a:ext cx="5334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Lazarov</a:t>
            </a:r>
            <a:r>
              <a:rPr lang="fr-FR" b="1" dirty="0"/>
              <a:t> B.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Uomo</a:t>
            </a:r>
            <a:r>
              <a:rPr lang="fr-FR" dirty="0"/>
              <a:t> 53 </a:t>
            </a:r>
            <a:r>
              <a:rPr lang="fr-FR" dirty="0" err="1"/>
              <a:t>anni</a:t>
            </a:r>
            <a:r>
              <a:rPr lang="fr-FR" dirty="0"/>
              <a:t> </a:t>
            </a:r>
            <a:r>
              <a:rPr lang="fr-FR" dirty="0" err="1"/>
              <a:t>fumatore</a:t>
            </a:r>
            <a:endParaRPr lang="fr-FR" dirty="0"/>
          </a:p>
          <a:p>
            <a:r>
              <a:rPr lang="fr-FR" dirty="0"/>
              <a:t>1/6/2018:  ACR </a:t>
            </a:r>
            <a:r>
              <a:rPr lang="fr-FR" dirty="0" err="1"/>
              <a:t>extraospedaliero</a:t>
            </a:r>
            <a:r>
              <a:rPr lang="fr-FR" dirty="0"/>
              <a:t> </a:t>
            </a:r>
            <a:r>
              <a:rPr lang="fr-FR" dirty="0" err="1"/>
              <a:t>refrattario</a:t>
            </a:r>
            <a:endParaRPr lang="fr-FR" dirty="0"/>
          </a:p>
          <a:p>
            <a:pPr lvl="1"/>
            <a:r>
              <a:rPr lang="fr-FR"/>
              <a:t>no </a:t>
            </a:r>
            <a:r>
              <a:rPr lang="fr-FR" dirty="0"/>
              <a:t>flow 3 min, </a:t>
            </a:r>
          </a:p>
          <a:p>
            <a:pPr lvl="1"/>
            <a:r>
              <a:rPr lang="fr-FR" dirty="0" err="1"/>
              <a:t>low</a:t>
            </a:r>
            <a:r>
              <a:rPr lang="fr-FR" dirty="0"/>
              <a:t> flow 100 min</a:t>
            </a:r>
          </a:p>
          <a:p>
            <a:r>
              <a:rPr lang="fr-FR" dirty="0" err="1"/>
              <a:t>Ritmo</a:t>
            </a:r>
            <a:r>
              <a:rPr lang="fr-FR" dirty="0"/>
              <a:t>: FV, (3 </a:t>
            </a:r>
            <a:r>
              <a:rPr lang="fr-FR" dirty="0" err="1"/>
              <a:t>shock</a:t>
            </a:r>
            <a:r>
              <a:rPr lang="fr-FR" dirty="0"/>
              <a:t> </a:t>
            </a:r>
            <a:r>
              <a:rPr lang="fr-FR" dirty="0" err="1"/>
              <a:t>esterni</a:t>
            </a:r>
            <a:r>
              <a:rPr lang="fr-FR" dirty="0"/>
              <a:t>,  </a:t>
            </a:r>
            <a:r>
              <a:rPr lang="fr-FR" dirty="0" err="1"/>
              <a:t>boli</a:t>
            </a:r>
            <a:r>
              <a:rPr lang="fr-FR" dirty="0"/>
              <a:t> </a:t>
            </a:r>
            <a:r>
              <a:rPr lang="fr-FR" dirty="0" err="1"/>
              <a:t>adrenalina</a:t>
            </a:r>
            <a:r>
              <a:rPr lang="fr-FR" dirty="0"/>
              <a:t> iv)</a:t>
            </a:r>
          </a:p>
          <a:p>
            <a:r>
              <a:rPr lang="fr-FR" dirty="0"/>
              <a:t>EGA: pH 6,76; </a:t>
            </a:r>
            <a:r>
              <a:rPr lang="fr-FR" dirty="0" err="1"/>
              <a:t>Lattati</a:t>
            </a:r>
            <a:r>
              <a:rPr lang="fr-FR" dirty="0"/>
              <a:t> 16mmoli/L</a:t>
            </a:r>
          </a:p>
          <a:p>
            <a:r>
              <a:rPr lang="fr-FR" dirty="0"/>
              <a:t>ECMO VA </a:t>
            </a:r>
            <a:r>
              <a:rPr lang="fr-FR" dirty="0" err="1"/>
              <a:t>chirurgico</a:t>
            </a:r>
            <a:r>
              <a:rPr lang="fr-FR" dirty="0"/>
              <a:t> su MCE</a:t>
            </a:r>
          </a:p>
          <a:p>
            <a:r>
              <a:rPr lang="fr-FR" dirty="0" err="1"/>
              <a:t>Ritmo</a:t>
            </a:r>
            <a:r>
              <a:rPr lang="fr-FR" dirty="0"/>
              <a:t> sinusale con ST </a:t>
            </a:r>
            <a:r>
              <a:rPr lang="fr-FR" dirty="0" err="1"/>
              <a:t>sopraslivellato</a:t>
            </a:r>
            <a:r>
              <a:rPr lang="fr-FR" dirty="0"/>
              <a:t> in </a:t>
            </a:r>
            <a:r>
              <a:rPr lang="fr-FR" dirty="0" err="1"/>
              <a:t>sede</a:t>
            </a:r>
            <a:r>
              <a:rPr lang="fr-FR" dirty="0"/>
              <a:t> </a:t>
            </a:r>
            <a:r>
              <a:rPr lang="fr-FR" dirty="0" err="1"/>
              <a:t>anteriore</a:t>
            </a:r>
            <a:endParaRPr lang="fr-FR" dirty="0"/>
          </a:p>
          <a:p>
            <a:r>
              <a:rPr lang="fr-FR" dirty="0" err="1"/>
              <a:t>Melena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266" y="0"/>
            <a:ext cx="9497878" cy="1143000"/>
          </a:xfrm>
        </p:spPr>
        <p:txBody>
          <a:bodyPr/>
          <a:lstStyle/>
          <a:p>
            <a:r>
              <a:rPr lang="fr-FR" b="1" dirty="0" err="1"/>
              <a:t>Lazarov</a:t>
            </a:r>
            <a:r>
              <a:rPr lang="fr-FR" b="1" dirty="0"/>
              <a:t> B.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2922" y="1052737"/>
            <a:ext cx="9497878" cy="5073427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Coronarografia</a:t>
            </a:r>
            <a:r>
              <a:rPr lang="fr-FR" dirty="0"/>
              <a:t>: </a:t>
            </a:r>
          </a:p>
          <a:p>
            <a:pPr lvl="1"/>
            <a:r>
              <a:rPr lang="fr-FR" dirty="0" err="1"/>
              <a:t>Dominanza</a:t>
            </a:r>
            <a:r>
              <a:rPr lang="fr-FR" dirty="0"/>
              <a:t> </a:t>
            </a:r>
            <a:r>
              <a:rPr lang="fr-FR" dirty="0" err="1"/>
              <a:t>sx</a:t>
            </a:r>
            <a:endParaRPr lang="fr-FR" dirty="0"/>
          </a:p>
          <a:p>
            <a:pPr lvl="1"/>
            <a:r>
              <a:rPr lang="fr-FR" dirty="0" err="1"/>
              <a:t>subocclusione</a:t>
            </a:r>
            <a:r>
              <a:rPr lang="fr-FR" dirty="0"/>
              <a:t> </a:t>
            </a:r>
            <a:r>
              <a:rPr lang="fr-FR" dirty="0" err="1"/>
              <a:t>lunga</a:t>
            </a:r>
            <a:r>
              <a:rPr lang="fr-FR" dirty="0"/>
              <a:t> e </a:t>
            </a:r>
            <a:r>
              <a:rPr lang="fr-FR" dirty="0" err="1"/>
              <a:t>trombotica</a:t>
            </a:r>
            <a:r>
              <a:rPr lang="fr-FR" dirty="0"/>
              <a:t> </a:t>
            </a:r>
            <a:r>
              <a:rPr lang="fr-FR" dirty="0" err="1"/>
              <a:t>dell’IVA</a:t>
            </a:r>
            <a:r>
              <a:rPr lang="fr-FR" dirty="0"/>
              <a:t> </a:t>
            </a:r>
            <a:r>
              <a:rPr lang="fr-FR" dirty="0" err="1"/>
              <a:t>coinvolgente</a:t>
            </a:r>
            <a:r>
              <a:rPr lang="fr-FR" dirty="0"/>
              <a:t> l’</a:t>
            </a:r>
            <a:r>
              <a:rPr lang="fr-FR" dirty="0" err="1"/>
              <a:t>emergenza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primo diagonale, </a:t>
            </a:r>
          </a:p>
          <a:p>
            <a:pPr lvl="1"/>
            <a:r>
              <a:rPr lang="fr-FR" dirty="0" err="1"/>
              <a:t>stenosi</a:t>
            </a:r>
            <a:r>
              <a:rPr lang="fr-FR" dirty="0"/>
              <a:t> </a:t>
            </a:r>
            <a:r>
              <a:rPr lang="fr-FR" dirty="0" err="1"/>
              <a:t>intermedia</a:t>
            </a:r>
            <a:r>
              <a:rPr lang="fr-FR" dirty="0"/>
              <a:t> </a:t>
            </a:r>
            <a:r>
              <a:rPr lang="fr-FR" dirty="0" err="1"/>
              <a:t>Ramo</a:t>
            </a:r>
            <a:r>
              <a:rPr lang="fr-FR" dirty="0"/>
              <a:t> </a:t>
            </a:r>
            <a:r>
              <a:rPr lang="fr-FR" dirty="0" err="1"/>
              <a:t>intermedio</a:t>
            </a:r>
            <a:r>
              <a:rPr lang="fr-FR" dirty="0"/>
              <a:t>, </a:t>
            </a:r>
          </a:p>
          <a:p>
            <a:pPr lvl="1"/>
            <a:r>
              <a:rPr lang="fr-FR" dirty="0" err="1"/>
              <a:t>Stenosi</a:t>
            </a:r>
            <a:r>
              <a:rPr lang="fr-FR" dirty="0"/>
              <a:t> </a:t>
            </a:r>
            <a:r>
              <a:rPr lang="fr-FR" dirty="0" err="1"/>
              <a:t>subcritica</a:t>
            </a:r>
            <a:r>
              <a:rPr lang="fr-FR" dirty="0"/>
              <a:t>  Cx distale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Cdx</a:t>
            </a:r>
            <a:r>
              <a:rPr lang="fr-FR" dirty="0"/>
              <a:t> </a:t>
            </a:r>
            <a:r>
              <a:rPr lang="fr-FR" dirty="0" err="1"/>
              <a:t>ipoplasica</a:t>
            </a:r>
            <a:endParaRPr lang="fr-FR" dirty="0"/>
          </a:p>
          <a:p>
            <a:r>
              <a:rPr lang="fr-FR" dirty="0"/>
              <a:t>PCI IVA</a:t>
            </a:r>
          </a:p>
          <a:p>
            <a:r>
              <a:rPr lang="fr-FR" dirty="0" err="1"/>
              <a:t>Svezzamento</a:t>
            </a:r>
            <a:r>
              <a:rPr lang="fr-FR" dirty="0"/>
              <a:t> ECMO il 4/6/2018 (FEVS 55%, VTI  13)</a:t>
            </a:r>
          </a:p>
          <a:p>
            <a:r>
              <a:rPr lang="fr-FR" dirty="0" err="1"/>
              <a:t>Estubazione</a:t>
            </a:r>
            <a:r>
              <a:rPr lang="fr-FR" dirty="0"/>
              <a:t> il 5/6/2018</a:t>
            </a:r>
          </a:p>
          <a:p>
            <a:r>
              <a:rPr lang="fr-FR" dirty="0" err="1"/>
              <a:t>Risveglio</a:t>
            </a:r>
            <a:r>
              <a:rPr lang="fr-FR" dirty="0"/>
              <a:t>: </a:t>
            </a:r>
            <a:r>
              <a:rPr lang="fr-FR" dirty="0" err="1"/>
              <a:t>agitazione</a:t>
            </a:r>
            <a:r>
              <a:rPr lang="fr-FR" dirty="0"/>
              <a:t> e </a:t>
            </a:r>
            <a:r>
              <a:rPr lang="fr-FR" dirty="0" err="1"/>
              <a:t>confusione</a:t>
            </a:r>
            <a:r>
              <a:rPr lang="fr-FR" dirty="0"/>
              <a:t> </a:t>
            </a:r>
            <a:r>
              <a:rPr lang="fr-FR" dirty="0" err="1"/>
              <a:t>risoluzione</a:t>
            </a:r>
            <a:r>
              <a:rPr lang="fr-FR" dirty="0"/>
              <a:t> </a:t>
            </a:r>
            <a:r>
              <a:rPr lang="fr-FR" dirty="0" err="1"/>
              <a:t>dello</a:t>
            </a:r>
            <a:r>
              <a:rPr lang="fr-FR" dirty="0"/>
              <a:t> </a:t>
            </a:r>
            <a:r>
              <a:rPr lang="fr-FR" dirty="0" err="1"/>
              <a:t>stato</a:t>
            </a:r>
            <a:r>
              <a:rPr lang="fr-FR" dirty="0"/>
              <a:t> </a:t>
            </a:r>
            <a:r>
              <a:rPr lang="fr-FR" dirty="0" err="1"/>
              <a:t>confusionale</a:t>
            </a:r>
            <a:r>
              <a:rPr lang="fr-FR" dirty="0"/>
              <a:t> in 48H</a:t>
            </a:r>
          </a:p>
          <a:p>
            <a:r>
              <a:rPr lang="fr-FR" dirty="0"/>
              <a:t>RMN </a:t>
            </a:r>
            <a:r>
              <a:rPr lang="fr-FR" dirty="0" err="1"/>
              <a:t>cerebrale</a:t>
            </a:r>
            <a:r>
              <a:rPr lang="fr-FR" dirty="0"/>
              <a:t>: </a:t>
            </a:r>
            <a:r>
              <a:rPr lang="fr-FR" dirty="0" err="1"/>
              <a:t>assenza</a:t>
            </a:r>
            <a:r>
              <a:rPr lang="fr-FR" dirty="0"/>
              <a:t> di </a:t>
            </a:r>
            <a:r>
              <a:rPr lang="fr-FR" dirty="0" err="1"/>
              <a:t>lesioni</a:t>
            </a:r>
            <a:r>
              <a:rPr lang="fr-FR" dirty="0"/>
              <a:t> </a:t>
            </a:r>
            <a:r>
              <a:rPr lang="fr-FR" dirty="0" err="1"/>
              <a:t>ischemiche</a:t>
            </a:r>
            <a:endParaRPr lang="fr-FR" dirty="0"/>
          </a:p>
          <a:p>
            <a:r>
              <a:rPr lang="fr-FR" dirty="0" err="1"/>
              <a:t>Dimesso</a:t>
            </a:r>
            <a:r>
              <a:rPr lang="fr-FR" dirty="0"/>
              <a:t> il  15/6/2018 (FEVS 68%)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7939" y="1825625"/>
            <a:ext cx="10795861" cy="4351338"/>
          </a:xfrm>
        </p:spPr>
        <p:txBody>
          <a:bodyPr>
            <a:normAutofit/>
          </a:bodyPr>
          <a:lstStyle/>
          <a:p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Attività ECMO richiede grande organizzazione, motivazione ed esperienza di tutta l’equipe: cardiochirurghi, anestesisti, rianimatori, cardiologi, perfusionisti, infermieri</a:t>
            </a:r>
          </a:p>
          <a:p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Disponibilità  24h/24, 7gg/7</a:t>
            </a:r>
          </a:p>
          <a:p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Programma assistenza di lunga durata e trapianto cardiaco</a:t>
            </a:r>
          </a:p>
          <a:p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Complicazioni: emorragiche, ischemiche, infettive</a:t>
            </a:r>
          </a:p>
          <a:p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Permette di dare una possibilità di sopravvivenza in più al paziente</a:t>
            </a:r>
          </a:p>
          <a:p>
            <a:endParaRPr lang="it-IT" dirty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  <a:p>
            <a:endParaRPr lang="it-IT" sz="3000" dirty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BF044E-949D-4D05-B690-E37575F77B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6034088" cy="1325563"/>
          </a:xfrm>
        </p:spPr>
        <p:txBody>
          <a:bodyPr/>
          <a:lstStyle/>
          <a:p>
            <a:r>
              <a:rPr lang="fr-FR" dirty="0" err="1"/>
              <a:t>Extracorporeal</a:t>
            </a:r>
            <a:r>
              <a:rPr lang="fr-FR" dirty="0"/>
              <a:t> </a:t>
            </a:r>
            <a:r>
              <a:rPr lang="fr-FR" dirty="0" err="1"/>
              <a:t>Corporeal</a:t>
            </a:r>
            <a:r>
              <a:rPr lang="fr-FR" dirty="0"/>
              <a:t> Membrane </a:t>
            </a:r>
            <a:r>
              <a:rPr lang="fr-FR" dirty="0" err="1"/>
              <a:t>Oxygenation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36552E-44B2-42CF-87F5-FC56CC2984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41538"/>
            <a:ext cx="11126788" cy="4351337"/>
          </a:xfrm>
        </p:spPr>
        <p:txBody>
          <a:bodyPr>
            <a:normAutofit fontScale="92500"/>
          </a:bodyPr>
          <a:lstStyle/>
          <a:p>
            <a:r>
              <a:rPr lang="fr-FR" dirty="0"/>
              <a:t>Pompa </a:t>
            </a:r>
            <a:r>
              <a:rPr lang="fr-FR" dirty="0" err="1"/>
              <a:t>centrifuga</a:t>
            </a:r>
            <a:r>
              <a:rPr lang="fr-FR" dirty="0"/>
              <a:t>, </a:t>
            </a:r>
            <a:r>
              <a:rPr lang="fr-FR" dirty="0" err="1"/>
              <a:t>ossigenatore</a:t>
            </a:r>
            <a:endParaRPr lang="fr-FR" dirty="0"/>
          </a:p>
          <a:p>
            <a:r>
              <a:rPr lang="fr-FR" dirty="0" err="1"/>
              <a:t>Inserzione</a:t>
            </a:r>
            <a:r>
              <a:rPr lang="fr-FR" dirty="0"/>
              <a:t> </a:t>
            </a:r>
            <a:r>
              <a:rPr lang="fr-FR" dirty="0" err="1"/>
              <a:t>chirurgica</a:t>
            </a:r>
            <a:r>
              <a:rPr lang="fr-FR" dirty="0"/>
              <a:t> o </a:t>
            </a:r>
            <a:r>
              <a:rPr lang="fr-FR" dirty="0" err="1"/>
              <a:t>percutanea</a:t>
            </a:r>
            <a:endParaRPr lang="fr-FR" dirty="0"/>
          </a:p>
          <a:p>
            <a:r>
              <a:rPr lang="fr-FR" dirty="0" err="1"/>
              <a:t>Inflow</a:t>
            </a:r>
            <a:r>
              <a:rPr lang="fr-FR" dirty="0"/>
              <a:t>: vena </a:t>
            </a:r>
            <a:r>
              <a:rPr lang="fr-FR" dirty="0" err="1"/>
              <a:t>femorale</a:t>
            </a:r>
            <a:r>
              <a:rPr lang="fr-FR" dirty="0"/>
              <a:t>  (19-25 Fr)</a:t>
            </a:r>
          </a:p>
          <a:p>
            <a:r>
              <a:rPr lang="fr-FR" dirty="0" err="1"/>
              <a:t>Outflow</a:t>
            </a:r>
            <a:r>
              <a:rPr lang="fr-FR" dirty="0"/>
              <a:t>: </a:t>
            </a:r>
            <a:r>
              <a:rPr lang="fr-FR" dirty="0" err="1"/>
              <a:t>arteria</a:t>
            </a:r>
            <a:r>
              <a:rPr lang="fr-FR" dirty="0"/>
              <a:t> </a:t>
            </a:r>
            <a:r>
              <a:rPr lang="fr-FR" dirty="0" err="1"/>
              <a:t>femorale</a:t>
            </a:r>
            <a:r>
              <a:rPr lang="fr-FR" dirty="0"/>
              <a:t> (15-23 Fr)</a:t>
            </a:r>
          </a:p>
          <a:p>
            <a:r>
              <a:rPr lang="fr-FR" dirty="0" err="1"/>
              <a:t>Flussi</a:t>
            </a:r>
            <a:r>
              <a:rPr lang="fr-FR" dirty="0"/>
              <a:t> 3-6 L/min</a:t>
            </a:r>
          </a:p>
          <a:p>
            <a:r>
              <a:rPr lang="fr-FR" dirty="0" err="1"/>
              <a:t>Supporto</a:t>
            </a:r>
            <a:r>
              <a:rPr lang="fr-FR" dirty="0"/>
              <a:t> </a:t>
            </a:r>
            <a:r>
              <a:rPr lang="fr-FR" dirty="0" err="1"/>
              <a:t>biventricolare</a:t>
            </a:r>
            <a:endParaRPr lang="fr-FR" dirty="0"/>
          </a:p>
          <a:p>
            <a:r>
              <a:rPr lang="fr-FR" dirty="0" err="1"/>
              <a:t>Durata</a:t>
            </a:r>
            <a:r>
              <a:rPr lang="fr-FR" dirty="0"/>
              <a:t>: 3-4 </a:t>
            </a:r>
            <a:r>
              <a:rPr lang="fr-FR" dirty="0" err="1"/>
              <a:t>settimane</a:t>
            </a:r>
            <a:endParaRPr lang="fr-FR" dirty="0"/>
          </a:p>
          <a:p>
            <a:r>
              <a:rPr lang="fr-FR" dirty="0" err="1"/>
              <a:t>Aumento</a:t>
            </a:r>
            <a:r>
              <a:rPr lang="fr-FR" dirty="0"/>
              <a:t> post-</a:t>
            </a:r>
            <a:r>
              <a:rPr lang="fr-FR" dirty="0" err="1"/>
              <a:t>carico</a:t>
            </a:r>
            <a:r>
              <a:rPr lang="fr-FR" dirty="0"/>
              <a:t> e </a:t>
            </a:r>
            <a:r>
              <a:rPr lang="fr-FR" dirty="0" err="1"/>
              <a:t>pressione</a:t>
            </a:r>
            <a:r>
              <a:rPr lang="fr-FR" dirty="0"/>
              <a:t> </a:t>
            </a:r>
            <a:r>
              <a:rPr lang="fr-FR" dirty="0" err="1"/>
              <a:t>telediastolica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VS</a:t>
            </a:r>
          </a:p>
          <a:p>
            <a:r>
              <a:rPr lang="fr-FR" dirty="0" err="1"/>
              <a:t>Complicanze</a:t>
            </a:r>
            <a:r>
              <a:rPr lang="fr-FR" dirty="0"/>
              <a:t>: </a:t>
            </a:r>
            <a:r>
              <a:rPr lang="fr-FR" dirty="0" err="1"/>
              <a:t>edema</a:t>
            </a:r>
            <a:r>
              <a:rPr lang="fr-FR" dirty="0"/>
              <a:t> </a:t>
            </a:r>
            <a:r>
              <a:rPr lang="fr-FR" dirty="0" err="1"/>
              <a:t>pomonare</a:t>
            </a:r>
            <a:r>
              <a:rPr lang="fr-FR" dirty="0"/>
              <a:t> </a:t>
            </a:r>
            <a:r>
              <a:rPr lang="fr-FR" dirty="0" err="1"/>
              <a:t>acuto</a:t>
            </a:r>
            <a:r>
              <a:rPr lang="fr-FR" dirty="0"/>
              <a:t>, </a:t>
            </a:r>
            <a:r>
              <a:rPr lang="fr-FR" dirty="0" err="1"/>
              <a:t>emorragia</a:t>
            </a:r>
            <a:r>
              <a:rPr lang="fr-FR" dirty="0"/>
              <a:t>, </a:t>
            </a:r>
            <a:r>
              <a:rPr lang="fr-FR" dirty="0" err="1"/>
              <a:t>ischemia</a:t>
            </a:r>
            <a:r>
              <a:rPr lang="fr-FR" dirty="0"/>
              <a:t>, </a:t>
            </a:r>
            <a:r>
              <a:rPr lang="fr-FR" dirty="0" err="1"/>
              <a:t>emolisi</a:t>
            </a:r>
            <a:r>
              <a:rPr lang="fr-FR" dirty="0"/>
              <a:t>, </a:t>
            </a:r>
            <a:r>
              <a:rPr lang="fr-FR" dirty="0" err="1"/>
              <a:t>infezione</a:t>
            </a:r>
            <a:endParaRPr lang="fr-FR" dirty="0"/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2308D1C5-B2DB-4AB1-BB94-FB8D9532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60" y="717452"/>
            <a:ext cx="5680475" cy="388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6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FC4636-F760-4CF2-8901-A241563791B0}"/>
              </a:ext>
            </a:extLst>
          </p:cNvPr>
          <p:cNvSpPr txBox="1"/>
          <p:nvPr/>
        </p:nvSpPr>
        <p:spPr>
          <a:xfrm>
            <a:off x="3433153" y="2288736"/>
            <a:ext cx="5325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Grazie per l’</a:t>
            </a:r>
            <a:r>
              <a:rPr lang="fr-FR" sz="4400" dirty="0" err="1"/>
              <a:t>attenzione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8743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ésultat de recherche d'images pour &quot;institut cardiologie paris&quot;">
            <a:extLst>
              <a:ext uri="{FF2B5EF4-FFF2-40B4-BE49-F238E27FC236}">
                <a16:creationId xmlns:a16="http://schemas.microsoft.com/office/drawing/2014/main" id="{8F59BB34-E750-47CA-91B2-80BA21970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52365" y="346317"/>
            <a:ext cx="3517119" cy="35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aphique 7">
            <a:extLst>
              <a:ext uri="{FF2B5EF4-FFF2-40B4-BE49-F238E27FC236}">
                <a16:creationId xmlns:a16="http://schemas.microsoft.com/office/drawing/2014/main" id="{8E1B1F53-2F2B-4C6D-B76B-4D58BBA84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237707"/>
              </p:ext>
            </p:extLst>
          </p:nvPr>
        </p:nvGraphicFramePr>
        <p:xfrm>
          <a:off x="4945804" y="186573"/>
          <a:ext cx="7122501" cy="325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27B0144A-4F19-44D6-9DF6-930FD37404B9}"/>
              </a:ext>
            </a:extLst>
          </p:cNvPr>
          <p:cNvGrpSpPr/>
          <p:nvPr/>
        </p:nvGrpSpPr>
        <p:grpSpPr>
          <a:xfrm>
            <a:off x="4945804" y="3268411"/>
            <a:ext cx="6886704" cy="3969732"/>
            <a:chOff x="1396430" y="1988840"/>
            <a:chExt cx="6886704" cy="4485964"/>
          </a:xfrm>
        </p:grpSpPr>
        <p:graphicFrame>
          <p:nvGraphicFramePr>
            <p:cNvPr id="6" name="Espace réservé du contenu 3">
              <a:extLst>
                <a:ext uri="{FF2B5EF4-FFF2-40B4-BE49-F238E27FC236}">
                  <a16:creationId xmlns:a16="http://schemas.microsoft.com/office/drawing/2014/main" id="{42359ABE-08F5-4B7F-9407-CFB9B172461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41175290"/>
                </p:ext>
              </p:extLst>
            </p:nvPr>
          </p:nvGraphicFramePr>
          <p:xfrm>
            <a:off x="1396430" y="1988840"/>
            <a:ext cx="6886704" cy="349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B74DE9D-AC8C-4F1A-B32D-B208A0F4A289}"/>
                </a:ext>
              </a:extLst>
            </p:cNvPr>
            <p:cNvSpPr/>
            <p:nvPr/>
          </p:nvSpPr>
          <p:spPr>
            <a:xfrm>
              <a:off x="2771800" y="5726379"/>
              <a:ext cx="216024" cy="10801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1C19CFF4-FAD9-49EC-BFC4-8667301AEFB0}"/>
                </a:ext>
              </a:extLst>
            </p:cNvPr>
            <p:cNvSpPr/>
            <p:nvPr/>
          </p:nvSpPr>
          <p:spPr>
            <a:xfrm>
              <a:off x="5292080" y="5726379"/>
              <a:ext cx="216024" cy="1080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6">
              <a:extLst>
                <a:ext uri="{FF2B5EF4-FFF2-40B4-BE49-F238E27FC236}">
                  <a16:creationId xmlns:a16="http://schemas.microsoft.com/office/drawing/2014/main" id="{7F9DAB3D-D787-4658-9C91-5E2151336951}"/>
                </a:ext>
              </a:extLst>
            </p:cNvPr>
            <p:cNvSpPr txBox="1"/>
            <p:nvPr/>
          </p:nvSpPr>
          <p:spPr>
            <a:xfrm>
              <a:off x="3188823" y="5589240"/>
              <a:ext cx="5094311" cy="88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Extra-</a:t>
              </a:r>
              <a:r>
                <a:rPr lang="fr-FR" b="1" dirty="0" err="1"/>
                <a:t>ospedaliero</a:t>
              </a:r>
              <a:r>
                <a:rPr lang="fr-FR" b="1" dirty="0"/>
                <a:t>              Intra-</a:t>
              </a:r>
              <a:r>
                <a:rPr lang="fr-FR" b="1" dirty="0" err="1"/>
                <a:t>ospedaliero</a:t>
              </a:r>
              <a:endParaRPr lang="fr-FR" b="1" dirty="0"/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6837B903-663B-4B6E-BB23-4652E7D1A7EA}"/>
              </a:ext>
            </a:extLst>
          </p:cNvPr>
          <p:cNvSpPr/>
          <p:nvPr/>
        </p:nvSpPr>
        <p:spPr>
          <a:xfrm>
            <a:off x="359493" y="4628624"/>
            <a:ext cx="4350514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buClr>
                <a:schemeClr val="tx1"/>
              </a:buClr>
              <a:buSzPct val="70000"/>
            </a:pPr>
            <a:r>
              <a:rPr lang="fr-FR" sz="2800" dirty="0"/>
              <a:t>2191 ECMO</a:t>
            </a:r>
          </a:p>
          <a:p>
            <a:pPr algn="just">
              <a:lnSpc>
                <a:spcPct val="95000"/>
              </a:lnSpc>
              <a:buClr>
                <a:schemeClr val="tx1"/>
              </a:buClr>
              <a:buSzPct val="70000"/>
            </a:pPr>
            <a:r>
              <a:rPr lang="fr-FR" sz="2800" dirty="0"/>
              <a:t>1493 ECMO VA </a:t>
            </a:r>
          </a:p>
          <a:p>
            <a:pPr algn="just">
              <a:lnSpc>
                <a:spcPct val="95000"/>
              </a:lnSpc>
              <a:buClr>
                <a:schemeClr val="tx1"/>
              </a:buClr>
              <a:buSzPct val="70000"/>
            </a:pPr>
            <a:r>
              <a:rPr lang="fr-FR" sz="2800" dirty="0"/>
              <a:t>(</a:t>
            </a:r>
            <a:r>
              <a:rPr lang="fr-FR" sz="2800" dirty="0" err="1"/>
              <a:t>escluso</a:t>
            </a:r>
            <a:r>
              <a:rPr lang="fr-FR" sz="2800" dirty="0"/>
              <a:t> post-</a:t>
            </a:r>
            <a:r>
              <a:rPr lang="fr-FR" sz="2800" dirty="0" err="1"/>
              <a:t>cardiotomia</a:t>
            </a:r>
            <a:r>
              <a:rPr lang="fr-FR" sz="2800" dirty="0"/>
              <a:t> e post-</a:t>
            </a:r>
            <a:r>
              <a:rPr lang="fr-FR" sz="2800" dirty="0" err="1"/>
              <a:t>trapianto</a:t>
            </a:r>
            <a:r>
              <a:rPr lang="fr-F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73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Principali indicazioni all’ECMO 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1544" y="1412776"/>
            <a:ext cx="8229600" cy="5141168"/>
          </a:xfrm>
        </p:spPr>
        <p:txBody>
          <a:bodyPr>
            <a:noAutofit/>
          </a:bodyPr>
          <a:lstStyle/>
          <a:p>
            <a:r>
              <a:rPr lang="it-IT" sz="2400" dirty="0"/>
              <a:t>Infarto miocardico acuto complicato da shock cardiogeno</a:t>
            </a:r>
          </a:p>
          <a:p>
            <a:r>
              <a:rPr lang="it-IT" sz="2400" dirty="0"/>
              <a:t>Insufficienza cardiaca  cronica in fase di scompenso acuto con shock cardiogeno refrattario</a:t>
            </a:r>
          </a:p>
          <a:p>
            <a:r>
              <a:rPr lang="it-IT" sz="2400" dirty="0"/>
              <a:t>Miocardite fulminante</a:t>
            </a:r>
          </a:p>
          <a:p>
            <a:r>
              <a:rPr lang="it-IT" sz="2400" dirty="0"/>
              <a:t>Intossicazione da farmaci </a:t>
            </a:r>
            <a:r>
              <a:rPr lang="it-IT" sz="2400" dirty="0" err="1"/>
              <a:t>cardiotossici</a:t>
            </a:r>
            <a:endParaRPr lang="it-IT" sz="2400" dirty="0"/>
          </a:p>
          <a:p>
            <a:r>
              <a:rPr lang="it-IT" sz="2400" dirty="0"/>
              <a:t>Embolia polmonare massiva</a:t>
            </a:r>
          </a:p>
          <a:p>
            <a:r>
              <a:rPr lang="it-IT" sz="2400" dirty="0"/>
              <a:t>Arresto cardiaco refrattario</a:t>
            </a:r>
          </a:p>
          <a:p>
            <a:r>
              <a:rPr lang="it-IT" sz="2400" dirty="0"/>
              <a:t>Sindrome post arresto cardiaco</a:t>
            </a:r>
          </a:p>
          <a:p>
            <a:r>
              <a:rPr lang="it-IT" sz="2400" dirty="0"/>
              <a:t>Shock settico</a:t>
            </a:r>
          </a:p>
          <a:p>
            <a:r>
              <a:rPr lang="it-IT" sz="2400" dirty="0"/>
              <a:t>Disfunzione primaria del </a:t>
            </a:r>
            <a:r>
              <a:rPr lang="it-IT" sz="2400" dirty="0" err="1"/>
              <a:t>graft</a:t>
            </a:r>
            <a:r>
              <a:rPr lang="it-IT" sz="2400" dirty="0"/>
              <a:t> dopo trapianto cardiaco</a:t>
            </a:r>
          </a:p>
          <a:p>
            <a:r>
              <a:rPr lang="it-IT" sz="2400" dirty="0"/>
              <a:t>Rigetto acuto dopo trapianto cardiaco</a:t>
            </a:r>
          </a:p>
          <a:p>
            <a:endParaRPr lang="it-IT" sz="2400" dirty="0"/>
          </a:p>
          <a:p>
            <a:endParaRPr lang="en-US" sz="1400" dirty="0"/>
          </a:p>
          <a:p>
            <a:endParaRPr lang="en-US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223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>
            <a:spLocks noChangeArrowheads="1"/>
          </p:cNvSpPr>
          <p:nvPr/>
        </p:nvSpPr>
        <p:spPr bwMode="auto">
          <a:xfrm>
            <a:off x="2135560" y="390208"/>
            <a:ext cx="1368152" cy="1265238"/>
          </a:xfrm>
          <a:prstGeom prst="ellipse">
            <a:avLst/>
          </a:prstGeom>
          <a:solidFill>
            <a:srgbClr val="FF0000"/>
          </a:solidFill>
          <a:ln w="8890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fr-FR" sz="2400" b="1" dirty="0" err="1">
                <a:solidFill>
                  <a:srgbClr val="FFFFFF"/>
                </a:solidFill>
              </a:rPr>
              <a:t>Shock</a:t>
            </a:r>
            <a:r>
              <a:rPr lang="fr-FR" sz="2400" b="1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5" name="Grouper 46"/>
          <p:cNvGrpSpPr>
            <a:grpSpLocks/>
          </p:cNvGrpSpPr>
          <p:nvPr/>
        </p:nvGrpSpPr>
        <p:grpSpPr bwMode="auto">
          <a:xfrm>
            <a:off x="3989148" y="885097"/>
            <a:ext cx="6282159" cy="400110"/>
            <a:chOff x="2553592" y="1679353"/>
            <a:chExt cx="6303338" cy="717099"/>
          </a:xfrm>
        </p:grpSpPr>
        <p:sp>
          <p:nvSpPr>
            <p:cNvPr id="6" name="ZoneTexte 10"/>
            <p:cNvSpPr txBox="1">
              <a:spLocks noChangeArrowheads="1"/>
            </p:cNvSpPr>
            <p:nvPr/>
          </p:nvSpPr>
          <p:spPr bwMode="auto">
            <a:xfrm>
              <a:off x="7607270" y="1679353"/>
              <a:ext cx="1249660" cy="7170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0000"/>
                  </a:solidFill>
                </a:rPr>
                <a:t>    </a:t>
              </a:r>
              <a:r>
                <a:rPr lang="fr-FR" sz="2000" b="1" dirty="0">
                  <a:solidFill>
                    <a:srgbClr val="000000"/>
                  </a:solidFill>
                </a:rPr>
                <a:t>Morte</a:t>
              </a:r>
            </a:p>
          </p:txBody>
        </p:sp>
        <p:cxnSp>
          <p:nvCxnSpPr>
            <p:cNvPr id="7" name="Connecteur droit avec flèche 6"/>
            <p:cNvCxnSpPr>
              <a:cxnSpLocks noChangeShapeType="1"/>
            </p:cNvCxnSpPr>
            <p:nvPr/>
          </p:nvCxnSpPr>
          <p:spPr bwMode="auto">
            <a:xfrm>
              <a:off x="2553592" y="2037902"/>
              <a:ext cx="4570482" cy="0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8" name="Grouper 47"/>
          <p:cNvGrpSpPr>
            <a:grpSpLocks/>
          </p:cNvGrpSpPr>
          <p:nvPr/>
        </p:nvGrpSpPr>
        <p:grpSpPr bwMode="auto">
          <a:xfrm>
            <a:off x="1847529" y="1268760"/>
            <a:ext cx="5647639" cy="4936614"/>
            <a:chOff x="544544" y="-176056"/>
            <a:chExt cx="5646361" cy="4937286"/>
          </a:xfrm>
        </p:grpSpPr>
        <p:sp>
          <p:nvSpPr>
            <p:cNvPr id="9" name="Flèche vers le bas 8"/>
            <p:cNvSpPr>
              <a:spLocks noChangeArrowheads="1"/>
            </p:cNvSpPr>
            <p:nvPr/>
          </p:nvSpPr>
          <p:spPr bwMode="auto">
            <a:xfrm>
              <a:off x="4042107" y="-176056"/>
              <a:ext cx="1653712" cy="1826693"/>
            </a:xfrm>
            <a:prstGeom prst="downArrow">
              <a:avLst>
                <a:gd name="adj1" fmla="val 50000"/>
                <a:gd name="adj2" fmla="val 49996"/>
              </a:avLst>
            </a:prstGeom>
            <a:solidFill>
              <a:srgbClr val="FF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vert="eaVert" anchor="ctr"/>
            <a:lstStyle/>
            <a:p>
              <a:pPr algn="ctr"/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12179" y="1984478"/>
              <a:ext cx="2478726" cy="80930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fr-FR" sz="2400" b="1" dirty="0" err="1">
                  <a:solidFill>
                    <a:schemeClr val="bg1"/>
                  </a:solidFill>
                </a:rPr>
                <a:t>Stabilizzazione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9"/>
            <p:cNvSpPr txBox="1">
              <a:spLocks noChangeArrowheads="1"/>
            </p:cNvSpPr>
            <p:nvPr/>
          </p:nvSpPr>
          <p:spPr bwMode="auto">
            <a:xfrm>
              <a:off x="544544" y="4361066"/>
              <a:ext cx="1193775" cy="40016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 err="1"/>
                <a:t>Recupero</a:t>
              </a:r>
              <a:endParaRPr lang="fr-FR" sz="2000" b="1" dirty="0"/>
            </a:p>
          </p:txBody>
        </p:sp>
        <p:cxnSp>
          <p:nvCxnSpPr>
            <p:cNvPr id="12" name="Connecteur droit avec flèche 11"/>
            <p:cNvCxnSpPr>
              <a:cxnSpLocks noChangeShapeType="1"/>
            </p:cNvCxnSpPr>
            <p:nvPr/>
          </p:nvCxnSpPr>
          <p:spPr bwMode="auto">
            <a:xfrm flipH="1">
              <a:off x="1631647" y="2799283"/>
              <a:ext cx="1997569" cy="1093839"/>
            </a:xfrm>
            <a:prstGeom prst="straightConnector1">
              <a:avLst/>
            </a:prstGeom>
            <a:noFill/>
            <a:ln w="44450">
              <a:solidFill>
                <a:schemeClr val="tx2"/>
              </a:solidFill>
              <a:round/>
              <a:headEnd/>
              <a:tailEnd type="triangle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3" name="Grouper 48"/>
          <p:cNvGrpSpPr>
            <a:grpSpLocks/>
          </p:cNvGrpSpPr>
          <p:nvPr/>
        </p:nvGrpSpPr>
        <p:grpSpPr bwMode="auto">
          <a:xfrm>
            <a:off x="3647729" y="5812276"/>
            <a:ext cx="4696575" cy="400110"/>
            <a:chOff x="2696689" y="6097326"/>
            <a:chExt cx="4696422" cy="400112"/>
          </a:xfrm>
        </p:grpSpPr>
        <p:sp>
          <p:nvSpPr>
            <p:cNvPr id="14" name="ZoneTexte 11"/>
            <p:cNvSpPr txBox="1">
              <a:spLocks noChangeArrowheads="1"/>
            </p:cNvSpPr>
            <p:nvPr/>
          </p:nvSpPr>
          <p:spPr bwMode="auto">
            <a:xfrm>
              <a:off x="2696689" y="6097326"/>
              <a:ext cx="1196507" cy="400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 err="1"/>
                <a:t>Trapianto</a:t>
              </a:r>
              <a:endParaRPr lang="fr-FR" sz="2000" b="1" dirty="0"/>
            </a:p>
          </p:txBody>
        </p:sp>
        <p:sp>
          <p:nvSpPr>
            <p:cNvPr id="15" name="ZoneTexte 12"/>
            <p:cNvSpPr txBox="1">
              <a:spLocks noChangeArrowheads="1"/>
            </p:cNvSpPr>
            <p:nvPr/>
          </p:nvSpPr>
          <p:spPr bwMode="auto">
            <a:xfrm>
              <a:off x="4453107" y="6097326"/>
              <a:ext cx="2940004" cy="400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 err="1"/>
                <a:t>Assistenza</a:t>
              </a:r>
              <a:r>
                <a:rPr lang="fr-FR" sz="2000" b="1" dirty="0"/>
                <a:t> di </a:t>
              </a:r>
              <a:r>
                <a:rPr lang="fr-FR" sz="2000" b="1" dirty="0" err="1"/>
                <a:t>lunga</a:t>
              </a:r>
              <a:r>
                <a:rPr lang="fr-FR" sz="2000" b="1" dirty="0"/>
                <a:t> </a:t>
              </a:r>
              <a:r>
                <a:rPr lang="fr-FR" sz="2000" b="1" dirty="0" err="1"/>
                <a:t>durata</a:t>
              </a:r>
              <a:endParaRPr lang="fr-FR" sz="2000" b="1" dirty="0"/>
            </a:p>
          </p:txBody>
        </p:sp>
      </p:grpSp>
      <p:grpSp>
        <p:nvGrpSpPr>
          <p:cNvPr id="19" name="Grouper 49"/>
          <p:cNvGrpSpPr>
            <a:grpSpLocks/>
          </p:cNvGrpSpPr>
          <p:nvPr/>
        </p:nvGrpSpPr>
        <p:grpSpPr bwMode="auto">
          <a:xfrm>
            <a:off x="7893821" y="2743270"/>
            <a:ext cx="2757024" cy="1795109"/>
            <a:chOff x="6571491" y="3592734"/>
            <a:chExt cx="2756823" cy="1795069"/>
          </a:xfrm>
        </p:grpSpPr>
        <p:sp>
          <p:nvSpPr>
            <p:cNvPr id="22" name="ZoneTexte 32"/>
            <p:cNvSpPr txBox="1">
              <a:spLocks noChangeArrowheads="1"/>
            </p:cNvSpPr>
            <p:nvPr/>
          </p:nvSpPr>
          <p:spPr bwMode="auto">
            <a:xfrm>
              <a:off x="6801765" y="4726098"/>
              <a:ext cx="2296274" cy="6617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fr-FR" sz="900" b="1" dirty="0">
                <a:solidFill>
                  <a:schemeClr val="tx2"/>
                </a:solidFill>
              </a:endParaRPr>
            </a:p>
            <a:p>
              <a:pPr algn="ctr"/>
              <a:r>
                <a:rPr lang="fr-FR" b="1" dirty="0" err="1"/>
                <a:t>Ulteriori</a:t>
              </a:r>
              <a:r>
                <a:rPr lang="fr-FR" b="1" dirty="0"/>
                <a:t> </a:t>
              </a:r>
              <a:r>
                <a:rPr lang="fr-FR" b="1" dirty="0" err="1"/>
                <a:t>indagini</a:t>
              </a:r>
              <a:endParaRPr lang="fr-FR" b="1" dirty="0"/>
            </a:p>
            <a:p>
              <a:pPr algn="ctr"/>
              <a:endParaRPr lang="fr-FR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ZoneTexte 34"/>
            <p:cNvSpPr txBox="1">
              <a:spLocks noChangeArrowheads="1"/>
            </p:cNvSpPr>
            <p:nvPr/>
          </p:nvSpPr>
          <p:spPr bwMode="auto">
            <a:xfrm>
              <a:off x="6571491" y="3592734"/>
              <a:ext cx="2756823" cy="9386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fr-FR" sz="1000" b="1" dirty="0">
                <a:solidFill>
                  <a:schemeClr val="tx2"/>
                </a:solidFill>
              </a:endParaRPr>
            </a:p>
            <a:p>
              <a:pPr algn="ctr"/>
              <a:r>
                <a:rPr lang="fr-FR" b="1" dirty="0" err="1"/>
                <a:t>Miglioramento</a:t>
              </a:r>
              <a:r>
                <a:rPr lang="fr-FR" b="1" dirty="0"/>
                <a:t> </a:t>
              </a:r>
              <a:r>
                <a:rPr lang="fr-FR" b="1" dirty="0" err="1"/>
                <a:t>funzioni</a:t>
              </a:r>
              <a:r>
                <a:rPr lang="fr-FR" b="1" dirty="0"/>
                <a:t> </a:t>
              </a:r>
              <a:r>
                <a:rPr lang="fr-FR" b="1" dirty="0" err="1"/>
                <a:t>organi</a:t>
              </a:r>
              <a:r>
                <a:rPr lang="fr-FR" b="1" dirty="0"/>
                <a:t> (</a:t>
              </a:r>
              <a:r>
                <a:rPr lang="fr-FR" b="1" dirty="0" err="1"/>
                <a:t>reni</a:t>
              </a:r>
              <a:r>
                <a:rPr lang="fr-FR" b="1" dirty="0"/>
                <a:t>, </a:t>
              </a:r>
              <a:r>
                <a:rPr lang="fr-FR" b="1" dirty="0" err="1"/>
                <a:t>fegato</a:t>
              </a:r>
              <a:r>
                <a:rPr lang="fr-FR" b="1" dirty="0"/>
                <a:t>)</a:t>
              </a:r>
            </a:p>
            <a:p>
              <a:pPr algn="ctr"/>
              <a:endParaRPr lang="fr-FR" sz="9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5745775" y="2264313"/>
            <a:ext cx="90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ECMO</a:t>
            </a:r>
          </a:p>
        </p:txBody>
      </p:sp>
      <p:cxnSp>
        <p:nvCxnSpPr>
          <p:cNvPr id="52" name="Connecteur droit avec flèche 51"/>
          <p:cNvCxnSpPr>
            <a:cxnSpLocks noChangeShapeType="1"/>
          </p:cNvCxnSpPr>
          <p:nvPr/>
        </p:nvCxnSpPr>
        <p:spPr bwMode="auto">
          <a:xfrm flipH="1">
            <a:off x="4609849" y="4280742"/>
            <a:ext cx="1588710" cy="1308498"/>
          </a:xfrm>
          <a:prstGeom prst="straightConnector1">
            <a:avLst/>
          </a:prstGeom>
          <a:noFill/>
          <a:ln w="44450">
            <a:solidFill>
              <a:schemeClr val="tx2"/>
            </a:solidFill>
            <a:round/>
            <a:headEnd/>
            <a:tailEnd type="triangl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Connecteur droit avec flèche 52"/>
          <p:cNvCxnSpPr>
            <a:cxnSpLocks noChangeShapeType="1"/>
          </p:cNvCxnSpPr>
          <p:nvPr/>
        </p:nvCxnSpPr>
        <p:spPr bwMode="auto">
          <a:xfrm>
            <a:off x="6291731" y="4293096"/>
            <a:ext cx="1269451" cy="1309714"/>
          </a:xfrm>
          <a:prstGeom prst="straightConnector1">
            <a:avLst/>
          </a:prstGeom>
          <a:noFill/>
          <a:ln w="44450">
            <a:solidFill>
              <a:schemeClr val="tx2"/>
            </a:solidFill>
            <a:round/>
            <a:headEnd/>
            <a:tailEnd type="triangl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Connecteur droit avec flèche 53"/>
          <p:cNvCxnSpPr>
            <a:cxnSpLocks noChangeShapeType="1"/>
          </p:cNvCxnSpPr>
          <p:nvPr/>
        </p:nvCxnSpPr>
        <p:spPr bwMode="auto">
          <a:xfrm>
            <a:off x="7536160" y="4293096"/>
            <a:ext cx="1528108" cy="1320312"/>
          </a:xfrm>
          <a:prstGeom prst="straightConnector1">
            <a:avLst/>
          </a:prstGeom>
          <a:noFill/>
          <a:ln w="44450">
            <a:solidFill>
              <a:schemeClr val="tx2"/>
            </a:solidFill>
            <a:round/>
            <a:headEnd/>
            <a:tailEnd type="triangl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9" name="ZoneTexte 10"/>
          <p:cNvSpPr txBox="1">
            <a:spLocks noChangeArrowheads="1"/>
          </p:cNvSpPr>
          <p:nvPr/>
        </p:nvSpPr>
        <p:spPr bwMode="auto">
          <a:xfrm>
            <a:off x="8892506" y="5826343"/>
            <a:ext cx="124546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    </a:t>
            </a:r>
            <a:r>
              <a:rPr lang="fr-FR" sz="2000" b="1" dirty="0">
                <a:solidFill>
                  <a:srgbClr val="000000"/>
                </a:solidFill>
              </a:rPr>
              <a:t>Morte</a:t>
            </a:r>
          </a:p>
        </p:txBody>
      </p:sp>
    </p:spTree>
    <p:extLst>
      <p:ext uri="{BB962C8B-B14F-4D97-AF65-F5344CB8AC3E}">
        <p14:creationId xmlns:p14="http://schemas.microsoft.com/office/powerpoint/2010/main" val="13724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3"/>
          <p:cNvSpPr>
            <a:spLocks noChangeArrowheads="1"/>
          </p:cNvSpPr>
          <p:nvPr/>
        </p:nvSpPr>
        <p:spPr bwMode="auto">
          <a:xfrm>
            <a:off x="2063552" y="2492896"/>
            <a:ext cx="1368152" cy="1265238"/>
          </a:xfrm>
          <a:prstGeom prst="ellipse">
            <a:avLst/>
          </a:prstGeom>
          <a:solidFill>
            <a:srgbClr val="FF0000"/>
          </a:solidFill>
          <a:ln w="8890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fr-FR" sz="2400" b="1" dirty="0" err="1">
                <a:solidFill>
                  <a:srgbClr val="FFFFFF"/>
                </a:solidFill>
              </a:rPr>
              <a:t>Shock</a:t>
            </a:r>
            <a:r>
              <a:rPr lang="fr-FR" sz="2400" b="1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3" name="Grouper 46"/>
          <p:cNvGrpSpPr>
            <a:grpSpLocks/>
          </p:cNvGrpSpPr>
          <p:nvPr/>
        </p:nvGrpSpPr>
        <p:grpSpPr bwMode="auto">
          <a:xfrm>
            <a:off x="3863753" y="2924944"/>
            <a:ext cx="6282159" cy="400110"/>
            <a:chOff x="2553592" y="1679353"/>
            <a:chExt cx="6303338" cy="717099"/>
          </a:xfrm>
        </p:grpSpPr>
        <p:sp>
          <p:nvSpPr>
            <p:cNvPr id="4" name="ZoneTexte 10"/>
            <p:cNvSpPr txBox="1">
              <a:spLocks noChangeArrowheads="1"/>
            </p:cNvSpPr>
            <p:nvPr/>
          </p:nvSpPr>
          <p:spPr bwMode="auto">
            <a:xfrm>
              <a:off x="7607270" y="1679353"/>
              <a:ext cx="1249660" cy="7170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0000"/>
                  </a:solidFill>
                </a:rPr>
                <a:t>    </a:t>
              </a:r>
              <a:r>
                <a:rPr lang="fr-FR" sz="2000" b="1" dirty="0">
                  <a:solidFill>
                    <a:srgbClr val="000000"/>
                  </a:solidFill>
                </a:rPr>
                <a:t>Morte</a:t>
              </a:r>
            </a:p>
          </p:txBody>
        </p:sp>
        <p:cxnSp>
          <p:nvCxnSpPr>
            <p:cNvPr id="5" name="Connecteur droit avec flèche 6"/>
            <p:cNvCxnSpPr>
              <a:cxnSpLocks noChangeShapeType="1"/>
            </p:cNvCxnSpPr>
            <p:nvPr/>
          </p:nvCxnSpPr>
          <p:spPr bwMode="auto">
            <a:xfrm>
              <a:off x="2553592" y="2037902"/>
              <a:ext cx="4570482" cy="0"/>
            </a:xfrm>
            <a:prstGeom prst="straightConnector1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1" name="Freccia in su 10"/>
          <p:cNvSpPr/>
          <p:nvPr/>
        </p:nvSpPr>
        <p:spPr>
          <a:xfrm>
            <a:off x="3863752" y="3356992"/>
            <a:ext cx="648072" cy="136815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/>
          <p:cNvSpPr/>
          <p:nvPr/>
        </p:nvSpPr>
        <p:spPr>
          <a:xfrm>
            <a:off x="5807968" y="3356992"/>
            <a:ext cx="648072" cy="136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/>
          <p:cNvSpPr/>
          <p:nvPr/>
        </p:nvSpPr>
        <p:spPr>
          <a:xfrm>
            <a:off x="7608168" y="3356992"/>
            <a:ext cx="648072" cy="13681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2063552" y="5157192"/>
          <a:ext cx="6696744" cy="130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925"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ECMO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ECMO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ECMO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63">
                <a:tc>
                  <a:txBody>
                    <a:bodyPr/>
                    <a:lstStyle/>
                    <a:p>
                      <a:r>
                        <a:rPr lang="it-IT" b="1" dirty="0"/>
                        <a:t>Beneficio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+/-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+++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25">
                <a:tc>
                  <a:txBody>
                    <a:bodyPr/>
                    <a:lstStyle/>
                    <a:p>
                      <a:r>
                        <a:rPr lang="it-IT" b="1" dirty="0"/>
                        <a:t>Rischio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+++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+++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Timing ECMO 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9599125"/>
              </p:ext>
            </p:extLst>
          </p:nvPr>
        </p:nvGraphicFramePr>
        <p:xfrm>
          <a:off x="3894666" y="406399"/>
          <a:ext cx="7799040" cy="469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7D84132E-43EB-4F61-A6A4-ECB03F3D6A21}"/>
              </a:ext>
            </a:extLst>
          </p:cNvPr>
          <p:cNvSpPr/>
          <p:nvPr/>
        </p:nvSpPr>
        <p:spPr>
          <a:xfrm>
            <a:off x="161009" y="4571170"/>
            <a:ext cx="105173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1156 ECMO VA (esclusi post-cardiotomia, post-trapianto cardiaco) </a:t>
            </a:r>
          </a:p>
          <a:p>
            <a:r>
              <a:rPr lang="it-IT" sz="2400" dirty="0"/>
              <a:t>844 (73%) maschi</a:t>
            </a:r>
          </a:p>
          <a:p>
            <a:r>
              <a:rPr lang="it-IT" sz="2400" dirty="0"/>
              <a:t>Età media: 50 ± 14 anni</a:t>
            </a:r>
          </a:p>
          <a:p>
            <a:r>
              <a:rPr lang="it-IT" sz="2400" dirty="0"/>
              <a:t>ACR resuscitato: 240 (21%)</a:t>
            </a:r>
          </a:p>
          <a:p>
            <a:r>
              <a:rPr lang="it-IT" sz="2400" dirty="0"/>
              <a:t>ACR refrattario:  217 (18%), 101 intraospedaliero (47%), 116 (53%) extraospedaliero</a:t>
            </a:r>
          </a:p>
          <a:p>
            <a:r>
              <a:rPr lang="it-IT" sz="2400" dirty="0"/>
              <a:t>434 (38%) ECMO extra-ospedalieri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3"/>
          <p:cNvSpPr>
            <a:spLocks noGrp="1"/>
          </p:cNvSpPr>
          <p:nvPr>
            <p:ph type="title" idx="4294967295"/>
          </p:nvPr>
        </p:nvSpPr>
        <p:spPr>
          <a:xfrm>
            <a:off x="494128" y="189010"/>
            <a:ext cx="8748712" cy="15748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UMAC</a:t>
            </a:r>
            <a:br>
              <a:rPr lang="fr-FR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40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Unità</a:t>
            </a:r>
            <a:r>
              <a:rPr lang="fr-FR" sz="4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mobile di </a:t>
            </a:r>
            <a:r>
              <a:rPr lang="fr-FR" sz="40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assistenza</a:t>
            </a:r>
            <a:r>
              <a:rPr lang="fr-FR" sz="4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circolatoria</a:t>
            </a:r>
            <a:r>
              <a:rPr lang="fr-FR" sz="4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/>
            </a:r>
            <a:br>
              <a:rPr lang="fr-FR" dirty="0">
                <a:solidFill>
                  <a:srgbClr val="000000"/>
                </a:solidFill>
              </a:rPr>
            </a:br>
            <a:endParaRPr lang="fr-FR" i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 bwMode="auto">
          <a:xfrm>
            <a:off x="8636068" y="189010"/>
            <a:ext cx="3273287" cy="769938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sz="4400" dirty="0">
                <a:solidFill>
                  <a:srgbClr val="FFFF00"/>
                </a:solidFill>
              </a:rPr>
              <a:t> </a:t>
            </a:r>
            <a:r>
              <a:rPr lang="fr-FR" sz="3200" dirty="0">
                <a:solidFill>
                  <a:srgbClr val="FFFF00"/>
                </a:solidFill>
                <a:latin typeface="Comic Sans MS" pitchFamily="66" charset="0"/>
              </a:rPr>
              <a:t>01.42.16.56.43.</a:t>
            </a:r>
            <a:r>
              <a:rPr lang="fr-FR" sz="4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28871" y="1786591"/>
            <a:ext cx="9316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Disponibilità ECMO 24h/24,7gg/7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Equipe: cardiochirurgo, perfusionista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Impianto ECMO in ambiente ospedaliero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Trasferimento in del pz in rianimazione con il SAMU 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A48283D-375B-4108-A500-6FB48118B6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562" y="3675959"/>
            <a:ext cx="2627784" cy="26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5B9F7E2-3936-475B-A9F6-BD972D22D9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3097" y="3629598"/>
            <a:ext cx="2627785" cy="17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anulation.wmv" descr="/Users/guillaumelebreton/Desktop/implantation/canulation.wmv">
            <a:hlinkClick r:id="" action="ppaction://media"/>
            <a:extLst>
              <a:ext uri="{FF2B5EF4-FFF2-40B4-BE49-F238E27FC236}">
                <a16:creationId xmlns:a16="http://schemas.microsoft.com/office/drawing/2014/main" id="{E6BD3670-D584-4F86-BAA8-B3D160BC19D3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8904" y="3741867"/>
            <a:ext cx="3183652" cy="250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5">
            <a:extLst>
              <a:ext uri="{FF2B5EF4-FFF2-40B4-BE49-F238E27FC236}">
                <a16:creationId xmlns:a16="http://schemas.microsoft.com/office/drawing/2014/main" id="{FFBC5B46-8EEE-4844-9705-E34426D87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" b="18538"/>
          <a:stretch>
            <a:fillRect/>
          </a:stretch>
        </p:blipFill>
        <p:spPr bwMode="auto">
          <a:xfrm>
            <a:off x="4369640" y="5599862"/>
            <a:ext cx="2621242" cy="118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mute="1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478"/>
          <a:stretch/>
        </p:blipFill>
        <p:spPr bwMode="auto">
          <a:xfrm>
            <a:off x="1121514" y="1450120"/>
            <a:ext cx="6519333" cy="52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847" y="5782827"/>
            <a:ext cx="4551153" cy="90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3E3789F-952F-4B17-9AB7-FE72C87A9A7E}"/>
              </a:ext>
            </a:extLst>
          </p:cNvPr>
          <p:cNvSpPr/>
          <p:nvPr/>
        </p:nvSpPr>
        <p:spPr>
          <a:xfrm>
            <a:off x="7640847" y="29597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ECMO intra-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ospedaliero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CPR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all’arrivo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ospedale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massaggiatore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automatico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esterno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7471B39-4985-4593-8A08-C2683CBB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Arresto</a:t>
            </a:r>
            <a:r>
              <a:rPr lang="fr-FR" b="1" dirty="0"/>
              <a:t> </a:t>
            </a:r>
            <a:r>
              <a:rPr lang="fr-FR" b="1" dirty="0" err="1"/>
              <a:t>cardiaco</a:t>
            </a:r>
            <a:r>
              <a:rPr lang="fr-FR" b="1" dirty="0"/>
              <a:t> extra-</a:t>
            </a:r>
            <a:r>
              <a:rPr lang="fr-FR" b="1" dirty="0" err="1"/>
              <a:t>ospedaliero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805</Words>
  <Application>Microsoft Office PowerPoint</Application>
  <PresentationFormat>Widescreen</PresentationFormat>
  <Paragraphs>191</Paragraphs>
  <Slides>20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Extracorporeal Corporeal Membrane Oxygenation</vt:lpstr>
      <vt:lpstr>Presentazione standard di PowerPoint</vt:lpstr>
      <vt:lpstr>Principali indicazioni all’ECMO VA</vt:lpstr>
      <vt:lpstr>Presentazione standard di PowerPoint</vt:lpstr>
      <vt:lpstr>Timing ECMO VA</vt:lpstr>
      <vt:lpstr>Presentazione standard di PowerPoint</vt:lpstr>
      <vt:lpstr>UMAC Unità mobile di assistenza circolatoria  </vt:lpstr>
      <vt:lpstr>Arresto cardiaco extra-ospedaliero</vt:lpstr>
      <vt:lpstr>Presentazione standard di PowerPoint</vt:lpstr>
      <vt:lpstr>Circolazione Regionale Normotermica Maastrich II  (Donation after Circulatory Death)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Kevin R.</vt:lpstr>
      <vt:lpstr>Lazarov B.</vt:lpstr>
      <vt:lpstr>Lazarov B.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Antonella</dc:creator>
  <cp:lastModifiedBy>TC</cp:lastModifiedBy>
  <cp:revision>54</cp:revision>
  <dcterms:created xsi:type="dcterms:W3CDTF">2019-10-04T15:41:01Z</dcterms:created>
  <dcterms:modified xsi:type="dcterms:W3CDTF">2019-10-05T09:26:37Z</dcterms:modified>
</cp:coreProperties>
</file>