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3588"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24" name="PlaceHolder 2"/>
          <p:cNvSpPr>
            <a:spLocks noGrp="1"/>
          </p:cNvSpPr>
          <p:nvPr>
            <p:ph type="body"/>
          </p:nvPr>
        </p:nvSpPr>
        <p:spPr>
          <a:xfrm>
            <a:off x="609480" y="1604520"/>
            <a:ext cx="1097352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609480" y="3682080"/>
            <a:ext cx="1097352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27"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6232680" y="3682080"/>
            <a:ext cx="53550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32" name="PlaceHolder 2"/>
          <p:cNvSpPr>
            <a:spLocks noGrp="1"/>
          </p:cNvSpPr>
          <p:nvPr>
            <p:ph type="body"/>
          </p:nvPr>
        </p:nvSpPr>
        <p:spPr>
          <a:xfrm>
            <a:off x="609480" y="1604520"/>
            <a:ext cx="353340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4320000" y="1604520"/>
            <a:ext cx="353340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8030520" y="1604520"/>
            <a:ext cx="353340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609480" y="3682080"/>
            <a:ext cx="3533400" cy="189684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4320000" y="3682080"/>
            <a:ext cx="3533400" cy="189684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8030520" y="3682080"/>
            <a:ext cx="35334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3" name="PlaceHolder 2"/>
          <p:cNvSpPr>
            <a:spLocks noGrp="1"/>
          </p:cNvSpPr>
          <p:nvPr>
            <p:ph type="subTitle"/>
          </p:nvPr>
        </p:nvSpPr>
        <p:spPr>
          <a:xfrm>
            <a:off x="609480" y="1604520"/>
            <a:ext cx="1097352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5" name="PlaceHolder 2"/>
          <p:cNvSpPr>
            <a:spLocks noGrp="1"/>
          </p:cNvSpPr>
          <p:nvPr>
            <p:ph type="body"/>
          </p:nvPr>
        </p:nvSpPr>
        <p:spPr>
          <a:xfrm>
            <a:off x="609480" y="1604520"/>
            <a:ext cx="1097352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7"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352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12"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6232680" y="1604520"/>
            <a:ext cx="5355000" cy="397728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609480" y="3682080"/>
            <a:ext cx="53550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16" name="PlaceHolder 2"/>
          <p:cNvSpPr>
            <a:spLocks noGrp="1"/>
          </p:cNvSpPr>
          <p:nvPr>
            <p:ph type="body"/>
          </p:nvPr>
        </p:nvSpPr>
        <p:spPr>
          <a:xfrm>
            <a:off x="609480" y="1604520"/>
            <a:ext cx="5355000" cy="397728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6232680" y="3682080"/>
            <a:ext cx="53550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p:spPr>
        <p:txBody>
          <a:bodyPr lIns="0" tIns="0" rIns="0" bIns="0" anchor="ctr"/>
          <a:lstStyle/>
          <a:p>
            <a:pPr algn="ctr"/>
            <a:endParaRPr lang="it-IT" sz="4400" b="0" strike="noStrike" spc="-1">
              <a:latin typeface="Arial"/>
            </a:endParaRPr>
          </a:p>
        </p:txBody>
      </p:sp>
      <p:sp>
        <p:nvSpPr>
          <p:cNvPr id="20" name="PlaceHolder 2"/>
          <p:cNvSpPr>
            <a:spLocks noGrp="1"/>
          </p:cNvSpPr>
          <p:nvPr>
            <p:ph type="body"/>
          </p:nvPr>
        </p:nvSpPr>
        <p:spPr>
          <a:xfrm>
            <a:off x="609480" y="1604520"/>
            <a:ext cx="5355000" cy="189684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6232680" y="1604520"/>
            <a:ext cx="535500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609480" y="3682080"/>
            <a:ext cx="1097352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352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609480" y="1604520"/>
            <a:ext cx="109735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4750200" y="2950200"/>
            <a:ext cx="7414920" cy="221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94070A"/>
                </a:solidFill>
                <a:latin typeface="Candara"/>
                <a:ea typeface="DejaVu Sans"/>
              </a:rPr>
              <a:t>Strain: utilità nella pratica clinica</a:t>
            </a:r>
            <a:endParaRPr lang="it-IT" sz="3200" b="0" strike="noStrike" spc="-1">
              <a:latin typeface="Arial"/>
            </a:endParaRPr>
          </a:p>
          <a:p>
            <a:pPr>
              <a:lnSpc>
                <a:spcPct val="100000"/>
              </a:lnSpc>
            </a:pPr>
            <a:endParaRPr lang="it-IT" sz="3200" b="0" strike="noStrike" spc="-1">
              <a:latin typeface="Arial"/>
            </a:endParaRPr>
          </a:p>
          <a:p>
            <a:pPr>
              <a:lnSpc>
                <a:spcPct val="100000"/>
              </a:lnSpc>
            </a:pPr>
            <a:r>
              <a:rPr lang="it-IT" sz="2800" b="1" strike="noStrike" spc="-1">
                <a:solidFill>
                  <a:srgbClr val="CF3834"/>
                </a:solidFill>
                <a:latin typeface="Candara"/>
                <a:ea typeface="DejaVu Sans"/>
              </a:rPr>
              <a:t>Dr Gabriele De Masi De Luca</a:t>
            </a:r>
            <a:endParaRPr lang="it-IT" sz="2800" b="0" strike="noStrike" spc="-1">
              <a:latin typeface="Arial"/>
            </a:endParaRPr>
          </a:p>
          <a:p>
            <a:pPr>
              <a:lnSpc>
                <a:spcPct val="100000"/>
              </a:lnSpc>
            </a:pPr>
            <a:endParaRPr lang="it-IT" sz="2800" b="0" strike="noStrike" spc="-1">
              <a:latin typeface="Arial"/>
            </a:endParaRPr>
          </a:p>
          <a:p>
            <a:pPr>
              <a:lnSpc>
                <a:spcPct val="100000"/>
              </a:lnSpc>
            </a:pPr>
            <a:r>
              <a:rPr lang="it-IT" sz="2400" b="0" strike="noStrike" spc="-1">
                <a:solidFill>
                  <a:srgbClr val="CF3834"/>
                </a:solidFill>
                <a:latin typeface="Candara"/>
                <a:ea typeface="DejaVu Sans"/>
              </a:rPr>
              <a:t>U.O. Cardiologia UTIC  Osp. “Card. Panico”, Tricase (Le)</a:t>
            </a:r>
            <a:endParaRPr lang="it-IT" sz="2400" b="0" strike="noStrike" spc="-1">
              <a:latin typeface="Arial"/>
            </a:endParaRPr>
          </a:p>
        </p:txBody>
      </p:sp>
      <p:pic>
        <p:nvPicPr>
          <p:cNvPr id="39" name="Immagine 38"/>
          <p:cNvPicPr/>
          <p:nvPr/>
        </p:nvPicPr>
        <p:blipFill>
          <a:blip r:embed="rId2"/>
          <a:stretch/>
        </p:blipFill>
        <p:spPr>
          <a:xfrm>
            <a:off x="674280" y="297720"/>
            <a:ext cx="3763440" cy="6406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2633400" y="151920"/>
            <a:ext cx="856692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400" b="1" strike="noStrike" spc="-1" dirty="0">
                <a:solidFill>
                  <a:srgbClr val="BA131A"/>
                </a:solidFill>
                <a:latin typeface="Candara"/>
                <a:ea typeface="DejaVu Sans"/>
              </a:rPr>
              <a:t>	</a:t>
            </a:r>
            <a:r>
              <a:rPr lang="it-IT" sz="2600" b="1" strike="noStrike" spc="-1" dirty="0" smtClean="0">
                <a:solidFill>
                  <a:srgbClr val="BA131A"/>
                </a:solidFill>
                <a:latin typeface="Candara"/>
                <a:ea typeface="DejaVu Sans"/>
              </a:rPr>
              <a:t>Doppler </a:t>
            </a:r>
            <a:r>
              <a:rPr lang="it-IT" sz="2600" b="1" strike="noStrike" spc="-1" dirty="0">
                <a:solidFill>
                  <a:srgbClr val="BA131A"/>
                </a:solidFill>
                <a:latin typeface="Candara"/>
                <a:ea typeface="DejaVu Sans"/>
              </a:rPr>
              <a:t>Tissutale color</a:t>
            </a:r>
            <a:r>
              <a:rPr lang="it-IT" sz="2400" b="1" strike="noStrike" spc="-1" dirty="0">
                <a:solidFill>
                  <a:srgbClr val="BA131A"/>
                </a:solidFill>
                <a:latin typeface="Candara"/>
                <a:ea typeface="DejaVu Sans"/>
              </a:rPr>
              <a:t>  </a:t>
            </a:r>
            <a:endParaRPr lang="it-IT" sz="2400" b="0" strike="noStrike" spc="-1" dirty="0">
              <a:latin typeface="Arial"/>
            </a:endParaRPr>
          </a:p>
        </p:txBody>
      </p:sp>
      <p:sp>
        <p:nvSpPr>
          <p:cNvPr id="75" name="CustomShape 2"/>
          <p:cNvSpPr/>
          <p:nvPr/>
        </p:nvSpPr>
        <p:spPr>
          <a:xfrm>
            <a:off x="161280" y="560628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76" name="CustomShape 3"/>
          <p:cNvSpPr/>
          <p:nvPr/>
        </p:nvSpPr>
        <p:spPr>
          <a:xfrm>
            <a:off x="408600" y="1847880"/>
            <a:ext cx="11428200" cy="316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 Visualizzazione e misurazione delle velocità  in offline  e da immagini codificate in colore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Misura le velocità medie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Minore risoluzione temporale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Valuta velocità e deformazione di tutti i segmenti di una immagine ecocardiografica in modo simultaneo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Il volume campione può essere riposizionato e possono essere applicate altre metodiche a posteriori (Tissue Tracking)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r>
              <a:rPr lang="it-IT" sz="1800" b="0" strike="noStrike" spc="-1">
                <a:solidFill>
                  <a:srgbClr val="EF413D"/>
                </a:solidFill>
                <a:latin typeface="Arial"/>
                <a:ea typeface="DejaVu Sans"/>
              </a:rPr>
              <a:t>Metodica raccomandata per valutare la dissincronia ventricolare       </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161640" y="554328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78" name="CustomShape 2"/>
          <p:cNvSpPr/>
          <p:nvPr/>
        </p:nvSpPr>
        <p:spPr>
          <a:xfrm>
            <a:off x="1712160" y="97560"/>
            <a:ext cx="9147960" cy="141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600" b="1" strike="noStrike" spc="-1" dirty="0">
                <a:solidFill>
                  <a:srgbClr val="BA131A"/>
                </a:solidFill>
                <a:latin typeface="Candara"/>
                <a:ea typeface="DejaVu Sans"/>
              </a:rPr>
              <a:t>	</a:t>
            </a:r>
            <a:r>
              <a:rPr lang="it-IT" sz="2600" b="1" strike="noStrike" spc="-1" dirty="0" smtClean="0">
                <a:solidFill>
                  <a:srgbClr val="BA131A"/>
                </a:solidFill>
                <a:latin typeface="Candara"/>
                <a:ea typeface="DejaVu Sans"/>
              </a:rPr>
              <a:t>     </a:t>
            </a:r>
            <a:r>
              <a:rPr lang="it-IT" sz="2600" b="1" strike="noStrike" spc="-1" dirty="0">
                <a:solidFill>
                  <a:srgbClr val="BA131A"/>
                </a:solidFill>
                <a:latin typeface="Candara"/>
                <a:ea typeface="DejaVu Sans"/>
              </a:rPr>
              <a:t>Doppler Tissutale – </a:t>
            </a:r>
            <a:r>
              <a:rPr lang="it-IT" sz="2600" b="1" strike="noStrike" spc="-1" dirty="0" err="1">
                <a:solidFill>
                  <a:srgbClr val="BA131A"/>
                </a:solidFill>
                <a:latin typeface="Candara"/>
                <a:ea typeface="DejaVu Sans"/>
              </a:rPr>
              <a:t>Strain</a:t>
            </a:r>
            <a:r>
              <a:rPr lang="it-IT" sz="2600" b="1" strike="noStrike" spc="-1" dirty="0">
                <a:solidFill>
                  <a:srgbClr val="BA131A"/>
                </a:solidFill>
                <a:latin typeface="Candara"/>
                <a:ea typeface="DejaVu Sans"/>
              </a:rPr>
              <a:t> e </a:t>
            </a:r>
            <a:r>
              <a:rPr lang="it-IT" sz="2600" b="1" strike="noStrike" spc="-1" dirty="0" err="1">
                <a:solidFill>
                  <a:srgbClr val="BA131A"/>
                </a:solidFill>
                <a:latin typeface="Candara"/>
                <a:ea typeface="DejaVu Sans"/>
              </a:rPr>
              <a:t>Strain</a:t>
            </a:r>
            <a:r>
              <a:rPr lang="it-IT" sz="2600" b="1" strike="noStrike" spc="-1" dirty="0">
                <a:solidFill>
                  <a:srgbClr val="BA131A"/>
                </a:solidFill>
                <a:latin typeface="Candara"/>
                <a:ea typeface="DejaVu Sans"/>
              </a:rPr>
              <a:t> rate</a:t>
            </a:r>
            <a:endParaRPr lang="it-IT" sz="2600" b="0" strike="noStrike" spc="-1" dirty="0">
              <a:latin typeface="Arial"/>
            </a:endParaRPr>
          </a:p>
          <a:p>
            <a:pPr>
              <a:lnSpc>
                <a:spcPct val="100000"/>
              </a:lnSpc>
            </a:pPr>
            <a:r>
              <a:rPr lang="it-IT" sz="2000" b="0" strike="noStrike" spc="-1" dirty="0">
                <a:solidFill>
                  <a:srgbClr val="BA131A"/>
                </a:solidFill>
                <a:latin typeface="Candara"/>
                <a:ea typeface="DejaVu Sans"/>
              </a:rPr>
              <a:t>(VALUTAZIONE DEL GRADO DI DEFORMAZIONE DEL SEGMENTO MIOCARDICO )</a:t>
            </a:r>
            <a:r>
              <a:rPr lang="it-IT" sz="2600" b="1" strike="noStrike" spc="-1" dirty="0">
                <a:solidFill>
                  <a:srgbClr val="BA131A"/>
                </a:solidFill>
                <a:latin typeface="Candara"/>
                <a:ea typeface="DejaVu Sans"/>
              </a:rPr>
              <a:t> </a:t>
            </a:r>
            <a:endParaRPr lang="it-IT" sz="2600" b="0" strike="noStrike" spc="-1" dirty="0">
              <a:latin typeface="Arial"/>
            </a:endParaRPr>
          </a:p>
          <a:p>
            <a:pPr>
              <a:lnSpc>
                <a:spcPct val="100000"/>
              </a:lnSpc>
            </a:pPr>
            <a:r>
              <a:rPr lang="it-IT" sz="2600" b="1" strike="noStrike" spc="-1" dirty="0">
                <a:solidFill>
                  <a:srgbClr val="BA131A"/>
                </a:solidFill>
                <a:latin typeface="Candara"/>
                <a:ea typeface="DejaVu Sans"/>
              </a:rPr>
              <a:t>          </a:t>
            </a:r>
            <a:endParaRPr lang="it-IT" sz="2600" b="0" strike="noStrike" spc="-1" dirty="0">
              <a:latin typeface="Arial"/>
            </a:endParaRPr>
          </a:p>
        </p:txBody>
      </p:sp>
      <p:pic>
        <p:nvPicPr>
          <p:cNvPr id="79" name="Immagine 78"/>
          <p:cNvPicPr/>
          <p:nvPr/>
        </p:nvPicPr>
        <p:blipFill>
          <a:blip r:embed="rId2"/>
          <a:stretch/>
        </p:blipFill>
        <p:spPr>
          <a:xfrm>
            <a:off x="963360" y="1144440"/>
            <a:ext cx="10825920" cy="3022920"/>
          </a:xfrm>
          <a:prstGeom prst="rect">
            <a:avLst/>
          </a:prstGeom>
          <a:ln>
            <a:noFill/>
          </a:ln>
        </p:spPr>
      </p:pic>
      <p:sp>
        <p:nvSpPr>
          <p:cNvPr id="80" name="CustomShape 3"/>
          <p:cNvSpPr/>
          <p:nvPr/>
        </p:nvSpPr>
        <p:spPr>
          <a:xfrm>
            <a:off x="1119240" y="4200840"/>
            <a:ext cx="12031920" cy="13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r>
              <a:rPr lang="it-IT" sz="1800" b="1" strike="noStrike" spc="-1">
                <a:solidFill>
                  <a:srgbClr val="EF413D"/>
                </a:solidFill>
                <a:latin typeface="Arial"/>
                <a:ea typeface="DejaVu Sans"/>
              </a:rPr>
              <a:t> Lo strain</a:t>
            </a:r>
            <a:r>
              <a:rPr lang="it-IT" sz="1800" b="0" strike="noStrike" spc="-1">
                <a:solidFill>
                  <a:srgbClr val="EF413D"/>
                </a:solidFill>
                <a:latin typeface="Arial"/>
                <a:ea typeface="DejaVu Sans"/>
              </a:rPr>
              <a:t>  rappresenta</a:t>
            </a:r>
            <a:r>
              <a:rPr lang="it-IT" sz="1800" b="1" strike="noStrike" spc="-1">
                <a:solidFill>
                  <a:srgbClr val="EF413D"/>
                </a:solidFill>
                <a:latin typeface="Arial"/>
                <a:ea typeface="DejaVu Sans"/>
              </a:rPr>
              <a:t> l’entità o percentuale di deformazione</a:t>
            </a:r>
            <a:r>
              <a:rPr lang="it-IT" sz="1800" b="0" strike="noStrike" spc="-1">
                <a:solidFill>
                  <a:srgbClr val="EF413D"/>
                </a:solidFill>
                <a:latin typeface="Arial"/>
                <a:ea typeface="DejaVu Sans"/>
              </a:rPr>
              <a:t> rispetto alla lunghezza iniziale</a:t>
            </a:r>
            <a:endParaRPr lang="it-IT" sz="1800" b="0" strike="noStrike" spc="-1">
              <a:latin typeface="Arial"/>
            </a:endParaRPr>
          </a:p>
          <a:p>
            <a:pPr>
              <a:lnSpc>
                <a:spcPct val="100000"/>
              </a:lnSpc>
            </a:pPr>
            <a:r>
              <a:rPr lang="it-IT" sz="1800" b="0" strike="noStrike" spc="-1">
                <a:solidFill>
                  <a:srgbClr val="EF413D"/>
                </a:solidFill>
                <a:latin typeface="Arial"/>
                <a:ea typeface="DejaVu Sans"/>
              </a:rPr>
              <a:t> (strain planare= (L-L0)/L0). </a:t>
            </a:r>
            <a:endParaRPr lang="it-IT" sz="1800" b="0" strike="noStrike" spc="-1">
              <a:latin typeface="Arial"/>
            </a:endParaRPr>
          </a:p>
          <a:p>
            <a:pPr>
              <a:lnSpc>
                <a:spcPct val="100000"/>
              </a:lnSpc>
            </a:pPr>
            <a:r>
              <a:rPr lang="it-IT" sz="1800" b="0" strike="noStrike" spc="-1">
                <a:solidFill>
                  <a:srgbClr val="EF413D"/>
                </a:solidFill>
                <a:latin typeface="Arial"/>
                <a:ea typeface="Microsoft YaHei"/>
              </a:rPr>
              <a:t> </a:t>
            </a:r>
            <a:r>
              <a:rPr lang="it-IT" sz="1800" b="1" strike="noStrike" spc="-1">
                <a:solidFill>
                  <a:srgbClr val="EF413D"/>
                </a:solidFill>
                <a:latin typeface="Arial"/>
                <a:ea typeface="Microsoft YaHei"/>
              </a:rPr>
              <a:t>Lo strain rate</a:t>
            </a:r>
            <a:r>
              <a:rPr lang="it-IT" sz="1800" b="0" strike="noStrike" spc="-1">
                <a:solidFill>
                  <a:srgbClr val="EF413D"/>
                </a:solidFill>
                <a:latin typeface="Arial"/>
                <a:ea typeface="Microsoft YaHei"/>
              </a:rPr>
              <a:t>  rappresenta </a:t>
            </a:r>
            <a:r>
              <a:rPr lang="it-IT" sz="1800" b="1" strike="noStrike" spc="-1">
                <a:solidFill>
                  <a:srgbClr val="EF413D"/>
                </a:solidFill>
                <a:latin typeface="Arial"/>
                <a:ea typeface="Microsoft YaHei"/>
              </a:rPr>
              <a:t>la velocità</a:t>
            </a:r>
            <a:r>
              <a:rPr lang="it-IT" sz="1800" b="0" strike="noStrike" spc="-1">
                <a:solidFill>
                  <a:srgbClr val="EF413D"/>
                </a:solidFill>
                <a:latin typeface="Arial"/>
                <a:ea typeface="Microsoft YaHei"/>
              </a:rPr>
              <a:t> con cui si verifica la deformazione tra due punti del miocardio</a:t>
            </a:r>
            <a:endParaRPr lang="it-IT" sz="1800" b="0" strike="noStrike" spc="-1">
              <a:latin typeface="Arial"/>
            </a:endParaRPr>
          </a:p>
          <a:p>
            <a:pPr>
              <a:lnSpc>
                <a:spcPct val="100000"/>
              </a:lnSpc>
            </a:pPr>
            <a:r>
              <a:rPr lang="it-IT" sz="1800" b="0" strike="noStrike" spc="-1">
                <a:solidFill>
                  <a:srgbClr val="EF413D"/>
                </a:solidFill>
                <a:latin typeface="Arial"/>
                <a:ea typeface="Microsoft YaHei"/>
              </a:rPr>
              <a:t> </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additive="repl">
                                        <p:cTn id="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1849509" y="184661"/>
            <a:ext cx="9687240" cy="546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dirty="0">
                <a:solidFill>
                  <a:srgbClr val="94070A"/>
                </a:solidFill>
                <a:latin typeface="Arial"/>
                <a:ea typeface="DejaVu Sans"/>
              </a:rPr>
              <a:t>                                	</a:t>
            </a:r>
            <a:r>
              <a:rPr lang="it-IT" sz="1800" b="1" strike="noStrike" spc="-1" dirty="0" smtClean="0">
                <a:solidFill>
                  <a:srgbClr val="94070A"/>
                </a:solidFill>
                <a:latin typeface="Arial"/>
                <a:ea typeface="DejaVu Sans"/>
              </a:rPr>
              <a:t>    </a:t>
            </a:r>
            <a:r>
              <a:rPr lang="it-IT" sz="1800" b="1" strike="noStrike" spc="-1" dirty="0" smtClean="0">
                <a:solidFill>
                  <a:srgbClr val="EF413D"/>
                </a:solidFill>
                <a:latin typeface="Arial"/>
                <a:ea typeface="DejaVu Sans"/>
              </a:rPr>
              <a:t>TDI </a:t>
            </a:r>
            <a:r>
              <a:rPr lang="it-IT" sz="1800" b="1" strike="noStrike" spc="-1" dirty="0">
                <a:solidFill>
                  <a:srgbClr val="EF413D"/>
                </a:solidFill>
                <a:latin typeface="Arial"/>
                <a:ea typeface="DejaVu Sans"/>
              </a:rPr>
              <a:t>-  STRAIN RATE: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94070A"/>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Calcola la differenza fra le velocità di deformazione di punti vicini nel miocardio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(indipendentemente dalla posizione del trasduttore)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Meno dipendente dalle condizioni di carico del ventricolo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Sezione apicale, asse longitudinale: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smtClean="0">
              <a:solidFill>
                <a:srgbClr val="111111"/>
              </a:solidFill>
              <a:latin typeface="Arial"/>
              <a:ea typeface="DejaVu Sans"/>
            </a:endParaRPr>
          </a:p>
          <a:p>
            <a:pPr>
              <a:lnSpc>
                <a:spcPct val="100000"/>
              </a:lnSpc>
            </a:pPr>
            <a:r>
              <a:rPr lang="it-IT" sz="1800" b="0" strike="noStrike" spc="-1" dirty="0" smtClean="0">
                <a:solidFill>
                  <a:srgbClr val="111111"/>
                </a:solidFill>
                <a:latin typeface="Arial"/>
                <a:ea typeface="DejaVu Sans"/>
              </a:rPr>
              <a:t>- </a:t>
            </a:r>
            <a:r>
              <a:rPr lang="it-IT" sz="1800" b="0" strike="noStrike" spc="-1" dirty="0">
                <a:solidFill>
                  <a:srgbClr val="111111"/>
                </a:solidFill>
                <a:latin typeface="Arial"/>
                <a:ea typeface="DejaVu Sans"/>
              </a:rPr>
              <a:t>due punti si avvicinano = contrazione                                                                                         - due punti si allontanano = rilasciamento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Può essere rappresentato con mappa bidimensionale a colori: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colori dal giallo al rosso = </a:t>
            </a: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rate </a:t>
            </a:r>
            <a:r>
              <a:rPr lang="it-IT" sz="1800" b="0" strike="noStrike" spc="-1" dirty="0" err="1">
                <a:solidFill>
                  <a:srgbClr val="111111"/>
                </a:solidFill>
                <a:latin typeface="Arial"/>
                <a:ea typeface="DejaVu Sans"/>
              </a:rPr>
              <a:t>neg</a:t>
            </a: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colori dal blu al bianco = </a:t>
            </a: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rate </a:t>
            </a:r>
            <a:r>
              <a:rPr lang="it-IT" sz="1800" b="0" strike="noStrike" spc="-1" dirty="0" err="1">
                <a:solidFill>
                  <a:srgbClr val="111111"/>
                </a:solidFill>
                <a:latin typeface="Arial"/>
                <a:ea typeface="DejaVu Sans"/>
              </a:rPr>
              <a:t>pos</a:t>
            </a: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colore verde = assenza di deformazione</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singolo segmento, globale (media 16 segmenti), territoriale</a:t>
            </a:r>
            <a:r>
              <a:rPr lang="it-IT" sz="1800" b="0" strike="noStrike" spc="-1" dirty="0">
                <a:solidFill>
                  <a:srgbClr val="94070A"/>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94070A"/>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94070A"/>
                </a:solidFill>
                <a:latin typeface="Arial"/>
                <a:ea typeface="DejaVu Sans"/>
              </a:rPr>
              <a:t> </a:t>
            </a:r>
            <a:endParaRPr lang="it-IT" sz="1800" b="0" strike="noStrike" spc="-1" dirty="0">
              <a:latin typeface="Arial"/>
            </a:endParaRPr>
          </a:p>
        </p:txBody>
      </p:sp>
      <p:sp>
        <p:nvSpPr>
          <p:cNvPr id="82" name="CustomShape 2"/>
          <p:cNvSpPr/>
          <p:nvPr/>
        </p:nvSpPr>
        <p:spPr>
          <a:xfrm>
            <a:off x="160920" y="552456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147240" y="560628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84" name="CustomShape 2"/>
          <p:cNvSpPr/>
          <p:nvPr/>
        </p:nvSpPr>
        <p:spPr>
          <a:xfrm>
            <a:off x="6030360" y="194040"/>
            <a:ext cx="469656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400" b="1" strike="noStrike" spc="-1" dirty="0">
                <a:solidFill>
                  <a:srgbClr val="BA131A"/>
                </a:solidFill>
                <a:latin typeface="Candara"/>
                <a:ea typeface="DejaVu Sans"/>
              </a:rPr>
              <a:t>	</a:t>
            </a:r>
            <a:r>
              <a:rPr lang="it-IT" sz="2400" b="1" strike="noStrike" spc="-1" dirty="0" err="1" smtClean="0">
                <a:solidFill>
                  <a:srgbClr val="EF413D"/>
                </a:solidFill>
                <a:latin typeface="Candara"/>
                <a:ea typeface="DejaVu Sans"/>
              </a:rPr>
              <a:t>Strain</a:t>
            </a:r>
            <a:r>
              <a:rPr lang="it-IT" sz="2400" b="1" strike="noStrike" spc="-1" dirty="0" smtClean="0">
                <a:solidFill>
                  <a:srgbClr val="EF413D"/>
                </a:solidFill>
                <a:latin typeface="Candara"/>
                <a:ea typeface="DejaVu Sans"/>
              </a:rPr>
              <a:t> </a:t>
            </a:r>
            <a:r>
              <a:rPr lang="it-IT" sz="2400" b="1" strike="noStrike" spc="-1" dirty="0">
                <a:solidFill>
                  <a:srgbClr val="EF413D"/>
                </a:solidFill>
                <a:latin typeface="Candara"/>
                <a:ea typeface="DejaVu Sans"/>
              </a:rPr>
              <a:t>e </a:t>
            </a:r>
            <a:r>
              <a:rPr lang="it-IT" sz="2400" b="1" strike="noStrike" spc="-1" dirty="0" err="1">
                <a:solidFill>
                  <a:srgbClr val="EF413D"/>
                </a:solidFill>
                <a:latin typeface="Candara"/>
                <a:ea typeface="DejaVu Sans"/>
              </a:rPr>
              <a:t>strain</a:t>
            </a:r>
            <a:r>
              <a:rPr lang="it-IT" sz="2400" b="1" strike="noStrike" spc="-1" dirty="0">
                <a:solidFill>
                  <a:srgbClr val="EF413D"/>
                </a:solidFill>
                <a:latin typeface="Candara"/>
                <a:ea typeface="DejaVu Sans"/>
              </a:rPr>
              <a:t> rate</a:t>
            </a:r>
            <a:r>
              <a:rPr lang="it-IT" sz="2400" b="1" strike="noStrike" spc="-1" dirty="0">
                <a:solidFill>
                  <a:srgbClr val="BA131A"/>
                </a:solidFill>
                <a:latin typeface="Candara"/>
                <a:ea typeface="DejaVu Sans"/>
              </a:rPr>
              <a:t>  </a:t>
            </a:r>
            <a:endParaRPr lang="it-IT" sz="2400" b="0" strike="noStrike" spc="-1" dirty="0">
              <a:latin typeface="Arial"/>
            </a:endParaRPr>
          </a:p>
        </p:txBody>
      </p:sp>
      <p:pic>
        <p:nvPicPr>
          <p:cNvPr id="85" name="Immagine 84"/>
          <p:cNvPicPr/>
          <p:nvPr/>
        </p:nvPicPr>
        <p:blipFill>
          <a:blip r:embed="rId2"/>
          <a:stretch/>
        </p:blipFill>
        <p:spPr>
          <a:xfrm>
            <a:off x="216000" y="1052280"/>
            <a:ext cx="6142680" cy="4180320"/>
          </a:xfrm>
          <a:prstGeom prst="rect">
            <a:avLst/>
          </a:prstGeom>
          <a:ln>
            <a:noFill/>
          </a:ln>
        </p:spPr>
      </p:pic>
      <p:sp>
        <p:nvSpPr>
          <p:cNvPr id="86" name="CustomShape 3"/>
          <p:cNvSpPr/>
          <p:nvPr/>
        </p:nvSpPr>
        <p:spPr>
          <a:xfrm>
            <a:off x="6439320" y="2133720"/>
            <a:ext cx="8337240" cy="23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A sinistra</a:t>
            </a:r>
            <a:endParaRPr lang="it-IT" sz="1800" b="0" strike="noStrike" spc="-1">
              <a:latin typeface="Arial"/>
            </a:endParaRPr>
          </a:p>
          <a:p>
            <a:pPr>
              <a:lnSpc>
                <a:spcPct val="100000"/>
              </a:lnSpc>
            </a:pPr>
            <a:r>
              <a:rPr lang="it-IT" sz="1800" b="0" strike="noStrike" spc="-1">
                <a:solidFill>
                  <a:srgbClr val="000000"/>
                </a:solidFill>
                <a:latin typeface="Arial"/>
                <a:ea typeface="DejaVu Sans"/>
              </a:rPr>
              <a:t>-in alto: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visualizzazione bi-dimensionale dello strain; </a:t>
            </a:r>
            <a:endParaRPr lang="it-IT" sz="1800" b="0" strike="noStrike" spc="-1">
              <a:latin typeface="Arial"/>
            </a:endParaRPr>
          </a:p>
          <a:p>
            <a:pPr>
              <a:lnSpc>
                <a:spcPct val="100000"/>
              </a:lnSpc>
            </a:pPr>
            <a:r>
              <a:rPr lang="it-IT" sz="1800" b="0" strike="noStrike" spc="-1">
                <a:solidFill>
                  <a:srgbClr val="000000"/>
                </a:solidFill>
                <a:latin typeface="Arial"/>
                <a:ea typeface="DejaVu Sans"/>
              </a:rPr>
              <a:t>-in basso: curva di strain, la freccia indica il picco dello</a:t>
            </a:r>
            <a:endParaRPr lang="it-IT" sz="1800" b="0" strike="noStrike" spc="-1">
              <a:latin typeface="Arial"/>
            </a:endParaRPr>
          </a:p>
          <a:p>
            <a:pPr>
              <a:lnSpc>
                <a:spcPct val="100000"/>
              </a:lnSpc>
            </a:pPr>
            <a:r>
              <a:rPr lang="it-IT" sz="1800" b="0" strike="noStrike" spc="-1">
                <a:solidFill>
                  <a:srgbClr val="000000"/>
                </a:solidFill>
                <a:latin typeface="Arial"/>
                <a:ea typeface="DejaVu Sans"/>
              </a:rPr>
              <a:t> strain sistolico. </a:t>
            </a:r>
            <a:endParaRPr lang="it-IT" sz="1800" b="0" strike="noStrike" spc="-1">
              <a:latin typeface="Arial"/>
            </a:endParaRPr>
          </a:p>
          <a:p>
            <a:pPr>
              <a:lnSpc>
                <a:spcPct val="100000"/>
              </a:lnSpc>
            </a:pPr>
            <a:r>
              <a:rPr lang="it-IT" sz="1800" b="0" strike="noStrike" spc="-1">
                <a:solidFill>
                  <a:srgbClr val="000000"/>
                </a:solidFill>
                <a:latin typeface="Arial"/>
                <a:ea typeface="DejaVu Sans"/>
              </a:rPr>
              <a:t>A destra</a:t>
            </a:r>
            <a:endParaRPr lang="it-IT" sz="1800" b="0" strike="noStrike" spc="-1">
              <a:latin typeface="Arial"/>
            </a:endParaRPr>
          </a:p>
          <a:p>
            <a:pPr>
              <a:lnSpc>
                <a:spcPct val="100000"/>
              </a:lnSpc>
            </a:pPr>
            <a:r>
              <a:rPr lang="it-IT" sz="1800" b="0" strike="noStrike" spc="-1">
                <a:solidFill>
                  <a:srgbClr val="000000"/>
                </a:solidFill>
                <a:latin typeface="Arial"/>
                <a:ea typeface="DejaVu Sans"/>
              </a:rPr>
              <a:t>-in alto: visualizzazione bidimensionale dello strain-rate;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-in basso: curva di strain rate, la freccia indica il picco</a:t>
            </a:r>
            <a:endParaRPr lang="it-IT" sz="1800" b="0" strike="noStrike" spc="-1">
              <a:latin typeface="Arial"/>
            </a:endParaRPr>
          </a:p>
          <a:p>
            <a:pPr>
              <a:lnSpc>
                <a:spcPct val="100000"/>
              </a:lnSpc>
            </a:pPr>
            <a:r>
              <a:rPr lang="it-IT" sz="1800" b="0" strike="noStrike" spc="-1">
                <a:solidFill>
                  <a:srgbClr val="000000"/>
                </a:solidFill>
                <a:latin typeface="Arial"/>
                <a:ea typeface="DejaVu Sans"/>
              </a:rPr>
              <a:t> dello strain rate sistolico. </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magine 86"/>
          <p:cNvPicPr/>
          <p:nvPr/>
        </p:nvPicPr>
        <p:blipFill>
          <a:blip r:embed="rId2"/>
          <a:stretch/>
        </p:blipFill>
        <p:spPr>
          <a:xfrm>
            <a:off x="977400" y="272520"/>
            <a:ext cx="4493520" cy="3143880"/>
          </a:xfrm>
          <a:prstGeom prst="rect">
            <a:avLst/>
          </a:prstGeom>
          <a:ln>
            <a:noFill/>
          </a:ln>
        </p:spPr>
      </p:pic>
      <p:pic>
        <p:nvPicPr>
          <p:cNvPr id="88" name="Immagine 87"/>
          <p:cNvPicPr/>
          <p:nvPr/>
        </p:nvPicPr>
        <p:blipFill>
          <a:blip r:embed="rId3"/>
          <a:stretch/>
        </p:blipFill>
        <p:spPr>
          <a:xfrm>
            <a:off x="6480000" y="288000"/>
            <a:ext cx="4488120" cy="3070440"/>
          </a:xfrm>
          <a:prstGeom prst="rect">
            <a:avLst/>
          </a:prstGeom>
          <a:ln>
            <a:noFill/>
          </a:ln>
        </p:spPr>
      </p:pic>
      <p:pic>
        <p:nvPicPr>
          <p:cNvPr id="89" name="Immagine 88"/>
          <p:cNvPicPr/>
          <p:nvPr/>
        </p:nvPicPr>
        <p:blipFill>
          <a:blip r:embed="rId4"/>
          <a:stretch/>
        </p:blipFill>
        <p:spPr>
          <a:xfrm>
            <a:off x="1008000" y="3600000"/>
            <a:ext cx="4390920" cy="2975400"/>
          </a:xfrm>
          <a:prstGeom prst="rect">
            <a:avLst/>
          </a:prstGeom>
          <a:ln>
            <a:noFill/>
          </a:ln>
        </p:spPr>
      </p:pic>
      <p:pic>
        <p:nvPicPr>
          <p:cNvPr id="90" name="Immagine 89"/>
          <p:cNvPicPr/>
          <p:nvPr/>
        </p:nvPicPr>
        <p:blipFill>
          <a:blip r:embed="rId5"/>
          <a:stretch/>
        </p:blipFill>
        <p:spPr>
          <a:xfrm>
            <a:off x="6480000" y="3576960"/>
            <a:ext cx="4462920" cy="29858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1453680" y="1216440"/>
            <a:ext cx="9934920" cy="37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EF413D"/>
                </a:solidFill>
                <a:latin typeface="Arial"/>
                <a:ea typeface="DejaVu Sans"/>
              </a:rPr>
              <a:t>Ricordiamoci che le velocità e lo spostamento miocardico sono influenzate da: </a:t>
            </a:r>
            <a:endParaRPr lang="it-IT" sz="2000" b="0" strike="noStrike" spc="-1">
              <a:latin typeface="Arial"/>
            </a:endParaRPr>
          </a:p>
          <a:p>
            <a:pPr>
              <a:lnSpc>
                <a:spcPct val="100000"/>
              </a:lnSpc>
            </a:pPr>
            <a:r>
              <a:rPr lang="it-IT" sz="1800" b="0" strike="noStrike" spc="-1">
                <a:solidFill>
                  <a:srgbClr val="EF413D"/>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Condizioni di carico (es. pressione arteriosa, riempimento ventricolare)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Movimenti globali del cuore e delle pareti vicine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L’angolo esistente fra fascio ultrasonoro e direzione del movimento miocardico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Anomalie strutturali delle valvole (es. calcificazioni dell’anulus)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Presenza di protesi valvolari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Funzione del miocardio in termini di contrattilita’ e rilasciamento</a:t>
            </a:r>
            <a:r>
              <a:rPr lang="it-IT" sz="1800" b="0" strike="noStrike" spc="-1">
                <a:solidFill>
                  <a:srgbClr val="EF413D"/>
                </a:solidFill>
                <a:latin typeface="Arial"/>
                <a:ea typeface="DejaVu Sans"/>
              </a:rPr>
              <a:t> </a:t>
            </a:r>
            <a:endParaRPr lang="it-IT" sz="1800" b="0" strike="noStrike" spc="-1">
              <a:latin typeface="Arial"/>
            </a:endParaRPr>
          </a:p>
        </p:txBody>
      </p:sp>
      <p:sp>
        <p:nvSpPr>
          <p:cNvPr id="92" name="CustomShape 2"/>
          <p:cNvSpPr/>
          <p:nvPr/>
        </p:nvSpPr>
        <p:spPr>
          <a:xfrm>
            <a:off x="161280" y="555192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762840" y="191160"/>
            <a:ext cx="10650240" cy="572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dirty="0">
                <a:solidFill>
                  <a:srgbClr val="000000"/>
                </a:solidFill>
                <a:latin typeface="Arial"/>
                <a:ea typeface="DejaVu Sans"/>
              </a:rPr>
              <a:t>			</a:t>
            </a:r>
            <a:r>
              <a:rPr lang="it-IT" sz="2400" b="1" strike="noStrike" spc="-1" dirty="0" smtClean="0">
                <a:solidFill>
                  <a:srgbClr val="EF413D"/>
                </a:solidFill>
                <a:latin typeface="Arial"/>
                <a:ea typeface="DejaVu Sans"/>
              </a:rPr>
              <a:t>2D </a:t>
            </a:r>
            <a:r>
              <a:rPr lang="it-IT" sz="2400" b="1" strike="noStrike" spc="-1" dirty="0">
                <a:solidFill>
                  <a:srgbClr val="EF413D"/>
                </a:solidFill>
                <a:latin typeface="Arial"/>
                <a:ea typeface="DejaVu Sans"/>
              </a:rPr>
              <a:t>SPECKLE TRACKING</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1800" b="0" strike="noStrike" spc="-1" dirty="0">
                <a:solidFill>
                  <a:srgbClr val="94070A"/>
                </a:solidFill>
                <a:latin typeface="Arial"/>
                <a:ea typeface="DejaVu Sans"/>
              </a:rPr>
              <a:t>Gli Ultrasuoni che Incontrano  le fibre miocardiche creano echi acustici, </a:t>
            </a:r>
            <a:r>
              <a:rPr lang="it-IT" sz="1800" b="0" strike="noStrike" spc="-1" dirty="0" err="1">
                <a:solidFill>
                  <a:srgbClr val="94070A"/>
                </a:solidFill>
                <a:latin typeface="Arial"/>
                <a:ea typeface="DejaVu Sans"/>
              </a:rPr>
              <a:t>speckles</a:t>
            </a:r>
            <a:r>
              <a:rPr lang="it-IT" sz="1800" b="0" strike="noStrike" spc="-1" dirty="0">
                <a:solidFill>
                  <a:srgbClr val="94070A"/>
                </a:solidFill>
                <a:latin typeface="Arial"/>
                <a:ea typeface="DejaVu Sans"/>
              </a:rPr>
              <a:t>, che appositi software seguono nei loro movimenti, consentendo di seguire la fibra miocardica nelle sue varie deformazioni</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Nuova metodica per lo studio della deformazione miocardica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supera la problematica dell’angolo di incidenza;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no artefatti da  rumore;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misura anche lo </a:t>
            </a: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radiale e circonferenziale;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meno dipendente dall’esperienza dell’operatore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Immagini ottenute in B-mode in scala di grigio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 qualità dei dati dipende dalla qualità delle immagini 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r>
              <a:rPr lang="it-IT" spc="-1" dirty="0">
                <a:solidFill>
                  <a:srgbClr val="111111"/>
                </a:solidFill>
                <a:latin typeface="Arial"/>
                <a:ea typeface="DejaVu Sans"/>
              </a:rPr>
              <a:t> </a:t>
            </a:r>
            <a:r>
              <a:rPr lang="it-IT" spc="-1" dirty="0" smtClean="0">
                <a:solidFill>
                  <a:srgbClr val="111111"/>
                </a:solidFill>
                <a:latin typeface="Arial"/>
                <a:ea typeface="DejaVu Sans"/>
              </a:rPr>
              <a:t>         </a:t>
            </a:r>
            <a:r>
              <a:rPr lang="it-IT" sz="1800" b="0" strike="noStrike" spc="-1" dirty="0" smtClean="0">
                <a:solidFill>
                  <a:srgbClr val="111111"/>
                </a:solidFill>
                <a:latin typeface="Arial"/>
                <a:ea typeface="DejaVu Sans"/>
              </a:rPr>
              <a:t>dal </a:t>
            </a:r>
            <a:r>
              <a:rPr lang="it-IT" sz="1800" b="0" strike="noStrike" spc="-1" dirty="0">
                <a:solidFill>
                  <a:srgbClr val="111111"/>
                </a:solidFill>
                <a:latin typeface="Arial"/>
                <a:ea typeface="DejaVu Sans"/>
              </a:rPr>
              <a:t>corretto posizionamento della regione di interesse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Dal loro spostamento si estraggono le informazioni di velocità sia di </a:t>
            </a: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rate che di </a:t>
            </a:r>
            <a:r>
              <a:rPr lang="it-IT" sz="1800" b="0" strike="noStrike" spc="-1" dirty="0" err="1">
                <a:solidFill>
                  <a:srgbClr val="111111"/>
                </a:solidFill>
                <a:latin typeface="Arial"/>
                <a:ea typeface="DejaVu Sans"/>
              </a:rPr>
              <a:t>strain</a:t>
            </a:r>
            <a:r>
              <a:rPr lang="it-IT" sz="1800" b="0" strike="noStrike" spc="-1" dirty="0">
                <a:solidFill>
                  <a:srgbClr val="94070A"/>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94070A"/>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94070A"/>
                </a:solidFill>
                <a:latin typeface="Arial"/>
                <a:ea typeface="DejaVu Sans"/>
              </a:rPr>
              <a:t> </a:t>
            </a:r>
            <a:endParaRPr lang="it-IT" sz="1800" b="0" strike="noStrike" spc="-1" dirty="0">
              <a:latin typeface="Arial"/>
            </a:endParaRPr>
          </a:p>
        </p:txBody>
      </p:sp>
      <p:sp>
        <p:nvSpPr>
          <p:cNvPr id="94" name="CustomShape 2"/>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magine 94"/>
          <p:cNvPicPr/>
          <p:nvPr/>
        </p:nvPicPr>
        <p:blipFill>
          <a:blip r:embed="rId2"/>
          <a:stretch/>
        </p:blipFill>
        <p:spPr>
          <a:xfrm>
            <a:off x="1485000" y="503640"/>
            <a:ext cx="4282200" cy="2735280"/>
          </a:xfrm>
          <a:prstGeom prst="rect">
            <a:avLst/>
          </a:prstGeom>
          <a:ln>
            <a:noFill/>
          </a:ln>
        </p:spPr>
      </p:pic>
      <p:pic>
        <p:nvPicPr>
          <p:cNvPr id="96" name="Immagine 95"/>
          <p:cNvPicPr/>
          <p:nvPr/>
        </p:nvPicPr>
        <p:blipFill>
          <a:blip r:embed="rId3"/>
          <a:stretch/>
        </p:blipFill>
        <p:spPr>
          <a:xfrm>
            <a:off x="6489360" y="543240"/>
            <a:ext cx="4316040" cy="2695680"/>
          </a:xfrm>
          <a:prstGeom prst="rect">
            <a:avLst/>
          </a:prstGeom>
          <a:ln>
            <a:noFill/>
          </a:ln>
        </p:spPr>
      </p:pic>
      <p:pic>
        <p:nvPicPr>
          <p:cNvPr id="97" name="Immagine 96"/>
          <p:cNvPicPr/>
          <p:nvPr/>
        </p:nvPicPr>
        <p:blipFill>
          <a:blip r:embed="rId4"/>
          <a:stretch/>
        </p:blipFill>
        <p:spPr>
          <a:xfrm>
            <a:off x="1512000" y="3465360"/>
            <a:ext cx="4259520" cy="2902320"/>
          </a:xfrm>
          <a:prstGeom prst="rect">
            <a:avLst/>
          </a:prstGeom>
          <a:ln>
            <a:noFill/>
          </a:ln>
        </p:spPr>
      </p:pic>
      <p:sp>
        <p:nvSpPr>
          <p:cNvPr id="98" name="CustomShape 1"/>
          <p:cNvSpPr/>
          <p:nvPr/>
        </p:nvSpPr>
        <p:spPr>
          <a:xfrm>
            <a:off x="6573240" y="4187520"/>
            <a:ext cx="4529520" cy="111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000000"/>
                </a:solidFill>
                <a:latin typeface="Arial"/>
                <a:ea typeface="DejaVu Sans"/>
              </a:rPr>
              <a:t>Da immagini B-mode in scala di grigio  </a:t>
            </a:r>
            <a:endParaRPr lang="it-IT" sz="1800" b="0" strike="noStrike" spc="-1">
              <a:latin typeface="Arial"/>
            </a:endParaRPr>
          </a:p>
          <a:p>
            <a:pPr>
              <a:lnSpc>
                <a:spcPct val="100000"/>
              </a:lnSpc>
            </a:pPr>
            <a:r>
              <a:rPr lang="it-IT" sz="1800" b="1"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NB Frame rate  50-90 fps </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648000" y="534960"/>
            <a:ext cx="9742680" cy="392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EF413D"/>
                </a:solidFill>
                <a:latin typeface="Arial"/>
                <a:ea typeface="DejaVu Sans"/>
              </a:rPr>
              <a:t>2D SPECKLE TRACKING</a:t>
            </a:r>
            <a:r>
              <a:rPr lang="it-IT" sz="1800" b="0" strike="noStrike" spc="-1">
                <a:solidFill>
                  <a:srgbClr val="94070A"/>
                </a:solidFill>
                <a:latin typeface="Arial"/>
                <a:ea typeface="DejaVu Sans"/>
              </a:rPr>
              <a:t> </a:t>
            </a:r>
            <a:endParaRPr lang="it-IT" sz="1800" b="0" strike="noStrike" spc="-1">
              <a:latin typeface="Arial"/>
            </a:endParaRPr>
          </a:p>
          <a:p>
            <a:pPr>
              <a:lnSpc>
                <a:spcPct val="100000"/>
              </a:lnSpc>
            </a:pPr>
            <a:r>
              <a:rPr lang="it-IT" sz="1800" b="0" strike="noStrike" spc="-1">
                <a:solidFill>
                  <a:srgbClr val="94070A"/>
                </a:solidFill>
                <a:latin typeface="Arial"/>
                <a:ea typeface="DejaVu Sans"/>
              </a:rPr>
              <a:t> </a:t>
            </a:r>
            <a:endParaRPr lang="it-IT" sz="1800" b="0" strike="noStrike" spc="-1">
              <a:latin typeface="Arial"/>
            </a:endParaRPr>
          </a:p>
          <a:p>
            <a:pPr>
              <a:lnSpc>
                <a:spcPct val="100000"/>
              </a:lnSpc>
            </a:pPr>
            <a:r>
              <a:rPr lang="it-IT" sz="1800" b="0" strike="noStrike" spc="-1">
                <a:solidFill>
                  <a:srgbClr val="94070A"/>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1. Si traccia il bordo endocardico in telesistole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2. Il software esegue tracking automatico ed  individua</a:t>
            </a:r>
            <a:endParaRPr lang="it-IT" sz="1800" b="0" strike="noStrike" spc="-1">
              <a:latin typeface="Arial"/>
            </a:endParaRPr>
          </a:p>
          <a:p>
            <a:pPr>
              <a:lnSpc>
                <a:spcPct val="100000"/>
              </a:lnSpc>
            </a:pPr>
            <a:r>
              <a:rPr lang="it-IT" sz="1800" b="0" strike="noStrike" spc="-1">
                <a:solidFill>
                  <a:srgbClr val="111111"/>
                </a:solidFill>
                <a:latin typeface="Arial"/>
                <a:ea typeface="DejaVu Sans"/>
              </a:rPr>
              <a:t>    i segmenti di interesse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3. L’operatore approva o modifica la regione di interesse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in base alla qualità del tracking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 </a:t>
            </a:r>
            <a:endParaRPr lang="it-IT" sz="1800" b="0" strike="noStrike" spc="-1">
              <a:latin typeface="Arial"/>
            </a:endParaRPr>
          </a:p>
          <a:p>
            <a:pPr>
              <a:lnSpc>
                <a:spcPct val="100000"/>
              </a:lnSpc>
            </a:pPr>
            <a:r>
              <a:rPr lang="it-IT" sz="1800" b="0" strike="noStrike" spc="-1">
                <a:solidFill>
                  <a:srgbClr val="111111"/>
                </a:solidFill>
                <a:latin typeface="Arial"/>
                <a:ea typeface="DejaVu Sans"/>
              </a:rPr>
              <a:t>Questa sequenza si applica alle sezioni apicale 2-3-4 camer</a:t>
            </a:r>
            <a:r>
              <a:rPr lang="it-IT" sz="1800" b="0" strike="noStrike" spc="-1">
                <a:solidFill>
                  <a:srgbClr val="94070A"/>
                </a:solidFill>
                <a:latin typeface="Arial"/>
                <a:ea typeface="DejaVu Sans"/>
              </a:rPr>
              <a:t>e </a:t>
            </a:r>
            <a:endParaRPr lang="it-IT" sz="1800" b="0" strike="noStrike" spc="-1">
              <a:latin typeface="Arial"/>
            </a:endParaRPr>
          </a:p>
        </p:txBody>
      </p:sp>
      <p:pic>
        <p:nvPicPr>
          <p:cNvPr id="100" name="Immagine 99"/>
          <p:cNvPicPr/>
          <p:nvPr/>
        </p:nvPicPr>
        <p:blipFill>
          <a:blip r:embed="rId2"/>
          <a:stretch/>
        </p:blipFill>
        <p:spPr>
          <a:xfrm>
            <a:off x="7079040" y="170280"/>
            <a:ext cx="4511880" cy="3040560"/>
          </a:xfrm>
          <a:prstGeom prst="rect">
            <a:avLst/>
          </a:prstGeom>
          <a:ln>
            <a:noFill/>
          </a:ln>
        </p:spPr>
      </p:pic>
      <p:pic>
        <p:nvPicPr>
          <p:cNvPr id="101" name="Immagine 100"/>
          <p:cNvPicPr/>
          <p:nvPr/>
        </p:nvPicPr>
        <p:blipFill>
          <a:blip r:embed="rId3"/>
          <a:stretch/>
        </p:blipFill>
        <p:spPr>
          <a:xfrm>
            <a:off x="7102080" y="3351960"/>
            <a:ext cx="4488840" cy="3330000"/>
          </a:xfrm>
          <a:prstGeom prst="rect">
            <a:avLst/>
          </a:prstGeom>
          <a:ln>
            <a:noFill/>
          </a:ln>
        </p:spPr>
      </p:pic>
      <p:sp>
        <p:nvSpPr>
          <p:cNvPr id="102" name="CustomShape 2"/>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345960" y="896040"/>
            <a:ext cx="12330360" cy="290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dirty="0">
                <a:solidFill>
                  <a:srgbClr val="CF3834"/>
                </a:solidFill>
                <a:latin typeface="Arial"/>
                <a:ea typeface="DejaVu Sans"/>
              </a:rPr>
              <a:t>2D SPECKLE TRACKING</a:t>
            </a:r>
            <a:r>
              <a:rPr lang="it-IT" sz="1800" b="0" strike="noStrike" spc="-1" dirty="0">
                <a:solidFill>
                  <a:srgbClr val="CF3834"/>
                </a:solidFill>
                <a:latin typeface="Arial"/>
                <a:ea typeface="DejaVu Sans"/>
              </a:rPr>
              <a:t>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visione d’insieme della distribuzione dello </a:t>
            </a: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longitudinale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dei 17 segmenti in cui viene suddiviso il ventricolo sinistro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(soggetto normale)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medi per le 3 sezioni apicali  </a:t>
            </a:r>
            <a:endParaRPr lang="it-IT" sz="1800" b="0" strike="noStrike" spc="-1" dirty="0">
              <a:latin typeface="Arial"/>
            </a:endParaRPr>
          </a:p>
          <a:p>
            <a:pPr>
              <a:lnSpc>
                <a:spcPct val="100000"/>
              </a:lnSpc>
            </a:pPr>
            <a:r>
              <a:rPr lang="it-IT" sz="1800" b="0" strike="noStrike" spc="-1" dirty="0" err="1">
                <a:solidFill>
                  <a:srgbClr val="111111"/>
                </a:solidFill>
                <a:latin typeface="Arial"/>
                <a:ea typeface="DejaVu Sans"/>
              </a:rPr>
              <a:t>strain</a:t>
            </a:r>
            <a:r>
              <a:rPr lang="it-IT" sz="1800" b="0" strike="noStrike" spc="-1" dirty="0">
                <a:solidFill>
                  <a:srgbClr val="111111"/>
                </a:solidFill>
                <a:latin typeface="Arial"/>
                <a:ea typeface="DejaVu Sans"/>
              </a:rPr>
              <a:t> longitudinale medio globale di picco</a:t>
            </a:r>
            <a:r>
              <a:rPr lang="it-IT" sz="1800" b="0" strike="noStrike" spc="-1" dirty="0">
                <a:solidFill>
                  <a:srgbClr val="CF3834"/>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V</a:t>
            </a:r>
            <a:r>
              <a:rPr lang="it-IT" sz="1800" b="1" strike="noStrike" spc="-1" dirty="0">
                <a:solidFill>
                  <a:srgbClr val="111111"/>
                </a:solidFill>
                <a:latin typeface="Arial"/>
                <a:ea typeface="DejaVu Sans"/>
              </a:rPr>
              <a:t>alori di riferimento: </a:t>
            </a:r>
            <a:r>
              <a:rPr lang="it-IT" sz="1800" b="1" strike="noStrike" spc="-1" dirty="0" smtClean="0">
                <a:solidFill>
                  <a:srgbClr val="111111"/>
                </a:solidFill>
                <a:latin typeface="Arial"/>
                <a:ea typeface="DejaVu Sans"/>
              </a:rPr>
              <a:t> </a:t>
            </a:r>
            <a:r>
              <a:rPr lang="it-IT" sz="1800" b="1" strike="noStrike" spc="-1" dirty="0">
                <a:solidFill>
                  <a:srgbClr val="111111"/>
                </a:solidFill>
                <a:latin typeface="Arial"/>
                <a:ea typeface="DejaVu Sans"/>
              </a:rPr>
              <a:t>-18%</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111111"/>
                </a:solidFill>
                <a:latin typeface="Arial"/>
                <a:ea typeface="DejaVu Sans"/>
              </a:rPr>
              <a:t> </a:t>
            </a:r>
            <a:endParaRPr lang="it-IT" sz="1800" b="0" strike="noStrike" spc="-1" dirty="0">
              <a:latin typeface="Arial"/>
            </a:endParaRPr>
          </a:p>
        </p:txBody>
      </p:sp>
      <p:pic>
        <p:nvPicPr>
          <p:cNvPr id="104" name="Immagine 103"/>
          <p:cNvPicPr/>
          <p:nvPr/>
        </p:nvPicPr>
        <p:blipFill>
          <a:blip r:embed="rId2"/>
          <a:stretch/>
        </p:blipFill>
        <p:spPr>
          <a:xfrm>
            <a:off x="7056000" y="106200"/>
            <a:ext cx="4024800" cy="3339360"/>
          </a:xfrm>
          <a:prstGeom prst="rect">
            <a:avLst/>
          </a:prstGeom>
          <a:ln>
            <a:noFill/>
          </a:ln>
        </p:spPr>
      </p:pic>
      <p:pic>
        <p:nvPicPr>
          <p:cNvPr id="105" name="Immagine 104"/>
          <p:cNvPicPr/>
          <p:nvPr/>
        </p:nvPicPr>
        <p:blipFill>
          <a:blip r:embed="rId3"/>
          <a:stretch/>
        </p:blipFill>
        <p:spPr>
          <a:xfrm>
            <a:off x="7132320" y="3672000"/>
            <a:ext cx="3950640" cy="3070080"/>
          </a:xfrm>
          <a:prstGeom prst="rect">
            <a:avLst/>
          </a:prstGeom>
          <a:ln>
            <a:noFill/>
          </a:ln>
        </p:spPr>
      </p:pic>
      <p:sp>
        <p:nvSpPr>
          <p:cNvPr id="106" name="CustomShape 2"/>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160920" y="5544000"/>
            <a:ext cx="7254000" cy="16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41" name="CustomShape 2"/>
          <p:cNvSpPr/>
          <p:nvPr/>
        </p:nvSpPr>
        <p:spPr>
          <a:xfrm>
            <a:off x="1656000" y="388440"/>
            <a:ext cx="9286920" cy="136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r>
              <a:rPr lang="it-IT" sz="2600" b="1" strike="noStrike" spc="-1">
                <a:solidFill>
                  <a:srgbClr val="BA131A"/>
                </a:solidFill>
                <a:latin typeface="Candara"/>
                <a:ea typeface="DejaVu Sans"/>
              </a:rPr>
              <a:t>Evoluzione dello studio della funzione del ventricolo sinistro</a:t>
            </a:r>
            <a:endParaRPr lang="it-IT" sz="2600" b="0" strike="noStrike" spc="-1">
              <a:latin typeface="Arial"/>
            </a:endParaRPr>
          </a:p>
          <a:p>
            <a:pPr>
              <a:lnSpc>
                <a:spcPct val="100000"/>
              </a:lnSpc>
            </a:pPr>
            <a:r>
              <a:rPr lang="it-IT" sz="2400" b="1" strike="noStrike" spc="-1">
                <a:solidFill>
                  <a:srgbClr val="BA131A"/>
                </a:solidFill>
                <a:latin typeface="Candara"/>
                <a:ea typeface="DejaVu Sans"/>
              </a:rPr>
              <a:t>(Metodica ecocardiografica) </a:t>
            </a:r>
            <a:endParaRPr lang="it-IT" sz="2400" b="0" strike="noStrike" spc="-1">
              <a:latin typeface="Arial"/>
            </a:endParaRPr>
          </a:p>
        </p:txBody>
      </p:sp>
      <p:pic>
        <p:nvPicPr>
          <p:cNvPr id="42" name="Immagine 41"/>
          <p:cNvPicPr/>
          <p:nvPr/>
        </p:nvPicPr>
        <p:blipFill>
          <a:blip r:embed="rId2"/>
          <a:stretch/>
        </p:blipFill>
        <p:spPr>
          <a:xfrm>
            <a:off x="771480" y="1911240"/>
            <a:ext cx="5265720" cy="3094920"/>
          </a:xfrm>
          <a:prstGeom prst="rect">
            <a:avLst/>
          </a:prstGeom>
          <a:ln>
            <a:noFill/>
          </a:ln>
        </p:spPr>
      </p:pic>
      <p:sp>
        <p:nvSpPr>
          <p:cNvPr id="43" name="CustomShape 3"/>
          <p:cNvSpPr/>
          <p:nvPr/>
        </p:nvSpPr>
        <p:spPr>
          <a:xfrm>
            <a:off x="6696000" y="2211840"/>
            <a:ext cx="3814920" cy="289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a:t>
            </a:r>
            <a:r>
              <a:rPr lang="it-IT" sz="2000" b="0" strike="noStrike" spc="-1">
                <a:solidFill>
                  <a:srgbClr val="000000"/>
                </a:solidFill>
                <a:latin typeface="Arial"/>
                <a:ea typeface="DejaVu Sans"/>
              </a:rPr>
              <a:t> M Mode</a:t>
            </a:r>
            <a:endParaRPr lang="it-IT" sz="2000" b="0" strike="noStrike" spc="-1">
              <a:latin typeface="Arial"/>
            </a:endParaRPr>
          </a:p>
          <a:p>
            <a:pPr>
              <a:lnSpc>
                <a:spcPct val="100000"/>
              </a:lnSpc>
            </a:pPr>
            <a:r>
              <a:rPr lang="it-IT" sz="2000" b="0" strike="noStrike" spc="-1">
                <a:solidFill>
                  <a:srgbClr val="000000"/>
                </a:solidFill>
                <a:latin typeface="Arial"/>
                <a:ea typeface="DejaVu Sans"/>
              </a:rPr>
              <a:t>- Simpson</a:t>
            </a:r>
            <a:endParaRPr lang="it-IT" sz="2000" b="0" strike="noStrike" spc="-1">
              <a:latin typeface="Arial"/>
            </a:endParaRPr>
          </a:p>
          <a:p>
            <a:pPr>
              <a:lnSpc>
                <a:spcPct val="100000"/>
              </a:lnSpc>
            </a:pPr>
            <a:r>
              <a:rPr lang="it-IT" sz="2000" b="0" strike="noStrike" spc="-1">
                <a:solidFill>
                  <a:srgbClr val="000000"/>
                </a:solidFill>
                <a:latin typeface="Arial"/>
                <a:ea typeface="DejaVu Sans"/>
              </a:rPr>
              <a:t>- dp/dt</a:t>
            </a:r>
            <a:endParaRPr lang="it-IT" sz="2000" b="0" strike="noStrike" spc="-1">
              <a:latin typeface="Arial"/>
            </a:endParaRPr>
          </a:p>
          <a:p>
            <a:pPr>
              <a:lnSpc>
                <a:spcPct val="100000"/>
              </a:lnSpc>
            </a:pPr>
            <a:r>
              <a:rPr lang="it-IT" sz="2000" b="0" strike="noStrike" spc="-1">
                <a:solidFill>
                  <a:srgbClr val="000000"/>
                </a:solidFill>
                <a:latin typeface="Arial"/>
                <a:ea typeface="DejaVu Sans"/>
              </a:rPr>
              <a:t>- S.V.</a:t>
            </a:r>
            <a:endParaRPr lang="it-IT" sz="2000" b="0" strike="noStrike" spc="-1">
              <a:latin typeface="Arial"/>
            </a:endParaRPr>
          </a:p>
          <a:p>
            <a:pPr>
              <a:lnSpc>
                <a:spcPct val="100000"/>
              </a:lnSpc>
            </a:pPr>
            <a:r>
              <a:rPr lang="it-IT" sz="2000" b="0" strike="noStrike" spc="-1">
                <a:solidFill>
                  <a:srgbClr val="000000"/>
                </a:solidFill>
                <a:latin typeface="Arial"/>
                <a:ea typeface="DejaVu Sans"/>
              </a:rPr>
              <a:t>- Doppler Fl.</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2000" b="1" strike="noStrike" spc="-1">
                <a:solidFill>
                  <a:srgbClr val="BA131A"/>
                </a:solidFill>
                <a:latin typeface="Arial"/>
                <a:ea typeface="DejaVu Sans"/>
              </a:rPr>
              <a:t>- TDI (doppler tissutale)</a:t>
            </a:r>
            <a:endParaRPr lang="it-IT" sz="2000" b="0" strike="noStrike" spc="-1">
              <a:latin typeface="Arial"/>
            </a:endParaRPr>
          </a:p>
          <a:p>
            <a:pPr>
              <a:lnSpc>
                <a:spcPct val="100000"/>
              </a:lnSpc>
            </a:pPr>
            <a:r>
              <a:rPr lang="it-IT" sz="2000" b="1" strike="noStrike" spc="-1">
                <a:solidFill>
                  <a:srgbClr val="BA131A"/>
                </a:solidFill>
                <a:latin typeface="Arial"/>
                <a:ea typeface="DejaVu Sans"/>
              </a:rPr>
              <a:t>- STI (speckle tracking im.)</a:t>
            </a:r>
            <a:endParaRPr lang="it-IT" sz="2000" b="0" strike="noStrike" spc="-1">
              <a:latin typeface="Arial"/>
            </a:endParaRPr>
          </a:p>
          <a:p>
            <a:pPr>
              <a:lnSpc>
                <a:spcPct val="100000"/>
              </a:lnSpc>
            </a:pPr>
            <a:endParaRPr lang="it-IT"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2699640" y="660240"/>
            <a:ext cx="6513480" cy="60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CF3834"/>
                </a:solidFill>
                <a:latin typeface="Arial"/>
                <a:ea typeface="DejaVu Sans"/>
              </a:rPr>
              <a:t>2D SPECKLE TRACKING</a:t>
            </a:r>
            <a:r>
              <a:rPr lang="it-IT" sz="1800" b="0" strike="noStrike" spc="-1">
                <a:solidFill>
                  <a:srgbClr val="CF3834"/>
                </a:solidFill>
                <a:latin typeface="Arial"/>
                <a:ea typeface="DejaVu Sans"/>
              </a:rPr>
              <a:t> </a:t>
            </a:r>
            <a:endParaRPr lang="it-IT" sz="1800" b="0" strike="noStrike" spc="-1">
              <a:latin typeface="Arial"/>
            </a:endParaRPr>
          </a:p>
          <a:p>
            <a:pPr>
              <a:lnSpc>
                <a:spcPct val="100000"/>
              </a:lnSpc>
            </a:pPr>
            <a:r>
              <a:rPr lang="it-IT" sz="1800" b="0" strike="noStrike" spc="-1">
                <a:solidFill>
                  <a:srgbClr val="CF3834"/>
                </a:solidFill>
                <a:latin typeface="Arial"/>
                <a:ea typeface="DejaVu Sans"/>
              </a:rPr>
              <a:t>Paziente con anomalie della cinetica regionale in sede apicale </a:t>
            </a:r>
            <a:endParaRPr lang="it-IT" sz="1800" b="0" strike="noStrike" spc="-1">
              <a:latin typeface="Arial"/>
            </a:endParaRPr>
          </a:p>
        </p:txBody>
      </p:sp>
      <p:pic>
        <p:nvPicPr>
          <p:cNvPr id="108" name="Immagine 107"/>
          <p:cNvPicPr/>
          <p:nvPr/>
        </p:nvPicPr>
        <p:blipFill>
          <a:blip r:embed="rId2"/>
          <a:stretch/>
        </p:blipFill>
        <p:spPr>
          <a:xfrm>
            <a:off x="2745000" y="1677240"/>
            <a:ext cx="6809400" cy="4618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6192000" y="3025800"/>
            <a:ext cx="5832000" cy="430200"/>
          </a:xfrm>
          <a:prstGeom prst="rect">
            <a:avLst/>
          </a:prstGeom>
          <a:noFill/>
          <a:ln>
            <a:noFill/>
          </a:ln>
        </p:spPr>
        <p:txBody>
          <a:bodyPr lIns="90000" tIns="45000" rIns="90000" bIns="45000"/>
          <a:lstStyle/>
          <a:p>
            <a:r>
              <a:rPr lang="it-IT" sz="2400" b="1" strike="noStrike" spc="-1">
                <a:solidFill>
                  <a:srgbClr val="CE181E"/>
                </a:solidFill>
                <a:latin typeface="Arial"/>
              </a:rPr>
              <a:t>STRAIN - CONTESTI CLINICI</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751320" y="419040"/>
            <a:ext cx="9862920" cy="10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r>
              <a:rPr lang="it-IT" sz="1800" b="1" strike="noStrike" spc="-1">
                <a:solidFill>
                  <a:srgbClr val="000000"/>
                </a:solidFill>
                <a:latin typeface="Arial"/>
                <a:ea typeface="DejaVu Sans"/>
              </a:rPr>
              <a:t>Ipertensione arteriosa:</a:t>
            </a: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strain long e radiale ridotti, circonferenziale aumentato o normale per compenso </a:t>
            </a:r>
            <a:endParaRPr lang="it-IT" sz="1800" b="0" strike="noStrike" spc="-1">
              <a:latin typeface="Arial"/>
            </a:endParaRPr>
          </a:p>
          <a:p>
            <a:pPr>
              <a:lnSpc>
                <a:spcPct val="100000"/>
              </a:lnSpc>
            </a:pPr>
            <a:r>
              <a:rPr lang="it-IT" sz="1800" b="0" strike="noStrike" spc="-1">
                <a:solidFill>
                  <a:srgbClr val="000000"/>
                </a:solidFill>
                <a:latin typeface="Arial"/>
                <a:ea typeface="DejaVu Sans"/>
              </a:rPr>
              <a:t>(alterazioni che sono piu’ sensibili della valutazione TDI semplice)</a:t>
            </a: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11" name="CustomShape 2"/>
          <p:cNvSpPr/>
          <p:nvPr/>
        </p:nvSpPr>
        <p:spPr>
          <a:xfrm>
            <a:off x="731880" y="2340000"/>
            <a:ext cx="6107760" cy="611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it-IT" sz="1600" b="0" strike="noStrike" spc="-1">
                <a:solidFill>
                  <a:srgbClr val="000000"/>
                </a:solidFill>
                <a:latin typeface="Arial"/>
                <a:ea typeface="ＭＳ Ｐゴシック"/>
              </a:rPr>
              <a:t>Regression plot of twist vs. ejection fraction </a:t>
            </a:r>
            <a:r>
              <a:t/>
            </a:r>
            <a:br/>
            <a:r>
              <a:rPr lang="it-IT" sz="1600" b="0" strike="noStrike" spc="-1">
                <a:solidFill>
                  <a:srgbClr val="000000"/>
                </a:solidFill>
                <a:latin typeface="Arial"/>
                <a:ea typeface="ＭＳ Ｐゴシック"/>
              </a:rPr>
              <a:t>(EF; upper left), longitudinal and radial srain (GSI)</a:t>
            </a:r>
            <a:endParaRPr lang="it-IT" sz="1600" b="0" strike="noStrike" spc="-1">
              <a:latin typeface="Arial"/>
            </a:endParaRPr>
          </a:p>
        </p:txBody>
      </p:sp>
      <p:pic>
        <p:nvPicPr>
          <p:cNvPr id="112" name="New picture"/>
          <p:cNvPicPr/>
          <p:nvPr/>
        </p:nvPicPr>
        <p:blipFill>
          <a:blip r:embed="rId2"/>
          <a:stretch/>
        </p:blipFill>
        <p:spPr>
          <a:xfrm>
            <a:off x="6264000" y="1941120"/>
            <a:ext cx="5643000" cy="3962520"/>
          </a:xfrm>
          <a:prstGeom prst="rect">
            <a:avLst/>
          </a:prstGeom>
          <a:ln>
            <a:noFill/>
          </a:ln>
        </p:spPr>
      </p:pic>
      <p:sp>
        <p:nvSpPr>
          <p:cNvPr id="113" name="CustomShape 3"/>
          <p:cNvSpPr/>
          <p:nvPr/>
        </p:nvSpPr>
        <p:spPr>
          <a:xfrm>
            <a:off x="6192000" y="6264000"/>
            <a:ext cx="5831280" cy="51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300" b="0" i="1" strike="noStrike" spc="-1">
                <a:solidFill>
                  <a:srgbClr val="333333"/>
                </a:solidFill>
                <a:latin typeface="Arial"/>
                <a:ea typeface="ＭＳ Ｐゴシック"/>
              </a:rPr>
              <a:t>European Heart Journal</a:t>
            </a:r>
            <a:r>
              <a:rPr lang="it-IT" sz="1300" b="0" strike="noStrike" spc="-1">
                <a:solidFill>
                  <a:srgbClr val="333333"/>
                </a:solidFill>
                <a:latin typeface="Arial"/>
                <a:ea typeface="ＭＳ Ｐゴシック"/>
              </a:rPr>
              <a:t>, Volume 29, Issue 10, May 2008, Pages 1283–1289</a:t>
            </a:r>
            <a:endParaRPr lang="it-IT" sz="1300" b="0" strike="noStrike" spc="-1">
              <a:latin typeface="Arial"/>
            </a:endParaRPr>
          </a:p>
        </p:txBody>
      </p:sp>
      <p:sp>
        <p:nvSpPr>
          <p:cNvPr id="114" name="CustomShape 4"/>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New picture"/>
          <p:cNvPicPr/>
          <p:nvPr/>
        </p:nvPicPr>
        <p:blipFill>
          <a:blip r:embed="rId2"/>
          <a:stretch/>
        </p:blipFill>
        <p:spPr>
          <a:xfrm>
            <a:off x="946080" y="1652040"/>
            <a:ext cx="5637240" cy="3729960"/>
          </a:xfrm>
          <a:prstGeom prst="rect">
            <a:avLst/>
          </a:prstGeom>
          <a:ln>
            <a:noFill/>
          </a:ln>
        </p:spPr>
      </p:pic>
      <p:sp>
        <p:nvSpPr>
          <p:cNvPr id="116" name="CustomShape 1"/>
          <p:cNvSpPr/>
          <p:nvPr/>
        </p:nvSpPr>
        <p:spPr>
          <a:xfrm>
            <a:off x="5184000" y="6319440"/>
            <a:ext cx="6698520" cy="23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200" b="0" i="1" strike="noStrike" spc="-1">
                <a:solidFill>
                  <a:srgbClr val="333333"/>
                </a:solidFill>
                <a:latin typeface="Arial"/>
                <a:ea typeface="ＭＳ Ｐゴシック"/>
              </a:rPr>
              <a:t>European Journal of Echocardiography</a:t>
            </a:r>
            <a:r>
              <a:rPr lang="it-IT" sz="1200" b="0" strike="noStrike" spc="-1">
                <a:solidFill>
                  <a:srgbClr val="333333"/>
                </a:solidFill>
                <a:latin typeface="Arial"/>
                <a:ea typeface="ＭＳ Ｐゴシック"/>
              </a:rPr>
              <a:t>, Volume 10, Issue 8, December 2009, Pages 926–932,</a:t>
            </a:r>
            <a:endParaRPr lang="it-IT" sz="1200" b="0" strike="noStrike" spc="-1">
              <a:latin typeface="Arial"/>
            </a:endParaRPr>
          </a:p>
        </p:txBody>
      </p:sp>
      <p:sp>
        <p:nvSpPr>
          <p:cNvPr id="117" name="CustomShape 2"/>
          <p:cNvSpPr/>
          <p:nvPr/>
        </p:nvSpPr>
        <p:spPr>
          <a:xfrm>
            <a:off x="1325880" y="504000"/>
            <a:ext cx="10337400" cy="85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000000"/>
                </a:solidFill>
                <a:latin typeface="Arial"/>
                <a:ea typeface="DejaVu Sans"/>
              </a:rPr>
              <a:t>Diabete Mellito</a:t>
            </a: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alterazioni sublciniche come la riduzione strain long sono presenti in pazienti diabetici senza altri fattori di rischio</a:t>
            </a:r>
            <a:endParaRPr lang="it-IT" sz="1800" b="0" strike="noStrike" spc="-1">
              <a:latin typeface="Arial"/>
            </a:endParaRPr>
          </a:p>
        </p:txBody>
      </p:sp>
      <p:pic>
        <p:nvPicPr>
          <p:cNvPr id="118" name="Immagine 117"/>
          <p:cNvPicPr/>
          <p:nvPr/>
        </p:nvPicPr>
        <p:blipFill>
          <a:blip r:embed="rId3"/>
          <a:stretch/>
        </p:blipFill>
        <p:spPr>
          <a:xfrm>
            <a:off x="6782040" y="1778760"/>
            <a:ext cx="5097240" cy="2324880"/>
          </a:xfrm>
          <a:prstGeom prst="rect">
            <a:avLst/>
          </a:prstGeom>
          <a:ln>
            <a:noFill/>
          </a:ln>
        </p:spPr>
      </p:pic>
      <p:sp>
        <p:nvSpPr>
          <p:cNvPr id="119" name="CustomShape 3"/>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033200" y="365400"/>
            <a:ext cx="9766080" cy="111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000000"/>
                </a:solidFill>
                <a:latin typeface="Arial"/>
                <a:ea typeface="DejaVu Sans"/>
              </a:rPr>
              <a:t>Cardiopatia ischemica</a:t>
            </a: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Arial"/>
                <a:ea typeface="DejaVu Sans"/>
              </a:rPr>
              <a:t>Pz asintomatici senza dissinergie, con ridotto strain long parametro predittivo di coronaropatia</a:t>
            </a:r>
            <a:endParaRPr lang="it-IT" sz="1800" b="0" strike="noStrike" spc="-1">
              <a:latin typeface="Arial"/>
            </a:endParaRPr>
          </a:p>
          <a:p>
            <a:pPr>
              <a:lnSpc>
                <a:spcPct val="100000"/>
              </a:lnSpc>
            </a:pPr>
            <a:endParaRPr lang="it-IT" sz="1800" b="0" strike="noStrike" spc="-1">
              <a:latin typeface="Arial"/>
            </a:endParaRPr>
          </a:p>
        </p:txBody>
      </p:sp>
      <p:pic>
        <p:nvPicPr>
          <p:cNvPr id="121" name="Immagine 120"/>
          <p:cNvPicPr/>
          <p:nvPr/>
        </p:nvPicPr>
        <p:blipFill>
          <a:blip r:embed="rId2"/>
          <a:stretch/>
        </p:blipFill>
        <p:spPr>
          <a:xfrm>
            <a:off x="8208000" y="1494000"/>
            <a:ext cx="3287160" cy="5273280"/>
          </a:xfrm>
          <a:prstGeom prst="rect">
            <a:avLst/>
          </a:prstGeom>
          <a:ln>
            <a:noFill/>
          </a:ln>
        </p:spPr>
      </p:pic>
      <p:pic>
        <p:nvPicPr>
          <p:cNvPr id="122" name="Immagine 121"/>
          <p:cNvPicPr/>
          <p:nvPr/>
        </p:nvPicPr>
        <p:blipFill>
          <a:blip r:embed="rId3"/>
          <a:stretch/>
        </p:blipFill>
        <p:spPr>
          <a:xfrm>
            <a:off x="1181520" y="1415160"/>
            <a:ext cx="6543000" cy="2045880"/>
          </a:xfrm>
          <a:prstGeom prst="rect">
            <a:avLst/>
          </a:prstGeom>
          <a:ln>
            <a:noFill/>
          </a:ln>
        </p:spPr>
      </p:pic>
      <p:sp>
        <p:nvSpPr>
          <p:cNvPr id="123" name="CustomShape 2"/>
          <p:cNvSpPr/>
          <p:nvPr/>
        </p:nvSpPr>
        <p:spPr>
          <a:xfrm>
            <a:off x="1728000" y="3788640"/>
            <a:ext cx="6146640" cy="23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200" b="0" i="1" strike="noStrike" spc="-1">
                <a:solidFill>
                  <a:srgbClr val="333333"/>
                </a:solidFill>
                <a:latin typeface="Arial"/>
                <a:ea typeface="ＭＳ Ｐゴシック"/>
              </a:rPr>
              <a:t>European Journal of Echocardiography</a:t>
            </a:r>
            <a:r>
              <a:rPr lang="it-IT" sz="1200" b="0" strike="noStrike" spc="-1">
                <a:solidFill>
                  <a:srgbClr val="333333"/>
                </a:solidFill>
                <a:latin typeface="Arial"/>
                <a:ea typeface="ＭＳ Ｐゴシック"/>
              </a:rPr>
              <a:t>, Volume 10, Issue 5, July 2009, Pages 695–701</a:t>
            </a:r>
            <a:endParaRPr lang="it-IT" sz="1200" b="0" strike="noStrike" spc="-1">
              <a:latin typeface="Arial"/>
            </a:endParaRPr>
          </a:p>
        </p:txBody>
      </p:sp>
      <p:sp>
        <p:nvSpPr>
          <p:cNvPr id="124" name="CustomShape 3"/>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1033200" y="365760"/>
            <a:ext cx="9766080" cy="85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000000"/>
                </a:solidFill>
                <a:latin typeface="Arial"/>
                <a:ea typeface="DejaVu Sans"/>
              </a:rPr>
              <a:t>Cardiopatia ischemica</a:t>
            </a: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Arial"/>
                <a:ea typeface="DejaVu Sans"/>
              </a:rPr>
              <a:t>Starin long dopo riperfusione si correla con recupero rimodellamento e Morte aritmica</a:t>
            </a:r>
            <a:endParaRPr lang="it-IT" sz="1800" b="0" strike="noStrike" spc="-1">
              <a:latin typeface="Arial"/>
            </a:endParaRPr>
          </a:p>
        </p:txBody>
      </p:sp>
      <p:pic>
        <p:nvPicPr>
          <p:cNvPr id="126" name="Immagine 125"/>
          <p:cNvPicPr/>
          <p:nvPr/>
        </p:nvPicPr>
        <p:blipFill>
          <a:blip r:embed="rId2"/>
          <a:stretch/>
        </p:blipFill>
        <p:spPr>
          <a:xfrm>
            <a:off x="1429200" y="1604520"/>
            <a:ext cx="4761360" cy="3675600"/>
          </a:xfrm>
          <a:prstGeom prst="rect">
            <a:avLst/>
          </a:prstGeom>
          <a:ln>
            <a:noFill/>
          </a:ln>
        </p:spPr>
      </p:pic>
      <p:pic>
        <p:nvPicPr>
          <p:cNvPr id="127" name="Immagine 126"/>
          <p:cNvPicPr/>
          <p:nvPr/>
        </p:nvPicPr>
        <p:blipFill>
          <a:blip r:embed="rId3"/>
          <a:stretch/>
        </p:blipFill>
        <p:spPr>
          <a:xfrm>
            <a:off x="6108120" y="1621440"/>
            <a:ext cx="4884120" cy="3712320"/>
          </a:xfrm>
          <a:prstGeom prst="rect">
            <a:avLst/>
          </a:prstGeom>
          <a:ln>
            <a:noFill/>
          </a:ln>
        </p:spPr>
      </p:pic>
      <p:sp>
        <p:nvSpPr>
          <p:cNvPr id="128" name="CustomShape 2"/>
          <p:cNvSpPr/>
          <p:nvPr/>
        </p:nvSpPr>
        <p:spPr>
          <a:xfrm>
            <a:off x="5832000" y="6279120"/>
            <a:ext cx="5859000" cy="451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it-IT" sz="1600" b="0" strike="noStrike" spc="-1">
                <a:solidFill>
                  <a:srgbClr val="000000"/>
                </a:solidFill>
                <a:latin typeface="Times New Roman"/>
                <a:ea typeface="DejaVu Sans"/>
              </a:rPr>
              <a:t>Bertini M et al Circulation: Cardiovascular Imaging. 2012;5:383–391</a:t>
            </a:r>
            <a:endParaRPr lang="it-IT"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magine 128"/>
          <p:cNvPicPr/>
          <p:nvPr/>
        </p:nvPicPr>
        <p:blipFill>
          <a:blip r:embed="rId2"/>
          <a:stretch/>
        </p:blipFill>
        <p:spPr>
          <a:xfrm>
            <a:off x="6401520" y="1800000"/>
            <a:ext cx="5550120" cy="4059720"/>
          </a:xfrm>
          <a:prstGeom prst="rect">
            <a:avLst/>
          </a:prstGeom>
          <a:ln>
            <a:noFill/>
          </a:ln>
        </p:spPr>
      </p:pic>
      <p:sp>
        <p:nvSpPr>
          <p:cNvPr id="130" name="CustomShape 1"/>
          <p:cNvSpPr/>
          <p:nvPr/>
        </p:nvSpPr>
        <p:spPr>
          <a:xfrm>
            <a:off x="919080" y="467280"/>
            <a:ext cx="11029320" cy="85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Scompenso cardiaco</a:t>
            </a:r>
            <a:endParaRPr lang="it-IT" sz="2000" b="0" strike="noStrike" spc="-1">
              <a:latin typeface="Arial"/>
            </a:endParaRPr>
          </a:p>
          <a:p>
            <a:pPr>
              <a:lnSpc>
                <a:spcPct val="100000"/>
              </a:lnSpc>
            </a:pPr>
            <a:r>
              <a:rPr lang="it-IT" sz="1800" b="0" strike="noStrike" spc="-1">
                <a:solidFill>
                  <a:srgbClr val="000000"/>
                </a:solidFill>
                <a:latin typeface="Arial"/>
                <a:ea typeface="DejaVu Sans"/>
              </a:rPr>
              <a:t>Scompenso cardiaco con frazione d’eiezione conservata, possono essere predenti alterazioni anche importanti di long e radial strain che si correlano con la classe funzionale</a:t>
            </a:r>
            <a:endParaRPr lang="it-IT" sz="1800" b="0" strike="noStrike" spc="-1">
              <a:latin typeface="Arial"/>
            </a:endParaRPr>
          </a:p>
        </p:txBody>
      </p:sp>
      <p:sp>
        <p:nvSpPr>
          <p:cNvPr id="131" name="CustomShape 2"/>
          <p:cNvSpPr/>
          <p:nvPr/>
        </p:nvSpPr>
        <p:spPr>
          <a:xfrm>
            <a:off x="4104000" y="1944000"/>
            <a:ext cx="3023280" cy="188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 FEVS 50%</a:t>
            </a: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Arial"/>
                <a:ea typeface="DejaVu Sans"/>
              </a:rPr>
              <a:t>- E/A &lt;1   E/E’ 12</a:t>
            </a: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Arial"/>
                <a:ea typeface="DejaVu Sans"/>
              </a:rPr>
              <a:t>- GLSP4C – 13%</a:t>
            </a: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Arial"/>
                <a:ea typeface="DejaVu Sans"/>
              </a:rPr>
              <a:t>- NYHA III-IV</a:t>
            </a:r>
            <a:endParaRPr lang="it-IT" sz="1800" b="0" strike="noStrike" spc="-1">
              <a:latin typeface="Arial"/>
            </a:endParaRPr>
          </a:p>
        </p:txBody>
      </p:sp>
      <p:sp>
        <p:nvSpPr>
          <p:cNvPr id="132" name="CustomShape 3"/>
          <p:cNvSpPr/>
          <p:nvPr/>
        </p:nvSpPr>
        <p:spPr>
          <a:xfrm>
            <a:off x="6552000" y="6357600"/>
            <a:ext cx="5540760" cy="338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it-IT" sz="1200" b="0" strike="noStrike" spc="-1">
                <a:solidFill>
                  <a:srgbClr val="000000"/>
                </a:solidFill>
                <a:latin typeface="Times New Roman"/>
                <a:ea typeface="DejaVu Sans"/>
              </a:rPr>
              <a:t>JOURNAL OF CARDIAC FAILURE NOV 2014 Volume 15, Issue 9, Pages 782–789 </a:t>
            </a:r>
            <a:endParaRPr lang="it-IT" sz="1200" b="0" strike="noStrike" spc="-1">
              <a:latin typeface="Arial"/>
            </a:endParaRPr>
          </a:p>
        </p:txBody>
      </p:sp>
      <p:sp>
        <p:nvSpPr>
          <p:cNvPr id="133" name="CustomShape 4"/>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magine 133"/>
          <p:cNvPicPr/>
          <p:nvPr/>
        </p:nvPicPr>
        <p:blipFill>
          <a:blip r:embed="rId2"/>
          <a:stretch/>
        </p:blipFill>
        <p:spPr>
          <a:xfrm>
            <a:off x="3081240" y="1578240"/>
            <a:ext cx="8369280" cy="3959280"/>
          </a:xfrm>
          <a:prstGeom prst="rect">
            <a:avLst/>
          </a:prstGeom>
          <a:ln>
            <a:noFill/>
          </a:ln>
        </p:spPr>
      </p:pic>
      <p:sp>
        <p:nvSpPr>
          <p:cNvPr id="135" name="CustomShape 1"/>
          <p:cNvSpPr/>
          <p:nvPr/>
        </p:nvSpPr>
        <p:spPr>
          <a:xfrm>
            <a:off x="919440" y="467280"/>
            <a:ext cx="5882760" cy="85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Scompenso cardiaco</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1800" b="0" strike="noStrike" spc="-1">
                <a:solidFill>
                  <a:srgbClr val="000000"/>
                </a:solidFill>
                <a:latin typeface="Arial"/>
                <a:ea typeface="DejaVu Sans"/>
              </a:rPr>
              <a:t>Scompenso cardiaco con frazione d’eiezione conservata</a:t>
            </a:r>
            <a:endParaRPr lang="it-IT" sz="1800" b="0" strike="noStrike" spc="-1">
              <a:latin typeface="Arial"/>
            </a:endParaRPr>
          </a:p>
        </p:txBody>
      </p:sp>
      <p:sp>
        <p:nvSpPr>
          <p:cNvPr id="136" name="CustomShape 2"/>
          <p:cNvSpPr/>
          <p:nvPr/>
        </p:nvSpPr>
        <p:spPr>
          <a:xfrm>
            <a:off x="6768000" y="6310080"/>
            <a:ext cx="4679280" cy="338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it-IT" sz="1200" b="0" strike="noStrike" spc="-1">
                <a:solidFill>
                  <a:srgbClr val="000000"/>
                </a:solidFill>
                <a:latin typeface="Times New Roman"/>
                <a:ea typeface="DejaVu Sans"/>
              </a:rPr>
              <a:t>JOURNAL OF CARDIAC FAILURE Volume 15, Issue 9, Pages 782–789 </a:t>
            </a:r>
            <a:endParaRPr lang="it-IT" sz="1200" b="0" strike="noStrike" spc="-1">
              <a:latin typeface="Arial"/>
            </a:endParaRPr>
          </a:p>
        </p:txBody>
      </p:sp>
      <p:sp>
        <p:nvSpPr>
          <p:cNvPr id="137" name="CustomShape 3"/>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138" name="CustomShape 4"/>
          <p:cNvSpPr/>
          <p:nvPr/>
        </p:nvSpPr>
        <p:spPr>
          <a:xfrm>
            <a:off x="9072000" y="2520000"/>
            <a:ext cx="1008000" cy="1800000"/>
          </a:xfrm>
          <a:prstGeom prst="ellipse">
            <a:avLst/>
          </a:prstGeom>
          <a:no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magine 138"/>
          <p:cNvPicPr/>
          <p:nvPr/>
        </p:nvPicPr>
        <p:blipFill>
          <a:blip r:embed="rId2"/>
          <a:stretch/>
        </p:blipFill>
        <p:spPr>
          <a:xfrm>
            <a:off x="3802320" y="2304000"/>
            <a:ext cx="7716960" cy="3023280"/>
          </a:xfrm>
          <a:prstGeom prst="rect">
            <a:avLst/>
          </a:prstGeom>
          <a:ln>
            <a:noFill/>
          </a:ln>
        </p:spPr>
      </p:pic>
      <p:sp>
        <p:nvSpPr>
          <p:cNvPr id="140" name="CustomShape 1"/>
          <p:cNvSpPr/>
          <p:nvPr/>
        </p:nvSpPr>
        <p:spPr>
          <a:xfrm>
            <a:off x="7067160" y="6047640"/>
            <a:ext cx="4380120" cy="338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it-IT" sz="1200" b="0" strike="noStrike" spc="-1">
                <a:solidFill>
                  <a:srgbClr val="000000"/>
                </a:solidFill>
                <a:latin typeface="Times New Roman"/>
                <a:ea typeface="DejaVu Sans"/>
              </a:rPr>
              <a:t>				JACC </a:t>
            </a:r>
            <a:r>
              <a:rPr lang="it-IT" sz="1200" b="0" strike="noStrike" spc="-1">
                <a:solidFill>
                  <a:srgbClr val="111111"/>
                </a:solidFill>
                <a:latin typeface="Times New Roman"/>
                <a:ea typeface="DejaVu Sans"/>
              </a:rPr>
              <a:t>11 August 2009, Pages 618-624</a:t>
            </a:r>
            <a:endParaRPr lang="it-IT" sz="1200" b="0" strike="noStrike" spc="-1">
              <a:latin typeface="Arial"/>
            </a:endParaRPr>
          </a:p>
        </p:txBody>
      </p:sp>
      <p:sp>
        <p:nvSpPr>
          <p:cNvPr id="141" name="CustomShape 2"/>
          <p:cNvSpPr/>
          <p:nvPr/>
        </p:nvSpPr>
        <p:spPr>
          <a:xfrm>
            <a:off x="884520" y="504000"/>
            <a:ext cx="9842760" cy="111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Scompenso cardiaco</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1800" b="0" strike="noStrike" spc="-1">
                <a:solidFill>
                  <a:srgbClr val="000000"/>
                </a:solidFill>
                <a:latin typeface="Arial"/>
                <a:ea typeface="DejaVu Sans"/>
              </a:rPr>
              <a:t>Scompenso cardiaco sistolico – Srain long correlato con prognosi</a:t>
            </a:r>
            <a:endParaRPr lang="it-IT" sz="1800" b="0" strike="noStrike" spc="-1">
              <a:latin typeface="Arial"/>
            </a:endParaRPr>
          </a:p>
        </p:txBody>
      </p:sp>
      <p:sp>
        <p:nvSpPr>
          <p:cNvPr id="142" name="CustomShape 3"/>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magine 142"/>
          <p:cNvPicPr/>
          <p:nvPr/>
        </p:nvPicPr>
        <p:blipFill>
          <a:blip r:embed="rId2"/>
          <a:stretch/>
        </p:blipFill>
        <p:spPr>
          <a:xfrm>
            <a:off x="658080" y="1362240"/>
            <a:ext cx="4886280" cy="3772800"/>
          </a:xfrm>
          <a:prstGeom prst="rect">
            <a:avLst/>
          </a:prstGeom>
          <a:ln>
            <a:noFill/>
          </a:ln>
        </p:spPr>
      </p:pic>
      <p:pic>
        <p:nvPicPr>
          <p:cNvPr id="144" name="Immagine 143"/>
          <p:cNvPicPr/>
          <p:nvPr/>
        </p:nvPicPr>
        <p:blipFill>
          <a:blip r:embed="rId3"/>
          <a:stretch/>
        </p:blipFill>
        <p:spPr>
          <a:xfrm>
            <a:off x="5688000" y="1738440"/>
            <a:ext cx="6246360" cy="3156840"/>
          </a:xfrm>
          <a:prstGeom prst="rect">
            <a:avLst/>
          </a:prstGeom>
          <a:ln>
            <a:noFill/>
          </a:ln>
        </p:spPr>
      </p:pic>
      <p:sp>
        <p:nvSpPr>
          <p:cNvPr id="145" name="CustomShape 1"/>
          <p:cNvSpPr/>
          <p:nvPr/>
        </p:nvSpPr>
        <p:spPr>
          <a:xfrm>
            <a:off x="884880" y="504360"/>
            <a:ext cx="9842760" cy="111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Scompenso cardiaco</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1800" b="0" strike="noStrike" spc="-1">
                <a:solidFill>
                  <a:srgbClr val="000000"/>
                </a:solidFill>
                <a:latin typeface="Arial"/>
                <a:ea typeface="DejaVu Sans"/>
              </a:rPr>
              <a:t>Scompenso cardiaco sistolico – Valutazione dissincronia pre CRT</a:t>
            </a:r>
            <a:endParaRPr lang="it-IT" sz="1800" b="0" strike="noStrike" spc="-1">
              <a:latin typeface="Arial"/>
            </a:endParaRPr>
          </a:p>
        </p:txBody>
      </p:sp>
      <p:sp>
        <p:nvSpPr>
          <p:cNvPr id="146" name="CustomShape 2"/>
          <p:cNvSpPr/>
          <p:nvPr/>
        </p:nvSpPr>
        <p:spPr>
          <a:xfrm>
            <a:off x="7979040" y="5658480"/>
            <a:ext cx="545436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 </a:t>
            </a:r>
            <a:r>
              <a:rPr lang="it-IT" sz="1300" b="0" strike="noStrike" spc="-1">
                <a:solidFill>
                  <a:srgbClr val="000000"/>
                </a:solidFill>
                <a:latin typeface="Arial"/>
                <a:ea typeface="DejaVu Sans"/>
              </a:rPr>
              <a:t>Nesser HG, Echocardiography 2009; 24:324–336</a:t>
            </a:r>
            <a:endParaRPr lang="it-IT" sz="1300" b="0" strike="noStrike" spc="-1">
              <a:latin typeface="Arial"/>
            </a:endParaRPr>
          </a:p>
        </p:txBody>
      </p:sp>
      <p:sp>
        <p:nvSpPr>
          <p:cNvPr id="147" name="CustomShape 3"/>
          <p:cNvSpPr/>
          <p:nvPr/>
        </p:nvSpPr>
        <p:spPr>
          <a:xfrm>
            <a:off x="160920" y="553824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160920" y="551124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45" name="CustomShape 2"/>
          <p:cNvSpPr/>
          <p:nvPr/>
        </p:nvSpPr>
        <p:spPr>
          <a:xfrm>
            <a:off x="1368000" y="78120"/>
            <a:ext cx="856692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800" b="1" strike="noStrike" spc="-1">
                <a:solidFill>
                  <a:srgbClr val="BA131A"/>
                </a:solidFill>
                <a:latin typeface="Candara"/>
                <a:ea typeface="DejaVu Sans"/>
              </a:rPr>
              <a:t>		</a:t>
            </a:r>
            <a:r>
              <a:rPr lang="it-IT" sz="2800" b="1" strike="noStrike" spc="-1" smtClean="0">
                <a:solidFill>
                  <a:srgbClr val="BA131A"/>
                </a:solidFill>
                <a:latin typeface="Candara"/>
                <a:ea typeface="DejaVu Sans"/>
              </a:rPr>
              <a:t>Architettura </a:t>
            </a:r>
            <a:r>
              <a:rPr lang="it-IT" sz="2800" b="1" strike="noStrike" spc="-1">
                <a:solidFill>
                  <a:srgbClr val="BA131A"/>
                </a:solidFill>
                <a:latin typeface="Candara"/>
                <a:ea typeface="DejaVu Sans"/>
              </a:rPr>
              <a:t>del miocardio </a:t>
            </a:r>
            <a:endParaRPr lang="it-IT" sz="2800" b="0" strike="noStrike" spc="-1">
              <a:latin typeface="Arial"/>
            </a:endParaRPr>
          </a:p>
        </p:txBody>
      </p:sp>
      <p:pic>
        <p:nvPicPr>
          <p:cNvPr id="46" name="Immagine 45"/>
          <p:cNvPicPr/>
          <p:nvPr/>
        </p:nvPicPr>
        <p:blipFill>
          <a:blip r:embed="rId2"/>
          <a:stretch/>
        </p:blipFill>
        <p:spPr>
          <a:xfrm>
            <a:off x="288000" y="1656000"/>
            <a:ext cx="4407840" cy="3510720"/>
          </a:xfrm>
          <a:prstGeom prst="rect">
            <a:avLst/>
          </a:prstGeom>
          <a:ln>
            <a:noFill/>
          </a:ln>
        </p:spPr>
      </p:pic>
      <p:pic>
        <p:nvPicPr>
          <p:cNvPr id="47" name="Immagine 46"/>
          <p:cNvPicPr/>
          <p:nvPr/>
        </p:nvPicPr>
        <p:blipFill>
          <a:blip r:embed="rId3"/>
          <a:stretch/>
        </p:blipFill>
        <p:spPr>
          <a:xfrm>
            <a:off x="4723920" y="1728000"/>
            <a:ext cx="3268080" cy="3611160"/>
          </a:xfrm>
          <a:prstGeom prst="rect">
            <a:avLst/>
          </a:prstGeom>
          <a:ln>
            <a:noFill/>
          </a:ln>
        </p:spPr>
      </p:pic>
      <p:sp>
        <p:nvSpPr>
          <p:cNvPr id="48" name="CustomShape 3"/>
          <p:cNvSpPr/>
          <p:nvPr/>
        </p:nvSpPr>
        <p:spPr>
          <a:xfrm>
            <a:off x="7488000" y="6192000"/>
            <a:ext cx="427320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Schmid P, Eur J Cardiothorac Surg 2005</a:t>
            </a:r>
            <a:endParaRPr lang="it-IT" sz="1800" b="0" strike="noStrike" spc="-1">
              <a:latin typeface="Arial"/>
            </a:endParaRPr>
          </a:p>
        </p:txBody>
      </p:sp>
      <p:pic>
        <p:nvPicPr>
          <p:cNvPr id="49" name="Immagine 48"/>
          <p:cNvPicPr/>
          <p:nvPr/>
        </p:nvPicPr>
        <p:blipFill>
          <a:blip r:embed="rId4"/>
          <a:stretch/>
        </p:blipFill>
        <p:spPr>
          <a:xfrm>
            <a:off x="8640000" y="1152000"/>
            <a:ext cx="3208680" cy="45615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additive="repl">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additive="repl">
                                        <p:cTn id="1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magine 147"/>
          <p:cNvPicPr/>
          <p:nvPr/>
        </p:nvPicPr>
        <p:blipFill>
          <a:blip r:embed="rId2"/>
          <a:stretch/>
        </p:blipFill>
        <p:spPr>
          <a:xfrm>
            <a:off x="7197480" y="432000"/>
            <a:ext cx="4393800" cy="6204960"/>
          </a:xfrm>
          <a:prstGeom prst="rect">
            <a:avLst/>
          </a:prstGeom>
          <a:ln>
            <a:noFill/>
          </a:ln>
        </p:spPr>
      </p:pic>
      <p:pic>
        <p:nvPicPr>
          <p:cNvPr id="149" name="Immagine 148"/>
          <p:cNvPicPr/>
          <p:nvPr/>
        </p:nvPicPr>
        <p:blipFill>
          <a:blip r:embed="rId3"/>
          <a:stretch/>
        </p:blipFill>
        <p:spPr>
          <a:xfrm>
            <a:off x="767520" y="1701720"/>
            <a:ext cx="1866240" cy="1875600"/>
          </a:xfrm>
          <a:prstGeom prst="rect">
            <a:avLst/>
          </a:prstGeom>
          <a:ln>
            <a:noFill/>
          </a:ln>
        </p:spPr>
      </p:pic>
      <p:sp>
        <p:nvSpPr>
          <p:cNvPr id="150" name="CustomShape 1"/>
          <p:cNvSpPr/>
          <p:nvPr/>
        </p:nvSpPr>
        <p:spPr>
          <a:xfrm>
            <a:off x="648000" y="504000"/>
            <a:ext cx="443952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Chemioterapia</a:t>
            </a:r>
            <a:r>
              <a:rPr lang="it-IT" sz="1800" b="1"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disfunzioni subcliniche</a:t>
            </a:r>
            <a:endParaRPr lang="it-IT" sz="1800" b="0" strike="noStrike" spc="-1">
              <a:latin typeface="Arial"/>
            </a:endParaRPr>
          </a:p>
        </p:txBody>
      </p:sp>
      <p:sp>
        <p:nvSpPr>
          <p:cNvPr id="151" name="CustomShape 2"/>
          <p:cNvSpPr/>
          <p:nvPr/>
        </p:nvSpPr>
        <p:spPr>
          <a:xfrm>
            <a:off x="660600" y="3744000"/>
            <a:ext cx="1136304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400" b="0" strike="noStrike" spc="-1">
                <a:solidFill>
                  <a:srgbClr val="000000"/>
                </a:solidFill>
                <a:latin typeface="Arial"/>
                <a:ea typeface="DejaVu Sans"/>
              </a:rPr>
              <a:t>Roul G Presse Med 2009; 38:987–994 </a:t>
            </a:r>
            <a:endParaRPr lang="it-IT" sz="1400" b="0" strike="noStrike" spc="-1">
              <a:latin typeface="Arial"/>
            </a:endParaRPr>
          </a:p>
        </p:txBody>
      </p:sp>
      <p:sp>
        <p:nvSpPr>
          <p:cNvPr id="152" name="CustomShape 3"/>
          <p:cNvSpPr/>
          <p:nvPr/>
        </p:nvSpPr>
        <p:spPr>
          <a:xfrm>
            <a:off x="160920" y="556524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864000" y="792000"/>
            <a:ext cx="1096092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a:solidFill>
                  <a:srgbClr val="94070A"/>
                </a:solidFill>
                <a:latin typeface="Arial"/>
                <a:ea typeface="DejaVu Sans"/>
              </a:rPr>
              <a:t>CONCLUSIONI</a:t>
            </a:r>
            <a:endParaRPr lang="it-IT" sz="1800" b="0" strike="noStrike" spc="-1">
              <a:latin typeface="Arial"/>
            </a:endParaRPr>
          </a:p>
          <a:p>
            <a:pPr>
              <a:lnSpc>
                <a:spcPct val="100000"/>
              </a:lnSpc>
            </a:pPr>
            <a:endParaRPr lang="it-IT" sz="1800" b="0" strike="noStrike" spc="-1">
              <a:latin typeface="Arial"/>
            </a:endParaRPr>
          </a:p>
          <a:p>
            <a:pPr>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Lo strain e’ uno strumento della metodica ecocardiografica che completa le indagini tradizionali </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per una valutzione piu’ accurata della funzione ventricolare sinistra.</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I dati e le valutazioni ricavate dallo strain possono essere molto utili in diversi contesti clinici come</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nella valutazione del paziente con diversi fattori di rischio nel predire disfunzioni precliniche, </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in diversi settinng di pazienti con scompenso sistolico e diastolico, e in diversi momenti della </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Cardiopatia ischemica sia in prevenzione primaria che valutazione della prognosi in prevenzione</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1" strike="noStrike" spc="-1">
                <a:solidFill>
                  <a:srgbClr val="111111"/>
                </a:solidFill>
                <a:latin typeface="Arial"/>
                <a:ea typeface="DejaVu Sans"/>
              </a:rPr>
              <a:t>Secondaria</a:t>
            </a:r>
            <a:endParaRPr lang="it-IT" sz="1800" b="0" strike="noStrike" spc="-1">
              <a:latin typeface="Arial"/>
            </a:endParaRPr>
          </a:p>
          <a:p>
            <a:pPr algn="just">
              <a:lnSpc>
                <a:spcPct val="100000"/>
              </a:lnSpc>
            </a:pPr>
            <a:endParaRPr lang="it-IT" sz="1800" b="0" strike="noStrike" spc="-1">
              <a:latin typeface="Arial"/>
            </a:endParaRPr>
          </a:p>
          <a:p>
            <a:pPr>
              <a:lnSpc>
                <a:spcPct val="100000"/>
              </a:lnSpc>
            </a:pPr>
            <a:endParaRPr lang="it-IT" sz="1800" b="0" strike="noStrike" spc="-1">
              <a:latin typeface="Arial"/>
            </a:endParaRPr>
          </a:p>
        </p:txBody>
      </p:sp>
      <p:sp>
        <p:nvSpPr>
          <p:cNvPr id="154" name="CustomShape 2"/>
          <p:cNvSpPr/>
          <p:nvPr/>
        </p:nvSpPr>
        <p:spPr>
          <a:xfrm>
            <a:off x="160920" y="555192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magine 154"/>
          <p:cNvPicPr/>
          <p:nvPr/>
        </p:nvPicPr>
        <p:blipFill>
          <a:blip r:embed="rId2"/>
          <a:stretch/>
        </p:blipFill>
        <p:spPr>
          <a:xfrm>
            <a:off x="1944360" y="122760"/>
            <a:ext cx="8901360" cy="6786000"/>
          </a:xfrm>
          <a:prstGeom prst="rect">
            <a:avLst/>
          </a:prstGeom>
          <a:ln>
            <a:noFill/>
          </a:ln>
        </p:spPr>
      </p:pic>
      <p:pic>
        <p:nvPicPr>
          <p:cNvPr id="156" name="Immagine 155"/>
          <p:cNvPicPr/>
          <p:nvPr/>
        </p:nvPicPr>
        <p:blipFill>
          <a:blip r:embed="rId3"/>
          <a:srcRect l="9394"/>
          <a:stretch/>
        </p:blipFill>
        <p:spPr>
          <a:xfrm>
            <a:off x="1930680" y="-50760"/>
            <a:ext cx="8901360" cy="6891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additive="repl">
                                        <p:cTn id="7"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174240" y="55926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51" name="CustomShape 2"/>
          <p:cNvSpPr/>
          <p:nvPr/>
        </p:nvSpPr>
        <p:spPr>
          <a:xfrm>
            <a:off x="3082320" y="369720"/>
            <a:ext cx="856692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a:latin typeface="Arial"/>
            </a:endParaRPr>
          </a:p>
          <a:p>
            <a:pPr>
              <a:lnSpc>
                <a:spcPct val="100000"/>
              </a:lnSpc>
            </a:pPr>
            <a:r>
              <a:rPr lang="it-IT" sz="2400" b="1" strike="noStrike" spc="-1">
                <a:solidFill>
                  <a:srgbClr val="BA131A"/>
                </a:solidFill>
                <a:latin typeface="Candara"/>
                <a:ea typeface="DejaVu Sans"/>
              </a:rPr>
              <a:t>			</a:t>
            </a:r>
            <a:r>
              <a:rPr lang="it-IT" sz="2800" b="1" strike="noStrike" spc="-1">
                <a:solidFill>
                  <a:srgbClr val="BA131A"/>
                </a:solidFill>
                <a:latin typeface="Candara"/>
                <a:ea typeface="DejaVu Sans"/>
              </a:rPr>
              <a:t>Deformazioni del miocardio</a:t>
            </a:r>
            <a:r>
              <a:rPr lang="it-IT" sz="2400" b="1" strike="noStrike" spc="-1">
                <a:solidFill>
                  <a:srgbClr val="BA131A"/>
                </a:solidFill>
                <a:latin typeface="Candara"/>
                <a:ea typeface="DejaVu Sans"/>
              </a:rPr>
              <a:t>  </a:t>
            </a:r>
            <a:endParaRPr lang="it-IT" sz="2400" b="0" strike="noStrike" spc="-1">
              <a:latin typeface="Arial"/>
            </a:endParaRPr>
          </a:p>
        </p:txBody>
      </p:sp>
      <p:pic>
        <p:nvPicPr>
          <p:cNvPr id="52" name="Immagine 51"/>
          <p:cNvPicPr/>
          <p:nvPr/>
        </p:nvPicPr>
        <p:blipFill>
          <a:blip r:embed="rId2"/>
          <a:stretch/>
        </p:blipFill>
        <p:spPr>
          <a:xfrm>
            <a:off x="1368000" y="1368000"/>
            <a:ext cx="3812760" cy="3980880"/>
          </a:xfrm>
          <a:prstGeom prst="rect">
            <a:avLst/>
          </a:prstGeom>
          <a:ln>
            <a:noFill/>
          </a:ln>
        </p:spPr>
      </p:pic>
      <p:sp>
        <p:nvSpPr>
          <p:cNvPr id="53" name="CustomShape 3"/>
          <p:cNvSpPr/>
          <p:nvPr/>
        </p:nvSpPr>
        <p:spPr>
          <a:xfrm>
            <a:off x="6408000" y="2253960"/>
            <a:ext cx="4102920" cy="213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 Accorciam. Longitudinale</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2000" b="1" strike="noStrike" spc="-1">
                <a:solidFill>
                  <a:srgbClr val="000000"/>
                </a:solidFill>
                <a:latin typeface="Arial"/>
                <a:ea typeface="DejaVu Sans"/>
              </a:rPr>
              <a:t>- Accorciam. Circonferenziale</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2000" b="1" strike="noStrike" spc="-1">
                <a:solidFill>
                  <a:srgbClr val="000000"/>
                </a:solidFill>
                <a:latin typeface="Arial"/>
                <a:ea typeface="DejaVu Sans"/>
              </a:rPr>
              <a:t>- Ispess. Parete (Radiale)</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2000" b="1" strike="noStrike" spc="-1">
                <a:solidFill>
                  <a:srgbClr val="000000"/>
                </a:solidFill>
                <a:latin typeface="Arial"/>
                <a:ea typeface="DejaVu Sans"/>
              </a:rPr>
              <a:t>- Torsione</a:t>
            </a:r>
            <a:endParaRPr lang="it-IT"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additive="repl">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174600" y="555192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55" name="CustomShape 2"/>
          <p:cNvSpPr/>
          <p:nvPr/>
        </p:nvSpPr>
        <p:spPr>
          <a:xfrm>
            <a:off x="504000" y="192600"/>
            <a:ext cx="11518920" cy="201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400" b="1" strike="noStrike" spc="-1" dirty="0">
                <a:solidFill>
                  <a:srgbClr val="BA131A"/>
                </a:solidFill>
                <a:latin typeface="Candara"/>
                <a:ea typeface="DejaVu Sans"/>
              </a:rPr>
              <a:t>			                         </a:t>
            </a:r>
            <a:r>
              <a:rPr lang="it-IT" sz="2400" b="1" strike="noStrike" spc="-1" dirty="0" smtClean="0">
                <a:solidFill>
                  <a:srgbClr val="BA131A"/>
                </a:solidFill>
                <a:latin typeface="Candara"/>
                <a:ea typeface="DejaVu Sans"/>
              </a:rPr>
              <a:t> </a:t>
            </a:r>
            <a:r>
              <a:rPr lang="it-IT" sz="2800" b="1" strike="noStrike" spc="-1" dirty="0">
                <a:solidFill>
                  <a:srgbClr val="BA131A"/>
                </a:solidFill>
                <a:latin typeface="Candara"/>
                <a:ea typeface="DejaVu Sans"/>
              </a:rPr>
              <a:t>Doppler Tissutale</a:t>
            </a:r>
            <a:endParaRPr lang="it-IT" sz="2800" b="0" strike="noStrike" spc="-1" dirty="0">
              <a:latin typeface="Arial"/>
            </a:endParaRPr>
          </a:p>
          <a:p>
            <a:pPr>
              <a:lnSpc>
                <a:spcPct val="100000"/>
              </a:lnSpc>
            </a:pPr>
            <a:endParaRPr lang="it-IT" sz="2800" b="0" strike="noStrike" spc="-1" dirty="0">
              <a:latin typeface="Arial"/>
            </a:endParaRPr>
          </a:p>
          <a:p>
            <a:pPr algn="ctr">
              <a:lnSpc>
                <a:spcPct val="100000"/>
              </a:lnSpc>
            </a:pPr>
            <a:endParaRPr lang="it-IT" sz="2800" b="0" strike="noStrike" spc="-1" dirty="0">
              <a:latin typeface="Arial"/>
            </a:endParaRPr>
          </a:p>
        </p:txBody>
      </p:sp>
      <p:sp>
        <p:nvSpPr>
          <p:cNvPr id="56" name="CustomShape 3"/>
          <p:cNvSpPr/>
          <p:nvPr/>
        </p:nvSpPr>
        <p:spPr>
          <a:xfrm>
            <a:off x="2520000" y="1296000"/>
            <a:ext cx="7965720" cy="37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spc="-1">
                <a:solidFill>
                  <a:srgbClr val="000000"/>
                </a:solidFill>
                <a:latin typeface="Arial"/>
                <a:ea typeface="DejaVu Sans"/>
              </a:rPr>
              <a:t> Modalita’ di visualizzazione delle “velocità” miocardiche </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Metodo sensibile ed accurato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Valutazione quantitativa della funzione cardiaca segmentaria e globale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Informazioni relative al movimento del miocardio (spostamento e velocità)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Informazioni relative alla deformazione miocardica (strain e strain rate) </a:t>
            </a: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1" strike="noStrike" spc="-1">
                <a:solidFill>
                  <a:srgbClr val="EF413D"/>
                </a:solidFill>
                <a:latin typeface="Arial"/>
                <a:ea typeface="DejaVu Sans"/>
              </a:rPr>
              <a:t>                  </a:t>
            </a:r>
            <a:endParaRPr lang="it-IT" sz="1800" b="0" strike="noStrike" spc="-1">
              <a:latin typeface="Arial"/>
            </a:endParaRPr>
          </a:p>
        </p:txBody>
      </p:sp>
      <p:sp>
        <p:nvSpPr>
          <p:cNvPr id="57" name="CustomShape 4"/>
          <p:cNvSpPr/>
          <p:nvPr/>
        </p:nvSpPr>
        <p:spPr>
          <a:xfrm>
            <a:off x="6048000" y="4392000"/>
            <a:ext cx="286920" cy="430920"/>
          </a:xfrm>
          <a:custGeom>
            <a:avLst/>
            <a:gdLst/>
            <a:ahLst/>
            <a:cxnLst/>
            <a:rect l="l" t="t" r="r" b="b"/>
            <a:pathLst>
              <a:path w="802" h="1202">
                <a:moveTo>
                  <a:pt x="200" y="0"/>
                </a:moveTo>
                <a:lnTo>
                  <a:pt x="200" y="900"/>
                </a:lnTo>
                <a:lnTo>
                  <a:pt x="0" y="900"/>
                </a:lnTo>
                <a:lnTo>
                  <a:pt x="400" y="1201"/>
                </a:lnTo>
                <a:lnTo>
                  <a:pt x="801" y="900"/>
                </a:lnTo>
                <a:lnTo>
                  <a:pt x="600" y="900"/>
                </a:lnTo>
                <a:lnTo>
                  <a:pt x="600" y="0"/>
                </a:lnTo>
                <a:lnTo>
                  <a:pt x="200"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 name="TextShape 5"/>
          <p:cNvSpPr txBox="1"/>
          <p:nvPr/>
        </p:nvSpPr>
        <p:spPr>
          <a:xfrm>
            <a:off x="3840840" y="5011200"/>
            <a:ext cx="5027040" cy="346680"/>
          </a:xfrm>
          <a:prstGeom prst="rect">
            <a:avLst/>
          </a:prstGeom>
          <a:noFill/>
          <a:ln>
            <a:noFill/>
          </a:ln>
        </p:spPr>
        <p:txBody>
          <a:bodyPr lIns="90000" tIns="45000" rIns="90000" bIns="45000"/>
          <a:lstStyle/>
          <a:p>
            <a:r>
              <a:rPr lang="it-IT" sz="1800" b="1" strike="noStrike" spc="-1">
                <a:solidFill>
                  <a:srgbClr val="EF413D"/>
                </a:solidFill>
                <a:latin typeface="Arial"/>
                <a:ea typeface="DejaVu Sans"/>
              </a:rPr>
              <a:t>STUDIO DELLA FUNZIONE VENTRICOLARE </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magine 58"/>
          <p:cNvPicPr/>
          <p:nvPr/>
        </p:nvPicPr>
        <p:blipFill>
          <a:blip r:embed="rId2"/>
          <a:stretch/>
        </p:blipFill>
        <p:spPr>
          <a:xfrm>
            <a:off x="6912000" y="1512000"/>
            <a:ext cx="4318920" cy="2516760"/>
          </a:xfrm>
          <a:prstGeom prst="rect">
            <a:avLst/>
          </a:prstGeom>
          <a:ln>
            <a:noFill/>
          </a:ln>
        </p:spPr>
      </p:pic>
      <p:pic>
        <p:nvPicPr>
          <p:cNvPr id="60" name="Immagine 59"/>
          <p:cNvPicPr/>
          <p:nvPr/>
        </p:nvPicPr>
        <p:blipFill>
          <a:blip r:embed="rId3"/>
          <a:stretch/>
        </p:blipFill>
        <p:spPr>
          <a:xfrm>
            <a:off x="398520" y="1292040"/>
            <a:ext cx="6633360" cy="2960640"/>
          </a:xfrm>
          <a:prstGeom prst="rect">
            <a:avLst/>
          </a:prstGeom>
          <a:ln>
            <a:noFill/>
          </a:ln>
        </p:spPr>
      </p:pic>
      <p:sp>
        <p:nvSpPr>
          <p:cNvPr id="61" name="CustomShape 1"/>
          <p:cNvSpPr/>
          <p:nvPr/>
        </p:nvSpPr>
        <p:spPr>
          <a:xfrm>
            <a:off x="439560" y="4396320"/>
            <a:ext cx="11882520" cy="111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800" b="0" strike="noStrike" spc="-1">
                <a:solidFill>
                  <a:srgbClr val="000000"/>
                </a:solidFill>
                <a:latin typeface="Arial"/>
                <a:ea typeface="DejaVu Sans"/>
              </a:rPr>
              <a:t> </a:t>
            </a:r>
            <a:r>
              <a:rPr lang="it-IT" sz="1800" b="1" strike="noStrike" spc="-1">
                <a:solidFill>
                  <a:srgbClr val="000000"/>
                </a:solidFill>
                <a:latin typeface="Arial"/>
                <a:ea typeface="DejaVu Sans"/>
              </a:rPr>
              <a:t>Curva di velocità dell’anello mitralico: fasi del ciclo cardiaco.</a:t>
            </a:r>
            <a:r>
              <a:rPr lang="it-IT" sz="1800" b="0" strike="noStrike" spc="-1">
                <a:solidFill>
                  <a:srgbClr val="000000"/>
                </a:solidFill>
                <a:latin typeface="Arial"/>
                <a:ea typeface="DejaVu Sans"/>
              </a:rPr>
              <a:t> </a:t>
            </a:r>
            <a:endParaRPr lang="it-IT" sz="1800" b="0" strike="noStrike" spc="-1">
              <a:latin typeface="Arial"/>
            </a:endParaRPr>
          </a:p>
          <a:p>
            <a:pPr algn="ctr">
              <a:lnSpc>
                <a:spcPct val="100000"/>
              </a:lnSpc>
            </a:pPr>
            <a:r>
              <a:rPr lang="it-IT" sz="1800" b="0" strike="noStrike" spc="-1">
                <a:solidFill>
                  <a:srgbClr val="000000"/>
                </a:solidFill>
                <a:latin typeface="Arial"/>
                <a:ea typeface="DejaVu Sans"/>
              </a:rPr>
              <a:t>ICT: contrazione isovolumetrica; S: sistole eiettiva; </a:t>
            </a:r>
            <a:endParaRPr lang="it-IT" sz="1800" b="0" strike="noStrike" spc="-1">
              <a:latin typeface="Arial"/>
            </a:endParaRPr>
          </a:p>
          <a:p>
            <a:pPr algn="ctr">
              <a:lnSpc>
                <a:spcPct val="100000"/>
              </a:lnSpc>
            </a:pPr>
            <a:r>
              <a:rPr lang="it-IT" sz="1800" b="0" strike="noStrike" spc="-1">
                <a:solidFill>
                  <a:srgbClr val="000000"/>
                </a:solidFill>
                <a:latin typeface="Arial"/>
                <a:ea typeface="DejaVu Sans"/>
              </a:rPr>
              <a:t>IRT: rilasciamento isovolumetrico; onda E e onda A diastoliche</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p:txBody>
      </p:sp>
      <p:sp>
        <p:nvSpPr>
          <p:cNvPr id="62" name="CustomShape 2"/>
          <p:cNvSpPr/>
          <p:nvPr/>
        </p:nvSpPr>
        <p:spPr>
          <a:xfrm>
            <a:off x="188640" y="552492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63" name="CustomShape 3"/>
          <p:cNvSpPr/>
          <p:nvPr/>
        </p:nvSpPr>
        <p:spPr>
          <a:xfrm>
            <a:off x="2565360" y="260640"/>
            <a:ext cx="856692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800" b="1" spc="-1" dirty="0">
                <a:solidFill>
                  <a:srgbClr val="BA131A"/>
                </a:solidFill>
                <a:latin typeface="Candara"/>
                <a:ea typeface="DejaVu Sans"/>
              </a:rPr>
              <a:t> </a:t>
            </a:r>
            <a:r>
              <a:rPr lang="it-IT" sz="2800" b="1" spc="-1" dirty="0" smtClean="0">
                <a:solidFill>
                  <a:srgbClr val="BA131A"/>
                </a:solidFill>
                <a:latin typeface="Candara"/>
                <a:ea typeface="DejaVu Sans"/>
              </a:rPr>
              <a:t>                </a:t>
            </a:r>
            <a:r>
              <a:rPr lang="it-IT" sz="2800" b="1" strike="noStrike" spc="-1" dirty="0" smtClean="0">
                <a:solidFill>
                  <a:srgbClr val="BA131A"/>
                </a:solidFill>
                <a:latin typeface="Candara"/>
                <a:ea typeface="DejaVu Sans"/>
              </a:rPr>
              <a:t>Doppler </a:t>
            </a:r>
            <a:r>
              <a:rPr lang="it-IT" sz="2800" b="1" strike="noStrike" spc="-1" dirty="0">
                <a:solidFill>
                  <a:srgbClr val="BA131A"/>
                </a:solidFill>
                <a:latin typeface="Candara"/>
                <a:ea typeface="DejaVu Sans"/>
              </a:rPr>
              <a:t>Tissutale pulsato  </a:t>
            </a:r>
            <a:endParaRPr lang="it-IT"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1237680" y="1976040"/>
            <a:ext cx="9770400" cy="290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latin typeface="Arial"/>
                <a:ea typeface="DejaVu Sans"/>
              </a:rPr>
              <a:t> Visualizzazione e misurazione delle velocità miocardiche online in forma di tracciati spettrali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Registra velocita’ di picco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Elevata risoluzione temporale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Limitata risoluzione spaziale (velocità subendocardiche e subepicardiche)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Esamina un solo segmento miocardico per volta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endParaRPr lang="it-IT" sz="1800" b="0" strike="noStrike" spc="-1">
              <a:latin typeface="Arial"/>
            </a:endParaRPr>
          </a:p>
          <a:p>
            <a:pPr>
              <a:lnSpc>
                <a:spcPct val="100000"/>
              </a:lnSpc>
            </a:pPr>
            <a:r>
              <a:rPr lang="it-IT" sz="1800" b="0" strike="noStrike" spc="-1">
                <a:solidFill>
                  <a:srgbClr val="000000"/>
                </a:solidFill>
                <a:latin typeface="Arial"/>
                <a:ea typeface="DejaVu Sans"/>
              </a:rPr>
              <a:t> </a:t>
            </a:r>
            <a:r>
              <a:rPr lang="it-IT" sz="1800" b="0" strike="noStrike" spc="-1">
                <a:solidFill>
                  <a:srgbClr val="EF413D"/>
                </a:solidFill>
                <a:latin typeface="Arial"/>
                <a:ea typeface="DejaVu Sans"/>
              </a:rPr>
              <a:t>Raccomandato per la valutazione della disfunzione diastolica </a:t>
            </a:r>
            <a:endParaRPr lang="it-IT" sz="1800" b="0" strike="noStrike" spc="-1">
              <a:latin typeface="Arial"/>
            </a:endParaRPr>
          </a:p>
        </p:txBody>
      </p:sp>
      <p:sp>
        <p:nvSpPr>
          <p:cNvPr id="65" name="CustomShape 2"/>
          <p:cNvSpPr/>
          <p:nvPr/>
        </p:nvSpPr>
        <p:spPr>
          <a:xfrm>
            <a:off x="175320" y="549720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66" name="CustomShape 3"/>
          <p:cNvSpPr/>
          <p:nvPr/>
        </p:nvSpPr>
        <p:spPr>
          <a:xfrm>
            <a:off x="2483280" y="329040"/>
            <a:ext cx="856692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z="1800" b="0" strike="noStrike" spc="-1" dirty="0">
              <a:latin typeface="Arial"/>
            </a:endParaRPr>
          </a:p>
          <a:p>
            <a:pPr>
              <a:lnSpc>
                <a:spcPct val="100000"/>
              </a:lnSpc>
            </a:pPr>
            <a:r>
              <a:rPr lang="it-IT" sz="2800" b="1" spc="-1" dirty="0">
                <a:solidFill>
                  <a:srgbClr val="BA131A"/>
                </a:solidFill>
                <a:latin typeface="Candara"/>
                <a:ea typeface="DejaVu Sans"/>
              </a:rPr>
              <a:t> </a:t>
            </a:r>
            <a:r>
              <a:rPr lang="it-IT" sz="2800" b="1" spc="-1" dirty="0" smtClean="0">
                <a:solidFill>
                  <a:srgbClr val="BA131A"/>
                </a:solidFill>
                <a:latin typeface="Candara"/>
                <a:ea typeface="DejaVu Sans"/>
              </a:rPr>
              <a:t>                  </a:t>
            </a:r>
            <a:r>
              <a:rPr lang="it-IT" sz="2800" b="1" strike="noStrike" spc="-1" dirty="0" smtClean="0">
                <a:solidFill>
                  <a:srgbClr val="BA131A"/>
                </a:solidFill>
                <a:latin typeface="Candara"/>
                <a:ea typeface="DejaVu Sans"/>
              </a:rPr>
              <a:t>Doppler </a:t>
            </a:r>
            <a:r>
              <a:rPr lang="it-IT" sz="2800" b="1" strike="noStrike" spc="-1" dirty="0">
                <a:solidFill>
                  <a:srgbClr val="BA131A"/>
                </a:solidFill>
                <a:latin typeface="Candara"/>
                <a:ea typeface="DejaVu Sans"/>
              </a:rPr>
              <a:t>Tissutale pulsato  </a:t>
            </a:r>
            <a:endParaRPr lang="it-IT"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magine 66"/>
          <p:cNvPicPr/>
          <p:nvPr/>
        </p:nvPicPr>
        <p:blipFill>
          <a:blip r:embed="rId2"/>
          <a:stretch/>
        </p:blipFill>
        <p:spPr>
          <a:xfrm>
            <a:off x="7126560" y="3456000"/>
            <a:ext cx="3930120" cy="2736000"/>
          </a:xfrm>
          <a:prstGeom prst="rect">
            <a:avLst/>
          </a:prstGeom>
          <a:ln>
            <a:noFill/>
          </a:ln>
        </p:spPr>
      </p:pic>
      <p:pic>
        <p:nvPicPr>
          <p:cNvPr id="68" name="Immagine 67"/>
          <p:cNvPicPr/>
          <p:nvPr/>
        </p:nvPicPr>
        <p:blipFill>
          <a:blip r:embed="rId3"/>
          <a:stretch/>
        </p:blipFill>
        <p:spPr>
          <a:xfrm>
            <a:off x="7128000" y="568080"/>
            <a:ext cx="3882240" cy="2599920"/>
          </a:xfrm>
          <a:prstGeom prst="rect">
            <a:avLst/>
          </a:prstGeom>
          <a:ln>
            <a:noFill/>
          </a:ln>
        </p:spPr>
      </p:pic>
      <p:pic>
        <p:nvPicPr>
          <p:cNvPr id="69" name="Immagine 68"/>
          <p:cNvPicPr/>
          <p:nvPr/>
        </p:nvPicPr>
        <p:blipFill>
          <a:blip r:embed="rId4"/>
          <a:stretch/>
        </p:blipFill>
        <p:spPr>
          <a:xfrm>
            <a:off x="522720" y="1080000"/>
            <a:ext cx="6029280" cy="45626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additive="repl">
                                        <p:cTn id="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stomShape 1"/>
          <p:cNvSpPr/>
          <p:nvPr/>
        </p:nvSpPr>
        <p:spPr>
          <a:xfrm>
            <a:off x="174240" y="5579280"/>
            <a:ext cx="725400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94070A"/>
                </a:solidFill>
                <a:latin typeface="Candara"/>
                <a:ea typeface="DejaVu Sans"/>
              </a:rPr>
              <a:t>Strain: utilità nella pratica clinica</a:t>
            </a:r>
            <a:endParaRPr lang="it-IT" sz="2200" b="0" strike="noStrike" spc="-1">
              <a:latin typeface="Arial"/>
            </a:endParaRPr>
          </a:p>
          <a:p>
            <a:pPr>
              <a:lnSpc>
                <a:spcPct val="100000"/>
              </a:lnSpc>
            </a:pPr>
            <a:endParaRPr lang="it-IT" sz="2200" b="0" strike="noStrike" spc="-1">
              <a:latin typeface="Arial"/>
            </a:endParaRPr>
          </a:p>
          <a:p>
            <a:pPr>
              <a:lnSpc>
                <a:spcPct val="100000"/>
              </a:lnSpc>
            </a:pPr>
            <a:r>
              <a:rPr lang="it-IT" sz="1800" b="1" strike="noStrike" spc="-1">
                <a:solidFill>
                  <a:srgbClr val="CF3834"/>
                </a:solidFill>
                <a:latin typeface="Candara"/>
                <a:ea typeface="DejaVu Sans"/>
              </a:rPr>
              <a:t>Dr Gabriele De Masi De Luca</a:t>
            </a:r>
            <a:endParaRPr lang="it-IT" sz="1800" b="0" strike="noStrike" spc="-1">
              <a:latin typeface="Arial"/>
            </a:endParaRPr>
          </a:p>
          <a:p>
            <a:pPr>
              <a:lnSpc>
                <a:spcPct val="100000"/>
              </a:lnSpc>
            </a:pPr>
            <a:r>
              <a:rPr lang="it-IT" sz="1500" b="0" strike="noStrike" spc="-1">
                <a:solidFill>
                  <a:srgbClr val="CF3834"/>
                </a:solidFill>
                <a:latin typeface="Candara"/>
                <a:ea typeface="DejaVu Sans"/>
              </a:rPr>
              <a:t>U.O. Cardiologia UTIC  Osp. “Card. Panico”, Tricase (Le)</a:t>
            </a:r>
            <a:endParaRPr lang="it-IT" sz="1500" b="0" strike="noStrike" spc="-1">
              <a:latin typeface="Arial"/>
            </a:endParaRPr>
          </a:p>
        </p:txBody>
      </p:sp>
      <p:sp>
        <p:nvSpPr>
          <p:cNvPr id="71" name="CustomShape 2"/>
          <p:cNvSpPr/>
          <p:nvPr/>
        </p:nvSpPr>
        <p:spPr>
          <a:xfrm>
            <a:off x="2769480" y="111240"/>
            <a:ext cx="856692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it-IT" spc="-1" dirty="0">
              <a:latin typeface="Arial"/>
            </a:endParaRPr>
          </a:p>
          <a:p>
            <a:pPr>
              <a:lnSpc>
                <a:spcPct val="100000"/>
              </a:lnSpc>
            </a:pPr>
            <a:r>
              <a:rPr lang="it-IT" sz="2600" b="1" strike="noStrike" spc="-1" dirty="0">
                <a:solidFill>
                  <a:srgbClr val="BA131A"/>
                </a:solidFill>
                <a:latin typeface="Arial"/>
                <a:ea typeface="DejaVu Sans"/>
              </a:rPr>
              <a:t> </a:t>
            </a:r>
            <a:r>
              <a:rPr lang="it-IT" sz="2600" b="1" strike="noStrike" spc="-1" dirty="0" smtClean="0">
                <a:solidFill>
                  <a:srgbClr val="BA131A"/>
                </a:solidFill>
                <a:latin typeface="Arial"/>
                <a:ea typeface="DejaVu Sans"/>
              </a:rPr>
              <a:t>            </a:t>
            </a:r>
            <a:r>
              <a:rPr lang="it-IT" sz="2600" b="1" strike="noStrike" spc="-1" dirty="0" smtClean="0">
                <a:solidFill>
                  <a:srgbClr val="BA131A"/>
                </a:solidFill>
                <a:latin typeface="Candara"/>
                <a:ea typeface="DejaVu Sans"/>
              </a:rPr>
              <a:t> </a:t>
            </a:r>
            <a:r>
              <a:rPr lang="it-IT" sz="2600" b="1" strike="noStrike" spc="-1" dirty="0">
                <a:solidFill>
                  <a:srgbClr val="BA131A"/>
                </a:solidFill>
                <a:latin typeface="Candara"/>
                <a:ea typeface="DejaVu Sans"/>
              </a:rPr>
              <a:t>Doppler Tissutale color</a:t>
            </a:r>
            <a:r>
              <a:rPr lang="it-IT" sz="2400" b="1" strike="noStrike" spc="-1" dirty="0">
                <a:solidFill>
                  <a:srgbClr val="BA131A"/>
                </a:solidFill>
                <a:latin typeface="Candara"/>
                <a:ea typeface="DejaVu Sans"/>
              </a:rPr>
              <a:t>  </a:t>
            </a:r>
            <a:endParaRPr lang="it-IT" sz="2400" b="0" strike="noStrike" spc="-1" dirty="0">
              <a:latin typeface="Arial"/>
            </a:endParaRPr>
          </a:p>
        </p:txBody>
      </p:sp>
      <p:pic>
        <p:nvPicPr>
          <p:cNvPr id="72" name="Immagine 71"/>
          <p:cNvPicPr/>
          <p:nvPr/>
        </p:nvPicPr>
        <p:blipFill>
          <a:blip r:embed="rId2"/>
          <a:stretch/>
        </p:blipFill>
        <p:spPr>
          <a:xfrm>
            <a:off x="1235880" y="991800"/>
            <a:ext cx="10139040" cy="3543120"/>
          </a:xfrm>
          <a:prstGeom prst="rect">
            <a:avLst/>
          </a:prstGeom>
          <a:ln>
            <a:noFill/>
          </a:ln>
        </p:spPr>
      </p:pic>
      <p:sp>
        <p:nvSpPr>
          <p:cNvPr id="73" name="CustomShape 3"/>
          <p:cNvSpPr/>
          <p:nvPr/>
        </p:nvSpPr>
        <p:spPr>
          <a:xfrm>
            <a:off x="498600" y="4651560"/>
            <a:ext cx="12146040" cy="8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800" b="1" strike="noStrike" spc="-1">
                <a:solidFill>
                  <a:srgbClr val="000000"/>
                </a:solidFill>
                <a:latin typeface="Arial"/>
                <a:ea typeface="DejaVu Sans"/>
              </a:rPr>
              <a:t>Color Doppler: </a:t>
            </a:r>
            <a:endParaRPr lang="it-IT" sz="1800" b="0" strike="noStrike" spc="-1">
              <a:latin typeface="Arial"/>
            </a:endParaRPr>
          </a:p>
          <a:p>
            <a:pPr algn="ctr">
              <a:lnSpc>
                <a:spcPct val="100000"/>
              </a:lnSpc>
            </a:pPr>
            <a:r>
              <a:rPr lang="it-IT" sz="1800" b="0" strike="noStrike" spc="-1">
                <a:solidFill>
                  <a:srgbClr val="000000"/>
                </a:solidFill>
                <a:latin typeface="Arial"/>
                <a:ea typeface="DejaVu Sans"/>
              </a:rPr>
              <a:t>a sinistra le velocità miocardiche sono mappate in bidimensionale; </a:t>
            </a:r>
            <a:endParaRPr lang="it-IT" sz="1800" b="0" strike="noStrike" spc="-1">
              <a:latin typeface="Arial"/>
            </a:endParaRPr>
          </a:p>
          <a:p>
            <a:pPr algn="ctr">
              <a:lnSpc>
                <a:spcPct val="100000"/>
              </a:lnSpc>
            </a:pPr>
            <a:r>
              <a:rPr lang="it-IT" sz="1800" b="0" strike="noStrike" spc="-1">
                <a:solidFill>
                  <a:srgbClr val="000000"/>
                </a:solidFill>
                <a:latin typeface="Arial"/>
                <a:ea typeface="DejaVu Sans"/>
              </a:rPr>
              <a:t>a destra vengono estratte le curve di velocità che si riferiscono alle zone di interesse scelte dall’operatore  </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TotalTime>
  <Words>1663</Words>
  <Application>Microsoft Office PowerPoint</Application>
  <PresentationFormat>Personalizzato</PresentationFormat>
  <Paragraphs>345</Paragraphs>
  <Slides>32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32</vt:i4>
      </vt:variant>
    </vt:vector>
  </HeadingPairs>
  <TitlesOfParts>
    <vt:vector size="41" baseType="lpstr">
      <vt:lpstr>Microsoft YaHei</vt:lpstr>
      <vt:lpstr>ＭＳ Ｐゴシック</vt:lpstr>
      <vt:lpstr>Arial</vt:lpstr>
      <vt:lpstr>Candara</vt:lpstr>
      <vt:lpstr>DejaVu Sans</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Cardiac resynchronization therapy (CRT) may improve left ventricular (LV) diastolic dysfunction as well as systolic dysfunction. Several studies show that there are changes in diastolic function even in the short term after the implant of the CRT device. Diastolic dysfunction is a key for prognosis in patients with heart failure; therefore, we aimed to clarify the impact of  diastolic function  improvement  after 2-months CRT implant, on survival and MACE.</dc:title>
  <dc:subject/>
  <dc:creator>Pessimi Elementi</dc:creator>
  <dc:description/>
  <cp:lastModifiedBy>TecnoCongress</cp:lastModifiedBy>
  <cp:revision>27</cp:revision>
  <dcterms:created xsi:type="dcterms:W3CDTF">2019-02-25T19:20:33Z</dcterms:created>
  <dcterms:modified xsi:type="dcterms:W3CDTF">2019-10-05T13:32:21Z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1033-10.2.0.5832</vt:lpwstr>
  </property>
</Properties>
</file>