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xml" ContentType="application/vnd.openxmlformats-officedocument.presentationml.tags+xml"/>
  <Override PartName="/ppt/notesSlides/notesSlide35.xml" ContentType="application/vnd.openxmlformats-officedocument.presentationml.notesSlide+xml"/>
  <Override PartName="/ppt/tags/tag3.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4.xml" ContentType="application/vnd.openxmlformats-officedocument.presentationml.tags+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065" r:id="rId1"/>
  </p:sldMasterIdLst>
  <p:notesMasterIdLst>
    <p:notesMasterId r:id="rId85"/>
  </p:notesMasterIdLst>
  <p:sldIdLst>
    <p:sldId id="1189" r:id="rId2"/>
    <p:sldId id="1190" r:id="rId3"/>
    <p:sldId id="1191" r:id="rId4"/>
    <p:sldId id="1158" r:id="rId5"/>
    <p:sldId id="1015" r:id="rId6"/>
    <p:sldId id="975" r:id="rId7"/>
    <p:sldId id="978" r:id="rId8"/>
    <p:sldId id="981" r:id="rId9"/>
    <p:sldId id="1157" r:id="rId10"/>
    <p:sldId id="977" r:id="rId11"/>
    <p:sldId id="984" r:id="rId12"/>
    <p:sldId id="986" r:id="rId13"/>
    <p:sldId id="987" r:id="rId14"/>
    <p:sldId id="990" r:id="rId15"/>
    <p:sldId id="994" r:id="rId16"/>
    <p:sldId id="995" r:id="rId17"/>
    <p:sldId id="996" r:id="rId18"/>
    <p:sldId id="999" r:id="rId19"/>
    <p:sldId id="909" r:id="rId20"/>
    <p:sldId id="1165" r:id="rId21"/>
    <p:sldId id="1193" r:id="rId22"/>
    <p:sldId id="259" r:id="rId23"/>
    <p:sldId id="260" r:id="rId24"/>
    <p:sldId id="261" r:id="rId25"/>
    <p:sldId id="1169" r:id="rId26"/>
    <p:sldId id="1179" r:id="rId27"/>
    <p:sldId id="1168" r:id="rId28"/>
    <p:sldId id="1166" r:id="rId29"/>
    <p:sldId id="1170" r:id="rId30"/>
    <p:sldId id="1180" r:id="rId31"/>
    <p:sldId id="1171" r:id="rId32"/>
    <p:sldId id="1172" r:id="rId33"/>
    <p:sldId id="1173" r:id="rId34"/>
    <p:sldId id="289" r:id="rId35"/>
    <p:sldId id="1177" r:id="rId36"/>
    <p:sldId id="328" r:id="rId37"/>
    <p:sldId id="1181" r:id="rId38"/>
    <p:sldId id="288" r:id="rId39"/>
    <p:sldId id="1174" r:id="rId40"/>
    <p:sldId id="1175" r:id="rId41"/>
    <p:sldId id="1176" r:id="rId42"/>
    <p:sldId id="1182" r:id="rId43"/>
    <p:sldId id="1183" r:id="rId44"/>
    <p:sldId id="1184" r:id="rId45"/>
    <p:sldId id="1186" r:id="rId46"/>
    <p:sldId id="1187" r:id="rId47"/>
    <p:sldId id="1185" r:id="rId48"/>
    <p:sldId id="1194" r:id="rId49"/>
    <p:sldId id="1167" r:id="rId50"/>
    <p:sldId id="292" r:id="rId51"/>
    <p:sldId id="293" r:id="rId52"/>
    <p:sldId id="295" r:id="rId53"/>
    <p:sldId id="1018" r:id="rId54"/>
    <p:sldId id="1021" r:id="rId55"/>
    <p:sldId id="296" r:id="rId56"/>
    <p:sldId id="1023" r:id="rId57"/>
    <p:sldId id="327" r:id="rId58"/>
    <p:sldId id="298" r:id="rId59"/>
    <p:sldId id="1061" r:id="rId60"/>
    <p:sldId id="1082" r:id="rId61"/>
    <p:sldId id="1081" r:id="rId62"/>
    <p:sldId id="923" r:id="rId63"/>
    <p:sldId id="1119" r:id="rId64"/>
    <p:sldId id="1096" r:id="rId65"/>
    <p:sldId id="1087" r:id="rId66"/>
    <p:sldId id="1088" r:id="rId67"/>
    <p:sldId id="300" r:id="rId68"/>
    <p:sldId id="301" r:id="rId69"/>
    <p:sldId id="326" r:id="rId70"/>
    <p:sldId id="368" r:id="rId71"/>
    <p:sldId id="401" r:id="rId72"/>
    <p:sldId id="402" r:id="rId73"/>
    <p:sldId id="377" r:id="rId74"/>
    <p:sldId id="1091" r:id="rId75"/>
    <p:sldId id="6364" r:id="rId76"/>
    <p:sldId id="256" r:id="rId77"/>
    <p:sldId id="6373" r:id="rId78"/>
    <p:sldId id="6367" r:id="rId79"/>
    <p:sldId id="6356" r:id="rId80"/>
    <p:sldId id="6360" r:id="rId81"/>
    <p:sldId id="6371" r:id="rId82"/>
    <p:sldId id="6374" r:id="rId83"/>
    <p:sldId id="1188" r:id="rId84"/>
  </p:sldIdLst>
  <p:sldSz cx="10287000" cy="6858000" type="35mm"/>
  <p:notesSz cx="6858000" cy="9144000"/>
  <p:defaultTextStyle>
    <a:defPPr>
      <a:defRPr lang="it-IT"/>
    </a:defPPr>
    <a:lvl1pPr algn="l" rtl="0" fontAlgn="base">
      <a:spcBef>
        <a:spcPct val="50000"/>
      </a:spcBef>
      <a:spcAft>
        <a:spcPct val="0"/>
      </a:spcAft>
      <a:defRPr kern="1200">
        <a:solidFill>
          <a:schemeClr val="tx1"/>
        </a:solidFill>
        <a:latin typeface="Arial" charset="0"/>
        <a:ea typeface="ＭＳ Ｐゴシック" charset="0"/>
        <a:cs typeface="ＭＳ Ｐゴシック" charset="0"/>
      </a:defRPr>
    </a:lvl1pPr>
    <a:lvl2pPr marL="455613" indent="1588" algn="l" rtl="0" fontAlgn="base">
      <a:spcBef>
        <a:spcPct val="50000"/>
      </a:spcBef>
      <a:spcAft>
        <a:spcPct val="0"/>
      </a:spcAft>
      <a:defRPr kern="1200">
        <a:solidFill>
          <a:schemeClr val="tx1"/>
        </a:solidFill>
        <a:latin typeface="Arial" charset="0"/>
        <a:ea typeface="ＭＳ Ｐゴシック" charset="0"/>
        <a:cs typeface="ＭＳ Ｐゴシック" charset="0"/>
      </a:defRPr>
    </a:lvl2pPr>
    <a:lvl3pPr marL="912813" indent="1588" algn="l" rtl="0" fontAlgn="base">
      <a:spcBef>
        <a:spcPct val="50000"/>
      </a:spcBef>
      <a:spcAft>
        <a:spcPct val="0"/>
      </a:spcAft>
      <a:defRPr kern="1200">
        <a:solidFill>
          <a:schemeClr val="tx1"/>
        </a:solidFill>
        <a:latin typeface="Arial" charset="0"/>
        <a:ea typeface="ＭＳ Ｐゴシック" charset="0"/>
        <a:cs typeface="ＭＳ Ｐゴシック" charset="0"/>
      </a:defRPr>
    </a:lvl3pPr>
    <a:lvl4pPr marL="1370013" indent="1588" algn="l" rtl="0" fontAlgn="base">
      <a:spcBef>
        <a:spcPct val="50000"/>
      </a:spcBef>
      <a:spcAft>
        <a:spcPct val="0"/>
      </a:spcAft>
      <a:defRPr kern="1200">
        <a:solidFill>
          <a:schemeClr val="tx1"/>
        </a:solidFill>
        <a:latin typeface="Arial" charset="0"/>
        <a:ea typeface="ＭＳ Ｐゴシック" charset="0"/>
        <a:cs typeface="ＭＳ Ｐゴシック" charset="0"/>
      </a:defRPr>
    </a:lvl4pPr>
    <a:lvl5pPr marL="1825625" indent="3175" algn="l" rtl="0" fontAlgn="base">
      <a:spcBef>
        <a:spcPct val="5000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35">
          <p15:clr>
            <a:srgbClr val="A4A3A4"/>
          </p15:clr>
        </p15:guide>
        <p15:guide id="2" pos="3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tente di Microsoft Office" initials="Office [7]" lastIdx="1" clrIdx="6"/>
  <p:cmAuthor id="1" name="Utente di Microsoft Office" initials="Office" lastIdx="1" clrIdx="0"/>
  <p:cmAuthor id="8" name="macpro-03" initials="" lastIdx="2" clrIdx="7"/>
  <p:cmAuthor id="2" name="Utente di Microsoft Office" initials="Office [2]" lastIdx="1" clrIdx="1"/>
  <p:cmAuthor id="3" name="Utente di Microsoft Office" initials="Office [3]" lastIdx="1" clrIdx="2"/>
  <p:cmAuthor id="4" name="Utente di Microsoft Office" initials="Office [4]" lastIdx="1" clrIdx="3"/>
  <p:cmAuthor id="5" name="Utente di Microsoft Office" initials="Office [5]" lastIdx="1" clrIdx="4"/>
  <p:cmAuthor id="6" name="Utente di Microsoft Office" initials="Office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2A055E"/>
    <a:srgbClr val="E61157"/>
    <a:srgbClr val="A4D7FF"/>
    <a:srgbClr val="1C5E7C"/>
    <a:srgbClr val="6D020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3"/>
    <p:restoredTop sz="94609"/>
  </p:normalViewPr>
  <p:slideViewPr>
    <p:cSldViewPr snapToGrid="0" showGuides="1">
      <p:cViewPr varScale="1">
        <p:scale>
          <a:sx n="81" d="100"/>
          <a:sy n="81" d="100"/>
        </p:scale>
        <p:origin x="1219" y="58"/>
      </p:cViewPr>
      <p:guideLst>
        <p:guide orient="horz" pos="3135"/>
        <p:guide pos="33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3" d="100"/>
        <a:sy n="63" d="100"/>
      </p:scale>
      <p:origin x="0" y="110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esideri:Desktop:MBAIR:PARATI-SISMA:PARATI-DESIDERI-%2023-12-10..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sophierushton\Documents\Regeneron%20Sanofi\ODYSSEY%20OUTCOMES%20STEG\Congresses\ACC.18\ldl%20plots%2018022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marker>
            <c:symbol val="none"/>
          </c:marker>
          <c:yVal>
            <c:numRef>
              <c:f>Foglio2!$F$8:$F$22</c:f>
              <c:numCache>
                <c:formatCode>General</c:formatCode>
                <c:ptCount val="15"/>
                <c:pt idx="0">
                  <c:v>0.2</c:v>
                </c:pt>
                <c:pt idx="1">
                  <c:v>0.3</c:v>
                </c:pt>
                <c:pt idx="2">
                  <c:v>0.4</c:v>
                </c:pt>
                <c:pt idx="3">
                  <c:v>0.5</c:v>
                </c:pt>
                <c:pt idx="4">
                  <c:v>0.6</c:v>
                </c:pt>
                <c:pt idx="5">
                  <c:v>0.7</c:v>
                </c:pt>
                <c:pt idx="6">
                  <c:v>0.8</c:v>
                </c:pt>
                <c:pt idx="7">
                  <c:v>0.9</c:v>
                </c:pt>
                <c:pt idx="8">
                  <c:v>1</c:v>
                </c:pt>
                <c:pt idx="9">
                  <c:v>1.1000000000000001</c:v>
                </c:pt>
                <c:pt idx="10">
                  <c:v>1.2</c:v>
                </c:pt>
                <c:pt idx="11">
                  <c:v>1.3</c:v>
                </c:pt>
                <c:pt idx="12">
                  <c:v>1.4</c:v>
                </c:pt>
                <c:pt idx="13">
                  <c:v>1.5</c:v>
                </c:pt>
                <c:pt idx="14">
                  <c:v>1.6</c:v>
                </c:pt>
              </c:numCache>
            </c:numRef>
          </c:yVal>
          <c:smooth val="0"/>
          <c:extLst>
            <c:ext xmlns:c16="http://schemas.microsoft.com/office/drawing/2014/chart" uri="{C3380CC4-5D6E-409C-BE32-E72D297353CC}">
              <c16:uniqueId val="{00000000-764C-426D-9F64-5D8D88669542}"/>
            </c:ext>
          </c:extLst>
        </c:ser>
        <c:dLbls>
          <c:showLegendKey val="0"/>
          <c:showVal val="0"/>
          <c:showCatName val="0"/>
          <c:showSerName val="0"/>
          <c:showPercent val="0"/>
          <c:showBubbleSize val="0"/>
        </c:dLbls>
        <c:axId val="1268218048"/>
        <c:axId val="1268243856"/>
      </c:scatterChart>
      <c:valAx>
        <c:axId val="1268218048"/>
        <c:scaling>
          <c:orientation val="minMax"/>
          <c:max val="1.6"/>
          <c:min val="0.2"/>
        </c:scaling>
        <c:delete val="0"/>
        <c:axPos val="b"/>
        <c:majorTickMark val="out"/>
        <c:minorTickMark val="none"/>
        <c:tickLblPos val="nextTo"/>
        <c:spPr>
          <a:ln w="25400">
            <a:solidFill>
              <a:schemeClr val="tx1"/>
            </a:solidFill>
          </a:ln>
        </c:spPr>
        <c:txPr>
          <a:bodyPr/>
          <a:lstStyle/>
          <a:p>
            <a:pPr>
              <a:defRPr sz="1800">
                <a:latin typeface="Arial"/>
              </a:defRPr>
            </a:pPr>
            <a:endParaRPr lang="it-IT"/>
          </a:p>
        </c:txPr>
        <c:crossAx val="1268243856"/>
        <c:crossesAt val="0"/>
        <c:crossBetween val="midCat"/>
        <c:majorUnit val="0.1"/>
        <c:minorUnit val="0.05"/>
      </c:valAx>
      <c:valAx>
        <c:axId val="1268243856"/>
        <c:scaling>
          <c:orientation val="minMax"/>
          <c:max val="1.8"/>
          <c:min val="0"/>
        </c:scaling>
        <c:delete val="1"/>
        <c:axPos val="l"/>
        <c:majorGridlines>
          <c:spPr>
            <a:ln>
              <a:noFill/>
            </a:ln>
          </c:spPr>
        </c:majorGridlines>
        <c:numFmt formatCode="General" sourceLinked="1"/>
        <c:majorTickMark val="none"/>
        <c:minorTickMark val="none"/>
        <c:tickLblPos val="nextTo"/>
        <c:crossAx val="1268218048"/>
        <c:crosses val="autoZero"/>
        <c:crossBetween val="midCat"/>
        <c:majorUnit val="0.2"/>
        <c:minorUnit val="0.04"/>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3209480436726"/>
          <c:y val="0.22406514218726656"/>
          <c:w val="0.85749511628337582"/>
          <c:h val="0.70381249909430355"/>
        </c:manualLayout>
      </c:layout>
      <c:barChart>
        <c:barDir val="col"/>
        <c:grouping val="clustered"/>
        <c:varyColors val="0"/>
        <c:ser>
          <c:idx val="0"/>
          <c:order val="0"/>
          <c:tx>
            <c:strRef>
              <c:f>Sheet1!$B$1</c:f>
              <c:strCache>
                <c:ptCount val="1"/>
                <c:pt idx="0">
                  <c:v>Evolocumab 140 mg Q2W</c:v>
                </c:pt>
              </c:strCache>
            </c:strRef>
          </c:tx>
          <c:spPr>
            <a:solidFill>
              <a:srgbClr val="177BC1"/>
            </a:solidFill>
            <a:ln>
              <a:noFill/>
            </a:ln>
            <a:effectLst/>
          </c:spPr>
          <c:invertIfNegative val="0"/>
          <c:dPt>
            <c:idx val="10"/>
            <c:invertIfNegative val="0"/>
            <c:bubble3D val="0"/>
            <c:spPr>
              <a:solidFill>
                <a:srgbClr val="FF6600"/>
              </a:solidFill>
              <a:ln>
                <a:noFill/>
              </a:ln>
              <a:effectLst/>
            </c:spPr>
            <c:extLst>
              <c:ext xmlns:c16="http://schemas.microsoft.com/office/drawing/2014/chart" uri="{C3380CC4-5D6E-409C-BE32-E72D297353CC}">
                <c16:uniqueId val="{00000009-D2EB-4B2D-868D-41FFE3202858}"/>
              </c:ext>
            </c:extLst>
          </c:dPt>
          <c:dPt>
            <c:idx val="11"/>
            <c:invertIfNegative val="0"/>
            <c:bubble3D val="0"/>
            <c:spPr>
              <a:solidFill>
                <a:srgbClr val="FF6600"/>
              </a:solidFill>
              <a:ln>
                <a:noFill/>
              </a:ln>
              <a:effectLst/>
            </c:spPr>
            <c:extLst>
              <c:ext xmlns:c16="http://schemas.microsoft.com/office/drawing/2014/chart" uri="{C3380CC4-5D6E-409C-BE32-E72D297353CC}">
                <c16:uniqueId val="{0000000B-D2EB-4B2D-868D-41FFE3202858}"/>
              </c:ext>
            </c:extLst>
          </c:dPt>
          <c:dPt>
            <c:idx val="12"/>
            <c:invertIfNegative val="0"/>
            <c:bubble3D val="0"/>
            <c:spPr>
              <a:solidFill>
                <a:srgbClr val="FF6600"/>
              </a:solidFill>
              <a:ln>
                <a:noFill/>
              </a:ln>
              <a:effectLst/>
            </c:spPr>
            <c:extLst>
              <c:ext xmlns:c16="http://schemas.microsoft.com/office/drawing/2014/chart" uri="{C3380CC4-5D6E-409C-BE32-E72D297353CC}">
                <c16:uniqueId val="{0000000C-D2EB-4B2D-868D-41FFE3202858}"/>
              </c:ext>
            </c:extLst>
          </c:dPt>
          <c:dPt>
            <c:idx val="13"/>
            <c:invertIfNegative val="0"/>
            <c:bubble3D val="0"/>
            <c:spPr>
              <a:solidFill>
                <a:srgbClr val="663300"/>
              </a:solidFill>
              <a:ln>
                <a:noFill/>
              </a:ln>
              <a:effectLst/>
            </c:spPr>
            <c:extLst>
              <c:ext xmlns:c16="http://schemas.microsoft.com/office/drawing/2014/chart" uri="{C3380CC4-5D6E-409C-BE32-E72D297353CC}">
                <c16:uniqueId val="{0000000D-D2EB-4B2D-868D-41FFE3202858}"/>
              </c:ext>
            </c:extLst>
          </c:dPt>
          <c:dPt>
            <c:idx val="14"/>
            <c:invertIfNegative val="0"/>
            <c:bubble3D val="0"/>
            <c:spPr>
              <a:solidFill>
                <a:srgbClr val="FF6600"/>
              </a:solidFill>
              <a:ln>
                <a:noFill/>
              </a:ln>
              <a:effectLst/>
            </c:spPr>
            <c:extLst>
              <c:ext xmlns:c16="http://schemas.microsoft.com/office/drawing/2014/chart" uri="{C3380CC4-5D6E-409C-BE32-E72D297353CC}">
                <c16:uniqueId val="{0000000E-D2EB-4B2D-868D-41FFE3202858}"/>
              </c:ext>
            </c:extLst>
          </c:dPt>
          <c:dPt>
            <c:idx val="15"/>
            <c:invertIfNegative val="0"/>
            <c:bubble3D val="0"/>
            <c:spPr>
              <a:solidFill>
                <a:srgbClr val="FF6600"/>
              </a:solidFill>
              <a:ln>
                <a:noFill/>
              </a:ln>
              <a:effectLst/>
            </c:spPr>
            <c:extLst>
              <c:ext xmlns:c16="http://schemas.microsoft.com/office/drawing/2014/chart" uri="{C3380CC4-5D6E-409C-BE32-E72D297353CC}">
                <c16:uniqueId val="{0000000F-D2EB-4B2D-868D-41FFE3202858}"/>
              </c:ext>
            </c:extLst>
          </c:dPt>
          <c:dPt>
            <c:idx val="16"/>
            <c:invertIfNegative val="0"/>
            <c:bubble3D val="0"/>
            <c:spPr>
              <a:solidFill>
                <a:srgbClr val="FF6600"/>
              </a:solidFill>
              <a:ln>
                <a:noFill/>
              </a:ln>
              <a:effectLst/>
            </c:spPr>
            <c:extLst>
              <c:ext xmlns:c16="http://schemas.microsoft.com/office/drawing/2014/chart" uri="{C3380CC4-5D6E-409C-BE32-E72D297353CC}">
                <c16:uniqueId val="{00000010-D2EB-4B2D-868D-41FFE3202858}"/>
              </c:ext>
            </c:extLst>
          </c:dPt>
          <c:dPt>
            <c:idx val="17"/>
            <c:invertIfNegative val="0"/>
            <c:bubble3D val="0"/>
            <c:spPr>
              <a:solidFill>
                <a:srgbClr val="FF6600"/>
              </a:solidFill>
              <a:ln>
                <a:noFill/>
              </a:ln>
              <a:effectLst/>
            </c:spPr>
            <c:extLst>
              <c:ext xmlns:c16="http://schemas.microsoft.com/office/drawing/2014/chart" uri="{C3380CC4-5D6E-409C-BE32-E72D297353CC}">
                <c16:uniqueId val="{00000011-D2EB-4B2D-868D-41FFE3202858}"/>
              </c:ext>
            </c:extLst>
          </c:dPt>
          <c:dPt>
            <c:idx val="18"/>
            <c:invertIfNegative val="0"/>
            <c:bubble3D val="0"/>
            <c:spPr>
              <a:solidFill>
                <a:srgbClr val="FF6600"/>
              </a:solidFill>
              <a:ln>
                <a:noFill/>
              </a:ln>
              <a:effectLst/>
            </c:spPr>
            <c:extLst>
              <c:ext xmlns:c16="http://schemas.microsoft.com/office/drawing/2014/chart" uri="{C3380CC4-5D6E-409C-BE32-E72D297353CC}">
                <c16:uniqueId val="{00000011-5EC2-4C65-A5D0-8C72288502E2}"/>
              </c:ext>
            </c:extLst>
          </c:dPt>
          <c:dLbls>
            <c:dLbl>
              <c:idx val="0"/>
              <c:layout>
                <c:manualLayout>
                  <c:x val="-2.9394882050142847E-3"/>
                  <c:y val="-2.55587543413050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EB-4B2D-868D-41FFE3202858}"/>
                </c:ext>
              </c:extLst>
            </c:dLbl>
            <c:dLbl>
              <c:idx val="1"/>
              <c:layout>
                <c:manualLayout>
                  <c:x val="-8.8184646150427995E-3"/>
                  <c:y val="2.55607670001239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EB-4B2D-868D-41FFE3202858}"/>
                </c:ext>
              </c:extLst>
            </c:dLbl>
            <c:dLbl>
              <c:idx val="2"/>
              <c:layout>
                <c:manualLayout>
                  <c:x val="-4.409232307521386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EB-4B2D-868D-41FFE3202858}"/>
                </c:ext>
              </c:extLst>
            </c:dLbl>
            <c:dLbl>
              <c:idx val="6"/>
              <c:layout>
                <c:manualLayout>
                  <c:x val="-1.4697441025070749E-3"/>
                  <c:y val="2.55627796589428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EB-4B2D-868D-41FFE3202858}"/>
                </c:ext>
              </c:extLst>
            </c:dLbl>
            <c:dLbl>
              <c:idx val="7"/>
              <c:layout>
                <c:manualLayout>
                  <c:x val="-4.4092323075214405E-3"/>
                  <c:y val="5.112153400024889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EB-4B2D-868D-41FFE3202858}"/>
                </c:ext>
              </c:extLst>
            </c:dLbl>
            <c:dLbl>
              <c:idx val="8"/>
              <c:layout>
                <c:manualLayout>
                  <c:x val="-8.8184646150427735E-3"/>
                  <c:y val="7.66823010003719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EB-4B2D-868D-41FFE32028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Sheet1!$B$2:$B$20</c:f>
              <c:numCache>
                <c:formatCode>General</c:formatCode>
                <c:ptCount val="19"/>
                <c:pt idx="0">
                  <c:v>-57</c:v>
                </c:pt>
                <c:pt idx="1">
                  <c:v>-75</c:v>
                </c:pt>
                <c:pt idx="2">
                  <c:v>-60</c:v>
                </c:pt>
                <c:pt idx="6">
                  <c:v>-39</c:v>
                </c:pt>
                <c:pt idx="7">
                  <c:v>-37</c:v>
                </c:pt>
                <c:pt idx="8">
                  <c:v>-45</c:v>
                </c:pt>
                <c:pt idx="10">
                  <c:v>-46</c:v>
                </c:pt>
                <c:pt idx="11">
                  <c:v>-58</c:v>
                </c:pt>
                <c:pt idx="12">
                  <c:v>-51</c:v>
                </c:pt>
                <c:pt idx="13">
                  <c:v>-62</c:v>
                </c:pt>
                <c:pt idx="14">
                  <c:v>-32</c:v>
                </c:pt>
                <c:pt idx="15">
                  <c:v>-30</c:v>
                </c:pt>
                <c:pt idx="16">
                  <c:v>-30</c:v>
                </c:pt>
                <c:pt idx="17">
                  <c:v>-31</c:v>
                </c:pt>
                <c:pt idx="18">
                  <c:v>-25</c:v>
                </c:pt>
              </c:numCache>
            </c:numRef>
          </c:val>
          <c:extLst>
            <c:ext xmlns:c16="http://schemas.microsoft.com/office/drawing/2014/chart" uri="{C3380CC4-5D6E-409C-BE32-E72D297353CC}">
              <c16:uniqueId val="{00000000-37FC-4C03-80BA-350F5F49EDDC}"/>
            </c:ext>
          </c:extLst>
        </c:ser>
        <c:ser>
          <c:idx val="1"/>
          <c:order val="1"/>
          <c:tx>
            <c:strRef>
              <c:f>Sheet1!$C$1</c:f>
              <c:strCache>
                <c:ptCount val="1"/>
                <c:pt idx="0">
                  <c:v>Evolocumab 420 mg QM</c:v>
                </c:pt>
              </c:strCache>
            </c:strRef>
          </c:tx>
          <c:spPr>
            <a:solidFill>
              <a:schemeClr val="accent1">
                <a:lumMod val="50000"/>
              </a:schemeClr>
            </a:solidFill>
            <a:ln>
              <a:noFill/>
            </a:ln>
            <a:effectLst/>
          </c:spPr>
          <c:invertIfNegative val="0"/>
          <c:dPt>
            <c:idx val="5"/>
            <c:invertIfNegative val="0"/>
            <c:bubble3D val="0"/>
            <c:spPr>
              <a:solidFill>
                <a:srgbClr val="7030A0"/>
              </a:solidFill>
              <a:ln>
                <a:noFill/>
              </a:ln>
              <a:effectLst/>
            </c:spPr>
            <c:extLst>
              <c:ext xmlns:c16="http://schemas.microsoft.com/office/drawing/2014/chart" uri="{C3380CC4-5D6E-409C-BE32-E72D297353CC}">
                <c16:uniqueId val="{00000000-D2EB-4B2D-868D-41FFE3202858}"/>
              </c:ext>
            </c:extLst>
          </c:dPt>
          <c:dLbls>
            <c:dLbl>
              <c:idx val="0"/>
              <c:layout>
                <c:manualLayout>
                  <c:x val="5.8789764100284888E-3"/>
                  <c:y val="-2.55607670001230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EB-4B2D-868D-41FFE3202858}"/>
                </c:ext>
              </c:extLst>
            </c:dLbl>
            <c:dLbl>
              <c:idx val="6"/>
              <c:layout>
                <c:manualLayout>
                  <c:x val="-3.590386975978117E-5"/>
                  <c:y val="-1.7892335634204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EB-4B2D-868D-41FFE320285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Sheet1!$A$2:$A$20</c:f>
              <c:numCache>
                <c:formatCode>General</c:formatCode>
                <c:ptCount val="19"/>
              </c:numCache>
            </c:numRef>
          </c:cat>
          <c:val>
            <c:numRef>
              <c:f>Sheet1!$C$2:$C$20</c:f>
              <c:numCache>
                <c:formatCode>General</c:formatCode>
                <c:ptCount val="19"/>
                <c:pt idx="0">
                  <c:v>-57</c:v>
                </c:pt>
                <c:pt idx="1">
                  <c:v>-75</c:v>
                </c:pt>
                <c:pt idx="2">
                  <c:v>-66</c:v>
                </c:pt>
                <c:pt idx="3" formatCode="0">
                  <c:v>-57</c:v>
                </c:pt>
                <c:pt idx="4">
                  <c:v>-61</c:v>
                </c:pt>
                <c:pt idx="5">
                  <c:v>-59</c:v>
                </c:pt>
                <c:pt idx="6">
                  <c:v>-40</c:v>
                </c:pt>
                <c:pt idx="7">
                  <c:v>-39</c:v>
                </c:pt>
                <c:pt idx="8">
                  <c:v>-44</c:v>
                </c:pt>
              </c:numCache>
            </c:numRef>
          </c:val>
          <c:extLst>
            <c:ext xmlns:c16="http://schemas.microsoft.com/office/drawing/2014/chart" uri="{C3380CC4-5D6E-409C-BE32-E72D297353CC}">
              <c16:uniqueId val="{00000001-37FC-4C03-80BA-350F5F49EDDC}"/>
            </c:ext>
          </c:extLst>
        </c:ser>
        <c:dLbls>
          <c:dLblPos val="outEnd"/>
          <c:showLegendKey val="0"/>
          <c:showVal val="1"/>
          <c:showCatName val="0"/>
          <c:showSerName val="0"/>
          <c:showPercent val="0"/>
          <c:showBubbleSize val="0"/>
        </c:dLbls>
        <c:gapWidth val="100"/>
        <c:overlap val="-10"/>
        <c:axId val="370819704"/>
        <c:axId val="370815392"/>
      </c:barChart>
      <c:catAx>
        <c:axId val="370819704"/>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it-IT"/>
          </a:p>
        </c:txPr>
        <c:crossAx val="370815392"/>
        <c:crosses val="autoZero"/>
        <c:auto val="1"/>
        <c:lblAlgn val="ctr"/>
        <c:lblOffset val="100"/>
        <c:noMultiLvlLbl val="0"/>
      </c:catAx>
      <c:valAx>
        <c:axId val="370815392"/>
        <c:scaling>
          <c:orientation val="minMax"/>
          <c:min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rPr>
                  <a:t>Treatment</a:t>
                </a:r>
                <a:r>
                  <a:rPr lang="en-GB" baseline="0" dirty="0">
                    <a:solidFill>
                      <a:schemeClr val="tx1"/>
                    </a:solidFill>
                  </a:rPr>
                  <a:t> difference in LDL-C levels </a:t>
                </a:r>
                <a:br>
                  <a:rPr lang="en-GB" baseline="0" dirty="0">
                    <a:solidFill>
                      <a:schemeClr val="tx1"/>
                    </a:solidFill>
                  </a:rPr>
                </a:br>
                <a:r>
                  <a:rPr lang="en-GB" baseline="0" dirty="0">
                    <a:solidFill>
                      <a:schemeClr val="tx1"/>
                    </a:solidFill>
                  </a:rPr>
                  <a:t>from baseline (%)</a:t>
                </a:r>
                <a:endParaRPr lang="en-GB" dirty="0">
                  <a:solidFill>
                    <a:schemeClr val="tx1"/>
                  </a:solidFill>
                </a:endParaRPr>
              </a:p>
            </c:rich>
          </c:tx>
          <c:layout>
            <c:manualLayout>
              <c:xMode val="edge"/>
              <c:yMode val="edge"/>
              <c:x val="4.5553966225974889E-3"/>
              <c:y val="0.2377767204610115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it-IT"/>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37081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9708488777066"/>
          <c:y val="0.19673344794013356"/>
          <c:w val="0.87219259529194759"/>
          <c:h val="0.58480431398033395"/>
        </c:manualLayout>
      </c:layout>
      <c:barChart>
        <c:barDir val="col"/>
        <c:grouping val="clustered"/>
        <c:varyColors val="0"/>
        <c:ser>
          <c:idx val="0"/>
          <c:order val="0"/>
          <c:tx>
            <c:strRef>
              <c:f>Sheet1!$B$1</c:f>
              <c:strCache>
                <c:ptCount val="1"/>
                <c:pt idx="0">
                  <c:v>Evolocumab 140 mg Q2W</c:v>
                </c:pt>
              </c:strCache>
            </c:strRef>
          </c:tx>
          <c:spPr>
            <a:solidFill>
              <a:srgbClr val="177BC1"/>
            </a:solidFill>
            <a:ln>
              <a:noFill/>
            </a:ln>
            <a:effectLst/>
          </c:spPr>
          <c:invertIfNegative val="0"/>
          <c:dPt>
            <c:idx val="8"/>
            <c:invertIfNegative val="0"/>
            <c:bubble3D val="0"/>
            <c:spPr>
              <a:solidFill>
                <a:srgbClr val="FF6600"/>
              </a:solidFill>
              <a:ln>
                <a:noFill/>
              </a:ln>
              <a:effectLst/>
            </c:spPr>
            <c:extLst>
              <c:ext xmlns:c16="http://schemas.microsoft.com/office/drawing/2014/chart" uri="{C3380CC4-5D6E-409C-BE32-E72D297353CC}">
                <c16:uniqueId val="{00000019-2D24-42E4-8FB2-F6E52A8FDDD8}"/>
              </c:ext>
            </c:extLst>
          </c:dPt>
          <c:dPt>
            <c:idx val="9"/>
            <c:invertIfNegative val="0"/>
            <c:bubble3D val="0"/>
            <c:spPr>
              <a:solidFill>
                <a:srgbClr val="FF6600"/>
              </a:solidFill>
              <a:ln>
                <a:noFill/>
              </a:ln>
              <a:effectLst/>
            </c:spPr>
            <c:extLst>
              <c:ext xmlns:c16="http://schemas.microsoft.com/office/drawing/2014/chart" uri="{C3380CC4-5D6E-409C-BE32-E72D297353CC}">
                <c16:uniqueId val="{00000018-2D24-42E4-8FB2-F6E52A8FDDD8}"/>
              </c:ext>
            </c:extLst>
          </c:dPt>
          <c:dPt>
            <c:idx val="10"/>
            <c:invertIfNegative val="0"/>
            <c:bubble3D val="0"/>
            <c:spPr>
              <a:solidFill>
                <a:srgbClr val="FF6600"/>
              </a:solidFill>
              <a:ln>
                <a:noFill/>
              </a:ln>
              <a:effectLst/>
            </c:spPr>
            <c:extLst>
              <c:ext xmlns:c16="http://schemas.microsoft.com/office/drawing/2014/chart" uri="{C3380CC4-5D6E-409C-BE32-E72D297353CC}">
                <c16:uniqueId val="{00000017-2D24-42E4-8FB2-F6E52A8FDDD8}"/>
              </c:ext>
            </c:extLst>
          </c:dPt>
          <c:dPt>
            <c:idx val="11"/>
            <c:invertIfNegative val="0"/>
            <c:bubble3D val="0"/>
            <c:spPr>
              <a:solidFill>
                <a:srgbClr val="FF6600"/>
              </a:solidFill>
              <a:ln>
                <a:noFill/>
              </a:ln>
              <a:effectLst/>
            </c:spPr>
            <c:extLst>
              <c:ext xmlns:c16="http://schemas.microsoft.com/office/drawing/2014/chart" uri="{C3380CC4-5D6E-409C-BE32-E72D297353CC}">
                <c16:uniqueId val="{00000016-2D24-42E4-8FB2-F6E52A8FDDD8}"/>
              </c:ext>
            </c:extLst>
          </c:dPt>
          <c:dPt>
            <c:idx val="12"/>
            <c:invertIfNegative val="0"/>
            <c:bubble3D val="0"/>
            <c:spPr>
              <a:solidFill>
                <a:srgbClr val="FF6600"/>
              </a:solidFill>
              <a:ln>
                <a:noFill/>
              </a:ln>
              <a:effectLst/>
            </c:spPr>
            <c:extLst>
              <c:ext xmlns:c16="http://schemas.microsoft.com/office/drawing/2014/chart" uri="{C3380CC4-5D6E-409C-BE32-E72D297353CC}">
                <c16:uniqueId val="{00000015-2D24-42E4-8FB2-F6E52A8FDDD8}"/>
              </c:ext>
            </c:extLst>
          </c:dPt>
          <c:dPt>
            <c:idx val="13"/>
            <c:invertIfNegative val="0"/>
            <c:bubble3D val="0"/>
            <c:spPr>
              <a:solidFill>
                <a:srgbClr val="663300"/>
              </a:solidFill>
              <a:ln>
                <a:noFill/>
              </a:ln>
              <a:effectLst/>
            </c:spPr>
            <c:extLst>
              <c:ext xmlns:c16="http://schemas.microsoft.com/office/drawing/2014/chart" uri="{C3380CC4-5D6E-409C-BE32-E72D297353CC}">
                <c16:uniqueId val="{00000014-2D24-42E4-8FB2-F6E52A8FDDD8}"/>
              </c:ext>
            </c:extLst>
          </c:dPt>
          <c:dPt>
            <c:idx val="14"/>
            <c:invertIfNegative val="0"/>
            <c:bubble3D val="0"/>
            <c:spPr>
              <a:solidFill>
                <a:srgbClr val="FF6600"/>
              </a:solidFill>
              <a:ln>
                <a:noFill/>
              </a:ln>
              <a:effectLst/>
            </c:spPr>
            <c:extLst>
              <c:ext xmlns:c16="http://schemas.microsoft.com/office/drawing/2014/chart" uri="{C3380CC4-5D6E-409C-BE32-E72D297353CC}">
                <c16:uniqueId val="{00000013-2D24-42E4-8FB2-F6E52A8FDDD8}"/>
              </c:ext>
            </c:extLst>
          </c:dPt>
          <c:dPt>
            <c:idx val="15"/>
            <c:invertIfNegative val="0"/>
            <c:bubble3D val="0"/>
            <c:spPr>
              <a:solidFill>
                <a:srgbClr val="FF6600"/>
              </a:solidFill>
              <a:ln>
                <a:noFill/>
              </a:ln>
              <a:effectLst/>
            </c:spPr>
            <c:extLst>
              <c:ext xmlns:c16="http://schemas.microsoft.com/office/drawing/2014/chart" uri="{C3380CC4-5D6E-409C-BE32-E72D297353CC}">
                <c16:uniqueId val="{00000012-2D24-42E4-8FB2-F6E52A8FDDD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numCache>
            </c:numRef>
          </c:cat>
          <c:val>
            <c:numRef>
              <c:f>Sheet1!$B$2:$B$17</c:f>
              <c:numCache>
                <c:formatCode>General</c:formatCode>
                <c:ptCount val="16"/>
                <c:pt idx="0">
                  <c:v>74</c:v>
                </c:pt>
                <c:pt idx="1">
                  <c:v>46</c:v>
                </c:pt>
                <c:pt idx="2">
                  <c:v>94</c:v>
                </c:pt>
                <c:pt idx="3">
                  <c:v>67</c:v>
                </c:pt>
                <c:pt idx="8">
                  <c:v>42</c:v>
                </c:pt>
                <c:pt idx="9">
                  <c:v>75</c:v>
                </c:pt>
                <c:pt idx="10">
                  <c:v>77</c:v>
                </c:pt>
                <c:pt idx="11">
                  <c:v>60</c:v>
                </c:pt>
                <c:pt idx="12">
                  <c:v>68</c:v>
                </c:pt>
                <c:pt idx="13">
                  <c:v>79</c:v>
                </c:pt>
                <c:pt idx="14">
                  <c:v>77</c:v>
                </c:pt>
                <c:pt idx="15">
                  <c:v>60</c:v>
                </c:pt>
              </c:numCache>
            </c:numRef>
          </c:val>
          <c:extLst>
            <c:ext xmlns:c16="http://schemas.microsoft.com/office/drawing/2014/chart" uri="{C3380CC4-5D6E-409C-BE32-E72D297353CC}">
              <c16:uniqueId val="{00000000-CE2E-4C3D-83BA-1C05E49C7E83}"/>
            </c:ext>
          </c:extLst>
        </c:ser>
        <c:ser>
          <c:idx val="1"/>
          <c:order val="1"/>
          <c:tx>
            <c:strRef>
              <c:f>Sheet1!$C$1</c:f>
              <c:strCache>
                <c:ptCount val="1"/>
                <c:pt idx="0">
                  <c:v>Evolocumab 420 mg QM</c:v>
                </c:pt>
              </c:strCache>
            </c:strRef>
          </c:tx>
          <c:spPr>
            <a:solidFill>
              <a:schemeClr val="accent1">
                <a:lumMod val="50000"/>
              </a:schemeClr>
            </a:solidFill>
            <a:ln>
              <a:noFill/>
            </a:ln>
            <a:effectLst/>
          </c:spPr>
          <c:invertIfNegative val="0"/>
          <c:dPt>
            <c:idx val="5"/>
            <c:invertIfNegative val="0"/>
            <c:bubble3D val="0"/>
            <c:spPr>
              <a:solidFill>
                <a:srgbClr val="7030A0"/>
              </a:solidFill>
              <a:ln>
                <a:noFill/>
              </a:ln>
              <a:effectLst/>
            </c:spPr>
            <c:extLst>
              <c:ext xmlns:c16="http://schemas.microsoft.com/office/drawing/2014/chart" uri="{C3380CC4-5D6E-409C-BE32-E72D297353CC}">
                <c16:uniqueId val="{00000002-CE2E-4C3D-83BA-1C05E49C7E83}"/>
              </c:ext>
            </c:extLst>
          </c:dPt>
          <c:dPt>
            <c:idx val="7"/>
            <c:invertIfNegative val="0"/>
            <c:bubble3D val="0"/>
            <c:spPr>
              <a:solidFill>
                <a:schemeClr val="accent6">
                  <a:lumMod val="75000"/>
                </a:schemeClr>
              </a:solidFill>
              <a:ln>
                <a:noFill/>
              </a:ln>
              <a:effectLst/>
            </c:spPr>
            <c:extLst>
              <c:ext xmlns:c16="http://schemas.microsoft.com/office/drawing/2014/chart" uri="{C3380CC4-5D6E-409C-BE32-E72D297353CC}">
                <c16:uniqueId val="{00000000-688E-4B04-8183-3276D024DB52}"/>
              </c:ext>
            </c:extLst>
          </c:dPt>
          <c:dPt>
            <c:idx val="8"/>
            <c:invertIfNegative val="0"/>
            <c:bubble3D val="0"/>
            <c:spPr>
              <a:solidFill>
                <a:schemeClr val="accent6">
                  <a:lumMod val="75000"/>
                </a:schemeClr>
              </a:solidFill>
              <a:ln>
                <a:noFill/>
              </a:ln>
              <a:effectLst/>
            </c:spPr>
            <c:extLst>
              <c:ext xmlns:c16="http://schemas.microsoft.com/office/drawing/2014/chart" uri="{C3380CC4-5D6E-409C-BE32-E72D297353CC}">
                <c16:uniqueId val="{00000001-688E-4B04-8183-3276D024DB52}"/>
              </c:ext>
            </c:extLst>
          </c:dPt>
          <c:dPt>
            <c:idx val="9"/>
            <c:invertIfNegative val="0"/>
            <c:bubble3D val="0"/>
            <c:spPr>
              <a:solidFill>
                <a:schemeClr val="accent6">
                  <a:lumMod val="75000"/>
                </a:schemeClr>
              </a:solidFill>
              <a:ln>
                <a:noFill/>
              </a:ln>
              <a:effectLst/>
            </c:spPr>
            <c:extLst>
              <c:ext xmlns:c16="http://schemas.microsoft.com/office/drawing/2014/chart" uri="{C3380CC4-5D6E-409C-BE32-E72D297353CC}">
                <c16:uniqueId val="{00000002-688E-4B04-8183-3276D024DB52}"/>
              </c:ext>
            </c:extLst>
          </c:dPt>
          <c:dPt>
            <c:idx val="10"/>
            <c:invertIfNegative val="0"/>
            <c:bubble3D val="0"/>
            <c:spPr>
              <a:solidFill>
                <a:schemeClr val="accent6">
                  <a:lumMod val="75000"/>
                </a:schemeClr>
              </a:solidFill>
              <a:ln>
                <a:noFill/>
              </a:ln>
              <a:effectLst/>
            </c:spPr>
            <c:extLst>
              <c:ext xmlns:c16="http://schemas.microsoft.com/office/drawing/2014/chart" uri="{C3380CC4-5D6E-409C-BE32-E72D297353CC}">
                <c16:uniqueId val="{00000003-688E-4B04-8183-3276D024DB52}"/>
              </c:ext>
            </c:extLst>
          </c:dPt>
          <c:dPt>
            <c:idx val="11"/>
            <c:invertIfNegative val="0"/>
            <c:bubble3D val="0"/>
            <c:spPr>
              <a:solidFill>
                <a:schemeClr val="accent6">
                  <a:lumMod val="75000"/>
                </a:schemeClr>
              </a:solidFill>
              <a:ln>
                <a:noFill/>
              </a:ln>
              <a:effectLst/>
            </c:spPr>
            <c:extLst>
              <c:ext xmlns:c16="http://schemas.microsoft.com/office/drawing/2014/chart" uri="{C3380CC4-5D6E-409C-BE32-E72D297353CC}">
                <c16:uniqueId val="{00000004-688E-4B04-8183-3276D024DB52}"/>
              </c:ext>
            </c:extLst>
          </c:dPt>
          <c:dPt>
            <c:idx val="12"/>
            <c:invertIfNegative val="0"/>
            <c:bubble3D val="0"/>
            <c:spPr>
              <a:solidFill>
                <a:schemeClr val="accent6">
                  <a:lumMod val="50000"/>
                </a:schemeClr>
              </a:solidFill>
              <a:ln>
                <a:noFill/>
              </a:ln>
              <a:effectLst/>
            </c:spPr>
            <c:extLst>
              <c:ext xmlns:c16="http://schemas.microsoft.com/office/drawing/2014/chart" uri="{C3380CC4-5D6E-409C-BE32-E72D297353CC}">
                <c16:uniqueId val="{00000005-688E-4B04-8183-3276D024DB52}"/>
              </c:ext>
            </c:extLst>
          </c:dPt>
          <c:dPt>
            <c:idx val="13"/>
            <c:invertIfNegative val="0"/>
            <c:bubble3D val="0"/>
            <c:spPr>
              <a:solidFill>
                <a:schemeClr val="accent6">
                  <a:lumMod val="75000"/>
                </a:schemeClr>
              </a:solidFill>
              <a:ln>
                <a:noFill/>
              </a:ln>
              <a:effectLst/>
            </c:spPr>
            <c:extLst>
              <c:ext xmlns:c16="http://schemas.microsoft.com/office/drawing/2014/chart" uri="{C3380CC4-5D6E-409C-BE32-E72D297353CC}">
                <c16:uniqueId val="{00000006-688E-4B04-8183-3276D024DB52}"/>
              </c:ext>
            </c:extLst>
          </c:dPt>
          <c:dPt>
            <c:idx val="14"/>
            <c:invertIfNegative val="0"/>
            <c:bubble3D val="0"/>
            <c:spPr>
              <a:solidFill>
                <a:schemeClr val="accent6">
                  <a:lumMod val="75000"/>
                </a:schemeClr>
              </a:solidFill>
              <a:ln>
                <a:noFill/>
              </a:ln>
              <a:effectLst/>
            </c:spPr>
            <c:extLst>
              <c:ext xmlns:c16="http://schemas.microsoft.com/office/drawing/2014/chart" uri="{C3380CC4-5D6E-409C-BE32-E72D297353CC}">
                <c16:uniqueId val="{00000007-688E-4B04-8183-3276D024DB5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numCache>
            </c:numRef>
          </c:cat>
          <c:val>
            <c:numRef>
              <c:f>Sheet1!$C$2:$C$17</c:f>
              <c:numCache>
                <c:formatCode>General</c:formatCode>
                <c:ptCount val="16"/>
                <c:pt idx="0">
                  <c:v>71</c:v>
                </c:pt>
                <c:pt idx="1">
                  <c:v>42</c:v>
                </c:pt>
                <c:pt idx="2">
                  <c:v>93</c:v>
                </c:pt>
                <c:pt idx="3">
                  <c:v>80</c:v>
                </c:pt>
                <c:pt idx="4" formatCode="0">
                  <c:v>82</c:v>
                </c:pt>
                <c:pt idx="5">
                  <c:v>87</c:v>
                </c:pt>
              </c:numCache>
            </c:numRef>
          </c:val>
          <c:extLst>
            <c:ext xmlns:c16="http://schemas.microsoft.com/office/drawing/2014/chart" uri="{C3380CC4-5D6E-409C-BE32-E72D297353CC}">
              <c16:uniqueId val="{00000003-CE2E-4C3D-83BA-1C05E49C7E83}"/>
            </c:ext>
          </c:extLst>
        </c:ser>
        <c:dLbls>
          <c:dLblPos val="outEnd"/>
          <c:showLegendKey val="0"/>
          <c:showVal val="1"/>
          <c:showCatName val="0"/>
          <c:showSerName val="0"/>
          <c:showPercent val="0"/>
          <c:showBubbleSize val="0"/>
        </c:dLbls>
        <c:gapWidth val="100"/>
        <c:overlap val="-10"/>
        <c:axId val="370816568"/>
        <c:axId val="370814216"/>
      </c:barChart>
      <c:catAx>
        <c:axId val="3708165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it-IT"/>
          </a:p>
        </c:txPr>
        <c:crossAx val="370814216"/>
        <c:crosses val="autoZero"/>
        <c:auto val="1"/>
        <c:lblAlgn val="ctr"/>
        <c:lblOffset val="100"/>
        <c:noMultiLvlLbl val="0"/>
      </c:catAx>
      <c:valAx>
        <c:axId val="370814216"/>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baseline="0" dirty="0">
                    <a:solidFill>
                      <a:schemeClr val="tx1"/>
                    </a:solidFill>
                  </a:rPr>
                  <a:t> </a:t>
                </a:r>
                <a:br>
                  <a:rPr lang="en-GB" sz="1200" baseline="0" dirty="0">
                    <a:solidFill>
                      <a:schemeClr val="tx1"/>
                    </a:solidFill>
                  </a:rPr>
                </a:br>
                <a:r>
                  <a:rPr lang="en-GB" sz="1200" baseline="0" dirty="0">
                    <a:solidFill>
                      <a:schemeClr val="tx1"/>
                    </a:solidFill>
                  </a:rPr>
                  <a:t>Proportion of patients achieving LDL-C target </a:t>
                </a:r>
                <a:br>
                  <a:rPr lang="en-GB" sz="1200" baseline="0" dirty="0">
                    <a:solidFill>
                      <a:schemeClr val="tx1"/>
                    </a:solidFill>
                  </a:rPr>
                </a:br>
                <a:r>
                  <a:rPr lang="en-GB" sz="1200" baseline="0" dirty="0">
                    <a:solidFill>
                      <a:schemeClr val="tx1"/>
                    </a:solidFill>
                  </a:rPr>
                  <a:t>&lt;70 mg/</a:t>
                </a:r>
                <a:r>
                  <a:rPr lang="en-GB" sz="1200" baseline="0" dirty="0" err="1">
                    <a:solidFill>
                      <a:schemeClr val="tx1"/>
                    </a:solidFill>
                  </a:rPr>
                  <a:t>dL</a:t>
                </a:r>
                <a:r>
                  <a:rPr lang="en-GB" sz="1200" baseline="0" dirty="0">
                    <a:solidFill>
                      <a:schemeClr val="tx1"/>
                    </a:solidFill>
                  </a:rPr>
                  <a:t> (%)</a:t>
                </a:r>
                <a:endParaRPr lang="en-GB" sz="1200" dirty="0">
                  <a:solidFill>
                    <a:schemeClr val="tx1"/>
                  </a:solidFill>
                </a:endParaRPr>
              </a:p>
            </c:rich>
          </c:tx>
          <c:layout>
            <c:manualLayout>
              <c:xMode val="edge"/>
              <c:yMode val="edge"/>
              <c:x val="1.6158918235563873E-3"/>
              <c:y val="0.1742262964930147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it-IT"/>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t-IT"/>
          </a:p>
        </c:txPr>
        <c:crossAx val="370816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301399825022"/>
          <c:y val="8.3926924388688706E-2"/>
          <c:w val="0.74561345950177305"/>
          <c:h val="0.57504065723127895"/>
        </c:manualLayout>
      </c:layout>
      <c:scatterChart>
        <c:scatterStyle val="lineMarker"/>
        <c:varyColors val="0"/>
        <c:ser>
          <c:idx val="0"/>
          <c:order val="0"/>
          <c:tx>
            <c:strRef>
              <c:f>'Sheet1 (2)'!$B$1</c:f>
              <c:strCache>
                <c:ptCount val="1"/>
                <c:pt idx="0">
                  <c:v>Placebo: On-Treatment</c:v>
                </c:pt>
              </c:strCache>
            </c:strRef>
          </c:tx>
          <c:spPr>
            <a:ln w="25400">
              <a:solidFill>
                <a:srgbClr val="4682B4"/>
              </a:solidFill>
            </a:ln>
          </c:spPr>
          <c:marker>
            <c:symbol val="circle"/>
            <c:size val="7"/>
            <c:spPr>
              <a:solidFill>
                <a:srgbClr val="4682B4"/>
              </a:solidFill>
              <a:ln>
                <a:noFill/>
              </a:ln>
            </c:spPr>
          </c:marker>
          <c:dPt>
            <c:idx val="12"/>
            <c:bubble3D val="0"/>
            <c:extLst>
              <c:ext xmlns:c16="http://schemas.microsoft.com/office/drawing/2014/chart" uri="{C3380CC4-5D6E-409C-BE32-E72D297353CC}">
                <c16:uniqueId val="{0000000C-6E92-474D-9C70-16FFE6483284}"/>
              </c:ext>
            </c:extLst>
          </c:dPt>
          <c:dLbls>
            <c:dLbl>
              <c:idx val="3"/>
              <c:layout>
                <c:manualLayout>
                  <c:x val="-4.0627928772258702E-2"/>
                  <c:y val="-3.8799417801209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E92-474D-9C70-16FFE6483284}"/>
                </c:ext>
              </c:extLst>
            </c:dLbl>
            <c:dLbl>
              <c:idx val="5"/>
              <c:layout>
                <c:manualLayout>
                  <c:x val="-3.7393481826331502E-2"/>
                  <c:y val="-5.6769098563463197E-2"/>
                </c:manualLayout>
              </c:layout>
              <c:numFmt formatCode="#,##0.0" sourceLinked="0"/>
              <c:spPr/>
              <c:txPr>
                <a:bodyPr/>
                <a:lstStyle/>
                <a:p>
                  <a:pPr>
                    <a:defRPr sz="1400"/>
                  </a:pPr>
                  <a:endParaRPr lang="it-IT"/>
                </a:p>
              </c:txPr>
              <c:dLblPos val="r"/>
              <c:showLegendKey val="0"/>
              <c:showVal val="1"/>
              <c:showCatName val="0"/>
              <c:showSerName val="0"/>
              <c:showPercent val="0"/>
              <c:showBubbleSize val="0"/>
              <c:extLst>
                <c:ext xmlns:c15="http://schemas.microsoft.com/office/drawing/2012/chart" uri="{CE6537A1-D6FC-4f65-9D91-7224C49458BB}">
                  <c15:layout>
                    <c:manualLayout>
                      <c:w val="5.3763599690314197E-2"/>
                      <c:h val="8.1133108641576995E-2"/>
                    </c:manualLayout>
                  </c15:layout>
                </c:ext>
                <c:ext xmlns:c16="http://schemas.microsoft.com/office/drawing/2014/chart" uri="{C3380CC4-5D6E-409C-BE32-E72D297353CC}">
                  <c16:uniqueId val="{00000009-6E92-474D-9C70-16FFE6483284}"/>
                </c:ext>
              </c:extLst>
            </c:dLbl>
            <c:dLbl>
              <c:idx val="12"/>
              <c:layout>
                <c:manualLayout>
                  <c:x val="-4.36884957825679E-2"/>
                  <c:y val="-5.07792049760451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E92-474D-9C70-16FFE6483284}"/>
                </c:ext>
              </c:extLst>
            </c:dLbl>
            <c:spPr>
              <a:noFill/>
              <a:ln>
                <a:noFill/>
              </a:ln>
              <a:effectLst/>
            </c:spPr>
            <c:txPr>
              <a:bodyPr/>
              <a:lstStyle/>
              <a:p>
                <a:pPr>
                  <a:defRPr sz="1400"/>
                </a:pPr>
                <a:endParaRPr lang="it-IT"/>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 (2)'!$A$2:$A$14</c:f>
              <c:numCache>
                <c:formatCode>General</c:formatCode>
                <c:ptCount val="13"/>
                <c:pt idx="0">
                  <c:v>0</c:v>
                </c:pt>
                <c:pt idx="1">
                  <c:v>1</c:v>
                </c:pt>
                <c:pt idx="2">
                  <c:v>2</c:v>
                </c:pt>
                <c:pt idx="3">
                  <c:v>4</c:v>
                </c:pt>
                <c:pt idx="4">
                  <c:v>8</c:v>
                </c:pt>
                <c:pt idx="5">
                  <c:v>12</c:v>
                </c:pt>
                <c:pt idx="6">
                  <c:v>16</c:v>
                </c:pt>
                <c:pt idx="7">
                  <c:v>20</c:v>
                </c:pt>
                <c:pt idx="8">
                  <c:v>24</c:v>
                </c:pt>
                <c:pt idx="9">
                  <c:v>30</c:v>
                </c:pt>
                <c:pt idx="10">
                  <c:v>36</c:v>
                </c:pt>
                <c:pt idx="11">
                  <c:v>42</c:v>
                </c:pt>
                <c:pt idx="12">
                  <c:v>48</c:v>
                </c:pt>
              </c:numCache>
            </c:numRef>
          </c:xVal>
          <c:yVal>
            <c:numRef>
              <c:f>'Sheet1 (2)'!$B$2:$B$14</c:f>
              <c:numCache>
                <c:formatCode>General</c:formatCode>
                <c:ptCount val="13"/>
                <c:pt idx="0">
                  <c:v>92.2</c:v>
                </c:pt>
                <c:pt idx="1">
                  <c:v>90.1</c:v>
                </c:pt>
                <c:pt idx="2">
                  <c:v>91.7</c:v>
                </c:pt>
                <c:pt idx="3">
                  <c:v>93.3</c:v>
                </c:pt>
                <c:pt idx="4">
                  <c:v>94.8</c:v>
                </c:pt>
                <c:pt idx="5">
                  <c:v>96.4</c:v>
                </c:pt>
                <c:pt idx="6">
                  <c:v>97</c:v>
                </c:pt>
                <c:pt idx="7">
                  <c:v>97.2</c:v>
                </c:pt>
                <c:pt idx="8">
                  <c:v>98.5</c:v>
                </c:pt>
                <c:pt idx="9">
                  <c:v>99</c:v>
                </c:pt>
                <c:pt idx="10">
                  <c:v>100.6</c:v>
                </c:pt>
                <c:pt idx="11">
                  <c:v>100.4</c:v>
                </c:pt>
                <c:pt idx="12">
                  <c:v>101.4</c:v>
                </c:pt>
              </c:numCache>
            </c:numRef>
          </c:yVal>
          <c:smooth val="0"/>
          <c:extLst>
            <c:ext xmlns:c16="http://schemas.microsoft.com/office/drawing/2014/chart" uri="{C3380CC4-5D6E-409C-BE32-E72D297353CC}">
              <c16:uniqueId val="{0000000D-6E92-474D-9C70-16FFE6483284}"/>
            </c:ext>
          </c:extLst>
        </c:ser>
        <c:ser>
          <c:idx val="1"/>
          <c:order val="1"/>
          <c:tx>
            <c:strRef>
              <c:f>'Sheet1 (2)'!$C$1</c:f>
              <c:strCache>
                <c:ptCount val="1"/>
                <c:pt idx="0">
                  <c:v>Alirocumab: On-Treatment</c:v>
                </c:pt>
              </c:strCache>
            </c:strRef>
          </c:tx>
          <c:spPr>
            <a:ln w="25400">
              <a:solidFill>
                <a:srgbClr val="B22222"/>
              </a:solidFill>
            </a:ln>
          </c:spPr>
          <c:marker>
            <c:symbol val="circle"/>
            <c:size val="7"/>
            <c:spPr>
              <a:solidFill>
                <a:srgbClr val="B22222"/>
              </a:solidFill>
              <a:ln>
                <a:noFill/>
              </a:ln>
            </c:spPr>
          </c:marker>
          <c:dLbls>
            <c:dLbl>
              <c:idx val="3"/>
              <c:numFmt formatCode="#,##0.0" sourceLinked="0"/>
              <c:spPr/>
              <c:txPr>
                <a:bodyPr/>
                <a:lstStyle/>
                <a:p>
                  <a:pPr>
                    <a:defRPr sz="1400"/>
                  </a:pPr>
                  <a:endParaRPr lang="it-IT"/>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E92-474D-9C70-16FFE6483284}"/>
                </c:ext>
              </c:extLst>
            </c:dLbl>
            <c:dLbl>
              <c:idx val="5"/>
              <c:numFmt formatCode="#,##0.0" sourceLinked="0"/>
              <c:spPr/>
              <c:txPr>
                <a:bodyPr/>
                <a:lstStyle/>
                <a:p>
                  <a:pPr>
                    <a:defRPr sz="1400"/>
                  </a:pPr>
                  <a:endParaRPr lang="it-IT"/>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E92-474D-9C70-16FFE6483284}"/>
                </c:ext>
              </c:extLst>
            </c:dLbl>
            <c:dLbl>
              <c:idx val="12"/>
              <c:numFmt formatCode="#,##0.0" sourceLinked="0"/>
              <c:spPr/>
              <c:txPr>
                <a:bodyPr/>
                <a:lstStyle/>
                <a:p>
                  <a:pPr>
                    <a:defRPr sz="1400"/>
                  </a:pPr>
                  <a:endParaRPr lang="it-IT"/>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E92-474D-9C70-16FFE6483284}"/>
                </c:ext>
              </c:extLst>
            </c:dLbl>
            <c:spPr>
              <a:noFill/>
              <a:ln>
                <a:noFill/>
              </a:ln>
              <a:effectLst/>
            </c:spPr>
            <c:txPr>
              <a:bodyPr/>
              <a:lstStyle/>
              <a:p>
                <a:pPr>
                  <a:defRPr sz="1400"/>
                </a:pPr>
                <a:endParaRPr lang="it-IT"/>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 (2)'!$A$2:$A$14</c:f>
              <c:numCache>
                <c:formatCode>General</c:formatCode>
                <c:ptCount val="13"/>
                <c:pt idx="0">
                  <c:v>0</c:v>
                </c:pt>
                <c:pt idx="1">
                  <c:v>1</c:v>
                </c:pt>
                <c:pt idx="2">
                  <c:v>2</c:v>
                </c:pt>
                <c:pt idx="3">
                  <c:v>4</c:v>
                </c:pt>
                <c:pt idx="4">
                  <c:v>8</c:v>
                </c:pt>
                <c:pt idx="5">
                  <c:v>12</c:v>
                </c:pt>
                <c:pt idx="6">
                  <c:v>16</c:v>
                </c:pt>
                <c:pt idx="7">
                  <c:v>20</c:v>
                </c:pt>
                <c:pt idx="8">
                  <c:v>24</c:v>
                </c:pt>
                <c:pt idx="9">
                  <c:v>30</c:v>
                </c:pt>
                <c:pt idx="10">
                  <c:v>36</c:v>
                </c:pt>
                <c:pt idx="11">
                  <c:v>42</c:v>
                </c:pt>
                <c:pt idx="12">
                  <c:v>48</c:v>
                </c:pt>
              </c:numCache>
            </c:numRef>
          </c:xVal>
          <c:yVal>
            <c:numRef>
              <c:f>'Sheet1 (2)'!$C$2:$C$14</c:f>
              <c:numCache>
                <c:formatCode>General</c:formatCode>
                <c:ptCount val="13"/>
                <c:pt idx="0">
                  <c:v>92.5</c:v>
                </c:pt>
                <c:pt idx="1">
                  <c:v>42.1</c:v>
                </c:pt>
                <c:pt idx="2">
                  <c:v>40.6</c:v>
                </c:pt>
                <c:pt idx="3">
                  <c:v>37.6</c:v>
                </c:pt>
                <c:pt idx="4">
                  <c:v>40.700000000000003</c:v>
                </c:pt>
                <c:pt idx="5">
                  <c:v>42.3</c:v>
                </c:pt>
                <c:pt idx="6">
                  <c:v>44</c:v>
                </c:pt>
                <c:pt idx="7">
                  <c:v>45.7</c:v>
                </c:pt>
                <c:pt idx="8">
                  <c:v>46.3</c:v>
                </c:pt>
                <c:pt idx="9">
                  <c:v>48</c:v>
                </c:pt>
                <c:pt idx="10">
                  <c:v>50</c:v>
                </c:pt>
                <c:pt idx="11">
                  <c:v>52.3</c:v>
                </c:pt>
                <c:pt idx="12">
                  <c:v>53.3</c:v>
                </c:pt>
              </c:numCache>
            </c:numRef>
          </c:yVal>
          <c:smooth val="0"/>
          <c:extLst>
            <c:ext xmlns:c16="http://schemas.microsoft.com/office/drawing/2014/chart" uri="{C3380CC4-5D6E-409C-BE32-E72D297353CC}">
              <c16:uniqueId val="{00000013-6E92-474D-9C70-16FFE6483284}"/>
            </c:ext>
          </c:extLst>
        </c:ser>
        <c:dLbls>
          <c:showLegendKey val="0"/>
          <c:showVal val="0"/>
          <c:showCatName val="0"/>
          <c:showSerName val="0"/>
          <c:showPercent val="0"/>
          <c:showBubbleSize val="0"/>
        </c:dLbls>
        <c:axId val="156096768"/>
        <c:axId val="156373376"/>
      </c:scatterChart>
      <c:valAx>
        <c:axId val="156096768"/>
        <c:scaling>
          <c:orientation val="minMax"/>
          <c:max val="48"/>
        </c:scaling>
        <c:delete val="0"/>
        <c:axPos val="b"/>
        <c:title>
          <c:tx>
            <c:rich>
              <a:bodyPr/>
              <a:lstStyle/>
              <a:p>
                <a:pPr>
                  <a:defRPr sz="1400" b="0" i="0" u="none" strike="noStrike" baseline="0">
                    <a:solidFill>
                      <a:srgbClr val="000000"/>
                    </a:solidFill>
                    <a:latin typeface="Arial"/>
                    <a:ea typeface="Arial"/>
                    <a:cs typeface="Arial"/>
                  </a:defRPr>
                </a:pPr>
                <a:r>
                  <a:rPr lang="en-US" sz="1400" b="0" dirty="0"/>
                  <a:t>Months Since Randomization</a:t>
                </a:r>
              </a:p>
            </c:rich>
          </c:tx>
          <c:layout>
            <c:manualLayout>
              <c:xMode val="edge"/>
              <c:yMode val="edge"/>
              <c:x val="0.36208702797083098"/>
              <c:y val="0.74774317389430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156373376"/>
        <c:crosses val="autoZero"/>
        <c:crossBetween val="midCat"/>
        <c:majorUnit val="4"/>
        <c:minorUnit val="1"/>
      </c:valAx>
      <c:valAx>
        <c:axId val="156373376"/>
        <c:scaling>
          <c:orientation val="minMax"/>
          <c:max val="105"/>
          <c:min val="0"/>
        </c:scaling>
        <c:delete val="0"/>
        <c:axPos val="l"/>
        <c:title>
          <c:tx>
            <c:rich>
              <a:bodyPr/>
              <a:lstStyle/>
              <a:p>
                <a:pPr>
                  <a:defRPr sz="1400" b="0" i="0" u="none" strike="noStrike" baseline="0">
                    <a:solidFill>
                      <a:srgbClr val="000000"/>
                    </a:solidFill>
                    <a:latin typeface="Arial"/>
                    <a:ea typeface="Arial"/>
                    <a:cs typeface="Arial"/>
                  </a:defRPr>
                </a:pPr>
                <a:r>
                  <a:rPr lang="en-US" sz="1400" b="0" dirty="0"/>
                  <a:t>Mean LDL-C (mg/dL)</a:t>
                </a:r>
              </a:p>
            </c:rich>
          </c:tx>
          <c:layout>
            <c:manualLayout>
              <c:xMode val="edge"/>
              <c:yMode val="edge"/>
              <c:x val="2.7829448677722992E-2"/>
              <c:y val="0.1510382325003136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it-IT"/>
          </a:p>
        </c:txPr>
        <c:crossAx val="156096768"/>
        <c:crosses val="autoZero"/>
        <c:crossBetween val="midCat"/>
        <c:majorUnit val="15"/>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0.48816</cdr:x>
      <cdr:y>0.22455</cdr:y>
    </cdr:from>
    <cdr:to>
      <cdr:x>0.48816</cdr:x>
      <cdr:y>0.80751</cdr:y>
    </cdr:to>
    <cdr:cxnSp macro="">
      <cdr:nvCxnSpPr>
        <cdr:cNvPr id="3" name="Straight Connector 2">
          <a:extLst xmlns:a="http://schemas.openxmlformats.org/drawingml/2006/main">
            <a:ext uri="{FF2B5EF4-FFF2-40B4-BE49-F238E27FC236}">
              <a16:creationId xmlns:a16="http://schemas.microsoft.com/office/drawing/2014/main" id="{AA671D67-6A09-4C28-AE10-B4F8FC406466}"/>
            </a:ext>
          </a:extLst>
        </cdr:cNvPr>
        <cdr:cNvCxnSpPr/>
      </cdr:nvCxnSpPr>
      <cdr:spPr>
        <a:xfrm xmlns:a="http://schemas.openxmlformats.org/drawingml/2006/main">
          <a:off x="4411283" y="1043413"/>
          <a:ext cx="0" cy="2708772"/>
        </a:xfrm>
        <a:prstGeom xmlns:a="http://schemas.openxmlformats.org/drawingml/2006/main" prst="line">
          <a:avLst/>
        </a:prstGeom>
        <a:noFill xmlns:a="http://schemas.openxmlformats.org/drawingml/2006/main"/>
        <a:ln xmlns:a="http://schemas.openxmlformats.org/drawingml/2006/main" w="9525" cap="flat">
          <a:solidFill>
            <a:schemeClr val="tx1"/>
          </a:solidFill>
          <a:prstDash val="solid"/>
          <a:round/>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userShapes>
</file>

<file path=ppt/drawings/drawing2.xml><?xml version="1.0" encoding="utf-8"?>
<c:userShapes xmlns:c="http://schemas.openxmlformats.org/drawingml/2006/chart">
  <cdr:relSizeAnchor xmlns:cdr="http://schemas.openxmlformats.org/drawingml/2006/chartDrawing">
    <cdr:from>
      <cdr:x>0.17173</cdr:x>
      <cdr:y>0.16591</cdr:y>
    </cdr:from>
    <cdr:to>
      <cdr:x>0.19465</cdr:x>
      <cdr:y>0.43184</cdr:y>
    </cdr:to>
    <cdr:sp macro="" textlink="">
      <cdr:nvSpPr>
        <cdr:cNvPr id="2" name="Down Arrow 1">
          <a:extLst xmlns:a="http://schemas.openxmlformats.org/drawingml/2006/main">
            <a:ext uri="{FF2B5EF4-FFF2-40B4-BE49-F238E27FC236}">
              <a16:creationId xmlns:a16="http://schemas.microsoft.com/office/drawing/2014/main" id="{959EF005-9932-4B46-947E-A93537B9538A}"/>
            </a:ext>
          </a:extLst>
        </cdr:cNvPr>
        <cdr:cNvSpPr/>
      </cdr:nvSpPr>
      <cdr:spPr>
        <a:xfrm xmlns:a="http://schemas.openxmlformats.org/drawingml/2006/main">
          <a:off x="1348620" y="703538"/>
          <a:ext cx="180000" cy="1127667"/>
        </a:xfrm>
        <a:prstGeom xmlns:a="http://schemas.openxmlformats.org/drawingml/2006/main" prst="downArrow">
          <a:avLst/>
        </a:prstGeom>
        <a:solidFill xmlns:a="http://schemas.openxmlformats.org/drawingml/2006/main">
          <a:srgbClr val="B22222"/>
        </a:solidFill>
        <a:ln xmlns:a="http://schemas.openxmlformats.org/drawingml/2006/main" w="34925">
          <a:solidFill>
            <a:srgbClr val="B2222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ln>
              <a:solidFill>
                <a:srgbClr val="B22222"/>
              </a:solidFill>
            </a:ln>
          </a:endParaRPr>
        </a:p>
      </cdr:txBody>
    </cdr:sp>
  </cdr:relSizeAnchor>
  <cdr:relSizeAnchor xmlns:cdr="http://schemas.openxmlformats.org/drawingml/2006/chartDrawing">
    <cdr:from>
      <cdr:x>0.29626</cdr:x>
      <cdr:y>0.14898</cdr:y>
    </cdr:from>
    <cdr:to>
      <cdr:x>0.31918</cdr:x>
      <cdr:y>0.40701</cdr:y>
    </cdr:to>
    <cdr:sp macro="" textlink="">
      <cdr:nvSpPr>
        <cdr:cNvPr id="3" name="Down Arrow 2">
          <a:extLst xmlns:a="http://schemas.openxmlformats.org/drawingml/2006/main">
            <a:ext uri="{FF2B5EF4-FFF2-40B4-BE49-F238E27FC236}">
              <a16:creationId xmlns:a16="http://schemas.microsoft.com/office/drawing/2014/main" id="{7568152A-8772-4B48-BC71-27AA11FFBFB3}"/>
            </a:ext>
          </a:extLst>
        </cdr:cNvPr>
        <cdr:cNvSpPr/>
      </cdr:nvSpPr>
      <cdr:spPr>
        <a:xfrm xmlns:a="http://schemas.openxmlformats.org/drawingml/2006/main">
          <a:off x="2326556" y="631744"/>
          <a:ext cx="180000" cy="1094151"/>
        </a:xfrm>
        <a:prstGeom xmlns:a="http://schemas.openxmlformats.org/drawingml/2006/main" prst="downArrow">
          <a:avLst/>
        </a:prstGeom>
        <a:solidFill xmlns:a="http://schemas.openxmlformats.org/drawingml/2006/main">
          <a:srgbClr val="B22222"/>
        </a:solidFill>
        <a:ln xmlns:a="http://schemas.openxmlformats.org/drawingml/2006/main" w="34925">
          <a:solidFill>
            <a:srgbClr val="B2222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ln>
              <a:solidFill>
                <a:srgbClr val="B22222"/>
              </a:solidFill>
            </a:ln>
          </a:endParaRPr>
        </a:p>
      </cdr:txBody>
    </cdr:sp>
  </cdr:relSizeAnchor>
  <cdr:relSizeAnchor xmlns:cdr="http://schemas.openxmlformats.org/drawingml/2006/chartDrawing">
    <cdr:from>
      <cdr:x>0.85647</cdr:x>
      <cdr:y>0.12475</cdr:y>
    </cdr:from>
    <cdr:to>
      <cdr:x>0.87939</cdr:x>
      <cdr:y>0.34463</cdr:y>
    </cdr:to>
    <cdr:sp macro="" textlink="">
      <cdr:nvSpPr>
        <cdr:cNvPr id="4" name="Down Arrow 3">
          <a:extLst xmlns:a="http://schemas.openxmlformats.org/drawingml/2006/main">
            <a:ext uri="{FF2B5EF4-FFF2-40B4-BE49-F238E27FC236}">
              <a16:creationId xmlns:a16="http://schemas.microsoft.com/office/drawing/2014/main" id="{EC498C2E-9DBF-EB40-830F-D3DE642BBC4F}"/>
            </a:ext>
          </a:extLst>
        </cdr:cNvPr>
        <cdr:cNvSpPr/>
      </cdr:nvSpPr>
      <cdr:spPr>
        <a:xfrm xmlns:a="http://schemas.openxmlformats.org/drawingml/2006/main">
          <a:off x="6725955" y="529009"/>
          <a:ext cx="180000" cy="932400"/>
        </a:xfrm>
        <a:prstGeom xmlns:a="http://schemas.openxmlformats.org/drawingml/2006/main" prst="downArrow">
          <a:avLst/>
        </a:prstGeom>
        <a:solidFill xmlns:a="http://schemas.openxmlformats.org/drawingml/2006/main">
          <a:srgbClr val="B22222"/>
        </a:solidFill>
        <a:ln xmlns:a="http://schemas.openxmlformats.org/drawingml/2006/main" w="34925">
          <a:solidFill>
            <a:srgbClr val="B2222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ln>
              <a:solidFill>
                <a:srgbClr val="B22222"/>
              </a:solidFill>
            </a:ln>
          </a:endParaRPr>
        </a:p>
      </cdr:txBody>
    </cdr:sp>
  </cdr:relSizeAnchor>
  <cdr:relSizeAnchor xmlns:cdr="http://schemas.openxmlformats.org/drawingml/2006/chartDrawing">
    <cdr:from>
      <cdr:x>0.19555</cdr:x>
      <cdr:y>0.1579</cdr:y>
    </cdr:from>
    <cdr:to>
      <cdr:x>0.31254</cdr:x>
      <cdr:y>0.30765</cdr:y>
    </cdr:to>
    <cdr:sp macro="" textlink="">
      <cdr:nvSpPr>
        <cdr:cNvPr id="5" name="TextBox 4">
          <a:extLst xmlns:a="http://schemas.openxmlformats.org/drawingml/2006/main">
            <a:ext uri="{FF2B5EF4-FFF2-40B4-BE49-F238E27FC236}">
              <a16:creationId xmlns:a16="http://schemas.microsoft.com/office/drawing/2014/main" id="{82240FAC-DF07-BB43-8737-8234283FD9CB}"/>
            </a:ext>
          </a:extLst>
        </cdr:cNvPr>
        <cdr:cNvSpPr txBox="1"/>
      </cdr:nvSpPr>
      <cdr:spPr>
        <a:xfrm xmlns:a="http://schemas.openxmlformats.org/drawingml/2006/main">
          <a:off x="1535678" y="669554"/>
          <a:ext cx="918736" cy="635011"/>
        </a:xfrm>
        <a:prstGeom xmlns:a="http://schemas.openxmlformats.org/drawingml/2006/main" prst="rect">
          <a:avLst/>
        </a:prstGeom>
      </cdr:spPr>
      <cdr:txBody>
        <a:bodyPr xmlns:a="http://schemas.openxmlformats.org/drawingml/2006/main" wrap="squar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a:solidFill>
                <a:srgbClr val="B22222"/>
              </a:solidFill>
              <a:latin typeface="Symbol" panose="05050102010706020507" pitchFamily="18" charset="2"/>
            </a:rPr>
            <a:t>D</a:t>
          </a:r>
          <a:r>
            <a:rPr lang="en-US" sz="1600" b="1" dirty="0">
              <a:solidFill>
                <a:srgbClr val="B22222"/>
              </a:solidFill>
            </a:rPr>
            <a:t> 55.7 mg/dL</a:t>
          </a:r>
        </a:p>
        <a:p xmlns:a="http://schemas.openxmlformats.org/drawingml/2006/main">
          <a:pPr algn="l"/>
          <a:endParaRPr lang="en-US" sz="1600" b="1" dirty="0">
            <a:solidFill>
              <a:srgbClr val="B22222"/>
            </a:solidFill>
          </a:endParaRPr>
        </a:p>
        <a:p xmlns:a="http://schemas.openxmlformats.org/drawingml/2006/main">
          <a:pPr algn="l"/>
          <a:r>
            <a:rPr lang="en-US" sz="1600" b="1" dirty="0">
              <a:solidFill>
                <a:srgbClr val="B22222"/>
              </a:solidFill>
            </a:rPr>
            <a:t>–62.7%</a:t>
          </a:r>
        </a:p>
      </cdr:txBody>
    </cdr:sp>
  </cdr:relSizeAnchor>
  <cdr:relSizeAnchor xmlns:cdr="http://schemas.openxmlformats.org/drawingml/2006/chartDrawing">
    <cdr:from>
      <cdr:x>0.32623</cdr:x>
      <cdr:y>0.14295</cdr:y>
    </cdr:from>
    <cdr:to>
      <cdr:x>0.44585</cdr:x>
      <cdr:y>0.2927</cdr:y>
    </cdr:to>
    <cdr:sp macro="" textlink="">
      <cdr:nvSpPr>
        <cdr:cNvPr id="6" name="TextBox 1">
          <a:extLst xmlns:a="http://schemas.openxmlformats.org/drawingml/2006/main">
            <a:ext uri="{FF2B5EF4-FFF2-40B4-BE49-F238E27FC236}">
              <a16:creationId xmlns:a16="http://schemas.microsoft.com/office/drawing/2014/main" id="{B70068AC-4F83-1D45-8FC5-732DD38AECB1}"/>
            </a:ext>
          </a:extLst>
        </cdr:cNvPr>
        <cdr:cNvSpPr txBox="1"/>
      </cdr:nvSpPr>
      <cdr:spPr>
        <a:xfrm xmlns:a="http://schemas.openxmlformats.org/drawingml/2006/main">
          <a:off x="2561923" y="606159"/>
          <a:ext cx="939391" cy="635011"/>
        </a:xfrm>
        <a:prstGeom xmlns:a="http://schemas.openxmlformats.org/drawingml/2006/main" prst="rect">
          <a:avLst/>
        </a:prstGeom>
      </cdr:spPr>
      <cdr:txBody>
        <a:bodyPr xmlns:a="http://schemas.openxmlformats.org/drawingml/2006/main" wrap="squar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a:solidFill>
                <a:srgbClr val="B22222"/>
              </a:solidFill>
              <a:latin typeface="Symbol" panose="05050102010706020507" pitchFamily="18" charset="2"/>
            </a:rPr>
            <a:t>D</a:t>
          </a:r>
          <a:r>
            <a:rPr lang="en-US" sz="1600" b="1" dirty="0">
              <a:solidFill>
                <a:srgbClr val="B22222"/>
              </a:solidFill>
            </a:rPr>
            <a:t> 54.1 mg/dL</a:t>
          </a:r>
        </a:p>
        <a:p xmlns:a="http://schemas.openxmlformats.org/drawingml/2006/main">
          <a:pPr algn="l"/>
          <a:endParaRPr lang="en-US" sz="1600" b="1" dirty="0">
            <a:solidFill>
              <a:srgbClr val="B22222"/>
            </a:solidFill>
          </a:endParaRPr>
        </a:p>
        <a:p xmlns:a="http://schemas.openxmlformats.org/drawingml/2006/main">
          <a:pPr algn="l"/>
          <a:r>
            <a:rPr lang="en-US" sz="1600" b="1" dirty="0">
              <a:solidFill>
                <a:srgbClr val="B22222"/>
              </a:solidFill>
            </a:rPr>
            <a:t>–61.0%</a:t>
          </a:r>
        </a:p>
      </cdr:txBody>
    </cdr:sp>
  </cdr:relSizeAnchor>
  <cdr:relSizeAnchor xmlns:cdr="http://schemas.openxmlformats.org/drawingml/2006/chartDrawing">
    <cdr:from>
      <cdr:x>0.879</cdr:x>
      <cdr:y>0.08511</cdr:y>
    </cdr:from>
    <cdr:to>
      <cdr:x>1</cdr:x>
      <cdr:y>0.23486</cdr:y>
    </cdr:to>
    <cdr:sp macro="" textlink="">
      <cdr:nvSpPr>
        <cdr:cNvPr id="7" name="TextBox 1">
          <a:extLst xmlns:a="http://schemas.openxmlformats.org/drawingml/2006/main">
            <a:ext uri="{FF2B5EF4-FFF2-40B4-BE49-F238E27FC236}">
              <a16:creationId xmlns:a16="http://schemas.microsoft.com/office/drawing/2014/main" id="{29B44A06-B0E1-3747-A0D4-EBF2CA2B0117}"/>
            </a:ext>
          </a:extLst>
        </cdr:cNvPr>
        <cdr:cNvSpPr txBox="1"/>
      </cdr:nvSpPr>
      <cdr:spPr>
        <a:xfrm xmlns:a="http://schemas.openxmlformats.org/drawingml/2006/main">
          <a:off x="6902892" y="360890"/>
          <a:ext cx="950228" cy="635011"/>
        </a:xfrm>
        <a:prstGeom xmlns:a="http://schemas.openxmlformats.org/drawingml/2006/main" prst="rect">
          <a:avLst/>
        </a:prstGeom>
      </cdr:spPr>
      <cdr:txBody>
        <a:bodyPr xmlns:a="http://schemas.openxmlformats.org/drawingml/2006/main" wrap="square" lIns="36000" tIns="36000" rIns="36000" b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a:solidFill>
                <a:srgbClr val="B22222"/>
              </a:solidFill>
              <a:latin typeface="Symbol" panose="05050102010706020507" pitchFamily="18" charset="2"/>
            </a:rPr>
            <a:t>D</a:t>
          </a:r>
          <a:r>
            <a:rPr lang="en-US" sz="1600" b="1" dirty="0">
              <a:solidFill>
                <a:srgbClr val="B22222"/>
              </a:solidFill>
            </a:rPr>
            <a:t> 48.1 mg/dL</a:t>
          </a:r>
        </a:p>
        <a:p xmlns:a="http://schemas.openxmlformats.org/drawingml/2006/main">
          <a:pPr algn="l"/>
          <a:endParaRPr lang="en-US" sz="1600" b="1" dirty="0">
            <a:solidFill>
              <a:srgbClr val="B22222"/>
            </a:solidFill>
          </a:endParaRPr>
        </a:p>
        <a:p xmlns:a="http://schemas.openxmlformats.org/drawingml/2006/main">
          <a:pPr algn="l"/>
          <a:r>
            <a:rPr lang="en-US" sz="1600" b="1" dirty="0">
              <a:solidFill>
                <a:srgbClr val="B22222"/>
              </a:solidFill>
            </a:rPr>
            <a:t>–54.7%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a typeface="+mn-ea"/>
                <a:cs typeface="+mn-cs"/>
              </a:defRPr>
            </a:lvl1pPr>
          </a:lstStyle>
          <a:p>
            <a:pPr>
              <a:defRPr/>
            </a:pPr>
            <a:endParaRPr lang="it-IT"/>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a typeface="+mn-ea"/>
                <a:cs typeface="+mn-cs"/>
              </a:defRPr>
            </a:lvl1pPr>
          </a:lstStyle>
          <a:p>
            <a:pPr>
              <a:defRPr/>
            </a:pPr>
            <a:endParaRPr lang="it-IT"/>
          </a:p>
        </p:txBody>
      </p:sp>
      <p:sp>
        <p:nvSpPr>
          <p:cNvPr id="186372"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a typeface="+mn-ea"/>
                <a:cs typeface="+mn-cs"/>
              </a:defRPr>
            </a:lvl1pPr>
          </a:lstStyle>
          <a:p>
            <a:pPr>
              <a:defRPr/>
            </a:pPr>
            <a:endParaRPr lang="it-I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cs typeface="+mn-cs"/>
              </a:defRPr>
            </a:lvl1pPr>
          </a:lstStyle>
          <a:p>
            <a:pPr>
              <a:defRPr/>
            </a:pPr>
            <a:fld id="{B71A9BF0-B57B-E84B-B7E0-2675F674A027}" type="slidenum">
              <a:rPr lang="it-IT"/>
              <a:pPr>
                <a:defRPr/>
              </a:pPr>
              <a:t>‹N›</a:t>
            </a:fld>
            <a:endParaRPr lang="it-IT"/>
          </a:p>
        </p:txBody>
      </p:sp>
    </p:spTree>
    <p:extLst>
      <p:ext uri="{BB962C8B-B14F-4D97-AF65-F5344CB8AC3E}">
        <p14:creationId xmlns:p14="http://schemas.microsoft.com/office/powerpoint/2010/main" val="1874796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5625"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3578" algn="l" defTabSz="913430" rtl="0" eaLnBrk="1" latinLnBrk="0" hangingPunct="1">
      <a:defRPr sz="1200" kern="1200">
        <a:solidFill>
          <a:schemeClr val="tx1"/>
        </a:solidFill>
        <a:latin typeface="+mn-lt"/>
        <a:ea typeface="+mn-ea"/>
        <a:cs typeface="+mn-cs"/>
      </a:defRPr>
    </a:lvl6pPr>
    <a:lvl7pPr marL="2740287" algn="l" defTabSz="913430" rtl="0" eaLnBrk="1" latinLnBrk="0" hangingPunct="1">
      <a:defRPr sz="1200" kern="1200">
        <a:solidFill>
          <a:schemeClr val="tx1"/>
        </a:solidFill>
        <a:latin typeface="+mn-lt"/>
        <a:ea typeface="+mn-ea"/>
        <a:cs typeface="+mn-cs"/>
      </a:defRPr>
    </a:lvl7pPr>
    <a:lvl8pPr marL="3197001" algn="l" defTabSz="913430" rtl="0" eaLnBrk="1" latinLnBrk="0" hangingPunct="1">
      <a:defRPr sz="1200" kern="1200">
        <a:solidFill>
          <a:schemeClr val="tx1"/>
        </a:solidFill>
        <a:latin typeface="+mn-lt"/>
        <a:ea typeface="+mn-ea"/>
        <a:cs typeface="+mn-cs"/>
      </a:defRPr>
    </a:lvl8pPr>
    <a:lvl9pPr marL="3653717" algn="l" defTabSz="9134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p:cNvSpPr>
            <a:spLocks noGrp="1" noRot="1" noChangeAspect="1" noTextEdit="1"/>
          </p:cNvSpPr>
          <p:nvPr>
            <p:ph type="sldImg"/>
          </p:nvPr>
        </p:nvSpPr>
        <p:spPr>
          <a:ln/>
        </p:spPr>
      </p:sp>
      <p:sp>
        <p:nvSpPr>
          <p:cNvPr id="37891"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it-IT" altLang="it-IT" i="1">
                <a:latin typeface="Arial" pitchFamily="34" charset="0"/>
                <a:ea typeface="ＭＳ Ｐゴシック" pitchFamily="34" charset="-128"/>
              </a:rPr>
              <a:t>Ipertensione e dislipidemia sono tra i più importanti fattori di rischio cardiovascolare in termini di frequenza e di impatto sulla salute cardiovascolare</a:t>
            </a:r>
          </a:p>
        </p:txBody>
      </p:sp>
      <p:sp>
        <p:nvSpPr>
          <p:cNvPr id="37892"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84288314-9158-4075-BD1C-A0DE67A92686}" type="slidenum">
              <a:rPr lang="it-IT" altLang="it-IT">
                <a:cs typeface="Arial" pitchFamily="34" charset="0"/>
              </a:rPr>
              <a:pPr eaLnBrk="1" hangingPunct="1">
                <a:spcBef>
                  <a:spcPct val="0"/>
                </a:spcBef>
              </a:pPr>
              <a:t>4</a:t>
            </a:fld>
            <a:endParaRPr lang="it-IT" altLang="it-IT">
              <a:cs typeface="Arial" pitchFamily="34" charset="0"/>
            </a:endParaRPr>
          </a:p>
        </p:txBody>
      </p:sp>
    </p:spTree>
    <p:extLst>
      <p:ext uri="{BB962C8B-B14F-4D97-AF65-F5344CB8AC3E}">
        <p14:creationId xmlns:p14="http://schemas.microsoft.com/office/powerpoint/2010/main" val="428303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egnaposto immagine diapositiva 1"/>
          <p:cNvSpPr>
            <a:spLocks noGrp="1" noRot="1" noChangeAspect="1" noTextEdit="1"/>
          </p:cNvSpPr>
          <p:nvPr>
            <p:ph type="sldImg"/>
          </p:nvPr>
        </p:nvSpPr>
        <p:spPr>
          <a:ln/>
        </p:spPr>
      </p:sp>
      <p:sp>
        <p:nvSpPr>
          <p:cNvPr id="230402"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it-IT" i="1">
                <a:latin typeface="Calibri" charset="0"/>
                <a:ea typeface="MS PGothic" charset="0"/>
                <a:cs typeface="MS PGothic" charset="0"/>
              </a:rPr>
              <a:t>La “pericolosità” della scarsa aderenza è chiaramente evidente dall’eccesso di mortalità ad un anno nei pazienti che dopo la dimissione dopo infarto miocardico avevano interrotto 1 o 2 o tutti e 3 i trattamenti che erano stati prescritti alla dimissione (aspirina, beta bloccanti, statine)</a:t>
            </a:r>
            <a:endParaRPr lang="it-IT" i="1">
              <a:ea typeface="MS PGothic" charset="0"/>
              <a:cs typeface="MS PGothic" charset="0"/>
            </a:endParaRPr>
          </a:p>
        </p:txBody>
      </p:sp>
      <p:sp>
        <p:nvSpPr>
          <p:cNvPr id="230403"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C5C8B2A3-4633-E443-844B-41864E54C24F}" type="slidenum">
              <a:rPr lang="it-IT" sz="1200">
                <a:solidFill>
                  <a:srgbClr val="000000"/>
                </a:solidFill>
                <a:ea typeface="MS PGothic" charset="0"/>
                <a:cs typeface="Arial" charset="0"/>
              </a:rPr>
              <a:pPr eaLnBrk="1" hangingPunct="1"/>
              <a:t>17</a:t>
            </a:fld>
            <a:endParaRPr lang="it-IT" sz="1200">
              <a:solidFill>
                <a:srgbClr val="000000"/>
              </a:solidFill>
              <a:ea typeface="MS PGothic"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egnaposto immagine diapositiva 1"/>
          <p:cNvSpPr>
            <a:spLocks noGrp="1" noRot="1" noChangeAspect="1" noTextEdit="1"/>
          </p:cNvSpPr>
          <p:nvPr>
            <p:ph type="sldImg"/>
          </p:nvPr>
        </p:nvSpPr>
        <p:spPr>
          <a:ln/>
        </p:spPr>
      </p:sp>
      <p:sp>
        <p:nvSpPr>
          <p:cNvPr id="236546"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it-IT" i="1">
                <a:latin typeface="Calibri" charset="0"/>
                <a:ea typeface="MS PGothic" charset="0"/>
                <a:cs typeface="MS PGothic" charset="0"/>
              </a:rPr>
              <a:t>Il rischio di eventi cresce al numero di farmaci sospesi</a:t>
            </a:r>
          </a:p>
          <a:p>
            <a:endParaRPr lang="it-IT">
              <a:ea typeface="MS PGothic" charset="0"/>
              <a:cs typeface="MS PGothic" charset="0"/>
            </a:endParaRPr>
          </a:p>
        </p:txBody>
      </p:sp>
      <p:sp>
        <p:nvSpPr>
          <p:cNvPr id="236547"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097816AA-BE31-A54B-8F36-610F4D6170B9}" type="slidenum">
              <a:rPr lang="it-IT" sz="1200">
                <a:solidFill>
                  <a:srgbClr val="000000"/>
                </a:solidFill>
                <a:ea typeface="MS PGothic" charset="0"/>
                <a:cs typeface="Arial" charset="0"/>
              </a:rPr>
              <a:pPr eaLnBrk="1" hangingPunct="1"/>
              <a:t>18</a:t>
            </a:fld>
            <a:endParaRPr lang="it-IT" sz="1200">
              <a:solidFill>
                <a:srgbClr val="000000"/>
              </a:solidFill>
              <a:ea typeface="MS PGothic"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Text Box 1"/>
          <p:cNvSpPr txBox="1">
            <a:spLocks noGrp="1" noRot="1" noChangeAspect="1" noChangeArrowheads="1"/>
          </p:cNvSpPr>
          <p:nvPr>
            <p:ph type="sldImg"/>
          </p:nvPr>
        </p:nvSpPr>
        <p:spPr bwMode="auto">
          <a:xfrm>
            <a:off x="857250" y="695325"/>
            <a:ext cx="5143500" cy="3429000"/>
          </a:xfrm>
          <a:prstGeom prst="rect">
            <a:avLst/>
          </a:prstGeom>
          <a:solidFill>
            <a:srgbClr val="FFFFFF"/>
          </a:solidFill>
          <a:ln>
            <a:solidFill>
              <a:srgbClr val="000000"/>
            </a:solidFill>
            <a:miter lim="800000"/>
            <a:headEnd/>
            <a:tailEnd/>
          </a:ln>
        </p:spPr>
      </p:sp>
      <p:sp>
        <p:nvSpPr>
          <p:cNvPr id="124930"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5" name="Text Box 1"/>
          <p:cNvSpPr txBox="1">
            <a:spLocks noGrp="1" noRot="1" noChangeAspect="1" noChangeArrowheads="1"/>
          </p:cNvSpPr>
          <p:nvPr>
            <p:ph type="sldImg"/>
          </p:nvPr>
        </p:nvSpPr>
        <p:spPr bwMode="auto">
          <a:xfrm>
            <a:off x="857250" y="695325"/>
            <a:ext cx="5143500" cy="3429000"/>
          </a:xfrm>
          <a:prstGeom prst="rect">
            <a:avLst/>
          </a:prstGeom>
          <a:solidFill>
            <a:srgbClr val="FFFFFF"/>
          </a:solidFill>
          <a:ln>
            <a:solidFill>
              <a:srgbClr val="000000"/>
            </a:solidFill>
            <a:miter lim="800000"/>
            <a:headEnd/>
            <a:tailEnd/>
          </a:ln>
        </p:spPr>
      </p:sp>
      <p:sp>
        <p:nvSpPr>
          <p:cNvPr id="129026"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Text Box 1"/>
          <p:cNvSpPr txBox="1">
            <a:spLocks noGrp="1" noRot="1" noChangeAspect="1" noChangeArrowheads="1"/>
          </p:cNvSpPr>
          <p:nvPr>
            <p:ph type="sldImg"/>
          </p:nvPr>
        </p:nvSpPr>
        <p:spPr bwMode="auto">
          <a:xfrm>
            <a:off x="857250" y="695325"/>
            <a:ext cx="5143500" cy="3429000"/>
          </a:xfrm>
          <a:prstGeom prst="rect">
            <a:avLst/>
          </a:prstGeom>
          <a:solidFill>
            <a:srgbClr val="FFFFFF"/>
          </a:solidFill>
          <a:ln>
            <a:solidFill>
              <a:srgbClr val="000000"/>
            </a:solidFill>
            <a:miter lim="800000"/>
            <a:headEnd/>
            <a:tailEnd/>
          </a:ln>
        </p:spPr>
      </p:sp>
      <p:sp>
        <p:nvSpPr>
          <p:cNvPr id="13209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Text Box 1"/>
          <p:cNvSpPr txBox="1">
            <a:spLocks noGrp="1" noRot="1" noChangeAspect="1" noChangeArrowheads="1"/>
          </p:cNvSpPr>
          <p:nvPr>
            <p:ph type="sldImg"/>
          </p:nvPr>
        </p:nvSpPr>
        <p:spPr bwMode="auto">
          <a:xfrm>
            <a:off x="857250" y="695325"/>
            <a:ext cx="5143500" cy="3429000"/>
          </a:xfrm>
          <a:prstGeom prst="rect">
            <a:avLst/>
          </a:prstGeom>
          <a:solidFill>
            <a:srgbClr val="FFFFFF"/>
          </a:solidFill>
          <a:ln>
            <a:solidFill>
              <a:srgbClr val="000000"/>
            </a:solidFill>
            <a:miter lim="800000"/>
            <a:headEnd/>
            <a:tailEnd/>
          </a:ln>
        </p:spPr>
      </p:sp>
      <p:sp>
        <p:nvSpPr>
          <p:cNvPr id="18432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1" name="Text Box 1"/>
          <p:cNvSpPr txBox="1">
            <a:spLocks noGrp="1" noRot="1" noChangeAspect="1" noChangeArrowheads="1"/>
          </p:cNvSpPr>
          <p:nvPr>
            <p:ph type="sldImg"/>
          </p:nvPr>
        </p:nvSpPr>
        <p:spPr bwMode="auto">
          <a:xfrm>
            <a:off x="857250" y="695325"/>
            <a:ext cx="5143500" cy="3429000"/>
          </a:xfrm>
          <a:prstGeom prst="rect">
            <a:avLst/>
          </a:prstGeom>
          <a:solidFill>
            <a:srgbClr val="FFFFFF"/>
          </a:solidFill>
          <a:ln>
            <a:solidFill>
              <a:srgbClr val="000000"/>
            </a:solidFill>
            <a:miter lim="800000"/>
            <a:headEnd/>
            <a:tailEnd/>
          </a:ln>
        </p:spPr>
      </p:sp>
      <p:sp>
        <p:nvSpPr>
          <p:cNvPr id="184322"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it-IT"/>
          </a:p>
        </p:txBody>
      </p:sp>
    </p:spTree>
    <p:extLst>
      <p:ext uri="{BB962C8B-B14F-4D97-AF65-F5344CB8AC3E}">
        <p14:creationId xmlns:p14="http://schemas.microsoft.com/office/powerpoint/2010/main" val="3475575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B71A9BF0-B57B-E84B-B7E0-2675F674A027}" type="slidenum">
              <a:rPr lang="it-IT" smtClean="0"/>
              <a:pPr>
                <a:defRPr/>
              </a:pPr>
              <a:t>36</a:t>
            </a:fld>
            <a:endParaRPr lang="it-IT"/>
          </a:p>
        </p:txBody>
      </p:sp>
    </p:spTree>
    <p:extLst>
      <p:ext uri="{BB962C8B-B14F-4D97-AF65-F5344CB8AC3E}">
        <p14:creationId xmlns:p14="http://schemas.microsoft.com/office/powerpoint/2010/main" val="423480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7" name="Text Box 1"/>
          <p:cNvSpPr txBox="1">
            <a:spLocks noGrp="1" noRot="1" noChangeAspect="1" noChangeArrowheads="1"/>
          </p:cNvSpPr>
          <p:nvPr>
            <p:ph type="sldImg"/>
          </p:nvPr>
        </p:nvSpPr>
        <p:spPr bwMode="auto">
          <a:xfrm>
            <a:off x="857250" y="695325"/>
            <a:ext cx="5143500" cy="3429000"/>
          </a:xfrm>
          <a:prstGeom prst="rect">
            <a:avLst/>
          </a:prstGeom>
          <a:solidFill>
            <a:srgbClr val="FFFFFF"/>
          </a:solidFill>
          <a:ln>
            <a:solidFill>
              <a:srgbClr val="000000"/>
            </a:solidFill>
            <a:miter lim="800000"/>
            <a:headEnd/>
            <a:tailEnd/>
          </a:ln>
        </p:spPr>
      </p:sp>
      <p:sp>
        <p:nvSpPr>
          <p:cNvPr id="183298" name="Text Box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prstTxWarp prst="textNoShape">
              <a:avLst/>
            </a:prstTxWarp>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a:ln/>
        </p:spPr>
      </p:sp>
      <p:sp>
        <p:nvSpPr>
          <p:cNvPr id="4096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it-IT" i="1" dirty="0">
                <a:latin typeface="Arial" pitchFamily="34" charset="0"/>
                <a:ea typeface="ＭＳ Ｐゴシック" pitchFamily="34" charset="-128"/>
              </a:rPr>
              <a:t>La presenza di ipercolesterolemia sostanzialmente duplica il livello di rischio legato all’ipertensione</a:t>
            </a:r>
          </a:p>
        </p:txBody>
      </p:sp>
      <p:sp>
        <p:nvSpPr>
          <p:cNvPr id="4096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defRPr>
            </a:lvl1pPr>
            <a:lvl2pPr marL="742950" indent="-285750" eaLnBrk="0" hangingPunct="0">
              <a:spcBef>
                <a:spcPct val="30000"/>
              </a:spcBef>
              <a:defRPr sz="1200">
                <a:solidFill>
                  <a:schemeClr val="tx1"/>
                </a:solidFill>
                <a:latin typeface="Arial" pitchFamily="34" charset="0"/>
                <a:ea typeface="ＭＳ Ｐゴシック" pitchFamily="34" charset="-128"/>
              </a:defRPr>
            </a:lvl2pPr>
            <a:lvl3pPr marL="1143000" indent="-228600" eaLnBrk="0" hangingPunct="0">
              <a:spcBef>
                <a:spcPct val="30000"/>
              </a:spcBef>
              <a:defRPr sz="1200">
                <a:solidFill>
                  <a:schemeClr val="tx1"/>
                </a:solidFill>
                <a:latin typeface="Arial" pitchFamily="34" charset="0"/>
                <a:ea typeface="ＭＳ Ｐゴシック" pitchFamily="34" charset="-128"/>
              </a:defRPr>
            </a:lvl3pPr>
            <a:lvl4pPr marL="1600200" indent="-228600" eaLnBrk="0" hangingPunct="0">
              <a:spcBef>
                <a:spcPct val="30000"/>
              </a:spcBef>
              <a:defRPr sz="1200">
                <a:solidFill>
                  <a:schemeClr val="tx1"/>
                </a:solidFill>
                <a:latin typeface="Arial" pitchFamily="34" charset="0"/>
                <a:ea typeface="ＭＳ Ｐゴシック" pitchFamily="34" charset="-128"/>
              </a:defRPr>
            </a:lvl4pPr>
            <a:lvl5pPr marL="2057400" indent="-228600" eaLnBrk="0" hangingPunct="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eaLnBrk="1" hangingPunct="1">
              <a:spcBef>
                <a:spcPct val="0"/>
              </a:spcBef>
            </a:pPr>
            <a:fld id="{8BCE0FAE-00A0-4D33-81EB-C3F17929E0B4}" type="slidenum">
              <a:rPr lang="it-IT" altLang="it-IT">
                <a:cs typeface="Arial" pitchFamily="34" charset="0"/>
              </a:rPr>
              <a:pPr eaLnBrk="1" hangingPunct="1">
                <a:spcBef>
                  <a:spcPct val="0"/>
                </a:spcBef>
              </a:pPr>
              <a:t>49</a:t>
            </a:fld>
            <a:endParaRPr lang="it-IT" altLang="it-IT">
              <a:cs typeface="Arial" pitchFamily="34" charset="0"/>
            </a:endParaRPr>
          </a:p>
        </p:txBody>
      </p:sp>
    </p:spTree>
    <p:extLst>
      <p:ext uri="{BB962C8B-B14F-4D97-AF65-F5344CB8AC3E}">
        <p14:creationId xmlns:p14="http://schemas.microsoft.com/office/powerpoint/2010/main" val="9962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egnaposto immagine diapositiva 1"/>
          <p:cNvSpPr>
            <a:spLocks noGrp="1" noRot="1" noChangeAspect="1" noTextEdit="1"/>
          </p:cNvSpPr>
          <p:nvPr>
            <p:ph type="sldImg"/>
          </p:nvPr>
        </p:nvSpPr>
        <p:spPr>
          <a:ln/>
        </p:spPr>
      </p:sp>
      <p:sp>
        <p:nvSpPr>
          <p:cNvPr id="190466"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i="1">
                <a:ea typeface="MS PGothic" charset="0"/>
                <a:cs typeface="MS PGothic" charset="0"/>
              </a:rPr>
              <a:t>Il problema della scarsa aderenza del paziente al trattamento, rilevante soprattutto nel caso della patologie croniche, è noto sin dagli albori della medicina </a:t>
            </a:r>
          </a:p>
        </p:txBody>
      </p:sp>
      <p:sp>
        <p:nvSpPr>
          <p:cNvPr id="190467"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73C80DD4-F91F-9A40-981F-B4096CCB9E45}" type="slidenum">
              <a:rPr lang="it-IT" sz="1200">
                <a:ea typeface="MS PGothic" charset="0"/>
                <a:cs typeface="Arial" charset="0"/>
              </a:rPr>
              <a:pPr eaLnBrk="1" hangingPunct="1"/>
              <a:t>6</a:t>
            </a:fld>
            <a:endParaRPr lang="it-IT" sz="1200">
              <a:ea typeface="MS PGothic"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F2C6C7-5EF2-497B-A473-6F18E7B8BC3C}" type="slidenum">
              <a:rPr lang="it-IT" smtClean="0"/>
              <a:t>50</a:t>
            </a:fld>
            <a:endParaRPr lang="it-IT"/>
          </a:p>
        </p:txBody>
      </p:sp>
    </p:spTree>
    <p:extLst>
      <p:ext uri="{BB962C8B-B14F-4D97-AF65-F5344CB8AC3E}">
        <p14:creationId xmlns:p14="http://schemas.microsoft.com/office/powerpoint/2010/main" val="23229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149225"/>
            <a:ext cx="6480175" cy="4321175"/>
          </a:xfrm>
        </p:spPr>
      </p:sp>
      <p:sp>
        <p:nvSpPr>
          <p:cNvPr id="3" name="Notes Placeholder 2"/>
          <p:cNvSpPr>
            <a:spLocks noGrp="1"/>
          </p:cNvSpPr>
          <p:nvPr>
            <p:ph type="body" idx="1"/>
          </p:nvPr>
        </p:nvSpPr>
        <p:spPr/>
        <p:txBody>
          <a:bodyPr/>
          <a:lstStyle/>
          <a:p>
            <a:endParaRPr lang="en-US"/>
          </a:p>
        </p:txBody>
      </p:sp>
      <p:cxnSp>
        <p:nvCxnSpPr>
          <p:cNvPr id="4" name="Straight Arrow Connector 3">
            <a:extLst>
              <a:ext uri="{FF2B5EF4-FFF2-40B4-BE49-F238E27FC236}">
                <a16:creationId xmlns:a16="http://schemas.microsoft.com/office/drawing/2014/main" id="{CEBC2064-1DB3-44E4-80B4-3458F3BE3B85}"/>
              </a:ext>
            </a:extLst>
          </p:cNvPr>
          <p:cNvCxnSpPr>
            <a:cxnSpLocks/>
          </p:cNvCxnSpPr>
          <p:nvPr/>
        </p:nvCxnSpPr>
        <p:spPr>
          <a:xfrm>
            <a:off x="747093" y="1251208"/>
            <a:ext cx="488768" cy="889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8546AD9-6F4B-4681-B296-44B4E736B649}"/>
              </a:ext>
            </a:extLst>
          </p:cNvPr>
          <p:cNvSpPr txBox="1"/>
          <p:nvPr/>
        </p:nvSpPr>
        <p:spPr>
          <a:xfrm>
            <a:off x="64353" y="918583"/>
            <a:ext cx="682739" cy="776504"/>
          </a:xfrm>
          <a:prstGeom prst="rect">
            <a:avLst/>
          </a:prstGeom>
          <a:noFill/>
          <a:ln>
            <a:solidFill>
              <a:srgbClr val="FF0000"/>
            </a:solidFill>
          </a:ln>
        </p:spPr>
        <p:txBody>
          <a:bodyPr wrap="square" lIns="108402" tIns="54200" rIns="108402" bIns="54200" rtlCol="0">
            <a:spAutoFit/>
          </a:bodyPr>
          <a:lstStyle/>
          <a:p>
            <a:pPr defTabSz="1041771">
              <a:defRPr/>
            </a:pPr>
            <a:r>
              <a:rPr lang="en-US" sz="700" kern="0" dirty="0">
                <a:solidFill>
                  <a:sysClr val="windowText" lastClr="000000"/>
                </a:solidFill>
                <a:latin typeface="Arial"/>
              </a:rPr>
              <a:t>Heart.org CVD Prevalence &amp; Cost. 2016: 23-Fig 3-4</a:t>
            </a:r>
          </a:p>
        </p:txBody>
      </p:sp>
      <p:cxnSp>
        <p:nvCxnSpPr>
          <p:cNvPr id="6" name="Straight Arrow Connector 5">
            <a:extLst>
              <a:ext uri="{FF2B5EF4-FFF2-40B4-BE49-F238E27FC236}">
                <a16:creationId xmlns:a16="http://schemas.microsoft.com/office/drawing/2014/main" id="{E629E08B-3E2F-4A42-A3AB-65FDA69C2809}"/>
              </a:ext>
            </a:extLst>
          </p:cNvPr>
          <p:cNvCxnSpPr>
            <a:cxnSpLocks/>
          </p:cNvCxnSpPr>
          <p:nvPr/>
        </p:nvCxnSpPr>
        <p:spPr>
          <a:xfrm flipH="1">
            <a:off x="6315607" y="1120794"/>
            <a:ext cx="946270" cy="3722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6ADF06-B94F-4D71-A1FB-BD5C99DB2685}"/>
              </a:ext>
            </a:extLst>
          </p:cNvPr>
          <p:cNvSpPr txBox="1"/>
          <p:nvPr/>
        </p:nvSpPr>
        <p:spPr>
          <a:xfrm>
            <a:off x="6579138" y="788169"/>
            <a:ext cx="682739" cy="776504"/>
          </a:xfrm>
          <a:prstGeom prst="rect">
            <a:avLst/>
          </a:prstGeom>
          <a:solidFill>
            <a:schemeClr val="bg1"/>
          </a:solidFill>
          <a:ln>
            <a:solidFill>
              <a:srgbClr val="FF0000"/>
            </a:solidFill>
          </a:ln>
        </p:spPr>
        <p:txBody>
          <a:bodyPr wrap="square" lIns="108402" tIns="54200" rIns="108402" bIns="54200" rtlCol="0">
            <a:spAutoFit/>
          </a:bodyPr>
          <a:lstStyle/>
          <a:p>
            <a:pPr defTabSz="1041771">
              <a:defRPr/>
            </a:pPr>
            <a:r>
              <a:rPr lang="en-US" sz="700" kern="0" dirty="0">
                <a:solidFill>
                  <a:sysClr val="windowText" lastClr="000000"/>
                </a:solidFill>
                <a:latin typeface="Arial"/>
              </a:rPr>
              <a:t>Heart.org CVD Prevalence &amp; Cost. 2016: 24-Fig 3-6</a:t>
            </a:r>
          </a:p>
        </p:txBody>
      </p:sp>
    </p:spTree>
    <p:extLst>
      <p:ext uri="{BB962C8B-B14F-4D97-AF65-F5344CB8AC3E}">
        <p14:creationId xmlns:p14="http://schemas.microsoft.com/office/powerpoint/2010/main" val="1962146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1162050"/>
            <a:ext cx="4700588" cy="31353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GBD Estimation framework: </a:t>
            </a:r>
            <a:r>
              <a:rPr lang="en-US" dirty="0">
                <a:solidFill>
                  <a:schemeClr val="tx1"/>
                </a:solidFill>
                <a:latin typeface="Arial" panose="020B0604020202020204" pitchFamily="34" charset="0"/>
                <a:cs typeface="Arial" panose="020B0604020202020204" pitchFamily="34" charset="0"/>
              </a:rPr>
              <a:t>multinational collaborative research project including a wide range of data sources and methods to produce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age-, sex-, and country-specific results for the years 1990 to 2013. Proportion contribution (%) of age–</a:t>
            </a:r>
            <a:r>
              <a:rPr lang="en-US" dirty="0" err="1">
                <a:solidFill>
                  <a:schemeClr val="tx1"/>
                </a:solidFill>
                <a:latin typeface="Arial" panose="020B0604020202020204" pitchFamily="34" charset="0"/>
                <a:cs typeface="Arial" panose="020B0604020202020204" pitchFamily="34" charset="0"/>
              </a:rPr>
              <a:t>standardised</a:t>
            </a:r>
            <a:r>
              <a:rPr lang="en-US" dirty="0">
                <a:solidFill>
                  <a:schemeClr val="tx1"/>
                </a:solidFill>
                <a:latin typeface="Arial" panose="020B0604020202020204" pitchFamily="34" charset="0"/>
                <a:cs typeface="Arial" panose="020B0604020202020204" pitchFamily="34" charset="0"/>
              </a:rPr>
              <a:t> DALYs from stroke in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comparison to 10 other leading causes of DALYs, Global, 2013. *GDB definition of stroke does not include TIA</a:t>
            </a:r>
          </a:p>
        </p:txBody>
      </p:sp>
      <p:sp>
        <p:nvSpPr>
          <p:cNvPr id="16" name="TextBox 15"/>
          <p:cNvSpPr txBox="1"/>
          <p:nvPr/>
        </p:nvSpPr>
        <p:spPr>
          <a:xfrm>
            <a:off x="385360" y="2215254"/>
            <a:ext cx="697911" cy="529376"/>
          </a:xfrm>
          <a:prstGeom prst="rect">
            <a:avLst/>
          </a:prstGeom>
          <a:noFill/>
          <a:ln>
            <a:solidFill>
              <a:srgbClr val="FF0000"/>
            </a:solidFill>
          </a:ln>
        </p:spPr>
        <p:txBody>
          <a:bodyPr wrap="square" lIns="18288" tIns="18288" rIns="18288" bIns="18288" rtlCol="0">
            <a:spAutoFit/>
          </a:bodyPr>
          <a:lstStyle>
            <a:defPPr>
              <a:defRPr lang="en-US"/>
            </a:defPPr>
            <a:lvl1pPr>
              <a:defRPr sz="800" b="1">
                <a:solidFill>
                  <a:srgbClr val="FF0000"/>
                </a:solidFill>
                <a:latin typeface="Arial Narrow" panose="020B0606020202030204" pitchFamily="34" charset="0"/>
              </a:defRPr>
            </a:lvl1pPr>
          </a:lstStyle>
          <a:p>
            <a:r>
              <a:rPr lang="en-US" b="0" dirty="0" err="1">
                <a:solidFill>
                  <a:prstClr val="black"/>
                </a:solidFill>
              </a:rPr>
              <a:t>Feigin</a:t>
            </a:r>
            <a:r>
              <a:rPr lang="en-US" b="0" dirty="0">
                <a:solidFill>
                  <a:prstClr val="black"/>
                </a:solidFill>
              </a:rPr>
              <a:t> V. </a:t>
            </a:r>
            <a:r>
              <a:rPr lang="en-US" b="0" i="1" dirty="0">
                <a:solidFill>
                  <a:prstClr val="black"/>
                </a:solidFill>
              </a:rPr>
              <a:t>Neuroepidemiology</a:t>
            </a:r>
            <a:r>
              <a:rPr lang="en-US" b="0" dirty="0">
                <a:solidFill>
                  <a:prstClr val="black"/>
                </a:solidFill>
              </a:rPr>
              <a:t>. 2015: 169-Fig 4a</a:t>
            </a:r>
          </a:p>
        </p:txBody>
      </p:sp>
      <p:sp>
        <p:nvSpPr>
          <p:cNvPr id="17" name="TextBox 16"/>
          <p:cNvSpPr txBox="1"/>
          <p:nvPr/>
        </p:nvSpPr>
        <p:spPr>
          <a:xfrm>
            <a:off x="322970" y="3858470"/>
            <a:ext cx="697911" cy="652486"/>
          </a:xfrm>
          <a:prstGeom prst="rect">
            <a:avLst/>
          </a:prstGeom>
          <a:noFill/>
          <a:ln>
            <a:solidFill>
              <a:srgbClr val="FF0000"/>
            </a:solidFill>
          </a:ln>
        </p:spPr>
        <p:txBody>
          <a:bodyPr wrap="square" lIns="18288" tIns="18288" rIns="18288" bIns="18288" rtlCol="0">
            <a:spAutoFit/>
          </a:bodyPr>
          <a:lstStyle>
            <a:defPPr>
              <a:defRPr lang="en-US"/>
            </a:defPPr>
            <a:lvl1pPr>
              <a:defRPr sz="800" b="0">
                <a:solidFill>
                  <a:srgbClr val="FF0000"/>
                </a:solidFill>
                <a:latin typeface="Arial Narrow" panose="020B0606020202030204" pitchFamily="34" charset="0"/>
              </a:defRPr>
            </a:lvl1pPr>
          </a:lstStyle>
          <a:p>
            <a:r>
              <a:rPr lang="en-US" dirty="0" err="1">
                <a:solidFill>
                  <a:prstClr val="black"/>
                </a:solidFill>
              </a:rPr>
              <a:t>Feigin</a:t>
            </a:r>
            <a:r>
              <a:rPr lang="en-US" dirty="0">
                <a:solidFill>
                  <a:prstClr val="black"/>
                </a:solidFill>
              </a:rPr>
              <a:t> V. </a:t>
            </a:r>
            <a:r>
              <a:rPr lang="en-US" i="1" dirty="0">
                <a:solidFill>
                  <a:prstClr val="black"/>
                </a:solidFill>
              </a:rPr>
              <a:t>Neuroepidemiology</a:t>
            </a:r>
            <a:r>
              <a:rPr lang="en-US" dirty="0">
                <a:solidFill>
                  <a:prstClr val="black"/>
                </a:solidFill>
              </a:rPr>
              <a:t>. 2015:162-B-1,3; 169-Fig 4 caption</a:t>
            </a:r>
          </a:p>
        </p:txBody>
      </p:sp>
      <p:cxnSp>
        <p:nvCxnSpPr>
          <p:cNvPr id="18" name="Straight Arrow Connector 17"/>
          <p:cNvCxnSpPr>
            <a:cxnSpLocks/>
          </p:cNvCxnSpPr>
          <p:nvPr/>
        </p:nvCxnSpPr>
        <p:spPr>
          <a:xfrm>
            <a:off x="1020881" y="4166800"/>
            <a:ext cx="299567" cy="30709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60404" y="1441908"/>
            <a:ext cx="697911" cy="406265"/>
          </a:xfrm>
          <a:prstGeom prst="rect">
            <a:avLst/>
          </a:prstGeom>
          <a:solidFill>
            <a:schemeClr val="bg1"/>
          </a:solidFill>
          <a:ln>
            <a:solidFill>
              <a:srgbClr val="FF0000"/>
            </a:solidFill>
          </a:ln>
        </p:spPr>
        <p:txBody>
          <a:bodyPr wrap="square" lIns="18288" tIns="18288" rIns="18288" bIns="18288" rtlCol="0">
            <a:spAutoFit/>
          </a:bodyPr>
          <a:lstStyle>
            <a:defPPr>
              <a:defRPr lang="en-US"/>
            </a:defPPr>
            <a:lvl1pPr>
              <a:defRPr sz="800" b="0">
                <a:solidFill>
                  <a:srgbClr val="FF0000"/>
                </a:solidFill>
                <a:latin typeface="Arial Narrow" panose="020B0606020202030204" pitchFamily="34" charset="0"/>
              </a:defRPr>
            </a:lvl1pPr>
          </a:lstStyle>
          <a:p>
            <a:r>
              <a:rPr lang="en-US" dirty="0" err="1">
                <a:solidFill>
                  <a:prstClr val="black"/>
                </a:solidFill>
              </a:rPr>
              <a:t>Feigin</a:t>
            </a:r>
            <a:r>
              <a:rPr lang="en-US" dirty="0">
                <a:solidFill>
                  <a:prstClr val="black"/>
                </a:solidFill>
              </a:rPr>
              <a:t> V. </a:t>
            </a:r>
            <a:r>
              <a:rPr lang="en-US" i="1" dirty="0">
                <a:solidFill>
                  <a:prstClr val="black"/>
                </a:solidFill>
              </a:rPr>
              <a:t>Neuroepidemiology</a:t>
            </a:r>
            <a:r>
              <a:rPr lang="en-US" dirty="0">
                <a:solidFill>
                  <a:prstClr val="black"/>
                </a:solidFill>
              </a:rPr>
              <a:t>. 2015:162-A-1</a:t>
            </a:r>
          </a:p>
        </p:txBody>
      </p:sp>
      <p:cxnSp>
        <p:nvCxnSpPr>
          <p:cNvPr id="20" name="Straight Arrow Connector 19"/>
          <p:cNvCxnSpPr>
            <a:cxnSpLocks/>
            <a:stCxn id="19" idx="1"/>
          </p:cNvCxnSpPr>
          <p:nvPr/>
        </p:nvCxnSpPr>
        <p:spPr>
          <a:xfrm flipH="1">
            <a:off x="4118776" y="1645041"/>
            <a:ext cx="1841628" cy="4382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rot="10800000">
            <a:off x="1090895" y="1224743"/>
            <a:ext cx="229553" cy="232178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2" name="TextBox 21"/>
          <p:cNvSpPr txBox="1"/>
          <p:nvPr/>
        </p:nvSpPr>
        <p:spPr>
          <a:xfrm>
            <a:off x="385360" y="3281836"/>
            <a:ext cx="697911" cy="529376"/>
          </a:xfrm>
          <a:prstGeom prst="rect">
            <a:avLst/>
          </a:prstGeom>
          <a:noFill/>
          <a:ln>
            <a:solidFill>
              <a:srgbClr val="FF0000"/>
            </a:solidFill>
          </a:ln>
        </p:spPr>
        <p:txBody>
          <a:bodyPr wrap="square" lIns="18288" tIns="18288" rIns="18288" bIns="18288" rtlCol="0">
            <a:spAutoFit/>
          </a:bodyPr>
          <a:lstStyle>
            <a:defPPr>
              <a:defRPr lang="en-US"/>
            </a:defPPr>
            <a:lvl1pPr>
              <a:defRPr sz="800" b="1">
                <a:solidFill>
                  <a:srgbClr val="FF0000"/>
                </a:solidFill>
                <a:latin typeface="Arial Narrow" panose="020B0606020202030204" pitchFamily="34" charset="0"/>
              </a:defRPr>
            </a:lvl1pPr>
          </a:lstStyle>
          <a:p>
            <a:r>
              <a:rPr lang="en-US" b="0" dirty="0" err="1">
                <a:solidFill>
                  <a:prstClr val="black"/>
                </a:solidFill>
              </a:rPr>
              <a:t>Feigin</a:t>
            </a:r>
            <a:r>
              <a:rPr lang="en-US" b="0" dirty="0">
                <a:solidFill>
                  <a:prstClr val="black"/>
                </a:solidFill>
              </a:rPr>
              <a:t> V. </a:t>
            </a:r>
            <a:r>
              <a:rPr lang="en-US" b="0" i="1" dirty="0">
                <a:solidFill>
                  <a:prstClr val="black"/>
                </a:solidFill>
              </a:rPr>
              <a:t>Neuroepidemiology</a:t>
            </a:r>
            <a:r>
              <a:rPr lang="en-US" b="0" dirty="0">
                <a:solidFill>
                  <a:prstClr val="black"/>
                </a:solidFill>
              </a:rPr>
              <a:t>. 2015: 169-Fig 4a</a:t>
            </a:r>
          </a:p>
        </p:txBody>
      </p:sp>
      <p:cxnSp>
        <p:nvCxnSpPr>
          <p:cNvPr id="23" name="Straight Arrow Connector 22"/>
          <p:cNvCxnSpPr>
            <a:cxnSpLocks/>
          </p:cNvCxnSpPr>
          <p:nvPr/>
        </p:nvCxnSpPr>
        <p:spPr>
          <a:xfrm>
            <a:off x="1083272" y="3611047"/>
            <a:ext cx="1564512" cy="609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75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Parlare della paradosso della prevenzione primaria</a:t>
            </a:r>
          </a:p>
        </p:txBody>
      </p:sp>
      <p:sp>
        <p:nvSpPr>
          <p:cNvPr id="4" name="Segnaposto numero diapositiva 3"/>
          <p:cNvSpPr>
            <a:spLocks noGrp="1"/>
          </p:cNvSpPr>
          <p:nvPr>
            <p:ph type="sldNum" sz="quarter" idx="5"/>
          </p:nvPr>
        </p:nvSpPr>
        <p:spPr/>
        <p:txBody>
          <a:bodyPr/>
          <a:lstStyle/>
          <a:p>
            <a:pPr>
              <a:defRPr/>
            </a:pPr>
            <a:fld id="{B71A9BF0-B57B-E84B-B7E0-2675F674A027}" type="slidenum">
              <a:rPr lang="it-IT" smtClean="0"/>
              <a:pPr>
                <a:defRPr/>
              </a:pPr>
              <a:t>54</a:t>
            </a:fld>
            <a:endParaRPr lang="it-IT"/>
          </a:p>
        </p:txBody>
      </p:sp>
    </p:spTree>
    <p:extLst>
      <p:ext uri="{BB962C8B-B14F-4D97-AF65-F5344CB8AC3E}">
        <p14:creationId xmlns:p14="http://schemas.microsoft.com/office/powerpoint/2010/main" val="3089834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Header Placeholder 3"/>
          <p:cNvSpPr>
            <a:spLocks noGrp="1"/>
          </p:cNvSpPr>
          <p:nvPr>
            <p:ph type="hdr" sz="quarter"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F2C6C7-5EF2-497B-A473-6F18E7B8BC3C}" type="slidenum">
              <a:rPr lang="it-IT" smtClean="0"/>
              <a:t>55</a:t>
            </a:fld>
            <a:endParaRPr lang="it-IT"/>
          </a:p>
        </p:txBody>
      </p:sp>
    </p:spTree>
    <p:extLst>
      <p:ext uri="{BB962C8B-B14F-4D97-AF65-F5344CB8AC3E}">
        <p14:creationId xmlns:p14="http://schemas.microsoft.com/office/powerpoint/2010/main" val="288395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Header Placeholder 3"/>
          <p:cNvSpPr>
            <a:spLocks noGrp="1"/>
          </p:cNvSpPr>
          <p:nvPr>
            <p:ph type="hdr" sz="quarter"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9F2C6C7-5EF2-497B-A473-6F18E7B8BC3C}" type="slidenum">
              <a:rPr lang="it-IT" smtClean="0"/>
              <a:t>57</a:t>
            </a:fld>
            <a:endParaRPr lang="it-IT"/>
          </a:p>
        </p:txBody>
      </p:sp>
    </p:spTree>
    <p:extLst>
      <p:ext uri="{BB962C8B-B14F-4D97-AF65-F5344CB8AC3E}">
        <p14:creationId xmlns:p14="http://schemas.microsoft.com/office/powerpoint/2010/main" val="1376008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465138"/>
            <a:ext cx="5991225" cy="3995737"/>
          </a:xfrm>
        </p:spPr>
      </p:sp>
      <p:sp>
        <p:nvSpPr>
          <p:cNvPr id="3" name="Notes Placeholder 2"/>
          <p:cNvSpPr>
            <a:spLocks noGrp="1"/>
          </p:cNvSpPr>
          <p:nvPr>
            <p:ph type="body" idx="1"/>
          </p:nvPr>
        </p:nvSpPr>
        <p:spPr>
          <a:xfrm>
            <a:off x="1291029" y="4585222"/>
            <a:ext cx="5414625" cy="5079509"/>
          </a:xfrm>
        </p:spPr>
        <p:txBody>
          <a:bodyPr/>
          <a:lstStyle/>
          <a:p>
            <a:endParaRPr lang="en-GB"/>
          </a:p>
        </p:txBody>
      </p:sp>
      <p:sp>
        <p:nvSpPr>
          <p:cNvPr id="6" name="TextBox 5">
            <a:extLst>
              <a:ext uri="{FF2B5EF4-FFF2-40B4-BE49-F238E27FC236}">
                <a16:creationId xmlns:a16="http://schemas.microsoft.com/office/drawing/2014/main" id="{01FEA1B5-C8ED-488E-A7DB-3AD49CAC7B48}"/>
              </a:ext>
            </a:extLst>
          </p:cNvPr>
          <p:cNvSpPr txBox="1"/>
          <p:nvPr/>
        </p:nvSpPr>
        <p:spPr>
          <a:xfrm>
            <a:off x="120650" y="2221706"/>
            <a:ext cx="1208448" cy="461665"/>
          </a:xfrm>
          <a:prstGeom prst="rect">
            <a:avLst/>
          </a:prstGeom>
          <a:solidFill>
            <a:schemeClr val="bg1"/>
          </a:solidFill>
          <a:ln>
            <a:solidFill>
              <a:srgbClr val="FF0000"/>
            </a:solidFill>
          </a:ln>
        </p:spPr>
        <p:txBody>
          <a:bodyPr wrap="square" rtlCol="0">
            <a:spAutoFit/>
          </a:bodyPr>
          <a:lstStyle/>
          <a:p>
            <a:r>
              <a:rPr lang="en-GB" sz="600" dirty="0" err="1">
                <a:solidFill>
                  <a:prstClr val="black"/>
                </a:solidFill>
                <a:latin typeface="Arial"/>
              </a:rPr>
              <a:t>Ference</a:t>
            </a:r>
            <a:r>
              <a:rPr lang="en-GB" sz="600" dirty="0">
                <a:solidFill>
                  <a:prstClr val="black"/>
                </a:solidFill>
                <a:latin typeface="Arial"/>
              </a:rPr>
              <a:t> BA, et al. </a:t>
            </a:r>
            <a:r>
              <a:rPr lang="en-GB" sz="600" dirty="0" err="1">
                <a:solidFill>
                  <a:prstClr val="black"/>
                </a:solidFill>
                <a:latin typeface="Arial"/>
              </a:rPr>
              <a:t>Eur</a:t>
            </a:r>
            <a:r>
              <a:rPr lang="en-GB" sz="600" dirty="0">
                <a:solidFill>
                  <a:prstClr val="black"/>
                </a:solidFill>
                <a:latin typeface="Arial"/>
              </a:rPr>
              <a:t> Heart J. 2017. </a:t>
            </a:r>
            <a:r>
              <a:rPr lang="en-GB" sz="600" dirty="0" err="1">
                <a:solidFill>
                  <a:prstClr val="black"/>
                </a:solidFill>
                <a:latin typeface="Arial"/>
              </a:rPr>
              <a:t>Epub</a:t>
            </a:r>
            <a:r>
              <a:rPr lang="en-GB" sz="600" dirty="0">
                <a:solidFill>
                  <a:prstClr val="black"/>
                </a:solidFill>
                <a:latin typeface="Arial"/>
              </a:rPr>
              <a:t> ahead of print: </a:t>
            </a:r>
            <a:br>
              <a:rPr lang="en-GB" sz="600" dirty="0">
                <a:solidFill>
                  <a:prstClr val="black"/>
                </a:solidFill>
                <a:latin typeface="Arial"/>
              </a:rPr>
            </a:br>
            <a:r>
              <a:rPr lang="en-GB" sz="600" dirty="0">
                <a:solidFill>
                  <a:prstClr val="black"/>
                </a:solidFill>
                <a:latin typeface="Arial"/>
              </a:rPr>
              <a:t>doi:10.1093/</a:t>
            </a:r>
            <a:r>
              <a:rPr lang="en-GB" sz="600" dirty="0" err="1">
                <a:solidFill>
                  <a:prstClr val="black"/>
                </a:solidFill>
                <a:latin typeface="Arial"/>
              </a:rPr>
              <a:t>eurheartj</a:t>
            </a:r>
            <a:r>
              <a:rPr lang="en-GB" sz="600" dirty="0">
                <a:solidFill>
                  <a:prstClr val="black"/>
                </a:solidFill>
                <a:latin typeface="Arial"/>
              </a:rPr>
              <a:t>/ehx144</a:t>
            </a:r>
          </a:p>
          <a:p>
            <a:r>
              <a:rPr lang="en-GB" sz="600" dirty="0">
                <a:solidFill>
                  <a:prstClr val="black"/>
                </a:solidFill>
                <a:latin typeface="Arial"/>
              </a:rPr>
              <a:t>E5 fig 2</a:t>
            </a:r>
          </a:p>
        </p:txBody>
      </p:sp>
      <p:cxnSp>
        <p:nvCxnSpPr>
          <p:cNvPr id="7" name="Straight Arrow Connector 6">
            <a:extLst>
              <a:ext uri="{FF2B5EF4-FFF2-40B4-BE49-F238E27FC236}">
                <a16:creationId xmlns:a16="http://schemas.microsoft.com/office/drawing/2014/main" id="{09CEAED9-62AA-4B30-831C-6D132D4E8041}"/>
              </a:ext>
            </a:extLst>
          </p:cNvPr>
          <p:cNvCxnSpPr>
            <a:cxnSpLocks/>
            <a:stCxn id="6" idx="3"/>
          </p:cNvCxnSpPr>
          <p:nvPr/>
        </p:nvCxnSpPr>
        <p:spPr>
          <a:xfrm flipV="1">
            <a:off x="1329098" y="2297906"/>
            <a:ext cx="2449152" cy="154633"/>
          </a:xfrm>
          <a:prstGeom prst="straightConnector1">
            <a:avLst/>
          </a:prstGeom>
          <a:ln>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867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pPr>
              <a:defRPr/>
            </a:pPr>
            <a:r>
              <a:rPr lang="en-US"/>
              <a:t>FUTURE RESEARCH</a:t>
            </a:r>
          </a:p>
        </p:txBody>
      </p:sp>
      <p:sp>
        <p:nvSpPr>
          <p:cNvPr id="7" name="Rectangle 7"/>
          <p:cNvSpPr>
            <a:spLocks noGrp="1" noChangeArrowheads="1"/>
          </p:cNvSpPr>
          <p:nvPr>
            <p:ph type="sldNum" sz="quarter" idx="5"/>
          </p:nvPr>
        </p:nvSpPr>
        <p:spPr/>
        <p:txBody>
          <a:bodyPr/>
          <a:lstStyle/>
          <a:p>
            <a:pPr>
              <a:defRPr/>
            </a:pPr>
            <a:fld id="{E65012D1-4254-3447-94E6-97C8C46A10F8}" type="slidenum">
              <a:rPr lang="en-US"/>
              <a:pPr>
                <a:defRPr/>
              </a:pPr>
              <a:t>62</a:t>
            </a:fld>
            <a:endParaRPr lang="en-US"/>
          </a:p>
        </p:txBody>
      </p:sp>
      <p:sp>
        <p:nvSpPr>
          <p:cNvPr id="304131" name="Rectangle 6146"/>
          <p:cNvSpPr>
            <a:spLocks noGrp="1" noRot="1" noChangeAspect="1" noChangeArrowheads="1" noTextEdit="1"/>
          </p:cNvSpPr>
          <p:nvPr>
            <p:ph type="sldImg"/>
          </p:nvPr>
        </p:nvSpPr>
        <p:spPr>
          <a:xfrm>
            <a:off x="858838" y="684213"/>
            <a:ext cx="5141912" cy="3429000"/>
          </a:xfrm>
          <a:solidFill>
            <a:srgbClr val="FFFFFF"/>
          </a:solidFill>
          <a:ln/>
        </p:spPr>
      </p:sp>
      <p:sp>
        <p:nvSpPr>
          <p:cNvPr id="2056195" name="Rectangle 6147"/>
          <p:cNvSpPr>
            <a:spLocks noGrp="1" noChangeArrowheads="1"/>
          </p:cNvSpPr>
          <p:nvPr>
            <p:ph type="body" idx="1"/>
          </p:nvPr>
        </p:nvSpPr>
        <p:spPr>
          <a:xfrm>
            <a:off x="915988" y="4343400"/>
            <a:ext cx="5026025" cy="4116388"/>
          </a:xfrm>
          <a:solidFill>
            <a:srgbClr val="FFFFFF"/>
          </a:solidFill>
          <a:ln>
            <a:solidFill>
              <a:srgbClr val="000000"/>
            </a:solidFill>
          </a:ln>
        </p:spPr>
        <p:txBody>
          <a:bodyPr/>
          <a:lstStyle/>
          <a:p>
            <a:pPr>
              <a:defRPr/>
            </a:pPr>
            <a:endParaRPr lang="it-IT">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b="1" i="1" kern="1200" dirty="0">
                <a:solidFill>
                  <a:schemeClr val="tx1"/>
                </a:solidFill>
                <a:effectLst/>
                <a:latin typeface="Arial" panose="020B0604020202020204" pitchFamily="34" charset="0"/>
                <a:ea typeface="+mn-ea"/>
                <a:cs typeface="Arial" panose="020B0604020202020204" pitchFamily="34" charset="0"/>
              </a:rPr>
              <a:t>These trials were conducted in different populations using different trial designs. No head-to-head comparison has been made between evolocumab and </a:t>
            </a:r>
            <a:r>
              <a:rPr lang="en-GB" sz="1000" b="1" i="1" kern="1200" dirty="0" err="1">
                <a:solidFill>
                  <a:schemeClr val="tx1"/>
                </a:solidFill>
                <a:effectLst/>
                <a:latin typeface="Arial" panose="020B0604020202020204" pitchFamily="34" charset="0"/>
                <a:ea typeface="+mn-ea"/>
                <a:cs typeface="Arial" panose="020B0604020202020204" pitchFamily="34" charset="0"/>
              </a:rPr>
              <a:t>alirocumab</a:t>
            </a:r>
            <a:r>
              <a:rPr lang="en-GB" sz="1000" b="1" i="1" kern="1200" dirty="0">
                <a:solidFill>
                  <a:schemeClr val="tx1"/>
                </a:solidFill>
                <a:effectLst/>
                <a:latin typeface="Arial" panose="020B0604020202020204" pitchFamily="34" charset="0"/>
                <a:ea typeface="+mn-ea"/>
                <a:cs typeface="Arial" panose="020B0604020202020204" pitchFamily="34" charset="0"/>
              </a:rPr>
              <a:t>.  </a:t>
            </a:r>
            <a:endParaRPr lang="en-GB" b="1" dirty="0"/>
          </a:p>
          <a:p>
            <a:pPr marL="0" indent="0">
              <a:buNone/>
            </a:pPr>
            <a:r>
              <a:rPr lang="en-GB" b="1" dirty="0"/>
              <a:t>Key points</a:t>
            </a:r>
          </a:p>
          <a:p>
            <a:pPr marL="165432" indent="-165432"/>
            <a:r>
              <a:rPr lang="en-GB" dirty="0" err="1"/>
              <a:t>Evolocumab</a:t>
            </a:r>
            <a:r>
              <a:rPr lang="en-GB" dirty="0"/>
              <a:t> 140 mg Q2W and 420 mg QM provide consistent LDL-C reduction in all settings assessed.</a:t>
            </a:r>
          </a:p>
          <a:p>
            <a:pPr marL="165432" indent="-165432"/>
            <a:r>
              <a:rPr lang="en-GB" dirty="0"/>
              <a:t>Alirocumab 75/150 mg Q2W and</a:t>
            </a:r>
            <a:r>
              <a:rPr lang="en-GB" baseline="0" dirty="0"/>
              <a:t> 150 mg Q2W </a:t>
            </a:r>
            <a:r>
              <a:rPr lang="en-GB" dirty="0"/>
              <a:t>provide variable LDL-C reduction in the settings assessed.</a:t>
            </a:r>
            <a:endParaRPr lang="en-GB" baseline="0" dirty="0"/>
          </a:p>
          <a:p>
            <a:pPr marL="0" indent="0">
              <a:buNone/>
            </a:pPr>
            <a:endParaRPr lang="en-GB" dirty="0"/>
          </a:p>
          <a:p>
            <a:pPr marL="0" indent="0">
              <a:buNone/>
            </a:pPr>
            <a:r>
              <a:rPr lang="en-GB" b="1" dirty="0"/>
              <a:t>More details:</a:t>
            </a:r>
            <a:r>
              <a:rPr lang="en-GB" b="1" baseline="0" dirty="0"/>
              <a:t> </a:t>
            </a:r>
            <a:r>
              <a:rPr lang="en-GB" b="1" dirty="0"/>
              <a:t>evolocumab</a:t>
            </a:r>
          </a:p>
          <a:p>
            <a:pPr lvl="0"/>
            <a:r>
              <a:rPr lang="en-GB" dirty="0"/>
              <a:t>The data presented here come from five</a:t>
            </a:r>
            <a:r>
              <a:rPr lang="en-GB" baseline="0" dirty="0"/>
              <a:t> Phase 3, randomised, double-blind, placebo- or ezetimibe-controlled studies, MENDEL-2, LAPLACE-2, RUTHERFORD-2, DESCARTES and GAUSS-2.</a:t>
            </a:r>
            <a:r>
              <a:rPr lang="en-GB" baseline="30000" dirty="0"/>
              <a:t>1–5</a:t>
            </a:r>
            <a:r>
              <a:rPr lang="en-GB" baseline="0" dirty="0"/>
              <a:t> </a:t>
            </a:r>
          </a:p>
          <a:p>
            <a:pPr lvl="0"/>
            <a:r>
              <a:rPr lang="en-GB" baseline="0" dirty="0"/>
              <a:t>Both Q2W and QM results are shown for the treatment difference between </a:t>
            </a:r>
            <a:r>
              <a:rPr lang="en-GB" baseline="0" dirty="0" err="1"/>
              <a:t>evolocumab</a:t>
            </a:r>
            <a:r>
              <a:rPr lang="en-GB" baseline="0" dirty="0"/>
              <a:t> and control (placebo or ezetimibe) in LDL-C levels from baseline to the mean of Weeks 10 and 12, except for DESCARTES, which shows the results at Week 52. In the LAPLACE-2 study, data are shown for patients receiving atorvastatin 80 mg.</a:t>
            </a:r>
            <a:endParaRPr lang="en-GB" dirty="0"/>
          </a:p>
          <a:p>
            <a:pPr lvl="0"/>
            <a:r>
              <a:rPr lang="en-GB" dirty="0"/>
              <a:t>In the MENDEL study, patients</a:t>
            </a:r>
            <a:r>
              <a:rPr lang="en-GB" baseline="0" dirty="0"/>
              <a:t> (N = 614) received </a:t>
            </a:r>
            <a:r>
              <a:rPr lang="en-GB" baseline="0" dirty="0" err="1"/>
              <a:t>evolocumab</a:t>
            </a:r>
            <a:r>
              <a:rPr lang="en-GB" baseline="0" dirty="0"/>
              <a:t> as a monotherapy, ezetimibe or placebo.</a:t>
            </a:r>
            <a:r>
              <a:rPr lang="en-GB" baseline="30000" dirty="0"/>
              <a:t>1</a:t>
            </a:r>
            <a:endParaRPr lang="en-GB" baseline="0" dirty="0"/>
          </a:p>
          <a:p>
            <a:pPr lvl="1"/>
            <a:r>
              <a:rPr lang="en-GB" dirty="0"/>
              <a:t>The mean reduction in LDL-C was</a:t>
            </a:r>
            <a:r>
              <a:rPr lang="en-GB" baseline="0" dirty="0"/>
              <a:t> 57–59% in the </a:t>
            </a:r>
            <a:r>
              <a:rPr lang="en-GB" baseline="0" dirty="0" err="1"/>
              <a:t>evolocumab</a:t>
            </a:r>
            <a:r>
              <a:rPr lang="en-GB" baseline="0" dirty="0"/>
              <a:t> group compared with 18–19% in the ezetimibe group and 0–1% in the placebo group. The treatment difference vs placebo was 57% and vs ezetimibe was 39–40%.</a:t>
            </a:r>
            <a:endParaRPr lang="en-GB" dirty="0"/>
          </a:p>
          <a:p>
            <a:pPr lvl="0"/>
            <a:r>
              <a:rPr lang="en-GB" dirty="0"/>
              <a:t>In the LAPLACE-2 study, patients (N = 1896) were randomised to receive either high-intensity statin (atorvastatin 80 mg or rosuvastatin 40 mg) or moderate-intensity statin (atorvastatin 10 mg, rosuvastatin 5 mg or simvastatin 40 mg) in addition to </a:t>
            </a:r>
            <a:r>
              <a:rPr lang="en-GB" dirty="0" err="1"/>
              <a:t>evolocumab</a:t>
            </a:r>
            <a:r>
              <a:rPr lang="en-GB" dirty="0"/>
              <a:t>, ezetimibe or placebo.</a:t>
            </a:r>
            <a:r>
              <a:rPr lang="en-GB" baseline="30000" dirty="0"/>
              <a:t>3</a:t>
            </a:r>
            <a:endParaRPr lang="en-GB" dirty="0"/>
          </a:p>
          <a:p>
            <a:pPr marL="628603" lvl="1" indent="-171438" defTabSz="914332">
              <a:defRPr/>
            </a:pPr>
            <a:r>
              <a:rPr lang="en-GB" dirty="0"/>
              <a:t>The mean reduction in LDL-C was 59–66% in the </a:t>
            </a:r>
            <a:r>
              <a:rPr lang="en-GB" dirty="0" err="1"/>
              <a:t>evolocumab</a:t>
            </a:r>
            <a:r>
              <a:rPr lang="en-GB" dirty="0"/>
              <a:t> group compared with 17–24% in the ezetimibe group and 0–13% in the placebo group. The treatment difference vs placebo was 63–75% and vs ezetimibe was 38–45%.</a:t>
            </a:r>
          </a:p>
          <a:p>
            <a:pPr lvl="0"/>
            <a:r>
              <a:rPr lang="en-GB" dirty="0"/>
              <a:t>In the RUTHERFORD-2 study, </a:t>
            </a:r>
            <a:r>
              <a:rPr lang="en-GB" dirty="0" err="1"/>
              <a:t>HeFH</a:t>
            </a:r>
            <a:r>
              <a:rPr lang="en-GB" dirty="0"/>
              <a:t> patients (N = 329) were on a stable dose of a statin with or without other approved LLT (e.g. ezetimibe, resins, </a:t>
            </a:r>
            <a:r>
              <a:rPr lang="en-GB" dirty="0" err="1"/>
              <a:t>stanols</a:t>
            </a:r>
            <a:r>
              <a:rPr lang="en-GB" dirty="0"/>
              <a:t> or niacin, but excluding fibrates) in addition to </a:t>
            </a:r>
            <a:r>
              <a:rPr lang="en-GB" dirty="0" err="1"/>
              <a:t>evolocumab</a:t>
            </a:r>
            <a:r>
              <a:rPr lang="en-GB" dirty="0"/>
              <a:t> or placebo.</a:t>
            </a:r>
            <a:r>
              <a:rPr lang="en-GB" baseline="30000" dirty="0"/>
              <a:t>4</a:t>
            </a:r>
          </a:p>
          <a:p>
            <a:pPr marL="628603" lvl="1" indent="-171438" defTabSz="914332">
              <a:defRPr/>
            </a:pPr>
            <a:r>
              <a:rPr lang="en-GB" dirty="0"/>
              <a:t>The mean reduction in LDL-C was 61–63% in the </a:t>
            </a:r>
            <a:r>
              <a:rPr lang="en-GB" dirty="0" err="1"/>
              <a:t>evolocumab</a:t>
            </a:r>
            <a:r>
              <a:rPr lang="en-GB" dirty="0"/>
              <a:t> group compared with a 1% reduction and 2% increase in the placebo group. The treatment difference vs placebo was 60–66%.</a:t>
            </a:r>
          </a:p>
          <a:p>
            <a:pPr marL="171438" indent="-171438" defTabSz="914332">
              <a:defRPr/>
            </a:pPr>
            <a:r>
              <a:rPr lang="en-GB" dirty="0"/>
              <a:t>Patients in the DESCARTES study (N = 901) were on a background therapy of diet alone, diet plus atorvastatin 10 mg, diet plus atorvastatin 80 mg or diet plus atorvastatin 80 mg plus ezetimibe 10 mg for 52 weeks in addition to </a:t>
            </a:r>
            <a:r>
              <a:rPr lang="en-GB" dirty="0" err="1"/>
              <a:t>evolocumab</a:t>
            </a:r>
            <a:r>
              <a:rPr lang="en-GB" dirty="0"/>
              <a:t> or placebo.</a:t>
            </a:r>
            <a:r>
              <a:rPr lang="en-GB" baseline="30000" dirty="0"/>
              <a:t>5</a:t>
            </a:r>
            <a:endParaRPr lang="en-GB" dirty="0"/>
          </a:p>
          <a:p>
            <a:pPr marL="628603" lvl="1" indent="-171438" defTabSz="914332">
              <a:defRPr/>
            </a:pPr>
            <a:r>
              <a:rPr lang="en-GB" dirty="0"/>
              <a:t>The mean reduction in LDL-C was 47–55% in the </a:t>
            </a:r>
            <a:r>
              <a:rPr lang="en-GB" dirty="0" err="1"/>
              <a:t>evolocumab</a:t>
            </a:r>
            <a:r>
              <a:rPr lang="en-GB" dirty="0"/>
              <a:t> group compared with a 2–10% increase in the placebo group. The treatment difference vs placebo was 49–62%.</a:t>
            </a:r>
          </a:p>
          <a:p>
            <a:pPr marL="166735" lvl="1" indent="-177686">
              <a:defRPr/>
            </a:pPr>
            <a:r>
              <a:rPr lang="en-GB" dirty="0"/>
              <a:t>In the GLAGOV study, secondary prevention patients with angiographically proven atherosclerotic cardiovascular disease (n = 968) were randomised 1:1 to receive either placebo or evolocumab.</a:t>
            </a:r>
            <a:r>
              <a:rPr lang="en-GB" baseline="30000" dirty="0"/>
              <a:t>5</a:t>
            </a:r>
          </a:p>
          <a:p>
            <a:pPr marL="607887" lvl="2" indent="-177686">
              <a:defRPr/>
            </a:pPr>
            <a:r>
              <a:rPr lang="en-GB" dirty="0"/>
              <a:t>The mean reduction in LDL-C was 61% in the evolocumab group compared with a 0.65% increase in the placebo group, giving a treatment difference versus placebo of 61%.</a:t>
            </a:r>
          </a:p>
          <a:p>
            <a:pPr marL="166735" lvl="1" indent="-177686">
              <a:defRPr/>
            </a:pPr>
            <a:r>
              <a:rPr lang="en-GB" dirty="0"/>
              <a:t>In the FOURIER study, secondary prevention patients (clinically evident ASCVD) were randomised 1:1 to receive either placebo or evolocuamb.</a:t>
            </a:r>
            <a:r>
              <a:rPr lang="en-GB" baseline="30000" dirty="0"/>
              <a:t>6</a:t>
            </a:r>
          </a:p>
          <a:p>
            <a:pPr marL="607887" lvl="2" indent="-177686">
              <a:defRPr/>
            </a:pPr>
            <a:r>
              <a:rPr lang="en-GB" baseline="0" dirty="0"/>
              <a:t>The least-squares mean percentage reduction in LDL-C levels with evolocumab, as compared with placebo, was 59% (mean absolute reduction 56 mg/</a:t>
            </a:r>
            <a:r>
              <a:rPr lang="en-GB" baseline="0" dirty="0" err="1"/>
              <a:t>dL</a:t>
            </a:r>
            <a:r>
              <a:rPr lang="en-GB" baseline="0" dirty="0"/>
              <a:t>) </a:t>
            </a:r>
          </a:p>
          <a:p>
            <a:pPr lvl="0"/>
            <a:r>
              <a:rPr lang="en-GB" dirty="0"/>
              <a:t>In the GAUSS-2</a:t>
            </a:r>
            <a:r>
              <a:rPr lang="en-GB" baseline="0" dirty="0"/>
              <a:t> study, patients with statin intolerance (N = 307) received </a:t>
            </a:r>
            <a:r>
              <a:rPr lang="en-GB" baseline="0" dirty="0" err="1"/>
              <a:t>evolocumab</a:t>
            </a:r>
            <a:r>
              <a:rPr lang="en-GB" baseline="0" dirty="0"/>
              <a:t> or ezetimibe.</a:t>
            </a:r>
            <a:r>
              <a:rPr lang="en-GB" baseline="30000" dirty="0"/>
              <a:t>7</a:t>
            </a:r>
            <a:endParaRPr lang="en-GB" baseline="0" dirty="0"/>
          </a:p>
          <a:p>
            <a:pPr marL="628603" lvl="2" indent="-171438" defTabSz="914332">
              <a:defRPr/>
            </a:pPr>
            <a:r>
              <a:rPr lang="en-GB" dirty="0"/>
              <a:t>The mean reduction in LDL-C was 55–56% in the </a:t>
            </a:r>
            <a:r>
              <a:rPr lang="en-GB" dirty="0" err="1"/>
              <a:t>evolocumab</a:t>
            </a:r>
            <a:r>
              <a:rPr lang="en-GB" dirty="0"/>
              <a:t> group compared with 17–19% in the ezetimibe group. The treatment difference vs placebo was 37–39%. </a:t>
            </a:r>
          </a:p>
          <a:p>
            <a:pPr marL="0" indent="0">
              <a:buNone/>
            </a:pPr>
            <a:r>
              <a:rPr lang="en-GB" b="1" dirty="0"/>
              <a:t>More details:</a:t>
            </a:r>
            <a:r>
              <a:rPr lang="en-GB" b="1" baseline="0" dirty="0"/>
              <a:t> </a:t>
            </a:r>
            <a:r>
              <a:rPr lang="en-GB" b="1" dirty="0" err="1"/>
              <a:t>alirocumab</a:t>
            </a:r>
            <a:endParaRPr lang="en-GB" b="1" dirty="0"/>
          </a:p>
          <a:p>
            <a:pPr lvl="0"/>
            <a:r>
              <a:rPr lang="en-GB" dirty="0"/>
              <a:t>The data presented here come from nine</a:t>
            </a:r>
            <a:r>
              <a:rPr lang="en-GB" baseline="0" dirty="0"/>
              <a:t> Phase 3, randomised, double-blind, placebo- or ezetimibe-controlled studies, COMBO I, FH I and II, LONG TERM, MONO, ALTERNATIVE, COMBO II, and OPTIONS I and II.</a:t>
            </a:r>
            <a:r>
              <a:rPr lang="en-GB" baseline="30000" dirty="0"/>
              <a:t>8–15</a:t>
            </a:r>
            <a:endParaRPr lang="en-GB" baseline="0" dirty="0"/>
          </a:p>
          <a:p>
            <a:pPr lvl="0"/>
            <a:r>
              <a:rPr lang="en-GB" baseline="0" dirty="0"/>
              <a:t>Results for patients receiving alirocumab 75 or 150 mg Q2W are shown, except for LONG TERM where all patients received alirocumab 150 mg Q2W. Results shown are for the treatment difference between alirocumab and control (placebo or ezetimibe) in LDL-C levels from baseline at Week 24.</a:t>
            </a:r>
          </a:p>
          <a:p>
            <a:pPr lvl="0"/>
            <a:r>
              <a:rPr lang="en-GB" b="0" dirty="0">
                <a:solidFill>
                  <a:schemeClr val="tx1"/>
                </a:solidFill>
              </a:rPr>
              <a:t>In the COMBO I study, all patients (N = 311) were receiving a stable,</a:t>
            </a:r>
            <a:r>
              <a:rPr lang="en-GB" b="0" baseline="0" dirty="0">
                <a:solidFill>
                  <a:schemeClr val="tx1"/>
                </a:solidFill>
              </a:rPr>
              <a:t> maximally tolerated statin dose (defined as atorvastatin 40/80 mg, rosuvastatin 20/40 mg or simvastatin 80 mg) with or without other LLT (bile acid sequestrant, ezetimibe, niacin, omega-3 or fenofibrate) in addition to alirocumab or placebo.</a:t>
            </a:r>
            <a:r>
              <a:rPr lang="en-GB" b="0" baseline="30000" dirty="0">
                <a:solidFill>
                  <a:schemeClr val="tx1"/>
                </a:solidFill>
              </a:rPr>
              <a:t>8</a:t>
            </a:r>
            <a:endParaRPr lang="en-GB" b="0" baseline="0" dirty="0">
              <a:solidFill>
                <a:schemeClr val="tx1"/>
              </a:solidFill>
            </a:endParaRPr>
          </a:p>
          <a:p>
            <a:pPr marL="628603" lvl="2" indent="-171438" defTabSz="914332">
              <a:defRPr/>
            </a:pPr>
            <a:r>
              <a:rPr lang="en-GB" dirty="0"/>
              <a:t>At Week 24, the mean reduction in LDL-C was</a:t>
            </a:r>
            <a:r>
              <a:rPr lang="en-GB" baseline="0" dirty="0"/>
              <a:t> 48% in the </a:t>
            </a:r>
            <a:r>
              <a:rPr lang="en-GB" baseline="0" dirty="0" err="1"/>
              <a:t>evolocumab</a:t>
            </a:r>
            <a:r>
              <a:rPr lang="en-GB" baseline="0" dirty="0"/>
              <a:t> group compared with 2% in the placebo group. The treatment difference vs placebo was 46%.</a:t>
            </a:r>
            <a:r>
              <a:rPr lang="en-GB" baseline="30000" dirty="0"/>
              <a:t>8</a:t>
            </a:r>
            <a:endParaRPr lang="en-GB" baseline="0" dirty="0"/>
          </a:p>
          <a:p>
            <a:pPr marL="171438" lvl="1" indent="-171438" defTabSz="914332">
              <a:defRPr/>
            </a:pPr>
            <a:r>
              <a:rPr lang="en-GB" b="0" baseline="0" dirty="0">
                <a:solidFill>
                  <a:schemeClr val="tx1"/>
                </a:solidFill>
              </a:rPr>
              <a:t>In the FH I and II studies, all patients (FH I: N = 485; FH II: N = 247) were receiving stable high-dose statin therapy (rosuvastatin 20/40 mg, atorvastatin 40/80 mg or simvastatin 80 mg) with or without other LLT (fibrates other than fenofibrate were not allowed), in addition to alirocumab or placebo.</a:t>
            </a:r>
            <a:r>
              <a:rPr lang="en-GB" b="0" baseline="30000" dirty="0">
                <a:solidFill>
                  <a:schemeClr val="tx1"/>
                </a:solidFill>
              </a:rPr>
              <a:t>9</a:t>
            </a:r>
            <a:endParaRPr lang="en-GB" b="0" baseline="0" dirty="0">
              <a:solidFill>
                <a:schemeClr val="tx1"/>
              </a:solidFill>
            </a:endParaRPr>
          </a:p>
          <a:p>
            <a:pPr marL="628603" lvl="2" indent="-171438" defTabSz="914332">
              <a:defRPr/>
            </a:pPr>
            <a:r>
              <a:rPr lang="en-GB" dirty="0"/>
              <a:t>At Week 24, the mean reduction in LDL-C was</a:t>
            </a:r>
            <a:r>
              <a:rPr lang="en-GB" baseline="0" dirty="0"/>
              <a:t> 49% in the </a:t>
            </a:r>
            <a:r>
              <a:rPr lang="en-GB" baseline="0" dirty="0" err="1"/>
              <a:t>evolocumab</a:t>
            </a:r>
            <a:r>
              <a:rPr lang="en-GB" baseline="0" dirty="0"/>
              <a:t> group compared with 3–9% increase in the placebo group. The treatment difference vs placebo was 51–58%.</a:t>
            </a:r>
            <a:r>
              <a:rPr lang="en-GB" baseline="30000" dirty="0"/>
              <a:t>9</a:t>
            </a:r>
            <a:endParaRPr lang="en-GB" baseline="0" dirty="0"/>
          </a:p>
          <a:p>
            <a:pPr marL="171438" indent="-171438"/>
            <a:r>
              <a:rPr lang="en-GB" b="0" baseline="0" dirty="0">
                <a:solidFill>
                  <a:schemeClr val="tx1"/>
                </a:solidFill>
              </a:rPr>
              <a:t>In the LONG TERM study, all patients (N = 2310) were required to be receiving either high-dose statin therapy (atorvastatin 40/80 mg, rosuvastatin 20/40 mg or simvastatin 80 mg) or maximally tolerated statin therapy, with or without other LLT, in addition to alirocumab or placebo.</a:t>
            </a:r>
            <a:r>
              <a:rPr lang="en-GB" b="0" baseline="30000" dirty="0">
                <a:solidFill>
                  <a:schemeClr val="tx1"/>
                </a:solidFill>
              </a:rPr>
              <a:t>10</a:t>
            </a:r>
            <a:endParaRPr lang="en-GB" b="0" baseline="0" dirty="0">
              <a:solidFill>
                <a:schemeClr val="tx1"/>
              </a:solidFill>
            </a:endParaRPr>
          </a:p>
          <a:p>
            <a:pPr marL="628603" lvl="2" indent="-171438" defTabSz="914332">
              <a:defRPr/>
            </a:pPr>
            <a:r>
              <a:rPr lang="en-GB" dirty="0"/>
              <a:t>At Week 24, the mean reduction in LDL-C was</a:t>
            </a:r>
            <a:r>
              <a:rPr lang="en-GB" baseline="0" dirty="0"/>
              <a:t> 61% in the </a:t>
            </a:r>
            <a:r>
              <a:rPr lang="en-GB" baseline="0" dirty="0" err="1"/>
              <a:t>evolocumab</a:t>
            </a:r>
            <a:r>
              <a:rPr lang="en-GB" baseline="0" dirty="0"/>
              <a:t> group compared with 1% increase in the placebo group. The treatment difference vs placebo was 62%.</a:t>
            </a:r>
            <a:r>
              <a:rPr lang="en-GB" baseline="30000" dirty="0"/>
              <a:t>10</a:t>
            </a:r>
            <a:endParaRPr lang="en-GB" baseline="0" dirty="0"/>
          </a:p>
          <a:p>
            <a:pPr marL="171438" lvl="1" indent="-171438" defTabSz="914332">
              <a:defRPr/>
            </a:pPr>
            <a:r>
              <a:rPr lang="en-GB" b="0" baseline="0" dirty="0">
                <a:solidFill>
                  <a:schemeClr val="tx1"/>
                </a:solidFill>
              </a:rPr>
              <a:t>In the MONO study, patients (N = 103) received either alirocumab or ezetimibe as a monotherapy.</a:t>
            </a:r>
            <a:r>
              <a:rPr lang="en-GB" b="0" baseline="30000" dirty="0">
                <a:solidFill>
                  <a:schemeClr val="tx1"/>
                </a:solidFill>
              </a:rPr>
              <a:t>11</a:t>
            </a:r>
            <a:endParaRPr lang="en-GB" b="0" baseline="0" dirty="0">
              <a:solidFill>
                <a:schemeClr val="tx1"/>
              </a:solidFill>
            </a:endParaRPr>
          </a:p>
          <a:p>
            <a:pPr marL="628603" lvl="1" indent="-171438" defTabSz="914332">
              <a:defRPr/>
            </a:pPr>
            <a:r>
              <a:rPr lang="en-GB" dirty="0"/>
              <a:t>At Week 24, the mean reduction in LDL-C was</a:t>
            </a:r>
            <a:r>
              <a:rPr lang="en-GB" baseline="0" dirty="0"/>
              <a:t> 47% in the </a:t>
            </a:r>
            <a:r>
              <a:rPr lang="en-GB" baseline="0" dirty="0" err="1"/>
              <a:t>evolocumab</a:t>
            </a:r>
            <a:r>
              <a:rPr lang="en-GB" baseline="0" dirty="0"/>
              <a:t> group compared with 16% in the ezetimibe group. The treatment difference vs ezetimibe was 32%.</a:t>
            </a:r>
            <a:r>
              <a:rPr lang="en-GB" baseline="30000" dirty="0"/>
              <a:t>11</a:t>
            </a:r>
            <a:endParaRPr lang="en-GB" baseline="0" dirty="0"/>
          </a:p>
          <a:p>
            <a:pPr lvl="0"/>
            <a:r>
              <a:rPr lang="en-GB" b="0" dirty="0">
                <a:solidFill>
                  <a:schemeClr val="tx1"/>
                </a:solidFill>
              </a:rPr>
              <a:t>In</a:t>
            </a:r>
            <a:r>
              <a:rPr lang="en-GB" b="0" baseline="0" dirty="0">
                <a:solidFill>
                  <a:schemeClr val="tx1"/>
                </a:solidFill>
              </a:rPr>
              <a:t> the ALTERNATIVE study, statin intolerant patients (n = 248) received alirocumab, ezetimibe or atorvastatin 20 mg.</a:t>
            </a:r>
            <a:r>
              <a:rPr lang="en-GB" b="0" baseline="30000" dirty="0">
                <a:solidFill>
                  <a:schemeClr val="tx1"/>
                </a:solidFill>
              </a:rPr>
              <a:t>12</a:t>
            </a:r>
            <a:endParaRPr lang="en-GB" b="0" baseline="0" dirty="0">
              <a:solidFill>
                <a:schemeClr val="tx1"/>
              </a:solidFill>
            </a:endParaRPr>
          </a:p>
          <a:p>
            <a:pPr marL="628603" lvl="2" indent="-171438" defTabSz="914332">
              <a:defRPr/>
            </a:pPr>
            <a:r>
              <a:rPr lang="en-GB" dirty="0"/>
              <a:t>At Week 24, the mean reduction in LDL-C was</a:t>
            </a:r>
            <a:r>
              <a:rPr lang="en-GB" baseline="0" dirty="0"/>
              <a:t> 45% in the </a:t>
            </a:r>
            <a:r>
              <a:rPr lang="en-GB" baseline="0" dirty="0" err="1"/>
              <a:t>evolocumab</a:t>
            </a:r>
            <a:r>
              <a:rPr lang="en-GB" baseline="0" dirty="0"/>
              <a:t> group compared with 15% in the ezetimibe group. The treatment difference vs ezetimibe was 30%.</a:t>
            </a:r>
            <a:r>
              <a:rPr lang="en-GB" baseline="30000" dirty="0"/>
              <a:t>12</a:t>
            </a:r>
            <a:endParaRPr lang="en-GB" baseline="0" dirty="0"/>
          </a:p>
          <a:p>
            <a:pPr marL="171438" indent="-171438"/>
            <a:r>
              <a:rPr lang="en-GB" b="0" baseline="0" dirty="0">
                <a:solidFill>
                  <a:schemeClr val="tx1"/>
                </a:solidFill>
              </a:rPr>
              <a:t>In the COMBO II study, all patients (N = 707) were treated with a maximally tolerated statin dose (e.g. rosuvastatin 20/40 mg, atorvastatin 40/80 mg or simvastatin 80 mg) in addition to alirocumab or ezetimibe. Use of other LLT was not permitted.</a:t>
            </a:r>
            <a:r>
              <a:rPr lang="en-GB" b="0" baseline="30000" dirty="0">
                <a:solidFill>
                  <a:schemeClr val="tx1"/>
                </a:solidFill>
              </a:rPr>
              <a:t>13</a:t>
            </a:r>
            <a:endParaRPr lang="en-GB" b="0" baseline="0" dirty="0">
              <a:solidFill>
                <a:schemeClr val="tx1"/>
              </a:solidFill>
            </a:endParaRPr>
          </a:p>
          <a:p>
            <a:pPr marL="628603" lvl="3" indent="-171438" defTabSz="914332">
              <a:defRPr/>
            </a:pPr>
            <a:r>
              <a:rPr lang="en-GB" dirty="0"/>
              <a:t>At Week 24, the mean reduction in LDL-C was</a:t>
            </a:r>
            <a:r>
              <a:rPr lang="en-GB" baseline="0" dirty="0"/>
              <a:t> 51% in the </a:t>
            </a:r>
            <a:r>
              <a:rPr lang="en-GB" baseline="0" dirty="0" err="1"/>
              <a:t>evolocumab</a:t>
            </a:r>
            <a:r>
              <a:rPr lang="en-GB" baseline="0" dirty="0"/>
              <a:t> group compared with 21% in the ezetimibe group. The treatment difference vs ezetimibe was 30%.</a:t>
            </a:r>
            <a:r>
              <a:rPr lang="en-GB" baseline="30000" dirty="0"/>
              <a:t>13</a:t>
            </a:r>
            <a:endParaRPr lang="en-GB" baseline="0" dirty="0"/>
          </a:p>
          <a:p>
            <a:pPr marL="171438" indent="-171438"/>
            <a:r>
              <a:rPr lang="en-GB" b="0" baseline="0" dirty="0">
                <a:solidFill>
                  <a:schemeClr val="tx1"/>
                </a:solidFill>
              </a:rPr>
              <a:t>In the OPTIONS I study, all patients (N = 345) received atorvastatin 20/40 mg, in addition to alirocumab, ezetimibe or double atorvastatin dose.</a:t>
            </a:r>
            <a:r>
              <a:rPr lang="en-GB" b="0" baseline="30000" dirty="0">
                <a:solidFill>
                  <a:schemeClr val="tx1"/>
                </a:solidFill>
              </a:rPr>
              <a:t>14</a:t>
            </a:r>
            <a:endParaRPr lang="en-GB" b="0" baseline="0" dirty="0">
              <a:solidFill>
                <a:schemeClr val="tx1"/>
              </a:solidFill>
            </a:endParaRPr>
          </a:p>
          <a:p>
            <a:pPr marL="628603" lvl="3" indent="-171438" defTabSz="914332">
              <a:defRPr/>
            </a:pPr>
            <a:r>
              <a:rPr lang="en-GB" dirty="0"/>
              <a:t>The data shown are for patients receiving atorvastatin 40 mg at</a:t>
            </a:r>
            <a:r>
              <a:rPr lang="en-GB" baseline="0" dirty="0"/>
              <a:t> study entry.</a:t>
            </a:r>
            <a:endParaRPr lang="en-GB" dirty="0"/>
          </a:p>
          <a:p>
            <a:pPr marL="628603" lvl="3" indent="-171438" defTabSz="914332">
              <a:defRPr/>
            </a:pPr>
            <a:r>
              <a:rPr lang="en-GB" dirty="0"/>
              <a:t>At Week 24, the mean reduction in LDL-C was</a:t>
            </a:r>
            <a:r>
              <a:rPr lang="en-GB" baseline="0" dirty="0"/>
              <a:t> 44–54% in the </a:t>
            </a:r>
            <a:r>
              <a:rPr lang="en-GB" baseline="0" dirty="0" err="1"/>
              <a:t>evolocumab</a:t>
            </a:r>
            <a:r>
              <a:rPr lang="en-GB" baseline="0" dirty="0"/>
              <a:t> group compared with 21–23% in the ezetimibe group. The treatment difference vs ezetimibe was 24–31%.</a:t>
            </a:r>
            <a:r>
              <a:rPr lang="en-GB" baseline="30000" dirty="0"/>
              <a:t>14</a:t>
            </a:r>
            <a:endParaRPr lang="en-GB" baseline="0" dirty="0"/>
          </a:p>
          <a:p>
            <a:pPr marL="171438" indent="-171438"/>
            <a:r>
              <a:rPr lang="en-GB" b="0" baseline="0" dirty="0">
                <a:solidFill>
                  <a:schemeClr val="tx1"/>
                </a:solidFill>
              </a:rPr>
              <a:t>In the OPTIONS II study, all patients (N = 298) received rosuvastatin 10/20 mg, in addition to alirocumab, ezetimibe or double rosuvastatin dose.</a:t>
            </a:r>
            <a:r>
              <a:rPr lang="en-GB" b="0" baseline="30000" dirty="0">
                <a:solidFill>
                  <a:schemeClr val="tx1"/>
                </a:solidFill>
              </a:rPr>
              <a:t>15</a:t>
            </a:r>
            <a:endParaRPr lang="en-GB" b="0" baseline="0" dirty="0">
              <a:solidFill>
                <a:schemeClr val="tx1"/>
              </a:solidFill>
            </a:endParaRPr>
          </a:p>
          <a:p>
            <a:pPr marL="628603" lvl="1" indent="-171438" defTabSz="914332">
              <a:defRPr/>
            </a:pPr>
            <a:r>
              <a:rPr lang="en-GB" dirty="0"/>
              <a:t>The data shown are for patients receiving rosuvastatin 20 mg at</a:t>
            </a:r>
            <a:r>
              <a:rPr lang="en-GB" baseline="0" dirty="0"/>
              <a:t> study entry.</a:t>
            </a:r>
            <a:endParaRPr lang="en-GB" dirty="0"/>
          </a:p>
          <a:p>
            <a:pPr marL="628603" lvl="1" indent="-171438"/>
            <a:r>
              <a:rPr lang="en-GB" dirty="0"/>
              <a:t>At Week 24, the mean reduction in LDL-C was </a:t>
            </a:r>
            <a:r>
              <a:rPr lang="en-GB" baseline="0" dirty="0"/>
              <a:t>36–51% in the </a:t>
            </a:r>
            <a:r>
              <a:rPr lang="en-GB" baseline="0" dirty="0" err="1"/>
              <a:t>evolocumab</a:t>
            </a:r>
            <a:r>
              <a:rPr lang="en-GB" baseline="0" dirty="0"/>
              <a:t> group compared with 11–14% in the ezetimibe group. The treatment difference vs ezetimibe was 25–36%.</a:t>
            </a:r>
            <a:r>
              <a:rPr lang="en-GB" baseline="30000" dirty="0"/>
              <a:t>15</a:t>
            </a:r>
            <a:endParaRPr lang="en-GB" baseline="0" dirty="0"/>
          </a:p>
          <a:p>
            <a:pPr marL="457166" lvl="2" indent="0" defTabSz="914332">
              <a:buNone/>
              <a:defRPr/>
            </a:pPr>
            <a:endParaRPr lang="en-GB" dirty="0"/>
          </a:p>
          <a:p>
            <a:pPr marL="0" indent="0">
              <a:buNone/>
            </a:pPr>
            <a:r>
              <a:rPr lang="en-GB" b="1" dirty="0">
                <a:solidFill>
                  <a:schemeClr val="tx1"/>
                </a:solidFill>
              </a:rPr>
              <a:t>Abbreviations</a:t>
            </a:r>
          </a:p>
          <a:p>
            <a:pPr marL="0" indent="0">
              <a:buNone/>
            </a:pPr>
            <a:r>
              <a:rPr lang="en-GB" dirty="0"/>
              <a:t>ALT, ALTERNATIVE; </a:t>
            </a:r>
            <a:r>
              <a:rPr lang="en-GB" b="0" dirty="0" err="1">
                <a:solidFill>
                  <a:schemeClr val="tx1"/>
                </a:solidFill>
              </a:rPr>
              <a:t>HeFH</a:t>
            </a:r>
            <a:r>
              <a:rPr lang="en-GB" b="0" dirty="0">
                <a:solidFill>
                  <a:schemeClr val="tx1"/>
                </a:solidFill>
              </a:rPr>
              <a:t>, heterozygous familial hypercholesterolaemia;</a:t>
            </a:r>
            <a:r>
              <a:rPr lang="en-GB" b="0" baseline="0" dirty="0">
                <a:solidFill>
                  <a:schemeClr val="tx1"/>
                </a:solidFill>
              </a:rPr>
              <a:t> LDL-C, low-density lipoprotein cholesterol; LLT, lipid-lowering therapy; Q2W, every 2 weeks; QM, every month; SI, statin intolerance.</a:t>
            </a:r>
            <a:endParaRPr lang="en-GB" b="0" dirty="0">
              <a:solidFill>
                <a:schemeClr val="tx1"/>
              </a:solidFill>
            </a:endParaRPr>
          </a:p>
          <a:p>
            <a:pPr marL="0" indent="0">
              <a:buNone/>
            </a:pPr>
            <a:endParaRPr lang="en-GB" dirty="0"/>
          </a:p>
          <a:p>
            <a:pPr marL="0" indent="0">
              <a:buNone/>
            </a:pPr>
            <a:r>
              <a:rPr lang="en-GB" b="1" baseline="0" dirty="0">
                <a:solidFill>
                  <a:schemeClr val="tx1"/>
                </a:solidFill>
              </a:rPr>
              <a:t>References</a:t>
            </a:r>
            <a:endParaRPr lang="en-GB" b="1" dirty="0">
              <a:solidFill>
                <a:schemeClr val="tx1"/>
              </a:solidFill>
            </a:endParaRPr>
          </a:p>
          <a:p>
            <a:pPr marL="228583" indent="-228583">
              <a:buFont typeface="+mj-lt"/>
              <a:buAutoNum type="arabicPeriod"/>
            </a:pPr>
            <a:r>
              <a:rPr lang="en-GB" noProof="0" dirty="0" err="1"/>
              <a:t>Koren</a:t>
            </a:r>
            <a:r>
              <a:rPr lang="en-GB" noProof="0" dirty="0"/>
              <a:t> MJ, et al. J Am Coll </a:t>
            </a:r>
            <a:r>
              <a:rPr lang="en-GB" noProof="0" dirty="0" err="1"/>
              <a:t>Cardiol</a:t>
            </a:r>
            <a:r>
              <a:rPr lang="en-GB" noProof="0" dirty="0"/>
              <a:t> 2014;63:2531–40.</a:t>
            </a:r>
          </a:p>
          <a:p>
            <a:pPr marL="228583" indent="-228583">
              <a:buFont typeface="+mj-lt"/>
              <a:buAutoNum type="arabicPeriod"/>
            </a:pPr>
            <a:r>
              <a:rPr lang="en-GB" noProof="0" dirty="0"/>
              <a:t>Robinson JG, et al. JAMA 2014;311:1870–82.</a:t>
            </a:r>
          </a:p>
          <a:p>
            <a:pPr marL="228583" indent="-228583">
              <a:buFont typeface="+mj-lt"/>
              <a:buAutoNum type="arabicPeriod"/>
            </a:pPr>
            <a:r>
              <a:rPr lang="en-GB" noProof="0" dirty="0"/>
              <a:t>Raal FJ, et al. Lancet 2015;385:331–40.</a:t>
            </a:r>
          </a:p>
          <a:p>
            <a:pPr marL="228583" indent="-228583">
              <a:buFont typeface="+mj-lt"/>
              <a:buAutoNum type="arabicPeriod"/>
            </a:pPr>
            <a:r>
              <a:rPr lang="en-GB" noProof="0" dirty="0" err="1"/>
              <a:t>Blom</a:t>
            </a:r>
            <a:r>
              <a:rPr lang="en-GB" noProof="0" dirty="0"/>
              <a:t> DJ, et al. N </a:t>
            </a:r>
            <a:r>
              <a:rPr lang="en-GB" noProof="0" dirty="0" err="1"/>
              <a:t>Engl</a:t>
            </a:r>
            <a:r>
              <a:rPr lang="en-GB" noProof="0" dirty="0"/>
              <a:t> J Med 2014;370:1809–19.</a:t>
            </a:r>
          </a:p>
          <a:p>
            <a:pPr marL="228583" indent="-228583">
              <a:buFont typeface="+mj-lt"/>
              <a:buAutoNum type="arabicPeriod"/>
            </a:pPr>
            <a:r>
              <a:rPr lang="en-GB" noProof="0" dirty="0"/>
              <a:t>Nicholls SJ, et al. JAMA 2016;316:2373</a:t>
            </a:r>
            <a:r>
              <a:rPr lang="en-GB" noProof="0" dirty="0">
                <a:latin typeface="Arial" panose="020B0604020202020204" pitchFamily="34" charset="0"/>
                <a:cs typeface="Arial" panose="020B0604020202020204" pitchFamily="34" charset="0"/>
              </a:rPr>
              <a:t>–84.</a:t>
            </a:r>
          </a:p>
          <a:p>
            <a:pPr marL="228583" indent="-228583">
              <a:buFont typeface="+mj-lt"/>
              <a:buAutoNum type="arabicPeriod"/>
            </a:pPr>
            <a:r>
              <a:rPr lang="en-GB" kern="0" dirty="0" err="1"/>
              <a:t>Sabatine</a:t>
            </a:r>
            <a:r>
              <a:rPr lang="en-GB" kern="0" dirty="0"/>
              <a:t> MS, et al. N </a:t>
            </a:r>
            <a:r>
              <a:rPr lang="en-GB" kern="0" dirty="0" err="1"/>
              <a:t>Engl</a:t>
            </a:r>
            <a:r>
              <a:rPr lang="en-GB" kern="0" dirty="0"/>
              <a:t> J Med 2017;376:1713–22</a:t>
            </a:r>
            <a:endParaRPr lang="en-GB" noProof="0" dirty="0"/>
          </a:p>
          <a:p>
            <a:pPr marL="228583" indent="-228583">
              <a:buFont typeface="+mj-lt"/>
              <a:buAutoNum type="arabicPeriod"/>
            </a:pPr>
            <a:r>
              <a:rPr lang="en-GB" noProof="0" dirty="0" err="1"/>
              <a:t>Stroes</a:t>
            </a:r>
            <a:r>
              <a:rPr lang="en-GB" noProof="0" dirty="0"/>
              <a:t> E, et al. J Am Coll </a:t>
            </a:r>
            <a:r>
              <a:rPr lang="en-GB" noProof="0" dirty="0" err="1"/>
              <a:t>Cardiol</a:t>
            </a:r>
            <a:r>
              <a:rPr lang="en-GB" noProof="0" dirty="0"/>
              <a:t> 2014;63:2541–8.</a:t>
            </a:r>
          </a:p>
          <a:p>
            <a:pPr marL="228583" indent="-228583">
              <a:buFont typeface="+mj-lt"/>
              <a:buAutoNum type="arabicPeriod"/>
            </a:pPr>
            <a:r>
              <a:rPr lang="en-GB" dirty="0" err="1"/>
              <a:t>Kereiakes</a:t>
            </a:r>
            <a:r>
              <a:rPr lang="en-GB" dirty="0"/>
              <a:t> DJ, et al. Am Heart J 2015;169:906–15. </a:t>
            </a:r>
          </a:p>
          <a:p>
            <a:pPr marL="228583" indent="-228583" defTabSz="914332">
              <a:buFont typeface="+mj-lt"/>
              <a:buAutoNum type="arabicPeriod"/>
              <a:defRPr/>
            </a:pPr>
            <a:r>
              <a:rPr lang="en-GB" dirty="0" err="1"/>
              <a:t>Kastelein</a:t>
            </a:r>
            <a:r>
              <a:rPr lang="en-GB" dirty="0"/>
              <a:t> JJP, et al. </a:t>
            </a:r>
            <a:r>
              <a:rPr lang="en-GB" dirty="0" err="1"/>
              <a:t>Eur</a:t>
            </a:r>
            <a:r>
              <a:rPr lang="en-GB" dirty="0"/>
              <a:t> Heart J 2015;36:2996–3003.</a:t>
            </a:r>
          </a:p>
          <a:p>
            <a:pPr marL="228583" indent="-228583" defTabSz="914332">
              <a:buFont typeface="+mj-lt"/>
              <a:buAutoNum type="arabicPeriod"/>
              <a:defRPr/>
            </a:pPr>
            <a:r>
              <a:rPr lang="en-GB" dirty="0"/>
              <a:t>Robinson JG, et al. N </a:t>
            </a:r>
            <a:r>
              <a:rPr lang="en-GB" dirty="0" err="1"/>
              <a:t>Engl</a:t>
            </a:r>
            <a:r>
              <a:rPr lang="en-GB" dirty="0"/>
              <a:t> J Med 2015;372:1489–99.</a:t>
            </a:r>
          </a:p>
          <a:p>
            <a:pPr marL="228583" indent="-228583" defTabSz="914332">
              <a:buFont typeface="+mj-lt"/>
              <a:buAutoNum type="arabicPeriod"/>
              <a:defRPr/>
            </a:pPr>
            <a:r>
              <a:rPr lang="en-GB" dirty="0"/>
              <a:t>Roth EM, et al. </a:t>
            </a:r>
            <a:r>
              <a:rPr lang="en-GB" dirty="0" err="1"/>
              <a:t>Int</a:t>
            </a:r>
            <a:r>
              <a:rPr lang="en-GB" dirty="0"/>
              <a:t> J </a:t>
            </a:r>
            <a:r>
              <a:rPr lang="en-GB" dirty="0" err="1"/>
              <a:t>Cardiol</a:t>
            </a:r>
            <a:r>
              <a:rPr lang="en-GB" dirty="0"/>
              <a:t> 2014;176:55–61. </a:t>
            </a:r>
          </a:p>
          <a:p>
            <a:pPr marL="228583" indent="-228583" defTabSz="914332">
              <a:buFont typeface="+mj-lt"/>
              <a:buAutoNum type="arabicPeriod"/>
              <a:defRPr/>
            </a:pPr>
            <a:r>
              <a:rPr lang="en-GB" dirty="0"/>
              <a:t>Moriarty PM, et al. J </a:t>
            </a:r>
            <a:r>
              <a:rPr lang="en-GB" dirty="0" err="1"/>
              <a:t>Clin</a:t>
            </a:r>
            <a:r>
              <a:rPr lang="en-GB" dirty="0"/>
              <a:t> </a:t>
            </a:r>
            <a:r>
              <a:rPr lang="en-GB" dirty="0" err="1"/>
              <a:t>Lipidol</a:t>
            </a:r>
            <a:r>
              <a:rPr lang="en-GB" dirty="0"/>
              <a:t> 2015;9:758–69. </a:t>
            </a:r>
          </a:p>
          <a:p>
            <a:pPr marL="228583" indent="-228583" defTabSz="914332">
              <a:buFont typeface="+mj-lt"/>
              <a:buAutoNum type="arabicPeriod"/>
              <a:defRPr/>
            </a:pPr>
            <a:r>
              <a:rPr lang="en-GB" dirty="0"/>
              <a:t>Cannon CP, et al. </a:t>
            </a:r>
            <a:r>
              <a:rPr lang="en-GB" dirty="0" err="1"/>
              <a:t>Eur</a:t>
            </a:r>
            <a:r>
              <a:rPr lang="en-GB" dirty="0"/>
              <a:t> Heart J 2015;36:1186–94.</a:t>
            </a:r>
          </a:p>
          <a:p>
            <a:pPr marL="228583" indent="-228583" defTabSz="914332">
              <a:buFont typeface="+mj-lt"/>
              <a:buAutoNum type="arabicPeriod"/>
              <a:defRPr/>
            </a:pPr>
            <a:r>
              <a:rPr lang="en-GB" dirty="0"/>
              <a:t>Bays H, et al. J </a:t>
            </a:r>
            <a:r>
              <a:rPr lang="en-GB" dirty="0" err="1"/>
              <a:t>Clin</a:t>
            </a:r>
            <a:r>
              <a:rPr lang="en-GB" dirty="0"/>
              <a:t> Endocrinol </a:t>
            </a:r>
            <a:r>
              <a:rPr lang="en-GB" dirty="0" err="1"/>
              <a:t>Metab</a:t>
            </a:r>
            <a:r>
              <a:rPr lang="en-GB" dirty="0"/>
              <a:t> 2015;100:3140–8. </a:t>
            </a:r>
          </a:p>
          <a:p>
            <a:pPr marL="228583" indent="-228583" defTabSz="914332">
              <a:buFont typeface="+mj-lt"/>
              <a:buAutoNum type="arabicPeriod"/>
              <a:defRPr/>
            </a:pPr>
            <a:r>
              <a:rPr lang="en-GB" dirty="0" err="1"/>
              <a:t>Farnier</a:t>
            </a:r>
            <a:r>
              <a:rPr lang="en-GB" dirty="0"/>
              <a:t> M, et al. Atherosclerosis 2016;244:138–46.</a:t>
            </a:r>
          </a:p>
          <a:p>
            <a:endParaRPr lang="en-GB" dirty="0"/>
          </a:p>
        </p:txBody>
      </p:sp>
      <p:sp>
        <p:nvSpPr>
          <p:cNvPr id="4" name="Slide Number Placeholder 3"/>
          <p:cNvSpPr>
            <a:spLocks noGrp="1"/>
          </p:cNvSpPr>
          <p:nvPr>
            <p:ph type="sldNum" sz="quarter" idx="10"/>
          </p:nvPr>
        </p:nvSpPr>
        <p:spPr/>
        <p:txBody>
          <a:bodyPr/>
          <a:lstStyle/>
          <a:p>
            <a:fld id="{E2130664-B693-4CFC-9542-46592DF7AC44}" type="slidenum">
              <a:rPr lang="en-GB" smtClean="0">
                <a:solidFill>
                  <a:prstClr val="black"/>
                </a:solidFill>
              </a:rPr>
              <a:pPr/>
              <a:t>67</a:t>
            </a:fld>
            <a:endParaRPr lang="en-GB" dirty="0">
              <a:solidFill>
                <a:prstClr val="black"/>
              </a:solidFill>
            </a:endParaRPr>
          </a:p>
        </p:txBody>
      </p:sp>
    </p:spTree>
    <p:extLst>
      <p:ext uri="{BB962C8B-B14F-4D97-AF65-F5344CB8AC3E}">
        <p14:creationId xmlns:p14="http://schemas.microsoft.com/office/powerpoint/2010/main" val="234935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000" b="1" i="1" kern="1200" dirty="0">
                <a:solidFill>
                  <a:schemeClr val="tx1"/>
                </a:solidFill>
                <a:effectLst/>
                <a:latin typeface="Arial" panose="020B0604020202020204" pitchFamily="34" charset="0"/>
                <a:ea typeface="+mn-ea"/>
                <a:cs typeface="Arial" panose="020B0604020202020204" pitchFamily="34" charset="0"/>
              </a:rPr>
              <a:t>These trials were conducted in different populations using different trial designs. No head-to-head comparison has been made between evolocumab and </a:t>
            </a:r>
            <a:r>
              <a:rPr lang="en-GB" sz="1000" b="1" i="1" kern="1200" dirty="0" err="1">
                <a:solidFill>
                  <a:schemeClr val="tx1"/>
                </a:solidFill>
                <a:effectLst/>
                <a:latin typeface="Arial" panose="020B0604020202020204" pitchFamily="34" charset="0"/>
                <a:ea typeface="+mn-ea"/>
                <a:cs typeface="Arial" panose="020B0604020202020204" pitchFamily="34" charset="0"/>
              </a:rPr>
              <a:t>alirocumab</a:t>
            </a:r>
            <a:r>
              <a:rPr lang="en-GB" sz="1000" b="1" i="1" kern="1200" dirty="0">
                <a:solidFill>
                  <a:schemeClr val="tx1"/>
                </a:solidFill>
                <a:effectLst/>
                <a:latin typeface="Arial" panose="020B0604020202020204" pitchFamily="34" charset="0"/>
                <a:ea typeface="+mn-ea"/>
                <a:cs typeface="Arial" panose="020B0604020202020204" pitchFamily="34" charset="0"/>
              </a:rPr>
              <a:t>.  </a:t>
            </a:r>
            <a:endParaRPr lang="en-GB" b="1" dirty="0"/>
          </a:p>
          <a:p>
            <a:pPr marL="0" indent="0">
              <a:buNone/>
            </a:pPr>
            <a:r>
              <a:rPr lang="en-GB" b="1" dirty="0"/>
              <a:t>Key points</a:t>
            </a:r>
          </a:p>
          <a:p>
            <a:pPr marL="179872" indent="-179872"/>
            <a:r>
              <a:rPr lang="en-GB" dirty="0"/>
              <a:t>Across the PROFICIO phase 3 programme, there was a consistent effect with 140 mg Q2W and 420 mg QM</a:t>
            </a:r>
            <a:r>
              <a:rPr lang="en-GB" baseline="0" dirty="0"/>
              <a:t>.</a:t>
            </a:r>
          </a:p>
          <a:p>
            <a:pPr marL="179872" indent="-179872"/>
            <a:r>
              <a:rPr lang="en-GB" baseline="0" dirty="0"/>
              <a:t>Achievement of LDL-C &lt;70 mg/</a:t>
            </a:r>
            <a:r>
              <a:rPr lang="en-GB" baseline="0" dirty="0" err="1"/>
              <a:t>dL</a:t>
            </a:r>
            <a:r>
              <a:rPr lang="en-GB" baseline="0" dirty="0"/>
              <a:t> ranged from 42-46% in statin-intolerant patients to 93-94% in </a:t>
            </a:r>
            <a:r>
              <a:rPr lang="en-GB" baseline="0" dirty="0" err="1"/>
              <a:t>hypercholesterolaemic</a:t>
            </a:r>
            <a:r>
              <a:rPr lang="en-GB" baseline="0" dirty="0"/>
              <a:t> patients.</a:t>
            </a:r>
            <a:br>
              <a:rPr lang="en-GB" baseline="0" dirty="0"/>
            </a:br>
            <a:r>
              <a:rPr lang="en-GB" dirty="0"/>
              <a:t>Across the ODYSSEY programme, LDL-C goal </a:t>
            </a:r>
            <a:r>
              <a:rPr lang="en-GB" baseline="0" dirty="0"/>
              <a:t>achievement ranged from 42% in statin-intolerant patients (&lt;100 mg/</a:t>
            </a:r>
            <a:r>
              <a:rPr lang="en-GB" baseline="0" dirty="0" err="1"/>
              <a:t>dL</a:t>
            </a:r>
            <a:r>
              <a:rPr lang="en-GB" baseline="0" dirty="0"/>
              <a:t> in high risk patients and &lt;70 mg/</a:t>
            </a:r>
            <a:r>
              <a:rPr lang="en-GB" baseline="0" dirty="0" err="1"/>
              <a:t>dL</a:t>
            </a:r>
            <a:r>
              <a:rPr lang="en-GB" baseline="0" dirty="0"/>
              <a:t> in very high risk patients) to 79% in </a:t>
            </a:r>
            <a:r>
              <a:rPr lang="en-GB" baseline="0" dirty="0" err="1"/>
              <a:t>hypercholesterolaemic</a:t>
            </a:r>
            <a:r>
              <a:rPr lang="en-GB" baseline="0" dirty="0"/>
              <a:t> patients (&lt;70 mg/</a:t>
            </a:r>
            <a:r>
              <a:rPr lang="en-GB" baseline="0" dirty="0" err="1"/>
              <a:t>dL</a:t>
            </a:r>
            <a:r>
              <a:rPr lang="en-GB" baseline="0" dirty="0"/>
              <a:t>).</a:t>
            </a:r>
          </a:p>
          <a:p>
            <a:pPr marL="179872" indent="-179872"/>
            <a:r>
              <a:rPr lang="en-GB" baseline="0" dirty="0"/>
              <a:t>In all except the LONG TERM study, patients received alirocumab 75 mg Q2W with </a:t>
            </a:r>
            <a:r>
              <a:rPr lang="en-GB" baseline="0" dirty="0" err="1"/>
              <a:t>uptitration</a:t>
            </a:r>
            <a:r>
              <a:rPr lang="en-GB" baseline="0" dirty="0"/>
              <a:t> only if risk-based goal was not achieved; in the LONG TERM study, all patients received 150 mg Q2W throughout the study.</a:t>
            </a:r>
          </a:p>
          <a:p>
            <a:pPr marL="179872" indent="-179872"/>
            <a:r>
              <a:rPr lang="en-GB" baseline="0" dirty="0"/>
              <a:t>Treatment with alirocumab 75 mg or 150 mg Q2W results in large inter-patient variability and inconsistent efficacy results.</a:t>
            </a:r>
          </a:p>
          <a:p>
            <a:pPr marL="179872" indent="-179872"/>
            <a:endParaRPr lang="en-GB" dirty="0"/>
          </a:p>
          <a:p>
            <a:pPr marL="0" indent="0">
              <a:buNone/>
            </a:pPr>
            <a:r>
              <a:rPr lang="en-GB" b="1" dirty="0"/>
              <a:t>More details for </a:t>
            </a:r>
            <a:r>
              <a:rPr lang="en-GB" b="1" dirty="0" err="1"/>
              <a:t>evolocumab</a:t>
            </a:r>
            <a:endParaRPr lang="en-GB" b="1" dirty="0"/>
          </a:p>
          <a:p>
            <a:pPr lvl="0"/>
            <a:r>
              <a:rPr lang="en-GB" dirty="0"/>
              <a:t>The data presented here come from five</a:t>
            </a:r>
            <a:r>
              <a:rPr lang="en-GB" baseline="0" dirty="0"/>
              <a:t> Phase 3, randomised, double-blind, placebo- or ezetimibe-controlled studies, MENDEL-2, GAUSS-2, LAPLACE-2, RUTHERFORD-2 and DESCARTES.</a:t>
            </a:r>
            <a:r>
              <a:rPr lang="en-GB" baseline="30000" dirty="0"/>
              <a:t>1–5</a:t>
            </a:r>
            <a:r>
              <a:rPr lang="en-GB" baseline="0" dirty="0"/>
              <a:t> </a:t>
            </a:r>
          </a:p>
          <a:p>
            <a:pPr lvl="0"/>
            <a:r>
              <a:rPr lang="en-GB" baseline="0" dirty="0"/>
              <a:t>Both Q2W and QM results are shown for the mean of Weeks 10 and 12, except for DESCARTES, which shows the results at Week 52. In the LAPLACE-2 study, data are shown for patients receiving atorvastatin 80 mg.</a:t>
            </a:r>
            <a:endParaRPr lang="en-GB" dirty="0"/>
          </a:p>
          <a:p>
            <a:pPr lvl="0"/>
            <a:r>
              <a:rPr lang="en-GB" dirty="0"/>
              <a:t>In the MENDEL study, patients</a:t>
            </a:r>
            <a:r>
              <a:rPr lang="en-GB" baseline="0" dirty="0"/>
              <a:t> (N = 614) received </a:t>
            </a:r>
            <a:r>
              <a:rPr lang="en-GB" baseline="0" dirty="0" err="1"/>
              <a:t>evolocumab</a:t>
            </a:r>
            <a:r>
              <a:rPr lang="en-GB" baseline="0" dirty="0"/>
              <a:t> as a monotherapy, ezetimibe or placebo.</a:t>
            </a:r>
            <a:r>
              <a:rPr lang="en-GB" baseline="30000" dirty="0"/>
              <a:t>1</a:t>
            </a:r>
            <a:endParaRPr lang="en-GB" baseline="0" dirty="0"/>
          </a:p>
          <a:p>
            <a:pPr lvl="1"/>
            <a:r>
              <a:rPr lang="en-GB" baseline="0" dirty="0"/>
              <a:t>71–4% of patients in the </a:t>
            </a:r>
            <a:r>
              <a:rPr lang="en-GB" baseline="0" dirty="0" err="1"/>
              <a:t>evolocumab</a:t>
            </a:r>
            <a:r>
              <a:rPr lang="en-GB" baseline="0" dirty="0"/>
              <a:t> group achieved LDL-C &lt;70 mg/</a:t>
            </a:r>
            <a:r>
              <a:rPr lang="en-GB" baseline="0" dirty="0" err="1"/>
              <a:t>dL</a:t>
            </a:r>
            <a:r>
              <a:rPr lang="en-GB" baseline="0" dirty="0"/>
              <a:t> compared with 1–3% of patients in the ezetimibe group and 0% of patients in the placebo group.</a:t>
            </a:r>
          </a:p>
          <a:p>
            <a:pPr lvl="0"/>
            <a:r>
              <a:rPr lang="en-GB" dirty="0"/>
              <a:t>In the GAUSS-2</a:t>
            </a:r>
            <a:r>
              <a:rPr lang="en-GB" baseline="0" dirty="0"/>
              <a:t> study, patients with statin intolerance (N = 307) received </a:t>
            </a:r>
            <a:r>
              <a:rPr lang="en-GB" baseline="0" dirty="0" err="1"/>
              <a:t>evolocumab</a:t>
            </a:r>
            <a:r>
              <a:rPr lang="en-GB" baseline="0" dirty="0"/>
              <a:t> or ezetimibe.</a:t>
            </a:r>
            <a:r>
              <a:rPr lang="en-GB" baseline="30000" dirty="0"/>
              <a:t>2</a:t>
            </a:r>
            <a:endParaRPr lang="en-GB" baseline="0" dirty="0"/>
          </a:p>
          <a:p>
            <a:pPr lvl="1"/>
            <a:r>
              <a:rPr lang="en-GB" baseline="0" dirty="0"/>
              <a:t>42–6% of patients in the </a:t>
            </a:r>
            <a:r>
              <a:rPr lang="en-GB" baseline="0" dirty="0" err="1"/>
              <a:t>evolocumab</a:t>
            </a:r>
            <a:r>
              <a:rPr lang="en-GB" baseline="0" dirty="0"/>
              <a:t> group achieved LDL-C &lt;70 mg/</a:t>
            </a:r>
            <a:r>
              <a:rPr lang="en-GB" baseline="0" dirty="0" err="1"/>
              <a:t>dL</a:t>
            </a:r>
            <a:r>
              <a:rPr lang="en-GB" baseline="0" dirty="0"/>
              <a:t> compared with 0–2% of patients in the ezetimibe group.</a:t>
            </a:r>
          </a:p>
          <a:p>
            <a:pPr lvl="0"/>
            <a:r>
              <a:rPr lang="en-GB" dirty="0"/>
              <a:t>In the LAPLACE-2 study, patients (N = 1896) were randomised to receive either high-intensity statin (atorvastatin 80 mg or rosuvastatin 40 mg) or moderate-intensity statin (atorvastatin 10 mg, rosuvastatin 5 mg or simvastatin 40 mg) in addition to </a:t>
            </a:r>
            <a:r>
              <a:rPr lang="en-GB" dirty="0" err="1"/>
              <a:t>evolocumab</a:t>
            </a:r>
            <a:r>
              <a:rPr lang="en-GB" dirty="0"/>
              <a:t>, ezetimibe or placebo.</a:t>
            </a:r>
            <a:r>
              <a:rPr lang="en-GB" baseline="30000" dirty="0"/>
              <a:t>3</a:t>
            </a:r>
            <a:endParaRPr lang="en-GB" dirty="0"/>
          </a:p>
          <a:p>
            <a:pPr lvl="1"/>
            <a:r>
              <a:rPr lang="en-GB" dirty="0"/>
              <a:t>86–94% of patients receiving </a:t>
            </a:r>
            <a:r>
              <a:rPr lang="en-GB" dirty="0" err="1"/>
              <a:t>evolocumab</a:t>
            </a:r>
            <a:r>
              <a:rPr lang="en-GB" dirty="0"/>
              <a:t> achieved LDL-C &lt;70 mg/</a:t>
            </a:r>
            <a:r>
              <a:rPr lang="en-GB" dirty="0" err="1"/>
              <a:t>dL</a:t>
            </a:r>
            <a:r>
              <a:rPr lang="en-GB" dirty="0"/>
              <a:t> compared with 17–62% of patients receiving ezetimibe and 2–39% of patients receiving placebo.</a:t>
            </a:r>
          </a:p>
          <a:p>
            <a:pPr lvl="0"/>
            <a:r>
              <a:rPr lang="en-GB" dirty="0"/>
              <a:t>In the RUTHERFORD-2 study, </a:t>
            </a:r>
            <a:r>
              <a:rPr lang="en-GB" dirty="0" err="1"/>
              <a:t>HeFH</a:t>
            </a:r>
            <a:r>
              <a:rPr lang="en-GB" dirty="0"/>
              <a:t> patients (N = 329) were on a stable dose of a statin with or without other approved LLT (e.g. ezetimibe, resins, </a:t>
            </a:r>
            <a:r>
              <a:rPr lang="en-GB" dirty="0" err="1"/>
              <a:t>stanols</a:t>
            </a:r>
            <a:r>
              <a:rPr lang="en-GB" dirty="0"/>
              <a:t> or niacin, but excluding fibrates) in addition to </a:t>
            </a:r>
            <a:r>
              <a:rPr lang="en-GB" dirty="0" err="1"/>
              <a:t>evolocumab</a:t>
            </a:r>
            <a:r>
              <a:rPr lang="en-GB" dirty="0"/>
              <a:t> or placebo.</a:t>
            </a:r>
            <a:r>
              <a:rPr lang="en-GB" baseline="30000" dirty="0"/>
              <a:t>4</a:t>
            </a:r>
          </a:p>
          <a:p>
            <a:pPr lvl="1"/>
            <a:r>
              <a:rPr lang="en-GB" dirty="0"/>
              <a:t>67–80% of patients in the </a:t>
            </a:r>
            <a:r>
              <a:rPr lang="en-GB" dirty="0" err="1"/>
              <a:t>evolocumab</a:t>
            </a:r>
            <a:r>
              <a:rPr lang="en-GB" dirty="0"/>
              <a:t> group achieved LDL-C &lt;70 mg/</a:t>
            </a:r>
            <a:r>
              <a:rPr lang="en-GB" dirty="0" err="1"/>
              <a:t>dL</a:t>
            </a:r>
            <a:r>
              <a:rPr lang="en-GB" dirty="0"/>
              <a:t> compared with 2% of patients in the placebo group.</a:t>
            </a:r>
          </a:p>
          <a:p>
            <a:pPr lvl="0"/>
            <a:r>
              <a:rPr lang="en-GB" dirty="0"/>
              <a:t>Patients in the DESCARTES study (N = 901) were on a background therapy of diet alone, diet plus atorvastatin 10 mg, diet plus atorvastatin 80 mg or diet plus atorvastatin 80 mg plus ezetimibe 10 mg for 52 weeks in addition to </a:t>
            </a:r>
            <a:r>
              <a:rPr lang="en-GB" dirty="0" err="1"/>
              <a:t>evolocumab</a:t>
            </a:r>
            <a:r>
              <a:rPr lang="en-GB" dirty="0"/>
              <a:t> or placebo.</a:t>
            </a:r>
            <a:r>
              <a:rPr lang="en-GB" baseline="30000" dirty="0"/>
              <a:t>5</a:t>
            </a:r>
            <a:endParaRPr lang="en-GB" dirty="0"/>
          </a:p>
          <a:p>
            <a:pPr lvl="1"/>
            <a:r>
              <a:rPr lang="en-GB" dirty="0"/>
              <a:t>67–90% of patients receiving </a:t>
            </a:r>
            <a:r>
              <a:rPr lang="en-GB" dirty="0" err="1"/>
              <a:t>evolocumab</a:t>
            </a:r>
            <a:r>
              <a:rPr lang="en-GB" dirty="0"/>
              <a:t> achieved LDL-C &lt;70 mg/</a:t>
            </a:r>
            <a:r>
              <a:rPr lang="en-GB" dirty="0" err="1"/>
              <a:t>dL</a:t>
            </a:r>
            <a:r>
              <a:rPr lang="en-GB" dirty="0"/>
              <a:t> compared with 3–11% of patients receiving placebo.</a:t>
            </a:r>
          </a:p>
          <a:p>
            <a:pPr marL="166735" lvl="1" indent="-177686">
              <a:defRPr/>
            </a:pPr>
            <a:r>
              <a:rPr lang="en-GB" dirty="0"/>
              <a:t>In the FOURIER study, secondary prevention patients (clinically evident ASCVD) were randomised 1:1 to receive either placebo or evolocuamb.</a:t>
            </a:r>
            <a:r>
              <a:rPr lang="en-GB" baseline="30000" dirty="0"/>
              <a:t>6</a:t>
            </a:r>
          </a:p>
          <a:p>
            <a:pPr marL="349246" lvl="1" indent="-177686">
              <a:defRPr/>
            </a:pPr>
            <a:r>
              <a:rPr lang="en-GB" baseline="0" dirty="0"/>
              <a:t>The least-squares mean percentage reduction in LDL-C levels with </a:t>
            </a:r>
            <a:r>
              <a:rPr lang="en-GB" baseline="0" dirty="0" err="1"/>
              <a:t>evolocumab</a:t>
            </a:r>
            <a:r>
              <a:rPr lang="en-GB" baseline="0" dirty="0"/>
              <a:t>, as compared with placebo, was 59% (mean absolute reduction 56 mg/</a:t>
            </a:r>
            <a:r>
              <a:rPr lang="en-GB" baseline="0" dirty="0" err="1"/>
              <a:t>dL</a:t>
            </a:r>
            <a:r>
              <a:rPr lang="en-GB" baseline="0" dirty="0"/>
              <a:t>). </a:t>
            </a:r>
            <a:endParaRPr lang="en-GB" dirty="0"/>
          </a:p>
          <a:p>
            <a:pPr marL="0" indent="0">
              <a:buNone/>
            </a:pPr>
            <a:endParaRPr lang="en-GB" dirty="0"/>
          </a:p>
          <a:p>
            <a:pPr marL="0" indent="0">
              <a:buNone/>
            </a:pPr>
            <a:r>
              <a:rPr lang="en-GB" b="1" dirty="0"/>
              <a:t>More details for alirocumab</a:t>
            </a:r>
          </a:p>
          <a:p>
            <a:pPr lvl="0"/>
            <a:r>
              <a:rPr lang="en-GB" dirty="0"/>
              <a:t>The data presented here come from nine</a:t>
            </a:r>
            <a:r>
              <a:rPr lang="en-GB" baseline="0" dirty="0"/>
              <a:t> Phase 3, randomised, double-blind, placebo- or ezetimibe-controlled studies, MONO, ALTERNATIVE, COMBO I and II, FH I and II, LONG TERM, and OPTIONS I and II.</a:t>
            </a:r>
            <a:r>
              <a:rPr lang="en-GB" baseline="30000" dirty="0"/>
              <a:t>7–14</a:t>
            </a:r>
            <a:endParaRPr lang="en-GB" baseline="0" dirty="0"/>
          </a:p>
          <a:p>
            <a:pPr marL="0" indent="0">
              <a:buNone/>
            </a:pPr>
            <a:r>
              <a:rPr lang="en-GB" baseline="0" dirty="0"/>
              <a:t>Results for patients receiving alirocumab 75 or 150 mg Q2W are shown, except for LONG TERM where all patients received alirocumab 150 mg Q2W. Results shown are for the proportion of patients at Week 24 achieving LDL-C &lt;70 mg/</a:t>
            </a:r>
            <a:r>
              <a:rPr lang="en-GB" baseline="0" dirty="0" err="1"/>
              <a:t>dL</a:t>
            </a:r>
            <a:r>
              <a:rPr lang="en-GB" baseline="0" dirty="0"/>
              <a:t>, except for ALTERNATIVE, which shows the proportion of patients achieving LDL-C &lt;70 mg/</a:t>
            </a:r>
            <a:r>
              <a:rPr lang="en-GB" baseline="0" dirty="0" err="1"/>
              <a:t>dL</a:t>
            </a:r>
            <a:r>
              <a:rPr lang="en-GB" baseline="0" dirty="0"/>
              <a:t> in very high CV risk patients or &lt;100 mg/</a:t>
            </a:r>
            <a:r>
              <a:rPr lang="en-GB" baseline="0" dirty="0" err="1"/>
              <a:t>dL</a:t>
            </a:r>
            <a:r>
              <a:rPr lang="en-GB" baseline="0" dirty="0"/>
              <a:t> in moderate-to-high CV risk patients.</a:t>
            </a:r>
          </a:p>
          <a:p>
            <a:pPr lvl="0"/>
            <a:r>
              <a:rPr lang="en-GB" b="0" baseline="0" dirty="0">
                <a:solidFill>
                  <a:schemeClr val="tx1"/>
                </a:solidFill>
              </a:rPr>
              <a:t>In the MONO study, patients (N = 103) received either alirocumab or ezetimibe as a monotherapy.</a:t>
            </a:r>
            <a:r>
              <a:rPr lang="en-GB" b="0" baseline="30000" dirty="0">
                <a:solidFill>
                  <a:schemeClr val="tx1"/>
                </a:solidFill>
              </a:rPr>
              <a:t>7</a:t>
            </a:r>
            <a:endParaRPr lang="en-GB" b="0" baseline="0" dirty="0">
              <a:solidFill>
                <a:schemeClr val="tx1"/>
              </a:solidFill>
            </a:endParaRPr>
          </a:p>
          <a:p>
            <a:pPr lvl="1"/>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at Week 12 was not reported, but the estimated proportion of patients with LDL-C reductions ≥50% at Week 12, before up-titration, were 58% in the alirocumab group compared with 3% in the ezetimibe group.</a:t>
            </a:r>
          </a:p>
          <a:p>
            <a:pPr lvl="0"/>
            <a:r>
              <a:rPr lang="en-GB" b="0" dirty="0">
                <a:solidFill>
                  <a:schemeClr val="tx1"/>
                </a:solidFill>
              </a:rPr>
              <a:t>In</a:t>
            </a:r>
            <a:r>
              <a:rPr lang="en-GB" b="0" baseline="0" dirty="0">
                <a:solidFill>
                  <a:schemeClr val="tx1"/>
                </a:solidFill>
              </a:rPr>
              <a:t> the ALTERNATIVE study, statin intolerant patients (n = 248) received alirocumab, ezetimibe or atorvastatin 20 mg.</a:t>
            </a:r>
            <a:r>
              <a:rPr lang="en-GB" b="0" baseline="30000" dirty="0">
                <a:solidFill>
                  <a:schemeClr val="tx1"/>
                </a:solidFill>
              </a:rPr>
              <a:t>8</a:t>
            </a:r>
            <a:endParaRPr lang="en-GB" b="0" baseline="0" dirty="0">
              <a:solidFill>
                <a:schemeClr val="tx1"/>
              </a:solidFill>
            </a:endParaRPr>
          </a:p>
          <a:p>
            <a:pPr lvl="1"/>
            <a:r>
              <a:rPr lang="en-GB" b="0" dirty="0">
                <a:solidFill>
                  <a:schemeClr val="tx1"/>
                </a:solidFill>
              </a:rPr>
              <a:t>The proportion of patients achieving LDL-C &lt;70 mg/</a:t>
            </a:r>
            <a:r>
              <a:rPr lang="en-GB" b="0" dirty="0" err="1">
                <a:solidFill>
                  <a:schemeClr val="tx1"/>
                </a:solidFill>
              </a:rPr>
              <a:t>dL</a:t>
            </a:r>
            <a:r>
              <a:rPr lang="en-GB" b="0" dirty="0">
                <a:solidFill>
                  <a:schemeClr val="tx1"/>
                </a:solidFill>
              </a:rPr>
              <a:t> in very</a:t>
            </a:r>
            <a:r>
              <a:rPr lang="en-GB" b="0" baseline="0" dirty="0">
                <a:solidFill>
                  <a:schemeClr val="tx1"/>
                </a:solidFill>
              </a:rPr>
              <a:t> high risk CV patients or LDL-C &lt;100 mg/</a:t>
            </a:r>
            <a:r>
              <a:rPr lang="en-GB" b="0" baseline="0" dirty="0" err="1">
                <a:solidFill>
                  <a:schemeClr val="tx1"/>
                </a:solidFill>
              </a:rPr>
              <a:t>dL</a:t>
            </a:r>
            <a:r>
              <a:rPr lang="en-GB" b="0" baseline="0" dirty="0">
                <a:solidFill>
                  <a:schemeClr val="tx1"/>
                </a:solidFill>
              </a:rPr>
              <a:t> in moderate-to-high risk patients was 41.9% in the alirocumab group compared with 4.4% in the ezetimibe group.</a:t>
            </a:r>
            <a:endParaRPr lang="en-GB" b="0" dirty="0">
              <a:solidFill>
                <a:schemeClr val="tx1"/>
              </a:solidFill>
            </a:endParaRPr>
          </a:p>
          <a:p>
            <a:pPr lvl="0"/>
            <a:r>
              <a:rPr lang="en-GB" b="0" dirty="0">
                <a:solidFill>
                  <a:schemeClr val="tx1"/>
                </a:solidFill>
              </a:rPr>
              <a:t>In the COMBO I study, all patients (N = 311) were receiving a stable,</a:t>
            </a:r>
            <a:r>
              <a:rPr lang="en-GB" b="0" baseline="0" dirty="0">
                <a:solidFill>
                  <a:schemeClr val="tx1"/>
                </a:solidFill>
              </a:rPr>
              <a:t> maximally tolerated statin dose (defined as atorvastatin 40/80 mg, rosuvastatin 20/40 mg or simvastatin 80 mg) with or without other LLT (bile acid sequestrant, ezetimibe, niacin, omega-3 or fenofibrate) in addition to alirocumab or placebo.</a:t>
            </a:r>
            <a:r>
              <a:rPr lang="en-GB" b="0" baseline="30000" dirty="0">
                <a:solidFill>
                  <a:schemeClr val="tx1"/>
                </a:solidFill>
              </a:rPr>
              <a:t>9</a:t>
            </a:r>
            <a:endParaRPr lang="en-GB" b="0" baseline="0" dirty="0">
              <a:solidFill>
                <a:schemeClr val="tx1"/>
              </a:solidFill>
            </a:endParaRPr>
          </a:p>
          <a:p>
            <a:pPr lvl="1"/>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was 75.0% in the alirocumab group compared with 9.0% in the placebo group.</a:t>
            </a:r>
          </a:p>
          <a:p>
            <a:pPr marL="171438" indent="-171438"/>
            <a:r>
              <a:rPr lang="en-GB" b="0" baseline="0" dirty="0">
                <a:solidFill>
                  <a:schemeClr val="tx1"/>
                </a:solidFill>
              </a:rPr>
              <a:t>In the COMBO II study, all patients (N = 707) were treated with a maximally tolerated statin dose (e.g. rosuvastatin 20/40 mg, atorvastatin 40/80 mg or simvastatin 80 mg) in addition to alirocumab or ezetimibe. Use of other LLT was not permitted.</a:t>
            </a:r>
            <a:r>
              <a:rPr lang="en-GB" b="0" baseline="30000" dirty="0">
                <a:solidFill>
                  <a:schemeClr val="tx1"/>
                </a:solidFill>
              </a:rPr>
              <a:t>10</a:t>
            </a:r>
            <a:endParaRPr lang="en-GB" b="0" baseline="0" dirty="0">
              <a:solidFill>
                <a:schemeClr val="tx1"/>
              </a:solidFill>
            </a:endParaRPr>
          </a:p>
          <a:p>
            <a:pPr marL="628603" lvl="1" indent="-171438"/>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was 77.0% in the alirocumab group compared with 45.6% in the ezetimibe group.</a:t>
            </a:r>
          </a:p>
          <a:p>
            <a:pPr marL="171438" indent="-171438"/>
            <a:r>
              <a:rPr lang="en-GB" b="0" baseline="0" dirty="0">
                <a:solidFill>
                  <a:schemeClr val="tx1"/>
                </a:solidFill>
              </a:rPr>
              <a:t>In the FH I and II studies, all patients (FH I: N = 485; FH II: N = 247) were receiving stable high-dose statin therapy (rosuvastatin 20/40 mg, atorvastatin 40/80 mg or simvastatin 80 mg) with or without other LLT (fibrates other than fenofibrate were not allowed), in addition to alirocumab or placebo.</a:t>
            </a:r>
            <a:r>
              <a:rPr lang="en-GB" b="0" baseline="30000" dirty="0">
                <a:solidFill>
                  <a:schemeClr val="tx1"/>
                </a:solidFill>
              </a:rPr>
              <a:t>11</a:t>
            </a:r>
            <a:endParaRPr lang="en-GB" b="0" baseline="0" dirty="0">
              <a:solidFill>
                <a:schemeClr val="tx1"/>
              </a:solidFill>
            </a:endParaRPr>
          </a:p>
          <a:p>
            <a:pPr marL="628603" lvl="1" indent="-171438"/>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was 59.8% and 68.2% in the alirocumab group compared with 0.8% and 1.2% in the placebo group in the FH I and II studies, respectively.</a:t>
            </a:r>
          </a:p>
          <a:p>
            <a:pPr marL="171438" indent="-171438"/>
            <a:r>
              <a:rPr lang="en-GB" b="0" baseline="0" dirty="0">
                <a:solidFill>
                  <a:schemeClr val="tx1"/>
                </a:solidFill>
              </a:rPr>
              <a:t>In the LONG-TERM study, all patients (N = 2310) were required to be receiving either high-dose statin therapy (atorvastatin 40/80 mg, rosuvastatin 20/40 mg or simvastatin 80 mg) or maximally tolerated statin therapy, with or without other LLT, in addition to alirocumab or placebo.</a:t>
            </a:r>
            <a:r>
              <a:rPr lang="en-GB" b="0" baseline="30000" dirty="0">
                <a:solidFill>
                  <a:schemeClr val="tx1"/>
                </a:solidFill>
              </a:rPr>
              <a:t>12</a:t>
            </a:r>
            <a:endParaRPr lang="en-GB" b="0" baseline="0" dirty="0">
              <a:solidFill>
                <a:schemeClr val="tx1"/>
              </a:solidFill>
            </a:endParaRPr>
          </a:p>
          <a:p>
            <a:pPr marL="628603" lvl="1" indent="-171438"/>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(regardless of risk) was 79.3% in the alirocumab group compared with 8.0% in the placebo group.</a:t>
            </a:r>
          </a:p>
          <a:p>
            <a:pPr marL="628603" lvl="1" indent="-171438"/>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in patients at very high risk or &lt;100 mg/</a:t>
            </a:r>
            <a:r>
              <a:rPr lang="en-GB" b="0" baseline="0" dirty="0" err="1">
                <a:solidFill>
                  <a:schemeClr val="tx1"/>
                </a:solidFill>
              </a:rPr>
              <a:t>dL</a:t>
            </a:r>
            <a:r>
              <a:rPr lang="en-GB" b="0" baseline="0" dirty="0">
                <a:solidFill>
                  <a:schemeClr val="tx1"/>
                </a:solidFill>
              </a:rPr>
              <a:t> in patients at high risk was 80.7% in the alirocumab group compared with 8.5% in the placebo group.</a:t>
            </a:r>
          </a:p>
          <a:p>
            <a:pPr marL="171438" indent="-171438"/>
            <a:r>
              <a:rPr lang="en-GB" b="0" baseline="0" dirty="0">
                <a:solidFill>
                  <a:schemeClr val="tx1"/>
                </a:solidFill>
              </a:rPr>
              <a:t>In the OPTIONS I study, all patients (N = 345) received atorvastatin 20/40 mg, in addition to alirocumab, ezetimibe or double atorvastatin dose.</a:t>
            </a:r>
            <a:r>
              <a:rPr lang="en-GB" b="0" baseline="30000" dirty="0">
                <a:solidFill>
                  <a:schemeClr val="tx1"/>
                </a:solidFill>
              </a:rPr>
              <a:t>13</a:t>
            </a:r>
            <a:endParaRPr lang="en-GB" b="0" baseline="0" dirty="0">
              <a:solidFill>
                <a:schemeClr val="tx1"/>
              </a:solidFill>
            </a:endParaRPr>
          </a:p>
          <a:p>
            <a:pPr marL="628603" lvl="1" indent="-171438"/>
            <a:r>
              <a:rPr lang="en-GB" b="0" baseline="0" dirty="0">
                <a:solidFill>
                  <a:schemeClr val="tx1"/>
                </a:solidFill>
              </a:rPr>
              <a:t>The results shown in the graph are for patients receiving atorvastatin 40 mg as an entry dose.</a:t>
            </a:r>
          </a:p>
          <a:p>
            <a:pPr marL="628603" lvl="1" indent="-171438"/>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(regardless of risk) was 77–79% in the alirocumab group compared with 50–54% in the ezetimibe group and 10–16% in the double atorvastatin dose group.</a:t>
            </a:r>
          </a:p>
          <a:p>
            <a:pPr marL="628603" lvl="1" indent="-171438"/>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in patients at very high risk or &lt;100 mg/</a:t>
            </a:r>
            <a:r>
              <a:rPr lang="en-GB" b="0" baseline="0" dirty="0" err="1">
                <a:solidFill>
                  <a:schemeClr val="tx1"/>
                </a:solidFill>
              </a:rPr>
              <a:t>dL</a:t>
            </a:r>
            <a:r>
              <a:rPr lang="en-GB" b="0" baseline="0" dirty="0">
                <a:solidFill>
                  <a:schemeClr val="tx1"/>
                </a:solidFill>
              </a:rPr>
              <a:t> in patients at high risk was 85–87% in the alirocumab group compared with 65–68% in the ezetimibe group and 19–35% in the double atorvastatin group.</a:t>
            </a:r>
          </a:p>
          <a:p>
            <a:pPr marL="171438" indent="-171438"/>
            <a:r>
              <a:rPr lang="en-GB" b="0" baseline="0" dirty="0">
                <a:solidFill>
                  <a:schemeClr val="tx1"/>
                </a:solidFill>
              </a:rPr>
              <a:t>In the OPTIONS II study, all patients (N = 298) received rosuvastatin 10/20 mg, in addition to alirocumab, ezetimibe or double rosuvastatin dose.</a:t>
            </a:r>
            <a:r>
              <a:rPr lang="en-GB" b="0" baseline="30000" dirty="0">
                <a:solidFill>
                  <a:schemeClr val="tx1"/>
                </a:solidFill>
              </a:rPr>
              <a:t>14</a:t>
            </a:r>
            <a:endParaRPr lang="en-GB" b="0" baseline="0" dirty="0">
              <a:solidFill>
                <a:schemeClr val="tx1"/>
              </a:solidFill>
            </a:endParaRPr>
          </a:p>
          <a:p>
            <a:pPr marL="628603" lvl="1" indent="-171438"/>
            <a:r>
              <a:rPr lang="en-GB" b="0" baseline="0" dirty="0">
                <a:solidFill>
                  <a:schemeClr val="tx1"/>
                </a:solidFill>
              </a:rPr>
              <a:t>The results shown in the graph are for patients receiving rosuvastatin 20 mg as an entry dose.</a:t>
            </a:r>
          </a:p>
          <a:p>
            <a:pPr marL="628603" lvl="1" indent="-171438"/>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(regardless of risk) was 60–78% in the alirocumab group compared with 43–44% in the ezetimibe group and 30–31% in the double rosuvastatin dose group.</a:t>
            </a:r>
          </a:p>
          <a:p>
            <a:pPr marL="628603" lvl="1" indent="-171438" defTabSz="914332">
              <a:defRPr/>
            </a:pPr>
            <a:r>
              <a:rPr lang="en-GB" b="0" baseline="0" dirty="0">
                <a:solidFill>
                  <a:schemeClr val="tx1"/>
                </a:solidFill>
              </a:rPr>
              <a:t>The proportion of patients achieving LDL-C &lt;70 mg/</a:t>
            </a:r>
            <a:r>
              <a:rPr lang="en-GB" b="0" baseline="0" dirty="0" err="1">
                <a:solidFill>
                  <a:schemeClr val="tx1"/>
                </a:solidFill>
              </a:rPr>
              <a:t>dL</a:t>
            </a:r>
            <a:r>
              <a:rPr lang="en-GB" b="0" baseline="0" dirty="0">
                <a:solidFill>
                  <a:schemeClr val="tx1"/>
                </a:solidFill>
              </a:rPr>
              <a:t> in patients at very high risk or &lt;100 mg/</a:t>
            </a:r>
            <a:r>
              <a:rPr lang="en-GB" b="0" baseline="0" dirty="0" err="1">
                <a:solidFill>
                  <a:schemeClr val="tx1"/>
                </a:solidFill>
              </a:rPr>
              <a:t>dL</a:t>
            </a:r>
            <a:r>
              <a:rPr lang="en-GB" b="0" baseline="0" dirty="0">
                <a:solidFill>
                  <a:schemeClr val="tx1"/>
                </a:solidFill>
              </a:rPr>
              <a:t> in patients at high risk was 67–85% in the alirocumab group compared with 52–57% in the ezetimibe group and 40–45% in the double rosuvastatin group.</a:t>
            </a:r>
          </a:p>
          <a:p>
            <a:pPr marL="0" indent="0">
              <a:buNone/>
            </a:pPr>
            <a:endParaRPr lang="en-GB" b="1" dirty="0">
              <a:solidFill>
                <a:schemeClr val="tx1"/>
              </a:solidFill>
            </a:endParaRPr>
          </a:p>
          <a:p>
            <a:pPr marL="0" indent="0">
              <a:buNone/>
            </a:pPr>
            <a:endParaRPr lang="en-GB" b="1" dirty="0">
              <a:solidFill>
                <a:schemeClr val="tx1"/>
              </a:solidFill>
            </a:endParaRPr>
          </a:p>
          <a:p>
            <a:pPr marL="0" indent="0">
              <a:buNone/>
            </a:pPr>
            <a:r>
              <a:rPr lang="en-GB" b="1" dirty="0">
                <a:solidFill>
                  <a:schemeClr val="tx1"/>
                </a:solidFill>
              </a:rPr>
              <a:t>Abbreviations</a:t>
            </a:r>
          </a:p>
          <a:p>
            <a:pPr marL="0" indent="0" defTabSz="882305">
              <a:buNone/>
              <a:defRPr/>
            </a:pPr>
            <a:r>
              <a:rPr lang="en-GB" b="0" dirty="0">
                <a:solidFill>
                  <a:schemeClr val="tx1"/>
                </a:solidFill>
              </a:rPr>
              <a:t>ALT, ALTERNATIVE; CV, cardiovascular; </a:t>
            </a:r>
            <a:r>
              <a:rPr lang="en-GB" b="0" dirty="0" err="1">
                <a:solidFill>
                  <a:schemeClr val="tx1"/>
                </a:solidFill>
              </a:rPr>
              <a:t>HeFH</a:t>
            </a:r>
            <a:r>
              <a:rPr lang="en-GB" b="0" dirty="0">
                <a:solidFill>
                  <a:schemeClr val="tx1"/>
                </a:solidFill>
              </a:rPr>
              <a:t>, heterozygous familial hypercholesterolaemia;</a:t>
            </a:r>
            <a:r>
              <a:rPr lang="en-GB" b="0" baseline="0" dirty="0">
                <a:solidFill>
                  <a:schemeClr val="tx1"/>
                </a:solidFill>
              </a:rPr>
              <a:t> LDL-C, low-density lipoprotein cholesterol; LLT, lipid-lowering therapy; SI, statin intolerance; Q2W, every 2 weeks; QM, every month; SI, statin intolerance.</a:t>
            </a:r>
          </a:p>
          <a:p>
            <a:pPr marL="0" indent="0">
              <a:buNone/>
            </a:pPr>
            <a:endParaRPr lang="en-GB" b="0" baseline="0" dirty="0">
              <a:solidFill>
                <a:schemeClr val="tx1"/>
              </a:solidFill>
            </a:endParaRPr>
          </a:p>
          <a:p>
            <a:pPr marL="0" indent="0">
              <a:buNone/>
            </a:pPr>
            <a:r>
              <a:rPr lang="en-GB" b="1" baseline="0" dirty="0">
                <a:solidFill>
                  <a:schemeClr val="tx1"/>
                </a:solidFill>
              </a:rPr>
              <a:t>References</a:t>
            </a:r>
            <a:endParaRPr lang="en-GB" b="1" dirty="0">
              <a:solidFill>
                <a:schemeClr val="tx1"/>
              </a:solidFill>
            </a:endParaRPr>
          </a:p>
          <a:p>
            <a:pPr marL="228583" indent="-228583">
              <a:buFont typeface="+mj-lt"/>
              <a:buAutoNum type="arabicPeriod"/>
            </a:pPr>
            <a:r>
              <a:rPr lang="en-GB" noProof="0" dirty="0" err="1"/>
              <a:t>Koren</a:t>
            </a:r>
            <a:r>
              <a:rPr lang="en-GB" noProof="0" dirty="0"/>
              <a:t> MJ, et al. J Am Coll </a:t>
            </a:r>
            <a:r>
              <a:rPr lang="en-GB" noProof="0" dirty="0" err="1"/>
              <a:t>Cardiol</a:t>
            </a:r>
            <a:r>
              <a:rPr lang="en-GB" noProof="0" dirty="0"/>
              <a:t> 2014;63:2531–40.</a:t>
            </a:r>
          </a:p>
          <a:p>
            <a:pPr marL="228583" indent="-228583">
              <a:buFont typeface="+mj-lt"/>
              <a:buAutoNum type="arabicPeriod"/>
            </a:pPr>
            <a:r>
              <a:rPr lang="en-GB" noProof="0" dirty="0" err="1"/>
              <a:t>Stroes</a:t>
            </a:r>
            <a:r>
              <a:rPr lang="en-GB" noProof="0" dirty="0"/>
              <a:t> E, et al. J Am Coll </a:t>
            </a:r>
            <a:r>
              <a:rPr lang="en-GB" noProof="0" dirty="0" err="1"/>
              <a:t>Cardiol</a:t>
            </a:r>
            <a:r>
              <a:rPr lang="en-GB" noProof="0" dirty="0"/>
              <a:t> 2014;63:2541–8.</a:t>
            </a:r>
          </a:p>
          <a:p>
            <a:pPr marL="228583" indent="-228583">
              <a:buFont typeface="+mj-lt"/>
              <a:buAutoNum type="arabicPeriod"/>
            </a:pPr>
            <a:r>
              <a:rPr lang="en-GB" noProof="0" dirty="0"/>
              <a:t>Robinson JG, et al. JAMA 2014;311:1870–82.</a:t>
            </a:r>
          </a:p>
          <a:p>
            <a:pPr marL="228583" indent="-228583">
              <a:buFont typeface="+mj-lt"/>
              <a:buAutoNum type="arabicPeriod"/>
            </a:pPr>
            <a:r>
              <a:rPr lang="en-GB" noProof="0" dirty="0"/>
              <a:t>Raal FJ, et al. Lancet 2015;385:331–40.</a:t>
            </a:r>
          </a:p>
          <a:p>
            <a:pPr marL="228583" indent="-228583">
              <a:buFont typeface="+mj-lt"/>
              <a:buAutoNum type="arabicPeriod"/>
            </a:pPr>
            <a:r>
              <a:rPr lang="en-GB" noProof="0" dirty="0" err="1"/>
              <a:t>Blom</a:t>
            </a:r>
            <a:r>
              <a:rPr lang="en-GB" noProof="0" dirty="0"/>
              <a:t> DJ, et al. N </a:t>
            </a:r>
            <a:r>
              <a:rPr lang="en-GB" noProof="0" dirty="0" err="1"/>
              <a:t>Engl</a:t>
            </a:r>
            <a:r>
              <a:rPr lang="en-GB" noProof="0" dirty="0"/>
              <a:t> J Med 2014;370:1809–19.</a:t>
            </a:r>
          </a:p>
          <a:p>
            <a:pPr marL="228583" indent="-228583">
              <a:buFont typeface="+mj-lt"/>
              <a:buAutoNum type="arabicPeriod"/>
            </a:pPr>
            <a:r>
              <a:rPr lang="en-GB" kern="0" dirty="0" err="1"/>
              <a:t>Sabatine</a:t>
            </a:r>
            <a:r>
              <a:rPr lang="en-GB" kern="0" dirty="0"/>
              <a:t> MS, et al. N </a:t>
            </a:r>
            <a:r>
              <a:rPr lang="en-GB" kern="0" dirty="0" err="1"/>
              <a:t>Engl</a:t>
            </a:r>
            <a:r>
              <a:rPr lang="en-GB" kern="0" dirty="0"/>
              <a:t> J Med 2017;376:1713–22</a:t>
            </a:r>
            <a:endParaRPr lang="en-GB" b="1" dirty="0"/>
          </a:p>
          <a:p>
            <a:pPr marL="228583" indent="-228583" defTabSz="914332">
              <a:buFont typeface="+mj-lt"/>
              <a:buAutoNum type="arabicPeriod"/>
              <a:defRPr/>
            </a:pPr>
            <a:r>
              <a:rPr lang="en-GB" noProof="0" dirty="0"/>
              <a:t>Roth EM, et al. </a:t>
            </a:r>
            <a:r>
              <a:rPr lang="en-GB" noProof="0" dirty="0" err="1"/>
              <a:t>Int</a:t>
            </a:r>
            <a:r>
              <a:rPr lang="en-GB" noProof="0" dirty="0"/>
              <a:t> J </a:t>
            </a:r>
            <a:r>
              <a:rPr lang="en-GB" noProof="0" dirty="0" err="1"/>
              <a:t>Cardiol</a:t>
            </a:r>
            <a:r>
              <a:rPr lang="en-GB" noProof="0" dirty="0"/>
              <a:t> 2014;176:55–61. </a:t>
            </a:r>
          </a:p>
          <a:p>
            <a:pPr marL="228583" indent="-228583" defTabSz="914332">
              <a:buFont typeface="+mj-lt"/>
              <a:buAutoNum type="arabicPeriod"/>
              <a:defRPr/>
            </a:pPr>
            <a:r>
              <a:rPr lang="en-GB" noProof="0" dirty="0"/>
              <a:t>Moriarty PM, et al. J </a:t>
            </a:r>
            <a:r>
              <a:rPr lang="en-GB" noProof="0" dirty="0" err="1"/>
              <a:t>Clin</a:t>
            </a:r>
            <a:r>
              <a:rPr lang="en-GB" noProof="0" dirty="0"/>
              <a:t> </a:t>
            </a:r>
            <a:r>
              <a:rPr lang="en-GB" noProof="0" dirty="0" err="1"/>
              <a:t>Lipidol</a:t>
            </a:r>
            <a:r>
              <a:rPr lang="en-GB" noProof="0" dirty="0"/>
              <a:t> 2015;9:758–69.</a:t>
            </a:r>
          </a:p>
          <a:p>
            <a:pPr marL="228583" indent="-228583" defTabSz="914332">
              <a:buFont typeface="+mj-lt"/>
              <a:buAutoNum type="arabicPeriod"/>
              <a:defRPr/>
            </a:pPr>
            <a:r>
              <a:rPr lang="en-GB" noProof="0" dirty="0" err="1"/>
              <a:t>Kereiakes</a:t>
            </a:r>
            <a:r>
              <a:rPr lang="en-GB" noProof="0" dirty="0"/>
              <a:t> DJ, et al. Am Heart J 2015;169:906–15.</a:t>
            </a:r>
          </a:p>
          <a:p>
            <a:pPr marL="228583" indent="-228583" defTabSz="914332">
              <a:buFont typeface="+mj-lt"/>
              <a:buAutoNum type="arabicPeriod"/>
              <a:defRPr/>
            </a:pPr>
            <a:r>
              <a:rPr lang="en-GB" noProof="0" dirty="0"/>
              <a:t>Cannon CP, et al. </a:t>
            </a:r>
            <a:r>
              <a:rPr lang="en-GB" noProof="0" dirty="0" err="1"/>
              <a:t>Eur</a:t>
            </a:r>
            <a:r>
              <a:rPr lang="en-GB" noProof="0" dirty="0"/>
              <a:t> Heart J 2015;36:1186–94.</a:t>
            </a:r>
          </a:p>
          <a:p>
            <a:pPr marL="228583" indent="-228583" defTabSz="914332">
              <a:buFont typeface="+mj-lt"/>
              <a:buAutoNum type="arabicPeriod"/>
              <a:defRPr/>
            </a:pPr>
            <a:r>
              <a:rPr lang="en-GB" noProof="0" dirty="0" err="1"/>
              <a:t>Kastelein</a:t>
            </a:r>
            <a:r>
              <a:rPr lang="en-GB" noProof="0" dirty="0"/>
              <a:t> JJP, et al. </a:t>
            </a:r>
            <a:r>
              <a:rPr lang="en-GB" noProof="0" dirty="0" err="1"/>
              <a:t>Eur</a:t>
            </a:r>
            <a:r>
              <a:rPr lang="en-GB" noProof="0" dirty="0"/>
              <a:t> Heart J 2015;36:2996–3003.</a:t>
            </a:r>
          </a:p>
          <a:p>
            <a:pPr marL="228583" indent="-228583" defTabSz="914332">
              <a:buFont typeface="+mj-lt"/>
              <a:buAutoNum type="arabicPeriod"/>
              <a:defRPr/>
            </a:pPr>
            <a:r>
              <a:rPr lang="en-GB" noProof="0" dirty="0"/>
              <a:t>Robinson JG, et al. N </a:t>
            </a:r>
            <a:r>
              <a:rPr lang="en-GB" noProof="0" dirty="0" err="1"/>
              <a:t>Engl</a:t>
            </a:r>
            <a:r>
              <a:rPr lang="en-GB" noProof="0" dirty="0"/>
              <a:t> J Med 2015;372:1489–99.</a:t>
            </a:r>
          </a:p>
          <a:p>
            <a:pPr marL="228583" indent="-228583" defTabSz="914332">
              <a:buFont typeface="+mj-lt"/>
              <a:buAutoNum type="arabicPeriod"/>
              <a:defRPr/>
            </a:pPr>
            <a:r>
              <a:rPr lang="en-GB" noProof="0" dirty="0"/>
              <a:t>Bays H, et al. J </a:t>
            </a:r>
            <a:r>
              <a:rPr lang="en-GB" noProof="0" dirty="0" err="1"/>
              <a:t>Clin</a:t>
            </a:r>
            <a:r>
              <a:rPr lang="en-GB" noProof="0" dirty="0"/>
              <a:t> Endocrinol </a:t>
            </a:r>
            <a:r>
              <a:rPr lang="en-GB" noProof="0" dirty="0" err="1"/>
              <a:t>Metab</a:t>
            </a:r>
            <a:r>
              <a:rPr lang="en-GB" noProof="0" dirty="0"/>
              <a:t> 2015;100:3140–8. </a:t>
            </a:r>
          </a:p>
          <a:p>
            <a:pPr marL="228583" indent="-228583" defTabSz="914332">
              <a:buFont typeface="+mj-lt"/>
              <a:buAutoNum type="arabicPeriod"/>
              <a:defRPr/>
            </a:pPr>
            <a:r>
              <a:rPr lang="en-GB" noProof="0" dirty="0" err="1"/>
              <a:t>Farnier</a:t>
            </a:r>
            <a:r>
              <a:rPr lang="en-GB" noProof="0" dirty="0"/>
              <a:t> M, et al. Atherosclerosis 2016;244:138–46.</a:t>
            </a:r>
          </a:p>
          <a:p>
            <a:endParaRPr lang="en-GB" dirty="0"/>
          </a:p>
        </p:txBody>
      </p:sp>
      <p:sp>
        <p:nvSpPr>
          <p:cNvPr id="4" name="Slide Number Placeholder 3"/>
          <p:cNvSpPr>
            <a:spLocks noGrp="1"/>
          </p:cNvSpPr>
          <p:nvPr>
            <p:ph type="sldNum" sz="quarter" idx="10"/>
          </p:nvPr>
        </p:nvSpPr>
        <p:spPr/>
        <p:txBody>
          <a:bodyPr/>
          <a:lstStyle/>
          <a:p>
            <a:fld id="{E2130664-B693-4CFC-9542-46592DF7AC44}" type="slidenum">
              <a:rPr lang="en-GB" smtClean="0">
                <a:solidFill>
                  <a:prstClr val="black"/>
                </a:solidFill>
              </a:rPr>
              <a:pPr/>
              <a:t>68</a:t>
            </a:fld>
            <a:endParaRPr lang="en-GB" dirty="0">
              <a:solidFill>
                <a:prstClr val="black"/>
              </a:solidFill>
            </a:endParaRPr>
          </a:p>
        </p:txBody>
      </p:sp>
    </p:spTree>
    <p:extLst>
      <p:ext uri="{BB962C8B-B14F-4D97-AF65-F5344CB8AC3E}">
        <p14:creationId xmlns:p14="http://schemas.microsoft.com/office/powerpoint/2010/main" val="253181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egnaposto immagine diapositiva 1"/>
          <p:cNvSpPr>
            <a:spLocks noGrp="1" noRot="1" noChangeAspect="1" noTextEdit="1"/>
          </p:cNvSpPr>
          <p:nvPr>
            <p:ph type="sldImg"/>
          </p:nvPr>
        </p:nvSpPr>
        <p:spPr>
          <a:ln/>
        </p:spPr>
      </p:sp>
      <p:sp>
        <p:nvSpPr>
          <p:cNvPr id="199682"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i="1">
                <a:latin typeface="Calibri" charset="0"/>
                <a:ea typeface="MS PGothic" charset="0"/>
                <a:cs typeface="MS PGothic" charset="0"/>
              </a:rPr>
              <a:t>Il problema dell’aderenza al trattamento riguarda tutte le fasi che vanno dalla prescrizione all’assunzione del farmaco. Alcuni pazienti neanche si approvviggionano del farmaco, una ulteriore quota non lo assume e solo il 50% finisce per prendere il farmaco, talora peraltro neanche con la dovuta regolarità.</a:t>
            </a:r>
          </a:p>
          <a:p>
            <a:endParaRPr lang="it-IT">
              <a:ea typeface="MS PGothic" charset="0"/>
              <a:cs typeface="MS PGothic" charset="0"/>
            </a:endParaRPr>
          </a:p>
        </p:txBody>
      </p:sp>
      <p:sp>
        <p:nvSpPr>
          <p:cNvPr id="199683"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B5B29751-EEEF-4D4B-BF38-581FAAA312E5}" type="slidenum">
              <a:rPr lang="it-IT" sz="1200">
                <a:ea typeface="MS PGothic" charset="0"/>
                <a:cs typeface="Arial" charset="0"/>
              </a:rPr>
              <a:pPr eaLnBrk="1" hangingPunct="1"/>
              <a:t>8</a:t>
            </a:fld>
            <a:endParaRPr lang="it-IT" sz="1200">
              <a:ea typeface="MS PGothic"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504825"/>
            <a:ext cx="5670550" cy="3781425"/>
          </a:xfrm>
        </p:spPr>
      </p:sp>
      <p:sp>
        <p:nvSpPr>
          <p:cNvPr id="3" name="Notes Placeholder 2"/>
          <p:cNvSpPr>
            <a:spLocks noGrp="1"/>
          </p:cNvSpPr>
          <p:nvPr>
            <p:ph type="body" idx="1"/>
          </p:nvPr>
        </p:nvSpPr>
        <p:spPr>
          <a:xfrm>
            <a:off x="536449" y="4503613"/>
            <a:ext cx="6242304" cy="4666513"/>
          </a:xfrm>
        </p:spPr>
        <p:txBody>
          <a:bodyPr/>
          <a:lstStyle/>
          <a:p>
            <a:endParaRPr lang="en-US" dirty="0"/>
          </a:p>
        </p:txBody>
      </p:sp>
      <p:sp>
        <p:nvSpPr>
          <p:cNvPr id="5" name="TextBox 4"/>
          <p:cNvSpPr txBox="1"/>
          <p:nvPr/>
        </p:nvSpPr>
        <p:spPr>
          <a:xfrm>
            <a:off x="69141" y="2156673"/>
            <a:ext cx="896014" cy="490115"/>
          </a:xfrm>
          <a:prstGeom prst="rect">
            <a:avLst/>
          </a:prstGeom>
          <a:noFill/>
          <a:ln>
            <a:solidFill>
              <a:srgbClr val="FF0000"/>
            </a:solidFill>
          </a:ln>
        </p:spPr>
        <p:txBody>
          <a:bodyPr wrap="square" lIns="102003" tIns="51002" rIns="102003" bIns="51002" rtlCol="0">
            <a:spAutoFit/>
          </a:bodyPr>
          <a:lstStyle/>
          <a:p>
            <a:r>
              <a:rPr lang="en-IN" sz="800" dirty="0" err="1">
                <a:solidFill>
                  <a:prstClr val="black"/>
                </a:solidFill>
              </a:rPr>
              <a:t>Sabatine</a:t>
            </a:r>
            <a:r>
              <a:rPr lang="en-IN" sz="800" dirty="0">
                <a:solidFill>
                  <a:prstClr val="black"/>
                </a:solidFill>
              </a:rPr>
              <a:t> MS. NEJM 2017:</a:t>
            </a:r>
            <a:br>
              <a:rPr lang="en-IN" sz="800" dirty="0">
                <a:solidFill>
                  <a:prstClr val="black"/>
                </a:solidFill>
              </a:rPr>
            </a:br>
            <a:r>
              <a:rPr lang="en-IN" sz="800" dirty="0">
                <a:solidFill>
                  <a:prstClr val="black"/>
                </a:solidFill>
              </a:rPr>
              <a:t>7-Figure 2A</a:t>
            </a:r>
          </a:p>
        </p:txBody>
      </p:sp>
      <p:sp>
        <p:nvSpPr>
          <p:cNvPr id="7" name="TextBox 6"/>
          <p:cNvSpPr txBox="1"/>
          <p:nvPr/>
        </p:nvSpPr>
        <p:spPr>
          <a:xfrm>
            <a:off x="6258560" y="1680210"/>
            <a:ext cx="896014" cy="490115"/>
          </a:xfrm>
          <a:prstGeom prst="rect">
            <a:avLst/>
          </a:prstGeom>
          <a:noFill/>
          <a:ln>
            <a:solidFill>
              <a:srgbClr val="FF0000"/>
            </a:solidFill>
          </a:ln>
        </p:spPr>
        <p:txBody>
          <a:bodyPr wrap="square" lIns="102003" tIns="51002" rIns="102003" bIns="51002" rtlCol="0">
            <a:spAutoFit/>
          </a:bodyPr>
          <a:lstStyle/>
          <a:p>
            <a:r>
              <a:rPr lang="en-IN" sz="800" dirty="0" err="1">
                <a:solidFill>
                  <a:prstClr val="black"/>
                </a:solidFill>
              </a:rPr>
              <a:t>Sabatine</a:t>
            </a:r>
            <a:r>
              <a:rPr lang="en-IN" sz="800" dirty="0">
                <a:solidFill>
                  <a:prstClr val="black"/>
                </a:solidFill>
              </a:rPr>
              <a:t> MS. NEJM 2017:</a:t>
            </a:r>
            <a:br>
              <a:rPr lang="en-IN" sz="800" dirty="0">
                <a:solidFill>
                  <a:prstClr val="black"/>
                </a:solidFill>
              </a:rPr>
            </a:br>
            <a:r>
              <a:rPr lang="en-IN" sz="800" dirty="0">
                <a:solidFill>
                  <a:prstClr val="black"/>
                </a:solidFill>
              </a:rPr>
              <a:t>7-Figure 2B</a:t>
            </a:r>
          </a:p>
        </p:txBody>
      </p:sp>
      <p:sp>
        <p:nvSpPr>
          <p:cNvPr id="8" name="TextBox 7"/>
          <p:cNvSpPr txBox="1"/>
          <p:nvPr/>
        </p:nvSpPr>
        <p:spPr>
          <a:xfrm>
            <a:off x="160627" y="802297"/>
            <a:ext cx="896014" cy="483993"/>
          </a:xfrm>
          <a:prstGeom prst="rect">
            <a:avLst/>
          </a:prstGeom>
          <a:noFill/>
          <a:ln>
            <a:solidFill>
              <a:srgbClr val="FF0000"/>
            </a:solidFill>
          </a:ln>
        </p:spPr>
        <p:txBody>
          <a:bodyPr wrap="square" lIns="102003" tIns="51002" rIns="102003" bIns="51002" rtlCol="0">
            <a:spAutoFit/>
          </a:bodyPr>
          <a:lstStyle/>
          <a:p>
            <a:r>
              <a:rPr lang="en-IN" sz="800" dirty="0" err="1">
                <a:solidFill>
                  <a:prstClr val="black"/>
                </a:solidFill>
              </a:rPr>
              <a:t>Sabatine</a:t>
            </a:r>
            <a:r>
              <a:rPr lang="en-IN" sz="800" dirty="0">
                <a:solidFill>
                  <a:prstClr val="black"/>
                </a:solidFill>
              </a:rPr>
              <a:t> MS. NEJM 2017: </a:t>
            </a:r>
            <a:br>
              <a:rPr lang="en-IN" sz="800" dirty="0">
                <a:solidFill>
                  <a:prstClr val="black"/>
                </a:solidFill>
              </a:rPr>
            </a:br>
            <a:r>
              <a:rPr lang="en-IN" sz="800" dirty="0">
                <a:solidFill>
                  <a:prstClr val="black"/>
                </a:solidFill>
              </a:rPr>
              <a:t>6-</a:t>
            </a:r>
            <a:r>
              <a:rPr lang="en-US" sz="800" dirty="0">
                <a:solidFill>
                  <a:prstClr val="black"/>
                </a:solidFill>
              </a:rPr>
              <a:t>Table 2. </a:t>
            </a:r>
          </a:p>
        </p:txBody>
      </p:sp>
      <p:cxnSp>
        <p:nvCxnSpPr>
          <p:cNvPr id="10" name="Straight Arrow Connector 9"/>
          <p:cNvCxnSpPr>
            <a:cxnSpLocks/>
          </p:cNvCxnSpPr>
          <p:nvPr/>
        </p:nvCxnSpPr>
        <p:spPr>
          <a:xfrm>
            <a:off x="1054706" y="1163368"/>
            <a:ext cx="325120" cy="19899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a:off x="963222" y="2400300"/>
            <a:ext cx="325120"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a:off x="6096001" y="1920240"/>
            <a:ext cx="162560" cy="16002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FCCDAC10-674A-424A-B4CB-5D07DE205372}"/>
              </a:ext>
            </a:extLst>
          </p:cNvPr>
          <p:cNvCxnSpPr>
            <a:cxnSpLocks/>
          </p:cNvCxnSpPr>
          <p:nvPr/>
        </p:nvCxnSpPr>
        <p:spPr>
          <a:xfrm flipH="1">
            <a:off x="5794082" y="1197842"/>
            <a:ext cx="1355189" cy="122922"/>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DDCBBDB-6EE0-4842-954E-6A1354E482EC}"/>
              </a:ext>
            </a:extLst>
          </p:cNvPr>
          <p:cNvSpPr txBox="1"/>
          <p:nvPr/>
        </p:nvSpPr>
        <p:spPr>
          <a:xfrm>
            <a:off x="6255191" y="836771"/>
            <a:ext cx="896014" cy="483993"/>
          </a:xfrm>
          <a:prstGeom prst="rect">
            <a:avLst/>
          </a:prstGeom>
          <a:solidFill>
            <a:schemeClr val="bg1"/>
          </a:solidFill>
          <a:ln>
            <a:solidFill>
              <a:srgbClr val="FF0000"/>
            </a:solidFill>
          </a:ln>
        </p:spPr>
        <p:txBody>
          <a:bodyPr wrap="square" lIns="102003" tIns="51002" rIns="102003" bIns="51002" rtlCol="0">
            <a:spAutoFit/>
          </a:bodyPr>
          <a:lstStyle/>
          <a:p>
            <a:r>
              <a:rPr lang="en-IN" sz="800" dirty="0" err="1">
                <a:solidFill>
                  <a:prstClr val="black"/>
                </a:solidFill>
              </a:rPr>
              <a:t>Sabatine</a:t>
            </a:r>
            <a:r>
              <a:rPr lang="en-IN" sz="800" dirty="0">
                <a:solidFill>
                  <a:prstClr val="black"/>
                </a:solidFill>
              </a:rPr>
              <a:t> MS. NEJM 2017:</a:t>
            </a:r>
            <a:br>
              <a:rPr lang="en-IN" sz="800" dirty="0">
                <a:solidFill>
                  <a:prstClr val="black"/>
                </a:solidFill>
              </a:rPr>
            </a:br>
            <a:r>
              <a:rPr lang="en-IN" sz="800" dirty="0">
                <a:solidFill>
                  <a:prstClr val="black"/>
                </a:solidFill>
              </a:rPr>
              <a:t>6-</a:t>
            </a:r>
            <a:r>
              <a:rPr lang="en-US" sz="800" dirty="0">
                <a:solidFill>
                  <a:prstClr val="black"/>
                </a:solidFill>
              </a:rPr>
              <a:t>Table 2. </a:t>
            </a:r>
          </a:p>
        </p:txBody>
      </p:sp>
    </p:spTree>
    <p:extLst>
      <p:ext uri="{BB962C8B-B14F-4D97-AF65-F5344CB8AC3E}">
        <p14:creationId xmlns:p14="http://schemas.microsoft.com/office/powerpoint/2010/main" val="1397382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6275" y="850900"/>
            <a:ext cx="3440113" cy="2292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99F02-F1A1-754B-94C5-1B7D224748D3}" type="slidenum">
              <a:rPr lang="en-US" smtClean="0"/>
              <a:t>70</a:t>
            </a:fld>
            <a:endParaRPr lang="en-US" dirty="0"/>
          </a:p>
        </p:txBody>
      </p:sp>
    </p:spTree>
    <p:extLst>
      <p:ext uri="{BB962C8B-B14F-4D97-AF65-F5344CB8AC3E}">
        <p14:creationId xmlns:p14="http://schemas.microsoft.com/office/powerpoint/2010/main" val="2031768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99F02-F1A1-754B-94C5-1B7D224748D3}" type="slidenum">
              <a:rPr lang="en-US" smtClean="0"/>
              <a:t>72</a:t>
            </a:fld>
            <a:endParaRPr lang="en-US" dirty="0"/>
          </a:p>
        </p:txBody>
      </p:sp>
    </p:spTree>
    <p:extLst>
      <p:ext uri="{BB962C8B-B14F-4D97-AF65-F5344CB8AC3E}">
        <p14:creationId xmlns:p14="http://schemas.microsoft.com/office/powerpoint/2010/main" val="1275151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16275" y="850900"/>
            <a:ext cx="3440113" cy="2292350"/>
          </a:xfrm>
        </p:spPr>
      </p:sp>
      <p:sp>
        <p:nvSpPr>
          <p:cNvPr id="3" name="Notes Placeholder 2"/>
          <p:cNvSpPr>
            <a:spLocks noGrp="1"/>
          </p:cNvSpPr>
          <p:nvPr>
            <p:ph type="body" idx="1"/>
          </p:nvPr>
        </p:nvSpPr>
        <p:spPr/>
        <p:txBody>
          <a:bodyPr/>
          <a:lstStyle/>
          <a:p>
            <a:r>
              <a:rPr lang="en-US" dirty="0"/>
              <a:t>First</a:t>
            </a:r>
            <a:r>
              <a:rPr lang="en-US" baseline="0" dirty="0"/>
              <a:t> view:  Right-hand yellow zone to indicate patients qualifying for study with LDL-C “undesirably high” (i.e., &gt;/=70 mg/dL)</a:t>
            </a:r>
          </a:p>
          <a:p>
            <a:r>
              <a:rPr lang="en-US" baseline="0" dirty="0"/>
              <a:t>Second view: Alirocumab dose is blindly adjusted to maximize the number of patients in a low but physiologic range of LDL-C (i.e., 25-50 mg/dL)</a:t>
            </a:r>
          </a:p>
          <a:p>
            <a:r>
              <a:rPr lang="en-US" baseline="0" dirty="0"/>
              <a:t>Third view: Alirocumab dose is also blindly adjusted to minimize patients with persistently very low levels of LDL-C (i.e., &lt;15 mg/dL )</a:t>
            </a:r>
            <a:endParaRPr lang="en-US" dirty="0"/>
          </a:p>
        </p:txBody>
      </p:sp>
      <p:sp>
        <p:nvSpPr>
          <p:cNvPr id="4" name="Slide Number Placeholder 3"/>
          <p:cNvSpPr>
            <a:spLocks noGrp="1"/>
          </p:cNvSpPr>
          <p:nvPr>
            <p:ph type="sldNum" sz="quarter" idx="10"/>
          </p:nvPr>
        </p:nvSpPr>
        <p:spPr/>
        <p:txBody>
          <a:bodyPr/>
          <a:lstStyle/>
          <a:p>
            <a:fld id="{BFD7FFB7-2901-49B8-993F-93879CDA2C28}" type="slidenum">
              <a:rPr lang="en-US" smtClean="0"/>
              <a:t>73</a:t>
            </a:fld>
            <a:endParaRPr lang="en-US" dirty="0"/>
          </a:p>
        </p:txBody>
      </p:sp>
    </p:spTree>
    <p:extLst>
      <p:ext uri="{BB962C8B-B14F-4D97-AF65-F5344CB8AC3E}">
        <p14:creationId xmlns:p14="http://schemas.microsoft.com/office/powerpoint/2010/main" val="2597536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a:p>
        </p:txBody>
      </p:sp>
      <p:sp>
        <p:nvSpPr>
          <p:cNvPr id="5" name="Footer Placeholder 4"/>
          <p:cNvSpPr>
            <a:spLocks noGrp="1"/>
          </p:cNvSpPr>
          <p:nvPr>
            <p:ph type="ftr" sz="quarter" idx="4"/>
            <p:custDataLst>
              <p:tags r:id="rId1"/>
            </p:custDataLst>
          </p:nvPr>
        </p:nvSpPr>
        <p:spPr/>
        <p:txBody>
          <a:bodyPr/>
          <a:lstStyle/>
          <a:p>
            <a:r>
              <a:rPr lang="en-US"/>
              <a:t>Amgen Proprietary - Confidential</a:t>
            </a:r>
          </a:p>
        </p:txBody>
      </p:sp>
      <p:sp>
        <p:nvSpPr>
          <p:cNvPr id="6" name="Slide Number Placeholder 5"/>
          <p:cNvSpPr>
            <a:spLocks noGrp="1"/>
          </p:cNvSpPr>
          <p:nvPr>
            <p:ph type="sldNum" sz="quarter" idx="5"/>
          </p:nvPr>
        </p:nvSpPr>
        <p:spPr/>
        <p:txBody>
          <a:bodyPr/>
          <a:lstStyle/>
          <a:p>
            <a:fld id="{32418035-13B2-42E0-AABA-0EC5C7E63C67}" type="slidenum">
              <a:rPr lang="nl-NL" smtClean="0"/>
              <a:t>75</a:t>
            </a:fld>
            <a:endParaRPr lang="nl-NL"/>
          </a:p>
        </p:txBody>
      </p:sp>
    </p:spTree>
    <p:extLst>
      <p:ext uri="{BB962C8B-B14F-4D97-AF65-F5344CB8AC3E}">
        <p14:creationId xmlns:p14="http://schemas.microsoft.com/office/powerpoint/2010/main" val="1482463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a:p>
        </p:txBody>
      </p:sp>
      <p:sp>
        <p:nvSpPr>
          <p:cNvPr id="5" name="Footer Placeholder 4"/>
          <p:cNvSpPr>
            <a:spLocks noGrp="1"/>
          </p:cNvSpPr>
          <p:nvPr>
            <p:ph type="ftr" sz="quarter" idx="4"/>
            <p:custDataLst>
              <p:tags r:id="rId1"/>
            </p:custDataLst>
          </p:nvPr>
        </p:nvSpPr>
        <p:spPr/>
        <p:txBody>
          <a:bodyPr/>
          <a:lstStyle/>
          <a:p>
            <a:r>
              <a:rPr lang="en-US"/>
              <a:t>Amgen Proprietary - Confidential</a:t>
            </a:r>
          </a:p>
        </p:txBody>
      </p:sp>
      <p:sp>
        <p:nvSpPr>
          <p:cNvPr id="6" name="Slide Number Placeholder 5"/>
          <p:cNvSpPr>
            <a:spLocks noGrp="1"/>
          </p:cNvSpPr>
          <p:nvPr>
            <p:ph type="sldNum" sz="quarter" idx="5"/>
          </p:nvPr>
        </p:nvSpPr>
        <p:spPr/>
        <p:txBody>
          <a:bodyPr/>
          <a:lstStyle/>
          <a:p>
            <a:fld id="{32418035-13B2-42E0-AABA-0EC5C7E63C67}" type="slidenum">
              <a:rPr lang="nl-NL" smtClean="0"/>
              <a:t>76</a:t>
            </a:fld>
            <a:endParaRPr lang="nl-NL"/>
          </a:p>
        </p:txBody>
      </p:sp>
    </p:spTree>
    <p:extLst>
      <p:ext uri="{BB962C8B-B14F-4D97-AF65-F5344CB8AC3E}">
        <p14:creationId xmlns:p14="http://schemas.microsoft.com/office/powerpoint/2010/main" val="1514611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9ABC732A-A5AA-4B42-BB2D-0A6F19F29E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83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p:nvPr>
        </p:nvSpPr>
        <p:spPr/>
        <p:txBody>
          <a:bodyPr/>
          <a:lstStyle/>
          <a:p>
            <a:endParaRPr lang="nl-NL"/>
          </a:p>
        </p:txBody>
      </p:sp>
      <p:sp>
        <p:nvSpPr>
          <p:cNvPr id="5" name="Footer Placeholder 4"/>
          <p:cNvSpPr>
            <a:spLocks noGrp="1"/>
          </p:cNvSpPr>
          <p:nvPr>
            <p:ph type="ftr" sz="quarter" idx="4"/>
            <p:custDataLst>
              <p:tags r:id="rId1"/>
            </p:custDataLst>
          </p:nvPr>
        </p:nvSpPr>
        <p:spPr/>
        <p:txBody>
          <a:bodyPr/>
          <a:lstStyle/>
          <a:p>
            <a:r>
              <a:rPr lang="en-US"/>
              <a:t>Amgen Proprietary - Confidential</a:t>
            </a:r>
          </a:p>
        </p:txBody>
      </p:sp>
      <p:sp>
        <p:nvSpPr>
          <p:cNvPr id="6" name="Slide Number Placeholder 5"/>
          <p:cNvSpPr>
            <a:spLocks noGrp="1"/>
          </p:cNvSpPr>
          <p:nvPr>
            <p:ph type="sldNum" sz="quarter" idx="5"/>
          </p:nvPr>
        </p:nvSpPr>
        <p:spPr/>
        <p:txBody>
          <a:bodyPr/>
          <a:lstStyle/>
          <a:p>
            <a:fld id="{32418035-13B2-42E0-AABA-0EC5C7E63C67}" type="slidenum">
              <a:rPr lang="nl-NL" smtClean="0"/>
              <a:t>78</a:t>
            </a:fld>
            <a:endParaRPr lang="nl-NL"/>
          </a:p>
        </p:txBody>
      </p:sp>
    </p:spTree>
    <p:extLst>
      <p:ext uri="{BB962C8B-B14F-4D97-AF65-F5344CB8AC3E}">
        <p14:creationId xmlns:p14="http://schemas.microsoft.com/office/powerpoint/2010/main" val="3435723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nl-NL"/>
          </a:p>
        </p:txBody>
      </p:sp>
      <p:sp>
        <p:nvSpPr>
          <p:cNvPr id="5" name="Footer Placeholder 4"/>
          <p:cNvSpPr>
            <a:spLocks noGrp="1"/>
          </p:cNvSpPr>
          <p:nvPr>
            <p:ph type="ftr" sz="quarter" idx="4"/>
            <p:custDataLst>
              <p:tags r:id="rId1"/>
            </p:custDataLst>
          </p:nvPr>
        </p:nvSpPr>
        <p:spPr/>
        <p:txBody>
          <a:bodyPr/>
          <a:lstStyle/>
          <a:p>
            <a:r>
              <a:rPr lang="en-US"/>
              <a:t>Amgen Proprietary - Confidential</a:t>
            </a:r>
          </a:p>
        </p:txBody>
      </p:sp>
      <p:sp>
        <p:nvSpPr>
          <p:cNvPr id="6" name="Slide Number Placeholder 5"/>
          <p:cNvSpPr>
            <a:spLocks noGrp="1"/>
          </p:cNvSpPr>
          <p:nvPr>
            <p:ph type="sldNum" sz="quarter" idx="5"/>
          </p:nvPr>
        </p:nvSpPr>
        <p:spPr/>
        <p:txBody>
          <a:bodyPr/>
          <a:lstStyle/>
          <a:p>
            <a:fld id="{32418035-13B2-42E0-AABA-0EC5C7E63C67}" type="slidenum">
              <a:rPr lang="nl-NL" smtClean="0"/>
              <a:t>79</a:t>
            </a:fld>
            <a:endParaRPr lang="nl-NL"/>
          </a:p>
        </p:txBody>
      </p:sp>
    </p:spTree>
    <p:extLst>
      <p:ext uri="{BB962C8B-B14F-4D97-AF65-F5344CB8AC3E}">
        <p14:creationId xmlns:p14="http://schemas.microsoft.com/office/powerpoint/2010/main" val="269604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Amgen Proprietary - Confidential</a:t>
            </a:r>
          </a:p>
        </p:txBody>
      </p:sp>
      <p:sp>
        <p:nvSpPr>
          <p:cNvPr id="6" name="Slide Number Placeholder 5"/>
          <p:cNvSpPr>
            <a:spLocks noGrp="1"/>
          </p:cNvSpPr>
          <p:nvPr>
            <p:ph type="sldNum" sz="quarter" idx="12"/>
          </p:nvPr>
        </p:nvSpPr>
        <p:spPr/>
        <p:txBody>
          <a:bodyPr/>
          <a:lstStyle/>
          <a:p>
            <a:fld id="{32418035-13B2-42E0-AABA-0EC5C7E63C67}" type="slidenum">
              <a:rPr lang="nl-NL" smtClean="0"/>
              <a:t>80</a:t>
            </a:fld>
            <a:endParaRPr lang="nl-NL"/>
          </a:p>
        </p:txBody>
      </p:sp>
    </p:spTree>
    <p:extLst>
      <p:ext uri="{BB962C8B-B14F-4D97-AF65-F5344CB8AC3E}">
        <p14:creationId xmlns:p14="http://schemas.microsoft.com/office/powerpoint/2010/main" val="17945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egnaposto immagine diapositiva 1"/>
          <p:cNvSpPr>
            <a:spLocks noGrp="1" noRot="1" noChangeAspect="1" noTextEdit="1"/>
          </p:cNvSpPr>
          <p:nvPr>
            <p:ph type="sldImg"/>
          </p:nvPr>
        </p:nvSpPr>
        <p:spPr>
          <a:ln/>
        </p:spPr>
      </p:sp>
      <p:sp>
        <p:nvSpPr>
          <p:cNvPr id="194562"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it-IT" i="1">
                <a:ea typeface="MS PGothic" charset="0"/>
                <a:cs typeface="MS PGothic" charset="0"/>
              </a:rPr>
              <a:t>Da un  punto di vista pratico la scarsa aderenza finisce per rappresentare un fattore di rischio occulto con un impatto in termini prognostici certamente non inferiore a quello dei più importanti fattori di rischio cardiovascolare.</a:t>
            </a:r>
          </a:p>
        </p:txBody>
      </p:sp>
      <p:sp>
        <p:nvSpPr>
          <p:cNvPr id="194563"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C0A9F1D6-ECA8-114B-BD31-1FF9A0784083}" type="slidenum">
              <a:rPr lang="it-IT" sz="1200">
                <a:ea typeface="MS PGothic" charset="0"/>
                <a:cs typeface="Arial" charset="0"/>
              </a:rPr>
              <a:pPr eaLnBrk="1" hangingPunct="1"/>
              <a:t>10</a:t>
            </a:fld>
            <a:endParaRPr lang="it-IT" sz="1200">
              <a:ea typeface="MS PGothic"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nl-NL"/>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Amgen Proprietary - Confidential</a:t>
            </a:r>
          </a:p>
        </p:txBody>
      </p:sp>
      <p:sp>
        <p:nvSpPr>
          <p:cNvPr id="6" name="Slide Number Placeholder 5"/>
          <p:cNvSpPr>
            <a:spLocks noGrp="1"/>
          </p:cNvSpPr>
          <p:nvPr>
            <p:ph type="sldNum" sz="quarter" idx="12"/>
          </p:nvPr>
        </p:nvSpPr>
        <p:spPr/>
        <p:txBody>
          <a:bodyPr/>
          <a:lstStyle/>
          <a:p>
            <a:fld id="{32418035-13B2-42E0-AABA-0EC5C7E63C67}" type="slidenum">
              <a:rPr lang="nl-NL" smtClean="0"/>
              <a:t>81</a:t>
            </a:fld>
            <a:endParaRPr lang="nl-NL"/>
          </a:p>
        </p:txBody>
      </p:sp>
    </p:spTree>
    <p:extLst>
      <p:ext uri="{BB962C8B-B14F-4D97-AF65-F5344CB8AC3E}">
        <p14:creationId xmlns:p14="http://schemas.microsoft.com/office/powerpoint/2010/main" val="155566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egnaposto immagine diapositiva 1"/>
          <p:cNvSpPr>
            <a:spLocks noGrp="1" noRot="1" noChangeAspect="1" noTextEdit="1"/>
          </p:cNvSpPr>
          <p:nvPr>
            <p:ph type="sldImg"/>
          </p:nvPr>
        </p:nvSpPr>
        <p:spPr>
          <a:ln/>
        </p:spPr>
      </p:sp>
      <p:sp>
        <p:nvSpPr>
          <p:cNvPr id="209922"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it-IT" i="1">
                <a:latin typeface="Calibri" charset="0"/>
                <a:ea typeface="MS PGothic" charset="0"/>
                <a:cs typeface="MS PGothic" charset="0"/>
              </a:rPr>
              <a:t>Nel caso del trattamento antipertensivo è fin troppo noto come già dopo pochi mesi dall’inizio del trattamento la quota dei pazienti completamente aderenti al trattamento si riduca considerevolmente.</a:t>
            </a:r>
          </a:p>
          <a:p>
            <a:endParaRPr lang="it-IT">
              <a:ea typeface="MS PGothic" charset="0"/>
              <a:cs typeface="MS PGothic" charset="0"/>
            </a:endParaRPr>
          </a:p>
        </p:txBody>
      </p:sp>
      <p:sp>
        <p:nvSpPr>
          <p:cNvPr id="209923"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5BDFE579-817F-FE45-B85A-F60A79237924}" type="slidenum">
              <a:rPr lang="it-IT" sz="1200">
                <a:solidFill>
                  <a:srgbClr val="000000"/>
                </a:solidFill>
                <a:ea typeface="MS PGothic" charset="0"/>
                <a:cs typeface="Arial" charset="0"/>
              </a:rPr>
              <a:pPr eaLnBrk="1" hangingPunct="1"/>
              <a:t>12</a:t>
            </a:fld>
            <a:endParaRPr lang="it-IT" sz="1200">
              <a:solidFill>
                <a:srgbClr val="000000"/>
              </a:solidFill>
              <a:ea typeface="MS PGothic"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egnaposto immagine diapositiva 1"/>
          <p:cNvSpPr>
            <a:spLocks noGrp="1" noRot="1" noChangeAspect="1" noTextEdit="1"/>
          </p:cNvSpPr>
          <p:nvPr>
            <p:ph type="sldImg"/>
          </p:nvPr>
        </p:nvSpPr>
        <p:spPr>
          <a:ln/>
        </p:spPr>
      </p:sp>
      <p:sp>
        <p:nvSpPr>
          <p:cNvPr id="211970"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i="1">
                <a:latin typeface="Times New Roman" charset="0"/>
                <a:ea typeface="MS PGothic" charset="0"/>
                <a:cs typeface="MS PGothic" charset="0"/>
              </a:rPr>
              <a:t>Secondo gli indicatori OSMED 2014 l’aderenza al trattamento antipertensivo nel nostro Paese non è bassa, prossima al 60%. L’opportunità di implementare l’aderenza è comunque evidenze in ragione dell’enorme impatto dell’ipertensione sulla salute del singolo e della collettività. </a:t>
            </a:r>
          </a:p>
          <a:p>
            <a:endParaRPr lang="it-IT">
              <a:ea typeface="MS PGothic" charset="0"/>
              <a:cs typeface="MS PGothic" charset="0"/>
            </a:endParaRPr>
          </a:p>
        </p:txBody>
      </p:sp>
      <p:sp>
        <p:nvSpPr>
          <p:cNvPr id="211971"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BAFC2444-E32D-284D-9620-B0CD5BC9DECB}" type="slidenum">
              <a:rPr lang="it-IT" sz="1200">
                <a:solidFill>
                  <a:srgbClr val="000000"/>
                </a:solidFill>
                <a:ea typeface="MS PGothic" charset="0"/>
                <a:cs typeface="Arial" charset="0"/>
              </a:rPr>
              <a:pPr eaLnBrk="1" hangingPunct="1"/>
              <a:t>13</a:t>
            </a:fld>
            <a:endParaRPr lang="it-IT" sz="1200">
              <a:solidFill>
                <a:srgbClr val="000000"/>
              </a:solidFill>
              <a:ea typeface="MS PGothic"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egnaposto immagine diapositiva 1"/>
          <p:cNvSpPr>
            <a:spLocks noGrp="1" noRot="1" noChangeAspect="1" noTextEdit="1"/>
          </p:cNvSpPr>
          <p:nvPr>
            <p:ph type="sldImg"/>
          </p:nvPr>
        </p:nvSpPr>
        <p:spPr>
          <a:ln/>
        </p:spPr>
      </p:sp>
      <p:sp>
        <p:nvSpPr>
          <p:cNvPr id="218114"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i="1">
                <a:latin typeface="Calibri" charset="0"/>
                <a:ea typeface="MS PGothic" charset="0"/>
                <a:cs typeface="MS PGothic" charset="0"/>
              </a:rPr>
              <a:t>Non sorprende quindi che la scarsa aderenza al trattamento antipertensivo già nel medio termine (6 mesi) si associa ad un considerevole aumento del rischio di eventi rispetto a quanto si osserva in soggetti che assumono almeno l’80% delle dosi di antipertensivi prescritti.</a:t>
            </a:r>
          </a:p>
          <a:p>
            <a:endParaRPr lang="it-IT">
              <a:ea typeface="MS PGothic" charset="0"/>
              <a:cs typeface="MS PGothic" charset="0"/>
            </a:endParaRPr>
          </a:p>
        </p:txBody>
      </p:sp>
      <p:sp>
        <p:nvSpPr>
          <p:cNvPr id="218115"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4330C056-F3EB-6449-8294-5799E56FE2A2}" type="slidenum">
              <a:rPr lang="it-IT" sz="1200">
                <a:solidFill>
                  <a:srgbClr val="000000"/>
                </a:solidFill>
                <a:ea typeface="MS PGothic" charset="0"/>
                <a:cs typeface="Arial" charset="0"/>
              </a:rPr>
              <a:pPr eaLnBrk="1" hangingPunct="1"/>
              <a:t>14</a:t>
            </a:fld>
            <a:endParaRPr lang="it-IT" sz="1200">
              <a:solidFill>
                <a:srgbClr val="000000"/>
              </a:solidFill>
              <a:ea typeface="MS PGothic"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egnaposto immagine diapositiva 1"/>
          <p:cNvSpPr>
            <a:spLocks noGrp="1" noRot="1" noChangeAspect="1" noTextEdit="1"/>
          </p:cNvSpPr>
          <p:nvPr>
            <p:ph type="sldImg"/>
          </p:nvPr>
        </p:nvSpPr>
        <p:spPr>
          <a:ln/>
        </p:spPr>
      </p:sp>
      <p:sp>
        <p:nvSpPr>
          <p:cNvPr id="226306"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it-IT" i="1">
                <a:ea typeface="MS PGothic" charset="0"/>
                <a:cs typeface="MS PGothic" charset="0"/>
              </a:rPr>
              <a:t>La scarsa aderenza al trattamento è un problema che interessa trasversalmente le problematiche cardiovascolari. Anche i pazienti che dovrebbero essere particolarmente sensibili nei riguardi del trattamento perché hanno già subito un evento cardiovascolare, già nel breve-medio termine riducono l’aderenza ai trattamenti codificati dalle linee guida per la patologia di cui sono affetti.</a:t>
            </a:r>
          </a:p>
        </p:txBody>
      </p:sp>
      <p:sp>
        <p:nvSpPr>
          <p:cNvPr id="226307"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A221AB0A-F75F-6A43-B6F5-3111AA6DA848}" type="slidenum">
              <a:rPr lang="it-IT" sz="1200">
                <a:solidFill>
                  <a:srgbClr val="000000"/>
                </a:solidFill>
                <a:ea typeface="MS PGothic" charset="0"/>
                <a:cs typeface="Arial" charset="0"/>
              </a:rPr>
              <a:pPr eaLnBrk="1" hangingPunct="1"/>
              <a:t>15</a:t>
            </a:fld>
            <a:endParaRPr lang="it-IT" sz="1200">
              <a:solidFill>
                <a:srgbClr val="000000"/>
              </a:solidFill>
              <a:ea typeface="MS PGothic"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egnaposto immagine diapositiva 1"/>
          <p:cNvSpPr>
            <a:spLocks noGrp="1" noRot="1" noChangeAspect="1" noTextEdit="1"/>
          </p:cNvSpPr>
          <p:nvPr>
            <p:ph type="sldImg"/>
          </p:nvPr>
        </p:nvSpPr>
        <p:spPr>
          <a:ln/>
        </p:spPr>
      </p:sp>
      <p:sp>
        <p:nvSpPr>
          <p:cNvPr id="228354"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it-IT" i="1">
                <a:latin typeface="Calibri" charset="0"/>
                <a:ea typeface="MS PGothic" charset="0"/>
                <a:cs typeface="MS PGothic" charset="0"/>
              </a:rPr>
              <a:t>La naturale conseguenza della scarsa aderenza è la maggiore occorrenza di eventi cardiovascolari</a:t>
            </a:r>
          </a:p>
          <a:p>
            <a:endParaRPr lang="it-IT">
              <a:ea typeface="MS PGothic" charset="0"/>
              <a:cs typeface="MS PGothic" charset="0"/>
            </a:endParaRPr>
          </a:p>
        </p:txBody>
      </p:sp>
      <p:sp>
        <p:nvSpPr>
          <p:cNvPr id="228355"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fld id="{8738155C-8CED-D44D-8BEE-5307A6227838}" type="slidenum">
              <a:rPr lang="it-IT" sz="1200">
                <a:solidFill>
                  <a:srgbClr val="000000"/>
                </a:solidFill>
                <a:ea typeface="MS PGothic" charset="0"/>
                <a:cs typeface="Arial" charset="0"/>
              </a:rPr>
              <a:pPr eaLnBrk="1" hangingPunct="1"/>
              <a:t>16</a:t>
            </a:fld>
            <a:endParaRPr lang="it-IT" sz="1200">
              <a:solidFill>
                <a:srgbClr val="000000"/>
              </a:solidFill>
              <a:ea typeface="MS PGothic"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09207" y="770467"/>
            <a:ext cx="9097566" cy="3352800"/>
          </a:xfrm>
        </p:spPr>
        <p:txBody>
          <a:bodyPr anchor="b">
            <a:noAutofit/>
          </a:bodyPr>
          <a:lstStyle>
            <a:lvl1pPr algn="l">
              <a:lnSpc>
                <a:spcPct val="80000"/>
              </a:lnSpc>
              <a:defRPr sz="8000" spc="-12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63214" y="4198409"/>
            <a:ext cx="7786295"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EA573DDF-9ED6-3746-AF5C-FB784FB34FF0}" type="datetimeFigureOut">
              <a:rPr lang="it-IT" smtClean="0"/>
              <a:pPr>
                <a:defRPr/>
              </a:pPr>
              <a:t>05/10/2019</a:t>
            </a:fld>
            <a:endParaRPr lang="it-IT"/>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it-IT"/>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D7502298-757F-E942-98ED-084397BE5F5F}" type="slidenum">
              <a:rPr lang="it-IT" smtClean="0"/>
              <a:pPr>
                <a:defRPr/>
              </a:pPr>
              <a:t>‹N›</a:t>
            </a:fld>
            <a:endParaRPr lang="it-IT"/>
          </a:p>
        </p:txBody>
      </p:sp>
    </p:spTree>
    <p:extLst>
      <p:ext uri="{BB962C8B-B14F-4D97-AF65-F5344CB8AC3E}">
        <p14:creationId xmlns:p14="http://schemas.microsoft.com/office/powerpoint/2010/main" val="193403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90A0A321-A5E8-7C4A-894F-3C8DAF64F6C8}" type="datetimeFigureOut">
              <a:rPr lang="it-IT" smtClean="0"/>
              <a:pPr>
                <a:defRPr/>
              </a:pPr>
              <a:t>05/10/2019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1F7DE3B0-4B10-4A4D-B74D-54FB79B480DD}" type="slidenum">
              <a:rPr lang="it-IT" smtClean="0"/>
              <a:pPr>
                <a:defRPr/>
              </a:pPr>
              <a:t>‹N›</a:t>
            </a:fld>
            <a:endParaRPr lang="it-IT"/>
          </a:p>
        </p:txBody>
      </p:sp>
    </p:spTree>
    <p:extLst>
      <p:ext uri="{BB962C8B-B14F-4D97-AF65-F5344CB8AC3E}">
        <p14:creationId xmlns:p14="http://schemas.microsoft.com/office/powerpoint/2010/main" val="15758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7709" y="695325"/>
            <a:ext cx="2218134" cy="48006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0975" y="714377"/>
            <a:ext cx="6525816" cy="54006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21FFFBD-8D65-6645-B6FF-029E617D7DB1}" type="slidenum">
              <a:rPr lang="it-IT" smtClean="0"/>
              <a:pPr>
                <a:defRPr/>
              </a:pPr>
              <a:t>‹N›</a:t>
            </a:fld>
            <a:endParaRPr lang="it-IT"/>
          </a:p>
        </p:txBody>
      </p:sp>
    </p:spTree>
    <p:extLst>
      <p:ext uri="{BB962C8B-B14F-4D97-AF65-F5344CB8AC3E}">
        <p14:creationId xmlns:p14="http://schemas.microsoft.com/office/powerpoint/2010/main" val="259279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0" y="1343610"/>
            <a:ext cx="10287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4807">
              <a:defRPr/>
            </a:pPr>
            <a:endParaRPr lang="en-US" sz="586">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08980" y="486459"/>
            <a:ext cx="9468880" cy="757130"/>
          </a:xfrm>
        </p:spPr>
        <p:txBody>
          <a:bodyPr wrap="square" anchor="b">
            <a:spAutoFit/>
          </a:bodyPr>
          <a:lstStyle>
            <a:lvl1pPr>
              <a:defRPr spc="0" baseline="0"/>
            </a:lvl1pPr>
          </a:lstStyle>
          <a:p>
            <a:r>
              <a:rPr lang="en-US" dirty="0"/>
              <a:t>CLICK TO EDIT MASTER TITLE STYLE</a:t>
            </a:r>
          </a:p>
        </p:txBody>
      </p:sp>
      <p:sp>
        <p:nvSpPr>
          <p:cNvPr id="5" name="Text Placeholder 4">
            <a:extLst>
              <a:ext uri="{FF2B5EF4-FFF2-40B4-BE49-F238E27FC236}">
                <a16:creationId xmlns:a16="http://schemas.microsoft.com/office/drawing/2014/main" id="{EFF211F1-D73B-4FC0-B3F5-105D2D28AF9A}"/>
              </a:ext>
            </a:extLst>
          </p:cNvPr>
          <p:cNvSpPr>
            <a:spLocks noGrp="1"/>
          </p:cNvSpPr>
          <p:nvPr>
            <p:ph type="body" sz="quarter" idx="15"/>
          </p:nvPr>
        </p:nvSpPr>
        <p:spPr>
          <a:xfrm>
            <a:off x="0" y="6469658"/>
            <a:ext cx="5143500" cy="371475"/>
          </a:xfrm>
        </p:spPr>
        <p:txBody>
          <a:bodyPr anchor="b"/>
          <a:lstStyle>
            <a:lvl1pPr marL="0" indent="0">
              <a:buNone/>
              <a:defRPr sz="675" b="0"/>
            </a:lvl1pPr>
          </a:lstStyle>
          <a:p>
            <a:pPr lvl="0"/>
            <a:endParaRPr lang="en-GB" dirty="0"/>
          </a:p>
        </p:txBody>
      </p:sp>
    </p:spTree>
    <p:extLst>
      <p:ext uri="{BB962C8B-B14F-4D97-AF65-F5344CB8AC3E}">
        <p14:creationId xmlns:p14="http://schemas.microsoft.com/office/powerpoint/2010/main" val="303703245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7" name="Rectangle 6"/>
          <p:cNvSpPr/>
          <p:nvPr userDrawn="1"/>
        </p:nvSpPr>
        <p:spPr>
          <a:xfrm>
            <a:off x="0" y="1343610"/>
            <a:ext cx="10287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4807">
              <a:defRPr/>
            </a:pPr>
            <a:endParaRPr lang="en-US" sz="586">
              <a:solidFill>
                <a:srgbClr val="FFFFFF"/>
              </a:solidFill>
            </a:endParaRPr>
          </a:p>
        </p:txBody>
      </p:sp>
      <p:sp>
        <p:nvSpPr>
          <p:cNvPr id="4" name="Content Placeholder 3"/>
          <p:cNvSpPr>
            <a:spLocks noGrp="1"/>
          </p:cNvSpPr>
          <p:nvPr>
            <p:ph sz="quarter" idx="14"/>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08980" y="486459"/>
            <a:ext cx="9468880" cy="757130"/>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20531872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6" name="Text Placeholder 3"/>
          <p:cNvSpPr>
            <a:spLocks noGrp="1"/>
          </p:cNvSpPr>
          <p:nvPr>
            <p:ph type="body" sz="quarter" idx="10"/>
          </p:nvPr>
        </p:nvSpPr>
        <p:spPr>
          <a:xfrm>
            <a:off x="559000" y="6164315"/>
            <a:ext cx="9397603" cy="503185"/>
          </a:xfrm>
        </p:spPr>
        <p:txBody>
          <a:bodyPr anchor="b" anchorCtr="0">
            <a:noAutofit/>
          </a:bodyPr>
          <a:lstStyle>
            <a:lvl1pPr marL="0" indent="0">
              <a:spcBef>
                <a:spcPts val="200"/>
              </a:spcBef>
              <a:buNone/>
              <a:defRPr sz="900"/>
            </a:lvl1pPr>
            <a:lvl2pPr marL="346075" indent="0">
              <a:buNone/>
              <a:defRPr/>
            </a:lvl2pPr>
            <a:lvl3pPr marL="746125" indent="0">
              <a:buNone/>
              <a:defRPr/>
            </a:lvl3pPr>
            <a:lvl4pPr marL="1030287" indent="0">
              <a:buNone/>
              <a:defRPr/>
            </a:lvl4pPr>
            <a:lvl5pPr marL="1314450" indent="0">
              <a:buNone/>
              <a:defRPr/>
            </a:lvl5pPr>
          </a:lstStyle>
          <a:p>
            <a:pPr lvl="0"/>
            <a:r>
              <a:rPr lang="en-US" dirty="0"/>
              <a:t>Click to edit Master text styles</a:t>
            </a:r>
          </a:p>
        </p:txBody>
      </p:sp>
    </p:spTree>
    <p:extLst>
      <p:ext uri="{BB962C8B-B14F-4D97-AF65-F5344CB8AC3E}">
        <p14:creationId xmlns:p14="http://schemas.microsoft.com/office/powerpoint/2010/main" val="1295258949"/>
      </p:ext>
    </p:extLst>
  </p:cSld>
  <p:clrMapOvr>
    <a:masterClrMapping/>
  </p:clrMapOvr>
  <p:transition>
    <p:fade/>
  </p:transition>
  <p:extLst>
    <p:ext uri="{DCECCB84-F9BA-43D5-87BE-67443E8EF086}">
      <p15:sldGuideLst xmlns:p15="http://schemas.microsoft.com/office/powerpoint/2012/main">
        <p15:guide id="1" orient="horz" pos="41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subhead ">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999" y="1371600"/>
            <a:ext cx="9151929" cy="329834"/>
          </a:xfrm>
          <a:noFill/>
        </p:spPr>
        <p:txBody>
          <a:bodyPr wrap="square" rtlCol="0">
            <a:spAutoFit/>
          </a:bodyPr>
          <a:lstStyle>
            <a:lvl1pPr marL="0" indent="0">
              <a:buNone/>
              <a:defRPr lang="en-US" sz="1800" b="1" dirty="0">
                <a:solidFill>
                  <a:schemeClr val="accent2"/>
                </a:solidFill>
              </a:defRPr>
            </a:lvl1pPr>
          </a:lstStyle>
          <a:p>
            <a:pPr marL="0" lvl="0" algn="ctr" defTabSz="914400" eaLnBrk="1" latinLnBrk="0" hangingPunct="1"/>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0"/>
          </p:nvPr>
        </p:nvSpPr>
        <p:spPr>
          <a:xfrm>
            <a:off x="559000" y="6164315"/>
            <a:ext cx="9397603" cy="503185"/>
          </a:xfrm>
        </p:spPr>
        <p:txBody>
          <a:bodyPr anchor="b" anchorCtr="0">
            <a:noAutofit/>
          </a:bodyPr>
          <a:lstStyle>
            <a:lvl1pPr marL="0" indent="0">
              <a:spcBef>
                <a:spcPts val="200"/>
              </a:spcBef>
              <a:buNone/>
              <a:defRPr sz="900"/>
            </a:lvl1pPr>
            <a:lvl2pPr marL="346075" indent="0">
              <a:buNone/>
              <a:defRPr/>
            </a:lvl2pPr>
            <a:lvl3pPr marL="746125" indent="0">
              <a:buNone/>
              <a:defRPr/>
            </a:lvl3pPr>
            <a:lvl4pPr marL="1030287" indent="0">
              <a:buNone/>
              <a:defRPr/>
            </a:lvl4pPr>
            <a:lvl5pPr marL="1314450" indent="0">
              <a:buNone/>
              <a:defRPr/>
            </a:lvl5pPr>
          </a:lstStyle>
          <a:p>
            <a:pPr lvl="0"/>
            <a:r>
              <a:rPr lang="en-US" dirty="0"/>
              <a:t>Click to edit Master text styles</a:t>
            </a:r>
          </a:p>
        </p:txBody>
      </p:sp>
    </p:spTree>
    <p:extLst>
      <p:ext uri="{BB962C8B-B14F-4D97-AF65-F5344CB8AC3E}">
        <p14:creationId xmlns:p14="http://schemas.microsoft.com/office/powerpoint/2010/main" val="2770173501"/>
      </p:ext>
    </p:extLst>
  </p:cSld>
  <p:clrMapOvr>
    <a:masterClrMapping/>
  </p:clrMapOvr>
  <p:transition>
    <p:fade/>
  </p:transition>
  <p:extLst>
    <p:ext uri="{DCECCB84-F9BA-43D5-87BE-67443E8EF086}">
      <p15:sldGuideLst xmlns:p15="http://schemas.microsoft.com/office/powerpoint/2012/main">
        <p15:guide id="1" orient="horz" pos="414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rPr dirty="0"/>
              <a:t>Title Text</a:t>
            </a:r>
          </a:p>
        </p:txBody>
      </p:sp>
      <p:sp>
        <p:nvSpPr>
          <p:cNvPr id="28" name="Shape 28"/>
          <p:cNvSpPr>
            <a:spLocks noGrp="1"/>
          </p:cNvSpPr>
          <p:nvPr>
            <p:ph type="body" idx="1"/>
          </p:nvPr>
        </p:nvSpPr>
        <p:spPr>
          <a:prstGeom prst="rect">
            <a:avLst/>
          </a:prstGeom>
        </p:spPr>
        <p:txBody>
          <a:bodyPr/>
          <a:lstStyle>
            <a:lvl1pPr>
              <a:buClr>
                <a:schemeClr val="accent1">
                  <a:lumMod val="50000"/>
                </a:schemeClr>
              </a:buClr>
              <a:defRPr>
                <a:latin typeface="Arial" panose="020B0604020202020204" pitchFamily="34" charset="0"/>
                <a:cs typeface="Arial" panose="020B0604020202020204" pitchFamily="34" charset="0"/>
              </a:defRPr>
            </a:lvl1pPr>
            <a:lvl2pPr>
              <a:buClr>
                <a:schemeClr val="accent1">
                  <a:lumMod val="50000"/>
                </a:schemeClr>
              </a:buClr>
              <a:defRPr>
                <a:latin typeface="Arial" panose="020B0604020202020204" pitchFamily="34" charset="0"/>
                <a:cs typeface="Arial" panose="020B0604020202020204" pitchFamily="34" charset="0"/>
              </a:defRPr>
            </a:lvl2pPr>
            <a:lvl3pPr>
              <a:buClr>
                <a:schemeClr val="accent1">
                  <a:lumMod val="50000"/>
                </a:schemeClr>
              </a:buClr>
              <a:defRPr sz="2000">
                <a:latin typeface="Arial" panose="020B0604020202020204" pitchFamily="34" charset="0"/>
                <a:cs typeface="Arial" panose="020B0604020202020204" pitchFamily="34" charset="0"/>
              </a:defRPr>
            </a:lvl3pPr>
            <a:lvl4pPr>
              <a:buClr>
                <a:schemeClr val="accent1">
                  <a:lumMod val="50000"/>
                </a:schemeClr>
              </a:buClr>
              <a:defRPr sz="1800">
                <a:latin typeface="Arial" panose="020B0604020202020204" pitchFamily="34" charset="0"/>
                <a:cs typeface="Arial" panose="020B0604020202020204" pitchFamily="34" charset="0"/>
              </a:defRPr>
            </a:lvl4pPr>
            <a:lvl5pPr>
              <a:buClr>
                <a:schemeClr val="accent1">
                  <a:lumMod val="50000"/>
                </a:schemeClr>
              </a:buClr>
              <a:defRPr sz="16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Text Placeholder 2"/>
          <p:cNvSpPr>
            <a:spLocks noGrp="1"/>
          </p:cNvSpPr>
          <p:nvPr>
            <p:ph type="body" sz="quarter" idx="10"/>
          </p:nvPr>
        </p:nvSpPr>
        <p:spPr>
          <a:xfrm>
            <a:off x="514351" y="6172200"/>
            <a:ext cx="4375547" cy="573088"/>
          </a:xfrm>
        </p:spPr>
        <p:txBody>
          <a:bodyPr anchor="b">
            <a:normAutofit/>
          </a:bodyPr>
          <a:lstStyle>
            <a:lvl1pPr marL="0" indent="0">
              <a:spcBef>
                <a:spcPts val="0"/>
              </a:spcBef>
              <a:buNone/>
              <a:defRPr sz="1200">
                <a:solidFill>
                  <a:srgbClr val="535353"/>
                </a:solidFill>
              </a:defRPr>
            </a:lvl1pPr>
          </a:lstStyle>
          <a:p>
            <a:pPr lvl="0"/>
            <a:r>
              <a:rPr lang="en-US" dirty="0"/>
              <a:t>Click to edit Master text styles</a:t>
            </a:r>
          </a:p>
        </p:txBody>
      </p:sp>
    </p:spTree>
    <p:extLst>
      <p:ext uri="{BB962C8B-B14F-4D97-AF65-F5344CB8AC3E}">
        <p14:creationId xmlns:p14="http://schemas.microsoft.com/office/powerpoint/2010/main" val="120525509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rPr dirty="0"/>
              <a:t>Title Text</a:t>
            </a:r>
          </a:p>
        </p:txBody>
      </p:sp>
      <p:sp>
        <p:nvSpPr>
          <p:cNvPr id="28" name="Shape 28"/>
          <p:cNvSpPr>
            <a:spLocks noGrp="1"/>
          </p:cNvSpPr>
          <p:nvPr>
            <p:ph type="body" idx="1"/>
          </p:nvPr>
        </p:nvSpPr>
        <p:spPr>
          <a:prstGeom prst="rect">
            <a:avLst/>
          </a:prstGeom>
        </p:spPr>
        <p:txBody>
          <a:bodyPr/>
          <a:lstStyle>
            <a:lvl1pPr>
              <a:buClr>
                <a:schemeClr val="accent1">
                  <a:lumMod val="50000"/>
                </a:schemeClr>
              </a:buClr>
              <a:defRPr>
                <a:latin typeface="Arial" panose="020B0604020202020204" pitchFamily="34" charset="0"/>
                <a:cs typeface="Arial" panose="020B0604020202020204" pitchFamily="34" charset="0"/>
              </a:defRPr>
            </a:lvl1pPr>
            <a:lvl2pPr>
              <a:buClr>
                <a:schemeClr val="accent1">
                  <a:lumMod val="50000"/>
                </a:schemeClr>
              </a:buClr>
              <a:defRPr>
                <a:latin typeface="Arial" panose="020B0604020202020204" pitchFamily="34" charset="0"/>
                <a:cs typeface="Arial" panose="020B0604020202020204" pitchFamily="34" charset="0"/>
              </a:defRPr>
            </a:lvl2pPr>
            <a:lvl3pPr>
              <a:buClr>
                <a:schemeClr val="accent1">
                  <a:lumMod val="50000"/>
                </a:schemeClr>
              </a:buClr>
              <a:defRPr sz="2000">
                <a:latin typeface="Arial" panose="020B0604020202020204" pitchFamily="34" charset="0"/>
                <a:cs typeface="Arial" panose="020B0604020202020204" pitchFamily="34" charset="0"/>
              </a:defRPr>
            </a:lvl3pPr>
            <a:lvl4pPr>
              <a:buClr>
                <a:schemeClr val="accent1">
                  <a:lumMod val="50000"/>
                </a:schemeClr>
              </a:buClr>
              <a:defRPr sz="1800">
                <a:latin typeface="Arial" panose="020B0604020202020204" pitchFamily="34" charset="0"/>
                <a:cs typeface="Arial" panose="020B0604020202020204" pitchFamily="34" charset="0"/>
              </a:defRPr>
            </a:lvl4pPr>
            <a:lvl5pPr>
              <a:buClr>
                <a:schemeClr val="accent1">
                  <a:lumMod val="50000"/>
                </a:schemeClr>
              </a:buClr>
              <a:defRPr sz="16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Text Placeholder 2"/>
          <p:cNvSpPr>
            <a:spLocks noGrp="1"/>
          </p:cNvSpPr>
          <p:nvPr>
            <p:ph type="body" sz="quarter" idx="10"/>
          </p:nvPr>
        </p:nvSpPr>
        <p:spPr>
          <a:xfrm>
            <a:off x="514351" y="6172200"/>
            <a:ext cx="4375547" cy="573088"/>
          </a:xfrm>
        </p:spPr>
        <p:txBody>
          <a:bodyPr anchor="b">
            <a:normAutofit/>
          </a:bodyPr>
          <a:lstStyle>
            <a:lvl1pPr marL="0" indent="0">
              <a:spcBef>
                <a:spcPts val="0"/>
              </a:spcBef>
              <a:buNone/>
              <a:defRPr sz="1200">
                <a:solidFill>
                  <a:srgbClr val="535353"/>
                </a:solidFill>
              </a:defRPr>
            </a:lvl1pPr>
          </a:lstStyle>
          <a:p>
            <a:pPr lvl="0"/>
            <a:r>
              <a:rPr lang="en-US" dirty="0"/>
              <a:t>Click to edit Master text styles</a:t>
            </a:r>
          </a:p>
        </p:txBody>
      </p:sp>
    </p:spTree>
    <p:extLst>
      <p:ext uri="{BB962C8B-B14F-4D97-AF65-F5344CB8AC3E}">
        <p14:creationId xmlns:p14="http://schemas.microsoft.com/office/powerpoint/2010/main" val="30515251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fld id="{AA48DF1A-50A7-3A45-BE15-717E0E51ADA3}" type="datetimeFigureOut">
              <a:rPr lang="it-IT" smtClean="0"/>
              <a:pPr>
                <a:defRPr/>
              </a:pPr>
              <a:t>05/10/2019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6FE13CF8-9859-2042-9300-8B737957E646}" type="slidenum">
              <a:rPr lang="it-IT" smtClean="0"/>
              <a:pPr>
                <a:defRPr/>
              </a:pPr>
              <a:t>‹N›</a:t>
            </a:fld>
            <a:endParaRPr lang="it-IT"/>
          </a:p>
        </p:txBody>
      </p:sp>
    </p:spTree>
    <p:extLst>
      <p:ext uri="{BB962C8B-B14F-4D97-AF65-F5344CB8AC3E}">
        <p14:creationId xmlns:p14="http://schemas.microsoft.com/office/powerpoint/2010/main" val="22048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09206" y="767419"/>
            <a:ext cx="9096280" cy="3355848"/>
          </a:xfrm>
        </p:spPr>
        <p:txBody>
          <a:bodyPr anchor="b">
            <a:normAutofit/>
          </a:bodyPr>
          <a:lstStyle>
            <a:lvl1pPr>
              <a:lnSpc>
                <a:spcPct val="80000"/>
              </a:lnSpc>
              <a:defRPr sz="8000" b="0" baseline="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63213" y="4187275"/>
            <a:ext cx="7784687"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pPr>
              <a:defRPr/>
            </a:pPr>
            <a:fld id="{5A96D4C7-C662-B34A-818D-20EFF408F2B0}" type="datetimeFigureOut">
              <a:rPr lang="it-IT" smtClean="0"/>
              <a:pPr>
                <a:defRPr/>
              </a:pPr>
              <a:t>05/10/2019</a:t>
            </a:fld>
            <a:endParaRPr lang="it-IT"/>
          </a:p>
        </p:txBody>
      </p:sp>
      <p:sp>
        <p:nvSpPr>
          <p:cNvPr id="5" name="Footer Placeholder 4"/>
          <p:cNvSpPr>
            <a:spLocks noGrp="1"/>
          </p:cNvSpPr>
          <p:nvPr>
            <p:ph type="ftr" sz="quarter" idx="11"/>
          </p:nvPr>
        </p:nvSpPr>
        <p:spPr/>
        <p:txBody>
          <a:bodyPr/>
          <a:lstStyle/>
          <a:p>
            <a:pPr>
              <a:defRPr/>
            </a:pPr>
            <a:endParaRPr lang="it-IT"/>
          </a:p>
        </p:txBody>
      </p:sp>
      <p:sp>
        <p:nvSpPr>
          <p:cNvPr id="6" name="Slide Number Placeholder 5"/>
          <p:cNvSpPr>
            <a:spLocks noGrp="1"/>
          </p:cNvSpPr>
          <p:nvPr>
            <p:ph type="sldNum" sz="quarter" idx="12"/>
          </p:nvPr>
        </p:nvSpPr>
        <p:spPr/>
        <p:txBody>
          <a:bodyPr/>
          <a:lstStyle/>
          <a:p>
            <a:pPr>
              <a:defRPr/>
            </a:pPr>
            <a:fld id="{B174DDD1-1E50-7940-BC6D-03379E73AD2F}" type="slidenum">
              <a:rPr lang="it-IT" smtClean="0"/>
              <a:pPr>
                <a:defRPr/>
              </a:pPr>
              <a:t>‹N›</a:t>
            </a:fld>
            <a:endParaRPr lang="it-IT"/>
          </a:p>
        </p:txBody>
      </p:sp>
    </p:spTree>
    <p:extLst>
      <p:ext uri="{BB962C8B-B14F-4D97-AF65-F5344CB8AC3E}">
        <p14:creationId xmlns:p14="http://schemas.microsoft.com/office/powerpoint/2010/main" val="52628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70928" y="1993392"/>
            <a:ext cx="4281964"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352455" y="1993392"/>
            <a:ext cx="4281964"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a:defRPr/>
            </a:pPr>
            <a:endParaRPr lang="it-IT"/>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21FFFBD-8D65-6645-B6FF-029E617D7DB1}" type="slidenum">
              <a:rPr lang="it-IT" smtClean="0"/>
              <a:pPr>
                <a:defRPr/>
              </a:pPr>
              <a:t>‹N›</a:t>
            </a:fld>
            <a:endParaRPr lang="it-IT"/>
          </a:p>
        </p:txBody>
      </p:sp>
    </p:spTree>
    <p:extLst>
      <p:ext uri="{BB962C8B-B14F-4D97-AF65-F5344CB8AC3E}">
        <p14:creationId xmlns:p14="http://schemas.microsoft.com/office/powerpoint/2010/main" val="170289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70928" y="2032000"/>
            <a:ext cx="4281964"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70928" y="2736150"/>
            <a:ext cx="4281964"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362099" y="2029968"/>
            <a:ext cx="4281964"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362099" y="2734056"/>
            <a:ext cx="4281964"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pPr>
              <a:defRPr/>
            </a:pPr>
            <a:fld id="{628C60C9-B955-874A-AB89-FB7C10F2EABC}" type="datetimeFigureOut">
              <a:rPr lang="it-IT" smtClean="0"/>
              <a:pPr>
                <a:defRPr/>
              </a:pPr>
              <a:t>05/10/2019</a:t>
            </a:fld>
            <a:endParaRPr lang="it-IT"/>
          </a:p>
        </p:txBody>
      </p:sp>
      <p:sp>
        <p:nvSpPr>
          <p:cNvPr id="8" name="Footer Placeholder 7"/>
          <p:cNvSpPr>
            <a:spLocks noGrp="1"/>
          </p:cNvSpPr>
          <p:nvPr>
            <p:ph type="ftr" sz="quarter" idx="11"/>
          </p:nvPr>
        </p:nvSpPr>
        <p:spPr/>
        <p:txBody>
          <a:bodyPr/>
          <a:lstStyle/>
          <a:p>
            <a:pPr>
              <a:defRPr/>
            </a:pPr>
            <a:endParaRPr lang="it-IT"/>
          </a:p>
        </p:txBody>
      </p:sp>
      <p:sp>
        <p:nvSpPr>
          <p:cNvPr id="9" name="Slide Number Placeholder 8"/>
          <p:cNvSpPr>
            <a:spLocks noGrp="1"/>
          </p:cNvSpPr>
          <p:nvPr>
            <p:ph type="sldNum" sz="quarter" idx="12"/>
          </p:nvPr>
        </p:nvSpPr>
        <p:spPr/>
        <p:txBody>
          <a:bodyPr/>
          <a:lstStyle/>
          <a:p>
            <a:pPr>
              <a:defRPr/>
            </a:pPr>
            <a:fld id="{CFCA56D9-3D0F-064B-B262-EA72B7CEB076}" type="slidenum">
              <a:rPr lang="it-IT" smtClean="0"/>
              <a:pPr>
                <a:defRPr/>
              </a:pPr>
              <a:t>‹N›</a:t>
            </a:fld>
            <a:endParaRPr lang="it-IT"/>
          </a:p>
        </p:txBody>
      </p:sp>
    </p:spTree>
    <p:extLst>
      <p:ext uri="{BB962C8B-B14F-4D97-AF65-F5344CB8AC3E}">
        <p14:creationId xmlns:p14="http://schemas.microsoft.com/office/powerpoint/2010/main" val="336848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840F1385-FE39-314E-9552-F9EE52B61365}" type="datetimeFigureOut">
              <a:rPr lang="it-IT" smtClean="0"/>
              <a:pPr>
                <a:defRPr/>
              </a:pPr>
              <a:t>05/10/2019</a:t>
            </a:fld>
            <a:endParaRPr lang="it-IT"/>
          </a:p>
        </p:txBody>
      </p:sp>
      <p:sp>
        <p:nvSpPr>
          <p:cNvPr id="4" name="Footer Placeholder 3"/>
          <p:cNvSpPr>
            <a:spLocks noGrp="1"/>
          </p:cNvSpPr>
          <p:nvPr>
            <p:ph type="ftr" sz="quarter" idx="11"/>
          </p:nvPr>
        </p:nvSpPr>
        <p:spPr/>
        <p:txBody>
          <a:bodyPr/>
          <a:lstStyle/>
          <a:p>
            <a:pPr>
              <a:defRPr/>
            </a:pPr>
            <a:endParaRPr lang="it-IT"/>
          </a:p>
        </p:txBody>
      </p:sp>
      <p:sp>
        <p:nvSpPr>
          <p:cNvPr id="5" name="Slide Number Placeholder 4"/>
          <p:cNvSpPr>
            <a:spLocks noGrp="1"/>
          </p:cNvSpPr>
          <p:nvPr>
            <p:ph type="sldNum" sz="quarter" idx="12"/>
          </p:nvPr>
        </p:nvSpPr>
        <p:spPr/>
        <p:txBody>
          <a:bodyPr/>
          <a:lstStyle/>
          <a:p>
            <a:pPr>
              <a:defRPr/>
            </a:pPr>
            <a:fld id="{45489BBC-A387-364C-8424-FDF6505E6312}" type="slidenum">
              <a:rPr lang="it-IT" smtClean="0"/>
              <a:pPr>
                <a:defRPr/>
              </a:pPr>
              <a:t>‹N›</a:t>
            </a:fld>
            <a:endParaRPr lang="it-IT"/>
          </a:p>
        </p:txBody>
      </p:sp>
    </p:spTree>
    <p:extLst>
      <p:ext uri="{BB962C8B-B14F-4D97-AF65-F5344CB8AC3E}">
        <p14:creationId xmlns:p14="http://schemas.microsoft.com/office/powerpoint/2010/main" val="411012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t-IT"/>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321FFFBD-8D65-6645-B6FF-029E617D7DB1}" type="slidenum">
              <a:rPr lang="it-IT" smtClean="0"/>
              <a:pPr>
                <a:defRPr/>
              </a:pPr>
              <a:t>‹N›</a:t>
            </a:fld>
            <a:endParaRPr lang="it-IT"/>
          </a:p>
        </p:txBody>
      </p:sp>
    </p:spTree>
    <p:extLst>
      <p:ext uri="{BB962C8B-B14F-4D97-AF65-F5344CB8AC3E}">
        <p14:creationId xmlns:p14="http://schemas.microsoft.com/office/powerpoint/2010/main" val="257848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Rectangle 1"/>
          <p:cNvSpPr/>
          <p:nvPr/>
        </p:nvSpPr>
        <p:spPr>
          <a:xfrm>
            <a:off x="6429375" y="0"/>
            <a:ext cx="38576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970559" y="542282"/>
            <a:ext cx="2854643" cy="1920240"/>
          </a:xfrm>
        </p:spPr>
        <p:txBody>
          <a:bodyPr anchor="b">
            <a:noAutofit/>
          </a:bodyPr>
          <a:lstStyle>
            <a:lvl1pPr>
              <a:lnSpc>
                <a:spcPct val="85000"/>
              </a:lnSpc>
              <a:defRPr sz="360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42938" y="762000"/>
            <a:ext cx="51435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82861" y="2511813"/>
            <a:ext cx="2867501"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it-IT"/>
              <a:t>Fare clic per modificare gli stili del testo dello schema</a:t>
            </a:r>
          </a:p>
        </p:txBody>
      </p:sp>
      <p:sp>
        <p:nvSpPr>
          <p:cNvPr id="5" name="Date Placeholder 4"/>
          <p:cNvSpPr>
            <a:spLocks noGrp="1"/>
          </p:cNvSpPr>
          <p:nvPr>
            <p:ph type="dt" sz="half" idx="10"/>
          </p:nvPr>
        </p:nvSpPr>
        <p:spPr/>
        <p:txBody>
          <a:bodyPr/>
          <a:lstStyle/>
          <a:p>
            <a:pPr>
              <a:defRPr/>
            </a:pPr>
            <a:fld id="{E568EFB2-83C6-8A49-8CB2-E57BD4CC70D2}" type="datetimeFigureOut">
              <a:rPr lang="it-IT" smtClean="0"/>
              <a:pPr>
                <a:defRPr/>
              </a:pPr>
              <a:t>05/10/2019</a:t>
            </a:fld>
            <a:endParaRPr lang="it-IT"/>
          </a:p>
        </p:txBody>
      </p:sp>
      <p:sp>
        <p:nvSpPr>
          <p:cNvPr id="6" name="Footer Placeholder 5"/>
          <p:cNvSpPr>
            <a:spLocks noGrp="1"/>
          </p:cNvSpPr>
          <p:nvPr>
            <p:ph type="ftr" sz="quarter" idx="11"/>
          </p:nvPr>
        </p:nvSpPr>
        <p:spPr/>
        <p:txBody>
          <a:bodyPr/>
          <a:lstStyle/>
          <a:p>
            <a:pPr>
              <a:defRPr/>
            </a:pPr>
            <a:endParaRPr lang="it-IT"/>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E6C9177D-DD61-2A45-8CC5-D88641648CF8}" type="slidenum">
              <a:rPr lang="it-IT" smtClean="0"/>
              <a:pPr>
                <a:defRPr/>
              </a:pPr>
              <a:t>‹N›</a:t>
            </a:fld>
            <a:endParaRPr lang="it-IT"/>
          </a:p>
        </p:txBody>
      </p:sp>
    </p:spTree>
    <p:extLst>
      <p:ext uri="{BB962C8B-B14F-4D97-AF65-F5344CB8AC3E}">
        <p14:creationId xmlns:p14="http://schemas.microsoft.com/office/powerpoint/2010/main" val="97374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783" y="5418669"/>
            <a:ext cx="9096280" cy="613283"/>
          </a:xfrm>
        </p:spPr>
        <p:txBody>
          <a:bodyPr anchor="b">
            <a:normAutofit/>
          </a:bodyPr>
          <a:lstStyle>
            <a:lvl1pPr>
              <a:lnSpc>
                <a:spcPct val="85000"/>
              </a:lnSpc>
              <a:defRPr sz="28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0287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70929" y="5909735"/>
            <a:ext cx="7787259"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9E9414F3-E3FB-8748-847D-6A8EECA4BB98}" type="datetimeFigureOut">
              <a:rPr lang="it-IT" smtClean="0"/>
              <a:pPr>
                <a:defRPr/>
              </a:pPr>
              <a:t>05/10/2019</a:t>
            </a:fld>
            <a:endParaRPr lang="it-IT"/>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it-IT"/>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EF4587EB-9157-C146-9A78-D27765F11332}" type="slidenum">
              <a:rPr lang="it-IT" smtClean="0"/>
              <a:pPr>
                <a:defRPr/>
              </a:pPr>
              <a:t>‹N›</a:t>
            </a:fld>
            <a:endParaRPr lang="it-IT"/>
          </a:p>
        </p:txBody>
      </p:sp>
    </p:spTree>
    <p:extLst>
      <p:ext uri="{BB962C8B-B14F-4D97-AF65-F5344CB8AC3E}">
        <p14:creationId xmlns:p14="http://schemas.microsoft.com/office/powerpoint/2010/main" val="10429988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534" y="499533"/>
            <a:ext cx="9089529" cy="165819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70607" y="1993394"/>
            <a:ext cx="9073456" cy="376618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78644" y="6412447"/>
            <a:ext cx="3471863"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1A95BAF0-9276-184A-AB96-4CDEE1C5D3EF}" type="datetimeFigureOut">
              <a:rPr lang="it-IT" smtClean="0"/>
              <a:pPr>
                <a:defRPr/>
              </a:pPr>
              <a:t>05/10/2019</a:t>
            </a:fld>
            <a:endParaRPr lang="it-IT"/>
          </a:p>
        </p:txBody>
      </p:sp>
      <p:sp>
        <p:nvSpPr>
          <p:cNvPr id="5" name="Footer Placeholder 4"/>
          <p:cNvSpPr>
            <a:spLocks noGrp="1"/>
          </p:cNvSpPr>
          <p:nvPr>
            <p:ph type="ftr" sz="quarter" idx="3"/>
          </p:nvPr>
        </p:nvSpPr>
        <p:spPr>
          <a:xfrm>
            <a:off x="578644" y="6554697"/>
            <a:ext cx="4243388"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it-IT"/>
          </a:p>
        </p:txBody>
      </p:sp>
      <p:sp>
        <p:nvSpPr>
          <p:cNvPr id="6" name="Slide Number Placeholder 5"/>
          <p:cNvSpPr>
            <a:spLocks noGrp="1"/>
          </p:cNvSpPr>
          <p:nvPr>
            <p:ph type="sldNum" sz="quarter" idx="4"/>
          </p:nvPr>
        </p:nvSpPr>
        <p:spPr>
          <a:xfrm>
            <a:off x="7358842" y="5829749"/>
            <a:ext cx="246888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D7A74421-BF4C-A445-B12B-7BAD804A89F6}" type="slidenum">
              <a:rPr lang="it-IT" smtClean="0"/>
              <a:pPr>
                <a:defRPr/>
              </a:pPr>
              <a:t>‹N›</a:t>
            </a:fld>
            <a:endParaRPr lang="it-IT"/>
          </a:p>
        </p:txBody>
      </p:sp>
    </p:spTree>
    <p:extLst>
      <p:ext uri="{BB962C8B-B14F-4D97-AF65-F5344CB8AC3E}">
        <p14:creationId xmlns:p14="http://schemas.microsoft.com/office/powerpoint/2010/main" val="1245188941"/>
      </p:ext>
    </p:extLst>
  </p:cSld>
  <p:clrMap bg1="lt1" tx1="dk1" bg2="lt2" tx2="dk2" accent1="accent1" accent2="accent2" accent3="accent3" accent4="accent4" accent5="accent5" accent6="accent6" hlink="hlink" folHlink="folHlink"/>
  <p:sldLayoutIdLst>
    <p:sldLayoutId id="2147489066" r:id="rId1"/>
    <p:sldLayoutId id="2147489067" r:id="rId2"/>
    <p:sldLayoutId id="2147489068" r:id="rId3"/>
    <p:sldLayoutId id="2147489069" r:id="rId4"/>
    <p:sldLayoutId id="2147489070" r:id="rId5"/>
    <p:sldLayoutId id="2147489071" r:id="rId6"/>
    <p:sldLayoutId id="2147489072" r:id="rId7"/>
    <p:sldLayoutId id="2147489073" r:id="rId8"/>
    <p:sldLayoutId id="2147489074" r:id="rId9"/>
    <p:sldLayoutId id="2147489075" r:id="rId10"/>
    <p:sldLayoutId id="2147489076" r:id="rId11"/>
    <p:sldLayoutId id="2147489077" r:id="rId12"/>
    <p:sldLayoutId id="2147489078" r:id="rId13"/>
    <p:sldLayoutId id="2147489079" r:id="rId14"/>
    <p:sldLayoutId id="2147489080" r:id="rId15"/>
    <p:sldLayoutId id="2147489081" r:id="rId16"/>
    <p:sldLayoutId id="2147489082" r:id="rId17"/>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package" Target="../embeddings/Microsoft_Excel_Worksheet1.xlsx"/><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F838337-BA50-4DE2-8E3C-DA3A82F4ECD0}"/>
              </a:ext>
            </a:extLst>
          </p:cNvPr>
          <p:cNvSpPr>
            <a:spLocks noGrp="1"/>
          </p:cNvSpPr>
          <p:nvPr>
            <p:ph type="ctrTitle"/>
          </p:nvPr>
        </p:nvSpPr>
        <p:spPr>
          <a:xfrm>
            <a:off x="509205" y="418542"/>
            <a:ext cx="3548448" cy="3352800"/>
          </a:xfrm>
        </p:spPr>
        <p:txBody>
          <a:bodyPr>
            <a:normAutofit/>
          </a:bodyPr>
          <a:lstStyle/>
          <a:p>
            <a:r>
              <a:rPr lang="it-IT" sz="4600" b="1" dirty="0"/>
              <a:t>Gestione Ambulatoriale del paziente iperteso e del dislipidemico.</a:t>
            </a:r>
          </a:p>
        </p:txBody>
      </p:sp>
      <p:sp>
        <p:nvSpPr>
          <p:cNvPr id="5" name="Sottotitolo 4">
            <a:extLst>
              <a:ext uri="{FF2B5EF4-FFF2-40B4-BE49-F238E27FC236}">
                <a16:creationId xmlns:a16="http://schemas.microsoft.com/office/drawing/2014/main" id="{8FEFAF81-4C0A-4472-9853-BDC4478083C6}"/>
              </a:ext>
            </a:extLst>
          </p:cNvPr>
          <p:cNvSpPr>
            <a:spLocks noGrp="1"/>
          </p:cNvSpPr>
          <p:nvPr>
            <p:ph type="subTitle" idx="1"/>
          </p:nvPr>
        </p:nvSpPr>
        <p:spPr>
          <a:xfrm>
            <a:off x="563212" y="4763058"/>
            <a:ext cx="3848531" cy="1645920"/>
          </a:xfrm>
        </p:spPr>
        <p:txBody>
          <a:bodyPr>
            <a:normAutofit/>
          </a:bodyPr>
          <a:lstStyle/>
          <a:p>
            <a:r>
              <a:rPr lang="it-IT" sz="2400" b="1" i="1" dirty="0">
                <a:solidFill>
                  <a:srgbClr val="FFFFFF"/>
                </a:solidFill>
              </a:rPr>
              <a:t>Dr. Giuseppe De Iaco</a:t>
            </a:r>
          </a:p>
          <a:p>
            <a:r>
              <a:rPr lang="it-IT" sz="2000" dirty="0">
                <a:solidFill>
                  <a:srgbClr val="FFFFFF"/>
                </a:solidFill>
              </a:rPr>
              <a:t>SC Cardiologia, Emodinamica.</a:t>
            </a:r>
          </a:p>
          <a:p>
            <a:r>
              <a:rPr lang="it-IT" sz="2000" dirty="0">
                <a:solidFill>
                  <a:srgbClr val="FFFFFF"/>
                </a:solidFill>
              </a:rPr>
              <a:t>Pia Fondazione Panico, Tricase (LE)</a:t>
            </a:r>
          </a:p>
        </p:txBody>
      </p:sp>
      <p:pic>
        <p:nvPicPr>
          <p:cNvPr id="2" name="Immagine 1">
            <a:extLst>
              <a:ext uri="{FF2B5EF4-FFF2-40B4-BE49-F238E27FC236}">
                <a16:creationId xmlns:a16="http://schemas.microsoft.com/office/drawing/2014/main" id="{105820B8-679C-445C-B7A6-4B5DF8563064}"/>
              </a:ext>
            </a:extLst>
          </p:cNvPr>
          <p:cNvPicPr>
            <a:picLocks noChangeAspect="1"/>
          </p:cNvPicPr>
          <p:nvPr/>
        </p:nvPicPr>
        <p:blipFill>
          <a:blip r:embed="rId2"/>
          <a:stretch>
            <a:fillRect/>
          </a:stretch>
        </p:blipFill>
        <p:spPr>
          <a:xfrm>
            <a:off x="5143500" y="730492"/>
            <a:ext cx="4600577" cy="5044693"/>
          </a:xfrm>
          <a:prstGeom prst="rect">
            <a:avLst/>
          </a:prstGeom>
        </p:spPr>
      </p:pic>
    </p:spTree>
    <p:extLst>
      <p:ext uri="{BB962C8B-B14F-4D97-AF65-F5344CB8AC3E}">
        <p14:creationId xmlns:p14="http://schemas.microsoft.com/office/powerpoint/2010/main" val="1315787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488461" y="1836615"/>
            <a:ext cx="6281615" cy="4122615"/>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9353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18" y="1918368"/>
            <a:ext cx="6140001" cy="395932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uppo 1"/>
          <p:cNvGrpSpPr>
            <a:grpSpLocks/>
          </p:cNvGrpSpPr>
          <p:nvPr/>
        </p:nvGrpSpPr>
        <p:grpSpPr bwMode="auto">
          <a:xfrm>
            <a:off x="7117963" y="1826846"/>
            <a:ext cx="2729422" cy="1443651"/>
            <a:chOff x="5528693" y="965913"/>
            <a:chExt cx="2933665" cy="1439333"/>
          </a:xfrm>
        </p:grpSpPr>
        <p:sp>
          <p:nvSpPr>
            <p:cNvPr id="6" name="Rettangolo arrotondato 5"/>
            <p:cNvSpPr/>
            <p:nvPr/>
          </p:nvSpPr>
          <p:spPr>
            <a:xfrm>
              <a:off x="5532761" y="965913"/>
              <a:ext cx="2929466" cy="1439333"/>
            </a:xfrm>
            <a:prstGeom prst="roundRect">
              <a:avLst/>
            </a:prstGeom>
            <a:solidFill>
              <a:srgbClr val="FF0000"/>
            </a:solidFill>
            <a:effectLst>
              <a:outerShdw blurRad="139700" dist="190500" dir="5400000" rotWithShape="0">
                <a:schemeClr val="bg1">
                  <a:lumMod val="75000"/>
                  <a:alpha val="89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91436" tIns="45718" rIns="91436" bIns="45718" anchor="ctr"/>
            <a:lstStyle/>
            <a:p>
              <a:pPr algn="ctr">
                <a:defRPr/>
              </a:pPr>
              <a:endParaRPr lang="it-IT" sz="2400">
                <a:solidFill>
                  <a:prstClr val="white"/>
                </a:solidFill>
              </a:endParaRPr>
            </a:p>
          </p:txBody>
        </p:sp>
        <p:sp>
          <p:nvSpPr>
            <p:cNvPr id="3" name="Rettangolo 2"/>
            <p:cNvSpPr>
              <a:spLocks noChangeArrowheads="1"/>
            </p:cNvSpPr>
            <p:nvPr/>
          </p:nvSpPr>
          <p:spPr bwMode="auto">
            <a:xfrm>
              <a:off x="5528693" y="1018159"/>
              <a:ext cx="2933665" cy="1242764"/>
            </a:xfrm>
            <a:prstGeom prst="rect">
              <a:avLst/>
            </a:prstGeom>
            <a:noFill/>
            <a:ln>
              <a:noFill/>
            </a:ln>
            <a:effectLst>
              <a:outerShdw blurRad="50800" dist="38100" dir="5400000" algn="tl" rotWithShape="0">
                <a:srgbClr val="000000">
                  <a:alpha val="42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8" rIns="91436" bIns="45718">
              <a:spAutoFit/>
            </a:bodyPr>
            <a:lstStyle/>
            <a:p>
              <a:pPr algn="ctr">
                <a:defRPr/>
              </a:pPr>
              <a:r>
                <a:rPr lang="it-IT" sz="2500" dirty="0">
                  <a:solidFill>
                    <a:schemeClr val="bg1"/>
                  </a:solidFill>
                  <a:latin typeface="Calibri"/>
                  <a:cs typeface="Calibri"/>
                </a:rPr>
                <a:t>Scarsa aderenza: </a:t>
              </a:r>
              <a:br>
                <a:rPr lang="it-IT" sz="2500" dirty="0">
                  <a:solidFill>
                    <a:schemeClr val="bg1"/>
                  </a:solidFill>
                  <a:latin typeface="Calibri"/>
                  <a:cs typeface="Calibri"/>
                </a:rPr>
              </a:br>
              <a:r>
                <a:rPr lang="it-IT" sz="2500" dirty="0">
                  <a:solidFill>
                    <a:schemeClr val="bg1"/>
                  </a:solidFill>
                  <a:latin typeface="Calibri"/>
                  <a:cs typeface="Calibri"/>
                </a:rPr>
                <a:t>il fattore di rischio OCCULTO</a:t>
              </a:r>
            </a:p>
          </p:txBody>
        </p:sp>
      </p:grpSp>
      <p:sp>
        <p:nvSpPr>
          <p:cNvPr id="8" name="Rettangolo 2"/>
          <p:cNvSpPr>
            <a:spLocks noChangeArrowheads="1"/>
          </p:cNvSpPr>
          <p:nvPr/>
        </p:nvSpPr>
        <p:spPr bwMode="auto">
          <a:xfrm>
            <a:off x="0" y="432075"/>
            <a:ext cx="10287000" cy="1262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La scarsa aderenza finisce per rappresentare un fattore di rischio occulto con un impatto in termini prognostici certamente non inferiore a quello dei più importanti fattori di rischio CV</a:t>
            </a:r>
          </a:p>
        </p:txBody>
      </p:sp>
      <p:sp>
        <p:nvSpPr>
          <p:cNvPr id="9" name="Rettangolo 8"/>
          <p:cNvSpPr/>
          <p:nvPr/>
        </p:nvSpPr>
        <p:spPr>
          <a:xfrm>
            <a:off x="458585" y="6025322"/>
            <a:ext cx="8650137" cy="294311"/>
          </a:xfrm>
          <a:prstGeom prst="rect">
            <a:avLst/>
          </a:prstGeom>
        </p:spPr>
        <p:txBody>
          <a:bodyPr wrap="square">
            <a:spAutoFit/>
          </a:bodyPr>
          <a:lstStyle/>
          <a:p>
            <a:pPr eaLnBrk="1" hangingPunct="1">
              <a:lnSpc>
                <a:spcPct val="85000"/>
              </a:lnSpc>
            </a:pPr>
            <a:r>
              <a:rPr lang="it-IT" sz="1500" i="1" dirty="0" err="1">
                <a:solidFill>
                  <a:srgbClr val="000000"/>
                </a:solidFill>
                <a:latin typeface="Calibri" charset="0"/>
                <a:ea typeface="MS PGothic" charset="0"/>
                <a:cs typeface="Arial" charset="0"/>
              </a:rPr>
              <a:t>LaRosa</a:t>
            </a:r>
            <a:r>
              <a:rPr lang="it-IT" sz="1500" i="1" dirty="0">
                <a:solidFill>
                  <a:srgbClr val="000000"/>
                </a:solidFill>
                <a:latin typeface="Calibri" charset="0"/>
                <a:ea typeface="MS PGothic" charset="0"/>
                <a:cs typeface="Arial" charset="0"/>
              </a:rPr>
              <a:t> JC. </a:t>
            </a:r>
            <a:r>
              <a:rPr lang="it-IT" sz="1500" i="1" dirty="0" err="1">
                <a:solidFill>
                  <a:srgbClr val="000000"/>
                </a:solidFill>
                <a:latin typeface="Calibri" charset="0"/>
                <a:ea typeface="MS PGothic" charset="0"/>
                <a:cs typeface="Arial" charset="0"/>
              </a:rPr>
              <a:t>Curr</a:t>
            </a:r>
            <a:r>
              <a:rPr lang="it-IT" sz="1500" i="1" dirty="0">
                <a:solidFill>
                  <a:srgbClr val="000000"/>
                </a:solidFill>
                <a:latin typeface="Calibri" charset="0"/>
                <a:ea typeface="MS PGothic" charset="0"/>
                <a:cs typeface="Arial" charset="0"/>
              </a:rPr>
              <a:t> </a:t>
            </a:r>
            <a:r>
              <a:rPr lang="it-IT" sz="1500" i="1" dirty="0" err="1">
                <a:solidFill>
                  <a:srgbClr val="000000"/>
                </a:solidFill>
                <a:latin typeface="Calibri" charset="0"/>
                <a:ea typeface="MS PGothic" charset="0"/>
                <a:cs typeface="Arial" charset="0"/>
              </a:rPr>
              <a:t>Atheroscler</a:t>
            </a:r>
            <a:r>
              <a:rPr lang="it-IT" sz="1500" i="1" dirty="0">
                <a:solidFill>
                  <a:srgbClr val="000000"/>
                </a:solidFill>
                <a:latin typeface="Calibri" charset="0"/>
                <a:ea typeface="MS PGothic" charset="0"/>
                <a:cs typeface="Arial" charset="0"/>
              </a:rPr>
              <a:t> Rep 2000;2:1-4.</a:t>
            </a:r>
            <a:endParaRPr lang="hu-HU" sz="1500" i="1" dirty="0">
              <a:solidFill>
                <a:srgbClr val="000000"/>
              </a:solidFill>
              <a:latin typeface="Calibri" charset="0"/>
              <a:ea typeface="MS PGothic" charset="0"/>
              <a:cs typeface="Arial" charset="0"/>
            </a:endParaRPr>
          </a:p>
        </p:txBody>
      </p:sp>
      <p:sp>
        <p:nvSpPr>
          <p:cNvPr id="4" name="Rettangolo arrotondato 3"/>
          <p:cNvSpPr/>
          <p:nvPr/>
        </p:nvSpPr>
        <p:spPr>
          <a:xfrm>
            <a:off x="2469931" y="1944414"/>
            <a:ext cx="2653862"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arrotondato 10"/>
          <p:cNvSpPr/>
          <p:nvPr/>
        </p:nvSpPr>
        <p:spPr>
          <a:xfrm>
            <a:off x="2969172" y="2802759"/>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arrotondato 11"/>
          <p:cNvSpPr/>
          <p:nvPr/>
        </p:nvSpPr>
        <p:spPr>
          <a:xfrm>
            <a:off x="1261241" y="3389587"/>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arrotondato 12"/>
          <p:cNvSpPr/>
          <p:nvPr/>
        </p:nvSpPr>
        <p:spPr>
          <a:xfrm>
            <a:off x="4729655" y="3389587"/>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arrotondato 13"/>
          <p:cNvSpPr/>
          <p:nvPr/>
        </p:nvSpPr>
        <p:spPr>
          <a:xfrm>
            <a:off x="4939862" y="4037725"/>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arrotondato 14"/>
          <p:cNvSpPr/>
          <p:nvPr/>
        </p:nvSpPr>
        <p:spPr>
          <a:xfrm>
            <a:off x="4782206" y="4694622"/>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Rettangolo arrotondato 15"/>
          <p:cNvSpPr/>
          <p:nvPr/>
        </p:nvSpPr>
        <p:spPr>
          <a:xfrm>
            <a:off x="3976413" y="5307725"/>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ttangolo arrotondato 16"/>
          <p:cNvSpPr/>
          <p:nvPr/>
        </p:nvSpPr>
        <p:spPr>
          <a:xfrm>
            <a:off x="2119586" y="5316483"/>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ttangolo arrotondato 17"/>
          <p:cNvSpPr/>
          <p:nvPr/>
        </p:nvSpPr>
        <p:spPr>
          <a:xfrm>
            <a:off x="1164897" y="4694621"/>
            <a:ext cx="1690414"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arrotondato 18"/>
          <p:cNvSpPr/>
          <p:nvPr/>
        </p:nvSpPr>
        <p:spPr>
          <a:xfrm>
            <a:off x="604345" y="4046484"/>
            <a:ext cx="206703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2477046" y="2052488"/>
            <a:ext cx="2661662" cy="292388"/>
          </a:xfrm>
          <a:prstGeom prst="rect">
            <a:avLst/>
          </a:prstGeom>
        </p:spPr>
        <p:txBody>
          <a:bodyPr wrap="none">
            <a:spAutoFit/>
          </a:bodyPr>
          <a:lstStyle/>
          <a:p>
            <a:pPr algn="ctr"/>
            <a:r>
              <a:rPr lang="it-IT" sz="1300" b="1" dirty="0">
                <a:solidFill>
                  <a:schemeClr val="bg1"/>
                </a:solidFill>
                <a:latin typeface="Calibri" charset="0"/>
                <a:ea typeface="MS PGothic" charset="0"/>
                <a:cs typeface="Arial" charset="0"/>
              </a:rPr>
              <a:t>Mutazione genetica/storia familiare</a:t>
            </a:r>
            <a:endParaRPr lang="it-IT" sz="1300" b="1" dirty="0">
              <a:solidFill>
                <a:schemeClr val="bg1"/>
              </a:solidFill>
            </a:endParaRPr>
          </a:p>
        </p:txBody>
      </p:sp>
      <p:sp>
        <p:nvSpPr>
          <p:cNvPr id="22" name="Rettangolo 21"/>
          <p:cNvSpPr/>
          <p:nvPr/>
        </p:nvSpPr>
        <p:spPr>
          <a:xfrm>
            <a:off x="2995992" y="2863336"/>
            <a:ext cx="1643317" cy="44576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Disordini del </a:t>
            </a:r>
          </a:p>
          <a:p>
            <a:pPr algn="ctr">
              <a:lnSpc>
                <a:spcPct val="50000"/>
              </a:lnSpc>
            </a:pPr>
            <a:r>
              <a:rPr lang="it-IT" sz="1300" b="1" dirty="0">
                <a:solidFill>
                  <a:schemeClr val="bg1"/>
                </a:solidFill>
                <a:latin typeface="Calibri" charset="0"/>
                <a:ea typeface="MS PGothic" charset="0"/>
                <a:cs typeface="Arial" charset="0"/>
              </a:rPr>
              <a:t>metabolismo lipidico</a:t>
            </a:r>
            <a:endParaRPr lang="it-IT" sz="1300" b="1" dirty="0">
              <a:solidFill>
                <a:schemeClr val="bg1"/>
              </a:solidFill>
            </a:endParaRPr>
          </a:p>
        </p:txBody>
      </p:sp>
      <p:sp>
        <p:nvSpPr>
          <p:cNvPr id="24" name="Rettangolo 23"/>
          <p:cNvSpPr/>
          <p:nvPr/>
        </p:nvSpPr>
        <p:spPr>
          <a:xfrm>
            <a:off x="5119831" y="3439721"/>
            <a:ext cx="893030" cy="44576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Diabete di</a:t>
            </a:r>
          </a:p>
          <a:p>
            <a:pPr algn="ctr">
              <a:lnSpc>
                <a:spcPct val="60000"/>
              </a:lnSpc>
            </a:pPr>
            <a:r>
              <a:rPr lang="it-IT" sz="1300" b="1" dirty="0">
                <a:solidFill>
                  <a:schemeClr val="bg1"/>
                </a:solidFill>
                <a:latin typeface="Calibri" charset="0"/>
                <a:ea typeface="MS PGothic" charset="0"/>
                <a:cs typeface="Arial" charset="0"/>
              </a:rPr>
              <a:t>Tipo 2</a:t>
            </a:r>
            <a:endParaRPr lang="it-IT" sz="1300" b="1" dirty="0">
              <a:solidFill>
                <a:schemeClr val="bg1"/>
              </a:solidFill>
            </a:endParaRPr>
          </a:p>
        </p:txBody>
      </p:sp>
      <p:sp>
        <p:nvSpPr>
          <p:cNvPr id="25" name="Rettangolo 24"/>
          <p:cNvSpPr/>
          <p:nvPr/>
        </p:nvSpPr>
        <p:spPr>
          <a:xfrm>
            <a:off x="5031666" y="4084490"/>
            <a:ext cx="1518750" cy="446404"/>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Proteina C-Reattiva</a:t>
            </a:r>
          </a:p>
          <a:p>
            <a:pPr algn="ctr">
              <a:lnSpc>
                <a:spcPct val="60000"/>
              </a:lnSpc>
            </a:pPr>
            <a:r>
              <a:rPr lang="it-IT" sz="1300" b="1" dirty="0">
                <a:solidFill>
                  <a:schemeClr val="bg1"/>
                </a:solidFill>
                <a:latin typeface="Calibri" charset="0"/>
                <a:ea typeface="MS PGothic" charset="0"/>
                <a:cs typeface="Arial" charset="0"/>
              </a:rPr>
              <a:t>elevata</a:t>
            </a:r>
          </a:p>
        </p:txBody>
      </p:sp>
      <p:sp>
        <p:nvSpPr>
          <p:cNvPr id="26" name="Rettangolo 25"/>
          <p:cNvSpPr/>
          <p:nvPr/>
        </p:nvSpPr>
        <p:spPr>
          <a:xfrm>
            <a:off x="5252932" y="4842582"/>
            <a:ext cx="716713" cy="22570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Obesità</a:t>
            </a:r>
          </a:p>
        </p:txBody>
      </p:sp>
      <p:sp>
        <p:nvSpPr>
          <p:cNvPr id="27" name="Rettangolo 26"/>
          <p:cNvSpPr/>
          <p:nvPr/>
        </p:nvSpPr>
        <p:spPr>
          <a:xfrm>
            <a:off x="4356862" y="5364259"/>
            <a:ext cx="953594" cy="44576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Sindrome</a:t>
            </a:r>
          </a:p>
          <a:p>
            <a:pPr algn="ctr">
              <a:lnSpc>
                <a:spcPct val="60000"/>
              </a:lnSpc>
            </a:pPr>
            <a:r>
              <a:rPr lang="it-IT" sz="1300" b="1" dirty="0">
                <a:solidFill>
                  <a:schemeClr val="bg1"/>
                </a:solidFill>
                <a:latin typeface="Calibri" charset="0"/>
                <a:ea typeface="MS PGothic" charset="0"/>
                <a:cs typeface="Arial" charset="0"/>
              </a:rPr>
              <a:t>metabolica</a:t>
            </a:r>
          </a:p>
        </p:txBody>
      </p:sp>
      <p:sp>
        <p:nvSpPr>
          <p:cNvPr id="28" name="Rettangolo 27"/>
          <p:cNvSpPr/>
          <p:nvPr/>
        </p:nvSpPr>
        <p:spPr>
          <a:xfrm>
            <a:off x="2343767" y="5461949"/>
            <a:ext cx="1287018" cy="22570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Età, razza, sesso</a:t>
            </a:r>
          </a:p>
        </p:txBody>
      </p:sp>
      <p:sp>
        <p:nvSpPr>
          <p:cNvPr id="29" name="Rettangolo 28"/>
          <p:cNvSpPr/>
          <p:nvPr/>
        </p:nvSpPr>
        <p:spPr>
          <a:xfrm>
            <a:off x="1301603" y="4748798"/>
            <a:ext cx="1397970" cy="44576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Precedenti eventi</a:t>
            </a:r>
          </a:p>
          <a:p>
            <a:pPr algn="ctr">
              <a:lnSpc>
                <a:spcPct val="60000"/>
              </a:lnSpc>
            </a:pPr>
            <a:r>
              <a:rPr lang="it-IT" sz="1300" b="1" dirty="0">
                <a:solidFill>
                  <a:schemeClr val="bg1"/>
                </a:solidFill>
                <a:latin typeface="Calibri" charset="0"/>
                <a:ea typeface="MS PGothic" charset="0"/>
                <a:cs typeface="Arial" charset="0"/>
              </a:rPr>
              <a:t>cardiovascolari</a:t>
            </a:r>
          </a:p>
        </p:txBody>
      </p:sp>
      <p:sp>
        <p:nvSpPr>
          <p:cNvPr id="30" name="Rettangolo 29"/>
          <p:cNvSpPr/>
          <p:nvPr/>
        </p:nvSpPr>
        <p:spPr>
          <a:xfrm>
            <a:off x="905550" y="4201718"/>
            <a:ext cx="1525772" cy="22570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Fumo, sedentarietà</a:t>
            </a:r>
          </a:p>
        </p:txBody>
      </p:sp>
      <p:sp>
        <p:nvSpPr>
          <p:cNvPr id="31" name="Rettangolo 30"/>
          <p:cNvSpPr/>
          <p:nvPr/>
        </p:nvSpPr>
        <p:spPr>
          <a:xfrm>
            <a:off x="1567600" y="3527641"/>
            <a:ext cx="1061371" cy="22570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Ipertensione</a:t>
            </a:r>
          </a:p>
        </p:txBody>
      </p:sp>
      <p:sp>
        <p:nvSpPr>
          <p:cNvPr id="10" name="Ovale 9"/>
          <p:cNvSpPr/>
          <p:nvPr/>
        </p:nvSpPr>
        <p:spPr>
          <a:xfrm>
            <a:off x="3116385" y="3712308"/>
            <a:ext cx="1426307" cy="1309077"/>
          </a:xfrm>
          <a:prstGeom prst="ellipse">
            <a:avLst/>
          </a:prstGeom>
          <a:solidFill>
            <a:srgbClr val="00009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Rettangolo 32"/>
          <p:cNvSpPr/>
          <p:nvPr/>
        </p:nvSpPr>
        <p:spPr>
          <a:xfrm>
            <a:off x="3206749" y="4016105"/>
            <a:ext cx="1260888" cy="665823"/>
          </a:xfrm>
          <a:prstGeom prst="rect">
            <a:avLst/>
          </a:prstGeom>
        </p:spPr>
        <p:txBody>
          <a:bodyPr wrap="none">
            <a:spAutoFit/>
          </a:bodyPr>
          <a:lstStyle/>
          <a:p>
            <a:pPr algn="ctr">
              <a:lnSpc>
                <a:spcPct val="60000"/>
              </a:lnSpc>
            </a:pPr>
            <a:r>
              <a:rPr lang="it-IT" sz="1300" b="1" dirty="0">
                <a:solidFill>
                  <a:schemeClr val="bg1"/>
                </a:solidFill>
                <a:latin typeface="Calibri" charset="0"/>
                <a:ea typeface="MS PGothic" charset="0"/>
                <a:cs typeface="Arial" charset="0"/>
              </a:rPr>
              <a:t>Aumento</a:t>
            </a:r>
          </a:p>
          <a:p>
            <a:pPr algn="ctr">
              <a:lnSpc>
                <a:spcPct val="60000"/>
              </a:lnSpc>
            </a:pPr>
            <a:r>
              <a:rPr lang="it-IT" sz="1300" b="1" dirty="0">
                <a:solidFill>
                  <a:schemeClr val="bg1"/>
                </a:solidFill>
                <a:latin typeface="Calibri" charset="0"/>
                <a:ea typeface="MS PGothic" charset="0"/>
                <a:cs typeface="Arial" charset="0"/>
              </a:rPr>
              <a:t>del rischio</a:t>
            </a:r>
          </a:p>
          <a:p>
            <a:pPr algn="ctr">
              <a:lnSpc>
                <a:spcPct val="60000"/>
              </a:lnSpc>
            </a:pPr>
            <a:r>
              <a:rPr lang="it-IT" sz="1300" b="1" dirty="0">
                <a:solidFill>
                  <a:schemeClr val="bg1"/>
                </a:solidFill>
                <a:latin typeface="Calibri" charset="0"/>
                <a:ea typeface="MS PGothic" charset="0"/>
                <a:cs typeface="Arial" charset="0"/>
              </a:rPr>
              <a:t>cardiovascolare</a:t>
            </a:r>
            <a:endParaRPr lang="it-IT" sz="13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Box 8"/>
          <p:cNvSpPr txBox="1">
            <a:spLocks noChangeArrowheads="1"/>
          </p:cNvSpPr>
          <p:nvPr/>
        </p:nvSpPr>
        <p:spPr bwMode="auto">
          <a:xfrm>
            <a:off x="481623" y="1413976"/>
            <a:ext cx="3543300" cy="1323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en-US" sz="2000" b="1" dirty="0" err="1">
                <a:solidFill>
                  <a:srgbClr val="000000"/>
                </a:solidFill>
                <a:latin typeface="Calibri"/>
                <a:ea typeface="MS PGothic" charset="0"/>
                <a:cs typeface="Calibri"/>
              </a:rPr>
              <a:t>Più</a:t>
            </a:r>
            <a:r>
              <a:rPr lang="en-US" sz="2000" b="1" dirty="0">
                <a:solidFill>
                  <a:srgbClr val="000000"/>
                </a:solidFill>
                <a:latin typeface="Calibri"/>
                <a:ea typeface="MS PGothic" charset="0"/>
                <a:cs typeface="Calibri"/>
              </a:rPr>
              <a:t> </a:t>
            </a:r>
            <a:r>
              <a:rPr lang="en-US" sz="2000" b="1" dirty="0" err="1">
                <a:solidFill>
                  <a:srgbClr val="000000"/>
                </a:solidFill>
                <a:latin typeface="Calibri"/>
                <a:ea typeface="MS PGothic" charset="0"/>
                <a:cs typeface="Calibri"/>
              </a:rPr>
              <a:t>della</a:t>
            </a:r>
            <a:r>
              <a:rPr lang="en-US" sz="2000" b="1" dirty="0">
                <a:solidFill>
                  <a:srgbClr val="000000"/>
                </a:solidFill>
                <a:latin typeface="Calibri"/>
                <a:ea typeface="MS PGothic" charset="0"/>
                <a:cs typeface="Calibri"/>
              </a:rPr>
              <a:t> </a:t>
            </a:r>
            <a:r>
              <a:rPr lang="en-US" sz="2000" b="1" dirty="0" err="1">
                <a:solidFill>
                  <a:srgbClr val="000000"/>
                </a:solidFill>
                <a:latin typeface="Calibri"/>
                <a:ea typeface="MS PGothic" charset="0"/>
                <a:cs typeface="Calibri"/>
              </a:rPr>
              <a:t>metà</a:t>
            </a:r>
            <a:r>
              <a:rPr lang="en-US" sz="2000" b="1" dirty="0">
                <a:solidFill>
                  <a:srgbClr val="000000"/>
                </a:solidFill>
                <a:latin typeface="Calibri"/>
                <a:ea typeface="MS PGothic" charset="0"/>
                <a:cs typeface="Calibri"/>
              </a:rPr>
              <a:t> </a:t>
            </a:r>
            <a:r>
              <a:rPr lang="en-US" sz="2000" dirty="0" err="1">
                <a:solidFill>
                  <a:srgbClr val="000000"/>
                </a:solidFill>
                <a:latin typeface="Calibri"/>
                <a:ea typeface="MS PGothic" charset="0"/>
                <a:cs typeface="Calibri"/>
              </a:rPr>
              <a:t>dei</a:t>
            </a:r>
            <a:r>
              <a:rPr lang="en-US" sz="2000" dirty="0">
                <a:solidFill>
                  <a:srgbClr val="000000"/>
                </a:solidFill>
                <a:latin typeface="Calibri"/>
                <a:ea typeface="MS PGothic" charset="0"/>
                <a:cs typeface="Calibri"/>
              </a:rPr>
              <a:t> </a:t>
            </a:r>
            <a:r>
              <a:rPr lang="en-US" sz="2000" dirty="0" err="1">
                <a:solidFill>
                  <a:srgbClr val="000000"/>
                </a:solidFill>
                <a:latin typeface="Calibri"/>
                <a:ea typeface="MS PGothic" charset="0"/>
                <a:cs typeface="Calibri"/>
              </a:rPr>
              <a:t>pazienti</a:t>
            </a:r>
            <a:r>
              <a:rPr lang="en-US" sz="2000" dirty="0">
                <a:solidFill>
                  <a:srgbClr val="000000"/>
                </a:solidFill>
                <a:latin typeface="Calibri"/>
                <a:ea typeface="MS PGothic" charset="0"/>
                <a:cs typeface="Calibri"/>
              </a:rPr>
              <a:t> con </a:t>
            </a:r>
            <a:r>
              <a:rPr lang="en-US" sz="2000" dirty="0" err="1">
                <a:solidFill>
                  <a:srgbClr val="000000"/>
                </a:solidFill>
                <a:latin typeface="Calibri"/>
                <a:ea typeface="MS PGothic" charset="0"/>
                <a:cs typeface="Calibri"/>
              </a:rPr>
              <a:t>malattie</a:t>
            </a:r>
            <a:r>
              <a:rPr lang="en-US" sz="2000" dirty="0">
                <a:solidFill>
                  <a:srgbClr val="000000"/>
                </a:solidFill>
                <a:latin typeface="Calibri"/>
                <a:ea typeface="MS PGothic" charset="0"/>
                <a:cs typeface="Calibri"/>
              </a:rPr>
              <a:t> </a:t>
            </a:r>
            <a:r>
              <a:rPr lang="en-US" sz="2000" dirty="0" err="1">
                <a:solidFill>
                  <a:srgbClr val="000000"/>
                </a:solidFill>
                <a:latin typeface="Calibri"/>
                <a:ea typeface="MS PGothic" charset="0"/>
                <a:cs typeface="Calibri"/>
              </a:rPr>
              <a:t>croniche</a:t>
            </a:r>
            <a:r>
              <a:rPr lang="en-US" sz="2000" dirty="0">
                <a:solidFill>
                  <a:srgbClr val="000000"/>
                </a:solidFill>
                <a:latin typeface="Calibri"/>
                <a:ea typeface="MS PGothic" charset="0"/>
                <a:cs typeface="Calibri"/>
              </a:rPr>
              <a:t> non assume i </a:t>
            </a:r>
            <a:r>
              <a:rPr lang="en-US" sz="2000" dirty="0" err="1">
                <a:solidFill>
                  <a:srgbClr val="000000"/>
                </a:solidFill>
                <a:latin typeface="Calibri"/>
                <a:ea typeface="MS PGothic" charset="0"/>
                <a:cs typeface="Calibri"/>
              </a:rPr>
              <a:t>farmaci</a:t>
            </a:r>
            <a:r>
              <a:rPr lang="en-US" sz="2000" dirty="0">
                <a:solidFill>
                  <a:srgbClr val="000000"/>
                </a:solidFill>
                <a:latin typeface="Calibri"/>
                <a:ea typeface="MS PGothic" charset="0"/>
                <a:cs typeface="Calibri"/>
              </a:rPr>
              <a:t> secondo le </a:t>
            </a:r>
            <a:r>
              <a:rPr lang="en-US" sz="2000" dirty="0" err="1">
                <a:solidFill>
                  <a:srgbClr val="000000"/>
                </a:solidFill>
                <a:latin typeface="Calibri"/>
                <a:ea typeface="MS PGothic" charset="0"/>
                <a:cs typeface="Calibri"/>
              </a:rPr>
              <a:t>prescrizioni</a:t>
            </a:r>
            <a:r>
              <a:rPr lang="en-US" sz="2000" dirty="0">
                <a:solidFill>
                  <a:srgbClr val="000000"/>
                </a:solidFill>
                <a:latin typeface="Calibri"/>
                <a:ea typeface="MS PGothic" charset="0"/>
                <a:cs typeface="Calibri"/>
              </a:rPr>
              <a:t>... </a:t>
            </a:r>
          </a:p>
        </p:txBody>
      </p:sp>
      <p:graphicFrame>
        <p:nvGraphicFramePr>
          <p:cNvPr id="206851" name="Object 13"/>
          <p:cNvGraphicFramePr>
            <a:graphicFrameLocks noChangeAspect="1"/>
          </p:cNvGraphicFramePr>
          <p:nvPr>
            <p:extLst>
              <p:ext uri="{D42A27DB-BD31-4B8C-83A1-F6EECF244321}">
                <p14:modId xmlns:p14="http://schemas.microsoft.com/office/powerpoint/2010/main" val="1594903139"/>
              </p:ext>
            </p:extLst>
          </p:nvPr>
        </p:nvGraphicFramePr>
        <p:xfrm>
          <a:off x="4165600" y="1494570"/>
          <a:ext cx="5862638" cy="2743200"/>
        </p:xfrm>
        <a:graphic>
          <a:graphicData uri="http://schemas.openxmlformats.org/presentationml/2006/ole">
            <mc:AlternateContent xmlns:mc="http://schemas.openxmlformats.org/markup-compatibility/2006">
              <mc:Choice xmlns:v="urn:schemas-microsoft-com:vml" Requires="v">
                <p:oleObj spid="_x0000_s207889" name="Foglio di lavoro" r:id="rId3" imgW="4559300" imgH="2133600" progId="Excel.Sheet.12">
                  <p:embed/>
                </p:oleObj>
              </mc:Choice>
              <mc:Fallback>
                <p:oleObj name="Foglio di lavoro" r:id="rId3" imgW="4559300" imgH="2133600" progId="Excel.Sheet.1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494570"/>
                        <a:ext cx="5862638"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6852" name="Object 13"/>
          <p:cNvGraphicFramePr>
            <a:graphicFrameLocks noChangeAspect="1"/>
          </p:cNvGraphicFramePr>
          <p:nvPr>
            <p:extLst>
              <p:ext uri="{D42A27DB-BD31-4B8C-83A1-F6EECF244321}">
                <p14:modId xmlns:p14="http://schemas.microsoft.com/office/powerpoint/2010/main" val="77439999"/>
              </p:ext>
            </p:extLst>
          </p:nvPr>
        </p:nvGraphicFramePr>
        <p:xfrm>
          <a:off x="529736" y="4447198"/>
          <a:ext cx="4098925" cy="1431925"/>
        </p:xfrm>
        <a:graphic>
          <a:graphicData uri="http://schemas.openxmlformats.org/presentationml/2006/ole">
            <mc:AlternateContent xmlns:mc="http://schemas.openxmlformats.org/markup-compatibility/2006">
              <mc:Choice xmlns:v="urn:schemas-microsoft-com:vml" Requires="v">
                <p:oleObj spid="_x0000_s207890" name="Foglio di lavoro" r:id="rId5" imgW="4102100" imgH="1435100" progId="Excel.Sheet.12">
                  <p:embed/>
                </p:oleObj>
              </mc:Choice>
              <mc:Fallback>
                <p:oleObj name="Foglio di lavoro" r:id="rId5" imgW="4102100" imgH="1435100" progId="Excel.Sheet.12">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736" y="4447198"/>
                        <a:ext cx="4098925" cy="1431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6853" name="TextBox 9"/>
          <p:cNvSpPr txBox="1">
            <a:spLocks noChangeArrowheads="1"/>
          </p:cNvSpPr>
          <p:nvPr/>
        </p:nvSpPr>
        <p:spPr bwMode="auto">
          <a:xfrm>
            <a:off x="6781800" y="4431322"/>
            <a:ext cx="3505200" cy="707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en-US" sz="2000" dirty="0">
                <a:solidFill>
                  <a:srgbClr val="000000"/>
                </a:solidFill>
                <a:latin typeface="Calibri"/>
                <a:ea typeface="MS PGothic" charset="0"/>
                <a:cs typeface="Calibri"/>
              </a:rPr>
              <a:t>... e da </a:t>
            </a:r>
            <a:r>
              <a:rPr lang="en-US" sz="2000" dirty="0" err="1">
                <a:solidFill>
                  <a:srgbClr val="000000"/>
                </a:solidFill>
                <a:latin typeface="Calibri"/>
                <a:ea typeface="MS PGothic" charset="0"/>
                <a:cs typeface="Calibri"/>
              </a:rPr>
              <a:t>questo</a:t>
            </a:r>
            <a:r>
              <a:rPr lang="en-US" sz="2000" dirty="0">
                <a:solidFill>
                  <a:srgbClr val="000000"/>
                </a:solidFill>
                <a:latin typeface="Calibri"/>
                <a:ea typeface="MS PGothic" charset="0"/>
                <a:cs typeface="Calibri"/>
              </a:rPr>
              <a:t> </a:t>
            </a:r>
            <a:r>
              <a:rPr lang="en-US" sz="2000" dirty="0" err="1">
                <a:solidFill>
                  <a:srgbClr val="000000"/>
                </a:solidFill>
                <a:latin typeface="Calibri"/>
                <a:ea typeface="MS PGothic" charset="0"/>
                <a:cs typeface="Calibri"/>
              </a:rPr>
              <a:t>derivano</a:t>
            </a:r>
            <a:r>
              <a:rPr lang="en-US" sz="2000" dirty="0">
                <a:solidFill>
                  <a:srgbClr val="000000"/>
                </a:solidFill>
                <a:latin typeface="Calibri"/>
                <a:ea typeface="MS PGothic" charset="0"/>
                <a:cs typeface="Calibri"/>
              </a:rPr>
              <a:t> </a:t>
            </a:r>
            <a:r>
              <a:rPr lang="en-US" sz="2000" dirty="0" err="1">
                <a:solidFill>
                  <a:srgbClr val="000000"/>
                </a:solidFill>
                <a:latin typeface="Calibri"/>
                <a:ea typeface="MS PGothic" charset="0"/>
                <a:cs typeface="Calibri"/>
              </a:rPr>
              <a:t>costi</a:t>
            </a:r>
            <a:r>
              <a:rPr lang="en-US" sz="2000" dirty="0">
                <a:solidFill>
                  <a:srgbClr val="000000"/>
                </a:solidFill>
                <a:latin typeface="Calibri"/>
                <a:ea typeface="MS PGothic" charset="0"/>
                <a:cs typeface="Calibri"/>
              </a:rPr>
              <a:t> </a:t>
            </a:r>
            <a:r>
              <a:rPr lang="en-US" sz="2000" dirty="0" err="1">
                <a:solidFill>
                  <a:srgbClr val="000000"/>
                </a:solidFill>
                <a:latin typeface="Calibri"/>
                <a:ea typeface="MS PGothic" charset="0"/>
                <a:cs typeface="Calibri"/>
              </a:rPr>
              <a:t>sanitari</a:t>
            </a:r>
            <a:r>
              <a:rPr lang="en-US" sz="2000" dirty="0">
                <a:solidFill>
                  <a:srgbClr val="000000"/>
                </a:solidFill>
                <a:latin typeface="Calibri"/>
                <a:ea typeface="MS PGothic" charset="0"/>
                <a:cs typeface="Calibri"/>
              </a:rPr>
              <a:t> </a:t>
            </a:r>
            <a:r>
              <a:rPr lang="en-US" sz="2000" dirty="0" err="1">
                <a:solidFill>
                  <a:srgbClr val="000000"/>
                </a:solidFill>
                <a:latin typeface="Calibri"/>
                <a:ea typeface="MS PGothic" charset="0"/>
                <a:cs typeface="Calibri"/>
              </a:rPr>
              <a:t>enormi</a:t>
            </a:r>
            <a:endParaRPr lang="en-US" sz="2000" dirty="0">
              <a:solidFill>
                <a:srgbClr val="000000"/>
              </a:solidFill>
              <a:latin typeface="Calibri"/>
              <a:ea typeface="MS PGothic" charset="0"/>
              <a:cs typeface="Calibri"/>
            </a:endParaRPr>
          </a:p>
        </p:txBody>
      </p:sp>
      <p:sp>
        <p:nvSpPr>
          <p:cNvPr id="8" name="Rettangolo 7"/>
          <p:cNvSpPr/>
          <p:nvPr/>
        </p:nvSpPr>
        <p:spPr>
          <a:xfrm>
            <a:off x="458585" y="6025322"/>
            <a:ext cx="8650137" cy="294311"/>
          </a:xfrm>
          <a:prstGeom prst="rect">
            <a:avLst/>
          </a:prstGeom>
        </p:spPr>
        <p:txBody>
          <a:bodyPr wrap="square">
            <a:spAutoFit/>
          </a:bodyPr>
          <a:lstStyle/>
          <a:p>
            <a:pPr eaLnBrk="1" hangingPunct="1">
              <a:lnSpc>
                <a:spcPct val="85000"/>
              </a:lnSpc>
            </a:pPr>
            <a:r>
              <a:rPr lang="it-IT" sz="1500" i="1" dirty="0">
                <a:solidFill>
                  <a:srgbClr val="000000"/>
                </a:solidFill>
                <a:latin typeface="Calibri" charset="0"/>
                <a:ea typeface="MS PGothic" charset="0"/>
                <a:cs typeface="Arial" charset="0"/>
              </a:rPr>
              <a:t>National </a:t>
            </a:r>
            <a:r>
              <a:rPr lang="it-IT" sz="1500" i="1" dirty="0" err="1">
                <a:solidFill>
                  <a:srgbClr val="000000"/>
                </a:solidFill>
                <a:latin typeface="Calibri" charset="0"/>
                <a:ea typeface="MS PGothic" charset="0"/>
                <a:cs typeface="Arial" charset="0"/>
              </a:rPr>
              <a:t>Association</a:t>
            </a:r>
            <a:r>
              <a:rPr lang="it-IT" sz="1500" i="1" dirty="0">
                <a:solidFill>
                  <a:srgbClr val="000000"/>
                </a:solidFill>
                <a:latin typeface="Calibri" charset="0"/>
                <a:ea typeface="MS PGothic" charset="0"/>
                <a:cs typeface="Arial" charset="0"/>
              </a:rPr>
              <a:t> of Chain </a:t>
            </a:r>
            <a:r>
              <a:rPr lang="it-IT" sz="1500" i="1" dirty="0" err="1">
                <a:solidFill>
                  <a:srgbClr val="000000"/>
                </a:solidFill>
                <a:latin typeface="Calibri" charset="0"/>
                <a:ea typeface="MS PGothic" charset="0"/>
                <a:cs typeface="Arial" charset="0"/>
              </a:rPr>
              <a:t>Drug</a:t>
            </a:r>
            <a:r>
              <a:rPr lang="it-IT" sz="1500" i="1" dirty="0">
                <a:solidFill>
                  <a:srgbClr val="000000"/>
                </a:solidFill>
                <a:latin typeface="Calibri" charset="0"/>
                <a:ea typeface="MS PGothic" charset="0"/>
                <a:cs typeface="Arial" charset="0"/>
              </a:rPr>
              <a:t> </a:t>
            </a:r>
            <a:r>
              <a:rPr lang="it-IT" sz="1500" i="1" dirty="0" err="1">
                <a:solidFill>
                  <a:srgbClr val="000000"/>
                </a:solidFill>
                <a:latin typeface="Calibri" charset="0"/>
                <a:ea typeface="MS PGothic" charset="0"/>
                <a:cs typeface="Arial" charset="0"/>
              </a:rPr>
              <a:t>Stores</a:t>
            </a:r>
            <a:r>
              <a:rPr lang="it-IT" sz="1500" i="1" dirty="0">
                <a:solidFill>
                  <a:srgbClr val="000000"/>
                </a:solidFill>
                <a:latin typeface="Calibri" charset="0"/>
                <a:ea typeface="MS PGothic" charset="0"/>
                <a:cs typeface="Arial" charset="0"/>
              </a:rPr>
              <a:t>, 2004.</a:t>
            </a:r>
            <a:endParaRPr lang="hu-HU" sz="1500" i="1" dirty="0">
              <a:solidFill>
                <a:srgbClr val="000000"/>
              </a:solidFill>
              <a:latin typeface="Calibri" charset="0"/>
              <a:ea typeface="MS PGothic" charset="0"/>
              <a:cs typeface="Arial" charset="0"/>
            </a:endParaRPr>
          </a:p>
        </p:txBody>
      </p:sp>
      <p:sp>
        <p:nvSpPr>
          <p:cNvPr id="9" name="Rettangolo 2"/>
          <p:cNvSpPr>
            <a:spLocks noChangeArrowheads="1"/>
          </p:cNvSpPr>
          <p:nvPr/>
        </p:nvSpPr>
        <p:spPr bwMode="auto">
          <a:xfrm>
            <a:off x="0" y="432075"/>
            <a:ext cx="10287000" cy="874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La scarsa aderenza è una problematica di enorme rilevanza</a:t>
            </a:r>
            <a:br>
              <a:rPr lang="it-IT" sz="2800" b="1" dirty="0">
                <a:solidFill>
                  <a:srgbClr val="E61157"/>
                </a:solidFill>
                <a:latin typeface="Calibri"/>
                <a:cs typeface="Calibri"/>
              </a:rPr>
            </a:br>
            <a:r>
              <a:rPr lang="it-IT" sz="2800" b="1" dirty="0">
                <a:solidFill>
                  <a:srgbClr val="E61157"/>
                </a:solidFill>
                <a:latin typeface="Calibri"/>
                <a:cs typeface="Calibri"/>
              </a:rPr>
              <a:t>nella gestione delle patologie croniche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ext Box 3"/>
          <p:cNvSpPr txBox="1">
            <a:spLocks noChangeArrowheads="1"/>
          </p:cNvSpPr>
          <p:nvPr/>
        </p:nvSpPr>
        <p:spPr bwMode="auto">
          <a:xfrm>
            <a:off x="1697038" y="6673850"/>
            <a:ext cx="8589962"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762000" eaLnBrk="0" hangingPunct="0">
              <a:defRPr sz="2400">
                <a:solidFill>
                  <a:schemeClr val="tx1"/>
                </a:solidFill>
                <a:latin typeface="Arial" charset="0"/>
                <a:ea typeface="ＭＳ Ｐゴシック" charset="0"/>
                <a:cs typeface="ＭＳ Ｐゴシック" charset="0"/>
              </a:defRPr>
            </a:lvl1pPr>
            <a:lvl2pPr marL="742950" indent="-285750" defTabSz="762000" eaLnBrk="0" hangingPunct="0">
              <a:defRPr sz="2400">
                <a:solidFill>
                  <a:schemeClr val="tx1"/>
                </a:solidFill>
                <a:latin typeface="Arial" charset="0"/>
                <a:ea typeface="ＭＳ Ｐゴシック" charset="0"/>
              </a:defRPr>
            </a:lvl2pPr>
            <a:lvl3pPr marL="1143000" indent="-228600" defTabSz="762000" eaLnBrk="0" hangingPunct="0">
              <a:defRPr sz="2400">
                <a:solidFill>
                  <a:schemeClr val="tx1"/>
                </a:solidFill>
                <a:latin typeface="Arial" charset="0"/>
                <a:ea typeface="ＭＳ Ｐゴシック" charset="0"/>
              </a:defRPr>
            </a:lvl3pPr>
            <a:lvl4pPr marL="1600200" indent="-228600" defTabSz="762000" eaLnBrk="0" hangingPunct="0">
              <a:defRPr sz="2400">
                <a:solidFill>
                  <a:schemeClr val="tx1"/>
                </a:solidFill>
                <a:latin typeface="Arial" charset="0"/>
                <a:ea typeface="ＭＳ Ｐゴシック" charset="0"/>
              </a:defRPr>
            </a:lvl4pPr>
            <a:lvl5pPr marL="2057400" indent="-228600" defTabSz="762000" eaLnBrk="0" hangingPunct="0">
              <a:defRPr sz="2400">
                <a:solidFill>
                  <a:schemeClr val="tx1"/>
                </a:solidFill>
                <a:latin typeface="Arial" charset="0"/>
                <a:ea typeface="ＭＳ Ｐゴシック" charset="0"/>
              </a:defRPr>
            </a:lvl5pPr>
            <a:lvl6pPr marL="2514600" indent="-228600" defTabSz="7620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defTabSz="7620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defTabSz="7620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defTabSz="762000" eaLnBrk="0" fontAlgn="base" hangingPunct="0">
              <a:spcBef>
                <a:spcPct val="50000"/>
              </a:spcBef>
              <a:spcAft>
                <a:spcPct val="0"/>
              </a:spcAft>
              <a:defRPr sz="2400">
                <a:solidFill>
                  <a:schemeClr val="tx1"/>
                </a:solidFill>
                <a:latin typeface="Arial" charset="0"/>
                <a:ea typeface="ＭＳ Ｐゴシック" charset="0"/>
              </a:defRPr>
            </a:lvl9pPr>
          </a:lstStyle>
          <a:p>
            <a:pPr algn="r" eaLnBrk="1" hangingPunct="1">
              <a:spcBef>
                <a:spcPct val="0"/>
              </a:spcBef>
            </a:pPr>
            <a:endParaRPr lang="nl-NL" sz="1200" dirty="0">
              <a:solidFill>
                <a:srgbClr val="000000"/>
              </a:solidFill>
              <a:latin typeface="Calibri" charset="0"/>
              <a:ea typeface="ヒラギノ角ゴ Pro W3" charset="0"/>
              <a:cs typeface="Arial" charset="0"/>
            </a:endParaRPr>
          </a:p>
        </p:txBody>
      </p:sp>
      <p:sp>
        <p:nvSpPr>
          <p:cNvPr id="2" name="Rettangolo 1"/>
          <p:cNvSpPr/>
          <p:nvPr/>
        </p:nvSpPr>
        <p:spPr>
          <a:xfrm>
            <a:off x="1968500" y="2171700"/>
            <a:ext cx="6350000" cy="3656371"/>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08898" name="Immagine 4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4277" y="2234432"/>
            <a:ext cx="6131078" cy="3537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8899" name="Rettangolo 2"/>
          <p:cNvSpPr>
            <a:spLocks noChangeArrowheads="1"/>
          </p:cNvSpPr>
          <p:nvPr/>
        </p:nvSpPr>
        <p:spPr bwMode="auto">
          <a:xfrm>
            <a:off x="0" y="15875"/>
            <a:ext cx="10287000" cy="487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eaLnBrk="0" hangingPunct="0">
              <a:lnSpc>
                <a:spcPct val="90000"/>
              </a:lnSpc>
              <a:spcBef>
                <a:spcPct val="0"/>
              </a:spcBef>
            </a:pPr>
            <a:endParaRPr lang="it-IT" sz="2800" dirty="0">
              <a:solidFill>
                <a:srgbClr val="0000FF"/>
              </a:solidFill>
              <a:latin typeface="Calibri Light" charset="0"/>
              <a:ea typeface="MS PGothic" charset="0"/>
            </a:endParaRPr>
          </a:p>
        </p:txBody>
      </p:sp>
      <p:sp>
        <p:nvSpPr>
          <p:cNvPr id="5" name="Rettangolo 2"/>
          <p:cNvSpPr>
            <a:spLocks noChangeArrowheads="1"/>
          </p:cNvSpPr>
          <p:nvPr/>
        </p:nvSpPr>
        <p:spPr bwMode="auto">
          <a:xfrm>
            <a:off x="0" y="432075"/>
            <a:ext cx="10287000" cy="1262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700" b="1" dirty="0">
                <a:solidFill>
                  <a:srgbClr val="E61157"/>
                </a:solidFill>
                <a:latin typeface="Calibri"/>
                <a:cs typeface="Calibri"/>
              </a:rPr>
              <a:t>Nel caso del trattamento antipertensivo è ben noto come già dopo pochi mesi dall’inizio del trattamento la quota dei pazienti completamente aderenti al trattamento si riduca considerevolmente</a:t>
            </a:r>
          </a:p>
        </p:txBody>
      </p:sp>
      <p:sp>
        <p:nvSpPr>
          <p:cNvPr id="7" name="Rettangolo 6"/>
          <p:cNvSpPr/>
          <p:nvPr/>
        </p:nvSpPr>
        <p:spPr>
          <a:xfrm>
            <a:off x="458585" y="6025322"/>
            <a:ext cx="8650137" cy="294311"/>
          </a:xfrm>
          <a:prstGeom prst="rect">
            <a:avLst/>
          </a:prstGeom>
        </p:spPr>
        <p:txBody>
          <a:bodyPr wrap="square">
            <a:spAutoFit/>
          </a:bodyPr>
          <a:lstStyle/>
          <a:p>
            <a:pPr eaLnBrk="1" hangingPunct="1">
              <a:lnSpc>
                <a:spcPct val="85000"/>
              </a:lnSpc>
            </a:pPr>
            <a:r>
              <a:rPr lang="it-IT" sz="1500" i="1" dirty="0" err="1">
                <a:solidFill>
                  <a:srgbClr val="000000"/>
                </a:solidFill>
                <a:latin typeface="Calibri" charset="0"/>
                <a:ea typeface="MS PGothic" charset="0"/>
                <a:cs typeface="Arial" charset="0"/>
              </a:rPr>
              <a:t>Sturkenboom</a:t>
            </a:r>
            <a:r>
              <a:rPr lang="it-IT" sz="1500" i="1" dirty="0">
                <a:solidFill>
                  <a:srgbClr val="000000"/>
                </a:solidFill>
                <a:latin typeface="Calibri" charset="0"/>
                <a:ea typeface="MS PGothic" charset="0"/>
                <a:cs typeface="Arial" charset="0"/>
              </a:rPr>
              <a:t> et al. ESH, Milan 2005</a:t>
            </a:r>
            <a:endParaRPr lang="hu-HU" sz="1500" i="1" dirty="0">
              <a:solidFill>
                <a:srgbClr val="000000"/>
              </a:solidFill>
              <a:latin typeface="Calibri" charset="0"/>
              <a:ea typeface="MS PGothic"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600200" y="2171700"/>
            <a:ext cx="7454900" cy="3656371"/>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10946" name="Immagin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8788" y="2184400"/>
            <a:ext cx="7313612" cy="3500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ttangolo 2"/>
          <p:cNvSpPr>
            <a:spLocks noChangeArrowheads="1"/>
          </p:cNvSpPr>
          <p:nvPr/>
        </p:nvSpPr>
        <p:spPr bwMode="auto">
          <a:xfrm>
            <a:off x="0" y="432075"/>
            <a:ext cx="10287000" cy="1650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700" b="1" dirty="0">
                <a:solidFill>
                  <a:srgbClr val="E61157"/>
                </a:solidFill>
                <a:latin typeface="Calibri"/>
                <a:cs typeface="Calibri"/>
              </a:rPr>
              <a:t>Secondo gli indicatori OSMED 2014 l’aderenza al trattamento antipertensivo nel nostro Paese non è molto bassa, prossima </a:t>
            </a:r>
            <a:br>
              <a:rPr lang="it-IT" sz="2700" b="1" dirty="0">
                <a:solidFill>
                  <a:srgbClr val="E61157"/>
                </a:solidFill>
                <a:latin typeface="Calibri"/>
                <a:cs typeface="Calibri"/>
              </a:rPr>
            </a:br>
            <a:r>
              <a:rPr lang="it-IT" sz="2700" b="1" dirty="0">
                <a:solidFill>
                  <a:srgbClr val="E61157"/>
                </a:solidFill>
                <a:latin typeface="Calibri"/>
                <a:cs typeface="Calibri"/>
              </a:rPr>
              <a:t>al 60%, ma  implementare l’aderenza è fondamentale visto l’enorme impatto dell’ipertensione sulla salute del singolo e della collettività</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23"/>
          <p:cNvSpPr/>
          <p:nvPr/>
        </p:nvSpPr>
        <p:spPr>
          <a:xfrm>
            <a:off x="619125" y="2235200"/>
            <a:ext cx="7042150" cy="37084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7109" name="Rettangolo 18"/>
          <p:cNvSpPr>
            <a:spLocks noChangeArrowheads="1"/>
          </p:cNvSpPr>
          <p:nvPr/>
        </p:nvSpPr>
        <p:spPr bwMode="auto">
          <a:xfrm>
            <a:off x="7902575" y="2165350"/>
            <a:ext cx="1749425" cy="224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8" tIns="45680" rIns="91368" bIns="45680">
            <a:spAutoFit/>
          </a:bodyPr>
          <a:lstStyle/>
          <a:p>
            <a:pPr defTabSz="454025">
              <a:spcBef>
                <a:spcPct val="0"/>
              </a:spcBef>
            </a:pPr>
            <a:r>
              <a:rPr lang="it-IT" sz="2000" b="1" dirty="0">
                <a:latin typeface="Calibri"/>
                <a:cs typeface="Calibri"/>
              </a:rPr>
              <a:t>18.806</a:t>
            </a:r>
            <a:r>
              <a:rPr lang="it-IT" sz="1500" dirty="0">
                <a:latin typeface="Calibri"/>
                <a:cs typeface="Calibri"/>
              </a:rPr>
              <a:t> </a:t>
            </a:r>
            <a:br>
              <a:rPr lang="it-IT" sz="1500" dirty="0">
                <a:latin typeface="Calibri"/>
                <a:cs typeface="Calibri"/>
              </a:rPr>
            </a:br>
            <a:r>
              <a:rPr lang="it-IT" sz="1500" dirty="0">
                <a:latin typeface="Calibri"/>
                <a:cs typeface="Calibri"/>
              </a:rPr>
              <a:t>ipertesi di nuova diagnosi, recentemente trattati per ipertensione e inizialmente privi </a:t>
            </a:r>
            <a:br>
              <a:rPr lang="it-IT" sz="1500" dirty="0">
                <a:latin typeface="Calibri"/>
                <a:cs typeface="Calibri"/>
              </a:rPr>
            </a:br>
            <a:r>
              <a:rPr lang="it-IT" sz="1500" dirty="0">
                <a:latin typeface="Calibri"/>
                <a:cs typeface="Calibri"/>
              </a:rPr>
              <a:t>di malattie cardiovascolari</a:t>
            </a:r>
            <a:endParaRPr lang="it-IT" sz="1500" i="1" dirty="0">
              <a:solidFill>
                <a:srgbClr val="000090"/>
              </a:solidFill>
              <a:latin typeface="Calibri"/>
              <a:ea typeface="ヒラギノ角ゴ Pro W3" charset="0"/>
              <a:cs typeface="Calibri"/>
            </a:endParaRPr>
          </a:p>
        </p:txBody>
      </p:sp>
      <p:grpSp>
        <p:nvGrpSpPr>
          <p:cNvPr id="2" name="Gruppo 1"/>
          <p:cNvGrpSpPr/>
          <p:nvPr/>
        </p:nvGrpSpPr>
        <p:grpSpPr>
          <a:xfrm>
            <a:off x="837013" y="2325688"/>
            <a:ext cx="6643286" cy="3530070"/>
            <a:chOff x="901700" y="2081088"/>
            <a:chExt cx="8369303" cy="4447231"/>
          </a:xfrm>
        </p:grpSpPr>
        <p:graphicFrame>
          <p:nvGraphicFramePr>
            <p:cNvPr id="23" name="Grafico 22"/>
            <p:cNvGraphicFramePr/>
            <p:nvPr>
              <p:extLst>
                <p:ext uri="{D42A27DB-BD31-4B8C-83A1-F6EECF244321}">
                  <p14:modId xmlns:p14="http://schemas.microsoft.com/office/powerpoint/2010/main" val="517560940"/>
                </p:ext>
              </p:extLst>
            </p:nvPr>
          </p:nvGraphicFramePr>
          <p:xfrm>
            <a:off x="2286003" y="2146819"/>
            <a:ext cx="6985000" cy="4381500"/>
          </p:xfrm>
          <a:graphic>
            <a:graphicData uri="http://schemas.openxmlformats.org/drawingml/2006/chart">
              <c:chart xmlns:c="http://schemas.openxmlformats.org/drawingml/2006/chart" xmlns:r="http://schemas.openxmlformats.org/officeDocument/2006/relationships" r:id="rId3"/>
            </a:graphicData>
          </a:graphic>
        </p:graphicFrame>
        <p:cxnSp>
          <p:nvCxnSpPr>
            <p:cNvPr id="217091" name="Connettore 1 11"/>
            <p:cNvCxnSpPr>
              <a:cxnSpLocks noChangeShapeType="1"/>
            </p:cNvCxnSpPr>
            <p:nvPr/>
          </p:nvCxnSpPr>
          <p:spPr bwMode="auto">
            <a:xfrm rot="16200000" flipV="1">
              <a:off x="4781550" y="4465638"/>
              <a:ext cx="2882900" cy="254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cxnSp>
        <p:cxnSp>
          <p:nvCxnSpPr>
            <p:cNvPr id="217092" name="Connettore 1 15"/>
            <p:cNvCxnSpPr>
              <a:cxnSpLocks noChangeShapeType="1"/>
            </p:cNvCxnSpPr>
            <p:nvPr/>
          </p:nvCxnSpPr>
          <p:spPr bwMode="auto">
            <a:xfrm>
              <a:off x="5410200" y="3036888"/>
              <a:ext cx="1612900" cy="127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217093" name="CasellaDiTesto 16"/>
            <p:cNvSpPr txBox="1">
              <a:spLocks noChangeArrowheads="1"/>
            </p:cNvSpPr>
            <p:nvPr/>
          </p:nvSpPr>
          <p:spPr bwMode="auto">
            <a:xfrm>
              <a:off x="5160306" y="2569291"/>
              <a:ext cx="1757205" cy="4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it-IT" sz="1800" dirty="0">
                  <a:solidFill>
                    <a:srgbClr val="000000"/>
                  </a:solidFill>
                  <a:latin typeface="Calibri"/>
                  <a:ea typeface="MS PGothic" charset="0"/>
                  <a:cs typeface="Calibri"/>
                </a:rPr>
                <a:t>HR (95% C.I.)</a:t>
              </a:r>
            </a:p>
          </p:txBody>
        </p:sp>
        <p:sp>
          <p:nvSpPr>
            <p:cNvPr id="27" name="Diamante 26"/>
            <p:cNvSpPr/>
            <p:nvPr/>
          </p:nvSpPr>
          <p:spPr bwMode="auto">
            <a:xfrm>
              <a:off x="5994400" y="3378719"/>
              <a:ext cx="431800" cy="342900"/>
            </a:xfrm>
            <a:prstGeom prst="diamond">
              <a:avLst/>
            </a:prstGeom>
            <a:solidFill>
              <a:srgbClr val="FF0000"/>
            </a:solidFill>
            <a:ln w="9525" cap="flat" cmpd="sng" algn="ctr">
              <a:solidFill>
                <a:srgbClr val="FF0000"/>
              </a:solidFill>
              <a:prstDash val="solid"/>
              <a:round/>
              <a:headEnd type="none" w="med" len="med"/>
              <a:tailEnd type="none" w="med" len="med"/>
            </a:ln>
            <a:effectLst/>
            <a:scene3d>
              <a:camera prst="orthographicFront"/>
              <a:lightRig rig="threePt" dir="t"/>
            </a:scene3d>
            <a:sp3d>
              <a:bevelT/>
            </a:sp3d>
          </p:spPr>
          <p:txBody>
            <a:bodyPr lIns="91368" tIns="45680" rIns="91368" bIns="45680"/>
            <a:lstStyle/>
            <a:p>
              <a:pPr defTabSz="856560" eaLnBrk="0" hangingPunct="0">
                <a:spcBef>
                  <a:spcPct val="0"/>
                </a:spcBef>
                <a:defRPr/>
              </a:pPr>
              <a:endParaRPr lang="it-IT" sz="1200">
                <a:solidFill>
                  <a:srgbClr val="FFFFFF"/>
                </a:solidFill>
                <a:effectLst>
                  <a:outerShdw blurRad="38100" dist="38100" dir="2700000" algn="tl">
                    <a:srgbClr val="000000">
                      <a:alpha val="43137"/>
                    </a:srgbClr>
                  </a:outerShdw>
                </a:effectLst>
                <a:latin typeface="Book Antiqua"/>
                <a:ea typeface="Arial" charset="0"/>
                <a:cs typeface="Book Antiqua"/>
              </a:endParaRPr>
            </a:p>
          </p:txBody>
        </p:sp>
        <p:cxnSp>
          <p:nvCxnSpPr>
            <p:cNvPr id="217097" name="Connettore 1 21"/>
            <p:cNvCxnSpPr>
              <a:cxnSpLocks noChangeShapeType="1"/>
            </p:cNvCxnSpPr>
            <p:nvPr/>
          </p:nvCxnSpPr>
          <p:spPr bwMode="auto">
            <a:xfrm>
              <a:off x="4876800" y="4306888"/>
              <a:ext cx="1498600" cy="17462"/>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29" name="Diamante 28"/>
            <p:cNvSpPr/>
            <p:nvPr/>
          </p:nvSpPr>
          <p:spPr bwMode="auto">
            <a:xfrm>
              <a:off x="5435601" y="4153419"/>
              <a:ext cx="431800" cy="342900"/>
            </a:xfrm>
            <a:prstGeom prst="diamond">
              <a:avLst/>
            </a:prstGeom>
            <a:solidFill>
              <a:srgbClr val="FF0000"/>
            </a:solidFill>
            <a:ln w="9525" cap="flat" cmpd="sng" algn="ctr">
              <a:solidFill>
                <a:srgbClr val="FF0000"/>
              </a:solidFill>
              <a:prstDash val="solid"/>
              <a:round/>
              <a:headEnd type="none" w="med" len="med"/>
              <a:tailEnd type="none" w="med" len="med"/>
            </a:ln>
            <a:effectLst/>
            <a:scene3d>
              <a:camera prst="orthographicFront"/>
              <a:lightRig rig="threePt" dir="t"/>
            </a:scene3d>
            <a:sp3d>
              <a:bevelT/>
            </a:sp3d>
          </p:spPr>
          <p:txBody>
            <a:bodyPr lIns="91368" tIns="45680" rIns="91368" bIns="45680"/>
            <a:lstStyle/>
            <a:p>
              <a:pPr defTabSz="856560" eaLnBrk="0" hangingPunct="0">
                <a:spcBef>
                  <a:spcPct val="0"/>
                </a:spcBef>
                <a:defRPr/>
              </a:pPr>
              <a:endParaRPr lang="it-IT" sz="1200">
                <a:solidFill>
                  <a:srgbClr val="FFFFFF"/>
                </a:solidFill>
                <a:effectLst>
                  <a:outerShdw blurRad="38100" dist="38100" dir="2700000" algn="tl">
                    <a:srgbClr val="000000">
                      <a:alpha val="43137"/>
                    </a:srgbClr>
                  </a:outerShdw>
                </a:effectLst>
                <a:latin typeface="Book Antiqua"/>
                <a:ea typeface="Arial" charset="0"/>
                <a:cs typeface="Book Antiqua"/>
              </a:endParaRPr>
            </a:p>
          </p:txBody>
        </p:sp>
        <p:cxnSp>
          <p:nvCxnSpPr>
            <p:cNvPr id="217101" name="Connettore 1 23"/>
            <p:cNvCxnSpPr>
              <a:cxnSpLocks noChangeShapeType="1"/>
            </p:cNvCxnSpPr>
            <p:nvPr/>
          </p:nvCxnSpPr>
          <p:spPr bwMode="auto">
            <a:xfrm>
              <a:off x="3733800" y="5106988"/>
              <a:ext cx="2082800" cy="127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31" name="Diamante 30"/>
            <p:cNvSpPr/>
            <p:nvPr/>
          </p:nvSpPr>
          <p:spPr bwMode="auto">
            <a:xfrm>
              <a:off x="4165600" y="4928119"/>
              <a:ext cx="431800" cy="342900"/>
            </a:xfrm>
            <a:prstGeom prst="diamond">
              <a:avLst/>
            </a:prstGeom>
            <a:solidFill>
              <a:srgbClr val="FF0000"/>
            </a:solidFill>
            <a:ln w="9525" cap="flat" cmpd="sng" algn="ctr">
              <a:solidFill>
                <a:srgbClr val="FF0000"/>
              </a:solidFill>
              <a:prstDash val="solid"/>
              <a:round/>
              <a:headEnd type="none" w="med" len="med"/>
              <a:tailEnd type="none" w="med" len="med"/>
            </a:ln>
            <a:effectLst/>
            <a:scene3d>
              <a:camera prst="orthographicFront"/>
              <a:lightRig rig="threePt" dir="t"/>
            </a:scene3d>
            <a:sp3d>
              <a:bevelT/>
            </a:sp3d>
          </p:spPr>
          <p:txBody>
            <a:bodyPr lIns="91368" tIns="45680" rIns="91368" bIns="45680"/>
            <a:lstStyle/>
            <a:p>
              <a:pPr defTabSz="856560" eaLnBrk="0" hangingPunct="0">
                <a:spcBef>
                  <a:spcPct val="0"/>
                </a:spcBef>
                <a:defRPr/>
              </a:pPr>
              <a:endParaRPr lang="it-IT" sz="1200">
                <a:solidFill>
                  <a:srgbClr val="FFFFFF"/>
                </a:solidFill>
                <a:effectLst>
                  <a:outerShdw blurRad="38100" dist="38100" dir="2700000" algn="tl">
                    <a:srgbClr val="000000">
                      <a:alpha val="43137"/>
                    </a:srgbClr>
                  </a:outerShdw>
                </a:effectLst>
                <a:latin typeface="Book Antiqua"/>
                <a:ea typeface="Arial" charset="0"/>
                <a:cs typeface="Book Antiqua"/>
              </a:endParaRPr>
            </a:p>
          </p:txBody>
        </p:sp>
        <p:sp>
          <p:nvSpPr>
            <p:cNvPr id="217105" name="CasellaDiTesto 27"/>
            <p:cNvSpPr txBox="1">
              <a:spLocks noChangeArrowheads="1"/>
            </p:cNvSpPr>
            <p:nvPr/>
          </p:nvSpPr>
          <p:spPr bwMode="auto">
            <a:xfrm>
              <a:off x="901700" y="3341688"/>
              <a:ext cx="1394537" cy="40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it-IT" sz="2000" dirty="0" err="1">
                  <a:solidFill>
                    <a:srgbClr val="000000"/>
                  </a:solidFill>
                  <a:latin typeface="Calibri"/>
                  <a:ea typeface="MS PGothic" charset="0"/>
                  <a:cs typeface="Calibri"/>
                </a:rPr>
                <a:t>Low</a:t>
              </a:r>
              <a:r>
                <a:rPr lang="it-IT" sz="2000" dirty="0">
                  <a:solidFill>
                    <a:srgbClr val="000000"/>
                  </a:solidFill>
                  <a:latin typeface="Calibri"/>
                  <a:ea typeface="MS PGothic" charset="0"/>
                  <a:cs typeface="Calibri"/>
                </a:rPr>
                <a:t> (&lt;40%)</a:t>
              </a:r>
            </a:p>
          </p:txBody>
        </p:sp>
        <p:sp>
          <p:nvSpPr>
            <p:cNvPr id="217106" name="CasellaDiTesto 28"/>
            <p:cNvSpPr txBox="1">
              <a:spLocks noChangeArrowheads="1"/>
            </p:cNvSpPr>
            <p:nvPr/>
          </p:nvSpPr>
          <p:spPr bwMode="auto">
            <a:xfrm>
              <a:off x="901700" y="4014788"/>
              <a:ext cx="2534423" cy="40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it-IT" sz="2000" dirty="0">
                  <a:solidFill>
                    <a:srgbClr val="000000"/>
                  </a:solidFill>
                  <a:latin typeface="Calibri"/>
                  <a:ea typeface="MS PGothic" charset="0"/>
                  <a:cs typeface="Calibri"/>
                </a:rPr>
                <a:t>Intermediate (40-79%)</a:t>
              </a:r>
            </a:p>
          </p:txBody>
        </p:sp>
        <p:sp>
          <p:nvSpPr>
            <p:cNvPr id="217107" name="CasellaDiTesto 31"/>
            <p:cNvSpPr txBox="1">
              <a:spLocks noChangeArrowheads="1"/>
            </p:cNvSpPr>
            <p:nvPr/>
          </p:nvSpPr>
          <p:spPr bwMode="auto">
            <a:xfrm>
              <a:off x="901700" y="4865688"/>
              <a:ext cx="1443254" cy="40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it-IT" sz="2000" dirty="0">
                  <a:solidFill>
                    <a:srgbClr val="000000"/>
                  </a:solidFill>
                  <a:latin typeface="Calibri"/>
                  <a:ea typeface="MS PGothic" charset="0"/>
                  <a:cs typeface="Calibri"/>
                </a:rPr>
                <a:t>High (&gt;80%)</a:t>
              </a:r>
            </a:p>
          </p:txBody>
        </p:sp>
        <p:sp>
          <p:nvSpPr>
            <p:cNvPr id="217108" name="Rettangolo 33"/>
            <p:cNvSpPr>
              <a:spLocks noChangeArrowheads="1"/>
            </p:cNvSpPr>
            <p:nvPr/>
          </p:nvSpPr>
          <p:spPr bwMode="auto">
            <a:xfrm>
              <a:off x="1479182" y="2081088"/>
              <a:ext cx="7375831" cy="503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8" tIns="45680" rIns="91368" bIns="45680">
              <a:spAutoFit/>
            </a:bodyPr>
            <a:lstStyle/>
            <a:p>
              <a:pPr algn="ctr" defTabSz="454025">
                <a:spcBef>
                  <a:spcPct val="0"/>
                </a:spcBef>
              </a:pPr>
              <a:r>
                <a:rPr lang="it-IT" sz="2000" b="1" dirty="0" err="1">
                  <a:solidFill>
                    <a:srgbClr val="000000"/>
                  </a:solidFill>
                  <a:latin typeface="Calibri"/>
                  <a:ea typeface="ヒラギノ角ゴ Pro W3" charset="0"/>
                  <a:cs typeface="Calibri"/>
                </a:rPr>
                <a:t>Adherence</a:t>
              </a:r>
              <a:r>
                <a:rPr lang="it-IT" sz="2000" b="1" dirty="0">
                  <a:solidFill>
                    <a:srgbClr val="000000"/>
                  </a:solidFill>
                  <a:latin typeface="Calibri"/>
                  <a:ea typeface="ヒラギノ角ゴ Pro W3" charset="0"/>
                  <a:cs typeface="Calibri"/>
                </a:rPr>
                <a:t> to AHT (6 </a:t>
              </a:r>
              <a:r>
                <a:rPr lang="it-IT" sz="2000" b="1" dirty="0" err="1">
                  <a:solidFill>
                    <a:srgbClr val="000000"/>
                  </a:solidFill>
                  <a:latin typeface="Calibri"/>
                  <a:ea typeface="ヒラギノ角ゴ Pro W3" charset="0"/>
                  <a:cs typeface="Calibri"/>
                </a:rPr>
                <a:t>months</a:t>
              </a:r>
              <a:r>
                <a:rPr lang="it-IT" sz="2000" b="1" dirty="0">
                  <a:solidFill>
                    <a:srgbClr val="000000"/>
                  </a:solidFill>
                  <a:latin typeface="Calibri"/>
                  <a:ea typeface="ヒラギノ角ゴ Pro W3" charset="0"/>
                  <a:cs typeface="Calibri"/>
                </a:rPr>
                <a:t>) and CV </a:t>
              </a:r>
              <a:r>
                <a:rPr lang="it-IT" sz="2000" b="1" dirty="0" err="1">
                  <a:solidFill>
                    <a:srgbClr val="000000"/>
                  </a:solidFill>
                  <a:latin typeface="Calibri"/>
                  <a:ea typeface="ヒラギノ角ゴ Pro W3" charset="0"/>
                  <a:cs typeface="Calibri"/>
                </a:rPr>
                <a:t>events</a:t>
              </a:r>
              <a:r>
                <a:rPr lang="it-IT" sz="2000" b="1" dirty="0">
                  <a:solidFill>
                    <a:srgbClr val="000000"/>
                  </a:solidFill>
                  <a:latin typeface="Calibri"/>
                  <a:ea typeface="ヒラギノ角ゴ Pro W3" charset="0"/>
                  <a:cs typeface="Calibri"/>
                </a:rPr>
                <a:t> (PDC) </a:t>
              </a:r>
            </a:p>
          </p:txBody>
        </p:sp>
        <p:sp>
          <p:nvSpPr>
            <p:cNvPr id="217110" name="CasellaDiTesto 27"/>
            <p:cNvSpPr txBox="1">
              <a:spLocks noChangeArrowheads="1"/>
            </p:cNvSpPr>
            <p:nvPr/>
          </p:nvSpPr>
          <p:spPr bwMode="auto">
            <a:xfrm>
              <a:off x="7962900" y="3365500"/>
              <a:ext cx="848139" cy="40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it-IT" sz="2000" dirty="0">
                  <a:solidFill>
                    <a:srgbClr val="000000"/>
                  </a:solidFill>
                  <a:latin typeface="Calibri"/>
                  <a:ea typeface="MS PGothic" charset="0"/>
                  <a:cs typeface="Calibri"/>
                </a:rPr>
                <a:t>(8.1%)</a:t>
              </a:r>
            </a:p>
          </p:txBody>
        </p:sp>
        <p:sp>
          <p:nvSpPr>
            <p:cNvPr id="217111" name="CasellaDiTesto 28"/>
            <p:cNvSpPr txBox="1">
              <a:spLocks noChangeArrowheads="1"/>
            </p:cNvSpPr>
            <p:nvPr/>
          </p:nvSpPr>
          <p:spPr bwMode="auto">
            <a:xfrm>
              <a:off x="7962900" y="4038600"/>
              <a:ext cx="978132" cy="40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it-IT" sz="2000">
                  <a:solidFill>
                    <a:srgbClr val="000000"/>
                  </a:solidFill>
                  <a:latin typeface="Calibri"/>
                  <a:ea typeface="MS PGothic" charset="0"/>
                  <a:cs typeface="Calibri"/>
                </a:rPr>
                <a:t>(40.5%)</a:t>
              </a:r>
            </a:p>
          </p:txBody>
        </p:sp>
        <p:sp>
          <p:nvSpPr>
            <p:cNvPr id="217112" name="CasellaDiTesto 31"/>
            <p:cNvSpPr txBox="1">
              <a:spLocks noChangeArrowheads="1"/>
            </p:cNvSpPr>
            <p:nvPr/>
          </p:nvSpPr>
          <p:spPr bwMode="auto">
            <a:xfrm>
              <a:off x="7962900" y="4889500"/>
              <a:ext cx="978132" cy="4000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eaLnBrk="1" hangingPunct="1">
                <a:spcBef>
                  <a:spcPct val="0"/>
                </a:spcBef>
              </a:pPr>
              <a:r>
                <a:rPr lang="it-IT" sz="2000" dirty="0">
                  <a:solidFill>
                    <a:srgbClr val="000000"/>
                  </a:solidFill>
                  <a:latin typeface="Calibri"/>
                  <a:ea typeface="MS PGothic" charset="0"/>
                  <a:cs typeface="Calibri"/>
                </a:rPr>
                <a:t>(51.4%)</a:t>
              </a:r>
            </a:p>
          </p:txBody>
        </p:sp>
      </p:grpSp>
      <p:sp>
        <p:nvSpPr>
          <p:cNvPr id="21" name="Rettangolo 2"/>
          <p:cNvSpPr>
            <a:spLocks noChangeArrowheads="1"/>
          </p:cNvSpPr>
          <p:nvPr/>
        </p:nvSpPr>
        <p:spPr bwMode="auto">
          <a:xfrm>
            <a:off x="0" y="432075"/>
            <a:ext cx="10287000" cy="1693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La scarsa aderenza al trattamento antipertensivo già nel medio termine (6 mesi) si associa ad un considerevole aumento del rischio di eventi rispetto a quanto si osserva in soggetti che assumono almeno l’80% delle dosi di antipertensivi prescritti</a:t>
            </a:r>
          </a:p>
        </p:txBody>
      </p:sp>
      <p:sp>
        <p:nvSpPr>
          <p:cNvPr id="25" name="Rettangolo 24"/>
          <p:cNvSpPr/>
          <p:nvPr/>
        </p:nvSpPr>
        <p:spPr>
          <a:xfrm>
            <a:off x="458585" y="6025322"/>
            <a:ext cx="8650137" cy="294311"/>
          </a:xfrm>
          <a:prstGeom prst="rect">
            <a:avLst/>
          </a:prstGeom>
        </p:spPr>
        <p:txBody>
          <a:bodyPr wrap="square">
            <a:spAutoFit/>
          </a:bodyPr>
          <a:lstStyle/>
          <a:p>
            <a:pPr eaLnBrk="1" hangingPunct="1">
              <a:lnSpc>
                <a:spcPct val="85000"/>
              </a:lnSpc>
            </a:pPr>
            <a:r>
              <a:rPr lang="it-IT" sz="1500" i="1" dirty="0" err="1">
                <a:solidFill>
                  <a:srgbClr val="000000"/>
                </a:solidFill>
                <a:latin typeface="Calibri" charset="0"/>
                <a:ea typeface="MS PGothic" charset="0"/>
                <a:cs typeface="Arial" charset="0"/>
              </a:rPr>
              <a:t>Mazzaglia</a:t>
            </a:r>
            <a:r>
              <a:rPr lang="it-IT" sz="1500" i="1" dirty="0">
                <a:solidFill>
                  <a:srgbClr val="000000"/>
                </a:solidFill>
                <a:latin typeface="Calibri" charset="0"/>
                <a:ea typeface="MS PGothic" charset="0"/>
                <a:cs typeface="Arial" charset="0"/>
              </a:rPr>
              <a:t> G, et al. </a:t>
            </a:r>
            <a:r>
              <a:rPr lang="it-IT" sz="1500" i="1" dirty="0" err="1">
                <a:solidFill>
                  <a:srgbClr val="000000"/>
                </a:solidFill>
                <a:latin typeface="Calibri" charset="0"/>
                <a:ea typeface="MS PGothic" charset="0"/>
                <a:cs typeface="Arial" charset="0"/>
              </a:rPr>
              <a:t>Circulation</a:t>
            </a:r>
            <a:r>
              <a:rPr lang="it-IT" sz="1500" i="1" dirty="0">
                <a:solidFill>
                  <a:srgbClr val="000000"/>
                </a:solidFill>
                <a:latin typeface="Calibri" charset="0"/>
                <a:ea typeface="MS PGothic" charset="0"/>
                <a:cs typeface="Arial" charset="0"/>
              </a:rPr>
              <a:t> 2009 </a:t>
            </a:r>
            <a:endParaRPr lang="hu-HU" sz="1500" i="1" dirty="0">
              <a:solidFill>
                <a:srgbClr val="000000"/>
              </a:solidFill>
              <a:latin typeface="Calibri" charset="0"/>
              <a:ea typeface="MS PGothic"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41400" y="2032000"/>
            <a:ext cx="8178800" cy="38862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2528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133601"/>
            <a:ext cx="8139113" cy="3493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ttangolo 2"/>
          <p:cNvSpPr>
            <a:spLocks noChangeArrowheads="1"/>
          </p:cNvSpPr>
          <p:nvPr/>
        </p:nvSpPr>
        <p:spPr bwMode="auto">
          <a:xfrm>
            <a:off x="0" y="432075"/>
            <a:ext cx="10287000" cy="1594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700" b="1" dirty="0">
                <a:solidFill>
                  <a:srgbClr val="E61157"/>
                </a:solidFill>
                <a:latin typeface="Calibri"/>
                <a:cs typeface="Calibri"/>
              </a:rPr>
              <a:t>La scarsa aderenza al trattamento è un problema che interessa trasversalmente le problematiche CV. Anche i pazienti in prevenzione secondaria, già nel breve-medio termine, riducono l’aderenza ai trattamenti codificati dalle linee guida per la prevenzione CV</a:t>
            </a:r>
          </a:p>
        </p:txBody>
      </p:sp>
      <p:sp>
        <p:nvSpPr>
          <p:cNvPr id="8" name="Rettangolo 7"/>
          <p:cNvSpPr/>
          <p:nvPr/>
        </p:nvSpPr>
        <p:spPr>
          <a:xfrm>
            <a:off x="458585" y="6025322"/>
            <a:ext cx="8650137" cy="294311"/>
          </a:xfrm>
          <a:prstGeom prst="rect">
            <a:avLst/>
          </a:prstGeom>
        </p:spPr>
        <p:txBody>
          <a:bodyPr wrap="square">
            <a:spAutoFit/>
          </a:bodyPr>
          <a:lstStyle/>
          <a:p>
            <a:pPr eaLnBrk="1" hangingPunct="1">
              <a:lnSpc>
                <a:spcPct val="85000"/>
              </a:lnSpc>
            </a:pPr>
            <a:r>
              <a:rPr lang="nb-NO" sz="1500" i="1" dirty="0">
                <a:solidFill>
                  <a:srgbClr val="000000"/>
                </a:solidFill>
                <a:latin typeface="Calibri" charset="0"/>
                <a:ea typeface="MS PGothic" charset="0"/>
                <a:cs typeface="Arial" charset="0"/>
              </a:rPr>
              <a:t>Ho PM et al. Arch Intern Med 2006; 166: 1842-7</a:t>
            </a:r>
            <a:endParaRPr lang="hu-HU" sz="1500" i="1" dirty="0">
              <a:solidFill>
                <a:srgbClr val="000000"/>
              </a:solidFill>
              <a:latin typeface="Calibri" charset="0"/>
              <a:ea typeface="MS PGothic" charset="0"/>
              <a:cs typeface="Arial" charset="0"/>
            </a:endParaRPr>
          </a:p>
        </p:txBody>
      </p:sp>
      <p:sp>
        <p:nvSpPr>
          <p:cNvPr id="225282" name="Rettangolo 1"/>
          <p:cNvSpPr>
            <a:spLocks noChangeArrowheads="1"/>
          </p:cNvSpPr>
          <p:nvPr/>
        </p:nvSpPr>
        <p:spPr bwMode="auto">
          <a:xfrm>
            <a:off x="1282700" y="5540375"/>
            <a:ext cx="7810500" cy="276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8" tIns="45680" rIns="91368" bIns="45680">
            <a:spAutoFit/>
          </a:bodyPr>
          <a:lstStyle/>
          <a:p>
            <a:pPr defTabSz="454025">
              <a:spcBef>
                <a:spcPct val="0"/>
              </a:spcBef>
            </a:pPr>
            <a:r>
              <a:rPr lang="it-IT" sz="1200" dirty="0" err="1">
                <a:latin typeface="Calibri"/>
                <a:cs typeface="Calibri"/>
              </a:rPr>
              <a:t>P</a:t>
            </a:r>
            <a:r>
              <a:rPr lang="it-IT" sz="1200" dirty="0">
                <a:latin typeface="Calibri"/>
                <a:cs typeface="Calibri"/>
              </a:rPr>
              <a:t> &lt;0.01 per l'andamento su 4 tempi di misurazione per aspirina, beta-bloccanti, statine e tutti e tre i trattamenti</a:t>
            </a:r>
            <a:endParaRPr lang="it-IT" sz="1200" dirty="0">
              <a:solidFill>
                <a:srgbClr val="000000"/>
              </a:solidFill>
              <a:latin typeface="Calibri"/>
              <a:ea typeface="ヒラギノ角ゴ Pro W3" charset="0"/>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482600" y="1270000"/>
            <a:ext cx="9207500" cy="43307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27330"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33500"/>
            <a:ext cx="8826500" cy="3735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7332" name="Rettangolo 3"/>
          <p:cNvSpPr>
            <a:spLocks noChangeArrowheads="1"/>
          </p:cNvSpPr>
          <p:nvPr/>
        </p:nvSpPr>
        <p:spPr bwMode="auto">
          <a:xfrm>
            <a:off x="1806575" y="1319213"/>
            <a:ext cx="7262813" cy="784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8" tIns="45680" rIns="91368" bIns="45680">
            <a:spAutoFit/>
          </a:bodyPr>
          <a:lstStyle/>
          <a:p>
            <a:pPr algn="ctr"/>
            <a:r>
              <a:rPr lang="it-IT" sz="1500" dirty="0">
                <a:latin typeface="Calibri"/>
                <a:cs typeface="Calibri"/>
              </a:rPr>
              <a:t>Proporzione con evento CV successivo (infarto del miocardio, ictus, o morte </a:t>
            </a:r>
            <a:br>
              <a:rPr lang="it-IT" sz="1500" dirty="0">
                <a:latin typeface="Calibri"/>
                <a:cs typeface="Calibri"/>
              </a:rPr>
            </a:br>
            <a:r>
              <a:rPr lang="it-IT" sz="1500" dirty="0">
                <a:latin typeface="Calibri"/>
                <a:cs typeface="Calibri"/>
              </a:rPr>
              <a:t>per coronaropatia) per percentuale di tempo nel mese passato in cui i partecipanti </a:t>
            </a:r>
            <a:br>
              <a:rPr lang="it-IT" sz="1500" dirty="0">
                <a:latin typeface="Calibri"/>
                <a:cs typeface="Calibri"/>
              </a:rPr>
            </a:br>
            <a:r>
              <a:rPr lang="it-IT" sz="1500" dirty="0">
                <a:latin typeface="Calibri"/>
                <a:cs typeface="Calibri"/>
              </a:rPr>
              <a:t>hanno riferito di aver assunto i farmaci secondo prescrizione</a:t>
            </a:r>
            <a:endParaRPr lang="it-IT" sz="1500" dirty="0">
              <a:solidFill>
                <a:srgbClr val="000000"/>
              </a:solidFill>
              <a:latin typeface="Calibri"/>
              <a:ea typeface="ヒラギノ角ゴ Pro W3" charset="0"/>
              <a:cs typeface="Calibri"/>
            </a:endParaRPr>
          </a:p>
        </p:txBody>
      </p:sp>
      <p:sp>
        <p:nvSpPr>
          <p:cNvPr id="7" name="Rettangolo 2"/>
          <p:cNvSpPr>
            <a:spLocks noChangeArrowheads="1"/>
          </p:cNvSpPr>
          <p:nvPr/>
        </p:nvSpPr>
        <p:spPr bwMode="auto">
          <a:xfrm>
            <a:off x="0" y="432075"/>
            <a:ext cx="10287000" cy="874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La naturale conseguenza della scarsa aderenza è la maggiore occorrenza di eventi cardiovascolari</a:t>
            </a:r>
          </a:p>
        </p:txBody>
      </p:sp>
      <p:sp>
        <p:nvSpPr>
          <p:cNvPr id="10" name="Rettangolo 9"/>
          <p:cNvSpPr/>
          <p:nvPr/>
        </p:nvSpPr>
        <p:spPr>
          <a:xfrm>
            <a:off x="458585" y="6025322"/>
            <a:ext cx="8650137" cy="294311"/>
          </a:xfrm>
          <a:prstGeom prst="rect">
            <a:avLst/>
          </a:prstGeom>
        </p:spPr>
        <p:txBody>
          <a:bodyPr wrap="square">
            <a:spAutoFit/>
          </a:bodyPr>
          <a:lstStyle/>
          <a:p>
            <a:pPr eaLnBrk="1" hangingPunct="1">
              <a:lnSpc>
                <a:spcPct val="85000"/>
              </a:lnSpc>
            </a:pPr>
            <a:r>
              <a:rPr lang="nb-NO" sz="1500" i="1" dirty="0" err="1">
                <a:solidFill>
                  <a:srgbClr val="000000"/>
                </a:solidFill>
                <a:latin typeface="Calibri" charset="0"/>
                <a:ea typeface="MS PGothic" charset="0"/>
                <a:cs typeface="Arial" charset="0"/>
              </a:rPr>
              <a:t>Gehi</a:t>
            </a:r>
            <a:r>
              <a:rPr lang="nb-NO" sz="1500" i="1" dirty="0">
                <a:solidFill>
                  <a:srgbClr val="000000"/>
                </a:solidFill>
                <a:latin typeface="Calibri" charset="0"/>
                <a:ea typeface="MS PGothic" charset="0"/>
                <a:cs typeface="Arial" charset="0"/>
              </a:rPr>
              <a:t> AK et al. Arch Intern Med. 2007; 167(16): 1798-1803</a:t>
            </a:r>
            <a:endParaRPr lang="hu-HU" sz="1500" i="1" dirty="0">
              <a:solidFill>
                <a:srgbClr val="000000"/>
              </a:solidFill>
              <a:latin typeface="Calibri" charset="0"/>
              <a:ea typeface="MS PGothic" charset="0"/>
              <a:cs typeface="Arial" charset="0"/>
            </a:endParaRPr>
          </a:p>
        </p:txBody>
      </p:sp>
      <p:sp>
        <p:nvSpPr>
          <p:cNvPr id="9" name="Rettangolo 1"/>
          <p:cNvSpPr>
            <a:spLocks noChangeArrowheads="1"/>
          </p:cNvSpPr>
          <p:nvPr/>
        </p:nvSpPr>
        <p:spPr bwMode="auto">
          <a:xfrm>
            <a:off x="685800" y="5045075"/>
            <a:ext cx="7810500" cy="461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8" tIns="45680" rIns="91368" bIns="45680">
            <a:spAutoFit/>
          </a:bodyPr>
          <a:lstStyle/>
          <a:p>
            <a:pPr defTabSz="454025">
              <a:spcBef>
                <a:spcPct val="0"/>
              </a:spcBef>
            </a:pPr>
            <a:r>
              <a:rPr lang="it-IT" sz="1200" dirty="0" err="1">
                <a:latin typeface="Calibri"/>
                <a:cs typeface="Calibri"/>
              </a:rPr>
              <a:t>P</a:t>
            </a:r>
            <a:r>
              <a:rPr lang="it-IT" sz="1200" dirty="0">
                <a:latin typeface="Calibri"/>
                <a:cs typeface="Calibri"/>
              </a:rPr>
              <a:t> = 0,20 nella proporzione con gli eventi in tutte le 4 categorie di aderenza;</a:t>
            </a:r>
          </a:p>
          <a:p>
            <a:pPr defTabSz="454025">
              <a:spcBef>
                <a:spcPct val="0"/>
              </a:spcBef>
            </a:pPr>
            <a:r>
              <a:rPr lang="it-IT" sz="1200" dirty="0" err="1">
                <a:latin typeface="Calibri"/>
                <a:cs typeface="Calibri"/>
              </a:rPr>
              <a:t>P</a:t>
            </a:r>
            <a:r>
              <a:rPr lang="it-IT" sz="1200" dirty="0">
                <a:latin typeface="Calibri"/>
                <a:cs typeface="Calibri"/>
              </a:rPr>
              <a:t> = 0,03 nella proporzione con eventi nei pazienti con aderenza ≤ 75% vs&gt; 75% del tempo</a:t>
            </a:r>
            <a:endParaRPr lang="it-IT" sz="1200" dirty="0">
              <a:solidFill>
                <a:srgbClr val="000000"/>
              </a:solidFill>
              <a:latin typeface="Calibri"/>
              <a:ea typeface="ヒラギノ角ゴ Pro W3" charset="0"/>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041400" y="2057400"/>
            <a:ext cx="8191500" cy="38481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29377"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065339"/>
            <a:ext cx="7770812" cy="3745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9378" name="Rettangolo 3"/>
          <p:cNvSpPr>
            <a:spLocks noChangeArrowheads="1"/>
          </p:cNvSpPr>
          <p:nvPr/>
        </p:nvSpPr>
        <p:spPr bwMode="auto">
          <a:xfrm>
            <a:off x="3149600" y="2962227"/>
            <a:ext cx="5924490" cy="1246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68" tIns="45680" rIns="91368" bIns="45680">
            <a:spAutoFit/>
          </a:bodyPr>
          <a:lstStyle/>
          <a:p>
            <a:pPr algn="ctr" defTabSz="454025">
              <a:spcBef>
                <a:spcPct val="0"/>
              </a:spcBef>
            </a:pPr>
            <a:r>
              <a:rPr lang="it-IT" sz="1500" dirty="0">
                <a:solidFill>
                  <a:srgbClr val="000000"/>
                </a:solidFill>
                <a:latin typeface="Calibri"/>
                <a:ea typeface="ヒラギノ角ゴ Pro W3" charset="0"/>
                <a:cs typeface="Calibri"/>
              </a:rPr>
              <a:t>Curva di sopravvivenza di Kaplan-Meier di confronto tra i pazienti </a:t>
            </a:r>
            <a:br>
              <a:rPr lang="it-IT" sz="1500" dirty="0">
                <a:solidFill>
                  <a:srgbClr val="000000"/>
                </a:solidFill>
                <a:latin typeface="Calibri"/>
                <a:ea typeface="ヒラギノ角ゴ Pro W3" charset="0"/>
                <a:cs typeface="Calibri"/>
              </a:rPr>
            </a:br>
            <a:r>
              <a:rPr lang="it-IT" sz="1500" dirty="0">
                <a:solidFill>
                  <a:srgbClr val="000000"/>
                </a:solidFill>
                <a:latin typeface="Calibri"/>
                <a:ea typeface="ヒラギノ角ゴ Pro W3" charset="0"/>
                <a:cs typeface="Calibri"/>
              </a:rPr>
              <a:t>che interrompono l'uso di tutti i farmaci dopo 1 mese con i pazienti </a:t>
            </a:r>
            <a:br>
              <a:rPr lang="it-IT" sz="1500" dirty="0">
                <a:solidFill>
                  <a:srgbClr val="000000"/>
                </a:solidFill>
                <a:latin typeface="Calibri"/>
                <a:ea typeface="ヒラギノ角ゴ Pro W3" charset="0"/>
                <a:cs typeface="Calibri"/>
              </a:rPr>
            </a:br>
            <a:r>
              <a:rPr lang="it-IT" sz="1500" dirty="0">
                <a:solidFill>
                  <a:srgbClr val="000000"/>
                </a:solidFill>
                <a:latin typeface="Calibri"/>
                <a:ea typeface="ヒラギノ角ゴ Pro W3" charset="0"/>
                <a:cs typeface="Calibri"/>
              </a:rPr>
              <a:t>che continuano a utilizzare 1, 2 o 3 farmaci tra i pazienti dimessi </a:t>
            </a:r>
            <a:br>
              <a:rPr lang="it-IT" sz="1500" dirty="0">
                <a:solidFill>
                  <a:srgbClr val="000000"/>
                </a:solidFill>
                <a:latin typeface="Calibri"/>
                <a:ea typeface="ヒラギノ角ゴ Pro W3" charset="0"/>
                <a:cs typeface="Calibri"/>
              </a:rPr>
            </a:br>
            <a:r>
              <a:rPr lang="it-IT" sz="1500" dirty="0">
                <a:solidFill>
                  <a:srgbClr val="000000"/>
                </a:solidFill>
                <a:latin typeface="Calibri"/>
                <a:ea typeface="ヒラギノ角ゴ Pro W3" charset="0"/>
                <a:cs typeface="Calibri"/>
              </a:rPr>
              <a:t>con trattamento con tutti i 3 farmaci (log-</a:t>
            </a:r>
            <a:r>
              <a:rPr lang="it-IT" sz="1500" dirty="0" err="1">
                <a:solidFill>
                  <a:srgbClr val="000000"/>
                </a:solidFill>
                <a:latin typeface="Calibri"/>
                <a:ea typeface="ヒラギノ角ゴ Pro W3" charset="0"/>
                <a:cs typeface="Calibri"/>
              </a:rPr>
              <a:t>rank</a:t>
            </a:r>
            <a:r>
              <a:rPr lang="it-IT" sz="1500" dirty="0">
                <a:solidFill>
                  <a:srgbClr val="000000"/>
                </a:solidFill>
                <a:latin typeface="Calibri"/>
                <a:ea typeface="ヒラギノ角ゴ Pro W3" charset="0"/>
                <a:cs typeface="Calibri"/>
              </a:rPr>
              <a:t> test, P = 0,001) </a:t>
            </a:r>
            <a:br>
              <a:rPr lang="it-IT" sz="1500" dirty="0">
                <a:solidFill>
                  <a:srgbClr val="000000"/>
                </a:solidFill>
                <a:latin typeface="Calibri"/>
                <a:ea typeface="ヒラギノ角ゴ Pro W3" charset="0"/>
                <a:cs typeface="Calibri"/>
              </a:rPr>
            </a:br>
            <a:r>
              <a:rPr lang="it-IT" sz="1500" dirty="0">
                <a:solidFill>
                  <a:srgbClr val="000000"/>
                </a:solidFill>
                <a:latin typeface="Calibri"/>
                <a:ea typeface="ヒラギノ角ゴ Pro W3" charset="0"/>
                <a:cs typeface="Calibri"/>
              </a:rPr>
              <a:t>dopo infarto del miocardio</a:t>
            </a:r>
          </a:p>
        </p:txBody>
      </p:sp>
      <p:sp>
        <p:nvSpPr>
          <p:cNvPr id="229380" name="Rettangolo 2"/>
          <p:cNvSpPr>
            <a:spLocks noChangeArrowheads="1"/>
          </p:cNvSpPr>
          <p:nvPr/>
        </p:nvSpPr>
        <p:spPr bwMode="auto">
          <a:xfrm>
            <a:off x="0" y="15875"/>
            <a:ext cx="10287000" cy="487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eaLnBrk="0" hangingPunct="0">
              <a:lnSpc>
                <a:spcPct val="90000"/>
              </a:lnSpc>
              <a:spcBef>
                <a:spcPct val="0"/>
              </a:spcBef>
            </a:pPr>
            <a:endParaRPr lang="it-IT" sz="2800" dirty="0">
              <a:solidFill>
                <a:srgbClr val="0000FF"/>
              </a:solidFill>
              <a:latin typeface="Calibri Light" charset="0"/>
              <a:ea typeface="MS PGothic" charset="0"/>
            </a:endParaRPr>
          </a:p>
        </p:txBody>
      </p:sp>
      <p:sp>
        <p:nvSpPr>
          <p:cNvPr id="6" name="Rettangolo 2"/>
          <p:cNvSpPr>
            <a:spLocks noChangeArrowheads="1"/>
          </p:cNvSpPr>
          <p:nvPr/>
        </p:nvSpPr>
        <p:spPr bwMode="auto">
          <a:xfrm>
            <a:off x="0" y="432075"/>
            <a:ext cx="10287000" cy="1539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600" b="1" dirty="0">
                <a:solidFill>
                  <a:srgbClr val="E61157"/>
                </a:solidFill>
                <a:latin typeface="Calibri"/>
                <a:cs typeface="Calibri"/>
              </a:rPr>
              <a:t>La “pericolosità” della scarsa aderenza è chiaramente evidente dall’eccesso di mortalità ad un anno nei pazienti che dopo la dimissione per infarto miocardico avevano interrotto 1 o 2 o tutti e 3 i trattamenti che erano stati prescritti alla dimissione (aspirina, beta bloccanti, statine)</a:t>
            </a:r>
          </a:p>
        </p:txBody>
      </p:sp>
      <p:sp>
        <p:nvSpPr>
          <p:cNvPr id="8" name="Rettangolo 7"/>
          <p:cNvSpPr/>
          <p:nvPr/>
        </p:nvSpPr>
        <p:spPr>
          <a:xfrm>
            <a:off x="458585" y="6025322"/>
            <a:ext cx="8650137" cy="294311"/>
          </a:xfrm>
          <a:prstGeom prst="rect">
            <a:avLst/>
          </a:prstGeom>
        </p:spPr>
        <p:txBody>
          <a:bodyPr wrap="square">
            <a:spAutoFit/>
          </a:bodyPr>
          <a:lstStyle/>
          <a:p>
            <a:pPr eaLnBrk="1" hangingPunct="1">
              <a:lnSpc>
                <a:spcPct val="85000"/>
              </a:lnSpc>
            </a:pPr>
            <a:r>
              <a:rPr lang="nb-NO" sz="1500" i="1" dirty="0">
                <a:solidFill>
                  <a:srgbClr val="000000"/>
                </a:solidFill>
                <a:latin typeface="Calibri" charset="0"/>
                <a:ea typeface="MS PGothic" charset="0"/>
                <a:cs typeface="Arial" charset="0"/>
              </a:rPr>
              <a:t>Ho PM et al. Arch Intern Med 2006; 166: 1842-7.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727200" y="2044700"/>
            <a:ext cx="6845300" cy="38608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35521" name="Immagin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31989" y="2049463"/>
            <a:ext cx="6564312" cy="3763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22" name="Rettangolo 3"/>
          <p:cNvSpPr>
            <a:spLocks noChangeArrowheads="1"/>
          </p:cNvSpPr>
          <p:nvPr/>
        </p:nvSpPr>
        <p:spPr bwMode="auto">
          <a:xfrm>
            <a:off x="361157" y="1270000"/>
            <a:ext cx="9564687" cy="707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68" tIns="45680" rIns="91368" bIns="45680">
            <a:spAutoFit/>
          </a:bodyPr>
          <a:lstStyle/>
          <a:p>
            <a:pPr algn="ctr" defTabSz="454025">
              <a:spcBef>
                <a:spcPct val="0"/>
              </a:spcBef>
            </a:pPr>
            <a:r>
              <a:rPr lang="it-IT" sz="2000" i="1" dirty="0">
                <a:solidFill>
                  <a:srgbClr val="000000"/>
                </a:solidFill>
                <a:latin typeface="Calibri" charset="0"/>
                <a:ea typeface="ヒラギノ角ゴ Pro W3" charset="0"/>
                <a:cs typeface="Arial" charset="0"/>
              </a:rPr>
              <a:t>Hazard ratio</a:t>
            </a:r>
            <a:r>
              <a:rPr lang="it-IT" sz="2000" dirty="0">
                <a:solidFill>
                  <a:srgbClr val="000000"/>
                </a:solidFill>
                <a:latin typeface="Calibri" charset="0"/>
                <a:ea typeface="ヒラギノ角ゴ Pro W3" charset="0"/>
                <a:cs typeface="Arial" charset="0"/>
              </a:rPr>
              <a:t> correlato all'interruzione della terapia anti-ischemica in relazione al tipo </a:t>
            </a:r>
            <a:br>
              <a:rPr lang="it-IT" sz="2000" dirty="0">
                <a:solidFill>
                  <a:srgbClr val="000000"/>
                </a:solidFill>
                <a:latin typeface="Calibri" charset="0"/>
                <a:ea typeface="ヒラギノ角ゴ Pro W3" charset="0"/>
                <a:cs typeface="Arial" charset="0"/>
              </a:rPr>
            </a:br>
            <a:r>
              <a:rPr lang="it-IT" sz="2000" dirty="0">
                <a:solidFill>
                  <a:srgbClr val="000000"/>
                </a:solidFill>
                <a:latin typeface="Calibri" charset="0"/>
                <a:ea typeface="ヒラギノ角ゴ Pro W3" charset="0"/>
                <a:cs typeface="Arial" charset="0"/>
              </a:rPr>
              <a:t>di farmaco  al numero di farmaci non adeguatamente assunti</a:t>
            </a:r>
          </a:p>
        </p:txBody>
      </p:sp>
      <p:sp>
        <p:nvSpPr>
          <p:cNvPr id="6" name="Rettangolo 2"/>
          <p:cNvSpPr>
            <a:spLocks noChangeArrowheads="1"/>
          </p:cNvSpPr>
          <p:nvPr/>
        </p:nvSpPr>
        <p:spPr bwMode="auto">
          <a:xfrm>
            <a:off x="0" y="432075"/>
            <a:ext cx="10287000" cy="874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Il rischio di eventi cresce con il crescere del numero di farmaci non assunti in modo continuativo </a:t>
            </a:r>
          </a:p>
        </p:txBody>
      </p:sp>
      <p:sp>
        <p:nvSpPr>
          <p:cNvPr id="8" name="Rettangolo 7"/>
          <p:cNvSpPr/>
          <p:nvPr/>
        </p:nvSpPr>
        <p:spPr>
          <a:xfrm>
            <a:off x="458585" y="6025322"/>
            <a:ext cx="8650137" cy="294311"/>
          </a:xfrm>
          <a:prstGeom prst="rect">
            <a:avLst/>
          </a:prstGeom>
        </p:spPr>
        <p:txBody>
          <a:bodyPr wrap="square">
            <a:spAutoFit/>
          </a:bodyPr>
          <a:lstStyle/>
          <a:p>
            <a:pPr eaLnBrk="1" hangingPunct="1">
              <a:lnSpc>
                <a:spcPct val="85000"/>
              </a:lnSpc>
            </a:pPr>
            <a:r>
              <a:rPr lang="en-US" sz="1500" i="1" dirty="0" err="1">
                <a:solidFill>
                  <a:srgbClr val="000000"/>
                </a:solidFill>
                <a:latin typeface="Calibri" charset="0"/>
                <a:ea typeface="MS PGothic" charset="0"/>
                <a:cs typeface="Arial" charset="0"/>
              </a:rPr>
              <a:t>Sokol</a:t>
            </a:r>
            <a:r>
              <a:rPr lang="en-US" sz="1500" i="1" dirty="0">
                <a:solidFill>
                  <a:srgbClr val="000000"/>
                </a:solidFill>
                <a:latin typeface="Calibri" charset="0"/>
                <a:ea typeface="MS PGothic" charset="0"/>
                <a:cs typeface="Arial" charset="0"/>
              </a:rPr>
              <a:t> MC et al. Medical Care 2005; 43 (6): 521-530</a:t>
            </a:r>
            <a:endParaRPr lang="nb-NO" sz="1500" i="1" dirty="0">
              <a:solidFill>
                <a:srgbClr val="000000"/>
              </a:solidFill>
              <a:latin typeface="Calibri" charset="0"/>
              <a:ea typeface="MS PGothic" charset="0"/>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2"/>
          <p:cNvSpPr>
            <a:spLocks noChangeArrowheads="1"/>
          </p:cNvSpPr>
          <p:nvPr/>
        </p:nvSpPr>
        <p:spPr bwMode="auto">
          <a:xfrm>
            <a:off x="0" y="432075"/>
            <a:ext cx="10287000" cy="487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Determinanti fondamentali dell’aderenza terapeutica</a:t>
            </a:r>
          </a:p>
        </p:txBody>
      </p:sp>
      <p:sp>
        <p:nvSpPr>
          <p:cNvPr id="11" name="Rettangolo 10"/>
          <p:cNvSpPr/>
          <p:nvPr/>
        </p:nvSpPr>
        <p:spPr>
          <a:xfrm>
            <a:off x="355600" y="965200"/>
            <a:ext cx="9309100" cy="53848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2" name="Immagin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92488" y="931863"/>
            <a:ext cx="4303712" cy="531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magin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7100" y="1163638"/>
            <a:ext cx="2179638"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Immagin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92239" y="4411663"/>
            <a:ext cx="1236662" cy="1633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magine 9"/>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35788" y="2855913"/>
            <a:ext cx="1865412" cy="1237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ttangolo 2"/>
          <p:cNvSpPr>
            <a:spLocks noChangeArrowheads="1"/>
          </p:cNvSpPr>
          <p:nvPr/>
        </p:nvSpPr>
        <p:spPr bwMode="auto">
          <a:xfrm>
            <a:off x="7683500" y="4100054"/>
            <a:ext cx="1955800" cy="2202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14" tIns="45650" rIns="91314" bIns="45650">
            <a:spAutoFit/>
          </a:bodyPr>
          <a:lstStyle/>
          <a:p>
            <a:pPr algn="ctr" eaLnBrk="0" hangingPunct="0">
              <a:lnSpc>
                <a:spcPct val="90000"/>
              </a:lnSpc>
              <a:spcBef>
                <a:spcPct val="0"/>
              </a:spcBef>
            </a:pPr>
            <a:r>
              <a:rPr lang="it-IT" sz="1900" dirty="0">
                <a:solidFill>
                  <a:srgbClr val="000000"/>
                </a:solidFill>
                <a:latin typeface="Calibri"/>
                <a:ea typeface="MS PGothic" charset="0"/>
                <a:cs typeface="Calibri"/>
              </a:rPr>
              <a:t>Semplicità, efficacia e tollerabilità </a:t>
            </a:r>
            <a:br>
              <a:rPr lang="it-IT" sz="1900" dirty="0">
                <a:solidFill>
                  <a:srgbClr val="000000"/>
                </a:solidFill>
                <a:latin typeface="Calibri"/>
                <a:ea typeface="MS PGothic" charset="0"/>
                <a:cs typeface="Calibri"/>
              </a:rPr>
            </a:br>
            <a:r>
              <a:rPr lang="it-IT" sz="1900" dirty="0">
                <a:solidFill>
                  <a:srgbClr val="000000"/>
                </a:solidFill>
                <a:latin typeface="Calibri"/>
                <a:ea typeface="MS PGothic" charset="0"/>
                <a:cs typeface="Calibri"/>
              </a:rPr>
              <a:t>sono i requisiti essenziali di un trattamento che garantisca una buona aderenza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42B5F0-4A3A-4563-9817-5F50E57A90CE}"/>
              </a:ext>
            </a:extLst>
          </p:cNvPr>
          <p:cNvSpPr>
            <a:spLocks noGrp="1"/>
          </p:cNvSpPr>
          <p:nvPr>
            <p:ph type="subTitle" idx="1"/>
          </p:nvPr>
        </p:nvSpPr>
        <p:spPr>
          <a:xfrm>
            <a:off x="1301510" y="2552700"/>
            <a:ext cx="7200900" cy="1752600"/>
          </a:xfrm>
        </p:spPr>
        <p:txBody>
          <a:bodyPr anchor="ctr"/>
          <a:lstStyle/>
          <a:p>
            <a:r>
              <a:rPr lang="it-IT" dirty="0"/>
              <a:t>Non ho alcun conflitto di interessi.</a:t>
            </a:r>
          </a:p>
        </p:txBody>
      </p:sp>
    </p:spTree>
    <p:extLst>
      <p:ext uri="{BB962C8B-B14F-4D97-AF65-F5344CB8AC3E}">
        <p14:creationId xmlns:p14="http://schemas.microsoft.com/office/powerpoint/2010/main" val="240973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484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146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462FC8D-533F-4533-9F70-F468198E68CE}"/>
              </a:ext>
            </a:extLst>
          </p:cNvPr>
          <p:cNvSpPr>
            <a:spLocks noGrp="1"/>
          </p:cNvSpPr>
          <p:nvPr>
            <p:ph idx="1"/>
          </p:nvPr>
        </p:nvSpPr>
        <p:spPr>
          <a:xfrm>
            <a:off x="3967772" y="1411404"/>
            <a:ext cx="5676609" cy="4864751"/>
          </a:xfrm>
        </p:spPr>
        <p:txBody>
          <a:bodyPr anchor="ctr">
            <a:normAutofit/>
          </a:bodyPr>
          <a:lstStyle/>
          <a:p>
            <a:pPr marL="514350" indent="-514350">
              <a:buFont typeface="+mj-lt"/>
              <a:buAutoNum type="arabicPeriod"/>
            </a:pPr>
            <a:r>
              <a:rPr lang="it-IT" b="1" i="1" dirty="0">
                <a:solidFill>
                  <a:schemeClr val="tx1"/>
                </a:solidFill>
              </a:rPr>
              <a:t>CORRETTA DIAGNOSI DEL GRADO DI IPERTENSIONE</a:t>
            </a:r>
          </a:p>
          <a:p>
            <a:pPr marL="514350" indent="-514350">
              <a:buFont typeface="+mj-lt"/>
              <a:buAutoNum type="arabicPeriod"/>
            </a:pPr>
            <a:r>
              <a:rPr lang="it-IT" b="1" i="1" dirty="0">
                <a:solidFill>
                  <a:schemeClr val="tx1"/>
                </a:solidFill>
              </a:rPr>
              <a:t>PRESENZA DI DANNO D’ORGANO</a:t>
            </a:r>
          </a:p>
          <a:p>
            <a:pPr marL="514350" indent="-514350">
              <a:buFont typeface="+mj-lt"/>
              <a:buAutoNum type="arabicPeriod"/>
            </a:pPr>
            <a:r>
              <a:rPr lang="it-IT" b="1" i="1" dirty="0">
                <a:solidFill>
                  <a:schemeClr val="tx1"/>
                </a:solidFill>
              </a:rPr>
              <a:t>TERAPIA EFFICACE: RAGGIUNGIMENTO DEL TARGET TERAPEUTICO</a:t>
            </a:r>
          </a:p>
          <a:p>
            <a:pPr marL="514350" indent="-514350">
              <a:buFont typeface="+mj-lt"/>
              <a:buAutoNum type="arabicPeriod"/>
            </a:pPr>
            <a:r>
              <a:rPr lang="it-IT" b="1" i="1" dirty="0">
                <a:solidFill>
                  <a:schemeClr val="tx1"/>
                </a:solidFill>
              </a:rPr>
              <a:t>TAILORED THERAPY </a:t>
            </a:r>
          </a:p>
          <a:p>
            <a:pPr marL="514350" indent="-514350">
              <a:buFont typeface="+mj-lt"/>
              <a:buAutoNum type="arabicPeriod"/>
            </a:pPr>
            <a:r>
              <a:rPr lang="it-IT" b="1" i="1" dirty="0">
                <a:solidFill>
                  <a:schemeClr val="tx1"/>
                </a:solidFill>
              </a:rPr>
              <a:t>COUNSELING TERAPEUTICO</a:t>
            </a:r>
          </a:p>
          <a:p>
            <a:pPr marL="514350" indent="-514350">
              <a:buFont typeface="+mj-lt"/>
              <a:buAutoNum type="arabicPeriod"/>
            </a:pPr>
            <a:r>
              <a:rPr lang="it-IT" b="1" i="1" dirty="0">
                <a:solidFill>
                  <a:schemeClr val="tx1"/>
                </a:solidFill>
              </a:rPr>
              <a:t>FOLLOW-UP CLINICO-STRUMENTALE</a:t>
            </a:r>
          </a:p>
          <a:p>
            <a:pPr marL="514350" indent="-514350">
              <a:buFont typeface="+mj-lt"/>
              <a:buAutoNum type="arabicPeriod"/>
            </a:pPr>
            <a:r>
              <a:rPr lang="it-IT" b="1" i="1" dirty="0">
                <a:solidFill>
                  <a:schemeClr val="tx1"/>
                </a:solidFill>
              </a:rPr>
              <a:t>REVISIONE TERAPEUTICA</a:t>
            </a:r>
          </a:p>
          <a:p>
            <a:pPr marL="514350" indent="-514350">
              <a:buFont typeface="+mj-lt"/>
              <a:buAutoNum type="arabicPeriod"/>
            </a:pPr>
            <a:endParaRPr lang="it-IT" dirty="0">
              <a:solidFill>
                <a:schemeClr val="tx1"/>
              </a:solidFill>
            </a:endParaRPr>
          </a:p>
        </p:txBody>
      </p:sp>
      <p:sp>
        <p:nvSpPr>
          <p:cNvPr id="4" name="Rettangolo 2">
            <a:extLst>
              <a:ext uri="{FF2B5EF4-FFF2-40B4-BE49-F238E27FC236}">
                <a16:creationId xmlns:a16="http://schemas.microsoft.com/office/drawing/2014/main" id="{D04C904E-6B6D-4ABE-A9CD-52E0299E9714}"/>
              </a:ext>
            </a:extLst>
          </p:cNvPr>
          <p:cNvSpPr>
            <a:spLocks noChangeArrowheads="1"/>
          </p:cNvSpPr>
          <p:nvPr/>
        </p:nvSpPr>
        <p:spPr bwMode="auto">
          <a:xfrm>
            <a:off x="3967773" y="255071"/>
            <a:ext cx="5676609" cy="97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14" tIns="45650" rIns="91314" bIns="45650">
            <a:spAutoFit/>
          </a:bodyPr>
          <a:lstStyle/>
          <a:p>
            <a:pPr algn="ctr">
              <a:lnSpc>
                <a:spcPct val="90000"/>
              </a:lnSpc>
            </a:pPr>
            <a:r>
              <a:rPr lang="it-IT" sz="3200" b="1" dirty="0">
                <a:solidFill>
                  <a:srgbClr val="E61157"/>
                </a:solidFill>
                <a:latin typeface="Calibri"/>
                <a:cs typeface="Calibri"/>
              </a:rPr>
              <a:t>Determinanti fondamentali dell’aderenza terapeutica</a:t>
            </a:r>
          </a:p>
        </p:txBody>
      </p:sp>
    </p:spTree>
    <p:extLst>
      <p:ext uri="{BB962C8B-B14F-4D97-AF65-F5344CB8AC3E}">
        <p14:creationId xmlns:p14="http://schemas.microsoft.com/office/powerpoint/2010/main" val="42240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3DD5E6D-1D47-43B5-BF95-AFF7F246A5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199" y="2368586"/>
            <a:ext cx="2855196" cy="2855196"/>
          </a:xfrm>
          <a:prstGeom prst="rect">
            <a:avLst/>
          </a:prstGeom>
        </p:spPr>
      </p:pic>
      <p:sp>
        <p:nvSpPr>
          <p:cNvPr id="3" name="Segnaposto contenuto 2">
            <a:extLst>
              <a:ext uri="{FF2B5EF4-FFF2-40B4-BE49-F238E27FC236}">
                <a16:creationId xmlns:a16="http://schemas.microsoft.com/office/drawing/2014/main" id="{2462FC8D-533F-4533-9F70-F468198E68CE}"/>
              </a:ext>
            </a:extLst>
          </p:cNvPr>
          <p:cNvSpPr>
            <a:spLocks noGrp="1"/>
          </p:cNvSpPr>
          <p:nvPr>
            <p:ph idx="1"/>
          </p:nvPr>
        </p:nvSpPr>
        <p:spPr>
          <a:xfrm>
            <a:off x="3916127" y="2011680"/>
            <a:ext cx="5728256" cy="3766185"/>
          </a:xfrm>
        </p:spPr>
        <p:txBody>
          <a:bodyPr>
            <a:normAutofit/>
          </a:bodyPr>
          <a:lstStyle/>
          <a:p>
            <a:pPr marL="514350" indent="-514350">
              <a:buFont typeface="+mj-lt"/>
              <a:buAutoNum type="arabicPeriod"/>
            </a:pPr>
            <a:r>
              <a:rPr lang="it-IT" b="1"/>
              <a:t>CORRETTA DIAGNOSI DEL GRADO DI IPERTENSIONE</a:t>
            </a:r>
          </a:p>
          <a:p>
            <a:pPr marL="514350" indent="-514350">
              <a:buFont typeface="+mj-lt"/>
              <a:buAutoNum type="arabicPeriod"/>
            </a:pPr>
            <a:r>
              <a:rPr lang="it-IT"/>
              <a:t>PRESENZA DI DANNO D’ORGANO</a:t>
            </a:r>
          </a:p>
          <a:p>
            <a:pPr marL="514350" indent="-514350">
              <a:buFont typeface="+mj-lt"/>
              <a:buAutoNum type="arabicPeriod"/>
            </a:pPr>
            <a:r>
              <a:rPr lang="it-IT"/>
              <a:t>TERAPIA EFFICACE</a:t>
            </a:r>
          </a:p>
          <a:p>
            <a:pPr marL="514350" indent="-514350">
              <a:buFont typeface="+mj-lt"/>
              <a:buAutoNum type="arabicPeriod"/>
            </a:pPr>
            <a:r>
              <a:rPr lang="it-IT"/>
              <a:t>TAILORED THERAPY </a:t>
            </a:r>
          </a:p>
          <a:p>
            <a:pPr marL="514350" indent="-514350">
              <a:buFont typeface="+mj-lt"/>
              <a:buAutoNum type="arabicPeriod"/>
            </a:pPr>
            <a:r>
              <a:rPr lang="it-IT"/>
              <a:t>COUNSELING TERAPEUTICO</a:t>
            </a:r>
          </a:p>
          <a:p>
            <a:pPr marL="514350" indent="-514350">
              <a:buFont typeface="+mj-lt"/>
              <a:buAutoNum type="arabicPeriod"/>
            </a:pPr>
            <a:r>
              <a:rPr lang="it-IT"/>
              <a:t>FOLLOW-UP CLINICO-STRUMENTALE</a:t>
            </a:r>
          </a:p>
          <a:p>
            <a:pPr marL="514350" indent="-514350">
              <a:buFont typeface="+mj-lt"/>
              <a:buAutoNum type="arabicPeriod"/>
            </a:pPr>
            <a:r>
              <a:rPr lang="it-IT"/>
              <a:t>REVISIONE TERAPEUTICA</a:t>
            </a:r>
          </a:p>
          <a:p>
            <a:pPr marL="514350" indent="-514350">
              <a:buFont typeface="+mj-lt"/>
              <a:buAutoNum type="arabicPeriod"/>
            </a:pPr>
            <a:endParaRPr lang="it-IT" dirty="0"/>
          </a:p>
        </p:txBody>
      </p:sp>
      <p:sp>
        <p:nvSpPr>
          <p:cNvPr id="4" name="Rettangolo 2">
            <a:extLst>
              <a:ext uri="{FF2B5EF4-FFF2-40B4-BE49-F238E27FC236}">
                <a16:creationId xmlns:a16="http://schemas.microsoft.com/office/drawing/2014/main" id="{D04C904E-6B6D-4ABE-A9CD-52E0299E9714}"/>
              </a:ext>
            </a:extLst>
          </p:cNvPr>
          <p:cNvSpPr>
            <a:spLocks noChangeArrowheads="1"/>
          </p:cNvSpPr>
          <p:nvPr/>
        </p:nvSpPr>
        <p:spPr bwMode="auto">
          <a:xfrm>
            <a:off x="0" y="1018642"/>
            <a:ext cx="10287000" cy="535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3200" b="1">
                <a:solidFill>
                  <a:srgbClr val="E61157"/>
                </a:solidFill>
                <a:latin typeface="Calibri"/>
                <a:cs typeface="Calibri"/>
              </a:rPr>
              <a:t>Determinanti fondamentali dell’aderenza terapeutica</a:t>
            </a:r>
          </a:p>
        </p:txBody>
      </p:sp>
    </p:spTree>
    <p:extLst>
      <p:ext uri="{BB962C8B-B14F-4D97-AF65-F5344CB8AC3E}">
        <p14:creationId xmlns:p14="http://schemas.microsoft.com/office/powerpoint/2010/main" val="332575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srcRect/>
          <a:stretch>
            <a:fillRect/>
          </a:stretch>
        </p:blipFill>
        <p:spPr bwMode="auto">
          <a:xfrm>
            <a:off x="0" y="0"/>
            <a:ext cx="1028700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srcRect/>
          <a:stretch>
            <a:fillRect/>
          </a:stretch>
        </p:blipFill>
        <p:spPr bwMode="auto">
          <a:xfrm>
            <a:off x="0" y="0"/>
            <a:ext cx="1028700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srcRect/>
          <a:stretch>
            <a:fillRect/>
          </a:stretch>
        </p:blipFill>
        <p:spPr bwMode="auto">
          <a:xfrm>
            <a:off x="0" y="0"/>
            <a:ext cx="10287000" cy="6858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EFA2EAB4-2525-44F2-B72E-740CD6DCD661}"/>
              </a:ext>
            </a:extLst>
          </p:cNvPr>
          <p:cNvSpPr>
            <a:spLocks noGrp="1"/>
          </p:cNvSpPr>
          <p:nvPr>
            <p:ph type="title"/>
          </p:nvPr>
        </p:nvSpPr>
        <p:spPr>
          <a:xfrm>
            <a:off x="514350" y="4714251"/>
            <a:ext cx="9216820" cy="1125190"/>
          </a:xfrm>
        </p:spPr>
        <p:txBody>
          <a:bodyPr vert="horz" lIns="91440" tIns="45720" rIns="91440" bIns="45720" rtlCol="0" anchor="b">
            <a:normAutofit/>
          </a:bodyPr>
          <a:lstStyle/>
          <a:p>
            <a:pPr>
              <a:lnSpc>
                <a:spcPct val="80000"/>
              </a:lnSpc>
            </a:pPr>
            <a:r>
              <a:rPr lang="en-US" sz="4300" b="1">
                <a:solidFill>
                  <a:srgbClr val="FFFFFF"/>
                </a:solidFill>
                <a:effectLst>
                  <a:outerShdw blurRad="38100" dist="38100" dir="2700000" algn="tl">
                    <a:srgbClr val="000000">
                      <a:alpha val="43137"/>
                    </a:srgbClr>
                  </a:outerShdw>
                </a:effectLst>
              </a:rPr>
              <a:t>Automisurazione della PA Vs Holter pressorio</a:t>
            </a:r>
          </a:p>
        </p:txBody>
      </p:sp>
      <p:sp>
        <p:nvSpPr>
          <p:cNvPr id="22" name="Rectangle 21">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287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F1A4169F-558F-4716-9D86-0DB39B87FA6F}"/>
              </a:ext>
            </a:extLst>
          </p:cNvPr>
          <p:cNvPicPr>
            <a:picLocks noChangeAspect="1"/>
          </p:cNvPicPr>
          <p:nvPr/>
        </p:nvPicPr>
        <p:blipFill>
          <a:blip r:embed="rId2"/>
          <a:stretch>
            <a:fillRect/>
          </a:stretch>
        </p:blipFill>
        <p:spPr>
          <a:xfrm>
            <a:off x="703901" y="52080"/>
            <a:ext cx="8879198" cy="4519921"/>
          </a:xfrm>
          <a:prstGeom prst="rect">
            <a:avLst/>
          </a:prstGeom>
        </p:spPr>
      </p:pic>
      <p:pic>
        <p:nvPicPr>
          <p:cNvPr id="5" name="Immagine 4">
            <a:extLst>
              <a:ext uri="{FF2B5EF4-FFF2-40B4-BE49-F238E27FC236}">
                <a16:creationId xmlns:a16="http://schemas.microsoft.com/office/drawing/2014/main" id="{B7C14815-4E1A-4A48-8E15-10130276253F}"/>
              </a:ext>
            </a:extLst>
          </p:cNvPr>
          <p:cNvPicPr>
            <a:picLocks noChangeAspect="1"/>
          </p:cNvPicPr>
          <p:nvPr/>
        </p:nvPicPr>
        <p:blipFill>
          <a:blip r:embed="rId3"/>
          <a:stretch>
            <a:fillRect/>
          </a:stretch>
        </p:blipFill>
        <p:spPr>
          <a:xfrm>
            <a:off x="8067194" y="6285505"/>
            <a:ext cx="2127688" cy="402371"/>
          </a:xfrm>
          <a:prstGeom prst="rect">
            <a:avLst/>
          </a:prstGeom>
        </p:spPr>
      </p:pic>
    </p:spTree>
    <p:extLst>
      <p:ext uri="{BB962C8B-B14F-4D97-AF65-F5344CB8AC3E}">
        <p14:creationId xmlns:p14="http://schemas.microsoft.com/office/powerpoint/2010/main" val="885447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89344A9-DED7-4F06-846C-06C12B9F1C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199" y="2368586"/>
            <a:ext cx="2855196" cy="2855196"/>
          </a:xfrm>
          <a:prstGeom prst="rect">
            <a:avLst/>
          </a:prstGeom>
        </p:spPr>
      </p:pic>
      <p:sp>
        <p:nvSpPr>
          <p:cNvPr id="3" name="Segnaposto contenuto 2">
            <a:extLst>
              <a:ext uri="{FF2B5EF4-FFF2-40B4-BE49-F238E27FC236}">
                <a16:creationId xmlns:a16="http://schemas.microsoft.com/office/drawing/2014/main" id="{2462FC8D-533F-4533-9F70-F468198E68CE}"/>
              </a:ext>
            </a:extLst>
          </p:cNvPr>
          <p:cNvSpPr>
            <a:spLocks noGrp="1"/>
          </p:cNvSpPr>
          <p:nvPr>
            <p:ph idx="1"/>
          </p:nvPr>
        </p:nvSpPr>
        <p:spPr>
          <a:xfrm>
            <a:off x="3916127" y="2011680"/>
            <a:ext cx="5728256" cy="3766185"/>
          </a:xfrm>
        </p:spPr>
        <p:txBody>
          <a:bodyPr>
            <a:normAutofit/>
          </a:bodyPr>
          <a:lstStyle/>
          <a:p>
            <a:pPr marL="514350" indent="-514350">
              <a:buFont typeface="+mj-lt"/>
              <a:buAutoNum type="arabicPeriod"/>
            </a:pPr>
            <a:r>
              <a:rPr lang="it-IT"/>
              <a:t>CORRETTA DIAGNOSI DEL GRADO DI IPERTENSIONE</a:t>
            </a:r>
          </a:p>
          <a:p>
            <a:pPr marL="514350" indent="-514350">
              <a:buFont typeface="+mj-lt"/>
              <a:buAutoNum type="arabicPeriod"/>
            </a:pPr>
            <a:r>
              <a:rPr lang="it-IT" b="1"/>
              <a:t>PRESENZA DI DANNO D’ORGANO</a:t>
            </a:r>
          </a:p>
          <a:p>
            <a:pPr marL="514350" indent="-514350">
              <a:buFont typeface="+mj-lt"/>
              <a:buAutoNum type="arabicPeriod"/>
            </a:pPr>
            <a:r>
              <a:rPr lang="it-IT"/>
              <a:t>TERAPIA EFFICACE</a:t>
            </a:r>
          </a:p>
          <a:p>
            <a:pPr marL="514350" indent="-514350">
              <a:buFont typeface="+mj-lt"/>
              <a:buAutoNum type="arabicPeriod"/>
            </a:pPr>
            <a:r>
              <a:rPr lang="it-IT"/>
              <a:t>TAILORED THERAPY </a:t>
            </a:r>
          </a:p>
          <a:p>
            <a:pPr marL="514350" indent="-514350">
              <a:buFont typeface="+mj-lt"/>
              <a:buAutoNum type="arabicPeriod"/>
            </a:pPr>
            <a:r>
              <a:rPr lang="it-IT"/>
              <a:t>COUNSELING TERAPEUTICO</a:t>
            </a:r>
          </a:p>
          <a:p>
            <a:pPr marL="514350" indent="-514350">
              <a:buFont typeface="+mj-lt"/>
              <a:buAutoNum type="arabicPeriod"/>
            </a:pPr>
            <a:r>
              <a:rPr lang="it-IT"/>
              <a:t>FOLLOW-UP CLINICO-STRUMENTALE</a:t>
            </a:r>
          </a:p>
          <a:p>
            <a:pPr marL="514350" indent="-514350">
              <a:buFont typeface="+mj-lt"/>
              <a:buAutoNum type="arabicPeriod"/>
            </a:pPr>
            <a:r>
              <a:rPr lang="it-IT"/>
              <a:t>REVISIONE TERAPEUTICA</a:t>
            </a:r>
          </a:p>
          <a:p>
            <a:pPr marL="514350" indent="-514350">
              <a:buFont typeface="+mj-lt"/>
              <a:buAutoNum type="arabicPeriod"/>
            </a:pPr>
            <a:endParaRPr lang="it-IT" dirty="0"/>
          </a:p>
        </p:txBody>
      </p:sp>
      <p:sp>
        <p:nvSpPr>
          <p:cNvPr id="4" name="Rettangolo 2">
            <a:extLst>
              <a:ext uri="{FF2B5EF4-FFF2-40B4-BE49-F238E27FC236}">
                <a16:creationId xmlns:a16="http://schemas.microsoft.com/office/drawing/2014/main" id="{D04C904E-6B6D-4ABE-A9CD-52E0299E9714}"/>
              </a:ext>
            </a:extLst>
          </p:cNvPr>
          <p:cNvSpPr>
            <a:spLocks noChangeArrowheads="1"/>
          </p:cNvSpPr>
          <p:nvPr/>
        </p:nvSpPr>
        <p:spPr bwMode="auto">
          <a:xfrm>
            <a:off x="0" y="1018642"/>
            <a:ext cx="10287000" cy="535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3200" b="1">
                <a:solidFill>
                  <a:srgbClr val="E61157"/>
                </a:solidFill>
                <a:latin typeface="Calibri"/>
                <a:cs typeface="Calibri"/>
              </a:rPr>
              <a:t>Determinanti fondamentali dell’aderenza terapeutica</a:t>
            </a:r>
          </a:p>
        </p:txBody>
      </p:sp>
    </p:spTree>
    <p:extLst>
      <p:ext uri="{BB962C8B-B14F-4D97-AF65-F5344CB8AC3E}">
        <p14:creationId xmlns:p14="http://schemas.microsoft.com/office/powerpoint/2010/main" val="263937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FDA8D1-E32F-4A19-B3B8-67CA92F5C53D}"/>
              </a:ext>
            </a:extLst>
          </p:cNvPr>
          <p:cNvSpPr>
            <a:spLocks noGrp="1"/>
          </p:cNvSpPr>
          <p:nvPr>
            <p:ph type="title"/>
          </p:nvPr>
        </p:nvSpPr>
        <p:spPr>
          <a:xfrm>
            <a:off x="7313943" y="982132"/>
            <a:ext cx="2151334" cy="1303867"/>
          </a:xfrm>
        </p:spPr>
        <p:txBody>
          <a:bodyPr>
            <a:normAutofit fontScale="90000"/>
          </a:bodyPr>
          <a:lstStyle/>
          <a:p>
            <a:pPr>
              <a:lnSpc>
                <a:spcPct val="90000"/>
              </a:lnSpc>
            </a:pPr>
            <a:r>
              <a:rPr lang="it-IT" b="1" dirty="0">
                <a:solidFill>
                  <a:srgbClr val="262626"/>
                </a:solidFill>
                <a:effectLst>
                  <a:outerShdw blurRad="38100" dist="38100" dir="2700000" algn="tl">
                    <a:srgbClr val="000000">
                      <a:alpha val="43137"/>
                    </a:srgbClr>
                  </a:outerShdw>
                </a:effectLst>
              </a:rPr>
              <a:t>Classe di rischio CV</a:t>
            </a:r>
          </a:p>
        </p:txBody>
      </p:sp>
      <p:sp>
        <p:nvSpPr>
          <p:cNvPr id="9" name="Content Placeholder 8">
            <a:extLst>
              <a:ext uri="{FF2B5EF4-FFF2-40B4-BE49-F238E27FC236}">
                <a16:creationId xmlns:a16="http://schemas.microsoft.com/office/drawing/2014/main" id="{87CA83F0-5A28-4F94-BEAB-C4F01D9FA3A2}"/>
              </a:ext>
            </a:extLst>
          </p:cNvPr>
          <p:cNvSpPr>
            <a:spLocks noGrp="1"/>
          </p:cNvSpPr>
          <p:nvPr>
            <p:ph idx="1"/>
          </p:nvPr>
        </p:nvSpPr>
        <p:spPr>
          <a:xfrm>
            <a:off x="6971784" y="2556932"/>
            <a:ext cx="2835651" cy="3318936"/>
          </a:xfrm>
        </p:spPr>
        <p:txBody>
          <a:bodyPr>
            <a:normAutofit/>
          </a:bodyPr>
          <a:lstStyle/>
          <a:p>
            <a:pPr>
              <a:lnSpc>
                <a:spcPct val="90000"/>
              </a:lnSpc>
            </a:pPr>
            <a:r>
              <a:rPr lang="en-US" dirty="0" err="1">
                <a:solidFill>
                  <a:srgbClr val="262626"/>
                </a:solidFill>
              </a:rPr>
              <a:t>Dopo</a:t>
            </a:r>
            <a:r>
              <a:rPr lang="en-US" dirty="0">
                <a:solidFill>
                  <a:srgbClr val="262626"/>
                </a:solidFill>
              </a:rPr>
              <a:t> aver </a:t>
            </a:r>
            <a:r>
              <a:rPr lang="en-US" dirty="0" err="1">
                <a:solidFill>
                  <a:srgbClr val="262626"/>
                </a:solidFill>
              </a:rPr>
              <a:t>stabilito</a:t>
            </a:r>
            <a:r>
              <a:rPr lang="en-US" dirty="0">
                <a:solidFill>
                  <a:srgbClr val="262626"/>
                </a:solidFill>
              </a:rPr>
              <a:t> </a:t>
            </a:r>
            <a:r>
              <a:rPr lang="en-US" dirty="0" err="1">
                <a:solidFill>
                  <a:srgbClr val="262626"/>
                </a:solidFill>
              </a:rPr>
              <a:t>il</a:t>
            </a:r>
            <a:r>
              <a:rPr lang="en-US" dirty="0">
                <a:solidFill>
                  <a:srgbClr val="262626"/>
                </a:solidFill>
              </a:rPr>
              <a:t> </a:t>
            </a:r>
            <a:r>
              <a:rPr lang="en-US" dirty="0" err="1">
                <a:solidFill>
                  <a:srgbClr val="262626"/>
                </a:solidFill>
              </a:rPr>
              <a:t>grado</a:t>
            </a:r>
            <a:r>
              <a:rPr lang="en-US" dirty="0">
                <a:solidFill>
                  <a:srgbClr val="262626"/>
                </a:solidFill>
              </a:rPr>
              <a:t> di </a:t>
            </a:r>
            <a:r>
              <a:rPr lang="en-US" dirty="0" err="1">
                <a:solidFill>
                  <a:srgbClr val="262626"/>
                </a:solidFill>
              </a:rPr>
              <a:t>ipertensione</a:t>
            </a:r>
            <a:r>
              <a:rPr lang="en-US" dirty="0">
                <a:solidFill>
                  <a:srgbClr val="262626"/>
                </a:solidFill>
              </a:rPr>
              <a:t> </a:t>
            </a:r>
            <a:r>
              <a:rPr lang="en-US" dirty="0" err="1">
                <a:solidFill>
                  <a:srgbClr val="262626"/>
                </a:solidFill>
              </a:rPr>
              <a:t>dobbiamo</a:t>
            </a:r>
            <a:r>
              <a:rPr lang="en-US" dirty="0">
                <a:solidFill>
                  <a:srgbClr val="262626"/>
                </a:solidFill>
              </a:rPr>
              <a:t> </a:t>
            </a:r>
            <a:r>
              <a:rPr lang="en-US" dirty="0" err="1">
                <a:solidFill>
                  <a:srgbClr val="262626"/>
                </a:solidFill>
              </a:rPr>
              <a:t>inquadrare</a:t>
            </a:r>
            <a:r>
              <a:rPr lang="en-US" dirty="0">
                <a:solidFill>
                  <a:srgbClr val="262626"/>
                </a:solidFill>
              </a:rPr>
              <a:t> </a:t>
            </a:r>
            <a:r>
              <a:rPr lang="en-US" dirty="0" err="1">
                <a:solidFill>
                  <a:srgbClr val="262626"/>
                </a:solidFill>
              </a:rPr>
              <a:t>il</a:t>
            </a:r>
            <a:r>
              <a:rPr lang="en-US" dirty="0">
                <a:solidFill>
                  <a:srgbClr val="262626"/>
                </a:solidFill>
              </a:rPr>
              <a:t> </a:t>
            </a:r>
            <a:r>
              <a:rPr lang="en-US" dirty="0" err="1">
                <a:solidFill>
                  <a:srgbClr val="262626"/>
                </a:solidFill>
              </a:rPr>
              <a:t>paziente</a:t>
            </a:r>
            <a:r>
              <a:rPr lang="en-US" dirty="0">
                <a:solidFill>
                  <a:srgbClr val="262626"/>
                </a:solidFill>
              </a:rPr>
              <a:t> </a:t>
            </a:r>
            <a:r>
              <a:rPr lang="en-US" dirty="0" err="1">
                <a:solidFill>
                  <a:srgbClr val="262626"/>
                </a:solidFill>
              </a:rPr>
              <a:t>nell’ambito</a:t>
            </a:r>
            <a:r>
              <a:rPr lang="en-US" dirty="0">
                <a:solidFill>
                  <a:srgbClr val="262626"/>
                </a:solidFill>
              </a:rPr>
              <a:t> </a:t>
            </a:r>
            <a:r>
              <a:rPr lang="en-US" dirty="0" err="1">
                <a:solidFill>
                  <a:srgbClr val="262626"/>
                </a:solidFill>
              </a:rPr>
              <a:t>della</a:t>
            </a:r>
            <a:r>
              <a:rPr lang="en-US" dirty="0">
                <a:solidFill>
                  <a:srgbClr val="262626"/>
                </a:solidFill>
              </a:rPr>
              <a:t> </a:t>
            </a:r>
            <a:r>
              <a:rPr lang="en-US" dirty="0" err="1">
                <a:solidFill>
                  <a:srgbClr val="262626"/>
                </a:solidFill>
              </a:rPr>
              <a:t>sua</a:t>
            </a:r>
            <a:r>
              <a:rPr lang="en-US" dirty="0">
                <a:solidFill>
                  <a:srgbClr val="262626"/>
                </a:solidFill>
              </a:rPr>
              <a:t> </a:t>
            </a:r>
            <a:r>
              <a:rPr lang="en-US" dirty="0" err="1">
                <a:solidFill>
                  <a:srgbClr val="262626"/>
                </a:solidFill>
              </a:rPr>
              <a:t>classe</a:t>
            </a:r>
            <a:r>
              <a:rPr lang="en-US" dirty="0">
                <a:solidFill>
                  <a:srgbClr val="262626"/>
                </a:solidFill>
              </a:rPr>
              <a:t> di </a:t>
            </a:r>
            <a:r>
              <a:rPr lang="en-US" dirty="0" err="1">
                <a:solidFill>
                  <a:srgbClr val="262626"/>
                </a:solidFill>
              </a:rPr>
              <a:t>richio</a:t>
            </a:r>
            <a:r>
              <a:rPr lang="en-US" dirty="0">
                <a:solidFill>
                  <a:srgbClr val="262626"/>
                </a:solidFill>
              </a:rPr>
              <a:t> </a:t>
            </a:r>
            <a:r>
              <a:rPr lang="en-US" dirty="0" err="1">
                <a:solidFill>
                  <a:srgbClr val="262626"/>
                </a:solidFill>
              </a:rPr>
              <a:t>cardiovascolare</a:t>
            </a:r>
            <a:r>
              <a:rPr lang="en-US" dirty="0">
                <a:solidFill>
                  <a:srgbClr val="262626"/>
                </a:solidFill>
              </a:rPr>
              <a:t>.</a:t>
            </a:r>
          </a:p>
        </p:txBody>
      </p:sp>
      <p:pic>
        <p:nvPicPr>
          <p:cNvPr id="7" name="Segnaposto contenuto 3">
            <a:extLst>
              <a:ext uri="{FF2B5EF4-FFF2-40B4-BE49-F238E27FC236}">
                <a16:creationId xmlns:a16="http://schemas.microsoft.com/office/drawing/2014/main" id="{1C2C6460-6F8C-4E3B-8F52-3BDDA5E2A3DF}"/>
              </a:ext>
            </a:extLst>
          </p:cNvPr>
          <p:cNvPicPr>
            <a:picLocks noChangeAspect="1"/>
          </p:cNvPicPr>
          <p:nvPr/>
        </p:nvPicPr>
        <p:blipFill>
          <a:blip r:embed="rId3"/>
          <a:stretch>
            <a:fillRect/>
          </a:stretch>
        </p:blipFill>
        <p:spPr>
          <a:xfrm>
            <a:off x="48688" y="1136822"/>
            <a:ext cx="6662879" cy="4636819"/>
          </a:xfrm>
          <a:prstGeom prst="rect">
            <a:avLst/>
          </a:prstGeom>
        </p:spPr>
      </p:pic>
      <p:pic>
        <p:nvPicPr>
          <p:cNvPr id="19" name="Immagine 18">
            <a:extLst>
              <a:ext uri="{FF2B5EF4-FFF2-40B4-BE49-F238E27FC236}">
                <a16:creationId xmlns:a16="http://schemas.microsoft.com/office/drawing/2014/main" id="{98C4726D-AF8A-43D2-AEEF-E241452A2195}"/>
              </a:ext>
            </a:extLst>
          </p:cNvPr>
          <p:cNvPicPr>
            <a:picLocks noChangeAspect="1"/>
          </p:cNvPicPr>
          <p:nvPr/>
        </p:nvPicPr>
        <p:blipFill>
          <a:blip r:embed="rId4"/>
          <a:stretch>
            <a:fillRect/>
          </a:stretch>
        </p:blipFill>
        <p:spPr>
          <a:xfrm>
            <a:off x="0" y="353974"/>
            <a:ext cx="2126455" cy="400501"/>
          </a:xfrm>
          <a:prstGeom prst="rect">
            <a:avLst/>
          </a:prstGeom>
        </p:spPr>
      </p:pic>
    </p:spTree>
    <p:extLst>
      <p:ext uri="{BB962C8B-B14F-4D97-AF65-F5344CB8AC3E}">
        <p14:creationId xmlns:p14="http://schemas.microsoft.com/office/powerpoint/2010/main" val="1504391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FB14F-A6C4-4867-B9D1-0CD702B9DBC7}"/>
              </a:ext>
            </a:extLst>
          </p:cNvPr>
          <p:cNvSpPr>
            <a:spLocks noGrp="1"/>
          </p:cNvSpPr>
          <p:nvPr>
            <p:ph type="title"/>
          </p:nvPr>
        </p:nvSpPr>
        <p:spPr>
          <a:xfrm>
            <a:off x="6430599" y="1020151"/>
            <a:ext cx="2392423" cy="1254868"/>
          </a:xfrm>
        </p:spPr>
        <p:txBody>
          <a:bodyPr anchor="b">
            <a:normAutofit/>
          </a:bodyPr>
          <a:lstStyle/>
          <a:p>
            <a:r>
              <a:rPr lang="it-IT" sz="2600" b="1" dirty="0">
                <a:solidFill>
                  <a:srgbClr val="262626"/>
                </a:solidFill>
                <a:effectLst>
                  <a:outerShdw blurRad="38100" dist="38100" dir="2700000" algn="tl">
                    <a:srgbClr val="000000">
                      <a:alpha val="43137"/>
                    </a:srgbClr>
                  </a:outerShdw>
                </a:effectLst>
              </a:rPr>
              <a:t>RICERCA DEL DANNO D’ORGANO</a:t>
            </a:r>
          </a:p>
        </p:txBody>
      </p:sp>
      <p:sp>
        <p:nvSpPr>
          <p:cNvPr id="9" name="Content Placeholder 8">
            <a:extLst>
              <a:ext uri="{FF2B5EF4-FFF2-40B4-BE49-F238E27FC236}">
                <a16:creationId xmlns:a16="http://schemas.microsoft.com/office/drawing/2014/main" id="{7BDCD6D0-5FAF-4331-AF6A-6EB1B6149852}"/>
              </a:ext>
            </a:extLst>
          </p:cNvPr>
          <p:cNvSpPr>
            <a:spLocks noGrp="1"/>
          </p:cNvSpPr>
          <p:nvPr>
            <p:ph idx="1"/>
          </p:nvPr>
        </p:nvSpPr>
        <p:spPr>
          <a:xfrm>
            <a:off x="6430598" y="2670356"/>
            <a:ext cx="2392423" cy="1912626"/>
          </a:xfrm>
          <a:solidFill>
            <a:schemeClr val="accent5">
              <a:lumMod val="40000"/>
              <a:lumOff val="60000"/>
            </a:schemeClr>
          </a:solidFill>
        </p:spPr>
        <p:txBody>
          <a:bodyPr>
            <a:noAutofit/>
          </a:bodyPr>
          <a:lstStyle/>
          <a:p>
            <a:r>
              <a:rPr lang="en-US" sz="2000" dirty="0" err="1">
                <a:solidFill>
                  <a:srgbClr val="262626"/>
                </a:solidFill>
                <a:effectLst>
                  <a:outerShdw blurRad="38100" dist="38100" dir="2700000" algn="tl">
                    <a:srgbClr val="000000">
                      <a:alpha val="43137"/>
                    </a:srgbClr>
                  </a:outerShdw>
                </a:effectLst>
              </a:rPr>
              <a:t>L’aggressività</a:t>
            </a:r>
            <a:r>
              <a:rPr lang="en-US" sz="2000" dirty="0">
                <a:solidFill>
                  <a:srgbClr val="262626"/>
                </a:solidFill>
                <a:effectLst>
                  <a:outerShdw blurRad="38100" dist="38100" dir="2700000" algn="tl">
                    <a:srgbClr val="000000">
                      <a:alpha val="43137"/>
                    </a:srgbClr>
                  </a:outerShdw>
                </a:effectLst>
              </a:rPr>
              <a:t> </a:t>
            </a:r>
            <a:r>
              <a:rPr lang="en-US" sz="2000" dirty="0" err="1">
                <a:solidFill>
                  <a:srgbClr val="262626"/>
                </a:solidFill>
                <a:effectLst>
                  <a:outerShdw blurRad="38100" dist="38100" dir="2700000" algn="tl">
                    <a:srgbClr val="000000">
                      <a:alpha val="43137"/>
                    </a:srgbClr>
                  </a:outerShdw>
                </a:effectLst>
              </a:rPr>
              <a:t>terapeutica</a:t>
            </a:r>
            <a:r>
              <a:rPr lang="en-US" sz="2000" dirty="0">
                <a:solidFill>
                  <a:srgbClr val="262626"/>
                </a:solidFill>
                <a:effectLst>
                  <a:outerShdw blurRad="38100" dist="38100" dir="2700000" algn="tl">
                    <a:srgbClr val="000000">
                      <a:alpha val="43137"/>
                    </a:srgbClr>
                  </a:outerShdw>
                </a:effectLst>
              </a:rPr>
              <a:t> </a:t>
            </a:r>
            <a:r>
              <a:rPr lang="en-US" sz="2000" dirty="0" err="1">
                <a:solidFill>
                  <a:srgbClr val="262626"/>
                </a:solidFill>
                <a:effectLst>
                  <a:outerShdw blurRad="38100" dist="38100" dir="2700000" algn="tl">
                    <a:srgbClr val="000000">
                      <a:alpha val="43137"/>
                    </a:srgbClr>
                  </a:outerShdw>
                </a:effectLst>
              </a:rPr>
              <a:t>va</a:t>
            </a:r>
            <a:r>
              <a:rPr lang="en-US" sz="2000" dirty="0">
                <a:solidFill>
                  <a:srgbClr val="262626"/>
                </a:solidFill>
                <a:effectLst>
                  <a:outerShdw blurRad="38100" dist="38100" dir="2700000" algn="tl">
                    <a:srgbClr val="000000">
                      <a:alpha val="43137"/>
                    </a:srgbClr>
                  </a:outerShdw>
                </a:effectLst>
              </a:rPr>
              <a:t> </a:t>
            </a:r>
            <a:r>
              <a:rPr lang="en-US" sz="2000" dirty="0" err="1">
                <a:solidFill>
                  <a:srgbClr val="262626"/>
                </a:solidFill>
                <a:effectLst>
                  <a:outerShdw blurRad="38100" dist="38100" dir="2700000" algn="tl">
                    <a:srgbClr val="000000">
                      <a:alpha val="43137"/>
                    </a:srgbClr>
                  </a:outerShdw>
                </a:effectLst>
              </a:rPr>
              <a:t>bilanciata</a:t>
            </a:r>
            <a:r>
              <a:rPr lang="en-US" sz="2000" dirty="0">
                <a:solidFill>
                  <a:srgbClr val="262626"/>
                </a:solidFill>
                <a:effectLst>
                  <a:outerShdw blurRad="38100" dist="38100" dir="2700000" algn="tl">
                    <a:srgbClr val="000000">
                      <a:alpha val="43137"/>
                    </a:srgbClr>
                  </a:outerShdw>
                </a:effectLst>
              </a:rPr>
              <a:t> </a:t>
            </a:r>
            <a:r>
              <a:rPr lang="en-US" sz="2000" dirty="0" err="1">
                <a:solidFill>
                  <a:srgbClr val="262626"/>
                </a:solidFill>
                <a:effectLst>
                  <a:outerShdw blurRad="38100" dist="38100" dir="2700000" algn="tl">
                    <a:srgbClr val="000000">
                      <a:alpha val="43137"/>
                    </a:srgbClr>
                  </a:outerShdw>
                </a:effectLst>
              </a:rPr>
              <a:t>anche</a:t>
            </a:r>
            <a:r>
              <a:rPr lang="en-US" sz="2000" dirty="0">
                <a:solidFill>
                  <a:srgbClr val="262626"/>
                </a:solidFill>
                <a:effectLst>
                  <a:outerShdw blurRad="38100" dist="38100" dir="2700000" algn="tl">
                    <a:srgbClr val="000000">
                      <a:alpha val="43137"/>
                    </a:srgbClr>
                  </a:outerShdw>
                </a:effectLst>
              </a:rPr>
              <a:t> in base </a:t>
            </a:r>
            <a:r>
              <a:rPr lang="en-US" sz="2000" dirty="0" err="1">
                <a:solidFill>
                  <a:srgbClr val="262626"/>
                </a:solidFill>
                <a:effectLst>
                  <a:outerShdw blurRad="38100" dist="38100" dir="2700000" algn="tl">
                    <a:srgbClr val="000000">
                      <a:alpha val="43137"/>
                    </a:srgbClr>
                  </a:outerShdw>
                </a:effectLst>
              </a:rPr>
              <a:t>alla</a:t>
            </a:r>
            <a:r>
              <a:rPr lang="en-US" sz="2000" dirty="0">
                <a:solidFill>
                  <a:srgbClr val="262626"/>
                </a:solidFill>
                <a:effectLst>
                  <a:outerShdw blurRad="38100" dist="38100" dir="2700000" algn="tl">
                    <a:srgbClr val="000000">
                      <a:alpha val="43137"/>
                    </a:srgbClr>
                  </a:outerShdw>
                </a:effectLst>
              </a:rPr>
              <a:t> </a:t>
            </a:r>
            <a:r>
              <a:rPr lang="en-US" sz="2000" dirty="0" err="1">
                <a:solidFill>
                  <a:srgbClr val="262626"/>
                </a:solidFill>
                <a:effectLst>
                  <a:outerShdw blurRad="38100" dist="38100" dir="2700000" algn="tl">
                    <a:srgbClr val="000000">
                      <a:alpha val="43137"/>
                    </a:srgbClr>
                  </a:outerShdw>
                </a:effectLst>
              </a:rPr>
              <a:t>presenza</a:t>
            </a:r>
            <a:r>
              <a:rPr lang="en-US" sz="2000" dirty="0">
                <a:solidFill>
                  <a:srgbClr val="262626"/>
                </a:solidFill>
                <a:effectLst>
                  <a:outerShdw blurRad="38100" dist="38100" dir="2700000" algn="tl">
                    <a:srgbClr val="000000">
                      <a:alpha val="43137"/>
                    </a:srgbClr>
                  </a:outerShdw>
                </a:effectLst>
              </a:rPr>
              <a:t> o </a:t>
            </a:r>
            <a:r>
              <a:rPr lang="en-US" sz="2000" dirty="0" err="1">
                <a:solidFill>
                  <a:srgbClr val="262626"/>
                </a:solidFill>
                <a:effectLst>
                  <a:outerShdw blurRad="38100" dist="38100" dir="2700000" algn="tl">
                    <a:srgbClr val="000000">
                      <a:alpha val="43137"/>
                    </a:srgbClr>
                  </a:outerShdw>
                </a:effectLst>
              </a:rPr>
              <a:t>meno</a:t>
            </a:r>
            <a:r>
              <a:rPr lang="en-US" sz="2000" dirty="0">
                <a:solidFill>
                  <a:srgbClr val="262626"/>
                </a:solidFill>
                <a:effectLst>
                  <a:outerShdw blurRad="38100" dist="38100" dir="2700000" algn="tl">
                    <a:srgbClr val="000000">
                      <a:alpha val="43137"/>
                    </a:srgbClr>
                  </a:outerShdw>
                </a:effectLst>
              </a:rPr>
              <a:t> di </a:t>
            </a:r>
            <a:r>
              <a:rPr lang="en-US" sz="2000" dirty="0" err="1">
                <a:solidFill>
                  <a:srgbClr val="262626"/>
                </a:solidFill>
                <a:effectLst>
                  <a:outerShdw blurRad="38100" dist="38100" dir="2700000" algn="tl">
                    <a:srgbClr val="000000">
                      <a:alpha val="43137"/>
                    </a:srgbClr>
                  </a:outerShdw>
                </a:effectLst>
              </a:rPr>
              <a:t>danno</a:t>
            </a:r>
            <a:r>
              <a:rPr lang="en-US" sz="2000" dirty="0">
                <a:solidFill>
                  <a:srgbClr val="262626"/>
                </a:solidFill>
                <a:effectLst>
                  <a:outerShdw blurRad="38100" dist="38100" dir="2700000" algn="tl">
                    <a:srgbClr val="000000">
                      <a:alpha val="43137"/>
                    </a:srgbClr>
                  </a:outerShdw>
                </a:effectLst>
              </a:rPr>
              <a:t> </a:t>
            </a:r>
            <a:r>
              <a:rPr lang="en-US" sz="2000" dirty="0" err="1">
                <a:solidFill>
                  <a:srgbClr val="262626"/>
                </a:solidFill>
                <a:effectLst>
                  <a:outerShdw blurRad="38100" dist="38100" dir="2700000" algn="tl">
                    <a:srgbClr val="000000">
                      <a:alpha val="43137"/>
                    </a:srgbClr>
                  </a:outerShdw>
                </a:effectLst>
              </a:rPr>
              <a:t>d’organo</a:t>
            </a:r>
            <a:r>
              <a:rPr lang="en-US" sz="2000" dirty="0">
                <a:solidFill>
                  <a:srgbClr val="262626"/>
                </a:solidFill>
                <a:effectLst>
                  <a:outerShdw blurRad="38100" dist="38100" dir="2700000" algn="tl">
                    <a:srgbClr val="000000">
                      <a:alpha val="43137"/>
                    </a:srgbClr>
                  </a:outerShdw>
                </a:effectLst>
              </a:rPr>
              <a:t>.</a:t>
            </a:r>
          </a:p>
        </p:txBody>
      </p:sp>
      <p:pic>
        <p:nvPicPr>
          <p:cNvPr id="7" name="Segnaposto contenuto 3">
            <a:extLst>
              <a:ext uri="{FF2B5EF4-FFF2-40B4-BE49-F238E27FC236}">
                <a16:creationId xmlns:a16="http://schemas.microsoft.com/office/drawing/2014/main" id="{F23E0EF8-4E05-4D02-9B31-E18B0DE15E5C}"/>
              </a:ext>
            </a:extLst>
          </p:cNvPr>
          <p:cNvPicPr>
            <a:picLocks noChangeAspect="1"/>
          </p:cNvPicPr>
          <p:nvPr/>
        </p:nvPicPr>
        <p:blipFill>
          <a:blip r:embed="rId2"/>
          <a:stretch>
            <a:fillRect/>
          </a:stretch>
        </p:blipFill>
        <p:spPr>
          <a:xfrm>
            <a:off x="0" y="356119"/>
            <a:ext cx="6095796" cy="6145761"/>
          </a:xfrm>
          <a:prstGeom prst="rect">
            <a:avLst/>
          </a:prstGeom>
        </p:spPr>
      </p:pic>
      <p:pic>
        <p:nvPicPr>
          <p:cNvPr id="5" name="Immagine 4">
            <a:extLst>
              <a:ext uri="{FF2B5EF4-FFF2-40B4-BE49-F238E27FC236}">
                <a16:creationId xmlns:a16="http://schemas.microsoft.com/office/drawing/2014/main" id="{3A4E32FF-8183-4AE0-9071-301F842AE45B}"/>
              </a:ext>
            </a:extLst>
          </p:cNvPr>
          <p:cNvPicPr>
            <a:picLocks noChangeAspect="1"/>
          </p:cNvPicPr>
          <p:nvPr/>
        </p:nvPicPr>
        <p:blipFill>
          <a:blip r:embed="rId3"/>
          <a:stretch>
            <a:fillRect/>
          </a:stretch>
        </p:blipFill>
        <p:spPr>
          <a:xfrm>
            <a:off x="8160545" y="356119"/>
            <a:ext cx="2126455" cy="400501"/>
          </a:xfrm>
          <a:prstGeom prst="rect">
            <a:avLst/>
          </a:prstGeom>
        </p:spPr>
      </p:pic>
    </p:spTree>
    <p:extLst>
      <p:ext uri="{BB962C8B-B14F-4D97-AF65-F5344CB8AC3E}">
        <p14:creationId xmlns:p14="http://schemas.microsoft.com/office/powerpoint/2010/main" val="1784313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3">
            <a:extLst>
              <a:ext uri="{FF2B5EF4-FFF2-40B4-BE49-F238E27FC236}">
                <a16:creationId xmlns:a16="http://schemas.microsoft.com/office/drawing/2014/main" id="{293AD9B7-FBDA-4F99-B7F4-B30DBB3C6D5F}"/>
              </a:ext>
            </a:extLst>
          </p:cNvPr>
          <p:cNvSpPr>
            <a:spLocks noGrp="1"/>
          </p:cNvSpPr>
          <p:nvPr>
            <p:ph type="title"/>
          </p:nvPr>
        </p:nvSpPr>
        <p:spPr>
          <a:xfrm>
            <a:off x="707231" y="894185"/>
            <a:ext cx="8872538" cy="796504"/>
          </a:xfrm>
        </p:spPr>
        <p:txBody>
          <a:bodyPr>
            <a:normAutofit fontScale="90000"/>
          </a:bodyPr>
          <a:lstStyle/>
          <a:p>
            <a:pPr algn="ctr"/>
            <a:r>
              <a:rPr lang="it-IT" b="1" dirty="0">
                <a:effectLst>
                  <a:outerShdw blurRad="38100" dist="38100" dir="2700000" algn="tl">
                    <a:srgbClr val="000000">
                      <a:alpha val="43137"/>
                    </a:srgbClr>
                  </a:outerShdw>
                </a:effectLst>
              </a:rPr>
              <a:t>Sensibilità degli esami strumentali nella ricerca del danno d’organo</a:t>
            </a:r>
          </a:p>
        </p:txBody>
      </p:sp>
      <p:pic>
        <p:nvPicPr>
          <p:cNvPr id="4" name="Segnaposto contenuto 3">
            <a:extLst>
              <a:ext uri="{FF2B5EF4-FFF2-40B4-BE49-F238E27FC236}">
                <a16:creationId xmlns:a16="http://schemas.microsoft.com/office/drawing/2014/main" id="{E26907CA-AB5D-46EE-BAF8-2EEA04944870}"/>
              </a:ext>
            </a:extLst>
          </p:cNvPr>
          <p:cNvPicPr>
            <a:picLocks noGrp="1" noChangeAspect="1"/>
          </p:cNvPicPr>
          <p:nvPr>
            <p:ph idx="1"/>
          </p:nvPr>
        </p:nvPicPr>
        <p:blipFill>
          <a:blip r:embed="rId2"/>
          <a:stretch>
            <a:fillRect/>
          </a:stretch>
        </p:blipFill>
        <p:spPr>
          <a:xfrm>
            <a:off x="1109127" y="1972689"/>
            <a:ext cx="8068746" cy="4795755"/>
          </a:xfrm>
          <a:prstGeom prst="rect">
            <a:avLst/>
          </a:prstGeom>
        </p:spPr>
      </p:pic>
      <p:pic>
        <p:nvPicPr>
          <p:cNvPr id="5" name="Immagine 4">
            <a:extLst>
              <a:ext uri="{FF2B5EF4-FFF2-40B4-BE49-F238E27FC236}">
                <a16:creationId xmlns:a16="http://schemas.microsoft.com/office/drawing/2014/main" id="{AFFC42B4-16CE-4D1D-8CFF-83AC564E79D3}"/>
              </a:ext>
            </a:extLst>
          </p:cNvPr>
          <p:cNvPicPr>
            <a:picLocks noChangeAspect="1"/>
          </p:cNvPicPr>
          <p:nvPr/>
        </p:nvPicPr>
        <p:blipFill>
          <a:blip r:embed="rId3"/>
          <a:stretch>
            <a:fillRect/>
          </a:stretch>
        </p:blipFill>
        <p:spPr>
          <a:xfrm>
            <a:off x="0" y="353974"/>
            <a:ext cx="2126455" cy="400501"/>
          </a:xfrm>
          <a:prstGeom prst="rect">
            <a:avLst/>
          </a:prstGeom>
        </p:spPr>
      </p:pic>
    </p:spTree>
    <p:extLst>
      <p:ext uri="{BB962C8B-B14F-4D97-AF65-F5344CB8AC3E}">
        <p14:creationId xmlns:p14="http://schemas.microsoft.com/office/powerpoint/2010/main" val="125401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484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D02650ED-0FD0-4740-AEE8-9483E872E9DC}"/>
              </a:ext>
            </a:extLst>
          </p:cNvPr>
          <p:cNvSpPr>
            <a:spLocks noGrp="1"/>
          </p:cNvSpPr>
          <p:nvPr>
            <p:ph type="title"/>
          </p:nvPr>
        </p:nvSpPr>
        <p:spPr>
          <a:xfrm>
            <a:off x="554533" y="996624"/>
            <a:ext cx="2582661" cy="4879788"/>
          </a:xfrm>
        </p:spPr>
        <p:txBody>
          <a:bodyPr>
            <a:normAutofit/>
          </a:bodyPr>
          <a:lstStyle/>
          <a:p>
            <a:r>
              <a:rPr lang="it-IT" sz="4000">
                <a:solidFill>
                  <a:srgbClr val="FFFFFF"/>
                </a:solidFill>
              </a:rPr>
              <a:t>Esperienze sperimentali in tema ipertensione</a:t>
            </a:r>
          </a:p>
        </p:txBody>
      </p:sp>
      <p:sp>
        <p:nvSpPr>
          <p:cNvPr id="20" name="Rectangle 19">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146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egnaposto contenuto 2">
            <a:extLst>
              <a:ext uri="{FF2B5EF4-FFF2-40B4-BE49-F238E27FC236}">
                <a16:creationId xmlns:a16="http://schemas.microsoft.com/office/drawing/2014/main" id="{E3FCAE32-2BF8-4B03-A785-0FD48DCEDAC3}"/>
              </a:ext>
            </a:extLst>
          </p:cNvPr>
          <p:cNvSpPr>
            <a:spLocks noGrp="1"/>
          </p:cNvSpPr>
          <p:nvPr>
            <p:ph idx="1"/>
          </p:nvPr>
        </p:nvSpPr>
        <p:spPr>
          <a:xfrm>
            <a:off x="3967774" y="996625"/>
            <a:ext cx="5676609" cy="4864751"/>
          </a:xfrm>
        </p:spPr>
        <p:txBody>
          <a:bodyPr anchor="ctr">
            <a:normAutofit/>
          </a:bodyPr>
          <a:lstStyle/>
          <a:p>
            <a:pPr>
              <a:buFont typeface="Wingdings" panose="05000000000000000000" pitchFamily="2" charset="2"/>
              <a:buChar char="ü"/>
            </a:pPr>
            <a:r>
              <a:rPr lang="it-IT" sz="1700" dirty="0">
                <a:solidFill>
                  <a:schemeClr val="tx1"/>
                </a:solidFill>
              </a:rPr>
              <a:t>Titolo della tesi: </a:t>
            </a:r>
            <a:r>
              <a:rPr lang="it-IT" sz="1700" b="1" dirty="0">
                <a:solidFill>
                  <a:schemeClr val="tx1"/>
                </a:solidFill>
              </a:rPr>
              <a:t>INTERAZIONI TRA RECETTORI ETA DELL’ENDOTELINA E L’ANGIOTENSINA II NELLA REGOLAZIONE DELL’EMODINAMICA SISTEMICA E RENALE</a:t>
            </a:r>
            <a:r>
              <a:rPr lang="it-IT" sz="1700" dirty="0">
                <a:solidFill>
                  <a:schemeClr val="tx1"/>
                </a:solidFill>
              </a:rPr>
              <a:t>. Tipologia della tesi: SPERIMENTALE. Durata della tesi: 12 mesi.</a:t>
            </a:r>
          </a:p>
          <a:p>
            <a:pPr>
              <a:buFont typeface="Wingdings" panose="05000000000000000000" pitchFamily="2" charset="2"/>
              <a:buChar char="ü"/>
            </a:pPr>
            <a:r>
              <a:rPr lang="it-IT" sz="1700" dirty="0">
                <a:solidFill>
                  <a:schemeClr val="tx1"/>
                </a:solidFill>
              </a:rPr>
              <a:t>Biggi A, </a:t>
            </a:r>
            <a:r>
              <a:rPr lang="it-IT" sz="1700" dirty="0" err="1">
                <a:solidFill>
                  <a:schemeClr val="tx1"/>
                </a:solidFill>
              </a:rPr>
              <a:t>Carra</a:t>
            </a:r>
            <a:r>
              <a:rPr lang="it-IT" sz="1700" dirty="0">
                <a:solidFill>
                  <a:schemeClr val="tx1"/>
                </a:solidFill>
              </a:rPr>
              <a:t> N, Cabassi A, Barilli AL, Musiari L, </a:t>
            </a:r>
            <a:r>
              <a:rPr lang="it-IT" sz="1700" dirty="0" err="1">
                <a:solidFill>
                  <a:schemeClr val="tx1"/>
                </a:solidFill>
              </a:rPr>
              <a:t>Iori</a:t>
            </a:r>
            <a:r>
              <a:rPr lang="it-IT" sz="1700" dirty="0">
                <a:solidFill>
                  <a:schemeClr val="tx1"/>
                </a:solidFill>
              </a:rPr>
              <a:t> M, De Iaco G, </a:t>
            </a:r>
            <a:r>
              <a:rPr lang="it-IT" sz="1700" dirty="0" err="1">
                <a:solidFill>
                  <a:schemeClr val="tx1"/>
                </a:solidFill>
              </a:rPr>
              <a:t>Azzarone</a:t>
            </a:r>
            <a:r>
              <a:rPr lang="it-IT" sz="1700" dirty="0">
                <a:solidFill>
                  <a:schemeClr val="tx1"/>
                </a:solidFill>
              </a:rPr>
              <a:t> M, Novarini A, Montanari A. </a:t>
            </a:r>
            <a:r>
              <a:rPr lang="it-IT" sz="1700" b="1" dirty="0" err="1">
                <a:solidFill>
                  <a:schemeClr val="tx1"/>
                </a:solidFill>
              </a:rPr>
              <a:t>Impaired</a:t>
            </a:r>
            <a:r>
              <a:rPr lang="it-IT" sz="1700" b="1" dirty="0">
                <a:solidFill>
                  <a:schemeClr val="tx1"/>
                </a:solidFill>
              </a:rPr>
              <a:t> </a:t>
            </a:r>
            <a:r>
              <a:rPr lang="it-IT" sz="1700" b="1" dirty="0" err="1">
                <a:solidFill>
                  <a:schemeClr val="tx1"/>
                </a:solidFill>
              </a:rPr>
              <a:t>renal</a:t>
            </a:r>
            <a:r>
              <a:rPr lang="it-IT" sz="1700" b="1" dirty="0">
                <a:solidFill>
                  <a:schemeClr val="tx1"/>
                </a:solidFill>
              </a:rPr>
              <a:t> </a:t>
            </a:r>
            <a:r>
              <a:rPr lang="it-IT" sz="1700" b="1" dirty="0" err="1">
                <a:solidFill>
                  <a:schemeClr val="tx1"/>
                </a:solidFill>
              </a:rPr>
              <a:t>haemodynamic</a:t>
            </a:r>
            <a:r>
              <a:rPr lang="it-IT" sz="1700" b="1" dirty="0">
                <a:solidFill>
                  <a:schemeClr val="tx1"/>
                </a:solidFill>
              </a:rPr>
              <a:t> </a:t>
            </a:r>
            <a:r>
              <a:rPr lang="it-IT" sz="1700" b="1" dirty="0" err="1">
                <a:solidFill>
                  <a:schemeClr val="tx1"/>
                </a:solidFill>
              </a:rPr>
              <a:t>response</a:t>
            </a:r>
            <a:r>
              <a:rPr lang="it-IT" sz="1700" b="1" dirty="0">
                <a:solidFill>
                  <a:schemeClr val="tx1"/>
                </a:solidFill>
              </a:rPr>
              <a:t> to L-Arginine in </a:t>
            </a:r>
            <a:r>
              <a:rPr lang="it-IT" sz="1700" b="1" dirty="0" err="1">
                <a:solidFill>
                  <a:schemeClr val="tx1"/>
                </a:solidFill>
              </a:rPr>
              <a:t>essential</a:t>
            </a:r>
            <a:r>
              <a:rPr lang="it-IT" sz="1700" b="1" dirty="0">
                <a:solidFill>
                  <a:schemeClr val="tx1"/>
                </a:solidFill>
              </a:rPr>
              <a:t> </a:t>
            </a:r>
            <a:r>
              <a:rPr lang="it-IT" sz="1700" b="1" dirty="0" err="1">
                <a:solidFill>
                  <a:schemeClr val="tx1"/>
                </a:solidFill>
              </a:rPr>
              <a:t>hypertension</a:t>
            </a:r>
            <a:r>
              <a:rPr lang="it-IT" sz="1700" b="1" dirty="0">
                <a:solidFill>
                  <a:schemeClr val="tx1"/>
                </a:solidFill>
              </a:rPr>
              <a:t>: </a:t>
            </a:r>
            <a:r>
              <a:rPr lang="it-IT" sz="1700" b="1" dirty="0" err="1">
                <a:solidFill>
                  <a:schemeClr val="tx1"/>
                </a:solidFill>
              </a:rPr>
              <a:t>role</a:t>
            </a:r>
            <a:r>
              <a:rPr lang="it-IT" sz="1700" b="1" dirty="0">
                <a:solidFill>
                  <a:schemeClr val="tx1"/>
                </a:solidFill>
              </a:rPr>
              <a:t> of </a:t>
            </a:r>
            <a:r>
              <a:rPr lang="it-IT" sz="1700" b="1" dirty="0" err="1">
                <a:solidFill>
                  <a:schemeClr val="tx1"/>
                </a:solidFill>
              </a:rPr>
              <a:t>buffering</a:t>
            </a:r>
            <a:r>
              <a:rPr lang="it-IT" sz="1700" b="1" dirty="0">
                <a:solidFill>
                  <a:schemeClr val="tx1"/>
                </a:solidFill>
              </a:rPr>
              <a:t> </a:t>
            </a:r>
            <a:r>
              <a:rPr lang="it-IT" sz="1700" b="1" dirty="0" err="1">
                <a:solidFill>
                  <a:schemeClr val="tx1"/>
                </a:solidFill>
              </a:rPr>
              <a:t>anion</a:t>
            </a:r>
            <a:r>
              <a:rPr lang="it-IT" sz="1700" b="1" dirty="0">
                <a:solidFill>
                  <a:schemeClr val="tx1"/>
                </a:solidFill>
              </a:rPr>
              <a:t> and </a:t>
            </a:r>
            <a:r>
              <a:rPr lang="it-IT" sz="1700" b="1" dirty="0" err="1">
                <a:solidFill>
                  <a:schemeClr val="tx1"/>
                </a:solidFill>
              </a:rPr>
              <a:t>tubuloglomerular</a:t>
            </a:r>
            <a:r>
              <a:rPr lang="it-IT" sz="1700" b="1" dirty="0">
                <a:solidFill>
                  <a:schemeClr val="tx1"/>
                </a:solidFill>
              </a:rPr>
              <a:t> feedback.</a:t>
            </a:r>
            <a:r>
              <a:rPr lang="it-IT" sz="1700" dirty="0">
                <a:solidFill>
                  <a:schemeClr val="tx1"/>
                </a:solidFill>
              </a:rPr>
              <a:t> Journal of </a:t>
            </a:r>
            <a:r>
              <a:rPr lang="it-IT" sz="1700" dirty="0" err="1">
                <a:solidFill>
                  <a:schemeClr val="tx1"/>
                </a:solidFill>
              </a:rPr>
              <a:t>Hypertension</a:t>
            </a:r>
            <a:r>
              <a:rPr lang="it-IT" sz="1700" dirty="0">
                <a:solidFill>
                  <a:schemeClr val="tx1"/>
                </a:solidFill>
              </a:rPr>
              <a:t>. 2007 </a:t>
            </a:r>
            <a:r>
              <a:rPr lang="it-IT" sz="1700" dirty="0" err="1">
                <a:solidFill>
                  <a:schemeClr val="tx1"/>
                </a:solidFill>
              </a:rPr>
              <a:t>July</a:t>
            </a:r>
            <a:r>
              <a:rPr lang="it-IT" sz="1700" dirty="0">
                <a:solidFill>
                  <a:schemeClr val="tx1"/>
                </a:solidFill>
              </a:rPr>
              <a:t>; 25 (3): 679-688.</a:t>
            </a:r>
          </a:p>
          <a:p>
            <a:pPr>
              <a:buFont typeface="Wingdings" panose="05000000000000000000" pitchFamily="2" charset="2"/>
              <a:buChar char="ü"/>
            </a:pPr>
            <a:r>
              <a:rPr lang="it-IT" sz="1700" dirty="0">
                <a:solidFill>
                  <a:schemeClr val="tx1"/>
                </a:solidFill>
              </a:rPr>
              <a:t>Almerina Biggi, Luisa Musiari, Matteo </a:t>
            </a:r>
            <a:r>
              <a:rPr lang="it-IT" sz="1700" dirty="0" err="1">
                <a:solidFill>
                  <a:schemeClr val="tx1"/>
                </a:solidFill>
              </a:rPr>
              <a:t>Iori</a:t>
            </a:r>
            <a:r>
              <a:rPr lang="it-IT" sz="1700" dirty="0">
                <a:solidFill>
                  <a:schemeClr val="tx1"/>
                </a:solidFill>
              </a:rPr>
              <a:t>, Giuseppe De Iaco, Giulia Magnani, Irene </a:t>
            </a:r>
            <a:r>
              <a:rPr lang="it-IT" sz="1700" dirty="0" err="1">
                <a:solidFill>
                  <a:schemeClr val="tx1"/>
                </a:solidFill>
              </a:rPr>
              <a:t>Pelloni</a:t>
            </a:r>
            <a:r>
              <a:rPr lang="it-IT" sz="1700" dirty="0">
                <a:solidFill>
                  <a:schemeClr val="tx1"/>
                </a:solidFill>
              </a:rPr>
              <a:t>, Silvana Pinelli, Giovanna M. </a:t>
            </a:r>
            <a:r>
              <a:rPr lang="it-IT" sz="1700" dirty="0" err="1">
                <a:solidFill>
                  <a:schemeClr val="tx1"/>
                </a:solidFill>
              </a:rPr>
              <a:t>Pelà</a:t>
            </a:r>
            <a:r>
              <a:rPr lang="it-IT" sz="1700" dirty="0">
                <a:solidFill>
                  <a:schemeClr val="tx1"/>
                </a:solidFill>
              </a:rPr>
              <a:t>, Almerico Novarini, </a:t>
            </a:r>
            <a:r>
              <a:rPr lang="it-IT" sz="1700" dirty="0" err="1">
                <a:solidFill>
                  <a:schemeClr val="tx1"/>
                </a:solidFill>
              </a:rPr>
              <a:t>Aderville</a:t>
            </a:r>
            <a:r>
              <a:rPr lang="it-IT" sz="1700" dirty="0">
                <a:solidFill>
                  <a:schemeClr val="tx1"/>
                </a:solidFill>
              </a:rPr>
              <a:t> </a:t>
            </a:r>
            <a:r>
              <a:rPr lang="it-IT" sz="1700" dirty="0" err="1">
                <a:solidFill>
                  <a:schemeClr val="tx1"/>
                </a:solidFill>
              </a:rPr>
              <a:t>Cabass</a:t>
            </a:r>
            <a:r>
              <a:rPr lang="it-IT" sz="1700" dirty="0">
                <a:solidFill>
                  <a:schemeClr val="tx1"/>
                </a:solidFill>
              </a:rPr>
              <a:t> and Alberto Montanari. </a:t>
            </a:r>
            <a:r>
              <a:rPr lang="it-IT" sz="1700" b="1" dirty="0" err="1">
                <a:solidFill>
                  <a:schemeClr val="tx1"/>
                </a:solidFill>
              </a:rPr>
              <a:t>Contribution</a:t>
            </a:r>
            <a:r>
              <a:rPr lang="it-IT" sz="1700" b="1" dirty="0">
                <a:solidFill>
                  <a:schemeClr val="tx1"/>
                </a:solidFill>
              </a:rPr>
              <a:t> of </a:t>
            </a:r>
            <a:r>
              <a:rPr lang="it-IT" sz="1700" b="1" dirty="0" err="1">
                <a:solidFill>
                  <a:schemeClr val="tx1"/>
                </a:solidFill>
              </a:rPr>
              <a:t>Bradykinin</a:t>
            </a:r>
            <a:r>
              <a:rPr lang="it-IT" sz="1700" b="1" dirty="0">
                <a:solidFill>
                  <a:schemeClr val="tx1"/>
                </a:solidFill>
              </a:rPr>
              <a:t> B2 receptors to the </a:t>
            </a:r>
            <a:r>
              <a:rPr lang="it-IT" sz="1700" b="1" dirty="0" err="1">
                <a:solidFill>
                  <a:schemeClr val="tx1"/>
                </a:solidFill>
              </a:rPr>
              <a:t>Inhibition</a:t>
            </a:r>
            <a:r>
              <a:rPr lang="it-IT" sz="1700" b="1" dirty="0">
                <a:solidFill>
                  <a:schemeClr val="tx1"/>
                </a:solidFill>
              </a:rPr>
              <a:t> by valsartan of </a:t>
            </a:r>
            <a:r>
              <a:rPr lang="it-IT" sz="1700" b="1" dirty="0" err="1">
                <a:solidFill>
                  <a:schemeClr val="tx1"/>
                </a:solidFill>
              </a:rPr>
              <a:t>systemic</a:t>
            </a:r>
            <a:r>
              <a:rPr lang="it-IT" sz="1700" b="1" dirty="0">
                <a:solidFill>
                  <a:schemeClr val="tx1"/>
                </a:solidFill>
              </a:rPr>
              <a:t> and </a:t>
            </a:r>
            <a:r>
              <a:rPr lang="it-IT" sz="1700" b="1" dirty="0" err="1">
                <a:solidFill>
                  <a:schemeClr val="tx1"/>
                </a:solidFill>
              </a:rPr>
              <a:t>renal</a:t>
            </a:r>
            <a:r>
              <a:rPr lang="it-IT" sz="1700" b="1" dirty="0">
                <a:solidFill>
                  <a:schemeClr val="tx1"/>
                </a:solidFill>
              </a:rPr>
              <a:t> </a:t>
            </a:r>
            <a:r>
              <a:rPr lang="it-IT" sz="1700" b="1" dirty="0" err="1">
                <a:solidFill>
                  <a:schemeClr val="tx1"/>
                </a:solidFill>
              </a:rPr>
              <a:t>effects</a:t>
            </a:r>
            <a:r>
              <a:rPr lang="it-IT" sz="1700" b="1" dirty="0">
                <a:solidFill>
                  <a:schemeClr val="tx1"/>
                </a:solidFill>
              </a:rPr>
              <a:t> of </a:t>
            </a:r>
            <a:r>
              <a:rPr lang="it-IT" sz="1700" b="1" dirty="0" err="1">
                <a:solidFill>
                  <a:schemeClr val="tx1"/>
                </a:solidFill>
              </a:rPr>
              <a:t>exogenous</a:t>
            </a:r>
            <a:r>
              <a:rPr lang="it-IT" sz="1700" b="1" dirty="0">
                <a:solidFill>
                  <a:schemeClr val="tx1"/>
                </a:solidFill>
              </a:rPr>
              <a:t> </a:t>
            </a:r>
            <a:r>
              <a:rPr lang="it-IT" sz="1700" b="1" dirty="0" err="1">
                <a:solidFill>
                  <a:schemeClr val="tx1"/>
                </a:solidFill>
              </a:rPr>
              <a:t>angiotensin</a:t>
            </a:r>
            <a:r>
              <a:rPr lang="it-IT" sz="1700" b="1" dirty="0">
                <a:solidFill>
                  <a:schemeClr val="tx1"/>
                </a:solidFill>
              </a:rPr>
              <a:t> II in </a:t>
            </a:r>
            <a:r>
              <a:rPr lang="it-IT" sz="1700" b="1" dirty="0" err="1">
                <a:solidFill>
                  <a:schemeClr val="tx1"/>
                </a:solidFill>
              </a:rPr>
              <a:t>salt-repleted</a:t>
            </a:r>
            <a:r>
              <a:rPr lang="it-IT" sz="1700" b="1" dirty="0">
                <a:solidFill>
                  <a:schemeClr val="tx1"/>
                </a:solidFill>
              </a:rPr>
              <a:t> </a:t>
            </a:r>
            <a:r>
              <a:rPr lang="it-IT" sz="1700" b="1" dirty="0" err="1">
                <a:solidFill>
                  <a:schemeClr val="tx1"/>
                </a:solidFill>
              </a:rPr>
              <a:t>humans</a:t>
            </a:r>
            <a:r>
              <a:rPr lang="it-IT" sz="1700" b="1" dirty="0">
                <a:solidFill>
                  <a:schemeClr val="tx1"/>
                </a:solidFill>
              </a:rPr>
              <a:t>. </a:t>
            </a:r>
            <a:r>
              <a:rPr lang="it-IT" sz="1700" dirty="0">
                <a:solidFill>
                  <a:schemeClr val="tx1"/>
                </a:solidFill>
              </a:rPr>
              <a:t>J </a:t>
            </a:r>
            <a:r>
              <a:rPr lang="it-IT" sz="1700" dirty="0" err="1">
                <a:solidFill>
                  <a:schemeClr val="tx1"/>
                </a:solidFill>
              </a:rPr>
              <a:t>Pharmacol</a:t>
            </a:r>
            <a:r>
              <a:rPr lang="it-IT" sz="1700" dirty="0">
                <a:solidFill>
                  <a:schemeClr val="tx1"/>
                </a:solidFill>
              </a:rPr>
              <a:t> </a:t>
            </a:r>
            <a:r>
              <a:rPr lang="it-IT" sz="1700" dirty="0" err="1">
                <a:solidFill>
                  <a:schemeClr val="tx1"/>
                </a:solidFill>
              </a:rPr>
              <a:t>Exp</a:t>
            </a:r>
            <a:r>
              <a:rPr lang="it-IT" sz="1700" dirty="0">
                <a:solidFill>
                  <a:schemeClr val="tx1"/>
                </a:solidFill>
              </a:rPr>
              <a:t> </a:t>
            </a:r>
            <a:r>
              <a:rPr lang="it-IT" sz="1700" dirty="0" err="1">
                <a:solidFill>
                  <a:schemeClr val="tx1"/>
                </a:solidFill>
              </a:rPr>
              <a:t>Ther</a:t>
            </a:r>
            <a:r>
              <a:rPr lang="it-IT" sz="1700" dirty="0">
                <a:solidFill>
                  <a:schemeClr val="tx1"/>
                </a:solidFill>
              </a:rPr>
              <a:t>. 2010 </a:t>
            </a:r>
            <a:r>
              <a:rPr lang="it-IT" sz="1700" dirty="0" err="1">
                <a:solidFill>
                  <a:schemeClr val="tx1"/>
                </a:solidFill>
              </a:rPr>
              <a:t>Sep</a:t>
            </a:r>
            <a:r>
              <a:rPr lang="it-IT" sz="1700" dirty="0">
                <a:solidFill>
                  <a:schemeClr val="tx1"/>
                </a:solidFill>
              </a:rPr>
              <a:t> 1;334(3):911-6.</a:t>
            </a:r>
          </a:p>
          <a:p>
            <a:pPr>
              <a:buFont typeface="Wingdings" panose="05000000000000000000" pitchFamily="2" charset="2"/>
              <a:buChar char="q"/>
            </a:pPr>
            <a:endParaRPr lang="it-IT" sz="1700" dirty="0">
              <a:solidFill>
                <a:schemeClr val="tx1"/>
              </a:solidFill>
            </a:endParaRPr>
          </a:p>
          <a:p>
            <a:endParaRPr lang="it-IT" sz="1700" dirty="0">
              <a:solidFill>
                <a:schemeClr val="tx1"/>
              </a:solidFill>
            </a:endParaRPr>
          </a:p>
        </p:txBody>
      </p:sp>
    </p:spTree>
    <p:extLst>
      <p:ext uri="{BB962C8B-B14F-4D97-AF65-F5344CB8AC3E}">
        <p14:creationId xmlns:p14="http://schemas.microsoft.com/office/powerpoint/2010/main" val="138292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484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146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462FC8D-533F-4533-9F70-F468198E68CE}"/>
              </a:ext>
            </a:extLst>
          </p:cNvPr>
          <p:cNvSpPr>
            <a:spLocks noGrp="1"/>
          </p:cNvSpPr>
          <p:nvPr>
            <p:ph idx="1"/>
          </p:nvPr>
        </p:nvSpPr>
        <p:spPr>
          <a:xfrm>
            <a:off x="3967774" y="996625"/>
            <a:ext cx="5676609" cy="4864751"/>
          </a:xfrm>
        </p:spPr>
        <p:txBody>
          <a:bodyPr anchor="ctr">
            <a:normAutofit/>
          </a:bodyPr>
          <a:lstStyle/>
          <a:p>
            <a:pPr marL="514350" indent="-514350">
              <a:buFont typeface="+mj-lt"/>
              <a:buAutoNum type="arabicPeriod"/>
            </a:pPr>
            <a:r>
              <a:rPr lang="it-IT">
                <a:solidFill>
                  <a:schemeClr val="tx1"/>
                </a:solidFill>
              </a:rPr>
              <a:t>CORRETTA DIAGNOSI DEL GRADO DI IPERTENSIONE</a:t>
            </a:r>
          </a:p>
          <a:p>
            <a:pPr marL="514350" indent="-514350">
              <a:buFont typeface="+mj-lt"/>
              <a:buAutoNum type="arabicPeriod"/>
            </a:pPr>
            <a:r>
              <a:rPr lang="it-IT">
                <a:solidFill>
                  <a:schemeClr val="tx1"/>
                </a:solidFill>
              </a:rPr>
              <a:t>PRESENZA DI DANNO D’ORGANO</a:t>
            </a:r>
          </a:p>
          <a:p>
            <a:pPr marL="514350" indent="-514350">
              <a:buFont typeface="+mj-lt"/>
              <a:buAutoNum type="arabicPeriod"/>
            </a:pPr>
            <a:r>
              <a:rPr lang="it-IT" b="1">
                <a:solidFill>
                  <a:schemeClr val="tx1"/>
                </a:solidFill>
              </a:rPr>
              <a:t>TERAPIA EFFICACE</a:t>
            </a:r>
          </a:p>
          <a:p>
            <a:pPr marL="514350" indent="-514350">
              <a:buFont typeface="+mj-lt"/>
              <a:buAutoNum type="arabicPeriod"/>
            </a:pPr>
            <a:r>
              <a:rPr lang="it-IT">
                <a:solidFill>
                  <a:schemeClr val="tx1"/>
                </a:solidFill>
              </a:rPr>
              <a:t>TAILORED THERAPY </a:t>
            </a:r>
          </a:p>
          <a:p>
            <a:pPr marL="514350" indent="-514350">
              <a:buFont typeface="+mj-lt"/>
              <a:buAutoNum type="arabicPeriod"/>
            </a:pPr>
            <a:r>
              <a:rPr lang="it-IT">
                <a:solidFill>
                  <a:schemeClr val="tx1"/>
                </a:solidFill>
              </a:rPr>
              <a:t>COUNSELING TERAPEUTICO</a:t>
            </a:r>
          </a:p>
          <a:p>
            <a:pPr marL="514350" indent="-514350">
              <a:buFont typeface="+mj-lt"/>
              <a:buAutoNum type="arabicPeriod"/>
            </a:pPr>
            <a:r>
              <a:rPr lang="it-IT">
                <a:solidFill>
                  <a:schemeClr val="tx1"/>
                </a:solidFill>
              </a:rPr>
              <a:t>FOLLOW-UP CLINICO-STRUMENTALE</a:t>
            </a:r>
          </a:p>
          <a:p>
            <a:pPr marL="514350" indent="-514350">
              <a:buFont typeface="+mj-lt"/>
              <a:buAutoNum type="arabicPeriod"/>
            </a:pPr>
            <a:r>
              <a:rPr lang="it-IT">
                <a:solidFill>
                  <a:schemeClr val="tx1"/>
                </a:solidFill>
              </a:rPr>
              <a:t>REVISIONE TERAPEUTICA</a:t>
            </a:r>
          </a:p>
          <a:p>
            <a:pPr marL="514350" indent="-514350">
              <a:buFont typeface="+mj-lt"/>
              <a:buAutoNum type="arabicPeriod"/>
            </a:pPr>
            <a:endParaRPr lang="it-IT">
              <a:solidFill>
                <a:schemeClr val="tx1"/>
              </a:solidFill>
            </a:endParaRPr>
          </a:p>
        </p:txBody>
      </p:sp>
      <p:sp>
        <p:nvSpPr>
          <p:cNvPr id="4" name="Rettangolo 2">
            <a:extLst>
              <a:ext uri="{FF2B5EF4-FFF2-40B4-BE49-F238E27FC236}">
                <a16:creationId xmlns:a16="http://schemas.microsoft.com/office/drawing/2014/main" id="{D04C904E-6B6D-4ABE-A9CD-52E0299E9714}"/>
              </a:ext>
            </a:extLst>
          </p:cNvPr>
          <p:cNvSpPr>
            <a:spLocks noChangeArrowheads="1"/>
          </p:cNvSpPr>
          <p:nvPr/>
        </p:nvSpPr>
        <p:spPr bwMode="auto">
          <a:xfrm>
            <a:off x="-113122" y="2496507"/>
            <a:ext cx="3327662" cy="1864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14" tIns="45650" rIns="91314" bIns="45650">
            <a:spAutoFit/>
          </a:bodyPr>
          <a:lstStyle/>
          <a:p>
            <a:pPr algn="ctr">
              <a:lnSpc>
                <a:spcPct val="90000"/>
              </a:lnSpc>
            </a:pPr>
            <a:r>
              <a:rPr lang="it-IT" sz="3200" b="1" dirty="0">
                <a:solidFill>
                  <a:schemeClr val="bg1"/>
                </a:solidFill>
                <a:latin typeface="Calibri"/>
                <a:cs typeface="Calibri"/>
              </a:rPr>
              <a:t>Determinanti fondamentali dell’aderenza terapeutica</a:t>
            </a:r>
          </a:p>
        </p:txBody>
      </p:sp>
    </p:spTree>
    <p:extLst>
      <p:ext uri="{BB962C8B-B14F-4D97-AF65-F5344CB8AC3E}">
        <p14:creationId xmlns:p14="http://schemas.microsoft.com/office/powerpoint/2010/main" val="409750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3">
            <a:extLst>
              <a:ext uri="{FF2B5EF4-FFF2-40B4-BE49-F238E27FC236}">
                <a16:creationId xmlns:a16="http://schemas.microsoft.com/office/drawing/2014/main" id="{293AD9B7-FBDA-4F99-B7F4-B30DBB3C6D5F}"/>
              </a:ext>
            </a:extLst>
          </p:cNvPr>
          <p:cNvSpPr>
            <a:spLocks noGrp="1"/>
          </p:cNvSpPr>
          <p:nvPr>
            <p:ph type="title"/>
          </p:nvPr>
        </p:nvSpPr>
        <p:spPr>
          <a:xfrm>
            <a:off x="514350" y="4714251"/>
            <a:ext cx="9216820" cy="1125190"/>
          </a:xfrm>
        </p:spPr>
        <p:txBody>
          <a:bodyPr vert="horz" lIns="91440" tIns="45720" rIns="91440" bIns="45720" rtlCol="0" anchor="b">
            <a:normAutofit/>
          </a:bodyPr>
          <a:lstStyle/>
          <a:p>
            <a:pPr>
              <a:lnSpc>
                <a:spcPct val="80000"/>
              </a:lnSpc>
            </a:pPr>
            <a:r>
              <a:rPr lang="en-US" sz="6100" b="1">
                <a:solidFill>
                  <a:srgbClr val="FFFFFF"/>
                </a:solidFill>
                <a:effectLst>
                  <a:outerShdw blurRad="38100" dist="38100" dir="2700000" algn="tl">
                    <a:srgbClr val="000000">
                      <a:alpha val="43137"/>
                    </a:srgbClr>
                  </a:outerShdw>
                </a:effectLst>
              </a:rPr>
              <a:t>Quando iniziare la terapia ?</a:t>
            </a:r>
          </a:p>
        </p:txBody>
      </p:sp>
      <p:sp>
        <p:nvSpPr>
          <p:cNvPr id="16" name="Rectangle 15">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287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a:extLst>
              <a:ext uri="{FF2B5EF4-FFF2-40B4-BE49-F238E27FC236}">
                <a16:creationId xmlns:a16="http://schemas.microsoft.com/office/drawing/2014/main" id="{E41099B2-6D16-48D1-8733-5CA14E2EB9EF}"/>
              </a:ext>
            </a:extLst>
          </p:cNvPr>
          <p:cNvPicPr>
            <a:picLocks noGrp="1" noChangeAspect="1"/>
          </p:cNvPicPr>
          <p:nvPr>
            <p:ph idx="1"/>
          </p:nvPr>
        </p:nvPicPr>
        <p:blipFill>
          <a:blip r:embed="rId2"/>
          <a:stretch>
            <a:fillRect/>
          </a:stretch>
        </p:blipFill>
        <p:spPr>
          <a:xfrm>
            <a:off x="1233828" y="0"/>
            <a:ext cx="7819343" cy="4572001"/>
          </a:xfrm>
          <a:prstGeom prst="rect">
            <a:avLst/>
          </a:prstGeom>
        </p:spPr>
      </p:pic>
      <p:pic>
        <p:nvPicPr>
          <p:cNvPr id="2" name="Immagine 1">
            <a:extLst>
              <a:ext uri="{FF2B5EF4-FFF2-40B4-BE49-F238E27FC236}">
                <a16:creationId xmlns:a16="http://schemas.microsoft.com/office/drawing/2014/main" id="{BD823B69-1D12-44A2-B0A5-06E4F4E3F066}"/>
              </a:ext>
            </a:extLst>
          </p:cNvPr>
          <p:cNvPicPr>
            <a:picLocks noChangeAspect="1"/>
          </p:cNvPicPr>
          <p:nvPr/>
        </p:nvPicPr>
        <p:blipFill>
          <a:blip r:embed="rId3"/>
          <a:stretch>
            <a:fillRect/>
          </a:stretch>
        </p:blipFill>
        <p:spPr>
          <a:xfrm>
            <a:off x="8159312" y="6455628"/>
            <a:ext cx="2127688" cy="402371"/>
          </a:xfrm>
          <a:prstGeom prst="rect">
            <a:avLst/>
          </a:prstGeom>
        </p:spPr>
      </p:pic>
    </p:spTree>
    <p:extLst>
      <p:ext uri="{BB962C8B-B14F-4D97-AF65-F5344CB8AC3E}">
        <p14:creationId xmlns:p14="http://schemas.microsoft.com/office/powerpoint/2010/main" val="1347429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3">
            <a:extLst>
              <a:ext uri="{FF2B5EF4-FFF2-40B4-BE49-F238E27FC236}">
                <a16:creationId xmlns:a16="http://schemas.microsoft.com/office/drawing/2014/main" id="{293AD9B7-FBDA-4F99-B7F4-B30DBB3C6D5F}"/>
              </a:ext>
            </a:extLst>
          </p:cNvPr>
          <p:cNvSpPr>
            <a:spLocks noGrp="1"/>
          </p:cNvSpPr>
          <p:nvPr>
            <p:ph type="title"/>
          </p:nvPr>
        </p:nvSpPr>
        <p:spPr>
          <a:xfrm>
            <a:off x="514350" y="4714251"/>
            <a:ext cx="9216820" cy="1125190"/>
          </a:xfrm>
        </p:spPr>
        <p:txBody>
          <a:bodyPr vert="horz" lIns="91440" tIns="45720" rIns="91440" bIns="45720" rtlCol="0" anchor="b">
            <a:normAutofit/>
          </a:bodyPr>
          <a:lstStyle/>
          <a:p>
            <a:pPr>
              <a:lnSpc>
                <a:spcPct val="80000"/>
              </a:lnSpc>
            </a:pPr>
            <a:r>
              <a:rPr lang="en-US" sz="6100" b="1">
                <a:solidFill>
                  <a:srgbClr val="FFFFFF"/>
                </a:solidFill>
                <a:effectLst>
                  <a:outerShdw blurRad="38100" dist="38100" dir="2700000" algn="tl">
                    <a:srgbClr val="000000">
                      <a:alpha val="43137"/>
                    </a:srgbClr>
                  </a:outerShdw>
                </a:effectLst>
              </a:rPr>
              <a:t>Quando iniziare la terapia ?</a:t>
            </a:r>
          </a:p>
        </p:txBody>
      </p:sp>
      <p:sp>
        <p:nvSpPr>
          <p:cNvPr id="15" name="Rectangle 14">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287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71FE244B-93BE-41B3-9864-0B5F4B8C25B8}"/>
              </a:ext>
            </a:extLst>
          </p:cNvPr>
          <p:cNvPicPr>
            <a:picLocks noGrp="1" noChangeAspect="1"/>
          </p:cNvPicPr>
          <p:nvPr>
            <p:ph idx="1"/>
          </p:nvPr>
        </p:nvPicPr>
        <p:blipFill>
          <a:blip r:embed="rId2"/>
          <a:stretch>
            <a:fillRect/>
          </a:stretch>
        </p:blipFill>
        <p:spPr>
          <a:xfrm>
            <a:off x="291183" y="294355"/>
            <a:ext cx="9704634" cy="4080720"/>
          </a:xfrm>
          <a:prstGeom prst="rect">
            <a:avLst/>
          </a:prstGeom>
        </p:spPr>
      </p:pic>
      <p:pic>
        <p:nvPicPr>
          <p:cNvPr id="2" name="Immagine 1">
            <a:extLst>
              <a:ext uri="{FF2B5EF4-FFF2-40B4-BE49-F238E27FC236}">
                <a16:creationId xmlns:a16="http://schemas.microsoft.com/office/drawing/2014/main" id="{F63C1FFF-0D00-4464-851E-A7A32678EDDA}"/>
              </a:ext>
            </a:extLst>
          </p:cNvPr>
          <p:cNvPicPr>
            <a:picLocks noChangeAspect="1"/>
          </p:cNvPicPr>
          <p:nvPr/>
        </p:nvPicPr>
        <p:blipFill>
          <a:blip r:embed="rId3"/>
          <a:stretch>
            <a:fillRect/>
          </a:stretch>
        </p:blipFill>
        <p:spPr>
          <a:xfrm>
            <a:off x="8159312" y="6455628"/>
            <a:ext cx="2127688" cy="402371"/>
          </a:xfrm>
          <a:prstGeom prst="rect">
            <a:avLst/>
          </a:prstGeom>
        </p:spPr>
      </p:pic>
    </p:spTree>
    <p:extLst>
      <p:ext uri="{BB962C8B-B14F-4D97-AF65-F5344CB8AC3E}">
        <p14:creationId xmlns:p14="http://schemas.microsoft.com/office/powerpoint/2010/main" val="2808782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3">
            <a:extLst>
              <a:ext uri="{FF2B5EF4-FFF2-40B4-BE49-F238E27FC236}">
                <a16:creationId xmlns:a16="http://schemas.microsoft.com/office/drawing/2014/main" id="{293AD9B7-FBDA-4F99-B7F4-B30DBB3C6D5F}"/>
              </a:ext>
            </a:extLst>
          </p:cNvPr>
          <p:cNvSpPr>
            <a:spLocks noGrp="1"/>
          </p:cNvSpPr>
          <p:nvPr>
            <p:ph type="title"/>
          </p:nvPr>
        </p:nvSpPr>
        <p:spPr>
          <a:xfrm>
            <a:off x="509206" y="770467"/>
            <a:ext cx="2925324" cy="3352800"/>
          </a:xfrm>
        </p:spPr>
        <p:txBody>
          <a:bodyPr vert="horz" lIns="91440" tIns="45720" rIns="91440" bIns="45720" rtlCol="0" anchor="b">
            <a:normAutofit/>
          </a:bodyPr>
          <a:lstStyle/>
          <a:p>
            <a:pPr>
              <a:lnSpc>
                <a:spcPct val="80000"/>
              </a:lnSpc>
            </a:pPr>
            <a:r>
              <a:rPr lang="en-US" sz="5100" b="1">
                <a:solidFill>
                  <a:srgbClr val="FFFFFF"/>
                </a:solidFill>
                <a:effectLst>
                  <a:outerShdw blurRad="38100" dist="38100" dir="2700000" algn="tl">
                    <a:srgbClr val="000000">
                      <a:alpha val="43137"/>
                    </a:srgbClr>
                  </a:outerShdw>
                </a:effectLst>
              </a:rPr>
              <a:t>TARGET PRESSORIO</a:t>
            </a:r>
          </a:p>
        </p:txBody>
      </p:sp>
      <p:sp>
        <p:nvSpPr>
          <p:cNvPr id="16" name="Rectangle 15">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4203" y="0"/>
            <a:ext cx="63727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a:extLst>
              <a:ext uri="{FF2B5EF4-FFF2-40B4-BE49-F238E27FC236}">
                <a16:creationId xmlns:a16="http://schemas.microsoft.com/office/drawing/2014/main" id="{46E382E1-0ECF-4FFA-9D96-CA21AE3765D1}"/>
              </a:ext>
            </a:extLst>
          </p:cNvPr>
          <p:cNvPicPr>
            <a:picLocks noGrp="1" noChangeAspect="1"/>
          </p:cNvPicPr>
          <p:nvPr>
            <p:ph idx="1"/>
          </p:nvPr>
        </p:nvPicPr>
        <p:blipFill>
          <a:blip r:embed="rId2"/>
          <a:stretch>
            <a:fillRect/>
          </a:stretch>
        </p:blipFill>
        <p:spPr>
          <a:xfrm>
            <a:off x="5098445" y="40735"/>
            <a:ext cx="4004312" cy="6776529"/>
          </a:xfrm>
          <a:prstGeom prst="rect">
            <a:avLst/>
          </a:prstGeom>
        </p:spPr>
      </p:pic>
      <p:pic>
        <p:nvPicPr>
          <p:cNvPr id="2" name="Immagine 1">
            <a:extLst>
              <a:ext uri="{FF2B5EF4-FFF2-40B4-BE49-F238E27FC236}">
                <a16:creationId xmlns:a16="http://schemas.microsoft.com/office/drawing/2014/main" id="{E6BD2765-CA19-485A-9807-A9E4425E1DE4}"/>
              </a:ext>
            </a:extLst>
          </p:cNvPr>
          <p:cNvPicPr>
            <a:picLocks noChangeAspect="1"/>
          </p:cNvPicPr>
          <p:nvPr/>
        </p:nvPicPr>
        <p:blipFill>
          <a:blip r:embed="rId3"/>
          <a:stretch>
            <a:fillRect/>
          </a:stretch>
        </p:blipFill>
        <p:spPr>
          <a:xfrm>
            <a:off x="0" y="6455629"/>
            <a:ext cx="2127688" cy="402371"/>
          </a:xfrm>
          <a:prstGeom prst="rect">
            <a:avLst/>
          </a:prstGeom>
        </p:spPr>
      </p:pic>
    </p:spTree>
    <p:extLst>
      <p:ext uri="{BB962C8B-B14F-4D97-AF65-F5344CB8AC3E}">
        <p14:creationId xmlns:p14="http://schemas.microsoft.com/office/powerpoint/2010/main" val="2437611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996CBB6-8D24-4FA5-A518-D9D878A40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rgbClr val="69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EE8857F7-F05F-4317-9D97-F35571819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8" y="480060"/>
            <a:ext cx="9482043"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849" name="Picture 1"/>
          <p:cNvPicPr>
            <a:picLocks noChangeAspect="1" noChangeArrowheads="1"/>
          </p:cNvPicPr>
          <p:nvPr/>
        </p:nvPicPr>
        <p:blipFill>
          <a:blip r:embed="rId3"/>
          <a:stretch>
            <a:fillRect/>
          </a:stretch>
        </p:blipFill>
        <p:spPr bwMode="auto">
          <a:xfrm>
            <a:off x="1640101" y="804333"/>
            <a:ext cx="7025501" cy="5269127"/>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1" name="Rectangle 3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6">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94598405-28A3-45B7-96DB-EC37AF8EA45B}"/>
              </a:ext>
            </a:extLst>
          </p:cNvPr>
          <p:cNvSpPr>
            <a:spLocks noGrp="1"/>
          </p:cNvSpPr>
          <p:nvPr>
            <p:ph type="title"/>
          </p:nvPr>
        </p:nvSpPr>
        <p:spPr>
          <a:xfrm>
            <a:off x="514350" y="4714251"/>
            <a:ext cx="9216820" cy="1125190"/>
          </a:xfrm>
        </p:spPr>
        <p:txBody>
          <a:bodyPr vert="horz" lIns="91440" tIns="45720" rIns="91440" bIns="45720" rtlCol="0" anchor="b">
            <a:normAutofit/>
          </a:bodyPr>
          <a:lstStyle/>
          <a:p>
            <a:pPr>
              <a:lnSpc>
                <a:spcPct val="80000"/>
              </a:lnSpc>
            </a:pPr>
            <a:r>
              <a:rPr lang="en-US" sz="3800" b="1">
                <a:solidFill>
                  <a:srgbClr val="FFFFFF"/>
                </a:solidFill>
              </a:rPr>
              <a:t>Possibili controindicazioni farmaci antipertensivi</a:t>
            </a:r>
          </a:p>
        </p:txBody>
      </p:sp>
      <p:sp>
        <p:nvSpPr>
          <p:cNvPr id="43" name="Rectangle 38">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287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a16="http://schemas.microsoft.com/office/drawing/2014/main" id="{A2328DB1-841B-4418-9846-C088C32E3A4B}"/>
              </a:ext>
            </a:extLst>
          </p:cNvPr>
          <p:cNvPicPr>
            <a:picLocks noChangeAspect="1"/>
          </p:cNvPicPr>
          <p:nvPr/>
        </p:nvPicPr>
        <p:blipFill>
          <a:blip r:embed="rId3"/>
          <a:stretch>
            <a:fillRect/>
          </a:stretch>
        </p:blipFill>
        <p:spPr>
          <a:xfrm>
            <a:off x="2156529" y="27334"/>
            <a:ext cx="5973941" cy="4517333"/>
          </a:xfrm>
          <a:prstGeom prst="rect">
            <a:avLst/>
          </a:prstGeom>
        </p:spPr>
      </p:pic>
    </p:spTree>
    <p:extLst>
      <p:ext uri="{BB962C8B-B14F-4D97-AF65-F5344CB8AC3E}">
        <p14:creationId xmlns:p14="http://schemas.microsoft.com/office/powerpoint/2010/main" val="19500759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9004" y="533317"/>
            <a:ext cx="8784975" cy="464950"/>
          </a:xfrm>
        </p:spPr>
        <p:txBody>
          <a:bodyPr>
            <a:normAutofit fontScale="90000"/>
          </a:bodyPr>
          <a:lstStyle/>
          <a:p>
            <a:pPr algn="ctr"/>
            <a:r>
              <a:rPr lang="it-IT" b="1" dirty="0">
                <a:solidFill>
                  <a:srgbClr val="FF0000"/>
                </a:solidFill>
              </a:rPr>
              <a:t>Antipertensivi e condizioni cliniche particolari</a:t>
            </a:r>
          </a:p>
        </p:txBody>
      </p:sp>
      <p:sp>
        <p:nvSpPr>
          <p:cNvPr id="3" name="Segnaposto testo 2"/>
          <p:cNvSpPr>
            <a:spLocks noGrp="1"/>
          </p:cNvSpPr>
          <p:nvPr>
            <p:ph type="body" idx="1"/>
          </p:nvPr>
        </p:nvSpPr>
        <p:spPr>
          <a:xfrm>
            <a:off x="679005" y="1546412"/>
            <a:ext cx="2160241" cy="464950"/>
          </a:xfrm>
          <a:solidFill>
            <a:schemeClr val="accent1">
              <a:lumMod val="75000"/>
            </a:schemeClr>
          </a:solidFill>
        </p:spPr>
        <p:txBody>
          <a:bodyPr/>
          <a:lstStyle/>
          <a:p>
            <a:pPr algn="ctr"/>
            <a:r>
              <a:rPr lang="it-IT" b="1" dirty="0">
                <a:solidFill>
                  <a:schemeClr val="bg1"/>
                </a:solidFill>
              </a:rPr>
              <a:t>ACEI/ARB</a:t>
            </a:r>
          </a:p>
        </p:txBody>
      </p:sp>
      <p:sp>
        <p:nvSpPr>
          <p:cNvPr id="4" name="Segnaposto contenuto 3"/>
          <p:cNvSpPr>
            <a:spLocks noGrp="1"/>
          </p:cNvSpPr>
          <p:nvPr>
            <p:ph sz="half" idx="2"/>
          </p:nvPr>
        </p:nvSpPr>
        <p:spPr>
          <a:xfrm>
            <a:off x="679004" y="2144131"/>
            <a:ext cx="2140864" cy="3951288"/>
          </a:xfrm>
        </p:spPr>
        <p:txBody>
          <a:bodyPr>
            <a:normAutofit fontScale="92500"/>
          </a:bodyPr>
          <a:lstStyle/>
          <a:p>
            <a:r>
              <a:rPr lang="it-IT" b="1" dirty="0" err="1"/>
              <a:t>IVSx</a:t>
            </a:r>
            <a:r>
              <a:rPr lang="it-IT" b="1" dirty="0"/>
              <a:t>.</a:t>
            </a:r>
          </a:p>
          <a:p>
            <a:r>
              <a:rPr lang="it-IT" b="1" dirty="0"/>
              <a:t>Aterosclerosi.</a:t>
            </a:r>
          </a:p>
          <a:p>
            <a:r>
              <a:rPr lang="it-IT" b="1" dirty="0"/>
              <a:t>Microalbuminuria.</a:t>
            </a:r>
          </a:p>
          <a:p>
            <a:r>
              <a:rPr lang="it-IT" b="1" dirty="0"/>
              <a:t>Nefropatie.</a:t>
            </a:r>
          </a:p>
          <a:p>
            <a:r>
              <a:rPr lang="it-IT" b="1" dirty="0"/>
              <a:t>Cardiopatia ischemica</a:t>
            </a:r>
          </a:p>
          <a:p>
            <a:r>
              <a:rPr lang="it-IT" b="1" dirty="0"/>
              <a:t>CMPD/scompenso</a:t>
            </a:r>
          </a:p>
          <a:p>
            <a:r>
              <a:rPr lang="it-IT" b="1" dirty="0"/>
              <a:t>A </a:t>
            </a:r>
            <a:r>
              <a:rPr lang="it-IT" b="1" dirty="0" err="1"/>
              <a:t>Fib</a:t>
            </a:r>
            <a:endParaRPr lang="it-IT" b="1" dirty="0"/>
          </a:p>
          <a:p>
            <a:r>
              <a:rPr lang="it-IT" b="1" dirty="0"/>
              <a:t>DM2/S. Metabolica.</a:t>
            </a:r>
          </a:p>
          <a:p>
            <a:endParaRPr lang="it-IT" dirty="0"/>
          </a:p>
          <a:p>
            <a:endParaRPr lang="it-IT" dirty="0"/>
          </a:p>
          <a:p>
            <a:endParaRPr lang="it-IT" dirty="0"/>
          </a:p>
        </p:txBody>
      </p:sp>
      <p:sp>
        <p:nvSpPr>
          <p:cNvPr id="10" name="Segnaposto testo 2"/>
          <p:cNvSpPr>
            <a:spLocks noGrp="1"/>
          </p:cNvSpPr>
          <p:nvPr>
            <p:ph type="body" sz="quarter" idx="3"/>
          </p:nvPr>
        </p:nvSpPr>
        <p:spPr>
          <a:xfrm>
            <a:off x="3151262" y="1546412"/>
            <a:ext cx="1920230" cy="464950"/>
          </a:xfrm>
          <a:solidFill>
            <a:schemeClr val="bg1">
              <a:lumMod val="50000"/>
            </a:schemeClr>
          </a:solidFill>
        </p:spPr>
        <p:txBody>
          <a:bodyPr/>
          <a:lstStyle/>
          <a:p>
            <a:r>
              <a:rPr lang="it-IT" b="1" dirty="0" err="1">
                <a:solidFill>
                  <a:schemeClr val="bg1"/>
                </a:solidFill>
              </a:rPr>
              <a:t>BBloccanti</a:t>
            </a:r>
            <a:endParaRPr lang="it-IT" b="1" dirty="0">
              <a:solidFill>
                <a:schemeClr val="bg1"/>
              </a:solidFill>
            </a:endParaRPr>
          </a:p>
        </p:txBody>
      </p:sp>
      <p:sp>
        <p:nvSpPr>
          <p:cNvPr id="9" name="Segnaposto contenuto 3"/>
          <p:cNvSpPr>
            <a:spLocks noGrp="1"/>
          </p:cNvSpPr>
          <p:nvPr>
            <p:ph sz="quarter" idx="4"/>
          </p:nvPr>
        </p:nvSpPr>
        <p:spPr>
          <a:xfrm>
            <a:off x="3146651" y="2142009"/>
            <a:ext cx="1924840" cy="3951288"/>
          </a:xfrm>
        </p:spPr>
        <p:txBody>
          <a:bodyPr>
            <a:normAutofit fontScale="92500"/>
          </a:bodyPr>
          <a:lstStyle/>
          <a:p>
            <a:r>
              <a:rPr lang="it-IT" b="1" dirty="0"/>
              <a:t>Donne</a:t>
            </a:r>
          </a:p>
          <a:p>
            <a:r>
              <a:rPr lang="it-IT" b="1" dirty="0"/>
              <a:t>Aritmie</a:t>
            </a:r>
          </a:p>
          <a:p>
            <a:r>
              <a:rPr lang="it-IT" b="1" dirty="0"/>
              <a:t>Cardiopatia ischemica.</a:t>
            </a:r>
          </a:p>
          <a:p>
            <a:r>
              <a:rPr lang="it-IT" b="1" dirty="0"/>
              <a:t>Scompenso cardiaco.</a:t>
            </a:r>
          </a:p>
          <a:p>
            <a:r>
              <a:rPr lang="it-IT" b="1" dirty="0"/>
              <a:t>Patologie aortiche.</a:t>
            </a:r>
          </a:p>
          <a:p>
            <a:r>
              <a:rPr lang="it-IT" b="1" dirty="0"/>
              <a:t>Gravidanza</a:t>
            </a:r>
          </a:p>
          <a:p>
            <a:endParaRPr lang="it-IT" dirty="0"/>
          </a:p>
          <a:p>
            <a:endParaRPr lang="it-IT" dirty="0"/>
          </a:p>
          <a:p>
            <a:endParaRPr lang="it-IT" dirty="0"/>
          </a:p>
          <a:p>
            <a:endParaRPr lang="it-IT" dirty="0"/>
          </a:p>
          <a:p>
            <a:endParaRPr lang="it-IT" dirty="0"/>
          </a:p>
        </p:txBody>
      </p:sp>
      <p:sp>
        <p:nvSpPr>
          <p:cNvPr id="11" name="Segnaposto testo 2"/>
          <p:cNvSpPr>
            <a:spLocks noGrp="1"/>
          </p:cNvSpPr>
          <p:nvPr>
            <p:ph type="body" idx="4294967295"/>
          </p:nvPr>
        </p:nvSpPr>
        <p:spPr>
          <a:xfrm>
            <a:off x="7819370" y="1493331"/>
            <a:ext cx="1920875" cy="465138"/>
          </a:xfrm>
          <a:solidFill>
            <a:srgbClr val="C00000"/>
          </a:solidFill>
        </p:spPr>
        <p:txBody>
          <a:bodyPr/>
          <a:lstStyle/>
          <a:p>
            <a:r>
              <a:rPr lang="it-IT" b="1" dirty="0">
                <a:solidFill>
                  <a:schemeClr val="bg2"/>
                </a:solidFill>
              </a:rPr>
              <a:t>Ca A DP</a:t>
            </a:r>
          </a:p>
        </p:txBody>
      </p:sp>
      <p:sp>
        <p:nvSpPr>
          <p:cNvPr id="12" name="Segnaposto contenuto 3"/>
          <p:cNvSpPr>
            <a:spLocks noGrp="1"/>
          </p:cNvSpPr>
          <p:nvPr>
            <p:ph sz="half" idx="4294967295"/>
          </p:nvPr>
        </p:nvSpPr>
        <p:spPr>
          <a:xfrm>
            <a:off x="7854672" y="2142009"/>
            <a:ext cx="1925637" cy="3951287"/>
          </a:xfrm>
        </p:spPr>
        <p:txBody>
          <a:bodyPr>
            <a:normAutofit/>
          </a:bodyPr>
          <a:lstStyle/>
          <a:p>
            <a:r>
              <a:rPr lang="it-IT" sz="1800" b="1" dirty="0" err="1"/>
              <a:t>IVSx</a:t>
            </a:r>
            <a:r>
              <a:rPr lang="it-IT" sz="1800" b="1" dirty="0"/>
              <a:t>.</a:t>
            </a:r>
          </a:p>
          <a:p>
            <a:r>
              <a:rPr lang="it-IT" sz="1800" b="1" dirty="0"/>
              <a:t>Aterosclerosi</a:t>
            </a:r>
          </a:p>
          <a:p>
            <a:r>
              <a:rPr lang="it-IT" sz="1800" b="1" dirty="0"/>
              <a:t>Cardiopatia ischemica.</a:t>
            </a:r>
          </a:p>
          <a:p>
            <a:r>
              <a:rPr lang="it-IT" sz="1800" b="1" dirty="0"/>
              <a:t>Microalbuminuria</a:t>
            </a:r>
          </a:p>
          <a:p>
            <a:r>
              <a:rPr lang="it-IT" sz="1800" b="1" dirty="0"/>
              <a:t>ISH Anziano</a:t>
            </a:r>
          </a:p>
          <a:p>
            <a:r>
              <a:rPr lang="it-IT" sz="1800" b="1" dirty="0"/>
              <a:t>Gravidanza</a:t>
            </a:r>
          </a:p>
          <a:p>
            <a:r>
              <a:rPr lang="it-IT" sz="1800" b="1" dirty="0" err="1"/>
              <a:t>Blac</a:t>
            </a:r>
            <a:r>
              <a:rPr lang="it-IT" sz="1800" b="1" dirty="0"/>
              <a:t> Race</a:t>
            </a:r>
          </a:p>
          <a:p>
            <a:endParaRPr lang="it-IT" dirty="0"/>
          </a:p>
          <a:p>
            <a:endParaRPr lang="it-IT" dirty="0"/>
          </a:p>
          <a:p>
            <a:endParaRPr lang="it-IT" dirty="0"/>
          </a:p>
          <a:p>
            <a:endParaRPr lang="it-IT" dirty="0"/>
          </a:p>
        </p:txBody>
      </p:sp>
      <p:sp>
        <p:nvSpPr>
          <p:cNvPr id="13" name="Segnaposto contenuto 3"/>
          <p:cNvSpPr>
            <a:spLocks noGrp="1"/>
          </p:cNvSpPr>
          <p:nvPr>
            <p:ph sz="half" idx="4294967295"/>
          </p:nvPr>
        </p:nvSpPr>
        <p:spPr>
          <a:xfrm>
            <a:off x="5421003" y="2147888"/>
            <a:ext cx="1925637" cy="3951287"/>
          </a:xfrm>
        </p:spPr>
        <p:txBody>
          <a:bodyPr>
            <a:normAutofit/>
          </a:bodyPr>
          <a:lstStyle/>
          <a:p>
            <a:r>
              <a:rPr lang="it-IT" sz="2000" b="1" dirty="0"/>
              <a:t>ISH Anziano.</a:t>
            </a:r>
          </a:p>
          <a:p>
            <a:r>
              <a:rPr lang="it-IT" sz="2000" b="1" dirty="0"/>
              <a:t>Black Race.</a:t>
            </a:r>
          </a:p>
          <a:p>
            <a:endParaRPr lang="it-IT" dirty="0"/>
          </a:p>
          <a:p>
            <a:endParaRPr lang="it-IT" dirty="0"/>
          </a:p>
        </p:txBody>
      </p:sp>
      <p:sp>
        <p:nvSpPr>
          <p:cNvPr id="14" name="Segnaposto testo 2"/>
          <p:cNvSpPr>
            <a:spLocks noGrp="1"/>
          </p:cNvSpPr>
          <p:nvPr>
            <p:ph type="body" idx="4294967295"/>
          </p:nvPr>
        </p:nvSpPr>
        <p:spPr>
          <a:xfrm>
            <a:off x="5383508" y="1499305"/>
            <a:ext cx="1920875" cy="465138"/>
          </a:xfrm>
          <a:solidFill>
            <a:schemeClr val="accent6">
              <a:lumMod val="75000"/>
            </a:schemeClr>
          </a:solidFill>
        </p:spPr>
        <p:txBody>
          <a:bodyPr/>
          <a:lstStyle/>
          <a:p>
            <a:r>
              <a:rPr lang="it-IT" b="1" dirty="0">
                <a:solidFill>
                  <a:srgbClr val="FFFF00"/>
                </a:solidFill>
              </a:rPr>
              <a:t>Diuretici</a:t>
            </a:r>
          </a:p>
        </p:txBody>
      </p:sp>
    </p:spTree>
    <p:extLst>
      <p:ext uri="{BB962C8B-B14F-4D97-AF65-F5344CB8AC3E}">
        <p14:creationId xmlns:p14="http://schemas.microsoft.com/office/powerpoint/2010/main" val="515804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484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146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462FC8D-533F-4533-9F70-F468198E68CE}"/>
              </a:ext>
            </a:extLst>
          </p:cNvPr>
          <p:cNvSpPr>
            <a:spLocks noGrp="1"/>
          </p:cNvSpPr>
          <p:nvPr>
            <p:ph idx="1"/>
          </p:nvPr>
        </p:nvSpPr>
        <p:spPr>
          <a:xfrm>
            <a:off x="3967774" y="996625"/>
            <a:ext cx="5676609" cy="4864751"/>
          </a:xfrm>
        </p:spPr>
        <p:txBody>
          <a:bodyPr anchor="ctr">
            <a:normAutofit/>
          </a:bodyPr>
          <a:lstStyle/>
          <a:p>
            <a:pPr marL="514350" indent="-514350">
              <a:buFont typeface="+mj-lt"/>
              <a:buAutoNum type="arabicPeriod"/>
            </a:pPr>
            <a:r>
              <a:rPr lang="it-IT">
                <a:solidFill>
                  <a:schemeClr val="tx1"/>
                </a:solidFill>
              </a:rPr>
              <a:t>CORRETTA DIAGNOSI DEL GRADO DI IPERTENSIONE</a:t>
            </a:r>
          </a:p>
          <a:p>
            <a:pPr marL="514350" indent="-514350">
              <a:buFont typeface="+mj-lt"/>
              <a:buAutoNum type="arabicPeriod"/>
            </a:pPr>
            <a:r>
              <a:rPr lang="it-IT">
                <a:solidFill>
                  <a:schemeClr val="tx1"/>
                </a:solidFill>
              </a:rPr>
              <a:t>PRESENZA DI DANNO D’ORGANO</a:t>
            </a:r>
          </a:p>
          <a:p>
            <a:pPr marL="514350" indent="-514350">
              <a:buFont typeface="+mj-lt"/>
              <a:buAutoNum type="arabicPeriod"/>
            </a:pPr>
            <a:r>
              <a:rPr lang="it-IT">
                <a:solidFill>
                  <a:schemeClr val="tx1"/>
                </a:solidFill>
              </a:rPr>
              <a:t>TERAPIA EFFICACE</a:t>
            </a:r>
          </a:p>
          <a:p>
            <a:pPr marL="514350" indent="-514350">
              <a:buFont typeface="+mj-lt"/>
              <a:buAutoNum type="arabicPeriod"/>
            </a:pPr>
            <a:r>
              <a:rPr lang="it-IT" b="1">
                <a:solidFill>
                  <a:schemeClr val="tx1"/>
                </a:solidFill>
                <a:effectLst>
                  <a:outerShdw blurRad="38100" dist="38100" dir="2700000" algn="tl">
                    <a:srgbClr val="000000">
                      <a:alpha val="43137"/>
                    </a:srgbClr>
                  </a:outerShdw>
                </a:effectLst>
              </a:rPr>
              <a:t>TAILORED THERAPY </a:t>
            </a:r>
          </a:p>
          <a:p>
            <a:pPr marL="514350" indent="-514350">
              <a:buFont typeface="+mj-lt"/>
              <a:buAutoNum type="arabicPeriod"/>
            </a:pPr>
            <a:r>
              <a:rPr lang="it-IT">
                <a:solidFill>
                  <a:schemeClr val="tx1"/>
                </a:solidFill>
              </a:rPr>
              <a:t>COUNSELING TERAPEUTICO</a:t>
            </a:r>
          </a:p>
          <a:p>
            <a:pPr marL="514350" indent="-514350">
              <a:buFont typeface="+mj-lt"/>
              <a:buAutoNum type="arabicPeriod"/>
            </a:pPr>
            <a:r>
              <a:rPr lang="it-IT">
                <a:solidFill>
                  <a:schemeClr val="tx1"/>
                </a:solidFill>
              </a:rPr>
              <a:t>FOLLOW-UP CLINICO-STRUMENTALE</a:t>
            </a:r>
          </a:p>
          <a:p>
            <a:pPr marL="514350" indent="-514350">
              <a:buFont typeface="+mj-lt"/>
              <a:buAutoNum type="arabicPeriod"/>
            </a:pPr>
            <a:r>
              <a:rPr lang="it-IT">
                <a:solidFill>
                  <a:schemeClr val="tx1"/>
                </a:solidFill>
              </a:rPr>
              <a:t>REVISIONE TERAPEUTICA</a:t>
            </a:r>
          </a:p>
          <a:p>
            <a:pPr marL="514350" indent="-514350">
              <a:buFont typeface="+mj-lt"/>
              <a:buAutoNum type="arabicPeriod"/>
            </a:pPr>
            <a:endParaRPr lang="it-IT">
              <a:solidFill>
                <a:schemeClr val="tx1"/>
              </a:solidFill>
            </a:endParaRPr>
          </a:p>
        </p:txBody>
      </p:sp>
      <p:sp>
        <p:nvSpPr>
          <p:cNvPr id="7" name="Rettangolo 2">
            <a:extLst>
              <a:ext uri="{FF2B5EF4-FFF2-40B4-BE49-F238E27FC236}">
                <a16:creationId xmlns:a16="http://schemas.microsoft.com/office/drawing/2014/main" id="{23276A5B-15CC-4F53-BDAD-7019214F843B}"/>
              </a:ext>
            </a:extLst>
          </p:cNvPr>
          <p:cNvSpPr>
            <a:spLocks noChangeArrowheads="1"/>
          </p:cNvSpPr>
          <p:nvPr/>
        </p:nvSpPr>
        <p:spPr bwMode="auto">
          <a:xfrm>
            <a:off x="-113122" y="2496507"/>
            <a:ext cx="3327662" cy="1864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14" tIns="45650" rIns="91314" bIns="45650">
            <a:spAutoFit/>
          </a:bodyPr>
          <a:lstStyle/>
          <a:p>
            <a:pPr algn="ctr">
              <a:lnSpc>
                <a:spcPct val="90000"/>
              </a:lnSpc>
            </a:pPr>
            <a:r>
              <a:rPr lang="it-IT" sz="3200" b="1" dirty="0">
                <a:solidFill>
                  <a:schemeClr val="bg1"/>
                </a:solidFill>
                <a:latin typeface="Calibri"/>
                <a:cs typeface="Calibri"/>
              </a:rPr>
              <a:t>Determinanti fondamentali dell’aderenza terapeutica</a:t>
            </a:r>
          </a:p>
        </p:txBody>
      </p:sp>
    </p:spTree>
    <p:extLst>
      <p:ext uri="{BB962C8B-B14F-4D97-AF65-F5344CB8AC3E}">
        <p14:creationId xmlns:p14="http://schemas.microsoft.com/office/powerpoint/2010/main" val="2738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srcRect/>
          <a:stretch>
            <a:fillRect/>
          </a:stretch>
        </p:blipFill>
        <p:spPr bwMode="auto">
          <a:xfrm>
            <a:off x="1042446" y="409703"/>
            <a:ext cx="8103320" cy="60817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3">
            <a:extLst>
              <a:ext uri="{FF2B5EF4-FFF2-40B4-BE49-F238E27FC236}">
                <a16:creationId xmlns:a16="http://schemas.microsoft.com/office/drawing/2014/main" id="{293AD9B7-FBDA-4F99-B7F4-B30DBB3C6D5F}"/>
              </a:ext>
            </a:extLst>
          </p:cNvPr>
          <p:cNvSpPr>
            <a:spLocks noGrp="1"/>
          </p:cNvSpPr>
          <p:nvPr>
            <p:ph type="title"/>
          </p:nvPr>
        </p:nvSpPr>
        <p:spPr>
          <a:xfrm>
            <a:off x="514350" y="4714251"/>
            <a:ext cx="9216820" cy="1125190"/>
          </a:xfrm>
        </p:spPr>
        <p:txBody>
          <a:bodyPr vert="horz" lIns="91440" tIns="45720" rIns="91440" bIns="45720" rtlCol="0" anchor="b">
            <a:normAutofit/>
          </a:bodyPr>
          <a:lstStyle/>
          <a:p>
            <a:pPr>
              <a:lnSpc>
                <a:spcPct val="80000"/>
              </a:lnSpc>
            </a:pPr>
            <a:r>
              <a:rPr lang="en-US" sz="5600" b="1">
                <a:solidFill>
                  <a:srgbClr val="FFFFFF"/>
                </a:solidFill>
                <a:effectLst>
                  <a:outerShdw blurRad="38100" dist="38100" dir="2700000" algn="tl">
                    <a:srgbClr val="000000">
                      <a:alpha val="43137"/>
                    </a:srgbClr>
                  </a:outerShdw>
                </a:effectLst>
              </a:rPr>
              <a:t>IPERTENSIONE NON COMPLICATA</a:t>
            </a:r>
          </a:p>
        </p:txBody>
      </p:sp>
      <p:sp>
        <p:nvSpPr>
          <p:cNvPr id="19" name="Rectangle 18">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287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egnaposto contenuto 9">
            <a:extLst>
              <a:ext uri="{FF2B5EF4-FFF2-40B4-BE49-F238E27FC236}">
                <a16:creationId xmlns:a16="http://schemas.microsoft.com/office/drawing/2014/main" id="{642A24DD-2D7E-4CF4-95D3-2ACDD591CACD}"/>
              </a:ext>
            </a:extLst>
          </p:cNvPr>
          <p:cNvPicPr>
            <a:picLocks noGrp="1" noChangeAspect="1"/>
          </p:cNvPicPr>
          <p:nvPr>
            <p:ph idx="1"/>
          </p:nvPr>
        </p:nvPicPr>
        <p:blipFill>
          <a:blip r:embed="rId2"/>
          <a:stretch>
            <a:fillRect/>
          </a:stretch>
        </p:blipFill>
        <p:spPr>
          <a:xfrm>
            <a:off x="1848832" y="163358"/>
            <a:ext cx="6589336" cy="4408644"/>
          </a:xfrm>
          <a:prstGeom prst="rect">
            <a:avLst/>
          </a:prstGeom>
        </p:spPr>
      </p:pic>
      <p:pic>
        <p:nvPicPr>
          <p:cNvPr id="2" name="Immagine 1">
            <a:extLst>
              <a:ext uri="{FF2B5EF4-FFF2-40B4-BE49-F238E27FC236}">
                <a16:creationId xmlns:a16="http://schemas.microsoft.com/office/drawing/2014/main" id="{EC054FC2-18C5-4D3C-B600-75B4F68EFFA0}"/>
              </a:ext>
            </a:extLst>
          </p:cNvPr>
          <p:cNvPicPr>
            <a:picLocks noChangeAspect="1"/>
          </p:cNvPicPr>
          <p:nvPr/>
        </p:nvPicPr>
        <p:blipFill>
          <a:blip r:embed="rId3"/>
          <a:stretch>
            <a:fillRect/>
          </a:stretch>
        </p:blipFill>
        <p:spPr>
          <a:xfrm>
            <a:off x="8159312" y="6455628"/>
            <a:ext cx="2127688" cy="402371"/>
          </a:xfrm>
          <a:prstGeom prst="rect">
            <a:avLst/>
          </a:prstGeom>
        </p:spPr>
      </p:pic>
    </p:spTree>
    <p:extLst>
      <p:ext uri="{BB962C8B-B14F-4D97-AF65-F5344CB8AC3E}">
        <p14:creationId xmlns:p14="http://schemas.microsoft.com/office/powerpoint/2010/main" val="42929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p:cNvSpPr/>
          <p:nvPr/>
        </p:nvSpPr>
        <p:spPr>
          <a:xfrm>
            <a:off x="1226516" y="1435100"/>
            <a:ext cx="7447584" cy="45212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650" name="object 2"/>
          <p:cNvSpPr>
            <a:spLocks noChangeArrowheads="1"/>
          </p:cNvSpPr>
          <p:nvPr/>
        </p:nvSpPr>
        <p:spPr bwMode="auto">
          <a:xfrm>
            <a:off x="4953810" y="1653558"/>
            <a:ext cx="2886075" cy="2686050"/>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79" name="object 31"/>
          <p:cNvSpPr>
            <a:spLocks noGrp="1"/>
          </p:cNvSpPr>
          <p:nvPr>
            <p:ph type="sldNum" sz="quarter" idx="12"/>
          </p:nvPr>
        </p:nvSpPr>
        <p:spPr bwMode="auto">
          <a:xfrm>
            <a:off x="1052075" y="5864796"/>
            <a:ext cx="153458" cy="1524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bodyPr>
          <a:lstStyle>
            <a:lvl1pPr marL="16669" eaLnBrk="0" hangingPunct="0">
              <a:defRPr>
                <a:solidFill>
                  <a:schemeClr val="tx1"/>
                </a:solidFill>
                <a:latin typeface="Arial" pitchFamily="34" charset="0"/>
                <a:ea typeface="ＭＳ Ｐゴシック" pitchFamily="34" charset="-128"/>
              </a:defRPr>
            </a:lvl1pPr>
            <a:lvl2pPr marL="557213" indent="-214313" eaLnBrk="0" hangingPunct="0">
              <a:defRPr>
                <a:solidFill>
                  <a:schemeClr val="tx1"/>
                </a:solidFill>
                <a:latin typeface="Arial" pitchFamily="34" charset="0"/>
                <a:ea typeface="ＭＳ Ｐゴシック" pitchFamily="34" charset="-128"/>
              </a:defRPr>
            </a:lvl2pPr>
            <a:lvl3pPr marL="857250" indent="-171450" eaLnBrk="0" hangingPunct="0">
              <a:defRPr>
                <a:solidFill>
                  <a:schemeClr val="tx1"/>
                </a:solidFill>
                <a:latin typeface="Arial" pitchFamily="34" charset="0"/>
                <a:ea typeface="ＭＳ Ｐゴシック" pitchFamily="34" charset="-128"/>
              </a:defRPr>
            </a:lvl3pPr>
            <a:lvl4pPr marL="1200150" indent="-171450" eaLnBrk="0" hangingPunct="0">
              <a:defRPr>
                <a:solidFill>
                  <a:schemeClr val="tx1"/>
                </a:solidFill>
                <a:latin typeface="Arial" pitchFamily="34" charset="0"/>
                <a:ea typeface="ＭＳ Ｐゴシック" pitchFamily="34" charset="-128"/>
              </a:defRPr>
            </a:lvl4pPr>
            <a:lvl5pPr marL="1543050" indent="-171450" eaLnBrk="0" hangingPunct="0">
              <a:defRPr>
                <a:solidFill>
                  <a:schemeClr val="tx1"/>
                </a:solidFill>
                <a:latin typeface="Arial" pitchFamily="34" charset="0"/>
                <a:ea typeface="ＭＳ Ｐゴシック" pitchFamily="34" charset="-128"/>
              </a:defRPr>
            </a:lvl5pPr>
            <a:lvl6pPr marL="1885950" indent="-17145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228850" indent="-17145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2571750" indent="-17145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2914650" indent="-17145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fld id="{15A2AA42-57FD-4AFA-A6A9-DC4AE6572D63}" type="slidenum">
              <a:rPr lang="it-IT" altLang="it-IT" sz="975" b="1">
                <a:solidFill>
                  <a:srgbClr val="FFFFFF"/>
                </a:solidFill>
                <a:latin typeface="Calibri" pitchFamily="34" charset="0"/>
              </a:rPr>
              <a:pPr eaLnBrk="1" hangingPunct="1"/>
              <a:t>4</a:t>
            </a:fld>
            <a:endParaRPr lang="it-IT" altLang="it-IT" sz="975" b="1">
              <a:solidFill>
                <a:schemeClr val="bg1"/>
              </a:solidFill>
              <a:latin typeface="Calibri" pitchFamily="34" charset="0"/>
            </a:endParaRPr>
          </a:p>
        </p:txBody>
      </p:sp>
      <p:sp>
        <p:nvSpPr>
          <p:cNvPr id="27653" name="object 5"/>
          <p:cNvSpPr>
            <a:spLocks noChangeArrowheads="1"/>
          </p:cNvSpPr>
          <p:nvPr/>
        </p:nvSpPr>
        <p:spPr bwMode="auto">
          <a:xfrm>
            <a:off x="3596308" y="2325070"/>
            <a:ext cx="1120775" cy="369094"/>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54" name="object 6"/>
          <p:cNvSpPr>
            <a:spLocks noChangeArrowheads="1"/>
          </p:cNvSpPr>
          <p:nvPr/>
        </p:nvSpPr>
        <p:spPr bwMode="auto">
          <a:xfrm>
            <a:off x="3598424" y="2588198"/>
            <a:ext cx="1216025" cy="369094"/>
          </a:xfrm>
          <a:prstGeom prst="rect">
            <a:avLst/>
          </a:prstGeom>
          <a:blipFill dpi="0" rotWithShape="1">
            <a:blip r:embed="rId5"/>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55" name="object 7"/>
          <p:cNvSpPr>
            <a:spLocks noChangeArrowheads="1"/>
          </p:cNvSpPr>
          <p:nvPr/>
        </p:nvSpPr>
        <p:spPr bwMode="auto">
          <a:xfrm>
            <a:off x="3599483" y="2850136"/>
            <a:ext cx="1266825" cy="370285"/>
          </a:xfrm>
          <a:prstGeom prst="rect">
            <a:avLst/>
          </a:prstGeom>
          <a:blipFill dpi="0" rotWithShape="1">
            <a:blip r:embed="rId6"/>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56" name="object 8"/>
          <p:cNvSpPr>
            <a:spLocks noChangeArrowheads="1"/>
          </p:cNvSpPr>
          <p:nvPr/>
        </p:nvSpPr>
        <p:spPr bwMode="auto">
          <a:xfrm>
            <a:off x="3600541" y="3114454"/>
            <a:ext cx="1292225" cy="369094"/>
          </a:xfrm>
          <a:prstGeom prst="rect">
            <a:avLst/>
          </a:prstGeom>
          <a:blipFill dpi="0" rotWithShape="1">
            <a:blip r:embed="rId7"/>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57" name="object 9"/>
          <p:cNvSpPr>
            <a:spLocks noChangeArrowheads="1"/>
          </p:cNvSpPr>
          <p:nvPr/>
        </p:nvSpPr>
        <p:spPr bwMode="auto">
          <a:xfrm>
            <a:off x="3603716" y="3377583"/>
            <a:ext cx="1394883" cy="367903"/>
          </a:xfrm>
          <a:prstGeom prst="rect">
            <a:avLst/>
          </a:prstGeom>
          <a:blipFill dpi="0" rotWithShape="1">
            <a:blip r:embed="rId8"/>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58" name="object 10"/>
          <p:cNvSpPr>
            <a:spLocks noChangeArrowheads="1"/>
          </p:cNvSpPr>
          <p:nvPr/>
        </p:nvSpPr>
        <p:spPr bwMode="auto">
          <a:xfrm>
            <a:off x="3605831" y="3639518"/>
            <a:ext cx="1472142" cy="370284"/>
          </a:xfrm>
          <a:prstGeom prst="rect">
            <a:avLst/>
          </a:prstGeom>
          <a:blipFill dpi="0" rotWithShape="1">
            <a:blip r:embed="rId9"/>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59" name="object 11"/>
          <p:cNvSpPr>
            <a:spLocks noChangeArrowheads="1"/>
          </p:cNvSpPr>
          <p:nvPr/>
        </p:nvSpPr>
        <p:spPr bwMode="auto">
          <a:xfrm>
            <a:off x="3610066" y="3903840"/>
            <a:ext cx="1651000" cy="367903"/>
          </a:xfrm>
          <a:prstGeom prst="rect">
            <a:avLst/>
          </a:prstGeom>
          <a:blipFill dpi="0" rotWithShape="1">
            <a:blip r:embed="rId10"/>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60" name="object 12"/>
          <p:cNvSpPr>
            <a:spLocks noChangeArrowheads="1"/>
          </p:cNvSpPr>
          <p:nvPr/>
        </p:nvSpPr>
        <p:spPr bwMode="auto">
          <a:xfrm>
            <a:off x="3612182" y="4165776"/>
            <a:ext cx="1754717" cy="369094"/>
          </a:xfrm>
          <a:prstGeom prst="rect">
            <a:avLst/>
          </a:prstGeom>
          <a:blipFill dpi="0" rotWithShape="1">
            <a:blip r:embed="rId11"/>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61" name="object 13"/>
          <p:cNvSpPr>
            <a:spLocks noChangeArrowheads="1"/>
          </p:cNvSpPr>
          <p:nvPr/>
        </p:nvSpPr>
        <p:spPr bwMode="auto">
          <a:xfrm>
            <a:off x="3633350" y="4427714"/>
            <a:ext cx="2523067" cy="369094"/>
          </a:xfrm>
          <a:prstGeom prst="rect">
            <a:avLst/>
          </a:prstGeom>
          <a:blipFill dpi="0" rotWithShape="1">
            <a:blip r:embed="rId1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62" name="object 14"/>
          <p:cNvSpPr>
            <a:spLocks noChangeArrowheads="1"/>
          </p:cNvSpPr>
          <p:nvPr/>
        </p:nvSpPr>
        <p:spPr bwMode="auto">
          <a:xfrm>
            <a:off x="3638642" y="4689649"/>
            <a:ext cx="3675591" cy="370284"/>
          </a:xfrm>
          <a:prstGeom prst="rect">
            <a:avLst/>
          </a:prstGeom>
          <a:blipFill dpi="0" rotWithShape="1">
            <a:blip r:embed="rId1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endParaRPr lang="it-IT" altLang="it-IT" sz="1350"/>
          </a:p>
        </p:txBody>
      </p:sp>
      <p:sp>
        <p:nvSpPr>
          <p:cNvPr id="27663" name="object 15"/>
          <p:cNvSpPr txBox="1">
            <a:spLocks noChangeArrowheads="1"/>
          </p:cNvSpPr>
          <p:nvPr/>
        </p:nvSpPr>
        <p:spPr bwMode="auto">
          <a:xfrm>
            <a:off x="1193955" y="2251175"/>
            <a:ext cx="2347322" cy="280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algn="r" eaLnBrk="1" hangingPunct="1">
              <a:lnSpc>
                <a:spcPct val="135000"/>
              </a:lnSpc>
            </a:pPr>
            <a:r>
              <a:rPr lang="it-IT" altLang="it-IT" sz="1275" b="1" dirty="0">
                <a:solidFill>
                  <a:srgbClr val="001F5F"/>
                </a:solidFill>
                <a:latin typeface="Calibri"/>
                <a:cs typeface="Calibri"/>
              </a:rPr>
              <a:t>Indoor </a:t>
            </a:r>
            <a:r>
              <a:rPr lang="it-IT" altLang="it-IT" sz="1275" b="1" dirty="0" err="1">
                <a:solidFill>
                  <a:srgbClr val="001F5F"/>
                </a:solidFill>
                <a:latin typeface="Calibri"/>
                <a:cs typeface="Calibri"/>
              </a:rPr>
              <a:t>smoke</a:t>
            </a:r>
            <a:r>
              <a:rPr lang="it-IT" altLang="it-IT" sz="1275" b="1" dirty="0">
                <a:solidFill>
                  <a:srgbClr val="001F5F"/>
                </a:solidFill>
                <a:latin typeface="Calibri"/>
                <a:cs typeface="Calibri"/>
              </a:rPr>
              <a:t> from </a:t>
            </a:r>
            <a:r>
              <a:rPr lang="it-IT" altLang="it-IT" sz="1275" b="1" dirty="0" err="1">
                <a:solidFill>
                  <a:srgbClr val="001F5F"/>
                </a:solidFill>
                <a:latin typeface="Calibri"/>
                <a:cs typeface="Calibri"/>
              </a:rPr>
              <a:t>solid</a:t>
            </a:r>
            <a:r>
              <a:rPr lang="it-IT" altLang="it-IT" sz="1275" b="1" dirty="0">
                <a:solidFill>
                  <a:srgbClr val="001F5F"/>
                </a:solidFill>
                <a:latin typeface="Calibri"/>
                <a:cs typeface="Calibri"/>
              </a:rPr>
              <a:t> </a:t>
            </a:r>
            <a:r>
              <a:rPr lang="it-IT" altLang="it-IT" sz="1275" b="1" dirty="0" err="1">
                <a:solidFill>
                  <a:srgbClr val="001F5F"/>
                </a:solidFill>
                <a:latin typeface="Calibri"/>
                <a:cs typeface="Calibri"/>
              </a:rPr>
              <a:t>fuels</a:t>
            </a:r>
            <a:br>
              <a:rPr lang="it-IT" altLang="it-IT" sz="1275" b="1" dirty="0">
                <a:solidFill>
                  <a:schemeClr val="bg1"/>
                </a:solidFill>
                <a:latin typeface="Calibri"/>
                <a:cs typeface="Calibri"/>
              </a:rPr>
            </a:br>
            <a:r>
              <a:rPr lang="it-IT" altLang="it-IT" sz="1275" b="1" dirty="0" err="1">
                <a:solidFill>
                  <a:srgbClr val="001F5F"/>
                </a:solidFill>
                <a:latin typeface="Calibri"/>
                <a:cs typeface="Calibri"/>
              </a:rPr>
              <a:t>Childhood</a:t>
            </a:r>
            <a:r>
              <a:rPr lang="it-IT" altLang="it-IT" sz="1275" b="1" dirty="0">
                <a:solidFill>
                  <a:srgbClr val="001F5F"/>
                </a:solidFill>
                <a:latin typeface="Calibri"/>
                <a:cs typeface="Calibri"/>
              </a:rPr>
              <a:t> </a:t>
            </a:r>
            <a:r>
              <a:rPr lang="it-IT" altLang="it-IT" sz="1275" b="1" dirty="0" err="1">
                <a:solidFill>
                  <a:srgbClr val="001F5F"/>
                </a:solidFill>
                <a:latin typeface="Calibri"/>
                <a:cs typeface="Calibri"/>
              </a:rPr>
              <a:t>underweight</a:t>
            </a:r>
            <a:endParaRPr lang="it-IT" altLang="it-IT" sz="1275" b="1" dirty="0">
              <a:solidFill>
                <a:schemeClr val="bg1"/>
              </a:solidFill>
              <a:latin typeface="Calibri"/>
              <a:cs typeface="Calibri"/>
            </a:endParaRPr>
          </a:p>
          <a:p>
            <a:pPr algn="r" eaLnBrk="1" hangingPunct="1">
              <a:lnSpc>
                <a:spcPct val="135000"/>
              </a:lnSpc>
              <a:spcBef>
                <a:spcPts val="188"/>
              </a:spcBef>
            </a:pPr>
            <a:r>
              <a:rPr lang="it-IT" altLang="it-IT" sz="1275" b="1" dirty="0" err="1">
                <a:solidFill>
                  <a:srgbClr val="001F5F"/>
                </a:solidFill>
                <a:latin typeface="Calibri"/>
                <a:cs typeface="Calibri"/>
              </a:rPr>
              <a:t>Alcohol</a:t>
            </a:r>
            <a:r>
              <a:rPr lang="it-IT" altLang="it-IT" sz="1275" b="1" dirty="0">
                <a:solidFill>
                  <a:srgbClr val="001F5F"/>
                </a:solidFill>
                <a:latin typeface="Calibri"/>
                <a:cs typeface="Calibri"/>
              </a:rPr>
              <a:t> use</a:t>
            </a:r>
            <a:br>
              <a:rPr lang="it-IT" altLang="it-IT" sz="1275" b="1" dirty="0">
                <a:solidFill>
                  <a:srgbClr val="001F5F"/>
                </a:solidFill>
                <a:latin typeface="Calibri"/>
                <a:cs typeface="Calibri"/>
              </a:rPr>
            </a:br>
            <a:r>
              <a:rPr lang="it-IT" altLang="it-IT" sz="1275" b="1" dirty="0" err="1">
                <a:solidFill>
                  <a:srgbClr val="001F5F"/>
                </a:solidFill>
                <a:latin typeface="Calibri"/>
                <a:cs typeface="Calibri"/>
              </a:rPr>
              <a:t>Unsafe</a:t>
            </a:r>
            <a:r>
              <a:rPr lang="it-IT" altLang="it-IT" sz="1275" b="1" dirty="0">
                <a:solidFill>
                  <a:srgbClr val="001F5F"/>
                </a:solidFill>
                <a:latin typeface="Calibri"/>
                <a:cs typeface="Calibri"/>
              </a:rPr>
              <a:t> sex</a:t>
            </a:r>
            <a:br>
              <a:rPr lang="it-IT" altLang="it-IT" sz="1275" b="1" dirty="0">
                <a:solidFill>
                  <a:schemeClr val="bg1"/>
                </a:solidFill>
                <a:latin typeface="Calibri"/>
                <a:cs typeface="Calibri"/>
              </a:rPr>
            </a:br>
            <a:r>
              <a:rPr lang="it-IT" altLang="it-IT" sz="1275" b="1" dirty="0">
                <a:solidFill>
                  <a:srgbClr val="001F5F"/>
                </a:solidFill>
                <a:latin typeface="Calibri"/>
                <a:cs typeface="Calibri"/>
              </a:rPr>
              <a:t>High </a:t>
            </a:r>
            <a:r>
              <a:rPr lang="it-IT" altLang="it-IT" sz="1275" b="1" dirty="0" err="1">
                <a:solidFill>
                  <a:srgbClr val="001F5F"/>
                </a:solidFill>
                <a:latin typeface="Calibri"/>
                <a:cs typeface="Calibri"/>
              </a:rPr>
              <a:t>cholesterol</a:t>
            </a:r>
            <a:endParaRPr lang="it-IT" altLang="it-IT" sz="1275" b="1" dirty="0">
              <a:solidFill>
                <a:schemeClr val="bg1"/>
              </a:solidFill>
              <a:latin typeface="Calibri"/>
              <a:cs typeface="Calibri"/>
            </a:endParaRPr>
          </a:p>
          <a:p>
            <a:pPr algn="r" eaLnBrk="1" hangingPunct="1">
              <a:lnSpc>
                <a:spcPct val="135000"/>
              </a:lnSpc>
              <a:spcBef>
                <a:spcPts val="179"/>
              </a:spcBef>
            </a:pPr>
            <a:r>
              <a:rPr lang="it-IT" altLang="it-IT" sz="1275" b="1" dirty="0" err="1">
                <a:solidFill>
                  <a:srgbClr val="001F5F"/>
                </a:solidFill>
                <a:latin typeface="Calibri"/>
                <a:cs typeface="Calibri"/>
              </a:rPr>
              <a:t>Overweight</a:t>
            </a:r>
            <a:r>
              <a:rPr lang="it-IT" altLang="it-IT" sz="1275" b="1" dirty="0">
                <a:solidFill>
                  <a:srgbClr val="001F5F"/>
                </a:solidFill>
                <a:latin typeface="Calibri"/>
                <a:cs typeface="Calibri"/>
              </a:rPr>
              <a:t> and </a:t>
            </a:r>
            <a:r>
              <a:rPr lang="it-IT" altLang="it-IT" sz="1275" b="1" dirty="0" err="1">
                <a:solidFill>
                  <a:srgbClr val="001F5F"/>
                </a:solidFill>
                <a:latin typeface="Calibri"/>
                <a:cs typeface="Calibri"/>
              </a:rPr>
              <a:t>obesity</a:t>
            </a:r>
            <a:r>
              <a:rPr lang="it-IT" altLang="it-IT" sz="1275" b="1" dirty="0">
                <a:solidFill>
                  <a:srgbClr val="001F5F"/>
                </a:solidFill>
                <a:latin typeface="Calibri"/>
                <a:cs typeface="Calibri"/>
              </a:rPr>
              <a:t> </a:t>
            </a:r>
            <a:r>
              <a:rPr lang="it-IT" altLang="it-IT" sz="1275" b="1" dirty="0" err="1">
                <a:solidFill>
                  <a:srgbClr val="001F5F"/>
                </a:solidFill>
                <a:latin typeface="Calibri"/>
                <a:cs typeface="Calibri"/>
              </a:rPr>
              <a:t>Physical</a:t>
            </a:r>
            <a:r>
              <a:rPr lang="it-IT" altLang="it-IT" sz="1275" b="1" dirty="0">
                <a:solidFill>
                  <a:srgbClr val="001F5F"/>
                </a:solidFill>
                <a:latin typeface="Calibri"/>
                <a:cs typeface="Calibri"/>
              </a:rPr>
              <a:t> </a:t>
            </a:r>
            <a:r>
              <a:rPr lang="it-IT" altLang="it-IT" sz="1275" b="1" dirty="0" err="1">
                <a:solidFill>
                  <a:srgbClr val="001F5F"/>
                </a:solidFill>
                <a:latin typeface="Calibri"/>
                <a:cs typeface="Calibri"/>
              </a:rPr>
              <a:t>inactivity</a:t>
            </a:r>
            <a:br>
              <a:rPr lang="it-IT" altLang="it-IT" sz="1275" b="1" dirty="0">
                <a:solidFill>
                  <a:srgbClr val="001F5F"/>
                </a:solidFill>
                <a:latin typeface="Calibri"/>
                <a:cs typeface="Calibri"/>
              </a:rPr>
            </a:br>
            <a:r>
              <a:rPr lang="it-IT" altLang="it-IT" sz="1275" b="1" dirty="0">
                <a:solidFill>
                  <a:srgbClr val="001F5F"/>
                </a:solidFill>
                <a:latin typeface="Calibri"/>
                <a:cs typeface="Calibri"/>
              </a:rPr>
              <a:t>High </a:t>
            </a:r>
            <a:r>
              <a:rPr lang="it-IT" altLang="it-IT" sz="1275" b="1" dirty="0" err="1">
                <a:solidFill>
                  <a:srgbClr val="001F5F"/>
                </a:solidFill>
                <a:latin typeface="Calibri"/>
                <a:cs typeface="Calibri"/>
              </a:rPr>
              <a:t>blood</a:t>
            </a:r>
            <a:r>
              <a:rPr lang="it-IT" altLang="it-IT" sz="1275" b="1" dirty="0">
                <a:solidFill>
                  <a:srgbClr val="001F5F"/>
                </a:solidFill>
                <a:latin typeface="Calibri"/>
                <a:cs typeface="Calibri"/>
              </a:rPr>
              <a:t> </a:t>
            </a:r>
            <a:r>
              <a:rPr lang="it-IT" altLang="it-IT" sz="1275" b="1" dirty="0" err="1">
                <a:solidFill>
                  <a:srgbClr val="001F5F"/>
                </a:solidFill>
                <a:latin typeface="Calibri"/>
                <a:cs typeface="Calibri"/>
              </a:rPr>
              <a:t>glucose</a:t>
            </a:r>
            <a:br>
              <a:rPr lang="it-IT" altLang="it-IT" sz="1275" b="1" dirty="0">
                <a:solidFill>
                  <a:schemeClr val="bg1"/>
                </a:solidFill>
                <a:latin typeface="Calibri"/>
                <a:cs typeface="Calibri"/>
              </a:rPr>
            </a:br>
            <a:r>
              <a:rPr lang="it-IT" altLang="it-IT" sz="1275" b="1" dirty="0" err="1">
                <a:solidFill>
                  <a:srgbClr val="001F5F"/>
                </a:solidFill>
                <a:latin typeface="Calibri"/>
                <a:cs typeface="Calibri"/>
              </a:rPr>
              <a:t>Tobacco</a:t>
            </a:r>
            <a:br>
              <a:rPr lang="it-IT" altLang="it-IT" sz="1275" b="1" dirty="0">
                <a:solidFill>
                  <a:schemeClr val="bg1"/>
                </a:solidFill>
                <a:latin typeface="Calibri"/>
                <a:cs typeface="Calibri"/>
              </a:rPr>
            </a:br>
            <a:r>
              <a:rPr lang="it-IT" altLang="it-IT" sz="1275" b="1" dirty="0" err="1">
                <a:solidFill>
                  <a:srgbClr val="001F5F"/>
                </a:solidFill>
                <a:latin typeface="Calibri"/>
                <a:cs typeface="Calibri"/>
              </a:rPr>
              <a:t>Raised</a:t>
            </a:r>
            <a:r>
              <a:rPr lang="it-IT" altLang="it-IT" sz="1275" b="1" dirty="0">
                <a:solidFill>
                  <a:srgbClr val="001F5F"/>
                </a:solidFill>
                <a:latin typeface="Calibri"/>
                <a:cs typeface="Calibri"/>
              </a:rPr>
              <a:t> </a:t>
            </a:r>
            <a:r>
              <a:rPr lang="it-IT" altLang="it-IT" sz="1275" b="1" dirty="0" err="1">
                <a:solidFill>
                  <a:srgbClr val="001F5F"/>
                </a:solidFill>
                <a:latin typeface="Calibri"/>
                <a:cs typeface="Calibri"/>
              </a:rPr>
              <a:t>blood</a:t>
            </a:r>
            <a:r>
              <a:rPr lang="it-IT" altLang="it-IT" sz="1275" b="1" dirty="0">
                <a:solidFill>
                  <a:srgbClr val="001F5F"/>
                </a:solidFill>
                <a:latin typeface="Calibri"/>
                <a:cs typeface="Calibri"/>
              </a:rPr>
              <a:t> pressure</a:t>
            </a:r>
            <a:endParaRPr lang="it-IT" altLang="it-IT" sz="1275" b="1" dirty="0">
              <a:solidFill>
                <a:schemeClr val="bg1"/>
              </a:solidFill>
              <a:latin typeface="Calibri"/>
              <a:cs typeface="Calibri"/>
            </a:endParaRPr>
          </a:p>
        </p:txBody>
      </p:sp>
      <p:sp>
        <p:nvSpPr>
          <p:cNvPr id="27664" name="object 16"/>
          <p:cNvSpPr txBox="1">
            <a:spLocks noChangeArrowheads="1"/>
          </p:cNvSpPr>
          <p:nvPr/>
        </p:nvSpPr>
        <p:spPr bwMode="auto">
          <a:xfrm>
            <a:off x="3600541" y="5050409"/>
            <a:ext cx="80433" cy="167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142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defRPr>
                <a:solidFill>
                  <a:schemeClr val="tx1"/>
                </a:solidFill>
                <a:latin typeface="Arial" pitchFamily="34" charset="0"/>
                <a:ea typeface="ＭＳ Ｐゴシック" pitchFamily="34" charset="-128"/>
              </a:defRPr>
            </a:lvl9pPr>
          </a:lstStyle>
          <a:p>
            <a:pPr eaLnBrk="1" hangingPunct="1"/>
            <a:r>
              <a:rPr lang="it-IT" altLang="it-IT" sz="1125" b="1" dirty="0">
                <a:solidFill>
                  <a:srgbClr val="001F5F"/>
                </a:solidFill>
                <a:latin typeface="Calibri"/>
                <a:cs typeface="Calibri"/>
              </a:rPr>
              <a:t>0</a:t>
            </a:r>
            <a:endParaRPr lang="it-IT" altLang="it-IT" sz="1125" b="1" dirty="0">
              <a:solidFill>
                <a:schemeClr val="bg1"/>
              </a:solidFill>
              <a:latin typeface="Calibri"/>
              <a:cs typeface="Calibri"/>
            </a:endParaRPr>
          </a:p>
        </p:txBody>
      </p:sp>
      <p:sp>
        <p:nvSpPr>
          <p:cNvPr id="17" name="object 17"/>
          <p:cNvSpPr txBox="1"/>
          <p:nvPr/>
        </p:nvSpPr>
        <p:spPr>
          <a:xfrm>
            <a:off x="3985773" y="5030964"/>
            <a:ext cx="429015" cy="177398"/>
          </a:xfrm>
          <a:prstGeom prst="rect">
            <a:avLst/>
          </a:prstGeom>
        </p:spPr>
        <p:txBody>
          <a:bodyPr lIns="0" tIns="0" rIns="0" bIns="0"/>
          <a:lstStyle/>
          <a:p>
            <a:pPr marL="10199">
              <a:defRPr/>
            </a:pPr>
            <a:r>
              <a:rPr sz="1125" spc="-5" dirty="0">
                <a:solidFill>
                  <a:srgbClr val="001F5F"/>
                </a:solidFill>
                <a:latin typeface="Calibri"/>
                <a:cs typeface="Calibri"/>
              </a:rPr>
              <a:t>100</a:t>
            </a:r>
            <a:r>
              <a:rPr sz="1125" dirty="0">
                <a:solidFill>
                  <a:srgbClr val="001F5F"/>
                </a:solidFill>
                <a:latin typeface="Calibri"/>
                <a:cs typeface="Calibri"/>
              </a:rPr>
              <a:t>0</a:t>
            </a:r>
            <a:endParaRPr sz="1125" dirty="0">
              <a:latin typeface="Calibri"/>
              <a:cs typeface="Calibri"/>
            </a:endParaRPr>
          </a:p>
        </p:txBody>
      </p:sp>
      <p:sp>
        <p:nvSpPr>
          <p:cNvPr id="18" name="object 18"/>
          <p:cNvSpPr txBox="1"/>
          <p:nvPr/>
        </p:nvSpPr>
        <p:spPr>
          <a:xfrm>
            <a:off x="4341902" y="5037311"/>
            <a:ext cx="2424642" cy="478631"/>
          </a:xfrm>
          <a:prstGeom prst="rect">
            <a:avLst/>
          </a:prstGeom>
        </p:spPr>
        <p:txBody>
          <a:bodyPr lIns="0" tIns="0" rIns="0" bIns="0"/>
          <a:lstStyle/>
          <a:p>
            <a:pPr marL="1020" algn="ctr">
              <a:tabLst>
                <a:tab pos="510486" algn="l"/>
                <a:tab pos="1020458" algn="l"/>
                <a:tab pos="1530434" algn="l"/>
                <a:tab pos="2040410" algn="l"/>
              </a:tabLst>
              <a:defRPr/>
            </a:pPr>
            <a:r>
              <a:rPr sz="1125" spc="-5" dirty="0">
                <a:solidFill>
                  <a:srgbClr val="001F5F"/>
                </a:solidFill>
                <a:latin typeface="Calibri"/>
                <a:cs typeface="Calibri"/>
              </a:rPr>
              <a:t>200</a:t>
            </a:r>
            <a:r>
              <a:rPr sz="1125" dirty="0">
                <a:solidFill>
                  <a:srgbClr val="001F5F"/>
                </a:solidFill>
                <a:latin typeface="Calibri"/>
                <a:cs typeface="Calibri"/>
              </a:rPr>
              <a:t>0	</a:t>
            </a:r>
            <a:r>
              <a:rPr sz="1125" spc="-5" dirty="0">
                <a:solidFill>
                  <a:srgbClr val="001F5F"/>
                </a:solidFill>
                <a:latin typeface="Calibri"/>
                <a:cs typeface="Calibri"/>
              </a:rPr>
              <a:t>300</a:t>
            </a:r>
            <a:r>
              <a:rPr sz="1125" dirty="0">
                <a:solidFill>
                  <a:srgbClr val="001F5F"/>
                </a:solidFill>
                <a:latin typeface="Calibri"/>
                <a:cs typeface="Calibri"/>
              </a:rPr>
              <a:t>0	</a:t>
            </a:r>
            <a:r>
              <a:rPr sz="1125" spc="-5" dirty="0">
                <a:solidFill>
                  <a:srgbClr val="001F5F"/>
                </a:solidFill>
                <a:latin typeface="Calibri"/>
                <a:cs typeface="Calibri"/>
              </a:rPr>
              <a:t>400</a:t>
            </a:r>
            <a:r>
              <a:rPr sz="1125" dirty="0">
                <a:solidFill>
                  <a:srgbClr val="001F5F"/>
                </a:solidFill>
                <a:latin typeface="Calibri"/>
                <a:cs typeface="Calibri"/>
              </a:rPr>
              <a:t>0	</a:t>
            </a:r>
            <a:r>
              <a:rPr sz="1125" spc="-5" dirty="0">
                <a:solidFill>
                  <a:srgbClr val="001F5F"/>
                </a:solidFill>
                <a:latin typeface="Calibri"/>
                <a:cs typeface="Calibri"/>
              </a:rPr>
              <a:t>500</a:t>
            </a:r>
            <a:r>
              <a:rPr sz="1125" dirty="0">
                <a:solidFill>
                  <a:srgbClr val="001F5F"/>
                </a:solidFill>
                <a:latin typeface="Calibri"/>
                <a:cs typeface="Calibri"/>
              </a:rPr>
              <a:t>0	</a:t>
            </a:r>
            <a:r>
              <a:rPr sz="1125" spc="-5" dirty="0">
                <a:solidFill>
                  <a:srgbClr val="001F5F"/>
                </a:solidFill>
                <a:latin typeface="Calibri"/>
                <a:cs typeface="Calibri"/>
              </a:rPr>
              <a:t>600</a:t>
            </a:r>
            <a:r>
              <a:rPr sz="1125" dirty="0">
                <a:solidFill>
                  <a:srgbClr val="001F5F"/>
                </a:solidFill>
                <a:latin typeface="Calibri"/>
                <a:cs typeface="Calibri"/>
              </a:rPr>
              <a:t>0</a:t>
            </a:r>
            <a:endParaRPr sz="1125" dirty="0">
              <a:latin typeface="Calibri"/>
              <a:cs typeface="Calibri"/>
            </a:endParaRPr>
          </a:p>
        </p:txBody>
      </p:sp>
      <p:sp>
        <p:nvSpPr>
          <p:cNvPr id="19" name="object 19"/>
          <p:cNvSpPr txBox="1"/>
          <p:nvPr/>
        </p:nvSpPr>
        <p:spPr>
          <a:xfrm>
            <a:off x="6845390" y="5030964"/>
            <a:ext cx="305703" cy="177398"/>
          </a:xfrm>
          <a:prstGeom prst="rect">
            <a:avLst/>
          </a:prstGeom>
        </p:spPr>
        <p:txBody>
          <a:bodyPr lIns="0" tIns="0" rIns="0" bIns="0"/>
          <a:lstStyle/>
          <a:p>
            <a:pPr marL="10199">
              <a:defRPr/>
            </a:pPr>
            <a:r>
              <a:rPr sz="1125" spc="-5" dirty="0">
                <a:solidFill>
                  <a:srgbClr val="001F5F"/>
                </a:solidFill>
                <a:latin typeface="Calibri"/>
                <a:cs typeface="Calibri"/>
              </a:rPr>
              <a:t>700</a:t>
            </a:r>
            <a:r>
              <a:rPr sz="1125" dirty="0">
                <a:solidFill>
                  <a:srgbClr val="001F5F"/>
                </a:solidFill>
                <a:latin typeface="Calibri"/>
                <a:cs typeface="Calibri"/>
              </a:rPr>
              <a:t>0</a:t>
            </a:r>
            <a:endParaRPr sz="1125" dirty="0">
              <a:latin typeface="Calibri"/>
              <a:cs typeface="Calibri"/>
            </a:endParaRPr>
          </a:p>
        </p:txBody>
      </p:sp>
      <p:sp>
        <p:nvSpPr>
          <p:cNvPr id="20" name="object 20"/>
          <p:cNvSpPr txBox="1"/>
          <p:nvPr/>
        </p:nvSpPr>
        <p:spPr>
          <a:xfrm>
            <a:off x="7321639" y="5030964"/>
            <a:ext cx="297392" cy="177398"/>
          </a:xfrm>
          <a:prstGeom prst="rect">
            <a:avLst/>
          </a:prstGeom>
        </p:spPr>
        <p:txBody>
          <a:bodyPr lIns="0" tIns="0" rIns="0" bIns="0"/>
          <a:lstStyle/>
          <a:p>
            <a:pPr marL="10199">
              <a:defRPr/>
            </a:pPr>
            <a:r>
              <a:rPr sz="1125" spc="-5" dirty="0">
                <a:solidFill>
                  <a:srgbClr val="001F5F"/>
                </a:solidFill>
                <a:latin typeface="Calibri"/>
                <a:cs typeface="Calibri"/>
              </a:rPr>
              <a:t>800</a:t>
            </a:r>
            <a:r>
              <a:rPr sz="1125" dirty="0">
                <a:solidFill>
                  <a:srgbClr val="001F5F"/>
                </a:solidFill>
                <a:latin typeface="Calibri"/>
                <a:cs typeface="Calibri"/>
              </a:rPr>
              <a:t>0</a:t>
            </a:r>
            <a:endParaRPr sz="1125" dirty="0">
              <a:latin typeface="Calibri"/>
              <a:cs typeface="Calibri"/>
            </a:endParaRPr>
          </a:p>
        </p:txBody>
      </p:sp>
      <p:sp>
        <p:nvSpPr>
          <p:cNvPr id="27669" name="object 21"/>
          <p:cNvSpPr>
            <a:spLocks/>
          </p:cNvSpPr>
          <p:nvPr/>
        </p:nvSpPr>
        <p:spPr bwMode="auto">
          <a:xfrm>
            <a:off x="7448640"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0" name="object 22"/>
          <p:cNvSpPr>
            <a:spLocks/>
          </p:cNvSpPr>
          <p:nvPr/>
        </p:nvSpPr>
        <p:spPr bwMode="auto">
          <a:xfrm>
            <a:off x="6972390"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1" name="object 23"/>
          <p:cNvSpPr>
            <a:spLocks/>
          </p:cNvSpPr>
          <p:nvPr/>
        </p:nvSpPr>
        <p:spPr bwMode="auto">
          <a:xfrm>
            <a:off x="6495081"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2" name="object 24"/>
          <p:cNvSpPr>
            <a:spLocks/>
          </p:cNvSpPr>
          <p:nvPr/>
        </p:nvSpPr>
        <p:spPr bwMode="auto">
          <a:xfrm>
            <a:off x="6018831"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3" name="object 25"/>
          <p:cNvSpPr>
            <a:spLocks/>
          </p:cNvSpPr>
          <p:nvPr/>
        </p:nvSpPr>
        <p:spPr bwMode="auto">
          <a:xfrm>
            <a:off x="5542581"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4" name="object 26"/>
          <p:cNvSpPr>
            <a:spLocks/>
          </p:cNvSpPr>
          <p:nvPr/>
        </p:nvSpPr>
        <p:spPr bwMode="auto">
          <a:xfrm>
            <a:off x="5066331"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5" name="object 27"/>
          <p:cNvSpPr>
            <a:spLocks/>
          </p:cNvSpPr>
          <p:nvPr/>
        </p:nvSpPr>
        <p:spPr bwMode="auto">
          <a:xfrm>
            <a:off x="4589023"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6" name="object 28"/>
          <p:cNvSpPr>
            <a:spLocks/>
          </p:cNvSpPr>
          <p:nvPr/>
        </p:nvSpPr>
        <p:spPr bwMode="auto">
          <a:xfrm>
            <a:off x="4112773" y="4957543"/>
            <a:ext cx="0" cy="70247"/>
          </a:xfrm>
          <a:custGeom>
            <a:avLst/>
            <a:gdLst>
              <a:gd name="T0" fmla="*/ 0 w 127"/>
              <a:gd name="T1" fmla="*/ 127495 h 92964"/>
              <a:gd name="T2" fmla="*/ 0 w 127"/>
              <a:gd name="T3" fmla="*/ 0 h 92964"/>
              <a:gd name="T4" fmla="*/ 0 60000 65536"/>
              <a:gd name="T5" fmla="*/ 0 60000 65536"/>
            </a:gdLst>
            <a:ahLst/>
            <a:cxnLst>
              <a:cxn ang="T4">
                <a:pos x="T0" y="T1"/>
              </a:cxn>
              <a:cxn ang="T5">
                <a:pos x="T2" y="T3"/>
              </a:cxn>
            </a:cxnLst>
            <a:rect l="0" t="0" r="r" b="b"/>
            <a:pathLst>
              <a:path w="127" h="92964">
                <a:moveTo>
                  <a:pt x="0" y="92964"/>
                </a:moveTo>
                <a:lnTo>
                  <a:pt x="127"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7" name="object 29"/>
          <p:cNvSpPr>
            <a:spLocks/>
          </p:cNvSpPr>
          <p:nvPr/>
        </p:nvSpPr>
        <p:spPr bwMode="auto">
          <a:xfrm>
            <a:off x="3636523" y="4957543"/>
            <a:ext cx="0" cy="70247"/>
          </a:xfrm>
          <a:custGeom>
            <a:avLst/>
            <a:gdLst>
              <a:gd name="T0" fmla="*/ 127495 h 92964"/>
              <a:gd name="T1" fmla="*/ 0 h 92964"/>
              <a:gd name="T2" fmla="*/ 0 60000 65536"/>
              <a:gd name="T3" fmla="*/ 0 60000 65536"/>
            </a:gdLst>
            <a:ahLst/>
            <a:cxnLst>
              <a:cxn ang="T2">
                <a:pos x="0" y="T0"/>
              </a:cxn>
              <a:cxn ang="T3">
                <a:pos x="0" y="T1"/>
              </a:cxn>
            </a:cxnLst>
            <a:rect l="0" t="0" r="r" b="b"/>
            <a:pathLst>
              <a:path h="92964">
                <a:moveTo>
                  <a:pt x="0" y="92964"/>
                </a:moveTo>
                <a:lnTo>
                  <a:pt x="0" y="0"/>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27678" name="object 30"/>
          <p:cNvSpPr>
            <a:spLocks/>
          </p:cNvSpPr>
          <p:nvPr/>
        </p:nvSpPr>
        <p:spPr bwMode="auto">
          <a:xfrm>
            <a:off x="3637583" y="2282205"/>
            <a:ext cx="3816350" cy="2689622"/>
          </a:xfrm>
          <a:custGeom>
            <a:avLst/>
            <a:gdLst>
              <a:gd name="T0" fmla="*/ 0 w 5088890"/>
              <a:gd name="T1" fmla="*/ 0 h 3585972"/>
              <a:gd name="T2" fmla="*/ 0 w 5088890"/>
              <a:gd name="T3" fmla="*/ 4638128 h 3585972"/>
              <a:gd name="T4" fmla="*/ 981842 w 5088890"/>
              <a:gd name="T5" fmla="*/ 4627779 h 3585972"/>
              <a:gd name="T6" fmla="*/ 15027668 w 5088890"/>
              <a:gd name="T7" fmla="*/ 4627779 h 3585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88890" h="3585972">
                <a:moveTo>
                  <a:pt x="0" y="0"/>
                </a:moveTo>
                <a:lnTo>
                  <a:pt x="0" y="3585972"/>
                </a:lnTo>
                <a:lnTo>
                  <a:pt x="332486" y="3577971"/>
                </a:lnTo>
                <a:lnTo>
                  <a:pt x="5088890" y="3577971"/>
                </a:lnTo>
              </a:path>
            </a:pathLst>
          </a:custGeom>
          <a:noFill/>
          <a:ln w="19050">
            <a:solidFill>
              <a:srgbClr val="001F5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it-IT" sz="1350"/>
          </a:p>
        </p:txBody>
      </p:sp>
      <p:sp>
        <p:nvSpPr>
          <p:cNvPr id="33" name="Rettangolo 2"/>
          <p:cNvSpPr>
            <a:spLocks noChangeArrowheads="1"/>
          </p:cNvSpPr>
          <p:nvPr/>
        </p:nvSpPr>
        <p:spPr bwMode="auto">
          <a:xfrm>
            <a:off x="0" y="432075"/>
            <a:ext cx="10287000" cy="874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Ipertensione e ipercolesterolemia sono tra i principali fattori </a:t>
            </a:r>
            <a:br>
              <a:rPr lang="it-IT" sz="2800" b="1" dirty="0">
                <a:solidFill>
                  <a:srgbClr val="E61157"/>
                </a:solidFill>
                <a:latin typeface="Calibri"/>
                <a:cs typeface="Calibri"/>
              </a:rPr>
            </a:br>
            <a:r>
              <a:rPr lang="it-IT" sz="2800" b="1" dirty="0">
                <a:solidFill>
                  <a:srgbClr val="E61157"/>
                </a:solidFill>
                <a:latin typeface="Calibri"/>
                <a:cs typeface="Calibri"/>
              </a:rPr>
              <a:t>di rischio cardiovascolare associati ad elevata mortalità</a:t>
            </a:r>
          </a:p>
        </p:txBody>
      </p:sp>
      <p:sp>
        <p:nvSpPr>
          <p:cNvPr id="34" name="Rettangolo 33"/>
          <p:cNvSpPr/>
          <p:nvPr/>
        </p:nvSpPr>
        <p:spPr>
          <a:xfrm>
            <a:off x="458585" y="6025322"/>
            <a:ext cx="8650137" cy="294311"/>
          </a:xfrm>
          <a:prstGeom prst="rect">
            <a:avLst/>
          </a:prstGeom>
        </p:spPr>
        <p:txBody>
          <a:bodyPr wrap="square">
            <a:spAutoFit/>
          </a:bodyPr>
          <a:lstStyle/>
          <a:p>
            <a:pPr eaLnBrk="1" hangingPunct="1">
              <a:lnSpc>
                <a:spcPct val="85000"/>
              </a:lnSpc>
            </a:pPr>
            <a:r>
              <a:rPr lang="it-IT" sz="1500" i="1" dirty="0">
                <a:solidFill>
                  <a:srgbClr val="000000"/>
                </a:solidFill>
                <a:latin typeface="Calibri" charset="0"/>
                <a:ea typeface="MS PGothic" charset="0"/>
                <a:cs typeface="Arial" charset="0"/>
              </a:rPr>
              <a:t>World </a:t>
            </a:r>
            <a:r>
              <a:rPr lang="it-IT" sz="1500" i="1" dirty="0" err="1">
                <a:solidFill>
                  <a:srgbClr val="000000"/>
                </a:solidFill>
                <a:latin typeface="Calibri" charset="0"/>
                <a:ea typeface="MS PGothic" charset="0"/>
                <a:cs typeface="Arial" charset="0"/>
              </a:rPr>
              <a:t>Heart</a:t>
            </a:r>
            <a:r>
              <a:rPr lang="it-IT" sz="1500" i="1" dirty="0">
                <a:solidFill>
                  <a:srgbClr val="000000"/>
                </a:solidFill>
                <a:latin typeface="Calibri" charset="0"/>
                <a:ea typeface="MS PGothic" charset="0"/>
                <a:cs typeface="Arial" charset="0"/>
              </a:rPr>
              <a:t> Organization. Global </a:t>
            </a:r>
            <a:r>
              <a:rPr lang="it-IT" sz="1500" i="1" dirty="0" err="1">
                <a:solidFill>
                  <a:srgbClr val="000000"/>
                </a:solidFill>
                <a:latin typeface="Calibri" charset="0"/>
                <a:ea typeface="MS PGothic" charset="0"/>
                <a:cs typeface="Arial" charset="0"/>
              </a:rPr>
              <a:t>atlas</a:t>
            </a:r>
            <a:r>
              <a:rPr lang="it-IT" sz="1500" i="1" dirty="0">
                <a:solidFill>
                  <a:srgbClr val="000000"/>
                </a:solidFill>
                <a:latin typeface="Calibri" charset="0"/>
                <a:ea typeface="MS PGothic" charset="0"/>
                <a:cs typeface="Arial" charset="0"/>
              </a:rPr>
              <a:t> on </a:t>
            </a:r>
            <a:r>
              <a:rPr lang="it-IT" sz="1500" i="1" dirty="0" err="1">
                <a:solidFill>
                  <a:srgbClr val="000000"/>
                </a:solidFill>
                <a:latin typeface="Calibri" charset="0"/>
                <a:ea typeface="MS PGothic" charset="0"/>
                <a:cs typeface="Arial" charset="0"/>
              </a:rPr>
              <a:t>cardiovascular</a:t>
            </a:r>
            <a:r>
              <a:rPr lang="it-IT" sz="1500" i="1" dirty="0">
                <a:solidFill>
                  <a:srgbClr val="000000"/>
                </a:solidFill>
                <a:latin typeface="Calibri" charset="0"/>
                <a:ea typeface="MS PGothic" charset="0"/>
                <a:cs typeface="Arial" charset="0"/>
              </a:rPr>
              <a:t> </a:t>
            </a:r>
            <a:r>
              <a:rPr lang="it-IT" sz="1500" i="1" dirty="0" err="1">
                <a:solidFill>
                  <a:srgbClr val="000000"/>
                </a:solidFill>
                <a:latin typeface="Calibri" charset="0"/>
                <a:ea typeface="MS PGothic" charset="0"/>
                <a:cs typeface="Arial" charset="0"/>
              </a:rPr>
              <a:t>disease</a:t>
            </a:r>
            <a:r>
              <a:rPr lang="it-IT" sz="1500" i="1" dirty="0">
                <a:solidFill>
                  <a:srgbClr val="000000"/>
                </a:solidFill>
                <a:latin typeface="Calibri" charset="0"/>
                <a:ea typeface="MS PGothic" charset="0"/>
                <a:cs typeface="Arial" charset="0"/>
              </a:rPr>
              <a:t> </a:t>
            </a:r>
            <a:r>
              <a:rPr lang="it-IT" sz="1500" i="1" dirty="0" err="1">
                <a:solidFill>
                  <a:srgbClr val="000000"/>
                </a:solidFill>
                <a:latin typeface="Calibri" charset="0"/>
                <a:ea typeface="MS PGothic" charset="0"/>
                <a:cs typeface="Arial" charset="0"/>
              </a:rPr>
              <a:t>prevention</a:t>
            </a:r>
            <a:r>
              <a:rPr lang="it-IT" sz="1500" i="1" dirty="0">
                <a:solidFill>
                  <a:srgbClr val="000000"/>
                </a:solidFill>
                <a:latin typeface="Calibri" charset="0"/>
                <a:ea typeface="MS PGothic" charset="0"/>
                <a:cs typeface="Arial" charset="0"/>
              </a:rPr>
              <a:t> and control. WHO Press 2011</a:t>
            </a:r>
            <a:endParaRPr lang="hu-HU" sz="1500" i="1" dirty="0">
              <a:solidFill>
                <a:srgbClr val="000000"/>
              </a:solidFill>
              <a:latin typeface="Calibri" charset="0"/>
              <a:ea typeface="MS PGothic" charset="0"/>
              <a:cs typeface="Arial" charset="0"/>
            </a:endParaRPr>
          </a:p>
        </p:txBody>
      </p:sp>
      <p:sp>
        <p:nvSpPr>
          <p:cNvPr id="2" name="Rettangolo 1"/>
          <p:cNvSpPr/>
          <p:nvPr/>
        </p:nvSpPr>
        <p:spPr>
          <a:xfrm>
            <a:off x="2984206" y="5283399"/>
            <a:ext cx="5143500" cy="259259"/>
          </a:xfrm>
          <a:prstGeom prst="rect">
            <a:avLst/>
          </a:prstGeom>
        </p:spPr>
        <p:txBody>
          <a:bodyPr>
            <a:spAutoFit/>
          </a:bodyPr>
          <a:lstStyle/>
          <a:p>
            <a:pPr algn="ctr">
              <a:lnSpc>
                <a:spcPts val="1274"/>
              </a:lnSpc>
              <a:defRPr/>
            </a:pPr>
            <a:r>
              <a:rPr lang="it-IT" sz="1200" dirty="0" err="1">
                <a:solidFill>
                  <a:srgbClr val="001F5F"/>
                </a:solidFill>
                <a:latin typeface="Calibri"/>
                <a:cs typeface="Calibri"/>
              </a:rPr>
              <a:t>At</a:t>
            </a:r>
            <a:r>
              <a:rPr lang="it-IT" sz="1200" spc="5" dirty="0" err="1">
                <a:solidFill>
                  <a:srgbClr val="001F5F"/>
                </a:solidFill>
                <a:latin typeface="Calibri"/>
                <a:cs typeface="Calibri"/>
              </a:rPr>
              <a:t>t</a:t>
            </a:r>
            <a:r>
              <a:rPr lang="it-IT" sz="1200" dirty="0" err="1">
                <a:solidFill>
                  <a:srgbClr val="001F5F"/>
                </a:solidFill>
                <a:latin typeface="Calibri"/>
                <a:cs typeface="Calibri"/>
              </a:rPr>
              <a:t>r</a:t>
            </a:r>
            <a:r>
              <a:rPr lang="it-IT" sz="1200" spc="-5" dirty="0" err="1">
                <a:solidFill>
                  <a:srgbClr val="001F5F"/>
                </a:solidFill>
                <a:latin typeface="Calibri"/>
                <a:cs typeface="Calibri"/>
              </a:rPr>
              <a:t>i</a:t>
            </a:r>
            <a:r>
              <a:rPr lang="it-IT" sz="1200" spc="-8" dirty="0" err="1">
                <a:solidFill>
                  <a:srgbClr val="001F5F"/>
                </a:solidFill>
                <a:latin typeface="Calibri"/>
                <a:cs typeface="Calibri"/>
              </a:rPr>
              <a:t>b</a:t>
            </a:r>
            <a:r>
              <a:rPr lang="it-IT" sz="1200" spc="-5" dirty="0" err="1">
                <a:solidFill>
                  <a:srgbClr val="001F5F"/>
                </a:solidFill>
                <a:latin typeface="Calibri"/>
                <a:cs typeface="Calibri"/>
              </a:rPr>
              <a:t>u</a:t>
            </a:r>
            <a:r>
              <a:rPr lang="it-IT" sz="1200" dirty="0" err="1">
                <a:solidFill>
                  <a:srgbClr val="001F5F"/>
                </a:solidFill>
                <a:latin typeface="Calibri"/>
                <a:cs typeface="Calibri"/>
              </a:rPr>
              <a:t>t</a:t>
            </a:r>
            <a:r>
              <a:rPr lang="it-IT" sz="1200" spc="-5" dirty="0" err="1">
                <a:solidFill>
                  <a:srgbClr val="001F5F"/>
                </a:solidFill>
                <a:latin typeface="Calibri"/>
                <a:cs typeface="Calibri"/>
              </a:rPr>
              <a:t>abl</a:t>
            </a:r>
            <a:r>
              <a:rPr lang="it-IT" sz="1200" dirty="0" err="1">
                <a:solidFill>
                  <a:srgbClr val="001F5F"/>
                </a:solidFill>
                <a:latin typeface="Calibri"/>
                <a:cs typeface="Calibri"/>
              </a:rPr>
              <a:t>e</a:t>
            </a:r>
            <a:r>
              <a:rPr lang="it-IT" sz="1200" spc="-32" dirty="0">
                <a:solidFill>
                  <a:srgbClr val="001F5F"/>
                </a:solidFill>
                <a:latin typeface="Calibri"/>
                <a:cs typeface="Calibri"/>
              </a:rPr>
              <a:t> </a:t>
            </a:r>
            <a:r>
              <a:rPr lang="it-IT" sz="1200" spc="-5" dirty="0" err="1">
                <a:solidFill>
                  <a:srgbClr val="001F5F"/>
                </a:solidFill>
                <a:latin typeface="Calibri"/>
                <a:cs typeface="Calibri"/>
              </a:rPr>
              <a:t>dea</a:t>
            </a:r>
            <a:r>
              <a:rPr lang="it-IT" sz="1200" dirty="0" err="1">
                <a:solidFill>
                  <a:srgbClr val="001F5F"/>
                </a:solidFill>
                <a:latin typeface="Calibri"/>
                <a:cs typeface="Calibri"/>
              </a:rPr>
              <a:t>t</a:t>
            </a:r>
            <a:r>
              <a:rPr lang="it-IT" sz="1200" spc="-5" dirty="0" err="1">
                <a:solidFill>
                  <a:srgbClr val="001F5F"/>
                </a:solidFill>
                <a:latin typeface="Calibri"/>
                <a:cs typeface="Calibri"/>
              </a:rPr>
              <a:t>h</a:t>
            </a:r>
            <a:r>
              <a:rPr lang="it-IT" sz="1200" dirty="0" err="1">
                <a:solidFill>
                  <a:srgbClr val="001F5F"/>
                </a:solidFill>
                <a:latin typeface="Calibri"/>
                <a:cs typeface="Calibri"/>
              </a:rPr>
              <a:t>s</a:t>
            </a:r>
            <a:r>
              <a:rPr lang="it-IT" sz="1200" spc="-17" dirty="0">
                <a:solidFill>
                  <a:srgbClr val="001F5F"/>
                </a:solidFill>
                <a:latin typeface="Calibri"/>
                <a:cs typeface="Calibri"/>
              </a:rPr>
              <a:t> </a:t>
            </a:r>
            <a:r>
              <a:rPr lang="it-IT" sz="1200" spc="-5" dirty="0">
                <a:solidFill>
                  <a:srgbClr val="001F5F"/>
                </a:solidFill>
                <a:latin typeface="Calibri"/>
                <a:cs typeface="Calibri"/>
              </a:rPr>
              <a:t>du</a:t>
            </a:r>
            <a:r>
              <a:rPr lang="it-IT" sz="1200" dirty="0">
                <a:solidFill>
                  <a:srgbClr val="001F5F"/>
                </a:solidFill>
                <a:latin typeface="Calibri"/>
                <a:cs typeface="Calibri"/>
              </a:rPr>
              <a:t>e</a:t>
            </a:r>
            <a:r>
              <a:rPr lang="it-IT" sz="1200" spc="-28" dirty="0">
                <a:solidFill>
                  <a:srgbClr val="001F5F"/>
                </a:solidFill>
                <a:latin typeface="Calibri"/>
                <a:cs typeface="Calibri"/>
              </a:rPr>
              <a:t> </a:t>
            </a:r>
            <a:r>
              <a:rPr lang="it-IT" sz="1200" spc="5" dirty="0">
                <a:solidFill>
                  <a:srgbClr val="001F5F"/>
                </a:solidFill>
                <a:latin typeface="Calibri"/>
                <a:cs typeface="Calibri"/>
              </a:rPr>
              <a:t>t</a:t>
            </a:r>
            <a:r>
              <a:rPr lang="it-IT" sz="1200" dirty="0">
                <a:solidFill>
                  <a:srgbClr val="001F5F"/>
                </a:solidFill>
                <a:latin typeface="Calibri"/>
                <a:cs typeface="Calibri"/>
              </a:rPr>
              <a:t>o</a:t>
            </a:r>
            <a:r>
              <a:rPr lang="it-IT" sz="1200" spc="-20" dirty="0">
                <a:solidFill>
                  <a:srgbClr val="001F5F"/>
                </a:solidFill>
                <a:latin typeface="Calibri"/>
                <a:cs typeface="Calibri"/>
              </a:rPr>
              <a:t> </a:t>
            </a:r>
            <a:r>
              <a:rPr lang="it-IT" sz="1200" spc="-5" dirty="0" err="1">
                <a:solidFill>
                  <a:srgbClr val="001F5F"/>
                </a:solidFill>
                <a:latin typeface="Calibri"/>
                <a:cs typeface="Calibri"/>
              </a:rPr>
              <a:t>se</a:t>
            </a:r>
            <a:r>
              <a:rPr lang="it-IT" sz="1200" spc="-8" dirty="0" err="1">
                <a:solidFill>
                  <a:srgbClr val="001F5F"/>
                </a:solidFill>
                <a:latin typeface="Calibri"/>
                <a:cs typeface="Calibri"/>
              </a:rPr>
              <a:t>l</a:t>
            </a:r>
            <a:r>
              <a:rPr lang="it-IT" sz="1200" spc="-5" dirty="0" err="1">
                <a:solidFill>
                  <a:srgbClr val="001F5F"/>
                </a:solidFill>
                <a:latin typeface="Calibri"/>
                <a:cs typeface="Calibri"/>
              </a:rPr>
              <a:t>ec</a:t>
            </a:r>
            <a:r>
              <a:rPr lang="it-IT" sz="1200" dirty="0" err="1">
                <a:solidFill>
                  <a:srgbClr val="001F5F"/>
                </a:solidFill>
                <a:latin typeface="Calibri"/>
                <a:cs typeface="Calibri"/>
              </a:rPr>
              <a:t>t</a:t>
            </a:r>
            <a:r>
              <a:rPr lang="it-IT" sz="1200" spc="-5" dirty="0" err="1">
                <a:solidFill>
                  <a:srgbClr val="001F5F"/>
                </a:solidFill>
                <a:latin typeface="Calibri"/>
                <a:cs typeface="Calibri"/>
              </a:rPr>
              <a:t>e</a:t>
            </a:r>
            <a:r>
              <a:rPr lang="it-IT" sz="1200" dirty="0" err="1">
                <a:solidFill>
                  <a:srgbClr val="001F5F"/>
                </a:solidFill>
                <a:latin typeface="Calibri"/>
                <a:cs typeface="Calibri"/>
              </a:rPr>
              <a:t>d</a:t>
            </a:r>
            <a:r>
              <a:rPr lang="it-IT" sz="1200" spc="-28" dirty="0">
                <a:solidFill>
                  <a:srgbClr val="001F5F"/>
                </a:solidFill>
                <a:latin typeface="Calibri"/>
                <a:cs typeface="Calibri"/>
              </a:rPr>
              <a:t> </a:t>
            </a:r>
            <a:r>
              <a:rPr lang="it-IT" sz="1200" dirty="0" err="1">
                <a:solidFill>
                  <a:srgbClr val="001F5F"/>
                </a:solidFill>
                <a:latin typeface="Calibri"/>
                <a:cs typeface="Calibri"/>
              </a:rPr>
              <a:t>r</a:t>
            </a:r>
            <a:r>
              <a:rPr lang="it-IT" sz="1200" spc="-5" dirty="0" err="1">
                <a:solidFill>
                  <a:srgbClr val="001F5F"/>
                </a:solidFill>
                <a:latin typeface="Calibri"/>
                <a:cs typeface="Calibri"/>
              </a:rPr>
              <a:t>is</a:t>
            </a:r>
            <a:r>
              <a:rPr lang="it-IT" sz="1200" dirty="0" err="1">
                <a:solidFill>
                  <a:srgbClr val="001F5F"/>
                </a:solidFill>
                <a:latin typeface="Calibri"/>
                <a:cs typeface="Calibri"/>
              </a:rPr>
              <a:t>k</a:t>
            </a:r>
            <a:r>
              <a:rPr lang="it-IT" sz="1200" spc="-28" dirty="0">
                <a:solidFill>
                  <a:srgbClr val="001F5F"/>
                </a:solidFill>
                <a:latin typeface="Calibri"/>
                <a:cs typeface="Calibri"/>
              </a:rPr>
              <a:t> </a:t>
            </a:r>
            <a:r>
              <a:rPr lang="it-IT" sz="1200" dirty="0" err="1">
                <a:solidFill>
                  <a:srgbClr val="001F5F"/>
                </a:solidFill>
                <a:latin typeface="Calibri"/>
                <a:cs typeface="Calibri"/>
              </a:rPr>
              <a:t>f</a:t>
            </a:r>
            <a:r>
              <a:rPr lang="it-IT" sz="1200" spc="-5" dirty="0" err="1">
                <a:solidFill>
                  <a:srgbClr val="001F5F"/>
                </a:solidFill>
                <a:latin typeface="Calibri"/>
                <a:cs typeface="Calibri"/>
              </a:rPr>
              <a:t>ac</a:t>
            </a:r>
            <a:r>
              <a:rPr lang="it-IT" sz="1200" dirty="0" err="1">
                <a:solidFill>
                  <a:srgbClr val="001F5F"/>
                </a:solidFill>
                <a:latin typeface="Calibri"/>
                <a:cs typeface="Calibri"/>
              </a:rPr>
              <a:t>t</a:t>
            </a:r>
            <a:r>
              <a:rPr lang="it-IT" sz="1200" spc="-5" dirty="0" err="1">
                <a:solidFill>
                  <a:srgbClr val="001F5F"/>
                </a:solidFill>
                <a:latin typeface="Calibri"/>
                <a:cs typeface="Calibri"/>
              </a:rPr>
              <a:t>o</a:t>
            </a:r>
            <a:r>
              <a:rPr lang="it-IT" sz="1200" dirty="0" err="1">
                <a:solidFill>
                  <a:srgbClr val="001F5F"/>
                </a:solidFill>
                <a:latin typeface="Calibri"/>
                <a:cs typeface="Calibri"/>
              </a:rPr>
              <a:t>rs</a:t>
            </a:r>
            <a:r>
              <a:rPr lang="it-IT" sz="1200" dirty="0">
                <a:latin typeface="Calibri"/>
                <a:cs typeface="Calibri"/>
              </a:rPr>
              <a:t> </a:t>
            </a:r>
            <a:r>
              <a:rPr lang="it-IT" sz="1200" dirty="0">
                <a:solidFill>
                  <a:srgbClr val="001F5F"/>
                </a:solidFill>
                <a:latin typeface="Calibri"/>
                <a:cs typeface="Calibri"/>
              </a:rPr>
              <a:t>(</a:t>
            </a:r>
            <a:r>
              <a:rPr lang="it-IT" sz="1200" spc="-5" dirty="0">
                <a:solidFill>
                  <a:srgbClr val="001F5F"/>
                </a:solidFill>
                <a:latin typeface="Calibri"/>
                <a:cs typeface="Calibri"/>
              </a:rPr>
              <a:t>i</a:t>
            </a:r>
            <a:r>
              <a:rPr lang="it-IT" sz="1200" dirty="0">
                <a:solidFill>
                  <a:srgbClr val="001F5F"/>
                </a:solidFill>
                <a:latin typeface="Calibri"/>
                <a:cs typeface="Calibri"/>
              </a:rPr>
              <a:t>n</a:t>
            </a:r>
            <a:r>
              <a:rPr lang="it-IT" sz="1200" spc="-32" dirty="0">
                <a:solidFill>
                  <a:srgbClr val="001F5F"/>
                </a:solidFill>
                <a:latin typeface="Calibri"/>
                <a:cs typeface="Calibri"/>
              </a:rPr>
              <a:t> </a:t>
            </a:r>
            <a:r>
              <a:rPr lang="it-IT" sz="1200" spc="5" dirty="0" err="1">
                <a:solidFill>
                  <a:srgbClr val="001F5F"/>
                </a:solidFill>
                <a:latin typeface="Calibri"/>
                <a:cs typeface="Calibri"/>
              </a:rPr>
              <a:t>t</a:t>
            </a:r>
            <a:r>
              <a:rPr lang="it-IT" sz="1200" spc="-8" dirty="0" err="1">
                <a:solidFill>
                  <a:srgbClr val="001F5F"/>
                </a:solidFill>
                <a:latin typeface="Calibri"/>
                <a:cs typeface="Calibri"/>
              </a:rPr>
              <a:t>hou</a:t>
            </a:r>
            <a:r>
              <a:rPr lang="it-IT" sz="1200" spc="-5" dirty="0" err="1">
                <a:solidFill>
                  <a:srgbClr val="001F5F"/>
                </a:solidFill>
                <a:latin typeface="Calibri"/>
                <a:cs typeface="Calibri"/>
              </a:rPr>
              <a:t>s</a:t>
            </a:r>
            <a:r>
              <a:rPr lang="it-IT" sz="1200" spc="-8" dirty="0" err="1">
                <a:solidFill>
                  <a:srgbClr val="001F5F"/>
                </a:solidFill>
                <a:latin typeface="Calibri"/>
                <a:cs typeface="Calibri"/>
              </a:rPr>
              <a:t>and</a:t>
            </a:r>
            <a:r>
              <a:rPr lang="it-IT" sz="1200" spc="-5" dirty="0" err="1">
                <a:solidFill>
                  <a:srgbClr val="001F5F"/>
                </a:solidFill>
                <a:latin typeface="Calibri"/>
                <a:cs typeface="Calibri"/>
              </a:rPr>
              <a:t>s</a:t>
            </a:r>
            <a:r>
              <a:rPr lang="it-IT" sz="1200" dirty="0">
                <a:solidFill>
                  <a:srgbClr val="001F5F"/>
                </a:solidFill>
                <a:latin typeface="Calibri"/>
                <a:cs typeface="Calibri"/>
              </a:rPr>
              <a:t>)</a:t>
            </a:r>
            <a:endParaRPr lang="it-IT" sz="1200" dirty="0">
              <a:latin typeface="Calibri"/>
              <a:cs typeface="Calibri"/>
            </a:endParaRPr>
          </a:p>
        </p:txBody>
      </p:sp>
    </p:spTree>
    <p:extLst>
      <p:ext uri="{BB962C8B-B14F-4D97-AF65-F5344CB8AC3E}">
        <p14:creationId xmlns:p14="http://schemas.microsoft.com/office/powerpoint/2010/main" val="3896209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3">
            <a:extLst>
              <a:ext uri="{FF2B5EF4-FFF2-40B4-BE49-F238E27FC236}">
                <a16:creationId xmlns:a16="http://schemas.microsoft.com/office/drawing/2014/main" id="{293AD9B7-FBDA-4F99-B7F4-B30DBB3C6D5F}"/>
              </a:ext>
            </a:extLst>
          </p:cNvPr>
          <p:cNvSpPr>
            <a:spLocks noGrp="1"/>
          </p:cNvSpPr>
          <p:nvPr>
            <p:ph type="title"/>
          </p:nvPr>
        </p:nvSpPr>
        <p:spPr>
          <a:xfrm>
            <a:off x="514350" y="4714251"/>
            <a:ext cx="9216820" cy="1125190"/>
          </a:xfrm>
        </p:spPr>
        <p:txBody>
          <a:bodyPr vert="horz" lIns="91440" tIns="45720" rIns="91440" bIns="45720" rtlCol="0" anchor="b">
            <a:normAutofit/>
          </a:bodyPr>
          <a:lstStyle/>
          <a:p>
            <a:pPr>
              <a:lnSpc>
                <a:spcPct val="80000"/>
              </a:lnSpc>
            </a:pPr>
            <a:r>
              <a:rPr lang="en-US" sz="5200" b="1">
                <a:solidFill>
                  <a:srgbClr val="FFFFFF"/>
                </a:solidFill>
                <a:effectLst>
                  <a:outerShdw blurRad="38100" dist="38100" dir="2700000" algn="tl">
                    <a:srgbClr val="000000">
                      <a:alpha val="43137"/>
                    </a:srgbClr>
                  </a:outerShdw>
                </a:effectLst>
              </a:rPr>
              <a:t>IPERTENSIONE E CORONAROPATIA</a:t>
            </a:r>
          </a:p>
        </p:txBody>
      </p:sp>
      <p:sp>
        <p:nvSpPr>
          <p:cNvPr id="15" name="Rectangle 14">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287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A2F2F50A-E327-4F4D-8027-0C9A45432BA2}"/>
              </a:ext>
            </a:extLst>
          </p:cNvPr>
          <p:cNvPicPr>
            <a:picLocks noGrp="1" noChangeAspect="1"/>
          </p:cNvPicPr>
          <p:nvPr>
            <p:ph idx="1"/>
          </p:nvPr>
        </p:nvPicPr>
        <p:blipFill>
          <a:blip r:embed="rId2"/>
          <a:stretch>
            <a:fillRect/>
          </a:stretch>
        </p:blipFill>
        <p:spPr>
          <a:xfrm>
            <a:off x="1443693" y="92483"/>
            <a:ext cx="7399613" cy="4479518"/>
          </a:xfrm>
          <a:prstGeom prst="rect">
            <a:avLst/>
          </a:prstGeom>
        </p:spPr>
      </p:pic>
      <p:pic>
        <p:nvPicPr>
          <p:cNvPr id="2" name="Immagine 1">
            <a:extLst>
              <a:ext uri="{FF2B5EF4-FFF2-40B4-BE49-F238E27FC236}">
                <a16:creationId xmlns:a16="http://schemas.microsoft.com/office/drawing/2014/main" id="{F7951B0B-5D0D-467F-9B76-815C50E4BF41}"/>
              </a:ext>
            </a:extLst>
          </p:cNvPr>
          <p:cNvPicPr>
            <a:picLocks noChangeAspect="1"/>
          </p:cNvPicPr>
          <p:nvPr/>
        </p:nvPicPr>
        <p:blipFill>
          <a:blip r:embed="rId3"/>
          <a:stretch>
            <a:fillRect/>
          </a:stretch>
        </p:blipFill>
        <p:spPr>
          <a:xfrm>
            <a:off x="8159312" y="6455628"/>
            <a:ext cx="2127688" cy="402371"/>
          </a:xfrm>
          <a:prstGeom prst="rect">
            <a:avLst/>
          </a:prstGeom>
        </p:spPr>
      </p:pic>
    </p:spTree>
    <p:extLst>
      <p:ext uri="{BB962C8B-B14F-4D97-AF65-F5344CB8AC3E}">
        <p14:creationId xmlns:p14="http://schemas.microsoft.com/office/powerpoint/2010/main" val="1539328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C4A892D-088E-4414-965D-1F8C4212F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olo 3">
            <a:extLst>
              <a:ext uri="{FF2B5EF4-FFF2-40B4-BE49-F238E27FC236}">
                <a16:creationId xmlns:a16="http://schemas.microsoft.com/office/drawing/2014/main" id="{293AD9B7-FBDA-4F99-B7F4-B30DBB3C6D5F}"/>
              </a:ext>
            </a:extLst>
          </p:cNvPr>
          <p:cNvSpPr>
            <a:spLocks noGrp="1"/>
          </p:cNvSpPr>
          <p:nvPr>
            <p:ph type="title"/>
          </p:nvPr>
        </p:nvSpPr>
        <p:spPr>
          <a:xfrm>
            <a:off x="514350" y="4714251"/>
            <a:ext cx="9216820" cy="1125190"/>
          </a:xfrm>
        </p:spPr>
        <p:txBody>
          <a:bodyPr vert="horz" lIns="91440" tIns="45720" rIns="91440" bIns="45720" rtlCol="0" anchor="b">
            <a:normAutofit/>
          </a:bodyPr>
          <a:lstStyle/>
          <a:p>
            <a:pPr algn="ctr">
              <a:lnSpc>
                <a:spcPct val="80000"/>
              </a:lnSpc>
            </a:pPr>
            <a:r>
              <a:rPr lang="en-US" sz="6100" b="1" dirty="0">
                <a:solidFill>
                  <a:srgbClr val="FFFFFF"/>
                </a:solidFill>
                <a:effectLst>
                  <a:outerShdw blurRad="38100" dist="38100" dir="2700000" algn="tl">
                    <a:srgbClr val="000000">
                      <a:alpha val="43137"/>
                    </a:srgbClr>
                  </a:outerShdw>
                </a:effectLst>
              </a:rPr>
              <a:t>IPERTENSIONE ED IRC</a:t>
            </a:r>
          </a:p>
        </p:txBody>
      </p:sp>
      <p:sp>
        <p:nvSpPr>
          <p:cNvPr id="16" name="Rectangle 15">
            <a:extLst>
              <a:ext uri="{FF2B5EF4-FFF2-40B4-BE49-F238E27FC236}">
                <a16:creationId xmlns:a16="http://schemas.microsoft.com/office/drawing/2014/main" id="{472BC85F-BF83-4D6D-A1BC-8EE5822F0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2870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a:extLst>
              <a:ext uri="{FF2B5EF4-FFF2-40B4-BE49-F238E27FC236}">
                <a16:creationId xmlns:a16="http://schemas.microsoft.com/office/drawing/2014/main" id="{1AF015D1-695E-4586-856B-25A471B7C1BB}"/>
              </a:ext>
            </a:extLst>
          </p:cNvPr>
          <p:cNvPicPr>
            <a:picLocks noGrp="1" noChangeAspect="1"/>
          </p:cNvPicPr>
          <p:nvPr>
            <p:ph idx="1"/>
          </p:nvPr>
        </p:nvPicPr>
        <p:blipFill>
          <a:blip r:embed="rId2"/>
          <a:stretch>
            <a:fillRect/>
          </a:stretch>
        </p:blipFill>
        <p:spPr>
          <a:xfrm>
            <a:off x="1948478" y="0"/>
            <a:ext cx="6390043" cy="4476975"/>
          </a:xfrm>
          <a:prstGeom prst="rect">
            <a:avLst/>
          </a:prstGeom>
        </p:spPr>
      </p:pic>
    </p:spTree>
    <p:extLst>
      <p:ext uri="{BB962C8B-B14F-4D97-AF65-F5344CB8AC3E}">
        <p14:creationId xmlns:p14="http://schemas.microsoft.com/office/powerpoint/2010/main" val="1733253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484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146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462FC8D-533F-4533-9F70-F468198E68CE}"/>
              </a:ext>
            </a:extLst>
          </p:cNvPr>
          <p:cNvSpPr>
            <a:spLocks noGrp="1"/>
          </p:cNvSpPr>
          <p:nvPr>
            <p:ph idx="1"/>
          </p:nvPr>
        </p:nvSpPr>
        <p:spPr>
          <a:xfrm>
            <a:off x="3967774" y="996625"/>
            <a:ext cx="5676609" cy="4864751"/>
          </a:xfrm>
        </p:spPr>
        <p:txBody>
          <a:bodyPr anchor="ctr">
            <a:normAutofit/>
          </a:bodyPr>
          <a:lstStyle/>
          <a:p>
            <a:pPr marL="514350" indent="-514350">
              <a:buFont typeface="+mj-lt"/>
              <a:buAutoNum type="arabicPeriod"/>
            </a:pPr>
            <a:r>
              <a:rPr lang="it-IT">
                <a:solidFill>
                  <a:schemeClr val="tx1"/>
                </a:solidFill>
              </a:rPr>
              <a:t>CORRETTA DIAGNOSI DEL GRADO DI IPERTENSIONE</a:t>
            </a:r>
          </a:p>
          <a:p>
            <a:pPr marL="514350" indent="-514350">
              <a:buFont typeface="+mj-lt"/>
              <a:buAutoNum type="arabicPeriod"/>
            </a:pPr>
            <a:r>
              <a:rPr lang="it-IT">
                <a:solidFill>
                  <a:schemeClr val="tx1"/>
                </a:solidFill>
              </a:rPr>
              <a:t>PRESENZA DI DANNO D’ORGANO</a:t>
            </a:r>
          </a:p>
          <a:p>
            <a:pPr marL="514350" indent="-514350">
              <a:buFont typeface="+mj-lt"/>
              <a:buAutoNum type="arabicPeriod"/>
            </a:pPr>
            <a:r>
              <a:rPr lang="it-IT">
                <a:solidFill>
                  <a:schemeClr val="tx1"/>
                </a:solidFill>
              </a:rPr>
              <a:t>TERAPIA EFFICACE</a:t>
            </a:r>
          </a:p>
          <a:p>
            <a:pPr marL="514350" indent="-514350">
              <a:buFont typeface="+mj-lt"/>
              <a:buAutoNum type="arabicPeriod"/>
            </a:pPr>
            <a:r>
              <a:rPr lang="it-IT">
                <a:solidFill>
                  <a:schemeClr val="tx1"/>
                </a:solidFill>
              </a:rPr>
              <a:t>TAILORED THERAPY </a:t>
            </a:r>
          </a:p>
          <a:p>
            <a:pPr marL="514350" indent="-514350">
              <a:buFont typeface="+mj-lt"/>
              <a:buAutoNum type="arabicPeriod"/>
            </a:pPr>
            <a:r>
              <a:rPr lang="it-IT" b="1">
                <a:solidFill>
                  <a:schemeClr val="tx1"/>
                </a:solidFill>
                <a:effectLst>
                  <a:outerShdw blurRad="38100" dist="38100" dir="2700000" algn="tl">
                    <a:srgbClr val="000000">
                      <a:alpha val="43137"/>
                    </a:srgbClr>
                  </a:outerShdw>
                </a:effectLst>
              </a:rPr>
              <a:t>COUNSELING TERAPEUTICO</a:t>
            </a:r>
          </a:p>
          <a:p>
            <a:pPr marL="514350" indent="-514350">
              <a:buFont typeface="+mj-lt"/>
              <a:buAutoNum type="arabicPeriod"/>
            </a:pPr>
            <a:r>
              <a:rPr lang="it-IT">
                <a:solidFill>
                  <a:schemeClr val="tx1"/>
                </a:solidFill>
              </a:rPr>
              <a:t>FOLLOW-UP CLINICO-STRUMENTALE</a:t>
            </a:r>
          </a:p>
          <a:p>
            <a:pPr marL="514350" indent="-514350">
              <a:buFont typeface="+mj-lt"/>
              <a:buAutoNum type="arabicPeriod"/>
            </a:pPr>
            <a:r>
              <a:rPr lang="it-IT">
                <a:solidFill>
                  <a:schemeClr val="tx1"/>
                </a:solidFill>
              </a:rPr>
              <a:t>REVISIONE TERAPEUTICA</a:t>
            </a:r>
          </a:p>
          <a:p>
            <a:pPr marL="514350" indent="-514350">
              <a:buFont typeface="+mj-lt"/>
              <a:buAutoNum type="arabicPeriod"/>
            </a:pPr>
            <a:endParaRPr lang="it-IT">
              <a:solidFill>
                <a:schemeClr val="tx1"/>
              </a:solidFill>
            </a:endParaRPr>
          </a:p>
        </p:txBody>
      </p:sp>
      <p:sp>
        <p:nvSpPr>
          <p:cNvPr id="7" name="Rettangolo 2">
            <a:extLst>
              <a:ext uri="{FF2B5EF4-FFF2-40B4-BE49-F238E27FC236}">
                <a16:creationId xmlns:a16="http://schemas.microsoft.com/office/drawing/2014/main" id="{31C898AC-86CF-4D66-B229-8AE9F1DEBA36}"/>
              </a:ext>
            </a:extLst>
          </p:cNvPr>
          <p:cNvSpPr>
            <a:spLocks noChangeArrowheads="1"/>
          </p:cNvSpPr>
          <p:nvPr/>
        </p:nvSpPr>
        <p:spPr bwMode="auto">
          <a:xfrm>
            <a:off x="-113122" y="2496507"/>
            <a:ext cx="3327662" cy="1864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14" tIns="45650" rIns="91314" bIns="45650">
            <a:spAutoFit/>
          </a:bodyPr>
          <a:lstStyle/>
          <a:p>
            <a:pPr algn="ctr">
              <a:lnSpc>
                <a:spcPct val="90000"/>
              </a:lnSpc>
            </a:pPr>
            <a:r>
              <a:rPr lang="it-IT" sz="3200" b="1" dirty="0">
                <a:solidFill>
                  <a:schemeClr val="bg1"/>
                </a:solidFill>
                <a:latin typeface="Calibri"/>
                <a:cs typeface="Calibri"/>
              </a:rPr>
              <a:t>Determinanti fondamentali dell’aderenza terapeutica</a:t>
            </a:r>
          </a:p>
        </p:txBody>
      </p:sp>
    </p:spTree>
    <p:extLst>
      <p:ext uri="{BB962C8B-B14F-4D97-AF65-F5344CB8AC3E}">
        <p14:creationId xmlns:p14="http://schemas.microsoft.com/office/powerpoint/2010/main" val="36134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C2DD24B-E780-44C9-BB93-16AF8BEE5F6C}"/>
              </a:ext>
            </a:extLst>
          </p:cNvPr>
          <p:cNvSpPr>
            <a:spLocks noGrp="1"/>
          </p:cNvSpPr>
          <p:nvPr>
            <p:ph type="ctrTitle"/>
          </p:nvPr>
        </p:nvSpPr>
        <p:spPr>
          <a:xfrm>
            <a:off x="594717" y="2205872"/>
            <a:ext cx="9097566" cy="2652686"/>
          </a:xfrm>
          <a:solidFill>
            <a:schemeClr val="bg1">
              <a:lumMod val="50000"/>
            </a:schemeClr>
          </a:solidFill>
        </p:spPr>
        <p:txBody>
          <a:bodyPr/>
          <a:lstStyle/>
          <a:p>
            <a:pPr algn="ctr"/>
            <a:r>
              <a:rPr lang="it-IT" sz="6600" b="1" dirty="0">
                <a:effectLst>
                  <a:outerShdw blurRad="38100" dist="38100" dir="2700000" algn="tl">
                    <a:srgbClr val="000000">
                      <a:alpha val="43137"/>
                    </a:srgbClr>
                  </a:outerShdw>
                </a:effectLst>
              </a:rPr>
              <a:t>MOTIVARE IL PAZIENTE E SPIEGARE I POSSIBILI EFFETTI COLLATERALI</a:t>
            </a:r>
          </a:p>
        </p:txBody>
      </p:sp>
    </p:spTree>
    <p:extLst>
      <p:ext uri="{BB962C8B-B14F-4D97-AF65-F5344CB8AC3E}">
        <p14:creationId xmlns:p14="http://schemas.microsoft.com/office/powerpoint/2010/main" val="3211817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1000" autoRev="1" fill="remove"/>
                                        <p:tgtEl>
                                          <p:spTgt spid="4"/>
                                        </p:tgtEl>
                                        <p:attrNameLst>
                                          <p:attrName>style.color</p:attrName>
                                        </p:attrNameLst>
                                      </p:cBhvr>
                                      <p:to>
                                        <a:schemeClr val="bg1"/>
                                      </p:to>
                                    </p:animClr>
                                    <p:animClr clrSpc="rgb" dir="cw">
                                      <p:cBhvr>
                                        <p:cTn id="7" dur="1000" autoRev="1" fill="remove"/>
                                        <p:tgtEl>
                                          <p:spTgt spid="4"/>
                                        </p:tgtEl>
                                        <p:attrNameLst>
                                          <p:attrName>fillcolor</p:attrName>
                                        </p:attrNameLst>
                                      </p:cBhvr>
                                      <p:to>
                                        <a:schemeClr val="bg1"/>
                                      </p:to>
                                    </p:animClr>
                                    <p:set>
                                      <p:cBhvr>
                                        <p:cTn id="8" dur="1000" autoRev="1" fill="remove"/>
                                        <p:tgtEl>
                                          <p:spTgt spid="4"/>
                                        </p:tgtEl>
                                        <p:attrNameLst>
                                          <p:attrName>fill.type</p:attrName>
                                        </p:attrNameLst>
                                      </p:cBhvr>
                                      <p:to>
                                        <p:strVal val="solid"/>
                                      </p:to>
                                    </p:set>
                                    <p:set>
                                      <p:cBhvr>
                                        <p:cTn id="9" dur="100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0524E9-E361-435E-93CC-D891398D1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4848"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62AC3C-FEB4-4C6A-8CA6-D570CD009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1462"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462FC8D-533F-4533-9F70-F468198E68CE}"/>
              </a:ext>
            </a:extLst>
          </p:cNvPr>
          <p:cNvSpPr>
            <a:spLocks noGrp="1"/>
          </p:cNvSpPr>
          <p:nvPr>
            <p:ph idx="1"/>
          </p:nvPr>
        </p:nvSpPr>
        <p:spPr>
          <a:xfrm>
            <a:off x="3967774" y="996625"/>
            <a:ext cx="5676609" cy="4864751"/>
          </a:xfrm>
        </p:spPr>
        <p:txBody>
          <a:bodyPr anchor="ctr">
            <a:normAutofit/>
          </a:bodyPr>
          <a:lstStyle/>
          <a:p>
            <a:pPr marL="514350" indent="-514350">
              <a:buFont typeface="+mj-lt"/>
              <a:buAutoNum type="arabicPeriod"/>
            </a:pPr>
            <a:r>
              <a:rPr lang="it-IT">
                <a:solidFill>
                  <a:schemeClr val="tx1"/>
                </a:solidFill>
              </a:rPr>
              <a:t>CORRETTA DIAGNOSI DEL GRADO DI IPERTENSIONE</a:t>
            </a:r>
          </a:p>
          <a:p>
            <a:pPr marL="514350" indent="-514350">
              <a:buFont typeface="+mj-lt"/>
              <a:buAutoNum type="arabicPeriod"/>
            </a:pPr>
            <a:r>
              <a:rPr lang="it-IT">
                <a:solidFill>
                  <a:schemeClr val="tx1"/>
                </a:solidFill>
              </a:rPr>
              <a:t>PRESENZA DI DANNO D’ORGANO</a:t>
            </a:r>
          </a:p>
          <a:p>
            <a:pPr marL="514350" indent="-514350">
              <a:buFont typeface="+mj-lt"/>
              <a:buAutoNum type="arabicPeriod"/>
            </a:pPr>
            <a:r>
              <a:rPr lang="it-IT">
                <a:solidFill>
                  <a:schemeClr val="tx1"/>
                </a:solidFill>
              </a:rPr>
              <a:t>TERAPIA EFFICACE</a:t>
            </a:r>
          </a:p>
          <a:p>
            <a:pPr marL="514350" indent="-514350">
              <a:buFont typeface="+mj-lt"/>
              <a:buAutoNum type="arabicPeriod"/>
            </a:pPr>
            <a:r>
              <a:rPr lang="it-IT">
                <a:solidFill>
                  <a:schemeClr val="tx1"/>
                </a:solidFill>
              </a:rPr>
              <a:t>TAILORED THERAPY </a:t>
            </a:r>
          </a:p>
          <a:p>
            <a:pPr marL="514350" indent="-514350">
              <a:buFont typeface="+mj-lt"/>
              <a:buAutoNum type="arabicPeriod"/>
            </a:pPr>
            <a:r>
              <a:rPr lang="it-IT">
                <a:solidFill>
                  <a:schemeClr val="tx1"/>
                </a:solidFill>
              </a:rPr>
              <a:t>COUNSELING TERAPEUTICO</a:t>
            </a:r>
          </a:p>
          <a:p>
            <a:pPr marL="514350" indent="-514350">
              <a:buFont typeface="+mj-lt"/>
              <a:buAutoNum type="arabicPeriod"/>
            </a:pPr>
            <a:r>
              <a:rPr lang="it-IT" b="1">
                <a:solidFill>
                  <a:schemeClr val="tx1"/>
                </a:solidFill>
                <a:effectLst>
                  <a:outerShdw blurRad="38100" dist="38100" dir="2700000" algn="tl">
                    <a:srgbClr val="000000">
                      <a:alpha val="43137"/>
                    </a:srgbClr>
                  </a:outerShdw>
                </a:effectLst>
              </a:rPr>
              <a:t>FOLLOW-UP CLINICO-STRUMENTALE</a:t>
            </a:r>
          </a:p>
          <a:p>
            <a:pPr marL="514350" indent="-514350">
              <a:buFont typeface="+mj-lt"/>
              <a:buAutoNum type="arabicPeriod"/>
            </a:pPr>
            <a:r>
              <a:rPr lang="it-IT" b="1">
                <a:solidFill>
                  <a:schemeClr val="tx1"/>
                </a:solidFill>
                <a:effectLst>
                  <a:outerShdw blurRad="38100" dist="38100" dir="2700000" algn="tl">
                    <a:srgbClr val="000000">
                      <a:alpha val="43137"/>
                    </a:srgbClr>
                  </a:outerShdw>
                </a:effectLst>
              </a:rPr>
              <a:t>REVISIONE TERAPEUTICA</a:t>
            </a:r>
          </a:p>
          <a:p>
            <a:pPr marL="514350" indent="-514350">
              <a:buFont typeface="+mj-lt"/>
              <a:buAutoNum type="arabicPeriod"/>
            </a:pPr>
            <a:endParaRPr lang="it-IT">
              <a:solidFill>
                <a:schemeClr val="tx1"/>
              </a:solidFill>
            </a:endParaRPr>
          </a:p>
        </p:txBody>
      </p:sp>
      <p:sp>
        <p:nvSpPr>
          <p:cNvPr id="7" name="Rettangolo 2">
            <a:extLst>
              <a:ext uri="{FF2B5EF4-FFF2-40B4-BE49-F238E27FC236}">
                <a16:creationId xmlns:a16="http://schemas.microsoft.com/office/drawing/2014/main" id="{979F4AA6-C244-4835-9486-D003D37A9875}"/>
              </a:ext>
            </a:extLst>
          </p:cNvPr>
          <p:cNvSpPr>
            <a:spLocks noChangeArrowheads="1"/>
          </p:cNvSpPr>
          <p:nvPr/>
        </p:nvSpPr>
        <p:spPr bwMode="auto">
          <a:xfrm>
            <a:off x="-113122" y="2496507"/>
            <a:ext cx="3327662" cy="1864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14" tIns="45650" rIns="91314" bIns="45650">
            <a:spAutoFit/>
          </a:bodyPr>
          <a:lstStyle/>
          <a:p>
            <a:pPr algn="ctr">
              <a:lnSpc>
                <a:spcPct val="90000"/>
              </a:lnSpc>
            </a:pPr>
            <a:r>
              <a:rPr lang="it-IT" sz="3200" b="1" dirty="0">
                <a:solidFill>
                  <a:schemeClr val="bg1"/>
                </a:solidFill>
                <a:latin typeface="Calibri"/>
                <a:cs typeface="Calibri"/>
              </a:rPr>
              <a:t>Determinanti fondamentali dell’aderenza terapeutica</a:t>
            </a:r>
          </a:p>
        </p:txBody>
      </p:sp>
    </p:spTree>
    <p:extLst>
      <p:ext uri="{BB962C8B-B14F-4D97-AF65-F5344CB8AC3E}">
        <p14:creationId xmlns:p14="http://schemas.microsoft.com/office/powerpoint/2010/main" val="140733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5" end="5"/>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48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B84FED-CB13-4A26-ACBB-30CC63F3DDAA}"/>
              </a:ext>
            </a:extLst>
          </p:cNvPr>
          <p:cNvSpPr>
            <a:spLocks noGrp="1"/>
          </p:cNvSpPr>
          <p:nvPr>
            <p:ph type="title"/>
          </p:nvPr>
        </p:nvSpPr>
        <p:spPr>
          <a:xfrm>
            <a:off x="554532" y="936711"/>
            <a:ext cx="2521349" cy="4984578"/>
          </a:xfrm>
        </p:spPr>
        <p:txBody>
          <a:bodyPr>
            <a:normAutofit/>
          </a:bodyPr>
          <a:lstStyle/>
          <a:p>
            <a:r>
              <a:rPr lang="it-IT" sz="4000" b="1">
                <a:solidFill>
                  <a:srgbClr val="FFFFFF"/>
                </a:solidFill>
                <a:effectLst>
                  <a:outerShdw blurRad="38100" dist="38100" dir="2700000" algn="tl">
                    <a:srgbClr val="000000">
                      <a:alpha val="43137"/>
                    </a:srgbClr>
                  </a:outerShdw>
                </a:effectLst>
              </a:rPr>
              <a:t>Follow-up e revisione della terapia</a:t>
            </a:r>
          </a:p>
        </p:txBody>
      </p:sp>
      <p:sp>
        <p:nvSpPr>
          <p:cNvPr id="3" name="Segnaposto contenuto 2">
            <a:extLst>
              <a:ext uri="{FF2B5EF4-FFF2-40B4-BE49-F238E27FC236}">
                <a16:creationId xmlns:a16="http://schemas.microsoft.com/office/drawing/2014/main" id="{D6DA4DAC-6D85-45B1-B6DC-7C7C89BEA336}"/>
              </a:ext>
            </a:extLst>
          </p:cNvPr>
          <p:cNvSpPr>
            <a:spLocks noGrp="1"/>
          </p:cNvSpPr>
          <p:nvPr>
            <p:ph idx="1"/>
          </p:nvPr>
        </p:nvSpPr>
        <p:spPr>
          <a:xfrm>
            <a:off x="3893390" y="936711"/>
            <a:ext cx="5750993" cy="4984578"/>
          </a:xfrm>
        </p:spPr>
        <p:txBody>
          <a:bodyPr anchor="ctr">
            <a:normAutofit/>
          </a:bodyPr>
          <a:lstStyle/>
          <a:p>
            <a:r>
              <a:rPr lang="it-IT" sz="2200" b="1" dirty="0"/>
              <a:t>Dopo la prescrizione di una terapia antipertensiva è necessario </a:t>
            </a:r>
            <a:r>
              <a:rPr lang="it-IT" sz="2200" b="1" dirty="0">
                <a:solidFill>
                  <a:srgbClr val="FF0000"/>
                </a:solidFill>
              </a:rPr>
              <a:t>rivalutare il paziente </a:t>
            </a:r>
            <a:r>
              <a:rPr lang="it-IT" sz="2200" b="1" dirty="0"/>
              <a:t>entro uno-due mesi dall’inizio della terapia.</a:t>
            </a:r>
          </a:p>
          <a:p>
            <a:r>
              <a:rPr lang="it-IT" sz="2200" b="1" dirty="0"/>
              <a:t>Il </a:t>
            </a:r>
            <a:r>
              <a:rPr lang="it-IT" sz="2200" b="1" dirty="0">
                <a:solidFill>
                  <a:srgbClr val="FF0000"/>
                </a:solidFill>
              </a:rPr>
              <a:t>diario pressorio </a:t>
            </a:r>
            <a:r>
              <a:rPr lang="it-IT" sz="2200" b="1" dirty="0"/>
              <a:t>è fondamentale per avere un’idea del reale controllo pressorio.</a:t>
            </a:r>
          </a:p>
          <a:p>
            <a:r>
              <a:rPr lang="it-IT" sz="2200" b="1" dirty="0">
                <a:solidFill>
                  <a:srgbClr val="FF0000"/>
                </a:solidFill>
              </a:rPr>
              <a:t>L’Holter pressorio </a:t>
            </a:r>
            <a:r>
              <a:rPr lang="it-IT" sz="2200" b="1" dirty="0"/>
              <a:t>ci consente di valutare l’adeguatezza del controllo pressorio anche nelle ore notturne.</a:t>
            </a:r>
          </a:p>
          <a:p>
            <a:r>
              <a:rPr lang="it-IT" sz="2200" b="1" dirty="0"/>
              <a:t>Utile anche la prescrizione di un controllo di funzione renale ed elettroliti in caso di terapia con ACE/</a:t>
            </a:r>
            <a:r>
              <a:rPr lang="it-IT" sz="2200" b="1" dirty="0" err="1"/>
              <a:t>ARBs</a:t>
            </a:r>
            <a:r>
              <a:rPr lang="it-IT" sz="2200" b="1" dirty="0"/>
              <a:t>/Diuretici.</a:t>
            </a:r>
          </a:p>
          <a:p>
            <a:r>
              <a:rPr lang="it-IT" sz="2200" b="1" dirty="0"/>
              <a:t>Un ECG di controllo è necessario in caso di prima prescrizione di un betabloccante.</a:t>
            </a:r>
          </a:p>
          <a:p>
            <a:r>
              <a:rPr lang="it-IT" sz="2200" b="1" dirty="0"/>
              <a:t>Riconoscimento di potenziali effetti collaterali.</a:t>
            </a:r>
          </a:p>
        </p:txBody>
      </p:sp>
    </p:spTree>
    <p:extLst>
      <p:ext uri="{BB962C8B-B14F-4D97-AF65-F5344CB8AC3E}">
        <p14:creationId xmlns:p14="http://schemas.microsoft.com/office/powerpoint/2010/main" val="24154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B84FED-CB13-4A26-ACBB-30CC63F3DDAA}"/>
              </a:ext>
            </a:extLst>
          </p:cNvPr>
          <p:cNvSpPr>
            <a:spLocks noGrp="1"/>
          </p:cNvSpPr>
          <p:nvPr>
            <p:ph type="title"/>
          </p:nvPr>
        </p:nvSpPr>
        <p:spPr>
          <a:xfrm>
            <a:off x="554532" y="499533"/>
            <a:ext cx="9089529" cy="1658198"/>
          </a:xfrm>
        </p:spPr>
        <p:txBody>
          <a:bodyPr>
            <a:normAutofit/>
          </a:bodyPr>
          <a:lstStyle/>
          <a:p>
            <a:r>
              <a:rPr lang="it-IT" b="1">
                <a:solidFill>
                  <a:srgbClr val="425160"/>
                </a:solidFill>
                <a:effectLst>
                  <a:outerShdw blurRad="38100" dist="38100" dir="2700000" algn="tl">
                    <a:srgbClr val="000000">
                      <a:alpha val="43137"/>
                    </a:srgbClr>
                  </a:outerShdw>
                </a:effectLst>
              </a:rPr>
              <a:t>Follow-up e revisione della terapia</a:t>
            </a:r>
          </a:p>
        </p:txBody>
      </p:sp>
      <p:pic>
        <p:nvPicPr>
          <p:cNvPr id="5" name="Immagine 4" descr="Immagine che contiene persona, uomo, abbigliamento, piedi&#10;&#10;Descrizione generata automaticamente">
            <a:extLst>
              <a:ext uri="{FF2B5EF4-FFF2-40B4-BE49-F238E27FC236}">
                <a16:creationId xmlns:a16="http://schemas.microsoft.com/office/drawing/2014/main" id="{FF1686AC-A42E-430A-9971-3A1E5AF768D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1771" y="2076150"/>
            <a:ext cx="2580051" cy="3440068"/>
          </a:xfrm>
          <a:prstGeom prst="rect">
            <a:avLst/>
          </a:prstGeom>
        </p:spPr>
      </p:pic>
      <p:sp>
        <p:nvSpPr>
          <p:cNvPr id="3" name="Segnaposto contenuto 2">
            <a:extLst>
              <a:ext uri="{FF2B5EF4-FFF2-40B4-BE49-F238E27FC236}">
                <a16:creationId xmlns:a16="http://schemas.microsoft.com/office/drawing/2014/main" id="{D6DA4DAC-6D85-45B1-B6DC-7C7C89BEA336}"/>
              </a:ext>
            </a:extLst>
          </p:cNvPr>
          <p:cNvSpPr>
            <a:spLocks noGrp="1"/>
          </p:cNvSpPr>
          <p:nvPr>
            <p:ph idx="1"/>
          </p:nvPr>
        </p:nvSpPr>
        <p:spPr>
          <a:xfrm>
            <a:off x="3916127" y="2011680"/>
            <a:ext cx="5728256" cy="3766185"/>
          </a:xfrm>
        </p:spPr>
        <p:txBody>
          <a:bodyPr>
            <a:normAutofit/>
          </a:bodyPr>
          <a:lstStyle/>
          <a:p>
            <a:r>
              <a:rPr lang="it-IT" sz="2000" b="1" dirty="0"/>
              <a:t>La </a:t>
            </a:r>
            <a:r>
              <a:rPr lang="it-IT" sz="2000" b="1" dirty="0">
                <a:solidFill>
                  <a:srgbClr val="FF0000"/>
                </a:solidFill>
              </a:rPr>
              <a:t>sistematica revisione della terapia </a:t>
            </a:r>
            <a:r>
              <a:rPr lang="it-IT" sz="2000" b="1" dirty="0"/>
              <a:t>è uno strumento imprescindibile nel paziente </a:t>
            </a:r>
            <a:r>
              <a:rPr lang="it-IT" sz="2000" b="1" dirty="0" err="1"/>
              <a:t>polipatologico</a:t>
            </a:r>
            <a:r>
              <a:rPr lang="it-IT" sz="2000" b="1" dirty="0"/>
              <a:t> ed in trattamento con più farmaci.</a:t>
            </a:r>
          </a:p>
          <a:p>
            <a:r>
              <a:rPr lang="it-IT" sz="2000" b="1" dirty="0"/>
              <a:t>Una revisione terapeutica volta ad una </a:t>
            </a:r>
            <a:r>
              <a:rPr lang="it-IT" sz="2000" b="1" dirty="0">
                <a:solidFill>
                  <a:srgbClr val="FF0000"/>
                </a:solidFill>
              </a:rPr>
              <a:t>semplificazione</a:t>
            </a:r>
            <a:r>
              <a:rPr lang="it-IT" sz="2000" b="1" dirty="0"/>
              <a:t> della terapia con la costante ricerca di un </a:t>
            </a:r>
            <a:r>
              <a:rPr lang="it-IT" sz="2000" b="1" dirty="0" err="1">
                <a:solidFill>
                  <a:srgbClr val="FF0000"/>
                </a:solidFill>
              </a:rPr>
              <a:t>politerapia</a:t>
            </a:r>
            <a:r>
              <a:rPr lang="it-IT" sz="2000" b="1" dirty="0">
                <a:solidFill>
                  <a:srgbClr val="FF0000"/>
                </a:solidFill>
              </a:rPr>
              <a:t> di associazione </a:t>
            </a:r>
            <a:r>
              <a:rPr lang="it-IT" sz="2000" b="1" dirty="0"/>
              <a:t>assicura un successo terapeutico sia in termini di efficacia che di aderenza alla terapia.</a:t>
            </a:r>
          </a:p>
          <a:p>
            <a:r>
              <a:rPr lang="it-IT" sz="2000" b="1" dirty="0"/>
              <a:t>Il riconoscimento di eventuali </a:t>
            </a:r>
            <a:r>
              <a:rPr lang="it-IT" sz="2000" b="1" dirty="0">
                <a:solidFill>
                  <a:srgbClr val="FF0000"/>
                </a:solidFill>
              </a:rPr>
              <a:t>effetti collaterali </a:t>
            </a:r>
            <a:r>
              <a:rPr lang="it-IT" sz="2000" b="1" dirty="0"/>
              <a:t>e la relativa modifica della terapia consentono di </a:t>
            </a:r>
            <a:r>
              <a:rPr lang="it-IT" sz="2000" b="1" dirty="0">
                <a:solidFill>
                  <a:srgbClr val="FF0000"/>
                </a:solidFill>
              </a:rPr>
              <a:t>incrementare l’aderenza alla terapia e la reciproca fiducia tra medico e paziente</a:t>
            </a:r>
            <a:r>
              <a:rPr lang="it-IT" sz="2000" dirty="0">
                <a:solidFill>
                  <a:srgbClr val="FF0000"/>
                </a:solidFill>
              </a:rPr>
              <a:t>.</a:t>
            </a:r>
          </a:p>
        </p:txBody>
      </p:sp>
    </p:spTree>
    <p:extLst>
      <p:ext uri="{BB962C8B-B14F-4D97-AF65-F5344CB8AC3E}">
        <p14:creationId xmlns:p14="http://schemas.microsoft.com/office/powerpoint/2010/main" val="2326361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7AB319-64C0-4E2D-B1CD-0A970301B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DAFA9A5-03CC-4F94-B964-70682CDB0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37455A7-78F4-4263-8A8B-E21EF4C41296}"/>
              </a:ext>
            </a:extLst>
          </p:cNvPr>
          <p:cNvSpPr>
            <a:spLocks noGrp="1"/>
          </p:cNvSpPr>
          <p:nvPr>
            <p:ph type="title"/>
          </p:nvPr>
        </p:nvSpPr>
        <p:spPr>
          <a:xfrm>
            <a:off x="509206" y="770467"/>
            <a:ext cx="2925324" cy="3352800"/>
          </a:xfrm>
        </p:spPr>
        <p:txBody>
          <a:bodyPr vert="horz" lIns="91440" tIns="45720" rIns="91440" bIns="45720" rtlCol="0" anchor="b">
            <a:normAutofit/>
          </a:bodyPr>
          <a:lstStyle/>
          <a:p>
            <a:pPr>
              <a:lnSpc>
                <a:spcPct val="80000"/>
              </a:lnSpc>
            </a:pPr>
            <a:r>
              <a:rPr lang="en-US" sz="5500" b="1" dirty="0" err="1">
                <a:solidFill>
                  <a:srgbClr val="FFFFFF"/>
                </a:solidFill>
              </a:rPr>
              <a:t>Linee</a:t>
            </a:r>
            <a:r>
              <a:rPr lang="en-US" sz="5500" b="1" dirty="0">
                <a:solidFill>
                  <a:srgbClr val="FFFFFF"/>
                </a:solidFill>
              </a:rPr>
              <a:t> </a:t>
            </a:r>
            <a:r>
              <a:rPr lang="en-US" sz="5500" b="1" dirty="0" err="1">
                <a:solidFill>
                  <a:srgbClr val="FFFFFF"/>
                </a:solidFill>
              </a:rPr>
              <a:t>guida</a:t>
            </a:r>
            <a:r>
              <a:rPr lang="en-US" sz="5500" b="1" dirty="0">
                <a:solidFill>
                  <a:srgbClr val="FFFFFF"/>
                </a:solidFill>
              </a:rPr>
              <a:t> ESC 2018</a:t>
            </a:r>
          </a:p>
        </p:txBody>
      </p:sp>
      <p:sp>
        <p:nvSpPr>
          <p:cNvPr id="13" name="Rectangle 12">
            <a:extLst>
              <a:ext uri="{FF2B5EF4-FFF2-40B4-BE49-F238E27FC236}">
                <a16:creationId xmlns:a16="http://schemas.microsoft.com/office/drawing/2014/main" id="{73B36B60-731F-409B-A240-BBF521AB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4203" y="0"/>
            <a:ext cx="63727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6849A478-6E1C-49AE-8ED4-21C4784C6743}"/>
              </a:ext>
            </a:extLst>
          </p:cNvPr>
          <p:cNvPicPr>
            <a:picLocks noGrp="1" noChangeAspect="1"/>
          </p:cNvPicPr>
          <p:nvPr>
            <p:ph idx="1"/>
          </p:nvPr>
        </p:nvPicPr>
        <p:blipFill>
          <a:blip r:embed="rId2"/>
          <a:stretch>
            <a:fillRect/>
          </a:stretch>
        </p:blipFill>
        <p:spPr>
          <a:xfrm>
            <a:off x="4041603" y="403618"/>
            <a:ext cx="6117995" cy="6050763"/>
          </a:xfrm>
          <a:prstGeom prst="rect">
            <a:avLst/>
          </a:prstGeom>
        </p:spPr>
      </p:pic>
      <p:pic>
        <p:nvPicPr>
          <p:cNvPr id="3" name="Immagine 2">
            <a:extLst>
              <a:ext uri="{FF2B5EF4-FFF2-40B4-BE49-F238E27FC236}">
                <a16:creationId xmlns:a16="http://schemas.microsoft.com/office/drawing/2014/main" id="{E14A5721-525E-4983-B652-F0C2989CF58C}"/>
              </a:ext>
            </a:extLst>
          </p:cNvPr>
          <p:cNvPicPr>
            <a:picLocks noChangeAspect="1"/>
          </p:cNvPicPr>
          <p:nvPr/>
        </p:nvPicPr>
        <p:blipFill>
          <a:blip r:embed="rId3"/>
          <a:stretch>
            <a:fillRect/>
          </a:stretch>
        </p:blipFill>
        <p:spPr>
          <a:xfrm>
            <a:off x="0" y="6454381"/>
            <a:ext cx="2127688" cy="402371"/>
          </a:xfrm>
          <a:prstGeom prst="rect">
            <a:avLst/>
          </a:prstGeom>
        </p:spPr>
      </p:pic>
    </p:spTree>
    <p:extLst>
      <p:ext uri="{BB962C8B-B14F-4D97-AF65-F5344CB8AC3E}">
        <p14:creationId xmlns:p14="http://schemas.microsoft.com/office/powerpoint/2010/main" val="1639939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0">
            <a:extLst>
              <a:ext uri="{FF2B5EF4-FFF2-40B4-BE49-F238E27FC236}">
                <a16:creationId xmlns:a16="http://schemas.microsoft.com/office/drawing/2014/main" id="{1E24A02E-5FD2-428E-A1E4-FDF96B0B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2808B93E-0C39-407B-943D-71F2BAFB4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87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D57A985-1404-4DFF-AF32-048C52A550B5}"/>
              </a:ext>
            </a:extLst>
          </p:cNvPr>
          <p:cNvSpPr>
            <a:spLocks noGrp="1"/>
          </p:cNvSpPr>
          <p:nvPr>
            <p:ph type="title"/>
          </p:nvPr>
        </p:nvSpPr>
        <p:spPr>
          <a:xfrm>
            <a:off x="509205" y="770466"/>
            <a:ext cx="7840302" cy="4123267"/>
          </a:xfrm>
        </p:spPr>
        <p:txBody>
          <a:bodyPr vert="horz" lIns="91440" tIns="45720" rIns="91440" bIns="45720" rtlCol="0" anchor="b">
            <a:normAutofit/>
          </a:bodyPr>
          <a:lstStyle/>
          <a:p>
            <a:pPr>
              <a:lnSpc>
                <a:spcPct val="80000"/>
              </a:lnSpc>
            </a:pPr>
            <a:r>
              <a:rPr lang="en-US" sz="8100">
                <a:solidFill>
                  <a:schemeClr val="accent1">
                    <a:lumMod val="75000"/>
                  </a:schemeClr>
                </a:solidFill>
              </a:rPr>
              <a:t>Ipercolesterolemia</a:t>
            </a:r>
          </a:p>
        </p:txBody>
      </p:sp>
      <p:sp>
        <p:nvSpPr>
          <p:cNvPr id="30" name="Rectangle 24">
            <a:extLst>
              <a:ext uri="{FF2B5EF4-FFF2-40B4-BE49-F238E27FC236}">
                <a16:creationId xmlns:a16="http://schemas.microsoft.com/office/drawing/2014/main" id="{7C7E1896-2992-48D4-85AC-95AB8AB1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15466"/>
            <a:ext cx="10287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477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79500" y="1409700"/>
            <a:ext cx="8077200" cy="44704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object 2"/>
          <p:cNvSpPr txBox="1">
            <a:spLocks/>
          </p:cNvSpPr>
          <p:nvPr/>
        </p:nvSpPr>
        <p:spPr>
          <a:xfrm>
            <a:off x="895028" y="404664"/>
            <a:ext cx="8496944"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226" tIns="32115" rIns="64226" bIns="32115"/>
          <a:lstStyle>
            <a:defPPr>
              <a:defRPr lang="it-IT"/>
            </a:defPPr>
            <a:lvl1pPr algn="ctr">
              <a:defRPr sz="2625">
                <a:solidFill>
                  <a:srgbClr val="1F497D"/>
                </a:solidFill>
                <a:latin typeface="Arial" pitchFamily="34" charset="0"/>
                <a:ea typeface="ＭＳ Ｐゴシック" pitchFamily="34" charset="-128"/>
              </a:defRPr>
            </a:lvl1pPr>
            <a:lvl2pPr marL="742950" indent="-285750" eaLnBrk="0" hangingPunct="0">
              <a:defRPr>
                <a:latin typeface="Arial" pitchFamily="34" charset="0"/>
                <a:ea typeface="ＭＳ Ｐゴシック" pitchFamily="34" charset="-128"/>
              </a:defRPr>
            </a:lvl2pPr>
            <a:lvl3pPr marL="1143000" indent="-228600" eaLnBrk="0" hangingPunct="0">
              <a:defRPr>
                <a:latin typeface="Arial" pitchFamily="34" charset="0"/>
                <a:ea typeface="ＭＳ Ｐゴシック" pitchFamily="34" charset="-128"/>
              </a:defRPr>
            </a:lvl3pPr>
            <a:lvl4pPr marL="1600200" indent="-228600" eaLnBrk="0" hangingPunct="0">
              <a:defRPr>
                <a:latin typeface="Arial" pitchFamily="34" charset="0"/>
                <a:ea typeface="ＭＳ Ｐゴシック" pitchFamily="34" charset="-128"/>
              </a:defRPr>
            </a:lvl4pPr>
            <a:lvl5pPr marL="2057400" indent="-228600" eaLnBrk="0" hangingPunct="0">
              <a:defRPr>
                <a:latin typeface="Arial" pitchFamily="34" charset="0"/>
                <a:ea typeface="ＭＳ Ｐゴシック" pitchFamily="34" charset="-128"/>
              </a:defRPr>
            </a:lvl5pPr>
            <a:lvl6pPr marL="2514600" indent="-228600" eaLnBrk="0" fontAlgn="base" hangingPunct="0">
              <a:spcBef>
                <a:spcPct val="50000"/>
              </a:spcBef>
              <a:spcAft>
                <a:spcPct val="0"/>
              </a:spcAft>
              <a:defRPr>
                <a:latin typeface="Arial" pitchFamily="34" charset="0"/>
                <a:ea typeface="ＭＳ Ｐゴシック" pitchFamily="34" charset="-128"/>
              </a:defRPr>
            </a:lvl6pPr>
            <a:lvl7pPr marL="2971800" indent="-228600" eaLnBrk="0" fontAlgn="base" hangingPunct="0">
              <a:spcBef>
                <a:spcPct val="50000"/>
              </a:spcBef>
              <a:spcAft>
                <a:spcPct val="0"/>
              </a:spcAft>
              <a:defRPr>
                <a:latin typeface="Arial" pitchFamily="34" charset="0"/>
                <a:ea typeface="ＭＳ Ｐゴシック" pitchFamily="34" charset="-128"/>
              </a:defRPr>
            </a:lvl7pPr>
            <a:lvl8pPr marL="3429000" indent="-228600" eaLnBrk="0" fontAlgn="base" hangingPunct="0">
              <a:spcBef>
                <a:spcPct val="50000"/>
              </a:spcBef>
              <a:spcAft>
                <a:spcPct val="0"/>
              </a:spcAft>
              <a:defRPr>
                <a:latin typeface="Arial" pitchFamily="34" charset="0"/>
                <a:ea typeface="ＭＳ Ｐゴシック" pitchFamily="34" charset="-128"/>
              </a:defRPr>
            </a:lvl8pPr>
            <a:lvl9pPr marL="3886200" indent="-228600" eaLnBrk="0" fontAlgn="base" hangingPunct="0">
              <a:spcBef>
                <a:spcPct val="50000"/>
              </a:spcBef>
              <a:spcAft>
                <a:spcPct val="0"/>
              </a:spcAft>
              <a:defRPr>
                <a:latin typeface="Arial" pitchFamily="34" charset="0"/>
                <a:ea typeface="ＭＳ Ｐゴシック" pitchFamily="34" charset="-128"/>
              </a:defRPr>
            </a:lvl9pPr>
          </a:lstStyle>
          <a:p>
            <a:endParaRPr lang="it-IT" dirty="0"/>
          </a:p>
        </p:txBody>
      </p:sp>
      <p:pic>
        <p:nvPicPr>
          <p:cNvPr id="5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6908" y="1658640"/>
            <a:ext cx="7359474"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ttangolo 2"/>
          <p:cNvSpPr>
            <a:spLocks noChangeArrowheads="1"/>
          </p:cNvSpPr>
          <p:nvPr/>
        </p:nvSpPr>
        <p:spPr bwMode="auto">
          <a:xfrm>
            <a:off x="0" y="432075"/>
            <a:ext cx="10287000" cy="487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L’ipercolesterolemia raddoppia il rischio CV in pazienti ipertesi</a:t>
            </a:r>
          </a:p>
        </p:txBody>
      </p:sp>
      <p:sp>
        <p:nvSpPr>
          <p:cNvPr id="8" name="Rettangolo 7"/>
          <p:cNvSpPr/>
          <p:nvPr/>
        </p:nvSpPr>
        <p:spPr>
          <a:xfrm>
            <a:off x="458585" y="6025322"/>
            <a:ext cx="8650137" cy="294311"/>
          </a:xfrm>
          <a:prstGeom prst="rect">
            <a:avLst/>
          </a:prstGeom>
        </p:spPr>
        <p:txBody>
          <a:bodyPr wrap="square">
            <a:spAutoFit/>
          </a:bodyPr>
          <a:lstStyle/>
          <a:p>
            <a:pPr eaLnBrk="1" hangingPunct="1">
              <a:lnSpc>
                <a:spcPct val="85000"/>
              </a:lnSpc>
            </a:pPr>
            <a:r>
              <a:rPr lang="fr-FR" sz="1500" i="1" dirty="0">
                <a:solidFill>
                  <a:srgbClr val="000000"/>
                </a:solidFill>
                <a:latin typeface="Calibri" charset="0"/>
                <a:ea typeface="MS PGothic" charset="0"/>
                <a:cs typeface="Arial" charset="0"/>
              </a:rPr>
              <a:t>Jackson R et al. Lancet. 2005;365(9457):434-441.</a:t>
            </a:r>
            <a:endParaRPr lang="nb-NO"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2789514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270000" y="2108200"/>
            <a:ext cx="7759700" cy="38608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1793" name="Immagin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8150" y="2165350"/>
            <a:ext cx="6883400" cy="368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ttangolo 2"/>
          <p:cNvSpPr>
            <a:spLocks noChangeArrowheads="1"/>
          </p:cNvSpPr>
          <p:nvPr/>
        </p:nvSpPr>
        <p:spPr bwMode="auto">
          <a:xfrm>
            <a:off x="0" y="432075"/>
            <a:ext cx="10287000" cy="1650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La mortalità per patologie cardiovascolari nel corso degli ultimi anni è andata incontro and una  progressiva riduzione in ragione del migliore controllo dei fattori di rischio cardiovascolare e del miglioramento dei trattamenti per le malattie cardiovascolari</a:t>
            </a:r>
          </a:p>
        </p:txBody>
      </p:sp>
      <p:sp>
        <p:nvSpPr>
          <p:cNvPr id="8" name="Rettangolo 7"/>
          <p:cNvSpPr/>
          <p:nvPr/>
        </p:nvSpPr>
        <p:spPr>
          <a:xfrm>
            <a:off x="458585" y="6025322"/>
            <a:ext cx="8650137" cy="294311"/>
          </a:xfrm>
          <a:prstGeom prst="rect">
            <a:avLst/>
          </a:prstGeom>
        </p:spPr>
        <p:txBody>
          <a:bodyPr wrap="square">
            <a:spAutoFit/>
          </a:bodyPr>
          <a:lstStyle/>
          <a:p>
            <a:pPr eaLnBrk="1" hangingPunct="1">
              <a:lnSpc>
                <a:spcPct val="85000"/>
              </a:lnSpc>
            </a:pPr>
            <a:r>
              <a:rPr lang="nb-NO" sz="1500" i="1" dirty="0">
                <a:solidFill>
                  <a:srgbClr val="000000"/>
                </a:solidFill>
                <a:latin typeface="Calibri" charset="0"/>
                <a:ea typeface="MS PGothic" charset="0"/>
                <a:cs typeface="Arial" charset="0"/>
              </a:rPr>
              <a:t>Lackland D et Al., Stroke 2013;45:315-353</a:t>
            </a:r>
          </a:p>
        </p:txBody>
      </p:sp>
    </p:spTree>
    <p:extLst>
      <p:ext uri="{BB962C8B-B14F-4D97-AF65-F5344CB8AC3E}">
        <p14:creationId xmlns:p14="http://schemas.microsoft.com/office/powerpoint/2010/main" val="3048800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083564" y="-17211"/>
            <a:ext cx="8119872" cy="1097280"/>
          </a:xfrm>
          <a:prstGeom prst="rect">
            <a:avLst/>
          </a:prstGeom>
          <a:noFill/>
          <a:ln>
            <a:noFill/>
          </a:ln>
        </p:spPr>
        <p:txBody>
          <a:bodyPr vert="horz" wrap="square" lIns="0" tIns="0" rIns="0" bIns="0" numCol="1" anchor="b" anchorCtr="0" compatLnSpc="1">
            <a:prstTxWarp prst="textNoShape">
              <a:avLst/>
            </a:prstTxWarp>
          </a:bodyPr>
          <a:lstStyle>
            <a:lvl1pPr lvl="0" eaLnBrk="0" fontAlgn="base" hangingPunct="0">
              <a:lnSpc>
                <a:spcPct val="95000"/>
              </a:lnSpc>
              <a:spcBef>
                <a:spcPct val="0"/>
              </a:spcBef>
              <a:spcAft>
                <a:spcPct val="0"/>
              </a:spcAft>
              <a:defRPr lang="en-US" sz="2800" b="1">
                <a:latin typeface="+mj-lt"/>
                <a:ea typeface="+mj-ea"/>
                <a:cs typeface="+mj-cs"/>
              </a:defRPr>
            </a:lvl1pPr>
            <a:lvl2pPr algn="ctr" eaLnBrk="0" fontAlgn="base" hangingPunct="0">
              <a:spcBef>
                <a:spcPct val="0"/>
              </a:spcBef>
              <a:spcAft>
                <a:spcPct val="0"/>
              </a:spcAft>
              <a:defRPr sz="3200" b="1">
                <a:latin typeface="Arial" pitchFamily="34" charset="0"/>
              </a:defRPr>
            </a:lvl2pPr>
            <a:lvl3pPr algn="ctr" eaLnBrk="0" fontAlgn="base" hangingPunct="0">
              <a:spcBef>
                <a:spcPct val="0"/>
              </a:spcBef>
              <a:spcAft>
                <a:spcPct val="0"/>
              </a:spcAft>
              <a:defRPr sz="3200" b="1">
                <a:latin typeface="Arial" pitchFamily="34" charset="0"/>
              </a:defRPr>
            </a:lvl3pPr>
            <a:lvl4pPr algn="ctr" eaLnBrk="0" fontAlgn="base" hangingPunct="0">
              <a:spcBef>
                <a:spcPct val="0"/>
              </a:spcBef>
              <a:spcAft>
                <a:spcPct val="0"/>
              </a:spcAft>
              <a:defRPr sz="3200" b="1">
                <a:latin typeface="Arial" pitchFamily="34" charset="0"/>
              </a:defRPr>
            </a:lvl4pPr>
            <a:lvl5pPr algn="ctr" eaLnBrk="0" fontAlgn="base" hangingPunct="0">
              <a:spcBef>
                <a:spcPct val="0"/>
              </a:spcBef>
              <a:spcAft>
                <a:spcPct val="0"/>
              </a:spcAft>
              <a:defRPr sz="3200" b="1">
                <a:latin typeface="Arial" pitchFamily="34" charset="0"/>
              </a:defRPr>
            </a:lvl5pPr>
            <a:lvl6pPr marL="457200" algn="ctr" fontAlgn="base">
              <a:spcBef>
                <a:spcPct val="0"/>
              </a:spcBef>
              <a:spcAft>
                <a:spcPct val="0"/>
              </a:spcAft>
              <a:defRPr sz="3200" b="1">
                <a:latin typeface="Arial" pitchFamily="34" charset="0"/>
              </a:defRPr>
            </a:lvl6pPr>
            <a:lvl7pPr marL="914400" algn="ctr" fontAlgn="base">
              <a:spcBef>
                <a:spcPct val="0"/>
              </a:spcBef>
              <a:spcAft>
                <a:spcPct val="0"/>
              </a:spcAft>
              <a:defRPr sz="3200" b="1">
                <a:latin typeface="Arial" pitchFamily="34" charset="0"/>
              </a:defRPr>
            </a:lvl7pPr>
            <a:lvl8pPr marL="1371600" algn="ctr" fontAlgn="base">
              <a:spcBef>
                <a:spcPct val="0"/>
              </a:spcBef>
              <a:spcAft>
                <a:spcPct val="0"/>
              </a:spcAft>
              <a:defRPr sz="3200" b="1">
                <a:latin typeface="Arial" pitchFamily="34" charset="0"/>
              </a:defRPr>
            </a:lvl8pPr>
            <a:lvl9pPr marL="1828800" algn="ctr" fontAlgn="base">
              <a:spcBef>
                <a:spcPct val="0"/>
              </a:spcBef>
              <a:spcAft>
                <a:spcPct val="0"/>
              </a:spcAft>
              <a:defRPr sz="3200" b="1">
                <a:latin typeface="Arial" pitchFamily="34" charset="0"/>
              </a:defRPr>
            </a:lvl9pPr>
          </a:lstStyle>
          <a:p>
            <a:r>
              <a:rPr lang="en-US" dirty="0"/>
              <a:t>Cardiovascular Disease accounts for 45% of all deaths in Europe</a:t>
            </a:r>
          </a:p>
        </p:txBody>
      </p:sp>
      <p:sp>
        <p:nvSpPr>
          <p:cNvPr id="8" name="TextBox 7"/>
          <p:cNvSpPr txBox="1"/>
          <p:nvPr/>
        </p:nvSpPr>
        <p:spPr>
          <a:xfrm>
            <a:off x="1957590" y="5097552"/>
            <a:ext cx="2603303" cy="584775"/>
          </a:xfrm>
          <a:prstGeom prst="rect">
            <a:avLst/>
          </a:prstGeom>
          <a:noFill/>
        </p:spPr>
        <p:txBody>
          <a:bodyPr wrap="square" rtlCol="0">
            <a:spAutoFit/>
          </a:bodyPr>
          <a:lstStyle/>
          <a:p>
            <a:pPr algn="ctr"/>
            <a:r>
              <a:rPr lang="it-IT" sz="1600" b="1" dirty="0">
                <a:solidFill>
                  <a:srgbClr val="007CC2"/>
                </a:solidFill>
              </a:rPr>
              <a:t>40% </a:t>
            </a:r>
            <a:r>
              <a:rPr lang="it-IT" sz="1600" b="1" dirty="0" err="1">
                <a:solidFill>
                  <a:srgbClr val="007CC2"/>
                </a:solidFill>
              </a:rPr>
              <a:t>total</a:t>
            </a:r>
            <a:r>
              <a:rPr lang="it-IT" sz="1600" b="1" dirty="0">
                <a:solidFill>
                  <a:srgbClr val="007CC2"/>
                </a:solidFill>
              </a:rPr>
              <a:t> </a:t>
            </a:r>
            <a:r>
              <a:rPr lang="it-IT" sz="1600" b="1" dirty="0" err="1">
                <a:solidFill>
                  <a:srgbClr val="007CC2"/>
                </a:solidFill>
              </a:rPr>
              <a:t>Deaths</a:t>
            </a:r>
            <a:r>
              <a:rPr lang="it-IT" sz="1600" b="1" dirty="0">
                <a:solidFill>
                  <a:srgbClr val="007CC2"/>
                </a:solidFill>
              </a:rPr>
              <a:t> by cause, </a:t>
            </a:r>
            <a:r>
              <a:rPr lang="it-IT" sz="1600" b="1" dirty="0" err="1">
                <a:solidFill>
                  <a:srgbClr val="007CC2"/>
                </a:solidFill>
              </a:rPr>
              <a:t>males</a:t>
            </a:r>
            <a:r>
              <a:rPr lang="it-IT" sz="1600" b="1" dirty="0">
                <a:solidFill>
                  <a:srgbClr val="007CC2"/>
                </a:solidFill>
              </a:rPr>
              <a:t>, Europe </a:t>
            </a:r>
          </a:p>
        </p:txBody>
      </p:sp>
      <p:sp>
        <p:nvSpPr>
          <p:cNvPr id="11" name="TextBox 10"/>
          <p:cNvSpPr txBox="1"/>
          <p:nvPr/>
        </p:nvSpPr>
        <p:spPr>
          <a:xfrm>
            <a:off x="6019535" y="1993120"/>
            <a:ext cx="2563198" cy="584775"/>
          </a:xfrm>
          <a:prstGeom prst="rect">
            <a:avLst/>
          </a:prstGeom>
          <a:noFill/>
        </p:spPr>
        <p:txBody>
          <a:bodyPr wrap="square" rtlCol="0">
            <a:spAutoFit/>
          </a:bodyPr>
          <a:lstStyle/>
          <a:p>
            <a:pPr algn="ctr"/>
            <a:r>
              <a:rPr lang="it-IT" sz="1600" b="1" dirty="0">
                <a:solidFill>
                  <a:srgbClr val="007CC2"/>
                </a:solidFill>
              </a:rPr>
              <a:t>49% </a:t>
            </a:r>
            <a:r>
              <a:rPr lang="it-IT" sz="1600" b="1" dirty="0" err="1">
                <a:solidFill>
                  <a:srgbClr val="007CC2"/>
                </a:solidFill>
              </a:rPr>
              <a:t>total</a:t>
            </a:r>
            <a:r>
              <a:rPr lang="it-IT" sz="1600" b="1" dirty="0">
                <a:solidFill>
                  <a:srgbClr val="007CC2"/>
                </a:solidFill>
              </a:rPr>
              <a:t> </a:t>
            </a:r>
            <a:r>
              <a:rPr lang="it-IT" sz="1600" b="1" dirty="0" err="1">
                <a:solidFill>
                  <a:srgbClr val="007CC2"/>
                </a:solidFill>
              </a:rPr>
              <a:t>Deaths</a:t>
            </a:r>
            <a:r>
              <a:rPr lang="it-IT" sz="1600" b="1" dirty="0">
                <a:solidFill>
                  <a:srgbClr val="007CC2"/>
                </a:solidFill>
              </a:rPr>
              <a:t> by cause, </a:t>
            </a:r>
            <a:r>
              <a:rPr lang="it-IT" sz="1600" b="1" dirty="0" err="1">
                <a:solidFill>
                  <a:srgbClr val="007CC2"/>
                </a:solidFill>
              </a:rPr>
              <a:t>females</a:t>
            </a:r>
            <a:r>
              <a:rPr lang="it-IT" sz="1600" b="1" dirty="0">
                <a:solidFill>
                  <a:srgbClr val="007CC2"/>
                </a:solidFill>
              </a:rPr>
              <a:t>, Europe </a:t>
            </a:r>
          </a:p>
        </p:txBody>
      </p:sp>
      <p:pic>
        <p:nvPicPr>
          <p:cNvPr id="12" name="Picture 11"/>
          <p:cNvPicPr>
            <a:picLocks noChangeAspect="1"/>
          </p:cNvPicPr>
          <p:nvPr/>
        </p:nvPicPr>
        <p:blipFill>
          <a:blip r:embed="rId3"/>
          <a:stretch>
            <a:fillRect/>
          </a:stretch>
        </p:blipFill>
        <p:spPr>
          <a:xfrm>
            <a:off x="690582" y="1425400"/>
            <a:ext cx="4452918" cy="3380606"/>
          </a:xfrm>
          <a:prstGeom prst="rect">
            <a:avLst/>
          </a:prstGeom>
        </p:spPr>
      </p:pic>
      <p:pic>
        <p:nvPicPr>
          <p:cNvPr id="14" name="Picture 13"/>
          <p:cNvPicPr>
            <a:picLocks noChangeAspect="1"/>
          </p:cNvPicPr>
          <p:nvPr/>
        </p:nvPicPr>
        <p:blipFill>
          <a:blip r:embed="rId4"/>
          <a:stretch>
            <a:fillRect/>
          </a:stretch>
        </p:blipFill>
        <p:spPr>
          <a:xfrm>
            <a:off x="5398834" y="2832848"/>
            <a:ext cx="3804603" cy="3110651"/>
          </a:xfrm>
          <a:prstGeom prst="rect">
            <a:avLst/>
          </a:prstGeom>
        </p:spPr>
      </p:pic>
      <p:sp>
        <p:nvSpPr>
          <p:cNvPr id="15" name="Text Box 4">
            <a:extLst>
              <a:ext uri="{FF2B5EF4-FFF2-40B4-BE49-F238E27FC236}">
                <a16:creationId xmlns:a16="http://schemas.microsoft.com/office/drawing/2014/main" id="{7FAFFDDC-6B90-46A7-A792-77D78DB3282D}"/>
              </a:ext>
            </a:extLst>
          </p:cNvPr>
          <p:cNvSpPr txBox="1">
            <a:spLocks noChangeArrowheads="1"/>
          </p:cNvSpPr>
          <p:nvPr/>
        </p:nvSpPr>
        <p:spPr bwMode="gray">
          <a:xfrm>
            <a:off x="838807" y="6235043"/>
            <a:ext cx="7444171" cy="643406"/>
          </a:xfrm>
          <a:prstGeom prst="rect">
            <a:avLst/>
          </a:prstGeom>
          <a:noFill/>
          <a:ln w="9525">
            <a:noFill/>
            <a:miter lim="800000"/>
            <a:headEnd/>
            <a:tailEnd/>
          </a:ln>
          <a:effectLst/>
        </p:spPr>
        <p:txBody>
          <a:bodyPr wrap="square" anchor="ctr" anchorCtr="0">
            <a:noAutofit/>
          </a:bodyPr>
          <a:lstStyle/>
          <a:p>
            <a:pPr>
              <a:buSzPct val="100000"/>
              <a:defRPr/>
            </a:pPr>
            <a:r>
              <a:rPr lang="nb-NO" sz="1000" dirty="0">
                <a:solidFill>
                  <a:srgbClr val="000000"/>
                </a:solidFill>
              </a:rPr>
              <a:t>European </a:t>
            </a:r>
            <a:r>
              <a:rPr lang="nb-NO" sz="1000" dirty="0" err="1">
                <a:solidFill>
                  <a:srgbClr val="000000"/>
                </a:solidFill>
              </a:rPr>
              <a:t>Cardiovascular</a:t>
            </a:r>
            <a:r>
              <a:rPr lang="nb-NO" sz="1000" dirty="0">
                <a:solidFill>
                  <a:srgbClr val="000000"/>
                </a:solidFill>
              </a:rPr>
              <a:t> </a:t>
            </a:r>
            <a:r>
              <a:rPr lang="nb-NO" sz="1000" dirty="0" err="1">
                <a:solidFill>
                  <a:srgbClr val="000000"/>
                </a:solidFill>
              </a:rPr>
              <a:t>Disease</a:t>
            </a:r>
            <a:r>
              <a:rPr lang="nb-NO" sz="1000" dirty="0">
                <a:solidFill>
                  <a:srgbClr val="000000"/>
                </a:solidFill>
              </a:rPr>
              <a:t> </a:t>
            </a:r>
            <a:r>
              <a:rPr lang="nb-NO" sz="1000" dirty="0" err="1">
                <a:solidFill>
                  <a:srgbClr val="000000"/>
                </a:solidFill>
              </a:rPr>
              <a:t>Statistics</a:t>
            </a:r>
            <a:r>
              <a:rPr lang="nb-NO" sz="1000" dirty="0">
                <a:solidFill>
                  <a:srgbClr val="000000"/>
                </a:solidFill>
              </a:rPr>
              <a:t> – 2017 Edition</a:t>
            </a:r>
          </a:p>
        </p:txBody>
      </p:sp>
    </p:spTree>
    <p:extLst>
      <p:ext uri="{BB962C8B-B14F-4D97-AF65-F5344CB8AC3E}">
        <p14:creationId xmlns:p14="http://schemas.microsoft.com/office/powerpoint/2010/main" val="241227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p:cNvGrpSpPr/>
          <p:nvPr/>
        </p:nvGrpSpPr>
        <p:grpSpPr>
          <a:xfrm>
            <a:off x="1037634" y="1279877"/>
            <a:ext cx="8456426" cy="4498530"/>
            <a:chOff x="466134" y="1279877"/>
            <a:chExt cx="8456426" cy="4498530"/>
          </a:xfrm>
        </p:grpSpPr>
        <p:grpSp>
          <p:nvGrpSpPr>
            <p:cNvPr id="405" name="Group 404">
              <a:extLst>
                <a:ext uri="{FF2B5EF4-FFF2-40B4-BE49-F238E27FC236}">
                  <a16:creationId xmlns:a16="http://schemas.microsoft.com/office/drawing/2014/main" id="{B5A3CB89-0232-4C19-9B54-30509A005EF6}"/>
                </a:ext>
              </a:extLst>
            </p:cNvPr>
            <p:cNvGrpSpPr/>
            <p:nvPr/>
          </p:nvGrpSpPr>
          <p:grpSpPr>
            <a:xfrm>
              <a:off x="872492" y="2077946"/>
              <a:ext cx="354585" cy="3278314"/>
              <a:chOff x="361344" y="2290737"/>
              <a:chExt cx="386634" cy="3278314"/>
            </a:xfrm>
          </p:grpSpPr>
          <p:sp>
            <p:nvSpPr>
              <p:cNvPr id="691" name="TextBox 690">
                <a:extLst>
                  <a:ext uri="{FF2B5EF4-FFF2-40B4-BE49-F238E27FC236}">
                    <a16:creationId xmlns:a16="http://schemas.microsoft.com/office/drawing/2014/main" id="{7CF50DF1-3433-4C10-87A6-F80E7789BE57}"/>
                  </a:ext>
                </a:extLst>
              </p:cNvPr>
              <p:cNvSpPr txBox="1"/>
              <p:nvPr/>
            </p:nvSpPr>
            <p:spPr>
              <a:xfrm>
                <a:off x="453982" y="5292052"/>
                <a:ext cx="293996" cy="276999"/>
              </a:xfrm>
              <a:prstGeom prst="rect">
                <a:avLst/>
              </a:prstGeom>
              <a:noFill/>
            </p:spPr>
            <p:txBody>
              <a:bodyPr wrap="none" rtlCol="0" anchor="ctr">
                <a:spAutoFit/>
              </a:bodyPr>
              <a:lstStyle/>
              <a:p>
                <a:pPr algn="r">
                  <a:defRPr/>
                </a:pPr>
                <a:r>
                  <a:rPr lang="en-US" sz="1200" dirty="0">
                    <a:solidFill>
                      <a:srgbClr val="000000"/>
                    </a:solidFill>
                  </a:rPr>
                  <a:t>0</a:t>
                </a:r>
              </a:p>
            </p:txBody>
          </p:sp>
          <p:sp>
            <p:nvSpPr>
              <p:cNvPr id="692" name="TextBox 691">
                <a:extLst>
                  <a:ext uri="{FF2B5EF4-FFF2-40B4-BE49-F238E27FC236}">
                    <a16:creationId xmlns:a16="http://schemas.microsoft.com/office/drawing/2014/main" id="{ABBEAACD-BBDB-44AF-940A-5F79180E42AF}"/>
                  </a:ext>
                </a:extLst>
              </p:cNvPr>
              <p:cNvSpPr txBox="1"/>
              <p:nvPr/>
            </p:nvSpPr>
            <p:spPr>
              <a:xfrm>
                <a:off x="361344" y="2290737"/>
                <a:ext cx="386634" cy="276999"/>
              </a:xfrm>
              <a:prstGeom prst="rect">
                <a:avLst/>
              </a:prstGeom>
              <a:noFill/>
            </p:spPr>
            <p:txBody>
              <a:bodyPr wrap="none" rtlCol="0" anchor="ctr">
                <a:spAutoFit/>
              </a:bodyPr>
              <a:lstStyle/>
              <a:p>
                <a:pPr algn="r">
                  <a:defRPr/>
                </a:pPr>
                <a:r>
                  <a:rPr lang="en-US" sz="1200" dirty="0">
                    <a:solidFill>
                      <a:srgbClr val="000000"/>
                    </a:solidFill>
                  </a:rPr>
                  <a:t>12</a:t>
                </a:r>
              </a:p>
            </p:txBody>
          </p:sp>
          <p:sp>
            <p:nvSpPr>
              <p:cNvPr id="693" name="TextBox 692">
                <a:extLst>
                  <a:ext uri="{FF2B5EF4-FFF2-40B4-BE49-F238E27FC236}">
                    <a16:creationId xmlns:a16="http://schemas.microsoft.com/office/drawing/2014/main" id="{8C417DC5-99F0-4C58-A811-84AD8AD3D84A}"/>
                  </a:ext>
                </a:extLst>
              </p:cNvPr>
              <p:cNvSpPr txBox="1"/>
              <p:nvPr/>
            </p:nvSpPr>
            <p:spPr>
              <a:xfrm>
                <a:off x="361344" y="2790956"/>
                <a:ext cx="386634" cy="276999"/>
              </a:xfrm>
              <a:prstGeom prst="rect">
                <a:avLst/>
              </a:prstGeom>
              <a:noFill/>
            </p:spPr>
            <p:txBody>
              <a:bodyPr wrap="none" rtlCol="0" anchor="ctr">
                <a:spAutoFit/>
              </a:bodyPr>
              <a:lstStyle/>
              <a:p>
                <a:pPr algn="r">
                  <a:defRPr/>
                </a:pPr>
                <a:r>
                  <a:rPr lang="en-US" sz="1200" dirty="0">
                    <a:solidFill>
                      <a:srgbClr val="000000"/>
                    </a:solidFill>
                  </a:rPr>
                  <a:t>10</a:t>
                </a:r>
              </a:p>
            </p:txBody>
          </p:sp>
          <p:sp>
            <p:nvSpPr>
              <p:cNvPr id="694" name="TextBox 693">
                <a:extLst>
                  <a:ext uri="{FF2B5EF4-FFF2-40B4-BE49-F238E27FC236}">
                    <a16:creationId xmlns:a16="http://schemas.microsoft.com/office/drawing/2014/main" id="{E36AD6DA-5215-4227-BF04-89545AE50D11}"/>
                  </a:ext>
                </a:extLst>
              </p:cNvPr>
              <p:cNvSpPr txBox="1"/>
              <p:nvPr/>
            </p:nvSpPr>
            <p:spPr>
              <a:xfrm>
                <a:off x="453982" y="3291175"/>
                <a:ext cx="293996" cy="276999"/>
              </a:xfrm>
              <a:prstGeom prst="rect">
                <a:avLst/>
              </a:prstGeom>
              <a:noFill/>
            </p:spPr>
            <p:txBody>
              <a:bodyPr wrap="none" rtlCol="0" anchor="ctr">
                <a:spAutoFit/>
              </a:bodyPr>
              <a:lstStyle/>
              <a:p>
                <a:pPr algn="r">
                  <a:defRPr/>
                </a:pPr>
                <a:r>
                  <a:rPr lang="en-US" sz="1200" dirty="0">
                    <a:solidFill>
                      <a:srgbClr val="000000"/>
                    </a:solidFill>
                  </a:rPr>
                  <a:t>8</a:t>
                </a:r>
              </a:p>
            </p:txBody>
          </p:sp>
          <p:sp>
            <p:nvSpPr>
              <p:cNvPr id="695" name="TextBox 694">
                <a:extLst>
                  <a:ext uri="{FF2B5EF4-FFF2-40B4-BE49-F238E27FC236}">
                    <a16:creationId xmlns:a16="http://schemas.microsoft.com/office/drawing/2014/main" id="{FEADC684-EB96-408A-900B-B463C76C6053}"/>
                  </a:ext>
                </a:extLst>
              </p:cNvPr>
              <p:cNvSpPr txBox="1"/>
              <p:nvPr/>
            </p:nvSpPr>
            <p:spPr>
              <a:xfrm>
                <a:off x="453982" y="3791394"/>
                <a:ext cx="293996" cy="276999"/>
              </a:xfrm>
              <a:prstGeom prst="rect">
                <a:avLst/>
              </a:prstGeom>
              <a:noFill/>
            </p:spPr>
            <p:txBody>
              <a:bodyPr wrap="none" rtlCol="0" anchor="ctr">
                <a:spAutoFit/>
              </a:bodyPr>
              <a:lstStyle/>
              <a:p>
                <a:pPr algn="r">
                  <a:defRPr/>
                </a:pPr>
                <a:r>
                  <a:rPr lang="en-US" sz="1200" dirty="0">
                    <a:solidFill>
                      <a:srgbClr val="000000"/>
                    </a:solidFill>
                  </a:rPr>
                  <a:t>6</a:t>
                </a:r>
              </a:p>
            </p:txBody>
          </p:sp>
          <p:sp>
            <p:nvSpPr>
              <p:cNvPr id="696" name="TextBox 695">
                <a:extLst>
                  <a:ext uri="{FF2B5EF4-FFF2-40B4-BE49-F238E27FC236}">
                    <a16:creationId xmlns:a16="http://schemas.microsoft.com/office/drawing/2014/main" id="{55ADDDE7-2A39-412D-BA4A-5BA7FD0F88D7}"/>
                  </a:ext>
                </a:extLst>
              </p:cNvPr>
              <p:cNvSpPr txBox="1"/>
              <p:nvPr/>
            </p:nvSpPr>
            <p:spPr>
              <a:xfrm>
                <a:off x="453982" y="4291614"/>
                <a:ext cx="293996" cy="276999"/>
              </a:xfrm>
              <a:prstGeom prst="rect">
                <a:avLst/>
              </a:prstGeom>
              <a:noFill/>
            </p:spPr>
            <p:txBody>
              <a:bodyPr wrap="none" rtlCol="0" anchor="ctr">
                <a:spAutoFit/>
              </a:bodyPr>
              <a:lstStyle/>
              <a:p>
                <a:pPr algn="r">
                  <a:defRPr/>
                </a:pPr>
                <a:r>
                  <a:rPr lang="en-US" sz="1200" dirty="0">
                    <a:solidFill>
                      <a:srgbClr val="000000"/>
                    </a:solidFill>
                  </a:rPr>
                  <a:t>4</a:t>
                </a:r>
              </a:p>
            </p:txBody>
          </p:sp>
          <p:sp>
            <p:nvSpPr>
              <p:cNvPr id="697" name="TextBox 696">
                <a:extLst>
                  <a:ext uri="{FF2B5EF4-FFF2-40B4-BE49-F238E27FC236}">
                    <a16:creationId xmlns:a16="http://schemas.microsoft.com/office/drawing/2014/main" id="{26A0F2B5-3CA0-4511-A680-006FEB19FE71}"/>
                  </a:ext>
                </a:extLst>
              </p:cNvPr>
              <p:cNvSpPr txBox="1"/>
              <p:nvPr/>
            </p:nvSpPr>
            <p:spPr>
              <a:xfrm>
                <a:off x="453982" y="4791833"/>
                <a:ext cx="293996" cy="276999"/>
              </a:xfrm>
              <a:prstGeom prst="rect">
                <a:avLst/>
              </a:prstGeom>
              <a:noFill/>
            </p:spPr>
            <p:txBody>
              <a:bodyPr wrap="none" rtlCol="0" anchor="ctr">
                <a:spAutoFit/>
              </a:bodyPr>
              <a:lstStyle/>
              <a:p>
                <a:pPr algn="r">
                  <a:defRPr/>
                </a:pPr>
                <a:r>
                  <a:rPr lang="en-US" sz="1200" dirty="0">
                    <a:solidFill>
                      <a:srgbClr val="000000"/>
                    </a:solidFill>
                  </a:rPr>
                  <a:t>2</a:t>
                </a:r>
              </a:p>
            </p:txBody>
          </p:sp>
        </p:grpSp>
        <p:grpSp>
          <p:nvGrpSpPr>
            <p:cNvPr id="406" name="Group 405">
              <a:extLst>
                <a:ext uri="{FF2B5EF4-FFF2-40B4-BE49-F238E27FC236}">
                  <a16:creationId xmlns:a16="http://schemas.microsoft.com/office/drawing/2014/main" id="{501DC8FB-F472-4705-822A-ED0FEE1D5E6F}"/>
                </a:ext>
              </a:extLst>
            </p:cNvPr>
            <p:cNvGrpSpPr/>
            <p:nvPr/>
          </p:nvGrpSpPr>
          <p:grpSpPr>
            <a:xfrm>
              <a:off x="1191768" y="2216697"/>
              <a:ext cx="80895" cy="3001315"/>
              <a:chOff x="693420" y="2288540"/>
              <a:chExt cx="91440" cy="2202180"/>
            </a:xfrm>
          </p:grpSpPr>
          <p:cxnSp>
            <p:nvCxnSpPr>
              <p:cNvPr id="683" name="Straight Connector 682">
                <a:extLst>
                  <a:ext uri="{FF2B5EF4-FFF2-40B4-BE49-F238E27FC236}">
                    <a16:creationId xmlns:a16="http://schemas.microsoft.com/office/drawing/2014/main" id="{34A3F043-1BB4-43B2-9088-7099AFEF6551}"/>
                  </a:ext>
                </a:extLst>
              </p:cNvPr>
              <p:cNvCxnSpPr>
                <a:cxnSpLocks/>
              </p:cNvCxnSpPr>
              <p:nvPr/>
            </p:nvCxnSpPr>
            <p:spPr>
              <a:xfrm>
                <a:off x="784860" y="2288540"/>
                <a:ext cx="0" cy="2202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6A69BF2E-DD22-48FB-9B33-885EFC639EAD}"/>
                  </a:ext>
                </a:extLst>
              </p:cNvPr>
              <p:cNvCxnSpPr/>
              <p:nvPr/>
            </p:nvCxnSpPr>
            <p:spPr>
              <a:xfrm>
                <a:off x="693420" y="228854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55ADC239-CDDF-4DDF-9FDF-1A7E23FEB40F}"/>
                  </a:ext>
                </a:extLst>
              </p:cNvPr>
              <p:cNvCxnSpPr/>
              <p:nvPr/>
            </p:nvCxnSpPr>
            <p:spPr>
              <a:xfrm>
                <a:off x="693420" y="265557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19EFD0E4-D4BB-46FD-87EC-32429385A5B8}"/>
                  </a:ext>
                </a:extLst>
              </p:cNvPr>
              <p:cNvCxnSpPr/>
              <p:nvPr/>
            </p:nvCxnSpPr>
            <p:spPr>
              <a:xfrm>
                <a:off x="693420" y="302260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38DB3EDE-120E-4735-98E5-68F81575D40A}"/>
                  </a:ext>
                </a:extLst>
              </p:cNvPr>
              <p:cNvCxnSpPr/>
              <p:nvPr/>
            </p:nvCxnSpPr>
            <p:spPr>
              <a:xfrm>
                <a:off x="693420" y="338963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60D37BA5-292A-4347-99A6-1B262EDF0A40}"/>
                  </a:ext>
                </a:extLst>
              </p:cNvPr>
              <p:cNvCxnSpPr/>
              <p:nvPr/>
            </p:nvCxnSpPr>
            <p:spPr>
              <a:xfrm>
                <a:off x="693420" y="37566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F39BCED1-ADEC-4B87-AF59-2E7E330F00D0}"/>
                  </a:ext>
                </a:extLst>
              </p:cNvPr>
              <p:cNvCxnSpPr/>
              <p:nvPr/>
            </p:nvCxnSpPr>
            <p:spPr>
              <a:xfrm>
                <a:off x="693420" y="412369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F1E0FDF3-7795-4882-B635-1AAC0D00B535}"/>
                  </a:ext>
                </a:extLst>
              </p:cNvPr>
              <p:cNvCxnSpPr/>
              <p:nvPr/>
            </p:nvCxnSpPr>
            <p:spPr>
              <a:xfrm>
                <a:off x="693420" y="449072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7" name="TextBox 406">
              <a:extLst>
                <a:ext uri="{FF2B5EF4-FFF2-40B4-BE49-F238E27FC236}">
                  <a16:creationId xmlns:a16="http://schemas.microsoft.com/office/drawing/2014/main" id="{618DE4B3-4454-4B98-A891-1C7CA75172A7}"/>
                </a:ext>
              </a:extLst>
            </p:cNvPr>
            <p:cNvSpPr txBox="1"/>
            <p:nvPr/>
          </p:nvSpPr>
          <p:spPr>
            <a:xfrm rot="16200000">
              <a:off x="-437159" y="3556996"/>
              <a:ext cx="2145139" cy="338554"/>
            </a:xfrm>
            <a:prstGeom prst="rect">
              <a:avLst/>
            </a:prstGeom>
            <a:noFill/>
          </p:spPr>
          <p:txBody>
            <a:bodyPr wrap="none" rtlCol="0" anchor="ctr">
              <a:spAutoFit/>
            </a:bodyPr>
            <a:lstStyle/>
            <a:p>
              <a:pPr algn="ctr">
                <a:defRPr/>
              </a:pPr>
              <a:r>
                <a:rPr lang="en-US" sz="1600" b="1" dirty="0">
                  <a:solidFill>
                    <a:srgbClr val="000000"/>
                  </a:solidFill>
                </a:rPr>
                <a:t>CHD Prevalence (%)</a:t>
              </a:r>
            </a:p>
          </p:txBody>
        </p:sp>
        <p:grpSp>
          <p:nvGrpSpPr>
            <p:cNvPr id="408" name="Group 407">
              <a:extLst>
                <a:ext uri="{FF2B5EF4-FFF2-40B4-BE49-F238E27FC236}">
                  <a16:creationId xmlns:a16="http://schemas.microsoft.com/office/drawing/2014/main" id="{AC8030D5-5B58-4AD8-B5D9-E8F607024C14}"/>
                </a:ext>
              </a:extLst>
            </p:cNvPr>
            <p:cNvGrpSpPr/>
            <p:nvPr/>
          </p:nvGrpSpPr>
          <p:grpSpPr>
            <a:xfrm>
              <a:off x="1185655" y="5337209"/>
              <a:ext cx="3475013" cy="184666"/>
              <a:chOff x="686511" y="4512686"/>
              <a:chExt cx="3927956" cy="135497"/>
            </a:xfrm>
          </p:grpSpPr>
          <p:sp>
            <p:nvSpPr>
              <p:cNvPr id="677" name="TextBox 676">
                <a:extLst>
                  <a:ext uri="{FF2B5EF4-FFF2-40B4-BE49-F238E27FC236}">
                    <a16:creationId xmlns:a16="http://schemas.microsoft.com/office/drawing/2014/main" id="{B2A36B8F-C810-4495-8278-B7FB90073395}"/>
                  </a:ext>
                </a:extLst>
              </p:cNvPr>
              <p:cNvSpPr txBox="1"/>
              <p:nvPr/>
            </p:nvSpPr>
            <p:spPr>
              <a:xfrm>
                <a:off x="686511"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2015</a:t>
                </a:r>
              </a:p>
            </p:txBody>
          </p:sp>
          <p:sp>
            <p:nvSpPr>
              <p:cNvPr id="678" name="TextBox 677">
                <a:extLst>
                  <a:ext uri="{FF2B5EF4-FFF2-40B4-BE49-F238E27FC236}">
                    <a16:creationId xmlns:a16="http://schemas.microsoft.com/office/drawing/2014/main" id="{0DE9BB27-AB3A-4262-8488-51C82D399C0B}"/>
                  </a:ext>
                </a:extLst>
              </p:cNvPr>
              <p:cNvSpPr txBox="1"/>
              <p:nvPr/>
            </p:nvSpPr>
            <p:spPr>
              <a:xfrm>
                <a:off x="1395275"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2019</a:t>
                </a:r>
              </a:p>
            </p:txBody>
          </p:sp>
          <p:sp>
            <p:nvSpPr>
              <p:cNvPr id="679" name="TextBox 678">
                <a:extLst>
                  <a:ext uri="{FF2B5EF4-FFF2-40B4-BE49-F238E27FC236}">
                    <a16:creationId xmlns:a16="http://schemas.microsoft.com/office/drawing/2014/main" id="{9BCA4934-7EA0-4714-BD74-A9A28533186F}"/>
                  </a:ext>
                </a:extLst>
              </p:cNvPr>
              <p:cNvSpPr txBox="1"/>
              <p:nvPr/>
            </p:nvSpPr>
            <p:spPr>
              <a:xfrm>
                <a:off x="2104040"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2023</a:t>
                </a:r>
              </a:p>
            </p:txBody>
          </p:sp>
          <p:sp>
            <p:nvSpPr>
              <p:cNvPr id="680" name="TextBox 679">
                <a:extLst>
                  <a:ext uri="{FF2B5EF4-FFF2-40B4-BE49-F238E27FC236}">
                    <a16:creationId xmlns:a16="http://schemas.microsoft.com/office/drawing/2014/main" id="{08E7331F-C154-4464-852E-3628A9622BDF}"/>
                  </a:ext>
                </a:extLst>
              </p:cNvPr>
              <p:cNvSpPr txBox="1"/>
              <p:nvPr/>
            </p:nvSpPr>
            <p:spPr>
              <a:xfrm>
                <a:off x="2812803"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2027</a:t>
                </a:r>
              </a:p>
            </p:txBody>
          </p:sp>
          <p:sp>
            <p:nvSpPr>
              <p:cNvPr id="681" name="TextBox 680">
                <a:extLst>
                  <a:ext uri="{FF2B5EF4-FFF2-40B4-BE49-F238E27FC236}">
                    <a16:creationId xmlns:a16="http://schemas.microsoft.com/office/drawing/2014/main" id="{90B4BA63-7866-4092-AF77-1EB544246126}"/>
                  </a:ext>
                </a:extLst>
              </p:cNvPr>
              <p:cNvSpPr txBox="1"/>
              <p:nvPr/>
            </p:nvSpPr>
            <p:spPr>
              <a:xfrm>
                <a:off x="3521569"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2031</a:t>
                </a:r>
              </a:p>
            </p:txBody>
          </p:sp>
          <p:sp>
            <p:nvSpPr>
              <p:cNvPr id="682" name="TextBox 681">
                <a:extLst>
                  <a:ext uri="{FF2B5EF4-FFF2-40B4-BE49-F238E27FC236}">
                    <a16:creationId xmlns:a16="http://schemas.microsoft.com/office/drawing/2014/main" id="{EAC35BFA-FBF9-4374-B117-0149192C53A6}"/>
                  </a:ext>
                </a:extLst>
              </p:cNvPr>
              <p:cNvSpPr txBox="1"/>
              <p:nvPr/>
            </p:nvSpPr>
            <p:spPr>
              <a:xfrm>
                <a:off x="4230335"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2035</a:t>
                </a:r>
              </a:p>
            </p:txBody>
          </p:sp>
        </p:grpSp>
        <p:grpSp>
          <p:nvGrpSpPr>
            <p:cNvPr id="409" name="Group 408">
              <a:extLst>
                <a:ext uri="{FF2B5EF4-FFF2-40B4-BE49-F238E27FC236}">
                  <a16:creationId xmlns:a16="http://schemas.microsoft.com/office/drawing/2014/main" id="{9997687C-6393-48FC-9F72-0EC3F838D8EB}"/>
                </a:ext>
              </a:extLst>
            </p:cNvPr>
            <p:cNvGrpSpPr/>
            <p:nvPr/>
          </p:nvGrpSpPr>
          <p:grpSpPr>
            <a:xfrm>
              <a:off x="1252439" y="5211089"/>
              <a:ext cx="3321223" cy="91440"/>
              <a:chOff x="762000" y="4485640"/>
              <a:chExt cx="3754120" cy="91440"/>
            </a:xfrm>
          </p:grpSpPr>
          <p:cxnSp>
            <p:nvCxnSpPr>
              <p:cNvPr id="655" name="Straight Connector 654">
                <a:extLst>
                  <a:ext uri="{FF2B5EF4-FFF2-40B4-BE49-F238E27FC236}">
                    <a16:creationId xmlns:a16="http://schemas.microsoft.com/office/drawing/2014/main" id="{3931D705-8CFC-4628-90C6-2A7152928186}"/>
                  </a:ext>
                </a:extLst>
              </p:cNvPr>
              <p:cNvCxnSpPr>
                <a:cxnSpLocks/>
              </p:cNvCxnSpPr>
              <p:nvPr/>
            </p:nvCxnSpPr>
            <p:spPr>
              <a:xfrm>
                <a:off x="762000" y="4490720"/>
                <a:ext cx="3754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a:extLst>
                  <a:ext uri="{FF2B5EF4-FFF2-40B4-BE49-F238E27FC236}">
                    <a16:creationId xmlns:a16="http://schemas.microsoft.com/office/drawing/2014/main" id="{210DBA40-A8E7-49EE-8664-B1C7FE64D331}"/>
                  </a:ext>
                </a:extLst>
              </p:cNvPr>
              <p:cNvCxnSpPr>
                <a:cxnSpLocks/>
              </p:cNvCxnSpPr>
              <p:nvPr/>
            </p:nvCxnSpPr>
            <p:spPr>
              <a:xfrm rot="5400000">
                <a:off x="83312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a:extLst>
                  <a:ext uri="{FF2B5EF4-FFF2-40B4-BE49-F238E27FC236}">
                    <a16:creationId xmlns:a16="http://schemas.microsoft.com/office/drawing/2014/main" id="{C54292ED-5012-49D1-83F6-D9E7A3FB3196}"/>
                  </a:ext>
                </a:extLst>
              </p:cNvPr>
              <p:cNvCxnSpPr>
                <a:cxnSpLocks/>
              </p:cNvCxnSpPr>
              <p:nvPr/>
            </p:nvCxnSpPr>
            <p:spPr>
              <a:xfrm rot="5400000">
                <a:off x="101041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a:extLst>
                  <a:ext uri="{FF2B5EF4-FFF2-40B4-BE49-F238E27FC236}">
                    <a16:creationId xmlns:a16="http://schemas.microsoft.com/office/drawing/2014/main" id="{D14F59B2-D315-4BC8-AB49-0E05D72CDC9D}"/>
                  </a:ext>
                </a:extLst>
              </p:cNvPr>
              <p:cNvCxnSpPr>
                <a:cxnSpLocks/>
              </p:cNvCxnSpPr>
              <p:nvPr/>
            </p:nvCxnSpPr>
            <p:spPr>
              <a:xfrm rot="5400000">
                <a:off x="118770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a:extLst>
                  <a:ext uri="{FF2B5EF4-FFF2-40B4-BE49-F238E27FC236}">
                    <a16:creationId xmlns:a16="http://schemas.microsoft.com/office/drawing/2014/main" id="{8769A22A-E228-43F9-8EF6-3E92B9793444}"/>
                  </a:ext>
                </a:extLst>
              </p:cNvPr>
              <p:cNvCxnSpPr>
                <a:cxnSpLocks/>
              </p:cNvCxnSpPr>
              <p:nvPr/>
            </p:nvCxnSpPr>
            <p:spPr>
              <a:xfrm rot="5400000">
                <a:off x="136499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0" name="Straight Connector 659">
                <a:extLst>
                  <a:ext uri="{FF2B5EF4-FFF2-40B4-BE49-F238E27FC236}">
                    <a16:creationId xmlns:a16="http://schemas.microsoft.com/office/drawing/2014/main" id="{8577E08C-BF97-487D-81AA-5C2CAC7DCF71}"/>
                  </a:ext>
                </a:extLst>
              </p:cNvPr>
              <p:cNvCxnSpPr>
                <a:cxnSpLocks/>
              </p:cNvCxnSpPr>
              <p:nvPr/>
            </p:nvCxnSpPr>
            <p:spPr>
              <a:xfrm rot="5400000">
                <a:off x="154228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a:extLst>
                  <a:ext uri="{FF2B5EF4-FFF2-40B4-BE49-F238E27FC236}">
                    <a16:creationId xmlns:a16="http://schemas.microsoft.com/office/drawing/2014/main" id="{1EDC7C8F-6A97-4296-8AF0-F06F78A6254B}"/>
                  </a:ext>
                </a:extLst>
              </p:cNvPr>
              <p:cNvCxnSpPr>
                <a:cxnSpLocks/>
              </p:cNvCxnSpPr>
              <p:nvPr/>
            </p:nvCxnSpPr>
            <p:spPr>
              <a:xfrm rot="5400000">
                <a:off x="171958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a:extLst>
                  <a:ext uri="{FF2B5EF4-FFF2-40B4-BE49-F238E27FC236}">
                    <a16:creationId xmlns:a16="http://schemas.microsoft.com/office/drawing/2014/main" id="{DD4C6D29-9CAD-4D93-956E-412E73BA9097}"/>
                  </a:ext>
                </a:extLst>
              </p:cNvPr>
              <p:cNvCxnSpPr>
                <a:cxnSpLocks/>
              </p:cNvCxnSpPr>
              <p:nvPr/>
            </p:nvCxnSpPr>
            <p:spPr>
              <a:xfrm rot="5400000">
                <a:off x="189687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a:extLst>
                  <a:ext uri="{FF2B5EF4-FFF2-40B4-BE49-F238E27FC236}">
                    <a16:creationId xmlns:a16="http://schemas.microsoft.com/office/drawing/2014/main" id="{359BF52B-3D2F-4D57-BC75-DD675A9D2F41}"/>
                  </a:ext>
                </a:extLst>
              </p:cNvPr>
              <p:cNvCxnSpPr>
                <a:cxnSpLocks/>
              </p:cNvCxnSpPr>
              <p:nvPr/>
            </p:nvCxnSpPr>
            <p:spPr>
              <a:xfrm rot="5400000">
                <a:off x="207416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FA0AE9A8-5D4E-4059-A748-CB7FA4A36621}"/>
                  </a:ext>
                </a:extLst>
              </p:cNvPr>
              <p:cNvCxnSpPr>
                <a:cxnSpLocks/>
              </p:cNvCxnSpPr>
              <p:nvPr/>
            </p:nvCxnSpPr>
            <p:spPr>
              <a:xfrm rot="5400000">
                <a:off x="225145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9F16F9BA-38E3-47E5-BAFA-D889B4672CB2}"/>
                  </a:ext>
                </a:extLst>
              </p:cNvPr>
              <p:cNvCxnSpPr>
                <a:cxnSpLocks/>
              </p:cNvCxnSpPr>
              <p:nvPr/>
            </p:nvCxnSpPr>
            <p:spPr>
              <a:xfrm rot="5400000">
                <a:off x="242874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FF14D65B-6FF6-4B75-81A6-5440B7249CE1}"/>
                  </a:ext>
                </a:extLst>
              </p:cNvPr>
              <p:cNvCxnSpPr>
                <a:cxnSpLocks/>
              </p:cNvCxnSpPr>
              <p:nvPr/>
            </p:nvCxnSpPr>
            <p:spPr>
              <a:xfrm rot="5400000">
                <a:off x="260604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91B78370-343A-47E9-B36E-1D00DAEDDA81}"/>
                  </a:ext>
                </a:extLst>
              </p:cNvPr>
              <p:cNvCxnSpPr>
                <a:cxnSpLocks/>
              </p:cNvCxnSpPr>
              <p:nvPr/>
            </p:nvCxnSpPr>
            <p:spPr>
              <a:xfrm rot="5400000">
                <a:off x="278333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93E61BC3-8A7F-4322-900A-6B0584B7C7AC}"/>
                  </a:ext>
                </a:extLst>
              </p:cNvPr>
              <p:cNvCxnSpPr>
                <a:cxnSpLocks/>
              </p:cNvCxnSpPr>
              <p:nvPr/>
            </p:nvCxnSpPr>
            <p:spPr>
              <a:xfrm rot="5400000">
                <a:off x="296062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D56D55AD-83DB-4A51-951A-BCBC3F0BA1F3}"/>
                  </a:ext>
                </a:extLst>
              </p:cNvPr>
              <p:cNvCxnSpPr>
                <a:cxnSpLocks/>
              </p:cNvCxnSpPr>
              <p:nvPr/>
            </p:nvCxnSpPr>
            <p:spPr>
              <a:xfrm rot="5400000">
                <a:off x="313791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B39299C0-B3ED-48A0-A042-D8FA928CF207}"/>
                  </a:ext>
                </a:extLst>
              </p:cNvPr>
              <p:cNvCxnSpPr>
                <a:cxnSpLocks/>
              </p:cNvCxnSpPr>
              <p:nvPr/>
            </p:nvCxnSpPr>
            <p:spPr>
              <a:xfrm rot="5400000">
                <a:off x="331520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1B11180A-D474-42F9-95F1-3215FB7D21DE}"/>
                  </a:ext>
                </a:extLst>
              </p:cNvPr>
              <p:cNvCxnSpPr>
                <a:cxnSpLocks/>
              </p:cNvCxnSpPr>
              <p:nvPr/>
            </p:nvCxnSpPr>
            <p:spPr>
              <a:xfrm rot="5400000">
                <a:off x="349250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945528B4-B191-4FAB-91DA-169CADEC347F}"/>
                  </a:ext>
                </a:extLst>
              </p:cNvPr>
              <p:cNvCxnSpPr>
                <a:cxnSpLocks/>
              </p:cNvCxnSpPr>
              <p:nvPr/>
            </p:nvCxnSpPr>
            <p:spPr>
              <a:xfrm rot="5400000">
                <a:off x="366979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5D43714C-010F-42AF-AC1F-E2D85D72BA07}"/>
                  </a:ext>
                </a:extLst>
              </p:cNvPr>
              <p:cNvCxnSpPr>
                <a:cxnSpLocks/>
              </p:cNvCxnSpPr>
              <p:nvPr/>
            </p:nvCxnSpPr>
            <p:spPr>
              <a:xfrm rot="5400000">
                <a:off x="384708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41A0828E-573C-49EE-8E48-0CB5EEB28E5B}"/>
                  </a:ext>
                </a:extLst>
              </p:cNvPr>
              <p:cNvCxnSpPr>
                <a:cxnSpLocks/>
              </p:cNvCxnSpPr>
              <p:nvPr/>
            </p:nvCxnSpPr>
            <p:spPr>
              <a:xfrm rot="5400000">
                <a:off x="402437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23A72FB9-F7DA-4B02-A2F3-3C30F70410FD}"/>
                  </a:ext>
                </a:extLst>
              </p:cNvPr>
              <p:cNvCxnSpPr>
                <a:cxnSpLocks/>
              </p:cNvCxnSpPr>
              <p:nvPr/>
            </p:nvCxnSpPr>
            <p:spPr>
              <a:xfrm rot="5400000">
                <a:off x="420166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849F0ED4-ED8E-4A85-8153-386E8B164323}"/>
                  </a:ext>
                </a:extLst>
              </p:cNvPr>
              <p:cNvCxnSpPr>
                <a:cxnSpLocks/>
              </p:cNvCxnSpPr>
              <p:nvPr/>
            </p:nvCxnSpPr>
            <p:spPr>
              <a:xfrm rot="5400000">
                <a:off x="437896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 name="Freeform: Shape 64">
              <a:extLst>
                <a:ext uri="{FF2B5EF4-FFF2-40B4-BE49-F238E27FC236}">
                  <a16:creationId xmlns:a16="http://schemas.microsoft.com/office/drawing/2014/main" id="{D8D9ABA6-045F-45B3-9578-7113212EB042}"/>
                </a:ext>
              </a:extLst>
            </p:cNvPr>
            <p:cNvSpPr/>
            <p:nvPr/>
          </p:nvSpPr>
          <p:spPr>
            <a:xfrm>
              <a:off x="1353559" y="3791782"/>
              <a:ext cx="3143702" cy="311555"/>
            </a:xfrm>
            <a:custGeom>
              <a:avLst/>
              <a:gdLst>
                <a:gd name="connsiteX0" fmla="*/ 0 w 3553460"/>
                <a:gd name="connsiteY0" fmla="*/ 228600 h 228600"/>
                <a:gd name="connsiteX1" fmla="*/ 193040 w 3553460"/>
                <a:gd name="connsiteY1" fmla="*/ 220980 h 228600"/>
                <a:gd name="connsiteX2" fmla="*/ 365760 w 3553460"/>
                <a:gd name="connsiteY2" fmla="*/ 208280 h 228600"/>
                <a:gd name="connsiteX3" fmla="*/ 533400 w 3553460"/>
                <a:gd name="connsiteY3" fmla="*/ 195580 h 228600"/>
                <a:gd name="connsiteX4" fmla="*/ 716280 w 3553460"/>
                <a:gd name="connsiteY4" fmla="*/ 185420 h 228600"/>
                <a:gd name="connsiteX5" fmla="*/ 889000 w 3553460"/>
                <a:gd name="connsiteY5" fmla="*/ 175260 h 228600"/>
                <a:gd name="connsiteX6" fmla="*/ 1066800 w 3553460"/>
                <a:gd name="connsiteY6" fmla="*/ 160020 h 228600"/>
                <a:gd name="connsiteX7" fmla="*/ 1247140 w 3553460"/>
                <a:gd name="connsiteY7" fmla="*/ 149860 h 228600"/>
                <a:gd name="connsiteX8" fmla="*/ 1422400 w 3553460"/>
                <a:gd name="connsiteY8" fmla="*/ 144780 h 228600"/>
                <a:gd name="connsiteX9" fmla="*/ 1607820 w 3553460"/>
                <a:gd name="connsiteY9" fmla="*/ 134620 h 228600"/>
                <a:gd name="connsiteX10" fmla="*/ 1780540 w 3553460"/>
                <a:gd name="connsiteY10" fmla="*/ 124460 h 228600"/>
                <a:gd name="connsiteX11" fmla="*/ 1955800 w 3553460"/>
                <a:gd name="connsiteY11" fmla="*/ 106680 h 228600"/>
                <a:gd name="connsiteX12" fmla="*/ 2125980 w 3553460"/>
                <a:gd name="connsiteY12" fmla="*/ 93980 h 228600"/>
                <a:gd name="connsiteX13" fmla="*/ 2306320 w 3553460"/>
                <a:gd name="connsiteY13" fmla="*/ 81280 h 228600"/>
                <a:gd name="connsiteX14" fmla="*/ 2491740 w 3553460"/>
                <a:gd name="connsiteY14" fmla="*/ 73660 h 228600"/>
                <a:gd name="connsiteX15" fmla="*/ 2667000 w 3553460"/>
                <a:gd name="connsiteY15" fmla="*/ 53340 h 228600"/>
                <a:gd name="connsiteX16" fmla="*/ 2847340 w 3553460"/>
                <a:gd name="connsiteY16" fmla="*/ 48260 h 228600"/>
                <a:gd name="connsiteX17" fmla="*/ 3022600 w 3553460"/>
                <a:gd name="connsiteY17" fmla="*/ 27940 h 228600"/>
                <a:gd name="connsiteX18" fmla="*/ 3195320 w 3553460"/>
                <a:gd name="connsiteY18" fmla="*/ 22860 h 228600"/>
                <a:gd name="connsiteX19" fmla="*/ 3375660 w 3553460"/>
                <a:gd name="connsiteY19" fmla="*/ 12700 h 228600"/>
                <a:gd name="connsiteX20" fmla="*/ 3553460 w 3553460"/>
                <a:gd name="connsiteY20"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53460" h="228600">
                  <a:moveTo>
                    <a:pt x="0" y="228600"/>
                  </a:moveTo>
                  <a:lnTo>
                    <a:pt x="193040" y="220980"/>
                  </a:lnTo>
                  <a:lnTo>
                    <a:pt x="365760" y="208280"/>
                  </a:lnTo>
                  <a:lnTo>
                    <a:pt x="533400" y="195580"/>
                  </a:lnTo>
                  <a:lnTo>
                    <a:pt x="716280" y="185420"/>
                  </a:lnTo>
                  <a:lnTo>
                    <a:pt x="889000" y="175260"/>
                  </a:lnTo>
                  <a:lnTo>
                    <a:pt x="1066800" y="160020"/>
                  </a:lnTo>
                  <a:lnTo>
                    <a:pt x="1247140" y="149860"/>
                  </a:lnTo>
                  <a:lnTo>
                    <a:pt x="1422400" y="144780"/>
                  </a:lnTo>
                  <a:lnTo>
                    <a:pt x="1607820" y="134620"/>
                  </a:lnTo>
                  <a:lnTo>
                    <a:pt x="1780540" y="124460"/>
                  </a:lnTo>
                  <a:lnTo>
                    <a:pt x="1955800" y="106680"/>
                  </a:lnTo>
                  <a:lnTo>
                    <a:pt x="2125980" y="93980"/>
                  </a:lnTo>
                  <a:lnTo>
                    <a:pt x="2306320" y="81280"/>
                  </a:lnTo>
                  <a:lnTo>
                    <a:pt x="2491740" y="73660"/>
                  </a:lnTo>
                  <a:lnTo>
                    <a:pt x="2667000" y="53340"/>
                  </a:lnTo>
                  <a:lnTo>
                    <a:pt x="2847340" y="48260"/>
                  </a:lnTo>
                  <a:lnTo>
                    <a:pt x="3022600" y="27940"/>
                  </a:lnTo>
                  <a:lnTo>
                    <a:pt x="3195320" y="22860"/>
                  </a:lnTo>
                  <a:lnTo>
                    <a:pt x="3375660" y="12700"/>
                  </a:lnTo>
                  <a:lnTo>
                    <a:pt x="3553460"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11" name="Freeform: Shape 65">
              <a:extLst>
                <a:ext uri="{FF2B5EF4-FFF2-40B4-BE49-F238E27FC236}">
                  <a16:creationId xmlns:a16="http://schemas.microsoft.com/office/drawing/2014/main" id="{780BF4EC-078F-464E-A52A-EE336BECB6CB}"/>
                </a:ext>
              </a:extLst>
            </p:cNvPr>
            <p:cNvSpPr/>
            <p:nvPr/>
          </p:nvSpPr>
          <p:spPr>
            <a:xfrm>
              <a:off x="1353559" y="3795244"/>
              <a:ext cx="3139207" cy="242321"/>
            </a:xfrm>
            <a:custGeom>
              <a:avLst/>
              <a:gdLst>
                <a:gd name="connsiteX0" fmla="*/ 0 w 3548380"/>
                <a:gd name="connsiteY0" fmla="*/ 177800 h 177800"/>
                <a:gd name="connsiteX1" fmla="*/ 187960 w 3548380"/>
                <a:gd name="connsiteY1" fmla="*/ 167640 h 177800"/>
                <a:gd name="connsiteX2" fmla="*/ 365760 w 3548380"/>
                <a:gd name="connsiteY2" fmla="*/ 152400 h 177800"/>
                <a:gd name="connsiteX3" fmla="*/ 535940 w 3548380"/>
                <a:gd name="connsiteY3" fmla="*/ 142240 h 177800"/>
                <a:gd name="connsiteX4" fmla="*/ 711200 w 3548380"/>
                <a:gd name="connsiteY4" fmla="*/ 139700 h 177800"/>
                <a:gd name="connsiteX5" fmla="*/ 886460 w 3548380"/>
                <a:gd name="connsiteY5" fmla="*/ 124460 h 177800"/>
                <a:gd name="connsiteX6" fmla="*/ 1066800 w 3548380"/>
                <a:gd name="connsiteY6" fmla="*/ 119380 h 177800"/>
                <a:gd name="connsiteX7" fmla="*/ 1244600 w 3548380"/>
                <a:gd name="connsiteY7" fmla="*/ 106680 h 177800"/>
                <a:gd name="connsiteX8" fmla="*/ 1427480 w 3548380"/>
                <a:gd name="connsiteY8" fmla="*/ 104140 h 177800"/>
                <a:gd name="connsiteX9" fmla="*/ 1602740 w 3548380"/>
                <a:gd name="connsiteY9" fmla="*/ 93980 h 177800"/>
                <a:gd name="connsiteX10" fmla="*/ 1778000 w 3548380"/>
                <a:gd name="connsiteY10" fmla="*/ 81280 h 177800"/>
                <a:gd name="connsiteX11" fmla="*/ 1945640 w 3548380"/>
                <a:gd name="connsiteY11" fmla="*/ 76200 h 177800"/>
                <a:gd name="connsiteX12" fmla="*/ 2138680 w 3548380"/>
                <a:gd name="connsiteY12" fmla="*/ 66040 h 177800"/>
                <a:gd name="connsiteX13" fmla="*/ 2313940 w 3548380"/>
                <a:gd name="connsiteY13" fmla="*/ 55880 h 177800"/>
                <a:gd name="connsiteX14" fmla="*/ 2491740 w 3548380"/>
                <a:gd name="connsiteY14" fmla="*/ 50800 h 177800"/>
                <a:gd name="connsiteX15" fmla="*/ 2672080 w 3548380"/>
                <a:gd name="connsiteY15" fmla="*/ 45720 h 177800"/>
                <a:gd name="connsiteX16" fmla="*/ 2842260 w 3548380"/>
                <a:gd name="connsiteY16" fmla="*/ 43180 h 177800"/>
                <a:gd name="connsiteX17" fmla="*/ 3020060 w 3548380"/>
                <a:gd name="connsiteY17" fmla="*/ 27940 h 177800"/>
                <a:gd name="connsiteX18" fmla="*/ 3192780 w 3548380"/>
                <a:gd name="connsiteY18" fmla="*/ 15240 h 177800"/>
                <a:gd name="connsiteX19" fmla="*/ 3375660 w 3548380"/>
                <a:gd name="connsiteY19" fmla="*/ 10160 h 177800"/>
                <a:gd name="connsiteX20" fmla="*/ 3548380 w 3548380"/>
                <a:gd name="connsiteY20" fmla="*/ 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8380" h="177800">
                  <a:moveTo>
                    <a:pt x="0" y="177800"/>
                  </a:moveTo>
                  <a:lnTo>
                    <a:pt x="187960" y="167640"/>
                  </a:lnTo>
                  <a:lnTo>
                    <a:pt x="365760" y="152400"/>
                  </a:lnTo>
                  <a:lnTo>
                    <a:pt x="535940" y="142240"/>
                  </a:lnTo>
                  <a:lnTo>
                    <a:pt x="711200" y="139700"/>
                  </a:lnTo>
                  <a:lnTo>
                    <a:pt x="886460" y="124460"/>
                  </a:lnTo>
                  <a:lnTo>
                    <a:pt x="1066800" y="119380"/>
                  </a:lnTo>
                  <a:lnTo>
                    <a:pt x="1244600" y="106680"/>
                  </a:lnTo>
                  <a:lnTo>
                    <a:pt x="1427480" y="104140"/>
                  </a:lnTo>
                  <a:lnTo>
                    <a:pt x="1602740" y="93980"/>
                  </a:lnTo>
                  <a:lnTo>
                    <a:pt x="1778000" y="81280"/>
                  </a:lnTo>
                  <a:lnTo>
                    <a:pt x="1945640" y="76200"/>
                  </a:lnTo>
                  <a:lnTo>
                    <a:pt x="2138680" y="66040"/>
                  </a:lnTo>
                  <a:lnTo>
                    <a:pt x="2313940" y="55880"/>
                  </a:lnTo>
                  <a:lnTo>
                    <a:pt x="2491740" y="50800"/>
                  </a:lnTo>
                  <a:lnTo>
                    <a:pt x="2672080" y="45720"/>
                  </a:lnTo>
                  <a:lnTo>
                    <a:pt x="2842260" y="43180"/>
                  </a:lnTo>
                  <a:lnTo>
                    <a:pt x="3020060" y="27940"/>
                  </a:lnTo>
                  <a:lnTo>
                    <a:pt x="3192780" y="15240"/>
                  </a:lnTo>
                  <a:lnTo>
                    <a:pt x="3375660" y="10160"/>
                  </a:lnTo>
                  <a:lnTo>
                    <a:pt x="3548380" y="0"/>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12" name="Freeform: Shape 66">
              <a:extLst>
                <a:ext uri="{FF2B5EF4-FFF2-40B4-BE49-F238E27FC236}">
                  <a16:creationId xmlns:a16="http://schemas.microsoft.com/office/drawing/2014/main" id="{945A5D74-454F-4550-8B53-17B27E778ED5}"/>
                </a:ext>
              </a:extLst>
            </p:cNvPr>
            <p:cNvSpPr/>
            <p:nvPr/>
          </p:nvSpPr>
          <p:spPr>
            <a:xfrm>
              <a:off x="1351312" y="3445609"/>
              <a:ext cx="3143702" cy="332326"/>
            </a:xfrm>
            <a:custGeom>
              <a:avLst/>
              <a:gdLst>
                <a:gd name="connsiteX0" fmla="*/ 0 w 3553460"/>
                <a:gd name="connsiteY0" fmla="*/ 243840 h 243840"/>
                <a:gd name="connsiteX1" fmla="*/ 185420 w 3553460"/>
                <a:gd name="connsiteY1" fmla="*/ 231140 h 243840"/>
                <a:gd name="connsiteX2" fmla="*/ 358140 w 3553460"/>
                <a:gd name="connsiteY2" fmla="*/ 226060 h 243840"/>
                <a:gd name="connsiteX3" fmla="*/ 551180 w 3553460"/>
                <a:gd name="connsiteY3" fmla="*/ 215900 h 243840"/>
                <a:gd name="connsiteX4" fmla="*/ 713740 w 3553460"/>
                <a:gd name="connsiteY4" fmla="*/ 203200 h 243840"/>
                <a:gd name="connsiteX5" fmla="*/ 891540 w 3553460"/>
                <a:gd name="connsiteY5" fmla="*/ 198120 h 243840"/>
                <a:gd name="connsiteX6" fmla="*/ 1071880 w 3553460"/>
                <a:gd name="connsiteY6" fmla="*/ 193040 h 243840"/>
                <a:gd name="connsiteX7" fmla="*/ 1244600 w 3553460"/>
                <a:gd name="connsiteY7" fmla="*/ 177800 h 243840"/>
                <a:gd name="connsiteX8" fmla="*/ 1422400 w 3553460"/>
                <a:gd name="connsiteY8" fmla="*/ 172720 h 243840"/>
                <a:gd name="connsiteX9" fmla="*/ 1602740 w 3553460"/>
                <a:gd name="connsiteY9" fmla="*/ 152400 h 243840"/>
                <a:gd name="connsiteX10" fmla="*/ 1778000 w 3553460"/>
                <a:gd name="connsiteY10" fmla="*/ 142240 h 243840"/>
                <a:gd name="connsiteX11" fmla="*/ 1953260 w 3553460"/>
                <a:gd name="connsiteY11" fmla="*/ 129540 h 243840"/>
                <a:gd name="connsiteX12" fmla="*/ 2131060 w 3553460"/>
                <a:gd name="connsiteY12" fmla="*/ 116840 h 243840"/>
                <a:gd name="connsiteX13" fmla="*/ 2313940 w 3553460"/>
                <a:gd name="connsiteY13" fmla="*/ 99060 h 243840"/>
                <a:gd name="connsiteX14" fmla="*/ 2489200 w 3553460"/>
                <a:gd name="connsiteY14" fmla="*/ 88900 h 243840"/>
                <a:gd name="connsiteX15" fmla="*/ 2661920 w 3553460"/>
                <a:gd name="connsiteY15" fmla="*/ 73660 h 243840"/>
                <a:gd name="connsiteX16" fmla="*/ 2844800 w 3553460"/>
                <a:gd name="connsiteY16" fmla="*/ 66040 h 243840"/>
                <a:gd name="connsiteX17" fmla="*/ 3014980 w 3553460"/>
                <a:gd name="connsiteY17" fmla="*/ 43180 h 243840"/>
                <a:gd name="connsiteX18" fmla="*/ 3192780 w 3553460"/>
                <a:gd name="connsiteY18" fmla="*/ 40640 h 243840"/>
                <a:gd name="connsiteX19" fmla="*/ 3383280 w 3553460"/>
                <a:gd name="connsiteY19" fmla="*/ 17780 h 243840"/>
                <a:gd name="connsiteX20" fmla="*/ 3553460 w 3553460"/>
                <a:gd name="connsiteY20" fmla="*/ 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53460" h="243840">
                  <a:moveTo>
                    <a:pt x="0" y="243840"/>
                  </a:moveTo>
                  <a:lnTo>
                    <a:pt x="185420" y="231140"/>
                  </a:lnTo>
                  <a:lnTo>
                    <a:pt x="358140" y="226060"/>
                  </a:lnTo>
                  <a:lnTo>
                    <a:pt x="551180" y="215900"/>
                  </a:lnTo>
                  <a:lnTo>
                    <a:pt x="713740" y="203200"/>
                  </a:lnTo>
                  <a:lnTo>
                    <a:pt x="891540" y="198120"/>
                  </a:lnTo>
                  <a:lnTo>
                    <a:pt x="1071880" y="193040"/>
                  </a:lnTo>
                  <a:lnTo>
                    <a:pt x="1244600" y="177800"/>
                  </a:lnTo>
                  <a:lnTo>
                    <a:pt x="1422400" y="172720"/>
                  </a:lnTo>
                  <a:lnTo>
                    <a:pt x="1602740" y="152400"/>
                  </a:lnTo>
                  <a:lnTo>
                    <a:pt x="1778000" y="142240"/>
                  </a:lnTo>
                  <a:lnTo>
                    <a:pt x="1953260" y="129540"/>
                  </a:lnTo>
                  <a:lnTo>
                    <a:pt x="2131060" y="116840"/>
                  </a:lnTo>
                  <a:lnTo>
                    <a:pt x="2313940" y="99060"/>
                  </a:lnTo>
                  <a:lnTo>
                    <a:pt x="2489200" y="88900"/>
                  </a:lnTo>
                  <a:lnTo>
                    <a:pt x="2661920" y="73660"/>
                  </a:lnTo>
                  <a:lnTo>
                    <a:pt x="2844800" y="66040"/>
                  </a:lnTo>
                  <a:lnTo>
                    <a:pt x="3014980" y="43180"/>
                  </a:lnTo>
                  <a:lnTo>
                    <a:pt x="3192780" y="40640"/>
                  </a:lnTo>
                  <a:lnTo>
                    <a:pt x="3383280" y="17780"/>
                  </a:lnTo>
                  <a:lnTo>
                    <a:pt x="355346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13" name="Freeform: Shape 67">
              <a:extLst>
                <a:ext uri="{FF2B5EF4-FFF2-40B4-BE49-F238E27FC236}">
                  <a16:creationId xmlns:a16="http://schemas.microsoft.com/office/drawing/2014/main" id="{9D58B814-F89C-4CB4-86B9-A1F43D6DBF72}"/>
                </a:ext>
              </a:extLst>
            </p:cNvPr>
            <p:cNvSpPr/>
            <p:nvPr/>
          </p:nvSpPr>
          <p:spPr>
            <a:xfrm>
              <a:off x="1351312" y="2746341"/>
              <a:ext cx="3145949" cy="526182"/>
            </a:xfrm>
            <a:custGeom>
              <a:avLst/>
              <a:gdLst>
                <a:gd name="connsiteX0" fmla="*/ 0 w 3556000"/>
                <a:gd name="connsiteY0" fmla="*/ 386080 h 386080"/>
                <a:gd name="connsiteX1" fmla="*/ 185420 w 3556000"/>
                <a:gd name="connsiteY1" fmla="*/ 368300 h 386080"/>
                <a:gd name="connsiteX2" fmla="*/ 360680 w 3556000"/>
                <a:gd name="connsiteY2" fmla="*/ 350520 h 386080"/>
                <a:gd name="connsiteX3" fmla="*/ 538480 w 3556000"/>
                <a:gd name="connsiteY3" fmla="*/ 332740 h 386080"/>
                <a:gd name="connsiteX4" fmla="*/ 718820 w 3556000"/>
                <a:gd name="connsiteY4" fmla="*/ 312420 h 386080"/>
                <a:gd name="connsiteX5" fmla="*/ 896620 w 3556000"/>
                <a:gd name="connsiteY5" fmla="*/ 289560 h 386080"/>
                <a:gd name="connsiteX6" fmla="*/ 1076960 w 3556000"/>
                <a:gd name="connsiteY6" fmla="*/ 276860 h 386080"/>
                <a:gd name="connsiteX7" fmla="*/ 1249680 w 3556000"/>
                <a:gd name="connsiteY7" fmla="*/ 261620 h 386080"/>
                <a:gd name="connsiteX8" fmla="*/ 1417320 w 3556000"/>
                <a:gd name="connsiteY8" fmla="*/ 233680 h 386080"/>
                <a:gd name="connsiteX9" fmla="*/ 1610360 w 3556000"/>
                <a:gd name="connsiteY9" fmla="*/ 210820 h 386080"/>
                <a:gd name="connsiteX10" fmla="*/ 1780540 w 3556000"/>
                <a:gd name="connsiteY10" fmla="*/ 182880 h 386080"/>
                <a:gd name="connsiteX11" fmla="*/ 1955800 w 3556000"/>
                <a:gd name="connsiteY11" fmla="*/ 165100 h 386080"/>
                <a:gd name="connsiteX12" fmla="*/ 2136140 w 3556000"/>
                <a:gd name="connsiteY12" fmla="*/ 137160 h 386080"/>
                <a:gd name="connsiteX13" fmla="*/ 2316480 w 3556000"/>
                <a:gd name="connsiteY13" fmla="*/ 121920 h 386080"/>
                <a:gd name="connsiteX14" fmla="*/ 2484120 w 3556000"/>
                <a:gd name="connsiteY14" fmla="*/ 96520 h 386080"/>
                <a:gd name="connsiteX15" fmla="*/ 2669540 w 3556000"/>
                <a:gd name="connsiteY15" fmla="*/ 71120 h 386080"/>
                <a:gd name="connsiteX16" fmla="*/ 2839720 w 3556000"/>
                <a:gd name="connsiteY16" fmla="*/ 55880 h 386080"/>
                <a:gd name="connsiteX17" fmla="*/ 3020060 w 3556000"/>
                <a:gd name="connsiteY17" fmla="*/ 50800 h 386080"/>
                <a:gd name="connsiteX18" fmla="*/ 3202940 w 3556000"/>
                <a:gd name="connsiteY18" fmla="*/ 27940 h 386080"/>
                <a:gd name="connsiteX19" fmla="*/ 3380740 w 3556000"/>
                <a:gd name="connsiteY19" fmla="*/ 15240 h 386080"/>
                <a:gd name="connsiteX20" fmla="*/ 3556000 w 3556000"/>
                <a:gd name="connsiteY20" fmla="*/ 0 h 38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56000" h="386080">
                  <a:moveTo>
                    <a:pt x="0" y="386080"/>
                  </a:moveTo>
                  <a:lnTo>
                    <a:pt x="185420" y="368300"/>
                  </a:lnTo>
                  <a:lnTo>
                    <a:pt x="360680" y="350520"/>
                  </a:lnTo>
                  <a:lnTo>
                    <a:pt x="538480" y="332740"/>
                  </a:lnTo>
                  <a:lnTo>
                    <a:pt x="718820" y="312420"/>
                  </a:lnTo>
                  <a:lnTo>
                    <a:pt x="896620" y="289560"/>
                  </a:lnTo>
                  <a:lnTo>
                    <a:pt x="1076960" y="276860"/>
                  </a:lnTo>
                  <a:lnTo>
                    <a:pt x="1249680" y="261620"/>
                  </a:lnTo>
                  <a:lnTo>
                    <a:pt x="1417320" y="233680"/>
                  </a:lnTo>
                  <a:lnTo>
                    <a:pt x="1610360" y="210820"/>
                  </a:lnTo>
                  <a:lnTo>
                    <a:pt x="1780540" y="182880"/>
                  </a:lnTo>
                  <a:lnTo>
                    <a:pt x="1955800" y="165100"/>
                  </a:lnTo>
                  <a:lnTo>
                    <a:pt x="2136140" y="137160"/>
                  </a:lnTo>
                  <a:lnTo>
                    <a:pt x="2316480" y="121920"/>
                  </a:lnTo>
                  <a:lnTo>
                    <a:pt x="2484120" y="96520"/>
                  </a:lnTo>
                  <a:lnTo>
                    <a:pt x="2669540" y="71120"/>
                  </a:lnTo>
                  <a:lnTo>
                    <a:pt x="2839720" y="55880"/>
                  </a:lnTo>
                  <a:lnTo>
                    <a:pt x="3020060" y="50800"/>
                  </a:lnTo>
                  <a:lnTo>
                    <a:pt x="3202940" y="27940"/>
                  </a:lnTo>
                  <a:lnTo>
                    <a:pt x="3380740" y="15240"/>
                  </a:lnTo>
                  <a:lnTo>
                    <a:pt x="355600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14" name="TextBox 413">
              <a:extLst>
                <a:ext uri="{FF2B5EF4-FFF2-40B4-BE49-F238E27FC236}">
                  <a16:creationId xmlns:a16="http://schemas.microsoft.com/office/drawing/2014/main" id="{05968A17-51A8-46A1-A914-1517DFE41745}"/>
                </a:ext>
              </a:extLst>
            </p:cNvPr>
            <p:cNvSpPr txBox="1"/>
            <p:nvPr/>
          </p:nvSpPr>
          <p:spPr>
            <a:xfrm>
              <a:off x="2788447" y="5532186"/>
              <a:ext cx="432747" cy="246221"/>
            </a:xfrm>
            <a:prstGeom prst="rect">
              <a:avLst/>
            </a:prstGeom>
            <a:noFill/>
          </p:spPr>
          <p:txBody>
            <a:bodyPr wrap="none" lIns="0" tIns="0" rIns="0" bIns="0" rtlCol="0">
              <a:spAutoFit/>
            </a:bodyPr>
            <a:lstStyle/>
            <a:p>
              <a:pPr algn="ctr">
                <a:defRPr/>
              </a:pPr>
              <a:r>
                <a:rPr lang="en-US" sz="1600" b="1" dirty="0">
                  <a:solidFill>
                    <a:srgbClr val="000000"/>
                  </a:solidFill>
                </a:rPr>
                <a:t>Year</a:t>
              </a:r>
            </a:p>
          </p:txBody>
        </p:sp>
        <p:grpSp>
          <p:nvGrpSpPr>
            <p:cNvPr id="415" name="Group 414">
              <a:extLst>
                <a:ext uri="{FF2B5EF4-FFF2-40B4-BE49-F238E27FC236}">
                  <a16:creationId xmlns:a16="http://schemas.microsoft.com/office/drawing/2014/main" id="{AB43B3C2-F9B2-4ED4-AD2D-FBFB0980FF37}"/>
                </a:ext>
              </a:extLst>
            </p:cNvPr>
            <p:cNvGrpSpPr/>
            <p:nvPr/>
          </p:nvGrpSpPr>
          <p:grpSpPr>
            <a:xfrm>
              <a:off x="4980308" y="2077946"/>
              <a:ext cx="269626" cy="3278314"/>
              <a:chOff x="453983" y="2290737"/>
              <a:chExt cx="293995" cy="3278314"/>
            </a:xfrm>
          </p:grpSpPr>
          <p:sp>
            <p:nvSpPr>
              <p:cNvPr id="648" name="TextBox 647">
                <a:extLst>
                  <a:ext uri="{FF2B5EF4-FFF2-40B4-BE49-F238E27FC236}">
                    <a16:creationId xmlns:a16="http://schemas.microsoft.com/office/drawing/2014/main" id="{9278A543-BD6D-4B1D-9F04-07DB7947439E}"/>
                  </a:ext>
                </a:extLst>
              </p:cNvPr>
              <p:cNvSpPr txBox="1"/>
              <p:nvPr/>
            </p:nvSpPr>
            <p:spPr>
              <a:xfrm>
                <a:off x="453983" y="5292052"/>
                <a:ext cx="293995" cy="276999"/>
              </a:xfrm>
              <a:prstGeom prst="rect">
                <a:avLst/>
              </a:prstGeom>
              <a:noFill/>
            </p:spPr>
            <p:txBody>
              <a:bodyPr wrap="none" rtlCol="0" anchor="ctr">
                <a:spAutoFit/>
              </a:bodyPr>
              <a:lstStyle/>
              <a:p>
                <a:pPr algn="r">
                  <a:defRPr/>
                </a:pPr>
                <a:r>
                  <a:rPr lang="en-US" sz="1200" dirty="0">
                    <a:solidFill>
                      <a:srgbClr val="000000"/>
                    </a:solidFill>
                  </a:rPr>
                  <a:t>0</a:t>
                </a:r>
              </a:p>
            </p:txBody>
          </p:sp>
          <p:sp>
            <p:nvSpPr>
              <p:cNvPr id="649" name="TextBox 648">
                <a:extLst>
                  <a:ext uri="{FF2B5EF4-FFF2-40B4-BE49-F238E27FC236}">
                    <a16:creationId xmlns:a16="http://schemas.microsoft.com/office/drawing/2014/main" id="{C3A89D17-828E-4583-A23B-FE7C6782A3D4}"/>
                  </a:ext>
                </a:extLst>
              </p:cNvPr>
              <p:cNvSpPr txBox="1"/>
              <p:nvPr/>
            </p:nvSpPr>
            <p:spPr>
              <a:xfrm>
                <a:off x="453983" y="2290737"/>
                <a:ext cx="293995" cy="276999"/>
              </a:xfrm>
              <a:prstGeom prst="rect">
                <a:avLst/>
              </a:prstGeom>
              <a:noFill/>
            </p:spPr>
            <p:txBody>
              <a:bodyPr wrap="none" rtlCol="0" anchor="ctr">
                <a:spAutoFit/>
              </a:bodyPr>
              <a:lstStyle/>
              <a:p>
                <a:pPr algn="r">
                  <a:defRPr/>
                </a:pPr>
                <a:r>
                  <a:rPr lang="en-US" sz="1200" dirty="0">
                    <a:solidFill>
                      <a:srgbClr val="000000"/>
                    </a:solidFill>
                  </a:rPr>
                  <a:t>6</a:t>
                </a:r>
              </a:p>
            </p:txBody>
          </p:sp>
          <p:sp>
            <p:nvSpPr>
              <p:cNvPr id="650" name="TextBox 649">
                <a:extLst>
                  <a:ext uri="{FF2B5EF4-FFF2-40B4-BE49-F238E27FC236}">
                    <a16:creationId xmlns:a16="http://schemas.microsoft.com/office/drawing/2014/main" id="{91754028-291B-46E5-8BF9-AA224C0D4E69}"/>
                  </a:ext>
                </a:extLst>
              </p:cNvPr>
              <p:cNvSpPr txBox="1"/>
              <p:nvPr/>
            </p:nvSpPr>
            <p:spPr>
              <a:xfrm>
                <a:off x="453983" y="2790956"/>
                <a:ext cx="293995" cy="276999"/>
              </a:xfrm>
              <a:prstGeom prst="rect">
                <a:avLst/>
              </a:prstGeom>
              <a:noFill/>
            </p:spPr>
            <p:txBody>
              <a:bodyPr wrap="none" rtlCol="0" anchor="ctr">
                <a:spAutoFit/>
              </a:bodyPr>
              <a:lstStyle/>
              <a:p>
                <a:pPr algn="r">
                  <a:defRPr/>
                </a:pPr>
                <a:r>
                  <a:rPr lang="en-US" sz="1200" dirty="0">
                    <a:solidFill>
                      <a:srgbClr val="000000"/>
                    </a:solidFill>
                  </a:rPr>
                  <a:t>5</a:t>
                </a:r>
              </a:p>
            </p:txBody>
          </p:sp>
          <p:sp>
            <p:nvSpPr>
              <p:cNvPr id="651" name="TextBox 650">
                <a:extLst>
                  <a:ext uri="{FF2B5EF4-FFF2-40B4-BE49-F238E27FC236}">
                    <a16:creationId xmlns:a16="http://schemas.microsoft.com/office/drawing/2014/main" id="{0178C862-2C5E-425C-9485-9B104DC8B248}"/>
                  </a:ext>
                </a:extLst>
              </p:cNvPr>
              <p:cNvSpPr txBox="1"/>
              <p:nvPr/>
            </p:nvSpPr>
            <p:spPr>
              <a:xfrm>
                <a:off x="453983" y="3291175"/>
                <a:ext cx="293995" cy="276999"/>
              </a:xfrm>
              <a:prstGeom prst="rect">
                <a:avLst/>
              </a:prstGeom>
              <a:noFill/>
            </p:spPr>
            <p:txBody>
              <a:bodyPr wrap="none" rtlCol="0" anchor="ctr">
                <a:spAutoFit/>
              </a:bodyPr>
              <a:lstStyle/>
              <a:p>
                <a:pPr algn="r">
                  <a:defRPr/>
                </a:pPr>
                <a:r>
                  <a:rPr lang="en-US" sz="1200" dirty="0">
                    <a:solidFill>
                      <a:srgbClr val="000000"/>
                    </a:solidFill>
                  </a:rPr>
                  <a:t>4</a:t>
                </a:r>
              </a:p>
            </p:txBody>
          </p:sp>
          <p:sp>
            <p:nvSpPr>
              <p:cNvPr id="652" name="TextBox 651">
                <a:extLst>
                  <a:ext uri="{FF2B5EF4-FFF2-40B4-BE49-F238E27FC236}">
                    <a16:creationId xmlns:a16="http://schemas.microsoft.com/office/drawing/2014/main" id="{95BEA335-24FC-4037-A964-2CFF6154AF3A}"/>
                  </a:ext>
                </a:extLst>
              </p:cNvPr>
              <p:cNvSpPr txBox="1"/>
              <p:nvPr/>
            </p:nvSpPr>
            <p:spPr>
              <a:xfrm>
                <a:off x="453983" y="3791394"/>
                <a:ext cx="293995" cy="276999"/>
              </a:xfrm>
              <a:prstGeom prst="rect">
                <a:avLst/>
              </a:prstGeom>
              <a:noFill/>
            </p:spPr>
            <p:txBody>
              <a:bodyPr wrap="none" rtlCol="0" anchor="ctr">
                <a:spAutoFit/>
              </a:bodyPr>
              <a:lstStyle/>
              <a:p>
                <a:pPr algn="r">
                  <a:defRPr/>
                </a:pPr>
                <a:r>
                  <a:rPr lang="en-US" sz="1200" dirty="0">
                    <a:solidFill>
                      <a:srgbClr val="000000"/>
                    </a:solidFill>
                  </a:rPr>
                  <a:t>3</a:t>
                </a:r>
              </a:p>
            </p:txBody>
          </p:sp>
          <p:sp>
            <p:nvSpPr>
              <p:cNvPr id="653" name="TextBox 652">
                <a:extLst>
                  <a:ext uri="{FF2B5EF4-FFF2-40B4-BE49-F238E27FC236}">
                    <a16:creationId xmlns:a16="http://schemas.microsoft.com/office/drawing/2014/main" id="{4AD11728-86E1-4F74-9550-C39DF8017FA8}"/>
                  </a:ext>
                </a:extLst>
              </p:cNvPr>
              <p:cNvSpPr txBox="1"/>
              <p:nvPr/>
            </p:nvSpPr>
            <p:spPr>
              <a:xfrm>
                <a:off x="453983" y="4291614"/>
                <a:ext cx="293995" cy="276999"/>
              </a:xfrm>
              <a:prstGeom prst="rect">
                <a:avLst/>
              </a:prstGeom>
              <a:noFill/>
            </p:spPr>
            <p:txBody>
              <a:bodyPr wrap="none" rtlCol="0" anchor="ctr">
                <a:spAutoFit/>
              </a:bodyPr>
              <a:lstStyle/>
              <a:p>
                <a:pPr algn="r">
                  <a:defRPr/>
                </a:pPr>
                <a:r>
                  <a:rPr lang="en-US" sz="1200" dirty="0">
                    <a:solidFill>
                      <a:srgbClr val="000000"/>
                    </a:solidFill>
                  </a:rPr>
                  <a:t>2</a:t>
                </a:r>
              </a:p>
            </p:txBody>
          </p:sp>
          <p:sp>
            <p:nvSpPr>
              <p:cNvPr id="654" name="TextBox 653">
                <a:extLst>
                  <a:ext uri="{FF2B5EF4-FFF2-40B4-BE49-F238E27FC236}">
                    <a16:creationId xmlns:a16="http://schemas.microsoft.com/office/drawing/2014/main" id="{A233EA29-C7A3-434E-81E6-43F802167931}"/>
                  </a:ext>
                </a:extLst>
              </p:cNvPr>
              <p:cNvSpPr txBox="1"/>
              <p:nvPr/>
            </p:nvSpPr>
            <p:spPr>
              <a:xfrm>
                <a:off x="453983" y="4791833"/>
                <a:ext cx="293995" cy="276999"/>
              </a:xfrm>
              <a:prstGeom prst="rect">
                <a:avLst/>
              </a:prstGeom>
              <a:noFill/>
            </p:spPr>
            <p:txBody>
              <a:bodyPr wrap="none" rtlCol="0" anchor="ctr">
                <a:spAutoFit/>
              </a:bodyPr>
              <a:lstStyle/>
              <a:p>
                <a:pPr algn="r">
                  <a:defRPr/>
                </a:pPr>
                <a:r>
                  <a:rPr lang="en-US" sz="1200" dirty="0">
                    <a:solidFill>
                      <a:srgbClr val="000000"/>
                    </a:solidFill>
                  </a:rPr>
                  <a:t>1</a:t>
                </a:r>
              </a:p>
            </p:txBody>
          </p:sp>
        </p:grpSp>
        <p:grpSp>
          <p:nvGrpSpPr>
            <p:cNvPr id="416" name="Group 415">
              <a:extLst>
                <a:ext uri="{FF2B5EF4-FFF2-40B4-BE49-F238E27FC236}">
                  <a16:creationId xmlns:a16="http://schemas.microsoft.com/office/drawing/2014/main" id="{0C7A85B1-61BA-45C1-B7E6-47CBFEE08646}"/>
                </a:ext>
              </a:extLst>
            </p:cNvPr>
            <p:cNvGrpSpPr/>
            <p:nvPr/>
          </p:nvGrpSpPr>
          <p:grpSpPr>
            <a:xfrm>
              <a:off x="5214623" y="2216697"/>
              <a:ext cx="80895" cy="3001315"/>
              <a:chOff x="693420" y="2288540"/>
              <a:chExt cx="91440" cy="2202180"/>
            </a:xfrm>
          </p:grpSpPr>
          <p:cxnSp>
            <p:nvCxnSpPr>
              <p:cNvPr id="640" name="Straight Connector 639">
                <a:extLst>
                  <a:ext uri="{FF2B5EF4-FFF2-40B4-BE49-F238E27FC236}">
                    <a16:creationId xmlns:a16="http://schemas.microsoft.com/office/drawing/2014/main" id="{EC4DA5E4-5A5E-4ADD-A0CA-91740C11CD6E}"/>
                  </a:ext>
                </a:extLst>
              </p:cNvPr>
              <p:cNvCxnSpPr>
                <a:cxnSpLocks/>
              </p:cNvCxnSpPr>
              <p:nvPr/>
            </p:nvCxnSpPr>
            <p:spPr>
              <a:xfrm>
                <a:off x="784860" y="2288540"/>
                <a:ext cx="0" cy="22021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88E541B8-AB86-4F28-BDFE-EA7977B94DBA}"/>
                  </a:ext>
                </a:extLst>
              </p:cNvPr>
              <p:cNvCxnSpPr/>
              <p:nvPr/>
            </p:nvCxnSpPr>
            <p:spPr>
              <a:xfrm>
                <a:off x="693420" y="228854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FA369C21-1951-4684-A4E6-7196E3499C2F}"/>
                  </a:ext>
                </a:extLst>
              </p:cNvPr>
              <p:cNvCxnSpPr/>
              <p:nvPr/>
            </p:nvCxnSpPr>
            <p:spPr>
              <a:xfrm>
                <a:off x="693420" y="265557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4EDE3CEE-41FD-41ED-951F-148ACD3EAFA9}"/>
                  </a:ext>
                </a:extLst>
              </p:cNvPr>
              <p:cNvCxnSpPr/>
              <p:nvPr/>
            </p:nvCxnSpPr>
            <p:spPr>
              <a:xfrm>
                <a:off x="693420" y="302260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23E4CC52-F563-4E9E-B058-ACC5D480E358}"/>
                  </a:ext>
                </a:extLst>
              </p:cNvPr>
              <p:cNvCxnSpPr/>
              <p:nvPr/>
            </p:nvCxnSpPr>
            <p:spPr>
              <a:xfrm>
                <a:off x="693420" y="338963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B1168197-4585-4EAC-827A-DC3DA5E1741D}"/>
                  </a:ext>
                </a:extLst>
              </p:cNvPr>
              <p:cNvCxnSpPr/>
              <p:nvPr/>
            </p:nvCxnSpPr>
            <p:spPr>
              <a:xfrm>
                <a:off x="693420" y="37566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07EE193E-6087-4956-87D4-5AEC1823CDDB}"/>
                  </a:ext>
                </a:extLst>
              </p:cNvPr>
              <p:cNvCxnSpPr/>
              <p:nvPr/>
            </p:nvCxnSpPr>
            <p:spPr>
              <a:xfrm>
                <a:off x="693420" y="412369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a:extLst>
                  <a:ext uri="{FF2B5EF4-FFF2-40B4-BE49-F238E27FC236}">
                    <a16:creationId xmlns:a16="http://schemas.microsoft.com/office/drawing/2014/main" id="{87C53367-9D01-4AFA-939B-7F66A2664676}"/>
                  </a:ext>
                </a:extLst>
              </p:cNvPr>
              <p:cNvCxnSpPr/>
              <p:nvPr/>
            </p:nvCxnSpPr>
            <p:spPr>
              <a:xfrm>
                <a:off x="693420" y="449072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7" name="TextBox 416">
              <a:extLst>
                <a:ext uri="{FF2B5EF4-FFF2-40B4-BE49-F238E27FC236}">
                  <a16:creationId xmlns:a16="http://schemas.microsoft.com/office/drawing/2014/main" id="{08285E64-D1F4-4101-BFE8-68094219BC05}"/>
                </a:ext>
              </a:extLst>
            </p:cNvPr>
            <p:cNvSpPr txBox="1"/>
            <p:nvPr/>
          </p:nvSpPr>
          <p:spPr>
            <a:xfrm rot="16200000">
              <a:off x="3783900" y="3549619"/>
              <a:ext cx="2066591" cy="307777"/>
            </a:xfrm>
            <a:prstGeom prst="rect">
              <a:avLst/>
            </a:prstGeom>
            <a:noFill/>
          </p:spPr>
          <p:txBody>
            <a:bodyPr wrap="none" rtlCol="0" anchor="ctr">
              <a:spAutoFit/>
            </a:bodyPr>
            <a:lstStyle/>
            <a:p>
              <a:pPr algn="r">
                <a:defRPr/>
              </a:pPr>
              <a:r>
                <a:rPr lang="en-US" sz="1400" b="1" dirty="0">
                  <a:solidFill>
                    <a:srgbClr val="000000"/>
                  </a:solidFill>
                </a:rPr>
                <a:t>Stroke Prevalence (%)</a:t>
              </a:r>
            </a:p>
          </p:txBody>
        </p:sp>
        <p:grpSp>
          <p:nvGrpSpPr>
            <p:cNvPr id="418" name="Group 417">
              <a:extLst>
                <a:ext uri="{FF2B5EF4-FFF2-40B4-BE49-F238E27FC236}">
                  <a16:creationId xmlns:a16="http://schemas.microsoft.com/office/drawing/2014/main" id="{2C20D15E-BCF2-4291-96DB-2819B35BA3EF}"/>
                </a:ext>
              </a:extLst>
            </p:cNvPr>
            <p:cNvGrpSpPr/>
            <p:nvPr/>
          </p:nvGrpSpPr>
          <p:grpSpPr>
            <a:xfrm>
              <a:off x="5208511" y="5337209"/>
              <a:ext cx="3475013" cy="184666"/>
              <a:chOff x="686511" y="4512686"/>
              <a:chExt cx="3927956" cy="135497"/>
            </a:xfrm>
          </p:grpSpPr>
          <p:sp>
            <p:nvSpPr>
              <p:cNvPr id="634" name="TextBox 633">
                <a:extLst>
                  <a:ext uri="{FF2B5EF4-FFF2-40B4-BE49-F238E27FC236}">
                    <a16:creationId xmlns:a16="http://schemas.microsoft.com/office/drawing/2014/main" id="{DDCA448D-A985-422E-BBA4-BC85940E0B53}"/>
                  </a:ext>
                </a:extLst>
              </p:cNvPr>
              <p:cNvSpPr txBox="1"/>
              <p:nvPr/>
            </p:nvSpPr>
            <p:spPr>
              <a:xfrm>
                <a:off x="686511"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2015</a:t>
                </a:r>
              </a:p>
            </p:txBody>
          </p:sp>
          <p:sp>
            <p:nvSpPr>
              <p:cNvPr id="635" name="TextBox 634">
                <a:extLst>
                  <a:ext uri="{FF2B5EF4-FFF2-40B4-BE49-F238E27FC236}">
                    <a16:creationId xmlns:a16="http://schemas.microsoft.com/office/drawing/2014/main" id="{F9797E65-11E7-46AD-BB86-EF5D5F7DE622}"/>
                  </a:ext>
                </a:extLst>
              </p:cNvPr>
              <p:cNvSpPr txBox="1"/>
              <p:nvPr/>
            </p:nvSpPr>
            <p:spPr>
              <a:xfrm>
                <a:off x="1395275"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2019</a:t>
                </a:r>
              </a:p>
            </p:txBody>
          </p:sp>
          <p:sp>
            <p:nvSpPr>
              <p:cNvPr id="636" name="TextBox 635">
                <a:extLst>
                  <a:ext uri="{FF2B5EF4-FFF2-40B4-BE49-F238E27FC236}">
                    <a16:creationId xmlns:a16="http://schemas.microsoft.com/office/drawing/2014/main" id="{E16F6BC1-49F4-4969-A941-EBAF91EAD771}"/>
                  </a:ext>
                </a:extLst>
              </p:cNvPr>
              <p:cNvSpPr txBox="1"/>
              <p:nvPr/>
            </p:nvSpPr>
            <p:spPr>
              <a:xfrm>
                <a:off x="2104040"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2023</a:t>
                </a:r>
              </a:p>
            </p:txBody>
          </p:sp>
          <p:sp>
            <p:nvSpPr>
              <p:cNvPr id="637" name="TextBox 636">
                <a:extLst>
                  <a:ext uri="{FF2B5EF4-FFF2-40B4-BE49-F238E27FC236}">
                    <a16:creationId xmlns:a16="http://schemas.microsoft.com/office/drawing/2014/main" id="{AD918424-C132-4350-B20D-7008FAF6D74A}"/>
                  </a:ext>
                </a:extLst>
              </p:cNvPr>
              <p:cNvSpPr txBox="1"/>
              <p:nvPr/>
            </p:nvSpPr>
            <p:spPr>
              <a:xfrm>
                <a:off x="2812803"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2027</a:t>
                </a:r>
              </a:p>
            </p:txBody>
          </p:sp>
          <p:sp>
            <p:nvSpPr>
              <p:cNvPr id="638" name="TextBox 637">
                <a:extLst>
                  <a:ext uri="{FF2B5EF4-FFF2-40B4-BE49-F238E27FC236}">
                    <a16:creationId xmlns:a16="http://schemas.microsoft.com/office/drawing/2014/main" id="{39D0B391-7C6B-4579-96F3-47865A8A114C}"/>
                  </a:ext>
                </a:extLst>
              </p:cNvPr>
              <p:cNvSpPr txBox="1"/>
              <p:nvPr/>
            </p:nvSpPr>
            <p:spPr>
              <a:xfrm>
                <a:off x="3521569"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2031</a:t>
                </a:r>
              </a:p>
            </p:txBody>
          </p:sp>
          <p:sp>
            <p:nvSpPr>
              <p:cNvPr id="639" name="TextBox 638">
                <a:extLst>
                  <a:ext uri="{FF2B5EF4-FFF2-40B4-BE49-F238E27FC236}">
                    <a16:creationId xmlns:a16="http://schemas.microsoft.com/office/drawing/2014/main" id="{D76B9DEA-DDC7-4673-8A1B-D7ABE78CC6C3}"/>
                  </a:ext>
                </a:extLst>
              </p:cNvPr>
              <p:cNvSpPr txBox="1"/>
              <p:nvPr/>
            </p:nvSpPr>
            <p:spPr>
              <a:xfrm>
                <a:off x="4230335" y="4512686"/>
                <a:ext cx="384132" cy="135497"/>
              </a:xfrm>
              <a:prstGeom prst="rect">
                <a:avLst/>
              </a:prstGeom>
              <a:noFill/>
            </p:spPr>
            <p:txBody>
              <a:bodyPr wrap="none" lIns="0" tIns="0" rIns="0" bIns="0" rtlCol="0">
                <a:spAutoFit/>
              </a:bodyPr>
              <a:lstStyle/>
              <a:p>
                <a:pPr algn="ctr">
                  <a:defRPr/>
                </a:pPr>
                <a:r>
                  <a:rPr lang="en-US" sz="1200" dirty="0">
                    <a:solidFill>
                      <a:srgbClr val="000000"/>
                    </a:solidFill>
                  </a:rPr>
                  <a:t>2035</a:t>
                </a:r>
              </a:p>
            </p:txBody>
          </p:sp>
        </p:grpSp>
        <p:grpSp>
          <p:nvGrpSpPr>
            <p:cNvPr id="419" name="Group 418">
              <a:extLst>
                <a:ext uri="{FF2B5EF4-FFF2-40B4-BE49-F238E27FC236}">
                  <a16:creationId xmlns:a16="http://schemas.microsoft.com/office/drawing/2014/main" id="{E793889D-ECC6-4894-991C-C56AF9340E35}"/>
                </a:ext>
              </a:extLst>
            </p:cNvPr>
            <p:cNvGrpSpPr/>
            <p:nvPr/>
          </p:nvGrpSpPr>
          <p:grpSpPr>
            <a:xfrm>
              <a:off x="5275295" y="5211089"/>
              <a:ext cx="3321223" cy="91440"/>
              <a:chOff x="762000" y="4485640"/>
              <a:chExt cx="3754120" cy="91440"/>
            </a:xfrm>
          </p:grpSpPr>
          <p:cxnSp>
            <p:nvCxnSpPr>
              <p:cNvPr id="612" name="Straight Connector 611">
                <a:extLst>
                  <a:ext uri="{FF2B5EF4-FFF2-40B4-BE49-F238E27FC236}">
                    <a16:creationId xmlns:a16="http://schemas.microsoft.com/office/drawing/2014/main" id="{E30E2F73-AF5C-40DB-B42C-7F277E7CB249}"/>
                  </a:ext>
                </a:extLst>
              </p:cNvPr>
              <p:cNvCxnSpPr>
                <a:cxnSpLocks/>
              </p:cNvCxnSpPr>
              <p:nvPr/>
            </p:nvCxnSpPr>
            <p:spPr>
              <a:xfrm>
                <a:off x="762000" y="4490720"/>
                <a:ext cx="3754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F6BA7D40-492E-4CF2-A8AD-F803B28F5E65}"/>
                  </a:ext>
                </a:extLst>
              </p:cNvPr>
              <p:cNvCxnSpPr>
                <a:cxnSpLocks/>
              </p:cNvCxnSpPr>
              <p:nvPr/>
            </p:nvCxnSpPr>
            <p:spPr>
              <a:xfrm rot="5400000">
                <a:off x="83312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529C61FA-91FA-4AC5-8A64-0D583571558A}"/>
                  </a:ext>
                </a:extLst>
              </p:cNvPr>
              <p:cNvCxnSpPr>
                <a:cxnSpLocks/>
              </p:cNvCxnSpPr>
              <p:nvPr/>
            </p:nvCxnSpPr>
            <p:spPr>
              <a:xfrm rot="5400000">
                <a:off x="101041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DAFE3454-6CB7-4609-865D-29773A389FAE}"/>
                  </a:ext>
                </a:extLst>
              </p:cNvPr>
              <p:cNvCxnSpPr>
                <a:cxnSpLocks/>
              </p:cNvCxnSpPr>
              <p:nvPr/>
            </p:nvCxnSpPr>
            <p:spPr>
              <a:xfrm rot="5400000">
                <a:off x="118770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AC6D23A5-2DB6-4CB2-906E-5FF9F8EDF0C7}"/>
                  </a:ext>
                </a:extLst>
              </p:cNvPr>
              <p:cNvCxnSpPr>
                <a:cxnSpLocks/>
              </p:cNvCxnSpPr>
              <p:nvPr/>
            </p:nvCxnSpPr>
            <p:spPr>
              <a:xfrm rot="5400000">
                <a:off x="136499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CBCA2967-8A96-4DFC-AD41-28BDA409CD19}"/>
                  </a:ext>
                </a:extLst>
              </p:cNvPr>
              <p:cNvCxnSpPr>
                <a:cxnSpLocks/>
              </p:cNvCxnSpPr>
              <p:nvPr/>
            </p:nvCxnSpPr>
            <p:spPr>
              <a:xfrm rot="5400000">
                <a:off x="154228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8CA97174-E264-4159-A537-0AC24C735FBC}"/>
                  </a:ext>
                </a:extLst>
              </p:cNvPr>
              <p:cNvCxnSpPr>
                <a:cxnSpLocks/>
              </p:cNvCxnSpPr>
              <p:nvPr/>
            </p:nvCxnSpPr>
            <p:spPr>
              <a:xfrm rot="5400000">
                <a:off x="171958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F37433B7-84A7-480D-BADA-8B7973564764}"/>
                  </a:ext>
                </a:extLst>
              </p:cNvPr>
              <p:cNvCxnSpPr>
                <a:cxnSpLocks/>
              </p:cNvCxnSpPr>
              <p:nvPr/>
            </p:nvCxnSpPr>
            <p:spPr>
              <a:xfrm rot="5400000">
                <a:off x="189687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396D132C-D029-4871-8A4F-73AFFE73A02B}"/>
                  </a:ext>
                </a:extLst>
              </p:cNvPr>
              <p:cNvCxnSpPr>
                <a:cxnSpLocks/>
              </p:cNvCxnSpPr>
              <p:nvPr/>
            </p:nvCxnSpPr>
            <p:spPr>
              <a:xfrm rot="5400000">
                <a:off x="207416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1D2A4814-B4CC-46BE-BF96-B0ED0C112919}"/>
                  </a:ext>
                </a:extLst>
              </p:cNvPr>
              <p:cNvCxnSpPr>
                <a:cxnSpLocks/>
              </p:cNvCxnSpPr>
              <p:nvPr/>
            </p:nvCxnSpPr>
            <p:spPr>
              <a:xfrm rot="5400000">
                <a:off x="225145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4F8D3D0D-1B0C-4A70-B09E-B7CB9E5A2A35}"/>
                  </a:ext>
                </a:extLst>
              </p:cNvPr>
              <p:cNvCxnSpPr>
                <a:cxnSpLocks/>
              </p:cNvCxnSpPr>
              <p:nvPr/>
            </p:nvCxnSpPr>
            <p:spPr>
              <a:xfrm rot="5400000">
                <a:off x="242874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D7AA2A9B-8133-45B6-BCB4-8C091A1B41C2}"/>
                  </a:ext>
                </a:extLst>
              </p:cNvPr>
              <p:cNvCxnSpPr>
                <a:cxnSpLocks/>
              </p:cNvCxnSpPr>
              <p:nvPr/>
            </p:nvCxnSpPr>
            <p:spPr>
              <a:xfrm rot="5400000">
                <a:off x="260604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FF8F93EC-5202-4F5D-BFED-30C54E77DEC7}"/>
                  </a:ext>
                </a:extLst>
              </p:cNvPr>
              <p:cNvCxnSpPr>
                <a:cxnSpLocks/>
              </p:cNvCxnSpPr>
              <p:nvPr/>
            </p:nvCxnSpPr>
            <p:spPr>
              <a:xfrm rot="5400000">
                <a:off x="278333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495D3B43-DB2A-4B88-A526-7C91137B4D41}"/>
                  </a:ext>
                </a:extLst>
              </p:cNvPr>
              <p:cNvCxnSpPr>
                <a:cxnSpLocks/>
              </p:cNvCxnSpPr>
              <p:nvPr/>
            </p:nvCxnSpPr>
            <p:spPr>
              <a:xfrm rot="5400000">
                <a:off x="296062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D3CAE798-545C-434B-A98E-650EFEB8AB7A}"/>
                  </a:ext>
                </a:extLst>
              </p:cNvPr>
              <p:cNvCxnSpPr>
                <a:cxnSpLocks/>
              </p:cNvCxnSpPr>
              <p:nvPr/>
            </p:nvCxnSpPr>
            <p:spPr>
              <a:xfrm rot="5400000">
                <a:off x="313791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61DB8565-F214-4852-8B73-436E070B82A8}"/>
                  </a:ext>
                </a:extLst>
              </p:cNvPr>
              <p:cNvCxnSpPr>
                <a:cxnSpLocks/>
              </p:cNvCxnSpPr>
              <p:nvPr/>
            </p:nvCxnSpPr>
            <p:spPr>
              <a:xfrm rot="5400000">
                <a:off x="331520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B5D86C68-502A-4515-99C9-E136EEC67A95}"/>
                  </a:ext>
                </a:extLst>
              </p:cNvPr>
              <p:cNvCxnSpPr>
                <a:cxnSpLocks/>
              </p:cNvCxnSpPr>
              <p:nvPr/>
            </p:nvCxnSpPr>
            <p:spPr>
              <a:xfrm rot="5400000">
                <a:off x="349250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7A521E37-F3FB-46EF-BA2F-3BDC5FF813AF}"/>
                  </a:ext>
                </a:extLst>
              </p:cNvPr>
              <p:cNvCxnSpPr>
                <a:cxnSpLocks/>
              </p:cNvCxnSpPr>
              <p:nvPr/>
            </p:nvCxnSpPr>
            <p:spPr>
              <a:xfrm rot="5400000">
                <a:off x="3669792"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7EA8CFFE-5161-41AE-8577-48420683716E}"/>
                  </a:ext>
                </a:extLst>
              </p:cNvPr>
              <p:cNvCxnSpPr>
                <a:cxnSpLocks/>
              </p:cNvCxnSpPr>
              <p:nvPr/>
            </p:nvCxnSpPr>
            <p:spPr>
              <a:xfrm rot="5400000">
                <a:off x="3847084"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51A6DD1E-71A0-4273-AB5E-9FEB8337FCBC}"/>
                  </a:ext>
                </a:extLst>
              </p:cNvPr>
              <p:cNvCxnSpPr>
                <a:cxnSpLocks/>
              </p:cNvCxnSpPr>
              <p:nvPr/>
            </p:nvCxnSpPr>
            <p:spPr>
              <a:xfrm rot="5400000">
                <a:off x="4024376"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D1E141F7-42A3-4D0C-AE5F-D7D4166E361C}"/>
                  </a:ext>
                </a:extLst>
              </p:cNvPr>
              <p:cNvCxnSpPr>
                <a:cxnSpLocks/>
              </p:cNvCxnSpPr>
              <p:nvPr/>
            </p:nvCxnSpPr>
            <p:spPr>
              <a:xfrm rot="5400000">
                <a:off x="4201668"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5A3523DE-C731-415B-89A5-ACD0C1A2A696}"/>
                  </a:ext>
                </a:extLst>
              </p:cNvPr>
              <p:cNvCxnSpPr>
                <a:cxnSpLocks/>
              </p:cNvCxnSpPr>
              <p:nvPr/>
            </p:nvCxnSpPr>
            <p:spPr>
              <a:xfrm rot="5400000">
                <a:off x="4378960" y="4531360"/>
                <a:ext cx="91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0" name="TextBox 419">
              <a:extLst>
                <a:ext uri="{FF2B5EF4-FFF2-40B4-BE49-F238E27FC236}">
                  <a16:creationId xmlns:a16="http://schemas.microsoft.com/office/drawing/2014/main" id="{3F66B777-C731-4894-957E-33AD0FC52FD7}"/>
                </a:ext>
              </a:extLst>
            </p:cNvPr>
            <p:cNvSpPr txBox="1"/>
            <p:nvPr/>
          </p:nvSpPr>
          <p:spPr>
            <a:xfrm>
              <a:off x="6811302" y="5532186"/>
              <a:ext cx="432747" cy="246221"/>
            </a:xfrm>
            <a:prstGeom prst="rect">
              <a:avLst/>
            </a:prstGeom>
            <a:noFill/>
          </p:spPr>
          <p:txBody>
            <a:bodyPr wrap="none" lIns="0" tIns="0" rIns="0" bIns="0" rtlCol="0">
              <a:spAutoFit/>
            </a:bodyPr>
            <a:lstStyle/>
            <a:p>
              <a:pPr algn="ctr">
                <a:defRPr/>
              </a:pPr>
              <a:r>
                <a:rPr lang="en-US" sz="1600" b="1" dirty="0">
                  <a:solidFill>
                    <a:srgbClr val="000000"/>
                  </a:solidFill>
                </a:rPr>
                <a:t>Year</a:t>
              </a:r>
            </a:p>
          </p:txBody>
        </p:sp>
        <p:sp>
          <p:nvSpPr>
            <p:cNvPr id="421" name="Freeform: Shape 138">
              <a:extLst>
                <a:ext uri="{FF2B5EF4-FFF2-40B4-BE49-F238E27FC236}">
                  <a16:creationId xmlns:a16="http://schemas.microsoft.com/office/drawing/2014/main" id="{6C1A0300-8CD1-4B5B-B602-820E06791C2C}"/>
                </a:ext>
              </a:extLst>
            </p:cNvPr>
            <p:cNvSpPr/>
            <p:nvPr/>
          </p:nvSpPr>
          <p:spPr>
            <a:xfrm>
              <a:off x="5381517" y="2747840"/>
              <a:ext cx="3141354" cy="476560"/>
            </a:xfrm>
            <a:custGeom>
              <a:avLst/>
              <a:gdLst>
                <a:gd name="connsiteX0" fmla="*/ 0 w 3425277"/>
                <a:gd name="connsiteY0" fmla="*/ 476560 h 476560"/>
                <a:gd name="connsiteX1" fmla="*/ 175731 w 3425277"/>
                <a:gd name="connsiteY1" fmla="*/ 458689 h 476560"/>
                <a:gd name="connsiteX2" fmla="*/ 348485 w 3425277"/>
                <a:gd name="connsiteY2" fmla="*/ 443796 h 476560"/>
                <a:gd name="connsiteX3" fmla="*/ 515281 w 3425277"/>
                <a:gd name="connsiteY3" fmla="*/ 419968 h 476560"/>
                <a:gd name="connsiteX4" fmla="*/ 691012 w 3425277"/>
                <a:gd name="connsiteY4" fmla="*/ 399119 h 476560"/>
                <a:gd name="connsiteX5" fmla="*/ 851851 w 3425277"/>
                <a:gd name="connsiteY5" fmla="*/ 375291 h 476560"/>
                <a:gd name="connsiteX6" fmla="*/ 1027583 w 3425277"/>
                <a:gd name="connsiteY6" fmla="*/ 351463 h 476560"/>
                <a:gd name="connsiteX7" fmla="*/ 1200336 w 3425277"/>
                <a:gd name="connsiteY7" fmla="*/ 336570 h 476560"/>
                <a:gd name="connsiteX8" fmla="*/ 1370111 w 3425277"/>
                <a:gd name="connsiteY8" fmla="*/ 306785 h 476560"/>
                <a:gd name="connsiteX9" fmla="*/ 1539885 w 3425277"/>
                <a:gd name="connsiteY9" fmla="*/ 274022 h 476560"/>
                <a:gd name="connsiteX10" fmla="*/ 1706681 w 3425277"/>
                <a:gd name="connsiteY10" fmla="*/ 247215 h 476560"/>
                <a:gd name="connsiteX11" fmla="*/ 1882413 w 3425277"/>
                <a:gd name="connsiteY11" fmla="*/ 229344 h 476560"/>
                <a:gd name="connsiteX12" fmla="*/ 2052188 w 3425277"/>
                <a:gd name="connsiteY12" fmla="*/ 205516 h 476560"/>
                <a:gd name="connsiteX13" fmla="*/ 2224941 w 3425277"/>
                <a:gd name="connsiteY13" fmla="*/ 175731 h 476560"/>
                <a:gd name="connsiteX14" fmla="*/ 2394715 w 3425277"/>
                <a:gd name="connsiteY14" fmla="*/ 148925 h 476560"/>
                <a:gd name="connsiteX15" fmla="*/ 2564490 w 3425277"/>
                <a:gd name="connsiteY15" fmla="*/ 128075 h 476560"/>
                <a:gd name="connsiteX16" fmla="*/ 2743200 w 3425277"/>
                <a:gd name="connsiteY16" fmla="*/ 104247 h 476560"/>
                <a:gd name="connsiteX17" fmla="*/ 2907017 w 3425277"/>
                <a:gd name="connsiteY17" fmla="*/ 77441 h 476560"/>
                <a:gd name="connsiteX18" fmla="*/ 3088706 w 3425277"/>
                <a:gd name="connsiteY18" fmla="*/ 56591 h 476560"/>
                <a:gd name="connsiteX19" fmla="*/ 3261459 w 3425277"/>
                <a:gd name="connsiteY19" fmla="*/ 23828 h 476560"/>
                <a:gd name="connsiteX20" fmla="*/ 3425277 w 3425277"/>
                <a:gd name="connsiteY20" fmla="*/ 0 h 47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5277" h="476560">
                  <a:moveTo>
                    <a:pt x="0" y="476560"/>
                  </a:moveTo>
                  <a:lnTo>
                    <a:pt x="175731" y="458689"/>
                  </a:lnTo>
                  <a:lnTo>
                    <a:pt x="348485" y="443796"/>
                  </a:lnTo>
                  <a:lnTo>
                    <a:pt x="515281" y="419968"/>
                  </a:lnTo>
                  <a:lnTo>
                    <a:pt x="691012" y="399119"/>
                  </a:lnTo>
                  <a:lnTo>
                    <a:pt x="851851" y="375291"/>
                  </a:lnTo>
                  <a:lnTo>
                    <a:pt x="1027583" y="351463"/>
                  </a:lnTo>
                  <a:lnTo>
                    <a:pt x="1200336" y="336570"/>
                  </a:lnTo>
                  <a:lnTo>
                    <a:pt x="1370111" y="306785"/>
                  </a:lnTo>
                  <a:lnTo>
                    <a:pt x="1539885" y="274022"/>
                  </a:lnTo>
                  <a:lnTo>
                    <a:pt x="1706681" y="247215"/>
                  </a:lnTo>
                  <a:lnTo>
                    <a:pt x="1882413" y="229344"/>
                  </a:lnTo>
                  <a:lnTo>
                    <a:pt x="2052188" y="205516"/>
                  </a:lnTo>
                  <a:lnTo>
                    <a:pt x="2224941" y="175731"/>
                  </a:lnTo>
                  <a:lnTo>
                    <a:pt x="2394715" y="148925"/>
                  </a:lnTo>
                  <a:lnTo>
                    <a:pt x="2564490" y="128075"/>
                  </a:lnTo>
                  <a:lnTo>
                    <a:pt x="2743200" y="104247"/>
                  </a:lnTo>
                  <a:lnTo>
                    <a:pt x="2907017" y="77441"/>
                  </a:lnTo>
                  <a:lnTo>
                    <a:pt x="3088706" y="56591"/>
                  </a:lnTo>
                  <a:lnTo>
                    <a:pt x="3261459" y="23828"/>
                  </a:lnTo>
                  <a:lnTo>
                    <a:pt x="3425277"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22" name="Freeform: Shape 139">
              <a:extLst>
                <a:ext uri="{FF2B5EF4-FFF2-40B4-BE49-F238E27FC236}">
                  <a16:creationId xmlns:a16="http://schemas.microsoft.com/office/drawing/2014/main" id="{90A3791C-C646-45B7-B520-FE946AD77579}"/>
                </a:ext>
              </a:extLst>
            </p:cNvPr>
            <p:cNvSpPr/>
            <p:nvPr/>
          </p:nvSpPr>
          <p:spPr>
            <a:xfrm>
              <a:off x="5376053" y="3152916"/>
              <a:ext cx="3141354" cy="473582"/>
            </a:xfrm>
            <a:custGeom>
              <a:avLst/>
              <a:gdLst>
                <a:gd name="connsiteX0" fmla="*/ 0 w 3425277"/>
                <a:gd name="connsiteY0" fmla="*/ 473582 h 473582"/>
                <a:gd name="connsiteX1" fmla="*/ 184667 w 3425277"/>
                <a:gd name="connsiteY1" fmla="*/ 461668 h 473582"/>
                <a:gd name="connsiteX2" fmla="*/ 354442 w 3425277"/>
                <a:gd name="connsiteY2" fmla="*/ 443797 h 473582"/>
                <a:gd name="connsiteX3" fmla="*/ 518259 w 3425277"/>
                <a:gd name="connsiteY3" fmla="*/ 428904 h 473582"/>
                <a:gd name="connsiteX4" fmla="*/ 699948 w 3425277"/>
                <a:gd name="connsiteY4" fmla="*/ 402098 h 473582"/>
                <a:gd name="connsiteX5" fmla="*/ 863765 w 3425277"/>
                <a:gd name="connsiteY5" fmla="*/ 390184 h 473582"/>
                <a:gd name="connsiteX6" fmla="*/ 1036518 w 3425277"/>
                <a:gd name="connsiteY6" fmla="*/ 363377 h 473582"/>
                <a:gd name="connsiteX7" fmla="*/ 1206293 w 3425277"/>
                <a:gd name="connsiteY7" fmla="*/ 336571 h 473582"/>
                <a:gd name="connsiteX8" fmla="*/ 1376068 w 3425277"/>
                <a:gd name="connsiteY8" fmla="*/ 303807 h 473582"/>
                <a:gd name="connsiteX9" fmla="*/ 1554778 w 3425277"/>
                <a:gd name="connsiteY9" fmla="*/ 285936 h 473582"/>
                <a:gd name="connsiteX10" fmla="*/ 1721574 w 3425277"/>
                <a:gd name="connsiteY10" fmla="*/ 256151 h 473582"/>
                <a:gd name="connsiteX11" fmla="*/ 1888370 w 3425277"/>
                <a:gd name="connsiteY11" fmla="*/ 235301 h 473582"/>
                <a:gd name="connsiteX12" fmla="*/ 2064102 w 3425277"/>
                <a:gd name="connsiteY12" fmla="*/ 199559 h 473582"/>
                <a:gd name="connsiteX13" fmla="*/ 2230898 w 3425277"/>
                <a:gd name="connsiteY13" fmla="*/ 160839 h 473582"/>
                <a:gd name="connsiteX14" fmla="*/ 2400672 w 3425277"/>
                <a:gd name="connsiteY14" fmla="*/ 134032 h 473582"/>
                <a:gd name="connsiteX15" fmla="*/ 2567468 w 3425277"/>
                <a:gd name="connsiteY15" fmla="*/ 104247 h 473582"/>
                <a:gd name="connsiteX16" fmla="*/ 2746178 w 3425277"/>
                <a:gd name="connsiteY16" fmla="*/ 83398 h 473582"/>
                <a:gd name="connsiteX17" fmla="*/ 2918931 w 3425277"/>
                <a:gd name="connsiteY17" fmla="*/ 65527 h 473582"/>
                <a:gd name="connsiteX18" fmla="*/ 3088706 w 3425277"/>
                <a:gd name="connsiteY18" fmla="*/ 41699 h 473582"/>
                <a:gd name="connsiteX19" fmla="*/ 3258481 w 3425277"/>
                <a:gd name="connsiteY19" fmla="*/ 23828 h 473582"/>
                <a:gd name="connsiteX20" fmla="*/ 3425277 w 3425277"/>
                <a:gd name="connsiteY20" fmla="*/ 0 h 473582"/>
                <a:gd name="connsiteX21" fmla="*/ 3425277 w 3425277"/>
                <a:gd name="connsiteY21" fmla="*/ 0 h 4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25277" h="473582">
                  <a:moveTo>
                    <a:pt x="0" y="473582"/>
                  </a:moveTo>
                  <a:lnTo>
                    <a:pt x="184667" y="461668"/>
                  </a:lnTo>
                  <a:lnTo>
                    <a:pt x="354442" y="443797"/>
                  </a:lnTo>
                  <a:lnTo>
                    <a:pt x="518259" y="428904"/>
                  </a:lnTo>
                  <a:lnTo>
                    <a:pt x="699948" y="402098"/>
                  </a:lnTo>
                  <a:lnTo>
                    <a:pt x="863765" y="390184"/>
                  </a:lnTo>
                  <a:lnTo>
                    <a:pt x="1036518" y="363377"/>
                  </a:lnTo>
                  <a:lnTo>
                    <a:pt x="1206293" y="336571"/>
                  </a:lnTo>
                  <a:lnTo>
                    <a:pt x="1376068" y="303807"/>
                  </a:lnTo>
                  <a:lnTo>
                    <a:pt x="1554778" y="285936"/>
                  </a:lnTo>
                  <a:lnTo>
                    <a:pt x="1721574" y="256151"/>
                  </a:lnTo>
                  <a:lnTo>
                    <a:pt x="1888370" y="235301"/>
                  </a:lnTo>
                  <a:lnTo>
                    <a:pt x="2064102" y="199559"/>
                  </a:lnTo>
                  <a:lnTo>
                    <a:pt x="2230898" y="160839"/>
                  </a:lnTo>
                  <a:lnTo>
                    <a:pt x="2400672" y="134032"/>
                  </a:lnTo>
                  <a:lnTo>
                    <a:pt x="2567468" y="104247"/>
                  </a:lnTo>
                  <a:lnTo>
                    <a:pt x="2746178" y="83398"/>
                  </a:lnTo>
                  <a:lnTo>
                    <a:pt x="2918931" y="65527"/>
                  </a:lnTo>
                  <a:lnTo>
                    <a:pt x="3088706" y="41699"/>
                  </a:lnTo>
                  <a:lnTo>
                    <a:pt x="3258481" y="23828"/>
                  </a:lnTo>
                  <a:lnTo>
                    <a:pt x="3425277" y="0"/>
                  </a:lnTo>
                  <a:lnTo>
                    <a:pt x="3425277"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23" name="Freeform: Shape 140">
              <a:extLst>
                <a:ext uri="{FF2B5EF4-FFF2-40B4-BE49-F238E27FC236}">
                  <a16:creationId xmlns:a16="http://schemas.microsoft.com/office/drawing/2014/main" id="{B9E1D844-45E6-43F0-90B2-0AF4C9B1284E}"/>
                </a:ext>
              </a:extLst>
            </p:cNvPr>
            <p:cNvSpPr/>
            <p:nvPr/>
          </p:nvSpPr>
          <p:spPr>
            <a:xfrm>
              <a:off x="5381517" y="3331626"/>
              <a:ext cx="3144085" cy="521238"/>
            </a:xfrm>
            <a:custGeom>
              <a:avLst/>
              <a:gdLst>
                <a:gd name="connsiteX0" fmla="*/ 0 w 3428255"/>
                <a:gd name="connsiteY0" fmla="*/ 521238 h 521238"/>
                <a:gd name="connsiteX1" fmla="*/ 175731 w 3428255"/>
                <a:gd name="connsiteY1" fmla="*/ 491453 h 521238"/>
                <a:gd name="connsiteX2" fmla="*/ 354442 w 3428255"/>
                <a:gd name="connsiteY2" fmla="*/ 479539 h 521238"/>
                <a:gd name="connsiteX3" fmla="*/ 521238 w 3428255"/>
                <a:gd name="connsiteY3" fmla="*/ 446775 h 521238"/>
                <a:gd name="connsiteX4" fmla="*/ 699948 w 3428255"/>
                <a:gd name="connsiteY4" fmla="*/ 416990 h 521238"/>
                <a:gd name="connsiteX5" fmla="*/ 869722 w 3428255"/>
                <a:gd name="connsiteY5" fmla="*/ 396141 h 521238"/>
                <a:gd name="connsiteX6" fmla="*/ 1039497 w 3428255"/>
                <a:gd name="connsiteY6" fmla="*/ 372313 h 521238"/>
                <a:gd name="connsiteX7" fmla="*/ 1203315 w 3428255"/>
                <a:gd name="connsiteY7" fmla="*/ 342528 h 521238"/>
                <a:gd name="connsiteX8" fmla="*/ 1376068 w 3428255"/>
                <a:gd name="connsiteY8" fmla="*/ 309764 h 521238"/>
                <a:gd name="connsiteX9" fmla="*/ 1551799 w 3428255"/>
                <a:gd name="connsiteY9" fmla="*/ 291893 h 521238"/>
                <a:gd name="connsiteX10" fmla="*/ 1715617 w 3428255"/>
                <a:gd name="connsiteY10" fmla="*/ 256151 h 521238"/>
                <a:gd name="connsiteX11" fmla="*/ 1885391 w 3428255"/>
                <a:gd name="connsiteY11" fmla="*/ 241259 h 521238"/>
                <a:gd name="connsiteX12" fmla="*/ 2058145 w 3428255"/>
                <a:gd name="connsiteY12" fmla="*/ 208495 h 521238"/>
                <a:gd name="connsiteX13" fmla="*/ 2216005 w 3428255"/>
                <a:gd name="connsiteY13" fmla="*/ 175732 h 521238"/>
                <a:gd name="connsiteX14" fmla="*/ 2397694 w 3428255"/>
                <a:gd name="connsiteY14" fmla="*/ 139990 h 521238"/>
                <a:gd name="connsiteX15" fmla="*/ 2570447 w 3428255"/>
                <a:gd name="connsiteY15" fmla="*/ 116162 h 521238"/>
                <a:gd name="connsiteX16" fmla="*/ 2737243 w 3428255"/>
                <a:gd name="connsiteY16" fmla="*/ 89355 h 521238"/>
                <a:gd name="connsiteX17" fmla="*/ 2909996 w 3428255"/>
                <a:gd name="connsiteY17" fmla="*/ 68505 h 521238"/>
                <a:gd name="connsiteX18" fmla="*/ 3082749 w 3428255"/>
                <a:gd name="connsiteY18" fmla="*/ 50634 h 521238"/>
                <a:gd name="connsiteX19" fmla="*/ 3252524 w 3428255"/>
                <a:gd name="connsiteY19" fmla="*/ 26806 h 521238"/>
                <a:gd name="connsiteX20" fmla="*/ 3428255 w 3428255"/>
                <a:gd name="connsiteY20" fmla="*/ 0 h 52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28255" h="521238">
                  <a:moveTo>
                    <a:pt x="0" y="521238"/>
                  </a:moveTo>
                  <a:lnTo>
                    <a:pt x="175731" y="491453"/>
                  </a:lnTo>
                  <a:lnTo>
                    <a:pt x="354442" y="479539"/>
                  </a:lnTo>
                  <a:lnTo>
                    <a:pt x="521238" y="446775"/>
                  </a:lnTo>
                  <a:lnTo>
                    <a:pt x="699948" y="416990"/>
                  </a:lnTo>
                  <a:lnTo>
                    <a:pt x="869722" y="396141"/>
                  </a:lnTo>
                  <a:lnTo>
                    <a:pt x="1039497" y="372313"/>
                  </a:lnTo>
                  <a:lnTo>
                    <a:pt x="1203315" y="342528"/>
                  </a:lnTo>
                  <a:lnTo>
                    <a:pt x="1376068" y="309764"/>
                  </a:lnTo>
                  <a:lnTo>
                    <a:pt x="1551799" y="291893"/>
                  </a:lnTo>
                  <a:lnTo>
                    <a:pt x="1715617" y="256151"/>
                  </a:lnTo>
                  <a:lnTo>
                    <a:pt x="1885391" y="241259"/>
                  </a:lnTo>
                  <a:lnTo>
                    <a:pt x="2058145" y="208495"/>
                  </a:lnTo>
                  <a:lnTo>
                    <a:pt x="2216005" y="175732"/>
                  </a:lnTo>
                  <a:lnTo>
                    <a:pt x="2397694" y="139990"/>
                  </a:lnTo>
                  <a:lnTo>
                    <a:pt x="2570447" y="116162"/>
                  </a:lnTo>
                  <a:lnTo>
                    <a:pt x="2737243" y="89355"/>
                  </a:lnTo>
                  <a:lnTo>
                    <a:pt x="2909996" y="68505"/>
                  </a:lnTo>
                  <a:lnTo>
                    <a:pt x="3082749" y="50634"/>
                  </a:lnTo>
                  <a:lnTo>
                    <a:pt x="3252524" y="26806"/>
                  </a:lnTo>
                  <a:lnTo>
                    <a:pt x="3428255" y="0"/>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sp>
          <p:nvSpPr>
            <p:cNvPr id="424" name="Freeform: Shape 141">
              <a:extLst>
                <a:ext uri="{FF2B5EF4-FFF2-40B4-BE49-F238E27FC236}">
                  <a16:creationId xmlns:a16="http://schemas.microsoft.com/office/drawing/2014/main" id="{D8123E1B-8281-477F-B1D2-4E1CDD710620}"/>
                </a:ext>
              </a:extLst>
            </p:cNvPr>
            <p:cNvSpPr/>
            <p:nvPr/>
          </p:nvSpPr>
          <p:spPr>
            <a:xfrm>
              <a:off x="5384248" y="4183477"/>
              <a:ext cx="3149549" cy="235302"/>
            </a:xfrm>
            <a:custGeom>
              <a:avLst/>
              <a:gdLst>
                <a:gd name="connsiteX0" fmla="*/ 0 w 3434213"/>
                <a:gd name="connsiteY0" fmla="*/ 235302 h 235302"/>
                <a:gd name="connsiteX1" fmla="*/ 169775 w 3434213"/>
                <a:gd name="connsiteY1" fmla="*/ 217431 h 235302"/>
                <a:gd name="connsiteX2" fmla="*/ 351464 w 3434213"/>
                <a:gd name="connsiteY2" fmla="*/ 214453 h 235302"/>
                <a:gd name="connsiteX3" fmla="*/ 518260 w 3434213"/>
                <a:gd name="connsiteY3" fmla="*/ 205517 h 235302"/>
                <a:gd name="connsiteX4" fmla="*/ 702927 w 3434213"/>
                <a:gd name="connsiteY4" fmla="*/ 196582 h 235302"/>
                <a:gd name="connsiteX5" fmla="*/ 857809 w 3434213"/>
                <a:gd name="connsiteY5" fmla="*/ 175732 h 235302"/>
                <a:gd name="connsiteX6" fmla="*/ 1036519 w 3434213"/>
                <a:gd name="connsiteY6" fmla="*/ 175732 h 235302"/>
                <a:gd name="connsiteX7" fmla="*/ 1197358 w 3434213"/>
                <a:gd name="connsiteY7" fmla="*/ 163818 h 235302"/>
                <a:gd name="connsiteX8" fmla="*/ 1382025 w 3434213"/>
                <a:gd name="connsiteY8" fmla="*/ 151904 h 235302"/>
                <a:gd name="connsiteX9" fmla="*/ 1560735 w 3434213"/>
                <a:gd name="connsiteY9" fmla="*/ 134033 h 235302"/>
                <a:gd name="connsiteX10" fmla="*/ 1715617 w 3434213"/>
                <a:gd name="connsiteY10" fmla="*/ 128076 h 235302"/>
                <a:gd name="connsiteX11" fmla="*/ 1891349 w 3434213"/>
                <a:gd name="connsiteY11" fmla="*/ 116162 h 235302"/>
                <a:gd name="connsiteX12" fmla="*/ 2055167 w 3434213"/>
                <a:gd name="connsiteY12" fmla="*/ 101269 h 235302"/>
                <a:gd name="connsiteX13" fmla="*/ 2227920 w 3434213"/>
                <a:gd name="connsiteY13" fmla="*/ 89355 h 235302"/>
                <a:gd name="connsiteX14" fmla="*/ 2403651 w 3434213"/>
                <a:gd name="connsiteY14" fmla="*/ 77441 h 235302"/>
                <a:gd name="connsiteX15" fmla="*/ 2564490 w 3434213"/>
                <a:gd name="connsiteY15" fmla="*/ 65527 h 235302"/>
                <a:gd name="connsiteX16" fmla="*/ 2731286 w 3434213"/>
                <a:gd name="connsiteY16" fmla="*/ 50635 h 235302"/>
                <a:gd name="connsiteX17" fmla="*/ 2912975 w 3434213"/>
                <a:gd name="connsiteY17" fmla="*/ 41699 h 235302"/>
                <a:gd name="connsiteX18" fmla="*/ 3079771 w 3434213"/>
                <a:gd name="connsiteY18" fmla="*/ 35742 h 235302"/>
                <a:gd name="connsiteX19" fmla="*/ 3258481 w 3434213"/>
                <a:gd name="connsiteY19" fmla="*/ 20850 h 235302"/>
                <a:gd name="connsiteX20" fmla="*/ 3434213 w 3434213"/>
                <a:gd name="connsiteY20" fmla="*/ 0 h 23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34213" h="235302">
                  <a:moveTo>
                    <a:pt x="0" y="235302"/>
                  </a:moveTo>
                  <a:lnTo>
                    <a:pt x="169775" y="217431"/>
                  </a:lnTo>
                  <a:lnTo>
                    <a:pt x="351464" y="214453"/>
                  </a:lnTo>
                  <a:lnTo>
                    <a:pt x="518260" y="205517"/>
                  </a:lnTo>
                  <a:lnTo>
                    <a:pt x="702927" y="196582"/>
                  </a:lnTo>
                  <a:lnTo>
                    <a:pt x="857809" y="175732"/>
                  </a:lnTo>
                  <a:lnTo>
                    <a:pt x="1036519" y="175732"/>
                  </a:lnTo>
                  <a:lnTo>
                    <a:pt x="1197358" y="163818"/>
                  </a:lnTo>
                  <a:lnTo>
                    <a:pt x="1382025" y="151904"/>
                  </a:lnTo>
                  <a:lnTo>
                    <a:pt x="1560735" y="134033"/>
                  </a:lnTo>
                  <a:lnTo>
                    <a:pt x="1715617" y="128076"/>
                  </a:lnTo>
                  <a:lnTo>
                    <a:pt x="1891349" y="116162"/>
                  </a:lnTo>
                  <a:lnTo>
                    <a:pt x="2055167" y="101269"/>
                  </a:lnTo>
                  <a:lnTo>
                    <a:pt x="2227920" y="89355"/>
                  </a:lnTo>
                  <a:lnTo>
                    <a:pt x="2403651" y="77441"/>
                  </a:lnTo>
                  <a:lnTo>
                    <a:pt x="2564490" y="65527"/>
                  </a:lnTo>
                  <a:lnTo>
                    <a:pt x="2731286" y="50635"/>
                  </a:lnTo>
                  <a:lnTo>
                    <a:pt x="2912975" y="41699"/>
                  </a:lnTo>
                  <a:lnTo>
                    <a:pt x="3079771" y="35742"/>
                  </a:lnTo>
                  <a:lnTo>
                    <a:pt x="3258481" y="20850"/>
                  </a:lnTo>
                  <a:lnTo>
                    <a:pt x="3434213" y="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grpSp>
          <p:nvGrpSpPr>
            <p:cNvPr id="425" name="Group 424">
              <a:extLst>
                <a:ext uri="{FF2B5EF4-FFF2-40B4-BE49-F238E27FC236}">
                  <a16:creationId xmlns:a16="http://schemas.microsoft.com/office/drawing/2014/main" id="{4D5A4AA6-5357-4F2F-B526-C5210BF4B98F}"/>
                </a:ext>
              </a:extLst>
            </p:cNvPr>
            <p:cNvGrpSpPr/>
            <p:nvPr/>
          </p:nvGrpSpPr>
          <p:grpSpPr>
            <a:xfrm>
              <a:off x="1309822" y="3746062"/>
              <a:ext cx="3230808" cy="334113"/>
              <a:chOff x="838200" y="3958853"/>
              <a:chExt cx="3522816" cy="334113"/>
            </a:xfrm>
            <a:solidFill>
              <a:schemeClr val="accent5"/>
            </a:solidFill>
          </p:grpSpPr>
          <p:sp>
            <p:nvSpPr>
              <p:cNvPr id="591" name="Oval 590">
                <a:extLst>
                  <a:ext uri="{FF2B5EF4-FFF2-40B4-BE49-F238E27FC236}">
                    <a16:creationId xmlns:a16="http://schemas.microsoft.com/office/drawing/2014/main" id="{37A134E8-0013-48D1-90BE-8A0C49CD53F1}"/>
                  </a:ext>
                </a:extLst>
              </p:cNvPr>
              <p:cNvSpPr/>
              <p:nvPr/>
            </p:nvSpPr>
            <p:spPr>
              <a:xfrm>
                <a:off x="838200" y="420152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2" name="Oval 591">
                <a:extLst>
                  <a:ext uri="{FF2B5EF4-FFF2-40B4-BE49-F238E27FC236}">
                    <a16:creationId xmlns:a16="http://schemas.microsoft.com/office/drawing/2014/main" id="{03986D05-FCCB-419E-9E99-D3B5BCF3E1FF}"/>
                  </a:ext>
                </a:extLst>
              </p:cNvPr>
              <p:cNvSpPr/>
              <p:nvPr/>
            </p:nvSpPr>
            <p:spPr>
              <a:xfrm>
                <a:off x="1011364" y="418865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3" name="Oval 592">
                <a:extLst>
                  <a:ext uri="{FF2B5EF4-FFF2-40B4-BE49-F238E27FC236}">
                    <a16:creationId xmlns:a16="http://schemas.microsoft.com/office/drawing/2014/main" id="{50C171D4-6BEF-448A-BB75-44B1B270CCF2}"/>
                  </a:ext>
                </a:extLst>
              </p:cNvPr>
              <p:cNvSpPr/>
              <p:nvPr/>
            </p:nvSpPr>
            <p:spPr>
              <a:xfrm>
                <a:off x="1184669" y="4172521"/>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4" name="Oval 593">
                <a:extLst>
                  <a:ext uri="{FF2B5EF4-FFF2-40B4-BE49-F238E27FC236}">
                    <a16:creationId xmlns:a16="http://schemas.microsoft.com/office/drawing/2014/main" id="{ED90F910-E53F-45D1-932D-130143A48EEB}"/>
                  </a:ext>
                </a:extLst>
              </p:cNvPr>
              <p:cNvSpPr/>
              <p:nvPr/>
            </p:nvSpPr>
            <p:spPr>
              <a:xfrm>
                <a:off x="1356156" y="415891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5" name="Oval 594">
                <a:extLst>
                  <a:ext uri="{FF2B5EF4-FFF2-40B4-BE49-F238E27FC236}">
                    <a16:creationId xmlns:a16="http://schemas.microsoft.com/office/drawing/2014/main" id="{373B35ED-03C1-4037-9D35-36CC07A4F979}"/>
                  </a:ext>
                </a:extLst>
              </p:cNvPr>
              <p:cNvSpPr/>
              <p:nvPr/>
            </p:nvSpPr>
            <p:spPr>
              <a:xfrm>
                <a:off x="1526718" y="414293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6" name="Oval 595">
                <a:extLst>
                  <a:ext uri="{FF2B5EF4-FFF2-40B4-BE49-F238E27FC236}">
                    <a16:creationId xmlns:a16="http://schemas.microsoft.com/office/drawing/2014/main" id="{0AD8DAB6-9674-442A-BC15-7114592E81A5}"/>
                  </a:ext>
                </a:extLst>
              </p:cNvPr>
              <p:cNvSpPr/>
              <p:nvPr/>
            </p:nvSpPr>
            <p:spPr>
              <a:xfrm>
                <a:off x="1697742" y="413958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7" name="Oval 596">
                <a:extLst>
                  <a:ext uri="{FF2B5EF4-FFF2-40B4-BE49-F238E27FC236}">
                    <a16:creationId xmlns:a16="http://schemas.microsoft.com/office/drawing/2014/main" id="{78595A0E-4CD6-4A89-B94F-FAAA02674643}"/>
                  </a:ext>
                </a:extLst>
              </p:cNvPr>
              <p:cNvSpPr/>
              <p:nvPr/>
            </p:nvSpPr>
            <p:spPr>
              <a:xfrm>
                <a:off x="1870542" y="411319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8" name="Oval 597">
                <a:extLst>
                  <a:ext uri="{FF2B5EF4-FFF2-40B4-BE49-F238E27FC236}">
                    <a16:creationId xmlns:a16="http://schemas.microsoft.com/office/drawing/2014/main" id="{A6FAF260-F09E-4FB9-A212-C2914116D806}"/>
                  </a:ext>
                </a:extLst>
              </p:cNvPr>
              <p:cNvSpPr/>
              <p:nvPr/>
            </p:nvSpPr>
            <p:spPr>
              <a:xfrm>
                <a:off x="2039791" y="4107124"/>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9" name="Oval 598">
                <a:extLst>
                  <a:ext uri="{FF2B5EF4-FFF2-40B4-BE49-F238E27FC236}">
                    <a16:creationId xmlns:a16="http://schemas.microsoft.com/office/drawing/2014/main" id="{07C9E6A2-2F69-4E12-A003-BB51C57C3711}"/>
                  </a:ext>
                </a:extLst>
              </p:cNvPr>
              <p:cNvSpPr/>
              <p:nvPr/>
            </p:nvSpPr>
            <p:spPr>
              <a:xfrm>
                <a:off x="2210815" y="409386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0" name="Oval 599">
                <a:extLst>
                  <a:ext uri="{FF2B5EF4-FFF2-40B4-BE49-F238E27FC236}">
                    <a16:creationId xmlns:a16="http://schemas.microsoft.com/office/drawing/2014/main" id="{A4421D26-43D8-4E6D-9355-0FDFE25B2111}"/>
                  </a:ext>
                </a:extLst>
              </p:cNvPr>
              <p:cNvSpPr/>
              <p:nvPr/>
            </p:nvSpPr>
            <p:spPr>
              <a:xfrm>
                <a:off x="2381839" y="408779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1" name="Oval 600">
                <a:extLst>
                  <a:ext uri="{FF2B5EF4-FFF2-40B4-BE49-F238E27FC236}">
                    <a16:creationId xmlns:a16="http://schemas.microsoft.com/office/drawing/2014/main" id="{D8CA60C6-F156-4BCA-9091-8A6C2C55272E}"/>
                  </a:ext>
                </a:extLst>
              </p:cNvPr>
              <p:cNvSpPr/>
              <p:nvPr/>
            </p:nvSpPr>
            <p:spPr>
              <a:xfrm>
                <a:off x="2552750" y="406972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2" name="Oval 601">
                <a:extLst>
                  <a:ext uri="{FF2B5EF4-FFF2-40B4-BE49-F238E27FC236}">
                    <a16:creationId xmlns:a16="http://schemas.microsoft.com/office/drawing/2014/main" id="{1C48C02B-60AB-490A-92DD-01E544D55605}"/>
                  </a:ext>
                </a:extLst>
              </p:cNvPr>
              <p:cNvSpPr/>
              <p:nvPr/>
            </p:nvSpPr>
            <p:spPr>
              <a:xfrm>
                <a:off x="2723571" y="405958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3" name="Oval 602">
                <a:extLst>
                  <a:ext uri="{FF2B5EF4-FFF2-40B4-BE49-F238E27FC236}">
                    <a16:creationId xmlns:a16="http://schemas.microsoft.com/office/drawing/2014/main" id="{DD4E2F9D-2789-4076-B9E8-BB820DCC0223}"/>
                  </a:ext>
                </a:extLst>
              </p:cNvPr>
              <p:cNvSpPr/>
              <p:nvPr/>
            </p:nvSpPr>
            <p:spPr>
              <a:xfrm>
                <a:off x="2894912" y="404207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4" name="Oval 603">
                <a:extLst>
                  <a:ext uri="{FF2B5EF4-FFF2-40B4-BE49-F238E27FC236}">
                    <a16:creationId xmlns:a16="http://schemas.microsoft.com/office/drawing/2014/main" id="{D064BBBD-9AA0-4ABA-A626-B1359D236FED}"/>
                  </a:ext>
                </a:extLst>
              </p:cNvPr>
              <p:cNvSpPr/>
              <p:nvPr/>
            </p:nvSpPr>
            <p:spPr>
              <a:xfrm>
                <a:off x="3063408" y="402400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5" name="Oval 604">
                <a:extLst>
                  <a:ext uri="{FF2B5EF4-FFF2-40B4-BE49-F238E27FC236}">
                    <a16:creationId xmlns:a16="http://schemas.microsoft.com/office/drawing/2014/main" id="{757B4071-81A9-4987-86E0-9A7DF398634B}"/>
                  </a:ext>
                </a:extLst>
              </p:cNvPr>
              <p:cNvSpPr/>
              <p:nvPr/>
            </p:nvSpPr>
            <p:spPr>
              <a:xfrm>
                <a:off x="3236961" y="401386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6" name="Oval 605">
                <a:extLst>
                  <a:ext uri="{FF2B5EF4-FFF2-40B4-BE49-F238E27FC236}">
                    <a16:creationId xmlns:a16="http://schemas.microsoft.com/office/drawing/2014/main" id="{2291EDAD-4D9F-4708-BD26-AE2B83A4EC63}"/>
                  </a:ext>
                </a:extLst>
              </p:cNvPr>
              <p:cNvSpPr/>
              <p:nvPr/>
            </p:nvSpPr>
            <p:spPr>
              <a:xfrm>
                <a:off x="3579009" y="4008035"/>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7" name="Oval 606">
                <a:extLst>
                  <a:ext uri="{FF2B5EF4-FFF2-40B4-BE49-F238E27FC236}">
                    <a16:creationId xmlns:a16="http://schemas.microsoft.com/office/drawing/2014/main" id="{DFCBC439-D82A-4AF6-90B4-D1A44530D2D1}"/>
                  </a:ext>
                </a:extLst>
              </p:cNvPr>
              <p:cNvSpPr/>
              <p:nvPr/>
            </p:nvSpPr>
            <p:spPr>
              <a:xfrm>
                <a:off x="3750034" y="399635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8" name="Oval 607">
                <a:extLst>
                  <a:ext uri="{FF2B5EF4-FFF2-40B4-BE49-F238E27FC236}">
                    <a16:creationId xmlns:a16="http://schemas.microsoft.com/office/drawing/2014/main" id="{075165E2-399C-4964-B03B-895D20894119}"/>
                  </a:ext>
                </a:extLst>
              </p:cNvPr>
              <p:cNvSpPr/>
              <p:nvPr/>
            </p:nvSpPr>
            <p:spPr>
              <a:xfrm>
                <a:off x="3926338" y="397958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09" name="Oval 608">
                <a:extLst>
                  <a:ext uri="{FF2B5EF4-FFF2-40B4-BE49-F238E27FC236}">
                    <a16:creationId xmlns:a16="http://schemas.microsoft.com/office/drawing/2014/main" id="{DDBE9328-3690-4AF8-94DE-FA77BF99E0D1}"/>
                  </a:ext>
                </a:extLst>
              </p:cNvPr>
              <p:cNvSpPr/>
              <p:nvPr/>
            </p:nvSpPr>
            <p:spPr>
              <a:xfrm>
                <a:off x="4092082" y="3970620"/>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10" name="Oval 609">
                <a:extLst>
                  <a:ext uri="{FF2B5EF4-FFF2-40B4-BE49-F238E27FC236}">
                    <a16:creationId xmlns:a16="http://schemas.microsoft.com/office/drawing/2014/main" id="{46248E87-22D8-40BE-8925-79C7AC281EE5}"/>
                  </a:ext>
                </a:extLst>
              </p:cNvPr>
              <p:cNvSpPr/>
              <p:nvPr/>
            </p:nvSpPr>
            <p:spPr>
              <a:xfrm>
                <a:off x="4269576" y="395885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611" name="Oval 610">
                <a:extLst>
                  <a:ext uri="{FF2B5EF4-FFF2-40B4-BE49-F238E27FC236}">
                    <a16:creationId xmlns:a16="http://schemas.microsoft.com/office/drawing/2014/main" id="{AA0DFACC-B366-438D-99CF-C2823530DB34}"/>
                  </a:ext>
                </a:extLst>
              </p:cNvPr>
              <p:cNvSpPr/>
              <p:nvPr/>
            </p:nvSpPr>
            <p:spPr>
              <a:xfrm>
                <a:off x="3407281" y="401386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426" name="Group 425">
              <a:extLst>
                <a:ext uri="{FF2B5EF4-FFF2-40B4-BE49-F238E27FC236}">
                  <a16:creationId xmlns:a16="http://schemas.microsoft.com/office/drawing/2014/main" id="{45E9FBCA-1466-414E-8AD3-64ED9A3A3E37}"/>
                </a:ext>
              </a:extLst>
            </p:cNvPr>
            <p:cNvGrpSpPr/>
            <p:nvPr/>
          </p:nvGrpSpPr>
          <p:grpSpPr>
            <a:xfrm>
              <a:off x="1309822" y="3752139"/>
              <a:ext cx="3230808" cy="402146"/>
              <a:chOff x="838200" y="3958853"/>
              <a:chExt cx="3522816" cy="402146"/>
            </a:xfrm>
            <a:solidFill>
              <a:schemeClr val="accent2"/>
            </a:solidFill>
          </p:grpSpPr>
          <p:sp>
            <p:nvSpPr>
              <p:cNvPr id="570" name="Oval 166">
                <a:extLst>
                  <a:ext uri="{FF2B5EF4-FFF2-40B4-BE49-F238E27FC236}">
                    <a16:creationId xmlns:a16="http://schemas.microsoft.com/office/drawing/2014/main" id="{D0FA1477-FC5D-4FC0-B739-099C8B990B46}"/>
                  </a:ext>
                </a:extLst>
              </p:cNvPr>
              <p:cNvSpPr/>
              <p:nvPr/>
            </p:nvSpPr>
            <p:spPr>
              <a:xfrm>
                <a:off x="838200" y="4269559"/>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1" name="Oval 167">
                <a:extLst>
                  <a:ext uri="{FF2B5EF4-FFF2-40B4-BE49-F238E27FC236}">
                    <a16:creationId xmlns:a16="http://schemas.microsoft.com/office/drawing/2014/main" id="{2E242745-3265-4D9E-8879-A018017070F6}"/>
                  </a:ext>
                </a:extLst>
              </p:cNvPr>
              <p:cNvSpPr/>
              <p:nvPr/>
            </p:nvSpPr>
            <p:spPr>
              <a:xfrm>
                <a:off x="1011364" y="4253973"/>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2" name="Oval 168">
                <a:extLst>
                  <a:ext uri="{FF2B5EF4-FFF2-40B4-BE49-F238E27FC236}">
                    <a16:creationId xmlns:a16="http://schemas.microsoft.com/office/drawing/2014/main" id="{8F943AC1-BE18-4506-AF33-D48D1A80F3CF}"/>
                  </a:ext>
                </a:extLst>
              </p:cNvPr>
              <p:cNvSpPr/>
              <p:nvPr/>
            </p:nvSpPr>
            <p:spPr>
              <a:xfrm>
                <a:off x="1195858" y="4235114"/>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3" name="Oval 169">
                <a:extLst>
                  <a:ext uri="{FF2B5EF4-FFF2-40B4-BE49-F238E27FC236}">
                    <a16:creationId xmlns:a16="http://schemas.microsoft.com/office/drawing/2014/main" id="{B1792975-1429-4630-BB06-A5E8FC62F454}"/>
                  </a:ext>
                </a:extLst>
              </p:cNvPr>
              <p:cNvSpPr/>
              <p:nvPr/>
            </p:nvSpPr>
            <p:spPr>
              <a:xfrm>
                <a:off x="1356156" y="4218784"/>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4" name="Oval 170">
                <a:extLst>
                  <a:ext uri="{FF2B5EF4-FFF2-40B4-BE49-F238E27FC236}">
                    <a16:creationId xmlns:a16="http://schemas.microsoft.com/office/drawing/2014/main" id="{192CD9E3-02AE-4E9A-B1F6-F61869C6976A}"/>
                  </a:ext>
                </a:extLst>
              </p:cNvPr>
              <p:cNvSpPr/>
              <p:nvPr/>
            </p:nvSpPr>
            <p:spPr>
              <a:xfrm>
                <a:off x="1526718" y="420552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5" name="Oval 171">
                <a:extLst>
                  <a:ext uri="{FF2B5EF4-FFF2-40B4-BE49-F238E27FC236}">
                    <a16:creationId xmlns:a16="http://schemas.microsoft.com/office/drawing/2014/main" id="{DF911730-96A6-4271-9391-05A1B2255776}"/>
                  </a:ext>
                </a:extLst>
              </p:cNvPr>
              <p:cNvSpPr/>
              <p:nvPr/>
            </p:nvSpPr>
            <p:spPr>
              <a:xfrm>
                <a:off x="1697742" y="4191292"/>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6" name="Oval 172">
                <a:extLst>
                  <a:ext uri="{FF2B5EF4-FFF2-40B4-BE49-F238E27FC236}">
                    <a16:creationId xmlns:a16="http://schemas.microsoft.com/office/drawing/2014/main" id="{DB40A8B3-8C57-408E-9B38-8ED0B8C1EEBE}"/>
                  </a:ext>
                </a:extLst>
              </p:cNvPr>
              <p:cNvSpPr/>
              <p:nvPr/>
            </p:nvSpPr>
            <p:spPr>
              <a:xfrm>
                <a:off x="1870542" y="4173064"/>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7" name="Oval 173">
                <a:extLst>
                  <a:ext uri="{FF2B5EF4-FFF2-40B4-BE49-F238E27FC236}">
                    <a16:creationId xmlns:a16="http://schemas.microsoft.com/office/drawing/2014/main" id="{1C0AB1B4-D273-45B4-96F0-53690E7BC2F1}"/>
                  </a:ext>
                </a:extLst>
              </p:cNvPr>
              <p:cNvSpPr/>
              <p:nvPr/>
            </p:nvSpPr>
            <p:spPr>
              <a:xfrm>
                <a:off x="2039791" y="4158828"/>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8" name="Oval 174">
                <a:extLst>
                  <a:ext uri="{FF2B5EF4-FFF2-40B4-BE49-F238E27FC236}">
                    <a16:creationId xmlns:a16="http://schemas.microsoft.com/office/drawing/2014/main" id="{492DF7E3-60DD-4CB5-8AF3-58A58ED75677}"/>
                  </a:ext>
                </a:extLst>
              </p:cNvPr>
              <p:cNvSpPr/>
              <p:nvPr/>
            </p:nvSpPr>
            <p:spPr>
              <a:xfrm>
                <a:off x="2210815" y="4151014"/>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79" name="Oval 175">
                <a:extLst>
                  <a:ext uri="{FF2B5EF4-FFF2-40B4-BE49-F238E27FC236}">
                    <a16:creationId xmlns:a16="http://schemas.microsoft.com/office/drawing/2014/main" id="{E78C8504-07AC-4F02-8DF2-4830A4CA512D}"/>
                  </a:ext>
                </a:extLst>
              </p:cNvPr>
              <p:cNvSpPr/>
              <p:nvPr/>
            </p:nvSpPr>
            <p:spPr>
              <a:xfrm>
                <a:off x="2381839" y="4139499"/>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0" name="Oval 176">
                <a:extLst>
                  <a:ext uri="{FF2B5EF4-FFF2-40B4-BE49-F238E27FC236}">
                    <a16:creationId xmlns:a16="http://schemas.microsoft.com/office/drawing/2014/main" id="{01086829-D9BD-4DF4-A9B4-3320E5B12042}"/>
                  </a:ext>
                </a:extLst>
              </p:cNvPr>
              <p:cNvSpPr/>
              <p:nvPr/>
            </p:nvSpPr>
            <p:spPr>
              <a:xfrm>
                <a:off x="2552750" y="412687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1" name="Oval 177">
                <a:extLst>
                  <a:ext uri="{FF2B5EF4-FFF2-40B4-BE49-F238E27FC236}">
                    <a16:creationId xmlns:a16="http://schemas.microsoft.com/office/drawing/2014/main" id="{E18A2A0F-D043-4870-8FD0-5F21DC513D42}"/>
                  </a:ext>
                </a:extLst>
              </p:cNvPr>
              <p:cNvSpPr/>
              <p:nvPr/>
            </p:nvSpPr>
            <p:spPr>
              <a:xfrm>
                <a:off x="2723571" y="4114009"/>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2" name="Oval 178">
                <a:extLst>
                  <a:ext uri="{FF2B5EF4-FFF2-40B4-BE49-F238E27FC236}">
                    <a16:creationId xmlns:a16="http://schemas.microsoft.com/office/drawing/2014/main" id="{71C73AE4-CBD1-4A5F-BBF4-46E45966AFA8}"/>
                  </a:ext>
                </a:extLst>
              </p:cNvPr>
              <p:cNvSpPr/>
              <p:nvPr/>
            </p:nvSpPr>
            <p:spPr>
              <a:xfrm>
                <a:off x="2894912" y="409106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3" name="Oval 179">
                <a:extLst>
                  <a:ext uri="{FF2B5EF4-FFF2-40B4-BE49-F238E27FC236}">
                    <a16:creationId xmlns:a16="http://schemas.microsoft.com/office/drawing/2014/main" id="{411635B4-0163-49E0-BC75-B2F83C743A34}"/>
                  </a:ext>
                </a:extLst>
              </p:cNvPr>
              <p:cNvSpPr/>
              <p:nvPr/>
            </p:nvSpPr>
            <p:spPr>
              <a:xfrm>
                <a:off x="3063408" y="4072991"/>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4" name="Oval 180">
                <a:extLst>
                  <a:ext uri="{FF2B5EF4-FFF2-40B4-BE49-F238E27FC236}">
                    <a16:creationId xmlns:a16="http://schemas.microsoft.com/office/drawing/2014/main" id="{E4802D08-E1C8-4974-8054-88CD1B1529E1}"/>
                  </a:ext>
                </a:extLst>
              </p:cNvPr>
              <p:cNvSpPr/>
              <p:nvPr/>
            </p:nvSpPr>
            <p:spPr>
              <a:xfrm>
                <a:off x="3236961" y="406012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5" name="Oval 181">
                <a:extLst>
                  <a:ext uri="{FF2B5EF4-FFF2-40B4-BE49-F238E27FC236}">
                    <a16:creationId xmlns:a16="http://schemas.microsoft.com/office/drawing/2014/main" id="{E9307262-F07C-41E5-8CF0-59267DC363FA}"/>
                  </a:ext>
                </a:extLst>
              </p:cNvPr>
              <p:cNvSpPr/>
              <p:nvPr/>
            </p:nvSpPr>
            <p:spPr>
              <a:xfrm>
                <a:off x="3579009" y="4024361"/>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6" name="Oval 182">
                <a:extLst>
                  <a:ext uri="{FF2B5EF4-FFF2-40B4-BE49-F238E27FC236}">
                    <a16:creationId xmlns:a16="http://schemas.microsoft.com/office/drawing/2014/main" id="{29CD71A5-F2C1-4D53-A2A2-FA461B939351}"/>
                  </a:ext>
                </a:extLst>
              </p:cNvPr>
              <p:cNvSpPr/>
              <p:nvPr/>
            </p:nvSpPr>
            <p:spPr>
              <a:xfrm>
                <a:off x="3750034" y="399635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7" name="Oval 183">
                <a:extLst>
                  <a:ext uri="{FF2B5EF4-FFF2-40B4-BE49-F238E27FC236}">
                    <a16:creationId xmlns:a16="http://schemas.microsoft.com/office/drawing/2014/main" id="{BC54E99B-590F-41AA-947E-E51319A11E64}"/>
                  </a:ext>
                </a:extLst>
              </p:cNvPr>
              <p:cNvSpPr/>
              <p:nvPr/>
            </p:nvSpPr>
            <p:spPr>
              <a:xfrm>
                <a:off x="3926338" y="397958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8" name="Oval 184">
                <a:extLst>
                  <a:ext uri="{FF2B5EF4-FFF2-40B4-BE49-F238E27FC236}">
                    <a16:creationId xmlns:a16="http://schemas.microsoft.com/office/drawing/2014/main" id="{6620750B-1904-4285-9D50-3E71A0F2D419}"/>
                  </a:ext>
                </a:extLst>
              </p:cNvPr>
              <p:cNvSpPr/>
              <p:nvPr/>
            </p:nvSpPr>
            <p:spPr>
              <a:xfrm>
                <a:off x="4092082" y="397062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89" name="Oval 185">
                <a:extLst>
                  <a:ext uri="{FF2B5EF4-FFF2-40B4-BE49-F238E27FC236}">
                    <a16:creationId xmlns:a16="http://schemas.microsoft.com/office/drawing/2014/main" id="{B41133E1-0593-4723-97A0-20E3E437350B}"/>
                  </a:ext>
                </a:extLst>
              </p:cNvPr>
              <p:cNvSpPr/>
              <p:nvPr/>
            </p:nvSpPr>
            <p:spPr>
              <a:xfrm>
                <a:off x="4269576" y="3958853"/>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90" name="Oval 186">
                <a:extLst>
                  <a:ext uri="{FF2B5EF4-FFF2-40B4-BE49-F238E27FC236}">
                    <a16:creationId xmlns:a16="http://schemas.microsoft.com/office/drawing/2014/main" id="{D0F4BB69-F0B5-44FF-AC58-F21D656D5D14}"/>
                  </a:ext>
                </a:extLst>
              </p:cNvPr>
              <p:cNvSpPr/>
              <p:nvPr/>
            </p:nvSpPr>
            <p:spPr>
              <a:xfrm>
                <a:off x="3407281" y="404379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427" name="Group 426">
              <a:extLst>
                <a:ext uri="{FF2B5EF4-FFF2-40B4-BE49-F238E27FC236}">
                  <a16:creationId xmlns:a16="http://schemas.microsoft.com/office/drawing/2014/main" id="{ACEECD0B-ACA2-4996-855E-1048FABABDF5}"/>
                </a:ext>
              </a:extLst>
            </p:cNvPr>
            <p:cNvGrpSpPr/>
            <p:nvPr/>
          </p:nvGrpSpPr>
          <p:grpSpPr>
            <a:xfrm>
              <a:off x="1309822" y="3400578"/>
              <a:ext cx="3230808" cy="415751"/>
              <a:chOff x="838200" y="3945248"/>
              <a:chExt cx="3522816" cy="415751"/>
            </a:xfrm>
            <a:solidFill>
              <a:schemeClr val="accent3"/>
            </a:solidFill>
          </p:grpSpPr>
          <p:sp>
            <p:nvSpPr>
              <p:cNvPr id="549" name="Oval 166">
                <a:extLst>
                  <a:ext uri="{FF2B5EF4-FFF2-40B4-BE49-F238E27FC236}">
                    <a16:creationId xmlns:a16="http://schemas.microsoft.com/office/drawing/2014/main" id="{F4ED04E7-FA42-460B-A196-FFA16AAE688F}"/>
                  </a:ext>
                </a:extLst>
              </p:cNvPr>
              <p:cNvSpPr/>
              <p:nvPr/>
            </p:nvSpPr>
            <p:spPr>
              <a:xfrm>
                <a:off x="838200" y="4269559"/>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0" name="Oval 167">
                <a:extLst>
                  <a:ext uri="{FF2B5EF4-FFF2-40B4-BE49-F238E27FC236}">
                    <a16:creationId xmlns:a16="http://schemas.microsoft.com/office/drawing/2014/main" id="{C6506CCB-DC64-4E62-BA9E-1CCDA09065FB}"/>
                  </a:ext>
                </a:extLst>
              </p:cNvPr>
              <p:cNvSpPr/>
              <p:nvPr/>
            </p:nvSpPr>
            <p:spPr>
              <a:xfrm>
                <a:off x="1011364" y="4253973"/>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1" name="Oval 168">
                <a:extLst>
                  <a:ext uri="{FF2B5EF4-FFF2-40B4-BE49-F238E27FC236}">
                    <a16:creationId xmlns:a16="http://schemas.microsoft.com/office/drawing/2014/main" id="{B60B7B4A-B9FA-4636-9E97-968BFC7D82AB}"/>
                  </a:ext>
                </a:extLst>
              </p:cNvPr>
              <p:cNvSpPr/>
              <p:nvPr/>
            </p:nvSpPr>
            <p:spPr>
              <a:xfrm>
                <a:off x="1195858" y="424599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2" name="Oval 169">
                <a:extLst>
                  <a:ext uri="{FF2B5EF4-FFF2-40B4-BE49-F238E27FC236}">
                    <a16:creationId xmlns:a16="http://schemas.microsoft.com/office/drawing/2014/main" id="{0E9E6E79-7D59-49C7-B6B8-7FAD56ACAE62}"/>
                  </a:ext>
                </a:extLst>
              </p:cNvPr>
              <p:cNvSpPr/>
              <p:nvPr/>
            </p:nvSpPr>
            <p:spPr>
              <a:xfrm>
                <a:off x="1356156" y="422966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3" name="Oval 170">
                <a:extLst>
                  <a:ext uri="{FF2B5EF4-FFF2-40B4-BE49-F238E27FC236}">
                    <a16:creationId xmlns:a16="http://schemas.microsoft.com/office/drawing/2014/main" id="{3182C5F2-EAA5-42C6-95DF-D5D660231E3E}"/>
                  </a:ext>
                </a:extLst>
              </p:cNvPr>
              <p:cNvSpPr/>
              <p:nvPr/>
            </p:nvSpPr>
            <p:spPr>
              <a:xfrm>
                <a:off x="1526718" y="4213690"/>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4" name="Oval 171">
                <a:extLst>
                  <a:ext uri="{FF2B5EF4-FFF2-40B4-BE49-F238E27FC236}">
                    <a16:creationId xmlns:a16="http://schemas.microsoft.com/office/drawing/2014/main" id="{C4D468A7-2434-4924-BF37-66CA37D6958B}"/>
                  </a:ext>
                </a:extLst>
              </p:cNvPr>
              <p:cNvSpPr/>
              <p:nvPr/>
            </p:nvSpPr>
            <p:spPr>
              <a:xfrm>
                <a:off x="1697742" y="420761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5" name="Oval 172">
                <a:extLst>
                  <a:ext uri="{FF2B5EF4-FFF2-40B4-BE49-F238E27FC236}">
                    <a16:creationId xmlns:a16="http://schemas.microsoft.com/office/drawing/2014/main" id="{86163D0B-4588-4DE4-B06B-A9E87DCFE51B}"/>
                  </a:ext>
                </a:extLst>
              </p:cNvPr>
              <p:cNvSpPr/>
              <p:nvPr/>
            </p:nvSpPr>
            <p:spPr>
              <a:xfrm>
                <a:off x="1870542" y="420027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6" name="Oval 173">
                <a:extLst>
                  <a:ext uri="{FF2B5EF4-FFF2-40B4-BE49-F238E27FC236}">
                    <a16:creationId xmlns:a16="http://schemas.microsoft.com/office/drawing/2014/main" id="{1DD950CB-BE32-4427-988A-D64C29FFC81E}"/>
                  </a:ext>
                </a:extLst>
              </p:cNvPr>
              <p:cNvSpPr/>
              <p:nvPr/>
            </p:nvSpPr>
            <p:spPr>
              <a:xfrm>
                <a:off x="2039791" y="4186039"/>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7" name="Oval 174">
                <a:extLst>
                  <a:ext uri="{FF2B5EF4-FFF2-40B4-BE49-F238E27FC236}">
                    <a16:creationId xmlns:a16="http://schemas.microsoft.com/office/drawing/2014/main" id="{C3AC8BDE-2D1F-4B6D-82D7-3D2EEB969072}"/>
                  </a:ext>
                </a:extLst>
              </p:cNvPr>
              <p:cNvSpPr/>
              <p:nvPr/>
            </p:nvSpPr>
            <p:spPr>
              <a:xfrm>
                <a:off x="2210815" y="418094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8" name="Oval 175">
                <a:extLst>
                  <a:ext uri="{FF2B5EF4-FFF2-40B4-BE49-F238E27FC236}">
                    <a16:creationId xmlns:a16="http://schemas.microsoft.com/office/drawing/2014/main" id="{E3AF01FB-ED1A-4AF3-9044-75BF7CEEBD41}"/>
                  </a:ext>
                </a:extLst>
              </p:cNvPr>
              <p:cNvSpPr/>
              <p:nvPr/>
            </p:nvSpPr>
            <p:spPr>
              <a:xfrm>
                <a:off x="2381839" y="4153104"/>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59" name="Oval 176">
                <a:extLst>
                  <a:ext uri="{FF2B5EF4-FFF2-40B4-BE49-F238E27FC236}">
                    <a16:creationId xmlns:a16="http://schemas.microsoft.com/office/drawing/2014/main" id="{18B8F909-8FE4-4E5A-98D3-2761DA2EAA31}"/>
                  </a:ext>
                </a:extLst>
              </p:cNvPr>
              <p:cNvSpPr/>
              <p:nvPr/>
            </p:nvSpPr>
            <p:spPr>
              <a:xfrm>
                <a:off x="2552750" y="4143204"/>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0" name="Oval 177">
                <a:extLst>
                  <a:ext uri="{FF2B5EF4-FFF2-40B4-BE49-F238E27FC236}">
                    <a16:creationId xmlns:a16="http://schemas.microsoft.com/office/drawing/2014/main" id="{9DB634AF-9D99-4D74-BEF9-822DF9368C3C}"/>
                  </a:ext>
                </a:extLst>
              </p:cNvPr>
              <p:cNvSpPr/>
              <p:nvPr/>
            </p:nvSpPr>
            <p:spPr>
              <a:xfrm>
                <a:off x="2723571" y="4127614"/>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1" name="Oval 178">
                <a:extLst>
                  <a:ext uri="{FF2B5EF4-FFF2-40B4-BE49-F238E27FC236}">
                    <a16:creationId xmlns:a16="http://schemas.microsoft.com/office/drawing/2014/main" id="{E4B7D254-7590-4D3C-BAEF-597FE732E2B3}"/>
                  </a:ext>
                </a:extLst>
              </p:cNvPr>
              <p:cNvSpPr/>
              <p:nvPr/>
            </p:nvSpPr>
            <p:spPr>
              <a:xfrm>
                <a:off x="2894912" y="411010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2" name="Oval 179">
                <a:extLst>
                  <a:ext uri="{FF2B5EF4-FFF2-40B4-BE49-F238E27FC236}">
                    <a16:creationId xmlns:a16="http://schemas.microsoft.com/office/drawing/2014/main" id="{040A01DF-D293-43DA-B3B1-C3C91F9C46F4}"/>
                  </a:ext>
                </a:extLst>
              </p:cNvPr>
              <p:cNvSpPr/>
              <p:nvPr/>
            </p:nvSpPr>
            <p:spPr>
              <a:xfrm>
                <a:off x="3063408" y="4092039"/>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3" name="Oval 180">
                <a:extLst>
                  <a:ext uri="{FF2B5EF4-FFF2-40B4-BE49-F238E27FC236}">
                    <a16:creationId xmlns:a16="http://schemas.microsoft.com/office/drawing/2014/main" id="{253A7BA2-9D13-4C21-AB7E-AEE264577F34}"/>
                  </a:ext>
                </a:extLst>
              </p:cNvPr>
              <p:cNvSpPr/>
              <p:nvPr/>
            </p:nvSpPr>
            <p:spPr>
              <a:xfrm>
                <a:off x="3236961" y="4071010"/>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4" name="Oval 181">
                <a:extLst>
                  <a:ext uri="{FF2B5EF4-FFF2-40B4-BE49-F238E27FC236}">
                    <a16:creationId xmlns:a16="http://schemas.microsoft.com/office/drawing/2014/main" id="{94A0022A-CA28-432D-A8D2-3254B190AED0}"/>
                  </a:ext>
                </a:extLst>
              </p:cNvPr>
              <p:cNvSpPr/>
              <p:nvPr/>
            </p:nvSpPr>
            <p:spPr>
              <a:xfrm>
                <a:off x="3579009" y="4032524"/>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5" name="Oval 182">
                <a:extLst>
                  <a:ext uri="{FF2B5EF4-FFF2-40B4-BE49-F238E27FC236}">
                    <a16:creationId xmlns:a16="http://schemas.microsoft.com/office/drawing/2014/main" id="{738F616A-090F-47C7-93E1-184FD234D0BC}"/>
                  </a:ext>
                </a:extLst>
              </p:cNvPr>
              <p:cNvSpPr/>
              <p:nvPr/>
            </p:nvSpPr>
            <p:spPr>
              <a:xfrm>
                <a:off x="3750034" y="4004519"/>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6" name="Oval 183">
                <a:extLst>
                  <a:ext uri="{FF2B5EF4-FFF2-40B4-BE49-F238E27FC236}">
                    <a16:creationId xmlns:a16="http://schemas.microsoft.com/office/drawing/2014/main" id="{F4FCA0EE-3C0F-4DAD-8286-45FF899BE296}"/>
                  </a:ext>
                </a:extLst>
              </p:cNvPr>
              <p:cNvSpPr/>
              <p:nvPr/>
            </p:nvSpPr>
            <p:spPr>
              <a:xfrm>
                <a:off x="3926338" y="3990471"/>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7" name="Oval 184">
                <a:extLst>
                  <a:ext uri="{FF2B5EF4-FFF2-40B4-BE49-F238E27FC236}">
                    <a16:creationId xmlns:a16="http://schemas.microsoft.com/office/drawing/2014/main" id="{62ECFB17-98D9-4627-9972-A3274636FB07}"/>
                  </a:ext>
                </a:extLst>
              </p:cNvPr>
              <p:cNvSpPr/>
              <p:nvPr/>
            </p:nvSpPr>
            <p:spPr>
              <a:xfrm>
                <a:off x="4092082" y="3976062"/>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8" name="Oval 185">
                <a:extLst>
                  <a:ext uri="{FF2B5EF4-FFF2-40B4-BE49-F238E27FC236}">
                    <a16:creationId xmlns:a16="http://schemas.microsoft.com/office/drawing/2014/main" id="{99992508-055C-46EF-83B2-F2EE6E17F23A}"/>
                  </a:ext>
                </a:extLst>
              </p:cNvPr>
              <p:cNvSpPr/>
              <p:nvPr/>
            </p:nvSpPr>
            <p:spPr>
              <a:xfrm>
                <a:off x="4269576" y="394524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69" name="Oval 186">
                <a:extLst>
                  <a:ext uri="{FF2B5EF4-FFF2-40B4-BE49-F238E27FC236}">
                    <a16:creationId xmlns:a16="http://schemas.microsoft.com/office/drawing/2014/main" id="{21748DD2-E912-45E4-BF7D-9EDF99BB9DF1}"/>
                  </a:ext>
                </a:extLst>
              </p:cNvPr>
              <p:cNvSpPr/>
              <p:nvPr/>
            </p:nvSpPr>
            <p:spPr>
              <a:xfrm>
                <a:off x="3407281" y="4043797"/>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428" name="Group 427">
              <a:extLst>
                <a:ext uri="{FF2B5EF4-FFF2-40B4-BE49-F238E27FC236}">
                  <a16:creationId xmlns:a16="http://schemas.microsoft.com/office/drawing/2014/main" id="{F206A7C7-B727-4522-9494-480F3F0F8656}"/>
                </a:ext>
              </a:extLst>
            </p:cNvPr>
            <p:cNvGrpSpPr/>
            <p:nvPr/>
          </p:nvGrpSpPr>
          <p:grpSpPr>
            <a:xfrm>
              <a:off x="1309822" y="2701672"/>
              <a:ext cx="3230808" cy="608970"/>
              <a:chOff x="838200" y="3752029"/>
              <a:chExt cx="3522816" cy="608970"/>
            </a:xfrm>
            <a:solidFill>
              <a:schemeClr val="accent1"/>
            </a:solidFill>
          </p:grpSpPr>
          <p:sp>
            <p:nvSpPr>
              <p:cNvPr id="528" name="Oval 166">
                <a:extLst>
                  <a:ext uri="{FF2B5EF4-FFF2-40B4-BE49-F238E27FC236}">
                    <a16:creationId xmlns:a16="http://schemas.microsoft.com/office/drawing/2014/main" id="{AD689075-0D68-4205-9A5B-09029EB963A1}"/>
                  </a:ext>
                </a:extLst>
              </p:cNvPr>
              <p:cNvSpPr/>
              <p:nvPr/>
            </p:nvSpPr>
            <p:spPr>
              <a:xfrm>
                <a:off x="838200" y="4269559"/>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9" name="Oval 167">
                <a:extLst>
                  <a:ext uri="{FF2B5EF4-FFF2-40B4-BE49-F238E27FC236}">
                    <a16:creationId xmlns:a16="http://schemas.microsoft.com/office/drawing/2014/main" id="{8048740F-041F-4BD3-8FC7-53F9630F04ED}"/>
                  </a:ext>
                </a:extLst>
              </p:cNvPr>
              <p:cNvSpPr/>
              <p:nvPr/>
            </p:nvSpPr>
            <p:spPr>
              <a:xfrm>
                <a:off x="1011364" y="4253973"/>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0" name="Oval 168">
                <a:extLst>
                  <a:ext uri="{FF2B5EF4-FFF2-40B4-BE49-F238E27FC236}">
                    <a16:creationId xmlns:a16="http://schemas.microsoft.com/office/drawing/2014/main" id="{EAF02851-385D-4D2C-B34F-AF9D759953CE}"/>
                  </a:ext>
                </a:extLst>
              </p:cNvPr>
              <p:cNvSpPr/>
              <p:nvPr/>
            </p:nvSpPr>
            <p:spPr>
              <a:xfrm>
                <a:off x="1195858" y="4235114"/>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1" name="Oval 169">
                <a:extLst>
                  <a:ext uri="{FF2B5EF4-FFF2-40B4-BE49-F238E27FC236}">
                    <a16:creationId xmlns:a16="http://schemas.microsoft.com/office/drawing/2014/main" id="{88790ED0-02CB-420C-A7DF-E3EBDF5D29AB}"/>
                  </a:ext>
                </a:extLst>
              </p:cNvPr>
              <p:cNvSpPr/>
              <p:nvPr/>
            </p:nvSpPr>
            <p:spPr>
              <a:xfrm>
                <a:off x="1356156" y="4210621"/>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2" name="Oval 170">
                <a:extLst>
                  <a:ext uri="{FF2B5EF4-FFF2-40B4-BE49-F238E27FC236}">
                    <a16:creationId xmlns:a16="http://schemas.microsoft.com/office/drawing/2014/main" id="{C4E33AE0-5AF0-4426-B04C-B18F4A4DA939}"/>
                  </a:ext>
                </a:extLst>
              </p:cNvPr>
              <p:cNvSpPr/>
              <p:nvPr/>
            </p:nvSpPr>
            <p:spPr>
              <a:xfrm>
                <a:off x="1526718" y="4183758"/>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3" name="Oval 171">
                <a:extLst>
                  <a:ext uri="{FF2B5EF4-FFF2-40B4-BE49-F238E27FC236}">
                    <a16:creationId xmlns:a16="http://schemas.microsoft.com/office/drawing/2014/main" id="{137FA160-EC93-4FA3-A70B-94D4DF109AFD}"/>
                  </a:ext>
                </a:extLst>
              </p:cNvPr>
              <p:cNvSpPr/>
              <p:nvPr/>
            </p:nvSpPr>
            <p:spPr>
              <a:xfrm>
                <a:off x="1697742" y="4153194"/>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4" name="Oval 172">
                <a:extLst>
                  <a:ext uri="{FF2B5EF4-FFF2-40B4-BE49-F238E27FC236}">
                    <a16:creationId xmlns:a16="http://schemas.microsoft.com/office/drawing/2014/main" id="{5BD4AB89-38FD-4976-BBBB-228B11006364}"/>
                  </a:ext>
                </a:extLst>
              </p:cNvPr>
              <p:cNvSpPr/>
              <p:nvPr/>
            </p:nvSpPr>
            <p:spPr>
              <a:xfrm>
                <a:off x="1870542" y="4121359"/>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5" name="Oval 173">
                <a:extLst>
                  <a:ext uri="{FF2B5EF4-FFF2-40B4-BE49-F238E27FC236}">
                    <a16:creationId xmlns:a16="http://schemas.microsoft.com/office/drawing/2014/main" id="{48D8619F-2390-4B40-A424-4256AEF73FE6}"/>
                  </a:ext>
                </a:extLst>
              </p:cNvPr>
              <p:cNvSpPr/>
              <p:nvPr/>
            </p:nvSpPr>
            <p:spPr>
              <a:xfrm>
                <a:off x="2039791" y="4096237"/>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6" name="Oval 174">
                <a:extLst>
                  <a:ext uri="{FF2B5EF4-FFF2-40B4-BE49-F238E27FC236}">
                    <a16:creationId xmlns:a16="http://schemas.microsoft.com/office/drawing/2014/main" id="{18C7A27F-9F3A-4FEC-AEB3-6056E1C301E6}"/>
                  </a:ext>
                </a:extLst>
              </p:cNvPr>
              <p:cNvSpPr/>
              <p:nvPr/>
            </p:nvSpPr>
            <p:spPr>
              <a:xfrm>
                <a:off x="2210815" y="406393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7" name="Oval 175">
                <a:extLst>
                  <a:ext uri="{FF2B5EF4-FFF2-40B4-BE49-F238E27FC236}">
                    <a16:creationId xmlns:a16="http://schemas.microsoft.com/office/drawing/2014/main" id="{067C83E7-6A0A-4C1C-9F82-ED94FDAD7A06}"/>
                  </a:ext>
                </a:extLst>
              </p:cNvPr>
              <p:cNvSpPr/>
              <p:nvPr/>
            </p:nvSpPr>
            <p:spPr>
              <a:xfrm>
                <a:off x="2381839" y="4041531"/>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8" name="Oval 176">
                <a:extLst>
                  <a:ext uri="{FF2B5EF4-FFF2-40B4-BE49-F238E27FC236}">
                    <a16:creationId xmlns:a16="http://schemas.microsoft.com/office/drawing/2014/main" id="{4F81A73E-ACB1-4A0D-A93A-57CB7F3EBA7E}"/>
                  </a:ext>
                </a:extLst>
              </p:cNvPr>
              <p:cNvSpPr/>
              <p:nvPr/>
            </p:nvSpPr>
            <p:spPr>
              <a:xfrm>
                <a:off x="2552750" y="4004415"/>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39" name="Oval 177">
                <a:extLst>
                  <a:ext uri="{FF2B5EF4-FFF2-40B4-BE49-F238E27FC236}">
                    <a16:creationId xmlns:a16="http://schemas.microsoft.com/office/drawing/2014/main" id="{F2805E8C-8DB6-4BA3-9C81-C85986A3F0C1}"/>
                  </a:ext>
                </a:extLst>
              </p:cNvPr>
              <p:cNvSpPr/>
              <p:nvPr/>
            </p:nvSpPr>
            <p:spPr>
              <a:xfrm>
                <a:off x="2723571" y="3975217"/>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0" name="Oval 178">
                <a:extLst>
                  <a:ext uri="{FF2B5EF4-FFF2-40B4-BE49-F238E27FC236}">
                    <a16:creationId xmlns:a16="http://schemas.microsoft.com/office/drawing/2014/main" id="{1CC4689B-CDB6-4426-BE07-3A8BB3BB242E}"/>
                  </a:ext>
                </a:extLst>
              </p:cNvPr>
              <p:cNvSpPr/>
              <p:nvPr/>
            </p:nvSpPr>
            <p:spPr>
              <a:xfrm>
                <a:off x="2894912" y="3944105"/>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1" name="Oval 179">
                <a:extLst>
                  <a:ext uri="{FF2B5EF4-FFF2-40B4-BE49-F238E27FC236}">
                    <a16:creationId xmlns:a16="http://schemas.microsoft.com/office/drawing/2014/main" id="{5AEB85B4-6403-4D17-8292-801AEB994734}"/>
                  </a:ext>
                </a:extLst>
              </p:cNvPr>
              <p:cNvSpPr/>
              <p:nvPr/>
            </p:nvSpPr>
            <p:spPr>
              <a:xfrm>
                <a:off x="3063408" y="3912428"/>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2" name="Oval 180">
                <a:extLst>
                  <a:ext uri="{FF2B5EF4-FFF2-40B4-BE49-F238E27FC236}">
                    <a16:creationId xmlns:a16="http://schemas.microsoft.com/office/drawing/2014/main" id="{F55FC096-9DB2-4F75-A713-4C04DDA56B1F}"/>
                  </a:ext>
                </a:extLst>
              </p:cNvPr>
              <p:cNvSpPr/>
              <p:nvPr/>
            </p:nvSpPr>
            <p:spPr>
              <a:xfrm>
                <a:off x="3236961" y="388051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3" name="Oval 181">
                <a:extLst>
                  <a:ext uri="{FF2B5EF4-FFF2-40B4-BE49-F238E27FC236}">
                    <a16:creationId xmlns:a16="http://schemas.microsoft.com/office/drawing/2014/main" id="{347F4A6F-D6CB-4C62-AE96-D3C90006C6D8}"/>
                  </a:ext>
                </a:extLst>
              </p:cNvPr>
              <p:cNvSpPr/>
              <p:nvPr/>
            </p:nvSpPr>
            <p:spPr>
              <a:xfrm>
                <a:off x="3579009" y="3833864"/>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4" name="Oval 182">
                <a:extLst>
                  <a:ext uri="{FF2B5EF4-FFF2-40B4-BE49-F238E27FC236}">
                    <a16:creationId xmlns:a16="http://schemas.microsoft.com/office/drawing/2014/main" id="{8CB9BFA6-A9C1-4E1B-A822-9E1063F3BF02}"/>
                  </a:ext>
                </a:extLst>
              </p:cNvPr>
              <p:cNvSpPr/>
              <p:nvPr/>
            </p:nvSpPr>
            <p:spPr>
              <a:xfrm>
                <a:off x="3750034" y="3808581"/>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5" name="Oval 183">
                <a:extLst>
                  <a:ext uri="{FF2B5EF4-FFF2-40B4-BE49-F238E27FC236}">
                    <a16:creationId xmlns:a16="http://schemas.microsoft.com/office/drawing/2014/main" id="{AAEF90B6-C1F3-4A72-AA12-44F04BB516CD}"/>
                  </a:ext>
                </a:extLst>
              </p:cNvPr>
              <p:cNvSpPr/>
              <p:nvPr/>
            </p:nvSpPr>
            <p:spPr>
              <a:xfrm>
                <a:off x="3926338" y="3794533"/>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6" name="Oval 184">
                <a:extLst>
                  <a:ext uri="{FF2B5EF4-FFF2-40B4-BE49-F238E27FC236}">
                    <a16:creationId xmlns:a16="http://schemas.microsoft.com/office/drawing/2014/main" id="{F821C7B3-201F-4A7E-9570-A328D3525361}"/>
                  </a:ext>
                </a:extLst>
              </p:cNvPr>
              <p:cNvSpPr/>
              <p:nvPr/>
            </p:nvSpPr>
            <p:spPr>
              <a:xfrm>
                <a:off x="4092082" y="377196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7" name="Oval 185">
                <a:extLst>
                  <a:ext uri="{FF2B5EF4-FFF2-40B4-BE49-F238E27FC236}">
                    <a16:creationId xmlns:a16="http://schemas.microsoft.com/office/drawing/2014/main" id="{470D34B7-03C8-4C34-87BA-47D0F142687F}"/>
                  </a:ext>
                </a:extLst>
              </p:cNvPr>
              <p:cNvSpPr/>
              <p:nvPr/>
            </p:nvSpPr>
            <p:spPr>
              <a:xfrm>
                <a:off x="4269576" y="3752029"/>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48" name="Oval 186">
                <a:extLst>
                  <a:ext uri="{FF2B5EF4-FFF2-40B4-BE49-F238E27FC236}">
                    <a16:creationId xmlns:a16="http://schemas.microsoft.com/office/drawing/2014/main" id="{4CCA5383-1A4F-4CCC-A576-2FBBDA9DF9F3}"/>
                  </a:ext>
                </a:extLst>
              </p:cNvPr>
              <p:cNvSpPr/>
              <p:nvPr/>
            </p:nvSpPr>
            <p:spPr>
              <a:xfrm>
                <a:off x="3407281" y="3856021"/>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429" name="Group 428">
              <a:extLst>
                <a:ext uri="{FF2B5EF4-FFF2-40B4-BE49-F238E27FC236}">
                  <a16:creationId xmlns:a16="http://schemas.microsoft.com/office/drawing/2014/main" id="{89F9021B-C149-4CCC-A203-D8B4DD676ABE}"/>
                </a:ext>
              </a:extLst>
            </p:cNvPr>
            <p:cNvGrpSpPr/>
            <p:nvPr/>
          </p:nvGrpSpPr>
          <p:grpSpPr>
            <a:xfrm>
              <a:off x="5348642" y="3284414"/>
              <a:ext cx="3230808" cy="612721"/>
              <a:chOff x="838200" y="3680245"/>
              <a:chExt cx="3522816" cy="612721"/>
            </a:xfrm>
            <a:solidFill>
              <a:schemeClr val="accent5"/>
            </a:solidFill>
          </p:grpSpPr>
          <p:sp>
            <p:nvSpPr>
              <p:cNvPr id="507" name="Oval 506">
                <a:extLst>
                  <a:ext uri="{FF2B5EF4-FFF2-40B4-BE49-F238E27FC236}">
                    <a16:creationId xmlns:a16="http://schemas.microsoft.com/office/drawing/2014/main" id="{F070C9D9-CC81-42A5-A0F8-9FBED78C19A2}"/>
                  </a:ext>
                </a:extLst>
              </p:cNvPr>
              <p:cNvSpPr/>
              <p:nvPr/>
            </p:nvSpPr>
            <p:spPr>
              <a:xfrm>
                <a:off x="838200" y="420152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8" name="Oval 507">
                <a:extLst>
                  <a:ext uri="{FF2B5EF4-FFF2-40B4-BE49-F238E27FC236}">
                    <a16:creationId xmlns:a16="http://schemas.microsoft.com/office/drawing/2014/main" id="{EA8B6C20-676D-49DB-AEFD-40473BD3AACE}"/>
                  </a:ext>
                </a:extLst>
              </p:cNvPr>
              <p:cNvSpPr/>
              <p:nvPr/>
            </p:nvSpPr>
            <p:spPr>
              <a:xfrm>
                <a:off x="1011364" y="418865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9" name="Oval 508">
                <a:extLst>
                  <a:ext uri="{FF2B5EF4-FFF2-40B4-BE49-F238E27FC236}">
                    <a16:creationId xmlns:a16="http://schemas.microsoft.com/office/drawing/2014/main" id="{F04CED83-9742-4FEE-A4A5-0ADFFA64CF26}"/>
                  </a:ext>
                </a:extLst>
              </p:cNvPr>
              <p:cNvSpPr/>
              <p:nvPr/>
            </p:nvSpPr>
            <p:spPr>
              <a:xfrm>
                <a:off x="1184669" y="415585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0" name="Oval 509">
                <a:extLst>
                  <a:ext uri="{FF2B5EF4-FFF2-40B4-BE49-F238E27FC236}">
                    <a16:creationId xmlns:a16="http://schemas.microsoft.com/office/drawing/2014/main" id="{F0695B4D-278D-487E-85B0-5EC9A1451514}"/>
                  </a:ext>
                </a:extLst>
              </p:cNvPr>
              <p:cNvSpPr/>
              <p:nvPr/>
            </p:nvSpPr>
            <p:spPr>
              <a:xfrm>
                <a:off x="1356156" y="412557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1" name="Oval 510">
                <a:extLst>
                  <a:ext uri="{FF2B5EF4-FFF2-40B4-BE49-F238E27FC236}">
                    <a16:creationId xmlns:a16="http://schemas.microsoft.com/office/drawing/2014/main" id="{8C996F38-9CDB-4EFC-931E-0B57AEA65442}"/>
                  </a:ext>
                </a:extLst>
              </p:cNvPr>
              <p:cNvSpPr/>
              <p:nvPr/>
            </p:nvSpPr>
            <p:spPr>
              <a:xfrm>
                <a:off x="1526718" y="409769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2" name="Oval 511">
                <a:extLst>
                  <a:ext uri="{FF2B5EF4-FFF2-40B4-BE49-F238E27FC236}">
                    <a16:creationId xmlns:a16="http://schemas.microsoft.com/office/drawing/2014/main" id="{1F17EDC5-2471-479D-B4D5-AA6ABADF157B}"/>
                  </a:ext>
                </a:extLst>
              </p:cNvPr>
              <p:cNvSpPr/>
              <p:nvPr/>
            </p:nvSpPr>
            <p:spPr>
              <a:xfrm>
                <a:off x="1697742" y="407529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3" name="Oval 512">
                <a:extLst>
                  <a:ext uri="{FF2B5EF4-FFF2-40B4-BE49-F238E27FC236}">
                    <a16:creationId xmlns:a16="http://schemas.microsoft.com/office/drawing/2014/main" id="{26B94EDD-5931-47EF-95A6-4CFDDA864F49}"/>
                  </a:ext>
                </a:extLst>
              </p:cNvPr>
              <p:cNvSpPr/>
              <p:nvPr/>
            </p:nvSpPr>
            <p:spPr>
              <a:xfrm>
                <a:off x="1870542" y="4058426"/>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4" name="Oval 513">
                <a:extLst>
                  <a:ext uri="{FF2B5EF4-FFF2-40B4-BE49-F238E27FC236}">
                    <a16:creationId xmlns:a16="http://schemas.microsoft.com/office/drawing/2014/main" id="{FFF861FF-EC9E-422D-9390-EAB8BF793B60}"/>
                  </a:ext>
                </a:extLst>
              </p:cNvPr>
              <p:cNvSpPr/>
              <p:nvPr/>
            </p:nvSpPr>
            <p:spPr>
              <a:xfrm>
                <a:off x="2039791" y="402139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5" name="Oval 514">
                <a:extLst>
                  <a:ext uri="{FF2B5EF4-FFF2-40B4-BE49-F238E27FC236}">
                    <a16:creationId xmlns:a16="http://schemas.microsoft.com/office/drawing/2014/main" id="{77FA99C2-EA78-432C-BC6F-012C96B0E5E8}"/>
                  </a:ext>
                </a:extLst>
              </p:cNvPr>
              <p:cNvSpPr/>
              <p:nvPr/>
            </p:nvSpPr>
            <p:spPr>
              <a:xfrm>
                <a:off x="2210815" y="3998620"/>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6" name="Oval 515">
                <a:extLst>
                  <a:ext uri="{FF2B5EF4-FFF2-40B4-BE49-F238E27FC236}">
                    <a16:creationId xmlns:a16="http://schemas.microsoft.com/office/drawing/2014/main" id="{A3185092-828A-443B-9EEF-9F4AAC77538D}"/>
                  </a:ext>
                </a:extLst>
              </p:cNvPr>
              <p:cNvSpPr/>
              <p:nvPr/>
            </p:nvSpPr>
            <p:spPr>
              <a:xfrm>
                <a:off x="2381839" y="3961588"/>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7" name="Oval 516">
                <a:extLst>
                  <a:ext uri="{FF2B5EF4-FFF2-40B4-BE49-F238E27FC236}">
                    <a16:creationId xmlns:a16="http://schemas.microsoft.com/office/drawing/2014/main" id="{5B7F0C79-FDC0-4193-83DA-175E16880A8E}"/>
                  </a:ext>
                </a:extLst>
              </p:cNvPr>
              <p:cNvSpPr/>
              <p:nvPr/>
            </p:nvSpPr>
            <p:spPr>
              <a:xfrm>
                <a:off x="2552750" y="393875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8" name="Oval 517">
                <a:extLst>
                  <a:ext uri="{FF2B5EF4-FFF2-40B4-BE49-F238E27FC236}">
                    <a16:creationId xmlns:a16="http://schemas.microsoft.com/office/drawing/2014/main" id="{F11DB8CF-BD27-4C5A-A278-1DDA878D71D2}"/>
                  </a:ext>
                </a:extLst>
              </p:cNvPr>
              <p:cNvSpPr/>
              <p:nvPr/>
            </p:nvSpPr>
            <p:spPr>
              <a:xfrm>
                <a:off x="2723571" y="3923852"/>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19" name="Oval 518">
                <a:extLst>
                  <a:ext uri="{FF2B5EF4-FFF2-40B4-BE49-F238E27FC236}">
                    <a16:creationId xmlns:a16="http://schemas.microsoft.com/office/drawing/2014/main" id="{76971F92-F478-4231-897C-587AAA0403BA}"/>
                  </a:ext>
                </a:extLst>
              </p:cNvPr>
              <p:cNvSpPr/>
              <p:nvPr/>
            </p:nvSpPr>
            <p:spPr>
              <a:xfrm>
                <a:off x="2894912" y="3880150"/>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0" name="Oval 519">
                <a:extLst>
                  <a:ext uri="{FF2B5EF4-FFF2-40B4-BE49-F238E27FC236}">
                    <a16:creationId xmlns:a16="http://schemas.microsoft.com/office/drawing/2014/main" id="{B0CFBDD0-80AE-4B1F-9399-FDF8BDD4117F}"/>
                  </a:ext>
                </a:extLst>
              </p:cNvPr>
              <p:cNvSpPr/>
              <p:nvPr/>
            </p:nvSpPr>
            <p:spPr>
              <a:xfrm>
                <a:off x="3063408" y="385493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1" name="Oval 520">
                <a:extLst>
                  <a:ext uri="{FF2B5EF4-FFF2-40B4-BE49-F238E27FC236}">
                    <a16:creationId xmlns:a16="http://schemas.microsoft.com/office/drawing/2014/main" id="{FF42CED3-1D96-4106-8D5A-84C05F0697A1}"/>
                  </a:ext>
                </a:extLst>
              </p:cNvPr>
              <p:cNvSpPr/>
              <p:nvPr/>
            </p:nvSpPr>
            <p:spPr>
              <a:xfrm>
                <a:off x="3236961" y="3825742"/>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2" name="Oval 521">
                <a:extLst>
                  <a:ext uri="{FF2B5EF4-FFF2-40B4-BE49-F238E27FC236}">
                    <a16:creationId xmlns:a16="http://schemas.microsoft.com/office/drawing/2014/main" id="{ED528FAE-3E95-428A-989B-E97E8894ADB8}"/>
                  </a:ext>
                </a:extLst>
              </p:cNvPr>
              <p:cNvSpPr/>
              <p:nvPr/>
            </p:nvSpPr>
            <p:spPr>
              <a:xfrm>
                <a:off x="3579009" y="3774671"/>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3" name="Oval 522">
                <a:extLst>
                  <a:ext uri="{FF2B5EF4-FFF2-40B4-BE49-F238E27FC236}">
                    <a16:creationId xmlns:a16="http://schemas.microsoft.com/office/drawing/2014/main" id="{4D704C02-8C97-44A2-B4DB-7717CD54CDF9}"/>
                  </a:ext>
                </a:extLst>
              </p:cNvPr>
              <p:cNvSpPr/>
              <p:nvPr/>
            </p:nvSpPr>
            <p:spPr>
              <a:xfrm>
                <a:off x="3750034" y="3751087"/>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4" name="Oval 523">
                <a:extLst>
                  <a:ext uri="{FF2B5EF4-FFF2-40B4-BE49-F238E27FC236}">
                    <a16:creationId xmlns:a16="http://schemas.microsoft.com/office/drawing/2014/main" id="{9E438963-299D-4226-AE5B-E2A83F614DB5}"/>
                  </a:ext>
                </a:extLst>
              </p:cNvPr>
              <p:cNvSpPr/>
              <p:nvPr/>
            </p:nvSpPr>
            <p:spPr>
              <a:xfrm>
                <a:off x="3926338" y="3727173"/>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5" name="Oval 524">
                <a:extLst>
                  <a:ext uri="{FF2B5EF4-FFF2-40B4-BE49-F238E27FC236}">
                    <a16:creationId xmlns:a16="http://schemas.microsoft.com/office/drawing/2014/main" id="{2B4B8DAC-A417-4166-B662-478050782C1E}"/>
                  </a:ext>
                </a:extLst>
              </p:cNvPr>
              <p:cNvSpPr/>
              <p:nvPr/>
            </p:nvSpPr>
            <p:spPr>
              <a:xfrm>
                <a:off x="4092082" y="370153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6" name="Oval 525">
                <a:extLst>
                  <a:ext uri="{FF2B5EF4-FFF2-40B4-BE49-F238E27FC236}">
                    <a16:creationId xmlns:a16="http://schemas.microsoft.com/office/drawing/2014/main" id="{4F38A4E8-6F18-43F3-AE6E-62999D2747F8}"/>
                  </a:ext>
                </a:extLst>
              </p:cNvPr>
              <p:cNvSpPr/>
              <p:nvPr/>
            </p:nvSpPr>
            <p:spPr>
              <a:xfrm>
                <a:off x="4269576" y="3680245"/>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27" name="Oval 526">
                <a:extLst>
                  <a:ext uri="{FF2B5EF4-FFF2-40B4-BE49-F238E27FC236}">
                    <a16:creationId xmlns:a16="http://schemas.microsoft.com/office/drawing/2014/main" id="{44048B79-0247-46A1-B570-7F259F84F0A3}"/>
                  </a:ext>
                </a:extLst>
              </p:cNvPr>
              <p:cNvSpPr/>
              <p:nvPr/>
            </p:nvSpPr>
            <p:spPr>
              <a:xfrm>
                <a:off x="3407281" y="3799549"/>
                <a:ext cx="91440" cy="914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430" name="Group 429">
              <a:extLst>
                <a:ext uri="{FF2B5EF4-FFF2-40B4-BE49-F238E27FC236}">
                  <a16:creationId xmlns:a16="http://schemas.microsoft.com/office/drawing/2014/main" id="{601A46BE-BA3D-4D7E-8FEF-AEAE1AE31133}"/>
                </a:ext>
              </a:extLst>
            </p:cNvPr>
            <p:cNvGrpSpPr/>
            <p:nvPr/>
          </p:nvGrpSpPr>
          <p:grpSpPr>
            <a:xfrm>
              <a:off x="5335115" y="4154400"/>
              <a:ext cx="3230808" cy="310708"/>
              <a:chOff x="838200" y="3958853"/>
              <a:chExt cx="3522816" cy="310708"/>
            </a:xfrm>
            <a:solidFill>
              <a:schemeClr val="accent2"/>
            </a:solidFill>
          </p:grpSpPr>
          <p:sp>
            <p:nvSpPr>
              <p:cNvPr id="486" name="Oval 166">
                <a:extLst>
                  <a:ext uri="{FF2B5EF4-FFF2-40B4-BE49-F238E27FC236}">
                    <a16:creationId xmlns:a16="http://schemas.microsoft.com/office/drawing/2014/main" id="{55C095F8-8FDA-4775-9D60-5041CB3883B9}"/>
                  </a:ext>
                </a:extLst>
              </p:cNvPr>
              <p:cNvSpPr/>
              <p:nvPr/>
            </p:nvSpPr>
            <p:spPr>
              <a:xfrm>
                <a:off x="838200" y="4178121"/>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7" name="Oval 167">
                <a:extLst>
                  <a:ext uri="{FF2B5EF4-FFF2-40B4-BE49-F238E27FC236}">
                    <a16:creationId xmlns:a16="http://schemas.microsoft.com/office/drawing/2014/main" id="{0F0E48AF-3E67-438D-81B2-1A12942AA4DA}"/>
                  </a:ext>
                </a:extLst>
              </p:cNvPr>
              <p:cNvSpPr/>
              <p:nvPr/>
            </p:nvSpPr>
            <p:spPr>
              <a:xfrm>
                <a:off x="1011364" y="416253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8" name="Oval 168">
                <a:extLst>
                  <a:ext uri="{FF2B5EF4-FFF2-40B4-BE49-F238E27FC236}">
                    <a16:creationId xmlns:a16="http://schemas.microsoft.com/office/drawing/2014/main" id="{007C9A6D-47DB-4460-808C-206AD5A5FA38}"/>
                  </a:ext>
                </a:extLst>
              </p:cNvPr>
              <p:cNvSpPr/>
              <p:nvPr/>
            </p:nvSpPr>
            <p:spPr>
              <a:xfrm>
                <a:off x="1195858" y="4156033"/>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9" name="Oval 169">
                <a:extLst>
                  <a:ext uri="{FF2B5EF4-FFF2-40B4-BE49-F238E27FC236}">
                    <a16:creationId xmlns:a16="http://schemas.microsoft.com/office/drawing/2014/main" id="{5278A718-10C3-4822-9B08-899133144B00}"/>
                  </a:ext>
                </a:extLst>
              </p:cNvPr>
              <p:cNvSpPr/>
              <p:nvPr/>
            </p:nvSpPr>
            <p:spPr>
              <a:xfrm>
                <a:off x="1356156" y="4142174"/>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0" name="Oval 170">
                <a:extLst>
                  <a:ext uri="{FF2B5EF4-FFF2-40B4-BE49-F238E27FC236}">
                    <a16:creationId xmlns:a16="http://schemas.microsoft.com/office/drawing/2014/main" id="{10C454BA-8526-4771-A1F7-D3E68B41C19D}"/>
                  </a:ext>
                </a:extLst>
              </p:cNvPr>
              <p:cNvSpPr/>
              <p:nvPr/>
            </p:nvSpPr>
            <p:spPr>
              <a:xfrm>
                <a:off x="1526718" y="4136331"/>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1" name="Oval 171">
                <a:extLst>
                  <a:ext uri="{FF2B5EF4-FFF2-40B4-BE49-F238E27FC236}">
                    <a16:creationId xmlns:a16="http://schemas.microsoft.com/office/drawing/2014/main" id="{C95482C1-EA8E-40AD-B79C-1C96F508A28A}"/>
                  </a:ext>
                </a:extLst>
              </p:cNvPr>
              <p:cNvSpPr/>
              <p:nvPr/>
            </p:nvSpPr>
            <p:spPr>
              <a:xfrm>
                <a:off x="1697742" y="4119622"/>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2" name="Oval 172">
                <a:extLst>
                  <a:ext uri="{FF2B5EF4-FFF2-40B4-BE49-F238E27FC236}">
                    <a16:creationId xmlns:a16="http://schemas.microsoft.com/office/drawing/2014/main" id="{31E4188E-6141-43B3-8D8A-3D48B381B05C}"/>
                  </a:ext>
                </a:extLst>
              </p:cNvPr>
              <p:cNvSpPr/>
              <p:nvPr/>
            </p:nvSpPr>
            <p:spPr>
              <a:xfrm>
                <a:off x="1870542" y="4111283"/>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3" name="Oval 173">
                <a:extLst>
                  <a:ext uri="{FF2B5EF4-FFF2-40B4-BE49-F238E27FC236}">
                    <a16:creationId xmlns:a16="http://schemas.microsoft.com/office/drawing/2014/main" id="{065BD408-0266-4617-84D4-CEBD4B7E6636}"/>
                  </a:ext>
                </a:extLst>
              </p:cNvPr>
              <p:cNvSpPr/>
              <p:nvPr/>
            </p:nvSpPr>
            <p:spPr>
              <a:xfrm>
                <a:off x="2039791" y="409951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4" name="Oval 174">
                <a:extLst>
                  <a:ext uri="{FF2B5EF4-FFF2-40B4-BE49-F238E27FC236}">
                    <a16:creationId xmlns:a16="http://schemas.microsoft.com/office/drawing/2014/main" id="{3C9562D5-7466-4572-B5FD-5547C276CD7A}"/>
                  </a:ext>
                </a:extLst>
              </p:cNvPr>
              <p:cNvSpPr/>
              <p:nvPr/>
            </p:nvSpPr>
            <p:spPr>
              <a:xfrm>
                <a:off x="2210815" y="4089233"/>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5" name="Oval 175">
                <a:extLst>
                  <a:ext uri="{FF2B5EF4-FFF2-40B4-BE49-F238E27FC236}">
                    <a16:creationId xmlns:a16="http://schemas.microsoft.com/office/drawing/2014/main" id="{091260F0-9D05-44BB-86C7-DE0D1BCD6856}"/>
                  </a:ext>
                </a:extLst>
              </p:cNvPr>
              <p:cNvSpPr/>
              <p:nvPr/>
            </p:nvSpPr>
            <p:spPr>
              <a:xfrm>
                <a:off x="2381839" y="4075245"/>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6" name="Oval 176">
                <a:extLst>
                  <a:ext uri="{FF2B5EF4-FFF2-40B4-BE49-F238E27FC236}">
                    <a16:creationId xmlns:a16="http://schemas.microsoft.com/office/drawing/2014/main" id="{45405F84-B7A4-4142-89EB-C91C5EA0854F}"/>
                  </a:ext>
                </a:extLst>
              </p:cNvPr>
              <p:cNvSpPr/>
              <p:nvPr/>
            </p:nvSpPr>
            <p:spPr>
              <a:xfrm>
                <a:off x="2552750" y="405521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7" name="Oval 177">
                <a:extLst>
                  <a:ext uri="{FF2B5EF4-FFF2-40B4-BE49-F238E27FC236}">
                    <a16:creationId xmlns:a16="http://schemas.microsoft.com/office/drawing/2014/main" id="{4984B12F-9A58-4A6E-857F-6813EEFF4809}"/>
                  </a:ext>
                </a:extLst>
              </p:cNvPr>
              <p:cNvSpPr/>
              <p:nvPr/>
            </p:nvSpPr>
            <p:spPr>
              <a:xfrm>
                <a:off x="2723571" y="405717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8" name="Oval 178">
                <a:extLst>
                  <a:ext uri="{FF2B5EF4-FFF2-40B4-BE49-F238E27FC236}">
                    <a16:creationId xmlns:a16="http://schemas.microsoft.com/office/drawing/2014/main" id="{BCB53357-1128-4666-80C2-8D3161F053F9}"/>
                  </a:ext>
                </a:extLst>
              </p:cNvPr>
              <p:cNvSpPr/>
              <p:nvPr/>
            </p:nvSpPr>
            <p:spPr>
              <a:xfrm>
                <a:off x="2894912" y="4036692"/>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99" name="Oval 179">
                <a:extLst>
                  <a:ext uri="{FF2B5EF4-FFF2-40B4-BE49-F238E27FC236}">
                    <a16:creationId xmlns:a16="http://schemas.microsoft.com/office/drawing/2014/main" id="{C7D6C6FE-E72D-40DE-8A3E-7A9884A31C88}"/>
                  </a:ext>
                </a:extLst>
              </p:cNvPr>
              <p:cNvSpPr/>
              <p:nvPr/>
            </p:nvSpPr>
            <p:spPr>
              <a:xfrm>
                <a:off x="3063408" y="402603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0" name="Oval 180">
                <a:extLst>
                  <a:ext uri="{FF2B5EF4-FFF2-40B4-BE49-F238E27FC236}">
                    <a16:creationId xmlns:a16="http://schemas.microsoft.com/office/drawing/2014/main" id="{47BF8A7C-4AC2-4140-9F32-92D21BFD1A59}"/>
                  </a:ext>
                </a:extLst>
              </p:cNvPr>
              <p:cNvSpPr/>
              <p:nvPr/>
            </p:nvSpPr>
            <p:spPr>
              <a:xfrm>
                <a:off x="3236961" y="4020586"/>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1" name="Oval 181">
                <a:extLst>
                  <a:ext uri="{FF2B5EF4-FFF2-40B4-BE49-F238E27FC236}">
                    <a16:creationId xmlns:a16="http://schemas.microsoft.com/office/drawing/2014/main" id="{D1774E80-43CD-4EC0-8A90-6651C98CF2B8}"/>
                  </a:ext>
                </a:extLst>
              </p:cNvPr>
              <p:cNvSpPr/>
              <p:nvPr/>
            </p:nvSpPr>
            <p:spPr>
              <a:xfrm>
                <a:off x="3579009" y="3997179"/>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2" name="Oval 182">
                <a:extLst>
                  <a:ext uri="{FF2B5EF4-FFF2-40B4-BE49-F238E27FC236}">
                    <a16:creationId xmlns:a16="http://schemas.microsoft.com/office/drawing/2014/main" id="{39E85ECA-603E-4DC2-A1FF-FA8B636FF512}"/>
                  </a:ext>
                </a:extLst>
              </p:cNvPr>
              <p:cNvSpPr/>
              <p:nvPr/>
            </p:nvSpPr>
            <p:spPr>
              <a:xfrm>
                <a:off x="3750034" y="3986472"/>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3" name="Oval 183">
                <a:extLst>
                  <a:ext uri="{FF2B5EF4-FFF2-40B4-BE49-F238E27FC236}">
                    <a16:creationId xmlns:a16="http://schemas.microsoft.com/office/drawing/2014/main" id="{12FA7E50-79CA-47E2-90E8-5A6F8C744EE6}"/>
                  </a:ext>
                </a:extLst>
              </p:cNvPr>
              <p:cNvSpPr/>
              <p:nvPr/>
            </p:nvSpPr>
            <p:spPr>
              <a:xfrm>
                <a:off x="3926338" y="3979587"/>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4" name="Oval 184">
                <a:extLst>
                  <a:ext uri="{FF2B5EF4-FFF2-40B4-BE49-F238E27FC236}">
                    <a16:creationId xmlns:a16="http://schemas.microsoft.com/office/drawing/2014/main" id="{14CFD8AD-2E94-4CDC-B274-8128428F58C8}"/>
                  </a:ext>
                </a:extLst>
              </p:cNvPr>
              <p:cNvSpPr/>
              <p:nvPr/>
            </p:nvSpPr>
            <p:spPr>
              <a:xfrm>
                <a:off x="4092082" y="3970620"/>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5" name="Oval 185">
                <a:extLst>
                  <a:ext uri="{FF2B5EF4-FFF2-40B4-BE49-F238E27FC236}">
                    <a16:creationId xmlns:a16="http://schemas.microsoft.com/office/drawing/2014/main" id="{16AD3EC8-D4FD-45BB-959D-BE9957A6F6AE}"/>
                  </a:ext>
                </a:extLst>
              </p:cNvPr>
              <p:cNvSpPr/>
              <p:nvPr/>
            </p:nvSpPr>
            <p:spPr>
              <a:xfrm>
                <a:off x="4269576" y="3958853"/>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506" name="Oval 186">
                <a:extLst>
                  <a:ext uri="{FF2B5EF4-FFF2-40B4-BE49-F238E27FC236}">
                    <a16:creationId xmlns:a16="http://schemas.microsoft.com/office/drawing/2014/main" id="{2FC53BFE-E7E9-4DC9-9901-9202C6DA1128}"/>
                  </a:ext>
                </a:extLst>
              </p:cNvPr>
              <p:cNvSpPr/>
              <p:nvPr/>
            </p:nvSpPr>
            <p:spPr>
              <a:xfrm>
                <a:off x="3407281" y="4009198"/>
                <a:ext cx="91440" cy="914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431" name="Group 430">
              <a:extLst>
                <a:ext uri="{FF2B5EF4-FFF2-40B4-BE49-F238E27FC236}">
                  <a16:creationId xmlns:a16="http://schemas.microsoft.com/office/drawing/2014/main" id="{AD3F65B6-F2FB-420A-9622-63C07E86470E}"/>
                </a:ext>
              </a:extLst>
            </p:cNvPr>
            <p:cNvGrpSpPr/>
            <p:nvPr/>
          </p:nvGrpSpPr>
          <p:grpSpPr>
            <a:xfrm>
              <a:off x="5335115" y="2696753"/>
              <a:ext cx="3230808" cy="570532"/>
              <a:chOff x="838200" y="3790467"/>
              <a:chExt cx="3522816" cy="570532"/>
            </a:xfrm>
            <a:solidFill>
              <a:schemeClr val="accent3"/>
            </a:solidFill>
          </p:grpSpPr>
          <p:sp>
            <p:nvSpPr>
              <p:cNvPr id="465" name="Oval 166">
                <a:extLst>
                  <a:ext uri="{FF2B5EF4-FFF2-40B4-BE49-F238E27FC236}">
                    <a16:creationId xmlns:a16="http://schemas.microsoft.com/office/drawing/2014/main" id="{FB3599F2-92C5-434A-B46C-C6A211000B68}"/>
                  </a:ext>
                </a:extLst>
              </p:cNvPr>
              <p:cNvSpPr/>
              <p:nvPr/>
            </p:nvSpPr>
            <p:spPr>
              <a:xfrm>
                <a:off x="838200" y="4269559"/>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6" name="Oval 167">
                <a:extLst>
                  <a:ext uri="{FF2B5EF4-FFF2-40B4-BE49-F238E27FC236}">
                    <a16:creationId xmlns:a16="http://schemas.microsoft.com/office/drawing/2014/main" id="{225A04FB-141A-46E6-A8B5-654121475979}"/>
                  </a:ext>
                </a:extLst>
              </p:cNvPr>
              <p:cNvSpPr/>
              <p:nvPr/>
            </p:nvSpPr>
            <p:spPr>
              <a:xfrm>
                <a:off x="1011364" y="4253973"/>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7" name="Oval 168">
                <a:extLst>
                  <a:ext uri="{FF2B5EF4-FFF2-40B4-BE49-F238E27FC236}">
                    <a16:creationId xmlns:a16="http://schemas.microsoft.com/office/drawing/2014/main" id="{62D449AC-E998-405D-BB7A-F54F125E823A}"/>
                  </a:ext>
                </a:extLst>
              </p:cNvPr>
              <p:cNvSpPr/>
              <p:nvPr/>
            </p:nvSpPr>
            <p:spPr>
              <a:xfrm>
                <a:off x="1195858" y="4238855"/>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8" name="Oval 169">
                <a:extLst>
                  <a:ext uri="{FF2B5EF4-FFF2-40B4-BE49-F238E27FC236}">
                    <a16:creationId xmlns:a16="http://schemas.microsoft.com/office/drawing/2014/main" id="{40C80A70-F01D-4A5D-84B2-02F4B10D55B7}"/>
                  </a:ext>
                </a:extLst>
              </p:cNvPr>
              <p:cNvSpPr/>
              <p:nvPr/>
            </p:nvSpPr>
            <p:spPr>
              <a:xfrm>
                <a:off x="1356156" y="4208239"/>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9" name="Oval 170">
                <a:extLst>
                  <a:ext uri="{FF2B5EF4-FFF2-40B4-BE49-F238E27FC236}">
                    <a16:creationId xmlns:a16="http://schemas.microsoft.com/office/drawing/2014/main" id="{F6D7B385-F48E-4FF2-BE7C-07F4EB849E6F}"/>
                  </a:ext>
                </a:extLst>
              </p:cNvPr>
              <p:cNvSpPr/>
              <p:nvPr/>
            </p:nvSpPr>
            <p:spPr>
              <a:xfrm>
                <a:off x="1526718" y="4182733"/>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0" name="Oval 171">
                <a:extLst>
                  <a:ext uri="{FF2B5EF4-FFF2-40B4-BE49-F238E27FC236}">
                    <a16:creationId xmlns:a16="http://schemas.microsoft.com/office/drawing/2014/main" id="{75A1FFDC-F49A-424F-A9A8-25391F063263}"/>
                  </a:ext>
                </a:extLst>
              </p:cNvPr>
              <p:cNvSpPr/>
              <p:nvPr/>
            </p:nvSpPr>
            <p:spPr>
              <a:xfrm>
                <a:off x="1697742" y="4167136"/>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1" name="Oval 172">
                <a:extLst>
                  <a:ext uri="{FF2B5EF4-FFF2-40B4-BE49-F238E27FC236}">
                    <a16:creationId xmlns:a16="http://schemas.microsoft.com/office/drawing/2014/main" id="{B2D4C859-AABD-482D-A497-3D2E6099C003}"/>
                  </a:ext>
                </a:extLst>
              </p:cNvPr>
              <p:cNvSpPr/>
              <p:nvPr/>
            </p:nvSpPr>
            <p:spPr>
              <a:xfrm>
                <a:off x="1870542" y="4135983"/>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2" name="Oval 173">
                <a:extLst>
                  <a:ext uri="{FF2B5EF4-FFF2-40B4-BE49-F238E27FC236}">
                    <a16:creationId xmlns:a16="http://schemas.microsoft.com/office/drawing/2014/main" id="{DD8DF1BA-524F-4054-AC95-0DA3871B1F5A}"/>
                  </a:ext>
                </a:extLst>
              </p:cNvPr>
              <p:cNvSpPr/>
              <p:nvPr/>
            </p:nvSpPr>
            <p:spPr>
              <a:xfrm>
                <a:off x="2039791" y="4124126"/>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3" name="Oval 174">
                <a:extLst>
                  <a:ext uri="{FF2B5EF4-FFF2-40B4-BE49-F238E27FC236}">
                    <a16:creationId xmlns:a16="http://schemas.microsoft.com/office/drawing/2014/main" id="{78B0DE20-33CD-47BC-B59F-5F007F07A229}"/>
                  </a:ext>
                </a:extLst>
              </p:cNvPr>
              <p:cNvSpPr/>
              <p:nvPr/>
            </p:nvSpPr>
            <p:spPr>
              <a:xfrm>
                <a:off x="2210815" y="4097605"/>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4" name="Oval 175">
                <a:extLst>
                  <a:ext uri="{FF2B5EF4-FFF2-40B4-BE49-F238E27FC236}">
                    <a16:creationId xmlns:a16="http://schemas.microsoft.com/office/drawing/2014/main" id="{27BBEC35-7B92-464A-B7BF-149ED45E48C4}"/>
                  </a:ext>
                </a:extLst>
              </p:cNvPr>
              <p:cNvSpPr/>
              <p:nvPr/>
            </p:nvSpPr>
            <p:spPr>
              <a:xfrm>
                <a:off x="2381839" y="406499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5" name="Oval 176">
                <a:extLst>
                  <a:ext uri="{FF2B5EF4-FFF2-40B4-BE49-F238E27FC236}">
                    <a16:creationId xmlns:a16="http://schemas.microsoft.com/office/drawing/2014/main" id="{5EA0105C-7CD5-4B88-B100-BEC838CA4A99}"/>
                  </a:ext>
                </a:extLst>
              </p:cNvPr>
              <p:cNvSpPr/>
              <p:nvPr/>
            </p:nvSpPr>
            <p:spPr>
              <a:xfrm>
                <a:off x="2552750" y="4047954"/>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6" name="Oval 177">
                <a:extLst>
                  <a:ext uri="{FF2B5EF4-FFF2-40B4-BE49-F238E27FC236}">
                    <a16:creationId xmlns:a16="http://schemas.microsoft.com/office/drawing/2014/main" id="{A7381717-7904-4635-BDAE-5A9D3755B331}"/>
                  </a:ext>
                </a:extLst>
              </p:cNvPr>
              <p:cNvSpPr/>
              <p:nvPr/>
            </p:nvSpPr>
            <p:spPr>
              <a:xfrm>
                <a:off x="2723571" y="4015697"/>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7" name="Oval 178">
                <a:extLst>
                  <a:ext uri="{FF2B5EF4-FFF2-40B4-BE49-F238E27FC236}">
                    <a16:creationId xmlns:a16="http://schemas.microsoft.com/office/drawing/2014/main" id="{A9357BFC-2EC2-4B92-946E-5C7D80AC3C98}"/>
                  </a:ext>
                </a:extLst>
              </p:cNvPr>
              <p:cNvSpPr/>
              <p:nvPr/>
            </p:nvSpPr>
            <p:spPr>
              <a:xfrm>
                <a:off x="2894912" y="3995808"/>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8" name="Oval 179">
                <a:extLst>
                  <a:ext uri="{FF2B5EF4-FFF2-40B4-BE49-F238E27FC236}">
                    <a16:creationId xmlns:a16="http://schemas.microsoft.com/office/drawing/2014/main" id="{70C9C777-05B0-4993-873C-E11E9D94C3FB}"/>
                  </a:ext>
                </a:extLst>
              </p:cNvPr>
              <p:cNvSpPr/>
              <p:nvPr/>
            </p:nvSpPr>
            <p:spPr>
              <a:xfrm>
                <a:off x="3063408" y="3972977"/>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79" name="Oval 180">
                <a:extLst>
                  <a:ext uri="{FF2B5EF4-FFF2-40B4-BE49-F238E27FC236}">
                    <a16:creationId xmlns:a16="http://schemas.microsoft.com/office/drawing/2014/main" id="{6CA7C1F4-8DFC-4894-BD5B-787969A1C442}"/>
                  </a:ext>
                </a:extLst>
              </p:cNvPr>
              <p:cNvSpPr/>
              <p:nvPr/>
            </p:nvSpPr>
            <p:spPr>
              <a:xfrm>
                <a:off x="3236961" y="3937660"/>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0" name="Oval 181">
                <a:extLst>
                  <a:ext uri="{FF2B5EF4-FFF2-40B4-BE49-F238E27FC236}">
                    <a16:creationId xmlns:a16="http://schemas.microsoft.com/office/drawing/2014/main" id="{E4842F5D-D073-4CF5-B6F0-08B35428E260}"/>
                  </a:ext>
                </a:extLst>
              </p:cNvPr>
              <p:cNvSpPr/>
              <p:nvPr/>
            </p:nvSpPr>
            <p:spPr>
              <a:xfrm>
                <a:off x="3579009" y="3889652"/>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1" name="Oval 182">
                <a:extLst>
                  <a:ext uri="{FF2B5EF4-FFF2-40B4-BE49-F238E27FC236}">
                    <a16:creationId xmlns:a16="http://schemas.microsoft.com/office/drawing/2014/main" id="{451FA1C6-82E7-4F0E-84D2-361E2CAF6080}"/>
                  </a:ext>
                </a:extLst>
              </p:cNvPr>
              <p:cNvSpPr/>
              <p:nvPr/>
            </p:nvSpPr>
            <p:spPr>
              <a:xfrm>
                <a:off x="3750034" y="3873550"/>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2" name="Oval 183">
                <a:extLst>
                  <a:ext uri="{FF2B5EF4-FFF2-40B4-BE49-F238E27FC236}">
                    <a16:creationId xmlns:a16="http://schemas.microsoft.com/office/drawing/2014/main" id="{3D55BD40-0159-428A-B217-DB8A1F5C914C}"/>
                  </a:ext>
                </a:extLst>
              </p:cNvPr>
              <p:cNvSpPr/>
              <p:nvPr/>
            </p:nvSpPr>
            <p:spPr>
              <a:xfrm>
                <a:off x="3926338" y="3845214"/>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3" name="Oval 184">
                <a:extLst>
                  <a:ext uri="{FF2B5EF4-FFF2-40B4-BE49-F238E27FC236}">
                    <a16:creationId xmlns:a16="http://schemas.microsoft.com/office/drawing/2014/main" id="{82A4F800-E6B2-48C5-9E62-1E65EA814E29}"/>
                  </a:ext>
                </a:extLst>
              </p:cNvPr>
              <p:cNvSpPr/>
              <p:nvPr/>
            </p:nvSpPr>
            <p:spPr>
              <a:xfrm>
                <a:off x="4092082" y="3818900"/>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4" name="Oval 185">
                <a:extLst>
                  <a:ext uri="{FF2B5EF4-FFF2-40B4-BE49-F238E27FC236}">
                    <a16:creationId xmlns:a16="http://schemas.microsoft.com/office/drawing/2014/main" id="{6F7F4A99-38D3-4EBD-B459-19C9A610C10A}"/>
                  </a:ext>
                </a:extLst>
              </p:cNvPr>
              <p:cNvSpPr/>
              <p:nvPr/>
            </p:nvSpPr>
            <p:spPr>
              <a:xfrm>
                <a:off x="4269576" y="3790467"/>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85" name="Oval 186">
                <a:extLst>
                  <a:ext uri="{FF2B5EF4-FFF2-40B4-BE49-F238E27FC236}">
                    <a16:creationId xmlns:a16="http://schemas.microsoft.com/office/drawing/2014/main" id="{03D2AB2F-5ACE-49CB-9251-1A6AB9D75CC9}"/>
                  </a:ext>
                </a:extLst>
              </p:cNvPr>
              <p:cNvSpPr/>
              <p:nvPr/>
            </p:nvSpPr>
            <p:spPr>
              <a:xfrm>
                <a:off x="3407281" y="3917590"/>
                <a:ext cx="91440" cy="9144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grpSp>
          <p:nvGrpSpPr>
            <p:cNvPr id="432" name="Group 431">
              <a:extLst>
                <a:ext uri="{FF2B5EF4-FFF2-40B4-BE49-F238E27FC236}">
                  <a16:creationId xmlns:a16="http://schemas.microsoft.com/office/drawing/2014/main" id="{18D24316-6F6B-4DC9-8F0C-B228ABC1AFF9}"/>
                </a:ext>
              </a:extLst>
            </p:cNvPr>
            <p:cNvGrpSpPr/>
            <p:nvPr/>
          </p:nvGrpSpPr>
          <p:grpSpPr>
            <a:xfrm>
              <a:off x="5343853" y="3108934"/>
              <a:ext cx="3230808" cy="563726"/>
              <a:chOff x="838200" y="3752029"/>
              <a:chExt cx="3522816" cy="563726"/>
            </a:xfrm>
            <a:solidFill>
              <a:schemeClr val="accent1"/>
            </a:solidFill>
          </p:grpSpPr>
          <p:sp>
            <p:nvSpPr>
              <p:cNvPr id="444" name="Oval 166">
                <a:extLst>
                  <a:ext uri="{FF2B5EF4-FFF2-40B4-BE49-F238E27FC236}">
                    <a16:creationId xmlns:a16="http://schemas.microsoft.com/office/drawing/2014/main" id="{088E594D-F196-4B6E-A80F-E44B7686F2C6}"/>
                  </a:ext>
                </a:extLst>
              </p:cNvPr>
              <p:cNvSpPr/>
              <p:nvPr/>
            </p:nvSpPr>
            <p:spPr>
              <a:xfrm>
                <a:off x="838200" y="4224315"/>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45" name="Oval 167">
                <a:extLst>
                  <a:ext uri="{FF2B5EF4-FFF2-40B4-BE49-F238E27FC236}">
                    <a16:creationId xmlns:a16="http://schemas.microsoft.com/office/drawing/2014/main" id="{6BF0165A-E7D5-4AF0-8EFF-F94D434BF598}"/>
                  </a:ext>
                </a:extLst>
              </p:cNvPr>
              <p:cNvSpPr/>
              <p:nvPr/>
            </p:nvSpPr>
            <p:spPr>
              <a:xfrm>
                <a:off x="1011364" y="4206348"/>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46" name="Oval 168">
                <a:extLst>
                  <a:ext uri="{FF2B5EF4-FFF2-40B4-BE49-F238E27FC236}">
                    <a16:creationId xmlns:a16="http://schemas.microsoft.com/office/drawing/2014/main" id="{2D7B3E84-6139-4901-841D-2516F93C518A}"/>
                  </a:ext>
                </a:extLst>
              </p:cNvPr>
              <p:cNvSpPr/>
              <p:nvPr/>
            </p:nvSpPr>
            <p:spPr>
              <a:xfrm>
                <a:off x="1195858" y="419225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47" name="Oval 169">
                <a:extLst>
                  <a:ext uri="{FF2B5EF4-FFF2-40B4-BE49-F238E27FC236}">
                    <a16:creationId xmlns:a16="http://schemas.microsoft.com/office/drawing/2014/main" id="{1B06F39D-E6F6-438F-BAEF-FD4F55971F86}"/>
                  </a:ext>
                </a:extLst>
              </p:cNvPr>
              <p:cNvSpPr/>
              <p:nvPr/>
            </p:nvSpPr>
            <p:spPr>
              <a:xfrm>
                <a:off x="1356156" y="4174902"/>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48" name="Oval 170">
                <a:extLst>
                  <a:ext uri="{FF2B5EF4-FFF2-40B4-BE49-F238E27FC236}">
                    <a16:creationId xmlns:a16="http://schemas.microsoft.com/office/drawing/2014/main" id="{2EF34511-434F-4287-9033-742B0497A2AD}"/>
                  </a:ext>
                </a:extLst>
              </p:cNvPr>
              <p:cNvSpPr/>
              <p:nvPr/>
            </p:nvSpPr>
            <p:spPr>
              <a:xfrm>
                <a:off x="1526718" y="415042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49" name="Oval 171">
                <a:extLst>
                  <a:ext uri="{FF2B5EF4-FFF2-40B4-BE49-F238E27FC236}">
                    <a16:creationId xmlns:a16="http://schemas.microsoft.com/office/drawing/2014/main" id="{47E7CA46-2E08-4C20-9A49-5424703EEC3D}"/>
                  </a:ext>
                </a:extLst>
              </p:cNvPr>
              <p:cNvSpPr/>
              <p:nvPr/>
            </p:nvSpPr>
            <p:spPr>
              <a:xfrm>
                <a:off x="1697742" y="4138908"/>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0" name="Oval 172">
                <a:extLst>
                  <a:ext uri="{FF2B5EF4-FFF2-40B4-BE49-F238E27FC236}">
                    <a16:creationId xmlns:a16="http://schemas.microsoft.com/office/drawing/2014/main" id="{09BF845E-C086-4959-8064-AFFED26E4767}"/>
                  </a:ext>
                </a:extLst>
              </p:cNvPr>
              <p:cNvSpPr/>
              <p:nvPr/>
            </p:nvSpPr>
            <p:spPr>
              <a:xfrm>
                <a:off x="1870542" y="4111835"/>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1" name="Oval 173">
                <a:extLst>
                  <a:ext uri="{FF2B5EF4-FFF2-40B4-BE49-F238E27FC236}">
                    <a16:creationId xmlns:a16="http://schemas.microsoft.com/office/drawing/2014/main" id="{6E1C9D1C-97B2-469D-9F1D-4302BD999CB0}"/>
                  </a:ext>
                </a:extLst>
              </p:cNvPr>
              <p:cNvSpPr/>
              <p:nvPr/>
            </p:nvSpPr>
            <p:spPr>
              <a:xfrm>
                <a:off x="2039791" y="4086713"/>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2" name="Oval 174">
                <a:extLst>
                  <a:ext uri="{FF2B5EF4-FFF2-40B4-BE49-F238E27FC236}">
                    <a16:creationId xmlns:a16="http://schemas.microsoft.com/office/drawing/2014/main" id="{56D90F42-8343-46FF-8755-08865DC2B630}"/>
                  </a:ext>
                </a:extLst>
              </p:cNvPr>
              <p:cNvSpPr/>
              <p:nvPr/>
            </p:nvSpPr>
            <p:spPr>
              <a:xfrm>
                <a:off x="2210815" y="406393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3" name="Oval 175">
                <a:extLst>
                  <a:ext uri="{FF2B5EF4-FFF2-40B4-BE49-F238E27FC236}">
                    <a16:creationId xmlns:a16="http://schemas.microsoft.com/office/drawing/2014/main" id="{082C6068-F1E7-48E2-9D22-38BEBA251B63}"/>
                  </a:ext>
                </a:extLst>
              </p:cNvPr>
              <p:cNvSpPr/>
              <p:nvPr/>
            </p:nvSpPr>
            <p:spPr>
              <a:xfrm>
                <a:off x="2381839" y="4041531"/>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4" name="Oval 176">
                <a:extLst>
                  <a:ext uri="{FF2B5EF4-FFF2-40B4-BE49-F238E27FC236}">
                    <a16:creationId xmlns:a16="http://schemas.microsoft.com/office/drawing/2014/main" id="{C9F480F4-4AFC-41E4-9154-C29FFC57432B}"/>
                  </a:ext>
                </a:extLst>
              </p:cNvPr>
              <p:cNvSpPr/>
              <p:nvPr/>
            </p:nvSpPr>
            <p:spPr>
              <a:xfrm>
                <a:off x="2552750" y="4004415"/>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5" name="Oval 177">
                <a:extLst>
                  <a:ext uri="{FF2B5EF4-FFF2-40B4-BE49-F238E27FC236}">
                    <a16:creationId xmlns:a16="http://schemas.microsoft.com/office/drawing/2014/main" id="{20D1E65D-38B1-4D2E-9D59-DAAB88AB9BDB}"/>
                  </a:ext>
                </a:extLst>
              </p:cNvPr>
              <p:cNvSpPr/>
              <p:nvPr/>
            </p:nvSpPr>
            <p:spPr>
              <a:xfrm>
                <a:off x="2723571" y="3975217"/>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6" name="Oval 178">
                <a:extLst>
                  <a:ext uri="{FF2B5EF4-FFF2-40B4-BE49-F238E27FC236}">
                    <a16:creationId xmlns:a16="http://schemas.microsoft.com/office/drawing/2014/main" id="{7AC51687-4ADE-4023-B21F-53C25E83AAFF}"/>
                  </a:ext>
                </a:extLst>
              </p:cNvPr>
              <p:cNvSpPr/>
              <p:nvPr/>
            </p:nvSpPr>
            <p:spPr>
              <a:xfrm>
                <a:off x="2894912" y="3944105"/>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7" name="Oval 179">
                <a:extLst>
                  <a:ext uri="{FF2B5EF4-FFF2-40B4-BE49-F238E27FC236}">
                    <a16:creationId xmlns:a16="http://schemas.microsoft.com/office/drawing/2014/main" id="{9BEAC31C-E281-4AB0-8A87-601C98A06DC2}"/>
                  </a:ext>
                </a:extLst>
              </p:cNvPr>
              <p:cNvSpPr/>
              <p:nvPr/>
            </p:nvSpPr>
            <p:spPr>
              <a:xfrm>
                <a:off x="3063408" y="3912428"/>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8" name="Oval 180">
                <a:extLst>
                  <a:ext uri="{FF2B5EF4-FFF2-40B4-BE49-F238E27FC236}">
                    <a16:creationId xmlns:a16="http://schemas.microsoft.com/office/drawing/2014/main" id="{650BF177-74BF-4B34-A604-E076825CA4CD}"/>
                  </a:ext>
                </a:extLst>
              </p:cNvPr>
              <p:cNvSpPr/>
              <p:nvPr/>
            </p:nvSpPr>
            <p:spPr>
              <a:xfrm>
                <a:off x="3236961" y="388051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59" name="Oval 181">
                <a:extLst>
                  <a:ext uri="{FF2B5EF4-FFF2-40B4-BE49-F238E27FC236}">
                    <a16:creationId xmlns:a16="http://schemas.microsoft.com/office/drawing/2014/main" id="{D3476EA5-AB1F-4515-8B12-0572F708A179}"/>
                  </a:ext>
                </a:extLst>
              </p:cNvPr>
              <p:cNvSpPr/>
              <p:nvPr/>
            </p:nvSpPr>
            <p:spPr>
              <a:xfrm>
                <a:off x="3579009" y="3833864"/>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0" name="Oval 182">
                <a:extLst>
                  <a:ext uri="{FF2B5EF4-FFF2-40B4-BE49-F238E27FC236}">
                    <a16:creationId xmlns:a16="http://schemas.microsoft.com/office/drawing/2014/main" id="{F60FBF6F-D790-4D0D-B72F-5998DE3D251A}"/>
                  </a:ext>
                </a:extLst>
              </p:cNvPr>
              <p:cNvSpPr/>
              <p:nvPr/>
            </p:nvSpPr>
            <p:spPr>
              <a:xfrm>
                <a:off x="3750034" y="3808581"/>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1" name="Oval 183">
                <a:extLst>
                  <a:ext uri="{FF2B5EF4-FFF2-40B4-BE49-F238E27FC236}">
                    <a16:creationId xmlns:a16="http://schemas.microsoft.com/office/drawing/2014/main" id="{946D09E5-CFA9-400D-890B-27C363FD1108}"/>
                  </a:ext>
                </a:extLst>
              </p:cNvPr>
              <p:cNvSpPr/>
              <p:nvPr/>
            </p:nvSpPr>
            <p:spPr>
              <a:xfrm>
                <a:off x="3926338" y="3794533"/>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2" name="Oval 184">
                <a:extLst>
                  <a:ext uri="{FF2B5EF4-FFF2-40B4-BE49-F238E27FC236}">
                    <a16:creationId xmlns:a16="http://schemas.microsoft.com/office/drawing/2014/main" id="{7AC99E41-0450-49C9-B5B0-41BA416DBD6F}"/>
                  </a:ext>
                </a:extLst>
              </p:cNvPr>
              <p:cNvSpPr/>
              <p:nvPr/>
            </p:nvSpPr>
            <p:spPr>
              <a:xfrm>
                <a:off x="4092082" y="3771960"/>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3" name="Oval 185">
                <a:extLst>
                  <a:ext uri="{FF2B5EF4-FFF2-40B4-BE49-F238E27FC236}">
                    <a16:creationId xmlns:a16="http://schemas.microsoft.com/office/drawing/2014/main" id="{80CE2B5B-2F9E-4C17-997F-469EA46CF419}"/>
                  </a:ext>
                </a:extLst>
              </p:cNvPr>
              <p:cNvSpPr/>
              <p:nvPr/>
            </p:nvSpPr>
            <p:spPr>
              <a:xfrm>
                <a:off x="4269576" y="3752029"/>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sp>
            <p:nvSpPr>
              <p:cNvPr id="464" name="Oval 186">
                <a:extLst>
                  <a:ext uri="{FF2B5EF4-FFF2-40B4-BE49-F238E27FC236}">
                    <a16:creationId xmlns:a16="http://schemas.microsoft.com/office/drawing/2014/main" id="{2AE908D7-4E62-4C93-86B5-9425DD2423DB}"/>
                  </a:ext>
                </a:extLst>
              </p:cNvPr>
              <p:cNvSpPr/>
              <p:nvPr/>
            </p:nvSpPr>
            <p:spPr>
              <a:xfrm>
                <a:off x="3407281" y="3856021"/>
                <a:ext cx="91440" cy="91440"/>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endParaRPr>
              </a:p>
            </p:txBody>
          </p:sp>
        </p:grpSp>
        <p:sp>
          <p:nvSpPr>
            <p:cNvPr id="433" name="TextBox 432"/>
            <p:cNvSpPr txBox="1"/>
            <p:nvPr/>
          </p:nvSpPr>
          <p:spPr>
            <a:xfrm>
              <a:off x="1074112" y="1279877"/>
              <a:ext cx="3868340" cy="584775"/>
            </a:xfrm>
            <a:prstGeom prst="rect">
              <a:avLst/>
            </a:prstGeom>
            <a:noFill/>
          </p:spPr>
          <p:txBody>
            <a:bodyPr wrap="square" rtlCol="0">
              <a:spAutoFit/>
            </a:bodyPr>
            <a:lstStyle/>
            <a:p>
              <a:pPr algn="ctr" defTabSz="457200">
                <a:defRPr/>
              </a:pPr>
              <a:r>
                <a:rPr lang="en-US" sz="1600" b="1" dirty="0">
                  <a:solidFill>
                    <a:srgbClr val="007CC2"/>
                  </a:solidFill>
                </a:rPr>
                <a:t>Stated Projected Prevalence of CHD by Race/Ethnicity, 2015–2035</a:t>
              </a:r>
            </a:p>
          </p:txBody>
        </p:sp>
        <p:sp>
          <p:nvSpPr>
            <p:cNvPr id="434" name="TextBox 433"/>
            <p:cNvSpPr txBox="1"/>
            <p:nvPr/>
          </p:nvSpPr>
          <p:spPr>
            <a:xfrm>
              <a:off x="5082080" y="1279877"/>
              <a:ext cx="3840480" cy="584775"/>
            </a:xfrm>
            <a:prstGeom prst="rect">
              <a:avLst/>
            </a:prstGeom>
            <a:noFill/>
          </p:spPr>
          <p:txBody>
            <a:bodyPr wrap="square" rtlCol="0">
              <a:spAutoFit/>
            </a:bodyPr>
            <a:lstStyle/>
            <a:p>
              <a:pPr algn="ctr" defTabSz="457200">
                <a:defRPr/>
              </a:pPr>
              <a:r>
                <a:rPr lang="en-US" sz="1600" b="1" dirty="0">
                  <a:solidFill>
                    <a:srgbClr val="007CC2"/>
                  </a:solidFill>
                </a:rPr>
                <a:t>Stated Projected Prevalence of Stroke by Race/Ethnicity, 2015–2035</a:t>
              </a:r>
            </a:p>
          </p:txBody>
        </p:sp>
        <p:grpSp>
          <p:nvGrpSpPr>
            <p:cNvPr id="435" name="Group 434"/>
            <p:cNvGrpSpPr/>
            <p:nvPr/>
          </p:nvGrpSpPr>
          <p:grpSpPr>
            <a:xfrm>
              <a:off x="2737194" y="1859356"/>
              <a:ext cx="5167321" cy="253916"/>
              <a:chOff x="1579915" y="1687159"/>
              <a:chExt cx="5167321" cy="253916"/>
            </a:xfrm>
          </p:grpSpPr>
          <p:sp>
            <p:nvSpPr>
              <p:cNvPr id="436" name="TextBox 435"/>
              <p:cNvSpPr txBox="1"/>
              <p:nvPr/>
            </p:nvSpPr>
            <p:spPr>
              <a:xfrm>
                <a:off x="1806000" y="1687159"/>
                <a:ext cx="1378904" cy="253916"/>
              </a:xfrm>
              <a:prstGeom prst="rect">
                <a:avLst/>
              </a:prstGeom>
              <a:noFill/>
            </p:spPr>
            <p:txBody>
              <a:bodyPr wrap="none" rtlCol="0">
                <a:spAutoFit/>
              </a:bodyPr>
              <a:lstStyle/>
              <a:p>
                <a:pPr defTabSz="457200">
                  <a:defRPr/>
                </a:pPr>
                <a:r>
                  <a:rPr lang="en-US" sz="1050">
                    <a:solidFill>
                      <a:srgbClr val="000000"/>
                    </a:solidFill>
                  </a:rPr>
                  <a:t>White Non-Hispanic</a:t>
                </a:r>
              </a:p>
            </p:txBody>
          </p:sp>
          <p:sp>
            <p:nvSpPr>
              <p:cNvPr id="437" name="TextBox 436"/>
              <p:cNvSpPr txBox="1"/>
              <p:nvPr/>
            </p:nvSpPr>
            <p:spPr>
              <a:xfrm>
                <a:off x="4388977" y="1687159"/>
                <a:ext cx="1559847" cy="253916"/>
              </a:xfrm>
              <a:prstGeom prst="rect">
                <a:avLst/>
              </a:prstGeom>
              <a:noFill/>
              <a:effectLst/>
            </p:spPr>
            <p:txBody>
              <a:bodyPr wrap="square" rtlCol="0">
                <a:spAutoFit/>
              </a:bodyPr>
              <a:lstStyle/>
              <a:p>
                <a:pPr defTabSz="457200">
                  <a:defRPr/>
                </a:pPr>
                <a:r>
                  <a:rPr lang="en-US" sz="1050" dirty="0">
                    <a:solidFill>
                      <a:srgbClr val="000000"/>
                    </a:solidFill>
                  </a:rPr>
                  <a:t>Black</a:t>
                </a:r>
              </a:p>
            </p:txBody>
          </p:sp>
          <p:cxnSp>
            <p:nvCxnSpPr>
              <p:cNvPr id="438" name="Straight Connector 437"/>
              <p:cNvCxnSpPr/>
              <p:nvPr/>
            </p:nvCxnSpPr>
            <p:spPr>
              <a:xfrm flipH="1">
                <a:off x="1579915" y="1817759"/>
                <a:ext cx="23342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a:off x="4198584" y="1817759"/>
                <a:ext cx="233423"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a:off x="3207884" y="1817759"/>
                <a:ext cx="23342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1" name="TextBox 440"/>
              <p:cNvSpPr txBox="1"/>
              <p:nvPr/>
            </p:nvSpPr>
            <p:spPr>
              <a:xfrm>
                <a:off x="3423042" y="1687159"/>
                <a:ext cx="704039" cy="253916"/>
              </a:xfrm>
              <a:prstGeom prst="rect">
                <a:avLst/>
              </a:prstGeom>
              <a:noFill/>
            </p:spPr>
            <p:txBody>
              <a:bodyPr wrap="none" rtlCol="0">
                <a:spAutoFit/>
              </a:bodyPr>
              <a:lstStyle/>
              <a:p>
                <a:pPr defTabSz="457200">
                  <a:defRPr/>
                </a:pPr>
                <a:r>
                  <a:rPr lang="en-US" sz="1050" dirty="0">
                    <a:solidFill>
                      <a:srgbClr val="000000"/>
                    </a:solidFill>
                  </a:rPr>
                  <a:t>Hispanic</a:t>
                </a:r>
              </a:p>
            </p:txBody>
          </p:sp>
          <p:sp>
            <p:nvSpPr>
              <p:cNvPr id="442" name="TextBox 441"/>
              <p:cNvSpPr txBox="1"/>
              <p:nvPr/>
            </p:nvSpPr>
            <p:spPr>
              <a:xfrm>
                <a:off x="5187389" y="1687159"/>
                <a:ext cx="1559847" cy="253916"/>
              </a:xfrm>
              <a:prstGeom prst="rect">
                <a:avLst/>
              </a:prstGeom>
              <a:noFill/>
              <a:effectLst/>
            </p:spPr>
            <p:txBody>
              <a:bodyPr wrap="square" rtlCol="0">
                <a:spAutoFit/>
              </a:bodyPr>
              <a:lstStyle/>
              <a:p>
                <a:pPr defTabSz="457200">
                  <a:defRPr/>
                </a:pPr>
                <a:r>
                  <a:rPr lang="en-US" sz="1050" dirty="0">
                    <a:solidFill>
                      <a:srgbClr val="000000"/>
                    </a:solidFill>
                  </a:rPr>
                  <a:t>Other</a:t>
                </a:r>
              </a:p>
            </p:txBody>
          </p:sp>
          <p:cxnSp>
            <p:nvCxnSpPr>
              <p:cNvPr id="443" name="Straight Connector 442"/>
              <p:cNvCxnSpPr/>
              <p:nvPr/>
            </p:nvCxnSpPr>
            <p:spPr>
              <a:xfrm flipH="1">
                <a:off x="4996996" y="1817759"/>
                <a:ext cx="23342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554534" y="499533"/>
            <a:ext cx="9089529" cy="641804"/>
          </a:xfrm>
        </p:spPr>
        <p:txBody>
          <a:bodyPr/>
          <a:lstStyle/>
          <a:p>
            <a:r>
              <a:rPr lang="en-US" sz="2800" dirty="0"/>
              <a:t>Prevalence of CHD and Stroke Is High and Projected to Rise</a:t>
            </a:r>
          </a:p>
        </p:txBody>
      </p:sp>
      <p:sp>
        <p:nvSpPr>
          <p:cNvPr id="303" name="Text Box 4">
            <a:extLst>
              <a:ext uri="{FF2B5EF4-FFF2-40B4-BE49-F238E27FC236}">
                <a16:creationId xmlns:a16="http://schemas.microsoft.com/office/drawing/2014/main" id="{7FAFFDDC-6B90-46A7-A792-77D78DB3282D}"/>
              </a:ext>
            </a:extLst>
          </p:cNvPr>
          <p:cNvSpPr txBox="1">
            <a:spLocks noChangeArrowheads="1"/>
          </p:cNvSpPr>
          <p:nvPr/>
        </p:nvSpPr>
        <p:spPr bwMode="gray">
          <a:xfrm>
            <a:off x="915960" y="6152779"/>
            <a:ext cx="7444171" cy="643406"/>
          </a:xfrm>
          <a:prstGeom prst="rect">
            <a:avLst/>
          </a:prstGeom>
          <a:noFill/>
          <a:ln w="9525">
            <a:noFill/>
            <a:miter lim="800000"/>
            <a:headEnd/>
            <a:tailEnd/>
          </a:ln>
          <a:effectLst/>
        </p:spPr>
        <p:txBody>
          <a:bodyPr wrap="square" anchor="b">
            <a:noAutofit/>
          </a:bodyPr>
          <a:lstStyle/>
          <a:p>
            <a:pPr>
              <a:buSzPct val="100000"/>
              <a:defRPr/>
            </a:pPr>
            <a:r>
              <a:rPr lang="nb-NO" sz="900" dirty="0">
                <a:solidFill>
                  <a:srgbClr val="000000"/>
                </a:solidFill>
              </a:rPr>
              <a:t>Age-standardized death rates for CVD stratified by sex, 1990 to 2030. US data, 2007–2014 National Health and Nutrition Examination Survey.</a:t>
            </a:r>
            <a:br>
              <a:rPr lang="nb-NO" sz="900" dirty="0">
                <a:solidFill>
                  <a:srgbClr val="000000"/>
                </a:solidFill>
              </a:rPr>
            </a:br>
            <a:r>
              <a:rPr lang="nb-NO" sz="900" dirty="0">
                <a:solidFill>
                  <a:srgbClr val="000000"/>
                </a:solidFill>
              </a:rPr>
              <a:t>CHD = coronary heart disease; CVD = cardiovascular disease; UI = uncertainty interval. </a:t>
            </a:r>
            <a:br>
              <a:rPr lang="nb-NO" sz="900" dirty="0">
                <a:solidFill>
                  <a:srgbClr val="000000"/>
                </a:solidFill>
              </a:rPr>
            </a:br>
            <a:endParaRPr lang="nb-NO" sz="900" dirty="0">
              <a:solidFill>
                <a:srgbClr val="000000"/>
              </a:solidFill>
            </a:endParaRPr>
          </a:p>
          <a:p>
            <a:pPr>
              <a:buSzPct val="100000"/>
              <a:defRPr/>
            </a:pPr>
            <a:r>
              <a:rPr lang="nb-NO" sz="900" dirty="0">
                <a:solidFill>
                  <a:srgbClr val="000000"/>
                </a:solidFill>
              </a:rPr>
              <a:t>AHA. 2016. </a:t>
            </a:r>
            <a:r>
              <a:rPr lang="nb-NO" sz="900" dirty="0" err="1">
                <a:solidFill>
                  <a:srgbClr val="000000"/>
                </a:solidFill>
              </a:rPr>
              <a:t>Projections</a:t>
            </a:r>
            <a:r>
              <a:rPr lang="nb-NO" sz="900" dirty="0">
                <a:solidFill>
                  <a:srgbClr val="000000"/>
                </a:solidFill>
              </a:rPr>
              <a:t> </a:t>
            </a:r>
            <a:r>
              <a:rPr lang="nb-NO" sz="900" dirty="0" err="1">
                <a:solidFill>
                  <a:srgbClr val="000000"/>
                </a:solidFill>
              </a:rPr>
              <a:t>of</a:t>
            </a:r>
            <a:r>
              <a:rPr lang="nb-NO" sz="900" dirty="0">
                <a:solidFill>
                  <a:srgbClr val="000000"/>
                </a:solidFill>
              </a:rPr>
              <a:t> </a:t>
            </a:r>
            <a:r>
              <a:rPr lang="nb-NO" sz="900" dirty="0" err="1">
                <a:solidFill>
                  <a:srgbClr val="000000"/>
                </a:solidFill>
              </a:rPr>
              <a:t>Cardiovascular</a:t>
            </a:r>
            <a:r>
              <a:rPr lang="nb-NO" sz="900" dirty="0">
                <a:solidFill>
                  <a:srgbClr val="000000"/>
                </a:solidFill>
              </a:rPr>
              <a:t> </a:t>
            </a:r>
            <a:r>
              <a:rPr lang="nb-NO" sz="900" dirty="0" err="1">
                <a:solidFill>
                  <a:srgbClr val="000000"/>
                </a:solidFill>
              </a:rPr>
              <a:t>Disease</a:t>
            </a:r>
            <a:r>
              <a:rPr lang="nb-NO" sz="900" dirty="0">
                <a:solidFill>
                  <a:srgbClr val="000000"/>
                </a:solidFill>
              </a:rPr>
              <a:t> </a:t>
            </a:r>
            <a:r>
              <a:rPr lang="nb-NO" sz="900" dirty="0" err="1">
                <a:solidFill>
                  <a:srgbClr val="000000"/>
                </a:solidFill>
              </a:rPr>
              <a:t>Prevalence</a:t>
            </a:r>
            <a:r>
              <a:rPr lang="nb-NO" sz="900" dirty="0">
                <a:solidFill>
                  <a:srgbClr val="000000"/>
                </a:solidFill>
              </a:rPr>
              <a:t> and </a:t>
            </a:r>
            <a:r>
              <a:rPr lang="nb-NO" sz="900" dirty="0" err="1">
                <a:solidFill>
                  <a:srgbClr val="000000"/>
                </a:solidFill>
              </a:rPr>
              <a:t>Costs</a:t>
            </a:r>
            <a:r>
              <a:rPr lang="nb-NO" sz="900" dirty="0">
                <a:solidFill>
                  <a:srgbClr val="000000"/>
                </a:solidFill>
              </a:rPr>
              <a:t> (Technical Report): 2015–2035. Washington, DC: American </a:t>
            </a:r>
            <a:r>
              <a:rPr lang="nb-NO" sz="900" dirty="0" err="1">
                <a:solidFill>
                  <a:srgbClr val="000000"/>
                </a:solidFill>
              </a:rPr>
              <a:t>Heart</a:t>
            </a:r>
            <a:r>
              <a:rPr lang="nb-NO" sz="900" dirty="0">
                <a:solidFill>
                  <a:srgbClr val="000000"/>
                </a:solidFill>
              </a:rPr>
              <a:t> Association.</a:t>
            </a:r>
          </a:p>
        </p:txBody>
      </p:sp>
    </p:spTree>
    <p:extLst>
      <p:ext uri="{BB962C8B-B14F-4D97-AF65-F5344CB8AC3E}">
        <p14:creationId xmlns:p14="http://schemas.microsoft.com/office/powerpoint/2010/main" val="21187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554534" y="499533"/>
            <a:ext cx="9089529" cy="487330"/>
          </a:xfrm>
        </p:spPr>
        <p:txBody>
          <a:bodyPr/>
          <a:lstStyle/>
          <a:p>
            <a:pPr lvl="0" algn="l"/>
            <a:r>
              <a:rPr lang="en-US" sz="2800" dirty="0"/>
              <a:t>CHD is the Leading Cause of Disability Worldwide</a:t>
            </a:r>
            <a:endParaRPr lang="en-US" altLang="ja-JP" sz="2800" dirty="0"/>
          </a:p>
        </p:txBody>
      </p:sp>
      <p:sp>
        <p:nvSpPr>
          <p:cNvPr id="3" name="Text Placeholder 2"/>
          <p:cNvSpPr>
            <a:spLocks noGrp="1"/>
          </p:cNvSpPr>
          <p:nvPr>
            <p:ph type="body" sz="quarter" idx="10"/>
          </p:nvPr>
        </p:nvSpPr>
        <p:spPr/>
        <p:txBody>
          <a:bodyPr/>
          <a:lstStyle/>
          <a:p>
            <a:r>
              <a:rPr lang="en-US" dirty="0"/>
              <a:t>*Of 206 total causes of DALYs examined in GBD 2013.</a:t>
            </a:r>
          </a:p>
          <a:p>
            <a:r>
              <a:rPr lang="en-US" dirty="0"/>
              <a:t>CHD = coronary heart disease; COPD = chronic obstructive pulmonary disease; DALY = Disability-adjusted life year.</a:t>
            </a:r>
          </a:p>
          <a:p>
            <a:r>
              <a:rPr lang="en-US" dirty="0" err="1"/>
              <a:t>Feigin</a:t>
            </a:r>
            <a:r>
              <a:rPr lang="en-US" dirty="0"/>
              <a:t> VL, et al. </a:t>
            </a:r>
            <a:r>
              <a:rPr lang="en-US" dirty="0" err="1"/>
              <a:t>Neuroepidemiology</a:t>
            </a:r>
            <a:r>
              <a:rPr lang="en-US" dirty="0"/>
              <a:t>. 2015;45:161-176.</a:t>
            </a:r>
          </a:p>
        </p:txBody>
      </p:sp>
      <p:cxnSp>
        <p:nvCxnSpPr>
          <p:cNvPr id="13" name="Straight Connector 12"/>
          <p:cNvCxnSpPr/>
          <p:nvPr/>
        </p:nvCxnSpPr>
        <p:spPr>
          <a:xfrm>
            <a:off x="571500" y="1814153"/>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85485" y="2004611"/>
            <a:ext cx="7967867" cy="3014076"/>
            <a:chOff x="537937" y="2011441"/>
            <a:chExt cx="7370512" cy="3942946"/>
          </a:xfrm>
        </p:grpSpPr>
        <p:sp>
          <p:nvSpPr>
            <p:cNvPr id="16" name="Rectangle 15"/>
            <p:cNvSpPr/>
            <p:nvPr/>
          </p:nvSpPr>
          <p:spPr>
            <a:xfrm>
              <a:off x="3698955" y="3647159"/>
              <a:ext cx="537935" cy="1395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1264729" y="2440020"/>
              <a:ext cx="537935" cy="26029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866902" y="3070003"/>
              <a:ext cx="537935" cy="1972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2492778" y="3289923"/>
              <a:ext cx="537935" cy="17530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3094951" y="3364167"/>
              <a:ext cx="537935" cy="167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4295015" y="3798466"/>
              <a:ext cx="537935" cy="1244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4901329" y="3929602"/>
              <a:ext cx="537935" cy="1117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5503502" y="3929602"/>
              <a:ext cx="537935" cy="11172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6105675" y="3988618"/>
              <a:ext cx="537935" cy="10582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6707847" y="3991328"/>
              <a:ext cx="537935" cy="1055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7310020" y="4051994"/>
              <a:ext cx="537935" cy="994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8" name="Group 27"/>
            <p:cNvGrpSpPr/>
            <p:nvPr/>
          </p:nvGrpSpPr>
          <p:grpSpPr>
            <a:xfrm>
              <a:off x="1204224" y="2011441"/>
              <a:ext cx="6704225" cy="3092336"/>
              <a:chOff x="1007604" y="1448779"/>
              <a:chExt cx="6987439" cy="3868030"/>
            </a:xfrm>
          </p:grpSpPr>
          <p:cxnSp>
            <p:nvCxnSpPr>
              <p:cNvPr id="111" name="Straight Connector 110"/>
              <p:cNvCxnSpPr/>
              <p:nvPr/>
            </p:nvCxnSpPr>
            <p:spPr>
              <a:xfrm>
                <a:off x="1007604" y="1448779"/>
                <a:ext cx="0" cy="386803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10267" y="5246116"/>
                <a:ext cx="69847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125264" y="2702252"/>
              <a:ext cx="78960" cy="2344578"/>
              <a:chOff x="925308" y="2312876"/>
              <a:chExt cx="82296" cy="2932701"/>
            </a:xfrm>
          </p:grpSpPr>
          <p:cxnSp>
            <p:nvCxnSpPr>
              <p:cNvPr id="107" name="Straight Connector 106"/>
              <p:cNvCxnSpPr/>
              <p:nvPr/>
            </p:nvCxnSpPr>
            <p:spPr>
              <a:xfrm flipH="1">
                <a:off x="925308" y="2312876"/>
                <a:ext cx="822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925308" y="3290443"/>
                <a:ext cx="822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925308" y="4268010"/>
                <a:ext cx="822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925308" y="5245577"/>
                <a:ext cx="822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37577" y="2601489"/>
              <a:ext cx="241813" cy="2544361"/>
              <a:chOff x="625468" y="2186837"/>
              <a:chExt cx="252028" cy="3182598"/>
            </a:xfrm>
          </p:grpSpPr>
          <p:sp>
            <p:nvSpPr>
              <p:cNvPr id="103" name="TextBox 102"/>
              <p:cNvSpPr txBox="1"/>
              <p:nvPr/>
            </p:nvSpPr>
            <p:spPr>
              <a:xfrm>
                <a:off x="625468" y="2186837"/>
                <a:ext cx="252028" cy="252078"/>
              </a:xfrm>
              <a:prstGeom prst="rect">
                <a:avLst/>
              </a:prstGeom>
              <a:noFill/>
            </p:spPr>
            <p:txBody>
              <a:bodyPr wrap="square" lIns="0" tIns="0" rIns="0" bIns="0" rtlCol="0" anchor="ctr" anchorCtr="0">
                <a:noAutofit/>
              </a:bodyPr>
              <a:lstStyle/>
              <a:p>
                <a:pPr algn="r"/>
                <a:r>
                  <a:rPr lang="en-US" sz="1000" dirty="0">
                    <a:solidFill>
                      <a:srgbClr val="000000"/>
                    </a:solidFill>
                  </a:rPr>
                  <a:t>6</a:t>
                </a:r>
              </a:p>
            </p:txBody>
          </p:sp>
          <p:sp>
            <p:nvSpPr>
              <p:cNvPr id="104" name="TextBox 103"/>
              <p:cNvSpPr txBox="1"/>
              <p:nvPr/>
            </p:nvSpPr>
            <p:spPr>
              <a:xfrm>
                <a:off x="625468" y="3163677"/>
                <a:ext cx="252028" cy="252078"/>
              </a:xfrm>
              <a:prstGeom prst="rect">
                <a:avLst/>
              </a:prstGeom>
              <a:noFill/>
            </p:spPr>
            <p:txBody>
              <a:bodyPr wrap="square" lIns="0" tIns="0" rIns="0" bIns="0" rtlCol="0" anchor="ctr" anchorCtr="0">
                <a:noAutofit/>
              </a:bodyPr>
              <a:lstStyle/>
              <a:p>
                <a:pPr algn="r"/>
                <a:r>
                  <a:rPr lang="en-US" sz="1000" dirty="0">
                    <a:solidFill>
                      <a:srgbClr val="000000"/>
                    </a:solidFill>
                  </a:rPr>
                  <a:t>4</a:t>
                </a:r>
              </a:p>
            </p:txBody>
          </p:sp>
          <p:sp>
            <p:nvSpPr>
              <p:cNvPr id="105" name="TextBox 104"/>
              <p:cNvSpPr txBox="1"/>
              <p:nvPr/>
            </p:nvSpPr>
            <p:spPr>
              <a:xfrm>
                <a:off x="625468" y="4140517"/>
                <a:ext cx="252028" cy="252078"/>
              </a:xfrm>
              <a:prstGeom prst="rect">
                <a:avLst/>
              </a:prstGeom>
              <a:noFill/>
            </p:spPr>
            <p:txBody>
              <a:bodyPr wrap="square" lIns="0" tIns="0" rIns="0" bIns="0" rtlCol="0" anchor="ctr" anchorCtr="0">
                <a:noAutofit/>
              </a:bodyPr>
              <a:lstStyle/>
              <a:p>
                <a:pPr algn="r"/>
                <a:r>
                  <a:rPr lang="en-US" sz="1000" dirty="0">
                    <a:solidFill>
                      <a:srgbClr val="000000"/>
                    </a:solidFill>
                  </a:rPr>
                  <a:t>2</a:t>
                </a:r>
              </a:p>
            </p:txBody>
          </p:sp>
          <p:sp>
            <p:nvSpPr>
              <p:cNvPr id="106" name="TextBox 105"/>
              <p:cNvSpPr txBox="1"/>
              <p:nvPr/>
            </p:nvSpPr>
            <p:spPr>
              <a:xfrm>
                <a:off x="625468" y="5117357"/>
                <a:ext cx="252028" cy="252078"/>
              </a:xfrm>
              <a:prstGeom prst="rect">
                <a:avLst/>
              </a:prstGeom>
              <a:noFill/>
            </p:spPr>
            <p:txBody>
              <a:bodyPr wrap="square" lIns="0" tIns="0" rIns="0" bIns="0" rtlCol="0" anchor="ctr" anchorCtr="0">
                <a:noAutofit/>
              </a:bodyPr>
              <a:lstStyle/>
              <a:p>
                <a:pPr algn="r"/>
                <a:r>
                  <a:rPr lang="en-US" sz="1000" dirty="0">
                    <a:solidFill>
                      <a:srgbClr val="000000"/>
                    </a:solidFill>
                  </a:rPr>
                  <a:t>0</a:t>
                </a:r>
              </a:p>
            </p:txBody>
          </p:sp>
        </p:grpSp>
        <p:sp>
          <p:nvSpPr>
            <p:cNvPr id="32" name="TextBox 31"/>
            <p:cNvSpPr txBox="1"/>
            <p:nvPr/>
          </p:nvSpPr>
          <p:spPr>
            <a:xfrm rot="16200000">
              <a:off x="-770321" y="3492870"/>
              <a:ext cx="2858377" cy="241861"/>
            </a:xfrm>
            <a:prstGeom prst="rect">
              <a:avLst/>
            </a:prstGeom>
            <a:noFill/>
          </p:spPr>
          <p:txBody>
            <a:bodyPr wrap="square" lIns="0" tIns="0" rIns="0" bIns="0" rtlCol="0" anchor="b" anchorCtr="0">
              <a:noAutofit/>
            </a:bodyPr>
            <a:lstStyle/>
            <a:p>
              <a:pPr algn="ctr"/>
              <a:r>
                <a:rPr lang="en-US" sz="1200" b="1" dirty="0">
                  <a:solidFill>
                    <a:srgbClr val="000000"/>
                  </a:solidFill>
                </a:rPr>
                <a:t>Percent of Total DALYs (%)</a:t>
              </a:r>
            </a:p>
          </p:txBody>
        </p:sp>
        <p:grpSp>
          <p:nvGrpSpPr>
            <p:cNvPr id="33" name="Group 32"/>
            <p:cNvGrpSpPr/>
            <p:nvPr/>
          </p:nvGrpSpPr>
          <p:grpSpPr>
            <a:xfrm>
              <a:off x="1561642" y="5043855"/>
              <a:ext cx="6015705" cy="65793"/>
              <a:chOff x="1380121" y="5241841"/>
              <a:chExt cx="6269833" cy="82297"/>
            </a:xfrm>
          </p:grpSpPr>
          <p:cxnSp>
            <p:nvCxnSpPr>
              <p:cNvPr id="92" name="Straight Connector 91"/>
              <p:cNvCxnSpPr/>
              <p:nvPr/>
            </p:nvCxnSpPr>
            <p:spPr>
              <a:xfrm>
                <a:off x="1380121"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975032"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34087"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261070"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888053"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515036"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142019" y="5241841"/>
                <a:ext cx="0" cy="822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769001"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395985"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022968"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649954" y="5241841"/>
                <a:ext cx="0" cy="82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270709" y="2920601"/>
              <a:ext cx="181831" cy="852864"/>
              <a:chOff x="3861029" y="2581275"/>
              <a:chExt cx="189512" cy="1076325"/>
            </a:xfrm>
          </p:grpSpPr>
          <p:cxnSp>
            <p:nvCxnSpPr>
              <p:cNvPr id="89" name="Straight Connector 88"/>
              <p:cNvCxnSpPr/>
              <p:nvPr/>
            </p:nvCxnSpPr>
            <p:spPr>
              <a:xfrm>
                <a:off x="3955777" y="2590800"/>
                <a:ext cx="0" cy="1066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861029"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861029"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477055" y="3647413"/>
              <a:ext cx="181831" cy="263373"/>
              <a:chOff x="3842983" y="2581275"/>
              <a:chExt cx="189512" cy="1076325"/>
            </a:xfrm>
          </p:grpSpPr>
          <p:cxnSp>
            <p:nvCxnSpPr>
              <p:cNvPr id="86" name="Straight Connector 85"/>
              <p:cNvCxnSpPr/>
              <p:nvPr/>
            </p:nvCxnSpPr>
            <p:spPr>
              <a:xfrm>
                <a:off x="3937730" y="2590803"/>
                <a:ext cx="0" cy="1066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842983"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842983"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091911" y="3809469"/>
              <a:ext cx="181839" cy="238989"/>
              <a:chOff x="3852009" y="2581275"/>
              <a:chExt cx="189521" cy="1076325"/>
            </a:xfrm>
          </p:grpSpPr>
          <p:cxnSp>
            <p:nvCxnSpPr>
              <p:cNvPr id="83" name="Straight Connector 82"/>
              <p:cNvCxnSpPr/>
              <p:nvPr/>
            </p:nvCxnSpPr>
            <p:spPr>
              <a:xfrm>
                <a:off x="3946765" y="2590798"/>
                <a:ext cx="0" cy="10668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852009"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852018"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676672" y="3848515"/>
              <a:ext cx="181831" cy="174509"/>
              <a:chOff x="3833959" y="2581275"/>
              <a:chExt cx="189512" cy="1076325"/>
            </a:xfrm>
          </p:grpSpPr>
          <p:cxnSp>
            <p:nvCxnSpPr>
              <p:cNvPr id="80" name="Straight Connector 79"/>
              <p:cNvCxnSpPr/>
              <p:nvPr/>
            </p:nvCxnSpPr>
            <p:spPr>
              <a:xfrm>
                <a:off x="3928706" y="2590803"/>
                <a:ext cx="0" cy="10667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833959"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33959"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296042" y="3766646"/>
              <a:ext cx="181839" cy="422811"/>
              <a:chOff x="3852005" y="2581275"/>
              <a:chExt cx="189521" cy="1076325"/>
            </a:xfrm>
          </p:grpSpPr>
          <p:cxnSp>
            <p:nvCxnSpPr>
              <p:cNvPr id="77" name="Straight Connector 76"/>
              <p:cNvCxnSpPr/>
              <p:nvPr/>
            </p:nvCxnSpPr>
            <p:spPr>
              <a:xfrm>
                <a:off x="3946761" y="2590802"/>
                <a:ext cx="0" cy="1066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852005"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852014"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880794" y="3850060"/>
              <a:ext cx="181839" cy="252629"/>
              <a:chOff x="3833959" y="2581275"/>
              <a:chExt cx="189521" cy="1076325"/>
            </a:xfrm>
          </p:grpSpPr>
          <p:cxnSp>
            <p:nvCxnSpPr>
              <p:cNvPr id="74" name="Straight Connector 73"/>
              <p:cNvCxnSpPr/>
              <p:nvPr/>
            </p:nvCxnSpPr>
            <p:spPr>
              <a:xfrm>
                <a:off x="3928715" y="2590801"/>
                <a:ext cx="0" cy="1066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833959"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833968"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7491519" y="3833332"/>
              <a:ext cx="181839" cy="416863"/>
              <a:chOff x="3842982" y="2581275"/>
              <a:chExt cx="189521" cy="1076325"/>
            </a:xfrm>
          </p:grpSpPr>
          <p:cxnSp>
            <p:nvCxnSpPr>
              <p:cNvPr id="71" name="Straight Connector 70"/>
              <p:cNvCxnSpPr/>
              <p:nvPr/>
            </p:nvCxnSpPr>
            <p:spPr>
              <a:xfrm>
                <a:off x="3937738" y="2590800"/>
                <a:ext cx="0" cy="1066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842982"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842991"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668632" y="3070003"/>
              <a:ext cx="181839" cy="409935"/>
              <a:chOff x="3861034" y="2581275"/>
              <a:chExt cx="189521" cy="1076325"/>
            </a:xfrm>
          </p:grpSpPr>
          <p:cxnSp>
            <p:nvCxnSpPr>
              <p:cNvPr id="67" name="Straight Connector 66"/>
              <p:cNvCxnSpPr/>
              <p:nvPr/>
            </p:nvCxnSpPr>
            <p:spPr>
              <a:xfrm>
                <a:off x="3955789" y="2590802"/>
                <a:ext cx="0" cy="10667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861034"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861043"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040600" y="2816840"/>
              <a:ext cx="181831" cy="437630"/>
              <a:chOff x="3833959" y="2581275"/>
              <a:chExt cx="189512" cy="1076325"/>
            </a:xfrm>
          </p:grpSpPr>
          <p:cxnSp>
            <p:nvCxnSpPr>
              <p:cNvPr id="64" name="Straight Connector 63"/>
              <p:cNvCxnSpPr/>
              <p:nvPr/>
            </p:nvCxnSpPr>
            <p:spPr>
              <a:xfrm>
                <a:off x="3928706" y="2590799"/>
                <a:ext cx="0" cy="10668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33959"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33959"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447953" y="2159568"/>
              <a:ext cx="181831" cy="565052"/>
              <a:chOff x="3843775" y="2581275"/>
              <a:chExt cx="189512" cy="1076325"/>
            </a:xfrm>
          </p:grpSpPr>
          <p:cxnSp>
            <p:nvCxnSpPr>
              <p:cNvPr id="61" name="Straight Connector 60"/>
              <p:cNvCxnSpPr/>
              <p:nvPr/>
            </p:nvCxnSpPr>
            <p:spPr>
              <a:xfrm>
                <a:off x="3938531" y="2590801"/>
                <a:ext cx="0" cy="1066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43775"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43775"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875137" y="3402789"/>
              <a:ext cx="181831" cy="483475"/>
              <a:chOff x="3861031" y="2581275"/>
              <a:chExt cx="189512" cy="1076325"/>
            </a:xfrm>
          </p:grpSpPr>
          <p:cxnSp>
            <p:nvCxnSpPr>
              <p:cNvPr id="58" name="Straight Connector 57"/>
              <p:cNvCxnSpPr/>
              <p:nvPr/>
            </p:nvCxnSpPr>
            <p:spPr>
              <a:xfrm>
                <a:off x="3955778" y="2590800"/>
                <a:ext cx="0" cy="1066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861031" y="2581275"/>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861031" y="3657600"/>
                <a:ext cx="1895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688944" y="5588627"/>
              <a:ext cx="7090819" cy="365760"/>
              <a:chOff x="688944" y="5588627"/>
              <a:chExt cx="7090819" cy="365760"/>
            </a:xfrm>
          </p:grpSpPr>
          <p:sp>
            <p:nvSpPr>
              <p:cNvPr id="47" name="TextBox 46"/>
              <p:cNvSpPr txBox="1"/>
              <p:nvPr/>
            </p:nvSpPr>
            <p:spPr>
              <a:xfrm rot="19163086">
                <a:off x="688944" y="5588627"/>
                <a:ext cx="1156315" cy="365760"/>
              </a:xfrm>
              <a:prstGeom prst="rect">
                <a:avLst/>
              </a:prstGeom>
              <a:noFill/>
            </p:spPr>
            <p:txBody>
              <a:bodyPr wrap="square" lIns="0" tIns="0" rIns="0" bIns="0" rtlCol="0" anchor="t" anchorCtr="0">
                <a:noAutofit/>
              </a:bodyPr>
              <a:lstStyle/>
              <a:p>
                <a:pPr algn="r"/>
                <a:r>
                  <a:rPr lang="en-US" sz="1000" b="1" dirty="0">
                    <a:solidFill>
                      <a:prstClr val="black"/>
                    </a:solidFill>
                  </a:rPr>
                  <a:t>Ischaemic heart disease</a:t>
                </a:r>
              </a:p>
            </p:txBody>
          </p:sp>
          <p:sp>
            <p:nvSpPr>
              <p:cNvPr id="48" name="TextBox 47"/>
              <p:cNvSpPr txBox="1"/>
              <p:nvPr/>
            </p:nvSpPr>
            <p:spPr>
              <a:xfrm rot="19163086">
                <a:off x="1222207" y="5588627"/>
                <a:ext cx="1156315" cy="365760"/>
              </a:xfrm>
              <a:prstGeom prst="rect">
                <a:avLst/>
              </a:prstGeom>
              <a:noFill/>
            </p:spPr>
            <p:txBody>
              <a:bodyPr wrap="square" lIns="0" tIns="0" rIns="0" bIns="0" rtlCol="0" anchor="t" anchorCtr="0">
                <a:noAutofit/>
              </a:bodyPr>
              <a:lstStyle/>
              <a:p>
                <a:pPr algn="r"/>
                <a:r>
                  <a:rPr lang="en-US" sz="1050" dirty="0">
                    <a:solidFill>
                      <a:srgbClr val="000000"/>
                    </a:solidFill>
                  </a:rPr>
                  <a:t>Stroke*</a:t>
                </a:r>
              </a:p>
            </p:txBody>
          </p:sp>
          <p:sp>
            <p:nvSpPr>
              <p:cNvPr id="49" name="TextBox 48"/>
              <p:cNvSpPr txBox="1"/>
              <p:nvPr/>
            </p:nvSpPr>
            <p:spPr>
              <a:xfrm rot="19163086">
                <a:off x="1875844"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Lower respiratory</a:t>
                </a:r>
                <a:br>
                  <a:rPr lang="en-US" sz="1000" dirty="0">
                    <a:solidFill>
                      <a:srgbClr val="000000"/>
                    </a:solidFill>
                  </a:rPr>
                </a:br>
                <a:r>
                  <a:rPr lang="en-US" sz="1000" dirty="0">
                    <a:solidFill>
                      <a:srgbClr val="000000"/>
                    </a:solidFill>
                  </a:rPr>
                  <a:t> infections</a:t>
                </a:r>
              </a:p>
            </p:txBody>
          </p:sp>
          <p:sp>
            <p:nvSpPr>
              <p:cNvPr id="50" name="TextBox 49"/>
              <p:cNvSpPr txBox="1"/>
              <p:nvPr/>
            </p:nvSpPr>
            <p:spPr>
              <a:xfrm rot="19163086">
                <a:off x="2496473"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Low back </a:t>
                </a:r>
                <a:br>
                  <a:rPr lang="en-US" sz="1000" dirty="0">
                    <a:solidFill>
                      <a:srgbClr val="000000"/>
                    </a:solidFill>
                  </a:rPr>
                </a:br>
                <a:r>
                  <a:rPr lang="en-US" sz="1000" dirty="0">
                    <a:solidFill>
                      <a:srgbClr val="000000"/>
                    </a:solidFill>
                  </a:rPr>
                  <a:t>and neck pain</a:t>
                </a:r>
              </a:p>
            </p:txBody>
          </p:sp>
          <p:sp>
            <p:nvSpPr>
              <p:cNvPr id="51" name="TextBox 50"/>
              <p:cNvSpPr txBox="1"/>
              <p:nvPr/>
            </p:nvSpPr>
            <p:spPr>
              <a:xfrm rot="19163086">
                <a:off x="3656193"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COPD</a:t>
                </a:r>
              </a:p>
            </p:txBody>
          </p:sp>
          <p:sp>
            <p:nvSpPr>
              <p:cNvPr id="52" name="TextBox 51"/>
              <p:cNvSpPr txBox="1"/>
              <p:nvPr/>
            </p:nvSpPr>
            <p:spPr>
              <a:xfrm rot="19163086">
                <a:off x="4265078" y="5588627"/>
                <a:ext cx="1156315" cy="365760"/>
              </a:xfrm>
              <a:prstGeom prst="rect">
                <a:avLst/>
              </a:prstGeom>
              <a:noFill/>
            </p:spPr>
            <p:txBody>
              <a:bodyPr wrap="square" lIns="0" tIns="0" rIns="0" bIns="0" rtlCol="0" anchor="t" anchorCtr="0">
                <a:noAutofit/>
              </a:bodyPr>
              <a:lstStyle/>
              <a:p>
                <a:pPr algn="r"/>
                <a:r>
                  <a:rPr lang="en-US" sz="1000" dirty="0" err="1">
                    <a:solidFill>
                      <a:srgbClr val="000000"/>
                    </a:solidFill>
                  </a:rPr>
                  <a:t>Diarrhoeal</a:t>
                </a:r>
                <a:r>
                  <a:rPr lang="en-US" sz="1000" dirty="0">
                    <a:solidFill>
                      <a:srgbClr val="000000"/>
                    </a:solidFill>
                  </a:rPr>
                  <a:t> </a:t>
                </a:r>
                <a:br>
                  <a:rPr lang="en-US" sz="1000" dirty="0">
                    <a:solidFill>
                      <a:srgbClr val="000000"/>
                    </a:solidFill>
                  </a:rPr>
                </a:br>
                <a:r>
                  <a:rPr lang="en-US" sz="1000" dirty="0">
                    <a:solidFill>
                      <a:srgbClr val="000000"/>
                    </a:solidFill>
                  </a:rPr>
                  <a:t>diseases</a:t>
                </a:r>
              </a:p>
            </p:txBody>
          </p:sp>
          <p:sp>
            <p:nvSpPr>
              <p:cNvPr id="53" name="TextBox 52"/>
              <p:cNvSpPr txBox="1"/>
              <p:nvPr/>
            </p:nvSpPr>
            <p:spPr>
              <a:xfrm rot="19163086">
                <a:off x="4843094"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Road injuries</a:t>
                </a:r>
              </a:p>
            </p:txBody>
          </p:sp>
          <p:sp>
            <p:nvSpPr>
              <p:cNvPr id="54" name="TextBox 53"/>
              <p:cNvSpPr txBox="1"/>
              <p:nvPr/>
            </p:nvSpPr>
            <p:spPr>
              <a:xfrm rot="19163086">
                <a:off x="5436544"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Neonatal </a:t>
                </a:r>
                <a:br>
                  <a:rPr lang="en-US" sz="1000" dirty="0">
                    <a:solidFill>
                      <a:srgbClr val="000000"/>
                    </a:solidFill>
                  </a:rPr>
                </a:br>
                <a:r>
                  <a:rPr lang="en-US" sz="1000" dirty="0">
                    <a:solidFill>
                      <a:srgbClr val="000000"/>
                    </a:solidFill>
                  </a:rPr>
                  <a:t>preterm birth</a:t>
                </a:r>
              </a:p>
            </p:txBody>
          </p:sp>
          <p:sp>
            <p:nvSpPr>
              <p:cNvPr id="55" name="TextBox 54"/>
              <p:cNvSpPr txBox="1"/>
              <p:nvPr/>
            </p:nvSpPr>
            <p:spPr>
              <a:xfrm rot="19163086">
                <a:off x="6029994"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HIV/AIDS</a:t>
                </a:r>
              </a:p>
            </p:txBody>
          </p:sp>
          <p:sp>
            <p:nvSpPr>
              <p:cNvPr id="56" name="TextBox 55"/>
              <p:cNvSpPr txBox="1"/>
              <p:nvPr/>
            </p:nvSpPr>
            <p:spPr>
              <a:xfrm rot="19163086">
                <a:off x="6623448"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Malaria</a:t>
                </a:r>
              </a:p>
            </p:txBody>
          </p:sp>
          <p:sp>
            <p:nvSpPr>
              <p:cNvPr id="57" name="TextBox 56"/>
              <p:cNvSpPr txBox="1"/>
              <p:nvPr/>
            </p:nvSpPr>
            <p:spPr>
              <a:xfrm rot="19163086">
                <a:off x="3089929" y="5588627"/>
                <a:ext cx="1156315" cy="365760"/>
              </a:xfrm>
              <a:prstGeom prst="rect">
                <a:avLst/>
              </a:prstGeom>
              <a:noFill/>
            </p:spPr>
            <p:txBody>
              <a:bodyPr wrap="square" lIns="0" tIns="0" rIns="0" bIns="0" rtlCol="0" anchor="t" anchorCtr="0">
                <a:noAutofit/>
              </a:bodyPr>
              <a:lstStyle/>
              <a:p>
                <a:pPr algn="r"/>
                <a:r>
                  <a:rPr lang="en-US" sz="1000" dirty="0">
                    <a:solidFill>
                      <a:srgbClr val="000000"/>
                    </a:solidFill>
                  </a:rPr>
                  <a:t>Neurological disorders</a:t>
                </a:r>
              </a:p>
            </p:txBody>
          </p:sp>
        </p:grpSp>
      </p:grpSp>
      <p:sp>
        <p:nvSpPr>
          <p:cNvPr id="113" name="Content Placeholder 1"/>
          <p:cNvSpPr txBox="1">
            <a:spLocks/>
          </p:cNvSpPr>
          <p:nvPr/>
        </p:nvSpPr>
        <p:spPr bwMode="auto">
          <a:xfrm>
            <a:off x="915195" y="1333058"/>
            <a:ext cx="8456611"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rgbClr val="267BB0"/>
              </a:buClr>
              <a:buFont typeface="Arial" charset="0"/>
              <a:buNone/>
              <a:defRPr lang="en-US" sz="1800" b="1" i="1" kern="1200" dirty="0" smtClean="0">
                <a:solidFill>
                  <a:schemeClr val="accent1"/>
                </a:solidFill>
                <a:latin typeface="+mn-lt"/>
                <a:ea typeface="+mn-ea"/>
                <a:cs typeface="+mn-cs"/>
              </a:defRPr>
            </a:lvl1pPr>
            <a:lvl2pPr marL="346075" indent="0" algn="l" rtl="0" eaLnBrk="0" fontAlgn="base" hangingPunct="0">
              <a:lnSpc>
                <a:spcPct val="95000"/>
              </a:lnSpc>
              <a:spcBef>
                <a:spcPts val="400"/>
              </a:spcBef>
              <a:spcAft>
                <a:spcPct val="0"/>
              </a:spcAft>
              <a:buClr>
                <a:srgbClr val="267BB0"/>
              </a:buClr>
              <a:buFont typeface="Arial" charset="0"/>
              <a:buNone/>
              <a:defRPr lang="en-US" sz="2000" i="1" kern="1200" dirty="0" smtClean="0">
                <a:solidFill>
                  <a:schemeClr val="accent1"/>
                </a:solidFill>
                <a:latin typeface="+mn-lt"/>
                <a:ea typeface="+mn-ea"/>
                <a:cs typeface="+mn-cs"/>
              </a:defRPr>
            </a:lvl2pPr>
            <a:lvl3pPr marL="746125" indent="0" algn="l" rtl="0" eaLnBrk="0" fontAlgn="base" hangingPunct="0">
              <a:lnSpc>
                <a:spcPct val="95000"/>
              </a:lnSpc>
              <a:spcBef>
                <a:spcPts val="300"/>
              </a:spcBef>
              <a:spcAft>
                <a:spcPct val="0"/>
              </a:spcAft>
              <a:buClr>
                <a:srgbClr val="267BB0"/>
              </a:buClr>
              <a:buFont typeface="Arial" charset="0"/>
              <a:buNone/>
              <a:defRPr lang="en-US" sz="1800" i="1" kern="1200" dirty="0" smtClean="0">
                <a:solidFill>
                  <a:schemeClr val="accent1"/>
                </a:solidFill>
                <a:latin typeface="+mn-lt"/>
                <a:ea typeface="+mn-ea"/>
                <a:cs typeface="+mn-cs"/>
              </a:defRPr>
            </a:lvl3pPr>
            <a:lvl4pPr marL="1030287" indent="0" algn="l" rtl="0" eaLnBrk="0" fontAlgn="base" hangingPunct="0">
              <a:lnSpc>
                <a:spcPct val="95000"/>
              </a:lnSpc>
              <a:spcBef>
                <a:spcPts val="300"/>
              </a:spcBef>
              <a:spcAft>
                <a:spcPct val="0"/>
              </a:spcAft>
              <a:buClr>
                <a:srgbClr val="267BB0"/>
              </a:buClr>
              <a:buFont typeface="Arial" charset="0"/>
              <a:buNone/>
              <a:defRPr lang="en-US" sz="1600" i="1" kern="1200" dirty="0" smtClean="0">
                <a:solidFill>
                  <a:schemeClr val="accent1"/>
                </a:solidFill>
                <a:latin typeface="+mn-lt"/>
                <a:ea typeface="+mn-ea"/>
                <a:cs typeface="+mn-cs"/>
              </a:defRPr>
            </a:lvl4pPr>
            <a:lvl5pPr marL="1314450" indent="0" algn="l" rtl="0" eaLnBrk="0" fontAlgn="base" hangingPunct="0">
              <a:lnSpc>
                <a:spcPct val="95000"/>
              </a:lnSpc>
              <a:spcBef>
                <a:spcPts val="300"/>
              </a:spcBef>
              <a:spcAft>
                <a:spcPct val="0"/>
              </a:spcAft>
              <a:buClr>
                <a:srgbClr val="267BB0"/>
              </a:buClr>
              <a:buFont typeface="Arial" charset="0"/>
              <a:buNone/>
              <a:defRPr lang="en-US" sz="1600" i="1" kern="1200" dirty="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sz="2000" i="0">
                <a:solidFill>
                  <a:srgbClr val="2CA9A6"/>
                </a:solidFill>
              </a:rPr>
              <a:t>Global Burden of Disease 2013</a:t>
            </a:r>
            <a:endParaRPr i="0" baseline="30000">
              <a:solidFill>
                <a:srgbClr val="2CA9A6"/>
              </a:solidFill>
            </a:endParaRPr>
          </a:p>
          <a:p>
            <a:pPr algn="ctr"/>
            <a:endParaRPr i="0" baseline="30000">
              <a:solidFill>
                <a:srgbClr val="2CA9A6"/>
              </a:solidFill>
            </a:endParaRPr>
          </a:p>
        </p:txBody>
      </p:sp>
      <p:sp>
        <p:nvSpPr>
          <p:cNvPr id="114" name="Content Placeholder 4"/>
          <p:cNvSpPr txBox="1">
            <a:spLocks/>
          </p:cNvSpPr>
          <p:nvPr/>
        </p:nvSpPr>
        <p:spPr bwMode="auto">
          <a:xfrm>
            <a:off x="3502572" y="1852538"/>
            <a:ext cx="358824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rgbClr val="267BB0"/>
              </a:buClr>
              <a:buFont typeface="Arial" charset="0"/>
              <a:buNone/>
              <a:defRPr lang="en-US" sz="1800" b="1" i="1" kern="1200" dirty="0" smtClean="0">
                <a:solidFill>
                  <a:schemeClr val="accent1"/>
                </a:solidFill>
                <a:latin typeface="+mn-lt"/>
                <a:ea typeface="+mn-ea"/>
                <a:cs typeface="+mn-cs"/>
              </a:defRPr>
            </a:lvl1pPr>
            <a:lvl2pPr marL="346075" indent="0" algn="l" rtl="0" eaLnBrk="0" fontAlgn="base" hangingPunct="0">
              <a:lnSpc>
                <a:spcPct val="95000"/>
              </a:lnSpc>
              <a:spcBef>
                <a:spcPts val="400"/>
              </a:spcBef>
              <a:spcAft>
                <a:spcPct val="0"/>
              </a:spcAft>
              <a:buClr>
                <a:srgbClr val="267BB0"/>
              </a:buClr>
              <a:buFont typeface="Arial" charset="0"/>
              <a:buNone/>
              <a:defRPr lang="en-US" sz="2000" i="1" kern="1200" dirty="0" smtClean="0">
                <a:solidFill>
                  <a:schemeClr val="accent1"/>
                </a:solidFill>
                <a:latin typeface="+mn-lt"/>
                <a:ea typeface="+mn-ea"/>
                <a:cs typeface="+mn-cs"/>
              </a:defRPr>
            </a:lvl2pPr>
            <a:lvl3pPr marL="746125" indent="0" algn="l" rtl="0" eaLnBrk="0" fontAlgn="base" hangingPunct="0">
              <a:lnSpc>
                <a:spcPct val="95000"/>
              </a:lnSpc>
              <a:spcBef>
                <a:spcPts val="300"/>
              </a:spcBef>
              <a:spcAft>
                <a:spcPct val="0"/>
              </a:spcAft>
              <a:buClr>
                <a:srgbClr val="267BB0"/>
              </a:buClr>
              <a:buFont typeface="Arial" charset="0"/>
              <a:buNone/>
              <a:defRPr lang="en-US" sz="1800" i="1" kern="1200" dirty="0" smtClean="0">
                <a:solidFill>
                  <a:schemeClr val="accent1"/>
                </a:solidFill>
                <a:latin typeface="+mn-lt"/>
                <a:ea typeface="+mn-ea"/>
                <a:cs typeface="+mn-cs"/>
              </a:defRPr>
            </a:lvl3pPr>
            <a:lvl4pPr marL="1030287" indent="0" algn="l" rtl="0" eaLnBrk="0" fontAlgn="base" hangingPunct="0">
              <a:lnSpc>
                <a:spcPct val="95000"/>
              </a:lnSpc>
              <a:spcBef>
                <a:spcPts val="300"/>
              </a:spcBef>
              <a:spcAft>
                <a:spcPct val="0"/>
              </a:spcAft>
              <a:buClr>
                <a:srgbClr val="267BB0"/>
              </a:buClr>
              <a:buFont typeface="Arial" charset="0"/>
              <a:buNone/>
              <a:defRPr lang="en-US" sz="1600" i="1" kern="1200" dirty="0" smtClean="0">
                <a:solidFill>
                  <a:schemeClr val="accent1"/>
                </a:solidFill>
                <a:latin typeface="+mn-lt"/>
                <a:ea typeface="+mn-ea"/>
                <a:cs typeface="+mn-cs"/>
              </a:defRPr>
            </a:lvl4pPr>
            <a:lvl5pPr marL="1314450" indent="0" algn="l" rtl="0" eaLnBrk="0" fontAlgn="base" hangingPunct="0">
              <a:lnSpc>
                <a:spcPct val="95000"/>
              </a:lnSpc>
              <a:spcBef>
                <a:spcPts val="300"/>
              </a:spcBef>
              <a:spcAft>
                <a:spcPct val="0"/>
              </a:spcAft>
              <a:buClr>
                <a:srgbClr val="267BB0"/>
              </a:buClr>
              <a:buFont typeface="Arial" charset="0"/>
              <a:buNone/>
              <a:defRPr lang="en-US" sz="1600" i="1" kern="1200" dirty="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sz="1400" i="0">
                <a:solidFill>
                  <a:prstClr val="black"/>
                </a:solidFill>
              </a:rPr>
              <a:t>Global Epidemiological Study</a:t>
            </a:r>
          </a:p>
          <a:p>
            <a:pPr algn="ctr"/>
            <a:r>
              <a:rPr sz="1400" i="0">
                <a:solidFill>
                  <a:prstClr val="black"/>
                </a:solidFill>
              </a:rPr>
              <a:t>188 Countries, Followed From 1990–2013</a:t>
            </a:r>
            <a:endParaRPr sz="1400" i="0" baseline="30000">
              <a:solidFill>
                <a:prstClr val="black"/>
              </a:solidFill>
            </a:endParaRPr>
          </a:p>
        </p:txBody>
      </p:sp>
      <p:sp>
        <p:nvSpPr>
          <p:cNvPr id="115" name="Rectangle 114"/>
          <p:cNvSpPr/>
          <p:nvPr/>
        </p:nvSpPr>
        <p:spPr>
          <a:xfrm>
            <a:off x="571500" y="5254006"/>
            <a:ext cx="9151588" cy="468000"/>
          </a:xfrm>
          <a:prstGeom prst="rect">
            <a:avLst/>
          </a:prstGeom>
          <a:solidFill>
            <a:srgbClr val="007CC2"/>
          </a:solidFill>
        </p:spPr>
        <p:txBody>
          <a:bodyPr wrap="square" lIns="0" tIns="0" rIns="0" bIns="0" anchor="ctr" anchorCtr="0">
            <a:noAutofit/>
          </a:bodyPr>
          <a:lstStyle/>
          <a:p>
            <a:pPr algn="ctr">
              <a:spcBef>
                <a:spcPts val="200"/>
              </a:spcBef>
            </a:pPr>
            <a:r>
              <a:rPr lang="en-US" b="1" dirty="0">
                <a:solidFill>
                  <a:srgbClr val="FFFFFF"/>
                </a:solidFill>
              </a:rPr>
              <a:t>Top 10 Leading Causes of DALYs in 2013*</a:t>
            </a:r>
          </a:p>
        </p:txBody>
      </p:sp>
    </p:spTree>
    <p:extLst>
      <p:ext uri="{BB962C8B-B14F-4D97-AF65-F5344CB8AC3E}">
        <p14:creationId xmlns:p14="http://schemas.microsoft.com/office/powerpoint/2010/main" val="39648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73150" y="2095500"/>
            <a:ext cx="8140700" cy="38862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4867" name="Immagin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71600" y="2134125"/>
            <a:ext cx="7772400" cy="3708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2"/>
          <p:cNvSpPr>
            <a:spLocks noChangeArrowheads="1"/>
          </p:cNvSpPr>
          <p:nvPr/>
        </p:nvSpPr>
        <p:spPr bwMode="auto">
          <a:xfrm>
            <a:off x="0" y="432075"/>
            <a:ext cx="10287000" cy="225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È importante considerare che, se da un lato è innegabile che le malattie cardiovascolari siano più frequenti nei pazienti ad alto rischio, dall’altro è ben noto che la quota principale degli eventi si verifica in soggetti a rischio basso o moderato</a:t>
            </a:r>
          </a:p>
          <a:p>
            <a:pPr algn="ctr">
              <a:lnSpc>
                <a:spcPct val="90000"/>
              </a:lnSpc>
            </a:pPr>
            <a:endParaRPr lang="it-IT" sz="2800" b="1" dirty="0">
              <a:solidFill>
                <a:srgbClr val="E61157"/>
              </a:solidFill>
              <a:latin typeface="Calibri"/>
              <a:cs typeface="Calibri"/>
            </a:endParaRPr>
          </a:p>
        </p:txBody>
      </p:sp>
      <p:sp>
        <p:nvSpPr>
          <p:cNvPr id="7" name="Rettangolo 6"/>
          <p:cNvSpPr/>
          <p:nvPr/>
        </p:nvSpPr>
        <p:spPr>
          <a:xfrm>
            <a:off x="458585" y="6025322"/>
            <a:ext cx="8650137" cy="294311"/>
          </a:xfrm>
          <a:prstGeom prst="rect">
            <a:avLst/>
          </a:prstGeom>
        </p:spPr>
        <p:txBody>
          <a:bodyPr wrap="square">
            <a:spAutoFit/>
          </a:bodyPr>
          <a:lstStyle/>
          <a:p>
            <a:pPr eaLnBrk="1" hangingPunct="1">
              <a:lnSpc>
                <a:spcPct val="85000"/>
              </a:lnSpc>
            </a:pPr>
            <a:r>
              <a:rPr lang="fr-FR" sz="1500" i="1" dirty="0">
                <a:solidFill>
                  <a:srgbClr val="000000"/>
                </a:solidFill>
                <a:latin typeface="Calibri" charset="0"/>
                <a:ea typeface="MS PGothic" charset="0"/>
                <a:cs typeface="Arial" charset="0"/>
              </a:rPr>
              <a:t>Graham I et al. </a:t>
            </a:r>
            <a:r>
              <a:rPr lang="fr-FR" sz="1500" i="1" dirty="0" err="1">
                <a:solidFill>
                  <a:srgbClr val="000000"/>
                </a:solidFill>
                <a:latin typeface="Calibri" charset="0"/>
                <a:ea typeface="MS PGothic" charset="0"/>
                <a:cs typeface="Arial" charset="0"/>
              </a:rPr>
              <a:t>European</a:t>
            </a:r>
            <a:r>
              <a:rPr lang="fr-FR" sz="1500" i="1" dirty="0">
                <a:solidFill>
                  <a:srgbClr val="000000"/>
                </a:solidFill>
                <a:latin typeface="Calibri" charset="0"/>
                <a:ea typeface="MS PGothic" charset="0"/>
                <a:cs typeface="Arial" charset="0"/>
              </a:rPr>
              <a:t> Journal of </a:t>
            </a:r>
            <a:r>
              <a:rPr lang="fr-FR" sz="1500" i="1" dirty="0" err="1">
                <a:solidFill>
                  <a:srgbClr val="000000"/>
                </a:solidFill>
                <a:latin typeface="Calibri" charset="0"/>
                <a:ea typeface="MS PGothic" charset="0"/>
                <a:cs typeface="Arial" charset="0"/>
              </a:rPr>
              <a:t>Cardiovascular</a:t>
            </a:r>
            <a:r>
              <a:rPr lang="fr-FR" sz="1500" i="1" dirty="0">
                <a:solidFill>
                  <a:srgbClr val="000000"/>
                </a:solidFill>
                <a:latin typeface="Calibri" charset="0"/>
                <a:ea typeface="MS PGothic" charset="0"/>
                <a:cs typeface="Arial" charset="0"/>
              </a:rPr>
              <a:t> </a:t>
            </a:r>
            <a:r>
              <a:rPr lang="fr-FR" sz="1500" i="1" dirty="0" err="1">
                <a:solidFill>
                  <a:srgbClr val="000000"/>
                </a:solidFill>
                <a:latin typeface="Calibri" charset="0"/>
                <a:ea typeface="MS PGothic" charset="0"/>
                <a:cs typeface="Arial" charset="0"/>
              </a:rPr>
              <a:t>Prevention</a:t>
            </a:r>
            <a:r>
              <a:rPr lang="fr-FR" sz="1500" i="1" dirty="0">
                <a:solidFill>
                  <a:srgbClr val="000000"/>
                </a:solidFill>
                <a:latin typeface="Calibri" charset="0"/>
                <a:ea typeface="MS PGothic" charset="0"/>
                <a:cs typeface="Arial" charset="0"/>
              </a:rPr>
              <a:t> and </a:t>
            </a:r>
            <a:r>
              <a:rPr lang="fr-FR" sz="1500" i="1" dirty="0" err="1">
                <a:solidFill>
                  <a:srgbClr val="000000"/>
                </a:solidFill>
                <a:latin typeface="Calibri" charset="0"/>
                <a:ea typeface="MS PGothic" charset="0"/>
                <a:cs typeface="Arial" charset="0"/>
              </a:rPr>
              <a:t>Rehabilitation</a:t>
            </a:r>
            <a:r>
              <a:rPr lang="fr-FR" sz="1500" i="1" dirty="0">
                <a:solidFill>
                  <a:srgbClr val="000000"/>
                </a:solidFill>
                <a:latin typeface="Calibri" charset="0"/>
                <a:ea typeface="MS PGothic" charset="0"/>
                <a:cs typeface="Arial" charset="0"/>
              </a:rPr>
              <a:t> 2007, 14(</a:t>
            </a:r>
            <a:r>
              <a:rPr lang="fr-FR" sz="1500" i="1" dirty="0" err="1">
                <a:solidFill>
                  <a:srgbClr val="000000"/>
                </a:solidFill>
                <a:latin typeface="Calibri" charset="0"/>
                <a:ea typeface="MS PGothic" charset="0"/>
                <a:cs typeface="Arial" charset="0"/>
              </a:rPr>
              <a:t>Suppl</a:t>
            </a:r>
            <a:r>
              <a:rPr lang="fr-FR" sz="1500" i="1" dirty="0">
                <a:solidFill>
                  <a:srgbClr val="000000"/>
                </a:solidFill>
                <a:latin typeface="Calibri" charset="0"/>
                <a:ea typeface="MS PGothic" charset="0"/>
                <a:cs typeface="Arial" charset="0"/>
              </a:rPr>
              <a:t> 2):S1–S113</a:t>
            </a:r>
            <a:endParaRPr lang="nb-NO"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28947831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485900" y="1752600"/>
            <a:ext cx="7797800" cy="41656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67937" name="Immagin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4800" y="1770753"/>
            <a:ext cx="7607300" cy="4076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2"/>
          <p:cNvSpPr>
            <a:spLocks noChangeArrowheads="1"/>
          </p:cNvSpPr>
          <p:nvPr/>
        </p:nvSpPr>
        <p:spPr bwMode="auto">
          <a:xfrm>
            <a:off x="0" y="432075"/>
            <a:ext cx="10287000" cy="1220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700" b="1" dirty="0">
                <a:solidFill>
                  <a:srgbClr val="E61157"/>
                </a:solidFill>
                <a:latin typeface="Calibri"/>
                <a:cs typeface="Calibri"/>
              </a:rPr>
              <a:t>Un approccio strategico per la riduzione delle malattie cardiovascolari deve, quindi, prevedere il controllo ottimale dei pazienti ad alto rischio ma anche una certa azione sui pazienti a basso rischio</a:t>
            </a:r>
          </a:p>
        </p:txBody>
      </p:sp>
      <p:sp>
        <p:nvSpPr>
          <p:cNvPr id="7" name="Rettangolo 6"/>
          <p:cNvSpPr/>
          <p:nvPr/>
        </p:nvSpPr>
        <p:spPr>
          <a:xfrm>
            <a:off x="458585" y="6025322"/>
            <a:ext cx="8650137" cy="294311"/>
          </a:xfrm>
          <a:prstGeom prst="rect">
            <a:avLst/>
          </a:prstGeom>
        </p:spPr>
        <p:txBody>
          <a:bodyPr wrap="square">
            <a:spAutoFit/>
          </a:bodyPr>
          <a:lstStyle/>
          <a:p>
            <a:pPr eaLnBrk="1" hangingPunct="1">
              <a:lnSpc>
                <a:spcPct val="85000"/>
              </a:lnSpc>
            </a:pPr>
            <a:r>
              <a:rPr lang="fr-FR" sz="1500" i="1" dirty="0">
                <a:solidFill>
                  <a:srgbClr val="000000"/>
                </a:solidFill>
                <a:latin typeface="Calibri" charset="0"/>
                <a:ea typeface="MS PGothic" charset="0"/>
                <a:cs typeface="Arial" charset="0"/>
              </a:rPr>
              <a:t>Rose G.  Int J </a:t>
            </a:r>
            <a:r>
              <a:rPr lang="fr-FR" sz="1500" i="1" dirty="0" err="1">
                <a:solidFill>
                  <a:srgbClr val="000000"/>
                </a:solidFill>
                <a:latin typeface="Calibri" charset="0"/>
                <a:ea typeface="MS PGothic" charset="0"/>
                <a:cs typeface="Arial" charset="0"/>
              </a:rPr>
              <a:t>Epidemiol</a:t>
            </a:r>
            <a:r>
              <a:rPr lang="fr-FR" sz="1500" i="1" dirty="0">
                <a:solidFill>
                  <a:srgbClr val="000000"/>
                </a:solidFill>
                <a:latin typeface="Calibri" charset="0"/>
                <a:ea typeface="MS PGothic" charset="0"/>
                <a:cs typeface="Arial" charset="0"/>
              </a:rPr>
              <a:t> 1985:12:32-38</a:t>
            </a:r>
            <a:endParaRPr lang="nb-NO"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2393363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962" y="137753"/>
            <a:ext cx="8456611" cy="1019175"/>
          </a:xfrm>
        </p:spPr>
        <p:txBody>
          <a:bodyPr>
            <a:noAutofit/>
          </a:bodyPr>
          <a:lstStyle/>
          <a:p>
            <a:r>
              <a:rPr lang="en-US" sz="4000" dirty="0"/>
              <a:t>Lipid-modifying drug prescriptions, 2000 and 2013, Europe</a:t>
            </a:r>
            <a:endParaRPr lang="it-IT" sz="4000" dirty="0"/>
          </a:p>
        </p:txBody>
      </p:sp>
      <p:sp>
        <p:nvSpPr>
          <p:cNvPr id="4" name="Text Box 4">
            <a:extLst>
              <a:ext uri="{FF2B5EF4-FFF2-40B4-BE49-F238E27FC236}">
                <a16:creationId xmlns:a16="http://schemas.microsoft.com/office/drawing/2014/main" id="{7FAFFDDC-6B90-46A7-A792-77D78DB3282D}"/>
              </a:ext>
            </a:extLst>
          </p:cNvPr>
          <p:cNvSpPr txBox="1">
            <a:spLocks noChangeArrowheads="1"/>
          </p:cNvSpPr>
          <p:nvPr/>
        </p:nvSpPr>
        <p:spPr bwMode="gray">
          <a:xfrm>
            <a:off x="838807" y="6235043"/>
            <a:ext cx="7444171" cy="643406"/>
          </a:xfrm>
          <a:prstGeom prst="rect">
            <a:avLst/>
          </a:prstGeom>
          <a:noFill/>
          <a:ln w="9525">
            <a:noFill/>
            <a:miter lim="800000"/>
            <a:headEnd/>
            <a:tailEnd/>
          </a:ln>
          <a:effectLst/>
        </p:spPr>
        <p:txBody>
          <a:bodyPr wrap="square" anchor="ctr" anchorCtr="0">
            <a:noAutofit/>
          </a:bodyPr>
          <a:lstStyle/>
          <a:p>
            <a:pPr>
              <a:buSzPct val="100000"/>
              <a:defRPr/>
            </a:pPr>
            <a:r>
              <a:rPr lang="nb-NO" sz="1000" dirty="0">
                <a:solidFill>
                  <a:srgbClr val="000000"/>
                </a:solidFill>
              </a:rPr>
              <a:t>European </a:t>
            </a:r>
            <a:r>
              <a:rPr lang="nb-NO" sz="1000" dirty="0" err="1">
                <a:solidFill>
                  <a:srgbClr val="000000"/>
                </a:solidFill>
              </a:rPr>
              <a:t>Cardiovascular</a:t>
            </a:r>
            <a:r>
              <a:rPr lang="nb-NO" sz="1000" dirty="0">
                <a:solidFill>
                  <a:srgbClr val="000000"/>
                </a:solidFill>
              </a:rPr>
              <a:t> </a:t>
            </a:r>
            <a:r>
              <a:rPr lang="nb-NO" sz="1000" dirty="0" err="1">
                <a:solidFill>
                  <a:srgbClr val="000000"/>
                </a:solidFill>
              </a:rPr>
              <a:t>Disease</a:t>
            </a:r>
            <a:r>
              <a:rPr lang="nb-NO" sz="1000" dirty="0">
                <a:solidFill>
                  <a:srgbClr val="000000"/>
                </a:solidFill>
              </a:rPr>
              <a:t> </a:t>
            </a:r>
            <a:r>
              <a:rPr lang="nb-NO" sz="1000" dirty="0" err="1">
                <a:solidFill>
                  <a:srgbClr val="000000"/>
                </a:solidFill>
              </a:rPr>
              <a:t>Statistics</a:t>
            </a:r>
            <a:r>
              <a:rPr lang="nb-NO" sz="1000" dirty="0">
                <a:solidFill>
                  <a:srgbClr val="000000"/>
                </a:solidFill>
              </a:rPr>
              <a:t> – 2017 Edition</a:t>
            </a:r>
          </a:p>
        </p:txBody>
      </p:sp>
      <p:pic>
        <p:nvPicPr>
          <p:cNvPr id="5" name="Picture 4"/>
          <p:cNvPicPr>
            <a:picLocks noChangeAspect="1"/>
          </p:cNvPicPr>
          <p:nvPr/>
        </p:nvPicPr>
        <p:blipFill>
          <a:blip r:embed="rId3"/>
          <a:stretch>
            <a:fillRect/>
          </a:stretch>
        </p:blipFill>
        <p:spPr>
          <a:xfrm>
            <a:off x="1238823" y="1370661"/>
            <a:ext cx="7203689" cy="4864382"/>
          </a:xfrm>
          <a:prstGeom prst="rect">
            <a:avLst/>
          </a:prstGeom>
        </p:spPr>
      </p:pic>
      <p:sp>
        <p:nvSpPr>
          <p:cNvPr id="3" name="Rounded Rectangle 2"/>
          <p:cNvSpPr/>
          <p:nvPr/>
        </p:nvSpPr>
        <p:spPr>
          <a:xfrm>
            <a:off x="3146534" y="3079531"/>
            <a:ext cx="304800" cy="2427890"/>
          </a:xfrm>
          <a:prstGeom prst="roundRect">
            <a:avLst/>
          </a:prstGeom>
          <a:solidFill>
            <a:srgbClr val="007CC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7018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282700" y="1562100"/>
            <a:ext cx="7683500" cy="43180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71013" name="Immagin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98601" y="1570038"/>
            <a:ext cx="7378700" cy="42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ttangolo 2"/>
          <p:cNvSpPr>
            <a:spLocks noChangeArrowheads="1"/>
          </p:cNvSpPr>
          <p:nvPr/>
        </p:nvSpPr>
        <p:spPr bwMode="auto">
          <a:xfrm>
            <a:off x="0" y="432075"/>
            <a:ext cx="10287000" cy="847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700" b="1" dirty="0">
                <a:solidFill>
                  <a:srgbClr val="E61157"/>
                </a:solidFill>
                <a:latin typeface="Calibri"/>
                <a:cs typeface="Calibri"/>
              </a:rPr>
              <a:t>La quota di pazienti con malattia coronarica che raggiungono un target adeguato di colesterolo LDL è ancora oggi modesta: EUROASPIRE IV</a:t>
            </a:r>
          </a:p>
        </p:txBody>
      </p:sp>
      <p:sp>
        <p:nvSpPr>
          <p:cNvPr id="7" name="Rettangolo 6"/>
          <p:cNvSpPr/>
          <p:nvPr/>
        </p:nvSpPr>
        <p:spPr>
          <a:xfrm>
            <a:off x="458585" y="6025322"/>
            <a:ext cx="8650137" cy="294311"/>
          </a:xfrm>
          <a:prstGeom prst="rect">
            <a:avLst/>
          </a:prstGeom>
        </p:spPr>
        <p:txBody>
          <a:bodyPr wrap="square">
            <a:spAutoFit/>
          </a:bodyPr>
          <a:lstStyle/>
          <a:p>
            <a:pPr eaLnBrk="1" hangingPunct="1">
              <a:lnSpc>
                <a:spcPct val="85000"/>
              </a:lnSpc>
            </a:pPr>
            <a:r>
              <a:rPr lang="fr-FR" sz="1500" i="1" dirty="0" err="1">
                <a:solidFill>
                  <a:srgbClr val="000000"/>
                </a:solidFill>
                <a:latin typeface="Calibri" charset="0"/>
                <a:ea typeface="MS PGothic" charset="0"/>
                <a:cs typeface="Arial" charset="0"/>
              </a:rPr>
              <a:t>Kotseva</a:t>
            </a:r>
            <a:r>
              <a:rPr lang="fr-FR" sz="1500" i="1" dirty="0">
                <a:solidFill>
                  <a:srgbClr val="000000"/>
                </a:solidFill>
                <a:latin typeface="Calibri" charset="0"/>
                <a:ea typeface="MS PGothic" charset="0"/>
                <a:cs typeface="Arial" charset="0"/>
              </a:rPr>
              <a:t> K et al. </a:t>
            </a:r>
            <a:r>
              <a:rPr lang="fr-FR" sz="1500" i="1" dirty="0" err="1">
                <a:solidFill>
                  <a:srgbClr val="000000"/>
                </a:solidFill>
                <a:latin typeface="Calibri" charset="0"/>
                <a:ea typeface="MS PGothic" charset="0"/>
                <a:cs typeface="Arial" charset="0"/>
              </a:rPr>
              <a:t>Eur</a:t>
            </a:r>
            <a:r>
              <a:rPr lang="fr-FR" sz="1500" i="1" dirty="0">
                <a:solidFill>
                  <a:srgbClr val="000000"/>
                </a:solidFill>
                <a:latin typeface="Calibri" charset="0"/>
                <a:ea typeface="MS PGothic" charset="0"/>
                <a:cs typeface="Arial" charset="0"/>
              </a:rPr>
              <a:t> J </a:t>
            </a:r>
            <a:r>
              <a:rPr lang="fr-FR" sz="1500" i="1" dirty="0" err="1">
                <a:solidFill>
                  <a:srgbClr val="000000"/>
                </a:solidFill>
                <a:latin typeface="Calibri" charset="0"/>
                <a:ea typeface="MS PGothic" charset="0"/>
                <a:cs typeface="Arial" charset="0"/>
              </a:rPr>
              <a:t>Prev</a:t>
            </a:r>
            <a:r>
              <a:rPr lang="fr-FR" sz="1500" i="1" dirty="0">
                <a:solidFill>
                  <a:srgbClr val="000000"/>
                </a:solidFill>
                <a:latin typeface="Calibri" charset="0"/>
                <a:ea typeface="MS PGothic" charset="0"/>
                <a:cs typeface="Arial" charset="0"/>
              </a:rPr>
              <a:t> </a:t>
            </a:r>
            <a:r>
              <a:rPr lang="fr-FR" sz="1500" i="1" dirty="0" err="1">
                <a:solidFill>
                  <a:srgbClr val="000000"/>
                </a:solidFill>
                <a:latin typeface="Calibri" charset="0"/>
                <a:ea typeface="MS PGothic" charset="0"/>
                <a:cs typeface="Arial" charset="0"/>
              </a:rPr>
              <a:t>Cardiol</a:t>
            </a:r>
            <a:r>
              <a:rPr lang="fr-FR" sz="1500" i="1" dirty="0">
                <a:solidFill>
                  <a:srgbClr val="000000"/>
                </a:solidFill>
                <a:latin typeface="Calibri" charset="0"/>
                <a:ea typeface="MS PGothic" charset="0"/>
                <a:cs typeface="Arial" charset="0"/>
              </a:rPr>
              <a:t>. 2016 Apr;23(6):636-48.</a:t>
            </a:r>
            <a:endParaRPr lang="nb-NO"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2946584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94" y="191396"/>
            <a:ext cx="8456611" cy="917259"/>
          </a:xfrm>
          <a:noFill/>
          <a:ln>
            <a:noFill/>
          </a:ln>
        </p:spPr>
        <p:txBody>
          <a:bodyPr vert="horz" wrap="square" lIns="0" tIns="0" rIns="0" bIns="0" numCol="1" rtlCol="0" anchor="b" anchorCtr="0" compatLnSpc="1">
            <a:prstTxWarp prst="textNoShape">
              <a:avLst/>
            </a:prstTxWarp>
            <a:normAutofit/>
          </a:bodyPr>
          <a:lstStyle/>
          <a:p>
            <a:pPr algn="ctr"/>
            <a:r>
              <a:rPr lang="it-IT" b="1" dirty="0" err="1">
                <a:effectLst>
                  <a:outerShdw blurRad="38100" dist="38100" dir="2700000" algn="tl">
                    <a:srgbClr val="000000">
                      <a:alpha val="43137"/>
                    </a:srgbClr>
                  </a:outerShdw>
                </a:effectLst>
              </a:rPr>
              <a:t>Lipid</a:t>
            </a:r>
            <a:r>
              <a:rPr lang="it-IT" b="1" dirty="0">
                <a:effectLst>
                  <a:outerShdw blurRad="38100" dist="38100" dir="2700000" algn="tl">
                    <a:srgbClr val="000000">
                      <a:alpha val="43137"/>
                    </a:srgbClr>
                  </a:outerShdw>
                </a:effectLst>
              </a:rPr>
              <a:t> Management: </a:t>
            </a:r>
            <a:r>
              <a:rPr lang="it-IT" b="1" dirty="0" err="1">
                <a:effectLst>
                  <a:outerShdw blurRad="38100" dist="38100" dir="2700000" algn="tl">
                    <a:srgbClr val="000000">
                      <a:alpha val="43137"/>
                    </a:srgbClr>
                  </a:outerShdw>
                </a:effectLst>
              </a:rPr>
              <a:t>unmet</a:t>
            </a:r>
            <a:r>
              <a:rPr lang="it-IT" b="1" dirty="0">
                <a:effectLst>
                  <a:outerShdw blurRad="38100" dist="38100" dir="2700000" algn="tl">
                    <a:srgbClr val="000000">
                      <a:alpha val="43137"/>
                    </a:srgbClr>
                  </a:outerShdw>
                </a:effectLst>
              </a:rPr>
              <a:t> </a:t>
            </a:r>
            <a:r>
              <a:rPr lang="it-IT" b="1" dirty="0" err="1">
                <a:effectLst>
                  <a:outerShdw blurRad="38100" dist="38100" dir="2700000" algn="tl">
                    <a:srgbClr val="000000">
                      <a:alpha val="43137"/>
                    </a:srgbClr>
                  </a:outerShdw>
                </a:effectLst>
              </a:rPr>
              <a:t>needs</a:t>
            </a:r>
            <a:endParaRPr lang="it-IT" b="1" dirty="0">
              <a:effectLst>
                <a:outerShdw blurRad="38100" dist="38100" dir="2700000" algn="tl">
                  <a:srgbClr val="000000">
                    <a:alpha val="43137"/>
                  </a:srgbClr>
                </a:outerShdw>
              </a:effectLst>
            </a:endParaRPr>
          </a:p>
        </p:txBody>
      </p:sp>
      <p:sp>
        <p:nvSpPr>
          <p:cNvPr id="19" name="Rectangle 18"/>
          <p:cNvSpPr/>
          <p:nvPr/>
        </p:nvSpPr>
        <p:spPr>
          <a:xfrm>
            <a:off x="3565485" y="1962992"/>
            <a:ext cx="397500" cy="458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1" name="Group 40"/>
          <p:cNvGrpSpPr/>
          <p:nvPr/>
        </p:nvGrpSpPr>
        <p:grpSpPr>
          <a:xfrm>
            <a:off x="576319" y="1567543"/>
            <a:ext cx="4930754" cy="4043082"/>
            <a:chOff x="4819" y="1567543"/>
            <a:chExt cx="4930754" cy="4043082"/>
          </a:xfrm>
        </p:grpSpPr>
        <p:pic>
          <p:nvPicPr>
            <p:cNvPr id="10" name="Picture 9"/>
            <p:cNvPicPr>
              <a:picLocks noChangeAspect="1"/>
            </p:cNvPicPr>
            <p:nvPr/>
          </p:nvPicPr>
          <p:blipFill rotWithShape="1">
            <a:blip r:embed="rId3"/>
            <a:srcRect r="45225" b="14847"/>
            <a:stretch/>
          </p:blipFill>
          <p:spPr>
            <a:xfrm>
              <a:off x="4819" y="2005264"/>
              <a:ext cx="3051595" cy="2960805"/>
            </a:xfrm>
            <a:prstGeom prst="rect">
              <a:avLst/>
            </a:prstGeom>
          </p:spPr>
        </p:pic>
        <p:sp>
          <p:nvSpPr>
            <p:cNvPr id="24" name="TextBox 23"/>
            <p:cNvSpPr txBox="1"/>
            <p:nvPr/>
          </p:nvSpPr>
          <p:spPr>
            <a:xfrm>
              <a:off x="608876" y="1567543"/>
              <a:ext cx="2334506" cy="624864"/>
            </a:xfrm>
            <a:prstGeom prst="rect">
              <a:avLst/>
            </a:prstGeom>
            <a:noFill/>
          </p:spPr>
          <p:txBody>
            <a:bodyPr wrap="square" lIns="0" tIns="0" rIns="0" bIns="0" rtlCol="0" anchor="t" anchorCtr="0">
              <a:noAutofit/>
            </a:bodyPr>
            <a:lstStyle/>
            <a:p>
              <a:pPr algn="ctr"/>
              <a:r>
                <a:rPr lang="it-IT" sz="1600" dirty="0">
                  <a:solidFill>
                    <a:srgbClr val="000000"/>
                  </a:solidFill>
                </a:rPr>
                <a:t>Target </a:t>
              </a:r>
              <a:r>
                <a:rPr lang="it-IT" sz="1600" dirty="0" err="1">
                  <a:solidFill>
                    <a:srgbClr val="000000"/>
                  </a:solidFill>
                </a:rPr>
                <a:t>achievement</a:t>
              </a:r>
              <a:r>
                <a:rPr lang="it-IT" sz="1600" dirty="0">
                  <a:solidFill>
                    <a:srgbClr val="000000"/>
                  </a:solidFill>
                </a:rPr>
                <a:t> </a:t>
              </a:r>
              <a:r>
                <a:rPr lang="it-IT" sz="1600" baseline="30000" dirty="0">
                  <a:solidFill>
                    <a:srgbClr val="000000"/>
                  </a:solidFill>
                </a:rPr>
                <a:t>1</a:t>
              </a:r>
            </a:p>
          </p:txBody>
        </p:sp>
        <p:sp>
          <p:nvSpPr>
            <p:cNvPr id="36" name="Rectangle 35"/>
            <p:cNvSpPr/>
            <p:nvPr/>
          </p:nvSpPr>
          <p:spPr>
            <a:xfrm>
              <a:off x="533288" y="5148482"/>
              <a:ext cx="189514" cy="1429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ctangle 36"/>
            <p:cNvSpPr/>
            <p:nvPr/>
          </p:nvSpPr>
          <p:spPr>
            <a:xfrm>
              <a:off x="533289" y="5333540"/>
              <a:ext cx="189514" cy="14291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TextBox 37"/>
            <p:cNvSpPr txBox="1"/>
            <p:nvPr/>
          </p:nvSpPr>
          <p:spPr>
            <a:xfrm>
              <a:off x="865930" y="5146340"/>
              <a:ext cx="4069643" cy="290108"/>
            </a:xfrm>
            <a:prstGeom prst="rect">
              <a:avLst/>
            </a:prstGeom>
            <a:noFill/>
          </p:spPr>
          <p:txBody>
            <a:bodyPr wrap="none" lIns="0" tIns="0" rIns="0" bIns="0" rtlCol="0" anchor="t" anchorCtr="0">
              <a:noAutofit/>
            </a:bodyPr>
            <a:lstStyle/>
            <a:p>
              <a:pPr algn="just"/>
              <a:r>
                <a:rPr lang="it-IT" sz="1150" dirty="0" err="1">
                  <a:solidFill>
                    <a:srgbClr val="000000"/>
                  </a:solidFill>
                </a:rPr>
                <a:t>Achieved</a:t>
              </a:r>
              <a:r>
                <a:rPr lang="it-IT" sz="1150" dirty="0">
                  <a:solidFill>
                    <a:srgbClr val="000000"/>
                  </a:solidFill>
                </a:rPr>
                <a:t> Goal</a:t>
              </a:r>
            </a:p>
          </p:txBody>
        </p:sp>
        <p:sp>
          <p:nvSpPr>
            <p:cNvPr id="39" name="TextBox 38"/>
            <p:cNvSpPr txBox="1"/>
            <p:nvPr/>
          </p:nvSpPr>
          <p:spPr>
            <a:xfrm>
              <a:off x="865930" y="5320517"/>
              <a:ext cx="4069643" cy="290108"/>
            </a:xfrm>
            <a:prstGeom prst="rect">
              <a:avLst/>
            </a:prstGeom>
            <a:noFill/>
          </p:spPr>
          <p:txBody>
            <a:bodyPr wrap="none" lIns="0" tIns="0" rIns="0" bIns="0" rtlCol="0" anchor="t" anchorCtr="0">
              <a:noAutofit/>
            </a:bodyPr>
            <a:lstStyle/>
            <a:p>
              <a:pPr algn="just"/>
              <a:r>
                <a:rPr lang="it-IT" sz="1150" dirty="0" err="1">
                  <a:solidFill>
                    <a:srgbClr val="000000"/>
                  </a:solidFill>
                </a:rPr>
                <a:t>Did</a:t>
              </a:r>
              <a:r>
                <a:rPr lang="it-IT" sz="1150" dirty="0">
                  <a:solidFill>
                    <a:srgbClr val="000000"/>
                  </a:solidFill>
                </a:rPr>
                <a:t> </a:t>
              </a:r>
              <a:r>
                <a:rPr lang="it-IT" sz="1150" dirty="0" err="1">
                  <a:solidFill>
                    <a:srgbClr val="000000"/>
                  </a:solidFill>
                </a:rPr>
                <a:t>Not</a:t>
              </a:r>
              <a:r>
                <a:rPr lang="it-IT" sz="1150" dirty="0">
                  <a:solidFill>
                    <a:srgbClr val="000000"/>
                  </a:solidFill>
                </a:rPr>
                <a:t> </a:t>
              </a:r>
              <a:r>
                <a:rPr lang="it-IT" sz="1150" dirty="0" err="1">
                  <a:solidFill>
                    <a:srgbClr val="000000"/>
                  </a:solidFill>
                </a:rPr>
                <a:t>Achieved</a:t>
              </a:r>
              <a:r>
                <a:rPr lang="it-IT" sz="1150" dirty="0">
                  <a:solidFill>
                    <a:srgbClr val="000000"/>
                  </a:solidFill>
                </a:rPr>
                <a:t> Goal</a:t>
              </a:r>
            </a:p>
          </p:txBody>
        </p:sp>
      </p:grpSp>
      <p:grpSp>
        <p:nvGrpSpPr>
          <p:cNvPr id="5" name="Group 4"/>
          <p:cNvGrpSpPr/>
          <p:nvPr/>
        </p:nvGrpSpPr>
        <p:grpSpPr>
          <a:xfrm>
            <a:off x="3352071" y="1581320"/>
            <a:ext cx="4069643" cy="3745016"/>
            <a:chOff x="2960081" y="1569088"/>
            <a:chExt cx="4069643" cy="3745016"/>
          </a:xfrm>
        </p:grpSpPr>
        <p:sp>
          <p:nvSpPr>
            <p:cNvPr id="18" name="TextBox 17"/>
            <p:cNvSpPr txBox="1"/>
            <p:nvPr/>
          </p:nvSpPr>
          <p:spPr>
            <a:xfrm>
              <a:off x="2960081" y="5023996"/>
              <a:ext cx="4069643" cy="290108"/>
            </a:xfrm>
            <a:prstGeom prst="rect">
              <a:avLst/>
            </a:prstGeom>
            <a:noFill/>
          </p:spPr>
          <p:txBody>
            <a:bodyPr wrap="none" lIns="0" tIns="0" rIns="0" bIns="0" rtlCol="0" anchor="t" anchorCtr="0">
              <a:noAutofit/>
            </a:bodyPr>
            <a:lstStyle/>
            <a:p>
              <a:pPr algn="ctr"/>
              <a:r>
                <a:rPr lang="it-IT" sz="1150" dirty="0">
                  <a:solidFill>
                    <a:srgbClr val="000000"/>
                  </a:solidFill>
                </a:rPr>
                <a:t>Cumulative </a:t>
              </a:r>
              <a:r>
                <a:rPr lang="it-IT" sz="1150" dirty="0" err="1">
                  <a:solidFill>
                    <a:srgbClr val="000000"/>
                  </a:solidFill>
                </a:rPr>
                <a:t>incidence</a:t>
              </a:r>
              <a:r>
                <a:rPr lang="it-IT" sz="1150" dirty="0">
                  <a:solidFill>
                    <a:srgbClr val="000000"/>
                  </a:solidFill>
                </a:rPr>
                <a:t> of </a:t>
              </a:r>
              <a:r>
                <a:rPr lang="it-IT" sz="1150" dirty="0" err="1">
                  <a:solidFill>
                    <a:srgbClr val="000000"/>
                  </a:solidFill>
                </a:rPr>
                <a:t>all</a:t>
              </a:r>
              <a:r>
                <a:rPr lang="it-IT" sz="1150" dirty="0">
                  <a:solidFill>
                    <a:srgbClr val="000000"/>
                  </a:solidFill>
                </a:rPr>
                <a:t>-cause </a:t>
              </a:r>
              <a:r>
                <a:rPr lang="it-IT" sz="1150" dirty="0" err="1">
                  <a:solidFill>
                    <a:srgbClr val="000000"/>
                  </a:solidFill>
                </a:rPr>
                <a:t>mortality</a:t>
              </a:r>
              <a:r>
                <a:rPr lang="it-IT" sz="1150" dirty="0">
                  <a:solidFill>
                    <a:srgbClr val="000000"/>
                  </a:solidFill>
                </a:rPr>
                <a:t> in </a:t>
              </a:r>
            </a:p>
            <a:p>
              <a:pPr algn="ctr"/>
              <a:r>
                <a:rPr lang="it-IT" sz="1150" dirty="0" err="1">
                  <a:solidFill>
                    <a:srgbClr val="000000"/>
                  </a:solidFill>
                </a:rPr>
                <a:t>Propensity</a:t>
              </a:r>
              <a:r>
                <a:rPr lang="it-IT" sz="1150" dirty="0">
                  <a:solidFill>
                    <a:srgbClr val="000000"/>
                  </a:solidFill>
                </a:rPr>
                <a:t>-score </a:t>
              </a:r>
              <a:r>
                <a:rPr lang="it-IT" sz="1150" dirty="0" err="1">
                  <a:solidFill>
                    <a:srgbClr val="000000"/>
                  </a:solidFill>
                </a:rPr>
                <a:t>matched</a:t>
              </a:r>
              <a:r>
                <a:rPr lang="it-IT" sz="1150" dirty="0">
                  <a:solidFill>
                    <a:srgbClr val="000000"/>
                  </a:solidFill>
                </a:rPr>
                <a:t> </a:t>
              </a:r>
              <a:r>
                <a:rPr lang="it-IT" sz="1150" dirty="0" err="1">
                  <a:solidFill>
                    <a:srgbClr val="000000"/>
                  </a:solidFill>
                </a:rPr>
                <a:t>population</a:t>
              </a:r>
              <a:endParaRPr lang="it-IT" sz="1150" dirty="0">
                <a:solidFill>
                  <a:srgbClr val="000000"/>
                </a:solidFill>
              </a:endParaRPr>
            </a:p>
          </p:txBody>
        </p:sp>
        <p:sp>
          <p:nvSpPr>
            <p:cNvPr id="26" name="TextBox 25"/>
            <p:cNvSpPr txBox="1"/>
            <p:nvPr/>
          </p:nvSpPr>
          <p:spPr>
            <a:xfrm>
              <a:off x="3951749" y="1569088"/>
              <a:ext cx="2122279" cy="624864"/>
            </a:xfrm>
            <a:prstGeom prst="rect">
              <a:avLst/>
            </a:prstGeom>
            <a:noFill/>
          </p:spPr>
          <p:txBody>
            <a:bodyPr wrap="square" lIns="0" tIns="0" rIns="0" bIns="0" rtlCol="0" anchor="t" anchorCtr="0">
              <a:noAutofit/>
            </a:bodyPr>
            <a:lstStyle/>
            <a:p>
              <a:pPr algn="ctr"/>
              <a:r>
                <a:rPr lang="it-IT" sz="1600" dirty="0" err="1">
                  <a:solidFill>
                    <a:srgbClr val="000000"/>
                  </a:solidFill>
                </a:rPr>
                <a:t>Statin</a:t>
              </a:r>
              <a:r>
                <a:rPr lang="it-IT" sz="1600" dirty="0">
                  <a:solidFill>
                    <a:srgbClr val="000000"/>
                  </a:solidFill>
                </a:rPr>
                <a:t> </a:t>
              </a:r>
              <a:r>
                <a:rPr lang="it-IT" sz="1600" dirty="0" err="1">
                  <a:solidFill>
                    <a:srgbClr val="000000"/>
                  </a:solidFill>
                </a:rPr>
                <a:t>withdrawal</a:t>
              </a:r>
              <a:r>
                <a:rPr lang="it-IT" sz="1600" dirty="0">
                  <a:solidFill>
                    <a:srgbClr val="000000"/>
                  </a:solidFill>
                </a:rPr>
                <a:t> </a:t>
              </a:r>
              <a:r>
                <a:rPr lang="it-IT" sz="1600" baseline="30000" dirty="0">
                  <a:solidFill>
                    <a:srgbClr val="000000"/>
                  </a:solidFill>
                </a:rPr>
                <a:t>2</a:t>
              </a:r>
            </a:p>
          </p:txBody>
        </p:sp>
        <p:pic>
          <p:nvPicPr>
            <p:cNvPr id="28" name="Picture 27"/>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7628" r="46689" b="22062"/>
            <a:stretch/>
          </p:blipFill>
          <p:spPr bwMode="auto">
            <a:xfrm>
              <a:off x="3129252" y="2193952"/>
              <a:ext cx="3416586" cy="26798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p:cNvSpPr/>
            <p:nvPr/>
          </p:nvSpPr>
          <p:spPr>
            <a:xfrm>
              <a:off x="3129252" y="4792717"/>
              <a:ext cx="633459" cy="1733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0" name="Text Placeholder 2"/>
          <p:cNvSpPr>
            <a:spLocks noGrp="1"/>
          </p:cNvSpPr>
          <p:nvPr>
            <p:ph type="body" sz="quarter" idx="10"/>
          </p:nvPr>
        </p:nvSpPr>
        <p:spPr>
          <a:xfrm>
            <a:off x="1104788" y="6491240"/>
            <a:ext cx="6276774" cy="503185"/>
          </a:xfrm>
        </p:spPr>
        <p:txBody>
          <a:bodyPr/>
          <a:lstStyle/>
          <a:p>
            <a:pPr marL="228600" indent="-228600">
              <a:buClr>
                <a:schemeClr val="tx1"/>
              </a:buClr>
              <a:buAutoNum type="arabicPeriod"/>
              <a:defRPr/>
            </a:pPr>
            <a:r>
              <a:rPr lang="en-US" dirty="0" err="1"/>
              <a:t>Kotseva</a:t>
            </a:r>
            <a:r>
              <a:rPr lang="en-US" dirty="0"/>
              <a:t> K, et al. </a:t>
            </a:r>
            <a:r>
              <a:rPr lang="en-US" dirty="0" err="1"/>
              <a:t>Eur</a:t>
            </a:r>
            <a:r>
              <a:rPr lang="en-US" dirty="0"/>
              <a:t> J Prevent </a:t>
            </a:r>
            <a:r>
              <a:rPr lang="en-US" dirty="0" err="1"/>
              <a:t>Cardiol</a:t>
            </a:r>
            <a:r>
              <a:rPr lang="en-US" dirty="0"/>
              <a:t>. 2016;23(6):636-648.</a:t>
            </a:r>
          </a:p>
          <a:p>
            <a:pPr marL="228600" indent="-228600">
              <a:buClr>
                <a:schemeClr val="tx1"/>
              </a:buClr>
              <a:buAutoNum type="arabicPeriod"/>
              <a:defRPr/>
            </a:pPr>
            <a:r>
              <a:rPr lang="en-US" dirty="0"/>
              <a:t>Kim MC et al. Am J </a:t>
            </a:r>
            <a:r>
              <a:rPr lang="en-US" dirty="0" err="1"/>
              <a:t>Cardiol</a:t>
            </a:r>
            <a:r>
              <a:rPr lang="en-US" dirty="0"/>
              <a:t>. 2015 Jan 1;115(1):1-7. </a:t>
            </a:r>
          </a:p>
          <a:p>
            <a:pPr marL="228600" indent="-228600">
              <a:buClr>
                <a:schemeClr val="tx1"/>
              </a:buClr>
              <a:buAutoNum type="arabicPeriod"/>
              <a:defRPr/>
            </a:pPr>
            <a:r>
              <a:rPr lang="en-US" dirty="0"/>
              <a:t>Scandinavian Simvastatin Survival Study Group. Lancet 1995;345:1274–1275</a:t>
            </a:r>
          </a:p>
          <a:p>
            <a:pPr marL="228600" indent="-228600">
              <a:buClr>
                <a:schemeClr val="tx1"/>
              </a:buClr>
              <a:buAutoNum type="arabicPeriod"/>
              <a:defRPr/>
            </a:pPr>
            <a:r>
              <a:rPr lang="en-US" dirty="0" err="1"/>
              <a:t>Pfeffer</a:t>
            </a:r>
            <a:r>
              <a:rPr lang="en-US" dirty="0"/>
              <a:t> et al. J Am </a:t>
            </a:r>
            <a:r>
              <a:rPr lang="en-US" dirty="0" err="1"/>
              <a:t>Coll</a:t>
            </a:r>
            <a:r>
              <a:rPr lang="en-US" dirty="0"/>
              <a:t> </a:t>
            </a:r>
            <a:r>
              <a:rPr lang="en-US" dirty="0" err="1"/>
              <a:t>Cardiol</a:t>
            </a:r>
            <a:r>
              <a:rPr lang="en-US" dirty="0"/>
              <a:t> 1999;33:125-130</a:t>
            </a:r>
          </a:p>
          <a:p>
            <a:pPr marL="228600" indent="-228600">
              <a:buClr>
                <a:schemeClr val="tx1"/>
              </a:buClr>
              <a:buFont typeface="Arial" charset="0"/>
              <a:buAutoNum type="arabicPeriod"/>
              <a:defRPr/>
            </a:pPr>
            <a:r>
              <a:rPr lang="en-US" dirty="0"/>
              <a:t>The LIPID Study Group. N </a:t>
            </a:r>
            <a:r>
              <a:rPr lang="en-US" dirty="0" err="1"/>
              <a:t>Engl</a:t>
            </a:r>
            <a:r>
              <a:rPr lang="en-US" dirty="0"/>
              <a:t> J Med 1998;339:1349–1357</a:t>
            </a:r>
          </a:p>
          <a:p>
            <a:pPr marL="228600" indent="-228600">
              <a:buClr>
                <a:schemeClr val="tx1"/>
              </a:buClr>
              <a:buAutoNum type="arabicPeriod"/>
              <a:defRPr/>
            </a:pPr>
            <a:endParaRPr lang="en-US" dirty="0"/>
          </a:p>
          <a:p>
            <a:pPr marL="228600" indent="-228600">
              <a:buClr>
                <a:schemeClr val="tx1"/>
              </a:buClr>
              <a:buAutoNum type="arabicPeriod"/>
              <a:defRPr/>
            </a:pPr>
            <a:endParaRPr lang="en-US" dirty="0"/>
          </a:p>
        </p:txBody>
      </p:sp>
      <p:grpSp>
        <p:nvGrpSpPr>
          <p:cNvPr id="7" name="Group 6"/>
          <p:cNvGrpSpPr/>
          <p:nvPr/>
        </p:nvGrpSpPr>
        <p:grpSpPr>
          <a:xfrm>
            <a:off x="6981648" y="1567544"/>
            <a:ext cx="2695571" cy="3283285"/>
            <a:chOff x="6410147" y="1567543"/>
            <a:chExt cx="2695571" cy="3283285"/>
          </a:xfrm>
        </p:grpSpPr>
        <p:sp>
          <p:nvSpPr>
            <p:cNvPr id="27" name="TextBox 26"/>
            <p:cNvSpPr txBox="1"/>
            <p:nvPr/>
          </p:nvSpPr>
          <p:spPr>
            <a:xfrm>
              <a:off x="6850213" y="1567543"/>
              <a:ext cx="2122278" cy="624864"/>
            </a:xfrm>
            <a:prstGeom prst="rect">
              <a:avLst/>
            </a:prstGeom>
            <a:noFill/>
          </p:spPr>
          <p:txBody>
            <a:bodyPr wrap="square" lIns="0" tIns="0" rIns="0" bIns="0" rtlCol="0" anchor="t" anchorCtr="0">
              <a:noAutofit/>
            </a:bodyPr>
            <a:lstStyle/>
            <a:p>
              <a:pPr algn="ctr"/>
              <a:r>
                <a:rPr lang="it-IT" sz="1600" dirty="0" err="1">
                  <a:solidFill>
                    <a:srgbClr val="000000"/>
                  </a:solidFill>
                </a:rPr>
                <a:t>Residual</a:t>
              </a:r>
              <a:r>
                <a:rPr lang="it-IT" sz="1600" dirty="0">
                  <a:solidFill>
                    <a:srgbClr val="000000"/>
                  </a:solidFill>
                </a:rPr>
                <a:t> </a:t>
              </a:r>
              <a:r>
                <a:rPr lang="it-IT" sz="1600" dirty="0" err="1">
                  <a:solidFill>
                    <a:srgbClr val="000000"/>
                  </a:solidFill>
                </a:rPr>
                <a:t>Risk</a:t>
              </a:r>
              <a:r>
                <a:rPr lang="it-IT" sz="1600" dirty="0">
                  <a:solidFill>
                    <a:srgbClr val="000000"/>
                  </a:solidFill>
                </a:rPr>
                <a:t> </a:t>
              </a:r>
              <a:r>
                <a:rPr lang="it-IT" sz="1600" baseline="30000" dirty="0">
                  <a:solidFill>
                    <a:srgbClr val="000000"/>
                  </a:solidFill>
                </a:rPr>
                <a:t>3-5</a:t>
              </a:r>
            </a:p>
          </p:txBody>
        </p:sp>
        <p:pic>
          <p:nvPicPr>
            <p:cNvPr id="6" name="Picture 5"/>
            <p:cNvPicPr>
              <a:picLocks noChangeAspect="1"/>
            </p:cNvPicPr>
            <p:nvPr/>
          </p:nvPicPr>
          <p:blipFill rotWithShape="1">
            <a:blip r:embed="rId5"/>
            <a:srcRect l="13832"/>
            <a:stretch/>
          </p:blipFill>
          <p:spPr>
            <a:xfrm>
              <a:off x="6410147" y="2006946"/>
              <a:ext cx="2695571" cy="2843882"/>
            </a:xfrm>
            <a:prstGeom prst="rect">
              <a:avLst/>
            </a:prstGeom>
          </p:spPr>
        </p:pic>
      </p:grpSp>
    </p:spTree>
    <p:extLst>
      <p:ext uri="{BB962C8B-B14F-4D97-AF65-F5344CB8AC3E}">
        <p14:creationId xmlns:p14="http://schemas.microsoft.com/office/powerpoint/2010/main" val="375650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564" y="36576"/>
            <a:ext cx="7946136" cy="1097280"/>
          </a:xfrm>
        </p:spPr>
        <p:txBody>
          <a:bodyPr/>
          <a:lstStyle/>
          <a:p>
            <a:r>
              <a:rPr lang="en-GB" sz="2800" b="1" dirty="0">
                <a:effectLst>
                  <a:outerShdw blurRad="38100" dist="38100" dir="2700000" algn="tl">
                    <a:srgbClr val="000000">
                      <a:alpha val="43137"/>
                    </a:srgbClr>
                  </a:outerShdw>
                </a:effectLst>
              </a:rPr>
              <a:t>Log-linear association per unit change in LDL-C and the risk of CV disease</a:t>
            </a:r>
          </a:p>
        </p:txBody>
      </p:sp>
      <p:grpSp>
        <p:nvGrpSpPr>
          <p:cNvPr id="38" name="Group 37"/>
          <p:cNvGrpSpPr/>
          <p:nvPr/>
        </p:nvGrpSpPr>
        <p:grpSpPr>
          <a:xfrm>
            <a:off x="872990" y="1523926"/>
            <a:ext cx="8638441" cy="4676188"/>
            <a:chOff x="301489" y="1523926"/>
            <a:chExt cx="8638441" cy="4676188"/>
          </a:xfrm>
        </p:grpSpPr>
        <p:cxnSp>
          <p:nvCxnSpPr>
            <p:cNvPr id="200" name="Straight Connector 199"/>
            <p:cNvCxnSpPr/>
            <p:nvPr/>
          </p:nvCxnSpPr>
          <p:spPr>
            <a:xfrm flipH="1">
              <a:off x="1024807" y="3615765"/>
              <a:ext cx="7001593" cy="194533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3404867" y="4918665"/>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CHGN Q2</a:t>
              </a:r>
            </a:p>
          </p:txBody>
        </p:sp>
        <p:sp>
          <p:nvSpPr>
            <p:cNvPr id="195" name="TextBox 194"/>
            <p:cNvSpPr txBox="1"/>
            <p:nvPr/>
          </p:nvSpPr>
          <p:spPr>
            <a:xfrm>
              <a:off x="2881737" y="4964703"/>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ERFC Q2</a:t>
              </a:r>
            </a:p>
          </p:txBody>
        </p:sp>
        <p:sp>
          <p:nvSpPr>
            <p:cNvPr id="193" name="TextBox 192"/>
            <p:cNvSpPr txBox="1"/>
            <p:nvPr/>
          </p:nvSpPr>
          <p:spPr>
            <a:xfrm>
              <a:off x="4444648" y="4397871"/>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CHGN Q3</a:t>
              </a:r>
            </a:p>
          </p:txBody>
        </p:sp>
        <p:sp>
          <p:nvSpPr>
            <p:cNvPr id="192" name="TextBox 191"/>
            <p:cNvSpPr txBox="1"/>
            <p:nvPr/>
          </p:nvSpPr>
          <p:spPr>
            <a:xfrm>
              <a:off x="5480228" y="4134184"/>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ERFC Q4</a:t>
              </a:r>
            </a:p>
          </p:txBody>
        </p:sp>
        <p:sp>
          <p:nvSpPr>
            <p:cNvPr id="191" name="TextBox 190"/>
            <p:cNvSpPr txBox="1"/>
            <p:nvPr/>
          </p:nvSpPr>
          <p:spPr>
            <a:xfrm>
              <a:off x="5878507" y="4217908"/>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CHGN Q4</a:t>
              </a:r>
            </a:p>
          </p:txBody>
        </p:sp>
        <p:sp>
          <p:nvSpPr>
            <p:cNvPr id="109" name="Rectangle 108"/>
            <p:cNvSpPr/>
            <p:nvPr/>
          </p:nvSpPr>
          <p:spPr>
            <a:xfrm>
              <a:off x="1279299" y="5392689"/>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202" name="TextBox 201"/>
            <p:cNvSpPr txBox="1"/>
            <p:nvPr/>
          </p:nvSpPr>
          <p:spPr>
            <a:xfrm>
              <a:off x="1251833" y="5423847"/>
              <a:ext cx="582162" cy="169277"/>
            </a:xfrm>
            <a:prstGeom prst="rect">
              <a:avLst/>
            </a:prstGeom>
            <a:noFill/>
          </p:spPr>
          <p:txBody>
            <a:bodyPr wrap="square" rtlCol="0">
              <a:spAutoFit/>
            </a:bodyPr>
            <a:lstStyle/>
            <a:p>
              <a:pPr algn="r" defTabSz="457200">
                <a:defRPr/>
              </a:pPr>
              <a:r>
                <a:rPr lang="en-GB" sz="500" dirty="0">
                  <a:solidFill>
                    <a:srgbClr val="595959"/>
                  </a:solidFill>
                  <a:latin typeface="Calibri" panose="020F0502020204030204"/>
                </a:rPr>
                <a:t>PCSK9</a:t>
              </a:r>
            </a:p>
          </p:txBody>
        </p:sp>
        <p:sp>
          <p:nvSpPr>
            <p:cNvPr id="160" name="TextBox 159"/>
            <p:cNvSpPr txBox="1"/>
            <p:nvPr/>
          </p:nvSpPr>
          <p:spPr>
            <a:xfrm>
              <a:off x="947774" y="5333319"/>
              <a:ext cx="582162"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NPC1L2</a:t>
              </a:r>
            </a:p>
          </p:txBody>
        </p:sp>
        <p:sp>
          <p:nvSpPr>
            <p:cNvPr id="157" name="TextBox 156"/>
            <p:cNvSpPr txBox="1"/>
            <p:nvPr/>
          </p:nvSpPr>
          <p:spPr>
            <a:xfrm>
              <a:off x="1389735" y="5112208"/>
              <a:ext cx="582162"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SORT1</a:t>
              </a:r>
            </a:p>
          </p:txBody>
        </p:sp>
        <p:sp>
          <p:nvSpPr>
            <p:cNvPr id="158" name="TextBox 157"/>
            <p:cNvSpPr txBox="1"/>
            <p:nvPr/>
          </p:nvSpPr>
          <p:spPr>
            <a:xfrm>
              <a:off x="1244578" y="5185375"/>
              <a:ext cx="582162" cy="169277"/>
            </a:xfrm>
            <a:prstGeom prst="rect">
              <a:avLst/>
            </a:prstGeom>
            <a:noFill/>
          </p:spPr>
          <p:txBody>
            <a:bodyPr wrap="square" rtlCol="0">
              <a:spAutoFit/>
            </a:bodyPr>
            <a:lstStyle/>
            <a:p>
              <a:pPr defTabSz="457200">
                <a:defRPr/>
              </a:pPr>
              <a:r>
                <a:rPr lang="en-GB" sz="500" dirty="0">
                  <a:solidFill>
                    <a:srgbClr val="000000">
                      <a:lumMod val="65000"/>
                      <a:lumOff val="35000"/>
                    </a:srgbClr>
                  </a:solidFill>
                  <a:latin typeface="Calibri" panose="020F0502020204030204"/>
                </a:rPr>
                <a:t>APOB</a:t>
              </a:r>
            </a:p>
          </p:txBody>
        </p:sp>
        <p:cxnSp>
          <p:nvCxnSpPr>
            <p:cNvPr id="43" name="Straight Connector 42"/>
            <p:cNvCxnSpPr/>
            <p:nvPr/>
          </p:nvCxnSpPr>
          <p:spPr>
            <a:xfrm flipV="1">
              <a:off x="1024807" y="4935140"/>
              <a:ext cx="3492000" cy="27847"/>
            </a:xfrm>
            <a:prstGeom prst="line">
              <a:avLst/>
            </a:prstGeom>
            <a:ln w="9525">
              <a:solidFill>
                <a:schemeClr val="accent1">
                  <a:lumMod val="20000"/>
                  <a:lumOff val="80000"/>
                </a:schemeClr>
              </a:solidFill>
            </a:ln>
          </p:spPr>
          <p:style>
            <a:lnRef idx="1">
              <a:schemeClr val="dk1"/>
            </a:lnRef>
            <a:fillRef idx="0">
              <a:schemeClr val="dk1"/>
            </a:fillRef>
            <a:effectRef idx="0">
              <a:schemeClr val="dk1"/>
            </a:effectRef>
            <a:fontRef idx="minor">
              <a:schemeClr val="tx1"/>
            </a:fontRef>
          </p:style>
        </p:cxnSp>
        <p:sp>
          <p:nvSpPr>
            <p:cNvPr id="153" name="TextBox 152"/>
            <p:cNvSpPr txBox="1"/>
            <p:nvPr/>
          </p:nvSpPr>
          <p:spPr>
            <a:xfrm>
              <a:off x="2702781" y="4359900"/>
              <a:ext cx="400761"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LDL GRS</a:t>
              </a:r>
            </a:p>
          </p:txBody>
        </p:sp>
        <p:sp>
          <p:nvSpPr>
            <p:cNvPr id="154" name="TextBox 153"/>
            <p:cNvSpPr txBox="1"/>
            <p:nvPr/>
          </p:nvSpPr>
          <p:spPr>
            <a:xfrm>
              <a:off x="2521099" y="4776255"/>
              <a:ext cx="582162"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PCSK9 46L</a:t>
              </a:r>
            </a:p>
          </p:txBody>
        </p:sp>
        <p:sp>
          <p:nvSpPr>
            <p:cNvPr id="155" name="TextBox 154"/>
            <p:cNvSpPr txBox="1"/>
            <p:nvPr/>
          </p:nvSpPr>
          <p:spPr>
            <a:xfrm>
              <a:off x="1808783" y="4876800"/>
              <a:ext cx="582162"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APOE</a:t>
              </a:r>
            </a:p>
          </p:txBody>
        </p:sp>
        <p:sp>
          <p:nvSpPr>
            <p:cNvPr id="156" name="TextBox 155"/>
            <p:cNvSpPr txBox="1"/>
            <p:nvPr/>
          </p:nvSpPr>
          <p:spPr>
            <a:xfrm>
              <a:off x="1561938" y="5025315"/>
              <a:ext cx="582162"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LDLR</a:t>
              </a:r>
            </a:p>
          </p:txBody>
        </p:sp>
        <p:sp>
          <p:nvSpPr>
            <p:cNvPr id="152" name="TextBox 151"/>
            <p:cNvSpPr txBox="1"/>
            <p:nvPr/>
          </p:nvSpPr>
          <p:spPr>
            <a:xfrm>
              <a:off x="4358236" y="3547431"/>
              <a:ext cx="582162"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LDL GRS</a:t>
              </a:r>
            </a:p>
          </p:txBody>
        </p:sp>
        <p:sp>
          <p:nvSpPr>
            <p:cNvPr id="159" name="TextBox 158"/>
            <p:cNvSpPr txBox="1"/>
            <p:nvPr/>
          </p:nvSpPr>
          <p:spPr>
            <a:xfrm>
              <a:off x="981371" y="5258499"/>
              <a:ext cx="582162" cy="169277"/>
            </a:xfrm>
            <a:prstGeom prst="rect">
              <a:avLst/>
            </a:prstGeom>
            <a:noFill/>
          </p:spPr>
          <p:txBody>
            <a:bodyPr wrap="square" rtlCol="0">
              <a:spAutoFit/>
            </a:bodyPr>
            <a:lstStyle/>
            <a:p>
              <a:pPr defTabSz="457200">
                <a:defRPr/>
              </a:pPr>
              <a:r>
                <a:rPr lang="en-GB" sz="500" dirty="0">
                  <a:solidFill>
                    <a:srgbClr val="595959"/>
                  </a:solidFill>
                  <a:latin typeface="Calibri" panose="020F0502020204030204"/>
                </a:rPr>
                <a:t>ABCGS/G8</a:t>
              </a:r>
            </a:p>
          </p:txBody>
        </p:sp>
        <p:sp>
          <p:nvSpPr>
            <p:cNvPr id="203" name="TextBox 202"/>
            <p:cNvSpPr txBox="1"/>
            <p:nvPr/>
          </p:nvSpPr>
          <p:spPr>
            <a:xfrm>
              <a:off x="1271551" y="5338201"/>
              <a:ext cx="582162" cy="169277"/>
            </a:xfrm>
            <a:prstGeom prst="rect">
              <a:avLst/>
            </a:prstGeom>
            <a:noFill/>
          </p:spPr>
          <p:txBody>
            <a:bodyPr wrap="square" rtlCol="0">
              <a:spAutoFit/>
            </a:bodyPr>
            <a:lstStyle/>
            <a:p>
              <a:pPr defTabSz="457200">
                <a:defRPr/>
              </a:pPr>
              <a:r>
                <a:rPr lang="en-GB" sz="500" dirty="0">
                  <a:solidFill>
                    <a:srgbClr val="000000">
                      <a:lumMod val="65000"/>
                      <a:lumOff val="35000"/>
                    </a:srgbClr>
                  </a:solidFill>
                  <a:latin typeface="Calibri" panose="020F0502020204030204"/>
                </a:rPr>
                <a:t>HMGCR</a:t>
              </a:r>
            </a:p>
          </p:txBody>
        </p:sp>
        <p:sp>
          <p:nvSpPr>
            <p:cNvPr id="151" name="TextBox 150"/>
            <p:cNvSpPr txBox="1"/>
            <p:nvPr/>
          </p:nvSpPr>
          <p:spPr>
            <a:xfrm>
              <a:off x="4989230" y="3653918"/>
              <a:ext cx="582162" cy="169277"/>
            </a:xfrm>
            <a:prstGeom prst="rect">
              <a:avLst/>
            </a:prstGeom>
            <a:noFill/>
          </p:spPr>
          <p:txBody>
            <a:bodyPr wrap="square" rtlCol="0">
              <a:spAutoFit/>
            </a:bodyPr>
            <a:lstStyle/>
            <a:p>
              <a:pPr defTabSz="457200">
                <a:defRPr/>
              </a:pPr>
              <a:r>
                <a:rPr lang="en-GB" sz="500" dirty="0">
                  <a:solidFill>
                    <a:srgbClr val="000000">
                      <a:lumMod val="65000"/>
                      <a:lumOff val="35000"/>
                    </a:srgbClr>
                  </a:solidFill>
                  <a:latin typeface="Calibri" panose="020F0502020204030204"/>
                </a:rPr>
                <a:t>APOB (FH)</a:t>
              </a:r>
            </a:p>
          </p:txBody>
        </p:sp>
        <p:sp>
          <p:nvSpPr>
            <p:cNvPr id="149" name="TextBox 148"/>
            <p:cNvSpPr txBox="1"/>
            <p:nvPr/>
          </p:nvSpPr>
          <p:spPr>
            <a:xfrm>
              <a:off x="7516623" y="1810013"/>
              <a:ext cx="582162" cy="169277"/>
            </a:xfrm>
            <a:prstGeom prst="rect">
              <a:avLst/>
            </a:prstGeom>
            <a:noFill/>
          </p:spPr>
          <p:txBody>
            <a:bodyPr wrap="square" rtlCol="0">
              <a:spAutoFit/>
            </a:bodyPr>
            <a:lstStyle/>
            <a:p>
              <a:pPr defTabSz="457200">
                <a:defRPr/>
              </a:pPr>
              <a:r>
                <a:rPr lang="en-GB" sz="500" dirty="0">
                  <a:solidFill>
                    <a:srgbClr val="000000">
                      <a:lumMod val="65000"/>
                      <a:lumOff val="35000"/>
                    </a:srgbClr>
                  </a:solidFill>
                  <a:latin typeface="Calibri" panose="020F0502020204030204"/>
                </a:rPr>
                <a:t>LDLR (FH)</a:t>
              </a:r>
            </a:p>
          </p:txBody>
        </p:sp>
        <p:sp>
          <p:nvSpPr>
            <p:cNvPr id="150" name="TextBox 149"/>
            <p:cNvSpPr txBox="1"/>
            <p:nvPr/>
          </p:nvSpPr>
          <p:spPr>
            <a:xfrm>
              <a:off x="6464883" y="2736313"/>
              <a:ext cx="829909" cy="169277"/>
            </a:xfrm>
            <a:prstGeom prst="rect">
              <a:avLst/>
            </a:prstGeom>
            <a:noFill/>
          </p:spPr>
          <p:txBody>
            <a:bodyPr wrap="square" rtlCol="0">
              <a:spAutoFit/>
            </a:bodyPr>
            <a:lstStyle/>
            <a:p>
              <a:pPr defTabSz="457200">
                <a:defRPr/>
              </a:pPr>
              <a:r>
                <a:rPr lang="en-GB" sz="500" dirty="0">
                  <a:solidFill>
                    <a:srgbClr val="000000">
                      <a:lumMod val="65000"/>
                      <a:lumOff val="35000"/>
                    </a:srgbClr>
                  </a:solidFill>
                  <a:latin typeface="Calibri" panose="020F0502020204030204"/>
                </a:rPr>
                <a:t>LDLR (rs200238879)</a:t>
              </a:r>
            </a:p>
          </p:txBody>
        </p:sp>
        <p:cxnSp>
          <p:nvCxnSpPr>
            <p:cNvPr id="39" name="Straight Connector 38"/>
            <p:cNvCxnSpPr/>
            <p:nvPr/>
          </p:nvCxnSpPr>
          <p:spPr>
            <a:xfrm flipH="1">
              <a:off x="1024808" y="4350871"/>
              <a:ext cx="6995616" cy="1210233"/>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01" idx="3"/>
            </p:cNvCxnSpPr>
            <p:nvPr/>
          </p:nvCxnSpPr>
          <p:spPr>
            <a:xfrm flipV="1">
              <a:off x="1024807" y="3741945"/>
              <a:ext cx="3492000" cy="27661"/>
            </a:xfrm>
            <a:prstGeom prst="line">
              <a:avLst/>
            </a:prstGeom>
            <a:ln w="95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514352" y="3717035"/>
              <a:ext cx="1160" cy="1838448"/>
            </a:xfrm>
            <a:prstGeom prst="line">
              <a:avLst/>
            </a:prstGeom>
            <a:ln w="95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024807" y="4575174"/>
              <a:ext cx="3492000" cy="27661"/>
            </a:xfrm>
            <a:prstGeom prst="line">
              <a:avLst/>
            </a:prstGeom>
            <a:ln w="952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646714" y="1604427"/>
              <a:ext cx="4754086" cy="1554272"/>
            </a:xfrm>
            <a:prstGeom prst="rect">
              <a:avLst/>
            </a:prstGeom>
            <a:noFill/>
          </p:spPr>
          <p:txBody>
            <a:bodyPr wrap="square" rtlCol="0">
              <a:spAutoFit/>
            </a:bodyPr>
            <a:lstStyle/>
            <a:p>
              <a:pPr defTabSz="457200">
                <a:defRPr/>
              </a:pPr>
              <a:r>
                <a:rPr lang="en-GB" sz="1400" b="1" dirty="0">
                  <a:solidFill>
                    <a:prstClr val="black"/>
                  </a:solidFill>
                  <a:latin typeface="Calibri" panose="020F0502020204030204"/>
                </a:rPr>
                <a:t>Meta-analyses of:</a:t>
              </a:r>
            </a:p>
            <a:p>
              <a:pPr defTabSz="457200">
                <a:defRPr/>
              </a:pPr>
              <a:r>
                <a:rPr lang="en-GB" b="1" dirty="0">
                  <a:solidFill>
                    <a:srgbClr val="000000">
                      <a:lumMod val="65000"/>
                      <a:lumOff val="35000"/>
                    </a:srgbClr>
                  </a:solidFill>
                  <a:latin typeface="Calibri" panose="020F0502020204030204"/>
                </a:rPr>
                <a:t>–</a:t>
              </a:r>
              <a:r>
                <a:rPr lang="en-GB" sz="1400" b="1" dirty="0">
                  <a:solidFill>
                    <a:srgbClr val="000000">
                      <a:lumMod val="65000"/>
                      <a:lumOff val="35000"/>
                    </a:srgbClr>
                  </a:solidFill>
                  <a:latin typeface="Calibri" panose="020F0502020204030204"/>
                </a:rPr>
                <a:t> Mendelian randomization studies</a:t>
              </a:r>
            </a:p>
            <a:p>
              <a:pPr defTabSz="457200">
                <a:defRPr/>
              </a:pPr>
              <a:r>
                <a:rPr lang="en-GB" b="1" dirty="0">
                  <a:solidFill>
                    <a:srgbClr val="00B050"/>
                  </a:solidFill>
                  <a:latin typeface="Calibri" panose="020F0502020204030204"/>
                </a:rPr>
                <a:t>–</a:t>
              </a:r>
              <a:r>
                <a:rPr lang="en-GB" sz="1400" b="1" dirty="0">
                  <a:solidFill>
                    <a:srgbClr val="00B050"/>
                  </a:solidFill>
                  <a:latin typeface="Calibri" panose="020F0502020204030204"/>
                </a:rPr>
                <a:t> Prospective cohort studies </a:t>
              </a:r>
            </a:p>
            <a:p>
              <a:pPr defTabSz="457200">
                <a:defRPr/>
              </a:pPr>
              <a:r>
                <a:rPr lang="en-GB" b="1" dirty="0">
                  <a:solidFill>
                    <a:srgbClr val="7030A0"/>
                  </a:solidFill>
                  <a:latin typeface="Calibri" panose="020F0502020204030204"/>
                </a:rPr>
                <a:t>–</a:t>
              </a:r>
              <a:r>
                <a:rPr lang="en-GB" sz="1400" b="1" dirty="0">
                  <a:solidFill>
                    <a:srgbClr val="7030A0"/>
                  </a:solidFill>
                  <a:latin typeface="Calibri" panose="020F0502020204030204"/>
                </a:rPr>
                <a:t> Randomized controlled trials</a:t>
              </a:r>
            </a:p>
          </p:txBody>
        </p:sp>
        <p:sp>
          <p:nvSpPr>
            <p:cNvPr id="45" name="Rectangle 44"/>
            <p:cNvSpPr/>
            <p:nvPr/>
          </p:nvSpPr>
          <p:spPr>
            <a:xfrm>
              <a:off x="6282930" y="2590800"/>
              <a:ext cx="2657000" cy="630942"/>
            </a:xfrm>
            <a:prstGeom prst="rect">
              <a:avLst/>
            </a:prstGeom>
          </p:spPr>
          <p:txBody>
            <a:bodyPr wrap="square">
              <a:spAutoFit/>
            </a:bodyPr>
            <a:lstStyle/>
            <a:p>
              <a:pPr algn="r" defTabSz="457200">
                <a:defRPr/>
              </a:pPr>
              <a:r>
                <a:rPr lang="en-GB" sz="1400" b="1" dirty="0">
                  <a:solidFill>
                    <a:srgbClr val="000000">
                      <a:lumMod val="65000"/>
                      <a:lumOff val="35000"/>
                    </a:srgbClr>
                  </a:solidFill>
                  <a:latin typeface="Calibri" panose="020F0502020204030204"/>
                </a:rPr>
                <a:t>(N=194,427)</a:t>
              </a:r>
            </a:p>
            <a:p>
              <a:pPr algn="r" defTabSz="457200">
                <a:defRPr/>
              </a:pPr>
              <a:r>
                <a:rPr lang="en-GB" sz="1400" b="1" dirty="0">
                  <a:solidFill>
                    <a:srgbClr val="000000">
                      <a:lumMod val="65000"/>
                      <a:lumOff val="35000"/>
                    </a:srgbClr>
                  </a:solidFill>
                  <a:latin typeface="Calibri" panose="020F0502020204030204"/>
                </a:rPr>
                <a:t>Median follow-up 52 years</a:t>
              </a:r>
            </a:p>
          </p:txBody>
        </p:sp>
        <p:sp>
          <p:nvSpPr>
            <p:cNvPr id="46" name="Rectangle 45"/>
            <p:cNvSpPr/>
            <p:nvPr/>
          </p:nvSpPr>
          <p:spPr>
            <a:xfrm>
              <a:off x="6769912" y="3769606"/>
              <a:ext cx="2170018" cy="630942"/>
            </a:xfrm>
            <a:prstGeom prst="rect">
              <a:avLst/>
            </a:prstGeom>
          </p:spPr>
          <p:txBody>
            <a:bodyPr wrap="none">
              <a:spAutoFit/>
            </a:bodyPr>
            <a:lstStyle/>
            <a:p>
              <a:pPr algn="r" defTabSz="457200">
                <a:defRPr/>
              </a:pPr>
              <a:r>
                <a:rPr lang="en-GB" sz="1400" b="1" dirty="0">
                  <a:solidFill>
                    <a:srgbClr val="00B050"/>
                  </a:solidFill>
                  <a:latin typeface="Calibri" panose="020F0502020204030204"/>
                </a:rPr>
                <a:t>(N=403,501)</a:t>
              </a:r>
            </a:p>
            <a:p>
              <a:pPr algn="r" defTabSz="457200">
                <a:defRPr/>
              </a:pPr>
              <a:r>
                <a:rPr lang="en-GB" sz="1400" b="1" dirty="0">
                  <a:solidFill>
                    <a:srgbClr val="00B050"/>
                  </a:solidFill>
                  <a:latin typeface="Calibri" panose="020F0502020204030204"/>
                </a:rPr>
                <a:t>Median follow-up 12 years</a:t>
              </a:r>
            </a:p>
          </p:txBody>
        </p:sp>
        <p:sp>
          <p:nvSpPr>
            <p:cNvPr id="47" name="Rectangle 46"/>
            <p:cNvSpPr/>
            <p:nvPr/>
          </p:nvSpPr>
          <p:spPr>
            <a:xfrm>
              <a:off x="6577730" y="4429881"/>
              <a:ext cx="2362200" cy="630942"/>
            </a:xfrm>
            <a:prstGeom prst="rect">
              <a:avLst/>
            </a:prstGeom>
          </p:spPr>
          <p:txBody>
            <a:bodyPr wrap="square">
              <a:spAutoFit/>
            </a:bodyPr>
            <a:lstStyle/>
            <a:p>
              <a:pPr algn="r" defTabSz="457200">
                <a:defRPr/>
              </a:pPr>
              <a:r>
                <a:rPr lang="en-GB" sz="1400" b="1" dirty="0">
                  <a:solidFill>
                    <a:srgbClr val="7030A0"/>
                  </a:solidFill>
                  <a:latin typeface="Calibri" panose="020F0502020204030204"/>
                </a:rPr>
                <a:t>(N=196,552)</a:t>
              </a:r>
            </a:p>
            <a:p>
              <a:pPr algn="r" defTabSz="457200">
                <a:defRPr/>
              </a:pPr>
              <a:r>
                <a:rPr lang="en-GB" sz="1400" b="1" dirty="0">
                  <a:solidFill>
                    <a:srgbClr val="7030A0"/>
                  </a:solidFill>
                  <a:latin typeface="Calibri" panose="020F0502020204030204"/>
                </a:rPr>
                <a:t>Median follow-up 5 years</a:t>
              </a:r>
            </a:p>
          </p:txBody>
        </p:sp>
        <p:sp>
          <p:nvSpPr>
            <p:cNvPr id="48" name="TextBox 47"/>
            <p:cNvSpPr txBox="1"/>
            <p:nvPr/>
          </p:nvSpPr>
          <p:spPr>
            <a:xfrm>
              <a:off x="536880" y="1523926"/>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80</a:t>
              </a:r>
            </a:p>
          </p:txBody>
        </p:sp>
        <p:sp>
          <p:nvSpPr>
            <p:cNvPr id="49" name="TextBox 48"/>
            <p:cNvSpPr txBox="1"/>
            <p:nvPr/>
          </p:nvSpPr>
          <p:spPr>
            <a:xfrm rot="16200000">
              <a:off x="-1491457" y="3460381"/>
              <a:ext cx="3893669"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Proportional reduction in risk of CHD (%)</a:t>
              </a:r>
            </a:p>
          </p:txBody>
        </p:sp>
        <p:sp>
          <p:nvSpPr>
            <p:cNvPr id="50" name="TextBox 49"/>
            <p:cNvSpPr txBox="1"/>
            <p:nvPr/>
          </p:nvSpPr>
          <p:spPr>
            <a:xfrm>
              <a:off x="1024808" y="5892337"/>
              <a:ext cx="6971710"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Magnitude of exposure to lower LDL-C (mg/</a:t>
              </a:r>
              <a:r>
                <a:rPr lang="en-GB" sz="1400" dirty="0" err="1">
                  <a:solidFill>
                    <a:prstClr val="black"/>
                  </a:solidFill>
                  <a:latin typeface="Calibri" panose="020F0502020204030204"/>
                </a:rPr>
                <a:t>dL</a:t>
              </a:r>
              <a:r>
                <a:rPr lang="en-GB" sz="1400" dirty="0">
                  <a:solidFill>
                    <a:prstClr val="black"/>
                  </a:solidFill>
                  <a:latin typeface="Calibri" panose="020F0502020204030204"/>
                </a:rPr>
                <a:t>)</a:t>
              </a:r>
            </a:p>
          </p:txBody>
        </p:sp>
        <p:sp>
          <p:nvSpPr>
            <p:cNvPr id="61" name="TextBox 60"/>
            <p:cNvSpPr txBox="1"/>
            <p:nvPr/>
          </p:nvSpPr>
          <p:spPr>
            <a:xfrm>
              <a:off x="861499" y="5611451"/>
              <a:ext cx="360996" cy="246221"/>
            </a:xfrm>
            <a:prstGeom prst="rect">
              <a:avLst/>
            </a:prstGeom>
            <a:solidFill>
              <a:schemeClr val="bg1"/>
            </a:solidFill>
          </p:spPr>
          <p:txBody>
            <a:bodyPr wrap="none" rtlCol="0">
              <a:spAutoFit/>
            </a:bodyPr>
            <a:lstStyle/>
            <a:p>
              <a:pPr defTabSz="457200">
                <a:defRPr/>
              </a:pPr>
              <a:r>
                <a:rPr lang="en-GB" sz="1000" dirty="0">
                  <a:solidFill>
                    <a:prstClr val="black"/>
                  </a:solidFill>
                  <a:latin typeface="Calibri" panose="020F0502020204030204"/>
                </a:rPr>
                <a:t>0.0</a:t>
              </a:r>
            </a:p>
          </p:txBody>
        </p:sp>
        <p:cxnSp>
          <p:nvCxnSpPr>
            <p:cNvPr id="62" name="Straight Connector 61"/>
            <p:cNvCxnSpPr/>
            <p:nvPr/>
          </p:nvCxnSpPr>
          <p:spPr>
            <a:xfrm>
              <a:off x="958210" y="1667435"/>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58210" y="2647577"/>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58210" y="3340848"/>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58210" y="3884706"/>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58210" y="432099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58210" y="4697508"/>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58210" y="5020238"/>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58210" y="5304471"/>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1687340"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a:off x="2386587"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a:off x="3079858"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a:off x="3779105"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a:off x="4478352"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a:off x="5171622"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a:off x="5870869"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a:off x="6559546" y="5591483"/>
              <a:ext cx="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a:off x="7255192" y="5591483"/>
              <a:ext cx="7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a:off x="7956918" y="5591483"/>
              <a:ext cx="7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36880" y="2498710"/>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70</a:t>
              </a:r>
            </a:p>
          </p:txBody>
        </p:sp>
        <p:sp>
          <p:nvSpPr>
            <p:cNvPr id="81" name="TextBox 80"/>
            <p:cNvSpPr txBox="1"/>
            <p:nvPr/>
          </p:nvSpPr>
          <p:spPr>
            <a:xfrm>
              <a:off x="536880" y="3191981"/>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60</a:t>
              </a:r>
            </a:p>
          </p:txBody>
        </p:sp>
        <p:sp>
          <p:nvSpPr>
            <p:cNvPr id="82" name="TextBox 81"/>
            <p:cNvSpPr txBox="1"/>
            <p:nvPr/>
          </p:nvSpPr>
          <p:spPr>
            <a:xfrm>
              <a:off x="536880" y="3735839"/>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50</a:t>
              </a:r>
            </a:p>
          </p:txBody>
        </p:sp>
        <p:sp>
          <p:nvSpPr>
            <p:cNvPr id="83" name="TextBox 82"/>
            <p:cNvSpPr txBox="1"/>
            <p:nvPr/>
          </p:nvSpPr>
          <p:spPr>
            <a:xfrm>
              <a:off x="536880" y="4176915"/>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40</a:t>
              </a:r>
            </a:p>
          </p:txBody>
        </p:sp>
        <p:sp>
          <p:nvSpPr>
            <p:cNvPr id="84" name="TextBox 83"/>
            <p:cNvSpPr txBox="1"/>
            <p:nvPr/>
          </p:nvSpPr>
          <p:spPr>
            <a:xfrm>
              <a:off x="536880" y="4548600"/>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30</a:t>
              </a:r>
            </a:p>
          </p:txBody>
        </p:sp>
        <p:sp>
          <p:nvSpPr>
            <p:cNvPr id="85" name="TextBox 84"/>
            <p:cNvSpPr txBox="1"/>
            <p:nvPr/>
          </p:nvSpPr>
          <p:spPr>
            <a:xfrm>
              <a:off x="536880" y="4869484"/>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20</a:t>
              </a:r>
            </a:p>
          </p:txBody>
        </p:sp>
        <p:sp>
          <p:nvSpPr>
            <p:cNvPr id="86" name="TextBox 85"/>
            <p:cNvSpPr txBox="1"/>
            <p:nvPr/>
          </p:nvSpPr>
          <p:spPr>
            <a:xfrm>
              <a:off x="536880" y="5156712"/>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10</a:t>
              </a:r>
            </a:p>
          </p:txBody>
        </p:sp>
        <p:sp>
          <p:nvSpPr>
            <p:cNvPr id="87" name="TextBox 86"/>
            <p:cNvSpPr txBox="1"/>
            <p:nvPr/>
          </p:nvSpPr>
          <p:spPr>
            <a:xfrm>
              <a:off x="536880" y="5413827"/>
              <a:ext cx="439544" cy="307777"/>
            </a:xfrm>
            <a:prstGeom prst="rect">
              <a:avLst/>
            </a:prstGeom>
            <a:solidFill>
              <a:schemeClr val="bg1"/>
            </a:solidFill>
          </p:spPr>
          <p:txBody>
            <a:bodyPr wrap="square" rtlCol="0">
              <a:spAutoFit/>
            </a:bodyPr>
            <a:lstStyle/>
            <a:p>
              <a:pPr algn="r" defTabSz="457200">
                <a:defRPr/>
              </a:pPr>
              <a:r>
                <a:rPr lang="en-GB" sz="1400" dirty="0">
                  <a:solidFill>
                    <a:prstClr val="black"/>
                  </a:solidFill>
                  <a:latin typeface="Calibri" panose="020F0502020204030204"/>
                </a:rPr>
                <a:t>0</a:t>
              </a:r>
            </a:p>
          </p:txBody>
        </p:sp>
        <p:sp>
          <p:nvSpPr>
            <p:cNvPr id="88" name="TextBox 87"/>
            <p:cNvSpPr txBox="1"/>
            <p:nvPr/>
          </p:nvSpPr>
          <p:spPr>
            <a:xfrm>
              <a:off x="805034" y="5631992"/>
              <a:ext cx="4395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0</a:t>
              </a:r>
            </a:p>
          </p:txBody>
        </p:sp>
        <p:sp>
          <p:nvSpPr>
            <p:cNvPr id="99" name="Rectangle 98"/>
            <p:cNvSpPr/>
            <p:nvPr/>
          </p:nvSpPr>
          <p:spPr>
            <a:xfrm>
              <a:off x="7503390" y="1862100"/>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000000">
                    <a:lumMod val="65000"/>
                    <a:lumOff val="35000"/>
                  </a:srgbClr>
                </a:solidFill>
                <a:latin typeface="Calibri" panose="020F0502020204030204"/>
              </a:endParaRPr>
            </a:p>
          </p:txBody>
        </p:sp>
        <p:sp>
          <p:nvSpPr>
            <p:cNvPr id="100" name="Rectangle 99"/>
            <p:cNvSpPr/>
            <p:nvPr/>
          </p:nvSpPr>
          <p:spPr>
            <a:xfrm>
              <a:off x="6454319" y="2791308"/>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000000">
                    <a:lumMod val="65000"/>
                    <a:lumOff val="35000"/>
                  </a:srgbClr>
                </a:solidFill>
                <a:latin typeface="Calibri" panose="020F0502020204030204"/>
              </a:endParaRPr>
            </a:p>
          </p:txBody>
        </p:sp>
        <p:sp>
          <p:nvSpPr>
            <p:cNvPr id="101" name="Rectangle 100"/>
            <p:cNvSpPr/>
            <p:nvPr/>
          </p:nvSpPr>
          <p:spPr>
            <a:xfrm>
              <a:off x="4478352" y="3705945"/>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02" name="Rectangle 101"/>
            <p:cNvSpPr/>
            <p:nvPr/>
          </p:nvSpPr>
          <p:spPr>
            <a:xfrm>
              <a:off x="4981096" y="3704613"/>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000000">
                    <a:lumMod val="65000"/>
                    <a:lumOff val="35000"/>
                  </a:srgbClr>
                </a:solidFill>
                <a:latin typeface="Calibri" panose="020F0502020204030204"/>
              </a:endParaRPr>
            </a:p>
          </p:txBody>
        </p:sp>
        <p:sp>
          <p:nvSpPr>
            <p:cNvPr id="103" name="Rectangle 102"/>
            <p:cNvSpPr/>
            <p:nvPr/>
          </p:nvSpPr>
          <p:spPr>
            <a:xfrm>
              <a:off x="2852325" y="4482476"/>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000000">
                    <a:lumMod val="65000"/>
                    <a:lumOff val="35000"/>
                  </a:srgbClr>
                </a:solidFill>
                <a:latin typeface="Calibri" panose="020F0502020204030204"/>
              </a:endParaRPr>
            </a:p>
          </p:txBody>
        </p:sp>
        <p:sp>
          <p:nvSpPr>
            <p:cNvPr id="104" name="Rectangle 103"/>
            <p:cNvSpPr/>
            <p:nvPr/>
          </p:nvSpPr>
          <p:spPr>
            <a:xfrm>
              <a:off x="2525220" y="4825375"/>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000000">
                    <a:lumMod val="65000"/>
                    <a:lumOff val="35000"/>
                  </a:srgbClr>
                </a:solidFill>
                <a:latin typeface="Calibri" panose="020F0502020204030204"/>
              </a:endParaRPr>
            </a:p>
          </p:txBody>
        </p:sp>
        <p:sp>
          <p:nvSpPr>
            <p:cNvPr id="105" name="Rectangle 104"/>
            <p:cNvSpPr/>
            <p:nvPr/>
          </p:nvSpPr>
          <p:spPr>
            <a:xfrm>
              <a:off x="1808389" y="4995451"/>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000000">
                    <a:lumMod val="65000"/>
                    <a:lumOff val="35000"/>
                  </a:srgbClr>
                </a:solidFill>
                <a:latin typeface="Calibri" panose="020F0502020204030204"/>
              </a:endParaRPr>
            </a:p>
          </p:txBody>
        </p:sp>
        <p:sp>
          <p:nvSpPr>
            <p:cNvPr id="106" name="Rectangle 105"/>
            <p:cNvSpPr/>
            <p:nvPr/>
          </p:nvSpPr>
          <p:spPr>
            <a:xfrm>
              <a:off x="1662095" y="5154181"/>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000000">
                    <a:lumMod val="65000"/>
                    <a:lumOff val="35000"/>
                  </a:srgbClr>
                </a:solidFill>
                <a:latin typeface="Calibri" panose="020F0502020204030204"/>
              </a:endParaRPr>
            </a:p>
          </p:txBody>
        </p:sp>
        <p:sp>
          <p:nvSpPr>
            <p:cNvPr id="107" name="Rectangle 106"/>
            <p:cNvSpPr/>
            <p:nvPr/>
          </p:nvSpPr>
          <p:spPr>
            <a:xfrm>
              <a:off x="1507882" y="5239467"/>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08" name="Rectangle 107"/>
            <p:cNvSpPr/>
            <p:nvPr/>
          </p:nvSpPr>
          <p:spPr>
            <a:xfrm>
              <a:off x="1357206" y="5304471"/>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0" name="Rectangle 109"/>
            <p:cNvSpPr/>
            <p:nvPr/>
          </p:nvSpPr>
          <p:spPr>
            <a:xfrm>
              <a:off x="1225045" y="5418479"/>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1" name="Rectangle 110"/>
            <p:cNvSpPr/>
            <p:nvPr/>
          </p:nvSpPr>
          <p:spPr>
            <a:xfrm>
              <a:off x="1174980" y="5396002"/>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2" name="Rectangle 111"/>
            <p:cNvSpPr/>
            <p:nvPr/>
          </p:nvSpPr>
          <p:spPr>
            <a:xfrm>
              <a:off x="1119327" y="5442714"/>
              <a:ext cx="72000" cy="7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3" name="Rectangle 112"/>
            <p:cNvSpPr/>
            <p:nvPr/>
          </p:nvSpPr>
          <p:spPr>
            <a:xfrm>
              <a:off x="2857087" y="5008889"/>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4" name="Rectangle 113"/>
            <p:cNvSpPr/>
            <p:nvPr/>
          </p:nvSpPr>
          <p:spPr>
            <a:xfrm>
              <a:off x="3403682" y="4969528"/>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5" name="Rectangle 114"/>
            <p:cNvSpPr/>
            <p:nvPr/>
          </p:nvSpPr>
          <p:spPr>
            <a:xfrm>
              <a:off x="4248619" y="4670358"/>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6" name="Rectangle 115"/>
            <p:cNvSpPr/>
            <p:nvPr/>
          </p:nvSpPr>
          <p:spPr>
            <a:xfrm>
              <a:off x="4450616" y="4442805"/>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dirty="0">
                <a:solidFill>
                  <a:prstClr val="white"/>
                </a:solidFill>
                <a:latin typeface="Calibri" panose="020F0502020204030204"/>
              </a:endParaRPr>
            </a:p>
          </p:txBody>
        </p:sp>
        <p:sp>
          <p:nvSpPr>
            <p:cNvPr id="117" name="Rectangle 116"/>
            <p:cNvSpPr/>
            <p:nvPr/>
          </p:nvSpPr>
          <p:spPr>
            <a:xfrm>
              <a:off x="5480229" y="4182222"/>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8" name="Rectangle 117"/>
            <p:cNvSpPr/>
            <p:nvPr/>
          </p:nvSpPr>
          <p:spPr>
            <a:xfrm>
              <a:off x="5873250" y="4260711"/>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19" name="Rectangle 118"/>
            <p:cNvSpPr/>
            <p:nvPr/>
          </p:nvSpPr>
          <p:spPr>
            <a:xfrm>
              <a:off x="7301952" y="3749008"/>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0" name="Rectangle 119"/>
            <p:cNvSpPr/>
            <p:nvPr/>
          </p:nvSpPr>
          <p:spPr>
            <a:xfrm>
              <a:off x="7561845" y="3714209"/>
              <a:ext cx="72000" cy="7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1" name="Rectangle 120"/>
            <p:cNvSpPr/>
            <p:nvPr/>
          </p:nvSpPr>
          <p:spPr>
            <a:xfrm>
              <a:off x="6786196" y="4581622"/>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2" name="Rectangle 121"/>
            <p:cNvSpPr/>
            <p:nvPr/>
          </p:nvSpPr>
          <p:spPr>
            <a:xfrm>
              <a:off x="5463808" y="4740251"/>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3" name="Rectangle 122"/>
            <p:cNvSpPr/>
            <p:nvPr/>
          </p:nvSpPr>
          <p:spPr>
            <a:xfrm>
              <a:off x="4899067" y="4195093"/>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4" name="Rectangle 123"/>
            <p:cNvSpPr/>
            <p:nvPr/>
          </p:nvSpPr>
          <p:spPr>
            <a:xfrm>
              <a:off x="5021858" y="4439719"/>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5" name="Rectangle 124"/>
            <p:cNvSpPr/>
            <p:nvPr/>
          </p:nvSpPr>
          <p:spPr>
            <a:xfrm>
              <a:off x="4803257" y="4592424"/>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6" name="Rectangle 125"/>
            <p:cNvSpPr/>
            <p:nvPr/>
          </p:nvSpPr>
          <p:spPr>
            <a:xfrm>
              <a:off x="4683993" y="4675773"/>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7" name="Rectangle 126"/>
            <p:cNvSpPr/>
            <p:nvPr/>
          </p:nvSpPr>
          <p:spPr>
            <a:xfrm>
              <a:off x="4420305" y="4708739"/>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8" name="Rectangle 127"/>
            <p:cNvSpPr/>
            <p:nvPr/>
          </p:nvSpPr>
          <p:spPr>
            <a:xfrm>
              <a:off x="4577317" y="4762219"/>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29" name="Rectangle 128"/>
            <p:cNvSpPr/>
            <p:nvPr/>
          </p:nvSpPr>
          <p:spPr>
            <a:xfrm>
              <a:off x="4638882" y="4842259"/>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0" name="Rectangle 129"/>
            <p:cNvSpPr/>
            <p:nvPr/>
          </p:nvSpPr>
          <p:spPr>
            <a:xfrm>
              <a:off x="4772019" y="4925247"/>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1" name="Rectangle 130"/>
            <p:cNvSpPr/>
            <p:nvPr/>
          </p:nvSpPr>
          <p:spPr>
            <a:xfrm>
              <a:off x="5011372" y="5037954"/>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2" name="Rectangle 131"/>
            <p:cNvSpPr/>
            <p:nvPr/>
          </p:nvSpPr>
          <p:spPr>
            <a:xfrm>
              <a:off x="4717209" y="5149758"/>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3" name="Rectangle 132"/>
            <p:cNvSpPr/>
            <p:nvPr/>
          </p:nvSpPr>
          <p:spPr>
            <a:xfrm>
              <a:off x="4672951" y="4958785"/>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4" name="Rectangle 133"/>
            <p:cNvSpPr/>
            <p:nvPr/>
          </p:nvSpPr>
          <p:spPr>
            <a:xfrm>
              <a:off x="4456304" y="4983523"/>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5" name="Rectangle 134"/>
            <p:cNvSpPr/>
            <p:nvPr/>
          </p:nvSpPr>
          <p:spPr>
            <a:xfrm>
              <a:off x="4456304" y="5421963"/>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6" name="Rectangle 135"/>
            <p:cNvSpPr/>
            <p:nvPr/>
          </p:nvSpPr>
          <p:spPr>
            <a:xfrm>
              <a:off x="4259448" y="5001954"/>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7" name="Rectangle 136"/>
            <p:cNvSpPr/>
            <p:nvPr/>
          </p:nvSpPr>
          <p:spPr>
            <a:xfrm>
              <a:off x="4096901" y="5005711"/>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8" name="Rectangle 137"/>
            <p:cNvSpPr/>
            <p:nvPr/>
          </p:nvSpPr>
          <p:spPr>
            <a:xfrm>
              <a:off x="4006367" y="5353537"/>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39" name="Rectangle 138"/>
            <p:cNvSpPr/>
            <p:nvPr/>
          </p:nvSpPr>
          <p:spPr>
            <a:xfrm>
              <a:off x="4187448" y="5201086"/>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0" name="Rectangle 139"/>
            <p:cNvSpPr/>
            <p:nvPr/>
          </p:nvSpPr>
          <p:spPr>
            <a:xfrm>
              <a:off x="3349984" y="5116965"/>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1" name="Rectangle 140"/>
            <p:cNvSpPr/>
            <p:nvPr/>
          </p:nvSpPr>
          <p:spPr>
            <a:xfrm>
              <a:off x="3484093" y="4831442"/>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2" name="Rectangle 141"/>
            <p:cNvSpPr/>
            <p:nvPr/>
          </p:nvSpPr>
          <p:spPr>
            <a:xfrm>
              <a:off x="3197297" y="4881101"/>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3" name="Rectangle 142"/>
            <p:cNvSpPr/>
            <p:nvPr/>
          </p:nvSpPr>
          <p:spPr>
            <a:xfrm>
              <a:off x="2963924" y="5121086"/>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4" name="Rectangle 143"/>
            <p:cNvSpPr/>
            <p:nvPr/>
          </p:nvSpPr>
          <p:spPr>
            <a:xfrm>
              <a:off x="2804674" y="5392919"/>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5" name="Rectangle 144"/>
            <p:cNvSpPr/>
            <p:nvPr/>
          </p:nvSpPr>
          <p:spPr>
            <a:xfrm>
              <a:off x="2500828" y="5287148"/>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6" name="Rectangle 145"/>
            <p:cNvSpPr/>
            <p:nvPr/>
          </p:nvSpPr>
          <p:spPr>
            <a:xfrm>
              <a:off x="2402782" y="5407607"/>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7" name="Rectangle 146"/>
            <p:cNvSpPr/>
            <p:nvPr/>
          </p:nvSpPr>
          <p:spPr>
            <a:xfrm>
              <a:off x="2238910" y="5282207"/>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48" name="Rectangle 147"/>
            <p:cNvSpPr/>
            <p:nvPr/>
          </p:nvSpPr>
          <p:spPr>
            <a:xfrm>
              <a:off x="2133746" y="5279826"/>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61" name="TextBox 160"/>
            <p:cNvSpPr txBox="1"/>
            <p:nvPr/>
          </p:nvSpPr>
          <p:spPr>
            <a:xfrm>
              <a:off x="2020066" y="5133980"/>
              <a:ext cx="364328" cy="169277"/>
            </a:xfrm>
            <a:prstGeom prst="rect">
              <a:avLst/>
            </a:prstGeom>
            <a:noFill/>
          </p:spPr>
          <p:txBody>
            <a:bodyPr wrap="square" rtlCol="0">
              <a:spAutoFit/>
            </a:bodyPr>
            <a:lstStyle/>
            <a:p>
              <a:pPr defTabSz="457200">
                <a:defRPr/>
              </a:pPr>
              <a:r>
                <a:rPr lang="en-GB" sz="500" dirty="0" err="1">
                  <a:solidFill>
                    <a:srgbClr val="7030A0"/>
                  </a:solidFill>
                  <a:latin typeface="Calibri" panose="020F0502020204030204"/>
                </a:rPr>
                <a:t>AtoZ</a:t>
              </a:r>
              <a:endParaRPr lang="en-GB" sz="500" dirty="0">
                <a:solidFill>
                  <a:srgbClr val="7030A0"/>
                </a:solidFill>
                <a:latin typeface="Calibri" panose="020F0502020204030204"/>
              </a:endParaRPr>
            </a:p>
          </p:txBody>
        </p:sp>
        <p:sp>
          <p:nvSpPr>
            <p:cNvPr id="162" name="TextBox 161"/>
            <p:cNvSpPr txBox="1"/>
            <p:nvPr/>
          </p:nvSpPr>
          <p:spPr>
            <a:xfrm>
              <a:off x="3080014" y="4749780"/>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TNT</a:t>
              </a:r>
            </a:p>
          </p:txBody>
        </p:sp>
        <p:sp>
          <p:nvSpPr>
            <p:cNvPr id="163" name="TextBox 162"/>
            <p:cNvSpPr txBox="1"/>
            <p:nvPr/>
          </p:nvSpPr>
          <p:spPr>
            <a:xfrm>
              <a:off x="3492485" y="4793620"/>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MEGA</a:t>
              </a:r>
            </a:p>
          </p:txBody>
        </p:sp>
        <p:sp>
          <p:nvSpPr>
            <p:cNvPr id="164" name="TextBox 163"/>
            <p:cNvSpPr txBox="1"/>
            <p:nvPr/>
          </p:nvSpPr>
          <p:spPr>
            <a:xfrm>
              <a:off x="2953623" y="5076341"/>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IDEAL</a:t>
              </a:r>
            </a:p>
          </p:txBody>
        </p:sp>
        <p:sp>
          <p:nvSpPr>
            <p:cNvPr id="165" name="TextBox 164"/>
            <p:cNvSpPr txBox="1"/>
            <p:nvPr/>
          </p:nvSpPr>
          <p:spPr>
            <a:xfrm>
              <a:off x="3217114" y="5164042"/>
              <a:ext cx="439160"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PROVE-IT</a:t>
              </a:r>
            </a:p>
          </p:txBody>
        </p:sp>
        <p:sp>
          <p:nvSpPr>
            <p:cNvPr id="166" name="TextBox 165"/>
            <p:cNvSpPr txBox="1"/>
            <p:nvPr/>
          </p:nvSpPr>
          <p:spPr>
            <a:xfrm>
              <a:off x="2802833" y="5348076"/>
              <a:ext cx="500137"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ALLHAT-LLT</a:t>
              </a:r>
            </a:p>
          </p:txBody>
        </p:sp>
        <p:sp>
          <p:nvSpPr>
            <p:cNvPr id="167" name="TextBox 166"/>
            <p:cNvSpPr txBox="1"/>
            <p:nvPr/>
          </p:nvSpPr>
          <p:spPr>
            <a:xfrm>
              <a:off x="2499357" y="5256842"/>
              <a:ext cx="578305"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 IMPROVE-IT</a:t>
              </a:r>
            </a:p>
          </p:txBody>
        </p:sp>
        <p:sp>
          <p:nvSpPr>
            <p:cNvPr id="168" name="TextBox 167"/>
            <p:cNvSpPr txBox="1"/>
            <p:nvPr/>
          </p:nvSpPr>
          <p:spPr>
            <a:xfrm>
              <a:off x="2124596" y="5331882"/>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GISSI-P</a:t>
              </a:r>
            </a:p>
          </p:txBody>
        </p:sp>
        <p:sp>
          <p:nvSpPr>
            <p:cNvPr id="169" name="TextBox 168"/>
            <p:cNvSpPr txBox="1"/>
            <p:nvPr/>
          </p:nvSpPr>
          <p:spPr>
            <a:xfrm>
              <a:off x="4012083" y="5308317"/>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ALERT</a:t>
              </a:r>
            </a:p>
          </p:txBody>
        </p:sp>
        <p:sp>
          <p:nvSpPr>
            <p:cNvPr id="170" name="TextBox 169"/>
            <p:cNvSpPr txBox="1"/>
            <p:nvPr/>
          </p:nvSpPr>
          <p:spPr>
            <a:xfrm>
              <a:off x="3962947" y="5048393"/>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SHARP</a:t>
              </a:r>
            </a:p>
          </p:txBody>
        </p:sp>
        <p:sp>
          <p:nvSpPr>
            <p:cNvPr id="171" name="TextBox 170"/>
            <p:cNvSpPr txBox="1"/>
            <p:nvPr/>
          </p:nvSpPr>
          <p:spPr>
            <a:xfrm>
              <a:off x="4165984" y="5043419"/>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LIPS</a:t>
              </a:r>
            </a:p>
          </p:txBody>
        </p:sp>
        <p:sp>
          <p:nvSpPr>
            <p:cNvPr id="172" name="TextBox 171"/>
            <p:cNvSpPr txBox="1"/>
            <p:nvPr/>
          </p:nvSpPr>
          <p:spPr>
            <a:xfrm>
              <a:off x="4342179" y="5027023"/>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ASPEN</a:t>
              </a:r>
            </a:p>
          </p:txBody>
        </p:sp>
        <p:sp>
          <p:nvSpPr>
            <p:cNvPr id="173" name="TextBox 172"/>
            <p:cNvSpPr txBox="1"/>
            <p:nvPr/>
          </p:nvSpPr>
          <p:spPr>
            <a:xfrm>
              <a:off x="4572299" y="4981591"/>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LP1D</a:t>
              </a:r>
            </a:p>
          </p:txBody>
        </p:sp>
        <p:sp>
          <p:nvSpPr>
            <p:cNvPr id="174" name="TextBox 173"/>
            <p:cNvSpPr txBox="1"/>
            <p:nvPr/>
          </p:nvSpPr>
          <p:spPr>
            <a:xfrm>
              <a:off x="4239112" y="4743249"/>
              <a:ext cx="423961" cy="246221"/>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AFCAPS/TEXCAPS</a:t>
              </a:r>
            </a:p>
          </p:txBody>
        </p:sp>
        <p:sp>
          <p:nvSpPr>
            <p:cNvPr id="175" name="TextBox 174"/>
            <p:cNvSpPr txBox="1"/>
            <p:nvPr/>
          </p:nvSpPr>
          <p:spPr>
            <a:xfrm>
              <a:off x="4900080" y="4151441"/>
              <a:ext cx="401194"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JUPITER</a:t>
              </a:r>
            </a:p>
          </p:txBody>
        </p:sp>
        <p:sp>
          <p:nvSpPr>
            <p:cNvPr id="176" name="TextBox 175"/>
            <p:cNvSpPr txBox="1"/>
            <p:nvPr/>
          </p:nvSpPr>
          <p:spPr>
            <a:xfrm>
              <a:off x="5026811" y="4391080"/>
              <a:ext cx="401194"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CARDS</a:t>
              </a:r>
            </a:p>
          </p:txBody>
        </p:sp>
        <p:sp>
          <p:nvSpPr>
            <p:cNvPr id="177" name="TextBox 176"/>
            <p:cNvSpPr txBox="1"/>
            <p:nvPr/>
          </p:nvSpPr>
          <p:spPr>
            <a:xfrm>
              <a:off x="4797710" y="4547482"/>
              <a:ext cx="46247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ASCOT-LLA</a:t>
              </a:r>
            </a:p>
          </p:txBody>
        </p:sp>
        <p:sp>
          <p:nvSpPr>
            <p:cNvPr id="178" name="TextBox 177"/>
            <p:cNvSpPr txBox="1"/>
            <p:nvPr/>
          </p:nvSpPr>
          <p:spPr>
            <a:xfrm>
              <a:off x="4686593" y="4636629"/>
              <a:ext cx="484939"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WOSCOPS</a:t>
              </a:r>
            </a:p>
          </p:txBody>
        </p:sp>
        <p:sp>
          <p:nvSpPr>
            <p:cNvPr id="179" name="TextBox 178"/>
            <p:cNvSpPr txBox="1"/>
            <p:nvPr/>
          </p:nvSpPr>
          <p:spPr>
            <a:xfrm>
              <a:off x="4572059" y="4716777"/>
              <a:ext cx="431672"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HOPE-3</a:t>
              </a:r>
            </a:p>
          </p:txBody>
        </p:sp>
        <p:sp>
          <p:nvSpPr>
            <p:cNvPr id="180" name="TextBox 179"/>
            <p:cNvSpPr txBox="1"/>
            <p:nvPr/>
          </p:nvSpPr>
          <p:spPr>
            <a:xfrm>
              <a:off x="4639403" y="4791732"/>
              <a:ext cx="3643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CARE</a:t>
              </a:r>
            </a:p>
          </p:txBody>
        </p:sp>
        <p:sp>
          <p:nvSpPr>
            <p:cNvPr id="181" name="TextBox 180"/>
            <p:cNvSpPr txBox="1"/>
            <p:nvPr/>
          </p:nvSpPr>
          <p:spPr>
            <a:xfrm>
              <a:off x="4768312" y="4873403"/>
              <a:ext cx="501502"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POST-CABG</a:t>
              </a:r>
            </a:p>
          </p:txBody>
        </p:sp>
        <p:sp>
          <p:nvSpPr>
            <p:cNvPr id="182" name="TextBox 181"/>
            <p:cNvSpPr txBox="1"/>
            <p:nvPr/>
          </p:nvSpPr>
          <p:spPr>
            <a:xfrm>
              <a:off x="5007767" y="4994202"/>
              <a:ext cx="484939"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ALLIANCE</a:t>
              </a:r>
            </a:p>
          </p:txBody>
        </p:sp>
        <p:sp>
          <p:nvSpPr>
            <p:cNvPr id="183" name="TextBox 182"/>
            <p:cNvSpPr txBox="1"/>
            <p:nvPr/>
          </p:nvSpPr>
          <p:spPr>
            <a:xfrm>
              <a:off x="4713965" y="5103516"/>
              <a:ext cx="484939"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PROSPER</a:t>
              </a:r>
            </a:p>
          </p:txBody>
        </p:sp>
        <p:sp>
          <p:nvSpPr>
            <p:cNvPr id="184" name="TextBox 183"/>
            <p:cNvSpPr txBox="1"/>
            <p:nvPr/>
          </p:nvSpPr>
          <p:spPr>
            <a:xfrm>
              <a:off x="4191608" y="5151728"/>
              <a:ext cx="484939"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4D</a:t>
              </a:r>
            </a:p>
          </p:txBody>
        </p:sp>
        <p:sp>
          <p:nvSpPr>
            <p:cNvPr id="185" name="TextBox 184"/>
            <p:cNvSpPr txBox="1"/>
            <p:nvPr/>
          </p:nvSpPr>
          <p:spPr>
            <a:xfrm>
              <a:off x="4466597" y="5378832"/>
              <a:ext cx="521928"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AURORA</a:t>
              </a:r>
            </a:p>
          </p:txBody>
        </p:sp>
        <p:sp>
          <p:nvSpPr>
            <p:cNvPr id="186" name="TextBox 185"/>
            <p:cNvSpPr txBox="1"/>
            <p:nvPr/>
          </p:nvSpPr>
          <p:spPr>
            <a:xfrm>
              <a:off x="2403613" y="5363409"/>
              <a:ext cx="410915"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SEARCH</a:t>
              </a:r>
            </a:p>
          </p:txBody>
        </p:sp>
        <p:sp>
          <p:nvSpPr>
            <p:cNvPr id="187" name="TextBox 186"/>
            <p:cNvSpPr txBox="1"/>
            <p:nvPr/>
          </p:nvSpPr>
          <p:spPr>
            <a:xfrm>
              <a:off x="5363341" y="4787046"/>
              <a:ext cx="401194"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HPS</a:t>
              </a:r>
            </a:p>
          </p:txBody>
        </p:sp>
        <p:sp>
          <p:nvSpPr>
            <p:cNvPr id="188" name="TextBox 187"/>
            <p:cNvSpPr txBox="1"/>
            <p:nvPr/>
          </p:nvSpPr>
          <p:spPr>
            <a:xfrm>
              <a:off x="6794161" y="4537273"/>
              <a:ext cx="401194" cy="169277"/>
            </a:xfrm>
            <a:prstGeom prst="rect">
              <a:avLst/>
            </a:prstGeom>
            <a:noFill/>
          </p:spPr>
          <p:txBody>
            <a:bodyPr wrap="square" rtlCol="0">
              <a:spAutoFit/>
            </a:bodyPr>
            <a:lstStyle/>
            <a:p>
              <a:pPr defTabSz="457200">
                <a:defRPr/>
              </a:pPr>
              <a:r>
                <a:rPr lang="en-GB" sz="500" dirty="0">
                  <a:solidFill>
                    <a:srgbClr val="7030A0"/>
                  </a:solidFill>
                  <a:latin typeface="Calibri" panose="020F0502020204030204"/>
                </a:rPr>
                <a:t>45</a:t>
              </a:r>
            </a:p>
          </p:txBody>
        </p:sp>
        <p:sp>
          <p:nvSpPr>
            <p:cNvPr id="189" name="TextBox 188"/>
            <p:cNvSpPr txBox="1"/>
            <p:nvPr/>
          </p:nvSpPr>
          <p:spPr>
            <a:xfrm>
              <a:off x="7421734" y="3753987"/>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ERPC Q5</a:t>
              </a:r>
            </a:p>
          </p:txBody>
        </p:sp>
        <p:sp>
          <p:nvSpPr>
            <p:cNvPr id="190" name="TextBox 189"/>
            <p:cNvSpPr txBox="1"/>
            <p:nvPr/>
          </p:nvSpPr>
          <p:spPr>
            <a:xfrm>
              <a:off x="7141905" y="3803001"/>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CHGN Q5</a:t>
              </a:r>
            </a:p>
          </p:txBody>
        </p:sp>
        <p:sp>
          <p:nvSpPr>
            <p:cNvPr id="194" name="TextBox 193"/>
            <p:cNvSpPr txBox="1"/>
            <p:nvPr/>
          </p:nvSpPr>
          <p:spPr>
            <a:xfrm>
              <a:off x="4099058" y="4515037"/>
              <a:ext cx="582162" cy="169277"/>
            </a:xfrm>
            <a:prstGeom prst="rect">
              <a:avLst/>
            </a:prstGeom>
            <a:noFill/>
          </p:spPr>
          <p:txBody>
            <a:bodyPr wrap="square" rtlCol="0">
              <a:spAutoFit/>
            </a:bodyPr>
            <a:lstStyle/>
            <a:p>
              <a:pPr defTabSz="457200">
                <a:defRPr/>
              </a:pPr>
              <a:r>
                <a:rPr lang="en-GB" sz="500" dirty="0">
                  <a:solidFill>
                    <a:srgbClr val="00B050"/>
                  </a:solidFill>
                  <a:latin typeface="Calibri" panose="020F0502020204030204"/>
                </a:rPr>
                <a:t>ERFC Q3</a:t>
              </a:r>
            </a:p>
          </p:txBody>
        </p:sp>
        <p:cxnSp>
          <p:nvCxnSpPr>
            <p:cNvPr id="198" name="Straight Connector 197"/>
            <p:cNvCxnSpPr/>
            <p:nvPr/>
          </p:nvCxnSpPr>
          <p:spPr>
            <a:xfrm>
              <a:off x="1030210" y="1561631"/>
              <a:ext cx="0" cy="406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958210" y="5555483"/>
              <a:ext cx="70442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1024807" y="1912471"/>
              <a:ext cx="7001593" cy="3648633"/>
            </a:xfrm>
            <a:prstGeom prst="line">
              <a:avLst/>
            </a:prstGeom>
            <a:solidFill>
              <a:schemeClr val="tx1">
                <a:lumMod val="65000"/>
                <a:lumOff val="35000"/>
              </a:schemeClr>
            </a:solidFill>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a:cxnSpLocks/>
          </p:cNvCxnSpPr>
          <p:nvPr/>
        </p:nvCxnSpPr>
        <p:spPr>
          <a:xfrm>
            <a:off x="1843052" y="5477428"/>
            <a:ext cx="291081" cy="3005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1376534" y="5631993"/>
            <a:ext cx="4395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0</a:t>
            </a:r>
          </a:p>
        </p:txBody>
      </p:sp>
      <p:sp>
        <p:nvSpPr>
          <p:cNvPr id="204" name="TextBox 203"/>
          <p:cNvSpPr txBox="1"/>
          <p:nvPr/>
        </p:nvSpPr>
        <p:spPr>
          <a:xfrm>
            <a:off x="2075391" y="5631993"/>
            <a:ext cx="4395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7.8</a:t>
            </a:r>
          </a:p>
        </p:txBody>
      </p:sp>
      <p:sp>
        <p:nvSpPr>
          <p:cNvPr id="205" name="TextBox 204"/>
          <p:cNvSpPr txBox="1"/>
          <p:nvPr/>
        </p:nvSpPr>
        <p:spPr>
          <a:xfrm>
            <a:off x="2722959" y="5631993"/>
            <a:ext cx="558137"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15.6</a:t>
            </a:r>
          </a:p>
        </p:txBody>
      </p:sp>
      <p:sp>
        <p:nvSpPr>
          <p:cNvPr id="206" name="TextBox 205"/>
          <p:cNvSpPr txBox="1"/>
          <p:nvPr/>
        </p:nvSpPr>
        <p:spPr>
          <a:xfrm>
            <a:off x="3421779"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23.4</a:t>
            </a:r>
          </a:p>
        </p:txBody>
      </p:sp>
      <p:sp>
        <p:nvSpPr>
          <p:cNvPr id="207" name="TextBox 206"/>
          <p:cNvSpPr txBox="1"/>
          <p:nvPr/>
        </p:nvSpPr>
        <p:spPr>
          <a:xfrm>
            <a:off x="4110092"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31.2</a:t>
            </a:r>
          </a:p>
        </p:txBody>
      </p:sp>
      <p:sp>
        <p:nvSpPr>
          <p:cNvPr id="208" name="TextBox 207"/>
          <p:cNvSpPr txBox="1"/>
          <p:nvPr/>
        </p:nvSpPr>
        <p:spPr>
          <a:xfrm>
            <a:off x="4807925"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39.0</a:t>
            </a:r>
          </a:p>
        </p:txBody>
      </p:sp>
      <p:sp>
        <p:nvSpPr>
          <p:cNvPr id="209" name="TextBox 208"/>
          <p:cNvSpPr txBox="1"/>
          <p:nvPr/>
        </p:nvSpPr>
        <p:spPr>
          <a:xfrm>
            <a:off x="5505678"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46.8</a:t>
            </a:r>
          </a:p>
        </p:txBody>
      </p:sp>
      <p:sp>
        <p:nvSpPr>
          <p:cNvPr id="210" name="TextBox 209"/>
          <p:cNvSpPr txBox="1"/>
          <p:nvPr/>
        </p:nvSpPr>
        <p:spPr>
          <a:xfrm>
            <a:off x="6203830"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54.6</a:t>
            </a:r>
          </a:p>
        </p:txBody>
      </p:sp>
      <p:sp>
        <p:nvSpPr>
          <p:cNvPr id="211" name="TextBox 210"/>
          <p:cNvSpPr txBox="1"/>
          <p:nvPr/>
        </p:nvSpPr>
        <p:spPr>
          <a:xfrm>
            <a:off x="6899614"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62.4</a:t>
            </a:r>
          </a:p>
        </p:txBody>
      </p:sp>
      <p:sp>
        <p:nvSpPr>
          <p:cNvPr id="212" name="TextBox 211"/>
          <p:cNvSpPr txBox="1"/>
          <p:nvPr/>
        </p:nvSpPr>
        <p:spPr>
          <a:xfrm>
            <a:off x="7597569"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70.2</a:t>
            </a:r>
          </a:p>
        </p:txBody>
      </p:sp>
      <p:sp>
        <p:nvSpPr>
          <p:cNvPr id="213" name="TextBox 212"/>
          <p:cNvSpPr txBox="1"/>
          <p:nvPr/>
        </p:nvSpPr>
        <p:spPr>
          <a:xfrm>
            <a:off x="8294099" y="5631993"/>
            <a:ext cx="545644" cy="307777"/>
          </a:xfrm>
          <a:prstGeom prst="rect">
            <a:avLst/>
          </a:prstGeom>
          <a:solidFill>
            <a:schemeClr val="bg1"/>
          </a:solidFill>
        </p:spPr>
        <p:txBody>
          <a:bodyPr wrap="square" rtlCol="0">
            <a:spAutoFit/>
          </a:bodyPr>
          <a:lstStyle/>
          <a:p>
            <a:pPr algn="ctr" defTabSz="457200">
              <a:defRPr/>
            </a:pPr>
            <a:r>
              <a:rPr lang="en-GB" sz="1400" dirty="0">
                <a:solidFill>
                  <a:prstClr val="black"/>
                </a:solidFill>
                <a:latin typeface="Calibri" panose="020F0502020204030204"/>
              </a:rPr>
              <a:t>78.0</a:t>
            </a:r>
          </a:p>
        </p:txBody>
      </p:sp>
      <p:sp>
        <p:nvSpPr>
          <p:cNvPr id="214" name="Rectangle 213"/>
          <p:cNvSpPr/>
          <p:nvPr/>
        </p:nvSpPr>
        <p:spPr>
          <a:xfrm>
            <a:off x="5014203" y="1022273"/>
            <a:ext cx="4572000" cy="1184940"/>
          </a:xfrm>
          <a:prstGeom prst="rect">
            <a:avLst/>
          </a:prstGeom>
        </p:spPr>
        <p:txBody>
          <a:bodyPr lIns="0" tIns="0" rIns="0" bIns="0" anchor="ctr">
            <a:spAutoFit/>
          </a:bodyPr>
          <a:lstStyle/>
          <a:p>
            <a:pPr marL="285750" indent="-285750" algn="just"/>
            <a:r>
              <a:rPr lang="en-GB" sz="1400" b="1" dirty="0">
                <a:solidFill>
                  <a:srgbClr val="007CC2"/>
                </a:solidFill>
              </a:rPr>
              <a:t>The increasingly steeper slope of the log-linear</a:t>
            </a:r>
          </a:p>
          <a:p>
            <a:pPr marL="285750" indent="-285750" algn="just"/>
            <a:r>
              <a:rPr lang="en-GB" sz="1400" b="1" dirty="0">
                <a:solidFill>
                  <a:srgbClr val="007CC2"/>
                </a:solidFill>
              </a:rPr>
              <a:t>association with increasing length of follow-up time</a:t>
            </a:r>
          </a:p>
          <a:p>
            <a:pPr marL="285750" indent="-285750" algn="just"/>
            <a:r>
              <a:rPr lang="en-GB" sz="1400" b="1" dirty="0">
                <a:solidFill>
                  <a:srgbClr val="007CC2"/>
                </a:solidFill>
              </a:rPr>
              <a:t>implies that LDL-C has both a </a:t>
            </a:r>
            <a:r>
              <a:rPr lang="en-GB" sz="1400" b="1" u="sng" dirty="0">
                <a:solidFill>
                  <a:srgbClr val="FF0000"/>
                </a:solidFill>
                <a:effectLst>
                  <a:outerShdw blurRad="38100" dist="38100" dir="2700000" algn="tl">
                    <a:srgbClr val="000000">
                      <a:alpha val="43137"/>
                    </a:srgbClr>
                  </a:outerShdw>
                </a:effectLst>
              </a:rPr>
              <a:t>causal and cumulative</a:t>
            </a:r>
          </a:p>
          <a:p>
            <a:pPr marL="285750" indent="-285750" algn="just"/>
            <a:r>
              <a:rPr lang="en-GB" sz="1400" b="1" dirty="0">
                <a:solidFill>
                  <a:srgbClr val="007CC2"/>
                </a:solidFill>
              </a:rPr>
              <a:t>effect on the risk of CV disease</a:t>
            </a:r>
          </a:p>
        </p:txBody>
      </p:sp>
      <p:sp>
        <p:nvSpPr>
          <p:cNvPr id="216" name="Text Placeholder 1"/>
          <p:cNvSpPr txBox="1">
            <a:spLocks/>
          </p:cNvSpPr>
          <p:nvPr/>
        </p:nvSpPr>
        <p:spPr>
          <a:xfrm>
            <a:off x="945140" y="6367068"/>
            <a:ext cx="8353425" cy="50318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noAutofit/>
          </a:bodyPr>
          <a:lstStyle>
            <a:lvl1pPr marL="0" indent="0" algn="l" defTabSz="914400" rtl="0" eaLnBrk="1" fontAlgn="base" latinLnBrk="0" hangingPunct="1">
              <a:lnSpc>
                <a:spcPct val="100000"/>
              </a:lnSpc>
              <a:spcBef>
                <a:spcPts val="200"/>
              </a:spcBef>
              <a:spcAft>
                <a:spcPct val="0"/>
              </a:spcAft>
              <a:buClr>
                <a:schemeClr val="accent1"/>
              </a:buClr>
              <a:buFont typeface="Arial" pitchFamily="34" charset="0"/>
              <a:buNone/>
              <a:defRPr lang="en-US" sz="900" b="0" kern="1200">
                <a:solidFill>
                  <a:schemeClr val="tx1"/>
                </a:solidFill>
                <a:latin typeface="+mn-lt"/>
                <a:ea typeface="+mn-ea"/>
                <a:cs typeface="+mn-cs"/>
              </a:defRPr>
            </a:lvl1pPr>
            <a:lvl2pPr marL="346075" indent="0" algn="l" defTabSz="914400" rtl="0" eaLnBrk="1" fontAlgn="base" latinLnBrk="0" hangingPunct="1">
              <a:lnSpc>
                <a:spcPct val="100000"/>
              </a:lnSpc>
              <a:spcBef>
                <a:spcPts val="600"/>
              </a:spcBef>
              <a:spcAft>
                <a:spcPct val="0"/>
              </a:spcAft>
              <a:buClr>
                <a:schemeClr val="accent1"/>
              </a:buClr>
              <a:buFont typeface="Arial" pitchFamily="34" charset="0"/>
              <a:buNone/>
              <a:defRPr lang="en-US" sz="2200" b="0" kern="1200">
                <a:solidFill>
                  <a:schemeClr val="tx1"/>
                </a:solidFill>
                <a:latin typeface="+mn-lt"/>
                <a:ea typeface="+mn-ea"/>
                <a:cs typeface="+mn-cs"/>
              </a:defRPr>
            </a:lvl2pPr>
            <a:lvl3pPr marL="746125" indent="0" algn="l" defTabSz="914400" rtl="0" eaLnBrk="1" fontAlgn="base" latinLnBrk="0" hangingPunct="1">
              <a:lnSpc>
                <a:spcPct val="100000"/>
              </a:lnSpc>
              <a:spcBef>
                <a:spcPts val="600"/>
              </a:spcBef>
              <a:spcAft>
                <a:spcPct val="0"/>
              </a:spcAft>
              <a:buClr>
                <a:schemeClr val="accent1"/>
              </a:buClr>
              <a:buFont typeface="Arial" pitchFamily="34" charset="0"/>
              <a:buNone/>
              <a:defRPr lang="en-US" sz="2000" b="0" kern="1200">
                <a:solidFill>
                  <a:schemeClr val="tx1"/>
                </a:solidFill>
                <a:latin typeface="+mn-lt"/>
                <a:ea typeface="+mn-ea"/>
                <a:cs typeface="+mn-cs"/>
              </a:defRPr>
            </a:lvl3pPr>
            <a:lvl4pPr marL="1030287" indent="0" algn="l" defTabSz="914400" rtl="0" eaLnBrk="1" fontAlgn="base" latinLnBrk="0" hangingPunct="1">
              <a:lnSpc>
                <a:spcPct val="100000"/>
              </a:lnSpc>
              <a:spcBef>
                <a:spcPts val="600"/>
              </a:spcBef>
              <a:spcAft>
                <a:spcPct val="0"/>
              </a:spcAft>
              <a:buClr>
                <a:schemeClr val="accent1"/>
              </a:buClr>
              <a:buFont typeface="Arial" pitchFamily="34" charset="0"/>
              <a:buNone/>
              <a:defRPr lang="en-US" sz="1800" b="0" kern="1200">
                <a:solidFill>
                  <a:schemeClr val="tx1"/>
                </a:solidFill>
                <a:latin typeface="+mn-lt"/>
                <a:ea typeface="+mn-ea"/>
                <a:cs typeface="+mn-cs"/>
              </a:defRPr>
            </a:lvl4pPr>
            <a:lvl5pPr marL="1314450" indent="0" algn="l" defTabSz="914400" rtl="0" eaLnBrk="1" fontAlgn="base" latinLnBrk="0" hangingPunct="1">
              <a:lnSpc>
                <a:spcPct val="100000"/>
              </a:lnSpc>
              <a:spcBef>
                <a:spcPts val="600"/>
              </a:spcBef>
              <a:spcAft>
                <a:spcPct val="0"/>
              </a:spcAft>
              <a:buClr>
                <a:schemeClr val="accent1"/>
              </a:buClr>
              <a:buFont typeface="Arial" pitchFamily="34" charset="0"/>
              <a:buNone/>
              <a:defRPr lang="en-US" sz="16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7CC2"/>
              </a:buClr>
              <a:buSzPct val="100000"/>
              <a:defRPr/>
            </a:pPr>
            <a:r>
              <a:rPr lang="it-IT" sz="1000" dirty="0" err="1">
                <a:solidFill>
                  <a:srgbClr val="000000"/>
                </a:solidFill>
              </a:rPr>
              <a:t>Ference</a:t>
            </a:r>
            <a:r>
              <a:rPr lang="it-IT" sz="1000" dirty="0">
                <a:solidFill>
                  <a:srgbClr val="000000"/>
                </a:solidFill>
              </a:rPr>
              <a:t> BA, et al. </a:t>
            </a:r>
            <a:r>
              <a:rPr lang="it-IT" sz="1000" dirty="0" err="1">
                <a:solidFill>
                  <a:srgbClr val="000000"/>
                </a:solidFill>
              </a:rPr>
              <a:t>Eur</a:t>
            </a:r>
            <a:r>
              <a:rPr lang="it-IT" sz="1000" dirty="0">
                <a:solidFill>
                  <a:srgbClr val="000000"/>
                </a:solidFill>
              </a:rPr>
              <a:t> </a:t>
            </a:r>
            <a:r>
              <a:rPr lang="it-IT" sz="1000" dirty="0" err="1">
                <a:solidFill>
                  <a:srgbClr val="000000"/>
                </a:solidFill>
              </a:rPr>
              <a:t>Heart</a:t>
            </a:r>
            <a:r>
              <a:rPr lang="it-IT" sz="1000" dirty="0">
                <a:solidFill>
                  <a:srgbClr val="000000"/>
                </a:solidFill>
              </a:rPr>
              <a:t> J. 2017;38:2459-2472</a:t>
            </a:r>
          </a:p>
        </p:txBody>
      </p:sp>
    </p:spTree>
    <p:extLst>
      <p:ext uri="{BB962C8B-B14F-4D97-AF65-F5344CB8AC3E}">
        <p14:creationId xmlns:p14="http://schemas.microsoft.com/office/powerpoint/2010/main" val="102857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12800" y="1397000"/>
            <a:ext cx="8547100" cy="44323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2"/>
          <a:stretch>
            <a:fillRect/>
          </a:stretch>
        </p:blipFill>
        <p:spPr>
          <a:xfrm>
            <a:off x="850900" y="1549400"/>
            <a:ext cx="8470900" cy="4283471"/>
          </a:xfrm>
          <a:prstGeom prst="rect">
            <a:avLst/>
          </a:prstGeom>
        </p:spPr>
      </p:pic>
      <p:sp>
        <p:nvSpPr>
          <p:cNvPr id="5" name="Rettangolo 2"/>
          <p:cNvSpPr>
            <a:spLocks noChangeArrowheads="1"/>
          </p:cNvSpPr>
          <p:nvPr/>
        </p:nvSpPr>
        <p:spPr bwMode="auto">
          <a:xfrm>
            <a:off x="0" y="432075"/>
            <a:ext cx="10287000" cy="874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err="1">
                <a:solidFill>
                  <a:srgbClr val="E61157"/>
                </a:solidFill>
                <a:latin typeface="Calibri"/>
                <a:cs typeface="Calibri"/>
              </a:rPr>
              <a:t>Range</a:t>
            </a:r>
            <a:r>
              <a:rPr lang="it-IT" sz="2800" b="1" dirty="0">
                <a:solidFill>
                  <a:srgbClr val="E61157"/>
                </a:solidFill>
                <a:latin typeface="Calibri"/>
                <a:cs typeface="Calibri"/>
              </a:rPr>
              <a:t> di riduzione percentuale del colesterolo LDL che è possibile ottenere con i dosaggi (in mg) indicati per le diverse statine </a:t>
            </a:r>
          </a:p>
        </p:txBody>
      </p:sp>
      <p:sp>
        <p:nvSpPr>
          <p:cNvPr id="7" name="Rettangolo 6"/>
          <p:cNvSpPr/>
          <p:nvPr/>
        </p:nvSpPr>
        <p:spPr>
          <a:xfrm>
            <a:off x="458585" y="6025322"/>
            <a:ext cx="8650137" cy="294311"/>
          </a:xfrm>
          <a:prstGeom prst="rect">
            <a:avLst/>
          </a:prstGeom>
        </p:spPr>
        <p:txBody>
          <a:bodyPr wrap="square">
            <a:spAutoFit/>
          </a:bodyPr>
          <a:lstStyle/>
          <a:p>
            <a:pPr eaLnBrk="1" hangingPunct="1">
              <a:lnSpc>
                <a:spcPct val="85000"/>
              </a:lnSpc>
            </a:pPr>
            <a:r>
              <a:rPr lang="de-DE" sz="1500" i="1" dirty="0" err="1">
                <a:solidFill>
                  <a:srgbClr val="000000"/>
                </a:solidFill>
                <a:latin typeface="Calibri" charset="0"/>
                <a:ea typeface="MS PGothic" charset="0"/>
                <a:cs typeface="Arial" charset="0"/>
              </a:rPr>
              <a:t>Modified</a:t>
            </a:r>
            <a:r>
              <a:rPr lang="de-DE" sz="1500" i="1" dirty="0">
                <a:solidFill>
                  <a:srgbClr val="000000"/>
                </a:solidFill>
                <a:latin typeface="Calibri" charset="0"/>
                <a:ea typeface="MS PGothic" charset="0"/>
                <a:cs typeface="Arial" charset="0"/>
              </a:rPr>
              <a:t> </a:t>
            </a:r>
            <a:r>
              <a:rPr lang="de-DE" sz="1500" i="1" dirty="0" err="1">
                <a:solidFill>
                  <a:srgbClr val="000000"/>
                </a:solidFill>
                <a:latin typeface="Calibri" charset="0"/>
                <a:ea typeface="MS PGothic" charset="0"/>
                <a:cs typeface="Arial" charset="0"/>
              </a:rPr>
              <a:t>from</a:t>
            </a:r>
            <a:r>
              <a:rPr lang="de-DE" sz="1500" i="1" dirty="0">
                <a:solidFill>
                  <a:srgbClr val="000000"/>
                </a:solidFill>
                <a:latin typeface="Calibri" charset="0"/>
                <a:ea typeface="MS PGothic" charset="0"/>
                <a:cs typeface="Arial" charset="0"/>
              </a:rPr>
              <a:t> Weng TC et al. J </a:t>
            </a:r>
            <a:r>
              <a:rPr lang="de-DE" sz="1500" i="1" dirty="0" err="1">
                <a:solidFill>
                  <a:srgbClr val="000000"/>
                </a:solidFill>
                <a:latin typeface="Calibri" charset="0"/>
                <a:ea typeface="MS PGothic" charset="0"/>
                <a:cs typeface="Arial" charset="0"/>
              </a:rPr>
              <a:t>Clin</a:t>
            </a:r>
            <a:r>
              <a:rPr lang="de-DE" sz="1500" i="1" dirty="0">
                <a:solidFill>
                  <a:srgbClr val="000000"/>
                </a:solidFill>
                <a:latin typeface="Calibri" charset="0"/>
                <a:ea typeface="MS PGothic" charset="0"/>
                <a:cs typeface="Arial" charset="0"/>
              </a:rPr>
              <a:t> </a:t>
            </a:r>
            <a:r>
              <a:rPr lang="de-DE" sz="1500" i="1" dirty="0" err="1">
                <a:solidFill>
                  <a:srgbClr val="000000"/>
                </a:solidFill>
                <a:latin typeface="Calibri" charset="0"/>
                <a:ea typeface="MS PGothic" charset="0"/>
                <a:cs typeface="Arial" charset="0"/>
              </a:rPr>
              <a:t>Pharm</a:t>
            </a:r>
            <a:r>
              <a:rPr lang="de-DE" sz="1500" i="1" dirty="0">
                <a:solidFill>
                  <a:srgbClr val="000000"/>
                </a:solidFill>
                <a:latin typeface="Calibri" charset="0"/>
                <a:ea typeface="MS PGothic" charset="0"/>
                <a:cs typeface="Arial" charset="0"/>
              </a:rPr>
              <a:t> </a:t>
            </a:r>
            <a:r>
              <a:rPr lang="de-DE" sz="1500" i="1" dirty="0" err="1">
                <a:solidFill>
                  <a:srgbClr val="000000"/>
                </a:solidFill>
                <a:latin typeface="Calibri" charset="0"/>
                <a:ea typeface="MS PGothic" charset="0"/>
                <a:cs typeface="Arial" charset="0"/>
              </a:rPr>
              <a:t>Ther</a:t>
            </a:r>
            <a:r>
              <a:rPr lang="de-DE" sz="1500" i="1" dirty="0">
                <a:solidFill>
                  <a:srgbClr val="000000"/>
                </a:solidFill>
                <a:latin typeface="Calibri" charset="0"/>
                <a:ea typeface="MS PGothic" charset="0"/>
                <a:cs typeface="Arial" charset="0"/>
              </a:rPr>
              <a:t> 2010;35:139–151.</a:t>
            </a:r>
            <a:endParaRPr lang="nb-NO"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35931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p:cNvSpPr>
            <a:spLocks noChangeArrowheads="1"/>
          </p:cNvSpPr>
          <p:nvPr/>
        </p:nvSpPr>
        <p:spPr bwMode="auto">
          <a:xfrm>
            <a:off x="0" y="432075"/>
            <a:ext cx="10287000" cy="1262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chemeClr val="bg1"/>
                </a:solidFill>
                <a:latin typeface="Calibri"/>
                <a:cs typeface="Calibri"/>
              </a:rPr>
              <a:t>Il problema della scarsa aderenza del paziente al trattamento, rilevante soprattutto nel caso della patologie croniche, </a:t>
            </a:r>
            <a:br>
              <a:rPr lang="it-IT" sz="2800" b="1" dirty="0">
                <a:solidFill>
                  <a:schemeClr val="bg1"/>
                </a:solidFill>
                <a:latin typeface="Calibri"/>
                <a:cs typeface="Calibri"/>
              </a:rPr>
            </a:br>
            <a:r>
              <a:rPr lang="it-IT" sz="2800" b="1" dirty="0">
                <a:solidFill>
                  <a:schemeClr val="bg1"/>
                </a:solidFill>
                <a:latin typeface="Calibri"/>
                <a:cs typeface="Calibri"/>
              </a:rPr>
              <a:t>è noto sin dai tempi di Ippocrate…</a:t>
            </a:r>
          </a:p>
        </p:txBody>
      </p:sp>
      <p:pic>
        <p:nvPicPr>
          <p:cNvPr id="6" name="Immagine 5"/>
          <p:cNvPicPr>
            <a:picLocks noChangeAspect="1"/>
          </p:cNvPicPr>
          <p:nvPr/>
        </p:nvPicPr>
        <p:blipFill rotWithShape="1">
          <a:blip r:embed="rId3" cstate="email">
            <a:extLst>
              <a:ext uri="{28A0092B-C50C-407E-A947-70E740481C1C}">
                <a14:useLocalDpi xmlns:a14="http://schemas.microsoft.com/office/drawing/2010/main" val="0"/>
              </a:ext>
            </a:extLst>
          </a:blip>
          <a:srcRect l="1907" t="8347" r="61265" b="4620"/>
          <a:stretch/>
        </p:blipFill>
        <p:spPr bwMode="auto">
          <a:xfrm>
            <a:off x="3832137" y="1956935"/>
            <a:ext cx="2622726" cy="32821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ttangolo 6"/>
          <p:cNvSpPr/>
          <p:nvPr/>
        </p:nvSpPr>
        <p:spPr>
          <a:xfrm>
            <a:off x="2239405" y="5454540"/>
            <a:ext cx="5808189" cy="743217"/>
          </a:xfrm>
          <a:prstGeom prst="rect">
            <a:avLst/>
          </a:prstGeom>
        </p:spPr>
        <p:txBody>
          <a:bodyPr wrap="square">
            <a:spAutoFit/>
          </a:bodyPr>
          <a:lstStyle/>
          <a:p>
            <a:pPr algn="ctr">
              <a:lnSpc>
                <a:spcPct val="110000"/>
              </a:lnSpc>
            </a:pPr>
            <a:r>
              <a:rPr lang="it-IT" sz="2000" dirty="0"/>
              <a:t>Ippocrate scrisse che “I pazienti spesso mentono quando dicono di aver assunto dei farmaci”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270000" y="1790700"/>
            <a:ext cx="7835900" cy="40767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Segnaposto contenuto 3"/>
          <p:cNvPicPr>
            <a:picLocks noGrp="1" noChangeAspect="1"/>
          </p:cNvPicPr>
          <p:nvPr>
            <p:ph idx="1"/>
          </p:nvPr>
        </p:nvPicPr>
        <p:blipFill>
          <a:blip r:embed="rId2"/>
          <a:srcRect l="-11056" r="-11056"/>
          <a:stretch>
            <a:fillRect/>
          </a:stretch>
        </p:blipFill>
        <p:spPr>
          <a:xfrm>
            <a:off x="1162050" y="1803400"/>
            <a:ext cx="8020050" cy="3920639"/>
          </a:xfrm>
        </p:spPr>
      </p:pic>
      <p:sp>
        <p:nvSpPr>
          <p:cNvPr id="6" name="Rettangolo 2"/>
          <p:cNvSpPr>
            <a:spLocks noChangeArrowheads="1"/>
          </p:cNvSpPr>
          <p:nvPr/>
        </p:nvSpPr>
        <p:spPr bwMode="auto">
          <a:xfrm>
            <a:off x="0" y="432075"/>
            <a:ext cx="10287000" cy="1262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Rapporto rischio/beneficio: effetti muscolare ed epatici vs riduzione LDL. All’aumentare della dose di statina il rischio di effetti indesiderati aumenta</a:t>
            </a:r>
          </a:p>
        </p:txBody>
      </p:sp>
      <p:sp>
        <p:nvSpPr>
          <p:cNvPr id="8" name="Rettangolo 7"/>
          <p:cNvSpPr/>
          <p:nvPr/>
        </p:nvSpPr>
        <p:spPr>
          <a:xfrm>
            <a:off x="458585" y="6025322"/>
            <a:ext cx="8650137" cy="294311"/>
          </a:xfrm>
          <a:prstGeom prst="rect">
            <a:avLst/>
          </a:prstGeom>
        </p:spPr>
        <p:txBody>
          <a:bodyPr wrap="square">
            <a:spAutoFit/>
          </a:bodyPr>
          <a:lstStyle/>
          <a:p>
            <a:pPr eaLnBrk="1" hangingPunct="1">
              <a:lnSpc>
                <a:spcPct val="85000"/>
              </a:lnSpc>
            </a:pPr>
            <a:r>
              <a:rPr lang="de-DE" sz="1500" i="1" dirty="0">
                <a:solidFill>
                  <a:srgbClr val="000000"/>
                </a:solidFill>
                <a:latin typeface="Calibri" charset="0"/>
                <a:ea typeface="MS PGothic" charset="0"/>
                <a:cs typeface="Arial" charset="0"/>
              </a:rPr>
              <a:t>Jacobson TA. Am J </a:t>
            </a:r>
            <a:r>
              <a:rPr lang="de-DE" sz="1500" i="1" dirty="0" err="1">
                <a:solidFill>
                  <a:srgbClr val="000000"/>
                </a:solidFill>
                <a:latin typeface="Calibri" charset="0"/>
                <a:ea typeface="MS PGothic" charset="0"/>
                <a:cs typeface="Arial" charset="0"/>
              </a:rPr>
              <a:t>Cardiol</a:t>
            </a:r>
            <a:r>
              <a:rPr lang="de-DE" sz="1500" i="1" dirty="0">
                <a:solidFill>
                  <a:srgbClr val="000000"/>
                </a:solidFill>
                <a:latin typeface="Calibri" charset="0"/>
                <a:ea typeface="MS PGothic" charset="0"/>
                <a:cs typeface="Arial" charset="0"/>
              </a:rPr>
              <a:t> 2006; 97: 44–51.</a:t>
            </a:r>
            <a:endParaRPr lang="nb-NO"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348648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270000" y="1397000"/>
            <a:ext cx="7835900" cy="44323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Segnaposto contenuto 5"/>
          <p:cNvPicPr>
            <a:picLocks noGrp="1" noChangeAspect="1"/>
          </p:cNvPicPr>
          <p:nvPr>
            <p:ph idx="1"/>
          </p:nvPr>
        </p:nvPicPr>
        <p:blipFill>
          <a:blip r:embed="rId2"/>
          <a:srcRect l="-9191" r="-9191"/>
          <a:stretch>
            <a:fillRect/>
          </a:stretch>
        </p:blipFill>
        <p:spPr>
          <a:xfrm>
            <a:off x="730250" y="1600200"/>
            <a:ext cx="8350250" cy="4082059"/>
          </a:xfrm>
        </p:spPr>
      </p:pic>
      <p:sp>
        <p:nvSpPr>
          <p:cNvPr id="5" name="Rettangolo 2"/>
          <p:cNvSpPr>
            <a:spLocks noChangeArrowheads="1"/>
          </p:cNvSpPr>
          <p:nvPr/>
        </p:nvSpPr>
        <p:spPr bwMode="auto">
          <a:xfrm>
            <a:off x="0" y="432075"/>
            <a:ext cx="10287000" cy="874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Co-somministrazione di </a:t>
            </a:r>
            <a:r>
              <a:rPr lang="it-IT" sz="2800" b="1" dirty="0" err="1">
                <a:solidFill>
                  <a:srgbClr val="E61157"/>
                </a:solidFill>
                <a:latin typeface="Calibri"/>
                <a:cs typeface="Calibri"/>
              </a:rPr>
              <a:t>ezetimibe</a:t>
            </a:r>
            <a:r>
              <a:rPr lang="it-IT" sz="2800" b="1" dirty="0">
                <a:solidFill>
                  <a:srgbClr val="E61157"/>
                </a:solidFill>
                <a:latin typeface="Calibri"/>
                <a:cs typeface="Calibri"/>
              </a:rPr>
              <a:t> con statine: </a:t>
            </a:r>
            <a:br>
              <a:rPr lang="it-IT" sz="2800" b="1" dirty="0">
                <a:solidFill>
                  <a:srgbClr val="E61157"/>
                </a:solidFill>
                <a:latin typeface="Calibri"/>
                <a:cs typeface="Calibri"/>
              </a:rPr>
            </a:br>
            <a:r>
              <a:rPr lang="it-IT" sz="2800" b="1" dirty="0">
                <a:solidFill>
                  <a:srgbClr val="E61157"/>
                </a:solidFill>
                <a:latin typeface="Calibri"/>
                <a:cs typeface="Calibri"/>
              </a:rPr>
              <a:t>efficacia nel controllo dell'LDL-C </a:t>
            </a:r>
          </a:p>
        </p:txBody>
      </p:sp>
      <p:sp>
        <p:nvSpPr>
          <p:cNvPr id="9" name="Rettangolo 8"/>
          <p:cNvSpPr/>
          <p:nvPr/>
        </p:nvSpPr>
        <p:spPr>
          <a:xfrm>
            <a:off x="458585" y="6025322"/>
            <a:ext cx="8650137" cy="294311"/>
          </a:xfrm>
          <a:prstGeom prst="rect">
            <a:avLst/>
          </a:prstGeom>
        </p:spPr>
        <p:txBody>
          <a:bodyPr wrap="square">
            <a:spAutoFit/>
          </a:bodyPr>
          <a:lstStyle/>
          <a:p>
            <a:pPr eaLnBrk="1" hangingPunct="1">
              <a:lnSpc>
                <a:spcPct val="85000"/>
              </a:lnSpc>
            </a:pPr>
            <a:r>
              <a:rPr lang="fr-FR" sz="1500" i="1" dirty="0">
                <a:solidFill>
                  <a:srgbClr val="000000"/>
                </a:solidFill>
                <a:latin typeface="Calibri" charset="0"/>
                <a:ea typeface="MS PGothic" charset="0"/>
                <a:cs typeface="Arial" charset="0"/>
              </a:rPr>
              <a:t>Stein E- </a:t>
            </a:r>
            <a:r>
              <a:rPr lang="fr-FR" sz="1500" i="1" dirty="0" err="1">
                <a:solidFill>
                  <a:srgbClr val="000000"/>
                </a:solidFill>
                <a:latin typeface="Calibri" charset="0"/>
                <a:ea typeface="MS PGothic" charset="0"/>
                <a:cs typeface="Arial" charset="0"/>
              </a:rPr>
              <a:t>Eur</a:t>
            </a:r>
            <a:r>
              <a:rPr lang="fr-FR" sz="1500" i="1" dirty="0">
                <a:solidFill>
                  <a:srgbClr val="000000"/>
                </a:solidFill>
                <a:latin typeface="Calibri" charset="0"/>
                <a:ea typeface="MS PGothic" charset="0"/>
                <a:cs typeface="Arial" charset="0"/>
              </a:rPr>
              <a:t> </a:t>
            </a:r>
            <a:r>
              <a:rPr lang="fr-FR" sz="1500" i="1" dirty="0" err="1">
                <a:solidFill>
                  <a:srgbClr val="000000"/>
                </a:solidFill>
                <a:latin typeface="Calibri" charset="0"/>
                <a:ea typeface="MS PGothic" charset="0"/>
                <a:cs typeface="Arial" charset="0"/>
              </a:rPr>
              <a:t>Heart</a:t>
            </a:r>
            <a:r>
              <a:rPr lang="fr-FR" sz="1500" i="1" dirty="0">
                <a:solidFill>
                  <a:srgbClr val="000000"/>
                </a:solidFill>
                <a:latin typeface="Calibri" charset="0"/>
                <a:ea typeface="MS PGothic" charset="0"/>
                <a:cs typeface="Arial" charset="0"/>
              </a:rPr>
              <a:t> J </a:t>
            </a:r>
            <a:r>
              <a:rPr lang="fr-FR" sz="1500" i="1" dirty="0" err="1">
                <a:solidFill>
                  <a:srgbClr val="000000"/>
                </a:solidFill>
                <a:latin typeface="Calibri" charset="0"/>
                <a:ea typeface="MS PGothic" charset="0"/>
                <a:cs typeface="Arial" charset="0"/>
              </a:rPr>
              <a:t>Supp</a:t>
            </a:r>
            <a:r>
              <a:rPr lang="fr-FR" sz="1500" i="1" dirty="0">
                <a:solidFill>
                  <a:srgbClr val="000000"/>
                </a:solidFill>
                <a:latin typeface="Calibri" charset="0"/>
                <a:ea typeface="MS PGothic" charset="0"/>
                <a:cs typeface="Arial" charset="0"/>
              </a:rPr>
              <a:t> 2001; 3(</a:t>
            </a:r>
            <a:r>
              <a:rPr lang="fr-FR" sz="1500" i="1" dirty="0" err="1">
                <a:solidFill>
                  <a:srgbClr val="000000"/>
                </a:solidFill>
                <a:latin typeface="Calibri" charset="0"/>
                <a:ea typeface="MS PGothic" charset="0"/>
                <a:cs typeface="Arial" charset="0"/>
              </a:rPr>
              <a:t>Supplement</a:t>
            </a:r>
            <a:r>
              <a:rPr lang="fr-FR" sz="1500" i="1" dirty="0">
                <a:solidFill>
                  <a:srgbClr val="000000"/>
                </a:solidFill>
                <a:latin typeface="Calibri" charset="0"/>
                <a:ea typeface="MS PGothic" charset="0"/>
                <a:cs typeface="Arial" charset="0"/>
              </a:rPr>
              <a:t> E):E11–E16.</a:t>
            </a:r>
            <a:endParaRPr lang="nb-NO" sz="1500" i="1" dirty="0">
              <a:solidFill>
                <a:srgbClr val="000000"/>
              </a:solidFill>
              <a:latin typeface="Calibri" charset="0"/>
              <a:ea typeface="MS PGothic" charset="0"/>
              <a:cs typeface="Arial" charset="0"/>
            </a:endParaRPr>
          </a:p>
        </p:txBody>
      </p:sp>
      <p:sp>
        <p:nvSpPr>
          <p:cNvPr id="3" name="Rettangolo arrotondato 2"/>
          <p:cNvSpPr/>
          <p:nvPr/>
        </p:nvSpPr>
        <p:spPr>
          <a:xfrm>
            <a:off x="6362700" y="5473700"/>
            <a:ext cx="2108200" cy="2921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38530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tangolo 34"/>
          <p:cNvSpPr/>
          <p:nvPr/>
        </p:nvSpPr>
        <p:spPr>
          <a:xfrm>
            <a:off x="622300" y="1257300"/>
            <a:ext cx="8890000" cy="42164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55170" name="Text Box 2050"/>
          <p:cNvSpPr txBox="1">
            <a:spLocks noChangeArrowheads="1"/>
          </p:cNvSpPr>
          <p:nvPr/>
        </p:nvSpPr>
        <p:spPr bwMode="auto">
          <a:xfrm>
            <a:off x="655638" y="1312337"/>
            <a:ext cx="4740275" cy="178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marL="388938" indent="-388938" algn="l">
              <a:defRPr sz="2400">
                <a:solidFill>
                  <a:schemeClr val="tx1"/>
                </a:solidFill>
                <a:latin typeface="Times New Roman" charset="0"/>
                <a:ea typeface="ＭＳ Ｐゴシック" charset="0"/>
              </a:defRPr>
            </a:lvl1pPr>
            <a:lvl2pPr marL="579438"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buClr>
                <a:schemeClr val="tx2"/>
              </a:buClr>
              <a:buSzPct val="150000"/>
              <a:defRPr/>
            </a:pPr>
            <a:r>
              <a:rPr lang="en-GB" sz="2000" dirty="0">
                <a:latin typeface="Calibri"/>
                <a:cs typeface="Calibri"/>
              </a:rPr>
              <a:t>La co-</a:t>
            </a:r>
            <a:r>
              <a:rPr lang="en-GB" sz="2000" dirty="0" err="1">
                <a:latin typeface="Calibri"/>
                <a:cs typeface="Calibri"/>
              </a:rPr>
              <a:t>somministrazione</a:t>
            </a:r>
            <a:r>
              <a:rPr lang="en-GB" sz="2000" dirty="0">
                <a:latin typeface="Calibri"/>
                <a:cs typeface="Calibri"/>
              </a:rPr>
              <a:t> </a:t>
            </a:r>
            <a:r>
              <a:rPr lang="en-GB" sz="2000" dirty="0" err="1">
                <a:latin typeface="Calibri"/>
                <a:cs typeface="Calibri"/>
              </a:rPr>
              <a:t>statina</a:t>
            </a:r>
            <a:r>
              <a:rPr lang="en-GB" sz="2000" dirty="0">
                <a:latin typeface="Calibri"/>
                <a:cs typeface="Calibri"/>
              </a:rPr>
              <a:t> + ezetimibe </a:t>
            </a:r>
            <a:r>
              <a:rPr lang="en-GB" sz="2000" dirty="0" err="1">
                <a:latin typeface="Calibri"/>
                <a:cs typeface="Calibri"/>
              </a:rPr>
              <a:t>consente</a:t>
            </a:r>
            <a:r>
              <a:rPr lang="en-GB" sz="2000" dirty="0">
                <a:latin typeface="Calibri"/>
                <a:cs typeface="Calibri"/>
              </a:rPr>
              <a:t> una </a:t>
            </a:r>
            <a:r>
              <a:rPr lang="en-GB" sz="2000" dirty="0" err="1">
                <a:latin typeface="Calibri"/>
                <a:cs typeface="Calibri"/>
              </a:rPr>
              <a:t>riduzione</a:t>
            </a:r>
            <a:r>
              <a:rPr lang="en-GB" sz="2000" dirty="0">
                <a:latin typeface="Calibri"/>
                <a:cs typeface="Calibri"/>
              </a:rPr>
              <a:t> </a:t>
            </a:r>
            <a:r>
              <a:rPr lang="en-GB" sz="2000" dirty="0" err="1">
                <a:latin typeface="Calibri"/>
                <a:cs typeface="Calibri"/>
              </a:rPr>
              <a:t>della</a:t>
            </a:r>
            <a:r>
              <a:rPr lang="en-GB" sz="2000" dirty="0">
                <a:latin typeface="Calibri"/>
                <a:cs typeface="Calibri"/>
              </a:rPr>
              <a:t> </a:t>
            </a:r>
            <a:r>
              <a:rPr lang="en-GB" sz="2000" dirty="0" err="1">
                <a:latin typeface="Calibri"/>
                <a:cs typeface="Calibri"/>
              </a:rPr>
              <a:t>colesterolemia</a:t>
            </a:r>
            <a:r>
              <a:rPr lang="en-GB" sz="2000" dirty="0">
                <a:latin typeface="Calibri"/>
                <a:cs typeface="Calibri"/>
              </a:rPr>
              <a:t> </a:t>
            </a:r>
            <a:r>
              <a:rPr lang="en-GB" sz="2000" dirty="0" err="1">
                <a:latin typeface="Calibri"/>
                <a:cs typeface="Calibri"/>
              </a:rPr>
              <a:t>superiore</a:t>
            </a:r>
            <a:r>
              <a:rPr lang="en-GB" sz="2000" dirty="0">
                <a:latin typeface="Calibri"/>
                <a:cs typeface="Calibri"/>
              </a:rPr>
              <a:t> a </a:t>
            </a:r>
            <a:r>
              <a:rPr lang="en-GB" sz="2000" dirty="0" err="1">
                <a:latin typeface="Calibri"/>
                <a:cs typeface="Calibri"/>
              </a:rPr>
              <a:t>quella</a:t>
            </a:r>
            <a:r>
              <a:rPr lang="en-GB" sz="2000" dirty="0">
                <a:latin typeface="Calibri"/>
                <a:cs typeface="Calibri"/>
              </a:rPr>
              <a:t> </a:t>
            </a:r>
            <a:r>
              <a:rPr lang="en-GB" sz="2000" dirty="0" err="1">
                <a:latin typeface="Calibri"/>
                <a:cs typeface="Calibri"/>
              </a:rPr>
              <a:t>ottenibile</a:t>
            </a:r>
            <a:r>
              <a:rPr lang="en-GB" sz="2000" dirty="0">
                <a:latin typeface="Calibri"/>
                <a:cs typeface="Calibri"/>
              </a:rPr>
              <a:t> con la sola </a:t>
            </a:r>
            <a:r>
              <a:rPr lang="en-GB" sz="2000" dirty="0" err="1">
                <a:latin typeface="Calibri"/>
                <a:cs typeface="Calibri"/>
              </a:rPr>
              <a:t>statina</a:t>
            </a:r>
            <a:endParaRPr lang="en-GB" sz="2000" dirty="0">
              <a:latin typeface="Calibri"/>
              <a:cs typeface="Calibri"/>
            </a:endParaRPr>
          </a:p>
          <a:p>
            <a:pPr>
              <a:buFontTx/>
              <a:buChar char="•"/>
              <a:defRPr/>
            </a:pPr>
            <a:endParaRPr lang="en-GB" sz="2000" dirty="0">
              <a:latin typeface="Calibri"/>
              <a:cs typeface="Calibri"/>
            </a:endParaRPr>
          </a:p>
        </p:txBody>
      </p:sp>
      <p:grpSp>
        <p:nvGrpSpPr>
          <p:cNvPr id="2" name="Gruppo 1"/>
          <p:cNvGrpSpPr/>
          <p:nvPr/>
        </p:nvGrpSpPr>
        <p:grpSpPr>
          <a:xfrm>
            <a:off x="2705100" y="1844150"/>
            <a:ext cx="6699250" cy="3462081"/>
            <a:chOff x="1935163" y="1640950"/>
            <a:chExt cx="8180387" cy="4227512"/>
          </a:xfrm>
        </p:grpSpPr>
        <p:sp>
          <p:nvSpPr>
            <p:cNvPr id="2055171" name="Rectangle 2051"/>
            <p:cNvSpPr>
              <a:spLocks noChangeArrowheads="1"/>
            </p:cNvSpPr>
            <p:nvPr/>
          </p:nvSpPr>
          <p:spPr bwMode="auto">
            <a:xfrm rot="5400000">
              <a:off x="5592763" y="3745975"/>
              <a:ext cx="1433512" cy="544512"/>
            </a:xfrm>
            <a:prstGeom prst="rect">
              <a:avLst/>
            </a:prstGeom>
            <a:solidFill>
              <a:srgbClr val="B9CDE5"/>
            </a:solidFill>
            <a:ln>
              <a:noFill/>
            </a:ln>
            <a:effectLst/>
            <a:scene3d>
              <a:camera prst="orthographicFront"/>
              <a:lightRig rig="threePt" dir="t"/>
            </a:scene3d>
            <a:sp3d>
              <a:bevelT/>
            </a:sp3d>
          </p:spPr>
          <p:txBody>
            <a:bodyPr wrap="none" anchor="ctr"/>
            <a:lstStyle/>
            <a:p>
              <a:pPr>
                <a:defRPr/>
              </a:pPr>
              <a:endParaRPr lang="it-IT">
                <a:cs typeface="+mn-cs"/>
              </a:endParaRPr>
            </a:p>
          </p:txBody>
        </p:sp>
        <p:sp>
          <p:nvSpPr>
            <p:cNvPr id="2055172" name="Rectangle 2052"/>
            <p:cNvSpPr>
              <a:spLocks noChangeArrowheads="1"/>
            </p:cNvSpPr>
            <p:nvPr/>
          </p:nvSpPr>
          <p:spPr bwMode="auto">
            <a:xfrm rot="10800000">
              <a:off x="5380038" y="2537887"/>
              <a:ext cx="2181225" cy="506413"/>
            </a:xfrm>
            <a:prstGeom prst="rect">
              <a:avLst/>
            </a:prstGeom>
            <a:solidFill>
              <a:srgbClr val="B9CDE5"/>
            </a:solidFill>
            <a:ln>
              <a:noFill/>
            </a:ln>
            <a:effectLst/>
            <a:scene3d>
              <a:camera prst="orthographicFront"/>
              <a:lightRig rig="threePt" dir="t"/>
            </a:scene3d>
            <a:sp3d>
              <a:bevelT/>
            </a:sp3d>
          </p:spPr>
          <p:txBody>
            <a:bodyPr wrap="none" anchor="ctr"/>
            <a:lstStyle/>
            <a:p>
              <a:pPr>
                <a:defRPr/>
              </a:pPr>
              <a:endParaRPr lang="it-IT">
                <a:cs typeface="+mn-cs"/>
              </a:endParaRPr>
            </a:p>
          </p:txBody>
        </p:sp>
        <p:sp>
          <p:nvSpPr>
            <p:cNvPr id="2055173" name="Rectangle 2053"/>
            <p:cNvSpPr>
              <a:spLocks noChangeArrowheads="1"/>
            </p:cNvSpPr>
            <p:nvPr/>
          </p:nvSpPr>
          <p:spPr bwMode="auto">
            <a:xfrm>
              <a:off x="2838450" y="3522137"/>
              <a:ext cx="2181225" cy="506413"/>
            </a:xfrm>
            <a:prstGeom prst="rect">
              <a:avLst/>
            </a:prstGeom>
            <a:solidFill>
              <a:srgbClr val="B9CDE5"/>
            </a:solidFill>
            <a:ln>
              <a:noFill/>
            </a:ln>
            <a:effectLst/>
            <a:scene3d>
              <a:camera prst="orthographicFront"/>
              <a:lightRig rig="threePt" dir="t"/>
            </a:scene3d>
            <a:sp3d>
              <a:bevelT/>
            </a:sp3d>
          </p:spPr>
          <p:txBody>
            <a:bodyPr wrap="none" anchor="ctr"/>
            <a:lstStyle/>
            <a:p>
              <a:pPr>
                <a:defRPr/>
              </a:pPr>
              <a:endParaRPr lang="it-IT">
                <a:cs typeface="+mn-cs"/>
              </a:endParaRPr>
            </a:p>
          </p:txBody>
        </p:sp>
        <p:sp>
          <p:nvSpPr>
            <p:cNvPr id="2055175" name="Freeform 2055"/>
            <p:cNvSpPr>
              <a:spLocks/>
            </p:cNvSpPr>
            <p:nvPr/>
          </p:nvSpPr>
          <p:spPr bwMode="auto">
            <a:xfrm>
              <a:off x="5311775" y="1640950"/>
              <a:ext cx="2222500" cy="795337"/>
            </a:xfrm>
            <a:custGeom>
              <a:avLst/>
              <a:gdLst>
                <a:gd name="T0" fmla="*/ 0 w 1120"/>
                <a:gd name="T1" fmla="*/ 233 h 416"/>
                <a:gd name="T2" fmla="*/ 208 w 1120"/>
                <a:gd name="T3" fmla="*/ 416 h 416"/>
                <a:gd name="T4" fmla="*/ 646 w 1120"/>
                <a:gd name="T5" fmla="*/ 324 h 416"/>
                <a:gd name="T6" fmla="*/ 1120 w 1120"/>
                <a:gd name="T7" fmla="*/ 324 h 416"/>
                <a:gd name="T8" fmla="*/ 1114 w 1120"/>
                <a:gd name="T9" fmla="*/ 0 h 416"/>
                <a:gd name="T10" fmla="*/ 664 w 1120"/>
                <a:gd name="T11" fmla="*/ 0 h 416"/>
                <a:gd name="T12" fmla="*/ 0 w 1120"/>
                <a:gd name="T13" fmla="*/ 233 h 416"/>
              </a:gdLst>
              <a:ahLst/>
              <a:cxnLst>
                <a:cxn ang="0">
                  <a:pos x="T0" y="T1"/>
                </a:cxn>
                <a:cxn ang="0">
                  <a:pos x="T2" y="T3"/>
                </a:cxn>
                <a:cxn ang="0">
                  <a:pos x="T4" y="T5"/>
                </a:cxn>
                <a:cxn ang="0">
                  <a:pos x="T6" y="T7"/>
                </a:cxn>
                <a:cxn ang="0">
                  <a:pos x="T8" y="T9"/>
                </a:cxn>
                <a:cxn ang="0">
                  <a:pos x="T10" y="T11"/>
                </a:cxn>
                <a:cxn ang="0">
                  <a:pos x="T12" y="T13"/>
                </a:cxn>
              </a:cxnLst>
              <a:rect l="0" t="0" r="r" b="b"/>
              <a:pathLst>
                <a:path w="1120" h="416">
                  <a:moveTo>
                    <a:pt x="0" y="233"/>
                  </a:moveTo>
                  <a:lnTo>
                    <a:pt x="208" y="416"/>
                  </a:lnTo>
                  <a:lnTo>
                    <a:pt x="646" y="324"/>
                  </a:lnTo>
                  <a:lnTo>
                    <a:pt x="1120" y="324"/>
                  </a:lnTo>
                  <a:lnTo>
                    <a:pt x="1114" y="0"/>
                  </a:lnTo>
                  <a:lnTo>
                    <a:pt x="664" y="0"/>
                  </a:lnTo>
                  <a:lnTo>
                    <a:pt x="0" y="233"/>
                  </a:lnTo>
                  <a:close/>
                </a:path>
              </a:pathLst>
            </a:custGeom>
            <a:solidFill>
              <a:schemeClr val="accent1">
                <a:lumMod val="40000"/>
                <a:lumOff val="60000"/>
              </a:schemeClr>
            </a:solidFill>
            <a:ln>
              <a:noFill/>
            </a:ln>
            <a:effectLst/>
            <a:scene3d>
              <a:camera prst="orthographicFront"/>
              <a:lightRig rig="threePt" dir="t"/>
            </a:scene3d>
            <a:sp3d>
              <a:bevelT/>
            </a:sp3d>
          </p:spPr>
          <p:txBody>
            <a:bodyPr/>
            <a:lstStyle/>
            <a:p>
              <a:pPr>
                <a:defRPr/>
              </a:pPr>
              <a:endParaRPr lang="it-IT">
                <a:cs typeface="+mn-cs"/>
              </a:endParaRPr>
            </a:p>
          </p:txBody>
        </p:sp>
        <p:sp>
          <p:nvSpPr>
            <p:cNvPr id="2055176" name="Freeform 2056"/>
            <p:cNvSpPr>
              <a:spLocks/>
            </p:cNvSpPr>
            <p:nvPr/>
          </p:nvSpPr>
          <p:spPr bwMode="auto">
            <a:xfrm>
              <a:off x="7043738" y="3414187"/>
              <a:ext cx="2185987" cy="1028700"/>
            </a:xfrm>
            <a:custGeom>
              <a:avLst/>
              <a:gdLst>
                <a:gd name="T0" fmla="*/ 647 w 1326"/>
                <a:gd name="T1" fmla="*/ 0 h 648"/>
                <a:gd name="T2" fmla="*/ 0 w 1326"/>
                <a:gd name="T3" fmla="*/ 176 h 648"/>
                <a:gd name="T4" fmla="*/ 576 w 1326"/>
                <a:gd name="T5" fmla="*/ 648 h 648"/>
                <a:gd name="T6" fmla="*/ 1326 w 1326"/>
                <a:gd name="T7" fmla="*/ 646 h 648"/>
                <a:gd name="T8" fmla="*/ 1326 w 1326"/>
                <a:gd name="T9" fmla="*/ 218 h 648"/>
                <a:gd name="T10" fmla="*/ 738 w 1326"/>
                <a:gd name="T11" fmla="*/ 235 h 648"/>
                <a:gd name="T12" fmla="*/ 647 w 1326"/>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1326" h="648">
                  <a:moveTo>
                    <a:pt x="647" y="0"/>
                  </a:moveTo>
                  <a:lnTo>
                    <a:pt x="0" y="176"/>
                  </a:lnTo>
                  <a:lnTo>
                    <a:pt x="576" y="648"/>
                  </a:lnTo>
                  <a:lnTo>
                    <a:pt x="1326" y="646"/>
                  </a:lnTo>
                  <a:lnTo>
                    <a:pt x="1326" y="218"/>
                  </a:lnTo>
                  <a:lnTo>
                    <a:pt x="738" y="235"/>
                  </a:lnTo>
                  <a:lnTo>
                    <a:pt x="647" y="0"/>
                  </a:lnTo>
                  <a:close/>
                </a:path>
              </a:pathLst>
            </a:custGeom>
            <a:solidFill>
              <a:srgbClr val="B9CDE5"/>
            </a:solidFill>
            <a:ln>
              <a:noFill/>
            </a:ln>
            <a:effectLst/>
            <a:scene3d>
              <a:camera prst="orthographicFront"/>
              <a:lightRig rig="threePt" dir="t"/>
            </a:scene3d>
            <a:sp3d>
              <a:bevelT/>
            </a:sp3d>
          </p:spPr>
          <p:txBody>
            <a:bodyPr/>
            <a:lstStyle/>
            <a:p>
              <a:pPr>
                <a:defRPr/>
              </a:pPr>
              <a:endParaRPr lang="it-IT">
                <a:cs typeface="+mn-cs"/>
              </a:endParaRPr>
            </a:p>
          </p:txBody>
        </p:sp>
        <p:sp>
          <p:nvSpPr>
            <p:cNvPr id="2055177" name="Freeform 2057"/>
            <p:cNvSpPr>
              <a:spLocks/>
            </p:cNvSpPr>
            <p:nvPr/>
          </p:nvSpPr>
          <p:spPr bwMode="auto">
            <a:xfrm>
              <a:off x="2486025" y="4901675"/>
              <a:ext cx="3117850" cy="966787"/>
            </a:xfrm>
            <a:custGeom>
              <a:avLst/>
              <a:gdLst>
                <a:gd name="T0" fmla="*/ 932 w 1891"/>
                <a:gd name="T1" fmla="*/ 0 h 609"/>
                <a:gd name="T2" fmla="*/ 0 w 1891"/>
                <a:gd name="T3" fmla="*/ 417 h 609"/>
                <a:gd name="T4" fmla="*/ 975 w 1891"/>
                <a:gd name="T5" fmla="*/ 609 h 609"/>
                <a:gd name="T6" fmla="*/ 1891 w 1891"/>
                <a:gd name="T7" fmla="*/ 609 h 609"/>
                <a:gd name="T8" fmla="*/ 1891 w 1891"/>
                <a:gd name="T9" fmla="*/ 181 h 609"/>
                <a:gd name="T10" fmla="*/ 1050 w 1891"/>
                <a:gd name="T11" fmla="*/ 166 h 609"/>
                <a:gd name="T12" fmla="*/ 932 w 1891"/>
                <a:gd name="T13" fmla="*/ 0 h 609"/>
              </a:gdLst>
              <a:ahLst/>
              <a:cxnLst>
                <a:cxn ang="0">
                  <a:pos x="T0" y="T1"/>
                </a:cxn>
                <a:cxn ang="0">
                  <a:pos x="T2" y="T3"/>
                </a:cxn>
                <a:cxn ang="0">
                  <a:pos x="T4" y="T5"/>
                </a:cxn>
                <a:cxn ang="0">
                  <a:pos x="T6" y="T7"/>
                </a:cxn>
                <a:cxn ang="0">
                  <a:pos x="T8" y="T9"/>
                </a:cxn>
                <a:cxn ang="0">
                  <a:pos x="T10" y="T11"/>
                </a:cxn>
                <a:cxn ang="0">
                  <a:pos x="T12" y="T13"/>
                </a:cxn>
              </a:cxnLst>
              <a:rect l="0" t="0" r="r" b="b"/>
              <a:pathLst>
                <a:path w="1891" h="609">
                  <a:moveTo>
                    <a:pt x="932" y="0"/>
                  </a:moveTo>
                  <a:lnTo>
                    <a:pt x="0" y="417"/>
                  </a:lnTo>
                  <a:lnTo>
                    <a:pt x="975" y="609"/>
                  </a:lnTo>
                  <a:lnTo>
                    <a:pt x="1891" y="609"/>
                  </a:lnTo>
                  <a:lnTo>
                    <a:pt x="1891" y="181"/>
                  </a:lnTo>
                  <a:lnTo>
                    <a:pt x="1050" y="166"/>
                  </a:lnTo>
                  <a:lnTo>
                    <a:pt x="932" y="0"/>
                  </a:lnTo>
                  <a:close/>
                </a:path>
              </a:pathLst>
            </a:custGeom>
            <a:solidFill>
              <a:srgbClr val="B9CDE5"/>
            </a:solidFill>
            <a:ln>
              <a:noFill/>
            </a:ln>
            <a:effectLst/>
            <a:scene3d>
              <a:camera prst="orthographicFront"/>
              <a:lightRig rig="threePt" dir="t"/>
            </a:scene3d>
            <a:sp3d>
              <a:bevelT/>
            </a:sp3d>
          </p:spPr>
          <p:txBody>
            <a:bodyPr/>
            <a:lstStyle/>
            <a:p>
              <a:pPr>
                <a:defRPr/>
              </a:pPr>
              <a:endParaRPr lang="it-IT">
                <a:cs typeface="+mn-cs"/>
              </a:endParaRPr>
            </a:p>
          </p:txBody>
        </p:sp>
        <p:sp>
          <p:nvSpPr>
            <p:cNvPr id="2055178" name="Rectangle 2058"/>
            <p:cNvSpPr>
              <a:spLocks noChangeArrowheads="1"/>
            </p:cNvSpPr>
            <p:nvPr/>
          </p:nvSpPr>
          <p:spPr bwMode="auto">
            <a:xfrm>
              <a:off x="5026025" y="2536300"/>
              <a:ext cx="455613" cy="768350"/>
            </a:xfrm>
            <a:prstGeom prst="rect">
              <a:avLst/>
            </a:prstGeom>
            <a:gradFill rotWithShape="0">
              <a:gsLst>
                <a:gs pos="0">
                  <a:srgbClr val="33CC33"/>
                </a:gs>
                <a:gs pos="100000">
                  <a:srgbClr val="33CC33">
                    <a:gamma/>
                    <a:shade val="46275"/>
                    <a:invGamma/>
                  </a:srgbClr>
                </a:gs>
              </a:gsLst>
              <a:lin ang="5400000" scaled="1"/>
            </a:gradFill>
            <a:ln w="317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it-IT">
                <a:cs typeface="+mn-cs"/>
              </a:endParaRPr>
            </a:p>
          </p:txBody>
        </p:sp>
        <p:sp>
          <p:nvSpPr>
            <p:cNvPr id="2055179" name="Rectangle 2059"/>
            <p:cNvSpPr>
              <a:spLocks noChangeArrowheads="1"/>
            </p:cNvSpPr>
            <p:nvPr/>
          </p:nvSpPr>
          <p:spPr bwMode="auto">
            <a:xfrm>
              <a:off x="5026025" y="2201337"/>
              <a:ext cx="455613" cy="339725"/>
            </a:xfrm>
            <a:prstGeom prst="rect">
              <a:avLst/>
            </a:prstGeom>
            <a:solidFill>
              <a:srgbClr val="008000"/>
            </a:solidFill>
            <a:ln w="3175">
              <a:solidFill>
                <a:schemeClr val="tx1"/>
              </a:solidFill>
              <a:miter lim="800000"/>
              <a:headEnd/>
              <a:tailEnd/>
            </a:ln>
            <a:effectLst/>
            <a:scene3d>
              <a:camera prst="orthographicFront"/>
              <a:lightRig rig="threePt" dir="t"/>
            </a:scene3d>
            <a:sp3d>
              <a:bevelT/>
            </a:sp3d>
          </p:spPr>
          <p:txBody>
            <a:bodyPr wrap="none" anchor="ctr"/>
            <a:lstStyle/>
            <a:p>
              <a:pPr>
                <a:defRPr/>
              </a:pPr>
              <a:endParaRPr lang="it-IT">
                <a:cs typeface="+mn-cs"/>
              </a:endParaRPr>
            </a:p>
          </p:txBody>
        </p:sp>
        <p:sp>
          <p:nvSpPr>
            <p:cNvPr id="2055180" name="Freeform 2060"/>
            <p:cNvSpPr>
              <a:spLocks/>
            </p:cNvSpPr>
            <p:nvPr/>
          </p:nvSpPr>
          <p:spPr bwMode="auto">
            <a:xfrm>
              <a:off x="5486400" y="2379137"/>
              <a:ext cx="249238" cy="939800"/>
            </a:xfrm>
            <a:custGeom>
              <a:avLst/>
              <a:gdLst>
                <a:gd name="T0" fmla="*/ 0 w 152"/>
                <a:gd name="T1" fmla="*/ 592 h 592"/>
                <a:gd name="T2" fmla="*/ 0 w 152"/>
                <a:gd name="T3" fmla="*/ 87 h 592"/>
                <a:gd name="T4" fmla="*/ 152 w 152"/>
                <a:gd name="T5" fmla="*/ 0 h 592"/>
                <a:gd name="T6" fmla="*/ 152 w 152"/>
                <a:gd name="T7" fmla="*/ 472 h 592"/>
                <a:gd name="T8" fmla="*/ 0 w 152"/>
                <a:gd name="T9" fmla="*/ 592 h 592"/>
              </a:gdLst>
              <a:ahLst/>
              <a:cxnLst>
                <a:cxn ang="0">
                  <a:pos x="T0" y="T1"/>
                </a:cxn>
                <a:cxn ang="0">
                  <a:pos x="T2" y="T3"/>
                </a:cxn>
                <a:cxn ang="0">
                  <a:pos x="T4" y="T5"/>
                </a:cxn>
                <a:cxn ang="0">
                  <a:pos x="T6" y="T7"/>
                </a:cxn>
                <a:cxn ang="0">
                  <a:pos x="T8" y="T9"/>
                </a:cxn>
              </a:cxnLst>
              <a:rect l="0" t="0" r="r" b="b"/>
              <a:pathLst>
                <a:path w="152" h="592">
                  <a:moveTo>
                    <a:pt x="0" y="592"/>
                  </a:moveTo>
                  <a:lnTo>
                    <a:pt x="0" y="87"/>
                  </a:lnTo>
                  <a:lnTo>
                    <a:pt x="152" y="0"/>
                  </a:lnTo>
                  <a:lnTo>
                    <a:pt x="152" y="472"/>
                  </a:lnTo>
                  <a:lnTo>
                    <a:pt x="0" y="592"/>
                  </a:lnTo>
                  <a:close/>
                </a:path>
              </a:pathLst>
            </a:custGeom>
            <a:gradFill rotWithShape="0">
              <a:gsLst>
                <a:gs pos="0">
                  <a:srgbClr val="33CC33"/>
                </a:gs>
                <a:gs pos="100000">
                  <a:srgbClr val="33CC33">
                    <a:gamma/>
                    <a:shade val="46275"/>
                    <a:invGamma/>
                  </a:srgbClr>
                </a:gs>
              </a:gsLst>
              <a:lin ang="5400000" scaled="1"/>
            </a:gradFill>
            <a:ln w="3175" cap="flat" cmpd="sng">
              <a:solidFill>
                <a:schemeClr val="tx1"/>
              </a:solidFill>
              <a:prstDash val="solid"/>
              <a:round/>
              <a:headEnd/>
              <a:tailEnd/>
            </a:ln>
            <a:effectLst/>
            <a:scene3d>
              <a:camera prst="orthographicFront"/>
              <a:lightRig rig="threePt" dir="t"/>
            </a:scene3d>
            <a:sp3d>
              <a:bevelT/>
            </a:sp3d>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a:defRPr/>
              </a:pPr>
              <a:endParaRPr lang="it-IT">
                <a:cs typeface="+mn-cs"/>
              </a:endParaRPr>
            </a:p>
          </p:txBody>
        </p:sp>
        <p:sp>
          <p:nvSpPr>
            <p:cNvPr id="2055181" name="Freeform 2061"/>
            <p:cNvSpPr>
              <a:spLocks/>
            </p:cNvSpPr>
            <p:nvPr/>
          </p:nvSpPr>
          <p:spPr bwMode="auto">
            <a:xfrm>
              <a:off x="5483225" y="2093387"/>
              <a:ext cx="260350" cy="446088"/>
            </a:xfrm>
            <a:custGeom>
              <a:avLst/>
              <a:gdLst>
                <a:gd name="T0" fmla="*/ 0 w 158"/>
                <a:gd name="T1" fmla="*/ 281 h 281"/>
                <a:gd name="T2" fmla="*/ 0 w 158"/>
                <a:gd name="T3" fmla="*/ 67 h 281"/>
                <a:gd name="T4" fmla="*/ 158 w 158"/>
                <a:gd name="T5" fmla="*/ 0 h 281"/>
                <a:gd name="T6" fmla="*/ 158 w 158"/>
                <a:gd name="T7" fmla="*/ 192 h 281"/>
                <a:gd name="T8" fmla="*/ 0 w 158"/>
                <a:gd name="T9" fmla="*/ 281 h 281"/>
              </a:gdLst>
              <a:ahLst/>
              <a:cxnLst>
                <a:cxn ang="0">
                  <a:pos x="T0" y="T1"/>
                </a:cxn>
                <a:cxn ang="0">
                  <a:pos x="T2" y="T3"/>
                </a:cxn>
                <a:cxn ang="0">
                  <a:pos x="T4" y="T5"/>
                </a:cxn>
                <a:cxn ang="0">
                  <a:pos x="T6" y="T7"/>
                </a:cxn>
                <a:cxn ang="0">
                  <a:pos x="T8" y="T9"/>
                </a:cxn>
              </a:cxnLst>
              <a:rect l="0" t="0" r="r" b="b"/>
              <a:pathLst>
                <a:path w="158" h="281">
                  <a:moveTo>
                    <a:pt x="0" y="281"/>
                  </a:moveTo>
                  <a:lnTo>
                    <a:pt x="0" y="67"/>
                  </a:lnTo>
                  <a:lnTo>
                    <a:pt x="158" y="0"/>
                  </a:lnTo>
                  <a:lnTo>
                    <a:pt x="158" y="192"/>
                  </a:lnTo>
                  <a:lnTo>
                    <a:pt x="0" y="281"/>
                  </a:lnTo>
                  <a:close/>
                </a:path>
              </a:pathLst>
            </a:custGeom>
            <a:solidFill>
              <a:srgbClr val="008000"/>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82" name="Freeform 2062"/>
            <p:cNvSpPr>
              <a:spLocks/>
            </p:cNvSpPr>
            <p:nvPr/>
          </p:nvSpPr>
          <p:spPr bwMode="auto">
            <a:xfrm>
              <a:off x="5030788" y="2091800"/>
              <a:ext cx="711200" cy="103187"/>
            </a:xfrm>
            <a:custGeom>
              <a:avLst/>
              <a:gdLst>
                <a:gd name="T0" fmla="*/ 431 w 431"/>
                <a:gd name="T1" fmla="*/ 0 h 65"/>
                <a:gd name="T2" fmla="*/ 171 w 431"/>
                <a:gd name="T3" fmla="*/ 0 h 65"/>
                <a:gd name="T4" fmla="*/ 0 w 431"/>
                <a:gd name="T5" fmla="*/ 65 h 65"/>
                <a:gd name="T6" fmla="*/ 276 w 431"/>
                <a:gd name="T7" fmla="*/ 65 h 65"/>
                <a:gd name="T8" fmla="*/ 431 w 431"/>
                <a:gd name="T9" fmla="*/ 0 h 65"/>
              </a:gdLst>
              <a:ahLst/>
              <a:cxnLst>
                <a:cxn ang="0">
                  <a:pos x="T0" y="T1"/>
                </a:cxn>
                <a:cxn ang="0">
                  <a:pos x="T2" y="T3"/>
                </a:cxn>
                <a:cxn ang="0">
                  <a:pos x="T4" y="T5"/>
                </a:cxn>
                <a:cxn ang="0">
                  <a:pos x="T6" y="T7"/>
                </a:cxn>
                <a:cxn ang="0">
                  <a:pos x="T8" y="T9"/>
                </a:cxn>
              </a:cxnLst>
              <a:rect l="0" t="0" r="r" b="b"/>
              <a:pathLst>
                <a:path w="431" h="65">
                  <a:moveTo>
                    <a:pt x="431" y="0"/>
                  </a:moveTo>
                  <a:lnTo>
                    <a:pt x="171" y="0"/>
                  </a:lnTo>
                  <a:lnTo>
                    <a:pt x="0" y="65"/>
                  </a:lnTo>
                  <a:lnTo>
                    <a:pt x="276" y="65"/>
                  </a:lnTo>
                  <a:lnTo>
                    <a:pt x="431" y="0"/>
                  </a:lnTo>
                  <a:close/>
                </a:path>
              </a:pathLst>
            </a:custGeom>
            <a:solidFill>
              <a:srgbClr val="008000"/>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83" name="Freeform 2063"/>
            <p:cNvSpPr>
              <a:spLocks/>
            </p:cNvSpPr>
            <p:nvPr/>
          </p:nvSpPr>
          <p:spPr bwMode="auto">
            <a:xfrm>
              <a:off x="3436938" y="3320525"/>
              <a:ext cx="2033587" cy="1169987"/>
            </a:xfrm>
            <a:custGeom>
              <a:avLst/>
              <a:gdLst>
                <a:gd name="T0" fmla="*/ 1024 w 1024"/>
                <a:gd name="T1" fmla="*/ 0 h 612"/>
                <a:gd name="T2" fmla="*/ 798 w 1024"/>
                <a:gd name="T3" fmla="*/ 0 h 612"/>
                <a:gd name="T4" fmla="*/ 0 w 1024"/>
                <a:gd name="T5" fmla="*/ 612 h 612"/>
                <a:gd name="T6" fmla="*/ 282 w 1024"/>
                <a:gd name="T7" fmla="*/ 612 h 612"/>
                <a:gd name="T8" fmla="*/ 1024 w 1024"/>
                <a:gd name="T9" fmla="*/ 0 h 612"/>
              </a:gdLst>
              <a:ahLst/>
              <a:cxnLst>
                <a:cxn ang="0">
                  <a:pos x="T0" y="T1"/>
                </a:cxn>
                <a:cxn ang="0">
                  <a:pos x="T2" y="T3"/>
                </a:cxn>
                <a:cxn ang="0">
                  <a:pos x="T4" y="T5"/>
                </a:cxn>
                <a:cxn ang="0">
                  <a:pos x="T6" y="T7"/>
                </a:cxn>
                <a:cxn ang="0">
                  <a:pos x="T8" y="T9"/>
                </a:cxn>
              </a:cxnLst>
              <a:rect l="0" t="0" r="r" b="b"/>
              <a:pathLst>
                <a:path w="1024" h="612">
                  <a:moveTo>
                    <a:pt x="1024" y="0"/>
                  </a:moveTo>
                  <a:lnTo>
                    <a:pt x="798" y="0"/>
                  </a:lnTo>
                  <a:lnTo>
                    <a:pt x="0" y="612"/>
                  </a:lnTo>
                  <a:lnTo>
                    <a:pt x="282" y="612"/>
                  </a:lnTo>
                  <a:lnTo>
                    <a:pt x="1024" y="0"/>
                  </a:lnTo>
                  <a:close/>
                </a:path>
              </a:pathLst>
            </a:custGeom>
            <a:solidFill>
              <a:srgbClr val="FF6600"/>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84" name="Text Box 2064"/>
            <p:cNvSpPr txBox="1">
              <a:spLocks noChangeArrowheads="1"/>
            </p:cNvSpPr>
            <p:nvPr/>
          </p:nvSpPr>
          <p:spPr bwMode="auto">
            <a:xfrm>
              <a:off x="3314700" y="2820462"/>
              <a:ext cx="2044700" cy="39846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2000" b="1">
                  <a:solidFill>
                    <a:srgbClr val="33CC33"/>
                  </a:solidFill>
                  <a:cs typeface="+mn-cs"/>
                </a:rPr>
                <a:t>HDL–C</a:t>
              </a:r>
            </a:p>
          </p:txBody>
        </p:sp>
        <p:sp>
          <p:nvSpPr>
            <p:cNvPr id="2055185" name="Text Box 2065"/>
            <p:cNvSpPr txBox="1">
              <a:spLocks noChangeArrowheads="1"/>
            </p:cNvSpPr>
            <p:nvPr/>
          </p:nvSpPr>
          <p:spPr bwMode="auto">
            <a:xfrm>
              <a:off x="1935163" y="4128562"/>
              <a:ext cx="2044700" cy="396875"/>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2000" b="1">
                  <a:solidFill>
                    <a:srgbClr val="3366FF"/>
                  </a:solidFill>
                  <a:cs typeface="+mn-cs"/>
                </a:rPr>
                <a:t>LDL–C</a:t>
              </a:r>
            </a:p>
          </p:txBody>
        </p:sp>
        <p:sp>
          <p:nvSpPr>
            <p:cNvPr id="2055186" name="Text Box 2066"/>
            <p:cNvSpPr txBox="1">
              <a:spLocks noChangeArrowheads="1"/>
            </p:cNvSpPr>
            <p:nvPr/>
          </p:nvSpPr>
          <p:spPr bwMode="auto">
            <a:xfrm>
              <a:off x="8167688" y="3088750"/>
              <a:ext cx="876300" cy="40005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2000" b="1">
                  <a:solidFill>
                    <a:schemeClr val="hlink"/>
                  </a:solidFill>
                  <a:cs typeface="+mn-cs"/>
                </a:rPr>
                <a:t>TG</a:t>
              </a:r>
            </a:p>
          </p:txBody>
        </p:sp>
        <p:sp>
          <p:nvSpPr>
            <p:cNvPr id="2055187" name="Freeform 2067"/>
            <p:cNvSpPr>
              <a:spLocks/>
            </p:cNvSpPr>
            <p:nvPr/>
          </p:nvSpPr>
          <p:spPr bwMode="auto">
            <a:xfrm>
              <a:off x="4017963" y="3320525"/>
              <a:ext cx="1455737" cy="1560512"/>
            </a:xfrm>
            <a:custGeom>
              <a:avLst/>
              <a:gdLst>
                <a:gd name="T0" fmla="*/ 732 w 732"/>
                <a:gd name="T1" fmla="*/ 186 h 816"/>
                <a:gd name="T2" fmla="*/ 732 w 732"/>
                <a:gd name="T3" fmla="*/ 0 h 816"/>
                <a:gd name="T4" fmla="*/ 0 w 732"/>
                <a:gd name="T5" fmla="*/ 606 h 816"/>
                <a:gd name="T6" fmla="*/ 0 w 732"/>
                <a:gd name="T7" fmla="*/ 816 h 816"/>
                <a:gd name="T8" fmla="*/ 732 w 732"/>
                <a:gd name="T9" fmla="*/ 186 h 816"/>
              </a:gdLst>
              <a:ahLst/>
              <a:cxnLst>
                <a:cxn ang="0">
                  <a:pos x="T0" y="T1"/>
                </a:cxn>
                <a:cxn ang="0">
                  <a:pos x="T2" y="T3"/>
                </a:cxn>
                <a:cxn ang="0">
                  <a:pos x="T4" y="T5"/>
                </a:cxn>
                <a:cxn ang="0">
                  <a:pos x="T6" y="T7"/>
                </a:cxn>
                <a:cxn ang="0">
                  <a:pos x="T8" y="T9"/>
                </a:cxn>
              </a:cxnLst>
              <a:rect l="0" t="0" r="r" b="b"/>
              <a:pathLst>
                <a:path w="732" h="816">
                  <a:moveTo>
                    <a:pt x="732" y="186"/>
                  </a:moveTo>
                  <a:lnTo>
                    <a:pt x="732" y="0"/>
                  </a:lnTo>
                  <a:lnTo>
                    <a:pt x="0" y="606"/>
                  </a:lnTo>
                  <a:lnTo>
                    <a:pt x="0" y="816"/>
                  </a:lnTo>
                  <a:lnTo>
                    <a:pt x="732" y="186"/>
                  </a:lnTo>
                  <a:close/>
                </a:path>
              </a:pathLst>
            </a:custGeom>
            <a:solidFill>
              <a:srgbClr val="FF6600"/>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88" name="Freeform 2068"/>
            <p:cNvSpPr>
              <a:spLocks/>
            </p:cNvSpPr>
            <p:nvPr/>
          </p:nvSpPr>
          <p:spPr bwMode="auto">
            <a:xfrm>
              <a:off x="3460750" y="4514325"/>
              <a:ext cx="547688" cy="768350"/>
            </a:xfrm>
            <a:custGeom>
              <a:avLst/>
              <a:gdLst>
                <a:gd name="T0" fmla="*/ 276 w 276"/>
                <a:gd name="T1" fmla="*/ 192 h 402"/>
                <a:gd name="T2" fmla="*/ 276 w 276"/>
                <a:gd name="T3" fmla="*/ 0 h 402"/>
                <a:gd name="T4" fmla="*/ 0 w 276"/>
                <a:gd name="T5" fmla="*/ 222 h 402"/>
                <a:gd name="T6" fmla="*/ 0 w 276"/>
                <a:gd name="T7" fmla="*/ 402 h 402"/>
                <a:gd name="T8" fmla="*/ 276 w 276"/>
                <a:gd name="T9" fmla="*/ 192 h 402"/>
              </a:gdLst>
              <a:ahLst/>
              <a:cxnLst>
                <a:cxn ang="0">
                  <a:pos x="T0" y="T1"/>
                </a:cxn>
                <a:cxn ang="0">
                  <a:pos x="T2" y="T3"/>
                </a:cxn>
                <a:cxn ang="0">
                  <a:pos x="T4" y="T5"/>
                </a:cxn>
                <a:cxn ang="0">
                  <a:pos x="T6" y="T7"/>
                </a:cxn>
                <a:cxn ang="0">
                  <a:pos x="T8" y="T9"/>
                </a:cxn>
              </a:cxnLst>
              <a:rect l="0" t="0" r="r" b="b"/>
              <a:pathLst>
                <a:path w="276" h="402">
                  <a:moveTo>
                    <a:pt x="276" y="192"/>
                  </a:moveTo>
                  <a:lnTo>
                    <a:pt x="276" y="0"/>
                  </a:lnTo>
                  <a:lnTo>
                    <a:pt x="0" y="222"/>
                  </a:lnTo>
                  <a:lnTo>
                    <a:pt x="0" y="402"/>
                  </a:lnTo>
                  <a:lnTo>
                    <a:pt x="276" y="192"/>
                  </a:lnTo>
                  <a:close/>
                </a:path>
              </a:pathLst>
            </a:custGeom>
            <a:solidFill>
              <a:srgbClr val="E61157"/>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89" name="Freeform 2069"/>
            <p:cNvSpPr>
              <a:spLocks/>
            </p:cNvSpPr>
            <p:nvPr/>
          </p:nvSpPr>
          <p:spPr bwMode="auto">
            <a:xfrm>
              <a:off x="2482850" y="4490512"/>
              <a:ext cx="1535113" cy="688975"/>
            </a:xfrm>
            <a:custGeom>
              <a:avLst/>
              <a:gdLst>
                <a:gd name="T0" fmla="*/ 774 w 774"/>
                <a:gd name="T1" fmla="*/ 0 h 360"/>
                <a:gd name="T2" fmla="*/ 486 w 774"/>
                <a:gd name="T3" fmla="*/ 0 h 360"/>
                <a:gd name="T4" fmla="*/ 0 w 774"/>
                <a:gd name="T5" fmla="*/ 360 h 360"/>
                <a:gd name="T6" fmla="*/ 474 w 774"/>
                <a:gd name="T7" fmla="*/ 246 h 360"/>
                <a:gd name="T8" fmla="*/ 774 w 774"/>
                <a:gd name="T9" fmla="*/ 0 h 360"/>
              </a:gdLst>
              <a:ahLst/>
              <a:cxnLst>
                <a:cxn ang="0">
                  <a:pos x="T0" y="T1"/>
                </a:cxn>
                <a:cxn ang="0">
                  <a:pos x="T2" y="T3"/>
                </a:cxn>
                <a:cxn ang="0">
                  <a:pos x="T4" y="T5"/>
                </a:cxn>
                <a:cxn ang="0">
                  <a:pos x="T6" y="T7"/>
                </a:cxn>
                <a:cxn ang="0">
                  <a:pos x="T8" y="T9"/>
                </a:cxn>
              </a:cxnLst>
              <a:rect l="0" t="0" r="r" b="b"/>
              <a:pathLst>
                <a:path w="774" h="360">
                  <a:moveTo>
                    <a:pt x="774" y="0"/>
                  </a:moveTo>
                  <a:lnTo>
                    <a:pt x="486" y="0"/>
                  </a:lnTo>
                  <a:lnTo>
                    <a:pt x="0" y="360"/>
                  </a:lnTo>
                  <a:lnTo>
                    <a:pt x="474" y="246"/>
                  </a:lnTo>
                  <a:lnTo>
                    <a:pt x="774" y="0"/>
                  </a:lnTo>
                  <a:close/>
                </a:path>
              </a:pathLst>
            </a:custGeom>
            <a:solidFill>
              <a:srgbClr val="E61157"/>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90" name="Freeform 2070"/>
            <p:cNvSpPr>
              <a:spLocks/>
            </p:cNvSpPr>
            <p:nvPr/>
          </p:nvSpPr>
          <p:spPr bwMode="auto">
            <a:xfrm>
              <a:off x="2482850" y="4938187"/>
              <a:ext cx="977900" cy="596900"/>
            </a:xfrm>
            <a:custGeom>
              <a:avLst/>
              <a:gdLst>
                <a:gd name="T0" fmla="*/ 0 w 492"/>
                <a:gd name="T1" fmla="*/ 132 h 312"/>
                <a:gd name="T2" fmla="*/ 0 w 492"/>
                <a:gd name="T3" fmla="*/ 312 h 312"/>
                <a:gd name="T4" fmla="*/ 492 w 492"/>
                <a:gd name="T5" fmla="*/ 186 h 312"/>
                <a:gd name="T6" fmla="*/ 492 w 492"/>
                <a:gd name="T7" fmla="*/ 0 h 312"/>
                <a:gd name="T8" fmla="*/ 0 w 492"/>
                <a:gd name="T9" fmla="*/ 132 h 312"/>
              </a:gdLst>
              <a:ahLst/>
              <a:cxnLst>
                <a:cxn ang="0">
                  <a:pos x="T0" y="T1"/>
                </a:cxn>
                <a:cxn ang="0">
                  <a:pos x="T2" y="T3"/>
                </a:cxn>
                <a:cxn ang="0">
                  <a:pos x="T4" y="T5"/>
                </a:cxn>
                <a:cxn ang="0">
                  <a:pos x="T6" y="T7"/>
                </a:cxn>
                <a:cxn ang="0">
                  <a:pos x="T8" y="T9"/>
                </a:cxn>
              </a:cxnLst>
              <a:rect l="0" t="0" r="r" b="b"/>
              <a:pathLst>
                <a:path w="492" h="312">
                  <a:moveTo>
                    <a:pt x="0" y="132"/>
                  </a:moveTo>
                  <a:lnTo>
                    <a:pt x="0" y="312"/>
                  </a:lnTo>
                  <a:lnTo>
                    <a:pt x="492" y="186"/>
                  </a:lnTo>
                  <a:lnTo>
                    <a:pt x="492" y="0"/>
                  </a:lnTo>
                  <a:lnTo>
                    <a:pt x="0" y="132"/>
                  </a:lnTo>
                  <a:close/>
                </a:path>
              </a:pathLst>
            </a:custGeom>
            <a:solidFill>
              <a:srgbClr val="E61157"/>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91" name="Freeform 2071"/>
            <p:cNvSpPr>
              <a:spLocks/>
            </p:cNvSpPr>
            <p:nvPr/>
          </p:nvSpPr>
          <p:spPr bwMode="auto">
            <a:xfrm>
              <a:off x="5486400" y="3126850"/>
              <a:ext cx="1804988" cy="215900"/>
            </a:xfrm>
            <a:custGeom>
              <a:avLst/>
              <a:gdLst>
                <a:gd name="T0" fmla="*/ 0 w 1095"/>
                <a:gd name="T1" fmla="*/ 125 h 136"/>
                <a:gd name="T2" fmla="*/ 158 w 1095"/>
                <a:gd name="T3" fmla="*/ 0 h 136"/>
                <a:gd name="T4" fmla="*/ 1095 w 1095"/>
                <a:gd name="T5" fmla="*/ 0 h 136"/>
                <a:gd name="T6" fmla="*/ 926 w 1095"/>
                <a:gd name="T7" fmla="*/ 136 h 136"/>
                <a:gd name="T8" fmla="*/ 0 w 1095"/>
                <a:gd name="T9" fmla="*/ 125 h 136"/>
              </a:gdLst>
              <a:ahLst/>
              <a:cxnLst>
                <a:cxn ang="0">
                  <a:pos x="T0" y="T1"/>
                </a:cxn>
                <a:cxn ang="0">
                  <a:pos x="T2" y="T3"/>
                </a:cxn>
                <a:cxn ang="0">
                  <a:pos x="T4" y="T5"/>
                </a:cxn>
                <a:cxn ang="0">
                  <a:pos x="T6" y="T7"/>
                </a:cxn>
                <a:cxn ang="0">
                  <a:pos x="T8" y="T9"/>
                </a:cxn>
              </a:cxnLst>
              <a:rect l="0" t="0" r="r" b="b"/>
              <a:pathLst>
                <a:path w="1095" h="136">
                  <a:moveTo>
                    <a:pt x="0" y="125"/>
                  </a:moveTo>
                  <a:lnTo>
                    <a:pt x="158" y="0"/>
                  </a:lnTo>
                  <a:lnTo>
                    <a:pt x="1095" y="0"/>
                  </a:lnTo>
                  <a:lnTo>
                    <a:pt x="926" y="136"/>
                  </a:lnTo>
                  <a:lnTo>
                    <a:pt x="0" y="125"/>
                  </a:lnTo>
                  <a:close/>
                </a:path>
              </a:pathLst>
            </a:custGeom>
            <a:solidFill>
              <a:srgbClr val="3366FF"/>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92" name="Freeform 2072"/>
            <p:cNvSpPr>
              <a:spLocks/>
            </p:cNvSpPr>
            <p:nvPr/>
          </p:nvSpPr>
          <p:spPr bwMode="auto">
            <a:xfrm>
              <a:off x="7004050" y="3120500"/>
              <a:ext cx="1073150" cy="230187"/>
            </a:xfrm>
            <a:custGeom>
              <a:avLst/>
              <a:gdLst>
                <a:gd name="T0" fmla="*/ 0 w 651"/>
                <a:gd name="T1" fmla="*/ 145 h 145"/>
                <a:gd name="T2" fmla="*/ 180 w 651"/>
                <a:gd name="T3" fmla="*/ 0 h 145"/>
                <a:gd name="T4" fmla="*/ 651 w 651"/>
                <a:gd name="T5" fmla="*/ 1 h 145"/>
                <a:gd name="T6" fmla="*/ 468 w 651"/>
                <a:gd name="T7" fmla="*/ 140 h 145"/>
                <a:gd name="T8" fmla="*/ 0 w 651"/>
                <a:gd name="T9" fmla="*/ 145 h 145"/>
              </a:gdLst>
              <a:ahLst/>
              <a:cxnLst>
                <a:cxn ang="0">
                  <a:pos x="T0" y="T1"/>
                </a:cxn>
                <a:cxn ang="0">
                  <a:pos x="T2" y="T3"/>
                </a:cxn>
                <a:cxn ang="0">
                  <a:pos x="T4" y="T5"/>
                </a:cxn>
                <a:cxn ang="0">
                  <a:pos x="T6" y="T7"/>
                </a:cxn>
                <a:cxn ang="0">
                  <a:pos x="T8" y="T9"/>
                </a:cxn>
              </a:cxnLst>
              <a:rect l="0" t="0" r="r" b="b"/>
              <a:pathLst>
                <a:path w="651" h="145">
                  <a:moveTo>
                    <a:pt x="0" y="145"/>
                  </a:moveTo>
                  <a:lnTo>
                    <a:pt x="180" y="0"/>
                  </a:lnTo>
                  <a:lnTo>
                    <a:pt x="651" y="1"/>
                  </a:lnTo>
                  <a:lnTo>
                    <a:pt x="468" y="140"/>
                  </a:lnTo>
                  <a:lnTo>
                    <a:pt x="0" y="145"/>
                  </a:lnTo>
                  <a:close/>
                </a:path>
              </a:pathLst>
            </a:custGeom>
            <a:solidFill>
              <a:srgbClr val="0000FF"/>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93" name="Freeform 2073"/>
            <p:cNvSpPr>
              <a:spLocks/>
            </p:cNvSpPr>
            <p:nvPr/>
          </p:nvSpPr>
          <p:spPr bwMode="auto">
            <a:xfrm>
              <a:off x="7773988" y="3128437"/>
              <a:ext cx="311150" cy="558800"/>
            </a:xfrm>
            <a:custGeom>
              <a:avLst/>
              <a:gdLst>
                <a:gd name="T0" fmla="*/ 0 w 188"/>
                <a:gd name="T1" fmla="*/ 352 h 352"/>
                <a:gd name="T2" fmla="*/ 0 w 188"/>
                <a:gd name="T3" fmla="*/ 136 h 352"/>
                <a:gd name="T4" fmla="*/ 188 w 188"/>
                <a:gd name="T5" fmla="*/ 0 h 352"/>
                <a:gd name="T6" fmla="*/ 188 w 188"/>
                <a:gd name="T7" fmla="*/ 180 h 352"/>
                <a:gd name="T8" fmla="*/ 0 w 188"/>
                <a:gd name="T9" fmla="*/ 352 h 352"/>
              </a:gdLst>
              <a:ahLst/>
              <a:cxnLst>
                <a:cxn ang="0">
                  <a:pos x="T0" y="T1"/>
                </a:cxn>
                <a:cxn ang="0">
                  <a:pos x="T2" y="T3"/>
                </a:cxn>
                <a:cxn ang="0">
                  <a:pos x="T4" y="T5"/>
                </a:cxn>
                <a:cxn ang="0">
                  <a:pos x="T6" y="T7"/>
                </a:cxn>
                <a:cxn ang="0">
                  <a:pos x="T8" y="T9"/>
                </a:cxn>
              </a:cxnLst>
              <a:rect l="0" t="0" r="r" b="b"/>
              <a:pathLst>
                <a:path w="188" h="352">
                  <a:moveTo>
                    <a:pt x="0" y="352"/>
                  </a:moveTo>
                  <a:lnTo>
                    <a:pt x="0" y="136"/>
                  </a:lnTo>
                  <a:lnTo>
                    <a:pt x="188" y="0"/>
                  </a:lnTo>
                  <a:lnTo>
                    <a:pt x="188" y="180"/>
                  </a:lnTo>
                  <a:lnTo>
                    <a:pt x="0" y="352"/>
                  </a:lnTo>
                  <a:close/>
                </a:path>
              </a:pathLst>
            </a:custGeom>
            <a:solidFill>
              <a:srgbClr val="0000FF"/>
            </a:solidFill>
            <a:ln w="3175" cap="flat" cmpd="sng">
              <a:solidFill>
                <a:schemeClr val="tx1"/>
              </a:solidFill>
              <a:prstDash val="solid"/>
              <a:round/>
              <a:headEnd/>
              <a:tailEnd/>
            </a:ln>
            <a:effectLst/>
            <a:scene3d>
              <a:camera prst="orthographicFront"/>
              <a:lightRig rig="threePt" dir="t"/>
            </a:scene3d>
            <a:sp3d>
              <a:bevelT/>
            </a:sp3d>
          </p:spPr>
          <p:txBody>
            <a:bodyPr/>
            <a:lstStyle/>
            <a:p>
              <a:pPr>
                <a:defRPr/>
              </a:pPr>
              <a:endParaRPr lang="it-IT">
                <a:cs typeface="+mn-cs"/>
              </a:endParaRPr>
            </a:p>
          </p:txBody>
        </p:sp>
        <p:sp>
          <p:nvSpPr>
            <p:cNvPr id="2055194" name="Text Box 2074"/>
            <p:cNvSpPr txBox="1">
              <a:spLocks noChangeArrowheads="1"/>
            </p:cNvSpPr>
            <p:nvPr/>
          </p:nvSpPr>
          <p:spPr bwMode="auto">
            <a:xfrm>
              <a:off x="5605463" y="5357287"/>
              <a:ext cx="3649662" cy="40005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2000" dirty="0" err="1">
                  <a:cs typeface="+mn-cs"/>
                </a:rPr>
                <a:t>Ulteriore</a:t>
              </a:r>
              <a:r>
                <a:rPr lang="en-GB" sz="2000" dirty="0">
                  <a:cs typeface="+mn-cs"/>
                </a:rPr>
                <a:t> </a:t>
              </a:r>
              <a:r>
                <a:rPr lang="en-GB" sz="2000" b="1" dirty="0">
                  <a:cs typeface="+mn-cs"/>
                </a:rPr>
                <a:t>-14 to 18 %</a:t>
              </a:r>
            </a:p>
          </p:txBody>
        </p:sp>
        <p:sp>
          <p:nvSpPr>
            <p:cNvPr id="2055195" name="Text Box 2075"/>
            <p:cNvSpPr txBox="1">
              <a:spLocks noChangeArrowheads="1"/>
            </p:cNvSpPr>
            <p:nvPr/>
          </p:nvSpPr>
          <p:spPr bwMode="auto">
            <a:xfrm>
              <a:off x="7715250" y="4373028"/>
              <a:ext cx="2400300" cy="396875"/>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2000" dirty="0" err="1">
                  <a:cs typeface="+mn-cs"/>
                </a:rPr>
                <a:t>Ulteriore</a:t>
              </a:r>
              <a:r>
                <a:rPr lang="en-GB" sz="2000" dirty="0">
                  <a:cs typeface="+mn-cs"/>
                </a:rPr>
                <a:t> </a:t>
              </a:r>
              <a:r>
                <a:rPr lang="en-GB" sz="2000" b="1" dirty="0">
                  <a:cs typeface="+mn-cs"/>
                </a:rPr>
                <a:t>-10%</a:t>
              </a:r>
            </a:p>
          </p:txBody>
        </p:sp>
        <p:sp>
          <p:nvSpPr>
            <p:cNvPr id="2055196" name="Text Box 2076"/>
            <p:cNvSpPr txBox="1">
              <a:spLocks noChangeArrowheads="1"/>
            </p:cNvSpPr>
            <p:nvPr/>
          </p:nvSpPr>
          <p:spPr bwMode="auto">
            <a:xfrm>
              <a:off x="7624133" y="1718251"/>
              <a:ext cx="2138363" cy="396875"/>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lgn="r">
                <a:defRPr/>
              </a:pPr>
              <a:r>
                <a:rPr lang="en-GB" sz="2000" dirty="0" err="1">
                  <a:cs typeface="+mn-cs"/>
                </a:rPr>
                <a:t>Ulteriore</a:t>
              </a:r>
              <a:r>
                <a:rPr lang="en-GB" sz="2000" dirty="0">
                  <a:cs typeface="+mn-cs"/>
                </a:rPr>
                <a:t> </a:t>
              </a:r>
              <a:r>
                <a:rPr lang="en-GB" sz="2000" b="1" dirty="0">
                  <a:cs typeface="+mn-cs"/>
                </a:rPr>
                <a:t>5%</a:t>
              </a:r>
            </a:p>
          </p:txBody>
        </p:sp>
        <p:sp>
          <p:nvSpPr>
            <p:cNvPr id="2055197" name="Text Box 2077"/>
            <p:cNvSpPr txBox="1">
              <a:spLocks noChangeArrowheads="1"/>
            </p:cNvSpPr>
            <p:nvPr/>
          </p:nvSpPr>
          <p:spPr bwMode="auto">
            <a:xfrm>
              <a:off x="2914647" y="3591987"/>
              <a:ext cx="1192213" cy="33655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600" b="1" dirty="0">
                  <a:cs typeface="+mn-cs"/>
                </a:rPr>
                <a:t>40%</a:t>
              </a:r>
            </a:p>
          </p:txBody>
        </p:sp>
        <p:sp>
          <p:nvSpPr>
            <p:cNvPr id="2055198" name="Text Box 2078"/>
            <p:cNvSpPr txBox="1">
              <a:spLocks noChangeArrowheads="1"/>
            </p:cNvSpPr>
            <p:nvPr/>
          </p:nvSpPr>
          <p:spPr bwMode="auto">
            <a:xfrm>
              <a:off x="6465888" y="2579162"/>
              <a:ext cx="1192212" cy="33655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600" b="1">
                  <a:solidFill>
                    <a:srgbClr val="000000"/>
                  </a:solidFill>
                  <a:cs typeface="+mn-cs"/>
                </a:rPr>
                <a:t>6%</a:t>
              </a:r>
            </a:p>
          </p:txBody>
        </p:sp>
        <p:sp>
          <p:nvSpPr>
            <p:cNvPr id="2055199" name="Text Box 2079"/>
            <p:cNvSpPr txBox="1">
              <a:spLocks noChangeArrowheads="1"/>
            </p:cNvSpPr>
            <p:nvPr/>
          </p:nvSpPr>
          <p:spPr bwMode="auto">
            <a:xfrm>
              <a:off x="5998628" y="4248152"/>
              <a:ext cx="1190625" cy="33855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a:defRPr/>
              </a:pPr>
              <a:r>
                <a:rPr lang="en-GB" sz="1600" b="1" dirty="0">
                  <a:solidFill>
                    <a:srgbClr val="000000"/>
                  </a:solidFill>
                  <a:cs typeface="+mn-cs"/>
                </a:rPr>
                <a:t>20%</a:t>
              </a:r>
            </a:p>
          </p:txBody>
        </p:sp>
        <p:sp>
          <p:nvSpPr>
            <p:cNvPr id="2055200" name="Rectangle 2080"/>
            <p:cNvSpPr>
              <a:spLocks noChangeArrowheads="1"/>
            </p:cNvSpPr>
            <p:nvPr/>
          </p:nvSpPr>
          <p:spPr bwMode="auto">
            <a:xfrm rot="5400000">
              <a:off x="6093619" y="2716481"/>
              <a:ext cx="349250" cy="1579562"/>
            </a:xfrm>
            <a:prstGeom prst="rect">
              <a:avLst/>
            </a:prstGeom>
            <a:solidFill>
              <a:srgbClr val="3366FF"/>
            </a:solidFill>
            <a:ln w="3175">
              <a:solidFill>
                <a:schemeClr val="tx1"/>
              </a:solidFill>
              <a:miter lim="800000"/>
              <a:headEnd/>
              <a:tailEnd/>
            </a:ln>
            <a:effectLst/>
            <a:scene3d>
              <a:camera prst="orthographicFront"/>
              <a:lightRig rig="threePt" dir="t"/>
            </a:scene3d>
            <a:sp3d>
              <a:bevelT/>
            </a:sp3d>
          </p:spPr>
          <p:txBody>
            <a:bodyPr wrap="none" anchor="ctr"/>
            <a:lstStyle/>
            <a:p>
              <a:pPr>
                <a:defRPr/>
              </a:pPr>
              <a:endParaRPr lang="it-IT">
                <a:cs typeface="+mn-cs"/>
              </a:endParaRPr>
            </a:p>
          </p:txBody>
        </p:sp>
        <p:sp>
          <p:nvSpPr>
            <p:cNvPr id="2055201" name="Rectangle 2081"/>
            <p:cNvSpPr>
              <a:spLocks noChangeArrowheads="1"/>
            </p:cNvSpPr>
            <p:nvPr/>
          </p:nvSpPr>
          <p:spPr bwMode="auto">
            <a:xfrm rot="5400000">
              <a:off x="7226300" y="3134787"/>
              <a:ext cx="349250" cy="742950"/>
            </a:xfrm>
            <a:prstGeom prst="rect">
              <a:avLst/>
            </a:prstGeom>
            <a:solidFill>
              <a:srgbClr val="0000FF"/>
            </a:solidFill>
            <a:ln w="3175">
              <a:solidFill>
                <a:schemeClr val="tx1"/>
              </a:solidFill>
              <a:miter lim="800000"/>
              <a:headEnd/>
              <a:tailEnd/>
            </a:ln>
            <a:effectLst/>
            <a:scene3d>
              <a:camera prst="orthographicFront"/>
              <a:lightRig rig="threePt" dir="t"/>
            </a:scene3d>
            <a:sp3d>
              <a:bevelT/>
            </a:sp3d>
          </p:spPr>
          <p:txBody>
            <a:bodyPr wrap="none" anchor="ctr"/>
            <a:lstStyle/>
            <a:p>
              <a:pPr>
                <a:defRPr/>
              </a:pPr>
              <a:endParaRPr lang="it-IT">
                <a:cs typeface="+mn-cs"/>
              </a:endParaRPr>
            </a:p>
          </p:txBody>
        </p:sp>
      </p:grpSp>
      <p:sp>
        <p:nvSpPr>
          <p:cNvPr id="34" name="Rettangolo 2"/>
          <p:cNvSpPr>
            <a:spLocks noChangeArrowheads="1"/>
          </p:cNvSpPr>
          <p:nvPr/>
        </p:nvSpPr>
        <p:spPr bwMode="auto">
          <a:xfrm>
            <a:off x="0" y="432075"/>
            <a:ext cx="10287000" cy="487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Co-somministrazione statina + </a:t>
            </a:r>
            <a:r>
              <a:rPr lang="it-IT" sz="2800" b="1" dirty="0" err="1">
                <a:solidFill>
                  <a:srgbClr val="E61157"/>
                </a:solidFill>
                <a:latin typeface="Calibri"/>
                <a:cs typeface="Calibri"/>
              </a:rPr>
              <a:t>ezetimibe</a:t>
            </a:r>
            <a:endParaRPr lang="it-IT" sz="2800" b="1" dirty="0">
              <a:solidFill>
                <a:srgbClr val="E61157"/>
              </a:solidFill>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032000" y="1892300"/>
            <a:ext cx="6464300" cy="40005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Segnaposto contenuto 5"/>
          <p:cNvPicPr>
            <a:picLocks noGrp="1" noChangeAspect="1"/>
          </p:cNvPicPr>
          <p:nvPr>
            <p:ph idx="1"/>
          </p:nvPr>
        </p:nvPicPr>
        <p:blipFill>
          <a:blip r:embed="rId2"/>
          <a:srcRect l="-16096" r="-16096"/>
          <a:stretch>
            <a:fillRect/>
          </a:stretch>
        </p:blipFill>
        <p:spPr>
          <a:xfrm>
            <a:off x="1619250" y="1981201"/>
            <a:ext cx="7486650" cy="3659884"/>
          </a:xfrm>
        </p:spPr>
      </p:pic>
      <p:sp>
        <p:nvSpPr>
          <p:cNvPr id="5" name="Rettangolo 2"/>
          <p:cNvSpPr>
            <a:spLocks noChangeArrowheads="1"/>
          </p:cNvSpPr>
          <p:nvPr/>
        </p:nvSpPr>
        <p:spPr bwMode="auto">
          <a:xfrm>
            <a:off x="0" y="432075"/>
            <a:ext cx="10287000" cy="1262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La terapia di combinazione tra una statina ad alta efficacia, </a:t>
            </a:r>
            <a:br>
              <a:rPr lang="it-IT" sz="2800" b="1" dirty="0">
                <a:solidFill>
                  <a:srgbClr val="E61157"/>
                </a:solidFill>
                <a:latin typeface="Calibri"/>
                <a:cs typeface="Calibri"/>
              </a:rPr>
            </a:br>
            <a:r>
              <a:rPr lang="it-IT" sz="2800" b="1" dirty="0">
                <a:solidFill>
                  <a:srgbClr val="E61157"/>
                </a:solidFill>
                <a:latin typeface="Calibri"/>
                <a:cs typeface="Calibri"/>
              </a:rPr>
              <a:t>quale la </a:t>
            </a:r>
            <a:r>
              <a:rPr lang="it-IT" sz="2800" b="1" dirty="0" err="1">
                <a:solidFill>
                  <a:srgbClr val="E61157"/>
                </a:solidFill>
                <a:latin typeface="Calibri"/>
                <a:cs typeface="Calibri"/>
              </a:rPr>
              <a:t>rosuvastatina</a:t>
            </a:r>
            <a:r>
              <a:rPr lang="it-IT" sz="2800" b="1" dirty="0">
                <a:solidFill>
                  <a:srgbClr val="E61157"/>
                </a:solidFill>
                <a:latin typeface="Calibri"/>
                <a:cs typeface="Calibri"/>
              </a:rPr>
              <a:t>, ed </a:t>
            </a:r>
            <a:r>
              <a:rPr lang="it-IT" sz="2800" b="1" dirty="0" err="1">
                <a:solidFill>
                  <a:srgbClr val="E61157"/>
                </a:solidFill>
                <a:latin typeface="Calibri"/>
                <a:cs typeface="Calibri"/>
              </a:rPr>
              <a:t>ezetimibe</a:t>
            </a:r>
            <a:r>
              <a:rPr lang="it-IT" sz="2800" b="1" dirty="0">
                <a:solidFill>
                  <a:srgbClr val="E61157"/>
                </a:solidFill>
                <a:latin typeface="Calibri"/>
                <a:cs typeface="Calibri"/>
              </a:rPr>
              <a:t> può ridurre la colesterolemia LDL anche di 60 mg/dl</a:t>
            </a:r>
          </a:p>
        </p:txBody>
      </p:sp>
      <p:sp>
        <p:nvSpPr>
          <p:cNvPr id="9" name="Rettangolo 8"/>
          <p:cNvSpPr/>
          <p:nvPr/>
        </p:nvSpPr>
        <p:spPr>
          <a:xfrm>
            <a:off x="458585" y="6025322"/>
            <a:ext cx="8650137" cy="294311"/>
          </a:xfrm>
          <a:prstGeom prst="rect">
            <a:avLst/>
          </a:prstGeom>
        </p:spPr>
        <p:txBody>
          <a:bodyPr wrap="square">
            <a:spAutoFit/>
          </a:bodyPr>
          <a:lstStyle/>
          <a:p>
            <a:pPr eaLnBrk="1" hangingPunct="1">
              <a:lnSpc>
                <a:spcPct val="85000"/>
              </a:lnSpc>
            </a:pPr>
            <a:r>
              <a:rPr lang="sv-SE" sz="1500" i="1" dirty="0" err="1">
                <a:solidFill>
                  <a:srgbClr val="000000"/>
                </a:solidFill>
                <a:latin typeface="Calibri" charset="0"/>
                <a:ea typeface="MS PGothic" charset="0"/>
                <a:cs typeface="Arial" charset="0"/>
              </a:rPr>
              <a:t>Kosoglou</a:t>
            </a:r>
            <a:r>
              <a:rPr lang="sv-SE" sz="1500" i="1" dirty="0">
                <a:solidFill>
                  <a:srgbClr val="000000"/>
                </a:solidFill>
                <a:latin typeface="Calibri" charset="0"/>
                <a:ea typeface="MS PGothic" charset="0"/>
                <a:cs typeface="Arial" charset="0"/>
              </a:rPr>
              <a:t> T.  </a:t>
            </a:r>
            <a:r>
              <a:rPr lang="sv-SE" sz="1500" i="1" dirty="0" err="1">
                <a:solidFill>
                  <a:srgbClr val="000000"/>
                </a:solidFill>
                <a:latin typeface="Calibri" charset="0"/>
                <a:ea typeface="MS PGothic" charset="0"/>
                <a:cs typeface="Arial" charset="0"/>
              </a:rPr>
              <a:t>Curr</a:t>
            </a:r>
            <a:r>
              <a:rPr lang="sv-SE" sz="1500" i="1" dirty="0">
                <a:solidFill>
                  <a:srgbClr val="000000"/>
                </a:solidFill>
                <a:latin typeface="Calibri" charset="0"/>
                <a:ea typeface="MS PGothic" charset="0"/>
                <a:cs typeface="Arial" charset="0"/>
              </a:rPr>
              <a:t> Med Res </a:t>
            </a:r>
            <a:r>
              <a:rPr lang="sv-SE" sz="1500" i="1" dirty="0" err="1">
                <a:solidFill>
                  <a:srgbClr val="000000"/>
                </a:solidFill>
                <a:latin typeface="Calibri" charset="0"/>
                <a:ea typeface="MS PGothic" charset="0"/>
                <a:cs typeface="Arial" charset="0"/>
              </a:rPr>
              <a:t>Opin</a:t>
            </a:r>
            <a:r>
              <a:rPr lang="sv-SE" sz="1500" i="1" dirty="0">
                <a:solidFill>
                  <a:srgbClr val="000000"/>
                </a:solidFill>
                <a:latin typeface="Calibri" charset="0"/>
                <a:ea typeface="MS PGothic" charset="0"/>
                <a:cs typeface="Arial" charset="0"/>
              </a:rPr>
              <a:t>. 2004;20(8):1185-95. </a:t>
            </a:r>
            <a:endParaRPr lang="nb-NO"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72282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574800" y="1460500"/>
            <a:ext cx="6870700" cy="44831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a:stretch>
            <a:fillRect/>
          </a:stretch>
        </p:blipFill>
        <p:spPr>
          <a:xfrm>
            <a:off x="1841500" y="973666"/>
            <a:ext cx="6515100" cy="4708934"/>
          </a:xfrm>
          <a:prstGeom prst="rect">
            <a:avLst/>
          </a:prstGeom>
        </p:spPr>
      </p:pic>
      <p:sp>
        <p:nvSpPr>
          <p:cNvPr id="5" name="Rettangolo 2"/>
          <p:cNvSpPr>
            <a:spLocks noChangeArrowheads="1"/>
          </p:cNvSpPr>
          <p:nvPr/>
        </p:nvSpPr>
        <p:spPr bwMode="auto">
          <a:xfrm>
            <a:off x="0" y="432075"/>
            <a:ext cx="10287000" cy="874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Raggiungimento dei target </a:t>
            </a:r>
            <a:r>
              <a:rPr lang="it-IT" sz="2800" b="1" dirty="0" err="1">
                <a:solidFill>
                  <a:srgbClr val="E61157"/>
                </a:solidFill>
                <a:latin typeface="Calibri"/>
                <a:cs typeface="Calibri"/>
              </a:rPr>
              <a:t>prespecificati</a:t>
            </a:r>
            <a:r>
              <a:rPr lang="it-IT" sz="2800" b="1" dirty="0">
                <a:solidFill>
                  <a:srgbClr val="E61157"/>
                </a:solidFill>
                <a:latin typeface="Calibri"/>
                <a:cs typeface="Calibri"/>
              </a:rPr>
              <a:t> di colesterolo LDL (C-LDL) dopo 6 settimane di trattamento </a:t>
            </a:r>
          </a:p>
        </p:txBody>
      </p:sp>
      <p:sp>
        <p:nvSpPr>
          <p:cNvPr id="10" name="Rettangolo 9"/>
          <p:cNvSpPr/>
          <p:nvPr/>
        </p:nvSpPr>
        <p:spPr>
          <a:xfrm>
            <a:off x="458585" y="6025322"/>
            <a:ext cx="8650137" cy="605935"/>
          </a:xfrm>
          <a:prstGeom prst="rect">
            <a:avLst/>
          </a:prstGeom>
        </p:spPr>
        <p:txBody>
          <a:bodyPr wrap="square">
            <a:spAutoFit/>
          </a:bodyPr>
          <a:lstStyle/>
          <a:p>
            <a:pPr eaLnBrk="1" hangingPunct="1">
              <a:lnSpc>
                <a:spcPct val="85000"/>
              </a:lnSpc>
            </a:pPr>
            <a:r>
              <a:rPr lang="en-US" sz="1500" i="1" dirty="0">
                <a:solidFill>
                  <a:srgbClr val="000000"/>
                </a:solidFill>
                <a:latin typeface="Calibri" charset="0"/>
                <a:ea typeface="MS PGothic" charset="0"/>
                <a:cs typeface="Arial" charset="0"/>
              </a:rPr>
              <a:t>Bays HE.  Am J </a:t>
            </a:r>
            <a:r>
              <a:rPr lang="en-US" sz="1500" i="1" dirty="0" err="1">
                <a:solidFill>
                  <a:srgbClr val="000000"/>
                </a:solidFill>
                <a:latin typeface="Calibri" charset="0"/>
                <a:ea typeface="MS PGothic" charset="0"/>
                <a:cs typeface="Arial" charset="0"/>
              </a:rPr>
              <a:t>Cardiol</a:t>
            </a:r>
            <a:r>
              <a:rPr lang="en-US" sz="1500" i="1" dirty="0">
                <a:solidFill>
                  <a:srgbClr val="000000"/>
                </a:solidFill>
                <a:latin typeface="Calibri" charset="0"/>
                <a:ea typeface="MS PGothic" charset="0"/>
                <a:cs typeface="Arial" charset="0"/>
              </a:rPr>
              <a:t>. 2011;108(4):523-30. </a:t>
            </a:r>
          </a:p>
          <a:p>
            <a:pPr eaLnBrk="1" hangingPunct="1">
              <a:lnSpc>
                <a:spcPct val="85000"/>
              </a:lnSpc>
            </a:pPr>
            <a:endParaRPr lang="en-US" sz="1500" i="1" dirty="0" err="1">
              <a:solidFill>
                <a:srgbClr val="000000"/>
              </a:solidFill>
              <a:latin typeface="Calibri" charset="0"/>
              <a:ea typeface="MS PGothic" charset="0"/>
              <a:cs typeface="Arial" charset="0"/>
            </a:endParaRPr>
          </a:p>
        </p:txBody>
      </p:sp>
      <p:sp>
        <p:nvSpPr>
          <p:cNvPr id="2" name="Rettangolo 1"/>
          <p:cNvSpPr/>
          <p:nvPr/>
        </p:nvSpPr>
        <p:spPr>
          <a:xfrm>
            <a:off x="7721600" y="5448300"/>
            <a:ext cx="635000" cy="3937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8368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651000" y="1689100"/>
            <a:ext cx="6870700" cy="42164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Segnaposto contenuto 4"/>
          <p:cNvPicPr>
            <a:picLocks noGrp="1" noChangeAspect="1"/>
          </p:cNvPicPr>
          <p:nvPr>
            <p:ph idx="1"/>
          </p:nvPr>
        </p:nvPicPr>
        <p:blipFill>
          <a:blip r:embed="rId2"/>
          <a:srcRect l="-19447" r="-19447"/>
          <a:stretch>
            <a:fillRect/>
          </a:stretch>
        </p:blipFill>
        <p:spPr>
          <a:xfrm>
            <a:off x="946150" y="1701801"/>
            <a:ext cx="8235950" cy="4026182"/>
          </a:xfrm>
        </p:spPr>
      </p:pic>
      <p:sp>
        <p:nvSpPr>
          <p:cNvPr id="6" name="Rettangolo 5"/>
          <p:cNvSpPr/>
          <p:nvPr/>
        </p:nvSpPr>
        <p:spPr>
          <a:xfrm>
            <a:off x="1864946" y="1715601"/>
            <a:ext cx="820616" cy="69251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397" tIns="45696" rIns="91397" bIns="45696" rtlCol="0" anchor="ctr"/>
          <a:lstStyle/>
          <a:p>
            <a:pPr algn="ctr"/>
            <a:endParaRPr lang="it-IT"/>
          </a:p>
        </p:txBody>
      </p:sp>
      <p:sp>
        <p:nvSpPr>
          <p:cNvPr id="8" name="Rettangolo 2"/>
          <p:cNvSpPr>
            <a:spLocks noChangeArrowheads="1"/>
          </p:cNvSpPr>
          <p:nvPr/>
        </p:nvSpPr>
        <p:spPr bwMode="auto">
          <a:xfrm>
            <a:off x="0" y="432075"/>
            <a:ext cx="10287000" cy="1179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600" b="1" dirty="0">
                <a:solidFill>
                  <a:srgbClr val="E61157"/>
                </a:solidFill>
                <a:latin typeface="Calibri"/>
                <a:cs typeface="Calibri"/>
              </a:rPr>
              <a:t>Raggiungimento dei target di colesterolo in corso di trattamento </a:t>
            </a:r>
            <a:br>
              <a:rPr lang="it-IT" sz="2600" b="1" dirty="0">
                <a:solidFill>
                  <a:srgbClr val="E61157"/>
                </a:solidFill>
                <a:latin typeface="Calibri"/>
                <a:cs typeface="Calibri"/>
              </a:rPr>
            </a:br>
            <a:r>
              <a:rPr lang="it-IT" sz="2600" b="1" dirty="0">
                <a:solidFill>
                  <a:srgbClr val="E61157"/>
                </a:solidFill>
                <a:latin typeface="Calibri"/>
                <a:cs typeface="Calibri"/>
              </a:rPr>
              <a:t>con </a:t>
            </a:r>
            <a:r>
              <a:rPr lang="it-IT" sz="2600" b="1" dirty="0" err="1">
                <a:solidFill>
                  <a:srgbClr val="E61157"/>
                </a:solidFill>
                <a:latin typeface="Calibri"/>
                <a:cs typeface="Calibri"/>
              </a:rPr>
              <a:t>rosuvastatina</a:t>
            </a:r>
            <a:r>
              <a:rPr lang="it-IT" sz="2600" b="1" dirty="0">
                <a:solidFill>
                  <a:srgbClr val="E61157"/>
                </a:solidFill>
                <a:latin typeface="Calibri"/>
                <a:cs typeface="Calibri"/>
              </a:rPr>
              <a:t> 10 o 20 mg  + </a:t>
            </a:r>
            <a:r>
              <a:rPr lang="it-IT" sz="2600" b="1" dirty="0" err="1">
                <a:solidFill>
                  <a:srgbClr val="E61157"/>
                </a:solidFill>
                <a:latin typeface="Calibri"/>
                <a:cs typeface="Calibri"/>
              </a:rPr>
              <a:t>ezetimibe</a:t>
            </a:r>
            <a:r>
              <a:rPr lang="it-IT" sz="2600" b="1" dirty="0">
                <a:solidFill>
                  <a:srgbClr val="E61157"/>
                </a:solidFill>
                <a:latin typeface="Calibri"/>
                <a:cs typeface="Calibri"/>
              </a:rPr>
              <a:t> 10 mg vs. </a:t>
            </a:r>
            <a:r>
              <a:rPr lang="it-IT" sz="2600" b="1" dirty="0" err="1">
                <a:solidFill>
                  <a:srgbClr val="E61157"/>
                </a:solidFill>
                <a:latin typeface="Calibri"/>
                <a:cs typeface="Calibri"/>
              </a:rPr>
              <a:t>simvastatina</a:t>
            </a:r>
            <a:r>
              <a:rPr lang="it-IT" sz="2600" b="1" dirty="0">
                <a:solidFill>
                  <a:srgbClr val="E61157"/>
                </a:solidFill>
                <a:latin typeface="Calibri"/>
                <a:cs typeface="Calibri"/>
              </a:rPr>
              <a:t> </a:t>
            </a:r>
            <a:br>
              <a:rPr lang="it-IT" sz="2600" b="1" dirty="0">
                <a:solidFill>
                  <a:srgbClr val="E61157"/>
                </a:solidFill>
                <a:latin typeface="Calibri"/>
                <a:cs typeface="Calibri"/>
              </a:rPr>
            </a:br>
            <a:r>
              <a:rPr lang="it-IT" sz="2600" b="1" dirty="0">
                <a:solidFill>
                  <a:srgbClr val="E61157"/>
                </a:solidFill>
                <a:latin typeface="Calibri"/>
                <a:cs typeface="Calibri"/>
              </a:rPr>
              <a:t>40 o 80 mg  + </a:t>
            </a:r>
            <a:r>
              <a:rPr lang="it-IT" sz="2600" b="1" dirty="0" err="1">
                <a:solidFill>
                  <a:srgbClr val="E61157"/>
                </a:solidFill>
                <a:latin typeface="Calibri"/>
                <a:cs typeface="Calibri"/>
              </a:rPr>
              <a:t>ezetimibe</a:t>
            </a:r>
            <a:r>
              <a:rPr lang="it-IT" sz="2600" b="1" dirty="0">
                <a:solidFill>
                  <a:srgbClr val="E61157"/>
                </a:solidFill>
                <a:latin typeface="Calibri"/>
                <a:cs typeface="Calibri"/>
              </a:rPr>
              <a:t> 10 mg in pazienti ad alto rischio: studio GRAVITY</a:t>
            </a:r>
          </a:p>
        </p:txBody>
      </p:sp>
      <p:sp>
        <p:nvSpPr>
          <p:cNvPr id="10" name="Rettangolo 9"/>
          <p:cNvSpPr/>
          <p:nvPr/>
        </p:nvSpPr>
        <p:spPr>
          <a:xfrm>
            <a:off x="458585" y="6025322"/>
            <a:ext cx="8650137" cy="294311"/>
          </a:xfrm>
          <a:prstGeom prst="rect">
            <a:avLst/>
          </a:prstGeom>
        </p:spPr>
        <p:txBody>
          <a:bodyPr wrap="square">
            <a:spAutoFit/>
          </a:bodyPr>
          <a:lstStyle/>
          <a:p>
            <a:pPr eaLnBrk="1" hangingPunct="1">
              <a:lnSpc>
                <a:spcPct val="85000"/>
              </a:lnSpc>
            </a:pPr>
            <a:r>
              <a:rPr lang="en-US" sz="1500" i="1" dirty="0" err="1">
                <a:solidFill>
                  <a:srgbClr val="000000"/>
                </a:solidFill>
                <a:latin typeface="Calibri" charset="0"/>
                <a:ea typeface="MS PGothic" charset="0"/>
                <a:cs typeface="Arial" charset="0"/>
              </a:rPr>
              <a:t>Ballantyne</a:t>
            </a:r>
            <a:r>
              <a:rPr lang="en-US" sz="1500" i="1" dirty="0">
                <a:solidFill>
                  <a:srgbClr val="000000"/>
                </a:solidFill>
                <a:latin typeface="Calibri" charset="0"/>
                <a:ea typeface="MS PGothic" charset="0"/>
                <a:cs typeface="Arial" charset="0"/>
              </a:rPr>
              <a:t> CM et al.  Atherosclerosis. 2014 Jan;232(1):86-93. 2014 </a:t>
            </a:r>
          </a:p>
        </p:txBody>
      </p:sp>
    </p:spTree>
    <p:extLst>
      <p:ext uri="{BB962C8B-B14F-4D97-AF65-F5344CB8AC3E}">
        <p14:creationId xmlns:p14="http://schemas.microsoft.com/office/powerpoint/2010/main" val="1811740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651000" y="1460500"/>
            <a:ext cx="6870700" cy="43942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9" name="Segnaposto contenuto 8"/>
          <p:cNvPicPr>
            <a:picLocks noGrp="1" noChangeAspect="1"/>
          </p:cNvPicPr>
          <p:nvPr>
            <p:ph idx="1"/>
          </p:nvPr>
        </p:nvPicPr>
        <p:blipFill>
          <a:blip r:embed="rId2"/>
          <a:srcRect l="-2121" r="-2121"/>
          <a:stretch>
            <a:fillRect/>
          </a:stretch>
        </p:blipFill>
        <p:spPr>
          <a:xfrm>
            <a:off x="539750" y="1587500"/>
            <a:ext cx="8743950" cy="4274521"/>
          </a:xfrm>
        </p:spPr>
      </p:pic>
      <p:sp>
        <p:nvSpPr>
          <p:cNvPr id="5" name="Rettangolo 2"/>
          <p:cNvSpPr>
            <a:spLocks noChangeArrowheads="1"/>
          </p:cNvSpPr>
          <p:nvPr/>
        </p:nvSpPr>
        <p:spPr bwMode="auto">
          <a:xfrm>
            <a:off x="0" y="432075"/>
            <a:ext cx="10287000" cy="819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600" b="1" dirty="0">
                <a:solidFill>
                  <a:srgbClr val="E61157"/>
                </a:solidFill>
                <a:latin typeface="Calibri"/>
                <a:cs typeface="Calibri"/>
              </a:rPr>
              <a:t>Analisi complessiva di 27 trial che comparano l'efficacia delle terapie di combinazione </a:t>
            </a:r>
            <a:r>
              <a:rPr lang="it-IT" sz="2600" b="1" dirty="0" err="1">
                <a:solidFill>
                  <a:srgbClr val="E61157"/>
                </a:solidFill>
                <a:latin typeface="Calibri"/>
                <a:cs typeface="Calibri"/>
              </a:rPr>
              <a:t>ezetimibe</a:t>
            </a:r>
            <a:r>
              <a:rPr lang="it-IT" sz="2600" b="1" dirty="0">
                <a:solidFill>
                  <a:srgbClr val="E61157"/>
                </a:solidFill>
                <a:latin typeface="Calibri"/>
                <a:cs typeface="Calibri"/>
              </a:rPr>
              <a:t>/statine vs statine in pazienti con e senza diabete </a:t>
            </a:r>
          </a:p>
        </p:txBody>
      </p:sp>
      <p:sp>
        <p:nvSpPr>
          <p:cNvPr id="7" name="Rettangolo 6"/>
          <p:cNvSpPr/>
          <p:nvPr/>
        </p:nvSpPr>
        <p:spPr>
          <a:xfrm>
            <a:off x="458585" y="6025322"/>
            <a:ext cx="8650137" cy="294311"/>
          </a:xfrm>
          <a:prstGeom prst="rect">
            <a:avLst/>
          </a:prstGeom>
        </p:spPr>
        <p:txBody>
          <a:bodyPr wrap="square">
            <a:spAutoFit/>
          </a:bodyPr>
          <a:lstStyle/>
          <a:p>
            <a:pPr eaLnBrk="1" hangingPunct="1">
              <a:lnSpc>
                <a:spcPct val="85000"/>
              </a:lnSpc>
            </a:pPr>
            <a:r>
              <a:rPr lang="en-US" sz="1500" i="1" dirty="0" err="1">
                <a:solidFill>
                  <a:srgbClr val="000000"/>
                </a:solidFill>
                <a:latin typeface="Calibri" charset="0"/>
                <a:ea typeface="MS PGothic" charset="0"/>
                <a:cs typeface="Arial" charset="0"/>
              </a:rPr>
              <a:t>Leiter</a:t>
            </a:r>
            <a:r>
              <a:rPr lang="en-US" sz="1500" i="1" dirty="0">
                <a:solidFill>
                  <a:srgbClr val="000000"/>
                </a:solidFill>
                <a:latin typeface="Calibri" charset="0"/>
                <a:ea typeface="MS PGothic" charset="0"/>
                <a:cs typeface="Arial" charset="0"/>
              </a:rPr>
              <a:t> LA et al.  Diabetes </a:t>
            </a:r>
            <a:r>
              <a:rPr lang="en-US" sz="1500" i="1" dirty="0" err="1">
                <a:solidFill>
                  <a:srgbClr val="000000"/>
                </a:solidFill>
                <a:latin typeface="Calibri" charset="0"/>
                <a:ea typeface="MS PGothic" charset="0"/>
                <a:cs typeface="Arial" charset="0"/>
              </a:rPr>
              <a:t>Obes</a:t>
            </a:r>
            <a:r>
              <a:rPr lang="en-US" sz="1500" i="1" dirty="0">
                <a:solidFill>
                  <a:srgbClr val="000000"/>
                </a:solidFill>
                <a:latin typeface="Calibri" charset="0"/>
                <a:ea typeface="MS PGothic" charset="0"/>
                <a:cs typeface="Arial" charset="0"/>
              </a:rPr>
              <a:t> </a:t>
            </a:r>
            <a:r>
              <a:rPr lang="en-US" sz="1500" i="1" dirty="0" err="1">
                <a:solidFill>
                  <a:srgbClr val="000000"/>
                </a:solidFill>
                <a:latin typeface="Calibri" charset="0"/>
                <a:ea typeface="MS PGothic" charset="0"/>
                <a:cs typeface="Arial" charset="0"/>
              </a:rPr>
              <a:t>Metab</a:t>
            </a:r>
            <a:r>
              <a:rPr lang="en-US" sz="1500" i="1" dirty="0">
                <a:solidFill>
                  <a:srgbClr val="000000"/>
                </a:solidFill>
                <a:latin typeface="Calibri" charset="0"/>
                <a:ea typeface="MS PGothic" charset="0"/>
                <a:cs typeface="Arial" charset="0"/>
              </a:rPr>
              <a:t>. 2011 Jul;13(7):615-28. </a:t>
            </a:r>
          </a:p>
        </p:txBody>
      </p:sp>
    </p:spTree>
    <p:extLst>
      <p:ext uri="{BB962C8B-B14F-4D97-AF65-F5344CB8AC3E}">
        <p14:creationId xmlns:p14="http://schemas.microsoft.com/office/powerpoint/2010/main" val="2355421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7AA58B4-D627-4D66-8E54-DD5FE03485F1}"/>
              </a:ext>
            </a:extLst>
          </p:cNvPr>
          <p:cNvGraphicFramePr/>
          <p:nvPr/>
        </p:nvGraphicFramePr>
        <p:xfrm>
          <a:off x="699393" y="1023240"/>
          <a:ext cx="8856984"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081FE68-62A1-4482-BAD2-33F21AB65019}"/>
              </a:ext>
            </a:extLst>
          </p:cNvPr>
          <p:cNvSpPr>
            <a:spLocks noGrp="1"/>
          </p:cNvSpPr>
          <p:nvPr>
            <p:ph type="title"/>
          </p:nvPr>
        </p:nvSpPr>
        <p:spPr>
          <a:xfrm>
            <a:off x="554534" y="499533"/>
            <a:ext cx="9089529" cy="391979"/>
          </a:xfrm>
        </p:spPr>
        <p:txBody>
          <a:bodyPr>
            <a:noAutofit/>
          </a:bodyPr>
          <a:lstStyle/>
          <a:p>
            <a:pPr algn="ctr"/>
            <a:r>
              <a:rPr lang="en-GB" sz="3200" b="1" dirty="0" err="1">
                <a:effectLst>
                  <a:outerShdw blurRad="38100" dist="38100" dir="2700000" algn="tl">
                    <a:srgbClr val="000000">
                      <a:alpha val="43137"/>
                    </a:srgbClr>
                  </a:outerShdw>
                </a:effectLst>
              </a:rPr>
              <a:t>Evolocumab</a:t>
            </a:r>
            <a:r>
              <a:rPr lang="en-GB" sz="3200" b="1" dirty="0">
                <a:effectLst>
                  <a:outerShdw blurRad="38100" dist="38100" dir="2700000" algn="tl">
                    <a:srgbClr val="000000">
                      <a:alpha val="43137"/>
                    </a:srgbClr>
                  </a:outerShdw>
                </a:effectLst>
              </a:rPr>
              <a:t> and alirocumab: LDL-C reduction</a:t>
            </a:r>
          </a:p>
        </p:txBody>
      </p:sp>
      <p:cxnSp>
        <p:nvCxnSpPr>
          <p:cNvPr id="10" name="Straight Connector 9">
            <a:extLst>
              <a:ext uri="{FF2B5EF4-FFF2-40B4-BE49-F238E27FC236}">
                <a16:creationId xmlns:a16="http://schemas.microsoft.com/office/drawing/2014/main" id="{68384150-70DF-4828-A701-84F819B63CB4}"/>
              </a:ext>
            </a:extLst>
          </p:cNvPr>
          <p:cNvCxnSpPr>
            <a:cxnSpLocks/>
          </p:cNvCxnSpPr>
          <p:nvPr/>
        </p:nvCxnSpPr>
        <p:spPr>
          <a:xfrm>
            <a:off x="4068740" y="2148323"/>
            <a:ext cx="0" cy="2844000"/>
          </a:xfrm>
          <a:prstGeom prst="line">
            <a:avLst/>
          </a:prstGeom>
          <a:noFill/>
          <a:ln w="12700" cap="flat">
            <a:solidFill>
              <a:srgbClr val="177BC1"/>
            </a:solidFill>
            <a:prstDash val="lgDash"/>
            <a:round/>
          </a:ln>
          <a:effectLst/>
          <a:sp3d/>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159E5AA2-7A35-46BF-85E7-ED4C9322C8DC}"/>
              </a:ext>
            </a:extLst>
          </p:cNvPr>
          <p:cNvSpPr txBox="1"/>
          <p:nvPr/>
        </p:nvSpPr>
        <p:spPr>
          <a:xfrm>
            <a:off x="2731295" y="4581128"/>
            <a:ext cx="1127871"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hangingPunct="0"/>
            <a:r>
              <a:rPr lang="en-GB" sz="1400" dirty="0" err="1">
                <a:solidFill>
                  <a:srgbClr val="177BC1"/>
                </a:solidFill>
                <a:latin typeface="Arial" panose="020B0604020202020204" pitchFamily="34" charset="0"/>
                <a:ea typeface="Calibri"/>
                <a:cs typeface="Arial" panose="020B0604020202020204" pitchFamily="34" charset="0"/>
                <a:sym typeface="Calibri"/>
              </a:rPr>
              <a:t>Evolocumab</a:t>
            </a:r>
            <a:r>
              <a:rPr lang="en-GB" sz="1400" dirty="0">
                <a:solidFill>
                  <a:srgbClr val="177BC1"/>
                </a:solidFill>
                <a:latin typeface="Arial" panose="020B0604020202020204" pitchFamily="34" charset="0"/>
                <a:ea typeface="Calibri"/>
                <a:cs typeface="Arial" panose="020B0604020202020204" pitchFamily="34" charset="0"/>
                <a:sym typeface="Calibri"/>
              </a:rPr>
              <a:t> </a:t>
            </a:r>
            <a:br>
              <a:rPr lang="en-GB" sz="1400" dirty="0">
                <a:solidFill>
                  <a:srgbClr val="177BC1"/>
                </a:solidFill>
                <a:latin typeface="Arial" panose="020B0604020202020204" pitchFamily="34" charset="0"/>
                <a:ea typeface="Calibri"/>
                <a:cs typeface="Arial" panose="020B0604020202020204" pitchFamily="34" charset="0"/>
                <a:sym typeface="Calibri"/>
              </a:rPr>
            </a:br>
            <a:r>
              <a:rPr lang="en-GB" sz="1400" dirty="0">
                <a:solidFill>
                  <a:srgbClr val="177BC1"/>
                </a:solidFill>
                <a:latin typeface="Arial" panose="020B0604020202020204" pitchFamily="34" charset="0"/>
                <a:ea typeface="Calibri"/>
                <a:cs typeface="Arial" panose="020B0604020202020204" pitchFamily="34" charset="0"/>
                <a:sym typeface="Calibri"/>
              </a:rPr>
              <a:t>vs placebo</a:t>
            </a:r>
          </a:p>
        </p:txBody>
      </p:sp>
      <p:cxnSp>
        <p:nvCxnSpPr>
          <p:cNvPr id="14" name="Straight Connector 13">
            <a:extLst>
              <a:ext uri="{FF2B5EF4-FFF2-40B4-BE49-F238E27FC236}">
                <a16:creationId xmlns:a16="http://schemas.microsoft.com/office/drawing/2014/main" id="{AF4E88BF-ECCC-4A58-80C9-82E3CCB3F708}"/>
              </a:ext>
            </a:extLst>
          </p:cNvPr>
          <p:cNvCxnSpPr>
            <a:cxnSpLocks/>
          </p:cNvCxnSpPr>
          <p:nvPr/>
        </p:nvCxnSpPr>
        <p:spPr>
          <a:xfrm>
            <a:off x="7188122" y="2137692"/>
            <a:ext cx="0" cy="2844000"/>
          </a:xfrm>
          <a:prstGeom prst="line">
            <a:avLst/>
          </a:prstGeom>
          <a:noFill/>
          <a:ln w="12700" cap="flat">
            <a:solidFill>
              <a:schemeClr val="accent6">
                <a:lumMod val="50000"/>
              </a:schemeClr>
            </a:solidFill>
            <a:prstDash val="lgDash"/>
            <a:round/>
          </a:ln>
          <a:effectLst/>
          <a:sp3d/>
        </p:spPr>
        <p:style>
          <a:lnRef idx="0">
            <a:scrgbClr r="0" g="0" b="0"/>
          </a:lnRef>
          <a:fillRef idx="0">
            <a:scrgbClr r="0" g="0" b="0"/>
          </a:fillRef>
          <a:effectRef idx="0">
            <a:scrgbClr r="0" g="0" b="0"/>
          </a:effectRef>
          <a:fontRef idx="none"/>
        </p:style>
      </p:cxnSp>
      <p:sp>
        <p:nvSpPr>
          <p:cNvPr id="15" name="TextBox 14">
            <a:extLst>
              <a:ext uri="{FF2B5EF4-FFF2-40B4-BE49-F238E27FC236}">
                <a16:creationId xmlns:a16="http://schemas.microsoft.com/office/drawing/2014/main" id="{87B6DFD5-A06F-4E4D-88C5-82907B75F23F}"/>
              </a:ext>
            </a:extLst>
          </p:cNvPr>
          <p:cNvSpPr txBox="1"/>
          <p:nvPr/>
        </p:nvSpPr>
        <p:spPr>
          <a:xfrm>
            <a:off x="4196251" y="4581128"/>
            <a:ext cx="1127871"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hangingPunct="0"/>
            <a:r>
              <a:rPr lang="en-GB" sz="1400" dirty="0" err="1">
                <a:solidFill>
                  <a:srgbClr val="177BC1"/>
                </a:solidFill>
                <a:latin typeface="Arial" panose="020B0604020202020204" pitchFamily="34" charset="0"/>
                <a:ea typeface="Calibri"/>
                <a:cs typeface="Arial" panose="020B0604020202020204" pitchFamily="34" charset="0"/>
                <a:sym typeface="Calibri"/>
              </a:rPr>
              <a:t>Evolocumab</a:t>
            </a:r>
            <a:r>
              <a:rPr lang="en-GB" sz="1400" dirty="0">
                <a:solidFill>
                  <a:srgbClr val="177BC1"/>
                </a:solidFill>
                <a:latin typeface="Arial" panose="020B0604020202020204" pitchFamily="34" charset="0"/>
                <a:ea typeface="Calibri"/>
                <a:cs typeface="Arial" panose="020B0604020202020204" pitchFamily="34" charset="0"/>
                <a:sym typeface="Calibri"/>
              </a:rPr>
              <a:t> </a:t>
            </a:r>
            <a:br>
              <a:rPr lang="en-GB" sz="1400" dirty="0">
                <a:solidFill>
                  <a:srgbClr val="177BC1"/>
                </a:solidFill>
                <a:latin typeface="Arial" panose="020B0604020202020204" pitchFamily="34" charset="0"/>
                <a:ea typeface="Calibri"/>
                <a:cs typeface="Arial" panose="020B0604020202020204" pitchFamily="34" charset="0"/>
                <a:sym typeface="Calibri"/>
              </a:rPr>
            </a:br>
            <a:r>
              <a:rPr lang="en-GB" sz="1400" dirty="0">
                <a:solidFill>
                  <a:srgbClr val="177BC1"/>
                </a:solidFill>
                <a:latin typeface="Arial" panose="020B0604020202020204" pitchFamily="34" charset="0"/>
                <a:ea typeface="Calibri"/>
                <a:cs typeface="Arial" panose="020B0604020202020204" pitchFamily="34" charset="0"/>
                <a:sym typeface="Calibri"/>
              </a:rPr>
              <a:t>vs ezetimibe</a:t>
            </a:r>
          </a:p>
        </p:txBody>
      </p:sp>
      <p:sp>
        <p:nvSpPr>
          <p:cNvPr id="16" name="TextBox 15">
            <a:extLst>
              <a:ext uri="{FF2B5EF4-FFF2-40B4-BE49-F238E27FC236}">
                <a16:creationId xmlns:a16="http://schemas.microsoft.com/office/drawing/2014/main" id="{3C8C6DB5-23EA-465C-9BE3-D73A0801F6A9}"/>
              </a:ext>
            </a:extLst>
          </p:cNvPr>
          <p:cNvSpPr txBox="1"/>
          <p:nvPr/>
        </p:nvSpPr>
        <p:spPr>
          <a:xfrm>
            <a:off x="5905598" y="4581128"/>
            <a:ext cx="1038103"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hangingPunct="0"/>
            <a:r>
              <a:rPr lang="en-GB" sz="1400" dirty="0">
                <a:solidFill>
                  <a:srgbClr val="F79646">
                    <a:lumMod val="50000"/>
                  </a:srgbClr>
                </a:solidFill>
                <a:latin typeface="Arial" panose="020B0604020202020204" pitchFamily="34" charset="0"/>
                <a:ea typeface="Calibri"/>
                <a:cs typeface="Arial" panose="020B0604020202020204" pitchFamily="34" charset="0"/>
                <a:sym typeface="Calibri"/>
              </a:rPr>
              <a:t>Alirocumab </a:t>
            </a:r>
            <a:br>
              <a:rPr lang="en-GB" sz="1400" dirty="0">
                <a:solidFill>
                  <a:srgbClr val="F79646">
                    <a:lumMod val="50000"/>
                  </a:srgbClr>
                </a:solidFill>
                <a:latin typeface="Arial" panose="020B0604020202020204" pitchFamily="34" charset="0"/>
                <a:ea typeface="Calibri"/>
                <a:cs typeface="Arial" panose="020B0604020202020204" pitchFamily="34" charset="0"/>
                <a:sym typeface="Calibri"/>
              </a:rPr>
            </a:br>
            <a:r>
              <a:rPr lang="en-GB" sz="1400" dirty="0">
                <a:solidFill>
                  <a:srgbClr val="F79646">
                    <a:lumMod val="50000"/>
                  </a:srgbClr>
                </a:solidFill>
                <a:latin typeface="Arial" panose="020B0604020202020204" pitchFamily="34" charset="0"/>
                <a:ea typeface="Calibri"/>
                <a:cs typeface="Arial" panose="020B0604020202020204" pitchFamily="34" charset="0"/>
                <a:sym typeface="Calibri"/>
              </a:rPr>
              <a:t>vs placebo</a:t>
            </a:r>
          </a:p>
        </p:txBody>
      </p:sp>
      <p:sp>
        <p:nvSpPr>
          <p:cNvPr id="17" name="TextBox 16">
            <a:extLst>
              <a:ext uri="{FF2B5EF4-FFF2-40B4-BE49-F238E27FC236}">
                <a16:creationId xmlns:a16="http://schemas.microsoft.com/office/drawing/2014/main" id="{03A77B5E-05DE-4347-8CAD-AD05514C74D0}"/>
              </a:ext>
            </a:extLst>
          </p:cNvPr>
          <p:cNvSpPr txBox="1"/>
          <p:nvPr/>
        </p:nvSpPr>
        <p:spPr>
          <a:xfrm>
            <a:off x="7907882" y="3677702"/>
            <a:ext cx="1087795" cy="6309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hangingPunct="0"/>
            <a:r>
              <a:rPr lang="en-GB" sz="1400" dirty="0">
                <a:solidFill>
                  <a:srgbClr val="F79646">
                    <a:lumMod val="50000"/>
                  </a:srgbClr>
                </a:solidFill>
                <a:latin typeface="Arial" panose="020B0604020202020204" pitchFamily="34" charset="0"/>
                <a:ea typeface="Calibri"/>
                <a:cs typeface="Arial" panose="020B0604020202020204" pitchFamily="34" charset="0"/>
                <a:sym typeface="Calibri"/>
              </a:rPr>
              <a:t>Alirocumab </a:t>
            </a:r>
            <a:br>
              <a:rPr lang="en-GB" sz="1400" dirty="0">
                <a:solidFill>
                  <a:srgbClr val="F79646">
                    <a:lumMod val="50000"/>
                  </a:srgbClr>
                </a:solidFill>
                <a:latin typeface="Arial" panose="020B0604020202020204" pitchFamily="34" charset="0"/>
                <a:ea typeface="Calibri"/>
                <a:cs typeface="Arial" panose="020B0604020202020204" pitchFamily="34" charset="0"/>
                <a:sym typeface="Calibri"/>
              </a:rPr>
            </a:br>
            <a:r>
              <a:rPr lang="en-GB" sz="1400" dirty="0">
                <a:solidFill>
                  <a:srgbClr val="F79646">
                    <a:lumMod val="50000"/>
                  </a:srgbClr>
                </a:solidFill>
                <a:latin typeface="Arial" panose="020B0604020202020204" pitchFamily="34" charset="0"/>
                <a:ea typeface="Calibri"/>
                <a:cs typeface="Arial" panose="020B0604020202020204" pitchFamily="34" charset="0"/>
                <a:sym typeface="Calibri"/>
              </a:rPr>
              <a:t>vs ezetimibe</a:t>
            </a:r>
          </a:p>
        </p:txBody>
      </p:sp>
      <p:sp>
        <p:nvSpPr>
          <p:cNvPr id="19" name="Text Placeholder 3">
            <a:extLst>
              <a:ext uri="{FF2B5EF4-FFF2-40B4-BE49-F238E27FC236}">
                <a16:creationId xmlns:a16="http://schemas.microsoft.com/office/drawing/2014/main" id="{D80424D3-B716-4245-A1D0-4A855686B38E}"/>
              </a:ext>
            </a:extLst>
          </p:cNvPr>
          <p:cNvSpPr txBox="1">
            <a:spLocks/>
          </p:cNvSpPr>
          <p:nvPr/>
        </p:nvSpPr>
        <p:spPr>
          <a:xfrm>
            <a:off x="4351412" y="5641326"/>
            <a:ext cx="3672408" cy="120595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marL="0" marR="0" indent="0" algn="l" defTabSz="457200" rtl="0" latinLnBrk="0">
              <a:lnSpc>
                <a:spcPct val="100000"/>
              </a:lnSpc>
              <a:spcBef>
                <a:spcPts val="0"/>
              </a:spcBef>
              <a:spcAft>
                <a:spcPts val="0"/>
              </a:spcAft>
              <a:buClrTx/>
              <a:buSzPct val="100000"/>
              <a:buFont typeface="Arial"/>
              <a:buNone/>
              <a:tabLst/>
              <a:defRPr sz="1200" b="0" i="0" u="none" strike="noStrike" cap="none" spc="0" baseline="0">
                <a:ln>
                  <a:noFill/>
                </a:ln>
                <a:solidFill>
                  <a:srgbClr val="535353"/>
                </a:solidFill>
                <a:uFillTx/>
                <a:latin typeface="+mj-lt"/>
                <a:ea typeface="+mj-ea"/>
                <a:cs typeface="+mj-cs"/>
                <a:sym typeface="Arial"/>
              </a:defRPr>
            </a:lvl1pPr>
            <a:lvl2pPr marL="569912" marR="0" indent="-317500" algn="l" defTabSz="457200" rtl="0" latinLnBrk="0">
              <a:lnSpc>
                <a:spcPct val="100000"/>
              </a:lnSpc>
              <a:spcBef>
                <a:spcPts val="400"/>
              </a:spcBef>
              <a:spcAft>
                <a:spcPts val="0"/>
              </a:spcAft>
              <a:buClrTx/>
              <a:buSzPct val="100000"/>
              <a:buFont typeface="Arial"/>
              <a:buChar char="–"/>
              <a:tabLst/>
              <a:defRPr sz="2200" b="0" i="0" u="none" strike="noStrike" cap="none" spc="0" baseline="0">
                <a:ln>
                  <a:noFill/>
                </a:ln>
                <a:solidFill>
                  <a:srgbClr val="000000"/>
                </a:solidFill>
                <a:uFillTx/>
                <a:latin typeface="+mj-lt"/>
                <a:ea typeface="+mj-ea"/>
                <a:cs typeface="+mj-cs"/>
                <a:sym typeface="Arial"/>
              </a:defRPr>
            </a:lvl2pPr>
            <a:lvl3pPr marL="950912" marR="0" indent="-28575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3pPr>
            <a:lvl4pPr marL="1355271" marR="0" indent="-326571"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mj-lt"/>
                <a:ea typeface="+mj-ea"/>
                <a:cs typeface="+mj-cs"/>
                <a:sym typeface="Arial"/>
              </a:defRPr>
            </a:lvl4pPr>
            <a:lvl5pPr marL="1712459" marR="0" indent="-326571" algn="l" defTabSz="457200" rtl="0" latinLnBrk="0">
              <a:lnSpc>
                <a:spcPct val="100000"/>
              </a:lnSpc>
              <a:spcBef>
                <a:spcPts val="400"/>
              </a:spcBef>
              <a:spcAft>
                <a:spcPts val="0"/>
              </a:spcAft>
              <a:buClrTx/>
              <a:buSzPct val="100000"/>
              <a:buFont typeface="Arial"/>
              <a:buChar char="»"/>
              <a:tabLst/>
              <a:defRPr sz="1600" b="0" i="0" u="none" strike="noStrike" cap="none" spc="0" baseline="0">
                <a:ln>
                  <a:noFill/>
                </a:ln>
                <a:solidFill>
                  <a:srgbClr val="000000"/>
                </a:solidFill>
                <a:uFillTx/>
                <a:latin typeface="+mj-lt"/>
                <a:ea typeface="+mj-ea"/>
                <a:cs typeface="+mj-cs"/>
                <a:sym typeface="Arial"/>
              </a:defRPr>
            </a:lvl5pPr>
            <a:lvl6pPr marL="25146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6pPr>
            <a:lvl7pPr marL="29718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7pPr>
            <a:lvl8pPr marL="34290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8pPr>
            <a:lvl9pPr marL="38862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9pPr>
          </a:lstStyle>
          <a:p>
            <a:pPr marL="228600" indent="-228600">
              <a:buFont typeface="+mj-lt"/>
              <a:buAutoNum type="arabicPeriod" startAt="6"/>
            </a:pPr>
            <a:r>
              <a:rPr lang="en-GB" sz="800" kern="0" dirty="0" err="1"/>
              <a:t>Sabatine</a:t>
            </a:r>
            <a:r>
              <a:rPr lang="en-GB" sz="800" kern="0" dirty="0"/>
              <a:t> MS, et al. N </a:t>
            </a:r>
            <a:r>
              <a:rPr lang="en-GB" sz="800" kern="0" dirty="0" err="1"/>
              <a:t>Engl</a:t>
            </a:r>
            <a:r>
              <a:rPr lang="en-GB" sz="800" kern="0" dirty="0"/>
              <a:t> J Med 2017;376:1713–22.</a:t>
            </a:r>
          </a:p>
          <a:p>
            <a:pPr marL="228600" indent="-228600">
              <a:buFont typeface="+mj-lt"/>
              <a:buAutoNum type="arabicPeriod" startAt="6"/>
            </a:pPr>
            <a:r>
              <a:rPr lang="en-GB" sz="800" kern="0" dirty="0"/>
              <a:t>Stroes E, et al. J Am </a:t>
            </a:r>
            <a:r>
              <a:rPr lang="en-GB" sz="800" kern="0" dirty="0" err="1"/>
              <a:t>Coll</a:t>
            </a:r>
            <a:r>
              <a:rPr lang="en-GB" sz="800" kern="0" dirty="0"/>
              <a:t> </a:t>
            </a:r>
            <a:r>
              <a:rPr lang="en-GB" sz="800" kern="0" dirty="0" err="1"/>
              <a:t>Cardiol</a:t>
            </a:r>
            <a:r>
              <a:rPr lang="en-GB" sz="800" kern="0" dirty="0"/>
              <a:t> 2014;63:2541–8.</a:t>
            </a:r>
          </a:p>
          <a:p>
            <a:pPr marL="228600" indent="-228600">
              <a:buFont typeface="+mj-lt"/>
              <a:buAutoNum type="arabicPeriod" startAt="6"/>
            </a:pPr>
            <a:r>
              <a:rPr lang="en-GB" sz="800" kern="0" dirty="0" err="1"/>
              <a:t>Kereiakes</a:t>
            </a:r>
            <a:r>
              <a:rPr lang="en-GB" sz="800" kern="0" dirty="0"/>
              <a:t> DJ, et al. Am Heart J 2015;169:906–15. </a:t>
            </a:r>
          </a:p>
          <a:p>
            <a:pPr marL="228600" indent="-228600">
              <a:buFont typeface="+mj-lt"/>
              <a:buAutoNum type="arabicPeriod" startAt="6"/>
            </a:pPr>
            <a:r>
              <a:rPr lang="en-GB" sz="800" kern="0" dirty="0" err="1"/>
              <a:t>Kastelein</a:t>
            </a:r>
            <a:r>
              <a:rPr lang="en-GB" sz="800" kern="0" dirty="0"/>
              <a:t> JJP, et al. </a:t>
            </a:r>
            <a:r>
              <a:rPr lang="en-GB" sz="800" kern="0" dirty="0" err="1"/>
              <a:t>Eur</a:t>
            </a:r>
            <a:r>
              <a:rPr lang="en-GB" sz="800" kern="0" dirty="0"/>
              <a:t> Heart J 2015;36:2996–3003. </a:t>
            </a:r>
          </a:p>
          <a:p>
            <a:pPr marL="228600" indent="-228600">
              <a:buFont typeface="+mj-lt"/>
              <a:buAutoNum type="arabicPeriod" startAt="6"/>
            </a:pPr>
            <a:r>
              <a:rPr lang="en-GB" sz="800" kern="0" dirty="0"/>
              <a:t>Robinson JG, et al. N </a:t>
            </a:r>
            <a:r>
              <a:rPr lang="en-GB" sz="800" kern="0" dirty="0" err="1"/>
              <a:t>Engl</a:t>
            </a:r>
            <a:r>
              <a:rPr lang="en-GB" sz="800" kern="0" dirty="0"/>
              <a:t> J Med 2015;372:1489–99. </a:t>
            </a:r>
          </a:p>
          <a:p>
            <a:pPr marL="228600" indent="-228600">
              <a:buFont typeface="+mj-lt"/>
              <a:buAutoNum type="arabicPeriod" startAt="6"/>
            </a:pPr>
            <a:r>
              <a:rPr lang="en-GB" sz="800" kern="0" dirty="0"/>
              <a:t>Roth EM, et al. </a:t>
            </a:r>
            <a:r>
              <a:rPr lang="en-GB" sz="800" kern="0" dirty="0" err="1"/>
              <a:t>Int</a:t>
            </a:r>
            <a:r>
              <a:rPr lang="en-GB" sz="800" kern="0" dirty="0"/>
              <a:t> J </a:t>
            </a:r>
            <a:r>
              <a:rPr lang="en-GB" sz="800" kern="0" dirty="0" err="1"/>
              <a:t>Cardiol</a:t>
            </a:r>
            <a:r>
              <a:rPr lang="en-GB" sz="800" kern="0" dirty="0"/>
              <a:t> 2014;176:55–61. </a:t>
            </a:r>
          </a:p>
          <a:p>
            <a:pPr marL="228600" indent="-228600">
              <a:buFont typeface="+mj-lt"/>
              <a:buAutoNum type="arabicPeriod" startAt="6"/>
            </a:pPr>
            <a:r>
              <a:rPr lang="en-GB" sz="800" kern="0" dirty="0"/>
              <a:t>Moriarty PM, et al. J </a:t>
            </a:r>
            <a:r>
              <a:rPr lang="en-GB" sz="800" kern="0" dirty="0" err="1"/>
              <a:t>Clin</a:t>
            </a:r>
            <a:r>
              <a:rPr lang="en-GB" sz="800" kern="0" dirty="0"/>
              <a:t> </a:t>
            </a:r>
            <a:r>
              <a:rPr lang="en-GB" sz="800" kern="0" dirty="0" err="1"/>
              <a:t>Lipidol</a:t>
            </a:r>
            <a:r>
              <a:rPr lang="en-GB" sz="800" kern="0" dirty="0"/>
              <a:t> 2015;9:758–69. </a:t>
            </a:r>
          </a:p>
          <a:p>
            <a:pPr marL="228600" indent="-228600">
              <a:buFont typeface="+mj-lt"/>
              <a:buAutoNum type="arabicPeriod" startAt="6"/>
            </a:pPr>
            <a:r>
              <a:rPr lang="en-GB" sz="800" kern="0" dirty="0"/>
              <a:t>Cannon CP, et al. </a:t>
            </a:r>
            <a:r>
              <a:rPr lang="en-GB" sz="800" kern="0" dirty="0" err="1"/>
              <a:t>Eur</a:t>
            </a:r>
            <a:r>
              <a:rPr lang="en-GB" sz="800" kern="0" dirty="0"/>
              <a:t> Heart J 2015;36:1186–94. </a:t>
            </a:r>
          </a:p>
          <a:p>
            <a:pPr marL="228600" indent="-228600">
              <a:buFont typeface="+mj-lt"/>
              <a:buAutoNum type="arabicPeriod" startAt="6"/>
            </a:pPr>
            <a:r>
              <a:rPr lang="en-GB" sz="800" kern="0" dirty="0"/>
              <a:t>Bays H, et al. J </a:t>
            </a:r>
            <a:r>
              <a:rPr lang="en-GB" sz="800" kern="0" dirty="0" err="1"/>
              <a:t>Clin</a:t>
            </a:r>
            <a:r>
              <a:rPr lang="en-GB" sz="800" kern="0" dirty="0"/>
              <a:t> Endocrinol </a:t>
            </a:r>
            <a:r>
              <a:rPr lang="en-GB" sz="800" kern="0" dirty="0" err="1"/>
              <a:t>Metab</a:t>
            </a:r>
            <a:r>
              <a:rPr lang="en-GB" sz="800" kern="0" dirty="0"/>
              <a:t> 2015;100:3140–8. </a:t>
            </a:r>
          </a:p>
          <a:p>
            <a:pPr marL="228600" indent="-228600">
              <a:buFont typeface="+mj-lt"/>
              <a:buAutoNum type="arabicPeriod" startAt="6"/>
            </a:pPr>
            <a:r>
              <a:rPr lang="en-GB" sz="800" kern="0" dirty="0" err="1"/>
              <a:t>Farnier</a:t>
            </a:r>
            <a:r>
              <a:rPr lang="en-GB" sz="800" kern="0" dirty="0"/>
              <a:t> M, et al. Atherosclerosis 2016;244:138–46.</a:t>
            </a:r>
          </a:p>
        </p:txBody>
      </p:sp>
      <p:grpSp>
        <p:nvGrpSpPr>
          <p:cNvPr id="4" name="Group 3"/>
          <p:cNvGrpSpPr/>
          <p:nvPr/>
        </p:nvGrpSpPr>
        <p:grpSpPr>
          <a:xfrm>
            <a:off x="7448005" y="4437112"/>
            <a:ext cx="2531429" cy="2208296"/>
            <a:chOff x="6766843" y="3557434"/>
            <a:chExt cx="2531429" cy="2222388"/>
          </a:xfrm>
        </p:grpSpPr>
        <p:sp>
          <p:nvSpPr>
            <p:cNvPr id="27" name="Rectangle 26">
              <a:extLst>
                <a:ext uri="{FF2B5EF4-FFF2-40B4-BE49-F238E27FC236}">
                  <a16:creationId xmlns:a16="http://schemas.microsoft.com/office/drawing/2014/main" id="{E8FE5168-D74F-4737-A0FC-33AD3CF0C9FF}"/>
                </a:ext>
              </a:extLst>
            </p:cNvPr>
            <p:cNvSpPr/>
            <p:nvPr/>
          </p:nvSpPr>
          <p:spPr>
            <a:xfrm>
              <a:off x="6766843" y="3557434"/>
              <a:ext cx="2125637" cy="1449350"/>
            </a:xfrm>
            <a:prstGeom prst="rect">
              <a:avLst/>
            </a:prstGeom>
            <a:solidFill>
              <a:srgbClr val="FFFFFF"/>
            </a:solidFill>
            <a:ln w="25400" cap="flat">
              <a:solidFill>
                <a:schemeClr val="bg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sp>
          <p:nvSpPr>
            <p:cNvPr id="21" name="TextBox 20">
              <a:extLst>
                <a:ext uri="{FF2B5EF4-FFF2-40B4-BE49-F238E27FC236}">
                  <a16:creationId xmlns:a16="http://schemas.microsoft.com/office/drawing/2014/main" id="{8F0D3F42-8051-410D-B145-2D1ABB1CE146}"/>
                </a:ext>
              </a:extLst>
            </p:cNvPr>
            <p:cNvSpPr txBox="1"/>
            <p:nvPr/>
          </p:nvSpPr>
          <p:spPr>
            <a:xfrm>
              <a:off x="6838223" y="3557435"/>
              <a:ext cx="2460049" cy="2222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100" dirty="0" err="1">
                  <a:solidFill>
                    <a:srgbClr val="000000"/>
                  </a:solidFill>
                  <a:latin typeface="Arial"/>
                  <a:ea typeface="Calibri"/>
                  <a:cs typeface="Calibri"/>
                  <a:sym typeface="Calibri"/>
                </a:rPr>
                <a:t>Evolocumab</a:t>
              </a:r>
              <a:r>
                <a:rPr lang="en-GB" sz="1100" dirty="0">
                  <a:solidFill>
                    <a:srgbClr val="000000"/>
                  </a:solidFill>
                  <a:latin typeface="Arial"/>
                  <a:ea typeface="Calibri"/>
                  <a:cs typeface="Calibri"/>
                  <a:sym typeface="Calibri"/>
                </a:rPr>
                <a:t> dose:</a:t>
              </a:r>
            </a:p>
            <a:p>
              <a:pPr hangingPunct="0"/>
              <a:r>
                <a:rPr lang="en-GB" sz="1100" dirty="0">
                  <a:solidFill>
                    <a:srgbClr val="000000"/>
                  </a:solidFill>
                  <a:latin typeface="Arial"/>
                  <a:ea typeface="Calibri"/>
                  <a:cs typeface="Calibri"/>
                  <a:sym typeface="Calibri"/>
                </a:rPr>
                <a:t>    140 mg Q2W</a:t>
              </a:r>
              <a:br>
                <a:rPr lang="en-GB" sz="1100" dirty="0">
                  <a:solidFill>
                    <a:srgbClr val="000000"/>
                  </a:solidFill>
                  <a:latin typeface="Arial"/>
                  <a:ea typeface="Calibri"/>
                  <a:cs typeface="Calibri"/>
                  <a:sym typeface="Calibri"/>
                </a:rPr>
              </a:br>
              <a:r>
                <a:rPr lang="en-GB" sz="1100" dirty="0">
                  <a:solidFill>
                    <a:srgbClr val="000000"/>
                  </a:solidFill>
                  <a:latin typeface="Arial"/>
                  <a:ea typeface="Calibri"/>
                  <a:cs typeface="Calibri"/>
                  <a:sym typeface="Calibri"/>
                </a:rPr>
                <a:t>    420 mg QM</a:t>
              </a:r>
              <a:br>
                <a:rPr lang="en-GB" sz="1100" dirty="0">
                  <a:solidFill>
                    <a:srgbClr val="000000"/>
                  </a:solidFill>
                  <a:latin typeface="Arial"/>
                  <a:ea typeface="Calibri"/>
                  <a:cs typeface="Calibri"/>
                  <a:sym typeface="Calibri"/>
                </a:rPr>
              </a:br>
              <a:r>
                <a:rPr lang="en-GB" sz="1100" dirty="0">
                  <a:solidFill>
                    <a:srgbClr val="000000"/>
                  </a:solidFill>
                  <a:latin typeface="Arial"/>
                  <a:ea typeface="Calibri"/>
                  <a:cs typeface="Calibri"/>
                  <a:sym typeface="Calibri"/>
                </a:rPr>
                <a:t>    140 mg Q2W or 420 mg QM</a:t>
              </a:r>
            </a:p>
            <a:p>
              <a:pPr hangingPunct="0"/>
              <a:endParaRPr lang="en-GB" sz="1100" dirty="0">
                <a:solidFill>
                  <a:srgbClr val="000000"/>
                </a:solidFill>
                <a:latin typeface="Arial"/>
                <a:ea typeface="Calibri"/>
                <a:cs typeface="Calibri"/>
                <a:sym typeface="Calibri"/>
              </a:endParaRPr>
            </a:p>
            <a:p>
              <a:pPr hangingPunct="0"/>
              <a:r>
                <a:rPr lang="en-GB" sz="1100" dirty="0">
                  <a:solidFill>
                    <a:srgbClr val="000000"/>
                  </a:solidFill>
                  <a:latin typeface="Arial"/>
                  <a:ea typeface="Calibri"/>
                  <a:cs typeface="Calibri"/>
                  <a:sym typeface="Calibri"/>
                </a:rPr>
                <a:t>Alirocumab dose:</a:t>
              </a:r>
            </a:p>
            <a:p>
              <a:pPr hangingPunct="0"/>
              <a:r>
                <a:rPr lang="en-GB" sz="1100" dirty="0">
                  <a:solidFill>
                    <a:srgbClr val="000000"/>
                  </a:solidFill>
                  <a:latin typeface="Arial" panose="020B0604020202020204" pitchFamily="34" charset="0"/>
                  <a:ea typeface="Calibri"/>
                  <a:cs typeface="Arial" panose="020B0604020202020204" pitchFamily="34" charset="0"/>
                  <a:sym typeface="Calibri"/>
                </a:rPr>
                <a:t>    75 or 150 mg Q2W</a:t>
              </a:r>
            </a:p>
            <a:p>
              <a:pPr hangingPunct="0"/>
              <a:r>
                <a:rPr lang="en-GB" sz="1100" dirty="0">
                  <a:solidFill>
                    <a:srgbClr val="000000"/>
                  </a:solidFill>
                  <a:latin typeface="Arial" panose="020B0604020202020204" pitchFamily="34" charset="0"/>
                  <a:ea typeface="Calibri"/>
                  <a:cs typeface="Arial" panose="020B0604020202020204" pitchFamily="34" charset="0"/>
                  <a:sym typeface="Calibri"/>
                </a:rPr>
                <a:t>    150 mg Q2W</a:t>
              </a:r>
              <a:endParaRPr lang="en-GB" sz="1100" dirty="0">
                <a:solidFill>
                  <a:srgbClr val="000000"/>
                </a:solidFill>
                <a:latin typeface="Arial"/>
                <a:ea typeface="Calibri"/>
                <a:cs typeface="Calibri"/>
                <a:sym typeface="Calibri"/>
              </a:endParaRPr>
            </a:p>
            <a:p>
              <a:pPr hangingPunct="0"/>
              <a:endParaRPr lang="en-GB" sz="1100" dirty="0">
                <a:solidFill>
                  <a:srgbClr val="000000"/>
                </a:solidFill>
                <a:latin typeface="Arial"/>
                <a:ea typeface="Calibri"/>
                <a:cs typeface="Calibri"/>
                <a:sym typeface="Calibri"/>
              </a:endParaRPr>
            </a:p>
          </p:txBody>
        </p:sp>
        <p:sp>
          <p:nvSpPr>
            <p:cNvPr id="22" name="Rectangle 21">
              <a:extLst>
                <a:ext uri="{FF2B5EF4-FFF2-40B4-BE49-F238E27FC236}">
                  <a16:creationId xmlns:a16="http://schemas.microsoft.com/office/drawing/2014/main" id="{56CD3F46-5564-4543-8C55-ECCC880B6785}"/>
                </a:ext>
              </a:extLst>
            </p:cNvPr>
            <p:cNvSpPr/>
            <p:nvPr/>
          </p:nvSpPr>
          <p:spPr>
            <a:xfrm>
              <a:off x="6890580" y="3829750"/>
              <a:ext cx="108000" cy="108000"/>
            </a:xfrm>
            <a:prstGeom prst="rect">
              <a:avLst/>
            </a:prstGeom>
            <a:solidFill>
              <a:srgbClr val="177BC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sp>
          <p:nvSpPr>
            <p:cNvPr id="23" name="Rectangle 22">
              <a:extLst>
                <a:ext uri="{FF2B5EF4-FFF2-40B4-BE49-F238E27FC236}">
                  <a16:creationId xmlns:a16="http://schemas.microsoft.com/office/drawing/2014/main" id="{5BB41928-42B5-4537-AFE4-291F48AFB55F}"/>
                </a:ext>
              </a:extLst>
            </p:cNvPr>
            <p:cNvSpPr/>
            <p:nvPr/>
          </p:nvSpPr>
          <p:spPr>
            <a:xfrm>
              <a:off x="6890580" y="3982577"/>
              <a:ext cx="108000" cy="108000"/>
            </a:xfrm>
            <a:prstGeom prst="rect">
              <a:avLst/>
            </a:prstGeom>
            <a:solidFill>
              <a:srgbClr val="25406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sp>
          <p:nvSpPr>
            <p:cNvPr id="24" name="Rectangle 23">
              <a:extLst>
                <a:ext uri="{FF2B5EF4-FFF2-40B4-BE49-F238E27FC236}">
                  <a16:creationId xmlns:a16="http://schemas.microsoft.com/office/drawing/2014/main" id="{44F06629-FAE2-4A49-A91E-CC37DE842F9C}"/>
                </a:ext>
              </a:extLst>
            </p:cNvPr>
            <p:cNvSpPr/>
            <p:nvPr/>
          </p:nvSpPr>
          <p:spPr>
            <a:xfrm>
              <a:off x="6890580" y="4142590"/>
              <a:ext cx="108000" cy="108000"/>
            </a:xfrm>
            <a:prstGeom prst="rect">
              <a:avLst/>
            </a:prstGeom>
            <a:solidFill>
              <a:srgbClr val="7030A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dirty="0">
                <a:solidFill>
                  <a:srgbClr val="000000"/>
                </a:solidFill>
                <a:latin typeface="Calibri"/>
                <a:ea typeface="Calibri"/>
                <a:cs typeface="Calibri"/>
                <a:sym typeface="Calibri"/>
              </a:endParaRPr>
            </a:p>
          </p:txBody>
        </p:sp>
        <p:sp>
          <p:nvSpPr>
            <p:cNvPr id="25" name="Rectangle 24">
              <a:extLst>
                <a:ext uri="{FF2B5EF4-FFF2-40B4-BE49-F238E27FC236}">
                  <a16:creationId xmlns:a16="http://schemas.microsoft.com/office/drawing/2014/main" id="{E3C1AA47-860F-4A74-A8C4-823BF7621E03}"/>
                </a:ext>
              </a:extLst>
            </p:cNvPr>
            <p:cNvSpPr/>
            <p:nvPr/>
          </p:nvSpPr>
          <p:spPr>
            <a:xfrm>
              <a:off x="6890580" y="4650707"/>
              <a:ext cx="108000" cy="108000"/>
            </a:xfrm>
            <a:prstGeom prst="rect">
              <a:avLst/>
            </a:prstGeom>
            <a:solidFill>
              <a:srgbClr val="FF66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sp>
          <p:nvSpPr>
            <p:cNvPr id="26" name="Rectangle 25">
              <a:extLst>
                <a:ext uri="{FF2B5EF4-FFF2-40B4-BE49-F238E27FC236}">
                  <a16:creationId xmlns:a16="http://schemas.microsoft.com/office/drawing/2014/main" id="{B75A1E4A-95D9-4B7F-9D94-A1CEA1D810A4}"/>
                </a:ext>
              </a:extLst>
            </p:cNvPr>
            <p:cNvSpPr/>
            <p:nvPr/>
          </p:nvSpPr>
          <p:spPr>
            <a:xfrm>
              <a:off x="6890580" y="4810980"/>
              <a:ext cx="108000" cy="108000"/>
            </a:xfrm>
            <a:prstGeom prst="rect">
              <a:avLst/>
            </a:prstGeom>
            <a:solidFill>
              <a:srgbClr val="6633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4CE6F00E-0928-4171-8E1B-9804E2CE4F72}"/>
              </a:ext>
            </a:extLst>
          </p:cNvPr>
          <p:cNvSpPr txBox="1"/>
          <p:nvPr/>
        </p:nvSpPr>
        <p:spPr>
          <a:xfrm rot="18900000">
            <a:off x="4087832" y="1665474"/>
            <a:ext cx="788034"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MENDEL-2</a:t>
            </a:r>
            <a:r>
              <a:rPr lang="en-GB" sz="1000" baseline="30000" dirty="0">
                <a:solidFill>
                  <a:srgbClr val="000000"/>
                </a:solidFill>
                <a:latin typeface="Arial"/>
                <a:ea typeface="Calibri"/>
                <a:cs typeface="Calibri"/>
                <a:sym typeface="Calibri"/>
              </a:rPr>
              <a:t>1</a:t>
            </a:r>
          </a:p>
        </p:txBody>
      </p:sp>
      <p:sp>
        <p:nvSpPr>
          <p:cNvPr id="46" name="TextBox 45">
            <a:extLst>
              <a:ext uri="{FF2B5EF4-FFF2-40B4-BE49-F238E27FC236}">
                <a16:creationId xmlns:a16="http://schemas.microsoft.com/office/drawing/2014/main" id="{F7E4C5EB-B6DD-4FF3-9139-CDD41653FC0E}"/>
              </a:ext>
            </a:extLst>
          </p:cNvPr>
          <p:cNvSpPr txBox="1"/>
          <p:nvPr/>
        </p:nvSpPr>
        <p:spPr>
          <a:xfrm rot="18900000">
            <a:off x="2099922" y="1651305"/>
            <a:ext cx="828110"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LAPLACE-2</a:t>
            </a:r>
            <a:r>
              <a:rPr lang="en-GB" sz="1000" baseline="30000" dirty="0">
                <a:solidFill>
                  <a:srgbClr val="000000"/>
                </a:solidFill>
                <a:latin typeface="Arial"/>
                <a:ea typeface="Calibri"/>
                <a:cs typeface="Calibri"/>
                <a:sym typeface="Calibri"/>
              </a:rPr>
              <a:t>2</a:t>
            </a:r>
          </a:p>
        </p:txBody>
      </p:sp>
      <p:sp>
        <p:nvSpPr>
          <p:cNvPr id="47" name="TextBox 46">
            <a:extLst>
              <a:ext uri="{FF2B5EF4-FFF2-40B4-BE49-F238E27FC236}">
                <a16:creationId xmlns:a16="http://schemas.microsoft.com/office/drawing/2014/main" id="{8F019DD2-F3B4-4A7D-ACC4-50B5DC352145}"/>
              </a:ext>
            </a:extLst>
          </p:cNvPr>
          <p:cNvSpPr txBox="1"/>
          <p:nvPr/>
        </p:nvSpPr>
        <p:spPr>
          <a:xfrm rot="18900000">
            <a:off x="2446290" y="1536255"/>
            <a:ext cx="1153519"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RUTHERFORD-2</a:t>
            </a:r>
            <a:r>
              <a:rPr lang="en-GB" sz="1000" baseline="30000" dirty="0">
                <a:solidFill>
                  <a:srgbClr val="000000"/>
                </a:solidFill>
                <a:latin typeface="Arial"/>
                <a:ea typeface="Calibri"/>
                <a:cs typeface="Calibri"/>
                <a:sym typeface="Calibri"/>
              </a:rPr>
              <a:t>3</a:t>
            </a:r>
          </a:p>
        </p:txBody>
      </p:sp>
      <p:sp>
        <p:nvSpPr>
          <p:cNvPr id="48" name="TextBox 47">
            <a:extLst>
              <a:ext uri="{FF2B5EF4-FFF2-40B4-BE49-F238E27FC236}">
                <a16:creationId xmlns:a16="http://schemas.microsoft.com/office/drawing/2014/main" id="{F3C74031-AD5A-4E01-AB13-3665A5C12BEF}"/>
              </a:ext>
            </a:extLst>
          </p:cNvPr>
          <p:cNvSpPr txBox="1"/>
          <p:nvPr/>
        </p:nvSpPr>
        <p:spPr>
          <a:xfrm rot="18900000">
            <a:off x="2937388" y="1617867"/>
            <a:ext cx="92268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DESCARTES</a:t>
            </a:r>
            <a:r>
              <a:rPr lang="en-GB" sz="1000" baseline="30000" dirty="0">
                <a:solidFill>
                  <a:srgbClr val="000000"/>
                </a:solidFill>
                <a:latin typeface="Arial"/>
                <a:ea typeface="Calibri"/>
                <a:cs typeface="Calibri"/>
                <a:sym typeface="Calibri"/>
              </a:rPr>
              <a:t>4</a:t>
            </a:r>
          </a:p>
        </p:txBody>
      </p:sp>
      <p:sp>
        <p:nvSpPr>
          <p:cNvPr id="49" name="TextBox 48">
            <a:extLst>
              <a:ext uri="{FF2B5EF4-FFF2-40B4-BE49-F238E27FC236}">
                <a16:creationId xmlns:a16="http://schemas.microsoft.com/office/drawing/2014/main" id="{4125234B-6A8C-40FD-877B-FD7EE04C45BC}"/>
              </a:ext>
            </a:extLst>
          </p:cNvPr>
          <p:cNvSpPr txBox="1"/>
          <p:nvPr/>
        </p:nvSpPr>
        <p:spPr>
          <a:xfrm rot="18900000">
            <a:off x="3383514" y="1704013"/>
            <a:ext cx="679030"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GLAGOV</a:t>
            </a:r>
            <a:r>
              <a:rPr lang="en-GB" sz="1000" baseline="30000" dirty="0">
                <a:solidFill>
                  <a:srgbClr val="000000"/>
                </a:solidFill>
                <a:latin typeface="Arial"/>
                <a:ea typeface="Calibri"/>
                <a:cs typeface="Calibri"/>
                <a:sym typeface="Calibri"/>
              </a:rPr>
              <a:t>5</a:t>
            </a:r>
          </a:p>
        </p:txBody>
      </p:sp>
      <p:sp>
        <p:nvSpPr>
          <p:cNvPr id="50" name="TextBox 49">
            <a:extLst>
              <a:ext uri="{FF2B5EF4-FFF2-40B4-BE49-F238E27FC236}">
                <a16:creationId xmlns:a16="http://schemas.microsoft.com/office/drawing/2014/main" id="{28DDBA20-2DB9-47FE-BBBB-7C577848370F}"/>
              </a:ext>
            </a:extLst>
          </p:cNvPr>
          <p:cNvSpPr txBox="1"/>
          <p:nvPr/>
        </p:nvSpPr>
        <p:spPr>
          <a:xfrm rot="18900000">
            <a:off x="3776234" y="1690411"/>
            <a:ext cx="717502"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FOURIER</a:t>
            </a:r>
            <a:r>
              <a:rPr lang="en-GB" sz="1000" baseline="30000" dirty="0">
                <a:solidFill>
                  <a:srgbClr val="000000"/>
                </a:solidFill>
                <a:latin typeface="Arial"/>
                <a:ea typeface="Calibri"/>
                <a:cs typeface="Calibri"/>
                <a:sym typeface="Calibri"/>
              </a:rPr>
              <a:t>6</a:t>
            </a:r>
          </a:p>
        </p:txBody>
      </p:sp>
      <p:sp>
        <p:nvSpPr>
          <p:cNvPr id="51" name="TextBox 50">
            <a:extLst>
              <a:ext uri="{FF2B5EF4-FFF2-40B4-BE49-F238E27FC236}">
                <a16:creationId xmlns:a16="http://schemas.microsoft.com/office/drawing/2014/main" id="{FA44C73A-795F-44F7-BB64-192982AA0CA5}"/>
              </a:ext>
            </a:extLst>
          </p:cNvPr>
          <p:cNvSpPr txBox="1"/>
          <p:nvPr/>
        </p:nvSpPr>
        <p:spPr>
          <a:xfrm rot="18900000">
            <a:off x="4524477" y="1696078"/>
            <a:ext cx="701472"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GAUSS-2</a:t>
            </a:r>
            <a:r>
              <a:rPr lang="en-GB" sz="1000" baseline="30000" dirty="0">
                <a:solidFill>
                  <a:srgbClr val="000000"/>
                </a:solidFill>
                <a:latin typeface="Arial"/>
                <a:ea typeface="Calibri"/>
                <a:cs typeface="Calibri"/>
                <a:sym typeface="Calibri"/>
              </a:rPr>
              <a:t>7</a:t>
            </a:r>
          </a:p>
        </p:txBody>
      </p:sp>
      <p:sp>
        <p:nvSpPr>
          <p:cNvPr id="52" name="TextBox 51">
            <a:extLst>
              <a:ext uri="{FF2B5EF4-FFF2-40B4-BE49-F238E27FC236}">
                <a16:creationId xmlns:a16="http://schemas.microsoft.com/office/drawing/2014/main" id="{5C3F9199-8F0B-4063-913C-56FB69CE2034}"/>
              </a:ext>
            </a:extLst>
          </p:cNvPr>
          <p:cNvSpPr txBox="1"/>
          <p:nvPr/>
        </p:nvSpPr>
        <p:spPr>
          <a:xfrm rot="18900000">
            <a:off x="5624898" y="1719255"/>
            <a:ext cx="70307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COMBO-I</a:t>
            </a:r>
            <a:r>
              <a:rPr lang="en-GB" sz="1000" baseline="30000" dirty="0">
                <a:solidFill>
                  <a:srgbClr val="000000"/>
                </a:solidFill>
                <a:latin typeface="Arial"/>
                <a:ea typeface="Calibri"/>
                <a:cs typeface="Calibri"/>
                <a:sym typeface="Calibri"/>
              </a:rPr>
              <a:t>8</a:t>
            </a:r>
          </a:p>
        </p:txBody>
      </p:sp>
      <p:sp>
        <p:nvSpPr>
          <p:cNvPr id="53" name="TextBox 52">
            <a:extLst>
              <a:ext uri="{FF2B5EF4-FFF2-40B4-BE49-F238E27FC236}">
                <a16:creationId xmlns:a16="http://schemas.microsoft.com/office/drawing/2014/main" id="{2798D258-294A-4D44-B3E8-83AD069F411D}"/>
              </a:ext>
            </a:extLst>
          </p:cNvPr>
          <p:cNvSpPr txBox="1"/>
          <p:nvPr/>
        </p:nvSpPr>
        <p:spPr>
          <a:xfrm rot="18900000">
            <a:off x="4893377" y="1651305"/>
            <a:ext cx="828110"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LAPLACE-2</a:t>
            </a:r>
            <a:r>
              <a:rPr lang="en-GB" sz="1000" baseline="30000" dirty="0">
                <a:solidFill>
                  <a:srgbClr val="000000"/>
                </a:solidFill>
                <a:latin typeface="Arial"/>
                <a:ea typeface="Calibri"/>
                <a:cs typeface="Calibri"/>
                <a:sym typeface="Calibri"/>
              </a:rPr>
              <a:t>2</a:t>
            </a:r>
          </a:p>
        </p:txBody>
      </p:sp>
      <p:sp>
        <p:nvSpPr>
          <p:cNvPr id="54" name="TextBox 53">
            <a:extLst>
              <a:ext uri="{FF2B5EF4-FFF2-40B4-BE49-F238E27FC236}">
                <a16:creationId xmlns:a16="http://schemas.microsoft.com/office/drawing/2014/main" id="{A2539395-A2F4-4985-A81C-E31604D704A2}"/>
              </a:ext>
            </a:extLst>
          </p:cNvPr>
          <p:cNvSpPr txBox="1"/>
          <p:nvPr/>
        </p:nvSpPr>
        <p:spPr>
          <a:xfrm rot="18900000">
            <a:off x="6077869" y="1813962"/>
            <a:ext cx="390489"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FH-I</a:t>
            </a:r>
            <a:r>
              <a:rPr lang="en-GB" sz="1000" baseline="30000" dirty="0">
                <a:solidFill>
                  <a:srgbClr val="000000"/>
                </a:solidFill>
                <a:latin typeface="Arial"/>
                <a:ea typeface="Calibri"/>
                <a:cs typeface="Calibri"/>
                <a:sym typeface="Calibri"/>
              </a:rPr>
              <a:t>9</a:t>
            </a:r>
          </a:p>
        </p:txBody>
      </p:sp>
      <p:sp>
        <p:nvSpPr>
          <p:cNvPr id="55" name="TextBox 54">
            <a:extLst>
              <a:ext uri="{FF2B5EF4-FFF2-40B4-BE49-F238E27FC236}">
                <a16:creationId xmlns:a16="http://schemas.microsoft.com/office/drawing/2014/main" id="{85F696F4-9D3B-47D9-BA44-F43E2ECEE620}"/>
              </a:ext>
            </a:extLst>
          </p:cNvPr>
          <p:cNvSpPr txBox="1"/>
          <p:nvPr/>
        </p:nvSpPr>
        <p:spPr>
          <a:xfrm rot="18900000">
            <a:off x="6461698" y="1801493"/>
            <a:ext cx="42575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FH-II</a:t>
            </a:r>
            <a:r>
              <a:rPr lang="en-GB" sz="1000" baseline="30000" dirty="0">
                <a:solidFill>
                  <a:srgbClr val="000000"/>
                </a:solidFill>
                <a:latin typeface="Arial"/>
                <a:ea typeface="Calibri"/>
                <a:cs typeface="Calibri"/>
                <a:sym typeface="Calibri"/>
              </a:rPr>
              <a:t>9</a:t>
            </a:r>
          </a:p>
        </p:txBody>
      </p:sp>
      <p:sp>
        <p:nvSpPr>
          <p:cNvPr id="56" name="TextBox 55">
            <a:extLst>
              <a:ext uri="{FF2B5EF4-FFF2-40B4-BE49-F238E27FC236}">
                <a16:creationId xmlns:a16="http://schemas.microsoft.com/office/drawing/2014/main" id="{00234939-556B-4F25-A40E-419307F0BD30}"/>
              </a:ext>
            </a:extLst>
          </p:cNvPr>
          <p:cNvSpPr txBox="1"/>
          <p:nvPr/>
        </p:nvSpPr>
        <p:spPr>
          <a:xfrm rot="18900000">
            <a:off x="6793001" y="1613333"/>
            <a:ext cx="957953"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LONG-TERM</a:t>
            </a:r>
            <a:r>
              <a:rPr lang="en-GB" sz="1000" baseline="30000" dirty="0">
                <a:solidFill>
                  <a:srgbClr val="000000"/>
                </a:solidFill>
                <a:latin typeface="Arial"/>
                <a:ea typeface="Calibri"/>
                <a:cs typeface="Calibri"/>
                <a:sym typeface="Calibri"/>
              </a:rPr>
              <a:t>10</a:t>
            </a:r>
          </a:p>
        </p:txBody>
      </p:sp>
      <p:sp>
        <p:nvSpPr>
          <p:cNvPr id="57" name="TextBox 56">
            <a:extLst>
              <a:ext uri="{FF2B5EF4-FFF2-40B4-BE49-F238E27FC236}">
                <a16:creationId xmlns:a16="http://schemas.microsoft.com/office/drawing/2014/main" id="{4E54F6D6-0EFA-4EA5-BD46-552DCDC0D05E}"/>
              </a:ext>
            </a:extLst>
          </p:cNvPr>
          <p:cNvSpPr txBox="1"/>
          <p:nvPr/>
        </p:nvSpPr>
        <p:spPr>
          <a:xfrm rot="18900000">
            <a:off x="7233444" y="1744252"/>
            <a:ext cx="587659"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MONO</a:t>
            </a:r>
            <a:r>
              <a:rPr lang="en-GB" sz="1000" baseline="30000" dirty="0">
                <a:solidFill>
                  <a:srgbClr val="000000"/>
                </a:solidFill>
                <a:latin typeface="Arial"/>
                <a:ea typeface="Calibri"/>
                <a:cs typeface="Calibri"/>
                <a:sym typeface="Calibri"/>
              </a:rPr>
              <a:t>11</a:t>
            </a:r>
          </a:p>
        </p:txBody>
      </p:sp>
      <p:sp>
        <p:nvSpPr>
          <p:cNvPr id="58" name="TextBox 57">
            <a:extLst>
              <a:ext uri="{FF2B5EF4-FFF2-40B4-BE49-F238E27FC236}">
                <a16:creationId xmlns:a16="http://schemas.microsoft.com/office/drawing/2014/main" id="{1E9A1FAA-FE14-48EB-A6AE-888A4BD2BE8D}"/>
              </a:ext>
            </a:extLst>
          </p:cNvPr>
          <p:cNvSpPr txBox="1"/>
          <p:nvPr/>
        </p:nvSpPr>
        <p:spPr>
          <a:xfrm rot="18900000">
            <a:off x="7673414" y="1802626"/>
            <a:ext cx="422550"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ALT</a:t>
            </a:r>
            <a:r>
              <a:rPr lang="en-GB" sz="1000" baseline="30000" dirty="0">
                <a:solidFill>
                  <a:srgbClr val="000000"/>
                </a:solidFill>
                <a:latin typeface="Arial"/>
                <a:ea typeface="Calibri"/>
                <a:cs typeface="Calibri"/>
                <a:sym typeface="Calibri"/>
              </a:rPr>
              <a:t>12</a:t>
            </a:r>
          </a:p>
        </p:txBody>
      </p:sp>
      <p:sp>
        <p:nvSpPr>
          <p:cNvPr id="59" name="TextBox 58">
            <a:extLst>
              <a:ext uri="{FF2B5EF4-FFF2-40B4-BE49-F238E27FC236}">
                <a16:creationId xmlns:a16="http://schemas.microsoft.com/office/drawing/2014/main" id="{4D1BDDAF-3417-4FDF-AB36-D770F4F520BE}"/>
              </a:ext>
            </a:extLst>
          </p:cNvPr>
          <p:cNvSpPr txBox="1"/>
          <p:nvPr/>
        </p:nvSpPr>
        <p:spPr>
          <a:xfrm rot="18900000">
            <a:off x="8021382" y="1686443"/>
            <a:ext cx="786432"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COMBO-II</a:t>
            </a:r>
            <a:r>
              <a:rPr lang="en-GB" sz="1000" baseline="30000" dirty="0">
                <a:solidFill>
                  <a:srgbClr val="000000"/>
                </a:solidFill>
                <a:latin typeface="Arial"/>
                <a:ea typeface="Calibri"/>
                <a:cs typeface="Calibri"/>
                <a:sym typeface="Calibri"/>
              </a:rPr>
              <a:t>13</a:t>
            </a:r>
          </a:p>
        </p:txBody>
      </p:sp>
      <p:sp>
        <p:nvSpPr>
          <p:cNvPr id="60" name="TextBox 59">
            <a:extLst>
              <a:ext uri="{FF2B5EF4-FFF2-40B4-BE49-F238E27FC236}">
                <a16:creationId xmlns:a16="http://schemas.microsoft.com/office/drawing/2014/main" id="{EE8E326F-FB2A-44C7-BA8A-CE37A62FAAC1}"/>
              </a:ext>
            </a:extLst>
          </p:cNvPr>
          <p:cNvSpPr txBox="1"/>
          <p:nvPr/>
        </p:nvSpPr>
        <p:spPr>
          <a:xfrm rot="18900000">
            <a:off x="8402644" y="1654139"/>
            <a:ext cx="84253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OPTIONS-I</a:t>
            </a:r>
            <a:r>
              <a:rPr lang="en-GB" sz="1000" baseline="30000" dirty="0">
                <a:solidFill>
                  <a:srgbClr val="000000"/>
                </a:solidFill>
                <a:latin typeface="Arial"/>
                <a:ea typeface="Calibri"/>
                <a:cs typeface="Calibri"/>
                <a:sym typeface="Calibri"/>
              </a:rPr>
              <a:t>14</a:t>
            </a:r>
          </a:p>
        </p:txBody>
      </p:sp>
      <p:sp>
        <p:nvSpPr>
          <p:cNvPr id="61" name="TextBox 60">
            <a:extLst>
              <a:ext uri="{FF2B5EF4-FFF2-40B4-BE49-F238E27FC236}">
                <a16:creationId xmlns:a16="http://schemas.microsoft.com/office/drawing/2014/main" id="{21328315-A952-4D55-9908-BC1ADBCF9EEB}"/>
              </a:ext>
            </a:extLst>
          </p:cNvPr>
          <p:cNvSpPr txBox="1"/>
          <p:nvPr/>
        </p:nvSpPr>
        <p:spPr>
          <a:xfrm rot="18900000">
            <a:off x="8834957" y="1654139"/>
            <a:ext cx="84253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OPTIONS-I</a:t>
            </a:r>
            <a:r>
              <a:rPr lang="en-GB" sz="1000" baseline="30000" dirty="0">
                <a:solidFill>
                  <a:srgbClr val="000000"/>
                </a:solidFill>
                <a:latin typeface="Arial"/>
                <a:ea typeface="Calibri"/>
                <a:cs typeface="Calibri"/>
                <a:sym typeface="Calibri"/>
              </a:rPr>
              <a:t>15</a:t>
            </a:r>
          </a:p>
        </p:txBody>
      </p:sp>
      <p:sp>
        <p:nvSpPr>
          <p:cNvPr id="62" name="TextBox 61">
            <a:extLst>
              <a:ext uri="{FF2B5EF4-FFF2-40B4-BE49-F238E27FC236}">
                <a16:creationId xmlns:a16="http://schemas.microsoft.com/office/drawing/2014/main" id="{B772ADB1-E402-4066-A585-98BF9C6FCEDB}"/>
              </a:ext>
            </a:extLst>
          </p:cNvPr>
          <p:cNvSpPr txBox="1"/>
          <p:nvPr/>
        </p:nvSpPr>
        <p:spPr>
          <a:xfrm rot="18900000">
            <a:off x="1707227" y="1665474"/>
            <a:ext cx="788034"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MENDEL-2</a:t>
            </a:r>
            <a:r>
              <a:rPr lang="en-GB" sz="1000" baseline="30000" dirty="0">
                <a:solidFill>
                  <a:srgbClr val="000000"/>
                </a:solidFill>
                <a:latin typeface="Arial"/>
                <a:ea typeface="Calibri"/>
                <a:cs typeface="Calibri"/>
                <a:sym typeface="Calibri"/>
              </a:rPr>
              <a:t>1</a:t>
            </a:r>
          </a:p>
        </p:txBody>
      </p:sp>
      <p:sp>
        <p:nvSpPr>
          <p:cNvPr id="5" name="Rectangle 4"/>
          <p:cNvSpPr/>
          <p:nvPr/>
        </p:nvSpPr>
        <p:spPr>
          <a:xfrm>
            <a:off x="1111052" y="5087411"/>
            <a:ext cx="792088" cy="658668"/>
          </a:xfrm>
          <a:prstGeom prst="rect">
            <a:avLst/>
          </a:prstGeom>
          <a:solidFill>
            <a:schemeClr val="bg1"/>
          </a:solidFill>
          <a:ln w="19050">
            <a:noFill/>
          </a:ln>
        </p:spPr>
        <p:txBody>
          <a:bodyPr lIns="45719" rIns="45719" rtlCol="0" anchor="ctr"/>
          <a:lstStyle/>
          <a:p>
            <a:endParaRPr lang="en-GB" dirty="0">
              <a:solidFill>
                <a:srgbClr val="000000"/>
              </a:solidFill>
              <a:latin typeface="Arial"/>
              <a:cs typeface="Arial" panose="020B0604020202020204" pitchFamily="34" charset="0"/>
            </a:endParaRPr>
          </a:p>
        </p:txBody>
      </p:sp>
      <p:sp>
        <p:nvSpPr>
          <p:cNvPr id="43" name="Rectangle 42"/>
          <p:cNvSpPr/>
          <p:nvPr/>
        </p:nvSpPr>
        <p:spPr>
          <a:xfrm>
            <a:off x="5333225" y="2060848"/>
            <a:ext cx="229261" cy="153246"/>
          </a:xfrm>
          <a:prstGeom prst="rect">
            <a:avLst/>
          </a:prstGeom>
          <a:solidFill>
            <a:schemeClr val="bg1"/>
          </a:solidFill>
          <a:ln w="9525">
            <a:noFill/>
          </a:ln>
        </p:spPr>
        <p:txBody>
          <a:bodyPr lIns="45719" rIns="45719" rtlCol="0" anchor="ctr"/>
          <a:lstStyle/>
          <a:p>
            <a:endParaRPr lang="en-GB" dirty="0">
              <a:solidFill>
                <a:srgbClr val="000000"/>
              </a:solidFill>
              <a:latin typeface="Arial"/>
              <a:cs typeface="Arial" panose="020B0604020202020204" pitchFamily="34" charset="0"/>
            </a:endParaRPr>
          </a:p>
        </p:txBody>
      </p:sp>
      <p:cxnSp>
        <p:nvCxnSpPr>
          <p:cNvPr id="7" name="Straight Connector 6"/>
          <p:cNvCxnSpPr/>
          <p:nvPr/>
        </p:nvCxnSpPr>
        <p:spPr>
          <a:xfrm>
            <a:off x="5570972" y="2127563"/>
            <a:ext cx="0" cy="2952000"/>
          </a:xfrm>
          <a:prstGeom prst="line">
            <a:avLst/>
          </a:prstGeom>
          <a:noFill/>
          <a:ln w="9525" cap="flat">
            <a:solidFill>
              <a:schemeClr val="tx1"/>
            </a:solidFill>
            <a:prstDash val="solid"/>
            <a:round/>
          </a:ln>
          <a:effectLst/>
          <a:sp3d/>
        </p:spPr>
        <p:style>
          <a:lnRef idx="0">
            <a:scrgbClr r="0" g="0" b="0"/>
          </a:lnRef>
          <a:fillRef idx="0">
            <a:scrgbClr r="0" g="0" b="0"/>
          </a:fillRef>
          <a:effectRef idx="0">
            <a:scrgbClr r="0" g="0" b="0"/>
          </a:effectRef>
          <a:fontRef idx="none"/>
        </p:style>
      </p:cxnSp>
      <p:sp>
        <p:nvSpPr>
          <p:cNvPr id="18" name="Text Placeholder 3">
            <a:extLst>
              <a:ext uri="{FF2B5EF4-FFF2-40B4-BE49-F238E27FC236}">
                <a16:creationId xmlns:a16="http://schemas.microsoft.com/office/drawing/2014/main" id="{DEC1289D-0B0A-4480-9A8B-630FC0A90FC7}"/>
              </a:ext>
            </a:extLst>
          </p:cNvPr>
          <p:cNvSpPr txBox="1">
            <a:spLocks/>
          </p:cNvSpPr>
          <p:nvPr/>
        </p:nvSpPr>
        <p:spPr>
          <a:xfrm>
            <a:off x="885953" y="5343796"/>
            <a:ext cx="3249435" cy="91162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marL="0" marR="0" indent="0" algn="l" defTabSz="457200" rtl="0" latinLnBrk="0">
              <a:lnSpc>
                <a:spcPct val="100000"/>
              </a:lnSpc>
              <a:spcBef>
                <a:spcPts val="0"/>
              </a:spcBef>
              <a:spcAft>
                <a:spcPts val="0"/>
              </a:spcAft>
              <a:buClrTx/>
              <a:buSzPct val="100000"/>
              <a:buFont typeface="Arial"/>
              <a:buNone/>
              <a:tabLst/>
              <a:defRPr sz="1200" b="0" i="0" u="none" strike="noStrike" cap="none" spc="0" baseline="0">
                <a:ln>
                  <a:noFill/>
                </a:ln>
                <a:solidFill>
                  <a:srgbClr val="535353"/>
                </a:solidFill>
                <a:uFillTx/>
                <a:latin typeface="+mj-lt"/>
                <a:ea typeface="+mj-ea"/>
                <a:cs typeface="+mj-cs"/>
                <a:sym typeface="Arial"/>
              </a:defRPr>
            </a:lvl1pPr>
            <a:lvl2pPr marL="569912" marR="0" indent="-317500" algn="l" defTabSz="457200" rtl="0" latinLnBrk="0">
              <a:lnSpc>
                <a:spcPct val="100000"/>
              </a:lnSpc>
              <a:spcBef>
                <a:spcPts val="400"/>
              </a:spcBef>
              <a:spcAft>
                <a:spcPts val="0"/>
              </a:spcAft>
              <a:buClrTx/>
              <a:buSzPct val="100000"/>
              <a:buFont typeface="Arial"/>
              <a:buChar char="–"/>
              <a:tabLst/>
              <a:defRPr sz="2200" b="0" i="0" u="none" strike="noStrike" cap="none" spc="0" baseline="0">
                <a:ln>
                  <a:noFill/>
                </a:ln>
                <a:solidFill>
                  <a:srgbClr val="000000"/>
                </a:solidFill>
                <a:uFillTx/>
                <a:latin typeface="+mj-lt"/>
                <a:ea typeface="+mj-ea"/>
                <a:cs typeface="+mj-cs"/>
                <a:sym typeface="Arial"/>
              </a:defRPr>
            </a:lvl2pPr>
            <a:lvl3pPr marL="950912" marR="0" indent="-28575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3pPr>
            <a:lvl4pPr marL="1355271" marR="0" indent="-326571"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mj-lt"/>
                <a:ea typeface="+mj-ea"/>
                <a:cs typeface="+mj-cs"/>
                <a:sym typeface="Arial"/>
              </a:defRPr>
            </a:lvl4pPr>
            <a:lvl5pPr marL="1712459" marR="0" indent="-326571" algn="l" defTabSz="457200" rtl="0" latinLnBrk="0">
              <a:lnSpc>
                <a:spcPct val="100000"/>
              </a:lnSpc>
              <a:spcBef>
                <a:spcPts val="400"/>
              </a:spcBef>
              <a:spcAft>
                <a:spcPts val="0"/>
              </a:spcAft>
              <a:buClrTx/>
              <a:buSzPct val="100000"/>
              <a:buFont typeface="Arial"/>
              <a:buChar char="»"/>
              <a:tabLst/>
              <a:defRPr sz="1600" b="0" i="0" u="none" strike="noStrike" cap="none" spc="0" baseline="0">
                <a:ln>
                  <a:noFill/>
                </a:ln>
                <a:solidFill>
                  <a:srgbClr val="000000"/>
                </a:solidFill>
                <a:uFillTx/>
                <a:latin typeface="+mj-lt"/>
                <a:ea typeface="+mj-ea"/>
                <a:cs typeface="+mj-cs"/>
                <a:sym typeface="Arial"/>
              </a:defRPr>
            </a:lvl5pPr>
            <a:lvl6pPr marL="25146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6pPr>
            <a:lvl7pPr marL="29718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7pPr>
            <a:lvl8pPr marL="34290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8pPr>
            <a:lvl9pPr marL="38862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9pPr>
          </a:lstStyle>
          <a:p>
            <a:pPr marL="228600" indent="-228600">
              <a:buFont typeface="+mj-lt"/>
              <a:buAutoNum type="arabicPeriod"/>
            </a:pPr>
            <a:r>
              <a:rPr lang="en-GB" sz="800" kern="0" dirty="0" err="1"/>
              <a:t>Koren</a:t>
            </a:r>
            <a:r>
              <a:rPr lang="en-GB" sz="800" kern="0" dirty="0"/>
              <a:t> MJ, et al. J Am Coll </a:t>
            </a:r>
            <a:r>
              <a:rPr lang="en-GB" sz="800" kern="0" dirty="0" err="1"/>
              <a:t>Cardiol</a:t>
            </a:r>
            <a:r>
              <a:rPr lang="en-GB" sz="800" kern="0" dirty="0"/>
              <a:t> 2014;63:2531–40.</a:t>
            </a:r>
          </a:p>
          <a:p>
            <a:pPr marL="228600" indent="-228600">
              <a:buFont typeface="+mj-lt"/>
              <a:buAutoNum type="arabicPeriod"/>
            </a:pPr>
            <a:r>
              <a:rPr lang="en-GB" sz="800" kern="0" dirty="0"/>
              <a:t>Robinson JG, et al. JAMA 2014;311:1870–82.</a:t>
            </a:r>
          </a:p>
          <a:p>
            <a:pPr marL="228600" indent="-228600">
              <a:buFont typeface="+mj-lt"/>
              <a:buAutoNum type="arabicPeriod"/>
            </a:pPr>
            <a:r>
              <a:rPr lang="en-GB" sz="800" kern="0" dirty="0"/>
              <a:t>Raal FJ, et al. Lancet 2015;385:331–40.</a:t>
            </a:r>
          </a:p>
          <a:p>
            <a:pPr marL="228600" indent="-228600">
              <a:buFont typeface="+mj-lt"/>
              <a:buAutoNum type="arabicPeriod"/>
            </a:pPr>
            <a:r>
              <a:rPr lang="en-GB" sz="800" kern="0" dirty="0" err="1"/>
              <a:t>Blom</a:t>
            </a:r>
            <a:r>
              <a:rPr lang="en-GB" sz="800" kern="0" dirty="0"/>
              <a:t> DJ, et al. N </a:t>
            </a:r>
            <a:r>
              <a:rPr lang="en-GB" sz="800" kern="0" dirty="0" err="1"/>
              <a:t>Engl</a:t>
            </a:r>
            <a:r>
              <a:rPr lang="en-GB" sz="800" kern="0" dirty="0"/>
              <a:t> J Med 2014;370:1809–19.</a:t>
            </a:r>
          </a:p>
          <a:p>
            <a:pPr marL="228600" indent="-228600">
              <a:buFont typeface="+mj-lt"/>
              <a:buAutoNum type="arabicPeriod"/>
            </a:pPr>
            <a:r>
              <a:rPr lang="en-GB" sz="800" kern="0" dirty="0"/>
              <a:t>Nicholls SJ, et al. JAMA 2016;316:2373–84.</a:t>
            </a:r>
          </a:p>
        </p:txBody>
      </p:sp>
      <p:sp>
        <p:nvSpPr>
          <p:cNvPr id="44" name="TextBox 43">
            <a:extLst>
              <a:ext uri="{FF2B5EF4-FFF2-40B4-BE49-F238E27FC236}">
                <a16:creationId xmlns:a16="http://schemas.microsoft.com/office/drawing/2014/main" id="{86640A85-A68D-41F6-9C2F-A0A2322FFE77}"/>
              </a:ext>
            </a:extLst>
          </p:cNvPr>
          <p:cNvSpPr txBox="1"/>
          <p:nvPr/>
        </p:nvSpPr>
        <p:spPr>
          <a:xfrm>
            <a:off x="760353" y="6297164"/>
            <a:ext cx="3580012" cy="577079"/>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hangingPunct="0"/>
            <a:r>
              <a:rPr lang="en-GB" sz="900" b="1" i="1" dirty="0">
                <a:solidFill>
                  <a:srgbClr val="FF0000"/>
                </a:solidFill>
              </a:rPr>
              <a:t>These trials were conducted in different populations using different trial designs. No head-to-head comparison has been made between evolocumab and </a:t>
            </a:r>
            <a:r>
              <a:rPr lang="en-GB" sz="900" b="1" i="1" dirty="0" err="1">
                <a:solidFill>
                  <a:srgbClr val="FF0000"/>
                </a:solidFill>
              </a:rPr>
              <a:t>alirocumab</a:t>
            </a:r>
            <a:r>
              <a:rPr lang="en-GB" sz="900" b="1" i="1" dirty="0">
                <a:solidFill>
                  <a:srgbClr val="FF0000"/>
                </a:solidFill>
              </a:rPr>
              <a:t> </a:t>
            </a:r>
            <a:endParaRPr lang="en-GB" sz="900" b="1" i="1" dirty="0">
              <a:solidFill>
                <a:srgbClr val="FF0000"/>
              </a:solidFill>
              <a:latin typeface="Arial"/>
              <a:ea typeface="Calibri"/>
              <a:cs typeface="Calibri"/>
              <a:sym typeface="Calibri"/>
            </a:endParaRPr>
          </a:p>
        </p:txBody>
      </p:sp>
      <p:sp>
        <p:nvSpPr>
          <p:cNvPr id="6" name="Rectangle 5">
            <a:extLst>
              <a:ext uri="{FF2B5EF4-FFF2-40B4-BE49-F238E27FC236}">
                <a16:creationId xmlns:a16="http://schemas.microsoft.com/office/drawing/2014/main" id="{C23A2D73-0792-4AD7-BFA2-1AD3A6A52E26}"/>
              </a:ext>
            </a:extLst>
          </p:cNvPr>
          <p:cNvSpPr/>
          <p:nvPr/>
        </p:nvSpPr>
        <p:spPr>
          <a:xfrm>
            <a:off x="839540" y="5407525"/>
            <a:ext cx="4758034" cy="338554"/>
          </a:xfrm>
          <a:prstGeom prst="rect">
            <a:avLst/>
          </a:prstGeom>
        </p:spPr>
        <p:txBody>
          <a:bodyPr wrap="none">
            <a:spAutoFit/>
          </a:bodyPr>
          <a:lstStyle/>
          <a:p>
            <a:r>
              <a:rPr lang="en-GB" sz="800" kern="0" dirty="0">
                <a:solidFill>
                  <a:srgbClr val="535353"/>
                </a:solidFill>
                <a:latin typeface="Arial"/>
              </a:rPr>
              <a:t>LDL-C, low-density lipoprotein cholesterol; </a:t>
            </a:r>
            <a:r>
              <a:rPr lang="en-GB" sz="800" dirty="0">
                <a:solidFill>
                  <a:srgbClr val="535353"/>
                </a:solidFill>
              </a:rPr>
              <a:t>Q2W, dosing once every two weeks; QM, monthly dosing.</a:t>
            </a:r>
            <a:br>
              <a:rPr lang="en-GB" sz="800" dirty="0">
                <a:solidFill>
                  <a:srgbClr val="535353"/>
                </a:solidFill>
              </a:rPr>
            </a:br>
            <a:endParaRPr lang="en-GB" sz="800" dirty="0">
              <a:solidFill>
                <a:srgbClr val="000000"/>
              </a:solidFill>
              <a:latin typeface="Arial"/>
            </a:endParaRPr>
          </a:p>
        </p:txBody>
      </p:sp>
    </p:spTree>
    <p:extLst>
      <p:ext uri="{BB962C8B-B14F-4D97-AF65-F5344CB8AC3E}">
        <p14:creationId xmlns:p14="http://schemas.microsoft.com/office/powerpoint/2010/main" val="2075232818"/>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0230113F-05A7-42A4-93E8-90E3D18C3BD2}"/>
              </a:ext>
            </a:extLst>
          </p:cNvPr>
          <p:cNvSpPr/>
          <p:nvPr/>
        </p:nvSpPr>
        <p:spPr>
          <a:xfrm>
            <a:off x="3127277" y="1335588"/>
            <a:ext cx="1213089" cy="708326"/>
          </a:xfrm>
          <a:prstGeom prst="rect">
            <a:avLst/>
          </a:prstGeom>
          <a:solidFill>
            <a:schemeClr val="bg1"/>
          </a:solidFill>
          <a:ln w="25400" cap="flat">
            <a:solidFill>
              <a:srgbClr val="177BC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grpSp>
        <p:nvGrpSpPr>
          <p:cNvPr id="45" name="Group 44">
            <a:extLst>
              <a:ext uri="{FF2B5EF4-FFF2-40B4-BE49-F238E27FC236}">
                <a16:creationId xmlns:a16="http://schemas.microsoft.com/office/drawing/2014/main" id="{6268E95E-4481-4211-9E5A-913398F96795}"/>
              </a:ext>
            </a:extLst>
          </p:cNvPr>
          <p:cNvGrpSpPr/>
          <p:nvPr/>
        </p:nvGrpSpPr>
        <p:grpSpPr>
          <a:xfrm>
            <a:off x="3130048" y="978142"/>
            <a:ext cx="2460049" cy="1615825"/>
            <a:chOff x="7032787" y="3178100"/>
            <a:chExt cx="2460049" cy="1592474"/>
          </a:xfrm>
        </p:grpSpPr>
        <p:sp>
          <p:nvSpPr>
            <p:cNvPr id="48" name="TextBox 47">
              <a:extLst>
                <a:ext uri="{FF2B5EF4-FFF2-40B4-BE49-F238E27FC236}">
                  <a16:creationId xmlns:a16="http://schemas.microsoft.com/office/drawing/2014/main" id="{46C68B4F-D2EA-4C5D-8070-503E616AD2F4}"/>
                </a:ext>
              </a:extLst>
            </p:cNvPr>
            <p:cNvSpPr txBox="1"/>
            <p:nvPr/>
          </p:nvSpPr>
          <p:spPr>
            <a:xfrm>
              <a:off x="7032787" y="3178100"/>
              <a:ext cx="2460049" cy="15924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en-GB" sz="1100" dirty="0">
                <a:solidFill>
                  <a:srgbClr val="000000"/>
                </a:solidFill>
                <a:latin typeface="Arial"/>
                <a:ea typeface="Calibri"/>
                <a:cs typeface="Calibri"/>
                <a:sym typeface="Calibri"/>
              </a:endParaRPr>
            </a:p>
            <a:p>
              <a:pPr hangingPunct="0"/>
              <a:r>
                <a:rPr lang="en-GB" sz="1100" dirty="0">
                  <a:solidFill>
                    <a:srgbClr val="000000"/>
                  </a:solidFill>
                  <a:latin typeface="Arial"/>
                  <a:ea typeface="Calibri"/>
                  <a:cs typeface="Calibri"/>
                  <a:sym typeface="Calibri"/>
                </a:rPr>
                <a:t>    140 mg Q2W</a:t>
              </a:r>
              <a:br>
                <a:rPr lang="en-GB" sz="1100" dirty="0">
                  <a:solidFill>
                    <a:srgbClr val="000000"/>
                  </a:solidFill>
                  <a:latin typeface="Arial"/>
                  <a:ea typeface="Calibri"/>
                  <a:cs typeface="Calibri"/>
                  <a:sym typeface="Calibri"/>
                </a:rPr>
              </a:br>
              <a:r>
                <a:rPr lang="en-GB" sz="1100" dirty="0">
                  <a:solidFill>
                    <a:srgbClr val="000000"/>
                  </a:solidFill>
                  <a:latin typeface="Arial"/>
                  <a:ea typeface="Calibri"/>
                  <a:cs typeface="Calibri"/>
                  <a:sym typeface="Calibri"/>
                </a:rPr>
                <a:t>    420 mg QM</a:t>
              </a:r>
              <a:br>
                <a:rPr lang="en-GB" sz="1100" dirty="0">
                  <a:solidFill>
                    <a:srgbClr val="000000"/>
                  </a:solidFill>
                  <a:latin typeface="Arial"/>
                  <a:ea typeface="Calibri"/>
                  <a:cs typeface="Calibri"/>
                  <a:sym typeface="Calibri"/>
                </a:rPr>
              </a:br>
              <a:r>
                <a:rPr lang="en-GB" sz="1100" dirty="0">
                  <a:solidFill>
                    <a:srgbClr val="000000"/>
                  </a:solidFill>
                  <a:latin typeface="Arial"/>
                  <a:ea typeface="Calibri"/>
                  <a:cs typeface="Calibri"/>
                  <a:sym typeface="Calibri"/>
                </a:rPr>
                <a:t>    140 mg Q2W or</a:t>
              </a:r>
              <a:br>
                <a:rPr lang="en-GB" sz="1100" dirty="0">
                  <a:solidFill>
                    <a:srgbClr val="000000"/>
                  </a:solidFill>
                  <a:latin typeface="Arial"/>
                  <a:ea typeface="Calibri"/>
                  <a:cs typeface="Calibri"/>
                  <a:sym typeface="Calibri"/>
                </a:rPr>
              </a:br>
              <a:r>
                <a:rPr lang="en-GB" sz="1100" dirty="0">
                  <a:solidFill>
                    <a:srgbClr val="000000"/>
                  </a:solidFill>
                  <a:latin typeface="Arial"/>
                  <a:ea typeface="Calibri"/>
                  <a:cs typeface="Calibri"/>
                  <a:sym typeface="Calibri"/>
                </a:rPr>
                <a:t>    420 mg QM</a:t>
              </a:r>
            </a:p>
            <a:p>
              <a:pPr hangingPunct="0"/>
              <a:endParaRPr lang="en-GB" sz="1100" dirty="0">
                <a:solidFill>
                  <a:srgbClr val="000000"/>
                </a:solidFill>
                <a:latin typeface="Arial"/>
                <a:ea typeface="Calibri"/>
                <a:cs typeface="Calibri"/>
                <a:sym typeface="Calibri"/>
              </a:endParaRPr>
            </a:p>
            <a:p>
              <a:pPr hangingPunct="0"/>
              <a:endParaRPr lang="en-GB" sz="1100" dirty="0">
                <a:solidFill>
                  <a:srgbClr val="000000"/>
                </a:solidFill>
                <a:latin typeface="Arial"/>
                <a:ea typeface="Calibri"/>
                <a:cs typeface="Calibri"/>
                <a:sym typeface="Calibri"/>
              </a:endParaRPr>
            </a:p>
          </p:txBody>
        </p:sp>
        <p:sp>
          <p:nvSpPr>
            <p:cNvPr id="52" name="Rectangle 51">
              <a:extLst>
                <a:ext uri="{FF2B5EF4-FFF2-40B4-BE49-F238E27FC236}">
                  <a16:creationId xmlns:a16="http://schemas.microsoft.com/office/drawing/2014/main" id="{39AFE93F-5038-40A9-93F7-7E069FB3A567}"/>
                </a:ext>
              </a:extLst>
            </p:cNvPr>
            <p:cNvSpPr/>
            <p:nvPr/>
          </p:nvSpPr>
          <p:spPr>
            <a:xfrm>
              <a:off x="7059566" y="3584804"/>
              <a:ext cx="108000" cy="108000"/>
            </a:xfrm>
            <a:prstGeom prst="rect">
              <a:avLst/>
            </a:prstGeom>
            <a:solidFill>
              <a:srgbClr val="177BC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dirty="0">
                <a:solidFill>
                  <a:srgbClr val="000000"/>
                </a:solidFill>
                <a:latin typeface="Calibri"/>
                <a:ea typeface="Calibri"/>
                <a:cs typeface="Calibri"/>
                <a:sym typeface="Calibri"/>
              </a:endParaRPr>
            </a:p>
          </p:txBody>
        </p:sp>
        <p:sp>
          <p:nvSpPr>
            <p:cNvPr id="56" name="Rectangle 55">
              <a:extLst>
                <a:ext uri="{FF2B5EF4-FFF2-40B4-BE49-F238E27FC236}">
                  <a16:creationId xmlns:a16="http://schemas.microsoft.com/office/drawing/2014/main" id="{ADF9B3A0-57E3-4829-BB5A-6CB581B10219}"/>
                </a:ext>
              </a:extLst>
            </p:cNvPr>
            <p:cNvSpPr/>
            <p:nvPr/>
          </p:nvSpPr>
          <p:spPr>
            <a:xfrm>
              <a:off x="7059566" y="3753499"/>
              <a:ext cx="108000" cy="108000"/>
            </a:xfrm>
            <a:prstGeom prst="rect">
              <a:avLst/>
            </a:prstGeom>
            <a:solidFill>
              <a:schemeClr val="accent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sp>
          <p:nvSpPr>
            <p:cNvPr id="66" name="Rectangle 65">
              <a:extLst>
                <a:ext uri="{FF2B5EF4-FFF2-40B4-BE49-F238E27FC236}">
                  <a16:creationId xmlns:a16="http://schemas.microsoft.com/office/drawing/2014/main" id="{0F486A38-B12B-493D-8EA8-94F1D75FD2C5}"/>
                </a:ext>
              </a:extLst>
            </p:cNvPr>
            <p:cNvSpPr/>
            <p:nvPr/>
          </p:nvSpPr>
          <p:spPr>
            <a:xfrm>
              <a:off x="7060436" y="3930127"/>
              <a:ext cx="108000" cy="108000"/>
            </a:xfrm>
            <a:prstGeom prst="rect">
              <a:avLst/>
            </a:prstGeom>
            <a:solidFill>
              <a:srgbClr val="7030A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dirty="0">
                <a:solidFill>
                  <a:srgbClr val="000000"/>
                </a:solidFill>
                <a:latin typeface="Calibri"/>
                <a:ea typeface="Calibri"/>
                <a:cs typeface="Calibri"/>
                <a:sym typeface="Calibri"/>
              </a:endParaRPr>
            </a:p>
          </p:txBody>
        </p:sp>
      </p:grpSp>
      <p:graphicFrame>
        <p:nvGraphicFramePr>
          <p:cNvPr id="5" name="Chart 4">
            <a:extLst>
              <a:ext uri="{FF2B5EF4-FFF2-40B4-BE49-F238E27FC236}">
                <a16:creationId xmlns:a16="http://schemas.microsoft.com/office/drawing/2014/main" id="{DFB49A7D-50E0-470E-9CDD-104C528B25B2}"/>
              </a:ext>
            </a:extLst>
          </p:cNvPr>
          <p:cNvGraphicFramePr/>
          <p:nvPr>
            <p:extLst>
              <p:ext uri="{D42A27DB-BD31-4B8C-83A1-F6EECF244321}">
                <p14:modId xmlns:p14="http://schemas.microsoft.com/office/powerpoint/2010/main" val="1406215561"/>
              </p:ext>
            </p:extLst>
          </p:nvPr>
        </p:nvGraphicFramePr>
        <p:xfrm>
          <a:off x="504586" y="1131306"/>
          <a:ext cx="9036496" cy="4391807"/>
        </p:xfrm>
        <a:graphic>
          <a:graphicData uri="http://schemas.openxmlformats.org/drawingml/2006/chart">
            <c:chart xmlns:c="http://schemas.openxmlformats.org/drawingml/2006/chart" xmlns:r="http://schemas.openxmlformats.org/officeDocument/2006/relationships" r:id="rId3"/>
          </a:graphicData>
        </a:graphic>
      </p:graphicFrame>
      <p:sp>
        <p:nvSpPr>
          <p:cNvPr id="67" name="Rectangle 66">
            <a:extLst>
              <a:ext uri="{FF2B5EF4-FFF2-40B4-BE49-F238E27FC236}">
                <a16:creationId xmlns:a16="http://schemas.microsoft.com/office/drawing/2014/main" id="{0230113F-05A7-42A4-93E8-90E3D18C3BD2}"/>
              </a:ext>
            </a:extLst>
          </p:cNvPr>
          <p:cNvSpPr/>
          <p:nvPr/>
        </p:nvSpPr>
        <p:spPr>
          <a:xfrm>
            <a:off x="7706116" y="1154694"/>
            <a:ext cx="1552185" cy="696085"/>
          </a:xfrm>
          <a:prstGeom prst="rect">
            <a:avLst/>
          </a:prstGeom>
          <a:solidFill>
            <a:schemeClr val="bg1"/>
          </a:solidFill>
          <a:ln w="25400" cap="flat">
            <a:solidFill>
              <a:srgbClr val="6633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sp>
        <p:nvSpPr>
          <p:cNvPr id="2" name="Title 1">
            <a:extLst>
              <a:ext uri="{FF2B5EF4-FFF2-40B4-BE49-F238E27FC236}">
                <a16:creationId xmlns:a16="http://schemas.microsoft.com/office/drawing/2014/main" id="{5765D793-6964-40CE-866A-9FDE39D51D8A}"/>
              </a:ext>
            </a:extLst>
          </p:cNvPr>
          <p:cNvSpPr>
            <a:spLocks noGrp="1"/>
          </p:cNvSpPr>
          <p:nvPr>
            <p:ph type="title"/>
          </p:nvPr>
        </p:nvSpPr>
        <p:spPr>
          <a:xfrm>
            <a:off x="554534" y="499533"/>
            <a:ext cx="9089529" cy="374980"/>
          </a:xfrm>
        </p:spPr>
        <p:txBody>
          <a:bodyPr>
            <a:normAutofit fontScale="90000"/>
          </a:bodyPr>
          <a:lstStyle/>
          <a:p>
            <a:pPr algn="ctr"/>
            <a:r>
              <a:rPr lang="en-GB" sz="2800" b="1" dirty="0">
                <a:effectLst>
                  <a:outerShdw blurRad="38100" dist="38100" dir="2700000" algn="tl">
                    <a:srgbClr val="000000">
                      <a:alpha val="43137"/>
                    </a:srgbClr>
                  </a:outerShdw>
                </a:effectLst>
              </a:rPr>
              <a:t>Evolocumab and alirocumab: achievement of LDL-C target &lt;70 mg/</a:t>
            </a:r>
            <a:r>
              <a:rPr lang="en-GB" sz="2800" b="1" dirty="0" err="1">
                <a:effectLst>
                  <a:outerShdw blurRad="38100" dist="38100" dir="2700000" algn="tl">
                    <a:srgbClr val="000000">
                      <a:alpha val="43137"/>
                    </a:srgbClr>
                  </a:outerShdw>
                </a:effectLst>
              </a:rPr>
              <a:t>dL</a:t>
            </a:r>
            <a:endParaRPr lang="en-GB" sz="2800" b="1" dirty="0">
              <a:effectLst>
                <a:outerShdw blurRad="38100" dist="38100" dir="2700000" algn="tl">
                  <a:srgbClr val="000000">
                    <a:alpha val="43137"/>
                  </a:srgbClr>
                </a:outerShdw>
              </a:effectLst>
            </a:endParaRPr>
          </a:p>
        </p:txBody>
      </p:sp>
      <p:grpSp>
        <p:nvGrpSpPr>
          <p:cNvPr id="22" name="Group 21">
            <a:extLst>
              <a:ext uri="{FF2B5EF4-FFF2-40B4-BE49-F238E27FC236}">
                <a16:creationId xmlns:a16="http://schemas.microsoft.com/office/drawing/2014/main" id="{4C95EADD-BB2D-4CC8-A2E0-CF787E7362DD}"/>
              </a:ext>
            </a:extLst>
          </p:cNvPr>
          <p:cNvGrpSpPr/>
          <p:nvPr/>
        </p:nvGrpSpPr>
        <p:grpSpPr>
          <a:xfrm>
            <a:off x="7667354" y="1037944"/>
            <a:ext cx="1731169" cy="1005970"/>
            <a:chOff x="3779912" y="1347198"/>
            <a:chExt cx="1728192" cy="769441"/>
          </a:xfrm>
        </p:grpSpPr>
        <p:sp>
          <p:nvSpPr>
            <p:cNvPr id="21" name="Rectangle 20">
              <a:extLst>
                <a:ext uri="{FF2B5EF4-FFF2-40B4-BE49-F238E27FC236}">
                  <a16:creationId xmlns:a16="http://schemas.microsoft.com/office/drawing/2014/main" id="{23474E60-13EA-4F0E-A9F5-AC3E75805DD4}"/>
                </a:ext>
              </a:extLst>
            </p:cNvPr>
            <p:cNvSpPr/>
            <p:nvPr/>
          </p:nvSpPr>
          <p:spPr>
            <a:xfrm>
              <a:off x="3779912" y="1347198"/>
              <a:ext cx="1728192" cy="769441"/>
            </a:xfrm>
            <a:prstGeom prst="rect">
              <a:avLst/>
            </a:prstGeom>
          </p:spPr>
          <p:txBody>
            <a:bodyPr wrap="square">
              <a:spAutoFit/>
            </a:bodyPr>
            <a:lstStyle/>
            <a:p>
              <a:pPr hangingPunct="0"/>
              <a:endParaRPr lang="en-GB" sz="1100" dirty="0">
                <a:solidFill>
                  <a:srgbClr val="000000"/>
                </a:solidFill>
                <a:latin typeface="Arial" panose="020B0604020202020204" pitchFamily="34" charset="0"/>
                <a:ea typeface="Calibri"/>
                <a:cs typeface="Arial" panose="020B0604020202020204" pitchFamily="34" charset="0"/>
                <a:sym typeface="Calibri"/>
              </a:endParaRPr>
            </a:p>
            <a:p>
              <a:pPr hangingPunct="0"/>
              <a:r>
                <a:rPr lang="en-GB" sz="1100" dirty="0">
                  <a:solidFill>
                    <a:srgbClr val="000000"/>
                  </a:solidFill>
                  <a:latin typeface="Arial" panose="020B0604020202020204" pitchFamily="34" charset="0"/>
                  <a:ea typeface="Calibri"/>
                  <a:cs typeface="Arial" panose="020B0604020202020204" pitchFamily="34" charset="0"/>
                  <a:sym typeface="Calibri"/>
                </a:rPr>
                <a:t>     75 or 150 mg Q2W</a:t>
              </a:r>
            </a:p>
            <a:p>
              <a:pPr hangingPunct="0"/>
              <a:r>
                <a:rPr lang="en-GB" sz="1100" dirty="0">
                  <a:solidFill>
                    <a:srgbClr val="000000"/>
                  </a:solidFill>
                  <a:latin typeface="Arial" panose="020B0604020202020204" pitchFamily="34" charset="0"/>
                  <a:ea typeface="Calibri"/>
                  <a:cs typeface="Arial" panose="020B0604020202020204" pitchFamily="34" charset="0"/>
                  <a:sym typeface="Calibri"/>
                </a:rPr>
                <a:t>    150 mg Q2W</a:t>
              </a:r>
              <a:endParaRPr lang="en-GB" sz="1100" dirty="0">
                <a:solidFill>
                  <a:srgbClr val="000000"/>
                </a:solidFill>
                <a:ea typeface="Calibri"/>
                <a:cs typeface="Calibri"/>
                <a:sym typeface="Calibri"/>
              </a:endParaRPr>
            </a:p>
          </p:txBody>
        </p:sp>
        <p:sp>
          <p:nvSpPr>
            <p:cNvPr id="19" name="Rectangle 18">
              <a:extLst>
                <a:ext uri="{FF2B5EF4-FFF2-40B4-BE49-F238E27FC236}">
                  <a16:creationId xmlns:a16="http://schemas.microsoft.com/office/drawing/2014/main" id="{8FA9AE10-26FE-4504-A1F3-397D58987B27}"/>
                </a:ext>
              </a:extLst>
            </p:cNvPr>
            <p:cNvSpPr/>
            <p:nvPr/>
          </p:nvSpPr>
          <p:spPr>
            <a:xfrm>
              <a:off x="3887832" y="1586242"/>
              <a:ext cx="108000" cy="108000"/>
            </a:xfrm>
            <a:prstGeom prst="rect">
              <a:avLst/>
            </a:prstGeom>
            <a:solidFill>
              <a:srgbClr val="FF66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sp>
          <p:nvSpPr>
            <p:cNvPr id="20" name="Rectangle 19">
              <a:extLst>
                <a:ext uri="{FF2B5EF4-FFF2-40B4-BE49-F238E27FC236}">
                  <a16:creationId xmlns:a16="http://schemas.microsoft.com/office/drawing/2014/main" id="{42016FFC-399F-43D9-88BA-8BFEBCD7AFB7}"/>
                </a:ext>
              </a:extLst>
            </p:cNvPr>
            <p:cNvSpPr/>
            <p:nvPr/>
          </p:nvSpPr>
          <p:spPr>
            <a:xfrm>
              <a:off x="3887832" y="1768439"/>
              <a:ext cx="108000" cy="108000"/>
            </a:xfrm>
            <a:prstGeom prst="rect">
              <a:avLst/>
            </a:prstGeom>
            <a:solidFill>
              <a:srgbClr val="6633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noAutofit/>
            </a:bodyPr>
            <a:lstStyle/>
            <a:p>
              <a:pPr hangingPunct="0"/>
              <a:endParaRPr lang="en-GB">
                <a:solidFill>
                  <a:srgbClr val="000000"/>
                </a:solidFill>
                <a:latin typeface="Calibri"/>
                <a:ea typeface="Calibri"/>
                <a:cs typeface="Calibri"/>
                <a:sym typeface="Calibri"/>
              </a:endParaRPr>
            </a:p>
          </p:txBody>
        </p:sp>
      </p:grpSp>
      <p:sp>
        <p:nvSpPr>
          <p:cNvPr id="23" name="Text Placeholder 3">
            <a:extLst>
              <a:ext uri="{FF2B5EF4-FFF2-40B4-BE49-F238E27FC236}">
                <a16:creationId xmlns:a16="http://schemas.microsoft.com/office/drawing/2014/main" id="{352780BB-CC78-4AC7-9664-4E11549E6D35}"/>
              </a:ext>
            </a:extLst>
          </p:cNvPr>
          <p:cNvSpPr txBox="1">
            <a:spLocks/>
          </p:cNvSpPr>
          <p:nvPr/>
        </p:nvSpPr>
        <p:spPr>
          <a:xfrm>
            <a:off x="894086" y="5141189"/>
            <a:ext cx="3889375" cy="11579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lvl1pPr marL="0" marR="0" indent="0" algn="l" defTabSz="457200" rtl="0" latinLnBrk="0">
              <a:lnSpc>
                <a:spcPct val="100000"/>
              </a:lnSpc>
              <a:spcBef>
                <a:spcPts val="0"/>
              </a:spcBef>
              <a:spcAft>
                <a:spcPts val="0"/>
              </a:spcAft>
              <a:buClrTx/>
              <a:buSzPct val="100000"/>
              <a:buFont typeface="Arial"/>
              <a:buNone/>
              <a:tabLst/>
              <a:defRPr sz="1200" b="0" i="0" u="none" strike="noStrike" cap="none" spc="0" baseline="0">
                <a:ln>
                  <a:noFill/>
                </a:ln>
                <a:solidFill>
                  <a:srgbClr val="535353"/>
                </a:solidFill>
                <a:uFillTx/>
                <a:latin typeface="+mj-lt"/>
                <a:ea typeface="+mj-ea"/>
                <a:cs typeface="+mj-cs"/>
                <a:sym typeface="Arial"/>
              </a:defRPr>
            </a:lvl1pPr>
            <a:lvl2pPr marL="569912" marR="0" indent="-317500" algn="l" defTabSz="457200" rtl="0" latinLnBrk="0">
              <a:lnSpc>
                <a:spcPct val="100000"/>
              </a:lnSpc>
              <a:spcBef>
                <a:spcPts val="400"/>
              </a:spcBef>
              <a:spcAft>
                <a:spcPts val="0"/>
              </a:spcAft>
              <a:buClrTx/>
              <a:buSzPct val="100000"/>
              <a:buFont typeface="Arial"/>
              <a:buChar char="–"/>
              <a:tabLst/>
              <a:defRPr sz="2200" b="0" i="0" u="none" strike="noStrike" cap="none" spc="0" baseline="0">
                <a:ln>
                  <a:noFill/>
                </a:ln>
                <a:solidFill>
                  <a:srgbClr val="000000"/>
                </a:solidFill>
                <a:uFillTx/>
                <a:latin typeface="+mj-lt"/>
                <a:ea typeface="+mj-ea"/>
                <a:cs typeface="+mj-cs"/>
                <a:sym typeface="Arial"/>
              </a:defRPr>
            </a:lvl2pPr>
            <a:lvl3pPr marL="950912" marR="0" indent="-28575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3pPr>
            <a:lvl4pPr marL="1355271" marR="0" indent="-326571"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mj-lt"/>
                <a:ea typeface="+mj-ea"/>
                <a:cs typeface="+mj-cs"/>
                <a:sym typeface="Arial"/>
              </a:defRPr>
            </a:lvl4pPr>
            <a:lvl5pPr marL="1712459" marR="0" indent="-326571" algn="l" defTabSz="457200" rtl="0" latinLnBrk="0">
              <a:lnSpc>
                <a:spcPct val="100000"/>
              </a:lnSpc>
              <a:spcBef>
                <a:spcPts val="400"/>
              </a:spcBef>
              <a:spcAft>
                <a:spcPts val="0"/>
              </a:spcAft>
              <a:buClrTx/>
              <a:buSzPct val="100000"/>
              <a:buFont typeface="Arial"/>
              <a:buChar char="»"/>
              <a:tabLst/>
              <a:defRPr sz="1600" b="0" i="0" u="none" strike="noStrike" cap="none" spc="0" baseline="0">
                <a:ln>
                  <a:noFill/>
                </a:ln>
                <a:solidFill>
                  <a:srgbClr val="000000"/>
                </a:solidFill>
                <a:uFillTx/>
                <a:latin typeface="+mj-lt"/>
                <a:ea typeface="+mj-ea"/>
                <a:cs typeface="+mj-cs"/>
                <a:sym typeface="Arial"/>
              </a:defRPr>
            </a:lvl5pPr>
            <a:lvl6pPr marL="25146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6pPr>
            <a:lvl7pPr marL="29718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7pPr>
            <a:lvl8pPr marL="34290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8pPr>
            <a:lvl9pPr marL="38862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9pPr>
          </a:lstStyle>
          <a:p>
            <a:endParaRPr lang="en-GB" sz="800" kern="0" dirty="0"/>
          </a:p>
          <a:p>
            <a:pPr marL="228600" indent="-228600">
              <a:buFont typeface="+mj-lt"/>
              <a:buAutoNum type="arabicPeriod"/>
            </a:pPr>
            <a:r>
              <a:rPr lang="en-GB" sz="800" kern="0" dirty="0" err="1"/>
              <a:t>Koren</a:t>
            </a:r>
            <a:r>
              <a:rPr lang="en-GB" sz="800" kern="0" dirty="0"/>
              <a:t> MJ, et al. J Am Coll </a:t>
            </a:r>
            <a:r>
              <a:rPr lang="en-GB" sz="800" kern="0" dirty="0" err="1"/>
              <a:t>Cardiol</a:t>
            </a:r>
            <a:r>
              <a:rPr lang="en-GB" sz="800" kern="0" dirty="0"/>
              <a:t> 2014;63:2531–40.</a:t>
            </a:r>
          </a:p>
          <a:p>
            <a:pPr marL="228600" indent="-228600">
              <a:buFont typeface="+mj-lt"/>
              <a:buAutoNum type="arabicPeriod"/>
            </a:pPr>
            <a:r>
              <a:rPr lang="en-GB" sz="800" kern="0" dirty="0"/>
              <a:t>Stroes E, et al. J Am Coll </a:t>
            </a:r>
            <a:r>
              <a:rPr lang="en-GB" sz="800" kern="0" dirty="0" err="1"/>
              <a:t>Cardiol</a:t>
            </a:r>
            <a:r>
              <a:rPr lang="en-GB" sz="800" kern="0" dirty="0"/>
              <a:t> 2014;63:2541–8.</a:t>
            </a:r>
          </a:p>
          <a:p>
            <a:pPr marL="228600" indent="-228600">
              <a:buFont typeface="+mj-lt"/>
              <a:buAutoNum type="arabicPeriod"/>
            </a:pPr>
            <a:r>
              <a:rPr lang="en-GB" sz="800" kern="0" dirty="0"/>
              <a:t>Robinson JG, et al. JAMA 2014;311:1870–82.</a:t>
            </a:r>
          </a:p>
          <a:p>
            <a:pPr marL="228600" indent="-228600">
              <a:buFont typeface="+mj-lt"/>
              <a:buAutoNum type="arabicPeriod"/>
            </a:pPr>
            <a:r>
              <a:rPr lang="en-GB" sz="800" kern="0" dirty="0"/>
              <a:t>Raal FJ, et al. Lancet 2015;385:331–40.</a:t>
            </a:r>
          </a:p>
          <a:p>
            <a:pPr marL="228600" indent="-228600">
              <a:buFont typeface="+mj-lt"/>
              <a:buAutoNum type="arabicPeriod"/>
            </a:pPr>
            <a:r>
              <a:rPr lang="en-GB" sz="800" kern="0" dirty="0" err="1"/>
              <a:t>Blom</a:t>
            </a:r>
            <a:r>
              <a:rPr lang="en-GB" sz="800" kern="0" dirty="0"/>
              <a:t> DJ, et al. N </a:t>
            </a:r>
            <a:r>
              <a:rPr lang="en-GB" sz="800" kern="0" dirty="0" err="1"/>
              <a:t>Engl</a:t>
            </a:r>
            <a:r>
              <a:rPr lang="en-GB" sz="800" kern="0" dirty="0"/>
              <a:t> J Med 2014;370:1809–19.</a:t>
            </a:r>
          </a:p>
        </p:txBody>
      </p:sp>
      <p:sp>
        <p:nvSpPr>
          <p:cNvPr id="31" name="Rectangle 30">
            <a:extLst>
              <a:ext uri="{FF2B5EF4-FFF2-40B4-BE49-F238E27FC236}">
                <a16:creationId xmlns:a16="http://schemas.microsoft.com/office/drawing/2014/main" id="{0ADCA0F4-007C-49C0-B2AC-55FBF2EB456F}"/>
              </a:ext>
            </a:extLst>
          </p:cNvPr>
          <p:cNvSpPr/>
          <p:nvPr/>
        </p:nvSpPr>
        <p:spPr>
          <a:xfrm>
            <a:off x="858393" y="5203474"/>
            <a:ext cx="8173539" cy="523220"/>
          </a:xfrm>
          <a:prstGeom prst="rect">
            <a:avLst/>
          </a:prstGeom>
        </p:spPr>
        <p:txBody>
          <a:bodyPr wrap="square">
            <a:spAutoFit/>
          </a:bodyPr>
          <a:lstStyle/>
          <a:p>
            <a:r>
              <a:rPr lang="en-GB" sz="800" kern="0" dirty="0">
                <a:solidFill>
                  <a:srgbClr val="535353"/>
                </a:solidFill>
              </a:rPr>
              <a:t>LDL-C, low-density lipoprotein cholesterol; </a:t>
            </a:r>
            <a:r>
              <a:rPr lang="en-GB" sz="800" dirty="0">
                <a:solidFill>
                  <a:srgbClr val="535353"/>
                </a:solidFill>
              </a:rPr>
              <a:t>Q2W, dosing once every two weeks; QM, monthly dosing.</a:t>
            </a:r>
            <a:endParaRPr lang="en-GB" sz="800" kern="0" dirty="0">
              <a:solidFill>
                <a:srgbClr val="535353"/>
              </a:solidFill>
              <a:latin typeface="Arial"/>
            </a:endParaRPr>
          </a:p>
          <a:p>
            <a:r>
              <a:rPr lang="en-GB" sz="800" kern="0" dirty="0">
                <a:solidFill>
                  <a:srgbClr val="535353"/>
                </a:solidFill>
                <a:latin typeface="Arial"/>
              </a:rPr>
              <a:t>*Atorvastatin 80 mg arm. **LDL-C goal &lt;70 mg/</a:t>
            </a:r>
            <a:r>
              <a:rPr lang="en-GB" sz="800" kern="0" dirty="0" err="1">
                <a:solidFill>
                  <a:srgbClr val="535353"/>
                </a:solidFill>
                <a:latin typeface="Arial"/>
              </a:rPr>
              <a:t>dL</a:t>
            </a:r>
            <a:r>
              <a:rPr lang="en-GB" sz="800" kern="0" dirty="0">
                <a:solidFill>
                  <a:srgbClr val="535353"/>
                </a:solidFill>
                <a:latin typeface="Arial"/>
              </a:rPr>
              <a:t> (&lt;1.8 </a:t>
            </a:r>
            <a:r>
              <a:rPr lang="en-GB" sz="800" kern="0" dirty="0" err="1">
                <a:solidFill>
                  <a:srgbClr val="535353"/>
                </a:solidFill>
                <a:latin typeface="Arial"/>
              </a:rPr>
              <a:t>mmol</a:t>
            </a:r>
            <a:r>
              <a:rPr lang="en-GB" sz="800" kern="0" dirty="0">
                <a:solidFill>
                  <a:srgbClr val="535353"/>
                </a:solidFill>
                <a:latin typeface="Arial"/>
              </a:rPr>
              <a:t>/L) in very-high CV risk patients or &lt;100 mg/</a:t>
            </a:r>
            <a:r>
              <a:rPr lang="en-GB" sz="800" kern="0" dirty="0" err="1">
                <a:solidFill>
                  <a:srgbClr val="535353"/>
                </a:solidFill>
                <a:latin typeface="Arial"/>
              </a:rPr>
              <a:t>dL</a:t>
            </a:r>
            <a:r>
              <a:rPr lang="en-GB" sz="800" kern="0" dirty="0">
                <a:solidFill>
                  <a:srgbClr val="535353"/>
                </a:solidFill>
                <a:latin typeface="Arial"/>
              </a:rPr>
              <a:t> (&lt;2.6 </a:t>
            </a:r>
            <a:r>
              <a:rPr lang="en-GB" sz="800" kern="0" dirty="0" err="1">
                <a:solidFill>
                  <a:srgbClr val="535353"/>
                </a:solidFill>
                <a:latin typeface="Arial"/>
              </a:rPr>
              <a:t>mmol</a:t>
            </a:r>
            <a:r>
              <a:rPr lang="en-GB" sz="800" kern="0" dirty="0">
                <a:solidFill>
                  <a:srgbClr val="535353"/>
                </a:solidFill>
                <a:latin typeface="Arial"/>
              </a:rPr>
              <a:t>/L) in moderate-to-high risk patients;</a:t>
            </a:r>
            <a:r>
              <a:rPr lang="en-GB" sz="800" kern="0" baseline="30000" dirty="0">
                <a:solidFill>
                  <a:srgbClr val="535353"/>
                </a:solidFill>
                <a:latin typeface="Arial"/>
              </a:rPr>
              <a:t> †</a:t>
            </a:r>
            <a:r>
              <a:rPr lang="en-GB" sz="800" kern="0" dirty="0">
                <a:solidFill>
                  <a:srgbClr val="535353"/>
                </a:solidFill>
                <a:latin typeface="Arial"/>
              </a:rPr>
              <a:t>Atorvastatin </a:t>
            </a:r>
            <a:br>
              <a:rPr lang="en-GB" sz="800" kern="0" dirty="0">
                <a:solidFill>
                  <a:srgbClr val="535353"/>
                </a:solidFill>
                <a:latin typeface="Arial"/>
              </a:rPr>
            </a:br>
            <a:r>
              <a:rPr lang="en-GB" sz="800" kern="0" dirty="0">
                <a:solidFill>
                  <a:srgbClr val="535353"/>
                </a:solidFill>
                <a:latin typeface="Arial"/>
              </a:rPr>
              <a:t>40 mg group; </a:t>
            </a:r>
            <a:r>
              <a:rPr lang="en-GB" sz="800" kern="0" baseline="30000" dirty="0">
                <a:solidFill>
                  <a:srgbClr val="535353"/>
                </a:solidFill>
                <a:latin typeface="Arial"/>
              </a:rPr>
              <a:t>‡</a:t>
            </a:r>
            <a:r>
              <a:rPr lang="en-GB" sz="800" kern="0" dirty="0">
                <a:solidFill>
                  <a:srgbClr val="535353"/>
                </a:solidFill>
                <a:latin typeface="Arial"/>
              </a:rPr>
              <a:t>Rosuvastatin 20 mg group.</a:t>
            </a:r>
          </a:p>
        </p:txBody>
      </p:sp>
      <p:sp>
        <p:nvSpPr>
          <p:cNvPr id="32" name="Text Placeholder 3">
            <a:extLst>
              <a:ext uri="{FF2B5EF4-FFF2-40B4-BE49-F238E27FC236}">
                <a16:creationId xmlns:a16="http://schemas.microsoft.com/office/drawing/2014/main" id="{A29D49BE-9E66-481F-BE9F-3B51F962CA64}"/>
              </a:ext>
            </a:extLst>
          </p:cNvPr>
          <p:cNvSpPr txBox="1">
            <a:spLocks/>
          </p:cNvSpPr>
          <p:nvPr/>
        </p:nvSpPr>
        <p:spPr>
          <a:xfrm>
            <a:off x="4399004" y="5672268"/>
            <a:ext cx="3768833" cy="11072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Autofit/>
          </a:bodyPr>
          <a:lstStyle>
            <a:lvl1pPr marL="0" marR="0" indent="0" algn="l" defTabSz="457200" rtl="0" latinLnBrk="0">
              <a:lnSpc>
                <a:spcPct val="100000"/>
              </a:lnSpc>
              <a:spcBef>
                <a:spcPts val="0"/>
              </a:spcBef>
              <a:spcAft>
                <a:spcPts val="0"/>
              </a:spcAft>
              <a:buClrTx/>
              <a:buSzPct val="100000"/>
              <a:buFont typeface="Arial"/>
              <a:buNone/>
              <a:tabLst/>
              <a:defRPr sz="1200" b="0" i="0" u="none" strike="noStrike" cap="none" spc="0" baseline="0">
                <a:ln>
                  <a:noFill/>
                </a:ln>
                <a:solidFill>
                  <a:srgbClr val="535353"/>
                </a:solidFill>
                <a:uFillTx/>
                <a:latin typeface="+mj-lt"/>
                <a:ea typeface="+mj-ea"/>
                <a:cs typeface="+mj-cs"/>
                <a:sym typeface="Arial"/>
              </a:defRPr>
            </a:lvl1pPr>
            <a:lvl2pPr marL="569912" marR="0" indent="-317500" algn="l" defTabSz="457200" rtl="0" latinLnBrk="0">
              <a:lnSpc>
                <a:spcPct val="100000"/>
              </a:lnSpc>
              <a:spcBef>
                <a:spcPts val="400"/>
              </a:spcBef>
              <a:spcAft>
                <a:spcPts val="0"/>
              </a:spcAft>
              <a:buClrTx/>
              <a:buSzPct val="100000"/>
              <a:buFont typeface="Arial"/>
              <a:buChar char="–"/>
              <a:tabLst/>
              <a:defRPr sz="2200" b="0" i="0" u="none" strike="noStrike" cap="none" spc="0" baseline="0">
                <a:ln>
                  <a:noFill/>
                </a:ln>
                <a:solidFill>
                  <a:srgbClr val="000000"/>
                </a:solidFill>
                <a:uFillTx/>
                <a:latin typeface="+mj-lt"/>
                <a:ea typeface="+mj-ea"/>
                <a:cs typeface="+mj-cs"/>
                <a:sym typeface="Arial"/>
              </a:defRPr>
            </a:lvl2pPr>
            <a:lvl3pPr marL="950912" marR="0" indent="-28575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3pPr>
            <a:lvl4pPr marL="1355271" marR="0" indent="-326571" algn="l" defTabSz="457200" rtl="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uFillTx/>
                <a:latin typeface="+mj-lt"/>
                <a:ea typeface="+mj-ea"/>
                <a:cs typeface="+mj-cs"/>
                <a:sym typeface="Arial"/>
              </a:defRPr>
            </a:lvl4pPr>
            <a:lvl5pPr marL="1712459" marR="0" indent="-326571" algn="l" defTabSz="457200" rtl="0" latinLnBrk="0">
              <a:lnSpc>
                <a:spcPct val="100000"/>
              </a:lnSpc>
              <a:spcBef>
                <a:spcPts val="400"/>
              </a:spcBef>
              <a:spcAft>
                <a:spcPts val="0"/>
              </a:spcAft>
              <a:buClrTx/>
              <a:buSzPct val="100000"/>
              <a:buFont typeface="Arial"/>
              <a:buChar char="»"/>
              <a:tabLst/>
              <a:defRPr sz="1600" b="0" i="0" u="none" strike="noStrike" cap="none" spc="0" baseline="0">
                <a:ln>
                  <a:noFill/>
                </a:ln>
                <a:solidFill>
                  <a:srgbClr val="000000"/>
                </a:solidFill>
                <a:uFillTx/>
                <a:latin typeface="+mj-lt"/>
                <a:ea typeface="+mj-ea"/>
                <a:cs typeface="+mj-cs"/>
                <a:sym typeface="Arial"/>
              </a:defRPr>
            </a:lvl5pPr>
            <a:lvl6pPr marL="25146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6pPr>
            <a:lvl7pPr marL="29718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7pPr>
            <a:lvl8pPr marL="34290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8pPr>
            <a:lvl9pPr marL="3886200" marR="0" indent="-228600" algn="l" defTabSz="4572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000000"/>
                </a:solidFill>
                <a:uFillTx/>
                <a:latin typeface="+mj-lt"/>
                <a:ea typeface="+mj-ea"/>
                <a:cs typeface="+mj-cs"/>
                <a:sym typeface="Arial"/>
              </a:defRPr>
            </a:lvl9pPr>
          </a:lstStyle>
          <a:p>
            <a:pPr marL="228600" indent="-228600">
              <a:buFont typeface="+mj-lt"/>
              <a:buAutoNum type="arabicPeriod" startAt="8"/>
            </a:pPr>
            <a:endParaRPr lang="en-GB" sz="800" kern="0" dirty="0"/>
          </a:p>
          <a:p>
            <a:pPr marL="228600" indent="-228600">
              <a:buFont typeface="+mj-lt"/>
              <a:buAutoNum type="arabicPeriod" startAt="8"/>
            </a:pPr>
            <a:endParaRPr lang="en-GB" sz="800" kern="0" dirty="0"/>
          </a:p>
          <a:p>
            <a:pPr marL="228600" indent="-228600">
              <a:buFont typeface="+mj-lt"/>
              <a:buAutoNum type="arabicPeriod" startAt="6"/>
            </a:pPr>
            <a:r>
              <a:rPr lang="en-GB" sz="800" kern="0" dirty="0" err="1"/>
              <a:t>Sabatine</a:t>
            </a:r>
            <a:r>
              <a:rPr lang="en-GB" sz="800" kern="0" dirty="0"/>
              <a:t> MS, et al. N </a:t>
            </a:r>
            <a:r>
              <a:rPr lang="en-GB" sz="800" kern="0" dirty="0" err="1"/>
              <a:t>Engl</a:t>
            </a:r>
            <a:r>
              <a:rPr lang="en-GB" sz="800" kern="0" dirty="0"/>
              <a:t> J Med 2017;376:1713–22.</a:t>
            </a:r>
          </a:p>
          <a:p>
            <a:pPr marL="228600" indent="-228600">
              <a:buFont typeface="+mj-lt"/>
              <a:buAutoNum type="arabicPeriod" startAt="6"/>
            </a:pPr>
            <a:r>
              <a:rPr lang="en-GB" sz="800" kern="0" dirty="0"/>
              <a:t>Roth EM, et al. </a:t>
            </a:r>
            <a:r>
              <a:rPr lang="en-GB" sz="800" kern="0" dirty="0" err="1"/>
              <a:t>Int</a:t>
            </a:r>
            <a:r>
              <a:rPr lang="en-GB" sz="800" kern="0" dirty="0"/>
              <a:t> J </a:t>
            </a:r>
            <a:r>
              <a:rPr lang="en-GB" sz="800" kern="0" dirty="0" err="1"/>
              <a:t>Cardiol</a:t>
            </a:r>
            <a:r>
              <a:rPr lang="en-GB" sz="800" kern="0" dirty="0"/>
              <a:t> 2014;176:55–61.</a:t>
            </a:r>
          </a:p>
          <a:p>
            <a:pPr marL="228600" indent="-228600">
              <a:buFont typeface="+mj-lt"/>
              <a:buAutoNum type="arabicPeriod" startAt="6"/>
            </a:pPr>
            <a:r>
              <a:rPr lang="en-GB" sz="800" kern="0" dirty="0"/>
              <a:t>Moriarty PM, et al. J </a:t>
            </a:r>
            <a:r>
              <a:rPr lang="en-GB" sz="800" kern="0" dirty="0" err="1"/>
              <a:t>Clin</a:t>
            </a:r>
            <a:r>
              <a:rPr lang="en-GB" sz="800" kern="0" dirty="0"/>
              <a:t> </a:t>
            </a:r>
            <a:r>
              <a:rPr lang="en-GB" sz="800" kern="0" dirty="0" err="1"/>
              <a:t>Lipidol</a:t>
            </a:r>
            <a:r>
              <a:rPr lang="en-GB" sz="800" kern="0" dirty="0"/>
              <a:t> 2015;9:758–69. </a:t>
            </a:r>
          </a:p>
          <a:p>
            <a:pPr marL="228600" indent="-228600">
              <a:buFont typeface="+mj-lt"/>
              <a:buAutoNum type="arabicPeriod" startAt="6"/>
            </a:pPr>
            <a:r>
              <a:rPr lang="en-GB" sz="800" kern="0" dirty="0" err="1"/>
              <a:t>Kereiakes</a:t>
            </a:r>
            <a:r>
              <a:rPr lang="en-GB" sz="800" kern="0" dirty="0"/>
              <a:t> DJ, et al. Am Heart J 2015;169:906–15. </a:t>
            </a:r>
          </a:p>
          <a:p>
            <a:pPr marL="228600" indent="-228600">
              <a:buFont typeface="+mj-lt"/>
              <a:buAutoNum type="arabicPeriod" startAt="6"/>
            </a:pPr>
            <a:r>
              <a:rPr lang="en-GB" sz="800" kern="0" dirty="0"/>
              <a:t>Cannon CP, et al. </a:t>
            </a:r>
            <a:r>
              <a:rPr lang="en-GB" sz="800" kern="0" dirty="0" err="1"/>
              <a:t>Eur</a:t>
            </a:r>
            <a:r>
              <a:rPr lang="en-GB" sz="800" kern="0" dirty="0"/>
              <a:t> Heart J 2015;36:1186–94.</a:t>
            </a:r>
          </a:p>
          <a:p>
            <a:pPr marL="228600" indent="-228600">
              <a:buFont typeface="+mj-lt"/>
              <a:buAutoNum type="arabicPeriod" startAt="6"/>
            </a:pPr>
            <a:r>
              <a:rPr lang="en-GB" sz="800" kern="0" dirty="0" err="1">
                <a:solidFill>
                  <a:srgbClr val="A7A7A7">
                    <a:lumMod val="50000"/>
                  </a:srgbClr>
                </a:solidFill>
              </a:rPr>
              <a:t>Kastelein</a:t>
            </a:r>
            <a:r>
              <a:rPr lang="en-GB" sz="800" kern="0" dirty="0">
                <a:solidFill>
                  <a:srgbClr val="A7A7A7">
                    <a:lumMod val="50000"/>
                  </a:srgbClr>
                </a:solidFill>
              </a:rPr>
              <a:t> JJP, et al. </a:t>
            </a:r>
            <a:r>
              <a:rPr lang="en-GB" sz="800" kern="0" dirty="0" err="1">
                <a:solidFill>
                  <a:srgbClr val="A7A7A7">
                    <a:lumMod val="50000"/>
                  </a:srgbClr>
                </a:solidFill>
              </a:rPr>
              <a:t>Eur</a:t>
            </a:r>
            <a:r>
              <a:rPr lang="en-GB" sz="800" kern="0" dirty="0">
                <a:solidFill>
                  <a:srgbClr val="A7A7A7">
                    <a:lumMod val="50000"/>
                  </a:srgbClr>
                </a:solidFill>
              </a:rPr>
              <a:t> Heart J 2015;36:2996–3003. </a:t>
            </a:r>
          </a:p>
          <a:p>
            <a:pPr marL="228600" indent="-228600">
              <a:buFont typeface="+mj-lt"/>
              <a:buAutoNum type="arabicPeriod" startAt="6"/>
            </a:pPr>
            <a:r>
              <a:rPr lang="en-GB" sz="800" kern="0" dirty="0">
                <a:solidFill>
                  <a:srgbClr val="A7A7A7">
                    <a:lumMod val="50000"/>
                  </a:srgbClr>
                </a:solidFill>
              </a:rPr>
              <a:t>Robinson JG, et al. N </a:t>
            </a:r>
            <a:r>
              <a:rPr lang="en-GB" sz="800" kern="0" dirty="0" err="1">
                <a:solidFill>
                  <a:srgbClr val="A7A7A7">
                    <a:lumMod val="50000"/>
                  </a:srgbClr>
                </a:solidFill>
              </a:rPr>
              <a:t>Engl</a:t>
            </a:r>
            <a:r>
              <a:rPr lang="en-GB" sz="800" kern="0" dirty="0">
                <a:solidFill>
                  <a:srgbClr val="A7A7A7">
                    <a:lumMod val="50000"/>
                  </a:srgbClr>
                </a:solidFill>
              </a:rPr>
              <a:t> J Med 2015;372:1489–99. </a:t>
            </a:r>
          </a:p>
          <a:p>
            <a:pPr marL="228600" indent="-228600">
              <a:buFont typeface="+mj-lt"/>
              <a:buAutoNum type="arabicPeriod" startAt="6"/>
            </a:pPr>
            <a:r>
              <a:rPr lang="en-GB" sz="800" kern="0" dirty="0">
                <a:solidFill>
                  <a:srgbClr val="A7A7A7">
                    <a:lumMod val="50000"/>
                  </a:srgbClr>
                </a:solidFill>
              </a:rPr>
              <a:t>Bays H, et al. J </a:t>
            </a:r>
            <a:r>
              <a:rPr lang="en-GB" sz="800" kern="0" dirty="0" err="1">
                <a:solidFill>
                  <a:srgbClr val="A7A7A7">
                    <a:lumMod val="50000"/>
                  </a:srgbClr>
                </a:solidFill>
              </a:rPr>
              <a:t>Clin</a:t>
            </a:r>
            <a:r>
              <a:rPr lang="en-GB" sz="800" kern="0" dirty="0">
                <a:solidFill>
                  <a:srgbClr val="A7A7A7">
                    <a:lumMod val="50000"/>
                  </a:srgbClr>
                </a:solidFill>
              </a:rPr>
              <a:t> Endocrinol </a:t>
            </a:r>
            <a:r>
              <a:rPr lang="en-GB" sz="800" kern="0" dirty="0" err="1">
                <a:solidFill>
                  <a:srgbClr val="A7A7A7">
                    <a:lumMod val="50000"/>
                  </a:srgbClr>
                </a:solidFill>
              </a:rPr>
              <a:t>Metab</a:t>
            </a:r>
            <a:r>
              <a:rPr lang="en-GB" sz="800" kern="0" dirty="0">
                <a:solidFill>
                  <a:srgbClr val="A7A7A7">
                    <a:lumMod val="50000"/>
                  </a:srgbClr>
                </a:solidFill>
              </a:rPr>
              <a:t> 2015;100:3140–8. </a:t>
            </a:r>
          </a:p>
          <a:p>
            <a:pPr marL="228600" indent="-228600">
              <a:buFont typeface="+mj-lt"/>
              <a:buAutoNum type="arabicPeriod" startAt="6"/>
            </a:pPr>
            <a:r>
              <a:rPr lang="en-GB" sz="800" kern="0" dirty="0" err="1">
                <a:solidFill>
                  <a:srgbClr val="A7A7A7">
                    <a:lumMod val="50000"/>
                  </a:srgbClr>
                </a:solidFill>
              </a:rPr>
              <a:t>Farnier</a:t>
            </a:r>
            <a:r>
              <a:rPr lang="en-GB" sz="800" kern="0" dirty="0">
                <a:solidFill>
                  <a:srgbClr val="A7A7A7">
                    <a:lumMod val="50000"/>
                  </a:srgbClr>
                </a:solidFill>
              </a:rPr>
              <a:t> M, et al. Atherosclerosis 2016;244:138–46.</a:t>
            </a:r>
            <a:r>
              <a:rPr lang="en-GB" sz="800" kern="0" dirty="0"/>
              <a:t> </a:t>
            </a:r>
          </a:p>
        </p:txBody>
      </p:sp>
      <p:sp>
        <p:nvSpPr>
          <p:cNvPr id="34" name="TextBox 33">
            <a:extLst>
              <a:ext uri="{FF2B5EF4-FFF2-40B4-BE49-F238E27FC236}">
                <a16:creationId xmlns:a16="http://schemas.microsoft.com/office/drawing/2014/main" id="{1DC0155F-C7E7-46A3-AE54-811A61ABEBDA}"/>
              </a:ext>
            </a:extLst>
          </p:cNvPr>
          <p:cNvSpPr txBox="1"/>
          <p:nvPr/>
        </p:nvSpPr>
        <p:spPr>
          <a:xfrm>
            <a:off x="5143500" y="2511947"/>
            <a:ext cx="369330" cy="2011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45719" tIns="45719" rIns="45719" bIns="45719" numCol="1" spcCol="38100" rtlCol="0" anchor="t">
            <a:spAutoFit/>
          </a:bodyPr>
          <a:lstStyle/>
          <a:p>
            <a:pPr hangingPunct="0"/>
            <a:r>
              <a:rPr lang="en-GB" sz="1200" dirty="0">
                <a:solidFill>
                  <a:srgbClr val="000000"/>
                </a:solidFill>
                <a:latin typeface="Arial"/>
                <a:ea typeface="Calibri"/>
                <a:cs typeface="Calibri"/>
                <a:sym typeface="Calibri"/>
              </a:rPr>
              <a:t>Not reported</a:t>
            </a:r>
          </a:p>
        </p:txBody>
      </p:sp>
      <p:sp>
        <p:nvSpPr>
          <p:cNvPr id="46" name="TextBox 45">
            <a:extLst>
              <a:ext uri="{FF2B5EF4-FFF2-40B4-BE49-F238E27FC236}">
                <a16:creationId xmlns:a16="http://schemas.microsoft.com/office/drawing/2014/main" id="{6360A31F-889C-4990-9FB8-66217B7D85B7}"/>
              </a:ext>
            </a:extLst>
          </p:cNvPr>
          <p:cNvSpPr txBox="1"/>
          <p:nvPr/>
        </p:nvSpPr>
        <p:spPr>
          <a:xfrm>
            <a:off x="1948330" y="1293606"/>
            <a:ext cx="1153519" cy="438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500" dirty="0" err="1">
                <a:solidFill>
                  <a:srgbClr val="177BC1"/>
                </a:solidFill>
                <a:latin typeface="Arial"/>
                <a:ea typeface="Calibri"/>
                <a:cs typeface="Calibri"/>
                <a:sym typeface="Calibri"/>
              </a:rPr>
              <a:t>Evolocumab</a:t>
            </a:r>
            <a:endParaRPr lang="en-GB" sz="1500" dirty="0">
              <a:solidFill>
                <a:srgbClr val="177BC1"/>
              </a:solidFill>
              <a:latin typeface="Arial"/>
              <a:ea typeface="Calibri"/>
              <a:cs typeface="Calibri"/>
              <a:sym typeface="Calibri"/>
            </a:endParaRPr>
          </a:p>
        </p:txBody>
      </p:sp>
      <p:sp>
        <p:nvSpPr>
          <p:cNvPr id="47" name="TextBox 46">
            <a:extLst>
              <a:ext uri="{FF2B5EF4-FFF2-40B4-BE49-F238E27FC236}">
                <a16:creationId xmlns:a16="http://schemas.microsoft.com/office/drawing/2014/main" id="{6D3FB996-7D6F-4B9C-9E51-87DC85FFA59C}"/>
              </a:ext>
            </a:extLst>
          </p:cNvPr>
          <p:cNvSpPr txBox="1"/>
          <p:nvPr/>
        </p:nvSpPr>
        <p:spPr>
          <a:xfrm>
            <a:off x="6653022" y="1285694"/>
            <a:ext cx="1057339" cy="438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500" dirty="0">
                <a:solidFill>
                  <a:srgbClr val="F79646">
                    <a:lumMod val="50000"/>
                  </a:srgbClr>
                </a:solidFill>
                <a:latin typeface="Arial"/>
                <a:ea typeface="Calibri"/>
                <a:cs typeface="Calibri"/>
                <a:sym typeface="Calibri"/>
              </a:rPr>
              <a:t>Alirocumab</a:t>
            </a:r>
          </a:p>
        </p:txBody>
      </p:sp>
      <p:sp>
        <p:nvSpPr>
          <p:cNvPr id="44" name="TextBox 43">
            <a:extLst>
              <a:ext uri="{FF2B5EF4-FFF2-40B4-BE49-F238E27FC236}">
                <a16:creationId xmlns:a16="http://schemas.microsoft.com/office/drawing/2014/main" id="{A0E94062-D230-411F-AF17-87E6EB33A0FE}"/>
              </a:ext>
            </a:extLst>
          </p:cNvPr>
          <p:cNvSpPr txBox="1"/>
          <p:nvPr/>
        </p:nvSpPr>
        <p:spPr>
          <a:xfrm>
            <a:off x="5702194" y="4475213"/>
            <a:ext cx="233395" cy="346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100" dirty="0">
                <a:solidFill>
                  <a:srgbClr val="000000"/>
                </a:solidFill>
                <a:latin typeface="Calibri"/>
                <a:ea typeface="Calibri"/>
                <a:cs typeface="Calibri"/>
                <a:sym typeface="Calibri"/>
              </a:rPr>
              <a:t>**</a:t>
            </a:r>
          </a:p>
        </p:txBody>
      </p:sp>
      <p:sp>
        <p:nvSpPr>
          <p:cNvPr id="49" name="TextBox 48">
            <a:extLst>
              <a:ext uri="{FF2B5EF4-FFF2-40B4-BE49-F238E27FC236}">
                <a16:creationId xmlns:a16="http://schemas.microsoft.com/office/drawing/2014/main" id="{3D7A8DDF-D248-4776-A7B3-5721A5908026}"/>
              </a:ext>
            </a:extLst>
          </p:cNvPr>
          <p:cNvSpPr txBox="1"/>
          <p:nvPr/>
        </p:nvSpPr>
        <p:spPr>
          <a:xfrm rot="18900000">
            <a:off x="2311442" y="4679301"/>
            <a:ext cx="895813"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LAPLACE-2</a:t>
            </a:r>
            <a:r>
              <a:rPr lang="en-GB" sz="1000" baseline="30000" dirty="0">
                <a:solidFill>
                  <a:srgbClr val="000000"/>
                </a:solidFill>
                <a:latin typeface="Arial"/>
                <a:ea typeface="Calibri"/>
                <a:cs typeface="Calibri"/>
                <a:sym typeface="Calibri"/>
              </a:rPr>
              <a:t>3</a:t>
            </a:r>
            <a:r>
              <a:rPr lang="en-GB" sz="1000" dirty="0">
                <a:solidFill>
                  <a:srgbClr val="000000"/>
                </a:solidFill>
                <a:latin typeface="Arial"/>
                <a:ea typeface="Calibri"/>
                <a:cs typeface="Calibri"/>
                <a:sym typeface="Calibri"/>
              </a:rPr>
              <a:t>*</a:t>
            </a:r>
          </a:p>
        </p:txBody>
      </p:sp>
      <p:sp>
        <p:nvSpPr>
          <p:cNvPr id="50" name="TextBox 49">
            <a:extLst>
              <a:ext uri="{FF2B5EF4-FFF2-40B4-BE49-F238E27FC236}">
                <a16:creationId xmlns:a16="http://schemas.microsoft.com/office/drawing/2014/main" id="{8606283E-4B9B-4EB7-90CD-59BCAE2B53A7}"/>
              </a:ext>
            </a:extLst>
          </p:cNvPr>
          <p:cNvSpPr txBox="1"/>
          <p:nvPr/>
        </p:nvSpPr>
        <p:spPr>
          <a:xfrm rot="18900000">
            <a:off x="2698635" y="4730175"/>
            <a:ext cx="103970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RUTHERFORD</a:t>
            </a:r>
            <a:r>
              <a:rPr lang="en-GB" sz="1000" baseline="30000" dirty="0">
                <a:solidFill>
                  <a:srgbClr val="000000"/>
                </a:solidFill>
                <a:latin typeface="Arial"/>
                <a:ea typeface="Calibri"/>
                <a:cs typeface="Calibri"/>
                <a:sym typeface="Calibri"/>
              </a:rPr>
              <a:t>4</a:t>
            </a:r>
          </a:p>
        </p:txBody>
      </p:sp>
      <p:sp>
        <p:nvSpPr>
          <p:cNvPr id="51" name="TextBox 50">
            <a:extLst>
              <a:ext uri="{FF2B5EF4-FFF2-40B4-BE49-F238E27FC236}">
                <a16:creationId xmlns:a16="http://schemas.microsoft.com/office/drawing/2014/main" id="{6E1A7389-E3BB-41A2-AB72-465346CBB423}"/>
              </a:ext>
            </a:extLst>
          </p:cNvPr>
          <p:cNvSpPr txBox="1"/>
          <p:nvPr/>
        </p:nvSpPr>
        <p:spPr>
          <a:xfrm rot="18900000">
            <a:off x="3423013" y="4688802"/>
            <a:ext cx="92268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DESCARTES</a:t>
            </a:r>
            <a:r>
              <a:rPr lang="en-GB" sz="1000" baseline="30000" dirty="0">
                <a:solidFill>
                  <a:srgbClr val="000000"/>
                </a:solidFill>
                <a:latin typeface="Arial"/>
                <a:ea typeface="Calibri"/>
                <a:cs typeface="Calibri"/>
                <a:sym typeface="Calibri"/>
              </a:rPr>
              <a:t>5</a:t>
            </a:r>
          </a:p>
        </p:txBody>
      </p:sp>
      <p:sp>
        <p:nvSpPr>
          <p:cNvPr id="53" name="TextBox 52">
            <a:extLst>
              <a:ext uri="{FF2B5EF4-FFF2-40B4-BE49-F238E27FC236}">
                <a16:creationId xmlns:a16="http://schemas.microsoft.com/office/drawing/2014/main" id="{59E20A17-3FD9-47CF-81C4-7C9ADE5DCAC2}"/>
              </a:ext>
            </a:extLst>
          </p:cNvPr>
          <p:cNvSpPr txBox="1"/>
          <p:nvPr/>
        </p:nvSpPr>
        <p:spPr>
          <a:xfrm rot="18900000">
            <a:off x="4113637" y="4624193"/>
            <a:ext cx="717502"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FOURIER</a:t>
            </a:r>
            <a:r>
              <a:rPr lang="en-GB" sz="1000" baseline="30000" dirty="0">
                <a:solidFill>
                  <a:srgbClr val="000000"/>
                </a:solidFill>
                <a:latin typeface="Arial"/>
                <a:ea typeface="Calibri"/>
                <a:cs typeface="Calibri"/>
                <a:sym typeface="Calibri"/>
              </a:rPr>
              <a:t>6</a:t>
            </a:r>
          </a:p>
        </p:txBody>
      </p:sp>
      <p:sp>
        <p:nvSpPr>
          <p:cNvPr id="54" name="TextBox 53">
            <a:extLst>
              <a:ext uri="{FF2B5EF4-FFF2-40B4-BE49-F238E27FC236}">
                <a16:creationId xmlns:a16="http://schemas.microsoft.com/office/drawing/2014/main" id="{B22D8010-12BF-46B5-9A16-BD4FFF613158}"/>
              </a:ext>
            </a:extLst>
          </p:cNvPr>
          <p:cNvSpPr txBox="1"/>
          <p:nvPr/>
        </p:nvSpPr>
        <p:spPr>
          <a:xfrm rot="18900000">
            <a:off x="1937424" y="4610591"/>
            <a:ext cx="701472"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GAUSS-2</a:t>
            </a:r>
            <a:r>
              <a:rPr lang="en-GB" sz="1000" baseline="30000" dirty="0">
                <a:solidFill>
                  <a:srgbClr val="000000"/>
                </a:solidFill>
                <a:latin typeface="Arial"/>
                <a:ea typeface="Calibri"/>
                <a:cs typeface="Calibri"/>
                <a:sym typeface="Calibri"/>
              </a:rPr>
              <a:t>2</a:t>
            </a:r>
          </a:p>
        </p:txBody>
      </p:sp>
      <p:sp>
        <p:nvSpPr>
          <p:cNvPr id="55" name="TextBox 54">
            <a:extLst>
              <a:ext uri="{FF2B5EF4-FFF2-40B4-BE49-F238E27FC236}">
                <a16:creationId xmlns:a16="http://schemas.microsoft.com/office/drawing/2014/main" id="{0EF1DE22-EF84-44A2-A6E9-992EBCB1CF06}"/>
              </a:ext>
            </a:extLst>
          </p:cNvPr>
          <p:cNvSpPr txBox="1"/>
          <p:nvPr/>
        </p:nvSpPr>
        <p:spPr>
          <a:xfrm rot="18900000">
            <a:off x="5672659" y="4631247"/>
            <a:ext cx="70307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COMBO-I</a:t>
            </a:r>
            <a:r>
              <a:rPr lang="en-GB" sz="1000" baseline="30000" dirty="0">
                <a:solidFill>
                  <a:srgbClr val="000000"/>
                </a:solidFill>
                <a:latin typeface="Arial"/>
                <a:ea typeface="Calibri"/>
                <a:cs typeface="Calibri"/>
                <a:sym typeface="Calibri"/>
              </a:rPr>
              <a:t>9</a:t>
            </a:r>
          </a:p>
        </p:txBody>
      </p:sp>
      <p:sp>
        <p:nvSpPr>
          <p:cNvPr id="57" name="TextBox 56">
            <a:extLst>
              <a:ext uri="{FF2B5EF4-FFF2-40B4-BE49-F238E27FC236}">
                <a16:creationId xmlns:a16="http://schemas.microsoft.com/office/drawing/2014/main" id="{2CA4F9BD-4914-4E3D-9223-8A87A2E7051E}"/>
              </a:ext>
            </a:extLst>
          </p:cNvPr>
          <p:cNvSpPr txBox="1"/>
          <p:nvPr/>
        </p:nvSpPr>
        <p:spPr>
          <a:xfrm rot="18900000">
            <a:off x="7001114" y="4537734"/>
            <a:ext cx="438580"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FH-I</a:t>
            </a:r>
            <a:r>
              <a:rPr lang="en-GB" sz="1000" baseline="30000" dirty="0">
                <a:solidFill>
                  <a:srgbClr val="000000"/>
                </a:solidFill>
                <a:latin typeface="Arial"/>
                <a:ea typeface="Calibri"/>
                <a:cs typeface="Calibri"/>
                <a:sym typeface="Calibri"/>
              </a:rPr>
              <a:t>11</a:t>
            </a:r>
          </a:p>
        </p:txBody>
      </p:sp>
      <p:sp>
        <p:nvSpPr>
          <p:cNvPr id="58" name="TextBox 57">
            <a:extLst>
              <a:ext uri="{FF2B5EF4-FFF2-40B4-BE49-F238E27FC236}">
                <a16:creationId xmlns:a16="http://schemas.microsoft.com/office/drawing/2014/main" id="{40AFC420-A8AA-4CA2-974A-2E38DC1A961F}"/>
              </a:ext>
            </a:extLst>
          </p:cNvPr>
          <p:cNvSpPr txBox="1"/>
          <p:nvPr/>
        </p:nvSpPr>
        <p:spPr>
          <a:xfrm rot="18900000">
            <a:off x="7473437" y="4550202"/>
            <a:ext cx="473846"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FH-II</a:t>
            </a:r>
            <a:r>
              <a:rPr lang="en-GB" sz="1000" baseline="30000" dirty="0">
                <a:solidFill>
                  <a:srgbClr val="000000"/>
                </a:solidFill>
                <a:latin typeface="Arial"/>
                <a:ea typeface="Calibri"/>
                <a:cs typeface="Calibri"/>
                <a:sym typeface="Calibri"/>
              </a:rPr>
              <a:t>11</a:t>
            </a:r>
          </a:p>
        </p:txBody>
      </p:sp>
      <p:sp>
        <p:nvSpPr>
          <p:cNvPr id="59" name="TextBox 58">
            <a:extLst>
              <a:ext uri="{FF2B5EF4-FFF2-40B4-BE49-F238E27FC236}">
                <a16:creationId xmlns:a16="http://schemas.microsoft.com/office/drawing/2014/main" id="{0EF5A364-1617-46DD-B199-267269D87DB0}"/>
              </a:ext>
            </a:extLst>
          </p:cNvPr>
          <p:cNvSpPr txBox="1"/>
          <p:nvPr/>
        </p:nvSpPr>
        <p:spPr>
          <a:xfrm rot="18900000">
            <a:off x="7599531" y="4721360"/>
            <a:ext cx="957953"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LONG-TERM</a:t>
            </a:r>
            <a:r>
              <a:rPr lang="en-GB" sz="1000" baseline="30000" dirty="0">
                <a:solidFill>
                  <a:srgbClr val="000000"/>
                </a:solidFill>
                <a:latin typeface="Arial"/>
                <a:ea typeface="Calibri"/>
                <a:cs typeface="Calibri"/>
                <a:sym typeface="Calibri"/>
              </a:rPr>
              <a:t>12</a:t>
            </a:r>
          </a:p>
        </p:txBody>
      </p:sp>
      <p:sp>
        <p:nvSpPr>
          <p:cNvPr id="60" name="TextBox 59">
            <a:extLst>
              <a:ext uri="{FF2B5EF4-FFF2-40B4-BE49-F238E27FC236}">
                <a16:creationId xmlns:a16="http://schemas.microsoft.com/office/drawing/2014/main" id="{34A109E3-8C47-4B55-9E9B-CDCC11127EE8}"/>
              </a:ext>
            </a:extLst>
          </p:cNvPr>
          <p:cNvSpPr txBox="1"/>
          <p:nvPr/>
        </p:nvSpPr>
        <p:spPr>
          <a:xfrm rot="18900000">
            <a:off x="4883930" y="4573439"/>
            <a:ext cx="539569"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MONO</a:t>
            </a:r>
            <a:r>
              <a:rPr lang="en-GB" sz="1000" baseline="30000" dirty="0">
                <a:solidFill>
                  <a:srgbClr val="000000"/>
                </a:solidFill>
                <a:latin typeface="Arial"/>
                <a:ea typeface="Calibri"/>
                <a:cs typeface="Calibri"/>
                <a:sym typeface="Calibri"/>
              </a:rPr>
              <a:t>7</a:t>
            </a:r>
          </a:p>
        </p:txBody>
      </p:sp>
      <p:sp>
        <p:nvSpPr>
          <p:cNvPr id="61" name="TextBox 60">
            <a:extLst>
              <a:ext uri="{FF2B5EF4-FFF2-40B4-BE49-F238E27FC236}">
                <a16:creationId xmlns:a16="http://schemas.microsoft.com/office/drawing/2014/main" id="{B6013CE0-E3AB-4F1F-A9F0-8226DD46677C}"/>
              </a:ext>
            </a:extLst>
          </p:cNvPr>
          <p:cNvSpPr txBox="1"/>
          <p:nvPr/>
        </p:nvSpPr>
        <p:spPr>
          <a:xfrm rot="18900000">
            <a:off x="5442399" y="4515064"/>
            <a:ext cx="374459"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ALT</a:t>
            </a:r>
            <a:r>
              <a:rPr lang="en-GB" sz="1000" baseline="30000" dirty="0">
                <a:solidFill>
                  <a:srgbClr val="000000"/>
                </a:solidFill>
                <a:latin typeface="Arial"/>
                <a:ea typeface="Calibri"/>
                <a:cs typeface="Calibri"/>
                <a:sym typeface="Calibri"/>
              </a:rPr>
              <a:t>8</a:t>
            </a:r>
          </a:p>
        </p:txBody>
      </p:sp>
      <p:sp>
        <p:nvSpPr>
          <p:cNvPr id="62" name="TextBox 61">
            <a:extLst>
              <a:ext uri="{FF2B5EF4-FFF2-40B4-BE49-F238E27FC236}">
                <a16:creationId xmlns:a16="http://schemas.microsoft.com/office/drawing/2014/main" id="{25E211EE-B74F-48DA-817B-6AB20683828E}"/>
              </a:ext>
            </a:extLst>
          </p:cNvPr>
          <p:cNvSpPr txBox="1"/>
          <p:nvPr/>
        </p:nvSpPr>
        <p:spPr>
          <a:xfrm rot="18900000">
            <a:off x="6181633" y="4660718"/>
            <a:ext cx="786432"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COMBO-II</a:t>
            </a:r>
            <a:r>
              <a:rPr lang="en-GB" sz="1000" baseline="30000" dirty="0">
                <a:solidFill>
                  <a:srgbClr val="000000"/>
                </a:solidFill>
                <a:latin typeface="Arial"/>
                <a:ea typeface="Calibri"/>
                <a:cs typeface="Calibri"/>
                <a:sym typeface="Calibri"/>
              </a:rPr>
              <a:t>10</a:t>
            </a:r>
          </a:p>
        </p:txBody>
      </p:sp>
      <p:sp>
        <p:nvSpPr>
          <p:cNvPr id="63" name="TextBox 62">
            <a:extLst>
              <a:ext uri="{FF2B5EF4-FFF2-40B4-BE49-F238E27FC236}">
                <a16:creationId xmlns:a16="http://schemas.microsoft.com/office/drawing/2014/main" id="{CD98418F-6CA9-4B8D-9F34-D0032B72C136}"/>
              </a:ext>
            </a:extLst>
          </p:cNvPr>
          <p:cNvSpPr txBox="1"/>
          <p:nvPr/>
        </p:nvSpPr>
        <p:spPr>
          <a:xfrm rot="18900000">
            <a:off x="8226931" y="4664818"/>
            <a:ext cx="890626"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OPTIONS-I</a:t>
            </a:r>
            <a:r>
              <a:rPr lang="en-GB" sz="1000" baseline="30000" dirty="0">
                <a:solidFill>
                  <a:srgbClr val="000000"/>
                </a:solidFill>
                <a:latin typeface="Arial"/>
                <a:ea typeface="Calibri"/>
                <a:cs typeface="Calibri"/>
                <a:sym typeface="Calibri"/>
              </a:rPr>
              <a:t>13</a:t>
            </a:r>
            <a:r>
              <a:rPr lang="en-GB" sz="1000" baseline="30000" dirty="0">
                <a:solidFill>
                  <a:srgbClr val="000000"/>
                </a:solidFill>
                <a:latin typeface="Arial" panose="020B0604020202020204" pitchFamily="34" charset="0"/>
                <a:ea typeface="Calibri"/>
                <a:cs typeface="Arial" panose="020B0604020202020204" pitchFamily="34" charset="0"/>
                <a:sym typeface="Calibri"/>
              </a:rPr>
              <a:t>†</a:t>
            </a:r>
            <a:endParaRPr lang="en-GB" sz="1000" baseline="30000" dirty="0">
              <a:solidFill>
                <a:srgbClr val="000000"/>
              </a:solidFill>
              <a:latin typeface="Calibri"/>
              <a:ea typeface="Calibri"/>
              <a:cs typeface="Calibri"/>
              <a:sym typeface="Calibri"/>
            </a:endParaRPr>
          </a:p>
          <a:p>
            <a:pPr hangingPunct="0"/>
            <a:endParaRPr lang="en-GB" sz="1000" baseline="30000" dirty="0">
              <a:solidFill>
                <a:srgbClr val="000000"/>
              </a:solidFill>
              <a:latin typeface="Arial"/>
              <a:ea typeface="Calibri"/>
              <a:cs typeface="Calibri"/>
              <a:sym typeface="Calibri"/>
            </a:endParaRPr>
          </a:p>
        </p:txBody>
      </p:sp>
      <p:sp>
        <p:nvSpPr>
          <p:cNvPr id="64" name="TextBox 63">
            <a:extLst>
              <a:ext uri="{FF2B5EF4-FFF2-40B4-BE49-F238E27FC236}">
                <a16:creationId xmlns:a16="http://schemas.microsoft.com/office/drawing/2014/main" id="{1FADE582-3C33-4459-95ED-779B292AC7FD}"/>
              </a:ext>
            </a:extLst>
          </p:cNvPr>
          <p:cNvSpPr txBox="1"/>
          <p:nvPr/>
        </p:nvSpPr>
        <p:spPr>
          <a:xfrm rot="18900000">
            <a:off x="8663732" y="4697556"/>
            <a:ext cx="925892"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OPTIONS-II</a:t>
            </a:r>
            <a:r>
              <a:rPr lang="en-GB" sz="1000" baseline="30000" dirty="0">
                <a:solidFill>
                  <a:srgbClr val="000000"/>
                </a:solidFill>
                <a:latin typeface="Arial"/>
                <a:ea typeface="Calibri"/>
                <a:cs typeface="Calibri"/>
                <a:sym typeface="Calibri"/>
              </a:rPr>
              <a:t>14</a:t>
            </a:r>
            <a:r>
              <a:rPr lang="en-GB" sz="1000" baseline="30000" dirty="0">
                <a:solidFill>
                  <a:srgbClr val="000000"/>
                </a:solidFill>
                <a:latin typeface="Arial" panose="020B0604020202020204" pitchFamily="34" charset="0"/>
                <a:ea typeface="Calibri"/>
                <a:cs typeface="Arial" panose="020B0604020202020204" pitchFamily="34" charset="0"/>
                <a:sym typeface="Calibri"/>
              </a:rPr>
              <a:t>‡</a:t>
            </a:r>
            <a:endParaRPr lang="en-GB" sz="1000" baseline="30000" dirty="0">
              <a:solidFill>
                <a:srgbClr val="000000"/>
              </a:solidFill>
              <a:latin typeface="Arial"/>
              <a:ea typeface="Calibri"/>
              <a:cs typeface="Calibri"/>
              <a:sym typeface="Calibri"/>
            </a:endParaRPr>
          </a:p>
        </p:txBody>
      </p:sp>
      <p:sp>
        <p:nvSpPr>
          <p:cNvPr id="65" name="TextBox 64">
            <a:extLst>
              <a:ext uri="{FF2B5EF4-FFF2-40B4-BE49-F238E27FC236}">
                <a16:creationId xmlns:a16="http://schemas.microsoft.com/office/drawing/2014/main" id="{6B1D6943-78A1-47F1-8172-475B34D2A6F5}"/>
              </a:ext>
            </a:extLst>
          </p:cNvPr>
          <p:cNvSpPr txBox="1"/>
          <p:nvPr/>
        </p:nvSpPr>
        <p:spPr>
          <a:xfrm rot="18900000">
            <a:off x="1330180" y="4649130"/>
            <a:ext cx="788034" cy="323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lang="en-GB" sz="1000" dirty="0">
                <a:solidFill>
                  <a:srgbClr val="000000"/>
                </a:solidFill>
                <a:latin typeface="Arial"/>
                <a:ea typeface="Calibri"/>
                <a:cs typeface="Calibri"/>
                <a:sym typeface="Calibri"/>
              </a:rPr>
              <a:t>MENDEL-2</a:t>
            </a:r>
            <a:r>
              <a:rPr lang="en-GB" sz="1000" baseline="30000" dirty="0">
                <a:solidFill>
                  <a:srgbClr val="000000"/>
                </a:solidFill>
                <a:latin typeface="Arial"/>
                <a:ea typeface="Calibri"/>
                <a:cs typeface="Calibri"/>
                <a:sym typeface="Calibri"/>
              </a:rPr>
              <a:t>1</a:t>
            </a:r>
          </a:p>
        </p:txBody>
      </p:sp>
      <p:sp>
        <p:nvSpPr>
          <p:cNvPr id="3" name="Rectangle 2"/>
          <p:cNvSpPr/>
          <p:nvPr/>
        </p:nvSpPr>
        <p:spPr>
          <a:xfrm>
            <a:off x="4850927" y="4476424"/>
            <a:ext cx="229261" cy="153246"/>
          </a:xfrm>
          <a:prstGeom prst="rect">
            <a:avLst/>
          </a:prstGeom>
          <a:solidFill>
            <a:schemeClr val="bg1"/>
          </a:solidFill>
          <a:ln w="9525">
            <a:noFill/>
          </a:ln>
        </p:spPr>
        <p:txBody>
          <a:bodyPr lIns="45719" rIns="45719" rtlCol="0" anchor="ctr"/>
          <a:lstStyle/>
          <a:p>
            <a:endParaRPr lang="en-GB" dirty="0">
              <a:solidFill>
                <a:srgbClr val="000000"/>
              </a:solidFill>
              <a:latin typeface="Arial"/>
              <a:cs typeface="Arial" panose="020B0604020202020204" pitchFamily="34" charset="0"/>
            </a:endParaRPr>
          </a:p>
        </p:txBody>
      </p:sp>
      <p:sp>
        <p:nvSpPr>
          <p:cNvPr id="39" name="TextBox 38">
            <a:extLst>
              <a:ext uri="{FF2B5EF4-FFF2-40B4-BE49-F238E27FC236}">
                <a16:creationId xmlns:a16="http://schemas.microsoft.com/office/drawing/2014/main" id="{86640A85-A68D-41F6-9C2F-A0A2322FFE77}"/>
              </a:ext>
            </a:extLst>
          </p:cNvPr>
          <p:cNvSpPr txBox="1"/>
          <p:nvPr/>
        </p:nvSpPr>
        <p:spPr>
          <a:xfrm>
            <a:off x="760353" y="6297164"/>
            <a:ext cx="3580012" cy="577079"/>
          </a:xfrm>
          <a:prstGeom prst="rect">
            <a:avLst/>
          </a:prstGeom>
          <a:ln>
            <a:solidFill>
              <a:schemeClr val="bg2"/>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hangingPunct="0"/>
            <a:r>
              <a:rPr lang="en-GB" sz="900" b="1" i="1" dirty="0">
                <a:solidFill>
                  <a:srgbClr val="FF0000"/>
                </a:solidFill>
              </a:rPr>
              <a:t>These trials were conducted in different populations using different trial designs. No head-to-head comparison has been made between evolocumab and </a:t>
            </a:r>
            <a:r>
              <a:rPr lang="en-GB" sz="900" b="1" i="1" dirty="0" err="1">
                <a:solidFill>
                  <a:srgbClr val="FF0000"/>
                </a:solidFill>
              </a:rPr>
              <a:t>alirocumab</a:t>
            </a:r>
            <a:r>
              <a:rPr lang="en-GB" sz="900" b="1" i="1" dirty="0">
                <a:solidFill>
                  <a:srgbClr val="FF0000"/>
                </a:solidFill>
              </a:rPr>
              <a:t> </a:t>
            </a:r>
            <a:endParaRPr lang="en-GB" sz="900" b="1" i="1" dirty="0">
              <a:solidFill>
                <a:srgbClr val="FF0000"/>
              </a:solidFill>
              <a:latin typeface="Arial"/>
              <a:ea typeface="Calibri"/>
              <a:cs typeface="Calibri"/>
              <a:sym typeface="Calibri"/>
            </a:endParaRPr>
          </a:p>
        </p:txBody>
      </p:sp>
    </p:spTree>
    <p:extLst>
      <p:ext uri="{BB962C8B-B14F-4D97-AF65-F5344CB8AC3E}">
        <p14:creationId xmlns:p14="http://schemas.microsoft.com/office/powerpoint/2010/main" val="160467680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218"/>
          <p:cNvGrpSpPr/>
          <p:nvPr/>
        </p:nvGrpSpPr>
        <p:grpSpPr>
          <a:xfrm>
            <a:off x="1745410" y="3191592"/>
            <a:ext cx="3028208" cy="1983356"/>
            <a:chOff x="2376487" y="2041525"/>
            <a:chExt cx="4595813" cy="2709862"/>
          </a:xfrm>
        </p:grpSpPr>
        <p:sp>
          <p:nvSpPr>
            <p:cNvPr id="288" name="Freeform 279"/>
            <p:cNvSpPr>
              <a:spLocks/>
            </p:cNvSpPr>
            <p:nvPr/>
          </p:nvSpPr>
          <p:spPr bwMode="auto">
            <a:xfrm>
              <a:off x="2376487" y="4008437"/>
              <a:ext cx="963612" cy="742950"/>
            </a:xfrm>
            <a:custGeom>
              <a:avLst/>
              <a:gdLst>
                <a:gd name="T0" fmla="*/ 8 w 607"/>
                <a:gd name="T1" fmla="*/ 464 h 468"/>
                <a:gd name="T2" fmla="*/ 18 w 607"/>
                <a:gd name="T3" fmla="*/ 457 h 468"/>
                <a:gd name="T4" fmla="*/ 29 w 607"/>
                <a:gd name="T5" fmla="*/ 446 h 468"/>
                <a:gd name="T6" fmla="*/ 44 w 607"/>
                <a:gd name="T7" fmla="*/ 438 h 468"/>
                <a:gd name="T8" fmla="*/ 55 w 607"/>
                <a:gd name="T9" fmla="*/ 431 h 468"/>
                <a:gd name="T10" fmla="*/ 69 w 607"/>
                <a:gd name="T11" fmla="*/ 424 h 468"/>
                <a:gd name="T12" fmla="*/ 80 w 607"/>
                <a:gd name="T13" fmla="*/ 412 h 468"/>
                <a:gd name="T14" fmla="*/ 95 w 607"/>
                <a:gd name="T15" fmla="*/ 401 h 468"/>
                <a:gd name="T16" fmla="*/ 105 w 607"/>
                <a:gd name="T17" fmla="*/ 390 h 468"/>
                <a:gd name="T18" fmla="*/ 113 w 607"/>
                <a:gd name="T19" fmla="*/ 383 h 468"/>
                <a:gd name="T20" fmla="*/ 124 w 607"/>
                <a:gd name="T21" fmla="*/ 372 h 468"/>
                <a:gd name="T22" fmla="*/ 133 w 607"/>
                <a:gd name="T23" fmla="*/ 364 h 468"/>
                <a:gd name="T24" fmla="*/ 149 w 607"/>
                <a:gd name="T25" fmla="*/ 353 h 468"/>
                <a:gd name="T26" fmla="*/ 160 w 607"/>
                <a:gd name="T27" fmla="*/ 346 h 468"/>
                <a:gd name="T28" fmla="*/ 173 w 607"/>
                <a:gd name="T29" fmla="*/ 335 h 468"/>
                <a:gd name="T30" fmla="*/ 184 w 607"/>
                <a:gd name="T31" fmla="*/ 327 h 468"/>
                <a:gd name="T32" fmla="*/ 200 w 607"/>
                <a:gd name="T33" fmla="*/ 316 h 468"/>
                <a:gd name="T34" fmla="*/ 213 w 607"/>
                <a:gd name="T35" fmla="*/ 305 h 468"/>
                <a:gd name="T36" fmla="*/ 220 w 607"/>
                <a:gd name="T37" fmla="*/ 289 h 468"/>
                <a:gd name="T38" fmla="*/ 231 w 607"/>
                <a:gd name="T39" fmla="*/ 287 h 468"/>
                <a:gd name="T40" fmla="*/ 246 w 607"/>
                <a:gd name="T41" fmla="*/ 272 h 468"/>
                <a:gd name="T42" fmla="*/ 260 w 607"/>
                <a:gd name="T43" fmla="*/ 261 h 468"/>
                <a:gd name="T44" fmla="*/ 271 w 607"/>
                <a:gd name="T45" fmla="*/ 250 h 468"/>
                <a:gd name="T46" fmla="*/ 286 w 607"/>
                <a:gd name="T47" fmla="*/ 245 h 468"/>
                <a:gd name="T48" fmla="*/ 297 w 607"/>
                <a:gd name="T49" fmla="*/ 234 h 468"/>
                <a:gd name="T50" fmla="*/ 311 w 607"/>
                <a:gd name="T51" fmla="*/ 230 h 468"/>
                <a:gd name="T52" fmla="*/ 326 w 607"/>
                <a:gd name="T53" fmla="*/ 215 h 468"/>
                <a:gd name="T54" fmla="*/ 340 w 607"/>
                <a:gd name="T55" fmla="*/ 201 h 468"/>
                <a:gd name="T56" fmla="*/ 351 w 607"/>
                <a:gd name="T57" fmla="*/ 189 h 468"/>
                <a:gd name="T58" fmla="*/ 362 w 607"/>
                <a:gd name="T59" fmla="*/ 178 h 468"/>
                <a:gd name="T60" fmla="*/ 376 w 607"/>
                <a:gd name="T61" fmla="*/ 167 h 468"/>
                <a:gd name="T62" fmla="*/ 387 w 607"/>
                <a:gd name="T63" fmla="*/ 156 h 468"/>
                <a:gd name="T64" fmla="*/ 398 w 607"/>
                <a:gd name="T65" fmla="*/ 149 h 468"/>
                <a:gd name="T66" fmla="*/ 413 w 607"/>
                <a:gd name="T67" fmla="*/ 145 h 468"/>
                <a:gd name="T68" fmla="*/ 427 w 607"/>
                <a:gd name="T69" fmla="*/ 141 h 468"/>
                <a:gd name="T70" fmla="*/ 442 w 607"/>
                <a:gd name="T71" fmla="*/ 130 h 468"/>
                <a:gd name="T72" fmla="*/ 453 w 607"/>
                <a:gd name="T73" fmla="*/ 123 h 468"/>
                <a:gd name="T74" fmla="*/ 467 w 607"/>
                <a:gd name="T75" fmla="*/ 112 h 468"/>
                <a:gd name="T76" fmla="*/ 482 w 607"/>
                <a:gd name="T77" fmla="*/ 97 h 468"/>
                <a:gd name="T78" fmla="*/ 491 w 607"/>
                <a:gd name="T79" fmla="*/ 90 h 468"/>
                <a:gd name="T80" fmla="*/ 502 w 607"/>
                <a:gd name="T81" fmla="*/ 82 h 468"/>
                <a:gd name="T82" fmla="*/ 513 w 607"/>
                <a:gd name="T83" fmla="*/ 75 h 468"/>
                <a:gd name="T84" fmla="*/ 524 w 607"/>
                <a:gd name="T85" fmla="*/ 60 h 468"/>
                <a:gd name="T86" fmla="*/ 535 w 607"/>
                <a:gd name="T87" fmla="*/ 49 h 468"/>
                <a:gd name="T88" fmla="*/ 546 w 607"/>
                <a:gd name="T89" fmla="*/ 40 h 468"/>
                <a:gd name="T90" fmla="*/ 557 w 607"/>
                <a:gd name="T91" fmla="*/ 29 h 468"/>
                <a:gd name="T92" fmla="*/ 568 w 607"/>
                <a:gd name="T93" fmla="*/ 18 h 468"/>
                <a:gd name="T94" fmla="*/ 578 w 607"/>
                <a:gd name="T95" fmla="*/ 14 h 468"/>
                <a:gd name="T96" fmla="*/ 593 w 607"/>
                <a:gd name="T97" fmla="*/ 11 h 468"/>
                <a:gd name="T98" fmla="*/ 604 w 607"/>
                <a:gd name="T9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7" h="468">
                  <a:moveTo>
                    <a:pt x="0" y="468"/>
                  </a:moveTo>
                  <a:lnTo>
                    <a:pt x="4" y="468"/>
                  </a:lnTo>
                  <a:lnTo>
                    <a:pt x="8" y="468"/>
                  </a:lnTo>
                  <a:lnTo>
                    <a:pt x="8" y="464"/>
                  </a:lnTo>
                  <a:lnTo>
                    <a:pt x="11" y="462"/>
                  </a:lnTo>
                  <a:lnTo>
                    <a:pt x="15" y="462"/>
                  </a:lnTo>
                  <a:lnTo>
                    <a:pt x="15" y="457"/>
                  </a:lnTo>
                  <a:lnTo>
                    <a:pt x="18" y="457"/>
                  </a:lnTo>
                  <a:lnTo>
                    <a:pt x="22" y="453"/>
                  </a:lnTo>
                  <a:lnTo>
                    <a:pt x="26" y="453"/>
                  </a:lnTo>
                  <a:lnTo>
                    <a:pt x="26" y="449"/>
                  </a:lnTo>
                  <a:lnTo>
                    <a:pt x="29" y="446"/>
                  </a:lnTo>
                  <a:lnTo>
                    <a:pt x="33" y="446"/>
                  </a:lnTo>
                  <a:lnTo>
                    <a:pt x="37" y="442"/>
                  </a:lnTo>
                  <a:lnTo>
                    <a:pt x="40" y="438"/>
                  </a:lnTo>
                  <a:lnTo>
                    <a:pt x="44" y="438"/>
                  </a:lnTo>
                  <a:lnTo>
                    <a:pt x="44" y="435"/>
                  </a:lnTo>
                  <a:lnTo>
                    <a:pt x="47" y="435"/>
                  </a:lnTo>
                  <a:lnTo>
                    <a:pt x="51" y="435"/>
                  </a:lnTo>
                  <a:lnTo>
                    <a:pt x="55" y="431"/>
                  </a:lnTo>
                  <a:lnTo>
                    <a:pt x="58" y="427"/>
                  </a:lnTo>
                  <a:lnTo>
                    <a:pt x="62" y="427"/>
                  </a:lnTo>
                  <a:lnTo>
                    <a:pt x="66" y="424"/>
                  </a:lnTo>
                  <a:lnTo>
                    <a:pt x="69" y="424"/>
                  </a:lnTo>
                  <a:lnTo>
                    <a:pt x="73" y="424"/>
                  </a:lnTo>
                  <a:lnTo>
                    <a:pt x="76" y="420"/>
                  </a:lnTo>
                  <a:lnTo>
                    <a:pt x="76" y="412"/>
                  </a:lnTo>
                  <a:lnTo>
                    <a:pt x="80" y="412"/>
                  </a:lnTo>
                  <a:lnTo>
                    <a:pt x="84" y="409"/>
                  </a:lnTo>
                  <a:lnTo>
                    <a:pt x="87" y="409"/>
                  </a:lnTo>
                  <a:lnTo>
                    <a:pt x="91" y="405"/>
                  </a:lnTo>
                  <a:lnTo>
                    <a:pt x="95" y="401"/>
                  </a:lnTo>
                  <a:lnTo>
                    <a:pt x="95" y="398"/>
                  </a:lnTo>
                  <a:lnTo>
                    <a:pt x="98" y="394"/>
                  </a:lnTo>
                  <a:lnTo>
                    <a:pt x="102" y="390"/>
                  </a:lnTo>
                  <a:lnTo>
                    <a:pt x="105" y="390"/>
                  </a:lnTo>
                  <a:lnTo>
                    <a:pt x="105" y="387"/>
                  </a:lnTo>
                  <a:lnTo>
                    <a:pt x="109" y="387"/>
                  </a:lnTo>
                  <a:lnTo>
                    <a:pt x="113" y="387"/>
                  </a:lnTo>
                  <a:lnTo>
                    <a:pt x="113" y="383"/>
                  </a:lnTo>
                  <a:lnTo>
                    <a:pt x="116" y="383"/>
                  </a:lnTo>
                  <a:lnTo>
                    <a:pt x="120" y="379"/>
                  </a:lnTo>
                  <a:lnTo>
                    <a:pt x="124" y="375"/>
                  </a:lnTo>
                  <a:lnTo>
                    <a:pt x="124" y="372"/>
                  </a:lnTo>
                  <a:lnTo>
                    <a:pt x="127" y="372"/>
                  </a:lnTo>
                  <a:lnTo>
                    <a:pt x="131" y="368"/>
                  </a:lnTo>
                  <a:lnTo>
                    <a:pt x="133" y="368"/>
                  </a:lnTo>
                  <a:lnTo>
                    <a:pt x="133" y="364"/>
                  </a:lnTo>
                  <a:lnTo>
                    <a:pt x="138" y="364"/>
                  </a:lnTo>
                  <a:lnTo>
                    <a:pt x="142" y="357"/>
                  </a:lnTo>
                  <a:lnTo>
                    <a:pt x="144" y="357"/>
                  </a:lnTo>
                  <a:lnTo>
                    <a:pt x="149" y="353"/>
                  </a:lnTo>
                  <a:lnTo>
                    <a:pt x="153" y="350"/>
                  </a:lnTo>
                  <a:lnTo>
                    <a:pt x="153" y="346"/>
                  </a:lnTo>
                  <a:lnTo>
                    <a:pt x="155" y="346"/>
                  </a:lnTo>
                  <a:lnTo>
                    <a:pt x="160" y="346"/>
                  </a:lnTo>
                  <a:lnTo>
                    <a:pt x="162" y="342"/>
                  </a:lnTo>
                  <a:lnTo>
                    <a:pt x="166" y="338"/>
                  </a:lnTo>
                  <a:lnTo>
                    <a:pt x="171" y="338"/>
                  </a:lnTo>
                  <a:lnTo>
                    <a:pt x="173" y="335"/>
                  </a:lnTo>
                  <a:lnTo>
                    <a:pt x="177" y="331"/>
                  </a:lnTo>
                  <a:lnTo>
                    <a:pt x="182" y="331"/>
                  </a:lnTo>
                  <a:lnTo>
                    <a:pt x="182" y="327"/>
                  </a:lnTo>
                  <a:lnTo>
                    <a:pt x="184" y="327"/>
                  </a:lnTo>
                  <a:lnTo>
                    <a:pt x="188" y="324"/>
                  </a:lnTo>
                  <a:lnTo>
                    <a:pt x="191" y="320"/>
                  </a:lnTo>
                  <a:lnTo>
                    <a:pt x="195" y="316"/>
                  </a:lnTo>
                  <a:lnTo>
                    <a:pt x="200" y="316"/>
                  </a:lnTo>
                  <a:lnTo>
                    <a:pt x="202" y="313"/>
                  </a:lnTo>
                  <a:lnTo>
                    <a:pt x="206" y="309"/>
                  </a:lnTo>
                  <a:lnTo>
                    <a:pt x="211" y="309"/>
                  </a:lnTo>
                  <a:lnTo>
                    <a:pt x="213" y="305"/>
                  </a:lnTo>
                  <a:lnTo>
                    <a:pt x="213" y="301"/>
                  </a:lnTo>
                  <a:lnTo>
                    <a:pt x="217" y="301"/>
                  </a:lnTo>
                  <a:lnTo>
                    <a:pt x="220" y="294"/>
                  </a:lnTo>
                  <a:lnTo>
                    <a:pt x="220" y="289"/>
                  </a:lnTo>
                  <a:lnTo>
                    <a:pt x="224" y="289"/>
                  </a:lnTo>
                  <a:lnTo>
                    <a:pt x="228" y="289"/>
                  </a:lnTo>
                  <a:lnTo>
                    <a:pt x="231" y="289"/>
                  </a:lnTo>
                  <a:lnTo>
                    <a:pt x="231" y="287"/>
                  </a:lnTo>
                  <a:lnTo>
                    <a:pt x="235" y="283"/>
                  </a:lnTo>
                  <a:lnTo>
                    <a:pt x="239" y="278"/>
                  </a:lnTo>
                  <a:lnTo>
                    <a:pt x="242" y="276"/>
                  </a:lnTo>
                  <a:lnTo>
                    <a:pt x="246" y="272"/>
                  </a:lnTo>
                  <a:lnTo>
                    <a:pt x="249" y="272"/>
                  </a:lnTo>
                  <a:lnTo>
                    <a:pt x="253" y="263"/>
                  </a:lnTo>
                  <a:lnTo>
                    <a:pt x="257" y="261"/>
                  </a:lnTo>
                  <a:lnTo>
                    <a:pt x="260" y="261"/>
                  </a:lnTo>
                  <a:lnTo>
                    <a:pt x="264" y="256"/>
                  </a:lnTo>
                  <a:lnTo>
                    <a:pt x="268" y="252"/>
                  </a:lnTo>
                  <a:lnTo>
                    <a:pt x="271" y="252"/>
                  </a:lnTo>
                  <a:lnTo>
                    <a:pt x="271" y="250"/>
                  </a:lnTo>
                  <a:lnTo>
                    <a:pt x="275" y="245"/>
                  </a:lnTo>
                  <a:lnTo>
                    <a:pt x="278" y="245"/>
                  </a:lnTo>
                  <a:lnTo>
                    <a:pt x="282" y="245"/>
                  </a:lnTo>
                  <a:lnTo>
                    <a:pt x="286" y="245"/>
                  </a:lnTo>
                  <a:lnTo>
                    <a:pt x="289" y="241"/>
                  </a:lnTo>
                  <a:lnTo>
                    <a:pt x="289" y="239"/>
                  </a:lnTo>
                  <a:lnTo>
                    <a:pt x="293" y="239"/>
                  </a:lnTo>
                  <a:lnTo>
                    <a:pt x="297" y="234"/>
                  </a:lnTo>
                  <a:lnTo>
                    <a:pt x="300" y="234"/>
                  </a:lnTo>
                  <a:lnTo>
                    <a:pt x="304" y="230"/>
                  </a:lnTo>
                  <a:lnTo>
                    <a:pt x="307" y="230"/>
                  </a:lnTo>
                  <a:lnTo>
                    <a:pt x="311" y="230"/>
                  </a:lnTo>
                  <a:lnTo>
                    <a:pt x="315" y="226"/>
                  </a:lnTo>
                  <a:lnTo>
                    <a:pt x="318" y="223"/>
                  </a:lnTo>
                  <a:lnTo>
                    <a:pt x="322" y="219"/>
                  </a:lnTo>
                  <a:lnTo>
                    <a:pt x="326" y="215"/>
                  </a:lnTo>
                  <a:lnTo>
                    <a:pt x="329" y="215"/>
                  </a:lnTo>
                  <a:lnTo>
                    <a:pt x="333" y="208"/>
                  </a:lnTo>
                  <a:lnTo>
                    <a:pt x="336" y="204"/>
                  </a:lnTo>
                  <a:lnTo>
                    <a:pt x="340" y="201"/>
                  </a:lnTo>
                  <a:lnTo>
                    <a:pt x="340" y="197"/>
                  </a:lnTo>
                  <a:lnTo>
                    <a:pt x="344" y="193"/>
                  </a:lnTo>
                  <a:lnTo>
                    <a:pt x="347" y="193"/>
                  </a:lnTo>
                  <a:lnTo>
                    <a:pt x="351" y="189"/>
                  </a:lnTo>
                  <a:lnTo>
                    <a:pt x="355" y="189"/>
                  </a:lnTo>
                  <a:lnTo>
                    <a:pt x="358" y="182"/>
                  </a:lnTo>
                  <a:lnTo>
                    <a:pt x="358" y="178"/>
                  </a:lnTo>
                  <a:lnTo>
                    <a:pt x="362" y="178"/>
                  </a:lnTo>
                  <a:lnTo>
                    <a:pt x="366" y="175"/>
                  </a:lnTo>
                  <a:lnTo>
                    <a:pt x="369" y="171"/>
                  </a:lnTo>
                  <a:lnTo>
                    <a:pt x="373" y="171"/>
                  </a:lnTo>
                  <a:lnTo>
                    <a:pt x="376" y="167"/>
                  </a:lnTo>
                  <a:lnTo>
                    <a:pt x="380" y="167"/>
                  </a:lnTo>
                  <a:lnTo>
                    <a:pt x="380" y="164"/>
                  </a:lnTo>
                  <a:lnTo>
                    <a:pt x="384" y="160"/>
                  </a:lnTo>
                  <a:lnTo>
                    <a:pt x="387" y="156"/>
                  </a:lnTo>
                  <a:lnTo>
                    <a:pt x="391" y="152"/>
                  </a:lnTo>
                  <a:lnTo>
                    <a:pt x="395" y="152"/>
                  </a:lnTo>
                  <a:lnTo>
                    <a:pt x="398" y="152"/>
                  </a:lnTo>
                  <a:lnTo>
                    <a:pt x="398" y="149"/>
                  </a:lnTo>
                  <a:lnTo>
                    <a:pt x="402" y="149"/>
                  </a:lnTo>
                  <a:lnTo>
                    <a:pt x="405" y="149"/>
                  </a:lnTo>
                  <a:lnTo>
                    <a:pt x="409" y="145"/>
                  </a:lnTo>
                  <a:lnTo>
                    <a:pt x="413" y="145"/>
                  </a:lnTo>
                  <a:lnTo>
                    <a:pt x="416" y="145"/>
                  </a:lnTo>
                  <a:lnTo>
                    <a:pt x="420" y="141"/>
                  </a:lnTo>
                  <a:lnTo>
                    <a:pt x="424" y="141"/>
                  </a:lnTo>
                  <a:lnTo>
                    <a:pt x="427" y="141"/>
                  </a:lnTo>
                  <a:lnTo>
                    <a:pt x="431" y="134"/>
                  </a:lnTo>
                  <a:lnTo>
                    <a:pt x="434" y="130"/>
                  </a:lnTo>
                  <a:lnTo>
                    <a:pt x="438" y="130"/>
                  </a:lnTo>
                  <a:lnTo>
                    <a:pt x="442" y="130"/>
                  </a:lnTo>
                  <a:lnTo>
                    <a:pt x="445" y="127"/>
                  </a:lnTo>
                  <a:lnTo>
                    <a:pt x="449" y="127"/>
                  </a:lnTo>
                  <a:lnTo>
                    <a:pt x="449" y="123"/>
                  </a:lnTo>
                  <a:lnTo>
                    <a:pt x="453" y="123"/>
                  </a:lnTo>
                  <a:lnTo>
                    <a:pt x="456" y="119"/>
                  </a:lnTo>
                  <a:lnTo>
                    <a:pt x="460" y="119"/>
                  </a:lnTo>
                  <a:lnTo>
                    <a:pt x="462" y="115"/>
                  </a:lnTo>
                  <a:lnTo>
                    <a:pt x="467" y="112"/>
                  </a:lnTo>
                  <a:lnTo>
                    <a:pt x="471" y="104"/>
                  </a:lnTo>
                  <a:lnTo>
                    <a:pt x="473" y="104"/>
                  </a:lnTo>
                  <a:lnTo>
                    <a:pt x="478" y="101"/>
                  </a:lnTo>
                  <a:lnTo>
                    <a:pt x="482" y="97"/>
                  </a:lnTo>
                  <a:lnTo>
                    <a:pt x="484" y="97"/>
                  </a:lnTo>
                  <a:lnTo>
                    <a:pt x="489" y="93"/>
                  </a:lnTo>
                  <a:lnTo>
                    <a:pt x="489" y="90"/>
                  </a:lnTo>
                  <a:lnTo>
                    <a:pt x="491" y="90"/>
                  </a:lnTo>
                  <a:lnTo>
                    <a:pt x="496" y="90"/>
                  </a:lnTo>
                  <a:lnTo>
                    <a:pt x="496" y="86"/>
                  </a:lnTo>
                  <a:lnTo>
                    <a:pt x="500" y="86"/>
                  </a:lnTo>
                  <a:lnTo>
                    <a:pt x="502" y="82"/>
                  </a:lnTo>
                  <a:lnTo>
                    <a:pt x="507" y="82"/>
                  </a:lnTo>
                  <a:lnTo>
                    <a:pt x="507" y="77"/>
                  </a:lnTo>
                  <a:lnTo>
                    <a:pt x="511" y="77"/>
                  </a:lnTo>
                  <a:lnTo>
                    <a:pt x="513" y="75"/>
                  </a:lnTo>
                  <a:lnTo>
                    <a:pt x="518" y="71"/>
                  </a:lnTo>
                  <a:lnTo>
                    <a:pt x="518" y="66"/>
                  </a:lnTo>
                  <a:lnTo>
                    <a:pt x="520" y="64"/>
                  </a:lnTo>
                  <a:lnTo>
                    <a:pt x="524" y="60"/>
                  </a:lnTo>
                  <a:lnTo>
                    <a:pt x="529" y="55"/>
                  </a:lnTo>
                  <a:lnTo>
                    <a:pt x="531" y="55"/>
                  </a:lnTo>
                  <a:lnTo>
                    <a:pt x="535" y="51"/>
                  </a:lnTo>
                  <a:lnTo>
                    <a:pt x="535" y="49"/>
                  </a:lnTo>
                  <a:lnTo>
                    <a:pt x="540" y="44"/>
                  </a:lnTo>
                  <a:lnTo>
                    <a:pt x="542" y="44"/>
                  </a:lnTo>
                  <a:lnTo>
                    <a:pt x="546" y="44"/>
                  </a:lnTo>
                  <a:lnTo>
                    <a:pt x="546" y="40"/>
                  </a:lnTo>
                  <a:lnTo>
                    <a:pt x="549" y="38"/>
                  </a:lnTo>
                  <a:lnTo>
                    <a:pt x="553" y="38"/>
                  </a:lnTo>
                  <a:lnTo>
                    <a:pt x="557" y="33"/>
                  </a:lnTo>
                  <a:lnTo>
                    <a:pt x="557" y="29"/>
                  </a:lnTo>
                  <a:lnTo>
                    <a:pt x="560" y="26"/>
                  </a:lnTo>
                  <a:lnTo>
                    <a:pt x="564" y="26"/>
                  </a:lnTo>
                  <a:lnTo>
                    <a:pt x="564" y="22"/>
                  </a:lnTo>
                  <a:lnTo>
                    <a:pt x="568" y="18"/>
                  </a:lnTo>
                  <a:lnTo>
                    <a:pt x="571" y="18"/>
                  </a:lnTo>
                  <a:lnTo>
                    <a:pt x="575" y="18"/>
                  </a:lnTo>
                  <a:lnTo>
                    <a:pt x="575" y="14"/>
                  </a:lnTo>
                  <a:lnTo>
                    <a:pt x="578" y="14"/>
                  </a:lnTo>
                  <a:lnTo>
                    <a:pt x="582" y="11"/>
                  </a:lnTo>
                  <a:lnTo>
                    <a:pt x="586" y="11"/>
                  </a:lnTo>
                  <a:lnTo>
                    <a:pt x="589" y="11"/>
                  </a:lnTo>
                  <a:lnTo>
                    <a:pt x="593" y="11"/>
                  </a:lnTo>
                  <a:lnTo>
                    <a:pt x="593" y="7"/>
                  </a:lnTo>
                  <a:lnTo>
                    <a:pt x="597" y="3"/>
                  </a:lnTo>
                  <a:lnTo>
                    <a:pt x="600" y="3"/>
                  </a:lnTo>
                  <a:lnTo>
                    <a:pt x="604" y="0"/>
                  </a:lnTo>
                  <a:lnTo>
                    <a:pt x="607" y="0"/>
                  </a:lnTo>
                </a:path>
              </a:pathLst>
            </a:custGeom>
            <a:noFill/>
            <a:ln w="3016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89" name="Freeform 280"/>
            <p:cNvSpPr>
              <a:spLocks/>
            </p:cNvSpPr>
            <p:nvPr/>
          </p:nvSpPr>
          <p:spPr bwMode="auto">
            <a:xfrm>
              <a:off x="3340100" y="3359150"/>
              <a:ext cx="981075" cy="649287"/>
            </a:xfrm>
            <a:custGeom>
              <a:avLst/>
              <a:gdLst>
                <a:gd name="T0" fmla="*/ 11 w 618"/>
                <a:gd name="T1" fmla="*/ 398 h 409"/>
                <a:gd name="T2" fmla="*/ 22 w 618"/>
                <a:gd name="T3" fmla="*/ 386 h 409"/>
                <a:gd name="T4" fmla="*/ 33 w 618"/>
                <a:gd name="T5" fmla="*/ 379 h 409"/>
                <a:gd name="T6" fmla="*/ 48 w 618"/>
                <a:gd name="T7" fmla="*/ 368 h 409"/>
                <a:gd name="T8" fmla="*/ 55 w 618"/>
                <a:gd name="T9" fmla="*/ 357 h 409"/>
                <a:gd name="T10" fmla="*/ 69 w 618"/>
                <a:gd name="T11" fmla="*/ 357 h 409"/>
                <a:gd name="T12" fmla="*/ 80 w 618"/>
                <a:gd name="T13" fmla="*/ 342 h 409"/>
                <a:gd name="T14" fmla="*/ 95 w 618"/>
                <a:gd name="T15" fmla="*/ 338 h 409"/>
                <a:gd name="T16" fmla="*/ 106 w 618"/>
                <a:gd name="T17" fmla="*/ 327 h 409"/>
                <a:gd name="T18" fmla="*/ 120 w 618"/>
                <a:gd name="T19" fmla="*/ 316 h 409"/>
                <a:gd name="T20" fmla="*/ 135 w 618"/>
                <a:gd name="T21" fmla="*/ 301 h 409"/>
                <a:gd name="T22" fmla="*/ 149 w 618"/>
                <a:gd name="T23" fmla="*/ 294 h 409"/>
                <a:gd name="T24" fmla="*/ 164 w 618"/>
                <a:gd name="T25" fmla="*/ 283 h 409"/>
                <a:gd name="T26" fmla="*/ 173 w 618"/>
                <a:gd name="T27" fmla="*/ 279 h 409"/>
                <a:gd name="T28" fmla="*/ 185 w 618"/>
                <a:gd name="T29" fmla="*/ 274 h 409"/>
                <a:gd name="T30" fmla="*/ 196 w 618"/>
                <a:gd name="T31" fmla="*/ 261 h 409"/>
                <a:gd name="T32" fmla="*/ 207 w 618"/>
                <a:gd name="T33" fmla="*/ 256 h 409"/>
                <a:gd name="T34" fmla="*/ 222 w 618"/>
                <a:gd name="T35" fmla="*/ 250 h 409"/>
                <a:gd name="T36" fmla="*/ 231 w 618"/>
                <a:gd name="T37" fmla="*/ 237 h 409"/>
                <a:gd name="T38" fmla="*/ 242 w 618"/>
                <a:gd name="T39" fmla="*/ 234 h 409"/>
                <a:gd name="T40" fmla="*/ 257 w 618"/>
                <a:gd name="T41" fmla="*/ 230 h 409"/>
                <a:gd name="T42" fmla="*/ 268 w 618"/>
                <a:gd name="T43" fmla="*/ 223 h 409"/>
                <a:gd name="T44" fmla="*/ 280 w 618"/>
                <a:gd name="T45" fmla="*/ 212 h 409"/>
                <a:gd name="T46" fmla="*/ 289 w 618"/>
                <a:gd name="T47" fmla="*/ 204 h 409"/>
                <a:gd name="T48" fmla="*/ 300 w 618"/>
                <a:gd name="T49" fmla="*/ 197 h 409"/>
                <a:gd name="T50" fmla="*/ 311 w 618"/>
                <a:gd name="T51" fmla="*/ 186 h 409"/>
                <a:gd name="T52" fmla="*/ 326 w 618"/>
                <a:gd name="T53" fmla="*/ 175 h 409"/>
                <a:gd name="T54" fmla="*/ 340 w 618"/>
                <a:gd name="T55" fmla="*/ 171 h 409"/>
                <a:gd name="T56" fmla="*/ 351 w 618"/>
                <a:gd name="T57" fmla="*/ 167 h 409"/>
                <a:gd name="T58" fmla="*/ 362 w 618"/>
                <a:gd name="T59" fmla="*/ 152 h 409"/>
                <a:gd name="T60" fmla="*/ 373 w 618"/>
                <a:gd name="T61" fmla="*/ 145 h 409"/>
                <a:gd name="T62" fmla="*/ 387 w 618"/>
                <a:gd name="T63" fmla="*/ 138 h 409"/>
                <a:gd name="T64" fmla="*/ 398 w 618"/>
                <a:gd name="T65" fmla="*/ 126 h 409"/>
                <a:gd name="T66" fmla="*/ 413 w 618"/>
                <a:gd name="T67" fmla="*/ 123 h 409"/>
                <a:gd name="T68" fmla="*/ 427 w 618"/>
                <a:gd name="T69" fmla="*/ 115 h 409"/>
                <a:gd name="T70" fmla="*/ 438 w 618"/>
                <a:gd name="T71" fmla="*/ 104 h 409"/>
                <a:gd name="T72" fmla="*/ 453 w 618"/>
                <a:gd name="T73" fmla="*/ 97 h 409"/>
                <a:gd name="T74" fmla="*/ 467 w 618"/>
                <a:gd name="T75" fmla="*/ 93 h 409"/>
                <a:gd name="T76" fmla="*/ 478 w 618"/>
                <a:gd name="T77" fmla="*/ 82 h 409"/>
                <a:gd name="T78" fmla="*/ 493 w 618"/>
                <a:gd name="T79" fmla="*/ 77 h 409"/>
                <a:gd name="T80" fmla="*/ 503 w 618"/>
                <a:gd name="T81" fmla="*/ 75 h 409"/>
                <a:gd name="T82" fmla="*/ 518 w 618"/>
                <a:gd name="T83" fmla="*/ 66 h 409"/>
                <a:gd name="T84" fmla="*/ 529 w 618"/>
                <a:gd name="T85" fmla="*/ 55 h 409"/>
                <a:gd name="T86" fmla="*/ 540 w 618"/>
                <a:gd name="T87" fmla="*/ 44 h 409"/>
                <a:gd name="T88" fmla="*/ 553 w 618"/>
                <a:gd name="T89" fmla="*/ 40 h 409"/>
                <a:gd name="T90" fmla="*/ 564 w 618"/>
                <a:gd name="T91" fmla="*/ 38 h 409"/>
                <a:gd name="T92" fmla="*/ 580 w 618"/>
                <a:gd name="T93" fmla="*/ 27 h 409"/>
                <a:gd name="T94" fmla="*/ 593 w 618"/>
                <a:gd name="T95" fmla="*/ 18 h 409"/>
                <a:gd name="T96" fmla="*/ 604 w 618"/>
                <a:gd name="T97" fmla="*/ 11 h 409"/>
                <a:gd name="T98" fmla="*/ 615 w 618"/>
                <a:gd name="T99" fmla="*/ 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8" h="409">
                  <a:moveTo>
                    <a:pt x="0" y="409"/>
                  </a:moveTo>
                  <a:lnTo>
                    <a:pt x="4" y="405"/>
                  </a:lnTo>
                  <a:lnTo>
                    <a:pt x="8" y="401"/>
                  </a:lnTo>
                  <a:lnTo>
                    <a:pt x="11" y="398"/>
                  </a:lnTo>
                  <a:lnTo>
                    <a:pt x="15" y="398"/>
                  </a:lnTo>
                  <a:lnTo>
                    <a:pt x="19" y="394"/>
                  </a:lnTo>
                  <a:lnTo>
                    <a:pt x="19" y="390"/>
                  </a:lnTo>
                  <a:lnTo>
                    <a:pt x="22" y="386"/>
                  </a:lnTo>
                  <a:lnTo>
                    <a:pt x="26" y="386"/>
                  </a:lnTo>
                  <a:lnTo>
                    <a:pt x="26" y="383"/>
                  </a:lnTo>
                  <a:lnTo>
                    <a:pt x="29" y="379"/>
                  </a:lnTo>
                  <a:lnTo>
                    <a:pt x="33" y="379"/>
                  </a:lnTo>
                  <a:lnTo>
                    <a:pt x="37" y="372"/>
                  </a:lnTo>
                  <a:lnTo>
                    <a:pt x="40" y="372"/>
                  </a:lnTo>
                  <a:lnTo>
                    <a:pt x="44" y="372"/>
                  </a:lnTo>
                  <a:lnTo>
                    <a:pt x="48" y="368"/>
                  </a:lnTo>
                  <a:lnTo>
                    <a:pt x="48" y="364"/>
                  </a:lnTo>
                  <a:lnTo>
                    <a:pt x="51" y="361"/>
                  </a:lnTo>
                  <a:lnTo>
                    <a:pt x="55" y="361"/>
                  </a:lnTo>
                  <a:lnTo>
                    <a:pt x="55" y="357"/>
                  </a:lnTo>
                  <a:lnTo>
                    <a:pt x="58" y="357"/>
                  </a:lnTo>
                  <a:lnTo>
                    <a:pt x="62" y="357"/>
                  </a:lnTo>
                  <a:lnTo>
                    <a:pt x="66" y="357"/>
                  </a:lnTo>
                  <a:lnTo>
                    <a:pt x="69" y="357"/>
                  </a:lnTo>
                  <a:lnTo>
                    <a:pt x="73" y="353"/>
                  </a:lnTo>
                  <a:lnTo>
                    <a:pt x="77" y="349"/>
                  </a:lnTo>
                  <a:lnTo>
                    <a:pt x="77" y="342"/>
                  </a:lnTo>
                  <a:lnTo>
                    <a:pt x="80" y="342"/>
                  </a:lnTo>
                  <a:lnTo>
                    <a:pt x="84" y="338"/>
                  </a:lnTo>
                  <a:lnTo>
                    <a:pt x="87" y="338"/>
                  </a:lnTo>
                  <a:lnTo>
                    <a:pt x="91" y="338"/>
                  </a:lnTo>
                  <a:lnTo>
                    <a:pt x="95" y="338"/>
                  </a:lnTo>
                  <a:lnTo>
                    <a:pt x="95" y="335"/>
                  </a:lnTo>
                  <a:lnTo>
                    <a:pt x="98" y="331"/>
                  </a:lnTo>
                  <a:lnTo>
                    <a:pt x="102" y="327"/>
                  </a:lnTo>
                  <a:lnTo>
                    <a:pt x="106" y="327"/>
                  </a:lnTo>
                  <a:lnTo>
                    <a:pt x="109" y="324"/>
                  </a:lnTo>
                  <a:lnTo>
                    <a:pt x="113" y="324"/>
                  </a:lnTo>
                  <a:lnTo>
                    <a:pt x="116" y="320"/>
                  </a:lnTo>
                  <a:lnTo>
                    <a:pt x="120" y="316"/>
                  </a:lnTo>
                  <a:lnTo>
                    <a:pt x="124" y="312"/>
                  </a:lnTo>
                  <a:lnTo>
                    <a:pt x="127" y="309"/>
                  </a:lnTo>
                  <a:lnTo>
                    <a:pt x="131" y="309"/>
                  </a:lnTo>
                  <a:lnTo>
                    <a:pt x="135" y="301"/>
                  </a:lnTo>
                  <a:lnTo>
                    <a:pt x="138" y="298"/>
                  </a:lnTo>
                  <a:lnTo>
                    <a:pt x="142" y="298"/>
                  </a:lnTo>
                  <a:lnTo>
                    <a:pt x="145" y="294"/>
                  </a:lnTo>
                  <a:lnTo>
                    <a:pt x="149" y="294"/>
                  </a:lnTo>
                  <a:lnTo>
                    <a:pt x="153" y="290"/>
                  </a:lnTo>
                  <a:lnTo>
                    <a:pt x="156" y="287"/>
                  </a:lnTo>
                  <a:lnTo>
                    <a:pt x="160" y="287"/>
                  </a:lnTo>
                  <a:lnTo>
                    <a:pt x="164" y="283"/>
                  </a:lnTo>
                  <a:lnTo>
                    <a:pt x="167" y="283"/>
                  </a:lnTo>
                  <a:lnTo>
                    <a:pt x="171" y="283"/>
                  </a:lnTo>
                  <a:lnTo>
                    <a:pt x="173" y="283"/>
                  </a:lnTo>
                  <a:lnTo>
                    <a:pt x="173" y="279"/>
                  </a:lnTo>
                  <a:lnTo>
                    <a:pt x="178" y="279"/>
                  </a:lnTo>
                  <a:lnTo>
                    <a:pt x="182" y="279"/>
                  </a:lnTo>
                  <a:lnTo>
                    <a:pt x="185" y="279"/>
                  </a:lnTo>
                  <a:lnTo>
                    <a:pt x="185" y="274"/>
                  </a:lnTo>
                  <a:lnTo>
                    <a:pt x="189" y="274"/>
                  </a:lnTo>
                  <a:lnTo>
                    <a:pt x="193" y="267"/>
                  </a:lnTo>
                  <a:lnTo>
                    <a:pt x="193" y="263"/>
                  </a:lnTo>
                  <a:lnTo>
                    <a:pt x="196" y="261"/>
                  </a:lnTo>
                  <a:lnTo>
                    <a:pt x="200" y="261"/>
                  </a:lnTo>
                  <a:lnTo>
                    <a:pt x="202" y="261"/>
                  </a:lnTo>
                  <a:lnTo>
                    <a:pt x="202" y="256"/>
                  </a:lnTo>
                  <a:lnTo>
                    <a:pt x="207" y="256"/>
                  </a:lnTo>
                  <a:lnTo>
                    <a:pt x="211" y="252"/>
                  </a:lnTo>
                  <a:lnTo>
                    <a:pt x="213" y="252"/>
                  </a:lnTo>
                  <a:lnTo>
                    <a:pt x="218" y="250"/>
                  </a:lnTo>
                  <a:lnTo>
                    <a:pt x="222" y="250"/>
                  </a:lnTo>
                  <a:lnTo>
                    <a:pt x="224" y="250"/>
                  </a:lnTo>
                  <a:lnTo>
                    <a:pt x="224" y="245"/>
                  </a:lnTo>
                  <a:lnTo>
                    <a:pt x="229" y="241"/>
                  </a:lnTo>
                  <a:lnTo>
                    <a:pt x="231" y="237"/>
                  </a:lnTo>
                  <a:lnTo>
                    <a:pt x="235" y="237"/>
                  </a:lnTo>
                  <a:lnTo>
                    <a:pt x="240" y="237"/>
                  </a:lnTo>
                  <a:lnTo>
                    <a:pt x="242" y="237"/>
                  </a:lnTo>
                  <a:lnTo>
                    <a:pt x="242" y="234"/>
                  </a:lnTo>
                  <a:lnTo>
                    <a:pt x="246" y="234"/>
                  </a:lnTo>
                  <a:lnTo>
                    <a:pt x="251" y="234"/>
                  </a:lnTo>
                  <a:lnTo>
                    <a:pt x="253" y="230"/>
                  </a:lnTo>
                  <a:lnTo>
                    <a:pt x="257" y="230"/>
                  </a:lnTo>
                  <a:lnTo>
                    <a:pt x="260" y="230"/>
                  </a:lnTo>
                  <a:lnTo>
                    <a:pt x="260" y="226"/>
                  </a:lnTo>
                  <a:lnTo>
                    <a:pt x="264" y="223"/>
                  </a:lnTo>
                  <a:lnTo>
                    <a:pt x="268" y="223"/>
                  </a:lnTo>
                  <a:lnTo>
                    <a:pt x="271" y="219"/>
                  </a:lnTo>
                  <a:lnTo>
                    <a:pt x="271" y="215"/>
                  </a:lnTo>
                  <a:lnTo>
                    <a:pt x="275" y="215"/>
                  </a:lnTo>
                  <a:lnTo>
                    <a:pt x="280" y="212"/>
                  </a:lnTo>
                  <a:lnTo>
                    <a:pt x="282" y="212"/>
                  </a:lnTo>
                  <a:lnTo>
                    <a:pt x="282" y="208"/>
                  </a:lnTo>
                  <a:lnTo>
                    <a:pt x="286" y="204"/>
                  </a:lnTo>
                  <a:lnTo>
                    <a:pt x="289" y="204"/>
                  </a:lnTo>
                  <a:lnTo>
                    <a:pt x="293" y="204"/>
                  </a:lnTo>
                  <a:lnTo>
                    <a:pt x="293" y="200"/>
                  </a:lnTo>
                  <a:lnTo>
                    <a:pt x="297" y="197"/>
                  </a:lnTo>
                  <a:lnTo>
                    <a:pt x="300" y="197"/>
                  </a:lnTo>
                  <a:lnTo>
                    <a:pt x="300" y="189"/>
                  </a:lnTo>
                  <a:lnTo>
                    <a:pt x="304" y="186"/>
                  </a:lnTo>
                  <a:lnTo>
                    <a:pt x="308" y="186"/>
                  </a:lnTo>
                  <a:lnTo>
                    <a:pt x="311" y="186"/>
                  </a:lnTo>
                  <a:lnTo>
                    <a:pt x="315" y="186"/>
                  </a:lnTo>
                  <a:lnTo>
                    <a:pt x="318" y="186"/>
                  </a:lnTo>
                  <a:lnTo>
                    <a:pt x="322" y="178"/>
                  </a:lnTo>
                  <a:lnTo>
                    <a:pt x="326" y="175"/>
                  </a:lnTo>
                  <a:lnTo>
                    <a:pt x="329" y="175"/>
                  </a:lnTo>
                  <a:lnTo>
                    <a:pt x="333" y="175"/>
                  </a:lnTo>
                  <a:lnTo>
                    <a:pt x="337" y="175"/>
                  </a:lnTo>
                  <a:lnTo>
                    <a:pt x="340" y="171"/>
                  </a:lnTo>
                  <a:lnTo>
                    <a:pt x="340" y="167"/>
                  </a:lnTo>
                  <a:lnTo>
                    <a:pt x="344" y="167"/>
                  </a:lnTo>
                  <a:lnTo>
                    <a:pt x="347" y="167"/>
                  </a:lnTo>
                  <a:lnTo>
                    <a:pt x="351" y="167"/>
                  </a:lnTo>
                  <a:lnTo>
                    <a:pt x="351" y="163"/>
                  </a:lnTo>
                  <a:lnTo>
                    <a:pt x="355" y="160"/>
                  </a:lnTo>
                  <a:lnTo>
                    <a:pt x="358" y="156"/>
                  </a:lnTo>
                  <a:lnTo>
                    <a:pt x="362" y="152"/>
                  </a:lnTo>
                  <a:lnTo>
                    <a:pt x="366" y="152"/>
                  </a:lnTo>
                  <a:lnTo>
                    <a:pt x="369" y="152"/>
                  </a:lnTo>
                  <a:lnTo>
                    <a:pt x="369" y="149"/>
                  </a:lnTo>
                  <a:lnTo>
                    <a:pt x="373" y="145"/>
                  </a:lnTo>
                  <a:lnTo>
                    <a:pt x="376" y="145"/>
                  </a:lnTo>
                  <a:lnTo>
                    <a:pt x="380" y="141"/>
                  </a:lnTo>
                  <a:lnTo>
                    <a:pt x="384" y="138"/>
                  </a:lnTo>
                  <a:lnTo>
                    <a:pt x="387" y="138"/>
                  </a:lnTo>
                  <a:lnTo>
                    <a:pt x="391" y="134"/>
                  </a:lnTo>
                  <a:lnTo>
                    <a:pt x="391" y="130"/>
                  </a:lnTo>
                  <a:lnTo>
                    <a:pt x="395" y="130"/>
                  </a:lnTo>
                  <a:lnTo>
                    <a:pt x="398" y="126"/>
                  </a:lnTo>
                  <a:lnTo>
                    <a:pt x="402" y="126"/>
                  </a:lnTo>
                  <a:lnTo>
                    <a:pt x="405" y="126"/>
                  </a:lnTo>
                  <a:lnTo>
                    <a:pt x="409" y="123"/>
                  </a:lnTo>
                  <a:lnTo>
                    <a:pt x="413" y="123"/>
                  </a:lnTo>
                  <a:lnTo>
                    <a:pt x="416" y="119"/>
                  </a:lnTo>
                  <a:lnTo>
                    <a:pt x="420" y="115"/>
                  </a:lnTo>
                  <a:lnTo>
                    <a:pt x="424" y="115"/>
                  </a:lnTo>
                  <a:lnTo>
                    <a:pt x="427" y="115"/>
                  </a:lnTo>
                  <a:lnTo>
                    <a:pt x="431" y="112"/>
                  </a:lnTo>
                  <a:lnTo>
                    <a:pt x="431" y="108"/>
                  </a:lnTo>
                  <a:lnTo>
                    <a:pt x="434" y="108"/>
                  </a:lnTo>
                  <a:lnTo>
                    <a:pt x="438" y="104"/>
                  </a:lnTo>
                  <a:lnTo>
                    <a:pt x="442" y="104"/>
                  </a:lnTo>
                  <a:lnTo>
                    <a:pt x="445" y="104"/>
                  </a:lnTo>
                  <a:lnTo>
                    <a:pt x="449" y="101"/>
                  </a:lnTo>
                  <a:lnTo>
                    <a:pt x="453" y="97"/>
                  </a:lnTo>
                  <a:lnTo>
                    <a:pt x="456" y="97"/>
                  </a:lnTo>
                  <a:lnTo>
                    <a:pt x="460" y="97"/>
                  </a:lnTo>
                  <a:lnTo>
                    <a:pt x="464" y="93"/>
                  </a:lnTo>
                  <a:lnTo>
                    <a:pt x="467" y="93"/>
                  </a:lnTo>
                  <a:lnTo>
                    <a:pt x="467" y="88"/>
                  </a:lnTo>
                  <a:lnTo>
                    <a:pt x="471" y="86"/>
                  </a:lnTo>
                  <a:lnTo>
                    <a:pt x="474" y="86"/>
                  </a:lnTo>
                  <a:lnTo>
                    <a:pt x="478" y="82"/>
                  </a:lnTo>
                  <a:lnTo>
                    <a:pt x="482" y="82"/>
                  </a:lnTo>
                  <a:lnTo>
                    <a:pt x="485" y="77"/>
                  </a:lnTo>
                  <a:lnTo>
                    <a:pt x="489" y="77"/>
                  </a:lnTo>
                  <a:lnTo>
                    <a:pt x="493" y="77"/>
                  </a:lnTo>
                  <a:lnTo>
                    <a:pt x="496" y="77"/>
                  </a:lnTo>
                  <a:lnTo>
                    <a:pt x="500" y="77"/>
                  </a:lnTo>
                  <a:lnTo>
                    <a:pt x="500" y="75"/>
                  </a:lnTo>
                  <a:lnTo>
                    <a:pt x="503" y="75"/>
                  </a:lnTo>
                  <a:lnTo>
                    <a:pt x="507" y="71"/>
                  </a:lnTo>
                  <a:lnTo>
                    <a:pt x="511" y="66"/>
                  </a:lnTo>
                  <a:lnTo>
                    <a:pt x="514" y="66"/>
                  </a:lnTo>
                  <a:lnTo>
                    <a:pt x="518" y="66"/>
                  </a:lnTo>
                  <a:lnTo>
                    <a:pt x="522" y="64"/>
                  </a:lnTo>
                  <a:lnTo>
                    <a:pt x="525" y="60"/>
                  </a:lnTo>
                  <a:lnTo>
                    <a:pt x="529" y="60"/>
                  </a:lnTo>
                  <a:lnTo>
                    <a:pt x="529" y="55"/>
                  </a:lnTo>
                  <a:lnTo>
                    <a:pt x="531" y="55"/>
                  </a:lnTo>
                  <a:lnTo>
                    <a:pt x="536" y="51"/>
                  </a:lnTo>
                  <a:lnTo>
                    <a:pt x="536" y="49"/>
                  </a:lnTo>
                  <a:lnTo>
                    <a:pt x="540" y="44"/>
                  </a:lnTo>
                  <a:lnTo>
                    <a:pt x="542" y="44"/>
                  </a:lnTo>
                  <a:lnTo>
                    <a:pt x="547" y="44"/>
                  </a:lnTo>
                  <a:lnTo>
                    <a:pt x="551" y="40"/>
                  </a:lnTo>
                  <a:lnTo>
                    <a:pt x="553" y="40"/>
                  </a:lnTo>
                  <a:lnTo>
                    <a:pt x="558" y="40"/>
                  </a:lnTo>
                  <a:lnTo>
                    <a:pt x="558" y="38"/>
                  </a:lnTo>
                  <a:lnTo>
                    <a:pt x="560" y="38"/>
                  </a:lnTo>
                  <a:lnTo>
                    <a:pt x="564" y="38"/>
                  </a:lnTo>
                  <a:lnTo>
                    <a:pt x="569" y="29"/>
                  </a:lnTo>
                  <a:lnTo>
                    <a:pt x="571" y="29"/>
                  </a:lnTo>
                  <a:lnTo>
                    <a:pt x="576" y="27"/>
                  </a:lnTo>
                  <a:lnTo>
                    <a:pt x="580" y="27"/>
                  </a:lnTo>
                  <a:lnTo>
                    <a:pt x="582" y="27"/>
                  </a:lnTo>
                  <a:lnTo>
                    <a:pt x="587" y="22"/>
                  </a:lnTo>
                  <a:lnTo>
                    <a:pt x="589" y="22"/>
                  </a:lnTo>
                  <a:lnTo>
                    <a:pt x="593" y="18"/>
                  </a:lnTo>
                  <a:lnTo>
                    <a:pt x="598" y="18"/>
                  </a:lnTo>
                  <a:lnTo>
                    <a:pt x="600" y="14"/>
                  </a:lnTo>
                  <a:lnTo>
                    <a:pt x="604" y="14"/>
                  </a:lnTo>
                  <a:lnTo>
                    <a:pt x="604" y="11"/>
                  </a:lnTo>
                  <a:lnTo>
                    <a:pt x="609" y="11"/>
                  </a:lnTo>
                  <a:lnTo>
                    <a:pt x="611" y="11"/>
                  </a:lnTo>
                  <a:lnTo>
                    <a:pt x="615" y="7"/>
                  </a:lnTo>
                  <a:lnTo>
                    <a:pt x="615" y="3"/>
                  </a:lnTo>
                  <a:lnTo>
                    <a:pt x="618" y="0"/>
                  </a:lnTo>
                </a:path>
              </a:pathLst>
            </a:custGeom>
            <a:noFill/>
            <a:ln w="3016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90" name="Freeform 281"/>
            <p:cNvSpPr>
              <a:spLocks/>
            </p:cNvSpPr>
            <p:nvPr/>
          </p:nvSpPr>
          <p:spPr bwMode="auto">
            <a:xfrm>
              <a:off x="4321175" y="2828925"/>
              <a:ext cx="1041400" cy="530225"/>
            </a:xfrm>
            <a:custGeom>
              <a:avLst/>
              <a:gdLst>
                <a:gd name="T0" fmla="*/ 11 w 656"/>
                <a:gd name="T1" fmla="*/ 330 h 334"/>
                <a:gd name="T2" fmla="*/ 26 w 656"/>
                <a:gd name="T3" fmla="*/ 322 h 334"/>
                <a:gd name="T4" fmla="*/ 37 w 656"/>
                <a:gd name="T5" fmla="*/ 315 h 334"/>
                <a:gd name="T6" fmla="*/ 51 w 656"/>
                <a:gd name="T7" fmla="*/ 304 h 334"/>
                <a:gd name="T8" fmla="*/ 66 w 656"/>
                <a:gd name="T9" fmla="*/ 300 h 334"/>
                <a:gd name="T10" fmla="*/ 80 w 656"/>
                <a:gd name="T11" fmla="*/ 289 h 334"/>
                <a:gd name="T12" fmla="*/ 95 w 656"/>
                <a:gd name="T13" fmla="*/ 285 h 334"/>
                <a:gd name="T14" fmla="*/ 109 w 656"/>
                <a:gd name="T15" fmla="*/ 278 h 334"/>
                <a:gd name="T16" fmla="*/ 124 w 656"/>
                <a:gd name="T17" fmla="*/ 274 h 334"/>
                <a:gd name="T18" fmla="*/ 135 w 656"/>
                <a:gd name="T19" fmla="*/ 267 h 334"/>
                <a:gd name="T20" fmla="*/ 149 w 656"/>
                <a:gd name="T21" fmla="*/ 263 h 334"/>
                <a:gd name="T22" fmla="*/ 164 w 656"/>
                <a:gd name="T23" fmla="*/ 260 h 334"/>
                <a:gd name="T24" fmla="*/ 178 w 656"/>
                <a:gd name="T25" fmla="*/ 248 h 334"/>
                <a:gd name="T26" fmla="*/ 189 w 656"/>
                <a:gd name="T27" fmla="*/ 245 h 334"/>
                <a:gd name="T28" fmla="*/ 200 w 656"/>
                <a:gd name="T29" fmla="*/ 241 h 334"/>
                <a:gd name="T30" fmla="*/ 214 w 656"/>
                <a:gd name="T31" fmla="*/ 234 h 334"/>
                <a:gd name="T32" fmla="*/ 225 w 656"/>
                <a:gd name="T33" fmla="*/ 223 h 334"/>
                <a:gd name="T34" fmla="*/ 236 w 656"/>
                <a:gd name="T35" fmla="*/ 219 h 334"/>
                <a:gd name="T36" fmla="*/ 247 w 656"/>
                <a:gd name="T37" fmla="*/ 210 h 334"/>
                <a:gd name="T38" fmla="*/ 258 w 656"/>
                <a:gd name="T39" fmla="*/ 204 h 334"/>
                <a:gd name="T40" fmla="*/ 271 w 656"/>
                <a:gd name="T41" fmla="*/ 199 h 334"/>
                <a:gd name="T42" fmla="*/ 282 w 656"/>
                <a:gd name="T43" fmla="*/ 188 h 334"/>
                <a:gd name="T44" fmla="*/ 298 w 656"/>
                <a:gd name="T45" fmla="*/ 182 h 334"/>
                <a:gd name="T46" fmla="*/ 311 w 656"/>
                <a:gd name="T47" fmla="*/ 173 h 334"/>
                <a:gd name="T48" fmla="*/ 326 w 656"/>
                <a:gd name="T49" fmla="*/ 171 h 334"/>
                <a:gd name="T50" fmla="*/ 337 w 656"/>
                <a:gd name="T51" fmla="*/ 162 h 334"/>
                <a:gd name="T52" fmla="*/ 347 w 656"/>
                <a:gd name="T53" fmla="*/ 155 h 334"/>
                <a:gd name="T54" fmla="*/ 358 w 656"/>
                <a:gd name="T55" fmla="*/ 144 h 334"/>
                <a:gd name="T56" fmla="*/ 369 w 656"/>
                <a:gd name="T57" fmla="*/ 136 h 334"/>
                <a:gd name="T58" fmla="*/ 384 w 656"/>
                <a:gd name="T59" fmla="*/ 133 h 334"/>
                <a:gd name="T60" fmla="*/ 395 w 656"/>
                <a:gd name="T61" fmla="*/ 129 h 334"/>
                <a:gd name="T62" fmla="*/ 409 w 656"/>
                <a:gd name="T63" fmla="*/ 118 h 334"/>
                <a:gd name="T64" fmla="*/ 424 w 656"/>
                <a:gd name="T65" fmla="*/ 107 h 334"/>
                <a:gd name="T66" fmla="*/ 434 w 656"/>
                <a:gd name="T67" fmla="*/ 103 h 334"/>
                <a:gd name="T68" fmla="*/ 445 w 656"/>
                <a:gd name="T69" fmla="*/ 96 h 334"/>
                <a:gd name="T70" fmla="*/ 460 w 656"/>
                <a:gd name="T71" fmla="*/ 92 h 334"/>
                <a:gd name="T72" fmla="*/ 474 w 656"/>
                <a:gd name="T73" fmla="*/ 88 h 334"/>
                <a:gd name="T74" fmla="*/ 489 w 656"/>
                <a:gd name="T75" fmla="*/ 81 h 334"/>
                <a:gd name="T76" fmla="*/ 503 w 656"/>
                <a:gd name="T77" fmla="*/ 74 h 334"/>
                <a:gd name="T78" fmla="*/ 518 w 656"/>
                <a:gd name="T79" fmla="*/ 62 h 334"/>
                <a:gd name="T80" fmla="*/ 532 w 656"/>
                <a:gd name="T81" fmla="*/ 55 h 334"/>
                <a:gd name="T82" fmla="*/ 547 w 656"/>
                <a:gd name="T83" fmla="*/ 48 h 334"/>
                <a:gd name="T84" fmla="*/ 561 w 656"/>
                <a:gd name="T85" fmla="*/ 44 h 334"/>
                <a:gd name="T86" fmla="*/ 576 w 656"/>
                <a:gd name="T87" fmla="*/ 44 h 334"/>
                <a:gd name="T88" fmla="*/ 587 w 656"/>
                <a:gd name="T89" fmla="*/ 37 h 334"/>
                <a:gd name="T90" fmla="*/ 600 w 656"/>
                <a:gd name="T91" fmla="*/ 25 h 334"/>
                <a:gd name="T92" fmla="*/ 616 w 656"/>
                <a:gd name="T93" fmla="*/ 22 h 334"/>
                <a:gd name="T94" fmla="*/ 629 w 656"/>
                <a:gd name="T95" fmla="*/ 18 h 334"/>
                <a:gd name="T96" fmla="*/ 640 w 656"/>
                <a:gd name="T97" fmla="*/ 7 h 334"/>
                <a:gd name="T98" fmla="*/ 656 w 656"/>
                <a:gd name="T99" fmla="*/ 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 h="334">
                  <a:moveTo>
                    <a:pt x="0" y="334"/>
                  </a:moveTo>
                  <a:lnTo>
                    <a:pt x="4" y="334"/>
                  </a:lnTo>
                  <a:lnTo>
                    <a:pt x="8" y="330"/>
                  </a:lnTo>
                  <a:lnTo>
                    <a:pt x="11" y="330"/>
                  </a:lnTo>
                  <a:lnTo>
                    <a:pt x="15" y="330"/>
                  </a:lnTo>
                  <a:lnTo>
                    <a:pt x="19" y="326"/>
                  </a:lnTo>
                  <a:lnTo>
                    <a:pt x="22" y="326"/>
                  </a:lnTo>
                  <a:lnTo>
                    <a:pt x="26" y="322"/>
                  </a:lnTo>
                  <a:lnTo>
                    <a:pt x="26" y="319"/>
                  </a:lnTo>
                  <a:lnTo>
                    <a:pt x="29" y="319"/>
                  </a:lnTo>
                  <a:lnTo>
                    <a:pt x="33" y="319"/>
                  </a:lnTo>
                  <a:lnTo>
                    <a:pt x="37" y="315"/>
                  </a:lnTo>
                  <a:lnTo>
                    <a:pt x="40" y="311"/>
                  </a:lnTo>
                  <a:lnTo>
                    <a:pt x="44" y="308"/>
                  </a:lnTo>
                  <a:lnTo>
                    <a:pt x="48" y="308"/>
                  </a:lnTo>
                  <a:lnTo>
                    <a:pt x="51" y="304"/>
                  </a:lnTo>
                  <a:lnTo>
                    <a:pt x="55" y="304"/>
                  </a:lnTo>
                  <a:lnTo>
                    <a:pt x="58" y="304"/>
                  </a:lnTo>
                  <a:lnTo>
                    <a:pt x="62" y="304"/>
                  </a:lnTo>
                  <a:lnTo>
                    <a:pt x="66" y="300"/>
                  </a:lnTo>
                  <a:lnTo>
                    <a:pt x="69" y="297"/>
                  </a:lnTo>
                  <a:lnTo>
                    <a:pt x="73" y="293"/>
                  </a:lnTo>
                  <a:lnTo>
                    <a:pt x="77" y="293"/>
                  </a:lnTo>
                  <a:lnTo>
                    <a:pt x="80" y="289"/>
                  </a:lnTo>
                  <a:lnTo>
                    <a:pt x="84" y="289"/>
                  </a:lnTo>
                  <a:lnTo>
                    <a:pt x="87" y="289"/>
                  </a:lnTo>
                  <a:lnTo>
                    <a:pt x="91" y="285"/>
                  </a:lnTo>
                  <a:lnTo>
                    <a:pt x="95" y="285"/>
                  </a:lnTo>
                  <a:lnTo>
                    <a:pt x="98" y="285"/>
                  </a:lnTo>
                  <a:lnTo>
                    <a:pt x="102" y="285"/>
                  </a:lnTo>
                  <a:lnTo>
                    <a:pt x="106" y="282"/>
                  </a:lnTo>
                  <a:lnTo>
                    <a:pt x="109" y="278"/>
                  </a:lnTo>
                  <a:lnTo>
                    <a:pt x="113" y="278"/>
                  </a:lnTo>
                  <a:lnTo>
                    <a:pt x="116" y="278"/>
                  </a:lnTo>
                  <a:lnTo>
                    <a:pt x="120" y="274"/>
                  </a:lnTo>
                  <a:lnTo>
                    <a:pt x="124" y="274"/>
                  </a:lnTo>
                  <a:lnTo>
                    <a:pt x="124" y="271"/>
                  </a:lnTo>
                  <a:lnTo>
                    <a:pt x="127" y="271"/>
                  </a:lnTo>
                  <a:lnTo>
                    <a:pt x="131" y="267"/>
                  </a:lnTo>
                  <a:lnTo>
                    <a:pt x="135" y="267"/>
                  </a:lnTo>
                  <a:lnTo>
                    <a:pt x="138" y="267"/>
                  </a:lnTo>
                  <a:lnTo>
                    <a:pt x="142" y="263"/>
                  </a:lnTo>
                  <a:lnTo>
                    <a:pt x="145" y="263"/>
                  </a:lnTo>
                  <a:lnTo>
                    <a:pt x="149" y="263"/>
                  </a:lnTo>
                  <a:lnTo>
                    <a:pt x="153" y="263"/>
                  </a:lnTo>
                  <a:lnTo>
                    <a:pt x="156" y="260"/>
                  </a:lnTo>
                  <a:lnTo>
                    <a:pt x="160" y="260"/>
                  </a:lnTo>
                  <a:lnTo>
                    <a:pt x="164" y="260"/>
                  </a:lnTo>
                  <a:lnTo>
                    <a:pt x="167" y="256"/>
                  </a:lnTo>
                  <a:lnTo>
                    <a:pt x="171" y="252"/>
                  </a:lnTo>
                  <a:lnTo>
                    <a:pt x="174" y="248"/>
                  </a:lnTo>
                  <a:lnTo>
                    <a:pt x="178" y="248"/>
                  </a:lnTo>
                  <a:lnTo>
                    <a:pt x="182" y="248"/>
                  </a:lnTo>
                  <a:lnTo>
                    <a:pt x="185" y="248"/>
                  </a:lnTo>
                  <a:lnTo>
                    <a:pt x="185" y="245"/>
                  </a:lnTo>
                  <a:lnTo>
                    <a:pt x="189" y="245"/>
                  </a:lnTo>
                  <a:lnTo>
                    <a:pt x="193" y="245"/>
                  </a:lnTo>
                  <a:lnTo>
                    <a:pt x="193" y="241"/>
                  </a:lnTo>
                  <a:lnTo>
                    <a:pt x="196" y="241"/>
                  </a:lnTo>
                  <a:lnTo>
                    <a:pt x="200" y="241"/>
                  </a:lnTo>
                  <a:lnTo>
                    <a:pt x="203" y="241"/>
                  </a:lnTo>
                  <a:lnTo>
                    <a:pt x="207" y="237"/>
                  </a:lnTo>
                  <a:lnTo>
                    <a:pt x="211" y="237"/>
                  </a:lnTo>
                  <a:lnTo>
                    <a:pt x="214" y="234"/>
                  </a:lnTo>
                  <a:lnTo>
                    <a:pt x="218" y="230"/>
                  </a:lnTo>
                  <a:lnTo>
                    <a:pt x="222" y="230"/>
                  </a:lnTo>
                  <a:lnTo>
                    <a:pt x="225" y="226"/>
                  </a:lnTo>
                  <a:lnTo>
                    <a:pt x="225" y="223"/>
                  </a:lnTo>
                  <a:lnTo>
                    <a:pt x="229" y="223"/>
                  </a:lnTo>
                  <a:lnTo>
                    <a:pt x="231" y="223"/>
                  </a:lnTo>
                  <a:lnTo>
                    <a:pt x="231" y="219"/>
                  </a:lnTo>
                  <a:lnTo>
                    <a:pt x="236" y="219"/>
                  </a:lnTo>
                  <a:lnTo>
                    <a:pt x="240" y="215"/>
                  </a:lnTo>
                  <a:lnTo>
                    <a:pt x="243" y="215"/>
                  </a:lnTo>
                  <a:lnTo>
                    <a:pt x="243" y="210"/>
                  </a:lnTo>
                  <a:lnTo>
                    <a:pt x="247" y="210"/>
                  </a:lnTo>
                  <a:lnTo>
                    <a:pt x="251" y="208"/>
                  </a:lnTo>
                  <a:lnTo>
                    <a:pt x="254" y="208"/>
                  </a:lnTo>
                  <a:lnTo>
                    <a:pt x="254" y="204"/>
                  </a:lnTo>
                  <a:lnTo>
                    <a:pt x="258" y="204"/>
                  </a:lnTo>
                  <a:lnTo>
                    <a:pt x="260" y="204"/>
                  </a:lnTo>
                  <a:lnTo>
                    <a:pt x="265" y="199"/>
                  </a:lnTo>
                  <a:lnTo>
                    <a:pt x="269" y="199"/>
                  </a:lnTo>
                  <a:lnTo>
                    <a:pt x="271" y="199"/>
                  </a:lnTo>
                  <a:lnTo>
                    <a:pt x="271" y="197"/>
                  </a:lnTo>
                  <a:lnTo>
                    <a:pt x="276" y="193"/>
                  </a:lnTo>
                  <a:lnTo>
                    <a:pt x="280" y="188"/>
                  </a:lnTo>
                  <a:lnTo>
                    <a:pt x="282" y="188"/>
                  </a:lnTo>
                  <a:lnTo>
                    <a:pt x="287" y="186"/>
                  </a:lnTo>
                  <a:lnTo>
                    <a:pt x="289" y="186"/>
                  </a:lnTo>
                  <a:lnTo>
                    <a:pt x="293" y="182"/>
                  </a:lnTo>
                  <a:lnTo>
                    <a:pt x="298" y="182"/>
                  </a:lnTo>
                  <a:lnTo>
                    <a:pt x="300" y="177"/>
                  </a:lnTo>
                  <a:lnTo>
                    <a:pt x="304" y="173"/>
                  </a:lnTo>
                  <a:lnTo>
                    <a:pt x="309" y="173"/>
                  </a:lnTo>
                  <a:lnTo>
                    <a:pt x="311" y="173"/>
                  </a:lnTo>
                  <a:lnTo>
                    <a:pt x="315" y="173"/>
                  </a:lnTo>
                  <a:lnTo>
                    <a:pt x="318" y="173"/>
                  </a:lnTo>
                  <a:lnTo>
                    <a:pt x="322" y="171"/>
                  </a:lnTo>
                  <a:lnTo>
                    <a:pt x="326" y="171"/>
                  </a:lnTo>
                  <a:lnTo>
                    <a:pt x="329" y="166"/>
                  </a:lnTo>
                  <a:lnTo>
                    <a:pt x="329" y="162"/>
                  </a:lnTo>
                  <a:lnTo>
                    <a:pt x="333" y="162"/>
                  </a:lnTo>
                  <a:lnTo>
                    <a:pt x="337" y="162"/>
                  </a:lnTo>
                  <a:lnTo>
                    <a:pt x="340" y="162"/>
                  </a:lnTo>
                  <a:lnTo>
                    <a:pt x="340" y="159"/>
                  </a:lnTo>
                  <a:lnTo>
                    <a:pt x="344" y="155"/>
                  </a:lnTo>
                  <a:lnTo>
                    <a:pt x="347" y="155"/>
                  </a:lnTo>
                  <a:lnTo>
                    <a:pt x="351" y="151"/>
                  </a:lnTo>
                  <a:lnTo>
                    <a:pt x="351" y="144"/>
                  </a:lnTo>
                  <a:lnTo>
                    <a:pt x="355" y="144"/>
                  </a:lnTo>
                  <a:lnTo>
                    <a:pt x="358" y="144"/>
                  </a:lnTo>
                  <a:lnTo>
                    <a:pt x="362" y="144"/>
                  </a:lnTo>
                  <a:lnTo>
                    <a:pt x="366" y="140"/>
                  </a:lnTo>
                  <a:lnTo>
                    <a:pt x="369" y="140"/>
                  </a:lnTo>
                  <a:lnTo>
                    <a:pt x="369" y="136"/>
                  </a:lnTo>
                  <a:lnTo>
                    <a:pt x="373" y="136"/>
                  </a:lnTo>
                  <a:lnTo>
                    <a:pt x="376" y="136"/>
                  </a:lnTo>
                  <a:lnTo>
                    <a:pt x="380" y="133"/>
                  </a:lnTo>
                  <a:lnTo>
                    <a:pt x="384" y="133"/>
                  </a:lnTo>
                  <a:lnTo>
                    <a:pt x="387" y="133"/>
                  </a:lnTo>
                  <a:lnTo>
                    <a:pt x="391" y="133"/>
                  </a:lnTo>
                  <a:lnTo>
                    <a:pt x="391" y="129"/>
                  </a:lnTo>
                  <a:lnTo>
                    <a:pt x="395" y="129"/>
                  </a:lnTo>
                  <a:lnTo>
                    <a:pt x="398" y="125"/>
                  </a:lnTo>
                  <a:lnTo>
                    <a:pt x="402" y="122"/>
                  </a:lnTo>
                  <a:lnTo>
                    <a:pt x="405" y="118"/>
                  </a:lnTo>
                  <a:lnTo>
                    <a:pt x="409" y="118"/>
                  </a:lnTo>
                  <a:lnTo>
                    <a:pt x="413" y="118"/>
                  </a:lnTo>
                  <a:lnTo>
                    <a:pt x="416" y="114"/>
                  </a:lnTo>
                  <a:lnTo>
                    <a:pt x="420" y="114"/>
                  </a:lnTo>
                  <a:lnTo>
                    <a:pt x="424" y="107"/>
                  </a:lnTo>
                  <a:lnTo>
                    <a:pt x="427" y="107"/>
                  </a:lnTo>
                  <a:lnTo>
                    <a:pt x="431" y="107"/>
                  </a:lnTo>
                  <a:lnTo>
                    <a:pt x="431" y="103"/>
                  </a:lnTo>
                  <a:lnTo>
                    <a:pt x="434" y="103"/>
                  </a:lnTo>
                  <a:lnTo>
                    <a:pt x="438" y="99"/>
                  </a:lnTo>
                  <a:lnTo>
                    <a:pt x="438" y="96"/>
                  </a:lnTo>
                  <a:lnTo>
                    <a:pt x="442" y="96"/>
                  </a:lnTo>
                  <a:lnTo>
                    <a:pt x="445" y="96"/>
                  </a:lnTo>
                  <a:lnTo>
                    <a:pt x="449" y="96"/>
                  </a:lnTo>
                  <a:lnTo>
                    <a:pt x="453" y="96"/>
                  </a:lnTo>
                  <a:lnTo>
                    <a:pt x="456" y="96"/>
                  </a:lnTo>
                  <a:lnTo>
                    <a:pt x="460" y="92"/>
                  </a:lnTo>
                  <a:lnTo>
                    <a:pt x="463" y="92"/>
                  </a:lnTo>
                  <a:lnTo>
                    <a:pt x="467" y="92"/>
                  </a:lnTo>
                  <a:lnTo>
                    <a:pt x="471" y="88"/>
                  </a:lnTo>
                  <a:lnTo>
                    <a:pt x="474" y="88"/>
                  </a:lnTo>
                  <a:lnTo>
                    <a:pt x="478" y="85"/>
                  </a:lnTo>
                  <a:lnTo>
                    <a:pt x="482" y="85"/>
                  </a:lnTo>
                  <a:lnTo>
                    <a:pt x="485" y="85"/>
                  </a:lnTo>
                  <a:lnTo>
                    <a:pt x="489" y="81"/>
                  </a:lnTo>
                  <a:lnTo>
                    <a:pt x="492" y="77"/>
                  </a:lnTo>
                  <a:lnTo>
                    <a:pt x="496" y="77"/>
                  </a:lnTo>
                  <a:lnTo>
                    <a:pt x="500" y="77"/>
                  </a:lnTo>
                  <a:lnTo>
                    <a:pt x="503" y="74"/>
                  </a:lnTo>
                  <a:lnTo>
                    <a:pt x="507" y="74"/>
                  </a:lnTo>
                  <a:lnTo>
                    <a:pt x="511" y="70"/>
                  </a:lnTo>
                  <a:lnTo>
                    <a:pt x="514" y="70"/>
                  </a:lnTo>
                  <a:lnTo>
                    <a:pt x="518" y="62"/>
                  </a:lnTo>
                  <a:lnTo>
                    <a:pt x="522" y="62"/>
                  </a:lnTo>
                  <a:lnTo>
                    <a:pt x="525" y="59"/>
                  </a:lnTo>
                  <a:lnTo>
                    <a:pt x="529" y="59"/>
                  </a:lnTo>
                  <a:lnTo>
                    <a:pt x="532" y="55"/>
                  </a:lnTo>
                  <a:lnTo>
                    <a:pt x="536" y="51"/>
                  </a:lnTo>
                  <a:lnTo>
                    <a:pt x="540" y="51"/>
                  </a:lnTo>
                  <a:lnTo>
                    <a:pt x="543" y="51"/>
                  </a:lnTo>
                  <a:lnTo>
                    <a:pt x="547" y="48"/>
                  </a:lnTo>
                  <a:lnTo>
                    <a:pt x="551" y="48"/>
                  </a:lnTo>
                  <a:lnTo>
                    <a:pt x="554" y="48"/>
                  </a:lnTo>
                  <a:lnTo>
                    <a:pt x="558" y="44"/>
                  </a:lnTo>
                  <a:lnTo>
                    <a:pt x="561" y="44"/>
                  </a:lnTo>
                  <a:lnTo>
                    <a:pt x="565" y="44"/>
                  </a:lnTo>
                  <a:lnTo>
                    <a:pt x="569" y="44"/>
                  </a:lnTo>
                  <a:lnTo>
                    <a:pt x="572" y="44"/>
                  </a:lnTo>
                  <a:lnTo>
                    <a:pt x="576" y="44"/>
                  </a:lnTo>
                  <a:lnTo>
                    <a:pt x="576" y="37"/>
                  </a:lnTo>
                  <a:lnTo>
                    <a:pt x="580" y="37"/>
                  </a:lnTo>
                  <a:lnTo>
                    <a:pt x="583" y="37"/>
                  </a:lnTo>
                  <a:lnTo>
                    <a:pt x="587" y="37"/>
                  </a:lnTo>
                  <a:lnTo>
                    <a:pt x="589" y="33"/>
                  </a:lnTo>
                  <a:lnTo>
                    <a:pt x="594" y="33"/>
                  </a:lnTo>
                  <a:lnTo>
                    <a:pt x="598" y="29"/>
                  </a:lnTo>
                  <a:lnTo>
                    <a:pt x="600" y="25"/>
                  </a:lnTo>
                  <a:lnTo>
                    <a:pt x="605" y="25"/>
                  </a:lnTo>
                  <a:lnTo>
                    <a:pt x="609" y="25"/>
                  </a:lnTo>
                  <a:lnTo>
                    <a:pt x="611" y="22"/>
                  </a:lnTo>
                  <a:lnTo>
                    <a:pt x="616" y="22"/>
                  </a:lnTo>
                  <a:lnTo>
                    <a:pt x="618" y="22"/>
                  </a:lnTo>
                  <a:lnTo>
                    <a:pt x="622" y="18"/>
                  </a:lnTo>
                  <a:lnTo>
                    <a:pt x="627" y="18"/>
                  </a:lnTo>
                  <a:lnTo>
                    <a:pt x="629" y="18"/>
                  </a:lnTo>
                  <a:lnTo>
                    <a:pt x="634" y="14"/>
                  </a:lnTo>
                  <a:lnTo>
                    <a:pt x="638" y="14"/>
                  </a:lnTo>
                  <a:lnTo>
                    <a:pt x="638" y="11"/>
                  </a:lnTo>
                  <a:lnTo>
                    <a:pt x="640" y="7"/>
                  </a:lnTo>
                  <a:lnTo>
                    <a:pt x="645" y="7"/>
                  </a:lnTo>
                  <a:lnTo>
                    <a:pt x="647" y="3"/>
                  </a:lnTo>
                  <a:lnTo>
                    <a:pt x="651" y="3"/>
                  </a:lnTo>
                  <a:lnTo>
                    <a:pt x="656" y="3"/>
                  </a:lnTo>
                  <a:lnTo>
                    <a:pt x="656" y="0"/>
                  </a:lnTo>
                </a:path>
              </a:pathLst>
            </a:custGeom>
            <a:noFill/>
            <a:ln w="3016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91" name="Freeform 282"/>
            <p:cNvSpPr>
              <a:spLocks/>
            </p:cNvSpPr>
            <p:nvPr/>
          </p:nvSpPr>
          <p:spPr bwMode="auto">
            <a:xfrm>
              <a:off x="5362575" y="2319338"/>
              <a:ext cx="1009650" cy="509587"/>
            </a:xfrm>
            <a:custGeom>
              <a:avLst/>
              <a:gdLst>
                <a:gd name="T0" fmla="*/ 11 w 636"/>
                <a:gd name="T1" fmla="*/ 321 h 321"/>
                <a:gd name="T2" fmla="*/ 20 w 636"/>
                <a:gd name="T3" fmla="*/ 317 h 321"/>
                <a:gd name="T4" fmla="*/ 31 w 636"/>
                <a:gd name="T5" fmla="*/ 308 h 321"/>
                <a:gd name="T6" fmla="*/ 42 w 636"/>
                <a:gd name="T7" fmla="*/ 297 h 321"/>
                <a:gd name="T8" fmla="*/ 53 w 636"/>
                <a:gd name="T9" fmla="*/ 290 h 321"/>
                <a:gd name="T10" fmla="*/ 68 w 636"/>
                <a:gd name="T11" fmla="*/ 286 h 321"/>
                <a:gd name="T12" fmla="*/ 78 w 636"/>
                <a:gd name="T13" fmla="*/ 284 h 321"/>
                <a:gd name="T14" fmla="*/ 89 w 636"/>
                <a:gd name="T15" fmla="*/ 279 h 321"/>
                <a:gd name="T16" fmla="*/ 100 w 636"/>
                <a:gd name="T17" fmla="*/ 271 h 321"/>
                <a:gd name="T18" fmla="*/ 111 w 636"/>
                <a:gd name="T19" fmla="*/ 264 h 321"/>
                <a:gd name="T20" fmla="*/ 126 w 636"/>
                <a:gd name="T21" fmla="*/ 253 h 321"/>
                <a:gd name="T22" fmla="*/ 136 w 636"/>
                <a:gd name="T23" fmla="*/ 246 h 321"/>
                <a:gd name="T24" fmla="*/ 151 w 636"/>
                <a:gd name="T25" fmla="*/ 234 h 321"/>
                <a:gd name="T26" fmla="*/ 165 w 636"/>
                <a:gd name="T27" fmla="*/ 234 h 321"/>
                <a:gd name="T28" fmla="*/ 176 w 636"/>
                <a:gd name="T29" fmla="*/ 227 h 321"/>
                <a:gd name="T30" fmla="*/ 191 w 636"/>
                <a:gd name="T31" fmla="*/ 223 h 321"/>
                <a:gd name="T32" fmla="*/ 202 w 636"/>
                <a:gd name="T33" fmla="*/ 209 h 321"/>
                <a:gd name="T34" fmla="*/ 213 w 636"/>
                <a:gd name="T35" fmla="*/ 205 h 321"/>
                <a:gd name="T36" fmla="*/ 223 w 636"/>
                <a:gd name="T37" fmla="*/ 197 h 321"/>
                <a:gd name="T38" fmla="*/ 238 w 636"/>
                <a:gd name="T39" fmla="*/ 190 h 321"/>
                <a:gd name="T40" fmla="*/ 251 w 636"/>
                <a:gd name="T41" fmla="*/ 186 h 321"/>
                <a:gd name="T42" fmla="*/ 267 w 636"/>
                <a:gd name="T43" fmla="*/ 183 h 321"/>
                <a:gd name="T44" fmla="*/ 280 w 636"/>
                <a:gd name="T45" fmla="*/ 179 h 321"/>
                <a:gd name="T46" fmla="*/ 296 w 636"/>
                <a:gd name="T47" fmla="*/ 164 h 321"/>
                <a:gd name="T48" fmla="*/ 309 w 636"/>
                <a:gd name="T49" fmla="*/ 164 h 321"/>
                <a:gd name="T50" fmla="*/ 324 w 636"/>
                <a:gd name="T51" fmla="*/ 157 h 321"/>
                <a:gd name="T52" fmla="*/ 338 w 636"/>
                <a:gd name="T53" fmla="*/ 149 h 321"/>
                <a:gd name="T54" fmla="*/ 353 w 636"/>
                <a:gd name="T55" fmla="*/ 149 h 321"/>
                <a:gd name="T56" fmla="*/ 364 w 636"/>
                <a:gd name="T57" fmla="*/ 134 h 321"/>
                <a:gd name="T58" fmla="*/ 375 w 636"/>
                <a:gd name="T59" fmla="*/ 122 h 321"/>
                <a:gd name="T60" fmla="*/ 389 w 636"/>
                <a:gd name="T61" fmla="*/ 111 h 321"/>
                <a:gd name="T62" fmla="*/ 400 w 636"/>
                <a:gd name="T63" fmla="*/ 105 h 321"/>
                <a:gd name="T64" fmla="*/ 415 w 636"/>
                <a:gd name="T65" fmla="*/ 105 h 321"/>
                <a:gd name="T66" fmla="*/ 425 w 636"/>
                <a:gd name="T67" fmla="*/ 96 h 321"/>
                <a:gd name="T68" fmla="*/ 440 w 636"/>
                <a:gd name="T69" fmla="*/ 94 h 321"/>
                <a:gd name="T70" fmla="*/ 454 w 636"/>
                <a:gd name="T71" fmla="*/ 89 h 321"/>
                <a:gd name="T72" fmla="*/ 469 w 636"/>
                <a:gd name="T73" fmla="*/ 85 h 321"/>
                <a:gd name="T74" fmla="*/ 480 w 636"/>
                <a:gd name="T75" fmla="*/ 78 h 321"/>
                <a:gd name="T76" fmla="*/ 491 w 636"/>
                <a:gd name="T77" fmla="*/ 67 h 321"/>
                <a:gd name="T78" fmla="*/ 505 w 636"/>
                <a:gd name="T79" fmla="*/ 67 h 321"/>
                <a:gd name="T80" fmla="*/ 516 w 636"/>
                <a:gd name="T81" fmla="*/ 56 h 321"/>
                <a:gd name="T82" fmla="*/ 531 w 636"/>
                <a:gd name="T83" fmla="*/ 52 h 321"/>
                <a:gd name="T84" fmla="*/ 541 w 636"/>
                <a:gd name="T85" fmla="*/ 48 h 321"/>
                <a:gd name="T86" fmla="*/ 556 w 636"/>
                <a:gd name="T87" fmla="*/ 45 h 321"/>
                <a:gd name="T88" fmla="*/ 567 w 636"/>
                <a:gd name="T89" fmla="*/ 41 h 321"/>
                <a:gd name="T90" fmla="*/ 581 w 636"/>
                <a:gd name="T91" fmla="*/ 37 h 321"/>
                <a:gd name="T92" fmla="*/ 596 w 636"/>
                <a:gd name="T93" fmla="*/ 30 h 321"/>
                <a:gd name="T94" fmla="*/ 607 w 636"/>
                <a:gd name="T95" fmla="*/ 15 h 321"/>
                <a:gd name="T96" fmla="*/ 620 w 636"/>
                <a:gd name="T97" fmla="*/ 15 h 321"/>
                <a:gd name="T98" fmla="*/ 636 w 636"/>
                <a:gd name="T99" fmla="*/ 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6" h="321">
                  <a:moveTo>
                    <a:pt x="0" y="321"/>
                  </a:moveTo>
                  <a:lnTo>
                    <a:pt x="2" y="321"/>
                  </a:lnTo>
                  <a:lnTo>
                    <a:pt x="6" y="321"/>
                  </a:lnTo>
                  <a:lnTo>
                    <a:pt x="11" y="321"/>
                  </a:lnTo>
                  <a:lnTo>
                    <a:pt x="11" y="317"/>
                  </a:lnTo>
                  <a:lnTo>
                    <a:pt x="13" y="317"/>
                  </a:lnTo>
                  <a:lnTo>
                    <a:pt x="17" y="317"/>
                  </a:lnTo>
                  <a:lnTo>
                    <a:pt x="20" y="317"/>
                  </a:lnTo>
                  <a:lnTo>
                    <a:pt x="24" y="317"/>
                  </a:lnTo>
                  <a:lnTo>
                    <a:pt x="28" y="313"/>
                  </a:lnTo>
                  <a:lnTo>
                    <a:pt x="28" y="308"/>
                  </a:lnTo>
                  <a:lnTo>
                    <a:pt x="31" y="308"/>
                  </a:lnTo>
                  <a:lnTo>
                    <a:pt x="35" y="306"/>
                  </a:lnTo>
                  <a:lnTo>
                    <a:pt x="39" y="306"/>
                  </a:lnTo>
                  <a:lnTo>
                    <a:pt x="39" y="301"/>
                  </a:lnTo>
                  <a:lnTo>
                    <a:pt x="42" y="297"/>
                  </a:lnTo>
                  <a:lnTo>
                    <a:pt x="46" y="297"/>
                  </a:lnTo>
                  <a:lnTo>
                    <a:pt x="49" y="295"/>
                  </a:lnTo>
                  <a:lnTo>
                    <a:pt x="49" y="290"/>
                  </a:lnTo>
                  <a:lnTo>
                    <a:pt x="53" y="290"/>
                  </a:lnTo>
                  <a:lnTo>
                    <a:pt x="57" y="290"/>
                  </a:lnTo>
                  <a:lnTo>
                    <a:pt x="60" y="286"/>
                  </a:lnTo>
                  <a:lnTo>
                    <a:pt x="64" y="286"/>
                  </a:lnTo>
                  <a:lnTo>
                    <a:pt x="68" y="286"/>
                  </a:lnTo>
                  <a:lnTo>
                    <a:pt x="71" y="286"/>
                  </a:lnTo>
                  <a:lnTo>
                    <a:pt x="75" y="286"/>
                  </a:lnTo>
                  <a:lnTo>
                    <a:pt x="78" y="286"/>
                  </a:lnTo>
                  <a:lnTo>
                    <a:pt x="78" y="284"/>
                  </a:lnTo>
                  <a:lnTo>
                    <a:pt x="82" y="284"/>
                  </a:lnTo>
                  <a:lnTo>
                    <a:pt x="86" y="284"/>
                  </a:lnTo>
                  <a:lnTo>
                    <a:pt x="86" y="279"/>
                  </a:lnTo>
                  <a:lnTo>
                    <a:pt x="89" y="279"/>
                  </a:lnTo>
                  <a:lnTo>
                    <a:pt x="93" y="279"/>
                  </a:lnTo>
                  <a:lnTo>
                    <a:pt x="97" y="275"/>
                  </a:lnTo>
                  <a:lnTo>
                    <a:pt x="97" y="271"/>
                  </a:lnTo>
                  <a:lnTo>
                    <a:pt x="100" y="271"/>
                  </a:lnTo>
                  <a:lnTo>
                    <a:pt x="104" y="271"/>
                  </a:lnTo>
                  <a:lnTo>
                    <a:pt x="107" y="268"/>
                  </a:lnTo>
                  <a:lnTo>
                    <a:pt x="107" y="264"/>
                  </a:lnTo>
                  <a:lnTo>
                    <a:pt x="111" y="264"/>
                  </a:lnTo>
                  <a:lnTo>
                    <a:pt x="115" y="260"/>
                  </a:lnTo>
                  <a:lnTo>
                    <a:pt x="118" y="260"/>
                  </a:lnTo>
                  <a:lnTo>
                    <a:pt x="122" y="253"/>
                  </a:lnTo>
                  <a:lnTo>
                    <a:pt x="126" y="253"/>
                  </a:lnTo>
                  <a:lnTo>
                    <a:pt x="129" y="253"/>
                  </a:lnTo>
                  <a:lnTo>
                    <a:pt x="133" y="249"/>
                  </a:lnTo>
                  <a:lnTo>
                    <a:pt x="136" y="249"/>
                  </a:lnTo>
                  <a:lnTo>
                    <a:pt x="136" y="246"/>
                  </a:lnTo>
                  <a:lnTo>
                    <a:pt x="140" y="242"/>
                  </a:lnTo>
                  <a:lnTo>
                    <a:pt x="144" y="242"/>
                  </a:lnTo>
                  <a:lnTo>
                    <a:pt x="147" y="238"/>
                  </a:lnTo>
                  <a:lnTo>
                    <a:pt x="151" y="234"/>
                  </a:lnTo>
                  <a:lnTo>
                    <a:pt x="155" y="234"/>
                  </a:lnTo>
                  <a:lnTo>
                    <a:pt x="158" y="234"/>
                  </a:lnTo>
                  <a:lnTo>
                    <a:pt x="162" y="234"/>
                  </a:lnTo>
                  <a:lnTo>
                    <a:pt x="165" y="234"/>
                  </a:lnTo>
                  <a:lnTo>
                    <a:pt x="165" y="231"/>
                  </a:lnTo>
                  <a:lnTo>
                    <a:pt x="169" y="231"/>
                  </a:lnTo>
                  <a:lnTo>
                    <a:pt x="173" y="227"/>
                  </a:lnTo>
                  <a:lnTo>
                    <a:pt x="176" y="227"/>
                  </a:lnTo>
                  <a:lnTo>
                    <a:pt x="180" y="227"/>
                  </a:lnTo>
                  <a:lnTo>
                    <a:pt x="184" y="223"/>
                  </a:lnTo>
                  <a:lnTo>
                    <a:pt x="187" y="223"/>
                  </a:lnTo>
                  <a:lnTo>
                    <a:pt x="191" y="223"/>
                  </a:lnTo>
                  <a:lnTo>
                    <a:pt x="194" y="220"/>
                  </a:lnTo>
                  <a:lnTo>
                    <a:pt x="194" y="212"/>
                  </a:lnTo>
                  <a:lnTo>
                    <a:pt x="198" y="212"/>
                  </a:lnTo>
                  <a:lnTo>
                    <a:pt x="202" y="209"/>
                  </a:lnTo>
                  <a:lnTo>
                    <a:pt x="205" y="209"/>
                  </a:lnTo>
                  <a:lnTo>
                    <a:pt x="205" y="205"/>
                  </a:lnTo>
                  <a:lnTo>
                    <a:pt x="209" y="205"/>
                  </a:lnTo>
                  <a:lnTo>
                    <a:pt x="213" y="205"/>
                  </a:lnTo>
                  <a:lnTo>
                    <a:pt x="216" y="205"/>
                  </a:lnTo>
                  <a:lnTo>
                    <a:pt x="220" y="201"/>
                  </a:lnTo>
                  <a:lnTo>
                    <a:pt x="223" y="201"/>
                  </a:lnTo>
                  <a:lnTo>
                    <a:pt x="223" y="197"/>
                  </a:lnTo>
                  <a:lnTo>
                    <a:pt x="227" y="197"/>
                  </a:lnTo>
                  <a:lnTo>
                    <a:pt x="231" y="194"/>
                  </a:lnTo>
                  <a:lnTo>
                    <a:pt x="234" y="190"/>
                  </a:lnTo>
                  <a:lnTo>
                    <a:pt x="238" y="190"/>
                  </a:lnTo>
                  <a:lnTo>
                    <a:pt x="242" y="190"/>
                  </a:lnTo>
                  <a:lnTo>
                    <a:pt x="245" y="190"/>
                  </a:lnTo>
                  <a:lnTo>
                    <a:pt x="249" y="190"/>
                  </a:lnTo>
                  <a:lnTo>
                    <a:pt x="251" y="186"/>
                  </a:lnTo>
                  <a:lnTo>
                    <a:pt x="256" y="186"/>
                  </a:lnTo>
                  <a:lnTo>
                    <a:pt x="260" y="186"/>
                  </a:lnTo>
                  <a:lnTo>
                    <a:pt x="262" y="183"/>
                  </a:lnTo>
                  <a:lnTo>
                    <a:pt x="267" y="183"/>
                  </a:lnTo>
                  <a:lnTo>
                    <a:pt x="271" y="183"/>
                  </a:lnTo>
                  <a:lnTo>
                    <a:pt x="274" y="179"/>
                  </a:lnTo>
                  <a:lnTo>
                    <a:pt x="278" y="179"/>
                  </a:lnTo>
                  <a:lnTo>
                    <a:pt x="280" y="179"/>
                  </a:lnTo>
                  <a:lnTo>
                    <a:pt x="285" y="171"/>
                  </a:lnTo>
                  <a:lnTo>
                    <a:pt x="289" y="171"/>
                  </a:lnTo>
                  <a:lnTo>
                    <a:pt x="291" y="168"/>
                  </a:lnTo>
                  <a:lnTo>
                    <a:pt x="296" y="164"/>
                  </a:lnTo>
                  <a:lnTo>
                    <a:pt x="300" y="164"/>
                  </a:lnTo>
                  <a:lnTo>
                    <a:pt x="302" y="164"/>
                  </a:lnTo>
                  <a:lnTo>
                    <a:pt x="307" y="164"/>
                  </a:lnTo>
                  <a:lnTo>
                    <a:pt x="309" y="164"/>
                  </a:lnTo>
                  <a:lnTo>
                    <a:pt x="313" y="164"/>
                  </a:lnTo>
                  <a:lnTo>
                    <a:pt x="318" y="160"/>
                  </a:lnTo>
                  <a:lnTo>
                    <a:pt x="320" y="157"/>
                  </a:lnTo>
                  <a:lnTo>
                    <a:pt x="324" y="157"/>
                  </a:lnTo>
                  <a:lnTo>
                    <a:pt x="329" y="157"/>
                  </a:lnTo>
                  <a:lnTo>
                    <a:pt x="331" y="157"/>
                  </a:lnTo>
                  <a:lnTo>
                    <a:pt x="335" y="157"/>
                  </a:lnTo>
                  <a:lnTo>
                    <a:pt x="338" y="149"/>
                  </a:lnTo>
                  <a:lnTo>
                    <a:pt x="342" y="149"/>
                  </a:lnTo>
                  <a:lnTo>
                    <a:pt x="346" y="149"/>
                  </a:lnTo>
                  <a:lnTo>
                    <a:pt x="349" y="149"/>
                  </a:lnTo>
                  <a:lnTo>
                    <a:pt x="353" y="149"/>
                  </a:lnTo>
                  <a:lnTo>
                    <a:pt x="357" y="142"/>
                  </a:lnTo>
                  <a:lnTo>
                    <a:pt x="360" y="142"/>
                  </a:lnTo>
                  <a:lnTo>
                    <a:pt x="360" y="138"/>
                  </a:lnTo>
                  <a:lnTo>
                    <a:pt x="364" y="134"/>
                  </a:lnTo>
                  <a:lnTo>
                    <a:pt x="367" y="134"/>
                  </a:lnTo>
                  <a:lnTo>
                    <a:pt x="371" y="131"/>
                  </a:lnTo>
                  <a:lnTo>
                    <a:pt x="371" y="127"/>
                  </a:lnTo>
                  <a:lnTo>
                    <a:pt x="375" y="122"/>
                  </a:lnTo>
                  <a:lnTo>
                    <a:pt x="378" y="122"/>
                  </a:lnTo>
                  <a:lnTo>
                    <a:pt x="382" y="120"/>
                  </a:lnTo>
                  <a:lnTo>
                    <a:pt x="386" y="111"/>
                  </a:lnTo>
                  <a:lnTo>
                    <a:pt x="389" y="111"/>
                  </a:lnTo>
                  <a:lnTo>
                    <a:pt x="393" y="111"/>
                  </a:lnTo>
                  <a:lnTo>
                    <a:pt x="396" y="111"/>
                  </a:lnTo>
                  <a:lnTo>
                    <a:pt x="400" y="109"/>
                  </a:lnTo>
                  <a:lnTo>
                    <a:pt x="400" y="105"/>
                  </a:lnTo>
                  <a:lnTo>
                    <a:pt x="404" y="105"/>
                  </a:lnTo>
                  <a:lnTo>
                    <a:pt x="407" y="105"/>
                  </a:lnTo>
                  <a:lnTo>
                    <a:pt x="411" y="105"/>
                  </a:lnTo>
                  <a:lnTo>
                    <a:pt x="415" y="105"/>
                  </a:lnTo>
                  <a:lnTo>
                    <a:pt x="418" y="105"/>
                  </a:lnTo>
                  <a:lnTo>
                    <a:pt x="422" y="100"/>
                  </a:lnTo>
                  <a:lnTo>
                    <a:pt x="422" y="96"/>
                  </a:lnTo>
                  <a:lnTo>
                    <a:pt x="425" y="96"/>
                  </a:lnTo>
                  <a:lnTo>
                    <a:pt x="429" y="96"/>
                  </a:lnTo>
                  <a:lnTo>
                    <a:pt x="433" y="96"/>
                  </a:lnTo>
                  <a:lnTo>
                    <a:pt x="436" y="94"/>
                  </a:lnTo>
                  <a:lnTo>
                    <a:pt x="440" y="94"/>
                  </a:lnTo>
                  <a:lnTo>
                    <a:pt x="444" y="94"/>
                  </a:lnTo>
                  <a:lnTo>
                    <a:pt x="447" y="94"/>
                  </a:lnTo>
                  <a:lnTo>
                    <a:pt x="451" y="89"/>
                  </a:lnTo>
                  <a:lnTo>
                    <a:pt x="454" y="89"/>
                  </a:lnTo>
                  <a:lnTo>
                    <a:pt x="458" y="89"/>
                  </a:lnTo>
                  <a:lnTo>
                    <a:pt x="462" y="85"/>
                  </a:lnTo>
                  <a:lnTo>
                    <a:pt x="465" y="85"/>
                  </a:lnTo>
                  <a:lnTo>
                    <a:pt x="469" y="85"/>
                  </a:lnTo>
                  <a:lnTo>
                    <a:pt x="469" y="83"/>
                  </a:lnTo>
                  <a:lnTo>
                    <a:pt x="473" y="83"/>
                  </a:lnTo>
                  <a:lnTo>
                    <a:pt x="476" y="78"/>
                  </a:lnTo>
                  <a:lnTo>
                    <a:pt x="480" y="78"/>
                  </a:lnTo>
                  <a:lnTo>
                    <a:pt x="483" y="74"/>
                  </a:lnTo>
                  <a:lnTo>
                    <a:pt x="487" y="74"/>
                  </a:lnTo>
                  <a:lnTo>
                    <a:pt x="491" y="72"/>
                  </a:lnTo>
                  <a:lnTo>
                    <a:pt x="491" y="67"/>
                  </a:lnTo>
                  <a:lnTo>
                    <a:pt x="494" y="67"/>
                  </a:lnTo>
                  <a:lnTo>
                    <a:pt x="498" y="67"/>
                  </a:lnTo>
                  <a:lnTo>
                    <a:pt x="502" y="67"/>
                  </a:lnTo>
                  <a:lnTo>
                    <a:pt x="505" y="67"/>
                  </a:lnTo>
                  <a:lnTo>
                    <a:pt x="509" y="63"/>
                  </a:lnTo>
                  <a:lnTo>
                    <a:pt x="509" y="59"/>
                  </a:lnTo>
                  <a:lnTo>
                    <a:pt x="512" y="59"/>
                  </a:lnTo>
                  <a:lnTo>
                    <a:pt x="516" y="56"/>
                  </a:lnTo>
                  <a:lnTo>
                    <a:pt x="520" y="56"/>
                  </a:lnTo>
                  <a:lnTo>
                    <a:pt x="523" y="52"/>
                  </a:lnTo>
                  <a:lnTo>
                    <a:pt x="527" y="52"/>
                  </a:lnTo>
                  <a:lnTo>
                    <a:pt x="531" y="52"/>
                  </a:lnTo>
                  <a:lnTo>
                    <a:pt x="534" y="52"/>
                  </a:lnTo>
                  <a:lnTo>
                    <a:pt x="538" y="52"/>
                  </a:lnTo>
                  <a:lnTo>
                    <a:pt x="538" y="48"/>
                  </a:lnTo>
                  <a:lnTo>
                    <a:pt x="541" y="48"/>
                  </a:lnTo>
                  <a:lnTo>
                    <a:pt x="545" y="48"/>
                  </a:lnTo>
                  <a:lnTo>
                    <a:pt x="549" y="48"/>
                  </a:lnTo>
                  <a:lnTo>
                    <a:pt x="552" y="45"/>
                  </a:lnTo>
                  <a:lnTo>
                    <a:pt x="556" y="45"/>
                  </a:lnTo>
                  <a:lnTo>
                    <a:pt x="560" y="45"/>
                  </a:lnTo>
                  <a:lnTo>
                    <a:pt x="563" y="45"/>
                  </a:lnTo>
                  <a:lnTo>
                    <a:pt x="567" y="45"/>
                  </a:lnTo>
                  <a:lnTo>
                    <a:pt x="567" y="41"/>
                  </a:lnTo>
                  <a:lnTo>
                    <a:pt x="571" y="37"/>
                  </a:lnTo>
                  <a:lnTo>
                    <a:pt x="574" y="37"/>
                  </a:lnTo>
                  <a:lnTo>
                    <a:pt x="578" y="37"/>
                  </a:lnTo>
                  <a:lnTo>
                    <a:pt x="581" y="37"/>
                  </a:lnTo>
                  <a:lnTo>
                    <a:pt x="585" y="34"/>
                  </a:lnTo>
                  <a:lnTo>
                    <a:pt x="589" y="34"/>
                  </a:lnTo>
                  <a:lnTo>
                    <a:pt x="592" y="34"/>
                  </a:lnTo>
                  <a:lnTo>
                    <a:pt x="596" y="30"/>
                  </a:lnTo>
                  <a:lnTo>
                    <a:pt x="600" y="30"/>
                  </a:lnTo>
                  <a:lnTo>
                    <a:pt x="600" y="26"/>
                  </a:lnTo>
                  <a:lnTo>
                    <a:pt x="603" y="22"/>
                  </a:lnTo>
                  <a:lnTo>
                    <a:pt x="607" y="15"/>
                  </a:lnTo>
                  <a:lnTo>
                    <a:pt x="609" y="15"/>
                  </a:lnTo>
                  <a:lnTo>
                    <a:pt x="614" y="15"/>
                  </a:lnTo>
                  <a:lnTo>
                    <a:pt x="618" y="15"/>
                  </a:lnTo>
                  <a:lnTo>
                    <a:pt x="620" y="15"/>
                  </a:lnTo>
                  <a:lnTo>
                    <a:pt x="625" y="8"/>
                  </a:lnTo>
                  <a:lnTo>
                    <a:pt x="629" y="8"/>
                  </a:lnTo>
                  <a:lnTo>
                    <a:pt x="631" y="8"/>
                  </a:lnTo>
                  <a:lnTo>
                    <a:pt x="636" y="4"/>
                  </a:lnTo>
                  <a:lnTo>
                    <a:pt x="636" y="0"/>
                  </a:lnTo>
                </a:path>
              </a:pathLst>
            </a:custGeom>
            <a:noFill/>
            <a:ln w="3016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92" name="Freeform 283"/>
            <p:cNvSpPr>
              <a:spLocks/>
            </p:cNvSpPr>
            <p:nvPr/>
          </p:nvSpPr>
          <p:spPr bwMode="auto">
            <a:xfrm>
              <a:off x="6372225" y="2041525"/>
              <a:ext cx="600075" cy="277812"/>
            </a:xfrm>
            <a:custGeom>
              <a:avLst/>
              <a:gdLst>
                <a:gd name="T0" fmla="*/ 2 w 378"/>
                <a:gd name="T1" fmla="*/ 175 h 175"/>
                <a:gd name="T2" fmla="*/ 11 w 378"/>
                <a:gd name="T3" fmla="*/ 175 h 175"/>
                <a:gd name="T4" fmla="*/ 13 w 378"/>
                <a:gd name="T5" fmla="*/ 172 h 175"/>
                <a:gd name="T6" fmla="*/ 22 w 378"/>
                <a:gd name="T7" fmla="*/ 172 h 175"/>
                <a:gd name="T8" fmla="*/ 24 w 378"/>
                <a:gd name="T9" fmla="*/ 164 h 175"/>
                <a:gd name="T10" fmla="*/ 31 w 378"/>
                <a:gd name="T11" fmla="*/ 164 h 175"/>
                <a:gd name="T12" fmla="*/ 40 w 378"/>
                <a:gd name="T13" fmla="*/ 164 h 175"/>
                <a:gd name="T14" fmla="*/ 46 w 378"/>
                <a:gd name="T15" fmla="*/ 164 h 175"/>
                <a:gd name="T16" fmla="*/ 51 w 378"/>
                <a:gd name="T17" fmla="*/ 160 h 175"/>
                <a:gd name="T18" fmla="*/ 57 w 378"/>
                <a:gd name="T19" fmla="*/ 160 h 175"/>
                <a:gd name="T20" fmla="*/ 64 w 378"/>
                <a:gd name="T21" fmla="*/ 160 h 175"/>
                <a:gd name="T22" fmla="*/ 71 w 378"/>
                <a:gd name="T23" fmla="*/ 153 h 175"/>
                <a:gd name="T24" fmla="*/ 79 w 378"/>
                <a:gd name="T25" fmla="*/ 153 h 175"/>
                <a:gd name="T26" fmla="*/ 86 w 378"/>
                <a:gd name="T27" fmla="*/ 153 h 175"/>
                <a:gd name="T28" fmla="*/ 89 w 378"/>
                <a:gd name="T29" fmla="*/ 149 h 175"/>
                <a:gd name="T30" fmla="*/ 97 w 378"/>
                <a:gd name="T31" fmla="*/ 149 h 175"/>
                <a:gd name="T32" fmla="*/ 104 w 378"/>
                <a:gd name="T33" fmla="*/ 149 h 175"/>
                <a:gd name="T34" fmla="*/ 111 w 378"/>
                <a:gd name="T35" fmla="*/ 149 h 175"/>
                <a:gd name="T36" fmla="*/ 118 w 378"/>
                <a:gd name="T37" fmla="*/ 149 h 175"/>
                <a:gd name="T38" fmla="*/ 126 w 378"/>
                <a:gd name="T39" fmla="*/ 149 h 175"/>
                <a:gd name="T40" fmla="*/ 133 w 378"/>
                <a:gd name="T41" fmla="*/ 149 h 175"/>
                <a:gd name="T42" fmla="*/ 140 w 378"/>
                <a:gd name="T43" fmla="*/ 149 h 175"/>
                <a:gd name="T44" fmla="*/ 147 w 378"/>
                <a:gd name="T45" fmla="*/ 142 h 175"/>
                <a:gd name="T46" fmla="*/ 151 w 378"/>
                <a:gd name="T47" fmla="*/ 135 h 175"/>
                <a:gd name="T48" fmla="*/ 158 w 378"/>
                <a:gd name="T49" fmla="*/ 127 h 175"/>
                <a:gd name="T50" fmla="*/ 166 w 378"/>
                <a:gd name="T51" fmla="*/ 127 h 175"/>
                <a:gd name="T52" fmla="*/ 173 w 378"/>
                <a:gd name="T53" fmla="*/ 127 h 175"/>
                <a:gd name="T54" fmla="*/ 180 w 378"/>
                <a:gd name="T55" fmla="*/ 127 h 175"/>
                <a:gd name="T56" fmla="*/ 187 w 378"/>
                <a:gd name="T57" fmla="*/ 127 h 175"/>
                <a:gd name="T58" fmla="*/ 191 w 378"/>
                <a:gd name="T59" fmla="*/ 120 h 175"/>
                <a:gd name="T60" fmla="*/ 198 w 378"/>
                <a:gd name="T61" fmla="*/ 120 h 175"/>
                <a:gd name="T62" fmla="*/ 205 w 378"/>
                <a:gd name="T63" fmla="*/ 120 h 175"/>
                <a:gd name="T64" fmla="*/ 213 w 378"/>
                <a:gd name="T65" fmla="*/ 120 h 175"/>
                <a:gd name="T66" fmla="*/ 220 w 378"/>
                <a:gd name="T67" fmla="*/ 120 h 175"/>
                <a:gd name="T68" fmla="*/ 227 w 378"/>
                <a:gd name="T69" fmla="*/ 112 h 175"/>
                <a:gd name="T70" fmla="*/ 234 w 378"/>
                <a:gd name="T71" fmla="*/ 112 h 175"/>
                <a:gd name="T72" fmla="*/ 242 w 378"/>
                <a:gd name="T73" fmla="*/ 112 h 175"/>
                <a:gd name="T74" fmla="*/ 249 w 378"/>
                <a:gd name="T75" fmla="*/ 112 h 175"/>
                <a:gd name="T76" fmla="*/ 256 w 378"/>
                <a:gd name="T77" fmla="*/ 112 h 175"/>
                <a:gd name="T78" fmla="*/ 263 w 378"/>
                <a:gd name="T79" fmla="*/ 101 h 175"/>
                <a:gd name="T80" fmla="*/ 271 w 378"/>
                <a:gd name="T81" fmla="*/ 90 h 175"/>
                <a:gd name="T82" fmla="*/ 278 w 378"/>
                <a:gd name="T83" fmla="*/ 79 h 175"/>
                <a:gd name="T84" fmla="*/ 285 w 378"/>
                <a:gd name="T85" fmla="*/ 68 h 175"/>
                <a:gd name="T86" fmla="*/ 291 w 378"/>
                <a:gd name="T87" fmla="*/ 68 h 175"/>
                <a:gd name="T88" fmla="*/ 300 w 378"/>
                <a:gd name="T89" fmla="*/ 68 h 175"/>
                <a:gd name="T90" fmla="*/ 307 w 378"/>
                <a:gd name="T91" fmla="*/ 68 h 175"/>
                <a:gd name="T92" fmla="*/ 314 w 378"/>
                <a:gd name="T93" fmla="*/ 57 h 175"/>
                <a:gd name="T94" fmla="*/ 320 w 378"/>
                <a:gd name="T95" fmla="*/ 41 h 175"/>
                <a:gd name="T96" fmla="*/ 325 w 378"/>
                <a:gd name="T97" fmla="*/ 30 h 175"/>
                <a:gd name="T98" fmla="*/ 331 w 378"/>
                <a:gd name="T99" fmla="*/ 30 h 175"/>
                <a:gd name="T100" fmla="*/ 340 w 378"/>
                <a:gd name="T101" fmla="*/ 30 h 175"/>
                <a:gd name="T102" fmla="*/ 347 w 378"/>
                <a:gd name="T103" fmla="*/ 30 h 175"/>
                <a:gd name="T104" fmla="*/ 353 w 378"/>
                <a:gd name="T105" fmla="*/ 0 h 175"/>
                <a:gd name="T106" fmla="*/ 360 w 378"/>
                <a:gd name="T107" fmla="*/ 0 h 175"/>
                <a:gd name="T108" fmla="*/ 369 w 378"/>
                <a:gd name="T109" fmla="*/ 0 h 175"/>
                <a:gd name="T110" fmla="*/ 375 w 378"/>
                <a:gd name="T11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8" h="175">
                  <a:moveTo>
                    <a:pt x="0" y="175"/>
                  </a:moveTo>
                  <a:lnTo>
                    <a:pt x="2" y="175"/>
                  </a:lnTo>
                  <a:lnTo>
                    <a:pt x="6" y="175"/>
                  </a:lnTo>
                  <a:lnTo>
                    <a:pt x="11" y="175"/>
                  </a:lnTo>
                  <a:lnTo>
                    <a:pt x="11" y="172"/>
                  </a:lnTo>
                  <a:lnTo>
                    <a:pt x="13" y="172"/>
                  </a:lnTo>
                  <a:lnTo>
                    <a:pt x="17" y="172"/>
                  </a:lnTo>
                  <a:lnTo>
                    <a:pt x="22" y="172"/>
                  </a:lnTo>
                  <a:lnTo>
                    <a:pt x="22" y="164"/>
                  </a:lnTo>
                  <a:lnTo>
                    <a:pt x="24" y="164"/>
                  </a:lnTo>
                  <a:lnTo>
                    <a:pt x="29" y="164"/>
                  </a:lnTo>
                  <a:lnTo>
                    <a:pt x="31" y="164"/>
                  </a:lnTo>
                  <a:lnTo>
                    <a:pt x="35" y="164"/>
                  </a:lnTo>
                  <a:lnTo>
                    <a:pt x="40" y="164"/>
                  </a:lnTo>
                  <a:lnTo>
                    <a:pt x="42" y="164"/>
                  </a:lnTo>
                  <a:lnTo>
                    <a:pt x="46" y="164"/>
                  </a:lnTo>
                  <a:lnTo>
                    <a:pt x="51" y="164"/>
                  </a:lnTo>
                  <a:lnTo>
                    <a:pt x="51" y="160"/>
                  </a:lnTo>
                  <a:lnTo>
                    <a:pt x="53" y="160"/>
                  </a:lnTo>
                  <a:lnTo>
                    <a:pt x="57" y="160"/>
                  </a:lnTo>
                  <a:lnTo>
                    <a:pt x="60" y="160"/>
                  </a:lnTo>
                  <a:lnTo>
                    <a:pt x="64" y="160"/>
                  </a:lnTo>
                  <a:lnTo>
                    <a:pt x="68" y="160"/>
                  </a:lnTo>
                  <a:lnTo>
                    <a:pt x="71" y="153"/>
                  </a:lnTo>
                  <a:lnTo>
                    <a:pt x="75" y="153"/>
                  </a:lnTo>
                  <a:lnTo>
                    <a:pt x="79" y="153"/>
                  </a:lnTo>
                  <a:lnTo>
                    <a:pt x="82" y="153"/>
                  </a:lnTo>
                  <a:lnTo>
                    <a:pt x="86" y="153"/>
                  </a:lnTo>
                  <a:lnTo>
                    <a:pt x="89" y="153"/>
                  </a:lnTo>
                  <a:lnTo>
                    <a:pt x="89" y="149"/>
                  </a:lnTo>
                  <a:lnTo>
                    <a:pt x="93" y="149"/>
                  </a:lnTo>
                  <a:lnTo>
                    <a:pt x="97" y="149"/>
                  </a:lnTo>
                  <a:lnTo>
                    <a:pt x="100" y="149"/>
                  </a:lnTo>
                  <a:lnTo>
                    <a:pt x="104" y="149"/>
                  </a:lnTo>
                  <a:lnTo>
                    <a:pt x="108" y="149"/>
                  </a:lnTo>
                  <a:lnTo>
                    <a:pt x="111" y="149"/>
                  </a:lnTo>
                  <a:lnTo>
                    <a:pt x="115" y="149"/>
                  </a:lnTo>
                  <a:lnTo>
                    <a:pt x="118" y="149"/>
                  </a:lnTo>
                  <a:lnTo>
                    <a:pt x="122" y="149"/>
                  </a:lnTo>
                  <a:lnTo>
                    <a:pt x="126" y="149"/>
                  </a:lnTo>
                  <a:lnTo>
                    <a:pt x="129" y="149"/>
                  </a:lnTo>
                  <a:lnTo>
                    <a:pt x="133" y="149"/>
                  </a:lnTo>
                  <a:lnTo>
                    <a:pt x="137" y="149"/>
                  </a:lnTo>
                  <a:lnTo>
                    <a:pt x="140" y="149"/>
                  </a:lnTo>
                  <a:lnTo>
                    <a:pt x="144" y="149"/>
                  </a:lnTo>
                  <a:lnTo>
                    <a:pt x="147" y="142"/>
                  </a:lnTo>
                  <a:lnTo>
                    <a:pt x="147" y="135"/>
                  </a:lnTo>
                  <a:lnTo>
                    <a:pt x="151" y="135"/>
                  </a:lnTo>
                  <a:lnTo>
                    <a:pt x="155" y="127"/>
                  </a:lnTo>
                  <a:lnTo>
                    <a:pt x="158" y="127"/>
                  </a:lnTo>
                  <a:lnTo>
                    <a:pt x="162" y="127"/>
                  </a:lnTo>
                  <a:lnTo>
                    <a:pt x="166" y="127"/>
                  </a:lnTo>
                  <a:lnTo>
                    <a:pt x="169" y="127"/>
                  </a:lnTo>
                  <a:lnTo>
                    <a:pt x="173" y="127"/>
                  </a:lnTo>
                  <a:lnTo>
                    <a:pt x="176" y="127"/>
                  </a:lnTo>
                  <a:lnTo>
                    <a:pt x="180" y="127"/>
                  </a:lnTo>
                  <a:lnTo>
                    <a:pt x="184" y="127"/>
                  </a:lnTo>
                  <a:lnTo>
                    <a:pt x="187" y="127"/>
                  </a:lnTo>
                  <a:lnTo>
                    <a:pt x="187" y="120"/>
                  </a:lnTo>
                  <a:lnTo>
                    <a:pt x="191" y="120"/>
                  </a:lnTo>
                  <a:lnTo>
                    <a:pt x="195" y="120"/>
                  </a:lnTo>
                  <a:lnTo>
                    <a:pt x="198" y="120"/>
                  </a:lnTo>
                  <a:lnTo>
                    <a:pt x="202" y="120"/>
                  </a:lnTo>
                  <a:lnTo>
                    <a:pt x="205" y="120"/>
                  </a:lnTo>
                  <a:lnTo>
                    <a:pt x="209" y="120"/>
                  </a:lnTo>
                  <a:lnTo>
                    <a:pt x="213" y="120"/>
                  </a:lnTo>
                  <a:lnTo>
                    <a:pt x="216" y="120"/>
                  </a:lnTo>
                  <a:lnTo>
                    <a:pt x="220" y="120"/>
                  </a:lnTo>
                  <a:lnTo>
                    <a:pt x="224" y="120"/>
                  </a:lnTo>
                  <a:lnTo>
                    <a:pt x="227" y="112"/>
                  </a:lnTo>
                  <a:lnTo>
                    <a:pt x="231" y="112"/>
                  </a:lnTo>
                  <a:lnTo>
                    <a:pt x="234" y="112"/>
                  </a:lnTo>
                  <a:lnTo>
                    <a:pt x="238" y="112"/>
                  </a:lnTo>
                  <a:lnTo>
                    <a:pt x="242" y="112"/>
                  </a:lnTo>
                  <a:lnTo>
                    <a:pt x="245" y="112"/>
                  </a:lnTo>
                  <a:lnTo>
                    <a:pt x="249" y="112"/>
                  </a:lnTo>
                  <a:lnTo>
                    <a:pt x="253" y="112"/>
                  </a:lnTo>
                  <a:lnTo>
                    <a:pt x="256" y="112"/>
                  </a:lnTo>
                  <a:lnTo>
                    <a:pt x="260" y="101"/>
                  </a:lnTo>
                  <a:lnTo>
                    <a:pt x="263" y="101"/>
                  </a:lnTo>
                  <a:lnTo>
                    <a:pt x="267" y="101"/>
                  </a:lnTo>
                  <a:lnTo>
                    <a:pt x="271" y="90"/>
                  </a:lnTo>
                  <a:lnTo>
                    <a:pt x="274" y="79"/>
                  </a:lnTo>
                  <a:lnTo>
                    <a:pt x="278" y="79"/>
                  </a:lnTo>
                  <a:lnTo>
                    <a:pt x="282" y="79"/>
                  </a:lnTo>
                  <a:lnTo>
                    <a:pt x="285" y="68"/>
                  </a:lnTo>
                  <a:lnTo>
                    <a:pt x="289" y="68"/>
                  </a:lnTo>
                  <a:lnTo>
                    <a:pt x="291" y="68"/>
                  </a:lnTo>
                  <a:lnTo>
                    <a:pt x="296" y="68"/>
                  </a:lnTo>
                  <a:lnTo>
                    <a:pt x="300" y="68"/>
                  </a:lnTo>
                  <a:lnTo>
                    <a:pt x="302" y="68"/>
                  </a:lnTo>
                  <a:lnTo>
                    <a:pt x="307" y="68"/>
                  </a:lnTo>
                  <a:lnTo>
                    <a:pt x="311" y="57"/>
                  </a:lnTo>
                  <a:lnTo>
                    <a:pt x="314" y="57"/>
                  </a:lnTo>
                  <a:lnTo>
                    <a:pt x="318" y="57"/>
                  </a:lnTo>
                  <a:lnTo>
                    <a:pt x="320" y="41"/>
                  </a:lnTo>
                  <a:lnTo>
                    <a:pt x="325" y="41"/>
                  </a:lnTo>
                  <a:lnTo>
                    <a:pt x="325" y="30"/>
                  </a:lnTo>
                  <a:lnTo>
                    <a:pt x="329" y="30"/>
                  </a:lnTo>
                  <a:lnTo>
                    <a:pt x="331" y="30"/>
                  </a:lnTo>
                  <a:lnTo>
                    <a:pt x="336" y="30"/>
                  </a:lnTo>
                  <a:lnTo>
                    <a:pt x="340" y="30"/>
                  </a:lnTo>
                  <a:lnTo>
                    <a:pt x="342" y="30"/>
                  </a:lnTo>
                  <a:lnTo>
                    <a:pt x="347" y="30"/>
                  </a:lnTo>
                  <a:lnTo>
                    <a:pt x="349" y="15"/>
                  </a:lnTo>
                  <a:lnTo>
                    <a:pt x="353" y="0"/>
                  </a:lnTo>
                  <a:lnTo>
                    <a:pt x="358" y="0"/>
                  </a:lnTo>
                  <a:lnTo>
                    <a:pt x="360" y="0"/>
                  </a:lnTo>
                  <a:lnTo>
                    <a:pt x="364" y="0"/>
                  </a:lnTo>
                  <a:lnTo>
                    <a:pt x="369" y="0"/>
                  </a:lnTo>
                  <a:lnTo>
                    <a:pt x="371" y="0"/>
                  </a:lnTo>
                  <a:lnTo>
                    <a:pt x="375" y="0"/>
                  </a:lnTo>
                  <a:lnTo>
                    <a:pt x="378" y="0"/>
                  </a:lnTo>
                </a:path>
              </a:pathLst>
            </a:custGeom>
            <a:noFill/>
            <a:ln w="3016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sp>
        <p:nvSpPr>
          <p:cNvPr id="2" name="Title 1"/>
          <p:cNvSpPr>
            <a:spLocks noGrp="1"/>
          </p:cNvSpPr>
          <p:nvPr>
            <p:ph type="title"/>
          </p:nvPr>
        </p:nvSpPr>
        <p:spPr>
          <a:xfrm>
            <a:off x="554534" y="499533"/>
            <a:ext cx="9089529" cy="564598"/>
          </a:xfrm>
        </p:spPr>
        <p:txBody>
          <a:bodyPr>
            <a:normAutofit fontScale="90000"/>
          </a:bodyPr>
          <a:lstStyle/>
          <a:p>
            <a:pPr algn="ctr"/>
            <a:r>
              <a:rPr lang="en-US" sz="2400" b="1" dirty="0">
                <a:effectLst>
                  <a:outerShdw blurRad="38100" dist="38100" dir="2700000" algn="tl">
                    <a:srgbClr val="000000">
                      <a:alpha val="43137"/>
                    </a:srgbClr>
                  </a:outerShdw>
                </a:effectLst>
              </a:rPr>
              <a:t>Evolocumab Outcomes Trial: Primary and Key Secondary Endpoints Were Met With Statistical Significance</a:t>
            </a:r>
          </a:p>
        </p:txBody>
      </p:sp>
      <p:sp>
        <p:nvSpPr>
          <p:cNvPr id="17" name="TextBox 16"/>
          <p:cNvSpPr txBox="1"/>
          <p:nvPr/>
        </p:nvSpPr>
        <p:spPr>
          <a:xfrm>
            <a:off x="5953881" y="2033120"/>
            <a:ext cx="3136875" cy="584775"/>
          </a:xfrm>
          <a:prstGeom prst="rect">
            <a:avLst/>
          </a:prstGeom>
          <a:noFill/>
        </p:spPr>
        <p:txBody>
          <a:bodyPr wrap="square" rtlCol="0">
            <a:spAutoFit/>
          </a:bodyPr>
          <a:lstStyle/>
          <a:p>
            <a:pPr algn="ctr"/>
            <a:r>
              <a:rPr lang="en-US" sz="1600" b="1" dirty="0">
                <a:solidFill>
                  <a:srgbClr val="000000"/>
                </a:solidFill>
              </a:rPr>
              <a:t>Key Secondary Composite Endpoint</a:t>
            </a:r>
          </a:p>
        </p:txBody>
      </p:sp>
      <p:sp>
        <p:nvSpPr>
          <p:cNvPr id="325" name="Rectangle 111"/>
          <p:cNvSpPr>
            <a:spLocks noChangeArrowheads="1"/>
          </p:cNvSpPr>
          <p:nvPr/>
        </p:nvSpPr>
        <p:spPr bwMode="auto">
          <a:xfrm>
            <a:off x="5214590" y="5698590"/>
            <a:ext cx="59631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dirty="0">
                <a:solidFill>
                  <a:srgbClr val="010101"/>
                </a:solidFill>
                <a:latin typeface="Arial"/>
              </a:rPr>
              <a:t>No. at Risk</a:t>
            </a:r>
            <a:endParaRPr lang="en-US" altLang="en-US" sz="900" b="1" dirty="0">
              <a:solidFill>
                <a:srgbClr val="000000"/>
              </a:solidFill>
              <a:latin typeface="Arial"/>
            </a:endParaRPr>
          </a:p>
        </p:txBody>
      </p:sp>
      <p:sp>
        <p:nvSpPr>
          <p:cNvPr id="326" name="Rectangle 112"/>
          <p:cNvSpPr>
            <a:spLocks noChangeArrowheads="1"/>
          </p:cNvSpPr>
          <p:nvPr/>
        </p:nvSpPr>
        <p:spPr bwMode="auto">
          <a:xfrm>
            <a:off x="5394126" y="5804786"/>
            <a:ext cx="4167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10101"/>
                </a:solidFill>
                <a:latin typeface="Arial"/>
              </a:rPr>
              <a:t>Placebo</a:t>
            </a:r>
            <a:endParaRPr lang="en-US" altLang="en-US" sz="900" dirty="0">
              <a:solidFill>
                <a:srgbClr val="000000"/>
              </a:solidFill>
              <a:latin typeface="Arial"/>
            </a:endParaRPr>
          </a:p>
        </p:txBody>
      </p:sp>
      <p:sp>
        <p:nvSpPr>
          <p:cNvPr id="327" name="Rectangle 121"/>
          <p:cNvSpPr>
            <a:spLocks noChangeArrowheads="1"/>
          </p:cNvSpPr>
          <p:nvPr/>
        </p:nvSpPr>
        <p:spPr bwMode="auto">
          <a:xfrm>
            <a:off x="5176118" y="5906156"/>
            <a:ext cx="6347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10101"/>
                </a:solidFill>
                <a:latin typeface="Arial"/>
              </a:rPr>
              <a:t>Evolocumab</a:t>
            </a:r>
            <a:endParaRPr lang="en-US" altLang="en-US" sz="900" dirty="0">
              <a:solidFill>
                <a:srgbClr val="000000"/>
              </a:solidFill>
              <a:latin typeface="Arial"/>
            </a:endParaRPr>
          </a:p>
        </p:txBody>
      </p:sp>
      <p:sp>
        <p:nvSpPr>
          <p:cNvPr id="332" name="Rectangle 314"/>
          <p:cNvSpPr>
            <a:spLocks noChangeArrowheads="1"/>
          </p:cNvSpPr>
          <p:nvPr/>
        </p:nvSpPr>
        <p:spPr bwMode="auto">
          <a:xfrm>
            <a:off x="7167843" y="5487671"/>
            <a:ext cx="729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solidFill>
                  <a:srgbClr val="000000"/>
                </a:solidFill>
                <a:latin typeface="Arial"/>
              </a:rPr>
              <a:t>Months</a:t>
            </a:r>
          </a:p>
        </p:txBody>
      </p:sp>
      <p:grpSp>
        <p:nvGrpSpPr>
          <p:cNvPr id="334" name="Group 333"/>
          <p:cNvGrpSpPr/>
          <p:nvPr/>
        </p:nvGrpSpPr>
        <p:grpSpPr>
          <a:xfrm>
            <a:off x="5847369" y="5804905"/>
            <a:ext cx="3282922" cy="239551"/>
            <a:chOff x="2194595" y="5242094"/>
            <a:chExt cx="4975406" cy="315128"/>
          </a:xfrm>
        </p:grpSpPr>
        <p:sp>
          <p:nvSpPr>
            <p:cNvPr id="371" name="Rectangle 7"/>
            <p:cNvSpPr>
              <a:spLocks noChangeArrowheads="1"/>
            </p:cNvSpPr>
            <p:nvPr/>
          </p:nvSpPr>
          <p:spPr bwMode="auto">
            <a:xfrm>
              <a:off x="2194595" y="5242101"/>
              <a:ext cx="485884"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13780</a:t>
              </a:r>
            </a:p>
          </p:txBody>
        </p:sp>
        <p:sp>
          <p:nvSpPr>
            <p:cNvPr id="372" name="Rectangle 8"/>
            <p:cNvSpPr>
              <a:spLocks noChangeArrowheads="1"/>
            </p:cNvSpPr>
            <p:nvPr/>
          </p:nvSpPr>
          <p:spPr bwMode="auto">
            <a:xfrm>
              <a:off x="3009734" y="5242094"/>
              <a:ext cx="485884"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13449</a:t>
              </a:r>
            </a:p>
          </p:txBody>
        </p:sp>
        <p:sp>
          <p:nvSpPr>
            <p:cNvPr id="373" name="Rectangle 9"/>
            <p:cNvSpPr>
              <a:spLocks noChangeArrowheads="1"/>
            </p:cNvSpPr>
            <p:nvPr/>
          </p:nvSpPr>
          <p:spPr bwMode="auto">
            <a:xfrm>
              <a:off x="3751096" y="5242094"/>
              <a:ext cx="485884"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13142</a:t>
              </a:r>
            </a:p>
          </p:txBody>
        </p:sp>
        <p:sp>
          <p:nvSpPr>
            <p:cNvPr id="374" name="Rectangle 10"/>
            <p:cNvSpPr>
              <a:spLocks noChangeArrowheads="1"/>
            </p:cNvSpPr>
            <p:nvPr/>
          </p:nvSpPr>
          <p:spPr bwMode="auto">
            <a:xfrm>
              <a:off x="4546434" y="5242094"/>
              <a:ext cx="485884"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12288</a:t>
              </a:r>
            </a:p>
          </p:txBody>
        </p:sp>
        <p:sp>
          <p:nvSpPr>
            <p:cNvPr id="375" name="Rectangle 11"/>
            <p:cNvSpPr>
              <a:spLocks noChangeArrowheads="1"/>
            </p:cNvSpPr>
            <p:nvPr/>
          </p:nvSpPr>
          <p:spPr bwMode="auto">
            <a:xfrm>
              <a:off x="5314784" y="5242094"/>
              <a:ext cx="388706"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7944</a:t>
              </a:r>
            </a:p>
          </p:txBody>
        </p:sp>
        <p:sp>
          <p:nvSpPr>
            <p:cNvPr id="376" name="Rectangle 12"/>
            <p:cNvSpPr>
              <a:spLocks noChangeArrowheads="1"/>
            </p:cNvSpPr>
            <p:nvPr/>
          </p:nvSpPr>
          <p:spPr bwMode="auto">
            <a:xfrm>
              <a:off x="6110120" y="5242094"/>
              <a:ext cx="388706"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3893</a:t>
              </a:r>
            </a:p>
          </p:txBody>
        </p:sp>
        <p:sp>
          <p:nvSpPr>
            <p:cNvPr id="377" name="Rectangle 13"/>
            <p:cNvSpPr>
              <a:spLocks noChangeArrowheads="1"/>
            </p:cNvSpPr>
            <p:nvPr/>
          </p:nvSpPr>
          <p:spPr bwMode="auto">
            <a:xfrm>
              <a:off x="6878471" y="5242094"/>
              <a:ext cx="291530"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731</a:t>
              </a:r>
            </a:p>
          </p:txBody>
        </p:sp>
        <p:sp>
          <p:nvSpPr>
            <p:cNvPr id="378" name="Rectangle 15"/>
            <p:cNvSpPr>
              <a:spLocks noChangeArrowheads="1"/>
            </p:cNvSpPr>
            <p:nvPr/>
          </p:nvSpPr>
          <p:spPr bwMode="auto">
            <a:xfrm>
              <a:off x="2194595" y="5375028"/>
              <a:ext cx="485884" cy="18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13784</a:t>
              </a:r>
            </a:p>
          </p:txBody>
        </p:sp>
        <p:sp>
          <p:nvSpPr>
            <p:cNvPr id="379" name="Rectangle 16"/>
            <p:cNvSpPr>
              <a:spLocks noChangeArrowheads="1"/>
            </p:cNvSpPr>
            <p:nvPr/>
          </p:nvSpPr>
          <p:spPr bwMode="auto">
            <a:xfrm>
              <a:off x="3009734" y="5375026"/>
              <a:ext cx="485884" cy="1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13501</a:t>
              </a:r>
            </a:p>
          </p:txBody>
        </p:sp>
        <p:sp>
          <p:nvSpPr>
            <p:cNvPr id="380" name="Rectangle 17"/>
            <p:cNvSpPr>
              <a:spLocks noChangeArrowheads="1"/>
            </p:cNvSpPr>
            <p:nvPr/>
          </p:nvSpPr>
          <p:spPr bwMode="auto">
            <a:xfrm>
              <a:off x="3751094" y="5375026"/>
              <a:ext cx="485884" cy="1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13241</a:t>
              </a:r>
            </a:p>
          </p:txBody>
        </p:sp>
        <p:sp>
          <p:nvSpPr>
            <p:cNvPr id="381" name="Rectangle 18"/>
            <p:cNvSpPr>
              <a:spLocks noChangeArrowheads="1"/>
            </p:cNvSpPr>
            <p:nvPr/>
          </p:nvSpPr>
          <p:spPr bwMode="auto">
            <a:xfrm>
              <a:off x="4546436" y="5375026"/>
              <a:ext cx="485884" cy="1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12456</a:t>
              </a:r>
            </a:p>
          </p:txBody>
        </p:sp>
        <p:sp>
          <p:nvSpPr>
            <p:cNvPr id="382" name="Rectangle 19"/>
            <p:cNvSpPr>
              <a:spLocks noChangeArrowheads="1"/>
            </p:cNvSpPr>
            <p:nvPr/>
          </p:nvSpPr>
          <p:spPr bwMode="auto">
            <a:xfrm>
              <a:off x="5314784" y="5375026"/>
              <a:ext cx="388706" cy="1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8094</a:t>
              </a:r>
            </a:p>
          </p:txBody>
        </p:sp>
        <p:sp>
          <p:nvSpPr>
            <p:cNvPr id="383" name="Rectangle 20"/>
            <p:cNvSpPr>
              <a:spLocks noChangeArrowheads="1"/>
            </p:cNvSpPr>
            <p:nvPr/>
          </p:nvSpPr>
          <p:spPr bwMode="auto">
            <a:xfrm>
              <a:off x="6110120" y="5375026"/>
              <a:ext cx="388706" cy="1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3935</a:t>
              </a:r>
            </a:p>
          </p:txBody>
        </p:sp>
        <p:sp>
          <p:nvSpPr>
            <p:cNvPr id="384" name="Rectangle 21"/>
            <p:cNvSpPr>
              <a:spLocks noChangeArrowheads="1"/>
            </p:cNvSpPr>
            <p:nvPr/>
          </p:nvSpPr>
          <p:spPr bwMode="auto">
            <a:xfrm>
              <a:off x="6878471" y="5375026"/>
              <a:ext cx="291530" cy="18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00000"/>
                  </a:solidFill>
                  <a:latin typeface="Arial"/>
                </a:rPr>
                <a:t>724</a:t>
              </a:r>
            </a:p>
          </p:txBody>
        </p:sp>
      </p:grpSp>
      <p:grpSp>
        <p:nvGrpSpPr>
          <p:cNvPr id="323" name="Group 322"/>
          <p:cNvGrpSpPr/>
          <p:nvPr/>
        </p:nvGrpSpPr>
        <p:grpSpPr>
          <a:xfrm>
            <a:off x="6993427" y="4255808"/>
            <a:ext cx="60335" cy="147654"/>
            <a:chOff x="3890963" y="3487655"/>
            <a:chExt cx="34925" cy="201613"/>
          </a:xfrm>
        </p:grpSpPr>
        <p:sp>
          <p:nvSpPr>
            <p:cNvPr id="434" name="Freeform 104"/>
            <p:cNvSpPr>
              <a:spLocks/>
            </p:cNvSpPr>
            <p:nvPr/>
          </p:nvSpPr>
          <p:spPr bwMode="auto">
            <a:xfrm>
              <a:off x="3908426" y="3487655"/>
              <a:ext cx="0" cy="201613"/>
            </a:xfrm>
            <a:custGeom>
              <a:avLst/>
              <a:gdLst>
                <a:gd name="T0" fmla="*/ 127 h 127"/>
                <a:gd name="T1" fmla="*/ 65 h 127"/>
                <a:gd name="T2" fmla="*/ 0 h 127"/>
              </a:gdLst>
              <a:ahLst/>
              <a:cxnLst>
                <a:cxn ang="0">
                  <a:pos x="0" y="T0"/>
                </a:cxn>
                <a:cxn ang="0">
                  <a:pos x="0" y="T1"/>
                </a:cxn>
                <a:cxn ang="0">
                  <a:pos x="0" y="T2"/>
                </a:cxn>
              </a:cxnLst>
              <a:rect l="0" t="0" r="r" b="b"/>
              <a:pathLst>
                <a:path h="127">
                  <a:moveTo>
                    <a:pt x="0" y="127"/>
                  </a:moveTo>
                  <a:lnTo>
                    <a:pt x="0" y="65"/>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35" name="Line 105"/>
            <p:cNvSpPr>
              <a:spLocks noChangeShapeType="1"/>
            </p:cNvSpPr>
            <p:nvPr/>
          </p:nvSpPr>
          <p:spPr bwMode="auto">
            <a:xfrm>
              <a:off x="3890963" y="3689267"/>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36" name="Line 106"/>
            <p:cNvSpPr>
              <a:spLocks noChangeShapeType="1"/>
            </p:cNvSpPr>
            <p:nvPr/>
          </p:nvSpPr>
          <p:spPr bwMode="auto">
            <a:xfrm>
              <a:off x="3890963" y="3487655"/>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324" name="Group 323"/>
          <p:cNvGrpSpPr/>
          <p:nvPr/>
        </p:nvGrpSpPr>
        <p:grpSpPr>
          <a:xfrm>
            <a:off x="6929666" y="2543490"/>
            <a:ext cx="2207093" cy="1689274"/>
            <a:chOff x="3795673" y="1204830"/>
            <a:chExt cx="3344942" cy="2306606"/>
          </a:xfrm>
        </p:grpSpPr>
        <p:sp>
          <p:nvSpPr>
            <p:cNvPr id="431" name="Rectangle 212"/>
            <p:cNvSpPr>
              <a:spLocks noChangeArrowheads="1"/>
            </p:cNvSpPr>
            <p:nvPr/>
          </p:nvSpPr>
          <p:spPr bwMode="auto">
            <a:xfrm>
              <a:off x="3795673" y="3290804"/>
              <a:ext cx="284243" cy="22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777777"/>
                  </a:solidFill>
                  <a:latin typeface="Arial"/>
                </a:rPr>
                <a:t>3.7</a:t>
              </a:r>
              <a:endParaRPr lang="en-US" altLang="en-US" sz="1600" b="1" dirty="0">
                <a:solidFill>
                  <a:srgbClr val="777777"/>
                </a:solidFill>
                <a:latin typeface="Arial"/>
              </a:endParaRPr>
            </a:p>
          </p:txBody>
        </p:sp>
        <p:sp>
          <p:nvSpPr>
            <p:cNvPr id="432" name="Rectangle 213"/>
            <p:cNvSpPr>
              <a:spLocks noChangeArrowheads="1"/>
            </p:cNvSpPr>
            <p:nvPr/>
          </p:nvSpPr>
          <p:spPr bwMode="auto">
            <a:xfrm>
              <a:off x="5306488" y="2273218"/>
              <a:ext cx="284243" cy="22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777777"/>
                  </a:solidFill>
                  <a:latin typeface="Arial"/>
                </a:rPr>
                <a:t>6.8</a:t>
              </a:r>
              <a:endParaRPr lang="en-US" altLang="en-US" sz="1600" b="1" dirty="0">
                <a:solidFill>
                  <a:srgbClr val="777777"/>
                </a:solidFill>
                <a:latin typeface="Arial"/>
              </a:endParaRPr>
            </a:p>
          </p:txBody>
        </p:sp>
        <p:sp>
          <p:nvSpPr>
            <p:cNvPr id="433" name="Rectangle 214"/>
            <p:cNvSpPr>
              <a:spLocks noChangeArrowheads="1"/>
            </p:cNvSpPr>
            <p:nvPr/>
          </p:nvSpPr>
          <p:spPr bwMode="auto">
            <a:xfrm>
              <a:off x="6856372" y="1204830"/>
              <a:ext cx="284243" cy="22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777777"/>
                  </a:solidFill>
                  <a:latin typeface="Arial"/>
                </a:rPr>
                <a:t>9.9</a:t>
              </a:r>
              <a:endParaRPr lang="en-US" altLang="en-US" sz="1600" b="1" dirty="0">
                <a:solidFill>
                  <a:srgbClr val="777777"/>
                </a:solidFill>
                <a:latin typeface="Arial"/>
              </a:endParaRPr>
            </a:p>
          </p:txBody>
        </p:sp>
      </p:grpSp>
      <p:sp>
        <p:nvSpPr>
          <p:cNvPr id="328" name="Rectangle 129"/>
          <p:cNvSpPr>
            <a:spLocks noChangeArrowheads="1"/>
          </p:cNvSpPr>
          <p:nvPr/>
        </p:nvSpPr>
        <p:spPr bwMode="auto">
          <a:xfrm rot="16200000">
            <a:off x="4217718" y="3827889"/>
            <a:ext cx="24878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solidFill>
                  <a:srgbClr val="000000"/>
                </a:solidFill>
                <a:latin typeface="Arial"/>
              </a:rPr>
              <a:t>Cumulative Incidence (%)</a:t>
            </a:r>
          </a:p>
        </p:txBody>
      </p:sp>
      <p:sp>
        <p:nvSpPr>
          <p:cNvPr id="330" name="Rectangle 284"/>
          <p:cNvSpPr>
            <a:spLocks noChangeArrowheads="1"/>
          </p:cNvSpPr>
          <p:nvPr/>
        </p:nvSpPr>
        <p:spPr bwMode="auto">
          <a:xfrm>
            <a:off x="8120927" y="2927027"/>
            <a:ext cx="5899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777777"/>
                </a:solidFill>
                <a:latin typeface="Arial"/>
              </a:rPr>
              <a:t>Placebo</a:t>
            </a:r>
            <a:endParaRPr lang="en-US" altLang="en-US" sz="1400" b="1" dirty="0">
              <a:solidFill>
                <a:srgbClr val="777777"/>
              </a:solidFill>
              <a:latin typeface="Arial"/>
            </a:endParaRPr>
          </a:p>
        </p:txBody>
      </p:sp>
      <p:sp>
        <p:nvSpPr>
          <p:cNvPr id="331" name="Rectangle 285"/>
          <p:cNvSpPr>
            <a:spLocks noChangeArrowheads="1"/>
          </p:cNvSpPr>
          <p:nvPr/>
        </p:nvSpPr>
        <p:spPr bwMode="auto">
          <a:xfrm>
            <a:off x="8303058" y="3790067"/>
            <a:ext cx="915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FC840C"/>
                </a:solidFill>
                <a:latin typeface="Arial"/>
              </a:rPr>
              <a:t>Evolocumab</a:t>
            </a:r>
            <a:endParaRPr lang="en-US" altLang="en-US" sz="1400" b="1" dirty="0">
              <a:solidFill>
                <a:srgbClr val="FC840C"/>
              </a:solidFill>
              <a:latin typeface="Arial"/>
            </a:endParaRPr>
          </a:p>
        </p:txBody>
      </p:sp>
      <p:grpSp>
        <p:nvGrpSpPr>
          <p:cNvPr id="15" name="Group 14"/>
          <p:cNvGrpSpPr/>
          <p:nvPr/>
        </p:nvGrpSpPr>
        <p:grpSpPr>
          <a:xfrm>
            <a:off x="5962731" y="5181318"/>
            <a:ext cx="3079153" cy="53574"/>
            <a:chOff x="5391230" y="5181318"/>
            <a:chExt cx="3079153" cy="53574"/>
          </a:xfrm>
        </p:grpSpPr>
        <p:sp>
          <p:nvSpPr>
            <p:cNvPr id="329" name="Freeform 150"/>
            <p:cNvSpPr>
              <a:spLocks/>
            </p:cNvSpPr>
            <p:nvPr/>
          </p:nvSpPr>
          <p:spPr bwMode="auto">
            <a:xfrm>
              <a:off x="5437926" y="5181319"/>
              <a:ext cx="3032454" cy="0"/>
            </a:xfrm>
            <a:custGeom>
              <a:avLst/>
              <a:gdLst>
                <a:gd name="T0" fmla="*/ 0 w 2895"/>
                <a:gd name="T1" fmla="*/ 2895 w 2895"/>
                <a:gd name="T2" fmla="*/ 0 w 2895"/>
              </a:gdLst>
              <a:ahLst/>
              <a:cxnLst>
                <a:cxn ang="0">
                  <a:pos x="T0" y="0"/>
                </a:cxn>
                <a:cxn ang="0">
                  <a:pos x="T1" y="0"/>
                </a:cxn>
                <a:cxn ang="0">
                  <a:pos x="T2" y="0"/>
                </a:cxn>
              </a:cxnLst>
              <a:rect l="0" t="0" r="r" b="b"/>
              <a:pathLst>
                <a:path w="2895">
                  <a:moveTo>
                    <a:pt x="0" y="0"/>
                  </a:moveTo>
                  <a:lnTo>
                    <a:pt x="2895" y="0"/>
                  </a:lnTo>
                  <a:lnTo>
                    <a:pt x="0" y="0"/>
                  </a:lnTo>
                  <a:close/>
                </a:path>
              </a:pathLst>
            </a:custGeom>
            <a:solidFill>
              <a:srgbClr val="000000"/>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85" name="Line 151"/>
            <p:cNvSpPr>
              <a:spLocks noChangeShapeType="1"/>
            </p:cNvSpPr>
            <p:nvPr/>
          </p:nvSpPr>
          <p:spPr bwMode="auto">
            <a:xfrm>
              <a:off x="5437928" y="5181319"/>
              <a:ext cx="3032455"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86" name="Line 155"/>
            <p:cNvSpPr>
              <a:spLocks noChangeShapeType="1"/>
            </p:cNvSpPr>
            <p:nvPr/>
          </p:nvSpPr>
          <p:spPr bwMode="auto">
            <a:xfrm>
              <a:off x="5942814" y="5181318"/>
              <a:ext cx="0" cy="53574"/>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87" name="Line 157"/>
            <p:cNvSpPr>
              <a:spLocks noChangeShapeType="1"/>
            </p:cNvSpPr>
            <p:nvPr/>
          </p:nvSpPr>
          <p:spPr bwMode="auto">
            <a:xfrm>
              <a:off x="6448747" y="5181318"/>
              <a:ext cx="0" cy="53574"/>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88" name="Line 159"/>
            <p:cNvSpPr>
              <a:spLocks noChangeShapeType="1"/>
            </p:cNvSpPr>
            <p:nvPr/>
          </p:nvSpPr>
          <p:spPr bwMode="auto">
            <a:xfrm>
              <a:off x="6953632" y="5181318"/>
              <a:ext cx="0" cy="53574"/>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89" name="Line 161"/>
            <p:cNvSpPr>
              <a:spLocks noChangeShapeType="1"/>
            </p:cNvSpPr>
            <p:nvPr/>
          </p:nvSpPr>
          <p:spPr bwMode="auto">
            <a:xfrm>
              <a:off x="7459565" y="5181318"/>
              <a:ext cx="0" cy="53574"/>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0" name="Line 163"/>
            <p:cNvSpPr>
              <a:spLocks noChangeShapeType="1"/>
            </p:cNvSpPr>
            <p:nvPr/>
          </p:nvSpPr>
          <p:spPr bwMode="auto">
            <a:xfrm>
              <a:off x="7964450" y="5181318"/>
              <a:ext cx="0" cy="53574"/>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1" name="Line 165"/>
            <p:cNvSpPr>
              <a:spLocks noChangeShapeType="1"/>
            </p:cNvSpPr>
            <p:nvPr/>
          </p:nvSpPr>
          <p:spPr bwMode="auto">
            <a:xfrm>
              <a:off x="8467241" y="5181318"/>
              <a:ext cx="0" cy="53574"/>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2" name="Line 153"/>
            <p:cNvSpPr>
              <a:spLocks noChangeShapeType="1"/>
            </p:cNvSpPr>
            <p:nvPr/>
          </p:nvSpPr>
          <p:spPr bwMode="auto">
            <a:xfrm>
              <a:off x="5437928" y="5181318"/>
              <a:ext cx="0" cy="53574"/>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4" name="Line 133"/>
            <p:cNvSpPr>
              <a:spLocks noChangeShapeType="1"/>
            </p:cNvSpPr>
            <p:nvPr/>
          </p:nvSpPr>
          <p:spPr bwMode="auto">
            <a:xfrm>
              <a:off x="5391230" y="5181319"/>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2" name="Freeform 154"/>
            <p:cNvSpPr>
              <a:spLocks/>
            </p:cNvSpPr>
            <p:nvPr/>
          </p:nvSpPr>
          <p:spPr bwMode="auto">
            <a:xfrm>
              <a:off x="5942814" y="5181319"/>
              <a:ext cx="0" cy="20927"/>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3" name="Freeform 156"/>
            <p:cNvSpPr>
              <a:spLocks/>
            </p:cNvSpPr>
            <p:nvPr/>
          </p:nvSpPr>
          <p:spPr bwMode="auto">
            <a:xfrm>
              <a:off x="6448747" y="5181319"/>
              <a:ext cx="0" cy="20927"/>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4" name="Freeform 158"/>
            <p:cNvSpPr>
              <a:spLocks/>
            </p:cNvSpPr>
            <p:nvPr/>
          </p:nvSpPr>
          <p:spPr bwMode="auto">
            <a:xfrm>
              <a:off x="6953632" y="5181319"/>
              <a:ext cx="0" cy="20927"/>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5" name="Freeform 160"/>
            <p:cNvSpPr>
              <a:spLocks/>
            </p:cNvSpPr>
            <p:nvPr/>
          </p:nvSpPr>
          <p:spPr bwMode="auto">
            <a:xfrm>
              <a:off x="7459565" y="5181319"/>
              <a:ext cx="0" cy="20927"/>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6" name="Freeform 162"/>
            <p:cNvSpPr>
              <a:spLocks/>
            </p:cNvSpPr>
            <p:nvPr/>
          </p:nvSpPr>
          <p:spPr bwMode="auto">
            <a:xfrm>
              <a:off x="7964450" y="5181319"/>
              <a:ext cx="0" cy="20927"/>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7" name="Freeform 164"/>
            <p:cNvSpPr>
              <a:spLocks/>
            </p:cNvSpPr>
            <p:nvPr/>
          </p:nvSpPr>
          <p:spPr bwMode="auto">
            <a:xfrm>
              <a:off x="8467241" y="5181319"/>
              <a:ext cx="0" cy="20927"/>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sp>
        <p:nvSpPr>
          <p:cNvPr id="408" name="Rectangle 286"/>
          <p:cNvSpPr>
            <a:spLocks noChangeArrowheads="1"/>
          </p:cNvSpPr>
          <p:nvPr/>
        </p:nvSpPr>
        <p:spPr bwMode="auto">
          <a:xfrm>
            <a:off x="5805531" y="507429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0</a:t>
            </a:r>
          </a:p>
        </p:txBody>
      </p:sp>
      <p:sp>
        <p:nvSpPr>
          <p:cNvPr id="409" name="Rectangle 287"/>
          <p:cNvSpPr>
            <a:spLocks noChangeArrowheads="1"/>
          </p:cNvSpPr>
          <p:nvPr/>
        </p:nvSpPr>
        <p:spPr bwMode="auto">
          <a:xfrm>
            <a:off x="5805531" y="461431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2</a:t>
            </a:r>
          </a:p>
        </p:txBody>
      </p:sp>
      <p:sp>
        <p:nvSpPr>
          <p:cNvPr id="410" name="Rectangle 288"/>
          <p:cNvSpPr>
            <a:spLocks noChangeArrowheads="1"/>
          </p:cNvSpPr>
          <p:nvPr/>
        </p:nvSpPr>
        <p:spPr bwMode="auto">
          <a:xfrm>
            <a:off x="5805531" y="415433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4</a:t>
            </a:r>
          </a:p>
        </p:txBody>
      </p:sp>
      <p:sp>
        <p:nvSpPr>
          <p:cNvPr id="411" name="Rectangle 289"/>
          <p:cNvSpPr>
            <a:spLocks noChangeArrowheads="1"/>
          </p:cNvSpPr>
          <p:nvPr/>
        </p:nvSpPr>
        <p:spPr bwMode="auto">
          <a:xfrm>
            <a:off x="5805531" y="369435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6</a:t>
            </a:r>
          </a:p>
        </p:txBody>
      </p:sp>
      <p:sp>
        <p:nvSpPr>
          <p:cNvPr id="412" name="Rectangle 290"/>
          <p:cNvSpPr>
            <a:spLocks noChangeArrowheads="1"/>
          </p:cNvSpPr>
          <p:nvPr/>
        </p:nvSpPr>
        <p:spPr bwMode="auto">
          <a:xfrm>
            <a:off x="5805531" y="323438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8</a:t>
            </a:r>
          </a:p>
        </p:txBody>
      </p:sp>
      <p:sp>
        <p:nvSpPr>
          <p:cNvPr id="413" name="Rectangle 292"/>
          <p:cNvSpPr>
            <a:spLocks noChangeArrowheads="1"/>
          </p:cNvSpPr>
          <p:nvPr/>
        </p:nvSpPr>
        <p:spPr bwMode="auto">
          <a:xfrm>
            <a:off x="5805530" y="300439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9</a:t>
            </a:r>
          </a:p>
        </p:txBody>
      </p:sp>
      <p:sp>
        <p:nvSpPr>
          <p:cNvPr id="414" name="Rectangle 293"/>
          <p:cNvSpPr>
            <a:spLocks noChangeArrowheads="1"/>
          </p:cNvSpPr>
          <p:nvPr/>
        </p:nvSpPr>
        <p:spPr bwMode="auto">
          <a:xfrm>
            <a:off x="5706145" y="2774403"/>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10</a:t>
            </a:r>
          </a:p>
        </p:txBody>
      </p:sp>
      <p:sp>
        <p:nvSpPr>
          <p:cNvPr id="415" name="Rectangle 294"/>
          <p:cNvSpPr>
            <a:spLocks noChangeArrowheads="1"/>
          </p:cNvSpPr>
          <p:nvPr/>
        </p:nvSpPr>
        <p:spPr bwMode="auto">
          <a:xfrm>
            <a:off x="5719482" y="2544415"/>
            <a:ext cx="1854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11</a:t>
            </a:r>
          </a:p>
        </p:txBody>
      </p:sp>
      <p:sp>
        <p:nvSpPr>
          <p:cNvPr id="416" name="Rectangle 306"/>
          <p:cNvSpPr>
            <a:spLocks noChangeArrowheads="1"/>
          </p:cNvSpPr>
          <p:nvPr/>
        </p:nvSpPr>
        <p:spPr bwMode="auto">
          <a:xfrm>
            <a:off x="5958479" y="525855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0</a:t>
            </a:r>
          </a:p>
        </p:txBody>
      </p:sp>
      <p:sp>
        <p:nvSpPr>
          <p:cNvPr id="417" name="Rectangle 307"/>
          <p:cNvSpPr>
            <a:spLocks noChangeArrowheads="1"/>
          </p:cNvSpPr>
          <p:nvPr/>
        </p:nvSpPr>
        <p:spPr bwMode="auto">
          <a:xfrm>
            <a:off x="6465459" y="5258555"/>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6</a:t>
            </a:r>
          </a:p>
        </p:txBody>
      </p:sp>
      <p:sp>
        <p:nvSpPr>
          <p:cNvPr id="418" name="Rectangle 308"/>
          <p:cNvSpPr>
            <a:spLocks noChangeArrowheads="1"/>
          </p:cNvSpPr>
          <p:nvPr/>
        </p:nvSpPr>
        <p:spPr bwMode="auto">
          <a:xfrm>
            <a:off x="7422394" y="525855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18</a:t>
            </a:r>
          </a:p>
        </p:txBody>
      </p:sp>
      <p:sp>
        <p:nvSpPr>
          <p:cNvPr id="419" name="Rectangle 309"/>
          <p:cNvSpPr>
            <a:spLocks noChangeArrowheads="1"/>
          </p:cNvSpPr>
          <p:nvPr/>
        </p:nvSpPr>
        <p:spPr bwMode="auto">
          <a:xfrm>
            <a:off x="6915414" y="525855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12</a:t>
            </a:r>
          </a:p>
        </p:txBody>
      </p:sp>
      <p:sp>
        <p:nvSpPr>
          <p:cNvPr id="420" name="Rectangle 310"/>
          <p:cNvSpPr>
            <a:spLocks noChangeArrowheads="1"/>
          </p:cNvSpPr>
          <p:nvPr/>
        </p:nvSpPr>
        <p:spPr bwMode="auto">
          <a:xfrm>
            <a:off x="7928326" y="525855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24</a:t>
            </a:r>
          </a:p>
        </p:txBody>
      </p:sp>
      <p:sp>
        <p:nvSpPr>
          <p:cNvPr id="421" name="Rectangle 312"/>
          <p:cNvSpPr>
            <a:spLocks noChangeArrowheads="1"/>
          </p:cNvSpPr>
          <p:nvPr/>
        </p:nvSpPr>
        <p:spPr bwMode="auto">
          <a:xfrm>
            <a:off x="8942288" y="525855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36</a:t>
            </a:r>
          </a:p>
        </p:txBody>
      </p:sp>
      <p:sp>
        <p:nvSpPr>
          <p:cNvPr id="422" name="Rectangle 313"/>
          <p:cNvSpPr>
            <a:spLocks noChangeArrowheads="1"/>
          </p:cNvSpPr>
          <p:nvPr/>
        </p:nvSpPr>
        <p:spPr bwMode="auto">
          <a:xfrm>
            <a:off x="8429023" y="5258555"/>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30</a:t>
            </a:r>
          </a:p>
        </p:txBody>
      </p:sp>
      <p:grpSp>
        <p:nvGrpSpPr>
          <p:cNvPr id="18" name="Group 17"/>
          <p:cNvGrpSpPr/>
          <p:nvPr/>
        </p:nvGrpSpPr>
        <p:grpSpPr>
          <a:xfrm>
            <a:off x="5962730" y="2657256"/>
            <a:ext cx="48268" cy="2524062"/>
            <a:chOff x="5391230" y="2657256"/>
            <a:chExt cx="48268" cy="2524062"/>
          </a:xfrm>
        </p:grpSpPr>
        <p:sp>
          <p:nvSpPr>
            <p:cNvPr id="393" name="Line 131"/>
            <p:cNvSpPr>
              <a:spLocks noChangeShapeType="1"/>
            </p:cNvSpPr>
            <p:nvPr/>
          </p:nvSpPr>
          <p:spPr bwMode="auto">
            <a:xfrm flipV="1">
              <a:off x="5437928" y="2657256"/>
              <a:ext cx="0" cy="2524062"/>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5" name="Line 135"/>
            <p:cNvSpPr>
              <a:spLocks noChangeShapeType="1"/>
            </p:cNvSpPr>
            <p:nvPr/>
          </p:nvSpPr>
          <p:spPr bwMode="auto">
            <a:xfrm>
              <a:off x="5391230" y="4722400"/>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6" name="Line 137"/>
            <p:cNvSpPr>
              <a:spLocks noChangeShapeType="1"/>
            </p:cNvSpPr>
            <p:nvPr/>
          </p:nvSpPr>
          <p:spPr bwMode="auto">
            <a:xfrm>
              <a:off x="5391230" y="4263479"/>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7" name="Line 139"/>
            <p:cNvSpPr>
              <a:spLocks noChangeShapeType="1"/>
            </p:cNvSpPr>
            <p:nvPr/>
          </p:nvSpPr>
          <p:spPr bwMode="auto">
            <a:xfrm>
              <a:off x="5391230" y="3804559"/>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8" name="Line 141"/>
            <p:cNvSpPr>
              <a:spLocks noChangeShapeType="1"/>
            </p:cNvSpPr>
            <p:nvPr/>
          </p:nvSpPr>
          <p:spPr bwMode="auto">
            <a:xfrm>
              <a:off x="5391230" y="3345638"/>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99" name="Line 145"/>
            <p:cNvSpPr>
              <a:spLocks noChangeShapeType="1"/>
            </p:cNvSpPr>
            <p:nvPr/>
          </p:nvSpPr>
          <p:spPr bwMode="auto">
            <a:xfrm>
              <a:off x="5391230" y="3116177"/>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0" name="Line 147"/>
            <p:cNvSpPr>
              <a:spLocks noChangeShapeType="1"/>
            </p:cNvSpPr>
            <p:nvPr/>
          </p:nvSpPr>
          <p:spPr bwMode="auto">
            <a:xfrm>
              <a:off x="5391230" y="2886717"/>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01" name="Line 149"/>
            <p:cNvSpPr>
              <a:spLocks noChangeShapeType="1"/>
            </p:cNvSpPr>
            <p:nvPr/>
          </p:nvSpPr>
          <p:spPr bwMode="auto">
            <a:xfrm>
              <a:off x="5391230" y="2657256"/>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23" name="Line 135"/>
            <p:cNvSpPr>
              <a:spLocks noChangeShapeType="1"/>
            </p:cNvSpPr>
            <p:nvPr/>
          </p:nvSpPr>
          <p:spPr bwMode="auto">
            <a:xfrm>
              <a:off x="5391230" y="4951860"/>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24" name="Line 137"/>
            <p:cNvSpPr>
              <a:spLocks noChangeShapeType="1"/>
            </p:cNvSpPr>
            <p:nvPr/>
          </p:nvSpPr>
          <p:spPr bwMode="auto">
            <a:xfrm>
              <a:off x="5391230" y="4492939"/>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25" name="Line 139"/>
            <p:cNvSpPr>
              <a:spLocks noChangeShapeType="1"/>
            </p:cNvSpPr>
            <p:nvPr/>
          </p:nvSpPr>
          <p:spPr bwMode="auto">
            <a:xfrm>
              <a:off x="5391230" y="4034019"/>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426" name="Line 141"/>
            <p:cNvSpPr>
              <a:spLocks noChangeShapeType="1"/>
            </p:cNvSpPr>
            <p:nvPr/>
          </p:nvSpPr>
          <p:spPr bwMode="auto">
            <a:xfrm>
              <a:off x="5391230" y="3575098"/>
              <a:ext cx="48268"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sp>
        <p:nvSpPr>
          <p:cNvPr id="427" name="Rectangle 287"/>
          <p:cNvSpPr>
            <a:spLocks noChangeArrowheads="1"/>
          </p:cNvSpPr>
          <p:nvPr/>
        </p:nvSpPr>
        <p:spPr bwMode="auto">
          <a:xfrm>
            <a:off x="5805531" y="484429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1</a:t>
            </a:r>
          </a:p>
        </p:txBody>
      </p:sp>
      <p:sp>
        <p:nvSpPr>
          <p:cNvPr id="428" name="Rectangle 288"/>
          <p:cNvSpPr>
            <a:spLocks noChangeArrowheads="1"/>
          </p:cNvSpPr>
          <p:nvPr/>
        </p:nvSpPr>
        <p:spPr bwMode="auto">
          <a:xfrm>
            <a:off x="5805531" y="438432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3</a:t>
            </a:r>
          </a:p>
        </p:txBody>
      </p:sp>
      <p:sp>
        <p:nvSpPr>
          <p:cNvPr id="429" name="Rectangle 289"/>
          <p:cNvSpPr>
            <a:spLocks noChangeArrowheads="1"/>
          </p:cNvSpPr>
          <p:nvPr/>
        </p:nvSpPr>
        <p:spPr bwMode="auto">
          <a:xfrm>
            <a:off x="5805531" y="3924346"/>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5</a:t>
            </a:r>
          </a:p>
        </p:txBody>
      </p:sp>
      <p:sp>
        <p:nvSpPr>
          <p:cNvPr id="430" name="Rectangle 290"/>
          <p:cNvSpPr>
            <a:spLocks noChangeArrowheads="1"/>
          </p:cNvSpPr>
          <p:nvPr/>
        </p:nvSpPr>
        <p:spPr bwMode="auto">
          <a:xfrm>
            <a:off x="5805531" y="346436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7</a:t>
            </a:r>
          </a:p>
        </p:txBody>
      </p:sp>
      <p:grpSp>
        <p:nvGrpSpPr>
          <p:cNvPr id="337" name="Group 336"/>
          <p:cNvGrpSpPr/>
          <p:nvPr/>
        </p:nvGrpSpPr>
        <p:grpSpPr>
          <a:xfrm>
            <a:off x="8006340" y="3507077"/>
            <a:ext cx="60335" cy="202297"/>
            <a:chOff x="5426076" y="2465305"/>
            <a:chExt cx="34925" cy="276225"/>
          </a:xfrm>
        </p:grpSpPr>
        <p:sp>
          <p:nvSpPr>
            <p:cNvPr id="362" name="Freeform 140"/>
            <p:cNvSpPr>
              <a:spLocks/>
            </p:cNvSpPr>
            <p:nvPr/>
          </p:nvSpPr>
          <p:spPr bwMode="auto">
            <a:xfrm>
              <a:off x="5443538" y="2465305"/>
              <a:ext cx="0" cy="276225"/>
            </a:xfrm>
            <a:custGeom>
              <a:avLst/>
              <a:gdLst>
                <a:gd name="T0" fmla="*/ 174 h 174"/>
                <a:gd name="T1" fmla="*/ 89 h 174"/>
                <a:gd name="T2" fmla="*/ 0 h 174"/>
              </a:gdLst>
              <a:ahLst/>
              <a:cxnLst>
                <a:cxn ang="0">
                  <a:pos x="0" y="T0"/>
                </a:cxn>
                <a:cxn ang="0">
                  <a:pos x="0" y="T1"/>
                </a:cxn>
                <a:cxn ang="0">
                  <a:pos x="0" y="T2"/>
                </a:cxn>
              </a:cxnLst>
              <a:rect l="0" t="0" r="r" b="b"/>
              <a:pathLst>
                <a:path h="174">
                  <a:moveTo>
                    <a:pt x="0" y="174"/>
                  </a:moveTo>
                  <a:lnTo>
                    <a:pt x="0" y="89"/>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3" name="Line 141"/>
            <p:cNvSpPr>
              <a:spLocks noChangeShapeType="1"/>
            </p:cNvSpPr>
            <p:nvPr/>
          </p:nvSpPr>
          <p:spPr bwMode="auto">
            <a:xfrm>
              <a:off x="5426076" y="2741530"/>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4" name="Line 142"/>
            <p:cNvSpPr>
              <a:spLocks noChangeShapeType="1"/>
            </p:cNvSpPr>
            <p:nvPr/>
          </p:nvSpPr>
          <p:spPr bwMode="auto">
            <a:xfrm>
              <a:off x="5426076" y="2465305"/>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11" name="Group 10"/>
          <p:cNvGrpSpPr/>
          <p:nvPr/>
        </p:nvGrpSpPr>
        <p:grpSpPr>
          <a:xfrm>
            <a:off x="6993427" y="3187354"/>
            <a:ext cx="2081971" cy="1340508"/>
            <a:chOff x="6421926" y="3109974"/>
            <a:chExt cx="2081971" cy="1391407"/>
          </a:xfrm>
        </p:grpSpPr>
        <p:grpSp>
          <p:nvGrpSpPr>
            <p:cNvPr id="335" name="Group 334"/>
            <p:cNvGrpSpPr/>
            <p:nvPr/>
          </p:nvGrpSpPr>
          <p:grpSpPr>
            <a:xfrm>
              <a:off x="6421926" y="4366223"/>
              <a:ext cx="60335" cy="135158"/>
              <a:chOff x="3890963" y="3681330"/>
              <a:chExt cx="34925" cy="177800"/>
            </a:xfrm>
          </p:grpSpPr>
          <p:sp>
            <p:nvSpPr>
              <p:cNvPr id="368" name="Freeform 86"/>
              <p:cNvSpPr>
                <a:spLocks/>
              </p:cNvSpPr>
              <p:nvPr/>
            </p:nvSpPr>
            <p:spPr bwMode="auto">
              <a:xfrm>
                <a:off x="3908426" y="3681330"/>
                <a:ext cx="0" cy="177800"/>
              </a:xfrm>
              <a:custGeom>
                <a:avLst/>
                <a:gdLst>
                  <a:gd name="T0" fmla="*/ 112 h 112"/>
                  <a:gd name="T1" fmla="*/ 58 h 112"/>
                  <a:gd name="T2" fmla="*/ 0 h 112"/>
                </a:gdLst>
                <a:ahLst/>
                <a:cxnLst>
                  <a:cxn ang="0">
                    <a:pos x="0" y="T0"/>
                  </a:cxn>
                  <a:cxn ang="0">
                    <a:pos x="0" y="T1"/>
                  </a:cxn>
                  <a:cxn ang="0">
                    <a:pos x="0" y="T2"/>
                  </a:cxn>
                </a:cxnLst>
                <a:rect l="0" t="0" r="r" b="b"/>
                <a:pathLst>
                  <a:path h="112">
                    <a:moveTo>
                      <a:pt x="0" y="112"/>
                    </a:moveTo>
                    <a:lnTo>
                      <a:pt x="0" y="58"/>
                    </a:lnTo>
                    <a:lnTo>
                      <a:pt x="0"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9" name="Line 87"/>
              <p:cNvSpPr>
                <a:spLocks noChangeShapeType="1"/>
              </p:cNvSpPr>
              <p:nvPr/>
            </p:nvSpPr>
            <p:spPr bwMode="auto">
              <a:xfrm>
                <a:off x="3890963" y="3859130"/>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70" name="Line 88"/>
              <p:cNvSpPr>
                <a:spLocks noChangeShapeType="1"/>
              </p:cNvSpPr>
              <p:nvPr/>
            </p:nvSpPr>
            <p:spPr bwMode="auto">
              <a:xfrm>
                <a:off x="3890963" y="3681330"/>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336" name="Group 335"/>
            <p:cNvGrpSpPr/>
            <p:nvPr/>
          </p:nvGrpSpPr>
          <p:grpSpPr>
            <a:xfrm>
              <a:off x="7434839" y="3774905"/>
              <a:ext cx="60335" cy="187050"/>
              <a:chOff x="5426076" y="2903455"/>
              <a:chExt cx="34925" cy="246063"/>
            </a:xfrm>
          </p:grpSpPr>
          <p:sp>
            <p:nvSpPr>
              <p:cNvPr id="365" name="Freeform 122"/>
              <p:cNvSpPr>
                <a:spLocks/>
              </p:cNvSpPr>
              <p:nvPr/>
            </p:nvSpPr>
            <p:spPr bwMode="auto">
              <a:xfrm>
                <a:off x="5443538" y="2903455"/>
                <a:ext cx="0" cy="246063"/>
              </a:xfrm>
              <a:custGeom>
                <a:avLst/>
                <a:gdLst>
                  <a:gd name="T0" fmla="*/ 155 h 155"/>
                  <a:gd name="T1" fmla="*/ 81 h 155"/>
                  <a:gd name="T2" fmla="*/ 0 h 155"/>
                </a:gdLst>
                <a:ahLst/>
                <a:cxnLst>
                  <a:cxn ang="0">
                    <a:pos x="0" y="T0"/>
                  </a:cxn>
                  <a:cxn ang="0">
                    <a:pos x="0" y="T1"/>
                  </a:cxn>
                  <a:cxn ang="0">
                    <a:pos x="0" y="T2"/>
                  </a:cxn>
                </a:cxnLst>
                <a:rect l="0" t="0" r="r" b="b"/>
                <a:pathLst>
                  <a:path h="155">
                    <a:moveTo>
                      <a:pt x="0" y="155"/>
                    </a:moveTo>
                    <a:lnTo>
                      <a:pt x="0" y="81"/>
                    </a:lnTo>
                    <a:lnTo>
                      <a:pt x="0"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6" name="Line 123"/>
              <p:cNvSpPr>
                <a:spLocks noChangeShapeType="1"/>
              </p:cNvSpPr>
              <p:nvPr/>
            </p:nvSpPr>
            <p:spPr bwMode="auto">
              <a:xfrm>
                <a:off x="5426076" y="3149517"/>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7" name="Line 124"/>
              <p:cNvSpPr>
                <a:spLocks noChangeShapeType="1"/>
              </p:cNvSpPr>
              <p:nvPr/>
            </p:nvSpPr>
            <p:spPr bwMode="auto">
              <a:xfrm>
                <a:off x="5426076" y="2903455"/>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338" name="Group 337"/>
            <p:cNvGrpSpPr/>
            <p:nvPr/>
          </p:nvGrpSpPr>
          <p:grpSpPr>
            <a:xfrm>
              <a:off x="8443562" y="3109974"/>
              <a:ext cx="60335" cy="349964"/>
              <a:chOff x="6954838" y="2028742"/>
              <a:chExt cx="34925" cy="460375"/>
            </a:xfrm>
          </p:grpSpPr>
          <p:sp>
            <p:nvSpPr>
              <p:cNvPr id="359" name="Freeform 158"/>
              <p:cNvSpPr>
                <a:spLocks/>
              </p:cNvSpPr>
              <p:nvPr/>
            </p:nvSpPr>
            <p:spPr bwMode="auto">
              <a:xfrm>
                <a:off x="6972301" y="2028742"/>
                <a:ext cx="0" cy="460375"/>
              </a:xfrm>
              <a:custGeom>
                <a:avLst/>
                <a:gdLst>
                  <a:gd name="T0" fmla="*/ 290 h 290"/>
                  <a:gd name="T1" fmla="*/ 151 h 290"/>
                  <a:gd name="T2" fmla="*/ 0 h 290"/>
                </a:gdLst>
                <a:ahLst/>
                <a:cxnLst>
                  <a:cxn ang="0">
                    <a:pos x="0" y="T0"/>
                  </a:cxn>
                  <a:cxn ang="0">
                    <a:pos x="0" y="T1"/>
                  </a:cxn>
                  <a:cxn ang="0">
                    <a:pos x="0" y="T2"/>
                  </a:cxn>
                </a:cxnLst>
                <a:rect l="0" t="0" r="r" b="b"/>
                <a:pathLst>
                  <a:path h="290">
                    <a:moveTo>
                      <a:pt x="0" y="290"/>
                    </a:moveTo>
                    <a:lnTo>
                      <a:pt x="0" y="151"/>
                    </a:lnTo>
                    <a:lnTo>
                      <a:pt x="0"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0" name="Line 159"/>
              <p:cNvSpPr>
                <a:spLocks noChangeShapeType="1"/>
              </p:cNvSpPr>
              <p:nvPr/>
            </p:nvSpPr>
            <p:spPr bwMode="auto">
              <a:xfrm>
                <a:off x="6954838" y="2489117"/>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61" name="Line 160"/>
              <p:cNvSpPr>
                <a:spLocks noChangeShapeType="1"/>
              </p:cNvSpPr>
              <p:nvPr/>
            </p:nvSpPr>
            <p:spPr bwMode="auto">
              <a:xfrm>
                <a:off x="6954838" y="2028742"/>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grpSp>
        <p:nvGrpSpPr>
          <p:cNvPr id="339" name="Group 338"/>
          <p:cNvGrpSpPr/>
          <p:nvPr/>
        </p:nvGrpSpPr>
        <p:grpSpPr>
          <a:xfrm>
            <a:off x="9015063" y="2715326"/>
            <a:ext cx="60335" cy="355764"/>
            <a:chOff x="6954838" y="1384217"/>
            <a:chExt cx="34925" cy="485775"/>
          </a:xfrm>
        </p:grpSpPr>
        <p:sp>
          <p:nvSpPr>
            <p:cNvPr id="356" name="Freeform 176"/>
            <p:cNvSpPr>
              <a:spLocks/>
            </p:cNvSpPr>
            <p:nvPr/>
          </p:nvSpPr>
          <p:spPr bwMode="auto">
            <a:xfrm>
              <a:off x="6972301" y="1384217"/>
              <a:ext cx="0" cy="485775"/>
            </a:xfrm>
            <a:custGeom>
              <a:avLst/>
              <a:gdLst>
                <a:gd name="T0" fmla="*/ 306 h 306"/>
                <a:gd name="T1" fmla="*/ 159 h 306"/>
                <a:gd name="T2" fmla="*/ 0 h 306"/>
              </a:gdLst>
              <a:ahLst/>
              <a:cxnLst>
                <a:cxn ang="0">
                  <a:pos x="0" y="T0"/>
                </a:cxn>
                <a:cxn ang="0">
                  <a:pos x="0" y="T1"/>
                </a:cxn>
                <a:cxn ang="0">
                  <a:pos x="0" y="T2"/>
                </a:cxn>
              </a:cxnLst>
              <a:rect l="0" t="0" r="r" b="b"/>
              <a:pathLst>
                <a:path h="306">
                  <a:moveTo>
                    <a:pt x="0" y="306"/>
                  </a:moveTo>
                  <a:lnTo>
                    <a:pt x="0" y="159"/>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7" name="Line 177"/>
            <p:cNvSpPr>
              <a:spLocks noChangeShapeType="1"/>
            </p:cNvSpPr>
            <p:nvPr/>
          </p:nvSpPr>
          <p:spPr bwMode="auto">
            <a:xfrm>
              <a:off x="6954838" y="1869992"/>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8" name="Line 178"/>
            <p:cNvSpPr>
              <a:spLocks noChangeShapeType="1"/>
            </p:cNvSpPr>
            <p:nvPr/>
          </p:nvSpPr>
          <p:spPr bwMode="auto">
            <a:xfrm>
              <a:off x="6954838" y="1384217"/>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340" name="Group 339"/>
          <p:cNvGrpSpPr/>
          <p:nvPr/>
        </p:nvGrpSpPr>
        <p:grpSpPr>
          <a:xfrm>
            <a:off x="6012570" y="2896697"/>
            <a:ext cx="3029312" cy="2276424"/>
            <a:chOff x="2381251" y="1631867"/>
            <a:chExt cx="4591050" cy="3108325"/>
          </a:xfrm>
        </p:grpSpPr>
        <p:sp>
          <p:nvSpPr>
            <p:cNvPr id="351" name="Freeform 179"/>
            <p:cNvSpPr>
              <a:spLocks/>
            </p:cNvSpPr>
            <p:nvPr/>
          </p:nvSpPr>
          <p:spPr bwMode="auto">
            <a:xfrm>
              <a:off x="2381251" y="4006767"/>
              <a:ext cx="960438" cy="733425"/>
            </a:xfrm>
            <a:custGeom>
              <a:avLst/>
              <a:gdLst>
                <a:gd name="T0" fmla="*/ 6 w 605"/>
                <a:gd name="T1" fmla="*/ 455 h 462"/>
                <a:gd name="T2" fmla="*/ 17 w 605"/>
                <a:gd name="T3" fmla="*/ 451 h 462"/>
                <a:gd name="T4" fmla="*/ 28 w 605"/>
                <a:gd name="T5" fmla="*/ 444 h 462"/>
                <a:gd name="T6" fmla="*/ 39 w 605"/>
                <a:gd name="T7" fmla="*/ 429 h 462"/>
                <a:gd name="T8" fmla="*/ 53 w 605"/>
                <a:gd name="T9" fmla="*/ 425 h 462"/>
                <a:gd name="T10" fmla="*/ 68 w 605"/>
                <a:gd name="T11" fmla="*/ 418 h 462"/>
                <a:gd name="T12" fmla="*/ 79 w 605"/>
                <a:gd name="T13" fmla="*/ 398 h 462"/>
                <a:gd name="T14" fmla="*/ 90 w 605"/>
                <a:gd name="T15" fmla="*/ 394 h 462"/>
                <a:gd name="T16" fmla="*/ 100 w 605"/>
                <a:gd name="T17" fmla="*/ 387 h 462"/>
                <a:gd name="T18" fmla="*/ 111 w 605"/>
                <a:gd name="T19" fmla="*/ 383 h 462"/>
                <a:gd name="T20" fmla="*/ 122 w 605"/>
                <a:gd name="T21" fmla="*/ 368 h 462"/>
                <a:gd name="T22" fmla="*/ 133 w 605"/>
                <a:gd name="T23" fmla="*/ 357 h 462"/>
                <a:gd name="T24" fmla="*/ 144 w 605"/>
                <a:gd name="T25" fmla="*/ 350 h 462"/>
                <a:gd name="T26" fmla="*/ 159 w 605"/>
                <a:gd name="T27" fmla="*/ 346 h 462"/>
                <a:gd name="T28" fmla="*/ 168 w 605"/>
                <a:gd name="T29" fmla="*/ 335 h 462"/>
                <a:gd name="T30" fmla="*/ 177 w 605"/>
                <a:gd name="T31" fmla="*/ 324 h 462"/>
                <a:gd name="T32" fmla="*/ 190 w 605"/>
                <a:gd name="T33" fmla="*/ 316 h 462"/>
                <a:gd name="T34" fmla="*/ 206 w 605"/>
                <a:gd name="T35" fmla="*/ 305 h 462"/>
                <a:gd name="T36" fmla="*/ 216 w 605"/>
                <a:gd name="T37" fmla="*/ 298 h 462"/>
                <a:gd name="T38" fmla="*/ 230 w 605"/>
                <a:gd name="T39" fmla="*/ 287 h 462"/>
                <a:gd name="T40" fmla="*/ 241 w 605"/>
                <a:gd name="T41" fmla="*/ 276 h 462"/>
                <a:gd name="T42" fmla="*/ 255 w 605"/>
                <a:gd name="T43" fmla="*/ 265 h 462"/>
                <a:gd name="T44" fmla="*/ 266 w 605"/>
                <a:gd name="T45" fmla="*/ 253 h 462"/>
                <a:gd name="T46" fmla="*/ 277 w 605"/>
                <a:gd name="T47" fmla="*/ 246 h 462"/>
                <a:gd name="T48" fmla="*/ 288 w 605"/>
                <a:gd name="T49" fmla="*/ 235 h 462"/>
                <a:gd name="T50" fmla="*/ 303 w 605"/>
                <a:gd name="T51" fmla="*/ 227 h 462"/>
                <a:gd name="T52" fmla="*/ 317 w 605"/>
                <a:gd name="T53" fmla="*/ 224 h 462"/>
                <a:gd name="T54" fmla="*/ 328 w 605"/>
                <a:gd name="T55" fmla="*/ 216 h 462"/>
                <a:gd name="T56" fmla="*/ 339 w 605"/>
                <a:gd name="T57" fmla="*/ 209 h 462"/>
                <a:gd name="T58" fmla="*/ 352 w 605"/>
                <a:gd name="T59" fmla="*/ 202 h 462"/>
                <a:gd name="T60" fmla="*/ 368 w 605"/>
                <a:gd name="T61" fmla="*/ 194 h 462"/>
                <a:gd name="T62" fmla="*/ 374 w 605"/>
                <a:gd name="T63" fmla="*/ 179 h 462"/>
                <a:gd name="T64" fmla="*/ 385 w 605"/>
                <a:gd name="T65" fmla="*/ 168 h 462"/>
                <a:gd name="T66" fmla="*/ 396 w 605"/>
                <a:gd name="T67" fmla="*/ 157 h 462"/>
                <a:gd name="T68" fmla="*/ 410 w 605"/>
                <a:gd name="T69" fmla="*/ 142 h 462"/>
                <a:gd name="T70" fmla="*/ 421 w 605"/>
                <a:gd name="T71" fmla="*/ 137 h 462"/>
                <a:gd name="T72" fmla="*/ 436 w 605"/>
                <a:gd name="T73" fmla="*/ 135 h 462"/>
                <a:gd name="T74" fmla="*/ 447 w 605"/>
                <a:gd name="T75" fmla="*/ 126 h 462"/>
                <a:gd name="T76" fmla="*/ 457 w 605"/>
                <a:gd name="T77" fmla="*/ 116 h 462"/>
                <a:gd name="T78" fmla="*/ 468 w 605"/>
                <a:gd name="T79" fmla="*/ 105 h 462"/>
                <a:gd name="T80" fmla="*/ 479 w 605"/>
                <a:gd name="T81" fmla="*/ 98 h 462"/>
                <a:gd name="T82" fmla="*/ 494 w 605"/>
                <a:gd name="T83" fmla="*/ 87 h 462"/>
                <a:gd name="T84" fmla="*/ 508 w 605"/>
                <a:gd name="T85" fmla="*/ 83 h 462"/>
                <a:gd name="T86" fmla="*/ 523 w 605"/>
                <a:gd name="T87" fmla="*/ 72 h 462"/>
                <a:gd name="T88" fmla="*/ 534 w 605"/>
                <a:gd name="T89" fmla="*/ 61 h 462"/>
                <a:gd name="T90" fmla="*/ 547 w 605"/>
                <a:gd name="T91" fmla="*/ 56 h 462"/>
                <a:gd name="T92" fmla="*/ 558 w 605"/>
                <a:gd name="T93" fmla="*/ 41 h 462"/>
                <a:gd name="T94" fmla="*/ 572 w 605"/>
                <a:gd name="T95" fmla="*/ 26 h 462"/>
                <a:gd name="T96" fmla="*/ 587 w 605"/>
                <a:gd name="T97" fmla="*/ 15 h 462"/>
                <a:gd name="T98" fmla="*/ 601 w 605"/>
                <a:gd name="T99" fmla="*/ 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5" h="462">
                  <a:moveTo>
                    <a:pt x="0" y="462"/>
                  </a:moveTo>
                  <a:lnTo>
                    <a:pt x="0" y="458"/>
                  </a:lnTo>
                  <a:lnTo>
                    <a:pt x="4" y="458"/>
                  </a:lnTo>
                  <a:lnTo>
                    <a:pt x="6" y="455"/>
                  </a:lnTo>
                  <a:lnTo>
                    <a:pt x="10" y="455"/>
                  </a:lnTo>
                  <a:lnTo>
                    <a:pt x="10" y="451"/>
                  </a:lnTo>
                  <a:lnTo>
                    <a:pt x="13" y="451"/>
                  </a:lnTo>
                  <a:lnTo>
                    <a:pt x="17" y="451"/>
                  </a:lnTo>
                  <a:lnTo>
                    <a:pt x="21" y="447"/>
                  </a:lnTo>
                  <a:lnTo>
                    <a:pt x="24" y="447"/>
                  </a:lnTo>
                  <a:lnTo>
                    <a:pt x="28" y="447"/>
                  </a:lnTo>
                  <a:lnTo>
                    <a:pt x="28" y="444"/>
                  </a:lnTo>
                  <a:lnTo>
                    <a:pt x="32" y="436"/>
                  </a:lnTo>
                  <a:lnTo>
                    <a:pt x="35" y="436"/>
                  </a:lnTo>
                  <a:lnTo>
                    <a:pt x="39" y="431"/>
                  </a:lnTo>
                  <a:lnTo>
                    <a:pt x="39" y="429"/>
                  </a:lnTo>
                  <a:lnTo>
                    <a:pt x="42" y="425"/>
                  </a:lnTo>
                  <a:lnTo>
                    <a:pt x="46" y="425"/>
                  </a:lnTo>
                  <a:lnTo>
                    <a:pt x="50" y="425"/>
                  </a:lnTo>
                  <a:lnTo>
                    <a:pt x="53" y="425"/>
                  </a:lnTo>
                  <a:lnTo>
                    <a:pt x="57" y="420"/>
                  </a:lnTo>
                  <a:lnTo>
                    <a:pt x="61" y="420"/>
                  </a:lnTo>
                  <a:lnTo>
                    <a:pt x="64" y="420"/>
                  </a:lnTo>
                  <a:lnTo>
                    <a:pt x="68" y="418"/>
                  </a:lnTo>
                  <a:lnTo>
                    <a:pt x="71" y="414"/>
                  </a:lnTo>
                  <a:lnTo>
                    <a:pt x="75" y="407"/>
                  </a:lnTo>
                  <a:lnTo>
                    <a:pt x="79" y="403"/>
                  </a:lnTo>
                  <a:lnTo>
                    <a:pt x="79" y="398"/>
                  </a:lnTo>
                  <a:lnTo>
                    <a:pt x="82" y="398"/>
                  </a:lnTo>
                  <a:lnTo>
                    <a:pt x="86" y="398"/>
                  </a:lnTo>
                  <a:lnTo>
                    <a:pt x="90" y="398"/>
                  </a:lnTo>
                  <a:lnTo>
                    <a:pt x="90" y="394"/>
                  </a:lnTo>
                  <a:lnTo>
                    <a:pt x="93" y="394"/>
                  </a:lnTo>
                  <a:lnTo>
                    <a:pt x="97" y="394"/>
                  </a:lnTo>
                  <a:lnTo>
                    <a:pt x="97" y="392"/>
                  </a:lnTo>
                  <a:lnTo>
                    <a:pt x="100" y="387"/>
                  </a:lnTo>
                  <a:lnTo>
                    <a:pt x="104" y="387"/>
                  </a:lnTo>
                  <a:lnTo>
                    <a:pt x="108" y="387"/>
                  </a:lnTo>
                  <a:lnTo>
                    <a:pt x="108" y="383"/>
                  </a:lnTo>
                  <a:lnTo>
                    <a:pt x="111" y="383"/>
                  </a:lnTo>
                  <a:lnTo>
                    <a:pt x="115" y="376"/>
                  </a:lnTo>
                  <a:lnTo>
                    <a:pt x="119" y="372"/>
                  </a:lnTo>
                  <a:lnTo>
                    <a:pt x="119" y="368"/>
                  </a:lnTo>
                  <a:lnTo>
                    <a:pt x="122" y="368"/>
                  </a:lnTo>
                  <a:lnTo>
                    <a:pt x="126" y="365"/>
                  </a:lnTo>
                  <a:lnTo>
                    <a:pt x="129" y="361"/>
                  </a:lnTo>
                  <a:lnTo>
                    <a:pt x="129" y="357"/>
                  </a:lnTo>
                  <a:lnTo>
                    <a:pt x="133" y="357"/>
                  </a:lnTo>
                  <a:lnTo>
                    <a:pt x="137" y="357"/>
                  </a:lnTo>
                  <a:lnTo>
                    <a:pt x="137" y="354"/>
                  </a:lnTo>
                  <a:lnTo>
                    <a:pt x="140" y="350"/>
                  </a:lnTo>
                  <a:lnTo>
                    <a:pt x="144" y="350"/>
                  </a:lnTo>
                  <a:lnTo>
                    <a:pt x="148" y="346"/>
                  </a:lnTo>
                  <a:lnTo>
                    <a:pt x="151" y="346"/>
                  </a:lnTo>
                  <a:lnTo>
                    <a:pt x="155" y="346"/>
                  </a:lnTo>
                  <a:lnTo>
                    <a:pt x="159" y="346"/>
                  </a:lnTo>
                  <a:lnTo>
                    <a:pt x="159" y="339"/>
                  </a:lnTo>
                  <a:lnTo>
                    <a:pt x="162" y="339"/>
                  </a:lnTo>
                  <a:lnTo>
                    <a:pt x="166" y="335"/>
                  </a:lnTo>
                  <a:lnTo>
                    <a:pt x="168" y="335"/>
                  </a:lnTo>
                  <a:lnTo>
                    <a:pt x="168" y="331"/>
                  </a:lnTo>
                  <a:lnTo>
                    <a:pt x="173" y="331"/>
                  </a:lnTo>
                  <a:lnTo>
                    <a:pt x="177" y="328"/>
                  </a:lnTo>
                  <a:lnTo>
                    <a:pt x="177" y="324"/>
                  </a:lnTo>
                  <a:lnTo>
                    <a:pt x="179" y="320"/>
                  </a:lnTo>
                  <a:lnTo>
                    <a:pt x="184" y="320"/>
                  </a:lnTo>
                  <a:lnTo>
                    <a:pt x="188" y="320"/>
                  </a:lnTo>
                  <a:lnTo>
                    <a:pt x="190" y="316"/>
                  </a:lnTo>
                  <a:lnTo>
                    <a:pt x="195" y="313"/>
                  </a:lnTo>
                  <a:lnTo>
                    <a:pt x="197" y="313"/>
                  </a:lnTo>
                  <a:lnTo>
                    <a:pt x="201" y="313"/>
                  </a:lnTo>
                  <a:lnTo>
                    <a:pt x="206" y="305"/>
                  </a:lnTo>
                  <a:lnTo>
                    <a:pt x="208" y="302"/>
                  </a:lnTo>
                  <a:lnTo>
                    <a:pt x="212" y="302"/>
                  </a:lnTo>
                  <a:lnTo>
                    <a:pt x="216" y="302"/>
                  </a:lnTo>
                  <a:lnTo>
                    <a:pt x="216" y="298"/>
                  </a:lnTo>
                  <a:lnTo>
                    <a:pt x="219" y="298"/>
                  </a:lnTo>
                  <a:lnTo>
                    <a:pt x="223" y="294"/>
                  </a:lnTo>
                  <a:lnTo>
                    <a:pt x="226" y="287"/>
                  </a:lnTo>
                  <a:lnTo>
                    <a:pt x="230" y="287"/>
                  </a:lnTo>
                  <a:lnTo>
                    <a:pt x="234" y="287"/>
                  </a:lnTo>
                  <a:lnTo>
                    <a:pt x="237" y="283"/>
                  </a:lnTo>
                  <a:lnTo>
                    <a:pt x="237" y="279"/>
                  </a:lnTo>
                  <a:lnTo>
                    <a:pt x="241" y="276"/>
                  </a:lnTo>
                  <a:lnTo>
                    <a:pt x="245" y="272"/>
                  </a:lnTo>
                  <a:lnTo>
                    <a:pt x="248" y="268"/>
                  </a:lnTo>
                  <a:lnTo>
                    <a:pt x="252" y="268"/>
                  </a:lnTo>
                  <a:lnTo>
                    <a:pt x="255" y="265"/>
                  </a:lnTo>
                  <a:lnTo>
                    <a:pt x="255" y="257"/>
                  </a:lnTo>
                  <a:lnTo>
                    <a:pt x="259" y="257"/>
                  </a:lnTo>
                  <a:lnTo>
                    <a:pt x="263" y="253"/>
                  </a:lnTo>
                  <a:lnTo>
                    <a:pt x="266" y="253"/>
                  </a:lnTo>
                  <a:lnTo>
                    <a:pt x="266" y="250"/>
                  </a:lnTo>
                  <a:lnTo>
                    <a:pt x="270" y="250"/>
                  </a:lnTo>
                  <a:lnTo>
                    <a:pt x="274" y="250"/>
                  </a:lnTo>
                  <a:lnTo>
                    <a:pt x="277" y="246"/>
                  </a:lnTo>
                  <a:lnTo>
                    <a:pt x="281" y="239"/>
                  </a:lnTo>
                  <a:lnTo>
                    <a:pt x="284" y="239"/>
                  </a:lnTo>
                  <a:lnTo>
                    <a:pt x="288" y="239"/>
                  </a:lnTo>
                  <a:lnTo>
                    <a:pt x="288" y="235"/>
                  </a:lnTo>
                  <a:lnTo>
                    <a:pt x="292" y="231"/>
                  </a:lnTo>
                  <a:lnTo>
                    <a:pt x="295" y="231"/>
                  </a:lnTo>
                  <a:lnTo>
                    <a:pt x="299" y="231"/>
                  </a:lnTo>
                  <a:lnTo>
                    <a:pt x="303" y="227"/>
                  </a:lnTo>
                  <a:lnTo>
                    <a:pt x="306" y="227"/>
                  </a:lnTo>
                  <a:lnTo>
                    <a:pt x="310" y="224"/>
                  </a:lnTo>
                  <a:lnTo>
                    <a:pt x="313" y="224"/>
                  </a:lnTo>
                  <a:lnTo>
                    <a:pt x="317" y="224"/>
                  </a:lnTo>
                  <a:lnTo>
                    <a:pt x="317" y="220"/>
                  </a:lnTo>
                  <a:lnTo>
                    <a:pt x="321" y="220"/>
                  </a:lnTo>
                  <a:lnTo>
                    <a:pt x="324" y="220"/>
                  </a:lnTo>
                  <a:lnTo>
                    <a:pt x="328" y="216"/>
                  </a:lnTo>
                  <a:lnTo>
                    <a:pt x="332" y="216"/>
                  </a:lnTo>
                  <a:lnTo>
                    <a:pt x="335" y="213"/>
                  </a:lnTo>
                  <a:lnTo>
                    <a:pt x="335" y="209"/>
                  </a:lnTo>
                  <a:lnTo>
                    <a:pt x="339" y="209"/>
                  </a:lnTo>
                  <a:lnTo>
                    <a:pt x="341" y="205"/>
                  </a:lnTo>
                  <a:lnTo>
                    <a:pt x="346" y="205"/>
                  </a:lnTo>
                  <a:lnTo>
                    <a:pt x="350" y="202"/>
                  </a:lnTo>
                  <a:lnTo>
                    <a:pt x="352" y="202"/>
                  </a:lnTo>
                  <a:lnTo>
                    <a:pt x="357" y="198"/>
                  </a:lnTo>
                  <a:lnTo>
                    <a:pt x="361" y="198"/>
                  </a:lnTo>
                  <a:lnTo>
                    <a:pt x="363" y="194"/>
                  </a:lnTo>
                  <a:lnTo>
                    <a:pt x="368" y="194"/>
                  </a:lnTo>
                  <a:lnTo>
                    <a:pt x="368" y="187"/>
                  </a:lnTo>
                  <a:lnTo>
                    <a:pt x="370" y="183"/>
                  </a:lnTo>
                  <a:lnTo>
                    <a:pt x="374" y="183"/>
                  </a:lnTo>
                  <a:lnTo>
                    <a:pt x="374" y="179"/>
                  </a:lnTo>
                  <a:lnTo>
                    <a:pt x="379" y="176"/>
                  </a:lnTo>
                  <a:lnTo>
                    <a:pt x="381" y="172"/>
                  </a:lnTo>
                  <a:lnTo>
                    <a:pt x="385" y="172"/>
                  </a:lnTo>
                  <a:lnTo>
                    <a:pt x="385" y="168"/>
                  </a:lnTo>
                  <a:lnTo>
                    <a:pt x="390" y="164"/>
                  </a:lnTo>
                  <a:lnTo>
                    <a:pt x="392" y="161"/>
                  </a:lnTo>
                  <a:lnTo>
                    <a:pt x="396" y="161"/>
                  </a:lnTo>
                  <a:lnTo>
                    <a:pt x="396" y="157"/>
                  </a:lnTo>
                  <a:lnTo>
                    <a:pt x="399" y="153"/>
                  </a:lnTo>
                  <a:lnTo>
                    <a:pt x="403" y="150"/>
                  </a:lnTo>
                  <a:lnTo>
                    <a:pt x="407" y="146"/>
                  </a:lnTo>
                  <a:lnTo>
                    <a:pt x="410" y="142"/>
                  </a:lnTo>
                  <a:lnTo>
                    <a:pt x="414" y="142"/>
                  </a:lnTo>
                  <a:lnTo>
                    <a:pt x="414" y="137"/>
                  </a:lnTo>
                  <a:lnTo>
                    <a:pt x="418" y="137"/>
                  </a:lnTo>
                  <a:lnTo>
                    <a:pt x="421" y="137"/>
                  </a:lnTo>
                  <a:lnTo>
                    <a:pt x="425" y="137"/>
                  </a:lnTo>
                  <a:lnTo>
                    <a:pt x="428" y="137"/>
                  </a:lnTo>
                  <a:lnTo>
                    <a:pt x="432" y="137"/>
                  </a:lnTo>
                  <a:lnTo>
                    <a:pt x="436" y="135"/>
                  </a:lnTo>
                  <a:lnTo>
                    <a:pt x="439" y="135"/>
                  </a:lnTo>
                  <a:lnTo>
                    <a:pt x="443" y="131"/>
                  </a:lnTo>
                  <a:lnTo>
                    <a:pt x="443" y="126"/>
                  </a:lnTo>
                  <a:lnTo>
                    <a:pt x="447" y="126"/>
                  </a:lnTo>
                  <a:lnTo>
                    <a:pt x="450" y="124"/>
                  </a:lnTo>
                  <a:lnTo>
                    <a:pt x="454" y="120"/>
                  </a:lnTo>
                  <a:lnTo>
                    <a:pt x="454" y="116"/>
                  </a:lnTo>
                  <a:lnTo>
                    <a:pt x="457" y="116"/>
                  </a:lnTo>
                  <a:lnTo>
                    <a:pt x="461" y="111"/>
                  </a:lnTo>
                  <a:lnTo>
                    <a:pt x="465" y="111"/>
                  </a:lnTo>
                  <a:lnTo>
                    <a:pt x="465" y="109"/>
                  </a:lnTo>
                  <a:lnTo>
                    <a:pt x="468" y="105"/>
                  </a:lnTo>
                  <a:lnTo>
                    <a:pt x="472" y="105"/>
                  </a:lnTo>
                  <a:lnTo>
                    <a:pt x="476" y="100"/>
                  </a:lnTo>
                  <a:lnTo>
                    <a:pt x="476" y="98"/>
                  </a:lnTo>
                  <a:lnTo>
                    <a:pt x="479" y="98"/>
                  </a:lnTo>
                  <a:lnTo>
                    <a:pt x="483" y="98"/>
                  </a:lnTo>
                  <a:lnTo>
                    <a:pt x="486" y="94"/>
                  </a:lnTo>
                  <a:lnTo>
                    <a:pt x="490" y="89"/>
                  </a:lnTo>
                  <a:lnTo>
                    <a:pt x="494" y="87"/>
                  </a:lnTo>
                  <a:lnTo>
                    <a:pt x="497" y="87"/>
                  </a:lnTo>
                  <a:lnTo>
                    <a:pt x="501" y="87"/>
                  </a:lnTo>
                  <a:lnTo>
                    <a:pt x="505" y="83"/>
                  </a:lnTo>
                  <a:lnTo>
                    <a:pt x="508" y="83"/>
                  </a:lnTo>
                  <a:lnTo>
                    <a:pt x="512" y="78"/>
                  </a:lnTo>
                  <a:lnTo>
                    <a:pt x="515" y="74"/>
                  </a:lnTo>
                  <a:lnTo>
                    <a:pt x="519" y="74"/>
                  </a:lnTo>
                  <a:lnTo>
                    <a:pt x="523" y="72"/>
                  </a:lnTo>
                  <a:lnTo>
                    <a:pt x="525" y="67"/>
                  </a:lnTo>
                  <a:lnTo>
                    <a:pt x="530" y="67"/>
                  </a:lnTo>
                  <a:lnTo>
                    <a:pt x="534" y="63"/>
                  </a:lnTo>
                  <a:lnTo>
                    <a:pt x="534" y="61"/>
                  </a:lnTo>
                  <a:lnTo>
                    <a:pt x="536" y="61"/>
                  </a:lnTo>
                  <a:lnTo>
                    <a:pt x="541" y="56"/>
                  </a:lnTo>
                  <a:lnTo>
                    <a:pt x="543" y="56"/>
                  </a:lnTo>
                  <a:lnTo>
                    <a:pt x="547" y="56"/>
                  </a:lnTo>
                  <a:lnTo>
                    <a:pt x="552" y="52"/>
                  </a:lnTo>
                  <a:lnTo>
                    <a:pt x="554" y="48"/>
                  </a:lnTo>
                  <a:lnTo>
                    <a:pt x="554" y="41"/>
                  </a:lnTo>
                  <a:lnTo>
                    <a:pt x="558" y="41"/>
                  </a:lnTo>
                  <a:lnTo>
                    <a:pt x="563" y="37"/>
                  </a:lnTo>
                  <a:lnTo>
                    <a:pt x="565" y="37"/>
                  </a:lnTo>
                  <a:lnTo>
                    <a:pt x="569" y="34"/>
                  </a:lnTo>
                  <a:lnTo>
                    <a:pt x="572" y="26"/>
                  </a:lnTo>
                  <a:lnTo>
                    <a:pt x="576" y="22"/>
                  </a:lnTo>
                  <a:lnTo>
                    <a:pt x="580" y="19"/>
                  </a:lnTo>
                  <a:lnTo>
                    <a:pt x="583" y="19"/>
                  </a:lnTo>
                  <a:lnTo>
                    <a:pt x="587" y="15"/>
                  </a:lnTo>
                  <a:lnTo>
                    <a:pt x="591" y="11"/>
                  </a:lnTo>
                  <a:lnTo>
                    <a:pt x="594" y="8"/>
                  </a:lnTo>
                  <a:lnTo>
                    <a:pt x="598" y="8"/>
                  </a:lnTo>
                  <a:lnTo>
                    <a:pt x="601" y="4"/>
                  </a:lnTo>
                  <a:lnTo>
                    <a:pt x="605"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2" name="Freeform 180"/>
            <p:cNvSpPr>
              <a:spLocks/>
            </p:cNvSpPr>
            <p:nvPr/>
          </p:nvSpPr>
          <p:spPr bwMode="auto">
            <a:xfrm>
              <a:off x="3341688" y="3316205"/>
              <a:ext cx="985838" cy="690563"/>
            </a:xfrm>
            <a:custGeom>
              <a:avLst/>
              <a:gdLst>
                <a:gd name="T0" fmla="*/ 7 w 621"/>
                <a:gd name="T1" fmla="*/ 424 h 435"/>
                <a:gd name="T2" fmla="*/ 18 w 621"/>
                <a:gd name="T3" fmla="*/ 420 h 435"/>
                <a:gd name="T4" fmla="*/ 29 w 621"/>
                <a:gd name="T5" fmla="*/ 417 h 435"/>
                <a:gd name="T6" fmla="*/ 40 w 621"/>
                <a:gd name="T7" fmla="*/ 406 h 435"/>
                <a:gd name="T8" fmla="*/ 54 w 621"/>
                <a:gd name="T9" fmla="*/ 394 h 435"/>
                <a:gd name="T10" fmla="*/ 69 w 621"/>
                <a:gd name="T11" fmla="*/ 387 h 435"/>
                <a:gd name="T12" fmla="*/ 80 w 621"/>
                <a:gd name="T13" fmla="*/ 372 h 435"/>
                <a:gd name="T14" fmla="*/ 94 w 621"/>
                <a:gd name="T15" fmla="*/ 357 h 435"/>
                <a:gd name="T16" fmla="*/ 105 w 621"/>
                <a:gd name="T17" fmla="*/ 346 h 435"/>
                <a:gd name="T18" fmla="*/ 115 w 621"/>
                <a:gd name="T19" fmla="*/ 339 h 435"/>
                <a:gd name="T20" fmla="*/ 131 w 621"/>
                <a:gd name="T21" fmla="*/ 331 h 435"/>
                <a:gd name="T22" fmla="*/ 144 w 621"/>
                <a:gd name="T23" fmla="*/ 324 h 435"/>
                <a:gd name="T24" fmla="*/ 159 w 621"/>
                <a:gd name="T25" fmla="*/ 313 h 435"/>
                <a:gd name="T26" fmla="*/ 173 w 621"/>
                <a:gd name="T27" fmla="*/ 302 h 435"/>
                <a:gd name="T28" fmla="*/ 184 w 621"/>
                <a:gd name="T29" fmla="*/ 298 h 435"/>
                <a:gd name="T30" fmla="*/ 195 w 621"/>
                <a:gd name="T31" fmla="*/ 287 h 435"/>
                <a:gd name="T32" fmla="*/ 206 w 621"/>
                <a:gd name="T33" fmla="*/ 272 h 435"/>
                <a:gd name="T34" fmla="*/ 217 w 621"/>
                <a:gd name="T35" fmla="*/ 268 h 435"/>
                <a:gd name="T36" fmla="*/ 228 w 621"/>
                <a:gd name="T37" fmla="*/ 257 h 435"/>
                <a:gd name="T38" fmla="*/ 242 w 621"/>
                <a:gd name="T39" fmla="*/ 246 h 435"/>
                <a:gd name="T40" fmla="*/ 253 w 621"/>
                <a:gd name="T41" fmla="*/ 235 h 435"/>
                <a:gd name="T42" fmla="*/ 264 w 621"/>
                <a:gd name="T43" fmla="*/ 224 h 435"/>
                <a:gd name="T44" fmla="*/ 278 w 621"/>
                <a:gd name="T45" fmla="*/ 213 h 435"/>
                <a:gd name="T46" fmla="*/ 293 w 621"/>
                <a:gd name="T47" fmla="*/ 204 h 435"/>
                <a:gd name="T48" fmla="*/ 304 w 621"/>
                <a:gd name="T49" fmla="*/ 202 h 435"/>
                <a:gd name="T50" fmla="*/ 315 w 621"/>
                <a:gd name="T51" fmla="*/ 193 h 435"/>
                <a:gd name="T52" fmla="*/ 328 w 621"/>
                <a:gd name="T53" fmla="*/ 189 h 435"/>
                <a:gd name="T54" fmla="*/ 339 w 621"/>
                <a:gd name="T55" fmla="*/ 187 h 435"/>
                <a:gd name="T56" fmla="*/ 350 w 621"/>
                <a:gd name="T57" fmla="*/ 178 h 435"/>
                <a:gd name="T58" fmla="*/ 361 w 621"/>
                <a:gd name="T59" fmla="*/ 171 h 435"/>
                <a:gd name="T60" fmla="*/ 375 w 621"/>
                <a:gd name="T61" fmla="*/ 167 h 435"/>
                <a:gd name="T62" fmla="*/ 386 w 621"/>
                <a:gd name="T63" fmla="*/ 156 h 435"/>
                <a:gd name="T64" fmla="*/ 397 w 621"/>
                <a:gd name="T65" fmla="*/ 145 h 435"/>
                <a:gd name="T66" fmla="*/ 411 w 621"/>
                <a:gd name="T67" fmla="*/ 141 h 435"/>
                <a:gd name="T68" fmla="*/ 426 w 621"/>
                <a:gd name="T69" fmla="*/ 130 h 435"/>
                <a:gd name="T70" fmla="*/ 437 w 621"/>
                <a:gd name="T71" fmla="*/ 123 h 435"/>
                <a:gd name="T72" fmla="*/ 451 w 621"/>
                <a:gd name="T73" fmla="*/ 112 h 435"/>
                <a:gd name="T74" fmla="*/ 462 w 621"/>
                <a:gd name="T75" fmla="*/ 108 h 435"/>
                <a:gd name="T76" fmla="*/ 477 w 621"/>
                <a:gd name="T77" fmla="*/ 100 h 435"/>
                <a:gd name="T78" fmla="*/ 490 w 621"/>
                <a:gd name="T79" fmla="*/ 93 h 435"/>
                <a:gd name="T80" fmla="*/ 501 w 621"/>
                <a:gd name="T81" fmla="*/ 78 h 435"/>
                <a:gd name="T82" fmla="*/ 512 w 621"/>
                <a:gd name="T83" fmla="*/ 71 h 435"/>
                <a:gd name="T84" fmla="*/ 526 w 621"/>
                <a:gd name="T85" fmla="*/ 63 h 435"/>
                <a:gd name="T86" fmla="*/ 537 w 621"/>
                <a:gd name="T87" fmla="*/ 56 h 435"/>
                <a:gd name="T88" fmla="*/ 552 w 621"/>
                <a:gd name="T89" fmla="*/ 41 h 435"/>
                <a:gd name="T90" fmla="*/ 563 w 621"/>
                <a:gd name="T91" fmla="*/ 30 h 435"/>
                <a:gd name="T92" fmla="*/ 577 w 621"/>
                <a:gd name="T93" fmla="*/ 19 h 435"/>
                <a:gd name="T94" fmla="*/ 592 w 621"/>
                <a:gd name="T95" fmla="*/ 11 h 435"/>
                <a:gd name="T96" fmla="*/ 603 w 621"/>
                <a:gd name="T97" fmla="*/ 4 h 435"/>
                <a:gd name="T98" fmla="*/ 617 w 621"/>
                <a:gd name="T99"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1" h="435">
                  <a:moveTo>
                    <a:pt x="0" y="435"/>
                  </a:moveTo>
                  <a:lnTo>
                    <a:pt x="4" y="432"/>
                  </a:lnTo>
                  <a:lnTo>
                    <a:pt x="7" y="428"/>
                  </a:lnTo>
                  <a:lnTo>
                    <a:pt x="7" y="424"/>
                  </a:lnTo>
                  <a:lnTo>
                    <a:pt x="11" y="424"/>
                  </a:lnTo>
                  <a:lnTo>
                    <a:pt x="15" y="424"/>
                  </a:lnTo>
                  <a:lnTo>
                    <a:pt x="18" y="424"/>
                  </a:lnTo>
                  <a:lnTo>
                    <a:pt x="18" y="420"/>
                  </a:lnTo>
                  <a:lnTo>
                    <a:pt x="22" y="420"/>
                  </a:lnTo>
                  <a:lnTo>
                    <a:pt x="25" y="420"/>
                  </a:lnTo>
                  <a:lnTo>
                    <a:pt x="29" y="420"/>
                  </a:lnTo>
                  <a:lnTo>
                    <a:pt x="29" y="417"/>
                  </a:lnTo>
                  <a:lnTo>
                    <a:pt x="33" y="417"/>
                  </a:lnTo>
                  <a:lnTo>
                    <a:pt x="36" y="409"/>
                  </a:lnTo>
                  <a:lnTo>
                    <a:pt x="36" y="406"/>
                  </a:lnTo>
                  <a:lnTo>
                    <a:pt x="40" y="406"/>
                  </a:lnTo>
                  <a:lnTo>
                    <a:pt x="44" y="402"/>
                  </a:lnTo>
                  <a:lnTo>
                    <a:pt x="47" y="402"/>
                  </a:lnTo>
                  <a:lnTo>
                    <a:pt x="51" y="398"/>
                  </a:lnTo>
                  <a:lnTo>
                    <a:pt x="54" y="394"/>
                  </a:lnTo>
                  <a:lnTo>
                    <a:pt x="58" y="391"/>
                  </a:lnTo>
                  <a:lnTo>
                    <a:pt x="62" y="387"/>
                  </a:lnTo>
                  <a:lnTo>
                    <a:pt x="65" y="387"/>
                  </a:lnTo>
                  <a:lnTo>
                    <a:pt x="69" y="387"/>
                  </a:lnTo>
                  <a:lnTo>
                    <a:pt x="69" y="383"/>
                  </a:lnTo>
                  <a:lnTo>
                    <a:pt x="73" y="380"/>
                  </a:lnTo>
                  <a:lnTo>
                    <a:pt x="76" y="376"/>
                  </a:lnTo>
                  <a:lnTo>
                    <a:pt x="80" y="372"/>
                  </a:lnTo>
                  <a:lnTo>
                    <a:pt x="83" y="368"/>
                  </a:lnTo>
                  <a:lnTo>
                    <a:pt x="87" y="368"/>
                  </a:lnTo>
                  <a:lnTo>
                    <a:pt x="91" y="361"/>
                  </a:lnTo>
                  <a:lnTo>
                    <a:pt x="94" y="357"/>
                  </a:lnTo>
                  <a:lnTo>
                    <a:pt x="98" y="354"/>
                  </a:lnTo>
                  <a:lnTo>
                    <a:pt x="98" y="350"/>
                  </a:lnTo>
                  <a:lnTo>
                    <a:pt x="102" y="350"/>
                  </a:lnTo>
                  <a:lnTo>
                    <a:pt x="105" y="346"/>
                  </a:lnTo>
                  <a:lnTo>
                    <a:pt x="109" y="342"/>
                  </a:lnTo>
                  <a:lnTo>
                    <a:pt x="109" y="339"/>
                  </a:lnTo>
                  <a:lnTo>
                    <a:pt x="111" y="339"/>
                  </a:lnTo>
                  <a:lnTo>
                    <a:pt x="115" y="339"/>
                  </a:lnTo>
                  <a:lnTo>
                    <a:pt x="120" y="339"/>
                  </a:lnTo>
                  <a:lnTo>
                    <a:pt x="122" y="335"/>
                  </a:lnTo>
                  <a:lnTo>
                    <a:pt x="126" y="331"/>
                  </a:lnTo>
                  <a:lnTo>
                    <a:pt x="131" y="331"/>
                  </a:lnTo>
                  <a:lnTo>
                    <a:pt x="133" y="324"/>
                  </a:lnTo>
                  <a:lnTo>
                    <a:pt x="137" y="324"/>
                  </a:lnTo>
                  <a:lnTo>
                    <a:pt x="140" y="324"/>
                  </a:lnTo>
                  <a:lnTo>
                    <a:pt x="144" y="324"/>
                  </a:lnTo>
                  <a:lnTo>
                    <a:pt x="148" y="320"/>
                  </a:lnTo>
                  <a:lnTo>
                    <a:pt x="151" y="313"/>
                  </a:lnTo>
                  <a:lnTo>
                    <a:pt x="155" y="313"/>
                  </a:lnTo>
                  <a:lnTo>
                    <a:pt x="159" y="313"/>
                  </a:lnTo>
                  <a:lnTo>
                    <a:pt x="162" y="309"/>
                  </a:lnTo>
                  <a:lnTo>
                    <a:pt x="166" y="305"/>
                  </a:lnTo>
                  <a:lnTo>
                    <a:pt x="169" y="305"/>
                  </a:lnTo>
                  <a:lnTo>
                    <a:pt x="173" y="302"/>
                  </a:lnTo>
                  <a:lnTo>
                    <a:pt x="177" y="302"/>
                  </a:lnTo>
                  <a:lnTo>
                    <a:pt x="177" y="298"/>
                  </a:lnTo>
                  <a:lnTo>
                    <a:pt x="180" y="298"/>
                  </a:lnTo>
                  <a:lnTo>
                    <a:pt x="184" y="298"/>
                  </a:lnTo>
                  <a:lnTo>
                    <a:pt x="188" y="294"/>
                  </a:lnTo>
                  <a:lnTo>
                    <a:pt x="188" y="291"/>
                  </a:lnTo>
                  <a:lnTo>
                    <a:pt x="191" y="291"/>
                  </a:lnTo>
                  <a:lnTo>
                    <a:pt x="195" y="287"/>
                  </a:lnTo>
                  <a:lnTo>
                    <a:pt x="195" y="283"/>
                  </a:lnTo>
                  <a:lnTo>
                    <a:pt x="198" y="279"/>
                  </a:lnTo>
                  <a:lnTo>
                    <a:pt x="202" y="276"/>
                  </a:lnTo>
                  <a:lnTo>
                    <a:pt x="206" y="272"/>
                  </a:lnTo>
                  <a:lnTo>
                    <a:pt x="206" y="268"/>
                  </a:lnTo>
                  <a:lnTo>
                    <a:pt x="209" y="268"/>
                  </a:lnTo>
                  <a:lnTo>
                    <a:pt x="213" y="268"/>
                  </a:lnTo>
                  <a:lnTo>
                    <a:pt x="217" y="268"/>
                  </a:lnTo>
                  <a:lnTo>
                    <a:pt x="217" y="265"/>
                  </a:lnTo>
                  <a:lnTo>
                    <a:pt x="220" y="265"/>
                  </a:lnTo>
                  <a:lnTo>
                    <a:pt x="224" y="261"/>
                  </a:lnTo>
                  <a:lnTo>
                    <a:pt x="228" y="257"/>
                  </a:lnTo>
                  <a:lnTo>
                    <a:pt x="231" y="252"/>
                  </a:lnTo>
                  <a:lnTo>
                    <a:pt x="235" y="252"/>
                  </a:lnTo>
                  <a:lnTo>
                    <a:pt x="238" y="250"/>
                  </a:lnTo>
                  <a:lnTo>
                    <a:pt x="242" y="246"/>
                  </a:lnTo>
                  <a:lnTo>
                    <a:pt x="246" y="246"/>
                  </a:lnTo>
                  <a:lnTo>
                    <a:pt x="246" y="241"/>
                  </a:lnTo>
                  <a:lnTo>
                    <a:pt x="249" y="239"/>
                  </a:lnTo>
                  <a:lnTo>
                    <a:pt x="253" y="235"/>
                  </a:lnTo>
                  <a:lnTo>
                    <a:pt x="257" y="230"/>
                  </a:lnTo>
                  <a:lnTo>
                    <a:pt x="257" y="224"/>
                  </a:lnTo>
                  <a:lnTo>
                    <a:pt x="260" y="224"/>
                  </a:lnTo>
                  <a:lnTo>
                    <a:pt x="264" y="224"/>
                  </a:lnTo>
                  <a:lnTo>
                    <a:pt x="267" y="219"/>
                  </a:lnTo>
                  <a:lnTo>
                    <a:pt x="271" y="219"/>
                  </a:lnTo>
                  <a:lnTo>
                    <a:pt x="275" y="215"/>
                  </a:lnTo>
                  <a:lnTo>
                    <a:pt x="278" y="213"/>
                  </a:lnTo>
                  <a:lnTo>
                    <a:pt x="282" y="213"/>
                  </a:lnTo>
                  <a:lnTo>
                    <a:pt x="286" y="209"/>
                  </a:lnTo>
                  <a:lnTo>
                    <a:pt x="289" y="204"/>
                  </a:lnTo>
                  <a:lnTo>
                    <a:pt x="293" y="204"/>
                  </a:lnTo>
                  <a:lnTo>
                    <a:pt x="295" y="204"/>
                  </a:lnTo>
                  <a:lnTo>
                    <a:pt x="295" y="202"/>
                  </a:lnTo>
                  <a:lnTo>
                    <a:pt x="300" y="202"/>
                  </a:lnTo>
                  <a:lnTo>
                    <a:pt x="304" y="202"/>
                  </a:lnTo>
                  <a:lnTo>
                    <a:pt x="306" y="202"/>
                  </a:lnTo>
                  <a:lnTo>
                    <a:pt x="306" y="198"/>
                  </a:lnTo>
                  <a:lnTo>
                    <a:pt x="311" y="198"/>
                  </a:lnTo>
                  <a:lnTo>
                    <a:pt x="315" y="193"/>
                  </a:lnTo>
                  <a:lnTo>
                    <a:pt x="317" y="193"/>
                  </a:lnTo>
                  <a:lnTo>
                    <a:pt x="321" y="193"/>
                  </a:lnTo>
                  <a:lnTo>
                    <a:pt x="324" y="189"/>
                  </a:lnTo>
                  <a:lnTo>
                    <a:pt x="328" y="189"/>
                  </a:lnTo>
                  <a:lnTo>
                    <a:pt x="332" y="189"/>
                  </a:lnTo>
                  <a:lnTo>
                    <a:pt x="335" y="189"/>
                  </a:lnTo>
                  <a:lnTo>
                    <a:pt x="335" y="187"/>
                  </a:lnTo>
                  <a:lnTo>
                    <a:pt x="339" y="187"/>
                  </a:lnTo>
                  <a:lnTo>
                    <a:pt x="343" y="187"/>
                  </a:lnTo>
                  <a:lnTo>
                    <a:pt x="346" y="187"/>
                  </a:lnTo>
                  <a:lnTo>
                    <a:pt x="346" y="182"/>
                  </a:lnTo>
                  <a:lnTo>
                    <a:pt x="350" y="178"/>
                  </a:lnTo>
                  <a:lnTo>
                    <a:pt x="353" y="176"/>
                  </a:lnTo>
                  <a:lnTo>
                    <a:pt x="353" y="171"/>
                  </a:lnTo>
                  <a:lnTo>
                    <a:pt x="357" y="171"/>
                  </a:lnTo>
                  <a:lnTo>
                    <a:pt x="361" y="171"/>
                  </a:lnTo>
                  <a:lnTo>
                    <a:pt x="364" y="171"/>
                  </a:lnTo>
                  <a:lnTo>
                    <a:pt x="368" y="167"/>
                  </a:lnTo>
                  <a:lnTo>
                    <a:pt x="372" y="167"/>
                  </a:lnTo>
                  <a:lnTo>
                    <a:pt x="375" y="167"/>
                  </a:lnTo>
                  <a:lnTo>
                    <a:pt x="379" y="167"/>
                  </a:lnTo>
                  <a:lnTo>
                    <a:pt x="382" y="160"/>
                  </a:lnTo>
                  <a:lnTo>
                    <a:pt x="386" y="160"/>
                  </a:lnTo>
                  <a:lnTo>
                    <a:pt x="386" y="156"/>
                  </a:lnTo>
                  <a:lnTo>
                    <a:pt x="390" y="152"/>
                  </a:lnTo>
                  <a:lnTo>
                    <a:pt x="393" y="152"/>
                  </a:lnTo>
                  <a:lnTo>
                    <a:pt x="393" y="145"/>
                  </a:lnTo>
                  <a:lnTo>
                    <a:pt x="397" y="145"/>
                  </a:lnTo>
                  <a:lnTo>
                    <a:pt x="401" y="145"/>
                  </a:lnTo>
                  <a:lnTo>
                    <a:pt x="404" y="145"/>
                  </a:lnTo>
                  <a:lnTo>
                    <a:pt x="408" y="141"/>
                  </a:lnTo>
                  <a:lnTo>
                    <a:pt x="411" y="141"/>
                  </a:lnTo>
                  <a:lnTo>
                    <a:pt x="415" y="141"/>
                  </a:lnTo>
                  <a:lnTo>
                    <a:pt x="419" y="134"/>
                  </a:lnTo>
                  <a:lnTo>
                    <a:pt x="422" y="134"/>
                  </a:lnTo>
                  <a:lnTo>
                    <a:pt x="426" y="130"/>
                  </a:lnTo>
                  <a:lnTo>
                    <a:pt x="430" y="126"/>
                  </a:lnTo>
                  <a:lnTo>
                    <a:pt x="433" y="126"/>
                  </a:lnTo>
                  <a:lnTo>
                    <a:pt x="433" y="123"/>
                  </a:lnTo>
                  <a:lnTo>
                    <a:pt x="437" y="123"/>
                  </a:lnTo>
                  <a:lnTo>
                    <a:pt x="440" y="123"/>
                  </a:lnTo>
                  <a:lnTo>
                    <a:pt x="444" y="119"/>
                  </a:lnTo>
                  <a:lnTo>
                    <a:pt x="448" y="112"/>
                  </a:lnTo>
                  <a:lnTo>
                    <a:pt x="451" y="112"/>
                  </a:lnTo>
                  <a:lnTo>
                    <a:pt x="455" y="112"/>
                  </a:lnTo>
                  <a:lnTo>
                    <a:pt x="455" y="108"/>
                  </a:lnTo>
                  <a:lnTo>
                    <a:pt x="459" y="108"/>
                  </a:lnTo>
                  <a:lnTo>
                    <a:pt x="462" y="108"/>
                  </a:lnTo>
                  <a:lnTo>
                    <a:pt x="466" y="100"/>
                  </a:lnTo>
                  <a:lnTo>
                    <a:pt x="468" y="100"/>
                  </a:lnTo>
                  <a:lnTo>
                    <a:pt x="473" y="100"/>
                  </a:lnTo>
                  <a:lnTo>
                    <a:pt x="477" y="100"/>
                  </a:lnTo>
                  <a:lnTo>
                    <a:pt x="479" y="97"/>
                  </a:lnTo>
                  <a:lnTo>
                    <a:pt x="484" y="97"/>
                  </a:lnTo>
                  <a:lnTo>
                    <a:pt x="488" y="93"/>
                  </a:lnTo>
                  <a:lnTo>
                    <a:pt x="490" y="93"/>
                  </a:lnTo>
                  <a:lnTo>
                    <a:pt x="495" y="86"/>
                  </a:lnTo>
                  <a:lnTo>
                    <a:pt x="497" y="86"/>
                  </a:lnTo>
                  <a:lnTo>
                    <a:pt x="501" y="82"/>
                  </a:lnTo>
                  <a:lnTo>
                    <a:pt x="501" y="78"/>
                  </a:lnTo>
                  <a:lnTo>
                    <a:pt x="506" y="78"/>
                  </a:lnTo>
                  <a:lnTo>
                    <a:pt x="508" y="74"/>
                  </a:lnTo>
                  <a:lnTo>
                    <a:pt x="512" y="74"/>
                  </a:lnTo>
                  <a:lnTo>
                    <a:pt x="512" y="71"/>
                  </a:lnTo>
                  <a:lnTo>
                    <a:pt x="517" y="71"/>
                  </a:lnTo>
                  <a:lnTo>
                    <a:pt x="519" y="67"/>
                  </a:lnTo>
                  <a:lnTo>
                    <a:pt x="523" y="67"/>
                  </a:lnTo>
                  <a:lnTo>
                    <a:pt x="526" y="63"/>
                  </a:lnTo>
                  <a:lnTo>
                    <a:pt x="530" y="63"/>
                  </a:lnTo>
                  <a:lnTo>
                    <a:pt x="534" y="60"/>
                  </a:lnTo>
                  <a:lnTo>
                    <a:pt x="534" y="56"/>
                  </a:lnTo>
                  <a:lnTo>
                    <a:pt x="537" y="56"/>
                  </a:lnTo>
                  <a:lnTo>
                    <a:pt x="541" y="52"/>
                  </a:lnTo>
                  <a:lnTo>
                    <a:pt x="545" y="45"/>
                  </a:lnTo>
                  <a:lnTo>
                    <a:pt x="548" y="41"/>
                  </a:lnTo>
                  <a:lnTo>
                    <a:pt x="552" y="41"/>
                  </a:lnTo>
                  <a:lnTo>
                    <a:pt x="552" y="37"/>
                  </a:lnTo>
                  <a:lnTo>
                    <a:pt x="555" y="37"/>
                  </a:lnTo>
                  <a:lnTo>
                    <a:pt x="559" y="34"/>
                  </a:lnTo>
                  <a:lnTo>
                    <a:pt x="563" y="30"/>
                  </a:lnTo>
                  <a:lnTo>
                    <a:pt x="566" y="30"/>
                  </a:lnTo>
                  <a:lnTo>
                    <a:pt x="570" y="26"/>
                  </a:lnTo>
                  <a:lnTo>
                    <a:pt x="574" y="23"/>
                  </a:lnTo>
                  <a:lnTo>
                    <a:pt x="577" y="19"/>
                  </a:lnTo>
                  <a:lnTo>
                    <a:pt x="581" y="15"/>
                  </a:lnTo>
                  <a:lnTo>
                    <a:pt x="584" y="11"/>
                  </a:lnTo>
                  <a:lnTo>
                    <a:pt x="588" y="11"/>
                  </a:lnTo>
                  <a:lnTo>
                    <a:pt x="592" y="11"/>
                  </a:lnTo>
                  <a:lnTo>
                    <a:pt x="595" y="8"/>
                  </a:lnTo>
                  <a:lnTo>
                    <a:pt x="599" y="8"/>
                  </a:lnTo>
                  <a:lnTo>
                    <a:pt x="603" y="8"/>
                  </a:lnTo>
                  <a:lnTo>
                    <a:pt x="603" y="4"/>
                  </a:lnTo>
                  <a:lnTo>
                    <a:pt x="606" y="4"/>
                  </a:lnTo>
                  <a:lnTo>
                    <a:pt x="610" y="4"/>
                  </a:lnTo>
                  <a:lnTo>
                    <a:pt x="613" y="0"/>
                  </a:lnTo>
                  <a:lnTo>
                    <a:pt x="617" y="0"/>
                  </a:lnTo>
                  <a:lnTo>
                    <a:pt x="621"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3" name="Freeform 181"/>
            <p:cNvSpPr>
              <a:spLocks/>
            </p:cNvSpPr>
            <p:nvPr/>
          </p:nvSpPr>
          <p:spPr bwMode="auto">
            <a:xfrm>
              <a:off x="4327526" y="2697080"/>
              <a:ext cx="982663" cy="619125"/>
            </a:xfrm>
            <a:custGeom>
              <a:avLst/>
              <a:gdLst>
                <a:gd name="T0" fmla="*/ 7 w 619"/>
                <a:gd name="T1" fmla="*/ 383 h 390"/>
                <a:gd name="T2" fmla="*/ 18 w 619"/>
                <a:gd name="T3" fmla="*/ 372 h 390"/>
                <a:gd name="T4" fmla="*/ 31 w 619"/>
                <a:gd name="T5" fmla="*/ 368 h 390"/>
                <a:gd name="T6" fmla="*/ 42 w 619"/>
                <a:gd name="T7" fmla="*/ 353 h 390"/>
                <a:gd name="T8" fmla="*/ 58 w 619"/>
                <a:gd name="T9" fmla="*/ 346 h 390"/>
                <a:gd name="T10" fmla="*/ 71 w 619"/>
                <a:gd name="T11" fmla="*/ 338 h 390"/>
                <a:gd name="T12" fmla="*/ 82 w 619"/>
                <a:gd name="T13" fmla="*/ 331 h 390"/>
                <a:gd name="T14" fmla="*/ 97 w 619"/>
                <a:gd name="T15" fmla="*/ 327 h 390"/>
                <a:gd name="T16" fmla="*/ 111 w 619"/>
                <a:gd name="T17" fmla="*/ 327 h 390"/>
                <a:gd name="T18" fmla="*/ 126 w 619"/>
                <a:gd name="T19" fmla="*/ 320 h 390"/>
                <a:gd name="T20" fmla="*/ 140 w 619"/>
                <a:gd name="T21" fmla="*/ 316 h 390"/>
                <a:gd name="T22" fmla="*/ 155 w 619"/>
                <a:gd name="T23" fmla="*/ 305 h 390"/>
                <a:gd name="T24" fmla="*/ 169 w 619"/>
                <a:gd name="T25" fmla="*/ 298 h 390"/>
                <a:gd name="T26" fmla="*/ 184 w 619"/>
                <a:gd name="T27" fmla="*/ 289 h 390"/>
                <a:gd name="T28" fmla="*/ 198 w 619"/>
                <a:gd name="T29" fmla="*/ 285 h 390"/>
                <a:gd name="T30" fmla="*/ 209 w 619"/>
                <a:gd name="T31" fmla="*/ 272 h 390"/>
                <a:gd name="T32" fmla="*/ 222 w 619"/>
                <a:gd name="T33" fmla="*/ 259 h 390"/>
                <a:gd name="T34" fmla="*/ 237 w 619"/>
                <a:gd name="T35" fmla="*/ 248 h 390"/>
                <a:gd name="T36" fmla="*/ 251 w 619"/>
                <a:gd name="T37" fmla="*/ 248 h 390"/>
                <a:gd name="T38" fmla="*/ 262 w 619"/>
                <a:gd name="T39" fmla="*/ 246 h 390"/>
                <a:gd name="T40" fmla="*/ 273 w 619"/>
                <a:gd name="T41" fmla="*/ 233 h 390"/>
                <a:gd name="T42" fmla="*/ 288 w 619"/>
                <a:gd name="T43" fmla="*/ 219 h 390"/>
                <a:gd name="T44" fmla="*/ 299 w 619"/>
                <a:gd name="T45" fmla="*/ 215 h 390"/>
                <a:gd name="T46" fmla="*/ 313 w 619"/>
                <a:gd name="T47" fmla="*/ 211 h 390"/>
                <a:gd name="T48" fmla="*/ 324 w 619"/>
                <a:gd name="T49" fmla="*/ 204 h 390"/>
                <a:gd name="T50" fmla="*/ 339 w 619"/>
                <a:gd name="T51" fmla="*/ 193 h 390"/>
                <a:gd name="T52" fmla="*/ 353 w 619"/>
                <a:gd name="T53" fmla="*/ 182 h 390"/>
                <a:gd name="T54" fmla="*/ 364 w 619"/>
                <a:gd name="T55" fmla="*/ 170 h 390"/>
                <a:gd name="T56" fmla="*/ 375 w 619"/>
                <a:gd name="T57" fmla="*/ 159 h 390"/>
                <a:gd name="T58" fmla="*/ 386 w 619"/>
                <a:gd name="T59" fmla="*/ 156 h 390"/>
                <a:gd name="T60" fmla="*/ 397 w 619"/>
                <a:gd name="T61" fmla="*/ 144 h 390"/>
                <a:gd name="T62" fmla="*/ 406 w 619"/>
                <a:gd name="T63" fmla="*/ 137 h 390"/>
                <a:gd name="T64" fmla="*/ 417 w 619"/>
                <a:gd name="T65" fmla="*/ 126 h 390"/>
                <a:gd name="T66" fmla="*/ 428 w 619"/>
                <a:gd name="T67" fmla="*/ 118 h 390"/>
                <a:gd name="T68" fmla="*/ 439 w 619"/>
                <a:gd name="T69" fmla="*/ 111 h 390"/>
                <a:gd name="T70" fmla="*/ 450 w 619"/>
                <a:gd name="T71" fmla="*/ 104 h 390"/>
                <a:gd name="T72" fmla="*/ 464 w 619"/>
                <a:gd name="T73" fmla="*/ 96 h 390"/>
                <a:gd name="T74" fmla="*/ 475 w 619"/>
                <a:gd name="T75" fmla="*/ 89 h 390"/>
                <a:gd name="T76" fmla="*/ 486 w 619"/>
                <a:gd name="T77" fmla="*/ 85 h 390"/>
                <a:gd name="T78" fmla="*/ 497 w 619"/>
                <a:gd name="T79" fmla="*/ 70 h 390"/>
                <a:gd name="T80" fmla="*/ 512 w 619"/>
                <a:gd name="T81" fmla="*/ 67 h 390"/>
                <a:gd name="T82" fmla="*/ 522 w 619"/>
                <a:gd name="T83" fmla="*/ 59 h 390"/>
                <a:gd name="T84" fmla="*/ 533 w 619"/>
                <a:gd name="T85" fmla="*/ 55 h 390"/>
                <a:gd name="T86" fmla="*/ 544 w 619"/>
                <a:gd name="T87" fmla="*/ 37 h 390"/>
                <a:gd name="T88" fmla="*/ 555 w 619"/>
                <a:gd name="T89" fmla="*/ 26 h 390"/>
                <a:gd name="T90" fmla="*/ 566 w 619"/>
                <a:gd name="T91" fmla="*/ 22 h 390"/>
                <a:gd name="T92" fmla="*/ 579 w 619"/>
                <a:gd name="T93" fmla="*/ 22 h 390"/>
                <a:gd name="T94" fmla="*/ 595 w 619"/>
                <a:gd name="T95" fmla="*/ 18 h 390"/>
                <a:gd name="T96" fmla="*/ 606 w 619"/>
                <a:gd name="T97" fmla="*/ 7 h 390"/>
                <a:gd name="T98" fmla="*/ 616 w 619"/>
                <a:gd name="T9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9" h="390">
                  <a:moveTo>
                    <a:pt x="0" y="390"/>
                  </a:moveTo>
                  <a:lnTo>
                    <a:pt x="0" y="387"/>
                  </a:lnTo>
                  <a:lnTo>
                    <a:pt x="3" y="383"/>
                  </a:lnTo>
                  <a:lnTo>
                    <a:pt x="7" y="383"/>
                  </a:lnTo>
                  <a:lnTo>
                    <a:pt x="11" y="383"/>
                  </a:lnTo>
                  <a:lnTo>
                    <a:pt x="11" y="379"/>
                  </a:lnTo>
                  <a:lnTo>
                    <a:pt x="14" y="372"/>
                  </a:lnTo>
                  <a:lnTo>
                    <a:pt x="18" y="372"/>
                  </a:lnTo>
                  <a:lnTo>
                    <a:pt x="20" y="372"/>
                  </a:lnTo>
                  <a:lnTo>
                    <a:pt x="25" y="368"/>
                  </a:lnTo>
                  <a:lnTo>
                    <a:pt x="29" y="368"/>
                  </a:lnTo>
                  <a:lnTo>
                    <a:pt x="31" y="368"/>
                  </a:lnTo>
                  <a:lnTo>
                    <a:pt x="36" y="364"/>
                  </a:lnTo>
                  <a:lnTo>
                    <a:pt x="40" y="361"/>
                  </a:lnTo>
                  <a:lnTo>
                    <a:pt x="40" y="357"/>
                  </a:lnTo>
                  <a:lnTo>
                    <a:pt x="42" y="353"/>
                  </a:lnTo>
                  <a:lnTo>
                    <a:pt x="47" y="353"/>
                  </a:lnTo>
                  <a:lnTo>
                    <a:pt x="49" y="349"/>
                  </a:lnTo>
                  <a:lnTo>
                    <a:pt x="53" y="346"/>
                  </a:lnTo>
                  <a:lnTo>
                    <a:pt x="58" y="346"/>
                  </a:lnTo>
                  <a:lnTo>
                    <a:pt x="60" y="346"/>
                  </a:lnTo>
                  <a:lnTo>
                    <a:pt x="64" y="338"/>
                  </a:lnTo>
                  <a:lnTo>
                    <a:pt x="69" y="338"/>
                  </a:lnTo>
                  <a:lnTo>
                    <a:pt x="71" y="338"/>
                  </a:lnTo>
                  <a:lnTo>
                    <a:pt x="71" y="335"/>
                  </a:lnTo>
                  <a:lnTo>
                    <a:pt x="75" y="335"/>
                  </a:lnTo>
                  <a:lnTo>
                    <a:pt x="78" y="335"/>
                  </a:lnTo>
                  <a:lnTo>
                    <a:pt x="82" y="331"/>
                  </a:lnTo>
                  <a:lnTo>
                    <a:pt x="86" y="331"/>
                  </a:lnTo>
                  <a:lnTo>
                    <a:pt x="89" y="331"/>
                  </a:lnTo>
                  <a:lnTo>
                    <a:pt x="93" y="331"/>
                  </a:lnTo>
                  <a:lnTo>
                    <a:pt x="97" y="327"/>
                  </a:lnTo>
                  <a:lnTo>
                    <a:pt x="100" y="327"/>
                  </a:lnTo>
                  <a:lnTo>
                    <a:pt x="104" y="327"/>
                  </a:lnTo>
                  <a:lnTo>
                    <a:pt x="107" y="327"/>
                  </a:lnTo>
                  <a:lnTo>
                    <a:pt x="111" y="327"/>
                  </a:lnTo>
                  <a:lnTo>
                    <a:pt x="115" y="327"/>
                  </a:lnTo>
                  <a:lnTo>
                    <a:pt x="118" y="322"/>
                  </a:lnTo>
                  <a:lnTo>
                    <a:pt x="122" y="322"/>
                  </a:lnTo>
                  <a:lnTo>
                    <a:pt x="126" y="320"/>
                  </a:lnTo>
                  <a:lnTo>
                    <a:pt x="129" y="320"/>
                  </a:lnTo>
                  <a:lnTo>
                    <a:pt x="133" y="316"/>
                  </a:lnTo>
                  <a:lnTo>
                    <a:pt x="136" y="316"/>
                  </a:lnTo>
                  <a:lnTo>
                    <a:pt x="140" y="316"/>
                  </a:lnTo>
                  <a:lnTo>
                    <a:pt x="144" y="316"/>
                  </a:lnTo>
                  <a:lnTo>
                    <a:pt x="147" y="316"/>
                  </a:lnTo>
                  <a:lnTo>
                    <a:pt x="151" y="311"/>
                  </a:lnTo>
                  <a:lnTo>
                    <a:pt x="155" y="305"/>
                  </a:lnTo>
                  <a:lnTo>
                    <a:pt x="158" y="300"/>
                  </a:lnTo>
                  <a:lnTo>
                    <a:pt x="162" y="298"/>
                  </a:lnTo>
                  <a:lnTo>
                    <a:pt x="165" y="298"/>
                  </a:lnTo>
                  <a:lnTo>
                    <a:pt x="169" y="298"/>
                  </a:lnTo>
                  <a:lnTo>
                    <a:pt x="173" y="294"/>
                  </a:lnTo>
                  <a:lnTo>
                    <a:pt x="176" y="289"/>
                  </a:lnTo>
                  <a:lnTo>
                    <a:pt x="180" y="289"/>
                  </a:lnTo>
                  <a:lnTo>
                    <a:pt x="184" y="289"/>
                  </a:lnTo>
                  <a:lnTo>
                    <a:pt x="187" y="289"/>
                  </a:lnTo>
                  <a:lnTo>
                    <a:pt x="191" y="285"/>
                  </a:lnTo>
                  <a:lnTo>
                    <a:pt x="194" y="285"/>
                  </a:lnTo>
                  <a:lnTo>
                    <a:pt x="198" y="285"/>
                  </a:lnTo>
                  <a:lnTo>
                    <a:pt x="198" y="283"/>
                  </a:lnTo>
                  <a:lnTo>
                    <a:pt x="202" y="283"/>
                  </a:lnTo>
                  <a:lnTo>
                    <a:pt x="204" y="278"/>
                  </a:lnTo>
                  <a:lnTo>
                    <a:pt x="209" y="272"/>
                  </a:lnTo>
                  <a:lnTo>
                    <a:pt x="213" y="272"/>
                  </a:lnTo>
                  <a:lnTo>
                    <a:pt x="215" y="267"/>
                  </a:lnTo>
                  <a:lnTo>
                    <a:pt x="220" y="263"/>
                  </a:lnTo>
                  <a:lnTo>
                    <a:pt x="222" y="259"/>
                  </a:lnTo>
                  <a:lnTo>
                    <a:pt x="226" y="259"/>
                  </a:lnTo>
                  <a:lnTo>
                    <a:pt x="231" y="257"/>
                  </a:lnTo>
                  <a:lnTo>
                    <a:pt x="233" y="252"/>
                  </a:lnTo>
                  <a:lnTo>
                    <a:pt x="237" y="248"/>
                  </a:lnTo>
                  <a:lnTo>
                    <a:pt x="242" y="248"/>
                  </a:lnTo>
                  <a:lnTo>
                    <a:pt x="244" y="248"/>
                  </a:lnTo>
                  <a:lnTo>
                    <a:pt x="248" y="248"/>
                  </a:lnTo>
                  <a:lnTo>
                    <a:pt x="251" y="248"/>
                  </a:lnTo>
                  <a:lnTo>
                    <a:pt x="255" y="248"/>
                  </a:lnTo>
                  <a:lnTo>
                    <a:pt x="259" y="248"/>
                  </a:lnTo>
                  <a:lnTo>
                    <a:pt x="259" y="246"/>
                  </a:lnTo>
                  <a:lnTo>
                    <a:pt x="262" y="246"/>
                  </a:lnTo>
                  <a:lnTo>
                    <a:pt x="266" y="241"/>
                  </a:lnTo>
                  <a:lnTo>
                    <a:pt x="270" y="237"/>
                  </a:lnTo>
                  <a:lnTo>
                    <a:pt x="270" y="233"/>
                  </a:lnTo>
                  <a:lnTo>
                    <a:pt x="273" y="233"/>
                  </a:lnTo>
                  <a:lnTo>
                    <a:pt x="277" y="230"/>
                  </a:lnTo>
                  <a:lnTo>
                    <a:pt x="281" y="226"/>
                  </a:lnTo>
                  <a:lnTo>
                    <a:pt x="284" y="222"/>
                  </a:lnTo>
                  <a:lnTo>
                    <a:pt x="288" y="219"/>
                  </a:lnTo>
                  <a:lnTo>
                    <a:pt x="291" y="219"/>
                  </a:lnTo>
                  <a:lnTo>
                    <a:pt x="295" y="219"/>
                  </a:lnTo>
                  <a:lnTo>
                    <a:pt x="299" y="219"/>
                  </a:lnTo>
                  <a:lnTo>
                    <a:pt x="299" y="215"/>
                  </a:lnTo>
                  <a:lnTo>
                    <a:pt x="302" y="215"/>
                  </a:lnTo>
                  <a:lnTo>
                    <a:pt x="306" y="215"/>
                  </a:lnTo>
                  <a:lnTo>
                    <a:pt x="310" y="211"/>
                  </a:lnTo>
                  <a:lnTo>
                    <a:pt x="313" y="211"/>
                  </a:lnTo>
                  <a:lnTo>
                    <a:pt x="317" y="211"/>
                  </a:lnTo>
                  <a:lnTo>
                    <a:pt x="317" y="208"/>
                  </a:lnTo>
                  <a:lnTo>
                    <a:pt x="320" y="208"/>
                  </a:lnTo>
                  <a:lnTo>
                    <a:pt x="324" y="204"/>
                  </a:lnTo>
                  <a:lnTo>
                    <a:pt x="328" y="200"/>
                  </a:lnTo>
                  <a:lnTo>
                    <a:pt x="331" y="196"/>
                  </a:lnTo>
                  <a:lnTo>
                    <a:pt x="335" y="193"/>
                  </a:lnTo>
                  <a:lnTo>
                    <a:pt x="339" y="193"/>
                  </a:lnTo>
                  <a:lnTo>
                    <a:pt x="342" y="189"/>
                  </a:lnTo>
                  <a:lnTo>
                    <a:pt x="346" y="185"/>
                  </a:lnTo>
                  <a:lnTo>
                    <a:pt x="349" y="185"/>
                  </a:lnTo>
                  <a:lnTo>
                    <a:pt x="353" y="182"/>
                  </a:lnTo>
                  <a:lnTo>
                    <a:pt x="357" y="182"/>
                  </a:lnTo>
                  <a:lnTo>
                    <a:pt x="357" y="174"/>
                  </a:lnTo>
                  <a:lnTo>
                    <a:pt x="360" y="170"/>
                  </a:lnTo>
                  <a:lnTo>
                    <a:pt x="364" y="170"/>
                  </a:lnTo>
                  <a:lnTo>
                    <a:pt x="368" y="167"/>
                  </a:lnTo>
                  <a:lnTo>
                    <a:pt x="368" y="163"/>
                  </a:lnTo>
                  <a:lnTo>
                    <a:pt x="371" y="163"/>
                  </a:lnTo>
                  <a:lnTo>
                    <a:pt x="375" y="159"/>
                  </a:lnTo>
                  <a:lnTo>
                    <a:pt x="378" y="159"/>
                  </a:lnTo>
                  <a:lnTo>
                    <a:pt x="378" y="156"/>
                  </a:lnTo>
                  <a:lnTo>
                    <a:pt x="382" y="156"/>
                  </a:lnTo>
                  <a:lnTo>
                    <a:pt x="386" y="156"/>
                  </a:lnTo>
                  <a:lnTo>
                    <a:pt x="389" y="156"/>
                  </a:lnTo>
                  <a:lnTo>
                    <a:pt x="393" y="152"/>
                  </a:lnTo>
                  <a:lnTo>
                    <a:pt x="397" y="148"/>
                  </a:lnTo>
                  <a:lnTo>
                    <a:pt x="397" y="144"/>
                  </a:lnTo>
                  <a:lnTo>
                    <a:pt x="400" y="141"/>
                  </a:lnTo>
                  <a:lnTo>
                    <a:pt x="404" y="141"/>
                  </a:lnTo>
                  <a:lnTo>
                    <a:pt x="406" y="141"/>
                  </a:lnTo>
                  <a:lnTo>
                    <a:pt x="406" y="137"/>
                  </a:lnTo>
                  <a:lnTo>
                    <a:pt x="410" y="137"/>
                  </a:lnTo>
                  <a:lnTo>
                    <a:pt x="415" y="133"/>
                  </a:lnTo>
                  <a:lnTo>
                    <a:pt x="417" y="133"/>
                  </a:lnTo>
                  <a:lnTo>
                    <a:pt x="417" y="126"/>
                  </a:lnTo>
                  <a:lnTo>
                    <a:pt x="421" y="126"/>
                  </a:lnTo>
                  <a:lnTo>
                    <a:pt x="426" y="122"/>
                  </a:lnTo>
                  <a:lnTo>
                    <a:pt x="428" y="122"/>
                  </a:lnTo>
                  <a:lnTo>
                    <a:pt x="428" y="118"/>
                  </a:lnTo>
                  <a:lnTo>
                    <a:pt x="432" y="118"/>
                  </a:lnTo>
                  <a:lnTo>
                    <a:pt x="435" y="115"/>
                  </a:lnTo>
                  <a:lnTo>
                    <a:pt x="435" y="111"/>
                  </a:lnTo>
                  <a:lnTo>
                    <a:pt x="439" y="111"/>
                  </a:lnTo>
                  <a:lnTo>
                    <a:pt x="443" y="111"/>
                  </a:lnTo>
                  <a:lnTo>
                    <a:pt x="446" y="107"/>
                  </a:lnTo>
                  <a:lnTo>
                    <a:pt x="446" y="104"/>
                  </a:lnTo>
                  <a:lnTo>
                    <a:pt x="450" y="104"/>
                  </a:lnTo>
                  <a:lnTo>
                    <a:pt x="454" y="100"/>
                  </a:lnTo>
                  <a:lnTo>
                    <a:pt x="457" y="100"/>
                  </a:lnTo>
                  <a:lnTo>
                    <a:pt x="461" y="100"/>
                  </a:lnTo>
                  <a:lnTo>
                    <a:pt x="464" y="96"/>
                  </a:lnTo>
                  <a:lnTo>
                    <a:pt x="468" y="96"/>
                  </a:lnTo>
                  <a:lnTo>
                    <a:pt x="468" y="93"/>
                  </a:lnTo>
                  <a:lnTo>
                    <a:pt x="472" y="93"/>
                  </a:lnTo>
                  <a:lnTo>
                    <a:pt x="475" y="89"/>
                  </a:lnTo>
                  <a:lnTo>
                    <a:pt x="475" y="85"/>
                  </a:lnTo>
                  <a:lnTo>
                    <a:pt x="479" y="85"/>
                  </a:lnTo>
                  <a:lnTo>
                    <a:pt x="483" y="85"/>
                  </a:lnTo>
                  <a:lnTo>
                    <a:pt x="486" y="85"/>
                  </a:lnTo>
                  <a:lnTo>
                    <a:pt x="490" y="81"/>
                  </a:lnTo>
                  <a:lnTo>
                    <a:pt x="493" y="78"/>
                  </a:lnTo>
                  <a:lnTo>
                    <a:pt x="497" y="78"/>
                  </a:lnTo>
                  <a:lnTo>
                    <a:pt x="497" y="70"/>
                  </a:lnTo>
                  <a:lnTo>
                    <a:pt x="501" y="70"/>
                  </a:lnTo>
                  <a:lnTo>
                    <a:pt x="504" y="70"/>
                  </a:lnTo>
                  <a:lnTo>
                    <a:pt x="508" y="67"/>
                  </a:lnTo>
                  <a:lnTo>
                    <a:pt x="512" y="67"/>
                  </a:lnTo>
                  <a:lnTo>
                    <a:pt x="515" y="67"/>
                  </a:lnTo>
                  <a:lnTo>
                    <a:pt x="515" y="63"/>
                  </a:lnTo>
                  <a:lnTo>
                    <a:pt x="519" y="63"/>
                  </a:lnTo>
                  <a:lnTo>
                    <a:pt x="522" y="59"/>
                  </a:lnTo>
                  <a:lnTo>
                    <a:pt x="526" y="59"/>
                  </a:lnTo>
                  <a:lnTo>
                    <a:pt x="526" y="55"/>
                  </a:lnTo>
                  <a:lnTo>
                    <a:pt x="530" y="55"/>
                  </a:lnTo>
                  <a:lnTo>
                    <a:pt x="533" y="55"/>
                  </a:lnTo>
                  <a:lnTo>
                    <a:pt x="537" y="52"/>
                  </a:lnTo>
                  <a:lnTo>
                    <a:pt x="541" y="44"/>
                  </a:lnTo>
                  <a:lnTo>
                    <a:pt x="544" y="41"/>
                  </a:lnTo>
                  <a:lnTo>
                    <a:pt x="544" y="37"/>
                  </a:lnTo>
                  <a:lnTo>
                    <a:pt x="548" y="33"/>
                  </a:lnTo>
                  <a:lnTo>
                    <a:pt x="551" y="33"/>
                  </a:lnTo>
                  <a:lnTo>
                    <a:pt x="555" y="28"/>
                  </a:lnTo>
                  <a:lnTo>
                    <a:pt x="555" y="26"/>
                  </a:lnTo>
                  <a:lnTo>
                    <a:pt x="559" y="26"/>
                  </a:lnTo>
                  <a:lnTo>
                    <a:pt x="562" y="26"/>
                  </a:lnTo>
                  <a:lnTo>
                    <a:pt x="566" y="26"/>
                  </a:lnTo>
                  <a:lnTo>
                    <a:pt x="566" y="22"/>
                  </a:lnTo>
                  <a:lnTo>
                    <a:pt x="570" y="22"/>
                  </a:lnTo>
                  <a:lnTo>
                    <a:pt x="573" y="22"/>
                  </a:lnTo>
                  <a:lnTo>
                    <a:pt x="577" y="22"/>
                  </a:lnTo>
                  <a:lnTo>
                    <a:pt x="579" y="22"/>
                  </a:lnTo>
                  <a:lnTo>
                    <a:pt x="584" y="22"/>
                  </a:lnTo>
                  <a:lnTo>
                    <a:pt x="588" y="22"/>
                  </a:lnTo>
                  <a:lnTo>
                    <a:pt x="590" y="18"/>
                  </a:lnTo>
                  <a:lnTo>
                    <a:pt x="595" y="18"/>
                  </a:lnTo>
                  <a:lnTo>
                    <a:pt x="595" y="15"/>
                  </a:lnTo>
                  <a:lnTo>
                    <a:pt x="599" y="15"/>
                  </a:lnTo>
                  <a:lnTo>
                    <a:pt x="601" y="7"/>
                  </a:lnTo>
                  <a:lnTo>
                    <a:pt x="606" y="7"/>
                  </a:lnTo>
                  <a:lnTo>
                    <a:pt x="608" y="7"/>
                  </a:lnTo>
                  <a:lnTo>
                    <a:pt x="612" y="7"/>
                  </a:lnTo>
                  <a:lnTo>
                    <a:pt x="616" y="4"/>
                  </a:lnTo>
                  <a:lnTo>
                    <a:pt x="616" y="0"/>
                  </a:lnTo>
                  <a:lnTo>
                    <a:pt x="619"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4" name="Freeform 182"/>
            <p:cNvSpPr>
              <a:spLocks/>
            </p:cNvSpPr>
            <p:nvPr/>
          </p:nvSpPr>
          <p:spPr bwMode="auto">
            <a:xfrm>
              <a:off x="5310188" y="2063667"/>
              <a:ext cx="1049338" cy="633413"/>
            </a:xfrm>
            <a:custGeom>
              <a:avLst/>
              <a:gdLst>
                <a:gd name="T0" fmla="*/ 11 w 661"/>
                <a:gd name="T1" fmla="*/ 384 h 399"/>
                <a:gd name="T2" fmla="*/ 22 w 661"/>
                <a:gd name="T3" fmla="*/ 379 h 399"/>
                <a:gd name="T4" fmla="*/ 33 w 661"/>
                <a:gd name="T5" fmla="*/ 368 h 399"/>
                <a:gd name="T6" fmla="*/ 47 w 661"/>
                <a:gd name="T7" fmla="*/ 353 h 399"/>
                <a:gd name="T8" fmla="*/ 62 w 661"/>
                <a:gd name="T9" fmla="*/ 346 h 399"/>
                <a:gd name="T10" fmla="*/ 73 w 661"/>
                <a:gd name="T11" fmla="*/ 338 h 399"/>
                <a:gd name="T12" fmla="*/ 87 w 661"/>
                <a:gd name="T13" fmla="*/ 331 h 399"/>
                <a:gd name="T14" fmla="*/ 102 w 661"/>
                <a:gd name="T15" fmla="*/ 324 h 399"/>
                <a:gd name="T16" fmla="*/ 116 w 661"/>
                <a:gd name="T17" fmla="*/ 324 h 399"/>
                <a:gd name="T18" fmla="*/ 131 w 661"/>
                <a:gd name="T19" fmla="*/ 320 h 399"/>
                <a:gd name="T20" fmla="*/ 144 w 661"/>
                <a:gd name="T21" fmla="*/ 316 h 399"/>
                <a:gd name="T22" fmla="*/ 160 w 661"/>
                <a:gd name="T23" fmla="*/ 305 h 399"/>
                <a:gd name="T24" fmla="*/ 173 w 661"/>
                <a:gd name="T25" fmla="*/ 298 h 399"/>
                <a:gd name="T26" fmla="*/ 188 w 661"/>
                <a:gd name="T27" fmla="*/ 298 h 399"/>
                <a:gd name="T28" fmla="*/ 202 w 661"/>
                <a:gd name="T29" fmla="*/ 298 h 399"/>
                <a:gd name="T30" fmla="*/ 217 w 661"/>
                <a:gd name="T31" fmla="*/ 294 h 399"/>
                <a:gd name="T32" fmla="*/ 228 w 661"/>
                <a:gd name="T33" fmla="*/ 283 h 399"/>
                <a:gd name="T34" fmla="*/ 242 w 661"/>
                <a:gd name="T35" fmla="*/ 279 h 399"/>
                <a:gd name="T36" fmla="*/ 253 w 661"/>
                <a:gd name="T37" fmla="*/ 268 h 399"/>
                <a:gd name="T38" fmla="*/ 264 w 661"/>
                <a:gd name="T39" fmla="*/ 261 h 399"/>
                <a:gd name="T40" fmla="*/ 275 w 661"/>
                <a:gd name="T41" fmla="*/ 249 h 399"/>
                <a:gd name="T42" fmla="*/ 289 w 661"/>
                <a:gd name="T43" fmla="*/ 246 h 399"/>
                <a:gd name="T44" fmla="*/ 304 w 661"/>
                <a:gd name="T45" fmla="*/ 246 h 399"/>
                <a:gd name="T46" fmla="*/ 315 w 661"/>
                <a:gd name="T47" fmla="*/ 227 h 399"/>
                <a:gd name="T48" fmla="*/ 328 w 661"/>
                <a:gd name="T49" fmla="*/ 223 h 399"/>
                <a:gd name="T50" fmla="*/ 339 w 661"/>
                <a:gd name="T51" fmla="*/ 212 h 399"/>
                <a:gd name="T52" fmla="*/ 355 w 661"/>
                <a:gd name="T53" fmla="*/ 198 h 399"/>
                <a:gd name="T54" fmla="*/ 366 w 661"/>
                <a:gd name="T55" fmla="*/ 179 h 399"/>
                <a:gd name="T56" fmla="*/ 379 w 661"/>
                <a:gd name="T57" fmla="*/ 168 h 399"/>
                <a:gd name="T58" fmla="*/ 390 w 661"/>
                <a:gd name="T59" fmla="*/ 160 h 399"/>
                <a:gd name="T60" fmla="*/ 404 w 661"/>
                <a:gd name="T61" fmla="*/ 142 h 399"/>
                <a:gd name="T62" fmla="*/ 419 w 661"/>
                <a:gd name="T63" fmla="*/ 142 h 399"/>
                <a:gd name="T64" fmla="*/ 433 w 661"/>
                <a:gd name="T65" fmla="*/ 134 h 399"/>
                <a:gd name="T66" fmla="*/ 448 w 661"/>
                <a:gd name="T67" fmla="*/ 127 h 399"/>
                <a:gd name="T68" fmla="*/ 459 w 661"/>
                <a:gd name="T69" fmla="*/ 107 h 399"/>
                <a:gd name="T70" fmla="*/ 470 w 661"/>
                <a:gd name="T71" fmla="*/ 101 h 399"/>
                <a:gd name="T72" fmla="*/ 484 w 661"/>
                <a:gd name="T73" fmla="*/ 101 h 399"/>
                <a:gd name="T74" fmla="*/ 499 w 661"/>
                <a:gd name="T75" fmla="*/ 96 h 399"/>
                <a:gd name="T76" fmla="*/ 512 w 661"/>
                <a:gd name="T77" fmla="*/ 96 h 399"/>
                <a:gd name="T78" fmla="*/ 523 w 661"/>
                <a:gd name="T79" fmla="*/ 85 h 399"/>
                <a:gd name="T80" fmla="*/ 534 w 661"/>
                <a:gd name="T81" fmla="*/ 68 h 399"/>
                <a:gd name="T82" fmla="*/ 548 w 661"/>
                <a:gd name="T83" fmla="*/ 59 h 399"/>
                <a:gd name="T84" fmla="*/ 563 w 661"/>
                <a:gd name="T85" fmla="*/ 48 h 399"/>
                <a:gd name="T86" fmla="*/ 574 w 661"/>
                <a:gd name="T87" fmla="*/ 33 h 399"/>
                <a:gd name="T88" fmla="*/ 588 w 661"/>
                <a:gd name="T89" fmla="*/ 31 h 399"/>
                <a:gd name="T90" fmla="*/ 599 w 661"/>
                <a:gd name="T91" fmla="*/ 22 h 399"/>
                <a:gd name="T92" fmla="*/ 614 w 661"/>
                <a:gd name="T93" fmla="*/ 18 h 399"/>
                <a:gd name="T94" fmla="*/ 628 w 661"/>
                <a:gd name="T95" fmla="*/ 4 h 399"/>
                <a:gd name="T96" fmla="*/ 643 w 661"/>
                <a:gd name="T97" fmla="*/ 4 h 399"/>
                <a:gd name="T98" fmla="*/ 657 w 661"/>
                <a:gd name="T99" fmla="*/ 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1" h="399">
                  <a:moveTo>
                    <a:pt x="0" y="399"/>
                  </a:moveTo>
                  <a:lnTo>
                    <a:pt x="4" y="390"/>
                  </a:lnTo>
                  <a:lnTo>
                    <a:pt x="8" y="390"/>
                  </a:lnTo>
                  <a:lnTo>
                    <a:pt x="11" y="384"/>
                  </a:lnTo>
                  <a:lnTo>
                    <a:pt x="15" y="384"/>
                  </a:lnTo>
                  <a:lnTo>
                    <a:pt x="15" y="379"/>
                  </a:lnTo>
                  <a:lnTo>
                    <a:pt x="18" y="379"/>
                  </a:lnTo>
                  <a:lnTo>
                    <a:pt x="22" y="379"/>
                  </a:lnTo>
                  <a:lnTo>
                    <a:pt x="26" y="379"/>
                  </a:lnTo>
                  <a:lnTo>
                    <a:pt x="26" y="373"/>
                  </a:lnTo>
                  <a:lnTo>
                    <a:pt x="29" y="373"/>
                  </a:lnTo>
                  <a:lnTo>
                    <a:pt x="33" y="368"/>
                  </a:lnTo>
                  <a:lnTo>
                    <a:pt x="37" y="368"/>
                  </a:lnTo>
                  <a:lnTo>
                    <a:pt x="40" y="368"/>
                  </a:lnTo>
                  <a:lnTo>
                    <a:pt x="44" y="362"/>
                  </a:lnTo>
                  <a:lnTo>
                    <a:pt x="47" y="353"/>
                  </a:lnTo>
                  <a:lnTo>
                    <a:pt x="51" y="351"/>
                  </a:lnTo>
                  <a:lnTo>
                    <a:pt x="55" y="351"/>
                  </a:lnTo>
                  <a:lnTo>
                    <a:pt x="58" y="351"/>
                  </a:lnTo>
                  <a:lnTo>
                    <a:pt x="62" y="346"/>
                  </a:lnTo>
                  <a:lnTo>
                    <a:pt x="66" y="346"/>
                  </a:lnTo>
                  <a:lnTo>
                    <a:pt x="66" y="338"/>
                  </a:lnTo>
                  <a:lnTo>
                    <a:pt x="69" y="338"/>
                  </a:lnTo>
                  <a:lnTo>
                    <a:pt x="73" y="338"/>
                  </a:lnTo>
                  <a:lnTo>
                    <a:pt x="76" y="338"/>
                  </a:lnTo>
                  <a:lnTo>
                    <a:pt x="80" y="338"/>
                  </a:lnTo>
                  <a:lnTo>
                    <a:pt x="84" y="335"/>
                  </a:lnTo>
                  <a:lnTo>
                    <a:pt x="87" y="331"/>
                  </a:lnTo>
                  <a:lnTo>
                    <a:pt x="91" y="331"/>
                  </a:lnTo>
                  <a:lnTo>
                    <a:pt x="95" y="327"/>
                  </a:lnTo>
                  <a:lnTo>
                    <a:pt x="98" y="324"/>
                  </a:lnTo>
                  <a:lnTo>
                    <a:pt x="102" y="324"/>
                  </a:lnTo>
                  <a:lnTo>
                    <a:pt x="105" y="324"/>
                  </a:lnTo>
                  <a:lnTo>
                    <a:pt x="109" y="324"/>
                  </a:lnTo>
                  <a:lnTo>
                    <a:pt x="113" y="324"/>
                  </a:lnTo>
                  <a:lnTo>
                    <a:pt x="116" y="324"/>
                  </a:lnTo>
                  <a:lnTo>
                    <a:pt x="120" y="324"/>
                  </a:lnTo>
                  <a:lnTo>
                    <a:pt x="124" y="324"/>
                  </a:lnTo>
                  <a:lnTo>
                    <a:pt x="127" y="324"/>
                  </a:lnTo>
                  <a:lnTo>
                    <a:pt x="131" y="320"/>
                  </a:lnTo>
                  <a:lnTo>
                    <a:pt x="133" y="320"/>
                  </a:lnTo>
                  <a:lnTo>
                    <a:pt x="138" y="316"/>
                  </a:lnTo>
                  <a:lnTo>
                    <a:pt x="142" y="316"/>
                  </a:lnTo>
                  <a:lnTo>
                    <a:pt x="144" y="316"/>
                  </a:lnTo>
                  <a:lnTo>
                    <a:pt x="149" y="316"/>
                  </a:lnTo>
                  <a:lnTo>
                    <a:pt x="153" y="312"/>
                  </a:lnTo>
                  <a:lnTo>
                    <a:pt x="155" y="305"/>
                  </a:lnTo>
                  <a:lnTo>
                    <a:pt x="160" y="305"/>
                  </a:lnTo>
                  <a:lnTo>
                    <a:pt x="162" y="301"/>
                  </a:lnTo>
                  <a:lnTo>
                    <a:pt x="166" y="301"/>
                  </a:lnTo>
                  <a:lnTo>
                    <a:pt x="171" y="298"/>
                  </a:lnTo>
                  <a:lnTo>
                    <a:pt x="173" y="298"/>
                  </a:lnTo>
                  <a:lnTo>
                    <a:pt x="177" y="298"/>
                  </a:lnTo>
                  <a:lnTo>
                    <a:pt x="182" y="298"/>
                  </a:lnTo>
                  <a:lnTo>
                    <a:pt x="184" y="298"/>
                  </a:lnTo>
                  <a:lnTo>
                    <a:pt x="188" y="298"/>
                  </a:lnTo>
                  <a:lnTo>
                    <a:pt x="191" y="298"/>
                  </a:lnTo>
                  <a:lnTo>
                    <a:pt x="195" y="298"/>
                  </a:lnTo>
                  <a:lnTo>
                    <a:pt x="199" y="298"/>
                  </a:lnTo>
                  <a:lnTo>
                    <a:pt x="202" y="298"/>
                  </a:lnTo>
                  <a:lnTo>
                    <a:pt x="206" y="298"/>
                  </a:lnTo>
                  <a:lnTo>
                    <a:pt x="210" y="298"/>
                  </a:lnTo>
                  <a:lnTo>
                    <a:pt x="213" y="298"/>
                  </a:lnTo>
                  <a:lnTo>
                    <a:pt x="217" y="294"/>
                  </a:lnTo>
                  <a:lnTo>
                    <a:pt x="220" y="290"/>
                  </a:lnTo>
                  <a:lnTo>
                    <a:pt x="224" y="290"/>
                  </a:lnTo>
                  <a:lnTo>
                    <a:pt x="224" y="283"/>
                  </a:lnTo>
                  <a:lnTo>
                    <a:pt x="228" y="283"/>
                  </a:lnTo>
                  <a:lnTo>
                    <a:pt x="231" y="283"/>
                  </a:lnTo>
                  <a:lnTo>
                    <a:pt x="235" y="283"/>
                  </a:lnTo>
                  <a:lnTo>
                    <a:pt x="239" y="279"/>
                  </a:lnTo>
                  <a:lnTo>
                    <a:pt x="242" y="279"/>
                  </a:lnTo>
                  <a:lnTo>
                    <a:pt x="246" y="275"/>
                  </a:lnTo>
                  <a:lnTo>
                    <a:pt x="249" y="272"/>
                  </a:lnTo>
                  <a:lnTo>
                    <a:pt x="253" y="272"/>
                  </a:lnTo>
                  <a:lnTo>
                    <a:pt x="253" y="268"/>
                  </a:lnTo>
                  <a:lnTo>
                    <a:pt x="257" y="268"/>
                  </a:lnTo>
                  <a:lnTo>
                    <a:pt x="260" y="264"/>
                  </a:lnTo>
                  <a:lnTo>
                    <a:pt x="264" y="264"/>
                  </a:lnTo>
                  <a:lnTo>
                    <a:pt x="264" y="261"/>
                  </a:lnTo>
                  <a:lnTo>
                    <a:pt x="268" y="261"/>
                  </a:lnTo>
                  <a:lnTo>
                    <a:pt x="271" y="257"/>
                  </a:lnTo>
                  <a:lnTo>
                    <a:pt x="275" y="253"/>
                  </a:lnTo>
                  <a:lnTo>
                    <a:pt x="275" y="249"/>
                  </a:lnTo>
                  <a:lnTo>
                    <a:pt x="278" y="246"/>
                  </a:lnTo>
                  <a:lnTo>
                    <a:pt x="282" y="246"/>
                  </a:lnTo>
                  <a:lnTo>
                    <a:pt x="286" y="246"/>
                  </a:lnTo>
                  <a:lnTo>
                    <a:pt x="289" y="246"/>
                  </a:lnTo>
                  <a:lnTo>
                    <a:pt x="293" y="246"/>
                  </a:lnTo>
                  <a:lnTo>
                    <a:pt x="297" y="246"/>
                  </a:lnTo>
                  <a:lnTo>
                    <a:pt x="300" y="246"/>
                  </a:lnTo>
                  <a:lnTo>
                    <a:pt x="304" y="246"/>
                  </a:lnTo>
                  <a:lnTo>
                    <a:pt x="306" y="238"/>
                  </a:lnTo>
                  <a:lnTo>
                    <a:pt x="311" y="238"/>
                  </a:lnTo>
                  <a:lnTo>
                    <a:pt x="315" y="235"/>
                  </a:lnTo>
                  <a:lnTo>
                    <a:pt x="315" y="227"/>
                  </a:lnTo>
                  <a:lnTo>
                    <a:pt x="317" y="227"/>
                  </a:lnTo>
                  <a:lnTo>
                    <a:pt x="322" y="223"/>
                  </a:lnTo>
                  <a:lnTo>
                    <a:pt x="326" y="223"/>
                  </a:lnTo>
                  <a:lnTo>
                    <a:pt x="328" y="223"/>
                  </a:lnTo>
                  <a:lnTo>
                    <a:pt x="333" y="220"/>
                  </a:lnTo>
                  <a:lnTo>
                    <a:pt x="333" y="216"/>
                  </a:lnTo>
                  <a:lnTo>
                    <a:pt x="335" y="216"/>
                  </a:lnTo>
                  <a:lnTo>
                    <a:pt x="339" y="212"/>
                  </a:lnTo>
                  <a:lnTo>
                    <a:pt x="344" y="205"/>
                  </a:lnTo>
                  <a:lnTo>
                    <a:pt x="346" y="201"/>
                  </a:lnTo>
                  <a:lnTo>
                    <a:pt x="350" y="201"/>
                  </a:lnTo>
                  <a:lnTo>
                    <a:pt x="355" y="198"/>
                  </a:lnTo>
                  <a:lnTo>
                    <a:pt x="355" y="194"/>
                  </a:lnTo>
                  <a:lnTo>
                    <a:pt x="357" y="186"/>
                  </a:lnTo>
                  <a:lnTo>
                    <a:pt x="361" y="183"/>
                  </a:lnTo>
                  <a:lnTo>
                    <a:pt x="366" y="179"/>
                  </a:lnTo>
                  <a:lnTo>
                    <a:pt x="368" y="179"/>
                  </a:lnTo>
                  <a:lnTo>
                    <a:pt x="372" y="179"/>
                  </a:lnTo>
                  <a:lnTo>
                    <a:pt x="375" y="172"/>
                  </a:lnTo>
                  <a:lnTo>
                    <a:pt x="379" y="168"/>
                  </a:lnTo>
                  <a:lnTo>
                    <a:pt x="383" y="168"/>
                  </a:lnTo>
                  <a:lnTo>
                    <a:pt x="383" y="164"/>
                  </a:lnTo>
                  <a:lnTo>
                    <a:pt x="386" y="160"/>
                  </a:lnTo>
                  <a:lnTo>
                    <a:pt x="390" y="160"/>
                  </a:lnTo>
                  <a:lnTo>
                    <a:pt x="394" y="160"/>
                  </a:lnTo>
                  <a:lnTo>
                    <a:pt x="397" y="153"/>
                  </a:lnTo>
                  <a:lnTo>
                    <a:pt x="401" y="153"/>
                  </a:lnTo>
                  <a:lnTo>
                    <a:pt x="404" y="142"/>
                  </a:lnTo>
                  <a:lnTo>
                    <a:pt x="408" y="142"/>
                  </a:lnTo>
                  <a:lnTo>
                    <a:pt x="412" y="142"/>
                  </a:lnTo>
                  <a:lnTo>
                    <a:pt x="415" y="142"/>
                  </a:lnTo>
                  <a:lnTo>
                    <a:pt x="419" y="142"/>
                  </a:lnTo>
                  <a:lnTo>
                    <a:pt x="423" y="142"/>
                  </a:lnTo>
                  <a:lnTo>
                    <a:pt x="426" y="138"/>
                  </a:lnTo>
                  <a:lnTo>
                    <a:pt x="430" y="134"/>
                  </a:lnTo>
                  <a:lnTo>
                    <a:pt x="433" y="134"/>
                  </a:lnTo>
                  <a:lnTo>
                    <a:pt x="437" y="131"/>
                  </a:lnTo>
                  <a:lnTo>
                    <a:pt x="441" y="127"/>
                  </a:lnTo>
                  <a:lnTo>
                    <a:pt x="444" y="127"/>
                  </a:lnTo>
                  <a:lnTo>
                    <a:pt x="448" y="127"/>
                  </a:lnTo>
                  <a:lnTo>
                    <a:pt x="452" y="123"/>
                  </a:lnTo>
                  <a:lnTo>
                    <a:pt x="452" y="120"/>
                  </a:lnTo>
                  <a:lnTo>
                    <a:pt x="455" y="107"/>
                  </a:lnTo>
                  <a:lnTo>
                    <a:pt x="459" y="107"/>
                  </a:lnTo>
                  <a:lnTo>
                    <a:pt x="462" y="107"/>
                  </a:lnTo>
                  <a:lnTo>
                    <a:pt x="462" y="101"/>
                  </a:lnTo>
                  <a:lnTo>
                    <a:pt x="466" y="101"/>
                  </a:lnTo>
                  <a:lnTo>
                    <a:pt x="470" y="101"/>
                  </a:lnTo>
                  <a:lnTo>
                    <a:pt x="473" y="101"/>
                  </a:lnTo>
                  <a:lnTo>
                    <a:pt x="477" y="101"/>
                  </a:lnTo>
                  <a:lnTo>
                    <a:pt x="481" y="101"/>
                  </a:lnTo>
                  <a:lnTo>
                    <a:pt x="484" y="101"/>
                  </a:lnTo>
                  <a:lnTo>
                    <a:pt x="488" y="101"/>
                  </a:lnTo>
                  <a:lnTo>
                    <a:pt x="491" y="101"/>
                  </a:lnTo>
                  <a:lnTo>
                    <a:pt x="495" y="96"/>
                  </a:lnTo>
                  <a:lnTo>
                    <a:pt x="499" y="96"/>
                  </a:lnTo>
                  <a:lnTo>
                    <a:pt x="501" y="96"/>
                  </a:lnTo>
                  <a:lnTo>
                    <a:pt x="506" y="96"/>
                  </a:lnTo>
                  <a:lnTo>
                    <a:pt x="510" y="96"/>
                  </a:lnTo>
                  <a:lnTo>
                    <a:pt x="512" y="96"/>
                  </a:lnTo>
                  <a:lnTo>
                    <a:pt x="517" y="96"/>
                  </a:lnTo>
                  <a:lnTo>
                    <a:pt x="519" y="96"/>
                  </a:lnTo>
                  <a:lnTo>
                    <a:pt x="519" y="94"/>
                  </a:lnTo>
                  <a:lnTo>
                    <a:pt x="523" y="85"/>
                  </a:lnTo>
                  <a:lnTo>
                    <a:pt x="528" y="83"/>
                  </a:lnTo>
                  <a:lnTo>
                    <a:pt x="530" y="70"/>
                  </a:lnTo>
                  <a:lnTo>
                    <a:pt x="530" y="68"/>
                  </a:lnTo>
                  <a:lnTo>
                    <a:pt x="534" y="68"/>
                  </a:lnTo>
                  <a:lnTo>
                    <a:pt x="539" y="68"/>
                  </a:lnTo>
                  <a:lnTo>
                    <a:pt x="541" y="68"/>
                  </a:lnTo>
                  <a:lnTo>
                    <a:pt x="545" y="64"/>
                  </a:lnTo>
                  <a:lnTo>
                    <a:pt x="548" y="59"/>
                  </a:lnTo>
                  <a:lnTo>
                    <a:pt x="552" y="59"/>
                  </a:lnTo>
                  <a:lnTo>
                    <a:pt x="556" y="59"/>
                  </a:lnTo>
                  <a:lnTo>
                    <a:pt x="559" y="53"/>
                  </a:lnTo>
                  <a:lnTo>
                    <a:pt x="563" y="48"/>
                  </a:lnTo>
                  <a:lnTo>
                    <a:pt x="567" y="37"/>
                  </a:lnTo>
                  <a:lnTo>
                    <a:pt x="570" y="37"/>
                  </a:lnTo>
                  <a:lnTo>
                    <a:pt x="570" y="33"/>
                  </a:lnTo>
                  <a:lnTo>
                    <a:pt x="574" y="33"/>
                  </a:lnTo>
                  <a:lnTo>
                    <a:pt x="577" y="33"/>
                  </a:lnTo>
                  <a:lnTo>
                    <a:pt x="581" y="33"/>
                  </a:lnTo>
                  <a:lnTo>
                    <a:pt x="585" y="33"/>
                  </a:lnTo>
                  <a:lnTo>
                    <a:pt x="588" y="31"/>
                  </a:lnTo>
                  <a:lnTo>
                    <a:pt x="588" y="22"/>
                  </a:lnTo>
                  <a:lnTo>
                    <a:pt x="592" y="22"/>
                  </a:lnTo>
                  <a:lnTo>
                    <a:pt x="596" y="22"/>
                  </a:lnTo>
                  <a:lnTo>
                    <a:pt x="599" y="22"/>
                  </a:lnTo>
                  <a:lnTo>
                    <a:pt x="603" y="22"/>
                  </a:lnTo>
                  <a:lnTo>
                    <a:pt x="606" y="22"/>
                  </a:lnTo>
                  <a:lnTo>
                    <a:pt x="610" y="22"/>
                  </a:lnTo>
                  <a:lnTo>
                    <a:pt x="614" y="18"/>
                  </a:lnTo>
                  <a:lnTo>
                    <a:pt x="617" y="11"/>
                  </a:lnTo>
                  <a:lnTo>
                    <a:pt x="621" y="4"/>
                  </a:lnTo>
                  <a:lnTo>
                    <a:pt x="625" y="4"/>
                  </a:lnTo>
                  <a:lnTo>
                    <a:pt x="628" y="4"/>
                  </a:lnTo>
                  <a:lnTo>
                    <a:pt x="632" y="4"/>
                  </a:lnTo>
                  <a:lnTo>
                    <a:pt x="635" y="4"/>
                  </a:lnTo>
                  <a:lnTo>
                    <a:pt x="639" y="4"/>
                  </a:lnTo>
                  <a:lnTo>
                    <a:pt x="643" y="4"/>
                  </a:lnTo>
                  <a:lnTo>
                    <a:pt x="646" y="4"/>
                  </a:lnTo>
                  <a:lnTo>
                    <a:pt x="650" y="4"/>
                  </a:lnTo>
                  <a:lnTo>
                    <a:pt x="654" y="4"/>
                  </a:lnTo>
                  <a:lnTo>
                    <a:pt x="657" y="4"/>
                  </a:lnTo>
                  <a:lnTo>
                    <a:pt x="661"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5" name="Freeform 183"/>
            <p:cNvSpPr>
              <a:spLocks/>
            </p:cNvSpPr>
            <p:nvPr/>
          </p:nvSpPr>
          <p:spPr bwMode="auto">
            <a:xfrm>
              <a:off x="6359526" y="1631867"/>
              <a:ext cx="612775" cy="431800"/>
            </a:xfrm>
            <a:custGeom>
              <a:avLst/>
              <a:gdLst>
                <a:gd name="T0" fmla="*/ 3 w 386"/>
                <a:gd name="T1" fmla="*/ 265 h 272"/>
                <a:gd name="T2" fmla="*/ 7 w 386"/>
                <a:gd name="T3" fmla="*/ 253 h 272"/>
                <a:gd name="T4" fmla="*/ 14 w 386"/>
                <a:gd name="T5" fmla="*/ 253 h 272"/>
                <a:gd name="T6" fmla="*/ 22 w 386"/>
                <a:gd name="T7" fmla="*/ 246 h 272"/>
                <a:gd name="T8" fmla="*/ 29 w 386"/>
                <a:gd name="T9" fmla="*/ 239 h 272"/>
                <a:gd name="T10" fmla="*/ 35 w 386"/>
                <a:gd name="T11" fmla="*/ 231 h 272"/>
                <a:gd name="T12" fmla="*/ 42 w 386"/>
                <a:gd name="T13" fmla="*/ 227 h 272"/>
                <a:gd name="T14" fmla="*/ 51 w 386"/>
                <a:gd name="T15" fmla="*/ 220 h 272"/>
                <a:gd name="T16" fmla="*/ 57 w 386"/>
                <a:gd name="T17" fmla="*/ 220 h 272"/>
                <a:gd name="T18" fmla="*/ 60 w 386"/>
                <a:gd name="T19" fmla="*/ 205 h 272"/>
                <a:gd name="T20" fmla="*/ 68 w 386"/>
                <a:gd name="T21" fmla="*/ 205 h 272"/>
                <a:gd name="T22" fmla="*/ 75 w 386"/>
                <a:gd name="T23" fmla="*/ 198 h 272"/>
                <a:gd name="T24" fmla="*/ 82 w 386"/>
                <a:gd name="T25" fmla="*/ 198 h 272"/>
                <a:gd name="T26" fmla="*/ 89 w 386"/>
                <a:gd name="T27" fmla="*/ 198 h 272"/>
                <a:gd name="T28" fmla="*/ 97 w 386"/>
                <a:gd name="T29" fmla="*/ 198 h 272"/>
                <a:gd name="T30" fmla="*/ 100 w 386"/>
                <a:gd name="T31" fmla="*/ 190 h 272"/>
                <a:gd name="T32" fmla="*/ 108 w 386"/>
                <a:gd name="T33" fmla="*/ 190 h 272"/>
                <a:gd name="T34" fmla="*/ 115 w 386"/>
                <a:gd name="T35" fmla="*/ 190 h 272"/>
                <a:gd name="T36" fmla="*/ 122 w 386"/>
                <a:gd name="T37" fmla="*/ 190 h 272"/>
                <a:gd name="T38" fmla="*/ 129 w 386"/>
                <a:gd name="T39" fmla="*/ 190 h 272"/>
                <a:gd name="T40" fmla="*/ 137 w 386"/>
                <a:gd name="T41" fmla="*/ 172 h 272"/>
                <a:gd name="T42" fmla="*/ 144 w 386"/>
                <a:gd name="T43" fmla="*/ 161 h 272"/>
                <a:gd name="T44" fmla="*/ 151 w 386"/>
                <a:gd name="T45" fmla="*/ 161 h 272"/>
                <a:gd name="T46" fmla="*/ 158 w 386"/>
                <a:gd name="T47" fmla="*/ 161 h 272"/>
                <a:gd name="T48" fmla="*/ 166 w 386"/>
                <a:gd name="T49" fmla="*/ 161 h 272"/>
                <a:gd name="T50" fmla="*/ 173 w 386"/>
                <a:gd name="T51" fmla="*/ 161 h 272"/>
                <a:gd name="T52" fmla="*/ 180 w 386"/>
                <a:gd name="T53" fmla="*/ 153 h 272"/>
                <a:gd name="T54" fmla="*/ 187 w 386"/>
                <a:gd name="T55" fmla="*/ 138 h 272"/>
                <a:gd name="T56" fmla="*/ 191 w 386"/>
                <a:gd name="T57" fmla="*/ 127 h 272"/>
                <a:gd name="T58" fmla="*/ 198 w 386"/>
                <a:gd name="T59" fmla="*/ 116 h 272"/>
                <a:gd name="T60" fmla="*/ 204 w 386"/>
                <a:gd name="T61" fmla="*/ 116 h 272"/>
                <a:gd name="T62" fmla="*/ 213 w 386"/>
                <a:gd name="T63" fmla="*/ 101 h 272"/>
                <a:gd name="T64" fmla="*/ 220 w 386"/>
                <a:gd name="T65" fmla="*/ 75 h 272"/>
                <a:gd name="T66" fmla="*/ 226 w 386"/>
                <a:gd name="T67" fmla="*/ 64 h 272"/>
                <a:gd name="T68" fmla="*/ 233 w 386"/>
                <a:gd name="T69" fmla="*/ 64 h 272"/>
                <a:gd name="T70" fmla="*/ 241 w 386"/>
                <a:gd name="T71" fmla="*/ 48 h 272"/>
                <a:gd name="T72" fmla="*/ 248 w 386"/>
                <a:gd name="T73" fmla="*/ 48 h 272"/>
                <a:gd name="T74" fmla="*/ 255 w 386"/>
                <a:gd name="T75" fmla="*/ 48 h 272"/>
                <a:gd name="T76" fmla="*/ 259 w 386"/>
                <a:gd name="T77" fmla="*/ 37 h 272"/>
                <a:gd name="T78" fmla="*/ 266 w 386"/>
                <a:gd name="T79" fmla="*/ 37 h 272"/>
                <a:gd name="T80" fmla="*/ 273 w 386"/>
                <a:gd name="T81" fmla="*/ 37 h 272"/>
                <a:gd name="T82" fmla="*/ 281 w 386"/>
                <a:gd name="T83" fmla="*/ 37 h 272"/>
                <a:gd name="T84" fmla="*/ 288 w 386"/>
                <a:gd name="T85" fmla="*/ 37 h 272"/>
                <a:gd name="T86" fmla="*/ 295 w 386"/>
                <a:gd name="T87" fmla="*/ 22 h 272"/>
                <a:gd name="T88" fmla="*/ 302 w 386"/>
                <a:gd name="T89" fmla="*/ 22 h 272"/>
                <a:gd name="T90" fmla="*/ 310 w 386"/>
                <a:gd name="T91" fmla="*/ 22 h 272"/>
                <a:gd name="T92" fmla="*/ 317 w 386"/>
                <a:gd name="T93" fmla="*/ 22 h 272"/>
                <a:gd name="T94" fmla="*/ 324 w 386"/>
                <a:gd name="T95" fmla="*/ 22 h 272"/>
                <a:gd name="T96" fmla="*/ 331 w 386"/>
                <a:gd name="T97" fmla="*/ 22 h 272"/>
                <a:gd name="T98" fmla="*/ 339 w 386"/>
                <a:gd name="T99" fmla="*/ 22 h 272"/>
                <a:gd name="T100" fmla="*/ 346 w 386"/>
                <a:gd name="T101" fmla="*/ 22 h 272"/>
                <a:gd name="T102" fmla="*/ 353 w 386"/>
                <a:gd name="T103" fmla="*/ 0 h 272"/>
                <a:gd name="T104" fmla="*/ 360 w 386"/>
                <a:gd name="T105" fmla="*/ 0 h 272"/>
                <a:gd name="T106" fmla="*/ 368 w 386"/>
                <a:gd name="T107" fmla="*/ 0 h 272"/>
                <a:gd name="T108" fmla="*/ 375 w 386"/>
                <a:gd name="T109" fmla="*/ 0 h 272"/>
                <a:gd name="T110" fmla="*/ 382 w 386"/>
                <a:gd name="T11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6" h="272">
                  <a:moveTo>
                    <a:pt x="0" y="272"/>
                  </a:moveTo>
                  <a:lnTo>
                    <a:pt x="3" y="265"/>
                  </a:lnTo>
                  <a:lnTo>
                    <a:pt x="7" y="265"/>
                  </a:lnTo>
                  <a:lnTo>
                    <a:pt x="7" y="253"/>
                  </a:lnTo>
                  <a:lnTo>
                    <a:pt x="11" y="253"/>
                  </a:lnTo>
                  <a:lnTo>
                    <a:pt x="14" y="253"/>
                  </a:lnTo>
                  <a:lnTo>
                    <a:pt x="18" y="253"/>
                  </a:lnTo>
                  <a:lnTo>
                    <a:pt x="22" y="246"/>
                  </a:lnTo>
                  <a:lnTo>
                    <a:pt x="25" y="239"/>
                  </a:lnTo>
                  <a:lnTo>
                    <a:pt x="29" y="239"/>
                  </a:lnTo>
                  <a:lnTo>
                    <a:pt x="31" y="239"/>
                  </a:lnTo>
                  <a:lnTo>
                    <a:pt x="35" y="231"/>
                  </a:lnTo>
                  <a:lnTo>
                    <a:pt x="40" y="231"/>
                  </a:lnTo>
                  <a:lnTo>
                    <a:pt x="42" y="227"/>
                  </a:lnTo>
                  <a:lnTo>
                    <a:pt x="46" y="220"/>
                  </a:lnTo>
                  <a:lnTo>
                    <a:pt x="51" y="220"/>
                  </a:lnTo>
                  <a:lnTo>
                    <a:pt x="53" y="220"/>
                  </a:lnTo>
                  <a:lnTo>
                    <a:pt x="57" y="220"/>
                  </a:lnTo>
                  <a:lnTo>
                    <a:pt x="57" y="213"/>
                  </a:lnTo>
                  <a:lnTo>
                    <a:pt x="60" y="205"/>
                  </a:lnTo>
                  <a:lnTo>
                    <a:pt x="64" y="205"/>
                  </a:lnTo>
                  <a:lnTo>
                    <a:pt x="68" y="205"/>
                  </a:lnTo>
                  <a:lnTo>
                    <a:pt x="71" y="205"/>
                  </a:lnTo>
                  <a:lnTo>
                    <a:pt x="75" y="198"/>
                  </a:lnTo>
                  <a:lnTo>
                    <a:pt x="79" y="198"/>
                  </a:lnTo>
                  <a:lnTo>
                    <a:pt x="82" y="198"/>
                  </a:lnTo>
                  <a:lnTo>
                    <a:pt x="86" y="198"/>
                  </a:lnTo>
                  <a:lnTo>
                    <a:pt x="89" y="198"/>
                  </a:lnTo>
                  <a:lnTo>
                    <a:pt x="93" y="198"/>
                  </a:lnTo>
                  <a:lnTo>
                    <a:pt x="97" y="198"/>
                  </a:lnTo>
                  <a:lnTo>
                    <a:pt x="97" y="190"/>
                  </a:lnTo>
                  <a:lnTo>
                    <a:pt x="100" y="190"/>
                  </a:lnTo>
                  <a:lnTo>
                    <a:pt x="104" y="190"/>
                  </a:lnTo>
                  <a:lnTo>
                    <a:pt x="108" y="190"/>
                  </a:lnTo>
                  <a:lnTo>
                    <a:pt x="111" y="190"/>
                  </a:lnTo>
                  <a:lnTo>
                    <a:pt x="115" y="190"/>
                  </a:lnTo>
                  <a:lnTo>
                    <a:pt x="118" y="190"/>
                  </a:lnTo>
                  <a:lnTo>
                    <a:pt x="122" y="190"/>
                  </a:lnTo>
                  <a:lnTo>
                    <a:pt x="126" y="190"/>
                  </a:lnTo>
                  <a:lnTo>
                    <a:pt x="129" y="190"/>
                  </a:lnTo>
                  <a:lnTo>
                    <a:pt x="133" y="190"/>
                  </a:lnTo>
                  <a:lnTo>
                    <a:pt x="137" y="172"/>
                  </a:lnTo>
                  <a:lnTo>
                    <a:pt x="140" y="172"/>
                  </a:lnTo>
                  <a:lnTo>
                    <a:pt x="144" y="161"/>
                  </a:lnTo>
                  <a:lnTo>
                    <a:pt x="147" y="161"/>
                  </a:lnTo>
                  <a:lnTo>
                    <a:pt x="151" y="161"/>
                  </a:lnTo>
                  <a:lnTo>
                    <a:pt x="155" y="161"/>
                  </a:lnTo>
                  <a:lnTo>
                    <a:pt x="158" y="161"/>
                  </a:lnTo>
                  <a:lnTo>
                    <a:pt x="162" y="161"/>
                  </a:lnTo>
                  <a:lnTo>
                    <a:pt x="166" y="161"/>
                  </a:lnTo>
                  <a:lnTo>
                    <a:pt x="169" y="161"/>
                  </a:lnTo>
                  <a:lnTo>
                    <a:pt x="173" y="161"/>
                  </a:lnTo>
                  <a:lnTo>
                    <a:pt x="176" y="153"/>
                  </a:lnTo>
                  <a:lnTo>
                    <a:pt x="180" y="153"/>
                  </a:lnTo>
                  <a:lnTo>
                    <a:pt x="184" y="138"/>
                  </a:lnTo>
                  <a:lnTo>
                    <a:pt x="187" y="138"/>
                  </a:lnTo>
                  <a:lnTo>
                    <a:pt x="187" y="127"/>
                  </a:lnTo>
                  <a:lnTo>
                    <a:pt x="191" y="127"/>
                  </a:lnTo>
                  <a:lnTo>
                    <a:pt x="195" y="116"/>
                  </a:lnTo>
                  <a:lnTo>
                    <a:pt x="198" y="116"/>
                  </a:lnTo>
                  <a:lnTo>
                    <a:pt x="202" y="116"/>
                  </a:lnTo>
                  <a:lnTo>
                    <a:pt x="204" y="116"/>
                  </a:lnTo>
                  <a:lnTo>
                    <a:pt x="209" y="116"/>
                  </a:lnTo>
                  <a:lnTo>
                    <a:pt x="213" y="101"/>
                  </a:lnTo>
                  <a:lnTo>
                    <a:pt x="215" y="101"/>
                  </a:lnTo>
                  <a:lnTo>
                    <a:pt x="220" y="75"/>
                  </a:lnTo>
                  <a:lnTo>
                    <a:pt x="224" y="64"/>
                  </a:lnTo>
                  <a:lnTo>
                    <a:pt x="226" y="64"/>
                  </a:lnTo>
                  <a:lnTo>
                    <a:pt x="231" y="64"/>
                  </a:lnTo>
                  <a:lnTo>
                    <a:pt x="233" y="64"/>
                  </a:lnTo>
                  <a:lnTo>
                    <a:pt x="237" y="64"/>
                  </a:lnTo>
                  <a:lnTo>
                    <a:pt x="241" y="48"/>
                  </a:lnTo>
                  <a:lnTo>
                    <a:pt x="244" y="48"/>
                  </a:lnTo>
                  <a:lnTo>
                    <a:pt x="248" y="48"/>
                  </a:lnTo>
                  <a:lnTo>
                    <a:pt x="252" y="48"/>
                  </a:lnTo>
                  <a:lnTo>
                    <a:pt x="255" y="48"/>
                  </a:lnTo>
                  <a:lnTo>
                    <a:pt x="255" y="37"/>
                  </a:lnTo>
                  <a:lnTo>
                    <a:pt x="259" y="37"/>
                  </a:lnTo>
                  <a:lnTo>
                    <a:pt x="262" y="37"/>
                  </a:lnTo>
                  <a:lnTo>
                    <a:pt x="266" y="37"/>
                  </a:lnTo>
                  <a:lnTo>
                    <a:pt x="270" y="37"/>
                  </a:lnTo>
                  <a:lnTo>
                    <a:pt x="273" y="37"/>
                  </a:lnTo>
                  <a:lnTo>
                    <a:pt x="277" y="37"/>
                  </a:lnTo>
                  <a:lnTo>
                    <a:pt x="281" y="37"/>
                  </a:lnTo>
                  <a:lnTo>
                    <a:pt x="284" y="37"/>
                  </a:lnTo>
                  <a:lnTo>
                    <a:pt x="288" y="37"/>
                  </a:lnTo>
                  <a:lnTo>
                    <a:pt x="291" y="37"/>
                  </a:lnTo>
                  <a:lnTo>
                    <a:pt x="295" y="22"/>
                  </a:lnTo>
                  <a:lnTo>
                    <a:pt x="299" y="22"/>
                  </a:lnTo>
                  <a:lnTo>
                    <a:pt x="302" y="22"/>
                  </a:lnTo>
                  <a:lnTo>
                    <a:pt x="306" y="22"/>
                  </a:lnTo>
                  <a:lnTo>
                    <a:pt x="310" y="22"/>
                  </a:lnTo>
                  <a:lnTo>
                    <a:pt x="313" y="22"/>
                  </a:lnTo>
                  <a:lnTo>
                    <a:pt x="317" y="22"/>
                  </a:lnTo>
                  <a:lnTo>
                    <a:pt x="320" y="22"/>
                  </a:lnTo>
                  <a:lnTo>
                    <a:pt x="324" y="22"/>
                  </a:lnTo>
                  <a:lnTo>
                    <a:pt x="328" y="22"/>
                  </a:lnTo>
                  <a:lnTo>
                    <a:pt x="331" y="22"/>
                  </a:lnTo>
                  <a:lnTo>
                    <a:pt x="335" y="22"/>
                  </a:lnTo>
                  <a:lnTo>
                    <a:pt x="339" y="22"/>
                  </a:lnTo>
                  <a:lnTo>
                    <a:pt x="342" y="22"/>
                  </a:lnTo>
                  <a:lnTo>
                    <a:pt x="346" y="22"/>
                  </a:lnTo>
                  <a:lnTo>
                    <a:pt x="349" y="22"/>
                  </a:lnTo>
                  <a:lnTo>
                    <a:pt x="353" y="0"/>
                  </a:lnTo>
                  <a:lnTo>
                    <a:pt x="357" y="0"/>
                  </a:lnTo>
                  <a:lnTo>
                    <a:pt x="360" y="0"/>
                  </a:lnTo>
                  <a:lnTo>
                    <a:pt x="364" y="0"/>
                  </a:lnTo>
                  <a:lnTo>
                    <a:pt x="368" y="0"/>
                  </a:lnTo>
                  <a:lnTo>
                    <a:pt x="371" y="0"/>
                  </a:lnTo>
                  <a:lnTo>
                    <a:pt x="375" y="0"/>
                  </a:lnTo>
                  <a:lnTo>
                    <a:pt x="379" y="0"/>
                  </a:lnTo>
                  <a:lnTo>
                    <a:pt x="382" y="0"/>
                  </a:lnTo>
                  <a:lnTo>
                    <a:pt x="386"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341" name="Group 340"/>
          <p:cNvGrpSpPr/>
          <p:nvPr/>
        </p:nvGrpSpPr>
        <p:grpSpPr>
          <a:xfrm>
            <a:off x="6010476" y="3361748"/>
            <a:ext cx="3032455" cy="1809047"/>
            <a:chOff x="2378076" y="2266867"/>
            <a:chExt cx="4595813" cy="2470150"/>
          </a:xfrm>
        </p:grpSpPr>
        <p:sp>
          <p:nvSpPr>
            <p:cNvPr id="346" name="Freeform 184"/>
            <p:cNvSpPr>
              <a:spLocks/>
            </p:cNvSpPr>
            <p:nvPr/>
          </p:nvSpPr>
          <p:spPr bwMode="auto">
            <a:xfrm>
              <a:off x="2378076" y="4070267"/>
              <a:ext cx="996950" cy="666750"/>
            </a:xfrm>
            <a:custGeom>
              <a:avLst/>
              <a:gdLst>
                <a:gd name="T0" fmla="*/ 7 w 628"/>
                <a:gd name="T1" fmla="*/ 416 h 420"/>
                <a:gd name="T2" fmla="*/ 18 w 628"/>
                <a:gd name="T3" fmla="*/ 409 h 420"/>
                <a:gd name="T4" fmla="*/ 32 w 628"/>
                <a:gd name="T5" fmla="*/ 405 h 420"/>
                <a:gd name="T6" fmla="*/ 43 w 628"/>
                <a:gd name="T7" fmla="*/ 394 h 420"/>
                <a:gd name="T8" fmla="*/ 54 w 628"/>
                <a:gd name="T9" fmla="*/ 390 h 420"/>
                <a:gd name="T10" fmla="*/ 69 w 628"/>
                <a:gd name="T11" fmla="*/ 383 h 420"/>
                <a:gd name="T12" fmla="*/ 78 w 628"/>
                <a:gd name="T13" fmla="*/ 372 h 420"/>
                <a:gd name="T14" fmla="*/ 94 w 628"/>
                <a:gd name="T15" fmla="*/ 357 h 420"/>
                <a:gd name="T16" fmla="*/ 105 w 628"/>
                <a:gd name="T17" fmla="*/ 349 h 420"/>
                <a:gd name="T18" fmla="*/ 115 w 628"/>
                <a:gd name="T19" fmla="*/ 342 h 420"/>
                <a:gd name="T20" fmla="*/ 129 w 628"/>
                <a:gd name="T21" fmla="*/ 331 h 420"/>
                <a:gd name="T22" fmla="*/ 144 w 628"/>
                <a:gd name="T23" fmla="*/ 320 h 420"/>
                <a:gd name="T24" fmla="*/ 155 w 628"/>
                <a:gd name="T25" fmla="*/ 312 h 420"/>
                <a:gd name="T26" fmla="*/ 165 w 628"/>
                <a:gd name="T27" fmla="*/ 305 h 420"/>
                <a:gd name="T28" fmla="*/ 173 w 628"/>
                <a:gd name="T29" fmla="*/ 297 h 420"/>
                <a:gd name="T30" fmla="*/ 187 w 628"/>
                <a:gd name="T31" fmla="*/ 286 h 420"/>
                <a:gd name="T32" fmla="*/ 202 w 628"/>
                <a:gd name="T33" fmla="*/ 279 h 420"/>
                <a:gd name="T34" fmla="*/ 216 w 628"/>
                <a:gd name="T35" fmla="*/ 268 h 420"/>
                <a:gd name="T36" fmla="*/ 231 w 628"/>
                <a:gd name="T37" fmla="*/ 260 h 420"/>
                <a:gd name="T38" fmla="*/ 245 w 628"/>
                <a:gd name="T39" fmla="*/ 249 h 420"/>
                <a:gd name="T40" fmla="*/ 256 w 628"/>
                <a:gd name="T41" fmla="*/ 233 h 420"/>
                <a:gd name="T42" fmla="*/ 271 w 628"/>
                <a:gd name="T43" fmla="*/ 227 h 420"/>
                <a:gd name="T44" fmla="*/ 284 w 628"/>
                <a:gd name="T45" fmla="*/ 220 h 420"/>
                <a:gd name="T46" fmla="*/ 291 w 628"/>
                <a:gd name="T47" fmla="*/ 211 h 420"/>
                <a:gd name="T48" fmla="*/ 306 w 628"/>
                <a:gd name="T49" fmla="*/ 207 h 420"/>
                <a:gd name="T50" fmla="*/ 320 w 628"/>
                <a:gd name="T51" fmla="*/ 200 h 420"/>
                <a:gd name="T52" fmla="*/ 331 w 628"/>
                <a:gd name="T53" fmla="*/ 185 h 420"/>
                <a:gd name="T54" fmla="*/ 346 w 628"/>
                <a:gd name="T55" fmla="*/ 179 h 420"/>
                <a:gd name="T56" fmla="*/ 357 w 628"/>
                <a:gd name="T57" fmla="*/ 168 h 420"/>
                <a:gd name="T58" fmla="*/ 371 w 628"/>
                <a:gd name="T59" fmla="*/ 163 h 420"/>
                <a:gd name="T60" fmla="*/ 386 w 628"/>
                <a:gd name="T61" fmla="*/ 148 h 420"/>
                <a:gd name="T62" fmla="*/ 400 w 628"/>
                <a:gd name="T63" fmla="*/ 144 h 420"/>
                <a:gd name="T64" fmla="*/ 415 w 628"/>
                <a:gd name="T65" fmla="*/ 137 h 420"/>
                <a:gd name="T66" fmla="*/ 424 w 628"/>
                <a:gd name="T67" fmla="*/ 133 h 420"/>
                <a:gd name="T68" fmla="*/ 435 w 628"/>
                <a:gd name="T69" fmla="*/ 122 h 420"/>
                <a:gd name="T70" fmla="*/ 451 w 628"/>
                <a:gd name="T71" fmla="*/ 115 h 420"/>
                <a:gd name="T72" fmla="*/ 462 w 628"/>
                <a:gd name="T73" fmla="*/ 111 h 420"/>
                <a:gd name="T74" fmla="*/ 473 w 628"/>
                <a:gd name="T75" fmla="*/ 100 h 420"/>
                <a:gd name="T76" fmla="*/ 484 w 628"/>
                <a:gd name="T77" fmla="*/ 92 h 420"/>
                <a:gd name="T78" fmla="*/ 497 w 628"/>
                <a:gd name="T79" fmla="*/ 89 h 420"/>
                <a:gd name="T80" fmla="*/ 512 w 628"/>
                <a:gd name="T81" fmla="*/ 81 h 420"/>
                <a:gd name="T82" fmla="*/ 526 w 628"/>
                <a:gd name="T83" fmla="*/ 74 h 420"/>
                <a:gd name="T84" fmla="*/ 537 w 628"/>
                <a:gd name="T85" fmla="*/ 63 h 420"/>
                <a:gd name="T86" fmla="*/ 551 w 628"/>
                <a:gd name="T87" fmla="*/ 52 h 420"/>
                <a:gd name="T88" fmla="*/ 566 w 628"/>
                <a:gd name="T89" fmla="*/ 44 h 420"/>
                <a:gd name="T90" fmla="*/ 580 w 628"/>
                <a:gd name="T91" fmla="*/ 33 h 420"/>
                <a:gd name="T92" fmla="*/ 591 w 628"/>
                <a:gd name="T93" fmla="*/ 29 h 420"/>
                <a:gd name="T94" fmla="*/ 602 w 628"/>
                <a:gd name="T95" fmla="*/ 22 h 420"/>
                <a:gd name="T96" fmla="*/ 613 w 628"/>
                <a:gd name="T97" fmla="*/ 15 h 420"/>
                <a:gd name="T98" fmla="*/ 624 w 628"/>
                <a:gd name="T99"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8" h="420">
                  <a:moveTo>
                    <a:pt x="0" y="420"/>
                  </a:moveTo>
                  <a:lnTo>
                    <a:pt x="3" y="420"/>
                  </a:lnTo>
                  <a:lnTo>
                    <a:pt x="7" y="420"/>
                  </a:lnTo>
                  <a:lnTo>
                    <a:pt x="7" y="416"/>
                  </a:lnTo>
                  <a:lnTo>
                    <a:pt x="11" y="416"/>
                  </a:lnTo>
                  <a:lnTo>
                    <a:pt x="14" y="412"/>
                  </a:lnTo>
                  <a:lnTo>
                    <a:pt x="18" y="412"/>
                  </a:lnTo>
                  <a:lnTo>
                    <a:pt x="18" y="409"/>
                  </a:lnTo>
                  <a:lnTo>
                    <a:pt x="21" y="409"/>
                  </a:lnTo>
                  <a:lnTo>
                    <a:pt x="25" y="405"/>
                  </a:lnTo>
                  <a:lnTo>
                    <a:pt x="29" y="405"/>
                  </a:lnTo>
                  <a:lnTo>
                    <a:pt x="32" y="405"/>
                  </a:lnTo>
                  <a:lnTo>
                    <a:pt x="36" y="401"/>
                  </a:lnTo>
                  <a:lnTo>
                    <a:pt x="36" y="398"/>
                  </a:lnTo>
                  <a:lnTo>
                    <a:pt x="40" y="398"/>
                  </a:lnTo>
                  <a:lnTo>
                    <a:pt x="43" y="394"/>
                  </a:lnTo>
                  <a:lnTo>
                    <a:pt x="47" y="394"/>
                  </a:lnTo>
                  <a:lnTo>
                    <a:pt x="50" y="394"/>
                  </a:lnTo>
                  <a:lnTo>
                    <a:pt x="54" y="394"/>
                  </a:lnTo>
                  <a:lnTo>
                    <a:pt x="54" y="390"/>
                  </a:lnTo>
                  <a:lnTo>
                    <a:pt x="58" y="390"/>
                  </a:lnTo>
                  <a:lnTo>
                    <a:pt x="61" y="383"/>
                  </a:lnTo>
                  <a:lnTo>
                    <a:pt x="65" y="383"/>
                  </a:lnTo>
                  <a:lnTo>
                    <a:pt x="69" y="383"/>
                  </a:lnTo>
                  <a:lnTo>
                    <a:pt x="72" y="379"/>
                  </a:lnTo>
                  <a:lnTo>
                    <a:pt x="76" y="375"/>
                  </a:lnTo>
                  <a:lnTo>
                    <a:pt x="76" y="372"/>
                  </a:lnTo>
                  <a:lnTo>
                    <a:pt x="78" y="372"/>
                  </a:lnTo>
                  <a:lnTo>
                    <a:pt x="83" y="368"/>
                  </a:lnTo>
                  <a:lnTo>
                    <a:pt x="87" y="368"/>
                  </a:lnTo>
                  <a:lnTo>
                    <a:pt x="89" y="360"/>
                  </a:lnTo>
                  <a:lnTo>
                    <a:pt x="94" y="357"/>
                  </a:lnTo>
                  <a:lnTo>
                    <a:pt x="94" y="353"/>
                  </a:lnTo>
                  <a:lnTo>
                    <a:pt x="98" y="353"/>
                  </a:lnTo>
                  <a:lnTo>
                    <a:pt x="100" y="349"/>
                  </a:lnTo>
                  <a:lnTo>
                    <a:pt x="105" y="349"/>
                  </a:lnTo>
                  <a:lnTo>
                    <a:pt x="105" y="346"/>
                  </a:lnTo>
                  <a:lnTo>
                    <a:pt x="107" y="346"/>
                  </a:lnTo>
                  <a:lnTo>
                    <a:pt x="111" y="346"/>
                  </a:lnTo>
                  <a:lnTo>
                    <a:pt x="115" y="342"/>
                  </a:lnTo>
                  <a:lnTo>
                    <a:pt x="118" y="338"/>
                  </a:lnTo>
                  <a:lnTo>
                    <a:pt x="122" y="331"/>
                  </a:lnTo>
                  <a:lnTo>
                    <a:pt x="126" y="331"/>
                  </a:lnTo>
                  <a:lnTo>
                    <a:pt x="129" y="331"/>
                  </a:lnTo>
                  <a:lnTo>
                    <a:pt x="133" y="327"/>
                  </a:lnTo>
                  <a:lnTo>
                    <a:pt x="136" y="320"/>
                  </a:lnTo>
                  <a:lnTo>
                    <a:pt x="140" y="320"/>
                  </a:lnTo>
                  <a:lnTo>
                    <a:pt x="144" y="320"/>
                  </a:lnTo>
                  <a:lnTo>
                    <a:pt x="144" y="316"/>
                  </a:lnTo>
                  <a:lnTo>
                    <a:pt x="147" y="312"/>
                  </a:lnTo>
                  <a:lnTo>
                    <a:pt x="151" y="312"/>
                  </a:lnTo>
                  <a:lnTo>
                    <a:pt x="155" y="312"/>
                  </a:lnTo>
                  <a:lnTo>
                    <a:pt x="155" y="309"/>
                  </a:lnTo>
                  <a:lnTo>
                    <a:pt x="158" y="309"/>
                  </a:lnTo>
                  <a:lnTo>
                    <a:pt x="162" y="305"/>
                  </a:lnTo>
                  <a:lnTo>
                    <a:pt x="165" y="305"/>
                  </a:lnTo>
                  <a:lnTo>
                    <a:pt x="165" y="301"/>
                  </a:lnTo>
                  <a:lnTo>
                    <a:pt x="169" y="301"/>
                  </a:lnTo>
                  <a:lnTo>
                    <a:pt x="173" y="301"/>
                  </a:lnTo>
                  <a:lnTo>
                    <a:pt x="173" y="297"/>
                  </a:lnTo>
                  <a:lnTo>
                    <a:pt x="176" y="294"/>
                  </a:lnTo>
                  <a:lnTo>
                    <a:pt x="180" y="294"/>
                  </a:lnTo>
                  <a:lnTo>
                    <a:pt x="184" y="290"/>
                  </a:lnTo>
                  <a:lnTo>
                    <a:pt x="187" y="286"/>
                  </a:lnTo>
                  <a:lnTo>
                    <a:pt x="191" y="286"/>
                  </a:lnTo>
                  <a:lnTo>
                    <a:pt x="194" y="283"/>
                  </a:lnTo>
                  <a:lnTo>
                    <a:pt x="198" y="283"/>
                  </a:lnTo>
                  <a:lnTo>
                    <a:pt x="202" y="279"/>
                  </a:lnTo>
                  <a:lnTo>
                    <a:pt x="205" y="279"/>
                  </a:lnTo>
                  <a:lnTo>
                    <a:pt x="209" y="275"/>
                  </a:lnTo>
                  <a:lnTo>
                    <a:pt x="213" y="268"/>
                  </a:lnTo>
                  <a:lnTo>
                    <a:pt x="216" y="268"/>
                  </a:lnTo>
                  <a:lnTo>
                    <a:pt x="220" y="264"/>
                  </a:lnTo>
                  <a:lnTo>
                    <a:pt x="223" y="264"/>
                  </a:lnTo>
                  <a:lnTo>
                    <a:pt x="227" y="264"/>
                  </a:lnTo>
                  <a:lnTo>
                    <a:pt x="231" y="260"/>
                  </a:lnTo>
                  <a:lnTo>
                    <a:pt x="234" y="257"/>
                  </a:lnTo>
                  <a:lnTo>
                    <a:pt x="238" y="253"/>
                  </a:lnTo>
                  <a:lnTo>
                    <a:pt x="242" y="253"/>
                  </a:lnTo>
                  <a:lnTo>
                    <a:pt x="245" y="249"/>
                  </a:lnTo>
                  <a:lnTo>
                    <a:pt x="245" y="244"/>
                  </a:lnTo>
                  <a:lnTo>
                    <a:pt x="249" y="244"/>
                  </a:lnTo>
                  <a:lnTo>
                    <a:pt x="251" y="238"/>
                  </a:lnTo>
                  <a:lnTo>
                    <a:pt x="256" y="233"/>
                  </a:lnTo>
                  <a:lnTo>
                    <a:pt x="260" y="231"/>
                  </a:lnTo>
                  <a:lnTo>
                    <a:pt x="262" y="231"/>
                  </a:lnTo>
                  <a:lnTo>
                    <a:pt x="267" y="227"/>
                  </a:lnTo>
                  <a:lnTo>
                    <a:pt x="271" y="227"/>
                  </a:lnTo>
                  <a:lnTo>
                    <a:pt x="273" y="222"/>
                  </a:lnTo>
                  <a:lnTo>
                    <a:pt x="278" y="222"/>
                  </a:lnTo>
                  <a:lnTo>
                    <a:pt x="280" y="220"/>
                  </a:lnTo>
                  <a:lnTo>
                    <a:pt x="284" y="220"/>
                  </a:lnTo>
                  <a:lnTo>
                    <a:pt x="284" y="216"/>
                  </a:lnTo>
                  <a:lnTo>
                    <a:pt x="289" y="216"/>
                  </a:lnTo>
                  <a:lnTo>
                    <a:pt x="291" y="216"/>
                  </a:lnTo>
                  <a:lnTo>
                    <a:pt x="291" y="211"/>
                  </a:lnTo>
                  <a:lnTo>
                    <a:pt x="295" y="211"/>
                  </a:lnTo>
                  <a:lnTo>
                    <a:pt x="300" y="211"/>
                  </a:lnTo>
                  <a:lnTo>
                    <a:pt x="302" y="207"/>
                  </a:lnTo>
                  <a:lnTo>
                    <a:pt x="306" y="207"/>
                  </a:lnTo>
                  <a:lnTo>
                    <a:pt x="309" y="207"/>
                  </a:lnTo>
                  <a:lnTo>
                    <a:pt x="313" y="200"/>
                  </a:lnTo>
                  <a:lnTo>
                    <a:pt x="317" y="200"/>
                  </a:lnTo>
                  <a:lnTo>
                    <a:pt x="320" y="200"/>
                  </a:lnTo>
                  <a:lnTo>
                    <a:pt x="324" y="196"/>
                  </a:lnTo>
                  <a:lnTo>
                    <a:pt x="328" y="196"/>
                  </a:lnTo>
                  <a:lnTo>
                    <a:pt x="331" y="190"/>
                  </a:lnTo>
                  <a:lnTo>
                    <a:pt x="331" y="185"/>
                  </a:lnTo>
                  <a:lnTo>
                    <a:pt x="335" y="185"/>
                  </a:lnTo>
                  <a:lnTo>
                    <a:pt x="338" y="181"/>
                  </a:lnTo>
                  <a:lnTo>
                    <a:pt x="342" y="179"/>
                  </a:lnTo>
                  <a:lnTo>
                    <a:pt x="346" y="179"/>
                  </a:lnTo>
                  <a:lnTo>
                    <a:pt x="349" y="179"/>
                  </a:lnTo>
                  <a:lnTo>
                    <a:pt x="353" y="179"/>
                  </a:lnTo>
                  <a:lnTo>
                    <a:pt x="353" y="174"/>
                  </a:lnTo>
                  <a:lnTo>
                    <a:pt x="357" y="168"/>
                  </a:lnTo>
                  <a:lnTo>
                    <a:pt x="360" y="168"/>
                  </a:lnTo>
                  <a:lnTo>
                    <a:pt x="364" y="163"/>
                  </a:lnTo>
                  <a:lnTo>
                    <a:pt x="367" y="163"/>
                  </a:lnTo>
                  <a:lnTo>
                    <a:pt x="371" y="163"/>
                  </a:lnTo>
                  <a:lnTo>
                    <a:pt x="375" y="159"/>
                  </a:lnTo>
                  <a:lnTo>
                    <a:pt x="378" y="155"/>
                  </a:lnTo>
                  <a:lnTo>
                    <a:pt x="382" y="152"/>
                  </a:lnTo>
                  <a:lnTo>
                    <a:pt x="386" y="148"/>
                  </a:lnTo>
                  <a:lnTo>
                    <a:pt x="389" y="148"/>
                  </a:lnTo>
                  <a:lnTo>
                    <a:pt x="393" y="148"/>
                  </a:lnTo>
                  <a:lnTo>
                    <a:pt x="396" y="144"/>
                  </a:lnTo>
                  <a:lnTo>
                    <a:pt x="400" y="144"/>
                  </a:lnTo>
                  <a:lnTo>
                    <a:pt x="404" y="144"/>
                  </a:lnTo>
                  <a:lnTo>
                    <a:pt x="407" y="141"/>
                  </a:lnTo>
                  <a:lnTo>
                    <a:pt x="411" y="141"/>
                  </a:lnTo>
                  <a:lnTo>
                    <a:pt x="415" y="137"/>
                  </a:lnTo>
                  <a:lnTo>
                    <a:pt x="418" y="137"/>
                  </a:lnTo>
                  <a:lnTo>
                    <a:pt x="422" y="137"/>
                  </a:lnTo>
                  <a:lnTo>
                    <a:pt x="422" y="133"/>
                  </a:lnTo>
                  <a:lnTo>
                    <a:pt x="424" y="133"/>
                  </a:lnTo>
                  <a:lnTo>
                    <a:pt x="429" y="129"/>
                  </a:lnTo>
                  <a:lnTo>
                    <a:pt x="433" y="126"/>
                  </a:lnTo>
                  <a:lnTo>
                    <a:pt x="433" y="122"/>
                  </a:lnTo>
                  <a:lnTo>
                    <a:pt x="435" y="122"/>
                  </a:lnTo>
                  <a:lnTo>
                    <a:pt x="440" y="122"/>
                  </a:lnTo>
                  <a:lnTo>
                    <a:pt x="444" y="115"/>
                  </a:lnTo>
                  <a:lnTo>
                    <a:pt x="446" y="115"/>
                  </a:lnTo>
                  <a:lnTo>
                    <a:pt x="451" y="115"/>
                  </a:lnTo>
                  <a:lnTo>
                    <a:pt x="453" y="115"/>
                  </a:lnTo>
                  <a:lnTo>
                    <a:pt x="457" y="115"/>
                  </a:lnTo>
                  <a:lnTo>
                    <a:pt x="462" y="115"/>
                  </a:lnTo>
                  <a:lnTo>
                    <a:pt x="462" y="111"/>
                  </a:lnTo>
                  <a:lnTo>
                    <a:pt x="464" y="107"/>
                  </a:lnTo>
                  <a:lnTo>
                    <a:pt x="468" y="107"/>
                  </a:lnTo>
                  <a:lnTo>
                    <a:pt x="473" y="104"/>
                  </a:lnTo>
                  <a:lnTo>
                    <a:pt x="473" y="100"/>
                  </a:lnTo>
                  <a:lnTo>
                    <a:pt x="475" y="100"/>
                  </a:lnTo>
                  <a:lnTo>
                    <a:pt x="479" y="96"/>
                  </a:lnTo>
                  <a:lnTo>
                    <a:pt x="484" y="96"/>
                  </a:lnTo>
                  <a:lnTo>
                    <a:pt x="484" y="92"/>
                  </a:lnTo>
                  <a:lnTo>
                    <a:pt x="486" y="89"/>
                  </a:lnTo>
                  <a:lnTo>
                    <a:pt x="490" y="89"/>
                  </a:lnTo>
                  <a:lnTo>
                    <a:pt x="493" y="89"/>
                  </a:lnTo>
                  <a:lnTo>
                    <a:pt x="497" y="89"/>
                  </a:lnTo>
                  <a:lnTo>
                    <a:pt x="501" y="85"/>
                  </a:lnTo>
                  <a:lnTo>
                    <a:pt x="504" y="85"/>
                  </a:lnTo>
                  <a:lnTo>
                    <a:pt x="508" y="85"/>
                  </a:lnTo>
                  <a:lnTo>
                    <a:pt x="512" y="81"/>
                  </a:lnTo>
                  <a:lnTo>
                    <a:pt x="515" y="78"/>
                  </a:lnTo>
                  <a:lnTo>
                    <a:pt x="519" y="78"/>
                  </a:lnTo>
                  <a:lnTo>
                    <a:pt x="522" y="74"/>
                  </a:lnTo>
                  <a:lnTo>
                    <a:pt x="526" y="74"/>
                  </a:lnTo>
                  <a:lnTo>
                    <a:pt x="530" y="70"/>
                  </a:lnTo>
                  <a:lnTo>
                    <a:pt x="530" y="63"/>
                  </a:lnTo>
                  <a:lnTo>
                    <a:pt x="533" y="63"/>
                  </a:lnTo>
                  <a:lnTo>
                    <a:pt x="537" y="63"/>
                  </a:lnTo>
                  <a:lnTo>
                    <a:pt x="541" y="59"/>
                  </a:lnTo>
                  <a:lnTo>
                    <a:pt x="544" y="55"/>
                  </a:lnTo>
                  <a:lnTo>
                    <a:pt x="548" y="52"/>
                  </a:lnTo>
                  <a:lnTo>
                    <a:pt x="551" y="52"/>
                  </a:lnTo>
                  <a:lnTo>
                    <a:pt x="555" y="48"/>
                  </a:lnTo>
                  <a:lnTo>
                    <a:pt x="559" y="48"/>
                  </a:lnTo>
                  <a:lnTo>
                    <a:pt x="562" y="44"/>
                  </a:lnTo>
                  <a:lnTo>
                    <a:pt x="566" y="44"/>
                  </a:lnTo>
                  <a:lnTo>
                    <a:pt x="570" y="40"/>
                  </a:lnTo>
                  <a:lnTo>
                    <a:pt x="573" y="37"/>
                  </a:lnTo>
                  <a:lnTo>
                    <a:pt x="577" y="37"/>
                  </a:lnTo>
                  <a:lnTo>
                    <a:pt x="580" y="33"/>
                  </a:lnTo>
                  <a:lnTo>
                    <a:pt x="580" y="29"/>
                  </a:lnTo>
                  <a:lnTo>
                    <a:pt x="584" y="29"/>
                  </a:lnTo>
                  <a:lnTo>
                    <a:pt x="588" y="29"/>
                  </a:lnTo>
                  <a:lnTo>
                    <a:pt x="591" y="29"/>
                  </a:lnTo>
                  <a:lnTo>
                    <a:pt x="591" y="26"/>
                  </a:lnTo>
                  <a:lnTo>
                    <a:pt x="595" y="26"/>
                  </a:lnTo>
                  <a:lnTo>
                    <a:pt x="599" y="26"/>
                  </a:lnTo>
                  <a:lnTo>
                    <a:pt x="602" y="22"/>
                  </a:lnTo>
                  <a:lnTo>
                    <a:pt x="606" y="22"/>
                  </a:lnTo>
                  <a:lnTo>
                    <a:pt x="609" y="18"/>
                  </a:lnTo>
                  <a:lnTo>
                    <a:pt x="609" y="15"/>
                  </a:lnTo>
                  <a:lnTo>
                    <a:pt x="613" y="15"/>
                  </a:lnTo>
                  <a:lnTo>
                    <a:pt x="617" y="15"/>
                  </a:lnTo>
                  <a:lnTo>
                    <a:pt x="619" y="15"/>
                  </a:lnTo>
                  <a:lnTo>
                    <a:pt x="619" y="3"/>
                  </a:lnTo>
                  <a:lnTo>
                    <a:pt x="624" y="0"/>
                  </a:lnTo>
                  <a:lnTo>
                    <a:pt x="628" y="0"/>
                  </a:lnTo>
                </a:path>
              </a:pathLst>
            </a:custGeom>
            <a:noFill/>
            <a:ln w="2381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47" name="Freeform 185"/>
            <p:cNvSpPr>
              <a:spLocks/>
            </p:cNvSpPr>
            <p:nvPr/>
          </p:nvSpPr>
          <p:spPr bwMode="auto">
            <a:xfrm>
              <a:off x="3375026" y="3520992"/>
              <a:ext cx="1017588" cy="549275"/>
            </a:xfrm>
            <a:custGeom>
              <a:avLst/>
              <a:gdLst>
                <a:gd name="T0" fmla="*/ 7 w 641"/>
                <a:gd name="T1" fmla="*/ 338 h 346"/>
                <a:gd name="T2" fmla="*/ 20 w 641"/>
                <a:gd name="T3" fmla="*/ 331 h 346"/>
                <a:gd name="T4" fmla="*/ 31 w 641"/>
                <a:gd name="T5" fmla="*/ 316 h 346"/>
                <a:gd name="T6" fmla="*/ 42 w 641"/>
                <a:gd name="T7" fmla="*/ 312 h 346"/>
                <a:gd name="T8" fmla="*/ 53 w 641"/>
                <a:gd name="T9" fmla="*/ 301 h 346"/>
                <a:gd name="T10" fmla="*/ 64 w 641"/>
                <a:gd name="T11" fmla="*/ 294 h 346"/>
                <a:gd name="T12" fmla="*/ 75 w 641"/>
                <a:gd name="T13" fmla="*/ 290 h 346"/>
                <a:gd name="T14" fmla="*/ 89 w 641"/>
                <a:gd name="T15" fmla="*/ 283 h 346"/>
                <a:gd name="T16" fmla="*/ 100 w 641"/>
                <a:gd name="T17" fmla="*/ 275 h 346"/>
                <a:gd name="T18" fmla="*/ 115 w 641"/>
                <a:gd name="T19" fmla="*/ 268 h 346"/>
                <a:gd name="T20" fmla="*/ 129 w 641"/>
                <a:gd name="T21" fmla="*/ 264 h 346"/>
                <a:gd name="T22" fmla="*/ 144 w 641"/>
                <a:gd name="T23" fmla="*/ 259 h 346"/>
                <a:gd name="T24" fmla="*/ 154 w 641"/>
                <a:gd name="T25" fmla="*/ 257 h 346"/>
                <a:gd name="T26" fmla="*/ 169 w 641"/>
                <a:gd name="T27" fmla="*/ 253 h 346"/>
                <a:gd name="T28" fmla="*/ 180 w 641"/>
                <a:gd name="T29" fmla="*/ 242 h 346"/>
                <a:gd name="T30" fmla="*/ 191 w 641"/>
                <a:gd name="T31" fmla="*/ 233 h 346"/>
                <a:gd name="T32" fmla="*/ 202 w 641"/>
                <a:gd name="T33" fmla="*/ 226 h 346"/>
                <a:gd name="T34" fmla="*/ 215 w 641"/>
                <a:gd name="T35" fmla="*/ 222 h 346"/>
                <a:gd name="T36" fmla="*/ 226 w 641"/>
                <a:gd name="T37" fmla="*/ 215 h 346"/>
                <a:gd name="T38" fmla="*/ 240 w 641"/>
                <a:gd name="T39" fmla="*/ 211 h 346"/>
                <a:gd name="T40" fmla="*/ 251 w 641"/>
                <a:gd name="T41" fmla="*/ 204 h 346"/>
                <a:gd name="T42" fmla="*/ 266 w 641"/>
                <a:gd name="T43" fmla="*/ 194 h 346"/>
                <a:gd name="T44" fmla="*/ 277 w 641"/>
                <a:gd name="T45" fmla="*/ 189 h 346"/>
                <a:gd name="T46" fmla="*/ 288 w 641"/>
                <a:gd name="T47" fmla="*/ 181 h 346"/>
                <a:gd name="T48" fmla="*/ 302 w 641"/>
                <a:gd name="T49" fmla="*/ 174 h 346"/>
                <a:gd name="T50" fmla="*/ 317 w 641"/>
                <a:gd name="T51" fmla="*/ 167 h 346"/>
                <a:gd name="T52" fmla="*/ 327 w 641"/>
                <a:gd name="T53" fmla="*/ 163 h 346"/>
                <a:gd name="T54" fmla="*/ 342 w 641"/>
                <a:gd name="T55" fmla="*/ 156 h 346"/>
                <a:gd name="T56" fmla="*/ 355 w 641"/>
                <a:gd name="T57" fmla="*/ 144 h 346"/>
                <a:gd name="T58" fmla="*/ 366 w 641"/>
                <a:gd name="T59" fmla="*/ 137 h 346"/>
                <a:gd name="T60" fmla="*/ 382 w 641"/>
                <a:gd name="T61" fmla="*/ 133 h 346"/>
                <a:gd name="T62" fmla="*/ 395 w 641"/>
                <a:gd name="T63" fmla="*/ 126 h 346"/>
                <a:gd name="T64" fmla="*/ 410 w 641"/>
                <a:gd name="T65" fmla="*/ 118 h 346"/>
                <a:gd name="T66" fmla="*/ 424 w 641"/>
                <a:gd name="T67" fmla="*/ 111 h 346"/>
                <a:gd name="T68" fmla="*/ 439 w 641"/>
                <a:gd name="T69" fmla="*/ 107 h 346"/>
                <a:gd name="T70" fmla="*/ 450 w 641"/>
                <a:gd name="T71" fmla="*/ 96 h 346"/>
                <a:gd name="T72" fmla="*/ 461 w 641"/>
                <a:gd name="T73" fmla="*/ 92 h 346"/>
                <a:gd name="T74" fmla="*/ 475 w 641"/>
                <a:gd name="T75" fmla="*/ 89 h 346"/>
                <a:gd name="T76" fmla="*/ 486 w 641"/>
                <a:gd name="T77" fmla="*/ 78 h 346"/>
                <a:gd name="T78" fmla="*/ 500 w 641"/>
                <a:gd name="T79" fmla="*/ 74 h 346"/>
                <a:gd name="T80" fmla="*/ 515 w 641"/>
                <a:gd name="T81" fmla="*/ 63 h 346"/>
                <a:gd name="T82" fmla="*/ 526 w 641"/>
                <a:gd name="T83" fmla="*/ 59 h 346"/>
                <a:gd name="T84" fmla="*/ 539 w 641"/>
                <a:gd name="T85" fmla="*/ 52 h 346"/>
                <a:gd name="T86" fmla="*/ 555 w 641"/>
                <a:gd name="T87" fmla="*/ 44 h 346"/>
                <a:gd name="T88" fmla="*/ 568 w 641"/>
                <a:gd name="T89" fmla="*/ 37 h 346"/>
                <a:gd name="T90" fmla="*/ 579 w 641"/>
                <a:gd name="T91" fmla="*/ 33 h 346"/>
                <a:gd name="T92" fmla="*/ 594 w 641"/>
                <a:gd name="T93" fmla="*/ 26 h 346"/>
                <a:gd name="T94" fmla="*/ 608 w 641"/>
                <a:gd name="T95" fmla="*/ 18 h 346"/>
                <a:gd name="T96" fmla="*/ 623 w 641"/>
                <a:gd name="T97" fmla="*/ 11 h 346"/>
                <a:gd name="T98" fmla="*/ 637 w 641"/>
                <a:gd name="T99" fmla="*/ 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1" h="346">
                  <a:moveTo>
                    <a:pt x="0" y="346"/>
                  </a:moveTo>
                  <a:lnTo>
                    <a:pt x="2" y="346"/>
                  </a:lnTo>
                  <a:lnTo>
                    <a:pt x="2" y="342"/>
                  </a:lnTo>
                  <a:lnTo>
                    <a:pt x="7" y="338"/>
                  </a:lnTo>
                  <a:lnTo>
                    <a:pt x="9" y="335"/>
                  </a:lnTo>
                  <a:lnTo>
                    <a:pt x="13" y="331"/>
                  </a:lnTo>
                  <a:lnTo>
                    <a:pt x="18" y="331"/>
                  </a:lnTo>
                  <a:lnTo>
                    <a:pt x="20" y="331"/>
                  </a:lnTo>
                  <a:lnTo>
                    <a:pt x="20" y="327"/>
                  </a:lnTo>
                  <a:lnTo>
                    <a:pt x="24" y="323"/>
                  </a:lnTo>
                  <a:lnTo>
                    <a:pt x="29" y="320"/>
                  </a:lnTo>
                  <a:lnTo>
                    <a:pt x="31" y="316"/>
                  </a:lnTo>
                  <a:lnTo>
                    <a:pt x="35" y="316"/>
                  </a:lnTo>
                  <a:lnTo>
                    <a:pt x="38" y="316"/>
                  </a:lnTo>
                  <a:lnTo>
                    <a:pt x="42" y="316"/>
                  </a:lnTo>
                  <a:lnTo>
                    <a:pt x="42" y="312"/>
                  </a:lnTo>
                  <a:lnTo>
                    <a:pt x="46" y="312"/>
                  </a:lnTo>
                  <a:lnTo>
                    <a:pt x="49" y="309"/>
                  </a:lnTo>
                  <a:lnTo>
                    <a:pt x="53" y="305"/>
                  </a:lnTo>
                  <a:lnTo>
                    <a:pt x="53" y="301"/>
                  </a:lnTo>
                  <a:lnTo>
                    <a:pt x="57" y="297"/>
                  </a:lnTo>
                  <a:lnTo>
                    <a:pt x="60" y="297"/>
                  </a:lnTo>
                  <a:lnTo>
                    <a:pt x="60" y="294"/>
                  </a:lnTo>
                  <a:lnTo>
                    <a:pt x="64" y="294"/>
                  </a:lnTo>
                  <a:lnTo>
                    <a:pt x="67" y="294"/>
                  </a:lnTo>
                  <a:lnTo>
                    <a:pt x="71" y="294"/>
                  </a:lnTo>
                  <a:lnTo>
                    <a:pt x="71" y="290"/>
                  </a:lnTo>
                  <a:lnTo>
                    <a:pt x="75" y="290"/>
                  </a:lnTo>
                  <a:lnTo>
                    <a:pt x="78" y="286"/>
                  </a:lnTo>
                  <a:lnTo>
                    <a:pt x="82" y="286"/>
                  </a:lnTo>
                  <a:lnTo>
                    <a:pt x="86" y="286"/>
                  </a:lnTo>
                  <a:lnTo>
                    <a:pt x="89" y="283"/>
                  </a:lnTo>
                  <a:lnTo>
                    <a:pt x="93" y="283"/>
                  </a:lnTo>
                  <a:lnTo>
                    <a:pt x="96" y="283"/>
                  </a:lnTo>
                  <a:lnTo>
                    <a:pt x="100" y="279"/>
                  </a:lnTo>
                  <a:lnTo>
                    <a:pt x="100" y="275"/>
                  </a:lnTo>
                  <a:lnTo>
                    <a:pt x="104" y="275"/>
                  </a:lnTo>
                  <a:lnTo>
                    <a:pt x="107" y="275"/>
                  </a:lnTo>
                  <a:lnTo>
                    <a:pt x="111" y="270"/>
                  </a:lnTo>
                  <a:lnTo>
                    <a:pt x="115" y="268"/>
                  </a:lnTo>
                  <a:lnTo>
                    <a:pt x="118" y="268"/>
                  </a:lnTo>
                  <a:lnTo>
                    <a:pt x="122" y="268"/>
                  </a:lnTo>
                  <a:lnTo>
                    <a:pt x="125" y="268"/>
                  </a:lnTo>
                  <a:lnTo>
                    <a:pt x="129" y="264"/>
                  </a:lnTo>
                  <a:lnTo>
                    <a:pt x="133" y="264"/>
                  </a:lnTo>
                  <a:lnTo>
                    <a:pt x="136" y="264"/>
                  </a:lnTo>
                  <a:lnTo>
                    <a:pt x="140" y="259"/>
                  </a:lnTo>
                  <a:lnTo>
                    <a:pt x="144" y="259"/>
                  </a:lnTo>
                  <a:lnTo>
                    <a:pt x="147" y="259"/>
                  </a:lnTo>
                  <a:lnTo>
                    <a:pt x="151" y="259"/>
                  </a:lnTo>
                  <a:lnTo>
                    <a:pt x="151" y="257"/>
                  </a:lnTo>
                  <a:lnTo>
                    <a:pt x="154" y="257"/>
                  </a:lnTo>
                  <a:lnTo>
                    <a:pt x="158" y="257"/>
                  </a:lnTo>
                  <a:lnTo>
                    <a:pt x="162" y="257"/>
                  </a:lnTo>
                  <a:lnTo>
                    <a:pt x="165" y="257"/>
                  </a:lnTo>
                  <a:lnTo>
                    <a:pt x="169" y="253"/>
                  </a:lnTo>
                  <a:lnTo>
                    <a:pt x="169" y="246"/>
                  </a:lnTo>
                  <a:lnTo>
                    <a:pt x="173" y="242"/>
                  </a:lnTo>
                  <a:lnTo>
                    <a:pt x="176" y="242"/>
                  </a:lnTo>
                  <a:lnTo>
                    <a:pt x="180" y="242"/>
                  </a:lnTo>
                  <a:lnTo>
                    <a:pt x="180" y="237"/>
                  </a:lnTo>
                  <a:lnTo>
                    <a:pt x="182" y="237"/>
                  </a:lnTo>
                  <a:lnTo>
                    <a:pt x="187" y="237"/>
                  </a:lnTo>
                  <a:lnTo>
                    <a:pt x="191" y="233"/>
                  </a:lnTo>
                  <a:lnTo>
                    <a:pt x="193" y="231"/>
                  </a:lnTo>
                  <a:lnTo>
                    <a:pt x="197" y="231"/>
                  </a:lnTo>
                  <a:lnTo>
                    <a:pt x="202" y="231"/>
                  </a:lnTo>
                  <a:lnTo>
                    <a:pt x="202" y="226"/>
                  </a:lnTo>
                  <a:lnTo>
                    <a:pt x="204" y="226"/>
                  </a:lnTo>
                  <a:lnTo>
                    <a:pt x="208" y="226"/>
                  </a:lnTo>
                  <a:lnTo>
                    <a:pt x="211" y="222"/>
                  </a:lnTo>
                  <a:lnTo>
                    <a:pt x="215" y="222"/>
                  </a:lnTo>
                  <a:lnTo>
                    <a:pt x="219" y="222"/>
                  </a:lnTo>
                  <a:lnTo>
                    <a:pt x="219" y="215"/>
                  </a:lnTo>
                  <a:lnTo>
                    <a:pt x="222" y="215"/>
                  </a:lnTo>
                  <a:lnTo>
                    <a:pt x="226" y="215"/>
                  </a:lnTo>
                  <a:lnTo>
                    <a:pt x="230" y="215"/>
                  </a:lnTo>
                  <a:lnTo>
                    <a:pt x="233" y="215"/>
                  </a:lnTo>
                  <a:lnTo>
                    <a:pt x="237" y="211"/>
                  </a:lnTo>
                  <a:lnTo>
                    <a:pt x="240" y="211"/>
                  </a:lnTo>
                  <a:lnTo>
                    <a:pt x="244" y="207"/>
                  </a:lnTo>
                  <a:lnTo>
                    <a:pt x="248" y="207"/>
                  </a:lnTo>
                  <a:lnTo>
                    <a:pt x="248" y="204"/>
                  </a:lnTo>
                  <a:lnTo>
                    <a:pt x="251" y="204"/>
                  </a:lnTo>
                  <a:lnTo>
                    <a:pt x="255" y="200"/>
                  </a:lnTo>
                  <a:lnTo>
                    <a:pt x="259" y="196"/>
                  </a:lnTo>
                  <a:lnTo>
                    <a:pt x="262" y="196"/>
                  </a:lnTo>
                  <a:lnTo>
                    <a:pt x="266" y="194"/>
                  </a:lnTo>
                  <a:lnTo>
                    <a:pt x="269" y="194"/>
                  </a:lnTo>
                  <a:lnTo>
                    <a:pt x="269" y="189"/>
                  </a:lnTo>
                  <a:lnTo>
                    <a:pt x="273" y="189"/>
                  </a:lnTo>
                  <a:lnTo>
                    <a:pt x="277" y="189"/>
                  </a:lnTo>
                  <a:lnTo>
                    <a:pt x="280" y="185"/>
                  </a:lnTo>
                  <a:lnTo>
                    <a:pt x="280" y="181"/>
                  </a:lnTo>
                  <a:lnTo>
                    <a:pt x="284" y="181"/>
                  </a:lnTo>
                  <a:lnTo>
                    <a:pt x="288" y="181"/>
                  </a:lnTo>
                  <a:lnTo>
                    <a:pt x="291" y="178"/>
                  </a:lnTo>
                  <a:lnTo>
                    <a:pt x="295" y="178"/>
                  </a:lnTo>
                  <a:lnTo>
                    <a:pt x="298" y="174"/>
                  </a:lnTo>
                  <a:lnTo>
                    <a:pt x="302" y="174"/>
                  </a:lnTo>
                  <a:lnTo>
                    <a:pt x="306" y="174"/>
                  </a:lnTo>
                  <a:lnTo>
                    <a:pt x="309" y="174"/>
                  </a:lnTo>
                  <a:lnTo>
                    <a:pt x="313" y="174"/>
                  </a:lnTo>
                  <a:lnTo>
                    <a:pt x="317" y="167"/>
                  </a:lnTo>
                  <a:lnTo>
                    <a:pt x="320" y="167"/>
                  </a:lnTo>
                  <a:lnTo>
                    <a:pt x="324" y="167"/>
                  </a:lnTo>
                  <a:lnTo>
                    <a:pt x="327" y="167"/>
                  </a:lnTo>
                  <a:lnTo>
                    <a:pt x="327" y="163"/>
                  </a:lnTo>
                  <a:lnTo>
                    <a:pt x="331" y="159"/>
                  </a:lnTo>
                  <a:lnTo>
                    <a:pt x="335" y="159"/>
                  </a:lnTo>
                  <a:lnTo>
                    <a:pt x="338" y="156"/>
                  </a:lnTo>
                  <a:lnTo>
                    <a:pt x="342" y="156"/>
                  </a:lnTo>
                  <a:lnTo>
                    <a:pt x="346" y="156"/>
                  </a:lnTo>
                  <a:lnTo>
                    <a:pt x="349" y="148"/>
                  </a:lnTo>
                  <a:lnTo>
                    <a:pt x="353" y="144"/>
                  </a:lnTo>
                  <a:lnTo>
                    <a:pt x="355" y="144"/>
                  </a:lnTo>
                  <a:lnTo>
                    <a:pt x="360" y="141"/>
                  </a:lnTo>
                  <a:lnTo>
                    <a:pt x="364" y="141"/>
                  </a:lnTo>
                  <a:lnTo>
                    <a:pt x="366" y="141"/>
                  </a:lnTo>
                  <a:lnTo>
                    <a:pt x="366" y="137"/>
                  </a:lnTo>
                  <a:lnTo>
                    <a:pt x="371" y="137"/>
                  </a:lnTo>
                  <a:lnTo>
                    <a:pt x="375" y="137"/>
                  </a:lnTo>
                  <a:lnTo>
                    <a:pt x="377" y="133"/>
                  </a:lnTo>
                  <a:lnTo>
                    <a:pt x="382" y="133"/>
                  </a:lnTo>
                  <a:lnTo>
                    <a:pt x="384" y="133"/>
                  </a:lnTo>
                  <a:lnTo>
                    <a:pt x="388" y="130"/>
                  </a:lnTo>
                  <a:lnTo>
                    <a:pt x="393" y="130"/>
                  </a:lnTo>
                  <a:lnTo>
                    <a:pt x="395" y="126"/>
                  </a:lnTo>
                  <a:lnTo>
                    <a:pt x="399" y="126"/>
                  </a:lnTo>
                  <a:lnTo>
                    <a:pt x="403" y="126"/>
                  </a:lnTo>
                  <a:lnTo>
                    <a:pt x="406" y="122"/>
                  </a:lnTo>
                  <a:lnTo>
                    <a:pt x="410" y="118"/>
                  </a:lnTo>
                  <a:lnTo>
                    <a:pt x="413" y="115"/>
                  </a:lnTo>
                  <a:lnTo>
                    <a:pt x="417" y="115"/>
                  </a:lnTo>
                  <a:lnTo>
                    <a:pt x="421" y="115"/>
                  </a:lnTo>
                  <a:lnTo>
                    <a:pt x="424" y="111"/>
                  </a:lnTo>
                  <a:lnTo>
                    <a:pt x="428" y="111"/>
                  </a:lnTo>
                  <a:lnTo>
                    <a:pt x="432" y="107"/>
                  </a:lnTo>
                  <a:lnTo>
                    <a:pt x="435" y="107"/>
                  </a:lnTo>
                  <a:lnTo>
                    <a:pt x="439" y="107"/>
                  </a:lnTo>
                  <a:lnTo>
                    <a:pt x="439" y="104"/>
                  </a:lnTo>
                  <a:lnTo>
                    <a:pt x="442" y="104"/>
                  </a:lnTo>
                  <a:lnTo>
                    <a:pt x="446" y="100"/>
                  </a:lnTo>
                  <a:lnTo>
                    <a:pt x="450" y="96"/>
                  </a:lnTo>
                  <a:lnTo>
                    <a:pt x="453" y="96"/>
                  </a:lnTo>
                  <a:lnTo>
                    <a:pt x="457" y="96"/>
                  </a:lnTo>
                  <a:lnTo>
                    <a:pt x="457" y="92"/>
                  </a:lnTo>
                  <a:lnTo>
                    <a:pt x="461" y="92"/>
                  </a:lnTo>
                  <a:lnTo>
                    <a:pt x="464" y="89"/>
                  </a:lnTo>
                  <a:lnTo>
                    <a:pt x="468" y="89"/>
                  </a:lnTo>
                  <a:lnTo>
                    <a:pt x="471" y="89"/>
                  </a:lnTo>
                  <a:lnTo>
                    <a:pt x="475" y="89"/>
                  </a:lnTo>
                  <a:lnTo>
                    <a:pt x="479" y="89"/>
                  </a:lnTo>
                  <a:lnTo>
                    <a:pt x="479" y="85"/>
                  </a:lnTo>
                  <a:lnTo>
                    <a:pt x="482" y="78"/>
                  </a:lnTo>
                  <a:lnTo>
                    <a:pt x="486" y="78"/>
                  </a:lnTo>
                  <a:lnTo>
                    <a:pt x="490" y="74"/>
                  </a:lnTo>
                  <a:lnTo>
                    <a:pt x="493" y="74"/>
                  </a:lnTo>
                  <a:lnTo>
                    <a:pt x="497" y="74"/>
                  </a:lnTo>
                  <a:lnTo>
                    <a:pt x="500" y="74"/>
                  </a:lnTo>
                  <a:lnTo>
                    <a:pt x="504" y="70"/>
                  </a:lnTo>
                  <a:lnTo>
                    <a:pt x="508" y="70"/>
                  </a:lnTo>
                  <a:lnTo>
                    <a:pt x="511" y="66"/>
                  </a:lnTo>
                  <a:lnTo>
                    <a:pt x="515" y="63"/>
                  </a:lnTo>
                  <a:lnTo>
                    <a:pt x="519" y="63"/>
                  </a:lnTo>
                  <a:lnTo>
                    <a:pt x="522" y="63"/>
                  </a:lnTo>
                  <a:lnTo>
                    <a:pt x="526" y="63"/>
                  </a:lnTo>
                  <a:lnTo>
                    <a:pt x="526" y="59"/>
                  </a:lnTo>
                  <a:lnTo>
                    <a:pt x="528" y="55"/>
                  </a:lnTo>
                  <a:lnTo>
                    <a:pt x="533" y="55"/>
                  </a:lnTo>
                  <a:lnTo>
                    <a:pt x="537" y="55"/>
                  </a:lnTo>
                  <a:lnTo>
                    <a:pt x="539" y="52"/>
                  </a:lnTo>
                  <a:lnTo>
                    <a:pt x="544" y="48"/>
                  </a:lnTo>
                  <a:lnTo>
                    <a:pt x="548" y="48"/>
                  </a:lnTo>
                  <a:lnTo>
                    <a:pt x="550" y="48"/>
                  </a:lnTo>
                  <a:lnTo>
                    <a:pt x="555" y="44"/>
                  </a:lnTo>
                  <a:lnTo>
                    <a:pt x="559" y="44"/>
                  </a:lnTo>
                  <a:lnTo>
                    <a:pt x="561" y="44"/>
                  </a:lnTo>
                  <a:lnTo>
                    <a:pt x="566" y="41"/>
                  </a:lnTo>
                  <a:lnTo>
                    <a:pt x="568" y="37"/>
                  </a:lnTo>
                  <a:lnTo>
                    <a:pt x="572" y="37"/>
                  </a:lnTo>
                  <a:lnTo>
                    <a:pt x="577" y="37"/>
                  </a:lnTo>
                  <a:lnTo>
                    <a:pt x="577" y="33"/>
                  </a:lnTo>
                  <a:lnTo>
                    <a:pt x="579" y="33"/>
                  </a:lnTo>
                  <a:lnTo>
                    <a:pt x="583" y="29"/>
                  </a:lnTo>
                  <a:lnTo>
                    <a:pt x="588" y="29"/>
                  </a:lnTo>
                  <a:lnTo>
                    <a:pt x="590" y="26"/>
                  </a:lnTo>
                  <a:lnTo>
                    <a:pt x="594" y="26"/>
                  </a:lnTo>
                  <a:lnTo>
                    <a:pt x="597" y="22"/>
                  </a:lnTo>
                  <a:lnTo>
                    <a:pt x="601" y="18"/>
                  </a:lnTo>
                  <a:lnTo>
                    <a:pt x="605" y="18"/>
                  </a:lnTo>
                  <a:lnTo>
                    <a:pt x="608" y="18"/>
                  </a:lnTo>
                  <a:lnTo>
                    <a:pt x="612" y="18"/>
                  </a:lnTo>
                  <a:lnTo>
                    <a:pt x="616" y="18"/>
                  </a:lnTo>
                  <a:lnTo>
                    <a:pt x="619" y="15"/>
                  </a:lnTo>
                  <a:lnTo>
                    <a:pt x="623" y="11"/>
                  </a:lnTo>
                  <a:lnTo>
                    <a:pt x="626" y="11"/>
                  </a:lnTo>
                  <a:lnTo>
                    <a:pt x="630" y="11"/>
                  </a:lnTo>
                  <a:lnTo>
                    <a:pt x="634" y="11"/>
                  </a:lnTo>
                  <a:lnTo>
                    <a:pt x="637" y="3"/>
                  </a:lnTo>
                  <a:lnTo>
                    <a:pt x="641" y="0"/>
                  </a:lnTo>
                </a:path>
              </a:pathLst>
            </a:custGeom>
            <a:noFill/>
            <a:ln w="2381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48" name="Freeform 186"/>
            <p:cNvSpPr>
              <a:spLocks/>
            </p:cNvSpPr>
            <p:nvPr/>
          </p:nvSpPr>
          <p:spPr bwMode="auto">
            <a:xfrm>
              <a:off x="4392613" y="3054267"/>
              <a:ext cx="1017588" cy="466725"/>
            </a:xfrm>
            <a:custGeom>
              <a:avLst/>
              <a:gdLst>
                <a:gd name="T0" fmla="*/ 7 w 641"/>
                <a:gd name="T1" fmla="*/ 290 h 294"/>
                <a:gd name="T2" fmla="*/ 22 w 641"/>
                <a:gd name="T3" fmla="*/ 286 h 294"/>
                <a:gd name="T4" fmla="*/ 36 w 641"/>
                <a:gd name="T5" fmla="*/ 279 h 294"/>
                <a:gd name="T6" fmla="*/ 51 w 641"/>
                <a:gd name="T7" fmla="*/ 275 h 294"/>
                <a:gd name="T8" fmla="*/ 65 w 641"/>
                <a:gd name="T9" fmla="*/ 268 h 294"/>
                <a:gd name="T10" fmla="*/ 80 w 641"/>
                <a:gd name="T11" fmla="*/ 264 h 294"/>
                <a:gd name="T12" fmla="*/ 91 w 641"/>
                <a:gd name="T13" fmla="*/ 257 h 294"/>
                <a:gd name="T14" fmla="*/ 104 w 641"/>
                <a:gd name="T15" fmla="*/ 253 h 294"/>
                <a:gd name="T16" fmla="*/ 115 w 641"/>
                <a:gd name="T17" fmla="*/ 246 h 294"/>
                <a:gd name="T18" fmla="*/ 126 w 641"/>
                <a:gd name="T19" fmla="*/ 238 h 294"/>
                <a:gd name="T20" fmla="*/ 140 w 641"/>
                <a:gd name="T21" fmla="*/ 233 h 294"/>
                <a:gd name="T22" fmla="*/ 151 w 641"/>
                <a:gd name="T23" fmla="*/ 231 h 294"/>
                <a:gd name="T24" fmla="*/ 162 w 641"/>
                <a:gd name="T25" fmla="*/ 222 h 294"/>
                <a:gd name="T26" fmla="*/ 177 w 641"/>
                <a:gd name="T27" fmla="*/ 220 h 294"/>
                <a:gd name="T28" fmla="*/ 187 w 641"/>
                <a:gd name="T29" fmla="*/ 211 h 294"/>
                <a:gd name="T30" fmla="*/ 202 w 641"/>
                <a:gd name="T31" fmla="*/ 205 h 294"/>
                <a:gd name="T32" fmla="*/ 216 w 641"/>
                <a:gd name="T33" fmla="*/ 196 h 294"/>
                <a:gd name="T34" fmla="*/ 227 w 641"/>
                <a:gd name="T35" fmla="*/ 189 h 294"/>
                <a:gd name="T36" fmla="*/ 242 w 641"/>
                <a:gd name="T37" fmla="*/ 181 h 294"/>
                <a:gd name="T38" fmla="*/ 253 w 641"/>
                <a:gd name="T39" fmla="*/ 174 h 294"/>
                <a:gd name="T40" fmla="*/ 266 w 641"/>
                <a:gd name="T41" fmla="*/ 170 h 294"/>
                <a:gd name="T42" fmla="*/ 277 w 641"/>
                <a:gd name="T43" fmla="*/ 167 h 294"/>
                <a:gd name="T44" fmla="*/ 293 w 641"/>
                <a:gd name="T45" fmla="*/ 159 h 294"/>
                <a:gd name="T46" fmla="*/ 302 w 641"/>
                <a:gd name="T47" fmla="*/ 144 h 294"/>
                <a:gd name="T48" fmla="*/ 317 w 641"/>
                <a:gd name="T49" fmla="*/ 137 h 294"/>
                <a:gd name="T50" fmla="*/ 331 w 641"/>
                <a:gd name="T51" fmla="*/ 133 h 294"/>
                <a:gd name="T52" fmla="*/ 346 w 641"/>
                <a:gd name="T53" fmla="*/ 126 h 294"/>
                <a:gd name="T54" fmla="*/ 357 w 641"/>
                <a:gd name="T55" fmla="*/ 118 h 294"/>
                <a:gd name="T56" fmla="*/ 371 w 641"/>
                <a:gd name="T57" fmla="*/ 111 h 294"/>
                <a:gd name="T58" fmla="*/ 382 w 641"/>
                <a:gd name="T59" fmla="*/ 104 h 294"/>
                <a:gd name="T60" fmla="*/ 393 w 641"/>
                <a:gd name="T61" fmla="*/ 92 h 294"/>
                <a:gd name="T62" fmla="*/ 408 w 641"/>
                <a:gd name="T63" fmla="*/ 92 h 294"/>
                <a:gd name="T64" fmla="*/ 422 w 641"/>
                <a:gd name="T65" fmla="*/ 89 h 294"/>
                <a:gd name="T66" fmla="*/ 433 w 641"/>
                <a:gd name="T67" fmla="*/ 78 h 294"/>
                <a:gd name="T68" fmla="*/ 444 w 641"/>
                <a:gd name="T69" fmla="*/ 74 h 294"/>
                <a:gd name="T70" fmla="*/ 457 w 641"/>
                <a:gd name="T71" fmla="*/ 63 h 294"/>
                <a:gd name="T72" fmla="*/ 468 w 641"/>
                <a:gd name="T73" fmla="*/ 59 h 294"/>
                <a:gd name="T74" fmla="*/ 483 w 641"/>
                <a:gd name="T75" fmla="*/ 55 h 294"/>
                <a:gd name="T76" fmla="*/ 494 w 641"/>
                <a:gd name="T77" fmla="*/ 48 h 294"/>
                <a:gd name="T78" fmla="*/ 508 w 641"/>
                <a:gd name="T79" fmla="*/ 44 h 294"/>
                <a:gd name="T80" fmla="*/ 523 w 641"/>
                <a:gd name="T81" fmla="*/ 44 h 294"/>
                <a:gd name="T82" fmla="*/ 537 w 641"/>
                <a:gd name="T83" fmla="*/ 41 h 294"/>
                <a:gd name="T84" fmla="*/ 552 w 641"/>
                <a:gd name="T85" fmla="*/ 37 h 294"/>
                <a:gd name="T86" fmla="*/ 566 w 641"/>
                <a:gd name="T87" fmla="*/ 33 h 294"/>
                <a:gd name="T88" fmla="*/ 577 w 641"/>
                <a:gd name="T89" fmla="*/ 29 h 294"/>
                <a:gd name="T90" fmla="*/ 588 w 641"/>
                <a:gd name="T91" fmla="*/ 26 h 294"/>
                <a:gd name="T92" fmla="*/ 602 w 641"/>
                <a:gd name="T93" fmla="*/ 18 h 294"/>
                <a:gd name="T94" fmla="*/ 617 w 641"/>
                <a:gd name="T95" fmla="*/ 18 h 294"/>
                <a:gd name="T96" fmla="*/ 628 w 641"/>
                <a:gd name="T97" fmla="*/ 11 h 294"/>
                <a:gd name="T98" fmla="*/ 639 w 641"/>
                <a:gd name="T99" fmla="*/ 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1" h="294">
                  <a:moveTo>
                    <a:pt x="0" y="294"/>
                  </a:moveTo>
                  <a:lnTo>
                    <a:pt x="4" y="294"/>
                  </a:lnTo>
                  <a:lnTo>
                    <a:pt x="4" y="290"/>
                  </a:lnTo>
                  <a:lnTo>
                    <a:pt x="7" y="290"/>
                  </a:lnTo>
                  <a:lnTo>
                    <a:pt x="11" y="290"/>
                  </a:lnTo>
                  <a:lnTo>
                    <a:pt x="14" y="290"/>
                  </a:lnTo>
                  <a:lnTo>
                    <a:pt x="18" y="286"/>
                  </a:lnTo>
                  <a:lnTo>
                    <a:pt x="22" y="286"/>
                  </a:lnTo>
                  <a:lnTo>
                    <a:pt x="25" y="283"/>
                  </a:lnTo>
                  <a:lnTo>
                    <a:pt x="29" y="283"/>
                  </a:lnTo>
                  <a:lnTo>
                    <a:pt x="33" y="279"/>
                  </a:lnTo>
                  <a:lnTo>
                    <a:pt x="36" y="279"/>
                  </a:lnTo>
                  <a:lnTo>
                    <a:pt x="40" y="279"/>
                  </a:lnTo>
                  <a:lnTo>
                    <a:pt x="43" y="275"/>
                  </a:lnTo>
                  <a:lnTo>
                    <a:pt x="47" y="275"/>
                  </a:lnTo>
                  <a:lnTo>
                    <a:pt x="51" y="275"/>
                  </a:lnTo>
                  <a:lnTo>
                    <a:pt x="54" y="270"/>
                  </a:lnTo>
                  <a:lnTo>
                    <a:pt x="58" y="268"/>
                  </a:lnTo>
                  <a:lnTo>
                    <a:pt x="62" y="268"/>
                  </a:lnTo>
                  <a:lnTo>
                    <a:pt x="65" y="268"/>
                  </a:lnTo>
                  <a:lnTo>
                    <a:pt x="69" y="268"/>
                  </a:lnTo>
                  <a:lnTo>
                    <a:pt x="71" y="264"/>
                  </a:lnTo>
                  <a:lnTo>
                    <a:pt x="76" y="264"/>
                  </a:lnTo>
                  <a:lnTo>
                    <a:pt x="80" y="264"/>
                  </a:lnTo>
                  <a:lnTo>
                    <a:pt x="82" y="264"/>
                  </a:lnTo>
                  <a:lnTo>
                    <a:pt x="82" y="257"/>
                  </a:lnTo>
                  <a:lnTo>
                    <a:pt x="87" y="257"/>
                  </a:lnTo>
                  <a:lnTo>
                    <a:pt x="91" y="257"/>
                  </a:lnTo>
                  <a:lnTo>
                    <a:pt x="93" y="257"/>
                  </a:lnTo>
                  <a:lnTo>
                    <a:pt x="98" y="253"/>
                  </a:lnTo>
                  <a:lnTo>
                    <a:pt x="100" y="253"/>
                  </a:lnTo>
                  <a:lnTo>
                    <a:pt x="104" y="253"/>
                  </a:lnTo>
                  <a:lnTo>
                    <a:pt x="109" y="249"/>
                  </a:lnTo>
                  <a:lnTo>
                    <a:pt x="111" y="249"/>
                  </a:lnTo>
                  <a:lnTo>
                    <a:pt x="115" y="249"/>
                  </a:lnTo>
                  <a:lnTo>
                    <a:pt x="115" y="246"/>
                  </a:lnTo>
                  <a:lnTo>
                    <a:pt x="120" y="246"/>
                  </a:lnTo>
                  <a:lnTo>
                    <a:pt x="122" y="246"/>
                  </a:lnTo>
                  <a:lnTo>
                    <a:pt x="122" y="242"/>
                  </a:lnTo>
                  <a:lnTo>
                    <a:pt x="126" y="238"/>
                  </a:lnTo>
                  <a:lnTo>
                    <a:pt x="129" y="238"/>
                  </a:lnTo>
                  <a:lnTo>
                    <a:pt x="133" y="238"/>
                  </a:lnTo>
                  <a:lnTo>
                    <a:pt x="137" y="238"/>
                  </a:lnTo>
                  <a:lnTo>
                    <a:pt x="140" y="233"/>
                  </a:lnTo>
                  <a:lnTo>
                    <a:pt x="144" y="233"/>
                  </a:lnTo>
                  <a:lnTo>
                    <a:pt x="144" y="231"/>
                  </a:lnTo>
                  <a:lnTo>
                    <a:pt x="148" y="231"/>
                  </a:lnTo>
                  <a:lnTo>
                    <a:pt x="151" y="231"/>
                  </a:lnTo>
                  <a:lnTo>
                    <a:pt x="155" y="231"/>
                  </a:lnTo>
                  <a:lnTo>
                    <a:pt x="158" y="227"/>
                  </a:lnTo>
                  <a:lnTo>
                    <a:pt x="162" y="227"/>
                  </a:lnTo>
                  <a:lnTo>
                    <a:pt x="162" y="222"/>
                  </a:lnTo>
                  <a:lnTo>
                    <a:pt x="166" y="220"/>
                  </a:lnTo>
                  <a:lnTo>
                    <a:pt x="169" y="220"/>
                  </a:lnTo>
                  <a:lnTo>
                    <a:pt x="173" y="220"/>
                  </a:lnTo>
                  <a:lnTo>
                    <a:pt x="177" y="220"/>
                  </a:lnTo>
                  <a:lnTo>
                    <a:pt x="180" y="216"/>
                  </a:lnTo>
                  <a:lnTo>
                    <a:pt x="184" y="216"/>
                  </a:lnTo>
                  <a:lnTo>
                    <a:pt x="184" y="211"/>
                  </a:lnTo>
                  <a:lnTo>
                    <a:pt x="187" y="211"/>
                  </a:lnTo>
                  <a:lnTo>
                    <a:pt x="191" y="211"/>
                  </a:lnTo>
                  <a:lnTo>
                    <a:pt x="195" y="207"/>
                  </a:lnTo>
                  <a:lnTo>
                    <a:pt x="198" y="205"/>
                  </a:lnTo>
                  <a:lnTo>
                    <a:pt x="202" y="205"/>
                  </a:lnTo>
                  <a:lnTo>
                    <a:pt x="206" y="205"/>
                  </a:lnTo>
                  <a:lnTo>
                    <a:pt x="209" y="200"/>
                  </a:lnTo>
                  <a:lnTo>
                    <a:pt x="213" y="196"/>
                  </a:lnTo>
                  <a:lnTo>
                    <a:pt x="216" y="196"/>
                  </a:lnTo>
                  <a:lnTo>
                    <a:pt x="220" y="196"/>
                  </a:lnTo>
                  <a:lnTo>
                    <a:pt x="224" y="196"/>
                  </a:lnTo>
                  <a:lnTo>
                    <a:pt x="224" y="194"/>
                  </a:lnTo>
                  <a:lnTo>
                    <a:pt x="227" y="189"/>
                  </a:lnTo>
                  <a:lnTo>
                    <a:pt x="231" y="185"/>
                  </a:lnTo>
                  <a:lnTo>
                    <a:pt x="235" y="185"/>
                  </a:lnTo>
                  <a:lnTo>
                    <a:pt x="238" y="185"/>
                  </a:lnTo>
                  <a:lnTo>
                    <a:pt x="242" y="181"/>
                  </a:lnTo>
                  <a:lnTo>
                    <a:pt x="245" y="181"/>
                  </a:lnTo>
                  <a:lnTo>
                    <a:pt x="249" y="178"/>
                  </a:lnTo>
                  <a:lnTo>
                    <a:pt x="253" y="178"/>
                  </a:lnTo>
                  <a:lnTo>
                    <a:pt x="253" y="174"/>
                  </a:lnTo>
                  <a:lnTo>
                    <a:pt x="256" y="174"/>
                  </a:lnTo>
                  <a:lnTo>
                    <a:pt x="260" y="170"/>
                  </a:lnTo>
                  <a:lnTo>
                    <a:pt x="264" y="170"/>
                  </a:lnTo>
                  <a:lnTo>
                    <a:pt x="266" y="170"/>
                  </a:lnTo>
                  <a:lnTo>
                    <a:pt x="271" y="170"/>
                  </a:lnTo>
                  <a:lnTo>
                    <a:pt x="271" y="167"/>
                  </a:lnTo>
                  <a:lnTo>
                    <a:pt x="273" y="167"/>
                  </a:lnTo>
                  <a:lnTo>
                    <a:pt x="277" y="167"/>
                  </a:lnTo>
                  <a:lnTo>
                    <a:pt x="282" y="163"/>
                  </a:lnTo>
                  <a:lnTo>
                    <a:pt x="284" y="159"/>
                  </a:lnTo>
                  <a:lnTo>
                    <a:pt x="288" y="159"/>
                  </a:lnTo>
                  <a:lnTo>
                    <a:pt x="293" y="159"/>
                  </a:lnTo>
                  <a:lnTo>
                    <a:pt x="295" y="155"/>
                  </a:lnTo>
                  <a:lnTo>
                    <a:pt x="299" y="152"/>
                  </a:lnTo>
                  <a:lnTo>
                    <a:pt x="302" y="152"/>
                  </a:lnTo>
                  <a:lnTo>
                    <a:pt x="302" y="144"/>
                  </a:lnTo>
                  <a:lnTo>
                    <a:pt x="306" y="137"/>
                  </a:lnTo>
                  <a:lnTo>
                    <a:pt x="310" y="137"/>
                  </a:lnTo>
                  <a:lnTo>
                    <a:pt x="313" y="137"/>
                  </a:lnTo>
                  <a:lnTo>
                    <a:pt x="317" y="137"/>
                  </a:lnTo>
                  <a:lnTo>
                    <a:pt x="321" y="133"/>
                  </a:lnTo>
                  <a:lnTo>
                    <a:pt x="324" y="133"/>
                  </a:lnTo>
                  <a:lnTo>
                    <a:pt x="328" y="133"/>
                  </a:lnTo>
                  <a:lnTo>
                    <a:pt x="331" y="133"/>
                  </a:lnTo>
                  <a:lnTo>
                    <a:pt x="335" y="133"/>
                  </a:lnTo>
                  <a:lnTo>
                    <a:pt x="339" y="130"/>
                  </a:lnTo>
                  <a:lnTo>
                    <a:pt x="342" y="130"/>
                  </a:lnTo>
                  <a:lnTo>
                    <a:pt x="346" y="126"/>
                  </a:lnTo>
                  <a:lnTo>
                    <a:pt x="350" y="126"/>
                  </a:lnTo>
                  <a:lnTo>
                    <a:pt x="350" y="122"/>
                  </a:lnTo>
                  <a:lnTo>
                    <a:pt x="353" y="122"/>
                  </a:lnTo>
                  <a:lnTo>
                    <a:pt x="357" y="118"/>
                  </a:lnTo>
                  <a:lnTo>
                    <a:pt x="360" y="118"/>
                  </a:lnTo>
                  <a:lnTo>
                    <a:pt x="364" y="118"/>
                  </a:lnTo>
                  <a:lnTo>
                    <a:pt x="368" y="115"/>
                  </a:lnTo>
                  <a:lnTo>
                    <a:pt x="371" y="111"/>
                  </a:lnTo>
                  <a:lnTo>
                    <a:pt x="371" y="107"/>
                  </a:lnTo>
                  <a:lnTo>
                    <a:pt x="375" y="107"/>
                  </a:lnTo>
                  <a:lnTo>
                    <a:pt x="379" y="107"/>
                  </a:lnTo>
                  <a:lnTo>
                    <a:pt x="382" y="104"/>
                  </a:lnTo>
                  <a:lnTo>
                    <a:pt x="386" y="100"/>
                  </a:lnTo>
                  <a:lnTo>
                    <a:pt x="389" y="100"/>
                  </a:lnTo>
                  <a:lnTo>
                    <a:pt x="389" y="96"/>
                  </a:lnTo>
                  <a:lnTo>
                    <a:pt x="393" y="92"/>
                  </a:lnTo>
                  <a:lnTo>
                    <a:pt x="397" y="92"/>
                  </a:lnTo>
                  <a:lnTo>
                    <a:pt x="400" y="92"/>
                  </a:lnTo>
                  <a:lnTo>
                    <a:pt x="404" y="92"/>
                  </a:lnTo>
                  <a:lnTo>
                    <a:pt x="408" y="92"/>
                  </a:lnTo>
                  <a:lnTo>
                    <a:pt x="411" y="89"/>
                  </a:lnTo>
                  <a:lnTo>
                    <a:pt x="415" y="89"/>
                  </a:lnTo>
                  <a:lnTo>
                    <a:pt x="418" y="89"/>
                  </a:lnTo>
                  <a:lnTo>
                    <a:pt x="422" y="89"/>
                  </a:lnTo>
                  <a:lnTo>
                    <a:pt x="422" y="85"/>
                  </a:lnTo>
                  <a:lnTo>
                    <a:pt x="426" y="81"/>
                  </a:lnTo>
                  <a:lnTo>
                    <a:pt x="429" y="78"/>
                  </a:lnTo>
                  <a:lnTo>
                    <a:pt x="433" y="78"/>
                  </a:lnTo>
                  <a:lnTo>
                    <a:pt x="437" y="78"/>
                  </a:lnTo>
                  <a:lnTo>
                    <a:pt x="440" y="78"/>
                  </a:lnTo>
                  <a:lnTo>
                    <a:pt x="440" y="74"/>
                  </a:lnTo>
                  <a:lnTo>
                    <a:pt x="444" y="74"/>
                  </a:lnTo>
                  <a:lnTo>
                    <a:pt x="446" y="66"/>
                  </a:lnTo>
                  <a:lnTo>
                    <a:pt x="451" y="66"/>
                  </a:lnTo>
                  <a:lnTo>
                    <a:pt x="455" y="66"/>
                  </a:lnTo>
                  <a:lnTo>
                    <a:pt x="457" y="63"/>
                  </a:lnTo>
                  <a:lnTo>
                    <a:pt x="462" y="63"/>
                  </a:lnTo>
                  <a:lnTo>
                    <a:pt x="466" y="63"/>
                  </a:lnTo>
                  <a:lnTo>
                    <a:pt x="468" y="63"/>
                  </a:lnTo>
                  <a:lnTo>
                    <a:pt x="468" y="59"/>
                  </a:lnTo>
                  <a:lnTo>
                    <a:pt x="472" y="59"/>
                  </a:lnTo>
                  <a:lnTo>
                    <a:pt x="475" y="59"/>
                  </a:lnTo>
                  <a:lnTo>
                    <a:pt x="479" y="55"/>
                  </a:lnTo>
                  <a:lnTo>
                    <a:pt x="483" y="55"/>
                  </a:lnTo>
                  <a:lnTo>
                    <a:pt x="486" y="52"/>
                  </a:lnTo>
                  <a:lnTo>
                    <a:pt x="490" y="52"/>
                  </a:lnTo>
                  <a:lnTo>
                    <a:pt x="490" y="48"/>
                  </a:lnTo>
                  <a:lnTo>
                    <a:pt x="494" y="48"/>
                  </a:lnTo>
                  <a:lnTo>
                    <a:pt x="497" y="48"/>
                  </a:lnTo>
                  <a:lnTo>
                    <a:pt x="501" y="44"/>
                  </a:lnTo>
                  <a:lnTo>
                    <a:pt x="504" y="44"/>
                  </a:lnTo>
                  <a:lnTo>
                    <a:pt x="508" y="44"/>
                  </a:lnTo>
                  <a:lnTo>
                    <a:pt x="512" y="44"/>
                  </a:lnTo>
                  <a:lnTo>
                    <a:pt x="515" y="44"/>
                  </a:lnTo>
                  <a:lnTo>
                    <a:pt x="519" y="44"/>
                  </a:lnTo>
                  <a:lnTo>
                    <a:pt x="523" y="44"/>
                  </a:lnTo>
                  <a:lnTo>
                    <a:pt x="526" y="44"/>
                  </a:lnTo>
                  <a:lnTo>
                    <a:pt x="530" y="44"/>
                  </a:lnTo>
                  <a:lnTo>
                    <a:pt x="533" y="44"/>
                  </a:lnTo>
                  <a:lnTo>
                    <a:pt x="537" y="41"/>
                  </a:lnTo>
                  <a:lnTo>
                    <a:pt x="541" y="41"/>
                  </a:lnTo>
                  <a:lnTo>
                    <a:pt x="544" y="41"/>
                  </a:lnTo>
                  <a:lnTo>
                    <a:pt x="548" y="37"/>
                  </a:lnTo>
                  <a:lnTo>
                    <a:pt x="552" y="37"/>
                  </a:lnTo>
                  <a:lnTo>
                    <a:pt x="555" y="33"/>
                  </a:lnTo>
                  <a:lnTo>
                    <a:pt x="559" y="33"/>
                  </a:lnTo>
                  <a:lnTo>
                    <a:pt x="562" y="33"/>
                  </a:lnTo>
                  <a:lnTo>
                    <a:pt x="566" y="33"/>
                  </a:lnTo>
                  <a:lnTo>
                    <a:pt x="570" y="33"/>
                  </a:lnTo>
                  <a:lnTo>
                    <a:pt x="570" y="29"/>
                  </a:lnTo>
                  <a:lnTo>
                    <a:pt x="573" y="29"/>
                  </a:lnTo>
                  <a:lnTo>
                    <a:pt x="577" y="29"/>
                  </a:lnTo>
                  <a:lnTo>
                    <a:pt x="581" y="29"/>
                  </a:lnTo>
                  <a:lnTo>
                    <a:pt x="584" y="29"/>
                  </a:lnTo>
                  <a:lnTo>
                    <a:pt x="588" y="29"/>
                  </a:lnTo>
                  <a:lnTo>
                    <a:pt x="588" y="26"/>
                  </a:lnTo>
                  <a:lnTo>
                    <a:pt x="592" y="22"/>
                  </a:lnTo>
                  <a:lnTo>
                    <a:pt x="595" y="22"/>
                  </a:lnTo>
                  <a:lnTo>
                    <a:pt x="599" y="22"/>
                  </a:lnTo>
                  <a:lnTo>
                    <a:pt x="602" y="18"/>
                  </a:lnTo>
                  <a:lnTo>
                    <a:pt x="606" y="18"/>
                  </a:lnTo>
                  <a:lnTo>
                    <a:pt x="610" y="18"/>
                  </a:lnTo>
                  <a:lnTo>
                    <a:pt x="613" y="18"/>
                  </a:lnTo>
                  <a:lnTo>
                    <a:pt x="617" y="18"/>
                  </a:lnTo>
                  <a:lnTo>
                    <a:pt x="621" y="15"/>
                  </a:lnTo>
                  <a:lnTo>
                    <a:pt x="621" y="11"/>
                  </a:lnTo>
                  <a:lnTo>
                    <a:pt x="624" y="11"/>
                  </a:lnTo>
                  <a:lnTo>
                    <a:pt x="628" y="11"/>
                  </a:lnTo>
                  <a:lnTo>
                    <a:pt x="630" y="7"/>
                  </a:lnTo>
                  <a:lnTo>
                    <a:pt x="635" y="7"/>
                  </a:lnTo>
                  <a:lnTo>
                    <a:pt x="639" y="7"/>
                  </a:lnTo>
                  <a:lnTo>
                    <a:pt x="639" y="3"/>
                  </a:lnTo>
                  <a:lnTo>
                    <a:pt x="641" y="0"/>
                  </a:lnTo>
                </a:path>
              </a:pathLst>
            </a:custGeom>
            <a:noFill/>
            <a:ln w="2381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49" name="Freeform 187"/>
            <p:cNvSpPr>
              <a:spLocks/>
            </p:cNvSpPr>
            <p:nvPr/>
          </p:nvSpPr>
          <p:spPr bwMode="auto">
            <a:xfrm>
              <a:off x="5410201" y="2551030"/>
              <a:ext cx="1025525" cy="503238"/>
            </a:xfrm>
            <a:custGeom>
              <a:avLst/>
              <a:gdLst>
                <a:gd name="T0" fmla="*/ 9 w 646"/>
                <a:gd name="T1" fmla="*/ 309 h 317"/>
                <a:gd name="T2" fmla="*/ 18 w 646"/>
                <a:gd name="T3" fmla="*/ 298 h 317"/>
                <a:gd name="T4" fmla="*/ 33 w 646"/>
                <a:gd name="T5" fmla="*/ 291 h 317"/>
                <a:gd name="T6" fmla="*/ 47 w 646"/>
                <a:gd name="T7" fmla="*/ 291 h 317"/>
                <a:gd name="T8" fmla="*/ 62 w 646"/>
                <a:gd name="T9" fmla="*/ 283 h 317"/>
                <a:gd name="T10" fmla="*/ 76 w 646"/>
                <a:gd name="T11" fmla="*/ 276 h 317"/>
                <a:gd name="T12" fmla="*/ 87 w 646"/>
                <a:gd name="T13" fmla="*/ 265 h 317"/>
                <a:gd name="T14" fmla="*/ 98 w 646"/>
                <a:gd name="T15" fmla="*/ 256 h 317"/>
                <a:gd name="T16" fmla="*/ 113 w 646"/>
                <a:gd name="T17" fmla="*/ 256 h 317"/>
                <a:gd name="T18" fmla="*/ 124 w 646"/>
                <a:gd name="T19" fmla="*/ 254 h 317"/>
                <a:gd name="T20" fmla="*/ 138 w 646"/>
                <a:gd name="T21" fmla="*/ 254 h 317"/>
                <a:gd name="T22" fmla="*/ 149 w 646"/>
                <a:gd name="T23" fmla="*/ 245 h 317"/>
                <a:gd name="T24" fmla="*/ 162 w 646"/>
                <a:gd name="T25" fmla="*/ 235 h 317"/>
                <a:gd name="T26" fmla="*/ 173 w 646"/>
                <a:gd name="T27" fmla="*/ 224 h 317"/>
                <a:gd name="T28" fmla="*/ 189 w 646"/>
                <a:gd name="T29" fmla="*/ 219 h 317"/>
                <a:gd name="T30" fmla="*/ 202 w 646"/>
                <a:gd name="T31" fmla="*/ 208 h 317"/>
                <a:gd name="T32" fmla="*/ 217 w 646"/>
                <a:gd name="T33" fmla="*/ 208 h 317"/>
                <a:gd name="T34" fmla="*/ 228 w 646"/>
                <a:gd name="T35" fmla="*/ 202 h 317"/>
                <a:gd name="T36" fmla="*/ 242 w 646"/>
                <a:gd name="T37" fmla="*/ 193 h 317"/>
                <a:gd name="T38" fmla="*/ 253 w 646"/>
                <a:gd name="T39" fmla="*/ 191 h 317"/>
                <a:gd name="T40" fmla="*/ 264 w 646"/>
                <a:gd name="T41" fmla="*/ 182 h 317"/>
                <a:gd name="T42" fmla="*/ 278 w 646"/>
                <a:gd name="T43" fmla="*/ 182 h 317"/>
                <a:gd name="T44" fmla="*/ 293 w 646"/>
                <a:gd name="T45" fmla="*/ 175 h 317"/>
                <a:gd name="T46" fmla="*/ 307 w 646"/>
                <a:gd name="T47" fmla="*/ 171 h 317"/>
                <a:gd name="T48" fmla="*/ 318 w 646"/>
                <a:gd name="T49" fmla="*/ 164 h 317"/>
                <a:gd name="T50" fmla="*/ 333 w 646"/>
                <a:gd name="T51" fmla="*/ 160 h 317"/>
                <a:gd name="T52" fmla="*/ 344 w 646"/>
                <a:gd name="T53" fmla="*/ 145 h 317"/>
                <a:gd name="T54" fmla="*/ 355 w 646"/>
                <a:gd name="T55" fmla="*/ 138 h 317"/>
                <a:gd name="T56" fmla="*/ 364 w 646"/>
                <a:gd name="T57" fmla="*/ 123 h 317"/>
                <a:gd name="T58" fmla="*/ 379 w 646"/>
                <a:gd name="T59" fmla="*/ 119 h 317"/>
                <a:gd name="T60" fmla="*/ 393 w 646"/>
                <a:gd name="T61" fmla="*/ 115 h 317"/>
                <a:gd name="T62" fmla="*/ 408 w 646"/>
                <a:gd name="T63" fmla="*/ 112 h 317"/>
                <a:gd name="T64" fmla="*/ 422 w 646"/>
                <a:gd name="T65" fmla="*/ 101 h 317"/>
                <a:gd name="T66" fmla="*/ 437 w 646"/>
                <a:gd name="T67" fmla="*/ 97 h 317"/>
                <a:gd name="T68" fmla="*/ 448 w 646"/>
                <a:gd name="T69" fmla="*/ 82 h 317"/>
                <a:gd name="T70" fmla="*/ 459 w 646"/>
                <a:gd name="T71" fmla="*/ 75 h 317"/>
                <a:gd name="T72" fmla="*/ 473 w 646"/>
                <a:gd name="T73" fmla="*/ 71 h 317"/>
                <a:gd name="T74" fmla="*/ 484 w 646"/>
                <a:gd name="T75" fmla="*/ 67 h 317"/>
                <a:gd name="T76" fmla="*/ 499 w 646"/>
                <a:gd name="T77" fmla="*/ 67 h 317"/>
                <a:gd name="T78" fmla="*/ 513 w 646"/>
                <a:gd name="T79" fmla="*/ 67 h 317"/>
                <a:gd name="T80" fmla="*/ 528 w 646"/>
                <a:gd name="T81" fmla="*/ 60 h 317"/>
                <a:gd name="T82" fmla="*/ 541 w 646"/>
                <a:gd name="T83" fmla="*/ 52 h 317"/>
                <a:gd name="T84" fmla="*/ 552 w 646"/>
                <a:gd name="T85" fmla="*/ 45 h 317"/>
                <a:gd name="T86" fmla="*/ 566 w 646"/>
                <a:gd name="T87" fmla="*/ 45 h 317"/>
                <a:gd name="T88" fmla="*/ 577 w 646"/>
                <a:gd name="T89" fmla="*/ 30 h 317"/>
                <a:gd name="T90" fmla="*/ 592 w 646"/>
                <a:gd name="T91" fmla="*/ 30 h 317"/>
                <a:gd name="T92" fmla="*/ 603 w 646"/>
                <a:gd name="T93" fmla="*/ 19 h 317"/>
                <a:gd name="T94" fmla="*/ 614 w 646"/>
                <a:gd name="T95" fmla="*/ 12 h 317"/>
                <a:gd name="T96" fmla="*/ 628 w 646"/>
                <a:gd name="T97" fmla="*/ 0 h 317"/>
                <a:gd name="T98" fmla="*/ 643 w 646"/>
                <a:gd name="T9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6" h="317">
                  <a:moveTo>
                    <a:pt x="0" y="317"/>
                  </a:moveTo>
                  <a:lnTo>
                    <a:pt x="5" y="313"/>
                  </a:lnTo>
                  <a:lnTo>
                    <a:pt x="9" y="313"/>
                  </a:lnTo>
                  <a:lnTo>
                    <a:pt x="9" y="309"/>
                  </a:lnTo>
                  <a:lnTo>
                    <a:pt x="11" y="306"/>
                  </a:lnTo>
                  <a:lnTo>
                    <a:pt x="16" y="306"/>
                  </a:lnTo>
                  <a:lnTo>
                    <a:pt x="18" y="302"/>
                  </a:lnTo>
                  <a:lnTo>
                    <a:pt x="18" y="298"/>
                  </a:lnTo>
                  <a:lnTo>
                    <a:pt x="22" y="294"/>
                  </a:lnTo>
                  <a:lnTo>
                    <a:pt x="26" y="294"/>
                  </a:lnTo>
                  <a:lnTo>
                    <a:pt x="29" y="294"/>
                  </a:lnTo>
                  <a:lnTo>
                    <a:pt x="33" y="291"/>
                  </a:lnTo>
                  <a:lnTo>
                    <a:pt x="37" y="291"/>
                  </a:lnTo>
                  <a:lnTo>
                    <a:pt x="40" y="291"/>
                  </a:lnTo>
                  <a:lnTo>
                    <a:pt x="44" y="291"/>
                  </a:lnTo>
                  <a:lnTo>
                    <a:pt x="47" y="291"/>
                  </a:lnTo>
                  <a:lnTo>
                    <a:pt x="51" y="291"/>
                  </a:lnTo>
                  <a:lnTo>
                    <a:pt x="55" y="291"/>
                  </a:lnTo>
                  <a:lnTo>
                    <a:pt x="58" y="283"/>
                  </a:lnTo>
                  <a:lnTo>
                    <a:pt x="62" y="283"/>
                  </a:lnTo>
                  <a:lnTo>
                    <a:pt x="66" y="283"/>
                  </a:lnTo>
                  <a:lnTo>
                    <a:pt x="69" y="280"/>
                  </a:lnTo>
                  <a:lnTo>
                    <a:pt x="73" y="280"/>
                  </a:lnTo>
                  <a:lnTo>
                    <a:pt x="76" y="276"/>
                  </a:lnTo>
                  <a:lnTo>
                    <a:pt x="76" y="272"/>
                  </a:lnTo>
                  <a:lnTo>
                    <a:pt x="80" y="272"/>
                  </a:lnTo>
                  <a:lnTo>
                    <a:pt x="84" y="265"/>
                  </a:lnTo>
                  <a:lnTo>
                    <a:pt x="87" y="265"/>
                  </a:lnTo>
                  <a:lnTo>
                    <a:pt x="91" y="261"/>
                  </a:lnTo>
                  <a:lnTo>
                    <a:pt x="95" y="261"/>
                  </a:lnTo>
                  <a:lnTo>
                    <a:pt x="98" y="261"/>
                  </a:lnTo>
                  <a:lnTo>
                    <a:pt x="98" y="256"/>
                  </a:lnTo>
                  <a:lnTo>
                    <a:pt x="102" y="256"/>
                  </a:lnTo>
                  <a:lnTo>
                    <a:pt x="105" y="256"/>
                  </a:lnTo>
                  <a:lnTo>
                    <a:pt x="109" y="256"/>
                  </a:lnTo>
                  <a:lnTo>
                    <a:pt x="113" y="256"/>
                  </a:lnTo>
                  <a:lnTo>
                    <a:pt x="116" y="256"/>
                  </a:lnTo>
                  <a:lnTo>
                    <a:pt x="116" y="254"/>
                  </a:lnTo>
                  <a:lnTo>
                    <a:pt x="120" y="254"/>
                  </a:lnTo>
                  <a:lnTo>
                    <a:pt x="124" y="254"/>
                  </a:lnTo>
                  <a:lnTo>
                    <a:pt x="127" y="254"/>
                  </a:lnTo>
                  <a:lnTo>
                    <a:pt x="131" y="254"/>
                  </a:lnTo>
                  <a:lnTo>
                    <a:pt x="134" y="254"/>
                  </a:lnTo>
                  <a:lnTo>
                    <a:pt x="138" y="254"/>
                  </a:lnTo>
                  <a:lnTo>
                    <a:pt x="142" y="250"/>
                  </a:lnTo>
                  <a:lnTo>
                    <a:pt x="145" y="250"/>
                  </a:lnTo>
                  <a:lnTo>
                    <a:pt x="145" y="245"/>
                  </a:lnTo>
                  <a:lnTo>
                    <a:pt x="149" y="245"/>
                  </a:lnTo>
                  <a:lnTo>
                    <a:pt x="153" y="245"/>
                  </a:lnTo>
                  <a:lnTo>
                    <a:pt x="156" y="243"/>
                  </a:lnTo>
                  <a:lnTo>
                    <a:pt x="160" y="243"/>
                  </a:lnTo>
                  <a:lnTo>
                    <a:pt x="162" y="235"/>
                  </a:lnTo>
                  <a:lnTo>
                    <a:pt x="167" y="235"/>
                  </a:lnTo>
                  <a:lnTo>
                    <a:pt x="171" y="228"/>
                  </a:lnTo>
                  <a:lnTo>
                    <a:pt x="173" y="228"/>
                  </a:lnTo>
                  <a:lnTo>
                    <a:pt x="173" y="224"/>
                  </a:lnTo>
                  <a:lnTo>
                    <a:pt x="178" y="224"/>
                  </a:lnTo>
                  <a:lnTo>
                    <a:pt x="182" y="224"/>
                  </a:lnTo>
                  <a:lnTo>
                    <a:pt x="184" y="219"/>
                  </a:lnTo>
                  <a:lnTo>
                    <a:pt x="189" y="219"/>
                  </a:lnTo>
                  <a:lnTo>
                    <a:pt x="191" y="219"/>
                  </a:lnTo>
                  <a:lnTo>
                    <a:pt x="195" y="217"/>
                  </a:lnTo>
                  <a:lnTo>
                    <a:pt x="200" y="213"/>
                  </a:lnTo>
                  <a:lnTo>
                    <a:pt x="202" y="208"/>
                  </a:lnTo>
                  <a:lnTo>
                    <a:pt x="206" y="208"/>
                  </a:lnTo>
                  <a:lnTo>
                    <a:pt x="211" y="208"/>
                  </a:lnTo>
                  <a:lnTo>
                    <a:pt x="213" y="208"/>
                  </a:lnTo>
                  <a:lnTo>
                    <a:pt x="217" y="208"/>
                  </a:lnTo>
                  <a:lnTo>
                    <a:pt x="220" y="208"/>
                  </a:lnTo>
                  <a:lnTo>
                    <a:pt x="224" y="208"/>
                  </a:lnTo>
                  <a:lnTo>
                    <a:pt x="224" y="204"/>
                  </a:lnTo>
                  <a:lnTo>
                    <a:pt x="228" y="202"/>
                  </a:lnTo>
                  <a:lnTo>
                    <a:pt x="231" y="202"/>
                  </a:lnTo>
                  <a:lnTo>
                    <a:pt x="235" y="197"/>
                  </a:lnTo>
                  <a:lnTo>
                    <a:pt x="239" y="197"/>
                  </a:lnTo>
                  <a:lnTo>
                    <a:pt x="242" y="193"/>
                  </a:lnTo>
                  <a:lnTo>
                    <a:pt x="246" y="193"/>
                  </a:lnTo>
                  <a:lnTo>
                    <a:pt x="249" y="193"/>
                  </a:lnTo>
                  <a:lnTo>
                    <a:pt x="253" y="193"/>
                  </a:lnTo>
                  <a:lnTo>
                    <a:pt x="253" y="191"/>
                  </a:lnTo>
                  <a:lnTo>
                    <a:pt x="257" y="191"/>
                  </a:lnTo>
                  <a:lnTo>
                    <a:pt x="260" y="191"/>
                  </a:lnTo>
                  <a:lnTo>
                    <a:pt x="264" y="186"/>
                  </a:lnTo>
                  <a:lnTo>
                    <a:pt x="264" y="182"/>
                  </a:lnTo>
                  <a:lnTo>
                    <a:pt x="268" y="182"/>
                  </a:lnTo>
                  <a:lnTo>
                    <a:pt x="271" y="182"/>
                  </a:lnTo>
                  <a:lnTo>
                    <a:pt x="275" y="182"/>
                  </a:lnTo>
                  <a:lnTo>
                    <a:pt x="278" y="182"/>
                  </a:lnTo>
                  <a:lnTo>
                    <a:pt x="282" y="178"/>
                  </a:lnTo>
                  <a:lnTo>
                    <a:pt x="286" y="178"/>
                  </a:lnTo>
                  <a:lnTo>
                    <a:pt x="289" y="178"/>
                  </a:lnTo>
                  <a:lnTo>
                    <a:pt x="293" y="175"/>
                  </a:lnTo>
                  <a:lnTo>
                    <a:pt x="297" y="175"/>
                  </a:lnTo>
                  <a:lnTo>
                    <a:pt x="300" y="175"/>
                  </a:lnTo>
                  <a:lnTo>
                    <a:pt x="304" y="175"/>
                  </a:lnTo>
                  <a:lnTo>
                    <a:pt x="307" y="171"/>
                  </a:lnTo>
                  <a:lnTo>
                    <a:pt x="311" y="171"/>
                  </a:lnTo>
                  <a:lnTo>
                    <a:pt x="315" y="171"/>
                  </a:lnTo>
                  <a:lnTo>
                    <a:pt x="315" y="164"/>
                  </a:lnTo>
                  <a:lnTo>
                    <a:pt x="318" y="164"/>
                  </a:lnTo>
                  <a:lnTo>
                    <a:pt x="322" y="164"/>
                  </a:lnTo>
                  <a:lnTo>
                    <a:pt x="326" y="160"/>
                  </a:lnTo>
                  <a:lnTo>
                    <a:pt x="329" y="160"/>
                  </a:lnTo>
                  <a:lnTo>
                    <a:pt x="333" y="160"/>
                  </a:lnTo>
                  <a:lnTo>
                    <a:pt x="333" y="156"/>
                  </a:lnTo>
                  <a:lnTo>
                    <a:pt x="335" y="156"/>
                  </a:lnTo>
                  <a:lnTo>
                    <a:pt x="340" y="153"/>
                  </a:lnTo>
                  <a:lnTo>
                    <a:pt x="344" y="145"/>
                  </a:lnTo>
                  <a:lnTo>
                    <a:pt x="344" y="141"/>
                  </a:lnTo>
                  <a:lnTo>
                    <a:pt x="346" y="141"/>
                  </a:lnTo>
                  <a:lnTo>
                    <a:pt x="351" y="138"/>
                  </a:lnTo>
                  <a:lnTo>
                    <a:pt x="355" y="138"/>
                  </a:lnTo>
                  <a:lnTo>
                    <a:pt x="355" y="127"/>
                  </a:lnTo>
                  <a:lnTo>
                    <a:pt x="357" y="123"/>
                  </a:lnTo>
                  <a:lnTo>
                    <a:pt x="362" y="123"/>
                  </a:lnTo>
                  <a:lnTo>
                    <a:pt x="364" y="123"/>
                  </a:lnTo>
                  <a:lnTo>
                    <a:pt x="368" y="123"/>
                  </a:lnTo>
                  <a:lnTo>
                    <a:pt x="373" y="119"/>
                  </a:lnTo>
                  <a:lnTo>
                    <a:pt x="375" y="119"/>
                  </a:lnTo>
                  <a:lnTo>
                    <a:pt x="379" y="119"/>
                  </a:lnTo>
                  <a:lnTo>
                    <a:pt x="384" y="119"/>
                  </a:lnTo>
                  <a:lnTo>
                    <a:pt x="386" y="119"/>
                  </a:lnTo>
                  <a:lnTo>
                    <a:pt x="390" y="119"/>
                  </a:lnTo>
                  <a:lnTo>
                    <a:pt x="393" y="115"/>
                  </a:lnTo>
                  <a:lnTo>
                    <a:pt x="397" y="115"/>
                  </a:lnTo>
                  <a:lnTo>
                    <a:pt x="401" y="115"/>
                  </a:lnTo>
                  <a:lnTo>
                    <a:pt x="404" y="112"/>
                  </a:lnTo>
                  <a:lnTo>
                    <a:pt x="408" y="112"/>
                  </a:lnTo>
                  <a:lnTo>
                    <a:pt x="412" y="112"/>
                  </a:lnTo>
                  <a:lnTo>
                    <a:pt x="415" y="112"/>
                  </a:lnTo>
                  <a:lnTo>
                    <a:pt x="419" y="101"/>
                  </a:lnTo>
                  <a:lnTo>
                    <a:pt x="422" y="101"/>
                  </a:lnTo>
                  <a:lnTo>
                    <a:pt x="426" y="101"/>
                  </a:lnTo>
                  <a:lnTo>
                    <a:pt x="430" y="97"/>
                  </a:lnTo>
                  <a:lnTo>
                    <a:pt x="433" y="97"/>
                  </a:lnTo>
                  <a:lnTo>
                    <a:pt x="437" y="97"/>
                  </a:lnTo>
                  <a:lnTo>
                    <a:pt x="441" y="93"/>
                  </a:lnTo>
                  <a:lnTo>
                    <a:pt x="444" y="89"/>
                  </a:lnTo>
                  <a:lnTo>
                    <a:pt x="444" y="82"/>
                  </a:lnTo>
                  <a:lnTo>
                    <a:pt x="448" y="82"/>
                  </a:lnTo>
                  <a:lnTo>
                    <a:pt x="451" y="82"/>
                  </a:lnTo>
                  <a:lnTo>
                    <a:pt x="451" y="75"/>
                  </a:lnTo>
                  <a:lnTo>
                    <a:pt x="455" y="75"/>
                  </a:lnTo>
                  <a:lnTo>
                    <a:pt x="459" y="75"/>
                  </a:lnTo>
                  <a:lnTo>
                    <a:pt x="462" y="71"/>
                  </a:lnTo>
                  <a:lnTo>
                    <a:pt x="466" y="71"/>
                  </a:lnTo>
                  <a:lnTo>
                    <a:pt x="470" y="71"/>
                  </a:lnTo>
                  <a:lnTo>
                    <a:pt x="473" y="71"/>
                  </a:lnTo>
                  <a:lnTo>
                    <a:pt x="477" y="71"/>
                  </a:lnTo>
                  <a:lnTo>
                    <a:pt x="480" y="71"/>
                  </a:lnTo>
                  <a:lnTo>
                    <a:pt x="484" y="71"/>
                  </a:lnTo>
                  <a:lnTo>
                    <a:pt x="484" y="67"/>
                  </a:lnTo>
                  <a:lnTo>
                    <a:pt x="488" y="67"/>
                  </a:lnTo>
                  <a:lnTo>
                    <a:pt x="491" y="67"/>
                  </a:lnTo>
                  <a:lnTo>
                    <a:pt x="495" y="67"/>
                  </a:lnTo>
                  <a:lnTo>
                    <a:pt x="499" y="67"/>
                  </a:lnTo>
                  <a:lnTo>
                    <a:pt x="502" y="67"/>
                  </a:lnTo>
                  <a:lnTo>
                    <a:pt x="506" y="67"/>
                  </a:lnTo>
                  <a:lnTo>
                    <a:pt x="509" y="67"/>
                  </a:lnTo>
                  <a:lnTo>
                    <a:pt x="513" y="67"/>
                  </a:lnTo>
                  <a:lnTo>
                    <a:pt x="517" y="67"/>
                  </a:lnTo>
                  <a:lnTo>
                    <a:pt x="520" y="67"/>
                  </a:lnTo>
                  <a:lnTo>
                    <a:pt x="524" y="60"/>
                  </a:lnTo>
                  <a:lnTo>
                    <a:pt x="528" y="60"/>
                  </a:lnTo>
                  <a:lnTo>
                    <a:pt x="531" y="60"/>
                  </a:lnTo>
                  <a:lnTo>
                    <a:pt x="535" y="60"/>
                  </a:lnTo>
                  <a:lnTo>
                    <a:pt x="537" y="56"/>
                  </a:lnTo>
                  <a:lnTo>
                    <a:pt x="541" y="52"/>
                  </a:lnTo>
                  <a:lnTo>
                    <a:pt x="546" y="52"/>
                  </a:lnTo>
                  <a:lnTo>
                    <a:pt x="548" y="52"/>
                  </a:lnTo>
                  <a:lnTo>
                    <a:pt x="552" y="52"/>
                  </a:lnTo>
                  <a:lnTo>
                    <a:pt x="552" y="45"/>
                  </a:lnTo>
                  <a:lnTo>
                    <a:pt x="557" y="45"/>
                  </a:lnTo>
                  <a:lnTo>
                    <a:pt x="559" y="45"/>
                  </a:lnTo>
                  <a:lnTo>
                    <a:pt x="563" y="45"/>
                  </a:lnTo>
                  <a:lnTo>
                    <a:pt x="566" y="45"/>
                  </a:lnTo>
                  <a:lnTo>
                    <a:pt x="570" y="45"/>
                  </a:lnTo>
                  <a:lnTo>
                    <a:pt x="570" y="38"/>
                  </a:lnTo>
                  <a:lnTo>
                    <a:pt x="574" y="30"/>
                  </a:lnTo>
                  <a:lnTo>
                    <a:pt x="577" y="30"/>
                  </a:lnTo>
                  <a:lnTo>
                    <a:pt x="581" y="30"/>
                  </a:lnTo>
                  <a:lnTo>
                    <a:pt x="585" y="30"/>
                  </a:lnTo>
                  <a:lnTo>
                    <a:pt x="588" y="30"/>
                  </a:lnTo>
                  <a:lnTo>
                    <a:pt x="592" y="30"/>
                  </a:lnTo>
                  <a:lnTo>
                    <a:pt x="592" y="19"/>
                  </a:lnTo>
                  <a:lnTo>
                    <a:pt x="595" y="19"/>
                  </a:lnTo>
                  <a:lnTo>
                    <a:pt x="599" y="19"/>
                  </a:lnTo>
                  <a:lnTo>
                    <a:pt x="603" y="19"/>
                  </a:lnTo>
                  <a:lnTo>
                    <a:pt x="603" y="12"/>
                  </a:lnTo>
                  <a:lnTo>
                    <a:pt x="606" y="12"/>
                  </a:lnTo>
                  <a:lnTo>
                    <a:pt x="610" y="12"/>
                  </a:lnTo>
                  <a:lnTo>
                    <a:pt x="614" y="12"/>
                  </a:lnTo>
                  <a:lnTo>
                    <a:pt x="617" y="8"/>
                  </a:lnTo>
                  <a:lnTo>
                    <a:pt x="621" y="8"/>
                  </a:lnTo>
                  <a:lnTo>
                    <a:pt x="624" y="8"/>
                  </a:lnTo>
                  <a:lnTo>
                    <a:pt x="628" y="0"/>
                  </a:lnTo>
                  <a:lnTo>
                    <a:pt x="632" y="0"/>
                  </a:lnTo>
                  <a:lnTo>
                    <a:pt x="635" y="0"/>
                  </a:lnTo>
                  <a:lnTo>
                    <a:pt x="639" y="0"/>
                  </a:lnTo>
                  <a:lnTo>
                    <a:pt x="643" y="0"/>
                  </a:lnTo>
                  <a:lnTo>
                    <a:pt x="646" y="0"/>
                  </a:lnTo>
                </a:path>
              </a:pathLst>
            </a:custGeom>
            <a:noFill/>
            <a:ln w="2381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50" name="Freeform 188"/>
            <p:cNvSpPr>
              <a:spLocks/>
            </p:cNvSpPr>
            <p:nvPr/>
          </p:nvSpPr>
          <p:spPr bwMode="auto">
            <a:xfrm>
              <a:off x="6435726" y="2266867"/>
              <a:ext cx="538163" cy="284163"/>
            </a:xfrm>
            <a:custGeom>
              <a:avLst/>
              <a:gdLst>
                <a:gd name="T0" fmla="*/ 4 w 339"/>
                <a:gd name="T1" fmla="*/ 179 h 179"/>
                <a:gd name="T2" fmla="*/ 11 w 339"/>
                <a:gd name="T3" fmla="*/ 179 h 179"/>
                <a:gd name="T4" fmla="*/ 18 w 339"/>
                <a:gd name="T5" fmla="*/ 179 h 179"/>
                <a:gd name="T6" fmla="*/ 26 w 339"/>
                <a:gd name="T7" fmla="*/ 179 h 179"/>
                <a:gd name="T8" fmla="*/ 33 w 339"/>
                <a:gd name="T9" fmla="*/ 179 h 179"/>
                <a:gd name="T10" fmla="*/ 40 w 339"/>
                <a:gd name="T11" fmla="*/ 179 h 179"/>
                <a:gd name="T12" fmla="*/ 47 w 339"/>
                <a:gd name="T13" fmla="*/ 179 h 179"/>
                <a:gd name="T14" fmla="*/ 55 w 339"/>
                <a:gd name="T15" fmla="*/ 168 h 179"/>
                <a:gd name="T16" fmla="*/ 62 w 339"/>
                <a:gd name="T17" fmla="*/ 168 h 179"/>
                <a:gd name="T18" fmla="*/ 69 w 339"/>
                <a:gd name="T19" fmla="*/ 168 h 179"/>
                <a:gd name="T20" fmla="*/ 75 w 339"/>
                <a:gd name="T21" fmla="*/ 168 h 179"/>
                <a:gd name="T22" fmla="*/ 84 w 339"/>
                <a:gd name="T23" fmla="*/ 168 h 179"/>
                <a:gd name="T24" fmla="*/ 90 w 339"/>
                <a:gd name="T25" fmla="*/ 168 h 179"/>
                <a:gd name="T26" fmla="*/ 97 w 339"/>
                <a:gd name="T27" fmla="*/ 168 h 179"/>
                <a:gd name="T28" fmla="*/ 104 w 339"/>
                <a:gd name="T29" fmla="*/ 168 h 179"/>
                <a:gd name="T30" fmla="*/ 108 w 339"/>
                <a:gd name="T31" fmla="*/ 161 h 179"/>
                <a:gd name="T32" fmla="*/ 115 w 339"/>
                <a:gd name="T33" fmla="*/ 150 h 179"/>
                <a:gd name="T34" fmla="*/ 123 w 339"/>
                <a:gd name="T35" fmla="*/ 150 h 179"/>
                <a:gd name="T36" fmla="*/ 130 w 339"/>
                <a:gd name="T37" fmla="*/ 150 h 179"/>
                <a:gd name="T38" fmla="*/ 137 w 339"/>
                <a:gd name="T39" fmla="*/ 150 h 179"/>
                <a:gd name="T40" fmla="*/ 144 w 339"/>
                <a:gd name="T41" fmla="*/ 150 h 179"/>
                <a:gd name="T42" fmla="*/ 152 w 339"/>
                <a:gd name="T43" fmla="*/ 150 h 179"/>
                <a:gd name="T44" fmla="*/ 159 w 339"/>
                <a:gd name="T45" fmla="*/ 139 h 179"/>
                <a:gd name="T46" fmla="*/ 166 w 339"/>
                <a:gd name="T47" fmla="*/ 139 h 179"/>
                <a:gd name="T48" fmla="*/ 173 w 339"/>
                <a:gd name="T49" fmla="*/ 139 h 179"/>
                <a:gd name="T50" fmla="*/ 181 w 339"/>
                <a:gd name="T51" fmla="*/ 139 h 179"/>
                <a:gd name="T52" fmla="*/ 184 w 339"/>
                <a:gd name="T53" fmla="*/ 124 h 179"/>
                <a:gd name="T54" fmla="*/ 191 w 339"/>
                <a:gd name="T55" fmla="*/ 124 h 179"/>
                <a:gd name="T56" fmla="*/ 199 w 339"/>
                <a:gd name="T57" fmla="*/ 124 h 179"/>
                <a:gd name="T58" fmla="*/ 206 w 339"/>
                <a:gd name="T59" fmla="*/ 124 h 179"/>
                <a:gd name="T60" fmla="*/ 213 w 339"/>
                <a:gd name="T61" fmla="*/ 124 h 179"/>
                <a:gd name="T62" fmla="*/ 220 w 339"/>
                <a:gd name="T63" fmla="*/ 109 h 179"/>
                <a:gd name="T64" fmla="*/ 228 w 339"/>
                <a:gd name="T65" fmla="*/ 109 h 179"/>
                <a:gd name="T66" fmla="*/ 231 w 339"/>
                <a:gd name="T67" fmla="*/ 78 h 179"/>
                <a:gd name="T68" fmla="*/ 239 w 339"/>
                <a:gd name="T69" fmla="*/ 78 h 179"/>
                <a:gd name="T70" fmla="*/ 246 w 339"/>
                <a:gd name="T71" fmla="*/ 78 h 179"/>
                <a:gd name="T72" fmla="*/ 253 w 339"/>
                <a:gd name="T73" fmla="*/ 78 h 179"/>
                <a:gd name="T74" fmla="*/ 259 w 339"/>
                <a:gd name="T75" fmla="*/ 78 h 179"/>
                <a:gd name="T76" fmla="*/ 268 w 339"/>
                <a:gd name="T77" fmla="*/ 78 h 179"/>
                <a:gd name="T78" fmla="*/ 275 w 339"/>
                <a:gd name="T79" fmla="*/ 78 h 179"/>
                <a:gd name="T80" fmla="*/ 281 w 339"/>
                <a:gd name="T81" fmla="*/ 61 h 179"/>
                <a:gd name="T82" fmla="*/ 288 w 339"/>
                <a:gd name="T83" fmla="*/ 41 h 179"/>
                <a:gd name="T84" fmla="*/ 296 w 339"/>
                <a:gd name="T85" fmla="*/ 41 h 179"/>
                <a:gd name="T86" fmla="*/ 303 w 339"/>
                <a:gd name="T87" fmla="*/ 41 h 179"/>
                <a:gd name="T88" fmla="*/ 310 w 339"/>
                <a:gd name="T89" fmla="*/ 23 h 179"/>
                <a:gd name="T90" fmla="*/ 314 w 339"/>
                <a:gd name="T91" fmla="*/ 0 h 179"/>
                <a:gd name="T92" fmla="*/ 321 w 339"/>
                <a:gd name="T93" fmla="*/ 0 h 179"/>
                <a:gd name="T94" fmla="*/ 328 w 339"/>
                <a:gd name="T95" fmla="*/ 0 h 179"/>
                <a:gd name="T96" fmla="*/ 335 w 339"/>
                <a:gd name="T9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9">
                  <a:moveTo>
                    <a:pt x="0" y="179"/>
                  </a:moveTo>
                  <a:lnTo>
                    <a:pt x="4" y="179"/>
                  </a:lnTo>
                  <a:lnTo>
                    <a:pt x="8" y="179"/>
                  </a:lnTo>
                  <a:lnTo>
                    <a:pt x="11" y="179"/>
                  </a:lnTo>
                  <a:lnTo>
                    <a:pt x="15" y="179"/>
                  </a:lnTo>
                  <a:lnTo>
                    <a:pt x="18" y="179"/>
                  </a:lnTo>
                  <a:lnTo>
                    <a:pt x="22" y="179"/>
                  </a:lnTo>
                  <a:lnTo>
                    <a:pt x="26" y="179"/>
                  </a:lnTo>
                  <a:lnTo>
                    <a:pt x="29" y="179"/>
                  </a:lnTo>
                  <a:lnTo>
                    <a:pt x="33" y="179"/>
                  </a:lnTo>
                  <a:lnTo>
                    <a:pt x="37" y="179"/>
                  </a:lnTo>
                  <a:lnTo>
                    <a:pt x="40" y="179"/>
                  </a:lnTo>
                  <a:lnTo>
                    <a:pt x="44" y="179"/>
                  </a:lnTo>
                  <a:lnTo>
                    <a:pt x="47" y="179"/>
                  </a:lnTo>
                  <a:lnTo>
                    <a:pt x="51" y="168"/>
                  </a:lnTo>
                  <a:lnTo>
                    <a:pt x="55" y="168"/>
                  </a:lnTo>
                  <a:lnTo>
                    <a:pt x="58" y="168"/>
                  </a:lnTo>
                  <a:lnTo>
                    <a:pt x="62" y="168"/>
                  </a:lnTo>
                  <a:lnTo>
                    <a:pt x="66" y="168"/>
                  </a:lnTo>
                  <a:lnTo>
                    <a:pt x="69" y="168"/>
                  </a:lnTo>
                  <a:lnTo>
                    <a:pt x="73" y="168"/>
                  </a:lnTo>
                  <a:lnTo>
                    <a:pt x="75" y="168"/>
                  </a:lnTo>
                  <a:lnTo>
                    <a:pt x="80" y="168"/>
                  </a:lnTo>
                  <a:lnTo>
                    <a:pt x="84" y="168"/>
                  </a:lnTo>
                  <a:lnTo>
                    <a:pt x="86" y="168"/>
                  </a:lnTo>
                  <a:lnTo>
                    <a:pt x="90" y="168"/>
                  </a:lnTo>
                  <a:lnTo>
                    <a:pt x="95" y="168"/>
                  </a:lnTo>
                  <a:lnTo>
                    <a:pt x="97" y="168"/>
                  </a:lnTo>
                  <a:lnTo>
                    <a:pt x="101" y="168"/>
                  </a:lnTo>
                  <a:lnTo>
                    <a:pt x="104" y="168"/>
                  </a:lnTo>
                  <a:lnTo>
                    <a:pt x="104" y="161"/>
                  </a:lnTo>
                  <a:lnTo>
                    <a:pt x="108" y="161"/>
                  </a:lnTo>
                  <a:lnTo>
                    <a:pt x="112" y="161"/>
                  </a:lnTo>
                  <a:lnTo>
                    <a:pt x="115" y="150"/>
                  </a:lnTo>
                  <a:lnTo>
                    <a:pt x="119" y="150"/>
                  </a:lnTo>
                  <a:lnTo>
                    <a:pt x="123" y="150"/>
                  </a:lnTo>
                  <a:lnTo>
                    <a:pt x="126" y="150"/>
                  </a:lnTo>
                  <a:lnTo>
                    <a:pt x="130" y="150"/>
                  </a:lnTo>
                  <a:lnTo>
                    <a:pt x="133" y="150"/>
                  </a:lnTo>
                  <a:lnTo>
                    <a:pt x="137" y="150"/>
                  </a:lnTo>
                  <a:lnTo>
                    <a:pt x="141" y="150"/>
                  </a:lnTo>
                  <a:lnTo>
                    <a:pt x="144" y="150"/>
                  </a:lnTo>
                  <a:lnTo>
                    <a:pt x="148" y="150"/>
                  </a:lnTo>
                  <a:lnTo>
                    <a:pt x="152" y="150"/>
                  </a:lnTo>
                  <a:lnTo>
                    <a:pt x="155" y="139"/>
                  </a:lnTo>
                  <a:lnTo>
                    <a:pt x="159" y="139"/>
                  </a:lnTo>
                  <a:lnTo>
                    <a:pt x="162" y="139"/>
                  </a:lnTo>
                  <a:lnTo>
                    <a:pt x="166" y="139"/>
                  </a:lnTo>
                  <a:lnTo>
                    <a:pt x="170" y="139"/>
                  </a:lnTo>
                  <a:lnTo>
                    <a:pt x="173" y="139"/>
                  </a:lnTo>
                  <a:lnTo>
                    <a:pt x="177" y="139"/>
                  </a:lnTo>
                  <a:lnTo>
                    <a:pt x="181" y="139"/>
                  </a:lnTo>
                  <a:lnTo>
                    <a:pt x="184" y="139"/>
                  </a:lnTo>
                  <a:lnTo>
                    <a:pt x="184" y="124"/>
                  </a:lnTo>
                  <a:lnTo>
                    <a:pt x="188" y="124"/>
                  </a:lnTo>
                  <a:lnTo>
                    <a:pt x="191" y="124"/>
                  </a:lnTo>
                  <a:lnTo>
                    <a:pt x="195" y="124"/>
                  </a:lnTo>
                  <a:lnTo>
                    <a:pt x="199" y="124"/>
                  </a:lnTo>
                  <a:lnTo>
                    <a:pt x="202" y="124"/>
                  </a:lnTo>
                  <a:lnTo>
                    <a:pt x="206" y="124"/>
                  </a:lnTo>
                  <a:lnTo>
                    <a:pt x="210" y="124"/>
                  </a:lnTo>
                  <a:lnTo>
                    <a:pt x="213" y="124"/>
                  </a:lnTo>
                  <a:lnTo>
                    <a:pt x="217" y="124"/>
                  </a:lnTo>
                  <a:lnTo>
                    <a:pt x="220" y="109"/>
                  </a:lnTo>
                  <a:lnTo>
                    <a:pt x="224" y="109"/>
                  </a:lnTo>
                  <a:lnTo>
                    <a:pt x="228" y="109"/>
                  </a:lnTo>
                  <a:lnTo>
                    <a:pt x="231" y="93"/>
                  </a:lnTo>
                  <a:lnTo>
                    <a:pt x="231" y="78"/>
                  </a:lnTo>
                  <a:lnTo>
                    <a:pt x="235" y="78"/>
                  </a:lnTo>
                  <a:lnTo>
                    <a:pt x="239" y="78"/>
                  </a:lnTo>
                  <a:lnTo>
                    <a:pt x="242" y="78"/>
                  </a:lnTo>
                  <a:lnTo>
                    <a:pt x="246" y="78"/>
                  </a:lnTo>
                  <a:lnTo>
                    <a:pt x="248" y="78"/>
                  </a:lnTo>
                  <a:lnTo>
                    <a:pt x="253" y="78"/>
                  </a:lnTo>
                  <a:lnTo>
                    <a:pt x="257" y="78"/>
                  </a:lnTo>
                  <a:lnTo>
                    <a:pt x="259" y="78"/>
                  </a:lnTo>
                  <a:lnTo>
                    <a:pt x="264" y="78"/>
                  </a:lnTo>
                  <a:lnTo>
                    <a:pt x="268" y="78"/>
                  </a:lnTo>
                  <a:lnTo>
                    <a:pt x="270" y="78"/>
                  </a:lnTo>
                  <a:lnTo>
                    <a:pt x="275" y="78"/>
                  </a:lnTo>
                  <a:lnTo>
                    <a:pt x="277" y="78"/>
                  </a:lnTo>
                  <a:lnTo>
                    <a:pt x="281" y="61"/>
                  </a:lnTo>
                  <a:lnTo>
                    <a:pt x="286" y="41"/>
                  </a:lnTo>
                  <a:lnTo>
                    <a:pt x="288" y="41"/>
                  </a:lnTo>
                  <a:lnTo>
                    <a:pt x="292" y="41"/>
                  </a:lnTo>
                  <a:lnTo>
                    <a:pt x="296" y="41"/>
                  </a:lnTo>
                  <a:lnTo>
                    <a:pt x="299" y="41"/>
                  </a:lnTo>
                  <a:lnTo>
                    <a:pt x="303" y="41"/>
                  </a:lnTo>
                  <a:lnTo>
                    <a:pt x="306" y="41"/>
                  </a:lnTo>
                  <a:lnTo>
                    <a:pt x="310" y="23"/>
                  </a:lnTo>
                  <a:lnTo>
                    <a:pt x="310" y="0"/>
                  </a:lnTo>
                  <a:lnTo>
                    <a:pt x="314" y="0"/>
                  </a:lnTo>
                  <a:lnTo>
                    <a:pt x="317" y="0"/>
                  </a:lnTo>
                  <a:lnTo>
                    <a:pt x="321" y="0"/>
                  </a:lnTo>
                  <a:lnTo>
                    <a:pt x="325" y="0"/>
                  </a:lnTo>
                  <a:lnTo>
                    <a:pt x="328" y="0"/>
                  </a:lnTo>
                  <a:lnTo>
                    <a:pt x="332" y="0"/>
                  </a:lnTo>
                  <a:lnTo>
                    <a:pt x="335" y="0"/>
                  </a:lnTo>
                  <a:lnTo>
                    <a:pt x="339" y="0"/>
                  </a:lnTo>
                </a:path>
              </a:pathLst>
            </a:custGeom>
            <a:noFill/>
            <a:ln w="23813" cap="rnd">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342" name="Group 341"/>
          <p:cNvGrpSpPr/>
          <p:nvPr/>
        </p:nvGrpSpPr>
        <p:grpSpPr>
          <a:xfrm>
            <a:off x="6940611" y="3573346"/>
            <a:ext cx="2213378" cy="1171906"/>
            <a:chOff x="3787736" y="2555792"/>
            <a:chExt cx="3354467" cy="1600169"/>
          </a:xfrm>
        </p:grpSpPr>
        <p:sp>
          <p:nvSpPr>
            <p:cNvPr id="343" name="Rectangle 215"/>
            <p:cNvSpPr>
              <a:spLocks noChangeArrowheads="1"/>
            </p:cNvSpPr>
            <p:nvPr/>
          </p:nvSpPr>
          <p:spPr bwMode="auto">
            <a:xfrm>
              <a:off x="3787736" y="3935329"/>
              <a:ext cx="284243" cy="22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FC840C"/>
                  </a:solidFill>
                  <a:latin typeface="Arial"/>
                </a:rPr>
                <a:t>3.1</a:t>
              </a:r>
              <a:endParaRPr lang="en-US" altLang="en-US" sz="1600" b="1" dirty="0">
                <a:solidFill>
                  <a:srgbClr val="FC840C"/>
                </a:solidFill>
                <a:latin typeface="Arial"/>
              </a:endParaRPr>
            </a:p>
          </p:txBody>
        </p:sp>
        <p:sp>
          <p:nvSpPr>
            <p:cNvPr id="344" name="Rectangle 216"/>
            <p:cNvSpPr>
              <a:spLocks noChangeArrowheads="1"/>
            </p:cNvSpPr>
            <p:nvPr/>
          </p:nvSpPr>
          <p:spPr bwMode="auto">
            <a:xfrm>
              <a:off x="5322847" y="3224131"/>
              <a:ext cx="284243" cy="22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FC840C"/>
                  </a:solidFill>
                  <a:latin typeface="Arial"/>
                </a:rPr>
                <a:t>5.5</a:t>
              </a:r>
              <a:endParaRPr lang="en-US" altLang="en-US" sz="1600" b="1" dirty="0">
                <a:solidFill>
                  <a:srgbClr val="FC840C"/>
                </a:solidFill>
                <a:latin typeface="Arial"/>
              </a:endParaRPr>
            </a:p>
          </p:txBody>
        </p:sp>
        <p:sp>
          <p:nvSpPr>
            <p:cNvPr id="345" name="Rectangle 217"/>
            <p:cNvSpPr>
              <a:spLocks noChangeArrowheads="1"/>
            </p:cNvSpPr>
            <p:nvPr/>
          </p:nvSpPr>
          <p:spPr bwMode="auto">
            <a:xfrm>
              <a:off x="6857960" y="2555792"/>
              <a:ext cx="284243" cy="22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FC840C"/>
                  </a:solidFill>
                  <a:latin typeface="Arial"/>
                </a:rPr>
                <a:t>7.9</a:t>
              </a:r>
              <a:endParaRPr lang="en-US" altLang="en-US" sz="1600" b="1" dirty="0">
                <a:solidFill>
                  <a:srgbClr val="FC840C"/>
                </a:solidFill>
                <a:latin typeface="Arial"/>
              </a:endParaRPr>
            </a:p>
          </p:txBody>
        </p:sp>
      </p:grpSp>
      <p:sp>
        <p:nvSpPr>
          <p:cNvPr id="4" name="Rectangle 3"/>
          <p:cNvSpPr/>
          <p:nvPr/>
        </p:nvSpPr>
        <p:spPr>
          <a:xfrm>
            <a:off x="6070867" y="2642428"/>
            <a:ext cx="2153154" cy="430887"/>
          </a:xfrm>
          <a:prstGeom prst="rect">
            <a:avLst/>
          </a:prstGeom>
        </p:spPr>
        <p:txBody>
          <a:bodyPr wrap="none">
            <a:spAutoFit/>
          </a:bodyPr>
          <a:lstStyle/>
          <a:p>
            <a:pPr>
              <a:spcBef>
                <a:spcPts val="200"/>
              </a:spcBef>
            </a:pPr>
            <a:r>
              <a:rPr lang="en-US" sz="1100" dirty="0">
                <a:solidFill>
                  <a:srgbClr val="000000"/>
                </a:solidFill>
              </a:rPr>
              <a:t>HR 0.80 (95% CI 0.73 to 0.88); </a:t>
            </a:r>
            <a:br>
              <a:rPr lang="en-US" sz="1100" dirty="0">
                <a:solidFill>
                  <a:srgbClr val="000000"/>
                </a:solidFill>
              </a:rPr>
            </a:br>
            <a:r>
              <a:rPr lang="en-US" sz="1100" i="1" dirty="0">
                <a:solidFill>
                  <a:srgbClr val="000000"/>
                </a:solidFill>
              </a:rPr>
              <a:t>P</a:t>
            </a:r>
            <a:r>
              <a:rPr lang="en-US" sz="1100" dirty="0">
                <a:solidFill>
                  <a:srgbClr val="000000"/>
                </a:solidFill>
              </a:rPr>
              <a:t> &lt; 0.001</a:t>
            </a:r>
            <a:endParaRPr lang="en-US" sz="1100" dirty="0">
              <a:solidFill>
                <a:srgbClr val="000000"/>
              </a:solidFill>
              <a:ea typeface="Times New Roman" panose="02020603050405020304" pitchFamily="18" charset="0"/>
            </a:endParaRPr>
          </a:p>
        </p:txBody>
      </p:sp>
      <p:sp>
        <p:nvSpPr>
          <p:cNvPr id="16" name="TextBox 15"/>
          <p:cNvSpPr txBox="1"/>
          <p:nvPr/>
        </p:nvSpPr>
        <p:spPr>
          <a:xfrm>
            <a:off x="2262888" y="2083193"/>
            <a:ext cx="1988407" cy="338554"/>
          </a:xfrm>
          <a:prstGeom prst="rect">
            <a:avLst/>
          </a:prstGeom>
          <a:noFill/>
        </p:spPr>
        <p:txBody>
          <a:bodyPr wrap="square" rtlCol="0">
            <a:spAutoFit/>
          </a:bodyPr>
          <a:lstStyle/>
          <a:p>
            <a:pPr algn="ctr"/>
            <a:r>
              <a:rPr lang="en-US" sz="1600" b="1" dirty="0">
                <a:solidFill>
                  <a:srgbClr val="000000"/>
                </a:solidFill>
              </a:rPr>
              <a:t>Primary Endpoint</a:t>
            </a:r>
          </a:p>
        </p:txBody>
      </p:sp>
      <p:grpSp>
        <p:nvGrpSpPr>
          <p:cNvPr id="211" name="Group 210"/>
          <p:cNvGrpSpPr/>
          <p:nvPr/>
        </p:nvGrpSpPr>
        <p:grpSpPr>
          <a:xfrm>
            <a:off x="2730754" y="4164100"/>
            <a:ext cx="60250" cy="125485"/>
            <a:chOff x="3890962" y="3370263"/>
            <a:chExt cx="34925" cy="171450"/>
          </a:xfrm>
        </p:grpSpPr>
        <p:sp>
          <p:nvSpPr>
            <p:cNvPr id="319" name="Freeform 199"/>
            <p:cNvSpPr>
              <a:spLocks/>
            </p:cNvSpPr>
            <p:nvPr/>
          </p:nvSpPr>
          <p:spPr bwMode="auto">
            <a:xfrm>
              <a:off x="3908425" y="3370263"/>
              <a:ext cx="0" cy="171450"/>
            </a:xfrm>
            <a:custGeom>
              <a:avLst/>
              <a:gdLst>
                <a:gd name="T0" fmla="*/ 108 h 108"/>
                <a:gd name="T1" fmla="*/ 57 h 108"/>
                <a:gd name="T2" fmla="*/ 0 h 108"/>
              </a:gdLst>
              <a:ahLst/>
              <a:cxnLst>
                <a:cxn ang="0">
                  <a:pos x="0" y="T0"/>
                </a:cxn>
                <a:cxn ang="0">
                  <a:pos x="0" y="T1"/>
                </a:cxn>
                <a:cxn ang="0">
                  <a:pos x="0" y="T2"/>
                </a:cxn>
              </a:cxnLst>
              <a:rect l="0" t="0" r="r" b="b"/>
              <a:pathLst>
                <a:path h="108">
                  <a:moveTo>
                    <a:pt x="0" y="108"/>
                  </a:moveTo>
                  <a:lnTo>
                    <a:pt x="0" y="57"/>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20" name="Line 200"/>
            <p:cNvSpPr>
              <a:spLocks noChangeShapeType="1"/>
            </p:cNvSpPr>
            <p:nvPr/>
          </p:nvSpPr>
          <p:spPr bwMode="auto">
            <a:xfrm>
              <a:off x="3890962" y="3541712"/>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21" name="Line 201"/>
            <p:cNvSpPr>
              <a:spLocks noChangeShapeType="1"/>
            </p:cNvSpPr>
            <p:nvPr/>
          </p:nvSpPr>
          <p:spPr bwMode="auto">
            <a:xfrm>
              <a:off x="3890962" y="3370263"/>
              <a:ext cx="34925"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214" name="Group 213"/>
          <p:cNvGrpSpPr/>
          <p:nvPr/>
        </p:nvGrpSpPr>
        <p:grpSpPr>
          <a:xfrm>
            <a:off x="3741203" y="3412353"/>
            <a:ext cx="60250" cy="168475"/>
            <a:chOff x="5424487" y="2343150"/>
            <a:chExt cx="33337" cy="230188"/>
          </a:xfrm>
        </p:grpSpPr>
        <p:sp>
          <p:nvSpPr>
            <p:cNvPr id="310" name="Freeform 235"/>
            <p:cNvSpPr>
              <a:spLocks/>
            </p:cNvSpPr>
            <p:nvPr/>
          </p:nvSpPr>
          <p:spPr bwMode="auto">
            <a:xfrm>
              <a:off x="5440362" y="2343150"/>
              <a:ext cx="0" cy="230187"/>
            </a:xfrm>
            <a:custGeom>
              <a:avLst/>
              <a:gdLst>
                <a:gd name="T0" fmla="*/ 145 h 145"/>
                <a:gd name="T1" fmla="*/ 74 h 145"/>
                <a:gd name="T2" fmla="*/ 0 h 145"/>
              </a:gdLst>
              <a:ahLst/>
              <a:cxnLst>
                <a:cxn ang="0">
                  <a:pos x="0" y="T0"/>
                </a:cxn>
                <a:cxn ang="0">
                  <a:pos x="0" y="T1"/>
                </a:cxn>
                <a:cxn ang="0">
                  <a:pos x="0" y="T2"/>
                </a:cxn>
              </a:cxnLst>
              <a:rect l="0" t="0" r="r" b="b"/>
              <a:pathLst>
                <a:path h="145">
                  <a:moveTo>
                    <a:pt x="0" y="145"/>
                  </a:moveTo>
                  <a:lnTo>
                    <a:pt x="0" y="74"/>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11" name="Line 236"/>
            <p:cNvSpPr>
              <a:spLocks noChangeShapeType="1"/>
            </p:cNvSpPr>
            <p:nvPr/>
          </p:nvSpPr>
          <p:spPr bwMode="auto">
            <a:xfrm>
              <a:off x="5424487" y="2573338"/>
              <a:ext cx="33337"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12" name="Line 237"/>
            <p:cNvSpPr>
              <a:spLocks noChangeShapeType="1"/>
            </p:cNvSpPr>
            <p:nvPr/>
          </p:nvSpPr>
          <p:spPr bwMode="auto">
            <a:xfrm>
              <a:off x="5424487" y="2343150"/>
              <a:ext cx="33337"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13" name="Group 12"/>
          <p:cNvGrpSpPr/>
          <p:nvPr/>
        </p:nvGrpSpPr>
        <p:grpSpPr>
          <a:xfrm>
            <a:off x="2730754" y="3054488"/>
            <a:ext cx="2081148" cy="1343152"/>
            <a:chOff x="2159254" y="3054488"/>
            <a:chExt cx="2081148" cy="1343152"/>
          </a:xfrm>
        </p:grpSpPr>
        <p:grpSp>
          <p:nvGrpSpPr>
            <p:cNvPr id="212" name="Group 211"/>
            <p:cNvGrpSpPr/>
            <p:nvPr/>
          </p:nvGrpSpPr>
          <p:grpSpPr>
            <a:xfrm>
              <a:off x="2159254" y="4281450"/>
              <a:ext cx="60250" cy="116190"/>
              <a:chOff x="3890962" y="3530600"/>
              <a:chExt cx="34925" cy="158750"/>
            </a:xfrm>
          </p:grpSpPr>
          <p:sp>
            <p:nvSpPr>
              <p:cNvPr id="316" name="Freeform 181"/>
              <p:cNvSpPr>
                <a:spLocks/>
              </p:cNvSpPr>
              <p:nvPr/>
            </p:nvSpPr>
            <p:spPr bwMode="auto">
              <a:xfrm>
                <a:off x="3908425" y="3530600"/>
                <a:ext cx="0" cy="158750"/>
              </a:xfrm>
              <a:custGeom>
                <a:avLst/>
                <a:gdLst>
                  <a:gd name="T0" fmla="*/ 100 h 100"/>
                  <a:gd name="T1" fmla="*/ 52 h 100"/>
                  <a:gd name="T2" fmla="*/ 0 h 100"/>
                </a:gdLst>
                <a:ahLst/>
                <a:cxnLst>
                  <a:cxn ang="0">
                    <a:pos x="0" y="T0"/>
                  </a:cxn>
                  <a:cxn ang="0">
                    <a:pos x="0" y="T1"/>
                  </a:cxn>
                  <a:cxn ang="0">
                    <a:pos x="0" y="T2"/>
                  </a:cxn>
                </a:cxnLst>
                <a:rect l="0" t="0" r="r" b="b"/>
                <a:pathLst>
                  <a:path h="100">
                    <a:moveTo>
                      <a:pt x="0" y="100"/>
                    </a:moveTo>
                    <a:lnTo>
                      <a:pt x="0" y="52"/>
                    </a:lnTo>
                    <a:lnTo>
                      <a:pt x="0"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17" name="Line 182"/>
              <p:cNvSpPr>
                <a:spLocks noChangeShapeType="1"/>
              </p:cNvSpPr>
              <p:nvPr/>
            </p:nvSpPr>
            <p:spPr bwMode="auto">
              <a:xfrm>
                <a:off x="3890962" y="3689350"/>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18" name="Line 183"/>
              <p:cNvSpPr>
                <a:spLocks noChangeShapeType="1"/>
              </p:cNvSpPr>
              <p:nvPr/>
            </p:nvSpPr>
            <p:spPr bwMode="auto">
              <a:xfrm>
                <a:off x="3890962" y="3530600"/>
                <a:ext cx="34925"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213" name="Group 212"/>
            <p:cNvGrpSpPr/>
            <p:nvPr/>
          </p:nvGrpSpPr>
          <p:grpSpPr>
            <a:xfrm>
              <a:off x="3169703" y="3658674"/>
              <a:ext cx="60250" cy="155694"/>
              <a:chOff x="5424487" y="2679700"/>
              <a:chExt cx="33337" cy="212725"/>
            </a:xfrm>
          </p:grpSpPr>
          <p:sp>
            <p:nvSpPr>
              <p:cNvPr id="313" name="Freeform 217"/>
              <p:cNvSpPr>
                <a:spLocks/>
              </p:cNvSpPr>
              <p:nvPr/>
            </p:nvSpPr>
            <p:spPr bwMode="auto">
              <a:xfrm>
                <a:off x="5440362" y="2679700"/>
                <a:ext cx="0" cy="212725"/>
              </a:xfrm>
              <a:custGeom>
                <a:avLst/>
                <a:gdLst>
                  <a:gd name="T0" fmla="*/ 134 h 134"/>
                  <a:gd name="T1" fmla="*/ 69 h 134"/>
                  <a:gd name="T2" fmla="*/ 0 h 134"/>
                </a:gdLst>
                <a:ahLst/>
                <a:cxnLst>
                  <a:cxn ang="0">
                    <a:pos x="0" y="T0"/>
                  </a:cxn>
                  <a:cxn ang="0">
                    <a:pos x="0" y="T1"/>
                  </a:cxn>
                  <a:cxn ang="0">
                    <a:pos x="0" y="T2"/>
                  </a:cxn>
                </a:cxnLst>
                <a:rect l="0" t="0" r="r" b="b"/>
                <a:pathLst>
                  <a:path h="134">
                    <a:moveTo>
                      <a:pt x="0" y="134"/>
                    </a:moveTo>
                    <a:lnTo>
                      <a:pt x="0" y="69"/>
                    </a:lnTo>
                    <a:lnTo>
                      <a:pt x="0"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14" name="Line 218"/>
              <p:cNvSpPr>
                <a:spLocks noChangeShapeType="1"/>
              </p:cNvSpPr>
              <p:nvPr/>
            </p:nvSpPr>
            <p:spPr bwMode="auto">
              <a:xfrm>
                <a:off x="5424487" y="2892425"/>
                <a:ext cx="33337"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15" name="Line 219"/>
              <p:cNvSpPr>
                <a:spLocks noChangeShapeType="1"/>
              </p:cNvSpPr>
              <p:nvPr/>
            </p:nvSpPr>
            <p:spPr bwMode="auto">
              <a:xfrm>
                <a:off x="5424487" y="2679700"/>
                <a:ext cx="33337"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215" name="Group 214"/>
            <p:cNvGrpSpPr/>
            <p:nvPr/>
          </p:nvGrpSpPr>
          <p:grpSpPr>
            <a:xfrm>
              <a:off x="4180152" y="3054488"/>
              <a:ext cx="60250" cy="276531"/>
              <a:chOff x="6958012" y="1854200"/>
              <a:chExt cx="31750" cy="377825"/>
            </a:xfrm>
          </p:grpSpPr>
          <p:sp>
            <p:nvSpPr>
              <p:cNvPr id="307" name="Freeform 253"/>
              <p:cNvSpPr>
                <a:spLocks/>
              </p:cNvSpPr>
              <p:nvPr/>
            </p:nvSpPr>
            <p:spPr bwMode="auto">
              <a:xfrm>
                <a:off x="6972300" y="1854200"/>
                <a:ext cx="0" cy="377825"/>
              </a:xfrm>
              <a:custGeom>
                <a:avLst/>
                <a:gdLst>
                  <a:gd name="T0" fmla="*/ 238 h 238"/>
                  <a:gd name="T1" fmla="*/ 122 h 238"/>
                  <a:gd name="T2" fmla="*/ 0 h 238"/>
                </a:gdLst>
                <a:ahLst/>
                <a:cxnLst>
                  <a:cxn ang="0">
                    <a:pos x="0" y="T0"/>
                  </a:cxn>
                  <a:cxn ang="0">
                    <a:pos x="0" y="T1"/>
                  </a:cxn>
                  <a:cxn ang="0">
                    <a:pos x="0" y="T2"/>
                  </a:cxn>
                </a:cxnLst>
                <a:rect l="0" t="0" r="r" b="b"/>
                <a:pathLst>
                  <a:path h="238">
                    <a:moveTo>
                      <a:pt x="0" y="238"/>
                    </a:moveTo>
                    <a:lnTo>
                      <a:pt x="0" y="122"/>
                    </a:lnTo>
                    <a:lnTo>
                      <a:pt x="0" y="0"/>
                    </a:lnTo>
                  </a:path>
                </a:pathLst>
              </a:custGeom>
              <a:noFill/>
              <a:ln w="12700" cap="flat">
                <a:solidFill>
                  <a:srgbClr val="FC84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08" name="Line 254"/>
              <p:cNvSpPr>
                <a:spLocks noChangeShapeType="1"/>
              </p:cNvSpPr>
              <p:nvPr/>
            </p:nvSpPr>
            <p:spPr bwMode="auto">
              <a:xfrm>
                <a:off x="6958012" y="2232025"/>
                <a:ext cx="31750"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09" name="Line 255"/>
              <p:cNvSpPr>
                <a:spLocks noChangeShapeType="1"/>
              </p:cNvSpPr>
              <p:nvPr/>
            </p:nvSpPr>
            <p:spPr bwMode="auto">
              <a:xfrm>
                <a:off x="6958012" y="1854200"/>
                <a:ext cx="31750" cy="0"/>
              </a:xfrm>
              <a:prstGeom prst="line">
                <a:avLst/>
              </a:prstGeom>
              <a:noFill/>
              <a:ln w="12700" cap="flat">
                <a:solidFill>
                  <a:srgbClr val="FC840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grpSp>
        <p:nvGrpSpPr>
          <p:cNvPr id="216" name="Group 215"/>
          <p:cNvGrpSpPr/>
          <p:nvPr/>
        </p:nvGrpSpPr>
        <p:grpSpPr>
          <a:xfrm>
            <a:off x="4751652" y="2729157"/>
            <a:ext cx="60250" cy="271884"/>
            <a:chOff x="6958012" y="1409700"/>
            <a:chExt cx="31750" cy="371475"/>
          </a:xfrm>
        </p:grpSpPr>
        <p:sp>
          <p:nvSpPr>
            <p:cNvPr id="304" name="Freeform 271"/>
            <p:cNvSpPr>
              <a:spLocks/>
            </p:cNvSpPr>
            <p:nvPr/>
          </p:nvSpPr>
          <p:spPr bwMode="auto">
            <a:xfrm>
              <a:off x="6972300" y="1409700"/>
              <a:ext cx="0" cy="371475"/>
            </a:xfrm>
            <a:custGeom>
              <a:avLst/>
              <a:gdLst>
                <a:gd name="T0" fmla="*/ 234 h 234"/>
                <a:gd name="T1" fmla="*/ 120 h 234"/>
                <a:gd name="T2" fmla="*/ 0 h 234"/>
              </a:gdLst>
              <a:ahLst/>
              <a:cxnLst>
                <a:cxn ang="0">
                  <a:pos x="0" y="T0"/>
                </a:cxn>
                <a:cxn ang="0">
                  <a:pos x="0" y="T1"/>
                </a:cxn>
                <a:cxn ang="0">
                  <a:pos x="0" y="T2"/>
                </a:cxn>
              </a:cxnLst>
              <a:rect l="0" t="0" r="r" b="b"/>
              <a:pathLst>
                <a:path h="234">
                  <a:moveTo>
                    <a:pt x="0" y="234"/>
                  </a:moveTo>
                  <a:lnTo>
                    <a:pt x="0" y="120"/>
                  </a:lnTo>
                  <a:lnTo>
                    <a:pt x="0" y="0"/>
                  </a:lnTo>
                </a:path>
              </a:pathLst>
            </a:custGeom>
            <a:noFill/>
            <a:ln w="12700" cap="flat">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05" name="Line 272"/>
            <p:cNvSpPr>
              <a:spLocks noChangeShapeType="1"/>
            </p:cNvSpPr>
            <p:nvPr/>
          </p:nvSpPr>
          <p:spPr bwMode="auto">
            <a:xfrm>
              <a:off x="6958012" y="1781175"/>
              <a:ext cx="31750"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306" name="Line 273"/>
            <p:cNvSpPr>
              <a:spLocks noChangeShapeType="1"/>
            </p:cNvSpPr>
            <p:nvPr/>
          </p:nvSpPr>
          <p:spPr bwMode="auto">
            <a:xfrm>
              <a:off x="6958012" y="1409700"/>
              <a:ext cx="31750" cy="0"/>
            </a:xfrm>
            <a:prstGeom prst="line">
              <a:avLst/>
            </a:prstGeom>
            <a:noFill/>
            <a:ln w="12700" cap="flat">
              <a:solidFill>
                <a:schemeClr val="tx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nvGrpSpPr>
          <p:cNvPr id="217" name="Group 216"/>
          <p:cNvGrpSpPr/>
          <p:nvPr/>
        </p:nvGrpSpPr>
        <p:grpSpPr>
          <a:xfrm>
            <a:off x="2658332" y="2568941"/>
            <a:ext cx="2260988" cy="2022501"/>
            <a:chOff x="3774279" y="1223963"/>
            <a:chExt cx="3431428" cy="2763346"/>
          </a:xfrm>
        </p:grpSpPr>
        <p:sp>
          <p:nvSpPr>
            <p:cNvPr id="298" name="Rectangle 295"/>
            <p:cNvSpPr>
              <a:spLocks noChangeArrowheads="1"/>
            </p:cNvSpPr>
            <p:nvPr/>
          </p:nvSpPr>
          <p:spPr bwMode="auto">
            <a:xfrm>
              <a:off x="3774279" y="3152775"/>
              <a:ext cx="284642" cy="22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777777"/>
                  </a:solidFill>
                  <a:latin typeface="Arial"/>
                </a:rPr>
                <a:t>6.0</a:t>
              </a:r>
            </a:p>
          </p:txBody>
        </p:sp>
        <p:sp>
          <p:nvSpPr>
            <p:cNvPr id="299" name="Rectangle 296"/>
            <p:cNvSpPr>
              <a:spLocks noChangeArrowheads="1"/>
            </p:cNvSpPr>
            <p:nvPr/>
          </p:nvSpPr>
          <p:spPr bwMode="auto">
            <a:xfrm>
              <a:off x="5250251" y="2132012"/>
              <a:ext cx="398984" cy="22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777777"/>
                  </a:solidFill>
                  <a:latin typeface="Arial"/>
                </a:rPr>
                <a:t>10.7</a:t>
              </a:r>
            </a:p>
          </p:txBody>
        </p:sp>
        <p:sp>
          <p:nvSpPr>
            <p:cNvPr id="300" name="Rectangle 297"/>
            <p:cNvSpPr>
              <a:spLocks noChangeArrowheads="1"/>
            </p:cNvSpPr>
            <p:nvPr/>
          </p:nvSpPr>
          <p:spPr bwMode="auto">
            <a:xfrm>
              <a:off x="6779013" y="1223963"/>
              <a:ext cx="398984" cy="22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050" b="1" dirty="0">
                  <a:solidFill>
                    <a:srgbClr val="777777"/>
                  </a:solidFill>
                  <a:latin typeface="Arial"/>
                </a:rPr>
                <a:t>14.6</a:t>
              </a:r>
            </a:p>
          </p:txBody>
        </p:sp>
        <p:sp>
          <p:nvSpPr>
            <p:cNvPr id="301" name="Rectangle 298"/>
            <p:cNvSpPr>
              <a:spLocks noChangeArrowheads="1"/>
            </p:cNvSpPr>
            <p:nvPr/>
          </p:nvSpPr>
          <p:spPr bwMode="auto">
            <a:xfrm>
              <a:off x="3790979" y="3756026"/>
              <a:ext cx="296804" cy="2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dirty="0">
                  <a:solidFill>
                    <a:srgbClr val="FC840C"/>
                  </a:solidFill>
                  <a:latin typeface="Arial"/>
                </a:rPr>
                <a:t>5.3</a:t>
              </a:r>
            </a:p>
          </p:txBody>
        </p:sp>
        <p:sp>
          <p:nvSpPr>
            <p:cNvPr id="302" name="Rectangle 299"/>
            <p:cNvSpPr>
              <a:spLocks noChangeArrowheads="1"/>
            </p:cNvSpPr>
            <p:nvPr/>
          </p:nvSpPr>
          <p:spPr bwMode="auto">
            <a:xfrm>
              <a:off x="5321328" y="2978151"/>
              <a:ext cx="296804" cy="2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dirty="0">
                  <a:solidFill>
                    <a:srgbClr val="FC840C"/>
                  </a:solidFill>
                  <a:latin typeface="Arial"/>
                </a:rPr>
                <a:t>9.1</a:t>
              </a:r>
            </a:p>
          </p:txBody>
        </p:sp>
        <p:sp>
          <p:nvSpPr>
            <p:cNvPr id="303" name="Rectangle 300"/>
            <p:cNvSpPr>
              <a:spLocks noChangeArrowheads="1"/>
            </p:cNvSpPr>
            <p:nvPr/>
          </p:nvSpPr>
          <p:spPr bwMode="auto">
            <a:xfrm>
              <a:off x="6789693" y="2308226"/>
              <a:ext cx="416014" cy="2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dirty="0">
                  <a:solidFill>
                    <a:srgbClr val="FC840C"/>
                  </a:solidFill>
                  <a:latin typeface="Arial"/>
                </a:rPr>
                <a:t>12.6</a:t>
              </a:r>
            </a:p>
          </p:txBody>
        </p:sp>
      </p:grpSp>
      <p:grpSp>
        <p:nvGrpSpPr>
          <p:cNvPr id="218" name="Group 217"/>
          <p:cNvGrpSpPr/>
          <p:nvPr/>
        </p:nvGrpSpPr>
        <p:grpSpPr>
          <a:xfrm>
            <a:off x="1745410" y="2868586"/>
            <a:ext cx="3028208" cy="2306363"/>
            <a:chOff x="2376487" y="1600200"/>
            <a:chExt cx="4595813" cy="3151187"/>
          </a:xfrm>
        </p:grpSpPr>
        <p:sp>
          <p:nvSpPr>
            <p:cNvPr id="293" name="Freeform 274"/>
            <p:cNvSpPr>
              <a:spLocks/>
            </p:cNvSpPr>
            <p:nvPr/>
          </p:nvSpPr>
          <p:spPr bwMode="auto">
            <a:xfrm>
              <a:off x="2376487" y="3937000"/>
              <a:ext cx="941387" cy="814387"/>
            </a:xfrm>
            <a:custGeom>
              <a:avLst/>
              <a:gdLst>
                <a:gd name="T0" fmla="*/ 11 w 593"/>
                <a:gd name="T1" fmla="*/ 509 h 513"/>
                <a:gd name="T2" fmla="*/ 26 w 593"/>
                <a:gd name="T3" fmla="*/ 502 h 513"/>
                <a:gd name="T4" fmla="*/ 37 w 593"/>
                <a:gd name="T5" fmla="*/ 494 h 513"/>
                <a:gd name="T6" fmla="*/ 44 w 593"/>
                <a:gd name="T7" fmla="*/ 483 h 513"/>
                <a:gd name="T8" fmla="*/ 55 w 593"/>
                <a:gd name="T9" fmla="*/ 476 h 513"/>
                <a:gd name="T10" fmla="*/ 69 w 593"/>
                <a:gd name="T11" fmla="*/ 469 h 513"/>
                <a:gd name="T12" fmla="*/ 80 w 593"/>
                <a:gd name="T13" fmla="*/ 454 h 513"/>
                <a:gd name="T14" fmla="*/ 91 w 593"/>
                <a:gd name="T15" fmla="*/ 446 h 513"/>
                <a:gd name="T16" fmla="*/ 105 w 593"/>
                <a:gd name="T17" fmla="*/ 435 h 513"/>
                <a:gd name="T18" fmla="*/ 113 w 593"/>
                <a:gd name="T19" fmla="*/ 428 h 513"/>
                <a:gd name="T20" fmla="*/ 124 w 593"/>
                <a:gd name="T21" fmla="*/ 413 h 513"/>
                <a:gd name="T22" fmla="*/ 133 w 593"/>
                <a:gd name="T23" fmla="*/ 402 h 513"/>
                <a:gd name="T24" fmla="*/ 144 w 593"/>
                <a:gd name="T25" fmla="*/ 391 h 513"/>
                <a:gd name="T26" fmla="*/ 160 w 593"/>
                <a:gd name="T27" fmla="*/ 383 h 513"/>
                <a:gd name="T28" fmla="*/ 171 w 593"/>
                <a:gd name="T29" fmla="*/ 376 h 513"/>
                <a:gd name="T30" fmla="*/ 182 w 593"/>
                <a:gd name="T31" fmla="*/ 365 h 513"/>
                <a:gd name="T32" fmla="*/ 191 w 593"/>
                <a:gd name="T33" fmla="*/ 358 h 513"/>
                <a:gd name="T34" fmla="*/ 206 w 593"/>
                <a:gd name="T35" fmla="*/ 350 h 513"/>
                <a:gd name="T36" fmla="*/ 217 w 593"/>
                <a:gd name="T37" fmla="*/ 339 h 513"/>
                <a:gd name="T38" fmla="*/ 228 w 593"/>
                <a:gd name="T39" fmla="*/ 328 h 513"/>
                <a:gd name="T40" fmla="*/ 239 w 593"/>
                <a:gd name="T41" fmla="*/ 317 h 513"/>
                <a:gd name="T42" fmla="*/ 249 w 593"/>
                <a:gd name="T43" fmla="*/ 301 h 513"/>
                <a:gd name="T44" fmla="*/ 260 w 593"/>
                <a:gd name="T45" fmla="*/ 290 h 513"/>
                <a:gd name="T46" fmla="*/ 271 w 593"/>
                <a:gd name="T47" fmla="*/ 279 h 513"/>
                <a:gd name="T48" fmla="*/ 286 w 593"/>
                <a:gd name="T49" fmla="*/ 268 h 513"/>
                <a:gd name="T50" fmla="*/ 300 w 593"/>
                <a:gd name="T51" fmla="*/ 257 h 513"/>
                <a:gd name="T52" fmla="*/ 315 w 593"/>
                <a:gd name="T53" fmla="*/ 249 h 513"/>
                <a:gd name="T54" fmla="*/ 326 w 593"/>
                <a:gd name="T55" fmla="*/ 238 h 513"/>
                <a:gd name="T56" fmla="*/ 336 w 593"/>
                <a:gd name="T57" fmla="*/ 231 h 513"/>
                <a:gd name="T58" fmla="*/ 347 w 593"/>
                <a:gd name="T59" fmla="*/ 220 h 513"/>
                <a:gd name="T60" fmla="*/ 362 w 593"/>
                <a:gd name="T61" fmla="*/ 209 h 513"/>
                <a:gd name="T62" fmla="*/ 376 w 593"/>
                <a:gd name="T63" fmla="*/ 197 h 513"/>
                <a:gd name="T64" fmla="*/ 387 w 593"/>
                <a:gd name="T65" fmla="*/ 190 h 513"/>
                <a:gd name="T66" fmla="*/ 398 w 593"/>
                <a:gd name="T67" fmla="*/ 175 h 513"/>
                <a:gd name="T68" fmla="*/ 409 w 593"/>
                <a:gd name="T69" fmla="*/ 160 h 513"/>
                <a:gd name="T70" fmla="*/ 420 w 593"/>
                <a:gd name="T71" fmla="*/ 149 h 513"/>
                <a:gd name="T72" fmla="*/ 434 w 593"/>
                <a:gd name="T73" fmla="*/ 142 h 513"/>
                <a:gd name="T74" fmla="*/ 449 w 593"/>
                <a:gd name="T75" fmla="*/ 135 h 513"/>
                <a:gd name="T76" fmla="*/ 456 w 593"/>
                <a:gd name="T77" fmla="*/ 120 h 513"/>
                <a:gd name="T78" fmla="*/ 467 w 593"/>
                <a:gd name="T79" fmla="*/ 109 h 513"/>
                <a:gd name="T80" fmla="*/ 478 w 593"/>
                <a:gd name="T81" fmla="*/ 94 h 513"/>
                <a:gd name="T82" fmla="*/ 491 w 593"/>
                <a:gd name="T83" fmla="*/ 85 h 513"/>
                <a:gd name="T84" fmla="*/ 507 w 593"/>
                <a:gd name="T85" fmla="*/ 78 h 513"/>
                <a:gd name="T86" fmla="*/ 518 w 593"/>
                <a:gd name="T87" fmla="*/ 71 h 513"/>
                <a:gd name="T88" fmla="*/ 529 w 593"/>
                <a:gd name="T89" fmla="*/ 59 h 513"/>
                <a:gd name="T90" fmla="*/ 540 w 593"/>
                <a:gd name="T91" fmla="*/ 48 h 513"/>
                <a:gd name="T92" fmla="*/ 553 w 593"/>
                <a:gd name="T93" fmla="*/ 34 h 513"/>
                <a:gd name="T94" fmla="*/ 568 w 593"/>
                <a:gd name="T95" fmla="*/ 19 h 513"/>
                <a:gd name="T96" fmla="*/ 578 w 593"/>
                <a:gd name="T97" fmla="*/ 8 h 513"/>
                <a:gd name="T98" fmla="*/ 589 w 593"/>
                <a:gd name="T99"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3" h="513">
                  <a:moveTo>
                    <a:pt x="0" y="513"/>
                  </a:moveTo>
                  <a:lnTo>
                    <a:pt x="4" y="513"/>
                  </a:lnTo>
                  <a:lnTo>
                    <a:pt x="8" y="509"/>
                  </a:lnTo>
                  <a:lnTo>
                    <a:pt x="11" y="509"/>
                  </a:lnTo>
                  <a:lnTo>
                    <a:pt x="15" y="507"/>
                  </a:lnTo>
                  <a:lnTo>
                    <a:pt x="18" y="502"/>
                  </a:lnTo>
                  <a:lnTo>
                    <a:pt x="22" y="502"/>
                  </a:lnTo>
                  <a:lnTo>
                    <a:pt x="26" y="502"/>
                  </a:lnTo>
                  <a:lnTo>
                    <a:pt x="26" y="498"/>
                  </a:lnTo>
                  <a:lnTo>
                    <a:pt x="29" y="498"/>
                  </a:lnTo>
                  <a:lnTo>
                    <a:pt x="33" y="498"/>
                  </a:lnTo>
                  <a:lnTo>
                    <a:pt x="37" y="494"/>
                  </a:lnTo>
                  <a:lnTo>
                    <a:pt x="37" y="491"/>
                  </a:lnTo>
                  <a:lnTo>
                    <a:pt x="40" y="491"/>
                  </a:lnTo>
                  <a:lnTo>
                    <a:pt x="44" y="487"/>
                  </a:lnTo>
                  <a:lnTo>
                    <a:pt x="44" y="483"/>
                  </a:lnTo>
                  <a:lnTo>
                    <a:pt x="47" y="480"/>
                  </a:lnTo>
                  <a:lnTo>
                    <a:pt x="51" y="480"/>
                  </a:lnTo>
                  <a:lnTo>
                    <a:pt x="55" y="480"/>
                  </a:lnTo>
                  <a:lnTo>
                    <a:pt x="55" y="476"/>
                  </a:lnTo>
                  <a:lnTo>
                    <a:pt x="58" y="472"/>
                  </a:lnTo>
                  <a:lnTo>
                    <a:pt x="62" y="472"/>
                  </a:lnTo>
                  <a:lnTo>
                    <a:pt x="66" y="472"/>
                  </a:lnTo>
                  <a:lnTo>
                    <a:pt x="69" y="469"/>
                  </a:lnTo>
                  <a:lnTo>
                    <a:pt x="73" y="465"/>
                  </a:lnTo>
                  <a:lnTo>
                    <a:pt x="76" y="465"/>
                  </a:lnTo>
                  <a:lnTo>
                    <a:pt x="76" y="461"/>
                  </a:lnTo>
                  <a:lnTo>
                    <a:pt x="80" y="454"/>
                  </a:lnTo>
                  <a:lnTo>
                    <a:pt x="84" y="450"/>
                  </a:lnTo>
                  <a:lnTo>
                    <a:pt x="84" y="446"/>
                  </a:lnTo>
                  <a:lnTo>
                    <a:pt x="87" y="446"/>
                  </a:lnTo>
                  <a:lnTo>
                    <a:pt x="91" y="446"/>
                  </a:lnTo>
                  <a:lnTo>
                    <a:pt x="95" y="443"/>
                  </a:lnTo>
                  <a:lnTo>
                    <a:pt x="98" y="443"/>
                  </a:lnTo>
                  <a:lnTo>
                    <a:pt x="102" y="439"/>
                  </a:lnTo>
                  <a:lnTo>
                    <a:pt x="105" y="435"/>
                  </a:lnTo>
                  <a:lnTo>
                    <a:pt x="105" y="432"/>
                  </a:lnTo>
                  <a:lnTo>
                    <a:pt x="109" y="432"/>
                  </a:lnTo>
                  <a:lnTo>
                    <a:pt x="113" y="432"/>
                  </a:lnTo>
                  <a:lnTo>
                    <a:pt x="113" y="428"/>
                  </a:lnTo>
                  <a:lnTo>
                    <a:pt x="116" y="420"/>
                  </a:lnTo>
                  <a:lnTo>
                    <a:pt x="120" y="420"/>
                  </a:lnTo>
                  <a:lnTo>
                    <a:pt x="124" y="417"/>
                  </a:lnTo>
                  <a:lnTo>
                    <a:pt x="124" y="413"/>
                  </a:lnTo>
                  <a:lnTo>
                    <a:pt x="127" y="413"/>
                  </a:lnTo>
                  <a:lnTo>
                    <a:pt x="131" y="413"/>
                  </a:lnTo>
                  <a:lnTo>
                    <a:pt x="133" y="406"/>
                  </a:lnTo>
                  <a:lnTo>
                    <a:pt x="133" y="402"/>
                  </a:lnTo>
                  <a:lnTo>
                    <a:pt x="138" y="398"/>
                  </a:lnTo>
                  <a:lnTo>
                    <a:pt x="142" y="398"/>
                  </a:lnTo>
                  <a:lnTo>
                    <a:pt x="144" y="395"/>
                  </a:lnTo>
                  <a:lnTo>
                    <a:pt x="144" y="391"/>
                  </a:lnTo>
                  <a:lnTo>
                    <a:pt x="149" y="391"/>
                  </a:lnTo>
                  <a:lnTo>
                    <a:pt x="153" y="387"/>
                  </a:lnTo>
                  <a:lnTo>
                    <a:pt x="155" y="383"/>
                  </a:lnTo>
                  <a:lnTo>
                    <a:pt x="160" y="383"/>
                  </a:lnTo>
                  <a:lnTo>
                    <a:pt x="162" y="383"/>
                  </a:lnTo>
                  <a:lnTo>
                    <a:pt x="162" y="380"/>
                  </a:lnTo>
                  <a:lnTo>
                    <a:pt x="166" y="380"/>
                  </a:lnTo>
                  <a:lnTo>
                    <a:pt x="171" y="376"/>
                  </a:lnTo>
                  <a:lnTo>
                    <a:pt x="173" y="372"/>
                  </a:lnTo>
                  <a:lnTo>
                    <a:pt x="173" y="369"/>
                  </a:lnTo>
                  <a:lnTo>
                    <a:pt x="177" y="369"/>
                  </a:lnTo>
                  <a:lnTo>
                    <a:pt x="182" y="365"/>
                  </a:lnTo>
                  <a:lnTo>
                    <a:pt x="182" y="361"/>
                  </a:lnTo>
                  <a:lnTo>
                    <a:pt x="184" y="358"/>
                  </a:lnTo>
                  <a:lnTo>
                    <a:pt x="188" y="358"/>
                  </a:lnTo>
                  <a:lnTo>
                    <a:pt x="191" y="358"/>
                  </a:lnTo>
                  <a:lnTo>
                    <a:pt x="195" y="354"/>
                  </a:lnTo>
                  <a:lnTo>
                    <a:pt x="200" y="350"/>
                  </a:lnTo>
                  <a:lnTo>
                    <a:pt x="202" y="350"/>
                  </a:lnTo>
                  <a:lnTo>
                    <a:pt x="206" y="350"/>
                  </a:lnTo>
                  <a:lnTo>
                    <a:pt x="211" y="346"/>
                  </a:lnTo>
                  <a:lnTo>
                    <a:pt x="213" y="343"/>
                  </a:lnTo>
                  <a:lnTo>
                    <a:pt x="213" y="339"/>
                  </a:lnTo>
                  <a:lnTo>
                    <a:pt x="217" y="339"/>
                  </a:lnTo>
                  <a:lnTo>
                    <a:pt x="220" y="339"/>
                  </a:lnTo>
                  <a:lnTo>
                    <a:pt x="220" y="334"/>
                  </a:lnTo>
                  <a:lnTo>
                    <a:pt x="224" y="334"/>
                  </a:lnTo>
                  <a:lnTo>
                    <a:pt x="228" y="328"/>
                  </a:lnTo>
                  <a:lnTo>
                    <a:pt x="231" y="323"/>
                  </a:lnTo>
                  <a:lnTo>
                    <a:pt x="231" y="321"/>
                  </a:lnTo>
                  <a:lnTo>
                    <a:pt x="235" y="317"/>
                  </a:lnTo>
                  <a:lnTo>
                    <a:pt x="239" y="317"/>
                  </a:lnTo>
                  <a:lnTo>
                    <a:pt x="242" y="317"/>
                  </a:lnTo>
                  <a:lnTo>
                    <a:pt x="242" y="312"/>
                  </a:lnTo>
                  <a:lnTo>
                    <a:pt x="246" y="306"/>
                  </a:lnTo>
                  <a:lnTo>
                    <a:pt x="249" y="301"/>
                  </a:lnTo>
                  <a:lnTo>
                    <a:pt x="253" y="301"/>
                  </a:lnTo>
                  <a:lnTo>
                    <a:pt x="257" y="301"/>
                  </a:lnTo>
                  <a:lnTo>
                    <a:pt x="260" y="297"/>
                  </a:lnTo>
                  <a:lnTo>
                    <a:pt x="260" y="290"/>
                  </a:lnTo>
                  <a:lnTo>
                    <a:pt x="264" y="290"/>
                  </a:lnTo>
                  <a:lnTo>
                    <a:pt x="268" y="286"/>
                  </a:lnTo>
                  <a:lnTo>
                    <a:pt x="271" y="286"/>
                  </a:lnTo>
                  <a:lnTo>
                    <a:pt x="271" y="279"/>
                  </a:lnTo>
                  <a:lnTo>
                    <a:pt x="275" y="279"/>
                  </a:lnTo>
                  <a:lnTo>
                    <a:pt x="278" y="275"/>
                  </a:lnTo>
                  <a:lnTo>
                    <a:pt x="282" y="275"/>
                  </a:lnTo>
                  <a:lnTo>
                    <a:pt x="286" y="268"/>
                  </a:lnTo>
                  <a:lnTo>
                    <a:pt x="289" y="268"/>
                  </a:lnTo>
                  <a:lnTo>
                    <a:pt x="293" y="264"/>
                  </a:lnTo>
                  <a:lnTo>
                    <a:pt x="297" y="260"/>
                  </a:lnTo>
                  <a:lnTo>
                    <a:pt x="300" y="257"/>
                  </a:lnTo>
                  <a:lnTo>
                    <a:pt x="304" y="253"/>
                  </a:lnTo>
                  <a:lnTo>
                    <a:pt x="307" y="253"/>
                  </a:lnTo>
                  <a:lnTo>
                    <a:pt x="311" y="249"/>
                  </a:lnTo>
                  <a:lnTo>
                    <a:pt x="315" y="249"/>
                  </a:lnTo>
                  <a:lnTo>
                    <a:pt x="318" y="246"/>
                  </a:lnTo>
                  <a:lnTo>
                    <a:pt x="318" y="242"/>
                  </a:lnTo>
                  <a:lnTo>
                    <a:pt x="322" y="238"/>
                  </a:lnTo>
                  <a:lnTo>
                    <a:pt x="326" y="238"/>
                  </a:lnTo>
                  <a:lnTo>
                    <a:pt x="329" y="234"/>
                  </a:lnTo>
                  <a:lnTo>
                    <a:pt x="329" y="231"/>
                  </a:lnTo>
                  <a:lnTo>
                    <a:pt x="333" y="231"/>
                  </a:lnTo>
                  <a:lnTo>
                    <a:pt x="336" y="231"/>
                  </a:lnTo>
                  <a:lnTo>
                    <a:pt x="340" y="227"/>
                  </a:lnTo>
                  <a:lnTo>
                    <a:pt x="340" y="223"/>
                  </a:lnTo>
                  <a:lnTo>
                    <a:pt x="344" y="223"/>
                  </a:lnTo>
                  <a:lnTo>
                    <a:pt x="347" y="220"/>
                  </a:lnTo>
                  <a:lnTo>
                    <a:pt x="351" y="220"/>
                  </a:lnTo>
                  <a:lnTo>
                    <a:pt x="355" y="216"/>
                  </a:lnTo>
                  <a:lnTo>
                    <a:pt x="358" y="212"/>
                  </a:lnTo>
                  <a:lnTo>
                    <a:pt x="362" y="209"/>
                  </a:lnTo>
                  <a:lnTo>
                    <a:pt x="366" y="209"/>
                  </a:lnTo>
                  <a:lnTo>
                    <a:pt x="369" y="205"/>
                  </a:lnTo>
                  <a:lnTo>
                    <a:pt x="373" y="201"/>
                  </a:lnTo>
                  <a:lnTo>
                    <a:pt x="376" y="197"/>
                  </a:lnTo>
                  <a:lnTo>
                    <a:pt x="380" y="197"/>
                  </a:lnTo>
                  <a:lnTo>
                    <a:pt x="380" y="194"/>
                  </a:lnTo>
                  <a:lnTo>
                    <a:pt x="384" y="194"/>
                  </a:lnTo>
                  <a:lnTo>
                    <a:pt x="387" y="190"/>
                  </a:lnTo>
                  <a:lnTo>
                    <a:pt x="387" y="186"/>
                  </a:lnTo>
                  <a:lnTo>
                    <a:pt x="391" y="183"/>
                  </a:lnTo>
                  <a:lnTo>
                    <a:pt x="395" y="183"/>
                  </a:lnTo>
                  <a:lnTo>
                    <a:pt x="398" y="175"/>
                  </a:lnTo>
                  <a:lnTo>
                    <a:pt x="402" y="175"/>
                  </a:lnTo>
                  <a:lnTo>
                    <a:pt x="405" y="172"/>
                  </a:lnTo>
                  <a:lnTo>
                    <a:pt x="409" y="164"/>
                  </a:lnTo>
                  <a:lnTo>
                    <a:pt x="409" y="160"/>
                  </a:lnTo>
                  <a:lnTo>
                    <a:pt x="413" y="160"/>
                  </a:lnTo>
                  <a:lnTo>
                    <a:pt x="416" y="157"/>
                  </a:lnTo>
                  <a:lnTo>
                    <a:pt x="420" y="153"/>
                  </a:lnTo>
                  <a:lnTo>
                    <a:pt x="420" y="149"/>
                  </a:lnTo>
                  <a:lnTo>
                    <a:pt x="424" y="146"/>
                  </a:lnTo>
                  <a:lnTo>
                    <a:pt x="427" y="146"/>
                  </a:lnTo>
                  <a:lnTo>
                    <a:pt x="431" y="142"/>
                  </a:lnTo>
                  <a:lnTo>
                    <a:pt x="434" y="142"/>
                  </a:lnTo>
                  <a:lnTo>
                    <a:pt x="438" y="142"/>
                  </a:lnTo>
                  <a:lnTo>
                    <a:pt x="442" y="142"/>
                  </a:lnTo>
                  <a:lnTo>
                    <a:pt x="445" y="142"/>
                  </a:lnTo>
                  <a:lnTo>
                    <a:pt x="449" y="135"/>
                  </a:lnTo>
                  <a:lnTo>
                    <a:pt x="449" y="131"/>
                  </a:lnTo>
                  <a:lnTo>
                    <a:pt x="453" y="131"/>
                  </a:lnTo>
                  <a:lnTo>
                    <a:pt x="456" y="127"/>
                  </a:lnTo>
                  <a:lnTo>
                    <a:pt x="456" y="120"/>
                  </a:lnTo>
                  <a:lnTo>
                    <a:pt x="460" y="116"/>
                  </a:lnTo>
                  <a:lnTo>
                    <a:pt x="462" y="116"/>
                  </a:lnTo>
                  <a:lnTo>
                    <a:pt x="467" y="111"/>
                  </a:lnTo>
                  <a:lnTo>
                    <a:pt x="467" y="109"/>
                  </a:lnTo>
                  <a:lnTo>
                    <a:pt x="471" y="105"/>
                  </a:lnTo>
                  <a:lnTo>
                    <a:pt x="473" y="100"/>
                  </a:lnTo>
                  <a:lnTo>
                    <a:pt x="478" y="96"/>
                  </a:lnTo>
                  <a:lnTo>
                    <a:pt x="478" y="94"/>
                  </a:lnTo>
                  <a:lnTo>
                    <a:pt x="482" y="94"/>
                  </a:lnTo>
                  <a:lnTo>
                    <a:pt x="484" y="94"/>
                  </a:lnTo>
                  <a:lnTo>
                    <a:pt x="489" y="89"/>
                  </a:lnTo>
                  <a:lnTo>
                    <a:pt x="491" y="85"/>
                  </a:lnTo>
                  <a:lnTo>
                    <a:pt x="496" y="83"/>
                  </a:lnTo>
                  <a:lnTo>
                    <a:pt x="500" y="78"/>
                  </a:lnTo>
                  <a:lnTo>
                    <a:pt x="502" y="78"/>
                  </a:lnTo>
                  <a:lnTo>
                    <a:pt x="507" y="78"/>
                  </a:lnTo>
                  <a:lnTo>
                    <a:pt x="507" y="74"/>
                  </a:lnTo>
                  <a:lnTo>
                    <a:pt x="511" y="74"/>
                  </a:lnTo>
                  <a:lnTo>
                    <a:pt x="513" y="71"/>
                  </a:lnTo>
                  <a:lnTo>
                    <a:pt x="518" y="71"/>
                  </a:lnTo>
                  <a:lnTo>
                    <a:pt x="518" y="67"/>
                  </a:lnTo>
                  <a:lnTo>
                    <a:pt x="520" y="63"/>
                  </a:lnTo>
                  <a:lnTo>
                    <a:pt x="524" y="63"/>
                  </a:lnTo>
                  <a:lnTo>
                    <a:pt x="529" y="59"/>
                  </a:lnTo>
                  <a:lnTo>
                    <a:pt x="531" y="56"/>
                  </a:lnTo>
                  <a:lnTo>
                    <a:pt x="535" y="56"/>
                  </a:lnTo>
                  <a:lnTo>
                    <a:pt x="535" y="52"/>
                  </a:lnTo>
                  <a:lnTo>
                    <a:pt x="540" y="48"/>
                  </a:lnTo>
                  <a:lnTo>
                    <a:pt x="542" y="45"/>
                  </a:lnTo>
                  <a:lnTo>
                    <a:pt x="546" y="41"/>
                  </a:lnTo>
                  <a:lnTo>
                    <a:pt x="549" y="37"/>
                  </a:lnTo>
                  <a:lnTo>
                    <a:pt x="553" y="34"/>
                  </a:lnTo>
                  <a:lnTo>
                    <a:pt x="557" y="30"/>
                  </a:lnTo>
                  <a:lnTo>
                    <a:pt x="560" y="26"/>
                  </a:lnTo>
                  <a:lnTo>
                    <a:pt x="564" y="22"/>
                  </a:lnTo>
                  <a:lnTo>
                    <a:pt x="568" y="19"/>
                  </a:lnTo>
                  <a:lnTo>
                    <a:pt x="571" y="19"/>
                  </a:lnTo>
                  <a:lnTo>
                    <a:pt x="575" y="15"/>
                  </a:lnTo>
                  <a:lnTo>
                    <a:pt x="575" y="11"/>
                  </a:lnTo>
                  <a:lnTo>
                    <a:pt x="578" y="8"/>
                  </a:lnTo>
                  <a:lnTo>
                    <a:pt x="582" y="4"/>
                  </a:lnTo>
                  <a:lnTo>
                    <a:pt x="586" y="4"/>
                  </a:lnTo>
                  <a:lnTo>
                    <a:pt x="586" y="0"/>
                  </a:lnTo>
                  <a:lnTo>
                    <a:pt x="589" y="0"/>
                  </a:lnTo>
                  <a:lnTo>
                    <a:pt x="593"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94" name="Freeform 275"/>
            <p:cNvSpPr>
              <a:spLocks/>
            </p:cNvSpPr>
            <p:nvPr/>
          </p:nvSpPr>
          <p:spPr bwMode="auto">
            <a:xfrm>
              <a:off x="3317875" y="3182938"/>
              <a:ext cx="954087" cy="754062"/>
            </a:xfrm>
            <a:custGeom>
              <a:avLst/>
              <a:gdLst>
                <a:gd name="T0" fmla="*/ 7 w 601"/>
                <a:gd name="T1" fmla="*/ 464 h 475"/>
                <a:gd name="T2" fmla="*/ 18 w 601"/>
                <a:gd name="T3" fmla="*/ 457 h 475"/>
                <a:gd name="T4" fmla="*/ 29 w 601"/>
                <a:gd name="T5" fmla="*/ 446 h 475"/>
                <a:gd name="T6" fmla="*/ 40 w 601"/>
                <a:gd name="T7" fmla="*/ 435 h 475"/>
                <a:gd name="T8" fmla="*/ 51 w 601"/>
                <a:gd name="T9" fmla="*/ 427 h 475"/>
                <a:gd name="T10" fmla="*/ 65 w 601"/>
                <a:gd name="T11" fmla="*/ 416 h 475"/>
                <a:gd name="T12" fmla="*/ 76 w 601"/>
                <a:gd name="T13" fmla="*/ 405 h 475"/>
                <a:gd name="T14" fmla="*/ 87 w 601"/>
                <a:gd name="T15" fmla="*/ 398 h 475"/>
                <a:gd name="T16" fmla="*/ 98 w 601"/>
                <a:gd name="T17" fmla="*/ 385 h 475"/>
                <a:gd name="T18" fmla="*/ 112 w 601"/>
                <a:gd name="T19" fmla="*/ 367 h 475"/>
                <a:gd name="T20" fmla="*/ 127 w 601"/>
                <a:gd name="T21" fmla="*/ 361 h 475"/>
                <a:gd name="T22" fmla="*/ 138 w 601"/>
                <a:gd name="T23" fmla="*/ 352 h 475"/>
                <a:gd name="T24" fmla="*/ 149 w 601"/>
                <a:gd name="T25" fmla="*/ 337 h 475"/>
                <a:gd name="T26" fmla="*/ 163 w 601"/>
                <a:gd name="T27" fmla="*/ 337 h 475"/>
                <a:gd name="T28" fmla="*/ 178 w 601"/>
                <a:gd name="T29" fmla="*/ 326 h 475"/>
                <a:gd name="T30" fmla="*/ 187 w 601"/>
                <a:gd name="T31" fmla="*/ 319 h 475"/>
                <a:gd name="T32" fmla="*/ 203 w 601"/>
                <a:gd name="T33" fmla="*/ 308 h 475"/>
                <a:gd name="T34" fmla="*/ 214 w 601"/>
                <a:gd name="T35" fmla="*/ 297 h 475"/>
                <a:gd name="T36" fmla="*/ 225 w 601"/>
                <a:gd name="T37" fmla="*/ 286 h 475"/>
                <a:gd name="T38" fmla="*/ 238 w 601"/>
                <a:gd name="T39" fmla="*/ 274 h 475"/>
                <a:gd name="T40" fmla="*/ 249 w 601"/>
                <a:gd name="T41" fmla="*/ 267 h 475"/>
                <a:gd name="T42" fmla="*/ 265 w 601"/>
                <a:gd name="T43" fmla="*/ 256 h 475"/>
                <a:gd name="T44" fmla="*/ 274 w 601"/>
                <a:gd name="T45" fmla="*/ 241 h 475"/>
                <a:gd name="T46" fmla="*/ 285 w 601"/>
                <a:gd name="T47" fmla="*/ 237 h 475"/>
                <a:gd name="T48" fmla="*/ 296 w 601"/>
                <a:gd name="T49" fmla="*/ 226 h 475"/>
                <a:gd name="T50" fmla="*/ 307 w 601"/>
                <a:gd name="T51" fmla="*/ 219 h 475"/>
                <a:gd name="T52" fmla="*/ 318 w 601"/>
                <a:gd name="T53" fmla="*/ 208 h 475"/>
                <a:gd name="T54" fmla="*/ 332 w 601"/>
                <a:gd name="T55" fmla="*/ 204 h 475"/>
                <a:gd name="T56" fmla="*/ 347 w 601"/>
                <a:gd name="T57" fmla="*/ 193 h 475"/>
                <a:gd name="T58" fmla="*/ 358 w 601"/>
                <a:gd name="T59" fmla="*/ 186 h 475"/>
                <a:gd name="T60" fmla="*/ 369 w 601"/>
                <a:gd name="T61" fmla="*/ 177 h 475"/>
                <a:gd name="T62" fmla="*/ 383 w 601"/>
                <a:gd name="T63" fmla="*/ 171 h 475"/>
                <a:gd name="T64" fmla="*/ 394 w 601"/>
                <a:gd name="T65" fmla="*/ 160 h 475"/>
                <a:gd name="T66" fmla="*/ 405 w 601"/>
                <a:gd name="T67" fmla="*/ 149 h 475"/>
                <a:gd name="T68" fmla="*/ 416 w 601"/>
                <a:gd name="T69" fmla="*/ 138 h 475"/>
                <a:gd name="T70" fmla="*/ 430 w 601"/>
                <a:gd name="T71" fmla="*/ 133 h 475"/>
                <a:gd name="T72" fmla="*/ 441 w 601"/>
                <a:gd name="T73" fmla="*/ 122 h 475"/>
                <a:gd name="T74" fmla="*/ 456 w 601"/>
                <a:gd name="T75" fmla="*/ 114 h 475"/>
                <a:gd name="T76" fmla="*/ 467 w 601"/>
                <a:gd name="T77" fmla="*/ 107 h 475"/>
                <a:gd name="T78" fmla="*/ 481 w 601"/>
                <a:gd name="T79" fmla="*/ 99 h 475"/>
                <a:gd name="T80" fmla="*/ 492 w 601"/>
                <a:gd name="T81" fmla="*/ 92 h 475"/>
                <a:gd name="T82" fmla="*/ 503 w 601"/>
                <a:gd name="T83" fmla="*/ 81 h 475"/>
                <a:gd name="T84" fmla="*/ 517 w 601"/>
                <a:gd name="T85" fmla="*/ 70 h 475"/>
                <a:gd name="T86" fmla="*/ 528 w 601"/>
                <a:gd name="T87" fmla="*/ 62 h 475"/>
                <a:gd name="T88" fmla="*/ 543 w 601"/>
                <a:gd name="T89" fmla="*/ 55 h 475"/>
                <a:gd name="T90" fmla="*/ 550 w 601"/>
                <a:gd name="T91" fmla="*/ 44 h 475"/>
                <a:gd name="T92" fmla="*/ 561 w 601"/>
                <a:gd name="T93" fmla="*/ 37 h 475"/>
                <a:gd name="T94" fmla="*/ 574 w 601"/>
                <a:gd name="T95" fmla="*/ 22 h 475"/>
                <a:gd name="T96" fmla="*/ 585 w 601"/>
                <a:gd name="T97" fmla="*/ 11 h 475"/>
                <a:gd name="T98" fmla="*/ 601 w 601"/>
                <a:gd name="T99" fmla="*/ 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1" h="475">
                  <a:moveTo>
                    <a:pt x="0" y="475"/>
                  </a:moveTo>
                  <a:lnTo>
                    <a:pt x="0" y="468"/>
                  </a:lnTo>
                  <a:lnTo>
                    <a:pt x="4" y="464"/>
                  </a:lnTo>
                  <a:lnTo>
                    <a:pt x="7" y="464"/>
                  </a:lnTo>
                  <a:lnTo>
                    <a:pt x="11" y="464"/>
                  </a:lnTo>
                  <a:lnTo>
                    <a:pt x="11" y="460"/>
                  </a:lnTo>
                  <a:lnTo>
                    <a:pt x="14" y="460"/>
                  </a:lnTo>
                  <a:lnTo>
                    <a:pt x="18" y="457"/>
                  </a:lnTo>
                  <a:lnTo>
                    <a:pt x="22" y="453"/>
                  </a:lnTo>
                  <a:lnTo>
                    <a:pt x="22" y="449"/>
                  </a:lnTo>
                  <a:lnTo>
                    <a:pt x="25" y="446"/>
                  </a:lnTo>
                  <a:lnTo>
                    <a:pt x="29" y="446"/>
                  </a:lnTo>
                  <a:lnTo>
                    <a:pt x="33" y="442"/>
                  </a:lnTo>
                  <a:lnTo>
                    <a:pt x="36" y="438"/>
                  </a:lnTo>
                  <a:lnTo>
                    <a:pt x="40" y="438"/>
                  </a:lnTo>
                  <a:lnTo>
                    <a:pt x="40" y="435"/>
                  </a:lnTo>
                  <a:lnTo>
                    <a:pt x="43" y="435"/>
                  </a:lnTo>
                  <a:lnTo>
                    <a:pt x="47" y="431"/>
                  </a:lnTo>
                  <a:lnTo>
                    <a:pt x="51" y="431"/>
                  </a:lnTo>
                  <a:lnTo>
                    <a:pt x="51" y="427"/>
                  </a:lnTo>
                  <a:lnTo>
                    <a:pt x="54" y="423"/>
                  </a:lnTo>
                  <a:lnTo>
                    <a:pt x="58" y="423"/>
                  </a:lnTo>
                  <a:lnTo>
                    <a:pt x="62" y="420"/>
                  </a:lnTo>
                  <a:lnTo>
                    <a:pt x="65" y="416"/>
                  </a:lnTo>
                  <a:lnTo>
                    <a:pt x="69" y="416"/>
                  </a:lnTo>
                  <a:lnTo>
                    <a:pt x="69" y="409"/>
                  </a:lnTo>
                  <a:lnTo>
                    <a:pt x="72" y="405"/>
                  </a:lnTo>
                  <a:lnTo>
                    <a:pt x="76" y="405"/>
                  </a:lnTo>
                  <a:lnTo>
                    <a:pt x="80" y="405"/>
                  </a:lnTo>
                  <a:lnTo>
                    <a:pt x="80" y="401"/>
                  </a:lnTo>
                  <a:lnTo>
                    <a:pt x="83" y="401"/>
                  </a:lnTo>
                  <a:lnTo>
                    <a:pt x="87" y="398"/>
                  </a:lnTo>
                  <a:lnTo>
                    <a:pt x="91" y="398"/>
                  </a:lnTo>
                  <a:lnTo>
                    <a:pt x="91" y="394"/>
                  </a:lnTo>
                  <a:lnTo>
                    <a:pt x="94" y="390"/>
                  </a:lnTo>
                  <a:lnTo>
                    <a:pt x="98" y="385"/>
                  </a:lnTo>
                  <a:lnTo>
                    <a:pt x="101" y="378"/>
                  </a:lnTo>
                  <a:lnTo>
                    <a:pt x="105" y="378"/>
                  </a:lnTo>
                  <a:lnTo>
                    <a:pt x="109" y="374"/>
                  </a:lnTo>
                  <a:lnTo>
                    <a:pt x="112" y="367"/>
                  </a:lnTo>
                  <a:lnTo>
                    <a:pt x="116" y="367"/>
                  </a:lnTo>
                  <a:lnTo>
                    <a:pt x="120" y="363"/>
                  </a:lnTo>
                  <a:lnTo>
                    <a:pt x="123" y="361"/>
                  </a:lnTo>
                  <a:lnTo>
                    <a:pt x="127" y="361"/>
                  </a:lnTo>
                  <a:lnTo>
                    <a:pt x="130" y="356"/>
                  </a:lnTo>
                  <a:lnTo>
                    <a:pt x="130" y="352"/>
                  </a:lnTo>
                  <a:lnTo>
                    <a:pt x="134" y="352"/>
                  </a:lnTo>
                  <a:lnTo>
                    <a:pt x="138" y="352"/>
                  </a:lnTo>
                  <a:lnTo>
                    <a:pt x="141" y="348"/>
                  </a:lnTo>
                  <a:lnTo>
                    <a:pt x="145" y="348"/>
                  </a:lnTo>
                  <a:lnTo>
                    <a:pt x="149" y="348"/>
                  </a:lnTo>
                  <a:lnTo>
                    <a:pt x="149" y="337"/>
                  </a:lnTo>
                  <a:lnTo>
                    <a:pt x="152" y="337"/>
                  </a:lnTo>
                  <a:lnTo>
                    <a:pt x="156" y="337"/>
                  </a:lnTo>
                  <a:lnTo>
                    <a:pt x="159" y="337"/>
                  </a:lnTo>
                  <a:lnTo>
                    <a:pt x="163" y="337"/>
                  </a:lnTo>
                  <a:lnTo>
                    <a:pt x="167" y="334"/>
                  </a:lnTo>
                  <a:lnTo>
                    <a:pt x="170" y="330"/>
                  </a:lnTo>
                  <a:lnTo>
                    <a:pt x="174" y="326"/>
                  </a:lnTo>
                  <a:lnTo>
                    <a:pt x="178" y="326"/>
                  </a:lnTo>
                  <a:lnTo>
                    <a:pt x="181" y="323"/>
                  </a:lnTo>
                  <a:lnTo>
                    <a:pt x="185" y="323"/>
                  </a:lnTo>
                  <a:lnTo>
                    <a:pt x="187" y="323"/>
                  </a:lnTo>
                  <a:lnTo>
                    <a:pt x="187" y="319"/>
                  </a:lnTo>
                  <a:lnTo>
                    <a:pt x="192" y="319"/>
                  </a:lnTo>
                  <a:lnTo>
                    <a:pt x="196" y="315"/>
                  </a:lnTo>
                  <a:lnTo>
                    <a:pt x="199" y="311"/>
                  </a:lnTo>
                  <a:lnTo>
                    <a:pt x="203" y="308"/>
                  </a:lnTo>
                  <a:lnTo>
                    <a:pt x="207" y="308"/>
                  </a:lnTo>
                  <a:lnTo>
                    <a:pt x="207" y="304"/>
                  </a:lnTo>
                  <a:lnTo>
                    <a:pt x="210" y="300"/>
                  </a:lnTo>
                  <a:lnTo>
                    <a:pt x="214" y="297"/>
                  </a:lnTo>
                  <a:lnTo>
                    <a:pt x="216" y="293"/>
                  </a:lnTo>
                  <a:lnTo>
                    <a:pt x="216" y="289"/>
                  </a:lnTo>
                  <a:lnTo>
                    <a:pt x="221" y="289"/>
                  </a:lnTo>
                  <a:lnTo>
                    <a:pt x="225" y="286"/>
                  </a:lnTo>
                  <a:lnTo>
                    <a:pt x="227" y="286"/>
                  </a:lnTo>
                  <a:lnTo>
                    <a:pt x="232" y="282"/>
                  </a:lnTo>
                  <a:lnTo>
                    <a:pt x="236" y="278"/>
                  </a:lnTo>
                  <a:lnTo>
                    <a:pt x="238" y="274"/>
                  </a:lnTo>
                  <a:lnTo>
                    <a:pt x="243" y="271"/>
                  </a:lnTo>
                  <a:lnTo>
                    <a:pt x="245" y="271"/>
                  </a:lnTo>
                  <a:lnTo>
                    <a:pt x="245" y="267"/>
                  </a:lnTo>
                  <a:lnTo>
                    <a:pt x="249" y="267"/>
                  </a:lnTo>
                  <a:lnTo>
                    <a:pt x="254" y="267"/>
                  </a:lnTo>
                  <a:lnTo>
                    <a:pt x="256" y="263"/>
                  </a:lnTo>
                  <a:lnTo>
                    <a:pt x="260" y="260"/>
                  </a:lnTo>
                  <a:lnTo>
                    <a:pt x="265" y="256"/>
                  </a:lnTo>
                  <a:lnTo>
                    <a:pt x="267" y="252"/>
                  </a:lnTo>
                  <a:lnTo>
                    <a:pt x="267" y="249"/>
                  </a:lnTo>
                  <a:lnTo>
                    <a:pt x="271" y="245"/>
                  </a:lnTo>
                  <a:lnTo>
                    <a:pt x="274" y="241"/>
                  </a:lnTo>
                  <a:lnTo>
                    <a:pt x="274" y="237"/>
                  </a:lnTo>
                  <a:lnTo>
                    <a:pt x="278" y="237"/>
                  </a:lnTo>
                  <a:lnTo>
                    <a:pt x="282" y="237"/>
                  </a:lnTo>
                  <a:lnTo>
                    <a:pt x="285" y="237"/>
                  </a:lnTo>
                  <a:lnTo>
                    <a:pt x="285" y="234"/>
                  </a:lnTo>
                  <a:lnTo>
                    <a:pt x="289" y="230"/>
                  </a:lnTo>
                  <a:lnTo>
                    <a:pt x="294" y="230"/>
                  </a:lnTo>
                  <a:lnTo>
                    <a:pt x="296" y="226"/>
                  </a:lnTo>
                  <a:lnTo>
                    <a:pt x="296" y="223"/>
                  </a:lnTo>
                  <a:lnTo>
                    <a:pt x="300" y="223"/>
                  </a:lnTo>
                  <a:lnTo>
                    <a:pt x="303" y="223"/>
                  </a:lnTo>
                  <a:lnTo>
                    <a:pt x="307" y="219"/>
                  </a:lnTo>
                  <a:lnTo>
                    <a:pt x="311" y="215"/>
                  </a:lnTo>
                  <a:lnTo>
                    <a:pt x="314" y="215"/>
                  </a:lnTo>
                  <a:lnTo>
                    <a:pt x="314" y="212"/>
                  </a:lnTo>
                  <a:lnTo>
                    <a:pt x="318" y="208"/>
                  </a:lnTo>
                  <a:lnTo>
                    <a:pt x="322" y="208"/>
                  </a:lnTo>
                  <a:lnTo>
                    <a:pt x="325" y="208"/>
                  </a:lnTo>
                  <a:lnTo>
                    <a:pt x="329" y="204"/>
                  </a:lnTo>
                  <a:lnTo>
                    <a:pt x="332" y="204"/>
                  </a:lnTo>
                  <a:lnTo>
                    <a:pt x="336" y="199"/>
                  </a:lnTo>
                  <a:lnTo>
                    <a:pt x="340" y="197"/>
                  </a:lnTo>
                  <a:lnTo>
                    <a:pt x="343" y="197"/>
                  </a:lnTo>
                  <a:lnTo>
                    <a:pt x="347" y="193"/>
                  </a:lnTo>
                  <a:lnTo>
                    <a:pt x="351" y="193"/>
                  </a:lnTo>
                  <a:lnTo>
                    <a:pt x="354" y="188"/>
                  </a:lnTo>
                  <a:lnTo>
                    <a:pt x="354" y="186"/>
                  </a:lnTo>
                  <a:lnTo>
                    <a:pt x="358" y="186"/>
                  </a:lnTo>
                  <a:lnTo>
                    <a:pt x="361" y="182"/>
                  </a:lnTo>
                  <a:lnTo>
                    <a:pt x="365" y="182"/>
                  </a:lnTo>
                  <a:lnTo>
                    <a:pt x="365" y="177"/>
                  </a:lnTo>
                  <a:lnTo>
                    <a:pt x="369" y="177"/>
                  </a:lnTo>
                  <a:lnTo>
                    <a:pt x="372" y="175"/>
                  </a:lnTo>
                  <a:lnTo>
                    <a:pt x="376" y="171"/>
                  </a:lnTo>
                  <a:lnTo>
                    <a:pt x="380" y="171"/>
                  </a:lnTo>
                  <a:lnTo>
                    <a:pt x="383" y="171"/>
                  </a:lnTo>
                  <a:lnTo>
                    <a:pt x="383" y="166"/>
                  </a:lnTo>
                  <a:lnTo>
                    <a:pt x="387" y="166"/>
                  </a:lnTo>
                  <a:lnTo>
                    <a:pt x="390" y="162"/>
                  </a:lnTo>
                  <a:lnTo>
                    <a:pt x="394" y="160"/>
                  </a:lnTo>
                  <a:lnTo>
                    <a:pt x="398" y="155"/>
                  </a:lnTo>
                  <a:lnTo>
                    <a:pt x="401" y="151"/>
                  </a:lnTo>
                  <a:lnTo>
                    <a:pt x="405" y="151"/>
                  </a:lnTo>
                  <a:lnTo>
                    <a:pt x="405" y="149"/>
                  </a:lnTo>
                  <a:lnTo>
                    <a:pt x="409" y="144"/>
                  </a:lnTo>
                  <a:lnTo>
                    <a:pt x="412" y="140"/>
                  </a:lnTo>
                  <a:lnTo>
                    <a:pt x="412" y="138"/>
                  </a:lnTo>
                  <a:lnTo>
                    <a:pt x="416" y="138"/>
                  </a:lnTo>
                  <a:lnTo>
                    <a:pt x="419" y="138"/>
                  </a:lnTo>
                  <a:lnTo>
                    <a:pt x="423" y="138"/>
                  </a:lnTo>
                  <a:lnTo>
                    <a:pt x="427" y="133"/>
                  </a:lnTo>
                  <a:lnTo>
                    <a:pt x="430" y="133"/>
                  </a:lnTo>
                  <a:lnTo>
                    <a:pt x="434" y="133"/>
                  </a:lnTo>
                  <a:lnTo>
                    <a:pt x="434" y="125"/>
                  </a:lnTo>
                  <a:lnTo>
                    <a:pt x="438" y="125"/>
                  </a:lnTo>
                  <a:lnTo>
                    <a:pt x="441" y="122"/>
                  </a:lnTo>
                  <a:lnTo>
                    <a:pt x="445" y="118"/>
                  </a:lnTo>
                  <a:lnTo>
                    <a:pt x="448" y="118"/>
                  </a:lnTo>
                  <a:lnTo>
                    <a:pt x="452" y="114"/>
                  </a:lnTo>
                  <a:lnTo>
                    <a:pt x="456" y="114"/>
                  </a:lnTo>
                  <a:lnTo>
                    <a:pt x="459" y="111"/>
                  </a:lnTo>
                  <a:lnTo>
                    <a:pt x="463" y="111"/>
                  </a:lnTo>
                  <a:lnTo>
                    <a:pt x="463" y="107"/>
                  </a:lnTo>
                  <a:lnTo>
                    <a:pt x="467" y="107"/>
                  </a:lnTo>
                  <a:lnTo>
                    <a:pt x="470" y="107"/>
                  </a:lnTo>
                  <a:lnTo>
                    <a:pt x="474" y="103"/>
                  </a:lnTo>
                  <a:lnTo>
                    <a:pt x="478" y="103"/>
                  </a:lnTo>
                  <a:lnTo>
                    <a:pt x="481" y="99"/>
                  </a:lnTo>
                  <a:lnTo>
                    <a:pt x="481" y="92"/>
                  </a:lnTo>
                  <a:lnTo>
                    <a:pt x="485" y="92"/>
                  </a:lnTo>
                  <a:lnTo>
                    <a:pt x="488" y="92"/>
                  </a:lnTo>
                  <a:lnTo>
                    <a:pt x="492" y="92"/>
                  </a:lnTo>
                  <a:lnTo>
                    <a:pt x="496" y="88"/>
                  </a:lnTo>
                  <a:lnTo>
                    <a:pt x="499" y="88"/>
                  </a:lnTo>
                  <a:lnTo>
                    <a:pt x="503" y="85"/>
                  </a:lnTo>
                  <a:lnTo>
                    <a:pt x="503" y="81"/>
                  </a:lnTo>
                  <a:lnTo>
                    <a:pt x="507" y="81"/>
                  </a:lnTo>
                  <a:lnTo>
                    <a:pt x="510" y="77"/>
                  </a:lnTo>
                  <a:lnTo>
                    <a:pt x="514" y="74"/>
                  </a:lnTo>
                  <a:lnTo>
                    <a:pt x="517" y="70"/>
                  </a:lnTo>
                  <a:lnTo>
                    <a:pt x="521" y="70"/>
                  </a:lnTo>
                  <a:lnTo>
                    <a:pt x="521" y="66"/>
                  </a:lnTo>
                  <a:lnTo>
                    <a:pt x="525" y="62"/>
                  </a:lnTo>
                  <a:lnTo>
                    <a:pt x="528" y="62"/>
                  </a:lnTo>
                  <a:lnTo>
                    <a:pt x="532" y="59"/>
                  </a:lnTo>
                  <a:lnTo>
                    <a:pt x="536" y="55"/>
                  </a:lnTo>
                  <a:lnTo>
                    <a:pt x="539" y="55"/>
                  </a:lnTo>
                  <a:lnTo>
                    <a:pt x="543" y="55"/>
                  </a:lnTo>
                  <a:lnTo>
                    <a:pt x="543" y="51"/>
                  </a:lnTo>
                  <a:lnTo>
                    <a:pt x="545" y="51"/>
                  </a:lnTo>
                  <a:lnTo>
                    <a:pt x="550" y="48"/>
                  </a:lnTo>
                  <a:lnTo>
                    <a:pt x="550" y="44"/>
                  </a:lnTo>
                  <a:lnTo>
                    <a:pt x="554" y="44"/>
                  </a:lnTo>
                  <a:lnTo>
                    <a:pt x="556" y="40"/>
                  </a:lnTo>
                  <a:lnTo>
                    <a:pt x="561" y="40"/>
                  </a:lnTo>
                  <a:lnTo>
                    <a:pt x="561" y="37"/>
                  </a:lnTo>
                  <a:lnTo>
                    <a:pt x="565" y="33"/>
                  </a:lnTo>
                  <a:lnTo>
                    <a:pt x="567" y="29"/>
                  </a:lnTo>
                  <a:lnTo>
                    <a:pt x="572" y="25"/>
                  </a:lnTo>
                  <a:lnTo>
                    <a:pt x="574" y="22"/>
                  </a:lnTo>
                  <a:lnTo>
                    <a:pt x="578" y="18"/>
                  </a:lnTo>
                  <a:lnTo>
                    <a:pt x="583" y="18"/>
                  </a:lnTo>
                  <a:lnTo>
                    <a:pt x="583" y="14"/>
                  </a:lnTo>
                  <a:lnTo>
                    <a:pt x="585" y="11"/>
                  </a:lnTo>
                  <a:lnTo>
                    <a:pt x="590" y="7"/>
                  </a:lnTo>
                  <a:lnTo>
                    <a:pt x="594" y="3"/>
                  </a:lnTo>
                  <a:lnTo>
                    <a:pt x="596" y="3"/>
                  </a:lnTo>
                  <a:lnTo>
                    <a:pt x="601" y="3"/>
                  </a:lnTo>
                  <a:lnTo>
                    <a:pt x="601"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95" name="Freeform 276"/>
            <p:cNvSpPr>
              <a:spLocks/>
            </p:cNvSpPr>
            <p:nvPr/>
          </p:nvSpPr>
          <p:spPr bwMode="auto">
            <a:xfrm>
              <a:off x="4271962" y="2568575"/>
              <a:ext cx="1009650" cy="614362"/>
            </a:xfrm>
            <a:custGeom>
              <a:avLst/>
              <a:gdLst>
                <a:gd name="T0" fmla="*/ 11 w 636"/>
                <a:gd name="T1" fmla="*/ 383 h 387"/>
                <a:gd name="T2" fmla="*/ 22 w 636"/>
                <a:gd name="T3" fmla="*/ 379 h 387"/>
                <a:gd name="T4" fmla="*/ 35 w 636"/>
                <a:gd name="T5" fmla="*/ 368 h 387"/>
                <a:gd name="T6" fmla="*/ 46 w 636"/>
                <a:gd name="T7" fmla="*/ 363 h 387"/>
                <a:gd name="T8" fmla="*/ 57 w 636"/>
                <a:gd name="T9" fmla="*/ 357 h 387"/>
                <a:gd name="T10" fmla="*/ 68 w 636"/>
                <a:gd name="T11" fmla="*/ 350 h 387"/>
                <a:gd name="T12" fmla="*/ 79 w 636"/>
                <a:gd name="T13" fmla="*/ 337 h 387"/>
                <a:gd name="T14" fmla="*/ 89 w 636"/>
                <a:gd name="T15" fmla="*/ 326 h 387"/>
                <a:gd name="T16" fmla="*/ 104 w 636"/>
                <a:gd name="T17" fmla="*/ 323 h 387"/>
                <a:gd name="T18" fmla="*/ 115 w 636"/>
                <a:gd name="T19" fmla="*/ 319 h 387"/>
                <a:gd name="T20" fmla="*/ 126 w 636"/>
                <a:gd name="T21" fmla="*/ 312 h 387"/>
                <a:gd name="T22" fmla="*/ 140 w 636"/>
                <a:gd name="T23" fmla="*/ 308 h 387"/>
                <a:gd name="T24" fmla="*/ 155 w 636"/>
                <a:gd name="T25" fmla="*/ 304 h 387"/>
                <a:gd name="T26" fmla="*/ 166 w 636"/>
                <a:gd name="T27" fmla="*/ 300 h 387"/>
                <a:gd name="T28" fmla="*/ 176 w 636"/>
                <a:gd name="T29" fmla="*/ 293 h 387"/>
                <a:gd name="T30" fmla="*/ 191 w 636"/>
                <a:gd name="T31" fmla="*/ 286 h 387"/>
                <a:gd name="T32" fmla="*/ 202 w 636"/>
                <a:gd name="T33" fmla="*/ 278 h 387"/>
                <a:gd name="T34" fmla="*/ 216 w 636"/>
                <a:gd name="T35" fmla="*/ 271 h 387"/>
                <a:gd name="T36" fmla="*/ 227 w 636"/>
                <a:gd name="T37" fmla="*/ 263 h 387"/>
                <a:gd name="T38" fmla="*/ 242 w 636"/>
                <a:gd name="T39" fmla="*/ 256 h 387"/>
                <a:gd name="T40" fmla="*/ 256 w 636"/>
                <a:gd name="T41" fmla="*/ 245 h 387"/>
                <a:gd name="T42" fmla="*/ 267 w 636"/>
                <a:gd name="T43" fmla="*/ 238 h 387"/>
                <a:gd name="T44" fmla="*/ 282 w 636"/>
                <a:gd name="T45" fmla="*/ 230 h 387"/>
                <a:gd name="T46" fmla="*/ 296 w 636"/>
                <a:gd name="T47" fmla="*/ 226 h 387"/>
                <a:gd name="T48" fmla="*/ 311 w 636"/>
                <a:gd name="T49" fmla="*/ 219 h 387"/>
                <a:gd name="T50" fmla="*/ 324 w 636"/>
                <a:gd name="T51" fmla="*/ 208 h 387"/>
                <a:gd name="T52" fmla="*/ 340 w 636"/>
                <a:gd name="T53" fmla="*/ 201 h 387"/>
                <a:gd name="T54" fmla="*/ 349 w 636"/>
                <a:gd name="T55" fmla="*/ 197 h 387"/>
                <a:gd name="T56" fmla="*/ 360 w 636"/>
                <a:gd name="T57" fmla="*/ 186 h 387"/>
                <a:gd name="T58" fmla="*/ 375 w 636"/>
                <a:gd name="T59" fmla="*/ 178 h 387"/>
                <a:gd name="T60" fmla="*/ 386 w 636"/>
                <a:gd name="T61" fmla="*/ 167 h 387"/>
                <a:gd name="T62" fmla="*/ 400 w 636"/>
                <a:gd name="T63" fmla="*/ 156 h 387"/>
                <a:gd name="T64" fmla="*/ 411 w 636"/>
                <a:gd name="T65" fmla="*/ 149 h 387"/>
                <a:gd name="T66" fmla="*/ 422 w 636"/>
                <a:gd name="T67" fmla="*/ 138 h 387"/>
                <a:gd name="T68" fmla="*/ 436 w 636"/>
                <a:gd name="T69" fmla="*/ 127 h 387"/>
                <a:gd name="T70" fmla="*/ 451 w 636"/>
                <a:gd name="T71" fmla="*/ 122 h 387"/>
                <a:gd name="T72" fmla="*/ 465 w 636"/>
                <a:gd name="T73" fmla="*/ 107 h 387"/>
                <a:gd name="T74" fmla="*/ 476 w 636"/>
                <a:gd name="T75" fmla="*/ 100 h 387"/>
                <a:gd name="T76" fmla="*/ 491 w 636"/>
                <a:gd name="T77" fmla="*/ 89 h 387"/>
                <a:gd name="T78" fmla="*/ 502 w 636"/>
                <a:gd name="T79" fmla="*/ 85 h 387"/>
                <a:gd name="T80" fmla="*/ 516 w 636"/>
                <a:gd name="T81" fmla="*/ 77 h 387"/>
                <a:gd name="T82" fmla="*/ 527 w 636"/>
                <a:gd name="T83" fmla="*/ 66 h 387"/>
                <a:gd name="T84" fmla="*/ 542 w 636"/>
                <a:gd name="T85" fmla="*/ 59 h 387"/>
                <a:gd name="T86" fmla="*/ 556 w 636"/>
                <a:gd name="T87" fmla="*/ 48 h 387"/>
                <a:gd name="T88" fmla="*/ 567 w 636"/>
                <a:gd name="T89" fmla="*/ 40 h 387"/>
                <a:gd name="T90" fmla="*/ 578 w 636"/>
                <a:gd name="T91" fmla="*/ 33 h 387"/>
                <a:gd name="T92" fmla="*/ 592 w 636"/>
                <a:gd name="T93" fmla="*/ 22 h 387"/>
                <a:gd name="T94" fmla="*/ 607 w 636"/>
                <a:gd name="T95" fmla="*/ 11 h 387"/>
                <a:gd name="T96" fmla="*/ 618 w 636"/>
                <a:gd name="T97" fmla="*/ 7 h 387"/>
                <a:gd name="T98" fmla="*/ 631 w 636"/>
                <a:gd name="T9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6" h="387">
                  <a:moveTo>
                    <a:pt x="0" y="387"/>
                  </a:moveTo>
                  <a:lnTo>
                    <a:pt x="2" y="387"/>
                  </a:lnTo>
                  <a:lnTo>
                    <a:pt x="6" y="383"/>
                  </a:lnTo>
                  <a:lnTo>
                    <a:pt x="11" y="383"/>
                  </a:lnTo>
                  <a:lnTo>
                    <a:pt x="13" y="383"/>
                  </a:lnTo>
                  <a:lnTo>
                    <a:pt x="17" y="383"/>
                  </a:lnTo>
                  <a:lnTo>
                    <a:pt x="17" y="379"/>
                  </a:lnTo>
                  <a:lnTo>
                    <a:pt x="22" y="379"/>
                  </a:lnTo>
                  <a:lnTo>
                    <a:pt x="24" y="374"/>
                  </a:lnTo>
                  <a:lnTo>
                    <a:pt x="28" y="372"/>
                  </a:lnTo>
                  <a:lnTo>
                    <a:pt x="31" y="372"/>
                  </a:lnTo>
                  <a:lnTo>
                    <a:pt x="35" y="368"/>
                  </a:lnTo>
                  <a:lnTo>
                    <a:pt x="39" y="368"/>
                  </a:lnTo>
                  <a:lnTo>
                    <a:pt x="39" y="363"/>
                  </a:lnTo>
                  <a:lnTo>
                    <a:pt x="42" y="363"/>
                  </a:lnTo>
                  <a:lnTo>
                    <a:pt x="46" y="363"/>
                  </a:lnTo>
                  <a:lnTo>
                    <a:pt x="50" y="361"/>
                  </a:lnTo>
                  <a:lnTo>
                    <a:pt x="50" y="357"/>
                  </a:lnTo>
                  <a:lnTo>
                    <a:pt x="53" y="357"/>
                  </a:lnTo>
                  <a:lnTo>
                    <a:pt x="57" y="357"/>
                  </a:lnTo>
                  <a:lnTo>
                    <a:pt x="60" y="352"/>
                  </a:lnTo>
                  <a:lnTo>
                    <a:pt x="64" y="352"/>
                  </a:lnTo>
                  <a:lnTo>
                    <a:pt x="68" y="352"/>
                  </a:lnTo>
                  <a:lnTo>
                    <a:pt x="68" y="350"/>
                  </a:lnTo>
                  <a:lnTo>
                    <a:pt x="71" y="350"/>
                  </a:lnTo>
                  <a:lnTo>
                    <a:pt x="75" y="341"/>
                  </a:lnTo>
                  <a:lnTo>
                    <a:pt x="79" y="341"/>
                  </a:lnTo>
                  <a:lnTo>
                    <a:pt x="79" y="337"/>
                  </a:lnTo>
                  <a:lnTo>
                    <a:pt x="82" y="335"/>
                  </a:lnTo>
                  <a:lnTo>
                    <a:pt x="86" y="335"/>
                  </a:lnTo>
                  <a:lnTo>
                    <a:pt x="86" y="330"/>
                  </a:lnTo>
                  <a:lnTo>
                    <a:pt x="89" y="326"/>
                  </a:lnTo>
                  <a:lnTo>
                    <a:pt x="93" y="326"/>
                  </a:lnTo>
                  <a:lnTo>
                    <a:pt x="97" y="326"/>
                  </a:lnTo>
                  <a:lnTo>
                    <a:pt x="100" y="323"/>
                  </a:lnTo>
                  <a:lnTo>
                    <a:pt x="104" y="323"/>
                  </a:lnTo>
                  <a:lnTo>
                    <a:pt x="108" y="323"/>
                  </a:lnTo>
                  <a:lnTo>
                    <a:pt x="108" y="319"/>
                  </a:lnTo>
                  <a:lnTo>
                    <a:pt x="111" y="319"/>
                  </a:lnTo>
                  <a:lnTo>
                    <a:pt x="115" y="319"/>
                  </a:lnTo>
                  <a:lnTo>
                    <a:pt x="118" y="315"/>
                  </a:lnTo>
                  <a:lnTo>
                    <a:pt x="118" y="312"/>
                  </a:lnTo>
                  <a:lnTo>
                    <a:pt x="122" y="312"/>
                  </a:lnTo>
                  <a:lnTo>
                    <a:pt x="126" y="312"/>
                  </a:lnTo>
                  <a:lnTo>
                    <a:pt x="129" y="312"/>
                  </a:lnTo>
                  <a:lnTo>
                    <a:pt x="133" y="308"/>
                  </a:lnTo>
                  <a:lnTo>
                    <a:pt x="137" y="308"/>
                  </a:lnTo>
                  <a:lnTo>
                    <a:pt x="140" y="308"/>
                  </a:lnTo>
                  <a:lnTo>
                    <a:pt x="144" y="308"/>
                  </a:lnTo>
                  <a:lnTo>
                    <a:pt x="147" y="308"/>
                  </a:lnTo>
                  <a:lnTo>
                    <a:pt x="151" y="308"/>
                  </a:lnTo>
                  <a:lnTo>
                    <a:pt x="155" y="304"/>
                  </a:lnTo>
                  <a:lnTo>
                    <a:pt x="155" y="300"/>
                  </a:lnTo>
                  <a:lnTo>
                    <a:pt x="158" y="300"/>
                  </a:lnTo>
                  <a:lnTo>
                    <a:pt x="162" y="300"/>
                  </a:lnTo>
                  <a:lnTo>
                    <a:pt x="166" y="300"/>
                  </a:lnTo>
                  <a:lnTo>
                    <a:pt x="166" y="297"/>
                  </a:lnTo>
                  <a:lnTo>
                    <a:pt x="169" y="297"/>
                  </a:lnTo>
                  <a:lnTo>
                    <a:pt x="173" y="293"/>
                  </a:lnTo>
                  <a:lnTo>
                    <a:pt x="176" y="293"/>
                  </a:lnTo>
                  <a:lnTo>
                    <a:pt x="180" y="293"/>
                  </a:lnTo>
                  <a:lnTo>
                    <a:pt x="184" y="293"/>
                  </a:lnTo>
                  <a:lnTo>
                    <a:pt x="187" y="289"/>
                  </a:lnTo>
                  <a:lnTo>
                    <a:pt x="191" y="286"/>
                  </a:lnTo>
                  <a:lnTo>
                    <a:pt x="195" y="286"/>
                  </a:lnTo>
                  <a:lnTo>
                    <a:pt x="195" y="282"/>
                  </a:lnTo>
                  <a:lnTo>
                    <a:pt x="198" y="278"/>
                  </a:lnTo>
                  <a:lnTo>
                    <a:pt x="202" y="278"/>
                  </a:lnTo>
                  <a:lnTo>
                    <a:pt x="205" y="278"/>
                  </a:lnTo>
                  <a:lnTo>
                    <a:pt x="209" y="271"/>
                  </a:lnTo>
                  <a:lnTo>
                    <a:pt x="213" y="271"/>
                  </a:lnTo>
                  <a:lnTo>
                    <a:pt x="216" y="271"/>
                  </a:lnTo>
                  <a:lnTo>
                    <a:pt x="216" y="267"/>
                  </a:lnTo>
                  <a:lnTo>
                    <a:pt x="220" y="267"/>
                  </a:lnTo>
                  <a:lnTo>
                    <a:pt x="224" y="267"/>
                  </a:lnTo>
                  <a:lnTo>
                    <a:pt x="227" y="263"/>
                  </a:lnTo>
                  <a:lnTo>
                    <a:pt x="231" y="263"/>
                  </a:lnTo>
                  <a:lnTo>
                    <a:pt x="234" y="263"/>
                  </a:lnTo>
                  <a:lnTo>
                    <a:pt x="238" y="263"/>
                  </a:lnTo>
                  <a:lnTo>
                    <a:pt x="242" y="256"/>
                  </a:lnTo>
                  <a:lnTo>
                    <a:pt x="245" y="252"/>
                  </a:lnTo>
                  <a:lnTo>
                    <a:pt x="249" y="252"/>
                  </a:lnTo>
                  <a:lnTo>
                    <a:pt x="253" y="249"/>
                  </a:lnTo>
                  <a:lnTo>
                    <a:pt x="256" y="245"/>
                  </a:lnTo>
                  <a:lnTo>
                    <a:pt x="260" y="245"/>
                  </a:lnTo>
                  <a:lnTo>
                    <a:pt x="262" y="241"/>
                  </a:lnTo>
                  <a:lnTo>
                    <a:pt x="262" y="238"/>
                  </a:lnTo>
                  <a:lnTo>
                    <a:pt x="267" y="238"/>
                  </a:lnTo>
                  <a:lnTo>
                    <a:pt x="271" y="234"/>
                  </a:lnTo>
                  <a:lnTo>
                    <a:pt x="274" y="230"/>
                  </a:lnTo>
                  <a:lnTo>
                    <a:pt x="278" y="230"/>
                  </a:lnTo>
                  <a:lnTo>
                    <a:pt x="282" y="230"/>
                  </a:lnTo>
                  <a:lnTo>
                    <a:pt x="285" y="230"/>
                  </a:lnTo>
                  <a:lnTo>
                    <a:pt x="289" y="230"/>
                  </a:lnTo>
                  <a:lnTo>
                    <a:pt x="291" y="230"/>
                  </a:lnTo>
                  <a:lnTo>
                    <a:pt x="296" y="226"/>
                  </a:lnTo>
                  <a:lnTo>
                    <a:pt x="300" y="226"/>
                  </a:lnTo>
                  <a:lnTo>
                    <a:pt x="302" y="223"/>
                  </a:lnTo>
                  <a:lnTo>
                    <a:pt x="307" y="219"/>
                  </a:lnTo>
                  <a:lnTo>
                    <a:pt x="311" y="219"/>
                  </a:lnTo>
                  <a:lnTo>
                    <a:pt x="313" y="215"/>
                  </a:lnTo>
                  <a:lnTo>
                    <a:pt x="318" y="212"/>
                  </a:lnTo>
                  <a:lnTo>
                    <a:pt x="320" y="212"/>
                  </a:lnTo>
                  <a:lnTo>
                    <a:pt x="324" y="208"/>
                  </a:lnTo>
                  <a:lnTo>
                    <a:pt x="329" y="204"/>
                  </a:lnTo>
                  <a:lnTo>
                    <a:pt x="331" y="204"/>
                  </a:lnTo>
                  <a:lnTo>
                    <a:pt x="335" y="201"/>
                  </a:lnTo>
                  <a:lnTo>
                    <a:pt x="340" y="201"/>
                  </a:lnTo>
                  <a:lnTo>
                    <a:pt x="342" y="201"/>
                  </a:lnTo>
                  <a:lnTo>
                    <a:pt x="342" y="197"/>
                  </a:lnTo>
                  <a:lnTo>
                    <a:pt x="346" y="197"/>
                  </a:lnTo>
                  <a:lnTo>
                    <a:pt x="349" y="197"/>
                  </a:lnTo>
                  <a:lnTo>
                    <a:pt x="353" y="193"/>
                  </a:lnTo>
                  <a:lnTo>
                    <a:pt x="357" y="189"/>
                  </a:lnTo>
                  <a:lnTo>
                    <a:pt x="360" y="189"/>
                  </a:lnTo>
                  <a:lnTo>
                    <a:pt x="360" y="186"/>
                  </a:lnTo>
                  <a:lnTo>
                    <a:pt x="364" y="186"/>
                  </a:lnTo>
                  <a:lnTo>
                    <a:pt x="368" y="182"/>
                  </a:lnTo>
                  <a:lnTo>
                    <a:pt x="371" y="178"/>
                  </a:lnTo>
                  <a:lnTo>
                    <a:pt x="375" y="178"/>
                  </a:lnTo>
                  <a:lnTo>
                    <a:pt x="378" y="175"/>
                  </a:lnTo>
                  <a:lnTo>
                    <a:pt x="382" y="171"/>
                  </a:lnTo>
                  <a:lnTo>
                    <a:pt x="382" y="167"/>
                  </a:lnTo>
                  <a:lnTo>
                    <a:pt x="386" y="167"/>
                  </a:lnTo>
                  <a:lnTo>
                    <a:pt x="389" y="164"/>
                  </a:lnTo>
                  <a:lnTo>
                    <a:pt x="393" y="164"/>
                  </a:lnTo>
                  <a:lnTo>
                    <a:pt x="397" y="156"/>
                  </a:lnTo>
                  <a:lnTo>
                    <a:pt x="400" y="156"/>
                  </a:lnTo>
                  <a:lnTo>
                    <a:pt x="400" y="151"/>
                  </a:lnTo>
                  <a:lnTo>
                    <a:pt x="404" y="151"/>
                  </a:lnTo>
                  <a:lnTo>
                    <a:pt x="407" y="151"/>
                  </a:lnTo>
                  <a:lnTo>
                    <a:pt x="411" y="149"/>
                  </a:lnTo>
                  <a:lnTo>
                    <a:pt x="411" y="144"/>
                  </a:lnTo>
                  <a:lnTo>
                    <a:pt x="415" y="140"/>
                  </a:lnTo>
                  <a:lnTo>
                    <a:pt x="418" y="140"/>
                  </a:lnTo>
                  <a:lnTo>
                    <a:pt x="422" y="138"/>
                  </a:lnTo>
                  <a:lnTo>
                    <a:pt x="426" y="138"/>
                  </a:lnTo>
                  <a:lnTo>
                    <a:pt x="429" y="133"/>
                  </a:lnTo>
                  <a:lnTo>
                    <a:pt x="433" y="129"/>
                  </a:lnTo>
                  <a:lnTo>
                    <a:pt x="436" y="127"/>
                  </a:lnTo>
                  <a:lnTo>
                    <a:pt x="440" y="127"/>
                  </a:lnTo>
                  <a:lnTo>
                    <a:pt x="444" y="127"/>
                  </a:lnTo>
                  <a:lnTo>
                    <a:pt x="447" y="127"/>
                  </a:lnTo>
                  <a:lnTo>
                    <a:pt x="451" y="122"/>
                  </a:lnTo>
                  <a:lnTo>
                    <a:pt x="455" y="118"/>
                  </a:lnTo>
                  <a:lnTo>
                    <a:pt x="458" y="114"/>
                  </a:lnTo>
                  <a:lnTo>
                    <a:pt x="462" y="111"/>
                  </a:lnTo>
                  <a:lnTo>
                    <a:pt x="465" y="107"/>
                  </a:lnTo>
                  <a:lnTo>
                    <a:pt x="469" y="107"/>
                  </a:lnTo>
                  <a:lnTo>
                    <a:pt x="469" y="103"/>
                  </a:lnTo>
                  <a:lnTo>
                    <a:pt x="473" y="100"/>
                  </a:lnTo>
                  <a:lnTo>
                    <a:pt x="476" y="100"/>
                  </a:lnTo>
                  <a:lnTo>
                    <a:pt x="480" y="96"/>
                  </a:lnTo>
                  <a:lnTo>
                    <a:pt x="484" y="92"/>
                  </a:lnTo>
                  <a:lnTo>
                    <a:pt x="487" y="92"/>
                  </a:lnTo>
                  <a:lnTo>
                    <a:pt x="491" y="89"/>
                  </a:lnTo>
                  <a:lnTo>
                    <a:pt x="491" y="85"/>
                  </a:lnTo>
                  <a:lnTo>
                    <a:pt x="494" y="85"/>
                  </a:lnTo>
                  <a:lnTo>
                    <a:pt x="498" y="85"/>
                  </a:lnTo>
                  <a:lnTo>
                    <a:pt x="502" y="85"/>
                  </a:lnTo>
                  <a:lnTo>
                    <a:pt x="505" y="81"/>
                  </a:lnTo>
                  <a:lnTo>
                    <a:pt x="509" y="81"/>
                  </a:lnTo>
                  <a:lnTo>
                    <a:pt x="513" y="77"/>
                  </a:lnTo>
                  <a:lnTo>
                    <a:pt x="516" y="77"/>
                  </a:lnTo>
                  <a:lnTo>
                    <a:pt x="520" y="74"/>
                  </a:lnTo>
                  <a:lnTo>
                    <a:pt x="520" y="70"/>
                  </a:lnTo>
                  <a:lnTo>
                    <a:pt x="523" y="70"/>
                  </a:lnTo>
                  <a:lnTo>
                    <a:pt x="527" y="66"/>
                  </a:lnTo>
                  <a:lnTo>
                    <a:pt x="531" y="63"/>
                  </a:lnTo>
                  <a:lnTo>
                    <a:pt x="534" y="59"/>
                  </a:lnTo>
                  <a:lnTo>
                    <a:pt x="538" y="59"/>
                  </a:lnTo>
                  <a:lnTo>
                    <a:pt x="542" y="59"/>
                  </a:lnTo>
                  <a:lnTo>
                    <a:pt x="545" y="52"/>
                  </a:lnTo>
                  <a:lnTo>
                    <a:pt x="549" y="52"/>
                  </a:lnTo>
                  <a:lnTo>
                    <a:pt x="553" y="52"/>
                  </a:lnTo>
                  <a:lnTo>
                    <a:pt x="556" y="48"/>
                  </a:lnTo>
                  <a:lnTo>
                    <a:pt x="560" y="44"/>
                  </a:lnTo>
                  <a:lnTo>
                    <a:pt x="563" y="44"/>
                  </a:lnTo>
                  <a:lnTo>
                    <a:pt x="567" y="44"/>
                  </a:lnTo>
                  <a:lnTo>
                    <a:pt x="567" y="40"/>
                  </a:lnTo>
                  <a:lnTo>
                    <a:pt x="571" y="40"/>
                  </a:lnTo>
                  <a:lnTo>
                    <a:pt x="574" y="40"/>
                  </a:lnTo>
                  <a:lnTo>
                    <a:pt x="578" y="37"/>
                  </a:lnTo>
                  <a:lnTo>
                    <a:pt x="578" y="33"/>
                  </a:lnTo>
                  <a:lnTo>
                    <a:pt x="582" y="29"/>
                  </a:lnTo>
                  <a:lnTo>
                    <a:pt x="585" y="29"/>
                  </a:lnTo>
                  <a:lnTo>
                    <a:pt x="589" y="26"/>
                  </a:lnTo>
                  <a:lnTo>
                    <a:pt x="592" y="22"/>
                  </a:lnTo>
                  <a:lnTo>
                    <a:pt x="596" y="22"/>
                  </a:lnTo>
                  <a:lnTo>
                    <a:pt x="600" y="22"/>
                  </a:lnTo>
                  <a:lnTo>
                    <a:pt x="603" y="14"/>
                  </a:lnTo>
                  <a:lnTo>
                    <a:pt x="607" y="11"/>
                  </a:lnTo>
                  <a:lnTo>
                    <a:pt x="611" y="11"/>
                  </a:lnTo>
                  <a:lnTo>
                    <a:pt x="614" y="11"/>
                  </a:lnTo>
                  <a:lnTo>
                    <a:pt x="618" y="11"/>
                  </a:lnTo>
                  <a:lnTo>
                    <a:pt x="618" y="7"/>
                  </a:lnTo>
                  <a:lnTo>
                    <a:pt x="620" y="7"/>
                  </a:lnTo>
                  <a:lnTo>
                    <a:pt x="625" y="7"/>
                  </a:lnTo>
                  <a:lnTo>
                    <a:pt x="629" y="3"/>
                  </a:lnTo>
                  <a:lnTo>
                    <a:pt x="631" y="0"/>
                  </a:lnTo>
                  <a:lnTo>
                    <a:pt x="636"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96" name="Freeform 277"/>
            <p:cNvSpPr>
              <a:spLocks/>
            </p:cNvSpPr>
            <p:nvPr/>
          </p:nvSpPr>
          <p:spPr bwMode="auto">
            <a:xfrm>
              <a:off x="5281612" y="1978025"/>
              <a:ext cx="992187" cy="590550"/>
            </a:xfrm>
            <a:custGeom>
              <a:avLst/>
              <a:gdLst>
                <a:gd name="T0" fmla="*/ 11 w 625"/>
                <a:gd name="T1" fmla="*/ 364 h 372"/>
                <a:gd name="T2" fmla="*/ 22 w 625"/>
                <a:gd name="T3" fmla="*/ 357 h 372"/>
                <a:gd name="T4" fmla="*/ 35 w 625"/>
                <a:gd name="T5" fmla="*/ 346 h 372"/>
                <a:gd name="T6" fmla="*/ 51 w 625"/>
                <a:gd name="T7" fmla="*/ 342 h 372"/>
                <a:gd name="T8" fmla="*/ 62 w 625"/>
                <a:gd name="T9" fmla="*/ 331 h 372"/>
                <a:gd name="T10" fmla="*/ 68 w 625"/>
                <a:gd name="T11" fmla="*/ 315 h 372"/>
                <a:gd name="T12" fmla="*/ 79 w 625"/>
                <a:gd name="T13" fmla="*/ 311 h 372"/>
                <a:gd name="T14" fmla="*/ 90 w 625"/>
                <a:gd name="T15" fmla="*/ 300 h 372"/>
                <a:gd name="T16" fmla="*/ 100 w 625"/>
                <a:gd name="T17" fmla="*/ 298 h 372"/>
                <a:gd name="T18" fmla="*/ 111 w 625"/>
                <a:gd name="T19" fmla="*/ 289 h 372"/>
                <a:gd name="T20" fmla="*/ 126 w 625"/>
                <a:gd name="T21" fmla="*/ 282 h 372"/>
                <a:gd name="T22" fmla="*/ 140 w 625"/>
                <a:gd name="T23" fmla="*/ 274 h 372"/>
                <a:gd name="T24" fmla="*/ 151 w 625"/>
                <a:gd name="T25" fmla="*/ 267 h 372"/>
                <a:gd name="T26" fmla="*/ 166 w 625"/>
                <a:gd name="T27" fmla="*/ 263 h 372"/>
                <a:gd name="T28" fmla="*/ 180 w 625"/>
                <a:gd name="T29" fmla="*/ 249 h 372"/>
                <a:gd name="T30" fmla="*/ 191 w 625"/>
                <a:gd name="T31" fmla="*/ 245 h 372"/>
                <a:gd name="T32" fmla="*/ 206 w 625"/>
                <a:gd name="T33" fmla="*/ 241 h 372"/>
                <a:gd name="T34" fmla="*/ 220 w 625"/>
                <a:gd name="T35" fmla="*/ 237 h 372"/>
                <a:gd name="T36" fmla="*/ 235 w 625"/>
                <a:gd name="T37" fmla="*/ 234 h 372"/>
                <a:gd name="T38" fmla="*/ 245 w 625"/>
                <a:gd name="T39" fmla="*/ 226 h 372"/>
                <a:gd name="T40" fmla="*/ 260 w 625"/>
                <a:gd name="T41" fmla="*/ 223 h 372"/>
                <a:gd name="T42" fmla="*/ 271 w 625"/>
                <a:gd name="T43" fmla="*/ 215 h 372"/>
                <a:gd name="T44" fmla="*/ 282 w 625"/>
                <a:gd name="T45" fmla="*/ 208 h 372"/>
                <a:gd name="T46" fmla="*/ 296 w 625"/>
                <a:gd name="T47" fmla="*/ 197 h 372"/>
                <a:gd name="T48" fmla="*/ 307 w 625"/>
                <a:gd name="T49" fmla="*/ 189 h 372"/>
                <a:gd name="T50" fmla="*/ 322 w 625"/>
                <a:gd name="T51" fmla="*/ 186 h 372"/>
                <a:gd name="T52" fmla="*/ 336 w 625"/>
                <a:gd name="T53" fmla="*/ 175 h 372"/>
                <a:gd name="T54" fmla="*/ 351 w 625"/>
                <a:gd name="T55" fmla="*/ 163 h 372"/>
                <a:gd name="T56" fmla="*/ 364 w 625"/>
                <a:gd name="T57" fmla="*/ 156 h 372"/>
                <a:gd name="T58" fmla="*/ 375 w 625"/>
                <a:gd name="T59" fmla="*/ 145 h 372"/>
                <a:gd name="T60" fmla="*/ 382 w 625"/>
                <a:gd name="T61" fmla="*/ 130 h 372"/>
                <a:gd name="T62" fmla="*/ 393 w 625"/>
                <a:gd name="T63" fmla="*/ 125 h 372"/>
                <a:gd name="T64" fmla="*/ 404 w 625"/>
                <a:gd name="T65" fmla="*/ 114 h 372"/>
                <a:gd name="T66" fmla="*/ 418 w 625"/>
                <a:gd name="T67" fmla="*/ 112 h 372"/>
                <a:gd name="T68" fmla="*/ 429 w 625"/>
                <a:gd name="T69" fmla="*/ 108 h 372"/>
                <a:gd name="T70" fmla="*/ 444 w 625"/>
                <a:gd name="T71" fmla="*/ 103 h 372"/>
                <a:gd name="T72" fmla="*/ 451 w 625"/>
                <a:gd name="T73" fmla="*/ 92 h 372"/>
                <a:gd name="T74" fmla="*/ 466 w 625"/>
                <a:gd name="T75" fmla="*/ 86 h 372"/>
                <a:gd name="T76" fmla="*/ 476 w 625"/>
                <a:gd name="T77" fmla="*/ 70 h 372"/>
                <a:gd name="T78" fmla="*/ 487 w 625"/>
                <a:gd name="T79" fmla="*/ 63 h 372"/>
                <a:gd name="T80" fmla="*/ 502 w 625"/>
                <a:gd name="T81" fmla="*/ 59 h 372"/>
                <a:gd name="T82" fmla="*/ 516 w 625"/>
                <a:gd name="T83" fmla="*/ 55 h 372"/>
                <a:gd name="T84" fmla="*/ 531 w 625"/>
                <a:gd name="T85" fmla="*/ 55 h 372"/>
                <a:gd name="T86" fmla="*/ 542 w 625"/>
                <a:gd name="T87" fmla="*/ 44 h 372"/>
                <a:gd name="T88" fmla="*/ 553 w 625"/>
                <a:gd name="T89" fmla="*/ 29 h 372"/>
                <a:gd name="T90" fmla="*/ 567 w 625"/>
                <a:gd name="T91" fmla="*/ 26 h 372"/>
                <a:gd name="T92" fmla="*/ 582 w 625"/>
                <a:gd name="T93" fmla="*/ 22 h 372"/>
                <a:gd name="T94" fmla="*/ 592 w 625"/>
                <a:gd name="T95" fmla="*/ 11 h 372"/>
                <a:gd name="T96" fmla="*/ 607 w 625"/>
                <a:gd name="T97" fmla="*/ 3 h 372"/>
                <a:gd name="T98" fmla="*/ 622 w 625"/>
                <a:gd name="T99"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5" h="372">
                  <a:moveTo>
                    <a:pt x="0" y="372"/>
                  </a:moveTo>
                  <a:lnTo>
                    <a:pt x="4" y="372"/>
                  </a:lnTo>
                  <a:lnTo>
                    <a:pt x="6" y="368"/>
                  </a:lnTo>
                  <a:lnTo>
                    <a:pt x="11" y="364"/>
                  </a:lnTo>
                  <a:lnTo>
                    <a:pt x="13" y="361"/>
                  </a:lnTo>
                  <a:lnTo>
                    <a:pt x="17" y="361"/>
                  </a:lnTo>
                  <a:lnTo>
                    <a:pt x="22" y="361"/>
                  </a:lnTo>
                  <a:lnTo>
                    <a:pt x="22" y="357"/>
                  </a:lnTo>
                  <a:lnTo>
                    <a:pt x="24" y="357"/>
                  </a:lnTo>
                  <a:lnTo>
                    <a:pt x="29" y="353"/>
                  </a:lnTo>
                  <a:lnTo>
                    <a:pt x="33" y="346"/>
                  </a:lnTo>
                  <a:lnTo>
                    <a:pt x="35" y="346"/>
                  </a:lnTo>
                  <a:lnTo>
                    <a:pt x="40" y="342"/>
                  </a:lnTo>
                  <a:lnTo>
                    <a:pt x="42" y="342"/>
                  </a:lnTo>
                  <a:lnTo>
                    <a:pt x="46" y="342"/>
                  </a:lnTo>
                  <a:lnTo>
                    <a:pt x="51" y="342"/>
                  </a:lnTo>
                  <a:lnTo>
                    <a:pt x="51" y="335"/>
                  </a:lnTo>
                  <a:lnTo>
                    <a:pt x="53" y="335"/>
                  </a:lnTo>
                  <a:lnTo>
                    <a:pt x="57" y="331"/>
                  </a:lnTo>
                  <a:lnTo>
                    <a:pt x="62" y="331"/>
                  </a:lnTo>
                  <a:lnTo>
                    <a:pt x="62" y="326"/>
                  </a:lnTo>
                  <a:lnTo>
                    <a:pt x="64" y="326"/>
                  </a:lnTo>
                  <a:lnTo>
                    <a:pt x="68" y="320"/>
                  </a:lnTo>
                  <a:lnTo>
                    <a:pt x="68" y="315"/>
                  </a:lnTo>
                  <a:lnTo>
                    <a:pt x="71" y="315"/>
                  </a:lnTo>
                  <a:lnTo>
                    <a:pt x="75" y="315"/>
                  </a:lnTo>
                  <a:lnTo>
                    <a:pt x="79" y="315"/>
                  </a:lnTo>
                  <a:lnTo>
                    <a:pt x="79" y="311"/>
                  </a:lnTo>
                  <a:lnTo>
                    <a:pt x="82" y="309"/>
                  </a:lnTo>
                  <a:lnTo>
                    <a:pt x="86" y="304"/>
                  </a:lnTo>
                  <a:lnTo>
                    <a:pt x="90" y="304"/>
                  </a:lnTo>
                  <a:lnTo>
                    <a:pt x="90" y="300"/>
                  </a:lnTo>
                  <a:lnTo>
                    <a:pt x="93" y="300"/>
                  </a:lnTo>
                  <a:lnTo>
                    <a:pt x="97" y="300"/>
                  </a:lnTo>
                  <a:lnTo>
                    <a:pt x="100" y="300"/>
                  </a:lnTo>
                  <a:lnTo>
                    <a:pt x="100" y="298"/>
                  </a:lnTo>
                  <a:lnTo>
                    <a:pt x="104" y="298"/>
                  </a:lnTo>
                  <a:lnTo>
                    <a:pt x="108" y="298"/>
                  </a:lnTo>
                  <a:lnTo>
                    <a:pt x="108" y="293"/>
                  </a:lnTo>
                  <a:lnTo>
                    <a:pt x="111" y="289"/>
                  </a:lnTo>
                  <a:lnTo>
                    <a:pt x="115" y="287"/>
                  </a:lnTo>
                  <a:lnTo>
                    <a:pt x="119" y="282"/>
                  </a:lnTo>
                  <a:lnTo>
                    <a:pt x="122" y="282"/>
                  </a:lnTo>
                  <a:lnTo>
                    <a:pt x="126" y="282"/>
                  </a:lnTo>
                  <a:lnTo>
                    <a:pt x="129" y="278"/>
                  </a:lnTo>
                  <a:lnTo>
                    <a:pt x="133" y="274"/>
                  </a:lnTo>
                  <a:lnTo>
                    <a:pt x="137" y="274"/>
                  </a:lnTo>
                  <a:lnTo>
                    <a:pt x="140" y="274"/>
                  </a:lnTo>
                  <a:lnTo>
                    <a:pt x="144" y="274"/>
                  </a:lnTo>
                  <a:lnTo>
                    <a:pt x="148" y="274"/>
                  </a:lnTo>
                  <a:lnTo>
                    <a:pt x="148" y="271"/>
                  </a:lnTo>
                  <a:lnTo>
                    <a:pt x="151" y="267"/>
                  </a:lnTo>
                  <a:lnTo>
                    <a:pt x="155" y="267"/>
                  </a:lnTo>
                  <a:lnTo>
                    <a:pt x="158" y="267"/>
                  </a:lnTo>
                  <a:lnTo>
                    <a:pt x="162" y="263"/>
                  </a:lnTo>
                  <a:lnTo>
                    <a:pt x="166" y="263"/>
                  </a:lnTo>
                  <a:lnTo>
                    <a:pt x="169" y="260"/>
                  </a:lnTo>
                  <a:lnTo>
                    <a:pt x="173" y="252"/>
                  </a:lnTo>
                  <a:lnTo>
                    <a:pt x="177" y="249"/>
                  </a:lnTo>
                  <a:lnTo>
                    <a:pt x="180" y="249"/>
                  </a:lnTo>
                  <a:lnTo>
                    <a:pt x="184" y="249"/>
                  </a:lnTo>
                  <a:lnTo>
                    <a:pt x="187" y="249"/>
                  </a:lnTo>
                  <a:lnTo>
                    <a:pt x="187" y="245"/>
                  </a:lnTo>
                  <a:lnTo>
                    <a:pt x="191" y="245"/>
                  </a:lnTo>
                  <a:lnTo>
                    <a:pt x="195" y="245"/>
                  </a:lnTo>
                  <a:lnTo>
                    <a:pt x="198" y="245"/>
                  </a:lnTo>
                  <a:lnTo>
                    <a:pt x="202" y="245"/>
                  </a:lnTo>
                  <a:lnTo>
                    <a:pt x="206" y="241"/>
                  </a:lnTo>
                  <a:lnTo>
                    <a:pt x="209" y="237"/>
                  </a:lnTo>
                  <a:lnTo>
                    <a:pt x="213" y="237"/>
                  </a:lnTo>
                  <a:lnTo>
                    <a:pt x="216" y="237"/>
                  </a:lnTo>
                  <a:lnTo>
                    <a:pt x="220" y="237"/>
                  </a:lnTo>
                  <a:lnTo>
                    <a:pt x="224" y="237"/>
                  </a:lnTo>
                  <a:lnTo>
                    <a:pt x="227" y="237"/>
                  </a:lnTo>
                  <a:lnTo>
                    <a:pt x="231" y="234"/>
                  </a:lnTo>
                  <a:lnTo>
                    <a:pt x="235" y="234"/>
                  </a:lnTo>
                  <a:lnTo>
                    <a:pt x="238" y="234"/>
                  </a:lnTo>
                  <a:lnTo>
                    <a:pt x="238" y="230"/>
                  </a:lnTo>
                  <a:lnTo>
                    <a:pt x="242" y="230"/>
                  </a:lnTo>
                  <a:lnTo>
                    <a:pt x="245" y="226"/>
                  </a:lnTo>
                  <a:lnTo>
                    <a:pt x="249" y="223"/>
                  </a:lnTo>
                  <a:lnTo>
                    <a:pt x="253" y="223"/>
                  </a:lnTo>
                  <a:lnTo>
                    <a:pt x="256" y="223"/>
                  </a:lnTo>
                  <a:lnTo>
                    <a:pt x="260" y="223"/>
                  </a:lnTo>
                  <a:lnTo>
                    <a:pt x="264" y="219"/>
                  </a:lnTo>
                  <a:lnTo>
                    <a:pt x="267" y="219"/>
                  </a:lnTo>
                  <a:lnTo>
                    <a:pt x="267" y="215"/>
                  </a:lnTo>
                  <a:lnTo>
                    <a:pt x="271" y="215"/>
                  </a:lnTo>
                  <a:lnTo>
                    <a:pt x="274" y="215"/>
                  </a:lnTo>
                  <a:lnTo>
                    <a:pt x="274" y="212"/>
                  </a:lnTo>
                  <a:lnTo>
                    <a:pt x="278" y="208"/>
                  </a:lnTo>
                  <a:lnTo>
                    <a:pt x="282" y="208"/>
                  </a:lnTo>
                  <a:lnTo>
                    <a:pt x="285" y="204"/>
                  </a:lnTo>
                  <a:lnTo>
                    <a:pt x="289" y="200"/>
                  </a:lnTo>
                  <a:lnTo>
                    <a:pt x="293" y="197"/>
                  </a:lnTo>
                  <a:lnTo>
                    <a:pt x="296" y="197"/>
                  </a:lnTo>
                  <a:lnTo>
                    <a:pt x="296" y="189"/>
                  </a:lnTo>
                  <a:lnTo>
                    <a:pt x="300" y="189"/>
                  </a:lnTo>
                  <a:lnTo>
                    <a:pt x="302" y="189"/>
                  </a:lnTo>
                  <a:lnTo>
                    <a:pt x="307" y="189"/>
                  </a:lnTo>
                  <a:lnTo>
                    <a:pt x="311" y="189"/>
                  </a:lnTo>
                  <a:lnTo>
                    <a:pt x="313" y="186"/>
                  </a:lnTo>
                  <a:lnTo>
                    <a:pt x="318" y="186"/>
                  </a:lnTo>
                  <a:lnTo>
                    <a:pt x="322" y="186"/>
                  </a:lnTo>
                  <a:lnTo>
                    <a:pt x="325" y="186"/>
                  </a:lnTo>
                  <a:lnTo>
                    <a:pt x="329" y="186"/>
                  </a:lnTo>
                  <a:lnTo>
                    <a:pt x="331" y="178"/>
                  </a:lnTo>
                  <a:lnTo>
                    <a:pt x="336" y="175"/>
                  </a:lnTo>
                  <a:lnTo>
                    <a:pt x="340" y="171"/>
                  </a:lnTo>
                  <a:lnTo>
                    <a:pt x="342" y="171"/>
                  </a:lnTo>
                  <a:lnTo>
                    <a:pt x="347" y="171"/>
                  </a:lnTo>
                  <a:lnTo>
                    <a:pt x="351" y="163"/>
                  </a:lnTo>
                  <a:lnTo>
                    <a:pt x="353" y="163"/>
                  </a:lnTo>
                  <a:lnTo>
                    <a:pt x="358" y="160"/>
                  </a:lnTo>
                  <a:lnTo>
                    <a:pt x="360" y="156"/>
                  </a:lnTo>
                  <a:lnTo>
                    <a:pt x="364" y="156"/>
                  </a:lnTo>
                  <a:lnTo>
                    <a:pt x="364" y="152"/>
                  </a:lnTo>
                  <a:lnTo>
                    <a:pt x="369" y="152"/>
                  </a:lnTo>
                  <a:lnTo>
                    <a:pt x="371" y="145"/>
                  </a:lnTo>
                  <a:lnTo>
                    <a:pt x="375" y="145"/>
                  </a:lnTo>
                  <a:lnTo>
                    <a:pt x="375" y="138"/>
                  </a:lnTo>
                  <a:lnTo>
                    <a:pt x="380" y="138"/>
                  </a:lnTo>
                  <a:lnTo>
                    <a:pt x="382" y="138"/>
                  </a:lnTo>
                  <a:lnTo>
                    <a:pt x="382" y="130"/>
                  </a:lnTo>
                  <a:lnTo>
                    <a:pt x="386" y="130"/>
                  </a:lnTo>
                  <a:lnTo>
                    <a:pt x="389" y="130"/>
                  </a:lnTo>
                  <a:lnTo>
                    <a:pt x="393" y="130"/>
                  </a:lnTo>
                  <a:lnTo>
                    <a:pt x="393" y="125"/>
                  </a:lnTo>
                  <a:lnTo>
                    <a:pt x="397" y="123"/>
                  </a:lnTo>
                  <a:lnTo>
                    <a:pt x="400" y="123"/>
                  </a:lnTo>
                  <a:lnTo>
                    <a:pt x="404" y="119"/>
                  </a:lnTo>
                  <a:lnTo>
                    <a:pt x="404" y="114"/>
                  </a:lnTo>
                  <a:lnTo>
                    <a:pt x="408" y="114"/>
                  </a:lnTo>
                  <a:lnTo>
                    <a:pt x="411" y="114"/>
                  </a:lnTo>
                  <a:lnTo>
                    <a:pt x="415" y="112"/>
                  </a:lnTo>
                  <a:lnTo>
                    <a:pt x="418" y="112"/>
                  </a:lnTo>
                  <a:lnTo>
                    <a:pt x="422" y="112"/>
                  </a:lnTo>
                  <a:lnTo>
                    <a:pt x="422" y="108"/>
                  </a:lnTo>
                  <a:lnTo>
                    <a:pt x="426" y="108"/>
                  </a:lnTo>
                  <a:lnTo>
                    <a:pt x="429" y="108"/>
                  </a:lnTo>
                  <a:lnTo>
                    <a:pt x="433" y="103"/>
                  </a:lnTo>
                  <a:lnTo>
                    <a:pt x="437" y="103"/>
                  </a:lnTo>
                  <a:lnTo>
                    <a:pt x="440" y="103"/>
                  </a:lnTo>
                  <a:lnTo>
                    <a:pt x="444" y="103"/>
                  </a:lnTo>
                  <a:lnTo>
                    <a:pt x="444" y="101"/>
                  </a:lnTo>
                  <a:lnTo>
                    <a:pt x="447" y="101"/>
                  </a:lnTo>
                  <a:lnTo>
                    <a:pt x="451" y="101"/>
                  </a:lnTo>
                  <a:lnTo>
                    <a:pt x="451" y="92"/>
                  </a:lnTo>
                  <a:lnTo>
                    <a:pt x="455" y="88"/>
                  </a:lnTo>
                  <a:lnTo>
                    <a:pt x="458" y="88"/>
                  </a:lnTo>
                  <a:lnTo>
                    <a:pt x="462" y="86"/>
                  </a:lnTo>
                  <a:lnTo>
                    <a:pt x="466" y="86"/>
                  </a:lnTo>
                  <a:lnTo>
                    <a:pt x="469" y="81"/>
                  </a:lnTo>
                  <a:lnTo>
                    <a:pt x="473" y="77"/>
                  </a:lnTo>
                  <a:lnTo>
                    <a:pt x="473" y="70"/>
                  </a:lnTo>
                  <a:lnTo>
                    <a:pt x="476" y="70"/>
                  </a:lnTo>
                  <a:lnTo>
                    <a:pt x="480" y="70"/>
                  </a:lnTo>
                  <a:lnTo>
                    <a:pt x="480" y="66"/>
                  </a:lnTo>
                  <a:lnTo>
                    <a:pt x="484" y="63"/>
                  </a:lnTo>
                  <a:lnTo>
                    <a:pt x="487" y="63"/>
                  </a:lnTo>
                  <a:lnTo>
                    <a:pt x="491" y="59"/>
                  </a:lnTo>
                  <a:lnTo>
                    <a:pt x="495" y="59"/>
                  </a:lnTo>
                  <a:lnTo>
                    <a:pt x="498" y="59"/>
                  </a:lnTo>
                  <a:lnTo>
                    <a:pt x="502" y="59"/>
                  </a:lnTo>
                  <a:lnTo>
                    <a:pt x="505" y="59"/>
                  </a:lnTo>
                  <a:lnTo>
                    <a:pt x="509" y="59"/>
                  </a:lnTo>
                  <a:lnTo>
                    <a:pt x="513" y="59"/>
                  </a:lnTo>
                  <a:lnTo>
                    <a:pt x="516" y="55"/>
                  </a:lnTo>
                  <a:lnTo>
                    <a:pt x="520" y="55"/>
                  </a:lnTo>
                  <a:lnTo>
                    <a:pt x="524" y="55"/>
                  </a:lnTo>
                  <a:lnTo>
                    <a:pt x="527" y="55"/>
                  </a:lnTo>
                  <a:lnTo>
                    <a:pt x="531" y="55"/>
                  </a:lnTo>
                  <a:lnTo>
                    <a:pt x="531" y="51"/>
                  </a:lnTo>
                  <a:lnTo>
                    <a:pt x="534" y="51"/>
                  </a:lnTo>
                  <a:lnTo>
                    <a:pt x="538" y="51"/>
                  </a:lnTo>
                  <a:lnTo>
                    <a:pt x="542" y="44"/>
                  </a:lnTo>
                  <a:lnTo>
                    <a:pt x="542" y="40"/>
                  </a:lnTo>
                  <a:lnTo>
                    <a:pt x="545" y="37"/>
                  </a:lnTo>
                  <a:lnTo>
                    <a:pt x="549" y="29"/>
                  </a:lnTo>
                  <a:lnTo>
                    <a:pt x="553" y="29"/>
                  </a:lnTo>
                  <a:lnTo>
                    <a:pt x="556" y="29"/>
                  </a:lnTo>
                  <a:lnTo>
                    <a:pt x="560" y="29"/>
                  </a:lnTo>
                  <a:lnTo>
                    <a:pt x="563" y="29"/>
                  </a:lnTo>
                  <a:lnTo>
                    <a:pt x="567" y="26"/>
                  </a:lnTo>
                  <a:lnTo>
                    <a:pt x="571" y="26"/>
                  </a:lnTo>
                  <a:lnTo>
                    <a:pt x="574" y="26"/>
                  </a:lnTo>
                  <a:lnTo>
                    <a:pt x="578" y="22"/>
                  </a:lnTo>
                  <a:lnTo>
                    <a:pt x="582" y="22"/>
                  </a:lnTo>
                  <a:lnTo>
                    <a:pt x="585" y="14"/>
                  </a:lnTo>
                  <a:lnTo>
                    <a:pt x="589" y="14"/>
                  </a:lnTo>
                  <a:lnTo>
                    <a:pt x="589" y="11"/>
                  </a:lnTo>
                  <a:lnTo>
                    <a:pt x="592" y="11"/>
                  </a:lnTo>
                  <a:lnTo>
                    <a:pt x="596" y="7"/>
                  </a:lnTo>
                  <a:lnTo>
                    <a:pt x="600" y="7"/>
                  </a:lnTo>
                  <a:lnTo>
                    <a:pt x="603" y="7"/>
                  </a:lnTo>
                  <a:lnTo>
                    <a:pt x="607" y="3"/>
                  </a:lnTo>
                  <a:lnTo>
                    <a:pt x="611" y="0"/>
                  </a:lnTo>
                  <a:lnTo>
                    <a:pt x="614" y="0"/>
                  </a:lnTo>
                  <a:lnTo>
                    <a:pt x="618" y="0"/>
                  </a:lnTo>
                  <a:lnTo>
                    <a:pt x="622" y="0"/>
                  </a:lnTo>
                  <a:lnTo>
                    <a:pt x="625"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97" name="Freeform 278"/>
            <p:cNvSpPr>
              <a:spLocks/>
            </p:cNvSpPr>
            <p:nvPr/>
          </p:nvSpPr>
          <p:spPr bwMode="auto">
            <a:xfrm>
              <a:off x="6273800" y="1600200"/>
              <a:ext cx="698500" cy="377825"/>
            </a:xfrm>
            <a:custGeom>
              <a:avLst/>
              <a:gdLst>
                <a:gd name="T0" fmla="*/ 7 w 440"/>
                <a:gd name="T1" fmla="*/ 234 h 238"/>
                <a:gd name="T2" fmla="*/ 18 w 440"/>
                <a:gd name="T3" fmla="*/ 227 h 238"/>
                <a:gd name="T4" fmla="*/ 29 w 440"/>
                <a:gd name="T5" fmla="*/ 227 h 238"/>
                <a:gd name="T6" fmla="*/ 40 w 440"/>
                <a:gd name="T7" fmla="*/ 223 h 238"/>
                <a:gd name="T8" fmla="*/ 51 w 440"/>
                <a:gd name="T9" fmla="*/ 219 h 238"/>
                <a:gd name="T10" fmla="*/ 62 w 440"/>
                <a:gd name="T11" fmla="*/ 208 h 238"/>
                <a:gd name="T12" fmla="*/ 68 w 440"/>
                <a:gd name="T13" fmla="*/ 193 h 238"/>
                <a:gd name="T14" fmla="*/ 79 w 440"/>
                <a:gd name="T15" fmla="*/ 182 h 238"/>
                <a:gd name="T16" fmla="*/ 91 w 440"/>
                <a:gd name="T17" fmla="*/ 178 h 238"/>
                <a:gd name="T18" fmla="*/ 102 w 440"/>
                <a:gd name="T19" fmla="*/ 167 h 238"/>
                <a:gd name="T20" fmla="*/ 113 w 440"/>
                <a:gd name="T21" fmla="*/ 164 h 238"/>
                <a:gd name="T22" fmla="*/ 119 w 440"/>
                <a:gd name="T23" fmla="*/ 151 h 238"/>
                <a:gd name="T24" fmla="*/ 130 w 440"/>
                <a:gd name="T25" fmla="*/ 149 h 238"/>
                <a:gd name="T26" fmla="*/ 141 w 440"/>
                <a:gd name="T27" fmla="*/ 149 h 238"/>
                <a:gd name="T28" fmla="*/ 151 w 440"/>
                <a:gd name="T29" fmla="*/ 149 h 238"/>
                <a:gd name="T30" fmla="*/ 159 w 440"/>
                <a:gd name="T31" fmla="*/ 140 h 238"/>
                <a:gd name="T32" fmla="*/ 170 w 440"/>
                <a:gd name="T33" fmla="*/ 140 h 238"/>
                <a:gd name="T34" fmla="*/ 180 w 440"/>
                <a:gd name="T35" fmla="*/ 140 h 238"/>
                <a:gd name="T36" fmla="*/ 191 w 440"/>
                <a:gd name="T37" fmla="*/ 127 h 238"/>
                <a:gd name="T38" fmla="*/ 202 w 440"/>
                <a:gd name="T39" fmla="*/ 111 h 238"/>
                <a:gd name="T40" fmla="*/ 213 w 440"/>
                <a:gd name="T41" fmla="*/ 111 h 238"/>
                <a:gd name="T42" fmla="*/ 224 w 440"/>
                <a:gd name="T43" fmla="*/ 96 h 238"/>
                <a:gd name="T44" fmla="*/ 235 w 440"/>
                <a:gd name="T45" fmla="*/ 89 h 238"/>
                <a:gd name="T46" fmla="*/ 246 w 440"/>
                <a:gd name="T47" fmla="*/ 74 h 238"/>
                <a:gd name="T48" fmla="*/ 257 w 440"/>
                <a:gd name="T49" fmla="*/ 66 h 238"/>
                <a:gd name="T50" fmla="*/ 267 w 440"/>
                <a:gd name="T51" fmla="*/ 66 h 238"/>
                <a:gd name="T52" fmla="*/ 278 w 440"/>
                <a:gd name="T53" fmla="*/ 55 h 238"/>
                <a:gd name="T54" fmla="*/ 289 w 440"/>
                <a:gd name="T55" fmla="*/ 55 h 238"/>
                <a:gd name="T56" fmla="*/ 300 w 440"/>
                <a:gd name="T57" fmla="*/ 48 h 238"/>
                <a:gd name="T58" fmla="*/ 311 w 440"/>
                <a:gd name="T59" fmla="*/ 48 h 238"/>
                <a:gd name="T60" fmla="*/ 322 w 440"/>
                <a:gd name="T61" fmla="*/ 48 h 238"/>
                <a:gd name="T62" fmla="*/ 333 w 440"/>
                <a:gd name="T63" fmla="*/ 48 h 238"/>
                <a:gd name="T64" fmla="*/ 344 w 440"/>
                <a:gd name="T65" fmla="*/ 37 h 238"/>
                <a:gd name="T66" fmla="*/ 351 w 440"/>
                <a:gd name="T67" fmla="*/ 26 h 238"/>
                <a:gd name="T68" fmla="*/ 362 w 440"/>
                <a:gd name="T69" fmla="*/ 26 h 238"/>
                <a:gd name="T70" fmla="*/ 373 w 440"/>
                <a:gd name="T71" fmla="*/ 11 h 238"/>
                <a:gd name="T72" fmla="*/ 382 w 440"/>
                <a:gd name="T73" fmla="*/ 11 h 238"/>
                <a:gd name="T74" fmla="*/ 393 w 440"/>
                <a:gd name="T75" fmla="*/ 11 h 238"/>
                <a:gd name="T76" fmla="*/ 404 w 440"/>
                <a:gd name="T77" fmla="*/ 11 h 238"/>
                <a:gd name="T78" fmla="*/ 411 w 440"/>
                <a:gd name="T79" fmla="*/ 0 h 238"/>
                <a:gd name="T80" fmla="*/ 422 w 440"/>
                <a:gd name="T81" fmla="*/ 0 h 238"/>
                <a:gd name="T82" fmla="*/ 433 w 440"/>
                <a:gd name="T8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238">
                  <a:moveTo>
                    <a:pt x="0" y="238"/>
                  </a:moveTo>
                  <a:lnTo>
                    <a:pt x="4" y="238"/>
                  </a:lnTo>
                  <a:lnTo>
                    <a:pt x="7" y="234"/>
                  </a:lnTo>
                  <a:lnTo>
                    <a:pt x="11" y="227"/>
                  </a:lnTo>
                  <a:lnTo>
                    <a:pt x="15" y="227"/>
                  </a:lnTo>
                  <a:lnTo>
                    <a:pt x="18" y="227"/>
                  </a:lnTo>
                  <a:lnTo>
                    <a:pt x="22" y="227"/>
                  </a:lnTo>
                  <a:lnTo>
                    <a:pt x="26" y="227"/>
                  </a:lnTo>
                  <a:lnTo>
                    <a:pt x="29" y="227"/>
                  </a:lnTo>
                  <a:lnTo>
                    <a:pt x="33" y="227"/>
                  </a:lnTo>
                  <a:lnTo>
                    <a:pt x="35" y="227"/>
                  </a:lnTo>
                  <a:lnTo>
                    <a:pt x="40" y="223"/>
                  </a:lnTo>
                  <a:lnTo>
                    <a:pt x="44" y="223"/>
                  </a:lnTo>
                  <a:lnTo>
                    <a:pt x="46" y="223"/>
                  </a:lnTo>
                  <a:lnTo>
                    <a:pt x="51" y="219"/>
                  </a:lnTo>
                  <a:lnTo>
                    <a:pt x="55" y="215"/>
                  </a:lnTo>
                  <a:lnTo>
                    <a:pt x="57" y="212"/>
                  </a:lnTo>
                  <a:lnTo>
                    <a:pt x="62" y="208"/>
                  </a:lnTo>
                  <a:lnTo>
                    <a:pt x="62" y="197"/>
                  </a:lnTo>
                  <a:lnTo>
                    <a:pt x="64" y="193"/>
                  </a:lnTo>
                  <a:lnTo>
                    <a:pt x="68" y="193"/>
                  </a:lnTo>
                  <a:lnTo>
                    <a:pt x="73" y="193"/>
                  </a:lnTo>
                  <a:lnTo>
                    <a:pt x="75" y="190"/>
                  </a:lnTo>
                  <a:lnTo>
                    <a:pt x="79" y="182"/>
                  </a:lnTo>
                  <a:lnTo>
                    <a:pt x="84" y="182"/>
                  </a:lnTo>
                  <a:lnTo>
                    <a:pt x="86" y="182"/>
                  </a:lnTo>
                  <a:lnTo>
                    <a:pt x="91" y="178"/>
                  </a:lnTo>
                  <a:lnTo>
                    <a:pt x="93" y="178"/>
                  </a:lnTo>
                  <a:lnTo>
                    <a:pt x="97" y="175"/>
                  </a:lnTo>
                  <a:lnTo>
                    <a:pt x="102" y="167"/>
                  </a:lnTo>
                  <a:lnTo>
                    <a:pt x="104" y="164"/>
                  </a:lnTo>
                  <a:lnTo>
                    <a:pt x="108" y="164"/>
                  </a:lnTo>
                  <a:lnTo>
                    <a:pt x="113" y="164"/>
                  </a:lnTo>
                  <a:lnTo>
                    <a:pt x="113" y="160"/>
                  </a:lnTo>
                  <a:lnTo>
                    <a:pt x="115" y="151"/>
                  </a:lnTo>
                  <a:lnTo>
                    <a:pt x="119" y="151"/>
                  </a:lnTo>
                  <a:lnTo>
                    <a:pt x="122" y="151"/>
                  </a:lnTo>
                  <a:lnTo>
                    <a:pt x="126" y="151"/>
                  </a:lnTo>
                  <a:lnTo>
                    <a:pt x="130" y="149"/>
                  </a:lnTo>
                  <a:lnTo>
                    <a:pt x="133" y="149"/>
                  </a:lnTo>
                  <a:lnTo>
                    <a:pt x="137" y="149"/>
                  </a:lnTo>
                  <a:lnTo>
                    <a:pt x="141" y="149"/>
                  </a:lnTo>
                  <a:lnTo>
                    <a:pt x="144" y="149"/>
                  </a:lnTo>
                  <a:lnTo>
                    <a:pt x="148" y="149"/>
                  </a:lnTo>
                  <a:lnTo>
                    <a:pt x="151" y="149"/>
                  </a:lnTo>
                  <a:lnTo>
                    <a:pt x="151" y="140"/>
                  </a:lnTo>
                  <a:lnTo>
                    <a:pt x="155" y="140"/>
                  </a:lnTo>
                  <a:lnTo>
                    <a:pt x="159" y="140"/>
                  </a:lnTo>
                  <a:lnTo>
                    <a:pt x="162" y="140"/>
                  </a:lnTo>
                  <a:lnTo>
                    <a:pt x="166" y="140"/>
                  </a:lnTo>
                  <a:lnTo>
                    <a:pt x="170" y="140"/>
                  </a:lnTo>
                  <a:lnTo>
                    <a:pt x="173" y="140"/>
                  </a:lnTo>
                  <a:lnTo>
                    <a:pt x="177" y="140"/>
                  </a:lnTo>
                  <a:lnTo>
                    <a:pt x="180" y="140"/>
                  </a:lnTo>
                  <a:lnTo>
                    <a:pt x="184" y="140"/>
                  </a:lnTo>
                  <a:lnTo>
                    <a:pt x="188" y="138"/>
                  </a:lnTo>
                  <a:lnTo>
                    <a:pt x="191" y="127"/>
                  </a:lnTo>
                  <a:lnTo>
                    <a:pt x="195" y="118"/>
                  </a:lnTo>
                  <a:lnTo>
                    <a:pt x="199" y="111"/>
                  </a:lnTo>
                  <a:lnTo>
                    <a:pt x="202" y="111"/>
                  </a:lnTo>
                  <a:lnTo>
                    <a:pt x="206" y="111"/>
                  </a:lnTo>
                  <a:lnTo>
                    <a:pt x="209" y="111"/>
                  </a:lnTo>
                  <a:lnTo>
                    <a:pt x="213" y="111"/>
                  </a:lnTo>
                  <a:lnTo>
                    <a:pt x="217" y="103"/>
                  </a:lnTo>
                  <a:lnTo>
                    <a:pt x="220" y="96"/>
                  </a:lnTo>
                  <a:lnTo>
                    <a:pt x="224" y="96"/>
                  </a:lnTo>
                  <a:lnTo>
                    <a:pt x="228" y="96"/>
                  </a:lnTo>
                  <a:lnTo>
                    <a:pt x="231" y="89"/>
                  </a:lnTo>
                  <a:lnTo>
                    <a:pt x="235" y="89"/>
                  </a:lnTo>
                  <a:lnTo>
                    <a:pt x="238" y="81"/>
                  </a:lnTo>
                  <a:lnTo>
                    <a:pt x="242" y="74"/>
                  </a:lnTo>
                  <a:lnTo>
                    <a:pt x="246" y="74"/>
                  </a:lnTo>
                  <a:lnTo>
                    <a:pt x="249" y="66"/>
                  </a:lnTo>
                  <a:lnTo>
                    <a:pt x="253" y="66"/>
                  </a:lnTo>
                  <a:lnTo>
                    <a:pt x="257" y="66"/>
                  </a:lnTo>
                  <a:lnTo>
                    <a:pt x="260" y="66"/>
                  </a:lnTo>
                  <a:lnTo>
                    <a:pt x="264" y="66"/>
                  </a:lnTo>
                  <a:lnTo>
                    <a:pt x="267" y="66"/>
                  </a:lnTo>
                  <a:lnTo>
                    <a:pt x="271" y="66"/>
                  </a:lnTo>
                  <a:lnTo>
                    <a:pt x="275" y="66"/>
                  </a:lnTo>
                  <a:lnTo>
                    <a:pt x="278" y="55"/>
                  </a:lnTo>
                  <a:lnTo>
                    <a:pt x="282" y="55"/>
                  </a:lnTo>
                  <a:lnTo>
                    <a:pt x="286" y="55"/>
                  </a:lnTo>
                  <a:lnTo>
                    <a:pt x="289" y="55"/>
                  </a:lnTo>
                  <a:lnTo>
                    <a:pt x="293" y="55"/>
                  </a:lnTo>
                  <a:lnTo>
                    <a:pt x="296" y="48"/>
                  </a:lnTo>
                  <a:lnTo>
                    <a:pt x="300" y="48"/>
                  </a:lnTo>
                  <a:lnTo>
                    <a:pt x="304" y="48"/>
                  </a:lnTo>
                  <a:lnTo>
                    <a:pt x="307" y="48"/>
                  </a:lnTo>
                  <a:lnTo>
                    <a:pt x="311" y="48"/>
                  </a:lnTo>
                  <a:lnTo>
                    <a:pt x="315" y="48"/>
                  </a:lnTo>
                  <a:lnTo>
                    <a:pt x="318" y="48"/>
                  </a:lnTo>
                  <a:lnTo>
                    <a:pt x="322" y="48"/>
                  </a:lnTo>
                  <a:lnTo>
                    <a:pt x="325" y="48"/>
                  </a:lnTo>
                  <a:lnTo>
                    <a:pt x="329" y="48"/>
                  </a:lnTo>
                  <a:lnTo>
                    <a:pt x="333" y="48"/>
                  </a:lnTo>
                  <a:lnTo>
                    <a:pt x="336" y="48"/>
                  </a:lnTo>
                  <a:lnTo>
                    <a:pt x="340" y="48"/>
                  </a:lnTo>
                  <a:lnTo>
                    <a:pt x="344" y="37"/>
                  </a:lnTo>
                  <a:lnTo>
                    <a:pt x="347" y="37"/>
                  </a:lnTo>
                  <a:lnTo>
                    <a:pt x="347" y="26"/>
                  </a:lnTo>
                  <a:lnTo>
                    <a:pt x="351" y="26"/>
                  </a:lnTo>
                  <a:lnTo>
                    <a:pt x="353" y="26"/>
                  </a:lnTo>
                  <a:lnTo>
                    <a:pt x="358" y="26"/>
                  </a:lnTo>
                  <a:lnTo>
                    <a:pt x="362" y="26"/>
                  </a:lnTo>
                  <a:lnTo>
                    <a:pt x="364" y="26"/>
                  </a:lnTo>
                  <a:lnTo>
                    <a:pt x="369" y="11"/>
                  </a:lnTo>
                  <a:lnTo>
                    <a:pt x="373" y="11"/>
                  </a:lnTo>
                  <a:lnTo>
                    <a:pt x="376" y="11"/>
                  </a:lnTo>
                  <a:lnTo>
                    <a:pt x="380" y="11"/>
                  </a:lnTo>
                  <a:lnTo>
                    <a:pt x="382" y="11"/>
                  </a:lnTo>
                  <a:lnTo>
                    <a:pt x="387" y="11"/>
                  </a:lnTo>
                  <a:lnTo>
                    <a:pt x="391" y="11"/>
                  </a:lnTo>
                  <a:lnTo>
                    <a:pt x="393" y="11"/>
                  </a:lnTo>
                  <a:lnTo>
                    <a:pt x="398" y="11"/>
                  </a:lnTo>
                  <a:lnTo>
                    <a:pt x="402" y="11"/>
                  </a:lnTo>
                  <a:lnTo>
                    <a:pt x="404" y="11"/>
                  </a:lnTo>
                  <a:lnTo>
                    <a:pt x="404" y="0"/>
                  </a:lnTo>
                  <a:lnTo>
                    <a:pt x="409" y="0"/>
                  </a:lnTo>
                  <a:lnTo>
                    <a:pt x="411" y="0"/>
                  </a:lnTo>
                  <a:lnTo>
                    <a:pt x="415" y="0"/>
                  </a:lnTo>
                  <a:lnTo>
                    <a:pt x="420" y="0"/>
                  </a:lnTo>
                  <a:lnTo>
                    <a:pt x="422" y="0"/>
                  </a:lnTo>
                  <a:lnTo>
                    <a:pt x="426" y="0"/>
                  </a:lnTo>
                  <a:lnTo>
                    <a:pt x="431" y="0"/>
                  </a:lnTo>
                  <a:lnTo>
                    <a:pt x="433" y="0"/>
                  </a:lnTo>
                  <a:lnTo>
                    <a:pt x="437" y="0"/>
                  </a:lnTo>
                  <a:lnTo>
                    <a:pt x="440" y="0"/>
                  </a:lnTo>
                </a:path>
              </a:pathLst>
            </a:custGeom>
            <a:noFill/>
            <a:ln w="30163"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sp>
        <p:nvSpPr>
          <p:cNvPr id="220" name="Rectangle 111"/>
          <p:cNvSpPr>
            <a:spLocks noChangeArrowheads="1"/>
          </p:cNvSpPr>
          <p:nvPr/>
        </p:nvSpPr>
        <p:spPr bwMode="auto">
          <a:xfrm>
            <a:off x="1003233" y="5696874"/>
            <a:ext cx="59631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dirty="0">
                <a:solidFill>
                  <a:srgbClr val="010101"/>
                </a:solidFill>
                <a:latin typeface="Arial"/>
              </a:rPr>
              <a:t>No. at Risk</a:t>
            </a:r>
            <a:endParaRPr lang="en-US" altLang="en-US" sz="900" b="1" dirty="0">
              <a:solidFill>
                <a:srgbClr val="000000"/>
              </a:solidFill>
              <a:latin typeface="Arial"/>
            </a:endParaRPr>
          </a:p>
        </p:txBody>
      </p:sp>
      <p:sp>
        <p:nvSpPr>
          <p:cNvPr id="221" name="Rectangle 112"/>
          <p:cNvSpPr>
            <a:spLocks noChangeArrowheads="1"/>
          </p:cNvSpPr>
          <p:nvPr/>
        </p:nvSpPr>
        <p:spPr bwMode="auto">
          <a:xfrm>
            <a:off x="1182769" y="5786217"/>
            <a:ext cx="4167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10101"/>
                </a:solidFill>
                <a:latin typeface="Arial"/>
              </a:rPr>
              <a:t>Placebo</a:t>
            </a:r>
            <a:endParaRPr lang="en-US" altLang="en-US" sz="900" dirty="0">
              <a:solidFill>
                <a:srgbClr val="000000"/>
              </a:solidFill>
              <a:latin typeface="Arial"/>
            </a:endParaRPr>
          </a:p>
        </p:txBody>
      </p:sp>
      <p:sp>
        <p:nvSpPr>
          <p:cNvPr id="222" name="Rectangle 113"/>
          <p:cNvSpPr>
            <a:spLocks noChangeArrowheads="1"/>
          </p:cNvSpPr>
          <p:nvPr/>
        </p:nvSpPr>
        <p:spPr bwMode="auto">
          <a:xfrm>
            <a:off x="1634378" y="5786217"/>
            <a:ext cx="3206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13780</a:t>
            </a:r>
          </a:p>
        </p:txBody>
      </p:sp>
      <p:sp>
        <p:nvSpPr>
          <p:cNvPr id="223" name="Rectangle 114"/>
          <p:cNvSpPr>
            <a:spLocks noChangeArrowheads="1"/>
          </p:cNvSpPr>
          <p:nvPr/>
        </p:nvSpPr>
        <p:spPr bwMode="auto">
          <a:xfrm>
            <a:off x="2174120" y="5786217"/>
            <a:ext cx="3206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13278</a:t>
            </a:r>
          </a:p>
        </p:txBody>
      </p:sp>
      <p:sp>
        <p:nvSpPr>
          <p:cNvPr id="224" name="Rectangle 115"/>
          <p:cNvSpPr>
            <a:spLocks noChangeArrowheads="1"/>
          </p:cNvSpPr>
          <p:nvPr/>
        </p:nvSpPr>
        <p:spPr bwMode="auto">
          <a:xfrm>
            <a:off x="2664700" y="5786217"/>
            <a:ext cx="3206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12825</a:t>
            </a:r>
          </a:p>
        </p:txBody>
      </p:sp>
      <p:sp>
        <p:nvSpPr>
          <p:cNvPr id="225" name="Rectangle 116"/>
          <p:cNvSpPr>
            <a:spLocks noChangeArrowheads="1"/>
          </p:cNvSpPr>
          <p:nvPr/>
        </p:nvSpPr>
        <p:spPr bwMode="auto">
          <a:xfrm>
            <a:off x="3214530" y="5786217"/>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a:t>
            </a:r>
          </a:p>
        </p:txBody>
      </p:sp>
      <p:sp>
        <p:nvSpPr>
          <p:cNvPr id="226" name="Rectangle 117"/>
          <p:cNvSpPr>
            <a:spLocks noChangeArrowheads="1"/>
          </p:cNvSpPr>
          <p:nvPr/>
        </p:nvSpPr>
        <p:spPr bwMode="auto">
          <a:xfrm>
            <a:off x="3240962" y="5786217"/>
            <a:ext cx="2564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1871</a:t>
            </a:r>
          </a:p>
        </p:txBody>
      </p:sp>
      <p:sp>
        <p:nvSpPr>
          <p:cNvPr id="227" name="Rectangle 118"/>
          <p:cNvSpPr>
            <a:spLocks noChangeArrowheads="1"/>
          </p:cNvSpPr>
          <p:nvPr/>
        </p:nvSpPr>
        <p:spPr bwMode="auto">
          <a:xfrm>
            <a:off x="3704346" y="5786217"/>
            <a:ext cx="2564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7610</a:t>
            </a:r>
          </a:p>
        </p:txBody>
      </p:sp>
      <p:sp>
        <p:nvSpPr>
          <p:cNvPr id="228" name="Rectangle 119"/>
          <p:cNvSpPr>
            <a:spLocks noChangeArrowheads="1"/>
          </p:cNvSpPr>
          <p:nvPr/>
        </p:nvSpPr>
        <p:spPr bwMode="auto">
          <a:xfrm>
            <a:off x="4229445" y="5786217"/>
            <a:ext cx="2564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3690</a:t>
            </a:r>
          </a:p>
        </p:txBody>
      </p:sp>
      <p:sp>
        <p:nvSpPr>
          <p:cNvPr id="229" name="Rectangle 120"/>
          <p:cNvSpPr>
            <a:spLocks noChangeArrowheads="1"/>
          </p:cNvSpPr>
          <p:nvPr/>
        </p:nvSpPr>
        <p:spPr bwMode="auto">
          <a:xfrm>
            <a:off x="4742942" y="5786217"/>
            <a:ext cx="19236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686</a:t>
            </a:r>
          </a:p>
        </p:txBody>
      </p:sp>
      <p:sp>
        <p:nvSpPr>
          <p:cNvPr id="230" name="Rectangle 121"/>
          <p:cNvSpPr>
            <a:spLocks noChangeArrowheads="1"/>
          </p:cNvSpPr>
          <p:nvPr/>
        </p:nvSpPr>
        <p:spPr bwMode="auto">
          <a:xfrm>
            <a:off x="964761" y="5883817"/>
            <a:ext cx="6347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010101"/>
                </a:solidFill>
                <a:latin typeface="Arial"/>
              </a:rPr>
              <a:t>Evolocumab</a:t>
            </a:r>
            <a:endParaRPr lang="en-US" altLang="en-US" sz="900" dirty="0">
              <a:solidFill>
                <a:srgbClr val="000000"/>
              </a:solidFill>
              <a:latin typeface="Arial"/>
            </a:endParaRPr>
          </a:p>
        </p:txBody>
      </p:sp>
      <p:sp>
        <p:nvSpPr>
          <p:cNvPr id="231" name="Rectangle 122"/>
          <p:cNvSpPr>
            <a:spLocks noChangeArrowheads="1"/>
          </p:cNvSpPr>
          <p:nvPr/>
        </p:nvSpPr>
        <p:spPr bwMode="auto">
          <a:xfrm>
            <a:off x="1634378" y="5883817"/>
            <a:ext cx="3206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13784</a:t>
            </a:r>
          </a:p>
        </p:txBody>
      </p:sp>
      <p:sp>
        <p:nvSpPr>
          <p:cNvPr id="232" name="Rectangle 123"/>
          <p:cNvSpPr>
            <a:spLocks noChangeArrowheads="1"/>
          </p:cNvSpPr>
          <p:nvPr/>
        </p:nvSpPr>
        <p:spPr bwMode="auto">
          <a:xfrm>
            <a:off x="2174120" y="5883817"/>
            <a:ext cx="3206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13351</a:t>
            </a:r>
          </a:p>
        </p:txBody>
      </p:sp>
      <p:sp>
        <p:nvSpPr>
          <p:cNvPr id="233" name="Rectangle 124"/>
          <p:cNvSpPr>
            <a:spLocks noChangeArrowheads="1"/>
          </p:cNvSpPr>
          <p:nvPr/>
        </p:nvSpPr>
        <p:spPr bwMode="auto">
          <a:xfrm>
            <a:off x="2664700" y="5883817"/>
            <a:ext cx="3206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12939</a:t>
            </a:r>
          </a:p>
        </p:txBody>
      </p:sp>
      <p:sp>
        <p:nvSpPr>
          <p:cNvPr id="234" name="Rectangle 125"/>
          <p:cNvSpPr>
            <a:spLocks noChangeArrowheads="1"/>
          </p:cNvSpPr>
          <p:nvPr/>
        </p:nvSpPr>
        <p:spPr bwMode="auto">
          <a:xfrm>
            <a:off x="3189799" y="5883817"/>
            <a:ext cx="32060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12070</a:t>
            </a:r>
          </a:p>
        </p:txBody>
      </p:sp>
      <p:sp>
        <p:nvSpPr>
          <p:cNvPr id="235" name="Rectangle 126"/>
          <p:cNvSpPr>
            <a:spLocks noChangeArrowheads="1"/>
          </p:cNvSpPr>
          <p:nvPr/>
        </p:nvSpPr>
        <p:spPr bwMode="auto">
          <a:xfrm>
            <a:off x="3704346" y="5883817"/>
            <a:ext cx="2564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7771</a:t>
            </a:r>
          </a:p>
        </p:txBody>
      </p:sp>
      <p:sp>
        <p:nvSpPr>
          <p:cNvPr id="236" name="Rectangle 127"/>
          <p:cNvSpPr>
            <a:spLocks noChangeArrowheads="1"/>
          </p:cNvSpPr>
          <p:nvPr/>
        </p:nvSpPr>
        <p:spPr bwMode="auto">
          <a:xfrm>
            <a:off x="4229445" y="5883817"/>
            <a:ext cx="25648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3746</a:t>
            </a:r>
          </a:p>
        </p:txBody>
      </p:sp>
      <p:sp>
        <p:nvSpPr>
          <p:cNvPr id="237" name="Rectangle 128"/>
          <p:cNvSpPr>
            <a:spLocks noChangeArrowheads="1"/>
          </p:cNvSpPr>
          <p:nvPr/>
        </p:nvSpPr>
        <p:spPr bwMode="auto">
          <a:xfrm>
            <a:off x="4742942" y="5883817"/>
            <a:ext cx="19236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dirty="0">
                <a:solidFill>
                  <a:srgbClr val="000000"/>
                </a:solidFill>
                <a:latin typeface="Arial"/>
              </a:rPr>
              <a:t>689</a:t>
            </a:r>
          </a:p>
        </p:txBody>
      </p:sp>
      <p:sp>
        <p:nvSpPr>
          <p:cNvPr id="238" name="Rectangle 129"/>
          <p:cNvSpPr>
            <a:spLocks noChangeArrowheads="1"/>
          </p:cNvSpPr>
          <p:nvPr/>
        </p:nvSpPr>
        <p:spPr bwMode="auto">
          <a:xfrm rot="16200000">
            <a:off x="-56642" y="3827889"/>
            <a:ext cx="24878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solidFill>
                  <a:srgbClr val="000000"/>
                </a:solidFill>
                <a:latin typeface="Arial"/>
              </a:rPr>
              <a:t>Cumulative Incidence (%)</a:t>
            </a:r>
          </a:p>
        </p:txBody>
      </p:sp>
      <p:grpSp>
        <p:nvGrpSpPr>
          <p:cNvPr id="239" name="Group 238"/>
          <p:cNvGrpSpPr/>
          <p:nvPr/>
        </p:nvGrpSpPr>
        <p:grpSpPr>
          <a:xfrm>
            <a:off x="1698777" y="2652473"/>
            <a:ext cx="3074840" cy="2576015"/>
            <a:chOff x="2305714" y="1304925"/>
            <a:chExt cx="4666585" cy="3519613"/>
          </a:xfrm>
        </p:grpSpPr>
        <p:grpSp>
          <p:nvGrpSpPr>
            <p:cNvPr id="266" name="Group 265"/>
            <p:cNvGrpSpPr/>
            <p:nvPr/>
          </p:nvGrpSpPr>
          <p:grpSpPr>
            <a:xfrm>
              <a:off x="2376487" y="4751386"/>
              <a:ext cx="4595812" cy="73152"/>
              <a:chOff x="2376487" y="4751386"/>
              <a:chExt cx="4595812" cy="73152"/>
            </a:xfrm>
          </p:grpSpPr>
          <p:sp>
            <p:nvSpPr>
              <p:cNvPr id="279" name="Line 151"/>
              <p:cNvSpPr>
                <a:spLocks noChangeShapeType="1"/>
              </p:cNvSpPr>
              <p:nvPr/>
            </p:nvSpPr>
            <p:spPr bwMode="auto">
              <a:xfrm>
                <a:off x="2376487" y="4751387"/>
                <a:ext cx="4595812"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nvGrpSpPr>
              <p:cNvPr id="280" name="Group 279"/>
              <p:cNvGrpSpPr/>
              <p:nvPr/>
            </p:nvGrpSpPr>
            <p:grpSpPr>
              <a:xfrm>
                <a:off x="2376487" y="4751386"/>
                <a:ext cx="4591050" cy="73152"/>
                <a:chOff x="2376487" y="4751387"/>
                <a:chExt cx="4591050" cy="28575"/>
              </a:xfrm>
            </p:grpSpPr>
            <p:sp>
              <p:nvSpPr>
                <p:cNvPr id="281" name="Line 155"/>
                <p:cNvSpPr>
                  <a:spLocks noChangeShapeType="1"/>
                </p:cNvSpPr>
                <p:nvPr/>
              </p:nvSpPr>
              <p:spPr bwMode="auto">
                <a:xfrm>
                  <a:off x="3141662" y="4751387"/>
                  <a:ext cx="0" cy="28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82" name="Line 157"/>
                <p:cNvSpPr>
                  <a:spLocks noChangeShapeType="1"/>
                </p:cNvSpPr>
                <p:nvPr/>
              </p:nvSpPr>
              <p:spPr bwMode="auto">
                <a:xfrm>
                  <a:off x="3908425" y="4751387"/>
                  <a:ext cx="0" cy="28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83" name="Line 159"/>
                <p:cNvSpPr>
                  <a:spLocks noChangeShapeType="1"/>
                </p:cNvSpPr>
                <p:nvPr/>
              </p:nvSpPr>
              <p:spPr bwMode="auto">
                <a:xfrm>
                  <a:off x="4673600" y="4751387"/>
                  <a:ext cx="0" cy="28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84" name="Line 161"/>
                <p:cNvSpPr>
                  <a:spLocks noChangeShapeType="1"/>
                </p:cNvSpPr>
                <p:nvPr/>
              </p:nvSpPr>
              <p:spPr bwMode="auto">
                <a:xfrm>
                  <a:off x="5440362" y="4751387"/>
                  <a:ext cx="0" cy="28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85" name="Line 163"/>
                <p:cNvSpPr>
                  <a:spLocks noChangeShapeType="1"/>
                </p:cNvSpPr>
                <p:nvPr/>
              </p:nvSpPr>
              <p:spPr bwMode="auto">
                <a:xfrm>
                  <a:off x="6205537" y="4751387"/>
                  <a:ext cx="0" cy="28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86" name="Line 165"/>
                <p:cNvSpPr>
                  <a:spLocks noChangeShapeType="1"/>
                </p:cNvSpPr>
                <p:nvPr/>
              </p:nvSpPr>
              <p:spPr bwMode="auto">
                <a:xfrm>
                  <a:off x="6967537" y="4751387"/>
                  <a:ext cx="0" cy="28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87" name="Line 153"/>
                <p:cNvSpPr>
                  <a:spLocks noChangeShapeType="1"/>
                </p:cNvSpPr>
                <p:nvPr/>
              </p:nvSpPr>
              <p:spPr bwMode="auto">
                <a:xfrm>
                  <a:off x="2376487" y="4751387"/>
                  <a:ext cx="0" cy="28575"/>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grpSp>
          <p:nvGrpSpPr>
            <p:cNvPr id="267" name="Group 266"/>
            <p:cNvGrpSpPr/>
            <p:nvPr/>
          </p:nvGrpSpPr>
          <p:grpSpPr>
            <a:xfrm>
              <a:off x="2305714" y="1304925"/>
              <a:ext cx="73152" cy="3446462"/>
              <a:chOff x="2305714" y="1304925"/>
              <a:chExt cx="73152" cy="3446462"/>
            </a:xfrm>
          </p:grpSpPr>
          <p:sp>
            <p:nvSpPr>
              <p:cNvPr id="268" name="Line 131"/>
              <p:cNvSpPr>
                <a:spLocks noChangeShapeType="1"/>
              </p:cNvSpPr>
              <p:nvPr/>
            </p:nvSpPr>
            <p:spPr bwMode="auto">
              <a:xfrm flipV="1">
                <a:off x="2376487" y="1304925"/>
                <a:ext cx="0" cy="3446462"/>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nvGrpSpPr>
              <p:cNvPr id="269" name="Group 268"/>
              <p:cNvGrpSpPr/>
              <p:nvPr/>
            </p:nvGrpSpPr>
            <p:grpSpPr>
              <a:xfrm>
                <a:off x="2305714" y="1304925"/>
                <a:ext cx="73152" cy="3446462"/>
                <a:chOff x="2343150" y="1304925"/>
                <a:chExt cx="33337" cy="3446462"/>
              </a:xfrm>
            </p:grpSpPr>
            <p:sp>
              <p:nvSpPr>
                <p:cNvPr id="270" name="Line 133"/>
                <p:cNvSpPr>
                  <a:spLocks noChangeShapeType="1"/>
                </p:cNvSpPr>
                <p:nvPr/>
              </p:nvSpPr>
              <p:spPr bwMode="auto">
                <a:xfrm>
                  <a:off x="2343150" y="4751387"/>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1" name="Line 135"/>
                <p:cNvSpPr>
                  <a:spLocks noChangeShapeType="1"/>
                </p:cNvSpPr>
                <p:nvPr/>
              </p:nvSpPr>
              <p:spPr bwMode="auto">
                <a:xfrm>
                  <a:off x="2343150" y="4321175"/>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2" name="Line 137"/>
                <p:cNvSpPr>
                  <a:spLocks noChangeShapeType="1"/>
                </p:cNvSpPr>
                <p:nvPr/>
              </p:nvSpPr>
              <p:spPr bwMode="auto">
                <a:xfrm>
                  <a:off x="2343150" y="3890962"/>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3" name="Line 139"/>
                <p:cNvSpPr>
                  <a:spLocks noChangeShapeType="1"/>
                </p:cNvSpPr>
                <p:nvPr/>
              </p:nvSpPr>
              <p:spPr bwMode="auto">
                <a:xfrm>
                  <a:off x="2343150" y="3460750"/>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4" name="Line 141"/>
                <p:cNvSpPr>
                  <a:spLocks noChangeShapeType="1"/>
                </p:cNvSpPr>
                <p:nvPr/>
              </p:nvSpPr>
              <p:spPr bwMode="auto">
                <a:xfrm>
                  <a:off x="2343150" y="3027363"/>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5" name="Line 143"/>
                <p:cNvSpPr>
                  <a:spLocks noChangeShapeType="1"/>
                </p:cNvSpPr>
                <p:nvPr/>
              </p:nvSpPr>
              <p:spPr bwMode="auto">
                <a:xfrm>
                  <a:off x="2343150" y="2597150"/>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6" name="Line 145"/>
                <p:cNvSpPr>
                  <a:spLocks noChangeShapeType="1"/>
                </p:cNvSpPr>
                <p:nvPr/>
              </p:nvSpPr>
              <p:spPr bwMode="auto">
                <a:xfrm>
                  <a:off x="2343150" y="2166938"/>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7" name="Line 147"/>
                <p:cNvSpPr>
                  <a:spLocks noChangeShapeType="1"/>
                </p:cNvSpPr>
                <p:nvPr/>
              </p:nvSpPr>
              <p:spPr bwMode="auto">
                <a:xfrm>
                  <a:off x="2343150" y="1735138"/>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78" name="Line 149"/>
                <p:cNvSpPr>
                  <a:spLocks noChangeShapeType="1"/>
                </p:cNvSpPr>
                <p:nvPr/>
              </p:nvSpPr>
              <p:spPr bwMode="auto">
                <a:xfrm>
                  <a:off x="2343150" y="1304925"/>
                  <a:ext cx="33337"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grpSp>
        </p:grpSp>
      </p:grpSp>
      <p:sp>
        <p:nvSpPr>
          <p:cNvPr id="240" name="Freeform 150"/>
          <p:cNvSpPr>
            <a:spLocks/>
          </p:cNvSpPr>
          <p:nvPr/>
        </p:nvSpPr>
        <p:spPr bwMode="auto">
          <a:xfrm>
            <a:off x="1745410" y="5174948"/>
            <a:ext cx="3028208" cy="0"/>
          </a:xfrm>
          <a:custGeom>
            <a:avLst/>
            <a:gdLst>
              <a:gd name="T0" fmla="*/ 0 w 2895"/>
              <a:gd name="T1" fmla="*/ 2895 w 2895"/>
              <a:gd name="T2" fmla="*/ 0 w 2895"/>
            </a:gdLst>
            <a:ahLst/>
            <a:cxnLst>
              <a:cxn ang="0">
                <a:pos x="T0" y="0"/>
              </a:cxn>
              <a:cxn ang="0">
                <a:pos x="T1" y="0"/>
              </a:cxn>
              <a:cxn ang="0">
                <a:pos x="T2" y="0"/>
              </a:cxn>
            </a:cxnLst>
            <a:rect l="0" t="0" r="r" b="b"/>
            <a:pathLst>
              <a:path w="2895">
                <a:moveTo>
                  <a:pt x="0" y="0"/>
                </a:moveTo>
                <a:lnTo>
                  <a:pt x="289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41" name="Freeform 154"/>
          <p:cNvSpPr>
            <a:spLocks/>
          </p:cNvSpPr>
          <p:nvPr/>
        </p:nvSpPr>
        <p:spPr bwMode="auto">
          <a:xfrm>
            <a:off x="2249589" y="5174948"/>
            <a:ext cx="0" cy="20914"/>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42" name="Freeform 156"/>
          <p:cNvSpPr>
            <a:spLocks/>
          </p:cNvSpPr>
          <p:nvPr/>
        </p:nvSpPr>
        <p:spPr bwMode="auto">
          <a:xfrm>
            <a:off x="2754813" y="5174948"/>
            <a:ext cx="0" cy="20914"/>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43" name="Freeform 158"/>
          <p:cNvSpPr>
            <a:spLocks/>
          </p:cNvSpPr>
          <p:nvPr/>
        </p:nvSpPr>
        <p:spPr bwMode="auto">
          <a:xfrm>
            <a:off x="3258992" y="5174948"/>
            <a:ext cx="0" cy="20914"/>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44" name="Freeform 160"/>
          <p:cNvSpPr>
            <a:spLocks/>
          </p:cNvSpPr>
          <p:nvPr/>
        </p:nvSpPr>
        <p:spPr bwMode="auto">
          <a:xfrm>
            <a:off x="3764216" y="5174948"/>
            <a:ext cx="0" cy="20914"/>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45" name="Freeform 162"/>
          <p:cNvSpPr>
            <a:spLocks/>
          </p:cNvSpPr>
          <p:nvPr/>
        </p:nvSpPr>
        <p:spPr bwMode="auto">
          <a:xfrm>
            <a:off x="4268394" y="5174948"/>
            <a:ext cx="0" cy="20914"/>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46" name="Freeform 164"/>
          <p:cNvSpPr>
            <a:spLocks/>
          </p:cNvSpPr>
          <p:nvPr/>
        </p:nvSpPr>
        <p:spPr bwMode="auto">
          <a:xfrm>
            <a:off x="4770481" y="5174948"/>
            <a:ext cx="0" cy="20914"/>
          </a:xfrm>
          <a:custGeom>
            <a:avLst/>
            <a:gdLst>
              <a:gd name="T0" fmla="*/ 0 h 18"/>
              <a:gd name="T1" fmla="*/ 18 h 18"/>
              <a:gd name="T2" fmla="*/ 0 h 18"/>
            </a:gdLst>
            <a:ahLst/>
            <a:cxnLst>
              <a:cxn ang="0">
                <a:pos x="0" y="T0"/>
              </a:cxn>
              <a:cxn ang="0">
                <a:pos x="0" y="T1"/>
              </a:cxn>
              <a:cxn ang="0">
                <a:pos x="0" y="T2"/>
              </a:cxn>
            </a:cxnLst>
            <a:rect l="0" t="0" r="r" b="b"/>
            <a:pathLst>
              <a:path h="18">
                <a:moveTo>
                  <a:pt x="0" y="0"/>
                </a:move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endParaRPr>
          </a:p>
        </p:txBody>
      </p:sp>
      <p:sp>
        <p:nvSpPr>
          <p:cNvPr id="247" name="Rectangle 284"/>
          <p:cNvSpPr>
            <a:spLocks noChangeArrowheads="1"/>
          </p:cNvSpPr>
          <p:nvPr/>
        </p:nvSpPr>
        <p:spPr bwMode="auto">
          <a:xfrm>
            <a:off x="3840551" y="2839763"/>
            <a:ext cx="5899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777777"/>
                </a:solidFill>
                <a:latin typeface="Arial"/>
              </a:rPr>
              <a:t>Placebo</a:t>
            </a:r>
            <a:endParaRPr lang="en-US" altLang="en-US" sz="1400" b="1" dirty="0">
              <a:solidFill>
                <a:srgbClr val="777777"/>
              </a:solidFill>
              <a:latin typeface="Arial"/>
            </a:endParaRPr>
          </a:p>
        </p:txBody>
      </p:sp>
      <p:sp>
        <p:nvSpPr>
          <p:cNvPr id="248" name="Rectangle 285"/>
          <p:cNvSpPr>
            <a:spLocks noChangeArrowheads="1"/>
          </p:cNvSpPr>
          <p:nvPr/>
        </p:nvSpPr>
        <p:spPr bwMode="auto">
          <a:xfrm>
            <a:off x="3952515" y="3735572"/>
            <a:ext cx="9153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FC840C"/>
                </a:solidFill>
                <a:latin typeface="Arial"/>
              </a:rPr>
              <a:t>Evolocumab</a:t>
            </a:r>
            <a:endParaRPr lang="en-US" altLang="en-US" sz="1400" b="1" dirty="0">
              <a:solidFill>
                <a:srgbClr val="FC840C"/>
              </a:solidFill>
              <a:latin typeface="Arial"/>
            </a:endParaRPr>
          </a:p>
        </p:txBody>
      </p:sp>
      <p:sp>
        <p:nvSpPr>
          <p:cNvPr id="249" name="Rectangle 286"/>
          <p:cNvSpPr>
            <a:spLocks noChangeArrowheads="1"/>
          </p:cNvSpPr>
          <p:nvPr/>
        </p:nvSpPr>
        <p:spPr bwMode="auto">
          <a:xfrm>
            <a:off x="1532385" y="5067963"/>
            <a:ext cx="99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0</a:t>
            </a:r>
            <a:endParaRPr lang="en-US" altLang="en-US" sz="2400" dirty="0">
              <a:solidFill>
                <a:srgbClr val="000000"/>
              </a:solidFill>
              <a:latin typeface="Arial"/>
            </a:endParaRPr>
          </a:p>
        </p:txBody>
      </p:sp>
      <p:sp>
        <p:nvSpPr>
          <p:cNvPr id="250" name="Rectangle 287"/>
          <p:cNvSpPr>
            <a:spLocks noChangeArrowheads="1"/>
          </p:cNvSpPr>
          <p:nvPr/>
        </p:nvSpPr>
        <p:spPr bwMode="auto">
          <a:xfrm>
            <a:off x="1532385" y="4744956"/>
            <a:ext cx="99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2</a:t>
            </a:r>
            <a:endParaRPr lang="en-US" altLang="en-US" sz="2400" dirty="0">
              <a:solidFill>
                <a:srgbClr val="000000"/>
              </a:solidFill>
              <a:latin typeface="Arial"/>
            </a:endParaRPr>
          </a:p>
        </p:txBody>
      </p:sp>
      <p:sp>
        <p:nvSpPr>
          <p:cNvPr id="251" name="Rectangle 288"/>
          <p:cNvSpPr>
            <a:spLocks noChangeArrowheads="1"/>
          </p:cNvSpPr>
          <p:nvPr/>
        </p:nvSpPr>
        <p:spPr bwMode="auto">
          <a:xfrm>
            <a:off x="1532385" y="4431245"/>
            <a:ext cx="99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4</a:t>
            </a:r>
            <a:endParaRPr lang="en-US" altLang="en-US" sz="2400" dirty="0">
              <a:solidFill>
                <a:srgbClr val="000000"/>
              </a:solidFill>
              <a:latin typeface="Arial"/>
            </a:endParaRPr>
          </a:p>
        </p:txBody>
      </p:sp>
      <p:sp>
        <p:nvSpPr>
          <p:cNvPr id="252" name="Rectangle 289"/>
          <p:cNvSpPr>
            <a:spLocks noChangeArrowheads="1"/>
          </p:cNvSpPr>
          <p:nvPr/>
        </p:nvSpPr>
        <p:spPr bwMode="auto">
          <a:xfrm>
            <a:off x="1532385" y="4115210"/>
            <a:ext cx="99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6</a:t>
            </a:r>
            <a:endParaRPr lang="en-US" altLang="en-US" sz="2400" dirty="0">
              <a:solidFill>
                <a:srgbClr val="000000"/>
              </a:solidFill>
              <a:latin typeface="Arial"/>
            </a:endParaRPr>
          </a:p>
        </p:txBody>
      </p:sp>
      <p:sp>
        <p:nvSpPr>
          <p:cNvPr id="253" name="Rectangle 290"/>
          <p:cNvSpPr>
            <a:spLocks noChangeArrowheads="1"/>
          </p:cNvSpPr>
          <p:nvPr/>
        </p:nvSpPr>
        <p:spPr bwMode="auto">
          <a:xfrm>
            <a:off x="1532385" y="3800336"/>
            <a:ext cx="993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8</a:t>
            </a:r>
            <a:endParaRPr lang="en-US" altLang="en-US" sz="2400" dirty="0">
              <a:solidFill>
                <a:srgbClr val="000000"/>
              </a:solidFill>
              <a:latin typeface="Arial"/>
            </a:endParaRPr>
          </a:p>
        </p:txBody>
      </p:sp>
      <p:sp>
        <p:nvSpPr>
          <p:cNvPr id="254" name="Rectangle 291"/>
          <p:cNvSpPr>
            <a:spLocks noChangeArrowheads="1"/>
          </p:cNvSpPr>
          <p:nvPr/>
        </p:nvSpPr>
        <p:spPr bwMode="auto">
          <a:xfrm>
            <a:off x="1432999" y="3484300"/>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10</a:t>
            </a:r>
            <a:endParaRPr lang="en-US" altLang="en-US" sz="2400" dirty="0">
              <a:solidFill>
                <a:srgbClr val="000000"/>
              </a:solidFill>
              <a:latin typeface="Arial"/>
            </a:endParaRPr>
          </a:p>
        </p:txBody>
      </p:sp>
      <p:sp>
        <p:nvSpPr>
          <p:cNvPr id="255" name="Rectangle 292"/>
          <p:cNvSpPr>
            <a:spLocks noChangeArrowheads="1"/>
          </p:cNvSpPr>
          <p:nvPr/>
        </p:nvSpPr>
        <p:spPr bwMode="auto">
          <a:xfrm>
            <a:off x="1432999" y="3170588"/>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12</a:t>
            </a:r>
            <a:endParaRPr lang="en-US" altLang="en-US" sz="2400" dirty="0">
              <a:solidFill>
                <a:srgbClr val="000000"/>
              </a:solidFill>
              <a:latin typeface="Arial"/>
            </a:endParaRPr>
          </a:p>
        </p:txBody>
      </p:sp>
      <p:sp>
        <p:nvSpPr>
          <p:cNvPr id="256" name="Rectangle 293"/>
          <p:cNvSpPr>
            <a:spLocks noChangeArrowheads="1"/>
          </p:cNvSpPr>
          <p:nvPr/>
        </p:nvSpPr>
        <p:spPr bwMode="auto">
          <a:xfrm>
            <a:off x="1432999" y="2854552"/>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14</a:t>
            </a:r>
            <a:endParaRPr lang="en-US" altLang="en-US" sz="2400" dirty="0">
              <a:solidFill>
                <a:srgbClr val="000000"/>
              </a:solidFill>
              <a:latin typeface="Arial"/>
            </a:endParaRPr>
          </a:p>
        </p:txBody>
      </p:sp>
      <p:sp>
        <p:nvSpPr>
          <p:cNvPr id="257" name="Rectangle 294"/>
          <p:cNvSpPr>
            <a:spLocks noChangeArrowheads="1"/>
          </p:cNvSpPr>
          <p:nvPr/>
        </p:nvSpPr>
        <p:spPr bwMode="auto">
          <a:xfrm>
            <a:off x="1432999" y="2539679"/>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dirty="0">
                <a:solidFill>
                  <a:srgbClr val="000000"/>
                </a:solidFill>
                <a:latin typeface="Arial"/>
              </a:rPr>
              <a:t>16</a:t>
            </a:r>
            <a:endParaRPr lang="en-US" altLang="en-US" sz="2400" dirty="0">
              <a:solidFill>
                <a:srgbClr val="000000"/>
              </a:solidFill>
              <a:latin typeface="Arial"/>
            </a:endParaRPr>
          </a:p>
        </p:txBody>
      </p:sp>
      <p:sp>
        <p:nvSpPr>
          <p:cNvPr id="258" name="Rectangle 306"/>
          <p:cNvSpPr>
            <a:spLocks noChangeArrowheads="1"/>
          </p:cNvSpPr>
          <p:nvPr/>
        </p:nvSpPr>
        <p:spPr bwMode="auto">
          <a:xfrm>
            <a:off x="1694463" y="525215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0</a:t>
            </a:r>
          </a:p>
        </p:txBody>
      </p:sp>
      <p:sp>
        <p:nvSpPr>
          <p:cNvPr id="259" name="Rectangle 307"/>
          <p:cNvSpPr>
            <a:spLocks noChangeArrowheads="1"/>
          </p:cNvSpPr>
          <p:nvPr/>
        </p:nvSpPr>
        <p:spPr bwMode="auto">
          <a:xfrm>
            <a:off x="2200733" y="5252153"/>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6</a:t>
            </a:r>
          </a:p>
        </p:txBody>
      </p:sp>
      <p:sp>
        <p:nvSpPr>
          <p:cNvPr id="260" name="Rectangle 308"/>
          <p:cNvSpPr>
            <a:spLocks noChangeArrowheads="1"/>
          </p:cNvSpPr>
          <p:nvPr/>
        </p:nvSpPr>
        <p:spPr bwMode="auto">
          <a:xfrm>
            <a:off x="3156260" y="5252153"/>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18</a:t>
            </a:r>
          </a:p>
        </p:txBody>
      </p:sp>
      <p:sp>
        <p:nvSpPr>
          <p:cNvPr id="261" name="Rectangle 309"/>
          <p:cNvSpPr>
            <a:spLocks noChangeArrowheads="1"/>
          </p:cNvSpPr>
          <p:nvPr/>
        </p:nvSpPr>
        <p:spPr bwMode="auto">
          <a:xfrm>
            <a:off x="2649989" y="5252153"/>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12</a:t>
            </a:r>
          </a:p>
        </p:txBody>
      </p:sp>
      <p:sp>
        <p:nvSpPr>
          <p:cNvPr id="262" name="Rectangle 310"/>
          <p:cNvSpPr>
            <a:spLocks noChangeArrowheads="1"/>
          </p:cNvSpPr>
          <p:nvPr/>
        </p:nvSpPr>
        <p:spPr bwMode="auto">
          <a:xfrm>
            <a:off x="3661483" y="5252153"/>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24</a:t>
            </a:r>
          </a:p>
        </p:txBody>
      </p:sp>
      <p:sp>
        <p:nvSpPr>
          <p:cNvPr id="263" name="Rectangle 312"/>
          <p:cNvSpPr>
            <a:spLocks noChangeArrowheads="1"/>
          </p:cNvSpPr>
          <p:nvPr/>
        </p:nvSpPr>
        <p:spPr bwMode="auto">
          <a:xfrm>
            <a:off x="4674025" y="5252153"/>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36</a:t>
            </a:r>
          </a:p>
        </p:txBody>
      </p:sp>
      <p:sp>
        <p:nvSpPr>
          <p:cNvPr id="264" name="Rectangle 313"/>
          <p:cNvSpPr>
            <a:spLocks noChangeArrowheads="1"/>
          </p:cNvSpPr>
          <p:nvPr/>
        </p:nvSpPr>
        <p:spPr bwMode="auto">
          <a:xfrm>
            <a:off x="4161478" y="5252153"/>
            <a:ext cx="19877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00"/>
                </a:solidFill>
                <a:latin typeface="Arial"/>
              </a:rPr>
              <a:t>30</a:t>
            </a:r>
          </a:p>
        </p:txBody>
      </p:sp>
      <p:sp>
        <p:nvSpPr>
          <p:cNvPr id="265" name="Rectangle 314"/>
          <p:cNvSpPr>
            <a:spLocks noChangeArrowheads="1"/>
          </p:cNvSpPr>
          <p:nvPr/>
        </p:nvSpPr>
        <p:spPr bwMode="auto">
          <a:xfrm>
            <a:off x="2879820" y="5476063"/>
            <a:ext cx="729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dirty="0">
                <a:solidFill>
                  <a:srgbClr val="000000"/>
                </a:solidFill>
                <a:latin typeface="Arial"/>
              </a:rPr>
              <a:t>Months</a:t>
            </a:r>
          </a:p>
        </p:txBody>
      </p:sp>
      <p:sp>
        <p:nvSpPr>
          <p:cNvPr id="6" name="Rectangle 5"/>
          <p:cNvSpPr/>
          <p:nvPr/>
        </p:nvSpPr>
        <p:spPr>
          <a:xfrm>
            <a:off x="1862852" y="2543614"/>
            <a:ext cx="2153154" cy="430887"/>
          </a:xfrm>
          <a:prstGeom prst="rect">
            <a:avLst/>
          </a:prstGeom>
        </p:spPr>
        <p:txBody>
          <a:bodyPr wrap="none">
            <a:spAutoFit/>
          </a:bodyPr>
          <a:lstStyle/>
          <a:p>
            <a:pPr>
              <a:spcBef>
                <a:spcPts val="200"/>
              </a:spcBef>
            </a:pPr>
            <a:r>
              <a:rPr lang="en-US" sz="1100" dirty="0">
                <a:solidFill>
                  <a:srgbClr val="000000"/>
                </a:solidFill>
              </a:rPr>
              <a:t>HR 0.85 (95% CI 0.79 to 0.92</a:t>
            </a:r>
            <a:r>
              <a:rPr lang="en-US" sz="1100">
                <a:solidFill>
                  <a:srgbClr val="000000"/>
                </a:solidFill>
              </a:rPr>
              <a:t>); </a:t>
            </a:r>
            <a:br>
              <a:rPr lang="en-US" sz="1100">
                <a:solidFill>
                  <a:srgbClr val="000000"/>
                </a:solidFill>
              </a:rPr>
            </a:br>
            <a:r>
              <a:rPr lang="en-US" sz="1100" i="1">
                <a:solidFill>
                  <a:srgbClr val="000000"/>
                </a:solidFill>
              </a:rPr>
              <a:t>P</a:t>
            </a:r>
            <a:r>
              <a:rPr lang="en-US" sz="1100">
                <a:solidFill>
                  <a:srgbClr val="000000"/>
                </a:solidFill>
              </a:rPr>
              <a:t> </a:t>
            </a:r>
            <a:r>
              <a:rPr lang="en-US" sz="1100" dirty="0">
                <a:solidFill>
                  <a:srgbClr val="000000"/>
                </a:solidFill>
              </a:rPr>
              <a:t>&lt; 0.001</a:t>
            </a:r>
            <a:endParaRPr lang="en-US" sz="1100" dirty="0">
              <a:solidFill>
                <a:srgbClr val="000000"/>
              </a:solidFill>
              <a:ea typeface="Times New Roman" panose="02020603050405020304" pitchFamily="18" charset="0"/>
            </a:endParaRPr>
          </a:p>
        </p:txBody>
      </p:sp>
      <p:sp>
        <p:nvSpPr>
          <p:cNvPr id="439" name="Text Box 4"/>
          <p:cNvSpPr txBox="1">
            <a:spLocks noChangeArrowheads="1"/>
          </p:cNvSpPr>
          <p:nvPr/>
        </p:nvSpPr>
        <p:spPr bwMode="gray">
          <a:xfrm>
            <a:off x="1010258" y="6043028"/>
            <a:ext cx="6770403" cy="643406"/>
          </a:xfrm>
          <a:prstGeom prst="rect">
            <a:avLst/>
          </a:prstGeom>
          <a:noFill/>
          <a:ln w="9525">
            <a:noFill/>
            <a:miter lim="800000"/>
            <a:headEnd/>
            <a:tailEnd/>
          </a:ln>
          <a:effectLst/>
        </p:spPr>
        <p:txBody>
          <a:bodyPr wrap="square" anchor="b">
            <a:noAutofit/>
          </a:bodyPr>
          <a:lstStyle/>
          <a:p>
            <a:pPr marL="91440">
              <a:buSzPct val="100000"/>
              <a:defRPr/>
            </a:pPr>
            <a:endParaRPr lang="nb-NO" sz="900" dirty="0">
              <a:solidFill>
                <a:srgbClr val="000000"/>
              </a:solidFill>
            </a:endParaRPr>
          </a:p>
          <a:p>
            <a:pPr marL="91440">
              <a:buSzPct val="100000"/>
              <a:defRPr/>
            </a:pPr>
            <a:endParaRPr lang="nb-NO" sz="900" dirty="0">
              <a:solidFill>
                <a:srgbClr val="000000"/>
              </a:solidFill>
            </a:endParaRPr>
          </a:p>
          <a:p>
            <a:pPr marL="91440">
              <a:buSzPct val="100000"/>
              <a:defRPr/>
            </a:pPr>
            <a:endParaRPr lang="nb-NO" sz="900" dirty="0">
              <a:solidFill>
                <a:srgbClr val="000000"/>
              </a:solidFill>
            </a:endParaRPr>
          </a:p>
          <a:p>
            <a:pPr marL="91440">
              <a:buSzPct val="100000"/>
              <a:defRPr/>
            </a:pPr>
            <a:endParaRPr lang="nb-NO" sz="900" dirty="0">
              <a:solidFill>
                <a:srgbClr val="000000"/>
              </a:solidFill>
            </a:endParaRPr>
          </a:p>
          <a:p>
            <a:r>
              <a:rPr lang="en-GB" sz="900" dirty="0">
                <a:solidFill>
                  <a:srgbClr val="000000"/>
                </a:solidFill>
              </a:rPr>
              <a:t>CI = confidence interval; CV = cardiovascular; HR = hazard ratio; MI = myocardial infarction; UA = unstable angina.</a:t>
            </a:r>
          </a:p>
          <a:p>
            <a:r>
              <a:rPr lang="en-GB" sz="900" dirty="0" err="1">
                <a:solidFill>
                  <a:srgbClr val="000000"/>
                </a:solidFill>
              </a:rPr>
              <a:t>Sabatine</a:t>
            </a:r>
            <a:r>
              <a:rPr lang="en-GB" sz="900" dirty="0">
                <a:solidFill>
                  <a:srgbClr val="000000"/>
                </a:solidFill>
              </a:rPr>
              <a:t> MS, et al. </a:t>
            </a:r>
            <a:r>
              <a:rPr lang="fr-FR" sz="900" dirty="0">
                <a:solidFill>
                  <a:srgbClr val="000000"/>
                </a:solidFill>
              </a:rPr>
              <a:t>N </a:t>
            </a:r>
            <a:r>
              <a:rPr lang="fr-FR" sz="900" dirty="0" err="1">
                <a:solidFill>
                  <a:srgbClr val="000000"/>
                </a:solidFill>
              </a:rPr>
              <a:t>Engl</a:t>
            </a:r>
            <a:r>
              <a:rPr lang="fr-FR" sz="900" dirty="0">
                <a:solidFill>
                  <a:srgbClr val="000000"/>
                </a:solidFill>
              </a:rPr>
              <a:t> J Med. 2017;376:1713-1722.</a:t>
            </a:r>
            <a:endParaRPr lang="it-IT" sz="900" dirty="0">
              <a:solidFill>
                <a:srgbClr val="000000"/>
              </a:solidFill>
            </a:endParaRPr>
          </a:p>
        </p:txBody>
      </p:sp>
      <p:sp>
        <p:nvSpPr>
          <p:cNvPr id="440" name="Rectangle 439"/>
          <p:cNvSpPr/>
          <p:nvPr/>
        </p:nvSpPr>
        <p:spPr>
          <a:xfrm>
            <a:off x="1398299" y="1293591"/>
            <a:ext cx="3770603" cy="830997"/>
          </a:xfrm>
          <a:prstGeom prst="rect">
            <a:avLst/>
          </a:prstGeom>
        </p:spPr>
        <p:txBody>
          <a:bodyPr wrap="square">
            <a:spAutoFit/>
          </a:bodyPr>
          <a:lstStyle/>
          <a:p>
            <a:pPr algn="ctr"/>
            <a:r>
              <a:rPr lang="en-US" sz="1600" b="1" dirty="0">
                <a:solidFill>
                  <a:srgbClr val="007CC2"/>
                </a:solidFill>
              </a:rPr>
              <a:t>Composite of CV Death, MI, Stroke, Hospitalization for UA, or Coronary Revascularization</a:t>
            </a:r>
          </a:p>
        </p:txBody>
      </p:sp>
      <p:sp>
        <p:nvSpPr>
          <p:cNvPr id="441" name="Rectangle 440"/>
          <p:cNvSpPr/>
          <p:nvPr/>
        </p:nvSpPr>
        <p:spPr>
          <a:xfrm>
            <a:off x="5733854" y="1293591"/>
            <a:ext cx="3468885" cy="584775"/>
          </a:xfrm>
          <a:prstGeom prst="rect">
            <a:avLst/>
          </a:prstGeom>
        </p:spPr>
        <p:txBody>
          <a:bodyPr wrap="square" lIns="0" rIns="0">
            <a:spAutoFit/>
          </a:bodyPr>
          <a:lstStyle/>
          <a:p>
            <a:pPr algn="ctr"/>
            <a:r>
              <a:rPr lang="en-US" sz="1600" b="1" dirty="0">
                <a:solidFill>
                  <a:srgbClr val="007CC2"/>
                </a:solidFill>
              </a:rPr>
              <a:t>Composite of CV Death, MI, </a:t>
            </a:r>
            <a:br>
              <a:rPr lang="en-US" sz="1600" b="1" dirty="0">
                <a:solidFill>
                  <a:srgbClr val="007CC2"/>
                </a:solidFill>
              </a:rPr>
            </a:br>
            <a:r>
              <a:rPr lang="en-US" sz="1600" b="1" dirty="0">
                <a:solidFill>
                  <a:srgbClr val="007CC2"/>
                </a:solidFill>
              </a:rPr>
              <a:t>or Stroke</a:t>
            </a:r>
          </a:p>
        </p:txBody>
      </p:sp>
    </p:spTree>
    <p:custDataLst>
      <p:tags r:id="rId1"/>
    </p:custDataLst>
    <p:extLst>
      <p:ext uri="{BB962C8B-B14F-4D97-AF65-F5344CB8AC3E}">
        <p14:creationId xmlns:p14="http://schemas.microsoft.com/office/powerpoint/2010/main" val="123478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bwMode="auto">
          <a:xfrm>
            <a:off x="256142" y="1416847"/>
            <a:ext cx="9786724" cy="4100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68" tIns="45680" rIns="91368" bIns="45680"/>
          <a:lstStyle>
            <a:lvl1pPr marL="339725" indent="-339725" defTabSz="454025" eaLnBrk="0" hangingPunct="0">
              <a:defRPr sz="2400">
                <a:solidFill>
                  <a:schemeClr val="tx1"/>
                </a:solidFill>
                <a:latin typeface="Arial" charset="0"/>
                <a:ea typeface="ＭＳ Ｐゴシック" charset="0"/>
                <a:cs typeface="ＭＳ Ｐゴシック" charset="0"/>
              </a:defRPr>
            </a:lvl1pPr>
            <a:lvl2pPr marL="742950" indent="-285750" defTabSz="454025" eaLnBrk="0" hangingPunct="0">
              <a:defRPr sz="2400">
                <a:solidFill>
                  <a:schemeClr val="tx1"/>
                </a:solidFill>
                <a:latin typeface="Arial" charset="0"/>
                <a:ea typeface="ＭＳ Ｐゴシック" charset="0"/>
              </a:defRPr>
            </a:lvl2pPr>
            <a:lvl3pPr marL="1143000" indent="-228600" defTabSz="454025" eaLnBrk="0" hangingPunct="0">
              <a:defRPr sz="2400">
                <a:solidFill>
                  <a:schemeClr val="tx1"/>
                </a:solidFill>
                <a:latin typeface="Arial" charset="0"/>
                <a:ea typeface="ＭＳ Ｐゴシック" charset="0"/>
              </a:defRPr>
            </a:lvl3pPr>
            <a:lvl4pPr marL="1600200" indent="-228600" defTabSz="454025" eaLnBrk="0" hangingPunct="0">
              <a:defRPr sz="2400">
                <a:solidFill>
                  <a:schemeClr val="tx1"/>
                </a:solidFill>
                <a:latin typeface="Arial" charset="0"/>
                <a:ea typeface="ＭＳ Ｐゴシック" charset="0"/>
              </a:defRPr>
            </a:lvl4pPr>
            <a:lvl5pPr marL="2057400" indent="-228600" defTabSz="454025" eaLnBrk="0" hangingPunct="0">
              <a:defRPr sz="2400">
                <a:solidFill>
                  <a:schemeClr val="tx1"/>
                </a:solidFill>
                <a:latin typeface="Arial" charset="0"/>
                <a:ea typeface="ＭＳ Ｐゴシック" charset="0"/>
              </a:defRPr>
            </a:lvl5pPr>
            <a:lvl6pPr marL="2514600" indent="-228600" defTabSz="454025" eaLnBrk="0" fontAlgn="base" hangingPunct="0">
              <a:spcBef>
                <a:spcPct val="50000"/>
              </a:spcBef>
              <a:spcAft>
                <a:spcPct val="0"/>
              </a:spcAft>
              <a:defRPr sz="2400">
                <a:solidFill>
                  <a:schemeClr val="tx1"/>
                </a:solidFill>
                <a:latin typeface="Arial" charset="0"/>
                <a:ea typeface="ＭＳ Ｐゴシック" charset="0"/>
              </a:defRPr>
            </a:lvl6pPr>
            <a:lvl7pPr marL="2971800" indent="-228600" defTabSz="454025" eaLnBrk="0" fontAlgn="base" hangingPunct="0">
              <a:spcBef>
                <a:spcPct val="50000"/>
              </a:spcBef>
              <a:spcAft>
                <a:spcPct val="0"/>
              </a:spcAft>
              <a:defRPr sz="2400">
                <a:solidFill>
                  <a:schemeClr val="tx1"/>
                </a:solidFill>
                <a:latin typeface="Arial" charset="0"/>
                <a:ea typeface="ＭＳ Ｐゴシック" charset="0"/>
              </a:defRPr>
            </a:lvl7pPr>
            <a:lvl8pPr marL="3429000" indent="-228600" defTabSz="454025" eaLnBrk="0" fontAlgn="base" hangingPunct="0">
              <a:spcBef>
                <a:spcPct val="50000"/>
              </a:spcBef>
              <a:spcAft>
                <a:spcPct val="0"/>
              </a:spcAft>
              <a:defRPr sz="2400">
                <a:solidFill>
                  <a:schemeClr val="tx1"/>
                </a:solidFill>
                <a:latin typeface="Arial" charset="0"/>
                <a:ea typeface="ＭＳ Ｐゴシック" charset="0"/>
              </a:defRPr>
            </a:lvl8pPr>
            <a:lvl9pPr marL="3886200" indent="-228600" defTabSz="454025" eaLnBrk="0" fontAlgn="base" hangingPunct="0">
              <a:spcBef>
                <a:spcPct val="50000"/>
              </a:spcBef>
              <a:spcAft>
                <a:spcPct val="0"/>
              </a:spcAft>
              <a:defRPr sz="2400">
                <a:solidFill>
                  <a:schemeClr val="tx1"/>
                </a:solidFill>
                <a:latin typeface="Arial" charset="0"/>
                <a:ea typeface="ＭＳ Ｐゴシック" charset="0"/>
              </a:defRPr>
            </a:lvl9pPr>
          </a:lstStyle>
          <a:p>
            <a:pPr marL="342900" indent="-342900" eaLnBrk="1" hangingPunct="1">
              <a:spcBef>
                <a:spcPct val="20000"/>
              </a:spcBef>
              <a:buFont typeface="Arial"/>
              <a:buChar char="•"/>
            </a:pPr>
            <a:r>
              <a:rPr lang="it-IT" altLang="ja-JP" sz="2800" dirty="0">
                <a:latin typeface="Calibri" charset="0"/>
                <a:ea typeface="MS PGothic" charset="0"/>
                <a:cs typeface="Arial" charset="0"/>
              </a:rPr>
              <a:t>Secondo l’Organizzazione Mondiale della Sanità l’aderenza terapeutica è definibile come “</a:t>
            </a:r>
            <a:r>
              <a:rPr lang="it-IT" altLang="ja-JP" sz="2800" b="1" i="1" dirty="0">
                <a:latin typeface="Calibri" charset="0"/>
                <a:ea typeface="MS PGothic" charset="0"/>
                <a:cs typeface="Arial" charset="0"/>
              </a:rPr>
              <a:t>il grado di effettiva </a:t>
            </a:r>
            <a:r>
              <a:rPr lang="it-IT" altLang="ja-JP" sz="2800" b="1" i="1" dirty="0">
                <a:solidFill>
                  <a:srgbClr val="0000FF"/>
                </a:solidFill>
                <a:latin typeface="Calibri" charset="0"/>
                <a:ea typeface="MS PGothic" charset="0"/>
                <a:cs typeface="Arial" charset="0"/>
              </a:rPr>
              <a:t>coincidenza</a:t>
            </a:r>
            <a:r>
              <a:rPr lang="it-IT" altLang="ja-JP" sz="2800" b="1" i="1" dirty="0">
                <a:latin typeface="Calibri" charset="0"/>
                <a:ea typeface="MS PGothic" charset="0"/>
                <a:cs typeface="Arial" charset="0"/>
              </a:rPr>
              <a:t> tra il comportamento individuale del paziente e le prescrizioni terapeutiche ricevute dal personale sanitario curante</a:t>
            </a:r>
            <a:r>
              <a:rPr lang="it-IT" altLang="ja-JP" sz="2800" dirty="0">
                <a:latin typeface="Calibri" charset="0"/>
                <a:ea typeface="MS PGothic" charset="0"/>
                <a:cs typeface="Arial" charset="0"/>
              </a:rPr>
              <a:t>”.</a:t>
            </a:r>
          </a:p>
          <a:p>
            <a:pPr marL="342900" indent="-342900" eaLnBrk="1" hangingPunct="1">
              <a:spcBef>
                <a:spcPct val="20000"/>
              </a:spcBef>
              <a:buFont typeface="Arial"/>
              <a:buChar char="•"/>
            </a:pPr>
            <a:endParaRPr lang="it-IT" altLang="ja-JP" sz="2800" dirty="0">
              <a:latin typeface="Calibri" charset="0"/>
              <a:ea typeface="MS PGothic" charset="0"/>
              <a:cs typeface="Arial" charset="0"/>
            </a:endParaRPr>
          </a:p>
          <a:p>
            <a:pPr marL="342900" indent="-342900" eaLnBrk="1" hangingPunct="1">
              <a:spcBef>
                <a:spcPct val="20000"/>
              </a:spcBef>
              <a:buFont typeface="Arial"/>
              <a:buChar char="•"/>
            </a:pPr>
            <a:r>
              <a:rPr lang="it-IT" altLang="ja-JP" sz="2800" dirty="0">
                <a:latin typeface="Calibri" charset="0"/>
                <a:ea typeface="MS PGothic" charset="0"/>
                <a:cs typeface="Arial" charset="0"/>
              </a:rPr>
              <a:t>Questo concetto si riferisce tanto alle prescrizioni farmacologiche, quanto alle indicazioni relative alla dieta ed allo stile di vita.</a:t>
            </a:r>
          </a:p>
        </p:txBody>
      </p:sp>
      <p:sp>
        <p:nvSpPr>
          <p:cNvPr id="6" name="Rettangolo 2"/>
          <p:cNvSpPr>
            <a:spLocks noChangeArrowheads="1"/>
          </p:cNvSpPr>
          <p:nvPr/>
        </p:nvSpPr>
        <p:spPr bwMode="auto">
          <a:xfrm>
            <a:off x="0" y="432075"/>
            <a:ext cx="10287000" cy="646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defTabSz="454025"/>
            <a:r>
              <a:rPr lang="it-IT" sz="3600" b="1" dirty="0">
                <a:solidFill>
                  <a:srgbClr val="E61157"/>
                </a:solidFill>
                <a:latin typeface="Calibri"/>
                <a:ea typeface="ヒラギノ角ゴ Pro W3" charset="0"/>
                <a:cs typeface="Calibri"/>
              </a:rPr>
              <a:t>Aderenza al trattamento: definizione</a:t>
            </a:r>
          </a:p>
        </p:txBody>
      </p:sp>
      <p:sp>
        <p:nvSpPr>
          <p:cNvPr id="7" name="Rettangolo 6"/>
          <p:cNvSpPr/>
          <p:nvPr/>
        </p:nvSpPr>
        <p:spPr>
          <a:xfrm>
            <a:off x="458586" y="6025322"/>
            <a:ext cx="7204302" cy="294311"/>
          </a:xfrm>
          <a:prstGeom prst="rect">
            <a:avLst/>
          </a:prstGeom>
        </p:spPr>
        <p:txBody>
          <a:bodyPr wrap="square">
            <a:spAutoFit/>
          </a:bodyPr>
          <a:lstStyle/>
          <a:p>
            <a:pPr eaLnBrk="1" hangingPunct="1">
              <a:lnSpc>
                <a:spcPct val="85000"/>
              </a:lnSpc>
            </a:pPr>
            <a:r>
              <a:rPr lang="it-IT" sz="1500" i="1" dirty="0" err="1">
                <a:solidFill>
                  <a:srgbClr val="000000"/>
                </a:solidFill>
                <a:latin typeface="Calibri" charset="0"/>
                <a:ea typeface="MS PGothic" charset="0"/>
                <a:cs typeface="Arial" charset="0"/>
              </a:rPr>
              <a:t>Sabate</a:t>
            </a:r>
            <a:r>
              <a:rPr lang="it-IT" sz="1500" i="1" dirty="0">
                <a:solidFill>
                  <a:srgbClr val="000000"/>
                </a:solidFill>
                <a:latin typeface="Calibri" charset="0"/>
                <a:ea typeface="MS PGothic" charset="0"/>
                <a:cs typeface="Arial" charset="0"/>
              </a:rPr>
              <a:t> E, ed, </a:t>
            </a:r>
            <a:r>
              <a:rPr lang="it-IT" sz="1500" i="1" dirty="0" err="1">
                <a:solidFill>
                  <a:srgbClr val="000000"/>
                </a:solidFill>
                <a:latin typeface="Calibri" charset="0"/>
                <a:ea typeface="MS PGothic" charset="0"/>
                <a:cs typeface="Arial" charset="0"/>
              </a:rPr>
              <a:t>Adherence</a:t>
            </a:r>
            <a:r>
              <a:rPr lang="it-IT" sz="1500" i="1" dirty="0">
                <a:solidFill>
                  <a:srgbClr val="000000"/>
                </a:solidFill>
                <a:latin typeface="Calibri" charset="0"/>
                <a:ea typeface="MS PGothic" charset="0"/>
                <a:cs typeface="Arial" charset="0"/>
              </a:rPr>
              <a:t> to long </a:t>
            </a:r>
            <a:r>
              <a:rPr lang="it-IT" sz="1500" i="1" dirty="0" err="1">
                <a:solidFill>
                  <a:srgbClr val="000000"/>
                </a:solidFill>
                <a:latin typeface="Calibri" charset="0"/>
                <a:ea typeface="MS PGothic" charset="0"/>
                <a:cs typeface="Arial" charset="0"/>
              </a:rPr>
              <a:t>term</a:t>
            </a:r>
            <a:r>
              <a:rPr lang="it-IT" sz="1500" i="1" dirty="0">
                <a:solidFill>
                  <a:srgbClr val="000000"/>
                </a:solidFill>
                <a:latin typeface="Calibri" charset="0"/>
                <a:ea typeface="MS PGothic" charset="0"/>
                <a:cs typeface="Arial" charset="0"/>
              </a:rPr>
              <a:t> </a:t>
            </a:r>
            <a:r>
              <a:rPr lang="it-IT" sz="1500" i="1" dirty="0" err="1">
                <a:solidFill>
                  <a:srgbClr val="000000"/>
                </a:solidFill>
                <a:latin typeface="Calibri" charset="0"/>
                <a:ea typeface="MS PGothic" charset="0"/>
                <a:cs typeface="Arial" charset="0"/>
              </a:rPr>
              <a:t>therapies</a:t>
            </a:r>
            <a:r>
              <a:rPr lang="it-IT" sz="1500" i="1" dirty="0">
                <a:solidFill>
                  <a:srgbClr val="000000"/>
                </a:solidFill>
                <a:latin typeface="Calibri" charset="0"/>
                <a:ea typeface="MS PGothic" charset="0"/>
                <a:cs typeface="Arial" charset="0"/>
              </a:rPr>
              <a:t>: </a:t>
            </a:r>
            <a:r>
              <a:rPr lang="it-IT" sz="1500" i="1" dirty="0" err="1">
                <a:solidFill>
                  <a:srgbClr val="000000"/>
                </a:solidFill>
                <a:latin typeface="Calibri" charset="0"/>
                <a:ea typeface="MS PGothic" charset="0"/>
                <a:cs typeface="Arial" charset="0"/>
              </a:rPr>
              <a:t>evidence</a:t>
            </a:r>
            <a:r>
              <a:rPr lang="it-IT" sz="1500" i="1" dirty="0">
                <a:solidFill>
                  <a:srgbClr val="000000"/>
                </a:solidFill>
                <a:latin typeface="Calibri" charset="0"/>
                <a:ea typeface="MS PGothic" charset="0"/>
                <a:cs typeface="Arial" charset="0"/>
              </a:rPr>
              <a:t> for </a:t>
            </a:r>
            <a:r>
              <a:rPr lang="it-IT" sz="1500" i="1" dirty="0" err="1">
                <a:solidFill>
                  <a:srgbClr val="000000"/>
                </a:solidFill>
                <a:latin typeface="Calibri" charset="0"/>
                <a:ea typeface="MS PGothic" charset="0"/>
                <a:cs typeface="Arial" charset="0"/>
              </a:rPr>
              <a:t>action</a:t>
            </a:r>
            <a:r>
              <a:rPr lang="it-IT" sz="1500" i="1" dirty="0">
                <a:solidFill>
                  <a:srgbClr val="000000"/>
                </a:solidFill>
                <a:latin typeface="Calibri" charset="0"/>
                <a:ea typeface="MS PGothic" charset="0"/>
                <a:cs typeface="Arial" charset="0"/>
              </a:rPr>
              <a:t>. Geneva, WHO, 2003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nvGraphicFramePr>
        <p:xfrm>
          <a:off x="324898" y="1861549"/>
          <a:ext cx="8834760" cy="4770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30151" y="743105"/>
            <a:ext cx="9656849" cy="1118444"/>
          </a:xfrm>
        </p:spPr>
        <p:txBody>
          <a:bodyPr>
            <a:normAutofit/>
          </a:bodyPr>
          <a:lstStyle/>
          <a:p>
            <a:r>
              <a:rPr lang="en-US" dirty="0"/>
              <a:t>LDL-C: On-Treatment Analysis</a:t>
            </a:r>
            <a:endParaRPr lang="en-US" sz="2250" dirty="0"/>
          </a:p>
        </p:txBody>
      </p:sp>
      <p:sp>
        <p:nvSpPr>
          <p:cNvPr id="4" name="TextBox 3">
            <a:extLst>
              <a:ext uri="{FF2B5EF4-FFF2-40B4-BE49-F238E27FC236}">
                <a16:creationId xmlns:a16="http://schemas.microsoft.com/office/drawing/2014/main" id="{A5EBA051-CF46-AC46-8F68-3FCAF29626CD}"/>
              </a:ext>
            </a:extLst>
          </p:cNvPr>
          <p:cNvSpPr txBox="1"/>
          <p:nvPr/>
        </p:nvSpPr>
        <p:spPr>
          <a:xfrm>
            <a:off x="5699394" y="1863848"/>
            <a:ext cx="1354278" cy="438582"/>
          </a:xfrm>
          <a:prstGeom prst="rect">
            <a:avLst/>
          </a:prstGeom>
          <a:noFill/>
        </p:spPr>
        <p:txBody>
          <a:bodyPr wrap="square" rtlCol="0">
            <a:spAutoFit/>
          </a:bodyPr>
          <a:lstStyle/>
          <a:p>
            <a:r>
              <a:rPr lang="en-US" sz="2250" b="1" dirty="0">
                <a:solidFill>
                  <a:srgbClr val="4682B4"/>
                </a:solidFill>
              </a:rPr>
              <a:t>Placebo</a:t>
            </a:r>
          </a:p>
        </p:txBody>
      </p:sp>
      <p:sp>
        <p:nvSpPr>
          <p:cNvPr id="28" name="TextBox 3">
            <a:extLst>
              <a:ext uri="{FF2B5EF4-FFF2-40B4-BE49-F238E27FC236}">
                <a16:creationId xmlns:a16="http://schemas.microsoft.com/office/drawing/2014/main" id="{8DCE7F42-99C6-3148-AA15-4E268DC652A0}"/>
              </a:ext>
            </a:extLst>
          </p:cNvPr>
          <p:cNvSpPr txBox="1"/>
          <p:nvPr/>
        </p:nvSpPr>
        <p:spPr>
          <a:xfrm>
            <a:off x="5700810" y="3820257"/>
            <a:ext cx="1593838" cy="4385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250" b="1" dirty="0">
                <a:solidFill>
                  <a:srgbClr val="B22222"/>
                </a:solidFill>
              </a:rPr>
              <a:t>Alirocumab</a:t>
            </a:r>
          </a:p>
        </p:txBody>
      </p:sp>
      <p:sp>
        <p:nvSpPr>
          <p:cNvPr id="6" name="TextBox 5">
            <a:extLst>
              <a:ext uri="{FF2B5EF4-FFF2-40B4-BE49-F238E27FC236}">
                <a16:creationId xmlns:a16="http://schemas.microsoft.com/office/drawing/2014/main" id="{CD8DB91E-8BB2-2C45-BCA1-E37A9C564FC9}"/>
              </a:ext>
            </a:extLst>
          </p:cNvPr>
          <p:cNvSpPr txBox="1"/>
          <p:nvPr/>
        </p:nvSpPr>
        <p:spPr>
          <a:xfrm>
            <a:off x="1" y="5802846"/>
            <a:ext cx="7378943" cy="611706"/>
          </a:xfrm>
          <a:prstGeom prst="rect">
            <a:avLst/>
          </a:prstGeom>
          <a:noFill/>
        </p:spPr>
        <p:txBody>
          <a:bodyPr wrap="none" rtlCol="0">
            <a:spAutoFit/>
          </a:bodyPr>
          <a:lstStyle/>
          <a:p>
            <a:r>
              <a:rPr lang="en-GB" sz="1350" dirty="0"/>
              <a:t>Excludes LDL-C values after premature treatment discontinuation or blinded switch to placebo</a:t>
            </a:r>
          </a:p>
          <a:p>
            <a:r>
              <a:rPr lang="en-GB" sz="1350" dirty="0"/>
              <a:t>Approximately 75% of months of active treatment were at the 75 mg dose</a:t>
            </a:r>
            <a:endParaRPr lang="en-US" sz="1350" dirty="0"/>
          </a:p>
        </p:txBody>
      </p:sp>
    </p:spTree>
    <p:extLst>
      <p:ext uri="{BB962C8B-B14F-4D97-AF65-F5344CB8AC3E}">
        <p14:creationId xmlns:p14="http://schemas.microsoft.com/office/powerpoint/2010/main" val="2629021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34" y="499533"/>
            <a:ext cx="9089529" cy="829646"/>
          </a:xfrm>
        </p:spPr>
        <p:txBody>
          <a:bodyPr>
            <a:normAutofit/>
          </a:bodyPr>
          <a:lstStyle/>
          <a:p>
            <a:pPr algn="ctr"/>
            <a:r>
              <a:rPr lang="en-US" sz="4000" b="1" dirty="0">
                <a:effectLst>
                  <a:outerShdw blurRad="38100" dist="38100" dir="2700000" algn="tl">
                    <a:srgbClr val="000000">
                      <a:alpha val="43137"/>
                    </a:srgbClr>
                  </a:outerShdw>
                </a:effectLst>
              </a:rPr>
              <a:t>Primary Efficacy Endpoint: MACE</a:t>
            </a:r>
          </a:p>
        </p:txBody>
      </p:sp>
      <p:sp>
        <p:nvSpPr>
          <p:cNvPr id="5" name="TextBox 4">
            <a:extLst>
              <a:ext uri="{FF2B5EF4-FFF2-40B4-BE49-F238E27FC236}">
                <a16:creationId xmlns:a16="http://schemas.microsoft.com/office/drawing/2014/main" id="{9D2CFC57-05D4-ED4E-B382-3B2A4BE9A8A8}"/>
              </a:ext>
            </a:extLst>
          </p:cNvPr>
          <p:cNvSpPr txBox="1"/>
          <p:nvPr/>
        </p:nvSpPr>
        <p:spPr>
          <a:xfrm>
            <a:off x="4586667" y="4767410"/>
            <a:ext cx="3559483" cy="369332"/>
          </a:xfrm>
          <a:prstGeom prst="rect">
            <a:avLst/>
          </a:prstGeom>
          <a:solidFill>
            <a:schemeClr val="bg1"/>
          </a:solidFill>
        </p:spPr>
        <p:txBody>
          <a:bodyPr wrap="square" rtlCol="0">
            <a:spAutoFit/>
          </a:bodyPr>
          <a:lstStyle/>
          <a:p>
            <a:endParaRPr lang="en-US" dirty="0"/>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634" b="-781"/>
          <a:stretch/>
        </p:blipFill>
        <p:spPr bwMode="auto">
          <a:xfrm>
            <a:off x="2057490" y="1851317"/>
            <a:ext cx="5880816" cy="443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17379876-860F-AF47-AE15-4C566ECCF205}"/>
              </a:ext>
            </a:extLst>
          </p:cNvPr>
          <p:cNvSpPr txBox="1"/>
          <p:nvPr/>
        </p:nvSpPr>
        <p:spPr>
          <a:xfrm>
            <a:off x="7767739" y="2099269"/>
            <a:ext cx="1205779" cy="334707"/>
          </a:xfrm>
          <a:prstGeom prst="rect">
            <a:avLst/>
          </a:prstGeom>
          <a:noFill/>
        </p:spPr>
        <p:txBody>
          <a:bodyPr wrap="none" rtlCol="0">
            <a:spAutoFit/>
          </a:bodyPr>
          <a:lstStyle/>
          <a:p>
            <a:r>
              <a:rPr lang="en-US" sz="1575" dirty="0"/>
              <a:t>ARR* 1.6%</a:t>
            </a:r>
          </a:p>
        </p:txBody>
      </p:sp>
      <p:sp>
        <p:nvSpPr>
          <p:cNvPr id="9" name="TextBox 8">
            <a:extLst>
              <a:ext uri="{FF2B5EF4-FFF2-40B4-BE49-F238E27FC236}">
                <a16:creationId xmlns:a16="http://schemas.microsoft.com/office/drawing/2014/main" id="{2027491D-EA1C-3945-AD49-5EF06EFF0472}"/>
              </a:ext>
            </a:extLst>
          </p:cNvPr>
          <p:cNvSpPr txBox="1"/>
          <p:nvPr/>
        </p:nvSpPr>
        <p:spPr>
          <a:xfrm>
            <a:off x="0" y="5872095"/>
            <a:ext cx="1726747" cy="438582"/>
          </a:xfrm>
          <a:prstGeom prst="rect">
            <a:avLst/>
          </a:prstGeom>
          <a:noFill/>
        </p:spPr>
        <p:txBody>
          <a:bodyPr wrap="square" rtlCol="0">
            <a:spAutoFit/>
          </a:bodyPr>
          <a:lstStyle/>
          <a:p>
            <a:r>
              <a:rPr lang="en-US" sz="1125" dirty="0"/>
              <a:t>*Based on cumulative incidence</a:t>
            </a:r>
          </a:p>
        </p:txBody>
      </p:sp>
      <p:sp>
        <p:nvSpPr>
          <p:cNvPr id="10" name="TextBox 9">
            <a:extLst>
              <a:ext uri="{FF2B5EF4-FFF2-40B4-BE49-F238E27FC236}">
                <a16:creationId xmlns:a16="http://schemas.microsoft.com/office/drawing/2014/main" id="{4AFB4F77-85E7-A84F-B405-DB9C289E162C}"/>
              </a:ext>
            </a:extLst>
          </p:cNvPr>
          <p:cNvSpPr txBox="1"/>
          <p:nvPr/>
        </p:nvSpPr>
        <p:spPr>
          <a:xfrm>
            <a:off x="182880" y="4232630"/>
            <a:ext cx="2390388" cy="1632691"/>
          </a:xfrm>
          <a:prstGeom prst="rect">
            <a:avLst/>
          </a:prstGeom>
          <a:noFill/>
        </p:spPr>
        <p:txBody>
          <a:bodyPr wrap="square" rtlCol="0">
            <a:spAutoFit/>
          </a:bodyPr>
          <a:lstStyle/>
          <a:p>
            <a:pPr marL="0" lvl="1" indent="10716">
              <a:lnSpc>
                <a:spcPct val="110000"/>
              </a:lnSpc>
            </a:pPr>
            <a:r>
              <a:rPr lang="en-US" sz="1350" dirty="0"/>
              <a:t>MACE: CHD death, </a:t>
            </a:r>
          </a:p>
          <a:p>
            <a:pPr marL="0" lvl="1" indent="10716">
              <a:lnSpc>
                <a:spcPct val="110000"/>
              </a:lnSpc>
            </a:pPr>
            <a:r>
              <a:rPr lang="en-US" sz="1350" dirty="0"/>
              <a:t>non-fatal MI, </a:t>
            </a:r>
          </a:p>
          <a:p>
            <a:pPr marL="0" lvl="1" indent="10716">
              <a:lnSpc>
                <a:spcPct val="110000"/>
              </a:lnSpc>
            </a:pPr>
            <a:r>
              <a:rPr lang="en-US" sz="1350" dirty="0"/>
              <a:t>ischemic stroke, or </a:t>
            </a:r>
          </a:p>
          <a:p>
            <a:pPr marL="0" lvl="1" indent="10716">
              <a:lnSpc>
                <a:spcPct val="110000"/>
              </a:lnSpc>
            </a:pPr>
            <a:r>
              <a:rPr lang="en-US" sz="1350" dirty="0"/>
              <a:t>unstable angina requiring </a:t>
            </a:r>
          </a:p>
          <a:p>
            <a:pPr marL="0" lvl="1" indent="10716">
              <a:lnSpc>
                <a:spcPct val="110000"/>
              </a:lnSpc>
            </a:pPr>
            <a:r>
              <a:rPr lang="en-US" sz="1350" dirty="0"/>
              <a:t>hospitalization</a:t>
            </a:r>
          </a:p>
        </p:txBody>
      </p:sp>
      <p:sp>
        <p:nvSpPr>
          <p:cNvPr id="3" name="TextBox 2">
            <a:extLst>
              <a:ext uri="{FF2B5EF4-FFF2-40B4-BE49-F238E27FC236}">
                <a16:creationId xmlns:a16="http://schemas.microsoft.com/office/drawing/2014/main" id="{170A7594-F954-8E48-A4E0-3349FCCE1920}"/>
              </a:ext>
            </a:extLst>
          </p:cNvPr>
          <p:cNvSpPr txBox="1"/>
          <p:nvPr/>
        </p:nvSpPr>
        <p:spPr>
          <a:xfrm>
            <a:off x="5326380" y="3930492"/>
            <a:ext cx="3108960" cy="1061829"/>
          </a:xfrm>
          <a:prstGeom prst="rect">
            <a:avLst/>
          </a:prstGeom>
          <a:noFill/>
        </p:spPr>
        <p:txBody>
          <a:bodyPr wrap="square" rtlCol="0">
            <a:spAutoFit/>
          </a:bodyPr>
          <a:lstStyle/>
          <a:p>
            <a:pPr algn="ctr"/>
            <a:r>
              <a:rPr lang="en-US" sz="1575" b="1" dirty="0"/>
              <a:t>HR 0.85</a:t>
            </a:r>
          </a:p>
          <a:p>
            <a:pPr algn="ctr"/>
            <a:r>
              <a:rPr lang="en-US" sz="1575" b="1" dirty="0"/>
              <a:t>(95% CI 0.78, 0.93)</a:t>
            </a:r>
          </a:p>
          <a:p>
            <a:pPr algn="ctr"/>
            <a:r>
              <a:rPr lang="en-US" sz="1575" b="1" dirty="0"/>
              <a:t>P=0.0003</a:t>
            </a:r>
          </a:p>
        </p:txBody>
      </p:sp>
      <p:sp>
        <p:nvSpPr>
          <p:cNvPr id="6" name="TextBox 5">
            <a:extLst>
              <a:ext uri="{FF2B5EF4-FFF2-40B4-BE49-F238E27FC236}">
                <a16:creationId xmlns:a16="http://schemas.microsoft.com/office/drawing/2014/main" id="{DFB22265-2ECE-4843-B8BC-EF2F6B785A68}"/>
              </a:ext>
            </a:extLst>
          </p:cNvPr>
          <p:cNvSpPr txBox="1"/>
          <p:nvPr/>
        </p:nvSpPr>
        <p:spPr>
          <a:xfrm>
            <a:off x="4194810" y="4753451"/>
            <a:ext cx="396621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675689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34" y="499533"/>
            <a:ext cx="9089529" cy="744805"/>
          </a:xfrm>
        </p:spPr>
        <p:txBody>
          <a:bodyPr>
            <a:normAutofit fontScale="90000"/>
          </a:bodyPr>
          <a:lstStyle/>
          <a:p>
            <a:pPr algn="ctr">
              <a:tabLst>
                <a:tab pos="1681014" algn="l"/>
              </a:tabLst>
            </a:pPr>
            <a:r>
              <a:rPr lang="en-US" b="1" dirty="0">
                <a:effectLst>
                  <a:outerShdw blurRad="38100" dist="38100" dir="2700000" algn="tl">
                    <a:srgbClr val="000000">
                      <a:alpha val="43137"/>
                    </a:srgbClr>
                  </a:outerShdw>
                </a:effectLst>
              </a:rPr>
              <a:t>All-Cause Death</a:t>
            </a:r>
          </a:p>
        </p:txBody>
      </p:sp>
      <p:sp>
        <p:nvSpPr>
          <p:cNvPr id="7" name="TextBox 6">
            <a:extLst>
              <a:ext uri="{FF2B5EF4-FFF2-40B4-BE49-F238E27FC236}">
                <a16:creationId xmlns:a16="http://schemas.microsoft.com/office/drawing/2014/main" id="{5290F94B-6601-634C-8BBE-2A715FAE471B}"/>
              </a:ext>
            </a:extLst>
          </p:cNvPr>
          <p:cNvSpPr txBox="1"/>
          <p:nvPr/>
        </p:nvSpPr>
        <p:spPr>
          <a:xfrm>
            <a:off x="4586667" y="4767410"/>
            <a:ext cx="3559483" cy="369332"/>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17379876-860F-AF47-AE15-4C566ECCF205}"/>
              </a:ext>
            </a:extLst>
          </p:cNvPr>
          <p:cNvSpPr txBox="1"/>
          <p:nvPr/>
        </p:nvSpPr>
        <p:spPr>
          <a:xfrm>
            <a:off x="7978502" y="2484812"/>
            <a:ext cx="1239442" cy="334707"/>
          </a:xfrm>
          <a:prstGeom prst="rect">
            <a:avLst/>
          </a:prstGeom>
          <a:noFill/>
        </p:spPr>
        <p:txBody>
          <a:bodyPr wrap="none" rtlCol="0">
            <a:spAutoFit/>
          </a:bodyPr>
          <a:lstStyle/>
          <a:p>
            <a:r>
              <a:rPr lang="en-US" sz="1575" dirty="0"/>
              <a:t>ARR† 0.6%</a:t>
            </a:r>
          </a:p>
        </p:txBody>
      </p:sp>
      <p:sp>
        <p:nvSpPr>
          <p:cNvPr id="3" name="TextBox 2">
            <a:extLst>
              <a:ext uri="{FF2B5EF4-FFF2-40B4-BE49-F238E27FC236}">
                <a16:creationId xmlns:a16="http://schemas.microsoft.com/office/drawing/2014/main" id="{9C68120C-448A-AC43-835D-4D9D02D7B35D}"/>
              </a:ext>
            </a:extLst>
          </p:cNvPr>
          <p:cNvSpPr txBox="1"/>
          <p:nvPr/>
        </p:nvSpPr>
        <p:spPr>
          <a:xfrm>
            <a:off x="-43467" y="5866449"/>
            <a:ext cx="2571750" cy="568617"/>
          </a:xfrm>
          <a:prstGeom prst="rect">
            <a:avLst/>
          </a:prstGeom>
          <a:noFill/>
        </p:spPr>
        <p:txBody>
          <a:bodyPr wrap="square" rtlCol="0">
            <a:spAutoFit/>
          </a:bodyPr>
          <a:lstStyle/>
          <a:p>
            <a:r>
              <a:rPr lang="en-US" sz="1238" dirty="0"/>
              <a:t>*Nominal P-value</a:t>
            </a:r>
          </a:p>
          <a:p>
            <a:r>
              <a:rPr lang="en-US" sz="1238" dirty="0"/>
              <a:t>†Based on cumulative incidence</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70901" y="1893324"/>
            <a:ext cx="5804541" cy="428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4119" y="3851363"/>
            <a:ext cx="1820007" cy="1304203"/>
          </a:xfrm>
          <a:prstGeom prst="rect">
            <a:avLst/>
          </a:prstGeom>
          <a:noFill/>
        </p:spPr>
        <p:txBody>
          <a:bodyPr wrap="square" rtlCol="0">
            <a:spAutoFit/>
          </a:bodyPr>
          <a:lstStyle/>
          <a:p>
            <a:pPr algn="ctr"/>
            <a:r>
              <a:rPr lang="en-US" sz="1575" b="1"/>
              <a:t>HR 0.85</a:t>
            </a:r>
          </a:p>
          <a:p>
            <a:pPr algn="ctr"/>
            <a:r>
              <a:rPr lang="en-US" sz="1575" b="1"/>
              <a:t>(95% CI 0.73, 0.98)</a:t>
            </a:r>
          </a:p>
          <a:p>
            <a:pPr algn="ctr"/>
            <a:r>
              <a:rPr lang="en-US" sz="1575" b="1"/>
              <a:t>P=0.026*</a:t>
            </a:r>
          </a:p>
        </p:txBody>
      </p:sp>
      <p:sp>
        <p:nvSpPr>
          <p:cNvPr id="6" name="Rectangle 5"/>
          <p:cNvSpPr/>
          <p:nvPr/>
        </p:nvSpPr>
        <p:spPr>
          <a:xfrm>
            <a:off x="4476541" y="4854060"/>
            <a:ext cx="3501962" cy="328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672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a:extLst>
              <a:ext uri="{FF2B5EF4-FFF2-40B4-BE49-F238E27FC236}">
                <a16:creationId xmlns:a16="http://schemas.microsoft.com/office/drawing/2014/main" id="{29C247AC-38BF-2548-A227-F9E29EE07904}"/>
              </a:ext>
            </a:extLst>
          </p:cNvPr>
          <p:cNvSpPr/>
          <p:nvPr/>
        </p:nvSpPr>
        <p:spPr>
          <a:xfrm>
            <a:off x="5624450" y="2232468"/>
            <a:ext cx="3233060" cy="2752107"/>
          </a:xfrm>
          <a:prstGeom prst="homePlate">
            <a:avLst>
              <a:gd name="adj" fmla="val 1844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solidFill>
                  <a:sysClr val="windowText" lastClr="000000"/>
                </a:solidFill>
              </a:rPr>
              <a:t>Undesirably high</a:t>
            </a:r>
          </a:p>
          <a:p>
            <a:pPr algn="ctr"/>
            <a:r>
              <a:rPr lang="en-US" b="1" dirty="0">
                <a:solidFill>
                  <a:sysClr val="windowText" lastClr="000000"/>
                </a:solidFill>
              </a:rPr>
              <a:t>baseline range</a:t>
            </a:r>
          </a:p>
        </p:txBody>
      </p:sp>
      <p:cxnSp>
        <p:nvCxnSpPr>
          <p:cNvPr id="18" name="Straight Connector 17"/>
          <p:cNvCxnSpPr/>
          <p:nvPr/>
        </p:nvCxnSpPr>
        <p:spPr>
          <a:xfrm>
            <a:off x="5603479" y="2231060"/>
            <a:ext cx="0" cy="27807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541E750-DFFE-4DC8-B92A-A187929DCF6F}"/>
              </a:ext>
            </a:extLst>
          </p:cNvPr>
          <p:cNvSpPr/>
          <p:nvPr/>
        </p:nvSpPr>
        <p:spPr>
          <a:xfrm>
            <a:off x="3546079" y="2247134"/>
            <a:ext cx="1133178" cy="27485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928" dirty="0"/>
          </a:p>
        </p:txBody>
      </p:sp>
      <p:sp>
        <p:nvSpPr>
          <p:cNvPr id="7" name="TextBox 7">
            <a:extLst>
              <a:ext uri="{FF2B5EF4-FFF2-40B4-BE49-F238E27FC236}">
                <a16:creationId xmlns:a16="http://schemas.microsoft.com/office/drawing/2014/main" id="{E215DEB1-8C89-435E-A984-B41CAA9C07D6}"/>
              </a:ext>
            </a:extLst>
          </p:cNvPr>
          <p:cNvSpPr txBox="1"/>
          <p:nvPr/>
        </p:nvSpPr>
        <p:spPr>
          <a:xfrm>
            <a:off x="2348608" y="5035876"/>
            <a:ext cx="5585519" cy="871392"/>
          </a:xfrm>
          <a:prstGeom prst="rect">
            <a:avLst/>
          </a:prstGeom>
          <a:solidFill>
            <a:sysClr val="window" lastClr="FFFFFF"/>
          </a:solid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025" b="1" dirty="0"/>
              <a:t>                              </a:t>
            </a:r>
          </a:p>
          <a:p>
            <a:pPr algn="ctr"/>
            <a:r>
              <a:rPr lang="en-US" sz="2025" b="1" dirty="0"/>
              <a:t>LDL-C (mg/dL)</a:t>
            </a:r>
          </a:p>
        </p:txBody>
      </p:sp>
      <p:sp>
        <p:nvSpPr>
          <p:cNvPr id="9" name="TextBox 11">
            <a:extLst>
              <a:ext uri="{FF2B5EF4-FFF2-40B4-BE49-F238E27FC236}">
                <a16:creationId xmlns:a16="http://schemas.microsoft.com/office/drawing/2014/main" id="{7DFF9333-411D-4882-B454-673A3508D179}"/>
              </a:ext>
            </a:extLst>
          </p:cNvPr>
          <p:cNvSpPr txBox="1"/>
          <p:nvPr/>
        </p:nvSpPr>
        <p:spPr>
          <a:xfrm>
            <a:off x="3538042" y="2247135"/>
            <a:ext cx="1077895" cy="71558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025" b="1" dirty="0"/>
              <a:t>Target range</a:t>
            </a:r>
          </a:p>
        </p:txBody>
      </p:sp>
      <p:sp>
        <p:nvSpPr>
          <p:cNvPr id="13" name="TextBox 16">
            <a:extLst>
              <a:ext uri="{FF2B5EF4-FFF2-40B4-BE49-F238E27FC236}">
                <a16:creationId xmlns:a16="http://schemas.microsoft.com/office/drawing/2014/main" id="{7DFF9333-411D-4882-B454-673A3508D179}"/>
              </a:ext>
            </a:extLst>
          </p:cNvPr>
          <p:cNvSpPr txBox="1"/>
          <p:nvPr/>
        </p:nvSpPr>
        <p:spPr>
          <a:xfrm>
            <a:off x="5401981" y="5003728"/>
            <a:ext cx="444352" cy="4039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25" b="1" dirty="0"/>
              <a:t>70</a:t>
            </a:r>
          </a:p>
        </p:txBody>
      </p:sp>
      <p:sp>
        <p:nvSpPr>
          <p:cNvPr id="14" name="TextBox 17">
            <a:extLst>
              <a:ext uri="{FF2B5EF4-FFF2-40B4-BE49-F238E27FC236}">
                <a16:creationId xmlns:a16="http://schemas.microsoft.com/office/drawing/2014/main" id="{7DFF9333-411D-4882-B454-673A3508D179}"/>
              </a:ext>
            </a:extLst>
          </p:cNvPr>
          <p:cNvSpPr txBox="1"/>
          <p:nvPr/>
        </p:nvSpPr>
        <p:spPr>
          <a:xfrm>
            <a:off x="4469722" y="5003728"/>
            <a:ext cx="444352" cy="4039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25" b="1" dirty="0"/>
              <a:t>50</a:t>
            </a:r>
          </a:p>
        </p:txBody>
      </p:sp>
      <p:sp>
        <p:nvSpPr>
          <p:cNvPr id="15" name="TextBox 18">
            <a:extLst>
              <a:ext uri="{FF2B5EF4-FFF2-40B4-BE49-F238E27FC236}">
                <a16:creationId xmlns:a16="http://schemas.microsoft.com/office/drawing/2014/main" id="{7DFF9333-411D-4882-B454-673A3508D179}"/>
              </a:ext>
            </a:extLst>
          </p:cNvPr>
          <p:cNvSpPr txBox="1"/>
          <p:nvPr/>
        </p:nvSpPr>
        <p:spPr>
          <a:xfrm>
            <a:off x="3362393" y="5003728"/>
            <a:ext cx="444352" cy="4039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25" b="1" dirty="0"/>
              <a:t>25</a:t>
            </a:r>
          </a:p>
        </p:txBody>
      </p:sp>
      <p:sp>
        <p:nvSpPr>
          <p:cNvPr id="16" name="TextBox 19">
            <a:extLst>
              <a:ext uri="{FF2B5EF4-FFF2-40B4-BE49-F238E27FC236}">
                <a16:creationId xmlns:a16="http://schemas.microsoft.com/office/drawing/2014/main" id="{7DFF9333-411D-4882-B454-673A3508D179}"/>
              </a:ext>
            </a:extLst>
          </p:cNvPr>
          <p:cNvSpPr txBox="1"/>
          <p:nvPr/>
        </p:nvSpPr>
        <p:spPr>
          <a:xfrm>
            <a:off x="2906000" y="5003728"/>
            <a:ext cx="444352" cy="4039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25" b="1" dirty="0"/>
              <a:t>15</a:t>
            </a:r>
          </a:p>
        </p:txBody>
      </p:sp>
      <p:sp>
        <p:nvSpPr>
          <p:cNvPr id="17" name="TextBox 20">
            <a:extLst>
              <a:ext uri="{FF2B5EF4-FFF2-40B4-BE49-F238E27FC236}">
                <a16:creationId xmlns:a16="http://schemas.microsoft.com/office/drawing/2014/main" id="{7DFF9333-411D-4882-B454-673A3508D179}"/>
              </a:ext>
            </a:extLst>
          </p:cNvPr>
          <p:cNvSpPr txBox="1"/>
          <p:nvPr/>
        </p:nvSpPr>
        <p:spPr>
          <a:xfrm>
            <a:off x="2254921" y="5003728"/>
            <a:ext cx="314510" cy="4039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25" b="1" dirty="0"/>
              <a:t>0</a:t>
            </a:r>
          </a:p>
        </p:txBody>
      </p:sp>
      <p:sp>
        <p:nvSpPr>
          <p:cNvPr id="2" name="Title 1">
            <a:extLst>
              <a:ext uri="{FF2B5EF4-FFF2-40B4-BE49-F238E27FC236}">
                <a16:creationId xmlns:a16="http://schemas.microsoft.com/office/drawing/2014/main" id="{CB9BAAA3-EFFE-CB4D-8A70-C7AAF453AEA3}"/>
              </a:ext>
            </a:extLst>
          </p:cNvPr>
          <p:cNvSpPr>
            <a:spLocks noGrp="1"/>
          </p:cNvSpPr>
          <p:nvPr>
            <p:ph type="title"/>
          </p:nvPr>
        </p:nvSpPr>
        <p:spPr/>
        <p:txBody>
          <a:bodyPr/>
          <a:lstStyle/>
          <a:p>
            <a:r>
              <a:rPr lang="fr-FR" dirty="0"/>
              <a:t>A Target Range for LDL-C</a:t>
            </a:r>
            <a:endParaRPr lang="en-US" dirty="0"/>
          </a:p>
        </p:txBody>
      </p:sp>
      <p:sp>
        <p:nvSpPr>
          <p:cNvPr id="21" name="TextBox 20">
            <a:extLst>
              <a:ext uri="{FF2B5EF4-FFF2-40B4-BE49-F238E27FC236}">
                <a16:creationId xmlns:a16="http://schemas.microsoft.com/office/drawing/2014/main" id="{9EF1BB0A-EC4B-A044-A39A-3FB9ADD74E80}"/>
              </a:ext>
            </a:extLst>
          </p:cNvPr>
          <p:cNvSpPr txBox="1"/>
          <p:nvPr/>
        </p:nvSpPr>
        <p:spPr>
          <a:xfrm>
            <a:off x="1" y="5984821"/>
            <a:ext cx="7338896" cy="300082"/>
          </a:xfrm>
          <a:prstGeom prst="rect">
            <a:avLst/>
          </a:prstGeom>
          <a:noFill/>
        </p:spPr>
        <p:txBody>
          <a:bodyPr wrap="square" rtlCol="0">
            <a:spAutoFit/>
          </a:bodyPr>
          <a:lstStyle/>
          <a:p>
            <a:r>
              <a:rPr lang="en-GB" sz="1350" dirty="0"/>
              <a:t>Schwartz GG, et al. Am Heart J 2014;168:682-689.e1. </a:t>
            </a:r>
          </a:p>
        </p:txBody>
      </p:sp>
      <p:cxnSp>
        <p:nvCxnSpPr>
          <p:cNvPr id="22" name="Straight Connector 21">
            <a:extLst>
              <a:ext uri="{FF2B5EF4-FFF2-40B4-BE49-F238E27FC236}">
                <a16:creationId xmlns:a16="http://schemas.microsoft.com/office/drawing/2014/main" id="{C56ADFCA-37C6-1348-BCDA-E68EAB5DAB33}"/>
              </a:ext>
            </a:extLst>
          </p:cNvPr>
          <p:cNvCxnSpPr>
            <a:cxnSpLocks/>
          </p:cNvCxnSpPr>
          <p:nvPr/>
        </p:nvCxnSpPr>
        <p:spPr>
          <a:xfrm flipV="1">
            <a:off x="2388791" y="5003730"/>
            <a:ext cx="593157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084539" y="3607657"/>
            <a:ext cx="2628007" cy="0"/>
          </a:xfrm>
          <a:prstGeom prst="straightConnector1">
            <a:avLst/>
          </a:prstGeom>
          <a:ln w="381000">
            <a:solidFill>
              <a:srgbClr val="B22222"/>
            </a:solidFill>
            <a:tailEnd type="triangle" w="sm" len="sm"/>
          </a:ln>
        </p:spPr>
        <p:style>
          <a:lnRef idx="1">
            <a:schemeClr val="accent1"/>
          </a:lnRef>
          <a:fillRef idx="0">
            <a:schemeClr val="accent1"/>
          </a:fillRef>
          <a:effectRef idx="0">
            <a:schemeClr val="accent1"/>
          </a:effectRef>
          <a:fontRef idx="minor">
            <a:schemeClr val="tx1"/>
          </a:fontRef>
        </p:style>
      </p:cxnSp>
      <p:sp>
        <p:nvSpPr>
          <p:cNvPr id="11" name="TextBox 12">
            <a:extLst>
              <a:ext uri="{FF2B5EF4-FFF2-40B4-BE49-F238E27FC236}">
                <a16:creationId xmlns:a16="http://schemas.microsoft.com/office/drawing/2014/main" id="{7DFF9333-411D-4882-B454-673A3508D179}"/>
              </a:ext>
            </a:extLst>
          </p:cNvPr>
          <p:cNvSpPr txBox="1"/>
          <p:nvPr/>
        </p:nvSpPr>
        <p:spPr>
          <a:xfrm>
            <a:off x="4765882" y="3399414"/>
            <a:ext cx="886781" cy="40395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2025" b="1" dirty="0">
                <a:solidFill>
                  <a:schemeClr val="bg1"/>
                </a:solidFill>
              </a:rPr>
              <a:t>PCSK9I</a:t>
            </a:r>
          </a:p>
        </p:txBody>
      </p:sp>
    </p:spTree>
    <p:extLst>
      <p:ext uri="{BB962C8B-B14F-4D97-AF65-F5344CB8AC3E}">
        <p14:creationId xmlns:p14="http://schemas.microsoft.com/office/powerpoint/2010/main" val="745760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828800" y="1524000"/>
            <a:ext cx="6680200" cy="433070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4" name="Segnaposto contenuto 3"/>
          <p:cNvPicPr>
            <a:picLocks noGrp="1" noChangeAspect="1"/>
          </p:cNvPicPr>
          <p:nvPr>
            <p:ph idx="1"/>
          </p:nvPr>
        </p:nvPicPr>
        <p:blipFill>
          <a:blip r:embed="rId2"/>
          <a:srcRect l="-19799" r="-19799"/>
          <a:stretch>
            <a:fillRect/>
          </a:stretch>
        </p:blipFill>
        <p:spPr>
          <a:xfrm>
            <a:off x="1064568" y="1600201"/>
            <a:ext cx="8517582" cy="4163860"/>
          </a:xfrm>
        </p:spPr>
      </p:pic>
      <p:sp>
        <p:nvSpPr>
          <p:cNvPr id="5" name="Rettangolo 2"/>
          <p:cNvSpPr>
            <a:spLocks noChangeArrowheads="1"/>
          </p:cNvSpPr>
          <p:nvPr/>
        </p:nvSpPr>
        <p:spPr bwMode="auto">
          <a:xfrm>
            <a:off x="0" y="432075"/>
            <a:ext cx="10287000" cy="819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600" b="1" dirty="0">
                <a:solidFill>
                  <a:srgbClr val="E61157"/>
                </a:solidFill>
                <a:latin typeface="Calibri"/>
                <a:cs typeface="Calibri"/>
              </a:rPr>
              <a:t>Modulazione della terapia </a:t>
            </a:r>
            <a:r>
              <a:rPr lang="it-IT" sz="2600" b="1" dirty="0" err="1">
                <a:solidFill>
                  <a:srgbClr val="E61157"/>
                </a:solidFill>
                <a:latin typeface="Calibri"/>
                <a:cs typeface="Calibri"/>
              </a:rPr>
              <a:t>ipocolesterolemizzante</a:t>
            </a:r>
            <a:r>
              <a:rPr lang="it-IT" sz="2600" b="1" dirty="0">
                <a:solidFill>
                  <a:srgbClr val="E61157"/>
                </a:solidFill>
                <a:latin typeface="Calibri"/>
                <a:cs typeface="Calibri"/>
              </a:rPr>
              <a:t> in relazione al livello di rischio ed al relativo target terapeutico</a:t>
            </a:r>
          </a:p>
        </p:txBody>
      </p:sp>
    </p:spTree>
    <p:extLst>
      <p:ext uri="{BB962C8B-B14F-4D97-AF65-F5344CB8AC3E}">
        <p14:creationId xmlns:p14="http://schemas.microsoft.com/office/powerpoint/2010/main" val="1401128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3EFBDE3-7069-4E4E-B3A3-41D2FDDD9D66}"/>
              </a:ext>
            </a:extLst>
          </p:cNvPr>
          <p:cNvGraphicFramePr>
            <a:graphicFrameLocks noGrp="1"/>
          </p:cNvGraphicFramePr>
          <p:nvPr>
            <p:ph sz="quarter" idx="14"/>
            <p:extLst>
              <p:ext uri="{D42A27DB-BD31-4B8C-83A1-F6EECF244321}">
                <p14:modId xmlns:p14="http://schemas.microsoft.com/office/powerpoint/2010/main" val="3262553275"/>
              </p:ext>
            </p:extLst>
          </p:nvPr>
        </p:nvGraphicFramePr>
        <p:xfrm>
          <a:off x="408980" y="2212666"/>
          <a:ext cx="9468880" cy="2448413"/>
        </p:xfrm>
        <a:graphic>
          <a:graphicData uri="http://schemas.openxmlformats.org/drawingml/2006/table">
            <a:tbl>
              <a:tblPr firstRow="1" bandRow="1">
                <a:tableStyleId>{5C22544A-7EE6-4342-B048-85BDC9FD1C3A}</a:tableStyleId>
              </a:tblPr>
              <a:tblGrid>
                <a:gridCol w="1582814">
                  <a:extLst>
                    <a:ext uri="{9D8B030D-6E8A-4147-A177-3AD203B41FA5}">
                      <a16:colId xmlns:a16="http://schemas.microsoft.com/office/drawing/2014/main" val="3701178949"/>
                    </a:ext>
                  </a:extLst>
                </a:gridCol>
                <a:gridCol w="3943033">
                  <a:extLst>
                    <a:ext uri="{9D8B030D-6E8A-4147-A177-3AD203B41FA5}">
                      <a16:colId xmlns:a16="http://schemas.microsoft.com/office/drawing/2014/main" val="2998569457"/>
                    </a:ext>
                  </a:extLst>
                </a:gridCol>
                <a:gridCol w="3943033">
                  <a:extLst>
                    <a:ext uri="{9D8B030D-6E8A-4147-A177-3AD203B41FA5}">
                      <a16:colId xmlns:a16="http://schemas.microsoft.com/office/drawing/2014/main" val="2740385041"/>
                    </a:ext>
                  </a:extLst>
                </a:gridCol>
              </a:tblGrid>
              <a:tr h="367480">
                <a:tc rowSpan="2">
                  <a:txBody>
                    <a:bodyPr/>
                    <a:lstStyle/>
                    <a:p>
                      <a:pPr algn="ctr"/>
                      <a:r>
                        <a:rPr lang="en-GB" sz="1700" baseline="0" dirty="0"/>
                        <a:t>Risk category</a:t>
                      </a:r>
                    </a:p>
                  </a:txBody>
                  <a:tcPr marL="77153" marR="77153" marT="38576" marB="38576" anchor="ctr"/>
                </a:tc>
                <a:tc gridSpan="2">
                  <a:txBody>
                    <a:bodyPr/>
                    <a:lstStyle/>
                    <a:p>
                      <a:pPr algn="ctr"/>
                      <a:r>
                        <a:rPr lang="en-GB" sz="1700" b="1" dirty="0"/>
                        <a:t>LDL goals (starting with untreated LDL-C)</a:t>
                      </a:r>
                    </a:p>
                  </a:txBody>
                  <a:tcPr marL="77153" marR="77153" marT="38576" marB="38576" anchor="ctr"/>
                </a:tc>
                <a:tc hMerge="1">
                  <a:txBody>
                    <a:bodyPr/>
                    <a:lstStyle/>
                    <a:p>
                      <a:endParaRPr lang="en-GB" sz="1600" dirty="0"/>
                    </a:p>
                  </a:txBody>
                  <a:tcPr/>
                </a:tc>
                <a:extLst>
                  <a:ext uri="{0D108BD9-81ED-4DB2-BD59-A6C34878D82A}">
                    <a16:rowId xmlns:a16="http://schemas.microsoft.com/office/drawing/2014/main" val="3633238188"/>
                  </a:ext>
                </a:extLst>
              </a:tr>
              <a:tr h="339839">
                <a:tc vMerge="1">
                  <a:txBody>
                    <a:bodyPr/>
                    <a:lstStyle/>
                    <a:p>
                      <a:endParaRPr lang="en-GB" sz="1600" baseline="0" dirty="0"/>
                    </a:p>
                  </a:txBody>
                  <a:tcPr/>
                </a:tc>
                <a:tc>
                  <a:txBody>
                    <a:bodyPr/>
                    <a:lstStyle/>
                    <a:p>
                      <a:pPr algn="ctr"/>
                      <a:r>
                        <a:rPr lang="en-GB" sz="1700" b="1" dirty="0"/>
                        <a:t>2016</a:t>
                      </a:r>
                    </a:p>
                  </a:txBody>
                  <a:tcPr marL="77153" marR="77153" marT="38576" marB="38576" anchor="ctr"/>
                </a:tc>
                <a:tc>
                  <a:txBody>
                    <a:bodyPr/>
                    <a:lstStyle/>
                    <a:p>
                      <a:pPr algn="ctr"/>
                      <a:r>
                        <a:rPr lang="en-GB" sz="1700" b="1" dirty="0"/>
                        <a:t>2019</a:t>
                      </a:r>
                    </a:p>
                  </a:txBody>
                  <a:tcPr marL="77153" marR="77153" marT="38576" marB="38576" anchor="ctr"/>
                </a:tc>
                <a:extLst>
                  <a:ext uri="{0D108BD9-81ED-4DB2-BD59-A6C34878D82A}">
                    <a16:rowId xmlns:a16="http://schemas.microsoft.com/office/drawing/2014/main" val="3741110163"/>
                  </a:ext>
                </a:extLst>
              </a:tr>
              <a:tr h="530708">
                <a:tc>
                  <a:txBody>
                    <a:bodyPr/>
                    <a:lstStyle/>
                    <a:p>
                      <a:r>
                        <a:rPr lang="en-GB" sz="1400" b="1" baseline="0" dirty="0">
                          <a:solidFill>
                            <a:schemeClr val="bg1"/>
                          </a:solidFill>
                        </a:rPr>
                        <a:t>Very-high risk</a:t>
                      </a:r>
                    </a:p>
                  </a:txBody>
                  <a:tcPr marL="77153" marR="77153" marT="38576" marB="38576" anchor="ctr">
                    <a:solidFill>
                      <a:srgbClr val="C00000"/>
                    </a:solidFill>
                  </a:tcPr>
                </a:tc>
                <a:tc>
                  <a:txBody>
                    <a:bodyPr/>
                    <a:lstStyle/>
                    <a:p>
                      <a:r>
                        <a:rPr lang="en-GB" sz="1400" dirty="0"/>
                        <a:t>&lt;1.8 mmol/L (70 mg/dL) or &gt;50% ↓ if LDL-C</a:t>
                      </a:r>
                      <a:br>
                        <a:rPr lang="en-GB" sz="1400" dirty="0"/>
                      </a:br>
                      <a:r>
                        <a:rPr lang="en-GB" sz="1400" dirty="0"/>
                        <a:t>1.8–3.5 mmol/L (70–135 mg/dL)</a:t>
                      </a:r>
                    </a:p>
                  </a:txBody>
                  <a:tcPr marL="77153" marR="77153" marT="38576" marB="38576"/>
                </a:tc>
                <a:tc>
                  <a:txBody>
                    <a:bodyPr/>
                    <a:lstStyle/>
                    <a:p>
                      <a:r>
                        <a:rPr lang="en-GB" sz="1400" dirty="0"/>
                        <a:t>&lt;1.4 mmol/L (</a:t>
                      </a:r>
                      <a:r>
                        <a:rPr lang="en-GB" sz="1400" b="1" dirty="0">
                          <a:effectLst>
                            <a:outerShdw blurRad="38100" dist="38100" dir="2700000" algn="tl">
                              <a:srgbClr val="000000">
                                <a:alpha val="43137"/>
                              </a:srgbClr>
                            </a:outerShdw>
                          </a:effectLst>
                        </a:rPr>
                        <a:t>55</a:t>
                      </a:r>
                      <a:r>
                        <a:rPr lang="en-GB" sz="1400" dirty="0"/>
                        <a:t> mg/dL) and &gt;50% ↓</a:t>
                      </a:r>
                    </a:p>
                  </a:txBody>
                  <a:tcPr marL="77153" marR="77153" marT="38576" marB="38576"/>
                </a:tc>
                <a:extLst>
                  <a:ext uri="{0D108BD9-81ED-4DB2-BD59-A6C34878D82A}">
                    <a16:rowId xmlns:a16="http://schemas.microsoft.com/office/drawing/2014/main" val="651869455"/>
                  </a:ext>
                </a:extLst>
              </a:tr>
              <a:tr h="530708">
                <a:tc>
                  <a:txBody>
                    <a:bodyPr/>
                    <a:lstStyle/>
                    <a:p>
                      <a:r>
                        <a:rPr lang="en-GB" sz="1400" b="1" dirty="0">
                          <a:solidFill>
                            <a:schemeClr val="bg1"/>
                          </a:solidFill>
                        </a:rPr>
                        <a:t>High-risk</a:t>
                      </a:r>
                    </a:p>
                  </a:txBody>
                  <a:tcPr marL="77153" marR="77153" marT="38576" marB="38576" anchor="ctr">
                    <a:solidFill>
                      <a:srgbClr val="FF0000"/>
                    </a:solidFill>
                  </a:tcPr>
                </a:tc>
                <a:tc>
                  <a:txBody>
                    <a:bodyPr/>
                    <a:lstStyle/>
                    <a:p>
                      <a:r>
                        <a:rPr lang="en-GB" sz="1400" dirty="0"/>
                        <a:t>&lt;2.6 mmol/L (100 mg/dL) or &gt;50% ↓ if LDL-C 2.6–5.2 mmol/L (100–200 mg/dL)</a:t>
                      </a:r>
                    </a:p>
                  </a:txBody>
                  <a:tcPr marL="77153" marR="77153" marT="38576" marB="38576"/>
                </a:tc>
                <a:tc>
                  <a:txBody>
                    <a:bodyPr/>
                    <a:lstStyle/>
                    <a:p>
                      <a:r>
                        <a:rPr lang="en-GB" sz="1400" dirty="0"/>
                        <a:t>&lt;1.8 mmol/L (</a:t>
                      </a:r>
                      <a:r>
                        <a:rPr lang="en-GB" sz="1400" b="1" dirty="0">
                          <a:effectLst>
                            <a:outerShdw blurRad="38100" dist="38100" dir="2700000" algn="tl">
                              <a:srgbClr val="000000">
                                <a:alpha val="43137"/>
                              </a:srgbClr>
                            </a:outerShdw>
                          </a:effectLst>
                        </a:rPr>
                        <a:t>70</a:t>
                      </a:r>
                      <a:r>
                        <a:rPr lang="en-GB" sz="1400" dirty="0"/>
                        <a:t> mg/dL) and &gt;50%↓</a:t>
                      </a:r>
                    </a:p>
                  </a:txBody>
                  <a:tcPr marL="77153" marR="77153" marT="38576" marB="38576"/>
                </a:tc>
                <a:extLst>
                  <a:ext uri="{0D108BD9-81ED-4DB2-BD59-A6C34878D82A}">
                    <a16:rowId xmlns:a16="http://schemas.microsoft.com/office/drawing/2014/main" val="444739946"/>
                  </a:ext>
                </a:extLst>
              </a:tr>
              <a:tr h="339839">
                <a:tc>
                  <a:txBody>
                    <a:bodyPr/>
                    <a:lstStyle/>
                    <a:p>
                      <a:r>
                        <a:rPr lang="en-GB" sz="1400" b="1" dirty="0"/>
                        <a:t>Moderate-risk</a:t>
                      </a:r>
                    </a:p>
                  </a:txBody>
                  <a:tcPr marL="77153" marR="77153" marT="38576" marB="38576" anchor="ctr">
                    <a:solidFill>
                      <a:srgbClr val="EDA82B"/>
                    </a:solidFill>
                  </a:tcPr>
                </a:tc>
                <a:tc>
                  <a:txBody>
                    <a:bodyPr/>
                    <a:lstStyle/>
                    <a:p>
                      <a:r>
                        <a:rPr lang="en-GB" sz="1400" dirty="0"/>
                        <a:t>&lt;3.0 mmol/L (115 mg/dL)</a:t>
                      </a:r>
                    </a:p>
                  </a:txBody>
                  <a:tcPr marL="77153" marR="77153" marT="38576" marB="38576"/>
                </a:tc>
                <a:tc>
                  <a:txBody>
                    <a:bodyPr/>
                    <a:lstStyle/>
                    <a:p>
                      <a:r>
                        <a:rPr lang="en-GB" sz="1400" dirty="0"/>
                        <a:t>&lt;2.6 mmol/L (</a:t>
                      </a:r>
                      <a:r>
                        <a:rPr lang="en-GB" sz="1400" b="1" dirty="0">
                          <a:effectLst>
                            <a:outerShdw blurRad="38100" dist="38100" dir="2700000" algn="tl">
                              <a:srgbClr val="000000">
                                <a:alpha val="43137"/>
                              </a:srgbClr>
                            </a:outerShdw>
                          </a:effectLst>
                        </a:rPr>
                        <a:t>100 </a:t>
                      </a:r>
                      <a:r>
                        <a:rPr lang="en-GB" sz="1400" dirty="0"/>
                        <a:t>mg/dL)</a:t>
                      </a:r>
                    </a:p>
                  </a:txBody>
                  <a:tcPr marL="77153" marR="77153" marT="38576" marB="38576"/>
                </a:tc>
                <a:extLst>
                  <a:ext uri="{0D108BD9-81ED-4DB2-BD59-A6C34878D82A}">
                    <a16:rowId xmlns:a16="http://schemas.microsoft.com/office/drawing/2014/main" val="4124333075"/>
                  </a:ext>
                </a:extLst>
              </a:tr>
              <a:tr h="339839">
                <a:tc>
                  <a:txBody>
                    <a:bodyPr/>
                    <a:lstStyle/>
                    <a:p>
                      <a:r>
                        <a:rPr lang="en-GB" sz="1400" b="1" dirty="0"/>
                        <a:t>Low-risk</a:t>
                      </a:r>
                    </a:p>
                  </a:txBody>
                  <a:tcPr marL="77153" marR="77153" marT="38576" marB="38576" anchor="ctr">
                    <a:solidFill>
                      <a:srgbClr val="FBEE1D"/>
                    </a:solidFill>
                  </a:tcPr>
                </a:tc>
                <a:tc>
                  <a:txBody>
                    <a:bodyPr/>
                    <a:lstStyle/>
                    <a:p>
                      <a:r>
                        <a:rPr lang="en-GB" sz="1400" dirty="0"/>
                        <a:t>&lt;3.0 mmol/L (115 mg/dL)</a:t>
                      </a:r>
                    </a:p>
                  </a:txBody>
                  <a:tcPr marL="77153" marR="77153" marT="38576" marB="38576"/>
                </a:tc>
                <a:tc>
                  <a:txBody>
                    <a:bodyPr/>
                    <a:lstStyle/>
                    <a:p>
                      <a:r>
                        <a:rPr lang="en-GB" sz="1400" dirty="0"/>
                        <a:t>&lt;3.0 mmol/L (</a:t>
                      </a:r>
                      <a:r>
                        <a:rPr lang="en-GB" sz="1400" b="1" dirty="0">
                          <a:effectLst>
                            <a:outerShdw blurRad="38100" dist="38100" dir="2700000" algn="tl">
                              <a:srgbClr val="000000">
                                <a:alpha val="43137"/>
                              </a:srgbClr>
                            </a:outerShdw>
                          </a:effectLst>
                        </a:rPr>
                        <a:t>115</a:t>
                      </a:r>
                      <a:r>
                        <a:rPr lang="en-GB" sz="1400" dirty="0"/>
                        <a:t> mg/dL)</a:t>
                      </a:r>
                    </a:p>
                  </a:txBody>
                  <a:tcPr marL="77153" marR="77153" marT="38576" marB="38576"/>
                </a:tc>
                <a:extLst>
                  <a:ext uri="{0D108BD9-81ED-4DB2-BD59-A6C34878D82A}">
                    <a16:rowId xmlns:a16="http://schemas.microsoft.com/office/drawing/2014/main" val="1746615631"/>
                  </a:ext>
                </a:extLst>
              </a:tr>
            </a:tbl>
          </a:graphicData>
        </a:graphic>
      </p:graphicFrame>
      <p:sp>
        <p:nvSpPr>
          <p:cNvPr id="2" name="Title 1">
            <a:extLst>
              <a:ext uri="{FF2B5EF4-FFF2-40B4-BE49-F238E27FC236}">
                <a16:creationId xmlns:a16="http://schemas.microsoft.com/office/drawing/2014/main" id="{0D9BB6AD-1B1E-48CB-B97D-AC9466921854}"/>
              </a:ext>
            </a:extLst>
          </p:cNvPr>
          <p:cNvSpPr>
            <a:spLocks noGrp="1"/>
          </p:cNvSpPr>
          <p:nvPr>
            <p:ph type="title"/>
          </p:nvPr>
        </p:nvSpPr>
        <p:spPr>
          <a:xfrm>
            <a:off x="408980" y="216927"/>
            <a:ext cx="9468880" cy="840230"/>
          </a:xfrm>
        </p:spPr>
        <p:txBody>
          <a:bodyPr/>
          <a:lstStyle/>
          <a:p>
            <a:pPr algn="ctr"/>
            <a:r>
              <a:rPr lang="en-US" sz="2700" b="1" dirty="0">
                <a:effectLst>
                  <a:outerShdw blurRad="38100" dist="38100" dir="2700000" algn="tl">
                    <a:srgbClr val="000000">
                      <a:alpha val="43137"/>
                    </a:srgbClr>
                  </a:outerShdw>
                </a:effectLst>
              </a:rPr>
              <a:t>Recommended treatment goals for LDL-C Lowering therapy: 2016 vs 2019</a:t>
            </a:r>
          </a:p>
        </p:txBody>
      </p:sp>
      <p:sp>
        <p:nvSpPr>
          <p:cNvPr id="5" name="Text Placeholder 4">
            <a:extLst>
              <a:ext uri="{FF2B5EF4-FFF2-40B4-BE49-F238E27FC236}">
                <a16:creationId xmlns:a16="http://schemas.microsoft.com/office/drawing/2014/main" id="{A4A73F5A-90CD-409C-98C5-BC8DBAAF002F}"/>
              </a:ext>
            </a:extLst>
          </p:cNvPr>
          <p:cNvSpPr>
            <a:spLocks noGrp="1"/>
          </p:cNvSpPr>
          <p:nvPr>
            <p:ph type="body" sz="quarter" idx="15"/>
          </p:nvPr>
        </p:nvSpPr>
        <p:spPr>
          <a:xfrm>
            <a:off x="0" y="5994555"/>
            <a:ext cx="6526472" cy="313432"/>
          </a:xfrm>
        </p:spPr>
        <p:txBody>
          <a:bodyPr/>
          <a:lstStyle/>
          <a:p>
            <a:r>
              <a:rPr lang="en-GB" dirty="0">
                <a:solidFill>
                  <a:srgbClr val="000000"/>
                </a:solidFill>
              </a:rPr>
              <a:t>LDL-C = low-density lipoprotein cholesterol.</a:t>
            </a:r>
            <a:br>
              <a:rPr lang="en-GB" dirty="0">
                <a:solidFill>
                  <a:srgbClr val="000000"/>
                </a:solidFill>
              </a:rPr>
            </a:br>
            <a:r>
              <a:rPr lang="en-GB" dirty="0"/>
              <a:t>Adapted from: </a:t>
            </a:r>
            <a:r>
              <a:rPr lang="en-GB" dirty="0" err="1"/>
              <a:t>Catapano</a:t>
            </a:r>
            <a:r>
              <a:rPr lang="en-GB" dirty="0"/>
              <a:t> AL, et al. Eur Heart J 2016;37:2999-3058. Mach F, et al. Eur Heart J 2019. doi:10.1093/</a:t>
            </a:r>
            <a:r>
              <a:rPr lang="en-GB" dirty="0" err="1"/>
              <a:t>eurheartj</a:t>
            </a:r>
            <a:r>
              <a:rPr lang="en-GB" dirty="0"/>
              <a:t>/ehz455. </a:t>
            </a:r>
            <a:r>
              <a:rPr lang="en-GB" dirty="0" err="1"/>
              <a:t>Epub</a:t>
            </a:r>
            <a:r>
              <a:rPr lang="en-GB" dirty="0"/>
              <a:t> ahead of print.</a:t>
            </a:r>
          </a:p>
        </p:txBody>
      </p:sp>
      <p:sp>
        <p:nvSpPr>
          <p:cNvPr id="3" name="TextBox 2">
            <a:extLst>
              <a:ext uri="{FF2B5EF4-FFF2-40B4-BE49-F238E27FC236}">
                <a16:creationId xmlns:a16="http://schemas.microsoft.com/office/drawing/2014/main" id="{B3981D08-0F12-48D8-8408-B32FF2B83B3F}"/>
              </a:ext>
            </a:extLst>
          </p:cNvPr>
          <p:cNvSpPr txBox="1"/>
          <p:nvPr/>
        </p:nvSpPr>
        <p:spPr>
          <a:xfrm>
            <a:off x="408980" y="4936623"/>
            <a:ext cx="9468880" cy="507831"/>
          </a:xfrm>
          <a:prstGeom prst="rect">
            <a:avLst/>
          </a:prstGeom>
          <a:noFill/>
          <a:ln w="19050">
            <a:solidFill>
              <a:schemeClr val="accent1"/>
            </a:solidFill>
          </a:ln>
        </p:spPr>
        <p:txBody>
          <a:bodyPr wrap="square" rtlCol="0">
            <a:spAutoFit/>
          </a:bodyPr>
          <a:lstStyle/>
          <a:p>
            <a:r>
              <a:rPr lang="en-GB" sz="1350" b="1" dirty="0">
                <a:solidFill>
                  <a:schemeClr val="accent1"/>
                </a:solidFill>
              </a:rPr>
              <a:t>For patients with ASCVD experiencing a second vascular event within 2 years while taking maximumly tolerated statin and ezetimibe therapy, an LDL-C goal of &lt;1.0 mmol/L (&lt;40 mg/dL) may </a:t>
            </a:r>
            <a:r>
              <a:rPr lang="en-GB" sz="1350" b="1">
                <a:solidFill>
                  <a:schemeClr val="accent1"/>
                </a:solidFill>
              </a:rPr>
              <a:t>be considered.</a:t>
            </a:r>
            <a:endParaRPr lang="en-GB" sz="1350" b="1" dirty="0">
              <a:solidFill>
                <a:schemeClr val="accent1"/>
              </a:solidFill>
            </a:endParaRPr>
          </a:p>
        </p:txBody>
      </p:sp>
    </p:spTree>
    <p:extLst>
      <p:ext uri="{BB962C8B-B14F-4D97-AF65-F5344CB8AC3E}">
        <p14:creationId xmlns:p14="http://schemas.microsoft.com/office/powerpoint/2010/main" val="3141206137"/>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7013" y="236311"/>
            <a:ext cx="9468880" cy="840230"/>
          </a:xfrm>
        </p:spPr>
        <p:txBody>
          <a:bodyPr/>
          <a:lstStyle/>
          <a:p>
            <a:r>
              <a:rPr lang="en-US" sz="2700" b="1" dirty="0">
                <a:effectLst>
                  <a:outerShdw blurRad="38100" dist="38100" dir="2700000" algn="tl">
                    <a:srgbClr val="000000">
                      <a:alpha val="43137"/>
                    </a:srgbClr>
                  </a:outerShdw>
                </a:effectLst>
              </a:rPr>
              <a:t>Intervention strategies as a function of</a:t>
            </a:r>
            <a:br>
              <a:rPr lang="en-US" sz="2700" b="1" dirty="0">
                <a:effectLst>
                  <a:outerShdw blurRad="38100" dist="38100" dir="2700000" algn="tl">
                    <a:srgbClr val="000000">
                      <a:alpha val="43137"/>
                    </a:srgbClr>
                  </a:outerShdw>
                </a:effectLst>
              </a:rPr>
            </a:br>
            <a:r>
              <a:rPr lang="en-US" sz="2700" b="1" dirty="0">
                <a:effectLst>
                  <a:outerShdw blurRad="38100" dist="38100" dir="2700000" algn="tl">
                    <a:srgbClr val="000000">
                      <a:alpha val="43137"/>
                    </a:srgbClr>
                  </a:outerShdw>
                </a:effectLst>
              </a:rPr>
              <a:t> total CV risk and untreated LDL-C levels</a:t>
            </a:r>
          </a:p>
        </p:txBody>
      </p:sp>
      <p:graphicFrame>
        <p:nvGraphicFramePr>
          <p:cNvPr id="8" name="object 29"/>
          <p:cNvGraphicFramePr>
            <a:graphicFrameLocks noGrp="1"/>
          </p:cNvGraphicFramePr>
          <p:nvPr/>
        </p:nvGraphicFramePr>
        <p:xfrm>
          <a:off x="621552" y="1782222"/>
          <a:ext cx="9143775" cy="3812961"/>
        </p:xfrm>
        <a:graphic>
          <a:graphicData uri="http://schemas.openxmlformats.org/drawingml/2006/table">
            <a:tbl>
              <a:tblPr firstRow="1" bandRow="1">
                <a:tableStyleId>{2D5ABB26-0587-4C30-8999-92F81FD0307C}</a:tableStyleId>
              </a:tblPr>
              <a:tblGrid>
                <a:gridCol w="1457796">
                  <a:extLst>
                    <a:ext uri="{9D8B030D-6E8A-4147-A177-3AD203B41FA5}">
                      <a16:colId xmlns:a16="http://schemas.microsoft.com/office/drawing/2014/main" val="20001"/>
                    </a:ext>
                  </a:extLst>
                </a:gridCol>
                <a:gridCol w="1195698">
                  <a:extLst>
                    <a:ext uri="{9D8B030D-6E8A-4147-A177-3AD203B41FA5}">
                      <a16:colId xmlns:a16="http://schemas.microsoft.com/office/drawing/2014/main" val="20002"/>
                    </a:ext>
                  </a:extLst>
                </a:gridCol>
                <a:gridCol w="1251760">
                  <a:extLst>
                    <a:ext uri="{9D8B030D-6E8A-4147-A177-3AD203B41FA5}">
                      <a16:colId xmlns:a16="http://schemas.microsoft.com/office/drawing/2014/main" val="20003"/>
                    </a:ext>
                  </a:extLst>
                </a:gridCol>
                <a:gridCol w="1314741">
                  <a:extLst>
                    <a:ext uri="{9D8B030D-6E8A-4147-A177-3AD203B41FA5}">
                      <a16:colId xmlns:a16="http://schemas.microsoft.com/office/drawing/2014/main" val="20004"/>
                    </a:ext>
                  </a:extLst>
                </a:gridCol>
                <a:gridCol w="1361787">
                  <a:extLst>
                    <a:ext uri="{9D8B030D-6E8A-4147-A177-3AD203B41FA5}">
                      <a16:colId xmlns:a16="http://schemas.microsoft.com/office/drawing/2014/main" val="20005"/>
                    </a:ext>
                  </a:extLst>
                </a:gridCol>
                <a:gridCol w="1283442">
                  <a:extLst>
                    <a:ext uri="{9D8B030D-6E8A-4147-A177-3AD203B41FA5}">
                      <a16:colId xmlns:a16="http://schemas.microsoft.com/office/drawing/2014/main" val="20006"/>
                    </a:ext>
                  </a:extLst>
                </a:gridCol>
                <a:gridCol w="1278551">
                  <a:extLst>
                    <a:ext uri="{9D8B030D-6E8A-4147-A177-3AD203B41FA5}">
                      <a16:colId xmlns:a16="http://schemas.microsoft.com/office/drawing/2014/main" val="20007"/>
                    </a:ext>
                  </a:extLst>
                </a:gridCol>
              </a:tblGrid>
              <a:tr h="219135">
                <a:tc>
                  <a:txBody>
                    <a:bodyPr/>
                    <a:lstStyle/>
                    <a:p>
                      <a:pPr marL="48895" algn="ctr">
                        <a:lnSpc>
                          <a:spcPct val="100000"/>
                        </a:lnSpc>
                        <a:spcBef>
                          <a:spcPts val="125"/>
                        </a:spcBef>
                      </a:pPr>
                      <a:endParaRPr sz="1200" b="1" dirty="0">
                        <a:latin typeface="+mn-lt"/>
                        <a:cs typeface="Arial"/>
                      </a:endParaRPr>
                    </a:p>
                  </a:txBody>
                  <a:tcPr marL="0" marR="0" marT="13395" marB="0" anchor="ctr">
                    <a:lnL w="19050">
                      <a:solidFill>
                        <a:srgbClr val="FFFFFF"/>
                      </a:solidFill>
                      <a:prstDash val="solid"/>
                    </a:lnL>
                    <a:lnR w="1905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EDEE"/>
                    </a:solidFill>
                  </a:tcPr>
                </a:tc>
                <a:tc gridSpan="6">
                  <a:txBody>
                    <a:bodyPr/>
                    <a:lstStyle/>
                    <a:p>
                      <a:pPr algn="ctr"/>
                      <a:r>
                        <a:rPr lang="en-US" sz="1400" b="1" dirty="0">
                          <a:latin typeface="+mn-lt"/>
                          <a:cs typeface="Arial"/>
                        </a:rPr>
                        <a:t>Untreated LDL-C Levels </a:t>
                      </a:r>
                      <a:endParaRPr sz="1400" b="1" dirty="0">
                        <a:latin typeface="+mn-lt"/>
                        <a:cs typeface="Arial"/>
                      </a:endParaRPr>
                    </a:p>
                  </a:txBody>
                  <a:tcPr marL="0" marR="0" marT="13395" marB="0" anchor="ctr">
                    <a:lnL w="19050"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a:solidFill>
                        <a:srgbClr val="FFFFFF"/>
                      </a:solidFill>
                      <a:prstDash val="solid"/>
                    </a:lnT>
                    <a:lnB w="19050" cap="flat" cmpd="sng" algn="ctr">
                      <a:solidFill>
                        <a:srgbClr val="FFFFFF"/>
                      </a:solidFill>
                      <a:prstDash val="solid"/>
                      <a:round/>
                      <a:headEnd type="none" w="med" len="med"/>
                      <a:tailEnd type="none" w="med" len="med"/>
                    </a:lnB>
                    <a:solidFill>
                      <a:srgbClr val="EDEDEE"/>
                    </a:solidFill>
                  </a:tcPr>
                </a:tc>
                <a:tc hMerge="1">
                  <a:txBody>
                    <a:bodyPr/>
                    <a:lstStyle/>
                    <a:p>
                      <a:pPr marL="45720" algn="ctr">
                        <a:lnSpc>
                          <a:spcPct val="100000"/>
                        </a:lnSpc>
                        <a:spcBef>
                          <a:spcPts val="125"/>
                        </a:spcBef>
                      </a:pPr>
                      <a:endParaRPr sz="1600" dirty="0">
                        <a:latin typeface="+mj-lt"/>
                        <a:cs typeface="Arial"/>
                      </a:endParaRPr>
                    </a:p>
                  </a:txBody>
                  <a:tcPr marL="0" marR="0" marT="158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a:solidFill>
                        <a:srgbClr val="FFFFFF"/>
                      </a:solidFill>
                      <a:prstDash val="solid"/>
                    </a:lnT>
                    <a:lnB w="19050">
                      <a:solidFill>
                        <a:srgbClr val="FFFFFF"/>
                      </a:solidFill>
                      <a:prstDash val="solid"/>
                    </a:lnB>
                    <a:solidFill>
                      <a:srgbClr val="EDEDEE"/>
                    </a:solidFill>
                  </a:tcPr>
                </a:tc>
                <a:tc hMerge="1">
                  <a:txBody>
                    <a:bodyPr/>
                    <a:lstStyle/>
                    <a:p>
                      <a:pPr marL="45720" algn="ctr">
                        <a:lnSpc>
                          <a:spcPct val="100000"/>
                        </a:lnSpc>
                        <a:spcBef>
                          <a:spcPts val="125"/>
                        </a:spcBef>
                      </a:pPr>
                      <a:endParaRPr sz="1600" dirty="0">
                        <a:latin typeface="+mj-lt"/>
                        <a:cs typeface="Arial"/>
                      </a:endParaRPr>
                    </a:p>
                  </a:txBody>
                  <a:tcPr marL="0" marR="0" marT="158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a:solidFill>
                        <a:srgbClr val="FFFFFF"/>
                      </a:solidFill>
                      <a:prstDash val="solid"/>
                    </a:lnT>
                    <a:lnB w="19050">
                      <a:solidFill>
                        <a:srgbClr val="FFFFFF"/>
                      </a:solidFill>
                      <a:prstDash val="solid"/>
                    </a:lnB>
                    <a:solidFill>
                      <a:srgbClr val="EDEDEE"/>
                    </a:solidFill>
                  </a:tcPr>
                </a:tc>
                <a:tc hMerge="1">
                  <a:txBody>
                    <a:bodyPr/>
                    <a:lstStyle/>
                    <a:p>
                      <a:pPr marL="45720" algn="ctr">
                        <a:lnSpc>
                          <a:spcPct val="100000"/>
                        </a:lnSpc>
                        <a:spcBef>
                          <a:spcPts val="125"/>
                        </a:spcBef>
                      </a:pPr>
                      <a:endParaRPr sz="1600" dirty="0">
                        <a:latin typeface="+mj-lt"/>
                        <a:cs typeface="Arial"/>
                      </a:endParaRPr>
                    </a:p>
                  </a:txBody>
                  <a:tcPr marL="0" marR="0" marT="158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a:solidFill>
                        <a:srgbClr val="FFFFFF"/>
                      </a:solidFill>
                      <a:prstDash val="solid"/>
                    </a:lnT>
                    <a:lnB w="19050">
                      <a:solidFill>
                        <a:srgbClr val="FFFFFF"/>
                      </a:solidFill>
                      <a:prstDash val="solid"/>
                    </a:lnB>
                    <a:solidFill>
                      <a:srgbClr val="EDEDEE"/>
                    </a:solidFill>
                  </a:tcPr>
                </a:tc>
                <a:tc hMerge="1">
                  <a:txBody>
                    <a:bodyPr/>
                    <a:lstStyle/>
                    <a:p>
                      <a:pPr marL="45720" algn="ctr">
                        <a:lnSpc>
                          <a:spcPct val="100000"/>
                        </a:lnSpc>
                        <a:spcBef>
                          <a:spcPts val="125"/>
                        </a:spcBef>
                      </a:pPr>
                      <a:endParaRPr sz="1600" dirty="0">
                        <a:latin typeface="+mj-lt"/>
                        <a:cs typeface="Arial"/>
                      </a:endParaRPr>
                    </a:p>
                  </a:txBody>
                  <a:tcPr marL="0" marR="0" marT="1587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a:solidFill>
                        <a:srgbClr val="FFFFFF"/>
                      </a:solidFill>
                      <a:prstDash val="solid"/>
                    </a:lnT>
                    <a:lnB w="19050">
                      <a:solidFill>
                        <a:srgbClr val="FFFFFF"/>
                      </a:solidFill>
                      <a:prstDash val="solid"/>
                    </a:lnB>
                    <a:solidFill>
                      <a:srgbClr val="EDEDEE"/>
                    </a:solidFill>
                  </a:tcPr>
                </a:tc>
                <a:tc hMerge="1">
                  <a:txBody>
                    <a:bodyPr/>
                    <a:lstStyle/>
                    <a:p>
                      <a:pPr marL="45085" algn="ctr">
                        <a:lnSpc>
                          <a:spcPct val="100000"/>
                        </a:lnSpc>
                        <a:spcBef>
                          <a:spcPts val="125"/>
                        </a:spcBef>
                      </a:pPr>
                      <a:endParaRPr sz="1600" dirty="0">
                        <a:latin typeface="+mj-lt"/>
                        <a:cs typeface="Arial"/>
                      </a:endParaRPr>
                    </a:p>
                  </a:txBody>
                  <a:tcPr marL="0" marR="0" marT="15875" marB="0" anchor="ctr">
                    <a:lnL w="19050" cap="flat" cmpd="sng" algn="ctr">
                      <a:solidFill>
                        <a:srgbClr val="FFFFFF"/>
                      </a:solidFill>
                      <a:prstDash val="solid"/>
                      <a:round/>
                      <a:headEnd type="none" w="med" len="med"/>
                      <a:tailEnd type="none" w="med" len="med"/>
                    </a:lnL>
                    <a:lnR w="9525">
                      <a:solidFill>
                        <a:srgbClr val="FFFFFF"/>
                      </a:solidFill>
                      <a:prstDash val="solid"/>
                    </a:lnR>
                    <a:lnT w="9525">
                      <a:solidFill>
                        <a:srgbClr val="FFFFFF"/>
                      </a:solidFill>
                      <a:prstDash val="solid"/>
                    </a:lnT>
                    <a:lnB w="19050">
                      <a:solidFill>
                        <a:srgbClr val="FFFFFF"/>
                      </a:solidFill>
                      <a:prstDash val="solid"/>
                    </a:lnB>
                    <a:solidFill>
                      <a:srgbClr val="EDEDEE"/>
                    </a:solidFill>
                  </a:tcPr>
                </a:tc>
                <a:extLst>
                  <a:ext uri="{0D108BD9-81ED-4DB2-BD59-A6C34878D82A}">
                    <a16:rowId xmlns:a16="http://schemas.microsoft.com/office/drawing/2014/main" val="3133125264"/>
                  </a:ext>
                </a:extLst>
              </a:tr>
              <a:tr h="500106">
                <a:tc>
                  <a:txBody>
                    <a:bodyPr/>
                    <a:lstStyle/>
                    <a:p>
                      <a:pPr marL="48895" algn="ctr">
                        <a:lnSpc>
                          <a:spcPct val="100000"/>
                        </a:lnSpc>
                        <a:spcBef>
                          <a:spcPts val="125"/>
                        </a:spcBef>
                      </a:pPr>
                      <a:r>
                        <a:rPr lang="en-US" sz="1400" b="1" dirty="0">
                          <a:latin typeface="+mn-lt"/>
                          <a:cs typeface="Arial"/>
                        </a:rPr>
                        <a:t>TOTAL CV RISK</a:t>
                      </a:r>
                    </a:p>
                    <a:p>
                      <a:pPr marL="48895" algn="ctr">
                        <a:lnSpc>
                          <a:spcPct val="100000"/>
                        </a:lnSpc>
                        <a:spcBef>
                          <a:spcPts val="125"/>
                        </a:spcBef>
                      </a:pPr>
                      <a:r>
                        <a:rPr lang="en-US" sz="1400" b="1" baseline="0" dirty="0">
                          <a:latin typeface="+mn-lt"/>
                          <a:cs typeface="Arial"/>
                        </a:rPr>
                        <a:t>(SCORE %)</a:t>
                      </a:r>
                      <a:endParaRPr sz="1200" b="1" dirty="0">
                        <a:latin typeface="+mn-lt"/>
                        <a:cs typeface="Arial"/>
                      </a:endParaRPr>
                    </a:p>
                  </a:txBody>
                  <a:tcPr marL="0" marR="0" marT="13395" marB="0" anchor="ctr">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EDEE"/>
                    </a:solidFill>
                  </a:tcPr>
                </a:tc>
                <a:tc>
                  <a:txBody>
                    <a:bodyPr/>
                    <a:lstStyle/>
                    <a:p>
                      <a:pPr algn="ctr"/>
                      <a:r>
                        <a:rPr lang="en-US" sz="1000" b="0" i="0" u="none" strike="noStrike" kern="1200" baseline="0" dirty="0">
                          <a:solidFill>
                            <a:schemeClr val="tx1"/>
                          </a:solidFill>
                          <a:latin typeface="+mn-lt"/>
                          <a:ea typeface="+mn-ea"/>
                          <a:cs typeface="+mn-cs"/>
                        </a:rPr>
                        <a:t>&lt;1.4 mmol/L</a:t>
                      </a:r>
                    </a:p>
                    <a:p>
                      <a:pPr algn="ctr"/>
                      <a:r>
                        <a:rPr lang="en-US" sz="1000" b="0" i="0" u="none" strike="noStrike" kern="1200" baseline="0" dirty="0">
                          <a:solidFill>
                            <a:schemeClr val="tx1"/>
                          </a:solidFill>
                          <a:latin typeface="+mn-lt"/>
                          <a:ea typeface="+mn-ea"/>
                          <a:cs typeface="+mn-cs"/>
                        </a:rPr>
                        <a:t>(55 mg/</a:t>
                      </a:r>
                      <a:r>
                        <a:rPr lang="en-US" sz="1000" b="0" i="0" u="none" strike="noStrike" kern="1200" baseline="0" dirty="0" err="1">
                          <a:solidFill>
                            <a:schemeClr val="tx1"/>
                          </a:solidFill>
                          <a:latin typeface="+mn-lt"/>
                          <a:ea typeface="+mn-ea"/>
                          <a:cs typeface="+mn-cs"/>
                        </a:rPr>
                        <a:t>dL</a:t>
                      </a:r>
                      <a:r>
                        <a:rPr lang="en-US" sz="1000" b="0" i="0" u="none" strike="noStrike" kern="1200" baseline="0" dirty="0">
                          <a:solidFill>
                            <a:schemeClr val="tx1"/>
                          </a:solidFill>
                          <a:latin typeface="+mn-lt"/>
                          <a:ea typeface="+mn-ea"/>
                          <a:cs typeface="+mn-cs"/>
                        </a:rPr>
                        <a:t>)</a:t>
                      </a:r>
                      <a:endParaRPr sz="1000" dirty="0">
                        <a:latin typeface="+mn-lt"/>
                        <a:cs typeface="Arial"/>
                      </a:endParaRPr>
                    </a:p>
                  </a:txBody>
                  <a:tcPr marL="0" marR="0" marT="1339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marL="0" algn="ctr" defTabSz="380924" rtl="0" eaLnBrk="1" latinLnBrk="0" hangingPunct="1"/>
                      <a:r>
                        <a:rPr lang="en-US" sz="1000" b="0" i="0" u="none" strike="noStrike" kern="1200" baseline="0" dirty="0">
                          <a:solidFill>
                            <a:schemeClr val="tx1"/>
                          </a:solidFill>
                          <a:latin typeface="+mn-lt"/>
                          <a:ea typeface="+mn-ea"/>
                          <a:cs typeface="+mn-cs"/>
                        </a:rPr>
                        <a:t>1.4 to &lt;1.8 mmol/L (55 to &lt;70 mg/dL)</a:t>
                      </a:r>
                      <a:endParaRPr sz="1000" b="0" i="0" u="none" strike="noStrike" kern="1200" baseline="0" dirty="0">
                        <a:solidFill>
                          <a:schemeClr val="tx1"/>
                        </a:solidFill>
                        <a:latin typeface="+mn-lt"/>
                        <a:ea typeface="+mn-ea"/>
                        <a:cs typeface="+mn-cs"/>
                      </a:endParaRPr>
                    </a:p>
                  </a:txBody>
                  <a:tcPr marL="0" marR="0" marT="1339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marL="0" algn="ctr" defTabSz="380924" rtl="0" eaLnBrk="1" latinLnBrk="0" hangingPunct="1"/>
                      <a:r>
                        <a:rPr lang="en-US" sz="1000" b="0" i="0" u="none" strike="noStrike" kern="1200" baseline="0" dirty="0">
                          <a:solidFill>
                            <a:schemeClr val="tx1"/>
                          </a:solidFill>
                          <a:latin typeface="+mn-lt"/>
                          <a:ea typeface="+mn-ea"/>
                          <a:cs typeface="+mn-cs"/>
                        </a:rPr>
                        <a:t>1.8 to &lt;2.6 mmol/L</a:t>
                      </a:r>
                      <a:br>
                        <a:rPr lang="en-US" sz="1000" b="0" i="0" u="none" strike="noStrike" kern="1200" baseline="0" dirty="0">
                          <a:solidFill>
                            <a:schemeClr val="tx1"/>
                          </a:solidFill>
                          <a:latin typeface="+mn-lt"/>
                          <a:ea typeface="+mn-ea"/>
                          <a:cs typeface="+mn-cs"/>
                        </a:rPr>
                      </a:br>
                      <a:r>
                        <a:rPr lang="en-US" sz="1000" b="0" i="0" u="none" strike="noStrike" kern="1200" baseline="0" dirty="0">
                          <a:solidFill>
                            <a:schemeClr val="tx1"/>
                          </a:solidFill>
                          <a:latin typeface="+mn-lt"/>
                          <a:ea typeface="+mn-ea"/>
                          <a:cs typeface="+mn-cs"/>
                        </a:rPr>
                        <a:t>(70 to &lt;100 mg/dL)</a:t>
                      </a:r>
                      <a:endParaRPr sz="1000" b="0" i="0" u="none" strike="noStrike" kern="1200" baseline="0" dirty="0">
                        <a:solidFill>
                          <a:schemeClr val="tx1"/>
                        </a:solidFill>
                        <a:latin typeface="+mn-lt"/>
                        <a:ea typeface="+mn-ea"/>
                        <a:cs typeface="+mn-cs"/>
                      </a:endParaRPr>
                    </a:p>
                  </a:txBody>
                  <a:tcPr marL="0" marR="0" marT="1339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marL="0" algn="ctr" defTabSz="380924" rtl="0" eaLnBrk="1" latinLnBrk="0" hangingPunct="1"/>
                      <a:r>
                        <a:rPr lang="en-US" sz="1000" b="0" i="0" u="none" strike="noStrike" kern="1200" baseline="0" dirty="0">
                          <a:solidFill>
                            <a:schemeClr val="tx1"/>
                          </a:solidFill>
                          <a:latin typeface="+mn-lt"/>
                          <a:ea typeface="+mn-ea"/>
                          <a:cs typeface="+mn-cs"/>
                        </a:rPr>
                        <a:t>2.6 to &lt;3.0 mmol/L</a:t>
                      </a:r>
                      <a:br>
                        <a:rPr lang="en-US" sz="1000" b="0" i="0" u="none" strike="noStrike" kern="1200" baseline="0" dirty="0">
                          <a:solidFill>
                            <a:schemeClr val="tx1"/>
                          </a:solidFill>
                          <a:latin typeface="+mn-lt"/>
                          <a:ea typeface="+mn-ea"/>
                          <a:cs typeface="+mn-cs"/>
                        </a:rPr>
                      </a:br>
                      <a:r>
                        <a:rPr lang="en-US" sz="1000" b="0" i="0" u="none" strike="noStrike" kern="1200" baseline="0" dirty="0">
                          <a:solidFill>
                            <a:schemeClr val="tx1"/>
                          </a:solidFill>
                          <a:latin typeface="+mn-lt"/>
                          <a:ea typeface="+mn-ea"/>
                          <a:cs typeface="+mn-cs"/>
                        </a:rPr>
                        <a:t>(100 to &lt;116 mg/dL)</a:t>
                      </a:r>
                      <a:endParaRPr sz="1000" b="0" i="0" u="none" strike="noStrike" kern="1200" baseline="0" dirty="0">
                        <a:solidFill>
                          <a:schemeClr val="tx1"/>
                        </a:solidFill>
                        <a:latin typeface="+mn-lt"/>
                        <a:ea typeface="+mn-ea"/>
                        <a:cs typeface="+mn-cs"/>
                      </a:endParaRPr>
                    </a:p>
                  </a:txBody>
                  <a:tcPr marL="0" marR="0" marT="1339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marL="0" algn="ctr" defTabSz="380924" rtl="0" eaLnBrk="1" latinLnBrk="0" hangingPunct="1"/>
                      <a:r>
                        <a:rPr lang="en-US" sz="1000" b="0" i="0" u="none" strike="noStrike" kern="1200" baseline="0" dirty="0">
                          <a:solidFill>
                            <a:schemeClr val="tx1"/>
                          </a:solidFill>
                          <a:latin typeface="+mn-lt"/>
                          <a:ea typeface="+mn-ea"/>
                          <a:cs typeface="+mn-cs"/>
                        </a:rPr>
                        <a:t>3.0 to &lt;4.9 mmol/L (116 to &lt;190 mg/dL)</a:t>
                      </a:r>
                      <a:endParaRPr sz="1000" b="0" i="0" u="none" strike="noStrike" kern="1200" baseline="0" dirty="0">
                        <a:solidFill>
                          <a:schemeClr val="tx1"/>
                        </a:solidFill>
                        <a:latin typeface="+mn-lt"/>
                        <a:ea typeface="+mn-ea"/>
                        <a:cs typeface="+mn-cs"/>
                      </a:endParaRPr>
                    </a:p>
                  </a:txBody>
                  <a:tcPr marL="0" marR="0" marT="1339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marL="0" algn="ctr" defTabSz="380924" rtl="0" eaLnBrk="1" latinLnBrk="0" hangingPunct="1"/>
                      <a:r>
                        <a:rPr lang="en-US" sz="1000" b="0" i="0" u="none" strike="noStrike" kern="1200" baseline="0" dirty="0">
                          <a:solidFill>
                            <a:schemeClr val="tx1"/>
                          </a:solidFill>
                          <a:latin typeface="+mn-lt"/>
                          <a:ea typeface="+mn-ea"/>
                          <a:cs typeface="+mn-cs"/>
                        </a:rPr>
                        <a:t>4.9 </a:t>
                      </a:r>
                      <a:r>
                        <a:rPr lang="en-US" sz="1000" b="0" i="0" u="none" strike="noStrike" kern="1200" baseline="0" dirty="0" err="1">
                          <a:solidFill>
                            <a:schemeClr val="tx1"/>
                          </a:solidFill>
                          <a:latin typeface="+mn-lt"/>
                          <a:ea typeface="+mn-ea"/>
                          <a:cs typeface="+mn-cs"/>
                        </a:rPr>
                        <a:t>mmol</a:t>
                      </a:r>
                      <a:r>
                        <a:rPr lang="en-US" sz="1000" b="0" i="0" u="none" strike="noStrike" kern="1200" baseline="0" dirty="0">
                          <a:solidFill>
                            <a:schemeClr val="tx1"/>
                          </a:solidFill>
                          <a:latin typeface="+mn-lt"/>
                          <a:ea typeface="+mn-ea"/>
                          <a:cs typeface="+mn-cs"/>
                        </a:rPr>
                        <a:t>/L</a:t>
                      </a:r>
                    </a:p>
                    <a:p>
                      <a:pPr marL="0" algn="ctr" defTabSz="380924" rtl="0" eaLnBrk="1" latinLnBrk="0" hangingPunct="1"/>
                      <a:r>
                        <a:rPr lang="en-US" sz="1000" b="0" i="0" u="none" strike="noStrike" kern="1200" baseline="0" dirty="0">
                          <a:solidFill>
                            <a:schemeClr val="tx1"/>
                          </a:solidFill>
                          <a:latin typeface="+mn-lt"/>
                          <a:ea typeface="+mn-ea"/>
                          <a:cs typeface="+mn-cs"/>
                        </a:rPr>
                        <a:t>(</a:t>
                      </a:r>
                      <a:r>
                        <a:rPr kumimoji="0" lang="en-US" sz="1000" b="0" i="0" u="none" strike="noStrike" kern="1200" cap="none" spc="-15" normalizeH="0" baseline="0" noProof="0" dirty="0">
                          <a:ln>
                            <a:noFill/>
                          </a:ln>
                          <a:solidFill>
                            <a:srgbClr val="000000"/>
                          </a:solidFill>
                          <a:effectLst/>
                          <a:uLnTx/>
                          <a:uFillTx/>
                          <a:latin typeface="+mn-lt"/>
                          <a:ea typeface="+mn-ea"/>
                          <a:cs typeface="Arial"/>
                        </a:rPr>
                        <a:t>≥</a:t>
                      </a:r>
                      <a:r>
                        <a:rPr lang="en-US" sz="1000" b="0" i="0" u="none" strike="noStrike" kern="1200" baseline="0" dirty="0">
                          <a:solidFill>
                            <a:schemeClr val="tx1"/>
                          </a:solidFill>
                          <a:latin typeface="+mn-lt"/>
                          <a:ea typeface="+mn-ea"/>
                          <a:cs typeface="+mn-cs"/>
                        </a:rPr>
                        <a:t>190 mg/dL)</a:t>
                      </a:r>
                      <a:endParaRPr sz="1000" b="0" i="0" u="none" strike="noStrike" kern="1200" baseline="0" dirty="0">
                        <a:solidFill>
                          <a:schemeClr val="tx1"/>
                        </a:solidFill>
                        <a:latin typeface="+mn-lt"/>
                        <a:ea typeface="+mn-ea"/>
                        <a:cs typeface="+mn-cs"/>
                      </a:endParaRPr>
                    </a:p>
                  </a:txBody>
                  <a:tcPr marL="0" marR="0" marT="13395" marB="0" anchor="ctr">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extLst>
                  <a:ext uri="{0D108BD9-81ED-4DB2-BD59-A6C34878D82A}">
                    <a16:rowId xmlns:a16="http://schemas.microsoft.com/office/drawing/2014/main" val="673883185"/>
                  </a:ext>
                </a:extLst>
              </a:tr>
              <a:tr h="617220">
                <a:tc>
                  <a:txBody>
                    <a:bodyPr/>
                    <a:lstStyle/>
                    <a:p>
                      <a:pPr marL="48895" algn="ctr">
                        <a:lnSpc>
                          <a:spcPct val="100000"/>
                        </a:lnSpc>
                        <a:spcBef>
                          <a:spcPts val="125"/>
                        </a:spcBef>
                      </a:pPr>
                      <a:r>
                        <a:rPr lang="en-US" sz="1200" b="0" spc="-5" dirty="0">
                          <a:latin typeface="+mn-lt"/>
                          <a:cs typeface="OCR A Extended"/>
                        </a:rPr>
                        <a:t>LOW RISK</a:t>
                      </a:r>
                    </a:p>
                    <a:p>
                      <a:pPr marL="48895" algn="ctr">
                        <a:lnSpc>
                          <a:spcPct val="100000"/>
                        </a:lnSpc>
                        <a:spcBef>
                          <a:spcPts val="125"/>
                        </a:spcBef>
                      </a:pPr>
                      <a:r>
                        <a:rPr sz="1200" b="0" spc="-5" dirty="0">
                          <a:latin typeface="+mn-lt"/>
                          <a:cs typeface="OCR A Extended"/>
                        </a:rPr>
                        <a:t>&lt;</a:t>
                      </a:r>
                      <a:r>
                        <a:rPr sz="1200" b="0" spc="-5" dirty="0">
                          <a:latin typeface="+mn-lt"/>
                          <a:cs typeface="Arial"/>
                        </a:rPr>
                        <a:t>1</a:t>
                      </a:r>
                      <a:endParaRPr sz="1200" b="0" dirty="0">
                        <a:latin typeface="+mn-lt"/>
                        <a:cs typeface="Arial"/>
                      </a:endParaRPr>
                    </a:p>
                  </a:txBody>
                  <a:tcPr marL="0" marR="0" marT="13395" marB="0" anchor="ctr">
                    <a:lnL w="19050">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EDEE"/>
                    </a:solidFill>
                  </a:tcPr>
                </a:tc>
                <a:tc>
                  <a:txBody>
                    <a:bodyPr/>
                    <a:lstStyle/>
                    <a:p>
                      <a:pPr marL="45720">
                        <a:lnSpc>
                          <a:spcPct val="100000"/>
                        </a:lnSpc>
                        <a:spcBef>
                          <a:spcPts val="125"/>
                        </a:spcBef>
                      </a:pPr>
                      <a:endParaRPr sz="1200" dirty="0">
                        <a:latin typeface="+mn-lt"/>
                        <a:cs typeface="Arial"/>
                      </a:endParaRPr>
                    </a:p>
                  </a:txBody>
                  <a:tcPr marL="0" marR="0" marT="1339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720">
                        <a:lnSpc>
                          <a:spcPct val="100000"/>
                        </a:lnSpc>
                        <a:spcBef>
                          <a:spcPts val="125"/>
                        </a:spcBef>
                      </a:pPr>
                      <a:endParaRPr sz="1200" dirty="0">
                        <a:latin typeface="+mn-lt"/>
                        <a:cs typeface="Arial"/>
                      </a:endParaRPr>
                    </a:p>
                  </a:txBody>
                  <a:tcPr marL="0" marR="0" marT="1339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720">
                        <a:lnSpc>
                          <a:spcPct val="100000"/>
                        </a:lnSpc>
                        <a:spcBef>
                          <a:spcPts val="125"/>
                        </a:spcBef>
                      </a:pPr>
                      <a:endParaRPr sz="1200" dirty="0">
                        <a:latin typeface="+mn-lt"/>
                        <a:cs typeface="Arial"/>
                      </a:endParaRPr>
                    </a:p>
                  </a:txBody>
                  <a:tcPr marL="0" marR="0" marT="1339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720">
                        <a:lnSpc>
                          <a:spcPct val="100000"/>
                        </a:lnSpc>
                        <a:spcBef>
                          <a:spcPts val="125"/>
                        </a:spcBef>
                      </a:pPr>
                      <a:endParaRPr sz="1200" dirty="0">
                        <a:latin typeface="+mn-lt"/>
                        <a:cs typeface="Arial"/>
                      </a:endParaRPr>
                    </a:p>
                  </a:txBody>
                  <a:tcPr marL="0" marR="0" marT="1339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720">
                        <a:lnSpc>
                          <a:spcPct val="100000"/>
                        </a:lnSpc>
                        <a:spcBef>
                          <a:spcPts val="125"/>
                        </a:spcBef>
                      </a:pPr>
                      <a:endParaRPr sz="1200" dirty="0">
                        <a:latin typeface="+mn-lt"/>
                        <a:cs typeface="Arial"/>
                      </a:endParaRPr>
                    </a:p>
                  </a:txBody>
                  <a:tcPr marL="0" marR="0" marT="1339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FBEE1D"/>
                    </a:solidFill>
                  </a:tcPr>
                </a:tc>
                <a:tc>
                  <a:txBody>
                    <a:bodyPr/>
                    <a:lstStyle/>
                    <a:p>
                      <a:pPr marL="45085">
                        <a:lnSpc>
                          <a:spcPct val="100000"/>
                        </a:lnSpc>
                        <a:spcBef>
                          <a:spcPts val="125"/>
                        </a:spcBef>
                      </a:pPr>
                      <a:endParaRPr sz="1200" dirty="0">
                        <a:latin typeface="+mn-lt"/>
                        <a:cs typeface="Arial"/>
                      </a:endParaRPr>
                    </a:p>
                  </a:txBody>
                  <a:tcPr marL="0" marR="0" marT="13395" marB="0">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extLst>
                  <a:ext uri="{0D108BD9-81ED-4DB2-BD59-A6C34878D82A}">
                    <a16:rowId xmlns:a16="http://schemas.microsoft.com/office/drawing/2014/main" val="10001"/>
                  </a:ext>
                </a:extLst>
              </a:tr>
              <a:tr h="617220">
                <a:tc>
                  <a:txBody>
                    <a:bodyPr/>
                    <a:lstStyle/>
                    <a:p>
                      <a:pPr marL="48895" marR="60325" algn="ctr">
                        <a:lnSpc>
                          <a:spcPct val="100000"/>
                        </a:lnSpc>
                      </a:pPr>
                      <a:r>
                        <a:rPr lang="en-US" sz="1200" b="0" kern="1200" spc="-15" dirty="0">
                          <a:solidFill>
                            <a:schemeClr val="tx1"/>
                          </a:solidFill>
                          <a:latin typeface="+mn-lt"/>
                          <a:ea typeface="+mn-ea"/>
                          <a:cs typeface="Arial"/>
                        </a:rPr>
                        <a:t>MODERATE RISK</a:t>
                      </a:r>
                    </a:p>
                    <a:p>
                      <a:pPr marL="48895" marR="60325" algn="ctr">
                        <a:lnSpc>
                          <a:spcPct val="100000"/>
                        </a:lnSpc>
                      </a:pPr>
                      <a:r>
                        <a:rPr lang="en-US" sz="1200" b="0" kern="1200" spc="-15" dirty="0">
                          <a:solidFill>
                            <a:schemeClr val="tx1"/>
                          </a:solidFill>
                          <a:latin typeface="+mn-lt"/>
                          <a:ea typeface="+mn-ea"/>
                          <a:cs typeface="Arial"/>
                        </a:rPr>
                        <a:t>≥1</a:t>
                      </a:r>
                      <a:r>
                        <a:rPr sz="1200" b="0" spc="-20" dirty="0">
                          <a:latin typeface="+mn-lt"/>
                          <a:cs typeface="Arial"/>
                        </a:rPr>
                        <a:t> </a:t>
                      </a:r>
                      <a:r>
                        <a:rPr sz="1200" b="0" spc="65" dirty="0">
                          <a:latin typeface="+mn-lt"/>
                          <a:cs typeface="Arial"/>
                        </a:rPr>
                        <a:t>to </a:t>
                      </a:r>
                      <a:r>
                        <a:rPr sz="1200" b="0" spc="-5" dirty="0">
                          <a:latin typeface="+mn-lt"/>
                          <a:cs typeface="OCR A Extended"/>
                        </a:rPr>
                        <a:t>&lt;</a:t>
                      </a:r>
                      <a:r>
                        <a:rPr sz="1200" b="0" spc="-5" dirty="0">
                          <a:latin typeface="+mn-lt"/>
                          <a:cs typeface="Arial"/>
                        </a:rPr>
                        <a:t>5</a:t>
                      </a:r>
                      <a:endParaRPr sz="1200" b="0" dirty="0">
                        <a:latin typeface="+mn-lt"/>
                        <a:cs typeface="Arial"/>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EDEE"/>
                    </a:solidFill>
                  </a:tcPr>
                </a:tc>
                <a:tc>
                  <a:txBody>
                    <a:bodyPr/>
                    <a:lstStyle/>
                    <a:p>
                      <a:pPr marL="45085" marR="3282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085">
                        <a:lnSpc>
                          <a:spcPct val="100000"/>
                        </a:lnSpc>
                        <a:spcBef>
                          <a:spcPts val="160"/>
                        </a:spcBef>
                      </a:pPr>
                      <a:endParaRPr sz="1200" dirty="0">
                        <a:latin typeface="+mn-lt"/>
                        <a:cs typeface="Arial"/>
                      </a:endParaRPr>
                    </a:p>
                  </a:txBody>
                  <a:tcPr marL="0" marR="0" marT="1714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085">
                        <a:lnSpc>
                          <a:spcPct val="100000"/>
                        </a:lnSpc>
                        <a:spcBef>
                          <a:spcPts val="160"/>
                        </a:spcBef>
                      </a:pPr>
                      <a:endParaRPr sz="1200" dirty="0">
                        <a:latin typeface="+mn-lt"/>
                        <a:cs typeface="Arial"/>
                      </a:endParaRPr>
                    </a:p>
                  </a:txBody>
                  <a:tcPr marL="0" marR="0" marT="1714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085" marR="15557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FBEE1D"/>
                    </a:solidFill>
                  </a:tcPr>
                </a:tc>
                <a:tc>
                  <a:txBody>
                    <a:bodyPr/>
                    <a:lstStyle/>
                    <a:p>
                      <a:pPr marL="45085" marR="1250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FBEE1D"/>
                    </a:solidFill>
                  </a:tcPr>
                </a:tc>
                <a:tc>
                  <a:txBody>
                    <a:bodyPr/>
                    <a:lstStyle/>
                    <a:p>
                      <a:pPr marL="45085" marR="2730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extLst>
                  <a:ext uri="{0D108BD9-81ED-4DB2-BD59-A6C34878D82A}">
                    <a16:rowId xmlns:a16="http://schemas.microsoft.com/office/drawing/2014/main" val="10003"/>
                  </a:ext>
                </a:extLst>
              </a:tr>
              <a:tr h="617220">
                <a:tc>
                  <a:txBody>
                    <a:bodyPr/>
                    <a:lstStyle/>
                    <a:p>
                      <a:pPr marL="48895" algn="ctr">
                        <a:lnSpc>
                          <a:spcPct val="100000"/>
                        </a:lnSpc>
                        <a:spcBef>
                          <a:spcPts val="160"/>
                        </a:spcBef>
                      </a:pPr>
                      <a:r>
                        <a:rPr lang="en-US" sz="1200" b="0" kern="1200" spc="-15" dirty="0">
                          <a:solidFill>
                            <a:schemeClr val="tx1"/>
                          </a:solidFill>
                          <a:latin typeface="+mn-lt"/>
                          <a:ea typeface="+mn-ea"/>
                          <a:cs typeface="Arial"/>
                        </a:rPr>
                        <a:t>HIGH RISK </a:t>
                      </a:r>
                    </a:p>
                    <a:p>
                      <a:pPr marL="48895" algn="ctr">
                        <a:lnSpc>
                          <a:spcPct val="100000"/>
                        </a:lnSpc>
                        <a:spcBef>
                          <a:spcPts val="160"/>
                        </a:spcBef>
                      </a:pPr>
                      <a:r>
                        <a:rPr lang="en-US" sz="1200" b="0" kern="1200" spc="-15" dirty="0">
                          <a:solidFill>
                            <a:schemeClr val="tx1"/>
                          </a:solidFill>
                          <a:latin typeface="+mn-lt"/>
                          <a:ea typeface="+mn-ea"/>
                          <a:cs typeface="Arial"/>
                        </a:rPr>
                        <a:t>≥</a:t>
                      </a:r>
                      <a:r>
                        <a:rPr sz="1200" b="0" spc="-20" dirty="0">
                          <a:latin typeface="+mn-lt"/>
                          <a:cs typeface="Arial"/>
                        </a:rPr>
                        <a:t>5 </a:t>
                      </a:r>
                      <a:r>
                        <a:rPr sz="1200" b="0" spc="65" dirty="0">
                          <a:latin typeface="+mn-lt"/>
                          <a:cs typeface="Arial"/>
                        </a:rPr>
                        <a:t>to </a:t>
                      </a:r>
                      <a:r>
                        <a:rPr sz="1200" b="0" spc="-5" dirty="0">
                          <a:latin typeface="+mn-lt"/>
                          <a:cs typeface="OCR A Extended"/>
                        </a:rPr>
                        <a:t>&lt;</a:t>
                      </a:r>
                      <a:r>
                        <a:rPr sz="1200" b="0" spc="-5" dirty="0">
                          <a:latin typeface="+mn-lt"/>
                          <a:cs typeface="Arial"/>
                        </a:rPr>
                        <a:t>10</a:t>
                      </a:r>
                      <a:endParaRPr sz="1200" b="0" dirty="0">
                        <a:latin typeface="+mn-lt"/>
                        <a:cs typeface="Arial"/>
                      </a:endParaRPr>
                    </a:p>
                  </a:txBody>
                  <a:tcPr marL="0" marR="0" marT="1714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EDEE"/>
                    </a:solidFill>
                  </a:tcPr>
                </a:tc>
                <a:tc>
                  <a:txBody>
                    <a:bodyPr/>
                    <a:lstStyle/>
                    <a:p>
                      <a:pPr marL="45085" marR="3282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085">
                        <a:lnSpc>
                          <a:spcPct val="100000"/>
                        </a:lnSpc>
                        <a:spcBef>
                          <a:spcPts val="160"/>
                        </a:spcBef>
                      </a:pPr>
                      <a:endParaRPr sz="1200">
                        <a:latin typeface="+mn-lt"/>
                        <a:cs typeface="Arial"/>
                      </a:endParaRPr>
                    </a:p>
                  </a:txBody>
                  <a:tcPr marL="0" marR="0" marT="1714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085">
                        <a:lnSpc>
                          <a:spcPct val="100000"/>
                        </a:lnSpc>
                        <a:spcBef>
                          <a:spcPts val="160"/>
                        </a:spcBef>
                      </a:pPr>
                      <a:endParaRPr sz="1200" dirty="0">
                        <a:latin typeface="+mn-lt"/>
                        <a:cs typeface="Arial"/>
                      </a:endParaRPr>
                    </a:p>
                  </a:txBody>
                  <a:tcPr marL="0" marR="0" marT="1714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FBEE1D"/>
                    </a:solidFill>
                  </a:tcPr>
                </a:tc>
                <a:tc>
                  <a:txBody>
                    <a:bodyPr/>
                    <a:lstStyle/>
                    <a:p>
                      <a:pPr marL="45085">
                        <a:lnSpc>
                          <a:spcPct val="100000"/>
                        </a:lnSpc>
                        <a:spcBef>
                          <a:spcPts val="160"/>
                        </a:spcBef>
                      </a:pPr>
                      <a:endParaRPr sz="1200" dirty="0">
                        <a:latin typeface="+mn-lt"/>
                        <a:cs typeface="Arial"/>
                      </a:endParaRPr>
                    </a:p>
                  </a:txBody>
                  <a:tcPr marL="0" marR="0" marT="1714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085">
                        <a:lnSpc>
                          <a:spcPct val="100000"/>
                        </a:lnSpc>
                        <a:spcBef>
                          <a:spcPts val="160"/>
                        </a:spcBef>
                      </a:pPr>
                      <a:endParaRPr sz="1200" dirty="0">
                        <a:latin typeface="+mn-lt"/>
                        <a:cs typeface="Arial"/>
                      </a:endParaRPr>
                    </a:p>
                  </a:txBody>
                  <a:tcPr marL="0" marR="0" marT="17145"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085">
                        <a:lnSpc>
                          <a:spcPct val="100000"/>
                        </a:lnSpc>
                        <a:spcBef>
                          <a:spcPts val="160"/>
                        </a:spcBef>
                      </a:pPr>
                      <a:endParaRPr sz="1200" dirty="0">
                        <a:latin typeface="+mn-lt"/>
                        <a:cs typeface="Arial"/>
                      </a:endParaRPr>
                    </a:p>
                  </a:txBody>
                  <a:tcPr marL="0" marR="0" marT="17145" marB="0">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extLst>
                  <a:ext uri="{0D108BD9-81ED-4DB2-BD59-A6C34878D82A}">
                    <a16:rowId xmlns:a16="http://schemas.microsoft.com/office/drawing/2014/main" val="10005"/>
                  </a:ext>
                </a:extLst>
              </a:tr>
              <a:tr h="617220">
                <a:tc>
                  <a:txBody>
                    <a:bodyPr/>
                    <a:lstStyle/>
                    <a:p>
                      <a:pPr marL="48895" marR="257810" algn="ctr">
                        <a:lnSpc>
                          <a:spcPct val="100000"/>
                        </a:lnSpc>
                      </a:pPr>
                      <a:r>
                        <a:rPr lang="en-US" sz="1200" b="0" spc="-15" dirty="0">
                          <a:latin typeface="+mn-lt"/>
                          <a:cs typeface="Arial"/>
                        </a:rPr>
                        <a:t>VERY HIGH RISK</a:t>
                      </a:r>
                    </a:p>
                    <a:p>
                      <a:pPr marL="48895" marR="257810" algn="ctr">
                        <a:lnSpc>
                          <a:spcPct val="100000"/>
                        </a:lnSpc>
                      </a:pPr>
                      <a:r>
                        <a:rPr lang="en-US" sz="1200" b="0" spc="10" dirty="0">
                          <a:latin typeface="+mn-lt"/>
                          <a:cs typeface="Arial"/>
                        </a:rPr>
                        <a:t>(</a:t>
                      </a:r>
                      <a:r>
                        <a:rPr sz="1200" b="0" spc="10" dirty="0">
                          <a:latin typeface="+mn-lt"/>
                          <a:cs typeface="Arial"/>
                        </a:rPr>
                        <a:t>due</a:t>
                      </a:r>
                      <a:r>
                        <a:rPr lang="en-US" sz="1200" b="0" spc="10" dirty="0">
                          <a:latin typeface="+mn-lt"/>
                          <a:cs typeface="Arial"/>
                        </a:rPr>
                        <a:t> </a:t>
                      </a:r>
                      <a:r>
                        <a:rPr sz="1200" b="0" spc="65" dirty="0">
                          <a:latin typeface="+mn-lt"/>
                          <a:cs typeface="Arial"/>
                        </a:rPr>
                        <a:t>to</a:t>
                      </a:r>
                      <a:r>
                        <a:rPr sz="1200" b="0" spc="-140" dirty="0">
                          <a:latin typeface="+mn-lt"/>
                          <a:cs typeface="Arial"/>
                        </a:rPr>
                        <a:t> </a:t>
                      </a:r>
                      <a:r>
                        <a:rPr sz="1200" b="0" spc="-25" dirty="0">
                          <a:latin typeface="+mn-lt"/>
                          <a:cs typeface="Arial"/>
                        </a:rPr>
                        <a:t>a </a:t>
                      </a:r>
                      <a:r>
                        <a:rPr sz="1200" b="0" spc="25" dirty="0">
                          <a:latin typeface="+mn-lt"/>
                          <a:cs typeface="Arial"/>
                        </a:rPr>
                        <a:t>risk </a:t>
                      </a:r>
                      <a:r>
                        <a:rPr sz="1200" b="0" spc="15" dirty="0">
                          <a:latin typeface="+mn-lt"/>
                          <a:cs typeface="Arial"/>
                        </a:rPr>
                        <a:t>condi</a:t>
                      </a:r>
                      <a:r>
                        <a:rPr sz="1200" b="0" spc="45" dirty="0">
                          <a:latin typeface="+mn-lt"/>
                          <a:cs typeface="Arial"/>
                        </a:rPr>
                        <a:t>tion</a:t>
                      </a:r>
                      <a:r>
                        <a:rPr lang="en-US" sz="1200" b="0" spc="45" dirty="0">
                          <a:latin typeface="+mn-lt"/>
                          <a:cs typeface="Arial"/>
                        </a:rPr>
                        <a:t>)</a:t>
                      </a:r>
                      <a:r>
                        <a:rPr lang="en-US" sz="1200" b="0" u="none" spc="45" dirty="0">
                          <a:latin typeface="+mn-lt"/>
                          <a:cs typeface="Arial"/>
                        </a:rPr>
                        <a:t> </a:t>
                      </a:r>
                      <a:r>
                        <a:rPr lang="en-US" sz="1200" b="0" u="sng" spc="45" dirty="0">
                          <a:latin typeface="+mn-lt"/>
                          <a:cs typeface="Arial"/>
                        </a:rPr>
                        <a:t>&gt;</a:t>
                      </a:r>
                      <a:r>
                        <a:rPr lang="en-US" sz="1200" b="0" spc="45" dirty="0">
                          <a:latin typeface="+mn-lt"/>
                          <a:cs typeface="Arial"/>
                        </a:rPr>
                        <a:t>10</a:t>
                      </a:r>
                      <a:endParaRPr sz="1200" b="0" dirty="0">
                        <a:latin typeface="+mn-lt"/>
                        <a:cs typeface="Arial"/>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DEDEE"/>
                    </a:solidFill>
                  </a:tcPr>
                </a:tc>
                <a:tc>
                  <a:txBody>
                    <a:bodyPr/>
                    <a:lstStyle/>
                    <a:p>
                      <a:pPr marL="45720" marR="3282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40AD4A"/>
                    </a:solidFill>
                  </a:tcPr>
                </a:tc>
                <a:tc>
                  <a:txBody>
                    <a:bodyPr/>
                    <a:lstStyle/>
                    <a:p>
                      <a:pPr marL="45085" marR="7937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FBEE1D"/>
                    </a:solidFill>
                  </a:tcPr>
                </a:tc>
                <a:tc>
                  <a:txBody>
                    <a:bodyPr/>
                    <a:lstStyle/>
                    <a:p>
                      <a:pPr marL="45085" marR="125095">
                        <a:lnSpc>
                          <a:spcPct val="100000"/>
                        </a:lnSpc>
                      </a:pPr>
                      <a:endParaRPr sz="120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085" marR="5270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720" marR="1250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085" marR="2730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extLst>
                  <a:ext uri="{0D108BD9-81ED-4DB2-BD59-A6C34878D82A}">
                    <a16:rowId xmlns:a16="http://schemas.microsoft.com/office/drawing/2014/main" val="10007"/>
                  </a:ext>
                </a:extLst>
              </a:tr>
              <a:tr h="617220">
                <a:tc>
                  <a:txBody>
                    <a:bodyPr/>
                    <a:lstStyle/>
                    <a:p>
                      <a:pPr marL="48895" algn="ctr">
                        <a:lnSpc>
                          <a:spcPct val="100000"/>
                        </a:lnSpc>
                        <a:spcBef>
                          <a:spcPts val="160"/>
                        </a:spcBef>
                      </a:pPr>
                      <a:r>
                        <a:rPr sz="1200" b="0" spc="15" dirty="0">
                          <a:latin typeface="+mn-lt"/>
                          <a:cs typeface="Arial"/>
                        </a:rPr>
                        <a:t>Very-high-risk</a:t>
                      </a:r>
                      <a:endParaRPr sz="1200" b="0" dirty="0">
                        <a:latin typeface="+mn-lt"/>
                        <a:cs typeface="Arial"/>
                      </a:endParaRPr>
                    </a:p>
                  </a:txBody>
                  <a:tcPr marL="0" marR="0" marT="1714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marL="45720" marR="488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FBEE1D"/>
                    </a:solidFill>
                  </a:tcPr>
                </a:tc>
                <a:tc>
                  <a:txBody>
                    <a:bodyPr/>
                    <a:lstStyle/>
                    <a:p>
                      <a:pPr marL="45085" marR="79375">
                        <a:lnSpc>
                          <a:spcPct val="100000"/>
                        </a:lnSpc>
                      </a:pPr>
                      <a:endParaRPr sz="120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085" marR="1250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085" marR="5270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720" marR="12509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tc>
                  <a:txBody>
                    <a:bodyPr/>
                    <a:lstStyle/>
                    <a:p>
                      <a:pPr marL="45085" marR="27305">
                        <a:lnSpc>
                          <a:spcPct val="100000"/>
                        </a:lnSpc>
                      </a:pPr>
                      <a:endParaRPr sz="1200" dirty="0">
                        <a:latin typeface="+mn-lt"/>
                        <a:cs typeface="Arial"/>
                      </a:endParaRPr>
                    </a:p>
                  </a:txBody>
                  <a:tcPr marL="0" marR="0" marT="0" marB="0">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BF2026"/>
                    </a:solidFill>
                  </a:tcPr>
                </a:tc>
                <a:extLst>
                  <a:ext uri="{0D108BD9-81ED-4DB2-BD59-A6C34878D82A}">
                    <a16:rowId xmlns:a16="http://schemas.microsoft.com/office/drawing/2014/main" val="10009"/>
                  </a:ext>
                </a:extLst>
              </a:tr>
            </a:tbl>
          </a:graphicData>
        </a:graphic>
      </p:graphicFrame>
      <p:graphicFrame>
        <p:nvGraphicFramePr>
          <p:cNvPr id="11" name="Table 10"/>
          <p:cNvGraphicFramePr>
            <a:graphicFrameLocks noGrp="1"/>
          </p:cNvGraphicFramePr>
          <p:nvPr/>
        </p:nvGraphicFramePr>
        <p:xfrm>
          <a:off x="7940489" y="586014"/>
          <a:ext cx="1848384" cy="981054"/>
        </p:xfrm>
        <a:graphic>
          <a:graphicData uri="http://schemas.openxmlformats.org/drawingml/2006/table">
            <a:tbl>
              <a:tblPr firstRow="1" bandRow="1">
                <a:tableStyleId>{2D5ABB26-0587-4C30-8999-92F81FD0307C}</a:tableStyleId>
              </a:tblPr>
              <a:tblGrid>
                <a:gridCol w="1848384">
                  <a:extLst>
                    <a:ext uri="{9D8B030D-6E8A-4147-A177-3AD203B41FA5}">
                      <a16:colId xmlns:a16="http://schemas.microsoft.com/office/drawing/2014/main" val="3180084006"/>
                    </a:ext>
                  </a:extLst>
                </a:gridCol>
              </a:tblGrid>
              <a:tr h="158055">
                <a:tc>
                  <a:txBody>
                    <a:bodyPr/>
                    <a:lstStyle/>
                    <a:p>
                      <a:pPr marL="110489" algn="l">
                        <a:lnSpc>
                          <a:spcPct val="100000"/>
                        </a:lnSpc>
                        <a:spcBef>
                          <a:spcPts val="155"/>
                        </a:spcBef>
                      </a:pPr>
                      <a:r>
                        <a:rPr lang="en-US" sz="900" b="1" spc="25" dirty="0">
                          <a:solidFill>
                            <a:srgbClr val="FFFFFF"/>
                          </a:solidFill>
                          <a:latin typeface="+mn-lt"/>
                          <a:cs typeface="Arial"/>
                        </a:rPr>
                        <a:t>Intervention Strategies</a:t>
                      </a:r>
                      <a:r>
                        <a:rPr lang="en-US" sz="900" b="1" spc="25" baseline="0" dirty="0">
                          <a:solidFill>
                            <a:srgbClr val="FFFFFF"/>
                          </a:solidFill>
                          <a:latin typeface="+mn-lt"/>
                          <a:cs typeface="Arial"/>
                        </a:rPr>
                        <a:t> </a:t>
                      </a:r>
                      <a:endParaRPr sz="900" b="1" dirty="0">
                        <a:latin typeface="+mn-lt"/>
                        <a:cs typeface="Arial"/>
                      </a:endParaRPr>
                    </a:p>
                  </a:txBody>
                  <a:tcPr marL="0" marR="0" marT="16609" marB="0">
                    <a:lnR w="9525">
                      <a:solidFill>
                        <a:srgbClr val="FFFFFF"/>
                      </a:solidFill>
                      <a:prstDash val="solid"/>
                    </a:lnR>
                    <a:lnT w="19050">
                      <a:solidFill>
                        <a:srgbClr val="FFFFFF"/>
                      </a:solidFill>
                      <a:prstDash val="solid"/>
                    </a:lnT>
                    <a:lnB w="19050">
                      <a:solidFill>
                        <a:srgbClr val="FFFFFF"/>
                      </a:solidFill>
                      <a:prstDash val="solid"/>
                    </a:lnB>
                    <a:solidFill>
                      <a:srgbClr val="003F60"/>
                    </a:solidFill>
                  </a:tcPr>
                </a:tc>
                <a:extLst>
                  <a:ext uri="{0D108BD9-81ED-4DB2-BD59-A6C34878D82A}">
                    <a16:rowId xmlns:a16="http://schemas.microsoft.com/office/drawing/2014/main" val="2973366242"/>
                  </a:ext>
                </a:extLst>
              </a:tr>
              <a:tr h="158591">
                <a:tc>
                  <a:txBody>
                    <a:bodyPr/>
                    <a:lstStyle/>
                    <a:p>
                      <a:pPr marL="45085">
                        <a:lnSpc>
                          <a:spcPct val="100000"/>
                        </a:lnSpc>
                        <a:spcBef>
                          <a:spcPts val="160"/>
                        </a:spcBef>
                      </a:pPr>
                      <a:r>
                        <a:rPr lang="en-US" sz="900" spc="20" dirty="0">
                          <a:latin typeface="+mn-lt"/>
                          <a:cs typeface="Arial"/>
                        </a:rPr>
                        <a:t>Lifestyle</a:t>
                      </a:r>
                      <a:r>
                        <a:rPr lang="en-US" sz="900" spc="-50" dirty="0">
                          <a:latin typeface="+mn-lt"/>
                          <a:cs typeface="Arial"/>
                        </a:rPr>
                        <a:t> </a:t>
                      </a:r>
                      <a:r>
                        <a:rPr lang="en-US" sz="900" spc="5" dirty="0">
                          <a:latin typeface="+mn-lt"/>
                          <a:cs typeface="Arial"/>
                        </a:rPr>
                        <a:t>advice</a:t>
                      </a:r>
                      <a:endParaRPr lang="en-US" sz="900" dirty="0">
                        <a:latin typeface="+mn-lt"/>
                        <a:cs typeface="Arial"/>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58BF8E"/>
                    </a:solidFill>
                  </a:tcPr>
                </a:tc>
                <a:extLst>
                  <a:ext uri="{0D108BD9-81ED-4DB2-BD59-A6C34878D82A}">
                    <a16:rowId xmlns:a16="http://schemas.microsoft.com/office/drawing/2014/main" val="1180811230"/>
                  </a:ext>
                </a:extLst>
              </a:tr>
              <a:tr h="313692">
                <a:tc>
                  <a:txBody>
                    <a:bodyPr/>
                    <a:lstStyle/>
                    <a:p>
                      <a:pPr marL="45085" marR="155575">
                        <a:lnSpc>
                          <a:spcPts val="1200"/>
                        </a:lnSpc>
                      </a:pPr>
                      <a:r>
                        <a:rPr lang="en-US" sz="900" spc="20" dirty="0">
                          <a:latin typeface="+mn-lt"/>
                          <a:cs typeface="Arial"/>
                        </a:rPr>
                        <a:t>Lifestyle</a:t>
                      </a:r>
                      <a:r>
                        <a:rPr lang="en-US" sz="900" spc="-105" dirty="0">
                          <a:latin typeface="+mn-lt"/>
                          <a:cs typeface="Arial"/>
                        </a:rPr>
                        <a:t> </a:t>
                      </a:r>
                      <a:r>
                        <a:rPr lang="en-US" sz="900" spc="30" dirty="0">
                          <a:latin typeface="+mn-lt"/>
                          <a:cs typeface="Arial"/>
                        </a:rPr>
                        <a:t>inter</a:t>
                      </a:r>
                      <a:r>
                        <a:rPr lang="en-US" sz="900" spc="20" dirty="0">
                          <a:latin typeface="+mn-lt"/>
                          <a:cs typeface="Arial"/>
                        </a:rPr>
                        <a:t>vention,</a:t>
                      </a:r>
                      <a:r>
                        <a:rPr lang="en-US" sz="900" spc="-40" dirty="0">
                          <a:latin typeface="+mn-lt"/>
                          <a:cs typeface="Arial"/>
                        </a:rPr>
                        <a:t> </a:t>
                      </a:r>
                      <a:r>
                        <a:rPr lang="en-US" sz="900" spc="10" dirty="0">
                          <a:latin typeface="+mn-lt"/>
                          <a:cs typeface="Arial"/>
                        </a:rPr>
                        <a:t>con</a:t>
                      </a:r>
                      <a:r>
                        <a:rPr lang="en-US" sz="900" spc="15" dirty="0">
                          <a:latin typeface="+mn-lt"/>
                          <a:cs typeface="Arial"/>
                        </a:rPr>
                        <a:t>sider</a:t>
                      </a:r>
                      <a:r>
                        <a:rPr lang="en-US" sz="900" spc="-40" dirty="0">
                          <a:latin typeface="+mn-lt"/>
                          <a:cs typeface="Arial"/>
                        </a:rPr>
                        <a:t> </a:t>
                      </a:r>
                      <a:r>
                        <a:rPr lang="en-US" sz="900" spc="10" dirty="0">
                          <a:latin typeface="+mn-lt"/>
                          <a:cs typeface="Arial"/>
                        </a:rPr>
                        <a:t>adding </a:t>
                      </a:r>
                      <a:r>
                        <a:rPr lang="en-US" sz="900" spc="30" dirty="0">
                          <a:latin typeface="+mn-lt"/>
                          <a:cs typeface="Arial"/>
                        </a:rPr>
                        <a:t>drug </a:t>
                      </a:r>
                      <a:r>
                        <a:rPr lang="en-US" sz="900" spc="25" dirty="0">
                          <a:latin typeface="+mn-lt"/>
                          <a:cs typeface="Arial"/>
                        </a:rPr>
                        <a:t>if  </a:t>
                      </a:r>
                      <a:r>
                        <a:rPr lang="en-US" sz="900" dirty="0">
                          <a:latin typeface="+mn-lt"/>
                          <a:cs typeface="Arial"/>
                        </a:rPr>
                        <a:t>uncont</a:t>
                      </a:r>
                      <a:r>
                        <a:rPr lang="en-US" sz="900" spc="-20" dirty="0">
                          <a:latin typeface="+mn-lt"/>
                          <a:cs typeface="Arial"/>
                        </a:rPr>
                        <a:t>r</a:t>
                      </a:r>
                      <a:r>
                        <a:rPr lang="en-US" sz="900" dirty="0">
                          <a:latin typeface="+mn-lt"/>
                          <a:cs typeface="Arial"/>
                        </a:rPr>
                        <a:t>olled</a:t>
                      </a:r>
                    </a:p>
                  </a:txBody>
                  <a:tcPr marL="0" marR="0" marT="17145" marB="0">
                    <a:lnL w="9525">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EE1D"/>
                    </a:solidFill>
                  </a:tcPr>
                </a:tc>
                <a:extLst>
                  <a:ext uri="{0D108BD9-81ED-4DB2-BD59-A6C34878D82A}">
                    <a16:rowId xmlns:a16="http://schemas.microsoft.com/office/drawing/2014/main" val="3021659291"/>
                  </a:ext>
                </a:extLst>
              </a:tr>
              <a:tr h="350400">
                <a:tc>
                  <a:txBody>
                    <a:bodyPr/>
                    <a:lstStyle/>
                    <a:p>
                      <a:pPr marL="45085" marR="27305">
                        <a:lnSpc>
                          <a:spcPts val="1200"/>
                        </a:lnSpc>
                      </a:pPr>
                      <a:r>
                        <a:rPr lang="en-US" sz="900" spc="20" dirty="0">
                          <a:solidFill>
                            <a:srgbClr val="FFFFFF"/>
                          </a:solidFill>
                          <a:latin typeface="+mn-lt"/>
                          <a:cs typeface="Arial"/>
                        </a:rPr>
                        <a:t>Lifestyle</a:t>
                      </a:r>
                      <a:r>
                        <a:rPr lang="en-US" sz="900" spc="-105" dirty="0">
                          <a:solidFill>
                            <a:srgbClr val="FFFFFF"/>
                          </a:solidFill>
                          <a:latin typeface="+mn-lt"/>
                          <a:cs typeface="Arial"/>
                        </a:rPr>
                        <a:t> </a:t>
                      </a:r>
                      <a:r>
                        <a:rPr lang="en-US" sz="900" spc="30" dirty="0">
                          <a:solidFill>
                            <a:srgbClr val="FFFFFF"/>
                          </a:solidFill>
                          <a:latin typeface="+mn-lt"/>
                          <a:cs typeface="Arial"/>
                        </a:rPr>
                        <a:t>inter</a:t>
                      </a:r>
                      <a:r>
                        <a:rPr lang="en-US" sz="900" spc="25" dirty="0">
                          <a:solidFill>
                            <a:srgbClr val="FFFFFF"/>
                          </a:solidFill>
                          <a:latin typeface="+mn-lt"/>
                          <a:cs typeface="Arial"/>
                        </a:rPr>
                        <a:t>vention</a:t>
                      </a:r>
                      <a:r>
                        <a:rPr lang="en-US" sz="900" spc="-45" dirty="0">
                          <a:solidFill>
                            <a:srgbClr val="FFFFFF"/>
                          </a:solidFill>
                          <a:latin typeface="+mn-lt"/>
                          <a:cs typeface="Arial"/>
                        </a:rPr>
                        <a:t> </a:t>
                      </a:r>
                      <a:r>
                        <a:rPr lang="en-US" sz="900" spc="5" dirty="0">
                          <a:solidFill>
                            <a:srgbClr val="FFFFFF"/>
                          </a:solidFill>
                          <a:latin typeface="+mn-lt"/>
                          <a:cs typeface="Arial"/>
                        </a:rPr>
                        <a:t>and</a:t>
                      </a:r>
                      <a:endParaRPr lang="en-US" sz="900" dirty="0">
                        <a:latin typeface="+mn-lt"/>
                        <a:cs typeface="Arial"/>
                      </a:endParaRPr>
                    </a:p>
                    <a:p>
                      <a:pPr marL="45085">
                        <a:lnSpc>
                          <a:spcPct val="100000"/>
                        </a:lnSpc>
                        <a:spcBef>
                          <a:spcPts val="160"/>
                        </a:spcBef>
                      </a:pPr>
                      <a:r>
                        <a:rPr lang="en-US" sz="900" spc="35" dirty="0">
                          <a:solidFill>
                            <a:srgbClr val="FFFFFF"/>
                          </a:solidFill>
                          <a:latin typeface="+mn-lt"/>
                          <a:cs typeface="Arial"/>
                        </a:rPr>
                        <a:t>concomitant </a:t>
                      </a:r>
                      <a:r>
                        <a:rPr lang="en-US" sz="900" spc="30" dirty="0">
                          <a:solidFill>
                            <a:srgbClr val="FFFFFF"/>
                          </a:solidFill>
                          <a:latin typeface="+mn-lt"/>
                          <a:cs typeface="Arial"/>
                        </a:rPr>
                        <a:t>drug </a:t>
                      </a:r>
                      <a:r>
                        <a:rPr lang="en-US" sz="900" dirty="0">
                          <a:solidFill>
                            <a:srgbClr val="FFFFFF"/>
                          </a:solidFill>
                          <a:latin typeface="+mn-lt"/>
                          <a:cs typeface="Arial"/>
                        </a:rPr>
                        <a:t>inte</a:t>
                      </a:r>
                      <a:r>
                        <a:rPr lang="en-US" sz="900" spc="10" dirty="0">
                          <a:solidFill>
                            <a:srgbClr val="FFFFFF"/>
                          </a:solidFill>
                          <a:latin typeface="+mn-lt"/>
                          <a:cs typeface="Arial"/>
                        </a:rPr>
                        <a:t>r</a:t>
                      </a:r>
                      <a:r>
                        <a:rPr lang="en-US" sz="900" spc="-15" dirty="0">
                          <a:solidFill>
                            <a:srgbClr val="FFFFFF"/>
                          </a:solidFill>
                          <a:latin typeface="+mn-lt"/>
                          <a:cs typeface="Arial"/>
                        </a:rPr>
                        <a:t>v</a:t>
                      </a:r>
                      <a:r>
                        <a:rPr lang="en-US" sz="900" dirty="0">
                          <a:solidFill>
                            <a:srgbClr val="FFFFFF"/>
                          </a:solidFill>
                          <a:latin typeface="+mn-lt"/>
                          <a:cs typeface="Arial"/>
                        </a:rPr>
                        <a:t>ention</a:t>
                      </a:r>
                      <a:endParaRPr lang="en-US" sz="900" dirty="0">
                        <a:latin typeface="+mn-lt"/>
                        <a:cs typeface="Arial"/>
                      </a:endParaRPr>
                    </a:p>
                  </a:txBody>
                  <a:tcPr marL="0" marR="0" marT="17145" marB="0">
                    <a:lnL w="9525">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BF2026"/>
                    </a:solidFill>
                  </a:tcPr>
                </a:tc>
                <a:extLst>
                  <a:ext uri="{0D108BD9-81ED-4DB2-BD59-A6C34878D82A}">
                    <a16:rowId xmlns:a16="http://schemas.microsoft.com/office/drawing/2014/main" val="803667647"/>
                  </a:ext>
                </a:extLst>
              </a:tr>
            </a:tbl>
          </a:graphicData>
        </a:graphic>
      </p:graphicFrame>
      <p:sp>
        <p:nvSpPr>
          <p:cNvPr id="14" name="TextBox 13"/>
          <p:cNvSpPr txBox="1"/>
          <p:nvPr/>
        </p:nvSpPr>
        <p:spPr>
          <a:xfrm rot="16200000">
            <a:off x="-545004" y="3442631"/>
            <a:ext cx="1589984" cy="274049"/>
          </a:xfrm>
          <a:prstGeom prst="rect">
            <a:avLst/>
          </a:prstGeom>
          <a:noFill/>
        </p:spPr>
        <p:txBody>
          <a:bodyPr wrap="square" rtlCol="0">
            <a:spAutoFit/>
          </a:bodyPr>
          <a:lstStyle/>
          <a:p>
            <a:r>
              <a:rPr lang="en-US" sz="1181" b="1" dirty="0"/>
              <a:t>Primary Prevention </a:t>
            </a:r>
          </a:p>
        </p:txBody>
      </p:sp>
      <p:sp>
        <p:nvSpPr>
          <p:cNvPr id="15" name="TextBox 14"/>
          <p:cNvSpPr txBox="1"/>
          <p:nvPr/>
        </p:nvSpPr>
        <p:spPr>
          <a:xfrm rot="16200000">
            <a:off x="-271950" y="5019943"/>
            <a:ext cx="1031802" cy="546625"/>
          </a:xfrm>
          <a:prstGeom prst="rect">
            <a:avLst/>
          </a:prstGeom>
          <a:noFill/>
        </p:spPr>
        <p:txBody>
          <a:bodyPr wrap="square" rtlCol="0">
            <a:spAutoFit/>
          </a:bodyPr>
          <a:lstStyle/>
          <a:p>
            <a:pPr algn="ctr"/>
            <a:r>
              <a:rPr lang="en-US" sz="1181" b="1" dirty="0"/>
              <a:t>Secondary </a:t>
            </a:r>
          </a:p>
          <a:p>
            <a:pPr algn="ctr"/>
            <a:r>
              <a:rPr lang="en-US" sz="1181" b="1" dirty="0"/>
              <a:t>Prevention </a:t>
            </a:r>
          </a:p>
        </p:txBody>
      </p:sp>
      <p:sp>
        <p:nvSpPr>
          <p:cNvPr id="18" name="Left Brace 17"/>
          <p:cNvSpPr/>
          <p:nvPr/>
        </p:nvSpPr>
        <p:spPr>
          <a:xfrm>
            <a:off x="434698" y="2553755"/>
            <a:ext cx="155536" cy="2468880"/>
          </a:xfrm>
          <a:prstGeom prst="leftBrace">
            <a:avLst/>
          </a:prstGeom>
          <a:ln w="12700" cap="rnd">
            <a:solidFill>
              <a:schemeClr val="tx1"/>
            </a:solidFill>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 Placeholder 7"/>
          <p:cNvSpPr txBox="1">
            <a:spLocks/>
          </p:cNvSpPr>
          <p:nvPr/>
        </p:nvSpPr>
        <p:spPr bwMode="auto">
          <a:xfrm>
            <a:off x="8139" y="6012695"/>
            <a:ext cx="836011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02870" tIns="51435" rIns="102870" bIns="51435" numCol="1" anchor="b" anchorCtr="0" compatLnSpc="1">
            <a:prstTxWarp prst="textNoShape">
              <a:avLst/>
            </a:prstTxWarp>
            <a:spAutoFit/>
          </a:bodyPr>
          <a:lstStyle>
            <a:lvl1pPr marL="273050" indent="-273050" algn="l" rtl="0" eaLnBrk="0" fontAlgn="base" hangingPunct="0">
              <a:spcBef>
                <a:spcPts val="1200"/>
              </a:spcBef>
              <a:spcAft>
                <a:spcPct val="0"/>
              </a:spcAft>
              <a:buClr>
                <a:schemeClr val="accent1"/>
              </a:buClr>
              <a:buFont typeface="Arial" panose="020B0604020202020204" pitchFamily="34" charset="0"/>
              <a:buChar char="•"/>
              <a:defRPr lang="en-US" sz="2400" kern="1200">
                <a:solidFill>
                  <a:schemeClr val="tx1"/>
                </a:solidFill>
                <a:latin typeface="+mn-lt"/>
                <a:ea typeface="+mn-ea"/>
                <a:cs typeface="+mn-cs"/>
              </a:defRPr>
            </a:lvl1pPr>
            <a:lvl2pPr marL="547688" indent="-273050" algn="l" rtl="0" eaLnBrk="0" fontAlgn="base" hangingPunct="0">
              <a:spcBef>
                <a:spcPts val="600"/>
              </a:spcBef>
              <a:spcAft>
                <a:spcPct val="0"/>
              </a:spcAft>
              <a:buClr>
                <a:schemeClr val="accent1"/>
              </a:buClr>
              <a:buFont typeface="Arial" panose="020B0604020202020204" pitchFamily="34" charset="0"/>
              <a:buChar char="–"/>
              <a:defRPr lang="en-US" sz="2200" kern="1200">
                <a:solidFill>
                  <a:schemeClr val="tx1"/>
                </a:solidFill>
                <a:latin typeface="+mn-lt"/>
                <a:ea typeface="+mn-ea"/>
                <a:cs typeface="+mn-cs"/>
              </a:defRPr>
            </a:lvl2pPr>
            <a:lvl3pPr marL="822325" indent="-273050" algn="l" rtl="0" eaLnBrk="0" fontAlgn="base" hangingPunct="0">
              <a:spcBef>
                <a:spcPts val="600"/>
              </a:spcBef>
              <a:spcAft>
                <a:spcPct val="0"/>
              </a:spcAft>
              <a:buClr>
                <a:schemeClr val="accent1"/>
              </a:buClr>
              <a:buFont typeface="Arial" panose="020B0604020202020204" pitchFamily="34" charset="0"/>
              <a:buChar char="•"/>
              <a:defRPr lang="en-US" sz="2000" kern="1200">
                <a:solidFill>
                  <a:schemeClr val="tx1"/>
                </a:solidFill>
                <a:latin typeface="+mn-lt"/>
                <a:ea typeface="+mn-ea"/>
                <a:cs typeface="+mn-cs"/>
              </a:defRPr>
            </a:lvl3pPr>
            <a:lvl4pPr marL="1096963" indent="-273050" algn="l" rtl="0" eaLnBrk="0" fontAlgn="base" hangingPunct="0">
              <a:spcBef>
                <a:spcPts val="600"/>
              </a:spcBef>
              <a:spcAft>
                <a:spcPct val="0"/>
              </a:spcAft>
              <a:buClr>
                <a:schemeClr val="accent1"/>
              </a:buClr>
              <a:buFont typeface="Arial" panose="020B0604020202020204" pitchFamily="34" charset="0"/>
              <a:buChar char="–"/>
              <a:defRPr lang="en-US" kern="1200">
                <a:solidFill>
                  <a:schemeClr val="tx1"/>
                </a:solidFill>
                <a:latin typeface="+mn-lt"/>
                <a:ea typeface="+mn-ea"/>
                <a:cs typeface="+mn-cs"/>
              </a:defRPr>
            </a:lvl4pPr>
            <a:lvl5pPr marL="1371600" indent="-273050" algn="l" rtl="0" eaLnBrk="0" fontAlgn="base" hangingPunct="0">
              <a:spcBef>
                <a:spcPts val="600"/>
              </a:spcBef>
              <a:spcAft>
                <a:spcPct val="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28736">
              <a:spcBef>
                <a:spcPts val="0"/>
              </a:spcBef>
              <a:buClr>
                <a:srgbClr val="007CC2"/>
              </a:buClr>
              <a:buNone/>
              <a:defRPr/>
            </a:pPr>
            <a:r>
              <a:rPr lang="en-US" sz="675" spc="-8" dirty="0">
                <a:cs typeface="Gill Sans MT"/>
              </a:rPr>
              <a:t>CV = cardiovascular; LDL-C = low-density lipoprotein cholesterol; SCORE = Systematic Coronary Risk Estimation.</a:t>
            </a:r>
          </a:p>
          <a:p>
            <a:pPr marL="0" indent="0" defTabSz="1028736">
              <a:spcBef>
                <a:spcPts val="0"/>
              </a:spcBef>
              <a:buClr>
                <a:srgbClr val="007CC2"/>
              </a:buClr>
              <a:buNone/>
              <a:defRPr/>
            </a:pPr>
            <a:r>
              <a:rPr lang="en-US" sz="675" kern="0" dirty="0"/>
              <a:t>Adapted from:  Mach F, et al. Eur Heart J 2019. doi:10.1093/</a:t>
            </a:r>
            <a:r>
              <a:rPr lang="en-US" sz="675" kern="0" dirty="0" err="1"/>
              <a:t>eurheartj</a:t>
            </a:r>
            <a:r>
              <a:rPr lang="en-US" sz="675" kern="0" dirty="0"/>
              <a:t>/ehz455. </a:t>
            </a:r>
            <a:r>
              <a:rPr lang="en-US" sz="675" kern="0" dirty="0" err="1"/>
              <a:t>Epub</a:t>
            </a:r>
            <a:r>
              <a:rPr lang="en-US" sz="675" kern="0" dirty="0"/>
              <a:t> ahead of print.</a:t>
            </a:r>
            <a:endParaRPr lang="en-GB" sz="675" dirty="0">
              <a:solidFill>
                <a:srgbClr val="000000"/>
              </a:solidFill>
            </a:endParaRPr>
          </a:p>
        </p:txBody>
      </p:sp>
      <p:sp>
        <p:nvSpPr>
          <p:cNvPr id="25" name="Left Brace 24"/>
          <p:cNvSpPr/>
          <p:nvPr/>
        </p:nvSpPr>
        <p:spPr>
          <a:xfrm>
            <a:off x="434698" y="5040282"/>
            <a:ext cx="155536" cy="617220"/>
          </a:xfrm>
          <a:prstGeom prst="leftBrace">
            <a:avLst/>
          </a:prstGeom>
          <a:ln w="12700" cap="rnd">
            <a:solidFill>
              <a:schemeClr val="tx1"/>
            </a:solidFill>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B32AD3B-A597-44B6-AC91-EE38FDF4F273}"/>
              </a:ext>
            </a:extLst>
          </p:cNvPr>
          <p:cNvSpPr/>
          <p:nvPr/>
        </p:nvSpPr>
        <p:spPr>
          <a:xfrm>
            <a:off x="645099" y="5006888"/>
            <a:ext cx="9143774" cy="617220"/>
          </a:xfrm>
          <a:prstGeom prst="roundRect">
            <a:avLst/>
          </a:prstGeom>
          <a:noFill/>
          <a:ln w="38100">
            <a:solidFill>
              <a:srgbClr val="006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13" name="Rectangle: Rounded Corners 12">
            <a:extLst>
              <a:ext uri="{FF2B5EF4-FFF2-40B4-BE49-F238E27FC236}">
                <a16:creationId xmlns:a16="http://schemas.microsoft.com/office/drawing/2014/main" id="{A2607BE4-45A1-4C00-BD3D-5F3594CCC6A4}"/>
              </a:ext>
            </a:extLst>
          </p:cNvPr>
          <p:cNvSpPr/>
          <p:nvPr/>
        </p:nvSpPr>
        <p:spPr>
          <a:xfrm>
            <a:off x="2087636" y="2022776"/>
            <a:ext cx="1187409" cy="3617079"/>
          </a:xfrm>
          <a:prstGeom prst="roundRect">
            <a:avLst/>
          </a:prstGeom>
          <a:noFill/>
          <a:ln w="38100">
            <a:solidFill>
              <a:srgbClr val="006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231348395"/>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A536B5-0A3F-4D2A-9BB0-CB464F003FFA}"/>
              </a:ext>
            </a:extLst>
          </p:cNvPr>
          <p:cNvSpPr>
            <a:spLocks noGrp="1"/>
          </p:cNvSpPr>
          <p:nvPr>
            <p:ph type="title"/>
          </p:nvPr>
        </p:nvSpPr>
        <p:spPr>
          <a:xfrm>
            <a:off x="658816" y="282700"/>
            <a:ext cx="9468880" cy="840230"/>
          </a:xfrm>
        </p:spPr>
        <p:txBody>
          <a:bodyPr/>
          <a:lstStyle/>
          <a:p>
            <a:r>
              <a:rPr lang="en-US" sz="2700" spc="21" dirty="0">
                <a:solidFill>
                  <a:srgbClr val="0063C3"/>
                </a:solidFill>
                <a:latin typeface="Calibri"/>
                <a:cs typeface="Arial"/>
              </a:rPr>
              <a:t>2019 Esc/</a:t>
            </a:r>
            <a:r>
              <a:rPr lang="en-US" sz="2700" spc="21" dirty="0" err="1">
                <a:solidFill>
                  <a:srgbClr val="0063C3"/>
                </a:solidFill>
                <a:latin typeface="Calibri"/>
                <a:cs typeface="Arial"/>
              </a:rPr>
              <a:t>eas</a:t>
            </a:r>
            <a:r>
              <a:rPr lang="en-US" sz="2700" spc="21" dirty="0">
                <a:solidFill>
                  <a:srgbClr val="0063C3"/>
                </a:solidFill>
                <a:latin typeface="Calibri"/>
                <a:cs typeface="Arial"/>
              </a:rPr>
              <a:t> guidelines: Treatment goals for LDL-C across categories of total CV disease risk</a:t>
            </a:r>
          </a:p>
        </p:txBody>
      </p:sp>
      <p:sp>
        <p:nvSpPr>
          <p:cNvPr id="11" name="Text Placeholder 7">
            <a:extLst>
              <a:ext uri="{FF2B5EF4-FFF2-40B4-BE49-F238E27FC236}">
                <a16:creationId xmlns:a16="http://schemas.microsoft.com/office/drawing/2014/main" id="{07FA993A-DD01-416A-B5C3-5A3B8C92FAB9}"/>
              </a:ext>
            </a:extLst>
          </p:cNvPr>
          <p:cNvSpPr txBox="1">
            <a:spLocks/>
          </p:cNvSpPr>
          <p:nvPr/>
        </p:nvSpPr>
        <p:spPr bwMode="auto">
          <a:xfrm>
            <a:off x="278340" y="6100625"/>
            <a:ext cx="83601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102870" tIns="51435" rIns="102870" bIns="51435" numCol="1" anchor="b" anchorCtr="0" compatLnSpc="1">
            <a:prstTxWarp prst="textNoShape">
              <a:avLst/>
            </a:prstTxWarp>
            <a:spAutoFit/>
          </a:bodyPr>
          <a:lstStyle>
            <a:lvl1pPr marL="273050" indent="-273050" algn="l" rtl="0" eaLnBrk="0" fontAlgn="base" hangingPunct="0">
              <a:spcBef>
                <a:spcPts val="1200"/>
              </a:spcBef>
              <a:spcAft>
                <a:spcPct val="0"/>
              </a:spcAft>
              <a:buClr>
                <a:schemeClr val="accent1"/>
              </a:buClr>
              <a:buFont typeface="Arial" panose="020B0604020202020204" pitchFamily="34" charset="0"/>
              <a:buChar char="•"/>
              <a:defRPr lang="en-US" sz="2400" kern="1200">
                <a:solidFill>
                  <a:schemeClr val="tx1"/>
                </a:solidFill>
                <a:latin typeface="+mn-lt"/>
                <a:ea typeface="+mn-ea"/>
                <a:cs typeface="+mn-cs"/>
              </a:defRPr>
            </a:lvl1pPr>
            <a:lvl2pPr marL="547688" indent="-273050" algn="l" rtl="0" eaLnBrk="0" fontAlgn="base" hangingPunct="0">
              <a:spcBef>
                <a:spcPts val="600"/>
              </a:spcBef>
              <a:spcAft>
                <a:spcPct val="0"/>
              </a:spcAft>
              <a:buClr>
                <a:schemeClr val="accent1"/>
              </a:buClr>
              <a:buFont typeface="Arial" panose="020B0604020202020204" pitchFamily="34" charset="0"/>
              <a:buChar char="–"/>
              <a:defRPr lang="en-US" sz="2200" kern="1200">
                <a:solidFill>
                  <a:schemeClr val="tx1"/>
                </a:solidFill>
                <a:latin typeface="+mn-lt"/>
                <a:ea typeface="+mn-ea"/>
                <a:cs typeface="+mn-cs"/>
              </a:defRPr>
            </a:lvl2pPr>
            <a:lvl3pPr marL="822325" indent="-273050" algn="l" rtl="0" eaLnBrk="0" fontAlgn="base" hangingPunct="0">
              <a:spcBef>
                <a:spcPts val="600"/>
              </a:spcBef>
              <a:spcAft>
                <a:spcPct val="0"/>
              </a:spcAft>
              <a:buClr>
                <a:schemeClr val="accent1"/>
              </a:buClr>
              <a:buFont typeface="Arial" panose="020B0604020202020204" pitchFamily="34" charset="0"/>
              <a:buChar char="•"/>
              <a:defRPr lang="en-US" sz="2000" kern="1200">
                <a:solidFill>
                  <a:schemeClr val="tx1"/>
                </a:solidFill>
                <a:latin typeface="+mn-lt"/>
                <a:ea typeface="+mn-ea"/>
                <a:cs typeface="+mn-cs"/>
              </a:defRPr>
            </a:lvl3pPr>
            <a:lvl4pPr marL="1096963" indent="-273050" algn="l" rtl="0" eaLnBrk="0" fontAlgn="base" hangingPunct="0">
              <a:spcBef>
                <a:spcPts val="600"/>
              </a:spcBef>
              <a:spcAft>
                <a:spcPct val="0"/>
              </a:spcAft>
              <a:buClr>
                <a:schemeClr val="accent1"/>
              </a:buClr>
              <a:buFont typeface="Arial" panose="020B0604020202020204" pitchFamily="34" charset="0"/>
              <a:buChar char="–"/>
              <a:defRPr lang="en-US" kern="1200">
                <a:solidFill>
                  <a:schemeClr val="tx1"/>
                </a:solidFill>
                <a:latin typeface="+mn-lt"/>
                <a:ea typeface="+mn-ea"/>
                <a:cs typeface="+mn-cs"/>
              </a:defRPr>
            </a:lvl4pPr>
            <a:lvl5pPr marL="1371600" indent="-273050" algn="l" rtl="0" eaLnBrk="0" fontAlgn="base" hangingPunct="0">
              <a:spcBef>
                <a:spcPts val="600"/>
              </a:spcBef>
              <a:spcAft>
                <a:spcPct val="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28736">
              <a:spcBef>
                <a:spcPts val="0"/>
              </a:spcBef>
              <a:buClr>
                <a:srgbClr val="007CC2"/>
              </a:buClr>
              <a:buNone/>
              <a:defRPr/>
            </a:pPr>
            <a:r>
              <a:rPr lang="en-US" sz="675" spc="-8" dirty="0">
                <a:cs typeface="Gill Sans MT"/>
              </a:rPr>
              <a:t>ASCVD </a:t>
            </a:r>
            <a:r>
              <a:rPr lang="en-US" sz="675" spc="25" dirty="0">
                <a:cs typeface="Gill Sans MT"/>
              </a:rPr>
              <a:t>= </a:t>
            </a:r>
            <a:r>
              <a:rPr lang="en-US" sz="675" spc="-17" dirty="0">
                <a:cs typeface="Gill Sans MT"/>
              </a:rPr>
              <a:t>atherosclerotic </a:t>
            </a:r>
            <a:r>
              <a:rPr lang="en-US" sz="675" spc="-13" dirty="0">
                <a:cs typeface="Gill Sans MT"/>
              </a:rPr>
              <a:t>cardiovascular </a:t>
            </a:r>
            <a:r>
              <a:rPr lang="en-US" sz="675" spc="-17" dirty="0">
                <a:cs typeface="Gill Sans MT"/>
              </a:rPr>
              <a:t>disease; </a:t>
            </a:r>
            <a:r>
              <a:rPr lang="en-US" sz="675" spc="-4" dirty="0">
                <a:cs typeface="Gill Sans MT"/>
              </a:rPr>
              <a:t>BP </a:t>
            </a:r>
            <a:r>
              <a:rPr lang="en-US" sz="675" spc="25" dirty="0">
                <a:cs typeface="Gill Sans MT"/>
              </a:rPr>
              <a:t>= </a:t>
            </a:r>
            <a:r>
              <a:rPr lang="en-US" sz="675" spc="-8" dirty="0">
                <a:cs typeface="Gill Sans MT"/>
              </a:rPr>
              <a:t>blood </a:t>
            </a:r>
            <a:r>
              <a:rPr lang="en-US" sz="675" spc="-17" dirty="0">
                <a:cs typeface="Gill Sans MT"/>
              </a:rPr>
              <a:t>pressure; </a:t>
            </a:r>
            <a:r>
              <a:rPr lang="en-US" sz="675" spc="-25" dirty="0">
                <a:cs typeface="Gill Sans MT"/>
              </a:rPr>
              <a:t>CKD </a:t>
            </a:r>
            <a:r>
              <a:rPr lang="en-US" sz="675" spc="25" dirty="0">
                <a:cs typeface="Gill Sans MT"/>
              </a:rPr>
              <a:t>= </a:t>
            </a:r>
            <a:r>
              <a:rPr lang="en-US" sz="675" spc="-13" dirty="0">
                <a:cs typeface="Gill Sans MT"/>
              </a:rPr>
              <a:t>chronic  kidney</a:t>
            </a:r>
            <a:r>
              <a:rPr lang="en-US" sz="675" spc="-30" dirty="0">
                <a:cs typeface="Gill Sans MT"/>
              </a:rPr>
              <a:t> </a:t>
            </a:r>
            <a:r>
              <a:rPr lang="en-US" sz="675" spc="-17" dirty="0">
                <a:cs typeface="Gill Sans MT"/>
              </a:rPr>
              <a:t>disease;</a:t>
            </a:r>
            <a:r>
              <a:rPr lang="en-US" sz="675" spc="-25" dirty="0">
                <a:cs typeface="Gill Sans MT"/>
              </a:rPr>
              <a:t> </a:t>
            </a:r>
            <a:r>
              <a:rPr lang="en-US" sz="675" spc="-4" dirty="0">
                <a:cs typeface="Gill Sans MT"/>
              </a:rPr>
              <a:t>CV</a:t>
            </a:r>
            <a:r>
              <a:rPr lang="en-US" sz="675" spc="-25" dirty="0">
                <a:cs typeface="Gill Sans MT"/>
              </a:rPr>
              <a:t> </a:t>
            </a:r>
            <a:r>
              <a:rPr lang="en-US" sz="675" spc="25" dirty="0">
                <a:cs typeface="Gill Sans MT"/>
              </a:rPr>
              <a:t>=</a:t>
            </a:r>
            <a:r>
              <a:rPr lang="en-US" sz="675" spc="-13" dirty="0">
                <a:cs typeface="Gill Sans MT"/>
              </a:rPr>
              <a:t> </a:t>
            </a:r>
            <a:r>
              <a:rPr lang="en-US" sz="675" spc="-17" dirty="0">
                <a:cs typeface="Gill Sans MT"/>
              </a:rPr>
              <a:t>cardiovascular;</a:t>
            </a:r>
            <a:r>
              <a:rPr lang="en-US" sz="675" spc="-13" dirty="0">
                <a:cs typeface="Gill Sans MT"/>
              </a:rPr>
              <a:t> </a:t>
            </a:r>
            <a:r>
              <a:rPr lang="en-US" sz="675" spc="-8" dirty="0">
                <a:cs typeface="Gill Sans MT"/>
              </a:rPr>
              <a:t>DM</a:t>
            </a:r>
            <a:r>
              <a:rPr lang="en-US" sz="675" spc="-21" dirty="0">
                <a:cs typeface="Gill Sans MT"/>
              </a:rPr>
              <a:t> </a:t>
            </a:r>
            <a:r>
              <a:rPr lang="en-US" sz="675" spc="25" dirty="0">
                <a:cs typeface="Gill Sans MT"/>
              </a:rPr>
              <a:t>=</a:t>
            </a:r>
            <a:r>
              <a:rPr lang="en-US" sz="675" spc="-8" dirty="0">
                <a:cs typeface="Gill Sans MT"/>
              </a:rPr>
              <a:t> </a:t>
            </a:r>
            <a:r>
              <a:rPr lang="en-US" sz="675" spc="-13" dirty="0">
                <a:cs typeface="Gill Sans MT"/>
              </a:rPr>
              <a:t>diabetes</a:t>
            </a:r>
            <a:r>
              <a:rPr lang="en-US" sz="675" spc="-21" dirty="0">
                <a:cs typeface="Gill Sans MT"/>
              </a:rPr>
              <a:t> </a:t>
            </a:r>
            <a:r>
              <a:rPr lang="en-US" sz="675" spc="-13" dirty="0">
                <a:cs typeface="Gill Sans MT"/>
              </a:rPr>
              <a:t>mellitus;</a:t>
            </a:r>
            <a:r>
              <a:rPr lang="en-US" sz="675" spc="-30" dirty="0">
                <a:cs typeface="Gill Sans MT"/>
              </a:rPr>
              <a:t> </a:t>
            </a:r>
            <a:r>
              <a:rPr lang="en-US" sz="675" spc="-8" dirty="0">
                <a:cs typeface="Gill Sans MT"/>
              </a:rPr>
              <a:t>eGFR</a:t>
            </a:r>
            <a:r>
              <a:rPr lang="en-US" sz="675" spc="-30" dirty="0">
                <a:cs typeface="Gill Sans MT"/>
              </a:rPr>
              <a:t> </a:t>
            </a:r>
            <a:r>
              <a:rPr lang="en-US" sz="675" spc="25" dirty="0">
                <a:cs typeface="Gill Sans MT"/>
              </a:rPr>
              <a:t>=</a:t>
            </a:r>
            <a:r>
              <a:rPr lang="en-US" sz="675" spc="-13" dirty="0">
                <a:cs typeface="Gill Sans MT"/>
              </a:rPr>
              <a:t> estimated</a:t>
            </a:r>
            <a:r>
              <a:rPr lang="en-US" sz="675" spc="-25" dirty="0">
                <a:cs typeface="Gill Sans MT"/>
              </a:rPr>
              <a:t> </a:t>
            </a:r>
            <a:r>
              <a:rPr lang="en-US" sz="675" spc="-13" dirty="0">
                <a:cs typeface="Gill Sans MT"/>
              </a:rPr>
              <a:t>glomerular</a:t>
            </a:r>
            <a:r>
              <a:rPr lang="en-US" sz="675" spc="-21" dirty="0">
                <a:cs typeface="Gill Sans MT"/>
              </a:rPr>
              <a:t> </a:t>
            </a:r>
            <a:r>
              <a:rPr lang="en-US" sz="675" spc="-17" dirty="0">
                <a:cs typeface="Gill Sans MT"/>
              </a:rPr>
              <a:t>filtration</a:t>
            </a:r>
            <a:r>
              <a:rPr lang="en-US" sz="675" spc="-21" dirty="0">
                <a:cs typeface="Gill Sans MT"/>
              </a:rPr>
              <a:t> rate;</a:t>
            </a:r>
            <a:br>
              <a:rPr lang="en-US" sz="675" spc="-21" dirty="0">
                <a:cs typeface="Gill Sans MT"/>
              </a:rPr>
            </a:br>
            <a:r>
              <a:rPr lang="en-US" sz="675" spc="-4" dirty="0">
                <a:cs typeface="Gill Sans MT"/>
              </a:rPr>
              <a:t>FH</a:t>
            </a:r>
            <a:r>
              <a:rPr lang="en-US" sz="675" spc="-30" dirty="0">
                <a:cs typeface="Gill Sans MT"/>
              </a:rPr>
              <a:t> </a:t>
            </a:r>
            <a:r>
              <a:rPr lang="en-US" sz="675" spc="25" dirty="0">
                <a:cs typeface="Gill Sans MT"/>
              </a:rPr>
              <a:t>=</a:t>
            </a:r>
            <a:r>
              <a:rPr lang="en-US" sz="675" spc="-8" dirty="0">
                <a:cs typeface="Gill Sans MT"/>
              </a:rPr>
              <a:t> </a:t>
            </a:r>
            <a:r>
              <a:rPr lang="en-US" sz="675" spc="-13" dirty="0">
                <a:cs typeface="Gill Sans MT"/>
              </a:rPr>
              <a:t>familial</a:t>
            </a:r>
            <a:r>
              <a:rPr lang="en-US" sz="675" spc="-30" dirty="0">
                <a:cs typeface="Gill Sans MT"/>
              </a:rPr>
              <a:t> </a:t>
            </a:r>
            <a:r>
              <a:rPr lang="en-US" sz="675" spc="-13" dirty="0" err="1">
                <a:cs typeface="Gill Sans MT"/>
              </a:rPr>
              <a:t>hypercholesterolaemia</a:t>
            </a:r>
            <a:r>
              <a:rPr lang="en-US" sz="675" spc="-13" dirty="0">
                <a:cs typeface="Gill Sans MT"/>
              </a:rPr>
              <a:t>;</a:t>
            </a:r>
            <a:r>
              <a:rPr lang="en-US" sz="675" spc="-17" dirty="0">
                <a:cs typeface="Gill Sans MT"/>
              </a:rPr>
              <a:t> </a:t>
            </a:r>
            <a:r>
              <a:rPr lang="en-US" sz="675" spc="-13" dirty="0">
                <a:cs typeface="Gill Sans MT"/>
              </a:rPr>
              <a:t>LDL-C</a:t>
            </a:r>
            <a:r>
              <a:rPr lang="en-US" sz="675" spc="-17" dirty="0">
                <a:cs typeface="Gill Sans MT"/>
              </a:rPr>
              <a:t> </a:t>
            </a:r>
            <a:r>
              <a:rPr lang="en-US" sz="675" spc="25" dirty="0">
                <a:cs typeface="Gill Sans MT"/>
              </a:rPr>
              <a:t>=  </a:t>
            </a:r>
            <a:r>
              <a:rPr lang="en-US" sz="675" spc="-13" dirty="0">
                <a:cs typeface="Gill Sans MT"/>
              </a:rPr>
              <a:t>low-density lipoprotein cholesterol;; SCORE </a:t>
            </a:r>
            <a:r>
              <a:rPr lang="en-US" sz="675" spc="25" dirty="0">
                <a:cs typeface="Gill Sans MT"/>
              </a:rPr>
              <a:t>= </a:t>
            </a:r>
            <a:r>
              <a:rPr lang="en-US" sz="675" spc="-13" dirty="0">
                <a:cs typeface="Gill Sans MT"/>
              </a:rPr>
              <a:t>Systematic Coronary </a:t>
            </a:r>
            <a:r>
              <a:rPr lang="en-US" sz="675" spc="-17" dirty="0">
                <a:cs typeface="Gill Sans MT"/>
              </a:rPr>
              <a:t>Risk Estimation; </a:t>
            </a:r>
            <a:r>
              <a:rPr lang="en-US" sz="675" spc="-13" dirty="0">
                <a:cs typeface="Gill Sans MT"/>
              </a:rPr>
              <a:t>T1DM </a:t>
            </a:r>
            <a:r>
              <a:rPr lang="en-US" sz="675" spc="25" dirty="0">
                <a:cs typeface="Gill Sans MT"/>
              </a:rPr>
              <a:t>=  </a:t>
            </a:r>
            <a:r>
              <a:rPr lang="en-US" sz="675" spc="-8" dirty="0">
                <a:cs typeface="Gill Sans MT"/>
              </a:rPr>
              <a:t>type</a:t>
            </a:r>
            <a:r>
              <a:rPr lang="en-US" sz="675" spc="-63" dirty="0">
                <a:cs typeface="Gill Sans MT"/>
              </a:rPr>
              <a:t> </a:t>
            </a:r>
            <a:r>
              <a:rPr lang="en-US" sz="675" dirty="0">
                <a:cs typeface="Gill Sans MT"/>
              </a:rPr>
              <a:t>1</a:t>
            </a:r>
            <a:r>
              <a:rPr lang="en-US" sz="675" spc="-68" dirty="0">
                <a:cs typeface="Gill Sans MT"/>
              </a:rPr>
              <a:t> </a:t>
            </a:r>
            <a:r>
              <a:rPr lang="en-US" sz="675" spc="-17" dirty="0">
                <a:cs typeface="Gill Sans MT"/>
              </a:rPr>
              <a:t>DM;</a:t>
            </a:r>
            <a:r>
              <a:rPr lang="en-US" sz="675" spc="-55" dirty="0">
                <a:cs typeface="Gill Sans MT"/>
              </a:rPr>
              <a:t> </a:t>
            </a:r>
            <a:r>
              <a:rPr lang="en-US" sz="675" spc="-13" dirty="0">
                <a:cs typeface="Gill Sans MT"/>
              </a:rPr>
              <a:t>T2DM</a:t>
            </a:r>
            <a:r>
              <a:rPr lang="en-US" sz="675" spc="-59" dirty="0">
                <a:cs typeface="Gill Sans MT"/>
              </a:rPr>
              <a:t> </a:t>
            </a:r>
            <a:r>
              <a:rPr lang="en-US" sz="675" spc="25" dirty="0">
                <a:cs typeface="Gill Sans MT"/>
              </a:rPr>
              <a:t>=</a:t>
            </a:r>
            <a:r>
              <a:rPr lang="en-US" sz="675" spc="-51" dirty="0">
                <a:cs typeface="Gill Sans MT"/>
              </a:rPr>
              <a:t> </a:t>
            </a:r>
            <a:r>
              <a:rPr lang="en-US" sz="675" spc="-8" dirty="0">
                <a:cs typeface="Gill Sans MT"/>
              </a:rPr>
              <a:t>type</a:t>
            </a:r>
            <a:r>
              <a:rPr lang="en-US" sz="675" spc="-63" dirty="0">
                <a:cs typeface="Gill Sans MT"/>
              </a:rPr>
              <a:t> </a:t>
            </a:r>
            <a:r>
              <a:rPr lang="en-US" sz="675" dirty="0">
                <a:cs typeface="Gill Sans MT"/>
              </a:rPr>
              <a:t>2</a:t>
            </a:r>
            <a:r>
              <a:rPr lang="en-US" sz="675" spc="-59" dirty="0">
                <a:cs typeface="Gill Sans MT"/>
              </a:rPr>
              <a:t> </a:t>
            </a:r>
            <a:r>
              <a:rPr lang="en-US" sz="675" spc="-17" dirty="0">
                <a:cs typeface="Gill Sans MT"/>
              </a:rPr>
              <a:t>DM;</a:t>
            </a:r>
            <a:r>
              <a:rPr lang="en-US" sz="675" spc="-55" dirty="0">
                <a:cs typeface="Gill Sans MT"/>
              </a:rPr>
              <a:t> </a:t>
            </a:r>
            <a:r>
              <a:rPr lang="en-US" sz="675" spc="-17" dirty="0">
                <a:cs typeface="Gill Sans MT"/>
              </a:rPr>
              <a:t>TC</a:t>
            </a:r>
            <a:r>
              <a:rPr lang="en-US" sz="675" spc="-59" dirty="0">
                <a:cs typeface="Gill Sans MT"/>
              </a:rPr>
              <a:t> </a:t>
            </a:r>
            <a:r>
              <a:rPr lang="en-US" sz="675" spc="25" dirty="0">
                <a:cs typeface="Gill Sans MT"/>
              </a:rPr>
              <a:t>=</a:t>
            </a:r>
            <a:r>
              <a:rPr lang="en-US" sz="675" spc="-51" dirty="0">
                <a:cs typeface="Gill Sans MT"/>
              </a:rPr>
              <a:t> </a:t>
            </a:r>
            <a:r>
              <a:rPr lang="en-US" sz="675" spc="-13" dirty="0">
                <a:cs typeface="Gill Sans MT"/>
              </a:rPr>
              <a:t>total</a:t>
            </a:r>
            <a:r>
              <a:rPr lang="en-US" sz="675" spc="-68" dirty="0">
                <a:cs typeface="Gill Sans MT"/>
              </a:rPr>
              <a:t> </a:t>
            </a:r>
            <a:r>
              <a:rPr lang="en-US" sz="675" spc="-13" dirty="0">
                <a:cs typeface="Gill Sans MT"/>
              </a:rPr>
              <a:t>cholesterol.</a:t>
            </a:r>
            <a:br>
              <a:rPr lang="en-GB" sz="675" dirty="0">
                <a:solidFill>
                  <a:srgbClr val="000000"/>
                </a:solidFill>
              </a:rPr>
            </a:br>
            <a:r>
              <a:rPr lang="en-GB" sz="675" dirty="0">
                <a:solidFill>
                  <a:srgbClr val="000000"/>
                </a:solidFill>
              </a:rPr>
              <a:t>Adapted from: </a:t>
            </a:r>
            <a:r>
              <a:rPr lang="en-US" sz="675" kern="0" dirty="0"/>
              <a:t> Mach F, et al. Eur Heart J</a:t>
            </a:r>
            <a:r>
              <a:rPr lang="en-US" sz="675" i="1" kern="0" dirty="0"/>
              <a:t> </a:t>
            </a:r>
            <a:r>
              <a:rPr lang="en-US" sz="675" kern="0" dirty="0"/>
              <a:t>2019. doi:10.1093/</a:t>
            </a:r>
            <a:r>
              <a:rPr lang="en-US" sz="675" kern="0" dirty="0" err="1"/>
              <a:t>eurheartj</a:t>
            </a:r>
            <a:r>
              <a:rPr lang="en-US" sz="675" kern="0" dirty="0"/>
              <a:t>/ehz455. </a:t>
            </a:r>
            <a:r>
              <a:rPr lang="en-US" sz="675" kern="0" dirty="0" err="1"/>
              <a:t>Epub</a:t>
            </a:r>
            <a:r>
              <a:rPr lang="en-US" sz="675" kern="0" dirty="0"/>
              <a:t> ahead of print.</a:t>
            </a:r>
            <a:endParaRPr lang="en-GB" sz="675" dirty="0">
              <a:solidFill>
                <a:srgbClr val="000000"/>
              </a:solidFill>
            </a:endParaRPr>
          </a:p>
        </p:txBody>
      </p:sp>
      <p:grpSp>
        <p:nvGrpSpPr>
          <p:cNvPr id="2" name="Group 1"/>
          <p:cNvGrpSpPr/>
          <p:nvPr/>
        </p:nvGrpSpPr>
        <p:grpSpPr>
          <a:xfrm>
            <a:off x="805374" y="1842364"/>
            <a:ext cx="8944452" cy="3777514"/>
            <a:chOff x="2075481" y="2029095"/>
            <a:chExt cx="6743050" cy="2847794"/>
          </a:xfrm>
        </p:grpSpPr>
        <p:sp>
          <p:nvSpPr>
            <p:cNvPr id="8" name="object 79"/>
            <p:cNvSpPr/>
            <p:nvPr/>
          </p:nvSpPr>
          <p:spPr>
            <a:xfrm flipH="1">
              <a:off x="4071969" y="2505727"/>
              <a:ext cx="29081" cy="2028964"/>
            </a:xfrm>
            <a:custGeom>
              <a:avLst/>
              <a:gdLst/>
              <a:ahLst/>
              <a:cxnLst/>
              <a:rect l="l" t="t" r="r" b="b"/>
              <a:pathLst>
                <a:path h="1972309">
                  <a:moveTo>
                    <a:pt x="0" y="0"/>
                  </a:moveTo>
                  <a:lnTo>
                    <a:pt x="0" y="1971979"/>
                  </a:lnTo>
                </a:path>
              </a:pathLst>
            </a:custGeom>
            <a:ln w="12700">
              <a:solidFill>
                <a:schemeClr val="tx1"/>
              </a:solidFill>
            </a:ln>
          </p:spPr>
          <p:txBody>
            <a:bodyPr wrap="square" lIns="0" tIns="0" rIns="0" bIns="0" rtlCol="0"/>
            <a:lstStyle/>
            <a:p>
              <a:endParaRPr sz="3375"/>
            </a:p>
          </p:txBody>
        </p:sp>
        <p:sp>
          <p:nvSpPr>
            <p:cNvPr id="9" name="object 80"/>
            <p:cNvSpPr/>
            <p:nvPr/>
          </p:nvSpPr>
          <p:spPr>
            <a:xfrm>
              <a:off x="3832105" y="3464983"/>
              <a:ext cx="1430020" cy="0"/>
            </a:xfrm>
            <a:custGeom>
              <a:avLst/>
              <a:gdLst/>
              <a:ahLst/>
              <a:cxnLst/>
              <a:rect l="l" t="t" r="r" b="b"/>
              <a:pathLst>
                <a:path w="1430020">
                  <a:moveTo>
                    <a:pt x="0" y="0"/>
                  </a:moveTo>
                  <a:lnTo>
                    <a:pt x="1429550" y="0"/>
                  </a:lnTo>
                </a:path>
              </a:pathLst>
            </a:custGeom>
            <a:ln w="12700">
              <a:solidFill>
                <a:schemeClr val="tx1"/>
              </a:solidFill>
            </a:ln>
          </p:spPr>
          <p:txBody>
            <a:bodyPr wrap="square" lIns="0" tIns="0" rIns="0" bIns="0" rtlCol="0"/>
            <a:lstStyle/>
            <a:p>
              <a:endParaRPr sz="3375"/>
            </a:p>
          </p:txBody>
        </p:sp>
        <p:sp>
          <p:nvSpPr>
            <p:cNvPr id="10" name="object 81"/>
            <p:cNvSpPr/>
            <p:nvPr/>
          </p:nvSpPr>
          <p:spPr>
            <a:xfrm>
              <a:off x="3832105" y="3901901"/>
              <a:ext cx="1790700" cy="0"/>
            </a:xfrm>
            <a:custGeom>
              <a:avLst/>
              <a:gdLst/>
              <a:ahLst/>
              <a:cxnLst/>
              <a:rect l="l" t="t" r="r" b="b"/>
              <a:pathLst>
                <a:path w="1790700">
                  <a:moveTo>
                    <a:pt x="0" y="0"/>
                  </a:moveTo>
                  <a:lnTo>
                    <a:pt x="1790268" y="0"/>
                  </a:lnTo>
                </a:path>
              </a:pathLst>
            </a:custGeom>
            <a:ln w="12700">
              <a:solidFill>
                <a:schemeClr val="tx1"/>
              </a:solidFill>
            </a:ln>
          </p:spPr>
          <p:txBody>
            <a:bodyPr wrap="square" lIns="0" tIns="0" rIns="0" bIns="0" rtlCol="0"/>
            <a:lstStyle/>
            <a:p>
              <a:endParaRPr sz="3375"/>
            </a:p>
          </p:txBody>
        </p:sp>
        <p:sp>
          <p:nvSpPr>
            <p:cNvPr id="12" name="object 82"/>
            <p:cNvSpPr/>
            <p:nvPr/>
          </p:nvSpPr>
          <p:spPr>
            <a:xfrm>
              <a:off x="3832105" y="2802449"/>
              <a:ext cx="410209" cy="0"/>
            </a:xfrm>
            <a:custGeom>
              <a:avLst/>
              <a:gdLst/>
              <a:ahLst/>
              <a:cxnLst/>
              <a:rect l="l" t="t" r="r" b="b"/>
              <a:pathLst>
                <a:path w="410210">
                  <a:moveTo>
                    <a:pt x="0" y="0"/>
                  </a:moveTo>
                  <a:lnTo>
                    <a:pt x="409943" y="0"/>
                  </a:lnTo>
                </a:path>
              </a:pathLst>
            </a:custGeom>
            <a:ln w="12700">
              <a:solidFill>
                <a:schemeClr val="tx1"/>
              </a:solidFill>
            </a:ln>
          </p:spPr>
          <p:txBody>
            <a:bodyPr wrap="square" lIns="0" tIns="0" rIns="0" bIns="0" rtlCol="0"/>
            <a:lstStyle/>
            <a:p>
              <a:endParaRPr sz="3375"/>
            </a:p>
          </p:txBody>
        </p:sp>
        <p:sp>
          <p:nvSpPr>
            <p:cNvPr id="13" name="object 83"/>
            <p:cNvSpPr/>
            <p:nvPr/>
          </p:nvSpPr>
          <p:spPr>
            <a:xfrm>
              <a:off x="3834950" y="2454050"/>
              <a:ext cx="96520" cy="0"/>
            </a:xfrm>
            <a:custGeom>
              <a:avLst/>
              <a:gdLst/>
              <a:ahLst/>
              <a:cxnLst/>
              <a:rect l="l" t="t" r="r" b="b"/>
              <a:pathLst>
                <a:path w="96519">
                  <a:moveTo>
                    <a:pt x="0" y="0"/>
                  </a:moveTo>
                  <a:lnTo>
                    <a:pt x="96481" y="0"/>
                  </a:lnTo>
                </a:path>
              </a:pathLst>
            </a:custGeom>
            <a:ln w="10350">
              <a:solidFill>
                <a:srgbClr val="DCDDDE"/>
              </a:solidFill>
            </a:ln>
          </p:spPr>
          <p:txBody>
            <a:bodyPr wrap="square" lIns="0" tIns="0" rIns="0" bIns="0" rtlCol="0"/>
            <a:lstStyle/>
            <a:p>
              <a:endParaRPr sz="3375"/>
            </a:p>
          </p:txBody>
        </p:sp>
        <p:sp>
          <p:nvSpPr>
            <p:cNvPr id="14" name="object 84"/>
            <p:cNvSpPr/>
            <p:nvPr/>
          </p:nvSpPr>
          <p:spPr>
            <a:xfrm>
              <a:off x="4505511" y="2886560"/>
              <a:ext cx="29081" cy="1647928"/>
            </a:xfrm>
            <a:custGeom>
              <a:avLst/>
              <a:gdLst/>
              <a:ahLst/>
              <a:cxnLst/>
              <a:rect l="l" t="t" r="r" b="b"/>
              <a:pathLst>
                <a:path h="1623695">
                  <a:moveTo>
                    <a:pt x="0" y="0"/>
                  </a:moveTo>
                  <a:lnTo>
                    <a:pt x="0" y="1623568"/>
                  </a:lnTo>
                </a:path>
              </a:pathLst>
            </a:custGeom>
            <a:ln w="12700">
              <a:solidFill>
                <a:schemeClr val="tx1"/>
              </a:solidFill>
            </a:ln>
          </p:spPr>
          <p:txBody>
            <a:bodyPr wrap="square" lIns="0" tIns="0" rIns="0" bIns="0" rtlCol="0"/>
            <a:lstStyle/>
            <a:p>
              <a:endParaRPr sz="3375"/>
            </a:p>
          </p:txBody>
        </p:sp>
        <p:sp>
          <p:nvSpPr>
            <p:cNvPr id="18" name="object 85"/>
            <p:cNvSpPr/>
            <p:nvPr/>
          </p:nvSpPr>
          <p:spPr>
            <a:xfrm>
              <a:off x="5405597" y="3501862"/>
              <a:ext cx="0" cy="1046948"/>
            </a:xfrm>
            <a:custGeom>
              <a:avLst/>
              <a:gdLst/>
              <a:ahLst/>
              <a:cxnLst/>
              <a:rect l="l" t="t" r="r" b="b"/>
              <a:pathLst>
                <a:path h="972820">
                  <a:moveTo>
                    <a:pt x="0" y="0"/>
                  </a:moveTo>
                  <a:lnTo>
                    <a:pt x="0" y="972477"/>
                  </a:lnTo>
                </a:path>
              </a:pathLst>
            </a:custGeom>
            <a:ln w="12700">
              <a:solidFill>
                <a:schemeClr val="tx1"/>
              </a:solidFill>
            </a:ln>
          </p:spPr>
          <p:txBody>
            <a:bodyPr wrap="square" lIns="0" tIns="0" rIns="0" bIns="0" rtlCol="0"/>
            <a:lstStyle/>
            <a:p>
              <a:endParaRPr sz="3375"/>
            </a:p>
          </p:txBody>
        </p:sp>
        <p:sp>
          <p:nvSpPr>
            <p:cNvPr id="19" name="object 86"/>
            <p:cNvSpPr/>
            <p:nvPr/>
          </p:nvSpPr>
          <p:spPr>
            <a:xfrm>
              <a:off x="5919617" y="3902538"/>
              <a:ext cx="0" cy="639801"/>
            </a:xfrm>
            <a:custGeom>
              <a:avLst/>
              <a:gdLst/>
              <a:ahLst/>
              <a:cxnLst/>
              <a:rect l="l" t="t" r="r" b="b"/>
              <a:pathLst>
                <a:path h="544195">
                  <a:moveTo>
                    <a:pt x="0" y="0"/>
                  </a:moveTo>
                  <a:lnTo>
                    <a:pt x="0" y="544106"/>
                  </a:lnTo>
                </a:path>
              </a:pathLst>
            </a:custGeom>
            <a:ln w="12700">
              <a:solidFill>
                <a:schemeClr val="tx1"/>
              </a:solidFill>
            </a:ln>
          </p:spPr>
          <p:txBody>
            <a:bodyPr wrap="square" lIns="0" tIns="0" rIns="0" bIns="0" rtlCol="0"/>
            <a:lstStyle/>
            <a:p>
              <a:endParaRPr sz="3375"/>
            </a:p>
          </p:txBody>
        </p:sp>
        <p:sp>
          <p:nvSpPr>
            <p:cNvPr id="20" name="object 87"/>
            <p:cNvSpPr/>
            <p:nvPr/>
          </p:nvSpPr>
          <p:spPr>
            <a:xfrm>
              <a:off x="3837807" y="2258356"/>
              <a:ext cx="4445" cy="3175"/>
            </a:xfrm>
            <a:custGeom>
              <a:avLst/>
              <a:gdLst/>
              <a:ahLst/>
              <a:cxnLst/>
              <a:rect l="l" t="t" r="r" b="b"/>
              <a:pathLst>
                <a:path w="4444" h="3175">
                  <a:moveTo>
                    <a:pt x="0" y="0"/>
                  </a:moveTo>
                  <a:lnTo>
                    <a:pt x="4178" y="3073"/>
                  </a:lnTo>
                </a:path>
              </a:pathLst>
            </a:custGeom>
            <a:ln w="10350">
              <a:solidFill>
                <a:srgbClr val="231F20"/>
              </a:solidFill>
            </a:ln>
          </p:spPr>
          <p:txBody>
            <a:bodyPr wrap="square" lIns="0" tIns="0" rIns="0" bIns="0" rtlCol="0"/>
            <a:lstStyle/>
            <a:p>
              <a:endParaRPr sz="3375"/>
            </a:p>
          </p:txBody>
        </p:sp>
        <p:sp>
          <p:nvSpPr>
            <p:cNvPr id="21" name="object 88"/>
            <p:cNvSpPr/>
            <p:nvPr/>
          </p:nvSpPr>
          <p:spPr>
            <a:xfrm>
              <a:off x="3841973" y="2261416"/>
              <a:ext cx="12700" cy="9525"/>
            </a:xfrm>
            <a:custGeom>
              <a:avLst/>
              <a:gdLst/>
              <a:ahLst/>
              <a:cxnLst/>
              <a:rect l="l" t="t" r="r" b="b"/>
              <a:pathLst>
                <a:path w="12700" h="9525">
                  <a:moveTo>
                    <a:pt x="0" y="0"/>
                  </a:moveTo>
                  <a:lnTo>
                    <a:pt x="12509" y="9169"/>
                  </a:lnTo>
                </a:path>
              </a:pathLst>
            </a:custGeom>
            <a:ln w="10350">
              <a:solidFill>
                <a:srgbClr val="231F20"/>
              </a:solidFill>
            </a:ln>
          </p:spPr>
          <p:txBody>
            <a:bodyPr wrap="square" lIns="0" tIns="0" rIns="0" bIns="0" rtlCol="0"/>
            <a:lstStyle/>
            <a:p>
              <a:endParaRPr sz="3375"/>
            </a:p>
          </p:txBody>
        </p:sp>
        <p:sp>
          <p:nvSpPr>
            <p:cNvPr id="22" name="object 89"/>
            <p:cNvSpPr/>
            <p:nvPr/>
          </p:nvSpPr>
          <p:spPr>
            <a:xfrm>
              <a:off x="3866992" y="2279781"/>
              <a:ext cx="2997200" cy="2200910"/>
            </a:xfrm>
            <a:custGeom>
              <a:avLst/>
              <a:gdLst/>
              <a:ahLst/>
              <a:cxnLst/>
              <a:rect l="l" t="t" r="r" b="b"/>
              <a:pathLst>
                <a:path w="2997200" h="2200909">
                  <a:moveTo>
                    <a:pt x="0" y="0"/>
                  </a:moveTo>
                  <a:lnTo>
                    <a:pt x="2996819" y="2200440"/>
                  </a:lnTo>
                </a:path>
              </a:pathLst>
            </a:custGeom>
            <a:ln w="19050">
              <a:solidFill>
                <a:srgbClr val="231F20"/>
              </a:solidFill>
            </a:ln>
          </p:spPr>
          <p:txBody>
            <a:bodyPr wrap="square" lIns="0" tIns="0" rIns="0" bIns="0" rtlCol="0"/>
            <a:lstStyle/>
            <a:p>
              <a:endParaRPr sz="3375" dirty="0"/>
            </a:p>
          </p:txBody>
        </p:sp>
        <p:sp>
          <p:nvSpPr>
            <p:cNvPr id="23" name="object 90"/>
            <p:cNvSpPr/>
            <p:nvPr/>
          </p:nvSpPr>
          <p:spPr>
            <a:xfrm>
              <a:off x="6867989" y="4483294"/>
              <a:ext cx="4445" cy="3175"/>
            </a:xfrm>
            <a:custGeom>
              <a:avLst/>
              <a:gdLst/>
              <a:ahLst/>
              <a:cxnLst/>
              <a:rect l="l" t="t" r="r" b="b"/>
              <a:pathLst>
                <a:path w="4445" h="3175">
                  <a:moveTo>
                    <a:pt x="0" y="0"/>
                  </a:moveTo>
                  <a:lnTo>
                    <a:pt x="4152" y="3073"/>
                  </a:lnTo>
                </a:path>
              </a:pathLst>
            </a:custGeom>
            <a:ln w="10350">
              <a:solidFill>
                <a:srgbClr val="231F20"/>
              </a:solidFill>
            </a:ln>
          </p:spPr>
          <p:txBody>
            <a:bodyPr wrap="square" lIns="0" tIns="0" rIns="0" bIns="0" rtlCol="0"/>
            <a:lstStyle/>
            <a:p>
              <a:endParaRPr sz="3375"/>
            </a:p>
          </p:txBody>
        </p:sp>
        <p:sp>
          <p:nvSpPr>
            <p:cNvPr id="24" name="object 91"/>
            <p:cNvSpPr/>
            <p:nvPr/>
          </p:nvSpPr>
          <p:spPr>
            <a:xfrm>
              <a:off x="6826028" y="4438247"/>
              <a:ext cx="96520" cy="85090"/>
            </a:xfrm>
            <a:custGeom>
              <a:avLst/>
              <a:gdLst/>
              <a:ahLst/>
              <a:cxnLst/>
              <a:rect l="l" t="t" r="r" b="b"/>
              <a:pathLst>
                <a:path w="96520" h="85090">
                  <a:moveTo>
                    <a:pt x="45364" y="0"/>
                  </a:moveTo>
                  <a:lnTo>
                    <a:pt x="35814" y="40538"/>
                  </a:lnTo>
                  <a:lnTo>
                    <a:pt x="0" y="61798"/>
                  </a:lnTo>
                  <a:lnTo>
                    <a:pt x="95935" y="84670"/>
                  </a:lnTo>
                  <a:lnTo>
                    <a:pt x="45364" y="0"/>
                  </a:lnTo>
                  <a:close/>
                </a:path>
              </a:pathLst>
            </a:custGeom>
            <a:solidFill>
              <a:srgbClr val="231F20"/>
            </a:solidFill>
          </p:spPr>
          <p:txBody>
            <a:bodyPr wrap="square" lIns="0" tIns="0" rIns="0" bIns="0" rtlCol="0"/>
            <a:lstStyle/>
            <a:p>
              <a:endParaRPr sz="3375"/>
            </a:p>
          </p:txBody>
        </p:sp>
        <p:sp>
          <p:nvSpPr>
            <p:cNvPr id="25" name="object 92"/>
            <p:cNvSpPr txBox="1"/>
            <p:nvPr/>
          </p:nvSpPr>
          <p:spPr>
            <a:xfrm>
              <a:off x="2286840" y="3598580"/>
              <a:ext cx="785216" cy="366811"/>
            </a:xfrm>
            <a:prstGeom prst="rect">
              <a:avLst/>
            </a:prstGeom>
          </p:spPr>
          <p:txBody>
            <a:bodyPr vert="horz" wrap="square" lIns="0" tIns="18752" rIns="0" bIns="0" rtlCol="0">
              <a:spAutoFit/>
            </a:bodyPr>
            <a:lstStyle/>
            <a:p>
              <a:pPr marR="4287" indent="-536" algn="ctr">
                <a:spcBef>
                  <a:spcPts val="148"/>
                </a:spcBef>
              </a:pPr>
              <a:r>
                <a:rPr sz="1013" b="1" spc="-17" dirty="0">
                  <a:solidFill>
                    <a:srgbClr val="231F20"/>
                  </a:solidFill>
                  <a:cs typeface="Gill Sans MT"/>
                </a:rPr>
                <a:t>&amp; </a:t>
              </a:r>
              <a:r>
                <a:rPr sz="1013" spc="17" dirty="0">
                  <a:solidFill>
                    <a:srgbClr val="231F20"/>
                  </a:solidFill>
                  <a:cs typeface="Calibri"/>
                </a:rPr>
                <a:t>≥</a:t>
              </a:r>
              <a:r>
                <a:rPr sz="1013" b="1" spc="17" dirty="0">
                  <a:solidFill>
                    <a:srgbClr val="231F20"/>
                  </a:solidFill>
                  <a:cs typeface="Gill Sans MT"/>
                </a:rPr>
                <a:t>50%  </a:t>
              </a:r>
              <a:r>
                <a:rPr sz="1013" b="1" spc="-21" dirty="0">
                  <a:solidFill>
                    <a:srgbClr val="231F20"/>
                  </a:solidFill>
                  <a:cs typeface="Gill Sans MT"/>
                </a:rPr>
                <a:t>r</a:t>
              </a:r>
              <a:r>
                <a:rPr sz="1013" b="1" spc="-8" dirty="0">
                  <a:solidFill>
                    <a:srgbClr val="231F20"/>
                  </a:solidFill>
                  <a:cs typeface="Gill Sans MT"/>
                </a:rPr>
                <a:t>e</a:t>
              </a:r>
              <a:r>
                <a:rPr sz="1013" b="1" spc="-13" dirty="0">
                  <a:solidFill>
                    <a:srgbClr val="231F20"/>
                  </a:solidFill>
                  <a:cs typeface="Gill Sans MT"/>
                </a:rPr>
                <a:t>du</a:t>
              </a:r>
              <a:r>
                <a:rPr sz="1013" b="1" spc="-17" dirty="0">
                  <a:solidFill>
                    <a:srgbClr val="231F20"/>
                  </a:solidFill>
                  <a:cs typeface="Gill Sans MT"/>
                </a:rPr>
                <a:t>c</a:t>
              </a:r>
              <a:r>
                <a:rPr sz="1013" b="1" spc="-13" dirty="0">
                  <a:solidFill>
                    <a:srgbClr val="231F20"/>
                  </a:solidFill>
                  <a:cs typeface="Gill Sans MT"/>
                </a:rPr>
                <a:t>t</a:t>
              </a:r>
              <a:r>
                <a:rPr sz="1013" b="1" spc="-8" dirty="0">
                  <a:solidFill>
                    <a:srgbClr val="231F20"/>
                  </a:solidFill>
                  <a:cs typeface="Gill Sans MT"/>
                </a:rPr>
                <a:t>i</a:t>
              </a:r>
              <a:r>
                <a:rPr sz="1013" b="1" dirty="0">
                  <a:solidFill>
                    <a:srgbClr val="231F20"/>
                  </a:solidFill>
                  <a:cs typeface="Gill Sans MT"/>
                </a:rPr>
                <a:t>o</a:t>
              </a:r>
              <a:r>
                <a:rPr sz="1013" b="1" spc="-8" dirty="0">
                  <a:solidFill>
                    <a:srgbClr val="231F20"/>
                  </a:solidFill>
                  <a:cs typeface="Gill Sans MT"/>
                </a:rPr>
                <a:t>n  </a:t>
              </a:r>
              <a:r>
                <a:rPr sz="1013" b="1" spc="-17" dirty="0">
                  <a:solidFill>
                    <a:srgbClr val="231F20"/>
                  </a:solidFill>
                  <a:cs typeface="Gill Sans MT"/>
                </a:rPr>
                <a:t>from  </a:t>
              </a:r>
              <a:r>
                <a:rPr sz="1013" b="1" spc="-8" dirty="0">
                  <a:solidFill>
                    <a:srgbClr val="231F20"/>
                  </a:solidFill>
                  <a:cs typeface="Gill Sans MT"/>
                </a:rPr>
                <a:t>baseline</a:t>
              </a:r>
              <a:endParaRPr sz="1013" dirty="0">
                <a:cs typeface="Gill Sans MT"/>
              </a:endParaRPr>
            </a:p>
          </p:txBody>
        </p:sp>
        <p:sp>
          <p:nvSpPr>
            <p:cNvPr id="26" name="object 93"/>
            <p:cNvSpPr txBox="1"/>
            <p:nvPr/>
          </p:nvSpPr>
          <p:spPr>
            <a:xfrm>
              <a:off x="3990520" y="4548191"/>
              <a:ext cx="756285" cy="128117"/>
            </a:xfrm>
            <a:prstGeom prst="rect">
              <a:avLst/>
            </a:prstGeom>
          </p:spPr>
          <p:txBody>
            <a:bodyPr vert="horz" wrap="square" lIns="0" tIns="13930" rIns="0" bIns="0" rtlCol="0">
              <a:spAutoFit/>
            </a:bodyPr>
            <a:lstStyle/>
            <a:p>
              <a:pPr>
                <a:spcBef>
                  <a:spcPts val="110"/>
                </a:spcBef>
                <a:tabLst>
                  <a:tab pos="292018" algn="l"/>
                </a:tabLst>
              </a:pPr>
              <a:r>
                <a:rPr sz="1013" b="1" spc="-4" dirty="0">
                  <a:solidFill>
                    <a:srgbClr val="231F20"/>
                  </a:solidFill>
                  <a:cs typeface="Gill Sans MT"/>
                </a:rPr>
                <a:t>Low	</a:t>
              </a:r>
              <a:r>
                <a:rPr sz="1013" b="1" spc="-8" dirty="0">
                  <a:solidFill>
                    <a:srgbClr val="231F20"/>
                  </a:solidFill>
                  <a:cs typeface="Gill Sans MT"/>
                </a:rPr>
                <a:t>Moderate</a:t>
              </a:r>
              <a:endParaRPr sz="1013">
                <a:cs typeface="Gill Sans MT"/>
              </a:endParaRPr>
            </a:p>
          </p:txBody>
        </p:sp>
        <p:sp>
          <p:nvSpPr>
            <p:cNvPr id="27" name="object 94"/>
            <p:cNvSpPr txBox="1"/>
            <p:nvPr/>
          </p:nvSpPr>
          <p:spPr>
            <a:xfrm>
              <a:off x="5261655" y="4548191"/>
              <a:ext cx="255226" cy="128117"/>
            </a:xfrm>
            <a:prstGeom prst="rect">
              <a:avLst/>
            </a:prstGeom>
          </p:spPr>
          <p:txBody>
            <a:bodyPr vert="horz" wrap="square" lIns="0" tIns="13930" rIns="0" bIns="0" rtlCol="0">
              <a:spAutoFit/>
            </a:bodyPr>
            <a:lstStyle/>
            <a:p>
              <a:pPr>
                <a:spcBef>
                  <a:spcPts val="110"/>
                </a:spcBef>
              </a:pPr>
              <a:r>
                <a:rPr sz="1013" b="1" spc="-17" dirty="0">
                  <a:solidFill>
                    <a:srgbClr val="231F20"/>
                  </a:solidFill>
                  <a:cs typeface="Gill Sans MT"/>
                </a:rPr>
                <a:t>H</a:t>
              </a:r>
              <a:r>
                <a:rPr sz="1013" b="1" spc="-13" dirty="0">
                  <a:solidFill>
                    <a:srgbClr val="231F20"/>
                  </a:solidFill>
                  <a:cs typeface="Gill Sans MT"/>
                </a:rPr>
                <a:t>igh</a:t>
              </a:r>
              <a:endParaRPr sz="1013" dirty="0">
                <a:cs typeface="Gill Sans MT"/>
              </a:endParaRPr>
            </a:p>
          </p:txBody>
        </p:sp>
        <p:sp>
          <p:nvSpPr>
            <p:cNvPr id="28" name="object 95"/>
            <p:cNvSpPr txBox="1"/>
            <p:nvPr/>
          </p:nvSpPr>
          <p:spPr>
            <a:xfrm>
              <a:off x="5637448" y="4548191"/>
              <a:ext cx="587821" cy="128117"/>
            </a:xfrm>
            <a:prstGeom prst="rect">
              <a:avLst/>
            </a:prstGeom>
          </p:spPr>
          <p:txBody>
            <a:bodyPr vert="horz" wrap="square" lIns="0" tIns="13930" rIns="0" bIns="0" rtlCol="0">
              <a:spAutoFit/>
            </a:bodyPr>
            <a:lstStyle/>
            <a:p>
              <a:pPr>
                <a:spcBef>
                  <a:spcPts val="110"/>
                </a:spcBef>
              </a:pPr>
              <a:r>
                <a:rPr sz="1013" b="1" spc="-17" dirty="0">
                  <a:solidFill>
                    <a:srgbClr val="231F20"/>
                  </a:solidFill>
                  <a:cs typeface="Gill Sans MT"/>
                </a:rPr>
                <a:t>Very</a:t>
              </a:r>
              <a:r>
                <a:rPr sz="1013" b="1" spc="-46" dirty="0">
                  <a:solidFill>
                    <a:srgbClr val="231F20"/>
                  </a:solidFill>
                  <a:cs typeface="Gill Sans MT"/>
                </a:rPr>
                <a:t> </a:t>
              </a:r>
              <a:r>
                <a:rPr sz="1013" b="1" spc="-13" dirty="0">
                  <a:solidFill>
                    <a:srgbClr val="231F20"/>
                  </a:solidFill>
                  <a:cs typeface="Gill Sans MT"/>
                </a:rPr>
                <a:t>high</a:t>
              </a:r>
              <a:endParaRPr sz="1013" dirty="0">
                <a:cs typeface="Gill Sans MT"/>
              </a:endParaRPr>
            </a:p>
          </p:txBody>
        </p:sp>
        <p:sp>
          <p:nvSpPr>
            <p:cNvPr id="29" name="object 96"/>
            <p:cNvSpPr txBox="1"/>
            <p:nvPr/>
          </p:nvSpPr>
          <p:spPr>
            <a:xfrm>
              <a:off x="4868266" y="4710891"/>
              <a:ext cx="622750" cy="165998"/>
            </a:xfrm>
            <a:prstGeom prst="rect">
              <a:avLst/>
            </a:prstGeom>
          </p:spPr>
          <p:txBody>
            <a:bodyPr vert="horz" wrap="square" lIns="0" tIns="12322" rIns="0" bIns="0" rtlCol="0">
              <a:spAutoFit/>
            </a:bodyPr>
            <a:lstStyle/>
            <a:p>
              <a:pPr>
                <a:spcBef>
                  <a:spcPts val="96"/>
                </a:spcBef>
              </a:pPr>
              <a:r>
                <a:rPr sz="1350" b="1" spc="8" dirty="0">
                  <a:solidFill>
                    <a:srgbClr val="231F20"/>
                  </a:solidFill>
                  <a:cs typeface="Gill Sans MT"/>
                </a:rPr>
                <a:t>CV</a:t>
              </a:r>
              <a:r>
                <a:rPr sz="1350" b="1" spc="-51" dirty="0">
                  <a:solidFill>
                    <a:srgbClr val="231F20"/>
                  </a:solidFill>
                  <a:cs typeface="Gill Sans MT"/>
                </a:rPr>
                <a:t> </a:t>
              </a:r>
              <a:r>
                <a:rPr sz="1350" b="1" spc="4" dirty="0">
                  <a:solidFill>
                    <a:srgbClr val="231F20"/>
                  </a:solidFill>
                  <a:cs typeface="Gill Sans MT"/>
                </a:rPr>
                <a:t>Risk</a:t>
              </a:r>
              <a:endParaRPr sz="1350" dirty="0">
                <a:cs typeface="Gill Sans MT"/>
              </a:endParaRPr>
            </a:p>
          </p:txBody>
        </p:sp>
        <p:sp>
          <p:nvSpPr>
            <p:cNvPr id="30" name="object 97"/>
            <p:cNvSpPr/>
            <p:nvPr/>
          </p:nvSpPr>
          <p:spPr>
            <a:xfrm>
              <a:off x="3834950" y="2039890"/>
              <a:ext cx="3208655" cy="2497455"/>
            </a:xfrm>
            <a:custGeom>
              <a:avLst/>
              <a:gdLst/>
              <a:ahLst/>
              <a:cxnLst/>
              <a:rect l="l" t="t" r="r" b="b"/>
              <a:pathLst>
                <a:path w="3208654" h="2497454">
                  <a:moveTo>
                    <a:pt x="0" y="0"/>
                  </a:moveTo>
                  <a:lnTo>
                    <a:pt x="0" y="2497315"/>
                  </a:lnTo>
                  <a:lnTo>
                    <a:pt x="3208388" y="2497315"/>
                  </a:lnTo>
                </a:path>
              </a:pathLst>
            </a:custGeom>
            <a:ln w="12700">
              <a:solidFill>
                <a:srgbClr val="AE132A"/>
              </a:solidFill>
            </a:ln>
          </p:spPr>
          <p:txBody>
            <a:bodyPr wrap="square" lIns="0" tIns="0" rIns="0" bIns="0" rtlCol="0"/>
            <a:lstStyle/>
            <a:p>
              <a:endParaRPr sz="3375"/>
            </a:p>
          </p:txBody>
        </p:sp>
        <p:sp>
          <p:nvSpPr>
            <p:cNvPr id="31" name="object 98"/>
            <p:cNvSpPr txBox="1"/>
            <p:nvPr/>
          </p:nvSpPr>
          <p:spPr>
            <a:xfrm>
              <a:off x="4216825" y="2029095"/>
              <a:ext cx="529979" cy="120714"/>
            </a:xfrm>
            <a:prstGeom prst="rect">
              <a:avLst/>
            </a:prstGeom>
            <a:ln w="5168">
              <a:solidFill>
                <a:srgbClr val="231F20"/>
              </a:solidFill>
            </a:ln>
          </p:spPr>
          <p:txBody>
            <a:bodyPr vert="horz" wrap="square" lIns="0" tIns="23574" rIns="0" bIns="0" rtlCol="0">
              <a:spAutoFit/>
            </a:bodyPr>
            <a:lstStyle/>
            <a:p>
              <a:pPr marL="45544">
                <a:spcBef>
                  <a:spcPts val="185"/>
                </a:spcBef>
                <a:tabLst>
                  <a:tab pos="77157" algn="l"/>
                </a:tabLst>
              </a:pPr>
              <a:r>
                <a:rPr sz="886" spc="-17" dirty="0">
                  <a:solidFill>
                    <a:srgbClr val="231F20"/>
                  </a:solidFill>
                  <a:cs typeface="Gill Sans MT"/>
                </a:rPr>
                <a:t>SCORE</a:t>
              </a:r>
              <a:r>
                <a:rPr sz="886" spc="-34" dirty="0">
                  <a:solidFill>
                    <a:srgbClr val="231F20"/>
                  </a:solidFill>
                  <a:cs typeface="Gill Sans MT"/>
                </a:rPr>
                <a:t> </a:t>
              </a:r>
              <a:r>
                <a:rPr sz="886" spc="-17" dirty="0">
                  <a:solidFill>
                    <a:srgbClr val="231F20"/>
                  </a:solidFill>
                  <a:cs typeface="Gill Sans MT"/>
                </a:rPr>
                <a:t>&lt;1%</a:t>
              </a:r>
              <a:endParaRPr sz="886" dirty="0">
                <a:cs typeface="Gill Sans MT"/>
              </a:endParaRPr>
            </a:p>
          </p:txBody>
        </p:sp>
        <p:sp>
          <p:nvSpPr>
            <p:cNvPr id="32" name="object 99"/>
            <p:cNvSpPr txBox="1"/>
            <p:nvPr/>
          </p:nvSpPr>
          <p:spPr>
            <a:xfrm>
              <a:off x="4944168" y="2161217"/>
              <a:ext cx="1967103" cy="433914"/>
            </a:xfrm>
            <a:prstGeom prst="rect">
              <a:avLst/>
            </a:prstGeom>
            <a:ln w="5168">
              <a:solidFill>
                <a:srgbClr val="231F20"/>
              </a:solidFill>
            </a:ln>
          </p:spPr>
          <p:txBody>
            <a:bodyPr vert="horz" wrap="square" lIns="0" tIns="30004" rIns="0" bIns="0" rtlCol="0">
              <a:spAutoFit/>
            </a:bodyPr>
            <a:lstStyle/>
            <a:p>
              <a:pPr marL="79300" indent="-41258">
                <a:spcBef>
                  <a:spcPts val="236"/>
                </a:spcBef>
                <a:buChar char="•"/>
                <a:tabLst>
                  <a:tab pos="84123" algn="l"/>
                </a:tabLst>
              </a:pPr>
              <a:r>
                <a:rPr sz="886" spc="-17" dirty="0">
                  <a:solidFill>
                    <a:srgbClr val="231F20"/>
                  </a:solidFill>
                  <a:cs typeface="Gill Sans MT"/>
                </a:rPr>
                <a:t>SCORE </a:t>
              </a:r>
              <a:r>
                <a:rPr sz="886" dirty="0">
                  <a:solidFill>
                    <a:srgbClr val="231F20"/>
                  </a:solidFill>
                  <a:cs typeface="Calibri"/>
                </a:rPr>
                <a:t>≥</a:t>
              </a:r>
              <a:r>
                <a:rPr sz="886" dirty="0">
                  <a:solidFill>
                    <a:srgbClr val="231F20"/>
                  </a:solidFill>
                  <a:cs typeface="Gill Sans MT"/>
                </a:rPr>
                <a:t>1% </a:t>
              </a:r>
              <a:r>
                <a:rPr sz="886" spc="-13" dirty="0">
                  <a:solidFill>
                    <a:srgbClr val="231F20"/>
                  </a:solidFill>
                  <a:cs typeface="Gill Sans MT"/>
                </a:rPr>
                <a:t>and</a:t>
              </a:r>
              <a:r>
                <a:rPr sz="886" spc="-63" dirty="0">
                  <a:solidFill>
                    <a:srgbClr val="231F20"/>
                  </a:solidFill>
                  <a:cs typeface="Gill Sans MT"/>
                </a:rPr>
                <a:t> </a:t>
              </a:r>
              <a:r>
                <a:rPr sz="886" spc="-17" dirty="0">
                  <a:solidFill>
                    <a:srgbClr val="231F20"/>
                  </a:solidFill>
                  <a:cs typeface="Gill Sans MT"/>
                </a:rPr>
                <a:t>&lt;5%</a:t>
              </a:r>
              <a:endParaRPr sz="886" dirty="0">
                <a:cs typeface="Gill Sans MT"/>
              </a:endParaRPr>
            </a:p>
            <a:p>
              <a:pPr marL="79300" marR="31077" indent="-41258">
                <a:spcBef>
                  <a:spcPts val="25"/>
                </a:spcBef>
                <a:buChar char="•"/>
                <a:tabLst>
                  <a:tab pos="80372" algn="l"/>
                </a:tabLst>
              </a:pPr>
              <a:r>
                <a:rPr sz="886" spc="-25" dirty="0">
                  <a:solidFill>
                    <a:srgbClr val="231F20"/>
                  </a:solidFill>
                  <a:cs typeface="Gill Sans MT"/>
                </a:rPr>
                <a:t>Young </a:t>
              </a:r>
              <a:r>
                <a:rPr sz="886" spc="-13" dirty="0">
                  <a:solidFill>
                    <a:srgbClr val="231F20"/>
                  </a:solidFill>
                  <a:cs typeface="Gill Sans MT"/>
                </a:rPr>
                <a:t>patients </a:t>
              </a:r>
              <a:r>
                <a:rPr sz="886" spc="-17" dirty="0">
                  <a:solidFill>
                    <a:srgbClr val="231F20"/>
                  </a:solidFill>
                  <a:cs typeface="Gill Sans MT"/>
                </a:rPr>
                <a:t>(T1DM &lt;35 years; T2DM &lt;50 years) </a:t>
              </a:r>
              <a:r>
                <a:rPr sz="886" spc="-13" dirty="0">
                  <a:solidFill>
                    <a:srgbClr val="231F20"/>
                  </a:solidFill>
                  <a:cs typeface="Gill Sans MT"/>
                </a:rPr>
                <a:t>with </a:t>
              </a:r>
              <a:r>
                <a:rPr sz="886" spc="-21" dirty="0">
                  <a:solidFill>
                    <a:srgbClr val="231F20"/>
                  </a:solidFill>
                  <a:cs typeface="Gill Sans MT"/>
                </a:rPr>
                <a:t>DM</a:t>
              </a:r>
              <a:r>
                <a:rPr sz="886" spc="-38" dirty="0">
                  <a:solidFill>
                    <a:srgbClr val="231F20"/>
                  </a:solidFill>
                  <a:cs typeface="Gill Sans MT"/>
                </a:rPr>
                <a:t> </a:t>
              </a:r>
              <a:r>
                <a:rPr sz="886" spc="-13" dirty="0">
                  <a:solidFill>
                    <a:srgbClr val="231F20"/>
                  </a:solidFill>
                  <a:cs typeface="Gill Sans MT"/>
                </a:rPr>
                <a:t>duration</a:t>
              </a:r>
              <a:r>
                <a:rPr lang="en-US" sz="886" spc="-13" dirty="0">
                  <a:solidFill>
                    <a:srgbClr val="231F20"/>
                  </a:solidFill>
                  <a:cs typeface="Gill Sans MT"/>
                </a:rPr>
                <a:t> </a:t>
              </a:r>
              <a:r>
                <a:rPr sz="886" spc="-17" dirty="0">
                  <a:solidFill>
                    <a:srgbClr val="231F20"/>
                  </a:solidFill>
                  <a:cs typeface="Gill Sans MT"/>
                </a:rPr>
                <a:t>&lt;10 years </a:t>
              </a:r>
              <a:r>
                <a:rPr sz="886" spc="-13" dirty="0">
                  <a:solidFill>
                    <a:srgbClr val="231F20"/>
                  </a:solidFill>
                  <a:cs typeface="Gill Sans MT"/>
                </a:rPr>
                <a:t>without other risk</a:t>
              </a:r>
              <a:r>
                <a:rPr sz="886" spc="-34" dirty="0">
                  <a:solidFill>
                    <a:srgbClr val="231F20"/>
                  </a:solidFill>
                  <a:cs typeface="Gill Sans MT"/>
                </a:rPr>
                <a:t> </a:t>
              </a:r>
              <a:r>
                <a:rPr sz="886" spc="-13" dirty="0">
                  <a:solidFill>
                    <a:srgbClr val="231F20"/>
                  </a:solidFill>
                  <a:cs typeface="Gill Sans MT"/>
                </a:rPr>
                <a:t>factors</a:t>
              </a:r>
              <a:endParaRPr sz="886" dirty="0">
                <a:cs typeface="Gill Sans MT"/>
              </a:endParaRPr>
            </a:p>
          </p:txBody>
        </p:sp>
        <p:sp>
          <p:nvSpPr>
            <p:cNvPr id="33" name="object 100"/>
            <p:cNvSpPr txBox="1"/>
            <p:nvPr/>
          </p:nvSpPr>
          <p:spPr>
            <a:xfrm>
              <a:off x="5622373" y="2593741"/>
              <a:ext cx="3098619" cy="883730"/>
            </a:xfrm>
            <a:prstGeom prst="rect">
              <a:avLst/>
            </a:prstGeom>
            <a:ln w="5168">
              <a:solidFill>
                <a:srgbClr val="231F20"/>
              </a:solidFill>
            </a:ln>
          </p:spPr>
          <p:txBody>
            <a:bodyPr vert="horz" wrap="square" lIns="0" tIns="13395" rIns="0" bIns="0" rtlCol="0">
              <a:spAutoFit/>
            </a:bodyPr>
            <a:lstStyle/>
            <a:p>
              <a:pPr marL="64833" indent="-31613">
                <a:spcBef>
                  <a:spcPts val="105"/>
                </a:spcBef>
                <a:buChar char="•"/>
                <a:tabLst>
                  <a:tab pos="65369" algn="l"/>
                </a:tabLst>
              </a:pPr>
              <a:r>
                <a:rPr sz="886" spc="-17" dirty="0">
                  <a:solidFill>
                    <a:srgbClr val="231F20"/>
                  </a:solidFill>
                  <a:cs typeface="Gill Sans MT"/>
                </a:rPr>
                <a:t>SCORE </a:t>
              </a:r>
              <a:r>
                <a:rPr sz="886" dirty="0">
                  <a:solidFill>
                    <a:srgbClr val="231F20"/>
                  </a:solidFill>
                  <a:cs typeface="Calibri"/>
                </a:rPr>
                <a:t>≥</a:t>
              </a:r>
              <a:r>
                <a:rPr sz="886" dirty="0">
                  <a:solidFill>
                    <a:srgbClr val="231F20"/>
                  </a:solidFill>
                  <a:cs typeface="Gill Sans MT"/>
                </a:rPr>
                <a:t>5% </a:t>
              </a:r>
              <a:r>
                <a:rPr sz="886" spc="-13" dirty="0">
                  <a:solidFill>
                    <a:srgbClr val="231F20"/>
                  </a:solidFill>
                  <a:cs typeface="Gill Sans MT"/>
                </a:rPr>
                <a:t>and</a:t>
              </a:r>
              <a:r>
                <a:rPr sz="886" spc="-30" dirty="0">
                  <a:solidFill>
                    <a:srgbClr val="231F20"/>
                  </a:solidFill>
                  <a:cs typeface="Gill Sans MT"/>
                </a:rPr>
                <a:t> </a:t>
              </a:r>
              <a:r>
                <a:rPr sz="886" spc="-17" dirty="0">
                  <a:solidFill>
                    <a:srgbClr val="231F20"/>
                  </a:solidFill>
                  <a:cs typeface="Gill Sans MT"/>
                </a:rPr>
                <a:t>&lt;10%</a:t>
              </a:r>
              <a:endParaRPr sz="886" dirty="0">
                <a:cs typeface="Gill Sans MT"/>
              </a:endParaRPr>
            </a:p>
            <a:p>
              <a:pPr marL="64833" marR="234686" indent="-31613">
                <a:spcBef>
                  <a:spcPts val="21"/>
                </a:spcBef>
                <a:buChar char="•"/>
                <a:tabLst>
                  <a:tab pos="79033" algn="l"/>
                </a:tabLst>
              </a:pPr>
              <a:r>
                <a:rPr sz="886" spc="-17" dirty="0">
                  <a:solidFill>
                    <a:srgbClr val="231F20"/>
                  </a:solidFill>
                  <a:cs typeface="Gill Sans MT"/>
                </a:rPr>
                <a:t>Markedly elevated </a:t>
              </a:r>
              <a:r>
                <a:rPr sz="886" spc="-13" dirty="0">
                  <a:solidFill>
                    <a:srgbClr val="231F20"/>
                  </a:solidFill>
                  <a:cs typeface="Gill Sans MT"/>
                </a:rPr>
                <a:t>single risk factors, in  particular</a:t>
              </a:r>
              <a:r>
                <a:rPr sz="886" spc="-101" dirty="0">
                  <a:solidFill>
                    <a:srgbClr val="231F20"/>
                  </a:solidFill>
                  <a:cs typeface="Gill Sans MT"/>
                </a:rPr>
                <a:t> </a:t>
              </a:r>
              <a:r>
                <a:rPr sz="886" spc="-17" dirty="0">
                  <a:solidFill>
                    <a:srgbClr val="231F20"/>
                  </a:solidFill>
                  <a:cs typeface="Gill Sans MT"/>
                </a:rPr>
                <a:t>TC</a:t>
              </a:r>
              <a:r>
                <a:rPr lang="en-US" sz="886" spc="-17" dirty="0">
                  <a:solidFill>
                    <a:srgbClr val="231F20"/>
                  </a:solidFill>
                  <a:cs typeface="Gill Sans MT"/>
                </a:rPr>
                <a:t> </a:t>
              </a:r>
              <a:r>
                <a:rPr sz="886" spc="-17" dirty="0">
                  <a:solidFill>
                    <a:srgbClr val="231F20"/>
                  </a:solidFill>
                  <a:cs typeface="Gill Sans MT"/>
                </a:rPr>
                <a:t> </a:t>
              </a:r>
              <a:r>
                <a:rPr sz="886" spc="-13" dirty="0">
                  <a:solidFill>
                    <a:srgbClr val="231F20"/>
                  </a:solidFill>
                  <a:cs typeface="Gill Sans MT"/>
                </a:rPr>
                <a:t>&gt;8 </a:t>
              </a:r>
              <a:r>
                <a:rPr sz="886" spc="-17" dirty="0">
                  <a:solidFill>
                    <a:srgbClr val="231F20"/>
                  </a:solidFill>
                  <a:cs typeface="Gill Sans MT"/>
                </a:rPr>
                <a:t>mmol/L </a:t>
              </a:r>
              <a:r>
                <a:rPr sz="886" spc="-13" dirty="0">
                  <a:solidFill>
                    <a:srgbClr val="231F20"/>
                  </a:solidFill>
                  <a:cs typeface="Gill Sans MT"/>
                </a:rPr>
                <a:t>(310 mg/dL)</a:t>
              </a:r>
              <a:r>
                <a:rPr lang="en-GB" sz="886" spc="-13" dirty="0">
                  <a:solidFill>
                    <a:srgbClr val="231F20"/>
                  </a:solidFill>
                  <a:cs typeface="Gill Sans MT"/>
                </a:rPr>
                <a:t> </a:t>
              </a:r>
              <a:r>
                <a:rPr sz="886" spc="-17" dirty="0">
                  <a:solidFill>
                    <a:srgbClr val="231F20"/>
                  </a:solidFill>
                  <a:cs typeface="Gill Sans MT"/>
                </a:rPr>
                <a:t>or LDL-C </a:t>
              </a:r>
              <a:r>
                <a:rPr sz="886" spc="-13" dirty="0">
                  <a:solidFill>
                    <a:srgbClr val="231F20"/>
                  </a:solidFill>
                  <a:cs typeface="Gill Sans MT"/>
                </a:rPr>
                <a:t>&gt;4.9 </a:t>
              </a:r>
              <a:r>
                <a:rPr sz="886" spc="-17" dirty="0">
                  <a:solidFill>
                    <a:srgbClr val="231F20"/>
                  </a:solidFill>
                  <a:cs typeface="Gill Sans MT"/>
                </a:rPr>
                <a:t>mmol/L </a:t>
              </a:r>
              <a:r>
                <a:rPr sz="886" spc="-13" dirty="0">
                  <a:solidFill>
                    <a:srgbClr val="231F20"/>
                  </a:solidFill>
                  <a:cs typeface="Gill Sans MT"/>
                </a:rPr>
                <a:t>(190 mg/dL)</a:t>
              </a:r>
              <a:r>
                <a:rPr sz="886" spc="-38" dirty="0">
                  <a:solidFill>
                    <a:srgbClr val="231F20"/>
                  </a:solidFill>
                  <a:cs typeface="Gill Sans MT"/>
                </a:rPr>
                <a:t> </a:t>
              </a:r>
              <a:r>
                <a:rPr sz="886" spc="-13" dirty="0">
                  <a:solidFill>
                    <a:srgbClr val="231F20"/>
                  </a:solidFill>
                  <a:cs typeface="Gill Sans MT"/>
                </a:rPr>
                <a:t>or</a:t>
              </a:r>
              <a:r>
                <a:rPr lang="en-US" sz="886" spc="-13" dirty="0">
                  <a:solidFill>
                    <a:srgbClr val="231F20"/>
                  </a:solidFill>
                  <a:cs typeface="Gill Sans MT"/>
                </a:rPr>
                <a:t> </a:t>
              </a:r>
              <a:r>
                <a:rPr sz="886" spc="-13" dirty="0">
                  <a:solidFill>
                    <a:srgbClr val="231F20"/>
                  </a:solidFill>
                  <a:cs typeface="Gill Sans MT"/>
                </a:rPr>
                <a:t>BP </a:t>
              </a:r>
              <a:r>
                <a:rPr sz="886" spc="-13" dirty="0">
                  <a:solidFill>
                    <a:srgbClr val="231F20"/>
                  </a:solidFill>
                  <a:cs typeface="Calibri"/>
                </a:rPr>
                <a:t>≥</a:t>
              </a:r>
              <a:r>
                <a:rPr sz="886" spc="-13" dirty="0">
                  <a:solidFill>
                    <a:srgbClr val="231F20"/>
                  </a:solidFill>
                  <a:cs typeface="Gill Sans MT"/>
                </a:rPr>
                <a:t>180/110</a:t>
              </a:r>
              <a:r>
                <a:rPr sz="886" spc="-21" dirty="0">
                  <a:solidFill>
                    <a:srgbClr val="231F20"/>
                  </a:solidFill>
                  <a:cs typeface="Gill Sans MT"/>
                </a:rPr>
                <a:t> </a:t>
              </a:r>
              <a:r>
                <a:rPr sz="886" spc="-17" dirty="0">
                  <a:solidFill>
                    <a:srgbClr val="231F20"/>
                  </a:solidFill>
                  <a:cs typeface="Gill Sans MT"/>
                </a:rPr>
                <a:t>mmHg</a:t>
              </a:r>
              <a:endParaRPr sz="886" dirty="0">
                <a:cs typeface="Gill Sans MT"/>
              </a:endParaRPr>
            </a:p>
            <a:p>
              <a:pPr marL="64833" indent="-31613">
                <a:buChar char="•"/>
                <a:tabLst>
                  <a:tab pos="65369" algn="l"/>
                </a:tabLst>
              </a:pPr>
              <a:r>
                <a:rPr sz="886" spc="-17" dirty="0">
                  <a:solidFill>
                    <a:srgbClr val="231F20"/>
                  </a:solidFill>
                  <a:cs typeface="Gill Sans MT"/>
                </a:rPr>
                <a:t>FH </a:t>
              </a:r>
              <a:r>
                <a:rPr sz="886" spc="-13" dirty="0">
                  <a:solidFill>
                    <a:srgbClr val="231F20"/>
                  </a:solidFill>
                  <a:cs typeface="Gill Sans MT"/>
                </a:rPr>
                <a:t>without other major risk</a:t>
              </a:r>
              <a:r>
                <a:rPr sz="886" spc="-38" dirty="0">
                  <a:solidFill>
                    <a:srgbClr val="231F20"/>
                  </a:solidFill>
                  <a:cs typeface="Gill Sans MT"/>
                </a:rPr>
                <a:t> </a:t>
              </a:r>
              <a:r>
                <a:rPr sz="886" spc="-13" dirty="0">
                  <a:solidFill>
                    <a:srgbClr val="231F20"/>
                  </a:solidFill>
                  <a:cs typeface="Gill Sans MT"/>
                </a:rPr>
                <a:t>factors</a:t>
              </a:r>
              <a:endParaRPr sz="886" dirty="0">
                <a:cs typeface="Gill Sans MT"/>
              </a:endParaRPr>
            </a:p>
            <a:p>
              <a:pPr marL="64833" indent="-31613">
                <a:buChar char="•"/>
                <a:tabLst>
                  <a:tab pos="65369" algn="l"/>
                </a:tabLst>
              </a:pPr>
              <a:r>
                <a:rPr sz="886" spc="-17" dirty="0">
                  <a:solidFill>
                    <a:srgbClr val="231F20"/>
                  </a:solidFill>
                  <a:cs typeface="Gill Sans MT"/>
                </a:rPr>
                <a:t>Moderate CKD (eGFR 30–59</a:t>
              </a:r>
              <a:r>
                <a:rPr sz="886" spc="-13" dirty="0">
                  <a:solidFill>
                    <a:srgbClr val="231F20"/>
                  </a:solidFill>
                  <a:cs typeface="Gill Sans MT"/>
                </a:rPr>
                <a:t> </a:t>
              </a:r>
              <a:r>
                <a:rPr sz="886" spc="-17" dirty="0">
                  <a:solidFill>
                    <a:srgbClr val="231F20"/>
                  </a:solidFill>
                  <a:cs typeface="Gill Sans MT"/>
                </a:rPr>
                <a:t>mL/min)</a:t>
              </a:r>
              <a:endParaRPr sz="886" dirty="0">
                <a:cs typeface="Gill Sans MT"/>
              </a:endParaRPr>
            </a:p>
            <a:p>
              <a:pPr marL="64833" indent="-31613">
                <a:buChar char="•"/>
                <a:tabLst>
                  <a:tab pos="65369" algn="l"/>
                </a:tabLst>
              </a:pPr>
              <a:r>
                <a:rPr sz="886" spc="-21" dirty="0">
                  <a:solidFill>
                    <a:srgbClr val="231F20"/>
                  </a:solidFill>
                  <a:cs typeface="Gill Sans MT"/>
                </a:rPr>
                <a:t>DM </a:t>
              </a:r>
              <a:r>
                <a:rPr sz="886" spc="-17" dirty="0">
                  <a:solidFill>
                    <a:srgbClr val="231F20"/>
                  </a:solidFill>
                  <a:cs typeface="Gill Sans MT"/>
                </a:rPr>
                <a:t>w</a:t>
              </a:r>
              <a:r>
                <a:rPr lang="en-GB" sz="886" spc="-17" dirty="0" err="1">
                  <a:solidFill>
                    <a:srgbClr val="231F20"/>
                  </a:solidFill>
                  <a:cs typeface="Gill Sans MT"/>
                </a:rPr>
                <a:t>ithout</a:t>
              </a:r>
              <a:r>
                <a:rPr sz="886" spc="-17" dirty="0">
                  <a:solidFill>
                    <a:srgbClr val="231F20"/>
                  </a:solidFill>
                  <a:cs typeface="Gill Sans MT"/>
                </a:rPr>
                <a:t> </a:t>
              </a:r>
              <a:r>
                <a:rPr sz="886" spc="-13" dirty="0">
                  <a:solidFill>
                    <a:srgbClr val="231F20"/>
                  </a:solidFill>
                  <a:cs typeface="Gill Sans MT"/>
                </a:rPr>
                <a:t>target organ damage,</a:t>
              </a:r>
              <a:r>
                <a:rPr sz="886" spc="-93" dirty="0">
                  <a:solidFill>
                    <a:srgbClr val="231F20"/>
                  </a:solidFill>
                  <a:cs typeface="Gill Sans MT"/>
                </a:rPr>
                <a:t> </a:t>
              </a:r>
              <a:r>
                <a:rPr sz="886" spc="-13" dirty="0">
                  <a:solidFill>
                    <a:srgbClr val="231F20"/>
                  </a:solidFill>
                  <a:cs typeface="Gill Sans MT"/>
                </a:rPr>
                <a:t>with </a:t>
              </a:r>
              <a:r>
                <a:rPr sz="886" spc="-21" dirty="0">
                  <a:solidFill>
                    <a:srgbClr val="231F20"/>
                  </a:solidFill>
                  <a:cs typeface="Gill Sans MT"/>
                </a:rPr>
                <a:t>DM</a:t>
              </a:r>
              <a:r>
                <a:rPr lang="en-US" sz="886" spc="-21" dirty="0">
                  <a:solidFill>
                    <a:srgbClr val="231F20"/>
                  </a:solidFill>
                  <a:cs typeface="Gill Sans MT"/>
                </a:rPr>
                <a:t> </a:t>
              </a:r>
              <a:r>
                <a:rPr sz="886" spc="-13" dirty="0">
                  <a:solidFill>
                    <a:srgbClr val="231F20"/>
                  </a:solidFill>
                  <a:cs typeface="Gill Sans MT"/>
                </a:rPr>
                <a:t>duration </a:t>
              </a:r>
              <a:r>
                <a:rPr sz="886" spc="-4" dirty="0">
                  <a:solidFill>
                    <a:srgbClr val="231F20"/>
                  </a:solidFill>
                  <a:cs typeface="Calibri"/>
                </a:rPr>
                <a:t>≥</a:t>
              </a:r>
              <a:r>
                <a:rPr sz="886" spc="-4" dirty="0">
                  <a:solidFill>
                    <a:srgbClr val="231F20"/>
                  </a:solidFill>
                  <a:cs typeface="Gill Sans MT"/>
                </a:rPr>
                <a:t>10 </a:t>
              </a:r>
              <a:r>
                <a:rPr sz="886" spc="-17" dirty="0">
                  <a:solidFill>
                    <a:srgbClr val="231F20"/>
                  </a:solidFill>
                  <a:cs typeface="Gill Sans MT"/>
                </a:rPr>
                <a:t>years</a:t>
              </a:r>
              <a:r>
                <a:rPr lang="en-GB" sz="886" spc="-17" dirty="0">
                  <a:solidFill>
                    <a:srgbClr val="231F20"/>
                  </a:solidFill>
                  <a:cs typeface="Gill Sans MT"/>
                </a:rPr>
                <a:t>,</a:t>
              </a:r>
              <a:r>
                <a:rPr sz="886" spc="-17" dirty="0">
                  <a:solidFill>
                    <a:srgbClr val="231F20"/>
                  </a:solidFill>
                  <a:cs typeface="Gill Sans MT"/>
                </a:rPr>
                <a:t> </a:t>
              </a:r>
              <a:r>
                <a:rPr sz="886" spc="-13" dirty="0">
                  <a:solidFill>
                    <a:srgbClr val="231F20"/>
                  </a:solidFill>
                  <a:cs typeface="Gill Sans MT"/>
                </a:rPr>
                <a:t>or other</a:t>
              </a:r>
              <a:br>
                <a:rPr lang="en-GB" sz="886" spc="-13" dirty="0">
                  <a:solidFill>
                    <a:srgbClr val="231F20"/>
                  </a:solidFill>
                  <a:cs typeface="Gill Sans MT"/>
                </a:rPr>
              </a:br>
              <a:r>
                <a:rPr lang="en-GB" sz="886" spc="-13" dirty="0">
                  <a:solidFill>
                    <a:srgbClr val="231F20"/>
                  </a:solidFill>
                  <a:cs typeface="Gill Sans MT"/>
                </a:rPr>
                <a:t>	 </a:t>
              </a:r>
              <a:r>
                <a:rPr sz="886" spc="-13" dirty="0">
                  <a:solidFill>
                    <a:srgbClr val="231F20"/>
                  </a:solidFill>
                  <a:cs typeface="Gill Sans MT"/>
                </a:rPr>
                <a:t>additional risk</a:t>
              </a:r>
              <a:r>
                <a:rPr sz="886" spc="-55" dirty="0">
                  <a:solidFill>
                    <a:srgbClr val="231F20"/>
                  </a:solidFill>
                  <a:cs typeface="Gill Sans MT"/>
                </a:rPr>
                <a:t> </a:t>
              </a:r>
              <a:r>
                <a:rPr sz="886" spc="-13" dirty="0">
                  <a:solidFill>
                    <a:srgbClr val="231F20"/>
                  </a:solidFill>
                  <a:cs typeface="Gill Sans MT"/>
                </a:rPr>
                <a:t>factor</a:t>
              </a:r>
              <a:r>
                <a:rPr lang="en-US" sz="886" spc="-13" dirty="0">
                  <a:solidFill>
                    <a:srgbClr val="231F20"/>
                  </a:solidFill>
                  <a:cs typeface="Gill Sans MT"/>
                </a:rPr>
                <a:t>	</a:t>
              </a:r>
              <a:endParaRPr sz="886" dirty="0">
                <a:cs typeface="Gill Sans MT"/>
              </a:endParaRPr>
            </a:p>
          </p:txBody>
        </p:sp>
        <p:sp>
          <p:nvSpPr>
            <p:cNvPr id="34" name="object 101"/>
            <p:cNvSpPr txBox="1"/>
            <p:nvPr/>
          </p:nvSpPr>
          <p:spPr>
            <a:xfrm>
              <a:off x="6327718" y="3414957"/>
              <a:ext cx="2490813" cy="577870"/>
            </a:xfrm>
            <a:prstGeom prst="rect">
              <a:avLst/>
            </a:prstGeom>
            <a:ln w="4127">
              <a:solidFill>
                <a:srgbClr val="231F20"/>
              </a:solidFill>
            </a:ln>
          </p:spPr>
          <p:txBody>
            <a:bodyPr vert="horz" wrap="square" lIns="0" tIns="16609" rIns="0" bIns="0" rtlCol="0">
              <a:spAutoFit/>
            </a:bodyPr>
            <a:lstStyle/>
            <a:p>
              <a:pPr marL="54652" indent="-26255">
                <a:spcBef>
                  <a:spcPts val="131"/>
                </a:spcBef>
                <a:buChar char="•"/>
                <a:tabLst>
                  <a:tab pos="55189" algn="l"/>
                </a:tabLst>
              </a:pPr>
              <a:r>
                <a:rPr sz="886" spc="-17" dirty="0">
                  <a:solidFill>
                    <a:srgbClr val="231F20"/>
                  </a:solidFill>
                  <a:cs typeface="Gill Sans MT"/>
                </a:rPr>
                <a:t>ASCVD</a:t>
              </a:r>
              <a:r>
                <a:rPr sz="886" spc="-21" dirty="0">
                  <a:solidFill>
                    <a:srgbClr val="231F20"/>
                  </a:solidFill>
                  <a:cs typeface="Gill Sans MT"/>
                </a:rPr>
                <a:t> </a:t>
              </a:r>
              <a:r>
                <a:rPr sz="886" spc="-13" dirty="0">
                  <a:solidFill>
                    <a:srgbClr val="231F20"/>
                  </a:solidFill>
                  <a:cs typeface="Gill Sans MT"/>
                </a:rPr>
                <a:t>(clinical/imaging)</a:t>
              </a:r>
              <a:r>
                <a:rPr lang="en-US" sz="886" spc="-13" dirty="0">
                  <a:solidFill>
                    <a:srgbClr val="231F20"/>
                  </a:solidFill>
                  <a:cs typeface="Gill Sans MT"/>
                </a:rPr>
                <a:t> </a:t>
              </a:r>
              <a:r>
                <a:rPr sz="886" spc="-17" dirty="0">
                  <a:solidFill>
                    <a:srgbClr val="231F20"/>
                  </a:solidFill>
                  <a:cs typeface="Gill Sans MT"/>
                </a:rPr>
                <a:t>SCORE</a:t>
              </a:r>
              <a:r>
                <a:rPr sz="886" spc="-21" dirty="0">
                  <a:solidFill>
                    <a:srgbClr val="231F20"/>
                  </a:solidFill>
                  <a:cs typeface="Gill Sans MT"/>
                </a:rPr>
                <a:t> </a:t>
              </a:r>
              <a:r>
                <a:rPr sz="886" dirty="0">
                  <a:solidFill>
                    <a:srgbClr val="231F20"/>
                  </a:solidFill>
                  <a:cs typeface="Calibri"/>
                </a:rPr>
                <a:t>≥</a:t>
              </a:r>
              <a:r>
                <a:rPr lang="en-US" sz="886" dirty="0">
                  <a:solidFill>
                    <a:srgbClr val="231F20"/>
                  </a:solidFill>
                  <a:cs typeface="Calibri"/>
                </a:rPr>
                <a:t> </a:t>
              </a:r>
              <a:r>
                <a:rPr sz="886" dirty="0">
                  <a:solidFill>
                    <a:srgbClr val="231F20"/>
                  </a:solidFill>
                  <a:cs typeface="Calibri"/>
                </a:rPr>
                <a:t>10%</a:t>
              </a:r>
              <a:endParaRPr sz="886" dirty="0">
                <a:cs typeface="Calibri"/>
              </a:endParaRPr>
            </a:p>
            <a:p>
              <a:pPr marL="49831" marR="89481" indent="-21433">
                <a:spcBef>
                  <a:spcPts val="21"/>
                </a:spcBef>
                <a:buChar char="•"/>
                <a:tabLst>
                  <a:tab pos="53581" algn="l"/>
                </a:tabLst>
              </a:pPr>
              <a:r>
                <a:rPr sz="886" spc="-4" dirty="0">
                  <a:solidFill>
                    <a:srgbClr val="231F20"/>
                  </a:solidFill>
                  <a:cs typeface="Calibri"/>
                </a:rPr>
                <a:t>FH</a:t>
              </a:r>
              <a:r>
                <a:rPr sz="886" spc="-30" dirty="0">
                  <a:solidFill>
                    <a:srgbClr val="231F20"/>
                  </a:solidFill>
                  <a:cs typeface="Calibri"/>
                </a:rPr>
                <a:t> </a:t>
              </a:r>
              <a:r>
                <a:rPr sz="886" spc="-8" dirty="0">
                  <a:solidFill>
                    <a:srgbClr val="231F20"/>
                  </a:solidFill>
                  <a:cs typeface="Calibri"/>
                </a:rPr>
                <a:t>with</a:t>
              </a:r>
              <a:r>
                <a:rPr sz="886" spc="-25" dirty="0">
                  <a:solidFill>
                    <a:srgbClr val="231F20"/>
                  </a:solidFill>
                  <a:cs typeface="Calibri"/>
                </a:rPr>
                <a:t> </a:t>
              </a:r>
              <a:r>
                <a:rPr sz="886" spc="-4" dirty="0">
                  <a:solidFill>
                    <a:srgbClr val="231F20"/>
                  </a:solidFill>
                  <a:cs typeface="Calibri"/>
                </a:rPr>
                <a:t>ASCVD</a:t>
              </a:r>
              <a:r>
                <a:rPr sz="886" spc="-25" dirty="0">
                  <a:solidFill>
                    <a:srgbClr val="231F20"/>
                  </a:solidFill>
                  <a:cs typeface="Calibri"/>
                </a:rPr>
                <a:t> </a:t>
              </a:r>
              <a:r>
                <a:rPr sz="886" spc="-13" dirty="0">
                  <a:solidFill>
                    <a:srgbClr val="231F20"/>
                  </a:solidFill>
                  <a:cs typeface="Calibri"/>
                </a:rPr>
                <a:t>or</a:t>
              </a:r>
              <a:r>
                <a:rPr sz="886" spc="-25" dirty="0">
                  <a:solidFill>
                    <a:srgbClr val="231F20"/>
                  </a:solidFill>
                  <a:cs typeface="Calibri"/>
                </a:rPr>
                <a:t> </a:t>
              </a:r>
              <a:r>
                <a:rPr sz="886" spc="-8" dirty="0">
                  <a:solidFill>
                    <a:srgbClr val="231F20"/>
                  </a:solidFill>
                  <a:cs typeface="Calibri"/>
                </a:rPr>
                <a:t>with</a:t>
              </a:r>
              <a:r>
                <a:rPr sz="886" spc="-25" dirty="0">
                  <a:solidFill>
                    <a:srgbClr val="231F20"/>
                  </a:solidFill>
                  <a:cs typeface="Calibri"/>
                </a:rPr>
                <a:t> </a:t>
              </a:r>
              <a:r>
                <a:rPr sz="886" spc="-13" dirty="0">
                  <a:solidFill>
                    <a:srgbClr val="231F20"/>
                  </a:solidFill>
                  <a:cs typeface="Calibri"/>
                </a:rPr>
                <a:t>another  major risk</a:t>
              </a:r>
              <a:r>
                <a:rPr sz="886" spc="-34" dirty="0">
                  <a:solidFill>
                    <a:srgbClr val="231F20"/>
                  </a:solidFill>
                  <a:cs typeface="Calibri"/>
                </a:rPr>
                <a:t> </a:t>
              </a:r>
              <a:r>
                <a:rPr sz="886" spc="-13" dirty="0">
                  <a:solidFill>
                    <a:srgbClr val="231F20"/>
                  </a:solidFill>
                  <a:cs typeface="Calibri"/>
                </a:rPr>
                <a:t>factor</a:t>
              </a:r>
              <a:endParaRPr sz="886" dirty="0">
                <a:cs typeface="Calibri"/>
              </a:endParaRPr>
            </a:p>
            <a:p>
              <a:pPr marL="53045" indent="-24647">
                <a:buChar char="•"/>
                <a:tabLst>
                  <a:tab pos="53581" algn="l"/>
                </a:tabLst>
              </a:pPr>
              <a:r>
                <a:rPr sz="886" spc="-13" dirty="0">
                  <a:solidFill>
                    <a:srgbClr val="231F20"/>
                  </a:solidFill>
                  <a:cs typeface="Calibri"/>
                </a:rPr>
                <a:t>Severe</a:t>
              </a:r>
              <a:r>
                <a:rPr sz="886" spc="-34" dirty="0">
                  <a:solidFill>
                    <a:srgbClr val="231F20"/>
                  </a:solidFill>
                  <a:cs typeface="Calibri"/>
                </a:rPr>
                <a:t> </a:t>
              </a:r>
              <a:r>
                <a:rPr sz="886" dirty="0">
                  <a:solidFill>
                    <a:srgbClr val="231F20"/>
                  </a:solidFill>
                  <a:cs typeface="Calibri"/>
                </a:rPr>
                <a:t>CKD</a:t>
              </a:r>
              <a:r>
                <a:rPr sz="886" spc="-34" dirty="0">
                  <a:solidFill>
                    <a:srgbClr val="231F20"/>
                  </a:solidFill>
                  <a:cs typeface="Calibri"/>
                </a:rPr>
                <a:t> </a:t>
              </a:r>
              <a:r>
                <a:rPr sz="886" spc="-13" dirty="0">
                  <a:solidFill>
                    <a:srgbClr val="231F20"/>
                  </a:solidFill>
                  <a:cs typeface="Calibri"/>
                </a:rPr>
                <a:t>(eGFR</a:t>
              </a:r>
              <a:r>
                <a:rPr sz="886" spc="-34" dirty="0">
                  <a:solidFill>
                    <a:srgbClr val="231F20"/>
                  </a:solidFill>
                  <a:cs typeface="Calibri"/>
                </a:rPr>
                <a:t> </a:t>
              </a:r>
              <a:r>
                <a:rPr sz="886" dirty="0">
                  <a:solidFill>
                    <a:srgbClr val="231F20"/>
                  </a:solidFill>
                  <a:cs typeface="Calibri"/>
                </a:rPr>
                <a:t>&lt;30</a:t>
              </a:r>
              <a:r>
                <a:rPr sz="886" spc="-30" dirty="0">
                  <a:solidFill>
                    <a:srgbClr val="231F20"/>
                  </a:solidFill>
                  <a:cs typeface="Calibri"/>
                </a:rPr>
                <a:t> </a:t>
              </a:r>
              <a:r>
                <a:rPr sz="886" spc="-8" dirty="0">
                  <a:solidFill>
                    <a:srgbClr val="231F20"/>
                  </a:solidFill>
                  <a:cs typeface="Calibri"/>
                </a:rPr>
                <a:t>mL/min)</a:t>
              </a:r>
              <a:endParaRPr sz="886" dirty="0">
                <a:cs typeface="Calibri"/>
              </a:endParaRPr>
            </a:p>
            <a:p>
              <a:pPr marL="49294" marR="24647" indent="-20897">
                <a:spcBef>
                  <a:spcPts val="25"/>
                </a:spcBef>
                <a:buChar char="•"/>
                <a:tabLst>
                  <a:tab pos="53581" algn="l"/>
                </a:tabLst>
              </a:pPr>
              <a:r>
                <a:rPr sz="886" spc="-17" dirty="0">
                  <a:solidFill>
                    <a:srgbClr val="231F20"/>
                  </a:solidFill>
                  <a:cs typeface="Calibri"/>
                </a:rPr>
                <a:t>DM </a:t>
              </a:r>
              <a:r>
                <a:rPr sz="886" spc="-46" dirty="0">
                  <a:solidFill>
                    <a:srgbClr val="231F20"/>
                  </a:solidFill>
                  <a:cs typeface="Calibri"/>
                </a:rPr>
                <a:t>&amp; </a:t>
              </a:r>
              <a:r>
                <a:rPr sz="886" spc="-8" dirty="0">
                  <a:solidFill>
                    <a:srgbClr val="231F20"/>
                  </a:solidFill>
                  <a:cs typeface="Calibri"/>
                </a:rPr>
                <a:t>target </a:t>
              </a:r>
              <a:r>
                <a:rPr sz="886" spc="-4" dirty="0">
                  <a:solidFill>
                    <a:srgbClr val="231F20"/>
                  </a:solidFill>
                  <a:cs typeface="Calibri"/>
                </a:rPr>
                <a:t>organ </a:t>
              </a:r>
              <a:r>
                <a:rPr sz="886" spc="-8" dirty="0">
                  <a:solidFill>
                    <a:srgbClr val="231F20"/>
                  </a:solidFill>
                  <a:cs typeface="Calibri"/>
                </a:rPr>
                <a:t>damage: </a:t>
              </a:r>
              <a:r>
                <a:rPr sz="886" spc="4" dirty="0">
                  <a:solidFill>
                    <a:srgbClr val="231F20"/>
                  </a:solidFill>
                  <a:cs typeface="Calibri"/>
                </a:rPr>
                <a:t>≥</a:t>
              </a:r>
              <a:r>
                <a:rPr lang="en-US" sz="886" spc="4" dirty="0">
                  <a:solidFill>
                    <a:srgbClr val="231F20"/>
                  </a:solidFill>
                  <a:cs typeface="Calibri"/>
                </a:rPr>
                <a:t>3</a:t>
              </a:r>
              <a:r>
                <a:rPr sz="886" spc="4" dirty="0">
                  <a:solidFill>
                    <a:srgbClr val="231F20"/>
                  </a:solidFill>
                  <a:cs typeface="Calibri"/>
                </a:rPr>
                <a:t> </a:t>
              </a:r>
              <a:r>
                <a:rPr sz="886" spc="-13" dirty="0">
                  <a:solidFill>
                    <a:srgbClr val="231F20"/>
                  </a:solidFill>
                  <a:cs typeface="Calibri"/>
                </a:rPr>
                <a:t>major risk </a:t>
              </a:r>
              <a:r>
                <a:rPr sz="886" spc="-17" dirty="0">
                  <a:solidFill>
                    <a:srgbClr val="231F20"/>
                  </a:solidFill>
                  <a:cs typeface="Calibri"/>
                </a:rPr>
                <a:t>factors; </a:t>
              </a:r>
              <a:r>
                <a:rPr sz="886" spc="-13" dirty="0">
                  <a:solidFill>
                    <a:srgbClr val="231F20"/>
                  </a:solidFill>
                  <a:cs typeface="Calibri"/>
                </a:rPr>
                <a:t>or early </a:t>
              </a:r>
              <a:r>
                <a:rPr sz="886" spc="-8" dirty="0">
                  <a:solidFill>
                    <a:srgbClr val="231F20"/>
                  </a:solidFill>
                  <a:cs typeface="Calibri"/>
                </a:rPr>
                <a:t>onset </a:t>
              </a:r>
              <a:r>
                <a:rPr sz="886" spc="-13" dirty="0">
                  <a:solidFill>
                    <a:srgbClr val="231F20"/>
                  </a:solidFill>
                  <a:cs typeface="Calibri"/>
                </a:rPr>
                <a:t>of  </a:t>
              </a:r>
              <a:r>
                <a:rPr lang="en-GB" sz="886" spc="-13" dirty="0">
                  <a:solidFill>
                    <a:srgbClr val="231F20"/>
                  </a:solidFill>
                  <a:cs typeface="Calibri"/>
                </a:rPr>
                <a:t>	 </a:t>
              </a:r>
              <a:r>
                <a:rPr sz="886" spc="-17" dirty="0">
                  <a:solidFill>
                    <a:srgbClr val="231F20"/>
                  </a:solidFill>
                  <a:cs typeface="Calibri"/>
                </a:rPr>
                <a:t>T1DM</a:t>
              </a:r>
              <a:r>
                <a:rPr sz="886" spc="-30" dirty="0">
                  <a:solidFill>
                    <a:srgbClr val="231F20"/>
                  </a:solidFill>
                  <a:cs typeface="Calibri"/>
                </a:rPr>
                <a:t> </a:t>
              </a:r>
              <a:r>
                <a:rPr sz="886" spc="-13" dirty="0">
                  <a:solidFill>
                    <a:srgbClr val="231F20"/>
                  </a:solidFill>
                  <a:cs typeface="Calibri"/>
                </a:rPr>
                <a:t>of</a:t>
              </a:r>
              <a:r>
                <a:rPr sz="886" spc="-25" dirty="0">
                  <a:solidFill>
                    <a:srgbClr val="231F20"/>
                  </a:solidFill>
                  <a:cs typeface="Calibri"/>
                </a:rPr>
                <a:t> </a:t>
              </a:r>
              <a:r>
                <a:rPr sz="886" dirty="0">
                  <a:solidFill>
                    <a:srgbClr val="231F20"/>
                  </a:solidFill>
                  <a:cs typeface="Calibri"/>
                </a:rPr>
                <a:t>long</a:t>
              </a:r>
              <a:r>
                <a:rPr sz="886" spc="-25" dirty="0">
                  <a:solidFill>
                    <a:srgbClr val="231F20"/>
                  </a:solidFill>
                  <a:cs typeface="Calibri"/>
                </a:rPr>
                <a:t> </a:t>
              </a:r>
              <a:r>
                <a:rPr sz="886" spc="-8" dirty="0">
                  <a:solidFill>
                    <a:srgbClr val="231F20"/>
                  </a:solidFill>
                  <a:cs typeface="Calibri"/>
                </a:rPr>
                <a:t>duration</a:t>
              </a:r>
              <a:r>
                <a:rPr sz="886" spc="-25" dirty="0">
                  <a:solidFill>
                    <a:srgbClr val="231F20"/>
                  </a:solidFill>
                  <a:cs typeface="Calibri"/>
                </a:rPr>
                <a:t> </a:t>
              </a:r>
              <a:r>
                <a:rPr sz="886" spc="-4" dirty="0">
                  <a:solidFill>
                    <a:srgbClr val="231F20"/>
                  </a:solidFill>
                  <a:cs typeface="Calibri"/>
                </a:rPr>
                <a:t>(&gt;20</a:t>
              </a:r>
              <a:r>
                <a:rPr sz="886" spc="-25" dirty="0">
                  <a:solidFill>
                    <a:srgbClr val="231F20"/>
                  </a:solidFill>
                  <a:cs typeface="Calibri"/>
                </a:rPr>
                <a:t> </a:t>
              </a:r>
              <a:r>
                <a:rPr sz="886" spc="-17" dirty="0">
                  <a:solidFill>
                    <a:srgbClr val="231F20"/>
                  </a:solidFill>
                  <a:cs typeface="Calibri"/>
                </a:rPr>
                <a:t>years)</a:t>
              </a:r>
              <a:endParaRPr sz="886" dirty="0">
                <a:cs typeface="Calibri"/>
              </a:endParaRPr>
            </a:p>
          </p:txBody>
        </p:sp>
        <p:sp>
          <p:nvSpPr>
            <p:cNvPr id="35" name="object 102"/>
            <p:cNvSpPr txBox="1"/>
            <p:nvPr/>
          </p:nvSpPr>
          <p:spPr>
            <a:xfrm>
              <a:off x="3085663" y="2356971"/>
              <a:ext cx="702208" cy="261943"/>
            </a:xfrm>
            <a:prstGeom prst="rect">
              <a:avLst/>
            </a:prstGeom>
            <a:solidFill>
              <a:srgbClr val="FFF200"/>
            </a:solidFill>
          </p:spPr>
          <p:txBody>
            <a:bodyPr vert="horz" wrap="square" lIns="0" tIns="35362" rIns="0" bIns="0" rtlCol="0">
              <a:spAutoFit/>
            </a:bodyPr>
            <a:lstStyle/>
            <a:p>
              <a:pPr marL="49831" marR="43401" indent="12860">
                <a:spcBef>
                  <a:spcPts val="278"/>
                </a:spcBef>
              </a:pPr>
              <a:r>
                <a:rPr sz="1013" b="1" spc="-13" dirty="0">
                  <a:solidFill>
                    <a:srgbClr val="231F20"/>
                  </a:solidFill>
                  <a:cs typeface="Gill Sans MT"/>
                </a:rPr>
                <a:t>3.0 </a:t>
              </a:r>
              <a:r>
                <a:rPr sz="1013" b="1" spc="-30" dirty="0">
                  <a:solidFill>
                    <a:srgbClr val="231F20"/>
                  </a:solidFill>
                  <a:cs typeface="Gill Sans MT"/>
                </a:rPr>
                <a:t>mmol/L  </a:t>
              </a:r>
              <a:r>
                <a:rPr sz="1013" b="1" spc="-13" dirty="0">
                  <a:solidFill>
                    <a:srgbClr val="231F20"/>
                  </a:solidFill>
                  <a:cs typeface="Gill Sans MT"/>
                </a:rPr>
                <a:t>(116</a:t>
              </a:r>
              <a:r>
                <a:rPr sz="1013" b="1" spc="-59" dirty="0">
                  <a:solidFill>
                    <a:srgbClr val="231F20"/>
                  </a:solidFill>
                  <a:cs typeface="Gill Sans MT"/>
                </a:rPr>
                <a:t> </a:t>
              </a:r>
              <a:r>
                <a:rPr sz="1013" b="1" spc="-30" dirty="0">
                  <a:solidFill>
                    <a:srgbClr val="231F20"/>
                  </a:solidFill>
                  <a:cs typeface="Gill Sans MT"/>
                </a:rPr>
                <a:t>mg/dL)</a:t>
              </a:r>
              <a:endParaRPr sz="1013" dirty="0">
                <a:cs typeface="Gill Sans MT"/>
              </a:endParaRPr>
            </a:p>
          </p:txBody>
        </p:sp>
        <p:sp>
          <p:nvSpPr>
            <p:cNvPr id="36" name="object 103"/>
            <p:cNvSpPr txBox="1"/>
            <p:nvPr/>
          </p:nvSpPr>
          <p:spPr>
            <a:xfrm>
              <a:off x="3085663" y="2705358"/>
              <a:ext cx="702208" cy="261943"/>
            </a:xfrm>
            <a:prstGeom prst="rect">
              <a:avLst/>
            </a:prstGeom>
            <a:solidFill>
              <a:srgbClr val="F7941D"/>
            </a:solidFill>
          </p:spPr>
          <p:txBody>
            <a:bodyPr vert="horz" wrap="square" lIns="0" tIns="35362" rIns="0" bIns="0" rtlCol="0">
              <a:spAutoFit/>
            </a:bodyPr>
            <a:lstStyle/>
            <a:p>
              <a:pPr marL="49831" marR="43401" indent="12860">
                <a:spcBef>
                  <a:spcPts val="278"/>
                </a:spcBef>
              </a:pPr>
              <a:r>
                <a:rPr sz="1013" b="1" spc="-13" dirty="0">
                  <a:solidFill>
                    <a:srgbClr val="231F20"/>
                  </a:solidFill>
                  <a:cs typeface="Gill Sans MT"/>
                </a:rPr>
                <a:t>2.6 </a:t>
              </a:r>
              <a:r>
                <a:rPr sz="1013" b="1" spc="-30" dirty="0">
                  <a:solidFill>
                    <a:srgbClr val="231F20"/>
                  </a:solidFill>
                  <a:cs typeface="Gill Sans MT"/>
                </a:rPr>
                <a:t>mmol/L  </a:t>
              </a:r>
              <a:r>
                <a:rPr sz="1013" b="1" spc="-13" dirty="0">
                  <a:solidFill>
                    <a:srgbClr val="231F20"/>
                  </a:solidFill>
                  <a:cs typeface="Gill Sans MT"/>
                </a:rPr>
                <a:t>(100</a:t>
              </a:r>
              <a:r>
                <a:rPr sz="1013" b="1" spc="-59" dirty="0">
                  <a:solidFill>
                    <a:srgbClr val="231F20"/>
                  </a:solidFill>
                  <a:cs typeface="Gill Sans MT"/>
                </a:rPr>
                <a:t> </a:t>
              </a:r>
              <a:r>
                <a:rPr sz="1013" b="1" spc="-30" dirty="0">
                  <a:solidFill>
                    <a:srgbClr val="231F20"/>
                  </a:solidFill>
                  <a:cs typeface="Gill Sans MT"/>
                </a:rPr>
                <a:t>mg/dL)</a:t>
              </a:r>
              <a:endParaRPr sz="1013">
                <a:cs typeface="Gill Sans MT"/>
              </a:endParaRPr>
            </a:p>
          </p:txBody>
        </p:sp>
        <p:sp>
          <p:nvSpPr>
            <p:cNvPr id="37" name="object 104"/>
            <p:cNvSpPr txBox="1"/>
            <p:nvPr/>
          </p:nvSpPr>
          <p:spPr>
            <a:xfrm>
              <a:off x="3084228" y="3357389"/>
              <a:ext cx="702208" cy="267653"/>
            </a:xfrm>
            <a:prstGeom prst="rect">
              <a:avLst/>
            </a:prstGeom>
            <a:solidFill>
              <a:srgbClr val="ED1C24"/>
            </a:solidFill>
          </p:spPr>
          <p:txBody>
            <a:bodyPr vert="horz" wrap="square" lIns="0" tIns="42863" rIns="0" bIns="0" rtlCol="0">
              <a:spAutoFit/>
            </a:bodyPr>
            <a:lstStyle/>
            <a:p>
              <a:pPr marL="69120" marR="54652" indent="-5894">
                <a:spcBef>
                  <a:spcPts val="338"/>
                </a:spcBef>
              </a:pPr>
              <a:r>
                <a:rPr sz="1013" b="1" spc="-13" dirty="0">
                  <a:solidFill>
                    <a:srgbClr val="FFFFFF"/>
                  </a:solidFill>
                  <a:cs typeface="Gill Sans MT"/>
                </a:rPr>
                <a:t>1.8</a:t>
              </a:r>
              <a:r>
                <a:rPr sz="1013" b="1" spc="-76" dirty="0">
                  <a:solidFill>
                    <a:srgbClr val="FFFFFF"/>
                  </a:solidFill>
                  <a:cs typeface="Gill Sans MT"/>
                </a:rPr>
                <a:t> </a:t>
              </a:r>
              <a:r>
                <a:rPr sz="1013" b="1" spc="-30" dirty="0">
                  <a:solidFill>
                    <a:srgbClr val="FFFFFF"/>
                  </a:solidFill>
                  <a:cs typeface="Gill Sans MT"/>
                </a:rPr>
                <a:t>mmol/L  </a:t>
              </a:r>
              <a:r>
                <a:rPr sz="1013" b="1" spc="-17" dirty="0">
                  <a:solidFill>
                    <a:srgbClr val="FFFFFF"/>
                  </a:solidFill>
                  <a:cs typeface="Gill Sans MT"/>
                </a:rPr>
                <a:t>(70</a:t>
              </a:r>
              <a:r>
                <a:rPr sz="1013" b="1" spc="-38" dirty="0">
                  <a:solidFill>
                    <a:srgbClr val="FFFFFF"/>
                  </a:solidFill>
                  <a:cs typeface="Gill Sans MT"/>
                </a:rPr>
                <a:t> </a:t>
              </a:r>
              <a:r>
                <a:rPr sz="1013" b="1" spc="-30" dirty="0">
                  <a:solidFill>
                    <a:srgbClr val="FFFFFF"/>
                  </a:solidFill>
                  <a:cs typeface="Gill Sans MT"/>
                </a:rPr>
                <a:t>mg/dL)</a:t>
              </a:r>
              <a:endParaRPr sz="1013">
                <a:cs typeface="Gill Sans MT"/>
              </a:endParaRPr>
            </a:p>
          </p:txBody>
        </p:sp>
        <p:sp>
          <p:nvSpPr>
            <p:cNvPr id="38" name="object 105"/>
            <p:cNvSpPr txBox="1"/>
            <p:nvPr/>
          </p:nvSpPr>
          <p:spPr>
            <a:xfrm>
              <a:off x="3084228" y="3785417"/>
              <a:ext cx="702208" cy="265613"/>
            </a:xfrm>
            <a:prstGeom prst="rect">
              <a:avLst/>
            </a:prstGeom>
            <a:solidFill>
              <a:srgbClr val="B11116"/>
            </a:solidFill>
          </p:spPr>
          <p:txBody>
            <a:bodyPr vert="horz" wrap="square" lIns="0" tIns="40184" rIns="0" bIns="0" rtlCol="0">
              <a:spAutoFit/>
            </a:bodyPr>
            <a:lstStyle/>
            <a:p>
              <a:pPr marL="69120" marR="54652" indent="-5894">
                <a:spcBef>
                  <a:spcPts val="316"/>
                </a:spcBef>
              </a:pPr>
              <a:r>
                <a:rPr sz="1013" b="1" spc="-13" dirty="0">
                  <a:solidFill>
                    <a:srgbClr val="FFFFFF"/>
                  </a:solidFill>
                  <a:cs typeface="Gill Sans MT"/>
                </a:rPr>
                <a:t>1.4</a:t>
              </a:r>
              <a:r>
                <a:rPr sz="1013" b="1" spc="-76" dirty="0">
                  <a:solidFill>
                    <a:srgbClr val="FFFFFF"/>
                  </a:solidFill>
                  <a:cs typeface="Gill Sans MT"/>
                </a:rPr>
                <a:t> </a:t>
              </a:r>
              <a:r>
                <a:rPr sz="1013" b="1" spc="-30" dirty="0">
                  <a:solidFill>
                    <a:srgbClr val="FFFFFF"/>
                  </a:solidFill>
                  <a:cs typeface="Gill Sans MT"/>
                </a:rPr>
                <a:t>mmol/L  </a:t>
              </a:r>
              <a:r>
                <a:rPr sz="1013" b="1" spc="-17" dirty="0">
                  <a:solidFill>
                    <a:srgbClr val="FFFFFF"/>
                  </a:solidFill>
                  <a:cs typeface="Gill Sans MT"/>
                </a:rPr>
                <a:t>(55</a:t>
              </a:r>
              <a:r>
                <a:rPr sz="1013" b="1" spc="-38" dirty="0">
                  <a:solidFill>
                    <a:srgbClr val="FFFFFF"/>
                  </a:solidFill>
                  <a:cs typeface="Gill Sans MT"/>
                </a:rPr>
                <a:t> </a:t>
              </a:r>
              <a:r>
                <a:rPr sz="1013" b="1" spc="-30" dirty="0">
                  <a:solidFill>
                    <a:srgbClr val="FFFFFF"/>
                  </a:solidFill>
                  <a:cs typeface="Gill Sans MT"/>
                </a:rPr>
                <a:t>mg/dL)</a:t>
              </a:r>
              <a:endParaRPr sz="1013" dirty="0">
                <a:cs typeface="Gill Sans MT"/>
              </a:endParaRPr>
            </a:p>
          </p:txBody>
        </p:sp>
        <p:sp>
          <p:nvSpPr>
            <p:cNvPr id="39" name="object 106"/>
            <p:cNvSpPr/>
            <p:nvPr/>
          </p:nvSpPr>
          <p:spPr>
            <a:xfrm>
              <a:off x="3931432" y="2356971"/>
              <a:ext cx="322174" cy="148756"/>
            </a:xfrm>
            <a:custGeom>
              <a:avLst/>
              <a:gdLst/>
              <a:ahLst/>
              <a:cxnLst/>
              <a:rect l="l" t="t" r="r" b="b"/>
              <a:pathLst>
                <a:path w="294005" h="205739">
                  <a:moveTo>
                    <a:pt x="0" y="205409"/>
                  </a:moveTo>
                  <a:lnTo>
                    <a:pt x="293446" y="205409"/>
                  </a:lnTo>
                  <a:lnTo>
                    <a:pt x="293446" y="0"/>
                  </a:lnTo>
                  <a:lnTo>
                    <a:pt x="0" y="0"/>
                  </a:lnTo>
                  <a:lnTo>
                    <a:pt x="0" y="205409"/>
                  </a:lnTo>
                  <a:close/>
                </a:path>
              </a:pathLst>
            </a:custGeom>
            <a:solidFill>
              <a:srgbClr val="FFF200"/>
            </a:solidFill>
          </p:spPr>
          <p:txBody>
            <a:bodyPr wrap="square" lIns="0" tIns="0" rIns="0" bIns="0" rtlCol="0"/>
            <a:lstStyle/>
            <a:p>
              <a:endParaRPr sz="3375"/>
            </a:p>
          </p:txBody>
        </p:sp>
        <p:sp>
          <p:nvSpPr>
            <p:cNvPr id="40" name="object 107"/>
            <p:cNvSpPr txBox="1"/>
            <p:nvPr/>
          </p:nvSpPr>
          <p:spPr>
            <a:xfrm>
              <a:off x="3966939" y="2360489"/>
              <a:ext cx="297138" cy="146373"/>
            </a:xfrm>
            <a:prstGeom prst="rect">
              <a:avLst/>
            </a:prstGeom>
          </p:spPr>
          <p:txBody>
            <a:bodyPr vert="horz" wrap="square" lIns="0" tIns="12322" rIns="0" bIns="0" rtlCol="0">
              <a:spAutoFit/>
            </a:bodyPr>
            <a:lstStyle/>
            <a:p>
              <a:pPr>
                <a:spcBef>
                  <a:spcPts val="96"/>
                </a:spcBef>
              </a:pPr>
              <a:r>
                <a:rPr sz="1181" b="1" spc="-17" dirty="0">
                  <a:solidFill>
                    <a:srgbClr val="231F20"/>
                  </a:solidFill>
                  <a:cs typeface="Gill Sans MT"/>
                </a:rPr>
                <a:t>Low</a:t>
              </a:r>
              <a:endParaRPr sz="1181">
                <a:cs typeface="Gill Sans MT"/>
              </a:endParaRPr>
            </a:p>
          </p:txBody>
        </p:sp>
        <p:sp>
          <p:nvSpPr>
            <p:cNvPr id="41" name="object 108"/>
            <p:cNvSpPr txBox="1"/>
            <p:nvPr/>
          </p:nvSpPr>
          <p:spPr>
            <a:xfrm>
              <a:off x="4242048" y="2705383"/>
              <a:ext cx="587375" cy="154530"/>
            </a:xfrm>
            <a:prstGeom prst="rect">
              <a:avLst/>
            </a:prstGeom>
            <a:solidFill>
              <a:srgbClr val="F7941D"/>
            </a:solidFill>
          </p:spPr>
          <p:txBody>
            <a:bodyPr vert="horz" wrap="square" lIns="0" tIns="23039" rIns="0" bIns="0" rtlCol="0">
              <a:spAutoFit/>
            </a:bodyPr>
            <a:lstStyle/>
            <a:p>
              <a:pPr marL="61083">
                <a:spcBef>
                  <a:spcPts val="181"/>
                </a:spcBef>
              </a:pPr>
              <a:r>
                <a:rPr sz="1181" b="1" spc="-21" dirty="0">
                  <a:solidFill>
                    <a:srgbClr val="231F20"/>
                  </a:solidFill>
                  <a:cs typeface="Gill Sans MT"/>
                </a:rPr>
                <a:t>Moderate</a:t>
              </a:r>
              <a:endParaRPr sz="1181">
                <a:cs typeface="Gill Sans MT"/>
              </a:endParaRPr>
            </a:p>
          </p:txBody>
        </p:sp>
        <p:sp>
          <p:nvSpPr>
            <p:cNvPr id="42" name="object 109"/>
            <p:cNvSpPr txBox="1"/>
            <p:nvPr/>
          </p:nvSpPr>
          <p:spPr>
            <a:xfrm>
              <a:off x="5261655" y="3356474"/>
              <a:ext cx="294005" cy="156570"/>
            </a:xfrm>
            <a:prstGeom prst="rect">
              <a:avLst/>
            </a:prstGeom>
            <a:solidFill>
              <a:srgbClr val="ED1C24"/>
            </a:solidFill>
          </p:spPr>
          <p:txBody>
            <a:bodyPr vert="horz" wrap="square" lIns="0" tIns="25718" rIns="0" bIns="0" rtlCol="0">
              <a:spAutoFit/>
            </a:bodyPr>
            <a:lstStyle/>
            <a:p>
              <a:pPr marL="34292">
                <a:spcBef>
                  <a:spcPts val="203"/>
                </a:spcBef>
              </a:pPr>
              <a:r>
                <a:rPr sz="1181" b="1" spc="-25" dirty="0">
                  <a:solidFill>
                    <a:srgbClr val="FFFFFF"/>
                  </a:solidFill>
                  <a:cs typeface="Gill Sans MT"/>
                </a:rPr>
                <a:t>High</a:t>
              </a:r>
              <a:endParaRPr sz="1181">
                <a:cs typeface="Gill Sans MT"/>
              </a:endParaRPr>
            </a:p>
          </p:txBody>
        </p:sp>
        <p:sp>
          <p:nvSpPr>
            <p:cNvPr id="43" name="object 110"/>
            <p:cNvSpPr txBox="1"/>
            <p:nvPr/>
          </p:nvSpPr>
          <p:spPr>
            <a:xfrm>
              <a:off x="5622373" y="3784833"/>
              <a:ext cx="587375" cy="156570"/>
            </a:xfrm>
            <a:prstGeom prst="rect">
              <a:avLst/>
            </a:prstGeom>
            <a:solidFill>
              <a:srgbClr val="B11116"/>
            </a:solidFill>
          </p:spPr>
          <p:txBody>
            <a:bodyPr vert="horz" wrap="square" lIns="0" tIns="25718" rIns="0" bIns="0" rtlCol="0">
              <a:spAutoFit/>
            </a:bodyPr>
            <a:lstStyle/>
            <a:p>
              <a:pPr marL="57332">
                <a:spcBef>
                  <a:spcPts val="203"/>
                </a:spcBef>
              </a:pPr>
              <a:r>
                <a:rPr sz="1181" b="1" spc="-30" dirty="0">
                  <a:solidFill>
                    <a:srgbClr val="FFFFFF"/>
                  </a:solidFill>
                  <a:cs typeface="Gill Sans MT"/>
                </a:rPr>
                <a:t>Very</a:t>
              </a:r>
              <a:r>
                <a:rPr sz="1181" b="1" spc="-25" dirty="0">
                  <a:solidFill>
                    <a:srgbClr val="FFFFFF"/>
                  </a:solidFill>
                  <a:cs typeface="Gill Sans MT"/>
                </a:rPr>
                <a:t> High</a:t>
              </a:r>
              <a:endParaRPr sz="1181">
                <a:cs typeface="Gill Sans MT"/>
              </a:endParaRPr>
            </a:p>
          </p:txBody>
        </p:sp>
        <p:sp>
          <p:nvSpPr>
            <p:cNvPr id="44" name="object 111"/>
            <p:cNvSpPr/>
            <p:nvPr/>
          </p:nvSpPr>
          <p:spPr>
            <a:xfrm>
              <a:off x="4253605" y="2172681"/>
              <a:ext cx="115570" cy="149860"/>
            </a:xfrm>
            <a:custGeom>
              <a:avLst/>
              <a:gdLst/>
              <a:ahLst/>
              <a:cxnLst/>
              <a:rect l="l" t="t" r="r" b="b"/>
              <a:pathLst>
                <a:path w="115569" h="149860">
                  <a:moveTo>
                    <a:pt x="115366" y="0"/>
                  </a:moveTo>
                  <a:lnTo>
                    <a:pt x="0" y="149733"/>
                  </a:lnTo>
                </a:path>
              </a:pathLst>
            </a:custGeom>
            <a:ln w="5168">
              <a:solidFill>
                <a:srgbClr val="231F20"/>
              </a:solidFill>
            </a:ln>
          </p:spPr>
          <p:txBody>
            <a:bodyPr wrap="square" lIns="0" tIns="0" rIns="0" bIns="0" rtlCol="0"/>
            <a:lstStyle/>
            <a:p>
              <a:endParaRPr sz="3375"/>
            </a:p>
          </p:txBody>
        </p:sp>
        <p:sp>
          <p:nvSpPr>
            <p:cNvPr id="45" name="object 112"/>
            <p:cNvSpPr/>
            <p:nvPr/>
          </p:nvSpPr>
          <p:spPr>
            <a:xfrm>
              <a:off x="4234746" y="2299199"/>
              <a:ext cx="43180" cy="48260"/>
            </a:xfrm>
            <a:custGeom>
              <a:avLst/>
              <a:gdLst/>
              <a:ahLst/>
              <a:cxnLst/>
              <a:rect l="l" t="t" r="r" b="b"/>
              <a:pathLst>
                <a:path w="43180" h="48260">
                  <a:moveTo>
                    <a:pt x="12560" y="0"/>
                  </a:moveTo>
                  <a:lnTo>
                    <a:pt x="0" y="47675"/>
                  </a:lnTo>
                  <a:lnTo>
                    <a:pt x="42926" y="23380"/>
                  </a:lnTo>
                  <a:lnTo>
                    <a:pt x="22771" y="18135"/>
                  </a:lnTo>
                  <a:lnTo>
                    <a:pt x="12560" y="0"/>
                  </a:lnTo>
                  <a:close/>
                </a:path>
              </a:pathLst>
            </a:custGeom>
            <a:solidFill>
              <a:srgbClr val="231F20"/>
            </a:solidFill>
          </p:spPr>
          <p:txBody>
            <a:bodyPr wrap="square" lIns="0" tIns="0" rIns="0" bIns="0" rtlCol="0"/>
            <a:lstStyle/>
            <a:p>
              <a:endParaRPr sz="3375"/>
            </a:p>
          </p:txBody>
        </p:sp>
        <p:sp>
          <p:nvSpPr>
            <p:cNvPr id="46" name="object 113"/>
            <p:cNvSpPr/>
            <p:nvPr/>
          </p:nvSpPr>
          <p:spPr>
            <a:xfrm>
              <a:off x="4853299" y="2523925"/>
              <a:ext cx="115570" cy="149860"/>
            </a:xfrm>
            <a:custGeom>
              <a:avLst/>
              <a:gdLst/>
              <a:ahLst/>
              <a:cxnLst/>
              <a:rect l="l" t="t" r="r" b="b"/>
              <a:pathLst>
                <a:path w="115570" h="149860">
                  <a:moveTo>
                    <a:pt x="115366" y="0"/>
                  </a:moveTo>
                  <a:lnTo>
                    <a:pt x="0" y="149733"/>
                  </a:lnTo>
                </a:path>
              </a:pathLst>
            </a:custGeom>
            <a:ln w="5168">
              <a:solidFill>
                <a:srgbClr val="231F20"/>
              </a:solidFill>
            </a:ln>
          </p:spPr>
          <p:txBody>
            <a:bodyPr wrap="square" lIns="0" tIns="0" rIns="0" bIns="0" rtlCol="0"/>
            <a:lstStyle/>
            <a:p>
              <a:endParaRPr sz="3375"/>
            </a:p>
          </p:txBody>
        </p:sp>
        <p:sp>
          <p:nvSpPr>
            <p:cNvPr id="47" name="object 114"/>
            <p:cNvSpPr/>
            <p:nvPr/>
          </p:nvSpPr>
          <p:spPr>
            <a:xfrm>
              <a:off x="4834427" y="2650443"/>
              <a:ext cx="43180" cy="48260"/>
            </a:xfrm>
            <a:custGeom>
              <a:avLst/>
              <a:gdLst/>
              <a:ahLst/>
              <a:cxnLst/>
              <a:rect l="l" t="t" r="r" b="b"/>
              <a:pathLst>
                <a:path w="43179" h="48260">
                  <a:moveTo>
                    <a:pt x="12560" y="0"/>
                  </a:moveTo>
                  <a:lnTo>
                    <a:pt x="0" y="47688"/>
                  </a:lnTo>
                  <a:lnTo>
                    <a:pt x="42925" y="23406"/>
                  </a:lnTo>
                  <a:lnTo>
                    <a:pt x="22771" y="18135"/>
                  </a:lnTo>
                  <a:lnTo>
                    <a:pt x="12560" y="0"/>
                  </a:lnTo>
                  <a:close/>
                </a:path>
              </a:pathLst>
            </a:custGeom>
            <a:solidFill>
              <a:srgbClr val="231F20"/>
            </a:solidFill>
          </p:spPr>
          <p:txBody>
            <a:bodyPr wrap="square" lIns="0" tIns="0" rIns="0" bIns="0" rtlCol="0"/>
            <a:lstStyle/>
            <a:p>
              <a:endParaRPr sz="3375"/>
            </a:p>
          </p:txBody>
        </p:sp>
        <p:sp>
          <p:nvSpPr>
            <p:cNvPr id="48" name="object 115"/>
            <p:cNvSpPr/>
            <p:nvPr/>
          </p:nvSpPr>
          <p:spPr>
            <a:xfrm>
              <a:off x="5509877" y="3175829"/>
              <a:ext cx="115570" cy="149860"/>
            </a:xfrm>
            <a:custGeom>
              <a:avLst/>
              <a:gdLst/>
              <a:ahLst/>
              <a:cxnLst/>
              <a:rect l="l" t="t" r="r" b="b"/>
              <a:pathLst>
                <a:path w="115570" h="149859">
                  <a:moveTo>
                    <a:pt x="115366" y="0"/>
                  </a:moveTo>
                  <a:lnTo>
                    <a:pt x="0" y="149720"/>
                  </a:lnTo>
                </a:path>
              </a:pathLst>
            </a:custGeom>
            <a:ln w="5168">
              <a:solidFill>
                <a:srgbClr val="231F20"/>
              </a:solidFill>
            </a:ln>
          </p:spPr>
          <p:txBody>
            <a:bodyPr wrap="square" lIns="0" tIns="0" rIns="0" bIns="0" rtlCol="0"/>
            <a:lstStyle/>
            <a:p>
              <a:endParaRPr sz="3375"/>
            </a:p>
          </p:txBody>
        </p:sp>
        <p:sp>
          <p:nvSpPr>
            <p:cNvPr id="49" name="object 116"/>
            <p:cNvSpPr/>
            <p:nvPr/>
          </p:nvSpPr>
          <p:spPr>
            <a:xfrm>
              <a:off x="5491017" y="3302334"/>
              <a:ext cx="43180" cy="48260"/>
            </a:xfrm>
            <a:custGeom>
              <a:avLst/>
              <a:gdLst/>
              <a:ahLst/>
              <a:cxnLst/>
              <a:rect l="l" t="t" r="r" b="b"/>
              <a:pathLst>
                <a:path w="43179" h="48259">
                  <a:moveTo>
                    <a:pt x="12560" y="0"/>
                  </a:moveTo>
                  <a:lnTo>
                    <a:pt x="0" y="47688"/>
                  </a:lnTo>
                  <a:lnTo>
                    <a:pt x="42938" y="23393"/>
                  </a:lnTo>
                  <a:lnTo>
                    <a:pt x="22758" y="18148"/>
                  </a:lnTo>
                  <a:lnTo>
                    <a:pt x="12560" y="0"/>
                  </a:lnTo>
                  <a:close/>
                </a:path>
              </a:pathLst>
            </a:custGeom>
            <a:solidFill>
              <a:srgbClr val="231F20"/>
            </a:solidFill>
          </p:spPr>
          <p:txBody>
            <a:bodyPr wrap="square" lIns="0" tIns="0" rIns="0" bIns="0" rtlCol="0"/>
            <a:lstStyle/>
            <a:p>
              <a:endParaRPr sz="3375"/>
            </a:p>
          </p:txBody>
        </p:sp>
        <p:sp>
          <p:nvSpPr>
            <p:cNvPr id="50" name="object 117"/>
            <p:cNvSpPr/>
            <p:nvPr/>
          </p:nvSpPr>
          <p:spPr>
            <a:xfrm>
              <a:off x="6200947" y="3595628"/>
              <a:ext cx="115570" cy="149860"/>
            </a:xfrm>
            <a:custGeom>
              <a:avLst/>
              <a:gdLst/>
              <a:ahLst/>
              <a:cxnLst/>
              <a:rect l="l" t="t" r="r" b="b"/>
              <a:pathLst>
                <a:path w="115570" h="149859">
                  <a:moveTo>
                    <a:pt x="115366" y="0"/>
                  </a:moveTo>
                  <a:lnTo>
                    <a:pt x="0" y="149720"/>
                  </a:lnTo>
                </a:path>
              </a:pathLst>
            </a:custGeom>
            <a:ln w="5168">
              <a:solidFill>
                <a:srgbClr val="231F20"/>
              </a:solidFill>
            </a:ln>
          </p:spPr>
          <p:txBody>
            <a:bodyPr wrap="square" lIns="0" tIns="0" rIns="0" bIns="0" rtlCol="0"/>
            <a:lstStyle/>
            <a:p>
              <a:endParaRPr sz="3375"/>
            </a:p>
          </p:txBody>
        </p:sp>
        <p:sp>
          <p:nvSpPr>
            <p:cNvPr id="51" name="object 118"/>
            <p:cNvSpPr/>
            <p:nvPr/>
          </p:nvSpPr>
          <p:spPr>
            <a:xfrm>
              <a:off x="6182088" y="3722132"/>
              <a:ext cx="43180" cy="48260"/>
            </a:xfrm>
            <a:custGeom>
              <a:avLst/>
              <a:gdLst/>
              <a:ahLst/>
              <a:cxnLst/>
              <a:rect l="l" t="t" r="r" b="b"/>
              <a:pathLst>
                <a:path w="43179" h="48259">
                  <a:moveTo>
                    <a:pt x="12573" y="0"/>
                  </a:moveTo>
                  <a:lnTo>
                    <a:pt x="0" y="47675"/>
                  </a:lnTo>
                  <a:lnTo>
                    <a:pt x="42938" y="23380"/>
                  </a:lnTo>
                  <a:lnTo>
                    <a:pt x="22771" y="18135"/>
                  </a:lnTo>
                  <a:lnTo>
                    <a:pt x="12573" y="0"/>
                  </a:lnTo>
                  <a:close/>
                </a:path>
              </a:pathLst>
            </a:custGeom>
            <a:solidFill>
              <a:srgbClr val="231F20"/>
            </a:solidFill>
          </p:spPr>
          <p:txBody>
            <a:bodyPr wrap="square" lIns="0" tIns="0" rIns="0" bIns="0" rtlCol="0"/>
            <a:lstStyle/>
            <a:p>
              <a:endParaRPr sz="3375"/>
            </a:p>
          </p:txBody>
        </p:sp>
        <p:sp>
          <p:nvSpPr>
            <p:cNvPr id="52" name="object 120"/>
            <p:cNvSpPr txBox="1"/>
            <p:nvPr/>
          </p:nvSpPr>
          <p:spPr>
            <a:xfrm rot="16200000">
              <a:off x="1234471" y="3088621"/>
              <a:ext cx="1849242" cy="167222"/>
            </a:xfrm>
            <a:prstGeom prst="rect">
              <a:avLst/>
            </a:prstGeom>
          </p:spPr>
          <p:txBody>
            <a:bodyPr vert="horz" wrap="square" lIns="0" tIns="13930" rIns="0" bIns="0" rtlCol="0">
              <a:spAutoFit/>
            </a:bodyPr>
            <a:lstStyle/>
            <a:p>
              <a:pPr>
                <a:spcBef>
                  <a:spcPts val="110"/>
                </a:spcBef>
                <a:tabLst>
                  <a:tab pos="214861" algn="l"/>
                </a:tabLst>
              </a:pPr>
              <a:r>
                <a:rPr sz="1350" b="1" dirty="0">
                  <a:solidFill>
                    <a:srgbClr val="231F20"/>
                  </a:solidFill>
                  <a:cs typeface="Gill Sans MT"/>
                </a:rPr>
                <a:t>Treatment</a:t>
              </a:r>
              <a:r>
                <a:rPr sz="1350" b="1" spc="-42" dirty="0">
                  <a:solidFill>
                    <a:srgbClr val="231F20"/>
                  </a:solidFill>
                  <a:cs typeface="Gill Sans MT"/>
                </a:rPr>
                <a:t> </a:t>
              </a:r>
              <a:r>
                <a:rPr sz="1350" b="1" spc="4" dirty="0">
                  <a:solidFill>
                    <a:srgbClr val="231F20"/>
                  </a:solidFill>
                  <a:cs typeface="Gill Sans MT"/>
                </a:rPr>
                <a:t>goal</a:t>
              </a:r>
              <a:r>
                <a:rPr lang="en-US" sz="1350" b="1" spc="4" dirty="0">
                  <a:solidFill>
                    <a:srgbClr val="231F20"/>
                  </a:solidFill>
                  <a:cs typeface="Gill Sans MT"/>
                </a:rPr>
                <a:t> </a:t>
              </a:r>
              <a:r>
                <a:rPr sz="1350" b="1" spc="4" dirty="0">
                  <a:solidFill>
                    <a:srgbClr val="231F20"/>
                  </a:solidFill>
                  <a:cs typeface="Gill Sans MT"/>
                </a:rPr>
                <a:t>for</a:t>
              </a:r>
              <a:r>
                <a:rPr sz="1350" b="1" spc="-13" dirty="0">
                  <a:solidFill>
                    <a:srgbClr val="231F20"/>
                  </a:solidFill>
                  <a:cs typeface="Gill Sans MT"/>
                </a:rPr>
                <a:t> </a:t>
              </a:r>
              <a:r>
                <a:rPr sz="1350" b="1" spc="4" dirty="0">
                  <a:solidFill>
                    <a:srgbClr val="231F20"/>
                  </a:solidFill>
                  <a:cs typeface="Gill Sans MT"/>
                </a:rPr>
                <a:t>LDL-C</a:t>
              </a:r>
              <a:endParaRPr sz="1350" dirty="0">
                <a:cs typeface="Gill Sans MT"/>
              </a:endParaRPr>
            </a:p>
          </p:txBody>
        </p:sp>
      </p:grpSp>
    </p:spTree>
    <p:extLst>
      <p:ext uri="{BB962C8B-B14F-4D97-AF65-F5344CB8AC3E}">
        <p14:creationId xmlns:p14="http://schemas.microsoft.com/office/powerpoint/2010/main" val="141225467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BE5E8-462E-43EE-AD71-8AAEED3A6ACE}"/>
              </a:ext>
            </a:extLst>
          </p:cNvPr>
          <p:cNvSpPr>
            <a:spLocks noGrp="1"/>
          </p:cNvSpPr>
          <p:nvPr>
            <p:ph type="title"/>
          </p:nvPr>
        </p:nvSpPr>
        <p:spPr>
          <a:xfrm>
            <a:off x="416179" y="213472"/>
            <a:ext cx="9468880" cy="840230"/>
          </a:xfrm>
        </p:spPr>
        <p:txBody>
          <a:bodyPr/>
          <a:lstStyle/>
          <a:p>
            <a:pPr algn="ctr"/>
            <a:r>
              <a:rPr lang="en-US" sz="2700" b="1" dirty="0">
                <a:effectLst>
                  <a:outerShdw blurRad="38100" dist="38100" dir="2700000" algn="tl">
                    <a:srgbClr val="000000">
                      <a:alpha val="43137"/>
                    </a:srgbClr>
                  </a:outerShdw>
                </a:effectLst>
              </a:rPr>
              <a:t>2019 ESC/EAS Guidelines: Treatment algorithm for pharmacological </a:t>
            </a:r>
            <a:r>
              <a:rPr lang="en-US" sz="2700" b="1" dirty="0" err="1">
                <a:effectLst>
                  <a:outerShdw blurRad="38100" dist="38100" dir="2700000" algn="tl">
                    <a:srgbClr val="000000">
                      <a:alpha val="43137"/>
                    </a:srgbClr>
                  </a:outerShdw>
                </a:effectLst>
              </a:rPr>
              <a:t>ldl</a:t>
            </a:r>
            <a:r>
              <a:rPr lang="en-US" sz="2700" b="1" dirty="0">
                <a:effectLst>
                  <a:outerShdw blurRad="38100" dist="38100" dir="2700000" algn="tl">
                    <a:srgbClr val="000000">
                      <a:alpha val="43137"/>
                    </a:srgbClr>
                  </a:outerShdw>
                </a:effectLst>
              </a:rPr>
              <a:t>-c lowering</a:t>
            </a:r>
            <a:endParaRPr lang="en-GB" sz="2700" b="1" dirty="0">
              <a:effectLst>
                <a:outerShdw blurRad="38100" dist="38100" dir="2700000" algn="tl">
                  <a:srgbClr val="000000">
                    <a:alpha val="43137"/>
                  </a:srgbClr>
                </a:outerShdw>
              </a:effectLst>
            </a:endParaRPr>
          </a:p>
        </p:txBody>
      </p:sp>
      <p:sp>
        <p:nvSpPr>
          <p:cNvPr id="91" name="Text Placeholder 90">
            <a:extLst>
              <a:ext uri="{FF2B5EF4-FFF2-40B4-BE49-F238E27FC236}">
                <a16:creationId xmlns:a16="http://schemas.microsoft.com/office/drawing/2014/main" id="{9F01C0C6-67D5-481E-B83F-D1C463691BEA}"/>
              </a:ext>
            </a:extLst>
          </p:cNvPr>
          <p:cNvSpPr>
            <a:spLocks noGrp="1"/>
          </p:cNvSpPr>
          <p:nvPr>
            <p:ph type="body" sz="quarter" idx="15"/>
          </p:nvPr>
        </p:nvSpPr>
        <p:spPr>
          <a:xfrm>
            <a:off x="0" y="5994555"/>
            <a:ext cx="6140053" cy="313432"/>
          </a:xfrm>
        </p:spPr>
        <p:txBody>
          <a:bodyPr/>
          <a:lstStyle/>
          <a:p>
            <a:r>
              <a:rPr lang="en-GB" dirty="0"/>
              <a:t>CV = cardiovascular; FH = familial hypercholesterolaemia; LDL-C =l ow density lipoprotein-C; PCSK9 = proprotein convertase subtilisin/</a:t>
            </a:r>
            <a:r>
              <a:rPr lang="en-GB" dirty="0" err="1"/>
              <a:t>kexin</a:t>
            </a:r>
            <a:r>
              <a:rPr lang="en-GB" dirty="0"/>
              <a:t> type 9.</a:t>
            </a:r>
            <a:br>
              <a:rPr lang="en-GB" dirty="0"/>
            </a:br>
            <a:r>
              <a:rPr lang="en-GB" dirty="0"/>
              <a:t>Adapted from: Mach F, et al. Eur Heart J 2019. doi:10.1093/</a:t>
            </a:r>
            <a:r>
              <a:rPr lang="en-GB" dirty="0" err="1"/>
              <a:t>eurheartj</a:t>
            </a:r>
            <a:r>
              <a:rPr lang="en-GB" dirty="0"/>
              <a:t>/ehz455. </a:t>
            </a:r>
            <a:r>
              <a:rPr lang="en-GB" dirty="0" err="1"/>
              <a:t>Epub</a:t>
            </a:r>
            <a:r>
              <a:rPr lang="en-GB" dirty="0"/>
              <a:t> ahead of print.</a:t>
            </a:r>
          </a:p>
        </p:txBody>
      </p:sp>
      <p:grpSp>
        <p:nvGrpSpPr>
          <p:cNvPr id="43" name="Group 42">
            <a:extLst>
              <a:ext uri="{FF2B5EF4-FFF2-40B4-BE49-F238E27FC236}">
                <a16:creationId xmlns:a16="http://schemas.microsoft.com/office/drawing/2014/main" id="{74A7172F-3C10-495F-BB48-AC6946AF4E5C}"/>
              </a:ext>
            </a:extLst>
          </p:cNvPr>
          <p:cNvGrpSpPr/>
          <p:nvPr/>
        </p:nvGrpSpPr>
        <p:grpSpPr>
          <a:xfrm>
            <a:off x="147739" y="1787965"/>
            <a:ext cx="9957849" cy="3898147"/>
            <a:chOff x="175098" y="1484069"/>
            <a:chExt cx="11801895" cy="4620026"/>
          </a:xfrm>
        </p:grpSpPr>
        <p:cxnSp>
          <p:nvCxnSpPr>
            <p:cNvPr id="44" name="Straight Connector 43">
              <a:extLst>
                <a:ext uri="{FF2B5EF4-FFF2-40B4-BE49-F238E27FC236}">
                  <a16:creationId xmlns:a16="http://schemas.microsoft.com/office/drawing/2014/main" id="{7AAEDAEF-82BE-45EA-A0FA-C0AD8D91D203}"/>
                </a:ext>
              </a:extLst>
            </p:cNvPr>
            <p:cNvCxnSpPr>
              <a:cxnSpLocks/>
            </p:cNvCxnSpPr>
            <p:nvPr/>
          </p:nvCxnSpPr>
          <p:spPr>
            <a:xfrm flipH="1">
              <a:off x="4021494" y="2525129"/>
              <a:ext cx="1314841" cy="0"/>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F23AA25-FE89-4DDA-91E2-BE13EFF05029}"/>
                </a:ext>
              </a:extLst>
            </p:cNvPr>
            <p:cNvSpPr txBox="1"/>
            <p:nvPr/>
          </p:nvSpPr>
          <p:spPr>
            <a:xfrm>
              <a:off x="175098" y="1484069"/>
              <a:ext cx="2402732" cy="597632"/>
            </a:xfrm>
            <a:prstGeom prst="roundRect">
              <a:avLst/>
            </a:prstGeom>
            <a:solidFill>
              <a:schemeClr val="accent5"/>
            </a:solidFill>
          </p:spPr>
          <p:txBody>
            <a:bodyPr wrap="square" rtlCol="0">
              <a:spAutoFit/>
            </a:bodyPr>
            <a:lstStyle/>
            <a:p>
              <a:pPr algn="ctr"/>
              <a:r>
                <a:rPr lang="en-GB" sz="1181" b="1" dirty="0">
                  <a:solidFill>
                    <a:schemeClr val="bg1"/>
                  </a:solidFill>
                </a:rPr>
                <a:t>Total CV risk assessment</a:t>
              </a:r>
            </a:p>
          </p:txBody>
        </p:sp>
        <p:sp>
          <p:nvSpPr>
            <p:cNvPr id="46" name="TextBox 45">
              <a:extLst>
                <a:ext uri="{FF2B5EF4-FFF2-40B4-BE49-F238E27FC236}">
                  <a16:creationId xmlns:a16="http://schemas.microsoft.com/office/drawing/2014/main" id="{DA57FDA7-7846-4711-AC53-9E1F94D10FA9}"/>
                </a:ext>
              </a:extLst>
            </p:cNvPr>
            <p:cNvSpPr txBox="1"/>
            <p:nvPr/>
          </p:nvSpPr>
          <p:spPr>
            <a:xfrm>
              <a:off x="2853852" y="1484069"/>
              <a:ext cx="2402732" cy="359353"/>
            </a:xfrm>
            <a:prstGeom prst="roundRect">
              <a:avLst/>
            </a:prstGeom>
            <a:solidFill>
              <a:schemeClr val="accent5"/>
            </a:solidFill>
          </p:spPr>
          <p:txBody>
            <a:bodyPr wrap="square" rtlCol="0">
              <a:spAutoFit/>
            </a:bodyPr>
            <a:lstStyle/>
            <a:p>
              <a:pPr algn="ctr"/>
              <a:r>
                <a:rPr lang="en-GB" sz="1181" b="1" dirty="0">
                  <a:solidFill>
                    <a:schemeClr val="bg1"/>
                  </a:solidFill>
                </a:rPr>
                <a:t>Baseline LDL-C levels</a:t>
              </a:r>
            </a:p>
          </p:txBody>
        </p:sp>
        <p:sp>
          <p:nvSpPr>
            <p:cNvPr id="47" name="TextBox 46">
              <a:extLst>
                <a:ext uri="{FF2B5EF4-FFF2-40B4-BE49-F238E27FC236}">
                  <a16:creationId xmlns:a16="http://schemas.microsoft.com/office/drawing/2014/main" id="{F605245C-A43F-40A3-8AC6-8D2D1D4695A5}"/>
                </a:ext>
              </a:extLst>
            </p:cNvPr>
            <p:cNvSpPr txBox="1"/>
            <p:nvPr/>
          </p:nvSpPr>
          <p:spPr>
            <a:xfrm>
              <a:off x="5504778" y="1484069"/>
              <a:ext cx="2772384" cy="359353"/>
            </a:xfrm>
            <a:prstGeom prst="roundRect">
              <a:avLst/>
            </a:prstGeom>
            <a:solidFill>
              <a:schemeClr val="accent5"/>
            </a:solidFill>
          </p:spPr>
          <p:txBody>
            <a:bodyPr wrap="square" rtlCol="0">
              <a:spAutoFit/>
            </a:bodyPr>
            <a:lstStyle/>
            <a:p>
              <a:pPr algn="ctr"/>
              <a:r>
                <a:rPr lang="en-GB" sz="1181" b="1" dirty="0">
                  <a:solidFill>
                    <a:schemeClr val="bg1"/>
                  </a:solidFill>
                </a:rPr>
                <a:t>Indication for drug therapy?</a:t>
              </a:r>
            </a:p>
          </p:txBody>
        </p:sp>
        <p:sp>
          <p:nvSpPr>
            <p:cNvPr id="48" name="TextBox 47">
              <a:extLst>
                <a:ext uri="{FF2B5EF4-FFF2-40B4-BE49-F238E27FC236}">
                  <a16:creationId xmlns:a16="http://schemas.microsoft.com/office/drawing/2014/main" id="{769E0FD6-2FBF-4D2B-BA51-F2F150BF30B5}"/>
                </a:ext>
              </a:extLst>
            </p:cNvPr>
            <p:cNvSpPr txBox="1"/>
            <p:nvPr/>
          </p:nvSpPr>
          <p:spPr>
            <a:xfrm>
              <a:off x="8856409" y="1484069"/>
              <a:ext cx="3015980" cy="597632"/>
            </a:xfrm>
            <a:prstGeom prst="roundRect">
              <a:avLst/>
            </a:prstGeom>
            <a:solidFill>
              <a:schemeClr val="accent1">
                <a:lumMod val="20000"/>
                <a:lumOff val="80000"/>
              </a:schemeClr>
            </a:solidFill>
          </p:spPr>
          <p:txBody>
            <a:bodyPr wrap="square" rtlCol="0">
              <a:spAutoFit/>
            </a:bodyPr>
            <a:lstStyle/>
            <a:p>
              <a:pPr algn="ctr"/>
              <a:r>
                <a:rPr lang="en-GB" sz="1181" b="1" dirty="0"/>
                <a:t>Lifestyle advice/lifestyle intervention</a:t>
              </a:r>
            </a:p>
          </p:txBody>
        </p:sp>
        <p:sp>
          <p:nvSpPr>
            <p:cNvPr id="49" name="TextBox 48">
              <a:extLst>
                <a:ext uri="{FF2B5EF4-FFF2-40B4-BE49-F238E27FC236}">
                  <a16:creationId xmlns:a16="http://schemas.microsoft.com/office/drawing/2014/main" id="{297B4D42-B90F-4F0F-A6DD-CEC6DC9A7918}"/>
                </a:ext>
              </a:extLst>
            </p:cNvPr>
            <p:cNvSpPr txBox="1"/>
            <p:nvPr/>
          </p:nvSpPr>
          <p:spPr>
            <a:xfrm>
              <a:off x="930428" y="2440317"/>
              <a:ext cx="3106975" cy="955051"/>
            </a:xfrm>
            <a:prstGeom prst="roundRect">
              <a:avLst/>
            </a:prstGeom>
            <a:solidFill>
              <a:schemeClr val="accent1">
                <a:lumMod val="20000"/>
                <a:lumOff val="80000"/>
              </a:schemeClr>
            </a:solidFill>
          </p:spPr>
          <p:txBody>
            <a:bodyPr wrap="square" rtlCol="0">
              <a:spAutoFit/>
            </a:bodyPr>
            <a:lstStyle/>
            <a:p>
              <a:pPr algn="ctr"/>
              <a:r>
                <a:rPr lang="en-GB" sz="1181" b="1" dirty="0"/>
                <a:t>Risk modifiers, imaging (subclinical atherosclerosis)</a:t>
              </a:r>
            </a:p>
            <a:p>
              <a:pPr algn="ctr"/>
              <a:r>
                <a:rPr lang="en-GB" sz="1181" b="1" dirty="0"/>
                <a:t>Risk reclassification?</a:t>
              </a:r>
            </a:p>
          </p:txBody>
        </p:sp>
        <p:sp>
          <p:nvSpPr>
            <p:cNvPr id="50" name="TextBox 49">
              <a:extLst>
                <a:ext uri="{FF2B5EF4-FFF2-40B4-BE49-F238E27FC236}">
                  <a16:creationId xmlns:a16="http://schemas.microsoft.com/office/drawing/2014/main" id="{6C373FC1-65C9-422B-9D8E-7192EDB98B56}"/>
                </a:ext>
              </a:extLst>
            </p:cNvPr>
            <p:cNvSpPr txBox="1"/>
            <p:nvPr/>
          </p:nvSpPr>
          <p:spPr>
            <a:xfrm>
              <a:off x="493249" y="2123950"/>
              <a:ext cx="3981332" cy="359353"/>
            </a:xfrm>
            <a:prstGeom prst="roundRect">
              <a:avLst/>
            </a:prstGeom>
            <a:noFill/>
          </p:spPr>
          <p:txBody>
            <a:bodyPr wrap="square" rtlCol="0">
              <a:spAutoFit/>
            </a:bodyPr>
            <a:lstStyle/>
            <a:p>
              <a:pPr algn="ctr"/>
              <a:r>
                <a:rPr lang="en-GB" sz="1181" b="1" i="1" dirty="0">
                  <a:solidFill>
                    <a:schemeClr val="accent6"/>
                  </a:solidFill>
                </a:rPr>
                <a:t>In selected low- and moderate-risk patients</a:t>
              </a:r>
            </a:p>
          </p:txBody>
        </p:sp>
        <p:sp>
          <p:nvSpPr>
            <p:cNvPr id="51" name="TextBox 50">
              <a:extLst>
                <a:ext uri="{FF2B5EF4-FFF2-40B4-BE49-F238E27FC236}">
                  <a16:creationId xmlns:a16="http://schemas.microsoft.com/office/drawing/2014/main" id="{D2644383-6502-4871-BEDB-CBBBA16C0584}"/>
                </a:ext>
              </a:extLst>
            </p:cNvPr>
            <p:cNvSpPr txBox="1"/>
            <p:nvPr/>
          </p:nvSpPr>
          <p:spPr>
            <a:xfrm>
              <a:off x="4758619" y="2653925"/>
              <a:ext cx="4264702" cy="597632"/>
            </a:xfrm>
            <a:prstGeom prst="roundRect">
              <a:avLst/>
            </a:prstGeom>
            <a:solidFill>
              <a:schemeClr val="accent1">
                <a:lumMod val="20000"/>
                <a:lumOff val="80000"/>
              </a:schemeClr>
            </a:solidFill>
          </p:spPr>
          <p:txBody>
            <a:bodyPr wrap="square" rtlCol="0">
              <a:spAutoFit/>
            </a:bodyPr>
            <a:lstStyle/>
            <a:p>
              <a:pPr algn="ctr"/>
              <a:r>
                <a:rPr lang="en-GB" sz="1181" b="1" dirty="0"/>
                <a:t>High potency statin at highest recommended/tolerable dose to reach the goal</a:t>
              </a:r>
            </a:p>
          </p:txBody>
        </p:sp>
        <p:sp>
          <p:nvSpPr>
            <p:cNvPr id="52" name="TextBox 51">
              <a:extLst>
                <a:ext uri="{FF2B5EF4-FFF2-40B4-BE49-F238E27FC236}">
                  <a16:creationId xmlns:a16="http://schemas.microsoft.com/office/drawing/2014/main" id="{3928A772-1B97-45C7-87FE-767EC802C1F2}"/>
                </a:ext>
              </a:extLst>
            </p:cNvPr>
            <p:cNvSpPr txBox="1"/>
            <p:nvPr/>
          </p:nvSpPr>
          <p:spPr>
            <a:xfrm>
              <a:off x="5504778" y="2068997"/>
              <a:ext cx="2772384" cy="359353"/>
            </a:xfrm>
            <a:prstGeom prst="roundRect">
              <a:avLst/>
            </a:prstGeom>
            <a:solidFill>
              <a:schemeClr val="accent5"/>
            </a:solidFill>
          </p:spPr>
          <p:txBody>
            <a:bodyPr wrap="square" rtlCol="0">
              <a:spAutoFit/>
            </a:bodyPr>
            <a:lstStyle/>
            <a:p>
              <a:pPr algn="ctr"/>
              <a:r>
                <a:rPr lang="en-GB" sz="1181" b="1" dirty="0">
                  <a:solidFill>
                    <a:schemeClr val="bg1"/>
                  </a:solidFill>
                </a:rPr>
                <a:t>Define treatment goal</a:t>
              </a:r>
            </a:p>
          </p:txBody>
        </p:sp>
        <p:sp>
          <p:nvSpPr>
            <p:cNvPr id="53" name="TextBox 52">
              <a:extLst>
                <a:ext uri="{FF2B5EF4-FFF2-40B4-BE49-F238E27FC236}">
                  <a16:creationId xmlns:a16="http://schemas.microsoft.com/office/drawing/2014/main" id="{FCACC4E9-7F41-4AAA-A56C-D9930143D11C}"/>
                </a:ext>
              </a:extLst>
            </p:cNvPr>
            <p:cNvSpPr txBox="1"/>
            <p:nvPr/>
          </p:nvSpPr>
          <p:spPr>
            <a:xfrm>
              <a:off x="5504778" y="3477216"/>
              <a:ext cx="2772384" cy="359353"/>
            </a:xfrm>
            <a:prstGeom prst="roundRect">
              <a:avLst/>
            </a:prstGeom>
            <a:solidFill>
              <a:schemeClr val="accent5"/>
            </a:solidFill>
          </p:spPr>
          <p:txBody>
            <a:bodyPr wrap="square" rtlCol="0">
              <a:spAutoFit/>
            </a:bodyPr>
            <a:lstStyle/>
            <a:p>
              <a:pPr algn="ctr"/>
              <a:r>
                <a:rPr lang="en-GB" sz="1181" b="1" dirty="0">
                  <a:solidFill>
                    <a:schemeClr val="bg1"/>
                  </a:solidFill>
                </a:rPr>
                <a:t>LDL-C goal reached?</a:t>
              </a:r>
            </a:p>
          </p:txBody>
        </p:sp>
        <p:sp>
          <p:nvSpPr>
            <p:cNvPr id="54" name="TextBox 53">
              <a:extLst>
                <a:ext uri="{FF2B5EF4-FFF2-40B4-BE49-F238E27FC236}">
                  <a16:creationId xmlns:a16="http://schemas.microsoft.com/office/drawing/2014/main" id="{03177C34-5369-47AE-8D25-4269D913214A}"/>
                </a:ext>
              </a:extLst>
            </p:cNvPr>
            <p:cNvSpPr txBox="1"/>
            <p:nvPr/>
          </p:nvSpPr>
          <p:spPr>
            <a:xfrm>
              <a:off x="484717" y="3477216"/>
              <a:ext cx="4483640" cy="359353"/>
            </a:xfrm>
            <a:prstGeom prst="roundRect">
              <a:avLst/>
            </a:prstGeom>
            <a:solidFill>
              <a:schemeClr val="accent5"/>
            </a:solidFill>
          </p:spPr>
          <p:txBody>
            <a:bodyPr wrap="square" rtlCol="0">
              <a:spAutoFit/>
            </a:bodyPr>
            <a:lstStyle>
              <a:defPPr>
                <a:defRPr lang="en-US"/>
              </a:defPPr>
              <a:lvl1pPr algn="ctr">
                <a:defRPr sz="1400" b="1">
                  <a:solidFill>
                    <a:schemeClr val="bg1"/>
                  </a:solidFill>
                </a:defRPr>
              </a:lvl1pPr>
            </a:lstStyle>
            <a:p>
              <a:r>
                <a:rPr lang="en-GB" sz="1181" dirty="0"/>
                <a:t>Follow-up annually or more frequently if indicated</a:t>
              </a:r>
            </a:p>
          </p:txBody>
        </p:sp>
        <p:sp>
          <p:nvSpPr>
            <p:cNvPr id="55" name="TextBox 54">
              <a:extLst>
                <a:ext uri="{FF2B5EF4-FFF2-40B4-BE49-F238E27FC236}">
                  <a16:creationId xmlns:a16="http://schemas.microsoft.com/office/drawing/2014/main" id="{4E9AF2C6-1051-458C-B46E-9F645AF59297}"/>
                </a:ext>
              </a:extLst>
            </p:cNvPr>
            <p:cNvSpPr txBox="1"/>
            <p:nvPr/>
          </p:nvSpPr>
          <p:spPr>
            <a:xfrm>
              <a:off x="5382981" y="4062144"/>
              <a:ext cx="3015980" cy="359353"/>
            </a:xfrm>
            <a:prstGeom prst="roundRect">
              <a:avLst/>
            </a:prstGeom>
            <a:solidFill>
              <a:schemeClr val="accent1">
                <a:lumMod val="20000"/>
                <a:lumOff val="80000"/>
              </a:schemeClr>
            </a:solidFill>
          </p:spPr>
          <p:txBody>
            <a:bodyPr wrap="square" rtlCol="0">
              <a:spAutoFit/>
            </a:bodyPr>
            <a:lstStyle/>
            <a:p>
              <a:pPr algn="ctr"/>
              <a:r>
                <a:rPr lang="en-GB" sz="1181" b="1" dirty="0"/>
                <a:t>Add ezetimibe</a:t>
              </a:r>
            </a:p>
          </p:txBody>
        </p:sp>
        <p:sp>
          <p:nvSpPr>
            <p:cNvPr id="56" name="TextBox 55">
              <a:extLst>
                <a:ext uri="{FF2B5EF4-FFF2-40B4-BE49-F238E27FC236}">
                  <a16:creationId xmlns:a16="http://schemas.microsoft.com/office/drawing/2014/main" id="{43FB1411-503E-4A9C-A8C3-AF80F4C0253D}"/>
                </a:ext>
              </a:extLst>
            </p:cNvPr>
            <p:cNvSpPr txBox="1"/>
            <p:nvPr/>
          </p:nvSpPr>
          <p:spPr>
            <a:xfrm>
              <a:off x="5504778" y="4647072"/>
              <a:ext cx="2772384" cy="359353"/>
            </a:xfrm>
            <a:prstGeom prst="roundRect">
              <a:avLst/>
            </a:prstGeom>
            <a:solidFill>
              <a:schemeClr val="accent5"/>
            </a:solidFill>
          </p:spPr>
          <p:txBody>
            <a:bodyPr wrap="square" rtlCol="0">
              <a:spAutoFit/>
            </a:bodyPr>
            <a:lstStyle/>
            <a:p>
              <a:pPr algn="ctr"/>
              <a:r>
                <a:rPr lang="en-GB" sz="1181" b="1" dirty="0">
                  <a:solidFill>
                    <a:schemeClr val="bg1"/>
                  </a:solidFill>
                </a:rPr>
                <a:t>LDL-C goal reached?</a:t>
              </a:r>
            </a:p>
          </p:txBody>
        </p:sp>
        <p:sp>
          <p:nvSpPr>
            <p:cNvPr id="57" name="TextBox 56">
              <a:extLst>
                <a:ext uri="{FF2B5EF4-FFF2-40B4-BE49-F238E27FC236}">
                  <a16:creationId xmlns:a16="http://schemas.microsoft.com/office/drawing/2014/main" id="{8DAF3439-93ED-4A70-A9FA-9284BB94B6EA}"/>
                </a:ext>
              </a:extLst>
            </p:cNvPr>
            <p:cNvSpPr txBox="1"/>
            <p:nvPr/>
          </p:nvSpPr>
          <p:spPr>
            <a:xfrm>
              <a:off x="8856409" y="4661836"/>
              <a:ext cx="3015980" cy="359353"/>
            </a:xfrm>
            <a:prstGeom prst="roundRect">
              <a:avLst/>
            </a:prstGeom>
            <a:solidFill>
              <a:schemeClr val="accent1">
                <a:lumMod val="20000"/>
                <a:lumOff val="80000"/>
              </a:schemeClr>
            </a:solidFill>
          </p:spPr>
          <p:txBody>
            <a:bodyPr wrap="square" rtlCol="0">
              <a:spAutoFit/>
            </a:bodyPr>
            <a:lstStyle/>
            <a:p>
              <a:pPr algn="ctr"/>
              <a:r>
                <a:rPr lang="en-GB" sz="1181" b="1" dirty="0"/>
                <a:t>Add PCSK9 inhibitor:</a:t>
              </a:r>
            </a:p>
          </p:txBody>
        </p:sp>
        <p:sp>
          <p:nvSpPr>
            <p:cNvPr id="58" name="TextBox 57">
              <a:extLst>
                <a:ext uri="{FF2B5EF4-FFF2-40B4-BE49-F238E27FC236}">
                  <a16:creationId xmlns:a16="http://schemas.microsoft.com/office/drawing/2014/main" id="{82256508-849B-414D-8EB1-140E5E3E4C3F}"/>
                </a:ext>
              </a:extLst>
            </p:cNvPr>
            <p:cNvSpPr txBox="1"/>
            <p:nvPr/>
          </p:nvSpPr>
          <p:spPr>
            <a:xfrm>
              <a:off x="8813584" y="3309719"/>
              <a:ext cx="3163409" cy="1293954"/>
            </a:xfrm>
            <a:prstGeom prst="rect">
              <a:avLst/>
            </a:prstGeom>
            <a:noFill/>
            <a:ln w="38100">
              <a:noFill/>
            </a:ln>
          </p:spPr>
          <p:txBody>
            <a:bodyPr wrap="square" rtlCol="0">
              <a:spAutoFit/>
            </a:bodyPr>
            <a:lstStyle/>
            <a:p>
              <a:pPr marL="241116" indent="-241116">
                <a:buFont typeface="Arial" panose="020B0604020202020204" pitchFamily="34" charset="0"/>
                <a:buChar char="•"/>
              </a:pPr>
              <a:r>
                <a:rPr lang="en-GB" sz="1181" b="1" dirty="0">
                  <a:solidFill>
                    <a:schemeClr val="accent6"/>
                  </a:solidFill>
                </a:rPr>
                <a:t>Secondary prevention</a:t>
              </a:r>
              <a:br>
                <a:rPr lang="en-GB" sz="1181" b="1" dirty="0">
                  <a:solidFill>
                    <a:schemeClr val="accent6"/>
                  </a:solidFill>
                </a:rPr>
              </a:br>
              <a:r>
                <a:rPr lang="en-GB" sz="1181" b="1" dirty="0">
                  <a:solidFill>
                    <a:schemeClr val="accent6"/>
                  </a:solidFill>
                </a:rPr>
                <a:t>(very high-risk)</a:t>
              </a:r>
            </a:p>
            <a:p>
              <a:pPr marL="241116" indent="-241116">
                <a:buFont typeface="Arial" panose="020B0604020202020204" pitchFamily="34" charset="0"/>
                <a:buChar char="•"/>
              </a:pPr>
              <a:r>
                <a:rPr lang="en-GB" sz="1181" b="1" dirty="0">
                  <a:solidFill>
                    <a:schemeClr val="accent6"/>
                  </a:solidFill>
                </a:rPr>
                <a:t>Primary prevention: patients with FH and another major risk factor (very high-risk)</a:t>
              </a:r>
            </a:p>
          </p:txBody>
        </p:sp>
        <p:sp>
          <p:nvSpPr>
            <p:cNvPr id="59" name="TextBox 58">
              <a:extLst>
                <a:ext uri="{FF2B5EF4-FFF2-40B4-BE49-F238E27FC236}">
                  <a16:creationId xmlns:a16="http://schemas.microsoft.com/office/drawing/2014/main" id="{2B4A275F-E73E-4808-9F8F-A3A9304BC720}"/>
                </a:ext>
              </a:extLst>
            </p:cNvPr>
            <p:cNvSpPr txBox="1"/>
            <p:nvPr/>
          </p:nvSpPr>
          <p:spPr>
            <a:xfrm>
              <a:off x="5221601" y="5563928"/>
              <a:ext cx="3338738" cy="540167"/>
            </a:xfrm>
            <a:prstGeom prst="rect">
              <a:avLst/>
            </a:prstGeom>
            <a:noFill/>
            <a:ln w="38100">
              <a:noFill/>
            </a:ln>
          </p:spPr>
          <p:txBody>
            <a:bodyPr wrap="square" rtlCol="0">
              <a:spAutoFit/>
            </a:bodyPr>
            <a:lstStyle/>
            <a:p>
              <a:pPr marL="241116" indent="-241116">
                <a:buFont typeface="Arial" panose="020B0604020202020204" pitchFamily="34" charset="0"/>
                <a:buChar char="•"/>
              </a:pPr>
              <a:r>
                <a:rPr lang="en-GB" sz="1181" b="1" dirty="0">
                  <a:solidFill>
                    <a:schemeClr val="accent6"/>
                  </a:solidFill>
                </a:rPr>
                <a:t>Primary prevention: patients at very high risk but without FH</a:t>
              </a:r>
            </a:p>
          </p:txBody>
        </p:sp>
        <p:sp>
          <p:nvSpPr>
            <p:cNvPr id="60" name="TextBox 59">
              <a:extLst>
                <a:ext uri="{FF2B5EF4-FFF2-40B4-BE49-F238E27FC236}">
                  <a16:creationId xmlns:a16="http://schemas.microsoft.com/office/drawing/2014/main" id="{C08EFE36-FC23-4F0C-B050-C055D5562919}"/>
                </a:ext>
              </a:extLst>
            </p:cNvPr>
            <p:cNvSpPr txBox="1"/>
            <p:nvPr/>
          </p:nvSpPr>
          <p:spPr>
            <a:xfrm>
              <a:off x="5310009" y="5232003"/>
              <a:ext cx="3161923" cy="359353"/>
            </a:xfrm>
            <a:prstGeom prst="roundRect">
              <a:avLst/>
            </a:prstGeom>
            <a:solidFill>
              <a:schemeClr val="accent1">
                <a:lumMod val="20000"/>
                <a:lumOff val="80000"/>
              </a:schemeClr>
            </a:solidFill>
          </p:spPr>
          <p:txBody>
            <a:bodyPr wrap="square" rtlCol="0">
              <a:spAutoFit/>
            </a:bodyPr>
            <a:lstStyle/>
            <a:p>
              <a:pPr algn="ctr"/>
              <a:r>
                <a:rPr lang="en-GB" sz="1181" b="1" dirty="0"/>
                <a:t>Consider adding PCSK9 inhibitor:</a:t>
              </a:r>
            </a:p>
          </p:txBody>
        </p:sp>
        <p:sp>
          <p:nvSpPr>
            <p:cNvPr id="61" name="TextBox 60">
              <a:extLst>
                <a:ext uri="{FF2B5EF4-FFF2-40B4-BE49-F238E27FC236}">
                  <a16:creationId xmlns:a16="http://schemas.microsoft.com/office/drawing/2014/main" id="{C8CB8682-40ED-4EC4-AA27-6460B15A719A}"/>
                </a:ext>
              </a:extLst>
            </p:cNvPr>
            <p:cNvSpPr txBox="1"/>
            <p:nvPr/>
          </p:nvSpPr>
          <p:spPr>
            <a:xfrm>
              <a:off x="484717" y="4661836"/>
              <a:ext cx="4483640" cy="359353"/>
            </a:xfrm>
            <a:prstGeom prst="roundRect">
              <a:avLst/>
            </a:prstGeom>
            <a:solidFill>
              <a:schemeClr val="accent5"/>
            </a:solidFill>
          </p:spPr>
          <p:txBody>
            <a:bodyPr wrap="square" rtlCol="0">
              <a:spAutoFit/>
            </a:bodyPr>
            <a:lstStyle>
              <a:defPPr>
                <a:defRPr lang="en-US"/>
              </a:defPPr>
              <a:lvl1pPr algn="ctr">
                <a:defRPr sz="1400" b="1">
                  <a:solidFill>
                    <a:schemeClr val="bg1"/>
                  </a:solidFill>
                </a:defRPr>
              </a:lvl1pPr>
            </a:lstStyle>
            <a:p>
              <a:r>
                <a:rPr lang="en-GB" sz="1181" dirty="0"/>
                <a:t>Follow-up annually or more frequently if indicated</a:t>
              </a:r>
            </a:p>
          </p:txBody>
        </p:sp>
        <p:cxnSp>
          <p:nvCxnSpPr>
            <p:cNvPr id="62" name="Straight Connector 61">
              <a:extLst>
                <a:ext uri="{FF2B5EF4-FFF2-40B4-BE49-F238E27FC236}">
                  <a16:creationId xmlns:a16="http://schemas.microsoft.com/office/drawing/2014/main" id="{38035BAF-ADD8-40B7-AAA3-F8E0E9F08712}"/>
                </a:ext>
              </a:extLst>
            </p:cNvPr>
            <p:cNvCxnSpPr>
              <a:stCxn id="53" idx="2"/>
              <a:endCxn id="55" idx="0"/>
            </p:cNvCxnSpPr>
            <p:nvPr/>
          </p:nvCxnSpPr>
          <p:spPr>
            <a:xfrm>
              <a:off x="6890971" y="3836569"/>
              <a:ext cx="0" cy="225575"/>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732C89-0A15-4A49-9A57-4357581305AD}"/>
                </a:ext>
              </a:extLst>
            </p:cNvPr>
            <p:cNvCxnSpPr/>
            <p:nvPr/>
          </p:nvCxnSpPr>
          <p:spPr>
            <a:xfrm>
              <a:off x="6890970" y="4417427"/>
              <a:ext cx="0" cy="244409"/>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4A74AA4-B17E-4B24-8933-B2BFFA29E470}"/>
                </a:ext>
              </a:extLst>
            </p:cNvPr>
            <p:cNvCxnSpPr/>
            <p:nvPr/>
          </p:nvCxnSpPr>
          <p:spPr>
            <a:xfrm>
              <a:off x="6890970" y="5002355"/>
              <a:ext cx="0" cy="244409"/>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AC6F1C8-6856-42C2-B5BD-B44183F5FA48}"/>
                </a:ext>
              </a:extLst>
            </p:cNvPr>
            <p:cNvCxnSpPr/>
            <p:nvPr/>
          </p:nvCxnSpPr>
          <p:spPr>
            <a:xfrm>
              <a:off x="6890970" y="3257562"/>
              <a:ext cx="0" cy="244409"/>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2786CAB-CFA0-46C9-BBB2-BF6EAF915A0F}"/>
                </a:ext>
              </a:extLst>
            </p:cNvPr>
            <p:cNvCxnSpPr/>
            <p:nvPr/>
          </p:nvCxnSpPr>
          <p:spPr>
            <a:xfrm>
              <a:off x="6890970" y="2409516"/>
              <a:ext cx="0" cy="244409"/>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7E48E86-EF68-418E-BF07-EC98B334C49C}"/>
                </a:ext>
              </a:extLst>
            </p:cNvPr>
            <p:cNvCxnSpPr/>
            <p:nvPr/>
          </p:nvCxnSpPr>
          <p:spPr>
            <a:xfrm>
              <a:off x="6890970" y="1824588"/>
              <a:ext cx="0" cy="244409"/>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DCA9B24-FBD1-4465-84A0-6FE85BAC9CFF}"/>
                </a:ext>
              </a:extLst>
            </p:cNvPr>
            <p:cNvCxnSpPr>
              <a:cxnSpLocks/>
              <a:endCxn id="54" idx="3"/>
            </p:cNvCxnSpPr>
            <p:nvPr/>
          </p:nvCxnSpPr>
          <p:spPr>
            <a:xfrm flipH="1">
              <a:off x="4968357" y="3654859"/>
              <a:ext cx="532636" cy="2034"/>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D57786-40EF-449E-8852-ACE77AE79ACA}"/>
                </a:ext>
              </a:extLst>
            </p:cNvPr>
            <p:cNvCxnSpPr>
              <a:cxnSpLocks/>
            </p:cNvCxnSpPr>
            <p:nvPr/>
          </p:nvCxnSpPr>
          <p:spPr>
            <a:xfrm flipH="1" flipV="1">
              <a:off x="4968357" y="4836715"/>
              <a:ext cx="532636" cy="7382"/>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FBCED93-5C94-44A8-82A6-1E477FBB0F78}"/>
                </a:ext>
              </a:extLst>
            </p:cNvPr>
            <p:cNvCxnSpPr>
              <a:cxnSpLocks/>
            </p:cNvCxnSpPr>
            <p:nvPr/>
          </p:nvCxnSpPr>
          <p:spPr>
            <a:xfrm flipV="1">
              <a:off x="8285633" y="4836715"/>
              <a:ext cx="532636" cy="7382"/>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6CB08E8-4E87-41F3-99B0-C608164E922C}"/>
                </a:ext>
              </a:extLst>
            </p:cNvPr>
            <p:cNvCxnSpPr>
              <a:cxnSpLocks/>
            </p:cNvCxnSpPr>
            <p:nvPr/>
          </p:nvCxnSpPr>
          <p:spPr>
            <a:xfrm flipV="1">
              <a:off x="8285633" y="1663066"/>
              <a:ext cx="532636" cy="7382"/>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CC8AD7D-1A00-456D-B216-8095AE0A57A8}"/>
                </a:ext>
              </a:extLst>
            </p:cNvPr>
            <p:cNvCxnSpPr>
              <a:cxnSpLocks/>
            </p:cNvCxnSpPr>
            <p:nvPr/>
          </p:nvCxnSpPr>
          <p:spPr>
            <a:xfrm>
              <a:off x="5251641" y="1670448"/>
              <a:ext cx="285388" cy="0"/>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44E2066-8F2F-459A-BA2E-0B19065F37EF}"/>
                </a:ext>
              </a:extLst>
            </p:cNvPr>
            <p:cNvCxnSpPr>
              <a:cxnSpLocks/>
            </p:cNvCxnSpPr>
            <p:nvPr/>
          </p:nvCxnSpPr>
          <p:spPr>
            <a:xfrm>
              <a:off x="2583843" y="1670448"/>
              <a:ext cx="285388" cy="0"/>
            </a:xfrm>
            <a:prstGeom prst="line">
              <a:avLst/>
            </a:prstGeom>
            <a:ln w="28575" cap="rnd">
              <a:solidFill>
                <a:schemeClr val="tx1"/>
              </a:solidFill>
              <a:tailEnd type="stealth"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79B1BA53-4ACE-4405-A8C8-D1AC27DAEBEA}"/>
                </a:ext>
              </a:extLst>
            </p:cNvPr>
            <p:cNvSpPr txBox="1"/>
            <p:nvPr/>
          </p:nvSpPr>
          <p:spPr>
            <a:xfrm>
              <a:off x="8289143" y="1653457"/>
              <a:ext cx="532636" cy="294174"/>
            </a:xfrm>
            <a:prstGeom prst="rect">
              <a:avLst/>
            </a:prstGeom>
            <a:noFill/>
          </p:spPr>
          <p:txBody>
            <a:bodyPr wrap="square" rtlCol="0">
              <a:spAutoFit/>
            </a:bodyPr>
            <a:lstStyle/>
            <a:p>
              <a:pPr algn="ctr"/>
              <a:r>
                <a:rPr lang="en-GB" sz="1013" b="1" dirty="0"/>
                <a:t>NO</a:t>
              </a:r>
              <a:endParaRPr lang="en-GB" b="1" dirty="0"/>
            </a:p>
          </p:txBody>
        </p:sp>
        <p:sp>
          <p:nvSpPr>
            <p:cNvPr id="83" name="TextBox 82">
              <a:extLst>
                <a:ext uri="{FF2B5EF4-FFF2-40B4-BE49-F238E27FC236}">
                  <a16:creationId xmlns:a16="http://schemas.microsoft.com/office/drawing/2014/main" id="{F3B8A135-6960-412E-9DA5-239406284B8C}"/>
                </a:ext>
              </a:extLst>
            </p:cNvPr>
            <p:cNvSpPr txBox="1"/>
            <p:nvPr/>
          </p:nvSpPr>
          <p:spPr>
            <a:xfrm>
              <a:off x="4923442" y="4852615"/>
              <a:ext cx="670815" cy="294174"/>
            </a:xfrm>
            <a:prstGeom prst="rect">
              <a:avLst/>
            </a:prstGeom>
            <a:noFill/>
          </p:spPr>
          <p:txBody>
            <a:bodyPr wrap="square" rtlCol="0">
              <a:spAutoFit/>
            </a:bodyPr>
            <a:lstStyle/>
            <a:p>
              <a:pPr algn="ctr"/>
              <a:r>
                <a:rPr lang="en-GB" sz="1013" b="1" dirty="0"/>
                <a:t>YES</a:t>
              </a:r>
            </a:p>
          </p:txBody>
        </p:sp>
        <p:sp>
          <p:nvSpPr>
            <p:cNvPr id="84" name="TextBox 83">
              <a:extLst>
                <a:ext uri="{FF2B5EF4-FFF2-40B4-BE49-F238E27FC236}">
                  <a16:creationId xmlns:a16="http://schemas.microsoft.com/office/drawing/2014/main" id="{19946392-AA47-4913-96A1-56C79FB3B423}"/>
                </a:ext>
              </a:extLst>
            </p:cNvPr>
            <p:cNvSpPr txBox="1"/>
            <p:nvPr/>
          </p:nvSpPr>
          <p:spPr>
            <a:xfrm>
              <a:off x="4923442" y="3653070"/>
              <a:ext cx="670815" cy="294174"/>
            </a:xfrm>
            <a:prstGeom prst="rect">
              <a:avLst/>
            </a:prstGeom>
            <a:noFill/>
          </p:spPr>
          <p:txBody>
            <a:bodyPr wrap="square" rtlCol="0">
              <a:spAutoFit/>
            </a:bodyPr>
            <a:lstStyle/>
            <a:p>
              <a:pPr algn="ctr"/>
              <a:r>
                <a:rPr lang="en-GB" sz="1013" b="1" dirty="0"/>
                <a:t>YES</a:t>
              </a:r>
            </a:p>
          </p:txBody>
        </p:sp>
        <p:sp>
          <p:nvSpPr>
            <p:cNvPr id="85" name="TextBox 84">
              <a:extLst>
                <a:ext uri="{FF2B5EF4-FFF2-40B4-BE49-F238E27FC236}">
                  <a16:creationId xmlns:a16="http://schemas.microsoft.com/office/drawing/2014/main" id="{2387B910-22E9-4422-9DD9-84AB7F2A7D75}"/>
                </a:ext>
              </a:extLst>
            </p:cNvPr>
            <p:cNvSpPr txBox="1"/>
            <p:nvPr/>
          </p:nvSpPr>
          <p:spPr>
            <a:xfrm>
              <a:off x="6318600" y="1824586"/>
              <a:ext cx="670815" cy="294174"/>
            </a:xfrm>
            <a:prstGeom prst="rect">
              <a:avLst/>
            </a:prstGeom>
            <a:noFill/>
          </p:spPr>
          <p:txBody>
            <a:bodyPr wrap="square" rtlCol="0">
              <a:spAutoFit/>
            </a:bodyPr>
            <a:lstStyle/>
            <a:p>
              <a:pPr algn="ctr"/>
              <a:r>
                <a:rPr lang="en-GB" sz="1013" b="1" dirty="0"/>
                <a:t>YES</a:t>
              </a:r>
            </a:p>
          </p:txBody>
        </p:sp>
        <p:sp>
          <p:nvSpPr>
            <p:cNvPr id="86" name="TextBox 85">
              <a:extLst>
                <a:ext uri="{FF2B5EF4-FFF2-40B4-BE49-F238E27FC236}">
                  <a16:creationId xmlns:a16="http://schemas.microsoft.com/office/drawing/2014/main" id="{E251E3A9-3ECD-4AA4-8E88-D294D994AE71}"/>
                </a:ext>
              </a:extLst>
            </p:cNvPr>
            <p:cNvSpPr txBox="1"/>
            <p:nvPr/>
          </p:nvSpPr>
          <p:spPr>
            <a:xfrm>
              <a:off x="8289143" y="4824411"/>
              <a:ext cx="532636" cy="294174"/>
            </a:xfrm>
            <a:prstGeom prst="rect">
              <a:avLst/>
            </a:prstGeom>
            <a:noFill/>
          </p:spPr>
          <p:txBody>
            <a:bodyPr wrap="square" rtlCol="0">
              <a:spAutoFit/>
            </a:bodyPr>
            <a:lstStyle/>
            <a:p>
              <a:pPr algn="ctr"/>
              <a:r>
                <a:rPr lang="en-GB" sz="1013" b="1" dirty="0"/>
                <a:t>NO</a:t>
              </a:r>
              <a:endParaRPr lang="en-GB" b="1" dirty="0"/>
            </a:p>
          </p:txBody>
        </p:sp>
        <p:sp>
          <p:nvSpPr>
            <p:cNvPr id="87" name="TextBox 86">
              <a:extLst>
                <a:ext uri="{FF2B5EF4-FFF2-40B4-BE49-F238E27FC236}">
                  <a16:creationId xmlns:a16="http://schemas.microsoft.com/office/drawing/2014/main" id="{4C84468A-2651-4507-8FD9-9544E588ED49}"/>
                </a:ext>
              </a:extLst>
            </p:cNvPr>
            <p:cNvSpPr txBox="1"/>
            <p:nvPr/>
          </p:nvSpPr>
          <p:spPr>
            <a:xfrm>
              <a:off x="6900601" y="4976811"/>
              <a:ext cx="532636" cy="294174"/>
            </a:xfrm>
            <a:prstGeom prst="rect">
              <a:avLst/>
            </a:prstGeom>
            <a:noFill/>
          </p:spPr>
          <p:txBody>
            <a:bodyPr wrap="square" rtlCol="0">
              <a:spAutoFit/>
            </a:bodyPr>
            <a:lstStyle/>
            <a:p>
              <a:pPr algn="ctr"/>
              <a:r>
                <a:rPr lang="en-GB" sz="1013" b="1" dirty="0"/>
                <a:t>NO</a:t>
              </a:r>
              <a:endParaRPr lang="en-GB" b="1" dirty="0"/>
            </a:p>
          </p:txBody>
        </p:sp>
        <p:sp>
          <p:nvSpPr>
            <p:cNvPr id="88" name="TextBox 87">
              <a:extLst>
                <a:ext uri="{FF2B5EF4-FFF2-40B4-BE49-F238E27FC236}">
                  <a16:creationId xmlns:a16="http://schemas.microsoft.com/office/drawing/2014/main" id="{9BFA9993-AA4A-4DD7-850B-6CD5B52E1CAD}"/>
                </a:ext>
              </a:extLst>
            </p:cNvPr>
            <p:cNvSpPr txBox="1"/>
            <p:nvPr/>
          </p:nvSpPr>
          <p:spPr>
            <a:xfrm>
              <a:off x="6900601" y="3802048"/>
              <a:ext cx="532636" cy="294174"/>
            </a:xfrm>
            <a:prstGeom prst="rect">
              <a:avLst/>
            </a:prstGeom>
            <a:noFill/>
          </p:spPr>
          <p:txBody>
            <a:bodyPr wrap="square" rtlCol="0">
              <a:spAutoFit/>
            </a:bodyPr>
            <a:lstStyle/>
            <a:p>
              <a:pPr algn="ctr"/>
              <a:r>
                <a:rPr lang="en-GB" sz="1013" b="1" dirty="0"/>
                <a:t>NO</a:t>
              </a:r>
              <a:endParaRPr lang="en-GB" b="1" dirty="0"/>
            </a:p>
          </p:txBody>
        </p:sp>
      </p:grpSp>
      <p:cxnSp>
        <p:nvCxnSpPr>
          <p:cNvPr id="108" name="Straight Connector 107">
            <a:extLst>
              <a:ext uri="{FF2B5EF4-FFF2-40B4-BE49-F238E27FC236}">
                <a16:creationId xmlns:a16="http://schemas.microsoft.com/office/drawing/2014/main" id="{262ABF6C-F3E7-421A-95A6-0E67E8ECF409}"/>
              </a:ext>
            </a:extLst>
          </p:cNvPr>
          <p:cNvCxnSpPr>
            <a:cxnSpLocks/>
          </p:cNvCxnSpPr>
          <p:nvPr/>
        </p:nvCxnSpPr>
        <p:spPr>
          <a:xfrm>
            <a:off x="4502532" y="1945222"/>
            <a:ext cx="0" cy="721137"/>
          </a:xfrm>
          <a:prstGeom prst="line">
            <a:avLst/>
          </a:prstGeom>
          <a:ln w="28575" cap="rnd">
            <a:solidFill>
              <a:schemeClr val="tx1"/>
            </a:solidFil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601052"/>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39F7AC-74B9-4D22-B830-2DDF90C2C796}"/>
              </a:ext>
            </a:extLst>
          </p:cNvPr>
          <p:cNvSpPr>
            <a:spLocks noGrp="1"/>
          </p:cNvSpPr>
          <p:nvPr>
            <p:ph sz="quarter" idx="14"/>
          </p:nvPr>
        </p:nvSpPr>
        <p:spPr/>
        <p:txBody>
          <a:bodyPr/>
          <a:lstStyle/>
          <a:p>
            <a:endParaRPr lang="en-GB"/>
          </a:p>
        </p:txBody>
      </p:sp>
      <p:sp>
        <p:nvSpPr>
          <p:cNvPr id="3" name="Title 2"/>
          <p:cNvSpPr>
            <a:spLocks noGrp="1"/>
          </p:cNvSpPr>
          <p:nvPr>
            <p:ph type="title"/>
          </p:nvPr>
        </p:nvSpPr>
        <p:spPr>
          <a:xfrm>
            <a:off x="408980" y="264860"/>
            <a:ext cx="9468880" cy="978729"/>
          </a:xfrm>
        </p:spPr>
        <p:txBody>
          <a:bodyPr/>
          <a:lstStyle/>
          <a:p>
            <a:r>
              <a:rPr lang="en-US" sz="3200" b="1" dirty="0">
                <a:effectLst>
                  <a:outerShdw blurRad="38100" dist="38100" dir="2700000" algn="tl">
                    <a:srgbClr val="000000">
                      <a:alpha val="43137"/>
                    </a:srgbClr>
                  </a:outerShdw>
                </a:effectLst>
              </a:rPr>
              <a:t>2019 ESC/EAS Guidelines: Recommendations for pharmacological LDL-C lowering</a:t>
            </a:r>
          </a:p>
        </p:txBody>
      </p:sp>
      <p:sp>
        <p:nvSpPr>
          <p:cNvPr id="9" name="Text Placeholder 8">
            <a:extLst>
              <a:ext uri="{FF2B5EF4-FFF2-40B4-BE49-F238E27FC236}">
                <a16:creationId xmlns:a16="http://schemas.microsoft.com/office/drawing/2014/main" id="{D805946B-E009-4C14-B4EA-D9548400CA82}"/>
              </a:ext>
            </a:extLst>
          </p:cNvPr>
          <p:cNvSpPr>
            <a:spLocks noGrp="1"/>
          </p:cNvSpPr>
          <p:nvPr>
            <p:ph type="body" sz="quarter" idx="15"/>
          </p:nvPr>
        </p:nvSpPr>
        <p:spPr>
          <a:xfrm>
            <a:off x="408980" y="6544568"/>
            <a:ext cx="7313414" cy="313432"/>
          </a:xfrm>
        </p:spPr>
        <p:txBody>
          <a:bodyPr>
            <a:noAutofit/>
          </a:bodyPr>
          <a:lstStyle/>
          <a:p>
            <a:pPr defTabSz="1028736">
              <a:spcBef>
                <a:spcPts val="0"/>
              </a:spcBef>
              <a:buClr>
                <a:srgbClr val="007CC2"/>
              </a:buClr>
              <a:defRPr/>
            </a:pPr>
            <a:r>
              <a:rPr lang="en-US" sz="900" spc="-8" dirty="0">
                <a:cs typeface="Gill Sans MT"/>
              </a:rPr>
              <a:t>ASCVD = atherosclerotic cardiovascular disease; FH = familial </a:t>
            </a:r>
            <a:r>
              <a:rPr lang="en-US" sz="900" spc="-8" dirty="0" err="1">
                <a:cs typeface="Gill Sans MT"/>
              </a:rPr>
              <a:t>hypercholesterolaemia</a:t>
            </a:r>
            <a:r>
              <a:rPr lang="en-US" sz="900" spc="-8" dirty="0">
                <a:cs typeface="Gill Sans MT"/>
              </a:rPr>
              <a:t>; LDL-C = low-density lipoprotein cholesterol; PCSK9 = proprotein convertase subtilisin/  </a:t>
            </a:r>
            <a:r>
              <a:rPr lang="en-US" sz="900" spc="-8" dirty="0" err="1">
                <a:cs typeface="Gill Sans MT"/>
              </a:rPr>
              <a:t>kexin</a:t>
            </a:r>
            <a:r>
              <a:rPr lang="en-US" sz="900" spc="-8" dirty="0">
                <a:cs typeface="Gill Sans MT"/>
              </a:rPr>
              <a:t> type 9.</a:t>
            </a:r>
          </a:p>
          <a:p>
            <a:pPr defTabSz="1028736">
              <a:spcBef>
                <a:spcPts val="0"/>
              </a:spcBef>
              <a:buClr>
                <a:srgbClr val="007CC2"/>
              </a:buClr>
              <a:defRPr/>
            </a:pPr>
            <a:r>
              <a:rPr lang="en-US" sz="900" spc="-8" dirty="0">
                <a:cs typeface="Gill Sans MT"/>
              </a:rPr>
              <a:t>* Class of recommendation.</a:t>
            </a:r>
          </a:p>
          <a:p>
            <a:pPr defTabSz="1028736">
              <a:spcBef>
                <a:spcPts val="0"/>
              </a:spcBef>
              <a:buClr>
                <a:srgbClr val="007CC2"/>
              </a:buClr>
              <a:defRPr/>
            </a:pPr>
            <a:r>
              <a:rPr lang="en-US" sz="900" spc="-8" dirty="0">
                <a:cs typeface="Gill Sans MT"/>
              </a:rPr>
              <a:t>† Level of evidence.</a:t>
            </a:r>
          </a:p>
          <a:p>
            <a:pPr defTabSz="1028736">
              <a:spcBef>
                <a:spcPts val="0"/>
              </a:spcBef>
              <a:buClr>
                <a:srgbClr val="007CC2"/>
              </a:buClr>
              <a:defRPr/>
            </a:pPr>
            <a:r>
              <a:rPr lang="en-US" sz="900" spc="-8" dirty="0">
                <a:cs typeface="Gill Sans MT"/>
              </a:rPr>
              <a:t>‡ For definitions see Table 7.</a:t>
            </a:r>
            <a:br>
              <a:rPr lang="en-GB" sz="900" dirty="0">
                <a:solidFill>
                  <a:srgbClr val="000000"/>
                </a:solidFill>
              </a:rPr>
            </a:br>
            <a:r>
              <a:rPr lang="en-GB" sz="900" dirty="0">
                <a:solidFill>
                  <a:srgbClr val="000000"/>
                </a:solidFill>
              </a:rPr>
              <a:t>Adapted from: </a:t>
            </a:r>
            <a:r>
              <a:rPr lang="en-US" sz="900" kern="0" dirty="0"/>
              <a:t> Mach F, et al</a:t>
            </a:r>
            <a:r>
              <a:rPr lang="en-US" sz="900" i="1" kern="0" dirty="0"/>
              <a:t>. </a:t>
            </a:r>
            <a:r>
              <a:rPr lang="en-US" sz="900" kern="0" dirty="0"/>
              <a:t>Eur Heart J 2019. doi:10.1093/</a:t>
            </a:r>
            <a:r>
              <a:rPr lang="en-US" sz="900" kern="0" dirty="0" err="1"/>
              <a:t>eurheartj</a:t>
            </a:r>
            <a:r>
              <a:rPr lang="en-US" sz="900" kern="0" dirty="0"/>
              <a:t>/ehz455. </a:t>
            </a:r>
            <a:r>
              <a:rPr lang="en-US" sz="900" kern="0" dirty="0" err="1"/>
              <a:t>Epub</a:t>
            </a:r>
            <a:r>
              <a:rPr lang="en-US" sz="900" kern="0" dirty="0"/>
              <a:t> ahead of print.</a:t>
            </a:r>
            <a:endParaRPr lang="en-GB" sz="900" dirty="0">
              <a:solidFill>
                <a:srgbClr val="000000"/>
              </a:solidFill>
            </a:endParaRPr>
          </a:p>
        </p:txBody>
      </p:sp>
      <p:graphicFrame>
        <p:nvGraphicFramePr>
          <p:cNvPr id="4" name="object 59"/>
          <p:cNvGraphicFramePr>
            <a:graphicFrameLocks noGrp="1"/>
          </p:cNvGraphicFramePr>
          <p:nvPr/>
        </p:nvGraphicFramePr>
        <p:xfrm>
          <a:off x="408980" y="1695786"/>
          <a:ext cx="9468880" cy="3800035"/>
        </p:xfrm>
        <a:graphic>
          <a:graphicData uri="http://schemas.openxmlformats.org/drawingml/2006/table">
            <a:tbl>
              <a:tblPr firstRow="1" bandRow="1">
                <a:tableStyleId>{2D5ABB26-0587-4C30-8999-92F81FD0307C}</a:tableStyleId>
              </a:tblPr>
              <a:tblGrid>
                <a:gridCol w="8234545">
                  <a:extLst>
                    <a:ext uri="{9D8B030D-6E8A-4147-A177-3AD203B41FA5}">
                      <a16:colId xmlns:a16="http://schemas.microsoft.com/office/drawing/2014/main" val="20000"/>
                    </a:ext>
                  </a:extLst>
                </a:gridCol>
                <a:gridCol w="619986">
                  <a:extLst>
                    <a:ext uri="{9D8B030D-6E8A-4147-A177-3AD203B41FA5}">
                      <a16:colId xmlns:a16="http://schemas.microsoft.com/office/drawing/2014/main" val="20001"/>
                    </a:ext>
                  </a:extLst>
                </a:gridCol>
                <a:gridCol w="614349">
                  <a:extLst>
                    <a:ext uri="{9D8B030D-6E8A-4147-A177-3AD203B41FA5}">
                      <a16:colId xmlns:a16="http://schemas.microsoft.com/office/drawing/2014/main" val="20002"/>
                    </a:ext>
                  </a:extLst>
                </a:gridCol>
              </a:tblGrid>
              <a:tr h="331150">
                <a:tc>
                  <a:txBody>
                    <a:bodyPr/>
                    <a:lstStyle/>
                    <a:p>
                      <a:pPr marL="105410">
                        <a:lnSpc>
                          <a:spcPct val="100000"/>
                        </a:lnSpc>
                        <a:spcBef>
                          <a:spcPts val="625"/>
                        </a:spcBef>
                      </a:pPr>
                      <a:r>
                        <a:rPr sz="1400" b="1" spc="20" dirty="0">
                          <a:latin typeface="+mn-lt"/>
                          <a:cs typeface="Arial"/>
                        </a:rPr>
                        <a:t>Recommendations</a:t>
                      </a:r>
                      <a:endParaRPr sz="1400" b="1" dirty="0">
                        <a:latin typeface="+mn-lt"/>
                        <a:cs typeface="Arial"/>
                      </a:endParaRPr>
                    </a:p>
                  </a:txBody>
                  <a:tcPr marL="0" marR="0" marT="66973" marB="0">
                    <a:lnL w="9525">
                      <a:solidFill>
                        <a:srgbClr val="FFFFFF"/>
                      </a:solidFill>
                      <a:prstDash val="solid"/>
                    </a:lnL>
                    <a:lnR w="19050">
                      <a:solidFill>
                        <a:srgbClr val="FFFFFF"/>
                      </a:solidFill>
                      <a:prstDash val="solid"/>
                    </a:lnR>
                    <a:lnT w="9525">
                      <a:solidFill>
                        <a:srgbClr val="FFFFFF"/>
                      </a:solidFill>
                      <a:prstDash val="solid"/>
                    </a:lnT>
                    <a:lnB w="19050">
                      <a:solidFill>
                        <a:srgbClr val="FFFFFF"/>
                      </a:solidFill>
                      <a:prstDash val="solid"/>
                    </a:lnB>
                    <a:solidFill>
                      <a:srgbClr val="C7C8CA"/>
                    </a:solidFill>
                  </a:tcPr>
                </a:tc>
                <a:tc>
                  <a:txBody>
                    <a:bodyPr/>
                    <a:lstStyle/>
                    <a:p>
                      <a:pPr algn="ctr">
                        <a:lnSpc>
                          <a:spcPct val="100000"/>
                        </a:lnSpc>
                        <a:spcBef>
                          <a:spcPts val="625"/>
                        </a:spcBef>
                      </a:pPr>
                      <a:r>
                        <a:rPr sz="1400" spc="-5" dirty="0">
                          <a:latin typeface="+mn-lt"/>
                          <a:cs typeface="Arial"/>
                        </a:rPr>
                        <a:t>Class</a:t>
                      </a:r>
                      <a:r>
                        <a:rPr lang="en-US" sz="1400" spc="-7" baseline="38888" dirty="0">
                          <a:latin typeface="+mn-lt"/>
                          <a:cs typeface="Arial"/>
                        </a:rPr>
                        <a:t>*</a:t>
                      </a:r>
                      <a:endParaRPr sz="1400" baseline="38888" dirty="0">
                        <a:latin typeface="+mn-lt"/>
                        <a:cs typeface="Arial"/>
                      </a:endParaRPr>
                    </a:p>
                  </a:txBody>
                  <a:tcPr marL="0" marR="0" marT="66973" marB="0">
                    <a:lnL w="19050">
                      <a:solidFill>
                        <a:srgbClr val="FFFFFF"/>
                      </a:solidFill>
                      <a:prstDash val="solid"/>
                    </a:lnL>
                    <a:lnR w="19050">
                      <a:solidFill>
                        <a:srgbClr val="FFFFFF"/>
                      </a:solidFill>
                      <a:prstDash val="solid"/>
                    </a:lnR>
                    <a:lnT w="9525">
                      <a:solidFill>
                        <a:srgbClr val="FFFFFF"/>
                      </a:solidFill>
                      <a:prstDash val="solid"/>
                    </a:lnT>
                    <a:lnB w="19050">
                      <a:solidFill>
                        <a:srgbClr val="FFFFFF"/>
                      </a:solidFill>
                      <a:prstDash val="solid"/>
                    </a:lnB>
                    <a:solidFill>
                      <a:srgbClr val="C7C8CA"/>
                    </a:solidFill>
                  </a:tcPr>
                </a:tc>
                <a:tc>
                  <a:txBody>
                    <a:bodyPr/>
                    <a:lstStyle/>
                    <a:p>
                      <a:pPr marL="3175" algn="ctr">
                        <a:lnSpc>
                          <a:spcPct val="100000"/>
                        </a:lnSpc>
                        <a:spcBef>
                          <a:spcPts val="625"/>
                        </a:spcBef>
                      </a:pPr>
                      <a:r>
                        <a:rPr sz="1400" spc="20" dirty="0">
                          <a:latin typeface="+mn-lt"/>
                          <a:cs typeface="Arial"/>
                        </a:rPr>
                        <a:t>Level</a:t>
                      </a:r>
                      <a:r>
                        <a:rPr lang="en-US" sz="1400" spc="-10" baseline="30000" dirty="0">
                          <a:latin typeface="+mn-lt"/>
                          <a:cs typeface="Gill Sans MT"/>
                        </a:rPr>
                        <a:t>†</a:t>
                      </a:r>
                      <a:endParaRPr sz="1400" baseline="30000" dirty="0">
                        <a:latin typeface="+mn-lt"/>
                        <a:cs typeface="Arial"/>
                      </a:endParaRPr>
                    </a:p>
                  </a:txBody>
                  <a:tcPr marL="0" marR="0" marT="66973" marB="0">
                    <a:lnL w="19050">
                      <a:solidFill>
                        <a:srgbClr val="FFFFFF"/>
                      </a:solidFill>
                      <a:prstDash val="solid"/>
                    </a:lnL>
                    <a:lnR w="9525">
                      <a:solidFill>
                        <a:srgbClr val="FFFFFF"/>
                      </a:solidFill>
                      <a:prstDash val="solid"/>
                    </a:lnR>
                    <a:lnT w="9525">
                      <a:solidFill>
                        <a:srgbClr val="FFFFFF"/>
                      </a:solidFill>
                      <a:prstDash val="solid"/>
                    </a:lnT>
                    <a:lnB w="19050">
                      <a:solidFill>
                        <a:srgbClr val="FFFFFF"/>
                      </a:solidFill>
                      <a:prstDash val="solid"/>
                    </a:lnB>
                    <a:solidFill>
                      <a:srgbClr val="C7C8CA"/>
                    </a:solidFill>
                  </a:tcPr>
                </a:tc>
                <a:extLst>
                  <a:ext uri="{0D108BD9-81ED-4DB2-BD59-A6C34878D82A}">
                    <a16:rowId xmlns:a16="http://schemas.microsoft.com/office/drawing/2014/main" val="10000"/>
                  </a:ext>
                </a:extLst>
              </a:tr>
              <a:tr h="437196">
                <a:tc>
                  <a:txBody>
                    <a:bodyPr/>
                    <a:lstStyle/>
                    <a:p>
                      <a:pPr marL="80010" marR="592455">
                        <a:lnSpc>
                          <a:spcPct val="100000"/>
                        </a:lnSpc>
                      </a:pPr>
                      <a:r>
                        <a:rPr sz="1200" b="0" spc="-15" dirty="0">
                          <a:solidFill>
                            <a:schemeClr val="tx1"/>
                          </a:solidFill>
                          <a:latin typeface="+mn-lt"/>
                          <a:cs typeface="Gill Sans MT"/>
                        </a:rPr>
                        <a:t>It</a:t>
                      </a:r>
                      <a:r>
                        <a:rPr sz="1200" b="0" spc="-25" dirty="0">
                          <a:solidFill>
                            <a:schemeClr val="tx1"/>
                          </a:solidFill>
                          <a:latin typeface="+mn-lt"/>
                          <a:cs typeface="Gill Sans MT"/>
                        </a:rPr>
                        <a:t> </a:t>
                      </a:r>
                      <a:r>
                        <a:rPr sz="1200" b="0" spc="-10" dirty="0">
                          <a:solidFill>
                            <a:schemeClr val="tx1"/>
                          </a:solidFill>
                          <a:latin typeface="+mn-lt"/>
                          <a:cs typeface="Gill Sans MT"/>
                        </a:rPr>
                        <a:t>is</a:t>
                      </a:r>
                      <a:r>
                        <a:rPr sz="1200" b="0" spc="-25" dirty="0">
                          <a:solidFill>
                            <a:schemeClr val="tx1"/>
                          </a:solidFill>
                          <a:latin typeface="+mn-lt"/>
                          <a:cs typeface="Gill Sans MT"/>
                        </a:rPr>
                        <a:t> </a:t>
                      </a:r>
                      <a:r>
                        <a:rPr sz="1200" b="0" spc="-5" dirty="0">
                          <a:solidFill>
                            <a:schemeClr val="tx1"/>
                          </a:solidFill>
                          <a:latin typeface="+mn-lt"/>
                          <a:cs typeface="Gill Sans MT"/>
                        </a:rPr>
                        <a:t>recommended</a:t>
                      </a:r>
                      <a:r>
                        <a:rPr sz="1200" b="0" spc="-20" dirty="0">
                          <a:solidFill>
                            <a:schemeClr val="tx1"/>
                          </a:solidFill>
                          <a:latin typeface="+mn-lt"/>
                          <a:cs typeface="Gill Sans MT"/>
                        </a:rPr>
                        <a:t> </a:t>
                      </a:r>
                      <a:r>
                        <a:rPr sz="1200" b="0" spc="-5" dirty="0">
                          <a:solidFill>
                            <a:schemeClr val="tx1"/>
                          </a:solidFill>
                          <a:latin typeface="+mn-lt"/>
                          <a:cs typeface="Gill Sans MT"/>
                        </a:rPr>
                        <a:t>that</a:t>
                      </a:r>
                      <a:r>
                        <a:rPr sz="1200" b="0" spc="-25" dirty="0">
                          <a:solidFill>
                            <a:schemeClr val="tx1"/>
                          </a:solidFill>
                          <a:latin typeface="+mn-lt"/>
                          <a:cs typeface="Gill Sans MT"/>
                        </a:rPr>
                        <a:t> </a:t>
                      </a:r>
                      <a:r>
                        <a:rPr sz="1200" b="0" dirty="0">
                          <a:solidFill>
                            <a:schemeClr val="tx1"/>
                          </a:solidFill>
                          <a:latin typeface="+mn-lt"/>
                          <a:cs typeface="Gill Sans MT"/>
                        </a:rPr>
                        <a:t>a</a:t>
                      </a:r>
                      <a:r>
                        <a:rPr sz="1200" b="0" spc="-25" dirty="0">
                          <a:solidFill>
                            <a:schemeClr val="tx1"/>
                          </a:solidFill>
                          <a:latin typeface="+mn-lt"/>
                          <a:cs typeface="Gill Sans MT"/>
                        </a:rPr>
                        <a:t> </a:t>
                      </a:r>
                      <a:r>
                        <a:rPr sz="1200" b="0" spc="-5" dirty="0">
                          <a:solidFill>
                            <a:schemeClr val="tx1"/>
                          </a:solidFill>
                          <a:latin typeface="+mn-lt"/>
                          <a:cs typeface="Gill Sans MT"/>
                        </a:rPr>
                        <a:t>high-intensity</a:t>
                      </a:r>
                      <a:r>
                        <a:rPr sz="1200" b="0" spc="-20" dirty="0">
                          <a:solidFill>
                            <a:schemeClr val="tx1"/>
                          </a:solidFill>
                          <a:latin typeface="+mn-lt"/>
                          <a:cs typeface="Gill Sans MT"/>
                        </a:rPr>
                        <a:t> </a:t>
                      </a:r>
                      <a:r>
                        <a:rPr sz="1200" b="0" spc="-10" dirty="0">
                          <a:solidFill>
                            <a:schemeClr val="tx1"/>
                          </a:solidFill>
                          <a:latin typeface="+mn-lt"/>
                          <a:cs typeface="Gill Sans MT"/>
                        </a:rPr>
                        <a:t>statin</a:t>
                      </a:r>
                      <a:r>
                        <a:rPr sz="1200" b="0" spc="-25" dirty="0">
                          <a:solidFill>
                            <a:schemeClr val="tx1"/>
                          </a:solidFill>
                          <a:latin typeface="+mn-lt"/>
                          <a:cs typeface="Gill Sans MT"/>
                        </a:rPr>
                        <a:t> </a:t>
                      </a:r>
                      <a:r>
                        <a:rPr sz="1200" b="0" spc="-10" dirty="0">
                          <a:solidFill>
                            <a:schemeClr val="tx1"/>
                          </a:solidFill>
                          <a:latin typeface="+mn-lt"/>
                          <a:cs typeface="Gill Sans MT"/>
                        </a:rPr>
                        <a:t>is</a:t>
                      </a:r>
                      <a:r>
                        <a:rPr sz="1200" b="0" spc="-20" dirty="0">
                          <a:solidFill>
                            <a:schemeClr val="tx1"/>
                          </a:solidFill>
                          <a:latin typeface="+mn-lt"/>
                          <a:cs typeface="Gill Sans MT"/>
                        </a:rPr>
                        <a:t> </a:t>
                      </a:r>
                      <a:r>
                        <a:rPr sz="1200" b="0" spc="-5" dirty="0">
                          <a:solidFill>
                            <a:schemeClr val="tx1"/>
                          </a:solidFill>
                          <a:latin typeface="+mn-lt"/>
                          <a:cs typeface="Gill Sans MT"/>
                        </a:rPr>
                        <a:t>prescribed</a:t>
                      </a:r>
                      <a:r>
                        <a:rPr sz="1200" b="0" spc="-20" dirty="0">
                          <a:solidFill>
                            <a:schemeClr val="tx1"/>
                          </a:solidFill>
                          <a:latin typeface="+mn-lt"/>
                          <a:cs typeface="Gill Sans MT"/>
                        </a:rPr>
                        <a:t> </a:t>
                      </a:r>
                      <a:r>
                        <a:rPr sz="1200" b="0" dirty="0">
                          <a:solidFill>
                            <a:schemeClr val="tx1"/>
                          </a:solidFill>
                          <a:latin typeface="+mn-lt"/>
                          <a:cs typeface="Gill Sans MT"/>
                        </a:rPr>
                        <a:t>up</a:t>
                      </a:r>
                      <a:r>
                        <a:rPr sz="1200" b="0" spc="-20" dirty="0">
                          <a:solidFill>
                            <a:schemeClr val="tx1"/>
                          </a:solidFill>
                          <a:latin typeface="+mn-lt"/>
                          <a:cs typeface="Gill Sans MT"/>
                        </a:rPr>
                        <a:t> </a:t>
                      </a:r>
                      <a:r>
                        <a:rPr sz="1200" b="0" spc="-5" dirty="0">
                          <a:solidFill>
                            <a:schemeClr val="tx1"/>
                          </a:solidFill>
                          <a:latin typeface="+mn-lt"/>
                          <a:cs typeface="Gill Sans MT"/>
                        </a:rPr>
                        <a:t>to</a:t>
                      </a:r>
                      <a:r>
                        <a:rPr sz="1200" b="0" spc="-25" dirty="0">
                          <a:solidFill>
                            <a:schemeClr val="tx1"/>
                          </a:solidFill>
                          <a:latin typeface="+mn-lt"/>
                          <a:cs typeface="Gill Sans MT"/>
                        </a:rPr>
                        <a:t> </a:t>
                      </a:r>
                      <a:r>
                        <a:rPr sz="1200" b="0" spc="-5" dirty="0">
                          <a:solidFill>
                            <a:schemeClr val="tx1"/>
                          </a:solidFill>
                          <a:latin typeface="+mn-lt"/>
                          <a:cs typeface="Gill Sans MT"/>
                        </a:rPr>
                        <a:t>the</a:t>
                      </a:r>
                      <a:r>
                        <a:rPr sz="1200" b="0" spc="-30" dirty="0">
                          <a:solidFill>
                            <a:schemeClr val="tx1"/>
                          </a:solidFill>
                          <a:latin typeface="+mn-lt"/>
                          <a:cs typeface="Gill Sans MT"/>
                        </a:rPr>
                        <a:t> </a:t>
                      </a:r>
                      <a:r>
                        <a:rPr sz="1200" b="0" spc="-5" dirty="0">
                          <a:solidFill>
                            <a:schemeClr val="tx1"/>
                          </a:solidFill>
                          <a:latin typeface="+mn-lt"/>
                          <a:cs typeface="Gill Sans MT"/>
                        </a:rPr>
                        <a:t>highest</a:t>
                      </a:r>
                      <a:r>
                        <a:rPr sz="1200" b="0" spc="-25" dirty="0">
                          <a:solidFill>
                            <a:schemeClr val="tx1"/>
                          </a:solidFill>
                          <a:latin typeface="+mn-lt"/>
                          <a:cs typeface="Gill Sans MT"/>
                        </a:rPr>
                        <a:t> </a:t>
                      </a:r>
                      <a:r>
                        <a:rPr sz="1200" b="0" spc="-5" dirty="0">
                          <a:solidFill>
                            <a:schemeClr val="tx1"/>
                          </a:solidFill>
                          <a:latin typeface="+mn-lt"/>
                          <a:cs typeface="Gill Sans MT"/>
                        </a:rPr>
                        <a:t>tolerated</a:t>
                      </a:r>
                      <a:r>
                        <a:rPr sz="1200" b="0" spc="-25" dirty="0">
                          <a:solidFill>
                            <a:schemeClr val="tx1"/>
                          </a:solidFill>
                          <a:latin typeface="+mn-lt"/>
                          <a:cs typeface="Gill Sans MT"/>
                        </a:rPr>
                        <a:t> </a:t>
                      </a:r>
                      <a:r>
                        <a:rPr sz="1200" b="0" spc="-5" dirty="0">
                          <a:solidFill>
                            <a:schemeClr val="tx1"/>
                          </a:solidFill>
                          <a:latin typeface="+mn-lt"/>
                          <a:cs typeface="Gill Sans MT"/>
                        </a:rPr>
                        <a:t>dose</a:t>
                      </a:r>
                      <a:r>
                        <a:rPr sz="1200" b="0" spc="-25" dirty="0">
                          <a:solidFill>
                            <a:schemeClr val="tx1"/>
                          </a:solidFill>
                          <a:latin typeface="+mn-lt"/>
                          <a:cs typeface="Gill Sans MT"/>
                        </a:rPr>
                        <a:t> </a:t>
                      </a:r>
                      <a:r>
                        <a:rPr sz="1200" b="0" spc="-5" dirty="0">
                          <a:solidFill>
                            <a:schemeClr val="tx1"/>
                          </a:solidFill>
                          <a:latin typeface="+mn-lt"/>
                          <a:cs typeface="Gill Sans MT"/>
                        </a:rPr>
                        <a:t>to</a:t>
                      </a:r>
                      <a:r>
                        <a:rPr sz="1200" b="0" spc="-20" dirty="0">
                          <a:solidFill>
                            <a:schemeClr val="tx1"/>
                          </a:solidFill>
                          <a:latin typeface="+mn-lt"/>
                          <a:cs typeface="Gill Sans MT"/>
                        </a:rPr>
                        <a:t> </a:t>
                      </a:r>
                      <a:r>
                        <a:rPr sz="1200" b="0" spc="-5" dirty="0">
                          <a:solidFill>
                            <a:schemeClr val="tx1"/>
                          </a:solidFill>
                          <a:latin typeface="+mn-lt"/>
                          <a:cs typeface="Gill Sans MT"/>
                        </a:rPr>
                        <a:t>reach</a:t>
                      </a:r>
                      <a:r>
                        <a:rPr sz="1200" b="0" spc="-25" dirty="0">
                          <a:solidFill>
                            <a:schemeClr val="tx1"/>
                          </a:solidFill>
                          <a:latin typeface="+mn-lt"/>
                          <a:cs typeface="Gill Sans MT"/>
                        </a:rPr>
                        <a:t> </a:t>
                      </a:r>
                      <a:r>
                        <a:rPr sz="1200" b="0" spc="-5" dirty="0">
                          <a:solidFill>
                            <a:schemeClr val="tx1"/>
                          </a:solidFill>
                          <a:latin typeface="+mn-lt"/>
                          <a:cs typeface="Gill Sans MT"/>
                        </a:rPr>
                        <a:t>the</a:t>
                      </a:r>
                      <a:r>
                        <a:rPr sz="1200" b="0" spc="-25" dirty="0">
                          <a:solidFill>
                            <a:schemeClr val="tx1"/>
                          </a:solidFill>
                          <a:latin typeface="+mn-lt"/>
                          <a:cs typeface="Gill Sans MT"/>
                        </a:rPr>
                        <a:t> </a:t>
                      </a:r>
                      <a:r>
                        <a:rPr sz="1200" b="0" spc="-5" dirty="0">
                          <a:solidFill>
                            <a:schemeClr val="tx1"/>
                          </a:solidFill>
                          <a:latin typeface="+mn-lt"/>
                          <a:cs typeface="Gill Sans MT"/>
                        </a:rPr>
                        <a:t>goals</a:t>
                      </a:r>
                      <a:r>
                        <a:rPr sz="1200" b="0" spc="-20" dirty="0">
                          <a:solidFill>
                            <a:schemeClr val="tx1"/>
                          </a:solidFill>
                          <a:latin typeface="+mn-lt"/>
                          <a:cs typeface="Gill Sans MT"/>
                        </a:rPr>
                        <a:t> </a:t>
                      </a:r>
                      <a:r>
                        <a:rPr sz="1200" b="0" spc="-10" dirty="0">
                          <a:solidFill>
                            <a:schemeClr val="tx1"/>
                          </a:solidFill>
                          <a:latin typeface="+mn-lt"/>
                          <a:cs typeface="Gill Sans MT"/>
                        </a:rPr>
                        <a:t>set</a:t>
                      </a:r>
                      <a:r>
                        <a:rPr sz="1200" b="0" spc="-25" dirty="0">
                          <a:solidFill>
                            <a:schemeClr val="tx1"/>
                          </a:solidFill>
                          <a:latin typeface="+mn-lt"/>
                          <a:cs typeface="Gill Sans MT"/>
                        </a:rPr>
                        <a:t> </a:t>
                      </a:r>
                      <a:r>
                        <a:rPr sz="1200" b="0" spc="-10" dirty="0">
                          <a:solidFill>
                            <a:schemeClr val="tx1"/>
                          </a:solidFill>
                          <a:latin typeface="+mn-lt"/>
                          <a:cs typeface="Gill Sans MT"/>
                        </a:rPr>
                        <a:t>for</a:t>
                      </a:r>
                      <a:r>
                        <a:rPr sz="1200" b="0" spc="-20" dirty="0">
                          <a:solidFill>
                            <a:schemeClr val="tx1"/>
                          </a:solidFill>
                          <a:latin typeface="+mn-lt"/>
                          <a:cs typeface="Gill Sans MT"/>
                        </a:rPr>
                        <a:t> </a:t>
                      </a:r>
                      <a:r>
                        <a:rPr sz="1200" b="0" spc="-5" dirty="0">
                          <a:solidFill>
                            <a:schemeClr val="tx1"/>
                          </a:solidFill>
                          <a:latin typeface="+mn-lt"/>
                          <a:cs typeface="Gill Sans MT"/>
                        </a:rPr>
                        <a:t>the </a:t>
                      </a:r>
                      <a:r>
                        <a:rPr sz="1200" b="0" dirty="0">
                          <a:solidFill>
                            <a:schemeClr val="tx1"/>
                          </a:solidFill>
                          <a:latin typeface="+mn-lt"/>
                          <a:cs typeface="Gill Sans MT"/>
                        </a:rPr>
                        <a:t>specific </a:t>
                      </a:r>
                      <a:r>
                        <a:rPr sz="1200" b="0" spc="-5" dirty="0">
                          <a:solidFill>
                            <a:schemeClr val="tx1"/>
                          </a:solidFill>
                          <a:latin typeface="+mn-lt"/>
                          <a:cs typeface="Gill Sans MT"/>
                        </a:rPr>
                        <a:t>level </a:t>
                      </a:r>
                      <a:r>
                        <a:rPr sz="1200" b="0" dirty="0">
                          <a:solidFill>
                            <a:schemeClr val="tx1"/>
                          </a:solidFill>
                          <a:latin typeface="+mn-lt"/>
                          <a:cs typeface="Gill Sans MT"/>
                        </a:rPr>
                        <a:t>of</a:t>
                      </a:r>
                      <a:r>
                        <a:rPr sz="1200" b="0" spc="-85" dirty="0">
                          <a:solidFill>
                            <a:schemeClr val="tx1"/>
                          </a:solidFill>
                          <a:latin typeface="+mn-lt"/>
                          <a:cs typeface="Gill Sans MT"/>
                        </a:rPr>
                        <a:t> </a:t>
                      </a:r>
                      <a:r>
                        <a:rPr sz="1200" b="0" spc="15" dirty="0">
                          <a:solidFill>
                            <a:schemeClr val="tx1"/>
                          </a:solidFill>
                          <a:latin typeface="+mn-lt"/>
                          <a:cs typeface="Gill Sans MT"/>
                        </a:rPr>
                        <a:t>risk</a:t>
                      </a:r>
                      <a:endParaRPr sz="1200" b="0" baseline="38888" dirty="0">
                        <a:solidFill>
                          <a:schemeClr val="tx1"/>
                        </a:solidFill>
                        <a:latin typeface="+mn-lt"/>
                        <a:cs typeface="Gill Sans MT"/>
                      </a:endParaRPr>
                    </a:p>
                  </a:txBody>
                  <a:tcPr marL="0" marR="0" marT="0"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spcBef>
                          <a:spcPts val="710"/>
                        </a:spcBef>
                      </a:pPr>
                      <a:r>
                        <a:rPr sz="1400" dirty="0">
                          <a:latin typeface="+mn-lt"/>
                          <a:cs typeface="Arial"/>
                        </a:rPr>
                        <a:t>I</a:t>
                      </a:r>
                    </a:p>
                  </a:txBody>
                  <a:tcPr marL="0" marR="0" marT="7608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spcBef>
                          <a:spcPts val="710"/>
                        </a:spcBef>
                      </a:pPr>
                      <a:r>
                        <a:rPr sz="1400" dirty="0">
                          <a:latin typeface="+mn-lt"/>
                          <a:cs typeface="Arial"/>
                        </a:rPr>
                        <a:t>A</a:t>
                      </a:r>
                      <a:endParaRPr sz="1400">
                        <a:latin typeface="+mn-lt"/>
                        <a:cs typeface="Arial"/>
                      </a:endParaRPr>
                    </a:p>
                  </a:txBody>
                  <a:tcPr marL="0" marR="0" marT="76081"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108FA3"/>
                    </a:solidFill>
                  </a:tcPr>
                </a:tc>
                <a:extLst>
                  <a:ext uri="{0D108BD9-81ED-4DB2-BD59-A6C34878D82A}">
                    <a16:rowId xmlns:a16="http://schemas.microsoft.com/office/drawing/2014/main" val="10001"/>
                  </a:ext>
                </a:extLst>
              </a:tr>
              <a:tr h="437196">
                <a:tc>
                  <a:txBody>
                    <a:bodyPr/>
                    <a:lstStyle/>
                    <a:p>
                      <a:pPr marL="80010" marR="1235075">
                        <a:lnSpc>
                          <a:spcPct val="100000"/>
                        </a:lnSpc>
                      </a:pPr>
                      <a:r>
                        <a:rPr sz="1200" b="0" spc="-10" dirty="0">
                          <a:solidFill>
                            <a:schemeClr val="tx1"/>
                          </a:solidFill>
                          <a:latin typeface="+mn-lt"/>
                          <a:cs typeface="Gill Sans MT"/>
                        </a:rPr>
                        <a:t>If</a:t>
                      </a:r>
                      <a:r>
                        <a:rPr sz="1200" b="0" spc="-25" dirty="0">
                          <a:solidFill>
                            <a:schemeClr val="tx1"/>
                          </a:solidFill>
                          <a:latin typeface="+mn-lt"/>
                          <a:cs typeface="Gill Sans MT"/>
                        </a:rPr>
                        <a:t> </a:t>
                      </a:r>
                      <a:r>
                        <a:rPr sz="1200" b="0" spc="-5" dirty="0">
                          <a:solidFill>
                            <a:schemeClr val="tx1"/>
                          </a:solidFill>
                          <a:latin typeface="+mn-lt"/>
                          <a:cs typeface="Gill Sans MT"/>
                        </a:rPr>
                        <a:t>the</a:t>
                      </a:r>
                      <a:r>
                        <a:rPr sz="1200" b="0" spc="-20" dirty="0">
                          <a:solidFill>
                            <a:schemeClr val="tx1"/>
                          </a:solidFill>
                          <a:latin typeface="+mn-lt"/>
                          <a:cs typeface="Gill Sans MT"/>
                        </a:rPr>
                        <a:t> </a:t>
                      </a:r>
                      <a:r>
                        <a:rPr sz="1200" b="0" dirty="0">
                          <a:solidFill>
                            <a:schemeClr val="tx1"/>
                          </a:solidFill>
                          <a:latin typeface="+mn-lt"/>
                          <a:cs typeface="Gill Sans MT"/>
                        </a:rPr>
                        <a:t>goals</a:t>
                      </a:r>
                      <a:r>
                        <a:rPr lang="en-US" sz="1200" b="0" spc="-10" baseline="30000" dirty="0">
                          <a:solidFill>
                            <a:schemeClr val="tx1"/>
                          </a:solidFill>
                          <a:latin typeface="+mn-lt"/>
                          <a:cs typeface="Gill Sans MT"/>
                        </a:rPr>
                        <a:t>‡ </a:t>
                      </a:r>
                      <a:r>
                        <a:rPr sz="1200" b="0" spc="-10" dirty="0">
                          <a:solidFill>
                            <a:schemeClr val="tx1"/>
                          </a:solidFill>
                          <a:latin typeface="+mn-lt"/>
                          <a:cs typeface="Gill Sans MT"/>
                        </a:rPr>
                        <a:t>are</a:t>
                      </a:r>
                      <a:r>
                        <a:rPr sz="1200" b="0" spc="-25" dirty="0">
                          <a:solidFill>
                            <a:schemeClr val="tx1"/>
                          </a:solidFill>
                          <a:latin typeface="+mn-lt"/>
                          <a:cs typeface="Gill Sans MT"/>
                        </a:rPr>
                        <a:t> </a:t>
                      </a:r>
                      <a:r>
                        <a:rPr sz="1200" b="0" spc="-5" dirty="0">
                          <a:solidFill>
                            <a:schemeClr val="tx1"/>
                          </a:solidFill>
                          <a:latin typeface="+mn-lt"/>
                          <a:cs typeface="Gill Sans MT"/>
                        </a:rPr>
                        <a:t>not</a:t>
                      </a:r>
                      <a:r>
                        <a:rPr sz="1200" b="0" spc="-20" dirty="0">
                          <a:solidFill>
                            <a:schemeClr val="tx1"/>
                          </a:solidFill>
                          <a:latin typeface="+mn-lt"/>
                          <a:cs typeface="Gill Sans MT"/>
                        </a:rPr>
                        <a:t> </a:t>
                      </a:r>
                      <a:r>
                        <a:rPr sz="1200" b="0" spc="-5" dirty="0">
                          <a:solidFill>
                            <a:schemeClr val="tx1"/>
                          </a:solidFill>
                          <a:latin typeface="+mn-lt"/>
                          <a:cs typeface="Gill Sans MT"/>
                        </a:rPr>
                        <a:t>achieved</a:t>
                      </a:r>
                      <a:r>
                        <a:rPr sz="1200" b="0" spc="-25" dirty="0">
                          <a:solidFill>
                            <a:schemeClr val="tx1"/>
                          </a:solidFill>
                          <a:latin typeface="+mn-lt"/>
                          <a:cs typeface="Gill Sans MT"/>
                        </a:rPr>
                        <a:t> </a:t>
                      </a:r>
                      <a:r>
                        <a:rPr sz="1200" b="0" spc="-5" dirty="0">
                          <a:solidFill>
                            <a:schemeClr val="tx1"/>
                          </a:solidFill>
                          <a:latin typeface="+mn-lt"/>
                          <a:cs typeface="Gill Sans MT"/>
                        </a:rPr>
                        <a:t>with</a:t>
                      </a:r>
                      <a:r>
                        <a:rPr sz="1200" b="0" spc="-25" dirty="0">
                          <a:solidFill>
                            <a:schemeClr val="tx1"/>
                          </a:solidFill>
                          <a:latin typeface="+mn-lt"/>
                          <a:cs typeface="Gill Sans MT"/>
                        </a:rPr>
                        <a:t> </a:t>
                      </a:r>
                      <a:r>
                        <a:rPr sz="1200" b="0" spc="-5" dirty="0">
                          <a:solidFill>
                            <a:schemeClr val="tx1"/>
                          </a:solidFill>
                          <a:latin typeface="+mn-lt"/>
                          <a:cs typeface="Gill Sans MT"/>
                        </a:rPr>
                        <a:t>the</a:t>
                      </a:r>
                      <a:r>
                        <a:rPr sz="1200" b="0" spc="-20" dirty="0">
                          <a:solidFill>
                            <a:schemeClr val="tx1"/>
                          </a:solidFill>
                          <a:latin typeface="+mn-lt"/>
                          <a:cs typeface="Gill Sans MT"/>
                        </a:rPr>
                        <a:t> </a:t>
                      </a:r>
                      <a:r>
                        <a:rPr sz="1200" b="0" spc="-5" dirty="0">
                          <a:solidFill>
                            <a:schemeClr val="tx1"/>
                          </a:solidFill>
                          <a:latin typeface="+mn-lt"/>
                          <a:cs typeface="Gill Sans MT"/>
                        </a:rPr>
                        <a:t>maximum</a:t>
                      </a:r>
                      <a:r>
                        <a:rPr sz="1200" b="0" spc="-20" dirty="0">
                          <a:solidFill>
                            <a:schemeClr val="tx1"/>
                          </a:solidFill>
                          <a:latin typeface="+mn-lt"/>
                          <a:cs typeface="Gill Sans MT"/>
                        </a:rPr>
                        <a:t> </a:t>
                      </a:r>
                      <a:r>
                        <a:rPr sz="1200" b="0" spc="-5" dirty="0">
                          <a:solidFill>
                            <a:schemeClr val="tx1"/>
                          </a:solidFill>
                          <a:latin typeface="+mn-lt"/>
                          <a:cs typeface="Gill Sans MT"/>
                        </a:rPr>
                        <a:t>tolerated</a:t>
                      </a:r>
                      <a:r>
                        <a:rPr sz="1200" b="0" spc="-25" dirty="0">
                          <a:solidFill>
                            <a:schemeClr val="tx1"/>
                          </a:solidFill>
                          <a:latin typeface="+mn-lt"/>
                          <a:cs typeface="Gill Sans MT"/>
                        </a:rPr>
                        <a:t> </a:t>
                      </a:r>
                      <a:r>
                        <a:rPr sz="1200" b="0" spc="-5" dirty="0">
                          <a:solidFill>
                            <a:schemeClr val="tx1"/>
                          </a:solidFill>
                          <a:latin typeface="+mn-lt"/>
                          <a:cs typeface="Gill Sans MT"/>
                        </a:rPr>
                        <a:t>dose</a:t>
                      </a:r>
                      <a:r>
                        <a:rPr sz="1200" b="0" spc="-25" dirty="0">
                          <a:solidFill>
                            <a:schemeClr val="tx1"/>
                          </a:solidFill>
                          <a:latin typeface="+mn-lt"/>
                          <a:cs typeface="Gill Sans MT"/>
                        </a:rPr>
                        <a:t> </a:t>
                      </a:r>
                      <a:r>
                        <a:rPr sz="1200" b="0" dirty="0">
                          <a:solidFill>
                            <a:schemeClr val="tx1"/>
                          </a:solidFill>
                          <a:latin typeface="+mn-lt"/>
                          <a:cs typeface="Gill Sans MT"/>
                        </a:rPr>
                        <a:t>of</a:t>
                      </a:r>
                      <a:r>
                        <a:rPr sz="1200" b="0" spc="-20" dirty="0">
                          <a:solidFill>
                            <a:schemeClr val="tx1"/>
                          </a:solidFill>
                          <a:latin typeface="+mn-lt"/>
                          <a:cs typeface="Gill Sans MT"/>
                        </a:rPr>
                        <a:t> </a:t>
                      </a:r>
                      <a:r>
                        <a:rPr sz="1200" b="0" dirty="0">
                          <a:solidFill>
                            <a:schemeClr val="tx1"/>
                          </a:solidFill>
                          <a:latin typeface="+mn-lt"/>
                          <a:cs typeface="Gill Sans MT"/>
                        </a:rPr>
                        <a:t>a</a:t>
                      </a:r>
                      <a:r>
                        <a:rPr sz="1200" b="0" spc="-25" dirty="0">
                          <a:solidFill>
                            <a:schemeClr val="tx1"/>
                          </a:solidFill>
                          <a:latin typeface="+mn-lt"/>
                          <a:cs typeface="Gill Sans MT"/>
                        </a:rPr>
                        <a:t> </a:t>
                      </a:r>
                      <a:r>
                        <a:rPr sz="1200" b="0" spc="-10" dirty="0">
                          <a:solidFill>
                            <a:schemeClr val="tx1"/>
                          </a:solidFill>
                          <a:latin typeface="+mn-lt"/>
                          <a:cs typeface="Gill Sans MT"/>
                        </a:rPr>
                        <a:t>statin,</a:t>
                      </a:r>
                      <a:r>
                        <a:rPr sz="1200" b="0" spc="-20" dirty="0">
                          <a:solidFill>
                            <a:schemeClr val="tx1"/>
                          </a:solidFill>
                          <a:latin typeface="+mn-lt"/>
                          <a:cs typeface="Gill Sans MT"/>
                        </a:rPr>
                        <a:t> </a:t>
                      </a:r>
                      <a:r>
                        <a:rPr sz="1200" b="0" spc="-5" dirty="0">
                          <a:solidFill>
                            <a:schemeClr val="tx1"/>
                          </a:solidFill>
                          <a:latin typeface="+mn-lt"/>
                          <a:cs typeface="Gill Sans MT"/>
                        </a:rPr>
                        <a:t>combination</a:t>
                      </a:r>
                      <a:r>
                        <a:rPr sz="1200" b="0" spc="-20" dirty="0">
                          <a:solidFill>
                            <a:schemeClr val="tx1"/>
                          </a:solidFill>
                          <a:latin typeface="+mn-lt"/>
                          <a:cs typeface="Gill Sans MT"/>
                        </a:rPr>
                        <a:t> </a:t>
                      </a:r>
                      <a:r>
                        <a:rPr sz="1200" b="0" spc="-5" dirty="0">
                          <a:solidFill>
                            <a:schemeClr val="tx1"/>
                          </a:solidFill>
                          <a:latin typeface="+mn-lt"/>
                          <a:cs typeface="Gill Sans MT"/>
                        </a:rPr>
                        <a:t>with</a:t>
                      </a:r>
                      <a:r>
                        <a:rPr sz="1200" b="0" spc="-25" dirty="0">
                          <a:solidFill>
                            <a:schemeClr val="tx1"/>
                          </a:solidFill>
                          <a:latin typeface="+mn-lt"/>
                          <a:cs typeface="Gill Sans MT"/>
                        </a:rPr>
                        <a:t> </a:t>
                      </a:r>
                      <a:r>
                        <a:rPr sz="1200" b="0" spc="-5" dirty="0">
                          <a:solidFill>
                            <a:schemeClr val="tx1"/>
                          </a:solidFill>
                          <a:latin typeface="+mn-lt"/>
                          <a:cs typeface="Gill Sans MT"/>
                        </a:rPr>
                        <a:t>ezetimibe</a:t>
                      </a:r>
                      <a:r>
                        <a:rPr sz="1200" b="0" spc="-25" dirty="0">
                          <a:solidFill>
                            <a:schemeClr val="tx1"/>
                          </a:solidFill>
                          <a:latin typeface="+mn-lt"/>
                          <a:cs typeface="Gill Sans MT"/>
                        </a:rPr>
                        <a:t> </a:t>
                      </a:r>
                      <a:r>
                        <a:rPr sz="1200" b="0" spc="-10" dirty="0">
                          <a:solidFill>
                            <a:schemeClr val="tx1"/>
                          </a:solidFill>
                          <a:latin typeface="+mn-lt"/>
                          <a:cs typeface="Gill Sans MT"/>
                        </a:rPr>
                        <a:t>is</a:t>
                      </a:r>
                      <a:r>
                        <a:rPr lang="en-GB" sz="1200" b="0" spc="-10" dirty="0">
                          <a:solidFill>
                            <a:schemeClr val="tx1"/>
                          </a:solidFill>
                          <a:latin typeface="+mn-lt"/>
                          <a:cs typeface="Gill Sans MT"/>
                        </a:rPr>
                        <a:t> r</a:t>
                      </a:r>
                      <a:r>
                        <a:rPr sz="1200" b="0" dirty="0" err="1">
                          <a:solidFill>
                            <a:schemeClr val="tx1"/>
                          </a:solidFill>
                          <a:latin typeface="+mn-lt"/>
                          <a:cs typeface="Gill Sans MT"/>
                        </a:rPr>
                        <a:t>ecommended</a:t>
                      </a:r>
                      <a:r>
                        <a:rPr lang="en-US" sz="1200" b="0" dirty="0">
                          <a:solidFill>
                            <a:schemeClr val="tx1"/>
                          </a:solidFill>
                          <a:latin typeface="+mn-lt"/>
                          <a:cs typeface="Gill Sans MT"/>
                        </a:rPr>
                        <a:t> </a:t>
                      </a:r>
                      <a:endParaRPr sz="1200" b="0" baseline="38888" dirty="0">
                        <a:solidFill>
                          <a:schemeClr val="tx1"/>
                        </a:solidFill>
                        <a:latin typeface="+mn-lt"/>
                        <a:cs typeface="Gill Sans MT"/>
                      </a:endParaRPr>
                    </a:p>
                  </a:txBody>
                  <a:tcPr marL="0" marR="0" marT="0"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spcBef>
                          <a:spcPts val="710"/>
                        </a:spcBef>
                      </a:pPr>
                      <a:r>
                        <a:rPr sz="1400" dirty="0">
                          <a:latin typeface="+mn-lt"/>
                          <a:cs typeface="Arial"/>
                        </a:rPr>
                        <a:t>I</a:t>
                      </a:r>
                    </a:p>
                  </a:txBody>
                  <a:tcPr marL="0" marR="0" marT="7608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spcBef>
                          <a:spcPts val="710"/>
                        </a:spcBef>
                      </a:pPr>
                      <a:r>
                        <a:rPr sz="1400" dirty="0">
                          <a:latin typeface="+mn-lt"/>
                          <a:cs typeface="Arial"/>
                        </a:rPr>
                        <a:t>B</a:t>
                      </a:r>
                      <a:endParaRPr sz="1400">
                        <a:latin typeface="+mn-lt"/>
                        <a:cs typeface="Arial"/>
                      </a:endParaRPr>
                    </a:p>
                  </a:txBody>
                  <a:tcPr marL="0" marR="0" marT="76081"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80AFBF"/>
                    </a:solidFill>
                  </a:tcPr>
                </a:tc>
                <a:extLst>
                  <a:ext uri="{0D108BD9-81ED-4DB2-BD59-A6C34878D82A}">
                    <a16:rowId xmlns:a16="http://schemas.microsoft.com/office/drawing/2014/main" val="10002"/>
                  </a:ext>
                </a:extLst>
              </a:tr>
              <a:tr h="500782">
                <a:tc>
                  <a:txBody>
                    <a:bodyPr/>
                    <a:lstStyle/>
                    <a:p>
                      <a:pPr marL="80010" marR="598170" lvl="0" indent="0" algn="l" defTabSz="380924" rtl="0" eaLnBrk="1" fontAlgn="auto" latinLnBrk="0" hangingPunct="1">
                        <a:lnSpc>
                          <a:spcPct val="100000"/>
                        </a:lnSpc>
                        <a:spcBef>
                          <a:spcPts val="0"/>
                        </a:spcBef>
                        <a:spcAft>
                          <a:spcPts val="0"/>
                        </a:spcAft>
                        <a:buClrTx/>
                        <a:buSzTx/>
                        <a:buFontTx/>
                        <a:buNone/>
                        <a:tabLst/>
                        <a:defRPr/>
                      </a:pPr>
                      <a:r>
                        <a:rPr lang="en-US" sz="1200" b="0" kern="1200" spc="-10" dirty="0">
                          <a:solidFill>
                            <a:schemeClr val="tx1"/>
                          </a:solidFill>
                          <a:latin typeface="+mn-lt"/>
                          <a:ea typeface="+mn-ea"/>
                          <a:cs typeface="Gill Sans MT"/>
                        </a:rPr>
                        <a:t>For</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secondary</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prevention,</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patients</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at</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very-high</a:t>
                      </a:r>
                      <a:r>
                        <a:rPr lang="en-US" sz="1200" b="0" kern="1200" spc="-25" dirty="0">
                          <a:solidFill>
                            <a:schemeClr val="tx1"/>
                          </a:solidFill>
                          <a:latin typeface="+mn-lt"/>
                          <a:ea typeface="+mn-ea"/>
                          <a:cs typeface="Gill Sans MT"/>
                        </a:rPr>
                        <a:t> </a:t>
                      </a:r>
                      <a:r>
                        <a:rPr lang="en-US" sz="1200" b="0" kern="1200" spc="-15" dirty="0">
                          <a:solidFill>
                            <a:schemeClr val="tx1"/>
                          </a:solidFill>
                          <a:latin typeface="+mn-lt"/>
                          <a:ea typeface="+mn-ea"/>
                          <a:cs typeface="Gill Sans MT"/>
                        </a:rPr>
                        <a:t>risk</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not</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achieving</a:t>
                      </a:r>
                      <a:r>
                        <a:rPr lang="en-US" sz="1200" b="0" kern="1200" spc="-30" dirty="0">
                          <a:solidFill>
                            <a:schemeClr val="tx1"/>
                          </a:solidFill>
                          <a:latin typeface="+mn-lt"/>
                          <a:ea typeface="+mn-ea"/>
                          <a:cs typeface="Gill Sans MT"/>
                        </a:rPr>
                        <a:t> </a:t>
                      </a:r>
                      <a:r>
                        <a:rPr lang="en-US" sz="1200" b="0" kern="1200" spc="-10" dirty="0">
                          <a:solidFill>
                            <a:schemeClr val="tx1"/>
                          </a:solidFill>
                          <a:latin typeface="+mn-lt"/>
                          <a:ea typeface="+mn-ea"/>
                          <a:cs typeface="Gill Sans MT"/>
                        </a:rPr>
                        <a:t>their</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goal</a:t>
                      </a:r>
                      <a:r>
                        <a:rPr lang="en-US" sz="1200" b="0" kern="1200" spc="-10" baseline="30000" dirty="0">
                          <a:solidFill>
                            <a:schemeClr val="tx1"/>
                          </a:solidFill>
                          <a:latin typeface="+mn-lt"/>
                          <a:ea typeface="+mn-ea"/>
                          <a:cs typeface="Gill Sans MT"/>
                        </a:rPr>
                        <a:t>‡</a:t>
                      </a:r>
                      <a:r>
                        <a:rPr lang="en-US" sz="1200" b="0" kern="1200" spc="97" baseline="38888" dirty="0">
                          <a:solidFill>
                            <a:schemeClr val="tx1"/>
                          </a:solidFill>
                          <a:latin typeface="+mn-lt"/>
                          <a:ea typeface="+mn-ea"/>
                          <a:cs typeface="Gill Sans MT"/>
                        </a:rPr>
                        <a:t> </a:t>
                      </a:r>
                      <a:r>
                        <a:rPr lang="en-US" sz="1200" b="0" kern="1200" dirty="0">
                          <a:solidFill>
                            <a:schemeClr val="tx1"/>
                          </a:solidFill>
                          <a:latin typeface="+mn-lt"/>
                          <a:ea typeface="+mn-ea"/>
                          <a:cs typeface="Gill Sans MT"/>
                        </a:rPr>
                        <a:t>on</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maximum</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tolerated</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dose</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of</a:t>
                      </a:r>
                      <a:r>
                        <a:rPr lang="en-US" sz="1200" b="0" kern="1200" spc="-20"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25" dirty="0">
                          <a:solidFill>
                            <a:schemeClr val="tx1"/>
                          </a:solidFill>
                          <a:latin typeface="+mn-lt"/>
                          <a:ea typeface="+mn-ea"/>
                          <a:cs typeface="Gill Sans MT"/>
                        </a:rPr>
                        <a:t> </a:t>
                      </a:r>
                      <a:r>
                        <a:rPr lang="en-US" sz="1200" b="0" kern="1200" spc="-10" dirty="0">
                          <a:solidFill>
                            <a:schemeClr val="tx1"/>
                          </a:solidFill>
                          <a:latin typeface="+mn-lt"/>
                          <a:ea typeface="+mn-ea"/>
                          <a:cs typeface="Gill Sans MT"/>
                        </a:rPr>
                        <a:t>statin</a:t>
                      </a:r>
                      <a:r>
                        <a:rPr lang="en-US" sz="1200" b="0" kern="1200" spc="-20" dirty="0">
                          <a:solidFill>
                            <a:schemeClr val="tx1"/>
                          </a:solidFill>
                          <a:latin typeface="+mn-lt"/>
                          <a:ea typeface="+mn-ea"/>
                          <a:cs typeface="Gill Sans MT"/>
                        </a:rPr>
                        <a:t> </a:t>
                      </a:r>
                      <a:r>
                        <a:rPr lang="en-US" sz="1200" b="0" kern="1200" dirty="0">
                          <a:solidFill>
                            <a:schemeClr val="tx1"/>
                          </a:solidFill>
                          <a:latin typeface="+mn-lt"/>
                          <a:ea typeface="+mn-ea"/>
                          <a:cs typeface="Gill Sans MT"/>
                        </a:rPr>
                        <a:t>and </a:t>
                      </a:r>
                      <a:r>
                        <a:rPr lang="en-US" sz="1200" b="0" kern="1200" spc="-5" dirty="0">
                          <a:solidFill>
                            <a:schemeClr val="tx1"/>
                          </a:solidFill>
                          <a:latin typeface="+mn-lt"/>
                          <a:ea typeface="+mn-ea"/>
                          <a:cs typeface="Gill Sans MT"/>
                        </a:rPr>
                        <a:t>ezetimibe,</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combination</a:t>
                      </a:r>
                      <a:r>
                        <a:rPr lang="en-US" sz="1200" b="0" kern="1200" spc="-3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with</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30" dirty="0">
                          <a:solidFill>
                            <a:schemeClr val="tx1"/>
                          </a:solidFill>
                          <a:latin typeface="+mn-lt"/>
                          <a:ea typeface="+mn-ea"/>
                          <a:cs typeface="Gill Sans MT"/>
                        </a:rPr>
                        <a:t> </a:t>
                      </a:r>
                      <a:r>
                        <a:rPr lang="en-US" sz="1200" b="0" kern="1200" spc="-15" dirty="0">
                          <a:solidFill>
                            <a:schemeClr val="tx1"/>
                          </a:solidFill>
                          <a:latin typeface="+mn-lt"/>
                          <a:ea typeface="+mn-ea"/>
                          <a:cs typeface="Gill Sans MT"/>
                        </a:rPr>
                        <a:t>PCSK9</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inhibitor</a:t>
                      </a:r>
                      <a:r>
                        <a:rPr lang="en-US" sz="1200" b="0" kern="1200" spc="-30" dirty="0">
                          <a:solidFill>
                            <a:schemeClr val="tx1"/>
                          </a:solidFill>
                          <a:latin typeface="+mn-lt"/>
                          <a:ea typeface="+mn-ea"/>
                          <a:cs typeface="Gill Sans MT"/>
                        </a:rPr>
                        <a:t> </a:t>
                      </a:r>
                      <a:r>
                        <a:rPr lang="en-US" sz="1200" b="0" kern="1200" spc="-10" dirty="0">
                          <a:solidFill>
                            <a:schemeClr val="tx1"/>
                          </a:solidFill>
                          <a:latin typeface="+mn-lt"/>
                          <a:ea typeface="+mn-ea"/>
                          <a:cs typeface="Gill Sans MT"/>
                        </a:rPr>
                        <a:t>is </a:t>
                      </a:r>
                      <a:r>
                        <a:rPr lang="en-US" sz="1200" b="0" kern="1200" spc="10" dirty="0">
                          <a:solidFill>
                            <a:schemeClr val="tx1"/>
                          </a:solidFill>
                          <a:latin typeface="+mn-lt"/>
                          <a:ea typeface="+mn-ea"/>
                          <a:cs typeface="Gill Sans MT"/>
                        </a:rPr>
                        <a:t>recommended </a:t>
                      </a:r>
                      <a:endParaRPr lang="en-US" sz="1200" b="0" kern="1200" baseline="38888" dirty="0">
                        <a:solidFill>
                          <a:schemeClr val="tx1"/>
                        </a:solidFill>
                        <a:latin typeface="+mn-lt"/>
                        <a:ea typeface="+mn-ea"/>
                        <a:cs typeface="Gill Sans MT"/>
                      </a:endParaRPr>
                    </a:p>
                  </a:txBody>
                  <a:tcPr marL="0" marR="0" marT="0" marB="0">
                    <a:lnL w="9525">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DEDEE"/>
                    </a:solidFill>
                  </a:tcPr>
                </a:tc>
                <a:tc>
                  <a:txBody>
                    <a:bodyPr/>
                    <a:lstStyle/>
                    <a:p>
                      <a:pPr algn="ctr">
                        <a:lnSpc>
                          <a:spcPct val="100000"/>
                        </a:lnSpc>
                        <a:spcBef>
                          <a:spcPts val="710"/>
                        </a:spcBef>
                      </a:pPr>
                      <a:r>
                        <a:rPr lang="en-GB" sz="1400" dirty="0">
                          <a:latin typeface="+mn-lt"/>
                          <a:cs typeface="Arial"/>
                        </a:rPr>
                        <a:t>I</a:t>
                      </a:r>
                      <a:endParaRPr sz="1400" dirty="0">
                        <a:latin typeface="+mn-lt"/>
                        <a:cs typeface="Arial"/>
                      </a:endParaRPr>
                    </a:p>
                  </a:txBody>
                  <a:tcPr marL="0" marR="0" marT="7608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58BF8E"/>
                    </a:solidFill>
                  </a:tcPr>
                </a:tc>
                <a:tc>
                  <a:txBody>
                    <a:bodyPr/>
                    <a:lstStyle/>
                    <a:p>
                      <a:pPr marL="3175" algn="ctr">
                        <a:lnSpc>
                          <a:spcPct val="100000"/>
                        </a:lnSpc>
                        <a:spcBef>
                          <a:spcPts val="710"/>
                        </a:spcBef>
                      </a:pPr>
                      <a:r>
                        <a:rPr lang="en-GB" sz="1400" dirty="0">
                          <a:latin typeface="+mn-lt"/>
                          <a:cs typeface="Arial"/>
                        </a:rPr>
                        <a:t>A</a:t>
                      </a:r>
                      <a:endParaRPr sz="1400" dirty="0">
                        <a:latin typeface="+mn-lt"/>
                        <a:cs typeface="Arial"/>
                      </a:endParaRPr>
                    </a:p>
                  </a:txBody>
                  <a:tcPr marL="0" marR="0" marT="76081" marB="0">
                    <a:lnL w="19050" cap="flat" cmpd="sng" algn="ctr">
                      <a:solidFill>
                        <a:srgbClr val="FFFFFF"/>
                      </a:solidFill>
                      <a:prstDash val="solid"/>
                      <a:round/>
                      <a:headEnd type="none" w="med" len="med"/>
                      <a:tailEnd type="none" w="med" len="med"/>
                    </a:lnL>
                    <a:lnR w="9525">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108FA3"/>
                    </a:solidFill>
                  </a:tcPr>
                </a:tc>
                <a:extLst>
                  <a:ext uri="{0D108BD9-81ED-4DB2-BD59-A6C34878D82A}">
                    <a16:rowId xmlns:a16="http://schemas.microsoft.com/office/drawing/2014/main" val="3425488675"/>
                  </a:ext>
                </a:extLst>
              </a:tr>
              <a:tr h="508214">
                <a:tc>
                  <a:txBody>
                    <a:bodyPr/>
                    <a:lstStyle/>
                    <a:p>
                      <a:pPr marL="80010" marR="602615">
                        <a:lnSpc>
                          <a:spcPct val="100000"/>
                        </a:lnSpc>
                      </a:pPr>
                      <a:r>
                        <a:rPr sz="1200" b="0" spc="-10" dirty="0">
                          <a:solidFill>
                            <a:schemeClr val="tx1"/>
                          </a:solidFill>
                          <a:latin typeface="+mn-lt"/>
                          <a:cs typeface="Gill Sans MT"/>
                        </a:rPr>
                        <a:t>For</a:t>
                      </a:r>
                      <a:r>
                        <a:rPr sz="1200" b="0" spc="-25" dirty="0">
                          <a:solidFill>
                            <a:schemeClr val="tx1"/>
                          </a:solidFill>
                          <a:latin typeface="+mn-lt"/>
                          <a:cs typeface="Gill Sans MT"/>
                        </a:rPr>
                        <a:t> </a:t>
                      </a:r>
                      <a:r>
                        <a:rPr sz="1200" b="0" spc="-10" dirty="0">
                          <a:solidFill>
                            <a:schemeClr val="tx1"/>
                          </a:solidFill>
                          <a:latin typeface="+mn-lt"/>
                          <a:cs typeface="Gill Sans MT"/>
                        </a:rPr>
                        <a:t>very-high-risk</a:t>
                      </a:r>
                      <a:r>
                        <a:rPr sz="1200" b="0" spc="-15" dirty="0">
                          <a:solidFill>
                            <a:schemeClr val="tx1"/>
                          </a:solidFill>
                          <a:latin typeface="+mn-lt"/>
                          <a:cs typeface="Gill Sans MT"/>
                        </a:rPr>
                        <a:t> </a:t>
                      </a:r>
                      <a:r>
                        <a:rPr sz="1200" b="0" spc="-5" dirty="0">
                          <a:solidFill>
                            <a:schemeClr val="tx1"/>
                          </a:solidFill>
                          <a:latin typeface="+mn-lt"/>
                          <a:cs typeface="Gill Sans MT"/>
                        </a:rPr>
                        <a:t>FH</a:t>
                      </a:r>
                      <a:r>
                        <a:rPr sz="1200" b="0" spc="-25" dirty="0">
                          <a:solidFill>
                            <a:schemeClr val="tx1"/>
                          </a:solidFill>
                          <a:latin typeface="+mn-lt"/>
                          <a:cs typeface="Gill Sans MT"/>
                        </a:rPr>
                        <a:t> </a:t>
                      </a:r>
                      <a:r>
                        <a:rPr sz="1200" b="0" spc="-5" dirty="0">
                          <a:solidFill>
                            <a:schemeClr val="tx1"/>
                          </a:solidFill>
                          <a:latin typeface="+mn-lt"/>
                          <a:cs typeface="Gill Sans MT"/>
                        </a:rPr>
                        <a:t>patients</a:t>
                      </a:r>
                      <a:r>
                        <a:rPr sz="1200" b="0" spc="-20" dirty="0">
                          <a:solidFill>
                            <a:schemeClr val="tx1"/>
                          </a:solidFill>
                          <a:latin typeface="+mn-lt"/>
                          <a:cs typeface="Gill Sans MT"/>
                        </a:rPr>
                        <a:t> </a:t>
                      </a:r>
                      <a:r>
                        <a:rPr sz="1200" b="0" spc="-5" dirty="0">
                          <a:solidFill>
                            <a:schemeClr val="tx1"/>
                          </a:solidFill>
                          <a:latin typeface="+mn-lt"/>
                          <a:cs typeface="Gill Sans MT"/>
                        </a:rPr>
                        <a:t>(that</a:t>
                      </a:r>
                      <a:r>
                        <a:rPr sz="1200" b="0" spc="-25" dirty="0">
                          <a:solidFill>
                            <a:schemeClr val="tx1"/>
                          </a:solidFill>
                          <a:latin typeface="+mn-lt"/>
                          <a:cs typeface="Gill Sans MT"/>
                        </a:rPr>
                        <a:t> </a:t>
                      </a:r>
                      <a:r>
                        <a:rPr sz="1200" b="0" spc="-15" dirty="0">
                          <a:solidFill>
                            <a:schemeClr val="tx1"/>
                          </a:solidFill>
                          <a:latin typeface="+mn-lt"/>
                          <a:cs typeface="Gill Sans MT"/>
                        </a:rPr>
                        <a:t>is, </a:t>
                      </a:r>
                      <a:r>
                        <a:rPr sz="1200" b="0" spc="-5" dirty="0">
                          <a:solidFill>
                            <a:schemeClr val="tx1"/>
                          </a:solidFill>
                          <a:latin typeface="+mn-lt"/>
                          <a:cs typeface="Gill Sans MT"/>
                        </a:rPr>
                        <a:t>with</a:t>
                      </a:r>
                      <a:r>
                        <a:rPr sz="1200" b="0" spc="-20" dirty="0">
                          <a:solidFill>
                            <a:schemeClr val="tx1"/>
                          </a:solidFill>
                          <a:latin typeface="+mn-lt"/>
                          <a:cs typeface="Gill Sans MT"/>
                        </a:rPr>
                        <a:t> </a:t>
                      </a:r>
                      <a:r>
                        <a:rPr sz="1200" b="0" spc="-5" dirty="0">
                          <a:solidFill>
                            <a:schemeClr val="tx1"/>
                          </a:solidFill>
                          <a:latin typeface="+mn-lt"/>
                          <a:cs typeface="Gill Sans MT"/>
                        </a:rPr>
                        <a:t>ASCVD</a:t>
                      </a:r>
                      <a:r>
                        <a:rPr sz="1200" b="0" spc="-25" dirty="0">
                          <a:solidFill>
                            <a:schemeClr val="tx1"/>
                          </a:solidFill>
                          <a:latin typeface="+mn-lt"/>
                          <a:cs typeface="Gill Sans MT"/>
                        </a:rPr>
                        <a:t> </a:t>
                      </a:r>
                      <a:r>
                        <a:rPr sz="1200" b="0" spc="-10" dirty="0">
                          <a:solidFill>
                            <a:schemeClr val="tx1"/>
                          </a:solidFill>
                          <a:latin typeface="+mn-lt"/>
                          <a:cs typeface="Gill Sans MT"/>
                        </a:rPr>
                        <a:t>or</a:t>
                      </a:r>
                      <a:r>
                        <a:rPr sz="1200" b="0" spc="-20" dirty="0">
                          <a:solidFill>
                            <a:schemeClr val="tx1"/>
                          </a:solidFill>
                          <a:latin typeface="+mn-lt"/>
                          <a:cs typeface="Gill Sans MT"/>
                        </a:rPr>
                        <a:t> </a:t>
                      </a:r>
                      <a:r>
                        <a:rPr sz="1200" b="0" spc="-5" dirty="0">
                          <a:solidFill>
                            <a:schemeClr val="tx1"/>
                          </a:solidFill>
                          <a:latin typeface="+mn-lt"/>
                          <a:cs typeface="Gill Sans MT"/>
                        </a:rPr>
                        <a:t>with</a:t>
                      </a:r>
                      <a:r>
                        <a:rPr sz="1200" b="0" spc="-15" dirty="0">
                          <a:solidFill>
                            <a:schemeClr val="tx1"/>
                          </a:solidFill>
                          <a:latin typeface="+mn-lt"/>
                          <a:cs typeface="Gill Sans MT"/>
                        </a:rPr>
                        <a:t> </a:t>
                      </a:r>
                      <a:r>
                        <a:rPr sz="1200" b="0" spc="-5" dirty="0">
                          <a:solidFill>
                            <a:schemeClr val="tx1"/>
                          </a:solidFill>
                          <a:latin typeface="+mn-lt"/>
                          <a:cs typeface="Gill Sans MT"/>
                        </a:rPr>
                        <a:t>another</a:t>
                      </a:r>
                      <a:r>
                        <a:rPr sz="1200" b="0" spc="-30" dirty="0">
                          <a:solidFill>
                            <a:schemeClr val="tx1"/>
                          </a:solidFill>
                          <a:latin typeface="+mn-lt"/>
                          <a:cs typeface="Gill Sans MT"/>
                        </a:rPr>
                        <a:t> </a:t>
                      </a:r>
                      <a:r>
                        <a:rPr sz="1200" b="0" spc="-10" dirty="0">
                          <a:solidFill>
                            <a:schemeClr val="tx1"/>
                          </a:solidFill>
                          <a:latin typeface="+mn-lt"/>
                          <a:cs typeface="Gill Sans MT"/>
                        </a:rPr>
                        <a:t>major</a:t>
                      </a:r>
                      <a:r>
                        <a:rPr sz="1200" b="0" spc="-20" dirty="0">
                          <a:solidFill>
                            <a:schemeClr val="tx1"/>
                          </a:solidFill>
                          <a:latin typeface="+mn-lt"/>
                          <a:cs typeface="Gill Sans MT"/>
                        </a:rPr>
                        <a:t> </a:t>
                      </a:r>
                      <a:r>
                        <a:rPr sz="1200" b="0" spc="-15" dirty="0">
                          <a:solidFill>
                            <a:schemeClr val="tx1"/>
                          </a:solidFill>
                          <a:latin typeface="+mn-lt"/>
                          <a:cs typeface="Gill Sans MT"/>
                        </a:rPr>
                        <a:t>risk</a:t>
                      </a:r>
                      <a:r>
                        <a:rPr sz="1200" b="0" spc="-20" dirty="0">
                          <a:solidFill>
                            <a:schemeClr val="tx1"/>
                          </a:solidFill>
                          <a:latin typeface="+mn-lt"/>
                          <a:cs typeface="Gill Sans MT"/>
                        </a:rPr>
                        <a:t> </a:t>
                      </a:r>
                      <a:r>
                        <a:rPr sz="1200" b="0" spc="-5" dirty="0">
                          <a:solidFill>
                            <a:schemeClr val="tx1"/>
                          </a:solidFill>
                          <a:latin typeface="+mn-lt"/>
                          <a:cs typeface="Gill Sans MT"/>
                        </a:rPr>
                        <a:t>factor)</a:t>
                      </a:r>
                      <a:r>
                        <a:rPr sz="1200" b="0" spc="-20" dirty="0">
                          <a:solidFill>
                            <a:schemeClr val="tx1"/>
                          </a:solidFill>
                          <a:latin typeface="+mn-lt"/>
                          <a:cs typeface="Gill Sans MT"/>
                        </a:rPr>
                        <a:t> </a:t>
                      </a:r>
                      <a:r>
                        <a:rPr sz="1200" b="0" spc="-5" dirty="0">
                          <a:solidFill>
                            <a:schemeClr val="tx1"/>
                          </a:solidFill>
                          <a:latin typeface="+mn-lt"/>
                          <a:cs typeface="Gill Sans MT"/>
                        </a:rPr>
                        <a:t>who</a:t>
                      </a:r>
                      <a:r>
                        <a:rPr sz="1200" b="0" spc="-25" dirty="0">
                          <a:solidFill>
                            <a:schemeClr val="tx1"/>
                          </a:solidFill>
                          <a:latin typeface="+mn-lt"/>
                          <a:cs typeface="Gill Sans MT"/>
                        </a:rPr>
                        <a:t> </a:t>
                      </a:r>
                      <a:r>
                        <a:rPr sz="1200" b="0" dirty="0">
                          <a:solidFill>
                            <a:schemeClr val="tx1"/>
                          </a:solidFill>
                          <a:latin typeface="+mn-lt"/>
                          <a:cs typeface="Gill Sans MT"/>
                        </a:rPr>
                        <a:t>do</a:t>
                      </a:r>
                      <a:r>
                        <a:rPr sz="1200" b="0" spc="-15" dirty="0">
                          <a:solidFill>
                            <a:schemeClr val="tx1"/>
                          </a:solidFill>
                          <a:latin typeface="+mn-lt"/>
                          <a:cs typeface="Gill Sans MT"/>
                        </a:rPr>
                        <a:t> </a:t>
                      </a:r>
                      <a:r>
                        <a:rPr sz="1200" b="0" spc="-5" dirty="0">
                          <a:solidFill>
                            <a:schemeClr val="tx1"/>
                          </a:solidFill>
                          <a:latin typeface="+mn-lt"/>
                          <a:cs typeface="Gill Sans MT"/>
                        </a:rPr>
                        <a:t>not</a:t>
                      </a:r>
                      <a:r>
                        <a:rPr sz="1200" b="0" spc="-25" dirty="0">
                          <a:solidFill>
                            <a:schemeClr val="tx1"/>
                          </a:solidFill>
                          <a:latin typeface="+mn-lt"/>
                          <a:cs typeface="Gill Sans MT"/>
                        </a:rPr>
                        <a:t> </a:t>
                      </a:r>
                      <a:r>
                        <a:rPr sz="1200" b="0" spc="-5" dirty="0">
                          <a:solidFill>
                            <a:schemeClr val="tx1"/>
                          </a:solidFill>
                          <a:latin typeface="+mn-lt"/>
                          <a:cs typeface="Gill Sans MT"/>
                        </a:rPr>
                        <a:t>achieve</a:t>
                      </a:r>
                      <a:r>
                        <a:rPr sz="1200" b="0" spc="-20" dirty="0">
                          <a:solidFill>
                            <a:schemeClr val="tx1"/>
                          </a:solidFill>
                          <a:latin typeface="+mn-lt"/>
                          <a:cs typeface="Gill Sans MT"/>
                        </a:rPr>
                        <a:t> </a:t>
                      </a:r>
                      <a:r>
                        <a:rPr sz="1200" b="0" spc="-10" dirty="0">
                          <a:solidFill>
                            <a:schemeClr val="tx1"/>
                          </a:solidFill>
                          <a:latin typeface="+mn-lt"/>
                          <a:cs typeface="Gill Sans MT"/>
                        </a:rPr>
                        <a:t>their</a:t>
                      </a:r>
                      <a:r>
                        <a:rPr sz="1200" b="0" spc="-20" dirty="0">
                          <a:solidFill>
                            <a:schemeClr val="tx1"/>
                          </a:solidFill>
                          <a:latin typeface="+mn-lt"/>
                          <a:cs typeface="Gill Sans MT"/>
                        </a:rPr>
                        <a:t> </a:t>
                      </a:r>
                      <a:r>
                        <a:rPr sz="1200" b="0" spc="5" dirty="0">
                          <a:solidFill>
                            <a:schemeClr val="tx1"/>
                          </a:solidFill>
                          <a:latin typeface="+mn-lt"/>
                          <a:cs typeface="Gill Sans MT"/>
                        </a:rPr>
                        <a:t>goal</a:t>
                      </a:r>
                      <a:r>
                        <a:rPr sz="1200" b="0" spc="7" baseline="38888" dirty="0">
                          <a:solidFill>
                            <a:schemeClr val="tx1"/>
                          </a:solidFill>
                          <a:latin typeface="+mn-lt"/>
                          <a:cs typeface="Gill Sans MT"/>
                        </a:rPr>
                        <a:t>c</a:t>
                      </a:r>
                      <a:r>
                        <a:rPr sz="1200" b="0" spc="104" baseline="38888" dirty="0">
                          <a:solidFill>
                            <a:schemeClr val="tx1"/>
                          </a:solidFill>
                          <a:latin typeface="+mn-lt"/>
                          <a:cs typeface="Gill Sans MT"/>
                        </a:rPr>
                        <a:t> </a:t>
                      </a:r>
                      <a:r>
                        <a:rPr sz="1200" b="0" dirty="0">
                          <a:solidFill>
                            <a:schemeClr val="tx1"/>
                          </a:solidFill>
                          <a:latin typeface="+mn-lt"/>
                          <a:cs typeface="Gill Sans MT"/>
                        </a:rPr>
                        <a:t>on a</a:t>
                      </a:r>
                      <a:r>
                        <a:rPr sz="1200" b="0" spc="-30" dirty="0">
                          <a:solidFill>
                            <a:schemeClr val="tx1"/>
                          </a:solidFill>
                          <a:latin typeface="+mn-lt"/>
                          <a:cs typeface="Gill Sans MT"/>
                        </a:rPr>
                        <a:t> </a:t>
                      </a:r>
                      <a:r>
                        <a:rPr sz="1200" b="0" spc="-5" dirty="0">
                          <a:solidFill>
                            <a:schemeClr val="tx1"/>
                          </a:solidFill>
                          <a:latin typeface="+mn-lt"/>
                          <a:cs typeface="Gill Sans MT"/>
                        </a:rPr>
                        <a:t>maximum</a:t>
                      </a:r>
                      <a:r>
                        <a:rPr sz="1200" b="0" spc="-30" dirty="0">
                          <a:solidFill>
                            <a:schemeClr val="tx1"/>
                          </a:solidFill>
                          <a:latin typeface="+mn-lt"/>
                          <a:cs typeface="Gill Sans MT"/>
                        </a:rPr>
                        <a:t> </a:t>
                      </a:r>
                      <a:r>
                        <a:rPr sz="1200" b="0" spc="-5" dirty="0">
                          <a:solidFill>
                            <a:schemeClr val="tx1"/>
                          </a:solidFill>
                          <a:latin typeface="+mn-lt"/>
                          <a:cs typeface="Gill Sans MT"/>
                        </a:rPr>
                        <a:t>tolerated</a:t>
                      </a:r>
                      <a:r>
                        <a:rPr sz="1200" b="0" spc="-30" dirty="0">
                          <a:solidFill>
                            <a:schemeClr val="tx1"/>
                          </a:solidFill>
                          <a:latin typeface="+mn-lt"/>
                          <a:cs typeface="Gill Sans MT"/>
                        </a:rPr>
                        <a:t> </a:t>
                      </a:r>
                      <a:r>
                        <a:rPr sz="1200" b="0" spc="-5" dirty="0">
                          <a:solidFill>
                            <a:schemeClr val="tx1"/>
                          </a:solidFill>
                          <a:latin typeface="+mn-lt"/>
                          <a:cs typeface="Gill Sans MT"/>
                        </a:rPr>
                        <a:t>dose</a:t>
                      </a:r>
                      <a:r>
                        <a:rPr sz="1200" b="0" spc="-30" dirty="0">
                          <a:solidFill>
                            <a:schemeClr val="tx1"/>
                          </a:solidFill>
                          <a:latin typeface="+mn-lt"/>
                          <a:cs typeface="Gill Sans MT"/>
                        </a:rPr>
                        <a:t> </a:t>
                      </a:r>
                      <a:r>
                        <a:rPr sz="1200" b="0" dirty="0">
                          <a:solidFill>
                            <a:schemeClr val="tx1"/>
                          </a:solidFill>
                          <a:latin typeface="+mn-lt"/>
                          <a:cs typeface="Gill Sans MT"/>
                        </a:rPr>
                        <a:t>of</a:t>
                      </a:r>
                      <a:r>
                        <a:rPr sz="1200" b="0" spc="-20" dirty="0">
                          <a:solidFill>
                            <a:schemeClr val="tx1"/>
                          </a:solidFill>
                          <a:latin typeface="+mn-lt"/>
                          <a:cs typeface="Gill Sans MT"/>
                        </a:rPr>
                        <a:t> </a:t>
                      </a:r>
                      <a:r>
                        <a:rPr sz="1200" b="0" dirty="0">
                          <a:solidFill>
                            <a:schemeClr val="tx1"/>
                          </a:solidFill>
                          <a:latin typeface="+mn-lt"/>
                          <a:cs typeface="Gill Sans MT"/>
                        </a:rPr>
                        <a:t>a</a:t>
                      </a:r>
                      <a:r>
                        <a:rPr sz="1200" b="0" spc="-30" dirty="0">
                          <a:solidFill>
                            <a:schemeClr val="tx1"/>
                          </a:solidFill>
                          <a:latin typeface="+mn-lt"/>
                          <a:cs typeface="Gill Sans MT"/>
                        </a:rPr>
                        <a:t> </a:t>
                      </a:r>
                      <a:r>
                        <a:rPr sz="1200" b="0" spc="-10" dirty="0">
                          <a:solidFill>
                            <a:schemeClr val="tx1"/>
                          </a:solidFill>
                          <a:latin typeface="+mn-lt"/>
                          <a:cs typeface="Gill Sans MT"/>
                        </a:rPr>
                        <a:t>statin</a:t>
                      </a:r>
                      <a:r>
                        <a:rPr sz="1200" b="0" spc="-25" dirty="0">
                          <a:solidFill>
                            <a:schemeClr val="tx1"/>
                          </a:solidFill>
                          <a:latin typeface="+mn-lt"/>
                          <a:cs typeface="Gill Sans MT"/>
                        </a:rPr>
                        <a:t> </a:t>
                      </a:r>
                      <a:r>
                        <a:rPr sz="1200" b="0" dirty="0">
                          <a:solidFill>
                            <a:schemeClr val="tx1"/>
                          </a:solidFill>
                          <a:latin typeface="+mn-lt"/>
                          <a:cs typeface="Gill Sans MT"/>
                        </a:rPr>
                        <a:t>and</a:t>
                      </a:r>
                      <a:r>
                        <a:rPr sz="1200" b="0" spc="-30" dirty="0">
                          <a:solidFill>
                            <a:schemeClr val="tx1"/>
                          </a:solidFill>
                          <a:latin typeface="+mn-lt"/>
                          <a:cs typeface="Gill Sans MT"/>
                        </a:rPr>
                        <a:t> </a:t>
                      </a:r>
                      <a:r>
                        <a:rPr sz="1200" b="0" spc="-5" dirty="0">
                          <a:solidFill>
                            <a:schemeClr val="tx1"/>
                          </a:solidFill>
                          <a:latin typeface="+mn-lt"/>
                          <a:cs typeface="Gill Sans MT"/>
                        </a:rPr>
                        <a:t>ezetimibe,</a:t>
                      </a:r>
                      <a:r>
                        <a:rPr sz="1200" b="0" spc="-25" dirty="0">
                          <a:solidFill>
                            <a:schemeClr val="tx1"/>
                          </a:solidFill>
                          <a:latin typeface="+mn-lt"/>
                          <a:cs typeface="Gill Sans MT"/>
                        </a:rPr>
                        <a:t> </a:t>
                      </a:r>
                      <a:r>
                        <a:rPr sz="1200" b="0" dirty="0">
                          <a:solidFill>
                            <a:schemeClr val="tx1"/>
                          </a:solidFill>
                          <a:latin typeface="+mn-lt"/>
                          <a:cs typeface="Gill Sans MT"/>
                        </a:rPr>
                        <a:t>a</a:t>
                      </a:r>
                      <a:r>
                        <a:rPr sz="1200" b="0" spc="-20" dirty="0">
                          <a:solidFill>
                            <a:schemeClr val="tx1"/>
                          </a:solidFill>
                          <a:latin typeface="+mn-lt"/>
                          <a:cs typeface="Gill Sans MT"/>
                        </a:rPr>
                        <a:t> </a:t>
                      </a:r>
                      <a:r>
                        <a:rPr sz="1200" b="0" spc="-5" dirty="0">
                          <a:solidFill>
                            <a:schemeClr val="tx1"/>
                          </a:solidFill>
                          <a:latin typeface="+mn-lt"/>
                          <a:cs typeface="Gill Sans MT"/>
                        </a:rPr>
                        <a:t>combination</a:t>
                      </a:r>
                      <a:r>
                        <a:rPr sz="1200" b="0" spc="-25" dirty="0">
                          <a:solidFill>
                            <a:schemeClr val="tx1"/>
                          </a:solidFill>
                          <a:latin typeface="+mn-lt"/>
                          <a:cs typeface="Gill Sans MT"/>
                        </a:rPr>
                        <a:t> </a:t>
                      </a:r>
                      <a:r>
                        <a:rPr sz="1200" b="0" spc="-5" dirty="0">
                          <a:solidFill>
                            <a:schemeClr val="tx1"/>
                          </a:solidFill>
                          <a:latin typeface="+mn-lt"/>
                          <a:cs typeface="Gill Sans MT"/>
                        </a:rPr>
                        <a:t>with</a:t>
                      </a:r>
                      <a:r>
                        <a:rPr sz="1200" b="0" spc="-30" dirty="0">
                          <a:solidFill>
                            <a:schemeClr val="tx1"/>
                          </a:solidFill>
                          <a:latin typeface="+mn-lt"/>
                          <a:cs typeface="Gill Sans MT"/>
                        </a:rPr>
                        <a:t> </a:t>
                      </a:r>
                      <a:r>
                        <a:rPr sz="1200" b="0" dirty="0">
                          <a:solidFill>
                            <a:schemeClr val="tx1"/>
                          </a:solidFill>
                          <a:latin typeface="+mn-lt"/>
                          <a:cs typeface="Gill Sans MT"/>
                        </a:rPr>
                        <a:t>a</a:t>
                      </a:r>
                      <a:r>
                        <a:rPr sz="1200" b="0" spc="-15" dirty="0">
                          <a:solidFill>
                            <a:schemeClr val="tx1"/>
                          </a:solidFill>
                          <a:latin typeface="+mn-lt"/>
                          <a:cs typeface="Gill Sans MT"/>
                        </a:rPr>
                        <a:t> PCSK9</a:t>
                      </a:r>
                      <a:r>
                        <a:rPr sz="1200" b="0" spc="-30" dirty="0">
                          <a:solidFill>
                            <a:schemeClr val="tx1"/>
                          </a:solidFill>
                          <a:latin typeface="+mn-lt"/>
                          <a:cs typeface="Gill Sans MT"/>
                        </a:rPr>
                        <a:t> </a:t>
                      </a:r>
                      <a:r>
                        <a:rPr sz="1200" b="0" spc="-5" dirty="0">
                          <a:solidFill>
                            <a:schemeClr val="tx1"/>
                          </a:solidFill>
                          <a:latin typeface="+mn-lt"/>
                          <a:cs typeface="Gill Sans MT"/>
                        </a:rPr>
                        <a:t>inhibitor</a:t>
                      </a:r>
                      <a:r>
                        <a:rPr sz="1200" b="0" spc="-35" dirty="0">
                          <a:solidFill>
                            <a:schemeClr val="tx1"/>
                          </a:solidFill>
                          <a:latin typeface="+mn-lt"/>
                          <a:cs typeface="Gill Sans MT"/>
                        </a:rPr>
                        <a:t> </a:t>
                      </a:r>
                      <a:r>
                        <a:rPr sz="1200" b="0" spc="-10" dirty="0">
                          <a:solidFill>
                            <a:schemeClr val="tx1"/>
                          </a:solidFill>
                          <a:latin typeface="+mn-lt"/>
                          <a:cs typeface="Gill Sans MT"/>
                        </a:rPr>
                        <a:t>is</a:t>
                      </a:r>
                      <a:r>
                        <a:rPr sz="1200" b="0" spc="-30" dirty="0">
                          <a:solidFill>
                            <a:schemeClr val="tx1"/>
                          </a:solidFill>
                          <a:latin typeface="+mn-lt"/>
                          <a:cs typeface="Gill Sans MT"/>
                        </a:rPr>
                        <a:t> </a:t>
                      </a:r>
                      <a:r>
                        <a:rPr sz="1200" b="0" spc="-5" dirty="0">
                          <a:solidFill>
                            <a:schemeClr val="tx1"/>
                          </a:solidFill>
                          <a:latin typeface="+mn-lt"/>
                          <a:cs typeface="Gill Sans MT"/>
                        </a:rPr>
                        <a:t>recommended</a:t>
                      </a:r>
                      <a:endParaRPr sz="1200" b="0" dirty="0">
                        <a:solidFill>
                          <a:schemeClr val="tx1"/>
                        </a:solidFill>
                        <a:latin typeface="+mn-lt"/>
                        <a:cs typeface="Gill Sans MT"/>
                      </a:endParaRPr>
                    </a:p>
                  </a:txBody>
                  <a:tcPr marL="0" marR="0" marT="0" marB="0">
                    <a:lnL w="9525">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algn="ctr">
                        <a:lnSpc>
                          <a:spcPct val="100000"/>
                        </a:lnSpc>
                        <a:spcBef>
                          <a:spcPts val="710"/>
                        </a:spcBef>
                      </a:pPr>
                      <a:r>
                        <a:rPr sz="1400" dirty="0">
                          <a:latin typeface="+mn-lt"/>
                          <a:cs typeface="Arial"/>
                        </a:rPr>
                        <a:t>I</a:t>
                      </a:r>
                    </a:p>
                  </a:txBody>
                  <a:tcPr marL="0" marR="0" marT="7608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58BF8E"/>
                    </a:solidFill>
                  </a:tcPr>
                </a:tc>
                <a:tc>
                  <a:txBody>
                    <a:bodyPr/>
                    <a:lstStyle/>
                    <a:p>
                      <a:pPr marL="3175" algn="ctr">
                        <a:lnSpc>
                          <a:spcPct val="100000"/>
                        </a:lnSpc>
                        <a:spcBef>
                          <a:spcPts val="710"/>
                        </a:spcBef>
                      </a:pPr>
                      <a:r>
                        <a:rPr sz="1400" dirty="0">
                          <a:latin typeface="+mn-lt"/>
                          <a:cs typeface="Arial"/>
                        </a:rPr>
                        <a:t>C</a:t>
                      </a:r>
                    </a:p>
                  </a:txBody>
                  <a:tcPr marL="0" marR="0" marT="76081" marB="0">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D0DEE4"/>
                    </a:solidFill>
                  </a:tcPr>
                </a:tc>
                <a:extLst>
                  <a:ext uri="{0D108BD9-81ED-4DB2-BD59-A6C34878D82A}">
                    <a16:rowId xmlns:a16="http://schemas.microsoft.com/office/drawing/2014/main" val="10005"/>
                  </a:ext>
                </a:extLst>
              </a:tr>
              <a:tr h="375560">
                <a:tc>
                  <a:txBody>
                    <a:bodyPr/>
                    <a:lstStyle/>
                    <a:p>
                      <a:pPr marL="80010">
                        <a:lnSpc>
                          <a:spcPct val="100000"/>
                        </a:lnSpc>
                        <a:spcBef>
                          <a:spcPts val="160"/>
                        </a:spcBef>
                      </a:pPr>
                      <a:r>
                        <a:rPr sz="1200" b="0" spc="-10" dirty="0">
                          <a:solidFill>
                            <a:schemeClr val="tx1"/>
                          </a:solidFill>
                          <a:latin typeface="+mn-lt"/>
                          <a:cs typeface="Gill Sans MT"/>
                        </a:rPr>
                        <a:t>If</a:t>
                      </a:r>
                      <a:r>
                        <a:rPr sz="1200" b="0" spc="-30" dirty="0">
                          <a:solidFill>
                            <a:schemeClr val="tx1"/>
                          </a:solidFill>
                          <a:latin typeface="+mn-lt"/>
                          <a:cs typeface="Gill Sans MT"/>
                        </a:rPr>
                        <a:t> </a:t>
                      </a:r>
                      <a:r>
                        <a:rPr sz="1200" b="0" dirty="0">
                          <a:solidFill>
                            <a:schemeClr val="tx1"/>
                          </a:solidFill>
                          <a:latin typeface="+mn-lt"/>
                          <a:cs typeface="Gill Sans MT"/>
                        </a:rPr>
                        <a:t>a</a:t>
                      </a:r>
                      <a:r>
                        <a:rPr sz="1200" b="0" spc="-15" dirty="0">
                          <a:solidFill>
                            <a:schemeClr val="tx1"/>
                          </a:solidFill>
                          <a:latin typeface="+mn-lt"/>
                          <a:cs typeface="Gill Sans MT"/>
                        </a:rPr>
                        <a:t> </a:t>
                      </a:r>
                      <a:r>
                        <a:rPr sz="1200" b="0" spc="-5" dirty="0">
                          <a:solidFill>
                            <a:schemeClr val="tx1"/>
                          </a:solidFill>
                          <a:latin typeface="+mn-lt"/>
                          <a:cs typeface="Gill Sans MT"/>
                        </a:rPr>
                        <a:t>statin-based</a:t>
                      </a:r>
                      <a:r>
                        <a:rPr sz="1200" b="0" spc="-20" dirty="0">
                          <a:solidFill>
                            <a:schemeClr val="tx1"/>
                          </a:solidFill>
                          <a:latin typeface="+mn-lt"/>
                          <a:cs typeface="Gill Sans MT"/>
                        </a:rPr>
                        <a:t> </a:t>
                      </a:r>
                      <a:r>
                        <a:rPr sz="1200" b="0" spc="-5" dirty="0">
                          <a:solidFill>
                            <a:schemeClr val="tx1"/>
                          </a:solidFill>
                          <a:latin typeface="+mn-lt"/>
                          <a:cs typeface="Gill Sans MT"/>
                        </a:rPr>
                        <a:t>regimen</a:t>
                      </a:r>
                      <a:r>
                        <a:rPr sz="1200" b="0" spc="-25" dirty="0">
                          <a:solidFill>
                            <a:schemeClr val="tx1"/>
                          </a:solidFill>
                          <a:latin typeface="+mn-lt"/>
                          <a:cs typeface="Gill Sans MT"/>
                        </a:rPr>
                        <a:t> </a:t>
                      </a:r>
                      <a:r>
                        <a:rPr sz="1200" b="0" spc="-10" dirty="0">
                          <a:solidFill>
                            <a:schemeClr val="tx1"/>
                          </a:solidFill>
                          <a:latin typeface="+mn-lt"/>
                          <a:cs typeface="Gill Sans MT"/>
                        </a:rPr>
                        <a:t>is</a:t>
                      </a:r>
                      <a:r>
                        <a:rPr sz="1200" b="0" spc="-25" dirty="0">
                          <a:solidFill>
                            <a:schemeClr val="tx1"/>
                          </a:solidFill>
                          <a:latin typeface="+mn-lt"/>
                          <a:cs typeface="Gill Sans MT"/>
                        </a:rPr>
                        <a:t> </a:t>
                      </a:r>
                      <a:r>
                        <a:rPr sz="1200" b="0" spc="-5" dirty="0">
                          <a:solidFill>
                            <a:schemeClr val="tx1"/>
                          </a:solidFill>
                          <a:latin typeface="+mn-lt"/>
                          <a:cs typeface="Gill Sans MT"/>
                        </a:rPr>
                        <a:t>not</a:t>
                      </a:r>
                      <a:r>
                        <a:rPr sz="1200" b="0" spc="-25" dirty="0">
                          <a:solidFill>
                            <a:schemeClr val="tx1"/>
                          </a:solidFill>
                          <a:latin typeface="+mn-lt"/>
                          <a:cs typeface="Gill Sans MT"/>
                        </a:rPr>
                        <a:t> </a:t>
                      </a:r>
                      <a:r>
                        <a:rPr sz="1200" b="0" spc="-5" dirty="0">
                          <a:solidFill>
                            <a:schemeClr val="tx1"/>
                          </a:solidFill>
                          <a:latin typeface="+mn-lt"/>
                          <a:cs typeface="Gill Sans MT"/>
                        </a:rPr>
                        <a:t>tolerated</a:t>
                      </a:r>
                      <a:r>
                        <a:rPr sz="1200" b="0" spc="-25" dirty="0">
                          <a:solidFill>
                            <a:schemeClr val="tx1"/>
                          </a:solidFill>
                          <a:latin typeface="+mn-lt"/>
                          <a:cs typeface="Gill Sans MT"/>
                        </a:rPr>
                        <a:t> </a:t>
                      </a:r>
                      <a:r>
                        <a:rPr sz="1200" b="0" spc="-5" dirty="0">
                          <a:solidFill>
                            <a:schemeClr val="tx1"/>
                          </a:solidFill>
                          <a:latin typeface="+mn-lt"/>
                          <a:cs typeface="Gill Sans MT"/>
                        </a:rPr>
                        <a:t>at</a:t>
                      </a:r>
                      <a:r>
                        <a:rPr sz="1200" b="0" spc="-25" dirty="0">
                          <a:solidFill>
                            <a:schemeClr val="tx1"/>
                          </a:solidFill>
                          <a:latin typeface="+mn-lt"/>
                          <a:cs typeface="Gill Sans MT"/>
                        </a:rPr>
                        <a:t> </a:t>
                      </a:r>
                      <a:r>
                        <a:rPr sz="1200" b="0" spc="-5" dirty="0">
                          <a:solidFill>
                            <a:schemeClr val="tx1"/>
                          </a:solidFill>
                          <a:latin typeface="+mn-lt"/>
                          <a:cs typeface="Gill Sans MT"/>
                        </a:rPr>
                        <a:t>any</a:t>
                      </a:r>
                      <a:r>
                        <a:rPr sz="1200" b="0" spc="-20" dirty="0">
                          <a:solidFill>
                            <a:schemeClr val="tx1"/>
                          </a:solidFill>
                          <a:latin typeface="+mn-lt"/>
                          <a:cs typeface="Gill Sans MT"/>
                        </a:rPr>
                        <a:t> </a:t>
                      </a:r>
                      <a:r>
                        <a:rPr sz="1200" b="0" spc="-5" dirty="0">
                          <a:solidFill>
                            <a:schemeClr val="tx1"/>
                          </a:solidFill>
                          <a:latin typeface="+mn-lt"/>
                          <a:cs typeface="Gill Sans MT"/>
                        </a:rPr>
                        <a:t>dosage</a:t>
                      </a:r>
                      <a:r>
                        <a:rPr sz="1200" b="0" spc="-25" dirty="0">
                          <a:solidFill>
                            <a:schemeClr val="tx1"/>
                          </a:solidFill>
                          <a:latin typeface="+mn-lt"/>
                          <a:cs typeface="Gill Sans MT"/>
                        </a:rPr>
                        <a:t> </a:t>
                      </a:r>
                      <a:r>
                        <a:rPr sz="1200" b="0" dirty="0">
                          <a:solidFill>
                            <a:schemeClr val="tx1"/>
                          </a:solidFill>
                          <a:latin typeface="+mn-lt"/>
                          <a:cs typeface="Gill Sans MT"/>
                        </a:rPr>
                        <a:t>(even</a:t>
                      </a:r>
                      <a:r>
                        <a:rPr sz="1200" b="0" spc="-30" dirty="0">
                          <a:solidFill>
                            <a:schemeClr val="tx1"/>
                          </a:solidFill>
                          <a:latin typeface="+mn-lt"/>
                          <a:cs typeface="Gill Sans MT"/>
                        </a:rPr>
                        <a:t> </a:t>
                      </a:r>
                      <a:r>
                        <a:rPr sz="1200" b="0" spc="-10" dirty="0">
                          <a:solidFill>
                            <a:schemeClr val="tx1"/>
                          </a:solidFill>
                          <a:latin typeface="+mn-lt"/>
                          <a:cs typeface="Gill Sans MT"/>
                        </a:rPr>
                        <a:t>after</a:t>
                      </a:r>
                      <a:r>
                        <a:rPr sz="1200" b="0" spc="-25" dirty="0">
                          <a:solidFill>
                            <a:schemeClr val="tx1"/>
                          </a:solidFill>
                          <a:latin typeface="+mn-lt"/>
                          <a:cs typeface="Gill Sans MT"/>
                        </a:rPr>
                        <a:t> </a:t>
                      </a:r>
                      <a:r>
                        <a:rPr sz="1200" b="0" spc="-5" dirty="0">
                          <a:solidFill>
                            <a:schemeClr val="tx1"/>
                          </a:solidFill>
                          <a:latin typeface="+mn-lt"/>
                          <a:cs typeface="Gill Sans MT"/>
                        </a:rPr>
                        <a:t>rechallenge),</a:t>
                      </a:r>
                      <a:r>
                        <a:rPr sz="1200" b="0" spc="-25" dirty="0">
                          <a:solidFill>
                            <a:schemeClr val="tx1"/>
                          </a:solidFill>
                          <a:latin typeface="+mn-lt"/>
                          <a:cs typeface="Gill Sans MT"/>
                        </a:rPr>
                        <a:t> </a:t>
                      </a:r>
                      <a:r>
                        <a:rPr sz="1200" b="0" spc="-5" dirty="0">
                          <a:solidFill>
                            <a:schemeClr val="tx1"/>
                          </a:solidFill>
                          <a:latin typeface="+mn-lt"/>
                          <a:cs typeface="Gill Sans MT"/>
                        </a:rPr>
                        <a:t>ezetimibe</a:t>
                      </a:r>
                      <a:r>
                        <a:rPr sz="1200" b="0" spc="-25" dirty="0">
                          <a:solidFill>
                            <a:schemeClr val="tx1"/>
                          </a:solidFill>
                          <a:latin typeface="+mn-lt"/>
                          <a:cs typeface="Gill Sans MT"/>
                        </a:rPr>
                        <a:t> </a:t>
                      </a:r>
                      <a:r>
                        <a:rPr sz="1200" b="0" spc="-5" dirty="0">
                          <a:solidFill>
                            <a:schemeClr val="tx1"/>
                          </a:solidFill>
                          <a:latin typeface="+mn-lt"/>
                          <a:cs typeface="Gill Sans MT"/>
                        </a:rPr>
                        <a:t>should</a:t>
                      </a:r>
                      <a:r>
                        <a:rPr sz="1200" b="0" spc="-25" dirty="0">
                          <a:solidFill>
                            <a:schemeClr val="tx1"/>
                          </a:solidFill>
                          <a:latin typeface="+mn-lt"/>
                          <a:cs typeface="Gill Sans MT"/>
                        </a:rPr>
                        <a:t> </a:t>
                      </a:r>
                      <a:r>
                        <a:rPr sz="1200" b="0" dirty="0">
                          <a:solidFill>
                            <a:schemeClr val="tx1"/>
                          </a:solidFill>
                          <a:latin typeface="+mn-lt"/>
                          <a:cs typeface="Gill Sans MT"/>
                        </a:rPr>
                        <a:t>be</a:t>
                      </a:r>
                      <a:r>
                        <a:rPr sz="1200" b="0" spc="-25" dirty="0">
                          <a:solidFill>
                            <a:schemeClr val="tx1"/>
                          </a:solidFill>
                          <a:latin typeface="+mn-lt"/>
                          <a:cs typeface="Gill Sans MT"/>
                        </a:rPr>
                        <a:t> </a:t>
                      </a:r>
                      <a:r>
                        <a:rPr sz="1200" b="0" spc="15" dirty="0">
                          <a:solidFill>
                            <a:schemeClr val="tx1"/>
                          </a:solidFill>
                          <a:latin typeface="+mn-lt"/>
                          <a:cs typeface="Gill Sans MT"/>
                        </a:rPr>
                        <a:t>considered</a:t>
                      </a:r>
                      <a:r>
                        <a:rPr lang="en-US" sz="1200" b="0" spc="15" dirty="0">
                          <a:solidFill>
                            <a:schemeClr val="tx1"/>
                          </a:solidFill>
                          <a:latin typeface="+mn-lt"/>
                          <a:cs typeface="Gill Sans MT"/>
                        </a:rPr>
                        <a:t> </a:t>
                      </a:r>
                      <a:endParaRPr sz="1200" b="0" baseline="38888"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spcBef>
                          <a:spcPts val="110"/>
                        </a:spcBef>
                      </a:pPr>
                      <a:r>
                        <a:rPr sz="1400" spc="20" dirty="0" err="1">
                          <a:latin typeface="+mn-lt"/>
                          <a:cs typeface="Arial"/>
                        </a:rPr>
                        <a:t>I</a:t>
                      </a:r>
                      <a:r>
                        <a:rPr lang="en-US" sz="1400" spc="20" dirty="0" err="1">
                          <a:latin typeface="+mn-lt"/>
                          <a:cs typeface="Arial"/>
                        </a:rPr>
                        <a:t>I</a:t>
                      </a:r>
                      <a:r>
                        <a:rPr sz="1400" spc="20" dirty="0" err="1">
                          <a:latin typeface="+mn-lt"/>
                          <a:cs typeface="Arial"/>
                        </a:rPr>
                        <a:t>a</a:t>
                      </a:r>
                      <a:endParaRPr sz="1400" dirty="0">
                        <a:latin typeface="+mn-lt"/>
                        <a:cs typeface="Arial"/>
                      </a:endParaRPr>
                    </a:p>
                  </a:txBody>
                  <a:tcPr marL="0" marR="0" marT="11787"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F00"/>
                    </a:solidFill>
                  </a:tcPr>
                </a:tc>
                <a:tc>
                  <a:txBody>
                    <a:bodyPr/>
                    <a:lstStyle/>
                    <a:p>
                      <a:pPr marL="3175" algn="ctr">
                        <a:lnSpc>
                          <a:spcPct val="100000"/>
                        </a:lnSpc>
                        <a:spcBef>
                          <a:spcPts val="110"/>
                        </a:spcBef>
                      </a:pPr>
                      <a:r>
                        <a:rPr sz="1400" dirty="0">
                          <a:latin typeface="+mn-lt"/>
                          <a:cs typeface="Arial"/>
                        </a:rPr>
                        <a:t>C</a:t>
                      </a:r>
                      <a:endParaRPr sz="1400">
                        <a:latin typeface="+mn-lt"/>
                        <a:cs typeface="Arial"/>
                      </a:endParaRPr>
                    </a:p>
                  </a:txBody>
                  <a:tcPr marL="0" marR="0" marT="11787"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D0DEE4"/>
                    </a:solidFill>
                  </a:tcPr>
                </a:tc>
                <a:extLst>
                  <a:ext uri="{0D108BD9-81ED-4DB2-BD59-A6C34878D82A}">
                    <a16:rowId xmlns:a16="http://schemas.microsoft.com/office/drawing/2014/main" val="10006"/>
                  </a:ext>
                </a:extLst>
              </a:tr>
              <a:tr h="437196">
                <a:tc>
                  <a:txBody>
                    <a:bodyPr/>
                    <a:lstStyle/>
                    <a:p>
                      <a:pPr marL="80010" marR="727075">
                        <a:lnSpc>
                          <a:spcPct val="100000"/>
                        </a:lnSpc>
                      </a:pPr>
                      <a:r>
                        <a:rPr sz="1200" b="0" spc="-10" dirty="0">
                          <a:solidFill>
                            <a:schemeClr val="tx1"/>
                          </a:solidFill>
                          <a:latin typeface="+mn-lt"/>
                          <a:cs typeface="Gill Sans MT"/>
                        </a:rPr>
                        <a:t>If</a:t>
                      </a:r>
                      <a:r>
                        <a:rPr sz="1200" b="0" spc="-30" dirty="0">
                          <a:solidFill>
                            <a:schemeClr val="tx1"/>
                          </a:solidFill>
                          <a:latin typeface="+mn-lt"/>
                          <a:cs typeface="Gill Sans MT"/>
                        </a:rPr>
                        <a:t> </a:t>
                      </a:r>
                      <a:r>
                        <a:rPr sz="1200" b="0" dirty="0">
                          <a:solidFill>
                            <a:schemeClr val="tx1"/>
                          </a:solidFill>
                          <a:latin typeface="+mn-lt"/>
                          <a:cs typeface="Gill Sans MT"/>
                        </a:rPr>
                        <a:t>a</a:t>
                      </a:r>
                      <a:r>
                        <a:rPr sz="1200" b="0" spc="-10" dirty="0">
                          <a:solidFill>
                            <a:schemeClr val="tx1"/>
                          </a:solidFill>
                          <a:latin typeface="+mn-lt"/>
                          <a:cs typeface="Gill Sans MT"/>
                        </a:rPr>
                        <a:t> </a:t>
                      </a:r>
                      <a:r>
                        <a:rPr sz="1200" b="0" spc="-5" dirty="0">
                          <a:solidFill>
                            <a:schemeClr val="tx1"/>
                          </a:solidFill>
                          <a:latin typeface="+mn-lt"/>
                          <a:cs typeface="Gill Sans MT"/>
                        </a:rPr>
                        <a:t>statin-based</a:t>
                      </a:r>
                      <a:r>
                        <a:rPr sz="1200" b="0" spc="-25" dirty="0">
                          <a:solidFill>
                            <a:schemeClr val="tx1"/>
                          </a:solidFill>
                          <a:latin typeface="+mn-lt"/>
                          <a:cs typeface="Gill Sans MT"/>
                        </a:rPr>
                        <a:t> </a:t>
                      </a:r>
                      <a:r>
                        <a:rPr sz="1200" b="0" spc="-5" dirty="0">
                          <a:solidFill>
                            <a:schemeClr val="tx1"/>
                          </a:solidFill>
                          <a:latin typeface="+mn-lt"/>
                          <a:cs typeface="Gill Sans MT"/>
                        </a:rPr>
                        <a:t>regimen</a:t>
                      </a:r>
                      <a:r>
                        <a:rPr sz="1200" b="0" spc="-25" dirty="0">
                          <a:solidFill>
                            <a:schemeClr val="tx1"/>
                          </a:solidFill>
                          <a:latin typeface="+mn-lt"/>
                          <a:cs typeface="Gill Sans MT"/>
                        </a:rPr>
                        <a:t> </a:t>
                      </a:r>
                      <a:r>
                        <a:rPr sz="1200" b="0" spc="-10" dirty="0">
                          <a:solidFill>
                            <a:schemeClr val="tx1"/>
                          </a:solidFill>
                          <a:latin typeface="+mn-lt"/>
                          <a:cs typeface="Gill Sans MT"/>
                        </a:rPr>
                        <a:t>is</a:t>
                      </a:r>
                      <a:r>
                        <a:rPr sz="1200" b="0" spc="-25" dirty="0">
                          <a:solidFill>
                            <a:schemeClr val="tx1"/>
                          </a:solidFill>
                          <a:latin typeface="+mn-lt"/>
                          <a:cs typeface="Gill Sans MT"/>
                        </a:rPr>
                        <a:t> </a:t>
                      </a:r>
                      <a:r>
                        <a:rPr sz="1200" b="0" spc="-5" dirty="0">
                          <a:solidFill>
                            <a:schemeClr val="tx1"/>
                          </a:solidFill>
                          <a:latin typeface="+mn-lt"/>
                          <a:cs typeface="Gill Sans MT"/>
                        </a:rPr>
                        <a:t>not</a:t>
                      </a:r>
                      <a:r>
                        <a:rPr sz="1200" b="0" spc="-20" dirty="0">
                          <a:solidFill>
                            <a:schemeClr val="tx1"/>
                          </a:solidFill>
                          <a:latin typeface="+mn-lt"/>
                          <a:cs typeface="Gill Sans MT"/>
                        </a:rPr>
                        <a:t> </a:t>
                      </a:r>
                      <a:r>
                        <a:rPr sz="1200" b="0" spc="-5" dirty="0">
                          <a:solidFill>
                            <a:schemeClr val="tx1"/>
                          </a:solidFill>
                          <a:latin typeface="+mn-lt"/>
                          <a:cs typeface="Gill Sans MT"/>
                        </a:rPr>
                        <a:t>tolerated</a:t>
                      </a:r>
                      <a:r>
                        <a:rPr sz="1200" b="0" spc="-25" dirty="0">
                          <a:solidFill>
                            <a:schemeClr val="tx1"/>
                          </a:solidFill>
                          <a:latin typeface="+mn-lt"/>
                          <a:cs typeface="Gill Sans MT"/>
                        </a:rPr>
                        <a:t> </a:t>
                      </a:r>
                      <a:r>
                        <a:rPr sz="1200" b="0" spc="-5" dirty="0">
                          <a:solidFill>
                            <a:schemeClr val="tx1"/>
                          </a:solidFill>
                          <a:latin typeface="+mn-lt"/>
                          <a:cs typeface="Gill Sans MT"/>
                        </a:rPr>
                        <a:t>at</a:t>
                      </a:r>
                      <a:r>
                        <a:rPr sz="1200" b="0" spc="-25" dirty="0">
                          <a:solidFill>
                            <a:schemeClr val="tx1"/>
                          </a:solidFill>
                          <a:latin typeface="+mn-lt"/>
                          <a:cs typeface="Gill Sans MT"/>
                        </a:rPr>
                        <a:t> </a:t>
                      </a:r>
                      <a:r>
                        <a:rPr sz="1200" b="0" spc="-5" dirty="0">
                          <a:solidFill>
                            <a:schemeClr val="tx1"/>
                          </a:solidFill>
                          <a:latin typeface="+mn-lt"/>
                          <a:cs typeface="Gill Sans MT"/>
                        </a:rPr>
                        <a:t>any</a:t>
                      </a:r>
                      <a:r>
                        <a:rPr sz="1200" b="0" spc="-20" dirty="0">
                          <a:solidFill>
                            <a:schemeClr val="tx1"/>
                          </a:solidFill>
                          <a:latin typeface="+mn-lt"/>
                          <a:cs typeface="Gill Sans MT"/>
                        </a:rPr>
                        <a:t> </a:t>
                      </a:r>
                      <a:r>
                        <a:rPr sz="1200" b="0" spc="-5" dirty="0">
                          <a:solidFill>
                            <a:schemeClr val="tx1"/>
                          </a:solidFill>
                          <a:latin typeface="+mn-lt"/>
                          <a:cs typeface="Gill Sans MT"/>
                        </a:rPr>
                        <a:t>dosage</a:t>
                      </a:r>
                      <a:r>
                        <a:rPr sz="1200" b="0" spc="-25" dirty="0">
                          <a:solidFill>
                            <a:schemeClr val="tx1"/>
                          </a:solidFill>
                          <a:latin typeface="+mn-lt"/>
                          <a:cs typeface="Gill Sans MT"/>
                        </a:rPr>
                        <a:t> </a:t>
                      </a:r>
                      <a:r>
                        <a:rPr sz="1200" b="0" dirty="0">
                          <a:solidFill>
                            <a:schemeClr val="tx1"/>
                          </a:solidFill>
                          <a:latin typeface="+mn-lt"/>
                          <a:cs typeface="Gill Sans MT"/>
                        </a:rPr>
                        <a:t>(even</a:t>
                      </a:r>
                      <a:r>
                        <a:rPr sz="1200" b="0" spc="-30" dirty="0">
                          <a:solidFill>
                            <a:schemeClr val="tx1"/>
                          </a:solidFill>
                          <a:latin typeface="+mn-lt"/>
                          <a:cs typeface="Gill Sans MT"/>
                        </a:rPr>
                        <a:t> </a:t>
                      </a:r>
                      <a:r>
                        <a:rPr sz="1200" b="0" spc="-10" dirty="0">
                          <a:solidFill>
                            <a:schemeClr val="tx1"/>
                          </a:solidFill>
                          <a:latin typeface="+mn-lt"/>
                          <a:cs typeface="Gill Sans MT"/>
                        </a:rPr>
                        <a:t>after</a:t>
                      </a:r>
                      <a:r>
                        <a:rPr sz="1200" b="0" spc="-20" dirty="0">
                          <a:solidFill>
                            <a:schemeClr val="tx1"/>
                          </a:solidFill>
                          <a:latin typeface="+mn-lt"/>
                          <a:cs typeface="Gill Sans MT"/>
                        </a:rPr>
                        <a:t> </a:t>
                      </a:r>
                      <a:r>
                        <a:rPr sz="1200" b="0" spc="-5" dirty="0">
                          <a:solidFill>
                            <a:schemeClr val="tx1"/>
                          </a:solidFill>
                          <a:latin typeface="+mn-lt"/>
                          <a:cs typeface="Gill Sans MT"/>
                        </a:rPr>
                        <a:t>rechallenge),</a:t>
                      </a:r>
                      <a:r>
                        <a:rPr sz="1200" b="0" spc="-25" dirty="0">
                          <a:solidFill>
                            <a:schemeClr val="tx1"/>
                          </a:solidFill>
                          <a:latin typeface="+mn-lt"/>
                          <a:cs typeface="Gill Sans MT"/>
                        </a:rPr>
                        <a:t> </a:t>
                      </a:r>
                      <a:r>
                        <a:rPr sz="1200" b="0" dirty="0">
                          <a:solidFill>
                            <a:schemeClr val="tx1"/>
                          </a:solidFill>
                          <a:latin typeface="+mn-lt"/>
                          <a:cs typeface="Gill Sans MT"/>
                        </a:rPr>
                        <a:t>a</a:t>
                      </a:r>
                      <a:r>
                        <a:rPr sz="1200" b="0" spc="-15" dirty="0">
                          <a:solidFill>
                            <a:schemeClr val="tx1"/>
                          </a:solidFill>
                          <a:latin typeface="+mn-lt"/>
                          <a:cs typeface="Gill Sans MT"/>
                        </a:rPr>
                        <a:t> PCSK9</a:t>
                      </a:r>
                      <a:r>
                        <a:rPr sz="1200" b="0" spc="-25" dirty="0">
                          <a:solidFill>
                            <a:schemeClr val="tx1"/>
                          </a:solidFill>
                          <a:latin typeface="+mn-lt"/>
                          <a:cs typeface="Gill Sans MT"/>
                        </a:rPr>
                        <a:t> </a:t>
                      </a:r>
                      <a:r>
                        <a:rPr sz="1200" b="0" spc="-5" dirty="0">
                          <a:solidFill>
                            <a:schemeClr val="tx1"/>
                          </a:solidFill>
                          <a:latin typeface="+mn-lt"/>
                          <a:cs typeface="Gill Sans MT"/>
                        </a:rPr>
                        <a:t>inhibitor</a:t>
                      </a:r>
                      <a:r>
                        <a:rPr sz="1200" b="0" spc="-30" dirty="0">
                          <a:solidFill>
                            <a:schemeClr val="tx1"/>
                          </a:solidFill>
                          <a:latin typeface="+mn-lt"/>
                          <a:cs typeface="Gill Sans MT"/>
                        </a:rPr>
                        <a:t> </a:t>
                      </a:r>
                      <a:r>
                        <a:rPr sz="1200" b="0" dirty="0">
                          <a:solidFill>
                            <a:schemeClr val="tx1"/>
                          </a:solidFill>
                          <a:latin typeface="+mn-lt"/>
                          <a:cs typeface="Gill Sans MT"/>
                        </a:rPr>
                        <a:t>added</a:t>
                      </a:r>
                      <a:r>
                        <a:rPr sz="1200" b="0" spc="-25" dirty="0">
                          <a:solidFill>
                            <a:schemeClr val="tx1"/>
                          </a:solidFill>
                          <a:latin typeface="+mn-lt"/>
                          <a:cs typeface="Gill Sans MT"/>
                        </a:rPr>
                        <a:t> </a:t>
                      </a:r>
                      <a:r>
                        <a:rPr sz="1200" b="0" spc="-5" dirty="0">
                          <a:solidFill>
                            <a:schemeClr val="tx1"/>
                          </a:solidFill>
                          <a:latin typeface="+mn-lt"/>
                          <a:cs typeface="Gill Sans MT"/>
                        </a:rPr>
                        <a:t>to</a:t>
                      </a:r>
                      <a:r>
                        <a:rPr sz="1200" b="0" spc="-15" dirty="0">
                          <a:solidFill>
                            <a:schemeClr val="tx1"/>
                          </a:solidFill>
                          <a:latin typeface="+mn-lt"/>
                          <a:cs typeface="Gill Sans MT"/>
                        </a:rPr>
                        <a:t> </a:t>
                      </a:r>
                      <a:r>
                        <a:rPr sz="1200" b="0" spc="-5" dirty="0">
                          <a:solidFill>
                            <a:schemeClr val="tx1"/>
                          </a:solidFill>
                          <a:latin typeface="+mn-lt"/>
                          <a:cs typeface="Gill Sans MT"/>
                        </a:rPr>
                        <a:t>ezetimibe may also </a:t>
                      </a:r>
                      <a:r>
                        <a:rPr sz="1200" b="0" dirty="0">
                          <a:solidFill>
                            <a:schemeClr val="tx1"/>
                          </a:solidFill>
                          <a:latin typeface="+mn-lt"/>
                          <a:cs typeface="Gill Sans MT"/>
                        </a:rPr>
                        <a:t>be</a:t>
                      </a:r>
                      <a:r>
                        <a:rPr sz="1200" b="0" spc="-75" dirty="0">
                          <a:solidFill>
                            <a:schemeClr val="tx1"/>
                          </a:solidFill>
                          <a:latin typeface="+mn-lt"/>
                          <a:cs typeface="Gill Sans MT"/>
                        </a:rPr>
                        <a:t> </a:t>
                      </a:r>
                      <a:r>
                        <a:rPr sz="1200" b="0" spc="15" dirty="0">
                          <a:solidFill>
                            <a:schemeClr val="tx1"/>
                          </a:solidFill>
                          <a:latin typeface="+mn-lt"/>
                          <a:cs typeface="Gill Sans MT"/>
                        </a:rPr>
                        <a:t>considered</a:t>
                      </a:r>
                      <a:r>
                        <a:rPr lang="en-US" sz="1200" b="0" spc="15" baseline="0" dirty="0">
                          <a:solidFill>
                            <a:schemeClr val="tx1"/>
                          </a:solidFill>
                          <a:latin typeface="+mn-lt"/>
                          <a:cs typeface="Gill Sans MT"/>
                        </a:rPr>
                        <a:t> </a:t>
                      </a:r>
                      <a:endParaRPr sz="1200" b="0" baseline="38888" dirty="0">
                        <a:solidFill>
                          <a:schemeClr val="tx1"/>
                        </a:solidFill>
                        <a:latin typeface="+mn-lt"/>
                        <a:cs typeface="Gill Sans MT"/>
                      </a:endParaRPr>
                    </a:p>
                  </a:txBody>
                  <a:tcPr marL="0" marR="0" marT="0"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spcBef>
                          <a:spcPts val="710"/>
                        </a:spcBef>
                      </a:pPr>
                      <a:r>
                        <a:rPr sz="1400" spc="35" dirty="0">
                          <a:latin typeface="+mn-lt"/>
                          <a:cs typeface="Arial"/>
                        </a:rPr>
                        <a:t>I</a:t>
                      </a:r>
                      <a:r>
                        <a:rPr lang="en-US" sz="1400" spc="35" dirty="0">
                          <a:latin typeface="+mn-lt"/>
                          <a:cs typeface="Arial"/>
                        </a:rPr>
                        <a:t>I</a:t>
                      </a:r>
                      <a:r>
                        <a:rPr sz="1400" spc="35" dirty="0">
                          <a:latin typeface="+mn-lt"/>
                          <a:cs typeface="Arial"/>
                        </a:rPr>
                        <a:t>b</a:t>
                      </a:r>
                      <a:endParaRPr sz="1400" dirty="0">
                        <a:latin typeface="+mn-lt"/>
                        <a:cs typeface="Arial"/>
                      </a:endParaRPr>
                    </a:p>
                  </a:txBody>
                  <a:tcPr marL="0" marR="0" marT="76081"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79425"/>
                    </a:solidFill>
                  </a:tcPr>
                </a:tc>
                <a:tc>
                  <a:txBody>
                    <a:bodyPr/>
                    <a:lstStyle/>
                    <a:p>
                      <a:pPr marL="3175" algn="ctr">
                        <a:lnSpc>
                          <a:spcPct val="100000"/>
                        </a:lnSpc>
                        <a:spcBef>
                          <a:spcPts val="710"/>
                        </a:spcBef>
                      </a:pPr>
                      <a:r>
                        <a:rPr sz="1400" dirty="0">
                          <a:latin typeface="+mn-lt"/>
                          <a:cs typeface="Arial"/>
                        </a:rPr>
                        <a:t>C</a:t>
                      </a:r>
                      <a:endParaRPr sz="1400">
                        <a:latin typeface="+mn-lt"/>
                        <a:cs typeface="Arial"/>
                      </a:endParaRPr>
                    </a:p>
                  </a:txBody>
                  <a:tcPr marL="0" marR="0" marT="76081"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D0DEE4"/>
                    </a:solidFill>
                  </a:tcPr>
                </a:tc>
                <a:extLst>
                  <a:ext uri="{0D108BD9-81ED-4DB2-BD59-A6C34878D82A}">
                    <a16:rowId xmlns:a16="http://schemas.microsoft.com/office/drawing/2014/main" val="10007"/>
                  </a:ext>
                </a:extLst>
              </a:tr>
              <a:tr h="508602">
                <a:tc>
                  <a:txBody>
                    <a:bodyPr/>
                    <a:lstStyle/>
                    <a:p>
                      <a:pPr marL="80010" marR="727075" lvl="0" indent="0" algn="l" defTabSz="380924" rtl="0" eaLnBrk="1" fontAlgn="auto" latinLnBrk="0" hangingPunct="1">
                        <a:lnSpc>
                          <a:spcPct val="100000"/>
                        </a:lnSpc>
                        <a:spcBef>
                          <a:spcPts val="0"/>
                        </a:spcBef>
                        <a:spcAft>
                          <a:spcPts val="0"/>
                        </a:spcAft>
                        <a:buClrTx/>
                        <a:buSzTx/>
                        <a:buFontTx/>
                        <a:buNone/>
                        <a:tabLst/>
                        <a:defRPr/>
                      </a:pPr>
                      <a:r>
                        <a:rPr lang="en-US" sz="1200" b="0" kern="1200" spc="-10" dirty="0">
                          <a:solidFill>
                            <a:schemeClr val="tx1"/>
                          </a:solidFill>
                          <a:latin typeface="+mn-lt"/>
                          <a:ea typeface="+mn-ea"/>
                          <a:cs typeface="Gill Sans MT"/>
                        </a:rPr>
                        <a:t>For</a:t>
                      </a:r>
                      <a:r>
                        <a:rPr lang="en-US" sz="1200" b="0" kern="1200" spc="-25" dirty="0">
                          <a:solidFill>
                            <a:schemeClr val="tx1"/>
                          </a:solidFill>
                          <a:latin typeface="+mn-lt"/>
                          <a:ea typeface="+mn-ea"/>
                          <a:cs typeface="Gill Sans MT"/>
                        </a:rPr>
                        <a:t> </a:t>
                      </a:r>
                      <a:r>
                        <a:rPr lang="en-US" sz="1200" b="0" kern="1200" spc="-10" dirty="0">
                          <a:solidFill>
                            <a:schemeClr val="tx1"/>
                          </a:solidFill>
                          <a:latin typeface="+mn-lt"/>
                          <a:ea typeface="+mn-ea"/>
                          <a:cs typeface="Gill Sans MT"/>
                        </a:rPr>
                        <a:t>primary</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prevention</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patients</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at</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very-high</a:t>
                      </a:r>
                      <a:r>
                        <a:rPr lang="en-US" sz="1200" b="0" kern="1200" spc="-25" dirty="0">
                          <a:solidFill>
                            <a:schemeClr val="tx1"/>
                          </a:solidFill>
                          <a:latin typeface="+mn-lt"/>
                          <a:ea typeface="+mn-ea"/>
                          <a:cs typeface="Gill Sans MT"/>
                        </a:rPr>
                        <a:t> </a:t>
                      </a:r>
                      <a:r>
                        <a:rPr lang="en-US" sz="1200" b="0" kern="1200" spc="-15" dirty="0">
                          <a:solidFill>
                            <a:schemeClr val="tx1"/>
                          </a:solidFill>
                          <a:latin typeface="+mn-lt"/>
                          <a:ea typeface="+mn-ea"/>
                          <a:cs typeface="Gill Sans MT"/>
                        </a:rPr>
                        <a:t>risk,</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but</a:t>
                      </a:r>
                      <a:r>
                        <a:rPr lang="en-US" sz="1200" b="0" kern="1200" spc="-1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without</a:t>
                      </a:r>
                      <a:r>
                        <a:rPr lang="en-US" sz="1200" b="0" kern="1200" spc="-25" dirty="0">
                          <a:solidFill>
                            <a:schemeClr val="tx1"/>
                          </a:solidFill>
                          <a:latin typeface="+mn-lt"/>
                          <a:ea typeface="+mn-ea"/>
                          <a:cs typeface="Gill Sans MT"/>
                        </a:rPr>
                        <a:t> </a:t>
                      </a:r>
                      <a:r>
                        <a:rPr lang="en-US" sz="1200" b="0" kern="1200" spc="-10" dirty="0">
                          <a:solidFill>
                            <a:schemeClr val="tx1"/>
                          </a:solidFill>
                          <a:latin typeface="+mn-lt"/>
                          <a:ea typeface="+mn-ea"/>
                          <a:cs typeface="Gill Sans MT"/>
                        </a:rPr>
                        <a:t>FH,</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if</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the</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LDL-C</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goal</a:t>
                      </a:r>
                      <a:r>
                        <a:rPr lang="en-US" sz="1200" b="0" kern="1200" spc="-15" dirty="0">
                          <a:solidFill>
                            <a:schemeClr val="tx1"/>
                          </a:solidFill>
                          <a:latin typeface="+mn-lt"/>
                          <a:ea typeface="+mn-ea"/>
                          <a:cs typeface="Gill Sans MT"/>
                        </a:rPr>
                        <a:t> </a:t>
                      </a:r>
                      <a:r>
                        <a:rPr lang="en-US" sz="1200" b="0" kern="1200" spc="-10" dirty="0">
                          <a:solidFill>
                            <a:schemeClr val="tx1"/>
                          </a:solidFill>
                          <a:latin typeface="+mn-lt"/>
                          <a:ea typeface="+mn-ea"/>
                          <a:cs typeface="Gill Sans MT"/>
                        </a:rPr>
                        <a:t>is</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not</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achieved</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on</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maximum</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tolerated</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dose</a:t>
                      </a:r>
                      <a:r>
                        <a:rPr lang="en-US" sz="1200" b="0" kern="1200" spc="-30" dirty="0">
                          <a:solidFill>
                            <a:schemeClr val="tx1"/>
                          </a:solidFill>
                          <a:latin typeface="+mn-lt"/>
                          <a:ea typeface="+mn-ea"/>
                          <a:cs typeface="Gill Sans MT"/>
                        </a:rPr>
                        <a:t> </a:t>
                      </a:r>
                      <a:r>
                        <a:rPr lang="en-US" sz="1200" b="0" kern="1200" dirty="0">
                          <a:solidFill>
                            <a:schemeClr val="tx1"/>
                          </a:solidFill>
                          <a:latin typeface="+mn-lt"/>
                          <a:ea typeface="+mn-ea"/>
                          <a:cs typeface="Gill Sans MT"/>
                        </a:rPr>
                        <a:t>of</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30" dirty="0">
                          <a:solidFill>
                            <a:schemeClr val="tx1"/>
                          </a:solidFill>
                          <a:latin typeface="+mn-lt"/>
                          <a:ea typeface="+mn-ea"/>
                          <a:cs typeface="Gill Sans MT"/>
                        </a:rPr>
                        <a:t> </a:t>
                      </a:r>
                      <a:r>
                        <a:rPr lang="en-US" sz="1200" b="0" kern="1200" spc="-10" dirty="0">
                          <a:solidFill>
                            <a:schemeClr val="tx1"/>
                          </a:solidFill>
                          <a:latin typeface="+mn-lt"/>
                          <a:ea typeface="+mn-ea"/>
                          <a:cs typeface="Gill Sans MT"/>
                        </a:rPr>
                        <a:t>statin</a:t>
                      </a:r>
                      <a:r>
                        <a:rPr lang="en-US" sz="1200" b="0" kern="1200" spc="-25" dirty="0">
                          <a:solidFill>
                            <a:schemeClr val="tx1"/>
                          </a:solidFill>
                          <a:latin typeface="+mn-lt"/>
                          <a:ea typeface="+mn-ea"/>
                          <a:cs typeface="Gill Sans MT"/>
                        </a:rPr>
                        <a:t> </a:t>
                      </a:r>
                      <a:r>
                        <a:rPr lang="en-US" sz="1200" b="0" kern="1200" dirty="0">
                          <a:solidFill>
                            <a:schemeClr val="tx1"/>
                          </a:solidFill>
                          <a:latin typeface="+mn-lt"/>
                          <a:ea typeface="+mn-ea"/>
                          <a:cs typeface="Gill Sans MT"/>
                        </a:rPr>
                        <a:t>and</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ezetimibe,</a:t>
                      </a:r>
                      <a:r>
                        <a:rPr lang="en-US" sz="1200" b="0" kern="1200" spc="-30"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combination</a:t>
                      </a:r>
                      <a:r>
                        <a:rPr lang="en-US" sz="1200" b="0" kern="1200" spc="-2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with</a:t>
                      </a:r>
                      <a:r>
                        <a:rPr lang="en-US" sz="1200" b="0" kern="1200" spc="-30" dirty="0">
                          <a:solidFill>
                            <a:schemeClr val="tx1"/>
                          </a:solidFill>
                          <a:latin typeface="+mn-lt"/>
                          <a:ea typeface="+mn-ea"/>
                          <a:cs typeface="Gill Sans MT"/>
                        </a:rPr>
                        <a:t> </a:t>
                      </a:r>
                      <a:r>
                        <a:rPr lang="en-US" sz="1200" b="0" kern="1200" dirty="0">
                          <a:solidFill>
                            <a:schemeClr val="tx1"/>
                          </a:solidFill>
                          <a:latin typeface="+mn-lt"/>
                          <a:ea typeface="+mn-ea"/>
                          <a:cs typeface="Gill Sans MT"/>
                        </a:rPr>
                        <a:t>a</a:t>
                      </a:r>
                      <a:r>
                        <a:rPr lang="en-US" sz="1200" b="0" kern="1200" spc="-20" dirty="0">
                          <a:solidFill>
                            <a:schemeClr val="tx1"/>
                          </a:solidFill>
                          <a:latin typeface="+mn-lt"/>
                          <a:ea typeface="+mn-ea"/>
                          <a:cs typeface="Gill Sans MT"/>
                        </a:rPr>
                        <a:t> </a:t>
                      </a:r>
                      <a:r>
                        <a:rPr lang="en-US" sz="1200" b="0" kern="1200" spc="-15" dirty="0">
                          <a:solidFill>
                            <a:schemeClr val="tx1"/>
                          </a:solidFill>
                          <a:latin typeface="+mn-lt"/>
                          <a:ea typeface="+mn-ea"/>
                          <a:cs typeface="Gill Sans MT"/>
                        </a:rPr>
                        <a:t>PCSK9</a:t>
                      </a:r>
                      <a:r>
                        <a:rPr lang="en-US" sz="1200" b="0" kern="1200" spc="-30"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inhibitor</a:t>
                      </a:r>
                      <a:r>
                        <a:rPr lang="en-US" sz="1200" b="0" kern="1200" spc="-3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may</a:t>
                      </a:r>
                      <a:r>
                        <a:rPr lang="en-US" sz="1200" b="0" kern="1200" spc="-30" dirty="0">
                          <a:solidFill>
                            <a:schemeClr val="tx1"/>
                          </a:solidFill>
                          <a:latin typeface="+mn-lt"/>
                          <a:ea typeface="+mn-ea"/>
                          <a:cs typeface="Gill Sans MT"/>
                        </a:rPr>
                        <a:t> </a:t>
                      </a:r>
                      <a:r>
                        <a:rPr lang="en-US" sz="1200" b="0" kern="1200" dirty="0">
                          <a:solidFill>
                            <a:schemeClr val="tx1"/>
                          </a:solidFill>
                          <a:latin typeface="+mn-lt"/>
                          <a:ea typeface="+mn-ea"/>
                          <a:cs typeface="Gill Sans MT"/>
                        </a:rPr>
                        <a:t>be</a:t>
                      </a:r>
                      <a:r>
                        <a:rPr lang="en-US" sz="1200" b="0" kern="1200" spc="-25" dirty="0">
                          <a:solidFill>
                            <a:schemeClr val="tx1"/>
                          </a:solidFill>
                          <a:latin typeface="+mn-lt"/>
                          <a:ea typeface="+mn-ea"/>
                          <a:cs typeface="Gill Sans MT"/>
                        </a:rPr>
                        <a:t> </a:t>
                      </a:r>
                      <a:r>
                        <a:rPr lang="en-US" sz="1200" b="0" kern="1200" spc="-5" dirty="0">
                          <a:solidFill>
                            <a:schemeClr val="tx1"/>
                          </a:solidFill>
                          <a:latin typeface="+mn-lt"/>
                          <a:ea typeface="+mn-ea"/>
                          <a:cs typeface="Gill Sans MT"/>
                        </a:rPr>
                        <a:t>considered</a:t>
                      </a:r>
                      <a:endParaRPr lang="en-US" sz="1200" b="0" kern="1200" dirty="0">
                        <a:solidFill>
                          <a:schemeClr val="tx1"/>
                        </a:solidFill>
                        <a:latin typeface="+mn-lt"/>
                        <a:ea typeface="+mn-ea"/>
                        <a:cs typeface="Gill Sans MT"/>
                      </a:endParaRPr>
                    </a:p>
                  </a:txBody>
                  <a:tcPr marL="0" marR="0" marT="0" marB="0">
                    <a:lnL w="9525">
                      <a:solidFill>
                        <a:srgbClr val="FFFFFF"/>
                      </a:solidFill>
                      <a:prstDash val="soli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DEDEE"/>
                    </a:solidFill>
                  </a:tcPr>
                </a:tc>
                <a:tc>
                  <a:txBody>
                    <a:bodyPr/>
                    <a:lstStyle/>
                    <a:p>
                      <a:pPr algn="ctr">
                        <a:lnSpc>
                          <a:spcPct val="100000"/>
                        </a:lnSpc>
                        <a:spcBef>
                          <a:spcPts val="710"/>
                        </a:spcBef>
                      </a:pPr>
                      <a:r>
                        <a:rPr lang="en-GB" sz="1400" dirty="0">
                          <a:latin typeface="+mn-lt"/>
                          <a:cs typeface="Arial"/>
                        </a:rPr>
                        <a:t>IIb</a:t>
                      </a:r>
                      <a:endParaRPr sz="1400" dirty="0">
                        <a:latin typeface="+mn-lt"/>
                        <a:cs typeface="Arial"/>
                      </a:endParaRPr>
                    </a:p>
                  </a:txBody>
                  <a:tcPr marL="0" marR="0" marT="76081"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F79425"/>
                    </a:solidFill>
                  </a:tcPr>
                </a:tc>
                <a:tc>
                  <a:txBody>
                    <a:bodyPr/>
                    <a:lstStyle/>
                    <a:p>
                      <a:pPr marL="3175" algn="ctr">
                        <a:lnSpc>
                          <a:spcPct val="100000"/>
                        </a:lnSpc>
                        <a:spcBef>
                          <a:spcPts val="710"/>
                        </a:spcBef>
                      </a:pPr>
                      <a:r>
                        <a:rPr lang="en-GB" sz="1400" dirty="0">
                          <a:latin typeface="+mn-lt"/>
                          <a:cs typeface="Arial"/>
                        </a:rPr>
                        <a:t>C</a:t>
                      </a:r>
                      <a:endParaRPr sz="1400" dirty="0">
                        <a:latin typeface="+mn-lt"/>
                        <a:cs typeface="Arial"/>
                      </a:endParaRPr>
                    </a:p>
                  </a:txBody>
                  <a:tcPr marL="0" marR="0" marT="76081" marB="0">
                    <a:lnL w="19050" cap="flat" cmpd="sng" algn="ctr">
                      <a:solidFill>
                        <a:srgbClr val="FFFFFF"/>
                      </a:solidFill>
                      <a:prstDash val="solid"/>
                      <a:round/>
                      <a:headEnd type="none" w="med" len="med"/>
                      <a:tailEnd type="none" w="med" len="med"/>
                    </a:lnL>
                    <a:lnR w="9525">
                      <a:solidFill>
                        <a:srgbClr val="FFFFFF"/>
                      </a:solidFill>
                      <a:prstDash val="solid"/>
                    </a:lnR>
                    <a:lnT w="19050" cap="flat" cmpd="sng" algn="ctr">
                      <a:solidFill>
                        <a:srgbClr val="FFFFFF"/>
                      </a:solidFill>
                      <a:prstDash val="solid"/>
                      <a:round/>
                      <a:headEnd type="none" w="med" len="med"/>
                      <a:tailEnd type="none" w="med" len="med"/>
                    </a:lnT>
                    <a:lnB w="19050">
                      <a:solidFill>
                        <a:srgbClr val="FFFFFF"/>
                      </a:solidFill>
                      <a:prstDash val="solid"/>
                    </a:lnB>
                    <a:solidFill>
                      <a:srgbClr val="D0DEE4"/>
                    </a:solidFill>
                  </a:tcPr>
                </a:tc>
                <a:extLst>
                  <a:ext uri="{0D108BD9-81ED-4DB2-BD59-A6C34878D82A}">
                    <a16:rowId xmlns:a16="http://schemas.microsoft.com/office/drawing/2014/main" val="794217181"/>
                  </a:ext>
                </a:extLst>
              </a:tr>
              <a:tr h="264139">
                <a:tc>
                  <a:txBody>
                    <a:bodyPr/>
                    <a:lstStyle/>
                    <a:p>
                      <a:pPr marL="80010">
                        <a:lnSpc>
                          <a:spcPct val="100000"/>
                        </a:lnSpc>
                        <a:spcBef>
                          <a:spcPts val="155"/>
                        </a:spcBef>
                      </a:pPr>
                      <a:r>
                        <a:rPr sz="1200" b="0" spc="-10" dirty="0">
                          <a:solidFill>
                            <a:schemeClr val="tx1"/>
                          </a:solidFill>
                          <a:latin typeface="+mn-lt"/>
                          <a:cs typeface="Gill Sans MT"/>
                        </a:rPr>
                        <a:t>If</a:t>
                      </a:r>
                      <a:r>
                        <a:rPr sz="1200" b="0" spc="-30" dirty="0">
                          <a:solidFill>
                            <a:schemeClr val="tx1"/>
                          </a:solidFill>
                          <a:latin typeface="+mn-lt"/>
                          <a:cs typeface="Gill Sans MT"/>
                        </a:rPr>
                        <a:t> </a:t>
                      </a:r>
                      <a:r>
                        <a:rPr sz="1200" b="0" spc="-5" dirty="0">
                          <a:solidFill>
                            <a:schemeClr val="tx1"/>
                          </a:solidFill>
                          <a:latin typeface="+mn-lt"/>
                          <a:cs typeface="Gill Sans MT"/>
                        </a:rPr>
                        <a:t>the</a:t>
                      </a:r>
                      <a:r>
                        <a:rPr sz="1200" b="0" spc="-25" dirty="0">
                          <a:solidFill>
                            <a:schemeClr val="tx1"/>
                          </a:solidFill>
                          <a:latin typeface="+mn-lt"/>
                          <a:cs typeface="Gill Sans MT"/>
                        </a:rPr>
                        <a:t> </a:t>
                      </a:r>
                      <a:r>
                        <a:rPr sz="1200" b="0" spc="5" dirty="0">
                          <a:solidFill>
                            <a:schemeClr val="tx1"/>
                          </a:solidFill>
                          <a:latin typeface="+mn-lt"/>
                          <a:cs typeface="Gill Sans MT"/>
                        </a:rPr>
                        <a:t>goal</a:t>
                      </a:r>
                      <a:r>
                        <a:rPr lang="en-US" sz="1200" b="0" kern="1200" spc="-10" baseline="30000" dirty="0">
                          <a:solidFill>
                            <a:schemeClr val="tx1"/>
                          </a:solidFill>
                          <a:latin typeface="+mn-lt"/>
                          <a:ea typeface="+mn-ea"/>
                          <a:cs typeface="Gill Sans MT"/>
                        </a:rPr>
                        <a:t>‡ </a:t>
                      </a:r>
                      <a:r>
                        <a:rPr sz="1200" b="0" spc="-10" dirty="0">
                          <a:solidFill>
                            <a:schemeClr val="tx1"/>
                          </a:solidFill>
                          <a:latin typeface="+mn-lt"/>
                          <a:cs typeface="Gill Sans MT"/>
                        </a:rPr>
                        <a:t>is</a:t>
                      </a:r>
                      <a:r>
                        <a:rPr sz="1200" b="0" spc="-25" dirty="0">
                          <a:solidFill>
                            <a:schemeClr val="tx1"/>
                          </a:solidFill>
                          <a:latin typeface="+mn-lt"/>
                          <a:cs typeface="Gill Sans MT"/>
                        </a:rPr>
                        <a:t> </a:t>
                      </a:r>
                      <a:r>
                        <a:rPr sz="1200" b="0" spc="-5" dirty="0">
                          <a:solidFill>
                            <a:schemeClr val="tx1"/>
                          </a:solidFill>
                          <a:latin typeface="+mn-lt"/>
                          <a:cs typeface="Gill Sans MT"/>
                        </a:rPr>
                        <a:t>not</a:t>
                      </a:r>
                      <a:r>
                        <a:rPr sz="1200" b="0" spc="-25" dirty="0">
                          <a:solidFill>
                            <a:schemeClr val="tx1"/>
                          </a:solidFill>
                          <a:latin typeface="+mn-lt"/>
                          <a:cs typeface="Gill Sans MT"/>
                        </a:rPr>
                        <a:t> </a:t>
                      </a:r>
                      <a:r>
                        <a:rPr sz="1200" b="0" spc="-5" dirty="0">
                          <a:solidFill>
                            <a:schemeClr val="tx1"/>
                          </a:solidFill>
                          <a:latin typeface="+mn-lt"/>
                          <a:cs typeface="Gill Sans MT"/>
                        </a:rPr>
                        <a:t>achieved,</a:t>
                      </a:r>
                      <a:r>
                        <a:rPr sz="1200" b="0" spc="-30" dirty="0">
                          <a:solidFill>
                            <a:schemeClr val="tx1"/>
                          </a:solidFill>
                          <a:latin typeface="+mn-lt"/>
                          <a:cs typeface="Gill Sans MT"/>
                        </a:rPr>
                        <a:t> </a:t>
                      </a:r>
                      <a:r>
                        <a:rPr sz="1200" b="0" spc="-10" dirty="0">
                          <a:solidFill>
                            <a:schemeClr val="tx1"/>
                          </a:solidFill>
                          <a:latin typeface="+mn-lt"/>
                          <a:cs typeface="Gill Sans MT"/>
                        </a:rPr>
                        <a:t>statin</a:t>
                      </a:r>
                      <a:r>
                        <a:rPr sz="1200" b="0" spc="-30" dirty="0">
                          <a:solidFill>
                            <a:schemeClr val="tx1"/>
                          </a:solidFill>
                          <a:latin typeface="+mn-lt"/>
                          <a:cs typeface="Gill Sans MT"/>
                        </a:rPr>
                        <a:t> </a:t>
                      </a:r>
                      <a:r>
                        <a:rPr sz="1200" b="0" spc="-5" dirty="0">
                          <a:solidFill>
                            <a:schemeClr val="tx1"/>
                          </a:solidFill>
                          <a:latin typeface="+mn-lt"/>
                          <a:cs typeface="Gill Sans MT"/>
                        </a:rPr>
                        <a:t>combination</a:t>
                      </a:r>
                      <a:r>
                        <a:rPr sz="1200" b="0" spc="-30" dirty="0">
                          <a:solidFill>
                            <a:schemeClr val="tx1"/>
                          </a:solidFill>
                          <a:latin typeface="+mn-lt"/>
                          <a:cs typeface="Gill Sans MT"/>
                        </a:rPr>
                        <a:t> </a:t>
                      </a:r>
                      <a:r>
                        <a:rPr sz="1200" b="0" spc="-5" dirty="0">
                          <a:solidFill>
                            <a:schemeClr val="tx1"/>
                          </a:solidFill>
                          <a:latin typeface="+mn-lt"/>
                          <a:cs typeface="Gill Sans MT"/>
                        </a:rPr>
                        <a:t>with</a:t>
                      </a:r>
                      <a:r>
                        <a:rPr sz="1200" b="0" spc="-25" dirty="0">
                          <a:solidFill>
                            <a:schemeClr val="tx1"/>
                          </a:solidFill>
                          <a:latin typeface="+mn-lt"/>
                          <a:cs typeface="Gill Sans MT"/>
                        </a:rPr>
                        <a:t> </a:t>
                      </a:r>
                      <a:r>
                        <a:rPr sz="1200" b="0" dirty="0">
                          <a:solidFill>
                            <a:schemeClr val="tx1"/>
                          </a:solidFill>
                          <a:latin typeface="+mn-lt"/>
                          <a:cs typeface="Gill Sans MT"/>
                        </a:rPr>
                        <a:t>a</a:t>
                      </a:r>
                      <a:r>
                        <a:rPr sz="1200" b="0" spc="-30" dirty="0">
                          <a:solidFill>
                            <a:schemeClr val="tx1"/>
                          </a:solidFill>
                          <a:latin typeface="+mn-lt"/>
                          <a:cs typeface="Gill Sans MT"/>
                        </a:rPr>
                        <a:t> </a:t>
                      </a:r>
                      <a:r>
                        <a:rPr sz="1200" b="0" spc="-5" dirty="0">
                          <a:solidFill>
                            <a:schemeClr val="tx1"/>
                          </a:solidFill>
                          <a:latin typeface="+mn-lt"/>
                          <a:cs typeface="Gill Sans MT"/>
                        </a:rPr>
                        <a:t>bile</a:t>
                      </a:r>
                      <a:r>
                        <a:rPr sz="1200" b="0" spc="-25" dirty="0">
                          <a:solidFill>
                            <a:schemeClr val="tx1"/>
                          </a:solidFill>
                          <a:latin typeface="+mn-lt"/>
                          <a:cs typeface="Gill Sans MT"/>
                        </a:rPr>
                        <a:t> </a:t>
                      </a:r>
                      <a:r>
                        <a:rPr sz="1200" b="0" spc="-5" dirty="0">
                          <a:solidFill>
                            <a:schemeClr val="tx1"/>
                          </a:solidFill>
                          <a:latin typeface="+mn-lt"/>
                          <a:cs typeface="Gill Sans MT"/>
                        </a:rPr>
                        <a:t>acid</a:t>
                      </a:r>
                      <a:r>
                        <a:rPr sz="1200" b="0" spc="-25" dirty="0">
                          <a:solidFill>
                            <a:schemeClr val="tx1"/>
                          </a:solidFill>
                          <a:latin typeface="+mn-lt"/>
                          <a:cs typeface="Gill Sans MT"/>
                        </a:rPr>
                        <a:t> </a:t>
                      </a:r>
                      <a:r>
                        <a:rPr sz="1200" b="0" spc="-10" dirty="0">
                          <a:solidFill>
                            <a:schemeClr val="tx1"/>
                          </a:solidFill>
                          <a:latin typeface="+mn-lt"/>
                          <a:cs typeface="Gill Sans MT"/>
                        </a:rPr>
                        <a:t>sequestrant</a:t>
                      </a:r>
                      <a:r>
                        <a:rPr sz="1200" b="0" spc="-25" dirty="0">
                          <a:solidFill>
                            <a:schemeClr val="tx1"/>
                          </a:solidFill>
                          <a:latin typeface="+mn-lt"/>
                          <a:cs typeface="Gill Sans MT"/>
                        </a:rPr>
                        <a:t> </a:t>
                      </a:r>
                      <a:r>
                        <a:rPr sz="1200" b="0" spc="-5" dirty="0">
                          <a:solidFill>
                            <a:schemeClr val="tx1"/>
                          </a:solidFill>
                          <a:latin typeface="+mn-lt"/>
                          <a:cs typeface="Gill Sans MT"/>
                        </a:rPr>
                        <a:t>may</a:t>
                      </a:r>
                      <a:r>
                        <a:rPr sz="1200" b="0" spc="-25" dirty="0">
                          <a:solidFill>
                            <a:schemeClr val="tx1"/>
                          </a:solidFill>
                          <a:latin typeface="+mn-lt"/>
                          <a:cs typeface="Gill Sans MT"/>
                        </a:rPr>
                        <a:t> </a:t>
                      </a:r>
                      <a:r>
                        <a:rPr sz="1200" b="0" dirty="0">
                          <a:solidFill>
                            <a:schemeClr val="tx1"/>
                          </a:solidFill>
                          <a:latin typeface="+mn-lt"/>
                          <a:cs typeface="Gill Sans MT"/>
                        </a:rPr>
                        <a:t>be</a:t>
                      </a:r>
                      <a:r>
                        <a:rPr sz="1200" b="0" spc="-25" dirty="0">
                          <a:solidFill>
                            <a:schemeClr val="tx1"/>
                          </a:solidFill>
                          <a:latin typeface="+mn-lt"/>
                          <a:cs typeface="Gill Sans MT"/>
                        </a:rPr>
                        <a:t> </a:t>
                      </a:r>
                      <a:r>
                        <a:rPr sz="1200" b="0" spc="-5" dirty="0">
                          <a:solidFill>
                            <a:schemeClr val="tx1"/>
                          </a:solidFill>
                          <a:latin typeface="+mn-lt"/>
                          <a:cs typeface="Gill Sans MT"/>
                        </a:rPr>
                        <a:t>considered</a:t>
                      </a:r>
                      <a:endParaRPr sz="1200" b="0" dirty="0">
                        <a:solidFill>
                          <a:schemeClr val="tx1"/>
                        </a:solidFill>
                        <a:latin typeface="+mn-lt"/>
                        <a:cs typeface="Gill Sans MT"/>
                      </a:endParaRPr>
                    </a:p>
                  </a:txBody>
                  <a:tcPr marL="0" marR="0" marT="16609" marB="0">
                    <a:lnL w="9525">
                      <a:solidFill>
                        <a:srgbClr val="FFFFFF"/>
                      </a:solidFill>
                      <a:prstDash val="solid"/>
                    </a:lnL>
                    <a:lnR w="19050">
                      <a:solidFill>
                        <a:srgbClr val="FFFFFF"/>
                      </a:solidFill>
                      <a:prstDash val="solid"/>
                    </a:lnR>
                    <a:lnT w="19050">
                      <a:solidFill>
                        <a:srgbClr val="FFFFFF"/>
                      </a:solidFill>
                      <a:prstDash val="solid"/>
                    </a:lnT>
                    <a:lnB w="9525">
                      <a:solidFill>
                        <a:srgbClr val="FFFFFF"/>
                      </a:solidFill>
                      <a:prstDash val="solid"/>
                    </a:lnB>
                    <a:solidFill>
                      <a:srgbClr val="EDEDEE"/>
                    </a:solidFill>
                  </a:tcPr>
                </a:tc>
                <a:tc>
                  <a:txBody>
                    <a:bodyPr/>
                    <a:lstStyle/>
                    <a:p>
                      <a:pPr algn="ctr">
                        <a:lnSpc>
                          <a:spcPct val="100000"/>
                        </a:lnSpc>
                        <a:spcBef>
                          <a:spcPts val="110"/>
                        </a:spcBef>
                      </a:pPr>
                      <a:r>
                        <a:rPr sz="1400" spc="35" dirty="0">
                          <a:latin typeface="+mn-lt"/>
                          <a:cs typeface="Arial"/>
                        </a:rPr>
                        <a:t>I</a:t>
                      </a:r>
                      <a:r>
                        <a:rPr lang="en-US" sz="1400" spc="35" dirty="0">
                          <a:latin typeface="+mn-lt"/>
                          <a:cs typeface="Arial"/>
                        </a:rPr>
                        <a:t>I</a:t>
                      </a:r>
                      <a:r>
                        <a:rPr sz="1400" spc="35" dirty="0">
                          <a:latin typeface="+mn-lt"/>
                          <a:cs typeface="Arial"/>
                        </a:rPr>
                        <a:t>b</a:t>
                      </a:r>
                      <a:endParaRPr sz="1400" dirty="0">
                        <a:latin typeface="+mn-lt"/>
                        <a:cs typeface="Arial"/>
                      </a:endParaRPr>
                    </a:p>
                  </a:txBody>
                  <a:tcPr marL="0" marR="0" marT="11787" marB="0">
                    <a:lnL w="19050">
                      <a:solidFill>
                        <a:srgbClr val="FFFFFF"/>
                      </a:solidFill>
                      <a:prstDash val="solid"/>
                    </a:lnL>
                    <a:lnR w="19050">
                      <a:solidFill>
                        <a:srgbClr val="FFFFFF"/>
                      </a:solidFill>
                      <a:prstDash val="solid"/>
                    </a:lnR>
                    <a:lnT w="19050">
                      <a:solidFill>
                        <a:srgbClr val="FFFFFF"/>
                      </a:solidFill>
                      <a:prstDash val="solid"/>
                    </a:lnT>
                    <a:lnB w="9525">
                      <a:solidFill>
                        <a:srgbClr val="FFFFFF"/>
                      </a:solidFill>
                      <a:prstDash val="solid"/>
                    </a:lnB>
                    <a:solidFill>
                      <a:srgbClr val="F79425"/>
                    </a:solidFill>
                  </a:tcPr>
                </a:tc>
                <a:tc>
                  <a:txBody>
                    <a:bodyPr/>
                    <a:lstStyle/>
                    <a:p>
                      <a:pPr marL="3175" algn="ctr">
                        <a:lnSpc>
                          <a:spcPct val="100000"/>
                        </a:lnSpc>
                        <a:spcBef>
                          <a:spcPts val="110"/>
                        </a:spcBef>
                      </a:pPr>
                      <a:r>
                        <a:rPr sz="1400" dirty="0">
                          <a:latin typeface="+mn-lt"/>
                          <a:cs typeface="Arial"/>
                        </a:rPr>
                        <a:t>C</a:t>
                      </a:r>
                    </a:p>
                  </a:txBody>
                  <a:tcPr marL="0" marR="0" marT="11787" marB="0">
                    <a:lnL w="19050">
                      <a:solidFill>
                        <a:srgbClr val="FFFFFF"/>
                      </a:solidFill>
                      <a:prstDash val="solid"/>
                    </a:lnL>
                    <a:lnR w="9525">
                      <a:solidFill>
                        <a:srgbClr val="FFFFFF"/>
                      </a:solidFill>
                      <a:prstDash val="solid"/>
                    </a:lnR>
                    <a:lnT w="19050">
                      <a:solidFill>
                        <a:srgbClr val="FFFFFF"/>
                      </a:solidFill>
                      <a:prstDash val="solid"/>
                    </a:lnT>
                    <a:lnB w="9525">
                      <a:solidFill>
                        <a:srgbClr val="FFFFFF"/>
                      </a:solidFill>
                      <a:prstDash val="solid"/>
                    </a:lnB>
                    <a:solidFill>
                      <a:srgbClr val="D0DEE4"/>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597575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662311" y="1824887"/>
            <a:ext cx="6962379" cy="3783872"/>
            <a:chOff x="1402773" y="1824887"/>
            <a:chExt cx="7481455" cy="4065976"/>
          </a:xfrm>
        </p:grpSpPr>
        <p:sp>
          <p:nvSpPr>
            <p:cNvPr id="10" name="Rettangolo 9"/>
            <p:cNvSpPr/>
            <p:nvPr/>
          </p:nvSpPr>
          <p:spPr>
            <a:xfrm>
              <a:off x="1402773" y="1824887"/>
              <a:ext cx="7481455" cy="4065976"/>
            </a:xfrm>
            <a:prstGeom prst="rect">
              <a:avLst/>
            </a:prstGeom>
            <a:solidFill>
              <a:schemeClr val="bg1"/>
            </a:solidFill>
            <a:ln w="19050" cmpd="sng"/>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2276" y="1940294"/>
              <a:ext cx="7107916" cy="3820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 Box 22"/>
            <p:cNvSpPr txBox="1">
              <a:spLocks noChangeArrowheads="1"/>
            </p:cNvSpPr>
            <p:nvPr/>
          </p:nvSpPr>
          <p:spPr bwMode="auto">
            <a:xfrm>
              <a:off x="1656945" y="5219070"/>
              <a:ext cx="1485687" cy="54468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t-IT" sz="1800" b="1" dirty="0">
                  <a:solidFill>
                    <a:srgbClr val="0000FF"/>
                  </a:solidFill>
                  <a:latin typeface="Calibri"/>
                  <a:ea typeface="MS PGothic" charset="0"/>
                  <a:cs typeface="Calibri"/>
                </a:rPr>
                <a:t>Farmaco prescritto</a:t>
              </a:r>
            </a:p>
          </p:txBody>
        </p:sp>
        <p:sp>
          <p:nvSpPr>
            <p:cNvPr id="13" name="Text Box 22"/>
            <p:cNvSpPr txBox="1">
              <a:spLocks noChangeArrowheads="1"/>
            </p:cNvSpPr>
            <p:nvPr/>
          </p:nvSpPr>
          <p:spPr bwMode="auto">
            <a:xfrm>
              <a:off x="3460120" y="5219070"/>
              <a:ext cx="1485687" cy="54468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t-IT" sz="1800" b="1" dirty="0">
                  <a:solidFill>
                    <a:srgbClr val="0000FF"/>
                  </a:solidFill>
                  <a:latin typeface="Calibri"/>
                  <a:ea typeface="MS PGothic" charset="0"/>
                  <a:cs typeface="Calibri"/>
                </a:rPr>
                <a:t>Farmaco acquisito</a:t>
              </a:r>
            </a:p>
          </p:txBody>
        </p:sp>
        <p:sp>
          <p:nvSpPr>
            <p:cNvPr id="14" name="Text Box 22"/>
            <p:cNvSpPr txBox="1">
              <a:spLocks noChangeArrowheads="1"/>
            </p:cNvSpPr>
            <p:nvPr/>
          </p:nvSpPr>
          <p:spPr bwMode="auto">
            <a:xfrm>
              <a:off x="5236748" y="5219070"/>
              <a:ext cx="1484630" cy="54468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t-IT" sz="1800" b="1" dirty="0">
                  <a:solidFill>
                    <a:srgbClr val="0000FF"/>
                  </a:solidFill>
                  <a:latin typeface="Calibri"/>
                  <a:ea typeface="MS PGothic" charset="0"/>
                  <a:cs typeface="Calibri"/>
                </a:rPr>
                <a:t>Farmaco assunto</a:t>
              </a:r>
            </a:p>
          </p:txBody>
        </p:sp>
        <p:sp>
          <p:nvSpPr>
            <p:cNvPr id="15" name="Text Box 22"/>
            <p:cNvSpPr txBox="1">
              <a:spLocks noChangeArrowheads="1"/>
            </p:cNvSpPr>
            <p:nvPr/>
          </p:nvSpPr>
          <p:spPr bwMode="auto">
            <a:xfrm>
              <a:off x="7016009" y="5219070"/>
              <a:ext cx="1484630" cy="54468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68" tIns="45680" rIns="91368" bIns="45680">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t-IT" sz="1800" b="1" dirty="0">
                  <a:solidFill>
                    <a:srgbClr val="0000FF"/>
                  </a:solidFill>
                  <a:latin typeface="Calibri"/>
                  <a:ea typeface="MS PGothic" charset="0"/>
                  <a:cs typeface="Calibri"/>
                </a:rPr>
                <a:t>Farmaco continuato</a:t>
              </a:r>
            </a:p>
          </p:txBody>
        </p:sp>
      </p:grpSp>
      <p:sp>
        <p:nvSpPr>
          <p:cNvPr id="16" name="Rettangolo 2"/>
          <p:cNvSpPr>
            <a:spLocks noChangeArrowheads="1"/>
          </p:cNvSpPr>
          <p:nvPr/>
        </p:nvSpPr>
        <p:spPr bwMode="auto">
          <a:xfrm>
            <a:off x="0" y="432075"/>
            <a:ext cx="10287000" cy="1262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Il problema dell’aderenza al trattamento riguarda </a:t>
            </a:r>
            <a:br>
              <a:rPr lang="it-IT" sz="2800" b="1" dirty="0">
                <a:solidFill>
                  <a:srgbClr val="E61157"/>
                </a:solidFill>
                <a:latin typeface="Calibri"/>
                <a:cs typeface="Calibri"/>
              </a:rPr>
            </a:br>
            <a:r>
              <a:rPr lang="it-IT" sz="2800" b="1" dirty="0">
                <a:solidFill>
                  <a:srgbClr val="E61157"/>
                </a:solidFill>
                <a:latin typeface="Calibri"/>
                <a:cs typeface="Calibri"/>
              </a:rPr>
              <a:t>tutte le fasi che vanno dalla prescrizione </a:t>
            </a:r>
            <a:br>
              <a:rPr lang="it-IT" sz="2800" b="1" dirty="0">
                <a:solidFill>
                  <a:srgbClr val="E61157"/>
                </a:solidFill>
                <a:latin typeface="Calibri"/>
                <a:cs typeface="Calibri"/>
              </a:rPr>
            </a:br>
            <a:r>
              <a:rPr lang="it-IT" sz="2800" b="1" dirty="0">
                <a:solidFill>
                  <a:srgbClr val="E61157"/>
                </a:solidFill>
                <a:latin typeface="Calibri"/>
                <a:cs typeface="Calibri"/>
              </a:rPr>
              <a:t>all’assunzione del farmaco</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595AF7-2818-4439-BC2F-6D8606F74709}"/>
              </a:ext>
            </a:extLst>
          </p:cNvPr>
          <p:cNvSpPr>
            <a:spLocks noGrp="1"/>
          </p:cNvSpPr>
          <p:nvPr>
            <p:ph sz="quarter" idx="14"/>
          </p:nvPr>
        </p:nvSpPr>
        <p:spPr/>
        <p:txBody>
          <a:bodyPr/>
          <a:lstStyle/>
          <a:p>
            <a:endParaRPr lang="en-GB"/>
          </a:p>
        </p:txBody>
      </p:sp>
      <p:sp>
        <p:nvSpPr>
          <p:cNvPr id="5" name="Title 4">
            <a:extLst>
              <a:ext uri="{FF2B5EF4-FFF2-40B4-BE49-F238E27FC236}">
                <a16:creationId xmlns:a16="http://schemas.microsoft.com/office/drawing/2014/main" id="{A34B5E4D-5AB0-459B-A267-95C111AF39DA}"/>
              </a:ext>
            </a:extLst>
          </p:cNvPr>
          <p:cNvSpPr>
            <a:spLocks noGrp="1"/>
          </p:cNvSpPr>
          <p:nvPr>
            <p:ph type="title"/>
          </p:nvPr>
        </p:nvSpPr>
        <p:spPr>
          <a:xfrm>
            <a:off x="408980" y="264860"/>
            <a:ext cx="9468880" cy="978729"/>
          </a:xfrm>
        </p:spPr>
        <p:txBody>
          <a:bodyPr/>
          <a:lstStyle/>
          <a:p>
            <a:r>
              <a:rPr lang="en-US" sz="3200" b="1" dirty="0">
                <a:effectLst>
                  <a:outerShdw blurRad="38100" dist="38100" dir="2700000" algn="tl">
                    <a:srgbClr val="000000">
                      <a:alpha val="43137"/>
                    </a:srgbClr>
                  </a:outerShdw>
                </a:effectLst>
              </a:rPr>
              <a:t>2019 ESC/EAS Guidelines: Recommendations For</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very high-risk patients with ACS</a:t>
            </a:r>
          </a:p>
        </p:txBody>
      </p:sp>
      <p:sp>
        <p:nvSpPr>
          <p:cNvPr id="4" name="Text Placeholder 3">
            <a:extLst>
              <a:ext uri="{FF2B5EF4-FFF2-40B4-BE49-F238E27FC236}">
                <a16:creationId xmlns:a16="http://schemas.microsoft.com/office/drawing/2014/main" id="{526483F5-6EE1-4F98-AB86-A72FCB4B9C9A}"/>
              </a:ext>
            </a:extLst>
          </p:cNvPr>
          <p:cNvSpPr>
            <a:spLocks noGrp="1"/>
          </p:cNvSpPr>
          <p:nvPr>
            <p:ph type="body" sz="quarter" idx="15"/>
          </p:nvPr>
        </p:nvSpPr>
        <p:spPr>
          <a:xfrm>
            <a:off x="122548" y="6436424"/>
            <a:ext cx="5850731" cy="313432"/>
          </a:xfrm>
        </p:spPr>
        <p:txBody>
          <a:bodyPr>
            <a:noAutofit/>
          </a:bodyPr>
          <a:lstStyle/>
          <a:p>
            <a:r>
              <a:rPr lang="en-GB" sz="900" dirty="0"/>
              <a:t>ACS = acute coronary syndrome; LDL-C = low-density lipoprotein cholesterol;  PCSK9 = proprotein convertase subtilisin/</a:t>
            </a:r>
            <a:r>
              <a:rPr lang="en-GB" sz="900" dirty="0" err="1"/>
              <a:t>kexin</a:t>
            </a:r>
            <a:r>
              <a:rPr lang="en-GB" sz="900" dirty="0"/>
              <a:t> type 9.</a:t>
            </a:r>
            <a:br>
              <a:rPr lang="en-GB" sz="900" dirty="0"/>
            </a:br>
            <a:r>
              <a:rPr lang="en-GB" sz="900" dirty="0"/>
              <a:t>* Class of recommendation.</a:t>
            </a:r>
            <a:br>
              <a:rPr lang="en-GB" sz="900" dirty="0"/>
            </a:br>
            <a:r>
              <a:rPr lang="en-GB" sz="900" dirty="0"/>
              <a:t>† Level of evidence.</a:t>
            </a:r>
            <a:br>
              <a:rPr lang="en-GB" sz="900" dirty="0"/>
            </a:br>
            <a:r>
              <a:rPr lang="en-GB" sz="900" dirty="0"/>
              <a:t>Adapted from: Mach F, et al. Eur Heart J 2019. doi:10.1093/</a:t>
            </a:r>
            <a:r>
              <a:rPr lang="en-GB" sz="900" dirty="0" err="1"/>
              <a:t>eurheartj</a:t>
            </a:r>
            <a:r>
              <a:rPr lang="en-GB" sz="900" dirty="0"/>
              <a:t>/ehz455. </a:t>
            </a:r>
            <a:r>
              <a:rPr lang="en-GB" sz="900" dirty="0" err="1"/>
              <a:t>Epub</a:t>
            </a:r>
            <a:r>
              <a:rPr lang="en-GB" sz="900" dirty="0"/>
              <a:t> ahead of print. </a:t>
            </a:r>
          </a:p>
        </p:txBody>
      </p:sp>
      <p:graphicFrame>
        <p:nvGraphicFramePr>
          <p:cNvPr id="7" name="object 6"/>
          <p:cNvGraphicFramePr>
            <a:graphicFrameLocks noGrp="1"/>
          </p:cNvGraphicFramePr>
          <p:nvPr/>
        </p:nvGraphicFramePr>
        <p:xfrm>
          <a:off x="408979" y="1703845"/>
          <a:ext cx="9468881" cy="3775900"/>
        </p:xfrm>
        <a:graphic>
          <a:graphicData uri="http://schemas.openxmlformats.org/drawingml/2006/table">
            <a:tbl>
              <a:tblPr firstRow="1" bandRow="1">
                <a:tableStyleId>{2D5ABB26-0587-4C30-8999-92F81FD0307C}</a:tableStyleId>
              </a:tblPr>
              <a:tblGrid>
                <a:gridCol w="8246567">
                  <a:extLst>
                    <a:ext uri="{9D8B030D-6E8A-4147-A177-3AD203B41FA5}">
                      <a16:colId xmlns:a16="http://schemas.microsoft.com/office/drawing/2014/main" val="20000"/>
                    </a:ext>
                  </a:extLst>
                </a:gridCol>
                <a:gridCol w="610791">
                  <a:extLst>
                    <a:ext uri="{9D8B030D-6E8A-4147-A177-3AD203B41FA5}">
                      <a16:colId xmlns:a16="http://schemas.microsoft.com/office/drawing/2014/main" val="20001"/>
                    </a:ext>
                  </a:extLst>
                </a:gridCol>
                <a:gridCol w="611523">
                  <a:extLst>
                    <a:ext uri="{9D8B030D-6E8A-4147-A177-3AD203B41FA5}">
                      <a16:colId xmlns:a16="http://schemas.microsoft.com/office/drawing/2014/main" val="20002"/>
                    </a:ext>
                  </a:extLst>
                </a:gridCol>
              </a:tblGrid>
              <a:tr h="327912">
                <a:tc>
                  <a:txBody>
                    <a:bodyPr/>
                    <a:lstStyle/>
                    <a:p>
                      <a:pPr marL="105410">
                        <a:lnSpc>
                          <a:spcPct val="100000"/>
                        </a:lnSpc>
                        <a:spcBef>
                          <a:spcPts val="630"/>
                        </a:spcBef>
                      </a:pPr>
                      <a:r>
                        <a:rPr sz="1400" b="1" spc="20" dirty="0">
                          <a:latin typeface="+mn-lt"/>
                          <a:cs typeface="Arial"/>
                        </a:rPr>
                        <a:t>Recommendations</a:t>
                      </a:r>
                      <a:endParaRPr sz="1500" b="1" dirty="0">
                        <a:latin typeface="+mn-lt"/>
                        <a:cs typeface="Arial"/>
                      </a:endParaRPr>
                    </a:p>
                  </a:txBody>
                  <a:tcPr marL="0" marR="0" marT="67508" marB="0">
                    <a:lnL w="9525">
                      <a:solidFill>
                        <a:srgbClr val="FFFFFF"/>
                      </a:solidFill>
                      <a:prstDash val="solid"/>
                    </a:lnL>
                    <a:lnR w="19050">
                      <a:solidFill>
                        <a:srgbClr val="FFFFFF"/>
                      </a:solidFill>
                      <a:prstDash val="solid"/>
                    </a:lnR>
                    <a:lnT w="9525">
                      <a:solidFill>
                        <a:srgbClr val="FFFFFF"/>
                      </a:solidFill>
                      <a:prstDash val="solid"/>
                    </a:lnT>
                    <a:lnB w="19050">
                      <a:solidFill>
                        <a:srgbClr val="FFFFFF"/>
                      </a:solidFill>
                      <a:prstDash val="solid"/>
                    </a:lnB>
                    <a:solidFill>
                      <a:srgbClr val="C7C8CA"/>
                    </a:solidFill>
                  </a:tcPr>
                </a:tc>
                <a:tc>
                  <a:txBody>
                    <a:bodyPr/>
                    <a:lstStyle/>
                    <a:p>
                      <a:pPr algn="ctr">
                        <a:lnSpc>
                          <a:spcPct val="100000"/>
                        </a:lnSpc>
                        <a:spcBef>
                          <a:spcPts val="630"/>
                        </a:spcBef>
                      </a:pPr>
                      <a:r>
                        <a:rPr sz="1400" spc="-5" dirty="0">
                          <a:latin typeface="+mn-lt"/>
                          <a:cs typeface="Arial"/>
                        </a:rPr>
                        <a:t>Class</a:t>
                      </a:r>
                      <a:r>
                        <a:rPr lang="en-US" sz="1400" spc="-7" baseline="38888" dirty="0">
                          <a:latin typeface="+mn-lt"/>
                          <a:cs typeface="Arial"/>
                        </a:rPr>
                        <a:t>*</a:t>
                      </a:r>
                      <a:endParaRPr sz="1400" baseline="38888" dirty="0">
                        <a:latin typeface="+mn-lt"/>
                        <a:cs typeface="Arial"/>
                      </a:endParaRPr>
                    </a:p>
                  </a:txBody>
                  <a:tcPr marL="0" marR="0" marT="67508" marB="0">
                    <a:lnL w="19050">
                      <a:solidFill>
                        <a:srgbClr val="FFFFFF"/>
                      </a:solidFill>
                      <a:prstDash val="solid"/>
                    </a:lnL>
                    <a:lnR w="19050">
                      <a:solidFill>
                        <a:srgbClr val="FFFFFF"/>
                      </a:solidFill>
                      <a:prstDash val="solid"/>
                    </a:lnR>
                    <a:lnT w="9525">
                      <a:solidFill>
                        <a:srgbClr val="FFFFFF"/>
                      </a:solidFill>
                      <a:prstDash val="solid"/>
                    </a:lnT>
                    <a:lnB w="19050">
                      <a:solidFill>
                        <a:srgbClr val="FFFFFF"/>
                      </a:solidFill>
                      <a:prstDash val="solid"/>
                    </a:lnB>
                    <a:solidFill>
                      <a:srgbClr val="C7C8CA"/>
                    </a:solidFill>
                  </a:tcPr>
                </a:tc>
                <a:tc>
                  <a:txBody>
                    <a:bodyPr/>
                    <a:lstStyle/>
                    <a:p>
                      <a:pPr marL="3175" algn="ctr">
                        <a:lnSpc>
                          <a:spcPct val="100000"/>
                        </a:lnSpc>
                        <a:spcBef>
                          <a:spcPts val="630"/>
                        </a:spcBef>
                      </a:pPr>
                      <a:r>
                        <a:rPr sz="1400" spc="20" dirty="0">
                          <a:latin typeface="+mn-lt"/>
                          <a:cs typeface="Arial"/>
                        </a:rPr>
                        <a:t>Level</a:t>
                      </a:r>
                      <a:r>
                        <a:rPr lang="en-US" sz="1400" spc="30" baseline="38888" dirty="0">
                          <a:latin typeface="+mn-lt"/>
                          <a:cs typeface="Arial"/>
                        </a:rPr>
                        <a:t>†</a:t>
                      </a:r>
                      <a:endParaRPr sz="1400" baseline="38888" dirty="0">
                        <a:latin typeface="+mn-lt"/>
                        <a:cs typeface="Arial"/>
                      </a:endParaRPr>
                    </a:p>
                  </a:txBody>
                  <a:tcPr marL="0" marR="0" marT="67508" marB="0">
                    <a:lnL w="19050">
                      <a:solidFill>
                        <a:srgbClr val="FFFFFF"/>
                      </a:solidFill>
                      <a:prstDash val="solid"/>
                    </a:lnL>
                    <a:lnR w="9525">
                      <a:solidFill>
                        <a:srgbClr val="FFFFFF"/>
                      </a:solidFill>
                      <a:prstDash val="solid"/>
                    </a:lnR>
                    <a:lnT w="9525">
                      <a:solidFill>
                        <a:srgbClr val="FFFFFF"/>
                      </a:solidFill>
                      <a:prstDash val="solid"/>
                    </a:lnT>
                    <a:lnB w="19050">
                      <a:solidFill>
                        <a:srgbClr val="FFFFFF"/>
                      </a:solidFill>
                      <a:prstDash val="solid"/>
                    </a:lnB>
                    <a:solidFill>
                      <a:srgbClr val="C7C8CA"/>
                    </a:solidFill>
                  </a:tcPr>
                </a:tc>
                <a:extLst>
                  <a:ext uri="{0D108BD9-81ED-4DB2-BD59-A6C34878D82A}">
                    <a16:rowId xmlns:a16="http://schemas.microsoft.com/office/drawing/2014/main" val="10000"/>
                  </a:ext>
                </a:extLst>
              </a:tr>
              <a:tr h="555949">
                <a:tc>
                  <a:txBody>
                    <a:bodyPr/>
                    <a:lstStyle/>
                    <a:p>
                      <a:pPr marL="79375">
                        <a:lnSpc>
                          <a:spcPct val="100000"/>
                        </a:lnSpc>
                        <a:spcBef>
                          <a:spcPts val="160"/>
                        </a:spcBef>
                      </a:pPr>
                      <a:r>
                        <a:rPr sz="1200" b="0" spc="-10" dirty="0">
                          <a:solidFill>
                            <a:schemeClr val="tx1"/>
                          </a:solidFill>
                          <a:latin typeface="+mn-lt"/>
                          <a:cs typeface="Gill Sans MT"/>
                        </a:rPr>
                        <a:t>In </a:t>
                      </a:r>
                      <a:r>
                        <a:rPr sz="1200" b="0" spc="-5" dirty="0">
                          <a:solidFill>
                            <a:schemeClr val="tx1"/>
                          </a:solidFill>
                          <a:latin typeface="+mn-lt"/>
                          <a:cs typeface="Gill Sans MT"/>
                        </a:rPr>
                        <a:t>all ACS patients without any</a:t>
                      </a:r>
                      <a:r>
                        <a:rPr sz="1200" b="0" spc="-150" dirty="0">
                          <a:solidFill>
                            <a:schemeClr val="tx1"/>
                          </a:solidFill>
                          <a:latin typeface="+mn-lt"/>
                          <a:cs typeface="Gill Sans MT"/>
                        </a:rPr>
                        <a:t> </a:t>
                      </a:r>
                      <a:r>
                        <a:rPr sz="1200" b="0" spc="-5" dirty="0">
                          <a:solidFill>
                            <a:schemeClr val="tx1"/>
                          </a:solidFill>
                          <a:latin typeface="+mn-lt"/>
                          <a:cs typeface="Gill Sans MT"/>
                        </a:rPr>
                        <a:t>contraindication</a:t>
                      </a:r>
                      <a:r>
                        <a:rPr sz="1200" b="0" spc="-40" dirty="0">
                          <a:solidFill>
                            <a:schemeClr val="tx1"/>
                          </a:solidFill>
                          <a:latin typeface="+mn-lt"/>
                          <a:cs typeface="Gill Sans MT"/>
                        </a:rPr>
                        <a:t> </a:t>
                      </a:r>
                      <a:r>
                        <a:rPr sz="1200" b="0" spc="-10" dirty="0">
                          <a:solidFill>
                            <a:schemeClr val="tx1"/>
                          </a:solidFill>
                          <a:latin typeface="+mn-lt"/>
                          <a:cs typeface="Gill Sans MT"/>
                        </a:rPr>
                        <a:t>or</a:t>
                      </a:r>
                      <a:r>
                        <a:rPr sz="1200" b="0" spc="-30" dirty="0">
                          <a:solidFill>
                            <a:schemeClr val="tx1"/>
                          </a:solidFill>
                          <a:latin typeface="+mn-lt"/>
                          <a:cs typeface="Gill Sans MT"/>
                        </a:rPr>
                        <a:t> </a:t>
                      </a:r>
                      <a:r>
                        <a:rPr sz="1200" b="0" dirty="0">
                          <a:solidFill>
                            <a:schemeClr val="tx1"/>
                          </a:solidFill>
                          <a:latin typeface="+mn-lt"/>
                          <a:cs typeface="Gill Sans MT"/>
                        </a:rPr>
                        <a:t>definite</a:t>
                      </a:r>
                      <a:r>
                        <a:rPr sz="1200" b="0" spc="-35" dirty="0">
                          <a:solidFill>
                            <a:schemeClr val="tx1"/>
                          </a:solidFill>
                          <a:latin typeface="+mn-lt"/>
                          <a:cs typeface="Gill Sans MT"/>
                        </a:rPr>
                        <a:t> </a:t>
                      </a:r>
                      <a:r>
                        <a:rPr sz="1200" b="0" spc="-10" dirty="0">
                          <a:solidFill>
                            <a:schemeClr val="tx1"/>
                          </a:solidFill>
                          <a:latin typeface="+mn-lt"/>
                          <a:cs typeface="Gill Sans MT"/>
                        </a:rPr>
                        <a:t>history</a:t>
                      </a:r>
                      <a:r>
                        <a:rPr sz="1200" b="0" spc="-35" dirty="0">
                          <a:solidFill>
                            <a:schemeClr val="tx1"/>
                          </a:solidFill>
                          <a:latin typeface="+mn-lt"/>
                          <a:cs typeface="Gill Sans MT"/>
                        </a:rPr>
                        <a:t> </a:t>
                      </a:r>
                      <a:r>
                        <a:rPr sz="1200" b="0" dirty="0">
                          <a:solidFill>
                            <a:schemeClr val="tx1"/>
                          </a:solidFill>
                          <a:latin typeface="+mn-lt"/>
                          <a:cs typeface="Gill Sans MT"/>
                        </a:rPr>
                        <a:t>of</a:t>
                      </a:r>
                      <a:r>
                        <a:rPr sz="1200" b="0" spc="-30" dirty="0">
                          <a:solidFill>
                            <a:schemeClr val="tx1"/>
                          </a:solidFill>
                          <a:latin typeface="+mn-lt"/>
                          <a:cs typeface="Gill Sans MT"/>
                        </a:rPr>
                        <a:t> </a:t>
                      </a:r>
                      <a:r>
                        <a:rPr sz="1200" b="0" spc="-5" dirty="0">
                          <a:solidFill>
                            <a:schemeClr val="tx1"/>
                          </a:solidFill>
                          <a:latin typeface="+mn-lt"/>
                          <a:cs typeface="Gill Sans MT"/>
                        </a:rPr>
                        <a:t>intolerance,</a:t>
                      </a:r>
                      <a:r>
                        <a:rPr sz="1200" b="0" spc="-40" dirty="0">
                          <a:solidFill>
                            <a:schemeClr val="tx1"/>
                          </a:solidFill>
                          <a:latin typeface="+mn-lt"/>
                          <a:cs typeface="Gill Sans MT"/>
                        </a:rPr>
                        <a:t> </a:t>
                      </a:r>
                      <a:r>
                        <a:rPr sz="1200" b="0" spc="-10" dirty="0">
                          <a:solidFill>
                            <a:schemeClr val="tx1"/>
                          </a:solidFill>
                          <a:latin typeface="+mn-lt"/>
                          <a:cs typeface="Gill Sans MT"/>
                        </a:rPr>
                        <a:t>it</a:t>
                      </a:r>
                      <a:r>
                        <a:rPr sz="1200" b="0" spc="-35" dirty="0">
                          <a:solidFill>
                            <a:schemeClr val="tx1"/>
                          </a:solidFill>
                          <a:latin typeface="+mn-lt"/>
                          <a:cs typeface="Gill Sans MT"/>
                        </a:rPr>
                        <a:t> </a:t>
                      </a:r>
                      <a:r>
                        <a:rPr sz="1200" b="0" spc="-10" dirty="0">
                          <a:solidFill>
                            <a:schemeClr val="tx1"/>
                          </a:solidFill>
                          <a:latin typeface="+mn-lt"/>
                          <a:cs typeface="Gill Sans MT"/>
                        </a:rPr>
                        <a:t>is</a:t>
                      </a:r>
                      <a:r>
                        <a:rPr sz="1200" b="0" spc="-25" dirty="0">
                          <a:solidFill>
                            <a:schemeClr val="tx1"/>
                          </a:solidFill>
                          <a:latin typeface="+mn-lt"/>
                          <a:cs typeface="Gill Sans MT"/>
                        </a:rPr>
                        <a:t> </a:t>
                      </a:r>
                      <a:r>
                        <a:rPr sz="1200" b="0" spc="-5" dirty="0">
                          <a:solidFill>
                            <a:schemeClr val="tx1"/>
                          </a:solidFill>
                          <a:latin typeface="+mn-lt"/>
                          <a:cs typeface="Gill Sans MT"/>
                        </a:rPr>
                        <a:t>recommended that high-dose </a:t>
                      </a:r>
                      <a:r>
                        <a:rPr sz="1200" b="0" spc="-10" dirty="0">
                          <a:solidFill>
                            <a:schemeClr val="tx1"/>
                          </a:solidFill>
                          <a:latin typeface="+mn-lt"/>
                          <a:cs typeface="Gill Sans MT"/>
                        </a:rPr>
                        <a:t>statin </a:t>
                      </a:r>
                      <a:r>
                        <a:rPr sz="1200" b="0" spc="-5" dirty="0">
                          <a:solidFill>
                            <a:schemeClr val="tx1"/>
                          </a:solidFill>
                          <a:latin typeface="+mn-lt"/>
                          <a:cs typeface="Gill Sans MT"/>
                        </a:rPr>
                        <a:t>therapy </a:t>
                      </a:r>
                      <a:r>
                        <a:rPr sz="1200" b="0" spc="-10" dirty="0">
                          <a:solidFill>
                            <a:schemeClr val="tx1"/>
                          </a:solidFill>
                          <a:latin typeface="+mn-lt"/>
                          <a:cs typeface="Gill Sans MT"/>
                        </a:rPr>
                        <a:t>is </a:t>
                      </a:r>
                      <a:r>
                        <a:rPr sz="1200" b="0" spc="-5" dirty="0">
                          <a:solidFill>
                            <a:schemeClr val="tx1"/>
                          </a:solidFill>
                          <a:latin typeface="+mn-lt"/>
                          <a:cs typeface="Gill Sans MT"/>
                        </a:rPr>
                        <a:t>initiated </a:t>
                      </a:r>
                      <a:r>
                        <a:rPr sz="1200" b="0" spc="-10" dirty="0">
                          <a:solidFill>
                            <a:schemeClr val="tx1"/>
                          </a:solidFill>
                          <a:latin typeface="+mn-lt"/>
                          <a:cs typeface="Gill Sans MT"/>
                        </a:rPr>
                        <a:t>or </a:t>
                      </a:r>
                      <a:r>
                        <a:rPr sz="1200" b="0" spc="-5" dirty="0">
                          <a:solidFill>
                            <a:schemeClr val="tx1"/>
                          </a:solidFill>
                          <a:latin typeface="+mn-lt"/>
                          <a:cs typeface="Gill Sans MT"/>
                        </a:rPr>
                        <a:t>continued as early as possible, regardless </a:t>
                      </a:r>
                      <a:r>
                        <a:rPr sz="1200" b="0" dirty="0">
                          <a:solidFill>
                            <a:schemeClr val="tx1"/>
                          </a:solidFill>
                          <a:latin typeface="+mn-lt"/>
                          <a:cs typeface="Gill Sans MT"/>
                        </a:rPr>
                        <a:t>of </a:t>
                      </a:r>
                      <a:r>
                        <a:rPr sz="1200" b="0" spc="-10" dirty="0">
                          <a:solidFill>
                            <a:schemeClr val="tx1"/>
                          </a:solidFill>
                          <a:latin typeface="+mn-lt"/>
                          <a:cs typeface="Gill Sans MT"/>
                        </a:rPr>
                        <a:t>initial </a:t>
                      </a:r>
                      <a:r>
                        <a:rPr sz="1200" b="0" spc="-5" dirty="0">
                          <a:solidFill>
                            <a:schemeClr val="tx1"/>
                          </a:solidFill>
                          <a:latin typeface="+mn-lt"/>
                          <a:cs typeface="Gill Sans MT"/>
                        </a:rPr>
                        <a:t>LDL-C</a:t>
                      </a:r>
                      <a:r>
                        <a:rPr sz="1200" b="0" spc="-90" dirty="0">
                          <a:solidFill>
                            <a:schemeClr val="tx1"/>
                          </a:solidFill>
                          <a:latin typeface="+mn-lt"/>
                          <a:cs typeface="Gill Sans MT"/>
                        </a:rPr>
                        <a:t> </a:t>
                      </a:r>
                      <a:r>
                        <a:rPr sz="1200" b="0" spc="20" dirty="0">
                          <a:solidFill>
                            <a:schemeClr val="tx1"/>
                          </a:solidFill>
                          <a:latin typeface="+mn-lt"/>
                          <a:cs typeface="Gill Sans MT"/>
                        </a:rPr>
                        <a:t>values</a:t>
                      </a:r>
                      <a:endParaRPr sz="1200" b="0" baseline="38888"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spcBef>
                          <a:spcPts val="665"/>
                        </a:spcBef>
                      </a:pPr>
                      <a:r>
                        <a:rPr sz="1400" dirty="0">
                          <a:latin typeface="+mn-lt"/>
                          <a:cs typeface="Arial"/>
                        </a:rPr>
                        <a:t>I</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spcBef>
                          <a:spcPts val="665"/>
                        </a:spcBef>
                      </a:pPr>
                      <a:r>
                        <a:rPr sz="1400" dirty="0">
                          <a:latin typeface="+mn-lt"/>
                          <a:cs typeface="Arial"/>
                        </a:rPr>
                        <a:t>A</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108FA3"/>
                    </a:solidFill>
                  </a:tcPr>
                </a:tc>
                <a:extLst>
                  <a:ext uri="{0D108BD9-81ED-4DB2-BD59-A6C34878D82A}">
                    <a16:rowId xmlns:a16="http://schemas.microsoft.com/office/drawing/2014/main" val="10001"/>
                  </a:ext>
                </a:extLst>
              </a:tr>
              <a:tr h="763109">
                <a:tc>
                  <a:txBody>
                    <a:bodyPr/>
                    <a:lstStyle/>
                    <a:p>
                      <a:pPr marL="79375">
                        <a:lnSpc>
                          <a:spcPct val="100000"/>
                        </a:lnSpc>
                        <a:spcBef>
                          <a:spcPts val="155"/>
                        </a:spcBef>
                      </a:pPr>
                      <a:r>
                        <a:rPr sz="1200" b="0" spc="-5" dirty="0">
                          <a:solidFill>
                            <a:schemeClr val="tx1"/>
                          </a:solidFill>
                          <a:latin typeface="+mn-lt"/>
                          <a:cs typeface="Gill Sans MT"/>
                        </a:rPr>
                        <a:t>Lipid levels should </a:t>
                      </a:r>
                      <a:r>
                        <a:rPr sz="1200" b="0" dirty="0">
                          <a:solidFill>
                            <a:schemeClr val="tx1"/>
                          </a:solidFill>
                          <a:latin typeface="+mn-lt"/>
                          <a:cs typeface="Gill Sans MT"/>
                        </a:rPr>
                        <a:t>be </a:t>
                      </a:r>
                      <a:r>
                        <a:rPr sz="1200" b="0" spc="-5" dirty="0">
                          <a:solidFill>
                            <a:schemeClr val="tx1"/>
                          </a:solidFill>
                          <a:latin typeface="+mn-lt"/>
                          <a:cs typeface="Gill Sans MT"/>
                        </a:rPr>
                        <a:t>re-evaluated </a:t>
                      </a:r>
                      <a:r>
                        <a:rPr sz="1200" b="0" spc="110" dirty="0">
                          <a:solidFill>
                            <a:schemeClr val="tx1"/>
                          </a:solidFill>
                          <a:latin typeface="+mn-lt"/>
                          <a:cs typeface="Gill Sans MT"/>
                        </a:rPr>
                        <a:t>4</a:t>
                      </a:r>
                      <a:r>
                        <a:rPr lang="en-GB" sz="1200" b="0" spc="110" dirty="0">
                          <a:solidFill>
                            <a:schemeClr val="tx1"/>
                          </a:solidFill>
                          <a:latin typeface="+mn-lt"/>
                          <a:cs typeface="Arial"/>
                        </a:rPr>
                        <a:t>–</a:t>
                      </a:r>
                      <a:r>
                        <a:rPr sz="1200" b="0" spc="110" dirty="0">
                          <a:solidFill>
                            <a:schemeClr val="tx1"/>
                          </a:solidFill>
                          <a:latin typeface="+mn-lt"/>
                          <a:cs typeface="Gill Sans MT"/>
                        </a:rPr>
                        <a:t>6</a:t>
                      </a:r>
                      <a:r>
                        <a:rPr sz="1200" b="0" spc="-140" dirty="0">
                          <a:solidFill>
                            <a:schemeClr val="tx1"/>
                          </a:solidFill>
                          <a:latin typeface="+mn-lt"/>
                          <a:cs typeface="Gill Sans MT"/>
                        </a:rPr>
                        <a:t> </a:t>
                      </a:r>
                      <a:r>
                        <a:rPr sz="1200" b="0" spc="-10" dirty="0">
                          <a:solidFill>
                            <a:schemeClr val="tx1"/>
                          </a:solidFill>
                          <a:latin typeface="+mn-lt"/>
                          <a:cs typeface="Gill Sans MT"/>
                        </a:rPr>
                        <a:t>weeks</a:t>
                      </a:r>
                      <a:r>
                        <a:rPr lang="en-US" sz="1200" b="0" spc="-10" dirty="0">
                          <a:solidFill>
                            <a:schemeClr val="tx1"/>
                          </a:solidFill>
                          <a:latin typeface="+mn-lt"/>
                          <a:cs typeface="Gill Sans MT"/>
                        </a:rPr>
                        <a:t> </a:t>
                      </a:r>
                      <a:r>
                        <a:rPr sz="1200" b="0" spc="-10" dirty="0">
                          <a:solidFill>
                            <a:schemeClr val="tx1"/>
                          </a:solidFill>
                          <a:latin typeface="+mn-lt"/>
                          <a:cs typeface="Gill Sans MT"/>
                        </a:rPr>
                        <a:t>after </a:t>
                      </a:r>
                      <a:r>
                        <a:rPr sz="1200" b="0" spc="-5" dirty="0">
                          <a:solidFill>
                            <a:schemeClr val="tx1"/>
                          </a:solidFill>
                          <a:latin typeface="+mn-lt"/>
                          <a:cs typeface="Gill Sans MT"/>
                        </a:rPr>
                        <a:t>ACS to determine whether </a:t>
                      </a:r>
                      <a:r>
                        <a:rPr sz="1200" b="0" dirty="0">
                          <a:solidFill>
                            <a:schemeClr val="tx1"/>
                          </a:solidFill>
                          <a:latin typeface="+mn-lt"/>
                          <a:cs typeface="Gill Sans MT"/>
                        </a:rPr>
                        <a:t>a </a:t>
                      </a:r>
                      <a:r>
                        <a:rPr sz="1200" b="0" spc="-5" dirty="0">
                          <a:solidFill>
                            <a:schemeClr val="tx1"/>
                          </a:solidFill>
                          <a:latin typeface="+mn-lt"/>
                          <a:cs typeface="Gill Sans MT"/>
                        </a:rPr>
                        <a:t>reduction </a:t>
                      </a:r>
                      <a:r>
                        <a:rPr sz="1200" b="0" dirty="0">
                          <a:solidFill>
                            <a:schemeClr val="tx1"/>
                          </a:solidFill>
                          <a:latin typeface="+mn-lt"/>
                          <a:cs typeface="Gill Sans MT"/>
                        </a:rPr>
                        <a:t>of </a:t>
                      </a:r>
                      <a:r>
                        <a:rPr lang="en-US" sz="1200" b="0" spc="-80" dirty="0">
                          <a:solidFill>
                            <a:schemeClr val="tx1"/>
                          </a:solidFill>
                          <a:latin typeface="+mn-lt"/>
                          <a:cs typeface="Gill Sans MT"/>
                        </a:rPr>
                        <a:t>≥ </a:t>
                      </a:r>
                      <a:r>
                        <a:rPr sz="1200" b="0" spc="-80" dirty="0">
                          <a:solidFill>
                            <a:schemeClr val="tx1"/>
                          </a:solidFill>
                          <a:latin typeface="+mn-lt"/>
                          <a:cs typeface="Gill Sans MT"/>
                        </a:rPr>
                        <a:t>50% </a:t>
                      </a:r>
                      <a:r>
                        <a:rPr sz="1200" b="0" spc="-5" dirty="0">
                          <a:solidFill>
                            <a:schemeClr val="tx1"/>
                          </a:solidFill>
                          <a:latin typeface="+mn-lt"/>
                          <a:cs typeface="Gill Sans MT"/>
                        </a:rPr>
                        <a:t>from baseline </a:t>
                      </a:r>
                      <a:r>
                        <a:rPr sz="1200" b="0" dirty="0">
                          <a:solidFill>
                            <a:schemeClr val="tx1"/>
                          </a:solidFill>
                          <a:latin typeface="+mn-lt"/>
                          <a:cs typeface="Gill Sans MT"/>
                        </a:rPr>
                        <a:t>and </a:t>
                      </a:r>
                      <a:r>
                        <a:rPr sz="1200" b="0" spc="-5" dirty="0">
                          <a:solidFill>
                            <a:schemeClr val="tx1"/>
                          </a:solidFill>
                          <a:latin typeface="+mn-lt"/>
                          <a:cs typeface="Gill Sans MT"/>
                        </a:rPr>
                        <a:t>goal levels </a:t>
                      </a:r>
                      <a:r>
                        <a:rPr sz="1200" b="0" dirty="0">
                          <a:solidFill>
                            <a:schemeClr val="tx1"/>
                          </a:solidFill>
                          <a:latin typeface="+mn-lt"/>
                          <a:cs typeface="Gill Sans MT"/>
                        </a:rPr>
                        <a:t>of</a:t>
                      </a:r>
                      <a:r>
                        <a:rPr sz="1200" b="0" spc="-105" dirty="0">
                          <a:solidFill>
                            <a:schemeClr val="tx1"/>
                          </a:solidFill>
                          <a:latin typeface="+mn-lt"/>
                          <a:cs typeface="Gill Sans MT"/>
                        </a:rPr>
                        <a:t> </a:t>
                      </a:r>
                      <a:r>
                        <a:rPr sz="1200" b="0" spc="-5" dirty="0">
                          <a:solidFill>
                            <a:schemeClr val="tx1"/>
                          </a:solidFill>
                          <a:latin typeface="+mn-lt"/>
                          <a:cs typeface="Gill Sans MT"/>
                        </a:rPr>
                        <a:t>LDL-</a:t>
                      </a:r>
                      <a:r>
                        <a:rPr sz="1200" b="0" spc="-10" dirty="0">
                          <a:solidFill>
                            <a:schemeClr val="tx1"/>
                          </a:solidFill>
                          <a:latin typeface="+mn-lt"/>
                          <a:cs typeface="Gill Sans MT"/>
                        </a:rPr>
                        <a:t>C </a:t>
                      </a:r>
                      <a:r>
                        <a:rPr sz="1200" b="0" dirty="0">
                          <a:solidFill>
                            <a:schemeClr val="tx1"/>
                          </a:solidFill>
                          <a:latin typeface="+mn-lt"/>
                          <a:cs typeface="Gill Sans MT"/>
                        </a:rPr>
                        <a:t>&lt;1.4 </a:t>
                      </a:r>
                      <a:r>
                        <a:rPr sz="1200" b="0" spc="-5" dirty="0">
                          <a:solidFill>
                            <a:schemeClr val="tx1"/>
                          </a:solidFill>
                          <a:latin typeface="+mn-lt"/>
                          <a:cs typeface="Gill Sans MT"/>
                        </a:rPr>
                        <a:t>mmol/L </a:t>
                      </a:r>
                      <a:r>
                        <a:rPr sz="1200" b="0" spc="10" dirty="0">
                          <a:solidFill>
                            <a:schemeClr val="tx1"/>
                          </a:solidFill>
                          <a:latin typeface="+mn-lt"/>
                          <a:cs typeface="Gill Sans MT"/>
                        </a:rPr>
                        <a:t>(&lt;55 </a:t>
                      </a:r>
                      <a:r>
                        <a:rPr sz="1200" b="0" dirty="0">
                          <a:solidFill>
                            <a:schemeClr val="tx1"/>
                          </a:solidFill>
                          <a:latin typeface="+mn-lt"/>
                          <a:cs typeface="Gill Sans MT"/>
                        </a:rPr>
                        <a:t>mg/dL) </a:t>
                      </a:r>
                      <a:r>
                        <a:rPr sz="1200" b="0" spc="-5" dirty="0">
                          <a:solidFill>
                            <a:schemeClr val="tx1"/>
                          </a:solidFill>
                          <a:latin typeface="+mn-lt"/>
                          <a:cs typeface="Gill Sans MT"/>
                        </a:rPr>
                        <a:t>have </a:t>
                      </a:r>
                      <a:r>
                        <a:rPr sz="1200" b="0" dirty="0">
                          <a:solidFill>
                            <a:schemeClr val="tx1"/>
                          </a:solidFill>
                          <a:latin typeface="+mn-lt"/>
                          <a:cs typeface="Gill Sans MT"/>
                        </a:rPr>
                        <a:t>been  </a:t>
                      </a:r>
                      <a:r>
                        <a:rPr sz="1200" b="0" spc="-5" dirty="0">
                          <a:solidFill>
                            <a:schemeClr val="tx1"/>
                          </a:solidFill>
                          <a:latin typeface="+mn-lt"/>
                          <a:cs typeface="Gill Sans MT"/>
                        </a:rPr>
                        <a:t>achieved. Safety </a:t>
                      </a:r>
                      <a:r>
                        <a:rPr sz="1200" b="0" spc="-10" dirty="0">
                          <a:solidFill>
                            <a:schemeClr val="tx1"/>
                          </a:solidFill>
                          <a:latin typeface="+mn-lt"/>
                          <a:cs typeface="Gill Sans MT"/>
                        </a:rPr>
                        <a:t>issues </a:t>
                      </a:r>
                      <a:r>
                        <a:rPr sz="1200" b="0" dirty="0">
                          <a:solidFill>
                            <a:schemeClr val="tx1"/>
                          </a:solidFill>
                          <a:latin typeface="+mn-lt"/>
                          <a:cs typeface="Gill Sans MT"/>
                        </a:rPr>
                        <a:t>need </a:t>
                      </a:r>
                      <a:r>
                        <a:rPr sz="1200" b="0" spc="-5" dirty="0">
                          <a:solidFill>
                            <a:schemeClr val="tx1"/>
                          </a:solidFill>
                          <a:latin typeface="+mn-lt"/>
                          <a:cs typeface="Gill Sans MT"/>
                        </a:rPr>
                        <a:t>to </a:t>
                      </a:r>
                      <a:r>
                        <a:rPr sz="1200" b="0" dirty="0">
                          <a:solidFill>
                            <a:schemeClr val="tx1"/>
                          </a:solidFill>
                          <a:latin typeface="+mn-lt"/>
                          <a:cs typeface="Gill Sans MT"/>
                        </a:rPr>
                        <a:t>be </a:t>
                      </a:r>
                      <a:r>
                        <a:rPr sz="1200" b="0" spc="-5" dirty="0">
                          <a:solidFill>
                            <a:schemeClr val="tx1"/>
                          </a:solidFill>
                          <a:latin typeface="+mn-lt"/>
                          <a:cs typeface="Gill Sans MT"/>
                        </a:rPr>
                        <a:t>assessed at </a:t>
                      </a:r>
                      <a:r>
                        <a:rPr sz="1200" b="0" spc="-10" dirty="0">
                          <a:solidFill>
                            <a:schemeClr val="tx1"/>
                          </a:solidFill>
                          <a:latin typeface="+mn-lt"/>
                          <a:cs typeface="Gill Sans MT"/>
                        </a:rPr>
                        <a:t>this </a:t>
                      </a:r>
                      <a:r>
                        <a:rPr sz="1200" b="0" spc="-5" dirty="0">
                          <a:solidFill>
                            <a:schemeClr val="tx1"/>
                          </a:solidFill>
                          <a:latin typeface="+mn-lt"/>
                          <a:cs typeface="Gill Sans MT"/>
                        </a:rPr>
                        <a:t>time </a:t>
                      </a:r>
                      <a:r>
                        <a:rPr sz="1200" b="0" dirty="0">
                          <a:solidFill>
                            <a:schemeClr val="tx1"/>
                          </a:solidFill>
                          <a:latin typeface="+mn-lt"/>
                          <a:cs typeface="Gill Sans MT"/>
                        </a:rPr>
                        <a:t>and </a:t>
                      </a:r>
                      <a:r>
                        <a:rPr sz="1200" b="0" spc="-10" dirty="0">
                          <a:solidFill>
                            <a:schemeClr val="tx1"/>
                          </a:solidFill>
                          <a:latin typeface="+mn-lt"/>
                          <a:cs typeface="Gill Sans MT"/>
                        </a:rPr>
                        <a:t>statin </a:t>
                      </a:r>
                      <a:r>
                        <a:rPr sz="1200" b="0" spc="-5" dirty="0">
                          <a:solidFill>
                            <a:schemeClr val="tx1"/>
                          </a:solidFill>
                          <a:latin typeface="+mn-lt"/>
                          <a:cs typeface="Gill Sans MT"/>
                        </a:rPr>
                        <a:t>treatment doses </a:t>
                      </a:r>
                      <a:r>
                        <a:rPr sz="1200" b="0" dirty="0">
                          <a:solidFill>
                            <a:schemeClr val="tx1"/>
                          </a:solidFill>
                          <a:latin typeface="+mn-lt"/>
                          <a:cs typeface="Gill Sans MT"/>
                        </a:rPr>
                        <a:t>adapted </a:t>
                      </a:r>
                      <a:r>
                        <a:rPr sz="1200" b="0" spc="-5" dirty="0">
                          <a:solidFill>
                            <a:schemeClr val="tx1"/>
                          </a:solidFill>
                          <a:latin typeface="+mn-lt"/>
                          <a:cs typeface="Gill Sans MT"/>
                        </a:rPr>
                        <a:t>accordingly.</a:t>
                      </a:r>
                      <a:r>
                        <a:rPr lang="en-US" sz="1200" b="0" spc="-5" dirty="0">
                          <a:solidFill>
                            <a:schemeClr val="tx1"/>
                          </a:solidFill>
                          <a:latin typeface="+mn-lt"/>
                          <a:cs typeface="Gill Sans MT"/>
                        </a:rPr>
                        <a:t> </a:t>
                      </a:r>
                      <a:endParaRPr sz="1200" b="0" dirty="0">
                        <a:solidFill>
                          <a:schemeClr val="tx1"/>
                        </a:solidFill>
                        <a:latin typeface="+mn-lt"/>
                        <a:cs typeface="Gill Sans MT"/>
                      </a:endParaRPr>
                    </a:p>
                  </a:txBody>
                  <a:tcPr marL="0" marR="0" marT="16609"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pPr>
                      <a:r>
                        <a:rPr sz="1400" spc="20" dirty="0" err="1">
                          <a:latin typeface="+mn-lt"/>
                          <a:cs typeface="Arial"/>
                        </a:rPr>
                        <a:t>IIa</a:t>
                      </a:r>
                      <a:endParaRPr sz="1400" dirty="0">
                        <a:latin typeface="+mn-lt"/>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F00"/>
                    </a:solidFill>
                  </a:tcPr>
                </a:tc>
                <a:tc>
                  <a:txBody>
                    <a:bodyPr/>
                    <a:lstStyle/>
                    <a:p>
                      <a:pPr marL="3175" algn="ctr">
                        <a:lnSpc>
                          <a:spcPct val="100000"/>
                        </a:lnSpc>
                      </a:pPr>
                      <a:r>
                        <a:rPr sz="1400" dirty="0">
                          <a:latin typeface="+mn-lt"/>
                          <a:cs typeface="Arial"/>
                        </a:rPr>
                        <a:t>C</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D0DEE4"/>
                    </a:solidFill>
                  </a:tcPr>
                </a:tc>
                <a:extLst>
                  <a:ext uri="{0D108BD9-81ED-4DB2-BD59-A6C34878D82A}">
                    <a16:rowId xmlns:a16="http://schemas.microsoft.com/office/drawing/2014/main" val="10002"/>
                  </a:ext>
                </a:extLst>
              </a:tr>
              <a:tr h="461696">
                <a:tc>
                  <a:txBody>
                    <a:bodyPr/>
                    <a:lstStyle/>
                    <a:p>
                      <a:pPr marL="79375" marR="376555">
                        <a:lnSpc>
                          <a:spcPct val="100000"/>
                        </a:lnSpc>
                      </a:pPr>
                      <a:r>
                        <a:rPr sz="1200" b="0" spc="-10" dirty="0">
                          <a:solidFill>
                            <a:schemeClr val="tx1"/>
                          </a:solidFill>
                          <a:latin typeface="+mn-lt"/>
                          <a:cs typeface="Gill Sans MT"/>
                        </a:rPr>
                        <a:t>If </a:t>
                      </a:r>
                      <a:r>
                        <a:rPr sz="1200" b="0" spc="-5" dirty="0">
                          <a:solidFill>
                            <a:schemeClr val="tx1"/>
                          </a:solidFill>
                          <a:latin typeface="+mn-lt"/>
                          <a:cs typeface="Gill Sans MT"/>
                        </a:rPr>
                        <a:t>the LDL-C goal </a:t>
                      </a:r>
                      <a:r>
                        <a:rPr sz="1200" b="0" spc="-10" dirty="0">
                          <a:solidFill>
                            <a:schemeClr val="tx1"/>
                          </a:solidFill>
                          <a:latin typeface="+mn-lt"/>
                          <a:cs typeface="Gill Sans MT"/>
                        </a:rPr>
                        <a:t>is </a:t>
                      </a:r>
                      <a:r>
                        <a:rPr sz="1200" b="0" spc="-5" dirty="0">
                          <a:solidFill>
                            <a:schemeClr val="tx1"/>
                          </a:solidFill>
                          <a:latin typeface="+mn-lt"/>
                          <a:cs typeface="Gill Sans MT"/>
                        </a:rPr>
                        <a:t>not achieved </a:t>
                      </a:r>
                      <a:r>
                        <a:rPr sz="1200" b="0" spc="-10" dirty="0">
                          <a:solidFill>
                            <a:schemeClr val="tx1"/>
                          </a:solidFill>
                          <a:latin typeface="+mn-lt"/>
                          <a:cs typeface="Gill Sans MT"/>
                        </a:rPr>
                        <a:t>after</a:t>
                      </a:r>
                      <a:r>
                        <a:rPr sz="1200" b="0" spc="-155" dirty="0">
                          <a:solidFill>
                            <a:schemeClr val="tx1"/>
                          </a:solidFill>
                          <a:latin typeface="+mn-lt"/>
                          <a:cs typeface="Gill Sans MT"/>
                        </a:rPr>
                        <a:t> </a:t>
                      </a:r>
                      <a:r>
                        <a:rPr sz="1200" b="0" spc="110" dirty="0">
                          <a:solidFill>
                            <a:schemeClr val="tx1"/>
                          </a:solidFill>
                          <a:latin typeface="+mn-lt"/>
                          <a:cs typeface="Gill Sans MT"/>
                        </a:rPr>
                        <a:t>4</a:t>
                      </a:r>
                      <a:r>
                        <a:rPr lang="en-GB" sz="1200" b="0" spc="110" dirty="0">
                          <a:solidFill>
                            <a:schemeClr val="tx1"/>
                          </a:solidFill>
                          <a:latin typeface="+mn-lt"/>
                          <a:cs typeface="Arial"/>
                        </a:rPr>
                        <a:t>–</a:t>
                      </a:r>
                      <a:r>
                        <a:rPr sz="1200" b="0" spc="110" dirty="0">
                          <a:solidFill>
                            <a:schemeClr val="tx1"/>
                          </a:solidFill>
                          <a:latin typeface="+mn-lt"/>
                          <a:cs typeface="Gill Sans MT"/>
                        </a:rPr>
                        <a:t>6 </a:t>
                      </a:r>
                      <a:r>
                        <a:rPr sz="1200" b="0" spc="-10" dirty="0">
                          <a:solidFill>
                            <a:schemeClr val="tx1"/>
                          </a:solidFill>
                          <a:latin typeface="+mn-lt"/>
                          <a:cs typeface="Gill Sans MT"/>
                        </a:rPr>
                        <a:t>weeks </a:t>
                      </a:r>
                      <a:r>
                        <a:rPr sz="1200" b="0" spc="-5" dirty="0">
                          <a:solidFill>
                            <a:schemeClr val="tx1"/>
                          </a:solidFill>
                          <a:latin typeface="+mn-lt"/>
                          <a:cs typeface="Gill Sans MT"/>
                        </a:rPr>
                        <a:t>with the maximally </a:t>
                      </a:r>
                      <a:r>
                        <a:rPr sz="1200" b="0" spc="-10" dirty="0">
                          <a:solidFill>
                            <a:schemeClr val="tx1"/>
                          </a:solidFill>
                          <a:latin typeface="+mn-lt"/>
                          <a:cs typeface="Gill Sans MT"/>
                        </a:rPr>
                        <a:t>tolerated</a:t>
                      </a:r>
                      <a:r>
                        <a:rPr sz="1200" b="0" spc="-85" dirty="0">
                          <a:solidFill>
                            <a:schemeClr val="tx1"/>
                          </a:solidFill>
                          <a:latin typeface="+mn-lt"/>
                          <a:cs typeface="Gill Sans MT"/>
                        </a:rPr>
                        <a:t> </a:t>
                      </a:r>
                      <a:r>
                        <a:rPr sz="1200" b="0" spc="-10" dirty="0">
                          <a:solidFill>
                            <a:schemeClr val="tx1"/>
                          </a:solidFill>
                          <a:latin typeface="+mn-lt"/>
                          <a:cs typeface="Gill Sans MT"/>
                        </a:rPr>
                        <a:t>statin</a:t>
                      </a:r>
                      <a:r>
                        <a:rPr lang="en-US" sz="1200" b="0" spc="-10" dirty="0">
                          <a:solidFill>
                            <a:schemeClr val="tx1"/>
                          </a:solidFill>
                          <a:latin typeface="+mn-lt"/>
                          <a:cs typeface="Gill Sans MT"/>
                        </a:rPr>
                        <a:t> </a:t>
                      </a:r>
                      <a:r>
                        <a:rPr sz="1200" b="0" spc="-5" dirty="0">
                          <a:solidFill>
                            <a:schemeClr val="tx1"/>
                          </a:solidFill>
                          <a:latin typeface="+mn-lt"/>
                          <a:cs typeface="Gill Sans MT"/>
                        </a:rPr>
                        <a:t>dose, combination with ezetimibe</a:t>
                      </a:r>
                      <a:r>
                        <a:rPr sz="1200" b="0" spc="-140" dirty="0">
                          <a:solidFill>
                            <a:schemeClr val="tx1"/>
                          </a:solidFill>
                          <a:latin typeface="+mn-lt"/>
                          <a:cs typeface="Gill Sans MT"/>
                        </a:rPr>
                        <a:t> </a:t>
                      </a:r>
                      <a:r>
                        <a:rPr sz="1200" b="0" spc="-10" dirty="0">
                          <a:solidFill>
                            <a:schemeClr val="tx1"/>
                          </a:solidFill>
                          <a:latin typeface="+mn-lt"/>
                          <a:cs typeface="Gill Sans MT"/>
                        </a:rPr>
                        <a:t>is </a:t>
                      </a:r>
                      <a:r>
                        <a:rPr sz="1200" b="0" dirty="0">
                          <a:solidFill>
                            <a:schemeClr val="tx1"/>
                          </a:solidFill>
                          <a:latin typeface="+mn-lt"/>
                          <a:cs typeface="Gill Sans MT"/>
                        </a:rPr>
                        <a:t>recommended</a:t>
                      </a:r>
                      <a:endParaRPr sz="1200" b="0" baseline="38888" dirty="0">
                        <a:solidFill>
                          <a:schemeClr val="tx1"/>
                        </a:solidFill>
                        <a:latin typeface="+mn-lt"/>
                        <a:cs typeface="Gill Sans MT"/>
                      </a:endParaRPr>
                    </a:p>
                  </a:txBody>
                  <a:tcPr marL="0" marR="0" marT="0"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pPr>
                      <a:r>
                        <a:rPr sz="1400" dirty="0">
                          <a:latin typeface="+mn-lt"/>
                          <a:cs typeface="Arial"/>
                        </a:rPr>
                        <a:t>I</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pPr>
                      <a:r>
                        <a:rPr sz="1400" dirty="0">
                          <a:latin typeface="+mn-lt"/>
                          <a:cs typeface="Arial"/>
                        </a:rPr>
                        <a:t>B</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80AFBF"/>
                    </a:solidFill>
                  </a:tcPr>
                </a:tc>
                <a:extLst>
                  <a:ext uri="{0D108BD9-81ED-4DB2-BD59-A6C34878D82A}">
                    <a16:rowId xmlns:a16="http://schemas.microsoft.com/office/drawing/2014/main" val="10003"/>
                  </a:ext>
                </a:extLst>
              </a:tr>
              <a:tr h="478795">
                <a:tc>
                  <a:txBody>
                    <a:bodyPr/>
                    <a:lstStyle/>
                    <a:p>
                      <a:pPr marL="79375">
                        <a:lnSpc>
                          <a:spcPct val="100000"/>
                        </a:lnSpc>
                        <a:spcBef>
                          <a:spcPts val="160"/>
                        </a:spcBef>
                      </a:pPr>
                      <a:r>
                        <a:rPr sz="1200" b="0" spc="-10" dirty="0">
                          <a:solidFill>
                            <a:schemeClr val="tx1"/>
                          </a:solidFill>
                          <a:latin typeface="+mn-lt"/>
                          <a:cs typeface="Gill Sans MT"/>
                        </a:rPr>
                        <a:t>If </a:t>
                      </a:r>
                      <a:r>
                        <a:rPr sz="1200" b="0" spc="-5" dirty="0">
                          <a:solidFill>
                            <a:schemeClr val="tx1"/>
                          </a:solidFill>
                          <a:latin typeface="+mn-lt"/>
                          <a:cs typeface="Gill Sans MT"/>
                        </a:rPr>
                        <a:t>the LDL-C goal </a:t>
                      </a:r>
                      <a:r>
                        <a:rPr sz="1200" b="0" spc="-10" dirty="0">
                          <a:solidFill>
                            <a:schemeClr val="tx1"/>
                          </a:solidFill>
                          <a:latin typeface="+mn-lt"/>
                          <a:cs typeface="Gill Sans MT"/>
                        </a:rPr>
                        <a:t>is </a:t>
                      </a:r>
                      <a:r>
                        <a:rPr sz="1200" b="0" spc="-5" dirty="0">
                          <a:solidFill>
                            <a:schemeClr val="tx1"/>
                          </a:solidFill>
                          <a:latin typeface="+mn-lt"/>
                          <a:cs typeface="Gill Sans MT"/>
                        </a:rPr>
                        <a:t>not achieved</a:t>
                      </a:r>
                      <a:r>
                        <a:rPr sz="1200" b="0" spc="-165" dirty="0">
                          <a:solidFill>
                            <a:schemeClr val="tx1"/>
                          </a:solidFill>
                          <a:latin typeface="+mn-lt"/>
                          <a:cs typeface="Gill Sans MT"/>
                        </a:rPr>
                        <a:t> </a:t>
                      </a:r>
                      <a:r>
                        <a:rPr sz="1200" b="0" spc="-10" dirty="0">
                          <a:solidFill>
                            <a:schemeClr val="tx1"/>
                          </a:solidFill>
                          <a:latin typeface="+mn-lt"/>
                          <a:cs typeface="Gill Sans MT"/>
                        </a:rPr>
                        <a:t>after </a:t>
                      </a:r>
                      <a:r>
                        <a:rPr sz="1200" b="0" spc="110" dirty="0">
                          <a:solidFill>
                            <a:schemeClr val="tx1"/>
                          </a:solidFill>
                          <a:latin typeface="+mn-lt"/>
                          <a:cs typeface="Gill Sans MT"/>
                        </a:rPr>
                        <a:t>4</a:t>
                      </a:r>
                      <a:r>
                        <a:rPr lang="en-GB" sz="1200" b="0" spc="110" dirty="0">
                          <a:solidFill>
                            <a:schemeClr val="tx1"/>
                          </a:solidFill>
                          <a:latin typeface="+mn-lt"/>
                          <a:cs typeface="Arial"/>
                        </a:rPr>
                        <a:t>–</a:t>
                      </a:r>
                      <a:r>
                        <a:rPr sz="1200" b="0" spc="110" dirty="0">
                          <a:solidFill>
                            <a:schemeClr val="tx1"/>
                          </a:solidFill>
                          <a:latin typeface="+mn-lt"/>
                          <a:cs typeface="Gill Sans MT"/>
                        </a:rPr>
                        <a:t>6</a:t>
                      </a:r>
                      <a:r>
                        <a:rPr lang="en-US" sz="1200" b="0" spc="110" dirty="0">
                          <a:solidFill>
                            <a:schemeClr val="tx1"/>
                          </a:solidFill>
                          <a:latin typeface="+mn-lt"/>
                          <a:cs typeface="Gill Sans MT"/>
                        </a:rPr>
                        <a:t> </a:t>
                      </a:r>
                      <a:r>
                        <a:rPr sz="1200" b="0" spc="-10" dirty="0">
                          <a:solidFill>
                            <a:schemeClr val="tx1"/>
                          </a:solidFill>
                          <a:latin typeface="+mn-lt"/>
                          <a:cs typeface="Gill Sans MT"/>
                        </a:rPr>
                        <a:t>weeks </a:t>
                      </a:r>
                      <a:r>
                        <a:rPr sz="1200" b="0" spc="-5" dirty="0">
                          <a:solidFill>
                            <a:schemeClr val="tx1"/>
                          </a:solidFill>
                          <a:latin typeface="+mn-lt"/>
                          <a:cs typeface="Gill Sans MT"/>
                        </a:rPr>
                        <a:t>despite maximal </a:t>
                      </a:r>
                      <a:r>
                        <a:rPr sz="1200" b="0" spc="-10" dirty="0">
                          <a:solidFill>
                            <a:schemeClr val="tx1"/>
                          </a:solidFill>
                          <a:latin typeface="+mn-lt"/>
                          <a:cs typeface="Gill Sans MT"/>
                        </a:rPr>
                        <a:t>tolerated statin</a:t>
                      </a:r>
                      <a:r>
                        <a:rPr sz="1200" b="0" spc="-55" dirty="0">
                          <a:solidFill>
                            <a:schemeClr val="tx1"/>
                          </a:solidFill>
                          <a:latin typeface="+mn-lt"/>
                          <a:cs typeface="Gill Sans MT"/>
                        </a:rPr>
                        <a:t> </a:t>
                      </a:r>
                      <a:r>
                        <a:rPr sz="1200" b="0" spc="-10" dirty="0">
                          <a:solidFill>
                            <a:schemeClr val="tx1"/>
                          </a:solidFill>
                          <a:latin typeface="+mn-lt"/>
                          <a:cs typeface="Gill Sans MT"/>
                        </a:rPr>
                        <a:t>ther</a:t>
                      </a:r>
                      <a:r>
                        <a:rPr sz="1200" b="0" dirty="0">
                          <a:solidFill>
                            <a:schemeClr val="tx1"/>
                          </a:solidFill>
                          <a:latin typeface="+mn-lt"/>
                          <a:cs typeface="Gill Sans MT"/>
                        </a:rPr>
                        <a:t>apy and </a:t>
                      </a:r>
                      <a:r>
                        <a:rPr sz="1200" b="0" spc="-5" dirty="0">
                          <a:solidFill>
                            <a:schemeClr val="tx1"/>
                          </a:solidFill>
                          <a:latin typeface="+mn-lt"/>
                          <a:cs typeface="Gill Sans MT"/>
                        </a:rPr>
                        <a:t>ezetimibe, the addition </a:t>
                      </a:r>
                      <a:r>
                        <a:rPr sz="1200" b="0" dirty="0">
                          <a:solidFill>
                            <a:schemeClr val="tx1"/>
                          </a:solidFill>
                          <a:latin typeface="+mn-lt"/>
                          <a:cs typeface="Gill Sans MT"/>
                        </a:rPr>
                        <a:t>of a </a:t>
                      </a:r>
                      <a:r>
                        <a:rPr sz="1200" b="0" spc="-15" dirty="0">
                          <a:solidFill>
                            <a:schemeClr val="tx1"/>
                          </a:solidFill>
                          <a:latin typeface="+mn-lt"/>
                          <a:cs typeface="Gill Sans MT"/>
                        </a:rPr>
                        <a:t>PCSK9 </a:t>
                      </a:r>
                      <a:r>
                        <a:rPr sz="1200" b="0" spc="-5" dirty="0">
                          <a:solidFill>
                            <a:schemeClr val="tx1"/>
                          </a:solidFill>
                          <a:latin typeface="+mn-lt"/>
                          <a:cs typeface="Gill Sans MT"/>
                        </a:rPr>
                        <a:t>inhibitor </a:t>
                      </a:r>
                      <a:r>
                        <a:rPr sz="1200" b="0" spc="-10" dirty="0">
                          <a:solidFill>
                            <a:schemeClr val="tx1"/>
                          </a:solidFill>
                          <a:latin typeface="+mn-lt"/>
                          <a:cs typeface="Gill Sans MT"/>
                        </a:rPr>
                        <a:t>is</a:t>
                      </a:r>
                      <a:r>
                        <a:rPr sz="1200" b="0" spc="-60" dirty="0">
                          <a:solidFill>
                            <a:schemeClr val="tx1"/>
                          </a:solidFill>
                          <a:latin typeface="+mn-lt"/>
                          <a:cs typeface="Gill Sans MT"/>
                        </a:rPr>
                        <a:t> </a:t>
                      </a:r>
                      <a:r>
                        <a:rPr sz="1200" b="0" spc="10" dirty="0">
                          <a:solidFill>
                            <a:schemeClr val="tx1"/>
                          </a:solidFill>
                          <a:latin typeface="+mn-lt"/>
                          <a:cs typeface="Gill Sans MT"/>
                        </a:rPr>
                        <a:t>recommended</a:t>
                      </a:r>
                      <a:endParaRPr sz="1200" b="0" baseline="38888"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pPr>
                      <a:r>
                        <a:rPr sz="1400" dirty="0">
                          <a:latin typeface="+mn-lt"/>
                          <a:cs typeface="Arial"/>
                        </a:rPr>
                        <a:t>I</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pPr>
                      <a:r>
                        <a:rPr sz="1400" dirty="0">
                          <a:latin typeface="+mn-lt"/>
                          <a:cs typeface="Arial"/>
                        </a:rPr>
                        <a:t>B</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80AFBF"/>
                    </a:solidFill>
                  </a:tcPr>
                </a:tc>
                <a:extLst>
                  <a:ext uri="{0D108BD9-81ED-4DB2-BD59-A6C34878D82A}">
                    <a16:rowId xmlns:a16="http://schemas.microsoft.com/office/drawing/2014/main" val="10004"/>
                  </a:ext>
                </a:extLst>
              </a:tr>
              <a:tr h="478795">
                <a:tc>
                  <a:txBody>
                    <a:bodyPr/>
                    <a:lstStyle/>
                    <a:p>
                      <a:pPr marL="79375">
                        <a:lnSpc>
                          <a:spcPct val="100000"/>
                        </a:lnSpc>
                        <a:spcBef>
                          <a:spcPts val="160"/>
                        </a:spcBef>
                      </a:pPr>
                      <a:r>
                        <a:rPr sz="1200" b="0" spc="-10" dirty="0">
                          <a:solidFill>
                            <a:schemeClr val="tx1"/>
                          </a:solidFill>
                          <a:latin typeface="+mn-lt"/>
                          <a:cs typeface="Gill Sans MT"/>
                        </a:rPr>
                        <a:t>In </a:t>
                      </a:r>
                      <a:r>
                        <a:rPr sz="1200" b="0" spc="-5" dirty="0">
                          <a:solidFill>
                            <a:schemeClr val="tx1"/>
                          </a:solidFill>
                          <a:latin typeface="+mn-lt"/>
                          <a:cs typeface="Gill Sans MT"/>
                        </a:rPr>
                        <a:t>patients with </a:t>
                      </a:r>
                      <a:r>
                        <a:rPr sz="1200" b="0" dirty="0">
                          <a:solidFill>
                            <a:schemeClr val="tx1"/>
                          </a:solidFill>
                          <a:latin typeface="+mn-lt"/>
                          <a:cs typeface="Gill Sans MT"/>
                        </a:rPr>
                        <a:t>confirmed </a:t>
                      </a:r>
                      <a:r>
                        <a:rPr sz="1200" b="0" spc="-10" dirty="0">
                          <a:solidFill>
                            <a:schemeClr val="tx1"/>
                          </a:solidFill>
                          <a:latin typeface="+mn-lt"/>
                          <a:cs typeface="Gill Sans MT"/>
                        </a:rPr>
                        <a:t>statin</a:t>
                      </a:r>
                      <a:r>
                        <a:rPr sz="1200" b="0" spc="-135" dirty="0">
                          <a:solidFill>
                            <a:schemeClr val="tx1"/>
                          </a:solidFill>
                          <a:latin typeface="+mn-lt"/>
                          <a:cs typeface="Gill Sans MT"/>
                        </a:rPr>
                        <a:t> </a:t>
                      </a:r>
                      <a:r>
                        <a:rPr sz="1200" b="0" spc="-5" dirty="0">
                          <a:solidFill>
                            <a:schemeClr val="tx1"/>
                          </a:solidFill>
                          <a:latin typeface="+mn-lt"/>
                          <a:cs typeface="Gill Sans MT"/>
                        </a:rPr>
                        <a:t>intolerance</a:t>
                      </a:r>
                      <a:r>
                        <a:rPr lang="en-US" sz="1200" b="0" spc="-5" dirty="0">
                          <a:solidFill>
                            <a:schemeClr val="tx1"/>
                          </a:solidFill>
                          <a:latin typeface="+mn-lt"/>
                          <a:cs typeface="Gill Sans MT"/>
                        </a:rPr>
                        <a:t> </a:t>
                      </a:r>
                      <a:r>
                        <a:rPr sz="1200" b="0" spc="-10" dirty="0">
                          <a:solidFill>
                            <a:schemeClr val="tx1"/>
                          </a:solidFill>
                          <a:latin typeface="+mn-lt"/>
                          <a:cs typeface="Gill Sans MT"/>
                        </a:rPr>
                        <a:t>or </a:t>
                      </a:r>
                      <a:r>
                        <a:rPr sz="1200" b="0" spc="-5" dirty="0">
                          <a:solidFill>
                            <a:schemeClr val="tx1"/>
                          </a:solidFill>
                          <a:latin typeface="+mn-lt"/>
                          <a:cs typeface="Gill Sans MT"/>
                        </a:rPr>
                        <a:t>in patients in whom </a:t>
                      </a:r>
                      <a:r>
                        <a:rPr sz="1200" b="0" dirty="0">
                          <a:solidFill>
                            <a:schemeClr val="tx1"/>
                          </a:solidFill>
                          <a:latin typeface="+mn-lt"/>
                          <a:cs typeface="Gill Sans MT"/>
                        </a:rPr>
                        <a:t>a </a:t>
                      </a:r>
                      <a:r>
                        <a:rPr sz="1200" b="0" spc="-10" dirty="0">
                          <a:solidFill>
                            <a:schemeClr val="tx1"/>
                          </a:solidFill>
                          <a:latin typeface="+mn-lt"/>
                          <a:cs typeface="Gill Sans MT"/>
                        </a:rPr>
                        <a:t>statin is</a:t>
                      </a:r>
                      <a:r>
                        <a:rPr sz="1200" b="0" spc="-155" dirty="0">
                          <a:solidFill>
                            <a:schemeClr val="tx1"/>
                          </a:solidFill>
                          <a:latin typeface="+mn-lt"/>
                          <a:cs typeface="Gill Sans MT"/>
                        </a:rPr>
                        <a:t> </a:t>
                      </a:r>
                      <a:r>
                        <a:rPr sz="1200" b="0" spc="-10" dirty="0">
                          <a:solidFill>
                            <a:schemeClr val="tx1"/>
                          </a:solidFill>
                          <a:latin typeface="+mn-lt"/>
                          <a:cs typeface="Gill Sans MT"/>
                        </a:rPr>
                        <a:t>contraindi</a:t>
                      </a:r>
                      <a:r>
                        <a:rPr sz="1200" b="0" spc="-5" dirty="0">
                          <a:solidFill>
                            <a:schemeClr val="tx1"/>
                          </a:solidFill>
                          <a:latin typeface="+mn-lt"/>
                          <a:cs typeface="Gill Sans MT"/>
                        </a:rPr>
                        <a:t>cated, ezetimibe should </a:t>
                      </a:r>
                      <a:r>
                        <a:rPr sz="1200" b="0" dirty="0">
                          <a:solidFill>
                            <a:schemeClr val="tx1"/>
                          </a:solidFill>
                          <a:latin typeface="+mn-lt"/>
                          <a:cs typeface="Gill Sans MT"/>
                        </a:rPr>
                        <a:t>be</a:t>
                      </a:r>
                      <a:r>
                        <a:rPr sz="1200" b="0" spc="-114" dirty="0">
                          <a:solidFill>
                            <a:schemeClr val="tx1"/>
                          </a:solidFill>
                          <a:latin typeface="+mn-lt"/>
                          <a:cs typeface="Gill Sans MT"/>
                        </a:rPr>
                        <a:t> </a:t>
                      </a:r>
                      <a:r>
                        <a:rPr sz="1200" b="0" spc="-5" dirty="0">
                          <a:solidFill>
                            <a:schemeClr val="tx1"/>
                          </a:solidFill>
                          <a:latin typeface="+mn-lt"/>
                          <a:cs typeface="Gill Sans MT"/>
                        </a:rPr>
                        <a:t>considered</a:t>
                      </a:r>
                      <a:endParaRPr sz="1200" b="0"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pPr>
                      <a:r>
                        <a:rPr sz="1400" spc="20" dirty="0" err="1">
                          <a:latin typeface="+mn-lt"/>
                          <a:cs typeface="Arial"/>
                        </a:rPr>
                        <a:t>IIa</a:t>
                      </a:r>
                      <a:endParaRPr sz="1400" dirty="0">
                        <a:latin typeface="+mn-lt"/>
                        <a:cs typeface="Arial"/>
                      </a:endParaRPr>
                    </a:p>
                  </a:txBody>
                  <a:tcPr marL="0" marR="0" marT="482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F00"/>
                    </a:solidFill>
                  </a:tcPr>
                </a:tc>
                <a:tc>
                  <a:txBody>
                    <a:bodyPr/>
                    <a:lstStyle/>
                    <a:p>
                      <a:pPr marL="3175" algn="ctr">
                        <a:lnSpc>
                          <a:spcPct val="100000"/>
                        </a:lnSpc>
                      </a:pPr>
                      <a:r>
                        <a:rPr sz="1400" dirty="0">
                          <a:latin typeface="+mn-lt"/>
                          <a:cs typeface="Arial"/>
                        </a:rPr>
                        <a:t>C</a:t>
                      </a:r>
                    </a:p>
                  </a:txBody>
                  <a:tcPr marL="0" marR="0" marT="4822"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D0DEE4"/>
                    </a:solidFill>
                  </a:tcPr>
                </a:tc>
                <a:extLst>
                  <a:ext uri="{0D108BD9-81ED-4DB2-BD59-A6C34878D82A}">
                    <a16:rowId xmlns:a16="http://schemas.microsoft.com/office/drawing/2014/main" val="10005"/>
                  </a:ext>
                </a:extLst>
              </a:tr>
              <a:tr h="709644">
                <a:tc>
                  <a:txBody>
                    <a:bodyPr/>
                    <a:lstStyle/>
                    <a:p>
                      <a:pPr marL="79375">
                        <a:lnSpc>
                          <a:spcPct val="100000"/>
                        </a:lnSpc>
                        <a:spcBef>
                          <a:spcPts val="160"/>
                        </a:spcBef>
                      </a:pPr>
                      <a:r>
                        <a:rPr sz="1200" b="0" spc="-10" dirty="0">
                          <a:solidFill>
                            <a:schemeClr val="tx1"/>
                          </a:solidFill>
                          <a:latin typeface="+mn-lt"/>
                          <a:cs typeface="Gill Sans MT"/>
                        </a:rPr>
                        <a:t>For</a:t>
                      </a:r>
                      <a:r>
                        <a:rPr sz="1200" b="0" spc="-35" dirty="0">
                          <a:solidFill>
                            <a:schemeClr val="tx1"/>
                          </a:solidFill>
                          <a:latin typeface="+mn-lt"/>
                          <a:cs typeface="Gill Sans MT"/>
                        </a:rPr>
                        <a:t> </a:t>
                      </a:r>
                      <a:r>
                        <a:rPr sz="1200" b="0" spc="-5" dirty="0">
                          <a:solidFill>
                            <a:schemeClr val="tx1"/>
                          </a:solidFill>
                          <a:latin typeface="+mn-lt"/>
                          <a:cs typeface="Gill Sans MT"/>
                        </a:rPr>
                        <a:t>patients</a:t>
                      </a:r>
                      <a:r>
                        <a:rPr sz="1200" b="0" spc="-30" dirty="0">
                          <a:solidFill>
                            <a:schemeClr val="tx1"/>
                          </a:solidFill>
                          <a:latin typeface="+mn-lt"/>
                          <a:cs typeface="Gill Sans MT"/>
                        </a:rPr>
                        <a:t> </a:t>
                      </a:r>
                      <a:r>
                        <a:rPr sz="1200" b="0" spc="-5" dirty="0">
                          <a:solidFill>
                            <a:schemeClr val="tx1"/>
                          </a:solidFill>
                          <a:latin typeface="+mn-lt"/>
                          <a:cs typeface="Gill Sans MT"/>
                        </a:rPr>
                        <a:t>who</a:t>
                      </a:r>
                      <a:r>
                        <a:rPr sz="1200" b="0" spc="-30" dirty="0">
                          <a:solidFill>
                            <a:schemeClr val="tx1"/>
                          </a:solidFill>
                          <a:latin typeface="+mn-lt"/>
                          <a:cs typeface="Gill Sans MT"/>
                        </a:rPr>
                        <a:t> </a:t>
                      </a:r>
                      <a:r>
                        <a:rPr sz="1200" b="0" spc="-5" dirty="0">
                          <a:solidFill>
                            <a:schemeClr val="tx1"/>
                          </a:solidFill>
                          <a:latin typeface="+mn-lt"/>
                          <a:cs typeface="Gill Sans MT"/>
                        </a:rPr>
                        <a:t>present</a:t>
                      </a:r>
                      <a:r>
                        <a:rPr sz="1200" b="0" spc="-30" dirty="0">
                          <a:solidFill>
                            <a:schemeClr val="tx1"/>
                          </a:solidFill>
                          <a:latin typeface="+mn-lt"/>
                          <a:cs typeface="Gill Sans MT"/>
                        </a:rPr>
                        <a:t> </a:t>
                      </a:r>
                      <a:r>
                        <a:rPr sz="1200" b="0" spc="-5" dirty="0">
                          <a:solidFill>
                            <a:schemeClr val="tx1"/>
                          </a:solidFill>
                          <a:latin typeface="+mn-lt"/>
                          <a:cs typeface="Gill Sans MT"/>
                        </a:rPr>
                        <a:t>with</a:t>
                      </a:r>
                      <a:r>
                        <a:rPr sz="1200" b="0" spc="-30" dirty="0">
                          <a:solidFill>
                            <a:schemeClr val="tx1"/>
                          </a:solidFill>
                          <a:latin typeface="+mn-lt"/>
                          <a:cs typeface="Gill Sans MT"/>
                        </a:rPr>
                        <a:t> </a:t>
                      </a:r>
                      <a:r>
                        <a:rPr sz="1200" b="0" dirty="0">
                          <a:solidFill>
                            <a:schemeClr val="tx1"/>
                          </a:solidFill>
                          <a:latin typeface="+mn-lt"/>
                          <a:cs typeface="Gill Sans MT"/>
                        </a:rPr>
                        <a:t>an</a:t>
                      </a:r>
                      <a:r>
                        <a:rPr sz="1200" b="0" spc="-30" dirty="0">
                          <a:solidFill>
                            <a:schemeClr val="tx1"/>
                          </a:solidFill>
                          <a:latin typeface="+mn-lt"/>
                          <a:cs typeface="Gill Sans MT"/>
                        </a:rPr>
                        <a:t> </a:t>
                      </a:r>
                      <a:r>
                        <a:rPr sz="1200" b="0" spc="-5" dirty="0">
                          <a:solidFill>
                            <a:schemeClr val="tx1"/>
                          </a:solidFill>
                          <a:latin typeface="+mn-lt"/>
                          <a:cs typeface="Gill Sans MT"/>
                        </a:rPr>
                        <a:t>ACS</a:t>
                      </a:r>
                      <a:r>
                        <a:rPr sz="1200" b="0" spc="-30" dirty="0">
                          <a:solidFill>
                            <a:schemeClr val="tx1"/>
                          </a:solidFill>
                          <a:latin typeface="+mn-lt"/>
                          <a:cs typeface="Gill Sans MT"/>
                        </a:rPr>
                        <a:t> </a:t>
                      </a:r>
                      <a:r>
                        <a:rPr sz="1200" b="0" dirty="0">
                          <a:solidFill>
                            <a:schemeClr val="tx1"/>
                          </a:solidFill>
                          <a:latin typeface="+mn-lt"/>
                          <a:cs typeface="Gill Sans MT"/>
                        </a:rPr>
                        <a:t>and</a:t>
                      </a:r>
                      <a:r>
                        <a:rPr lang="en-US" sz="1200" b="0" dirty="0">
                          <a:solidFill>
                            <a:schemeClr val="tx1"/>
                          </a:solidFill>
                          <a:latin typeface="+mn-lt"/>
                          <a:cs typeface="Gill Sans MT"/>
                        </a:rPr>
                        <a:t> </a:t>
                      </a:r>
                      <a:r>
                        <a:rPr sz="1200" b="0" spc="-5" dirty="0">
                          <a:solidFill>
                            <a:schemeClr val="tx1"/>
                          </a:solidFill>
                          <a:latin typeface="+mn-lt"/>
                          <a:cs typeface="Gill Sans MT"/>
                        </a:rPr>
                        <a:t>whose LDL-C levels </a:t>
                      </a:r>
                      <a:r>
                        <a:rPr sz="1200" b="0" spc="-10" dirty="0">
                          <a:solidFill>
                            <a:schemeClr val="tx1"/>
                          </a:solidFill>
                          <a:latin typeface="+mn-lt"/>
                          <a:cs typeface="Gill Sans MT"/>
                        </a:rPr>
                        <a:t>are </a:t>
                      </a:r>
                      <a:r>
                        <a:rPr sz="1200" b="0" spc="-5" dirty="0">
                          <a:solidFill>
                            <a:schemeClr val="tx1"/>
                          </a:solidFill>
                          <a:latin typeface="+mn-lt"/>
                          <a:cs typeface="Gill Sans MT"/>
                        </a:rPr>
                        <a:t>not at goal, despite already </a:t>
                      </a:r>
                      <a:r>
                        <a:rPr sz="1200" b="0" spc="-10" dirty="0">
                          <a:solidFill>
                            <a:schemeClr val="tx1"/>
                          </a:solidFill>
                          <a:latin typeface="+mn-lt"/>
                          <a:cs typeface="Gill Sans MT"/>
                        </a:rPr>
                        <a:t>taking</a:t>
                      </a:r>
                      <a:r>
                        <a:rPr lang="en-GB" sz="1200" b="0" spc="-10" dirty="0">
                          <a:solidFill>
                            <a:schemeClr val="tx1"/>
                          </a:solidFill>
                          <a:latin typeface="+mn-lt"/>
                          <a:cs typeface="Gill Sans MT"/>
                        </a:rPr>
                        <a:t> </a:t>
                      </a:r>
                      <a:r>
                        <a:rPr sz="1200" b="0" dirty="0">
                          <a:solidFill>
                            <a:schemeClr val="tx1"/>
                          </a:solidFill>
                          <a:latin typeface="+mn-lt"/>
                          <a:cs typeface="Gill Sans MT"/>
                        </a:rPr>
                        <a:t>a </a:t>
                      </a:r>
                      <a:r>
                        <a:rPr sz="1200" b="0" spc="-5" dirty="0">
                          <a:solidFill>
                            <a:schemeClr val="tx1"/>
                          </a:solidFill>
                          <a:latin typeface="+mn-lt"/>
                          <a:cs typeface="Gill Sans MT"/>
                        </a:rPr>
                        <a:t>maximally tolerated </a:t>
                      </a:r>
                      <a:r>
                        <a:rPr sz="1200" b="0" spc="-10" dirty="0">
                          <a:solidFill>
                            <a:schemeClr val="tx1"/>
                          </a:solidFill>
                          <a:latin typeface="+mn-lt"/>
                          <a:cs typeface="Gill Sans MT"/>
                        </a:rPr>
                        <a:t>statin </a:t>
                      </a:r>
                      <a:r>
                        <a:rPr sz="1200" b="0" spc="-5" dirty="0">
                          <a:solidFill>
                            <a:schemeClr val="tx1"/>
                          </a:solidFill>
                          <a:latin typeface="+mn-lt"/>
                          <a:cs typeface="Gill Sans MT"/>
                        </a:rPr>
                        <a:t>dose </a:t>
                      </a:r>
                      <a:r>
                        <a:rPr sz="1200" b="0" dirty="0">
                          <a:solidFill>
                            <a:schemeClr val="tx1"/>
                          </a:solidFill>
                          <a:latin typeface="+mn-lt"/>
                          <a:cs typeface="Gill Sans MT"/>
                        </a:rPr>
                        <a:t>and </a:t>
                      </a:r>
                      <a:r>
                        <a:rPr sz="1200" b="0" spc="-5" dirty="0">
                          <a:solidFill>
                            <a:schemeClr val="tx1"/>
                          </a:solidFill>
                          <a:latin typeface="+mn-lt"/>
                          <a:cs typeface="Gill Sans MT"/>
                        </a:rPr>
                        <a:t>ezetimibe, the addition </a:t>
                      </a:r>
                      <a:r>
                        <a:rPr sz="1200" b="0" dirty="0">
                          <a:solidFill>
                            <a:schemeClr val="tx1"/>
                          </a:solidFill>
                          <a:latin typeface="+mn-lt"/>
                          <a:cs typeface="Gill Sans MT"/>
                        </a:rPr>
                        <a:t>of a </a:t>
                      </a:r>
                      <a:r>
                        <a:rPr sz="1200" b="0" spc="-15" dirty="0">
                          <a:solidFill>
                            <a:schemeClr val="tx1"/>
                          </a:solidFill>
                          <a:latin typeface="+mn-lt"/>
                          <a:cs typeface="Gill Sans MT"/>
                        </a:rPr>
                        <a:t>PCSK9  </a:t>
                      </a:r>
                      <a:r>
                        <a:rPr sz="1200" b="0" spc="-5" dirty="0">
                          <a:solidFill>
                            <a:schemeClr val="tx1"/>
                          </a:solidFill>
                          <a:latin typeface="+mn-lt"/>
                          <a:cs typeface="Gill Sans MT"/>
                        </a:rPr>
                        <a:t>inhibitor early </a:t>
                      </a:r>
                      <a:r>
                        <a:rPr sz="1200" b="0" spc="-10" dirty="0">
                          <a:solidFill>
                            <a:schemeClr val="tx1"/>
                          </a:solidFill>
                          <a:latin typeface="+mn-lt"/>
                          <a:cs typeface="Gill Sans MT"/>
                        </a:rPr>
                        <a:t>after </a:t>
                      </a:r>
                      <a:r>
                        <a:rPr sz="1200" b="0" spc="-5" dirty="0">
                          <a:solidFill>
                            <a:schemeClr val="tx1"/>
                          </a:solidFill>
                          <a:latin typeface="+mn-lt"/>
                          <a:cs typeface="Gill Sans MT"/>
                        </a:rPr>
                        <a:t>the event (during</a:t>
                      </a:r>
                      <a:r>
                        <a:rPr sz="1200" b="0" spc="-150" dirty="0">
                          <a:solidFill>
                            <a:schemeClr val="tx1"/>
                          </a:solidFill>
                          <a:latin typeface="+mn-lt"/>
                          <a:cs typeface="Gill Sans MT"/>
                        </a:rPr>
                        <a:t> </a:t>
                      </a:r>
                      <a:r>
                        <a:rPr sz="1200" b="0" spc="-5" dirty="0" err="1">
                          <a:solidFill>
                            <a:schemeClr val="tx1"/>
                          </a:solidFill>
                          <a:latin typeface="+mn-lt"/>
                          <a:cs typeface="Gill Sans MT"/>
                        </a:rPr>
                        <a:t>hospitali</a:t>
                      </a:r>
                      <a:r>
                        <a:rPr lang="en-GB" sz="1200" b="0" spc="-5" dirty="0">
                          <a:solidFill>
                            <a:schemeClr val="tx1"/>
                          </a:solidFill>
                          <a:latin typeface="+mn-lt"/>
                          <a:cs typeface="Gill Sans MT"/>
                        </a:rPr>
                        <a:t>s</a:t>
                      </a:r>
                      <a:r>
                        <a:rPr sz="1200" b="0" spc="-5" dirty="0" err="1">
                          <a:solidFill>
                            <a:schemeClr val="tx1"/>
                          </a:solidFill>
                          <a:latin typeface="+mn-lt"/>
                          <a:cs typeface="Gill Sans MT"/>
                        </a:rPr>
                        <a:t>ation</a:t>
                      </a:r>
                      <a:r>
                        <a:rPr sz="1200" b="0" spc="-5" dirty="0">
                          <a:solidFill>
                            <a:schemeClr val="tx1"/>
                          </a:solidFill>
                          <a:latin typeface="+mn-lt"/>
                          <a:cs typeface="Gill Sans MT"/>
                        </a:rPr>
                        <a:t> </a:t>
                      </a:r>
                      <a:r>
                        <a:rPr sz="1200" b="0" spc="-10" dirty="0">
                          <a:solidFill>
                            <a:schemeClr val="tx1"/>
                          </a:solidFill>
                          <a:latin typeface="+mn-lt"/>
                          <a:cs typeface="Gill Sans MT"/>
                        </a:rPr>
                        <a:t>for </a:t>
                      </a:r>
                      <a:r>
                        <a:rPr sz="1200" b="0" spc="-5" dirty="0">
                          <a:solidFill>
                            <a:schemeClr val="tx1"/>
                          </a:solidFill>
                          <a:latin typeface="+mn-lt"/>
                          <a:cs typeface="Gill Sans MT"/>
                        </a:rPr>
                        <a:t>the ACS event if possible) should </a:t>
                      </a:r>
                      <a:r>
                        <a:rPr sz="1200" b="0" dirty="0">
                          <a:solidFill>
                            <a:schemeClr val="tx1"/>
                          </a:solidFill>
                          <a:latin typeface="+mn-lt"/>
                          <a:cs typeface="Gill Sans MT"/>
                        </a:rPr>
                        <a:t>be</a:t>
                      </a:r>
                      <a:r>
                        <a:rPr sz="1200" b="0" spc="-30" dirty="0">
                          <a:solidFill>
                            <a:schemeClr val="tx1"/>
                          </a:solidFill>
                          <a:latin typeface="+mn-lt"/>
                          <a:cs typeface="Gill Sans MT"/>
                        </a:rPr>
                        <a:t> </a:t>
                      </a:r>
                      <a:r>
                        <a:rPr sz="1200" b="0" spc="-10" dirty="0">
                          <a:solidFill>
                            <a:schemeClr val="tx1"/>
                          </a:solidFill>
                          <a:latin typeface="+mn-lt"/>
                          <a:cs typeface="Gill Sans MT"/>
                        </a:rPr>
                        <a:t>considered</a:t>
                      </a:r>
                      <a:endParaRPr sz="1200" b="0"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9525">
                      <a:solidFill>
                        <a:srgbClr val="FFFFFF"/>
                      </a:solidFill>
                      <a:prstDash val="solid"/>
                    </a:lnB>
                    <a:solidFill>
                      <a:srgbClr val="EDEDEE"/>
                    </a:solidFill>
                  </a:tcPr>
                </a:tc>
                <a:tc>
                  <a:txBody>
                    <a:bodyPr/>
                    <a:lstStyle/>
                    <a:p>
                      <a:pPr algn="ctr">
                        <a:lnSpc>
                          <a:spcPct val="100000"/>
                        </a:lnSpc>
                      </a:pPr>
                      <a:r>
                        <a:rPr sz="1400" spc="20" dirty="0" err="1">
                          <a:latin typeface="+mn-lt"/>
                          <a:cs typeface="Arial"/>
                        </a:rPr>
                        <a:t>IIa</a:t>
                      </a:r>
                      <a:endParaRPr sz="1400" dirty="0">
                        <a:latin typeface="+mn-lt"/>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9525">
                      <a:solidFill>
                        <a:srgbClr val="FFFFFF"/>
                      </a:solidFill>
                      <a:prstDash val="solid"/>
                    </a:lnB>
                    <a:solidFill>
                      <a:srgbClr val="FFCF00"/>
                    </a:solidFill>
                  </a:tcPr>
                </a:tc>
                <a:tc>
                  <a:txBody>
                    <a:bodyPr/>
                    <a:lstStyle/>
                    <a:p>
                      <a:pPr marL="3175" algn="ctr">
                        <a:lnSpc>
                          <a:spcPct val="100000"/>
                        </a:lnSpc>
                      </a:pPr>
                      <a:r>
                        <a:rPr sz="1400" dirty="0">
                          <a:latin typeface="+mn-lt"/>
                          <a:cs typeface="Arial"/>
                        </a:rPr>
                        <a:t>C</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9525">
                      <a:solidFill>
                        <a:srgbClr val="FFFFFF"/>
                      </a:solidFill>
                      <a:prstDash val="solid"/>
                    </a:lnB>
                    <a:solidFill>
                      <a:srgbClr val="D0DEE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1300391"/>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3775B-0AC5-45C2-B8E8-55B9C72E4A4C}"/>
              </a:ext>
            </a:extLst>
          </p:cNvPr>
          <p:cNvSpPr>
            <a:spLocks noGrp="1"/>
          </p:cNvSpPr>
          <p:nvPr>
            <p:ph sz="quarter" idx="14"/>
          </p:nvPr>
        </p:nvSpPr>
        <p:spPr/>
        <p:txBody>
          <a:bodyPr/>
          <a:lstStyle/>
          <a:p>
            <a:endParaRPr lang="en-GB"/>
          </a:p>
        </p:txBody>
      </p:sp>
      <p:sp>
        <p:nvSpPr>
          <p:cNvPr id="5" name="Title 4">
            <a:extLst>
              <a:ext uri="{FF2B5EF4-FFF2-40B4-BE49-F238E27FC236}">
                <a16:creationId xmlns:a16="http://schemas.microsoft.com/office/drawing/2014/main" id="{A34B5E4D-5AB0-459B-A267-95C111AF39DA}"/>
              </a:ext>
            </a:extLst>
          </p:cNvPr>
          <p:cNvSpPr>
            <a:spLocks noGrp="1"/>
          </p:cNvSpPr>
          <p:nvPr>
            <p:ph type="title"/>
          </p:nvPr>
        </p:nvSpPr>
        <p:spPr>
          <a:xfrm>
            <a:off x="408980" y="652658"/>
            <a:ext cx="9468880" cy="590931"/>
          </a:xfrm>
        </p:spPr>
        <p:txBody>
          <a:bodyPr/>
          <a:lstStyle/>
          <a:p>
            <a:r>
              <a:rPr lang="en-US" sz="3600" b="1" dirty="0">
                <a:effectLst>
                  <a:outerShdw blurRad="38100" dist="38100" dir="2700000" algn="tl">
                    <a:srgbClr val="000000">
                      <a:alpha val="43137"/>
                    </a:srgbClr>
                  </a:outerShdw>
                </a:effectLst>
              </a:rPr>
              <a:t>Recommendations for treatment goals </a:t>
            </a:r>
            <a:r>
              <a:rPr lang="en-US" sz="3600" b="1">
                <a:effectLst>
                  <a:outerShdw blurRad="38100" dist="38100" dir="2700000" algn="tl">
                    <a:srgbClr val="000000">
                      <a:alpha val="43137"/>
                    </a:srgbClr>
                  </a:outerShdw>
                </a:effectLst>
              </a:rPr>
              <a:t>for LDL-C</a:t>
            </a:r>
            <a:endParaRPr lang="en-US" sz="3600" b="1"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04422B15-43F1-4AD1-BF13-BACD41583030}"/>
              </a:ext>
            </a:extLst>
          </p:cNvPr>
          <p:cNvSpPr>
            <a:spLocks noGrp="1"/>
          </p:cNvSpPr>
          <p:nvPr>
            <p:ph type="body" sz="quarter" idx="15"/>
          </p:nvPr>
        </p:nvSpPr>
        <p:spPr>
          <a:xfrm>
            <a:off x="0" y="6465895"/>
            <a:ext cx="5400675" cy="313432"/>
          </a:xfrm>
        </p:spPr>
        <p:txBody>
          <a:bodyPr>
            <a:noAutofit/>
          </a:bodyPr>
          <a:lstStyle/>
          <a:p>
            <a:r>
              <a:rPr lang="en-GB" sz="900" dirty="0"/>
              <a:t>ACS = acute coronary syndrome; LDL-C = low-density lipoprotein cholesterol;  PCSK9 = proprotein convertase subtilisin/</a:t>
            </a:r>
            <a:r>
              <a:rPr lang="en-GB" sz="900" dirty="0" err="1"/>
              <a:t>kexin</a:t>
            </a:r>
            <a:r>
              <a:rPr lang="en-GB" sz="900" dirty="0"/>
              <a:t> type 9.</a:t>
            </a:r>
            <a:br>
              <a:rPr lang="en-GB" sz="900" dirty="0"/>
            </a:br>
            <a:r>
              <a:rPr lang="en-GB" sz="900" dirty="0"/>
              <a:t>* Class of recommendation.† Level of evidence.</a:t>
            </a:r>
            <a:br>
              <a:rPr lang="en-GB" sz="900" dirty="0"/>
            </a:br>
            <a:r>
              <a:rPr lang="en-GB" sz="900" dirty="0"/>
              <a:t>Adapted from: Mach F, et al. Eur Heart J 2019. doi:10.1093/</a:t>
            </a:r>
            <a:r>
              <a:rPr lang="en-GB" sz="900" dirty="0" err="1"/>
              <a:t>eurheartj</a:t>
            </a:r>
            <a:r>
              <a:rPr lang="en-GB" sz="900" dirty="0"/>
              <a:t>/ehz455. </a:t>
            </a:r>
            <a:r>
              <a:rPr lang="en-GB" sz="900" dirty="0" err="1"/>
              <a:t>Epub</a:t>
            </a:r>
            <a:r>
              <a:rPr lang="en-GB" sz="900" dirty="0"/>
              <a:t> ahead of print. </a:t>
            </a:r>
          </a:p>
        </p:txBody>
      </p:sp>
      <p:graphicFrame>
        <p:nvGraphicFramePr>
          <p:cNvPr id="7" name="object 6"/>
          <p:cNvGraphicFramePr>
            <a:graphicFrameLocks noGrp="1"/>
          </p:cNvGraphicFramePr>
          <p:nvPr/>
        </p:nvGraphicFramePr>
        <p:xfrm>
          <a:off x="408981" y="1719458"/>
          <a:ext cx="9468879" cy="3760289"/>
        </p:xfrm>
        <a:graphic>
          <a:graphicData uri="http://schemas.openxmlformats.org/drawingml/2006/table">
            <a:tbl>
              <a:tblPr firstRow="1" bandRow="1">
                <a:tableStyleId>{2D5ABB26-0587-4C30-8999-92F81FD0307C}</a:tableStyleId>
              </a:tblPr>
              <a:tblGrid>
                <a:gridCol w="8222455">
                  <a:extLst>
                    <a:ext uri="{9D8B030D-6E8A-4147-A177-3AD203B41FA5}">
                      <a16:colId xmlns:a16="http://schemas.microsoft.com/office/drawing/2014/main" val="20000"/>
                    </a:ext>
                  </a:extLst>
                </a:gridCol>
                <a:gridCol w="634901">
                  <a:extLst>
                    <a:ext uri="{9D8B030D-6E8A-4147-A177-3AD203B41FA5}">
                      <a16:colId xmlns:a16="http://schemas.microsoft.com/office/drawing/2014/main" val="20001"/>
                    </a:ext>
                  </a:extLst>
                </a:gridCol>
                <a:gridCol w="611523">
                  <a:extLst>
                    <a:ext uri="{9D8B030D-6E8A-4147-A177-3AD203B41FA5}">
                      <a16:colId xmlns:a16="http://schemas.microsoft.com/office/drawing/2014/main" val="20002"/>
                    </a:ext>
                  </a:extLst>
                </a:gridCol>
              </a:tblGrid>
              <a:tr h="297211">
                <a:tc>
                  <a:txBody>
                    <a:bodyPr/>
                    <a:lstStyle/>
                    <a:p>
                      <a:pPr marL="105410">
                        <a:lnSpc>
                          <a:spcPct val="100000"/>
                        </a:lnSpc>
                        <a:spcBef>
                          <a:spcPts val="630"/>
                        </a:spcBef>
                      </a:pPr>
                      <a:r>
                        <a:rPr sz="1400" b="1" spc="20" dirty="0">
                          <a:latin typeface="+mn-lt"/>
                          <a:cs typeface="Arial"/>
                        </a:rPr>
                        <a:t>Recommendations</a:t>
                      </a:r>
                      <a:endParaRPr sz="1200" b="1" dirty="0">
                        <a:latin typeface="+mn-lt"/>
                        <a:cs typeface="Arial"/>
                      </a:endParaRPr>
                    </a:p>
                  </a:txBody>
                  <a:tcPr marL="0" marR="0" marT="67508" marB="0">
                    <a:lnL w="9525">
                      <a:solidFill>
                        <a:srgbClr val="FFFFFF"/>
                      </a:solidFill>
                      <a:prstDash val="solid"/>
                    </a:lnL>
                    <a:lnR w="19050">
                      <a:solidFill>
                        <a:srgbClr val="FFFFFF"/>
                      </a:solidFill>
                      <a:prstDash val="solid"/>
                    </a:lnR>
                    <a:lnT w="9525">
                      <a:solidFill>
                        <a:srgbClr val="FFFFFF"/>
                      </a:solidFill>
                      <a:prstDash val="solid"/>
                    </a:lnT>
                    <a:lnB w="19050">
                      <a:solidFill>
                        <a:srgbClr val="FFFFFF"/>
                      </a:solidFill>
                      <a:prstDash val="solid"/>
                    </a:lnB>
                    <a:solidFill>
                      <a:srgbClr val="C7C8CA"/>
                    </a:solidFill>
                  </a:tcPr>
                </a:tc>
                <a:tc>
                  <a:txBody>
                    <a:bodyPr/>
                    <a:lstStyle/>
                    <a:p>
                      <a:pPr algn="ctr">
                        <a:lnSpc>
                          <a:spcPct val="100000"/>
                        </a:lnSpc>
                        <a:spcBef>
                          <a:spcPts val="630"/>
                        </a:spcBef>
                      </a:pPr>
                      <a:r>
                        <a:rPr sz="1400" spc="-5" dirty="0">
                          <a:latin typeface="+mn-lt"/>
                          <a:cs typeface="Arial"/>
                        </a:rPr>
                        <a:t>Class</a:t>
                      </a:r>
                      <a:r>
                        <a:rPr lang="en-US" sz="1400" spc="-7" baseline="38888" dirty="0">
                          <a:latin typeface="+mn-lt"/>
                          <a:cs typeface="Arial"/>
                        </a:rPr>
                        <a:t>*</a:t>
                      </a:r>
                      <a:endParaRPr sz="1400" baseline="38888" dirty="0">
                        <a:latin typeface="+mn-lt"/>
                        <a:cs typeface="Arial"/>
                      </a:endParaRPr>
                    </a:p>
                  </a:txBody>
                  <a:tcPr marL="0" marR="0" marT="67508" marB="0">
                    <a:lnL w="19050">
                      <a:solidFill>
                        <a:srgbClr val="FFFFFF"/>
                      </a:solidFill>
                      <a:prstDash val="solid"/>
                    </a:lnL>
                    <a:lnR w="19050">
                      <a:solidFill>
                        <a:srgbClr val="FFFFFF"/>
                      </a:solidFill>
                      <a:prstDash val="solid"/>
                    </a:lnR>
                    <a:lnT w="9525">
                      <a:solidFill>
                        <a:srgbClr val="FFFFFF"/>
                      </a:solidFill>
                      <a:prstDash val="solid"/>
                    </a:lnT>
                    <a:lnB w="19050">
                      <a:solidFill>
                        <a:srgbClr val="FFFFFF"/>
                      </a:solidFill>
                      <a:prstDash val="solid"/>
                    </a:lnB>
                    <a:solidFill>
                      <a:srgbClr val="C7C8CA"/>
                    </a:solidFill>
                  </a:tcPr>
                </a:tc>
                <a:tc>
                  <a:txBody>
                    <a:bodyPr/>
                    <a:lstStyle/>
                    <a:p>
                      <a:pPr marL="3175" algn="ctr">
                        <a:lnSpc>
                          <a:spcPct val="100000"/>
                        </a:lnSpc>
                        <a:spcBef>
                          <a:spcPts val="630"/>
                        </a:spcBef>
                      </a:pPr>
                      <a:r>
                        <a:rPr sz="1400" spc="20" dirty="0">
                          <a:latin typeface="+mn-lt"/>
                          <a:cs typeface="Arial"/>
                        </a:rPr>
                        <a:t>Level</a:t>
                      </a:r>
                      <a:r>
                        <a:rPr lang="en-US" sz="1400" spc="30" baseline="38888" dirty="0">
                          <a:latin typeface="+mn-lt"/>
                          <a:cs typeface="Arial"/>
                        </a:rPr>
                        <a:t>†</a:t>
                      </a:r>
                      <a:endParaRPr sz="1400" baseline="38888" dirty="0">
                        <a:latin typeface="+mn-lt"/>
                        <a:cs typeface="Arial"/>
                      </a:endParaRPr>
                    </a:p>
                  </a:txBody>
                  <a:tcPr marL="0" marR="0" marT="67508" marB="0">
                    <a:lnL w="19050">
                      <a:solidFill>
                        <a:srgbClr val="FFFFFF"/>
                      </a:solidFill>
                      <a:prstDash val="solid"/>
                    </a:lnL>
                    <a:lnR w="9525">
                      <a:solidFill>
                        <a:srgbClr val="FFFFFF"/>
                      </a:solidFill>
                      <a:prstDash val="solid"/>
                    </a:lnR>
                    <a:lnT w="9525">
                      <a:solidFill>
                        <a:srgbClr val="FFFFFF"/>
                      </a:solidFill>
                      <a:prstDash val="solid"/>
                    </a:lnT>
                    <a:lnB w="19050">
                      <a:solidFill>
                        <a:srgbClr val="FFFFFF"/>
                      </a:solidFill>
                      <a:prstDash val="solid"/>
                    </a:lnB>
                    <a:solidFill>
                      <a:srgbClr val="C7C8CA"/>
                    </a:solidFill>
                  </a:tcPr>
                </a:tc>
                <a:extLst>
                  <a:ext uri="{0D108BD9-81ED-4DB2-BD59-A6C34878D82A}">
                    <a16:rowId xmlns:a16="http://schemas.microsoft.com/office/drawing/2014/main" val="10000"/>
                  </a:ext>
                </a:extLst>
              </a:tr>
              <a:tr h="465672">
                <a:tc>
                  <a:txBody>
                    <a:bodyPr/>
                    <a:lstStyle/>
                    <a:p>
                      <a:pPr marL="79375">
                        <a:lnSpc>
                          <a:spcPct val="100000"/>
                        </a:lnSpc>
                        <a:spcBef>
                          <a:spcPts val="160"/>
                        </a:spcBef>
                      </a:pPr>
                      <a:r>
                        <a:rPr lang="en-US" sz="1200" b="0" spc="-10" dirty="0">
                          <a:solidFill>
                            <a:schemeClr val="tx1"/>
                          </a:solidFill>
                          <a:latin typeface="+mn-lt"/>
                          <a:cs typeface="Gill Sans MT"/>
                        </a:rPr>
                        <a:t>In secondary prevention for patients at very-high risk, an LDL-C reduction of </a:t>
                      </a:r>
                      <a:r>
                        <a:rPr lang="en-US" sz="1200" b="0" kern="1200" spc="-10" dirty="0">
                          <a:solidFill>
                            <a:schemeClr val="tx1"/>
                          </a:solidFill>
                          <a:latin typeface="+mn-lt"/>
                          <a:ea typeface="+mn-ea"/>
                          <a:cs typeface="Gill Sans MT"/>
                        </a:rPr>
                        <a:t>≥</a:t>
                      </a:r>
                      <a:r>
                        <a:rPr lang="en-US" sz="1200" b="0" spc="-10" dirty="0">
                          <a:solidFill>
                            <a:schemeClr val="tx1"/>
                          </a:solidFill>
                          <a:latin typeface="+mn-lt"/>
                          <a:cs typeface="Gill Sans MT"/>
                        </a:rPr>
                        <a:t>50% from baselined and an LDL-C goal of</a:t>
                      </a:r>
                      <a:br>
                        <a:rPr lang="en-US" sz="1200" b="0" spc="-10" dirty="0">
                          <a:solidFill>
                            <a:schemeClr val="tx1"/>
                          </a:solidFill>
                          <a:latin typeface="+mn-lt"/>
                          <a:cs typeface="Gill Sans MT"/>
                        </a:rPr>
                      </a:br>
                      <a:r>
                        <a:rPr lang="en-US" sz="1200" b="0" spc="-10" dirty="0">
                          <a:solidFill>
                            <a:schemeClr val="tx1"/>
                          </a:solidFill>
                          <a:latin typeface="+mn-lt"/>
                          <a:cs typeface="Gill Sans MT"/>
                        </a:rPr>
                        <a:t>&lt;1.4 mmol/L (&lt;55 mg/dL) are recommended</a:t>
                      </a:r>
                      <a:endParaRPr sz="1200" b="0" baseline="38888"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spcBef>
                          <a:spcPts val="665"/>
                        </a:spcBef>
                      </a:pPr>
                      <a:r>
                        <a:rPr lang="en-GB" sz="1400" dirty="0">
                          <a:latin typeface="+mn-lt"/>
                          <a:cs typeface="Arial"/>
                        </a:rPr>
                        <a:t>I</a:t>
                      </a:r>
                      <a:endParaRPr sz="1400" dirty="0">
                        <a:latin typeface="+mn-lt"/>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spcBef>
                          <a:spcPts val="665"/>
                        </a:spcBef>
                      </a:pPr>
                      <a:r>
                        <a:rPr sz="1400" dirty="0">
                          <a:latin typeface="+mn-lt"/>
                          <a:cs typeface="Arial"/>
                        </a:rPr>
                        <a:t>A</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108FA3"/>
                    </a:solidFill>
                  </a:tcPr>
                </a:tc>
                <a:extLst>
                  <a:ext uri="{0D108BD9-81ED-4DB2-BD59-A6C34878D82A}">
                    <a16:rowId xmlns:a16="http://schemas.microsoft.com/office/drawing/2014/main" val="10001"/>
                  </a:ext>
                </a:extLst>
              </a:tr>
              <a:tr h="465672">
                <a:tc>
                  <a:txBody>
                    <a:bodyPr/>
                    <a:lstStyle/>
                    <a:p>
                      <a:pPr marL="79375">
                        <a:lnSpc>
                          <a:spcPct val="100000"/>
                        </a:lnSpc>
                        <a:spcBef>
                          <a:spcPts val="155"/>
                        </a:spcBef>
                      </a:pPr>
                      <a:r>
                        <a:rPr lang="en-US" sz="1200" b="0" spc="-5" dirty="0">
                          <a:solidFill>
                            <a:schemeClr val="tx1"/>
                          </a:solidFill>
                          <a:latin typeface="+mn-lt"/>
                          <a:cs typeface="Gill Sans MT"/>
                        </a:rPr>
                        <a:t>In primary prevention for individuals at very-high risk but without FH, an LDL-C reduction of ≥50% from baselined and an LDL-C goal of &lt;1.4 mmol/L (&lt;55 mg/dL) are recommended</a:t>
                      </a:r>
                      <a:endParaRPr sz="1200" b="0" dirty="0">
                        <a:solidFill>
                          <a:schemeClr val="tx1"/>
                        </a:solidFill>
                        <a:latin typeface="+mn-lt"/>
                        <a:cs typeface="Gill Sans MT"/>
                      </a:endParaRPr>
                    </a:p>
                  </a:txBody>
                  <a:tcPr marL="0" marR="0" marT="16609"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pPr>
                      <a:r>
                        <a:rPr sz="1400" spc="20" dirty="0">
                          <a:latin typeface="+mn-lt"/>
                          <a:cs typeface="Arial"/>
                        </a:rPr>
                        <a:t>I</a:t>
                      </a:r>
                      <a:endParaRPr sz="1400" dirty="0">
                        <a:latin typeface="+mn-lt"/>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pPr>
                      <a:r>
                        <a:rPr sz="1400" dirty="0">
                          <a:latin typeface="+mn-lt"/>
                          <a:cs typeface="Arial"/>
                        </a:rPr>
                        <a:t>C</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D0DEE4"/>
                    </a:solidFill>
                  </a:tcPr>
                </a:tc>
                <a:extLst>
                  <a:ext uri="{0D108BD9-81ED-4DB2-BD59-A6C34878D82A}">
                    <a16:rowId xmlns:a16="http://schemas.microsoft.com/office/drawing/2014/main" val="10002"/>
                  </a:ext>
                </a:extLst>
              </a:tr>
              <a:tr h="465672">
                <a:tc>
                  <a:txBody>
                    <a:bodyPr/>
                    <a:lstStyle/>
                    <a:p>
                      <a:pPr marL="79375" marR="376555">
                        <a:lnSpc>
                          <a:spcPct val="100000"/>
                        </a:lnSpc>
                      </a:pPr>
                      <a:r>
                        <a:rPr lang="en-US" sz="1200" b="0" spc="-10" dirty="0">
                          <a:solidFill>
                            <a:schemeClr val="tx1"/>
                          </a:solidFill>
                          <a:latin typeface="+mn-lt"/>
                          <a:cs typeface="Gill Sans MT"/>
                        </a:rPr>
                        <a:t>In primary prevention for individuals with FH at very-high risk, an LDL-C reduction of </a:t>
                      </a:r>
                      <a:r>
                        <a:rPr lang="en-US" sz="1200" b="0" kern="1200" spc="-10" dirty="0">
                          <a:solidFill>
                            <a:schemeClr val="tx1"/>
                          </a:solidFill>
                          <a:latin typeface="+mn-lt"/>
                          <a:ea typeface="+mn-ea"/>
                          <a:cs typeface="Gill Sans MT"/>
                        </a:rPr>
                        <a:t>≥</a:t>
                      </a:r>
                      <a:r>
                        <a:rPr lang="en-US" sz="1200" b="0" spc="-10" dirty="0">
                          <a:solidFill>
                            <a:schemeClr val="tx1"/>
                          </a:solidFill>
                          <a:latin typeface="+mn-lt"/>
                          <a:cs typeface="Gill Sans MT"/>
                        </a:rPr>
                        <a:t>50% from baseline and an LDL-C goal of &lt;1.4 mmol/L (&lt;55 mg/dL) should be considered</a:t>
                      </a:r>
                      <a:endParaRPr sz="1200" b="0" baseline="38888" dirty="0">
                        <a:solidFill>
                          <a:schemeClr val="tx1"/>
                        </a:solidFill>
                        <a:latin typeface="+mn-lt"/>
                        <a:cs typeface="Gill Sans MT"/>
                      </a:endParaRPr>
                    </a:p>
                  </a:txBody>
                  <a:tcPr marL="0" marR="0" marT="0"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nSpc>
                          <a:spcPct val="100000"/>
                        </a:lnSpc>
                      </a:pPr>
                      <a:endParaRPr sz="1400" dirty="0">
                        <a:latin typeface="+mn-lt"/>
                        <a:cs typeface="Times New Roman"/>
                      </a:endParaRPr>
                    </a:p>
                    <a:p>
                      <a:pPr algn="ctr">
                        <a:lnSpc>
                          <a:spcPct val="100000"/>
                        </a:lnSpc>
                      </a:pPr>
                      <a:r>
                        <a:rPr sz="1400" dirty="0">
                          <a:latin typeface="+mn-lt"/>
                          <a:cs typeface="Arial"/>
                        </a:rPr>
                        <a:t>I</a:t>
                      </a:r>
                      <a:r>
                        <a:rPr lang="en-GB" sz="1400" dirty="0" err="1">
                          <a:latin typeface="+mn-lt"/>
                          <a:cs typeface="Arial"/>
                        </a:rPr>
                        <a:t>Ia</a:t>
                      </a:r>
                      <a:endParaRPr sz="1400" dirty="0">
                        <a:latin typeface="+mn-lt"/>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FCF00"/>
                    </a:solidFill>
                  </a:tcPr>
                </a:tc>
                <a:tc>
                  <a:txBody>
                    <a:bodyPr/>
                    <a:lstStyle/>
                    <a:p>
                      <a:pPr>
                        <a:lnSpc>
                          <a:spcPct val="100000"/>
                        </a:lnSpc>
                      </a:pPr>
                      <a:endParaRPr sz="1400" dirty="0">
                        <a:latin typeface="+mn-lt"/>
                        <a:cs typeface="Times New Roman"/>
                      </a:endParaRPr>
                    </a:p>
                    <a:p>
                      <a:pPr marL="3175" algn="ctr">
                        <a:lnSpc>
                          <a:spcPct val="100000"/>
                        </a:lnSpc>
                      </a:pPr>
                      <a:r>
                        <a:rPr lang="en-GB" sz="1400" dirty="0">
                          <a:latin typeface="+mn-lt"/>
                          <a:cs typeface="Arial"/>
                        </a:rPr>
                        <a:t>C</a:t>
                      </a:r>
                      <a:endParaRPr sz="1400" dirty="0">
                        <a:latin typeface="+mn-lt"/>
                        <a:cs typeface="Arial"/>
                      </a:endParaRP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D0DEE4"/>
                    </a:solidFill>
                  </a:tcPr>
                </a:tc>
                <a:extLst>
                  <a:ext uri="{0D108BD9-81ED-4DB2-BD59-A6C34878D82A}">
                    <a16:rowId xmlns:a16="http://schemas.microsoft.com/office/drawing/2014/main" val="10003"/>
                  </a:ext>
                </a:extLst>
              </a:tr>
              <a:tr h="669046">
                <a:tc>
                  <a:txBody>
                    <a:bodyPr/>
                    <a:lstStyle/>
                    <a:p>
                      <a:pPr marL="79375">
                        <a:lnSpc>
                          <a:spcPct val="100000"/>
                        </a:lnSpc>
                        <a:spcBef>
                          <a:spcPts val="160"/>
                        </a:spcBef>
                      </a:pPr>
                      <a:r>
                        <a:rPr lang="en-US" sz="1200" b="0" spc="-10" dirty="0">
                          <a:solidFill>
                            <a:schemeClr val="tx1"/>
                          </a:solidFill>
                          <a:latin typeface="+mn-lt"/>
                          <a:cs typeface="Gill Sans MT"/>
                        </a:rPr>
                        <a:t>For patients with ASCVD who experience a second vascular event within 2 years (not necessarily of the same type as the first event) while taking maximally tolerated statin-based therapy, an LDL-C goal of &lt;1.0 mmol/L (&lt;40 mg/dL) may be considered</a:t>
                      </a:r>
                      <a:endParaRPr sz="1200" b="0" baseline="38888"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pPr>
                      <a:r>
                        <a:rPr sz="1400" dirty="0">
                          <a:latin typeface="+mn-lt"/>
                          <a:cs typeface="Arial"/>
                        </a:rPr>
                        <a:t>I</a:t>
                      </a:r>
                      <a:r>
                        <a:rPr lang="en-GB" sz="1400" dirty="0" err="1">
                          <a:latin typeface="+mn-lt"/>
                          <a:cs typeface="Arial"/>
                        </a:rPr>
                        <a:t>Ib</a:t>
                      </a:r>
                      <a:endParaRPr sz="1400" dirty="0">
                        <a:latin typeface="+mn-lt"/>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F8025"/>
                    </a:solidFill>
                  </a:tcPr>
                </a:tc>
                <a:tc>
                  <a:txBody>
                    <a:bodyPr/>
                    <a:lstStyle/>
                    <a:p>
                      <a:pPr marL="3175" algn="ctr">
                        <a:lnSpc>
                          <a:spcPct val="100000"/>
                        </a:lnSpc>
                      </a:pPr>
                      <a:r>
                        <a:rPr sz="1400" dirty="0">
                          <a:latin typeface="+mn-lt"/>
                          <a:cs typeface="Arial"/>
                        </a:rPr>
                        <a:t>B</a:t>
                      </a: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80AFBF"/>
                    </a:solidFill>
                  </a:tcPr>
                </a:tc>
                <a:extLst>
                  <a:ext uri="{0D108BD9-81ED-4DB2-BD59-A6C34878D82A}">
                    <a16:rowId xmlns:a16="http://schemas.microsoft.com/office/drawing/2014/main" val="10004"/>
                  </a:ext>
                </a:extLst>
              </a:tr>
              <a:tr h="465672">
                <a:tc>
                  <a:txBody>
                    <a:bodyPr/>
                    <a:lstStyle/>
                    <a:p>
                      <a:pPr marL="79375">
                        <a:lnSpc>
                          <a:spcPct val="100000"/>
                        </a:lnSpc>
                        <a:spcBef>
                          <a:spcPts val="160"/>
                        </a:spcBef>
                      </a:pPr>
                      <a:r>
                        <a:rPr lang="en-US" sz="1200" b="0" spc="-10" dirty="0">
                          <a:solidFill>
                            <a:schemeClr val="tx1"/>
                          </a:solidFill>
                          <a:latin typeface="+mn-lt"/>
                          <a:cs typeface="Gill Sans MT"/>
                        </a:rPr>
                        <a:t>In patients at high risk, an LDL-C reduction of ≥50% from baselined and an LDL-C goal of &lt;1.8 mmol/L (&lt;70 mg/dL)</a:t>
                      </a:r>
                      <a:br>
                        <a:rPr lang="en-US" sz="1200" b="0" spc="-10" dirty="0">
                          <a:solidFill>
                            <a:schemeClr val="tx1"/>
                          </a:solidFill>
                          <a:latin typeface="+mn-lt"/>
                          <a:cs typeface="Gill Sans MT"/>
                        </a:rPr>
                      </a:br>
                      <a:r>
                        <a:rPr lang="en-US" sz="1200" b="0" spc="-10" dirty="0">
                          <a:solidFill>
                            <a:schemeClr val="tx1"/>
                          </a:solidFill>
                          <a:latin typeface="+mn-lt"/>
                          <a:cs typeface="Gill Sans MT"/>
                        </a:rPr>
                        <a:t>are recommended</a:t>
                      </a:r>
                      <a:endParaRPr sz="1200" b="0"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DEDEE"/>
                    </a:solidFill>
                  </a:tcPr>
                </a:tc>
                <a:tc>
                  <a:txBody>
                    <a:bodyPr/>
                    <a:lstStyle/>
                    <a:p>
                      <a:pPr algn="ctr">
                        <a:lnSpc>
                          <a:spcPct val="100000"/>
                        </a:lnSpc>
                      </a:pPr>
                      <a:r>
                        <a:rPr sz="1400" spc="20" dirty="0">
                          <a:latin typeface="+mn-lt"/>
                          <a:cs typeface="Arial"/>
                        </a:rPr>
                        <a:t>I</a:t>
                      </a:r>
                      <a:endParaRPr sz="1400" dirty="0">
                        <a:latin typeface="+mn-lt"/>
                        <a:cs typeface="Arial"/>
                      </a:endParaRPr>
                    </a:p>
                  </a:txBody>
                  <a:tcPr marL="0" marR="0" marT="4822"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58BF8E"/>
                    </a:solidFill>
                  </a:tcPr>
                </a:tc>
                <a:tc>
                  <a:txBody>
                    <a:bodyPr/>
                    <a:lstStyle/>
                    <a:p>
                      <a:pPr marL="3175" algn="ctr">
                        <a:lnSpc>
                          <a:spcPct val="100000"/>
                        </a:lnSpc>
                      </a:pPr>
                      <a:r>
                        <a:rPr lang="en-GB" sz="1400" dirty="0">
                          <a:latin typeface="+mn-lt"/>
                          <a:cs typeface="Arial"/>
                        </a:rPr>
                        <a:t>A</a:t>
                      </a:r>
                      <a:endParaRPr sz="1400" dirty="0">
                        <a:latin typeface="+mn-lt"/>
                        <a:cs typeface="Arial"/>
                      </a:endParaRPr>
                    </a:p>
                  </a:txBody>
                  <a:tcPr marL="0" marR="0" marT="4822" marB="0">
                    <a:lnL w="19050">
                      <a:solidFill>
                        <a:srgbClr val="FFFFFF"/>
                      </a:solidFill>
                      <a:prstDash val="solid"/>
                    </a:lnL>
                    <a:lnR w="9525">
                      <a:solidFill>
                        <a:srgbClr val="FFFFFF"/>
                      </a:solidFill>
                      <a:prstDash val="solid"/>
                    </a:lnR>
                    <a:lnT w="19050">
                      <a:solidFill>
                        <a:srgbClr val="FFFFFF"/>
                      </a:solidFill>
                      <a:prstDash val="solid"/>
                    </a:lnT>
                    <a:lnB w="19050">
                      <a:solidFill>
                        <a:srgbClr val="FFFFFF"/>
                      </a:solidFill>
                      <a:prstDash val="solid"/>
                    </a:lnB>
                    <a:solidFill>
                      <a:srgbClr val="108FA3"/>
                    </a:solidFill>
                  </a:tcPr>
                </a:tc>
                <a:extLst>
                  <a:ext uri="{0D108BD9-81ED-4DB2-BD59-A6C34878D82A}">
                    <a16:rowId xmlns:a16="http://schemas.microsoft.com/office/drawing/2014/main" val="10005"/>
                  </a:ext>
                </a:extLst>
              </a:tr>
              <a:tr h="465672">
                <a:tc>
                  <a:txBody>
                    <a:bodyPr/>
                    <a:lstStyle/>
                    <a:p>
                      <a:pPr marL="79375">
                        <a:lnSpc>
                          <a:spcPct val="100000"/>
                        </a:lnSpc>
                        <a:spcBef>
                          <a:spcPts val="160"/>
                        </a:spcBef>
                      </a:pPr>
                      <a:r>
                        <a:rPr lang="en-US" sz="1200" b="0" spc="-10" dirty="0">
                          <a:solidFill>
                            <a:schemeClr val="tx1"/>
                          </a:solidFill>
                          <a:latin typeface="+mn-lt"/>
                          <a:cs typeface="Gill Sans MT"/>
                        </a:rPr>
                        <a:t>In individuals at moderate risk, an LDL-C goal of &lt;2.6 mmol/L (&lt;100 mg/dL) should be considered</a:t>
                      </a:r>
                      <a:endParaRPr sz="1200" b="0" dirty="0">
                        <a:solidFill>
                          <a:schemeClr val="tx1"/>
                        </a:solidFill>
                        <a:latin typeface="+mn-lt"/>
                        <a:cs typeface="Gill Sans MT"/>
                      </a:endParaRPr>
                    </a:p>
                  </a:txBody>
                  <a:tcPr marL="0" marR="0" marT="17145" marB="0">
                    <a:lnL w="9525">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EDEDEE"/>
                    </a:solidFill>
                  </a:tcPr>
                </a:tc>
                <a:tc>
                  <a:txBody>
                    <a:bodyPr/>
                    <a:lstStyle/>
                    <a:p>
                      <a:pPr algn="ctr">
                        <a:lnSpc>
                          <a:spcPct val="100000"/>
                        </a:lnSpc>
                      </a:pPr>
                      <a:r>
                        <a:rPr sz="1400" spc="20" dirty="0">
                          <a:latin typeface="+mn-lt"/>
                          <a:cs typeface="Arial"/>
                        </a:rPr>
                        <a:t>I</a:t>
                      </a:r>
                      <a:r>
                        <a:rPr lang="en-GB" sz="1400" spc="20" dirty="0">
                          <a:latin typeface="+mn-lt"/>
                          <a:cs typeface="Arial"/>
                        </a:rPr>
                        <a:t>I</a:t>
                      </a:r>
                      <a:r>
                        <a:rPr sz="1400" spc="20" dirty="0">
                          <a:latin typeface="+mn-lt"/>
                          <a:cs typeface="Arial"/>
                        </a:rPr>
                        <a:t>a</a:t>
                      </a:r>
                      <a:endParaRPr sz="1400" dirty="0">
                        <a:latin typeface="+mn-lt"/>
                        <a:cs typeface="Arial"/>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FFCF00"/>
                    </a:solidFill>
                  </a:tcPr>
                </a:tc>
                <a:tc>
                  <a:txBody>
                    <a:bodyPr/>
                    <a:lstStyle/>
                    <a:p>
                      <a:pPr marL="3175" algn="ctr">
                        <a:lnSpc>
                          <a:spcPct val="100000"/>
                        </a:lnSpc>
                      </a:pPr>
                      <a:r>
                        <a:rPr lang="en-GB" sz="1400" dirty="0">
                          <a:latin typeface="+mn-lt"/>
                          <a:cs typeface="Arial"/>
                        </a:rPr>
                        <a:t>A</a:t>
                      </a:r>
                      <a:endParaRPr sz="1400" dirty="0">
                        <a:latin typeface="+mn-lt"/>
                        <a:cs typeface="Arial"/>
                      </a:endParaRPr>
                    </a:p>
                  </a:txBody>
                  <a:tcPr marL="0" marR="0" marT="0" marB="0">
                    <a:lnL w="19050">
                      <a:solidFill>
                        <a:srgbClr val="FFFFFF"/>
                      </a:solidFill>
                      <a:prstDash val="solid"/>
                    </a:lnL>
                    <a:lnR w="9525">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108FA3"/>
                    </a:solidFill>
                  </a:tcPr>
                </a:tc>
                <a:extLst>
                  <a:ext uri="{0D108BD9-81ED-4DB2-BD59-A6C34878D82A}">
                    <a16:rowId xmlns:a16="http://schemas.microsoft.com/office/drawing/2014/main" val="10006"/>
                  </a:ext>
                </a:extLst>
              </a:tr>
              <a:tr h="465672">
                <a:tc>
                  <a:txBody>
                    <a:bodyPr/>
                    <a:lstStyle/>
                    <a:p>
                      <a:pPr marL="79375">
                        <a:lnSpc>
                          <a:spcPct val="100000"/>
                        </a:lnSpc>
                        <a:spcBef>
                          <a:spcPts val="160"/>
                        </a:spcBef>
                      </a:pPr>
                      <a:r>
                        <a:rPr lang="en-US" sz="1200" b="0" dirty="0">
                          <a:solidFill>
                            <a:schemeClr val="tx1"/>
                          </a:solidFill>
                          <a:latin typeface="+mn-lt"/>
                          <a:cs typeface="Gill Sans MT"/>
                        </a:rPr>
                        <a:t>In individuals at low risk, an LDL-C goal &lt;3.0 mmol/L (&lt;116 mg/dL) may be considered</a:t>
                      </a:r>
                      <a:endParaRPr sz="1200" b="0" dirty="0">
                        <a:solidFill>
                          <a:schemeClr val="tx1"/>
                        </a:solidFill>
                        <a:latin typeface="+mn-lt"/>
                        <a:cs typeface="Gill Sans MT"/>
                      </a:endParaRPr>
                    </a:p>
                  </a:txBody>
                  <a:tcPr marL="0" marR="0" marT="17145" marB="0">
                    <a:lnL w="9525">
                      <a:solidFill>
                        <a:srgbClr val="FFFFFF"/>
                      </a:solidFill>
                      <a:prstDash val="solid"/>
                    </a:lnL>
                    <a:lnR w="19050" cap="flat" cmpd="sng" algn="ctr">
                      <a:solidFill>
                        <a:srgbClr val="FFFFFF"/>
                      </a:solidFill>
                      <a:prstDash val="solid"/>
                      <a:round/>
                      <a:headEnd type="none" w="med" len="med"/>
                      <a:tailEnd type="none" w="med" len="med"/>
                    </a:lnR>
                    <a:lnT w="19050">
                      <a:solidFill>
                        <a:srgbClr val="FFFFFF"/>
                      </a:solidFill>
                      <a:prstDash val="solid"/>
                    </a:lnT>
                    <a:lnB w="9525">
                      <a:solidFill>
                        <a:srgbClr val="FFFFFF"/>
                      </a:solidFill>
                      <a:prstDash val="solid"/>
                    </a:lnB>
                    <a:solidFill>
                      <a:srgbClr val="EDEDEE"/>
                    </a:solidFill>
                  </a:tcPr>
                </a:tc>
                <a:tc>
                  <a:txBody>
                    <a:bodyPr/>
                    <a:lstStyle/>
                    <a:p>
                      <a:pPr algn="ctr">
                        <a:lnSpc>
                          <a:spcPct val="100000"/>
                        </a:lnSpc>
                      </a:pPr>
                      <a:r>
                        <a:rPr lang="en-GB" sz="1400" dirty="0">
                          <a:latin typeface="+mn-lt"/>
                          <a:cs typeface="Arial"/>
                        </a:rPr>
                        <a:t>IIb</a:t>
                      </a:r>
                      <a:endParaRPr sz="1400" dirty="0">
                        <a:latin typeface="+mn-lt"/>
                        <a:cs typeface="Arial"/>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a:solidFill>
                        <a:srgbClr val="FFFFFF"/>
                      </a:solidFill>
                      <a:prstDash val="solid"/>
                    </a:lnT>
                    <a:lnB w="9525">
                      <a:solidFill>
                        <a:srgbClr val="FFFFFF"/>
                      </a:solidFill>
                      <a:prstDash val="solid"/>
                    </a:lnB>
                    <a:solidFill>
                      <a:srgbClr val="EF8025"/>
                    </a:solidFill>
                  </a:tcPr>
                </a:tc>
                <a:tc>
                  <a:txBody>
                    <a:bodyPr/>
                    <a:lstStyle/>
                    <a:p>
                      <a:pPr marL="3175" algn="ctr">
                        <a:lnSpc>
                          <a:spcPct val="100000"/>
                        </a:lnSpc>
                      </a:pPr>
                      <a:r>
                        <a:rPr lang="en-GB" sz="1400" dirty="0">
                          <a:latin typeface="+mn-lt"/>
                          <a:cs typeface="Arial"/>
                        </a:rPr>
                        <a:t>A</a:t>
                      </a:r>
                      <a:endParaRPr sz="1400" dirty="0">
                        <a:latin typeface="+mn-lt"/>
                        <a:cs typeface="Arial"/>
                      </a:endParaRPr>
                    </a:p>
                  </a:txBody>
                  <a:tcPr marL="0" marR="0" marT="0" marB="0" anchor="b">
                    <a:lnL w="19050" cap="flat" cmpd="sng" algn="ctr">
                      <a:solidFill>
                        <a:srgbClr val="FFFFFF"/>
                      </a:solidFill>
                      <a:prstDash val="solid"/>
                      <a:round/>
                      <a:headEnd type="none" w="med" len="med"/>
                      <a:tailEnd type="none" w="med" len="med"/>
                    </a:lnL>
                    <a:lnR w="9525">
                      <a:solidFill>
                        <a:srgbClr val="FFFFFF"/>
                      </a:solidFill>
                      <a:prstDash val="solid"/>
                    </a:lnR>
                    <a:lnT w="19050">
                      <a:solidFill>
                        <a:srgbClr val="FFFFFF"/>
                      </a:solidFill>
                      <a:prstDash val="solid"/>
                    </a:lnT>
                    <a:lnB w="9525">
                      <a:solidFill>
                        <a:srgbClr val="FFFFFF"/>
                      </a:solidFill>
                      <a:prstDash val="solid"/>
                    </a:lnB>
                    <a:solidFill>
                      <a:srgbClr val="108FA3"/>
                    </a:solidFill>
                  </a:tcPr>
                </a:tc>
                <a:extLst>
                  <a:ext uri="{0D108BD9-81ED-4DB2-BD59-A6C34878D82A}">
                    <a16:rowId xmlns:a16="http://schemas.microsoft.com/office/drawing/2014/main" val="1193037992"/>
                  </a:ext>
                </a:extLst>
              </a:tr>
            </a:tbl>
          </a:graphicData>
        </a:graphic>
      </p:graphicFrame>
    </p:spTree>
    <p:extLst>
      <p:ext uri="{BB962C8B-B14F-4D97-AF65-F5344CB8AC3E}">
        <p14:creationId xmlns:p14="http://schemas.microsoft.com/office/powerpoint/2010/main" val="455512515"/>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5D7F55C9-CBB3-4B8B-A61D-ED83A57187C0}"/>
              </a:ext>
            </a:extLst>
          </p:cNvPr>
          <p:cNvSpPr>
            <a:spLocks noGrp="1"/>
          </p:cNvSpPr>
          <p:nvPr>
            <p:ph sz="quarter" idx="14"/>
          </p:nvPr>
        </p:nvSpPr>
        <p:spPr/>
        <p:txBody>
          <a:bodyPr>
            <a:normAutofit fontScale="92500"/>
          </a:bodyPr>
          <a:lstStyle/>
          <a:p>
            <a:pPr>
              <a:buFont typeface="Wingdings" panose="05000000000000000000" pitchFamily="2" charset="2"/>
              <a:buChar char="Ø"/>
            </a:pPr>
            <a:r>
              <a:rPr lang="it-IT" dirty="0"/>
              <a:t>Bisogna </a:t>
            </a:r>
            <a:r>
              <a:rPr lang="it-IT" b="1" dirty="0"/>
              <a:t>raggiungere il target terapeutico </a:t>
            </a:r>
            <a:r>
              <a:rPr lang="it-IT" dirty="0"/>
              <a:t>relativo al profilo di </a:t>
            </a:r>
            <a:r>
              <a:rPr lang="it-IT" dirty="0" err="1"/>
              <a:t>richio</a:t>
            </a:r>
            <a:r>
              <a:rPr lang="it-IT" dirty="0"/>
              <a:t> del paziente.</a:t>
            </a:r>
          </a:p>
          <a:p>
            <a:pPr>
              <a:buFont typeface="Wingdings" panose="05000000000000000000" pitchFamily="2" charset="2"/>
              <a:buChar char="Ø"/>
            </a:pPr>
            <a:r>
              <a:rPr lang="it-IT" b="1" dirty="0"/>
              <a:t>La scelta dev’essere verso una dose adeguata di una statina efficace e ben tollerata, associando l’</a:t>
            </a:r>
            <a:r>
              <a:rPr lang="it-IT" b="1" dirty="0" err="1"/>
              <a:t>ezetimibe</a:t>
            </a:r>
            <a:r>
              <a:rPr lang="it-IT" b="1" dirty="0"/>
              <a:t> in caso di mancato raggiungimento del target.</a:t>
            </a:r>
          </a:p>
          <a:p>
            <a:pPr>
              <a:buFont typeface="Wingdings" panose="05000000000000000000" pitchFamily="2" charset="2"/>
              <a:buChar char="Ø"/>
            </a:pPr>
            <a:r>
              <a:rPr lang="it-IT" dirty="0"/>
              <a:t>Il paziente va educato, in termini di </a:t>
            </a:r>
            <a:r>
              <a:rPr lang="it-IT" dirty="0" err="1"/>
              <a:t>couseling</a:t>
            </a:r>
            <a:r>
              <a:rPr lang="it-IT" dirty="0"/>
              <a:t> ed aderenza alla terapia e va motivato.</a:t>
            </a:r>
          </a:p>
          <a:p>
            <a:pPr>
              <a:buFont typeface="Wingdings" panose="05000000000000000000" pitchFamily="2" charset="2"/>
              <a:buChar char="Ø"/>
            </a:pPr>
            <a:r>
              <a:rPr lang="it-IT" dirty="0"/>
              <a:t>I </a:t>
            </a:r>
            <a:r>
              <a:rPr lang="it-IT" b="1" dirty="0"/>
              <a:t>PCSK9I</a:t>
            </a:r>
            <a:r>
              <a:rPr lang="it-IT" dirty="0"/>
              <a:t> nella prevenzione secondaria sono da introdurre in terapia nei pazienti già in terapia di associazione con mancato raggiungimento del target per quel determinato profilo di rischio del singolo paziente e nei pazienti che non tollerano statina e che non sono a target con la sola </a:t>
            </a:r>
            <a:r>
              <a:rPr lang="it-IT" dirty="0" err="1"/>
              <a:t>ezetimibe</a:t>
            </a:r>
            <a:r>
              <a:rPr lang="it-IT" dirty="0"/>
              <a:t>.</a:t>
            </a:r>
          </a:p>
        </p:txBody>
      </p:sp>
      <p:sp>
        <p:nvSpPr>
          <p:cNvPr id="3" name="Titolo 2">
            <a:extLst>
              <a:ext uri="{FF2B5EF4-FFF2-40B4-BE49-F238E27FC236}">
                <a16:creationId xmlns:a16="http://schemas.microsoft.com/office/drawing/2014/main" id="{7C4C49C6-8890-4D8A-99FA-D185C11CE90B}"/>
              </a:ext>
            </a:extLst>
          </p:cNvPr>
          <p:cNvSpPr>
            <a:spLocks noGrp="1"/>
          </p:cNvSpPr>
          <p:nvPr>
            <p:ph type="title"/>
          </p:nvPr>
        </p:nvSpPr>
        <p:spPr/>
        <p:txBody>
          <a:bodyPr/>
          <a:lstStyle/>
          <a:p>
            <a:r>
              <a:rPr lang="it-IT" dirty="0"/>
              <a:t>CONCLUSIONI</a:t>
            </a:r>
          </a:p>
        </p:txBody>
      </p:sp>
      <p:sp>
        <p:nvSpPr>
          <p:cNvPr id="4" name="Segnaposto testo 3">
            <a:extLst>
              <a:ext uri="{FF2B5EF4-FFF2-40B4-BE49-F238E27FC236}">
                <a16:creationId xmlns:a16="http://schemas.microsoft.com/office/drawing/2014/main" id="{DAC0CF0B-524B-4A37-B963-278F5359F913}"/>
              </a:ext>
            </a:extLst>
          </p:cNvPr>
          <p:cNvSpPr>
            <a:spLocks noGrp="1"/>
          </p:cNvSpPr>
          <p:nvPr>
            <p:ph type="body" sz="quarter" idx="15"/>
          </p:nvPr>
        </p:nvSpPr>
        <p:spPr/>
        <p:txBody>
          <a:bodyPr/>
          <a:lstStyle/>
          <a:p>
            <a:endParaRPr lang="it-IT"/>
          </a:p>
        </p:txBody>
      </p:sp>
    </p:spTree>
    <p:extLst>
      <p:ext uri="{BB962C8B-B14F-4D97-AF65-F5344CB8AC3E}">
        <p14:creationId xmlns:p14="http://schemas.microsoft.com/office/powerpoint/2010/main" val="1151008440"/>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EEA643DB-8DAD-43D6-88D4-500BBADEDC6E}"/>
              </a:ext>
            </a:extLst>
          </p:cNvPr>
          <p:cNvSpPr>
            <a:spLocks noGrp="1"/>
          </p:cNvSpPr>
          <p:nvPr>
            <p:ph type="ctrTitle"/>
          </p:nvPr>
        </p:nvSpPr>
        <p:spPr/>
        <p:txBody>
          <a:bodyPr/>
          <a:lstStyle/>
          <a:p>
            <a:r>
              <a:rPr lang="it-IT" dirty="0"/>
              <a:t>GRAZIE </a:t>
            </a:r>
          </a:p>
        </p:txBody>
      </p:sp>
    </p:spTree>
    <p:extLst>
      <p:ext uri="{BB962C8B-B14F-4D97-AF65-F5344CB8AC3E}">
        <p14:creationId xmlns:p14="http://schemas.microsoft.com/office/powerpoint/2010/main" val="2209122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633" y="1531532"/>
            <a:ext cx="4048833" cy="3666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CasellaDiTesto 4"/>
          <p:cNvSpPr txBox="1"/>
          <p:nvPr/>
        </p:nvSpPr>
        <p:spPr>
          <a:xfrm>
            <a:off x="5207704" y="1381041"/>
            <a:ext cx="4443550" cy="1518364"/>
          </a:xfrm>
          <a:prstGeom prst="rect">
            <a:avLst/>
          </a:prstGeom>
          <a:noFill/>
        </p:spPr>
        <p:txBody>
          <a:bodyPr wrap="square" rtlCol="0">
            <a:spAutoFit/>
          </a:bodyPr>
          <a:lstStyle/>
          <a:p>
            <a:pPr>
              <a:lnSpc>
                <a:spcPct val="140000"/>
              </a:lnSpc>
            </a:pPr>
            <a:r>
              <a:rPr lang="it-IT" sz="2000" b="1" dirty="0">
                <a:solidFill>
                  <a:srgbClr val="000000"/>
                </a:solidFill>
                <a:latin typeface="Calibri"/>
                <a:cs typeface="Calibri"/>
              </a:rPr>
              <a:t>La mortalità e gli eventi CV </a:t>
            </a:r>
            <a:r>
              <a:rPr lang="it-IT" sz="2000" dirty="0">
                <a:solidFill>
                  <a:srgbClr val="000000"/>
                </a:solidFill>
                <a:latin typeface="Calibri"/>
                <a:cs typeface="Calibri"/>
              </a:rPr>
              <a:t>maggiori</a:t>
            </a:r>
          </a:p>
          <a:p>
            <a:pPr>
              <a:lnSpc>
                <a:spcPct val="140000"/>
              </a:lnSpc>
            </a:pPr>
            <a:r>
              <a:rPr lang="it-IT" sz="2000" b="1" dirty="0">
                <a:solidFill>
                  <a:srgbClr val="000000"/>
                </a:solidFill>
                <a:latin typeface="Calibri"/>
                <a:cs typeface="Calibri"/>
              </a:rPr>
              <a:t>aumentano</a:t>
            </a:r>
            <a:r>
              <a:rPr lang="it-IT" sz="2000" dirty="0">
                <a:solidFill>
                  <a:srgbClr val="000000"/>
                </a:solidFill>
                <a:latin typeface="Calibri"/>
                <a:cs typeface="Calibri"/>
              </a:rPr>
              <a:t> nei pazienti con </a:t>
            </a:r>
            <a:r>
              <a:rPr lang="it-IT" sz="2000" b="1" dirty="0">
                <a:solidFill>
                  <a:srgbClr val="000000"/>
                </a:solidFill>
                <a:latin typeface="Calibri"/>
                <a:cs typeface="Calibri"/>
              </a:rPr>
              <a:t>scarsa aderenza</a:t>
            </a:r>
            <a:r>
              <a:rPr lang="it-IT" sz="2000" dirty="0">
                <a:solidFill>
                  <a:srgbClr val="000000"/>
                </a:solidFill>
                <a:latin typeface="Calibri"/>
                <a:cs typeface="Calibri"/>
              </a:rPr>
              <a:t> alla terapia</a:t>
            </a:r>
          </a:p>
        </p:txBody>
      </p:sp>
      <p:sp>
        <p:nvSpPr>
          <p:cNvPr id="12" name="CasellaDiTesto 11"/>
          <p:cNvSpPr txBox="1"/>
          <p:nvPr/>
        </p:nvSpPr>
        <p:spPr>
          <a:xfrm>
            <a:off x="5207704" y="3352357"/>
            <a:ext cx="4384684" cy="1900520"/>
          </a:xfrm>
          <a:prstGeom prst="rect">
            <a:avLst/>
          </a:prstGeom>
          <a:noFill/>
        </p:spPr>
        <p:txBody>
          <a:bodyPr wrap="square" rtlCol="0">
            <a:spAutoFit/>
          </a:bodyPr>
          <a:lstStyle/>
          <a:p>
            <a:pPr>
              <a:lnSpc>
                <a:spcPct val="150000"/>
              </a:lnSpc>
            </a:pPr>
            <a:r>
              <a:rPr lang="it-IT" sz="2000" dirty="0">
                <a:solidFill>
                  <a:srgbClr val="000000"/>
                </a:solidFill>
                <a:latin typeface="Calibri"/>
                <a:cs typeface="Calibri"/>
              </a:rPr>
              <a:t>La </a:t>
            </a:r>
            <a:r>
              <a:rPr lang="it-IT" sz="2000" b="1" dirty="0">
                <a:solidFill>
                  <a:srgbClr val="FF0000"/>
                </a:solidFill>
                <a:latin typeface="Calibri"/>
                <a:cs typeface="Calibri"/>
              </a:rPr>
              <a:t>scarsa</a:t>
            </a:r>
            <a:r>
              <a:rPr lang="it-IT" sz="2000" dirty="0">
                <a:solidFill>
                  <a:srgbClr val="FF0000"/>
                </a:solidFill>
                <a:latin typeface="Calibri"/>
                <a:cs typeface="Calibri"/>
              </a:rPr>
              <a:t> </a:t>
            </a:r>
            <a:r>
              <a:rPr lang="it-IT" sz="2000" b="1" dirty="0">
                <a:solidFill>
                  <a:srgbClr val="FF0000"/>
                </a:solidFill>
                <a:latin typeface="Calibri"/>
                <a:cs typeface="Calibri"/>
              </a:rPr>
              <a:t>aderenza</a:t>
            </a:r>
            <a:r>
              <a:rPr lang="it-IT" sz="2000" dirty="0">
                <a:solidFill>
                  <a:srgbClr val="FF0000"/>
                </a:solidFill>
                <a:latin typeface="Calibri"/>
                <a:cs typeface="Calibri"/>
              </a:rPr>
              <a:t> </a:t>
            </a:r>
            <a:r>
              <a:rPr lang="it-IT" sz="2000" dirty="0">
                <a:solidFill>
                  <a:srgbClr val="000000"/>
                </a:solidFill>
                <a:latin typeface="Calibri"/>
                <a:cs typeface="Calibri"/>
              </a:rPr>
              <a:t>nei pazienti affetti da patologie cardiovascolari causa circa  </a:t>
            </a:r>
          </a:p>
          <a:p>
            <a:pPr>
              <a:lnSpc>
                <a:spcPct val="150000"/>
              </a:lnSpc>
            </a:pPr>
            <a:r>
              <a:rPr lang="it-IT" sz="3000" b="1" dirty="0">
                <a:solidFill>
                  <a:srgbClr val="FF0000"/>
                </a:solidFill>
                <a:latin typeface="Calibri"/>
                <a:cs typeface="Calibri"/>
              </a:rPr>
              <a:t>200,000 morti l’anno</a:t>
            </a:r>
          </a:p>
        </p:txBody>
      </p:sp>
      <p:sp>
        <p:nvSpPr>
          <p:cNvPr id="13" name="CasellaDiTesto 12"/>
          <p:cNvSpPr txBox="1"/>
          <p:nvPr/>
        </p:nvSpPr>
        <p:spPr>
          <a:xfrm>
            <a:off x="1277867" y="5184127"/>
            <a:ext cx="7731266" cy="746358"/>
          </a:xfrm>
          <a:prstGeom prst="rect">
            <a:avLst/>
          </a:prstGeom>
          <a:noFill/>
        </p:spPr>
        <p:txBody>
          <a:bodyPr wrap="square" rtlCol="0">
            <a:spAutoFit/>
          </a:bodyPr>
          <a:lstStyle/>
          <a:p>
            <a:pPr algn="ctr">
              <a:lnSpc>
                <a:spcPct val="150000"/>
              </a:lnSpc>
            </a:pPr>
            <a:r>
              <a:rPr lang="it-IT" sz="2000" dirty="0">
                <a:latin typeface="Calibri"/>
                <a:cs typeface="Calibri"/>
              </a:rPr>
              <a:t>La </a:t>
            </a:r>
            <a:r>
              <a:rPr lang="it-IT" sz="2000" b="1" dirty="0">
                <a:latin typeface="Calibri"/>
                <a:cs typeface="Calibri"/>
              </a:rPr>
              <a:t>scarsa</a:t>
            </a:r>
            <a:r>
              <a:rPr lang="it-IT" sz="2000" dirty="0">
                <a:latin typeface="Calibri"/>
                <a:cs typeface="Calibri"/>
              </a:rPr>
              <a:t> </a:t>
            </a:r>
            <a:r>
              <a:rPr lang="it-IT" sz="2000" b="1" dirty="0">
                <a:latin typeface="Calibri"/>
                <a:cs typeface="Calibri"/>
              </a:rPr>
              <a:t>aderenza </a:t>
            </a:r>
            <a:r>
              <a:rPr lang="it-IT" sz="2000" dirty="0">
                <a:latin typeface="Calibri"/>
                <a:cs typeface="Calibri"/>
              </a:rPr>
              <a:t>si stima che costi </a:t>
            </a:r>
            <a:r>
              <a:rPr lang="it-IT" sz="3000" b="1" dirty="0">
                <a:latin typeface="Calibri"/>
                <a:cs typeface="Calibri"/>
              </a:rPr>
              <a:t>125 miliardi euro/anno</a:t>
            </a:r>
          </a:p>
        </p:txBody>
      </p:sp>
      <p:sp>
        <p:nvSpPr>
          <p:cNvPr id="8" name="Rettangolo 2"/>
          <p:cNvSpPr>
            <a:spLocks noChangeArrowheads="1"/>
          </p:cNvSpPr>
          <p:nvPr/>
        </p:nvSpPr>
        <p:spPr bwMode="auto">
          <a:xfrm>
            <a:off x="0" y="432075"/>
            <a:ext cx="10287000" cy="874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14" tIns="45650" rIns="91314" bIns="45650">
            <a:spAutoFit/>
          </a:bodyPr>
          <a:lstStyle/>
          <a:p>
            <a:pPr algn="ctr">
              <a:lnSpc>
                <a:spcPct val="90000"/>
              </a:lnSpc>
            </a:pPr>
            <a:r>
              <a:rPr lang="it-IT" sz="2800" b="1" dirty="0">
                <a:solidFill>
                  <a:srgbClr val="E61157"/>
                </a:solidFill>
                <a:latin typeface="Calibri"/>
                <a:cs typeface="Calibri"/>
              </a:rPr>
              <a:t>Il ruolo dell’aderenza al trattamento farmacologico nella terapia cronica delle malattie cardiovascolari</a:t>
            </a:r>
          </a:p>
        </p:txBody>
      </p:sp>
      <p:sp>
        <p:nvSpPr>
          <p:cNvPr id="9" name="Rettangolo 8"/>
          <p:cNvSpPr/>
          <p:nvPr/>
        </p:nvSpPr>
        <p:spPr>
          <a:xfrm>
            <a:off x="458585" y="6025322"/>
            <a:ext cx="8650137" cy="294311"/>
          </a:xfrm>
          <a:prstGeom prst="rect">
            <a:avLst/>
          </a:prstGeom>
        </p:spPr>
        <p:txBody>
          <a:bodyPr wrap="square">
            <a:spAutoFit/>
          </a:bodyPr>
          <a:lstStyle/>
          <a:p>
            <a:pPr eaLnBrk="1" hangingPunct="1">
              <a:lnSpc>
                <a:spcPct val="85000"/>
              </a:lnSpc>
            </a:pPr>
            <a:r>
              <a:rPr lang="it-IT" sz="1500" i="1" dirty="0">
                <a:solidFill>
                  <a:srgbClr val="000000"/>
                </a:solidFill>
                <a:latin typeface="Calibri" charset="0"/>
                <a:ea typeface="MS PGothic" charset="0"/>
                <a:cs typeface="Arial" charset="0"/>
              </a:rPr>
              <a:t>G </a:t>
            </a:r>
            <a:r>
              <a:rPr lang="it-IT" sz="1500" i="1" dirty="0" err="1">
                <a:solidFill>
                  <a:srgbClr val="000000"/>
                </a:solidFill>
                <a:latin typeface="Calibri" charset="0"/>
                <a:ea typeface="MS PGothic" charset="0"/>
                <a:cs typeface="Arial" charset="0"/>
              </a:rPr>
              <a:t>Ital</a:t>
            </a:r>
            <a:r>
              <a:rPr lang="it-IT" sz="1500" i="1" dirty="0">
                <a:solidFill>
                  <a:srgbClr val="000000"/>
                </a:solidFill>
                <a:latin typeface="Calibri" charset="0"/>
                <a:ea typeface="MS PGothic" charset="0"/>
                <a:cs typeface="Arial" charset="0"/>
              </a:rPr>
              <a:t> </a:t>
            </a:r>
            <a:r>
              <a:rPr lang="it-IT" sz="1500" i="1" dirty="0" err="1">
                <a:solidFill>
                  <a:srgbClr val="000000"/>
                </a:solidFill>
                <a:latin typeface="Calibri" charset="0"/>
                <a:ea typeface="MS PGothic" charset="0"/>
                <a:cs typeface="Arial" charset="0"/>
              </a:rPr>
              <a:t>Cardiol</a:t>
            </a:r>
            <a:r>
              <a:rPr lang="it-IT" sz="1500" i="1" dirty="0">
                <a:solidFill>
                  <a:srgbClr val="000000"/>
                </a:solidFill>
                <a:latin typeface="Calibri" charset="0"/>
                <a:ea typeface="MS PGothic" charset="0"/>
                <a:cs typeface="Arial" charset="0"/>
              </a:rPr>
              <a:t> 2014;15(</a:t>
            </a:r>
            <a:r>
              <a:rPr lang="it-IT" sz="1500" i="1" dirty="0" err="1">
                <a:solidFill>
                  <a:srgbClr val="000000"/>
                </a:solidFill>
                <a:latin typeface="Calibri" charset="0"/>
                <a:ea typeface="MS PGothic" charset="0"/>
                <a:cs typeface="Arial" charset="0"/>
              </a:rPr>
              <a:t>Suppl</a:t>
            </a:r>
            <a:r>
              <a:rPr lang="it-IT" sz="1500" i="1" dirty="0">
                <a:solidFill>
                  <a:srgbClr val="000000"/>
                </a:solidFill>
                <a:latin typeface="Calibri" charset="0"/>
                <a:ea typeface="MS PGothic" charset="0"/>
                <a:cs typeface="Arial" charset="0"/>
              </a:rPr>
              <a:t> 1):3S-10S</a:t>
            </a:r>
            <a:endParaRPr lang="hu-HU" sz="1500" i="1" dirty="0">
              <a:solidFill>
                <a:srgbClr val="000000"/>
              </a:solidFill>
              <a:latin typeface="Calibri" charset="0"/>
              <a:ea typeface="MS PGothic" charset="0"/>
              <a:cs typeface="Arial" charset="0"/>
            </a:endParaRPr>
          </a:p>
        </p:txBody>
      </p:sp>
    </p:spTree>
    <p:extLst>
      <p:ext uri="{BB962C8B-B14F-4D97-AF65-F5344CB8AC3E}">
        <p14:creationId xmlns:p14="http://schemas.microsoft.com/office/powerpoint/2010/main" val="2320685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ID" val="552864"/>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mgen Proprietary - Confidential"/>
  <p:tag name="BJHEADERFOOTERTEXTMARKING" val="Amgen Proprietary - Confident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mgen Proprietary - Confidential"/>
  <p:tag name="BJHEADERFOOTERTEXTMARKING" val="Amgen Proprietary - Confidenti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mgen Proprietary - Confident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mgen Proprietary - Confidential"/>
  <p:tag name="BJHEADERFOOTERTEXTMARKING" val="Amgen Proprietary - Confident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mgen Proprietary - Confidential"/>
  <p:tag name="BJHEADERFOOTERTEXTMARKING" val="Amgen Proprietary - Confident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Amgen Proprietary - Confidential"/>
  <p:tag name="BJHEADERFOOTERTEXTMARKING" val="Amgen Proprietary - Confidential"/>
</p:tagLst>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5_D2.0 Content_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2.0 Content_dark">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5864</Words>
  <Application>Microsoft Office PowerPoint</Application>
  <PresentationFormat>Diapositive 35 mm</PresentationFormat>
  <Paragraphs>1054</Paragraphs>
  <Slides>83</Slides>
  <Notes>40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83</vt:i4>
      </vt:variant>
    </vt:vector>
  </HeadingPairs>
  <TitlesOfParts>
    <vt:vector size="93" baseType="lpstr">
      <vt:lpstr>Arial</vt:lpstr>
      <vt:lpstr>Arial Narrow</vt:lpstr>
      <vt:lpstr>Book Antiqua</vt:lpstr>
      <vt:lpstr>Calibri</vt:lpstr>
      <vt:lpstr>Calibri Light</vt:lpstr>
      <vt:lpstr>Symbol</vt:lpstr>
      <vt:lpstr>Times New Roman</vt:lpstr>
      <vt:lpstr>Wingdings</vt:lpstr>
      <vt:lpstr>Metropolitano</vt:lpstr>
      <vt:lpstr>Foglio di lavoro</vt:lpstr>
      <vt:lpstr>Gestione Ambulatoriale del paziente iperteso e del dislipidemico.</vt:lpstr>
      <vt:lpstr>Presentazione standard di PowerPoint</vt:lpstr>
      <vt:lpstr>Esperienze sperimentali in tema ipertensione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Automisurazione della PA Vs Holter pressorio</vt:lpstr>
      <vt:lpstr>Presentazione standard di PowerPoint</vt:lpstr>
      <vt:lpstr>Classe di rischio CV</vt:lpstr>
      <vt:lpstr>RICERCA DEL DANNO D’ORGANO</vt:lpstr>
      <vt:lpstr>Sensibilità degli esami strumentali nella ricerca del danno d’organo</vt:lpstr>
      <vt:lpstr>Presentazione standard di PowerPoint</vt:lpstr>
      <vt:lpstr>Quando iniziare la terapia ?</vt:lpstr>
      <vt:lpstr>Quando iniziare la terapia ?</vt:lpstr>
      <vt:lpstr>TARGET PRESSORIO</vt:lpstr>
      <vt:lpstr>Presentazione standard di PowerPoint</vt:lpstr>
      <vt:lpstr>Possibili controindicazioni farmaci antipertensivi</vt:lpstr>
      <vt:lpstr>Antipertensivi e condizioni cliniche particolari</vt:lpstr>
      <vt:lpstr>Presentazione standard di PowerPoint</vt:lpstr>
      <vt:lpstr>Presentazione standard di PowerPoint</vt:lpstr>
      <vt:lpstr>IPERTENSIONE NON COMPLICATA</vt:lpstr>
      <vt:lpstr>IPERTENSIONE E CORONAROPATIA</vt:lpstr>
      <vt:lpstr>IPERTENSIONE ED IRC</vt:lpstr>
      <vt:lpstr>Presentazione standard di PowerPoint</vt:lpstr>
      <vt:lpstr>MOTIVARE IL PAZIENTE E SPIEGARE I POSSIBILI EFFETTI COLLATERALI</vt:lpstr>
      <vt:lpstr>Presentazione standard di PowerPoint</vt:lpstr>
      <vt:lpstr>Follow-up e revisione della terapia</vt:lpstr>
      <vt:lpstr>Follow-up e revisione della terapia</vt:lpstr>
      <vt:lpstr>Linee guida ESC 2018</vt:lpstr>
      <vt:lpstr>Ipercolesterolemia</vt:lpstr>
      <vt:lpstr>Presentazione standard di PowerPoint</vt:lpstr>
      <vt:lpstr>Presentazione standard di PowerPoint</vt:lpstr>
      <vt:lpstr>Prevalence of CHD and Stroke Is High and Projected to Rise</vt:lpstr>
      <vt:lpstr>CHD is the Leading Cause of Disability Worldwide</vt:lpstr>
      <vt:lpstr>Presentazione standard di PowerPoint</vt:lpstr>
      <vt:lpstr>Presentazione standard di PowerPoint</vt:lpstr>
      <vt:lpstr>Lipid-modifying drug prescriptions, 2000 and 2013, Europe</vt:lpstr>
      <vt:lpstr>Presentazione standard di PowerPoint</vt:lpstr>
      <vt:lpstr>Lipid Management: unmet needs</vt:lpstr>
      <vt:lpstr>Log-linear association per unit change in LDL-C and the risk of CV disease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Evolocumab and alirocumab: LDL-C reduction</vt:lpstr>
      <vt:lpstr>Evolocumab and alirocumab: achievement of LDL-C target &lt;70 mg/dL</vt:lpstr>
      <vt:lpstr>Evolocumab Outcomes Trial: Primary and Key Secondary Endpoints Were Met With Statistical Significance</vt:lpstr>
      <vt:lpstr>LDL-C: On-Treatment Analysis</vt:lpstr>
      <vt:lpstr>Primary Efficacy Endpoint: MACE</vt:lpstr>
      <vt:lpstr>All-Cause Death</vt:lpstr>
      <vt:lpstr>A Target Range for LDL-C</vt:lpstr>
      <vt:lpstr>Presentazione standard di PowerPoint</vt:lpstr>
      <vt:lpstr>Recommended treatment goals for LDL-C Lowering therapy: 2016 vs 2019</vt:lpstr>
      <vt:lpstr>Intervention strategies as a function of  total CV risk and untreated LDL-C levels</vt:lpstr>
      <vt:lpstr>2019 Esc/eas guidelines: Treatment goals for LDL-C across categories of total CV disease risk</vt:lpstr>
      <vt:lpstr>2019 ESC/EAS Guidelines: Treatment algorithm for pharmacological ldl-c lowering</vt:lpstr>
      <vt:lpstr>2019 ESC/EAS Guidelines: Recommendations for pharmacological LDL-C lowering</vt:lpstr>
      <vt:lpstr>2019 ESC/EAS Guidelines: Recommendations For very high-risk patients with ACS</vt:lpstr>
      <vt:lpstr>Recommendations for treatment goals for LDL-C</vt:lpstr>
      <vt:lpstr>CONCLUSIONI</vt:lpstr>
      <vt:lpstr>GRAZIE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Gestione Ambulatoriale del paziente iperteso e del dislipidemico.</dc:title>
  <dc:creator>Giuseppe De Iaco</dc:creator>
  <cp:lastModifiedBy>Giuseppe De Iaco</cp:lastModifiedBy>
  <cp:revision>1</cp:revision>
  <dcterms:created xsi:type="dcterms:W3CDTF">2019-10-05T10:20:47Z</dcterms:created>
  <dcterms:modified xsi:type="dcterms:W3CDTF">2019-10-05T10:21:24Z</dcterms:modified>
</cp:coreProperties>
</file>