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71" r:id="rId4"/>
    <p:sldId id="272" r:id="rId5"/>
    <p:sldId id="273" r:id="rId6"/>
    <p:sldId id="274" r:id="rId7"/>
    <p:sldId id="275" r:id="rId8"/>
    <p:sldId id="276" r:id="rId9"/>
    <p:sldId id="277" r:id="rId10"/>
    <p:sldId id="257" r:id="rId11"/>
    <p:sldId id="261" r:id="rId12"/>
    <p:sldId id="262" r:id="rId13"/>
    <p:sldId id="259" r:id="rId14"/>
    <p:sldId id="264" r:id="rId15"/>
    <p:sldId id="267" r:id="rId16"/>
    <p:sldId id="27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68" autoAdjust="0"/>
    <p:restoredTop sz="94660"/>
  </p:normalViewPr>
  <p:slideViewPr>
    <p:cSldViewPr snapToGrid="0">
      <p:cViewPr varScale="1">
        <p:scale>
          <a:sx n="86" d="100"/>
          <a:sy n="86" d="100"/>
        </p:scale>
        <p:origin x="82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9T19:17:40.4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19T19:17:54.86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5E0D565-3092-468D-AD90-C3D8B274C73E}" type="datetimeFigureOut">
              <a:rPr lang="en-GB" smtClean="0"/>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359AF-577C-414C-BCDC-58216DCDE618}" type="slidenum">
              <a:rPr lang="en-GB" smtClean="0"/>
              <a:t>‹N›</a:t>
            </a:fld>
            <a:endParaRPr lang="en-GB"/>
          </a:p>
        </p:txBody>
      </p:sp>
    </p:spTree>
    <p:extLst>
      <p:ext uri="{BB962C8B-B14F-4D97-AF65-F5344CB8AC3E}">
        <p14:creationId xmlns:p14="http://schemas.microsoft.com/office/powerpoint/2010/main" val="114039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E0D565-3092-468D-AD90-C3D8B274C73E}" type="datetimeFigureOut">
              <a:rPr lang="en-GB" smtClean="0"/>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359AF-577C-414C-BCDC-58216DCDE618}" type="slidenum">
              <a:rPr lang="en-GB" smtClean="0"/>
              <a:t>‹N›</a:t>
            </a:fld>
            <a:endParaRPr lang="en-GB"/>
          </a:p>
        </p:txBody>
      </p:sp>
    </p:spTree>
    <p:extLst>
      <p:ext uri="{BB962C8B-B14F-4D97-AF65-F5344CB8AC3E}">
        <p14:creationId xmlns:p14="http://schemas.microsoft.com/office/powerpoint/2010/main" val="31731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E0D565-3092-468D-AD90-C3D8B274C73E}" type="datetimeFigureOut">
              <a:rPr lang="en-GB" smtClean="0"/>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359AF-577C-414C-BCDC-58216DCDE618}" type="slidenum">
              <a:rPr lang="en-GB" smtClean="0"/>
              <a:t>‹N›</a:t>
            </a:fld>
            <a:endParaRPr lang="en-GB"/>
          </a:p>
        </p:txBody>
      </p:sp>
    </p:spTree>
    <p:extLst>
      <p:ext uri="{BB962C8B-B14F-4D97-AF65-F5344CB8AC3E}">
        <p14:creationId xmlns:p14="http://schemas.microsoft.com/office/powerpoint/2010/main" val="378031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E0D565-3092-468D-AD90-C3D8B274C73E}" type="datetimeFigureOut">
              <a:rPr lang="en-GB" smtClean="0"/>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359AF-577C-414C-BCDC-58216DCDE618}" type="slidenum">
              <a:rPr lang="en-GB" smtClean="0"/>
              <a:t>‹N›</a:t>
            </a:fld>
            <a:endParaRPr lang="en-GB"/>
          </a:p>
        </p:txBody>
      </p:sp>
    </p:spTree>
    <p:extLst>
      <p:ext uri="{BB962C8B-B14F-4D97-AF65-F5344CB8AC3E}">
        <p14:creationId xmlns:p14="http://schemas.microsoft.com/office/powerpoint/2010/main" val="169722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5E0D565-3092-468D-AD90-C3D8B274C73E}" type="datetimeFigureOut">
              <a:rPr lang="en-GB" smtClean="0"/>
              <a:t>04/10/2019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8359AF-577C-414C-BCDC-58216DCDE618}" type="slidenum">
              <a:rPr lang="en-GB" smtClean="0"/>
              <a:t>‹N›</a:t>
            </a:fld>
            <a:endParaRPr lang="en-GB"/>
          </a:p>
        </p:txBody>
      </p:sp>
    </p:spTree>
    <p:extLst>
      <p:ext uri="{BB962C8B-B14F-4D97-AF65-F5344CB8AC3E}">
        <p14:creationId xmlns:p14="http://schemas.microsoft.com/office/powerpoint/2010/main" val="295815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5E0D565-3092-468D-AD90-C3D8B274C73E}" type="datetimeFigureOut">
              <a:rPr lang="en-GB" smtClean="0"/>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8359AF-577C-414C-BCDC-58216DCDE618}" type="slidenum">
              <a:rPr lang="en-GB" smtClean="0"/>
              <a:t>‹N›</a:t>
            </a:fld>
            <a:endParaRPr lang="en-GB"/>
          </a:p>
        </p:txBody>
      </p:sp>
    </p:spTree>
    <p:extLst>
      <p:ext uri="{BB962C8B-B14F-4D97-AF65-F5344CB8AC3E}">
        <p14:creationId xmlns:p14="http://schemas.microsoft.com/office/powerpoint/2010/main" val="137821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5E0D565-3092-468D-AD90-C3D8B274C73E}" type="datetimeFigureOut">
              <a:rPr lang="en-GB" smtClean="0"/>
              <a:t>04/10/2019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8359AF-577C-414C-BCDC-58216DCDE618}" type="slidenum">
              <a:rPr lang="en-GB" smtClean="0"/>
              <a:t>‹N›</a:t>
            </a:fld>
            <a:endParaRPr lang="en-GB"/>
          </a:p>
        </p:txBody>
      </p:sp>
    </p:spTree>
    <p:extLst>
      <p:ext uri="{BB962C8B-B14F-4D97-AF65-F5344CB8AC3E}">
        <p14:creationId xmlns:p14="http://schemas.microsoft.com/office/powerpoint/2010/main" val="182902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5E0D565-3092-468D-AD90-C3D8B274C73E}" type="datetimeFigureOut">
              <a:rPr lang="en-GB" smtClean="0"/>
              <a:t>04/10/2019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8359AF-577C-414C-BCDC-58216DCDE618}" type="slidenum">
              <a:rPr lang="en-GB" smtClean="0"/>
              <a:t>‹N›</a:t>
            </a:fld>
            <a:endParaRPr lang="en-GB"/>
          </a:p>
        </p:txBody>
      </p:sp>
    </p:spTree>
    <p:extLst>
      <p:ext uri="{BB962C8B-B14F-4D97-AF65-F5344CB8AC3E}">
        <p14:creationId xmlns:p14="http://schemas.microsoft.com/office/powerpoint/2010/main" val="188414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0D565-3092-468D-AD90-C3D8B274C73E}" type="datetimeFigureOut">
              <a:rPr lang="en-GB" smtClean="0"/>
              <a:t>04/10/2019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8359AF-577C-414C-BCDC-58216DCDE618}" type="slidenum">
              <a:rPr lang="en-GB" smtClean="0"/>
              <a:t>‹N›</a:t>
            </a:fld>
            <a:endParaRPr lang="en-GB"/>
          </a:p>
        </p:txBody>
      </p:sp>
    </p:spTree>
    <p:extLst>
      <p:ext uri="{BB962C8B-B14F-4D97-AF65-F5344CB8AC3E}">
        <p14:creationId xmlns:p14="http://schemas.microsoft.com/office/powerpoint/2010/main" val="33699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5E0D565-3092-468D-AD90-C3D8B274C73E}" type="datetimeFigureOut">
              <a:rPr lang="en-GB" smtClean="0"/>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8359AF-577C-414C-BCDC-58216DCDE618}" type="slidenum">
              <a:rPr lang="en-GB" smtClean="0"/>
              <a:t>‹N›</a:t>
            </a:fld>
            <a:endParaRPr lang="en-GB"/>
          </a:p>
        </p:txBody>
      </p:sp>
    </p:spTree>
    <p:extLst>
      <p:ext uri="{BB962C8B-B14F-4D97-AF65-F5344CB8AC3E}">
        <p14:creationId xmlns:p14="http://schemas.microsoft.com/office/powerpoint/2010/main" val="346540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5E0D565-3092-468D-AD90-C3D8B274C73E}" type="datetimeFigureOut">
              <a:rPr lang="en-GB" smtClean="0"/>
              <a:t>04/10/2019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8359AF-577C-414C-BCDC-58216DCDE618}" type="slidenum">
              <a:rPr lang="en-GB" smtClean="0"/>
              <a:t>‹N›</a:t>
            </a:fld>
            <a:endParaRPr lang="en-GB"/>
          </a:p>
        </p:txBody>
      </p:sp>
    </p:spTree>
    <p:extLst>
      <p:ext uri="{BB962C8B-B14F-4D97-AF65-F5344CB8AC3E}">
        <p14:creationId xmlns:p14="http://schemas.microsoft.com/office/powerpoint/2010/main" val="216623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0D565-3092-468D-AD90-C3D8B274C73E}" type="datetimeFigureOut">
              <a:rPr lang="en-GB" smtClean="0"/>
              <a:t>04/10/2019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359AF-577C-414C-BCDC-58216DCDE618}" type="slidenum">
              <a:rPr lang="en-GB" smtClean="0"/>
              <a:t>‹N›</a:t>
            </a:fld>
            <a:endParaRPr lang="en-GB"/>
          </a:p>
        </p:txBody>
      </p:sp>
    </p:spTree>
    <p:extLst>
      <p:ext uri="{BB962C8B-B14F-4D97-AF65-F5344CB8AC3E}">
        <p14:creationId xmlns:p14="http://schemas.microsoft.com/office/powerpoint/2010/main" val="3470888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EE039-E689-4025-9A51-CE26EFFF84B8}"/>
              </a:ext>
            </a:extLst>
          </p:cNvPr>
          <p:cNvSpPr>
            <a:spLocks noGrp="1"/>
          </p:cNvSpPr>
          <p:nvPr>
            <p:ph type="title"/>
          </p:nvPr>
        </p:nvSpPr>
        <p:spPr/>
        <p:txBody>
          <a:bodyPr/>
          <a:lstStyle/>
          <a:p>
            <a:endParaRPr lang="en-GB" dirty="0"/>
          </a:p>
        </p:txBody>
      </p:sp>
      <p:pic>
        <p:nvPicPr>
          <p:cNvPr id="5" name="Segnaposto contenuto 4" descr="Immagine che contiene screenshot&#10;&#10;Descrizione generata automaticamente">
            <a:extLst>
              <a:ext uri="{FF2B5EF4-FFF2-40B4-BE49-F238E27FC236}">
                <a16:creationId xmlns:a16="http://schemas.microsoft.com/office/drawing/2014/main" id="{5AAF71AF-5142-4FAB-AC14-85A8466CDC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455" y="434110"/>
            <a:ext cx="7657139" cy="6225308"/>
          </a:xfrm>
        </p:spPr>
      </p:pic>
    </p:spTree>
    <p:extLst>
      <p:ext uri="{BB962C8B-B14F-4D97-AF65-F5344CB8AC3E}">
        <p14:creationId xmlns:p14="http://schemas.microsoft.com/office/powerpoint/2010/main" val="240656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3C0375A-7E60-45A7-BDE6-5FA460900F2C}"/>
              </a:ext>
            </a:extLst>
          </p:cNvPr>
          <p:cNvPicPr>
            <a:picLocks noChangeAspect="1"/>
          </p:cNvPicPr>
          <p:nvPr/>
        </p:nvPicPr>
        <p:blipFill>
          <a:blip r:embed="rId2"/>
          <a:stretch>
            <a:fillRect/>
          </a:stretch>
        </p:blipFill>
        <p:spPr>
          <a:xfrm>
            <a:off x="506027" y="1251555"/>
            <a:ext cx="8724757" cy="5241318"/>
          </a:xfrm>
          <a:prstGeom prst="rect">
            <a:avLst/>
          </a:prstGeom>
        </p:spPr>
      </p:pic>
      <p:sp>
        <p:nvSpPr>
          <p:cNvPr id="2" name="Titolo 1">
            <a:extLst>
              <a:ext uri="{FF2B5EF4-FFF2-40B4-BE49-F238E27FC236}">
                <a16:creationId xmlns:a16="http://schemas.microsoft.com/office/drawing/2014/main" id="{5EE94A47-4E47-4A36-9028-6B2CE5D82512}"/>
              </a:ext>
            </a:extLst>
          </p:cNvPr>
          <p:cNvSpPr>
            <a:spLocks noGrp="1"/>
          </p:cNvSpPr>
          <p:nvPr>
            <p:ph type="title"/>
          </p:nvPr>
        </p:nvSpPr>
        <p:spPr>
          <a:xfrm>
            <a:off x="124178" y="365127"/>
            <a:ext cx="8391172" cy="1215318"/>
          </a:xfrm>
        </p:spPr>
        <p:txBody>
          <a:bodyPr/>
          <a:lstStyle/>
          <a:p>
            <a:endParaRPr lang="en-GB" dirty="0"/>
          </a:p>
        </p:txBody>
      </p:sp>
      <p:sp>
        <p:nvSpPr>
          <p:cNvPr id="3" name="Segnaposto contenuto 2">
            <a:extLst>
              <a:ext uri="{FF2B5EF4-FFF2-40B4-BE49-F238E27FC236}">
                <a16:creationId xmlns:a16="http://schemas.microsoft.com/office/drawing/2014/main" id="{F0AE5B6A-1883-4E44-ADE6-43548A66A9C7}"/>
              </a:ext>
            </a:extLst>
          </p:cNvPr>
          <p:cNvSpPr>
            <a:spLocks noGrp="1"/>
          </p:cNvSpPr>
          <p:nvPr>
            <p:ph idx="1"/>
          </p:nvPr>
        </p:nvSpPr>
        <p:spPr>
          <a:xfrm>
            <a:off x="376414" y="1860990"/>
            <a:ext cx="7886700" cy="4351338"/>
          </a:xfrm>
        </p:spPr>
        <p:txBody>
          <a:bodyPr/>
          <a:lstStyle/>
          <a:p>
            <a:pPr lvl="6"/>
            <a:endParaRPr lang="en-GB" dirty="0"/>
          </a:p>
        </p:txBody>
      </p:sp>
    </p:spTree>
    <p:extLst>
      <p:ext uri="{BB962C8B-B14F-4D97-AF65-F5344CB8AC3E}">
        <p14:creationId xmlns:p14="http://schemas.microsoft.com/office/powerpoint/2010/main" val="332263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489B15-EE41-4445-AAF7-0BA859760D84}"/>
              </a:ext>
            </a:extLst>
          </p:cNvPr>
          <p:cNvSpPr>
            <a:spLocks noGrp="1"/>
          </p:cNvSpPr>
          <p:nvPr>
            <p:ph type="title"/>
          </p:nvPr>
        </p:nvSpPr>
        <p:spPr>
          <a:xfrm>
            <a:off x="628650" y="408373"/>
            <a:ext cx="7886700" cy="2476870"/>
          </a:xfrm>
        </p:spPr>
        <p:txBody>
          <a:bodyPr>
            <a:normAutofit fontScale="90000"/>
          </a:bodyPr>
          <a:lstStyle/>
          <a:p>
            <a:pPr lvl="0" defTabSz="457200">
              <a:lnSpc>
                <a:spcPct val="100000"/>
              </a:lnSpc>
              <a:spcBef>
                <a:spcPts val="0"/>
              </a:spcBef>
            </a:pP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r>
              <a:rPr lang="en-GB" sz="1800" dirty="0">
                <a:solidFill>
                  <a:prstClr val="black"/>
                </a:solidFill>
                <a:latin typeface="Calibri" panose="020F0502020204030204"/>
                <a:ea typeface="+mn-ea"/>
                <a:cs typeface="+mn-cs"/>
              </a:rPr>
              <a:t>After a median 32 months of follow-up, there was no significant difference in the occurrence of the primary endpoint – a composite of cardiovascular death, nonfatal myocardial infarction, nonfatal stroke, or unstable angina with urgent revascularization – between the 3098 patients receiving febuxostat and the 3092 patients in the allopurinol group, at rates of 10.8% and 10.4%, respectively.</a:t>
            </a:r>
            <a:br>
              <a:rPr lang="en-GB" sz="1800" dirty="0">
                <a:solidFill>
                  <a:prstClr val="black"/>
                </a:solidFill>
                <a:latin typeface="Calibri" panose="020F0502020204030204"/>
                <a:ea typeface="+mn-ea"/>
                <a:cs typeface="+mn-cs"/>
              </a:rPr>
            </a:br>
            <a:br>
              <a:rPr lang="en-GB" sz="1800" dirty="0">
                <a:solidFill>
                  <a:prstClr val="black"/>
                </a:solidFill>
                <a:latin typeface="Calibri" panose="020F0502020204030204"/>
                <a:ea typeface="+mn-ea"/>
                <a:cs typeface="+mn-cs"/>
              </a:rPr>
            </a:br>
            <a:r>
              <a:rPr lang="en-GB" sz="1800" dirty="0">
                <a:solidFill>
                  <a:prstClr val="black"/>
                </a:solidFill>
                <a:highlight>
                  <a:srgbClr val="FFFF00"/>
                </a:highlight>
                <a:latin typeface="Calibri" panose="020F0502020204030204"/>
                <a:ea typeface="+mn-ea"/>
                <a:cs typeface="+mn-cs"/>
              </a:rPr>
              <a:t>However, patients receiving febuxostat were a significant 22% more likely to die from any cause than those taking allopurinol, with rates of 7.8% versus 6.4%, and this was due to “an imbalance in cardiovascular deaths” between the two groups, report the researchers.</a:t>
            </a:r>
            <a:br>
              <a:rPr lang="en-GB" sz="1800" dirty="0">
                <a:solidFill>
                  <a:prstClr val="black"/>
                </a:solidFill>
                <a:highlight>
                  <a:srgbClr val="FFFF00"/>
                </a:highlight>
                <a:latin typeface="Calibri" panose="020F0502020204030204"/>
                <a:ea typeface="+mn-ea"/>
                <a:cs typeface="+mn-cs"/>
              </a:rPr>
            </a:br>
            <a:r>
              <a:rPr lang="en-GB" sz="1800" dirty="0">
                <a:solidFill>
                  <a:prstClr val="black"/>
                </a:solidFill>
                <a:highlight>
                  <a:srgbClr val="FFFF00"/>
                </a:highlight>
                <a:latin typeface="Calibri" panose="020F0502020204030204"/>
                <a:ea typeface="+mn-ea"/>
                <a:cs typeface="+mn-cs"/>
              </a:rPr>
              <a:t>Indeed, the rate of cardiovascular death was 4.3% in the febuxostat group and 3.2% in the allopurinol group, translating into a significant 34% increased risk with febuxostat.</a:t>
            </a:r>
            <a:br>
              <a:rPr lang="en-GB" sz="1800" dirty="0">
                <a:solidFill>
                  <a:prstClr val="black"/>
                </a:solidFill>
                <a:highlight>
                  <a:srgbClr val="FFFF00"/>
                </a:highlight>
                <a:latin typeface="Calibri" panose="020F0502020204030204"/>
                <a:ea typeface="+mn-ea"/>
                <a:cs typeface="+mn-cs"/>
              </a:rPr>
            </a:br>
            <a:br>
              <a:rPr lang="en-GB" sz="1800" dirty="0">
                <a:solidFill>
                  <a:prstClr val="black"/>
                </a:solidFill>
                <a:highlight>
                  <a:srgbClr val="FFFF00"/>
                </a:highlight>
                <a:latin typeface="Calibri" panose="020F0502020204030204"/>
                <a:ea typeface="+mn-ea"/>
                <a:cs typeface="+mn-cs"/>
              </a:rPr>
            </a:br>
            <a:r>
              <a:rPr lang="en-GB" sz="1800" dirty="0">
                <a:solidFill>
                  <a:prstClr val="black"/>
                </a:solidFill>
                <a:latin typeface="Calibri" panose="020F0502020204030204"/>
                <a:ea typeface="+mn-ea"/>
                <a:cs typeface="+mn-cs"/>
              </a:rPr>
              <a:t>The CARES (Cardiovascular Safety of Febuxostat and Allopurinol in Patients with Gout and Cardiovascular Morbidities) trial was “conducted as an FDA requirement” to establish whether febuxostat is noninferior to allopurinol in relation to cardiovascular safety following the results of placebo-controlled trials suggesting a “modestly higher rate” of cardiovascular events with febuxostat, explain White and colleagues.</a:t>
            </a:r>
            <a:br>
              <a:rPr lang="en-GB" sz="1800" dirty="0">
                <a:solidFill>
                  <a:prstClr val="black"/>
                </a:solidFill>
                <a:latin typeface="Calibri" panose="020F0502020204030204"/>
                <a:ea typeface="+mn-ea"/>
                <a:cs typeface="+mn-cs"/>
              </a:rPr>
            </a:br>
            <a:r>
              <a:rPr lang="en-GB" sz="1800" dirty="0">
                <a:solidFill>
                  <a:prstClr val="black"/>
                </a:solidFill>
                <a:latin typeface="Calibri" panose="020F0502020204030204"/>
                <a:ea typeface="+mn-ea"/>
                <a:cs typeface="+mn-cs"/>
              </a:rPr>
              <a:t>They note that the mechanisms underlying the increased risk for death among febuxostat-treated patients are “unclear,” given that adjudicated rates of nonfatal cardiovascular events were comparable between the groups, and preclinical studies of febuxostat demonstrated no toxic cardiovascular effects related to heart rhythm and function.</a:t>
            </a:r>
            <a:br>
              <a:rPr lang="en-GB" sz="1800" dirty="0">
                <a:solidFill>
                  <a:prstClr val="black"/>
                </a:solidFill>
                <a:latin typeface="Calibri" panose="020F0502020204030204"/>
                <a:ea typeface="+mn-ea"/>
                <a:cs typeface="+mn-cs"/>
              </a:rPr>
            </a:br>
            <a:endParaRPr lang="en-GB" dirty="0"/>
          </a:p>
        </p:txBody>
      </p:sp>
      <p:sp>
        <p:nvSpPr>
          <p:cNvPr id="3" name="Segnaposto contenuto 2">
            <a:extLst>
              <a:ext uri="{FF2B5EF4-FFF2-40B4-BE49-F238E27FC236}">
                <a16:creationId xmlns:a16="http://schemas.microsoft.com/office/drawing/2014/main" id="{D8451A15-41AC-4BCC-97DC-65A9D23B7A97}"/>
              </a:ext>
            </a:extLst>
          </p:cNvPr>
          <p:cNvSpPr>
            <a:spLocks noGrp="1"/>
          </p:cNvSpPr>
          <p:nvPr>
            <p:ph idx="1"/>
          </p:nvPr>
        </p:nvSpPr>
        <p:spPr>
          <a:xfrm>
            <a:off x="628650" y="612558"/>
            <a:ext cx="7886700" cy="6169982"/>
          </a:xfrm>
        </p:spPr>
        <p:txBody>
          <a:bodyPr/>
          <a:lstStyle/>
          <a:p>
            <a:r>
              <a:rPr lang="it-IT" b="1" dirty="0" err="1"/>
              <a:t>Results</a:t>
            </a:r>
            <a:endParaRPr lang="en-GB" b="1" dirty="0"/>
          </a:p>
        </p:txBody>
      </p:sp>
      <p:sp>
        <p:nvSpPr>
          <p:cNvPr id="4" name="Freccia a destra 3">
            <a:extLst>
              <a:ext uri="{FF2B5EF4-FFF2-40B4-BE49-F238E27FC236}">
                <a16:creationId xmlns:a16="http://schemas.microsoft.com/office/drawing/2014/main" id="{C2A9E532-5D7A-442C-A42E-B5570268E12B}"/>
              </a:ext>
            </a:extLst>
          </p:cNvPr>
          <p:cNvSpPr/>
          <p:nvPr/>
        </p:nvSpPr>
        <p:spPr>
          <a:xfrm>
            <a:off x="4900474" y="488272"/>
            <a:ext cx="45719" cy="665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ccia a destra 4">
            <a:extLst>
              <a:ext uri="{FF2B5EF4-FFF2-40B4-BE49-F238E27FC236}">
                <a16:creationId xmlns:a16="http://schemas.microsoft.com/office/drawing/2014/main" id="{D6CA30D2-B208-4BC4-95CE-5C8C61D25054}"/>
              </a:ext>
            </a:extLst>
          </p:cNvPr>
          <p:cNvSpPr/>
          <p:nvPr/>
        </p:nvSpPr>
        <p:spPr>
          <a:xfrm>
            <a:off x="135591" y="4900413"/>
            <a:ext cx="493059" cy="340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ccia a destra 5">
            <a:extLst>
              <a:ext uri="{FF2B5EF4-FFF2-40B4-BE49-F238E27FC236}">
                <a16:creationId xmlns:a16="http://schemas.microsoft.com/office/drawing/2014/main" id="{6FC5A21F-2473-4454-B8B7-3F30C8158E6D}"/>
              </a:ext>
            </a:extLst>
          </p:cNvPr>
          <p:cNvSpPr/>
          <p:nvPr/>
        </p:nvSpPr>
        <p:spPr>
          <a:xfrm>
            <a:off x="207868" y="4312546"/>
            <a:ext cx="420782" cy="277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ccia a destra 6">
            <a:extLst>
              <a:ext uri="{FF2B5EF4-FFF2-40B4-BE49-F238E27FC236}">
                <a16:creationId xmlns:a16="http://schemas.microsoft.com/office/drawing/2014/main" id="{20F99111-4959-4890-ACBE-D99551E368E2}"/>
              </a:ext>
            </a:extLst>
          </p:cNvPr>
          <p:cNvSpPr/>
          <p:nvPr/>
        </p:nvSpPr>
        <p:spPr>
          <a:xfrm>
            <a:off x="67245" y="5308718"/>
            <a:ext cx="62975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4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1FD852-DBC1-4D0F-B26D-D1C7BE9D7614}"/>
              </a:ext>
            </a:extLst>
          </p:cNvPr>
          <p:cNvSpPr>
            <a:spLocks noGrp="1"/>
          </p:cNvSpPr>
          <p:nvPr>
            <p:ph type="title"/>
          </p:nvPr>
        </p:nvSpPr>
        <p:spPr>
          <a:xfrm>
            <a:off x="628650" y="365124"/>
            <a:ext cx="7886700" cy="745854"/>
          </a:xfrm>
        </p:spPr>
        <p:txBody>
          <a:bodyPr>
            <a:normAutofit/>
          </a:bodyPr>
          <a:lstStyle/>
          <a:p>
            <a:r>
              <a:rPr lang="it-IT" dirty="0"/>
              <a:t>Ma leggiamo i dati: Studio Cares</a:t>
            </a:r>
            <a:endParaRPr lang="en-GB" dirty="0"/>
          </a:p>
        </p:txBody>
      </p:sp>
      <p:sp>
        <p:nvSpPr>
          <p:cNvPr id="3" name="Segnaposto contenuto 2">
            <a:extLst>
              <a:ext uri="{FF2B5EF4-FFF2-40B4-BE49-F238E27FC236}">
                <a16:creationId xmlns:a16="http://schemas.microsoft.com/office/drawing/2014/main" id="{1A09B3E0-ACE6-45CE-A13F-2B8C0E3D0D68}"/>
              </a:ext>
            </a:extLst>
          </p:cNvPr>
          <p:cNvSpPr>
            <a:spLocks noGrp="1"/>
          </p:cNvSpPr>
          <p:nvPr>
            <p:ph idx="1"/>
          </p:nvPr>
        </p:nvSpPr>
        <p:spPr>
          <a:xfrm>
            <a:off x="754602" y="1254413"/>
            <a:ext cx="7654215" cy="5223625"/>
          </a:xfrm>
          <a:solidFill>
            <a:schemeClr val="bg2"/>
          </a:solidFill>
        </p:spPr>
        <p:txBody>
          <a:bodyPr>
            <a:normAutofit/>
          </a:bodyPr>
          <a:lstStyle/>
          <a:p>
            <a:pPr marL="0" lvl="0" indent="0" defTabSz="457200">
              <a:lnSpc>
                <a:spcPct val="100000"/>
              </a:lnSpc>
              <a:spcBef>
                <a:spcPts val="0"/>
              </a:spcBef>
              <a:buNone/>
            </a:pPr>
            <a:r>
              <a:rPr lang="en-GB" sz="2000" dirty="0" err="1">
                <a:solidFill>
                  <a:prstClr val="black"/>
                </a:solidFill>
              </a:rPr>
              <a:t>Dopo</a:t>
            </a:r>
            <a:r>
              <a:rPr lang="en-GB" sz="2000" dirty="0">
                <a:solidFill>
                  <a:prstClr val="black"/>
                </a:solidFill>
              </a:rPr>
              <a:t> un follow-up medio di 32 </a:t>
            </a:r>
            <a:r>
              <a:rPr lang="en-GB" sz="2000" dirty="0" err="1">
                <a:solidFill>
                  <a:prstClr val="black"/>
                </a:solidFill>
              </a:rPr>
              <a:t>mesi</a:t>
            </a:r>
            <a:r>
              <a:rPr lang="en-GB" sz="2000" dirty="0">
                <a:solidFill>
                  <a:prstClr val="black"/>
                </a:solidFill>
              </a:rPr>
              <a:t> non </a:t>
            </a:r>
            <a:r>
              <a:rPr lang="en-GB" sz="2000" dirty="0" err="1">
                <a:solidFill>
                  <a:prstClr val="black"/>
                </a:solidFill>
              </a:rPr>
              <a:t>si</a:t>
            </a:r>
            <a:r>
              <a:rPr lang="en-GB" sz="2000" dirty="0">
                <a:solidFill>
                  <a:prstClr val="black"/>
                </a:solidFill>
              </a:rPr>
              <a:t> e’ </a:t>
            </a:r>
            <a:r>
              <a:rPr lang="en-GB" sz="2000" dirty="0" err="1">
                <a:solidFill>
                  <a:prstClr val="black"/>
                </a:solidFill>
              </a:rPr>
              <a:t>trovata</a:t>
            </a:r>
            <a:r>
              <a:rPr lang="en-GB" sz="2000" dirty="0">
                <a:solidFill>
                  <a:prstClr val="black"/>
                </a:solidFill>
              </a:rPr>
              <a:t> una </a:t>
            </a:r>
            <a:r>
              <a:rPr lang="en-GB" sz="2000" dirty="0" err="1">
                <a:solidFill>
                  <a:prstClr val="black"/>
                </a:solidFill>
              </a:rPr>
              <a:t>significativa</a:t>
            </a:r>
            <a:r>
              <a:rPr lang="en-GB" sz="2000" dirty="0">
                <a:solidFill>
                  <a:prstClr val="black"/>
                </a:solidFill>
              </a:rPr>
              <a:t> </a:t>
            </a:r>
            <a:r>
              <a:rPr lang="en-GB" sz="2000" dirty="0" err="1">
                <a:solidFill>
                  <a:prstClr val="black"/>
                </a:solidFill>
              </a:rPr>
              <a:t>differenza</a:t>
            </a:r>
            <a:r>
              <a:rPr lang="en-GB" sz="2000" dirty="0">
                <a:solidFill>
                  <a:prstClr val="black"/>
                </a:solidFill>
              </a:rPr>
              <a:t> del </a:t>
            </a:r>
            <a:r>
              <a:rPr lang="en-GB" sz="2000" dirty="0" err="1">
                <a:solidFill>
                  <a:prstClr val="black"/>
                </a:solidFill>
              </a:rPr>
              <a:t>rischio</a:t>
            </a:r>
            <a:r>
              <a:rPr lang="en-GB" sz="2000" dirty="0">
                <a:solidFill>
                  <a:prstClr val="black"/>
                </a:solidFill>
              </a:rPr>
              <a:t>  con un endpoint </a:t>
            </a:r>
            <a:r>
              <a:rPr lang="en-GB" sz="2000" dirty="0" err="1">
                <a:solidFill>
                  <a:prstClr val="black"/>
                </a:solidFill>
              </a:rPr>
              <a:t>primario</a:t>
            </a:r>
            <a:r>
              <a:rPr lang="en-GB" sz="2000" dirty="0">
                <a:solidFill>
                  <a:prstClr val="black"/>
                </a:solidFill>
              </a:rPr>
              <a:t>  </a:t>
            </a:r>
            <a:r>
              <a:rPr lang="en-GB" sz="2000" dirty="0" err="1">
                <a:solidFill>
                  <a:prstClr val="black"/>
                </a:solidFill>
              </a:rPr>
              <a:t>composto</a:t>
            </a:r>
            <a:r>
              <a:rPr lang="en-GB" sz="2000" dirty="0">
                <a:solidFill>
                  <a:prstClr val="black"/>
                </a:solidFill>
              </a:rPr>
              <a:t> da:</a:t>
            </a:r>
          </a:p>
          <a:p>
            <a:pPr marL="0" lvl="0" indent="0" defTabSz="457200">
              <a:lnSpc>
                <a:spcPct val="100000"/>
              </a:lnSpc>
              <a:spcBef>
                <a:spcPts val="0"/>
              </a:spcBef>
              <a:buNone/>
            </a:pPr>
            <a:r>
              <a:rPr lang="en-GB" sz="2000" dirty="0">
                <a:solidFill>
                  <a:prstClr val="black"/>
                </a:solidFill>
              </a:rPr>
              <a:t> </a:t>
            </a:r>
            <a:r>
              <a:rPr lang="en-GB" sz="2000" dirty="0" err="1">
                <a:solidFill>
                  <a:prstClr val="black"/>
                </a:solidFill>
              </a:rPr>
              <a:t>morte</a:t>
            </a:r>
            <a:r>
              <a:rPr lang="en-GB" sz="2000" dirty="0">
                <a:solidFill>
                  <a:prstClr val="black"/>
                </a:solidFill>
              </a:rPr>
              <a:t>  </a:t>
            </a:r>
            <a:r>
              <a:rPr lang="en-GB" sz="2000" dirty="0" err="1">
                <a:solidFill>
                  <a:prstClr val="black"/>
                </a:solidFill>
              </a:rPr>
              <a:t>cardiovascolare</a:t>
            </a:r>
            <a:r>
              <a:rPr lang="en-GB" sz="2000" dirty="0">
                <a:solidFill>
                  <a:prstClr val="black"/>
                </a:solidFill>
              </a:rPr>
              <a:t>, </a:t>
            </a:r>
            <a:r>
              <a:rPr lang="en-GB" sz="2000" dirty="0" err="1">
                <a:solidFill>
                  <a:prstClr val="black"/>
                </a:solidFill>
              </a:rPr>
              <a:t>morte</a:t>
            </a:r>
            <a:r>
              <a:rPr lang="en-GB" sz="2000" dirty="0">
                <a:solidFill>
                  <a:prstClr val="black"/>
                </a:solidFill>
              </a:rPr>
              <a:t>, </a:t>
            </a:r>
            <a:r>
              <a:rPr lang="en-GB" sz="2000" dirty="0" err="1">
                <a:solidFill>
                  <a:prstClr val="black"/>
                </a:solidFill>
              </a:rPr>
              <a:t>infarto</a:t>
            </a:r>
            <a:r>
              <a:rPr lang="en-GB" sz="2000" dirty="0">
                <a:solidFill>
                  <a:prstClr val="black"/>
                </a:solidFill>
              </a:rPr>
              <a:t> </a:t>
            </a:r>
            <a:r>
              <a:rPr lang="en-GB" sz="2000" dirty="0" err="1">
                <a:solidFill>
                  <a:prstClr val="black"/>
                </a:solidFill>
              </a:rPr>
              <a:t>miocardico</a:t>
            </a:r>
            <a:r>
              <a:rPr lang="en-GB" sz="2000" dirty="0">
                <a:solidFill>
                  <a:prstClr val="black"/>
                </a:solidFill>
              </a:rPr>
              <a:t>, ictus , angina </a:t>
            </a:r>
            <a:r>
              <a:rPr lang="en-GB" sz="2000" dirty="0" err="1">
                <a:solidFill>
                  <a:prstClr val="black"/>
                </a:solidFill>
              </a:rPr>
              <a:t>instabile</a:t>
            </a:r>
            <a:r>
              <a:rPr lang="en-GB" sz="2000" dirty="0">
                <a:solidFill>
                  <a:prstClr val="black"/>
                </a:solidFill>
              </a:rPr>
              <a:t>, e angina </a:t>
            </a:r>
            <a:r>
              <a:rPr lang="en-GB" sz="2000" dirty="0" err="1">
                <a:solidFill>
                  <a:prstClr val="black"/>
                </a:solidFill>
              </a:rPr>
              <a:t>instabile</a:t>
            </a:r>
            <a:r>
              <a:rPr lang="en-GB" sz="2000" dirty="0">
                <a:solidFill>
                  <a:prstClr val="black"/>
                </a:solidFill>
              </a:rPr>
              <a:t> con </a:t>
            </a:r>
            <a:r>
              <a:rPr lang="en-GB" sz="2000" dirty="0" err="1">
                <a:solidFill>
                  <a:prstClr val="black"/>
                </a:solidFill>
              </a:rPr>
              <a:t>rivascolarizazzione</a:t>
            </a:r>
            <a:r>
              <a:rPr lang="en-GB" sz="2000" dirty="0">
                <a:solidFill>
                  <a:prstClr val="black"/>
                </a:solidFill>
              </a:rPr>
              <a:t> – </a:t>
            </a:r>
            <a:r>
              <a:rPr lang="en-GB" sz="2000" dirty="0" err="1">
                <a:solidFill>
                  <a:prstClr val="black"/>
                </a:solidFill>
              </a:rPr>
              <a:t>tra</a:t>
            </a:r>
            <a:r>
              <a:rPr lang="en-GB" sz="2000" dirty="0">
                <a:solidFill>
                  <a:prstClr val="black"/>
                </a:solidFill>
              </a:rPr>
              <a:t> </a:t>
            </a:r>
            <a:r>
              <a:rPr lang="en-GB" sz="2000" dirty="0" err="1">
                <a:solidFill>
                  <a:prstClr val="black"/>
                </a:solidFill>
              </a:rPr>
              <a:t>i</a:t>
            </a:r>
            <a:r>
              <a:rPr lang="en-GB" sz="2000" dirty="0">
                <a:solidFill>
                  <a:prstClr val="black"/>
                </a:solidFill>
              </a:rPr>
              <a:t> 3098 </a:t>
            </a:r>
            <a:r>
              <a:rPr lang="en-GB" sz="2000" dirty="0" err="1">
                <a:solidFill>
                  <a:prstClr val="black"/>
                </a:solidFill>
              </a:rPr>
              <a:t>pazienti</a:t>
            </a:r>
            <a:r>
              <a:rPr lang="en-GB" sz="2000" dirty="0">
                <a:solidFill>
                  <a:prstClr val="black"/>
                </a:solidFill>
              </a:rPr>
              <a:t> in febuxostat e </a:t>
            </a:r>
            <a:r>
              <a:rPr lang="en-GB" sz="2000" dirty="0" err="1">
                <a:solidFill>
                  <a:prstClr val="black"/>
                </a:solidFill>
              </a:rPr>
              <a:t>i</a:t>
            </a:r>
            <a:r>
              <a:rPr lang="en-GB" sz="2000" dirty="0">
                <a:solidFill>
                  <a:prstClr val="black"/>
                </a:solidFill>
              </a:rPr>
              <a:t> 3092 </a:t>
            </a:r>
            <a:r>
              <a:rPr lang="en-GB" sz="2000" dirty="0" err="1">
                <a:solidFill>
                  <a:prstClr val="black"/>
                </a:solidFill>
              </a:rPr>
              <a:t>patienti</a:t>
            </a:r>
            <a:r>
              <a:rPr lang="en-GB" sz="2000" dirty="0">
                <a:solidFill>
                  <a:prstClr val="black"/>
                </a:solidFill>
              </a:rPr>
              <a:t> </a:t>
            </a:r>
            <a:r>
              <a:rPr lang="en-GB" sz="2000" dirty="0" err="1">
                <a:solidFill>
                  <a:prstClr val="black"/>
                </a:solidFill>
              </a:rPr>
              <a:t>allocati</a:t>
            </a:r>
            <a:r>
              <a:rPr lang="en-GB" sz="2000" dirty="0">
                <a:solidFill>
                  <a:prstClr val="black"/>
                </a:solidFill>
              </a:rPr>
              <a:t> al </a:t>
            </a:r>
            <a:r>
              <a:rPr lang="en-GB" sz="2000" dirty="0" err="1">
                <a:solidFill>
                  <a:prstClr val="black"/>
                </a:solidFill>
              </a:rPr>
              <a:t>gruppo</a:t>
            </a:r>
            <a:r>
              <a:rPr lang="en-GB" sz="2000" dirty="0">
                <a:solidFill>
                  <a:prstClr val="black"/>
                </a:solidFill>
              </a:rPr>
              <a:t> </a:t>
            </a:r>
            <a:r>
              <a:rPr lang="en-GB" sz="2000" dirty="0" err="1">
                <a:solidFill>
                  <a:prstClr val="black"/>
                </a:solidFill>
              </a:rPr>
              <a:t>allopurinolo</a:t>
            </a:r>
            <a:r>
              <a:rPr lang="en-GB" sz="2000" dirty="0">
                <a:solidFill>
                  <a:prstClr val="black"/>
                </a:solidFill>
              </a:rPr>
              <a:t>, con </a:t>
            </a:r>
            <a:r>
              <a:rPr lang="en-GB" sz="2000" dirty="0" err="1">
                <a:solidFill>
                  <a:prstClr val="black"/>
                </a:solidFill>
              </a:rPr>
              <a:t>valori</a:t>
            </a:r>
            <a:r>
              <a:rPr lang="en-GB" sz="2000" dirty="0">
                <a:solidFill>
                  <a:prstClr val="black"/>
                </a:solidFill>
              </a:rPr>
              <a:t> </a:t>
            </a:r>
            <a:r>
              <a:rPr lang="en-GB" sz="2000" dirty="0" err="1">
                <a:solidFill>
                  <a:prstClr val="black"/>
                </a:solidFill>
              </a:rPr>
              <a:t>rispettivamente</a:t>
            </a:r>
            <a:r>
              <a:rPr lang="en-GB" sz="2000" dirty="0">
                <a:solidFill>
                  <a:prstClr val="black"/>
                </a:solidFill>
              </a:rPr>
              <a:t> 10.8% and 10.4%. </a:t>
            </a:r>
          </a:p>
          <a:p>
            <a:pPr marL="0" lvl="0" indent="0" defTabSz="457200">
              <a:lnSpc>
                <a:spcPct val="100000"/>
              </a:lnSpc>
              <a:spcBef>
                <a:spcPts val="0"/>
              </a:spcBef>
              <a:buNone/>
            </a:pPr>
            <a:endParaRPr lang="en-GB" sz="2000" dirty="0">
              <a:solidFill>
                <a:prstClr val="black"/>
              </a:solidFill>
            </a:endParaRPr>
          </a:p>
          <a:p>
            <a:pPr marL="0" lvl="0" indent="0" defTabSz="457200">
              <a:lnSpc>
                <a:spcPct val="100000"/>
              </a:lnSpc>
              <a:spcBef>
                <a:spcPts val="0"/>
              </a:spcBef>
              <a:buNone/>
            </a:pPr>
            <a:r>
              <a:rPr lang="en-GB" sz="2000" dirty="0" err="1">
                <a:solidFill>
                  <a:prstClr val="black"/>
                </a:solidFill>
              </a:rPr>
              <a:t>Tuttavia</a:t>
            </a:r>
            <a:r>
              <a:rPr lang="en-GB" sz="2000" dirty="0">
                <a:solidFill>
                  <a:prstClr val="black"/>
                </a:solidFill>
              </a:rPr>
              <a:t> </a:t>
            </a:r>
            <a:r>
              <a:rPr lang="en-GB" sz="2000" dirty="0" err="1">
                <a:solidFill>
                  <a:prstClr val="black"/>
                </a:solidFill>
              </a:rPr>
              <a:t>i</a:t>
            </a:r>
            <a:r>
              <a:rPr lang="en-GB" sz="2000" dirty="0">
                <a:solidFill>
                  <a:prstClr val="black"/>
                </a:solidFill>
              </a:rPr>
              <a:t> </a:t>
            </a:r>
            <a:r>
              <a:rPr lang="en-GB" sz="2000" dirty="0" err="1">
                <a:solidFill>
                  <a:prstClr val="black"/>
                </a:solidFill>
              </a:rPr>
              <a:t>pazienti</a:t>
            </a:r>
            <a:r>
              <a:rPr lang="en-GB" sz="2000" dirty="0">
                <a:solidFill>
                  <a:prstClr val="black"/>
                </a:solidFill>
              </a:rPr>
              <a:t> in </a:t>
            </a:r>
            <a:r>
              <a:rPr lang="en-GB" sz="2000" dirty="0" err="1">
                <a:solidFill>
                  <a:prstClr val="black"/>
                </a:solidFill>
              </a:rPr>
              <a:t>che</a:t>
            </a:r>
            <a:r>
              <a:rPr lang="en-GB" sz="2000" dirty="0">
                <a:solidFill>
                  <a:prstClr val="black"/>
                </a:solidFill>
              </a:rPr>
              <a:t> </a:t>
            </a:r>
            <a:r>
              <a:rPr lang="en-GB" sz="2000" dirty="0" err="1">
                <a:solidFill>
                  <a:prstClr val="black"/>
                </a:solidFill>
              </a:rPr>
              <a:t>ricevevano</a:t>
            </a:r>
            <a:r>
              <a:rPr lang="en-GB" sz="2000" dirty="0">
                <a:solidFill>
                  <a:prstClr val="black"/>
                </a:solidFill>
              </a:rPr>
              <a:t> febuxostat </a:t>
            </a:r>
            <a:r>
              <a:rPr lang="en-GB" sz="2000" dirty="0" err="1">
                <a:solidFill>
                  <a:prstClr val="black"/>
                </a:solidFill>
              </a:rPr>
              <a:t>hanno</a:t>
            </a:r>
            <a:r>
              <a:rPr lang="en-GB" sz="2000" dirty="0">
                <a:solidFill>
                  <a:prstClr val="black"/>
                </a:solidFill>
              </a:rPr>
              <a:t> </a:t>
            </a:r>
            <a:r>
              <a:rPr lang="en-GB" sz="2000" dirty="0" err="1">
                <a:solidFill>
                  <a:prstClr val="black"/>
                </a:solidFill>
              </a:rPr>
              <a:t>presentato</a:t>
            </a:r>
            <a:r>
              <a:rPr lang="en-GB" sz="2000" dirty="0">
                <a:solidFill>
                  <a:prstClr val="black"/>
                </a:solidFill>
              </a:rPr>
              <a:t> un  </a:t>
            </a:r>
            <a:r>
              <a:rPr lang="en-GB" sz="2000" dirty="0" err="1">
                <a:solidFill>
                  <a:prstClr val="black"/>
                </a:solidFill>
              </a:rPr>
              <a:t>significativo</a:t>
            </a:r>
            <a:r>
              <a:rPr lang="en-GB" sz="2000" dirty="0">
                <a:solidFill>
                  <a:prstClr val="black"/>
                </a:solidFill>
              </a:rPr>
              <a:t> </a:t>
            </a:r>
            <a:r>
              <a:rPr lang="en-GB" sz="2000" dirty="0" err="1">
                <a:solidFill>
                  <a:prstClr val="black"/>
                </a:solidFill>
              </a:rPr>
              <a:t>aumento</a:t>
            </a:r>
            <a:r>
              <a:rPr lang="en-GB" sz="2000" dirty="0">
                <a:solidFill>
                  <a:prstClr val="black"/>
                </a:solidFill>
              </a:rPr>
              <a:t> del </a:t>
            </a:r>
            <a:r>
              <a:rPr lang="en-GB" sz="2000" dirty="0" err="1">
                <a:solidFill>
                  <a:prstClr val="black"/>
                </a:solidFill>
              </a:rPr>
              <a:t>rischio</a:t>
            </a:r>
            <a:r>
              <a:rPr lang="en-GB" sz="2000" dirty="0">
                <a:solidFill>
                  <a:prstClr val="black"/>
                </a:solidFill>
              </a:rPr>
              <a:t> di </a:t>
            </a:r>
            <a:r>
              <a:rPr lang="en-GB" sz="2000" dirty="0" err="1">
                <a:solidFill>
                  <a:prstClr val="black"/>
                </a:solidFill>
              </a:rPr>
              <a:t>morte</a:t>
            </a:r>
            <a:r>
              <a:rPr lang="en-GB" sz="2000" dirty="0">
                <a:solidFill>
                  <a:prstClr val="black"/>
                </a:solidFill>
              </a:rPr>
              <a:t> del 22%, </a:t>
            </a:r>
            <a:r>
              <a:rPr lang="en-GB" sz="2000" dirty="0" err="1">
                <a:solidFill>
                  <a:prstClr val="black"/>
                </a:solidFill>
              </a:rPr>
              <a:t>dovuto</a:t>
            </a:r>
            <a:r>
              <a:rPr lang="en-GB" sz="2000" dirty="0">
                <a:solidFill>
                  <a:prstClr val="black"/>
                </a:solidFill>
              </a:rPr>
              <a:t> a un  “imbalance in cardiovascular deaths” </a:t>
            </a:r>
            <a:r>
              <a:rPr lang="en-GB" sz="2000" dirty="0" err="1">
                <a:solidFill>
                  <a:prstClr val="black"/>
                </a:solidFill>
              </a:rPr>
              <a:t>nei</a:t>
            </a:r>
            <a:r>
              <a:rPr lang="en-GB" sz="2000" dirty="0">
                <a:solidFill>
                  <a:prstClr val="black"/>
                </a:solidFill>
              </a:rPr>
              <a:t> due </a:t>
            </a:r>
            <a:r>
              <a:rPr lang="en-GB" sz="2000" dirty="0" err="1">
                <a:solidFill>
                  <a:prstClr val="black"/>
                </a:solidFill>
              </a:rPr>
              <a:t>gruppi</a:t>
            </a:r>
            <a:r>
              <a:rPr lang="en-GB" sz="2000" dirty="0">
                <a:solidFill>
                  <a:prstClr val="black"/>
                </a:solidFill>
              </a:rPr>
              <a:t>,  come </a:t>
            </a:r>
            <a:r>
              <a:rPr lang="en-GB" sz="2000" dirty="0" err="1">
                <a:solidFill>
                  <a:prstClr val="black"/>
                </a:solidFill>
              </a:rPr>
              <a:t>riportato</a:t>
            </a:r>
            <a:r>
              <a:rPr lang="en-GB" sz="2000" dirty="0">
                <a:solidFill>
                  <a:prstClr val="black"/>
                </a:solidFill>
              </a:rPr>
              <a:t> </a:t>
            </a:r>
            <a:r>
              <a:rPr lang="en-GB" sz="2000" dirty="0" err="1">
                <a:solidFill>
                  <a:prstClr val="black"/>
                </a:solidFill>
              </a:rPr>
              <a:t>nel</a:t>
            </a:r>
            <a:r>
              <a:rPr lang="en-GB" sz="2000" dirty="0">
                <a:solidFill>
                  <a:prstClr val="black"/>
                </a:solidFill>
              </a:rPr>
              <a:t> </a:t>
            </a:r>
            <a:r>
              <a:rPr lang="en-GB" sz="2000" dirty="0" err="1">
                <a:solidFill>
                  <a:prstClr val="black"/>
                </a:solidFill>
              </a:rPr>
              <a:t>lavoro</a:t>
            </a:r>
            <a:r>
              <a:rPr lang="en-GB" sz="2000" dirty="0">
                <a:solidFill>
                  <a:prstClr val="black"/>
                </a:solidFill>
              </a:rPr>
              <a:t>.</a:t>
            </a:r>
          </a:p>
          <a:p>
            <a:pPr marL="0" lvl="0" indent="0" defTabSz="457200">
              <a:lnSpc>
                <a:spcPct val="100000"/>
              </a:lnSpc>
              <a:spcBef>
                <a:spcPts val="0"/>
              </a:spcBef>
              <a:buNone/>
            </a:pPr>
            <a:endParaRPr lang="en-GB" sz="2000" dirty="0">
              <a:solidFill>
                <a:prstClr val="black"/>
              </a:solidFill>
            </a:endParaRPr>
          </a:p>
          <a:p>
            <a:pPr marL="0" lvl="0" indent="0" defTabSz="457200">
              <a:lnSpc>
                <a:spcPct val="100000"/>
              </a:lnSpc>
              <a:spcBef>
                <a:spcPts val="0"/>
              </a:spcBef>
              <a:buNone/>
            </a:pPr>
            <a:r>
              <a:rPr lang="en-GB" sz="2000" dirty="0">
                <a:solidFill>
                  <a:prstClr val="black"/>
                </a:solidFill>
              </a:rPr>
              <a:t>La </a:t>
            </a:r>
            <a:r>
              <a:rPr lang="en-GB" sz="2000" dirty="0" err="1">
                <a:solidFill>
                  <a:prstClr val="black"/>
                </a:solidFill>
              </a:rPr>
              <a:t>mortalita</a:t>
            </a:r>
            <a:r>
              <a:rPr lang="en-GB" sz="2000" dirty="0">
                <a:solidFill>
                  <a:prstClr val="black"/>
                </a:solidFill>
              </a:rPr>
              <a:t>’ </a:t>
            </a:r>
            <a:r>
              <a:rPr lang="en-GB" sz="2000" dirty="0" err="1">
                <a:solidFill>
                  <a:prstClr val="black"/>
                </a:solidFill>
              </a:rPr>
              <a:t>cardiovasculare</a:t>
            </a:r>
            <a:r>
              <a:rPr lang="en-GB" sz="2000" dirty="0">
                <a:solidFill>
                  <a:prstClr val="black"/>
                </a:solidFill>
              </a:rPr>
              <a:t> e’ </a:t>
            </a:r>
            <a:r>
              <a:rPr lang="en-GB" sz="2000" dirty="0" err="1">
                <a:solidFill>
                  <a:prstClr val="black"/>
                </a:solidFill>
              </a:rPr>
              <a:t>stata</a:t>
            </a:r>
            <a:r>
              <a:rPr lang="en-GB" sz="2000" dirty="0">
                <a:solidFill>
                  <a:prstClr val="black"/>
                </a:solidFill>
              </a:rPr>
              <a:t> 4.3% </a:t>
            </a:r>
            <a:r>
              <a:rPr lang="en-GB" sz="2000" dirty="0" err="1">
                <a:solidFill>
                  <a:prstClr val="black"/>
                </a:solidFill>
              </a:rPr>
              <a:t>nel</a:t>
            </a:r>
            <a:r>
              <a:rPr lang="en-GB" sz="2000" dirty="0">
                <a:solidFill>
                  <a:prstClr val="black"/>
                </a:solidFill>
              </a:rPr>
              <a:t> Gruppo febuxostat e 3.2% </a:t>
            </a:r>
            <a:r>
              <a:rPr lang="en-GB" sz="2000" dirty="0" err="1">
                <a:solidFill>
                  <a:prstClr val="black"/>
                </a:solidFill>
              </a:rPr>
              <a:t>nel</a:t>
            </a:r>
            <a:r>
              <a:rPr lang="en-GB" sz="2000" dirty="0">
                <a:solidFill>
                  <a:prstClr val="black"/>
                </a:solidFill>
              </a:rPr>
              <a:t> Gruppo </a:t>
            </a:r>
            <a:r>
              <a:rPr lang="en-GB" sz="2000" dirty="0" err="1">
                <a:solidFill>
                  <a:prstClr val="black"/>
                </a:solidFill>
              </a:rPr>
              <a:t>allopurinolo</a:t>
            </a:r>
            <a:r>
              <a:rPr lang="en-GB" sz="2000" dirty="0">
                <a:solidFill>
                  <a:prstClr val="black"/>
                </a:solidFill>
              </a:rPr>
              <a:t>, con un  34%  di </a:t>
            </a:r>
            <a:r>
              <a:rPr lang="en-GB" sz="2000" dirty="0" err="1">
                <a:solidFill>
                  <a:prstClr val="black"/>
                </a:solidFill>
              </a:rPr>
              <a:t>aumento</a:t>
            </a:r>
            <a:r>
              <a:rPr lang="en-GB" sz="2000" dirty="0">
                <a:solidFill>
                  <a:prstClr val="black"/>
                </a:solidFill>
              </a:rPr>
              <a:t> </a:t>
            </a:r>
            <a:r>
              <a:rPr lang="en-GB" sz="2000" dirty="0" err="1">
                <a:solidFill>
                  <a:prstClr val="black"/>
                </a:solidFill>
              </a:rPr>
              <a:t>nel</a:t>
            </a:r>
            <a:r>
              <a:rPr lang="en-GB" sz="2000" dirty="0">
                <a:solidFill>
                  <a:prstClr val="black"/>
                </a:solidFill>
              </a:rPr>
              <a:t> Gruppo in febuxostat.</a:t>
            </a:r>
          </a:p>
          <a:p>
            <a:endParaRPr lang="en-GB" dirty="0"/>
          </a:p>
        </p:txBody>
      </p:sp>
      <mc:AlternateContent xmlns:mc="http://schemas.openxmlformats.org/markup-compatibility/2006" xmlns:p14="http://schemas.microsoft.com/office/powerpoint/2010/main">
        <mc:Choice Requires="p14">
          <p:contentPart p14:bwMode="auto" r:id="rId2">
            <p14:nvContentPartPr>
              <p14:cNvPr id="6" name="Input penna 5">
                <a:extLst>
                  <a:ext uri="{FF2B5EF4-FFF2-40B4-BE49-F238E27FC236}">
                    <a16:creationId xmlns:a16="http://schemas.microsoft.com/office/drawing/2014/main" id="{34EFCFAF-1675-4C27-98C1-E5C325389881}"/>
                  </a:ext>
                </a:extLst>
              </p14:cNvPr>
              <p14:cNvContentPartPr/>
              <p14:nvPr/>
            </p14:nvContentPartPr>
            <p14:xfrm>
              <a:off x="4909159" y="1748548"/>
              <a:ext cx="360" cy="360"/>
            </p14:xfrm>
          </p:contentPart>
        </mc:Choice>
        <mc:Fallback xmlns="">
          <p:pic>
            <p:nvPicPr>
              <p:cNvPr id="6" name="Input penna 5">
                <a:extLst>
                  <a:ext uri="{FF2B5EF4-FFF2-40B4-BE49-F238E27FC236}">
                    <a16:creationId xmlns:a16="http://schemas.microsoft.com/office/drawing/2014/main" id="{34EFCFAF-1675-4C27-98C1-E5C325389881}"/>
                  </a:ext>
                </a:extLst>
              </p:cNvPr>
              <p:cNvPicPr/>
              <p:nvPr/>
            </p:nvPicPr>
            <p:blipFill>
              <a:blip r:embed="rId3"/>
              <a:stretch>
                <a:fillRect/>
              </a:stretch>
            </p:blipFill>
            <p:spPr>
              <a:xfrm>
                <a:off x="4855519" y="1640908"/>
                <a:ext cx="108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7" name="Input penna 6">
                <a:extLst>
                  <a:ext uri="{FF2B5EF4-FFF2-40B4-BE49-F238E27FC236}">
                    <a16:creationId xmlns:a16="http://schemas.microsoft.com/office/drawing/2014/main" id="{67F85F7D-77FE-4260-B902-E1428D13ADBB}"/>
                  </a:ext>
                </a:extLst>
              </p14:cNvPr>
              <p14:cNvContentPartPr/>
              <p14:nvPr/>
            </p14:nvContentPartPr>
            <p14:xfrm>
              <a:off x="4917799" y="1695268"/>
              <a:ext cx="360" cy="360"/>
            </p14:xfrm>
          </p:contentPart>
        </mc:Choice>
        <mc:Fallback xmlns="">
          <p:pic>
            <p:nvPicPr>
              <p:cNvPr id="7" name="Input penna 6">
                <a:extLst>
                  <a:ext uri="{FF2B5EF4-FFF2-40B4-BE49-F238E27FC236}">
                    <a16:creationId xmlns:a16="http://schemas.microsoft.com/office/drawing/2014/main" id="{67F85F7D-77FE-4260-B902-E1428D13ADBB}"/>
                  </a:ext>
                </a:extLst>
              </p:cNvPr>
              <p:cNvPicPr/>
              <p:nvPr/>
            </p:nvPicPr>
            <p:blipFill>
              <a:blip r:embed="rId5"/>
              <a:stretch>
                <a:fillRect/>
              </a:stretch>
            </p:blipFill>
            <p:spPr>
              <a:xfrm>
                <a:off x="4900159" y="1587628"/>
                <a:ext cx="36000" cy="216000"/>
              </a:xfrm>
              <a:prstGeom prst="rect">
                <a:avLst/>
              </a:prstGeom>
            </p:spPr>
          </p:pic>
        </mc:Fallback>
      </mc:AlternateContent>
      <p:sp>
        <p:nvSpPr>
          <p:cNvPr id="10" name="Freccia a destra 9">
            <a:extLst>
              <a:ext uri="{FF2B5EF4-FFF2-40B4-BE49-F238E27FC236}">
                <a16:creationId xmlns:a16="http://schemas.microsoft.com/office/drawing/2014/main" id="{89BD3F24-5FA4-4F10-AC7B-BC9302236ECB}"/>
              </a:ext>
            </a:extLst>
          </p:cNvPr>
          <p:cNvSpPr/>
          <p:nvPr/>
        </p:nvSpPr>
        <p:spPr>
          <a:xfrm flipV="1">
            <a:off x="134472" y="1981198"/>
            <a:ext cx="600712" cy="215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ccia a destra 13">
            <a:extLst>
              <a:ext uri="{FF2B5EF4-FFF2-40B4-BE49-F238E27FC236}">
                <a16:creationId xmlns:a16="http://schemas.microsoft.com/office/drawing/2014/main" id="{44F81EBE-B10D-4608-86B9-533CE75FC409}"/>
              </a:ext>
            </a:extLst>
          </p:cNvPr>
          <p:cNvSpPr/>
          <p:nvPr/>
        </p:nvSpPr>
        <p:spPr>
          <a:xfrm>
            <a:off x="69295" y="2339787"/>
            <a:ext cx="685307" cy="215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ccia a destra 14">
            <a:extLst>
              <a:ext uri="{FF2B5EF4-FFF2-40B4-BE49-F238E27FC236}">
                <a16:creationId xmlns:a16="http://schemas.microsoft.com/office/drawing/2014/main" id="{3EB0B847-0AF8-4403-B09C-D58231DF55F9}"/>
              </a:ext>
            </a:extLst>
          </p:cNvPr>
          <p:cNvSpPr/>
          <p:nvPr/>
        </p:nvSpPr>
        <p:spPr>
          <a:xfrm>
            <a:off x="189828" y="3783750"/>
            <a:ext cx="494178" cy="663963"/>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ccia a destra 10">
            <a:extLst>
              <a:ext uri="{FF2B5EF4-FFF2-40B4-BE49-F238E27FC236}">
                <a16:creationId xmlns:a16="http://schemas.microsoft.com/office/drawing/2014/main" id="{EA49DE75-5CA4-40EF-A516-BDF0F5163561}"/>
              </a:ext>
            </a:extLst>
          </p:cNvPr>
          <p:cNvSpPr/>
          <p:nvPr/>
        </p:nvSpPr>
        <p:spPr>
          <a:xfrm>
            <a:off x="189828" y="5012557"/>
            <a:ext cx="494178" cy="663963"/>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9068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descr="Immagine che contiene screenshot&#10;&#10;Descrizione generata automaticamente">
            <a:extLst>
              <a:ext uri="{FF2B5EF4-FFF2-40B4-BE49-F238E27FC236}">
                <a16:creationId xmlns:a16="http://schemas.microsoft.com/office/drawing/2014/main" id="{A0A26527-C00C-476D-8813-E3C798F4F30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659" b="27234"/>
          <a:stretch/>
        </p:blipFill>
        <p:spPr>
          <a:xfrm>
            <a:off x="614510" y="653271"/>
            <a:ext cx="8178799" cy="5060272"/>
          </a:xfrm>
          <a:prstGeom prst="rect">
            <a:avLst/>
          </a:prstGeom>
        </p:spPr>
      </p:pic>
      <p:sp>
        <p:nvSpPr>
          <p:cNvPr id="2" name="Freccia a destra 1">
            <a:extLst>
              <a:ext uri="{FF2B5EF4-FFF2-40B4-BE49-F238E27FC236}">
                <a16:creationId xmlns:a16="http://schemas.microsoft.com/office/drawing/2014/main" id="{442BE19B-0869-4E1E-9459-147C202A634E}"/>
              </a:ext>
            </a:extLst>
          </p:cNvPr>
          <p:cNvSpPr/>
          <p:nvPr/>
        </p:nvSpPr>
        <p:spPr>
          <a:xfrm flipV="1">
            <a:off x="541538" y="2725446"/>
            <a:ext cx="1029810" cy="88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mmagine 2">
            <a:extLst>
              <a:ext uri="{FF2B5EF4-FFF2-40B4-BE49-F238E27FC236}">
                <a16:creationId xmlns:a16="http://schemas.microsoft.com/office/drawing/2014/main" id="{67A5FDAF-7D29-4834-A234-25C233F8D518}"/>
              </a:ext>
            </a:extLst>
          </p:cNvPr>
          <p:cNvPicPr>
            <a:picLocks noChangeAspect="1"/>
          </p:cNvPicPr>
          <p:nvPr/>
        </p:nvPicPr>
        <p:blipFill>
          <a:blip r:embed="rId3"/>
          <a:stretch>
            <a:fillRect/>
          </a:stretch>
        </p:blipFill>
        <p:spPr>
          <a:xfrm>
            <a:off x="443364" y="4886397"/>
            <a:ext cx="1048603" cy="128027"/>
          </a:xfrm>
          <a:prstGeom prst="rect">
            <a:avLst/>
          </a:prstGeom>
        </p:spPr>
      </p:pic>
    </p:spTree>
    <p:extLst>
      <p:ext uri="{BB962C8B-B14F-4D97-AF65-F5344CB8AC3E}">
        <p14:creationId xmlns:p14="http://schemas.microsoft.com/office/powerpoint/2010/main" val="3317638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F98A8C-7275-4B76-9759-957EB0A6CA2C}"/>
              </a:ext>
            </a:extLst>
          </p:cNvPr>
          <p:cNvSpPr>
            <a:spLocks noGrp="1"/>
          </p:cNvSpPr>
          <p:nvPr>
            <p:ph type="title"/>
          </p:nvPr>
        </p:nvSpPr>
        <p:spPr/>
        <p:txBody>
          <a:bodyPr/>
          <a:lstStyle/>
          <a:p>
            <a:endParaRPr lang="en-GB" dirty="0"/>
          </a:p>
        </p:txBody>
      </p:sp>
      <p:sp>
        <p:nvSpPr>
          <p:cNvPr id="3" name="Segnaposto contenuto 2">
            <a:extLst>
              <a:ext uri="{FF2B5EF4-FFF2-40B4-BE49-F238E27FC236}">
                <a16:creationId xmlns:a16="http://schemas.microsoft.com/office/drawing/2014/main" id="{FFF75DFE-375D-4BAC-8033-E8765CDBE251}"/>
              </a:ext>
            </a:extLst>
          </p:cNvPr>
          <p:cNvSpPr>
            <a:spLocks noGrp="1"/>
          </p:cNvSpPr>
          <p:nvPr>
            <p:ph idx="1"/>
          </p:nvPr>
        </p:nvSpPr>
        <p:spPr>
          <a:xfrm>
            <a:off x="690562" y="1502459"/>
            <a:ext cx="7886700" cy="4351338"/>
          </a:xfrm>
        </p:spPr>
        <p:txBody>
          <a:bodyPr/>
          <a:lstStyle/>
          <a:p>
            <a:endParaRPr lang="en-GB" dirty="0"/>
          </a:p>
          <a:p>
            <a:r>
              <a:rPr lang="en-GB" dirty="0"/>
              <a:t> </a:t>
            </a:r>
          </a:p>
          <a:p>
            <a:pPr marL="0" indent="0">
              <a:buNone/>
            </a:pPr>
            <a:r>
              <a:rPr lang="en-GB" dirty="0"/>
              <a:t> </a:t>
            </a:r>
          </a:p>
        </p:txBody>
      </p:sp>
      <p:sp>
        <p:nvSpPr>
          <p:cNvPr id="4" name="Rettangolo 3">
            <a:extLst>
              <a:ext uri="{FF2B5EF4-FFF2-40B4-BE49-F238E27FC236}">
                <a16:creationId xmlns:a16="http://schemas.microsoft.com/office/drawing/2014/main" id="{50F61E76-C5BE-4C84-BFBA-50C67821364A}"/>
              </a:ext>
            </a:extLst>
          </p:cNvPr>
          <p:cNvSpPr/>
          <p:nvPr/>
        </p:nvSpPr>
        <p:spPr>
          <a:xfrm>
            <a:off x="2286000" y="3105835"/>
            <a:ext cx="4572000" cy="646331"/>
          </a:xfrm>
          <a:prstGeom prst="rect">
            <a:avLst/>
          </a:prstGeom>
        </p:spPr>
        <p:txBody>
          <a:bodyPr>
            <a:spAutoFit/>
          </a:bodyPr>
          <a:lstStyle/>
          <a:p>
            <a:endParaRPr lang="en-GB" dirty="0"/>
          </a:p>
          <a:p>
            <a:r>
              <a:rPr lang="en-GB" dirty="0"/>
              <a:t> </a:t>
            </a:r>
          </a:p>
        </p:txBody>
      </p:sp>
      <p:pic>
        <p:nvPicPr>
          <p:cNvPr id="1026" name="Picture 2">
            <a:extLst>
              <a:ext uri="{FF2B5EF4-FFF2-40B4-BE49-F238E27FC236}">
                <a16:creationId xmlns:a16="http://schemas.microsoft.com/office/drawing/2014/main" id="{DFD6A3D5-1500-40F4-B152-1904C8C5F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29" y="291906"/>
            <a:ext cx="8532643" cy="638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0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7F399C-06C1-4FE5-9FA7-C7341395E6C7}"/>
              </a:ext>
            </a:extLst>
          </p:cNvPr>
          <p:cNvSpPr>
            <a:spLocks noGrp="1"/>
          </p:cNvSpPr>
          <p:nvPr>
            <p:ph type="title"/>
          </p:nvPr>
        </p:nvSpPr>
        <p:spPr>
          <a:xfrm>
            <a:off x="628650" y="190872"/>
            <a:ext cx="7886700" cy="1499818"/>
          </a:xfrm>
        </p:spPr>
        <p:txBody>
          <a:bodyPr/>
          <a:lstStyle/>
          <a:p>
            <a:r>
              <a:rPr lang="it-IT" dirty="0"/>
              <a:t>                </a:t>
            </a:r>
            <a:r>
              <a:rPr lang="it-IT" dirty="0" err="1"/>
              <a:t>Circulation</a:t>
            </a:r>
            <a:r>
              <a:rPr lang="it-IT" dirty="0"/>
              <a:t>   </a:t>
            </a:r>
            <a:endParaRPr lang="en-GB" dirty="0"/>
          </a:p>
        </p:txBody>
      </p:sp>
      <p:sp>
        <p:nvSpPr>
          <p:cNvPr id="3" name="Segnaposto contenuto 2">
            <a:extLst>
              <a:ext uri="{FF2B5EF4-FFF2-40B4-BE49-F238E27FC236}">
                <a16:creationId xmlns:a16="http://schemas.microsoft.com/office/drawing/2014/main" id="{0C7B708A-8EB7-4D6B-9680-B52D553DBF5A}"/>
              </a:ext>
            </a:extLst>
          </p:cNvPr>
          <p:cNvSpPr>
            <a:spLocks noGrp="1"/>
          </p:cNvSpPr>
          <p:nvPr>
            <p:ph idx="1"/>
          </p:nvPr>
        </p:nvSpPr>
        <p:spPr>
          <a:xfrm>
            <a:off x="628650" y="1251750"/>
            <a:ext cx="7886700" cy="5415379"/>
          </a:xfrm>
        </p:spPr>
        <p:txBody>
          <a:bodyPr>
            <a:noAutofit/>
          </a:bodyPr>
          <a:lstStyle/>
          <a:p>
            <a:r>
              <a:rPr lang="en-GB" sz="1400" dirty="0" err="1"/>
              <a:t>Iperuricemia</a:t>
            </a:r>
            <a:r>
              <a:rPr lang="en-GB" sz="1400" dirty="0"/>
              <a:t> e </a:t>
            </a:r>
            <a:r>
              <a:rPr lang="en-GB" sz="1400" dirty="0" err="1"/>
              <a:t>gotta</a:t>
            </a:r>
            <a:r>
              <a:rPr lang="en-GB" sz="1400" dirty="0"/>
              <a:t>  </a:t>
            </a:r>
            <a:r>
              <a:rPr lang="en-GB" sz="1400" dirty="0" err="1"/>
              <a:t>sono</a:t>
            </a:r>
            <a:r>
              <a:rPr lang="en-GB" sz="1400" dirty="0"/>
              <a:t> associate con un </a:t>
            </a:r>
            <a:r>
              <a:rPr lang="en-GB" sz="1400" dirty="0" err="1"/>
              <a:t>aumento</a:t>
            </a:r>
            <a:r>
              <a:rPr lang="en-GB" sz="1400" dirty="0"/>
              <a:t> di </a:t>
            </a:r>
            <a:r>
              <a:rPr lang="en-GB" sz="1400" dirty="0" err="1"/>
              <a:t>rischio</a:t>
            </a:r>
            <a:r>
              <a:rPr lang="en-GB" sz="1400" dirty="0"/>
              <a:t> </a:t>
            </a:r>
            <a:r>
              <a:rPr lang="en-GB" sz="1400" dirty="0" err="1"/>
              <a:t>cardiovascolare</a:t>
            </a:r>
            <a:r>
              <a:rPr lang="en-GB" sz="1400" dirty="0"/>
              <a:t>.  </a:t>
            </a:r>
            <a:r>
              <a:rPr lang="en-GB" sz="1400" dirty="0" err="1"/>
              <a:t>Gli</a:t>
            </a:r>
            <a:r>
              <a:rPr lang="en-GB" sz="1400" dirty="0"/>
              <a:t> </a:t>
            </a:r>
            <a:r>
              <a:rPr lang="en-GB" sz="1400" dirty="0" err="1"/>
              <a:t>inibitori</a:t>
            </a:r>
            <a:r>
              <a:rPr lang="en-GB" sz="1400" dirty="0"/>
              <a:t> </a:t>
            </a:r>
            <a:r>
              <a:rPr lang="en-GB" sz="1400" dirty="0" err="1"/>
              <a:t>delle</a:t>
            </a:r>
            <a:r>
              <a:rPr lang="en-GB" sz="1400" dirty="0"/>
              <a:t> Xanthine oxidase, allopurinol e febuxostat, </a:t>
            </a:r>
            <a:r>
              <a:rPr lang="en-GB" sz="1400" dirty="0" err="1"/>
              <a:t>rappresentano</a:t>
            </a:r>
            <a:r>
              <a:rPr lang="en-GB" sz="1400" dirty="0"/>
              <a:t> </a:t>
            </a:r>
            <a:r>
              <a:rPr lang="en-GB" sz="1400" dirty="0" err="1"/>
              <a:t>il</a:t>
            </a:r>
            <a:r>
              <a:rPr lang="en-GB" sz="1400" dirty="0"/>
              <a:t> </a:t>
            </a:r>
            <a:r>
              <a:rPr lang="en-GB" sz="1400" dirty="0" err="1"/>
              <a:t>trattmento</a:t>
            </a:r>
            <a:r>
              <a:rPr lang="en-GB" sz="1400" dirty="0"/>
              <a:t> </a:t>
            </a:r>
            <a:r>
              <a:rPr lang="en-GB" sz="1400" dirty="0" err="1"/>
              <a:t>piu</a:t>
            </a:r>
            <a:r>
              <a:rPr lang="en-GB" sz="1400" dirty="0"/>
              <a:t>’ </a:t>
            </a:r>
            <a:r>
              <a:rPr lang="en-GB" sz="1400" dirty="0" err="1"/>
              <a:t>usato</a:t>
            </a:r>
            <a:r>
              <a:rPr lang="en-GB" sz="1400" dirty="0"/>
              <a:t> per la </a:t>
            </a:r>
            <a:r>
              <a:rPr lang="en-GB" sz="1400" dirty="0" err="1"/>
              <a:t>gotta</a:t>
            </a:r>
            <a:r>
              <a:rPr lang="en-GB" sz="1400" dirty="0"/>
              <a:t> e </a:t>
            </a:r>
            <a:r>
              <a:rPr lang="en-GB" sz="1400" dirty="0" err="1"/>
              <a:t>possono</a:t>
            </a:r>
            <a:r>
              <a:rPr lang="en-GB" sz="1400" dirty="0"/>
              <a:t> </a:t>
            </a:r>
            <a:r>
              <a:rPr lang="en-GB" sz="1400" dirty="0" err="1"/>
              <a:t>avere</a:t>
            </a:r>
            <a:r>
              <a:rPr lang="en-GB" sz="1400" dirty="0"/>
              <a:t> </a:t>
            </a:r>
            <a:r>
              <a:rPr lang="en-GB" sz="1400" dirty="0" err="1"/>
              <a:t>differenti</a:t>
            </a:r>
            <a:r>
              <a:rPr lang="en-GB" sz="1400" dirty="0"/>
              <a:t> </a:t>
            </a:r>
            <a:r>
              <a:rPr lang="en-GB" sz="1400" dirty="0" err="1"/>
              <a:t>effetti</a:t>
            </a:r>
            <a:r>
              <a:rPr lang="en-GB" sz="1400" dirty="0"/>
              <a:t> </a:t>
            </a:r>
            <a:r>
              <a:rPr lang="en-GB" sz="1400" dirty="0" err="1"/>
              <a:t>nei</a:t>
            </a:r>
            <a:r>
              <a:rPr lang="en-GB" sz="1400" dirty="0"/>
              <a:t> </a:t>
            </a:r>
            <a:r>
              <a:rPr lang="en-GB" sz="1400" dirty="0" err="1"/>
              <a:t>pazienti</a:t>
            </a:r>
            <a:r>
              <a:rPr lang="en-GB" sz="1400" dirty="0"/>
              <a:t> con </a:t>
            </a:r>
            <a:r>
              <a:rPr lang="en-GB" sz="1400" dirty="0" err="1"/>
              <a:t>gotta</a:t>
            </a:r>
            <a:r>
              <a:rPr lang="en-GB" sz="1400" dirty="0"/>
              <a:t>.</a:t>
            </a:r>
          </a:p>
          <a:p>
            <a:r>
              <a:rPr lang="en-GB" sz="1400" dirty="0"/>
              <a:t>. METODI: </a:t>
            </a:r>
            <a:r>
              <a:rPr lang="en-GB" sz="1400" dirty="0" err="1"/>
              <a:t>usando</a:t>
            </a:r>
            <a:r>
              <a:rPr lang="en-GB" sz="1400" dirty="0"/>
              <a:t> </a:t>
            </a:r>
            <a:r>
              <a:rPr lang="en-GB" sz="1400" dirty="0" err="1"/>
              <a:t>i</a:t>
            </a:r>
            <a:r>
              <a:rPr lang="en-GB" sz="1400" dirty="0"/>
              <a:t> </a:t>
            </a:r>
            <a:r>
              <a:rPr lang="en-GB" sz="1400" dirty="0" err="1"/>
              <a:t>dati</a:t>
            </a:r>
            <a:r>
              <a:rPr lang="en-GB" sz="1400" dirty="0"/>
              <a:t> di Medicare </a:t>
            </a:r>
            <a:r>
              <a:rPr lang="en-GB" sz="1400" dirty="0">
                <a:highlight>
                  <a:srgbClr val="FFFF00"/>
                </a:highlight>
              </a:rPr>
              <a:t>(2008–2013), </a:t>
            </a:r>
            <a:r>
              <a:rPr lang="en-GB" sz="1400" dirty="0" err="1">
                <a:highlight>
                  <a:srgbClr val="FFFF00"/>
                </a:highlight>
              </a:rPr>
              <a:t>questi</a:t>
            </a:r>
            <a:r>
              <a:rPr lang="en-GB" sz="1400" dirty="0">
                <a:highlight>
                  <a:srgbClr val="FFFF00"/>
                </a:highlight>
              </a:rPr>
              <a:t> </a:t>
            </a:r>
            <a:r>
              <a:rPr lang="en-GB" sz="1400" dirty="0" err="1">
                <a:highlight>
                  <a:srgbClr val="FFFF00"/>
                </a:highlight>
              </a:rPr>
              <a:t>autori</a:t>
            </a:r>
            <a:r>
              <a:rPr lang="en-GB" sz="1400" dirty="0">
                <a:highlight>
                  <a:srgbClr val="FFFF00"/>
                </a:highlight>
              </a:rPr>
              <a:t> </a:t>
            </a:r>
            <a:r>
              <a:rPr lang="en-GB" sz="1400" dirty="0" err="1">
                <a:highlight>
                  <a:srgbClr val="FFFF00"/>
                </a:highlight>
              </a:rPr>
              <a:t>hanno</a:t>
            </a:r>
            <a:r>
              <a:rPr lang="en-GB" sz="1400" dirty="0">
                <a:highlight>
                  <a:srgbClr val="FFFF00"/>
                </a:highlight>
              </a:rPr>
              <a:t>  </a:t>
            </a:r>
            <a:r>
              <a:rPr lang="en-GB" sz="1400" dirty="0" err="1">
                <a:highlight>
                  <a:srgbClr val="FFFF00"/>
                </a:highlight>
              </a:rPr>
              <a:t>condotto</a:t>
            </a:r>
            <a:r>
              <a:rPr lang="en-GB" sz="1400" dirty="0">
                <a:highlight>
                  <a:srgbClr val="FFFF00"/>
                </a:highlight>
              </a:rPr>
              <a:t> </a:t>
            </a:r>
            <a:r>
              <a:rPr lang="en-GB" sz="1400" dirty="0" err="1">
                <a:highlight>
                  <a:srgbClr val="FFFF00"/>
                </a:highlight>
              </a:rPr>
              <a:t>uno</a:t>
            </a:r>
            <a:r>
              <a:rPr lang="en-GB" sz="1400" dirty="0">
                <a:highlight>
                  <a:srgbClr val="FFFF00"/>
                </a:highlight>
              </a:rPr>
              <a:t> studio  di </a:t>
            </a:r>
            <a:r>
              <a:rPr lang="en-GB" sz="1400" dirty="0" err="1">
                <a:highlight>
                  <a:srgbClr val="FFFF00"/>
                </a:highlight>
              </a:rPr>
              <a:t>cohorte</a:t>
            </a:r>
            <a:r>
              <a:rPr lang="en-GB" sz="1400" dirty="0">
                <a:highlight>
                  <a:srgbClr val="FFFF00"/>
                </a:highlight>
              </a:rPr>
              <a:t> per </a:t>
            </a:r>
            <a:r>
              <a:rPr lang="en-GB" sz="1400" dirty="0" err="1">
                <a:highlight>
                  <a:srgbClr val="FFFF00"/>
                </a:highlight>
              </a:rPr>
              <a:t>valutare</a:t>
            </a:r>
            <a:r>
              <a:rPr lang="en-GB" sz="1400" dirty="0">
                <a:highlight>
                  <a:srgbClr val="FFFF00"/>
                </a:highlight>
              </a:rPr>
              <a:t>  la cardiovascular safety </a:t>
            </a:r>
            <a:r>
              <a:rPr lang="en-GB" sz="1400" dirty="0" err="1">
                <a:highlight>
                  <a:srgbClr val="FFFF00"/>
                </a:highlight>
              </a:rPr>
              <a:t>dell’inziare</a:t>
            </a:r>
            <a:r>
              <a:rPr lang="en-GB" sz="1400" dirty="0">
                <a:highlight>
                  <a:srgbClr val="FFFF00"/>
                </a:highlight>
              </a:rPr>
              <a:t> </a:t>
            </a:r>
            <a:r>
              <a:rPr lang="en-GB" sz="1400" dirty="0" err="1">
                <a:highlight>
                  <a:srgbClr val="FFFF00"/>
                </a:highlight>
              </a:rPr>
              <a:t>febuxostar</a:t>
            </a:r>
            <a:r>
              <a:rPr lang="en-GB" sz="1400" dirty="0">
                <a:highlight>
                  <a:srgbClr val="FFFF00"/>
                </a:highlight>
              </a:rPr>
              <a:t> versus </a:t>
            </a:r>
            <a:r>
              <a:rPr lang="en-GB" sz="1400" dirty="0" err="1">
                <a:highlight>
                  <a:srgbClr val="FFFF00"/>
                </a:highlight>
              </a:rPr>
              <a:t>allopurinolo</a:t>
            </a:r>
            <a:r>
              <a:rPr lang="en-GB" sz="1400" dirty="0">
                <a:highlight>
                  <a:srgbClr val="FFFF00"/>
                </a:highlight>
              </a:rPr>
              <a:t> in </a:t>
            </a:r>
            <a:r>
              <a:rPr lang="en-GB" sz="1400" dirty="0" err="1">
                <a:highlight>
                  <a:srgbClr val="FFFF00"/>
                </a:highlight>
              </a:rPr>
              <a:t>pazienti</a:t>
            </a:r>
            <a:r>
              <a:rPr lang="en-GB" sz="1400" dirty="0">
                <a:highlight>
                  <a:srgbClr val="FFFF00"/>
                </a:highlight>
              </a:rPr>
              <a:t> in con </a:t>
            </a:r>
            <a:r>
              <a:rPr lang="en-GB" sz="1400" dirty="0" err="1">
                <a:highlight>
                  <a:srgbClr val="FFFF00"/>
                </a:highlight>
              </a:rPr>
              <a:t>gotta</a:t>
            </a:r>
            <a:r>
              <a:rPr lang="en-GB" sz="1400" dirty="0">
                <a:highlight>
                  <a:srgbClr val="FFFF00"/>
                </a:highlight>
              </a:rPr>
              <a:t> e ≥65 </a:t>
            </a:r>
            <a:r>
              <a:rPr lang="en-GB" sz="1400" dirty="0" err="1">
                <a:highlight>
                  <a:srgbClr val="FFFF00"/>
                </a:highlight>
              </a:rPr>
              <a:t>anni</a:t>
            </a:r>
            <a:r>
              <a:rPr lang="en-GB" sz="1400" dirty="0"/>
              <a:t>. </a:t>
            </a:r>
            <a:r>
              <a:rPr lang="en-GB" sz="1400" dirty="0" err="1"/>
              <a:t>L’obbiettivo</a:t>
            </a:r>
            <a:r>
              <a:rPr lang="en-GB" sz="1400" dirty="0"/>
              <a:t>  </a:t>
            </a:r>
            <a:r>
              <a:rPr lang="en-GB" sz="1400" dirty="0" err="1"/>
              <a:t>primario</a:t>
            </a:r>
            <a:r>
              <a:rPr lang="en-GB" sz="1400" dirty="0"/>
              <a:t> era una </a:t>
            </a:r>
            <a:r>
              <a:rPr lang="en-GB" sz="1400" dirty="0" err="1"/>
              <a:t>combinazione</a:t>
            </a:r>
            <a:r>
              <a:rPr lang="en-GB" sz="1400" dirty="0"/>
              <a:t> di </a:t>
            </a:r>
            <a:r>
              <a:rPr lang="en-GB" sz="1400" dirty="0" err="1"/>
              <a:t>eventi</a:t>
            </a:r>
            <a:r>
              <a:rPr lang="en-GB" sz="1400" dirty="0"/>
              <a:t>  </a:t>
            </a:r>
            <a:r>
              <a:rPr lang="en-GB" sz="1400" dirty="0" err="1"/>
              <a:t>primari</a:t>
            </a:r>
            <a:r>
              <a:rPr lang="en-GB" sz="1400" dirty="0"/>
              <a:t>  e </a:t>
            </a:r>
            <a:r>
              <a:rPr lang="en-GB" sz="1400" dirty="0" err="1"/>
              <a:t>secondari</a:t>
            </a:r>
            <a:r>
              <a:rPr lang="en-GB" sz="1400" dirty="0"/>
              <a:t>. </a:t>
            </a:r>
            <a:r>
              <a:rPr lang="en-GB" sz="1400" dirty="0" err="1"/>
              <a:t>Risultati</a:t>
            </a:r>
            <a:r>
              <a:rPr lang="en-GB" sz="1400" dirty="0"/>
              <a:t>: </a:t>
            </a:r>
            <a:r>
              <a:rPr lang="en-GB" sz="1400" dirty="0" err="1"/>
              <a:t>gli</a:t>
            </a:r>
            <a:r>
              <a:rPr lang="en-GB" sz="1400" dirty="0"/>
              <a:t> </a:t>
            </a:r>
            <a:r>
              <a:rPr lang="en-GB" sz="1400" dirty="0" err="1"/>
              <a:t>autori</a:t>
            </a:r>
            <a:r>
              <a:rPr lang="en-GB" sz="1400" dirty="0"/>
              <a:t> </a:t>
            </a:r>
            <a:r>
              <a:rPr lang="en-GB" sz="1400" dirty="0" err="1"/>
              <a:t>hanno</a:t>
            </a:r>
            <a:r>
              <a:rPr lang="en-GB" sz="1400" dirty="0"/>
              <a:t> </a:t>
            </a:r>
            <a:r>
              <a:rPr lang="en-GB" sz="1400" dirty="0" err="1"/>
              <a:t>studiato</a:t>
            </a:r>
            <a:r>
              <a:rPr lang="en-GB" sz="1400" dirty="0"/>
              <a:t>  24 936 </a:t>
            </a:r>
            <a:r>
              <a:rPr lang="en-GB" sz="1400" dirty="0" err="1"/>
              <a:t>soggetti</a:t>
            </a:r>
            <a:r>
              <a:rPr lang="en-GB" sz="1400" dirty="0"/>
              <a:t> </a:t>
            </a:r>
            <a:r>
              <a:rPr lang="en-GB" sz="1400" dirty="0" err="1"/>
              <a:t>che</a:t>
            </a:r>
            <a:r>
              <a:rPr lang="en-GB" sz="1400" dirty="0"/>
              <a:t> </a:t>
            </a:r>
            <a:r>
              <a:rPr lang="en-GB" sz="1400" dirty="0" err="1"/>
              <a:t>usavano</a:t>
            </a:r>
            <a:r>
              <a:rPr lang="en-GB" sz="1400" dirty="0"/>
              <a:t> </a:t>
            </a:r>
            <a:r>
              <a:rPr lang="en-GB" sz="1400" dirty="0" err="1"/>
              <a:t>il</a:t>
            </a:r>
            <a:r>
              <a:rPr lang="en-GB" sz="1400" dirty="0"/>
              <a:t> febuxostat vs  </a:t>
            </a:r>
            <a:r>
              <a:rPr lang="en-GB" sz="1400" dirty="0">
                <a:highlight>
                  <a:srgbClr val="C0C0C0"/>
                </a:highlight>
              </a:rPr>
              <a:t>74 808 </a:t>
            </a:r>
            <a:r>
              <a:rPr lang="en-GB" sz="1400" dirty="0" err="1">
                <a:highlight>
                  <a:srgbClr val="C0C0C0"/>
                </a:highlight>
              </a:rPr>
              <a:t>pazienti</a:t>
            </a:r>
            <a:r>
              <a:rPr lang="en-GB" sz="1400" dirty="0">
                <a:highlight>
                  <a:srgbClr val="C0C0C0"/>
                </a:highlight>
              </a:rPr>
              <a:t> in  </a:t>
            </a:r>
            <a:r>
              <a:rPr lang="en-GB" sz="1400" dirty="0" err="1">
                <a:highlight>
                  <a:srgbClr val="C0C0C0"/>
                </a:highlight>
              </a:rPr>
              <a:t>allopurinolo</a:t>
            </a:r>
            <a:r>
              <a:rPr lang="en-GB" sz="1400" dirty="0"/>
              <a:t>. </a:t>
            </a:r>
          </a:p>
          <a:p>
            <a:r>
              <a:rPr lang="en-GB" sz="1400" dirty="0" err="1"/>
              <a:t>L’eta</a:t>
            </a:r>
            <a:r>
              <a:rPr lang="en-GB" sz="1400" dirty="0"/>
              <a:t>’ media era 76 </a:t>
            </a:r>
            <a:r>
              <a:rPr lang="en-GB" sz="1400" dirty="0" err="1"/>
              <a:t>anni</a:t>
            </a:r>
            <a:r>
              <a:rPr lang="en-GB" sz="1400" dirty="0"/>
              <a:t> , 52% </a:t>
            </a:r>
            <a:r>
              <a:rPr lang="en-GB" sz="1400" dirty="0" err="1"/>
              <a:t>maschi</a:t>
            </a:r>
            <a:r>
              <a:rPr lang="en-GB" sz="1400" dirty="0"/>
              <a:t>, 12% </a:t>
            </a:r>
            <a:r>
              <a:rPr lang="en-GB" sz="1400" dirty="0" err="1"/>
              <a:t>avevano</a:t>
            </a:r>
            <a:r>
              <a:rPr lang="en-GB" sz="1400" dirty="0"/>
              <a:t> </a:t>
            </a:r>
            <a:r>
              <a:rPr lang="en-GB" sz="1400" dirty="0" err="1"/>
              <a:t>patopogie</a:t>
            </a:r>
            <a:r>
              <a:rPr lang="en-GB" sz="1400" dirty="0"/>
              <a:t> </a:t>
            </a:r>
            <a:r>
              <a:rPr lang="en-GB" sz="1400" dirty="0" err="1"/>
              <a:t>cardiache</a:t>
            </a:r>
            <a:r>
              <a:rPr lang="en-GB" sz="1400" dirty="0"/>
              <a:t>. Il </a:t>
            </a:r>
            <a:r>
              <a:rPr lang="en-GB" sz="1400" dirty="0" err="1"/>
              <a:t>rischio</a:t>
            </a:r>
            <a:r>
              <a:rPr lang="en-GB" sz="1400" dirty="0"/>
              <a:t> di </a:t>
            </a:r>
            <a:r>
              <a:rPr lang="en-GB" sz="1400" dirty="0" err="1"/>
              <a:t>eventi</a:t>
            </a:r>
            <a:r>
              <a:rPr lang="en-GB" sz="1400" dirty="0"/>
              <a:t> </a:t>
            </a:r>
            <a:r>
              <a:rPr lang="en-GB" sz="1400" dirty="0" err="1"/>
              <a:t>avversi</a:t>
            </a:r>
            <a:r>
              <a:rPr lang="en-GB" sz="1400" dirty="0"/>
              <a:t> , </a:t>
            </a:r>
            <a:r>
              <a:rPr lang="en-GB" sz="1400" dirty="0" err="1"/>
              <a:t>incluso</a:t>
            </a:r>
            <a:r>
              <a:rPr lang="en-GB" sz="1400" dirty="0"/>
              <a:t> </a:t>
            </a:r>
            <a:r>
              <a:rPr lang="en-GB" sz="1400" dirty="0" err="1"/>
              <a:t>incluso</a:t>
            </a:r>
            <a:r>
              <a:rPr lang="en-GB" sz="1400" dirty="0"/>
              <a:t> </a:t>
            </a:r>
            <a:r>
              <a:rPr lang="en-GB" sz="1400" dirty="0" err="1"/>
              <a:t>quello</a:t>
            </a:r>
            <a:r>
              <a:rPr lang="en-GB" sz="1400" dirty="0"/>
              <a:t> di </a:t>
            </a:r>
            <a:r>
              <a:rPr lang="en-GB" sz="1400" dirty="0" err="1"/>
              <a:t>mortalita</a:t>
            </a:r>
            <a:r>
              <a:rPr lang="en-GB" sz="1400" dirty="0"/>
              <a:t>’ era simile </a:t>
            </a:r>
            <a:r>
              <a:rPr lang="en-GB" sz="1400" dirty="0" err="1"/>
              <a:t>nei</a:t>
            </a:r>
            <a:r>
              <a:rPr lang="en-GB" sz="1400" dirty="0"/>
              <a:t> due </a:t>
            </a:r>
            <a:r>
              <a:rPr lang="en-GB" sz="1400" dirty="0" err="1"/>
              <a:t>gruppi</a:t>
            </a:r>
            <a:r>
              <a:rPr lang="en-GB" sz="1400" dirty="0" err="1">
                <a:highlight>
                  <a:srgbClr val="C0C0C0"/>
                </a:highlight>
              </a:rPr>
              <a:t>i</a:t>
            </a:r>
            <a:r>
              <a:rPr lang="en-GB" sz="1400" dirty="0">
                <a:highlight>
                  <a:srgbClr val="C0C0C0"/>
                </a:highlight>
              </a:rPr>
              <a:t>,  ma </a:t>
            </a:r>
            <a:r>
              <a:rPr lang="en-GB" sz="1400" dirty="0" err="1">
                <a:highlight>
                  <a:srgbClr val="C0C0C0"/>
                </a:highlight>
              </a:rPr>
              <a:t>c’ear</a:t>
            </a:r>
            <a:r>
              <a:rPr lang="en-GB" sz="1400" dirty="0">
                <a:highlight>
                  <a:srgbClr val="C0C0C0"/>
                </a:highlight>
              </a:rPr>
              <a:t> una </a:t>
            </a:r>
            <a:r>
              <a:rPr lang="en-GB" sz="1400" dirty="0" err="1">
                <a:highlight>
                  <a:srgbClr val="C0C0C0"/>
                </a:highlight>
              </a:rPr>
              <a:t>modesta</a:t>
            </a:r>
            <a:r>
              <a:rPr lang="en-GB" sz="1400" dirty="0">
                <a:highlight>
                  <a:srgbClr val="C0C0C0"/>
                </a:highlight>
              </a:rPr>
              <a:t> </a:t>
            </a:r>
            <a:r>
              <a:rPr lang="en-GB" sz="1400" dirty="0" err="1">
                <a:highlight>
                  <a:srgbClr val="C0C0C0"/>
                </a:highlight>
              </a:rPr>
              <a:t>riduzione</a:t>
            </a:r>
            <a:r>
              <a:rPr lang="en-GB" sz="1400" dirty="0">
                <a:highlight>
                  <a:srgbClr val="C0C0C0"/>
                </a:highlight>
              </a:rPr>
              <a:t> di </a:t>
            </a:r>
            <a:r>
              <a:rPr lang="en-GB" sz="1400" dirty="0" err="1">
                <a:highlight>
                  <a:srgbClr val="C0C0C0"/>
                </a:highlight>
              </a:rPr>
              <a:t>rischio</a:t>
            </a:r>
            <a:r>
              <a:rPr lang="en-GB" sz="1400" dirty="0">
                <a:highlight>
                  <a:srgbClr val="C0C0C0"/>
                </a:highlight>
              </a:rPr>
              <a:t> per </a:t>
            </a:r>
            <a:r>
              <a:rPr lang="en-GB" sz="1400" dirty="0" err="1">
                <a:highlight>
                  <a:srgbClr val="C0C0C0"/>
                </a:highlight>
              </a:rPr>
              <a:t>scompenso</a:t>
            </a:r>
            <a:r>
              <a:rPr lang="en-GB" sz="1400" dirty="0">
                <a:highlight>
                  <a:srgbClr val="C0C0C0"/>
                </a:highlight>
              </a:rPr>
              <a:t> </a:t>
            </a:r>
            <a:r>
              <a:rPr lang="en-GB" sz="1400" dirty="0" err="1">
                <a:highlight>
                  <a:srgbClr val="C0C0C0"/>
                </a:highlight>
              </a:rPr>
              <a:t>cardiaco</a:t>
            </a:r>
            <a:r>
              <a:rPr lang="en-GB" sz="1400" dirty="0">
                <a:highlight>
                  <a:srgbClr val="C0C0C0"/>
                </a:highlight>
              </a:rPr>
              <a:t> (hazard ratio, 0.94; 95% CI, 0.91–0.99) in febuxostat initiators. </a:t>
            </a:r>
          </a:p>
          <a:p>
            <a:r>
              <a:rPr lang="en-GB" sz="1400" dirty="0">
                <a:highlight>
                  <a:srgbClr val="FFFF00"/>
                </a:highlight>
              </a:rPr>
              <a:t>In </a:t>
            </a:r>
            <a:r>
              <a:rPr lang="en-GB" sz="1400" dirty="0" err="1">
                <a:highlight>
                  <a:srgbClr val="FFFF00"/>
                </a:highlight>
              </a:rPr>
              <a:t>questo</a:t>
            </a:r>
            <a:r>
              <a:rPr lang="en-GB" sz="1400" dirty="0">
                <a:highlight>
                  <a:srgbClr val="FFFF00"/>
                </a:highlight>
              </a:rPr>
              <a:t> studio Il </a:t>
            </a:r>
            <a:r>
              <a:rPr lang="en-GB" sz="1400" dirty="0" err="1">
                <a:highlight>
                  <a:srgbClr val="FFFF00"/>
                </a:highlight>
              </a:rPr>
              <a:t>rischio</a:t>
            </a:r>
            <a:r>
              <a:rPr lang="en-GB" sz="1400" dirty="0">
                <a:highlight>
                  <a:srgbClr val="FFFF00"/>
                </a:highlight>
              </a:rPr>
              <a:t> </a:t>
            </a:r>
            <a:r>
              <a:rPr lang="en-GB" sz="1400" dirty="0" err="1">
                <a:highlight>
                  <a:srgbClr val="FFFF00"/>
                </a:highlight>
              </a:rPr>
              <a:t>associato</a:t>
            </a:r>
            <a:r>
              <a:rPr lang="en-GB" sz="1400" dirty="0">
                <a:highlight>
                  <a:srgbClr val="FFFF00"/>
                </a:highlight>
              </a:rPr>
              <a:t> </a:t>
            </a:r>
            <a:r>
              <a:rPr lang="en-GB" sz="1400" dirty="0" err="1">
                <a:highlight>
                  <a:srgbClr val="FFFF00"/>
                </a:highlight>
              </a:rPr>
              <a:t>all’uso</a:t>
            </a:r>
            <a:r>
              <a:rPr lang="en-GB" sz="1400" dirty="0">
                <a:highlight>
                  <a:srgbClr val="FFFF00"/>
                </a:highlight>
              </a:rPr>
              <a:t>  del febuxostat a </a:t>
            </a:r>
            <a:r>
              <a:rPr lang="en-GB" sz="1400" dirty="0" err="1">
                <a:highlight>
                  <a:srgbClr val="FFFF00"/>
                </a:highlight>
              </a:rPr>
              <a:t>tre</a:t>
            </a:r>
            <a:r>
              <a:rPr lang="en-GB" sz="1400" dirty="0">
                <a:highlight>
                  <a:srgbClr val="FFFF00"/>
                </a:highlight>
              </a:rPr>
              <a:t> </a:t>
            </a:r>
            <a:r>
              <a:rPr lang="en-GB" sz="1400" dirty="0" err="1">
                <a:highlight>
                  <a:srgbClr val="FFFF00"/>
                </a:highlight>
              </a:rPr>
              <a:t>anni</a:t>
            </a:r>
            <a:r>
              <a:rPr lang="en-GB" sz="1400" dirty="0">
                <a:highlight>
                  <a:srgbClr val="FFFF00"/>
                </a:highlight>
              </a:rPr>
              <a:t>  e’ </a:t>
            </a:r>
            <a:r>
              <a:rPr lang="en-GB" sz="1400" dirty="0" err="1">
                <a:highlight>
                  <a:srgbClr val="FFFF00"/>
                </a:highlight>
              </a:rPr>
              <a:t>stato</a:t>
            </a:r>
            <a:r>
              <a:rPr lang="en-GB" sz="1400" dirty="0">
                <a:highlight>
                  <a:srgbClr val="FFFF00"/>
                </a:highlight>
              </a:rPr>
              <a:t> del 1.25 (95% CI, 0.56–2.80) versus </a:t>
            </a:r>
            <a:r>
              <a:rPr lang="en-GB" sz="1400" dirty="0" err="1">
                <a:highlight>
                  <a:srgbClr val="FFFF00"/>
                </a:highlight>
              </a:rPr>
              <a:t>allopurinolo</a:t>
            </a:r>
            <a:r>
              <a:rPr lang="en-GB" sz="1400" dirty="0">
                <a:highlight>
                  <a:srgbClr val="FFFF00"/>
                </a:highlight>
              </a:rPr>
              <a:t> </a:t>
            </a:r>
          </a:p>
          <a:p>
            <a:r>
              <a:rPr lang="en-GB" sz="1400" dirty="0">
                <a:highlight>
                  <a:srgbClr val="FFFF00"/>
                </a:highlight>
              </a:rPr>
              <a:t>Subgroup and sensitivity analyses consistently showed similar cardiovascular risk in both groups. </a:t>
            </a:r>
          </a:p>
          <a:p>
            <a:r>
              <a:rPr lang="en-GB" sz="1400" dirty="0">
                <a:highlight>
                  <a:srgbClr val="FFFF00"/>
                </a:highlight>
              </a:rPr>
              <a:t>CONCLUSIONIS: Among a cohort of 99 744 older Medicare patients with gout, overall there was no difference in the risk of myocardial infarction, stroke, new-onset heart failure, coronary revascularization, or all-cause mortality between patients initiating febuxostat compared with allopurinol. However, there seemed to be a trend toward an increased, albeit not statistically significant, risk for all-cause mortality in patients who used febuxostat for &gt;3 years versus allopurinol for &gt;3 years. The risk of heart failure exacerbation was slightly lower in febuxostat initiators.</a:t>
            </a:r>
          </a:p>
        </p:txBody>
      </p:sp>
    </p:spTree>
    <p:extLst>
      <p:ext uri="{BB962C8B-B14F-4D97-AF65-F5344CB8AC3E}">
        <p14:creationId xmlns:p14="http://schemas.microsoft.com/office/powerpoint/2010/main" val="164284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EF5A0E-1BFB-4E3B-B93E-2AC99F99B892}"/>
              </a:ext>
            </a:extLst>
          </p:cNvPr>
          <p:cNvSpPr>
            <a:spLocks noGrp="1"/>
          </p:cNvSpPr>
          <p:nvPr>
            <p:ph type="title"/>
          </p:nvPr>
        </p:nvSpPr>
        <p:spPr/>
        <p:txBody>
          <a:bodyPr/>
          <a:lstStyle/>
          <a:p>
            <a:endParaRPr lang="en-GB" dirty="0"/>
          </a:p>
        </p:txBody>
      </p:sp>
      <p:sp>
        <p:nvSpPr>
          <p:cNvPr id="3" name="Segnaposto contenuto 2">
            <a:extLst>
              <a:ext uri="{FF2B5EF4-FFF2-40B4-BE49-F238E27FC236}">
                <a16:creationId xmlns:a16="http://schemas.microsoft.com/office/drawing/2014/main" id="{AB907C84-6830-48DB-9602-039FCD679E19}"/>
              </a:ext>
            </a:extLst>
          </p:cNvPr>
          <p:cNvSpPr>
            <a:spLocks noGrp="1"/>
          </p:cNvSpPr>
          <p:nvPr>
            <p:ph idx="1"/>
          </p:nvPr>
        </p:nvSpPr>
        <p:spPr>
          <a:xfrm>
            <a:off x="628650" y="994299"/>
            <a:ext cx="7886700" cy="5182664"/>
          </a:xfrm>
        </p:spPr>
        <p:txBody>
          <a:bodyPr>
            <a:noAutofit/>
          </a:bodyPr>
          <a:lstStyle/>
          <a:p>
            <a:r>
              <a:rPr lang="en-GB" sz="1200" dirty="0"/>
              <a:t>EDITORIAL Gout, Xanthine Oxidase Inhibition, and Cardiovascular Outcomes</a:t>
            </a:r>
          </a:p>
          <a:p>
            <a:r>
              <a:rPr lang="en-GB" sz="1200" dirty="0"/>
              <a:t>Article, see p 1116 Gout, a chronic rheumatologic illness characterized by hyperuricemia, arthritis, tophaceous deposits, and renal calculi, is associated with increased rates of cardiovascular and chronic kidney disease.1 Prospective observational studies have shown that the risk of cardiovascular mortality is higher in people with gout and coronary heart disease compared with those with coronary disease who do not have gout.2 Epidemiological associations among hyperuricemia, gout, and risk factors for cardiovascular disease are robust,3 but whether hyperuricemia and gout are independent risk factors for coronary disease remains controversial. Urate has a complex relationship to oxidative stress, possessing both scavenging properties as well as oxidizing and radical-forming properties.4,5 These data have led to small, interventional studies that have shown that urate-lowering agents such as allopurinol may improve a number of cardiovascular conditions, including heart failure,6 hypertension,7 and chronic kidney disease.8 The xanthine oxidase inhibitors are the mainstay of therapy for reducing serum urate levels in patients with gout. The xanthine oxidase inhibitor allopurinol was approved in 1966, and febuxostat, a nonpurine inhibitor of xanthine oxidase, was approved for the management of hyperuricemia in patients with gout in 2009. Allopurinol and its metabolites are structural analogues of both purines and pyrimidine compounds and thus can affect enzymes in both metabolic pathways, whereas febuxostat is a nonpurine inhibitor of only xanthine oxidase.9 In clinical practice, the pharmacological advantages of febuxostat over the commonly used doses of allopurinol have included greater serum urate-lowering efficacy, fewer reported severe hypersensitivity reactions, and no requirement for dose adjustment in patients with moderate renal impairment, a common comorbidity in gout.1,9 During the development of febuxostat, this drug was compared to placebo and allopurinol in clinical trials involving &gt;5000 patients with gout.9,10 These studies showed a small imbalance in the rates of major cardiovascular events occurring at 0.74 per 100 patient-years with febuxostat versus 0.60 per 100 patient-years with allopurinol. The US Food and Drug Administration approved febuxostat with the contingency that a large cardiovascular safety outcome study be performed to determine its cardiovascular profile compared to allopurinol in patients with gout. This study, the CARES trial (Cardiovascular Safety of Febuxostat and Allopurinol in Patients With Gout and Cardiovascular Morbidities), was conducted between 2010 and 2017 to determine whether febuxostat was noninferior to allopurinol on major cardiovascular events in patients with gout  and cardiovascular disease.11 The study population for the CARES trial was limited to patients with gout who had prior evidence of cardiovascular disease, a strategy previously used in the US Food and Drug Administration-mandated cardiovascular safety studies in diabetes </a:t>
            </a:r>
          </a:p>
          <a:p>
            <a:r>
              <a:rPr lang="en-GB" sz="1200" dirty="0"/>
              <a:t>© 2018 American Heart Association, Inc.</a:t>
            </a:r>
          </a:p>
          <a:p>
            <a:r>
              <a:rPr lang="en-GB" sz="1200" dirty="0"/>
              <a:t>https://www.ahajournals.org/journal/circ</a:t>
            </a:r>
          </a:p>
          <a:p>
            <a:r>
              <a:rPr lang="en-GB" sz="1200" dirty="0"/>
              <a:t>Circulation</a:t>
            </a:r>
          </a:p>
        </p:txBody>
      </p:sp>
    </p:spTree>
    <p:extLst>
      <p:ext uri="{BB962C8B-B14F-4D97-AF65-F5344CB8AC3E}">
        <p14:creationId xmlns:p14="http://schemas.microsoft.com/office/powerpoint/2010/main" val="290904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BDFCD67-CA70-4190-B733-4F1B0491D77B}"/>
              </a:ext>
            </a:extLst>
          </p:cNvPr>
          <p:cNvPicPr>
            <a:picLocks noChangeAspect="1"/>
          </p:cNvPicPr>
          <p:nvPr/>
        </p:nvPicPr>
        <p:blipFill>
          <a:blip r:embed="rId2"/>
          <a:stretch>
            <a:fillRect/>
          </a:stretch>
        </p:blipFill>
        <p:spPr>
          <a:xfrm>
            <a:off x="0" y="0"/>
            <a:ext cx="9144000" cy="6858000"/>
          </a:xfrm>
          <a:prstGeom prst="rect">
            <a:avLst/>
          </a:prstGeom>
        </p:spPr>
      </p:pic>
      <p:sp>
        <p:nvSpPr>
          <p:cNvPr id="2" name="Titolo 1">
            <a:extLst>
              <a:ext uri="{FF2B5EF4-FFF2-40B4-BE49-F238E27FC236}">
                <a16:creationId xmlns:a16="http://schemas.microsoft.com/office/drawing/2014/main" id="{A048E47E-3797-457A-AFC5-3FD66A6C54D1}"/>
              </a:ext>
            </a:extLst>
          </p:cNvPr>
          <p:cNvSpPr>
            <a:spLocks noGrp="1"/>
          </p:cNvSpPr>
          <p:nvPr>
            <p:ph type="title"/>
          </p:nvPr>
        </p:nvSpPr>
        <p:spPr/>
        <p:txBody>
          <a:bodyPr/>
          <a:lstStyle/>
          <a:p>
            <a:endParaRPr lang="en-GB" dirty="0"/>
          </a:p>
        </p:txBody>
      </p:sp>
      <p:sp>
        <p:nvSpPr>
          <p:cNvPr id="3" name="Segnaposto contenuto 2">
            <a:extLst>
              <a:ext uri="{FF2B5EF4-FFF2-40B4-BE49-F238E27FC236}">
                <a16:creationId xmlns:a16="http://schemas.microsoft.com/office/drawing/2014/main" id="{16B9A4B4-5B6C-484E-9372-22A46226DEE6}"/>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07220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0D9D7C-2DF0-43CA-B083-333DFF6531C6}"/>
              </a:ext>
            </a:extLst>
          </p:cNvPr>
          <p:cNvSpPr>
            <a:spLocks noGrp="1"/>
          </p:cNvSpPr>
          <p:nvPr>
            <p:ph type="title"/>
          </p:nvPr>
        </p:nvSpPr>
        <p:spPr/>
        <p:txBody>
          <a:bodyPr/>
          <a:lstStyle/>
          <a:p>
            <a:endParaRPr lang="en-GB" dirty="0"/>
          </a:p>
        </p:txBody>
      </p:sp>
      <p:pic>
        <p:nvPicPr>
          <p:cNvPr id="5" name="Segnaposto contenuto 4" descr="Immagine che contiene screenshot&#10;&#10;Descrizione generata automaticamente">
            <a:extLst>
              <a:ext uri="{FF2B5EF4-FFF2-40B4-BE49-F238E27FC236}">
                <a16:creationId xmlns:a16="http://schemas.microsoft.com/office/drawing/2014/main" id="{92F5F411-7EAE-46D0-A28E-E9120E00AB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065" y="365126"/>
            <a:ext cx="8070285" cy="6127748"/>
          </a:xfrm>
        </p:spPr>
      </p:pic>
    </p:spTree>
    <p:extLst>
      <p:ext uri="{BB962C8B-B14F-4D97-AF65-F5344CB8AC3E}">
        <p14:creationId xmlns:p14="http://schemas.microsoft.com/office/powerpoint/2010/main" val="187214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F0343DD-7BEC-495B-875F-FD443A59A0C4}"/>
              </a:ext>
            </a:extLst>
          </p:cNvPr>
          <p:cNvPicPr>
            <a:picLocks noChangeAspect="1"/>
          </p:cNvPicPr>
          <p:nvPr/>
        </p:nvPicPr>
        <p:blipFill>
          <a:blip r:embed="rId2"/>
          <a:stretch>
            <a:fillRect/>
          </a:stretch>
        </p:blipFill>
        <p:spPr>
          <a:xfrm>
            <a:off x="0" y="0"/>
            <a:ext cx="9144000" cy="6858000"/>
          </a:xfrm>
          <a:prstGeom prst="rect">
            <a:avLst/>
          </a:prstGeom>
        </p:spPr>
      </p:pic>
      <p:sp>
        <p:nvSpPr>
          <p:cNvPr id="2" name="Titolo 1">
            <a:extLst>
              <a:ext uri="{FF2B5EF4-FFF2-40B4-BE49-F238E27FC236}">
                <a16:creationId xmlns:a16="http://schemas.microsoft.com/office/drawing/2014/main" id="{190C0978-7D4B-40E7-9D08-5D3ACB059248}"/>
              </a:ext>
            </a:extLst>
          </p:cNvPr>
          <p:cNvSpPr>
            <a:spLocks noGrp="1"/>
          </p:cNvSpPr>
          <p:nvPr>
            <p:ph type="title"/>
          </p:nvPr>
        </p:nvSpPr>
        <p:spPr>
          <a:xfrm>
            <a:off x="1072533" y="134308"/>
            <a:ext cx="7886700" cy="646928"/>
          </a:xfrm>
        </p:spPr>
        <p:txBody>
          <a:bodyPr>
            <a:normAutofit fontScale="90000"/>
          </a:bodyPr>
          <a:lstStyle/>
          <a:p>
            <a:endParaRPr lang="en-GB" dirty="0"/>
          </a:p>
        </p:txBody>
      </p:sp>
      <p:sp>
        <p:nvSpPr>
          <p:cNvPr id="8" name="Segnaposto contenuto 7">
            <a:extLst>
              <a:ext uri="{FF2B5EF4-FFF2-40B4-BE49-F238E27FC236}">
                <a16:creationId xmlns:a16="http://schemas.microsoft.com/office/drawing/2014/main" id="{8B32BDF4-C328-41DC-8378-3B23591695E4}"/>
              </a:ext>
            </a:extLst>
          </p:cNvPr>
          <p:cNvSpPr>
            <a:spLocks noGrp="1"/>
          </p:cNvSpPr>
          <p:nvPr>
            <p:ph idx="1"/>
          </p:nvPr>
        </p:nvSpPr>
        <p:spPr>
          <a:xfrm>
            <a:off x="628650" y="1825624"/>
            <a:ext cx="7886700" cy="4690585"/>
          </a:xfrm>
        </p:spPr>
        <p:txBody>
          <a:bodyPr/>
          <a:lstStyle/>
          <a:p>
            <a:endParaRPr lang="en-GB" dirty="0"/>
          </a:p>
        </p:txBody>
      </p:sp>
    </p:spTree>
    <p:extLst>
      <p:ext uri="{BB962C8B-B14F-4D97-AF65-F5344CB8AC3E}">
        <p14:creationId xmlns:p14="http://schemas.microsoft.com/office/powerpoint/2010/main" val="363166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08ADEE-E80B-4DB6-978E-12D39BC00A46}"/>
              </a:ext>
            </a:extLst>
          </p:cNvPr>
          <p:cNvSpPr>
            <a:spLocks noGrp="1"/>
          </p:cNvSpPr>
          <p:nvPr>
            <p:ph type="title"/>
          </p:nvPr>
        </p:nvSpPr>
        <p:spPr/>
        <p:txBody>
          <a:bodyPr/>
          <a:lstStyle/>
          <a:p>
            <a:endParaRPr lang="en-GB"/>
          </a:p>
        </p:txBody>
      </p:sp>
      <p:pic>
        <p:nvPicPr>
          <p:cNvPr id="5" name="Segnaposto contenuto 4" descr="Immagine che contiene screenshot&#10;&#10;Descrizione generata automaticamente">
            <a:extLst>
              <a:ext uri="{FF2B5EF4-FFF2-40B4-BE49-F238E27FC236}">
                <a16:creationId xmlns:a16="http://schemas.microsoft.com/office/drawing/2014/main" id="{B49E2CA3-83A6-4888-9536-0D6E938547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535709"/>
            <a:ext cx="7886700" cy="6057250"/>
          </a:xfrm>
        </p:spPr>
      </p:pic>
    </p:spTree>
    <p:extLst>
      <p:ext uri="{BB962C8B-B14F-4D97-AF65-F5344CB8AC3E}">
        <p14:creationId xmlns:p14="http://schemas.microsoft.com/office/powerpoint/2010/main" val="412045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49C9C5-D119-46FC-A07D-8F0130FB657F}"/>
              </a:ext>
            </a:extLst>
          </p:cNvPr>
          <p:cNvSpPr>
            <a:spLocks noGrp="1"/>
          </p:cNvSpPr>
          <p:nvPr>
            <p:ph type="title"/>
          </p:nvPr>
        </p:nvSpPr>
        <p:spPr/>
        <p:txBody>
          <a:bodyPr/>
          <a:lstStyle/>
          <a:p>
            <a:endParaRPr lang="en-GB" dirty="0"/>
          </a:p>
        </p:txBody>
      </p:sp>
      <p:pic>
        <p:nvPicPr>
          <p:cNvPr id="4" name="Segnaposto contenuto 3">
            <a:extLst>
              <a:ext uri="{FF2B5EF4-FFF2-40B4-BE49-F238E27FC236}">
                <a16:creationId xmlns:a16="http://schemas.microsoft.com/office/drawing/2014/main" id="{ED95B8FE-A7A6-4565-9465-E48665A64EB4}"/>
              </a:ext>
            </a:extLst>
          </p:cNvPr>
          <p:cNvPicPr>
            <a:picLocks noGrp="1" noChangeAspect="1"/>
          </p:cNvPicPr>
          <p:nvPr>
            <p:ph idx="1"/>
          </p:nvPr>
        </p:nvPicPr>
        <p:blipFill>
          <a:blip r:embed="rId2"/>
          <a:stretch>
            <a:fillRect/>
          </a:stretch>
        </p:blipFill>
        <p:spPr>
          <a:xfrm>
            <a:off x="110836" y="581891"/>
            <a:ext cx="8814162" cy="5663335"/>
          </a:xfrm>
          <a:prstGeom prst="rect">
            <a:avLst/>
          </a:prstGeom>
        </p:spPr>
      </p:pic>
    </p:spTree>
    <p:extLst>
      <p:ext uri="{BB962C8B-B14F-4D97-AF65-F5344CB8AC3E}">
        <p14:creationId xmlns:p14="http://schemas.microsoft.com/office/powerpoint/2010/main" val="272581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C68FCE-8BDE-4E63-89DF-65D458D2B94A}"/>
              </a:ext>
            </a:extLst>
          </p:cNvPr>
          <p:cNvSpPr>
            <a:spLocks noGrp="1"/>
          </p:cNvSpPr>
          <p:nvPr>
            <p:ph type="title"/>
          </p:nvPr>
        </p:nvSpPr>
        <p:spPr/>
        <p:txBody>
          <a:bodyPr/>
          <a:lstStyle/>
          <a:p>
            <a:endParaRPr lang="en-GB" dirty="0"/>
          </a:p>
        </p:txBody>
      </p:sp>
      <p:pic>
        <p:nvPicPr>
          <p:cNvPr id="4" name="Segnaposto contenuto 3">
            <a:extLst>
              <a:ext uri="{FF2B5EF4-FFF2-40B4-BE49-F238E27FC236}">
                <a16:creationId xmlns:a16="http://schemas.microsoft.com/office/drawing/2014/main" id="{99843C52-C443-49F6-975D-4676A603D83C}"/>
              </a:ext>
            </a:extLst>
          </p:cNvPr>
          <p:cNvPicPr>
            <a:picLocks noGrp="1" noChangeAspect="1"/>
          </p:cNvPicPr>
          <p:nvPr>
            <p:ph idx="1"/>
          </p:nvPr>
        </p:nvPicPr>
        <p:blipFill>
          <a:blip r:embed="rId2"/>
          <a:stretch>
            <a:fillRect/>
          </a:stretch>
        </p:blipFill>
        <p:spPr>
          <a:xfrm>
            <a:off x="337136" y="738909"/>
            <a:ext cx="7855230" cy="5643418"/>
          </a:xfrm>
          <a:prstGeom prst="rect">
            <a:avLst/>
          </a:prstGeom>
        </p:spPr>
      </p:pic>
    </p:spTree>
    <p:extLst>
      <p:ext uri="{BB962C8B-B14F-4D97-AF65-F5344CB8AC3E}">
        <p14:creationId xmlns:p14="http://schemas.microsoft.com/office/powerpoint/2010/main" val="1001778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F863640-5777-4508-BAC3-550FA553F129}"/>
              </a:ext>
            </a:extLst>
          </p:cNvPr>
          <p:cNvPicPr>
            <a:picLocks noChangeAspect="1"/>
          </p:cNvPicPr>
          <p:nvPr/>
        </p:nvPicPr>
        <p:blipFill>
          <a:blip r:embed="rId2"/>
          <a:stretch>
            <a:fillRect/>
          </a:stretch>
        </p:blipFill>
        <p:spPr>
          <a:xfrm>
            <a:off x="0" y="0"/>
            <a:ext cx="9144000" cy="6858000"/>
          </a:xfrm>
          <a:prstGeom prst="rect">
            <a:avLst/>
          </a:prstGeom>
        </p:spPr>
      </p:pic>
      <p:sp>
        <p:nvSpPr>
          <p:cNvPr id="2" name="Titolo 1">
            <a:extLst>
              <a:ext uri="{FF2B5EF4-FFF2-40B4-BE49-F238E27FC236}">
                <a16:creationId xmlns:a16="http://schemas.microsoft.com/office/drawing/2014/main" id="{FA2B6D4C-33F2-4453-9474-6518B943B3F3}"/>
              </a:ext>
            </a:extLst>
          </p:cNvPr>
          <p:cNvSpPr>
            <a:spLocks noGrp="1"/>
          </p:cNvSpPr>
          <p:nvPr>
            <p:ph type="title"/>
          </p:nvPr>
        </p:nvSpPr>
        <p:spPr/>
        <p:txBody>
          <a:bodyPr/>
          <a:lstStyle/>
          <a:p>
            <a:endParaRPr lang="en-GB" dirty="0"/>
          </a:p>
        </p:txBody>
      </p:sp>
      <p:sp>
        <p:nvSpPr>
          <p:cNvPr id="3" name="Segnaposto contenuto 2">
            <a:extLst>
              <a:ext uri="{FF2B5EF4-FFF2-40B4-BE49-F238E27FC236}">
                <a16:creationId xmlns:a16="http://schemas.microsoft.com/office/drawing/2014/main" id="{E2F0EF41-FB46-42D1-8FC4-FF36142BEEB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62643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6F9-554F-40C8-BC7B-E14E6EBE6B18}"/>
              </a:ext>
            </a:extLst>
          </p:cNvPr>
          <p:cNvSpPr>
            <a:spLocks noGrp="1"/>
          </p:cNvSpPr>
          <p:nvPr>
            <p:ph type="title"/>
          </p:nvPr>
        </p:nvSpPr>
        <p:spPr/>
        <p:txBody>
          <a:bodyPr/>
          <a:lstStyle/>
          <a:p>
            <a:endParaRPr lang="en-GB"/>
          </a:p>
        </p:txBody>
      </p:sp>
      <p:pic>
        <p:nvPicPr>
          <p:cNvPr id="4" name="Segnaposto contenuto 3">
            <a:extLst>
              <a:ext uri="{FF2B5EF4-FFF2-40B4-BE49-F238E27FC236}">
                <a16:creationId xmlns:a16="http://schemas.microsoft.com/office/drawing/2014/main" id="{38596BFC-11A5-4ABB-B788-803DF8FC0D97}"/>
              </a:ext>
            </a:extLst>
          </p:cNvPr>
          <p:cNvPicPr>
            <a:picLocks noGrp="1" noChangeAspect="1"/>
          </p:cNvPicPr>
          <p:nvPr>
            <p:ph idx="1"/>
          </p:nvPr>
        </p:nvPicPr>
        <p:blipFill>
          <a:blip r:embed="rId2"/>
          <a:stretch>
            <a:fillRect/>
          </a:stretch>
        </p:blipFill>
        <p:spPr>
          <a:xfrm>
            <a:off x="480771" y="646545"/>
            <a:ext cx="7508683" cy="5917840"/>
          </a:xfrm>
          <a:prstGeom prst="rect">
            <a:avLst/>
          </a:prstGeom>
        </p:spPr>
      </p:pic>
    </p:spTree>
    <p:extLst>
      <p:ext uri="{BB962C8B-B14F-4D97-AF65-F5344CB8AC3E}">
        <p14:creationId xmlns:p14="http://schemas.microsoft.com/office/powerpoint/2010/main" val="577931962"/>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957</Words>
  <Application>Microsoft Office PowerPoint</Application>
  <PresentationFormat>Presentazione su schermo (4:3)</PresentationFormat>
  <Paragraphs>26</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After a median 32 months of follow-up, there was no significant difference in the occurrence of the primary endpoint – a composite of cardiovascular death, nonfatal myocardial infarction, nonfatal stroke, or unstable angina with urgent revascularization – between the 3098 patients receiving febuxostat and the 3092 patients in the allopurinol group, at rates of 10.8% and 10.4%, respectively.  However, patients receiving febuxostat were a significant 22% more likely to die from any cause than those taking allopurinol, with rates of 7.8% versus 6.4%, and this was due to “an imbalance in cardiovascular deaths” between the two groups, report the researchers. Indeed, the rate of cardiovascular death was 4.3% in the febuxostat group and 3.2% in the allopurinol group, translating into a significant 34% increased risk with febuxostat.  The CARES (Cardiovascular Safety of Febuxostat and Allopurinol in Patients with Gout and Cardiovascular Morbidities) trial was “conducted as an FDA requirement” to establish whether febuxostat is noninferior to allopurinol in relation to cardiovascular safety following the results of placebo-controlled trials suggesting a “modestly higher rate” of cardiovascular events with febuxostat, explain White and colleagues. They note that the mechanisms underlying the increased risk for death among febuxostat-treated patients are “unclear,” given that adjudicated rates of nonfatal cardiovascular events were comparable between the groups, and preclinical studies of febuxostat demonstrated no toxic cardiovascular effects related to heart rhythm and function. </vt:lpstr>
      <vt:lpstr>Ma leggiamo i dati: Studio Cares</vt:lpstr>
      <vt:lpstr>Presentazione standard di PowerPoint</vt:lpstr>
      <vt:lpstr>Presentazione standard di PowerPoint</vt:lpstr>
      <vt:lpstr>                Circulation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GOV.UK   1. Home  2. Drug Safety Update  Febuxostat (Adenuric): increased risk of cardiovascular death and all-cause mortality in clinical trial in patients with a history of major cardiovascular disease  Avoid treatment with febuxostat in patients with pre-existing major cardiovascular disease (for example, myocardial infarction, stroke, or unstable angina), unless no other therapy options are appropriate. Findings from a phase 4 clinical study (the CARES study) in patients with gout and a history of major cardiovascular disease show a higher risk for cardiovascular-related death and for all-cause mortality in patients assigned to febuxostat than in those assigned to allopurinol.</dc:title>
  <dc:creator>Biasucci Luigi Marzio</dc:creator>
  <cp:lastModifiedBy>Biasucci Luigi Marzio</cp:lastModifiedBy>
  <cp:revision>85</cp:revision>
  <dcterms:created xsi:type="dcterms:W3CDTF">2019-09-16T16:43:19Z</dcterms:created>
  <dcterms:modified xsi:type="dcterms:W3CDTF">2019-10-04T16:56:32Z</dcterms:modified>
</cp:coreProperties>
</file>