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5" r:id="rId1"/>
    <p:sldMasterId id="2147483671" r:id="rId2"/>
    <p:sldMasterId id="2147483731" r:id="rId3"/>
    <p:sldMasterId id="2147483759" r:id="rId4"/>
  </p:sldMasterIdLst>
  <p:notesMasterIdLst>
    <p:notesMasterId r:id="rId41"/>
  </p:notesMasterIdLst>
  <p:sldIdLst>
    <p:sldId id="295" r:id="rId5"/>
    <p:sldId id="297" r:id="rId6"/>
    <p:sldId id="302" r:id="rId7"/>
    <p:sldId id="257" r:id="rId8"/>
    <p:sldId id="296" r:id="rId9"/>
    <p:sldId id="260" r:id="rId10"/>
    <p:sldId id="261" r:id="rId11"/>
    <p:sldId id="300" r:id="rId12"/>
    <p:sldId id="262" r:id="rId13"/>
    <p:sldId id="298" r:id="rId14"/>
    <p:sldId id="299" r:id="rId15"/>
    <p:sldId id="263" r:id="rId16"/>
    <p:sldId id="264" r:id="rId17"/>
    <p:sldId id="265" r:id="rId18"/>
    <p:sldId id="266" r:id="rId19"/>
    <p:sldId id="267" r:id="rId20"/>
    <p:sldId id="268" r:id="rId21"/>
    <p:sldId id="269" r:id="rId22"/>
    <p:sldId id="270" r:id="rId23"/>
    <p:sldId id="271" r:id="rId24"/>
    <p:sldId id="272" r:id="rId25"/>
    <p:sldId id="273"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301" r:id="rId40"/>
  </p:sldIdLst>
  <p:sldSz cx="9144000" cy="6858000" type="screen4x3"/>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indent="2286000">
      <a:defRPr>
        <a:latin typeface="Arial"/>
        <a:ea typeface="Arial"/>
        <a:cs typeface="Arial"/>
        <a:sym typeface="Arial"/>
      </a:defRPr>
    </a:lvl6pPr>
    <a:lvl7pPr indent="2743200">
      <a:defRPr>
        <a:latin typeface="Arial"/>
        <a:ea typeface="Arial"/>
        <a:cs typeface="Arial"/>
        <a:sym typeface="Arial"/>
      </a:defRPr>
    </a:lvl7pPr>
    <a:lvl8pPr indent="3200400">
      <a:defRPr>
        <a:latin typeface="Arial"/>
        <a:ea typeface="Arial"/>
        <a:cs typeface="Arial"/>
        <a:sym typeface="Arial"/>
      </a:defRPr>
    </a:lvl8pPr>
    <a:lvl9pPr indent="3657600">
      <a:defRPr>
        <a:latin typeface="Arial"/>
        <a:ea typeface="Arial"/>
        <a:cs typeface="Arial"/>
        <a:sym typeface="Arial"/>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549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4EA"/>
          </a:solidFill>
        </a:fill>
      </a:tcStyle>
    </a:wholeTbl>
    <a:band2H>
      <a:tcTxStyle/>
      <a:tcStyle>
        <a:tcBdr/>
        <a:fill>
          <a:solidFill>
            <a:srgbClr val="E8EBF5"/>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72C4"/>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472C4"/>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87" autoAdjust="0"/>
    <p:restoredTop sz="90667" autoAdjust="0"/>
  </p:normalViewPr>
  <p:slideViewPr>
    <p:cSldViewPr snapToGrid="0">
      <p:cViewPr varScale="1">
        <p:scale>
          <a:sx n="122" d="100"/>
          <a:sy n="122" d="100"/>
        </p:scale>
        <p:origin x="-1380" y="-90"/>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lavoro_di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title>
      <c:tx>
        <c:rich>
          <a:bodyPr rot="0"/>
          <a:lstStyle/>
          <a:p>
            <a:pPr lvl="0"/>
            <a:endParaRPr lang="it-IT"/>
          </a:p>
        </c:rich>
      </c:tx>
      <c:overlay val="1"/>
    </c:title>
    <c:plotArea>
      <c:layout>
        <c:manualLayout>
          <c:layoutTarget val="inner"/>
          <c:xMode val="edge"/>
          <c:yMode val="edge"/>
          <c:x val="3.220760000000001E-2"/>
          <c:y val="5.3334700000000013E-2"/>
          <c:w val="0.94512400000000008"/>
          <c:h val="0.86291100000000009"/>
        </c:manualLayout>
      </c:layout>
      <c:scatterChart>
        <c:scatterStyle val="lineMarker"/>
        <c:ser>
          <c:idx val="0"/>
          <c:order val="0"/>
          <c:tx>
            <c:strRef>
              <c:f>Sheet1!$A$2</c:f>
              <c:strCache>
                <c:ptCount val="1"/>
                <c:pt idx="0">
                  <c:v>fr</c:v>
                </c:pt>
              </c:strCache>
            </c:strRef>
          </c:tx>
          <c:spPr>
            <a:ln w="12700" cap="flat">
              <a:noFill/>
              <a:miter lim="400000"/>
            </a:ln>
            <a:effectLst>
              <a:outerShdw blurRad="12700" dist="38100" dir="2700000" algn="tl">
                <a:srgbClr val="000000">
                  <a:alpha val="100000"/>
                </a:srgbClr>
              </a:outerShdw>
            </a:effectLst>
          </c:spPr>
          <c:marker>
            <c:symbol val="circle"/>
            <c:size val="5"/>
            <c:spPr>
              <a:solidFill>
                <a:srgbClr val="404040"/>
              </a:solidFill>
              <a:ln w="25400" cap="flat">
                <a:solidFill>
                  <a:srgbClr val="404040"/>
                </a:solidFill>
                <a:prstDash val="solid"/>
                <a:bevel/>
              </a:ln>
              <a:effectLst/>
            </c:spPr>
          </c:marker>
          <c:errBars>
            <c:errDir val="x"/>
            <c:errBarType val="both"/>
            <c:errValType val="cust"/>
            <c:plus>
              <c:numLit>
                <c:formatCode>General</c:formatCode>
                <c:ptCount val="5"/>
                <c:pt idx="0">
                  <c:v>0.22000000000000003</c:v>
                </c:pt>
                <c:pt idx="1">
                  <c:v>0.17</c:v>
                </c:pt>
                <c:pt idx="2">
                  <c:v>0.17</c:v>
                </c:pt>
                <c:pt idx="3">
                  <c:v>0.17</c:v>
                </c:pt>
                <c:pt idx="4">
                  <c:v>0.16000000000000003</c:v>
                </c:pt>
              </c:numLit>
            </c:plus>
            <c:minus>
              <c:numLit>
                <c:formatCode>General</c:formatCode>
                <c:ptCount val="5"/>
                <c:pt idx="0">
                  <c:v>0.17</c:v>
                </c:pt>
                <c:pt idx="1">
                  <c:v>0.13</c:v>
                </c:pt>
                <c:pt idx="2">
                  <c:v>0.13</c:v>
                </c:pt>
                <c:pt idx="3">
                  <c:v>0.15000000000000002</c:v>
                </c:pt>
                <c:pt idx="4">
                  <c:v>0.13</c:v>
                </c:pt>
              </c:numLit>
            </c:minus>
            <c:spPr>
              <a:noFill/>
              <a:ln w="3175" cap="flat">
                <a:solidFill>
                  <a:srgbClr val="000000"/>
                </a:solidFill>
                <a:prstDash val="solid"/>
                <a:bevel/>
              </a:ln>
              <a:effectLst>
                <a:outerShdw blurRad="12700" dist="38100" dir="2700000" algn="tl">
                  <a:srgbClr val="000000">
                    <a:alpha val="100000"/>
                  </a:srgbClr>
                </a:outerShdw>
              </a:effectLst>
            </c:spPr>
          </c:errBars>
          <c:errBars>
            <c:errDir val="y"/>
            <c:errBarType val="both"/>
            <c:errValType val="cust"/>
            <c:plus>
              <c:numLit>
                <c:formatCode>General</c:formatCode>
                <c:ptCount val="1"/>
                <c:pt idx="0">
                  <c:v>0</c:v>
                </c:pt>
              </c:numLit>
            </c:plus>
            <c:minus>
              <c:numLit>
                <c:formatCode>General</c:formatCode>
                <c:ptCount val="1"/>
                <c:pt idx="0">
                  <c:v>0</c:v>
                </c:pt>
              </c:numLit>
            </c:minus>
            <c:spPr>
              <a:noFill/>
              <a:ln w="3175" cap="flat">
                <a:solidFill>
                  <a:srgbClr val="000000"/>
                </a:solidFill>
                <a:prstDash val="solid"/>
                <a:bevel/>
              </a:ln>
              <a:effectLst>
                <a:outerShdw blurRad="12700" dist="38100" dir="2700000" algn="tl">
                  <a:srgbClr val="000000">
                    <a:alpha val="100000"/>
                  </a:srgbClr>
                </a:outerShdw>
              </a:effectLst>
            </c:spPr>
          </c:errBars>
          <c:xVal>
            <c:numRef>
              <c:f>Sheet1!$B$2:$F$2</c:f>
              <c:numCache>
                <c:formatCode>General</c:formatCode>
                <c:ptCount val="5"/>
                <c:pt idx="0">
                  <c:v>0.8</c:v>
                </c:pt>
                <c:pt idx="1">
                  <c:v>0.69000000000000017</c:v>
                </c:pt>
                <c:pt idx="2">
                  <c:v>0.75000000000000011</c:v>
                </c:pt>
                <c:pt idx="3">
                  <c:v>0.89000000000000012</c:v>
                </c:pt>
                <c:pt idx="4">
                  <c:v>0.84000000000000008</c:v>
                </c:pt>
              </c:numCache>
            </c:numRef>
          </c:xVal>
          <c:yVal>
            <c:numRef>
              <c:f>Sheet1!$B$3:$F$3</c:f>
              <c:numCache>
                <c:formatCode>General</c:formatCode>
                <c:ptCount val="5"/>
                <c:pt idx="0">
                  <c:v>1</c:v>
                </c:pt>
                <c:pt idx="1">
                  <c:v>2</c:v>
                </c:pt>
                <c:pt idx="2">
                  <c:v>3</c:v>
                </c:pt>
                <c:pt idx="3">
                  <c:v>4</c:v>
                </c:pt>
                <c:pt idx="4">
                  <c:v>5</c:v>
                </c:pt>
              </c:numCache>
            </c:numRef>
          </c:yVal>
          <c:extLst xmlns:c16r2="http://schemas.microsoft.com/office/drawing/2015/06/chart">
            <c:ext xmlns:c16="http://schemas.microsoft.com/office/drawing/2014/chart" uri="{C3380CC4-5D6E-409C-BE32-E72D297353CC}">
              <c16:uniqueId val="{00000000-08E5-4052-BA95-3F7D66E298C1}"/>
            </c:ext>
          </c:extLst>
        </c:ser>
        <c:dLbls/>
        <c:axId val="129433600"/>
        <c:axId val="134019712"/>
      </c:scatterChart>
      <c:valAx>
        <c:axId val="129433600"/>
        <c:scaling>
          <c:orientation val="minMax"/>
          <c:max val="1.8"/>
          <c:min val="0.2"/>
        </c:scaling>
        <c:axPos val="b"/>
        <c:numFmt formatCode="0.##" sourceLinked="0"/>
        <c:majorTickMark val="none"/>
        <c:tickLblPos val="nextTo"/>
        <c:spPr>
          <a:ln w="12700" cap="flat">
            <a:noFill/>
            <a:prstDash val="solid"/>
            <a:miter lim="400000"/>
          </a:ln>
        </c:spPr>
        <c:txPr>
          <a:bodyPr rot="0"/>
          <a:lstStyle/>
          <a:p>
            <a:pPr lvl="0">
              <a:defRPr sz="1000" b="0" i="0" u="none" strike="noStrike">
                <a:solidFill>
                  <a:srgbClr val="000000"/>
                </a:solidFill>
                <a:effectLst/>
                <a:latin typeface="Arial"/>
              </a:defRPr>
            </a:pPr>
            <a:endParaRPr lang="it-IT"/>
          </a:p>
        </c:txPr>
        <c:crossAx val="134019712"/>
        <c:crosses val="autoZero"/>
        <c:crossBetween val="between"/>
        <c:majorUnit val="0.53333299999999995"/>
        <c:minorUnit val="0.26666699999999999"/>
      </c:valAx>
      <c:valAx>
        <c:axId val="134019712"/>
        <c:scaling>
          <c:orientation val="minMax"/>
        </c:scaling>
        <c:axPos val="l"/>
        <c:numFmt formatCode="0" sourceLinked="0"/>
        <c:majorTickMark val="none"/>
        <c:tickLblPos val="none"/>
        <c:spPr>
          <a:ln w="12700" cap="flat">
            <a:noFill/>
            <a:prstDash val="solid"/>
            <a:miter lim="400000"/>
          </a:ln>
        </c:spPr>
        <c:txPr>
          <a:bodyPr rot="0"/>
          <a:lstStyle/>
          <a:p>
            <a:pPr lvl="0">
              <a:defRPr sz="1000" b="0" i="0" u="none" strike="noStrike">
                <a:solidFill>
                  <a:srgbClr val="000000"/>
                </a:solidFill>
                <a:effectLst/>
                <a:latin typeface="Arial"/>
              </a:defRPr>
            </a:pPr>
            <a:endParaRPr lang="it-IT"/>
          </a:p>
        </c:txPr>
        <c:crossAx val="129433600"/>
        <c:crosses val="autoZero"/>
        <c:crossBetween val="between"/>
        <c:majorUnit val="1.25"/>
        <c:minorUnit val="0.62500000000000011"/>
      </c:valAx>
      <c:spPr>
        <a:noFill/>
        <a:ln w="12700" cap="flat">
          <a:noFill/>
          <a:miter lim="400000"/>
        </a:ln>
        <a:effectLst/>
      </c:spPr>
    </c:plotArea>
    <c:plotVisOnly val="1"/>
    <c:dispBlanksAs val="gap"/>
    <c:showDLblsOverMax val="1"/>
  </c:chart>
  <c:spPr>
    <a:noFill/>
    <a:ln>
      <a:noFill/>
    </a:ln>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title>
      <c:tx>
        <c:rich>
          <a:bodyPr rot="0"/>
          <a:lstStyle/>
          <a:p>
            <a:pPr lvl="0"/>
            <a:endParaRPr lang="it-IT"/>
          </a:p>
        </c:rich>
      </c:tx>
      <c:overlay val="1"/>
    </c:title>
    <c:plotArea>
      <c:layout>
        <c:manualLayout>
          <c:layoutTarget val="inner"/>
          <c:xMode val="edge"/>
          <c:yMode val="edge"/>
          <c:x val="8.9703100000000036E-2"/>
          <c:y val="5.9789200000000001E-2"/>
          <c:w val="0.91029700000000002"/>
          <c:h val="0.84503200000000001"/>
        </c:manualLayout>
      </c:layout>
      <c:barChart>
        <c:barDir val="col"/>
        <c:grouping val="clustered"/>
        <c:ser>
          <c:idx val="0"/>
          <c:order val="0"/>
          <c:tx>
            <c:strRef>
              <c:f>Sheet1!$A$2</c:f>
              <c:strCache>
                <c:ptCount val="1"/>
                <c:pt idx="0">
                  <c:v>Enalapril</c:v>
                </c:pt>
              </c:strCache>
            </c:strRef>
          </c:tx>
          <c:spPr>
            <a:solidFill>
              <a:srgbClr val="C91124"/>
            </a:solidFill>
            <a:ln w="12700" cap="flat">
              <a:noFill/>
              <a:miter lim="400000"/>
            </a:ln>
            <a:effectLst>
              <a:outerShdw blurRad="12700" dist="38100" dir="2700000" algn="tl">
                <a:srgbClr val="000000">
                  <a:alpha val="100000"/>
                </a:srgbClr>
              </a:outerShdw>
            </a:effectLst>
          </c:spPr>
          <c:cat>
            <c:strRef>
              <c:f>Sheet1!$B$1:$F$1</c:f>
              <c:strCache>
                <c:ptCount val="5"/>
                <c:pt idx="0">
                  <c:v>1</c:v>
                </c:pt>
                <c:pt idx="1">
                  <c:v>2</c:v>
                </c:pt>
                <c:pt idx="2">
                  <c:v>3</c:v>
                </c:pt>
                <c:pt idx="3">
                  <c:v>4</c:v>
                </c:pt>
                <c:pt idx="4">
                  <c:v>5</c:v>
                </c:pt>
              </c:strCache>
            </c:strRef>
          </c:cat>
          <c:val>
            <c:numRef>
              <c:f>Sheet1!$B$2:$F$2</c:f>
              <c:numCache>
                <c:formatCode>General</c:formatCode>
                <c:ptCount val="5"/>
                <c:pt idx="0">
                  <c:v>7.6</c:v>
                </c:pt>
                <c:pt idx="1">
                  <c:v>12</c:v>
                </c:pt>
                <c:pt idx="2">
                  <c:v>13.6</c:v>
                </c:pt>
                <c:pt idx="3">
                  <c:v>14.2</c:v>
                </c:pt>
                <c:pt idx="4">
                  <c:v>20.6</c:v>
                </c:pt>
              </c:numCache>
            </c:numRef>
          </c:val>
          <c:extLst xmlns:c16r2="http://schemas.microsoft.com/office/drawing/2015/06/chart">
            <c:ext xmlns:c16="http://schemas.microsoft.com/office/drawing/2014/chart" uri="{C3380CC4-5D6E-409C-BE32-E72D297353CC}">
              <c16:uniqueId val="{00000000-9C04-4743-B12C-D1955F825A93}"/>
            </c:ext>
          </c:extLst>
        </c:ser>
        <c:ser>
          <c:idx val="1"/>
          <c:order val="1"/>
          <c:tx>
            <c:strRef>
              <c:f>Sheet1!$A$3</c:f>
              <c:strCache>
                <c:ptCount val="1"/>
                <c:pt idx="0">
                  <c:v>LCZ696</c:v>
                </c:pt>
              </c:strCache>
            </c:strRef>
          </c:tx>
          <c:spPr>
            <a:solidFill>
              <a:srgbClr val="9EC72B"/>
            </a:solidFill>
            <a:ln w="12700" cap="flat">
              <a:noFill/>
              <a:miter lim="400000"/>
            </a:ln>
            <a:effectLst>
              <a:outerShdw blurRad="12700" dist="38100" dir="2700000" algn="tl">
                <a:srgbClr val="000000">
                  <a:alpha val="100000"/>
                </a:srgbClr>
              </a:outerShdw>
            </a:effectLst>
          </c:spPr>
          <c:cat>
            <c:strRef>
              <c:f>Sheet1!$B$1:$F$1</c:f>
              <c:strCache>
                <c:ptCount val="5"/>
                <c:pt idx="0">
                  <c:v>1</c:v>
                </c:pt>
                <c:pt idx="1">
                  <c:v>2</c:v>
                </c:pt>
                <c:pt idx="2">
                  <c:v>3</c:v>
                </c:pt>
                <c:pt idx="3">
                  <c:v>4</c:v>
                </c:pt>
                <c:pt idx="4">
                  <c:v>5</c:v>
                </c:pt>
              </c:strCache>
            </c:strRef>
          </c:cat>
          <c:val>
            <c:numRef>
              <c:f>Sheet1!$B$3:$F$3</c:f>
              <c:numCache>
                <c:formatCode>General</c:formatCode>
                <c:ptCount val="5"/>
                <c:pt idx="0">
                  <c:v>6.1</c:v>
                </c:pt>
                <c:pt idx="1">
                  <c:v>8.3000000000000007</c:v>
                </c:pt>
                <c:pt idx="2">
                  <c:v>10.199999999999999</c:v>
                </c:pt>
                <c:pt idx="3">
                  <c:v>12.5</c:v>
                </c:pt>
                <c:pt idx="4">
                  <c:v>17.2</c:v>
                </c:pt>
              </c:numCache>
            </c:numRef>
          </c:val>
          <c:extLst xmlns:c16r2="http://schemas.microsoft.com/office/drawing/2015/06/chart">
            <c:ext xmlns:c16="http://schemas.microsoft.com/office/drawing/2014/chart" uri="{C3380CC4-5D6E-409C-BE32-E72D297353CC}">
              <c16:uniqueId val="{00000001-9C04-4743-B12C-D1955F825A93}"/>
            </c:ext>
          </c:extLst>
        </c:ser>
        <c:dLbls/>
        <c:axId val="135100672"/>
        <c:axId val="135106560"/>
      </c:barChart>
      <c:catAx>
        <c:axId val="135100672"/>
        <c:scaling>
          <c:orientation val="minMax"/>
        </c:scaling>
        <c:axPos val="b"/>
        <c:numFmt formatCode="General" sourceLinked="1"/>
        <c:majorTickMark val="none"/>
        <c:tickLblPos val="low"/>
        <c:spPr>
          <a:ln w="12700" cap="flat">
            <a:solidFill>
              <a:srgbClr val="000000"/>
            </a:solidFill>
            <a:prstDash val="solid"/>
            <a:miter lim="400000"/>
          </a:ln>
        </c:spPr>
        <c:txPr>
          <a:bodyPr rot="0"/>
          <a:lstStyle/>
          <a:p>
            <a:pPr lvl="0">
              <a:defRPr sz="1000" b="1" i="0" u="none" strike="noStrike">
                <a:solidFill>
                  <a:srgbClr val="000000"/>
                </a:solidFill>
                <a:effectLst/>
                <a:latin typeface="Arial"/>
              </a:defRPr>
            </a:pPr>
            <a:endParaRPr lang="it-IT"/>
          </a:p>
        </c:txPr>
        <c:crossAx val="135106560"/>
        <c:crosses val="autoZero"/>
        <c:auto val="1"/>
        <c:lblAlgn val="ctr"/>
        <c:lblOffset val="100"/>
        <c:noMultiLvlLbl val="1"/>
      </c:catAx>
      <c:valAx>
        <c:axId val="135106560"/>
        <c:scaling>
          <c:orientation val="minMax"/>
          <c:max val="25"/>
          <c:min val="0"/>
        </c:scaling>
        <c:axPos val="l"/>
        <c:numFmt formatCode="0.#" sourceLinked="0"/>
        <c:tickLblPos val="nextTo"/>
        <c:spPr>
          <a:ln w="12700" cap="flat">
            <a:solidFill>
              <a:srgbClr val="000000"/>
            </a:solidFill>
            <a:prstDash val="solid"/>
            <a:miter lim="400000"/>
          </a:ln>
        </c:spPr>
        <c:txPr>
          <a:bodyPr rot="0"/>
          <a:lstStyle/>
          <a:p>
            <a:pPr lvl="0">
              <a:defRPr sz="1000" b="1" i="0" u="none" strike="noStrike">
                <a:solidFill>
                  <a:srgbClr val="000000"/>
                </a:solidFill>
                <a:effectLst/>
                <a:latin typeface="Arial"/>
              </a:defRPr>
            </a:pPr>
            <a:endParaRPr lang="it-IT"/>
          </a:p>
        </c:txPr>
        <c:crossAx val="135100672"/>
        <c:crosses val="autoZero"/>
        <c:crossBetween val="between"/>
        <c:majorUnit val="5"/>
        <c:minorUnit val="2.5"/>
      </c:valAx>
      <c:spPr>
        <a:noFill/>
        <a:ln w="12700" cap="flat">
          <a:noFill/>
          <a:miter lim="400000"/>
        </a:ln>
        <a:effectLst/>
      </c:spPr>
    </c:plotArea>
    <c:legend>
      <c:legendPos val="r"/>
      <c:layout>
        <c:manualLayout>
          <c:xMode val="edge"/>
          <c:yMode val="edge"/>
          <c:x val="0.10211100000000001"/>
          <c:y val="5.0959999999999998E-2"/>
          <c:w val="0.29384000000000005"/>
          <c:h val="0.132078"/>
        </c:manualLayout>
      </c:layout>
      <c:overlay val="1"/>
      <c:spPr>
        <a:noFill/>
        <a:ln w="12700" cap="flat">
          <a:noFill/>
          <a:miter lim="400000"/>
        </a:ln>
        <a:effectLst/>
      </c:spPr>
      <c:txPr>
        <a:bodyPr/>
        <a:lstStyle/>
        <a:p>
          <a:pPr lvl="0">
            <a:defRPr sz="1000" b="1" i="0" u="none" strike="noStrike">
              <a:solidFill>
                <a:srgbClr val="000000"/>
              </a:solidFill>
              <a:effectLst/>
              <a:latin typeface="Arial"/>
            </a:defRPr>
          </a:pPr>
          <a:endParaRPr lang="it-IT"/>
        </a:p>
      </c:txPr>
    </c:legend>
    <c:plotVisOnly val="1"/>
    <c:dispBlanksAs val="gap"/>
    <c:showDLblsOverMax val="1"/>
  </c:chart>
  <c:spPr>
    <a:noFill/>
    <a:ln>
      <a:noFill/>
    </a:ln>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hart>
    <c:title>
      <c:tx>
        <c:rich>
          <a:bodyPr rot="0"/>
          <a:lstStyle/>
          <a:p>
            <a:pPr lvl="0"/>
            <a:endParaRPr lang="it-IT"/>
          </a:p>
        </c:rich>
      </c:tx>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Sales</c:v>
                </c:pt>
              </c:strCache>
            </c:strRef>
          </c:tx>
          <c:spPr>
            <a:solidFill>
              <a:srgbClr val="DD0806"/>
            </a:solidFill>
            <a:ln w="12700" cap="flat">
              <a:solidFill>
                <a:srgbClr val="FFFFFF"/>
              </a:solidFill>
              <a:prstDash val="solid"/>
              <a:bevel/>
            </a:ln>
            <a:effectLst>
              <a:outerShdw blurRad="12700" dist="38100" dir="2700000" algn="tl">
                <a:srgbClr val="000000">
                  <a:alpha val="100000"/>
                </a:srgbClr>
              </a:outerShdw>
            </a:effectLst>
          </c:spPr>
          <c:dPt>
            <c:idx val="0"/>
            <c:extLst xmlns:c16r2="http://schemas.microsoft.com/office/drawing/2015/06/chart">
              <c:ext xmlns:c16="http://schemas.microsoft.com/office/drawing/2014/chart" uri="{C3380CC4-5D6E-409C-BE32-E72D297353CC}">
                <c16:uniqueId val="{00000001-659B-439E-A6EC-75641830A8D9}"/>
              </c:ext>
            </c:extLst>
          </c:dPt>
          <c:dPt>
            <c:idx val="1"/>
            <c:spPr>
              <a:solidFill>
                <a:srgbClr val="00B050"/>
              </a:solidFill>
              <a:ln w="12700" cap="flat">
                <a:solidFill>
                  <a:srgbClr val="FFFFFF"/>
                </a:solidFill>
                <a:prstDash val="solid"/>
                <a:bevel/>
              </a:ln>
              <a:effectLst>
                <a:outerShdw blurRad="12700" dist="38100" dir="2700000" algn="tl">
                  <a:srgbClr val="000000">
                    <a:alpha val="100000"/>
                  </a:srgbClr>
                </a:outerShdw>
              </a:effectLst>
            </c:spPr>
            <c:extLst xmlns:c16r2="http://schemas.microsoft.com/office/drawing/2015/06/chart">
              <c:ext xmlns:c16="http://schemas.microsoft.com/office/drawing/2014/chart" uri="{C3380CC4-5D6E-409C-BE32-E72D297353CC}">
                <c16:uniqueId val="{00000003-659B-439E-A6EC-75641830A8D9}"/>
              </c:ext>
            </c:extLst>
          </c:dPt>
          <c:cat>
            <c:strRef>
              <c:f>Sheet1!$B$1:$C$1</c:f>
              <c:strCache>
                <c:ptCount val="2"/>
                <c:pt idx="0">
                  <c:v>1</c:v>
                </c:pt>
                <c:pt idx="1">
                  <c:v>2</c:v>
                </c:pt>
              </c:strCache>
            </c:strRef>
          </c:cat>
          <c:val>
            <c:numRef>
              <c:f>Sheet1!$B$2:$C$2</c:f>
              <c:numCache>
                <c:formatCode>General</c:formatCode>
                <c:ptCount val="2"/>
                <c:pt idx="0">
                  <c:v>0.254</c:v>
                </c:pt>
                <c:pt idx="1">
                  <c:v>0.74600000000000011</c:v>
                </c:pt>
              </c:numCache>
            </c:numRef>
          </c:val>
          <c:extLst xmlns:c16r2="http://schemas.microsoft.com/office/drawing/2015/06/chart">
            <c:ext xmlns:c16="http://schemas.microsoft.com/office/drawing/2014/chart" uri="{C3380CC4-5D6E-409C-BE32-E72D297353CC}">
              <c16:uniqueId val="{00000004-659B-439E-A6EC-75641830A8D9}"/>
            </c:ext>
          </c:extLst>
        </c:ser>
        <c:dLbls/>
        <c:firstSliceAng val="0"/>
      </c:pieChart>
      <c:spPr>
        <a:noFill/>
        <a:ln w="12700" cap="flat">
          <a:noFill/>
          <a:miter lim="400000"/>
        </a:ln>
        <a:effectLst/>
      </c:spPr>
    </c:plotArea>
    <c:plotVisOnly val="1"/>
    <c:dispBlanksAs val="zero"/>
    <c:showDLblsOverMax val="1"/>
  </c:chart>
  <c:spPr>
    <a:solidFill>
      <a:srgbClr val="FFFFFF"/>
    </a:solidFill>
    <a:ln>
      <a:noFill/>
    </a:ln>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chart>
    <c:title>
      <c:tx>
        <c:rich>
          <a:bodyPr rot="0"/>
          <a:lstStyle/>
          <a:p>
            <a:pPr lvl="0"/>
            <a:endParaRPr lang="it-IT"/>
          </a:p>
        </c:rich>
      </c:tx>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Sales</c:v>
                </c:pt>
              </c:strCache>
            </c:strRef>
          </c:tx>
          <c:spPr>
            <a:solidFill>
              <a:srgbClr val="DD0806"/>
            </a:solidFill>
            <a:ln w="12700" cap="flat">
              <a:solidFill>
                <a:srgbClr val="FFFFFF"/>
              </a:solidFill>
              <a:prstDash val="solid"/>
              <a:bevel/>
            </a:ln>
            <a:effectLst>
              <a:outerShdw blurRad="12700" dist="38100" dir="2700000" algn="tl">
                <a:srgbClr val="000000">
                  <a:alpha val="100000"/>
                </a:srgbClr>
              </a:outerShdw>
            </a:effectLst>
          </c:spPr>
          <c:dPt>
            <c:idx val="0"/>
            <c:extLst xmlns:c16r2="http://schemas.microsoft.com/office/drawing/2015/06/chart">
              <c:ext xmlns:c16="http://schemas.microsoft.com/office/drawing/2014/chart" uri="{C3380CC4-5D6E-409C-BE32-E72D297353CC}">
                <c16:uniqueId val="{00000001-A472-4236-B0B7-0944FAEA7DA1}"/>
              </c:ext>
            </c:extLst>
          </c:dPt>
          <c:dPt>
            <c:idx val="1"/>
            <c:spPr>
              <a:solidFill>
                <a:srgbClr val="2E75B6"/>
              </a:solidFill>
              <a:ln w="12700" cap="flat">
                <a:solidFill>
                  <a:srgbClr val="FFFFFF"/>
                </a:solidFill>
                <a:prstDash val="solid"/>
                <a:bevel/>
              </a:ln>
              <a:effectLst>
                <a:outerShdw blurRad="12700" dist="38100" dir="2700000" algn="tl">
                  <a:srgbClr val="000000">
                    <a:alpha val="100000"/>
                  </a:srgbClr>
                </a:outerShdw>
              </a:effectLst>
            </c:spPr>
            <c:extLst xmlns:c16r2="http://schemas.microsoft.com/office/drawing/2015/06/chart">
              <c:ext xmlns:c16="http://schemas.microsoft.com/office/drawing/2014/chart" uri="{C3380CC4-5D6E-409C-BE32-E72D297353CC}">
                <c16:uniqueId val="{00000003-A472-4236-B0B7-0944FAEA7DA1}"/>
              </c:ext>
            </c:extLst>
          </c:dPt>
          <c:cat>
            <c:strRef>
              <c:f>Sheet1!$B$1:$C$1</c:f>
              <c:strCache>
                <c:ptCount val="2"/>
                <c:pt idx="0">
                  <c:v>1</c:v>
                </c:pt>
                <c:pt idx="1">
                  <c:v>2</c:v>
                </c:pt>
              </c:strCache>
            </c:strRef>
          </c:cat>
          <c:val>
            <c:numRef>
              <c:f>Sheet1!$B$2:$C$2</c:f>
              <c:numCache>
                <c:formatCode>General</c:formatCode>
                <c:ptCount val="2"/>
                <c:pt idx="0">
                  <c:v>0.22500000000000001</c:v>
                </c:pt>
                <c:pt idx="1">
                  <c:v>0.87500000000000011</c:v>
                </c:pt>
              </c:numCache>
            </c:numRef>
          </c:val>
          <c:extLst xmlns:c16r2="http://schemas.microsoft.com/office/drawing/2015/06/chart">
            <c:ext xmlns:c16="http://schemas.microsoft.com/office/drawing/2014/chart" uri="{C3380CC4-5D6E-409C-BE32-E72D297353CC}">
              <c16:uniqueId val="{00000004-A472-4236-B0B7-0944FAEA7DA1}"/>
            </c:ext>
          </c:extLst>
        </c:ser>
        <c:dLbls/>
        <c:firstSliceAng val="0"/>
      </c:pieChart>
      <c:spPr>
        <a:noFill/>
        <a:ln w="12700" cap="flat">
          <a:noFill/>
          <a:miter lim="400000"/>
        </a:ln>
        <a:effectLst/>
      </c:spPr>
    </c:plotArea>
    <c:plotVisOnly val="1"/>
    <c:dispBlanksAs val="zero"/>
    <c:showDLblsOverMax val="1"/>
  </c:chart>
  <c:spPr>
    <a:solidFill>
      <a:srgbClr val="FFFFFF"/>
    </a:solidFill>
    <a:ln>
      <a:noFill/>
    </a:ln>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6" name="Shape 4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57389116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2400" b="1" kern="0" dirty="0">
                <a:solidFill>
                  <a:srgbClr val="923222"/>
                </a:solidFill>
                <a:latin typeface="Calibri" panose="020F0502020204030204" pitchFamily="34" charset="0"/>
              </a:rPr>
              <a:t>Evolution of pharmacologic approaches in HF:</a:t>
            </a:r>
            <a:br>
              <a:rPr lang="en-US" sz="2400" b="1" kern="0" dirty="0">
                <a:solidFill>
                  <a:srgbClr val="923222"/>
                </a:solidFill>
                <a:latin typeface="Calibri" panose="020F0502020204030204" pitchFamily="34" charset="0"/>
              </a:rPr>
            </a:br>
            <a:r>
              <a:rPr lang="en-US" sz="1800" b="1" i="1" kern="0" dirty="0">
                <a:solidFill>
                  <a:srgbClr val="923222"/>
                </a:solidFill>
                <a:latin typeface="Calibri" panose="020F0502020204030204" pitchFamily="34" charset="0"/>
              </a:rPr>
              <a:t>LCZ696 as a new alternative to an ACEI in patients with systolic HF</a:t>
            </a:r>
            <a:r>
              <a:rPr lang="en-US" sz="1800" b="1" i="1" kern="0" baseline="30000" dirty="0">
                <a:solidFill>
                  <a:srgbClr val="923222"/>
                </a:solidFill>
                <a:latin typeface="Calibri" panose="020F0502020204030204" pitchFamily="34" charset="0"/>
              </a:rPr>
              <a:t>1</a:t>
            </a:r>
            <a:endParaRPr lang="en-GB" sz="1800" b="1" i="1" kern="0" dirty="0">
              <a:solidFill>
                <a:srgbClr val="923222"/>
              </a:solidFill>
              <a:latin typeface="Calibri" panose="020F0502020204030204" pitchFamily="34" charset="0"/>
            </a:endParaRPr>
          </a:p>
          <a:p>
            <a:pPr>
              <a:defRPr/>
            </a:pPr>
            <a:endParaRPr lang="en-US" sz="1800" dirty="0"/>
          </a:p>
        </p:txBody>
      </p:sp>
      <p:sp>
        <p:nvSpPr>
          <p:cNvPr id="21504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defRPr>
            </a:lvl1pPr>
            <a:lvl2pPr marL="742950" indent="-285750" defTabSz="931863" eaLnBrk="0" hangingPunct="0">
              <a:defRPr sz="2400">
                <a:solidFill>
                  <a:schemeClr val="tx1"/>
                </a:solidFill>
                <a:latin typeface="Arial" pitchFamily="34" charset="0"/>
              </a:defRPr>
            </a:lvl2pPr>
            <a:lvl3pPr marL="1143000" indent="-228600" defTabSz="931863" eaLnBrk="0" hangingPunct="0">
              <a:defRPr sz="2400">
                <a:solidFill>
                  <a:schemeClr val="tx1"/>
                </a:solidFill>
                <a:latin typeface="Arial" pitchFamily="34" charset="0"/>
              </a:defRPr>
            </a:lvl3pPr>
            <a:lvl4pPr marL="1600200" indent="-228600" defTabSz="931863" eaLnBrk="0" hangingPunct="0">
              <a:defRPr sz="2400">
                <a:solidFill>
                  <a:schemeClr val="tx1"/>
                </a:solidFill>
                <a:latin typeface="Arial" pitchFamily="34" charset="0"/>
              </a:defRPr>
            </a:lvl4pPr>
            <a:lvl5pPr marL="2057400" indent="-228600" defTabSz="931863" eaLnBrk="0" hangingPunct="0">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7B5E58F3-43D4-4B85-88A4-632549ACF8E8}"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xmlns="" val="46491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96643" name="Rectangle 3"/>
          <p:cNvSpPr>
            <a:spLocks noGrp="1" noChangeArrowheads="1"/>
          </p:cNvSpPr>
          <p:nvPr>
            <p:ph type="body" idx="1"/>
          </p:nvPr>
        </p:nvSpPr>
        <p:spPr>
          <a:xfrm>
            <a:off x="700088" y="4416425"/>
            <a:ext cx="5610225" cy="4183063"/>
          </a:xfrm>
          <a:solidFill>
            <a:srgbClr val="FFFFFF"/>
          </a:solidFill>
          <a:ln>
            <a:solidFill>
              <a:srgbClr val="000000"/>
            </a:solidFill>
          </a:ln>
        </p:spPr>
        <p:txBody>
          <a:bodyPr/>
          <a:lstStyle/>
          <a:p>
            <a:pPr algn="just"/>
            <a:endParaRPr lang="en-GB" altLang="it-IT" sz="1800" smtClean="0">
              <a:latin typeface="Arial "/>
            </a:endParaRPr>
          </a:p>
        </p:txBody>
      </p:sp>
    </p:spTree>
    <p:extLst>
      <p:ext uri="{BB962C8B-B14F-4D97-AF65-F5344CB8AC3E}">
        <p14:creationId xmlns:p14="http://schemas.microsoft.com/office/powerpoint/2010/main" xmlns="" val="261961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29" name="Shape 329"/>
          <p:cNvSpPr>
            <a:spLocks noGrp="1"/>
          </p:cNvSpPr>
          <p:nvPr>
            <p:ph type="body" sz="quarter" idx="1"/>
          </p:nvPr>
        </p:nvSpPr>
        <p:spPr>
          <a:prstGeom prst="rect">
            <a:avLst/>
          </a:prstGeom>
        </p:spPr>
        <p:txBody>
          <a:bodyPr/>
          <a:lstStyle/>
          <a:p>
            <a:pPr lvl="0" defTabSz="914400">
              <a:lnSpc>
                <a:spcPct val="100000"/>
              </a:lnSpc>
              <a:defRPr sz="1800"/>
            </a:pPr>
            <a:r>
              <a:rPr sz="1200" b="1">
                <a:latin typeface="Arial"/>
                <a:ea typeface="Arial"/>
                <a:cs typeface="Arial"/>
                <a:sym typeface="Arial"/>
              </a:rPr>
              <a:t>Abbreviations</a:t>
            </a:r>
            <a:endParaRPr sz="1200">
              <a:latin typeface="Calibri"/>
              <a:ea typeface="Calibri"/>
              <a:cs typeface="Calibri"/>
              <a:sym typeface="Calibri"/>
            </a:endParaRPr>
          </a:p>
          <a:p>
            <a:pPr lvl="0" defTabSz="914400">
              <a:lnSpc>
                <a:spcPct val="100000"/>
              </a:lnSpc>
              <a:defRPr sz="1800"/>
            </a:pPr>
            <a:r>
              <a:rPr sz="1200">
                <a:latin typeface="Arial"/>
                <a:ea typeface="Arial"/>
                <a:cs typeface="Arial"/>
                <a:sym typeface="Arial"/>
              </a:rPr>
              <a:t>CI=confidence interval; HR=hazard ratio</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b="1">
                <a:latin typeface="Arial"/>
                <a:ea typeface="Arial"/>
                <a:cs typeface="Arial"/>
                <a:sym typeface="Arial"/>
              </a:rPr>
              <a:t>Reference</a:t>
            </a:r>
            <a:endParaRPr sz="1200">
              <a:latin typeface="Calibri"/>
              <a:ea typeface="Calibri"/>
              <a:cs typeface="Calibri"/>
              <a:sym typeface="Calibri"/>
            </a:endParaRPr>
          </a:p>
          <a:p>
            <a:pPr lvl="0" defTabSz="914400">
              <a:lnSpc>
                <a:spcPct val="100000"/>
              </a:lnSpc>
              <a:defRPr sz="1800"/>
            </a:pPr>
            <a:r>
              <a:rPr sz="1200">
                <a:latin typeface="Arial"/>
                <a:ea typeface="Arial"/>
                <a:cs typeface="Arial"/>
                <a:sym typeface="Arial"/>
              </a:rPr>
              <a:t>Packer et al. Circulation 2014; epub ahead of print: DOI:0.1161/CIRCULATIONAHA.114.013748</a:t>
            </a:r>
          </a:p>
        </p:txBody>
      </p:sp>
    </p:spTree>
    <p:extLst>
      <p:ext uri="{BB962C8B-B14F-4D97-AF65-F5344CB8AC3E}">
        <p14:creationId xmlns:p14="http://schemas.microsoft.com/office/powerpoint/2010/main" xmlns="" val="334499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Shape 60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01" name="Shape 601"/>
          <p:cNvSpPr>
            <a:spLocks noGrp="1"/>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lvl="0">
              <a:defRPr sz="1800"/>
            </a:pPr>
            <a:r>
              <a:rPr sz="1200"/>
              <a:t>che i pazienti ritenuti "stabili" può trarre il massimo beneficio dal passaggio a sacubitril / valsartan, sfidando l'idea di aspettare per la prova di scompenso clinico (per esempio un ricovero in ospedale) o di instabilità come razionale per la commutazione pazienti. In attesa potrebbe teoricamente anche mettere i pazienti a più alto rischio per l'endpoint primario, come illustrato anche da questa analisi. Questi dati supportano per passare sacubitril / valsartan appena possibile.</a:t>
            </a:r>
          </a:p>
        </p:txBody>
      </p:sp>
    </p:spTree>
    <p:extLst>
      <p:ext uri="{BB962C8B-B14F-4D97-AF65-F5344CB8AC3E}">
        <p14:creationId xmlns:p14="http://schemas.microsoft.com/office/powerpoint/2010/main" xmlns="" val="142491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Shape 66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64" name="Shape 664"/>
          <p:cNvSpPr>
            <a:spLocks noGrp="1"/>
          </p:cNvSpPr>
          <p:nvPr>
            <p:ph type="body" sz="quarter" idx="1"/>
          </p:nvPr>
        </p:nvSpPr>
        <p:spPr>
          <a:prstGeom prst="rect">
            <a:avLst/>
          </a:prstGeom>
        </p:spPr>
        <p:txBody>
          <a:bodyPr/>
          <a:lstStyle/>
          <a:p>
            <a:pPr lvl="0" defTabSz="914400">
              <a:lnSpc>
                <a:spcPct val="100000"/>
              </a:lnSpc>
              <a:defRPr sz="1800"/>
            </a:pPr>
            <a:r>
              <a:rPr sz="1200">
                <a:latin typeface="Arial"/>
                <a:ea typeface="Arial"/>
                <a:cs typeface="Arial"/>
                <a:sym typeface="Arial"/>
              </a:rPr>
              <a:t>This slide was based on the POSTER presentation and </a:t>
            </a:r>
            <a:r>
              <a:rPr sz="1200" b="1">
                <a:solidFill>
                  <a:srgbClr val="353535"/>
                </a:solidFill>
                <a:latin typeface="Arial"/>
                <a:ea typeface="Arial"/>
                <a:cs typeface="Arial"/>
                <a:sym typeface="Arial"/>
              </a:rPr>
              <a:t>≥4% of patients in any group</a:t>
            </a:r>
            <a:r>
              <a:rPr sz="1200">
                <a:solidFill>
                  <a:srgbClr val="353535"/>
                </a:solidFill>
                <a:latin typeface="Arial"/>
                <a:ea typeface="Arial"/>
                <a:cs typeface="Arial"/>
                <a:sym typeface="Arial"/>
              </a:rPr>
              <a:t>; </a:t>
            </a:r>
            <a:br>
              <a:rPr sz="1200">
                <a:solidFill>
                  <a:srgbClr val="353535"/>
                </a:solidFill>
                <a:latin typeface="Arial"/>
                <a:ea typeface="Arial"/>
                <a:cs typeface="Arial"/>
                <a:sym typeface="Arial"/>
              </a:rPr>
            </a:br>
            <a:r>
              <a:rPr sz="1200">
                <a:solidFill>
                  <a:srgbClr val="353535"/>
                </a:solidFill>
                <a:latin typeface="Arial"/>
                <a:ea typeface="Arial"/>
                <a:cs typeface="Arial"/>
                <a:sym typeface="Arial"/>
              </a:rPr>
              <a:t>In the study Manuscript we will use </a:t>
            </a:r>
            <a:r>
              <a:rPr sz="1200" b="1">
                <a:solidFill>
                  <a:srgbClr val="353535"/>
                </a:solidFill>
                <a:latin typeface="Arial"/>
                <a:ea typeface="Arial"/>
                <a:cs typeface="Arial"/>
                <a:sym typeface="Arial"/>
              </a:rPr>
              <a:t>≥2% of patients in any group</a:t>
            </a:r>
            <a:r>
              <a:rPr sz="1200">
                <a:solidFill>
                  <a:srgbClr val="353535"/>
                </a:solidFill>
                <a:latin typeface="Arial"/>
                <a:ea typeface="Arial"/>
                <a:cs typeface="Arial"/>
                <a:sym typeface="Arial"/>
              </a:rPr>
              <a:t> threshold – after publication we will use only </a:t>
            </a:r>
            <a:r>
              <a:rPr sz="1200" b="1">
                <a:solidFill>
                  <a:srgbClr val="353535"/>
                </a:solidFill>
                <a:latin typeface="Arial"/>
                <a:ea typeface="Arial"/>
                <a:cs typeface="Arial"/>
                <a:sym typeface="Arial"/>
              </a:rPr>
              <a:t>≥2% of patients </a:t>
            </a:r>
            <a:r>
              <a:rPr sz="1200">
                <a:solidFill>
                  <a:srgbClr val="353535"/>
                </a:solidFill>
                <a:latin typeface="Arial"/>
                <a:ea typeface="Arial"/>
                <a:cs typeface="Arial"/>
                <a:sym typeface="Arial"/>
              </a:rPr>
              <a:t>threshold slides.</a:t>
            </a:r>
          </a:p>
        </p:txBody>
      </p:sp>
    </p:spTree>
    <p:extLst>
      <p:ext uri="{BB962C8B-B14F-4D97-AF65-F5344CB8AC3E}">
        <p14:creationId xmlns:p14="http://schemas.microsoft.com/office/powerpoint/2010/main" xmlns="" val="3937912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Shape 80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05" name="Shape 805"/>
          <p:cNvSpPr>
            <a:spLocks noGrp="1"/>
          </p:cNvSpPr>
          <p:nvPr>
            <p:ph type="body" sz="quarter" idx="1"/>
          </p:nvPr>
        </p:nvSpPr>
        <p:spPr>
          <a:prstGeom prst="rect">
            <a:avLst/>
          </a:prstGeom>
        </p:spPr>
        <p:txBody>
          <a:bodyPr/>
          <a:lstStyle/>
          <a:p>
            <a:pPr lvl="0" defTabSz="914400">
              <a:lnSpc>
                <a:spcPct val="100000"/>
              </a:lnSpc>
              <a:defRPr sz="1800"/>
            </a:pPr>
            <a:r>
              <a:rPr sz="1200">
                <a:latin typeface="Arial"/>
                <a:ea typeface="Arial"/>
                <a:cs typeface="Arial"/>
                <a:sym typeface="Arial"/>
              </a:rPr>
              <a:t>This analysis is based on patient’s NT-proBNP level at baseline and includes both sac/val patients and enalapril patients. </a:t>
            </a:r>
            <a:endParaRPr>
              <a:latin typeface="Calibri"/>
              <a:ea typeface="Calibri"/>
              <a:cs typeface="Calibri"/>
              <a:sym typeface="Calibri"/>
            </a:endParaRPr>
          </a:p>
          <a:p>
            <a:pPr lvl="0" defTabSz="914400">
              <a:lnSpc>
                <a:spcPct val="100000"/>
              </a:lnSpc>
              <a:defRPr sz="1800"/>
            </a:pPr>
            <a:r>
              <a:rPr sz="1200">
                <a:latin typeface="Arial"/>
                <a:ea typeface="Arial"/>
                <a:cs typeface="Arial"/>
                <a:sym typeface="Arial"/>
              </a:rPr>
              <a:t>At 1 month, more patients in the sac/val group achieved an NT-proBNP reduction to below 1000 pg/mL compared to the enalapril group (31% vs 17%)</a:t>
            </a:r>
          </a:p>
        </p:txBody>
      </p:sp>
    </p:spTree>
    <p:extLst>
      <p:ext uri="{BB962C8B-B14F-4D97-AF65-F5344CB8AC3E}">
        <p14:creationId xmlns:p14="http://schemas.microsoft.com/office/powerpoint/2010/main" xmlns="" val="364471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Shape 84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45" name="Shape 845"/>
          <p:cNvSpPr>
            <a:spLocks noGrp="1"/>
          </p:cNvSpPr>
          <p:nvPr>
            <p:ph type="body" sz="quarter" idx="1"/>
          </p:nvPr>
        </p:nvSpPr>
        <p:spPr>
          <a:prstGeom prst="rect">
            <a:avLst/>
          </a:prstGeom>
        </p:spPr>
        <p:txBody>
          <a:bodyPr/>
          <a:lstStyle/>
          <a:p>
            <a:pPr lvl="0" defTabSz="914400">
              <a:lnSpc>
                <a:spcPct val="100000"/>
              </a:lnSpc>
              <a:defRPr sz="1800"/>
            </a:pPr>
            <a:r>
              <a:rPr sz="1200">
                <a:latin typeface="Arial"/>
                <a:ea typeface="Arial"/>
                <a:cs typeface="Arial"/>
                <a:sym typeface="Arial"/>
              </a:rPr>
              <a:t>This analysis is based on patient’s NT-proBNP level at baseline and includes both sac/val patients and enalapril patients. </a:t>
            </a:r>
            <a:endParaRPr>
              <a:latin typeface="Calibri"/>
              <a:ea typeface="Calibri"/>
              <a:cs typeface="Calibri"/>
              <a:sym typeface="Calibri"/>
            </a:endParaRPr>
          </a:p>
          <a:p>
            <a:pPr lvl="0" defTabSz="914400">
              <a:lnSpc>
                <a:spcPct val="100000"/>
              </a:lnSpc>
              <a:defRPr sz="1800"/>
            </a:pPr>
            <a:r>
              <a:rPr sz="1200">
                <a:latin typeface="Arial"/>
                <a:ea typeface="Arial"/>
                <a:cs typeface="Arial"/>
                <a:sym typeface="Arial"/>
              </a:rPr>
              <a:t>At 1 month, more patients in the sac/val group achieved an NT-proBNP reduction to below 1000 pg/mL compared to the enalapril group (31% vs 17%)</a:t>
            </a:r>
          </a:p>
        </p:txBody>
      </p:sp>
    </p:spTree>
    <p:extLst>
      <p:ext uri="{BB962C8B-B14F-4D97-AF65-F5344CB8AC3E}">
        <p14:creationId xmlns:p14="http://schemas.microsoft.com/office/powerpoint/2010/main" xmlns="" val="219223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51" name="Shape 851"/>
          <p:cNvSpPr>
            <a:spLocks noGrp="1"/>
          </p:cNvSpPr>
          <p:nvPr>
            <p:ph type="body" sz="quarter" idx="1"/>
          </p:nvPr>
        </p:nvSpPr>
        <p:spPr>
          <a:prstGeom prst="rect">
            <a:avLst/>
          </a:prstGeom>
        </p:spPr>
        <p:txBody>
          <a:bodyPr/>
          <a:lstStyle/>
          <a:p>
            <a:pPr lvl="0" defTabSz="914400">
              <a:lnSpc>
                <a:spcPct val="100000"/>
              </a:lnSpc>
              <a:defRPr sz="1800"/>
            </a:pPr>
            <a:r>
              <a:rPr sz="1200" dirty="0">
                <a:latin typeface="Arial"/>
                <a:ea typeface="Arial"/>
                <a:cs typeface="Arial"/>
                <a:sym typeface="Arial"/>
              </a:rPr>
              <a:t>This analysis is based on patient’s NT-</a:t>
            </a:r>
            <a:r>
              <a:rPr sz="1200" dirty="0" err="1">
                <a:latin typeface="Arial"/>
                <a:ea typeface="Arial"/>
                <a:cs typeface="Arial"/>
                <a:sym typeface="Arial"/>
              </a:rPr>
              <a:t>proBNP</a:t>
            </a:r>
            <a:r>
              <a:rPr sz="1200" dirty="0">
                <a:latin typeface="Arial"/>
                <a:ea typeface="Arial"/>
                <a:cs typeface="Arial"/>
                <a:sym typeface="Arial"/>
              </a:rPr>
              <a:t> level at baseline and includes both sac/</a:t>
            </a:r>
            <a:r>
              <a:rPr sz="1200" dirty="0" err="1">
                <a:latin typeface="Arial"/>
                <a:ea typeface="Arial"/>
                <a:cs typeface="Arial"/>
                <a:sym typeface="Arial"/>
              </a:rPr>
              <a:t>val</a:t>
            </a:r>
            <a:r>
              <a:rPr sz="1200" dirty="0">
                <a:latin typeface="Arial"/>
                <a:ea typeface="Arial"/>
                <a:cs typeface="Arial"/>
                <a:sym typeface="Arial"/>
              </a:rPr>
              <a:t> patients and enalapril patients. </a:t>
            </a:r>
            <a:endParaRPr dirty="0">
              <a:latin typeface="Calibri"/>
              <a:ea typeface="Calibri"/>
              <a:cs typeface="Calibri"/>
              <a:sym typeface="Calibri"/>
            </a:endParaRPr>
          </a:p>
          <a:p>
            <a:pPr lvl="0" defTabSz="914400">
              <a:lnSpc>
                <a:spcPct val="100000"/>
              </a:lnSpc>
              <a:defRPr sz="1800"/>
            </a:pPr>
            <a:r>
              <a:rPr sz="1200" dirty="0">
                <a:latin typeface="Arial"/>
                <a:ea typeface="Arial"/>
                <a:cs typeface="Arial"/>
                <a:sym typeface="Arial"/>
              </a:rPr>
              <a:t>At 1 month, more patients in the sac/</a:t>
            </a:r>
            <a:r>
              <a:rPr sz="1200" dirty="0" err="1">
                <a:latin typeface="Arial"/>
                <a:ea typeface="Arial"/>
                <a:cs typeface="Arial"/>
                <a:sym typeface="Arial"/>
              </a:rPr>
              <a:t>val</a:t>
            </a:r>
            <a:r>
              <a:rPr sz="1200" dirty="0">
                <a:latin typeface="Arial"/>
                <a:ea typeface="Arial"/>
                <a:cs typeface="Arial"/>
                <a:sym typeface="Arial"/>
              </a:rPr>
              <a:t> group achieved an NT-</a:t>
            </a:r>
            <a:r>
              <a:rPr sz="1200" dirty="0" err="1">
                <a:latin typeface="Arial"/>
                <a:ea typeface="Arial"/>
                <a:cs typeface="Arial"/>
                <a:sym typeface="Arial"/>
              </a:rPr>
              <a:t>proBNP</a:t>
            </a:r>
            <a:r>
              <a:rPr sz="1200" dirty="0">
                <a:latin typeface="Arial"/>
                <a:ea typeface="Arial"/>
                <a:cs typeface="Arial"/>
                <a:sym typeface="Arial"/>
              </a:rPr>
              <a:t> reduction to below 1000 </a:t>
            </a:r>
            <a:r>
              <a:rPr sz="1200" dirty="0" err="1">
                <a:latin typeface="Arial"/>
                <a:ea typeface="Arial"/>
                <a:cs typeface="Arial"/>
                <a:sym typeface="Arial"/>
              </a:rPr>
              <a:t>pg</a:t>
            </a:r>
            <a:r>
              <a:rPr sz="1200" dirty="0">
                <a:latin typeface="Arial"/>
                <a:ea typeface="Arial"/>
                <a:cs typeface="Arial"/>
                <a:sym typeface="Arial"/>
              </a:rPr>
              <a:t>/mL compared to the enalapril group (31% vs 17%)</a:t>
            </a:r>
          </a:p>
        </p:txBody>
      </p:sp>
    </p:spTree>
    <p:extLst>
      <p:ext uri="{BB962C8B-B14F-4D97-AF65-F5344CB8AC3E}">
        <p14:creationId xmlns:p14="http://schemas.microsoft.com/office/powerpoint/2010/main" xmlns="" val="4029778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DividerColorBox"/>
          <p:cNvSpPr>
            <a:spLocks noChangeArrowheads="1"/>
          </p:cNvSpPr>
          <p:nvPr/>
        </p:nvSpPr>
        <p:spPr bwMode="auto">
          <a:xfrm>
            <a:off x="1" y="1128713"/>
            <a:ext cx="1497013" cy="2286000"/>
          </a:xfrm>
          <a:prstGeom prst="rect">
            <a:avLst/>
          </a:prstGeom>
          <a:solidFill>
            <a:srgbClr val="923222"/>
          </a:solidFill>
          <a:ln w="12700" algn="ctr">
            <a:noFill/>
            <a:miter lim="800000"/>
            <a:headEnd/>
            <a:tailEnd/>
          </a:ln>
          <a:effectLst/>
        </p:spPr>
        <p:txBody>
          <a:bodyPr wrap="none" anchor="ctr"/>
          <a:lstStyle/>
          <a:p>
            <a:pPr fontAlgn="base">
              <a:spcBef>
                <a:spcPct val="0"/>
              </a:spcBef>
              <a:spcAft>
                <a:spcPct val="0"/>
              </a:spcAft>
              <a:defRPr/>
            </a:pPr>
            <a:endParaRPr lang="en-US" sz="1800" dirty="0">
              <a:solidFill>
                <a:prstClr val="black"/>
              </a:solidFill>
            </a:endParaRPr>
          </a:p>
        </p:txBody>
      </p:sp>
      <p:pic>
        <p:nvPicPr>
          <p:cNvPr id="6" name="Picture 8" descr="NVS"/>
          <p:cNvPicPr>
            <a:picLocks noChangeAspect="1"/>
          </p:cNvPicPr>
          <p:nvPr/>
        </p:nvPicPr>
        <p:blipFill>
          <a:blip r:embed="rId2" cstate="print"/>
          <a:srcRect/>
          <a:stretch>
            <a:fillRect/>
          </a:stretch>
        </p:blipFill>
        <p:spPr bwMode="auto">
          <a:xfrm>
            <a:off x="1033463" y="5702300"/>
            <a:ext cx="2209800" cy="774700"/>
          </a:xfrm>
          <a:prstGeom prst="rect">
            <a:avLst/>
          </a:prstGeom>
          <a:noFill/>
          <a:ln w="9525">
            <a:noFill/>
            <a:miter lim="800000"/>
            <a:headEnd/>
            <a:tailEnd/>
          </a:ln>
        </p:spPr>
      </p:pic>
      <p:sp>
        <p:nvSpPr>
          <p:cNvPr id="823299" name="Rectangle 3"/>
          <p:cNvSpPr>
            <a:spLocks noGrp="1" noChangeArrowheads="1"/>
          </p:cNvSpPr>
          <p:nvPr>
            <p:ph type="subTitle" sz="quarter" idx="1"/>
          </p:nvPr>
        </p:nvSpPr>
        <p:spPr bwMode="auto">
          <a:xfrm>
            <a:off x="1419225" y="4221165"/>
            <a:ext cx="7410450" cy="1429829"/>
          </a:xfrm>
        </p:spPr>
        <p:txBody>
          <a:bodyPr>
            <a:noAutofit/>
          </a:bodyPr>
          <a:lstStyle>
            <a:lvl1pPr marL="0" indent="0" eaLnBrk="0" hangingPunct="0">
              <a:lnSpc>
                <a:spcPct val="90000"/>
              </a:lnSpc>
              <a:spcBef>
                <a:spcPct val="40000"/>
              </a:spcBef>
              <a:buFont typeface="Wingdings" pitchFamily="2" charset="2"/>
              <a:buNone/>
              <a:defRPr sz="1500">
                <a:solidFill>
                  <a:schemeClr val="accent5"/>
                </a:solidFill>
              </a:defRPr>
            </a:lvl1pPr>
          </a:lstStyle>
          <a:p>
            <a:r>
              <a:rPr lang="en-US" noProof="0" smtClean="0"/>
              <a:t>Click to edit Master subtitle style</a:t>
            </a:r>
            <a:endParaRPr lang="en-US" noProof="0"/>
          </a:p>
        </p:txBody>
      </p:sp>
      <p:sp>
        <p:nvSpPr>
          <p:cNvPr id="823300" name="Rectangle 4"/>
          <p:cNvSpPr>
            <a:spLocks noGrp="1" noChangeArrowheads="1"/>
          </p:cNvSpPr>
          <p:nvPr>
            <p:ph type="ctrTitle" sz="quarter"/>
          </p:nvPr>
        </p:nvSpPr>
        <p:spPr bwMode="auto">
          <a:xfrm>
            <a:off x="1412876" y="3573465"/>
            <a:ext cx="7413625" cy="535531"/>
          </a:xfrm>
          <a:prstGeom prst="rect">
            <a:avLst/>
          </a:prstGeom>
        </p:spPr>
        <p:txBody>
          <a:bodyPr wrap="none" anchor="t">
            <a:noAutofit/>
          </a:bodyPr>
          <a:lstStyle>
            <a:lvl1pPr>
              <a:lnSpc>
                <a:spcPct val="90000"/>
              </a:lnSpc>
              <a:spcBef>
                <a:spcPct val="40000"/>
              </a:spcBef>
              <a:defRPr sz="2400">
                <a:solidFill>
                  <a:schemeClr val="accent4"/>
                </a:solidFill>
              </a:defRPr>
            </a:lvl1pPr>
          </a:lstStyle>
          <a:p>
            <a:r>
              <a:rPr lang="en-US" noProof="0" smtClean="0"/>
              <a:t>Click to edit Master title style</a:t>
            </a:r>
            <a:endParaRPr lang="en-US" noProof="0"/>
          </a:p>
        </p:txBody>
      </p:sp>
      <p:pic>
        <p:nvPicPr>
          <p:cNvPr id="7" name="Logo" descr="NVS"/>
          <p:cNvPicPr>
            <a:picLocks noChangeAspect="1" noChangeArrowheads="1"/>
          </p:cNvPicPr>
          <p:nvPr/>
        </p:nvPicPr>
        <p:blipFill>
          <a:blip r:embed="rId3" cstate="print"/>
          <a:srcRect/>
          <a:stretch>
            <a:fillRect/>
          </a:stretch>
        </p:blipFill>
        <p:spPr bwMode="auto">
          <a:xfrm>
            <a:off x="1031875" y="5703888"/>
            <a:ext cx="2209800" cy="774700"/>
          </a:xfrm>
          <a:prstGeom prst="rect">
            <a:avLst/>
          </a:prstGeom>
          <a:noFill/>
        </p:spPr>
      </p:pic>
      <p:pic>
        <p:nvPicPr>
          <p:cNvPr id="8" name="Logo" descr="NVS"/>
          <p:cNvPicPr>
            <a:picLocks noChangeAspect="1" noChangeArrowheads="1"/>
          </p:cNvPicPr>
          <p:nvPr userDrawn="1"/>
        </p:nvPicPr>
        <p:blipFill>
          <a:blip r:embed="rId3" cstate="print"/>
          <a:srcRect/>
          <a:stretch>
            <a:fillRect/>
          </a:stretch>
        </p:blipFill>
        <p:spPr bwMode="auto">
          <a:xfrm>
            <a:off x="1031875" y="5703888"/>
            <a:ext cx="2209800" cy="774700"/>
          </a:xfrm>
          <a:prstGeom prst="rect">
            <a:avLst/>
          </a:prstGeom>
          <a:noFill/>
        </p:spPr>
      </p:pic>
    </p:spTree>
    <p:extLst>
      <p:ext uri="{BB962C8B-B14F-4D97-AF65-F5344CB8AC3E}">
        <p14:creationId xmlns:p14="http://schemas.microsoft.com/office/powerpoint/2010/main" xmlns="" val="5010703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1" y="916199"/>
            <a:ext cx="8229600" cy="501450"/>
          </a:xfrm>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2" y="999480"/>
            <a:ext cx="4040188" cy="1175405"/>
          </a:xfrm>
        </p:spPr>
        <p:txBody>
          <a:bodyPr anchor="b"/>
          <a:lstStyle>
            <a:lvl1pPr marL="0" indent="0">
              <a:buNone/>
              <a:defRPr sz="2400" b="1"/>
            </a:lvl1pPr>
            <a:lvl2pPr marL="456551" indent="0">
              <a:buNone/>
              <a:defRPr sz="2000" b="1"/>
            </a:lvl2pPr>
            <a:lvl3pPr marL="913101" indent="0">
              <a:buNone/>
              <a:defRPr sz="1800" b="1"/>
            </a:lvl3pPr>
            <a:lvl4pPr marL="1369644" indent="0">
              <a:buNone/>
              <a:defRPr sz="1600" b="1"/>
            </a:lvl4pPr>
            <a:lvl5pPr marL="1826194" indent="0">
              <a:buNone/>
              <a:defRPr sz="1600" b="1"/>
            </a:lvl5pPr>
            <a:lvl6pPr marL="2282738" indent="0">
              <a:buNone/>
              <a:defRPr sz="1600" b="1"/>
            </a:lvl6pPr>
            <a:lvl7pPr marL="2739292" indent="0">
              <a:buNone/>
              <a:defRPr sz="1600" b="1"/>
            </a:lvl7pPr>
            <a:lvl8pPr marL="3195839" indent="0">
              <a:buNone/>
              <a:defRPr sz="1600" b="1"/>
            </a:lvl8pPr>
            <a:lvl9pPr marL="3652389"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2" y="2174893"/>
            <a:ext cx="4040188" cy="22010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30" y="999480"/>
            <a:ext cx="4041775" cy="1175405"/>
          </a:xfrm>
        </p:spPr>
        <p:txBody>
          <a:bodyPr anchor="b"/>
          <a:lstStyle>
            <a:lvl1pPr marL="0" indent="0">
              <a:buNone/>
              <a:defRPr sz="2400" b="1"/>
            </a:lvl1pPr>
            <a:lvl2pPr marL="456551" indent="0">
              <a:buNone/>
              <a:defRPr sz="2000" b="1"/>
            </a:lvl2pPr>
            <a:lvl3pPr marL="913101" indent="0">
              <a:buNone/>
              <a:defRPr sz="1800" b="1"/>
            </a:lvl3pPr>
            <a:lvl4pPr marL="1369644" indent="0">
              <a:buNone/>
              <a:defRPr sz="1600" b="1"/>
            </a:lvl4pPr>
            <a:lvl5pPr marL="1826194" indent="0">
              <a:buNone/>
              <a:defRPr sz="1600" b="1"/>
            </a:lvl5pPr>
            <a:lvl6pPr marL="2282738" indent="0">
              <a:buNone/>
              <a:defRPr sz="1600" b="1"/>
            </a:lvl6pPr>
            <a:lvl7pPr marL="2739292" indent="0">
              <a:buNone/>
              <a:defRPr sz="1600" b="1"/>
            </a:lvl7pPr>
            <a:lvl8pPr marL="3195839" indent="0">
              <a:buNone/>
              <a:defRPr sz="1600" b="1"/>
            </a:lvl8pPr>
            <a:lvl9pPr marL="3652389"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30" y="2174893"/>
            <a:ext cx="4041775" cy="22010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Tree>
    <p:extLst>
      <p:ext uri="{BB962C8B-B14F-4D97-AF65-F5344CB8AC3E}">
        <p14:creationId xmlns:p14="http://schemas.microsoft.com/office/powerpoint/2010/main" xmlns="" val="38008159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Tree>
    <p:extLst>
      <p:ext uri="{BB962C8B-B14F-4D97-AF65-F5344CB8AC3E}">
        <p14:creationId xmlns:p14="http://schemas.microsoft.com/office/powerpoint/2010/main" xmlns="" val="34028011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74186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758226"/>
            <a:ext cx="3008313" cy="676882"/>
          </a:xfrm>
        </p:spPr>
        <p:txBody>
          <a:bodyPr/>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0" y="273060"/>
            <a:ext cx="5111751" cy="32622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05" y="1435112"/>
            <a:ext cx="3008313" cy="501450"/>
          </a:xfrm>
        </p:spPr>
        <p:txBody>
          <a:bodyPr/>
          <a:lstStyle>
            <a:lvl1pPr marL="0" indent="0">
              <a:buNone/>
              <a:defRPr sz="1400"/>
            </a:lvl1pPr>
            <a:lvl2pPr marL="456551" indent="0">
              <a:buNone/>
              <a:defRPr sz="1200"/>
            </a:lvl2pPr>
            <a:lvl3pPr marL="913101" indent="0">
              <a:buNone/>
              <a:defRPr sz="1000"/>
            </a:lvl3pPr>
            <a:lvl4pPr marL="1369644" indent="0">
              <a:buNone/>
              <a:defRPr sz="900"/>
            </a:lvl4pPr>
            <a:lvl5pPr marL="1826194" indent="0">
              <a:buNone/>
              <a:defRPr sz="900"/>
            </a:lvl5pPr>
            <a:lvl6pPr marL="2282738" indent="0">
              <a:buNone/>
              <a:defRPr sz="900"/>
            </a:lvl6pPr>
            <a:lvl7pPr marL="2739292" indent="0">
              <a:buNone/>
              <a:defRPr sz="900"/>
            </a:lvl7pPr>
            <a:lvl8pPr marL="3195839" indent="0">
              <a:buNone/>
              <a:defRPr sz="900"/>
            </a:lvl8pPr>
            <a:lvl9pPr marL="3652389" indent="0">
              <a:buNone/>
              <a:defRPr sz="900"/>
            </a:lvl9pPr>
          </a:lstStyle>
          <a:p>
            <a:pPr lvl="0"/>
            <a:r>
              <a:rPr lang="en-US" smtClean="0"/>
              <a:t>Fare clic per modificare gli stili del testo dello schema</a:t>
            </a:r>
          </a:p>
        </p:txBody>
      </p:sp>
    </p:spTree>
    <p:extLst>
      <p:ext uri="{BB962C8B-B14F-4D97-AF65-F5344CB8AC3E}">
        <p14:creationId xmlns:p14="http://schemas.microsoft.com/office/powerpoint/2010/main" xmlns="" val="6535187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9" y="4982849"/>
            <a:ext cx="5486400" cy="384495"/>
          </a:xfrm>
        </p:spPr>
        <p:txBody>
          <a:bodyPr/>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9" y="612780"/>
            <a:ext cx="5486400" cy="559927"/>
          </a:xfrm>
        </p:spPr>
        <p:txBody>
          <a:bodyPr/>
          <a:lstStyle>
            <a:lvl1pPr marL="0" indent="0">
              <a:buNone/>
              <a:defRPr sz="3200"/>
            </a:lvl1pPr>
            <a:lvl2pPr marL="456551" indent="0">
              <a:buNone/>
              <a:defRPr sz="2800"/>
            </a:lvl2pPr>
            <a:lvl3pPr marL="913101" indent="0">
              <a:buNone/>
              <a:defRPr sz="2400"/>
            </a:lvl3pPr>
            <a:lvl4pPr marL="1369644" indent="0">
              <a:buNone/>
              <a:defRPr sz="2000"/>
            </a:lvl4pPr>
            <a:lvl5pPr marL="1826194" indent="0">
              <a:buNone/>
              <a:defRPr sz="2000"/>
            </a:lvl5pPr>
            <a:lvl6pPr marL="2282738" indent="0">
              <a:buNone/>
              <a:defRPr sz="2000"/>
            </a:lvl6pPr>
            <a:lvl7pPr marL="2739292" indent="0">
              <a:buNone/>
              <a:defRPr sz="2000"/>
            </a:lvl7pPr>
            <a:lvl8pPr marL="3195839" indent="0">
              <a:buNone/>
              <a:defRPr sz="2000"/>
            </a:lvl8pPr>
            <a:lvl9pPr marL="3652389" indent="0">
              <a:buNone/>
              <a:defRPr sz="2000"/>
            </a:lvl9pPr>
          </a:lstStyle>
          <a:p>
            <a:pPr lvl="0"/>
            <a:endParaRPr lang="it-IT" noProof="0" smtClean="0"/>
          </a:p>
        </p:txBody>
      </p:sp>
      <p:sp>
        <p:nvSpPr>
          <p:cNvPr id="4" name="Segnaposto testo 3"/>
          <p:cNvSpPr>
            <a:spLocks noGrp="1"/>
          </p:cNvSpPr>
          <p:nvPr>
            <p:ph type="body" sz="half" idx="2"/>
          </p:nvPr>
        </p:nvSpPr>
        <p:spPr>
          <a:xfrm>
            <a:off x="1792289" y="5367345"/>
            <a:ext cx="5486400" cy="296778"/>
          </a:xfrm>
        </p:spPr>
        <p:txBody>
          <a:bodyPr/>
          <a:lstStyle>
            <a:lvl1pPr marL="0" indent="0">
              <a:buNone/>
              <a:defRPr sz="1400"/>
            </a:lvl1pPr>
            <a:lvl2pPr marL="456551" indent="0">
              <a:buNone/>
              <a:defRPr sz="1200"/>
            </a:lvl2pPr>
            <a:lvl3pPr marL="913101" indent="0">
              <a:buNone/>
              <a:defRPr sz="1000"/>
            </a:lvl3pPr>
            <a:lvl4pPr marL="1369644" indent="0">
              <a:buNone/>
              <a:defRPr sz="900"/>
            </a:lvl4pPr>
            <a:lvl5pPr marL="1826194" indent="0">
              <a:buNone/>
              <a:defRPr sz="900"/>
            </a:lvl5pPr>
            <a:lvl6pPr marL="2282738" indent="0">
              <a:buNone/>
              <a:defRPr sz="900"/>
            </a:lvl6pPr>
            <a:lvl7pPr marL="2739292" indent="0">
              <a:buNone/>
              <a:defRPr sz="900"/>
            </a:lvl7pPr>
            <a:lvl8pPr marL="3195839" indent="0">
              <a:buNone/>
              <a:defRPr sz="900"/>
            </a:lvl8pPr>
            <a:lvl9pPr marL="3652389" indent="0">
              <a:buNone/>
              <a:defRPr sz="900"/>
            </a:lvl9pPr>
          </a:lstStyle>
          <a:p>
            <a:pPr lvl="0"/>
            <a:r>
              <a:rPr lang="en-US" smtClean="0"/>
              <a:t>Fare clic per modificare gli stili del testo dello schema</a:t>
            </a:r>
          </a:p>
        </p:txBody>
      </p:sp>
    </p:spTree>
    <p:extLst>
      <p:ext uri="{BB962C8B-B14F-4D97-AF65-F5344CB8AC3E}">
        <p14:creationId xmlns:p14="http://schemas.microsoft.com/office/powerpoint/2010/main" xmlns="" val="42703200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a:xfrm>
            <a:off x="5643739" y="1346205"/>
            <a:ext cx="3357392" cy="2239977"/>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Tree>
    <p:extLst>
      <p:ext uri="{BB962C8B-B14F-4D97-AF65-F5344CB8AC3E}">
        <p14:creationId xmlns:p14="http://schemas.microsoft.com/office/powerpoint/2010/main" xmlns="" val="35051511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83408" y="614367"/>
            <a:ext cx="1412244" cy="2462212"/>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3724482" y="614367"/>
            <a:ext cx="3006527" cy="2462212"/>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Tree>
    <p:extLst>
      <p:ext uri="{BB962C8B-B14F-4D97-AF65-F5344CB8AC3E}">
        <p14:creationId xmlns:p14="http://schemas.microsoft.com/office/powerpoint/2010/main" xmlns="" val="36591303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114436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3950576577"/>
      </p:ext>
    </p:extLst>
  </p:cSld>
  <p:clrMapOvr>
    <a:masterClrMapping/>
  </p:clrMapOvr>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Rectangle 42"/>
          <p:cNvSpPr>
            <a:spLocks noChangeArrowheads="1"/>
          </p:cNvSpPr>
          <p:nvPr userDrawn="1"/>
        </p:nvSpPr>
        <p:spPr bwMode="auto">
          <a:xfrm>
            <a:off x="0" y="2217755"/>
            <a:ext cx="9144000" cy="2160587"/>
          </a:xfrm>
          <a:prstGeom prst="rect">
            <a:avLst/>
          </a:prstGeom>
          <a:solidFill>
            <a:schemeClr val="tx2"/>
          </a:solidFill>
          <a:ln>
            <a:noFill/>
          </a:ln>
          <a:effectLst>
            <a:outerShdw blurRad="19050" dist="12700" dir="5400000" algn="ctr" rotWithShape="0">
              <a:schemeClr val="tx1">
                <a:alpha val="12000"/>
              </a:scheme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lIns="91217" tIns="45608" rIns="91217" bIns="45608" anchor="ctr"/>
          <a:lstStyle/>
          <a:p>
            <a:pPr algn="r" fontAlgn="base">
              <a:spcBef>
                <a:spcPct val="0"/>
              </a:spcBef>
              <a:spcAft>
                <a:spcPct val="0"/>
              </a:spcAft>
              <a:defRPr/>
            </a:pPr>
            <a:endParaRPr lang="en-GB" sz="2400" dirty="0">
              <a:solidFill>
                <a:srgbClr val="FFFFFF"/>
              </a:solidFill>
            </a:endParaRPr>
          </a:p>
        </p:txBody>
      </p:sp>
      <p:pic>
        <p:nvPicPr>
          <p:cNvPr id="4" name="Picture 43"/>
          <p:cNvPicPr>
            <a:picLocks noChangeAspect="1"/>
          </p:cNvPicPr>
          <p:nvPr userDrawn="1"/>
        </p:nvPicPr>
        <p:blipFill>
          <a:blip r:embed="rId2" cstate="print">
            <a:extLst>
              <a:ext uri="{28A0092B-C50C-407E-A947-70E740481C1C}">
                <a14:useLocalDpi xmlns:a14="http://schemas.microsoft.com/office/drawing/2010/main" xmlns="" val="0"/>
              </a:ext>
            </a:extLst>
          </a:blip>
          <a:srcRect l="19666" t="8479" b="33369"/>
          <a:stretch>
            <a:fillRect/>
          </a:stretch>
        </p:blipFill>
        <p:spPr bwMode="auto">
          <a:xfrm>
            <a:off x="6350" y="2217737"/>
            <a:ext cx="3716339" cy="2152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6948488" y="13"/>
            <a:ext cx="2195512" cy="5492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17" tIns="45608" rIns="91217" bIns="45608" anchor="ctr"/>
          <a:lstStyle/>
          <a:p>
            <a:pPr algn="r" fontAlgn="base">
              <a:spcBef>
                <a:spcPct val="0"/>
              </a:spcBef>
              <a:spcAft>
                <a:spcPct val="0"/>
              </a:spcAft>
              <a:defRPr/>
            </a:pPr>
            <a:endParaRPr lang="en-GB" sz="2400" dirty="0">
              <a:solidFill>
                <a:srgbClr val="FFFFFF"/>
              </a:solidFill>
            </a:endParaRPr>
          </a:p>
        </p:txBody>
      </p:sp>
      <p:sp>
        <p:nvSpPr>
          <p:cNvPr id="6" name="Oval 10"/>
          <p:cNvSpPr>
            <a:spLocks noChangeArrowheads="1"/>
          </p:cNvSpPr>
          <p:nvPr userDrawn="1"/>
        </p:nvSpPr>
        <p:spPr bwMode="auto">
          <a:xfrm>
            <a:off x="185744" y="6389704"/>
            <a:ext cx="287337" cy="287337"/>
          </a:xfrm>
          <a:prstGeom prst="ellipse">
            <a:avLst/>
          </a:prstGeom>
          <a:solidFill>
            <a:schemeClr val="bg1"/>
          </a:solidFill>
          <a:ln w="9525">
            <a:solidFill>
              <a:srgbClr val="A6A6A6"/>
            </a:solidFill>
            <a:round/>
            <a:headEnd/>
            <a:tailEnd/>
          </a:ln>
          <a:effectLst>
            <a:outerShdw blurRad="19050" dist="12700" dir="5400000" algn="ctr" rotWithShape="0">
              <a:schemeClr val="tx1">
                <a:alpha val="12000"/>
              </a:schemeClr>
            </a:outerShdw>
          </a:effectLst>
        </p:spPr>
        <p:txBody>
          <a:bodyPr lIns="0" tIns="0" rIns="0" bIns="0" anchor="ctr"/>
          <a:lstStyle/>
          <a:p>
            <a:pPr algn="ctr" fontAlgn="base">
              <a:lnSpc>
                <a:spcPts val="1200"/>
              </a:lnSpc>
              <a:spcBef>
                <a:spcPct val="0"/>
              </a:spcBef>
              <a:spcAft>
                <a:spcPct val="0"/>
              </a:spcAft>
              <a:defRPr/>
            </a:pPr>
            <a:endParaRPr lang="en-GB" sz="1200" i="1" dirty="0">
              <a:solidFill>
                <a:srgbClr val="000000"/>
              </a:solidFill>
              <a:latin typeface="Times New Roman" pitchFamily="18" charset="0"/>
              <a:cs typeface="Times New Roman" pitchFamily="18" charset="0"/>
            </a:endParaRPr>
          </a:p>
        </p:txBody>
      </p:sp>
      <p:sp>
        <p:nvSpPr>
          <p:cNvPr id="7" name="TextBox 11"/>
          <p:cNvSpPr txBox="1">
            <a:spLocks noChangeArrowheads="1"/>
          </p:cNvSpPr>
          <p:nvPr userDrawn="1"/>
        </p:nvSpPr>
        <p:spPr bwMode="auto">
          <a:xfrm>
            <a:off x="234968" y="6456414"/>
            <a:ext cx="18891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ts val="1200"/>
              </a:lnSpc>
              <a:spcBef>
                <a:spcPct val="0"/>
              </a:spcBef>
              <a:spcAft>
                <a:spcPct val="0"/>
              </a:spcAft>
              <a:defRPr/>
            </a:pPr>
            <a:fld id="{49D63FEE-F543-46EF-A1C1-1A51A93B8663}" type="slidenum">
              <a:rPr lang="en-GB" altLang="en-US" sz="1000" smtClean="0">
                <a:solidFill>
                  <a:srgbClr val="A6A6A6"/>
                </a:solidFill>
              </a:rPr>
              <a:pPr algn="ctr" eaLnBrk="1" fontAlgn="base" hangingPunct="1">
                <a:lnSpc>
                  <a:spcPts val="1200"/>
                </a:lnSpc>
                <a:spcBef>
                  <a:spcPct val="0"/>
                </a:spcBef>
                <a:spcAft>
                  <a:spcPct val="0"/>
                </a:spcAft>
                <a:defRPr/>
              </a:pPr>
              <a:t>‹N›</a:t>
            </a:fld>
            <a:endParaRPr lang="en-GB" altLang="en-US" sz="1000" smtClean="0">
              <a:solidFill>
                <a:srgbClr val="A6A6A6"/>
              </a:solidFill>
            </a:endParaRPr>
          </a:p>
        </p:txBody>
      </p:sp>
      <p:sp>
        <p:nvSpPr>
          <p:cNvPr id="2" name="Title 1"/>
          <p:cNvSpPr>
            <a:spLocks noGrp="1"/>
          </p:cNvSpPr>
          <p:nvPr>
            <p:ph type="title"/>
          </p:nvPr>
        </p:nvSpPr>
        <p:spPr>
          <a:xfrm>
            <a:off x="0" y="4340978"/>
            <a:ext cx="9144000" cy="1193056"/>
          </a:xfrm>
        </p:spPr>
        <p:txBody>
          <a:bodyPr lIns="359111" tIns="359111" rIns="359111" bIns="359111"/>
          <a:lstStyle>
            <a:lvl1pPr algn="r">
              <a:defRPr sz="3200" b="0" i="1" cap="none" baseline="0"/>
            </a:lvl1pPr>
          </a:lstStyle>
          <a:p>
            <a:r>
              <a:rPr lang="it-IT" smtClean="0"/>
              <a:t>Fare clic per modificare stile</a:t>
            </a:r>
            <a:endParaRPr lang="en-GB" dirty="0"/>
          </a:p>
        </p:txBody>
      </p:sp>
    </p:spTree>
    <p:extLst>
      <p:ext uri="{BB962C8B-B14F-4D97-AF65-F5344CB8AC3E}">
        <p14:creationId xmlns:p14="http://schemas.microsoft.com/office/powerpoint/2010/main" xmlns="" val="220844144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7" name="Footer Placeholder 4"/>
          <p:cNvSpPr>
            <a:spLocks noGrp="1"/>
          </p:cNvSpPr>
          <p:nvPr>
            <p:ph type="ftr" sz="quarter" idx="3"/>
          </p:nvPr>
        </p:nvSpPr>
        <p:spPr>
          <a:xfrm>
            <a:off x="687248" y="6403152"/>
            <a:ext cx="6477000" cy="250825"/>
          </a:xfrm>
          <a:prstGeom prst="rect">
            <a:avLst/>
          </a:prstGeom>
        </p:spPr>
        <p:txBody>
          <a:bodyPr/>
          <a:lstStyle>
            <a:lvl1pPr>
              <a:defRPr sz="675" baseline="0">
                <a:solidFill>
                  <a:srgbClr val="7F7F7F"/>
                </a:solidFill>
              </a:defRPr>
            </a:lvl1pPr>
          </a:lstStyle>
          <a:p>
            <a:r>
              <a:rPr lang="en-US" dirty="0" smtClean="0"/>
              <a:t>| Presentation Title | Presenter Name | Date | Subject | Business Use Only</a:t>
            </a:r>
            <a:endParaRPr lang="en-US" dirty="0"/>
          </a:p>
        </p:txBody>
      </p:sp>
      <p:sp>
        <p:nvSpPr>
          <p:cNvPr id="8" name="Slide Number Placeholder 5"/>
          <p:cNvSpPr>
            <a:spLocks noGrp="1"/>
          </p:cNvSpPr>
          <p:nvPr>
            <p:ph type="sldNum" sz="quarter" idx="4"/>
          </p:nvPr>
        </p:nvSpPr>
        <p:spPr>
          <a:xfrm>
            <a:off x="538117" y="6403152"/>
            <a:ext cx="400035" cy="247031"/>
          </a:xfrm>
          <a:prstGeom prst="rect">
            <a:avLst/>
          </a:prstGeom>
        </p:spPr>
        <p:txBody>
          <a:bodyPr/>
          <a:lstStyle>
            <a:lvl1pPr>
              <a:defRPr sz="675" baseline="0">
                <a:solidFill>
                  <a:srgbClr val="7F7F7F"/>
                </a:solidFill>
              </a:defRPr>
            </a:lvl1pPr>
          </a:lstStyle>
          <a:p>
            <a:fld id="{E66AA3EA-0569-43EF-BBA3-83FDB109D582}" type="slidenum">
              <a:rPr lang="en-US" smtClean="0"/>
              <a:pPr/>
              <a:t>‹N›</a:t>
            </a:fld>
            <a:endParaRPr lang="en-US" dirty="0" smtClean="0"/>
          </a:p>
        </p:txBody>
      </p:sp>
      <p:sp>
        <p:nvSpPr>
          <p:cNvPr id="10" name="Textplatzhalter 9" descr="Subtitle"/>
          <p:cNvSpPr>
            <a:spLocks noGrp="1"/>
          </p:cNvSpPr>
          <p:nvPr>
            <p:ph type="body" sz="quarter" idx="10" hasCustomPrompt="1"/>
          </p:nvPr>
        </p:nvSpPr>
        <p:spPr>
          <a:xfrm>
            <a:off x="540000" y="738556"/>
            <a:ext cx="8311392" cy="367571"/>
          </a:xfrm>
        </p:spPr>
        <p:txBody>
          <a:bodyPr anchor="b" anchorCtr="0">
            <a:noAutofit/>
          </a:bodyPr>
          <a:lstStyle>
            <a:lvl1pPr marL="0" indent="0">
              <a:lnSpc>
                <a:spcPct val="95000"/>
              </a:lnSpc>
              <a:buNone/>
              <a:defRPr sz="15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6"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40902732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1"/>
          </p:nvPr>
        </p:nvSpPr>
        <p:spPr>
          <a:xfrm>
            <a:off x="1003300" y="6485665"/>
            <a:ext cx="2959227"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smtClean="0"/>
              <a:t>Click to edit Master text styles</a:t>
            </a:r>
          </a:p>
        </p:txBody>
      </p:sp>
      <p:sp>
        <p:nvSpPr>
          <p:cNvPr id="11" name="Text Placeholder 7"/>
          <p:cNvSpPr>
            <a:spLocks noGrp="1"/>
          </p:cNvSpPr>
          <p:nvPr>
            <p:ph type="body" sz="quarter" idx="12"/>
          </p:nvPr>
        </p:nvSpPr>
        <p:spPr>
          <a:xfrm>
            <a:off x="4492501" y="6485665"/>
            <a:ext cx="2959227"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smtClean="0"/>
              <a:t>Click to edit Master text styles</a:t>
            </a:r>
          </a:p>
        </p:txBody>
      </p:sp>
    </p:spTree>
    <p:extLst>
      <p:ext uri="{BB962C8B-B14F-4D97-AF65-F5344CB8AC3E}">
        <p14:creationId xmlns:p14="http://schemas.microsoft.com/office/powerpoint/2010/main" xmlns="" val="389382339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3" y="306006"/>
            <a:ext cx="8318531" cy="496136"/>
          </a:xfrm>
          <a:prstGeom prst="rect">
            <a:avLst/>
          </a:prstGeom>
        </p:spPr>
        <p:txBody>
          <a:bodyPr tIns="12569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7" name="Footer Placeholder 4"/>
          <p:cNvSpPr>
            <a:spLocks noGrp="1"/>
          </p:cNvSpPr>
          <p:nvPr>
            <p:ph type="ftr" sz="quarter" idx="3"/>
          </p:nvPr>
        </p:nvSpPr>
        <p:spPr>
          <a:xfrm>
            <a:off x="687248" y="6403161"/>
            <a:ext cx="6477000" cy="250825"/>
          </a:xfrm>
          <a:prstGeom prst="rect">
            <a:avLst/>
          </a:prstGeom>
        </p:spPr>
        <p:txBody>
          <a:bodyPr lIns="91217" tIns="45608" rIns="91217" bIns="45608"/>
          <a:lstStyle>
            <a:lvl1pPr>
              <a:defRPr sz="900" baseline="0">
                <a:solidFill>
                  <a:srgbClr val="7F7F7F"/>
                </a:solidFill>
              </a:defRPr>
            </a:lvl1pPr>
          </a:lstStyle>
          <a:p>
            <a:pPr fontAlgn="base">
              <a:spcBef>
                <a:spcPct val="0"/>
              </a:spcBef>
              <a:spcAft>
                <a:spcPct val="0"/>
              </a:spcAft>
            </a:pPr>
            <a:r>
              <a:rPr lang="en-US" dirty="0" smtClean="0"/>
              <a:t>| Presentation Title | Presenter Name | Date | Subject | Business Use Only</a:t>
            </a:r>
            <a:endParaRPr lang="en-US" dirty="0"/>
          </a:p>
        </p:txBody>
      </p:sp>
      <p:sp>
        <p:nvSpPr>
          <p:cNvPr id="8" name="Slide Number Placeholder 5"/>
          <p:cNvSpPr>
            <a:spLocks noGrp="1"/>
          </p:cNvSpPr>
          <p:nvPr>
            <p:ph type="sldNum" sz="quarter" idx="4"/>
          </p:nvPr>
        </p:nvSpPr>
        <p:spPr>
          <a:xfrm>
            <a:off x="538129" y="6403158"/>
            <a:ext cx="400035" cy="247031"/>
          </a:xfrm>
          <a:prstGeom prst="rect">
            <a:avLst/>
          </a:prstGeom>
        </p:spPr>
        <p:txBody>
          <a:bodyPr lIns="91217" tIns="45608" rIns="91217" bIns="45608"/>
          <a:lstStyle>
            <a:lvl1pPr>
              <a:defRPr sz="900" baseline="0">
                <a:solidFill>
                  <a:srgbClr val="7F7F7F"/>
                </a:solidFill>
              </a:defRPr>
            </a:lvl1pPr>
          </a:lstStyle>
          <a:p>
            <a:pPr fontAlgn="base">
              <a:spcBef>
                <a:spcPct val="0"/>
              </a:spcBef>
              <a:spcAft>
                <a:spcPct val="0"/>
              </a:spcAft>
            </a:pPr>
            <a:fld id="{E66AA3EA-0569-43EF-BBA3-83FDB109D582}" type="slidenum">
              <a:rPr lang="en-US" smtClean="0"/>
              <a:pPr fontAlgn="base">
                <a:spcBef>
                  <a:spcPct val="0"/>
                </a:spcBef>
                <a:spcAft>
                  <a:spcPct val="0"/>
                </a:spcAft>
              </a:pPr>
              <a:t>‹N›</a:t>
            </a:fld>
            <a:endParaRPr lang="en-US" dirty="0" smtClean="0"/>
          </a:p>
        </p:txBody>
      </p:sp>
      <p:sp>
        <p:nvSpPr>
          <p:cNvPr id="10" name="Textplatzhalter 9" descr="Subtitle"/>
          <p:cNvSpPr>
            <a:spLocks noGrp="1"/>
          </p:cNvSpPr>
          <p:nvPr>
            <p:ph type="body" sz="quarter" idx="10" hasCustomPrompt="1"/>
          </p:nvPr>
        </p:nvSpPr>
        <p:spPr>
          <a:xfrm>
            <a:off x="540003" y="738570"/>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80"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42269807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2"/>
          <p:cNvSpPr>
            <a:spLocks noGrp="1"/>
          </p:cNvSpPr>
          <p:nvPr>
            <p:ph type="title"/>
          </p:nvPr>
        </p:nvSpPr>
        <p:spPr>
          <a:xfrm>
            <a:off x="344256" y="582159"/>
            <a:ext cx="8440973" cy="501450"/>
          </a:xfrm>
          <a:prstGeom prst="rect">
            <a:avLst/>
          </a:prstGeom>
        </p:spPr>
        <p:txBody>
          <a:bodyPr/>
          <a:lstStyle/>
          <a:p>
            <a:r>
              <a:rPr lang="en-US" smtClean="0"/>
              <a:t>Click to edit Master title style</a:t>
            </a:r>
            <a:endParaRPr lang="en-GB"/>
          </a:p>
        </p:txBody>
      </p:sp>
      <p:sp>
        <p:nvSpPr>
          <p:cNvPr id="6" name="Text Placeholder 7"/>
          <p:cNvSpPr>
            <a:spLocks noGrp="1"/>
          </p:cNvSpPr>
          <p:nvPr>
            <p:ph type="body" sz="quarter" idx="11" hasCustomPrompt="1"/>
          </p:nvPr>
        </p:nvSpPr>
        <p:spPr>
          <a:xfrm>
            <a:off x="599055" y="6485665"/>
            <a:ext cx="3363472"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7" name="Text Placeholder 7"/>
          <p:cNvSpPr>
            <a:spLocks noGrp="1"/>
          </p:cNvSpPr>
          <p:nvPr>
            <p:ph type="body" sz="quarter" idx="12" hasCustomPrompt="1"/>
          </p:nvPr>
        </p:nvSpPr>
        <p:spPr>
          <a:xfrm>
            <a:off x="4088253" y="6485665"/>
            <a:ext cx="3363472"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336719686"/>
      </p:ext>
    </p:extLst>
  </p:cSld>
  <p:clrMapOvr>
    <a:masterClrMapping/>
  </p:clrMapOvr>
  <p:transition spd="med">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87248" y="6403161"/>
            <a:ext cx="6477000" cy="250825"/>
          </a:xfrm>
          <a:prstGeom prst="rect">
            <a:avLst/>
          </a:prstGeom>
        </p:spPr>
        <p:txBody>
          <a:bodyPr lIns="91217" tIns="45608" rIns="91217" bIns="45608"/>
          <a:lstStyle>
            <a:lvl1pPr>
              <a:defRPr sz="900"/>
            </a:lvl1pPr>
          </a:lstStyle>
          <a:p>
            <a:pPr fontAlgn="base">
              <a:spcBef>
                <a:spcPct val="0"/>
              </a:spcBef>
              <a:spcAft>
                <a:spcPct val="0"/>
              </a:spcAft>
            </a:pPr>
            <a:r>
              <a:rPr lang="en-US" dirty="0" smtClean="0">
                <a:solidFill>
                  <a:srgbClr val="000000"/>
                </a:solidFill>
              </a:rPr>
              <a:t>| Presentation Title | Presenter Name | Date | Subject | Business Use Only</a:t>
            </a:r>
            <a:endParaRPr lang="en-US" dirty="0">
              <a:solidFill>
                <a:srgbClr val="000000"/>
              </a:solidFill>
            </a:endParaRPr>
          </a:p>
        </p:txBody>
      </p:sp>
      <p:sp>
        <p:nvSpPr>
          <p:cNvPr id="8" name="Slide Number Placeholder 5"/>
          <p:cNvSpPr>
            <a:spLocks noGrp="1"/>
          </p:cNvSpPr>
          <p:nvPr>
            <p:ph type="sldNum" sz="quarter" idx="4"/>
          </p:nvPr>
        </p:nvSpPr>
        <p:spPr>
          <a:xfrm>
            <a:off x="538129" y="6403158"/>
            <a:ext cx="400035" cy="247031"/>
          </a:xfrm>
          <a:prstGeom prst="rect">
            <a:avLst/>
          </a:prstGeom>
        </p:spPr>
        <p:txBody>
          <a:bodyPr lIns="91217" tIns="45608" rIns="91217" bIns="45608"/>
          <a:lstStyle>
            <a:lvl1pPr>
              <a:defRPr sz="900"/>
            </a:lvl1pPr>
          </a:lstStyle>
          <a:p>
            <a:pPr fontAlgn="base">
              <a:spcBef>
                <a:spcPct val="0"/>
              </a:spcBef>
              <a:spcAft>
                <a:spcPct val="0"/>
              </a:spcAft>
            </a:pPr>
            <a:fld id="{E66AA3EA-0569-43EF-BBA3-83FDB109D582}" type="slidenum">
              <a:rPr lang="en-US" smtClean="0">
                <a:solidFill>
                  <a:srgbClr val="000000"/>
                </a:solidFill>
              </a:rPr>
              <a:pPr fontAlgn="base">
                <a:spcBef>
                  <a:spcPct val="0"/>
                </a:spcBef>
                <a:spcAft>
                  <a:spcPct val="0"/>
                </a:spcAft>
              </a:pPr>
              <a:t>‹N›</a:t>
            </a:fld>
            <a:endParaRPr lang="en-US" dirty="0" smtClean="0">
              <a:solidFill>
                <a:srgbClr val="000000"/>
              </a:solidFill>
            </a:endParaRPr>
          </a:p>
        </p:txBody>
      </p:sp>
      <p:sp>
        <p:nvSpPr>
          <p:cNvPr id="10" name="Textplatzhalter 9" descr="Subtitle"/>
          <p:cNvSpPr>
            <a:spLocks noGrp="1"/>
          </p:cNvSpPr>
          <p:nvPr>
            <p:ph type="body" sz="quarter" idx="10" hasCustomPrompt="1"/>
          </p:nvPr>
        </p:nvSpPr>
        <p:spPr>
          <a:xfrm>
            <a:off x="540003" y="738570"/>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11" name="Title 1"/>
          <p:cNvSpPr>
            <a:spLocks noGrp="1"/>
          </p:cNvSpPr>
          <p:nvPr>
            <p:ph type="title" hasCustomPrompt="1"/>
          </p:nvPr>
        </p:nvSpPr>
        <p:spPr>
          <a:xfrm>
            <a:off x="539753" y="306006"/>
            <a:ext cx="8318531" cy="496136"/>
          </a:xfrm>
          <a:prstGeom prst="rect">
            <a:avLst/>
          </a:prstGeom>
        </p:spPr>
        <p:txBody>
          <a:bodyPr tIns="125690" anchor="t" anchorCtr="0"/>
          <a:lstStyle>
            <a:lvl1pPr>
              <a:lnSpc>
                <a:spcPct val="75000"/>
              </a:lnSpc>
              <a:defRPr>
                <a:solidFill>
                  <a:schemeClr val="accent4"/>
                </a:solidFill>
              </a:defRPr>
            </a:lvl1pPr>
          </a:lstStyle>
          <a:p>
            <a:r>
              <a:rPr lang="en-US" noProof="0" dirty="0" smtClean="0"/>
              <a:t>Title</a:t>
            </a:r>
            <a:endParaRPr lang="en-US" noProof="0" dirty="0"/>
          </a:p>
        </p:txBody>
      </p:sp>
    </p:spTree>
    <p:extLst>
      <p:ext uri="{BB962C8B-B14F-4D97-AF65-F5344CB8AC3E}">
        <p14:creationId xmlns:p14="http://schemas.microsoft.com/office/powerpoint/2010/main" xmlns="" val="154515336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87248" y="6403161"/>
            <a:ext cx="6477000" cy="250825"/>
          </a:xfrm>
          <a:prstGeom prst="rect">
            <a:avLst/>
          </a:prstGeom>
        </p:spPr>
        <p:txBody>
          <a:bodyPr lIns="91217" tIns="45608" rIns="91217" bIns="45608"/>
          <a:lstStyle>
            <a:lvl1pPr>
              <a:defRPr sz="900"/>
            </a:lvl1pPr>
          </a:lstStyle>
          <a:p>
            <a:pPr fontAlgn="base">
              <a:spcBef>
                <a:spcPct val="0"/>
              </a:spcBef>
              <a:spcAft>
                <a:spcPct val="0"/>
              </a:spcAft>
            </a:pPr>
            <a:r>
              <a:rPr lang="en-US" dirty="0" smtClean="0">
                <a:solidFill>
                  <a:srgbClr val="000000"/>
                </a:solidFill>
              </a:rPr>
              <a:t>| Presentation Title | Presenter Name | Date | Subject | Business Use Only</a:t>
            </a:r>
            <a:endParaRPr lang="en-US" dirty="0">
              <a:solidFill>
                <a:srgbClr val="000000"/>
              </a:solidFill>
            </a:endParaRPr>
          </a:p>
        </p:txBody>
      </p:sp>
      <p:sp>
        <p:nvSpPr>
          <p:cNvPr id="8" name="Slide Number Placeholder 5"/>
          <p:cNvSpPr>
            <a:spLocks noGrp="1"/>
          </p:cNvSpPr>
          <p:nvPr>
            <p:ph type="sldNum" sz="quarter" idx="4"/>
          </p:nvPr>
        </p:nvSpPr>
        <p:spPr>
          <a:xfrm>
            <a:off x="538129" y="6403158"/>
            <a:ext cx="400035" cy="247031"/>
          </a:xfrm>
          <a:prstGeom prst="rect">
            <a:avLst/>
          </a:prstGeom>
        </p:spPr>
        <p:txBody>
          <a:bodyPr lIns="91217" tIns="45608" rIns="91217" bIns="45608"/>
          <a:lstStyle>
            <a:lvl1pPr>
              <a:defRPr sz="900"/>
            </a:lvl1pPr>
          </a:lstStyle>
          <a:p>
            <a:pPr fontAlgn="base">
              <a:spcBef>
                <a:spcPct val="0"/>
              </a:spcBef>
              <a:spcAft>
                <a:spcPct val="0"/>
              </a:spcAft>
            </a:pPr>
            <a:fld id="{E66AA3EA-0569-43EF-BBA3-83FDB109D582}" type="slidenum">
              <a:rPr lang="en-US" smtClean="0">
                <a:solidFill>
                  <a:srgbClr val="000000"/>
                </a:solidFill>
              </a:rPr>
              <a:pPr fontAlgn="base">
                <a:spcBef>
                  <a:spcPct val="0"/>
                </a:spcBef>
                <a:spcAft>
                  <a:spcPct val="0"/>
                </a:spcAft>
              </a:pPr>
              <a:t>‹N›</a:t>
            </a:fld>
            <a:endParaRPr lang="en-US" dirty="0" smtClean="0">
              <a:solidFill>
                <a:srgbClr val="000000"/>
              </a:solidFill>
            </a:endParaRPr>
          </a:p>
        </p:txBody>
      </p:sp>
      <p:sp>
        <p:nvSpPr>
          <p:cNvPr id="10" name="Textplatzhalter 9" descr="Subtitle"/>
          <p:cNvSpPr>
            <a:spLocks noGrp="1"/>
          </p:cNvSpPr>
          <p:nvPr>
            <p:ph type="body" sz="quarter" idx="10" hasCustomPrompt="1"/>
          </p:nvPr>
        </p:nvSpPr>
        <p:spPr>
          <a:xfrm>
            <a:off x="540003" y="738570"/>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11" name="Title 1"/>
          <p:cNvSpPr>
            <a:spLocks noGrp="1"/>
          </p:cNvSpPr>
          <p:nvPr>
            <p:ph type="title" hasCustomPrompt="1"/>
          </p:nvPr>
        </p:nvSpPr>
        <p:spPr>
          <a:xfrm>
            <a:off x="539753" y="306006"/>
            <a:ext cx="8318531" cy="496136"/>
          </a:xfrm>
          <a:prstGeom prst="rect">
            <a:avLst/>
          </a:prstGeom>
        </p:spPr>
        <p:txBody>
          <a:bodyPr tIns="125690" anchor="t" anchorCtr="0"/>
          <a:lstStyle>
            <a:lvl1pPr>
              <a:lnSpc>
                <a:spcPct val="75000"/>
              </a:lnSpc>
              <a:defRPr>
                <a:solidFill>
                  <a:schemeClr val="accent4"/>
                </a:solidFill>
              </a:defRPr>
            </a:lvl1pPr>
          </a:lstStyle>
          <a:p>
            <a:r>
              <a:rPr lang="en-US" noProof="0" dirty="0" smtClean="0"/>
              <a:t>Title</a:t>
            </a:r>
            <a:endParaRPr lang="en-US" noProof="0" dirty="0"/>
          </a:p>
        </p:txBody>
      </p:sp>
    </p:spTree>
    <p:extLst>
      <p:ext uri="{BB962C8B-B14F-4D97-AF65-F5344CB8AC3E}">
        <p14:creationId xmlns:p14="http://schemas.microsoft.com/office/powerpoint/2010/main" xmlns="" val="32208695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87248" y="6403161"/>
            <a:ext cx="6477000" cy="250825"/>
          </a:xfrm>
          <a:prstGeom prst="rect">
            <a:avLst/>
          </a:prstGeom>
        </p:spPr>
        <p:txBody>
          <a:bodyPr lIns="91217" tIns="45608" rIns="91217" bIns="45608"/>
          <a:lstStyle>
            <a:lvl1pPr>
              <a:defRPr sz="900"/>
            </a:lvl1pPr>
          </a:lstStyle>
          <a:p>
            <a:pPr fontAlgn="base">
              <a:spcBef>
                <a:spcPct val="0"/>
              </a:spcBef>
              <a:spcAft>
                <a:spcPct val="0"/>
              </a:spcAft>
            </a:pPr>
            <a:r>
              <a:rPr lang="en-US" dirty="0" smtClean="0">
                <a:solidFill>
                  <a:srgbClr val="000000"/>
                </a:solidFill>
              </a:rPr>
              <a:t>| Presentation Title | Presenter Name | Date | Subject | Business Use Only</a:t>
            </a:r>
            <a:endParaRPr lang="en-US" dirty="0">
              <a:solidFill>
                <a:srgbClr val="000000"/>
              </a:solidFill>
            </a:endParaRPr>
          </a:p>
        </p:txBody>
      </p:sp>
      <p:sp>
        <p:nvSpPr>
          <p:cNvPr id="8" name="Slide Number Placeholder 5"/>
          <p:cNvSpPr>
            <a:spLocks noGrp="1"/>
          </p:cNvSpPr>
          <p:nvPr>
            <p:ph type="sldNum" sz="quarter" idx="4"/>
          </p:nvPr>
        </p:nvSpPr>
        <p:spPr>
          <a:xfrm>
            <a:off x="538129" y="6403158"/>
            <a:ext cx="400035" cy="247031"/>
          </a:xfrm>
          <a:prstGeom prst="rect">
            <a:avLst/>
          </a:prstGeom>
        </p:spPr>
        <p:txBody>
          <a:bodyPr lIns="91217" tIns="45608" rIns="91217" bIns="45608"/>
          <a:lstStyle>
            <a:lvl1pPr>
              <a:defRPr sz="900"/>
            </a:lvl1pPr>
          </a:lstStyle>
          <a:p>
            <a:pPr fontAlgn="base">
              <a:spcBef>
                <a:spcPct val="0"/>
              </a:spcBef>
              <a:spcAft>
                <a:spcPct val="0"/>
              </a:spcAft>
            </a:pPr>
            <a:fld id="{E66AA3EA-0569-43EF-BBA3-83FDB109D582}" type="slidenum">
              <a:rPr lang="en-US" smtClean="0">
                <a:solidFill>
                  <a:srgbClr val="000000"/>
                </a:solidFill>
              </a:rPr>
              <a:pPr fontAlgn="base">
                <a:spcBef>
                  <a:spcPct val="0"/>
                </a:spcBef>
                <a:spcAft>
                  <a:spcPct val="0"/>
                </a:spcAft>
              </a:pPr>
              <a:t>‹N›</a:t>
            </a:fld>
            <a:endParaRPr lang="en-US" dirty="0" smtClean="0">
              <a:solidFill>
                <a:srgbClr val="000000"/>
              </a:solidFill>
            </a:endParaRPr>
          </a:p>
        </p:txBody>
      </p:sp>
      <p:sp>
        <p:nvSpPr>
          <p:cNvPr id="10" name="Textplatzhalter 9" descr="Subtitle"/>
          <p:cNvSpPr>
            <a:spLocks noGrp="1"/>
          </p:cNvSpPr>
          <p:nvPr>
            <p:ph type="body" sz="quarter" idx="10" hasCustomPrompt="1"/>
          </p:nvPr>
        </p:nvSpPr>
        <p:spPr>
          <a:xfrm>
            <a:off x="540003" y="738570"/>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11" name="Title 1"/>
          <p:cNvSpPr>
            <a:spLocks noGrp="1"/>
          </p:cNvSpPr>
          <p:nvPr>
            <p:ph type="title" hasCustomPrompt="1"/>
          </p:nvPr>
        </p:nvSpPr>
        <p:spPr>
          <a:xfrm>
            <a:off x="539753" y="306006"/>
            <a:ext cx="8318531" cy="496136"/>
          </a:xfrm>
          <a:prstGeom prst="rect">
            <a:avLst/>
          </a:prstGeom>
        </p:spPr>
        <p:txBody>
          <a:bodyPr tIns="125690" anchor="t" anchorCtr="0"/>
          <a:lstStyle>
            <a:lvl1pPr>
              <a:lnSpc>
                <a:spcPct val="75000"/>
              </a:lnSpc>
              <a:defRPr>
                <a:solidFill>
                  <a:schemeClr val="accent4"/>
                </a:solidFill>
              </a:defRPr>
            </a:lvl1pPr>
          </a:lstStyle>
          <a:p>
            <a:r>
              <a:rPr lang="en-US" noProof="0" dirty="0" smtClean="0"/>
              <a:t>Title</a:t>
            </a:r>
            <a:endParaRPr lang="en-US" noProof="0" dirty="0"/>
          </a:p>
        </p:txBody>
      </p:sp>
    </p:spTree>
    <p:extLst>
      <p:ext uri="{BB962C8B-B14F-4D97-AF65-F5344CB8AC3E}">
        <p14:creationId xmlns:p14="http://schemas.microsoft.com/office/powerpoint/2010/main" xmlns="" val="356340505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27050" y="1346205"/>
            <a:ext cx="4160839" cy="2097271"/>
          </a:xfrm>
        </p:spPr>
        <p:txBody>
          <a:bodyPr/>
          <a:lstStyle>
            <a:lvl1pPr marL="233032" marR="0" indent="-233032" algn="l" defTabSz="913101"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7893" marR="0" indent="-163280" algn="l" defTabSz="913101" rtl="0" eaLnBrk="1" fontAlgn="base" latinLnBrk="0" hangingPunct="1">
              <a:lnSpc>
                <a:spcPct val="95000"/>
              </a:lnSpc>
              <a:spcBef>
                <a:spcPct val="40000"/>
              </a:spcBef>
              <a:spcAft>
                <a:spcPct val="0"/>
              </a:spcAft>
              <a:buClr>
                <a:srgbClr val="917B69"/>
              </a:buClr>
              <a:buSzTx/>
              <a:buFont typeface="Arial" charset="0"/>
              <a:buChar char="•"/>
              <a:tabLst/>
              <a:defRPr sz="2400"/>
            </a:lvl2pPr>
            <a:lvl3pPr marL="577026" marR="0" indent="-177548" algn="l" defTabSz="913101" rtl="0" eaLnBrk="1" fontAlgn="base" latinLnBrk="0" hangingPunct="1">
              <a:lnSpc>
                <a:spcPct val="95000"/>
              </a:lnSpc>
              <a:spcBef>
                <a:spcPct val="30000"/>
              </a:spcBef>
              <a:spcAft>
                <a:spcPct val="0"/>
              </a:spcAft>
              <a:buClrTx/>
              <a:buSzTx/>
              <a:buFont typeface="Arial" charset="0"/>
              <a:buChar char="-"/>
              <a:tabLst/>
              <a:defRPr sz="2000"/>
            </a:lvl3pPr>
            <a:lvl4pPr marL="751404" marR="0" indent="-172794" algn="l" defTabSz="913101" rtl="0" eaLnBrk="1" fontAlgn="base" latinLnBrk="0" hangingPunct="1">
              <a:lnSpc>
                <a:spcPct val="95000"/>
              </a:lnSpc>
              <a:spcBef>
                <a:spcPct val="20000"/>
              </a:spcBef>
              <a:spcAft>
                <a:spcPct val="0"/>
              </a:spcAft>
              <a:buClrTx/>
              <a:buSzTx/>
              <a:buFont typeface="Arial" charset="0"/>
              <a:buChar char="•"/>
              <a:tabLst/>
              <a:defRPr sz="1800"/>
            </a:lvl4pPr>
            <a:lvl5pPr marL="916264" marR="0" indent="-163280" algn="l" defTabSz="913101"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marL="233032" marR="0" lvl="0" indent="-233032" algn="l" defTabSz="913101"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Click to edit Master text styles</a:t>
            </a:r>
          </a:p>
          <a:p>
            <a:pPr marL="397893" marR="0" lvl="1" indent="-163280" algn="l" defTabSz="913101"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2000" b="0" i="0" u="none" strike="noStrike" kern="0" cap="none" spc="0" normalizeH="0" baseline="0" noProof="0" dirty="0" smtClean="0">
                <a:ln>
                  <a:noFill/>
                </a:ln>
                <a:solidFill>
                  <a:srgbClr val="000000"/>
                </a:solidFill>
                <a:effectLst/>
                <a:uLnTx/>
                <a:uFillTx/>
                <a:latin typeface="+mn-lt"/>
              </a:rPr>
              <a:t>Second level</a:t>
            </a:r>
          </a:p>
          <a:p>
            <a:pPr marL="577026" marR="0" lvl="2" indent="-177548" algn="l" defTabSz="913101" rtl="0" eaLnBrk="1" fontAlgn="base" latinLnBrk="0" hangingPunct="1">
              <a:lnSpc>
                <a:spcPct val="95000"/>
              </a:lnSpc>
              <a:spcBef>
                <a:spcPct val="30000"/>
              </a:spcBef>
              <a:spcAft>
                <a:spcPct val="0"/>
              </a:spcAft>
              <a:buClrTx/>
              <a:buSzTx/>
              <a:buFont typeface="Arial" charset="0"/>
              <a:buChar char="-"/>
              <a:tabLst/>
              <a:defRPr/>
            </a:pPr>
            <a:r>
              <a:rPr kumimoji="0" lang="en-US" sz="1800" b="0" i="0" u="none" strike="noStrike" kern="0" cap="none" spc="0" normalizeH="0" baseline="0" noProof="0" dirty="0" smtClean="0">
                <a:ln>
                  <a:noFill/>
                </a:ln>
                <a:solidFill>
                  <a:srgbClr val="000000"/>
                </a:solidFill>
                <a:effectLst/>
                <a:uLnTx/>
                <a:uFillTx/>
                <a:latin typeface="+mn-lt"/>
              </a:rPr>
              <a:t>Third level</a:t>
            </a:r>
          </a:p>
          <a:p>
            <a:pPr marL="751404" marR="0" lvl="3" indent="-172794" algn="l" defTabSz="913101" rtl="0" eaLnBrk="1" fontAlgn="base" latinLnBrk="0" hangingPunct="1">
              <a:lnSpc>
                <a:spcPct val="95000"/>
              </a:lnSpc>
              <a:spcBef>
                <a:spcPct val="20000"/>
              </a:spcBef>
              <a:spcAft>
                <a:spcPct val="0"/>
              </a:spcAft>
              <a:buClrTx/>
              <a:buSzTx/>
              <a:buFont typeface="Arial" charset="0"/>
              <a:buChar char="•"/>
              <a:tabLst/>
              <a:defRPr/>
            </a:pPr>
            <a:r>
              <a:rPr kumimoji="0" lang="en-US" sz="1600" b="0" i="0" u="none" strike="noStrike" kern="0" cap="none" spc="0" normalizeH="0" baseline="0" noProof="0" dirty="0" smtClean="0">
                <a:ln>
                  <a:noFill/>
                </a:ln>
                <a:solidFill>
                  <a:srgbClr val="000000"/>
                </a:solidFill>
                <a:effectLst/>
                <a:uLnTx/>
                <a:uFillTx/>
                <a:latin typeface="+mn-lt"/>
              </a:rPr>
              <a:t>Fourth level</a:t>
            </a:r>
          </a:p>
          <a:p>
            <a:pPr marL="916264" marR="0" lvl="4" indent="-163280" algn="l" defTabSz="913101"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n-lt"/>
              </a:rPr>
              <a:t>Fifth level</a:t>
            </a:r>
          </a:p>
        </p:txBody>
      </p:sp>
      <p:sp>
        <p:nvSpPr>
          <p:cNvPr id="4" name="Content Placeholder 3"/>
          <p:cNvSpPr>
            <a:spLocks noGrp="1"/>
          </p:cNvSpPr>
          <p:nvPr>
            <p:ph sz="half" idx="2" hasCustomPrompt="1"/>
          </p:nvPr>
        </p:nvSpPr>
        <p:spPr>
          <a:xfrm>
            <a:off x="4840289" y="1346206"/>
            <a:ext cx="3998912" cy="2097271"/>
          </a:xfrm>
        </p:spPr>
        <p:txBody>
          <a:bodyPr/>
          <a:lstStyle>
            <a:lvl1pPr marL="233032" marR="0" indent="-233032" algn="l" defTabSz="913101"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7893" marR="0" indent="-163280" algn="l" defTabSz="913101" rtl="0" eaLnBrk="1" fontAlgn="base" latinLnBrk="0" hangingPunct="1">
              <a:lnSpc>
                <a:spcPct val="95000"/>
              </a:lnSpc>
              <a:spcBef>
                <a:spcPct val="40000"/>
              </a:spcBef>
              <a:spcAft>
                <a:spcPct val="0"/>
              </a:spcAft>
              <a:buClr>
                <a:srgbClr val="917B69"/>
              </a:buClr>
              <a:buSzTx/>
              <a:buFont typeface="Arial" charset="0"/>
              <a:buChar char="•"/>
              <a:tabLst/>
              <a:defRPr sz="2400"/>
            </a:lvl2pPr>
            <a:lvl3pPr marL="577026" marR="0" indent="-177548" algn="l" defTabSz="913101" rtl="0" eaLnBrk="1" fontAlgn="base" latinLnBrk="0" hangingPunct="1">
              <a:lnSpc>
                <a:spcPct val="95000"/>
              </a:lnSpc>
              <a:spcBef>
                <a:spcPct val="30000"/>
              </a:spcBef>
              <a:spcAft>
                <a:spcPct val="0"/>
              </a:spcAft>
              <a:buClrTx/>
              <a:buSzTx/>
              <a:buFont typeface="Arial" charset="0"/>
              <a:buChar char="-"/>
              <a:tabLst/>
              <a:defRPr sz="2000"/>
            </a:lvl3pPr>
            <a:lvl4pPr marL="751404" marR="0" indent="-172794" algn="l" defTabSz="913101" rtl="0" eaLnBrk="1" fontAlgn="base" latinLnBrk="0" hangingPunct="1">
              <a:lnSpc>
                <a:spcPct val="95000"/>
              </a:lnSpc>
              <a:spcBef>
                <a:spcPct val="20000"/>
              </a:spcBef>
              <a:spcAft>
                <a:spcPct val="0"/>
              </a:spcAft>
              <a:buClrTx/>
              <a:buSzTx/>
              <a:buFont typeface="Arial" charset="0"/>
              <a:buChar char="•"/>
              <a:tabLst/>
              <a:defRPr sz="1800"/>
            </a:lvl4pPr>
            <a:lvl5pPr marL="916264" marR="0" indent="-163280" algn="l" defTabSz="913101"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marL="233032" marR="0" lvl="0" indent="-233032" algn="l" defTabSz="913101"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Click to edit Master text styles</a:t>
            </a:r>
          </a:p>
          <a:p>
            <a:pPr marL="397893" marR="0" lvl="1" indent="-163280" algn="l" defTabSz="913101"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2000" b="0" i="0" u="none" strike="noStrike" kern="0" cap="none" spc="0" normalizeH="0" baseline="0" noProof="0" dirty="0" smtClean="0">
                <a:ln>
                  <a:noFill/>
                </a:ln>
                <a:solidFill>
                  <a:srgbClr val="000000"/>
                </a:solidFill>
                <a:effectLst/>
                <a:uLnTx/>
                <a:uFillTx/>
                <a:latin typeface="+mn-lt"/>
              </a:rPr>
              <a:t>Second level</a:t>
            </a:r>
          </a:p>
          <a:p>
            <a:pPr marL="577026" marR="0" lvl="2" indent="-177548" algn="l" defTabSz="913101" rtl="0" eaLnBrk="1" fontAlgn="base" latinLnBrk="0" hangingPunct="1">
              <a:lnSpc>
                <a:spcPct val="95000"/>
              </a:lnSpc>
              <a:spcBef>
                <a:spcPct val="30000"/>
              </a:spcBef>
              <a:spcAft>
                <a:spcPct val="0"/>
              </a:spcAft>
              <a:buClrTx/>
              <a:buSzTx/>
              <a:buFont typeface="Arial" charset="0"/>
              <a:buChar char="-"/>
              <a:tabLst/>
              <a:defRPr/>
            </a:pPr>
            <a:r>
              <a:rPr kumimoji="0" lang="en-US" sz="1800" b="0" i="0" u="none" strike="noStrike" kern="0" cap="none" spc="0" normalizeH="0" baseline="0" noProof="0" dirty="0" smtClean="0">
                <a:ln>
                  <a:noFill/>
                </a:ln>
                <a:solidFill>
                  <a:srgbClr val="000000"/>
                </a:solidFill>
                <a:effectLst/>
                <a:uLnTx/>
                <a:uFillTx/>
                <a:latin typeface="+mn-lt"/>
              </a:rPr>
              <a:t>Third level</a:t>
            </a:r>
          </a:p>
          <a:p>
            <a:pPr marL="751404" marR="0" lvl="3" indent="-172794" algn="l" defTabSz="913101" rtl="0" eaLnBrk="1" fontAlgn="base" latinLnBrk="0" hangingPunct="1">
              <a:lnSpc>
                <a:spcPct val="95000"/>
              </a:lnSpc>
              <a:spcBef>
                <a:spcPct val="20000"/>
              </a:spcBef>
              <a:spcAft>
                <a:spcPct val="0"/>
              </a:spcAft>
              <a:buClrTx/>
              <a:buSzTx/>
              <a:buFont typeface="Arial" charset="0"/>
              <a:buChar char="•"/>
              <a:tabLst/>
              <a:defRPr/>
            </a:pPr>
            <a:r>
              <a:rPr kumimoji="0" lang="en-US" sz="1600" b="0" i="0" u="none" strike="noStrike" kern="0" cap="none" spc="0" normalizeH="0" baseline="0" noProof="0" dirty="0" smtClean="0">
                <a:ln>
                  <a:noFill/>
                </a:ln>
                <a:solidFill>
                  <a:srgbClr val="000000"/>
                </a:solidFill>
                <a:effectLst/>
                <a:uLnTx/>
                <a:uFillTx/>
                <a:latin typeface="+mn-lt"/>
              </a:rPr>
              <a:t>Fourth level</a:t>
            </a:r>
          </a:p>
          <a:p>
            <a:pPr marL="916264" marR="0" lvl="4" indent="-163280" algn="l" defTabSz="913101"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n-lt"/>
              </a:rPr>
              <a:t>Fifth level</a:t>
            </a:r>
          </a:p>
        </p:txBody>
      </p:sp>
      <p:sp>
        <p:nvSpPr>
          <p:cNvPr id="9" name="Footer Placeholder 4"/>
          <p:cNvSpPr>
            <a:spLocks noGrp="1"/>
          </p:cNvSpPr>
          <p:nvPr>
            <p:ph type="ftr" sz="quarter" idx="3"/>
          </p:nvPr>
        </p:nvSpPr>
        <p:spPr>
          <a:xfrm>
            <a:off x="687248" y="6403161"/>
            <a:ext cx="6477000" cy="250825"/>
          </a:xfrm>
          <a:prstGeom prst="rect">
            <a:avLst/>
          </a:prstGeom>
        </p:spPr>
        <p:txBody>
          <a:bodyPr lIns="91217" tIns="45608" rIns="91217" bIns="45608"/>
          <a:lstStyle>
            <a:lvl1pPr>
              <a:defRPr sz="900"/>
            </a:lvl1pPr>
          </a:lstStyle>
          <a:p>
            <a:pPr fontAlgn="base">
              <a:spcBef>
                <a:spcPct val="0"/>
              </a:spcBef>
              <a:spcAft>
                <a:spcPct val="0"/>
              </a:spcAft>
            </a:pPr>
            <a:r>
              <a:rPr lang="en-US" dirty="0" smtClean="0">
                <a:solidFill>
                  <a:srgbClr val="000000"/>
                </a:solidFill>
              </a:rPr>
              <a:t>| Presentation Title | Presenter Name | Date | Subject | Business Use Only</a:t>
            </a:r>
            <a:endParaRPr lang="en-US" dirty="0">
              <a:solidFill>
                <a:srgbClr val="000000"/>
              </a:solidFill>
            </a:endParaRPr>
          </a:p>
        </p:txBody>
      </p:sp>
      <p:sp>
        <p:nvSpPr>
          <p:cNvPr id="12" name="Slide Number Placeholder 5"/>
          <p:cNvSpPr>
            <a:spLocks noGrp="1"/>
          </p:cNvSpPr>
          <p:nvPr>
            <p:ph type="sldNum" sz="quarter" idx="4"/>
          </p:nvPr>
        </p:nvSpPr>
        <p:spPr>
          <a:xfrm>
            <a:off x="538129" y="6403158"/>
            <a:ext cx="400035" cy="247031"/>
          </a:xfrm>
          <a:prstGeom prst="rect">
            <a:avLst/>
          </a:prstGeom>
        </p:spPr>
        <p:txBody>
          <a:bodyPr lIns="91217" tIns="45608" rIns="91217" bIns="45608"/>
          <a:lstStyle>
            <a:lvl1pPr>
              <a:defRPr sz="900"/>
            </a:lvl1pPr>
          </a:lstStyle>
          <a:p>
            <a:pPr fontAlgn="base">
              <a:spcBef>
                <a:spcPct val="0"/>
              </a:spcBef>
              <a:spcAft>
                <a:spcPct val="0"/>
              </a:spcAft>
            </a:pPr>
            <a:fld id="{E66AA3EA-0569-43EF-BBA3-83FDB109D582}" type="slidenum">
              <a:rPr lang="en-US" smtClean="0">
                <a:solidFill>
                  <a:srgbClr val="000000"/>
                </a:solidFill>
              </a:rPr>
              <a:pPr fontAlgn="base">
                <a:spcBef>
                  <a:spcPct val="0"/>
                </a:spcBef>
                <a:spcAft>
                  <a:spcPct val="0"/>
                </a:spcAft>
              </a:pPr>
              <a:t>‹N›</a:t>
            </a:fld>
            <a:endParaRPr lang="en-US" dirty="0" smtClean="0">
              <a:solidFill>
                <a:srgbClr val="000000"/>
              </a:solidFill>
            </a:endParaRPr>
          </a:p>
        </p:txBody>
      </p:sp>
      <p:sp>
        <p:nvSpPr>
          <p:cNvPr id="11" name="Textplatzhalter 9" descr="Subtitle"/>
          <p:cNvSpPr>
            <a:spLocks noGrp="1"/>
          </p:cNvSpPr>
          <p:nvPr>
            <p:ph type="body" sz="quarter" idx="10" hasCustomPrompt="1"/>
          </p:nvPr>
        </p:nvSpPr>
        <p:spPr>
          <a:xfrm>
            <a:off x="540003" y="738570"/>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13" name="Title 1"/>
          <p:cNvSpPr>
            <a:spLocks noGrp="1"/>
          </p:cNvSpPr>
          <p:nvPr>
            <p:ph type="title" hasCustomPrompt="1"/>
          </p:nvPr>
        </p:nvSpPr>
        <p:spPr>
          <a:xfrm>
            <a:off x="539753" y="306006"/>
            <a:ext cx="8318531" cy="496136"/>
          </a:xfrm>
          <a:prstGeom prst="rect">
            <a:avLst/>
          </a:prstGeom>
        </p:spPr>
        <p:txBody>
          <a:bodyPr tIns="125690" anchor="t" anchorCtr="0"/>
          <a:lstStyle>
            <a:lvl1pPr>
              <a:lnSpc>
                <a:spcPct val="75000"/>
              </a:lnSpc>
              <a:defRPr>
                <a:solidFill>
                  <a:schemeClr val="accent4"/>
                </a:solidFill>
              </a:defRPr>
            </a:lvl1pPr>
          </a:lstStyle>
          <a:p>
            <a:r>
              <a:rPr lang="en-US" noProof="0" dirty="0" smtClean="0"/>
              <a:t>Title</a:t>
            </a:r>
            <a:endParaRPr lang="en-US" noProof="0" dirty="0"/>
          </a:p>
        </p:txBody>
      </p:sp>
    </p:spTree>
    <p:extLst>
      <p:ext uri="{BB962C8B-B14F-4D97-AF65-F5344CB8AC3E}">
        <p14:creationId xmlns:p14="http://schemas.microsoft.com/office/powerpoint/2010/main" xmlns="" val="160076818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itle 3"/>
          <p:cNvSpPr>
            <a:spLocks noGrp="1"/>
          </p:cNvSpPr>
          <p:nvPr>
            <p:ph type="title"/>
          </p:nvPr>
        </p:nvSpPr>
        <p:spPr>
          <a:xfrm>
            <a:off x="539758" y="611397"/>
            <a:ext cx="7993063" cy="50145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xmlns="" val="3462276200"/>
      </p:ext>
    </p:extLst>
  </p:cSld>
  <p:clrMapOvr>
    <a:masterClrMapping/>
  </p:clrMapOvr>
  <p:transition/>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66" y="1806602"/>
            <a:ext cx="8435975" cy="1966732"/>
          </a:xfrm>
        </p:spPr>
        <p:txBody>
          <a:bodyPr/>
          <a:lstStyle>
            <a:lvl1pPr>
              <a:lnSpc>
                <a:spcPct val="100000"/>
              </a:lnSpc>
              <a:spcAft>
                <a:spcPts val="600"/>
              </a:spcAft>
              <a:defRPr sz="1600" spc="-51" baseline="0">
                <a:solidFill>
                  <a:srgbClr val="000000"/>
                </a:solidFill>
              </a:defRPr>
            </a:lvl1pPr>
            <a:lvl2pPr>
              <a:lnSpc>
                <a:spcPct val="100000"/>
              </a:lnSpc>
              <a:spcAft>
                <a:spcPts val="600"/>
              </a:spcAft>
              <a:defRPr sz="1600" spc="-51" baseline="0">
                <a:solidFill>
                  <a:srgbClr val="000000"/>
                </a:solidFill>
              </a:defRPr>
            </a:lvl2pPr>
            <a:lvl3pPr>
              <a:lnSpc>
                <a:spcPct val="100000"/>
              </a:lnSpc>
              <a:spcAft>
                <a:spcPts val="600"/>
              </a:spcAft>
              <a:defRPr sz="1600" spc="-51" baseline="0">
                <a:solidFill>
                  <a:srgbClr val="000000"/>
                </a:solidFill>
              </a:defRPr>
            </a:lvl3pPr>
            <a:lvl4pPr>
              <a:lnSpc>
                <a:spcPct val="100000"/>
              </a:lnSpc>
              <a:spcAft>
                <a:spcPts val="600"/>
              </a:spcAft>
              <a:defRPr sz="1600" spc="-51" baseline="0">
                <a:solidFill>
                  <a:srgbClr val="000000"/>
                </a:solidFill>
              </a:defRPr>
            </a:lvl4pPr>
            <a:lvl5pPr>
              <a:lnSpc>
                <a:spcPct val="100000"/>
              </a:lnSpc>
              <a:spcAft>
                <a:spcPts val="600"/>
              </a:spcAft>
              <a:defRPr sz="1600" spc="-51"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a:xfrm>
            <a:off x="344252" y="793219"/>
            <a:ext cx="8456848" cy="522994"/>
          </a:xfrm>
          <a:prstGeom prst="rect">
            <a:avLst/>
          </a:prstGeom>
        </p:spPr>
        <p:txBody>
          <a:bodyPr/>
          <a:lstStyle>
            <a:lvl1pPr algn="l">
              <a:lnSpc>
                <a:spcPct val="100000"/>
              </a:lnSpc>
              <a:defRPr sz="2800" b="0" spc="0" baseline="0"/>
            </a:lvl1pPr>
          </a:lstStyle>
          <a:p>
            <a:r>
              <a:rPr lang="en-US" dirty="0" smtClean="0"/>
              <a:t>Click to edit Master title style</a:t>
            </a:r>
            <a:endParaRPr lang="en-GB" dirty="0"/>
          </a:p>
        </p:txBody>
      </p:sp>
      <p:sp>
        <p:nvSpPr>
          <p:cNvPr id="44" name="Oval 43"/>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2996">
              <a:lnSpc>
                <a:spcPts val="1200"/>
              </a:lnSpc>
            </a:pPr>
            <a:endParaRPr lang="en-GB" sz="1200" i="1" dirty="0">
              <a:solidFill>
                <a:srgbClr val="8B8D90"/>
              </a:solidFill>
              <a:latin typeface="Times New Roman" pitchFamily="18" charset="0"/>
              <a:cs typeface="Times New Roman" pitchFamily="18" charset="0"/>
            </a:endParaRPr>
          </a:p>
        </p:txBody>
      </p:sp>
      <p:sp>
        <p:nvSpPr>
          <p:cNvPr id="45" name="TextBox 44"/>
          <p:cNvSpPr txBox="1"/>
          <p:nvPr userDrawn="1"/>
        </p:nvSpPr>
        <p:spPr>
          <a:xfrm>
            <a:off x="235570" y="6456160"/>
            <a:ext cx="187551" cy="153888"/>
          </a:xfrm>
          <a:prstGeom prst="rect">
            <a:avLst/>
          </a:prstGeom>
          <a:noFill/>
          <a:ln w="12700">
            <a:noFill/>
          </a:ln>
        </p:spPr>
        <p:txBody>
          <a:bodyPr wrap="square" lIns="0" tIns="0" rIns="0" bIns="0" rtlCol="0" anchor="ctr">
            <a:spAutoFit/>
          </a:bodyPr>
          <a:lstStyle/>
          <a:p>
            <a:pPr algn="ctr" defTabSz="912996" fontAlgn="base">
              <a:lnSpc>
                <a:spcPts val="1200"/>
              </a:lnSpc>
              <a:spcBef>
                <a:spcPct val="0"/>
              </a:spcBef>
              <a:spcAft>
                <a:spcPct val="0"/>
              </a:spcAft>
            </a:pPr>
            <a:fld id="{47DD36BB-DE4A-46B7-8A59-3C1B9DDA4D8C}" type="slidenum">
              <a:rPr lang="en-GB" sz="1000">
                <a:solidFill>
                  <a:srgbClr val="FFFFFF">
                    <a:lumMod val="65000"/>
                  </a:srgbClr>
                </a:solidFill>
              </a:rPr>
              <a:pPr algn="ctr" defTabSz="912996" fontAlgn="base">
                <a:lnSpc>
                  <a:spcPts val="1200"/>
                </a:lnSpc>
                <a:spcBef>
                  <a:spcPct val="0"/>
                </a:spcBef>
                <a:spcAft>
                  <a:spcPct val="0"/>
                </a:spcAft>
              </a:pPr>
              <a:t>‹N›</a:t>
            </a:fld>
            <a:endParaRPr lang="en-GB" sz="1000" dirty="0">
              <a:solidFill>
                <a:srgbClr val="FFFFFF">
                  <a:lumMod val="65000"/>
                </a:srgb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897272" y="6337852"/>
            <a:ext cx="1090613"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ubtitle 6"/>
          <p:cNvSpPr txBox="1">
            <a:spLocks/>
          </p:cNvSpPr>
          <p:nvPr userDrawn="1"/>
        </p:nvSpPr>
        <p:spPr bwMode="auto">
          <a:xfrm>
            <a:off x="7148210" y="6164843"/>
            <a:ext cx="1995805" cy="58550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0" fontAlgn="base" hangingPunct="0">
              <a:lnSpc>
                <a:spcPct val="90000"/>
              </a:lnSpc>
              <a:spcBef>
                <a:spcPts val="0"/>
              </a:spcBef>
              <a:spcAft>
                <a:spcPts val="600"/>
              </a:spcAft>
              <a:buClr>
                <a:schemeClr val="accent1"/>
              </a:buClr>
              <a:buSzPct val="110000"/>
              <a:buFont typeface="Wingdings" pitchFamily="2" charset="2"/>
              <a:buNone/>
              <a:defRPr sz="1600" spc="-20" baseline="0">
                <a:solidFill>
                  <a:schemeClr val="tx2"/>
                </a:solidFill>
                <a:latin typeface="+mn-lt"/>
                <a:ea typeface="+mn-ea"/>
                <a:cs typeface="+mn-cs"/>
              </a:defRPr>
            </a:lvl1pPr>
            <a:lvl2pPr marL="398463" indent="-163513" algn="l" rtl="0" eaLnBrk="0" fontAlgn="base" hangingPunct="0">
              <a:spcBef>
                <a:spcPct val="0"/>
              </a:spcBef>
              <a:spcAft>
                <a:spcPts val="600"/>
              </a:spcAft>
              <a:buClr>
                <a:srgbClr val="917B69"/>
              </a:buClr>
              <a:buFont typeface="Arial" charset="0"/>
              <a:buChar char="•"/>
              <a:defRPr sz="1600" spc="-20" baseline="0">
                <a:solidFill>
                  <a:schemeClr val="tx1"/>
                </a:solidFill>
                <a:latin typeface="+mn-lt"/>
              </a:defRPr>
            </a:lvl2pPr>
            <a:lvl3pPr marL="577850" indent="-177800" algn="l" rtl="0" eaLnBrk="0" fontAlgn="base" hangingPunct="0">
              <a:spcBef>
                <a:spcPct val="0"/>
              </a:spcBef>
              <a:spcAft>
                <a:spcPts val="600"/>
              </a:spcAft>
              <a:buClr>
                <a:schemeClr val="tx1"/>
              </a:buClr>
              <a:buFont typeface="Arial" charset="0"/>
              <a:buChar char="-"/>
              <a:defRPr sz="1600" spc="-20" baseline="0">
                <a:solidFill>
                  <a:schemeClr val="tx1"/>
                </a:solidFill>
                <a:latin typeface="+mn-lt"/>
              </a:defRPr>
            </a:lvl3pPr>
            <a:lvl4pPr marL="752475" indent="-173038" algn="l" rtl="0" eaLnBrk="0" fontAlgn="base" hangingPunct="0">
              <a:spcBef>
                <a:spcPct val="0"/>
              </a:spcBef>
              <a:spcAft>
                <a:spcPts val="600"/>
              </a:spcAft>
              <a:buClr>
                <a:schemeClr val="tx1"/>
              </a:buClr>
              <a:buFont typeface="Arial" charset="0"/>
              <a:buChar char="•"/>
              <a:defRPr sz="1600" spc="-20" baseline="0">
                <a:solidFill>
                  <a:schemeClr val="tx1"/>
                </a:solidFill>
                <a:latin typeface="+mn-lt"/>
              </a:defRPr>
            </a:lvl4pPr>
            <a:lvl5pPr marL="917575" indent="-163513" algn="l" rtl="0" eaLnBrk="0" fontAlgn="base" hangingPunct="0">
              <a:spcBef>
                <a:spcPct val="0"/>
              </a:spcBef>
              <a:spcAft>
                <a:spcPts val="600"/>
              </a:spcAft>
              <a:buChar char="»"/>
              <a:defRPr sz="1600" spc="-20" baseline="0">
                <a:solidFill>
                  <a:schemeClr val="tx1"/>
                </a:solidFill>
                <a:latin typeface="+mn-lt"/>
              </a:defRPr>
            </a:lvl5pPr>
            <a:lvl6pPr marL="1374775" indent="-163513" algn="l" rtl="0" fontAlgn="base">
              <a:spcBef>
                <a:spcPct val="0"/>
              </a:spcBef>
              <a:spcAft>
                <a:spcPct val="20000"/>
              </a:spcAft>
              <a:buChar char="»"/>
              <a:defRPr sz="1400">
                <a:solidFill>
                  <a:schemeClr val="tx1"/>
                </a:solidFill>
                <a:latin typeface="+mn-lt"/>
              </a:defRPr>
            </a:lvl6pPr>
            <a:lvl7pPr marL="1831975" indent="-163513" algn="l" rtl="0" fontAlgn="base">
              <a:spcBef>
                <a:spcPct val="0"/>
              </a:spcBef>
              <a:spcAft>
                <a:spcPct val="20000"/>
              </a:spcAft>
              <a:buChar char="»"/>
              <a:defRPr sz="1400">
                <a:solidFill>
                  <a:schemeClr val="tx1"/>
                </a:solidFill>
                <a:latin typeface="+mn-lt"/>
              </a:defRPr>
            </a:lvl7pPr>
            <a:lvl8pPr marL="2289175" indent="-163513" algn="l" rtl="0" fontAlgn="base">
              <a:spcBef>
                <a:spcPct val="0"/>
              </a:spcBef>
              <a:spcAft>
                <a:spcPct val="20000"/>
              </a:spcAft>
              <a:buChar char="»"/>
              <a:defRPr sz="1400">
                <a:solidFill>
                  <a:schemeClr val="tx1"/>
                </a:solidFill>
                <a:latin typeface="+mn-lt"/>
              </a:defRPr>
            </a:lvl8pPr>
            <a:lvl9pPr marL="2746375" indent="-163513" algn="l" rtl="0" fontAlgn="base">
              <a:spcBef>
                <a:spcPct val="0"/>
              </a:spcBef>
              <a:spcAft>
                <a:spcPct val="20000"/>
              </a:spcAft>
              <a:buChar char="»"/>
              <a:defRPr sz="1400">
                <a:solidFill>
                  <a:schemeClr val="tx1"/>
                </a:solidFill>
                <a:latin typeface="+mn-lt"/>
              </a:defRPr>
            </a:lvl9pPr>
          </a:lstStyle>
          <a:p>
            <a:pPr defTabSz="912996">
              <a:buClr>
                <a:srgbClr val="FCAF17"/>
              </a:buClr>
            </a:pPr>
            <a:r>
              <a:rPr lang="en-GB" sz="800" kern="0" dirty="0" smtClean="0">
                <a:solidFill>
                  <a:srgbClr val="634329"/>
                </a:solidFill>
              </a:rPr>
              <a:t>July 2015/GLCM/LCZ/0043/expiry July 2016</a:t>
            </a:r>
          </a:p>
          <a:p>
            <a:pPr defTabSz="912996">
              <a:buClr>
                <a:srgbClr val="FCAF17"/>
              </a:buClr>
            </a:pPr>
            <a:endParaRPr lang="en-GB" sz="800" kern="0" dirty="0">
              <a:solidFill>
                <a:srgbClr val="634329"/>
              </a:solidFill>
            </a:endParaRPr>
          </a:p>
        </p:txBody>
      </p:sp>
    </p:spTree>
    <p:extLst>
      <p:ext uri="{BB962C8B-B14F-4D97-AF65-F5344CB8AC3E}">
        <p14:creationId xmlns:p14="http://schemas.microsoft.com/office/powerpoint/2010/main" xmlns="" val="3745977161"/>
      </p:ext>
    </p:extLst>
  </p:cSld>
  <p:clrMapOvr>
    <a:masterClrMapping/>
  </p:clrMapOvr>
  <p:transition/>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966257"/>
            <a:ext cx="9144000" cy="1192975"/>
          </a:xfrm>
          <a:prstGeom prst="rect">
            <a:avLst/>
          </a:prstGeom>
        </p:spPr>
        <p:txBody>
          <a:bodyPr lIns="359071" tIns="359071" rIns="359071" bIns="359071" anchor="b"/>
          <a:lstStyle>
            <a:lvl1pPr algn="r">
              <a:defRPr sz="3200" b="1" cap="all"/>
            </a:lvl1pPr>
          </a:lstStyle>
          <a:p>
            <a:r>
              <a:rPr lang="en-US" smtClean="0"/>
              <a:t>Click to edit Master title style</a:t>
            </a:r>
            <a:endParaRPr lang="en-GB"/>
          </a:p>
        </p:txBody>
      </p:sp>
      <p:pic>
        <p:nvPicPr>
          <p:cNvPr id="4" name="Picture 3" descr="FINAL DESIGN-for ppt.pdf"/>
          <p:cNvPicPr>
            <a:picLocks noChangeAspect="1"/>
          </p:cNvPicPr>
          <p:nvPr userDrawn="1"/>
        </p:nvPicPr>
        <p:blipFill>
          <a:blip r:embed="rId2" cstate="screen"/>
          <a:srcRect/>
          <a:stretch>
            <a:fillRect/>
          </a:stretch>
        </p:blipFill>
        <p:spPr bwMode="auto">
          <a:xfrm>
            <a:off x="0" y="2174885"/>
            <a:ext cx="9144000" cy="2232025"/>
          </a:xfrm>
          <a:prstGeom prst="rect">
            <a:avLst/>
          </a:prstGeom>
          <a:noFill/>
          <a:ln w="9525">
            <a:noFill/>
            <a:miter lim="800000"/>
            <a:headEnd/>
            <a:tailEnd/>
          </a:ln>
        </p:spPr>
      </p:pic>
      <p:sp>
        <p:nvSpPr>
          <p:cNvPr id="5" name="Rectangle 4"/>
          <p:cNvSpPr/>
          <p:nvPr userDrawn="1"/>
        </p:nvSpPr>
        <p:spPr>
          <a:xfrm>
            <a:off x="6948264" y="0"/>
            <a:ext cx="2195736" cy="5486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03" tIns="45604" rIns="91203" bIns="45604" rtlCol="0" anchor="ctr"/>
          <a:lstStyle/>
          <a:p>
            <a:pPr algn="r" defTabSz="912996"/>
            <a:endParaRPr lang="en-GB" sz="1800" dirty="0">
              <a:solidFill>
                <a:srgbClr val="FFFFFF"/>
              </a:solidFill>
            </a:endParaRP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897272" y="6337852"/>
            <a:ext cx="1090613"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ubtitle 6"/>
          <p:cNvSpPr txBox="1">
            <a:spLocks/>
          </p:cNvSpPr>
          <p:nvPr userDrawn="1"/>
        </p:nvSpPr>
        <p:spPr bwMode="auto">
          <a:xfrm>
            <a:off x="7148210" y="6164843"/>
            <a:ext cx="1995805" cy="58550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0" fontAlgn="base" hangingPunct="0">
              <a:lnSpc>
                <a:spcPct val="90000"/>
              </a:lnSpc>
              <a:spcBef>
                <a:spcPts val="0"/>
              </a:spcBef>
              <a:spcAft>
                <a:spcPts val="600"/>
              </a:spcAft>
              <a:buClr>
                <a:schemeClr val="accent1"/>
              </a:buClr>
              <a:buSzPct val="110000"/>
              <a:buFont typeface="Wingdings" pitchFamily="2" charset="2"/>
              <a:buNone/>
              <a:defRPr sz="1600" spc="-20" baseline="0">
                <a:solidFill>
                  <a:schemeClr val="tx2"/>
                </a:solidFill>
                <a:latin typeface="+mn-lt"/>
                <a:ea typeface="+mn-ea"/>
                <a:cs typeface="+mn-cs"/>
              </a:defRPr>
            </a:lvl1pPr>
            <a:lvl2pPr marL="398463" indent="-163513" algn="l" rtl="0" eaLnBrk="0" fontAlgn="base" hangingPunct="0">
              <a:spcBef>
                <a:spcPct val="0"/>
              </a:spcBef>
              <a:spcAft>
                <a:spcPts val="600"/>
              </a:spcAft>
              <a:buClr>
                <a:srgbClr val="917B69"/>
              </a:buClr>
              <a:buFont typeface="Arial" charset="0"/>
              <a:buChar char="•"/>
              <a:defRPr sz="1600" spc="-20" baseline="0">
                <a:solidFill>
                  <a:schemeClr val="tx1"/>
                </a:solidFill>
                <a:latin typeface="+mn-lt"/>
              </a:defRPr>
            </a:lvl2pPr>
            <a:lvl3pPr marL="577850" indent="-177800" algn="l" rtl="0" eaLnBrk="0" fontAlgn="base" hangingPunct="0">
              <a:spcBef>
                <a:spcPct val="0"/>
              </a:spcBef>
              <a:spcAft>
                <a:spcPts val="600"/>
              </a:spcAft>
              <a:buClr>
                <a:schemeClr val="tx1"/>
              </a:buClr>
              <a:buFont typeface="Arial" charset="0"/>
              <a:buChar char="-"/>
              <a:defRPr sz="1600" spc="-20" baseline="0">
                <a:solidFill>
                  <a:schemeClr val="tx1"/>
                </a:solidFill>
                <a:latin typeface="+mn-lt"/>
              </a:defRPr>
            </a:lvl3pPr>
            <a:lvl4pPr marL="752475" indent="-173038" algn="l" rtl="0" eaLnBrk="0" fontAlgn="base" hangingPunct="0">
              <a:spcBef>
                <a:spcPct val="0"/>
              </a:spcBef>
              <a:spcAft>
                <a:spcPts val="600"/>
              </a:spcAft>
              <a:buClr>
                <a:schemeClr val="tx1"/>
              </a:buClr>
              <a:buFont typeface="Arial" charset="0"/>
              <a:buChar char="•"/>
              <a:defRPr sz="1600" spc="-20" baseline="0">
                <a:solidFill>
                  <a:schemeClr val="tx1"/>
                </a:solidFill>
                <a:latin typeface="+mn-lt"/>
              </a:defRPr>
            </a:lvl4pPr>
            <a:lvl5pPr marL="917575" indent="-163513" algn="l" rtl="0" eaLnBrk="0" fontAlgn="base" hangingPunct="0">
              <a:spcBef>
                <a:spcPct val="0"/>
              </a:spcBef>
              <a:spcAft>
                <a:spcPts val="600"/>
              </a:spcAft>
              <a:buChar char="»"/>
              <a:defRPr sz="1600" spc="-20" baseline="0">
                <a:solidFill>
                  <a:schemeClr val="tx1"/>
                </a:solidFill>
                <a:latin typeface="+mn-lt"/>
              </a:defRPr>
            </a:lvl5pPr>
            <a:lvl6pPr marL="1374775" indent="-163513" algn="l" rtl="0" fontAlgn="base">
              <a:spcBef>
                <a:spcPct val="0"/>
              </a:spcBef>
              <a:spcAft>
                <a:spcPct val="20000"/>
              </a:spcAft>
              <a:buChar char="»"/>
              <a:defRPr sz="1400">
                <a:solidFill>
                  <a:schemeClr val="tx1"/>
                </a:solidFill>
                <a:latin typeface="+mn-lt"/>
              </a:defRPr>
            </a:lvl6pPr>
            <a:lvl7pPr marL="1831975" indent="-163513" algn="l" rtl="0" fontAlgn="base">
              <a:spcBef>
                <a:spcPct val="0"/>
              </a:spcBef>
              <a:spcAft>
                <a:spcPct val="20000"/>
              </a:spcAft>
              <a:buChar char="»"/>
              <a:defRPr sz="1400">
                <a:solidFill>
                  <a:schemeClr val="tx1"/>
                </a:solidFill>
                <a:latin typeface="+mn-lt"/>
              </a:defRPr>
            </a:lvl7pPr>
            <a:lvl8pPr marL="2289175" indent="-163513" algn="l" rtl="0" fontAlgn="base">
              <a:spcBef>
                <a:spcPct val="0"/>
              </a:spcBef>
              <a:spcAft>
                <a:spcPct val="20000"/>
              </a:spcAft>
              <a:buChar char="»"/>
              <a:defRPr sz="1400">
                <a:solidFill>
                  <a:schemeClr val="tx1"/>
                </a:solidFill>
                <a:latin typeface="+mn-lt"/>
              </a:defRPr>
            </a:lvl8pPr>
            <a:lvl9pPr marL="2746375" indent="-163513" algn="l" rtl="0" fontAlgn="base">
              <a:spcBef>
                <a:spcPct val="0"/>
              </a:spcBef>
              <a:spcAft>
                <a:spcPct val="20000"/>
              </a:spcAft>
              <a:buChar char="»"/>
              <a:defRPr sz="1400">
                <a:solidFill>
                  <a:schemeClr val="tx1"/>
                </a:solidFill>
                <a:latin typeface="+mn-lt"/>
              </a:defRPr>
            </a:lvl9pPr>
          </a:lstStyle>
          <a:p>
            <a:pPr defTabSz="912996">
              <a:buClr>
                <a:srgbClr val="FCAF17"/>
              </a:buClr>
            </a:pPr>
            <a:r>
              <a:rPr lang="en-GB" sz="800" kern="0" dirty="0" smtClean="0">
                <a:solidFill>
                  <a:srgbClr val="634329"/>
                </a:solidFill>
              </a:rPr>
              <a:t>July 2015/GLCM/LCZ/0043/expiry July 2016</a:t>
            </a:r>
          </a:p>
          <a:p>
            <a:pPr defTabSz="912996">
              <a:buClr>
                <a:srgbClr val="FCAF17"/>
              </a:buClr>
            </a:pPr>
            <a:endParaRPr lang="en-GB" sz="800" kern="0" dirty="0">
              <a:solidFill>
                <a:srgbClr val="634329"/>
              </a:solidFill>
            </a:endParaRPr>
          </a:p>
        </p:txBody>
      </p:sp>
    </p:spTree>
    <p:extLst>
      <p:ext uri="{BB962C8B-B14F-4D97-AF65-F5344CB8AC3E}">
        <p14:creationId xmlns:p14="http://schemas.microsoft.com/office/powerpoint/2010/main" xmlns="" val="250541840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27050" y="1346201"/>
            <a:ext cx="4160838" cy="4945063"/>
          </a:xfrm>
        </p:spPr>
        <p:txBody>
          <a:bodyPr/>
          <a:lstStyle>
            <a:lvl1pPr marL="175022" marR="0" indent="-175022" algn="l" defTabSz="685800" rtl="0" eaLnBrk="1" fontAlgn="base" latinLnBrk="0" hangingPunct="1">
              <a:lnSpc>
                <a:spcPct val="95000"/>
              </a:lnSpc>
              <a:spcBef>
                <a:spcPct val="75000"/>
              </a:spcBef>
              <a:spcAft>
                <a:spcPct val="0"/>
              </a:spcAft>
              <a:buClr>
                <a:srgbClr val="FCAF17"/>
              </a:buClr>
              <a:buSzPct val="110000"/>
              <a:buFont typeface="Wingdings" pitchFamily="2" charset="2"/>
              <a:buChar char="§"/>
              <a:tabLst/>
              <a:defRPr sz="2100"/>
            </a:lvl1pPr>
            <a:lvl2pPr marL="298847" marR="0" indent="-122635" algn="l" defTabSz="685800" rtl="0" eaLnBrk="1" fontAlgn="base" latinLnBrk="0" hangingPunct="1">
              <a:lnSpc>
                <a:spcPct val="95000"/>
              </a:lnSpc>
              <a:spcBef>
                <a:spcPct val="40000"/>
              </a:spcBef>
              <a:spcAft>
                <a:spcPct val="0"/>
              </a:spcAft>
              <a:buClr>
                <a:srgbClr val="917B69"/>
              </a:buClr>
              <a:buSzTx/>
              <a:buFont typeface="Arial" charset="0"/>
              <a:buChar char="•"/>
              <a:tabLst/>
              <a:defRPr sz="1800"/>
            </a:lvl2pPr>
            <a:lvl3pPr marL="433388" marR="0" indent="-133350" algn="l" defTabSz="685800" rtl="0" eaLnBrk="1" fontAlgn="base" latinLnBrk="0" hangingPunct="1">
              <a:lnSpc>
                <a:spcPct val="95000"/>
              </a:lnSpc>
              <a:spcBef>
                <a:spcPct val="30000"/>
              </a:spcBef>
              <a:spcAft>
                <a:spcPct val="0"/>
              </a:spcAft>
              <a:buClrTx/>
              <a:buSzTx/>
              <a:buFont typeface="Arial" charset="0"/>
              <a:buChar char="-"/>
              <a:tabLst/>
              <a:defRPr sz="1500"/>
            </a:lvl3pPr>
            <a:lvl4pPr marL="564356" marR="0" indent="-129779" algn="l" defTabSz="685800" rtl="0" eaLnBrk="1" fontAlgn="base" latinLnBrk="0" hangingPunct="1">
              <a:lnSpc>
                <a:spcPct val="95000"/>
              </a:lnSpc>
              <a:spcBef>
                <a:spcPct val="20000"/>
              </a:spcBef>
              <a:spcAft>
                <a:spcPct val="0"/>
              </a:spcAft>
              <a:buClrTx/>
              <a:buSzTx/>
              <a:buFont typeface="Arial" charset="0"/>
              <a:buChar char="•"/>
              <a:tabLst/>
              <a:defRPr sz="1350"/>
            </a:lvl4pPr>
            <a:lvl5pPr marL="688181" marR="0" indent="-122635" algn="l" defTabSz="685800" rtl="0" eaLnBrk="1" fontAlgn="base" latinLnBrk="0" hangingPunct="1">
              <a:lnSpc>
                <a:spcPct val="100000"/>
              </a:lnSpc>
              <a:spcBef>
                <a:spcPct val="20000"/>
              </a:spcBef>
              <a:spcAft>
                <a:spcPct val="0"/>
              </a:spcAft>
              <a:buClrTx/>
              <a:buSzTx/>
              <a:buFontTx/>
              <a:buChar char="»"/>
              <a:tabLst/>
              <a:defRPr sz="1350"/>
            </a:lvl5pPr>
            <a:lvl6pPr>
              <a:defRPr sz="1350"/>
            </a:lvl6pPr>
            <a:lvl7pPr>
              <a:defRPr sz="1350"/>
            </a:lvl7pPr>
            <a:lvl8pPr>
              <a:defRPr sz="1350"/>
            </a:lvl8pPr>
            <a:lvl9pPr>
              <a:defRPr sz="1350"/>
            </a:lvl9pPr>
          </a:lstStyle>
          <a:p>
            <a:pPr marL="175022" marR="0" lvl="0" indent="-175022" algn="l" defTabSz="685800"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Click to edit Master text styles</a:t>
            </a:r>
          </a:p>
          <a:p>
            <a:pPr marL="298847" marR="0" lvl="1" indent="-122635" algn="l" defTabSz="685800"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1500" b="0" i="0" u="none" strike="noStrike" kern="0" cap="none" spc="0" normalizeH="0" baseline="0" noProof="0" dirty="0" smtClean="0">
                <a:ln>
                  <a:noFill/>
                </a:ln>
                <a:solidFill>
                  <a:srgbClr val="000000"/>
                </a:solidFill>
                <a:effectLst/>
                <a:uLnTx/>
                <a:uFillTx/>
                <a:latin typeface="+mn-lt"/>
              </a:rPr>
              <a:t>Second level</a:t>
            </a:r>
          </a:p>
          <a:p>
            <a:pPr marL="433388" marR="0" lvl="2" indent="-133350" algn="l" defTabSz="685800" rtl="0" eaLnBrk="1" fontAlgn="base" latinLnBrk="0" hangingPunct="1">
              <a:lnSpc>
                <a:spcPct val="95000"/>
              </a:lnSpc>
              <a:spcBef>
                <a:spcPct val="30000"/>
              </a:spcBef>
              <a:spcAft>
                <a:spcPct val="0"/>
              </a:spcAft>
              <a:buClrTx/>
              <a:buSzTx/>
              <a:buFont typeface="Arial" charset="0"/>
              <a:buChar char="-"/>
              <a:tabLst/>
              <a:defRPr/>
            </a:pPr>
            <a:r>
              <a:rPr kumimoji="0" lang="en-US" sz="1350" b="0" i="0" u="none" strike="noStrike" kern="0" cap="none" spc="0" normalizeH="0" baseline="0" noProof="0" dirty="0" smtClean="0">
                <a:ln>
                  <a:noFill/>
                </a:ln>
                <a:solidFill>
                  <a:srgbClr val="000000"/>
                </a:solidFill>
                <a:effectLst/>
                <a:uLnTx/>
                <a:uFillTx/>
                <a:latin typeface="+mn-lt"/>
              </a:rPr>
              <a:t>Third level</a:t>
            </a:r>
          </a:p>
          <a:p>
            <a:pPr marL="564356" marR="0" lvl="3" indent="-129779" algn="l" defTabSz="685800" rtl="0" eaLnBrk="1" fontAlgn="base" latinLnBrk="0" hangingPunct="1">
              <a:lnSpc>
                <a:spcPct val="95000"/>
              </a:lnSpc>
              <a:spcBef>
                <a:spcPct val="20000"/>
              </a:spcBef>
              <a:spcAft>
                <a:spcPct val="0"/>
              </a:spcAft>
              <a:buClrTx/>
              <a:buSzTx/>
              <a:buFont typeface="Arial" charset="0"/>
              <a:buChar char="•"/>
              <a:tabLst/>
              <a:defRPr/>
            </a:pPr>
            <a:r>
              <a:rPr kumimoji="0" lang="en-US" sz="1200" b="0" i="0" u="none" strike="noStrike" kern="0" cap="none" spc="0" normalizeH="0" baseline="0" noProof="0" dirty="0" smtClean="0">
                <a:ln>
                  <a:noFill/>
                </a:ln>
                <a:solidFill>
                  <a:srgbClr val="000000"/>
                </a:solidFill>
                <a:effectLst/>
                <a:uLnTx/>
                <a:uFillTx/>
                <a:latin typeface="+mn-lt"/>
              </a:rPr>
              <a:t>Fourth level</a:t>
            </a:r>
          </a:p>
          <a:p>
            <a:pPr marL="688181" marR="0" lvl="4" indent="-122635" algn="l" defTabSz="685800" rtl="0" eaLnBrk="1" fontAlgn="base" latinLnBrk="0" hangingPunct="1">
              <a:lnSpc>
                <a:spcPct val="100000"/>
              </a:lnSpc>
              <a:spcBef>
                <a:spcPct val="20000"/>
              </a:spcBef>
              <a:spcAft>
                <a:spcPct val="0"/>
              </a:spcAft>
              <a:buClrTx/>
              <a:buSzTx/>
              <a:buFontTx/>
              <a:buChar char="»"/>
              <a:tabLst/>
              <a:defRPr/>
            </a:pPr>
            <a:r>
              <a:rPr kumimoji="0" lang="en-US" sz="1050" b="0" i="0" u="none" strike="noStrike" kern="0" cap="none" spc="0" normalizeH="0" baseline="0" noProof="0" dirty="0" smtClean="0">
                <a:ln>
                  <a:noFill/>
                </a:ln>
                <a:solidFill>
                  <a:srgbClr val="000000"/>
                </a:solidFill>
                <a:effectLst/>
                <a:uLnTx/>
                <a:uFillTx/>
                <a:latin typeface="+mn-lt"/>
              </a:rPr>
              <a:t>Fifth level</a:t>
            </a:r>
          </a:p>
        </p:txBody>
      </p:sp>
      <p:sp>
        <p:nvSpPr>
          <p:cNvPr id="4" name="Content Placeholder 3"/>
          <p:cNvSpPr>
            <a:spLocks noGrp="1"/>
          </p:cNvSpPr>
          <p:nvPr>
            <p:ph sz="half" idx="2" hasCustomPrompt="1"/>
          </p:nvPr>
        </p:nvSpPr>
        <p:spPr>
          <a:xfrm>
            <a:off x="4840290" y="1346201"/>
            <a:ext cx="3998912" cy="4945063"/>
          </a:xfrm>
        </p:spPr>
        <p:txBody>
          <a:bodyPr/>
          <a:lstStyle>
            <a:lvl1pPr marL="175022" marR="0" indent="-175022" algn="l" defTabSz="685800" rtl="0" eaLnBrk="1" fontAlgn="base" latinLnBrk="0" hangingPunct="1">
              <a:lnSpc>
                <a:spcPct val="95000"/>
              </a:lnSpc>
              <a:spcBef>
                <a:spcPct val="75000"/>
              </a:spcBef>
              <a:spcAft>
                <a:spcPct val="0"/>
              </a:spcAft>
              <a:buClr>
                <a:srgbClr val="FCAF17"/>
              </a:buClr>
              <a:buSzPct val="110000"/>
              <a:buFont typeface="Wingdings" pitchFamily="2" charset="2"/>
              <a:buChar char="§"/>
              <a:tabLst/>
              <a:defRPr sz="2100"/>
            </a:lvl1pPr>
            <a:lvl2pPr marL="298847" marR="0" indent="-122635" algn="l" defTabSz="685800" rtl="0" eaLnBrk="1" fontAlgn="base" latinLnBrk="0" hangingPunct="1">
              <a:lnSpc>
                <a:spcPct val="95000"/>
              </a:lnSpc>
              <a:spcBef>
                <a:spcPct val="40000"/>
              </a:spcBef>
              <a:spcAft>
                <a:spcPct val="0"/>
              </a:spcAft>
              <a:buClr>
                <a:srgbClr val="917B69"/>
              </a:buClr>
              <a:buSzTx/>
              <a:buFont typeface="Arial" charset="0"/>
              <a:buChar char="•"/>
              <a:tabLst/>
              <a:defRPr sz="1800"/>
            </a:lvl2pPr>
            <a:lvl3pPr marL="433388" marR="0" indent="-133350" algn="l" defTabSz="685800" rtl="0" eaLnBrk="1" fontAlgn="base" latinLnBrk="0" hangingPunct="1">
              <a:lnSpc>
                <a:spcPct val="95000"/>
              </a:lnSpc>
              <a:spcBef>
                <a:spcPct val="30000"/>
              </a:spcBef>
              <a:spcAft>
                <a:spcPct val="0"/>
              </a:spcAft>
              <a:buClrTx/>
              <a:buSzTx/>
              <a:buFont typeface="Arial" charset="0"/>
              <a:buChar char="-"/>
              <a:tabLst/>
              <a:defRPr sz="1500"/>
            </a:lvl3pPr>
            <a:lvl4pPr marL="564356" marR="0" indent="-129779" algn="l" defTabSz="685800" rtl="0" eaLnBrk="1" fontAlgn="base" latinLnBrk="0" hangingPunct="1">
              <a:lnSpc>
                <a:spcPct val="95000"/>
              </a:lnSpc>
              <a:spcBef>
                <a:spcPct val="20000"/>
              </a:spcBef>
              <a:spcAft>
                <a:spcPct val="0"/>
              </a:spcAft>
              <a:buClrTx/>
              <a:buSzTx/>
              <a:buFont typeface="Arial" charset="0"/>
              <a:buChar char="•"/>
              <a:tabLst/>
              <a:defRPr sz="1350"/>
            </a:lvl4pPr>
            <a:lvl5pPr marL="688181" marR="0" indent="-122635" algn="l" defTabSz="685800" rtl="0" eaLnBrk="1" fontAlgn="base" latinLnBrk="0" hangingPunct="1">
              <a:lnSpc>
                <a:spcPct val="100000"/>
              </a:lnSpc>
              <a:spcBef>
                <a:spcPct val="20000"/>
              </a:spcBef>
              <a:spcAft>
                <a:spcPct val="0"/>
              </a:spcAft>
              <a:buClrTx/>
              <a:buSzTx/>
              <a:buFontTx/>
              <a:buChar char="»"/>
              <a:tabLst/>
              <a:defRPr sz="1350"/>
            </a:lvl5pPr>
            <a:lvl6pPr>
              <a:defRPr sz="1350"/>
            </a:lvl6pPr>
            <a:lvl7pPr>
              <a:defRPr sz="1350"/>
            </a:lvl7pPr>
            <a:lvl8pPr>
              <a:defRPr sz="1350"/>
            </a:lvl8pPr>
            <a:lvl9pPr>
              <a:defRPr sz="1350"/>
            </a:lvl9pPr>
          </a:lstStyle>
          <a:p>
            <a:pPr marL="175022" marR="0" lvl="0" indent="-175022" algn="l" defTabSz="685800"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Click to edit Master text styles</a:t>
            </a:r>
          </a:p>
          <a:p>
            <a:pPr marL="298847" marR="0" lvl="1" indent="-122635" algn="l" defTabSz="685800"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1500" b="0" i="0" u="none" strike="noStrike" kern="0" cap="none" spc="0" normalizeH="0" baseline="0" noProof="0" dirty="0" smtClean="0">
                <a:ln>
                  <a:noFill/>
                </a:ln>
                <a:solidFill>
                  <a:srgbClr val="000000"/>
                </a:solidFill>
                <a:effectLst/>
                <a:uLnTx/>
                <a:uFillTx/>
                <a:latin typeface="+mn-lt"/>
              </a:rPr>
              <a:t>Second level</a:t>
            </a:r>
          </a:p>
          <a:p>
            <a:pPr marL="433388" marR="0" lvl="2" indent="-133350" algn="l" defTabSz="685800" rtl="0" eaLnBrk="1" fontAlgn="base" latinLnBrk="0" hangingPunct="1">
              <a:lnSpc>
                <a:spcPct val="95000"/>
              </a:lnSpc>
              <a:spcBef>
                <a:spcPct val="30000"/>
              </a:spcBef>
              <a:spcAft>
                <a:spcPct val="0"/>
              </a:spcAft>
              <a:buClrTx/>
              <a:buSzTx/>
              <a:buFont typeface="Arial" charset="0"/>
              <a:buChar char="-"/>
              <a:tabLst/>
              <a:defRPr/>
            </a:pPr>
            <a:r>
              <a:rPr kumimoji="0" lang="en-US" sz="1350" b="0" i="0" u="none" strike="noStrike" kern="0" cap="none" spc="0" normalizeH="0" baseline="0" noProof="0" dirty="0" smtClean="0">
                <a:ln>
                  <a:noFill/>
                </a:ln>
                <a:solidFill>
                  <a:srgbClr val="000000"/>
                </a:solidFill>
                <a:effectLst/>
                <a:uLnTx/>
                <a:uFillTx/>
                <a:latin typeface="+mn-lt"/>
              </a:rPr>
              <a:t>Third level</a:t>
            </a:r>
          </a:p>
          <a:p>
            <a:pPr marL="564356" marR="0" lvl="3" indent="-129779" algn="l" defTabSz="685800" rtl="0" eaLnBrk="1" fontAlgn="base" latinLnBrk="0" hangingPunct="1">
              <a:lnSpc>
                <a:spcPct val="95000"/>
              </a:lnSpc>
              <a:spcBef>
                <a:spcPct val="20000"/>
              </a:spcBef>
              <a:spcAft>
                <a:spcPct val="0"/>
              </a:spcAft>
              <a:buClrTx/>
              <a:buSzTx/>
              <a:buFont typeface="Arial" charset="0"/>
              <a:buChar char="•"/>
              <a:tabLst/>
              <a:defRPr/>
            </a:pPr>
            <a:r>
              <a:rPr kumimoji="0" lang="en-US" sz="1200" b="0" i="0" u="none" strike="noStrike" kern="0" cap="none" spc="0" normalizeH="0" baseline="0" noProof="0" dirty="0" smtClean="0">
                <a:ln>
                  <a:noFill/>
                </a:ln>
                <a:solidFill>
                  <a:srgbClr val="000000"/>
                </a:solidFill>
                <a:effectLst/>
                <a:uLnTx/>
                <a:uFillTx/>
                <a:latin typeface="+mn-lt"/>
              </a:rPr>
              <a:t>Fourth level</a:t>
            </a:r>
          </a:p>
          <a:p>
            <a:pPr marL="688181" marR="0" lvl="4" indent="-122635" algn="l" defTabSz="685800" rtl="0" eaLnBrk="1" fontAlgn="base" latinLnBrk="0" hangingPunct="1">
              <a:lnSpc>
                <a:spcPct val="100000"/>
              </a:lnSpc>
              <a:spcBef>
                <a:spcPct val="20000"/>
              </a:spcBef>
              <a:spcAft>
                <a:spcPct val="0"/>
              </a:spcAft>
              <a:buClrTx/>
              <a:buSzTx/>
              <a:buFontTx/>
              <a:buChar char="»"/>
              <a:tabLst/>
              <a:defRPr/>
            </a:pPr>
            <a:r>
              <a:rPr kumimoji="0" lang="en-US" sz="1050" b="0" i="0" u="none" strike="noStrike" kern="0" cap="none" spc="0" normalizeH="0" baseline="0" noProof="0" dirty="0" smtClean="0">
                <a:ln>
                  <a:noFill/>
                </a:ln>
                <a:solidFill>
                  <a:srgbClr val="000000"/>
                </a:solidFill>
                <a:effectLst/>
                <a:uLnTx/>
                <a:uFillTx/>
                <a:latin typeface="+mn-lt"/>
              </a:rPr>
              <a:t>Fifth level</a:t>
            </a:r>
          </a:p>
        </p:txBody>
      </p:sp>
      <p:sp>
        <p:nvSpPr>
          <p:cNvPr id="9" name="Footer Placeholder 4"/>
          <p:cNvSpPr>
            <a:spLocks noGrp="1"/>
          </p:cNvSpPr>
          <p:nvPr>
            <p:ph type="ftr" sz="quarter" idx="3"/>
          </p:nvPr>
        </p:nvSpPr>
        <p:spPr>
          <a:xfrm>
            <a:off x="687248" y="6403152"/>
            <a:ext cx="6477000" cy="250825"/>
          </a:xfrm>
          <a:prstGeom prst="rect">
            <a:avLst/>
          </a:prstGeom>
        </p:spPr>
        <p:txBody>
          <a:bodyPr/>
          <a:lstStyle>
            <a:lvl1pPr>
              <a:defRPr sz="675"/>
            </a:lvl1pPr>
          </a:lstStyle>
          <a:p>
            <a:r>
              <a:rPr lang="en-US" dirty="0" smtClean="0"/>
              <a:t>| Presentation Title | Presenter Name | Date | Subject | Business Use Only</a:t>
            </a:r>
            <a:endParaRPr lang="en-US" dirty="0"/>
          </a:p>
        </p:txBody>
      </p:sp>
      <p:sp>
        <p:nvSpPr>
          <p:cNvPr id="12" name="Slide Number Placeholder 5"/>
          <p:cNvSpPr>
            <a:spLocks noGrp="1"/>
          </p:cNvSpPr>
          <p:nvPr>
            <p:ph type="sldNum" sz="quarter" idx="4"/>
          </p:nvPr>
        </p:nvSpPr>
        <p:spPr>
          <a:xfrm>
            <a:off x="538117" y="6403152"/>
            <a:ext cx="400035" cy="247031"/>
          </a:xfrm>
          <a:prstGeom prst="rect">
            <a:avLst/>
          </a:prstGeom>
        </p:spPr>
        <p:txBody>
          <a:bodyPr/>
          <a:lstStyle>
            <a:lvl1pPr>
              <a:defRPr sz="675"/>
            </a:lvl1pPr>
          </a:lstStyle>
          <a:p>
            <a:fld id="{E66AA3EA-0569-43EF-BBA3-83FDB109D582}" type="slidenum">
              <a:rPr lang="en-US" smtClean="0"/>
              <a:pPr/>
              <a:t>‹N›</a:t>
            </a:fld>
            <a:endParaRPr lang="en-US" dirty="0" smtClean="0"/>
          </a:p>
        </p:txBody>
      </p:sp>
      <p:sp>
        <p:nvSpPr>
          <p:cNvPr id="11" name="Textplatzhalter 9" descr="Subtitle"/>
          <p:cNvSpPr>
            <a:spLocks noGrp="1"/>
          </p:cNvSpPr>
          <p:nvPr>
            <p:ph type="body" sz="quarter" idx="10" hasCustomPrompt="1"/>
          </p:nvPr>
        </p:nvSpPr>
        <p:spPr>
          <a:xfrm>
            <a:off x="540000" y="738556"/>
            <a:ext cx="8311392" cy="367571"/>
          </a:xfrm>
        </p:spPr>
        <p:txBody>
          <a:bodyPr anchor="b" anchorCtr="0">
            <a:noAutofit/>
          </a:bodyPr>
          <a:lstStyle>
            <a:lvl1pPr marL="0" indent="0">
              <a:lnSpc>
                <a:spcPct val="95000"/>
              </a:lnSpc>
              <a:buNone/>
              <a:defRPr sz="1500" b="0" i="1">
                <a:solidFill>
                  <a:schemeClr val="tx1"/>
                </a:solidFill>
              </a:defRPr>
            </a:lvl1pPr>
          </a:lstStyle>
          <a:p>
            <a:pPr lvl="0"/>
            <a:r>
              <a:rPr lang="en-US" noProof="0" dirty="0" smtClean="0"/>
              <a:t>Subtitle</a:t>
            </a:r>
          </a:p>
        </p:txBody>
      </p:sp>
      <p:sp>
        <p:nvSpPr>
          <p:cNvPr id="13" name="Title 1"/>
          <p:cNvSpPr>
            <a:spLocks noGrp="1"/>
          </p:cNvSpPr>
          <p:nvPr>
            <p:ph type="title" hasCustomPrompt="1"/>
          </p:nvPr>
        </p:nvSpPr>
        <p:spPr>
          <a:xfrm>
            <a:off x="539751"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Tree>
    <p:extLst>
      <p:ext uri="{BB962C8B-B14F-4D97-AF65-F5344CB8AC3E}">
        <p14:creationId xmlns:p14="http://schemas.microsoft.com/office/powerpoint/2010/main" xmlns="" val="304875189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66" y="1806602"/>
            <a:ext cx="8435975" cy="1966732"/>
          </a:xfrm>
        </p:spPr>
        <p:txBody>
          <a:bodyPr/>
          <a:lstStyle>
            <a:lvl1pPr>
              <a:lnSpc>
                <a:spcPct val="100000"/>
              </a:lnSpc>
              <a:spcAft>
                <a:spcPts val="600"/>
              </a:spcAft>
              <a:defRPr sz="1600" spc="-51" baseline="0">
                <a:solidFill>
                  <a:srgbClr val="000000"/>
                </a:solidFill>
              </a:defRPr>
            </a:lvl1pPr>
            <a:lvl2pPr>
              <a:lnSpc>
                <a:spcPct val="100000"/>
              </a:lnSpc>
              <a:spcAft>
                <a:spcPts val="600"/>
              </a:spcAft>
              <a:defRPr sz="1600" spc="-51" baseline="0">
                <a:solidFill>
                  <a:srgbClr val="000000"/>
                </a:solidFill>
              </a:defRPr>
            </a:lvl2pPr>
            <a:lvl3pPr>
              <a:lnSpc>
                <a:spcPct val="100000"/>
              </a:lnSpc>
              <a:spcAft>
                <a:spcPts val="600"/>
              </a:spcAft>
              <a:defRPr sz="1600" spc="-51" baseline="0">
                <a:solidFill>
                  <a:srgbClr val="000000"/>
                </a:solidFill>
              </a:defRPr>
            </a:lvl3pPr>
            <a:lvl4pPr>
              <a:lnSpc>
                <a:spcPct val="100000"/>
              </a:lnSpc>
              <a:spcAft>
                <a:spcPts val="600"/>
              </a:spcAft>
              <a:defRPr sz="1600" spc="-51" baseline="0">
                <a:solidFill>
                  <a:srgbClr val="000000"/>
                </a:solidFill>
              </a:defRPr>
            </a:lvl4pPr>
            <a:lvl5pPr>
              <a:lnSpc>
                <a:spcPct val="100000"/>
              </a:lnSpc>
              <a:spcAft>
                <a:spcPts val="600"/>
              </a:spcAft>
              <a:defRPr sz="1600" spc="-51"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a:xfrm>
            <a:off x="539763" y="589853"/>
            <a:ext cx="8289925" cy="522994"/>
          </a:xfrm>
        </p:spPr>
        <p:txBody>
          <a:bodyPr/>
          <a:lstStyle>
            <a:lvl1pPr algn="l">
              <a:lnSpc>
                <a:spcPct val="100000"/>
              </a:lnSpc>
              <a:defRPr sz="2800" b="0" spc="-151" baseline="0"/>
            </a:lvl1pPr>
          </a:lstStyle>
          <a:p>
            <a:r>
              <a:rPr lang="en-US" dirty="0" smtClean="0"/>
              <a:t>Click to edit Master title style</a:t>
            </a:r>
            <a:endParaRPr lang="en-GB" dirty="0"/>
          </a:p>
        </p:txBody>
      </p:sp>
      <p:sp>
        <p:nvSpPr>
          <p:cNvPr id="44" name="Oval 43"/>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GB" sz="1200" i="1" dirty="0">
              <a:solidFill>
                <a:srgbClr val="8B8D90"/>
              </a:solidFill>
              <a:latin typeface="Times New Roman" pitchFamily="18" charset="0"/>
              <a:cs typeface="Times New Roman" pitchFamily="18" charset="0"/>
            </a:endParaRPr>
          </a:p>
        </p:txBody>
      </p:sp>
      <p:sp>
        <p:nvSpPr>
          <p:cNvPr id="45" name="TextBox 44"/>
          <p:cNvSpPr txBox="1"/>
          <p:nvPr userDrawn="1"/>
        </p:nvSpPr>
        <p:spPr>
          <a:xfrm>
            <a:off x="235570" y="6456160"/>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1000">
                <a:solidFill>
                  <a:srgbClr val="FFFFFF">
                    <a:lumMod val="65000"/>
                  </a:srgbClr>
                </a:solidFill>
              </a:rPr>
              <a:pPr algn="ctr" fontAlgn="base">
                <a:lnSpc>
                  <a:spcPts val="1200"/>
                </a:lnSpc>
                <a:spcBef>
                  <a:spcPct val="0"/>
                </a:spcBef>
                <a:spcAft>
                  <a:spcPct val="0"/>
                </a:spcAft>
              </a:pPr>
              <a:t>‹N›</a:t>
            </a:fld>
            <a:endParaRPr lang="en-GB" sz="1000" dirty="0">
              <a:solidFill>
                <a:srgbClr val="FFFFFF">
                  <a:lumMod val="65000"/>
                </a:srgbClr>
              </a:solidFill>
            </a:endParaRPr>
          </a:p>
        </p:txBody>
      </p:sp>
      <p:sp>
        <p:nvSpPr>
          <p:cNvPr id="46" name="Freeform 45"/>
          <p:cNvSpPr>
            <a:spLocks/>
          </p:cNvSpPr>
          <p:nvPr userDrawn="1"/>
        </p:nvSpPr>
        <p:spPr bwMode="auto">
          <a:xfrm>
            <a:off x="617943" y="6376403"/>
            <a:ext cx="324000" cy="288000"/>
          </a:xfrm>
          <a:custGeom>
            <a:avLst/>
            <a:gdLst>
              <a:gd name="T0" fmla="*/ 103 w 204"/>
              <a:gd name="T1" fmla="*/ 0 h 202"/>
              <a:gd name="T2" fmla="*/ 204 w 204"/>
              <a:gd name="T3" fmla="*/ 105 h 202"/>
              <a:gd name="T4" fmla="*/ 170 w 204"/>
              <a:gd name="T5" fmla="*/ 105 h 202"/>
              <a:gd name="T6" fmla="*/ 170 w 204"/>
              <a:gd name="T7" fmla="*/ 202 h 202"/>
              <a:gd name="T8" fmla="*/ 123 w 204"/>
              <a:gd name="T9" fmla="*/ 202 h 202"/>
              <a:gd name="T10" fmla="*/ 123 w 204"/>
              <a:gd name="T11" fmla="*/ 139 h 202"/>
              <a:gd name="T12" fmla="*/ 84 w 204"/>
              <a:gd name="T13" fmla="*/ 139 h 202"/>
              <a:gd name="T14" fmla="*/ 84 w 204"/>
              <a:gd name="T15" fmla="*/ 202 h 202"/>
              <a:gd name="T16" fmla="*/ 37 w 204"/>
              <a:gd name="T17" fmla="*/ 202 h 202"/>
              <a:gd name="T18" fmla="*/ 37 w 204"/>
              <a:gd name="T19" fmla="*/ 105 h 202"/>
              <a:gd name="T20" fmla="*/ 0 w 204"/>
              <a:gd name="T21" fmla="*/ 105 h 202"/>
              <a:gd name="T22" fmla="*/ 103 w 204"/>
              <a:gd name="T23" fmla="*/ 0 h 202"/>
              <a:gd name="T24" fmla="*/ 103 w 204"/>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02">
                <a:moveTo>
                  <a:pt x="103" y="0"/>
                </a:moveTo>
                <a:lnTo>
                  <a:pt x="204" y="105"/>
                </a:lnTo>
                <a:lnTo>
                  <a:pt x="170" y="105"/>
                </a:lnTo>
                <a:lnTo>
                  <a:pt x="170" y="202"/>
                </a:lnTo>
                <a:lnTo>
                  <a:pt x="123" y="202"/>
                </a:lnTo>
                <a:lnTo>
                  <a:pt x="123" y="139"/>
                </a:lnTo>
                <a:lnTo>
                  <a:pt x="84" y="139"/>
                </a:lnTo>
                <a:lnTo>
                  <a:pt x="84" y="202"/>
                </a:lnTo>
                <a:lnTo>
                  <a:pt x="37" y="202"/>
                </a:lnTo>
                <a:lnTo>
                  <a:pt x="37" y="105"/>
                </a:lnTo>
                <a:lnTo>
                  <a:pt x="0" y="105"/>
                </a:lnTo>
                <a:lnTo>
                  <a:pt x="103" y="0"/>
                </a:lnTo>
                <a:lnTo>
                  <a:pt x="103" y="0"/>
                </a:lnTo>
                <a:close/>
              </a:path>
            </a:pathLst>
          </a:custGeom>
          <a:solidFill>
            <a:schemeClr val="bg1"/>
          </a:solidFill>
          <a:ln w="9525" cap="rnd">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217" tIns="45608" rIns="91217" bIns="45608" rtlCol="0" anchor="ctr"/>
          <a:lstStyle/>
          <a:p>
            <a:pPr algn="r"/>
            <a:endParaRPr lang="en-GB" sz="1800">
              <a:solidFill>
                <a:srgbClr val="FFFFFF"/>
              </a:solidFill>
            </a:endParaRPr>
          </a:p>
        </p:txBody>
      </p:sp>
    </p:spTree>
    <p:extLst>
      <p:ext uri="{BB962C8B-B14F-4D97-AF65-F5344CB8AC3E}">
        <p14:creationId xmlns:p14="http://schemas.microsoft.com/office/powerpoint/2010/main" xmlns="" val="1462657638"/>
      </p:ext>
    </p:extLst>
  </p:cSld>
  <p:clrMapOvr>
    <a:masterClrMapping/>
  </p:clrMapOvr>
  <p:transition/>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966179"/>
            <a:ext cx="9144000" cy="1193056"/>
          </a:xfrm>
        </p:spPr>
        <p:txBody>
          <a:bodyPr lIns="359111" tIns="359111" rIns="359111" bIns="359111" anchor="b"/>
          <a:lstStyle>
            <a:lvl1pPr algn="r">
              <a:defRPr sz="3200" b="1" cap="all"/>
            </a:lvl1pPr>
          </a:lstStyle>
          <a:p>
            <a:r>
              <a:rPr lang="en-US" smtClean="0"/>
              <a:t>Click to edit Master title style</a:t>
            </a:r>
            <a:endParaRPr lang="en-GB"/>
          </a:p>
        </p:txBody>
      </p:sp>
      <p:pic>
        <p:nvPicPr>
          <p:cNvPr id="4" name="Picture 3" descr="FINAL DESIGN-for ppt.pdf"/>
          <p:cNvPicPr>
            <a:picLocks noChangeAspect="1"/>
          </p:cNvPicPr>
          <p:nvPr userDrawn="1"/>
        </p:nvPicPr>
        <p:blipFill>
          <a:blip r:embed="rId2" cstate="screen"/>
          <a:srcRect/>
          <a:stretch>
            <a:fillRect/>
          </a:stretch>
        </p:blipFill>
        <p:spPr bwMode="auto">
          <a:xfrm>
            <a:off x="0" y="2174880"/>
            <a:ext cx="9144000" cy="2232025"/>
          </a:xfrm>
          <a:prstGeom prst="rect">
            <a:avLst/>
          </a:prstGeom>
          <a:noFill/>
          <a:ln w="9525">
            <a:noFill/>
            <a:miter lim="800000"/>
            <a:headEnd/>
            <a:tailEnd/>
          </a:ln>
        </p:spPr>
      </p:pic>
      <p:sp>
        <p:nvSpPr>
          <p:cNvPr id="5" name="Rectangle 4"/>
          <p:cNvSpPr/>
          <p:nvPr userDrawn="1"/>
        </p:nvSpPr>
        <p:spPr>
          <a:xfrm>
            <a:off x="6948264" y="0"/>
            <a:ext cx="2195736" cy="5486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17" tIns="45608" rIns="91217" bIns="45608" rtlCol="0" anchor="ctr"/>
          <a:lstStyle/>
          <a:p>
            <a:pPr algn="r"/>
            <a:endParaRPr lang="en-GB" sz="1800" dirty="0">
              <a:solidFill>
                <a:srgbClr val="FFFFFF"/>
              </a:solidFill>
            </a:endParaRPr>
          </a:p>
        </p:txBody>
      </p:sp>
    </p:spTree>
    <p:extLst>
      <p:ext uri="{BB962C8B-B14F-4D97-AF65-F5344CB8AC3E}">
        <p14:creationId xmlns:p14="http://schemas.microsoft.com/office/powerpoint/2010/main" xmlns="" val="3557306495"/>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ts val="1200"/>
              </a:lnSpc>
              <a:spcBef>
                <a:spcPct val="0"/>
              </a:spcBef>
              <a:spcAft>
                <a:spcPct val="0"/>
              </a:spcAft>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947452" y="6485665"/>
            <a:ext cx="3194891"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572004" y="6485665"/>
            <a:ext cx="2996589"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1115113666"/>
      </p:ext>
    </p:extLst>
  </p:cSld>
  <p:clrMapOvr>
    <a:masterClrMapping/>
  </p:clrMapOvr>
  <p:transition spd="med">
    <p:fade/>
  </p:transition>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ts val="1200"/>
              </a:lnSpc>
              <a:spcBef>
                <a:spcPct val="0"/>
              </a:spcBef>
              <a:spcAft>
                <a:spcPct val="0"/>
              </a:spcAft>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947452" y="6485665"/>
            <a:ext cx="3194891"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572004" y="6485665"/>
            <a:ext cx="2996589"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3464721287"/>
      </p:ext>
    </p:extLst>
  </p:cSld>
  <p:clrMapOvr>
    <a:masterClrMapping/>
  </p:clrMapOvr>
  <p:transition spd="med">
    <p:fade/>
  </p:transition>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ts val="1200"/>
              </a:lnSpc>
              <a:spcBef>
                <a:spcPct val="0"/>
              </a:spcBef>
              <a:spcAft>
                <a:spcPct val="0"/>
              </a:spcAft>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947452" y="6485665"/>
            <a:ext cx="3194891"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572004" y="6485665"/>
            <a:ext cx="2996589"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2805602726"/>
      </p:ext>
    </p:extLst>
  </p:cSld>
  <p:clrMapOvr>
    <a:masterClrMapping/>
  </p:clrMapOvr>
  <p:transition spd="med">
    <p:fade/>
  </p:transition>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ts val="1200"/>
              </a:lnSpc>
              <a:spcBef>
                <a:spcPct val="0"/>
              </a:spcBef>
              <a:spcAft>
                <a:spcPct val="0"/>
              </a:spcAft>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6" name="Content Placeholder 5"/>
          <p:cNvSpPr>
            <a:spLocks noGrp="1"/>
          </p:cNvSpPr>
          <p:nvPr>
            <p:ph sz="quarter" idx="10"/>
          </p:nvPr>
        </p:nvSpPr>
        <p:spPr>
          <a:xfrm>
            <a:off x="349266" y="1512012"/>
            <a:ext cx="8435975" cy="19142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1" hasCustomPrompt="1"/>
          </p:nvPr>
        </p:nvSpPr>
        <p:spPr>
          <a:xfrm>
            <a:off x="936434" y="6485665"/>
            <a:ext cx="3205908"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571999" y="6485665"/>
            <a:ext cx="2985572"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2267629290"/>
      </p:ext>
    </p:extLst>
  </p:cSld>
  <p:clrMapOvr>
    <a:masterClrMapping/>
  </p:clrMapOvr>
  <p:transition spd="med">
    <p:fade/>
  </p:transition>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ts val="1200"/>
              </a:lnSpc>
              <a:spcBef>
                <a:spcPct val="0"/>
              </a:spcBef>
              <a:spcAft>
                <a:spcPct val="0"/>
              </a:spcAft>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5"/>
          <p:cNvSpPr>
            <a:spLocks noGrp="1"/>
          </p:cNvSpPr>
          <p:nvPr>
            <p:ph sz="quarter" idx="10"/>
          </p:nvPr>
        </p:nvSpPr>
        <p:spPr>
          <a:xfrm>
            <a:off x="349266" y="1512012"/>
            <a:ext cx="8435975" cy="19142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1" hasCustomPrompt="1"/>
          </p:nvPr>
        </p:nvSpPr>
        <p:spPr>
          <a:xfrm>
            <a:off x="1003300" y="6500292"/>
            <a:ext cx="2959227" cy="194442"/>
          </a:xfrm>
        </p:spPr>
        <p:txBody>
          <a:bodyPr anchor="b"/>
          <a:lstStyle>
            <a:lvl1pPr marL="0" indent="0">
              <a:spcAft>
                <a:spcPts val="0"/>
              </a:spcAft>
              <a:buNone/>
              <a:defRPr sz="7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492501" y="6500292"/>
            <a:ext cx="2959227" cy="194442"/>
          </a:xfrm>
        </p:spPr>
        <p:txBody>
          <a:bodyPr anchor="b"/>
          <a:lstStyle>
            <a:lvl1pPr marL="0" indent="0" algn="r">
              <a:spcAft>
                <a:spcPts val="0"/>
              </a:spcAft>
              <a:buNone/>
              <a:defRPr sz="7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
        <p:nvSpPr>
          <p:cNvPr id="10" name="Freeform 9">
            <a:hlinkClick r:id="" action="ppaction://noaction"/>
          </p:cNvPr>
          <p:cNvSpPr>
            <a:spLocks/>
          </p:cNvSpPr>
          <p:nvPr userDrawn="1"/>
        </p:nvSpPr>
        <p:spPr bwMode="auto">
          <a:xfrm>
            <a:off x="548093" y="6376403"/>
            <a:ext cx="324000" cy="288000"/>
          </a:xfrm>
          <a:custGeom>
            <a:avLst/>
            <a:gdLst>
              <a:gd name="T0" fmla="*/ 103 w 204"/>
              <a:gd name="T1" fmla="*/ 0 h 202"/>
              <a:gd name="T2" fmla="*/ 204 w 204"/>
              <a:gd name="T3" fmla="*/ 105 h 202"/>
              <a:gd name="T4" fmla="*/ 170 w 204"/>
              <a:gd name="T5" fmla="*/ 105 h 202"/>
              <a:gd name="T6" fmla="*/ 170 w 204"/>
              <a:gd name="T7" fmla="*/ 202 h 202"/>
              <a:gd name="T8" fmla="*/ 123 w 204"/>
              <a:gd name="T9" fmla="*/ 202 h 202"/>
              <a:gd name="T10" fmla="*/ 123 w 204"/>
              <a:gd name="T11" fmla="*/ 139 h 202"/>
              <a:gd name="T12" fmla="*/ 84 w 204"/>
              <a:gd name="T13" fmla="*/ 139 h 202"/>
              <a:gd name="T14" fmla="*/ 84 w 204"/>
              <a:gd name="T15" fmla="*/ 202 h 202"/>
              <a:gd name="T16" fmla="*/ 37 w 204"/>
              <a:gd name="T17" fmla="*/ 202 h 202"/>
              <a:gd name="T18" fmla="*/ 37 w 204"/>
              <a:gd name="T19" fmla="*/ 105 h 202"/>
              <a:gd name="T20" fmla="*/ 0 w 204"/>
              <a:gd name="T21" fmla="*/ 105 h 202"/>
              <a:gd name="T22" fmla="*/ 103 w 204"/>
              <a:gd name="T23" fmla="*/ 0 h 202"/>
              <a:gd name="T24" fmla="*/ 103 w 204"/>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02">
                <a:moveTo>
                  <a:pt x="103" y="0"/>
                </a:moveTo>
                <a:lnTo>
                  <a:pt x="204" y="105"/>
                </a:lnTo>
                <a:lnTo>
                  <a:pt x="170" y="105"/>
                </a:lnTo>
                <a:lnTo>
                  <a:pt x="170" y="202"/>
                </a:lnTo>
                <a:lnTo>
                  <a:pt x="123" y="202"/>
                </a:lnTo>
                <a:lnTo>
                  <a:pt x="123" y="139"/>
                </a:lnTo>
                <a:lnTo>
                  <a:pt x="84" y="139"/>
                </a:lnTo>
                <a:lnTo>
                  <a:pt x="84" y="202"/>
                </a:lnTo>
                <a:lnTo>
                  <a:pt x="37" y="202"/>
                </a:lnTo>
                <a:lnTo>
                  <a:pt x="37" y="105"/>
                </a:lnTo>
                <a:lnTo>
                  <a:pt x="0" y="105"/>
                </a:lnTo>
                <a:lnTo>
                  <a:pt x="103" y="0"/>
                </a:lnTo>
                <a:lnTo>
                  <a:pt x="103" y="0"/>
                </a:lnTo>
                <a:close/>
              </a:path>
            </a:pathLst>
          </a:custGeom>
          <a:solidFill>
            <a:schemeClr val="bg1"/>
          </a:solidFill>
          <a:ln w="9525" cap="rnd">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217" tIns="45608" rIns="91217" bIns="45608" rtlCol="0" anchor="ctr"/>
          <a:lstStyle/>
          <a:p>
            <a:pPr algn="r" fontAlgn="base">
              <a:spcBef>
                <a:spcPct val="0"/>
              </a:spcBef>
              <a:spcAft>
                <a:spcPct val="0"/>
              </a:spcAft>
            </a:pPr>
            <a:endParaRPr lang="en-GB" sz="2400" dirty="0">
              <a:solidFill>
                <a:srgbClr val="FFFFFF"/>
              </a:solidFill>
            </a:endParaRPr>
          </a:p>
        </p:txBody>
      </p:sp>
    </p:spTree>
    <p:extLst>
      <p:ext uri="{BB962C8B-B14F-4D97-AF65-F5344CB8AC3E}">
        <p14:creationId xmlns:p14="http://schemas.microsoft.com/office/powerpoint/2010/main" xmlns="" val="566659349"/>
      </p:ext>
    </p:extLst>
  </p:cSld>
  <p:clrMapOvr>
    <a:masterClrMapping/>
  </p:clrMapOvr>
  <p:transition spd="med">
    <p:fade/>
  </p:transition>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ts val="1200"/>
              </a:lnSpc>
              <a:spcBef>
                <a:spcPct val="0"/>
              </a:spcBef>
              <a:spcAft>
                <a:spcPct val="0"/>
              </a:spcAft>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5"/>
          <p:cNvSpPr>
            <a:spLocks noGrp="1"/>
          </p:cNvSpPr>
          <p:nvPr>
            <p:ph sz="quarter" idx="10"/>
          </p:nvPr>
        </p:nvSpPr>
        <p:spPr>
          <a:xfrm>
            <a:off x="349266" y="1512012"/>
            <a:ext cx="8435975" cy="19142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1" hasCustomPrompt="1"/>
          </p:nvPr>
        </p:nvSpPr>
        <p:spPr>
          <a:xfrm>
            <a:off x="1003300" y="6500292"/>
            <a:ext cx="2959227" cy="194442"/>
          </a:xfrm>
        </p:spPr>
        <p:txBody>
          <a:bodyPr anchor="b"/>
          <a:lstStyle>
            <a:lvl1pPr marL="0" indent="0">
              <a:spcAft>
                <a:spcPts val="0"/>
              </a:spcAft>
              <a:buNone/>
              <a:defRPr sz="7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492501" y="6500292"/>
            <a:ext cx="2959227" cy="194442"/>
          </a:xfrm>
        </p:spPr>
        <p:txBody>
          <a:bodyPr anchor="b"/>
          <a:lstStyle>
            <a:lvl1pPr marL="0" indent="0" algn="r">
              <a:spcAft>
                <a:spcPts val="0"/>
              </a:spcAft>
              <a:buNone/>
              <a:defRPr sz="7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
        <p:nvSpPr>
          <p:cNvPr id="10" name="Freeform 9">
            <a:hlinkClick r:id="" action="ppaction://noaction"/>
          </p:cNvPr>
          <p:cNvSpPr>
            <a:spLocks/>
          </p:cNvSpPr>
          <p:nvPr userDrawn="1"/>
        </p:nvSpPr>
        <p:spPr bwMode="auto">
          <a:xfrm>
            <a:off x="548093" y="6376403"/>
            <a:ext cx="324000" cy="288000"/>
          </a:xfrm>
          <a:custGeom>
            <a:avLst/>
            <a:gdLst>
              <a:gd name="T0" fmla="*/ 103 w 204"/>
              <a:gd name="T1" fmla="*/ 0 h 202"/>
              <a:gd name="T2" fmla="*/ 204 w 204"/>
              <a:gd name="T3" fmla="*/ 105 h 202"/>
              <a:gd name="T4" fmla="*/ 170 w 204"/>
              <a:gd name="T5" fmla="*/ 105 h 202"/>
              <a:gd name="T6" fmla="*/ 170 w 204"/>
              <a:gd name="T7" fmla="*/ 202 h 202"/>
              <a:gd name="T8" fmla="*/ 123 w 204"/>
              <a:gd name="T9" fmla="*/ 202 h 202"/>
              <a:gd name="T10" fmla="*/ 123 w 204"/>
              <a:gd name="T11" fmla="*/ 139 h 202"/>
              <a:gd name="T12" fmla="*/ 84 w 204"/>
              <a:gd name="T13" fmla="*/ 139 h 202"/>
              <a:gd name="T14" fmla="*/ 84 w 204"/>
              <a:gd name="T15" fmla="*/ 202 h 202"/>
              <a:gd name="T16" fmla="*/ 37 w 204"/>
              <a:gd name="T17" fmla="*/ 202 h 202"/>
              <a:gd name="T18" fmla="*/ 37 w 204"/>
              <a:gd name="T19" fmla="*/ 105 h 202"/>
              <a:gd name="T20" fmla="*/ 0 w 204"/>
              <a:gd name="T21" fmla="*/ 105 h 202"/>
              <a:gd name="T22" fmla="*/ 103 w 204"/>
              <a:gd name="T23" fmla="*/ 0 h 202"/>
              <a:gd name="T24" fmla="*/ 103 w 204"/>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02">
                <a:moveTo>
                  <a:pt x="103" y="0"/>
                </a:moveTo>
                <a:lnTo>
                  <a:pt x="204" y="105"/>
                </a:lnTo>
                <a:lnTo>
                  <a:pt x="170" y="105"/>
                </a:lnTo>
                <a:lnTo>
                  <a:pt x="170" y="202"/>
                </a:lnTo>
                <a:lnTo>
                  <a:pt x="123" y="202"/>
                </a:lnTo>
                <a:lnTo>
                  <a:pt x="123" y="139"/>
                </a:lnTo>
                <a:lnTo>
                  <a:pt x="84" y="139"/>
                </a:lnTo>
                <a:lnTo>
                  <a:pt x="84" y="202"/>
                </a:lnTo>
                <a:lnTo>
                  <a:pt x="37" y="202"/>
                </a:lnTo>
                <a:lnTo>
                  <a:pt x="37" y="105"/>
                </a:lnTo>
                <a:lnTo>
                  <a:pt x="0" y="105"/>
                </a:lnTo>
                <a:lnTo>
                  <a:pt x="103" y="0"/>
                </a:lnTo>
                <a:lnTo>
                  <a:pt x="103" y="0"/>
                </a:lnTo>
                <a:close/>
              </a:path>
            </a:pathLst>
          </a:custGeom>
          <a:solidFill>
            <a:schemeClr val="bg1"/>
          </a:solidFill>
          <a:ln w="9525" cap="rnd">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217" tIns="45608" rIns="91217" bIns="45608" rtlCol="0" anchor="ctr"/>
          <a:lstStyle/>
          <a:p>
            <a:pPr algn="r" fontAlgn="base">
              <a:spcBef>
                <a:spcPct val="0"/>
              </a:spcBef>
              <a:spcAft>
                <a:spcPct val="0"/>
              </a:spcAft>
            </a:pPr>
            <a:endParaRPr lang="en-GB" sz="2400" dirty="0">
              <a:solidFill>
                <a:srgbClr val="FFFFFF"/>
              </a:solidFill>
            </a:endParaRPr>
          </a:p>
        </p:txBody>
      </p:sp>
    </p:spTree>
    <p:extLst>
      <p:ext uri="{BB962C8B-B14F-4D97-AF65-F5344CB8AC3E}">
        <p14:creationId xmlns:p14="http://schemas.microsoft.com/office/powerpoint/2010/main" xmlns="" val="3131255871"/>
      </p:ext>
    </p:extLst>
  </p:cSld>
  <p:clrMapOvr>
    <a:masterClrMapping/>
  </p:clrMapOvr>
  <p:transition spd="med">
    <p:fade/>
  </p:transition>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ts val="1200"/>
              </a:lnSpc>
              <a:spcBef>
                <a:spcPct val="0"/>
              </a:spcBef>
              <a:spcAft>
                <a:spcPct val="0"/>
              </a:spcAft>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5"/>
          <p:cNvSpPr>
            <a:spLocks noGrp="1"/>
          </p:cNvSpPr>
          <p:nvPr>
            <p:ph sz="quarter" idx="10"/>
          </p:nvPr>
        </p:nvSpPr>
        <p:spPr>
          <a:xfrm>
            <a:off x="349266" y="1512012"/>
            <a:ext cx="8435975" cy="19142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1" hasCustomPrompt="1"/>
          </p:nvPr>
        </p:nvSpPr>
        <p:spPr>
          <a:xfrm>
            <a:off x="1003300" y="6500292"/>
            <a:ext cx="2959227" cy="194442"/>
          </a:xfrm>
        </p:spPr>
        <p:txBody>
          <a:bodyPr anchor="b"/>
          <a:lstStyle>
            <a:lvl1pPr marL="0" indent="0">
              <a:spcAft>
                <a:spcPts val="0"/>
              </a:spcAft>
              <a:buNone/>
              <a:defRPr sz="7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492501" y="6500292"/>
            <a:ext cx="2959227" cy="194442"/>
          </a:xfrm>
        </p:spPr>
        <p:txBody>
          <a:bodyPr anchor="b"/>
          <a:lstStyle>
            <a:lvl1pPr marL="0" indent="0" algn="r">
              <a:spcAft>
                <a:spcPts val="0"/>
              </a:spcAft>
              <a:buNone/>
              <a:defRPr sz="7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
        <p:nvSpPr>
          <p:cNvPr id="10" name="Freeform 9">
            <a:hlinkClick r:id="" action="ppaction://noaction"/>
          </p:cNvPr>
          <p:cNvSpPr>
            <a:spLocks/>
          </p:cNvSpPr>
          <p:nvPr userDrawn="1"/>
        </p:nvSpPr>
        <p:spPr bwMode="auto">
          <a:xfrm>
            <a:off x="548093" y="6376403"/>
            <a:ext cx="324000" cy="288000"/>
          </a:xfrm>
          <a:custGeom>
            <a:avLst/>
            <a:gdLst>
              <a:gd name="T0" fmla="*/ 103 w 204"/>
              <a:gd name="T1" fmla="*/ 0 h 202"/>
              <a:gd name="T2" fmla="*/ 204 w 204"/>
              <a:gd name="T3" fmla="*/ 105 h 202"/>
              <a:gd name="T4" fmla="*/ 170 w 204"/>
              <a:gd name="T5" fmla="*/ 105 h 202"/>
              <a:gd name="T6" fmla="*/ 170 w 204"/>
              <a:gd name="T7" fmla="*/ 202 h 202"/>
              <a:gd name="T8" fmla="*/ 123 w 204"/>
              <a:gd name="T9" fmla="*/ 202 h 202"/>
              <a:gd name="T10" fmla="*/ 123 w 204"/>
              <a:gd name="T11" fmla="*/ 139 h 202"/>
              <a:gd name="T12" fmla="*/ 84 w 204"/>
              <a:gd name="T13" fmla="*/ 139 h 202"/>
              <a:gd name="T14" fmla="*/ 84 w 204"/>
              <a:gd name="T15" fmla="*/ 202 h 202"/>
              <a:gd name="T16" fmla="*/ 37 w 204"/>
              <a:gd name="T17" fmla="*/ 202 h 202"/>
              <a:gd name="T18" fmla="*/ 37 w 204"/>
              <a:gd name="T19" fmla="*/ 105 h 202"/>
              <a:gd name="T20" fmla="*/ 0 w 204"/>
              <a:gd name="T21" fmla="*/ 105 h 202"/>
              <a:gd name="T22" fmla="*/ 103 w 204"/>
              <a:gd name="T23" fmla="*/ 0 h 202"/>
              <a:gd name="T24" fmla="*/ 103 w 204"/>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02">
                <a:moveTo>
                  <a:pt x="103" y="0"/>
                </a:moveTo>
                <a:lnTo>
                  <a:pt x="204" y="105"/>
                </a:lnTo>
                <a:lnTo>
                  <a:pt x="170" y="105"/>
                </a:lnTo>
                <a:lnTo>
                  <a:pt x="170" y="202"/>
                </a:lnTo>
                <a:lnTo>
                  <a:pt x="123" y="202"/>
                </a:lnTo>
                <a:lnTo>
                  <a:pt x="123" y="139"/>
                </a:lnTo>
                <a:lnTo>
                  <a:pt x="84" y="139"/>
                </a:lnTo>
                <a:lnTo>
                  <a:pt x="84" y="202"/>
                </a:lnTo>
                <a:lnTo>
                  <a:pt x="37" y="202"/>
                </a:lnTo>
                <a:lnTo>
                  <a:pt x="37" y="105"/>
                </a:lnTo>
                <a:lnTo>
                  <a:pt x="0" y="105"/>
                </a:lnTo>
                <a:lnTo>
                  <a:pt x="103" y="0"/>
                </a:lnTo>
                <a:lnTo>
                  <a:pt x="103" y="0"/>
                </a:lnTo>
                <a:close/>
              </a:path>
            </a:pathLst>
          </a:custGeom>
          <a:solidFill>
            <a:schemeClr val="bg1"/>
          </a:solidFill>
          <a:ln w="9525" cap="rnd">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217" tIns="45608" rIns="91217" bIns="45608" rtlCol="0" anchor="ctr"/>
          <a:lstStyle/>
          <a:p>
            <a:pPr algn="r" fontAlgn="base">
              <a:spcBef>
                <a:spcPct val="0"/>
              </a:spcBef>
              <a:spcAft>
                <a:spcPct val="0"/>
              </a:spcAft>
            </a:pPr>
            <a:endParaRPr lang="en-GB" sz="2400" dirty="0">
              <a:solidFill>
                <a:srgbClr val="FFFFFF"/>
              </a:solidFill>
            </a:endParaRPr>
          </a:p>
        </p:txBody>
      </p:sp>
    </p:spTree>
    <p:extLst>
      <p:ext uri="{BB962C8B-B14F-4D97-AF65-F5344CB8AC3E}">
        <p14:creationId xmlns:p14="http://schemas.microsoft.com/office/powerpoint/2010/main" xmlns="" val="73995874"/>
      </p:ext>
    </p:extLst>
  </p:cSld>
  <p:clrMapOvr>
    <a:masterClrMapping/>
  </p:clrMapOvr>
  <p:transition spd="med">
    <p:fade/>
  </p:transition>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947452" y="6485665"/>
            <a:ext cx="3194891"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572004" y="6485665"/>
            <a:ext cx="2996589"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1556271122"/>
      </p:ext>
    </p:extLst>
  </p:cSld>
  <p:clrMapOvr>
    <a:masterClrMapping/>
  </p:clrMapOvr>
  <p:transition spd="med">
    <p:fade/>
  </p:transition>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87248" y="6403152"/>
            <a:ext cx="6477000" cy="250825"/>
          </a:xfrm>
          <a:prstGeom prst="rect">
            <a:avLst/>
          </a:prstGeom>
        </p:spPr>
        <p:txBody>
          <a:bodyPr/>
          <a:lstStyle>
            <a:lvl1pPr>
              <a:defRPr sz="675"/>
            </a:lvl1pPr>
          </a:lstStyle>
          <a:p>
            <a:r>
              <a:rPr lang="en-US" dirty="0" smtClean="0"/>
              <a:t>| Presentation Title | Presenter Name | Date | Subject | Business Use Only</a:t>
            </a:r>
            <a:endParaRPr lang="en-US" dirty="0"/>
          </a:p>
        </p:txBody>
      </p:sp>
      <p:sp>
        <p:nvSpPr>
          <p:cNvPr id="8" name="Slide Number Placeholder 5"/>
          <p:cNvSpPr>
            <a:spLocks noGrp="1"/>
          </p:cNvSpPr>
          <p:nvPr>
            <p:ph type="sldNum" sz="quarter" idx="4"/>
          </p:nvPr>
        </p:nvSpPr>
        <p:spPr>
          <a:xfrm>
            <a:off x="538117" y="6403152"/>
            <a:ext cx="400035" cy="247031"/>
          </a:xfrm>
          <a:prstGeom prst="rect">
            <a:avLst/>
          </a:prstGeom>
        </p:spPr>
        <p:txBody>
          <a:bodyPr/>
          <a:lstStyle>
            <a:lvl1pPr>
              <a:defRPr sz="675"/>
            </a:lvl1pPr>
          </a:lstStyle>
          <a:p>
            <a:fld id="{E66AA3EA-0569-43EF-BBA3-83FDB109D582}" type="slidenum">
              <a:rPr lang="en-US" smtClean="0"/>
              <a:pPr/>
              <a:t>‹N›</a:t>
            </a:fld>
            <a:endParaRPr lang="en-US" dirty="0" smtClean="0"/>
          </a:p>
        </p:txBody>
      </p:sp>
      <p:sp>
        <p:nvSpPr>
          <p:cNvPr id="10" name="Textplatzhalter 9" descr="Subtitle"/>
          <p:cNvSpPr>
            <a:spLocks noGrp="1"/>
          </p:cNvSpPr>
          <p:nvPr>
            <p:ph type="body" sz="quarter" idx="10" hasCustomPrompt="1"/>
          </p:nvPr>
        </p:nvSpPr>
        <p:spPr>
          <a:xfrm>
            <a:off x="540000" y="738556"/>
            <a:ext cx="8311392" cy="367571"/>
          </a:xfrm>
        </p:spPr>
        <p:txBody>
          <a:bodyPr anchor="b" anchorCtr="0">
            <a:noAutofit/>
          </a:bodyPr>
          <a:lstStyle>
            <a:lvl1pPr marL="0" indent="0">
              <a:lnSpc>
                <a:spcPct val="95000"/>
              </a:lnSpc>
              <a:buNone/>
              <a:defRPr sz="1500" b="0" i="1">
                <a:solidFill>
                  <a:schemeClr val="tx1"/>
                </a:solidFill>
              </a:defRPr>
            </a:lvl1pPr>
          </a:lstStyle>
          <a:p>
            <a:pPr lvl="0"/>
            <a:r>
              <a:rPr lang="en-US" noProof="0" dirty="0" smtClean="0"/>
              <a:t>Subtitle</a:t>
            </a:r>
          </a:p>
        </p:txBody>
      </p:sp>
      <p:sp>
        <p:nvSpPr>
          <p:cNvPr id="11" name="Title 1"/>
          <p:cNvSpPr>
            <a:spLocks noGrp="1"/>
          </p:cNvSpPr>
          <p:nvPr>
            <p:ph type="title" hasCustomPrompt="1"/>
          </p:nvPr>
        </p:nvSpPr>
        <p:spPr>
          <a:xfrm>
            <a:off x="539751"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Tree>
    <p:extLst>
      <p:ext uri="{BB962C8B-B14F-4D97-AF65-F5344CB8AC3E}">
        <p14:creationId xmlns:p14="http://schemas.microsoft.com/office/powerpoint/2010/main" xmlns="" val="114904668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947452" y="6485665"/>
            <a:ext cx="3194891"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572004" y="6485665"/>
            <a:ext cx="2996589"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3504996769"/>
      </p:ext>
    </p:extLst>
  </p:cSld>
  <p:clrMapOvr>
    <a:masterClrMapping/>
  </p:clrMapOvr>
  <p:transition spd="med">
    <p:fade/>
  </p:transition>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947452" y="6485665"/>
            <a:ext cx="3194891"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572004" y="6485665"/>
            <a:ext cx="2996589"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1539957263"/>
      </p:ext>
    </p:extLst>
  </p:cSld>
  <p:clrMapOvr>
    <a:masterClrMapping/>
  </p:clrMapOvr>
  <p:transition spd="med">
    <p:fade/>
  </p:transition>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ts val="1200"/>
              </a:lnSpc>
              <a:spcBef>
                <a:spcPct val="0"/>
              </a:spcBef>
              <a:spcAft>
                <a:spcPct val="0"/>
              </a:spcAft>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1003300" y="6485665"/>
            <a:ext cx="2959227"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492501" y="6485665"/>
            <a:ext cx="2959227"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939951063"/>
      </p:ext>
    </p:extLst>
  </p:cSld>
  <p:clrMapOvr>
    <a:masterClrMapping/>
  </p:clrMapOvr>
  <p:transition spd="med">
    <p:fade/>
  </p:transition>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947452" y="6485665"/>
            <a:ext cx="3194891"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572004" y="6485665"/>
            <a:ext cx="2996589"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232564766"/>
      </p:ext>
    </p:extLst>
  </p:cSld>
  <p:clrMapOvr>
    <a:masterClrMapping/>
  </p:clrMapOvr>
  <p:transition spd="med">
    <p:fade/>
  </p:transition>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ts val="1200"/>
              </a:lnSpc>
              <a:spcBef>
                <a:spcPct val="0"/>
              </a:spcBef>
              <a:spcAft>
                <a:spcPct val="0"/>
              </a:spcAft>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1003300" y="6485665"/>
            <a:ext cx="2959227"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492501" y="6485665"/>
            <a:ext cx="2959227"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1817070806"/>
      </p:ext>
    </p:extLst>
  </p:cSld>
  <p:clrMapOvr>
    <a:masterClrMapping/>
  </p:clrMapOvr>
  <p:transition spd="med">
    <p:fade/>
  </p:transition>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ts val="1200"/>
              </a:lnSpc>
              <a:spcBef>
                <a:spcPct val="0"/>
              </a:spcBef>
              <a:spcAft>
                <a:spcPct val="0"/>
              </a:spcAft>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1003300" y="6485665"/>
            <a:ext cx="2959227"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492501" y="6485665"/>
            <a:ext cx="2959227"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3136531194"/>
      </p:ext>
    </p:extLst>
  </p:cSld>
  <p:clrMapOvr>
    <a:masterClrMapping/>
  </p:clrMapOvr>
  <p:transition spd="med">
    <p:fade/>
  </p:transition>
  <p:timing>
    <p:tnLst>
      <p:par>
        <p:cTn id="1" dur="indefinite" restart="never" nodeType="tmRoot"/>
      </p:par>
    </p:tn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87248" y="6403161"/>
            <a:ext cx="6477000" cy="250825"/>
          </a:xfrm>
          <a:prstGeom prst="rect">
            <a:avLst/>
          </a:prstGeom>
        </p:spPr>
        <p:txBody>
          <a:bodyPr lIns="91217" tIns="45608" rIns="91217" bIns="45608"/>
          <a:lstStyle>
            <a:lvl1pPr>
              <a:defRPr sz="900"/>
            </a:lvl1pPr>
          </a:lstStyle>
          <a:p>
            <a:pPr fontAlgn="base">
              <a:spcBef>
                <a:spcPct val="0"/>
              </a:spcBef>
              <a:spcAft>
                <a:spcPct val="0"/>
              </a:spcAft>
            </a:pPr>
            <a:r>
              <a:rPr lang="en-US" dirty="0" smtClean="0">
                <a:solidFill>
                  <a:srgbClr val="000000"/>
                </a:solidFill>
              </a:rPr>
              <a:t>| Presentation Title | Presenter Name | Date | Subject | Business Use Only</a:t>
            </a:r>
            <a:endParaRPr lang="en-US" dirty="0">
              <a:solidFill>
                <a:srgbClr val="000000"/>
              </a:solidFill>
            </a:endParaRPr>
          </a:p>
        </p:txBody>
      </p:sp>
      <p:sp>
        <p:nvSpPr>
          <p:cNvPr id="8" name="Slide Number Placeholder 5"/>
          <p:cNvSpPr>
            <a:spLocks noGrp="1"/>
          </p:cNvSpPr>
          <p:nvPr>
            <p:ph type="sldNum" sz="quarter" idx="4"/>
          </p:nvPr>
        </p:nvSpPr>
        <p:spPr>
          <a:xfrm>
            <a:off x="538129" y="6403158"/>
            <a:ext cx="400035" cy="247031"/>
          </a:xfrm>
          <a:prstGeom prst="rect">
            <a:avLst/>
          </a:prstGeom>
        </p:spPr>
        <p:txBody>
          <a:bodyPr lIns="91217" tIns="45608" rIns="91217" bIns="45608"/>
          <a:lstStyle>
            <a:lvl1pPr>
              <a:defRPr sz="900"/>
            </a:lvl1pPr>
          </a:lstStyle>
          <a:p>
            <a:pPr fontAlgn="base">
              <a:spcBef>
                <a:spcPct val="0"/>
              </a:spcBef>
              <a:spcAft>
                <a:spcPct val="0"/>
              </a:spcAft>
            </a:pPr>
            <a:fld id="{E66AA3EA-0569-43EF-BBA3-83FDB109D582}" type="slidenum">
              <a:rPr lang="en-US" smtClean="0">
                <a:solidFill>
                  <a:srgbClr val="000000"/>
                </a:solidFill>
              </a:rPr>
              <a:pPr fontAlgn="base">
                <a:spcBef>
                  <a:spcPct val="0"/>
                </a:spcBef>
                <a:spcAft>
                  <a:spcPct val="0"/>
                </a:spcAft>
              </a:pPr>
              <a:t>‹N›</a:t>
            </a:fld>
            <a:endParaRPr lang="en-US" dirty="0" smtClean="0">
              <a:solidFill>
                <a:srgbClr val="000000"/>
              </a:solidFill>
            </a:endParaRPr>
          </a:p>
        </p:txBody>
      </p:sp>
      <p:sp>
        <p:nvSpPr>
          <p:cNvPr id="10" name="Textplatzhalter 9" descr="Subtitle"/>
          <p:cNvSpPr>
            <a:spLocks noGrp="1"/>
          </p:cNvSpPr>
          <p:nvPr>
            <p:ph type="body" sz="quarter" idx="10" hasCustomPrompt="1"/>
          </p:nvPr>
        </p:nvSpPr>
        <p:spPr>
          <a:xfrm>
            <a:off x="540003" y="738570"/>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11" name="Title 1"/>
          <p:cNvSpPr>
            <a:spLocks noGrp="1"/>
          </p:cNvSpPr>
          <p:nvPr>
            <p:ph type="title" hasCustomPrompt="1"/>
          </p:nvPr>
        </p:nvSpPr>
        <p:spPr>
          <a:xfrm>
            <a:off x="539753" y="306006"/>
            <a:ext cx="8318531" cy="496136"/>
          </a:xfrm>
          <a:prstGeom prst="rect">
            <a:avLst/>
          </a:prstGeom>
        </p:spPr>
        <p:txBody>
          <a:bodyPr tIns="125690" anchor="t" anchorCtr="0"/>
          <a:lstStyle>
            <a:lvl1pPr>
              <a:lnSpc>
                <a:spcPct val="75000"/>
              </a:lnSpc>
              <a:defRPr>
                <a:solidFill>
                  <a:schemeClr val="accent4"/>
                </a:solidFill>
              </a:defRPr>
            </a:lvl1pPr>
          </a:lstStyle>
          <a:p>
            <a:r>
              <a:rPr lang="en-US" noProof="0" dirty="0" smtClean="0"/>
              <a:t>Title</a:t>
            </a:r>
            <a:endParaRPr lang="en-US" noProof="0" dirty="0"/>
          </a:p>
        </p:txBody>
      </p:sp>
    </p:spTree>
    <p:extLst>
      <p:ext uri="{BB962C8B-B14F-4D97-AF65-F5344CB8AC3E}">
        <p14:creationId xmlns:p14="http://schemas.microsoft.com/office/powerpoint/2010/main" xmlns="" val="44826909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Sub">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87248" y="6403161"/>
            <a:ext cx="6477000" cy="250825"/>
          </a:xfrm>
          <a:prstGeom prst="rect">
            <a:avLst/>
          </a:prstGeom>
        </p:spPr>
        <p:txBody>
          <a:bodyPr lIns="91217" tIns="45608" rIns="91217" bIns="45608"/>
          <a:lstStyle>
            <a:lvl1pPr>
              <a:defRPr sz="900" baseline="0">
                <a:solidFill>
                  <a:srgbClr val="7F7F7F"/>
                </a:solidFill>
                <a:latin typeface="+mn-lt"/>
              </a:defRPr>
            </a:lvl1pPr>
          </a:lstStyle>
          <a:p>
            <a:pPr fontAlgn="base">
              <a:spcBef>
                <a:spcPct val="0"/>
              </a:spcBef>
              <a:spcAft>
                <a:spcPct val="0"/>
              </a:spcAft>
            </a:pPr>
            <a:r>
              <a:rPr lang="en-US" smtClean="0"/>
              <a:t>| Presentation Title | Presenter Name | Date | Subject | Business Use Only</a:t>
            </a:r>
            <a:endParaRPr lang="en-US" dirty="0"/>
          </a:p>
        </p:txBody>
      </p:sp>
      <p:sp>
        <p:nvSpPr>
          <p:cNvPr id="8" name="Slide Number Placeholder 5"/>
          <p:cNvSpPr>
            <a:spLocks noGrp="1"/>
          </p:cNvSpPr>
          <p:nvPr>
            <p:ph type="sldNum" sz="quarter" idx="4"/>
          </p:nvPr>
        </p:nvSpPr>
        <p:spPr>
          <a:xfrm>
            <a:off x="538129" y="6403158"/>
            <a:ext cx="400035" cy="247031"/>
          </a:xfrm>
          <a:prstGeom prst="rect">
            <a:avLst/>
          </a:prstGeom>
        </p:spPr>
        <p:txBody>
          <a:bodyPr lIns="91217" tIns="45608" rIns="91217" bIns="45608"/>
          <a:lstStyle>
            <a:lvl1pPr>
              <a:defRPr sz="900" baseline="0">
                <a:solidFill>
                  <a:srgbClr val="7F7F7F"/>
                </a:solidFill>
                <a:latin typeface="+mn-lt"/>
              </a:defRPr>
            </a:lvl1pPr>
          </a:lstStyle>
          <a:p>
            <a:pPr fontAlgn="base">
              <a:spcBef>
                <a:spcPct val="0"/>
              </a:spcBef>
              <a:spcAft>
                <a:spcPct val="0"/>
              </a:spcAft>
            </a:pPr>
            <a:fld id="{E66AA3EA-0569-43EF-BBA3-83FDB109D582}" type="slidenum">
              <a:rPr lang="en-US" smtClean="0"/>
              <a:pPr fontAlgn="base">
                <a:spcBef>
                  <a:spcPct val="0"/>
                </a:spcBef>
                <a:spcAft>
                  <a:spcPct val="0"/>
                </a:spcAft>
              </a:pPr>
              <a:t>‹N›</a:t>
            </a:fld>
            <a:endParaRPr lang="en-US" dirty="0" smtClean="0"/>
          </a:p>
        </p:txBody>
      </p:sp>
      <p:sp>
        <p:nvSpPr>
          <p:cNvPr id="11" name="Textplatzhalter 9" descr="Subtitle"/>
          <p:cNvSpPr>
            <a:spLocks noGrp="1"/>
          </p:cNvSpPr>
          <p:nvPr>
            <p:ph type="body" sz="quarter" idx="10" hasCustomPrompt="1"/>
          </p:nvPr>
        </p:nvSpPr>
        <p:spPr>
          <a:xfrm>
            <a:off x="540010" y="713723"/>
            <a:ext cx="7264511" cy="367571"/>
          </a:xfrm>
          <a:prstGeom prst="rect">
            <a:avLst/>
          </a:prstGeom>
          <a:noFill/>
          <a:ln w="9525">
            <a:noFill/>
            <a:miter lim="800000"/>
            <a:headEnd/>
            <a:tailEnd/>
          </a:ln>
        </p:spPr>
        <p:txBody>
          <a:bodyPr vert="horz" wrap="square" lIns="91217" tIns="45608" rIns="91217" bIns="45608" numCol="1" anchor="b" anchorCtr="0" compatLnSpc="1">
            <a:prstTxWarp prst="textNoShape">
              <a:avLst/>
            </a:prstTxWarp>
            <a:noAutofit/>
          </a:bodyPr>
          <a:lstStyle>
            <a:lvl1pPr marL="233032" indent="-233032">
              <a:buNone/>
              <a:defRPr lang="en-US" sz="1800" b="0" i="0" noProof="0" dirty="0" smtClean="0">
                <a:solidFill>
                  <a:schemeClr val="bg1"/>
                </a:solidFill>
                <a:latin typeface="+mn-lt"/>
              </a:defRPr>
            </a:lvl1pPr>
          </a:lstStyle>
          <a:p>
            <a:pPr marL="0" lvl="0" indent="0">
              <a:spcBef>
                <a:spcPts val="1200"/>
              </a:spcBef>
              <a:buClr>
                <a:srgbClr val="F26529"/>
              </a:buClr>
              <a:buSzPct val="100000"/>
            </a:pPr>
            <a:r>
              <a:rPr lang="en-US" noProof="0" dirty="0" smtClean="0"/>
              <a:t>Subtitle</a:t>
            </a:r>
          </a:p>
        </p:txBody>
      </p:sp>
      <p:sp>
        <p:nvSpPr>
          <p:cNvPr id="2" name="Title 1"/>
          <p:cNvSpPr>
            <a:spLocks noGrp="1"/>
          </p:cNvSpPr>
          <p:nvPr>
            <p:ph type="title"/>
          </p:nvPr>
        </p:nvSpPr>
        <p:spPr>
          <a:xfrm>
            <a:off x="540013" y="305511"/>
            <a:ext cx="7278783" cy="501450"/>
          </a:xfrm>
        </p:spPr>
        <p:txBody>
          <a:bodyPr/>
          <a:lstStyle>
            <a:lvl1pPr>
              <a:defRPr>
                <a:latin typeface="+mn-lt"/>
              </a:defRPr>
            </a:lvl1pPr>
          </a:lstStyle>
          <a:p>
            <a:r>
              <a:rPr lang="en-US" smtClean="0"/>
              <a:t>Click to edit Master title style</a:t>
            </a:r>
            <a:endParaRPr lang="en-GB"/>
          </a:p>
        </p:txBody>
      </p:sp>
    </p:spTree>
    <p:extLst>
      <p:ext uri="{BB962C8B-B14F-4D97-AF65-F5344CB8AC3E}">
        <p14:creationId xmlns:p14="http://schemas.microsoft.com/office/powerpoint/2010/main" xmlns="" val="337854411"/>
      </p:ext>
    </p:extLst>
  </p:cSld>
  <p:clrMapOvr>
    <a:masterClrMapping/>
  </p:clrMapOvr>
  <mc:AlternateContent xmlns:mc="http://schemas.openxmlformats.org/markup-compatibility/2006">
    <mc:Choice xmlns:p14="http://schemas.microsoft.com/office/powerpoint/2010/main" xmlns="" Requires="p14">
      <p:transition spd="slow" p14:dur="1500">
        <p14:ferris dir="l"/>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 no sub">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87248" y="6403161"/>
            <a:ext cx="6477000" cy="250825"/>
          </a:xfrm>
          <a:prstGeom prst="rect">
            <a:avLst/>
          </a:prstGeom>
        </p:spPr>
        <p:txBody>
          <a:bodyPr lIns="91217" tIns="45608" rIns="91217" bIns="45608"/>
          <a:lstStyle>
            <a:lvl1pPr>
              <a:defRPr sz="900" baseline="0">
                <a:solidFill>
                  <a:srgbClr val="7F7F7F"/>
                </a:solidFill>
                <a:latin typeface="+mn-lt"/>
              </a:defRPr>
            </a:lvl1pPr>
          </a:lstStyle>
          <a:p>
            <a:pPr fontAlgn="base">
              <a:spcBef>
                <a:spcPct val="0"/>
              </a:spcBef>
              <a:spcAft>
                <a:spcPct val="0"/>
              </a:spcAft>
            </a:pPr>
            <a:r>
              <a:rPr lang="en-US" smtClean="0"/>
              <a:t>| Presentation Title | Presenter Name | Date | Subject | Business Use Only</a:t>
            </a:r>
            <a:endParaRPr lang="en-US" dirty="0"/>
          </a:p>
        </p:txBody>
      </p:sp>
      <p:sp>
        <p:nvSpPr>
          <p:cNvPr id="8" name="Slide Number Placeholder 5"/>
          <p:cNvSpPr>
            <a:spLocks noGrp="1"/>
          </p:cNvSpPr>
          <p:nvPr>
            <p:ph type="sldNum" sz="quarter" idx="4"/>
          </p:nvPr>
        </p:nvSpPr>
        <p:spPr>
          <a:xfrm>
            <a:off x="538129" y="6403158"/>
            <a:ext cx="400035" cy="247031"/>
          </a:xfrm>
          <a:prstGeom prst="rect">
            <a:avLst/>
          </a:prstGeom>
        </p:spPr>
        <p:txBody>
          <a:bodyPr lIns="91217" tIns="45608" rIns="91217" bIns="45608"/>
          <a:lstStyle>
            <a:lvl1pPr>
              <a:defRPr sz="900" baseline="0">
                <a:solidFill>
                  <a:srgbClr val="7F7F7F"/>
                </a:solidFill>
                <a:latin typeface="+mn-lt"/>
              </a:defRPr>
            </a:lvl1pPr>
          </a:lstStyle>
          <a:p>
            <a:pPr fontAlgn="base">
              <a:spcBef>
                <a:spcPct val="0"/>
              </a:spcBef>
              <a:spcAft>
                <a:spcPct val="0"/>
              </a:spcAft>
            </a:pPr>
            <a:fld id="{E66AA3EA-0569-43EF-BBA3-83FDB109D582}" type="slidenum">
              <a:rPr lang="en-US" smtClean="0"/>
              <a:pPr fontAlgn="base">
                <a:spcBef>
                  <a:spcPct val="0"/>
                </a:spcBef>
                <a:spcAft>
                  <a:spcPct val="0"/>
                </a:spcAft>
              </a:pPr>
              <a:t>‹N›</a:t>
            </a:fld>
            <a:endParaRPr lang="en-US" dirty="0" smtClean="0"/>
          </a:p>
        </p:txBody>
      </p:sp>
      <p:sp>
        <p:nvSpPr>
          <p:cNvPr id="9" name="Title 1"/>
          <p:cNvSpPr>
            <a:spLocks noGrp="1"/>
          </p:cNvSpPr>
          <p:nvPr>
            <p:ph type="title" hasCustomPrompt="1"/>
          </p:nvPr>
        </p:nvSpPr>
        <p:spPr>
          <a:xfrm>
            <a:off x="539750" y="587978"/>
            <a:ext cx="7270751" cy="442972"/>
          </a:xfrm>
          <a:prstGeom prst="rect">
            <a:avLst/>
          </a:prstGeom>
        </p:spPr>
        <p:txBody>
          <a:bodyPr wrap="square" anchor="b">
            <a:spAutoFit/>
          </a:bodyPr>
          <a:lstStyle>
            <a:lvl1pPr>
              <a:defRPr lang="en-US" sz="2400" b="1" kern="1200" noProof="0" dirty="0">
                <a:solidFill>
                  <a:schemeClr val="bg1"/>
                </a:solidFill>
                <a:latin typeface="+mn-lt"/>
                <a:ea typeface="+mn-ea"/>
                <a:cs typeface="+mn-cs"/>
              </a:defRPr>
            </a:lvl1pPr>
          </a:lstStyle>
          <a:p>
            <a:pPr lvl="0"/>
            <a:r>
              <a:rPr lang="en-US" noProof="0" dirty="0" smtClean="0"/>
              <a:t>Title</a:t>
            </a:r>
            <a:endParaRPr lang="en-US" noProof="0" dirty="0"/>
          </a:p>
        </p:txBody>
      </p:sp>
    </p:spTree>
    <p:extLst>
      <p:ext uri="{BB962C8B-B14F-4D97-AF65-F5344CB8AC3E}">
        <p14:creationId xmlns:p14="http://schemas.microsoft.com/office/powerpoint/2010/main" xmlns="" val="765592135"/>
      </p:ext>
    </p:extLst>
  </p:cSld>
  <p:clrMapOvr>
    <a:masterClrMapping/>
  </p:clrMapOvr>
  <mc:AlternateContent xmlns:mc="http://schemas.openxmlformats.org/markup-compatibility/2006">
    <mc:Choice xmlns:p14="http://schemas.microsoft.com/office/powerpoint/2010/main" xmlns="" Requires="p14">
      <p:transition spd="slow" p14:dur="1500">
        <p14:ferris dir="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ts val="1200"/>
              </a:lnSpc>
              <a:spcBef>
                <a:spcPct val="0"/>
              </a:spcBef>
              <a:spcAft>
                <a:spcPct val="0"/>
              </a:spcAft>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1003300" y="6485665"/>
            <a:ext cx="2959227"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492501" y="6485665"/>
            <a:ext cx="2959227"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pic>
        <p:nvPicPr>
          <p:cNvPr id="9" name="Picture 8" descr="FINAL DESIGN-for ppt.pdf"/>
          <p:cNvPicPr>
            <a:picLocks noChangeAspect="1"/>
          </p:cNvPicPr>
          <p:nvPr userDrawn="1"/>
        </p:nvPicPr>
        <p:blipFill>
          <a:blip r:embed="rId2" cstate="screen"/>
          <a:srcRect/>
          <a:stretch>
            <a:fillRect/>
          </a:stretch>
        </p:blipFill>
        <p:spPr bwMode="auto">
          <a:xfrm>
            <a:off x="7738334" y="56678"/>
            <a:ext cx="1330364" cy="324737"/>
          </a:xfrm>
          <a:prstGeom prst="rect">
            <a:avLst/>
          </a:prstGeom>
          <a:noFill/>
          <a:ln w="9525">
            <a:noFill/>
            <a:miter lim="800000"/>
            <a:headEnd/>
            <a:tailEnd/>
          </a:ln>
        </p:spPr>
      </p:pic>
    </p:spTree>
    <p:extLst>
      <p:ext uri="{BB962C8B-B14F-4D97-AF65-F5344CB8AC3E}">
        <p14:creationId xmlns:p14="http://schemas.microsoft.com/office/powerpoint/2010/main" xmlns="" val="1028596763"/>
      </p:ext>
    </p:extLst>
  </p:cSld>
  <p:clrMapOvr>
    <a:masterClrMapping/>
  </p:clrMapOvr>
  <p:transition spd="med">
    <p:fade/>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687248" y="6403152"/>
            <a:ext cx="6477000" cy="250825"/>
          </a:xfrm>
          <a:prstGeom prst="rect">
            <a:avLst/>
          </a:prstGeom>
        </p:spPr>
        <p:txBody>
          <a:bodyPr/>
          <a:lstStyle>
            <a:lvl1pPr>
              <a:defRPr sz="675"/>
            </a:lvl1pPr>
          </a:lstStyle>
          <a:p>
            <a:r>
              <a:rPr lang="en-US" dirty="0" smtClean="0"/>
              <a:t>| Presentation Title | Presenter Name | Date | Subject | Business Use Only</a:t>
            </a:r>
            <a:endParaRPr lang="en-US" dirty="0"/>
          </a:p>
        </p:txBody>
      </p:sp>
      <p:sp>
        <p:nvSpPr>
          <p:cNvPr id="7" name="Slide Number Placeholder 5"/>
          <p:cNvSpPr>
            <a:spLocks noGrp="1"/>
          </p:cNvSpPr>
          <p:nvPr>
            <p:ph type="sldNum" sz="quarter" idx="4"/>
          </p:nvPr>
        </p:nvSpPr>
        <p:spPr>
          <a:xfrm>
            <a:off x="538117" y="6403152"/>
            <a:ext cx="400035" cy="247031"/>
          </a:xfrm>
          <a:prstGeom prst="rect">
            <a:avLst/>
          </a:prstGeom>
        </p:spPr>
        <p:txBody>
          <a:bodyPr/>
          <a:lstStyle>
            <a:lvl1pPr>
              <a:defRPr sz="675"/>
            </a:lvl1pPr>
          </a:lstStyle>
          <a:p>
            <a:fld id="{E66AA3EA-0569-43EF-BBA3-83FDB109D582}" type="slidenum">
              <a:rPr lang="en-US" smtClean="0"/>
              <a:pPr/>
              <a:t>‹N›</a:t>
            </a:fld>
            <a:endParaRPr lang="en-US" dirty="0" smtClean="0"/>
          </a:p>
        </p:txBody>
      </p:sp>
    </p:spTree>
    <p:extLst>
      <p:ext uri="{BB962C8B-B14F-4D97-AF65-F5344CB8AC3E}">
        <p14:creationId xmlns:p14="http://schemas.microsoft.com/office/powerpoint/2010/main" xmlns="" val="217794584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1003300" y="6485665"/>
            <a:ext cx="2959227"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492501" y="6485665"/>
            <a:ext cx="2959227"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pic>
        <p:nvPicPr>
          <p:cNvPr id="9" name="Picture 8" descr="FINAL DESIGN-for ppt.pdf"/>
          <p:cNvPicPr>
            <a:picLocks noChangeAspect="1"/>
          </p:cNvPicPr>
          <p:nvPr userDrawn="1"/>
        </p:nvPicPr>
        <p:blipFill>
          <a:blip r:embed="rId2" cstate="screen"/>
          <a:srcRect/>
          <a:stretch>
            <a:fillRect/>
          </a:stretch>
        </p:blipFill>
        <p:spPr bwMode="auto">
          <a:xfrm>
            <a:off x="7738334" y="56678"/>
            <a:ext cx="1330364" cy="324737"/>
          </a:xfrm>
          <a:prstGeom prst="rect">
            <a:avLst/>
          </a:prstGeom>
          <a:noFill/>
          <a:ln w="9525">
            <a:noFill/>
            <a:miter lim="800000"/>
            <a:headEnd/>
            <a:tailEnd/>
          </a:ln>
        </p:spPr>
      </p:pic>
    </p:spTree>
    <p:extLst>
      <p:ext uri="{BB962C8B-B14F-4D97-AF65-F5344CB8AC3E}">
        <p14:creationId xmlns:p14="http://schemas.microsoft.com/office/powerpoint/2010/main" xmlns="" val="949827334"/>
      </p:ext>
    </p:extLst>
  </p:cSld>
  <p:clrMapOvr>
    <a:masterClrMapping/>
  </p:clrMapOvr>
  <p:transition spd="med">
    <p:fade/>
  </p:transition>
  <p:timing>
    <p:tnLst>
      <p:par>
        <p:cTn id="1" dur="indefinite" restart="never" nodeType="tmRoot"/>
      </p:par>
    </p:tnLst>
  </p:timing>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5" name="Oval 14"/>
          <p:cNvSpPr/>
          <p:nvPr userDrawn="1"/>
        </p:nvSpPr>
        <p:spPr>
          <a:xfrm>
            <a:off x="185327" y="6389103"/>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GB" sz="12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70" y="6456159"/>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800">
                <a:solidFill>
                  <a:srgbClr val="FFFFFF">
                    <a:lumMod val="65000"/>
                  </a:srgbClr>
                </a:solidFill>
              </a:rPr>
              <a:pPr algn="ctr" fontAlgn="base">
                <a:lnSpc>
                  <a:spcPts val="1200"/>
                </a:lnSpc>
                <a:spcBef>
                  <a:spcPct val="0"/>
                </a:spcBef>
                <a:spcAft>
                  <a:spcPct val="0"/>
                </a:spcAft>
              </a:pPr>
              <a:t>‹N›</a:t>
            </a:fld>
            <a:endParaRPr lang="en-GB" sz="8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1003300" y="6485665"/>
            <a:ext cx="2959227" cy="209062"/>
          </a:xfrm>
        </p:spPr>
        <p:txBody>
          <a:bodyPr anchor="b"/>
          <a:lstStyle>
            <a:lvl1pPr marL="0" indent="0">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492501" y="6485665"/>
            <a:ext cx="2959227" cy="209062"/>
          </a:xfrm>
        </p:spPr>
        <p:txBody>
          <a:bodyPr anchor="b"/>
          <a:lstStyle>
            <a:lvl1pPr marL="0" indent="0" algn="r">
              <a:spcAft>
                <a:spcPts val="0"/>
              </a:spcAft>
              <a:buNone/>
              <a:defRPr sz="800">
                <a:solidFill>
                  <a:srgbClr val="8B8D90"/>
                </a:solidFill>
              </a:defRPr>
            </a:lvl1pPr>
            <a:lvl2pPr marL="234615" indent="0">
              <a:spcAft>
                <a:spcPts val="0"/>
              </a:spcAft>
              <a:buNone/>
              <a:defRPr sz="800">
                <a:solidFill>
                  <a:srgbClr val="8B8D90"/>
                </a:solidFill>
              </a:defRPr>
            </a:lvl2pPr>
            <a:lvl3pPr marL="399479" indent="0">
              <a:spcAft>
                <a:spcPts val="0"/>
              </a:spcAft>
              <a:buNone/>
              <a:defRPr sz="800">
                <a:solidFill>
                  <a:srgbClr val="8B8D90"/>
                </a:solidFill>
              </a:defRPr>
            </a:lvl3pPr>
            <a:lvl4pPr marL="578612" indent="0">
              <a:spcAft>
                <a:spcPts val="0"/>
              </a:spcAft>
              <a:buNone/>
              <a:defRPr sz="800">
                <a:solidFill>
                  <a:srgbClr val="8B8D90"/>
                </a:solidFill>
              </a:defRPr>
            </a:lvl4pPr>
            <a:lvl5pPr marL="752988" indent="0">
              <a:spcAft>
                <a:spcPts val="0"/>
              </a:spcAft>
              <a:buNone/>
              <a:defRPr sz="800">
                <a:solidFill>
                  <a:srgbClr val="8B8D90"/>
                </a:solidFill>
              </a:defRPr>
            </a:lvl5pPr>
          </a:lstStyle>
          <a:p>
            <a:pPr lvl="0"/>
            <a:r>
              <a:rPr lang="en-US" dirty="0" smtClean="0"/>
              <a:t>References</a:t>
            </a:r>
            <a:endParaRPr lang="en-GB" dirty="0"/>
          </a:p>
        </p:txBody>
      </p:sp>
      <p:pic>
        <p:nvPicPr>
          <p:cNvPr id="9" name="Picture 8" descr="FINAL DESIGN-for ppt.pdf"/>
          <p:cNvPicPr>
            <a:picLocks noChangeAspect="1"/>
          </p:cNvPicPr>
          <p:nvPr userDrawn="1"/>
        </p:nvPicPr>
        <p:blipFill>
          <a:blip r:embed="rId2" cstate="screen"/>
          <a:srcRect/>
          <a:stretch>
            <a:fillRect/>
          </a:stretch>
        </p:blipFill>
        <p:spPr bwMode="auto">
          <a:xfrm>
            <a:off x="7738334" y="56678"/>
            <a:ext cx="1330364" cy="324737"/>
          </a:xfrm>
          <a:prstGeom prst="rect">
            <a:avLst/>
          </a:prstGeom>
          <a:noFill/>
          <a:ln w="9525">
            <a:noFill/>
            <a:miter lim="800000"/>
            <a:headEnd/>
            <a:tailEnd/>
          </a:ln>
        </p:spPr>
      </p:pic>
    </p:spTree>
    <p:extLst>
      <p:ext uri="{BB962C8B-B14F-4D97-AF65-F5344CB8AC3E}">
        <p14:creationId xmlns:p14="http://schemas.microsoft.com/office/powerpoint/2010/main" xmlns="" val="2375563857"/>
      </p:ext>
    </p:extLst>
  </p:cSld>
  <p:clrMapOvr>
    <a:masterClrMapping/>
  </p:clrMapOvr>
  <p:transition spd="med">
    <p:fade/>
  </p:transition>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1" hasCustomPrompt="1"/>
          </p:nvPr>
        </p:nvSpPr>
        <p:spPr>
          <a:xfrm>
            <a:off x="1003300" y="6485665"/>
            <a:ext cx="2959227" cy="209062"/>
          </a:xfrm>
        </p:spPr>
        <p:txBody>
          <a:bodyPr anchor="b"/>
          <a:lstStyle>
            <a:lvl1pPr marL="0" indent="0">
              <a:spcAft>
                <a:spcPts val="0"/>
              </a:spcAft>
              <a:buNone/>
              <a:defRPr sz="800">
                <a:solidFill>
                  <a:srgbClr val="8B8D90"/>
                </a:solidFill>
              </a:defRPr>
            </a:lvl1pPr>
            <a:lvl2pPr marL="234721" indent="0">
              <a:spcAft>
                <a:spcPts val="0"/>
              </a:spcAft>
              <a:buNone/>
              <a:defRPr sz="800">
                <a:solidFill>
                  <a:srgbClr val="8B8D90"/>
                </a:solidFill>
              </a:defRPr>
            </a:lvl2pPr>
            <a:lvl3pPr marL="399658" indent="0">
              <a:spcAft>
                <a:spcPts val="0"/>
              </a:spcAft>
              <a:buNone/>
              <a:defRPr sz="800">
                <a:solidFill>
                  <a:srgbClr val="8B8D90"/>
                </a:solidFill>
              </a:defRPr>
            </a:lvl3pPr>
            <a:lvl4pPr marL="578872" indent="0">
              <a:spcAft>
                <a:spcPts val="0"/>
              </a:spcAft>
              <a:buNone/>
              <a:defRPr sz="800">
                <a:solidFill>
                  <a:srgbClr val="8B8D90"/>
                </a:solidFill>
              </a:defRPr>
            </a:lvl4pPr>
            <a:lvl5pPr marL="753325"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492501" y="6485665"/>
            <a:ext cx="2959227" cy="209062"/>
          </a:xfrm>
        </p:spPr>
        <p:txBody>
          <a:bodyPr anchor="b"/>
          <a:lstStyle>
            <a:lvl1pPr marL="0" indent="0" algn="r">
              <a:spcAft>
                <a:spcPts val="0"/>
              </a:spcAft>
              <a:buNone/>
              <a:defRPr sz="800">
                <a:solidFill>
                  <a:srgbClr val="8B8D90"/>
                </a:solidFill>
              </a:defRPr>
            </a:lvl1pPr>
            <a:lvl2pPr marL="234721" indent="0">
              <a:spcAft>
                <a:spcPts val="0"/>
              </a:spcAft>
              <a:buNone/>
              <a:defRPr sz="800">
                <a:solidFill>
                  <a:srgbClr val="8B8D90"/>
                </a:solidFill>
              </a:defRPr>
            </a:lvl2pPr>
            <a:lvl3pPr marL="399658" indent="0">
              <a:spcAft>
                <a:spcPts val="0"/>
              </a:spcAft>
              <a:buNone/>
              <a:defRPr sz="800">
                <a:solidFill>
                  <a:srgbClr val="8B8D90"/>
                </a:solidFill>
              </a:defRPr>
            </a:lvl3pPr>
            <a:lvl4pPr marL="578872" indent="0">
              <a:spcAft>
                <a:spcPts val="0"/>
              </a:spcAft>
              <a:buNone/>
              <a:defRPr sz="800">
                <a:solidFill>
                  <a:srgbClr val="8B8D90"/>
                </a:solidFill>
              </a:defRPr>
            </a:lvl4pPr>
            <a:lvl5pPr marL="753325"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3196614298"/>
      </p:ext>
    </p:extLst>
  </p:cSld>
  <p:clrMapOvr>
    <a:masterClrMapping/>
  </p:clrMapOvr>
  <p:transition spd="med">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1" hasCustomPrompt="1"/>
          </p:nvPr>
        </p:nvSpPr>
        <p:spPr>
          <a:xfrm>
            <a:off x="1003300" y="6485665"/>
            <a:ext cx="2959227" cy="209062"/>
          </a:xfrm>
        </p:spPr>
        <p:txBody>
          <a:bodyPr anchor="b"/>
          <a:lstStyle>
            <a:lvl1pPr marL="0" indent="0">
              <a:spcAft>
                <a:spcPts val="0"/>
              </a:spcAft>
              <a:buNone/>
              <a:defRPr sz="800">
                <a:solidFill>
                  <a:srgbClr val="8B8D90"/>
                </a:solidFill>
              </a:defRPr>
            </a:lvl1pPr>
            <a:lvl2pPr marL="234721" indent="0">
              <a:spcAft>
                <a:spcPts val="0"/>
              </a:spcAft>
              <a:buNone/>
              <a:defRPr sz="800">
                <a:solidFill>
                  <a:srgbClr val="8B8D90"/>
                </a:solidFill>
              </a:defRPr>
            </a:lvl2pPr>
            <a:lvl3pPr marL="399658" indent="0">
              <a:spcAft>
                <a:spcPts val="0"/>
              </a:spcAft>
              <a:buNone/>
              <a:defRPr sz="800">
                <a:solidFill>
                  <a:srgbClr val="8B8D90"/>
                </a:solidFill>
              </a:defRPr>
            </a:lvl3pPr>
            <a:lvl4pPr marL="578872" indent="0">
              <a:spcAft>
                <a:spcPts val="0"/>
              </a:spcAft>
              <a:buNone/>
              <a:defRPr sz="800">
                <a:solidFill>
                  <a:srgbClr val="8B8D90"/>
                </a:solidFill>
              </a:defRPr>
            </a:lvl4pPr>
            <a:lvl5pPr marL="753325" indent="0">
              <a:spcAft>
                <a:spcPts val="0"/>
              </a:spcAft>
              <a:buNone/>
              <a:defRPr sz="8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492501" y="6485665"/>
            <a:ext cx="2959227" cy="209062"/>
          </a:xfrm>
        </p:spPr>
        <p:txBody>
          <a:bodyPr anchor="b"/>
          <a:lstStyle>
            <a:lvl1pPr marL="0" indent="0" algn="r">
              <a:spcAft>
                <a:spcPts val="0"/>
              </a:spcAft>
              <a:buNone/>
              <a:defRPr sz="800">
                <a:solidFill>
                  <a:srgbClr val="8B8D90"/>
                </a:solidFill>
              </a:defRPr>
            </a:lvl1pPr>
            <a:lvl2pPr marL="234721" indent="0">
              <a:spcAft>
                <a:spcPts val="0"/>
              </a:spcAft>
              <a:buNone/>
              <a:defRPr sz="800">
                <a:solidFill>
                  <a:srgbClr val="8B8D90"/>
                </a:solidFill>
              </a:defRPr>
            </a:lvl2pPr>
            <a:lvl3pPr marL="399658" indent="0">
              <a:spcAft>
                <a:spcPts val="0"/>
              </a:spcAft>
              <a:buNone/>
              <a:defRPr sz="800">
                <a:solidFill>
                  <a:srgbClr val="8B8D90"/>
                </a:solidFill>
              </a:defRPr>
            </a:lvl3pPr>
            <a:lvl4pPr marL="578872" indent="0">
              <a:spcAft>
                <a:spcPts val="0"/>
              </a:spcAft>
              <a:buNone/>
              <a:defRPr sz="800">
                <a:solidFill>
                  <a:srgbClr val="8B8D90"/>
                </a:solidFill>
              </a:defRPr>
            </a:lvl4pPr>
            <a:lvl5pPr marL="753325" indent="0">
              <a:spcAft>
                <a:spcPts val="0"/>
              </a:spcAft>
              <a:buNone/>
              <a:defRPr sz="8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xmlns="" val="2908290140"/>
      </p:ext>
    </p:extLst>
  </p:cSld>
  <p:clrMapOvr>
    <a:masterClrMapping/>
  </p:clrMapOvr>
  <p:transition spd="med">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3" y="305999"/>
            <a:ext cx="8318531" cy="500879"/>
          </a:xfrm>
          <a:prstGeom prst="rect">
            <a:avLst/>
          </a:prstGeom>
        </p:spPr>
        <p:txBody>
          <a:bodyPr lIns="93717" tIns="129138" rIns="93717" bIns="46857"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9" name="Content Placeholder 2"/>
          <p:cNvSpPr>
            <a:spLocks noGrp="1"/>
          </p:cNvSpPr>
          <p:nvPr>
            <p:ph idx="1" hasCustomPrompt="1"/>
          </p:nvPr>
        </p:nvSpPr>
        <p:spPr>
          <a:xfrm>
            <a:off x="523880" y="1346202"/>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2983557958"/>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3" y="305999"/>
            <a:ext cx="8318531" cy="500879"/>
          </a:xfrm>
          <a:prstGeom prst="rect">
            <a:avLst/>
          </a:prstGeom>
        </p:spPr>
        <p:txBody>
          <a:bodyPr lIns="93717" tIns="129138" rIns="93717" bIns="46857"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9" name="Content Placeholder 2"/>
          <p:cNvSpPr>
            <a:spLocks noGrp="1"/>
          </p:cNvSpPr>
          <p:nvPr>
            <p:ph idx="1" hasCustomPrompt="1"/>
          </p:nvPr>
        </p:nvSpPr>
        <p:spPr>
          <a:xfrm>
            <a:off x="523880" y="1346202"/>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2643423308"/>
      </p:ext>
    </p:extLst>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305999"/>
            <a:ext cx="8318531" cy="501084"/>
          </a:xfrm>
          <a:prstGeom prst="rect">
            <a:avLst/>
          </a:prstGeom>
        </p:spPr>
        <p:txBody>
          <a:bodyPr lIns="93824" tIns="129286" rIns="93824" bIns="46912"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9" name="Content Placeholder 2"/>
          <p:cNvSpPr>
            <a:spLocks noGrp="1"/>
          </p:cNvSpPr>
          <p:nvPr>
            <p:ph idx="1" hasCustomPrompt="1"/>
          </p:nvPr>
        </p:nvSpPr>
        <p:spPr>
          <a:xfrm>
            <a:off x="523876" y="1346202"/>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2789913587"/>
      </p:ext>
    </p:extLst>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305999"/>
            <a:ext cx="8318531" cy="501084"/>
          </a:xfrm>
          <a:prstGeom prst="rect">
            <a:avLst/>
          </a:prstGeom>
        </p:spPr>
        <p:txBody>
          <a:bodyPr lIns="93824" tIns="129286" rIns="93824" bIns="46912"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9" name="Content Placeholder 2"/>
          <p:cNvSpPr>
            <a:spLocks noGrp="1"/>
          </p:cNvSpPr>
          <p:nvPr>
            <p:ph idx="1" hasCustomPrompt="1"/>
          </p:nvPr>
        </p:nvSpPr>
        <p:spPr>
          <a:xfrm>
            <a:off x="523876" y="1346202"/>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884694431"/>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305999"/>
            <a:ext cx="8318531" cy="501084"/>
          </a:xfrm>
          <a:prstGeom prst="rect">
            <a:avLst/>
          </a:prstGeom>
        </p:spPr>
        <p:txBody>
          <a:bodyPr lIns="93824" tIns="129286" rIns="93824" bIns="46912"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9" name="Content Placeholder 2"/>
          <p:cNvSpPr>
            <a:spLocks noGrp="1"/>
          </p:cNvSpPr>
          <p:nvPr>
            <p:ph idx="1" hasCustomPrompt="1"/>
          </p:nvPr>
        </p:nvSpPr>
        <p:spPr>
          <a:xfrm>
            <a:off x="523876" y="1346202"/>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732332957"/>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305999"/>
            <a:ext cx="8318531" cy="501084"/>
          </a:xfrm>
          <a:prstGeom prst="rect">
            <a:avLst/>
          </a:prstGeom>
        </p:spPr>
        <p:txBody>
          <a:bodyPr lIns="93824" tIns="129286" rIns="93824" bIns="46912"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9" name="Content Placeholder 2"/>
          <p:cNvSpPr>
            <a:spLocks noGrp="1"/>
          </p:cNvSpPr>
          <p:nvPr>
            <p:ph idx="1" hasCustomPrompt="1"/>
          </p:nvPr>
        </p:nvSpPr>
        <p:spPr>
          <a:xfrm>
            <a:off x="523876" y="1346202"/>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167256320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1" y="3099009"/>
            <a:ext cx="7772400" cy="501450"/>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3" y="3886206"/>
            <a:ext cx="6400800" cy="824540"/>
          </a:xfrm>
        </p:spPr>
        <p:txBody>
          <a:bodyPr/>
          <a:lstStyle>
            <a:lvl1pPr marL="0" indent="0" algn="ctr">
              <a:buNone/>
              <a:defRPr/>
            </a:lvl1pPr>
            <a:lvl2pPr marL="456551" indent="0" algn="ctr">
              <a:buNone/>
              <a:defRPr/>
            </a:lvl2pPr>
            <a:lvl3pPr marL="913101" indent="0" algn="ctr">
              <a:buNone/>
              <a:defRPr/>
            </a:lvl3pPr>
            <a:lvl4pPr marL="1369644" indent="0" algn="ctr">
              <a:buNone/>
              <a:defRPr/>
            </a:lvl4pPr>
            <a:lvl5pPr marL="1826194" indent="0" algn="ctr">
              <a:buNone/>
              <a:defRPr/>
            </a:lvl5pPr>
            <a:lvl6pPr marL="2282738" indent="0" algn="ctr">
              <a:buNone/>
              <a:defRPr/>
            </a:lvl6pPr>
            <a:lvl7pPr marL="2739292" indent="0" algn="ctr">
              <a:buNone/>
              <a:defRPr/>
            </a:lvl7pPr>
            <a:lvl8pPr marL="3195839" indent="0" algn="ctr">
              <a:buNone/>
              <a:defRPr/>
            </a:lvl8pPr>
            <a:lvl9pPr marL="3652389" indent="0" algn="ctr">
              <a:buNone/>
              <a:defRPr/>
            </a:lvl9pPr>
          </a:lstStyle>
          <a:p>
            <a:r>
              <a:rPr lang="en-US" smtClean="0"/>
              <a:t>Fare clic per modificare lo stile del sottotitolo dello schema</a:t>
            </a:r>
            <a:endParaRPr lang="it-IT"/>
          </a:p>
        </p:txBody>
      </p:sp>
    </p:spTree>
    <p:extLst>
      <p:ext uri="{BB962C8B-B14F-4D97-AF65-F5344CB8AC3E}">
        <p14:creationId xmlns:p14="http://schemas.microsoft.com/office/powerpoint/2010/main" xmlns="" val="405119372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305999"/>
            <a:ext cx="8318531" cy="501084"/>
          </a:xfrm>
          <a:prstGeom prst="rect">
            <a:avLst/>
          </a:prstGeom>
        </p:spPr>
        <p:txBody>
          <a:bodyPr lIns="93824" tIns="129286" rIns="93824" bIns="46912"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9" name="Content Placeholder 2"/>
          <p:cNvSpPr>
            <a:spLocks noGrp="1"/>
          </p:cNvSpPr>
          <p:nvPr>
            <p:ph idx="1" hasCustomPrompt="1"/>
          </p:nvPr>
        </p:nvSpPr>
        <p:spPr>
          <a:xfrm>
            <a:off x="523876" y="1346202"/>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3927349379"/>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0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305999"/>
            <a:ext cx="8318531" cy="501084"/>
          </a:xfrm>
          <a:prstGeom prst="rect">
            <a:avLst/>
          </a:prstGeom>
        </p:spPr>
        <p:txBody>
          <a:bodyPr lIns="93824" tIns="129286" rIns="93824" bIns="46912"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9" name="Content Placeholder 2"/>
          <p:cNvSpPr>
            <a:spLocks noGrp="1"/>
          </p:cNvSpPr>
          <p:nvPr>
            <p:ph idx="1" hasCustomPrompt="1"/>
          </p:nvPr>
        </p:nvSpPr>
        <p:spPr>
          <a:xfrm>
            <a:off x="523876" y="1346202"/>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2222068523"/>
      </p:ext>
    </p:extLst>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1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305999"/>
            <a:ext cx="8318531" cy="501084"/>
          </a:xfrm>
          <a:prstGeom prst="rect">
            <a:avLst/>
          </a:prstGeom>
        </p:spPr>
        <p:txBody>
          <a:bodyPr lIns="93824" tIns="129286" rIns="93824" bIns="46912"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9" name="Content Placeholder 2"/>
          <p:cNvSpPr>
            <a:spLocks noGrp="1"/>
          </p:cNvSpPr>
          <p:nvPr>
            <p:ph idx="1" hasCustomPrompt="1"/>
          </p:nvPr>
        </p:nvSpPr>
        <p:spPr>
          <a:xfrm>
            <a:off x="523876" y="1346202"/>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767942898"/>
      </p:ext>
    </p:extLst>
  </p:cSld>
  <p:clrMapOvr>
    <a:masterClrMapping/>
  </p:clrMapOv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3" y="305999"/>
            <a:ext cx="8318531" cy="500899"/>
          </a:xfrm>
          <a:prstGeom prst="rect">
            <a:avLst/>
          </a:prstGeom>
        </p:spPr>
        <p:txBody>
          <a:bodyPr lIns="93726" tIns="129152" rIns="93726" bIns="46863"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9" name="Content Placeholder 2"/>
          <p:cNvSpPr>
            <a:spLocks noGrp="1"/>
          </p:cNvSpPr>
          <p:nvPr>
            <p:ph idx="1" hasCustomPrompt="1"/>
          </p:nvPr>
        </p:nvSpPr>
        <p:spPr>
          <a:xfrm>
            <a:off x="523880" y="1346202"/>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1503216794"/>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63" y="171351"/>
            <a:ext cx="8289925" cy="941495"/>
          </a:xfrm>
        </p:spPr>
        <p:txBody>
          <a:bodyPr/>
          <a:lstStyle/>
          <a:p>
            <a:r>
              <a:rPr lang="en-US" dirty="0"/>
              <a:t>Slide title goes here in Arial Bold sentence case 24/26pts </a:t>
            </a:r>
            <a:r>
              <a:rPr lang="en-US" dirty="0" err="1"/>
              <a:t>lorem</a:t>
            </a:r>
            <a:r>
              <a:rPr lang="en-US" dirty="0"/>
              <a:t> </a:t>
            </a:r>
            <a:r>
              <a:rPr lang="en-US" dirty="0" err="1"/>
              <a:t>ipsum</a:t>
            </a:r>
            <a:r>
              <a:rPr lang="en-US" dirty="0"/>
              <a:t> dolor</a:t>
            </a:r>
          </a:p>
        </p:txBody>
      </p:sp>
    </p:spTree>
    <p:extLst>
      <p:ext uri="{BB962C8B-B14F-4D97-AF65-F5344CB8AC3E}">
        <p14:creationId xmlns:p14="http://schemas.microsoft.com/office/powerpoint/2010/main" xmlns="" val="15442775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50" y="0"/>
            <a:ext cx="1508759" cy="6858000"/>
          </a:xfrm>
          <a:prstGeom prst="rect">
            <a:avLst/>
          </a:prstGeom>
        </p:spPr>
      </p:pic>
      <p:sp>
        <p:nvSpPr>
          <p:cNvPr id="18" name="Picture Placeholder 4"/>
          <p:cNvSpPr>
            <a:spLocks noGrp="1"/>
          </p:cNvSpPr>
          <p:nvPr>
            <p:ph type="pic" sz="quarter" idx="13" hasCustomPrompt="1"/>
          </p:nvPr>
        </p:nvSpPr>
        <p:spPr bwMode="auto">
          <a:xfrm>
            <a:off x="685800" y="457200"/>
            <a:ext cx="7770813" cy="3794760"/>
          </a:xfrm>
          <a:solidFill>
            <a:srgbClr val="CCCCCC"/>
          </a:solidFill>
        </p:spPr>
        <p:txBody>
          <a:bodyPr anchor="ctr" anchorCtr="0">
            <a:normAutofit/>
          </a:bodyPr>
          <a:lstStyle>
            <a:lvl1pPr marL="0" marR="0" indent="0" algn="ctr" defTabSz="914377" rtl="0" eaLnBrk="1" fontAlgn="auto" latinLnBrk="0" hangingPunct="1">
              <a:lnSpc>
                <a:spcPct val="100000"/>
              </a:lnSpc>
              <a:spcBef>
                <a:spcPts val="1200"/>
              </a:spcBef>
              <a:spcAft>
                <a:spcPts val="0"/>
              </a:spcAft>
              <a:buClrTx/>
              <a:buSzPct val="125000"/>
              <a:buFont typeface="Arial" pitchFamily="34" charset="0"/>
              <a:buNone/>
              <a:tabLst>
                <a:tab pos="3998813" algn="r"/>
                <a:tab pos="8229394" algn="r"/>
              </a:tabLst>
              <a:defRPr sz="1200"/>
            </a:lvl1pPr>
          </a:lstStyle>
          <a:p>
            <a:r>
              <a:rPr lang="en-US" dirty="0"/>
              <a:t> </a:t>
            </a:r>
          </a:p>
        </p:txBody>
      </p:sp>
      <p:sp>
        <p:nvSpPr>
          <p:cNvPr id="2" name="Title 1"/>
          <p:cNvSpPr>
            <a:spLocks noGrp="1"/>
          </p:cNvSpPr>
          <p:nvPr>
            <p:ph type="ctrTitle"/>
          </p:nvPr>
        </p:nvSpPr>
        <p:spPr bwMode="auto">
          <a:xfrm>
            <a:off x="1965961" y="4389120"/>
            <a:ext cx="6490655" cy="960120"/>
          </a:xfrm>
        </p:spPr>
        <p:txBody>
          <a:bodyPr anchor="b" anchorCtr="0">
            <a:noAutofit/>
          </a:bodyPr>
          <a:lstStyle/>
          <a:p>
            <a:r>
              <a:rPr lang="en-US"/>
              <a:t>Click to edit Master title style</a:t>
            </a:r>
            <a:endParaRPr lang="en-US" dirty="0"/>
          </a:p>
        </p:txBody>
      </p:sp>
      <p:sp>
        <p:nvSpPr>
          <p:cNvPr id="3" name="Subtitle 2"/>
          <p:cNvSpPr>
            <a:spLocks noGrp="1"/>
          </p:cNvSpPr>
          <p:nvPr>
            <p:ph type="subTitle" idx="1"/>
          </p:nvPr>
        </p:nvSpPr>
        <p:spPr bwMode="auto">
          <a:xfrm>
            <a:off x="1965959"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a:t>Business or Operating Unit/Franchise or Department</a:t>
            </a:r>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2606702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50" y="0"/>
            <a:ext cx="1508759" cy="6858000"/>
          </a:xfrm>
          <a:prstGeom prst="rect">
            <a:avLst/>
          </a:prstGeom>
        </p:spPr>
      </p:pic>
      <p:sp>
        <p:nvSpPr>
          <p:cNvPr id="2" name="Title 1"/>
          <p:cNvSpPr>
            <a:spLocks noGrp="1"/>
          </p:cNvSpPr>
          <p:nvPr>
            <p:ph type="ctrTitle"/>
          </p:nvPr>
        </p:nvSpPr>
        <p:spPr bwMode="auto">
          <a:xfrm>
            <a:off x="1965961" y="2331720"/>
            <a:ext cx="6490655" cy="2286000"/>
          </a:xfrm>
        </p:spPr>
        <p:txBody>
          <a:bodyPr anchor="b" anchorCtr="0">
            <a:noAutofit/>
          </a:bodyPr>
          <a:lstStyle/>
          <a:p>
            <a:r>
              <a:rPr lang="en-US"/>
              <a:t>Click to edit Master title style</a:t>
            </a:r>
            <a:endParaRPr lang="en-US" dirty="0"/>
          </a:p>
        </p:txBody>
      </p:sp>
      <p:sp>
        <p:nvSpPr>
          <p:cNvPr id="3" name="Subtitle 2"/>
          <p:cNvSpPr>
            <a:spLocks noGrp="1"/>
          </p:cNvSpPr>
          <p:nvPr>
            <p:ph type="subTitle" idx="1"/>
          </p:nvPr>
        </p:nvSpPr>
        <p:spPr bwMode="auto">
          <a:xfrm>
            <a:off x="1965961" y="4709162"/>
            <a:ext cx="6490655" cy="1324927"/>
          </a:xfrm>
        </p:spPr>
        <p:txBody>
          <a:bodyPr>
            <a:noAutofit/>
          </a:bodyPr>
          <a:lstStyle>
            <a:lvl1pPr marL="0" indent="0" algn="l">
              <a:lnSpc>
                <a:spcPct val="100000"/>
              </a:lnSpc>
              <a:spcBef>
                <a:spcPts val="0"/>
              </a:spcBef>
              <a:buNone/>
              <a:defRPr sz="1600" b="1">
                <a:solidFill>
                  <a:srgbClr val="0000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9827626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452427" indent="-452427">
              <a:buSzPct val="100000"/>
              <a:buFont typeface="+mj-lt"/>
              <a:buAutoNum type="arabicPeriod"/>
              <a:defRPr/>
            </a:lvl1pPr>
            <a:lvl2pPr marL="684196" indent="-231769">
              <a:defRPr/>
            </a:lvl2pPr>
            <a:lvl3pPr marL="914377" indent="-230182">
              <a:defRPr/>
            </a:lvl3pPr>
            <a:lvl4pPr marL="1146146" indent="-231769">
              <a:defRPr/>
            </a:lvl4pPr>
            <a:lvl5pPr marL="1368391" indent="-22224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r>
              <a:rPr lang="en-US" dirty="0"/>
              <a:t>Business Use Only</a:t>
            </a:r>
          </a:p>
        </p:txBody>
      </p:sp>
      <p:sp>
        <p:nvSpPr>
          <p:cNvPr id="5" name="Slide Number Placeholder 4"/>
          <p:cNvSpPr>
            <a:spLocks noGrp="1"/>
          </p:cNvSpPr>
          <p:nvPr>
            <p:ph type="sldNum" sz="quarter" idx="11"/>
          </p:nvPr>
        </p:nvSpPr>
        <p:spPr/>
        <p:txBody>
          <a:bodyPr/>
          <a:lstStyle/>
          <a:p>
            <a:fld id="{47547CF9-5B10-D24F-A8D7-45A9778164F7}" type="slidenum">
              <a:rPr lang="uk-UA" smtClean="0"/>
              <a:pPr/>
              <a:t>‹N›</a:t>
            </a:fld>
            <a:endParaRPr lang="uk-UA" dirty="0"/>
          </a:p>
        </p:txBody>
      </p:sp>
    </p:spTree>
    <p:extLst>
      <p:ext uri="{BB962C8B-B14F-4D97-AF65-F5344CB8AC3E}">
        <p14:creationId xmlns:p14="http://schemas.microsoft.com/office/powerpoint/2010/main" xmlns="" val="11400594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‹N›</a:t>
            </a:fld>
            <a:endParaRPr lang="uk-UA" dirty="0"/>
          </a:p>
        </p:txBody>
      </p:sp>
    </p:spTree>
    <p:extLst>
      <p:ext uri="{BB962C8B-B14F-4D97-AF65-F5344CB8AC3E}">
        <p14:creationId xmlns:p14="http://schemas.microsoft.com/office/powerpoint/2010/main" xmlns="" val="29568668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a:t>Click to edit Master title style</a:t>
            </a:r>
            <a:endParaRPr lang="en-US" dirty="0"/>
          </a:p>
        </p:txBody>
      </p:sp>
      <p:sp>
        <p:nvSpPr>
          <p:cNvPr id="5" name="Footer Placeholder 4"/>
          <p:cNvSpPr>
            <a:spLocks noGrp="1"/>
          </p:cNvSpPr>
          <p:nvPr>
            <p:ph type="ftr" sz="quarter" idx="10"/>
          </p:nvPr>
        </p:nvSpPr>
        <p:spPr/>
        <p:txBody>
          <a:bodyPr/>
          <a:lstStyle/>
          <a:p>
            <a:r>
              <a:rPr lang="en-US" dirty="0"/>
              <a:t>Business Use Only</a:t>
            </a:r>
          </a:p>
        </p:txBody>
      </p:sp>
      <p:sp>
        <p:nvSpPr>
          <p:cNvPr id="6" name="Slide Number Placeholder 5"/>
          <p:cNvSpPr>
            <a:spLocks noGrp="1"/>
          </p:cNvSpPr>
          <p:nvPr>
            <p:ph type="sldNum" sz="quarter" idx="11"/>
          </p:nvPr>
        </p:nvSpPr>
        <p:spPr/>
        <p:txBody>
          <a:bodyPr/>
          <a:lstStyle/>
          <a:p>
            <a:fld id="{47547CF9-5B10-D24F-A8D7-45A9778164F7}" type="slidenum">
              <a:rPr lang="uk-UA" smtClean="0"/>
              <a:pPr/>
              <a:t>‹N›</a:t>
            </a:fld>
            <a:endParaRPr lang="uk-UA" dirty="0"/>
          </a:p>
        </p:txBody>
      </p:sp>
    </p:spTree>
    <p:extLst>
      <p:ext uri="{BB962C8B-B14F-4D97-AF65-F5344CB8AC3E}">
        <p14:creationId xmlns:p14="http://schemas.microsoft.com/office/powerpoint/2010/main" xmlns="" val="297319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Tree>
    <p:extLst>
      <p:ext uri="{BB962C8B-B14F-4D97-AF65-F5344CB8AC3E}">
        <p14:creationId xmlns:p14="http://schemas.microsoft.com/office/powerpoint/2010/main" xmlns="" val="309881342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a:t>Click to edit Master title style</a:t>
            </a:r>
            <a:endParaRPr lang="en-US" dirty="0"/>
          </a:p>
        </p:txBody>
      </p:sp>
      <p:sp>
        <p:nvSpPr>
          <p:cNvPr id="3" name="Footer Placeholder 2"/>
          <p:cNvSpPr>
            <a:spLocks noGrp="1"/>
          </p:cNvSpPr>
          <p:nvPr>
            <p:ph type="ftr" sz="quarter" idx="15"/>
          </p:nvPr>
        </p:nvSpPr>
        <p:spPr/>
        <p:txBody>
          <a:bodyPr/>
          <a:lstStyle/>
          <a:p>
            <a:r>
              <a:rPr lang="en-US" dirty="0"/>
              <a:t>Business Use Only</a:t>
            </a:r>
          </a:p>
        </p:txBody>
      </p:sp>
      <p:sp>
        <p:nvSpPr>
          <p:cNvPr id="4" name="Slide Number Placeholder 3"/>
          <p:cNvSpPr>
            <a:spLocks noGrp="1"/>
          </p:cNvSpPr>
          <p:nvPr>
            <p:ph type="sldNum" sz="quarter" idx="16"/>
          </p:nvPr>
        </p:nvSpPr>
        <p:spPr/>
        <p:txBody>
          <a:bodyPr/>
          <a:lstStyle/>
          <a:p>
            <a:fld id="{47547CF9-5B10-D24F-A8D7-45A9778164F7}" type="slidenum">
              <a:rPr lang="uk-UA" smtClean="0"/>
              <a:pPr/>
              <a:t>‹N›</a:t>
            </a:fld>
            <a:endParaRPr lang="uk-UA" dirty="0"/>
          </a:p>
        </p:txBody>
      </p:sp>
      <p:sp>
        <p:nvSpPr>
          <p:cNvPr id="11" name="Content Placeholder 2"/>
          <p:cNvSpPr>
            <a:spLocks noGrp="1"/>
          </p:cNvSpPr>
          <p:nvPr>
            <p:ph sz="half" idx="17" hasCustomPrompt="1"/>
          </p:nvPr>
        </p:nvSpPr>
        <p:spPr>
          <a:xfrm>
            <a:off x="4663440" y="1508762"/>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xmlns="" val="21560070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7"/>
          <p:cNvSpPr>
            <a:spLocks noGrp="1"/>
          </p:cNvSpPr>
          <p:nvPr>
            <p:ph type="body" sz="quarter" idx="12" hasCustomPrompt="1"/>
          </p:nvPr>
        </p:nvSpPr>
        <p:spPr>
          <a:xfrm>
            <a:off x="685800" y="1508762"/>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8" name="Text Placeholder 7"/>
          <p:cNvSpPr>
            <a:spLocks noGrp="1"/>
          </p:cNvSpPr>
          <p:nvPr>
            <p:ph type="body" sz="quarter" idx="13" hasCustomPrompt="1"/>
          </p:nvPr>
        </p:nvSpPr>
        <p:spPr>
          <a:xfrm>
            <a:off x="685800" y="5623561"/>
            <a:ext cx="777240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a:t>Optional picture caption</a:t>
            </a:r>
          </a:p>
        </p:txBody>
      </p:sp>
      <p:sp>
        <p:nvSpPr>
          <p:cNvPr id="3" name="Footer Placeholder 2"/>
          <p:cNvSpPr>
            <a:spLocks noGrp="1"/>
          </p:cNvSpPr>
          <p:nvPr>
            <p:ph type="ftr" sz="quarter" idx="14"/>
          </p:nvPr>
        </p:nvSpPr>
        <p:spPr/>
        <p:txBody>
          <a:bodyPr/>
          <a:lstStyle/>
          <a:p>
            <a:r>
              <a:rPr lang="en-US" dirty="0"/>
              <a:t>Business Use Only</a:t>
            </a:r>
          </a:p>
        </p:txBody>
      </p:sp>
      <p:sp>
        <p:nvSpPr>
          <p:cNvPr id="4" name="Slide Number Placeholder 3"/>
          <p:cNvSpPr>
            <a:spLocks noGrp="1"/>
          </p:cNvSpPr>
          <p:nvPr>
            <p:ph type="sldNum" sz="quarter" idx="15"/>
          </p:nvPr>
        </p:nvSpPr>
        <p:spPr/>
        <p:txBody>
          <a:bodyPr/>
          <a:lstStyle/>
          <a:p>
            <a:fld id="{47547CF9-5B10-D24F-A8D7-45A9778164F7}" type="slidenum">
              <a:rPr lang="uk-UA" smtClean="0"/>
              <a:pPr/>
              <a:t>‹N›</a:t>
            </a:fld>
            <a:endParaRPr lang="uk-UA" dirty="0"/>
          </a:p>
        </p:txBody>
      </p:sp>
      <p:sp>
        <p:nvSpPr>
          <p:cNvPr id="9" name="Content Placeholder 2"/>
          <p:cNvSpPr>
            <a:spLocks noGrp="1"/>
          </p:cNvSpPr>
          <p:nvPr>
            <p:ph sz="half" idx="17" hasCustomPrompt="1"/>
          </p:nvPr>
        </p:nvSpPr>
        <p:spPr>
          <a:xfrm>
            <a:off x="685800" y="2057400"/>
            <a:ext cx="777240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xmlns="" val="21507568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a:t>Optional picture caption</a:t>
            </a:r>
          </a:p>
        </p:txBody>
      </p:sp>
      <p:sp>
        <p:nvSpPr>
          <p:cNvPr id="13" name="Text Placeholder 7"/>
          <p:cNvSpPr>
            <a:spLocks noGrp="1"/>
          </p:cNvSpPr>
          <p:nvPr>
            <p:ph type="body" sz="quarter" idx="15"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a:t>Optional picture caption</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7"/>
          <p:cNvSpPr>
            <a:spLocks noGrp="1"/>
          </p:cNvSpPr>
          <p:nvPr>
            <p:ph type="body" sz="quarter" idx="12" hasCustomPrompt="1"/>
          </p:nvPr>
        </p:nvSpPr>
        <p:spPr>
          <a:xfrm>
            <a:off x="685800" y="1508762"/>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3" name="Footer Placeholder 2"/>
          <p:cNvSpPr>
            <a:spLocks noGrp="1"/>
          </p:cNvSpPr>
          <p:nvPr>
            <p:ph type="ftr" sz="quarter" idx="16"/>
          </p:nvPr>
        </p:nvSpPr>
        <p:spPr/>
        <p:txBody>
          <a:bodyPr/>
          <a:lstStyle/>
          <a:p>
            <a:r>
              <a:rPr lang="en-US" dirty="0"/>
              <a:t>Business Use Only</a:t>
            </a:r>
          </a:p>
        </p:txBody>
      </p:sp>
      <p:sp>
        <p:nvSpPr>
          <p:cNvPr id="4" name="Slide Number Placeholder 3"/>
          <p:cNvSpPr>
            <a:spLocks noGrp="1"/>
          </p:cNvSpPr>
          <p:nvPr>
            <p:ph type="sldNum" sz="quarter" idx="17"/>
          </p:nvPr>
        </p:nvSpPr>
        <p:spPr/>
        <p:txBody>
          <a:bodyPr/>
          <a:lstStyle/>
          <a:p>
            <a:fld id="{47547CF9-5B10-D24F-A8D7-45A9778164F7}" type="slidenum">
              <a:rPr lang="uk-UA" smtClean="0"/>
              <a:pPr/>
              <a:t>‹N›</a:t>
            </a:fld>
            <a:endParaRPr lang="uk-UA" dirty="0"/>
          </a:p>
        </p:txBody>
      </p:sp>
      <p:sp>
        <p:nvSpPr>
          <p:cNvPr id="14" name="Content Placeholder 2"/>
          <p:cNvSpPr>
            <a:spLocks noGrp="1"/>
          </p:cNvSpPr>
          <p:nvPr>
            <p:ph sz="half" idx="18" hasCustomPrompt="1"/>
          </p:nvPr>
        </p:nvSpPr>
        <p:spPr>
          <a:xfrm>
            <a:off x="68580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a:t>Insert picture. Get approved pictures at http://</a:t>
            </a:r>
            <a:r>
              <a:rPr lang="en-US" dirty="0" err="1"/>
              <a:t>www.novartisbrandlab.com</a:t>
            </a:r>
            <a:r>
              <a:rPr lang="en-US" dirty="0"/>
              <a:t>/resources/library</a:t>
            </a:r>
          </a:p>
        </p:txBody>
      </p:sp>
      <p:sp>
        <p:nvSpPr>
          <p:cNvPr id="15" name="Content Placeholder 2"/>
          <p:cNvSpPr>
            <a:spLocks noGrp="1"/>
          </p:cNvSpPr>
          <p:nvPr>
            <p:ph sz="half" idx="19" hasCustomPrompt="1"/>
          </p:nvPr>
        </p:nvSpPr>
        <p:spPr>
          <a:xfrm>
            <a:off x="4663440" y="2057400"/>
            <a:ext cx="379476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xmlns="" val="35966316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a:t>Optional picture caption</a:t>
            </a:r>
          </a:p>
        </p:txBody>
      </p:sp>
      <p:sp>
        <p:nvSpPr>
          <p:cNvPr id="17" name="Text Placeholder 7"/>
          <p:cNvSpPr>
            <a:spLocks noGrp="1"/>
          </p:cNvSpPr>
          <p:nvPr>
            <p:ph type="body" sz="quarter" idx="18" hasCustomPrompt="1"/>
          </p:nvPr>
        </p:nvSpPr>
        <p:spPr>
          <a:xfrm>
            <a:off x="333756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a:t>Optional picture caption</a:t>
            </a:r>
          </a:p>
        </p:txBody>
      </p:sp>
      <p:sp>
        <p:nvSpPr>
          <p:cNvPr id="18" name="Text Placeholder 7"/>
          <p:cNvSpPr>
            <a:spLocks noGrp="1"/>
          </p:cNvSpPr>
          <p:nvPr>
            <p:ph type="body" sz="quarter" idx="19" hasCustomPrompt="1"/>
          </p:nvPr>
        </p:nvSpPr>
        <p:spPr>
          <a:xfrm>
            <a:off x="5989320" y="5623561"/>
            <a:ext cx="246888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a:t>Optional picture caption</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12" name="Text Placeholder 7"/>
          <p:cNvSpPr>
            <a:spLocks noGrp="1"/>
          </p:cNvSpPr>
          <p:nvPr>
            <p:ph type="body" sz="quarter" idx="12" hasCustomPrompt="1"/>
          </p:nvPr>
        </p:nvSpPr>
        <p:spPr>
          <a:xfrm>
            <a:off x="685800" y="1508762"/>
            <a:ext cx="7772400" cy="453839"/>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2" name="Footer Placeholder 1"/>
          <p:cNvSpPr>
            <a:spLocks noGrp="1"/>
          </p:cNvSpPr>
          <p:nvPr>
            <p:ph type="ftr" sz="quarter" idx="20"/>
          </p:nvPr>
        </p:nvSpPr>
        <p:spPr/>
        <p:txBody>
          <a:bodyPr/>
          <a:lstStyle/>
          <a:p>
            <a:r>
              <a:rPr lang="en-US" dirty="0"/>
              <a:t>Business Use Only</a:t>
            </a:r>
          </a:p>
        </p:txBody>
      </p:sp>
      <p:sp>
        <p:nvSpPr>
          <p:cNvPr id="3" name="Slide Number Placeholder 2"/>
          <p:cNvSpPr>
            <a:spLocks noGrp="1"/>
          </p:cNvSpPr>
          <p:nvPr>
            <p:ph type="sldNum" sz="quarter" idx="21"/>
          </p:nvPr>
        </p:nvSpPr>
        <p:spPr/>
        <p:txBody>
          <a:bodyPr/>
          <a:lstStyle/>
          <a:p>
            <a:fld id="{47547CF9-5B10-D24F-A8D7-45A9778164F7}" type="slidenum">
              <a:rPr lang="uk-UA" smtClean="0"/>
              <a:pPr/>
              <a:t>‹N›</a:t>
            </a:fld>
            <a:endParaRPr lang="uk-UA" dirty="0"/>
          </a:p>
        </p:txBody>
      </p:sp>
      <p:sp>
        <p:nvSpPr>
          <p:cNvPr id="19" name="Content Placeholder 2"/>
          <p:cNvSpPr>
            <a:spLocks noGrp="1"/>
          </p:cNvSpPr>
          <p:nvPr>
            <p:ph sz="half" idx="22" hasCustomPrompt="1"/>
          </p:nvPr>
        </p:nvSpPr>
        <p:spPr>
          <a:xfrm>
            <a:off x="68580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a:t>Insert picture. Get approved pictures at http://</a:t>
            </a:r>
            <a:r>
              <a:rPr lang="en-US" dirty="0" err="1"/>
              <a:t>www.novartisbrandlab.com</a:t>
            </a:r>
            <a:r>
              <a:rPr lang="en-US" dirty="0"/>
              <a:t>/resources/library</a:t>
            </a:r>
          </a:p>
        </p:txBody>
      </p:sp>
      <p:sp>
        <p:nvSpPr>
          <p:cNvPr id="20" name="Content Placeholder 2"/>
          <p:cNvSpPr>
            <a:spLocks noGrp="1"/>
          </p:cNvSpPr>
          <p:nvPr>
            <p:ph sz="half" idx="23" hasCustomPrompt="1"/>
          </p:nvPr>
        </p:nvSpPr>
        <p:spPr>
          <a:xfrm>
            <a:off x="333756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a:t>Insert picture. Get approved pictures at http://</a:t>
            </a:r>
            <a:r>
              <a:rPr lang="en-US" dirty="0" err="1"/>
              <a:t>www.novartisbrandlab.com</a:t>
            </a:r>
            <a:r>
              <a:rPr lang="en-US" dirty="0"/>
              <a:t>/resources/library</a:t>
            </a:r>
          </a:p>
        </p:txBody>
      </p:sp>
      <p:sp>
        <p:nvSpPr>
          <p:cNvPr id="21" name="Content Placeholder 2"/>
          <p:cNvSpPr>
            <a:spLocks noGrp="1"/>
          </p:cNvSpPr>
          <p:nvPr>
            <p:ph sz="half" idx="24" hasCustomPrompt="1"/>
          </p:nvPr>
        </p:nvSpPr>
        <p:spPr>
          <a:xfrm>
            <a:off x="5989320" y="2057400"/>
            <a:ext cx="2468880" cy="3474720"/>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xmlns="" val="10482613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663440" y="1508761"/>
            <a:ext cx="3794760" cy="4525328"/>
          </a:xfrm>
        </p:spPr>
        <p:txBody>
          <a:bodyPr>
            <a:normAutofit/>
          </a:bodyPr>
          <a:lstStyle>
            <a:lvl1pPr marL="0" indent="0">
              <a:lnSpc>
                <a:spcPct val="90000"/>
              </a:lnSpc>
              <a:spcBef>
                <a:spcPts val="0"/>
              </a:spcBef>
              <a:buFont typeface="Arial"/>
              <a:buNone/>
              <a:defRPr sz="4400">
                <a:solidFill>
                  <a:schemeClr val="accent1"/>
                </a:solidFill>
              </a:defRPr>
            </a:lvl1pPr>
            <a:lvl2pPr marL="0" indent="0">
              <a:lnSpc>
                <a:spcPct val="90000"/>
              </a:lnSpc>
              <a:spcBef>
                <a:spcPts val="0"/>
              </a:spcBef>
              <a:buFont typeface="Arial"/>
              <a:buNone/>
              <a:defRPr sz="4400">
                <a:solidFill>
                  <a:schemeClr val="accent1"/>
                </a:solidFill>
              </a:defRPr>
            </a:lvl2pPr>
            <a:lvl3pPr marL="0" indent="0">
              <a:lnSpc>
                <a:spcPct val="90000"/>
              </a:lnSpc>
              <a:spcBef>
                <a:spcPts val="0"/>
              </a:spcBef>
              <a:buFont typeface="Arial"/>
              <a:buNone/>
              <a:defRPr sz="4400">
                <a:solidFill>
                  <a:schemeClr val="accent1"/>
                </a:solidFill>
              </a:defRPr>
            </a:lvl3pPr>
            <a:lvl4pPr marL="0" indent="0">
              <a:lnSpc>
                <a:spcPct val="90000"/>
              </a:lnSpc>
              <a:spcBef>
                <a:spcPts val="0"/>
              </a:spcBef>
              <a:buFont typeface="Arial"/>
              <a:buNone/>
              <a:defRPr sz="4400">
                <a:solidFill>
                  <a:schemeClr val="accent1"/>
                </a:solidFill>
              </a:defRPr>
            </a:lvl4pPr>
            <a:lvl5pPr marL="0" indent="0">
              <a:lnSpc>
                <a:spcPct val="90000"/>
              </a:lnSpc>
              <a:spcBef>
                <a:spcPts val="0"/>
              </a:spcBef>
              <a:buFont typeface="Arial"/>
              <a:buNone/>
              <a:defRPr sz="4400">
                <a:solidFill>
                  <a:schemeClr val="accent1"/>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Text Placeholder 7"/>
          <p:cNvSpPr>
            <a:spLocks noGrp="1"/>
          </p:cNvSpPr>
          <p:nvPr>
            <p:ph type="body" sz="quarter" idx="18" hasCustomPrompt="1"/>
          </p:nvPr>
        </p:nvSpPr>
        <p:spPr>
          <a:xfrm>
            <a:off x="68580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a:t>Optional picture caption</a:t>
            </a:r>
          </a:p>
        </p:txBody>
      </p:sp>
      <p:sp>
        <p:nvSpPr>
          <p:cNvPr id="2" name="Title 1"/>
          <p:cNvSpPr>
            <a:spLocks noGrp="1"/>
          </p:cNvSpPr>
          <p:nvPr>
            <p:ph type="title"/>
          </p:nvPr>
        </p:nvSpPr>
        <p:spPr>
          <a:xfrm>
            <a:off x="685800" y="457200"/>
            <a:ext cx="7772400" cy="960120"/>
          </a:xfrm>
        </p:spPr>
        <p:txBody>
          <a:bodyPr/>
          <a:lstStyle/>
          <a:p>
            <a:r>
              <a:rPr lang="en-US"/>
              <a:t>Click to edit Master title style</a:t>
            </a:r>
            <a:endParaRPr lang="en-US" dirty="0"/>
          </a:p>
        </p:txBody>
      </p:sp>
      <p:sp>
        <p:nvSpPr>
          <p:cNvPr id="3" name="Footer Placeholder 2"/>
          <p:cNvSpPr>
            <a:spLocks noGrp="1"/>
          </p:cNvSpPr>
          <p:nvPr>
            <p:ph type="ftr" sz="quarter" idx="19"/>
          </p:nvPr>
        </p:nvSpPr>
        <p:spPr/>
        <p:txBody>
          <a:bodyPr/>
          <a:lstStyle/>
          <a:p>
            <a:r>
              <a:rPr lang="en-US" dirty="0"/>
              <a:t>Business Use Only</a:t>
            </a:r>
          </a:p>
        </p:txBody>
      </p:sp>
      <p:sp>
        <p:nvSpPr>
          <p:cNvPr id="4" name="Slide Number Placeholder 3"/>
          <p:cNvSpPr>
            <a:spLocks noGrp="1"/>
          </p:cNvSpPr>
          <p:nvPr>
            <p:ph type="sldNum" sz="quarter" idx="20"/>
          </p:nvPr>
        </p:nvSpPr>
        <p:spPr/>
        <p:txBody>
          <a:bodyPr/>
          <a:lstStyle/>
          <a:p>
            <a:fld id="{47547CF9-5B10-D24F-A8D7-45A9778164F7}" type="slidenum">
              <a:rPr lang="uk-UA" smtClean="0"/>
              <a:pPr/>
              <a:t>‹N›</a:t>
            </a:fld>
            <a:endParaRPr lang="uk-UA" dirty="0"/>
          </a:p>
        </p:txBody>
      </p:sp>
      <p:sp>
        <p:nvSpPr>
          <p:cNvPr id="9" name="Content Placeholder 2"/>
          <p:cNvSpPr>
            <a:spLocks noGrp="1"/>
          </p:cNvSpPr>
          <p:nvPr>
            <p:ph sz="half" idx="17" hasCustomPrompt="1"/>
          </p:nvPr>
        </p:nvSpPr>
        <p:spPr>
          <a:xfrm>
            <a:off x="685800" y="1508762"/>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xmlns="" val="38038341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50" y="0"/>
            <a:ext cx="1508759" cy="6858000"/>
          </a:xfrm>
          <a:prstGeom prst="rect">
            <a:avLst/>
          </a:prstGeom>
        </p:spPr>
      </p:pic>
      <p:sp>
        <p:nvSpPr>
          <p:cNvPr id="12" name="Title 1"/>
          <p:cNvSpPr>
            <a:spLocks noGrp="1"/>
          </p:cNvSpPr>
          <p:nvPr>
            <p:ph type="ctrTitle"/>
          </p:nvPr>
        </p:nvSpPr>
        <p:spPr>
          <a:xfrm>
            <a:off x="1965961" y="4389120"/>
            <a:ext cx="6490655" cy="960120"/>
          </a:xfrm>
        </p:spPr>
        <p:txBody>
          <a:bodyPr anchor="b" anchorCtr="0">
            <a:noAutofit/>
          </a:bodyPr>
          <a:lstStyle/>
          <a:p>
            <a:r>
              <a:rPr lang="en-US"/>
              <a:t>Click to edit Master title style</a:t>
            </a:r>
            <a:endParaRPr lang="en-US" dirty="0"/>
          </a:p>
        </p:txBody>
      </p:sp>
      <p:sp>
        <p:nvSpPr>
          <p:cNvPr id="13" name="Subtitle 2"/>
          <p:cNvSpPr>
            <a:spLocks noGrp="1"/>
          </p:cNvSpPr>
          <p:nvPr>
            <p:ph type="subTitle" idx="1"/>
          </p:nvPr>
        </p:nvSpPr>
        <p:spPr>
          <a:xfrm>
            <a:off x="1965960"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grpSp>
        <p:nvGrpSpPr>
          <p:cNvPr id="3" name="Group 2"/>
          <p:cNvGrpSpPr/>
          <p:nvPr userDrawn="1"/>
        </p:nvGrpSpPr>
        <p:grpSpPr>
          <a:xfrm>
            <a:off x="1508858"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a:t> </a:t>
            </a:r>
          </a:p>
        </p:txBody>
      </p:sp>
    </p:spTree>
    <p:extLst>
      <p:ext uri="{BB962C8B-B14F-4D97-AF65-F5344CB8AC3E}">
        <p14:creationId xmlns:p14="http://schemas.microsoft.com/office/powerpoint/2010/main" xmlns="" val="13230070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50" y="0"/>
            <a:ext cx="1508759" cy="6858000"/>
          </a:xfrm>
          <a:prstGeom prst="rect">
            <a:avLst/>
          </a:prstGeom>
        </p:spPr>
      </p:pic>
      <p:sp>
        <p:nvSpPr>
          <p:cNvPr id="12" name="Title 1"/>
          <p:cNvSpPr>
            <a:spLocks noGrp="1"/>
          </p:cNvSpPr>
          <p:nvPr>
            <p:ph type="ctrTitle"/>
          </p:nvPr>
        </p:nvSpPr>
        <p:spPr>
          <a:xfrm>
            <a:off x="1965961" y="2331720"/>
            <a:ext cx="6490655" cy="2286000"/>
          </a:xfrm>
        </p:spPr>
        <p:txBody>
          <a:bodyPr anchor="b" anchorCtr="0">
            <a:noAutofit/>
          </a:bodyPr>
          <a:lstStyle/>
          <a:p>
            <a:r>
              <a:rPr lang="en-US"/>
              <a:t>Click to edit Master title style</a:t>
            </a:r>
            <a:endParaRPr lang="en-US" dirty="0"/>
          </a:p>
        </p:txBody>
      </p:sp>
      <p:sp>
        <p:nvSpPr>
          <p:cNvPr id="13" name="Subtitle 2"/>
          <p:cNvSpPr>
            <a:spLocks noGrp="1"/>
          </p:cNvSpPr>
          <p:nvPr>
            <p:ph type="subTitle" idx="1"/>
          </p:nvPr>
        </p:nvSpPr>
        <p:spPr>
          <a:xfrm>
            <a:off x="1965961" y="4709162"/>
            <a:ext cx="6490655" cy="1324927"/>
          </a:xfrm>
        </p:spPr>
        <p:txBody>
          <a:bodyPr>
            <a:noAutofit/>
          </a:bodyPr>
          <a:lstStyle>
            <a:lvl1pPr marL="0" indent="0" algn="l">
              <a:lnSpc>
                <a:spcPct val="100000"/>
              </a:lnSpc>
              <a:spcBef>
                <a:spcPts val="0"/>
              </a:spcBef>
              <a:buNone/>
              <a:defRPr sz="1600" b="1">
                <a:solidFill>
                  <a:srgbClr val="0000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grpSp>
        <p:nvGrpSpPr>
          <p:cNvPr id="3" name="Group 2"/>
          <p:cNvGrpSpPr/>
          <p:nvPr userDrawn="1"/>
        </p:nvGrpSpPr>
        <p:grpSpPr>
          <a:xfrm>
            <a:off x="1508858" y="-137160"/>
            <a:ext cx="6949343"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0665539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Business Use Only</a:t>
            </a:r>
          </a:p>
        </p:txBody>
      </p:sp>
      <p:sp>
        <p:nvSpPr>
          <p:cNvPr id="4" name="Slide Number Placeholder 3"/>
          <p:cNvSpPr>
            <a:spLocks noGrp="1"/>
          </p:cNvSpPr>
          <p:nvPr>
            <p:ph type="sldNum" sz="quarter" idx="11"/>
          </p:nvPr>
        </p:nvSpPr>
        <p:spPr/>
        <p:txBody>
          <a:bodyPr/>
          <a:lstStyle/>
          <a:p>
            <a:fld id="{47547CF9-5B10-D24F-A8D7-45A9778164F7}" type="slidenum">
              <a:rPr lang="uk-UA" smtClean="0"/>
              <a:pPr/>
              <a:t>‹N›</a:t>
            </a:fld>
            <a:endParaRPr lang="uk-UA" dirty="0"/>
          </a:p>
        </p:txBody>
      </p:sp>
    </p:spTree>
    <p:extLst>
      <p:ext uri="{BB962C8B-B14F-4D97-AF65-F5344CB8AC3E}">
        <p14:creationId xmlns:p14="http://schemas.microsoft.com/office/powerpoint/2010/main" xmlns="" val="42284292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Business Use Only</a:t>
            </a:r>
          </a:p>
        </p:txBody>
      </p:sp>
      <p:sp>
        <p:nvSpPr>
          <p:cNvPr id="3" name="Slide Number Placeholder 2"/>
          <p:cNvSpPr>
            <a:spLocks noGrp="1"/>
          </p:cNvSpPr>
          <p:nvPr>
            <p:ph type="sldNum" sz="quarter" idx="11"/>
          </p:nvPr>
        </p:nvSpPr>
        <p:spPr/>
        <p:txBody>
          <a:bodyPr/>
          <a:lstStyle/>
          <a:p>
            <a:fld id="{47547CF9-5B10-D24F-A8D7-45A9778164F7}" type="slidenum">
              <a:rPr lang="uk-UA" smtClean="0"/>
              <a:pPr/>
              <a:t>‹N›</a:t>
            </a:fld>
            <a:endParaRPr lang="uk-UA" dirty="0"/>
          </a:p>
        </p:txBody>
      </p:sp>
    </p:spTree>
    <p:extLst>
      <p:ext uri="{BB962C8B-B14F-4D97-AF65-F5344CB8AC3E}">
        <p14:creationId xmlns:p14="http://schemas.microsoft.com/office/powerpoint/2010/main" xmlns="" val="12179598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50" y="0"/>
            <a:ext cx="1508759" cy="6858000"/>
          </a:xfrm>
          <a:prstGeom prst="rect">
            <a:avLst/>
          </a:prstGeom>
        </p:spPr>
      </p:pic>
      <p:sp>
        <p:nvSpPr>
          <p:cNvPr id="7" name="Title 1"/>
          <p:cNvSpPr txBox="1">
            <a:spLocks/>
          </p:cNvSpPr>
          <p:nvPr userDrawn="1"/>
        </p:nvSpPr>
        <p:spPr>
          <a:xfrm>
            <a:off x="1965960" y="4389120"/>
            <a:ext cx="6492241" cy="960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sz="3600" dirty="0"/>
              <a:t>Thank</a:t>
            </a:r>
            <a:r>
              <a:rPr lang="en-US" sz="3600" baseline="0" dirty="0"/>
              <a:t> you</a:t>
            </a:r>
            <a:endParaRPr lang="en-US" sz="3600" dirty="0"/>
          </a:p>
        </p:txBody>
      </p:sp>
      <p:sp>
        <p:nvSpPr>
          <p:cNvPr id="10" name="Picture Placeholder 4"/>
          <p:cNvSpPr>
            <a:spLocks noGrp="1"/>
          </p:cNvSpPr>
          <p:nvPr>
            <p:ph type="pic" sz="quarter" idx="13" hasCustomPrompt="1"/>
          </p:nvPr>
        </p:nvSpPr>
        <p:spPr bwMode="hidden">
          <a:xfrm>
            <a:off x="685800" y="455613"/>
            <a:ext cx="7770813" cy="3794760"/>
          </a:xfrm>
          <a:solidFill>
            <a:srgbClr val="CCCCCC"/>
          </a:solidFill>
        </p:spPr>
        <p:txBody>
          <a:bodyPr anchor="ctr" anchorCtr="0">
            <a:normAutofit/>
          </a:bodyPr>
          <a:lstStyle>
            <a:lvl1pPr marL="0" indent="0" algn="ctr">
              <a:buNone/>
              <a:defRPr sz="1200" baseline="0"/>
            </a:lvl1pPr>
          </a:lstStyle>
          <a:p>
            <a:r>
              <a:rPr lang="en-US" dirty="0"/>
              <a:t> </a:t>
            </a:r>
          </a:p>
        </p:txBody>
      </p:sp>
      <p:grpSp>
        <p:nvGrpSpPr>
          <p:cNvPr id="13" name="Group 12"/>
          <p:cNvGrpSpPr/>
          <p:nvPr userDrawn="1"/>
        </p:nvGrpSpPr>
        <p:grpSpPr>
          <a:xfrm>
            <a:off x="1508858" y="-137160"/>
            <a:ext cx="6949343" cy="713232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70" y="6266014"/>
            <a:ext cx="1645919" cy="300519"/>
          </a:xfrm>
          <a:prstGeom prst="rect">
            <a:avLst/>
          </a:prstGeom>
        </p:spPr>
      </p:pic>
    </p:spTree>
    <p:extLst>
      <p:ext uri="{BB962C8B-B14F-4D97-AF65-F5344CB8AC3E}">
        <p14:creationId xmlns:p14="http://schemas.microsoft.com/office/powerpoint/2010/main" xmlns="" val="8035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5" y="4406905"/>
            <a:ext cx="7772400" cy="1292360"/>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5" y="4022409"/>
            <a:ext cx="7772400" cy="384495"/>
          </a:xfrm>
        </p:spPr>
        <p:txBody>
          <a:bodyPr anchor="b"/>
          <a:lstStyle>
            <a:lvl1pPr marL="0" indent="0">
              <a:buNone/>
              <a:defRPr sz="2000"/>
            </a:lvl1pPr>
            <a:lvl2pPr marL="456551" indent="0">
              <a:buNone/>
              <a:defRPr sz="1800"/>
            </a:lvl2pPr>
            <a:lvl3pPr marL="913101" indent="0">
              <a:buNone/>
              <a:defRPr sz="1600"/>
            </a:lvl3pPr>
            <a:lvl4pPr marL="1369644" indent="0">
              <a:buNone/>
              <a:defRPr sz="1400"/>
            </a:lvl4pPr>
            <a:lvl5pPr marL="1826194" indent="0">
              <a:buNone/>
              <a:defRPr sz="1400"/>
            </a:lvl5pPr>
            <a:lvl6pPr marL="2282738" indent="0">
              <a:buNone/>
              <a:defRPr sz="1400"/>
            </a:lvl6pPr>
            <a:lvl7pPr marL="2739292" indent="0">
              <a:buNone/>
              <a:defRPr sz="1400"/>
            </a:lvl7pPr>
            <a:lvl8pPr marL="3195839" indent="0">
              <a:buNone/>
              <a:defRPr sz="1400"/>
            </a:lvl8pPr>
            <a:lvl9pPr marL="3652389" indent="0">
              <a:buNone/>
              <a:defRPr sz="1400"/>
            </a:lvl9pPr>
          </a:lstStyle>
          <a:p>
            <a:pPr lvl="0"/>
            <a:r>
              <a:rPr lang="en-US" smtClean="0"/>
              <a:t>Fare clic per modificare gli stili del testo dello schema</a:t>
            </a:r>
          </a:p>
        </p:txBody>
      </p:sp>
    </p:spTree>
    <p:extLst>
      <p:ext uri="{BB962C8B-B14F-4D97-AF65-F5344CB8AC3E}">
        <p14:creationId xmlns:p14="http://schemas.microsoft.com/office/powerpoint/2010/main" xmlns="" val="277165738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50" y="0"/>
            <a:ext cx="1508759" cy="6858000"/>
          </a:xfrm>
          <a:prstGeom prst="rect">
            <a:avLst/>
          </a:prstGeom>
        </p:spPr>
      </p:pic>
      <p:sp>
        <p:nvSpPr>
          <p:cNvPr id="6" name="Title 1"/>
          <p:cNvSpPr txBox="1">
            <a:spLocks/>
          </p:cNvSpPr>
          <p:nvPr userDrawn="1"/>
        </p:nvSpPr>
        <p:spPr>
          <a:xfrm>
            <a:off x="1965960" y="2331720"/>
            <a:ext cx="649224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sz="3600" dirty="0"/>
              <a:t>Thank</a:t>
            </a:r>
            <a:r>
              <a:rPr lang="en-US" sz="3600" baseline="0" dirty="0"/>
              <a:t> you</a:t>
            </a:r>
            <a:endParaRPr lang="en-US" sz="3600" dirty="0"/>
          </a:p>
        </p:txBody>
      </p:sp>
      <p:grpSp>
        <p:nvGrpSpPr>
          <p:cNvPr id="18" name="Group 17"/>
          <p:cNvGrpSpPr/>
          <p:nvPr userDrawn="1"/>
        </p:nvGrpSpPr>
        <p:grpSpPr>
          <a:xfrm>
            <a:off x="1508858" y="-137160"/>
            <a:ext cx="6949343" cy="713232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30570" y="6266014"/>
            <a:ext cx="1645919" cy="300519"/>
          </a:xfrm>
          <a:prstGeom prst="rect">
            <a:avLst/>
          </a:prstGeom>
        </p:spPr>
      </p:pic>
    </p:spTree>
    <p:extLst>
      <p:ext uri="{BB962C8B-B14F-4D97-AF65-F5344CB8AC3E}">
        <p14:creationId xmlns:p14="http://schemas.microsoft.com/office/powerpoint/2010/main" xmlns="" val="12412419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87248" y="6403153"/>
            <a:ext cx="6477000" cy="250825"/>
          </a:xfrm>
          <a:prstGeom prst="rect">
            <a:avLst/>
          </a:prstGeom>
        </p:spPr>
        <p:txBody>
          <a:bodyPr/>
          <a:lstStyle>
            <a:lvl1pPr>
              <a:defRPr sz="900"/>
            </a:lvl1pPr>
          </a:lstStyle>
          <a:p>
            <a:r>
              <a:rPr lang="en-US" noProof="0" dirty="0"/>
              <a:t>| Presentation Title | Presenter Name | Date | Subject | Business Use Only</a:t>
            </a:r>
          </a:p>
        </p:txBody>
      </p:sp>
      <p:sp>
        <p:nvSpPr>
          <p:cNvPr id="8" name="Slide Number Placeholder 5"/>
          <p:cNvSpPr>
            <a:spLocks noGrp="1"/>
          </p:cNvSpPr>
          <p:nvPr>
            <p:ph type="sldNum" sz="quarter" idx="4"/>
          </p:nvPr>
        </p:nvSpPr>
        <p:spPr>
          <a:xfrm>
            <a:off x="538117" y="6403154"/>
            <a:ext cx="400035" cy="247031"/>
          </a:xfrm>
          <a:prstGeom prst="rect">
            <a:avLst/>
          </a:prstGeom>
        </p:spPr>
        <p:txBody>
          <a:bodyPr/>
          <a:lstStyle>
            <a:lvl1pPr>
              <a:defRPr sz="900"/>
            </a:lvl1pPr>
          </a:lstStyle>
          <a:p>
            <a:fld id="{E66AA3EA-0569-43EF-BBA3-83FDB109D582}" type="slidenum">
              <a:rPr lang="en-US" noProof="0" smtClean="0"/>
              <a:pPr/>
              <a:t>‹N›</a:t>
            </a:fld>
            <a:endParaRPr lang="en-US" noProof="0" dirty="0"/>
          </a:p>
        </p:txBody>
      </p:sp>
      <p:sp>
        <p:nvSpPr>
          <p:cNvPr id="10" name="Textplatzhalter 9" descr="Subtitle"/>
          <p:cNvSpPr>
            <a:spLocks noGrp="1"/>
          </p:cNvSpPr>
          <p:nvPr>
            <p:ph type="body" sz="quarter" idx="10" hasCustomPrompt="1"/>
          </p:nvPr>
        </p:nvSpPr>
        <p:spPr>
          <a:xfrm>
            <a:off x="540000" y="738557"/>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a:t>Subtitle</a:t>
            </a:r>
          </a:p>
        </p:txBody>
      </p:sp>
      <p:sp>
        <p:nvSpPr>
          <p:cNvPr id="11" name="Title 1"/>
          <p:cNvSpPr>
            <a:spLocks noGrp="1"/>
          </p:cNvSpPr>
          <p:nvPr>
            <p:ph type="title" hasCustomPrompt="1"/>
          </p:nvPr>
        </p:nvSpPr>
        <p:spPr>
          <a:xfrm>
            <a:off x="539749" y="305999"/>
            <a:ext cx="8318531" cy="802800"/>
          </a:xfrm>
          <a:prstGeom prst="rect">
            <a:avLst/>
          </a:prstGeom>
        </p:spPr>
        <p:txBody>
          <a:bodyPr tIns="126000" anchor="t" anchorCtr="0"/>
          <a:lstStyle>
            <a:lvl1pPr>
              <a:lnSpc>
                <a:spcPct val="75000"/>
              </a:lnSpc>
              <a:defRPr>
                <a:solidFill>
                  <a:schemeClr val="accent4"/>
                </a:solidFill>
              </a:defRPr>
            </a:lvl1pPr>
          </a:lstStyle>
          <a:p>
            <a:r>
              <a:rPr lang="en-US" noProof="0" dirty="0"/>
              <a:t>Title</a:t>
            </a:r>
          </a:p>
        </p:txBody>
      </p:sp>
    </p:spTree>
    <p:extLst>
      <p:ext uri="{BB962C8B-B14F-4D97-AF65-F5344CB8AC3E}">
        <p14:creationId xmlns:p14="http://schemas.microsoft.com/office/powerpoint/2010/main" xmlns="" val="327134866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Titel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49" y="305999"/>
            <a:ext cx="8318531" cy="802800"/>
          </a:xfrm>
          <a:prstGeom prst="rect">
            <a:avLst/>
          </a:prstGeom>
        </p:spPr>
        <p:txBody>
          <a:bodyPr tIns="126000" anchor="t" anchorCtr="0"/>
          <a:lstStyle>
            <a:lvl1pPr>
              <a:lnSpc>
                <a:spcPct val="75000"/>
              </a:lnSpc>
              <a:defRPr>
                <a:solidFill>
                  <a:schemeClr val="accent4"/>
                </a:solidFill>
              </a:defRPr>
            </a:lvl1pPr>
          </a:lstStyle>
          <a:p>
            <a:r>
              <a:rPr lang="en-US" noProof="0"/>
              <a:t>Click to edit Master title style</a:t>
            </a:r>
            <a:endParaRPr lang="en-US" noProof="0" dirty="0"/>
          </a:p>
        </p:txBody>
      </p:sp>
      <p:sp>
        <p:nvSpPr>
          <p:cNvPr id="10" name="Textplatzhalter 9" descr="Subtitle"/>
          <p:cNvSpPr>
            <a:spLocks noGrp="1"/>
          </p:cNvSpPr>
          <p:nvPr>
            <p:ph type="body" sz="quarter" idx="10"/>
          </p:nvPr>
        </p:nvSpPr>
        <p:spPr>
          <a:xfrm>
            <a:off x="540000" y="738557"/>
            <a:ext cx="8311392" cy="367571"/>
          </a:xfrm>
        </p:spPr>
        <p:txBody>
          <a:bodyPr anchor="b">
            <a:noAutofit/>
          </a:bodyPr>
          <a:lstStyle>
            <a:lvl1pPr marL="0" indent="0">
              <a:lnSpc>
                <a:spcPct val="95000"/>
              </a:lnSpc>
              <a:buNone/>
              <a:defRPr sz="2000" b="0" i="1">
                <a:solidFill>
                  <a:schemeClr val="tx1"/>
                </a:solidFill>
              </a:defRPr>
            </a:lvl1pPr>
          </a:lstStyle>
          <a:p>
            <a:pPr lvl="0"/>
            <a:r>
              <a:rPr lang="en-US" noProof="0"/>
              <a:t>Click to edit Master text styles</a:t>
            </a:r>
          </a:p>
        </p:txBody>
      </p:sp>
      <p:sp>
        <p:nvSpPr>
          <p:cNvPr id="9" name="Content Placeholder 2"/>
          <p:cNvSpPr>
            <a:spLocks noGrp="1"/>
          </p:cNvSpPr>
          <p:nvPr>
            <p:ph idx="1"/>
          </p:nvPr>
        </p:nvSpPr>
        <p:spPr>
          <a:xfrm>
            <a:off x="523876"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5" name="Footer Placeholder 4"/>
          <p:cNvSpPr>
            <a:spLocks noGrp="1"/>
          </p:cNvSpPr>
          <p:nvPr>
            <p:ph type="ftr" sz="quarter" idx="11"/>
          </p:nvPr>
        </p:nvSpPr>
        <p:spPr/>
        <p:txBody>
          <a:bodyPr/>
          <a:lstStyle>
            <a:lvl1pPr>
              <a:defRPr sz="900" baseline="0">
                <a:solidFill>
                  <a:srgbClr val="7F7F7F"/>
                </a:solidFill>
              </a:defRPr>
            </a:lvl1pPr>
          </a:lstStyle>
          <a:p>
            <a:pPr>
              <a:defRPr/>
            </a:pPr>
            <a:r>
              <a:rPr lang="en-US" dirty="0"/>
              <a:t>| Presentation Title | Presenter Name | Date | Subject | Business Use Only</a:t>
            </a:r>
          </a:p>
        </p:txBody>
      </p:sp>
      <p:sp>
        <p:nvSpPr>
          <p:cNvPr id="6" name="Slide Number Placeholder 5"/>
          <p:cNvSpPr>
            <a:spLocks noGrp="1"/>
          </p:cNvSpPr>
          <p:nvPr>
            <p:ph type="sldNum" sz="quarter" idx="12"/>
          </p:nvPr>
        </p:nvSpPr>
        <p:spPr/>
        <p:txBody>
          <a:bodyPr/>
          <a:lstStyle>
            <a:lvl1pPr>
              <a:defRPr sz="900" baseline="0">
                <a:solidFill>
                  <a:srgbClr val="7F7F7F"/>
                </a:solidFill>
              </a:defRPr>
            </a:lvl1pPr>
          </a:lstStyle>
          <a:p>
            <a:pPr>
              <a:defRPr/>
            </a:pPr>
            <a:fld id="{9235679A-A5AC-4979-9444-11CC0302231A}" type="slidenum">
              <a:rPr lang="en-US"/>
              <a:pPr>
                <a:defRPr/>
              </a:pPr>
              <a:t>‹N›</a:t>
            </a:fld>
            <a:endParaRPr lang="en-US" dirty="0"/>
          </a:p>
        </p:txBody>
      </p:sp>
    </p:spTree>
    <p:extLst>
      <p:ext uri="{BB962C8B-B14F-4D97-AF65-F5344CB8AC3E}">
        <p14:creationId xmlns:p14="http://schemas.microsoft.com/office/powerpoint/2010/main" xmlns="" val="290674015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5" name="Oval 4"/>
          <p:cNvSpPr/>
          <p:nvPr userDrawn="1"/>
        </p:nvSpPr>
        <p:spPr>
          <a:xfrm>
            <a:off x="185740" y="6389692"/>
            <a:ext cx="287337" cy="287337"/>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200"/>
              </a:lnSpc>
              <a:defRPr/>
            </a:pPr>
            <a:endParaRPr lang="en-GB" sz="1200" i="1" dirty="0">
              <a:solidFill>
                <a:srgbClr val="8B8D90"/>
              </a:solidFill>
              <a:latin typeface="Times New Roman" pitchFamily="18" charset="0"/>
              <a:cs typeface="Times New Roman" pitchFamily="18" charset="0"/>
            </a:endParaRPr>
          </a:p>
        </p:txBody>
      </p:sp>
      <p:sp>
        <p:nvSpPr>
          <p:cNvPr id="6" name="TextBox 5"/>
          <p:cNvSpPr txBox="1">
            <a:spLocks noChangeArrowheads="1"/>
          </p:cNvSpPr>
          <p:nvPr userDrawn="1"/>
        </p:nvSpPr>
        <p:spPr bwMode="auto">
          <a:xfrm>
            <a:off x="234952" y="6456413"/>
            <a:ext cx="18891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200"/>
              </a:lnSpc>
              <a:defRPr/>
            </a:pPr>
            <a:fld id="{8E100D7F-5F18-4FE6-85D8-2E822604BA77}" type="slidenum">
              <a:rPr lang="en-GB" altLang="en-US" sz="800" smtClean="0">
                <a:solidFill>
                  <a:srgbClr val="A6A6A6"/>
                </a:solidFill>
              </a:rPr>
              <a:pPr algn="ctr" eaLnBrk="1" hangingPunct="1">
                <a:lnSpc>
                  <a:spcPts val="1200"/>
                </a:lnSpc>
                <a:defRPr/>
              </a:pPr>
              <a:t>‹N›</a:t>
            </a:fld>
            <a:endParaRPr lang="en-GB" altLang="en-US" sz="800" dirty="0">
              <a:solidFill>
                <a:srgbClr val="A6A6A6"/>
              </a:solidFill>
            </a:endParaRPr>
          </a:p>
        </p:txBody>
      </p:sp>
      <p:sp>
        <p:nvSpPr>
          <p:cNvPr id="9" name="Freeform 8"/>
          <p:cNvSpPr>
            <a:spLocks/>
          </p:cNvSpPr>
          <p:nvPr userDrawn="1"/>
        </p:nvSpPr>
        <p:spPr bwMode="auto">
          <a:xfrm>
            <a:off x="547688" y="6376992"/>
            <a:ext cx="323851" cy="287337"/>
          </a:xfrm>
          <a:custGeom>
            <a:avLst/>
            <a:gdLst>
              <a:gd name="T0" fmla="*/ 103 w 204"/>
              <a:gd name="T1" fmla="*/ 0 h 202"/>
              <a:gd name="T2" fmla="*/ 204 w 204"/>
              <a:gd name="T3" fmla="*/ 105 h 202"/>
              <a:gd name="T4" fmla="*/ 170 w 204"/>
              <a:gd name="T5" fmla="*/ 105 h 202"/>
              <a:gd name="T6" fmla="*/ 170 w 204"/>
              <a:gd name="T7" fmla="*/ 202 h 202"/>
              <a:gd name="T8" fmla="*/ 123 w 204"/>
              <a:gd name="T9" fmla="*/ 202 h 202"/>
              <a:gd name="T10" fmla="*/ 123 w 204"/>
              <a:gd name="T11" fmla="*/ 139 h 202"/>
              <a:gd name="T12" fmla="*/ 84 w 204"/>
              <a:gd name="T13" fmla="*/ 139 h 202"/>
              <a:gd name="T14" fmla="*/ 84 w 204"/>
              <a:gd name="T15" fmla="*/ 202 h 202"/>
              <a:gd name="T16" fmla="*/ 37 w 204"/>
              <a:gd name="T17" fmla="*/ 202 h 202"/>
              <a:gd name="T18" fmla="*/ 37 w 204"/>
              <a:gd name="T19" fmla="*/ 105 h 202"/>
              <a:gd name="T20" fmla="*/ 0 w 204"/>
              <a:gd name="T21" fmla="*/ 105 h 202"/>
              <a:gd name="T22" fmla="*/ 103 w 204"/>
              <a:gd name="T23" fmla="*/ 0 h 202"/>
              <a:gd name="T24" fmla="*/ 103 w 204"/>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02">
                <a:moveTo>
                  <a:pt x="103" y="0"/>
                </a:moveTo>
                <a:lnTo>
                  <a:pt x="204" y="105"/>
                </a:lnTo>
                <a:lnTo>
                  <a:pt x="170" y="105"/>
                </a:lnTo>
                <a:lnTo>
                  <a:pt x="170" y="202"/>
                </a:lnTo>
                <a:lnTo>
                  <a:pt x="123" y="202"/>
                </a:lnTo>
                <a:lnTo>
                  <a:pt x="123" y="139"/>
                </a:lnTo>
                <a:lnTo>
                  <a:pt x="84" y="139"/>
                </a:lnTo>
                <a:lnTo>
                  <a:pt x="84" y="202"/>
                </a:lnTo>
                <a:lnTo>
                  <a:pt x="37" y="202"/>
                </a:lnTo>
                <a:lnTo>
                  <a:pt x="37" y="105"/>
                </a:lnTo>
                <a:lnTo>
                  <a:pt x="0" y="105"/>
                </a:lnTo>
                <a:lnTo>
                  <a:pt x="103" y="0"/>
                </a:lnTo>
                <a:lnTo>
                  <a:pt x="103" y="0"/>
                </a:lnTo>
                <a:close/>
              </a:path>
            </a:pathLst>
          </a:custGeom>
          <a:solidFill>
            <a:schemeClr val="bg1"/>
          </a:solidFill>
          <a:ln w="9525" cap="rnd">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1800" dirty="0">
              <a:solidFill>
                <a:srgbClr val="FFFFFF"/>
              </a:solidFill>
            </a:endParaRPr>
          </a:p>
        </p:txBody>
      </p:sp>
      <p:sp>
        <p:nvSpPr>
          <p:cNvPr id="2" name="Title 1"/>
          <p:cNvSpPr>
            <a:spLocks noGrp="1"/>
          </p:cNvSpPr>
          <p:nvPr>
            <p:ph type="title"/>
          </p:nvPr>
        </p:nvSpPr>
        <p:spPr>
          <a:xfrm>
            <a:off x="344253" y="596204"/>
            <a:ext cx="8456848" cy="720000"/>
          </a:xfrm>
          <a:prstGeom prst="rect">
            <a:avLst/>
          </a:prstGeom>
        </p:spPr>
        <p:txBody>
          <a:bodyPr/>
          <a:lstStyle/>
          <a:p>
            <a:r>
              <a:rPr lang="en-US"/>
              <a:t>Click to edit Master title style</a:t>
            </a:r>
            <a:endParaRPr lang="en-GB"/>
          </a:p>
        </p:txBody>
      </p:sp>
      <p:sp>
        <p:nvSpPr>
          <p:cNvPr id="7" name="Text Placeholder 7"/>
          <p:cNvSpPr>
            <a:spLocks noGrp="1"/>
          </p:cNvSpPr>
          <p:nvPr>
            <p:ph type="body" sz="quarter" idx="11"/>
          </p:nvPr>
        </p:nvSpPr>
        <p:spPr>
          <a:xfrm>
            <a:off x="1003300" y="6301023"/>
            <a:ext cx="2959227" cy="393700"/>
          </a:xfrm>
        </p:spPr>
        <p:txBody>
          <a:bodyPr anchor="b"/>
          <a:lstStyle>
            <a:lvl1pPr marL="0" indent="0">
              <a:spcAft>
                <a:spcPts val="0"/>
              </a:spcAft>
              <a:buNone/>
              <a:defRPr sz="800">
                <a:solidFill>
                  <a:srgbClr val="8B8D90"/>
                </a:solidFill>
              </a:defRPr>
            </a:lvl1pPr>
            <a:lvl2pPr marL="234945" indent="0">
              <a:spcAft>
                <a:spcPts val="0"/>
              </a:spcAft>
              <a:buNone/>
              <a:defRPr sz="800">
                <a:solidFill>
                  <a:srgbClr val="8B8D90"/>
                </a:solidFill>
              </a:defRPr>
            </a:lvl2pPr>
            <a:lvl3pPr marL="400041" indent="0">
              <a:spcAft>
                <a:spcPts val="0"/>
              </a:spcAft>
              <a:buNone/>
              <a:defRPr sz="800">
                <a:solidFill>
                  <a:srgbClr val="8B8D90"/>
                </a:solidFill>
              </a:defRPr>
            </a:lvl3pPr>
            <a:lvl4pPr marL="579423" indent="0">
              <a:spcAft>
                <a:spcPts val="0"/>
              </a:spcAft>
              <a:buNone/>
              <a:defRPr sz="800">
                <a:solidFill>
                  <a:srgbClr val="8B8D90"/>
                </a:solidFill>
              </a:defRPr>
            </a:lvl4pPr>
            <a:lvl5pPr marL="754044" indent="0">
              <a:spcAft>
                <a:spcPts val="0"/>
              </a:spcAft>
              <a:buNone/>
              <a:defRPr sz="800">
                <a:solidFill>
                  <a:srgbClr val="8B8D90"/>
                </a:solidFill>
              </a:defRPr>
            </a:lvl5pPr>
          </a:lstStyle>
          <a:p>
            <a:pPr lvl="0"/>
            <a:r>
              <a:rPr lang="en-US"/>
              <a:t>Click to edit Master text styles</a:t>
            </a:r>
          </a:p>
        </p:txBody>
      </p:sp>
      <p:sp>
        <p:nvSpPr>
          <p:cNvPr id="8" name="Text Placeholder 7"/>
          <p:cNvSpPr>
            <a:spLocks noGrp="1"/>
          </p:cNvSpPr>
          <p:nvPr>
            <p:ph type="body" sz="quarter" idx="12"/>
          </p:nvPr>
        </p:nvSpPr>
        <p:spPr>
          <a:xfrm>
            <a:off x="4492500" y="6301023"/>
            <a:ext cx="2959227" cy="393700"/>
          </a:xfrm>
        </p:spPr>
        <p:txBody>
          <a:bodyPr anchor="b"/>
          <a:lstStyle>
            <a:lvl1pPr marL="0" indent="0" algn="r">
              <a:spcAft>
                <a:spcPts val="0"/>
              </a:spcAft>
              <a:buNone/>
              <a:defRPr sz="800">
                <a:solidFill>
                  <a:srgbClr val="8B8D90"/>
                </a:solidFill>
              </a:defRPr>
            </a:lvl1pPr>
            <a:lvl2pPr marL="234945" indent="0">
              <a:spcAft>
                <a:spcPts val="0"/>
              </a:spcAft>
              <a:buNone/>
              <a:defRPr sz="800">
                <a:solidFill>
                  <a:srgbClr val="8B8D90"/>
                </a:solidFill>
              </a:defRPr>
            </a:lvl2pPr>
            <a:lvl3pPr marL="400041" indent="0">
              <a:spcAft>
                <a:spcPts val="0"/>
              </a:spcAft>
              <a:buNone/>
              <a:defRPr sz="800">
                <a:solidFill>
                  <a:srgbClr val="8B8D90"/>
                </a:solidFill>
              </a:defRPr>
            </a:lvl3pPr>
            <a:lvl4pPr marL="579423" indent="0">
              <a:spcAft>
                <a:spcPts val="0"/>
              </a:spcAft>
              <a:buNone/>
              <a:defRPr sz="800">
                <a:solidFill>
                  <a:srgbClr val="8B8D90"/>
                </a:solidFill>
              </a:defRPr>
            </a:lvl4pPr>
            <a:lvl5pPr marL="754044" indent="0">
              <a:spcAft>
                <a:spcPts val="0"/>
              </a:spcAft>
              <a:buNone/>
              <a:defRPr sz="800">
                <a:solidFill>
                  <a:srgbClr val="8B8D90"/>
                </a:solidFill>
              </a:defRPr>
            </a:lvl5pPr>
          </a:lstStyle>
          <a:p>
            <a:pPr lvl="0"/>
            <a:r>
              <a:rPr lang="en-US"/>
              <a:t>Click to edit Master text styles</a:t>
            </a:r>
          </a:p>
        </p:txBody>
      </p:sp>
    </p:spTree>
    <p:extLst>
      <p:ext uri="{BB962C8B-B14F-4D97-AF65-F5344CB8AC3E}">
        <p14:creationId xmlns:p14="http://schemas.microsoft.com/office/powerpoint/2010/main" xmlns="" val="73729153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p>
            <a:r>
              <a:rPr lang="en-US" dirty="0"/>
              <a:t>Business Use Only</a:t>
            </a:r>
          </a:p>
        </p:txBody>
      </p:sp>
      <p:sp>
        <p:nvSpPr>
          <p:cNvPr id="5" name="Slide Number Placeholder 4"/>
          <p:cNvSpPr>
            <a:spLocks noGrp="1"/>
          </p:cNvSpPr>
          <p:nvPr>
            <p:ph type="sldNum" sz="quarter" idx="11"/>
          </p:nvPr>
        </p:nvSpPr>
        <p:spPr/>
        <p:txBody>
          <a:bodyPr/>
          <a:lstStyle/>
          <a:p>
            <a:fld id="{47547CF9-5B10-D24F-A8D7-45A9778164F7}" type="slidenum">
              <a:rPr lang="uk-UA" smtClean="0"/>
              <a:pPr/>
              <a:t>‹N›</a:t>
            </a:fld>
            <a:endParaRPr lang="uk-UA" dirty="0"/>
          </a:p>
        </p:txBody>
      </p:sp>
      <p:sp>
        <p:nvSpPr>
          <p:cNvPr id="11" name="Text Placeholder 35"/>
          <p:cNvSpPr>
            <a:spLocks noGrp="1"/>
          </p:cNvSpPr>
          <p:nvPr>
            <p:ph type="body" sz="quarter" idx="12" hasCustomPrompt="1"/>
          </p:nvPr>
        </p:nvSpPr>
        <p:spPr>
          <a:xfrm>
            <a:off x="4572000" y="6096000"/>
            <a:ext cx="2133600" cy="457200"/>
          </a:xfrm>
          <a:noFill/>
        </p:spPr>
        <p:txBody>
          <a:bodyPr wrap="square" lIns="0" tIns="0" rIns="0" bIns="0" rtlCol="0" anchor="b" anchorCtr="0">
            <a:noAutofit/>
          </a:bodyPr>
          <a:lstStyle>
            <a:lvl1pPr marL="0" marR="0" indent="0" algn="r" defTabSz="914377" rtl="0" eaLnBrk="1" fontAlgn="auto" latinLnBrk="0" hangingPunct="1">
              <a:lnSpc>
                <a:spcPct val="100000"/>
              </a:lnSpc>
              <a:spcBef>
                <a:spcPts val="100"/>
              </a:spcBef>
              <a:spcAft>
                <a:spcPts val="0"/>
              </a:spcAft>
              <a:buClrTx/>
              <a:buSzPct val="120000"/>
              <a:buFontTx/>
              <a:buNone/>
              <a:tabLst>
                <a:tab pos="3998813" algn="r"/>
                <a:tab pos="8229394" algn="r"/>
              </a:tabLst>
              <a:defRPr lang="en-US" sz="800" smtClean="0">
                <a:solidFill>
                  <a:srgbClr val="7F7F7F"/>
                </a:solidFill>
              </a:defRPr>
            </a:lvl1pPr>
            <a:lvl2pPr>
              <a:defRPr lang="en-US" smtClean="0"/>
            </a:lvl2pPr>
            <a:lvl3pPr>
              <a:defRPr lang="en-US" sz="1800" smtClean="0"/>
            </a:lvl3pPr>
            <a:lvl4pPr>
              <a:defRPr lang="en-US" sz="1800" smtClean="0"/>
            </a:lvl4pPr>
            <a:lvl5pPr>
              <a:defRPr lang="en-US" sz="1800"/>
            </a:lvl5pPr>
          </a:lstStyle>
          <a:p>
            <a:r>
              <a:rPr lang="en-US" dirty="0"/>
              <a:t>References</a:t>
            </a:r>
          </a:p>
        </p:txBody>
      </p:sp>
      <p:sp>
        <p:nvSpPr>
          <p:cNvPr id="12" name="Text Placeholder 35"/>
          <p:cNvSpPr>
            <a:spLocks noGrp="1"/>
          </p:cNvSpPr>
          <p:nvPr>
            <p:ph type="body" sz="quarter" idx="13" hasCustomPrompt="1"/>
          </p:nvPr>
        </p:nvSpPr>
        <p:spPr>
          <a:xfrm>
            <a:off x="914400" y="6096000"/>
            <a:ext cx="3563939" cy="457200"/>
          </a:xfrm>
          <a:noFill/>
        </p:spPr>
        <p:txBody>
          <a:bodyPr wrap="square" lIns="0" tIns="0" rIns="0" bIns="0" rtlCol="0" anchor="b" anchorCtr="0">
            <a:noAutofit/>
          </a:bodyPr>
          <a:lstStyle>
            <a:lvl1pPr marL="0" marR="0" indent="0" algn="l" defTabSz="914377" rtl="0" eaLnBrk="1" fontAlgn="auto" latinLnBrk="0" hangingPunct="1">
              <a:lnSpc>
                <a:spcPct val="100000"/>
              </a:lnSpc>
              <a:spcBef>
                <a:spcPts val="100"/>
              </a:spcBef>
              <a:spcAft>
                <a:spcPts val="0"/>
              </a:spcAft>
              <a:buClrTx/>
              <a:buSzPct val="120000"/>
              <a:buFontTx/>
              <a:buNone/>
              <a:tabLst>
                <a:tab pos="3998813" algn="r"/>
                <a:tab pos="8229394" algn="r"/>
              </a:tabLst>
              <a:defRPr lang="en-US" sz="800" smtClean="0">
                <a:solidFill>
                  <a:srgbClr val="7F7F7F"/>
                </a:solidFill>
              </a:defRPr>
            </a:lvl1pPr>
            <a:lvl2pPr>
              <a:defRPr lang="en-US" smtClean="0"/>
            </a:lvl2pPr>
            <a:lvl3pPr>
              <a:defRPr lang="en-US" sz="1800" smtClean="0"/>
            </a:lvl3pPr>
            <a:lvl4pPr>
              <a:defRPr lang="en-US" sz="1800" smtClean="0"/>
            </a:lvl4pPr>
            <a:lvl5pPr>
              <a:defRPr lang="en-US" sz="1800"/>
            </a:lvl5pPr>
          </a:lstStyle>
          <a:p>
            <a:r>
              <a:rPr lang="en-US" dirty="0"/>
              <a:t>Abbreviation</a:t>
            </a:r>
          </a:p>
        </p:txBody>
      </p:sp>
    </p:spTree>
    <p:extLst>
      <p:ext uri="{BB962C8B-B14F-4D97-AF65-F5344CB8AC3E}">
        <p14:creationId xmlns:p14="http://schemas.microsoft.com/office/powerpoint/2010/main" xmlns="" val="6527473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6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305999"/>
            <a:ext cx="8318531" cy="501084"/>
          </a:xfrm>
          <a:prstGeom prst="rect">
            <a:avLst/>
          </a:prstGeom>
        </p:spPr>
        <p:txBody>
          <a:bodyPr lIns="93824" tIns="129286" rIns="93824" bIns="46912" anchor="t" anchorCtr="0"/>
          <a:lstStyle>
            <a:lvl1pPr>
              <a:lnSpc>
                <a:spcPct val="75000"/>
              </a:lnSpc>
              <a:defRPr>
                <a:solidFill>
                  <a:schemeClr val="accent4"/>
                </a:solidFill>
              </a:defRPr>
            </a:lvl1pPr>
          </a:lstStyle>
          <a:p>
            <a:r>
              <a:rPr lang="en-US" noProof="0" dirty="0"/>
              <a:t>Title</a:t>
            </a:r>
          </a:p>
        </p:txBody>
      </p:sp>
      <p:sp>
        <p:nvSpPr>
          <p:cNvPr id="9" name="Content Placeholder 2"/>
          <p:cNvSpPr>
            <a:spLocks noGrp="1"/>
          </p:cNvSpPr>
          <p:nvPr>
            <p:ph idx="1" hasCustomPrompt="1"/>
          </p:nvPr>
        </p:nvSpPr>
        <p:spPr>
          <a:xfrm>
            <a:off x="523876" y="1346202"/>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xmlns="" val="189686988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619128"/>
            <a:ext cx="8229600" cy="563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xmlns="" val="3577566519"/>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524752" y="6361117"/>
            <a:ext cx="1274763" cy="34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oAutofit/>
          </a:bodyPr>
          <a:lstStyle/>
          <a:p>
            <a:r>
              <a:rPr lang="en-US"/>
              <a:t>Click to edit Master title style</a:t>
            </a:r>
            <a:endParaRPr lang="de-CH" dirty="0"/>
          </a:p>
        </p:txBody>
      </p:sp>
      <p:sp>
        <p:nvSpPr>
          <p:cNvPr id="3" name="Content Placeholder 2"/>
          <p:cNvSpPr>
            <a:spLocks noGrp="1"/>
          </p:cNvSpPr>
          <p:nvPr>
            <p:ph idx="1"/>
          </p:nvPr>
        </p:nvSpPr>
        <p:spPr>
          <a:xfrm>
            <a:off x="468315" y="1346199"/>
            <a:ext cx="8207375" cy="496252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5" name="Text Placeholder 4"/>
          <p:cNvSpPr>
            <a:spLocks noGrp="1"/>
          </p:cNvSpPr>
          <p:nvPr>
            <p:ph type="body" sz="quarter" idx="10"/>
          </p:nvPr>
        </p:nvSpPr>
        <p:spPr>
          <a:xfrm>
            <a:off x="468312" y="6384920"/>
            <a:ext cx="3312000" cy="360363"/>
          </a:xfrm>
        </p:spPr>
        <p:txBody>
          <a:bodyPr anchor="b"/>
          <a:lstStyle>
            <a:lvl1pPr marL="0" indent="0">
              <a:spcBef>
                <a:spcPts val="0"/>
              </a:spcBef>
              <a:spcAft>
                <a:spcPts val="0"/>
              </a:spcAft>
              <a:buNone/>
              <a:defRPr sz="1000"/>
            </a:lvl1pPr>
          </a:lstStyle>
          <a:p>
            <a:pPr lvl="0"/>
            <a:r>
              <a:rPr lang="en-US"/>
              <a:t>Click to edit Master text styles</a:t>
            </a:r>
          </a:p>
        </p:txBody>
      </p:sp>
      <p:sp>
        <p:nvSpPr>
          <p:cNvPr id="10" name="Text Placeholder 4"/>
          <p:cNvSpPr>
            <a:spLocks noGrp="1"/>
          </p:cNvSpPr>
          <p:nvPr>
            <p:ph type="body" sz="quarter" idx="11"/>
          </p:nvPr>
        </p:nvSpPr>
        <p:spPr>
          <a:xfrm>
            <a:off x="3888653" y="6384920"/>
            <a:ext cx="3312000" cy="360363"/>
          </a:xfrm>
        </p:spPr>
        <p:txBody>
          <a:bodyPr anchor="b"/>
          <a:lstStyle>
            <a:lvl1pPr marL="0" indent="0" algn="r">
              <a:spcBef>
                <a:spcPts val="0"/>
              </a:spcBef>
              <a:spcAft>
                <a:spcPts val="0"/>
              </a:spcAft>
              <a:buNone/>
              <a:defRPr sz="1000"/>
            </a:lvl1pPr>
          </a:lstStyle>
          <a:p>
            <a:pPr lvl="0"/>
            <a:r>
              <a:rPr lang="en-US"/>
              <a:t>Click to edit Master text styles</a:t>
            </a:r>
          </a:p>
        </p:txBody>
      </p:sp>
    </p:spTree>
    <p:extLst>
      <p:ext uri="{BB962C8B-B14F-4D97-AF65-F5344CB8AC3E}">
        <p14:creationId xmlns:p14="http://schemas.microsoft.com/office/powerpoint/2010/main" xmlns="" val="255326767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1" y="6356352"/>
            <a:ext cx="2057400" cy="365125"/>
          </a:xfrm>
          <a:prstGeom prst="rect">
            <a:avLst/>
          </a:prstGeom>
        </p:spPr>
        <p:txBody>
          <a:bodyPr/>
          <a:lstStyle/>
          <a:p>
            <a:fld id="{43E2C458-5178-4B00-B42E-E75A50E5E4F5}" type="datetimeFigureOut">
              <a:rPr lang="en-US" smtClean="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09EBE4-4717-4411-A7F3-74AA3B54E8EA}" type="slidenum">
              <a:rPr lang="en-US" smtClean="0"/>
              <a:pPr/>
              <a:t>‹N›</a:t>
            </a:fld>
            <a:endParaRPr lang="en-US" dirty="0"/>
          </a:p>
        </p:txBody>
      </p:sp>
    </p:spTree>
    <p:extLst>
      <p:ext uri="{BB962C8B-B14F-4D97-AF65-F5344CB8AC3E}">
        <p14:creationId xmlns:p14="http://schemas.microsoft.com/office/powerpoint/2010/main" xmlns="" val="23517880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single lin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635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11"/>
          </p:nvPr>
        </p:nvSpPr>
        <p:spPr/>
        <p:txBody>
          <a:bodyPr/>
          <a:lstStyle/>
          <a:p>
            <a:fld id="{47547CF9-5B10-D24F-A8D7-45A9778164F7}" type="slidenum">
              <a:rPr lang="uk-UA" smtClean="0"/>
              <a:pPr/>
              <a:t>‹N›</a:t>
            </a:fld>
            <a:endParaRPr lang="uk-UA" dirty="0"/>
          </a:p>
        </p:txBody>
      </p:sp>
      <p:sp>
        <p:nvSpPr>
          <p:cNvPr id="7" name="Text Placeholder 6"/>
          <p:cNvSpPr>
            <a:spLocks noGrp="1"/>
          </p:cNvSpPr>
          <p:nvPr>
            <p:ph type="body" sz="quarter" idx="12"/>
          </p:nvPr>
        </p:nvSpPr>
        <p:spPr>
          <a:xfrm>
            <a:off x="457200" y="1092200"/>
            <a:ext cx="8229600" cy="508000"/>
          </a:xfrm>
        </p:spPr>
        <p:txBody>
          <a:bodyPr>
            <a:normAutofit/>
          </a:bodyPr>
          <a:lstStyle>
            <a:lvl1pPr marL="0" indent="0">
              <a:buNone/>
              <a:defRPr sz="1800" b="1" i="1">
                <a:solidFill>
                  <a:schemeClr val="accent1"/>
                </a:solidFill>
              </a:defRPr>
            </a:lvl1pPr>
          </a:lstStyle>
          <a:p>
            <a:pPr lvl="0"/>
            <a:r>
              <a:rPr lang="en-US" dirty="0" smtClean="0"/>
              <a:t>Click to edit Master text style</a:t>
            </a:r>
          </a:p>
        </p:txBody>
      </p:sp>
      <p:sp>
        <p:nvSpPr>
          <p:cNvPr id="9" name="Text Placeholder 8"/>
          <p:cNvSpPr>
            <a:spLocks noGrp="1"/>
          </p:cNvSpPr>
          <p:nvPr>
            <p:ph type="body" sz="quarter" idx="13" hasCustomPrompt="1"/>
          </p:nvPr>
        </p:nvSpPr>
        <p:spPr>
          <a:xfrm>
            <a:off x="457200" y="6070600"/>
            <a:ext cx="6629400" cy="787400"/>
          </a:xfrm>
        </p:spPr>
        <p:txBody>
          <a:bodyPr anchor="b" anchorCtr="0">
            <a:noAutofit/>
          </a:bodyPr>
          <a:lstStyle>
            <a:lvl1pPr marL="0" indent="0">
              <a:buFontTx/>
              <a:buNone/>
              <a:defRPr sz="700"/>
            </a:lvl1pPr>
            <a:lvl2pPr marL="228594" indent="0">
              <a:buFontTx/>
              <a:buNone/>
              <a:defRPr sz="700"/>
            </a:lvl2pPr>
            <a:lvl3pPr marL="457189" indent="0">
              <a:buFontTx/>
              <a:buNone/>
              <a:defRPr sz="700"/>
            </a:lvl3pPr>
            <a:lvl4pPr marL="685783" indent="0">
              <a:buFontTx/>
              <a:buNone/>
              <a:defRPr sz="700"/>
            </a:lvl4pPr>
            <a:lvl5pPr marL="914377" indent="0">
              <a:buFontTx/>
              <a:buNone/>
              <a:defRPr sz="700"/>
            </a:lvl5pPr>
          </a:lstStyle>
          <a:p>
            <a:pPr lvl="0"/>
            <a:r>
              <a:rPr lang="en-US" dirty="0" smtClean="0"/>
              <a:t>Footnote</a:t>
            </a:r>
          </a:p>
        </p:txBody>
      </p:sp>
    </p:spTree>
    <p:extLst>
      <p:ext uri="{BB962C8B-B14F-4D97-AF65-F5344CB8AC3E}">
        <p14:creationId xmlns:p14="http://schemas.microsoft.com/office/powerpoint/2010/main" xmlns="" val="42524177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527050" y="1346213"/>
            <a:ext cx="4160839" cy="29664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840303" y="1346213"/>
            <a:ext cx="4160837" cy="29664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Tree>
    <p:extLst>
      <p:ext uri="{BB962C8B-B14F-4D97-AF65-F5344CB8AC3E}">
        <p14:creationId xmlns:p14="http://schemas.microsoft.com/office/powerpoint/2010/main" xmlns="" val="176697143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ingle lin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968883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8393"/>
            <a:ext cx="1516556" cy="6841217"/>
          </a:xfrm>
          <a:prstGeom prst="rect">
            <a:avLst/>
          </a:prstGeom>
        </p:spPr>
      </p:pic>
      <p:sp>
        <p:nvSpPr>
          <p:cNvPr id="2" name="Title 1"/>
          <p:cNvSpPr>
            <a:spLocks noGrp="1"/>
          </p:cNvSpPr>
          <p:nvPr>
            <p:ph type="ctrTitle"/>
          </p:nvPr>
        </p:nvSpPr>
        <p:spPr bwMode="auto">
          <a:xfrm>
            <a:off x="1965961" y="4389120"/>
            <a:ext cx="6490655" cy="960120"/>
          </a:xfrm>
        </p:spPr>
        <p:txBody>
          <a:bodyPr anchor="b" anchorCtr="0">
            <a:noAutofit/>
          </a:bodyPr>
          <a:lstStyle>
            <a:lvl1pPr>
              <a:defRPr baseline="0"/>
            </a:lvl1pPr>
          </a:lstStyle>
          <a:p>
            <a:r>
              <a:rPr lang="en-US" smtClean="0"/>
              <a:t>Click to edit Master title style</a:t>
            </a:r>
            <a:endParaRPr lang="en-US" dirty="0"/>
          </a:p>
        </p:txBody>
      </p:sp>
      <p:sp>
        <p:nvSpPr>
          <p:cNvPr id="3" name="Subtitle 2"/>
          <p:cNvSpPr>
            <a:spLocks noGrp="1"/>
          </p:cNvSpPr>
          <p:nvPr>
            <p:ph type="subTitle" idx="1"/>
          </p:nvPr>
        </p:nvSpPr>
        <p:spPr bwMode="auto">
          <a:xfrm>
            <a:off x="1965959" y="5440680"/>
            <a:ext cx="4343400" cy="1097280"/>
          </a:xfrm>
        </p:spPr>
        <p:txBody>
          <a:bodyPr>
            <a:noAutofit/>
          </a:bodyPr>
          <a:lstStyle>
            <a:lvl1pPr marL="0" indent="0" algn="l">
              <a:lnSpc>
                <a:spcPct val="100000"/>
              </a:lnSpc>
              <a:spcBef>
                <a:spcPts val="0"/>
              </a:spcBef>
              <a:buNone/>
              <a:defRPr sz="1600" b="1">
                <a:solidFill>
                  <a:srgbClr val="0000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grpSp>
        <p:nvGrpSpPr>
          <p:cNvPr id="4" name="Group 3"/>
          <p:cNvGrpSpPr/>
          <p:nvPr userDrawn="1"/>
        </p:nvGrpSpPr>
        <p:grpSpPr>
          <a:xfrm>
            <a:off x="-137160" y="-137160"/>
            <a:ext cx="9418320" cy="713232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6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6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0" name="Picture Placeholder 3"/>
          <p:cNvSpPr>
            <a:spLocks noGrp="1"/>
          </p:cNvSpPr>
          <p:nvPr>
            <p:ph type="pic" sz="quarter" idx="10" hasCustomPrompt="1"/>
          </p:nvPr>
        </p:nvSpPr>
        <p:spPr>
          <a:xfrm>
            <a:off x="770351" y="468544"/>
            <a:ext cx="7686000" cy="3790800"/>
          </a:xfrm>
          <a:solidFill>
            <a:srgbClr val="CCCCCC"/>
          </a:solidFill>
        </p:spPr>
        <p:txBody>
          <a:bodyPr tIns="0" anchor="ctr" anchorCtr="0">
            <a:normAutofit/>
          </a:bodyPr>
          <a:lstStyle>
            <a:lvl1pPr marL="1204883" marR="0" indent="0" algn="l" defTabSz="914377" rtl="0" eaLnBrk="1" fontAlgn="auto" latinLnBrk="0" hangingPunct="1">
              <a:lnSpc>
                <a:spcPct val="100000"/>
              </a:lnSpc>
              <a:spcBef>
                <a:spcPts val="1200"/>
              </a:spcBef>
              <a:spcAft>
                <a:spcPts val="0"/>
              </a:spcAft>
              <a:buClrTx/>
              <a:buSzPct val="120000"/>
              <a:buFont typeface="Arial" pitchFamily="34" charset="0"/>
              <a:buNone/>
              <a:tabLst>
                <a:tab pos="3998813" algn="r"/>
                <a:tab pos="8229394" algn="r"/>
              </a:tabLst>
              <a:defRPr lang="en-US" sz="951"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PPT Presentation Standard 4:3 template.</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sp>
        <p:nvSpPr>
          <p:cNvPr id="24" name="Text Placeholder 7"/>
          <p:cNvSpPr>
            <a:spLocks noGrp="1"/>
          </p:cNvSpPr>
          <p:nvPr>
            <p:ph type="body" sz="quarter" idx="12" hasCustomPrompt="1"/>
          </p:nvPr>
        </p:nvSpPr>
        <p:spPr bwMode="gray">
          <a:xfrm>
            <a:off x="0" y="914400"/>
            <a:ext cx="2502000" cy="777240"/>
          </a:xfrm>
          <a:solidFill>
            <a:schemeClr val="accent2"/>
          </a:solidFill>
        </p:spPr>
        <p:txBody>
          <a:bodyPr lIns="274320" tIns="91440" rIns="91440" bIns="91440" anchor="ctr" anchorCtr="0">
            <a:normAutofit/>
          </a:bodyPr>
          <a:lstStyle>
            <a:lvl1pPr marL="0" marR="0" indent="0" algn="l" defTabSz="914377" rtl="0" eaLnBrk="1" fontAlgn="auto" latinLnBrk="0" hangingPunct="1">
              <a:lnSpc>
                <a:spcPct val="100000"/>
              </a:lnSpc>
              <a:spcBef>
                <a:spcPts val="0"/>
              </a:spcBef>
              <a:spcAft>
                <a:spcPts val="0"/>
              </a:spcAft>
              <a:buClrTx/>
              <a:buSzPct val="120000"/>
              <a:buFont typeface="Arial"/>
              <a:buNone/>
              <a:tabLst>
                <a:tab pos="3998813" algn="r"/>
                <a:tab pos="8229394" algn="r"/>
              </a:tabLst>
              <a:defRPr lang="en-US" sz="1000" b="1">
                <a:solidFill>
                  <a:schemeClr val="bg1"/>
                </a:solidFill>
                <a:effectLst/>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marL="0" marR="0" lvl="0" indent="0" algn="l" defTabSz="914377" rtl="0" eaLnBrk="1" fontAlgn="auto" latinLnBrk="0" hangingPunct="1">
              <a:lnSpc>
                <a:spcPct val="100000"/>
              </a:lnSpc>
              <a:spcBef>
                <a:spcPts val="0"/>
              </a:spcBef>
              <a:spcAft>
                <a:spcPts val="0"/>
              </a:spcAft>
              <a:buClrTx/>
              <a:buSzPct val="120000"/>
              <a:buFont typeface="Arial"/>
              <a:buNone/>
              <a:tabLst>
                <a:tab pos="3998813" algn="r"/>
                <a:tab pos="8229394" algn="r"/>
              </a:tabLst>
              <a:defRPr/>
            </a:pPr>
            <a:r>
              <a:rPr lang="en-US" dirty="0">
                <a:solidFill>
                  <a:srgbClr val="FFFFFF"/>
                </a:solidFill>
              </a:rPr>
              <a:t>Business or </a:t>
            </a:r>
            <a:r>
              <a:rPr lang="en-US" dirty="0"/>
              <a:t>Organizational</a:t>
            </a:r>
            <a:r>
              <a:rPr lang="en-US" dirty="0">
                <a:solidFill>
                  <a:srgbClr val="FFFFFF"/>
                </a:solidFill>
              </a:rPr>
              <a:t> Unit</a:t>
            </a:r>
            <a:br>
              <a:rPr lang="en-US" dirty="0">
                <a:solidFill>
                  <a:srgbClr val="FFFFFF"/>
                </a:solidFill>
              </a:rPr>
            </a:br>
            <a:r>
              <a:rPr lang="en-US" b="0" dirty="0">
                <a:solidFill>
                  <a:srgbClr val="FFFFFF"/>
                </a:solidFill>
              </a:rPr>
              <a:t>Franchise or Department</a:t>
            </a:r>
          </a:p>
        </p:txBody>
      </p:sp>
      <p:pic>
        <p:nvPicPr>
          <p:cNvPr id="23" name="Picture 22">
            <a:extLst>
              <a:ext uri="{FF2B5EF4-FFF2-40B4-BE49-F238E27FC236}">
                <a16:creationId xmlns="" xmlns:a16="http://schemas.microsoft.com/office/drawing/2014/main" id="{21D58B41-C3A4-7643-83A0-249955639E38}"/>
              </a:ext>
            </a:extLst>
          </p:cNvPr>
          <p:cNvPicPr>
            <a:picLocks noChangeAspect="1"/>
          </p:cNvPicPr>
          <p:nvPr userDrawn="1"/>
        </p:nvPicPr>
        <p:blipFill>
          <a:blip r:embed="rId3" cstate="print"/>
          <a:stretch>
            <a:fillRect/>
          </a:stretch>
        </p:blipFill>
        <p:spPr>
          <a:xfrm>
            <a:off x="5169947" y="6135958"/>
            <a:ext cx="3554339" cy="664663"/>
          </a:xfrm>
          <a:prstGeom prst="rect">
            <a:avLst/>
          </a:prstGeom>
        </p:spPr>
      </p:pic>
    </p:spTree>
    <p:extLst>
      <p:ext uri="{BB962C8B-B14F-4D97-AF65-F5344CB8AC3E}">
        <p14:creationId xmlns:p14="http://schemas.microsoft.com/office/powerpoint/2010/main" xmlns="" val="983783597"/>
      </p:ext>
    </p:extLst>
  </p:cSld>
  <p:clrMapOvr>
    <a:masterClrMapping/>
  </p:clrMapOvr>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DividerColorBox"/>
          <p:cNvSpPr>
            <a:spLocks noChangeArrowheads="1"/>
          </p:cNvSpPr>
          <p:nvPr/>
        </p:nvSpPr>
        <p:spPr bwMode="auto">
          <a:xfrm>
            <a:off x="4" y="1128713"/>
            <a:ext cx="1497013" cy="2286000"/>
          </a:xfrm>
          <a:prstGeom prst="rect">
            <a:avLst/>
          </a:prstGeom>
          <a:solidFill>
            <a:srgbClr val="923222"/>
          </a:solidFill>
          <a:ln w="12700" algn="ctr">
            <a:noFill/>
            <a:miter lim="800000"/>
            <a:headEnd/>
            <a:tailEnd/>
          </a:ln>
          <a:effectLst/>
        </p:spPr>
        <p:txBody>
          <a:bodyPr wrap="none" lIns="91285" tIns="45643" rIns="91285" bIns="45643" anchor="ctr"/>
          <a:lstStyle/>
          <a:p>
            <a:pPr>
              <a:defRPr/>
            </a:pPr>
            <a:endParaRPr lang="en-US" sz="1800" noProof="0" dirty="0"/>
          </a:p>
        </p:txBody>
      </p:sp>
      <p:pic>
        <p:nvPicPr>
          <p:cNvPr id="6" name="Picture 8" descr="NVS"/>
          <p:cNvPicPr>
            <a:picLocks noChangeAspect="1"/>
          </p:cNvPicPr>
          <p:nvPr/>
        </p:nvPicPr>
        <p:blipFill>
          <a:blip r:embed="rId2" cstate="print"/>
          <a:srcRect/>
          <a:stretch>
            <a:fillRect/>
          </a:stretch>
        </p:blipFill>
        <p:spPr bwMode="auto">
          <a:xfrm>
            <a:off x="1033463" y="5702301"/>
            <a:ext cx="2209800" cy="774700"/>
          </a:xfrm>
          <a:prstGeom prst="rect">
            <a:avLst/>
          </a:prstGeom>
          <a:noFill/>
          <a:ln w="9525">
            <a:noFill/>
            <a:miter lim="800000"/>
            <a:headEnd/>
            <a:tailEnd/>
          </a:ln>
        </p:spPr>
      </p:pic>
      <p:sp>
        <p:nvSpPr>
          <p:cNvPr id="823299" name="Rectangle 3"/>
          <p:cNvSpPr>
            <a:spLocks noGrp="1" noChangeArrowheads="1"/>
          </p:cNvSpPr>
          <p:nvPr>
            <p:ph type="subTitle" sz="quarter" idx="1"/>
          </p:nvPr>
        </p:nvSpPr>
        <p:spPr bwMode="auto">
          <a:xfrm>
            <a:off x="1419225" y="4221180"/>
            <a:ext cx="7410451" cy="1429829"/>
          </a:xfrm>
        </p:spPr>
        <p:txBody>
          <a:bodyPr>
            <a:noAutofit/>
          </a:bodyPr>
          <a:lstStyle>
            <a:lvl1pPr marL="0" indent="0" eaLnBrk="0" hangingPunct="0">
              <a:lnSpc>
                <a:spcPct val="90000"/>
              </a:lnSpc>
              <a:spcBef>
                <a:spcPct val="40000"/>
              </a:spcBef>
              <a:buFont typeface="Wingdings" pitchFamily="2" charset="2"/>
              <a:buNone/>
              <a:defRPr sz="2000">
                <a:solidFill>
                  <a:schemeClr val="accent5"/>
                </a:solidFill>
              </a:defRPr>
            </a:lvl1pPr>
          </a:lstStyle>
          <a:p>
            <a:r>
              <a:rPr lang="en-US" noProof="0"/>
              <a:t>Click to edit Master subtitle style</a:t>
            </a:r>
          </a:p>
        </p:txBody>
      </p:sp>
      <p:sp>
        <p:nvSpPr>
          <p:cNvPr id="823300" name="Rectangle 4"/>
          <p:cNvSpPr>
            <a:spLocks noGrp="1" noChangeArrowheads="1"/>
          </p:cNvSpPr>
          <p:nvPr>
            <p:ph type="ctrTitle" sz="quarter"/>
          </p:nvPr>
        </p:nvSpPr>
        <p:spPr bwMode="auto">
          <a:xfrm>
            <a:off x="1412889" y="3573468"/>
            <a:ext cx="7413625" cy="535531"/>
          </a:xfrm>
          <a:prstGeom prst="rect">
            <a:avLst/>
          </a:prstGeom>
        </p:spPr>
        <p:txBody>
          <a:bodyPr wrap="none" lIns="91285" tIns="45642" rIns="91285" bIns="45642" anchor="t">
            <a:noAutofit/>
          </a:bodyPr>
          <a:lstStyle>
            <a:lvl1pPr>
              <a:lnSpc>
                <a:spcPct val="90000"/>
              </a:lnSpc>
              <a:spcBef>
                <a:spcPct val="40000"/>
              </a:spcBef>
              <a:defRPr sz="3200">
                <a:solidFill>
                  <a:schemeClr val="accent4"/>
                </a:solidFill>
              </a:defRPr>
            </a:lvl1pPr>
          </a:lstStyle>
          <a:p>
            <a:r>
              <a:rPr lang="en-US" noProof="0"/>
              <a:t>Click to edit Master title style</a:t>
            </a:r>
          </a:p>
        </p:txBody>
      </p:sp>
      <p:pic>
        <p:nvPicPr>
          <p:cNvPr id="3" name="Logo"/>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31876" y="5703889"/>
            <a:ext cx="2209800" cy="774700"/>
          </a:xfrm>
          <a:prstGeom prst="rect">
            <a:avLst/>
          </a:prstGeom>
        </p:spPr>
      </p:pic>
      <p:pic>
        <p:nvPicPr>
          <p:cNvPr id="4" name="Logo"/>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31876" y="5703889"/>
            <a:ext cx="2209800" cy="774700"/>
          </a:xfrm>
          <a:prstGeom prst="rect">
            <a:avLst/>
          </a:prstGeom>
        </p:spPr>
      </p:pic>
    </p:spTree>
    <p:extLst>
      <p:ext uri="{BB962C8B-B14F-4D97-AF65-F5344CB8AC3E}">
        <p14:creationId xmlns:p14="http://schemas.microsoft.com/office/powerpoint/2010/main" xmlns="" val="416838743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3" y="305999"/>
            <a:ext cx="8318531" cy="802800"/>
          </a:xfrm>
          <a:prstGeom prst="rect">
            <a:avLst/>
          </a:prstGeom>
        </p:spPr>
        <p:txBody>
          <a:bodyPr lIns="91285" tIns="125784" rIns="91285" bIns="45642"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687248" y="6403154"/>
            <a:ext cx="6477000" cy="250825"/>
          </a:xfrm>
          <a:prstGeom prst="rect">
            <a:avLst/>
          </a:prstGeom>
        </p:spPr>
        <p:txBody>
          <a:bodyPr/>
          <a:lstStyle>
            <a:lvl1pPr>
              <a:defRPr sz="900" baseline="0">
                <a:solidFill>
                  <a:srgbClr val="7F7F7F"/>
                </a:solidFill>
              </a:defRPr>
            </a:lvl1pPr>
          </a:lstStyle>
          <a:p>
            <a:r>
              <a:rPr lang="en-US" noProof="0" dirty="0"/>
              <a:t>| Presentation Title | Presenter Name | Date | Subject | Business Use Only</a:t>
            </a:r>
          </a:p>
        </p:txBody>
      </p:sp>
      <p:sp>
        <p:nvSpPr>
          <p:cNvPr id="8" name="Slide Number Placeholder 5"/>
          <p:cNvSpPr>
            <a:spLocks noGrp="1"/>
          </p:cNvSpPr>
          <p:nvPr>
            <p:ph type="sldNum" sz="quarter" idx="4"/>
          </p:nvPr>
        </p:nvSpPr>
        <p:spPr>
          <a:xfrm>
            <a:off x="538129" y="6403166"/>
            <a:ext cx="400035" cy="247031"/>
          </a:xfrm>
          <a:prstGeom prst="rect">
            <a:avLst/>
          </a:prstGeom>
        </p:spPr>
        <p:txBody>
          <a:bodyPr/>
          <a:lstStyle>
            <a:lvl1pPr>
              <a:defRPr sz="900" baseline="0">
                <a:solidFill>
                  <a:srgbClr val="7F7F7F"/>
                </a:solidFill>
              </a:defRPr>
            </a:lvl1pPr>
          </a:lstStyle>
          <a:p>
            <a:fld id="{E66AA3EA-0569-43EF-BBA3-83FDB109D582}" type="slidenum">
              <a:rPr lang="en-US" noProof="0" smtClean="0"/>
              <a:pPr/>
              <a:t>‹N›</a:t>
            </a:fld>
            <a:endParaRPr lang="en-US" noProof="0" dirty="0"/>
          </a:p>
        </p:txBody>
      </p:sp>
      <p:sp>
        <p:nvSpPr>
          <p:cNvPr id="10" name="Textplatzhalter 9" descr="Subtitle"/>
          <p:cNvSpPr>
            <a:spLocks noGrp="1"/>
          </p:cNvSpPr>
          <p:nvPr>
            <p:ph type="body" sz="quarter" idx="10" hasCustomPrompt="1"/>
          </p:nvPr>
        </p:nvSpPr>
        <p:spPr>
          <a:xfrm>
            <a:off x="540003" y="738570"/>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523882"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xmlns="" val="419463025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27050" y="1346207"/>
            <a:ext cx="4160839" cy="4945063"/>
          </a:xfrm>
        </p:spPr>
        <p:txBody>
          <a:bodyPr/>
          <a:lstStyle>
            <a:lvl1pPr marL="232958" marR="0" indent="-232958" algn="l" defTabSz="912824"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7773" marR="0" indent="-163229" algn="l" defTabSz="912824" rtl="0" eaLnBrk="1" fontAlgn="base" latinLnBrk="0" hangingPunct="1">
              <a:lnSpc>
                <a:spcPct val="95000"/>
              </a:lnSpc>
              <a:spcBef>
                <a:spcPct val="40000"/>
              </a:spcBef>
              <a:spcAft>
                <a:spcPct val="0"/>
              </a:spcAft>
              <a:buClr>
                <a:srgbClr val="917B69"/>
              </a:buClr>
              <a:buSzTx/>
              <a:buFont typeface="Arial" charset="0"/>
              <a:buChar char="•"/>
              <a:tabLst/>
              <a:defRPr sz="2400"/>
            </a:lvl2pPr>
            <a:lvl3pPr marL="576848" marR="0" indent="-177498" algn="l" defTabSz="912824" rtl="0" eaLnBrk="1" fontAlgn="base" latinLnBrk="0" hangingPunct="1">
              <a:lnSpc>
                <a:spcPct val="95000"/>
              </a:lnSpc>
              <a:spcBef>
                <a:spcPct val="30000"/>
              </a:spcBef>
              <a:spcAft>
                <a:spcPct val="0"/>
              </a:spcAft>
              <a:buClrTx/>
              <a:buSzTx/>
              <a:buFont typeface="Arial" charset="0"/>
              <a:buChar char="-"/>
              <a:tabLst/>
              <a:defRPr sz="2000"/>
            </a:lvl3pPr>
            <a:lvl4pPr marL="751172" marR="0" indent="-172741" algn="l" defTabSz="912824" rtl="0" eaLnBrk="1" fontAlgn="base" latinLnBrk="0" hangingPunct="1">
              <a:lnSpc>
                <a:spcPct val="95000"/>
              </a:lnSpc>
              <a:spcBef>
                <a:spcPct val="20000"/>
              </a:spcBef>
              <a:spcAft>
                <a:spcPct val="0"/>
              </a:spcAft>
              <a:buClrTx/>
              <a:buSzTx/>
              <a:buFont typeface="Arial" charset="0"/>
              <a:buChar char="•"/>
              <a:tabLst/>
              <a:defRPr sz="1800"/>
            </a:lvl4pPr>
            <a:lvl5pPr marL="915986" marR="0" indent="-163229" algn="l" defTabSz="912824"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marL="232958" marR="0" lvl="0" indent="-232958" algn="l" defTabSz="912824"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2400" b="0" i="0" u="none" strike="noStrike" kern="0" cap="none" spc="0" normalizeH="0" baseline="0" noProof="0" dirty="0">
                <a:ln>
                  <a:noFill/>
                </a:ln>
                <a:solidFill>
                  <a:srgbClr val="000000"/>
                </a:solidFill>
                <a:effectLst/>
                <a:uLnTx/>
                <a:uFillTx/>
                <a:latin typeface="+mn-lt"/>
                <a:ea typeface="+mn-ea"/>
                <a:cs typeface="+mn-cs"/>
              </a:rPr>
              <a:t>Click to edit Master text styles</a:t>
            </a:r>
          </a:p>
          <a:p>
            <a:pPr marL="397773" marR="0" lvl="1" indent="-163229" algn="l" defTabSz="912824"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2000" b="0" i="0" u="none" strike="noStrike" kern="0" cap="none" spc="0" normalizeH="0" baseline="0" noProof="0" dirty="0">
                <a:ln>
                  <a:noFill/>
                </a:ln>
                <a:solidFill>
                  <a:srgbClr val="000000"/>
                </a:solidFill>
                <a:effectLst/>
                <a:uLnTx/>
                <a:uFillTx/>
                <a:latin typeface="+mn-lt"/>
              </a:rPr>
              <a:t>Second level</a:t>
            </a:r>
          </a:p>
          <a:p>
            <a:pPr marL="576848" marR="0" lvl="2" indent="-177498" algn="l" defTabSz="912824" rtl="0" eaLnBrk="1" fontAlgn="base" latinLnBrk="0" hangingPunct="1">
              <a:lnSpc>
                <a:spcPct val="95000"/>
              </a:lnSpc>
              <a:spcBef>
                <a:spcPct val="30000"/>
              </a:spcBef>
              <a:spcAft>
                <a:spcPct val="0"/>
              </a:spcAft>
              <a:buClrTx/>
              <a:buSzTx/>
              <a:buFont typeface="Arial" charset="0"/>
              <a:buChar char="-"/>
              <a:tabLst/>
              <a:defRPr/>
            </a:pPr>
            <a:r>
              <a:rPr kumimoji="0" lang="en-US" sz="1800" b="0" i="0" u="none" strike="noStrike" kern="0" cap="none" spc="0" normalizeH="0" baseline="0" noProof="0" dirty="0">
                <a:ln>
                  <a:noFill/>
                </a:ln>
                <a:solidFill>
                  <a:srgbClr val="000000"/>
                </a:solidFill>
                <a:effectLst/>
                <a:uLnTx/>
                <a:uFillTx/>
                <a:latin typeface="+mn-lt"/>
              </a:rPr>
              <a:t>Third level</a:t>
            </a:r>
          </a:p>
          <a:p>
            <a:pPr marL="751172" marR="0" lvl="3" indent="-172741" algn="l" defTabSz="912824" rtl="0" eaLnBrk="1" fontAlgn="base" latinLnBrk="0" hangingPunct="1">
              <a:lnSpc>
                <a:spcPct val="95000"/>
              </a:lnSpc>
              <a:spcBef>
                <a:spcPct val="20000"/>
              </a:spcBef>
              <a:spcAft>
                <a:spcPct val="0"/>
              </a:spcAft>
              <a:buClrTx/>
              <a:buSzTx/>
              <a:buFont typeface="Arial" charset="0"/>
              <a:buChar char="•"/>
              <a:tabLst/>
              <a:defRPr/>
            </a:pPr>
            <a:r>
              <a:rPr kumimoji="0" lang="en-US" sz="1600" b="0" i="0" u="none" strike="noStrike" kern="0" cap="none" spc="0" normalizeH="0" baseline="0" noProof="0" dirty="0">
                <a:ln>
                  <a:noFill/>
                </a:ln>
                <a:solidFill>
                  <a:srgbClr val="000000"/>
                </a:solidFill>
                <a:effectLst/>
                <a:uLnTx/>
                <a:uFillTx/>
                <a:latin typeface="+mn-lt"/>
              </a:rPr>
              <a:t>Fourth level</a:t>
            </a:r>
          </a:p>
          <a:p>
            <a:pPr marL="915986" marR="0" lvl="4" indent="-163229" algn="l" defTabSz="912824"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mn-lt"/>
              </a:rPr>
              <a:t>Fifth level</a:t>
            </a:r>
          </a:p>
        </p:txBody>
      </p:sp>
      <p:sp>
        <p:nvSpPr>
          <p:cNvPr id="4" name="Content Placeholder 3"/>
          <p:cNvSpPr>
            <a:spLocks noGrp="1"/>
          </p:cNvSpPr>
          <p:nvPr>
            <p:ph sz="half" idx="2" hasCustomPrompt="1"/>
          </p:nvPr>
        </p:nvSpPr>
        <p:spPr>
          <a:xfrm>
            <a:off x="4840291" y="1346207"/>
            <a:ext cx="3998912" cy="4945063"/>
          </a:xfrm>
        </p:spPr>
        <p:txBody>
          <a:bodyPr/>
          <a:lstStyle>
            <a:lvl1pPr marL="232958" marR="0" indent="-232958" algn="l" defTabSz="912824"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7773" marR="0" indent="-163229" algn="l" defTabSz="912824" rtl="0" eaLnBrk="1" fontAlgn="base" latinLnBrk="0" hangingPunct="1">
              <a:lnSpc>
                <a:spcPct val="95000"/>
              </a:lnSpc>
              <a:spcBef>
                <a:spcPct val="40000"/>
              </a:spcBef>
              <a:spcAft>
                <a:spcPct val="0"/>
              </a:spcAft>
              <a:buClr>
                <a:srgbClr val="917B69"/>
              </a:buClr>
              <a:buSzTx/>
              <a:buFont typeface="Arial" charset="0"/>
              <a:buChar char="•"/>
              <a:tabLst/>
              <a:defRPr sz="2400"/>
            </a:lvl2pPr>
            <a:lvl3pPr marL="576848" marR="0" indent="-177498" algn="l" defTabSz="912824" rtl="0" eaLnBrk="1" fontAlgn="base" latinLnBrk="0" hangingPunct="1">
              <a:lnSpc>
                <a:spcPct val="95000"/>
              </a:lnSpc>
              <a:spcBef>
                <a:spcPct val="30000"/>
              </a:spcBef>
              <a:spcAft>
                <a:spcPct val="0"/>
              </a:spcAft>
              <a:buClrTx/>
              <a:buSzTx/>
              <a:buFont typeface="Arial" charset="0"/>
              <a:buChar char="-"/>
              <a:tabLst/>
              <a:defRPr sz="2000"/>
            </a:lvl3pPr>
            <a:lvl4pPr marL="751172" marR="0" indent="-172741" algn="l" defTabSz="912824" rtl="0" eaLnBrk="1" fontAlgn="base" latinLnBrk="0" hangingPunct="1">
              <a:lnSpc>
                <a:spcPct val="95000"/>
              </a:lnSpc>
              <a:spcBef>
                <a:spcPct val="20000"/>
              </a:spcBef>
              <a:spcAft>
                <a:spcPct val="0"/>
              </a:spcAft>
              <a:buClrTx/>
              <a:buSzTx/>
              <a:buFont typeface="Arial" charset="0"/>
              <a:buChar char="•"/>
              <a:tabLst/>
              <a:defRPr sz="1800"/>
            </a:lvl4pPr>
            <a:lvl5pPr marL="915986" marR="0" indent="-163229" algn="l" defTabSz="912824"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marL="232958" marR="0" lvl="0" indent="-232958" algn="l" defTabSz="912824"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2400" b="0" i="0" u="none" strike="noStrike" kern="0" cap="none" spc="0" normalizeH="0" baseline="0" noProof="0" dirty="0">
                <a:ln>
                  <a:noFill/>
                </a:ln>
                <a:solidFill>
                  <a:srgbClr val="000000"/>
                </a:solidFill>
                <a:effectLst/>
                <a:uLnTx/>
                <a:uFillTx/>
                <a:latin typeface="+mn-lt"/>
                <a:ea typeface="+mn-ea"/>
                <a:cs typeface="+mn-cs"/>
              </a:rPr>
              <a:t>Click to edit Master text styles</a:t>
            </a:r>
          </a:p>
          <a:p>
            <a:pPr marL="397773" marR="0" lvl="1" indent="-163229" algn="l" defTabSz="912824"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2000" b="0" i="0" u="none" strike="noStrike" kern="0" cap="none" spc="0" normalizeH="0" baseline="0" noProof="0" dirty="0">
                <a:ln>
                  <a:noFill/>
                </a:ln>
                <a:solidFill>
                  <a:srgbClr val="000000"/>
                </a:solidFill>
                <a:effectLst/>
                <a:uLnTx/>
                <a:uFillTx/>
                <a:latin typeface="+mn-lt"/>
              </a:rPr>
              <a:t>Second level</a:t>
            </a:r>
          </a:p>
          <a:p>
            <a:pPr marL="576848" marR="0" lvl="2" indent="-177498" algn="l" defTabSz="912824" rtl="0" eaLnBrk="1" fontAlgn="base" latinLnBrk="0" hangingPunct="1">
              <a:lnSpc>
                <a:spcPct val="95000"/>
              </a:lnSpc>
              <a:spcBef>
                <a:spcPct val="30000"/>
              </a:spcBef>
              <a:spcAft>
                <a:spcPct val="0"/>
              </a:spcAft>
              <a:buClrTx/>
              <a:buSzTx/>
              <a:buFont typeface="Arial" charset="0"/>
              <a:buChar char="-"/>
              <a:tabLst/>
              <a:defRPr/>
            </a:pPr>
            <a:r>
              <a:rPr kumimoji="0" lang="en-US" sz="1800" b="0" i="0" u="none" strike="noStrike" kern="0" cap="none" spc="0" normalizeH="0" baseline="0" noProof="0" dirty="0">
                <a:ln>
                  <a:noFill/>
                </a:ln>
                <a:solidFill>
                  <a:srgbClr val="000000"/>
                </a:solidFill>
                <a:effectLst/>
                <a:uLnTx/>
                <a:uFillTx/>
                <a:latin typeface="+mn-lt"/>
              </a:rPr>
              <a:t>Third level</a:t>
            </a:r>
          </a:p>
          <a:p>
            <a:pPr marL="751172" marR="0" lvl="3" indent="-172741" algn="l" defTabSz="912824" rtl="0" eaLnBrk="1" fontAlgn="base" latinLnBrk="0" hangingPunct="1">
              <a:lnSpc>
                <a:spcPct val="95000"/>
              </a:lnSpc>
              <a:spcBef>
                <a:spcPct val="20000"/>
              </a:spcBef>
              <a:spcAft>
                <a:spcPct val="0"/>
              </a:spcAft>
              <a:buClrTx/>
              <a:buSzTx/>
              <a:buFont typeface="Arial" charset="0"/>
              <a:buChar char="•"/>
              <a:tabLst/>
              <a:defRPr/>
            </a:pPr>
            <a:r>
              <a:rPr kumimoji="0" lang="en-US" sz="1600" b="0" i="0" u="none" strike="noStrike" kern="0" cap="none" spc="0" normalizeH="0" baseline="0" noProof="0" dirty="0">
                <a:ln>
                  <a:noFill/>
                </a:ln>
                <a:solidFill>
                  <a:srgbClr val="000000"/>
                </a:solidFill>
                <a:effectLst/>
                <a:uLnTx/>
                <a:uFillTx/>
                <a:latin typeface="+mn-lt"/>
              </a:rPr>
              <a:t>Fourth level</a:t>
            </a:r>
          </a:p>
          <a:p>
            <a:pPr marL="915986" marR="0" lvl="4" indent="-163229" algn="l" defTabSz="912824"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mn-lt"/>
              </a:rPr>
              <a:t>Fifth level</a:t>
            </a:r>
          </a:p>
        </p:txBody>
      </p:sp>
      <p:sp>
        <p:nvSpPr>
          <p:cNvPr id="9" name="Footer Placeholder 4"/>
          <p:cNvSpPr>
            <a:spLocks noGrp="1"/>
          </p:cNvSpPr>
          <p:nvPr>
            <p:ph type="ftr" sz="quarter" idx="3"/>
          </p:nvPr>
        </p:nvSpPr>
        <p:spPr>
          <a:xfrm>
            <a:off x="687248" y="6403154"/>
            <a:ext cx="6477000" cy="250825"/>
          </a:xfrm>
          <a:prstGeom prst="rect">
            <a:avLst/>
          </a:prstGeom>
        </p:spPr>
        <p:txBody>
          <a:bodyPr/>
          <a:lstStyle>
            <a:lvl1pPr>
              <a:defRPr sz="900"/>
            </a:lvl1pPr>
          </a:lstStyle>
          <a:p>
            <a:r>
              <a:rPr lang="en-US" noProof="0" dirty="0"/>
              <a:t>| Presentation Title | Presenter Name | Date | Subject | Business Use Only</a:t>
            </a:r>
          </a:p>
        </p:txBody>
      </p:sp>
      <p:sp>
        <p:nvSpPr>
          <p:cNvPr id="12" name="Slide Number Placeholder 5"/>
          <p:cNvSpPr>
            <a:spLocks noGrp="1"/>
          </p:cNvSpPr>
          <p:nvPr>
            <p:ph type="sldNum" sz="quarter" idx="4"/>
          </p:nvPr>
        </p:nvSpPr>
        <p:spPr>
          <a:xfrm>
            <a:off x="538129" y="6403166"/>
            <a:ext cx="400035" cy="247031"/>
          </a:xfrm>
          <a:prstGeom prst="rect">
            <a:avLst/>
          </a:prstGeom>
        </p:spPr>
        <p:txBody>
          <a:bodyPr/>
          <a:lstStyle>
            <a:lvl1pPr>
              <a:defRPr sz="900"/>
            </a:lvl1pPr>
          </a:lstStyle>
          <a:p>
            <a:fld id="{E66AA3EA-0569-43EF-BBA3-83FDB109D582}" type="slidenum">
              <a:rPr lang="en-US" noProof="0" smtClean="0"/>
              <a:pPr/>
              <a:t>‹N›</a:t>
            </a:fld>
            <a:endParaRPr lang="en-US" noProof="0" dirty="0"/>
          </a:p>
        </p:txBody>
      </p:sp>
      <p:sp>
        <p:nvSpPr>
          <p:cNvPr id="11" name="Textplatzhalter 9" descr="Subtitle"/>
          <p:cNvSpPr>
            <a:spLocks noGrp="1"/>
          </p:cNvSpPr>
          <p:nvPr>
            <p:ph type="body" sz="quarter" idx="10" hasCustomPrompt="1"/>
          </p:nvPr>
        </p:nvSpPr>
        <p:spPr>
          <a:xfrm>
            <a:off x="540003" y="738570"/>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a:t>Subtitle</a:t>
            </a:r>
          </a:p>
        </p:txBody>
      </p:sp>
      <p:sp>
        <p:nvSpPr>
          <p:cNvPr id="13" name="Title 1"/>
          <p:cNvSpPr>
            <a:spLocks noGrp="1"/>
          </p:cNvSpPr>
          <p:nvPr>
            <p:ph type="title" hasCustomPrompt="1"/>
          </p:nvPr>
        </p:nvSpPr>
        <p:spPr>
          <a:xfrm>
            <a:off x="539753" y="305999"/>
            <a:ext cx="8318531" cy="802800"/>
          </a:xfrm>
          <a:prstGeom prst="rect">
            <a:avLst/>
          </a:prstGeom>
        </p:spPr>
        <p:txBody>
          <a:bodyPr lIns="91285" tIns="125784" rIns="91285" bIns="45642" anchor="t" anchorCtr="0"/>
          <a:lstStyle>
            <a:lvl1pPr>
              <a:lnSpc>
                <a:spcPct val="75000"/>
              </a:lnSpc>
              <a:defRPr>
                <a:solidFill>
                  <a:schemeClr val="accent4"/>
                </a:solidFill>
              </a:defRPr>
            </a:lvl1pPr>
          </a:lstStyle>
          <a:p>
            <a:r>
              <a:rPr lang="en-US" noProof="0" dirty="0"/>
              <a:t>Title</a:t>
            </a:r>
          </a:p>
        </p:txBody>
      </p:sp>
    </p:spTree>
    <p:extLst>
      <p:ext uri="{BB962C8B-B14F-4D97-AF65-F5344CB8AC3E}">
        <p14:creationId xmlns:p14="http://schemas.microsoft.com/office/powerpoint/2010/main" xmlns="" val="63967150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87248" y="6403154"/>
            <a:ext cx="6477000" cy="250825"/>
          </a:xfrm>
          <a:prstGeom prst="rect">
            <a:avLst/>
          </a:prstGeom>
        </p:spPr>
        <p:txBody>
          <a:bodyPr/>
          <a:lstStyle>
            <a:lvl1pPr>
              <a:defRPr sz="900"/>
            </a:lvl1pPr>
          </a:lstStyle>
          <a:p>
            <a:r>
              <a:rPr lang="en-US" noProof="0" dirty="0"/>
              <a:t>| Presentation Title | Presenter Name | Date | Subject | Business Use Only</a:t>
            </a:r>
          </a:p>
        </p:txBody>
      </p:sp>
      <p:sp>
        <p:nvSpPr>
          <p:cNvPr id="8" name="Slide Number Placeholder 5"/>
          <p:cNvSpPr>
            <a:spLocks noGrp="1"/>
          </p:cNvSpPr>
          <p:nvPr>
            <p:ph type="sldNum" sz="quarter" idx="4"/>
          </p:nvPr>
        </p:nvSpPr>
        <p:spPr>
          <a:xfrm>
            <a:off x="538129" y="6403166"/>
            <a:ext cx="400035" cy="247031"/>
          </a:xfrm>
          <a:prstGeom prst="rect">
            <a:avLst/>
          </a:prstGeom>
        </p:spPr>
        <p:txBody>
          <a:bodyPr/>
          <a:lstStyle>
            <a:lvl1pPr>
              <a:defRPr sz="900"/>
            </a:lvl1pPr>
          </a:lstStyle>
          <a:p>
            <a:fld id="{E66AA3EA-0569-43EF-BBA3-83FDB109D582}" type="slidenum">
              <a:rPr lang="en-US" noProof="0" smtClean="0"/>
              <a:pPr/>
              <a:t>‹N›</a:t>
            </a:fld>
            <a:endParaRPr lang="en-US" noProof="0" dirty="0"/>
          </a:p>
        </p:txBody>
      </p:sp>
      <p:sp>
        <p:nvSpPr>
          <p:cNvPr id="10" name="Textplatzhalter 9" descr="Subtitle"/>
          <p:cNvSpPr>
            <a:spLocks noGrp="1"/>
          </p:cNvSpPr>
          <p:nvPr>
            <p:ph type="body" sz="quarter" idx="10" hasCustomPrompt="1"/>
          </p:nvPr>
        </p:nvSpPr>
        <p:spPr>
          <a:xfrm>
            <a:off x="540003" y="738570"/>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a:t>Subtitle</a:t>
            </a:r>
          </a:p>
        </p:txBody>
      </p:sp>
      <p:sp>
        <p:nvSpPr>
          <p:cNvPr id="11" name="Title 1"/>
          <p:cNvSpPr>
            <a:spLocks noGrp="1"/>
          </p:cNvSpPr>
          <p:nvPr>
            <p:ph type="title" hasCustomPrompt="1"/>
          </p:nvPr>
        </p:nvSpPr>
        <p:spPr>
          <a:xfrm>
            <a:off x="539753" y="305999"/>
            <a:ext cx="8318531" cy="802800"/>
          </a:xfrm>
          <a:prstGeom prst="rect">
            <a:avLst/>
          </a:prstGeom>
        </p:spPr>
        <p:txBody>
          <a:bodyPr lIns="91285" tIns="125784" rIns="91285" bIns="45642" anchor="t" anchorCtr="0"/>
          <a:lstStyle>
            <a:lvl1pPr>
              <a:lnSpc>
                <a:spcPct val="75000"/>
              </a:lnSpc>
              <a:defRPr>
                <a:solidFill>
                  <a:schemeClr val="accent4"/>
                </a:solidFill>
              </a:defRPr>
            </a:lvl1pPr>
          </a:lstStyle>
          <a:p>
            <a:r>
              <a:rPr lang="en-US" noProof="0" dirty="0"/>
              <a:t>Title</a:t>
            </a:r>
          </a:p>
        </p:txBody>
      </p:sp>
    </p:spTree>
    <p:extLst>
      <p:ext uri="{BB962C8B-B14F-4D97-AF65-F5344CB8AC3E}">
        <p14:creationId xmlns:p14="http://schemas.microsoft.com/office/powerpoint/2010/main" xmlns="" val="416617406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687248" y="6403154"/>
            <a:ext cx="6477000" cy="250825"/>
          </a:xfrm>
          <a:prstGeom prst="rect">
            <a:avLst/>
          </a:prstGeom>
        </p:spPr>
        <p:txBody>
          <a:bodyPr/>
          <a:lstStyle>
            <a:lvl1pPr>
              <a:defRPr sz="900"/>
            </a:lvl1pPr>
          </a:lstStyle>
          <a:p>
            <a:r>
              <a:rPr lang="en-US" noProof="0" dirty="0"/>
              <a:t>| Presentation Title | Presenter Name | Date | Subject | Business Use Only</a:t>
            </a:r>
          </a:p>
        </p:txBody>
      </p:sp>
      <p:sp>
        <p:nvSpPr>
          <p:cNvPr id="7" name="Slide Number Placeholder 5"/>
          <p:cNvSpPr>
            <a:spLocks noGrp="1"/>
          </p:cNvSpPr>
          <p:nvPr>
            <p:ph type="sldNum" sz="quarter" idx="4"/>
          </p:nvPr>
        </p:nvSpPr>
        <p:spPr>
          <a:xfrm>
            <a:off x="538129" y="6403166"/>
            <a:ext cx="400035" cy="247031"/>
          </a:xfrm>
          <a:prstGeom prst="rect">
            <a:avLst/>
          </a:prstGeom>
        </p:spPr>
        <p:txBody>
          <a:bodyPr/>
          <a:lstStyle>
            <a:lvl1pPr>
              <a:defRPr sz="900"/>
            </a:lvl1pPr>
          </a:lstStyle>
          <a:p>
            <a:fld id="{E66AA3EA-0569-43EF-BBA3-83FDB109D582}" type="slidenum">
              <a:rPr lang="en-US" noProof="0" smtClean="0"/>
              <a:pPr/>
              <a:t>‹N›</a:t>
            </a:fld>
            <a:endParaRPr lang="en-US" noProof="0" dirty="0"/>
          </a:p>
        </p:txBody>
      </p:sp>
    </p:spTree>
    <p:extLst>
      <p:ext uri="{BB962C8B-B14F-4D97-AF65-F5344CB8AC3E}">
        <p14:creationId xmlns:p14="http://schemas.microsoft.com/office/powerpoint/2010/main" xmlns="" val="122325552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758" y="614368"/>
            <a:ext cx="7993063" cy="498475"/>
          </a:xfrm>
          <a:prstGeom prst="rect">
            <a:avLst/>
          </a:prstGeom>
        </p:spPr>
        <p:txBody>
          <a:bodyPr lIns="91285" tIns="45642" rIns="91285" bIns="45642"/>
          <a:lstStyle/>
          <a:p>
            <a:r>
              <a:rPr lang="en-US"/>
              <a:t>Click to edit Master title style</a:t>
            </a:r>
            <a:endParaRPr lang="en-GB"/>
          </a:p>
        </p:txBody>
      </p:sp>
    </p:spTree>
    <p:extLst>
      <p:ext uri="{BB962C8B-B14F-4D97-AF65-F5344CB8AC3E}">
        <p14:creationId xmlns:p14="http://schemas.microsoft.com/office/powerpoint/2010/main" xmlns="" val="291525542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305999"/>
            <a:ext cx="8318531" cy="659980"/>
          </a:xfrm>
          <a:prstGeom prst="rect">
            <a:avLst/>
          </a:prstGeom>
        </p:spPr>
        <p:txBody>
          <a:bodyPr lIns="93824" tIns="129286" rIns="93824" bIns="46912"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9" name="Content Placeholder 2"/>
          <p:cNvSpPr>
            <a:spLocks noGrp="1"/>
          </p:cNvSpPr>
          <p:nvPr>
            <p:ph idx="1" hasCustomPrompt="1"/>
          </p:nvPr>
        </p:nvSpPr>
        <p:spPr>
          <a:xfrm>
            <a:off x="523876" y="1346202"/>
            <a:ext cx="8334405" cy="49403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41620338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50" Type="http://schemas.openxmlformats.org/officeDocument/2006/relationships/slideLayout" Target="../slideLayouts/slideLayout55.xml"/><Relationship Id="rId55" Type="http://schemas.openxmlformats.org/officeDocument/2006/relationships/slideLayout" Target="../slideLayouts/slideLayout60.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59" Type="http://schemas.openxmlformats.org/officeDocument/2006/relationships/slideLayout" Target="../slideLayouts/slideLayout64.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slideLayout" Target="../slideLayouts/slideLayout46.xml"/><Relationship Id="rId54" Type="http://schemas.openxmlformats.org/officeDocument/2006/relationships/slideLayout" Target="../slideLayouts/slideLayout59.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3" Type="http://schemas.openxmlformats.org/officeDocument/2006/relationships/slideLayout" Target="../slideLayouts/slideLayout58.xml"/><Relationship Id="rId58" Type="http://schemas.openxmlformats.org/officeDocument/2006/relationships/slideLayout" Target="../slideLayouts/slideLayout63.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slideLayout" Target="../slideLayouts/slideLayout54.xml"/><Relationship Id="rId57" Type="http://schemas.openxmlformats.org/officeDocument/2006/relationships/slideLayout" Target="../slideLayouts/slideLayout6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52" Type="http://schemas.openxmlformats.org/officeDocument/2006/relationships/slideLayout" Target="../slideLayouts/slideLayout57.xml"/><Relationship Id="rId6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56" Type="http://schemas.openxmlformats.org/officeDocument/2006/relationships/slideLayout" Target="../slideLayouts/slideLayout61.xml"/><Relationship Id="rId8" Type="http://schemas.openxmlformats.org/officeDocument/2006/relationships/slideLayout" Target="../slideLayouts/slideLayout13.xml"/><Relationship Id="rId51" Type="http://schemas.openxmlformats.org/officeDocument/2006/relationships/slideLayout" Target="../slideLayouts/slideLayout56.xml"/><Relationship Id="rId3"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theme" Target="../theme/theme3.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2274" name="Rectangle 2"/>
          <p:cNvSpPr>
            <a:spLocks noChangeArrowheads="1"/>
          </p:cNvSpPr>
          <p:nvPr/>
        </p:nvSpPr>
        <p:spPr bwMode="gray">
          <a:xfrm>
            <a:off x="1" y="1125538"/>
            <a:ext cx="9140825" cy="63500"/>
          </a:xfrm>
          <a:prstGeom prst="rect">
            <a:avLst/>
          </a:prstGeom>
          <a:solidFill>
            <a:srgbClr val="6A5540"/>
          </a:solidFill>
          <a:ln w="12700">
            <a:noFill/>
            <a:miter lim="800000"/>
            <a:headEnd/>
            <a:tailEnd/>
          </a:ln>
          <a:effectLst/>
        </p:spPr>
        <p:txBody>
          <a:bodyPr wrap="none" anchor="ctr"/>
          <a:lstStyle/>
          <a:p>
            <a:pPr fontAlgn="base">
              <a:spcBef>
                <a:spcPct val="0"/>
              </a:spcBef>
              <a:spcAft>
                <a:spcPct val="0"/>
              </a:spcAft>
              <a:defRPr/>
            </a:pPr>
            <a:endParaRPr lang="en-US" sz="1800" dirty="0">
              <a:solidFill>
                <a:prstClr val="black"/>
              </a:solidFill>
            </a:endParaRPr>
          </a:p>
        </p:txBody>
      </p:sp>
      <p:sp>
        <p:nvSpPr>
          <p:cNvPr id="1028" name="Rectangle 4"/>
          <p:cNvSpPr>
            <a:spLocks noGrp="1" noChangeArrowheads="1"/>
          </p:cNvSpPr>
          <p:nvPr>
            <p:ph type="body" idx="1"/>
          </p:nvPr>
        </p:nvSpPr>
        <p:spPr bwMode="gray">
          <a:xfrm>
            <a:off x="527051" y="1346200"/>
            <a:ext cx="8312150" cy="494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pic>
        <p:nvPicPr>
          <p:cNvPr id="1029" name="Logo" descr="NVS RGB"/>
          <p:cNvPicPr>
            <a:picLocks noChangeAspect="1" noChangeArrowheads="1"/>
          </p:cNvPicPr>
          <p:nvPr/>
        </p:nvPicPr>
        <p:blipFill>
          <a:blip r:embed="rId7" cstate="print"/>
          <a:srcRect/>
          <a:stretch>
            <a:fillRect/>
          </a:stretch>
        </p:blipFill>
        <p:spPr bwMode="auto">
          <a:xfrm>
            <a:off x="7272339" y="6343650"/>
            <a:ext cx="1292225" cy="311150"/>
          </a:xfrm>
          <a:prstGeom prst="rect">
            <a:avLst/>
          </a:prstGeom>
          <a:noFill/>
          <a:ln w="9525">
            <a:noFill/>
            <a:miter lim="800000"/>
            <a:headEnd/>
            <a:tailEnd/>
          </a:ln>
        </p:spPr>
      </p:pic>
      <p:sp>
        <p:nvSpPr>
          <p:cNvPr id="9" name="Footer Placeholder 4"/>
          <p:cNvSpPr>
            <a:spLocks noGrp="1"/>
          </p:cNvSpPr>
          <p:nvPr>
            <p:ph type="ftr" sz="quarter" idx="3"/>
          </p:nvPr>
        </p:nvSpPr>
        <p:spPr>
          <a:xfrm>
            <a:off x="687248" y="6403152"/>
            <a:ext cx="6477000" cy="250825"/>
          </a:xfrm>
          <a:prstGeom prst="rect">
            <a:avLst/>
          </a:prstGeom>
        </p:spPr>
        <p:txBody>
          <a:bodyPr/>
          <a:lstStyle>
            <a:lvl1pPr>
              <a:defRPr sz="675">
                <a:solidFill>
                  <a:srgbClr val="7F7F7F"/>
                </a:solidFill>
              </a:defRPr>
            </a:lvl1pPr>
          </a:lstStyle>
          <a:p>
            <a:pPr fontAlgn="base">
              <a:spcBef>
                <a:spcPct val="0"/>
              </a:spcBef>
              <a:spcAft>
                <a:spcPct val="0"/>
              </a:spcAft>
            </a:pPr>
            <a:r>
              <a:rPr lang="en-US" dirty="0" smtClean="0"/>
              <a:t>| Presentation Title | Presenter Name | Date | Subject | Business Use Only</a:t>
            </a:r>
            <a:endParaRPr lang="en-US" dirty="0"/>
          </a:p>
        </p:txBody>
      </p:sp>
      <p:sp>
        <p:nvSpPr>
          <p:cNvPr id="10" name="Slide Number Placeholder 5"/>
          <p:cNvSpPr>
            <a:spLocks noGrp="1"/>
          </p:cNvSpPr>
          <p:nvPr>
            <p:ph type="sldNum" sz="quarter" idx="4"/>
          </p:nvPr>
        </p:nvSpPr>
        <p:spPr>
          <a:xfrm>
            <a:off x="538117" y="6403152"/>
            <a:ext cx="400035" cy="247031"/>
          </a:xfrm>
          <a:prstGeom prst="rect">
            <a:avLst/>
          </a:prstGeom>
        </p:spPr>
        <p:txBody>
          <a:bodyPr/>
          <a:lstStyle>
            <a:lvl1pPr>
              <a:defRPr sz="675">
                <a:solidFill>
                  <a:srgbClr val="7F7F7F"/>
                </a:solidFill>
              </a:defRPr>
            </a:lvl1pPr>
          </a:lstStyle>
          <a:p>
            <a:pPr fontAlgn="base">
              <a:spcBef>
                <a:spcPct val="0"/>
              </a:spcBef>
              <a:spcAft>
                <a:spcPct val="0"/>
              </a:spcAft>
            </a:pPr>
            <a:fld id="{E66AA3EA-0569-43EF-BBA3-83FDB109D582}" type="slidenum">
              <a:rPr lang="en-US" smtClean="0"/>
              <a:pPr fontAlgn="base">
                <a:spcBef>
                  <a:spcPct val="0"/>
                </a:spcBef>
                <a:spcAft>
                  <a:spcPct val="0"/>
                </a:spcAft>
              </a:pPr>
              <a:t>‹N›</a:t>
            </a:fld>
            <a:endParaRPr lang="en-US" dirty="0" smtClean="0"/>
          </a:p>
        </p:txBody>
      </p:sp>
    </p:spTree>
    <p:extLst>
      <p:ext uri="{BB962C8B-B14F-4D97-AF65-F5344CB8AC3E}">
        <p14:creationId xmlns:p14="http://schemas.microsoft.com/office/powerpoint/2010/main" xmlns="" val="23108375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ransition/>
  <p:hf hdr="0" dt="0"/>
  <p:txStyles>
    <p:titleStyle>
      <a:lvl1pPr algn="l" rtl="0" eaLnBrk="1" fontAlgn="base" hangingPunct="1">
        <a:lnSpc>
          <a:spcPct val="95000"/>
        </a:lnSpc>
        <a:spcBef>
          <a:spcPct val="0"/>
        </a:spcBef>
        <a:spcAft>
          <a:spcPct val="0"/>
        </a:spcAft>
        <a:defRPr sz="2100">
          <a:solidFill>
            <a:schemeClr val="accent4"/>
          </a:solidFill>
          <a:latin typeface="+mj-lt"/>
          <a:ea typeface="+mj-ea"/>
          <a:cs typeface="+mj-cs"/>
        </a:defRPr>
      </a:lvl1pPr>
      <a:lvl2pPr algn="l" rtl="0" eaLnBrk="1" fontAlgn="base" hangingPunct="1">
        <a:lnSpc>
          <a:spcPct val="95000"/>
        </a:lnSpc>
        <a:spcBef>
          <a:spcPct val="0"/>
        </a:spcBef>
        <a:spcAft>
          <a:spcPct val="0"/>
        </a:spcAft>
        <a:defRPr sz="2100">
          <a:solidFill>
            <a:schemeClr val="folHlink"/>
          </a:solidFill>
          <a:latin typeface="Arial" charset="0"/>
        </a:defRPr>
      </a:lvl2pPr>
      <a:lvl3pPr algn="l" rtl="0" eaLnBrk="1" fontAlgn="base" hangingPunct="1">
        <a:lnSpc>
          <a:spcPct val="95000"/>
        </a:lnSpc>
        <a:spcBef>
          <a:spcPct val="0"/>
        </a:spcBef>
        <a:spcAft>
          <a:spcPct val="0"/>
        </a:spcAft>
        <a:defRPr sz="2100">
          <a:solidFill>
            <a:schemeClr val="folHlink"/>
          </a:solidFill>
          <a:latin typeface="Arial" charset="0"/>
        </a:defRPr>
      </a:lvl3pPr>
      <a:lvl4pPr algn="l" rtl="0" eaLnBrk="1" fontAlgn="base" hangingPunct="1">
        <a:lnSpc>
          <a:spcPct val="95000"/>
        </a:lnSpc>
        <a:spcBef>
          <a:spcPct val="0"/>
        </a:spcBef>
        <a:spcAft>
          <a:spcPct val="0"/>
        </a:spcAft>
        <a:defRPr sz="2100">
          <a:solidFill>
            <a:schemeClr val="folHlink"/>
          </a:solidFill>
          <a:latin typeface="Arial" charset="0"/>
        </a:defRPr>
      </a:lvl4pPr>
      <a:lvl5pPr algn="l" rtl="0" eaLnBrk="1" fontAlgn="base" hangingPunct="1">
        <a:lnSpc>
          <a:spcPct val="95000"/>
        </a:lnSpc>
        <a:spcBef>
          <a:spcPct val="0"/>
        </a:spcBef>
        <a:spcAft>
          <a:spcPct val="0"/>
        </a:spcAft>
        <a:defRPr sz="2100">
          <a:solidFill>
            <a:schemeClr val="folHlink"/>
          </a:solidFill>
          <a:latin typeface="Arial" charset="0"/>
        </a:defRPr>
      </a:lvl5pPr>
      <a:lvl6pPr marL="342900" algn="l" rtl="0" eaLnBrk="1" fontAlgn="base" hangingPunct="1">
        <a:lnSpc>
          <a:spcPct val="95000"/>
        </a:lnSpc>
        <a:spcBef>
          <a:spcPct val="0"/>
        </a:spcBef>
        <a:spcAft>
          <a:spcPct val="0"/>
        </a:spcAft>
        <a:defRPr sz="2100">
          <a:solidFill>
            <a:schemeClr val="folHlink"/>
          </a:solidFill>
          <a:latin typeface="Arial" charset="0"/>
        </a:defRPr>
      </a:lvl6pPr>
      <a:lvl7pPr marL="685800" algn="l" rtl="0" eaLnBrk="1" fontAlgn="base" hangingPunct="1">
        <a:lnSpc>
          <a:spcPct val="95000"/>
        </a:lnSpc>
        <a:spcBef>
          <a:spcPct val="0"/>
        </a:spcBef>
        <a:spcAft>
          <a:spcPct val="0"/>
        </a:spcAft>
        <a:defRPr sz="2100">
          <a:solidFill>
            <a:schemeClr val="folHlink"/>
          </a:solidFill>
          <a:latin typeface="Arial" charset="0"/>
        </a:defRPr>
      </a:lvl7pPr>
      <a:lvl8pPr marL="1028700" algn="l" rtl="0" eaLnBrk="1" fontAlgn="base" hangingPunct="1">
        <a:lnSpc>
          <a:spcPct val="95000"/>
        </a:lnSpc>
        <a:spcBef>
          <a:spcPct val="0"/>
        </a:spcBef>
        <a:spcAft>
          <a:spcPct val="0"/>
        </a:spcAft>
        <a:defRPr sz="2100">
          <a:solidFill>
            <a:schemeClr val="folHlink"/>
          </a:solidFill>
          <a:latin typeface="Arial" charset="0"/>
        </a:defRPr>
      </a:lvl8pPr>
      <a:lvl9pPr marL="1371600" algn="l" rtl="0" eaLnBrk="1" fontAlgn="base" hangingPunct="1">
        <a:lnSpc>
          <a:spcPct val="95000"/>
        </a:lnSpc>
        <a:spcBef>
          <a:spcPct val="0"/>
        </a:spcBef>
        <a:spcAft>
          <a:spcPct val="0"/>
        </a:spcAft>
        <a:defRPr sz="2100">
          <a:solidFill>
            <a:schemeClr val="folHlink"/>
          </a:solidFill>
          <a:latin typeface="Arial" charset="0"/>
        </a:defRPr>
      </a:lvl9pPr>
    </p:titleStyle>
    <p:bodyStyle>
      <a:lvl1pPr marL="175022" indent="-175022" algn="l" rtl="0" eaLnBrk="1" fontAlgn="base" hangingPunct="1">
        <a:lnSpc>
          <a:spcPct val="95000"/>
        </a:lnSpc>
        <a:spcBef>
          <a:spcPct val="75000"/>
        </a:spcBef>
        <a:spcAft>
          <a:spcPct val="0"/>
        </a:spcAft>
        <a:buClr>
          <a:schemeClr val="accent1"/>
        </a:buClr>
        <a:buSzPct val="110000"/>
        <a:buFont typeface="Wingdings" pitchFamily="2" charset="2"/>
        <a:buChar char="§"/>
        <a:defRPr sz="1800">
          <a:solidFill>
            <a:schemeClr val="accent6"/>
          </a:solidFill>
          <a:latin typeface="+mn-lt"/>
          <a:ea typeface="+mn-ea"/>
          <a:cs typeface="+mn-cs"/>
        </a:defRPr>
      </a:lvl1pPr>
      <a:lvl2pPr marL="298847" indent="-122635" algn="l" rtl="0" eaLnBrk="1" fontAlgn="base" hangingPunct="1">
        <a:lnSpc>
          <a:spcPct val="95000"/>
        </a:lnSpc>
        <a:spcBef>
          <a:spcPct val="40000"/>
        </a:spcBef>
        <a:spcAft>
          <a:spcPct val="0"/>
        </a:spcAft>
        <a:buClr>
          <a:srgbClr val="917B69"/>
        </a:buClr>
        <a:buFont typeface="Arial" charset="0"/>
        <a:buChar char="•"/>
        <a:defRPr sz="1500">
          <a:solidFill>
            <a:schemeClr val="accent6"/>
          </a:solidFill>
          <a:latin typeface="+mn-lt"/>
        </a:defRPr>
      </a:lvl2pPr>
      <a:lvl3pPr marL="433388" indent="-133350" algn="l" rtl="0" eaLnBrk="1" fontAlgn="base" hangingPunct="1">
        <a:lnSpc>
          <a:spcPct val="95000"/>
        </a:lnSpc>
        <a:spcBef>
          <a:spcPct val="30000"/>
        </a:spcBef>
        <a:spcAft>
          <a:spcPct val="0"/>
        </a:spcAft>
        <a:buClrTx/>
        <a:buFont typeface="Arial" charset="0"/>
        <a:buChar char="-"/>
        <a:defRPr>
          <a:solidFill>
            <a:schemeClr val="accent6"/>
          </a:solidFill>
          <a:latin typeface="+mn-lt"/>
        </a:defRPr>
      </a:lvl3pPr>
      <a:lvl4pPr marL="564356" indent="-129779" algn="l" rtl="0" eaLnBrk="1" fontAlgn="base" hangingPunct="1">
        <a:lnSpc>
          <a:spcPct val="95000"/>
        </a:lnSpc>
        <a:spcBef>
          <a:spcPct val="20000"/>
        </a:spcBef>
        <a:spcAft>
          <a:spcPct val="0"/>
        </a:spcAft>
        <a:buClrTx/>
        <a:buFont typeface="Arial" charset="0"/>
        <a:buChar char="•"/>
        <a:defRPr sz="1200">
          <a:solidFill>
            <a:schemeClr val="accent6"/>
          </a:solidFill>
          <a:latin typeface="+mn-lt"/>
        </a:defRPr>
      </a:lvl4pPr>
      <a:lvl5pPr marL="688181" indent="-122635" algn="l" rtl="0" eaLnBrk="1" fontAlgn="base" hangingPunct="1">
        <a:spcBef>
          <a:spcPct val="20000"/>
        </a:spcBef>
        <a:spcAft>
          <a:spcPct val="0"/>
        </a:spcAft>
        <a:buChar char="»"/>
        <a:defRPr sz="1050">
          <a:solidFill>
            <a:schemeClr val="accent6"/>
          </a:solidFill>
          <a:latin typeface="+mn-lt"/>
        </a:defRPr>
      </a:lvl5pPr>
      <a:lvl6pPr marL="1031081" indent="-122635" algn="l" rtl="0" eaLnBrk="1" fontAlgn="base" hangingPunct="1">
        <a:spcBef>
          <a:spcPct val="20000"/>
        </a:spcBef>
        <a:spcAft>
          <a:spcPct val="0"/>
        </a:spcAft>
        <a:buChar char="»"/>
        <a:defRPr sz="1050">
          <a:solidFill>
            <a:schemeClr val="tx1"/>
          </a:solidFill>
          <a:latin typeface="+mn-lt"/>
        </a:defRPr>
      </a:lvl6pPr>
      <a:lvl7pPr marL="1373981" indent="-122635" algn="l" rtl="0" eaLnBrk="1" fontAlgn="base" hangingPunct="1">
        <a:spcBef>
          <a:spcPct val="20000"/>
        </a:spcBef>
        <a:spcAft>
          <a:spcPct val="0"/>
        </a:spcAft>
        <a:buChar char="»"/>
        <a:defRPr sz="1050">
          <a:solidFill>
            <a:schemeClr val="tx1"/>
          </a:solidFill>
          <a:latin typeface="+mn-lt"/>
        </a:defRPr>
      </a:lvl7pPr>
      <a:lvl8pPr marL="1716881" indent="-122635" algn="l" rtl="0" eaLnBrk="1" fontAlgn="base" hangingPunct="1">
        <a:spcBef>
          <a:spcPct val="20000"/>
        </a:spcBef>
        <a:spcAft>
          <a:spcPct val="0"/>
        </a:spcAft>
        <a:buChar char="»"/>
        <a:defRPr sz="1050">
          <a:solidFill>
            <a:schemeClr val="tx1"/>
          </a:solidFill>
          <a:latin typeface="+mn-lt"/>
        </a:defRPr>
      </a:lvl8pPr>
      <a:lvl9pPr marL="2059781" indent="-122635" algn="l" rtl="0" eaLnBrk="1" fontAlgn="base" hangingPunct="1">
        <a:spcBef>
          <a:spcPct val="20000"/>
        </a:spcBef>
        <a:spcAft>
          <a:spcPct val="0"/>
        </a:spcAft>
        <a:buChar char="»"/>
        <a:defRPr sz="1050">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gray">
          <a:xfrm>
            <a:off x="539763" y="611397"/>
            <a:ext cx="8289925" cy="50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17" tIns="45608" rIns="91217" bIns="45608" numCol="1" anchor="b" anchorCtr="0" compatLnSpc="1">
            <a:prstTxWarp prst="textNoShape">
              <a:avLst/>
            </a:prstTxWarp>
            <a:spAutoFit/>
          </a:bodyPr>
          <a:lstStyle/>
          <a:p>
            <a:pPr lvl="0"/>
            <a:r>
              <a:rPr lang="en-US" altLang="en-US" smtClean="0"/>
              <a:t>Click to edit Master title style</a:t>
            </a:r>
          </a:p>
        </p:txBody>
      </p:sp>
      <p:sp>
        <p:nvSpPr>
          <p:cNvPr id="2051" name="Rectangle 4"/>
          <p:cNvSpPr>
            <a:spLocks noGrp="1" noChangeArrowheads="1"/>
          </p:cNvSpPr>
          <p:nvPr>
            <p:ph type="body" idx="1"/>
          </p:nvPr>
        </p:nvSpPr>
        <p:spPr bwMode="gray">
          <a:xfrm>
            <a:off x="527055" y="1346205"/>
            <a:ext cx="8474075" cy="191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17" tIns="45608" rIns="91217" bIns="45608"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xmlns="" val="62978199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 id="2147483714" r:id="rId43"/>
    <p:sldLayoutId id="2147483715" r:id="rId44"/>
    <p:sldLayoutId id="2147483716" r:id="rId45"/>
    <p:sldLayoutId id="2147483717" r:id="rId46"/>
    <p:sldLayoutId id="2147483718" r:id="rId47"/>
    <p:sldLayoutId id="2147483719" r:id="rId48"/>
    <p:sldLayoutId id="2147483720" r:id="rId49"/>
    <p:sldLayoutId id="2147483721" r:id="rId50"/>
    <p:sldLayoutId id="2147483722" r:id="rId51"/>
    <p:sldLayoutId id="2147483723" r:id="rId52"/>
    <p:sldLayoutId id="2147483724" r:id="rId53"/>
    <p:sldLayoutId id="2147483725" r:id="rId54"/>
    <p:sldLayoutId id="2147483726" r:id="rId55"/>
    <p:sldLayoutId id="2147483727" r:id="rId56"/>
    <p:sldLayoutId id="2147483728" r:id="rId57"/>
    <p:sldLayoutId id="2147483729" r:id="rId58"/>
    <p:sldLayoutId id="2147483730" r:id="rId59"/>
  </p:sldLayoutIdLst>
  <p:transition/>
  <p:timing>
    <p:tnLst>
      <p:par>
        <p:cTn id="1" dur="indefinite" restart="never" nodeType="tmRoot"/>
      </p:par>
    </p:tnLst>
  </p:timing>
  <p:txStyles>
    <p:titleStyle>
      <a:lvl1pPr algn="l" rtl="0" eaLnBrk="0" fontAlgn="base" hangingPunct="0">
        <a:lnSpc>
          <a:spcPct val="95000"/>
        </a:lnSpc>
        <a:spcBef>
          <a:spcPct val="0"/>
        </a:spcBef>
        <a:spcAft>
          <a:spcPct val="0"/>
        </a:spcAft>
        <a:defRPr sz="2800">
          <a:solidFill>
            <a:schemeClr val="folHlink"/>
          </a:solidFill>
          <a:latin typeface="+mj-lt"/>
          <a:ea typeface="ＭＳ Ｐゴシック" pitchFamily="34" charset="-128"/>
          <a:cs typeface="+mj-cs"/>
        </a:defRPr>
      </a:lvl1pPr>
      <a:lvl2pPr algn="l" rtl="0" eaLnBrk="0" fontAlgn="base" hangingPunct="0">
        <a:lnSpc>
          <a:spcPct val="95000"/>
        </a:lnSpc>
        <a:spcBef>
          <a:spcPct val="0"/>
        </a:spcBef>
        <a:spcAft>
          <a:spcPct val="0"/>
        </a:spcAft>
        <a:defRPr sz="2800">
          <a:solidFill>
            <a:schemeClr val="folHlink"/>
          </a:solidFill>
          <a:latin typeface="Arial" charset="0"/>
          <a:ea typeface="ＭＳ Ｐゴシック" pitchFamily="34" charset="-128"/>
          <a:cs typeface="ＭＳ Ｐゴシック" charset="-128"/>
        </a:defRPr>
      </a:lvl2pPr>
      <a:lvl3pPr algn="l" rtl="0" eaLnBrk="0" fontAlgn="base" hangingPunct="0">
        <a:lnSpc>
          <a:spcPct val="95000"/>
        </a:lnSpc>
        <a:spcBef>
          <a:spcPct val="0"/>
        </a:spcBef>
        <a:spcAft>
          <a:spcPct val="0"/>
        </a:spcAft>
        <a:defRPr sz="2800">
          <a:solidFill>
            <a:schemeClr val="folHlink"/>
          </a:solidFill>
          <a:latin typeface="Arial" charset="0"/>
          <a:ea typeface="ＭＳ Ｐゴシック" pitchFamily="34" charset="-128"/>
          <a:cs typeface="ＭＳ Ｐゴシック" charset="-128"/>
        </a:defRPr>
      </a:lvl3pPr>
      <a:lvl4pPr algn="l" rtl="0" eaLnBrk="0" fontAlgn="base" hangingPunct="0">
        <a:lnSpc>
          <a:spcPct val="95000"/>
        </a:lnSpc>
        <a:spcBef>
          <a:spcPct val="0"/>
        </a:spcBef>
        <a:spcAft>
          <a:spcPct val="0"/>
        </a:spcAft>
        <a:defRPr sz="2800">
          <a:solidFill>
            <a:schemeClr val="folHlink"/>
          </a:solidFill>
          <a:latin typeface="Arial" charset="0"/>
          <a:ea typeface="ＭＳ Ｐゴシック" pitchFamily="34" charset="-128"/>
          <a:cs typeface="ＭＳ Ｐゴシック" charset="-128"/>
        </a:defRPr>
      </a:lvl4pPr>
      <a:lvl5pPr algn="l" rtl="0" eaLnBrk="0" fontAlgn="base" hangingPunct="0">
        <a:lnSpc>
          <a:spcPct val="95000"/>
        </a:lnSpc>
        <a:spcBef>
          <a:spcPct val="0"/>
        </a:spcBef>
        <a:spcAft>
          <a:spcPct val="0"/>
        </a:spcAft>
        <a:defRPr sz="2800">
          <a:solidFill>
            <a:schemeClr val="folHlink"/>
          </a:solidFill>
          <a:latin typeface="Arial" charset="0"/>
          <a:ea typeface="ＭＳ Ｐゴシック" pitchFamily="34" charset="-128"/>
          <a:cs typeface="ＭＳ Ｐゴシック" charset="-128"/>
        </a:defRPr>
      </a:lvl5pPr>
      <a:lvl6pPr marL="456551" algn="l" rtl="0" eaLnBrk="0" fontAlgn="base" hangingPunct="0">
        <a:lnSpc>
          <a:spcPct val="95000"/>
        </a:lnSpc>
        <a:spcBef>
          <a:spcPct val="0"/>
        </a:spcBef>
        <a:spcAft>
          <a:spcPct val="0"/>
        </a:spcAft>
        <a:defRPr sz="2800">
          <a:solidFill>
            <a:schemeClr val="folHlink"/>
          </a:solidFill>
          <a:latin typeface="Arial" charset="0"/>
          <a:ea typeface="ＭＳ Ｐゴシック" charset="-128"/>
          <a:cs typeface="ＭＳ Ｐゴシック" charset="-128"/>
        </a:defRPr>
      </a:lvl6pPr>
      <a:lvl7pPr marL="913101" algn="l" rtl="0" eaLnBrk="0" fontAlgn="base" hangingPunct="0">
        <a:lnSpc>
          <a:spcPct val="95000"/>
        </a:lnSpc>
        <a:spcBef>
          <a:spcPct val="0"/>
        </a:spcBef>
        <a:spcAft>
          <a:spcPct val="0"/>
        </a:spcAft>
        <a:defRPr sz="2800">
          <a:solidFill>
            <a:schemeClr val="folHlink"/>
          </a:solidFill>
          <a:latin typeface="Arial" charset="0"/>
          <a:ea typeface="ＭＳ Ｐゴシック" charset="-128"/>
          <a:cs typeface="ＭＳ Ｐゴシック" charset="-128"/>
        </a:defRPr>
      </a:lvl7pPr>
      <a:lvl8pPr marL="1369644" algn="l" rtl="0" eaLnBrk="0" fontAlgn="base" hangingPunct="0">
        <a:lnSpc>
          <a:spcPct val="95000"/>
        </a:lnSpc>
        <a:spcBef>
          <a:spcPct val="0"/>
        </a:spcBef>
        <a:spcAft>
          <a:spcPct val="0"/>
        </a:spcAft>
        <a:defRPr sz="2800">
          <a:solidFill>
            <a:schemeClr val="folHlink"/>
          </a:solidFill>
          <a:latin typeface="Arial" charset="0"/>
          <a:ea typeface="ＭＳ Ｐゴシック" charset="-128"/>
          <a:cs typeface="ＭＳ Ｐゴシック" charset="-128"/>
        </a:defRPr>
      </a:lvl8pPr>
      <a:lvl9pPr marL="1826194" algn="l" rtl="0" eaLnBrk="0" fontAlgn="base" hangingPunct="0">
        <a:lnSpc>
          <a:spcPct val="95000"/>
        </a:lnSpc>
        <a:spcBef>
          <a:spcPct val="0"/>
        </a:spcBef>
        <a:spcAft>
          <a:spcPct val="0"/>
        </a:spcAft>
        <a:defRPr sz="2800">
          <a:solidFill>
            <a:schemeClr val="folHlink"/>
          </a:solidFill>
          <a:latin typeface="Arial" charset="0"/>
          <a:ea typeface="ＭＳ Ｐゴシック" charset="-128"/>
          <a:cs typeface="ＭＳ Ｐゴシック" charset="-128"/>
        </a:defRPr>
      </a:lvl9pPr>
    </p:titleStyle>
    <p:bodyStyle>
      <a:lvl1pPr marL="233032" indent="-233032" algn="l" rtl="0" eaLnBrk="0" fontAlgn="base" hangingPunct="0">
        <a:lnSpc>
          <a:spcPct val="95000"/>
        </a:lnSpc>
        <a:spcBef>
          <a:spcPct val="75000"/>
        </a:spcBef>
        <a:spcAft>
          <a:spcPct val="0"/>
        </a:spcAft>
        <a:buClr>
          <a:schemeClr val="accent1"/>
        </a:buClr>
        <a:buSzPct val="110000"/>
        <a:buFont typeface="Wingdings" pitchFamily="2" charset="2"/>
        <a:buChar char="§"/>
        <a:defRPr sz="2400">
          <a:solidFill>
            <a:schemeClr val="tx1"/>
          </a:solidFill>
          <a:latin typeface="+mn-lt"/>
          <a:ea typeface="ＭＳ Ｐゴシック" pitchFamily="34" charset="-128"/>
          <a:cs typeface="+mn-cs"/>
        </a:defRPr>
      </a:lvl1pPr>
      <a:lvl2pPr marL="397893" indent="-163280" algn="l" rtl="0" eaLnBrk="0" fontAlgn="base" hangingPunct="0">
        <a:lnSpc>
          <a:spcPct val="95000"/>
        </a:lnSpc>
        <a:spcBef>
          <a:spcPct val="40000"/>
        </a:spcBef>
        <a:spcAft>
          <a:spcPct val="0"/>
        </a:spcAft>
        <a:buClr>
          <a:srgbClr val="917B69"/>
        </a:buClr>
        <a:buFont typeface="Arial" charset="0"/>
        <a:buChar char="•"/>
        <a:defRPr sz="2000">
          <a:solidFill>
            <a:schemeClr val="tx1"/>
          </a:solidFill>
          <a:latin typeface="+mn-lt"/>
          <a:ea typeface="ＭＳ Ｐゴシック" pitchFamily="34" charset="-128"/>
        </a:defRPr>
      </a:lvl2pPr>
      <a:lvl3pPr marL="577026" indent="-177548" algn="l" rtl="0" eaLnBrk="0" fontAlgn="base" hangingPunct="0">
        <a:lnSpc>
          <a:spcPct val="95000"/>
        </a:lnSpc>
        <a:spcBef>
          <a:spcPct val="30000"/>
        </a:spcBef>
        <a:spcAft>
          <a:spcPct val="0"/>
        </a:spcAft>
        <a:buClr>
          <a:schemeClr val="tx1"/>
        </a:buClr>
        <a:buFont typeface="Arial" charset="0"/>
        <a:buChar char="-"/>
        <a:defRPr sz="2400">
          <a:solidFill>
            <a:schemeClr val="tx1"/>
          </a:solidFill>
          <a:latin typeface="+mn-lt"/>
          <a:ea typeface="ＭＳ Ｐゴシック" pitchFamily="34" charset="-128"/>
        </a:defRPr>
      </a:lvl3pPr>
      <a:lvl4pPr marL="751404" indent="-172794" algn="l" rtl="0" eaLnBrk="0" fontAlgn="base" hangingPunct="0">
        <a:lnSpc>
          <a:spcPct val="95000"/>
        </a:lnSpc>
        <a:spcBef>
          <a:spcPct val="20000"/>
        </a:spcBef>
        <a:spcAft>
          <a:spcPct val="0"/>
        </a:spcAft>
        <a:buClr>
          <a:schemeClr val="tx1"/>
        </a:buClr>
        <a:buFont typeface="Arial" charset="0"/>
        <a:buChar char="•"/>
        <a:defRPr sz="1600">
          <a:solidFill>
            <a:schemeClr val="tx1"/>
          </a:solidFill>
          <a:latin typeface="+mn-lt"/>
          <a:ea typeface="ＭＳ Ｐゴシック" pitchFamily="34" charset="-128"/>
        </a:defRPr>
      </a:lvl4pPr>
      <a:lvl5pPr marL="916264" indent="-163280" algn="l" rtl="0" eaLnBrk="0" fontAlgn="base" hangingPunct="0">
        <a:spcBef>
          <a:spcPct val="20000"/>
        </a:spcBef>
        <a:spcAft>
          <a:spcPct val="0"/>
        </a:spcAft>
        <a:buChar char="»"/>
        <a:defRPr sz="1400">
          <a:solidFill>
            <a:schemeClr val="tx1"/>
          </a:solidFill>
          <a:latin typeface="+mn-lt"/>
          <a:ea typeface="ＭＳ Ｐゴシック" pitchFamily="34" charset="-128"/>
        </a:defRPr>
      </a:lvl5pPr>
      <a:lvl6pPr marL="1372816" indent="-163280" algn="l" rtl="0" eaLnBrk="0" fontAlgn="base" hangingPunct="0">
        <a:spcBef>
          <a:spcPct val="20000"/>
        </a:spcBef>
        <a:spcAft>
          <a:spcPct val="0"/>
        </a:spcAft>
        <a:buChar char="»"/>
        <a:defRPr sz="1400">
          <a:solidFill>
            <a:schemeClr val="tx1"/>
          </a:solidFill>
          <a:latin typeface="+mn-lt"/>
          <a:ea typeface="+mn-ea"/>
        </a:defRPr>
      </a:lvl6pPr>
      <a:lvl7pPr marL="1829362" indent="-163280" algn="l" rtl="0" eaLnBrk="0" fontAlgn="base" hangingPunct="0">
        <a:spcBef>
          <a:spcPct val="20000"/>
        </a:spcBef>
        <a:spcAft>
          <a:spcPct val="0"/>
        </a:spcAft>
        <a:buChar char="»"/>
        <a:defRPr sz="1400">
          <a:solidFill>
            <a:schemeClr val="tx1"/>
          </a:solidFill>
          <a:latin typeface="+mn-lt"/>
          <a:ea typeface="+mn-ea"/>
        </a:defRPr>
      </a:lvl7pPr>
      <a:lvl8pPr marL="2285910" indent="-163280" algn="l" rtl="0" eaLnBrk="0" fontAlgn="base" hangingPunct="0">
        <a:spcBef>
          <a:spcPct val="20000"/>
        </a:spcBef>
        <a:spcAft>
          <a:spcPct val="0"/>
        </a:spcAft>
        <a:buChar char="»"/>
        <a:defRPr sz="1400">
          <a:solidFill>
            <a:schemeClr val="tx1"/>
          </a:solidFill>
          <a:latin typeface="+mn-lt"/>
          <a:ea typeface="+mn-ea"/>
        </a:defRPr>
      </a:lvl8pPr>
      <a:lvl9pPr marL="2742461" indent="-163280" algn="l" rtl="0" eaLnBrk="0" fontAlgn="base" hangingPunct="0">
        <a:spcBef>
          <a:spcPct val="20000"/>
        </a:spcBef>
        <a:spcAft>
          <a:spcPct val="0"/>
        </a:spcAft>
        <a:buChar char="»"/>
        <a:defRPr sz="1400">
          <a:solidFill>
            <a:schemeClr val="tx1"/>
          </a:solidFill>
          <a:latin typeface="+mn-lt"/>
          <a:ea typeface="+mn-ea"/>
        </a:defRPr>
      </a:lvl9pPr>
    </p:bodyStyle>
    <p:otherStyle>
      <a:defPPr>
        <a:defRPr lang="it-IT"/>
      </a:defPPr>
      <a:lvl1pPr marL="0" algn="l" defTabSz="456551" rtl="0" eaLnBrk="1" latinLnBrk="0" hangingPunct="1">
        <a:defRPr sz="1800" kern="1200">
          <a:solidFill>
            <a:schemeClr val="tx1"/>
          </a:solidFill>
          <a:latin typeface="+mn-lt"/>
          <a:ea typeface="+mn-ea"/>
          <a:cs typeface="+mn-cs"/>
        </a:defRPr>
      </a:lvl1pPr>
      <a:lvl2pPr marL="456551" algn="l" defTabSz="456551" rtl="0" eaLnBrk="1" latinLnBrk="0" hangingPunct="1">
        <a:defRPr sz="1800" kern="1200">
          <a:solidFill>
            <a:schemeClr val="tx1"/>
          </a:solidFill>
          <a:latin typeface="+mn-lt"/>
          <a:ea typeface="+mn-ea"/>
          <a:cs typeface="+mn-cs"/>
        </a:defRPr>
      </a:lvl2pPr>
      <a:lvl3pPr marL="913101" algn="l" defTabSz="456551" rtl="0" eaLnBrk="1" latinLnBrk="0" hangingPunct="1">
        <a:defRPr sz="1800" kern="1200">
          <a:solidFill>
            <a:schemeClr val="tx1"/>
          </a:solidFill>
          <a:latin typeface="+mn-lt"/>
          <a:ea typeface="+mn-ea"/>
          <a:cs typeface="+mn-cs"/>
        </a:defRPr>
      </a:lvl3pPr>
      <a:lvl4pPr marL="1369644" algn="l" defTabSz="456551" rtl="0" eaLnBrk="1" latinLnBrk="0" hangingPunct="1">
        <a:defRPr sz="1800" kern="1200">
          <a:solidFill>
            <a:schemeClr val="tx1"/>
          </a:solidFill>
          <a:latin typeface="+mn-lt"/>
          <a:ea typeface="+mn-ea"/>
          <a:cs typeface="+mn-cs"/>
        </a:defRPr>
      </a:lvl4pPr>
      <a:lvl5pPr marL="1826194" algn="l" defTabSz="456551" rtl="0" eaLnBrk="1" latinLnBrk="0" hangingPunct="1">
        <a:defRPr sz="1800" kern="1200">
          <a:solidFill>
            <a:schemeClr val="tx1"/>
          </a:solidFill>
          <a:latin typeface="+mn-lt"/>
          <a:ea typeface="+mn-ea"/>
          <a:cs typeface="+mn-cs"/>
        </a:defRPr>
      </a:lvl5pPr>
      <a:lvl6pPr marL="2282738" algn="l" defTabSz="456551" rtl="0" eaLnBrk="1" latinLnBrk="0" hangingPunct="1">
        <a:defRPr sz="1800" kern="1200">
          <a:solidFill>
            <a:schemeClr val="tx1"/>
          </a:solidFill>
          <a:latin typeface="+mn-lt"/>
          <a:ea typeface="+mn-ea"/>
          <a:cs typeface="+mn-cs"/>
        </a:defRPr>
      </a:lvl6pPr>
      <a:lvl7pPr marL="2739292" algn="l" defTabSz="456551" rtl="0" eaLnBrk="1" latinLnBrk="0" hangingPunct="1">
        <a:defRPr sz="1800" kern="1200">
          <a:solidFill>
            <a:schemeClr val="tx1"/>
          </a:solidFill>
          <a:latin typeface="+mn-lt"/>
          <a:ea typeface="+mn-ea"/>
          <a:cs typeface="+mn-cs"/>
        </a:defRPr>
      </a:lvl7pPr>
      <a:lvl8pPr marL="3195839" algn="l" defTabSz="456551" rtl="0" eaLnBrk="1" latinLnBrk="0" hangingPunct="1">
        <a:defRPr sz="1800" kern="1200">
          <a:solidFill>
            <a:schemeClr val="tx1"/>
          </a:solidFill>
          <a:latin typeface="+mn-lt"/>
          <a:ea typeface="+mn-ea"/>
          <a:cs typeface="+mn-cs"/>
        </a:defRPr>
      </a:lvl8pPr>
      <a:lvl9pPr marL="3652389" algn="l" defTabSz="45655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772400" cy="96012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508760"/>
            <a:ext cx="7772400" cy="4526280"/>
          </a:xfrm>
          <a:prstGeom prst="rect">
            <a:avLst/>
          </a:prstGeom>
        </p:spPr>
        <p:txBody>
          <a:bodyPr vert="horz" lIns="0" tIns="0" rIns="0" bIns="0" spcCol="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 name="Group 19"/>
          <p:cNvGrpSpPr/>
          <p:nvPr/>
        </p:nvGrpSpPr>
        <p:grpSpPr>
          <a:xfrm>
            <a:off x="-137160" y="-137160"/>
            <a:ext cx="941832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4"/>
          </p:nvPr>
        </p:nvSpPr>
        <p:spPr>
          <a:xfrm>
            <a:off x="685800" y="6629400"/>
            <a:ext cx="228600" cy="228600"/>
          </a:xfrm>
          <a:prstGeom prst="rect">
            <a:avLst/>
          </a:prstGeom>
        </p:spPr>
        <p:txBody>
          <a:bodyPr vert="horz" lIns="0" tIns="0" rIns="0" bIns="0" rtlCol="0" anchor="t" anchorCtr="0"/>
          <a:lstStyle>
            <a:lvl1pPr>
              <a:defRPr lang="en-US" sz="700" smtClean="0">
                <a:solidFill>
                  <a:srgbClr val="7F7F7F"/>
                </a:solidFill>
              </a:defRPr>
            </a:lvl1pPr>
          </a:lstStyle>
          <a:p>
            <a:fld id="{47547CF9-5B10-D24F-A8D7-45A9778164F7}" type="slidenum">
              <a:rPr lang="uk-UA" smtClean="0"/>
              <a:pPr/>
              <a:t>‹N›</a:t>
            </a:fld>
            <a:endParaRPr lang="uk-UA" dirty="0"/>
          </a:p>
        </p:txBody>
      </p:sp>
      <p:sp>
        <p:nvSpPr>
          <p:cNvPr id="5" name="Footer Placeholder 4"/>
          <p:cNvSpPr>
            <a:spLocks noGrp="1"/>
          </p:cNvSpPr>
          <p:nvPr>
            <p:ph type="ftr" sz="quarter" idx="3"/>
          </p:nvPr>
        </p:nvSpPr>
        <p:spPr>
          <a:xfrm>
            <a:off x="914400" y="6629400"/>
            <a:ext cx="5715000" cy="228600"/>
          </a:xfrm>
          <a:prstGeom prst="rect">
            <a:avLst/>
          </a:prstGeom>
          <a:noFill/>
        </p:spPr>
        <p:txBody>
          <a:bodyPr wrap="square" lIns="0" tIns="0" rIns="0" bIns="0" rtlCol="0" anchor="t" anchorCtr="0">
            <a:noAutofit/>
          </a:bodyPr>
          <a:lstStyle>
            <a:lvl1pPr>
              <a:defRPr lang="en-US" sz="700" dirty="0">
                <a:solidFill>
                  <a:srgbClr val="7F7F7F"/>
                </a:solidFill>
              </a:defRPr>
            </a:lvl1pPr>
          </a:lstStyle>
          <a:p>
            <a:r>
              <a:rPr lang="en-US" dirty="0"/>
              <a:t>Business Use Only</a:t>
            </a:r>
          </a:p>
        </p:txBody>
      </p:sp>
    </p:spTree>
    <p:extLst>
      <p:ext uri="{BB962C8B-B14F-4D97-AF65-F5344CB8AC3E}">
        <p14:creationId xmlns:p14="http://schemas.microsoft.com/office/powerpoint/2010/main" xmlns="" val="215512684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Lst>
  <p:hf hdr="0" dt="0"/>
  <p:txStyles>
    <p:titleStyle>
      <a:lvl1pPr algn="l" defTabSz="914377" rtl="0" eaLnBrk="1" latinLnBrk="0" hangingPunct="1">
        <a:lnSpc>
          <a:spcPct val="95000"/>
        </a:lnSpc>
        <a:spcBef>
          <a:spcPct val="0"/>
        </a:spcBef>
        <a:buNone/>
        <a:defRPr sz="3200" kern="1200">
          <a:solidFill>
            <a:schemeClr val="tx1"/>
          </a:solidFill>
          <a:latin typeface="+mj-lt"/>
          <a:ea typeface="+mj-ea"/>
          <a:cs typeface="+mj-cs"/>
        </a:defRPr>
      </a:lvl1pPr>
    </p:titleStyle>
    <p:bodyStyle>
      <a:lvl1pPr marL="228594" indent="-228594" algn="l" defTabSz="914377" rtl="0" eaLnBrk="1" latinLnBrk="0" hangingPunct="1">
        <a:spcBef>
          <a:spcPts val="1200"/>
        </a:spcBef>
        <a:buClrTx/>
        <a:buSzPct val="120000"/>
        <a:buFont typeface="Arial" pitchFamily="34" charset="0"/>
        <a:buChar char="•"/>
        <a:tabLst>
          <a:tab pos="3998813" algn="r"/>
          <a:tab pos="8229394" algn="r"/>
        </a:tabLst>
        <a:defRPr sz="2400" kern="1200">
          <a:solidFill>
            <a:schemeClr val="tx1"/>
          </a:solidFill>
          <a:latin typeface="+mn-lt"/>
          <a:ea typeface="+mn-ea"/>
          <a:cs typeface="+mn-cs"/>
        </a:defRPr>
      </a:lvl1pPr>
      <a:lvl2pPr marL="457189" indent="-228594" algn="l" defTabSz="914377"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783" indent="-228594" algn="l" defTabSz="914377"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377" indent="-228594" algn="l" defTabSz="914377"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2971" indent="-228594" algn="l" defTabSz="914377"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2274" name="Rectangle 2"/>
          <p:cNvSpPr>
            <a:spLocks noChangeArrowheads="1"/>
          </p:cNvSpPr>
          <p:nvPr/>
        </p:nvSpPr>
        <p:spPr bwMode="gray">
          <a:xfrm>
            <a:off x="8" y="1125539"/>
            <a:ext cx="9140825" cy="63500"/>
          </a:xfrm>
          <a:prstGeom prst="rect">
            <a:avLst/>
          </a:prstGeom>
          <a:solidFill>
            <a:srgbClr val="6A5540"/>
          </a:solidFill>
          <a:ln w="12700">
            <a:noFill/>
            <a:miter lim="800000"/>
            <a:headEnd/>
            <a:tailEnd/>
          </a:ln>
          <a:effectLst/>
        </p:spPr>
        <p:txBody>
          <a:bodyPr wrap="none" lIns="91285" tIns="45643" rIns="91285" bIns="45643" anchor="ctr"/>
          <a:lstStyle/>
          <a:p>
            <a:pPr>
              <a:defRPr/>
            </a:pPr>
            <a:endParaRPr lang="en-US" sz="1800" noProof="0" dirty="0"/>
          </a:p>
        </p:txBody>
      </p:sp>
      <p:sp>
        <p:nvSpPr>
          <p:cNvPr id="1028" name="Rectangle 4"/>
          <p:cNvSpPr>
            <a:spLocks noGrp="1" noChangeArrowheads="1"/>
          </p:cNvSpPr>
          <p:nvPr>
            <p:ph type="body" idx="1"/>
          </p:nvPr>
        </p:nvSpPr>
        <p:spPr bwMode="gray">
          <a:xfrm>
            <a:off x="527051" y="1346201"/>
            <a:ext cx="8312151" cy="4940300"/>
          </a:xfrm>
          <a:prstGeom prst="rect">
            <a:avLst/>
          </a:prstGeom>
          <a:noFill/>
          <a:ln w="9525">
            <a:noFill/>
            <a:miter lim="800000"/>
            <a:headEnd/>
            <a:tailEnd/>
          </a:ln>
        </p:spPr>
        <p:txBody>
          <a:bodyPr vert="horz" wrap="square" lIns="91285" tIns="45642" rIns="91285" bIns="45642" numCol="1" anchor="t" anchorCtr="0" compatLnSpc="1">
            <a:prstTxWarp prst="textNoShape">
              <a:avLst/>
            </a:prstTxWarp>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Footer Placeholder 4"/>
          <p:cNvSpPr>
            <a:spLocks noGrp="1"/>
          </p:cNvSpPr>
          <p:nvPr>
            <p:ph type="ftr" sz="quarter" idx="3"/>
          </p:nvPr>
        </p:nvSpPr>
        <p:spPr>
          <a:xfrm>
            <a:off x="687248" y="6403154"/>
            <a:ext cx="6477000" cy="250825"/>
          </a:xfrm>
          <a:prstGeom prst="rect">
            <a:avLst/>
          </a:prstGeom>
        </p:spPr>
        <p:txBody>
          <a:bodyPr lIns="91285" tIns="45642" rIns="91285" bIns="45642"/>
          <a:lstStyle>
            <a:lvl1pPr>
              <a:defRPr sz="900">
                <a:solidFill>
                  <a:srgbClr val="7F7F7F"/>
                </a:solidFill>
              </a:defRPr>
            </a:lvl1pPr>
          </a:lstStyle>
          <a:p>
            <a:r>
              <a:rPr lang="en-US" noProof="0" dirty="0"/>
              <a:t>| Presentation Title | Presenter Name | Date | Subject | Business Use Only</a:t>
            </a:r>
          </a:p>
        </p:txBody>
      </p:sp>
      <p:sp>
        <p:nvSpPr>
          <p:cNvPr id="10" name="Slide Number Placeholder 5"/>
          <p:cNvSpPr>
            <a:spLocks noGrp="1"/>
          </p:cNvSpPr>
          <p:nvPr>
            <p:ph type="sldNum" sz="quarter" idx="4"/>
          </p:nvPr>
        </p:nvSpPr>
        <p:spPr>
          <a:xfrm>
            <a:off x="538129" y="6403166"/>
            <a:ext cx="400035" cy="247031"/>
          </a:xfrm>
          <a:prstGeom prst="rect">
            <a:avLst/>
          </a:prstGeom>
        </p:spPr>
        <p:txBody>
          <a:bodyPr lIns="91285" tIns="45642" rIns="91285" bIns="45642"/>
          <a:lstStyle>
            <a:lvl1pPr>
              <a:defRPr sz="900">
                <a:solidFill>
                  <a:srgbClr val="7F7F7F"/>
                </a:solidFill>
              </a:defRPr>
            </a:lvl1pPr>
          </a:lstStyle>
          <a:p>
            <a:fld id="{E66AA3EA-0569-43EF-BBA3-83FDB109D582}" type="slidenum">
              <a:rPr lang="en-US" noProof="0" smtClean="0"/>
              <a:pPr/>
              <a:t>‹N›</a:t>
            </a:fld>
            <a:endParaRPr lang="en-US" noProof="0" dirty="0"/>
          </a:p>
        </p:txBody>
      </p:sp>
      <p:pic>
        <p:nvPicPr>
          <p:cNvPr id="2" name="Logo"/>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7310445" y="6249297"/>
            <a:ext cx="1410287" cy="494411"/>
          </a:xfrm>
          <a:prstGeom prst="rect">
            <a:avLst/>
          </a:prstGeom>
        </p:spPr>
      </p:pic>
    </p:spTree>
    <p:extLst>
      <p:ext uri="{BB962C8B-B14F-4D97-AF65-F5344CB8AC3E}">
        <p14:creationId xmlns:p14="http://schemas.microsoft.com/office/powerpoint/2010/main" xmlns="" val="334182053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transition/>
  <p:hf hdr="0" dt="0"/>
  <p:txStyles>
    <p:titleStyle>
      <a:lvl1pPr algn="l" rtl="0" eaLnBrk="1" fontAlgn="base" hangingPunct="1">
        <a:lnSpc>
          <a:spcPct val="9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6410" algn="l" rtl="0" eaLnBrk="1" fontAlgn="base" hangingPunct="1">
        <a:lnSpc>
          <a:spcPct val="95000"/>
        </a:lnSpc>
        <a:spcBef>
          <a:spcPct val="0"/>
        </a:spcBef>
        <a:spcAft>
          <a:spcPct val="0"/>
        </a:spcAft>
        <a:defRPr sz="2800">
          <a:solidFill>
            <a:schemeClr val="folHlink"/>
          </a:solidFill>
          <a:latin typeface="Arial" charset="0"/>
        </a:defRPr>
      </a:lvl6pPr>
      <a:lvl7pPr marL="912824" algn="l" rtl="0" eaLnBrk="1" fontAlgn="base" hangingPunct="1">
        <a:lnSpc>
          <a:spcPct val="95000"/>
        </a:lnSpc>
        <a:spcBef>
          <a:spcPct val="0"/>
        </a:spcBef>
        <a:spcAft>
          <a:spcPct val="0"/>
        </a:spcAft>
        <a:defRPr sz="2800">
          <a:solidFill>
            <a:schemeClr val="folHlink"/>
          </a:solidFill>
          <a:latin typeface="Arial" charset="0"/>
        </a:defRPr>
      </a:lvl7pPr>
      <a:lvl8pPr marL="1369230" algn="l" rtl="0" eaLnBrk="1" fontAlgn="base" hangingPunct="1">
        <a:lnSpc>
          <a:spcPct val="95000"/>
        </a:lnSpc>
        <a:spcBef>
          <a:spcPct val="0"/>
        </a:spcBef>
        <a:spcAft>
          <a:spcPct val="0"/>
        </a:spcAft>
        <a:defRPr sz="2800">
          <a:solidFill>
            <a:schemeClr val="folHlink"/>
          </a:solidFill>
          <a:latin typeface="Arial" charset="0"/>
        </a:defRPr>
      </a:lvl8pPr>
      <a:lvl9pPr marL="1825637"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232958" indent="-232958" algn="l" rtl="0" eaLnBrk="1" fontAlgn="base" hangingPunct="1">
        <a:lnSpc>
          <a:spcPct val="95000"/>
        </a:lnSpc>
        <a:spcBef>
          <a:spcPct val="75000"/>
        </a:spcBef>
        <a:spcAft>
          <a:spcPct val="0"/>
        </a:spcAft>
        <a:buClr>
          <a:schemeClr val="accent1"/>
        </a:buClr>
        <a:buSzPct val="110000"/>
        <a:buFont typeface="Wingdings" pitchFamily="2" charset="2"/>
        <a:buChar char="§"/>
        <a:defRPr sz="2400">
          <a:solidFill>
            <a:schemeClr val="accent6"/>
          </a:solidFill>
          <a:latin typeface="+mn-lt"/>
          <a:ea typeface="+mn-ea"/>
          <a:cs typeface="+mn-cs"/>
        </a:defRPr>
      </a:lvl1pPr>
      <a:lvl2pPr marL="397773" indent="-163229" algn="l" rtl="0" eaLnBrk="1" fontAlgn="base" hangingPunct="1">
        <a:lnSpc>
          <a:spcPct val="95000"/>
        </a:lnSpc>
        <a:spcBef>
          <a:spcPct val="40000"/>
        </a:spcBef>
        <a:spcAft>
          <a:spcPct val="0"/>
        </a:spcAft>
        <a:buClr>
          <a:srgbClr val="917B69"/>
        </a:buClr>
        <a:buFont typeface="Arial" charset="0"/>
        <a:buChar char="•"/>
        <a:defRPr sz="2000">
          <a:solidFill>
            <a:schemeClr val="accent6"/>
          </a:solidFill>
          <a:latin typeface="+mn-lt"/>
        </a:defRPr>
      </a:lvl2pPr>
      <a:lvl3pPr marL="576848" indent="-177498" algn="l" rtl="0" eaLnBrk="1" fontAlgn="base" hangingPunct="1">
        <a:lnSpc>
          <a:spcPct val="95000"/>
        </a:lnSpc>
        <a:spcBef>
          <a:spcPct val="30000"/>
        </a:spcBef>
        <a:spcAft>
          <a:spcPct val="0"/>
        </a:spcAft>
        <a:buClrTx/>
        <a:buFont typeface="Arial" charset="0"/>
        <a:buChar char="-"/>
        <a:defRPr>
          <a:solidFill>
            <a:schemeClr val="accent6"/>
          </a:solidFill>
          <a:latin typeface="+mn-lt"/>
        </a:defRPr>
      </a:lvl3pPr>
      <a:lvl4pPr marL="751172" indent="-172741" algn="l" rtl="0" eaLnBrk="1" fontAlgn="base" hangingPunct="1">
        <a:lnSpc>
          <a:spcPct val="95000"/>
        </a:lnSpc>
        <a:spcBef>
          <a:spcPct val="20000"/>
        </a:spcBef>
        <a:spcAft>
          <a:spcPct val="0"/>
        </a:spcAft>
        <a:buClrTx/>
        <a:buFont typeface="Arial" charset="0"/>
        <a:buChar char="•"/>
        <a:defRPr sz="1600">
          <a:solidFill>
            <a:schemeClr val="accent6"/>
          </a:solidFill>
          <a:latin typeface="+mn-lt"/>
        </a:defRPr>
      </a:lvl4pPr>
      <a:lvl5pPr marL="915986" indent="-163229" algn="l" rtl="0" eaLnBrk="1" fontAlgn="base" hangingPunct="1">
        <a:spcBef>
          <a:spcPct val="20000"/>
        </a:spcBef>
        <a:spcAft>
          <a:spcPct val="0"/>
        </a:spcAft>
        <a:buChar char="»"/>
        <a:defRPr sz="1400">
          <a:solidFill>
            <a:schemeClr val="accent6"/>
          </a:solidFill>
          <a:latin typeface="+mn-lt"/>
        </a:defRPr>
      </a:lvl5pPr>
      <a:lvl6pPr marL="1372399" indent="-163229" algn="l" rtl="0" eaLnBrk="1" fontAlgn="base" hangingPunct="1">
        <a:spcBef>
          <a:spcPct val="20000"/>
        </a:spcBef>
        <a:spcAft>
          <a:spcPct val="0"/>
        </a:spcAft>
        <a:buChar char="»"/>
        <a:defRPr sz="1400">
          <a:solidFill>
            <a:schemeClr val="tx1"/>
          </a:solidFill>
          <a:latin typeface="+mn-lt"/>
        </a:defRPr>
      </a:lvl6pPr>
      <a:lvl7pPr marL="1828804" indent="-163229" algn="l" rtl="0" eaLnBrk="1" fontAlgn="base" hangingPunct="1">
        <a:spcBef>
          <a:spcPct val="20000"/>
        </a:spcBef>
        <a:spcAft>
          <a:spcPct val="0"/>
        </a:spcAft>
        <a:buChar char="»"/>
        <a:defRPr sz="1400">
          <a:solidFill>
            <a:schemeClr val="tx1"/>
          </a:solidFill>
          <a:latin typeface="+mn-lt"/>
        </a:defRPr>
      </a:lvl7pPr>
      <a:lvl8pPr marL="2285214" indent="-163229" algn="l" rtl="0" eaLnBrk="1" fontAlgn="base" hangingPunct="1">
        <a:spcBef>
          <a:spcPct val="20000"/>
        </a:spcBef>
        <a:spcAft>
          <a:spcPct val="0"/>
        </a:spcAft>
        <a:buChar char="»"/>
        <a:defRPr sz="1400">
          <a:solidFill>
            <a:schemeClr val="tx1"/>
          </a:solidFill>
          <a:latin typeface="+mn-lt"/>
        </a:defRPr>
      </a:lvl8pPr>
      <a:lvl9pPr marL="2741627" indent="-163229"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2824" rtl="0" eaLnBrk="1" latinLnBrk="0" hangingPunct="1">
        <a:defRPr sz="1800" kern="1200">
          <a:solidFill>
            <a:schemeClr val="tx1"/>
          </a:solidFill>
          <a:latin typeface="+mn-lt"/>
          <a:ea typeface="+mn-ea"/>
          <a:cs typeface="+mn-cs"/>
        </a:defRPr>
      </a:lvl1pPr>
      <a:lvl2pPr marL="456410" algn="l" defTabSz="912824" rtl="0" eaLnBrk="1" latinLnBrk="0" hangingPunct="1">
        <a:defRPr sz="1800" kern="1200">
          <a:solidFill>
            <a:schemeClr val="tx1"/>
          </a:solidFill>
          <a:latin typeface="+mn-lt"/>
          <a:ea typeface="+mn-ea"/>
          <a:cs typeface="+mn-cs"/>
        </a:defRPr>
      </a:lvl2pPr>
      <a:lvl3pPr marL="912824" algn="l" defTabSz="912824" rtl="0" eaLnBrk="1" latinLnBrk="0" hangingPunct="1">
        <a:defRPr sz="1800" kern="1200">
          <a:solidFill>
            <a:schemeClr val="tx1"/>
          </a:solidFill>
          <a:latin typeface="+mn-lt"/>
          <a:ea typeface="+mn-ea"/>
          <a:cs typeface="+mn-cs"/>
        </a:defRPr>
      </a:lvl3pPr>
      <a:lvl4pPr marL="1369230" algn="l" defTabSz="912824" rtl="0" eaLnBrk="1" latinLnBrk="0" hangingPunct="1">
        <a:defRPr sz="1800" kern="1200">
          <a:solidFill>
            <a:schemeClr val="tx1"/>
          </a:solidFill>
          <a:latin typeface="+mn-lt"/>
          <a:ea typeface="+mn-ea"/>
          <a:cs typeface="+mn-cs"/>
        </a:defRPr>
      </a:lvl4pPr>
      <a:lvl5pPr marL="1825637" algn="l" defTabSz="912824" rtl="0" eaLnBrk="1" latinLnBrk="0" hangingPunct="1">
        <a:defRPr sz="1800" kern="1200">
          <a:solidFill>
            <a:schemeClr val="tx1"/>
          </a:solidFill>
          <a:latin typeface="+mn-lt"/>
          <a:ea typeface="+mn-ea"/>
          <a:cs typeface="+mn-cs"/>
        </a:defRPr>
      </a:lvl5pPr>
      <a:lvl6pPr marL="2282046" algn="l" defTabSz="912824" rtl="0" eaLnBrk="1" latinLnBrk="0" hangingPunct="1">
        <a:defRPr sz="1800" kern="1200">
          <a:solidFill>
            <a:schemeClr val="tx1"/>
          </a:solidFill>
          <a:latin typeface="+mn-lt"/>
          <a:ea typeface="+mn-ea"/>
          <a:cs typeface="+mn-cs"/>
        </a:defRPr>
      </a:lvl6pPr>
      <a:lvl7pPr marL="2738456" algn="l" defTabSz="912824" rtl="0" eaLnBrk="1" latinLnBrk="0" hangingPunct="1">
        <a:defRPr sz="1800" kern="1200">
          <a:solidFill>
            <a:schemeClr val="tx1"/>
          </a:solidFill>
          <a:latin typeface="+mn-lt"/>
          <a:ea typeface="+mn-ea"/>
          <a:cs typeface="+mn-cs"/>
        </a:defRPr>
      </a:lvl7pPr>
      <a:lvl8pPr marL="3194867" algn="l" defTabSz="912824" rtl="0" eaLnBrk="1" latinLnBrk="0" hangingPunct="1">
        <a:defRPr sz="1800" kern="1200">
          <a:solidFill>
            <a:schemeClr val="tx1"/>
          </a:solidFill>
          <a:latin typeface="+mn-lt"/>
          <a:ea typeface="+mn-ea"/>
          <a:cs typeface="+mn-cs"/>
        </a:defRPr>
      </a:lvl8pPr>
      <a:lvl9pPr marL="3651279" algn="l" defTabSz="9128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stretch>
            <a:fillRect/>
          </a:stretch>
        </p:blipFill>
        <p:spPr>
          <a:xfrm>
            <a:off x="1625347" y="364673"/>
            <a:ext cx="5716015" cy="2974286"/>
          </a:xfrm>
          <a:prstGeom prst="rect">
            <a:avLst/>
          </a:prstGeom>
          <a:solidFill>
            <a:srgbClr val="FFFFFF">
              <a:shade val="85000"/>
            </a:srgbClr>
          </a:solidFill>
          <a:ln w="190500" cap="rnd">
            <a:solidFill>
              <a:schemeClr val="accent3"/>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ubtitle 2"/>
          <p:cNvSpPr txBox="1">
            <a:spLocks/>
          </p:cNvSpPr>
          <p:nvPr/>
        </p:nvSpPr>
        <p:spPr>
          <a:xfrm>
            <a:off x="2514679" y="5013569"/>
            <a:ext cx="6173536" cy="1274770"/>
          </a:xfrm>
          <a:prstGeom prst="rect">
            <a:avLst/>
          </a:prstGeom>
        </p:spPr>
        <p:txBody>
          <a:bodyPr>
            <a:noAutofit/>
          </a:bodyPr>
          <a:lstStyle>
            <a:lvl1pPr marL="175022" indent="-175022" algn="l" rtl="0" eaLnBrk="1" fontAlgn="base" hangingPunct="1">
              <a:lnSpc>
                <a:spcPct val="95000"/>
              </a:lnSpc>
              <a:spcBef>
                <a:spcPct val="75000"/>
              </a:spcBef>
              <a:spcAft>
                <a:spcPct val="0"/>
              </a:spcAft>
              <a:buClr>
                <a:schemeClr val="accent1"/>
              </a:buClr>
              <a:buSzPct val="110000"/>
              <a:buFont typeface="Wingdings" pitchFamily="2" charset="2"/>
              <a:buChar char="§"/>
              <a:defRPr sz="1800">
                <a:solidFill>
                  <a:schemeClr val="accent6"/>
                </a:solidFill>
                <a:latin typeface="+mn-lt"/>
                <a:ea typeface="+mn-ea"/>
                <a:cs typeface="+mn-cs"/>
              </a:defRPr>
            </a:lvl1pPr>
            <a:lvl2pPr marL="298847" indent="-122635" algn="l" rtl="0" eaLnBrk="1" fontAlgn="base" hangingPunct="1">
              <a:lnSpc>
                <a:spcPct val="95000"/>
              </a:lnSpc>
              <a:spcBef>
                <a:spcPct val="40000"/>
              </a:spcBef>
              <a:spcAft>
                <a:spcPct val="0"/>
              </a:spcAft>
              <a:buClr>
                <a:srgbClr val="917B69"/>
              </a:buClr>
              <a:buFont typeface="Arial" charset="0"/>
              <a:buChar char="•"/>
              <a:defRPr sz="1500">
                <a:solidFill>
                  <a:schemeClr val="accent6"/>
                </a:solidFill>
                <a:latin typeface="+mn-lt"/>
              </a:defRPr>
            </a:lvl2pPr>
            <a:lvl3pPr marL="433388" indent="-133350" algn="l" rtl="0" eaLnBrk="1" fontAlgn="base" hangingPunct="1">
              <a:lnSpc>
                <a:spcPct val="95000"/>
              </a:lnSpc>
              <a:spcBef>
                <a:spcPct val="30000"/>
              </a:spcBef>
              <a:spcAft>
                <a:spcPct val="0"/>
              </a:spcAft>
              <a:buClrTx/>
              <a:buFont typeface="Arial" charset="0"/>
              <a:buChar char="-"/>
              <a:defRPr>
                <a:solidFill>
                  <a:schemeClr val="accent6"/>
                </a:solidFill>
                <a:latin typeface="+mn-lt"/>
              </a:defRPr>
            </a:lvl3pPr>
            <a:lvl4pPr marL="564356" indent="-129779" algn="l" rtl="0" eaLnBrk="1" fontAlgn="base" hangingPunct="1">
              <a:lnSpc>
                <a:spcPct val="95000"/>
              </a:lnSpc>
              <a:spcBef>
                <a:spcPct val="20000"/>
              </a:spcBef>
              <a:spcAft>
                <a:spcPct val="0"/>
              </a:spcAft>
              <a:buClrTx/>
              <a:buFont typeface="Arial" charset="0"/>
              <a:buChar char="•"/>
              <a:defRPr sz="1200">
                <a:solidFill>
                  <a:schemeClr val="accent6"/>
                </a:solidFill>
                <a:latin typeface="+mn-lt"/>
              </a:defRPr>
            </a:lvl4pPr>
            <a:lvl5pPr marL="688181" indent="-122635" algn="l" rtl="0" eaLnBrk="1" fontAlgn="base" hangingPunct="1">
              <a:spcBef>
                <a:spcPct val="20000"/>
              </a:spcBef>
              <a:spcAft>
                <a:spcPct val="0"/>
              </a:spcAft>
              <a:buChar char="»"/>
              <a:defRPr sz="1050">
                <a:solidFill>
                  <a:schemeClr val="accent6"/>
                </a:solidFill>
                <a:latin typeface="+mn-lt"/>
              </a:defRPr>
            </a:lvl5pPr>
            <a:lvl6pPr marL="1031081" indent="-122635" algn="l" rtl="0" eaLnBrk="1" fontAlgn="base" hangingPunct="1">
              <a:spcBef>
                <a:spcPct val="20000"/>
              </a:spcBef>
              <a:spcAft>
                <a:spcPct val="0"/>
              </a:spcAft>
              <a:buChar char="»"/>
              <a:defRPr sz="1050">
                <a:solidFill>
                  <a:schemeClr val="tx1"/>
                </a:solidFill>
                <a:latin typeface="+mn-lt"/>
              </a:defRPr>
            </a:lvl6pPr>
            <a:lvl7pPr marL="1373981" indent="-122635" algn="l" rtl="0" eaLnBrk="1" fontAlgn="base" hangingPunct="1">
              <a:spcBef>
                <a:spcPct val="20000"/>
              </a:spcBef>
              <a:spcAft>
                <a:spcPct val="0"/>
              </a:spcAft>
              <a:buChar char="»"/>
              <a:defRPr sz="1050">
                <a:solidFill>
                  <a:schemeClr val="tx1"/>
                </a:solidFill>
                <a:latin typeface="+mn-lt"/>
              </a:defRPr>
            </a:lvl7pPr>
            <a:lvl8pPr marL="1716881" indent="-122635" algn="l" rtl="0" eaLnBrk="1" fontAlgn="base" hangingPunct="1">
              <a:spcBef>
                <a:spcPct val="20000"/>
              </a:spcBef>
              <a:spcAft>
                <a:spcPct val="0"/>
              </a:spcAft>
              <a:buChar char="»"/>
              <a:defRPr sz="1050">
                <a:solidFill>
                  <a:schemeClr val="tx1"/>
                </a:solidFill>
                <a:latin typeface="+mn-lt"/>
              </a:defRPr>
            </a:lvl8pPr>
            <a:lvl9pPr marL="2059781" indent="-122635" algn="l" rtl="0" eaLnBrk="1" fontAlgn="base" hangingPunct="1">
              <a:spcBef>
                <a:spcPct val="20000"/>
              </a:spcBef>
              <a:spcAft>
                <a:spcPct val="0"/>
              </a:spcAft>
              <a:buChar char="»"/>
              <a:defRPr sz="1050">
                <a:solidFill>
                  <a:schemeClr val="tx1"/>
                </a:solidFill>
                <a:latin typeface="+mn-lt"/>
              </a:defRPr>
            </a:lvl9pPr>
          </a:lstStyle>
          <a:p>
            <a:pPr marL="0" indent="0">
              <a:buNone/>
            </a:pPr>
            <a:r>
              <a:rPr lang="en-US" sz="2800" b="1" dirty="0" smtClean="0">
                <a:solidFill>
                  <a:schemeClr val="tx1"/>
                </a:solidFill>
              </a:rPr>
              <a:t>Francesco Giallauria</a:t>
            </a:r>
          </a:p>
          <a:p>
            <a:pPr marL="0" indent="0">
              <a:buNone/>
            </a:pPr>
            <a:r>
              <a:rPr lang="en-US" dirty="0" err="1" smtClean="0">
                <a:solidFill>
                  <a:schemeClr val="tx1"/>
                </a:solidFill>
              </a:rPr>
              <a:t>Ricercatore</a:t>
            </a:r>
            <a:r>
              <a:rPr lang="en-US" dirty="0" smtClean="0">
                <a:solidFill>
                  <a:schemeClr val="tx1"/>
                </a:solidFill>
              </a:rPr>
              <a:t> di </a:t>
            </a:r>
            <a:r>
              <a:rPr lang="en-US" dirty="0" err="1" smtClean="0">
                <a:solidFill>
                  <a:schemeClr val="tx1"/>
                </a:solidFill>
              </a:rPr>
              <a:t>Medicina</a:t>
            </a:r>
            <a:r>
              <a:rPr lang="en-US" dirty="0" smtClean="0">
                <a:solidFill>
                  <a:schemeClr val="tx1"/>
                </a:solidFill>
              </a:rPr>
              <a:t> </a:t>
            </a:r>
            <a:r>
              <a:rPr lang="en-US" dirty="0" err="1" smtClean="0">
                <a:solidFill>
                  <a:schemeClr val="tx1"/>
                </a:solidFill>
              </a:rPr>
              <a:t>Interna</a:t>
            </a:r>
            <a:r>
              <a:rPr lang="en-US" dirty="0" smtClean="0">
                <a:solidFill>
                  <a:schemeClr val="tx1"/>
                </a:solidFill>
              </a:rPr>
              <a:t>, UOC di </a:t>
            </a:r>
            <a:r>
              <a:rPr lang="en-US" dirty="0" err="1" smtClean="0">
                <a:solidFill>
                  <a:schemeClr val="tx1"/>
                </a:solidFill>
              </a:rPr>
              <a:t>Medicina</a:t>
            </a:r>
            <a:r>
              <a:rPr lang="en-US" dirty="0" smtClean="0">
                <a:solidFill>
                  <a:schemeClr val="tx1"/>
                </a:solidFill>
              </a:rPr>
              <a:t> </a:t>
            </a:r>
            <a:r>
              <a:rPr lang="en-US" dirty="0" err="1" smtClean="0">
                <a:solidFill>
                  <a:schemeClr val="tx1"/>
                </a:solidFill>
              </a:rPr>
              <a:t>Interna</a:t>
            </a:r>
            <a:r>
              <a:rPr lang="en-US" dirty="0" smtClean="0">
                <a:solidFill>
                  <a:schemeClr val="tx1"/>
                </a:solidFill>
              </a:rPr>
              <a:t> ad </a:t>
            </a:r>
            <a:r>
              <a:rPr lang="en-US" dirty="0" err="1" smtClean="0">
                <a:solidFill>
                  <a:schemeClr val="tx1"/>
                </a:solidFill>
              </a:rPr>
              <a:t>Indirizzo</a:t>
            </a:r>
            <a:r>
              <a:rPr lang="en-US" dirty="0" smtClean="0">
                <a:solidFill>
                  <a:schemeClr val="tx1"/>
                </a:solidFill>
              </a:rPr>
              <a:t> </a:t>
            </a:r>
            <a:r>
              <a:rPr lang="en-US" dirty="0" err="1" smtClean="0">
                <a:solidFill>
                  <a:schemeClr val="tx1"/>
                </a:solidFill>
              </a:rPr>
              <a:t>Metabolico</a:t>
            </a:r>
            <a:r>
              <a:rPr lang="en-US" dirty="0" smtClean="0">
                <a:solidFill>
                  <a:schemeClr val="tx1"/>
                </a:solidFill>
              </a:rPr>
              <a:t> e </a:t>
            </a:r>
            <a:r>
              <a:rPr lang="en-US" dirty="0" err="1" smtClean="0">
                <a:solidFill>
                  <a:schemeClr val="tx1"/>
                </a:solidFill>
              </a:rPr>
              <a:t>Riabilitativo</a:t>
            </a:r>
            <a:r>
              <a:rPr lang="en-US" dirty="0" smtClean="0">
                <a:solidFill>
                  <a:schemeClr val="tx1"/>
                </a:solidFill>
              </a:rPr>
              <a:t>, Universita’ di Napoli “Federico II”</a:t>
            </a:r>
            <a:endParaRPr lang="en-US" dirty="0">
              <a:solidFill>
                <a:schemeClr val="tx1"/>
              </a:solidFill>
            </a:endParaRPr>
          </a:p>
        </p:txBody>
      </p:sp>
      <p:pic>
        <p:nvPicPr>
          <p:cNvPr id="6" name="Picture 14" descr="federico II"/>
          <p:cNvPicPr>
            <a:picLocks noChangeAspect="1" noChangeArrowheads="1"/>
          </p:cNvPicPr>
          <p:nvPr/>
        </p:nvPicPr>
        <p:blipFill>
          <a:blip r:embed="rId3" cstate="print"/>
          <a:srcRect/>
          <a:stretch>
            <a:fillRect/>
          </a:stretch>
        </p:blipFill>
        <p:spPr bwMode="auto">
          <a:xfrm>
            <a:off x="691538" y="4919941"/>
            <a:ext cx="1668846" cy="1675383"/>
          </a:xfrm>
          <a:prstGeom prst="rect">
            <a:avLst/>
          </a:prstGeom>
          <a:noFill/>
          <a:ln w="9525">
            <a:noFill/>
            <a:miter lim="800000"/>
            <a:headEnd/>
            <a:tailEnd/>
          </a:ln>
        </p:spPr>
      </p:pic>
      <p:sp>
        <p:nvSpPr>
          <p:cNvPr id="7" name="Title 1"/>
          <p:cNvSpPr txBox="1">
            <a:spLocks/>
          </p:cNvSpPr>
          <p:nvPr/>
        </p:nvSpPr>
        <p:spPr>
          <a:xfrm>
            <a:off x="-352049" y="3551900"/>
            <a:ext cx="9794673" cy="1470025"/>
          </a:xfrm>
          <a:prstGeom prst="rect">
            <a:avLst/>
          </a:prstGeom>
        </p:spPr>
        <p:txBody>
          <a:bodyPr>
            <a:noAutofit/>
          </a:bodyPr>
          <a:lstStyle>
            <a:lvl1pPr algn="l" rtl="0" eaLnBrk="1" fontAlgn="base" hangingPunct="1">
              <a:lnSpc>
                <a:spcPct val="95000"/>
              </a:lnSpc>
              <a:spcBef>
                <a:spcPct val="0"/>
              </a:spcBef>
              <a:spcAft>
                <a:spcPct val="0"/>
              </a:spcAft>
              <a:defRPr sz="2100">
                <a:solidFill>
                  <a:schemeClr val="accent4"/>
                </a:solidFill>
                <a:latin typeface="+mj-lt"/>
                <a:ea typeface="+mj-ea"/>
                <a:cs typeface="+mj-cs"/>
              </a:defRPr>
            </a:lvl1pPr>
            <a:lvl2pPr algn="l" rtl="0" eaLnBrk="1" fontAlgn="base" hangingPunct="1">
              <a:lnSpc>
                <a:spcPct val="95000"/>
              </a:lnSpc>
              <a:spcBef>
                <a:spcPct val="0"/>
              </a:spcBef>
              <a:spcAft>
                <a:spcPct val="0"/>
              </a:spcAft>
              <a:defRPr sz="2100">
                <a:solidFill>
                  <a:schemeClr val="folHlink"/>
                </a:solidFill>
                <a:latin typeface="Arial" charset="0"/>
              </a:defRPr>
            </a:lvl2pPr>
            <a:lvl3pPr algn="l" rtl="0" eaLnBrk="1" fontAlgn="base" hangingPunct="1">
              <a:lnSpc>
                <a:spcPct val="95000"/>
              </a:lnSpc>
              <a:spcBef>
                <a:spcPct val="0"/>
              </a:spcBef>
              <a:spcAft>
                <a:spcPct val="0"/>
              </a:spcAft>
              <a:defRPr sz="2100">
                <a:solidFill>
                  <a:schemeClr val="folHlink"/>
                </a:solidFill>
                <a:latin typeface="Arial" charset="0"/>
              </a:defRPr>
            </a:lvl3pPr>
            <a:lvl4pPr algn="l" rtl="0" eaLnBrk="1" fontAlgn="base" hangingPunct="1">
              <a:lnSpc>
                <a:spcPct val="95000"/>
              </a:lnSpc>
              <a:spcBef>
                <a:spcPct val="0"/>
              </a:spcBef>
              <a:spcAft>
                <a:spcPct val="0"/>
              </a:spcAft>
              <a:defRPr sz="2100">
                <a:solidFill>
                  <a:schemeClr val="folHlink"/>
                </a:solidFill>
                <a:latin typeface="Arial" charset="0"/>
              </a:defRPr>
            </a:lvl4pPr>
            <a:lvl5pPr algn="l" rtl="0" eaLnBrk="1" fontAlgn="base" hangingPunct="1">
              <a:lnSpc>
                <a:spcPct val="95000"/>
              </a:lnSpc>
              <a:spcBef>
                <a:spcPct val="0"/>
              </a:spcBef>
              <a:spcAft>
                <a:spcPct val="0"/>
              </a:spcAft>
              <a:defRPr sz="2100">
                <a:solidFill>
                  <a:schemeClr val="folHlink"/>
                </a:solidFill>
                <a:latin typeface="Arial" charset="0"/>
              </a:defRPr>
            </a:lvl5pPr>
            <a:lvl6pPr marL="342900" algn="l" rtl="0" eaLnBrk="1" fontAlgn="base" hangingPunct="1">
              <a:lnSpc>
                <a:spcPct val="95000"/>
              </a:lnSpc>
              <a:spcBef>
                <a:spcPct val="0"/>
              </a:spcBef>
              <a:spcAft>
                <a:spcPct val="0"/>
              </a:spcAft>
              <a:defRPr sz="2100">
                <a:solidFill>
                  <a:schemeClr val="folHlink"/>
                </a:solidFill>
                <a:latin typeface="Arial" charset="0"/>
              </a:defRPr>
            </a:lvl6pPr>
            <a:lvl7pPr marL="685800" algn="l" rtl="0" eaLnBrk="1" fontAlgn="base" hangingPunct="1">
              <a:lnSpc>
                <a:spcPct val="95000"/>
              </a:lnSpc>
              <a:spcBef>
                <a:spcPct val="0"/>
              </a:spcBef>
              <a:spcAft>
                <a:spcPct val="0"/>
              </a:spcAft>
              <a:defRPr sz="2100">
                <a:solidFill>
                  <a:schemeClr val="folHlink"/>
                </a:solidFill>
                <a:latin typeface="Arial" charset="0"/>
              </a:defRPr>
            </a:lvl7pPr>
            <a:lvl8pPr marL="1028700" algn="l" rtl="0" eaLnBrk="1" fontAlgn="base" hangingPunct="1">
              <a:lnSpc>
                <a:spcPct val="95000"/>
              </a:lnSpc>
              <a:spcBef>
                <a:spcPct val="0"/>
              </a:spcBef>
              <a:spcAft>
                <a:spcPct val="0"/>
              </a:spcAft>
              <a:defRPr sz="2100">
                <a:solidFill>
                  <a:schemeClr val="folHlink"/>
                </a:solidFill>
                <a:latin typeface="Arial" charset="0"/>
              </a:defRPr>
            </a:lvl8pPr>
            <a:lvl9pPr marL="1371600" algn="l" rtl="0" eaLnBrk="1" fontAlgn="base" hangingPunct="1">
              <a:lnSpc>
                <a:spcPct val="95000"/>
              </a:lnSpc>
              <a:spcBef>
                <a:spcPct val="0"/>
              </a:spcBef>
              <a:spcAft>
                <a:spcPct val="0"/>
              </a:spcAft>
              <a:defRPr sz="2100">
                <a:solidFill>
                  <a:schemeClr val="folHlink"/>
                </a:solidFill>
                <a:latin typeface="Arial" charset="0"/>
              </a:defRPr>
            </a:lvl9pPr>
          </a:lstStyle>
          <a:p>
            <a:pPr algn="ctr"/>
            <a:r>
              <a:rPr lang="en-US" sz="3600" b="1" dirty="0" err="1" smtClean="0"/>
              <a:t>Terapia</a:t>
            </a:r>
            <a:r>
              <a:rPr lang="en-US" sz="3600" b="1" dirty="0" smtClean="0"/>
              <a:t> con </a:t>
            </a:r>
            <a:r>
              <a:rPr lang="en-US" sz="3600" b="1" dirty="0" err="1" smtClean="0"/>
              <a:t>Sacubitril</a:t>
            </a:r>
            <a:r>
              <a:rPr lang="en-US" sz="3600" b="1" dirty="0" smtClean="0"/>
              <a:t>-Valsartan: </a:t>
            </a:r>
            <a:r>
              <a:rPr lang="en-US" sz="3600" b="1" dirty="0" err="1" smtClean="0"/>
              <a:t>iniziare</a:t>
            </a:r>
            <a:r>
              <a:rPr lang="en-US" sz="3600" b="1" dirty="0" smtClean="0"/>
              <a:t> </a:t>
            </a:r>
            <a:r>
              <a:rPr lang="en-US" sz="3600" b="1" dirty="0" err="1" smtClean="0"/>
              <a:t>subito</a:t>
            </a:r>
            <a:r>
              <a:rPr lang="en-US" sz="3600" b="1" dirty="0" smtClean="0"/>
              <a:t> </a:t>
            </a:r>
            <a:r>
              <a:rPr lang="it-IT" sz="3600" b="1" dirty="0" smtClean="0">
                <a:latin typeface="Lucida Grande"/>
                <a:ea typeface="Lucida Grande"/>
                <a:cs typeface="Lucida Grande"/>
              </a:rPr>
              <a:t>è</a:t>
            </a:r>
            <a:r>
              <a:rPr lang="en-US" sz="3600" b="1" dirty="0"/>
              <a:t> </a:t>
            </a:r>
            <a:r>
              <a:rPr lang="en-US" sz="3600" b="1" dirty="0" err="1" smtClean="0"/>
              <a:t>sempre</a:t>
            </a:r>
            <a:r>
              <a:rPr lang="en-US" sz="3600" b="1" dirty="0" smtClean="0"/>
              <a:t> la </a:t>
            </a:r>
            <a:r>
              <a:rPr lang="en-US" sz="3600" b="1" dirty="0" err="1" smtClean="0"/>
              <a:t>scelta</a:t>
            </a:r>
            <a:r>
              <a:rPr lang="en-US" sz="3600" b="1" dirty="0" smtClean="0"/>
              <a:t> </a:t>
            </a:r>
            <a:r>
              <a:rPr lang="en-US" sz="3600" b="1" dirty="0" err="1" smtClean="0"/>
              <a:t>migliore</a:t>
            </a:r>
            <a:endParaRPr lang="en-US" sz="3600" b="1" dirty="0"/>
          </a:p>
        </p:txBody>
      </p:sp>
    </p:spTree>
    <p:extLst>
      <p:ext uri="{BB962C8B-B14F-4D97-AF65-F5344CB8AC3E}">
        <p14:creationId xmlns:p14="http://schemas.microsoft.com/office/powerpoint/2010/main" xmlns="" val="11451120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a:spLocks noGrp="1"/>
          </p:cNvSpPr>
          <p:nvPr>
            <p:ph type="title"/>
          </p:nvPr>
        </p:nvSpPr>
        <p:spPr>
          <a:xfrm>
            <a:off x="511959" y="303045"/>
            <a:ext cx="7776864" cy="1152129"/>
          </a:xfrm>
        </p:spPr>
        <p:txBody>
          <a:bodyPr anchor="t">
            <a:noAutofit/>
          </a:bodyPr>
          <a:lstStyle/>
          <a:p>
            <a:pPr algn="ctr">
              <a:lnSpc>
                <a:spcPct val="100000"/>
              </a:lnSpc>
            </a:pPr>
            <a:r>
              <a:rPr lang="it-IT" sz="1800" b="1" dirty="0">
                <a:solidFill>
                  <a:schemeClr val="accent1">
                    <a:lumMod val="75000"/>
                  </a:schemeClr>
                </a:solidFill>
              </a:rPr>
              <a:t>Sacubitril/Valsartan </a:t>
            </a:r>
            <a:r>
              <a:rPr lang="it-IT" sz="1800" b="1" dirty="0">
                <a:solidFill>
                  <a:srgbClr val="FF0000"/>
                </a:solidFill>
              </a:rPr>
              <a:t>raddoppia l’efficacia </a:t>
            </a:r>
            <a:r>
              <a:rPr lang="it-IT" sz="1800" b="1" dirty="0">
                <a:solidFill>
                  <a:schemeClr val="accent1">
                    <a:lumMod val="75000"/>
                  </a:schemeClr>
                </a:solidFill>
              </a:rPr>
              <a:t>nella riduzione del rischio di morte CV vs ACE-i </a:t>
            </a:r>
          </a:p>
        </p:txBody>
      </p:sp>
      <p:sp>
        <p:nvSpPr>
          <p:cNvPr id="3" name="TextBox 2"/>
          <p:cNvSpPr txBox="1"/>
          <p:nvPr/>
        </p:nvSpPr>
        <p:spPr>
          <a:xfrm>
            <a:off x="1116585" y="3211068"/>
            <a:ext cx="359073" cy="215444"/>
          </a:xfrm>
          <a:prstGeom prst="rect">
            <a:avLst/>
          </a:prstGeom>
          <a:noFill/>
        </p:spPr>
        <p:txBody>
          <a:bodyPr wrap="none" lIns="0" tIns="0" rIns="0" bIns="0" rtlCol="0">
            <a:spAutoFit/>
          </a:bodyPr>
          <a:lstStyle>
            <a:defPPr>
              <a:defRPr lang="en-US"/>
            </a:defPPr>
            <a:lvl1pPr algn="r" defTabSz="457200">
              <a:defRPr sz="1400" b="1">
                <a:solidFill>
                  <a:srgbClr val="000000"/>
                </a:solidFill>
                <a:latin typeface="Arial"/>
                <a:cs typeface="Arial"/>
              </a:defRPr>
            </a:lvl1pPr>
            <a:lvl2pPr defTabSz="457200"/>
            <a:lvl3pPr defTabSz="457200"/>
            <a:lvl4pPr defTabSz="457200"/>
            <a:lvl5pPr defTabSz="457200"/>
            <a:lvl6pPr defTabSz="457200"/>
            <a:lvl7pPr defTabSz="457200"/>
            <a:lvl8pPr defTabSz="457200"/>
            <a:lvl9pPr defTabSz="457200"/>
          </a:lstStyle>
          <a:p>
            <a:pPr defTabSz="457189" rtl="0">
              <a:defRPr/>
            </a:pPr>
            <a:r>
              <a:rPr lang="it-IT" b="0" kern="1200" dirty="0">
                <a:ea typeface="+mn-ea"/>
              </a:rPr>
              <a:t>10%</a:t>
            </a:r>
          </a:p>
        </p:txBody>
      </p:sp>
      <p:cxnSp>
        <p:nvCxnSpPr>
          <p:cNvPr id="7" name="Straight Connector 6"/>
          <p:cNvCxnSpPr/>
          <p:nvPr/>
        </p:nvCxnSpPr>
        <p:spPr>
          <a:xfrm rot="5400000">
            <a:off x="20312" y="4095989"/>
            <a:ext cx="3124456" cy="1563"/>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495256" y="3316289"/>
            <a:ext cx="72000" cy="1323"/>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335907" y="2518147"/>
            <a:ext cx="1080000" cy="1390507"/>
          </a:xfrm>
          <a:prstGeom prst="rect">
            <a:avLst/>
          </a:prstGeom>
          <a:gradFill>
            <a:gsLst>
              <a:gs pos="0">
                <a:schemeClr val="tx1">
                  <a:lumMod val="75000"/>
                  <a:lumOff val="25000"/>
                </a:schemeClr>
              </a:gs>
              <a:gs pos="100000">
                <a:schemeClr val="bg1">
                  <a:lumMod val="85000"/>
                </a:schemeClr>
              </a:gs>
            </a:gsLst>
            <a:lin ang="2700000" scaled="1"/>
          </a:gradFill>
          <a:ln>
            <a:noFill/>
          </a:ln>
          <a:effectLst/>
        </p:spPr>
        <p:style>
          <a:lnRef idx="1">
            <a:schemeClr val="accent1"/>
          </a:lnRef>
          <a:fillRef idx="3">
            <a:schemeClr val="accent1"/>
          </a:fillRef>
          <a:effectRef idx="2">
            <a:schemeClr val="accent1"/>
          </a:effectRef>
          <a:fontRef idx="minor">
            <a:schemeClr val="lt1"/>
          </a:fontRef>
        </p:style>
        <p:txBody>
          <a:bodyPr lIns="90881" tIns="45436" rIns="90881" bIns="45436"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9">
              <a:defRPr/>
            </a:pPr>
            <a:endParaRPr lang="it-IT" dirty="0">
              <a:solidFill>
                <a:srgbClr val="000000"/>
              </a:solidFill>
              <a:latin typeface="Arial"/>
            </a:endParaRPr>
          </a:p>
        </p:txBody>
      </p:sp>
      <p:sp>
        <p:nvSpPr>
          <p:cNvPr id="10" name="Rectangle 9"/>
          <p:cNvSpPr/>
          <p:nvPr/>
        </p:nvSpPr>
        <p:spPr>
          <a:xfrm>
            <a:off x="2025493" y="2518149"/>
            <a:ext cx="1080000" cy="799491"/>
          </a:xfrm>
          <a:prstGeom prst="rect">
            <a:avLst/>
          </a:prstGeom>
          <a:gradFill>
            <a:gsLst>
              <a:gs pos="19000">
                <a:schemeClr val="accent2">
                  <a:lumMod val="75000"/>
                </a:schemeClr>
              </a:gs>
              <a:gs pos="100000">
                <a:schemeClr val="accent2">
                  <a:lumMod val="40000"/>
                  <a:lumOff val="60000"/>
                </a:schemeClr>
              </a:gs>
            </a:gsLst>
            <a:lin ang="2700000" scaled="1"/>
          </a:gradFill>
          <a:ln>
            <a:noFill/>
          </a:ln>
          <a:effectLst/>
        </p:spPr>
        <p:style>
          <a:lnRef idx="1">
            <a:schemeClr val="accent1"/>
          </a:lnRef>
          <a:fillRef idx="3">
            <a:schemeClr val="accent1"/>
          </a:fillRef>
          <a:effectRef idx="2">
            <a:schemeClr val="accent1"/>
          </a:effectRef>
          <a:fontRef idx="minor">
            <a:schemeClr val="lt1"/>
          </a:fontRef>
        </p:style>
        <p:txBody>
          <a:bodyPr lIns="90881" tIns="45436" rIns="90881" bIns="45436"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9">
              <a:defRPr/>
            </a:pPr>
            <a:endParaRPr lang="it-IT" dirty="0">
              <a:solidFill>
                <a:srgbClr val="000000"/>
              </a:solidFill>
              <a:latin typeface="Arial"/>
            </a:endParaRPr>
          </a:p>
        </p:txBody>
      </p:sp>
      <p:cxnSp>
        <p:nvCxnSpPr>
          <p:cNvPr id="11" name="Straight Connector 10"/>
          <p:cNvCxnSpPr>
            <a:cxnSpLocks/>
          </p:cNvCxnSpPr>
          <p:nvPr/>
        </p:nvCxnSpPr>
        <p:spPr>
          <a:xfrm>
            <a:off x="1495256" y="4097403"/>
            <a:ext cx="72000" cy="0"/>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495256" y="4878516"/>
            <a:ext cx="72000" cy="1323"/>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a:off x="1495256" y="5659631"/>
            <a:ext cx="72000" cy="0"/>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116585" y="3992851"/>
            <a:ext cx="359073" cy="215444"/>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7189">
              <a:defRPr/>
            </a:pPr>
            <a:r>
              <a:rPr lang="it-IT" sz="1400" dirty="0">
                <a:solidFill>
                  <a:srgbClr val="000000"/>
                </a:solidFill>
                <a:latin typeface="Arial"/>
                <a:cs typeface="Arial"/>
              </a:rPr>
              <a:t>20%</a:t>
            </a:r>
          </a:p>
        </p:txBody>
      </p:sp>
      <p:sp>
        <p:nvSpPr>
          <p:cNvPr id="15" name="TextBox 14"/>
          <p:cNvSpPr txBox="1"/>
          <p:nvPr/>
        </p:nvSpPr>
        <p:spPr>
          <a:xfrm>
            <a:off x="1116585" y="4775904"/>
            <a:ext cx="359073" cy="215444"/>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7189">
              <a:defRPr/>
            </a:pPr>
            <a:r>
              <a:rPr lang="it-IT" sz="1400" dirty="0">
                <a:solidFill>
                  <a:srgbClr val="000000"/>
                </a:solidFill>
                <a:latin typeface="Arial"/>
                <a:cs typeface="Arial"/>
              </a:rPr>
              <a:t>30%</a:t>
            </a:r>
          </a:p>
        </p:txBody>
      </p:sp>
      <p:sp>
        <p:nvSpPr>
          <p:cNvPr id="16" name="TextBox 15"/>
          <p:cNvSpPr txBox="1"/>
          <p:nvPr/>
        </p:nvSpPr>
        <p:spPr>
          <a:xfrm>
            <a:off x="1116585" y="5558948"/>
            <a:ext cx="359073" cy="215444"/>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7189">
              <a:defRPr/>
            </a:pPr>
            <a:r>
              <a:rPr lang="it-IT" sz="1400" dirty="0">
                <a:solidFill>
                  <a:srgbClr val="000000"/>
                </a:solidFill>
                <a:latin typeface="Arial"/>
                <a:cs typeface="Arial"/>
              </a:rPr>
              <a:t>40%</a:t>
            </a:r>
          </a:p>
        </p:txBody>
      </p:sp>
      <p:sp>
        <p:nvSpPr>
          <p:cNvPr id="17" name="TextBox 16"/>
          <p:cNvSpPr txBox="1"/>
          <p:nvPr/>
        </p:nvSpPr>
        <p:spPr>
          <a:xfrm>
            <a:off x="4163829" y="2256803"/>
            <a:ext cx="1402579" cy="230832"/>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lnSpc>
                <a:spcPts val="1800"/>
              </a:lnSpc>
              <a:defRPr/>
            </a:pPr>
            <a:r>
              <a:rPr lang="it-IT" sz="1200" b="1" dirty="0">
                <a:solidFill>
                  <a:srgbClr val="000000"/>
                </a:solidFill>
                <a:latin typeface="Arial"/>
                <a:cs typeface="Arial"/>
              </a:rPr>
              <a:t>ACE inhibitor</a:t>
            </a:r>
          </a:p>
        </p:txBody>
      </p:sp>
      <p:sp>
        <p:nvSpPr>
          <p:cNvPr id="18" name="TextBox 17"/>
          <p:cNvSpPr txBox="1"/>
          <p:nvPr/>
        </p:nvSpPr>
        <p:spPr>
          <a:xfrm>
            <a:off x="1609455" y="2025972"/>
            <a:ext cx="1898052" cy="461665"/>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lnSpc>
                <a:spcPts val="1800"/>
              </a:lnSpc>
              <a:defRPr/>
            </a:pPr>
            <a:r>
              <a:rPr lang="it-IT" sz="1200" b="1" dirty="0">
                <a:solidFill>
                  <a:srgbClr val="000000"/>
                </a:solidFill>
                <a:latin typeface="Arial"/>
                <a:cs typeface="Arial"/>
              </a:rPr>
              <a:t>Angiotensin</a:t>
            </a:r>
          </a:p>
          <a:p>
            <a:pPr algn="ctr" defTabSz="457189">
              <a:lnSpc>
                <a:spcPts val="1800"/>
              </a:lnSpc>
              <a:defRPr/>
            </a:pPr>
            <a:r>
              <a:rPr lang="it-IT" sz="1200" b="1" dirty="0">
                <a:solidFill>
                  <a:srgbClr val="000000"/>
                </a:solidFill>
                <a:latin typeface="Arial"/>
                <a:cs typeface="Arial"/>
              </a:rPr>
              <a:t>Receptor blocker</a:t>
            </a:r>
          </a:p>
        </p:txBody>
      </p:sp>
      <p:sp>
        <p:nvSpPr>
          <p:cNvPr id="19" name="TextBox 18"/>
          <p:cNvSpPr txBox="1"/>
          <p:nvPr/>
        </p:nvSpPr>
        <p:spPr>
          <a:xfrm>
            <a:off x="1215972" y="2412632"/>
            <a:ext cx="259686" cy="215444"/>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7189">
              <a:defRPr/>
            </a:pPr>
            <a:r>
              <a:rPr lang="it-IT" sz="1400" dirty="0">
                <a:solidFill>
                  <a:srgbClr val="000000"/>
                </a:solidFill>
                <a:latin typeface="Arial"/>
                <a:cs typeface="Arial"/>
              </a:rPr>
              <a:t>0%</a:t>
            </a:r>
          </a:p>
        </p:txBody>
      </p:sp>
      <p:cxnSp>
        <p:nvCxnSpPr>
          <p:cNvPr id="22" name="Straight Arrow Connector 21"/>
          <p:cNvCxnSpPr/>
          <p:nvPr/>
        </p:nvCxnSpPr>
        <p:spPr>
          <a:xfrm rot="5400000">
            <a:off x="786091" y="3345856"/>
            <a:ext cx="360000" cy="1563"/>
          </a:xfrm>
          <a:prstGeom prst="straightConnector1">
            <a:avLst/>
          </a:prstGeom>
          <a:ln w="38100" cap="rnd" cmpd="sng" algn="ctr">
            <a:solidFill>
              <a:schemeClr val="bg1">
                <a:lumMod val="50000"/>
              </a:schemeClr>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646319" y="2519470"/>
            <a:ext cx="1080000" cy="2741041"/>
          </a:xfrm>
          <a:prstGeom prst="rect">
            <a:avLst/>
          </a:prstGeom>
          <a:gradFill>
            <a:gsLst>
              <a:gs pos="50000">
                <a:srgbClr val="C00000"/>
              </a:gs>
              <a:gs pos="100000">
                <a:srgbClr val="FF0000"/>
              </a:gs>
            </a:gsLst>
            <a:lin ang="2700000" scaled="1"/>
          </a:gradFill>
          <a:ln>
            <a:noFill/>
          </a:ln>
          <a:effectLst/>
        </p:spPr>
        <p:style>
          <a:lnRef idx="1">
            <a:schemeClr val="accent1"/>
          </a:lnRef>
          <a:fillRef idx="3">
            <a:schemeClr val="accent1"/>
          </a:fillRef>
          <a:effectRef idx="2">
            <a:schemeClr val="accent1"/>
          </a:effectRef>
          <a:fontRef idx="minor">
            <a:schemeClr val="lt1"/>
          </a:fontRef>
        </p:style>
        <p:txBody>
          <a:bodyPr lIns="90881" tIns="45436" rIns="90881" bIns="45436"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9">
              <a:defRPr/>
            </a:pPr>
            <a:endParaRPr lang="it-IT" dirty="0">
              <a:solidFill>
                <a:srgbClr val="000000"/>
              </a:solidFill>
              <a:latin typeface="Arial"/>
            </a:endParaRPr>
          </a:p>
        </p:txBody>
      </p:sp>
      <p:sp>
        <p:nvSpPr>
          <p:cNvPr id="24" name="TextBox 23"/>
          <p:cNvSpPr txBox="1"/>
          <p:nvPr/>
        </p:nvSpPr>
        <p:spPr>
          <a:xfrm rot="16200000">
            <a:off x="-877621" y="3928104"/>
            <a:ext cx="3140077" cy="322592"/>
          </a:xfrm>
          <a:prstGeom prst="rect">
            <a:avLst/>
          </a:prstGeom>
          <a:noFill/>
        </p:spPr>
        <p:txBody>
          <a:bodyPr wrap="square" lIns="90881" tIns="45436" rIns="90881" bIns="45436"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lnSpc>
                <a:spcPts val="1800"/>
              </a:lnSpc>
              <a:defRPr/>
            </a:pPr>
            <a:r>
              <a:rPr lang="it-IT" sz="1400" b="1" dirty="0">
                <a:solidFill>
                  <a:srgbClr val="000000"/>
                </a:solidFill>
                <a:latin typeface="Arial"/>
                <a:cs typeface="Arial"/>
              </a:rPr>
              <a:t>% Decrease in Mortality</a:t>
            </a:r>
          </a:p>
        </p:txBody>
      </p:sp>
      <p:cxnSp>
        <p:nvCxnSpPr>
          <p:cNvPr id="25" name="Straight Connector 24"/>
          <p:cNvCxnSpPr>
            <a:cxnSpLocks/>
          </p:cNvCxnSpPr>
          <p:nvPr/>
        </p:nvCxnSpPr>
        <p:spPr>
          <a:xfrm>
            <a:off x="5436098" y="3908733"/>
            <a:ext cx="1192735" cy="331"/>
          </a:xfrm>
          <a:prstGeom prst="line">
            <a:avLst/>
          </a:prstGeom>
          <a:ln w="19050" cap="flat" cmpd="sng" algn="ctr">
            <a:solidFill>
              <a:schemeClr val="bg1">
                <a:lumMod val="50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4900411" y="3213471"/>
            <a:ext cx="1386979" cy="1563"/>
          </a:xfrm>
          <a:prstGeom prst="straightConnector1">
            <a:avLst/>
          </a:prstGeom>
          <a:ln w="38100" cap="rnd" cmpd="sng" algn="ctr">
            <a:solidFill>
              <a:schemeClr val="bg1">
                <a:lumMod val="50000"/>
              </a:schemeClr>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cxnSpLocks/>
          </p:cNvCxnSpPr>
          <p:nvPr/>
        </p:nvCxnSpPr>
        <p:spPr>
          <a:xfrm>
            <a:off x="4865120" y="5250599"/>
            <a:ext cx="1763713" cy="331"/>
          </a:xfrm>
          <a:prstGeom prst="line">
            <a:avLst/>
          </a:prstGeom>
          <a:ln w="19050" cap="flat" cmpd="sng" algn="ctr">
            <a:solidFill>
              <a:schemeClr val="bg1">
                <a:lumMod val="50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670002" y="3022282"/>
            <a:ext cx="901682" cy="461091"/>
          </a:xfrm>
          <a:prstGeom prst="rect">
            <a:avLst/>
          </a:prstGeom>
          <a:noFill/>
          <a:effectLst/>
        </p:spPr>
        <p:txBody>
          <a:bodyPr wrap="none" lIns="90881" tIns="45436" rIns="90881" bIns="45436"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a:defRPr/>
            </a:pPr>
            <a:r>
              <a:rPr lang="it-IT" sz="2400" b="1" dirty="0">
                <a:solidFill>
                  <a:srgbClr val="000000">
                    <a:lumMod val="75000"/>
                    <a:lumOff val="25000"/>
                  </a:srgbClr>
                </a:solidFill>
                <a:latin typeface="Arial Black"/>
                <a:cs typeface="Arial"/>
              </a:rPr>
              <a:t>18%</a:t>
            </a:r>
          </a:p>
        </p:txBody>
      </p:sp>
      <p:sp>
        <p:nvSpPr>
          <p:cNvPr id="29" name="TextBox 28"/>
          <p:cNvSpPr txBox="1"/>
          <p:nvPr/>
        </p:nvSpPr>
        <p:spPr>
          <a:xfrm>
            <a:off x="5675436" y="4361518"/>
            <a:ext cx="901682" cy="461091"/>
          </a:xfrm>
          <a:prstGeom prst="rect">
            <a:avLst/>
          </a:prstGeom>
          <a:noFill/>
        </p:spPr>
        <p:txBody>
          <a:bodyPr wrap="none" lIns="90881" tIns="45436" rIns="90881" bIns="45436"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a:defRPr/>
            </a:pPr>
            <a:r>
              <a:rPr lang="it-IT" sz="2400" b="1" dirty="0">
                <a:solidFill>
                  <a:srgbClr val="000000">
                    <a:lumMod val="75000"/>
                    <a:lumOff val="25000"/>
                  </a:srgbClr>
                </a:solidFill>
                <a:latin typeface="Arial Black"/>
                <a:cs typeface="Arial"/>
              </a:rPr>
              <a:t>20%</a:t>
            </a:r>
          </a:p>
        </p:txBody>
      </p:sp>
      <p:sp>
        <p:nvSpPr>
          <p:cNvPr id="31" name="TextBox 30"/>
          <p:cNvSpPr txBox="1"/>
          <p:nvPr/>
        </p:nvSpPr>
        <p:spPr>
          <a:xfrm>
            <a:off x="6081941" y="2031742"/>
            <a:ext cx="2182807" cy="461665"/>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lnSpc>
                <a:spcPts val="1800"/>
              </a:lnSpc>
              <a:defRPr/>
            </a:pPr>
            <a:r>
              <a:rPr lang="it-IT" sz="1200" b="1" dirty="0">
                <a:solidFill>
                  <a:srgbClr val="000000"/>
                </a:solidFill>
                <a:latin typeface="Arial"/>
                <a:cs typeface="Arial"/>
              </a:rPr>
              <a:t>Angiotensin</a:t>
            </a:r>
            <a:br>
              <a:rPr lang="it-IT" sz="1200" b="1" dirty="0">
                <a:solidFill>
                  <a:srgbClr val="000000"/>
                </a:solidFill>
                <a:latin typeface="Arial"/>
                <a:cs typeface="Arial"/>
              </a:rPr>
            </a:br>
            <a:r>
              <a:rPr lang="it-IT" sz="1200" b="1" dirty="0">
                <a:solidFill>
                  <a:srgbClr val="000000"/>
                </a:solidFill>
                <a:latin typeface="Arial"/>
                <a:cs typeface="Arial"/>
              </a:rPr>
              <a:t>neprilysin inhibition</a:t>
            </a:r>
          </a:p>
        </p:txBody>
      </p:sp>
      <p:cxnSp>
        <p:nvCxnSpPr>
          <p:cNvPr id="32" name="Straight Arrow Connector 31"/>
          <p:cNvCxnSpPr/>
          <p:nvPr/>
        </p:nvCxnSpPr>
        <p:spPr>
          <a:xfrm rot="5400000">
            <a:off x="5847784" y="4579697"/>
            <a:ext cx="1340184" cy="1563"/>
          </a:xfrm>
          <a:prstGeom prst="straightConnector1">
            <a:avLst/>
          </a:prstGeom>
          <a:ln w="38100" cap="rnd" cmpd="sng" algn="ctr">
            <a:solidFill>
              <a:schemeClr val="bg1">
                <a:lumMod val="50000"/>
              </a:schemeClr>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249285" y="2504647"/>
            <a:ext cx="0" cy="812964"/>
          </a:xfrm>
          <a:prstGeom prst="straightConnector1">
            <a:avLst/>
          </a:prstGeom>
          <a:ln w="38100" cap="rnd" cmpd="sng" algn="ctr">
            <a:solidFill>
              <a:schemeClr val="bg1">
                <a:lumMod val="50000"/>
              </a:schemeClr>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348702" y="2715326"/>
            <a:ext cx="901682" cy="461091"/>
          </a:xfrm>
          <a:prstGeom prst="rect">
            <a:avLst/>
          </a:prstGeom>
          <a:noFill/>
        </p:spPr>
        <p:txBody>
          <a:bodyPr wrap="none" lIns="90881" tIns="45436" rIns="90881" bIns="45436"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a:defRPr/>
            </a:pPr>
            <a:r>
              <a:rPr lang="it-IT" sz="2400" b="1" dirty="0">
                <a:solidFill>
                  <a:srgbClr val="000000">
                    <a:lumMod val="75000"/>
                    <a:lumOff val="25000"/>
                  </a:srgbClr>
                </a:solidFill>
                <a:latin typeface="Arial Black"/>
                <a:cs typeface="Arial"/>
              </a:rPr>
              <a:t>10%</a:t>
            </a:r>
          </a:p>
        </p:txBody>
      </p:sp>
      <p:cxnSp>
        <p:nvCxnSpPr>
          <p:cNvPr id="35" name="Straight Connector 34"/>
          <p:cNvCxnSpPr>
            <a:cxnSpLocks/>
          </p:cNvCxnSpPr>
          <p:nvPr/>
        </p:nvCxnSpPr>
        <p:spPr>
          <a:xfrm>
            <a:off x="3108997" y="3315207"/>
            <a:ext cx="1235555" cy="0"/>
          </a:xfrm>
          <a:prstGeom prst="line">
            <a:avLst/>
          </a:prstGeom>
          <a:ln w="19050" cap="flat" cmpd="sng" algn="ctr">
            <a:solidFill>
              <a:schemeClr val="bg1">
                <a:lumMod val="50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 name="Down Arrow 4"/>
          <p:cNvSpPr/>
          <p:nvPr/>
        </p:nvSpPr>
        <p:spPr bwMode="auto">
          <a:xfrm>
            <a:off x="8095455" y="2454329"/>
            <a:ext cx="429816" cy="2810801"/>
          </a:xfrm>
          <a:prstGeom prst="downArrow">
            <a:avLst>
              <a:gd name="adj1" fmla="val 70261"/>
              <a:gd name="adj2" fmla="val 114160"/>
            </a:avLst>
          </a:prstGeom>
          <a:gradFill flip="none" rotWithShape="1">
            <a:gsLst>
              <a:gs pos="0">
                <a:schemeClr val="bg1"/>
              </a:gs>
              <a:gs pos="24000">
                <a:srgbClr val="C7C8B8"/>
              </a:gs>
              <a:gs pos="100000">
                <a:srgbClr val="C00000"/>
              </a:gs>
            </a:gsLst>
            <a:lin ang="54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377" rtl="0" fontAlgn="base">
              <a:spcBef>
                <a:spcPct val="0"/>
              </a:spcBef>
              <a:spcAft>
                <a:spcPct val="0"/>
              </a:spcAft>
              <a:defRPr/>
            </a:pPr>
            <a:endParaRPr lang="it-IT" sz="2400" kern="1200" dirty="0">
              <a:solidFill>
                <a:srgbClr val="000000"/>
              </a:solidFill>
              <a:latin typeface="Arial" charset="0"/>
              <a:ea typeface="ＭＳ Ｐゴシック" charset="-128"/>
              <a:cs typeface="ＭＳ Ｐゴシック" charset="-128"/>
            </a:endParaRPr>
          </a:p>
        </p:txBody>
      </p:sp>
      <p:sp>
        <p:nvSpPr>
          <p:cNvPr id="38" name="TextBox 37"/>
          <p:cNvSpPr txBox="1"/>
          <p:nvPr/>
        </p:nvSpPr>
        <p:spPr>
          <a:xfrm>
            <a:off x="6662623" y="4744342"/>
            <a:ext cx="1045028" cy="461665"/>
          </a:xfrm>
          <a:prstGeom prst="rect">
            <a:avLst/>
          </a:prstGeom>
          <a:noFill/>
        </p:spPr>
        <p:txBody>
          <a:bodyPr wrap="square" rtlCol="0">
            <a:spAutoFit/>
          </a:bodyPr>
          <a:lstStyle/>
          <a:p>
            <a:pPr algn="l" defTabSz="914377" rtl="0">
              <a:defRPr/>
            </a:pPr>
            <a:r>
              <a:rPr lang="it-IT" sz="2400" b="1" kern="1200" dirty="0">
                <a:solidFill>
                  <a:srgbClr val="FFFFFF"/>
                </a:solidFill>
                <a:latin typeface="Arial Black"/>
                <a:ea typeface="+mn-ea"/>
                <a:cs typeface="+mn-cs"/>
              </a:rPr>
              <a:t>-38%</a:t>
            </a:r>
          </a:p>
        </p:txBody>
      </p:sp>
      <p:sp>
        <p:nvSpPr>
          <p:cNvPr id="39" name="Text Placeholder 1">
            <a:extLst>
              <a:ext uri="{FF2B5EF4-FFF2-40B4-BE49-F238E27FC236}">
                <a16:creationId xmlns="" xmlns:a16="http://schemas.microsoft.com/office/drawing/2014/main" id="{ED22B09D-D876-4B31-9CE7-A79E69BEAA9E}"/>
              </a:ext>
            </a:extLst>
          </p:cNvPr>
          <p:cNvSpPr txBox="1">
            <a:spLocks/>
          </p:cNvSpPr>
          <p:nvPr/>
        </p:nvSpPr>
        <p:spPr bwMode="gray">
          <a:xfrm>
            <a:off x="683569" y="6093296"/>
            <a:ext cx="7844409" cy="247744"/>
          </a:xfrm>
          <a:prstGeom prst="rect">
            <a:avLst/>
          </a:prstGeom>
          <a:noFill/>
          <a:ln w="9525">
            <a:noFill/>
            <a:miter lim="800000"/>
            <a:headEnd/>
            <a:tailEnd/>
          </a:ln>
        </p:spPr>
        <p:txBody>
          <a:bodyPr vert="horz" wrap="square" lIns="45720" tIns="27432" rIns="45720" bIns="27432" numCol="1" anchor="t" anchorCtr="0" compatLnSpc="1">
            <a:prstTxWarp prst="textNoShape">
              <a:avLst/>
            </a:prstTxWarp>
            <a:noAutofit/>
          </a:bodyPr>
          <a:lstStyle>
            <a:lvl1pPr marL="233363" indent="-233363" algn="l" defTabSz="914400" rtl="0" eaLnBrk="1" fontAlgn="base" latinLnBrk="0" hangingPunct="1">
              <a:lnSpc>
                <a:spcPct val="95000"/>
              </a:lnSpc>
              <a:spcBef>
                <a:spcPct val="75000"/>
              </a:spcBef>
              <a:spcAft>
                <a:spcPct val="0"/>
              </a:spcAft>
              <a:buClr>
                <a:schemeClr val="accent1"/>
              </a:buClr>
              <a:buSzPct val="110000"/>
              <a:buFont typeface="Wingdings" pitchFamily="2" charset="2"/>
              <a:buChar char="§"/>
              <a:defRPr lang="en-US" sz="800" kern="0" spc="0" baseline="0" smtClean="0">
                <a:solidFill>
                  <a:srgbClr val="8B8D90"/>
                </a:solidFill>
                <a:latin typeface="+mn-lt"/>
                <a:ea typeface="+mn-ea"/>
                <a:cs typeface="+mn-cs"/>
              </a:defRPr>
            </a:lvl1pPr>
            <a:lvl2pPr marL="636587" indent="-342900" algn="l" defTabSz="914400" rtl="0" eaLnBrk="1" fontAlgn="base" latinLnBrk="0" hangingPunct="1">
              <a:lnSpc>
                <a:spcPct val="95000"/>
              </a:lnSpc>
              <a:spcBef>
                <a:spcPct val="40000"/>
              </a:spcBef>
              <a:spcAft>
                <a:spcPct val="0"/>
              </a:spcAft>
              <a:buClr>
                <a:srgbClr val="917B69"/>
              </a:buClr>
              <a:buFont typeface="Arial" charset="0"/>
              <a:buChar char="•"/>
              <a:defRPr lang="en-US" sz="800" kern="1200" spc="0" baseline="0" smtClean="0">
                <a:solidFill>
                  <a:srgbClr val="8B8D90"/>
                </a:solidFill>
                <a:latin typeface="+mn-lt"/>
                <a:ea typeface="+mn-ea"/>
                <a:cs typeface="+mn-cs"/>
              </a:defRPr>
            </a:lvl2pPr>
            <a:lvl3pPr marL="1079500" indent="-342900" algn="l" defTabSz="914400" rtl="0" eaLnBrk="1" fontAlgn="base" latinLnBrk="0" hangingPunct="1">
              <a:lnSpc>
                <a:spcPct val="95000"/>
              </a:lnSpc>
              <a:spcBef>
                <a:spcPct val="30000"/>
              </a:spcBef>
              <a:spcAft>
                <a:spcPct val="0"/>
              </a:spcAft>
              <a:buClrTx/>
              <a:buFont typeface="Arial" charset="0"/>
              <a:buChar char="-"/>
              <a:defRPr lang="en-US" sz="800" kern="1200" spc="0" baseline="0" smtClean="0">
                <a:solidFill>
                  <a:srgbClr val="8B8D90"/>
                </a:solidFill>
                <a:latin typeface="+mn-lt"/>
                <a:ea typeface="+mn-ea"/>
                <a:cs typeface="+mn-cs"/>
              </a:defRPr>
            </a:lvl3pPr>
            <a:lvl4pPr marL="752475" indent="-173038" algn="l" defTabSz="914400" rtl="0" eaLnBrk="1" fontAlgn="base" latinLnBrk="0" hangingPunct="1">
              <a:lnSpc>
                <a:spcPct val="95000"/>
              </a:lnSpc>
              <a:spcBef>
                <a:spcPct val="20000"/>
              </a:spcBef>
              <a:spcAft>
                <a:spcPct val="0"/>
              </a:spcAft>
              <a:buClrTx/>
              <a:buFont typeface="Arial" charset="0"/>
              <a:buChar char="•"/>
              <a:defRPr lang="en-US" sz="800" kern="1200" spc="0" baseline="0" smtClean="0">
                <a:solidFill>
                  <a:srgbClr val="8B8D90"/>
                </a:solidFill>
                <a:latin typeface="+mn-lt"/>
                <a:ea typeface="+mn-ea"/>
                <a:cs typeface="+mn-cs"/>
              </a:defRPr>
            </a:lvl4pPr>
            <a:lvl5pPr marL="917575" indent="-163513" algn="l" defTabSz="914400" rtl="0" eaLnBrk="1" fontAlgn="base" latinLnBrk="0" hangingPunct="1">
              <a:lnSpc>
                <a:spcPct val="95000"/>
              </a:lnSpc>
              <a:spcBef>
                <a:spcPct val="20000"/>
              </a:spcBef>
              <a:spcAft>
                <a:spcPct val="0"/>
              </a:spcAft>
              <a:buChar char="»"/>
              <a:defRPr lang="en-US" sz="800" kern="1200" spc="0" baseline="0">
                <a:solidFill>
                  <a:srgbClr val="8B8D90"/>
                </a:solidFill>
                <a:latin typeface="+mn-lt"/>
                <a:ea typeface="+mn-ea"/>
                <a:cs typeface="+mn-cs"/>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pPr marL="0" indent="0" defTabSz="914377">
              <a:buClr>
                <a:srgbClr val="0460A9"/>
              </a:buClr>
              <a:buNone/>
              <a:defRPr/>
            </a:pPr>
            <a:r>
              <a:rPr lang="it-IT" sz="700" dirty="0">
                <a:solidFill>
                  <a:srgbClr val="7F7F7F"/>
                </a:solidFill>
                <a:latin typeface="Arial"/>
              </a:rPr>
              <a:t>ARB vs placebo derived from Val-HeFT and CHARM-Alternative trials. Effect of ACE inhibitor vs placebo derived from SOLVD-Treatment trial. Effect of LCZ696 vs ACE inhibitor derived from PARADIGM-HF trial</a:t>
            </a:r>
            <a:endParaRPr lang="it-IT" sz="700" kern="1200" dirty="0">
              <a:solidFill>
                <a:srgbClr val="7F7F7F"/>
              </a:solidFill>
              <a:latin typeface="Arial"/>
            </a:endParaRPr>
          </a:p>
        </p:txBody>
      </p:sp>
      <p:sp>
        <p:nvSpPr>
          <p:cNvPr id="40" name="Text Placeholder 3">
            <a:extLst>
              <a:ext uri="{FF2B5EF4-FFF2-40B4-BE49-F238E27FC236}">
                <a16:creationId xmlns="" xmlns:a16="http://schemas.microsoft.com/office/drawing/2014/main" id="{95E2E2E1-1C01-4B56-B44E-BE4AD59C756E}"/>
              </a:ext>
            </a:extLst>
          </p:cNvPr>
          <p:cNvSpPr txBox="1">
            <a:spLocks/>
          </p:cNvSpPr>
          <p:nvPr/>
        </p:nvSpPr>
        <p:spPr bwMode="gray">
          <a:xfrm>
            <a:off x="685800" y="6457021"/>
            <a:ext cx="7774632" cy="14033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defPPr>
              <a:defRPr lang="en-US"/>
            </a:defPPr>
            <a:lvl1pPr marL="0" indent="0" algn="r" eaLnBrk="0" hangingPunct="0">
              <a:spcAft>
                <a:spcPts val="0"/>
              </a:spcAft>
              <a:buClr>
                <a:schemeClr val="accent1"/>
              </a:buClr>
              <a:buSzPct val="110000"/>
              <a:buFont typeface="Wingdings" pitchFamily="2" charset="2"/>
              <a:buNone/>
              <a:defRPr sz="1200" spc="0" baseline="0">
                <a:solidFill>
                  <a:schemeClr val="tx1">
                    <a:lumMod val="75000"/>
                    <a:lumOff val="25000"/>
                  </a:schemeClr>
                </a:solidFill>
                <a:latin typeface="+mn-lt"/>
              </a:defRPr>
            </a:lvl1pPr>
            <a:lvl2pPr marL="234950" indent="0" eaLnBrk="0" hangingPunct="0">
              <a:spcAft>
                <a:spcPts val="0"/>
              </a:spcAft>
              <a:buClr>
                <a:srgbClr val="917B69"/>
              </a:buClr>
              <a:buFont typeface="Arial" charset="0"/>
              <a:buNone/>
              <a:defRPr sz="800" spc="0" baseline="0">
                <a:solidFill>
                  <a:srgbClr val="8B8D90"/>
                </a:solidFill>
                <a:latin typeface="+mn-lt"/>
              </a:defRPr>
            </a:lvl2pPr>
            <a:lvl3pPr marL="400050" indent="0" eaLnBrk="0" hangingPunct="0">
              <a:spcAft>
                <a:spcPts val="0"/>
              </a:spcAft>
              <a:buClr>
                <a:schemeClr val="tx1"/>
              </a:buClr>
              <a:buFont typeface="Arial" charset="0"/>
              <a:buNone/>
              <a:defRPr sz="800" spc="0" baseline="0">
                <a:solidFill>
                  <a:srgbClr val="8B8D90"/>
                </a:solidFill>
                <a:latin typeface="+mn-lt"/>
              </a:defRPr>
            </a:lvl3pPr>
            <a:lvl4pPr marL="579437" indent="0" eaLnBrk="0" hangingPunct="0">
              <a:spcAft>
                <a:spcPts val="0"/>
              </a:spcAft>
              <a:buClr>
                <a:schemeClr val="tx1"/>
              </a:buClr>
              <a:buFont typeface="Arial" charset="0"/>
              <a:buNone/>
              <a:defRPr sz="800" spc="0" baseline="0">
                <a:solidFill>
                  <a:srgbClr val="8B8D90"/>
                </a:solidFill>
                <a:latin typeface="+mn-lt"/>
              </a:defRPr>
            </a:lvl4pPr>
            <a:lvl5pPr marL="754062" indent="0" eaLnBrk="0" hangingPunct="0">
              <a:spcAft>
                <a:spcPts val="0"/>
              </a:spcAft>
              <a:buNone/>
              <a:defRPr sz="800" spc="0" baseline="0">
                <a:solidFill>
                  <a:srgbClr val="8B8D90"/>
                </a:solidFill>
                <a:latin typeface="+mn-lt"/>
              </a:defRPr>
            </a:lvl5pPr>
            <a:lvl6pPr marL="1374775" indent="-163513" fontAlgn="base">
              <a:spcBef>
                <a:spcPct val="0"/>
              </a:spcBef>
              <a:spcAft>
                <a:spcPct val="20000"/>
              </a:spcAft>
              <a:buChar char="»"/>
              <a:defRPr sz="1400">
                <a:latin typeface="+mn-lt"/>
              </a:defRPr>
            </a:lvl6pPr>
            <a:lvl7pPr marL="1831975" indent="-163513" fontAlgn="base">
              <a:spcBef>
                <a:spcPct val="0"/>
              </a:spcBef>
              <a:spcAft>
                <a:spcPct val="20000"/>
              </a:spcAft>
              <a:buChar char="»"/>
              <a:defRPr sz="1400">
                <a:latin typeface="+mn-lt"/>
              </a:defRPr>
            </a:lvl7pPr>
            <a:lvl8pPr marL="2289175" indent="-163513" fontAlgn="base">
              <a:spcBef>
                <a:spcPct val="0"/>
              </a:spcBef>
              <a:spcAft>
                <a:spcPct val="20000"/>
              </a:spcAft>
              <a:buChar char="»"/>
              <a:defRPr sz="1400">
                <a:latin typeface="+mn-lt"/>
              </a:defRPr>
            </a:lvl8pPr>
            <a:lvl9pPr marL="2746375" indent="-163513" fontAlgn="base">
              <a:spcBef>
                <a:spcPct val="0"/>
              </a:spcBef>
              <a:spcAft>
                <a:spcPct val="20000"/>
              </a:spcAft>
              <a:buChar char="»"/>
              <a:defRPr sz="1400">
                <a:latin typeface="+mn-lt"/>
              </a:defRPr>
            </a:lvl9pPr>
          </a:lstStyle>
          <a:p>
            <a:pPr algn="l" defTabSz="914377" rtl="0">
              <a:buClr>
                <a:srgbClr val="0460A9"/>
              </a:buClr>
              <a:tabLst>
                <a:tab pos="655206" algn="l"/>
                <a:tab pos="1310410" algn="l"/>
                <a:tab pos="1965618" algn="l"/>
                <a:tab pos="2620821" algn="l"/>
                <a:tab pos="3276026" algn="l"/>
              </a:tabLst>
              <a:defRPr/>
            </a:pPr>
            <a:r>
              <a:rPr lang="it-IT" sz="700" kern="1200" dirty="0">
                <a:solidFill>
                  <a:srgbClr val="7F7F7F"/>
                </a:solidFill>
                <a:latin typeface="Arial"/>
                <a:ea typeface="+mn-ea"/>
                <a:cs typeface="+mn-cs"/>
              </a:rPr>
              <a:t>John McMurray et al. Eur Heart J 2015;36:434-439</a:t>
            </a:r>
          </a:p>
        </p:txBody>
      </p:sp>
      <p:cxnSp>
        <p:nvCxnSpPr>
          <p:cNvPr id="44" name="Straight Connector 7">
            <a:extLst>
              <a:ext uri="{FF2B5EF4-FFF2-40B4-BE49-F238E27FC236}">
                <a16:creationId xmlns="" xmlns:a16="http://schemas.microsoft.com/office/drawing/2014/main" id="{AE628F1E-6B28-497F-9880-97013254A635}"/>
              </a:ext>
            </a:extLst>
          </p:cNvPr>
          <p:cNvCxnSpPr/>
          <p:nvPr/>
        </p:nvCxnSpPr>
        <p:spPr>
          <a:xfrm>
            <a:off x="1495256" y="2518120"/>
            <a:ext cx="72000" cy="1323"/>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5" name="Straight Arrow Connector 21">
            <a:extLst>
              <a:ext uri="{FF2B5EF4-FFF2-40B4-BE49-F238E27FC236}">
                <a16:creationId xmlns="" xmlns:a16="http://schemas.microsoft.com/office/drawing/2014/main" id="{578E7DAD-3B44-4565-A831-9A79BD9BD356}"/>
              </a:ext>
            </a:extLst>
          </p:cNvPr>
          <p:cNvCxnSpPr/>
          <p:nvPr/>
        </p:nvCxnSpPr>
        <p:spPr>
          <a:xfrm rot="5400000">
            <a:off x="786091" y="4127909"/>
            <a:ext cx="360000" cy="1563"/>
          </a:xfrm>
          <a:prstGeom prst="straightConnector1">
            <a:avLst/>
          </a:prstGeom>
          <a:ln w="38100" cap="rnd" cmpd="sng" algn="ctr">
            <a:solidFill>
              <a:schemeClr val="bg1">
                <a:lumMod val="50000"/>
              </a:schemeClr>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21">
            <a:extLst>
              <a:ext uri="{FF2B5EF4-FFF2-40B4-BE49-F238E27FC236}">
                <a16:creationId xmlns="" xmlns:a16="http://schemas.microsoft.com/office/drawing/2014/main" id="{C0ECF833-32C9-4A00-911F-D0794287BB67}"/>
              </a:ext>
            </a:extLst>
          </p:cNvPr>
          <p:cNvCxnSpPr/>
          <p:nvPr/>
        </p:nvCxnSpPr>
        <p:spPr>
          <a:xfrm rot="5400000">
            <a:off x="786091" y="4897932"/>
            <a:ext cx="360000" cy="1563"/>
          </a:xfrm>
          <a:prstGeom prst="straightConnector1">
            <a:avLst/>
          </a:prstGeom>
          <a:ln w="38100" cap="rnd" cmpd="sng" algn="ctr">
            <a:solidFill>
              <a:schemeClr val="bg1">
                <a:lumMod val="50000"/>
              </a:schemeClr>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7" name="Straight Arrow Connector 21">
            <a:extLst>
              <a:ext uri="{FF2B5EF4-FFF2-40B4-BE49-F238E27FC236}">
                <a16:creationId xmlns="" xmlns:a16="http://schemas.microsoft.com/office/drawing/2014/main" id="{7FD1FA38-A556-422D-8A8D-78D41C246E13}"/>
              </a:ext>
            </a:extLst>
          </p:cNvPr>
          <p:cNvCxnSpPr/>
          <p:nvPr/>
        </p:nvCxnSpPr>
        <p:spPr>
          <a:xfrm rot="5400000">
            <a:off x="786091" y="5683996"/>
            <a:ext cx="360000" cy="1563"/>
          </a:xfrm>
          <a:prstGeom prst="straightConnector1">
            <a:avLst/>
          </a:prstGeom>
          <a:ln w="38100" cap="rnd" cmpd="sng" algn="ctr">
            <a:solidFill>
              <a:schemeClr val="bg1">
                <a:lumMod val="50000"/>
              </a:schemeClr>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579549" y="2518120"/>
            <a:ext cx="6497112" cy="1323"/>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6064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19"/>
          <p:cNvSpPr>
            <a:spLocks noChangeArrowheads="1"/>
          </p:cNvSpPr>
          <p:nvPr/>
        </p:nvSpPr>
        <p:spPr bwMode="auto">
          <a:xfrm>
            <a:off x="806261" y="1196753"/>
            <a:ext cx="46198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914377" rtl="0" eaLnBrk="1" hangingPunct="1">
              <a:spcBef>
                <a:spcPct val="0"/>
              </a:spcBef>
              <a:spcAft>
                <a:spcPct val="0"/>
              </a:spcAft>
              <a:buClrTx/>
              <a:buNone/>
              <a:defRPr/>
            </a:pPr>
            <a:r>
              <a:rPr lang="it-IT" altLang="it-IT" sz="1400" b="1" kern="1200" dirty="0">
                <a:solidFill>
                  <a:prstClr val="black"/>
                </a:solidFill>
                <a:latin typeface="Calibri" pitchFamily="34" charset="0"/>
                <a:ea typeface="+mn-ea"/>
                <a:cs typeface="+mn-cs"/>
              </a:rPr>
              <a:t>-0%</a:t>
            </a:r>
          </a:p>
        </p:txBody>
      </p:sp>
      <p:sp>
        <p:nvSpPr>
          <p:cNvPr id="21" name="Right Bracket 20"/>
          <p:cNvSpPr/>
          <p:nvPr/>
        </p:nvSpPr>
        <p:spPr>
          <a:xfrm rot="16200000">
            <a:off x="3111717" y="102367"/>
            <a:ext cx="129636" cy="3089219"/>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914377" rtl="0">
              <a:defRPr/>
            </a:pPr>
            <a:endParaRPr lang="en-US" kern="1200">
              <a:solidFill>
                <a:prstClr val="black"/>
              </a:solidFill>
              <a:latin typeface="Calibri" panose="020F0502020204030204"/>
            </a:endParaRPr>
          </a:p>
        </p:txBody>
      </p:sp>
      <p:sp>
        <p:nvSpPr>
          <p:cNvPr id="24" name="TextBox 23"/>
          <p:cNvSpPr txBox="1"/>
          <p:nvPr/>
        </p:nvSpPr>
        <p:spPr>
          <a:xfrm>
            <a:off x="2490497" y="1239046"/>
            <a:ext cx="1021433" cy="307777"/>
          </a:xfrm>
          <a:prstGeom prst="rect">
            <a:avLst/>
          </a:prstGeom>
          <a:noFill/>
        </p:spPr>
        <p:txBody>
          <a:bodyPr wrap="none" rtlCol="0">
            <a:spAutoFit/>
          </a:bodyPr>
          <a:lstStyle/>
          <a:p>
            <a:pPr algn="l" defTabSz="914377" rtl="0">
              <a:defRPr/>
            </a:pPr>
            <a:r>
              <a:rPr lang="it-IT" sz="1400" kern="1200" dirty="0">
                <a:solidFill>
                  <a:prstClr val="black"/>
                </a:solidFill>
                <a:latin typeface="Calibri" panose="020F0502020204030204"/>
                <a:ea typeface="+mn-ea"/>
                <a:cs typeface="+mn-cs"/>
              </a:rPr>
              <a:t>RAAS + SNS</a:t>
            </a:r>
            <a:endParaRPr lang="en-US" sz="1400" kern="1200" dirty="0">
              <a:solidFill>
                <a:prstClr val="black"/>
              </a:solidFill>
              <a:latin typeface="Calibri" panose="020F0502020204030204"/>
              <a:ea typeface="+mn-ea"/>
              <a:cs typeface="+mn-cs"/>
            </a:endParaRPr>
          </a:p>
        </p:txBody>
      </p:sp>
      <p:sp>
        <p:nvSpPr>
          <p:cNvPr id="76" name="Right Bracket 75"/>
          <p:cNvSpPr/>
          <p:nvPr/>
        </p:nvSpPr>
        <p:spPr>
          <a:xfrm rot="16200000">
            <a:off x="7689369" y="3022624"/>
            <a:ext cx="137116" cy="916019"/>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914377" rtl="0">
              <a:defRPr/>
            </a:pPr>
            <a:endParaRPr lang="en-US" kern="1200">
              <a:solidFill>
                <a:prstClr val="black"/>
              </a:solidFill>
              <a:latin typeface="Calibri" panose="020F0502020204030204"/>
            </a:endParaRPr>
          </a:p>
        </p:txBody>
      </p:sp>
      <p:sp>
        <p:nvSpPr>
          <p:cNvPr id="77" name="TextBox 76"/>
          <p:cNvSpPr txBox="1"/>
          <p:nvPr/>
        </p:nvSpPr>
        <p:spPr>
          <a:xfrm>
            <a:off x="7076237" y="3073776"/>
            <a:ext cx="1491114" cy="307777"/>
          </a:xfrm>
          <a:prstGeom prst="rect">
            <a:avLst/>
          </a:prstGeom>
          <a:noFill/>
        </p:spPr>
        <p:txBody>
          <a:bodyPr wrap="none" rtlCol="0">
            <a:spAutoFit/>
          </a:bodyPr>
          <a:lstStyle/>
          <a:p>
            <a:pPr algn="l" defTabSz="914377" rtl="0">
              <a:defRPr/>
            </a:pPr>
            <a:r>
              <a:rPr lang="it-IT" sz="1400" kern="1200" dirty="0">
                <a:solidFill>
                  <a:prstClr val="black"/>
                </a:solidFill>
                <a:latin typeface="Calibri" panose="020F0502020204030204"/>
                <a:ea typeface="+mn-ea"/>
                <a:cs typeface="+mn-cs"/>
              </a:rPr>
              <a:t>RAAS + SNS + </a:t>
            </a:r>
            <a:r>
              <a:rPr lang="it-IT" sz="1400" b="1" kern="1200" dirty="0">
                <a:solidFill>
                  <a:prstClr val="black"/>
                </a:solidFill>
                <a:latin typeface="Calibri" panose="020F0502020204030204"/>
                <a:ea typeface="+mn-ea"/>
                <a:cs typeface="+mn-cs"/>
              </a:rPr>
              <a:t>NPS</a:t>
            </a:r>
            <a:endParaRPr lang="en-US" sz="1400" b="1" kern="1200" dirty="0">
              <a:solidFill>
                <a:prstClr val="black"/>
              </a:solidFill>
              <a:latin typeface="Calibri" panose="020F0502020204030204"/>
              <a:ea typeface="+mn-ea"/>
              <a:cs typeface="+mn-cs"/>
            </a:endParaRPr>
          </a:p>
        </p:txBody>
      </p:sp>
      <p:sp>
        <p:nvSpPr>
          <p:cNvPr id="170017" name="TextBox 170016"/>
          <p:cNvSpPr txBox="1"/>
          <p:nvPr/>
        </p:nvSpPr>
        <p:spPr>
          <a:xfrm>
            <a:off x="4100121" y="5902899"/>
            <a:ext cx="649537" cy="369332"/>
          </a:xfrm>
          <a:prstGeom prst="rect">
            <a:avLst/>
          </a:prstGeom>
          <a:noFill/>
        </p:spPr>
        <p:txBody>
          <a:bodyPr wrap="none" rtlCol="0">
            <a:spAutoFit/>
          </a:bodyPr>
          <a:lstStyle/>
          <a:p>
            <a:pPr algn="l" defTabSz="914377" rtl="0">
              <a:defRPr/>
            </a:pPr>
            <a:r>
              <a:rPr lang="it-IT" kern="1200" dirty="0">
                <a:solidFill>
                  <a:prstClr val="black"/>
                </a:solidFill>
                <a:latin typeface="Calibri" panose="020F0502020204030204"/>
                <a:ea typeface="+mn-ea"/>
                <a:cs typeface="+mn-cs"/>
              </a:rPr>
              <a:t>Time</a:t>
            </a:r>
            <a:endParaRPr lang="en-US" kern="1200" dirty="0">
              <a:solidFill>
                <a:prstClr val="black"/>
              </a:solidFill>
              <a:latin typeface="Calibri" panose="020F0502020204030204"/>
              <a:ea typeface="+mn-ea"/>
              <a:cs typeface="+mn-cs"/>
            </a:endParaRPr>
          </a:p>
        </p:txBody>
      </p:sp>
      <p:grpSp>
        <p:nvGrpSpPr>
          <p:cNvPr id="2" name="Group 1"/>
          <p:cNvGrpSpPr/>
          <p:nvPr/>
        </p:nvGrpSpPr>
        <p:grpSpPr>
          <a:xfrm>
            <a:off x="241463" y="1653806"/>
            <a:ext cx="8259310" cy="4153160"/>
            <a:chOff x="180338" y="1689699"/>
            <a:chExt cx="8735062" cy="4435015"/>
          </a:xfrm>
        </p:grpSpPr>
        <p:sp>
          <p:nvSpPr>
            <p:cNvPr id="201730" name="Rectangle 2"/>
            <p:cNvSpPr>
              <a:spLocks noChangeArrowheads="1"/>
            </p:cNvSpPr>
            <p:nvPr/>
          </p:nvSpPr>
          <p:spPr bwMode="auto">
            <a:xfrm>
              <a:off x="603575" y="1704035"/>
              <a:ext cx="913209" cy="4392612"/>
            </a:xfrm>
            <a:prstGeom prst="rect">
              <a:avLst/>
            </a:prstGeom>
            <a:solidFill>
              <a:schemeClr val="accent3">
                <a:lumMod val="60000"/>
                <a:lumOff val="40000"/>
              </a:schemeClr>
            </a:solidFill>
            <a:ln>
              <a:noFill/>
            </a:ln>
            <a:scene3d>
              <a:camera prst="orthographicFront"/>
              <a:lightRig rig="threePt" dir="t"/>
            </a:scene3d>
            <a:sp3d>
              <a:bevelT/>
            </a:sp3d>
            <a:extLst/>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algn="l" defTabSz="914377" rtl="0">
                <a:defRPr/>
              </a:pPr>
              <a:endParaRPr lang="en-GB" altLang="it-IT" sz="1400" kern="1200">
                <a:solidFill>
                  <a:prstClr val="black"/>
                </a:solidFill>
                <a:latin typeface="Calibri" panose="020F0502020204030204" pitchFamily="34" charset="0"/>
                <a:ea typeface="+mn-ea"/>
                <a:cs typeface="+mn-cs"/>
              </a:endParaRPr>
            </a:p>
          </p:txBody>
        </p:sp>
        <p:sp>
          <p:nvSpPr>
            <p:cNvPr id="201731" name="Rectangle 3"/>
            <p:cNvSpPr>
              <a:spLocks noChangeArrowheads="1"/>
            </p:cNvSpPr>
            <p:nvPr/>
          </p:nvSpPr>
          <p:spPr bwMode="auto">
            <a:xfrm>
              <a:off x="1682280" y="2280297"/>
              <a:ext cx="891778" cy="3816350"/>
            </a:xfrm>
            <a:prstGeom prst="rect">
              <a:avLst/>
            </a:prstGeom>
            <a:solidFill>
              <a:srgbClr val="FFCC00"/>
            </a:solidFill>
            <a:ln>
              <a:noFill/>
            </a:ln>
            <a:scene3d>
              <a:camera prst="orthographicFront"/>
              <a:lightRig rig="threePt" dir="t"/>
            </a:scene3d>
            <a:sp3d>
              <a:bevelT/>
            </a:sp3d>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algn="l" defTabSz="914377" rtl="0">
                <a:defRPr/>
              </a:pPr>
              <a:endParaRPr lang="en-GB" altLang="it-IT" sz="1400" kern="1200">
                <a:solidFill>
                  <a:prstClr val="black"/>
                </a:solidFill>
                <a:latin typeface="Calibri" panose="020F0502020204030204" pitchFamily="34" charset="0"/>
                <a:ea typeface="+mn-ea"/>
                <a:cs typeface="+mn-cs"/>
              </a:endParaRPr>
            </a:p>
          </p:txBody>
        </p:sp>
        <p:sp>
          <p:nvSpPr>
            <p:cNvPr id="201732" name="Rectangle 4"/>
            <p:cNvSpPr>
              <a:spLocks noChangeArrowheads="1"/>
            </p:cNvSpPr>
            <p:nvPr/>
          </p:nvSpPr>
          <p:spPr bwMode="auto">
            <a:xfrm>
              <a:off x="2785396" y="3216928"/>
              <a:ext cx="820340" cy="2879725"/>
            </a:xfrm>
            <a:prstGeom prst="rect">
              <a:avLst/>
            </a:prstGeom>
            <a:solidFill>
              <a:srgbClr val="FFCC00"/>
            </a:solidFill>
            <a:ln>
              <a:noFill/>
            </a:ln>
            <a:scene3d>
              <a:camera prst="orthographicFront"/>
              <a:lightRig rig="threePt" dir="t"/>
            </a:scene3d>
            <a:sp3d>
              <a:bevelT/>
            </a:sp3d>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algn="l" defTabSz="914377" rtl="0">
                <a:defRPr/>
              </a:pPr>
              <a:endParaRPr lang="en-GB" altLang="it-IT" sz="1400" kern="1200">
                <a:solidFill>
                  <a:prstClr val="black"/>
                </a:solidFill>
                <a:latin typeface="Calibri" panose="020F0502020204030204" pitchFamily="34" charset="0"/>
                <a:ea typeface="+mn-ea"/>
                <a:cs typeface="+mn-cs"/>
              </a:endParaRPr>
            </a:p>
          </p:txBody>
        </p:sp>
        <p:sp>
          <p:nvSpPr>
            <p:cNvPr id="201733" name="Rectangle 5"/>
            <p:cNvSpPr>
              <a:spLocks noChangeArrowheads="1"/>
            </p:cNvSpPr>
            <p:nvPr/>
          </p:nvSpPr>
          <p:spPr bwMode="auto">
            <a:xfrm>
              <a:off x="3789687" y="3868448"/>
              <a:ext cx="881063" cy="2232025"/>
            </a:xfrm>
            <a:prstGeom prst="rect">
              <a:avLst/>
            </a:prstGeom>
            <a:solidFill>
              <a:srgbClr val="FFCC00"/>
            </a:solidFill>
            <a:ln>
              <a:noFill/>
            </a:ln>
            <a:scene3d>
              <a:camera prst="orthographicFront"/>
              <a:lightRig rig="threePt" dir="t"/>
            </a:scene3d>
            <a:sp3d>
              <a:bevelT/>
            </a:sp3d>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algn="l" defTabSz="914377" rtl="0">
                <a:defRPr/>
              </a:pPr>
              <a:endParaRPr lang="en-GB" altLang="it-IT" sz="1400" kern="1200">
                <a:solidFill>
                  <a:prstClr val="black"/>
                </a:solidFill>
                <a:latin typeface="Calibri" panose="020F0502020204030204" pitchFamily="34" charset="0"/>
                <a:ea typeface="+mn-ea"/>
                <a:cs typeface="+mn-cs"/>
              </a:endParaRPr>
            </a:p>
          </p:txBody>
        </p:sp>
        <p:sp>
          <p:nvSpPr>
            <p:cNvPr id="170007" name="Rectangle 14"/>
            <p:cNvSpPr>
              <a:spLocks noChangeArrowheads="1"/>
            </p:cNvSpPr>
            <p:nvPr/>
          </p:nvSpPr>
          <p:spPr bwMode="auto">
            <a:xfrm>
              <a:off x="595240" y="3347629"/>
              <a:ext cx="1233679" cy="690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l" defTabSz="914377" rtl="0" eaLnBrk="1" hangingPunct="1">
                <a:spcBef>
                  <a:spcPct val="0"/>
                </a:spcBef>
                <a:spcAft>
                  <a:spcPct val="0"/>
                </a:spcAft>
                <a:buClrTx/>
                <a:buNone/>
                <a:defRPr/>
              </a:pPr>
              <a:r>
                <a:rPr lang="it-IT" altLang="it-IT" sz="1200" b="1" kern="1200" dirty="0" err="1">
                  <a:solidFill>
                    <a:prstClr val="black"/>
                  </a:solidFill>
                  <a:latin typeface="Calibri" pitchFamily="34" charset="0"/>
                  <a:ea typeface="+mn-ea"/>
                  <a:cs typeface="+mn-cs"/>
                </a:rPr>
                <a:t>Digoxin</a:t>
              </a:r>
              <a:r>
                <a:rPr lang="it-IT" altLang="it-IT" sz="1200" b="1" kern="1200" dirty="0">
                  <a:solidFill>
                    <a:prstClr val="black"/>
                  </a:solidFill>
                  <a:latin typeface="Calibri" pitchFamily="34" charset="0"/>
                  <a:ea typeface="+mn-ea"/>
                  <a:cs typeface="+mn-cs"/>
                </a:rPr>
                <a:t>,</a:t>
              </a:r>
            </a:p>
            <a:p>
              <a:pPr algn="l" defTabSz="914377" rtl="0" eaLnBrk="1" hangingPunct="1">
                <a:spcBef>
                  <a:spcPct val="0"/>
                </a:spcBef>
                <a:spcAft>
                  <a:spcPct val="0"/>
                </a:spcAft>
                <a:buClrTx/>
                <a:buNone/>
                <a:defRPr/>
              </a:pPr>
              <a:r>
                <a:rPr lang="it-IT" altLang="it-IT" sz="1200" b="1" kern="1200" dirty="0" err="1">
                  <a:solidFill>
                    <a:prstClr val="black"/>
                  </a:solidFill>
                  <a:latin typeface="Calibri" pitchFamily="34" charset="0"/>
                  <a:ea typeface="+mn-ea"/>
                  <a:cs typeface="+mn-cs"/>
                </a:rPr>
                <a:t>Diuretics</a:t>
              </a:r>
              <a:r>
                <a:rPr lang="it-IT" altLang="it-IT" sz="1200" b="1" kern="1200" dirty="0">
                  <a:solidFill>
                    <a:prstClr val="black"/>
                  </a:solidFill>
                  <a:latin typeface="Calibri" pitchFamily="34" charset="0"/>
                  <a:ea typeface="+mn-ea"/>
                  <a:cs typeface="+mn-cs"/>
                </a:rPr>
                <a:t>, </a:t>
              </a:r>
            </a:p>
            <a:p>
              <a:pPr algn="l" defTabSz="914377" rtl="0" eaLnBrk="1" hangingPunct="1">
                <a:spcBef>
                  <a:spcPct val="0"/>
                </a:spcBef>
                <a:spcAft>
                  <a:spcPct val="0"/>
                </a:spcAft>
                <a:buClrTx/>
                <a:buNone/>
                <a:defRPr/>
              </a:pPr>
              <a:r>
                <a:rPr lang="it-IT" altLang="it-IT" sz="1200" b="1" kern="1200" dirty="0" err="1">
                  <a:solidFill>
                    <a:prstClr val="black"/>
                  </a:solidFill>
                  <a:latin typeface="Calibri" pitchFamily="34" charset="0"/>
                  <a:ea typeface="+mn-ea"/>
                  <a:cs typeface="+mn-cs"/>
                </a:rPr>
                <a:t>Hydralazine</a:t>
              </a:r>
              <a:endParaRPr lang="it-IT" altLang="it-IT" sz="1200" b="1" kern="1200" dirty="0">
                <a:solidFill>
                  <a:prstClr val="black"/>
                </a:solidFill>
                <a:latin typeface="Calibri" pitchFamily="34" charset="0"/>
                <a:ea typeface="+mn-ea"/>
                <a:cs typeface="+mn-cs"/>
              </a:endParaRPr>
            </a:p>
          </p:txBody>
        </p:sp>
        <p:sp>
          <p:nvSpPr>
            <p:cNvPr id="170008" name="Rectangle 15"/>
            <p:cNvSpPr>
              <a:spLocks noChangeArrowheads="1"/>
            </p:cNvSpPr>
            <p:nvPr/>
          </p:nvSpPr>
          <p:spPr bwMode="auto">
            <a:xfrm>
              <a:off x="1716463" y="3668062"/>
              <a:ext cx="800991" cy="295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l" defTabSz="914377" rtl="0" eaLnBrk="1" hangingPunct="1">
                <a:spcBef>
                  <a:spcPct val="0"/>
                </a:spcBef>
                <a:spcAft>
                  <a:spcPct val="0"/>
                </a:spcAft>
                <a:buClrTx/>
                <a:buNone/>
                <a:defRPr/>
              </a:pPr>
              <a:r>
                <a:rPr lang="it-IT" altLang="it-IT" sz="1200" b="1" kern="1200" dirty="0">
                  <a:solidFill>
                    <a:prstClr val="black"/>
                  </a:solidFill>
                  <a:latin typeface="Calibri" pitchFamily="34" charset="0"/>
                  <a:ea typeface="+mn-ea"/>
                  <a:cs typeface="+mn-cs"/>
                </a:rPr>
                <a:t>ACE-I</a:t>
              </a:r>
            </a:p>
          </p:txBody>
        </p:sp>
        <p:sp>
          <p:nvSpPr>
            <p:cNvPr id="170012" name="Rectangle 19"/>
            <p:cNvSpPr>
              <a:spLocks noChangeArrowheads="1"/>
            </p:cNvSpPr>
            <p:nvPr/>
          </p:nvSpPr>
          <p:spPr bwMode="auto">
            <a:xfrm>
              <a:off x="1475656" y="1689699"/>
              <a:ext cx="1171334" cy="492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914377" rtl="0" eaLnBrk="1" hangingPunct="1">
                <a:spcBef>
                  <a:spcPct val="0"/>
                </a:spcBef>
                <a:spcAft>
                  <a:spcPct val="0"/>
                </a:spcAft>
                <a:buClrTx/>
                <a:buNone/>
                <a:defRPr/>
              </a:pPr>
              <a:r>
                <a:rPr lang="it-IT" altLang="it-IT" sz="1200" b="1" kern="1200" dirty="0">
                  <a:solidFill>
                    <a:prstClr val="black"/>
                  </a:solidFill>
                  <a:latin typeface="Calibri" pitchFamily="34" charset="0"/>
                  <a:ea typeface="+mn-ea"/>
                  <a:cs typeface="+mn-cs"/>
                </a:rPr>
                <a:t>SOLVD (1991)</a:t>
              </a:r>
            </a:p>
            <a:p>
              <a:pPr algn="ctr" defTabSz="914377" rtl="0" eaLnBrk="1" hangingPunct="1">
                <a:spcBef>
                  <a:spcPct val="0"/>
                </a:spcBef>
                <a:spcAft>
                  <a:spcPct val="0"/>
                </a:spcAft>
                <a:buClrTx/>
                <a:buNone/>
                <a:defRPr/>
              </a:pPr>
              <a:r>
                <a:rPr lang="it-IT" altLang="it-IT" sz="1200" b="1" kern="1200" dirty="0">
                  <a:solidFill>
                    <a:prstClr val="black"/>
                  </a:solidFill>
                  <a:latin typeface="Calibri" pitchFamily="34" charset="0"/>
                  <a:ea typeface="+mn-ea"/>
                  <a:cs typeface="+mn-cs"/>
                </a:rPr>
                <a:t>-18 %</a:t>
              </a:r>
            </a:p>
          </p:txBody>
        </p:sp>
        <p:sp>
          <p:nvSpPr>
            <p:cNvPr id="170013" name="Rectangle 20"/>
            <p:cNvSpPr>
              <a:spLocks noChangeArrowheads="1"/>
            </p:cNvSpPr>
            <p:nvPr/>
          </p:nvSpPr>
          <p:spPr bwMode="auto">
            <a:xfrm>
              <a:off x="2487440" y="2607296"/>
              <a:ext cx="1314627" cy="492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914377" rtl="0" eaLnBrk="1" hangingPunct="1">
                <a:spcBef>
                  <a:spcPct val="0"/>
                </a:spcBef>
                <a:spcAft>
                  <a:spcPct val="0"/>
                </a:spcAft>
                <a:buClrTx/>
                <a:buNone/>
                <a:defRPr/>
              </a:pPr>
              <a:r>
                <a:rPr lang="it-IT" altLang="it-IT" sz="1200" b="1" kern="1200" dirty="0">
                  <a:solidFill>
                    <a:prstClr val="black"/>
                  </a:solidFill>
                  <a:latin typeface="Calibri" pitchFamily="34" charset="0"/>
                  <a:ea typeface="+mn-ea"/>
                  <a:cs typeface="+mn-cs"/>
                </a:rPr>
                <a:t>CIBIS II (1999)</a:t>
              </a:r>
            </a:p>
            <a:p>
              <a:pPr algn="ctr" defTabSz="914377" rtl="0" eaLnBrk="1" hangingPunct="1">
                <a:spcBef>
                  <a:spcPct val="0"/>
                </a:spcBef>
                <a:spcAft>
                  <a:spcPct val="0"/>
                </a:spcAft>
                <a:buClrTx/>
                <a:buNone/>
                <a:defRPr/>
              </a:pPr>
              <a:r>
                <a:rPr lang="it-IT" altLang="it-IT" sz="1200" b="1" kern="1200" dirty="0">
                  <a:solidFill>
                    <a:prstClr val="black"/>
                  </a:solidFill>
                  <a:latin typeface="Calibri" pitchFamily="34" charset="0"/>
                  <a:ea typeface="+mn-ea"/>
                  <a:cs typeface="+mn-cs"/>
                </a:rPr>
                <a:t>-29 %</a:t>
              </a:r>
            </a:p>
          </p:txBody>
        </p:sp>
        <p:sp>
          <p:nvSpPr>
            <p:cNvPr id="170014" name="Rectangle 21"/>
            <p:cNvSpPr>
              <a:spLocks noChangeArrowheads="1"/>
            </p:cNvSpPr>
            <p:nvPr/>
          </p:nvSpPr>
          <p:spPr bwMode="auto">
            <a:xfrm>
              <a:off x="3466337" y="3336461"/>
              <a:ext cx="1514310" cy="492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914377" rtl="0" eaLnBrk="1" hangingPunct="1">
                <a:spcBef>
                  <a:spcPct val="0"/>
                </a:spcBef>
                <a:spcAft>
                  <a:spcPct val="0"/>
                </a:spcAft>
                <a:buClrTx/>
                <a:buNone/>
                <a:defRPr/>
              </a:pPr>
              <a:r>
                <a:rPr lang="it-IT" altLang="it-IT" sz="1200" b="1" kern="1200" dirty="0">
                  <a:solidFill>
                    <a:prstClr val="black"/>
                  </a:solidFill>
                  <a:latin typeface="Calibri" pitchFamily="34" charset="0"/>
                  <a:ea typeface="+mn-ea"/>
                  <a:cs typeface="+mn-cs"/>
                </a:rPr>
                <a:t>RALES (1999)</a:t>
              </a:r>
            </a:p>
            <a:p>
              <a:pPr algn="ctr" defTabSz="914377" rtl="0" eaLnBrk="1" hangingPunct="1">
                <a:spcBef>
                  <a:spcPct val="0"/>
                </a:spcBef>
                <a:spcAft>
                  <a:spcPct val="0"/>
                </a:spcAft>
                <a:buClrTx/>
                <a:buNone/>
                <a:defRPr/>
              </a:pPr>
              <a:r>
                <a:rPr lang="it-IT" altLang="it-IT" sz="1200" b="1" kern="1200" dirty="0">
                  <a:solidFill>
                    <a:prstClr val="black"/>
                  </a:solidFill>
                  <a:latin typeface="Calibri" pitchFamily="34" charset="0"/>
                  <a:ea typeface="+mn-ea"/>
                  <a:cs typeface="+mn-cs"/>
                </a:rPr>
                <a:t>-</a:t>
              </a:r>
              <a:r>
                <a:rPr lang="it-IT" altLang="it-IT" sz="1200" b="1" kern="1200">
                  <a:solidFill>
                    <a:prstClr val="black"/>
                  </a:solidFill>
                  <a:latin typeface="Calibri" pitchFamily="34" charset="0"/>
                  <a:ea typeface="+mn-ea"/>
                  <a:cs typeface="+mn-cs"/>
                </a:rPr>
                <a:t>31 </a:t>
              </a:r>
              <a:r>
                <a:rPr lang="it-IT" altLang="it-IT" sz="1200" b="1" kern="1200" dirty="0">
                  <a:solidFill>
                    <a:prstClr val="black"/>
                  </a:solidFill>
                  <a:latin typeface="Calibri" pitchFamily="34" charset="0"/>
                  <a:ea typeface="+mn-ea"/>
                  <a:cs typeface="+mn-cs"/>
                </a:rPr>
                <a:t>%</a:t>
              </a:r>
            </a:p>
          </p:txBody>
        </p:sp>
        <p:cxnSp>
          <p:nvCxnSpPr>
            <p:cNvPr id="3" name="Straight Connector 2"/>
            <p:cNvCxnSpPr/>
            <p:nvPr/>
          </p:nvCxnSpPr>
          <p:spPr>
            <a:xfrm>
              <a:off x="513672" y="6096646"/>
              <a:ext cx="8401728" cy="38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5"/>
            <p:cNvSpPr>
              <a:spLocks noChangeArrowheads="1"/>
            </p:cNvSpPr>
            <p:nvPr/>
          </p:nvSpPr>
          <p:spPr bwMode="auto">
            <a:xfrm>
              <a:off x="7588426" y="4325470"/>
              <a:ext cx="1001458" cy="1799244"/>
            </a:xfrm>
            <a:prstGeom prst="rect">
              <a:avLst/>
            </a:prstGeom>
            <a:solidFill>
              <a:srgbClr val="00CC00"/>
            </a:solidFill>
            <a:ln>
              <a:noFill/>
            </a:ln>
            <a:scene3d>
              <a:camera prst="orthographicFront"/>
              <a:lightRig rig="threePt" dir="t"/>
            </a:scene3d>
            <a:sp3d>
              <a:bevelT/>
            </a:sp3d>
            <a:extLst/>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algn="l" defTabSz="914377" rtl="0">
                <a:defRPr/>
              </a:pPr>
              <a:endParaRPr lang="en-GB" altLang="it-IT" sz="1400" kern="1200">
                <a:solidFill>
                  <a:prstClr val="black"/>
                </a:solidFill>
                <a:latin typeface="Calibri" panose="020F0502020204030204" pitchFamily="34" charset="0"/>
                <a:ea typeface="+mn-ea"/>
                <a:cs typeface="+mn-cs"/>
              </a:endParaRPr>
            </a:p>
          </p:txBody>
        </p:sp>
        <p:sp>
          <p:nvSpPr>
            <p:cNvPr id="17" name="Rectangle 21"/>
            <p:cNvSpPr>
              <a:spLocks noChangeArrowheads="1"/>
            </p:cNvSpPr>
            <p:nvPr/>
          </p:nvSpPr>
          <p:spPr bwMode="auto">
            <a:xfrm>
              <a:off x="7530711" y="3718772"/>
              <a:ext cx="1182309" cy="690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914377" rtl="0" eaLnBrk="1" hangingPunct="1">
                <a:spcBef>
                  <a:spcPct val="0"/>
                </a:spcBef>
                <a:spcAft>
                  <a:spcPct val="0"/>
                </a:spcAft>
                <a:buClrTx/>
                <a:buNone/>
                <a:defRPr/>
              </a:pPr>
              <a:r>
                <a:rPr lang="it-IT" altLang="it-IT" sz="1200" b="1" kern="1200" dirty="0">
                  <a:solidFill>
                    <a:prstClr val="black"/>
                  </a:solidFill>
                  <a:latin typeface="Calibri" pitchFamily="34" charset="0"/>
                  <a:ea typeface="+mn-ea"/>
                  <a:cs typeface="+mn-cs"/>
                </a:rPr>
                <a:t>PARADIGM-HF (2014)</a:t>
              </a:r>
            </a:p>
            <a:p>
              <a:pPr algn="ctr" defTabSz="914377" rtl="0" eaLnBrk="1" hangingPunct="1">
                <a:spcBef>
                  <a:spcPct val="0"/>
                </a:spcBef>
                <a:spcAft>
                  <a:spcPct val="0"/>
                </a:spcAft>
                <a:buClrTx/>
                <a:buNone/>
                <a:defRPr/>
              </a:pPr>
              <a:r>
                <a:rPr lang="it-IT" altLang="it-IT" sz="1200" b="1" kern="1200" dirty="0">
                  <a:solidFill>
                    <a:prstClr val="black"/>
                  </a:solidFill>
                  <a:latin typeface="Calibri" pitchFamily="34" charset="0"/>
                  <a:ea typeface="+mn-ea"/>
                  <a:cs typeface="+mn-cs"/>
                </a:rPr>
                <a:t>-20 %</a:t>
              </a:r>
            </a:p>
          </p:txBody>
        </p:sp>
        <p:sp>
          <p:nvSpPr>
            <p:cNvPr id="4" name="Rectangle 3"/>
            <p:cNvSpPr/>
            <p:nvPr/>
          </p:nvSpPr>
          <p:spPr>
            <a:xfrm>
              <a:off x="2785393" y="3213110"/>
              <a:ext cx="820340" cy="2876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en-US" sz="1600" kern="1200" dirty="0">
                <a:solidFill>
                  <a:prstClr val="white"/>
                </a:solidFill>
                <a:latin typeface="Calibri" panose="020F0502020204030204"/>
              </a:endParaRPr>
            </a:p>
          </p:txBody>
        </p:sp>
        <p:sp>
          <p:nvSpPr>
            <p:cNvPr id="22" name="Rectangle 21"/>
            <p:cNvSpPr/>
            <p:nvPr/>
          </p:nvSpPr>
          <p:spPr>
            <a:xfrm flipV="1">
              <a:off x="3802513" y="3857604"/>
              <a:ext cx="688346" cy="798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en-US" kern="1200">
                <a:solidFill>
                  <a:prstClr val="white"/>
                </a:solidFill>
                <a:latin typeface="Calibri" panose="020F0502020204030204"/>
              </a:endParaRPr>
            </a:p>
          </p:txBody>
        </p:sp>
        <p:sp>
          <p:nvSpPr>
            <p:cNvPr id="23" name="Rectangle 22"/>
            <p:cNvSpPr/>
            <p:nvPr/>
          </p:nvSpPr>
          <p:spPr>
            <a:xfrm>
              <a:off x="3796831" y="3865253"/>
              <a:ext cx="856547" cy="2188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en-US" kern="1200">
                <a:solidFill>
                  <a:prstClr val="white"/>
                </a:solidFill>
                <a:latin typeface="Calibri" panose="020F0502020204030204"/>
              </a:endParaRPr>
            </a:p>
          </p:txBody>
        </p:sp>
        <p:sp>
          <p:nvSpPr>
            <p:cNvPr id="40" name="Rectangle 2"/>
            <p:cNvSpPr>
              <a:spLocks noChangeArrowheads="1"/>
            </p:cNvSpPr>
            <p:nvPr/>
          </p:nvSpPr>
          <p:spPr bwMode="auto">
            <a:xfrm>
              <a:off x="2384608" y="2269222"/>
              <a:ext cx="189452" cy="3805994"/>
            </a:xfrm>
            <a:prstGeom prst="rect">
              <a:avLst/>
            </a:prstGeom>
            <a:solidFill>
              <a:schemeClr val="accent3">
                <a:lumMod val="60000"/>
                <a:lumOff val="40000"/>
              </a:schemeClr>
            </a:solidFill>
            <a:ln>
              <a:noFill/>
            </a:ln>
            <a:scene3d>
              <a:camera prst="orthographicFront"/>
              <a:lightRig rig="threePt" dir="t"/>
            </a:scene3d>
            <a:sp3d>
              <a:bevelT/>
            </a:sp3d>
            <a:extLst/>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algn="l" defTabSz="914377" rtl="0">
                <a:defRPr/>
              </a:pPr>
              <a:endParaRPr lang="en-GB" altLang="it-IT" sz="1400" kern="1200">
                <a:solidFill>
                  <a:prstClr val="black"/>
                </a:solidFill>
                <a:latin typeface="Calibri" panose="020F0502020204030204" pitchFamily="34" charset="0"/>
                <a:ea typeface="+mn-ea"/>
                <a:cs typeface="+mn-cs"/>
              </a:endParaRPr>
            </a:p>
          </p:txBody>
        </p:sp>
        <p:sp>
          <p:nvSpPr>
            <p:cNvPr id="42" name="Rectangle 14"/>
            <p:cNvSpPr>
              <a:spLocks noChangeArrowheads="1"/>
            </p:cNvSpPr>
            <p:nvPr/>
          </p:nvSpPr>
          <p:spPr bwMode="auto">
            <a:xfrm rot="16200000">
              <a:off x="1394699" y="3983920"/>
              <a:ext cx="2175253" cy="260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l" defTabSz="914377" rtl="0" eaLnBrk="1" hangingPunct="1">
                <a:spcBef>
                  <a:spcPct val="0"/>
                </a:spcBef>
                <a:spcAft>
                  <a:spcPct val="0"/>
                </a:spcAft>
                <a:buClrTx/>
                <a:buNone/>
                <a:defRPr/>
              </a:pPr>
              <a:r>
                <a:rPr lang="it-IT" altLang="it-IT" sz="1000" b="1" kern="1200" dirty="0" err="1">
                  <a:solidFill>
                    <a:prstClr val="black"/>
                  </a:solidFill>
                  <a:latin typeface="Calibri" pitchFamily="34" charset="0"/>
                  <a:ea typeface="+mn-ea"/>
                  <a:cs typeface="+mn-cs"/>
                </a:rPr>
                <a:t>Digoxin</a:t>
              </a:r>
              <a:r>
                <a:rPr lang="it-IT" altLang="it-IT" sz="1000" b="1" kern="1200" dirty="0">
                  <a:solidFill>
                    <a:prstClr val="black"/>
                  </a:solidFill>
                  <a:latin typeface="Calibri" pitchFamily="34" charset="0"/>
                  <a:ea typeface="+mn-ea"/>
                  <a:cs typeface="+mn-cs"/>
                </a:rPr>
                <a:t>, </a:t>
              </a:r>
              <a:r>
                <a:rPr lang="it-IT" altLang="it-IT" sz="1000" b="1" kern="1200" dirty="0" err="1">
                  <a:solidFill>
                    <a:prstClr val="black"/>
                  </a:solidFill>
                  <a:latin typeface="Calibri" pitchFamily="34" charset="0"/>
                  <a:ea typeface="+mn-ea"/>
                  <a:cs typeface="+mn-cs"/>
                </a:rPr>
                <a:t>Diuretics</a:t>
              </a:r>
              <a:r>
                <a:rPr lang="it-IT" altLang="it-IT" sz="1000" b="1" kern="1200" dirty="0">
                  <a:solidFill>
                    <a:prstClr val="black"/>
                  </a:solidFill>
                  <a:latin typeface="Calibri" pitchFamily="34" charset="0"/>
                  <a:ea typeface="+mn-ea"/>
                  <a:cs typeface="+mn-cs"/>
                </a:rPr>
                <a:t>, </a:t>
              </a:r>
              <a:r>
                <a:rPr lang="it-IT" altLang="it-IT" sz="1000" b="1" kern="1200" dirty="0" err="1">
                  <a:solidFill>
                    <a:prstClr val="black"/>
                  </a:solidFill>
                  <a:latin typeface="Calibri" pitchFamily="34" charset="0"/>
                  <a:ea typeface="+mn-ea"/>
                  <a:cs typeface="+mn-cs"/>
                </a:rPr>
                <a:t>Hydralazine</a:t>
              </a:r>
              <a:endParaRPr lang="it-IT" altLang="it-IT" sz="1000" b="1" kern="1200" dirty="0">
                <a:solidFill>
                  <a:prstClr val="black"/>
                </a:solidFill>
                <a:latin typeface="Calibri" pitchFamily="34" charset="0"/>
                <a:ea typeface="+mn-ea"/>
                <a:cs typeface="+mn-cs"/>
              </a:endParaRPr>
            </a:p>
          </p:txBody>
        </p:sp>
        <p:sp>
          <p:nvSpPr>
            <p:cNvPr id="44" name="Rectangle 2"/>
            <p:cNvSpPr>
              <a:spLocks noChangeArrowheads="1"/>
            </p:cNvSpPr>
            <p:nvPr/>
          </p:nvSpPr>
          <p:spPr bwMode="auto">
            <a:xfrm>
              <a:off x="3418957" y="3216927"/>
              <a:ext cx="189452" cy="2879725"/>
            </a:xfrm>
            <a:prstGeom prst="rect">
              <a:avLst/>
            </a:prstGeom>
            <a:solidFill>
              <a:schemeClr val="accent3">
                <a:lumMod val="60000"/>
                <a:lumOff val="40000"/>
              </a:schemeClr>
            </a:solidFill>
            <a:ln>
              <a:noFill/>
            </a:ln>
            <a:scene3d>
              <a:camera prst="orthographicFront"/>
              <a:lightRig rig="threePt" dir="t"/>
            </a:scene3d>
            <a:sp3d>
              <a:bevelT/>
            </a:sp3d>
            <a:extLst/>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algn="l" defTabSz="914377" rtl="0">
                <a:defRPr/>
              </a:pPr>
              <a:endParaRPr lang="en-GB" altLang="it-IT" sz="1400" kern="1200">
                <a:solidFill>
                  <a:prstClr val="black"/>
                </a:solidFill>
                <a:latin typeface="Calibri" panose="020F0502020204030204" pitchFamily="34" charset="0"/>
                <a:ea typeface="+mn-ea"/>
                <a:cs typeface="+mn-cs"/>
              </a:endParaRPr>
            </a:p>
          </p:txBody>
        </p:sp>
        <p:sp>
          <p:nvSpPr>
            <p:cNvPr id="45" name="Rectangle 14"/>
            <p:cNvSpPr>
              <a:spLocks noChangeArrowheads="1"/>
            </p:cNvSpPr>
            <p:nvPr/>
          </p:nvSpPr>
          <p:spPr bwMode="auto">
            <a:xfrm rot="16200000">
              <a:off x="2428450" y="4470691"/>
              <a:ext cx="2175253" cy="260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l" defTabSz="914377" rtl="0" eaLnBrk="1" hangingPunct="1">
                <a:spcBef>
                  <a:spcPct val="0"/>
                </a:spcBef>
                <a:spcAft>
                  <a:spcPct val="0"/>
                </a:spcAft>
                <a:buClrTx/>
                <a:buNone/>
                <a:defRPr/>
              </a:pPr>
              <a:r>
                <a:rPr lang="it-IT" altLang="it-IT" sz="1000" b="1" kern="1200" dirty="0" err="1">
                  <a:solidFill>
                    <a:prstClr val="black"/>
                  </a:solidFill>
                  <a:latin typeface="Calibri" pitchFamily="34" charset="0"/>
                  <a:ea typeface="+mn-ea"/>
                  <a:cs typeface="+mn-cs"/>
                </a:rPr>
                <a:t>Digoxin</a:t>
              </a:r>
              <a:r>
                <a:rPr lang="it-IT" altLang="it-IT" sz="1000" b="1" kern="1200" dirty="0">
                  <a:solidFill>
                    <a:prstClr val="black"/>
                  </a:solidFill>
                  <a:latin typeface="Calibri" pitchFamily="34" charset="0"/>
                  <a:ea typeface="+mn-ea"/>
                  <a:cs typeface="+mn-cs"/>
                </a:rPr>
                <a:t>, </a:t>
              </a:r>
              <a:r>
                <a:rPr lang="it-IT" altLang="it-IT" sz="1000" b="1" kern="1200" dirty="0" err="1">
                  <a:solidFill>
                    <a:prstClr val="black"/>
                  </a:solidFill>
                  <a:latin typeface="Calibri" pitchFamily="34" charset="0"/>
                  <a:ea typeface="+mn-ea"/>
                  <a:cs typeface="+mn-cs"/>
                </a:rPr>
                <a:t>Diuretics</a:t>
              </a:r>
              <a:r>
                <a:rPr lang="it-IT" altLang="it-IT" sz="1000" b="1" kern="1200" dirty="0">
                  <a:solidFill>
                    <a:prstClr val="black"/>
                  </a:solidFill>
                  <a:latin typeface="Calibri" pitchFamily="34" charset="0"/>
                  <a:ea typeface="+mn-ea"/>
                  <a:cs typeface="+mn-cs"/>
                </a:rPr>
                <a:t>, </a:t>
              </a:r>
              <a:r>
                <a:rPr lang="it-IT" altLang="it-IT" sz="1000" b="1" kern="1200" dirty="0" err="1">
                  <a:solidFill>
                    <a:prstClr val="black"/>
                  </a:solidFill>
                  <a:latin typeface="Calibri" pitchFamily="34" charset="0"/>
                  <a:ea typeface="+mn-ea"/>
                  <a:cs typeface="+mn-cs"/>
                </a:rPr>
                <a:t>Hydralazine</a:t>
              </a:r>
              <a:endParaRPr lang="it-IT" altLang="it-IT" sz="1000" b="1" kern="1200" dirty="0">
                <a:solidFill>
                  <a:prstClr val="black"/>
                </a:solidFill>
                <a:latin typeface="Calibri" pitchFamily="34" charset="0"/>
                <a:ea typeface="+mn-ea"/>
                <a:cs typeface="+mn-cs"/>
              </a:endParaRPr>
            </a:p>
          </p:txBody>
        </p:sp>
        <p:sp>
          <p:nvSpPr>
            <p:cNvPr id="46" name="Rectangle 2"/>
            <p:cNvSpPr>
              <a:spLocks noChangeArrowheads="1"/>
            </p:cNvSpPr>
            <p:nvPr/>
          </p:nvSpPr>
          <p:spPr bwMode="auto">
            <a:xfrm>
              <a:off x="4490858" y="3882168"/>
              <a:ext cx="189452" cy="2218300"/>
            </a:xfrm>
            <a:prstGeom prst="rect">
              <a:avLst/>
            </a:prstGeom>
            <a:solidFill>
              <a:schemeClr val="accent3">
                <a:lumMod val="60000"/>
                <a:lumOff val="40000"/>
              </a:schemeClr>
            </a:solidFill>
            <a:ln>
              <a:noFill/>
            </a:ln>
            <a:scene3d>
              <a:camera prst="orthographicFront"/>
              <a:lightRig rig="threePt" dir="t"/>
            </a:scene3d>
            <a:sp3d>
              <a:bevelT/>
            </a:sp3d>
            <a:extLst/>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algn="l" defTabSz="914377" rtl="0">
                <a:defRPr/>
              </a:pPr>
              <a:endParaRPr lang="en-GB" altLang="it-IT" sz="1400" kern="1200">
                <a:solidFill>
                  <a:prstClr val="black"/>
                </a:solidFill>
                <a:latin typeface="Calibri" panose="020F0502020204030204" pitchFamily="34" charset="0"/>
                <a:ea typeface="+mn-ea"/>
                <a:cs typeface="+mn-cs"/>
              </a:endParaRPr>
            </a:p>
          </p:txBody>
        </p:sp>
        <p:sp>
          <p:nvSpPr>
            <p:cNvPr id="47" name="Rectangle 14"/>
            <p:cNvSpPr>
              <a:spLocks noChangeArrowheads="1"/>
            </p:cNvSpPr>
            <p:nvPr/>
          </p:nvSpPr>
          <p:spPr bwMode="auto">
            <a:xfrm rot="16200000">
              <a:off x="3500353" y="4846925"/>
              <a:ext cx="2175253" cy="260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l" defTabSz="914377" rtl="0" eaLnBrk="1" hangingPunct="1">
                <a:spcBef>
                  <a:spcPct val="0"/>
                </a:spcBef>
                <a:spcAft>
                  <a:spcPct val="0"/>
                </a:spcAft>
                <a:buClrTx/>
                <a:buNone/>
                <a:defRPr/>
              </a:pPr>
              <a:r>
                <a:rPr lang="it-IT" altLang="it-IT" sz="1000" b="1" kern="1200" dirty="0" err="1">
                  <a:solidFill>
                    <a:prstClr val="black"/>
                  </a:solidFill>
                  <a:latin typeface="Calibri" pitchFamily="34" charset="0"/>
                  <a:ea typeface="+mn-ea"/>
                  <a:cs typeface="+mn-cs"/>
                </a:rPr>
                <a:t>Digoxin</a:t>
              </a:r>
              <a:r>
                <a:rPr lang="it-IT" altLang="it-IT" sz="1000" b="1" kern="1200" dirty="0">
                  <a:solidFill>
                    <a:prstClr val="black"/>
                  </a:solidFill>
                  <a:latin typeface="Calibri" pitchFamily="34" charset="0"/>
                  <a:ea typeface="+mn-ea"/>
                  <a:cs typeface="+mn-cs"/>
                </a:rPr>
                <a:t>, </a:t>
              </a:r>
              <a:r>
                <a:rPr lang="it-IT" altLang="it-IT" sz="1000" b="1" kern="1200" dirty="0" err="1">
                  <a:solidFill>
                    <a:prstClr val="black"/>
                  </a:solidFill>
                  <a:latin typeface="Calibri" pitchFamily="34" charset="0"/>
                  <a:ea typeface="+mn-ea"/>
                  <a:cs typeface="+mn-cs"/>
                </a:rPr>
                <a:t>Diuretics</a:t>
              </a:r>
              <a:r>
                <a:rPr lang="it-IT" altLang="it-IT" sz="1000" b="1" kern="1200" dirty="0">
                  <a:solidFill>
                    <a:prstClr val="black"/>
                  </a:solidFill>
                  <a:latin typeface="Calibri" pitchFamily="34" charset="0"/>
                  <a:ea typeface="+mn-ea"/>
                  <a:cs typeface="+mn-cs"/>
                </a:rPr>
                <a:t>, </a:t>
              </a:r>
              <a:r>
                <a:rPr lang="it-IT" altLang="it-IT" sz="1000" b="1" kern="1200" dirty="0" err="1">
                  <a:solidFill>
                    <a:prstClr val="black"/>
                  </a:solidFill>
                  <a:latin typeface="Calibri" pitchFamily="34" charset="0"/>
                  <a:ea typeface="+mn-ea"/>
                  <a:cs typeface="+mn-cs"/>
                </a:rPr>
                <a:t>Hydralazine</a:t>
              </a:r>
              <a:endParaRPr lang="it-IT" altLang="it-IT" sz="1000" b="1" kern="1200" dirty="0">
                <a:solidFill>
                  <a:prstClr val="black"/>
                </a:solidFill>
                <a:latin typeface="Calibri" pitchFamily="34" charset="0"/>
                <a:ea typeface="+mn-ea"/>
                <a:cs typeface="+mn-cs"/>
              </a:endParaRPr>
            </a:p>
          </p:txBody>
        </p:sp>
        <p:sp>
          <p:nvSpPr>
            <p:cNvPr id="48" name="Rectangle 2"/>
            <p:cNvSpPr>
              <a:spLocks noChangeArrowheads="1"/>
            </p:cNvSpPr>
            <p:nvPr/>
          </p:nvSpPr>
          <p:spPr bwMode="auto">
            <a:xfrm>
              <a:off x="8424703" y="4325473"/>
              <a:ext cx="189452" cy="1765779"/>
            </a:xfrm>
            <a:prstGeom prst="rect">
              <a:avLst/>
            </a:prstGeom>
            <a:solidFill>
              <a:schemeClr val="accent3">
                <a:lumMod val="60000"/>
                <a:lumOff val="40000"/>
              </a:schemeClr>
            </a:solidFill>
            <a:ln>
              <a:noFill/>
            </a:ln>
            <a:scene3d>
              <a:camera prst="orthographicFront"/>
              <a:lightRig rig="threePt" dir="t"/>
            </a:scene3d>
            <a:sp3d>
              <a:bevelT/>
            </a:sp3d>
            <a:extLst/>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algn="l" defTabSz="914377" rtl="0">
                <a:defRPr/>
              </a:pPr>
              <a:endParaRPr lang="en-GB" altLang="it-IT" sz="1400" kern="1200">
                <a:solidFill>
                  <a:prstClr val="black"/>
                </a:solidFill>
                <a:latin typeface="Calibri" panose="020F0502020204030204" pitchFamily="34" charset="0"/>
                <a:ea typeface="+mn-ea"/>
                <a:cs typeface="+mn-cs"/>
              </a:endParaRPr>
            </a:p>
          </p:txBody>
        </p:sp>
        <p:sp>
          <p:nvSpPr>
            <p:cNvPr id="49" name="Rectangle 14"/>
            <p:cNvSpPr>
              <a:spLocks noChangeArrowheads="1"/>
            </p:cNvSpPr>
            <p:nvPr/>
          </p:nvSpPr>
          <p:spPr bwMode="auto">
            <a:xfrm rot="16200000">
              <a:off x="7652060" y="5083906"/>
              <a:ext cx="1744727" cy="227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l" defTabSz="914377" rtl="0" eaLnBrk="1" hangingPunct="1">
                <a:spcBef>
                  <a:spcPct val="0"/>
                </a:spcBef>
                <a:spcAft>
                  <a:spcPct val="0"/>
                </a:spcAft>
                <a:buClrTx/>
                <a:buNone/>
                <a:defRPr/>
              </a:pPr>
              <a:r>
                <a:rPr lang="it-IT" altLang="it-IT" sz="800" b="1" kern="1200" dirty="0" err="1">
                  <a:solidFill>
                    <a:prstClr val="black"/>
                  </a:solidFill>
                  <a:latin typeface="Calibri" pitchFamily="34" charset="0"/>
                  <a:ea typeface="+mn-ea"/>
                  <a:cs typeface="+mn-cs"/>
                </a:rPr>
                <a:t>Digoxin</a:t>
              </a:r>
              <a:r>
                <a:rPr lang="it-IT" altLang="it-IT" sz="800" b="1" kern="1200" dirty="0">
                  <a:solidFill>
                    <a:prstClr val="black"/>
                  </a:solidFill>
                  <a:latin typeface="Calibri" pitchFamily="34" charset="0"/>
                  <a:ea typeface="+mn-ea"/>
                  <a:cs typeface="+mn-cs"/>
                </a:rPr>
                <a:t>, </a:t>
              </a:r>
              <a:r>
                <a:rPr lang="it-IT" altLang="it-IT" sz="800" b="1" kern="1200" dirty="0" err="1">
                  <a:solidFill>
                    <a:prstClr val="black"/>
                  </a:solidFill>
                  <a:latin typeface="Calibri" pitchFamily="34" charset="0"/>
                  <a:ea typeface="+mn-ea"/>
                  <a:cs typeface="+mn-cs"/>
                </a:rPr>
                <a:t>Diuretics</a:t>
              </a:r>
              <a:r>
                <a:rPr lang="it-IT" altLang="it-IT" sz="800" b="1" kern="1200" dirty="0">
                  <a:solidFill>
                    <a:prstClr val="black"/>
                  </a:solidFill>
                  <a:latin typeface="Calibri" pitchFamily="34" charset="0"/>
                  <a:ea typeface="+mn-ea"/>
                  <a:cs typeface="+mn-cs"/>
                </a:rPr>
                <a:t>, </a:t>
              </a:r>
              <a:r>
                <a:rPr lang="it-IT" altLang="it-IT" sz="800" b="1" kern="1200" dirty="0" err="1">
                  <a:solidFill>
                    <a:prstClr val="black"/>
                  </a:solidFill>
                  <a:latin typeface="Calibri" pitchFamily="34" charset="0"/>
                  <a:ea typeface="+mn-ea"/>
                  <a:cs typeface="+mn-cs"/>
                </a:rPr>
                <a:t>Hydralazine</a:t>
              </a:r>
              <a:endParaRPr lang="it-IT" altLang="it-IT" sz="800" b="1" kern="1200" dirty="0">
                <a:solidFill>
                  <a:prstClr val="black"/>
                </a:solidFill>
                <a:latin typeface="Calibri" pitchFamily="34" charset="0"/>
                <a:ea typeface="+mn-ea"/>
                <a:cs typeface="+mn-cs"/>
              </a:endParaRPr>
            </a:p>
          </p:txBody>
        </p:sp>
        <p:sp>
          <p:nvSpPr>
            <p:cNvPr id="51" name="Rectangle 17"/>
            <p:cNvSpPr>
              <a:spLocks noChangeArrowheads="1"/>
            </p:cNvSpPr>
            <p:nvPr/>
          </p:nvSpPr>
          <p:spPr bwMode="auto">
            <a:xfrm>
              <a:off x="7597986" y="4396699"/>
              <a:ext cx="845647" cy="887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914377" rtl="0" eaLnBrk="1" hangingPunct="1">
                <a:spcBef>
                  <a:spcPct val="0"/>
                </a:spcBef>
                <a:spcAft>
                  <a:spcPct val="0"/>
                </a:spcAft>
                <a:buClrTx/>
                <a:buNone/>
                <a:defRPr/>
              </a:pPr>
              <a:r>
                <a:rPr lang="it-IT" altLang="it-IT" sz="1600" b="1" kern="1200" dirty="0">
                  <a:solidFill>
                    <a:prstClr val="black"/>
                  </a:solidFill>
                  <a:latin typeface="Calibri" pitchFamily="34" charset="0"/>
                  <a:ea typeface="+mn-ea"/>
                  <a:cs typeface="+mn-cs"/>
                </a:rPr>
                <a:t>ARNI</a:t>
              </a:r>
            </a:p>
            <a:p>
              <a:pPr algn="ctr" defTabSz="914377" rtl="0" eaLnBrk="1" hangingPunct="1">
                <a:spcBef>
                  <a:spcPct val="0"/>
                </a:spcBef>
                <a:spcAft>
                  <a:spcPct val="0"/>
                </a:spcAft>
                <a:buClrTx/>
                <a:buNone/>
                <a:defRPr/>
              </a:pPr>
              <a:r>
                <a:rPr lang="it-IT" altLang="it-IT" sz="1600" b="1" kern="1200" dirty="0">
                  <a:solidFill>
                    <a:prstClr val="black"/>
                  </a:solidFill>
                  <a:latin typeface="Calibri" pitchFamily="34" charset="0"/>
                  <a:ea typeface="+mn-ea"/>
                  <a:cs typeface="+mn-cs"/>
                </a:rPr>
                <a:t>+ BB +MRA</a:t>
              </a:r>
            </a:p>
          </p:txBody>
        </p:sp>
        <p:sp>
          <p:nvSpPr>
            <p:cNvPr id="54" name="Rectangle 17"/>
            <p:cNvSpPr>
              <a:spLocks noChangeArrowheads="1"/>
            </p:cNvSpPr>
            <p:nvPr/>
          </p:nvSpPr>
          <p:spPr bwMode="auto">
            <a:xfrm>
              <a:off x="2785394" y="4997595"/>
              <a:ext cx="638350" cy="361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914377" rtl="0" eaLnBrk="1" hangingPunct="1">
                <a:spcBef>
                  <a:spcPct val="0"/>
                </a:spcBef>
                <a:spcAft>
                  <a:spcPct val="0"/>
                </a:spcAft>
                <a:buClrTx/>
                <a:buNone/>
                <a:defRPr/>
              </a:pPr>
              <a:endParaRPr lang="it-IT" altLang="it-IT" sz="1600" b="1" kern="1200" dirty="0">
                <a:solidFill>
                  <a:prstClr val="black"/>
                </a:solidFill>
                <a:latin typeface="Calibri" pitchFamily="34" charset="0"/>
                <a:ea typeface="+mn-ea"/>
                <a:cs typeface="+mn-cs"/>
              </a:endParaRPr>
            </a:p>
          </p:txBody>
        </p:sp>
        <p:cxnSp>
          <p:nvCxnSpPr>
            <p:cNvPr id="60" name="Straight Connector 59"/>
            <p:cNvCxnSpPr/>
            <p:nvPr/>
          </p:nvCxnSpPr>
          <p:spPr>
            <a:xfrm flipH="1" flipV="1">
              <a:off x="513673" y="1695136"/>
              <a:ext cx="2" cy="43974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726650" y="3733189"/>
              <a:ext cx="2204582" cy="390606"/>
            </a:xfrm>
            <a:prstGeom prst="rect">
              <a:avLst/>
            </a:prstGeom>
            <a:noFill/>
          </p:spPr>
          <p:txBody>
            <a:bodyPr wrap="none" rtlCol="0">
              <a:spAutoFit/>
            </a:bodyPr>
            <a:lstStyle/>
            <a:p>
              <a:pPr algn="l" defTabSz="914377" rtl="0">
                <a:defRPr/>
              </a:pPr>
              <a:r>
                <a:rPr lang="it-IT" b="1" kern="1200" dirty="0">
                  <a:solidFill>
                    <a:prstClr val="black"/>
                  </a:solidFill>
                  <a:latin typeface="Calibri" panose="020F0502020204030204"/>
                  <a:ea typeface="+mn-ea"/>
                  <a:cs typeface="+mn-cs"/>
                </a:rPr>
                <a:t>Impact on CV </a:t>
              </a:r>
              <a:r>
                <a:rPr lang="it-IT" b="1" kern="1200" dirty="0" err="1">
                  <a:solidFill>
                    <a:prstClr val="black"/>
                  </a:solidFill>
                  <a:latin typeface="Calibri" panose="020F0502020204030204"/>
                  <a:ea typeface="+mn-ea"/>
                  <a:cs typeface="+mn-cs"/>
                </a:rPr>
                <a:t>death</a:t>
              </a:r>
              <a:endParaRPr lang="en-US" b="1" kern="1200" dirty="0">
                <a:solidFill>
                  <a:prstClr val="black"/>
                </a:solidFill>
                <a:latin typeface="Calibri" panose="020F0502020204030204"/>
                <a:ea typeface="+mn-ea"/>
                <a:cs typeface="+mn-cs"/>
              </a:endParaRPr>
            </a:p>
          </p:txBody>
        </p:sp>
        <p:sp>
          <p:nvSpPr>
            <p:cNvPr id="71" name="Rectangle 70"/>
            <p:cNvSpPr/>
            <p:nvPr/>
          </p:nvSpPr>
          <p:spPr>
            <a:xfrm>
              <a:off x="6595941" y="4250776"/>
              <a:ext cx="670180" cy="60835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spcBef>
                  <a:spcPct val="0"/>
                </a:spcBef>
                <a:spcAft>
                  <a:spcPct val="0"/>
                </a:spcAft>
                <a:defRPr/>
              </a:pPr>
              <a:r>
                <a:rPr lang="it-IT" altLang="it-IT" sz="1600" b="1" kern="1200" dirty="0">
                  <a:solidFill>
                    <a:prstClr val="black"/>
                  </a:solidFill>
                  <a:latin typeface="Calibri" panose="020F0502020204030204"/>
                </a:rPr>
                <a:t>ARNI</a:t>
              </a:r>
            </a:p>
          </p:txBody>
        </p:sp>
        <p:sp>
          <p:nvSpPr>
            <p:cNvPr id="72" name="Rectangle 71"/>
            <p:cNvSpPr/>
            <p:nvPr/>
          </p:nvSpPr>
          <p:spPr>
            <a:xfrm>
              <a:off x="5069301" y="4258256"/>
              <a:ext cx="670180" cy="6083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spcBef>
                  <a:spcPct val="0"/>
                </a:spcBef>
                <a:spcAft>
                  <a:spcPct val="0"/>
                </a:spcAft>
                <a:defRPr/>
              </a:pPr>
              <a:r>
                <a:rPr lang="it-IT" altLang="it-IT" sz="1600" b="1" kern="1200" dirty="0" err="1">
                  <a:solidFill>
                    <a:prstClr val="black"/>
                  </a:solidFill>
                  <a:latin typeface="Calibri" panose="020F0502020204030204"/>
                </a:rPr>
                <a:t>ACEi</a:t>
              </a:r>
              <a:endParaRPr lang="it-IT" altLang="it-IT" sz="1600" b="1" kern="1200" dirty="0">
                <a:solidFill>
                  <a:prstClr val="black"/>
                </a:solidFill>
                <a:latin typeface="Calibri" panose="020F0502020204030204"/>
              </a:endParaRPr>
            </a:p>
          </p:txBody>
        </p:sp>
        <p:sp>
          <p:nvSpPr>
            <p:cNvPr id="20" name="Right Arrow 19"/>
            <p:cNvSpPr/>
            <p:nvPr/>
          </p:nvSpPr>
          <p:spPr>
            <a:xfrm>
              <a:off x="5858129" y="4452094"/>
              <a:ext cx="646412" cy="248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en-US" kern="1200">
                <a:solidFill>
                  <a:prstClr val="white"/>
                </a:solidFill>
                <a:latin typeface="Calibri" panose="020F0502020204030204"/>
              </a:endParaRPr>
            </a:p>
          </p:txBody>
        </p:sp>
        <p:sp>
          <p:nvSpPr>
            <p:cNvPr id="170018" name="Left-Right Arrow 170017"/>
            <p:cNvSpPr/>
            <p:nvPr/>
          </p:nvSpPr>
          <p:spPr>
            <a:xfrm>
              <a:off x="4980559" y="5446197"/>
              <a:ext cx="2392326" cy="2423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en-US" kern="1200">
                <a:solidFill>
                  <a:prstClr val="white"/>
                </a:solidFill>
                <a:latin typeface="Calibri" panose="020F0502020204030204"/>
              </a:endParaRPr>
            </a:p>
          </p:txBody>
        </p:sp>
      </p:grpSp>
      <p:sp>
        <p:nvSpPr>
          <p:cNvPr id="50" name="Titolo 1">
            <a:extLst>
              <a:ext uri="{FF2B5EF4-FFF2-40B4-BE49-F238E27FC236}">
                <a16:creationId xmlns="" xmlns:a16="http://schemas.microsoft.com/office/drawing/2014/main" id="{679E7BF1-A2B7-47A0-AE1D-93D0BC05AD16}"/>
              </a:ext>
            </a:extLst>
          </p:cNvPr>
          <p:cNvSpPr txBox="1">
            <a:spLocks/>
          </p:cNvSpPr>
          <p:nvPr/>
        </p:nvSpPr>
        <p:spPr>
          <a:xfrm>
            <a:off x="226783" y="366884"/>
            <a:ext cx="8534593" cy="660729"/>
          </a:xfrm>
          <a:prstGeom prst="rect">
            <a:avLst/>
          </a:prstGeom>
        </p:spPr>
        <p:txBody>
          <a:bodyPr vert="horz" lIns="0" tIns="0" rIns="0" bIns="0" rtlCol="0" anchor="b" anchorCtr="0">
            <a:noAutofit/>
          </a:bodyPr>
          <a:lstStyle>
            <a:lvl1pPr algn="ctr" defTabSz="914400" rtl="0" eaLnBrk="1" latinLnBrk="0" hangingPunct="1">
              <a:lnSpc>
                <a:spcPct val="95000"/>
              </a:lnSpc>
              <a:spcBef>
                <a:spcPct val="0"/>
              </a:spcBef>
              <a:buNone/>
              <a:defRPr sz="6000" kern="1200">
                <a:solidFill>
                  <a:schemeClr val="tx1"/>
                </a:solidFill>
                <a:latin typeface="+mj-lt"/>
                <a:ea typeface="+mj-ea"/>
                <a:cs typeface="+mj-cs"/>
              </a:defRPr>
            </a:lvl1pPr>
          </a:lstStyle>
          <a:p>
            <a:pPr defTabSz="914377">
              <a:lnSpc>
                <a:spcPct val="100000"/>
              </a:lnSpc>
              <a:defRPr/>
            </a:pPr>
            <a:r>
              <a:rPr lang="it-IT" altLang="it-IT" sz="1800" b="1" dirty="0">
                <a:solidFill>
                  <a:srgbClr val="0460A9">
                    <a:lumMod val="75000"/>
                  </a:srgbClr>
                </a:solidFill>
                <a:latin typeface="Arial Black"/>
              </a:rPr>
              <a:t>La modulazione dei sistemi neuro-ormonali nell’insufficienza cardiaca ha progressivamente </a:t>
            </a:r>
            <a:r>
              <a:rPr lang="it-IT" altLang="it-IT" sz="1800" b="1" dirty="0">
                <a:solidFill>
                  <a:srgbClr val="FF0000"/>
                </a:solidFill>
                <a:latin typeface="Arial Black"/>
              </a:rPr>
              <a:t>migliorato la prognosi dei pazienti </a:t>
            </a:r>
            <a:endParaRPr lang="it-IT" sz="1800" dirty="0">
              <a:solidFill>
                <a:srgbClr val="FF0000"/>
              </a:solidFill>
              <a:latin typeface="Arial Black"/>
            </a:endParaRPr>
          </a:p>
        </p:txBody>
      </p:sp>
      <p:sp>
        <p:nvSpPr>
          <p:cNvPr id="5" name="Rectangle 4"/>
          <p:cNvSpPr/>
          <p:nvPr/>
        </p:nvSpPr>
        <p:spPr>
          <a:xfrm>
            <a:off x="20890" y="6237312"/>
            <a:ext cx="7389279" cy="630942"/>
          </a:xfrm>
          <a:prstGeom prst="rect">
            <a:avLst/>
          </a:prstGeom>
        </p:spPr>
        <p:txBody>
          <a:bodyPr wrap="square">
            <a:spAutoFit/>
          </a:bodyPr>
          <a:lstStyle/>
          <a:p>
            <a:pPr algn="l" defTabSz="914377" rtl="0">
              <a:defRPr/>
            </a:pPr>
            <a:r>
              <a:rPr lang="it-IT" altLang="it-IT" sz="700" kern="1200" dirty="0">
                <a:solidFill>
                  <a:prstClr val="black"/>
                </a:solidFill>
                <a:latin typeface="Calibri" pitchFamily="34" charset="0"/>
                <a:ea typeface="+mn-ea"/>
                <a:cs typeface="+mn-cs"/>
              </a:rPr>
              <a:t>Modificato da </a:t>
            </a:r>
            <a:r>
              <a:rPr lang="it-IT" altLang="it-IT" sz="700" kern="1200" dirty="0" err="1">
                <a:solidFill>
                  <a:prstClr val="black"/>
                </a:solidFill>
                <a:latin typeface="Calibri" pitchFamily="34" charset="0"/>
                <a:ea typeface="+mn-ea"/>
                <a:cs typeface="+mn-cs"/>
              </a:rPr>
              <a:t>Ellenbogen</a:t>
            </a:r>
            <a:r>
              <a:rPr lang="it-IT" altLang="it-IT" sz="700" kern="1200" dirty="0">
                <a:solidFill>
                  <a:prstClr val="black"/>
                </a:solidFill>
                <a:latin typeface="Calibri" pitchFamily="34" charset="0"/>
                <a:ea typeface="+mn-ea"/>
                <a:cs typeface="+mn-cs"/>
              </a:rPr>
              <a:t> KA, J </a:t>
            </a:r>
            <a:r>
              <a:rPr lang="it-IT" altLang="it-IT" sz="700" kern="1200" dirty="0" err="1">
                <a:solidFill>
                  <a:prstClr val="black"/>
                </a:solidFill>
                <a:latin typeface="Calibri" pitchFamily="34" charset="0"/>
                <a:ea typeface="+mn-ea"/>
                <a:cs typeface="+mn-cs"/>
              </a:rPr>
              <a:t>Am</a:t>
            </a:r>
            <a:r>
              <a:rPr lang="it-IT" altLang="it-IT" sz="700" kern="1200" dirty="0">
                <a:solidFill>
                  <a:prstClr val="black"/>
                </a:solidFill>
                <a:latin typeface="Calibri" pitchFamily="34" charset="0"/>
                <a:ea typeface="+mn-ea"/>
                <a:cs typeface="+mn-cs"/>
              </a:rPr>
              <a:t> </a:t>
            </a:r>
            <a:r>
              <a:rPr lang="it-IT" altLang="it-IT" sz="700" kern="1200" dirty="0" err="1">
                <a:solidFill>
                  <a:prstClr val="black"/>
                </a:solidFill>
                <a:latin typeface="Calibri" pitchFamily="34" charset="0"/>
                <a:ea typeface="+mn-ea"/>
                <a:cs typeface="+mn-cs"/>
              </a:rPr>
              <a:t>Coll</a:t>
            </a:r>
            <a:r>
              <a:rPr lang="it-IT" altLang="it-IT" sz="700" kern="1200" dirty="0">
                <a:solidFill>
                  <a:prstClr val="black"/>
                </a:solidFill>
                <a:latin typeface="Calibri" pitchFamily="34" charset="0"/>
                <a:ea typeface="+mn-ea"/>
                <a:cs typeface="+mn-cs"/>
              </a:rPr>
              <a:t> </a:t>
            </a:r>
            <a:r>
              <a:rPr lang="it-IT" altLang="it-IT" sz="700" kern="1200" dirty="0" err="1">
                <a:solidFill>
                  <a:prstClr val="black"/>
                </a:solidFill>
                <a:latin typeface="Calibri" pitchFamily="34" charset="0"/>
                <a:ea typeface="+mn-ea"/>
                <a:cs typeface="+mn-cs"/>
              </a:rPr>
              <a:t>Cardiol</a:t>
            </a:r>
            <a:r>
              <a:rPr lang="it-IT" altLang="it-IT" sz="700" kern="1200" dirty="0">
                <a:solidFill>
                  <a:prstClr val="black"/>
                </a:solidFill>
                <a:latin typeface="Calibri" pitchFamily="34" charset="0"/>
                <a:ea typeface="+mn-ea"/>
                <a:cs typeface="+mn-cs"/>
              </a:rPr>
              <a:t> 2005; 46: 2199-203</a:t>
            </a:r>
            <a:endParaRPr lang="it-IT" altLang="it-IT" sz="1000" kern="1200" dirty="0">
              <a:solidFill>
                <a:prstClr val="black"/>
              </a:solidFill>
              <a:latin typeface="Calibri" pitchFamily="34" charset="0"/>
              <a:ea typeface="+mn-ea"/>
              <a:cs typeface="+mn-cs"/>
            </a:endParaRPr>
          </a:p>
          <a:p>
            <a:pPr algn="l" defTabSz="914377" rtl="0">
              <a:defRPr/>
            </a:pPr>
            <a:r>
              <a:rPr lang="en-US" sz="700" kern="1200" dirty="0">
                <a:solidFill>
                  <a:srgbClr val="000000"/>
                </a:solidFill>
                <a:latin typeface="OTNEJMQuadraat"/>
                <a:ea typeface="+mn-ea"/>
                <a:cs typeface="+mn-cs"/>
              </a:rPr>
              <a:t>The SOLVD Investigators. Effect of </a:t>
            </a:r>
            <a:r>
              <a:rPr lang="en-US" sz="700" kern="1200" dirty="0" err="1">
                <a:solidFill>
                  <a:srgbClr val="000000"/>
                </a:solidFill>
                <a:latin typeface="OTNEJMQuadraat"/>
                <a:ea typeface="+mn-ea"/>
                <a:cs typeface="+mn-cs"/>
              </a:rPr>
              <a:t>enalapril</a:t>
            </a:r>
            <a:r>
              <a:rPr lang="en-US" sz="700" kern="1200" dirty="0">
                <a:solidFill>
                  <a:srgbClr val="000000"/>
                </a:solidFill>
                <a:latin typeface="OTNEJMQuadraat"/>
                <a:ea typeface="+mn-ea"/>
                <a:cs typeface="+mn-cs"/>
              </a:rPr>
              <a:t> on survival in patients with reduced left ventricular ejection fractions and CHF N </a:t>
            </a:r>
            <a:r>
              <a:rPr lang="en-US" sz="700" kern="1200" dirty="0" err="1">
                <a:solidFill>
                  <a:srgbClr val="000000"/>
                </a:solidFill>
                <a:latin typeface="OTNEJMQuadraat"/>
                <a:ea typeface="+mn-ea"/>
                <a:cs typeface="+mn-cs"/>
              </a:rPr>
              <a:t>Engl</a:t>
            </a:r>
            <a:r>
              <a:rPr lang="en-US" sz="700" kern="1200" dirty="0">
                <a:solidFill>
                  <a:srgbClr val="000000"/>
                </a:solidFill>
                <a:latin typeface="OTNEJMQuadraat"/>
                <a:ea typeface="+mn-ea"/>
                <a:cs typeface="+mn-cs"/>
              </a:rPr>
              <a:t> J Med 1991;325:293-302.</a:t>
            </a:r>
          </a:p>
          <a:p>
            <a:pPr algn="l" defTabSz="914377" rtl="0">
              <a:defRPr/>
            </a:pPr>
            <a:r>
              <a:rPr lang="en-US" sz="700" kern="1200" dirty="0">
                <a:solidFill>
                  <a:srgbClr val="000000"/>
                </a:solidFill>
                <a:latin typeface="OTNEJMQuadraat"/>
                <a:ea typeface="+mn-ea"/>
                <a:cs typeface="+mn-cs"/>
              </a:rPr>
              <a:t>CIBIS-II Investigators and Committees. The Cardiac Insufficiency </a:t>
            </a:r>
            <a:r>
              <a:rPr lang="en-US" sz="700" kern="1200" dirty="0" err="1">
                <a:solidFill>
                  <a:srgbClr val="000000"/>
                </a:solidFill>
                <a:latin typeface="OTNEJMQuadraat"/>
                <a:ea typeface="+mn-ea"/>
                <a:cs typeface="+mn-cs"/>
              </a:rPr>
              <a:t>Bisoprolol</a:t>
            </a:r>
            <a:r>
              <a:rPr lang="en-US" sz="700" kern="1200" dirty="0">
                <a:solidFill>
                  <a:srgbClr val="000000"/>
                </a:solidFill>
                <a:latin typeface="OTNEJMQuadraat"/>
                <a:ea typeface="+mn-ea"/>
                <a:cs typeface="+mn-cs"/>
              </a:rPr>
              <a:t> Study II (CIBIS-II): a </a:t>
            </a:r>
            <a:r>
              <a:rPr lang="en-US" sz="700" kern="1200" dirty="0" err="1">
                <a:solidFill>
                  <a:srgbClr val="000000"/>
                </a:solidFill>
                <a:latin typeface="OTNEJMQuadraat"/>
                <a:ea typeface="+mn-ea"/>
                <a:cs typeface="+mn-cs"/>
              </a:rPr>
              <a:t>randomised</a:t>
            </a:r>
            <a:r>
              <a:rPr lang="en-US" sz="700" kern="1200" dirty="0">
                <a:solidFill>
                  <a:srgbClr val="000000"/>
                </a:solidFill>
                <a:latin typeface="OTNEJMQuadraat"/>
                <a:ea typeface="+mn-ea"/>
                <a:cs typeface="+mn-cs"/>
              </a:rPr>
              <a:t> trial. Lancet 1999;353:9-13.</a:t>
            </a:r>
          </a:p>
          <a:p>
            <a:pPr algn="l" defTabSz="914377" rtl="0">
              <a:defRPr/>
            </a:pPr>
            <a:r>
              <a:rPr lang="en-US" sz="700" kern="1200" dirty="0">
                <a:solidFill>
                  <a:srgbClr val="000000"/>
                </a:solidFill>
                <a:latin typeface="OTNEJMQuadraat"/>
                <a:ea typeface="+mn-ea"/>
                <a:cs typeface="+mn-cs"/>
              </a:rPr>
              <a:t>Pitt B et </a:t>
            </a:r>
            <a:r>
              <a:rPr lang="en-US" sz="700" kern="1200" dirty="0" err="1">
                <a:solidFill>
                  <a:srgbClr val="000000"/>
                </a:solidFill>
                <a:latin typeface="OTNEJMQuadraat"/>
                <a:ea typeface="+mn-ea"/>
                <a:cs typeface="+mn-cs"/>
              </a:rPr>
              <a:t>al;The</a:t>
            </a:r>
            <a:r>
              <a:rPr lang="en-US" sz="700" kern="1200" dirty="0">
                <a:solidFill>
                  <a:srgbClr val="000000"/>
                </a:solidFill>
                <a:latin typeface="OTNEJMQuadraat"/>
                <a:ea typeface="+mn-ea"/>
                <a:cs typeface="+mn-cs"/>
              </a:rPr>
              <a:t> effect of spironolactone on morbidity and mortality in patients with severe heart failure. N </a:t>
            </a:r>
            <a:r>
              <a:rPr lang="en-US" sz="700" kern="1200" dirty="0" err="1">
                <a:solidFill>
                  <a:srgbClr val="000000"/>
                </a:solidFill>
                <a:latin typeface="OTNEJMQuadraat"/>
                <a:ea typeface="+mn-ea"/>
                <a:cs typeface="+mn-cs"/>
              </a:rPr>
              <a:t>Engl</a:t>
            </a:r>
            <a:r>
              <a:rPr lang="en-US" sz="700" kern="1200" dirty="0">
                <a:solidFill>
                  <a:srgbClr val="000000"/>
                </a:solidFill>
                <a:latin typeface="OTNEJMQuadraat"/>
                <a:ea typeface="+mn-ea"/>
                <a:cs typeface="+mn-cs"/>
              </a:rPr>
              <a:t> J Med 1999;341:709–717.</a:t>
            </a:r>
          </a:p>
          <a:p>
            <a:pPr algn="l" defTabSz="914377" rtl="0">
              <a:defRPr/>
            </a:pPr>
            <a:r>
              <a:rPr lang="en-US" sz="700" kern="1200" dirty="0">
                <a:solidFill>
                  <a:srgbClr val="000000"/>
                </a:solidFill>
                <a:latin typeface="OTNEJMQuadraat"/>
                <a:ea typeface="+mn-ea"/>
                <a:cs typeface="+mn-cs"/>
              </a:rPr>
              <a:t>McMurray JJ et al; Angiotensin-</a:t>
            </a:r>
            <a:r>
              <a:rPr lang="en-US" sz="700" kern="1200" dirty="0" err="1">
                <a:solidFill>
                  <a:srgbClr val="000000"/>
                </a:solidFill>
                <a:latin typeface="OTNEJMQuadraat"/>
                <a:ea typeface="+mn-ea"/>
                <a:cs typeface="+mn-cs"/>
              </a:rPr>
              <a:t>neprilysin</a:t>
            </a:r>
            <a:r>
              <a:rPr lang="en-US" sz="700" kern="1200" dirty="0">
                <a:solidFill>
                  <a:srgbClr val="000000"/>
                </a:solidFill>
                <a:latin typeface="OTNEJMQuadraat"/>
                <a:ea typeface="+mn-ea"/>
                <a:cs typeface="+mn-cs"/>
              </a:rPr>
              <a:t> inhibition versus </a:t>
            </a:r>
            <a:r>
              <a:rPr lang="en-US" sz="700" kern="1200" dirty="0" err="1">
                <a:solidFill>
                  <a:srgbClr val="000000"/>
                </a:solidFill>
                <a:latin typeface="OTNEJMQuadraat"/>
                <a:ea typeface="+mn-ea"/>
                <a:cs typeface="+mn-cs"/>
              </a:rPr>
              <a:t>enalapril</a:t>
            </a:r>
            <a:r>
              <a:rPr lang="en-US" sz="700" kern="1200" dirty="0">
                <a:solidFill>
                  <a:srgbClr val="000000"/>
                </a:solidFill>
                <a:latin typeface="OTNEJMQuadraat"/>
                <a:ea typeface="+mn-ea"/>
                <a:cs typeface="+mn-cs"/>
              </a:rPr>
              <a:t> in heart failure. N </a:t>
            </a:r>
            <a:r>
              <a:rPr lang="en-US" sz="700" kern="1200" dirty="0" err="1">
                <a:solidFill>
                  <a:srgbClr val="000000"/>
                </a:solidFill>
                <a:latin typeface="OTNEJMQuadraat"/>
                <a:ea typeface="+mn-ea"/>
                <a:cs typeface="+mn-cs"/>
              </a:rPr>
              <a:t>Engl</a:t>
            </a:r>
            <a:r>
              <a:rPr lang="en-US" sz="700" kern="1200" dirty="0">
                <a:solidFill>
                  <a:srgbClr val="000000"/>
                </a:solidFill>
                <a:latin typeface="OTNEJMQuadraat"/>
                <a:ea typeface="+mn-ea"/>
                <a:cs typeface="+mn-cs"/>
              </a:rPr>
              <a:t> J Med 2014;371:993–1004</a:t>
            </a:r>
          </a:p>
        </p:txBody>
      </p:sp>
      <p:sp>
        <p:nvSpPr>
          <p:cNvPr id="52" name="Rectangle 15"/>
          <p:cNvSpPr>
            <a:spLocks noChangeArrowheads="1"/>
          </p:cNvSpPr>
          <p:nvPr/>
        </p:nvSpPr>
        <p:spPr bwMode="auto">
          <a:xfrm>
            <a:off x="2745616" y="4265249"/>
            <a:ext cx="60224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l" defTabSz="914377" rtl="0" eaLnBrk="1" hangingPunct="1">
              <a:spcBef>
                <a:spcPct val="0"/>
              </a:spcBef>
              <a:spcAft>
                <a:spcPct val="0"/>
              </a:spcAft>
              <a:buClrTx/>
              <a:buNone/>
              <a:defRPr/>
            </a:pPr>
            <a:r>
              <a:rPr lang="it-IT" altLang="it-IT" sz="1200" b="1" kern="1200" dirty="0">
                <a:solidFill>
                  <a:prstClr val="black"/>
                </a:solidFill>
                <a:latin typeface="Calibri" pitchFamily="34" charset="0"/>
                <a:ea typeface="+mn-ea"/>
                <a:cs typeface="+mn-cs"/>
              </a:rPr>
              <a:t>ACE-I + BB</a:t>
            </a:r>
          </a:p>
        </p:txBody>
      </p:sp>
      <p:sp>
        <p:nvSpPr>
          <p:cNvPr id="58" name="Rectangle 15"/>
          <p:cNvSpPr>
            <a:spLocks noChangeArrowheads="1"/>
          </p:cNvSpPr>
          <p:nvPr/>
        </p:nvSpPr>
        <p:spPr bwMode="auto">
          <a:xfrm>
            <a:off x="3671154" y="4456621"/>
            <a:ext cx="61281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l" defTabSz="914377" rtl="0" eaLnBrk="1" hangingPunct="1">
              <a:spcBef>
                <a:spcPct val="0"/>
              </a:spcBef>
              <a:spcAft>
                <a:spcPct val="0"/>
              </a:spcAft>
              <a:buClrTx/>
              <a:buNone/>
              <a:defRPr/>
            </a:pPr>
            <a:r>
              <a:rPr lang="it-IT" altLang="it-IT" sz="1200" b="1" kern="1200" dirty="0">
                <a:solidFill>
                  <a:prstClr val="black"/>
                </a:solidFill>
                <a:latin typeface="Calibri" pitchFamily="34" charset="0"/>
                <a:ea typeface="+mn-ea"/>
                <a:cs typeface="+mn-cs"/>
              </a:rPr>
              <a:t>ACE-I + BB +MRA</a:t>
            </a:r>
          </a:p>
        </p:txBody>
      </p:sp>
    </p:spTree>
    <p:extLst>
      <p:ext uri="{BB962C8B-B14F-4D97-AF65-F5344CB8AC3E}">
        <p14:creationId xmlns:p14="http://schemas.microsoft.com/office/powerpoint/2010/main" xmlns="" val="20148828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idx="4294967295"/>
          </p:nvPr>
        </p:nvSpPr>
        <p:spPr>
          <a:xfrm>
            <a:off x="0" y="476251"/>
            <a:ext cx="9144000" cy="373856"/>
          </a:xfrm>
          <a:prstGeom prst="rect">
            <a:avLst/>
          </a:prstGeom>
        </p:spPr>
        <p:txBody>
          <a:bodyPr lIns="0" tIns="0" rIns="0" bIns="0">
            <a:noAutofit/>
          </a:bodyPr>
          <a:lstStyle/>
          <a:p>
            <a:pPr algn="ctr" defTabSz="229577">
              <a:defRPr sz="1800"/>
            </a:pPr>
            <a:r>
              <a:rPr sz="2800" b="1" dirty="0">
                <a:solidFill>
                  <a:srgbClr val="C00000"/>
                </a:solidFill>
                <a:latin typeface="Calibri" panose="020F0502020204030204" pitchFamily="34" charset="0"/>
                <a:cs typeface="Calibri" panose="020F0502020204030204" pitchFamily="34" charset="0"/>
              </a:rPr>
              <a:t/>
            </a:r>
            <a:br>
              <a:rPr sz="2800" b="1" dirty="0">
                <a:solidFill>
                  <a:srgbClr val="C00000"/>
                </a:solidFill>
                <a:latin typeface="Calibri" panose="020F0502020204030204" pitchFamily="34" charset="0"/>
                <a:cs typeface="Calibri" panose="020F0502020204030204" pitchFamily="34" charset="0"/>
              </a:rPr>
            </a:br>
            <a:r>
              <a:rPr sz="2800" b="1" dirty="0" err="1">
                <a:solidFill>
                  <a:srgbClr val="C00000"/>
                </a:solidFill>
                <a:latin typeface="Calibri" panose="020F0502020204030204" pitchFamily="34" charset="0"/>
                <a:cs typeface="Calibri" panose="020F0502020204030204" pitchFamily="34" charset="0"/>
              </a:rPr>
              <a:t>Sacubitril</a:t>
            </a:r>
            <a:r>
              <a:rPr sz="2800" b="1" dirty="0">
                <a:solidFill>
                  <a:srgbClr val="C00000"/>
                </a:solidFill>
                <a:latin typeface="Calibri" panose="020F0502020204030204" pitchFamily="34" charset="0"/>
                <a:cs typeface="Calibri" panose="020F0502020204030204" pitchFamily="34" charset="0"/>
              </a:rPr>
              <a:t>/valsartan </a:t>
            </a:r>
            <a:r>
              <a:rPr lang="it-IT" sz="2800" b="1" dirty="0">
                <a:solidFill>
                  <a:srgbClr val="C00000"/>
                </a:solidFill>
                <a:latin typeface="Calibri" panose="020F0502020204030204" pitchFamily="34" charset="0"/>
                <a:cs typeface="Calibri" panose="020F0502020204030204" pitchFamily="34" charset="0"/>
              </a:rPr>
              <a:t>riduce significativamente le prime ospedalizzazioni</a:t>
            </a:r>
            <a:r>
              <a:rPr sz="2800" b="1" dirty="0">
                <a:solidFill>
                  <a:srgbClr val="C00000"/>
                </a:solidFill>
                <a:latin typeface="Calibri" panose="020F0502020204030204" pitchFamily="34" charset="0"/>
                <a:cs typeface="Calibri" panose="020F0502020204030204" pitchFamily="34" charset="0"/>
              </a:rPr>
              <a:t> vs </a:t>
            </a:r>
            <a:r>
              <a:rPr sz="2800" b="1" dirty="0" err="1">
                <a:solidFill>
                  <a:srgbClr val="C00000"/>
                </a:solidFill>
                <a:latin typeface="Calibri" panose="020F0502020204030204" pitchFamily="34" charset="0"/>
                <a:cs typeface="Calibri" panose="020F0502020204030204" pitchFamily="34" charset="0"/>
              </a:rPr>
              <a:t>enalapril</a:t>
            </a:r>
            <a:endParaRPr sz="2800" b="1" dirty="0">
              <a:solidFill>
                <a:srgbClr val="C00000"/>
              </a:solidFill>
              <a:latin typeface="Calibri" panose="020F0502020204030204" pitchFamily="34" charset="0"/>
              <a:cs typeface="Calibri" panose="020F0502020204030204" pitchFamily="34" charset="0"/>
            </a:endParaRPr>
          </a:p>
        </p:txBody>
      </p:sp>
      <p:sp>
        <p:nvSpPr>
          <p:cNvPr id="232" name="Shape 232"/>
          <p:cNvSpPr/>
          <p:nvPr/>
        </p:nvSpPr>
        <p:spPr>
          <a:xfrm>
            <a:off x="3188494" y="5852460"/>
            <a:ext cx="4751786" cy="923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r">
              <a:defRPr sz="800"/>
            </a:lvl1pPr>
          </a:lstStyle>
          <a:p>
            <a:pPr lvl="0">
              <a:defRPr sz="1800"/>
            </a:pPr>
            <a:r>
              <a:rPr sz="600"/>
              <a:t>McMurray, et al. N Engl J Med 2014</a:t>
            </a:r>
          </a:p>
        </p:txBody>
      </p:sp>
      <p:sp>
        <p:nvSpPr>
          <p:cNvPr id="233" name="Shape 233"/>
          <p:cNvSpPr/>
          <p:nvPr/>
        </p:nvSpPr>
        <p:spPr>
          <a:xfrm>
            <a:off x="1570435" y="5626895"/>
            <a:ext cx="255985" cy="288132"/>
          </a:xfrm>
          <a:prstGeom prst="rect">
            <a:avLst/>
          </a:prstGeom>
          <a:solidFill>
            <a:srgbClr val="FFFFFF">
              <a:alpha val="0"/>
            </a:srgbClr>
          </a:solidFill>
          <a:ln w="12700">
            <a:miter lim="400000"/>
          </a:ln>
          <a:effectLst>
            <a:outerShdw blurRad="25400" dist="12700" dir="5400000" rotWithShape="0">
              <a:srgbClr val="000000">
                <a:alpha val="12000"/>
              </a:srgbClr>
            </a:outerShdw>
          </a:effectLst>
        </p:spPr>
        <p:txBody>
          <a:bodyPr lIns="0" tIns="0" rIns="0" bIns="0" anchor="ctr"/>
          <a:lstStyle/>
          <a:p>
            <a:pPr lvl="0" algn="r">
              <a:defRPr sz="2400">
                <a:solidFill>
                  <a:srgbClr val="FFFFFF"/>
                </a:solidFill>
              </a:defRPr>
            </a:pPr>
            <a:endParaRPr/>
          </a:p>
        </p:txBody>
      </p:sp>
      <p:grpSp>
        <p:nvGrpSpPr>
          <p:cNvPr id="276" name="Group 276"/>
          <p:cNvGrpSpPr/>
          <p:nvPr/>
        </p:nvGrpSpPr>
        <p:grpSpPr>
          <a:xfrm>
            <a:off x="1593058" y="1951623"/>
            <a:ext cx="5751448" cy="3537956"/>
            <a:chOff x="0" y="-12134"/>
            <a:chExt cx="7668596" cy="4717272"/>
          </a:xfrm>
        </p:grpSpPr>
        <p:grpSp>
          <p:nvGrpSpPr>
            <p:cNvPr id="236" name="Group 236"/>
            <p:cNvGrpSpPr/>
            <p:nvPr/>
          </p:nvGrpSpPr>
          <p:grpSpPr>
            <a:xfrm>
              <a:off x="1594100" y="1182638"/>
              <a:ext cx="3946290" cy="637849"/>
              <a:chOff x="0" y="0"/>
              <a:chExt cx="3946289" cy="637848"/>
            </a:xfrm>
          </p:grpSpPr>
          <p:sp>
            <p:nvSpPr>
              <p:cNvPr id="234" name="Shape 234"/>
              <p:cNvSpPr/>
              <p:nvPr/>
            </p:nvSpPr>
            <p:spPr>
              <a:xfrm>
                <a:off x="0" y="0"/>
                <a:ext cx="3946289" cy="607708"/>
              </a:xfrm>
              <a:prstGeom prst="rect">
                <a:avLst/>
              </a:prstGeom>
              <a:solidFill>
                <a:srgbClr val="F2F2F2"/>
              </a:solidFill>
              <a:ln w="12700" cap="flat">
                <a:noFill/>
                <a:miter lim="400000"/>
              </a:ln>
              <a:effectLst>
                <a:outerShdw blurRad="38100" dist="38100" dir="5400000" rotWithShape="0">
                  <a:srgbClr val="000000">
                    <a:alpha val="15999"/>
                  </a:srgbClr>
                </a:outerShdw>
              </a:effectLst>
            </p:spPr>
            <p:txBody>
              <a:bodyPr wrap="square" lIns="0" tIns="0" rIns="0" bIns="0" numCol="1" anchor="t">
                <a:noAutofit/>
              </a:bodyPr>
              <a:lstStyle/>
              <a:p>
                <a:pPr lvl="0">
                  <a:defRPr sz="1600"/>
                </a:pPr>
                <a:endParaRPr sz="1200"/>
              </a:p>
            </p:txBody>
          </p:sp>
          <p:sp>
            <p:nvSpPr>
              <p:cNvPr id="235" name="Shape 235"/>
              <p:cNvSpPr/>
              <p:nvPr/>
            </p:nvSpPr>
            <p:spPr>
              <a:xfrm>
                <a:off x="0" y="0"/>
                <a:ext cx="3946289" cy="6378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000" tIns="54000" rIns="54000" bIns="54000" numCol="1" anchor="t">
                <a:spAutoFit/>
              </a:bodyPr>
              <a:lstStyle/>
              <a:p>
                <a:pPr lvl="0"/>
                <a:r>
                  <a:rPr sz="1200"/>
                  <a:t>Hazard ratio = 0.79 (95% CI: 0.71–0.89)</a:t>
                </a:r>
              </a:p>
              <a:p>
                <a:pPr lvl="0"/>
                <a:r>
                  <a:rPr sz="1200"/>
                  <a:t>p=0,001</a:t>
                </a:r>
              </a:p>
            </p:txBody>
          </p:sp>
        </p:grpSp>
        <p:sp>
          <p:nvSpPr>
            <p:cNvPr id="237" name="Shape 237"/>
            <p:cNvSpPr/>
            <p:nvPr/>
          </p:nvSpPr>
          <p:spPr>
            <a:xfrm>
              <a:off x="1355197" y="3931735"/>
              <a:ext cx="6081439"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600"/>
              </a:lvl1pPr>
            </a:lstStyle>
            <a:p>
              <a:pPr lvl="0">
                <a:defRPr sz="1800"/>
              </a:pPr>
              <a:r>
                <a:rPr sz="1200"/>
                <a:t>Days since randomization</a:t>
              </a:r>
            </a:p>
          </p:txBody>
        </p:sp>
        <p:sp>
          <p:nvSpPr>
            <p:cNvPr id="238" name="Shape 238"/>
            <p:cNvSpPr/>
            <p:nvPr/>
          </p:nvSpPr>
          <p:spPr>
            <a:xfrm>
              <a:off x="0" y="4058810"/>
              <a:ext cx="7453318"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p>
              <a:pPr lvl="0"/>
              <a:r>
                <a:rPr sz="900"/>
                <a:t>No at risk</a:t>
              </a:r>
            </a:p>
            <a:p>
              <a:pPr>
                <a:tabLst>
                  <a:tab pos="895350" algn="r"/>
                  <a:tab pos="1543050" algn="r"/>
                  <a:tab pos="2200275" algn="r"/>
                  <a:tab pos="2857500" algn="r"/>
                  <a:tab pos="3514725" algn="r"/>
                  <a:tab pos="4162425" algn="r"/>
                  <a:tab pos="4810125" algn="r"/>
                  <a:tab pos="5467350" algn="r"/>
                </a:tabLst>
              </a:pPr>
              <a:r>
                <a:rPr sz="900"/>
                <a:t>LCZ696	4187	3922	3663	3018	2257	1544	896	249</a:t>
              </a:r>
            </a:p>
            <a:p>
              <a:pPr>
                <a:tabLst>
                  <a:tab pos="895350" algn="r"/>
                  <a:tab pos="1543050" algn="r"/>
                  <a:tab pos="2200275" algn="r"/>
                  <a:tab pos="2857500" algn="r"/>
                  <a:tab pos="3514725" algn="r"/>
                  <a:tab pos="4162425" algn="r"/>
                  <a:tab pos="4810125" algn="r"/>
                  <a:tab pos="5467350" algn="r"/>
                </a:tabLst>
              </a:pPr>
              <a:r>
                <a:rPr sz="900"/>
                <a:t>Enalapril	4212	3883	3579	2922	2123	1488	853	236</a:t>
              </a:r>
            </a:p>
          </p:txBody>
        </p:sp>
        <p:sp>
          <p:nvSpPr>
            <p:cNvPr id="239" name="Shape 239"/>
            <p:cNvSpPr/>
            <p:nvPr/>
          </p:nvSpPr>
          <p:spPr>
            <a:xfrm rot="16200000">
              <a:off x="-746124" y="1651550"/>
              <a:ext cx="2362249"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600"/>
              </a:lvl1pPr>
            </a:lstStyle>
            <a:p>
              <a:pPr lvl="0">
                <a:defRPr sz="1800"/>
              </a:pPr>
              <a:r>
                <a:rPr sz="1200"/>
                <a:t>Cumulative probability</a:t>
              </a:r>
            </a:p>
          </p:txBody>
        </p:sp>
        <p:grpSp>
          <p:nvGrpSpPr>
            <p:cNvPr id="272" name="Group 272"/>
            <p:cNvGrpSpPr/>
            <p:nvPr/>
          </p:nvGrpSpPr>
          <p:grpSpPr>
            <a:xfrm>
              <a:off x="957586" y="-12134"/>
              <a:ext cx="6711010" cy="4044112"/>
              <a:chOff x="10909" y="-12134"/>
              <a:chExt cx="6711008" cy="4044111"/>
            </a:xfrm>
          </p:grpSpPr>
          <p:sp>
            <p:nvSpPr>
              <p:cNvPr id="240" name="Shape 240"/>
              <p:cNvSpPr/>
              <p:nvPr/>
            </p:nvSpPr>
            <p:spPr>
              <a:xfrm>
                <a:off x="10909" y="-12134"/>
                <a:ext cx="284267"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600"/>
                </a:lvl1pPr>
              </a:lstStyle>
              <a:p>
                <a:pPr lvl="0">
                  <a:defRPr sz="1800"/>
                </a:pPr>
                <a:r>
                  <a:rPr sz="1200"/>
                  <a:t>1.0</a:t>
                </a:r>
              </a:p>
            </p:txBody>
          </p:sp>
          <p:sp>
            <p:nvSpPr>
              <p:cNvPr id="241" name="Shape 241"/>
              <p:cNvSpPr/>
              <p:nvPr/>
            </p:nvSpPr>
            <p:spPr>
              <a:xfrm>
                <a:off x="10909" y="739780"/>
                <a:ext cx="284267"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600"/>
                </a:lvl1pPr>
              </a:lstStyle>
              <a:p>
                <a:pPr lvl="0">
                  <a:defRPr sz="1800"/>
                </a:pPr>
                <a:r>
                  <a:rPr sz="1200"/>
                  <a:t>0.6</a:t>
                </a:r>
              </a:p>
            </p:txBody>
          </p:sp>
          <p:sp>
            <p:nvSpPr>
              <p:cNvPr id="242" name="Shape 242"/>
              <p:cNvSpPr/>
              <p:nvPr/>
            </p:nvSpPr>
            <p:spPr>
              <a:xfrm>
                <a:off x="10909" y="1645149"/>
                <a:ext cx="284267"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600"/>
                </a:lvl1pPr>
              </a:lstStyle>
              <a:p>
                <a:pPr lvl="0">
                  <a:defRPr sz="1800"/>
                </a:pPr>
                <a:r>
                  <a:rPr sz="1200"/>
                  <a:t>0.4</a:t>
                </a:r>
              </a:p>
            </p:txBody>
          </p:sp>
          <p:sp>
            <p:nvSpPr>
              <p:cNvPr id="243" name="Shape 243"/>
              <p:cNvSpPr/>
              <p:nvPr/>
            </p:nvSpPr>
            <p:spPr>
              <a:xfrm>
                <a:off x="10909" y="2550515"/>
                <a:ext cx="284267"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600"/>
                </a:lvl1pPr>
              </a:lstStyle>
              <a:p>
                <a:pPr lvl="0">
                  <a:defRPr sz="1800"/>
                </a:pPr>
                <a:r>
                  <a:rPr sz="1200"/>
                  <a:t>0.2</a:t>
                </a:r>
              </a:p>
            </p:txBody>
          </p:sp>
          <p:sp>
            <p:nvSpPr>
              <p:cNvPr id="244" name="Shape 244"/>
              <p:cNvSpPr/>
              <p:nvPr/>
            </p:nvSpPr>
            <p:spPr>
              <a:xfrm>
                <a:off x="181897" y="3455882"/>
                <a:ext cx="113280"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600"/>
                </a:lvl1pPr>
              </a:lstStyle>
              <a:p>
                <a:pPr lvl="0">
                  <a:defRPr sz="1800"/>
                </a:pPr>
                <a:r>
                  <a:rPr sz="1200"/>
                  <a:t>0</a:t>
                </a:r>
              </a:p>
            </p:txBody>
          </p:sp>
          <p:sp>
            <p:nvSpPr>
              <p:cNvPr id="245" name="Shape 245"/>
              <p:cNvSpPr/>
              <p:nvPr/>
            </p:nvSpPr>
            <p:spPr>
              <a:xfrm>
                <a:off x="247896" y="3693425"/>
                <a:ext cx="205609"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0</a:t>
                </a:r>
              </a:p>
            </p:txBody>
          </p:sp>
          <p:sp>
            <p:nvSpPr>
              <p:cNvPr id="246" name="Shape 246"/>
              <p:cNvSpPr/>
              <p:nvPr/>
            </p:nvSpPr>
            <p:spPr>
              <a:xfrm>
                <a:off x="994637" y="3693425"/>
                <a:ext cx="432168"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180</a:t>
                </a:r>
              </a:p>
            </p:txBody>
          </p:sp>
          <p:sp>
            <p:nvSpPr>
              <p:cNvPr id="247" name="Shape 247"/>
              <p:cNvSpPr/>
              <p:nvPr/>
            </p:nvSpPr>
            <p:spPr>
              <a:xfrm>
                <a:off x="1875076" y="3693425"/>
                <a:ext cx="432168"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360</a:t>
                </a:r>
              </a:p>
            </p:txBody>
          </p:sp>
          <p:sp>
            <p:nvSpPr>
              <p:cNvPr id="248" name="Shape 248"/>
              <p:cNvSpPr/>
              <p:nvPr/>
            </p:nvSpPr>
            <p:spPr>
              <a:xfrm>
                <a:off x="2746390" y="3693425"/>
                <a:ext cx="432168"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540</a:t>
                </a:r>
              </a:p>
            </p:txBody>
          </p:sp>
          <p:sp>
            <p:nvSpPr>
              <p:cNvPr id="249" name="Shape 249"/>
              <p:cNvSpPr/>
              <p:nvPr/>
            </p:nvSpPr>
            <p:spPr>
              <a:xfrm>
                <a:off x="3615851" y="3693425"/>
                <a:ext cx="432168"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720</a:t>
                </a:r>
              </a:p>
            </p:txBody>
          </p:sp>
          <p:sp>
            <p:nvSpPr>
              <p:cNvPr id="250" name="Shape 250"/>
              <p:cNvSpPr/>
              <p:nvPr/>
            </p:nvSpPr>
            <p:spPr>
              <a:xfrm>
                <a:off x="4487166" y="3693425"/>
                <a:ext cx="432168"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900</a:t>
                </a:r>
              </a:p>
            </p:txBody>
          </p:sp>
          <p:sp>
            <p:nvSpPr>
              <p:cNvPr id="251" name="Shape 251"/>
              <p:cNvSpPr/>
              <p:nvPr/>
            </p:nvSpPr>
            <p:spPr>
              <a:xfrm>
                <a:off x="5305932" y="3693425"/>
                <a:ext cx="545445"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1080</a:t>
                </a:r>
              </a:p>
            </p:txBody>
          </p:sp>
          <p:sp>
            <p:nvSpPr>
              <p:cNvPr id="252" name="Shape 252"/>
              <p:cNvSpPr/>
              <p:nvPr/>
            </p:nvSpPr>
            <p:spPr>
              <a:xfrm>
                <a:off x="6176472" y="3693425"/>
                <a:ext cx="545445"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1260</a:t>
                </a:r>
              </a:p>
            </p:txBody>
          </p:sp>
          <p:sp>
            <p:nvSpPr>
              <p:cNvPr id="253" name="Shape 253"/>
              <p:cNvSpPr/>
              <p:nvPr/>
            </p:nvSpPr>
            <p:spPr>
              <a:xfrm flipH="1">
                <a:off x="346605" y="116544"/>
                <a:ext cx="2" cy="331978"/>
              </a:xfrm>
              <a:prstGeom prst="line">
                <a:avLst/>
              </a:prstGeom>
              <a:noFill/>
              <a:ln w="28575" cap="sq">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54" name="Shape 254"/>
              <p:cNvSpPr/>
              <p:nvPr/>
            </p:nvSpPr>
            <p:spPr>
              <a:xfrm>
                <a:off x="346604" y="549028"/>
                <a:ext cx="6102593" cy="30273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28575" cap="sq">
                <a:solidFill>
                  <a:srgbClr val="000000"/>
                </a:solidFill>
                <a:prstDash val="solid"/>
                <a:miter lim="0"/>
              </a:ln>
              <a:effectLst/>
            </p:spPr>
            <p:txBody>
              <a:bodyPr wrap="square" lIns="0" tIns="0" rIns="0" bIns="0" numCol="1" anchor="t">
                <a:noAutofit/>
              </a:bodyPr>
              <a:lstStyle/>
              <a:p>
                <a:pPr lvl="0">
                  <a:defRPr sz="2400"/>
                </a:pPr>
                <a:endParaRPr/>
              </a:p>
            </p:txBody>
          </p:sp>
          <p:sp>
            <p:nvSpPr>
              <p:cNvPr id="255" name="Shape 255"/>
              <p:cNvSpPr/>
              <p:nvPr/>
            </p:nvSpPr>
            <p:spPr>
              <a:xfrm>
                <a:off x="254526" y="116544"/>
                <a:ext cx="92079" cy="2"/>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56" name="Shape 256"/>
              <p:cNvSpPr/>
              <p:nvPr/>
            </p:nvSpPr>
            <p:spPr>
              <a:xfrm>
                <a:off x="254526" y="869902"/>
                <a:ext cx="92079" cy="2"/>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57" name="Shape 257"/>
              <p:cNvSpPr/>
              <p:nvPr/>
            </p:nvSpPr>
            <p:spPr>
              <a:xfrm>
                <a:off x="254526" y="1772072"/>
                <a:ext cx="92079" cy="2"/>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58" name="Shape 258"/>
              <p:cNvSpPr/>
              <p:nvPr/>
            </p:nvSpPr>
            <p:spPr>
              <a:xfrm>
                <a:off x="254526" y="2674243"/>
                <a:ext cx="92079" cy="2"/>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59" name="Shape 259"/>
              <p:cNvSpPr/>
              <p:nvPr/>
            </p:nvSpPr>
            <p:spPr>
              <a:xfrm>
                <a:off x="254526" y="3576413"/>
                <a:ext cx="92079" cy="2"/>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60" name="Shape 260"/>
              <p:cNvSpPr/>
              <p:nvPr/>
            </p:nvSpPr>
            <p:spPr>
              <a:xfrm flipV="1">
                <a:off x="346605" y="3576413"/>
                <a:ext cx="2" cy="13021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61" name="Shape 261"/>
              <p:cNvSpPr/>
              <p:nvPr/>
            </p:nvSpPr>
            <p:spPr>
              <a:xfrm flipV="1">
                <a:off x="1215002" y="3576413"/>
                <a:ext cx="2" cy="13021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62" name="Shape 262"/>
              <p:cNvSpPr/>
              <p:nvPr/>
            </p:nvSpPr>
            <p:spPr>
              <a:xfrm flipV="1">
                <a:off x="2088162" y="3576413"/>
                <a:ext cx="2" cy="13021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63" name="Shape 263"/>
              <p:cNvSpPr/>
              <p:nvPr/>
            </p:nvSpPr>
            <p:spPr>
              <a:xfrm flipV="1">
                <a:off x="2961321" y="3576413"/>
                <a:ext cx="2" cy="13021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64" name="Shape 264"/>
              <p:cNvSpPr/>
              <p:nvPr/>
            </p:nvSpPr>
            <p:spPr>
              <a:xfrm flipV="1">
                <a:off x="3834481" y="3576413"/>
                <a:ext cx="2" cy="13021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65" name="Shape 265"/>
              <p:cNvSpPr/>
              <p:nvPr/>
            </p:nvSpPr>
            <p:spPr>
              <a:xfrm flipV="1">
                <a:off x="4704464" y="3576413"/>
                <a:ext cx="2" cy="13021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66" name="Shape 266"/>
              <p:cNvSpPr/>
              <p:nvPr/>
            </p:nvSpPr>
            <p:spPr>
              <a:xfrm flipV="1">
                <a:off x="5576035" y="3576413"/>
                <a:ext cx="2" cy="13021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67" name="Shape 267"/>
              <p:cNvSpPr/>
              <p:nvPr/>
            </p:nvSpPr>
            <p:spPr>
              <a:xfrm flipV="1">
                <a:off x="6449195" y="3576413"/>
                <a:ext cx="2" cy="13021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68" name="Shape 268"/>
              <p:cNvSpPr/>
              <p:nvPr/>
            </p:nvSpPr>
            <p:spPr>
              <a:xfrm flipV="1">
                <a:off x="279927" y="418819"/>
                <a:ext cx="128594" cy="111610"/>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69" name="Shape 269"/>
              <p:cNvSpPr/>
              <p:nvPr/>
            </p:nvSpPr>
            <p:spPr>
              <a:xfrm flipV="1">
                <a:off x="279927" y="483924"/>
                <a:ext cx="128594" cy="111610"/>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70" name="Shape 270"/>
              <p:cNvSpPr/>
              <p:nvPr/>
            </p:nvSpPr>
            <p:spPr>
              <a:xfrm>
                <a:off x="346604" y="2791329"/>
                <a:ext cx="6102593" cy="7812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 y="21600"/>
                    </a:lnTo>
                    <a:lnTo>
                      <a:pt x="62" y="21214"/>
                    </a:lnTo>
                    <a:lnTo>
                      <a:pt x="208" y="21214"/>
                    </a:lnTo>
                    <a:lnTo>
                      <a:pt x="208" y="20700"/>
                    </a:lnTo>
                    <a:lnTo>
                      <a:pt x="489" y="20700"/>
                    </a:lnTo>
                    <a:lnTo>
                      <a:pt x="489" y="20314"/>
                    </a:lnTo>
                    <a:lnTo>
                      <a:pt x="882" y="20314"/>
                    </a:lnTo>
                    <a:lnTo>
                      <a:pt x="882" y="20057"/>
                    </a:lnTo>
                    <a:lnTo>
                      <a:pt x="1129" y="20057"/>
                    </a:lnTo>
                    <a:lnTo>
                      <a:pt x="1129" y="19671"/>
                    </a:lnTo>
                    <a:lnTo>
                      <a:pt x="1365" y="19671"/>
                    </a:lnTo>
                    <a:lnTo>
                      <a:pt x="1365" y="19286"/>
                    </a:lnTo>
                    <a:lnTo>
                      <a:pt x="1579" y="19286"/>
                    </a:lnTo>
                    <a:lnTo>
                      <a:pt x="1579" y="18900"/>
                    </a:lnTo>
                    <a:lnTo>
                      <a:pt x="1714" y="18900"/>
                    </a:lnTo>
                    <a:lnTo>
                      <a:pt x="1714" y="18386"/>
                    </a:lnTo>
                    <a:lnTo>
                      <a:pt x="1950" y="18386"/>
                    </a:lnTo>
                    <a:lnTo>
                      <a:pt x="1950" y="18000"/>
                    </a:lnTo>
                    <a:lnTo>
                      <a:pt x="2107" y="18000"/>
                    </a:lnTo>
                    <a:lnTo>
                      <a:pt x="2107" y="17486"/>
                    </a:lnTo>
                    <a:lnTo>
                      <a:pt x="2433" y="17486"/>
                    </a:lnTo>
                    <a:lnTo>
                      <a:pt x="2433" y="17229"/>
                    </a:lnTo>
                    <a:lnTo>
                      <a:pt x="2759" y="17229"/>
                    </a:lnTo>
                    <a:lnTo>
                      <a:pt x="2759" y="16843"/>
                    </a:lnTo>
                    <a:lnTo>
                      <a:pt x="3074" y="16843"/>
                    </a:lnTo>
                    <a:lnTo>
                      <a:pt x="3074" y="16457"/>
                    </a:lnTo>
                    <a:lnTo>
                      <a:pt x="3298" y="16457"/>
                    </a:lnTo>
                    <a:lnTo>
                      <a:pt x="3298" y="16200"/>
                    </a:lnTo>
                    <a:lnTo>
                      <a:pt x="3489" y="16200"/>
                    </a:lnTo>
                    <a:lnTo>
                      <a:pt x="3489" y="15686"/>
                    </a:lnTo>
                    <a:lnTo>
                      <a:pt x="3669" y="15686"/>
                    </a:lnTo>
                    <a:lnTo>
                      <a:pt x="3669" y="15429"/>
                    </a:lnTo>
                    <a:lnTo>
                      <a:pt x="3849" y="15429"/>
                    </a:lnTo>
                    <a:lnTo>
                      <a:pt x="3849" y="15043"/>
                    </a:lnTo>
                    <a:lnTo>
                      <a:pt x="4254" y="15043"/>
                    </a:lnTo>
                    <a:lnTo>
                      <a:pt x="4254" y="14529"/>
                    </a:lnTo>
                    <a:lnTo>
                      <a:pt x="4568" y="14529"/>
                    </a:lnTo>
                    <a:lnTo>
                      <a:pt x="4568" y="14271"/>
                    </a:lnTo>
                    <a:lnTo>
                      <a:pt x="4872" y="14271"/>
                    </a:lnTo>
                    <a:lnTo>
                      <a:pt x="4872" y="13886"/>
                    </a:lnTo>
                    <a:lnTo>
                      <a:pt x="5209" y="13886"/>
                    </a:lnTo>
                    <a:lnTo>
                      <a:pt x="5209" y="13371"/>
                    </a:lnTo>
                    <a:lnTo>
                      <a:pt x="5422" y="13371"/>
                    </a:lnTo>
                    <a:lnTo>
                      <a:pt x="5422" y="13114"/>
                    </a:lnTo>
                    <a:lnTo>
                      <a:pt x="5917" y="13114"/>
                    </a:lnTo>
                    <a:lnTo>
                      <a:pt x="5917" y="12729"/>
                    </a:lnTo>
                    <a:lnTo>
                      <a:pt x="6142" y="12729"/>
                    </a:lnTo>
                    <a:lnTo>
                      <a:pt x="6142" y="12214"/>
                    </a:lnTo>
                    <a:lnTo>
                      <a:pt x="6355" y="12214"/>
                    </a:lnTo>
                    <a:lnTo>
                      <a:pt x="6355" y="11957"/>
                    </a:lnTo>
                    <a:lnTo>
                      <a:pt x="6580" y="11957"/>
                    </a:lnTo>
                    <a:lnTo>
                      <a:pt x="6580" y="11443"/>
                    </a:lnTo>
                    <a:lnTo>
                      <a:pt x="7097" y="11443"/>
                    </a:lnTo>
                    <a:lnTo>
                      <a:pt x="7097" y="11057"/>
                    </a:lnTo>
                    <a:lnTo>
                      <a:pt x="7288" y="11057"/>
                    </a:lnTo>
                    <a:lnTo>
                      <a:pt x="7288" y="10800"/>
                    </a:lnTo>
                    <a:lnTo>
                      <a:pt x="7614" y="10800"/>
                    </a:lnTo>
                    <a:lnTo>
                      <a:pt x="7614" y="10286"/>
                    </a:lnTo>
                    <a:lnTo>
                      <a:pt x="8030" y="10286"/>
                    </a:lnTo>
                    <a:lnTo>
                      <a:pt x="8030" y="9900"/>
                    </a:lnTo>
                    <a:lnTo>
                      <a:pt x="8412" y="9900"/>
                    </a:lnTo>
                    <a:lnTo>
                      <a:pt x="8412" y="9514"/>
                    </a:lnTo>
                    <a:lnTo>
                      <a:pt x="8794" y="9514"/>
                    </a:lnTo>
                    <a:lnTo>
                      <a:pt x="8794" y="9129"/>
                    </a:lnTo>
                    <a:lnTo>
                      <a:pt x="9154" y="9129"/>
                    </a:lnTo>
                    <a:lnTo>
                      <a:pt x="9154" y="8871"/>
                    </a:lnTo>
                    <a:lnTo>
                      <a:pt x="9738" y="8871"/>
                    </a:lnTo>
                    <a:lnTo>
                      <a:pt x="9738" y="8486"/>
                    </a:lnTo>
                    <a:lnTo>
                      <a:pt x="9985" y="8486"/>
                    </a:lnTo>
                    <a:lnTo>
                      <a:pt x="9985" y="7971"/>
                    </a:lnTo>
                    <a:lnTo>
                      <a:pt x="10356" y="7971"/>
                    </a:lnTo>
                    <a:lnTo>
                      <a:pt x="10356" y="7586"/>
                    </a:lnTo>
                    <a:lnTo>
                      <a:pt x="11098" y="7586"/>
                    </a:lnTo>
                    <a:lnTo>
                      <a:pt x="11098" y="7200"/>
                    </a:lnTo>
                    <a:lnTo>
                      <a:pt x="11615" y="7200"/>
                    </a:lnTo>
                    <a:lnTo>
                      <a:pt x="11615" y="6814"/>
                    </a:lnTo>
                    <a:lnTo>
                      <a:pt x="12053" y="6814"/>
                    </a:lnTo>
                    <a:lnTo>
                      <a:pt x="12053" y="6429"/>
                    </a:lnTo>
                    <a:lnTo>
                      <a:pt x="12536" y="6429"/>
                    </a:lnTo>
                    <a:lnTo>
                      <a:pt x="12536" y="6043"/>
                    </a:lnTo>
                    <a:lnTo>
                      <a:pt x="13020" y="6043"/>
                    </a:lnTo>
                    <a:lnTo>
                      <a:pt x="13020" y="5786"/>
                    </a:lnTo>
                    <a:lnTo>
                      <a:pt x="13862" y="5786"/>
                    </a:lnTo>
                    <a:lnTo>
                      <a:pt x="13862" y="5271"/>
                    </a:lnTo>
                    <a:lnTo>
                      <a:pt x="14615" y="5271"/>
                    </a:lnTo>
                    <a:lnTo>
                      <a:pt x="14615" y="4886"/>
                    </a:lnTo>
                    <a:lnTo>
                      <a:pt x="15042" y="4886"/>
                    </a:lnTo>
                    <a:lnTo>
                      <a:pt x="15042" y="4500"/>
                    </a:lnTo>
                    <a:lnTo>
                      <a:pt x="15548" y="4500"/>
                    </a:lnTo>
                    <a:lnTo>
                      <a:pt x="15548" y="4114"/>
                    </a:lnTo>
                    <a:lnTo>
                      <a:pt x="15942" y="4114"/>
                    </a:lnTo>
                    <a:lnTo>
                      <a:pt x="15942" y="3729"/>
                    </a:lnTo>
                    <a:lnTo>
                      <a:pt x="16133" y="3729"/>
                    </a:lnTo>
                    <a:lnTo>
                      <a:pt x="16133" y="3214"/>
                    </a:lnTo>
                    <a:lnTo>
                      <a:pt x="16532" y="3214"/>
                    </a:lnTo>
                    <a:lnTo>
                      <a:pt x="16532" y="2957"/>
                    </a:lnTo>
                    <a:lnTo>
                      <a:pt x="17195" y="2957"/>
                    </a:lnTo>
                    <a:lnTo>
                      <a:pt x="17195" y="2700"/>
                    </a:lnTo>
                    <a:lnTo>
                      <a:pt x="17745" y="2700"/>
                    </a:lnTo>
                    <a:lnTo>
                      <a:pt x="17745" y="2186"/>
                    </a:lnTo>
                    <a:lnTo>
                      <a:pt x="18127" y="2186"/>
                    </a:lnTo>
                    <a:lnTo>
                      <a:pt x="18127" y="1800"/>
                    </a:lnTo>
                    <a:lnTo>
                      <a:pt x="18712" y="1800"/>
                    </a:lnTo>
                    <a:lnTo>
                      <a:pt x="18712" y="1414"/>
                    </a:lnTo>
                    <a:lnTo>
                      <a:pt x="19622" y="1414"/>
                    </a:lnTo>
                    <a:lnTo>
                      <a:pt x="19622" y="1029"/>
                    </a:lnTo>
                    <a:lnTo>
                      <a:pt x="20206" y="1029"/>
                    </a:lnTo>
                    <a:lnTo>
                      <a:pt x="20206" y="643"/>
                    </a:lnTo>
                    <a:lnTo>
                      <a:pt x="20690" y="643"/>
                    </a:lnTo>
                    <a:lnTo>
                      <a:pt x="20690" y="386"/>
                    </a:lnTo>
                    <a:lnTo>
                      <a:pt x="20825" y="386"/>
                    </a:lnTo>
                    <a:lnTo>
                      <a:pt x="20825" y="0"/>
                    </a:lnTo>
                    <a:lnTo>
                      <a:pt x="21600" y="0"/>
                    </a:lnTo>
                  </a:path>
                </a:pathLst>
              </a:custGeom>
              <a:noFill/>
              <a:ln w="28575" cap="flat">
                <a:solidFill>
                  <a:srgbClr val="B8DB57"/>
                </a:solidFill>
                <a:prstDash val="solid"/>
                <a:miter lim="0"/>
              </a:ln>
              <a:effectLst/>
            </p:spPr>
            <p:txBody>
              <a:bodyPr wrap="square" lIns="0" tIns="0" rIns="0" bIns="0" numCol="1" anchor="t">
                <a:noAutofit/>
              </a:bodyPr>
              <a:lstStyle/>
              <a:p>
                <a:pPr lvl="0">
                  <a:defRPr sz="2400"/>
                </a:pPr>
                <a:endParaRPr/>
              </a:p>
            </p:txBody>
          </p:sp>
          <p:sp>
            <p:nvSpPr>
              <p:cNvPr id="271" name="Shape 271"/>
              <p:cNvSpPr/>
              <p:nvPr/>
            </p:nvSpPr>
            <p:spPr>
              <a:xfrm>
                <a:off x="346604" y="2623916"/>
                <a:ext cx="6102593" cy="9486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3" y="21600"/>
                    </a:lnTo>
                    <a:lnTo>
                      <a:pt x="73" y="21176"/>
                    </a:lnTo>
                    <a:lnTo>
                      <a:pt x="242" y="21176"/>
                    </a:lnTo>
                    <a:lnTo>
                      <a:pt x="242" y="20435"/>
                    </a:lnTo>
                    <a:lnTo>
                      <a:pt x="500" y="20435"/>
                    </a:lnTo>
                    <a:lnTo>
                      <a:pt x="500" y="20224"/>
                    </a:lnTo>
                    <a:lnTo>
                      <a:pt x="635" y="20224"/>
                    </a:lnTo>
                    <a:lnTo>
                      <a:pt x="635" y="20012"/>
                    </a:lnTo>
                    <a:lnTo>
                      <a:pt x="815" y="20012"/>
                    </a:lnTo>
                    <a:lnTo>
                      <a:pt x="815" y="19694"/>
                    </a:lnTo>
                    <a:lnTo>
                      <a:pt x="983" y="19694"/>
                    </a:lnTo>
                    <a:lnTo>
                      <a:pt x="983" y="19271"/>
                    </a:lnTo>
                    <a:lnTo>
                      <a:pt x="1174" y="19271"/>
                    </a:lnTo>
                    <a:lnTo>
                      <a:pt x="1174" y="18953"/>
                    </a:lnTo>
                    <a:lnTo>
                      <a:pt x="1399" y="18953"/>
                    </a:lnTo>
                    <a:lnTo>
                      <a:pt x="1399" y="18635"/>
                    </a:lnTo>
                    <a:lnTo>
                      <a:pt x="1635" y="18635"/>
                    </a:lnTo>
                    <a:lnTo>
                      <a:pt x="1635" y="18318"/>
                    </a:lnTo>
                    <a:lnTo>
                      <a:pt x="1804" y="18318"/>
                    </a:lnTo>
                    <a:lnTo>
                      <a:pt x="1804" y="18106"/>
                    </a:lnTo>
                    <a:lnTo>
                      <a:pt x="2040" y="18106"/>
                    </a:lnTo>
                    <a:lnTo>
                      <a:pt x="2040" y="17682"/>
                    </a:lnTo>
                    <a:lnTo>
                      <a:pt x="2388" y="17682"/>
                    </a:lnTo>
                    <a:lnTo>
                      <a:pt x="2388" y="17365"/>
                    </a:lnTo>
                    <a:lnTo>
                      <a:pt x="2669" y="17365"/>
                    </a:lnTo>
                    <a:lnTo>
                      <a:pt x="2669" y="17153"/>
                    </a:lnTo>
                    <a:lnTo>
                      <a:pt x="2984" y="17153"/>
                    </a:lnTo>
                    <a:lnTo>
                      <a:pt x="2984" y="16835"/>
                    </a:lnTo>
                    <a:lnTo>
                      <a:pt x="3242" y="16835"/>
                    </a:lnTo>
                    <a:lnTo>
                      <a:pt x="3242" y="16518"/>
                    </a:lnTo>
                    <a:lnTo>
                      <a:pt x="3489" y="16518"/>
                    </a:lnTo>
                    <a:lnTo>
                      <a:pt x="3489" y="16094"/>
                    </a:lnTo>
                    <a:lnTo>
                      <a:pt x="3647" y="16094"/>
                    </a:lnTo>
                    <a:lnTo>
                      <a:pt x="3647" y="15776"/>
                    </a:lnTo>
                    <a:lnTo>
                      <a:pt x="3827" y="15776"/>
                    </a:lnTo>
                    <a:lnTo>
                      <a:pt x="3827" y="15459"/>
                    </a:lnTo>
                    <a:lnTo>
                      <a:pt x="3939" y="15459"/>
                    </a:lnTo>
                    <a:lnTo>
                      <a:pt x="3939" y="15141"/>
                    </a:lnTo>
                    <a:lnTo>
                      <a:pt x="4186" y="15141"/>
                    </a:lnTo>
                    <a:lnTo>
                      <a:pt x="4186" y="14929"/>
                    </a:lnTo>
                    <a:lnTo>
                      <a:pt x="4400" y="14929"/>
                    </a:lnTo>
                    <a:lnTo>
                      <a:pt x="4400" y="14612"/>
                    </a:lnTo>
                    <a:lnTo>
                      <a:pt x="4647" y="14612"/>
                    </a:lnTo>
                    <a:lnTo>
                      <a:pt x="4647" y="14294"/>
                    </a:lnTo>
                    <a:lnTo>
                      <a:pt x="4838" y="14294"/>
                    </a:lnTo>
                    <a:lnTo>
                      <a:pt x="4838" y="13976"/>
                    </a:lnTo>
                    <a:lnTo>
                      <a:pt x="5130" y="13976"/>
                    </a:lnTo>
                    <a:lnTo>
                      <a:pt x="5130" y="13553"/>
                    </a:lnTo>
                    <a:lnTo>
                      <a:pt x="5366" y="13553"/>
                    </a:lnTo>
                    <a:lnTo>
                      <a:pt x="5366" y="13235"/>
                    </a:lnTo>
                    <a:lnTo>
                      <a:pt x="5524" y="13235"/>
                    </a:lnTo>
                    <a:lnTo>
                      <a:pt x="5524" y="12918"/>
                    </a:lnTo>
                    <a:lnTo>
                      <a:pt x="5850" y="12918"/>
                    </a:lnTo>
                    <a:lnTo>
                      <a:pt x="5850" y="12600"/>
                    </a:lnTo>
                    <a:lnTo>
                      <a:pt x="6277" y="12600"/>
                    </a:lnTo>
                    <a:lnTo>
                      <a:pt x="6277" y="12282"/>
                    </a:lnTo>
                    <a:lnTo>
                      <a:pt x="6468" y="12282"/>
                    </a:lnTo>
                    <a:lnTo>
                      <a:pt x="6468" y="11965"/>
                    </a:lnTo>
                    <a:lnTo>
                      <a:pt x="6726" y="11965"/>
                    </a:lnTo>
                    <a:lnTo>
                      <a:pt x="6726" y="11647"/>
                    </a:lnTo>
                    <a:lnTo>
                      <a:pt x="6940" y="11647"/>
                    </a:lnTo>
                    <a:lnTo>
                      <a:pt x="6940" y="11329"/>
                    </a:lnTo>
                    <a:lnTo>
                      <a:pt x="7277" y="11329"/>
                    </a:lnTo>
                    <a:lnTo>
                      <a:pt x="7277" y="11012"/>
                    </a:lnTo>
                    <a:lnTo>
                      <a:pt x="7547" y="11012"/>
                    </a:lnTo>
                    <a:lnTo>
                      <a:pt x="7547" y="10694"/>
                    </a:lnTo>
                    <a:lnTo>
                      <a:pt x="7794" y="10694"/>
                    </a:lnTo>
                    <a:lnTo>
                      <a:pt x="7794" y="10376"/>
                    </a:lnTo>
                    <a:lnTo>
                      <a:pt x="8030" y="10376"/>
                    </a:lnTo>
                    <a:lnTo>
                      <a:pt x="8030" y="10059"/>
                    </a:lnTo>
                    <a:lnTo>
                      <a:pt x="8221" y="10059"/>
                    </a:lnTo>
                    <a:lnTo>
                      <a:pt x="8221" y="9635"/>
                    </a:lnTo>
                    <a:lnTo>
                      <a:pt x="8659" y="9635"/>
                    </a:lnTo>
                    <a:lnTo>
                      <a:pt x="8659" y="9318"/>
                    </a:lnTo>
                    <a:lnTo>
                      <a:pt x="9120" y="9318"/>
                    </a:lnTo>
                    <a:lnTo>
                      <a:pt x="9120" y="9106"/>
                    </a:lnTo>
                    <a:lnTo>
                      <a:pt x="9536" y="9106"/>
                    </a:lnTo>
                    <a:lnTo>
                      <a:pt x="9536" y="8788"/>
                    </a:lnTo>
                    <a:lnTo>
                      <a:pt x="9929" y="8788"/>
                    </a:lnTo>
                    <a:lnTo>
                      <a:pt x="9929" y="8471"/>
                    </a:lnTo>
                    <a:lnTo>
                      <a:pt x="10266" y="8471"/>
                    </a:lnTo>
                    <a:lnTo>
                      <a:pt x="10266" y="8153"/>
                    </a:lnTo>
                    <a:lnTo>
                      <a:pt x="10491" y="8153"/>
                    </a:lnTo>
                    <a:lnTo>
                      <a:pt x="10491" y="7835"/>
                    </a:lnTo>
                    <a:lnTo>
                      <a:pt x="10772" y="7835"/>
                    </a:lnTo>
                    <a:lnTo>
                      <a:pt x="10772" y="7624"/>
                    </a:lnTo>
                    <a:lnTo>
                      <a:pt x="11266" y="7624"/>
                    </a:lnTo>
                    <a:lnTo>
                      <a:pt x="11266" y="7200"/>
                    </a:lnTo>
                    <a:lnTo>
                      <a:pt x="11491" y="7200"/>
                    </a:lnTo>
                    <a:lnTo>
                      <a:pt x="11491" y="6988"/>
                    </a:lnTo>
                    <a:lnTo>
                      <a:pt x="11761" y="6988"/>
                    </a:lnTo>
                    <a:lnTo>
                      <a:pt x="11761" y="6565"/>
                    </a:lnTo>
                    <a:lnTo>
                      <a:pt x="12154" y="6565"/>
                    </a:lnTo>
                    <a:lnTo>
                      <a:pt x="12154" y="6247"/>
                    </a:lnTo>
                    <a:lnTo>
                      <a:pt x="12469" y="6247"/>
                    </a:lnTo>
                    <a:lnTo>
                      <a:pt x="12469" y="5824"/>
                    </a:lnTo>
                    <a:lnTo>
                      <a:pt x="12750" y="5824"/>
                    </a:lnTo>
                    <a:lnTo>
                      <a:pt x="12750" y="5718"/>
                    </a:lnTo>
                    <a:lnTo>
                      <a:pt x="13031" y="5718"/>
                    </a:lnTo>
                    <a:lnTo>
                      <a:pt x="13031" y="5294"/>
                    </a:lnTo>
                    <a:lnTo>
                      <a:pt x="13570" y="5294"/>
                    </a:lnTo>
                    <a:lnTo>
                      <a:pt x="13570" y="4976"/>
                    </a:lnTo>
                    <a:lnTo>
                      <a:pt x="14042" y="4976"/>
                    </a:lnTo>
                    <a:lnTo>
                      <a:pt x="14042" y="4659"/>
                    </a:lnTo>
                    <a:lnTo>
                      <a:pt x="14301" y="4659"/>
                    </a:lnTo>
                    <a:lnTo>
                      <a:pt x="14301" y="4341"/>
                    </a:lnTo>
                    <a:lnTo>
                      <a:pt x="14559" y="4341"/>
                    </a:lnTo>
                    <a:lnTo>
                      <a:pt x="14559" y="4129"/>
                    </a:lnTo>
                    <a:lnTo>
                      <a:pt x="14728" y="4129"/>
                    </a:lnTo>
                    <a:lnTo>
                      <a:pt x="14728" y="3812"/>
                    </a:lnTo>
                    <a:lnTo>
                      <a:pt x="15121" y="3812"/>
                    </a:lnTo>
                    <a:lnTo>
                      <a:pt x="15121" y="3282"/>
                    </a:lnTo>
                    <a:lnTo>
                      <a:pt x="15571" y="3282"/>
                    </a:lnTo>
                    <a:lnTo>
                      <a:pt x="15571" y="3071"/>
                    </a:lnTo>
                    <a:lnTo>
                      <a:pt x="16133" y="3071"/>
                    </a:lnTo>
                    <a:lnTo>
                      <a:pt x="16133" y="2753"/>
                    </a:lnTo>
                    <a:lnTo>
                      <a:pt x="16251" y="2753"/>
                    </a:lnTo>
                    <a:lnTo>
                      <a:pt x="16251" y="2435"/>
                    </a:lnTo>
                    <a:lnTo>
                      <a:pt x="16768" y="2435"/>
                    </a:lnTo>
                    <a:lnTo>
                      <a:pt x="16768" y="2224"/>
                    </a:lnTo>
                    <a:lnTo>
                      <a:pt x="17419" y="2224"/>
                    </a:lnTo>
                    <a:lnTo>
                      <a:pt x="17419" y="1800"/>
                    </a:lnTo>
                    <a:lnTo>
                      <a:pt x="18341" y="1800"/>
                    </a:lnTo>
                    <a:lnTo>
                      <a:pt x="18341" y="1482"/>
                    </a:lnTo>
                    <a:lnTo>
                      <a:pt x="19229" y="1482"/>
                    </a:lnTo>
                    <a:lnTo>
                      <a:pt x="19229" y="1165"/>
                    </a:lnTo>
                    <a:lnTo>
                      <a:pt x="19858" y="1165"/>
                    </a:lnTo>
                    <a:lnTo>
                      <a:pt x="19858" y="847"/>
                    </a:lnTo>
                    <a:lnTo>
                      <a:pt x="19914" y="847"/>
                    </a:lnTo>
                    <a:lnTo>
                      <a:pt x="19914" y="635"/>
                    </a:lnTo>
                    <a:lnTo>
                      <a:pt x="20263" y="635"/>
                    </a:lnTo>
                    <a:lnTo>
                      <a:pt x="20263" y="212"/>
                    </a:lnTo>
                    <a:lnTo>
                      <a:pt x="21162" y="212"/>
                    </a:lnTo>
                    <a:lnTo>
                      <a:pt x="21162" y="0"/>
                    </a:lnTo>
                    <a:lnTo>
                      <a:pt x="21600" y="0"/>
                    </a:lnTo>
                  </a:path>
                </a:pathLst>
              </a:custGeom>
              <a:noFill/>
              <a:ln w="28575" cap="flat">
                <a:solidFill>
                  <a:srgbClr val="C91124"/>
                </a:solidFill>
                <a:prstDash val="solid"/>
                <a:miter lim="0"/>
              </a:ln>
              <a:effectLst/>
            </p:spPr>
            <p:txBody>
              <a:bodyPr wrap="square" lIns="0" tIns="0" rIns="0" bIns="0" numCol="1" anchor="t">
                <a:noAutofit/>
              </a:bodyPr>
              <a:lstStyle/>
              <a:p>
                <a:pPr lvl="0">
                  <a:defRPr sz="2400"/>
                </a:pPr>
                <a:endParaRPr/>
              </a:p>
            </p:txBody>
          </p:sp>
        </p:grpSp>
        <p:sp>
          <p:nvSpPr>
            <p:cNvPr id="273" name="Shape 273"/>
            <p:cNvSpPr/>
            <p:nvPr/>
          </p:nvSpPr>
          <p:spPr>
            <a:xfrm>
              <a:off x="1894334" y="460983"/>
              <a:ext cx="885283" cy="6702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p>
              <a:pPr>
                <a:spcBef>
                  <a:spcPts val="450"/>
                </a:spcBef>
              </a:pPr>
              <a:r>
                <a:rPr sz="1200"/>
                <a:t>Enalapril</a:t>
              </a:r>
            </a:p>
            <a:p>
              <a:pPr>
                <a:spcBef>
                  <a:spcPts val="450"/>
                </a:spcBef>
              </a:pPr>
              <a:r>
                <a:rPr sz="1200"/>
                <a:t>LCZ696</a:t>
              </a:r>
            </a:p>
          </p:txBody>
        </p:sp>
        <p:sp>
          <p:nvSpPr>
            <p:cNvPr id="274" name="Shape 274"/>
            <p:cNvSpPr/>
            <p:nvPr/>
          </p:nvSpPr>
          <p:spPr>
            <a:xfrm>
              <a:off x="1594248" y="630951"/>
              <a:ext cx="288012" cy="2"/>
            </a:xfrm>
            <a:prstGeom prst="line">
              <a:avLst/>
            </a:prstGeom>
            <a:noFill/>
            <a:ln w="28575" cap="flat">
              <a:solidFill>
                <a:srgbClr val="C911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75" name="Shape 275"/>
            <p:cNvSpPr/>
            <p:nvPr/>
          </p:nvSpPr>
          <p:spPr>
            <a:xfrm>
              <a:off x="1594248" y="959715"/>
              <a:ext cx="288012" cy="2"/>
            </a:xfrm>
            <a:prstGeom prst="line">
              <a:avLst/>
            </a:prstGeom>
            <a:noFill/>
            <a:ln w="28575" cap="flat">
              <a:solidFill>
                <a:srgbClr val="B8DB57"/>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grpSp>
        <p:nvGrpSpPr>
          <p:cNvPr id="279" name="Group 279"/>
          <p:cNvGrpSpPr/>
          <p:nvPr/>
        </p:nvGrpSpPr>
        <p:grpSpPr>
          <a:xfrm>
            <a:off x="6378178" y="3523059"/>
            <a:ext cx="513161" cy="293721"/>
            <a:chOff x="0" y="0"/>
            <a:chExt cx="684213" cy="391626"/>
          </a:xfrm>
        </p:grpSpPr>
        <p:sp>
          <p:nvSpPr>
            <p:cNvPr id="277" name="Shape 277"/>
            <p:cNvSpPr/>
            <p:nvPr/>
          </p:nvSpPr>
          <p:spPr>
            <a:xfrm>
              <a:off x="0" y="0"/>
              <a:ext cx="684213" cy="377825"/>
            </a:xfrm>
            <a:prstGeom prst="rect">
              <a:avLst/>
            </a:prstGeom>
            <a:solidFill>
              <a:srgbClr val="F2F2F2"/>
            </a:solidFill>
            <a:ln w="12700" cap="flat">
              <a:noFill/>
              <a:miter lim="400000"/>
            </a:ln>
            <a:effectLst>
              <a:outerShdw blurRad="38100" dist="38100" dir="5400000" rotWithShape="0">
                <a:srgbClr val="000000">
                  <a:alpha val="15999"/>
                </a:srgbClr>
              </a:outerShdw>
            </a:effectLst>
          </p:spPr>
          <p:txBody>
            <a:bodyPr wrap="square" lIns="0" tIns="0" rIns="0" bIns="0" numCol="1" anchor="t">
              <a:noAutofit/>
            </a:bodyPr>
            <a:lstStyle/>
            <a:p>
              <a:pPr lvl="0" algn="ctr">
                <a:defRPr sz="1600"/>
              </a:pPr>
              <a:endParaRPr sz="1200"/>
            </a:p>
          </p:txBody>
        </p:sp>
        <p:sp>
          <p:nvSpPr>
            <p:cNvPr id="278" name="Shape 278"/>
            <p:cNvSpPr/>
            <p:nvPr/>
          </p:nvSpPr>
          <p:spPr>
            <a:xfrm>
              <a:off x="0" y="0"/>
              <a:ext cx="684213" cy="3916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000" tIns="54000" rIns="54000" bIns="54000" numCol="1" anchor="t">
              <a:spAutoFit/>
            </a:bodyPr>
            <a:lstStyle>
              <a:lvl1pPr algn="ctr">
                <a:defRPr sz="1600"/>
              </a:lvl1pPr>
            </a:lstStyle>
            <a:p>
              <a:pPr lvl="0">
                <a:defRPr sz="1800"/>
              </a:pPr>
              <a:r>
                <a:rPr sz="1200"/>
                <a:t>658</a:t>
              </a:r>
            </a:p>
          </p:txBody>
        </p:sp>
      </p:grpSp>
      <p:grpSp>
        <p:nvGrpSpPr>
          <p:cNvPr id="282" name="Group 282"/>
          <p:cNvGrpSpPr/>
          <p:nvPr/>
        </p:nvGrpSpPr>
        <p:grpSpPr>
          <a:xfrm>
            <a:off x="6517482" y="4143375"/>
            <a:ext cx="420292" cy="293721"/>
            <a:chOff x="0" y="0"/>
            <a:chExt cx="560388" cy="391627"/>
          </a:xfrm>
        </p:grpSpPr>
        <p:sp>
          <p:nvSpPr>
            <p:cNvPr id="280" name="Shape 280"/>
            <p:cNvSpPr/>
            <p:nvPr/>
          </p:nvSpPr>
          <p:spPr>
            <a:xfrm>
              <a:off x="0" y="0"/>
              <a:ext cx="560388" cy="376239"/>
            </a:xfrm>
            <a:prstGeom prst="rect">
              <a:avLst/>
            </a:prstGeom>
            <a:solidFill>
              <a:srgbClr val="F2F2F2"/>
            </a:solidFill>
            <a:ln w="12700" cap="flat">
              <a:noFill/>
              <a:miter lim="400000"/>
            </a:ln>
            <a:effectLst>
              <a:outerShdw blurRad="38100" dist="38100" dir="5400000" rotWithShape="0">
                <a:srgbClr val="000000">
                  <a:alpha val="15999"/>
                </a:srgbClr>
              </a:outerShdw>
            </a:effectLst>
          </p:spPr>
          <p:txBody>
            <a:bodyPr wrap="square" lIns="0" tIns="0" rIns="0" bIns="0" numCol="1" anchor="t">
              <a:noAutofit/>
            </a:bodyPr>
            <a:lstStyle/>
            <a:p>
              <a:pPr lvl="0" algn="ctr">
                <a:defRPr sz="1600"/>
              </a:pPr>
              <a:endParaRPr sz="1200"/>
            </a:p>
          </p:txBody>
        </p:sp>
        <p:sp>
          <p:nvSpPr>
            <p:cNvPr id="281" name="Shape 281"/>
            <p:cNvSpPr/>
            <p:nvPr/>
          </p:nvSpPr>
          <p:spPr>
            <a:xfrm>
              <a:off x="0" y="0"/>
              <a:ext cx="560388" cy="3916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000" tIns="54000" rIns="54000" bIns="54000" numCol="1" anchor="t">
              <a:spAutoFit/>
            </a:bodyPr>
            <a:lstStyle>
              <a:lvl1pPr algn="ctr">
                <a:defRPr sz="1600"/>
              </a:lvl1pPr>
            </a:lstStyle>
            <a:p>
              <a:pPr lvl="0">
                <a:defRPr sz="1800"/>
              </a:pPr>
              <a:r>
                <a:rPr sz="1200"/>
                <a:t>537</a:t>
              </a:r>
            </a:p>
          </p:txBody>
        </p:sp>
      </p:grpSp>
      <p:grpSp>
        <p:nvGrpSpPr>
          <p:cNvPr id="286" name="Group 286"/>
          <p:cNvGrpSpPr/>
          <p:nvPr/>
        </p:nvGrpSpPr>
        <p:grpSpPr>
          <a:xfrm>
            <a:off x="7110413" y="3805237"/>
            <a:ext cx="84296" cy="352426"/>
            <a:chOff x="0" y="0"/>
            <a:chExt cx="112394" cy="469899"/>
          </a:xfrm>
        </p:grpSpPr>
        <p:sp>
          <p:nvSpPr>
            <p:cNvPr id="283" name="Shape 283"/>
            <p:cNvSpPr/>
            <p:nvPr/>
          </p:nvSpPr>
          <p:spPr>
            <a:xfrm flipH="1">
              <a:off x="112394" y="2514"/>
              <a:ext cx="1" cy="467385"/>
            </a:xfrm>
            <a:prstGeom prst="line">
              <a:avLst/>
            </a:prstGeom>
            <a:noFill/>
            <a:ln w="12700" cap="flat">
              <a:solidFill>
                <a:srgbClr val="40404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84" name="Shape 284"/>
            <p:cNvSpPr/>
            <p:nvPr/>
          </p:nvSpPr>
          <p:spPr>
            <a:xfrm flipH="1">
              <a:off x="1" y="-1"/>
              <a:ext cx="111124" cy="2516"/>
            </a:xfrm>
            <a:prstGeom prst="line">
              <a:avLst/>
            </a:prstGeom>
            <a:noFill/>
            <a:ln w="12700" cap="flat">
              <a:solidFill>
                <a:srgbClr val="40404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85" name="Shape 285"/>
            <p:cNvSpPr/>
            <p:nvPr/>
          </p:nvSpPr>
          <p:spPr>
            <a:xfrm flipH="1">
              <a:off x="0" y="469898"/>
              <a:ext cx="111125" cy="2"/>
            </a:xfrm>
            <a:prstGeom prst="line">
              <a:avLst/>
            </a:prstGeom>
            <a:noFill/>
            <a:ln w="12700" cap="flat">
              <a:solidFill>
                <a:srgbClr val="40404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grpSp>
        <p:nvGrpSpPr>
          <p:cNvPr id="289" name="Group 289"/>
          <p:cNvGrpSpPr/>
          <p:nvPr/>
        </p:nvGrpSpPr>
        <p:grpSpPr>
          <a:xfrm>
            <a:off x="7268766" y="3840956"/>
            <a:ext cx="514351" cy="293721"/>
            <a:chOff x="0" y="0"/>
            <a:chExt cx="685800" cy="391626"/>
          </a:xfrm>
        </p:grpSpPr>
        <p:sp>
          <p:nvSpPr>
            <p:cNvPr id="287" name="Shape 287"/>
            <p:cNvSpPr/>
            <p:nvPr/>
          </p:nvSpPr>
          <p:spPr>
            <a:xfrm>
              <a:off x="0" y="0"/>
              <a:ext cx="685800" cy="377825"/>
            </a:xfrm>
            <a:prstGeom prst="rect">
              <a:avLst/>
            </a:prstGeom>
            <a:solidFill>
              <a:srgbClr val="F2F2F2"/>
            </a:solidFill>
            <a:ln w="12700" cap="flat">
              <a:noFill/>
              <a:miter lim="400000"/>
            </a:ln>
            <a:effectLst>
              <a:outerShdw blurRad="38100" dist="38100" dir="5400000" rotWithShape="0">
                <a:srgbClr val="000000">
                  <a:alpha val="15999"/>
                </a:srgbClr>
              </a:outerShdw>
            </a:effectLst>
          </p:spPr>
          <p:txBody>
            <a:bodyPr wrap="square" lIns="0" tIns="0" rIns="0" bIns="0" numCol="1" anchor="t">
              <a:noAutofit/>
            </a:bodyPr>
            <a:lstStyle/>
            <a:p>
              <a:pPr lvl="0" algn="ctr">
                <a:defRPr sz="1600"/>
              </a:pPr>
              <a:endParaRPr sz="1200"/>
            </a:p>
          </p:txBody>
        </p:sp>
        <p:sp>
          <p:nvSpPr>
            <p:cNvPr id="288" name="Shape 288"/>
            <p:cNvSpPr/>
            <p:nvPr/>
          </p:nvSpPr>
          <p:spPr>
            <a:xfrm>
              <a:off x="0" y="0"/>
              <a:ext cx="685800" cy="3916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000" tIns="54000" rIns="54000" bIns="54000" numCol="1" anchor="t">
              <a:spAutoFit/>
            </a:bodyPr>
            <a:lstStyle>
              <a:lvl1pPr algn="ctr">
                <a:defRPr sz="1600"/>
              </a:lvl1pPr>
            </a:lstStyle>
            <a:p>
              <a:pPr lvl="0">
                <a:defRPr sz="1800"/>
              </a:pPr>
              <a:r>
                <a:rPr sz="1200"/>
                <a:t>-21%</a:t>
              </a:r>
            </a:p>
          </p:txBody>
        </p:sp>
      </p:grpSp>
      <p:sp>
        <p:nvSpPr>
          <p:cNvPr id="290" name="Shape 290"/>
          <p:cNvSpPr/>
          <p:nvPr/>
        </p:nvSpPr>
        <p:spPr>
          <a:xfrm>
            <a:off x="1545431" y="5659040"/>
            <a:ext cx="300038" cy="196208"/>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defRPr sz="900">
                <a:solidFill>
                  <a:srgbClr val="808080"/>
                </a:solidFill>
              </a:defRPr>
            </a:lvl1pPr>
          </a:lstStyle>
          <a:p>
            <a:pPr lvl="0">
              <a:defRPr sz="1800">
                <a:solidFill>
                  <a:srgbClr val="000000"/>
                </a:solidFill>
              </a:defRPr>
            </a:pPr>
            <a:r>
              <a:rPr sz="675"/>
              <a:t>7</a:t>
            </a:r>
          </a:p>
        </p:txBody>
      </p:sp>
      <p:sp>
        <p:nvSpPr>
          <p:cNvPr id="291" name="Shape 291"/>
          <p:cNvSpPr/>
          <p:nvPr/>
        </p:nvSpPr>
        <p:spPr>
          <a:xfrm>
            <a:off x="5849542" y="2163366"/>
            <a:ext cx="870347" cy="254358"/>
          </a:xfrm>
          <a:prstGeom prst="rect">
            <a:avLst/>
          </a:prstGeom>
          <a:ln>
            <a:solidFill>
              <a:srgbClr val="BFBFBF"/>
            </a:solidFill>
          </a:ln>
          <a:extLst>
            <a:ext uri="{C572A759-6A51-4108-AA02-DFA0A04FC94B}">
              <ma14:wrappingTextBoxFlag xmlns:ma14="http://schemas.microsoft.com/office/mac/drawingml/2011/main" xmlns="" val="1"/>
            </a:ext>
          </a:extLst>
        </p:spPr>
        <p:txBody>
          <a:bodyPr lIns="28794" tIns="28794" rIns="28794" bIns="28794">
            <a:spAutoFit/>
          </a:bodyPr>
          <a:lstStyle>
            <a:lvl1pPr algn="ctr" defTabSz="912812">
              <a:defRPr sz="1700">
                <a:solidFill>
                  <a:srgbClr val="404040"/>
                </a:solidFill>
              </a:defRPr>
            </a:lvl1pPr>
          </a:lstStyle>
          <a:p>
            <a:pPr lvl="0">
              <a:defRPr sz="1800">
                <a:solidFill>
                  <a:srgbClr val="000000"/>
                </a:solidFill>
              </a:defRPr>
            </a:pPr>
            <a:r>
              <a:rPr sz="1275"/>
              <a:t>NNT= 36</a:t>
            </a:r>
          </a:p>
        </p:txBody>
      </p:sp>
      <p:sp>
        <p:nvSpPr>
          <p:cNvPr id="292" name="Shape 292"/>
          <p:cNvSpPr/>
          <p:nvPr/>
        </p:nvSpPr>
        <p:spPr>
          <a:xfrm>
            <a:off x="1657350" y="5829301"/>
            <a:ext cx="171450" cy="80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700">
                <a:solidFill>
                  <a:srgbClr val="7F7F7F"/>
                </a:solidFill>
              </a:defRPr>
            </a:lvl1pPr>
          </a:lstStyle>
          <a:p>
            <a:pPr lvl="0">
              <a:defRPr sz="1800">
                <a:solidFill>
                  <a:srgbClr val="000000"/>
                </a:solidFill>
              </a:defRPr>
            </a:pPr>
            <a:r>
              <a:rPr sz="525"/>
              <a:t>8</a:t>
            </a: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title" idx="4294967295"/>
          </p:nvPr>
        </p:nvSpPr>
        <p:spPr>
          <a:xfrm>
            <a:off x="0" y="773907"/>
            <a:ext cx="9144000" cy="540544"/>
          </a:xfrm>
          <a:prstGeom prst="rect">
            <a:avLst/>
          </a:prstGeom>
        </p:spPr>
        <p:txBody>
          <a:bodyPr lIns="0" tIns="0" rIns="0" bIns="0">
            <a:noAutofit/>
          </a:bodyPr>
          <a:lstStyle/>
          <a:p>
            <a:pPr algn="ctr" defTabSz="250531">
              <a:defRPr sz="1800"/>
            </a:pPr>
            <a:r>
              <a:rPr sz="2000" b="1" dirty="0">
                <a:solidFill>
                  <a:srgbClr val="C00000"/>
                </a:solidFill>
                <a:latin typeface="Calibri" panose="020F0502020204030204" pitchFamily="34" charset="0"/>
                <a:cs typeface="Calibri" panose="020F0502020204030204" pitchFamily="34" charset="0"/>
              </a:rPr>
              <a:t/>
            </a:r>
            <a:br>
              <a:rPr sz="2000" b="1" dirty="0">
                <a:solidFill>
                  <a:srgbClr val="C00000"/>
                </a:solidFill>
                <a:latin typeface="Calibri" panose="020F0502020204030204" pitchFamily="34" charset="0"/>
                <a:cs typeface="Calibri" panose="020F0502020204030204" pitchFamily="34" charset="0"/>
              </a:rPr>
            </a:br>
            <a:r>
              <a:rPr lang="it-IT" sz="2000" b="1" dirty="0">
                <a:solidFill>
                  <a:srgbClr val="C00000"/>
                </a:solidFill>
                <a:latin typeface="Calibri" panose="020F0502020204030204" pitchFamily="34" charset="0"/>
                <a:cs typeface="Calibri" panose="020F0502020204030204" pitchFamily="34" charset="0"/>
              </a:rPr>
              <a:t>La riduzione delle ospedalizzazioni con</a:t>
            </a:r>
            <a:r>
              <a:rPr sz="2000" b="1" dirty="0">
                <a:solidFill>
                  <a:srgbClr val="C00000"/>
                </a:solidFill>
                <a:latin typeface="Calibri" panose="020F0502020204030204" pitchFamily="34" charset="0"/>
                <a:cs typeface="Calibri" panose="020F0502020204030204" pitchFamily="34" charset="0"/>
              </a:rPr>
              <a:t> </a:t>
            </a:r>
            <a:r>
              <a:rPr sz="2000" b="1" dirty="0" err="1">
                <a:solidFill>
                  <a:srgbClr val="C00000"/>
                </a:solidFill>
                <a:latin typeface="Calibri" panose="020F0502020204030204" pitchFamily="34" charset="0"/>
                <a:cs typeface="Calibri" panose="020F0502020204030204" pitchFamily="34" charset="0"/>
              </a:rPr>
              <a:t>sacubitril</a:t>
            </a:r>
            <a:r>
              <a:rPr sz="2000" b="1" dirty="0">
                <a:solidFill>
                  <a:srgbClr val="C00000"/>
                </a:solidFill>
                <a:latin typeface="Calibri" panose="020F0502020204030204" pitchFamily="34" charset="0"/>
                <a:cs typeface="Calibri" panose="020F0502020204030204" pitchFamily="34" charset="0"/>
              </a:rPr>
              <a:t>/ valsartan </a:t>
            </a:r>
            <a:r>
              <a:rPr lang="it-IT" sz="2000" b="1" dirty="0">
                <a:solidFill>
                  <a:srgbClr val="C00000"/>
                </a:solidFill>
                <a:latin typeface="Calibri" panose="020F0502020204030204" pitchFamily="34" charset="0"/>
                <a:cs typeface="Calibri" panose="020F0502020204030204" pitchFamily="34" charset="0"/>
              </a:rPr>
              <a:t>è già</a:t>
            </a:r>
            <a:r>
              <a:rPr sz="2000" b="1" dirty="0">
                <a:solidFill>
                  <a:srgbClr val="C00000"/>
                </a:solidFill>
                <a:latin typeface="Calibri" panose="020F0502020204030204" pitchFamily="34" charset="0"/>
                <a:cs typeface="Calibri" panose="020F0502020204030204" pitchFamily="34" charset="0"/>
              </a:rPr>
              <a:t> evident</a:t>
            </a:r>
            <a:r>
              <a:rPr lang="it-IT" sz="2000" b="1" dirty="0">
                <a:solidFill>
                  <a:srgbClr val="C00000"/>
                </a:solidFill>
                <a:latin typeface="Calibri" panose="020F0502020204030204" pitchFamily="34" charset="0"/>
                <a:cs typeface="Calibri" panose="020F0502020204030204" pitchFamily="34" charset="0"/>
              </a:rPr>
              <a:t>e</a:t>
            </a:r>
            <a:r>
              <a:rPr sz="2000" b="1" dirty="0">
                <a:solidFill>
                  <a:srgbClr val="C00000"/>
                </a:solidFill>
                <a:latin typeface="Calibri" panose="020F0502020204030204" pitchFamily="34" charset="0"/>
                <a:cs typeface="Calibri" panose="020F0502020204030204" pitchFamily="34" charset="0"/>
              </a:rPr>
              <a:t> </a:t>
            </a:r>
            <a:r>
              <a:rPr lang="it-IT" sz="2000" b="1" dirty="0">
                <a:solidFill>
                  <a:srgbClr val="C00000"/>
                </a:solidFill>
                <a:latin typeface="Calibri" panose="020F0502020204030204" pitchFamily="34" charset="0"/>
                <a:cs typeface="Calibri" panose="020F0502020204030204" pitchFamily="34" charset="0"/>
              </a:rPr>
              <a:t/>
            </a:r>
            <a:br>
              <a:rPr lang="it-IT" sz="2000" b="1" dirty="0">
                <a:solidFill>
                  <a:srgbClr val="C00000"/>
                </a:solidFill>
                <a:latin typeface="Calibri" panose="020F0502020204030204" pitchFamily="34" charset="0"/>
                <a:cs typeface="Calibri" panose="020F0502020204030204" pitchFamily="34" charset="0"/>
              </a:rPr>
            </a:br>
            <a:r>
              <a:rPr lang="it-IT" sz="2000" b="1" dirty="0">
                <a:solidFill>
                  <a:srgbClr val="C00000"/>
                </a:solidFill>
                <a:latin typeface="Calibri" panose="020F0502020204030204" pitchFamily="34" charset="0"/>
                <a:cs typeface="Calibri" panose="020F0502020204030204" pitchFamily="34" charset="0"/>
              </a:rPr>
              <a:t>nei primi</a:t>
            </a:r>
            <a:r>
              <a:rPr sz="2000" b="1" dirty="0">
                <a:solidFill>
                  <a:srgbClr val="C00000"/>
                </a:solidFill>
                <a:latin typeface="Calibri" panose="020F0502020204030204" pitchFamily="34" charset="0"/>
                <a:cs typeface="Calibri" panose="020F0502020204030204" pitchFamily="34" charset="0"/>
              </a:rPr>
              <a:t> 30</a:t>
            </a:r>
            <a:r>
              <a:rPr lang="it-IT" sz="2000" b="1" dirty="0">
                <a:solidFill>
                  <a:srgbClr val="C00000"/>
                </a:solidFill>
                <a:latin typeface="Calibri" panose="020F0502020204030204" pitchFamily="34" charset="0"/>
                <a:cs typeface="Calibri" panose="020F0502020204030204" pitchFamily="34" charset="0"/>
              </a:rPr>
              <a:t> giorni dalla</a:t>
            </a:r>
            <a:r>
              <a:rPr sz="2000" b="1" dirty="0">
                <a:solidFill>
                  <a:srgbClr val="C00000"/>
                </a:solidFill>
                <a:latin typeface="Calibri" panose="020F0502020204030204" pitchFamily="34" charset="0"/>
                <a:cs typeface="Calibri" panose="020F0502020204030204" pitchFamily="34" charset="0"/>
              </a:rPr>
              <a:t> </a:t>
            </a:r>
            <a:r>
              <a:rPr sz="2000" b="1" dirty="0" err="1">
                <a:solidFill>
                  <a:srgbClr val="C00000"/>
                </a:solidFill>
                <a:latin typeface="Calibri" panose="020F0502020204030204" pitchFamily="34" charset="0"/>
                <a:cs typeface="Calibri" panose="020F0502020204030204" pitchFamily="34" charset="0"/>
              </a:rPr>
              <a:t>randomi</a:t>
            </a:r>
            <a:r>
              <a:rPr lang="it-IT" sz="2000" b="1" dirty="0">
                <a:solidFill>
                  <a:srgbClr val="C00000"/>
                </a:solidFill>
                <a:latin typeface="Calibri" panose="020F0502020204030204" pitchFamily="34" charset="0"/>
                <a:cs typeface="Calibri" panose="020F0502020204030204" pitchFamily="34" charset="0"/>
              </a:rPr>
              <a:t>z</a:t>
            </a:r>
            <a:r>
              <a:rPr sz="2000" b="1" dirty="0" err="1">
                <a:solidFill>
                  <a:srgbClr val="C00000"/>
                </a:solidFill>
                <a:latin typeface="Calibri" panose="020F0502020204030204" pitchFamily="34" charset="0"/>
                <a:cs typeface="Calibri" panose="020F0502020204030204" pitchFamily="34" charset="0"/>
              </a:rPr>
              <a:t>za</a:t>
            </a:r>
            <a:r>
              <a:rPr lang="it-IT" sz="2000" b="1" dirty="0">
                <a:solidFill>
                  <a:srgbClr val="C00000"/>
                </a:solidFill>
                <a:latin typeface="Calibri" panose="020F0502020204030204" pitchFamily="34" charset="0"/>
                <a:cs typeface="Calibri" panose="020F0502020204030204" pitchFamily="34" charset="0"/>
              </a:rPr>
              <a:t>z</a:t>
            </a:r>
            <a:r>
              <a:rPr sz="2000" b="1" dirty="0">
                <a:solidFill>
                  <a:srgbClr val="C00000"/>
                </a:solidFill>
                <a:latin typeface="Calibri" panose="020F0502020204030204" pitchFamily="34" charset="0"/>
                <a:cs typeface="Calibri" panose="020F0502020204030204" pitchFamily="34" charset="0"/>
              </a:rPr>
              <a:t>ion</a:t>
            </a:r>
            <a:r>
              <a:rPr lang="it-IT" sz="2000" b="1" dirty="0">
                <a:solidFill>
                  <a:srgbClr val="C00000"/>
                </a:solidFill>
                <a:latin typeface="Calibri" panose="020F0502020204030204" pitchFamily="34" charset="0"/>
                <a:cs typeface="Calibri" panose="020F0502020204030204" pitchFamily="34" charset="0"/>
              </a:rPr>
              <a:t>e</a:t>
            </a:r>
            <a:endParaRPr sz="2000" b="1" dirty="0">
              <a:solidFill>
                <a:srgbClr val="C00000"/>
              </a:solidFill>
              <a:latin typeface="Calibri" panose="020F0502020204030204" pitchFamily="34" charset="0"/>
              <a:cs typeface="Calibri" panose="020F0502020204030204" pitchFamily="34" charset="0"/>
            </a:endParaRPr>
          </a:p>
        </p:txBody>
      </p:sp>
      <p:grpSp>
        <p:nvGrpSpPr>
          <p:cNvPr id="323" name="Group 323"/>
          <p:cNvGrpSpPr/>
          <p:nvPr/>
        </p:nvGrpSpPr>
        <p:grpSpPr>
          <a:xfrm>
            <a:off x="1514475" y="2236125"/>
            <a:ext cx="5973368" cy="3123693"/>
            <a:chOff x="0" y="-9031"/>
            <a:chExt cx="7964489" cy="4164923"/>
          </a:xfrm>
        </p:grpSpPr>
        <p:grpSp>
          <p:nvGrpSpPr>
            <p:cNvPr id="297" name="Group 297"/>
            <p:cNvGrpSpPr/>
            <p:nvPr/>
          </p:nvGrpSpPr>
          <p:grpSpPr>
            <a:xfrm>
              <a:off x="1670786" y="746436"/>
              <a:ext cx="3071083" cy="576293"/>
              <a:chOff x="0" y="0"/>
              <a:chExt cx="3071081" cy="576292"/>
            </a:xfrm>
          </p:grpSpPr>
          <p:sp>
            <p:nvSpPr>
              <p:cNvPr id="295" name="Shape 295"/>
              <p:cNvSpPr/>
              <p:nvPr/>
            </p:nvSpPr>
            <p:spPr>
              <a:xfrm>
                <a:off x="0" y="0"/>
                <a:ext cx="3071081" cy="527140"/>
              </a:xfrm>
              <a:prstGeom prst="rect">
                <a:avLst/>
              </a:prstGeom>
              <a:solidFill>
                <a:srgbClr val="F2F2F2"/>
              </a:solidFill>
              <a:ln w="12700" cap="flat">
                <a:noFill/>
                <a:miter lim="400000"/>
              </a:ln>
              <a:effectLst>
                <a:outerShdw blurRad="38100" dist="38100" dir="5400000" rotWithShape="0">
                  <a:srgbClr val="000000">
                    <a:alpha val="15999"/>
                  </a:srgbClr>
                </a:outerShdw>
              </a:effectLst>
            </p:spPr>
            <p:txBody>
              <a:bodyPr wrap="square" lIns="0" tIns="0" rIns="0" bIns="0" numCol="1" anchor="t">
                <a:noAutofit/>
              </a:bodyPr>
              <a:lstStyle/>
              <a:p>
                <a:pPr lvl="0">
                  <a:defRPr sz="1400"/>
                </a:pPr>
                <a:endParaRPr sz="1050"/>
              </a:p>
            </p:txBody>
          </p:sp>
          <p:sp>
            <p:nvSpPr>
              <p:cNvPr id="296" name="Shape 296"/>
              <p:cNvSpPr/>
              <p:nvPr/>
            </p:nvSpPr>
            <p:spPr>
              <a:xfrm>
                <a:off x="0" y="0"/>
                <a:ext cx="3071081" cy="5762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000" tIns="54000" rIns="54000" bIns="54000" numCol="1" anchor="t">
                <a:spAutoFit/>
              </a:bodyPr>
              <a:lstStyle/>
              <a:p>
                <a:pPr lvl="0"/>
                <a:r>
                  <a:rPr sz="1050"/>
                  <a:t>HR 0.60 (95% CI: 0.38–0.94)</a:t>
                </a:r>
                <a:endParaRPr sz="1200"/>
              </a:p>
              <a:p>
                <a:pPr lvl="0"/>
                <a:r>
                  <a:rPr sz="1050"/>
                  <a:t>p=0.027</a:t>
                </a:r>
              </a:p>
            </p:txBody>
          </p:sp>
        </p:grpSp>
        <p:sp>
          <p:nvSpPr>
            <p:cNvPr id="298" name="Shape 298"/>
            <p:cNvSpPr/>
            <p:nvPr/>
          </p:nvSpPr>
          <p:spPr>
            <a:xfrm>
              <a:off x="1513966" y="3355316"/>
              <a:ext cx="6285252"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400"/>
              </a:lvl1pPr>
            </a:lstStyle>
            <a:p>
              <a:pPr lvl="0">
                <a:defRPr sz="1800"/>
              </a:pPr>
              <a:r>
                <a:rPr sz="1050"/>
                <a:t>Days after randomization</a:t>
              </a:r>
            </a:p>
          </p:txBody>
        </p:sp>
        <p:sp>
          <p:nvSpPr>
            <p:cNvPr id="299" name="Shape 299"/>
            <p:cNvSpPr/>
            <p:nvPr/>
          </p:nvSpPr>
          <p:spPr>
            <a:xfrm>
              <a:off x="0" y="3509564"/>
              <a:ext cx="7964489"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tabLst>
                  <a:tab pos="895350" algn="r"/>
                  <a:tab pos="2419350" algn="r"/>
                  <a:tab pos="3943350" algn="r"/>
                  <a:tab pos="5467350" algn="r"/>
                </a:tabLst>
              </a:pPr>
              <a:r>
                <a:rPr sz="900"/>
                <a:t>Number of patients at risk</a:t>
              </a:r>
              <a:endParaRPr sz="900" b="1"/>
            </a:p>
            <a:p>
              <a:pPr>
                <a:tabLst>
                  <a:tab pos="895350" algn="r"/>
                  <a:tab pos="2419350" algn="r"/>
                  <a:tab pos="3943350" algn="r"/>
                  <a:tab pos="5467350" algn="r"/>
                </a:tabLst>
              </a:pPr>
              <a:r>
                <a:rPr sz="900"/>
                <a:t>LCZ696	4,187	4,174	4,153	4,140</a:t>
              </a:r>
            </a:p>
            <a:p>
              <a:pPr>
                <a:tabLst>
                  <a:tab pos="895350" algn="r"/>
                  <a:tab pos="2419350" algn="r"/>
                  <a:tab pos="3943350" algn="r"/>
                  <a:tab pos="5467350" algn="r"/>
                </a:tabLst>
              </a:pPr>
              <a:r>
                <a:rPr sz="900"/>
                <a:t>Enalapril	4,212	4,192	4,166	4,143</a:t>
              </a:r>
            </a:p>
          </p:txBody>
        </p:sp>
        <p:sp>
          <p:nvSpPr>
            <p:cNvPr id="300" name="Shape 300"/>
            <p:cNvSpPr/>
            <p:nvPr/>
          </p:nvSpPr>
          <p:spPr>
            <a:xfrm rot="16200000">
              <a:off x="-823240" y="1131568"/>
              <a:ext cx="2631886" cy="8925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lvl="0" algn="ctr"/>
              <a:r>
                <a:t/>
              </a:r>
              <a:br/>
              <a:r>
                <a:rPr sz="1050"/>
                <a:t>Kaplan-Meier estimate of cumulative rate</a:t>
              </a:r>
            </a:p>
          </p:txBody>
        </p:sp>
        <p:sp>
          <p:nvSpPr>
            <p:cNvPr id="301" name="Shape 301"/>
            <p:cNvSpPr/>
            <p:nvPr/>
          </p:nvSpPr>
          <p:spPr>
            <a:xfrm>
              <a:off x="1146754" y="-9031"/>
              <a:ext cx="250069" cy="2154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400"/>
              </a:lvl1pPr>
            </a:lstStyle>
            <a:p>
              <a:pPr lvl="0">
                <a:defRPr sz="1800"/>
              </a:pPr>
              <a:r>
                <a:rPr sz="1050"/>
                <a:t>1.5</a:t>
              </a:r>
            </a:p>
          </p:txBody>
        </p:sp>
        <p:sp>
          <p:nvSpPr>
            <p:cNvPr id="302" name="Shape 302"/>
            <p:cNvSpPr/>
            <p:nvPr/>
          </p:nvSpPr>
          <p:spPr>
            <a:xfrm>
              <a:off x="1146754" y="974562"/>
              <a:ext cx="250069" cy="2154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400"/>
              </a:lvl1pPr>
            </a:lstStyle>
            <a:p>
              <a:pPr lvl="0">
                <a:defRPr sz="1800"/>
              </a:pPr>
              <a:r>
                <a:rPr sz="1050"/>
                <a:t>1.0</a:t>
              </a:r>
            </a:p>
          </p:txBody>
        </p:sp>
        <p:sp>
          <p:nvSpPr>
            <p:cNvPr id="303" name="Shape 303"/>
            <p:cNvSpPr/>
            <p:nvPr/>
          </p:nvSpPr>
          <p:spPr>
            <a:xfrm>
              <a:off x="1146754" y="1958158"/>
              <a:ext cx="250069" cy="2154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400"/>
              </a:lvl1pPr>
            </a:lstStyle>
            <a:p>
              <a:pPr lvl="0">
                <a:defRPr sz="1800"/>
              </a:pPr>
              <a:r>
                <a:rPr sz="1050"/>
                <a:t>0.5</a:t>
              </a:r>
            </a:p>
          </p:txBody>
        </p:sp>
        <p:sp>
          <p:nvSpPr>
            <p:cNvPr id="304" name="Shape 304"/>
            <p:cNvSpPr/>
            <p:nvPr/>
          </p:nvSpPr>
          <p:spPr>
            <a:xfrm>
              <a:off x="1283544" y="2926364"/>
              <a:ext cx="113280"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600"/>
              </a:lvl1pPr>
            </a:lstStyle>
            <a:p>
              <a:pPr lvl="0">
                <a:defRPr sz="1800"/>
              </a:pPr>
              <a:r>
                <a:rPr sz="1200"/>
                <a:t>0</a:t>
              </a:r>
            </a:p>
          </p:txBody>
        </p:sp>
        <p:sp>
          <p:nvSpPr>
            <p:cNvPr id="305" name="Shape 305"/>
            <p:cNvSpPr/>
            <p:nvPr/>
          </p:nvSpPr>
          <p:spPr>
            <a:xfrm>
              <a:off x="1357814" y="3110512"/>
              <a:ext cx="192785"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400"/>
              </a:lvl1pPr>
            </a:lstStyle>
            <a:p>
              <a:pPr lvl="0">
                <a:defRPr sz="1800"/>
              </a:pPr>
              <a:r>
                <a:rPr sz="1050"/>
                <a:t>0</a:t>
              </a:r>
            </a:p>
          </p:txBody>
        </p:sp>
        <p:sp>
          <p:nvSpPr>
            <p:cNvPr id="306" name="Shape 306"/>
            <p:cNvSpPr/>
            <p:nvPr/>
          </p:nvSpPr>
          <p:spPr>
            <a:xfrm>
              <a:off x="3400079" y="3110512"/>
              <a:ext cx="293241"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400"/>
              </a:lvl1pPr>
            </a:lstStyle>
            <a:p>
              <a:pPr lvl="0">
                <a:defRPr sz="1800"/>
              </a:pPr>
              <a:r>
                <a:rPr sz="1050"/>
                <a:t>10</a:t>
              </a:r>
            </a:p>
          </p:txBody>
        </p:sp>
        <p:sp>
          <p:nvSpPr>
            <p:cNvPr id="307" name="Shape 307"/>
            <p:cNvSpPr/>
            <p:nvPr/>
          </p:nvSpPr>
          <p:spPr>
            <a:xfrm>
              <a:off x="5508098" y="3110512"/>
              <a:ext cx="293241"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400"/>
              </a:lvl1pPr>
            </a:lstStyle>
            <a:p>
              <a:pPr lvl="0">
                <a:defRPr sz="1800"/>
              </a:pPr>
              <a:r>
                <a:rPr sz="1050"/>
                <a:t>20</a:t>
              </a:r>
            </a:p>
          </p:txBody>
        </p:sp>
        <p:sp>
          <p:nvSpPr>
            <p:cNvPr id="308" name="Shape 308"/>
            <p:cNvSpPr/>
            <p:nvPr/>
          </p:nvSpPr>
          <p:spPr>
            <a:xfrm>
              <a:off x="7610469" y="3110512"/>
              <a:ext cx="293241"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400"/>
              </a:lvl1pPr>
            </a:lstStyle>
            <a:p>
              <a:pPr lvl="0">
                <a:defRPr sz="1800"/>
              </a:pPr>
              <a:r>
                <a:rPr sz="1050"/>
                <a:t>30</a:t>
              </a:r>
            </a:p>
          </p:txBody>
        </p:sp>
        <p:sp>
          <p:nvSpPr>
            <p:cNvPr id="309" name="Shape 309"/>
            <p:cNvSpPr/>
            <p:nvPr/>
          </p:nvSpPr>
          <p:spPr>
            <a:xfrm>
              <a:off x="1354810" y="103429"/>
              <a:ext cx="93021" cy="1"/>
            </a:xfrm>
            <a:prstGeom prst="line">
              <a:avLst/>
            </a:prstGeom>
            <a:noFill/>
            <a:ln w="28575" cap="sq">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10" name="Shape 310"/>
            <p:cNvSpPr/>
            <p:nvPr/>
          </p:nvSpPr>
          <p:spPr>
            <a:xfrm>
              <a:off x="1354810" y="1084711"/>
              <a:ext cx="93021" cy="1"/>
            </a:xfrm>
            <a:prstGeom prst="line">
              <a:avLst/>
            </a:prstGeom>
            <a:noFill/>
            <a:ln w="28575" cap="sq">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11" name="Shape 311"/>
            <p:cNvSpPr/>
            <p:nvPr/>
          </p:nvSpPr>
          <p:spPr>
            <a:xfrm>
              <a:off x="1354810" y="2065995"/>
              <a:ext cx="93021" cy="1"/>
            </a:xfrm>
            <a:prstGeom prst="line">
              <a:avLst/>
            </a:prstGeom>
            <a:noFill/>
            <a:ln w="28575" cap="sq">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12" name="Shape 312"/>
            <p:cNvSpPr/>
            <p:nvPr/>
          </p:nvSpPr>
          <p:spPr>
            <a:xfrm>
              <a:off x="1354810" y="3047278"/>
              <a:ext cx="93021" cy="1"/>
            </a:xfrm>
            <a:prstGeom prst="line">
              <a:avLst/>
            </a:prstGeom>
            <a:noFill/>
            <a:ln w="28575" cap="sq">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13" name="Shape 313"/>
            <p:cNvSpPr/>
            <p:nvPr/>
          </p:nvSpPr>
          <p:spPr>
            <a:xfrm flipV="1">
              <a:off x="1449975" y="3047280"/>
              <a:ext cx="2" cy="78071"/>
            </a:xfrm>
            <a:prstGeom prst="line">
              <a:avLst/>
            </a:prstGeom>
            <a:noFill/>
            <a:ln w="28575" cap="sq">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14" name="Shape 314"/>
            <p:cNvSpPr/>
            <p:nvPr/>
          </p:nvSpPr>
          <p:spPr>
            <a:xfrm flipV="1">
              <a:off x="3552347" y="3047280"/>
              <a:ext cx="2" cy="78071"/>
            </a:xfrm>
            <a:prstGeom prst="line">
              <a:avLst/>
            </a:prstGeom>
            <a:noFill/>
            <a:ln w="28575" cap="sq">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15" name="Shape 315"/>
            <p:cNvSpPr/>
            <p:nvPr/>
          </p:nvSpPr>
          <p:spPr>
            <a:xfrm flipV="1">
              <a:off x="5654719" y="3047280"/>
              <a:ext cx="2" cy="78071"/>
            </a:xfrm>
            <a:prstGeom prst="line">
              <a:avLst/>
            </a:prstGeom>
            <a:noFill/>
            <a:ln w="28575" cap="sq">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16" name="Shape 316"/>
            <p:cNvSpPr/>
            <p:nvPr/>
          </p:nvSpPr>
          <p:spPr>
            <a:xfrm flipV="1">
              <a:off x="7757088" y="3047280"/>
              <a:ext cx="2" cy="78071"/>
            </a:xfrm>
            <a:prstGeom prst="line">
              <a:avLst/>
            </a:prstGeom>
            <a:noFill/>
            <a:ln w="28575" cap="sq">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17" name="Shape 317"/>
            <p:cNvSpPr/>
            <p:nvPr/>
          </p:nvSpPr>
          <p:spPr>
            <a:xfrm>
              <a:off x="1992416" y="114464"/>
              <a:ext cx="1650449" cy="6087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p>
              <a:pPr>
                <a:spcBef>
                  <a:spcPts val="450"/>
                </a:spcBef>
              </a:pPr>
              <a:r>
                <a:rPr sz="1050"/>
                <a:t>Enalapril (N=4,212)</a:t>
              </a:r>
            </a:p>
            <a:p>
              <a:pPr>
                <a:spcBef>
                  <a:spcPts val="450"/>
                </a:spcBef>
              </a:pPr>
              <a:r>
                <a:rPr sz="1050"/>
                <a:t>LCZ696 (N=4,187)</a:t>
              </a:r>
            </a:p>
          </p:txBody>
        </p:sp>
        <p:sp>
          <p:nvSpPr>
            <p:cNvPr id="318" name="Shape 318"/>
            <p:cNvSpPr/>
            <p:nvPr/>
          </p:nvSpPr>
          <p:spPr>
            <a:xfrm>
              <a:off x="1682270" y="234225"/>
              <a:ext cx="297665" cy="1"/>
            </a:xfrm>
            <a:prstGeom prst="line">
              <a:avLst/>
            </a:prstGeom>
            <a:noFill/>
            <a:ln w="28575" cap="flat">
              <a:solidFill>
                <a:srgbClr val="C911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19" name="Shape 319"/>
            <p:cNvSpPr/>
            <p:nvPr/>
          </p:nvSpPr>
          <p:spPr>
            <a:xfrm>
              <a:off x="1682270" y="519405"/>
              <a:ext cx="297665" cy="1"/>
            </a:xfrm>
            <a:prstGeom prst="line">
              <a:avLst/>
            </a:prstGeom>
            <a:noFill/>
            <a:ln w="28575" cap="flat">
              <a:solidFill>
                <a:srgbClr val="B8DB57"/>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20" name="Shape 320"/>
            <p:cNvSpPr/>
            <p:nvPr/>
          </p:nvSpPr>
          <p:spPr>
            <a:xfrm>
              <a:off x="1450691" y="1593919"/>
              <a:ext cx="6287427" cy="14514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12" y="21600"/>
                  </a:lnTo>
                  <a:lnTo>
                    <a:pt x="812" y="21026"/>
                  </a:lnTo>
                  <a:lnTo>
                    <a:pt x="1578" y="21026"/>
                  </a:lnTo>
                  <a:lnTo>
                    <a:pt x="1578" y="18731"/>
                  </a:lnTo>
                  <a:lnTo>
                    <a:pt x="3641" y="18731"/>
                  </a:lnTo>
                  <a:lnTo>
                    <a:pt x="3641" y="18198"/>
                  </a:lnTo>
                  <a:lnTo>
                    <a:pt x="4453" y="18198"/>
                  </a:lnTo>
                  <a:lnTo>
                    <a:pt x="4453" y="17460"/>
                  </a:lnTo>
                  <a:lnTo>
                    <a:pt x="5084" y="17460"/>
                  </a:lnTo>
                  <a:lnTo>
                    <a:pt x="5084" y="15247"/>
                  </a:lnTo>
                  <a:lnTo>
                    <a:pt x="6550" y="15247"/>
                  </a:lnTo>
                  <a:lnTo>
                    <a:pt x="6550" y="14386"/>
                  </a:lnTo>
                  <a:lnTo>
                    <a:pt x="8726" y="14386"/>
                  </a:lnTo>
                  <a:lnTo>
                    <a:pt x="8726" y="12378"/>
                  </a:lnTo>
                  <a:lnTo>
                    <a:pt x="9413" y="12378"/>
                  </a:lnTo>
                  <a:lnTo>
                    <a:pt x="9413" y="10943"/>
                  </a:lnTo>
                  <a:lnTo>
                    <a:pt x="10135" y="10943"/>
                  </a:lnTo>
                  <a:lnTo>
                    <a:pt x="10135" y="9960"/>
                  </a:lnTo>
                  <a:lnTo>
                    <a:pt x="10856" y="9960"/>
                  </a:lnTo>
                  <a:lnTo>
                    <a:pt x="10856" y="7951"/>
                  </a:lnTo>
                  <a:lnTo>
                    <a:pt x="12311" y="7951"/>
                  </a:lnTo>
                  <a:lnTo>
                    <a:pt x="12311" y="6558"/>
                  </a:lnTo>
                  <a:lnTo>
                    <a:pt x="13055" y="6558"/>
                  </a:lnTo>
                  <a:lnTo>
                    <a:pt x="13055" y="5820"/>
                  </a:lnTo>
                  <a:lnTo>
                    <a:pt x="14475" y="5820"/>
                  </a:lnTo>
                  <a:lnTo>
                    <a:pt x="14475" y="5041"/>
                  </a:lnTo>
                  <a:lnTo>
                    <a:pt x="17237" y="5041"/>
                  </a:lnTo>
                  <a:lnTo>
                    <a:pt x="17237" y="3648"/>
                  </a:lnTo>
                  <a:lnTo>
                    <a:pt x="18015" y="3648"/>
                  </a:lnTo>
                  <a:lnTo>
                    <a:pt x="18015" y="2951"/>
                  </a:lnTo>
                  <a:lnTo>
                    <a:pt x="19571" y="2951"/>
                  </a:lnTo>
                  <a:lnTo>
                    <a:pt x="19571" y="2213"/>
                  </a:lnTo>
                  <a:lnTo>
                    <a:pt x="20202" y="2213"/>
                  </a:lnTo>
                  <a:lnTo>
                    <a:pt x="20202" y="1557"/>
                  </a:lnTo>
                  <a:lnTo>
                    <a:pt x="20957" y="1557"/>
                  </a:lnTo>
                  <a:lnTo>
                    <a:pt x="20957" y="0"/>
                  </a:lnTo>
                  <a:lnTo>
                    <a:pt x="21600" y="0"/>
                  </a:lnTo>
                </a:path>
              </a:pathLst>
            </a:custGeom>
            <a:noFill/>
            <a:ln w="28575" cap="flat">
              <a:solidFill>
                <a:srgbClr val="B8DB57"/>
              </a:solidFill>
              <a:prstDash val="solid"/>
              <a:miter lim="0"/>
            </a:ln>
            <a:effectLst/>
          </p:spPr>
          <p:txBody>
            <a:bodyPr wrap="square" lIns="0" tIns="0" rIns="0" bIns="0" numCol="1" anchor="ctr">
              <a:noAutofit/>
            </a:bodyPr>
            <a:lstStyle/>
            <a:p>
              <a:pPr lvl="0" algn="ctr"/>
              <a:endParaRPr/>
            </a:p>
          </p:txBody>
        </p:sp>
        <p:sp>
          <p:nvSpPr>
            <p:cNvPr id="321" name="Shape 321"/>
            <p:cNvSpPr/>
            <p:nvPr/>
          </p:nvSpPr>
          <p:spPr>
            <a:xfrm>
              <a:off x="1453972" y="643742"/>
              <a:ext cx="6287427" cy="24016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0" y="21600"/>
                  </a:lnTo>
                  <a:lnTo>
                    <a:pt x="800" y="21253"/>
                  </a:lnTo>
                  <a:lnTo>
                    <a:pt x="1567" y="21253"/>
                  </a:lnTo>
                  <a:lnTo>
                    <a:pt x="1567" y="19866"/>
                  </a:lnTo>
                  <a:lnTo>
                    <a:pt x="2931" y="19866"/>
                  </a:lnTo>
                  <a:lnTo>
                    <a:pt x="2931" y="19098"/>
                  </a:lnTo>
                  <a:lnTo>
                    <a:pt x="3653" y="19098"/>
                  </a:lnTo>
                  <a:lnTo>
                    <a:pt x="3653" y="18553"/>
                  </a:lnTo>
                  <a:lnTo>
                    <a:pt x="4352" y="18553"/>
                  </a:lnTo>
                  <a:lnTo>
                    <a:pt x="4352" y="17414"/>
                  </a:lnTo>
                  <a:lnTo>
                    <a:pt x="5062" y="17414"/>
                  </a:lnTo>
                  <a:lnTo>
                    <a:pt x="5062" y="16472"/>
                  </a:lnTo>
                  <a:lnTo>
                    <a:pt x="5828" y="16472"/>
                  </a:lnTo>
                  <a:lnTo>
                    <a:pt x="5828" y="16101"/>
                  </a:lnTo>
                  <a:lnTo>
                    <a:pt x="6505" y="16101"/>
                  </a:lnTo>
                  <a:lnTo>
                    <a:pt x="6505" y="15630"/>
                  </a:lnTo>
                  <a:lnTo>
                    <a:pt x="7192" y="15630"/>
                  </a:lnTo>
                  <a:lnTo>
                    <a:pt x="7192" y="15209"/>
                  </a:lnTo>
                  <a:lnTo>
                    <a:pt x="7948" y="15209"/>
                  </a:lnTo>
                  <a:lnTo>
                    <a:pt x="7948" y="14813"/>
                  </a:lnTo>
                  <a:lnTo>
                    <a:pt x="8703" y="14813"/>
                  </a:lnTo>
                  <a:lnTo>
                    <a:pt x="8703" y="14367"/>
                  </a:lnTo>
                  <a:lnTo>
                    <a:pt x="9391" y="14367"/>
                  </a:lnTo>
                  <a:lnTo>
                    <a:pt x="9391" y="13450"/>
                  </a:lnTo>
                  <a:lnTo>
                    <a:pt x="10067" y="13450"/>
                  </a:lnTo>
                  <a:lnTo>
                    <a:pt x="10067" y="13104"/>
                  </a:lnTo>
                  <a:lnTo>
                    <a:pt x="10811" y="13104"/>
                  </a:lnTo>
                  <a:lnTo>
                    <a:pt x="10811" y="11370"/>
                  </a:lnTo>
                  <a:lnTo>
                    <a:pt x="11544" y="11370"/>
                  </a:lnTo>
                  <a:lnTo>
                    <a:pt x="11544" y="10453"/>
                  </a:lnTo>
                  <a:lnTo>
                    <a:pt x="12266" y="10453"/>
                  </a:lnTo>
                  <a:lnTo>
                    <a:pt x="12266" y="9091"/>
                  </a:lnTo>
                  <a:lnTo>
                    <a:pt x="12976" y="9091"/>
                  </a:lnTo>
                  <a:lnTo>
                    <a:pt x="12976" y="8249"/>
                  </a:lnTo>
                  <a:lnTo>
                    <a:pt x="14430" y="8249"/>
                  </a:lnTo>
                  <a:lnTo>
                    <a:pt x="14430" y="7307"/>
                  </a:lnTo>
                  <a:lnTo>
                    <a:pt x="15851" y="7307"/>
                  </a:lnTo>
                  <a:lnTo>
                    <a:pt x="15851" y="6416"/>
                  </a:lnTo>
                  <a:lnTo>
                    <a:pt x="17248" y="6416"/>
                  </a:lnTo>
                  <a:lnTo>
                    <a:pt x="17248" y="5994"/>
                  </a:lnTo>
                  <a:lnTo>
                    <a:pt x="17992" y="5994"/>
                  </a:lnTo>
                  <a:lnTo>
                    <a:pt x="17992" y="5251"/>
                  </a:lnTo>
                  <a:lnTo>
                    <a:pt x="19492" y="5251"/>
                  </a:lnTo>
                  <a:lnTo>
                    <a:pt x="19492" y="3963"/>
                  </a:lnTo>
                  <a:lnTo>
                    <a:pt x="20157" y="3963"/>
                  </a:lnTo>
                  <a:lnTo>
                    <a:pt x="20157" y="3047"/>
                  </a:lnTo>
                  <a:lnTo>
                    <a:pt x="20890" y="3047"/>
                  </a:lnTo>
                  <a:lnTo>
                    <a:pt x="20890" y="2205"/>
                  </a:lnTo>
                  <a:lnTo>
                    <a:pt x="21600" y="2205"/>
                  </a:lnTo>
                  <a:lnTo>
                    <a:pt x="21600" y="0"/>
                  </a:lnTo>
                </a:path>
              </a:pathLst>
            </a:custGeom>
            <a:noFill/>
            <a:ln w="28575" cap="flat">
              <a:solidFill>
                <a:srgbClr val="C91124"/>
              </a:solidFill>
              <a:prstDash val="solid"/>
              <a:miter lim="0"/>
            </a:ln>
            <a:effectLst/>
          </p:spPr>
          <p:txBody>
            <a:bodyPr wrap="square" lIns="0" tIns="0" rIns="0" bIns="0" numCol="1" anchor="ctr">
              <a:noAutofit/>
            </a:bodyPr>
            <a:lstStyle/>
            <a:p>
              <a:pPr lvl="0" algn="ctr"/>
              <a:endParaRPr/>
            </a:p>
          </p:txBody>
        </p:sp>
        <p:sp>
          <p:nvSpPr>
            <p:cNvPr id="322" name="Shape 322"/>
            <p:cNvSpPr/>
            <p:nvPr/>
          </p:nvSpPr>
          <p:spPr>
            <a:xfrm>
              <a:off x="1449975" y="103429"/>
              <a:ext cx="6307115" cy="2943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28575" cap="sq">
              <a:solidFill>
                <a:srgbClr val="000000"/>
              </a:solidFill>
              <a:prstDash val="solid"/>
              <a:miter lim="0"/>
            </a:ln>
            <a:effectLst/>
          </p:spPr>
          <p:txBody>
            <a:bodyPr wrap="square" lIns="0" tIns="0" rIns="0" bIns="0" numCol="1" anchor="t">
              <a:noAutofit/>
            </a:bodyPr>
            <a:lstStyle/>
            <a:p>
              <a:pPr lvl="0"/>
              <a:endParaRPr/>
            </a:p>
          </p:txBody>
        </p:sp>
      </p:grpSp>
      <p:sp>
        <p:nvSpPr>
          <p:cNvPr id="324" name="Shape 324"/>
          <p:cNvSpPr/>
          <p:nvPr/>
        </p:nvSpPr>
        <p:spPr>
          <a:xfrm>
            <a:off x="5911454" y="5889368"/>
            <a:ext cx="1955007" cy="923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r">
              <a:defRPr sz="800"/>
            </a:lvl1pPr>
          </a:lstStyle>
          <a:p>
            <a:pPr lvl="0">
              <a:defRPr sz="1800"/>
            </a:pPr>
            <a:r>
              <a:rPr sz="600" dirty="0"/>
              <a:t>Packer et al. Circulation 2014; </a:t>
            </a:r>
          </a:p>
        </p:txBody>
      </p:sp>
      <p:sp>
        <p:nvSpPr>
          <p:cNvPr id="325" name="Shape 325"/>
          <p:cNvSpPr/>
          <p:nvPr/>
        </p:nvSpPr>
        <p:spPr>
          <a:xfrm>
            <a:off x="1332310" y="5366149"/>
            <a:ext cx="4267201" cy="36933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defRPr sz="800">
                <a:solidFill>
                  <a:srgbClr val="808080"/>
                </a:solidFill>
              </a:defRPr>
            </a:lvl1pPr>
          </a:lstStyle>
          <a:p>
            <a:pPr lvl="0">
              <a:defRPr sz="1800">
                <a:solidFill>
                  <a:srgbClr val="000000"/>
                </a:solidFill>
              </a:defRPr>
            </a:pPr>
            <a:r>
              <a:rPr sz="600"/>
              <a:t>Shown is the Kaplan-Meier estimate of the cumulative probability of a first hospitalization for heart failure during the first 30 days after randomization. The analysis at 30 days was prespecified and also represented the earliest time point at which the difference between the LCZ696 and enalapril groups was statistically significant.</a:t>
            </a:r>
          </a:p>
        </p:txBody>
      </p:sp>
      <p:sp>
        <p:nvSpPr>
          <p:cNvPr id="326" name="Shape 326"/>
          <p:cNvSpPr/>
          <p:nvPr/>
        </p:nvSpPr>
        <p:spPr>
          <a:xfrm>
            <a:off x="1591866" y="5612607"/>
            <a:ext cx="255985" cy="288132"/>
          </a:xfrm>
          <a:prstGeom prst="rect">
            <a:avLst/>
          </a:prstGeom>
          <a:solidFill>
            <a:srgbClr val="FFFFFF">
              <a:alpha val="0"/>
            </a:srgbClr>
          </a:solidFill>
          <a:ln w="12700">
            <a:miter lim="400000"/>
          </a:ln>
          <a:effectLst>
            <a:outerShdw blurRad="25400" dist="12700" dir="5400000" rotWithShape="0">
              <a:srgbClr val="000000">
                <a:alpha val="12000"/>
              </a:srgbClr>
            </a:outerShdw>
          </a:effectLst>
        </p:spPr>
        <p:txBody>
          <a:bodyPr lIns="0" tIns="0" rIns="0" bIns="0" anchor="ctr"/>
          <a:lstStyle/>
          <a:p>
            <a:pPr lvl="0" algn="r">
              <a:defRPr>
                <a:solidFill>
                  <a:srgbClr val="FFFFFF"/>
                </a:solidFill>
              </a:defRPr>
            </a:pPr>
            <a:endParaRPr/>
          </a:p>
        </p:txBody>
      </p:sp>
      <p:sp>
        <p:nvSpPr>
          <p:cNvPr id="327" name="Shape 327"/>
          <p:cNvSpPr/>
          <p:nvPr/>
        </p:nvSpPr>
        <p:spPr>
          <a:xfrm>
            <a:off x="1657350" y="5829301"/>
            <a:ext cx="171450" cy="80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700">
                <a:solidFill>
                  <a:srgbClr val="7F7F7F"/>
                </a:solidFill>
              </a:defRPr>
            </a:lvl1pPr>
          </a:lstStyle>
          <a:p>
            <a:pPr lvl="0">
              <a:defRPr sz="1800">
                <a:solidFill>
                  <a:srgbClr val="000000"/>
                </a:solidFill>
              </a:defRPr>
            </a:pPr>
            <a:r>
              <a:rPr sz="525"/>
              <a:t>9</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p:cNvSpPr>
          <p:nvPr>
            <p:ph type="title" idx="4294967295"/>
          </p:nvPr>
        </p:nvSpPr>
        <p:spPr>
          <a:xfrm>
            <a:off x="2897982" y="1163241"/>
            <a:ext cx="6246019" cy="367903"/>
          </a:xfrm>
          <a:prstGeom prst="rect">
            <a:avLst/>
          </a:prstGeom>
        </p:spPr>
        <p:txBody>
          <a:bodyPr lIns="0" tIns="0" rIns="0" bIns="0">
            <a:normAutofit/>
          </a:bodyPr>
          <a:lstStyle/>
          <a:p>
            <a:pPr defTabSz="294085">
              <a:lnSpc>
                <a:spcPct val="100000"/>
              </a:lnSpc>
              <a:defRPr sz="1800"/>
            </a:pPr>
            <a:r>
              <a:rPr sz="750" dirty="0"/>
              <a:t>2016 ESC </a:t>
            </a:r>
            <a:r>
              <a:rPr sz="750" dirty="0" err="1"/>
              <a:t>HFrEF</a:t>
            </a:r>
            <a:r>
              <a:rPr sz="750" dirty="0"/>
              <a:t> Guideline</a:t>
            </a:r>
            <a:br>
              <a:rPr sz="750" dirty="0"/>
            </a:br>
            <a:r>
              <a:rPr sz="600" dirty="0"/>
              <a:t>Treatment Algorithm comprises sac/</a:t>
            </a:r>
            <a:r>
              <a:rPr sz="600" dirty="0" err="1"/>
              <a:t>val</a:t>
            </a:r>
            <a:r>
              <a:rPr sz="600" dirty="0"/>
              <a:t> as reference therapy </a:t>
            </a:r>
            <a:br>
              <a:rPr sz="600" dirty="0"/>
            </a:br>
            <a:endParaRPr sz="600" dirty="0"/>
          </a:p>
        </p:txBody>
      </p:sp>
      <p:pic>
        <p:nvPicPr>
          <p:cNvPr id="332" name="image7.png" descr="C:\Users\CHOPRRO1\Desktop\algo 3.png"/>
          <p:cNvPicPr/>
          <p:nvPr/>
        </p:nvPicPr>
        <p:blipFill>
          <a:blip r:embed="rId2" cstate="email">
            <a:extLst>
              <a:ext uri="{28A0092B-C50C-407E-A947-70E740481C1C}">
                <a14:useLocalDpi xmlns:a14="http://schemas.microsoft.com/office/drawing/2010/main" xmlns=""/>
              </a:ext>
            </a:extLst>
          </a:blip>
          <a:stretch>
            <a:fillRect/>
          </a:stretch>
        </p:blipFill>
        <p:spPr>
          <a:xfrm>
            <a:off x="1728788" y="1660922"/>
            <a:ext cx="5831682" cy="3469482"/>
          </a:xfrm>
          <a:prstGeom prst="rect">
            <a:avLst/>
          </a:prstGeom>
          <a:ln w="12700">
            <a:miter lim="400000"/>
          </a:ln>
        </p:spPr>
      </p:pic>
      <p:sp>
        <p:nvSpPr>
          <p:cNvPr id="333" name="Shape 333"/>
          <p:cNvSpPr/>
          <p:nvPr/>
        </p:nvSpPr>
        <p:spPr>
          <a:xfrm>
            <a:off x="1428749" y="5166123"/>
            <a:ext cx="5849543" cy="452696"/>
          </a:xfrm>
          <a:prstGeom prst="rect">
            <a:avLst/>
          </a:prstGeom>
          <a:ln w="12700">
            <a:miter lim="400000"/>
          </a:ln>
          <a:extLst>
            <a:ext uri="{C572A759-6A51-4108-AA02-DFA0A04FC94B}">
              <ma14:wrappingTextBoxFlag xmlns:ma14="http://schemas.microsoft.com/office/mac/drawingml/2011/main" xmlns="" val="1"/>
            </a:ext>
          </a:extLst>
        </p:spPr>
        <p:txBody>
          <a:bodyPr lIns="24134" tIns="24134" rIns="24134" bIns="24134">
            <a:spAutoFit/>
          </a:bodyPr>
          <a:lstStyle/>
          <a:p>
            <a:pPr lvl="0"/>
            <a:r>
              <a:rPr sz="525" baseline="30000">
                <a:solidFill>
                  <a:srgbClr val="404040"/>
                </a:solidFill>
              </a:rPr>
              <a:t>a</a:t>
            </a:r>
            <a:r>
              <a:rPr sz="525">
                <a:solidFill>
                  <a:srgbClr val="404040"/>
                </a:solidFill>
              </a:rPr>
              <a:t>Symptomatic=NYHA Class II-IV; </a:t>
            </a:r>
            <a:r>
              <a:rPr sz="525" baseline="30000">
                <a:solidFill>
                  <a:srgbClr val="404040"/>
                </a:solidFill>
              </a:rPr>
              <a:t>b</a:t>
            </a:r>
            <a:r>
              <a:rPr sz="525">
                <a:solidFill>
                  <a:srgbClr val="404040"/>
                </a:solidFill>
              </a:rPr>
              <a:t>HFrEF=LVEF&lt;40%; </a:t>
            </a:r>
            <a:r>
              <a:rPr sz="525" baseline="30000">
                <a:solidFill>
                  <a:srgbClr val="404040"/>
                </a:solidFill>
              </a:rPr>
              <a:t>c</a:t>
            </a:r>
            <a:r>
              <a:rPr sz="525">
                <a:solidFill>
                  <a:srgbClr val="404040"/>
                </a:solidFill>
              </a:rPr>
              <a:t>If ACEI not tolerated/contra-indicated, use ARB; </a:t>
            </a:r>
            <a:r>
              <a:rPr sz="525" baseline="30000">
                <a:solidFill>
                  <a:srgbClr val="404040"/>
                </a:solidFill>
              </a:rPr>
              <a:t>d</a:t>
            </a:r>
            <a:r>
              <a:rPr sz="525">
                <a:solidFill>
                  <a:srgbClr val="404040"/>
                </a:solidFill>
              </a:rPr>
              <a:t>If MR antagonist not tolerated/contra-indicated, use ARB; </a:t>
            </a:r>
            <a:r>
              <a:rPr sz="525" baseline="30000">
                <a:solidFill>
                  <a:srgbClr val="404040"/>
                </a:solidFill>
              </a:rPr>
              <a:t>e</a:t>
            </a:r>
            <a:r>
              <a:rPr sz="525">
                <a:solidFill>
                  <a:srgbClr val="404040"/>
                </a:solidFill>
              </a:rPr>
              <a:t>With a hospital admission for HF within the last 6 months or with elevated natriuretic peptides (BNP &gt;250 pg/ml or NTproBNP  &gt;500 pg/ml in men and 750 pg/ml in women); </a:t>
            </a:r>
            <a:r>
              <a:rPr sz="525" baseline="30000">
                <a:solidFill>
                  <a:srgbClr val="404040"/>
                </a:solidFill>
              </a:rPr>
              <a:t>f</a:t>
            </a:r>
            <a:r>
              <a:rPr sz="525">
                <a:solidFill>
                  <a:srgbClr val="404040"/>
                </a:solidFill>
              </a:rPr>
              <a:t>With an elevated plasma NP level (BNP ≥150 pg/mL or plasma NT-proBNP ≥ 600 pg/mL, or if HF hospitalization within recent 12 months plasma BNP ≥ 100 pg/mL or plasma NT-proBNP ≥ 400 pg/mL); </a:t>
            </a:r>
            <a:r>
              <a:rPr sz="525" baseline="30000">
                <a:solidFill>
                  <a:srgbClr val="404040"/>
                </a:solidFill>
              </a:rPr>
              <a:t>g</a:t>
            </a:r>
            <a:r>
              <a:rPr sz="525">
                <a:solidFill>
                  <a:srgbClr val="404040"/>
                </a:solidFill>
              </a:rPr>
              <a:t>In doses equivalent to enalapril 10 mg </a:t>
            </a:r>
            <a:r>
              <a:rPr sz="525" i="1">
                <a:solidFill>
                  <a:srgbClr val="404040"/>
                </a:solidFill>
              </a:rPr>
              <a:t>b.i.d.</a:t>
            </a:r>
            <a:r>
              <a:rPr sz="525">
                <a:solidFill>
                  <a:srgbClr val="404040"/>
                </a:solidFill>
              </a:rPr>
              <a:t>; </a:t>
            </a:r>
            <a:r>
              <a:rPr sz="525" baseline="30000">
                <a:solidFill>
                  <a:srgbClr val="404040"/>
                </a:solidFill>
              </a:rPr>
              <a:t>h</a:t>
            </a:r>
            <a:r>
              <a:rPr sz="525">
                <a:solidFill>
                  <a:srgbClr val="404040"/>
                </a:solidFill>
              </a:rPr>
              <a:t>With a hospital admission for HF within the previous year; </a:t>
            </a:r>
            <a:r>
              <a:rPr sz="525" baseline="30000">
                <a:solidFill>
                  <a:srgbClr val="404040"/>
                </a:solidFill>
              </a:rPr>
              <a:t>i</a:t>
            </a:r>
            <a:r>
              <a:rPr sz="525">
                <a:solidFill>
                  <a:srgbClr val="404040"/>
                </a:solidFill>
              </a:rPr>
              <a:t>CRT is recommended if QRS ≥ 130 msec and LBBB (in sinus rhythm); </a:t>
            </a:r>
            <a:r>
              <a:rPr sz="525" baseline="30000">
                <a:solidFill>
                  <a:srgbClr val="404040"/>
                </a:solidFill>
              </a:rPr>
              <a:t>j</a:t>
            </a:r>
            <a:r>
              <a:rPr sz="525">
                <a:solidFill>
                  <a:srgbClr val="404040"/>
                </a:solidFill>
              </a:rPr>
              <a:t>CRT should/may be considered if QRS ≥ 130 msec with non-LBBB (in a sinus rhythm) or for patients in AF provided a strategy to ensure bi-ventricular capture in place (individualized decision)</a:t>
            </a:r>
          </a:p>
        </p:txBody>
      </p:sp>
      <p:sp>
        <p:nvSpPr>
          <p:cNvPr id="334" name="Shape 334"/>
          <p:cNvSpPr/>
          <p:nvPr/>
        </p:nvSpPr>
        <p:spPr>
          <a:xfrm>
            <a:off x="6692146" y="5600355"/>
            <a:ext cx="2272904" cy="923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800"/>
            </a:lvl1pPr>
          </a:lstStyle>
          <a:p>
            <a:pPr lvl="0">
              <a:defRPr sz="1800"/>
            </a:pPr>
            <a:r>
              <a:rPr sz="600" dirty="0" err="1"/>
              <a:t>Ponikowski</a:t>
            </a:r>
            <a:r>
              <a:rPr sz="600" dirty="0"/>
              <a:t> P et al. Eur Heart J. 21 May 2016. </a:t>
            </a:r>
          </a:p>
        </p:txBody>
      </p:sp>
      <p:pic>
        <p:nvPicPr>
          <p:cNvPr id="335" name="image8.png" descr="C:\Users\ABDULSY2\Desktop\Desktop\WORK\LCZ696\ESC-HF Guidelines\EUUN0001.GIF"/>
          <p:cNvPicPr/>
          <p:nvPr/>
        </p:nvPicPr>
        <p:blipFill>
          <a:blip r:embed="rId3" cstate="email">
            <a:extLst>
              <a:ext uri="{28A0092B-C50C-407E-A947-70E740481C1C}">
                <a14:useLocalDpi xmlns:a14="http://schemas.microsoft.com/office/drawing/2010/main" xmlns=""/>
              </a:ext>
            </a:extLst>
          </a:blip>
          <a:stretch>
            <a:fillRect/>
          </a:stretch>
        </p:blipFill>
        <p:spPr>
          <a:xfrm>
            <a:off x="7003256" y="962025"/>
            <a:ext cx="920354" cy="563166"/>
          </a:xfrm>
          <a:prstGeom prst="rect">
            <a:avLst/>
          </a:prstGeom>
          <a:ln w="12700">
            <a:miter lim="400000"/>
          </a:ln>
        </p:spPr>
      </p:pic>
      <p:sp>
        <p:nvSpPr>
          <p:cNvPr id="336" name="Shape 336"/>
          <p:cNvSpPr/>
          <p:nvPr/>
        </p:nvSpPr>
        <p:spPr>
          <a:xfrm>
            <a:off x="2268142" y="3854053"/>
            <a:ext cx="1185863" cy="252413"/>
          </a:xfrm>
          <a:prstGeom prst="roundRect">
            <a:avLst>
              <a:gd name="adj" fmla="val 16667"/>
            </a:avLst>
          </a:prstGeom>
          <a:ln w="38100">
            <a:solidFill>
              <a:srgbClr val="00B050"/>
            </a:solidFill>
          </a:ln>
        </p:spPr>
        <p:txBody>
          <a:bodyPr lIns="0" tIns="0" rIns="0" bIns="0" anchor="ctr"/>
          <a:lstStyle/>
          <a:p>
            <a:pPr lvl="0" algn="ctr">
              <a:defRPr sz="2400">
                <a:solidFill>
                  <a:srgbClr val="FFFFFF"/>
                </a:solidFill>
              </a:defRPr>
            </a:pPr>
            <a:endParaRPr/>
          </a:p>
        </p:txBody>
      </p:sp>
      <p:sp>
        <p:nvSpPr>
          <p:cNvPr id="337" name="Shape 337"/>
          <p:cNvSpPr/>
          <p:nvPr/>
        </p:nvSpPr>
        <p:spPr>
          <a:xfrm>
            <a:off x="1657350" y="5829301"/>
            <a:ext cx="171450" cy="80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700">
                <a:solidFill>
                  <a:srgbClr val="7F7F7F"/>
                </a:solidFill>
              </a:defRPr>
            </a:lvl1pPr>
          </a:lstStyle>
          <a:p>
            <a:pPr lvl="0">
              <a:defRPr sz="1800">
                <a:solidFill>
                  <a:srgbClr val="000000"/>
                </a:solidFill>
              </a:defRPr>
            </a:pPr>
            <a:r>
              <a:rPr sz="525"/>
              <a:t>10</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type="title" idx="4294967295"/>
          </p:nvPr>
        </p:nvSpPr>
        <p:spPr>
          <a:xfrm>
            <a:off x="184728" y="292367"/>
            <a:ext cx="8728363" cy="720329"/>
          </a:xfrm>
          <a:prstGeom prst="rect">
            <a:avLst/>
          </a:prstGeom>
        </p:spPr>
        <p:txBody>
          <a:bodyPr lIns="0" tIns="0" rIns="0" bIns="0">
            <a:noAutofit/>
          </a:bodyPr>
          <a:lstStyle/>
          <a:p>
            <a:pPr algn="ctr" defTabSz="404193">
              <a:defRPr sz="1800"/>
            </a:pPr>
            <a:r>
              <a:rPr sz="2400" b="1" dirty="0" err="1">
                <a:solidFill>
                  <a:srgbClr val="C00000"/>
                </a:solidFill>
                <a:latin typeface="Calibri" panose="020F0502020204030204" pitchFamily="34" charset="0"/>
                <a:cs typeface="Calibri" panose="020F0502020204030204" pitchFamily="34" charset="0"/>
              </a:rPr>
              <a:t>Sacubitril</a:t>
            </a:r>
            <a:r>
              <a:rPr sz="2400" b="1" dirty="0">
                <a:solidFill>
                  <a:srgbClr val="C00000"/>
                </a:solidFill>
                <a:latin typeface="Calibri" panose="020F0502020204030204" pitchFamily="34" charset="0"/>
                <a:cs typeface="Calibri" panose="020F0502020204030204" pitchFamily="34" charset="0"/>
              </a:rPr>
              <a:t>/valsartan </a:t>
            </a:r>
            <a:r>
              <a:rPr lang="it-IT" sz="2400" b="1" dirty="0">
                <a:solidFill>
                  <a:srgbClr val="C00000"/>
                </a:solidFill>
                <a:latin typeface="Calibri" panose="020F0502020204030204" pitchFamily="34" charset="0"/>
                <a:cs typeface="Calibri" panose="020F0502020204030204" pitchFamily="34" charset="0"/>
              </a:rPr>
              <a:t>è</a:t>
            </a:r>
            <a:r>
              <a:rPr sz="2400" b="1" dirty="0">
                <a:solidFill>
                  <a:srgbClr val="C00000"/>
                </a:solidFill>
                <a:latin typeface="Calibri" panose="020F0502020204030204" pitchFamily="34" charset="0"/>
                <a:cs typeface="Calibri" panose="020F0502020204030204" pitchFamily="34" charset="0"/>
              </a:rPr>
              <a:t> </a:t>
            </a:r>
            <a:r>
              <a:rPr sz="2400" b="1" u="sng" dirty="0">
                <a:solidFill>
                  <a:srgbClr val="C00000"/>
                </a:solidFill>
                <a:latin typeface="Calibri" panose="020F0502020204030204" pitchFamily="34" charset="0"/>
                <a:cs typeface="Calibri" panose="020F0502020204030204" pitchFamily="34" charset="0"/>
              </a:rPr>
              <a:t>eff</a:t>
            </a:r>
            <a:r>
              <a:rPr lang="it-IT" sz="2400" b="1" u="sng" dirty="0">
                <a:solidFill>
                  <a:srgbClr val="C00000"/>
                </a:solidFill>
                <a:latin typeface="Calibri" panose="020F0502020204030204" pitchFamily="34" charset="0"/>
                <a:cs typeface="Calibri" panose="020F0502020204030204" pitchFamily="34" charset="0"/>
              </a:rPr>
              <a:t>icace</a:t>
            </a:r>
            <a:r>
              <a:rPr lang="it-IT" sz="2400" b="1" dirty="0">
                <a:solidFill>
                  <a:srgbClr val="C00000"/>
                </a:solidFill>
                <a:latin typeface="Calibri" panose="020F0502020204030204" pitchFamily="34" charset="0"/>
                <a:cs typeface="Calibri" panose="020F0502020204030204" pitchFamily="34" charset="0"/>
              </a:rPr>
              <a:t> </a:t>
            </a:r>
            <a:r>
              <a:rPr lang="it-IT" sz="2400" b="1" u="sng" dirty="0">
                <a:solidFill>
                  <a:srgbClr val="C00000"/>
                </a:solidFill>
                <a:latin typeface="Calibri" panose="020F0502020204030204" pitchFamily="34" charset="0"/>
                <a:cs typeface="Calibri" panose="020F0502020204030204" pitchFamily="34" charset="0"/>
              </a:rPr>
              <a:t>indipendentemente dalla FE</a:t>
            </a:r>
            <a:r>
              <a:rPr lang="it-IT" sz="2400" b="1" dirty="0">
                <a:solidFill>
                  <a:srgbClr val="C00000"/>
                </a:solidFill>
                <a:latin typeface="Calibri" panose="020F0502020204030204" pitchFamily="34" charset="0"/>
                <a:cs typeface="Calibri" panose="020F0502020204030204" pitchFamily="34" charset="0"/>
              </a:rPr>
              <a:t>,</a:t>
            </a:r>
            <a:r>
              <a:rPr sz="2400" b="1" dirty="0">
                <a:solidFill>
                  <a:srgbClr val="C00000"/>
                </a:solidFill>
                <a:latin typeface="Calibri" panose="020F0502020204030204" pitchFamily="34" charset="0"/>
                <a:cs typeface="Calibri" panose="020F0502020204030204" pitchFamily="34" charset="0"/>
              </a:rPr>
              <a:t> </a:t>
            </a:r>
            <a:r>
              <a:rPr lang="it-IT" sz="2400" b="1" dirty="0">
                <a:solidFill>
                  <a:srgbClr val="C00000"/>
                </a:solidFill>
                <a:latin typeface="Calibri" panose="020F0502020204030204" pitchFamily="34" charset="0"/>
                <a:cs typeface="Calibri" panose="020F0502020204030204" pitchFamily="34" charset="0"/>
              </a:rPr>
              <a:t>sia per l’</a:t>
            </a:r>
            <a:r>
              <a:rPr sz="2400" b="1" dirty="0">
                <a:solidFill>
                  <a:srgbClr val="C00000"/>
                </a:solidFill>
                <a:latin typeface="Calibri" panose="020F0502020204030204" pitchFamily="34" charset="0"/>
                <a:cs typeface="Calibri" panose="020F0502020204030204" pitchFamily="34" charset="0"/>
              </a:rPr>
              <a:t>outcome</a:t>
            </a:r>
            <a:r>
              <a:rPr lang="it-IT" sz="2400" b="1" dirty="0">
                <a:solidFill>
                  <a:srgbClr val="C00000"/>
                </a:solidFill>
                <a:latin typeface="Calibri" panose="020F0502020204030204" pitchFamily="34" charset="0"/>
                <a:cs typeface="Calibri" panose="020F0502020204030204" pitchFamily="34" charset="0"/>
              </a:rPr>
              <a:t> primario</a:t>
            </a:r>
            <a:r>
              <a:rPr sz="2400" b="1" dirty="0">
                <a:solidFill>
                  <a:srgbClr val="C00000"/>
                </a:solidFill>
                <a:latin typeface="Calibri" panose="020F0502020204030204" pitchFamily="34" charset="0"/>
                <a:cs typeface="Calibri" panose="020F0502020204030204" pitchFamily="34" charset="0"/>
              </a:rPr>
              <a:t>,</a:t>
            </a:r>
            <a:r>
              <a:rPr lang="it-IT" sz="2400" b="1" dirty="0">
                <a:solidFill>
                  <a:srgbClr val="C00000"/>
                </a:solidFill>
                <a:latin typeface="Calibri" panose="020F0502020204030204" pitchFamily="34" charset="0"/>
                <a:cs typeface="Calibri" panose="020F0502020204030204" pitchFamily="34" charset="0"/>
              </a:rPr>
              <a:t> sia per la morte</a:t>
            </a:r>
            <a:r>
              <a:rPr sz="2400" b="1" dirty="0">
                <a:solidFill>
                  <a:srgbClr val="C00000"/>
                </a:solidFill>
                <a:latin typeface="Calibri" panose="020F0502020204030204" pitchFamily="34" charset="0"/>
                <a:cs typeface="Calibri" panose="020F0502020204030204" pitchFamily="34" charset="0"/>
              </a:rPr>
              <a:t> CV</a:t>
            </a:r>
            <a:r>
              <a:rPr lang="it-IT" sz="2400" b="1" dirty="0">
                <a:solidFill>
                  <a:srgbClr val="C00000"/>
                </a:solidFill>
                <a:latin typeface="Calibri" panose="020F0502020204030204" pitchFamily="34" charset="0"/>
                <a:cs typeface="Calibri" panose="020F0502020204030204" pitchFamily="34" charset="0"/>
              </a:rPr>
              <a:t> che per l’ospedalizzazione per scompenso</a:t>
            </a:r>
            <a:r>
              <a:rPr sz="2400" b="1" dirty="0">
                <a:solidFill>
                  <a:srgbClr val="C00000"/>
                </a:solidFill>
                <a:latin typeface="Calibri" panose="020F0502020204030204" pitchFamily="34" charset="0"/>
                <a:cs typeface="Calibri" panose="020F0502020204030204" pitchFamily="34" charset="0"/>
              </a:rPr>
              <a:t> </a:t>
            </a:r>
            <a:r>
              <a:rPr lang="it-IT" sz="2400" b="1" dirty="0">
                <a:solidFill>
                  <a:srgbClr val="C00000"/>
                </a:solidFill>
                <a:latin typeface="Calibri" panose="020F0502020204030204" pitchFamily="34" charset="0"/>
                <a:cs typeface="Calibri" panose="020F0502020204030204" pitchFamily="34" charset="0"/>
              </a:rPr>
              <a:t>e la</a:t>
            </a:r>
            <a:r>
              <a:rPr sz="2400" b="1" dirty="0">
                <a:solidFill>
                  <a:srgbClr val="C00000"/>
                </a:solidFill>
                <a:latin typeface="Calibri" panose="020F0502020204030204" pitchFamily="34" charset="0"/>
                <a:cs typeface="Calibri" panose="020F0502020204030204" pitchFamily="34" charset="0"/>
              </a:rPr>
              <a:t> </a:t>
            </a:r>
            <a:r>
              <a:rPr sz="2400" b="1" dirty="0" err="1">
                <a:solidFill>
                  <a:srgbClr val="C00000"/>
                </a:solidFill>
                <a:latin typeface="Calibri" panose="020F0502020204030204" pitchFamily="34" charset="0"/>
                <a:cs typeface="Calibri" panose="020F0502020204030204" pitchFamily="34" charset="0"/>
              </a:rPr>
              <a:t>mortalit</a:t>
            </a:r>
            <a:r>
              <a:rPr lang="it-IT" sz="2400" b="1" dirty="0">
                <a:solidFill>
                  <a:srgbClr val="C00000"/>
                </a:solidFill>
                <a:latin typeface="Calibri" panose="020F0502020204030204" pitchFamily="34" charset="0"/>
                <a:cs typeface="Calibri" panose="020F0502020204030204" pitchFamily="34" charset="0"/>
              </a:rPr>
              <a:t>à per ogni causa</a:t>
            </a:r>
            <a:r>
              <a:rPr sz="2400" b="1" dirty="0">
                <a:solidFill>
                  <a:srgbClr val="474749"/>
                </a:solidFill>
              </a:rPr>
              <a:t/>
            </a:r>
            <a:br>
              <a:rPr sz="2400" b="1" dirty="0">
                <a:solidFill>
                  <a:srgbClr val="474749"/>
                </a:solidFill>
              </a:rPr>
            </a:br>
            <a:endParaRPr sz="2400" b="1" dirty="0">
              <a:solidFill>
                <a:srgbClr val="474749"/>
              </a:solidFill>
            </a:endParaRPr>
          </a:p>
        </p:txBody>
      </p:sp>
      <p:sp>
        <p:nvSpPr>
          <p:cNvPr id="340" name="Shape 340"/>
          <p:cNvSpPr/>
          <p:nvPr/>
        </p:nvSpPr>
        <p:spPr>
          <a:xfrm>
            <a:off x="6243638" y="6505214"/>
            <a:ext cx="2291954" cy="923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r">
              <a:defRPr sz="800"/>
            </a:lvl1pPr>
          </a:lstStyle>
          <a:p>
            <a:pPr lvl="0">
              <a:defRPr sz="1800"/>
            </a:pPr>
            <a:r>
              <a:rPr sz="600"/>
              <a:t>Solomon et al. Circ Heart Fail. 2016;9:e002744. </a:t>
            </a:r>
          </a:p>
        </p:txBody>
      </p:sp>
      <p:sp>
        <p:nvSpPr>
          <p:cNvPr id="341" name="Shape 341"/>
          <p:cNvSpPr/>
          <p:nvPr/>
        </p:nvSpPr>
        <p:spPr>
          <a:xfrm>
            <a:off x="289917" y="6471512"/>
            <a:ext cx="3077766" cy="80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just">
              <a:defRPr sz="700">
                <a:solidFill>
                  <a:srgbClr val="808080"/>
                </a:solidFill>
              </a:defRPr>
            </a:lvl1pPr>
          </a:lstStyle>
          <a:p>
            <a:pPr lvl="0">
              <a:defRPr sz="1800">
                <a:solidFill>
                  <a:srgbClr val="000000"/>
                </a:solidFill>
              </a:defRPr>
            </a:pPr>
            <a:r>
              <a:rPr sz="525" dirty="0">
                <a:solidFill>
                  <a:schemeClr val="tx1">
                    <a:lumMod val="85000"/>
                    <a:lumOff val="15000"/>
                  </a:schemeClr>
                </a:solidFill>
              </a:rPr>
              <a:t>CV, cardiovascular; EF, ejection fraction; HF, heart failure; LVEF, left ventricular ejection fraction</a:t>
            </a:r>
          </a:p>
        </p:txBody>
      </p:sp>
      <p:grpSp>
        <p:nvGrpSpPr>
          <p:cNvPr id="344" name="Group 344"/>
          <p:cNvGrpSpPr/>
          <p:nvPr/>
        </p:nvGrpSpPr>
        <p:grpSpPr>
          <a:xfrm>
            <a:off x="2249092" y="6059112"/>
            <a:ext cx="5022057" cy="256480"/>
            <a:chOff x="0" y="-36645"/>
            <a:chExt cx="6696075" cy="341972"/>
          </a:xfrm>
        </p:grpSpPr>
        <p:sp>
          <p:nvSpPr>
            <p:cNvPr id="342" name="Shape 342"/>
            <p:cNvSpPr/>
            <p:nvPr/>
          </p:nvSpPr>
          <p:spPr>
            <a:xfrm>
              <a:off x="0" y="-1"/>
              <a:ext cx="6696075" cy="268686"/>
            </a:xfrm>
            <a:prstGeom prst="rect">
              <a:avLst/>
            </a:prstGeom>
            <a:solidFill>
              <a:srgbClr val="F7D7A5"/>
            </a:solidFill>
            <a:ln w="12700" cap="flat">
              <a:noFill/>
              <a:miter lim="400000"/>
            </a:ln>
            <a:effectLst/>
          </p:spPr>
          <p:txBody>
            <a:bodyPr wrap="square" lIns="0" tIns="0" rIns="0" bIns="0" numCol="1" anchor="ctr">
              <a:noAutofit/>
            </a:bodyPr>
            <a:lstStyle/>
            <a:p>
              <a:pPr algn="just">
                <a:lnSpc>
                  <a:spcPts val="1500"/>
                </a:lnSpc>
                <a:defRPr sz="1400"/>
              </a:pPr>
              <a:endParaRPr sz="1050"/>
            </a:p>
          </p:txBody>
        </p:sp>
        <p:sp>
          <p:nvSpPr>
            <p:cNvPr id="343" name="Shape 343"/>
            <p:cNvSpPr/>
            <p:nvPr/>
          </p:nvSpPr>
          <p:spPr>
            <a:xfrm>
              <a:off x="0" y="-36645"/>
              <a:ext cx="6696075" cy="3419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just">
                <a:lnSpc>
                  <a:spcPts val="2000"/>
                </a:lnSpc>
                <a:defRPr sz="1400"/>
              </a:lvl1pPr>
            </a:lstStyle>
            <a:p>
              <a:pPr lvl="0">
                <a:defRPr sz="1800"/>
              </a:pPr>
              <a:r>
                <a:rPr sz="1050"/>
                <a:t>Treatment Effect of LCZ696 versus Enalapril by Tertile of LVEF for all Outcomes</a:t>
              </a:r>
            </a:p>
          </p:txBody>
        </p:sp>
      </p:grpSp>
      <p:pic>
        <p:nvPicPr>
          <p:cNvPr id="345" name="image9.png" descr="image8.png"/>
          <p:cNvPicPr/>
          <p:nvPr/>
        </p:nvPicPr>
        <p:blipFill>
          <a:blip r:embed="rId2" cstate="email">
            <a:extLst>
              <a:ext uri="{28A0092B-C50C-407E-A947-70E740481C1C}">
                <a14:useLocalDpi xmlns:a14="http://schemas.microsoft.com/office/drawing/2010/main" xmlns=""/>
              </a:ext>
            </a:extLst>
          </a:blip>
          <a:stretch>
            <a:fillRect/>
          </a:stretch>
        </p:blipFill>
        <p:spPr>
          <a:xfrm>
            <a:off x="1270001" y="1385454"/>
            <a:ext cx="6523182" cy="4641273"/>
          </a:xfrm>
          <a:prstGeom prst="rect">
            <a:avLst/>
          </a:prstGeom>
          <a:ln w="12700">
            <a:miter lim="400000"/>
          </a:ln>
        </p:spPr>
      </p:pic>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0" name="Group 350"/>
          <p:cNvGrpSpPr/>
          <p:nvPr/>
        </p:nvGrpSpPr>
        <p:grpSpPr>
          <a:xfrm>
            <a:off x="1493044" y="4482162"/>
            <a:ext cx="6242450" cy="1129794"/>
            <a:chOff x="-1" y="-3896"/>
            <a:chExt cx="8323265" cy="1506390"/>
          </a:xfrm>
        </p:grpSpPr>
        <p:sp>
          <p:nvSpPr>
            <p:cNvPr id="348" name="Shape 348"/>
            <p:cNvSpPr/>
            <p:nvPr/>
          </p:nvSpPr>
          <p:spPr>
            <a:xfrm>
              <a:off x="-1" y="-1"/>
              <a:ext cx="8323265" cy="1498601"/>
            </a:xfrm>
            <a:prstGeom prst="rect">
              <a:avLst/>
            </a:prstGeom>
            <a:solidFill>
              <a:srgbClr val="F2F2F2"/>
            </a:solidFill>
            <a:ln w="12700" cap="flat">
              <a:noFill/>
              <a:miter lim="400000"/>
            </a:ln>
            <a:effectLst/>
          </p:spPr>
          <p:txBody>
            <a:bodyPr wrap="square" lIns="0" tIns="0" rIns="0" bIns="0" numCol="1" anchor="ctr">
              <a:noAutofit/>
            </a:bodyPr>
            <a:lstStyle/>
            <a:p>
              <a:pPr>
                <a:lnSpc>
                  <a:spcPct val="110000"/>
                </a:lnSpc>
                <a:spcBef>
                  <a:spcPts val="750"/>
                </a:spcBef>
                <a:defRPr sz="1600"/>
              </a:pPr>
              <a:endParaRPr sz="1200"/>
            </a:p>
          </p:txBody>
        </p:sp>
        <p:sp>
          <p:nvSpPr>
            <p:cNvPr id="349" name="Shape 349"/>
            <p:cNvSpPr/>
            <p:nvPr/>
          </p:nvSpPr>
          <p:spPr>
            <a:xfrm>
              <a:off x="-1" y="-3896"/>
              <a:ext cx="8323265" cy="15063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8579" tIns="68579" rIns="68579" bIns="68579" numCol="1" anchor="ctr">
              <a:spAutoFit/>
            </a:bodyPr>
            <a:lstStyle/>
            <a:p>
              <a:pPr marL="118533" indent="-118533">
                <a:lnSpc>
                  <a:spcPct val="110000"/>
                </a:lnSpc>
                <a:spcBef>
                  <a:spcPts val="750"/>
                </a:spcBef>
                <a:buClr>
                  <a:srgbClr val="FCAF17"/>
                </a:buClr>
                <a:buSzPct val="110000"/>
                <a:buFont typeface="Wingdings"/>
                <a:buChar char="▪"/>
              </a:pPr>
              <a:r>
                <a:rPr sz="1050" dirty="0"/>
                <a:t>The incidence of the primary outcome ranged from 7.6 to 20.6 per 100 patient-years in the lowest (4–15 points) and highest (26–40 points) quintiles, respectively</a:t>
              </a:r>
              <a:endParaRPr sz="1200" dirty="0"/>
            </a:p>
            <a:p>
              <a:pPr marL="118533" indent="-118533">
                <a:lnSpc>
                  <a:spcPct val="110000"/>
                </a:lnSpc>
                <a:spcBef>
                  <a:spcPts val="750"/>
                </a:spcBef>
                <a:buClr>
                  <a:srgbClr val="FCAF17"/>
                </a:buClr>
                <a:buSzPct val="110000"/>
                <a:buFont typeface="Wingdings"/>
                <a:buChar char="▪"/>
              </a:pPr>
              <a:r>
                <a:rPr sz="1050" dirty="0" smtClean="0"/>
                <a:t>Treating 100 patients for 2 years with LCZ696 instead of enalapril led to 8</a:t>
              </a:r>
              <a:r>
                <a:rPr sz="1050" dirty="0" smtClean="0">
                  <a:solidFill>
                    <a:srgbClr val="FF0000"/>
                  </a:solidFill>
                </a:rPr>
                <a:t> </a:t>
              </a:r>
              <a:r>
                <a:rPr sz="1050" dirty="0" smtClean="0"/>
                <a:t>fewer patients experiencing primary outcome in the highest quintile of risk score and 4</a:t>
              </a:r>
              <a:r>
                <a:rPr sz="1050" dirty="0" smtClean="0">
                  <a:solidFill>
                    <a:srgbClr val="FF0000"/>
                  </a:solidFill>
                </a:rPr>
                <a:t> </a:t>
              </a:r>
              <a:r>
                <a:rPr sz="1050" dirty="0" smtClean="0"/>
                <a:t>fewer patients in the lowest quintile (applying the overall proportional risk reduction with LCZ696)</a:t>
              </a:r>
              <a:endParaRPr sz="1050" dirty="0"/>
            </a:p>
          </p:txBody>
        </p:sp>
      </p:grpSp>
      <p:sp>
        <p:nvSpPr>
          <p:cNvPr id="352" name="Shape 352"/>
          <p:cNvSpPr/>
          <p:nvPr/>
        </p:nvSpPr>
        <p:spPr>
          <a:xfrm>
            <a:off x="1639455" y="5783892"/>
            <a:ext cx="6142181"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b">
            <a:spAutoFit/>
          </a:bodyPr>
          <a:lstStyle>
            <a:lvl1pPr>
              <a:defRPr sz="700">
                <a:solidFill>
                  <a:srgbClr val="808080"/>
                </a:solidFill>
              </a:defRPr>
            </a:lvl1pPr>
          </a:lstStyle>
          <a:p>
            <a:pPr lvl="0">
              <a:defRPr sz="1800">
                <a:solidFill>
                  <a:srgbClr val="000000"/>
                </a:solidFill>
              </a:defRPr>
            </a:pPr>
            <a:r>
              <a:rPr sz="1200" dirty="0">
                <a:solidFill>
                  <a:schemeClr val="tx1">
                    <a:lumMod val="85000"/>
                    <a:lumOff val="15000"/>
                  </a:schemeClr>
                </a:solidFill>
              </a:rPr>
              <a:t>CI, confidence interval; CV, cardiovascular; HF, heart failure; HR, hazard ratio; MAGGIC, Meta-analysis Global Group in Chronic Heart Failure</a:t>
            </a:r>
          </a:p>
        </p:txBody>
      </p:sp>
      <p:sp>
        <p:nvSpPr>
          <p:cNvPr id="353" name="Shape 353"/>
          <p:cNvSpPr/>
          <p:nvPr/>
        </p:nvSpPr>
        <p:spPr>
          <a:xfrm>
            <a:off x="1234739" y="6522489"/>
            <a:ext cx="7666805" cy="2154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b">
            <a:spAutoFit/>
          </a:bodyPr>
          <a:lstStyle>
            <a:lvl1pPr algn="r">
              <a:defRPr sz="800"/>
            </a:lvl1pPr>
          </a:lstStyle>
          <a:p>
            <a:pPr lvl="0">
              <a:defRPr sz="1800"/>
            </a:pPr>
            <a:r>
              <a:rPr sz="1400" dirty="0"/>
              <a:t>Simpson et al. J Am Coll </a:t>
            </a:r>
            <a:r>
              <a:rPr sz="1400" dirty="0" smtClean="0"/>
              <a:t>Cardiol</a:t>
            </a:r>
            <a:r>
              <a:rPr lang="en-US" sz="1400" dirty="0"/>
              <a:t> </a:t>
            </a:r>
            <a:r>
              <a:rPr sz="1400" dirty="0" smtClean="0"/>
              <a:t>2015;66:2059-71.</a:t>
            </a:r>
            <a:endParaRPr sz="1400" dirty="0"/>
          </a:p>
        </p:txBody>
      </p:sp>
      <p:grpSp>
        <p:nvGrpSpPr>
          <p:cNvPr id="371" name="Group 371"/>
          <p:cNvGrpSpPr/>
          <p:nvPr/>
        </p:nvGrpSpPr>
        <p:grpSpPr>
          <a:xfrm>
            <a:off x="1448991" y="1915717"/>
            <a:ext cx="6334596" cy="2463347"/>
            <a:chOff x="0" y="0"/>
            <a:chExt cx="8446126" cy="3284461"/>
          </a:xfrm>
        </p:grpSpPr>
        <p:grpSp>
          <p:nvGrpSpPr>
            <p:cNvPr id="367" name="Group 367"/>
            <p:cNvGrpSpPr/>
            <p:nvPr/>
          </p:nvGrpSpPr>
          <p:grpSpPr>
            <a:xfrm>
              <a:off x="188176" y="505146"/>
              <a:ext cx="4210444" cy="2779315"/>
              <a:chOff x="-134442" y="-135546"/>
              <a:chExt cx="4210442" cy="2779314"/>
            </a:xfrm>
          </p:grpSpPr>
          <p:graphicFrame>
            <p:nvGraphicFramePr>
              <p:cNvPr id="354" name="Chart 354"/>
              <p:cNvGraphicFramePr/>
              <p:nvPr/>
            </p:nvGraphicFramePr>
            <p:xfrm>
              <a:off x="-134442" y="-135546"/>
              <a:ext cx="4174213" cy="2541409"/>
            </p:xfrm>
            <a:graphic>
              <a:graphicData uri="http://schemas.openxmlformats.org/drawingml/2006/chart">
                <c:chart xmlns:c="http://schemas.openxmlformats.org/drawingml/2006/chart" xmlns:r="http://schemas.openxmlformats.org/officeDocument/2006/relationships" r:id="rId2"/>
              </a:graphicData>
            </a:graphic>
          </p:graphicFrame>
          <p:sp>
            <p:nvSpPr>
              <p:cNvPr id="355" name="Shape 355"/>
              <p:cNvSpPr/>
              <p:nvPr/>
            </p:nvSpPr>
            <p:spPr>
              <a:xfrm>
                <a:off x="38678" y="296140"/>
                <a:ext cx="646171"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1000">
                    <a:solidFill>
                      <a:srgbClr val="683502"/>
                    </a:solidFill>
                  </a:defRPr>
                </a:lvl1pPr>
              </a:lstStyle>
              <a:p>
                <a:pPr lvl="0">
                  <a:defRPr sz="1800">
                    <a:solidFill>
                      <a:srgbClr val="000000"/>
                    </a:solidFill>
                  </a:defRPr>
                </a:pPr>
                <a:r>
                  <a:rPr sz="750"/>
                  <a:t>26-40</a:t>
                </a:r>
              </a:p>
            </p:txBody>
          </p:sp>
          <p:sp>
            <p:nvSpPr>
              <p:cNvPr id="356" name="Shape 356"/>
              <p:cNvSpPr/>
              <p:nvPr/>
            </p:nvSpPr>
            <p:spPr>
              <a:xfrm>
                <a:off x="27793" y="665509"/>
                <a:ext cx="646171"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1000">
                    <a:solidFill>
                      <a:srgbClr val="683502"/>
                    </a:solidFill>
                  </a:defRPr>
                </a:lvl1pPr>
              </a:lstStyle>
              <a:p>
                <a:pPr lvl="0">
                  <a:defRPr sz="1800">
                    <a:solidFill>
                      <a:srgbClr val="000000"/>
                    </a:solidFill>
                  </a:defRPr>
                </a:pPr>
                <a:r>
                  <a:rPr sz="750"/>
                  <a:t>22-25</a:t>
                </a:r>
              </a:p>
            </p:txBody>
          </p:sp>
          <p:sp>
            <p:nvSpPr>
              <p:cNvPr id="357" name="Shape 357"/>
              <p:cNvSpPr/>
              <p:nvPr/>
            </p:nvSpPr>
            <p:spPr>
              <a:xfrm>
                <a:off x="27793" y="1034878"/>
                <a:ext cx="646171"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1000">
                    <a:solidFill>
                      <a:srgbClr val="683502"/>
                    </a:solidFill>
                  </a:defRPr>
                </a:lvl1pPr>
              </a:lstStyle>
              <a:p>
                <a:pPr lvl="0">
                  <a:defRPr sz="1800">
                    <a:solidFill>
                      <a:srgbClr val="000000"/>
                    </a:solidFill>
                  </a:defRPr>
                </a:pPr>
                <a:r>
                  <a:rPr sz="750"/>
                  <a:t>19-21</a:t>
                </a:r>
              </a:p>
            </p:txBody>
          </p:sp>
          <p:sp>
            <p:nvSpPr>
              <p:cNvPr id="358" name="Shape 358"/>
              <p:cNvSpPr/>
              <p:nvPr/>
            </p:nvSpPr>
            <p:spPr>
              <a:xfrm>
                <a:off x="27793" y="1404248"/>
                <a:ext cx="646171"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1000">
                    <a:solidFill>
                      <a:srgbClr val="683502"/>
                    </a:solidFill>
                  </a:defRPr>
                </a:lvl1pPr>
              </a:lstStyle>
              <a:p>
                <a:pPr lvl="0">
                  <a:defRPr sz="1800">
                    <a:solidFill>
                      <a:srgbClr val="000000"/>
                    </a:solidFill>
                  </a:defRPr>
                </a:pPr>
                <a:r>
                  <a:rPr sz="750"/>
                  <a:t>16-18</a:t>
                </a:r>
              </a:p>
            </p:txBody>
          </p:sp>
          <p:sp>
            <p:nvSpPr>
              <p:cNvPr id="359" name="Shape 359"/>
              <p:cNvSpPr/>
              <p:nvPr/>
            </p:nvSpPr>
            <p:spPr>
              <a:xfrm>
                <a:off x="38679" y="1773617"/>
                <a:ext cx="646171"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1000">
                    <a:solidFill>
                      <a:srgbClr val="683502"/>
                    </a:solidFill>
                  </a:defRPr>
                </a:lvl1pPr>
              </a:lstStyle>
              <a:p>
                <a:pPr lvl="0">
                  <a:defRPr sz="1800">
                    <a:solidFill>
                      <a:srgbClr val="000000"/>
                    </a:solidFill>
                  </a:defRPr>
                </a:pPr>
                <a:r>
                  <a:rPr sz="750"/>
                  <a:t>4-15</a:t>
                </a:r>
              </a:p>
            </p:txBody>
          </p:sp>
          <p:sp>
            <p:nvSpPr>
              <p:cNvPr id="360" name="Shape 360"/>
              <p:cNvSpPr/>
              <p:nvPr/>
            </p:nvSpPr>
            <p:spPr>
              <a:xfrm>
                <a:off x="2435667" y="305087"/>
                <a:ext cx="1640333"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1000">
                    <a:solidFill>
                      <a:srgbClr val="683502"/>
                    </a:solidFill>
                  </a:defRPr>
                </a:lvl1pPr>
              </a:lstStyle>
              <a:p>
                <a:pPr lvl="0">
                  <a:defRPr sz="1800">
                    <a:solidFill>
                      <a:srgbClr val="000000"/>
                    </a:solidFill>
                  </a:defRPr>
                </a:pPr>
                <a:r>
                  <a:rPr sz="750"/>
                  <a:t>HR: 0.84 (0.71, 1.00)</a:t>
                </a:r>
              </a:p>
            </p:txBody>
          </p:sp>
          <p:sp>
            <p:nvSpPr>
              <p:cNvPr id="361" name="Shape 361"/>
              <p:cNvSpPr/>
              <p:nvPr/>
            </p:nvSpPr>
            <p:spPr>
              <a:xfrm>
                <a:off x="2435667" y="672219"/>
                <a:ext cx="1640333"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1000">
                    <a:solidFill>
                      <a:srgbClr val="683502"/>
                    </a:solidFill>
                  </a:defRPr>
                </a:lvl1pPr>
              </a:lstStyle>
              <a:p>
                <a:pPr lvl="0">
                  <a:defRPr sz="1800">
                    <a:solidFill>
                      <a:srgbClr val="000000"/>
                    </a:solidFill>
                  </a:defRPr>
                </a:pPr>
                <a:r>
                  <a:rPr sz="750"/>
                  <a:t>HR: 0.89 (0.74, 1.06) </a:t>
                </a:r>
              </a:p>
            </p:txBody>
          </p:sp>
          <p:sp>
            <p:nvSpPr>
              <p:cNvPr id="362" name="Shape 362"/>
              <p:cNvSpPr/>
              <p:nvPr/>
            </p:nvSpPr>
            <p:spPr>
              <a:xfrm>
                <a:off x="2435667" y="1039352"/>
                <a:ext cx="1640333"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1000">
                    <a:solidFill>
                      <a:srgbClr val="683502"/>
                    </a:solidFill>
                  </a:defRPr>
                </a:lvl1pPr>
              </a:lstStyle>
              <a:p>
                <a:pPr lvl="0">
                  <a:defRPr sz="1800">
                    <a:solidFill>
                      <a:srgbClr val="000000"/>
                    </a:solidFill>
                  </a:defRPr>
                </a:pPr>
                <a:r>
                  <a:rPr sz="750"/>
                  <a:t>HR: 0.75 (0.62, 0.92)</a:t>
                </a:r>
              </a:p>
            </p:txBody>
          </p:sp>
          <p:sp>
            <p:nvSpPr>
              <p:cNvPr id="363" name="Shape 363"/>
              <p:cNvSpPr/>
              <p:nvPr/>
            </p:nvSpPr>
            <p:spPr>
              <a:xfrm>
                <a:off x="2435667" y="1406484"/>
                <a:ext cx="1640333"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1000">
                    <a:solidFill>
                      <a:srgbClr val="683502"/>
                    </a:solidFill>
                  </a:defRPr>
                </a:lvl1pPr>
              </a:lstStyle>
              <a:p>
                <a:pPr lvl="0">
                  <a:defRPr sz="1800">
                    <a:solidFill>
                      <a:srgbClr val="000000"/>
                    </a:solidFill>
                  </a:defRPr>
                </a:pPr>
                <a:r>
                  <a:rPr sz="750"/>
                  <a:t>HR: 0.69 (0.56, 0.86)</a:t>
                </a:r>
              </a:p>
            </p:txBody>
          </p:sp>
          <p:sp>
            <p:nvSpPr>
              <p:cNvPr id="364" name="Shape 364"/>
              <p:cNvSpPr/>
              <p:nvPr/>
            </p:nvSpPr>
            <p:spPr>
              <a:xfrm>
                <a:off x="2435667" y="1773617"/>
                <a:ext cx="1640333"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1000">
                    <a:solidFill>
                      <a:srgbClr val="683502"/>
                    </a:solidFill>
                  </a:defRPr>
                </a:lvl1pPr>
              </a:lstStyle>
              <a:p>
                <a:pPr lvl="0">
                  <a:defRPr sz="1800">
                    <a:solidFill>
                      <a:srgbClr val="000000"/>
                    </a:solidFill>
                  </a:defRPr>
                </a:pPr>
                <a:r>
                  <a:rPr sz="750"/>
                  <a:t>HR: 0.80 (0.63, 1.02)</a:t>
                </a:r>
              </a:p>
            </p:txBody>
          </p:sp>
          <p:sp>
            <p:nvSpPr>
              <p:cNvPr id="365" name="Shape 365"/>
              <p:cNvSpPr/>
              <p:nvPr/>
            </p:nvSpPr>
            <p:spPr>
              <a:xfrm>
                <a:off x="135390" y="2489880"/>
                <a:ext cx="1246928"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000" b="1">
                    <a:solidFill>
                      <a:srgbClr val="474749"/>
                    </a:solidFill>
                  </a:defRPr>
                </a:lvl1pPr>
              </a:lstStyle>
              <a:p>
                <a:pPr lvl="0">
                  <a:defRPr sz="1800" b="0">
                    <a:solidFill>
                      <a:srgbClr val="000000"/>
                    </a:solidFill>
                  </a:defRPr>
                </a:pPr>
                <a:r>
                  <a:rPr sz="750"/>
                  <a:t>Favors LCZ696</a:t>
                </a:r>
              </a:p>
            </p:txBody>
          </p:sp>
          <p:sp>
            <p:nvSpPr>
              <p:cNvPr id="366" name="Shape 366"/>
              <p:cNvSpPr/>
              <p:nvPr/>
            </p:nvSpPr>
            <p:spPr>
              <a:xfrm>
                <a:off x="2504959" y="2488897"/>
                <a:ext cx="1324612"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000" b="1">
                    <a:solidFill>
                      <a:srgbClr val="474749"/>
                    </a:solidFill>
                  </a:defRPr>
                </a:lvl1pPr>
              </a:lstStyle>
              <a:p>
                <a:pPr lvl="0">
                  <a:defRPr sz="1800" b="0">
                    <a:solidFill>
                      <a:srgbClr val="000000"/>
                    </a:solidFill>
                  </a:defRPr>
                </a:pPr>
                <a:r>
                  <a:rPr sz="750"/>
                  <a:t>Favors enalapril</a:t>
                </a:r>
              </a:p>
            </p:txBody>
          </p:sp>
        </p:grpSp>
        <p:graphicFrame>
          <p:nvGraphicFramePr>
            <p:cNvPr id="368" name="Chart 368"/>
            <p:cNvGraphicFramePr/>
            <p:nvPr/>
          </p:nvGraphicFramePr>
          <p:xfrm>
            <a:off x="4806296" y="781053"/>
            <a:ext cx="3639830" cy="2267054"/>
          </p:xfrm>
          <a:graphic>
            <a:graphicData uri="http://schemas.openxmlformats.org/drawingml/2006/chart">
              <c:chart xmlns:c="http://schemas.openxmlformats.org/drawingml/2006/chart" xmlns:r="http://schemas.openxmlformats.org/officeDocument/2006/relationships" r:id="rId3"/>
            </a:graphicData>
          </a:graphic>
        </p:graphicFrame>
        <p:sp>
          <p:nvSpPr>
            <p:cNvPr id="369" name="Shape 369"/>
            <p:cNvSpPr/>
            <p:nvPr/>
          </p:nvSpPr>
          <p:spPr>
            <a:xfrm>
              <a:off x="2833715" y="0"/>
              <a:ext cx="2440839" cy="215444"/>
            </a:xfrm>
            <a:prstGeom prst="rect">
              <a:avLst/>
            </a:prstGeom>
            <a:noFill/>
            <a:ln w="9525" cap="flat">
              <a:solidFill>
                <a:srgbClr val="000000"/>
              </a:solidFill>
              <a:prstDash val="solid"/>
              <a:bevel/>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400" b="1">
                  <a:solidFill>
                    <a:srgbClr val="474749"/>
                  </a:solidFill>
                </a:defRPr>
              </a:lvl1pPr>
            </a:lstStyle>
            <a:p>
              <a:pPr lvl="0">
                <a:defRPr sz="1800" b="0">
                  <a:solidFill>
                    <a:srgbClr val="000000"/>
                  </a:solidFill>
                </a:defRPr>
              </a:pPr>
              <a:r>
                <a:rPr sz="1050"/>
                <a:t>CV death or HF hospitalization</a:t>
              </a:r>
            </a:p>
          </p:txBody>
        </p:sp>
        <p:sp>
          <p:nvSpPr>
            <p:cNvPr id="370" name="Shape 370"/>
            <p:cNvSpPr/>
            <p:nvPr/>
          </p:nvSpPr>
          <p:spPr>
            <a:xfrm>
              <a:off x="0" y="650336"/>
              <a:ext cx="1337382"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000" b="1">
                  <a:solidFill>
                    <a:srgbClr val="683502"/>
                  </a:solidFill>
                </a:defRPr>
              </a:lvl1pPr>
            </a:lstStyle>
            <a:p>
              <a:pPr lvl="0">
                <a:defRPr sz="1800" b="0">
                  <a:solidFill>
                    <a:srgbClr val="000000"/>
                  </a:solidFill>
                </a:defRPr>
              </a:pPr>
              <a:r>
                <a:rPr sz="750"/>
                <a:t>MAGGIC risk score</a:t>
              </a:r>
            </a:p>
          </p:txBody>
        </p:sp>
      </p:grpSp>
      <p:sp>
        <p:nvSpPr>
          <p:cNvPr id="27" name="Shape 339"/>
          <p:cNvSpPr txBox="1">
            <a:spLocks/>
          </p:cNvSpPr>
          <p:nvPr/>
        </p:nvSpPr>
        <p:spPr>
          <a:xfrm>
            <a:off x="-155275" y="780778"/>
            <a:ext cx="9143999" cy="72032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nSpc>
                <a:spcPct val="90000"/>
              </a:lnSpc>
              <a:defRPr sz="4400">
                <a:latin typeface="Arial"/>
                <a:ea typeface="Arial"/>
                <a:cs typeface="Arial"/>
                <a:sym typeface="Arial"/>
              </a:defRPr>
            </a:lvl1pPr>
            <a:lvl2pPr>
              <a:lnSpc>
                <a:spcPct val="90000"/>
              </a:lnSpc>
              <a:defRPr sz="3200">
                <a:latin typeface="Arial"/>
                <a:ea typeface="Arial"/>
                <a:cs typeface="Arial"/>
                <a:sym typeface="Arial"/>
              </a:defRPr>
            </a:lvl2pPr>
            <a:lvl3pPr>
              <a:lnSpc>
                <a:spcPct val="90000"/>
              </a:lnSpc>
              <a:defRPr sz="3200">
                <a:latin typeface="Arial"/>
                <a:ea typeface="Arial"/>
                <a:cs typeface="Arial"/>
                <a:sym typeface="Arial"/>
              </a:defRPr>
            </a:lvl3pPr>
            <a:lvl4pPr>
              <a:lnSpc>
                <a:spcPct val="90000"/>
              </a:lnSpc>
              <a:defRPr sz="3200">
                <a:latin typeface="Arial"/>
                <a:ea typeface="Arial"/>
                <a:cs typeface="Arial"/>
                <a:sym typeface="Arial"/>
              </a:defRPr>
            </a:lvl4pPr>
            <a:lvl5pPr>
              <a:lnSpc>
                <a:spcPct val="90000"/>
              </a:lnSpc>
              <a:defRPr sz="3200">
                <a:latin typeface="Arial"/>
                <a:ea typeface="Arial"/>
                <a:cs typeface="Arial"/>
                <a:sym typeface="Arial"/>
              </a:defRPr>
            </a:lvl5pPr>
            <a:lvl6pPr>
              <a:lnSpc>
                <a:spcPct val="90000"/>
              </a:lnSpc>
              <a:defRPr sz="3200">
                <a:latin typeface="Arial"/>
                <a:ea typeface="Arial"/>
                <a:cs typeface="Arial"/>
                <a:sym typeface="Arial"/>
              </a:defRPr>
            </a:lvl6pPr>
            <a:lvl7pPr>
              <a:lnSpc>
                <a:spcPct val="90000"/>
              </a:lnSpc>
              <a:defRPr sz="3200">
                <a:latin typeface="Arial"/>
                <a:ea typeface="Arial"/>
                <a:cs typeface="Arial"/>
                <a:sym typeface="Arial"/>
              </a:defRPr>
            </a:lvl7pPr>
            <a:lvl8pPr>
              <a:lnSpc>
                <a:spcPct val="90000"/>
              </a:lnSpc>
              <a:defRPr sz="3200">
                <a:latin typeface="Arial"/>
                <a:ea typeface="Arial"/>
                <a:cs typeface="Arial"/>
                <a:sym typeface="Arial"/>
              </a:defRPr>
            </a:lvl8pPr>
            <a:lvl9pPr>
              <a:lnSpc>
                <a:spcPct val="90000"/>
              </a:lnSpc>
              <a:defRPr sz="3200">
                <a:latin typeface="Arial"/>
                <a:ea typeface="Arial"/>
                <a:cs typeface="Arial"/>
                <a:sym typeface="Arial"/>
              </a:defRPr>
            </a:lvl9pPr>
          </a:lstStyle>
          <a:p>
            <a:pPr algn="ctr" defTabSz="404193">
              <a:defRPr sz="1800"/>
            </a:pPr>
            <a:r>
              <a:rPr lang="en-US" sz="2000" b="1" dirty="0" err="1">
                <a:solidFill>
                  <a:srgbClr val="C00000"/>
                </a:solidFill>
                <a:latin typeface="Calibri" panose="020F0502020204030204" pitchFamily="34" charset="0"/>
                <a:cs typeface="Calibri" panose="020F0502020204030204" pitchFamily="34" charset="0"/>
              </a:rPr>
              <a:t>Sacubitril</a:t>
            </a:r>
            <a:r>
              <a:rPr lang="en-US" sz="2000" b="1" dirty="0">
                <a:solidFill>
                  <a:srgbClr val="C00000"/>
                </a:solidFill>
                <a:latin typeface="Calibri" panose="020F0502020204030204" pitchFamily="34" charset="0"/>
                <a:cs typeface="Calibri" panose="020F0502020204030204" pitchFamily="34" charset="0"/>
              </a:rPr>
              <a:t>/valsartan è </a:t>
            </a:r>
            <a:r>
              <a:rPr lang="en-US" sz="2000" b="1" dirty="0" err="1">
                <a:solidFill>
                  <a:srgbClr val="C00000"/>
                </a:solidFill>
                <a:latin typeface="Calibri" panose="020F0502020204030204" pitchFamily="34" charset="0"/>
                <a:cs typeface="Calibri" panose="020F0502020204030204" pitchFamily="34" charset="0"/>
              </a:rPr>
              <a:t>efficace</a:t>
            </a:r>
            <a:r>
              <a:rPr lang="en-US" sz="2000" b="1" dirty="0">
                <a:solidFill>
                  <a:srgbClr val="C00000"/>
                </a:solidFill>
                <a:latin typeface="Calibri" panose="020F0502020204030204" pitchFamily="34" charset="0"/>
                <a:cs typeface="Calibri" panose="020F0502020204030204" pitchFamily="34" charset="0"/>
              </a:rPr>
              <a:t> </a:t>
            </a:r>
            <a:r>
              <a:rPr lang="en-US" sz="2000" b="1" u="sng" dirty="0" err="1">
                <a:solidFill>
                  <a:srgbClr val="C00000"/>
                </a:solidFill>
                <a:latin typeface="Calibri" panose="020F0502020204030204" pitchFamily="34" charset="0"/>
                <a:cs typeface="Calibri" panose="020F0502020204030204" pitchFamily="34" charset="0"/>
              </a:rPr>
              <a:t>indipendentemente</a:t>
            </a:r>
            <a:r>
              <a:rPr lang="en-US" sz="2000" b="1" u="sng" dirty="0">
                <a:solidFill>
                  <a:srgbClr val="C00000"/>
                </a:solidFill>
                <a:latin typeface="Calibri" panose="020F0502020204030204" pitchFamily="34" charset="0"/>
                <a:cs typeface="Calibri" panose="020F0502020204030204" pitchFamily="34" charset="0"/>
              </a:rPr>
              <a:t> dal </a:t>
            </a:r>
            <a:r>
              <a:rPr lang="en-US" sz="2000" b="1" u="sng" dirty="0" err="1">
                <a:solidFill>
                  <a:srgbClr val="C00000"/>
                </a:solidFill>
                <a:latin typeface="Calibri" panose="020F0502020204030204" pitchFamily="34" charset="0"/>
                <a:cs typeface="Calibri" panose="020F0502020204030204" pitchFamily="34" charset="0"/>
              </a:rPr>
              <a:t>livello</a:t>
            </a:r>
            <a:r>
              <a:rPr lang="en-US" sz="2000" b="1" u="sng" dirty="0">
                <a:solidFill>
                  <a:srgbClr val="C00000"/>
                </a:solidFill>
                <a:latin typeface="Calibri" panose="020F0502020204030204" pitchFamily="34" charset="0"/>
                <a:cs typeface="Calibri" panose="020F0502020204030204" pitchFamily="34" charset="0"/>
              </a:rPr>
              <a:t> di </a:t>
            </a:r>
            <a:r>
              <a:rPr lang="en-US" sz="2000" b="1" u="sng" dirty="0" err="1">
                <a:solidFill>
                  <a:srgbClr val="C00000"/>
                </a:solidFill>
                <a:latin typeface="Calibri" panose="020F0502020204030204" pitchFamily="34" charset="0"/>
                <a:cs typeface="Calibri" panose="020F0502020204030204" pitchFamily="34" charset="0"/>
              </a:rPr>
              <a:t>rischio</a:t>
            </a:r>
            <a:r>
              <a:rPr lang="en-US" sz="2000" b="1" u="sng" dirty="0">
                <a:solidFill>
                  <a:srgbClr val="C00000"/>
                </a:solidFill>
                <a:latin typeface="Calibri" panose="020F0502020204030204" pitchFamily="34" charset="0"/>
                <a:cs typeface="Calibri" panose="020F0502020204030204" pitchFamily="34" charset="0"/>
              </a:rPr>
              <a:t> </a:t>
            </a:r>
          </a:p>
          <a:p>
            <a:pPr algn="ctr" defTabSz="404193">
              <a:defRPr sz="1800"/>
            </a:pPr>
            <a:r>
              <a:rPr lang="en-US" sz="2000" b="1" dirty="0">
                <a:solidFill>
                  <a:srgbClr val="C00000"/>
                </a:solidFill>
                <a:latin typeface="Calibri" panose="020F0502020204030204" pitchFamily="34" charset="0"/>
                <a:cs typeface="Calibri" panose="020F0502020204030204" pitchFamily="34" charset="0"/>
              </a:rPr>
              <a:t>(</a:t>
            </a:r>
            <a:r>
              <a:rPr lang="en-US" sz="2000" b="1" dirty="0" err="1">
                <a:solidFill>
                  <a:srgbClr val="C00000"/>
                </a:solidFill>
                <a:latin typeface="Calibri" panose="020F0502020204030204" pitchFamily="34" charset="0"/>
                <a:cs typeface="Calibri" panose="020F0502020204030204" pitchFamily="34" charset="0"/>
              </a:rPr>
              <a:t>calcolato</a:t>
            </a:r>
            <a:r>
              <a:rPr lang="en-US" sz="2000" b="1" dirty="0">
                <a:solidFill>
                  <a:srgbClr val="C00000"/>
                </a:solidFill>
                <a:latin typeface="Calibri" panose="020F0502020204030204" pitchFamily="34" charset="0"/>
                <a:cs typeface="Calibri" panose="020F0502020204030204" pitchFamily="34" charset="0"/>
              </a:rPr>
              <a:t> con </a:t>
            </a:r>
            <a:r>
              <a:rPr lang="en-US" sz="2000" b="1" dirty="0" err="1">
                <a:solidFill>
                  <a:srgbClr val="C00000"/>
                </a:solidFill>
                <a:latin typeface="Calibri" panose="020F0502020204030204" pitchFamily="34" charset="0"/>
                <a:cs typeface="Calibri" panose="020F0502020204030204" pitchFamily="34" charset="0"/>
              </a:rPr>
              <a:t>il</a:t>
            </a:r>
            <a:r>
              <a:rPr lang="en-US" sz="2000" b="1" dirty="0">
                <a:solidFill>
                  <a:srgbClr val="C00000"/>
                </a:solidFill>
                <a:latin typeface="Calibri" panose="020F0502020204030204" pitchFamily="34" charset="0"/>
                <a:cs typeface="Calibri" panose="020F0502020204030204" pitchFamily="34" charset="0"/>
              </a:rPr>
              <a:t> MAGGIC risk score) vs </a:t>
            </a:r>
            <a:r>
              <a:rPr lang="en-US" sz="2000" b="1" dirty="0" err="1">
                <a:solidFill>
                  <a:srgbClr val="C00000"/>
                </a:solidFill>
                <a:latin typeface="Calibri" panose="020F0502020204030204" pitchFamily="34" charset="0"/>
                <a:cs typeface="Calibri" panose="020F0502020204030204" pitchFamily="34" charset="0"/>
              </a:rPr>
              <a:t>enalapril</a:t>
            </a:r>
            <a:endParaRPr lang="en-US" sz="2000" b="1" dirty="0">
              <a:solidFill>
                <a:srgbClr val="474749"/>
              </a:solidFill>
            </a:endParaRPr>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p:nvPr/>
        </p:nvSpPr>
        <p:spPr>
          <a:xfrm>
            <a:off x="1354373" y="916061"/>
            <a:ext cx="6210300" cy="707886"/>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defRPr sz="2800"/>
            </a:lvl1pPr>
          </a:lstStyle>
          <a:p>
            <a:pPr lvl="0" algn="ctr">
              <a:defRPr sz="1800"/>
            </a:pPr>
            <a:r>
              <a:rPr sz="2000" b="1" dirty="0" err="1">
                <a:solidFill>
                  <a:srgbClr val="C00000"/>
                </a:solidFill>
                <a:latin typeface="Calibri" panose="020F0502020204030204" pitchFamily="34" charset="0"/>
                <a:cs typeface="Calibri" panose="020F0502020204030204" pitchFamily="34" charset="0"/>
              </a:rPr>
              <a:t>Sacubitril</a:t>
            </a:r>
            <a:r>
              <a:rPr sz="2000" b="1" dirty="0">
                <a:solidFill>
                  <a:srgbClr val="C00000"/>
                </a:solidFill>
                <a:latin typeface="Calibri" panose="020F0502020204030204" pitchFamily="34" charset="0"/>
                <a:cs typeface="Calibri" panose="020F0502020204030204" pitchFamily="34" charset="0"/>
              </a:rPr>
              <a:t>/valsartan </a:t>
            </a:r>
            <a:r>
              <a:rPr lang="it-IT" sz="2000" b="1" dirty="0">
                <a:solidFill>
                  <a:srgbClr val="C00000"/>
                </a:solidFill>
                <a:latin typeface="Calibri" panose="020F0502020204030204" pitchFamily="34" charset="0"/>
                <a:cs typeface="Calibri" panose="020F0502020204030204" pitchFamily="34" charset="0"/>
              </a:rPr>
              <a:t>è efficace in tutte le classi funzionali NYH</a:t>
            </a:r>
            <a:r>
              <a:rPr sz="2000" b="1" dirty="0">
                <a:solidFill>
                  <a:srgbClr val="C00000"/>
                </a:solidFill>
                <a:latin typeface="Calibri" panose="020F0502020204030204" pitchFamily="34" charset="0"/>
                <a:cs typeface="Calibri" panose="020F0502020204030204" pitchFamily="34" charset="0"/>
              </a:rPr>
              <a:t>A</a:t>
            </a:r>
            <a:r>
              <a:rPr lang="it-IT" sz="2000" b="1" dirty="0">
                <a:solidFill>
                  <a:srgbClr val="C00000"/>
                </a:solidFill>
                <a:latin typeface="Calibri" panose="020F0502020204030204" pitchFamily="34" charset="0"/>
                <a:cs typeface="Calibri" panose="020F0502020204030204" pitchFamily="34" charset="0"/>
              </a:rPr>
              <a:t>,</a:t>
            </a:r>
            <a:r>
              <a:rPr sz="2000" b="1" dirty="0">
                <a:solidFill>
                  <a:srgbClr val="C00000"/>
                </a:solidFill>
                <a:latin typeface="Calibri" panose="020F0502020204030204" pitchFamily="34" charset="0"/>
                <a:cs typeface="Calibri" panose="020F0502020204030204" pitchFamily="34" charset="0"/>
              </a:rPr>
              <a:t> vs </a:t>
            </a:r>
            <a:r>
              <a:rPr sz="2000" b="1" dirty="0" err="1">
                <a:solidFill>
                  <a:srgbClr val="C00000"/>
                </a:solidFill>
                <a:latin typeface="Calibri" panose="020F0502020204030204" pitchFamily="34" charset="0"/>
                <a:cs typeface="Calibri" panose="020F0502020204030204" pitchFamily="34" charset="0"/>
              </a:rPr>
              <a:t>enalapril</a:t>
            </a:r>
            <a:endParaRPr sz="2000" b="1" dirty="0">
              <a:solidFill>
                <a:srgbClr val="C00000"/>
              </a:solidFill>
              <a:latin typeface="Calibri" panose="020F0502020204030204" pitchFamily="34" charset="0"/>
              <a:cs typeface="Calibri" panose="020F0502020204030204" pitchFamily="34" charset="0"/>
            </a:endParaRPr>
          </a:p>
        </p:txBody>
      </p:sp>
      <p:graphicFrame>
        <p:nvGraphicFramePr>
          <p:cNvPr id="375" name="Table 375"/>
          <p:cNvGraphicFramePr/>
          <p:nvPr/>
        </p:nvGraphicFramePr>
        <p:xfrm>
          <a:off x="1510903" y="2349105"/>
          <a:ext cx="5994795" cy="1912381"/>
        </p:xfrm>
        <a:graphic>
          <a:graphicData uri="http://schemas.openxmlformats.org/drawingml/2006/table">
            <a:tbl>
              <a:tblPr>
                <a:tableStyleId>{4C3C2611-4C71-4FC5-86AE-919BDF0F9419}</a:tableStyleId>
              </a:tblPr>
              <a:tblGrid>
                <a:gridCol w="954881">
                  <a:extLst>
                    <a:ext uri="{9D8B030D-6E8A-4147-A177-3AD203B41FA5}">
                      <a16:colId xmlns="" xmlns:a16="http://schemas.microsoft.com/office/drawing/2014/main" val="20000"/>
                    </a:ext>
                  </a:extLst>
                </a:gridCol>
                <a:gridCol w="963215">
                  <a:extLst>
                    <a:ext uri="{9D8B030D-6E8A-4147-A177-3AD203B41FA5}">
                      <a16:colId xmlns="" xmlns:a16="http://schemas.microsoft.com/office/drawing/2014/main" val="20001"/>
                    </a:ext>
                  </a:extLst>
                </a:gridCol>
                <a:gridCol w="573881">
                  <a:extLst>
                    <a:ext uri="{9D8B030D-6E8A-4147-A177-3AD203B41FA5}">
                      <a16:colId xmlns="" xmlns:a16="http://schemas.microsoft.com/office/drawing/2014/main" val="20002"/>
                    </a:ext>
                  </a:extLst>
                </a:gridCol>
                <a:gridCol w="573881">
                  <a:extLst>
                    <a:ext uri="{9D8B030D-6E8A-4147-A177-3AD203B41FA5}">
                      <a16:colId xmlns="" xmlns:a16="http://schemas.microsoft.com/office/drawing/2014/main" val="20003"/>
                    </a:ext>
                  </a:extLst>
                </a:gridCol>
                <a:gridCol w="573881">
                  <a:extLst>
                    <a:ext uri="{9D8B030D-6E8A-4147-A177-3AD203B41FA5}">
                      <a16:colId xmlns="" xmlns:a16="http://schemas.microsoft.com/office/drawing/2014/main" val="20004"/>
                    </a:ext>
                  </a:extLst>
                </a:gridCol>
                <a:gridCol w="573881">
                  <a:extLst>
                    <a:ext uri="{9D8B030D-6E8A-4147-A177-3AD203B41FA5}">
                      <a16:colId xmlns="" xmlns:a16="http://schemas.microsoft.com/office/drawing/2014/main" val="20005"/>
                    </a:ext>
                  </a:extLst>
                </a:gridCol>
                <a:gridCol w="1781175">
                  <a:extLst>
                    <a:ext uri="{9D8B030D-6E8A-4147-A177-3AD203B41FA5}">
                      <a16:colId xmlns="" xmlns:a16="http://schemas.microsoft.com/office/drawing/2014/main" val="20006"/>
                    </a:ext>
                  </a:extLst>
                </a:gridCol>
              </a:tblGrid>
              <a:tr h="632222">
                <a:tc>
                  <a:txBody>
                    <a:bodyPr/>
                    <a:lstStyle/>
                    <a:p>
                      <a:pPr lvl="0" indent="60325" algn="l" defTabSz="228600">
                        <a:tabLst>
                          <a:tab pos="3987800" algn="r"/>
                          <a:tab pos="8229600" algn="r"/>
                        </a:tabLst>
                        <a:defRPr sz="1800" b="0" i="0" spc="0"/>
                      </a:pPr>
                      <a:r>
                        <a:rPr sz="1200">
                          <a:sym typeface="Arial"/>
                        </a:rPr>
                        <a:t>Subgroups</a:t>
                      </a:r>
                    </a:p>
                  </a:txBody>
                  <a:tcPr marL="0" marR="0" marT="0" marB="0" anchor="ctr" horzOverflow="overflow">
                    <a:lnL w="12700">
                      <a:solidFill>
                        <a:srgbClr val="E74A21"/>
                      </a:solidFill>
                    </a:lnL>
                    <a:lnR w="12700">
                      <a:miter lim="400000"/>
                    </a:lnR>
                    <a:lnT w="12700">
                      <a:solidFill>
                        <a:srgbClr val="E74A21"/>
                      </a:solidFill>
                    </a:lnT>
                    <a:lnB w="12700">
                      <a:solidFill>
                        <a:srgbClr val="E74A21"/>
                      </a:solidFill>
                    </a:lnB>
                    <a:noFill/>
                  </a:tcPr>
                </a:tc>
                <a:tc>
                  <a:txBody>
                    <a:bodyPr/>
                    <a:lstStyle/>
                    <a:p>
                      <a:pPr lvl="0" algn="ctr" defTabSz="228600">
                        <a:tabLst>
                          <a:tab pos="3987800" algn="r"/>
                          <a:tab pos="8229600" algn="r"/>
                        </a:tabLst>
                        <a:defRPr sz="1800" b="0" i="0" spc="0"/>
                      </a:pPr>
                      <a:r>
                        <a:rPr sz="1100">
                          <a:sym typeface="Arial"/>
                        </a:rPr>
                        <a:t>Percentage of </a:t>
                      </a:r>
                      <a:br>
                        <a:rPr sz="1100">
                          <a:sym typeface="Arial"/>
                        </a:rPr>
                      </a:br>
                      <a:r>
                        <a:rPr sz="1100">
                          <a:sym typeface="Arial"/>
                        </a:rPr>
                        <a:t>Total Population</a:t>
                      </a:r>
                    </a:p>
                  </a:txBody>
                  <a:tcPr marL="0" marR="0" marT="0" marB="0" anchor="ctr" horzOverflow="overflow">
                    <a:lnL w="12700">
                      <a:miter lim="400000"/>
                    </a:lnL>
                    <a:lnR w="12700">
                      <a:miter lim="400000"/>
                    </a:lnR>
                    <a:lnT w="12700">
                      <a:solidFill>
                        <a:srgbClr val="E74A21"/>
                      </a:solidFill>
                    </a:lnT>
                    <a:lnB w="12700">
                      <a:solidFill>
                        <a:srgbClr val="E74A21"/>
                      </a:solidFill>
                    </a:lnB>
                    <a:noFill/>
                  </a:tcPr>
                </a:tc>
                <a:tc gridSpan="2">
                  <a:txBody>
                    <a:bodyPr/>
                    <a:lstStyle/>
                    <a:p>
                      <a:pPr lvl="0" algn="ctr" defTabSz="228600">
                        <a:tabLst>
                          <a:tab pos="3987800" algn="r"/>
                          <a:tab pos="8229600" algn="r"/>
                        </a:tabLst>
                        <a:defRPr sz="1800" b="0" i="0" spc="0"/>
                      </a:pPr>
                      <a:r>
                        <a:rPr sz="1100">
                          <a:sym typeface="Arial"/>
                        </a:rPr>
                        <a:t>Sacubitril/Valsartan</a:t>
                      </a:r>
                    </a:p>
                  </a:txBody>
                  <a:tcPr marL="0" marR="0" marT="0" marB="0" anchor="ctr" horzOverflow="overflow">
                    <a:lnL w="12700">
                      <a:miter lim="400000"/>
                    </a:lnL>
                    <a:lnR w="12700">
                      <a:miter lim="400000"/>
                    </a:lnR>
                    <a:lnT w="12700">
                      <a:solidFill>
                        <a:srgbClr val="E74A21"/>
                      </a:solidFill>
                    </a:lnT>
                    <a:lnB w="12700">
                      <a:solidFill>
                        <a:srgbClr val="E74A21"/>
                      </a:solidFill>
                    </a:lnB>
                    <a:noFill/>
                  </a:tcPr>
                </a:tc>
                <a:tc hMerge="1">
                  <a:txBody>
                    <a:bodyPr/>
                    <a:lstStyle/>
                    <a:p>
                      <a:endParaRPr lang="it-IT"/>
                    </a:p>
                  </a:txBody>
                  <a:tcPr/>
                </a:tc>
                <a:tc gridSpan="2">
                  <a:txBody>
                    <a:bodyPr/>
                    <a:lstStyle/>
                    <a:p>
                      <a:pPr lvl="0" algn="ctr" defTabSz="228600">
                        <a:tabLst>
                          <a:tab pos="3987800" algn="r"/>
                          <a:tab pos="8229600" algn="r"/>
                        </a:tabLst>
                        <a:defRPr sz="1800" b="0" i="0" spc="0"/>
                      </a:pPr>
                      <a:r>
                        <a:rPr sz="1100">
                          <a:sym typeface="Arial"/>
                        </a:rPr>
                        <a:t>Enalapril</a:t>
                      </a:r>
                    </a:p>
                  </a:txBody>
                  <a:tcPr marL="0" marR="0" marT="0" marB="0" anchor="ctr" horzOverflow="overflow">
                    <a:lnL w="12700">
                      <a:miter lim="400000"/>
                    </a:lnL>
                    <a:lnR w="12700">
                      <a:miter lim="400000"/>
                    </a:lnR>
                    <a:lnT w="12700">
                      <a:solidFill>
                        <a:srgbClr val="E74A21"/>
                      </a:solidFill>
                    </a:lnT>
                    <a:lnB w="12700">
                      <a:solidFill>
                        <a:srgbClr val="E74A21"/>
                      </a:solidFill>
                    </a:lnB>
                    <a:noFill/>
                  </a:tcPr>
                </a:tc>
                <a:tc hMerge="1">
                  <a:txBody>
                    <a:bodyPr/>
                    <a:lstStyle/>
                    <a:p>
                      <a:endParaRPr lang="it-IT"/>
                    </a:p>
                  </a:txBody>
                  <a:tcPr/>
                </a:tc>
                <a:tc>
                  <a:txBody>
                    <a:bodyPr/>
                    <a:lstStyle/>
                    <a:p>
                      <a:pPr lvl="0" algn="ctr" defTabSz="228600">
                        <a:tabLst>
                          <a:tab pos="3987800" algn="r"/>
                          <a:tab pos="8229600" algn="r"/>
                        </a:tabLst>
                        <a:defRPr sz="1800" b="0" i="0" spc="0"/>
                      </a:pPr>
                      <a:r>
                        <a:rPr sz="1100">
                          <a:sym typeface="Arial"/>
                        </a:rPr>
                        <a:t>Hazard Ratio (95%CI)</a:t>
                      </a:r>
                    </a:p>
                  </a:txBody>
                  <a:tcPr marL="0" marR="0" marT="0" marB="0" anchor="ctr" horzOverflow="overflow">
                    <a:lnL w="12700">
                      <a:miter lim="400000"/>
                    </a:lnL>
                    <a:lnR w="12700">
                      <a:solidFill>
                        <a:srgbClr val="E74A21"/>
                      </a:solidFill>
                    </a:lnR>
                    <a:lnT w="12700">
                      <a:solidFill>
                        <a:srgbClr val="E74A21"/>
                      </a:solidFill>
                    </a:lnT>
                    <a:lnB w="12700">
                      <a:solidFill>
                        <a:srgbClr val="E74A21"/>
                      </a:solidFill>
                    </a:lnB>
                    <a:noFill/>
                  </a:tcPr>
                </a:tc>
                <a:extLst>
                  <a:ext uri="{0D108BD9-81ED-4DB2-BD59-A6C34878D82A}">
                    <a16:rowId xmlns="" xmlns:a16="http://schemas.microsoft.com/office/drawing/2014/main" val="10000"/>
                  </a:ext>
                </a:extLst>
              </a:tr>
              <a:tr h="208360">
                <a:tc>
                  <a:txBody>
                    <a:bodyPr/>
                    <a:lstStyle/>
                    <a:p>
                      <a:pPr lvl="0" indent="174625" algn="l" defTabSz="228600">
                        <a:tabLst>
                          <a:tab pos="3987800" algn="r"/>
                          <a:tab pos="8229600" algn="r"/>
                        </a:tabLst>
                        <a:defRPr sz="1800" b="0" i="0" spc="0"/>
                      </a:pPr>
                      <a:endParaRPr sz="1400"/>
                    </a:p>
                  </a:txBody>
                  <a:tcPr marL="0" marR="0" marT="0" marB="0" anchor="ctr" horzOverflow="overflow">
                    <a:lnL w="12700">
                      <a:miter lim="400000"/>
                    </a:lnL>
                    <a:lnR w="12700">
                      <a:miter lim="400000"/>
                    </a:lnR>
                    <a:lnT w="12700">
                      <a:solidFill>
                        <a:srgbClr val="E74A21"/>
                      </a:solidFill>
                    </a:lnT>
                    <a:lnB w="12700">
                      <a:miter lim="400000"/>
                    </a:lnB>
                    <a:noFill/>
                  </a:tcPr>
                </a:tc>
                <a:tc>
                  <a:txBody>
                    <a:bodyPr/>
                    <a:lstStyle/>
                    <a:p>
                      <a:pPr lvl="0" algn="ctr" defTabSz="228600">
                        <a:tabLst>
                          <a:tab pos="3987800" algn="r"/>
                          <a:tab pos="8229600" algn="r"/>
                        </a:tabLst>
                        <a:defRPr sz="1800" b="0" i="0" spc="0"/>
                      </a:pPr>
                      <a:r>
                        <a:rPr sz="800">
                          <a:sym typeface="Arial"/>
                        </a:rPr>
                        <a:t>(%)</a:t>
                      </a:r>
                    </a:p>
                  </a:txBody>
                  <a:tcPr marL="0" marR="0" marT="0" marB="0" anchor="ctr" horzOverflow="overflow">
                    <a:lnL w="12700">
                      <a:miter lim="400000"/>
                    </a:lnL>
                    <a:lnR w="12700">
                      <a:miter lim="400000"/>
                    </a:lnR>
                    <a:lnT w="12700">
                      <a:solidFill>
                        <a:srgbClr val="E74A21"/>
                      </a:solidFill>
                    </a:lnT>
                    <a:lnB w="12700">
                      <a:miter lim="400000"/>
                    </a:lnB>
                    <a:noFill/>
                  </a:tcPr>
                </a:tc>
                <a:tc>
                  <a:txBody>
                    <a:bodyPr/>
                    <a:lstStyle/>
                    <a:p>
                      <a:pPr lvl="0" algn="ctr" defTabSz="228600">
                        <a:tabLst>
                          <a:tab pos="3987800" algn="r"/>
                          <a:tab pos="8229600" algn="r"/>
                        </a:tabLst>
                        <a:defRPr sz="1800" b="0" i="0" spc="0"/>
                      </a:pPr>
                      <a:r>
                        <a:rPr sz="800">
                          <a:sym typeface="Arial"/>
                        </a:rPr>
                        <a:t>n/N</a:t>
                      </a:r>
                    </a:p>
                  </a:txBody>
                  <a:tcPr marL="0" marR="0" marT="0" marB="0" anchor="ctr" horzOverflow="overflow">
                    <a:lnL w="12700">
                      <a:miter lim="400000"/>
                    </a:lnL>
                    <a:lnR w="12700">
                      <a:miter lim="400000"/>
                    </a:lnR>
                    <a:lnT w="12700">
                      <a:solidFill>
                        <a:srgbClr val="E74A21"/>
                      </a:solidFill>
                    </a:lnT>
                    <a:lnB w="12700">
                      <a:miter lim="400000"/>
                    </a:lnB>
                    <a:noFill/>
                  </a:tcPr>
                </a:tc>
                <a:tc>
                  <a:txBody>
                    <a:bodyPr/>
                    <a:lstStyle/>
                    <a:p>
                      <a:pPr lvl="0" algn="ctr" defTabSz="228600">
                        <a:tabLst>
                          <a:tab pos="3987800" algn="r"/>
                          <a:tab pos="8229600" algn="r"/>
                        </a:tabLst>
                        <a:defRPr sz="1800" b="0" i="0" spc="0"/>
                      </a:pPr>
                      <a:r>
                        <a:rPr sz="800">
                          <a:sym typeface="Arial"/>
                        </a:rPr>
                        <a:t>(%)</a:t>
                      </a:r>
                    </a:p>
                  </a:txBody>
                  <a:tcPr marL="0" marR="0" marT="0" marB="0" anchor="ctr" horzOverflow="overflow">
                    <a:lnL w="12700">
                      <a:miter lim="400000"/>
                    </a:lnL>
                    <a:lnR w="12700">
                      <a:miter lim="400000"/>
                    </a:lnR>
                    <a:lnT w="12700">
                      <a:solidFill>
                        <a:srgbClr val="E74A21"/>
                      </a:solidFill>
                    </a:lnT>
                    <a:lnB w="12700">
                      <a:miter lim="400000"/>
                    </a:lnB>
                    <a:noFill/>
                  </a:tcPr>
                </a:tc>
                <a:tc>
                  <a:txBody>
                    <a:bodyPr/>
                    <a:lstStyle/>
                    <a:p>
                      <a:pPr lvl="0" algn="ctr" defTabSz="228600">
                        <a:tabLst>
                          <a:tab pos="3987800" algn="r"/>
                          <a:tab pos="8229600" algn="r"/>
                        </a:tabLst>
                        <a:defRPr sz="1800" b="0" i="0" spc="0"/>
                      </a:pPr>
                      <a:r>
                        <a:rPr sz="800">
                          <a:sym typeface="Arial"/>
                        </a:rPr>
                        <a:t>n/N</a:t>
                      </a:r>
                    </a:p>
                  </a:txBody>
                  <a:tcPr marL="0" marR="0" marT="0" marB="0" anchor="ctr" horzOverflow="overflow">
                    <a:lnL w="12700">
                      <a:miter lim="400000"/>
                    </a:lnL>
                    <a:lnR w="12700">
                      <a:miter lim="400000"/>
                    </a:lnR>
                    <a:lnT w="12700">
                      <a:solidFill>
                        <a:srgbClr val="E74A21"/>
                      </a:solidFill>
                    </a:lnT>
                    <a:lnB w="12700">
                      <a:miter lim="400000"/>
                    </a:lnB>
                    <a:noFill/>
                  </a:tcPr>
                </a:tc>
                <a:tc>
                  <a:txBody>
                    <a:bodyPr/>
                    <a:lstStyle/>
                    <a:p>
                      <a:pPr lvl="0" algn="ctr">
                        <a:tabLst>
                          <a:tab pos="3987800" algn="r"/>
                          <a:tab pos="8229600" algn="r"/>
                        </a:tabLst>
                        <a:defRPr sz="1800" b="0" i="0" spc="0"/>
                      </a:pPr>
                      <a:r>
                        <a:rPr sz="800">
                          <a:sym typeface="Arial"/>
                        </a:rPr>
                        <a:t>(%)</a:t>
                      </a:r>
                    </a:p>
                  </a:txBody>
                  <a:tcPr marL="0" marR="0" marT="0" marB="0" anchor="ctr" horzOverflow="overflow">
                    <a:lnL w="12700">
                      <a:miter lim="400000"/>
                    </a:lnL>
                    <a:lnR w="12700">
                      <a:miter lim="400000"/>
                    </a:lnR>
                    <a:lnT w="12700">
                      <a:solidFill>
                        <a:srgbClr val="E74A21"/>
                      </a:solidFill>
                    </a:lnT>
                    <a:lnB w="12700">
                      <a:miter lim="400000"/>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solidFill>
                        <a:srgbClr val="E74A21"/>
                      </a:solidFill>
                    </a:lnT>
                    <a:lnB w="12700">
                      <a:miter lim="400000"/>
                    </a:lnB>
                    <a:noFill/>
                  </a:tcPr>
                </a:tc>
                <a:extLst>
                  <a:ext uri="{0D108BD9-81ED-4DB2-BD59-A6C34878D82A}">
                    <a16:rowId xmlns="" xmlns:a16="http://schemas.microsoft.com/office/drawing/2014/main" val="10001"/>
                  </a:ext>
                </a:extLst>
              </a:tr>
              <a:tr h="208360">
                <a:tc>
                  <a:txBody>
                    <a:bodyPr/>
                    <a:lstStyle/>
                    <a:p>
                      <a:pPr lvl="0" indent="60325" algn="l" defTabSz="228600">
                        <a:tabLst>
                          <a:tab pos="3987800" algn="r"/>
                          <a:tab pos="8229600" algn="r"/>
                        </a:tabLst>
                        <a:defRPr sz="1800" b="0" i="0" spc="0"/>
                      </a:pPr>
                      <a:r>
                        <a:rPr sz="800">
                          <a:sym typeface="Arial"/>
                        </a:rPr>
                        <a:t>NYHA Class</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 xmlns:a16="http://schemas.microsoft.com/office/drawing/2014/main" val="10002"/>
                  </a:ext>
                </a:extLst>
              </a:tr>
              <a:tr h="208360">
                <a:tc>
                  <a:txBody>
                    <a:bodyPr/>
                    <a:lstStyle/>
                    <a:p>
                      <a:pPr lvl="0" indent="174625" algn="l">
                        <a:tabLst>
                          <a:tab pos="3987800" algn="r"/>
                          <a:tab pos="8229600" algn="r"/>
                        </a:tabLst>
                        <a:defRPr sz="1800" b="0" i="0" spc="0"/>
                      </a:pPr>
                      <a:r>
                        <a:rPr sz="800">
                          <a:sym typeface="Arial"/>
                        </a:rPr>
                        <a:t>NYHA Class II</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70.5</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578/2,998</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(19.3)</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742/2,921</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(25.4)</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 xmlns:a16="http://schemas.microsoft.com/office/drawing/2014/main" val="10003"/>
                  </a:ext>
                </a:extLst>
              </a:tr>
              <a:tr h="208360">
                <a:tc>
                  <a:txBody>
                    <a:bodyPr/>
                    <a:lstStyle/>
                    <a:p>
                      <a:pPr lvl="0" indent="174625" algn="l">
                        <a:tabLst>
                          <a:tab pos="3987800" algn="r"/>
                          <a:tab pos="8229600" algn="r"/>
                        </a:tabLst>
                        <a:defRPr sz="1800" b="0" i="0" spc="0"/>
                      </a:pPr>
                      <a:r>
                        <a:rPr sz="800">
                          <a:sym typeface="Arial"/>
                        </a:rPr>
                        <a:t>NYHA Class III</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24.0</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292/969</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(30.1)</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329/1,049</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(31.4)</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 xmlns:a16="http://schemas.microsoft.com/office/drawing/2014/main" val="10004"/>
                  </a:ext>
                </a:extLst>
              </a:tr>
              <a:tr h="208360">
                <a:tc>
                  <a:txBody>
                    <a:bodyPr/>
                    <a:lstStyle/>
                    <a:p>
                      <a:pPr lvl="0" indent="174625" algn="l">
                        <a:tabLst>
                          <a:tab pos="3987800" algn="r"/>
                          <a:tab pos="8229600" algn="r"/>
                        </a:tabLst>
                        <a:defRPr sz="1800" b="0" i="0" spc="0"/>
                      </a:pPr>
                      <a:r>
                        <a:rPr sz="800">
                          <a:sym typeface="Arial"/>
                        </a:rPr>
                        <a:t>NYHA Class IV</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0.7</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10/33</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(30.3)</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11/27</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r>
                        <a:rPr sz="800">
                          <a:sym typeface="Arial"/>
                        </a:rPr>
                        <a:t>(40.7)</a:t>
                      </a:r>
                    </a:p>
                  </a:txBody>
                  <a:tcPr marL="0" marR="0" marT="0" marB="0" anchor="ctr" horzOverflow="overflow">
                    <a:lnL w="12700">
                      <a:miter lim="400000"/>
                    </a:lnL>
                    <a:lnR w="12700">
                      <a:miter lim="400000"/>
                    </a:lnR>
                    <a:lnT w="12700">
                      <a:miter lim="400000"/>
                    </a:lnT>
                    <a:lnB w="12700">
                      <a:miter lim="400000"/>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 xmlns:a16="http://schemas.microsoft.com/office/drawing/2014/main" val="10005"/>
                  </a:ext>
                </a:extLst>
              </a:tr>
              <a:tr h="208360">
                <a:tc>
                  <a:txBody>
                    <a:bodyPr/>
                    <a:lstStyle/>
                    <a:p>
                      <a:pPr lvl="0" algn="l"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solidFill>
                        <a:srgbClr val="E74A21"/>
                      </a:solidFill>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solidFill>
                        <a:srgbClr val="E74A21"/>
                      </a:solidFill>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solidFill>
                        <a:srgbClr val="E74A21"/>
                      </a:solidFill>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solidFill>
                        <a:srgbClr val="E74A21"/>
                      </a:solidFill>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solidFill>
                        <a:srgbClr val="E74A21"/>
                      </a:solidFill>
                    </a:lnB>
                    <a:noFill/>
                  </a:tcPr>
                </a:tc>
                <a:tc>
                  <a:txBody>
                    <a:bodyPr/>
                    <a:lstStyle/>
                    <a:p>
                      <a:pPr lvl="0" algn="ctr" defTabSz="228600">
                        <a:tabLst>
                          <a:tab pos="3987800" algn="r"/>
                          <a:tab pos="8229600" algn="r"/>
                        </a:tabLst>
                        <a:defRPr sz="1800" b="0" i="0" spc="0"/>
                      </a:pPr>
                      <a:endParaRPr sz="1400"/>
                    </a:p>
                  </a:txBody>
                  <a:tcPr marL="0" marR="0" marT="0" marB="0" anchor="ctr" horzOverflow="overflow">
                    <a:lnL w="12700">
                      <a:miter lim="400000"/>
                    </a:lnL>
                    <a:lnR w="12700">
                      <a:miter lim="400000"/>
                    </a:lnR>
                    <a:lnT w="12700">
                      <a:miter lim="400000"/>
                    </a:lnT>
                    <a:lnB w="12700">
                      <a:solidFill>
                        <a:srgbClr val="E74A21"/>
                      </a:solidFill>
                    </a:lnB>
                    <a:noFill/>
                  </a:tcPr>
                </a:tc>
                <a:tc>
                  <a:txBody>
                    <a:bodyPr/>
                    <a:lstStyle/>
                    <a:p>
                      <a:pPr lvl="0" algn="ctr" defTabSz="228600">
                        <a:tabLst>
                          <a:tab pos="3987800" algn="r"/>
                          <a:tab pos="8229600" algn="r"/>
                        </a:tabLst>
                        <a:defRPr sz="1800" b="0" i="0" spc="0"/>
                      </a:pPr>
                      <a:endParaRPr sz="1400" dirty="0"/>
                    </a:p>
                  </a:txBody>
                  <a:tcPr marL="0" marR="0" marT="0" marB="0" anchor="ctr" horzOverflow="overflow">
                    <a:lnL w="12700">
                      <a:miter lim="400000"/>
                    </a:lnL>
                    <a:lnR w="12700">
                      <a:miter lim="400000"/>
                    </a:lnR>
                    <a:lnT w="12700">
                      <a:miter lim="400000"/>
                    </a:lnT>
                    <a:lnB w="12700">
                      <a:solidFill>
                        <a:srgbClr val="E74A21"/>
                      </a:solidFill>
                    </a:lnB>
                    <a:noFill/>
                  </a:tcPr>
                </a:tc>
                <a:extLst>
                  <a:ext uri="{0D108BD9-81ED-4DB2-BD59-A6C34878D82A}">
                    <a16:rowId xmlns="" xmlns:a16="http://schemas.microsoft.com/office/drawing/2014/main" val="10006"/>
                  </a:ext>
                </a:extLst>
              </a:tr>
            </a:tbl>
          </a:graphicData>
        </a:graphic>
      </p:graphicFrame>
      <p:grpSp>
        <p:nvGrpSpPr>
          <p:cNvPr id="395" name="Group 395"/>
          <p:cNvGrpSpPr/>
          <p:nvPr/>
        </p:nvGrpSpPr>
        <p:grpSpPr>
          <a:xfrm>
            <a:off x="5484019" y="2801542"/>
            <a:ext cx="2464595" cy="1674112"/>
            <a:chOff x="0" y="0"/>
            <a:chExt cx="3286125" cy="2232146"/>
          </a:xfrm>
        </p:grpSpPr>
        <p:grpSp>
          <p:nvGrpSpPr>
            <p:cNvPr id="384" name="Group 384"/>
            <p:cNvGrpSpPr/>
            <p:nvPr/>
          </p:nvGrpSpPr>
          <p:grpSpPr>
            <a:xfrm>
              <a:off x="0" y="1970539"/>
              <a:ext cx="3286125" cy="261607"/>
              <a:chOff x="0" y="0"/>
              <a:chExt cx="3286124" cy="261605"/>
            </a:xfrm>
          </p:grpSpPr>
          <p:sp>
            <p:nvSpPr>
              <p:cNvPr id="376" name="Shape 376"/>
              <p:cNvSpPr/>
              <p:nvPr/>
            </p:nvSpPr>
            <p:spPr>
              <a:xfrm>
                <a:off x="0" y="0"/>
                <a:ext cx="637658" cy="2616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100"/>
                </a:lvl1pPr>
              </a:lstStyle>
              <a:p>
                <a:pPr lvl="0">
                  <a:defRPr sz="1800"/>
                </a:pPr>
                <a:r>
                  <a:rPr sz="825"/>
                  <a:t>0.25</a:t>
                </a:r>
              </a:p>
            </p:txBody>
          </p:sp>
          <p:sp>
            <p:nvSpPr>
              <p:cNvPr id="377" name="Shape 377"/>
              <p:cNvSpPr/>
              <p:nvPr/>
            </p:nvSpPr>
            <p:spPr>
              <a:xfrm>
                <a:off x="753107" y="0"/>
                <a:ext cx="456602" cy="2616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100"/>
                </a:lvl1pPr>
              </a:lstStyle>
              <a:p>
                <a:pPr lvl="0">
                  <a:defRPr sz="1800"/>
                </a:pPr>
                <a:r>
                  <a:rPr sz="825"/>
                  <a:t>0.5</a:t>
                </a:r>
              </a:p>
            </p:txBody>
          </p:sp>
          <p:sp>
            <p:nvSpPr>
              <p:cNvPr id="378" name="Shape 378"/>
              <p:cNvSpPr/>
              <p:nvPr/>
            </p:nvSpPr>
            <p:spPr>
              <a:xfrm>
                <a:off x="1101388" y="0"/>
                <a:ext cx="572714" cy="2616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100"/>
                </a:lvl1pPr>
              </a:lstStyle>
              <a:p>
                <a:pPr lvl="0">
                  <a:defRPr sz="1800"/>
                </a:pPr>
                <a:r>
                  <a:rPr sz="825"/>
                  <a:t>0.75</a:t>
                </a:r>
              </a:p>
            </p:txBody>
          </p:sp>
          <p:sp>
            <p:nvSpPr>
              <p:cNvPr id="379" name="Shape 379"/>
              <p:cNvSpPr/>
              <p:nvPr/>
            </p:nvSpPr>
            <p:spPr>
              <a:xfrm>
                <a:off x="1430146" y="0"/>
                <a:ext cx="456601" cy="2616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100"/>
                </a:lvl1pPr>
              </a:lstStyle>
              <a:p>
                <a:pPr lvl="0">
                  <a:defRPr sz="1800"/>
                </a:pPr>
                <a:r>
                  <a:rPr sz="825"/>
                  <a:t>1</a:t>
                </a:r>
              </a:p>
            </p:txBody>
          </p:sp>
          <p:sp>
            <p:nvSpPr>
              <p:cNvPr id="380" name="Shape 380"/>
              <p:cNvSpPr/>
              <p:nvPr/>
            </p:nvSpPr>
            <p:spPr>
              <a:xfrm>
                <a:off x="2115046" y="0"/>
                <a:ext cx="456601" cy="2616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100"/>
                </a:lvl1pPr>
              </a:lstStyle>
              <a:p>
                <a:pPr lvl="0">
                  <a:defRPr sz="1800"/>
                </a:pPr>
                <a:r>
                  <a:rPr sz="825"/>
                  <a:t>2</a:t>
                </a:r>
              </a:p>
            </p:txBody>
          </p:sp>
          <p:sp>
            <p:nvSpPr>
              <p:cNvPr id="381" name="Shape 381"/>
              <p:cNvSpPr/>
              <p:nvPr/>
            </p:nvSpPr>
            <p:spPr>
              <a:xfrm>
                <a:off x="2829523" y="0"/>
                <a:ext cx="456601" cy="2462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000"/>
                </a:lvl1pPr>
              </a:lstStyle>
              <a:p>
                <a:pPr lvl="0">
                  <a:defRPr sz="1800"/>
                </a:pPr>
                <a:r>
                  <a:rPr sz="750"/>
                  <a:t>4</a:t>
                </a:r>
              </a:p>
            </p:txBody>
          </p:sp>
          <p:sp>
            <p:nvSpPr>
              <p:cNvPr id="382" name="Shape 382"/>
              <p:cNvSpPr/>
              <p:nvPr/>
            </p:nvSpPr>
            <p:spPr>
              <a:xfrm>
                <a:off x="2522609" y="0"/>
                <a:ext cx="456601" cy="2616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100"/>
                </a:lvl1pPr>
              </a:lstStyle>
              <a:p>
                <a:pPr lvl="0">
                  <a:defRPr sz="1800"/>
                </a:pPr>
                <a:r>
                  <a:rPr sz="825"/>
                  <a:t>3</a:t>
                </a:r>
              </a:p>
            </p:txBody>
          </p:sp>
          <p:sp>
            <p:nvSpPr>
              <p:cNvPr id="383" name="Shape 383"/>
              <p:cNvSpPr/>
              <p:nvPr/>
            </p:nvSpPr>
            <p:spPr>
              <a:xfrm>
                <a:off x="1838823" y="0"/>
                <a:ext cx="456601" cy="2616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100"/>
                </a:lvl1pPr>
              </a:lstStyle>
              <a:p>
                <a:pPr lvl="0">
                  <a:defRPr sz="1800"/>
                </a:pPr>
                <a:r>
                  <a:rPr sz="825"/>
                  <a:t>1.5</a:t>
                </a:r>
              </a:p>
            </p:txBody>
          </p:sp>
        </p:grpSp>
        <p:grpSp>
          <p:nvGrpSpPr>
            <p:cNvPr id="394" name="Group 394"/>
            <p:cNvGrpSpPr/>
            <p:nvPr/>
          </p:nvGrpSpPr>
          <p:grpSpPr>
            <a:xfrm>
              <a:off x="273089" y="0"/>
              <a:ext cx="2778610" cy="1989023"/>
              <a:chOff x="0" y="0"/>
              <a:chExt cx="2778609" cy="1989022"/>
            </a:xfrm>
          </p:grpSpPr>
          <p:sp>
            <p:nvSpPr>
              <p:cNvPr id="385" name="Shape 385"/>
              <p:cNvSpPr/>
              <p:nvPr/>
            </p:nvSpPr>
            <p:spPr>
              <a:xfrm flipH="1" flipV="1">
                <a:off x="0" y="1916126"/>
                <a:ext cx="2730127" cy="1"/>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86" name="Shape 386"/>
              <p:cNvSpPr/>
              <p:nvPr/>
            </p:nvSpPr>
            <p:spPr>
              <a:xfrm flipV="1">
                <a:off x="2778608" y="1944545"/>
                <a:ext cx="3" cy="44478"/>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87" name="Shape 387"/>
              <p:cNvSpPr/>
              <p:nvPr/>
            </p:nvSpPr>
            <p:spPr>
              <a:xfrm flipV="1">
                <a:off x="2477821" y="1944545"/>
                <a:ext cx="3" cy="44478"/>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88" name="Shape 388"/>
              <p:cNvSpPr/>
              <p:nvPr/>
            </p:nvSpPr>
            <p:spPr>
              <a:xfrm flipV="1">
                <a:off x="2070257" y="1944545"/>
                <a:ext cx="3" cy="44478"/>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89" name="Shape 389"/>
              <p:cNvSpPr/>
              <p:nvPr/>
            </p:nvSpPr>
            <p:spPr>
              <a:xfrm flipV="1">
                <a:off x="1794035" y="1944545"/>
                <a:ext cx="3" cy="44478"/>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90" name="Shape 390"/>
              <p:cNvSpPr/>
              <p:nvPr/>
            </p:nvSpPr>
            <p:spPr>
              <a:xfrm flipH="1" flipV="1">
                <a:off x="1401016" y="0"/>
                <a:ext cx="806" cy="1989023"/>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91" name="Shape 391"/>
              <p:cNvSpPr/>
              <p:nvPr/>
            </p:nvSpPr>
            <p:spPr>
              <a:xfrm flipV="1">
                <a:off x="1091297" y="1944545"/>
                <a:ext cx="3" cy="44478"/>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92" name="Shape 392"/>
              <p:cNvSpPr/>
              <p:nvPr/>
            </p:nvSpPr>
            <p:spPr>
              <a:xfrm flipV="1">
                <a:off x="712845" y="1944545"/>
                <a:ext cx="3" cy="44478"/>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93" name="Shape 393"/>
              <p:cNvSpPr/>
              <p:nvPr/>
            </p:nvSpPr>
            <p:spPr>
              <a:xfrm flipV="1">
                <a:off x="48483" y="1944545"/>
                <a:ext cx="3" cy="44478"/>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grpSp>
      <p:sp>
        <p:nvSpPr>
          <p:cNvPr id="396" name="Shape 396"/>
          <p:cNvSpPr/>
          <p:nvPr/>
        </p:nvSpPr>
        <p:spPr>
          <a:xfrm>
            <a:off x="1541678" y="5090717"/>
            <a:ext cx="6100763" cy="523220"/>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defRPr sz="1000">
                <a:solidFill>
                  <a:srgbClr val="808080"/>
                </a:solidFill>
              </a:defRPr>
            </a:lvl1pPr>
          </a:lstStyle>
          <a:p>
            <a:pPr lvl="0">
              <a:defRPr sz="1800">
                <a:solidFill>
                  <a:srgbClr val="000000"/>
                </a:solidFill>
              </a:defRPr>
            </a:pPr>
            <a:r>
              <a:rPr sz="1400" dirty="0"/>
              <a:t>CI = confidence interval; CV = cardiovascular; HF = heart failure; GFR = glomerular filtration rate; NYHA = New York Heart Association.</a:t>
            </a:r>
          </a:p>
        </p:txBody>
      </p:sp>
      <p:grpSp>
        <p:nvGrpSpPr>
          <p:cNvPr id="415" name="Group 415"/>
          <p:cNvGrpSpPr/>
          <p:nvPr/>
        </p:nvGrpSpPr>
        <p:grpSpPr>
          <a:xfrm>
            <a:off x="5700713" y="2607470"/>
            <a:ext cx="2041924" cy="2243407"/>
            <a:chOff x="0" y="0"/>
            <a:chExt cx="2722563" cy="2991208"/>
          </a:xfrm>
        </p:grpSpPr>
        <p:sp>
          <p:nvSpPr>
            <p:cNvPr id="397" name="Shape 397"/>
            <p:cNvSpPr/>
            <p:nvPr/>
          </p:nvSpPr>
          <p:spPr>
            <a:xfrm flipH="1">
              <a:off x="1075886" y="0"/>
              <a:ext cx="198" cy="1987009"/>
            </a:xfrm>
            <a:prstGeom prst="line">
              <a:avLst/>
            </a:prstGeom>
            <a:noFill/>
            <a:ln w="15875" cap="flat">
              <a:solidFill>
                <a:srgbClr val="A6A6A6"/>
              </a:solidFill>
              <a:prstDash val="sysDash"/>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398" name="Shape 398"/>
            <p:cNvSpPr/>
            <p:nvPr/>
          </p:nvSpPr>
          <p:spPr>
            <a:xfrm>
              <a:off x="1386271" y="2760376"/>
              <a:ext cx="1336292" cy="153888"/>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000"/>
              </a:lvl1pPr>
            </a:lstStyle>
            <a:p>
              <a:pPr lvl="0">
                <a:defRPr sz="1800"/>
              </a:pPr>
              <a:r>
                <a:rPr sz="750"/>
                <a:t>Enalapril Better</a:t>
              </a:r>
            </a:p>
          </p:txBody>
        </p:sp>
        <p:sp>
          <p:nvSpPr>
            <p:cNvPr id="399" name="Shape 399"/>
            <p:cNvSpPr/>
            <p:nvPr/>
          </p:nvSpPr>
          <p:spPr>
            <a:xfrm>
              <a:off x="0" y="2683432"/>
              <a:ext cx="1465964" cy="307776"/>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750"/>
                <a:t>Sacubitril/Valsartan</a:t>
              </a:r>
            </a:p>
            <a:p>
              <a:pPr lvl="0" algn="ctr"/>
              <a:r>
                <a:rPr sz="750"/>
                <a:t> Better</a:t>
              </a:r>
            </a:p>
          </p:txBody>
        </p:sp>
        <p:grpSp>
          <p:nvGrpSpPr>
            <p:cNvPr id="404" name="Group 404"/>
            <p:cNvGrpSpPr/>
            <p:nvPr/>
          </p:nvGrpSpPr>
          <p:grpSpPr>
            <a:xfrm>
              <a:off x="905165" y="1148148"/>
              <a:ext cx="189494" cy="172333"/>
              <a:chOff x="1" y="0"/>
              <a:chExt cx="189492" cy="172332"/>
            </a:xfrm>
          </p:grpSpPr>
          <p:sp>
            <p:nvSpPr>
              <p:cNvPr id="400" name="Shape 400"/>
              <p:cNvSpPr/>
              <p:nvPr/>
            </p:nvSpPr>
            <p:spPr>
              <a:xfrm>
                <a:off x="928" y="90204"/>
                <a:ext cx="183922" cy="3"/>
              </a:xfrm>
              <a:prstGeom prst="line">
                <a:avLst/>
              </a:prstGeom>
              <a:noFill/>
              <a:ln w="12700" cap="flat">
                <a:solidFill>
                  <a:srgbClr val="953121"/>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01" name="Shape 401"/>
              <p:cNvSpPr/>
              <p:nvPr/>
            </p:nvSpPr>
            <p:spPr>
              <a:xfrm>
                <a:off x="36780" y="23690"/>
                <a:ext cx="87692" cy="127095"/>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3121"/>
              </a:solidFill>
              <a:ln w="9525" cap="flat">
                <a:solidFill>
                  <a:srgbClr val="953121"/>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402" name="Shape 402"/>
              <p:cNvSpPr/>
              <p:nvPr/>
            </p:nvSpPr>
            <p:spPr>
              <a:xfrm flipH="1">
                <a:off x="1" y="-1"/>
                <a:ext cx="1" cy="166948"/>
              </a:xfrm>
              <a:prstGeom prst="line">
                <a:avLst/>
              </a:prstGeom>
              <a:noFill/>
              <a:ln w="12700" cap="flat">
                <a:solidFill>
                  <a:srgbClr val="953121"/>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03" name="Shape 403"/>
              <p:cNvSpPr/>
              <p:nvPr/>
            </p:nvSpPr>
            <p:spPr>
              <a:xfrm flipH="1">
                <a:off x="189492" y="5385"/>
                <a:ext cx="2" cy="166948"/>
              </a:xfrm>
              <a:prstGeom prst="line">
                <a:avLst/>
              </a:prstGeom>
              <a:noFill/>
              <a:ln w="12700" cap="flat">
                <a:solidFill>
                  <a:srgbClr val="953121"/>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grpSp>
          <p:nvGrpSpPr>
            <p:cNvPr id="409" name="Group 409"/>
            <p:cNvGrpSpPr/>
            <p:nvPr/>
          </p:nvGrpSpPr>
          <p:grpSpPr>
            <a:xfrm>
              <a:off x="1079794" y="1395874"/>
              <a:ext cx="277738" cy="183105"/>
              <a:chOff x="1" y="0"/>
              <a:chExt cx="277736" cy="183103"/>
            </a:xfrm>
          </p:grpSpPr>
          <p:sp>
            <p:nvSpPr>
              <p:cNvPr id="405" name="Shape 405"/>
              <p:cNvSpPr/>
              <p:nvPr/>
            </p:nvSpPr>
            <p:spPr>
              <a:xfrm>
                <a:off x="1858" y="84817"/>
                <a:ext cx="275880" cy="3"/>
              </a:xfrm>
              <a:prstGeom prst="line">
                <a:avLst/>
              </a:prstGeom>
              <a:noFill/>
              <a:ln w="12700" cap="flat">
                <a:solidFill>
                  <a:srgbClr val="953121"/>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06" name="Shape 406"/>
              <p:cNvSpPr/>
              <p:nvPr/>
            </p:nvSpPr>
            <p:spPr>
              <a:xfrm>
                <a:off x="98461" y="37694"/>
                <a:ext cx="53504" cy="7755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3121"/>
              </a:solidFill>
              <a:ln w="9525" cap="flat">
                <a:solidFill>
                  <a:srgbClr val="953121"/>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407" name="Shape 407"/>
              <p:cNvSpPr/>
              <p:nvPr/>
            </p:nvSpPr>
            <p:spPr>
              <a:xfrm flipH="1">
                <a:off x="272505" y="-1"/>
                <a:ext cx="1" cy="166948"/>
              </a:xfrm>
              <a:prstGeom prst="line">
                <a:avLst/>
              </a:prstGeom>
              <a:noFill/>
              <a:ln w="12700" cap="flat">
                <a:solidFill>
                  <a:srgbClr val="953121"/>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08" name="Shape 408"/>
              <p:cNvSpPr/>
              <p:nvPr/>
            </p:nvSpPr>
            <p:spPr>
              <a:xfrm flipH="1">
                <a:off x="1" y="16155"/>
                <a:ext cx="2" cy="166948"/>
              </a:xfrm>
              <a:prstGeom prst="line">
                <a:avLst/>
              </a:prstGeom>
              <a:noFill/>
              <a:ln w="12700" cap="flat">
                <a:solidFill>
                  <a:srgbClr val="953121"/>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grpSp>
          <p:nvGrpSpPr>
            <p:cNvPr id="414" name="Group 414"/>
            <p:cNvGrpSpPr/>
            <p:nvPr/>
          </p:nvGrpSpPr>
          <p:grpSpPr>
            <a:xfrm>
              <a:off x="106332" y="1623134"/>
              <a:ext cx="1694273" cy="166947"/>
              <a:chOff x="0" y="0"/>
              <a:chExt cx="1694271" cy="166945"/>
            </a:xfrm>
          </p:grpSpPr>
          <p:sp>
            <p:nvSpPr>
              <p:cNvPr id="410" name="Shape 410"/>
              <p:cNvSpPr/>
              <p:nvPr/>
            </p:nvSpPr>
            <p:spPr>
              <a:xfrm>
                <a:off x="0" y="78086"/>
                <a:ext cx="1694272" cy="3"/>
              </a:xfrm>
              <a:prstGeom prst="line">
                <a:avLst/>
              </a:prstGeom>
              <a:noFill/>
              <a:ln w="12700" cap="flat">
                <a:solidFill>
                  <a:srgbClr val="953121"/>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11" name="Shape 411"/>
              <p:cNvSpPr/>
              <p:nvPr/>
            </p:nvSpPr>
            <p:spPr>
              <a:xfrm>
                <a:off x="830413" y="32308"/>
                <a:ext cx="53507" cy="77550"/>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53121"/>
              </a:solidFill>
              <a:ln w="9525" cap="flat">
                <a:solidFill>
                  <a:srgbClr val="953121"/>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412" name="Shape 412"/>
              <p:cNvSpPr/>
              <p:nvPr/>
            </p:nvSpPr>
            <p:spPr>
              <a:xfrm>
                <a:off x="1686840" y="0"/>
                <a:ext cx="1" cy="166946"/>
              </a:xfrm>
              <a:prstGeom prst="line">
                <a:avLst/>
              </a:prstGeom>
              <a:noFill/>
              <a:ln w="12700" cap="flat">
                <a:solidFill>
                  <a:srgbClr val="953121"/>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13" name="Shape 413"/>
              <p:cNvSpPr/>
              <p:nvPr/>
            </p:nvSpPr>
            <p:spPr>
              <a:xfrm flipH="1">
                <a:off x="11145" y="0"/>
                <a:ext cx="2" cy="166946"/>
              </a:xfrm>
              <a:prstGeom prst="line">
                <a:avLst/>
              </a:prstGeom>
              <a:noFill/>
              <a:ln w="12700" cap="flat">
                <a:solidFill>
                  <a:srgbClr val="953121"/>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grpSp>
      <p:sp>
        <p:nvSpPr>
          <p:cNvPr id="416" name="Shape 416"/>
          <p:cNvSpPr/>
          <p:nvPr/>
        </p:nvSpPr>
        <p:spPr>
          <a:xfrm>
            <a:off x="1213246" y="3806430"/>
            <a:ext cx="6723461" cy="158353"/>
          </a:xfrm>
          <a:prstGeom prst="rect">
            <a:avLst/>
          </a:prstGeom>
          <a:solidFill>
            <a:srgbClr val="FFFF00">
              <a:alpha val="21999"/>
            </a:srgbClr>
          </a:solidFill>
          <a:ln w="12700">
            <a:miter lim="400000"/>
          </a:ln>
        </p:spPr>
        <p:txBody>
          <a:bodyPr lIns="0" tIns="0" rIns="0" bIns="0" anchor="ctr"/>
          <a:lstStyle/>
          <a:p>
            <a:pPr lvl="0" algn="ctr">
              <a:defRPr>
                <a:solidFill>
                  <a:srgbClr val="FFFFFF"/>
                </a:solidFill>
              </a:defRPr>
            </a:pPr>
            <a:endParaRPr/>
          </a:p>
        </p:txBody>
      </p:sp>
      <p:sp>
        <p:nvSpPr>
          <p:cNvPr id="417" name="Shape 417"/>
          <p:cNvSpPr/>
          <p:nvPr/>
        </p:nvSpPr>
        <p:spPr>
          <a:xfrm>
            <a:off x="5484019" y="4401740"/>
            <a:ext cx="3429000" cy="184666"/>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defRPr sz="800"/>
            </a:lvl1pPr>
          </a:lstStyle>
          <a:p>
            <a:pPr lvl="0">
              <a:defRPr sz="1800"/>
            </a:pPr>
            <a:r>
              <a:rPr sz="600"/>
              <a:t>McMurray JJ, et al. N Engl J Med. 2014;371:993-1004</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a:spLocks noGrp="1"/>
          </p:cNvSpPr>
          <p:nvPr>
            <p:ph type="title" idx="4294967295"/>
          </p:nvPr>
        </p:nvSpPr>
        <p:spPr>
          <a:xfrm>
            <a:off x="1273273" y="1211316"/>
            <a:ext cx="5740003" cy="1714500"/>
          </a:xfrm>
          <a:prstGeom prst="rect">
            <a:avLst/>
          </a:prstGeom>
        </p:spPr>
        <p:txBody>
          <a:bodyPr lIns="0" tIns="0" rIns="0" bIns="0">
            <a:normAutofit/>
          </a:bodyPr>
          <a:lstStyle/>
          <a:p>
            <a:pPr lvl="0">
              <a:defRPr sz="1800"/>
            </a:pPr>
            <a:r>
              <a:rPr lang="it-IT" sz="1800" dirty="0">
                <a:latin typeface="Calibri" panose="020F0502020204030204" pitchFamily="34" charset="0"/>
                <a:cs typeface="Calibri" panose="020F0502020204030204" pitchFamily="34" charset="0"/>
              </a:rPr>
              <a:t>P</a:t>
            </a:r>
            <a:r>
              <a:rPr sz="1800" dirty="0">
                <a:latin typeface="Calibri" panose="020F0502020204030204" pitchFamily="34" charset="0"/>
                <a:cs typeface="Calibri" panose="020F0502020204030204" pitchFamily="34" charset="0"/>
              </a:rPr>
              <a:t>a</a:t>
            </a:r>
            <a:r>
              <a:rPr lang="it-IT" sz="1800" dirty="0">
                <a:latin typeface="Calibri" panose="020F0502020204030204" pitchFamily="34" charset="0"/>
                <a:cs typeface="Calibri" panose="020F0502020204030204" pitchFamily="34" charset="0"/>
              </a:rPr>
              <a:t>z</a:t>
            </a:r>
            <a:r>
              <a:rPr sz="1800" dirty="0" err="1">
                <a:latin typeface="Calibri" panose="020F0502020204030204" pitchFamily="34" charset="0"/>
                <a:cs typeface="Calibri" panose="020F0502020204030204" pitchFamily="34" charset="0"/>
              </a:rPr>
              <a:t>ient</a:t>
            </a:r>
            <a:r>
              <a:rPr lang="it-IT" sz="1800" dirty="0">
                <a:latin typeface="Calibri" panose="020F0502020204030204" pitchFamily="34" charset="0"/>
                <a:cs typeface="Calibri" panose="020F0502020204030204" pitchFamily="34" charset="0"/>
              </a:rPr>
              <a:t>i stabili</a:t>
            </a:r>
            <a:r>
              <a:rPr sz="1800" dirty="0">
                <a:latin typeface="Calibri" panose="020F0502020204030204" pitchFamily="34" charset="0"/>
                <a:cs typeface="Calibri" panose="020F0502020204030204" pitchFamily="34" charset="0"/>
              </a:rPr>
              <a:t> vs pa</a:t>
            </a:r>
            <a:r>
              <a:rPr lang="it-IT" sz="1800" dirty="0">
                <a:latin typeface="Calibri" panose="020F0502020204030204" pitchFamily="34" charset="0"/>
                <a:cs typeface="Calibri" panose="020F0502020204030204" pitchFamily="34" charset="0"/>
              </a:rPr>
              <a:t>z</a:t>
            </a:r>
            <a:r>
              <a:rPr sz="1800" dirty="0" err="1">
                <a:latin typeface="Calibri" panose="020F0502020204030204" pitchFamily="34" charset="0"/>
                <a:cs typeface="Calibri" panose="020F0502020204030204" pitchFamily="34" charset="0"/>
              </a:rPr>
              <a:t>ient</a:t>
            </a:r>
            <a:r>
              <a:rPr lang="it-IT" sz="1800" dirty="0">
                <a:latin typeface="Calibri" panose="020F0502020204030204" pitchFamily="34" charset="0"/>
                <a:cs typeface="Calibri" panose="020F0502020204030204" pitchFamily="34" charset="0"/>
              </a:rPr>
              <a:t>i</a:t>
            </a:r>
            <a:r>
              <a:rPr sz="1800" dirty="0">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con </a:t>
            </a:r>
            <a:r>
              <a:rPr sz="1800" dirty="0">
                <a:latin typeface="Calibri" panose="020F0502020204030204" pitchFamily="34" charset="0"/>
                <a:cs typeface="Calibri" panose="020F0502020204030204" pitchFamily="34" charset="0"/>
              </a:rPr>
              <a:t>recent</a:t>
            </a:r>
            <a:r>
              <a:rPr lang="it-IT" sz="1800" dirty="0">
                <a:latin typeface="Calibri" panose="020F0502020204030204" pitchFamily="34" charset="0"/>
                <a:cs typeface="Calibri" panose="020F0502020204030204" pitchFamily="34" charset="0"/>
              </a:rPr>
              <a:t>e</a:t>
            </a:r>
            <a:r>
              <a:rPr sz="1800" dirty="0">
                <a:latin typeface="Calibri" panose="020F0502020204030204" pitchFamily="34" charset="0"/>
                <a:cs typeface="Calibri" panose="020F0502020204030204" pitchFamily="34" charset="0"/>
              </a:rPr>
              <a:t> </a:t>
            </a:r>
            <a:r>
              <a:rPr sz="1800" dirty="0" err="1">
                <a:latin typeface="Calibri" panose="020F0502020204030204" pitchFamily="34" charset="0"/>
                <a:cs typeface="Calibri" panose="020F0502020204030204" pitchFamily="34" charset="0"/>
              </a:rPr>
              <a:t>osp</a:t>
            </a:r>
            <a:r>
              <a:rPr lang="it-IT" sz="1800" dirty="0">
                <a:latin typeface="Calibri" panose="020F0502020204030204" pitchFamily="34" charset="0"/>
                <a:cs typeface="Calibri" panose="020F0502020204030204" pitchFamily="34" charset="0"/>
              </a:rPr>
              <a:t>ed</a:t>
            </a:r>
            <a:r>
              <a:rPr sz="1800" dirty="0" err="1">
                <a:latin typeface="Calibri" panose="020F0502020204030204" pitchFamily="34" charset="0"/>
                <a:cs typeface="Calibri" panose="020F0502020204030204" pitchFamily="34" charset="0"/>
              </a:rPr>
              <a:t>aliz</a:t>
            </a:r>
            <a:r>
              <a:rPr lang="it-IT" sz="1800" dirty="0">
                <a:latin typeface="Calibri" panose="020F0502020204030204" pitchFamily="34" charset="0"/>
                <a:cs typeface="Calibri" panose="020F0502020204030204" pitchFamily="34" charset="0"/>
              </a:rPr>
              <a:t>z</a:t>
            </a:r>
            <a:r>
              <a:rPr sz="1800" dirty="0">
                <a:latin typeface="Calibri" panose="020F0502020204030204" pitchFamily="34" charset="0"/>
                <a:cs typeface="Calibri" panose="020F0502020204030204" pitchFamily="34" charset="0"/>
              </a:rPr>
              <a:t>a</a:t>
            </a:r>
            <a:r>
              <a:rPr lang="it-IT" sz="1800" dirty="0">
                <a:latin typeface="Calibri" panose="020F0502020204030204" pitchFamily="34" charset="0"/>
                <a:cs typeface="Calibri" panose="020F0502020204030204" pitchFamily="34" charset="0"/>
              </a:rPr>
              <a:t>z</a:t>
            </a:r>
            <a:r>
              <a:rPr sz="1800" dirty="0">
                <a:latin typeface="Calibri" panose="020F0502020204030204" pitchFamily="34" charset="0"/>
                <a:cs typeface="Calibri" panose="020F0502020204030204" pitchFamily="34" charset="0"/>
              </a:rPr>
              <a:t>ion</a:t>
            </a:r>
            <a:r>
              <a:rPr lang="it-IT" sz="1800" dirty="0">
                <a:latin typeface="Calibri" panose="020F0502020204030204" pitchFamily="34" charset="0"/>
                <a:cs typeface="Calibri" panose="020F0502020204030204" pitchFamily="34" charset="0"/>
              </a:rPr>
              <a:t>e</a:t>
            </a:r>
            <a:endParaRPr sz="1800" dirty="0">
              <a:latin typeface="Calibri" panose="020F0502020204030204" pitchFamily="34" charset="0"/>
              <a:cs typeface="Calibri" panose="020F0502020204030204" pitchFamily="34" charset="0"/>
            </a:endParaRPr>
          </a:p>
        </p:txBody>
      </p:sp>
      <p:sp>
        <p:nvSpPr>
          <p:cNvPr id="420" name="Shape 420"/>
          <p:cNvSpPr>
            <a:spLocks noGrp="1"/>
          </p:cNvSpPr>
          <p:nvPr>
            <p:ph type="body" idx="4294967295"/>
          </p:nvPr>
        </p:nvSpPr>
        <p:spPr>
          <a:xfrm>
            <a:off x="1604514" y="2561461"/>
            <a:ext cx="4868466" cy="994172"/>
          </a:xfrm>
          <a:prstGeom prst="rect">
            <a:avLst/>
          </a:prstGeom>
        </p:spPr>
        <p:txBody>
          <a:bodyPr>
            <a:normAutofit/>
          </a:bodyPr>
          <a:lstStyle>
            <a:lvl1pPr>
              <a:buSzPct val="120000"/>
              <a:buFontTx/>
            </a:lvl1pPr>
          </a:lstStyle>
          <a:p>
            <a:pPr lvl="0">
              <a:defRPr sz="1800"/>
            </a:pPr>
            <a:r>
              <a:rPr dirty="0">
                <a:latin typeface="Calibri" panose="020F0502020204030204" pitchFamily="34" charset="0"/>
                <a:cs typeface="Calibri" panose="020F0502020204030204" pitchFamily="34" charset="0"/>
              </a:rPr>
              <a:t>R</a:t>
            </a:r>
            <a:r>
              <a:rPr lang="it-IT" dirty="0">
                <a:latin typeface="Calibri" panose="020F0502020204030204" pitchFamily="34" charset="0"/>
                <a:cs typeface="Calibri" panose="020F0502020204030204" pitchFamily="34" charset="0"/>
              </a:rPr>
              <a:t>i</a:t>
            </a:r>
            <a:r>
              <a:rPr dirty="0" err="1">
                <a:latin typeface="Calibri" panose="020F0502020204030204" pitchFamily="34" charset="0"/>
                <a:cs typeface="Calibri" panose="020F0502020204030204" pitchFamily="34" charset="0"/>
              </a:rPr>
              <a:t>sult</a:t>
            </a:r>
            <a:r>
              <a:rPr lang="it-IT" dirty="0">
                <a:latin typeface="Calibri" panose="020F0502020204030204" pitchFamily="34" charset="0"/>
                <a:cs typeface="Calibri" panose="020F0502020204030204" pitchFamily="34" charset="0"/>
              </a:rPr>
              <a:t>ati dal </a:t>
            </a:r>
            <a:r>
              <a:rPr dirty="0">
                <a:latin typeface="Calibri" panose="020F0502020204030204" pitchFamily="34" charset="0"/>
                <a:cs typeface="Calibri" panose="020F0502020204030204" pitchFamily="34" charset="0"/>
              </a:rPr>
              <a:t>Paradigm-HF</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2" name="Chart 422"/>
          <p:cNvGraphicFramePr/>
          <p:nvPr/>
        </p:nvGraphicFramePr>
        <p:xfrm>
          <a:off x="1504950" y="2024062"/>
          <a:ext cx="1683545" cy="16835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4" name="Chart 424"/>
          <p:cNvGraphicFramePr/>
          <p:nvPr/>
        </p:nvGraphicFramePr>
        <p:xfrm>
          <a:off x="2584846" y="3769519"/>
          <a:ext cx="1694261" cy="1694261"/>
        </p:xfrm>
        <a:graphic>
          <a:graphicData uri="http://schemas.openxmlformats.org/drawingml/2006/chart">
            <c:chart xmlns:c="http://schemas.openxmlformats.org/drawingml/2006/chart" xmlns:r="http://schemas.openxmlformats.org/officeDocument/2006/relationships" r:id="rId3"/>
          </a:graphicData>
        </a:graphic>
      </p:graphicFrame>
      <p:sp>
        <p:nvSpPr>
          <p:cNvPr id="425" name="Shape 425"/>
          <p:cNvSpPr/>
          <p:nvPr/>
        </p:nvSpPr>
        <p:spPr>
          <a:xfrm>
            <a:off x="3488531" y="4077892"/>
            <a:ext cx="642938" cy="311622"/>
          </a:xfrm>
          <a:prstGeom prst="rect">
            <a:avLst/>
          </a:prstGeom>
          <a:ln w="12700">
            <a:miter lim="400000"/>
          </a:ln>
          <a:extLst>
            <a:ext uri="{C572A759-6A51-4108-AA02-DFA0A04FC94B}">
              <ma14:wrappingTextBoxFlag xmlns:ma14="http://schemas.microsoft.com/office/mac/drawingml/2011/main" xmlns="" val="1"/>
            </a:ext>
          </a:extLst>
        </p:spPr>
        <p:txBody>
          <a:bodyPr lIns="17144" tIns="17144" rIns="17144" bIns="17144">
            <a:spAutoFit/>
          </a:bodyPr>
          <a:lstStyle>
            <a:lvl1pPr defTabSz="457200">
              <a:defRPr b="1">
                <a:latin typeface="Calibri"/>
                <a:ea typeface="Calibri"/>
                <a:cs typeface="Calibri"/>
                <a:sym typeface="Calibri"/>
              </a:defRPr>
            </a:lvl1pPr>
          </a:lstStyle>
          <a:p>
            <a:pPr lvl="0">
              <a:defRPr b="0"/>
            </a:pPr>
            <a:r>
              <a:rPr b="1"/>
              <a:t>22,5%</a:t>
            </a:r>
          </a:p>
        </p:txBody>
      </p:sp>
      <p:sp>
        <p:nvSpPr>
          <p:cNvPr id="426" name="Shape 426"/>
          <p:cNvSpPr/>
          <p:nvPr/>
        </p:nvSpPr>
        <p:spPr>
          <a:xfrm>
            <a:off x="3524575" y="2047696"/>
            <a:ext cx="3019426" cy="13849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9525"/>
            <a:endParaRPr b="1" dirty="0">
              <a:solidFill>
                <a:srgbClr val="002060"/>
              </a:solidFill>
              <a:latin typeface="Calibri"/>
              <a:ea typeface="Calibri"/>
              <a:cs typeface="Calibri"/>
              <a:sym typeface="Calibri"/>
            </a:endParaRPr>
          </a:p>
          <a:p>
            <a:pPr indent="9525"/>
            <a:r>
              <a:rPr b="1" dirty="0">
                <a:latin typeface="Calibri"/>
                <a:ea typeface="Calibri"/>
                <a:cs typeface="Calibri"/>
                <a:sym typeface="Calibri"/>
              </a:rPr>
              <a:t>Rischio nella classe NYHA II </a:t>
            </a:r>
            <a:endParaRPr dirty="0"/>
          </a:p>
          <a:p>
            <a:pPr indent="9525"/>
            <a:r>
              <a:rPr b="1" dirty="0">
                <a:latin typeface="Calibri"/>
                <a:ea typeface="Calibri"/>
                <a:cs typeface="Calibri"/>
                <a:sym typeface="Calibri"/>
              </a:rPr>
              <a:t>  </a:t>
            </a:r>
            <a:endParaRPr dirty="0"/>
          </a:p>
          <a:p>
            <a:pPr indent="9525"/>
            <a:r>
              <a:rPr sz="1200" b="1" dirty="0">
                <a:latin typeface="Calibri"/>
                <a:ea typeface="Calibri"/>
                <a:cs typeface="Calibri"/>
                <a:sym typeface="Calibri"/>
              </a:rPr>
              <a:t>Il 25,4% dei pazienti in classe NYHA II nel braccio enalapril (69% ) ha avuto un evento di  morte CV o ospedalizzazione per scompenso</a:t>
            </a:r>
          </a:p>
        </p:txBody>
      </p:sp>
      <p:sp>
        <p:nvSpPr>
          <p:cNvPr id="427" name="Shape 427"/>
          <p:cNvSpPr/>
          <p:nvPr/>
        </p:nvSpPr>
        <p:spPr>
          <a:xfrm>
            <a:off x="4445794" y="3760571"/>
            <a:ext cx="3419475" cy="1569660"/>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indent="9525"/>
            <a:r>
              <a:rPr b="1" dirty="0">
                <a:latin typeface="Calibri"/>
                <a:ea typeface="Calibri"/>
                <a:cs typeface="Calibri"/>
                <a:sym typeface="Calibri"/>
              </a:rPr>
              <a:t>Rischio nei pazienti senza ospedalizzazoni precedenti per scompenso (37%)</a:t>
            </a:r>
            <a:endParaRPr dirty="0"/>
          </a:p>
          <a:p>
            <a:pPr indent="9525"/>
            <a:endParaRPr dirty="0">
              <a:latin typeface="Calibri"/>
              <a:ea typeface="Calibri"/>
              <a:cs typeface="Calibri"/>
              <a:sym typeface="Calibri"/>
            </a:endParaRPr>
          </a:p>
          <a:p>
            <a:pPr indent="9525"/>
            <a:r>
              <a:rPr sz="1200" dirty="0">
                <a:latin typeface="Calibri"/>
                <a:ea typeface="Calibri"/>
                <a:cs typeface="Calibri"/>
                <a:sym typeface="Calibri"/>
              </a:rPr>
              <a:t>22,5% di morte CV o ospedalizzazione per scompenso nel braccio enalapril </a:t>
            </a:r>
          </a:p>
        </p:txBody>
      </p:sp>
      <p:sp>
        <p:nvSpPr>
          <p:cNvPr id="428" name="Shape 428"/>
          <p:cNvSpPr/>
          <p:nvPr/>
        </p:nvSpPr>
        <p:spPr>
          <a:xfrm>
            <a:off x="2411016" y="2301478"/>
            <a:ext cx="723273" cy="369332"/>
          </a:xfrm>
          <a:prstGeom prst="rect">
            <a:avLst/>
          </a:prstGeom>
          <a:ln w="12700">
            <a:miter lim="400000"/>
          </a:ln>
          <a:extLst>
            <a:ext uri="{C572A759-6A51-4108-AA02-DFA0A04FC94B}">
              <ma14:wrappingTextBoxFlag xmlns:ma14="http://schemas.microsoft.com/office/mac/drawingml/2011/main" xmlns="" val="1"/>
            </a:ext>
          </a:extLst>
        </p:spPr>
        <p:txBody>
          <a:bodyPr wrap="none" lIns="34289" rIns="34289">
            <a:spAutoFit/>
          </a:bodyPr>
          <a:lstStyle>
            <a:lvl1pPr>
              <a:defRPr b="1"/>
            </a:lvl1pPr>
          </a:lstStyle>
          <a:p>
            <a:pPr lvl="0">
              <a:defRPr b="0"/>
            </a:pPr>
            <a:r>
              <a:rPr b="1"/>
              <a:t>25,4%</a:t>
            </a:r>
          </a:p>
        </p:txBody>
      </p:sp>
      <p:sp>
        <p:nvSpPr>
          <p:cNvPr id="429" name="Shape 429"/>
          <p:cNvSpPr/>
          <p:nvPr/>
        </p:nvSpPr>
        <p:spPr>
          <a:xfrm>
            <a:off x="254000" y="1018021"/>
            <a:ext cx="8728363"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lnSpc>
                <a:spcPts val="2700"/>
              </a:lnSpc>
              <a:defRPr sz="2400">
                <a:solidFill>
                  <a:srgbClr val="C00000"/>
                </a:solidFill>
                <a:latin typeface="Arial Black"/>
                <a:ea typeface="Arial Black"/>
                <a:cs typeface="Arial Black"/>
                <a:sym typeface="Arial Black"/>
              </a:defRPr>
            </a:lvl1pPr>
          </a:lstStyle>
          <a:p>
            <a:pPr lvl="0" algn="ctr">
              <a:defRPr sz="1800">
                <a:solidFill>
                  <a:srgbClr val="000000"/>
                </a:solidFill>
              </a:defRPr>
            </a:pPr>
            <a:r>
              <a:rPr sz="2000" b="1" dirty="0">
                <a:latin typeface="Calibri" panose="020F0502020204030204" pitchFamily="34" charset="0"/>
                <a:cs typeface="Calibri" panose="020F0502020204030204" pitchFamily="34" charset="0"/>
              </a:rPr>
              <a:t>I </a:t>
            </a:r>
            <a:r>
              <a:rPr sz="2000" b="1" dirty="0" err="1">
                <a:latin typeface="Calibri" panose="020F0502020204030204" pitchFamily="34" charset="0"/>
                <a:cs typeface="Calibri" panose="020F0502020204030204" pitchFamily="34" charset="0"/>
              </a:rPr>
              <a:t>pazienti</a:t>
            </a:r>
            <a:r>
              <a:rPr sz="2000" b="1" dirty="0">
                <a:latin typeface="Calibri" panose="020F0502020204030204" pitchFamily="34" charset="0"/>
                <a:cs typeface="Calibri" panose="020F0502020204030204" pitchFamily="34" charset="0"/>
              </a:rPr>
              <a:t> con </a:t>
            </a:r>
            <a:r>
              <a:rPr sz="2000" b="1" dirty="0" err="1">
                <a:latin typeface="Calibri" panose="020F0502020204030204" pitchFamily="34" charset="0"/>
                <a:cs typeface="Calibri" panose="020F0502020204030204" pitchFamily="34" charset="0"/>
              </a:rPr>
              <a:t>HFrEF</a:t>
            </a:r>
            <a:r>
              <a:rPr sz="2000" b="1" dirty="0">
                <a:latin typeface="Calibri" panose="020F0502020204030204" pitchFamily="34" charset="0"/>
                <a:cs typeface="Calibri" panose="020F0502020204030204" pitchFamily="34" charset="0"/>
              </a:rPr>
              <a:t> in </a:t>
            </a:r>
            <a:r>
              <a:rPr sz="2000" b="1" dirty="0" err="1">
                <a:latin typeface="Calibri" panose="020F0502020204030204" pitchFamily="34" charset="0"/>
                <a:cs typeface="Calibri" panose="020F0502020204030204" pitchFamily="34" charset="0"/>
              </a:rPr>
              <a:t>terapia</a:t>
            </a:r>
            <a:r>
              <a:rPr sz="2000" b="1" dirty="0">
                <a:latin typeface="Calibri" panose="020F0502020204030204" pitchFamily="34" charset="0"/>
                <a:cs typeface="Calibri" panose="020F0502020204030204" pitchFamily="34" charset="0"/>
              </a:rPr>
              <a:t> </a:t>
            </a:r>
            <a:r>
              <a:rPr sz="2000" b="1" dirty="0" err="1">
                <a:latin typeface="Calibri" panose="020F0502020204030204" pitchFamily="34" charset="0"/>
                <a:cs typeface="Calibri" panose="020F0502020204030204" pitchFamily="34" charset="0"/>
              </a:rPr>
              <a:t>ottimizzata</a:t>
            </a:r>
            <a:r>
              <a:rPr sz="2000" b="1" dirty="0">
                <a:latin typeface="Calibri" panose="020F0502020204030204" pitchFamily="34" charset="0"/>
                <a:cs typeface="Calibri" panose="020F0502020204030204" pitchFamily="34" charset="0"/>
              </a:rPr>
              <a:t>,  </a:t>
            </a:r>
            <a:r>
              <a:rPr sz="2000" b="1" dirty="0" err="1">
                <a:latin typeface="Calibri" panose="020F0502020204030204" pitchFamily="34" charset="0"/>
                <a:cs typeface="Calibri" panose="020F0502020204030204" pitchFamily="34" charset="0"/>
              </a:rPr>
              <a:t>considerati</a:t>
            </a:r>
            <a:r>
              <a:rPr sz="2000" b="1" dirty="0">
                <a:latin typeface="Calibri" panose="020F0502020204030204" pitchFamily="34" charset="0"/>
                <a:cs typeface="Calibri" panose="020F0502020204030204" pitchFamily="34" charset="0"/>
              </a:rPr>
              <a:t> </a:t>
            </a:r>
            <a:r>
              <a:rPr sz="2000" b="1" dirty="0" err="1">
                <a:latin typeface="Calibri" panose="020F0502020204030204" pitchFamily="34" charset="0"/>
                <a:cs typeface="Calibri" panose="020F0502020204030204" pitchFamily="34" charset="0"/>
              </a:rPr>
              <a:t>stabili</a:t>
            </a:r>
            <a:r>
              <a:rPr sz="2000" b="1" dirty="0">
                <a:latin typeface="Calibri" panose="020F0502020204030204" pitchFamily="34" charset="0"/>
                <a:cs typeface="Calibri" panose="020F0502020204030204" pitchFamily="34" charset="0"/>
              </a:rPr>
              <a:t>, </a:t>
            </a:r>
            <a:r>
              <a:rPr sz="2000" b="1" dirty="0" err="1">
                <a:latin typeface="Calibri" panose="020F0502020204030204" pitchFamily="34" charset="0"/>
                <a:cs typeface="Calibri" panose="020F0502020204030204" pitchFamily="34" charset="0"/>
              </a:rPr>
              <a:t>hanno</a:t>
            </a:r>
            <a:r>
              <a:rPr sz="2000" b="1" dirty="0">
                <a:latin typeface="Calibri" panose="020F0502020204030204" pitchFamily="34" charset="0"/>
                <a:cs typeface="Calibri" panose="020F0502020204030204" pitchFamily="34" charset="0"/>
              </a:rPr>
              <a:t> un </a:t>
            </a:r>
            <a:r>
              <a:rPr sz="2000" b="1" dirty="0" err="1">
                <a:latin typeface="Calibri" panose="020F0502020204030204" pitchFamily="34" charset="0"/>
                <a:cs typeface="Calibri" panose="020F0502020204030204" pitchFamily="34" charset="0"/>
              </a:rPr>
              <a:t>elevato</a:t>
            </a:r>
            <a:r>
              <a:rPr sz="2000" b="1" dirty="0">
                <a:latin typeface="Calibri" panose="020F0502020204030204" pitchFamily="34" charset="0"/>
                <a:cs typeface="Calibri" panose="020F0502020204030204" pitchFamily="34" charset="0"/>
              </a:rPr>
              <a:t> </a:t>
            </a:r>
            <a:r>
              <a:rPr sz="2000" b="1" dirty="0" err="1">
                <a:latin typeface="Calibri" panose="020F0502020204030204" pitchFamily="34" charset="0"/>
                <a:cs typeface="Calibri" panose="020F0502020204030204" pitchFamily="34" charset="0"/>
              </a:rPr>
              <a:t>rischio</a:t>
            </a:r>
            <a:r>
              <a:rPr sz="2000" b="1" dirty="0">
                <a:latin typeface="Calibri" panose="020F0502020204030204" pitchFamily="34" charset="0"/>
                <a:cs typeface="Calibri" panose="020F0502020204030204" pitchFamily="34" charset="0"/>
              </a:rPr>
              <a:t> </a:t>
            </a:r>
            <a:r>
              <a:rPr sz="2000" b="1" dirty="0" err="1">
                <a:latin typeface="Calibri" panose="020F0502020204030204" pitchFamily="34" charset="0"/>
                <a:cs typeface="Calibri" panose="020F0502020204030204" pitchFamily="34" charset="0"/>
              </a:rPr>
              <a:t>residuo</a:t>
            </a:r>
            <a:r>
              <a:rPr sz="2000" b="1" dirty="0">
                <a:latin typeface="Calibri" panose="020F0502020204030204" pitchFamily="34" charset="0"/>
                <a:cs typeface="Calibri" panose="020F0502020204030204" pitchFamily="34" charset="0"/>
              </a:rPr>
              <a:t> di </a:t>
            </a:r>
            <a:r>
              <a:rPr sz="2000" b="1" dirty="0" err="1">
                <a:latin typeface="Calibri" panose="020F0502020204030204" pitchFamily="34" charset="0"/>
                <a:cs typeface="Calibri" panose="020F0502020204030204" pitchFamily="34" charset="0"/>
              </a:rPr>
              <a:t>morte</a:t>
            </a:r>
            <a:r>
              <a:rPr sz="2000" b="1" dirty="0">
                <a:latin typeface="Calibri" panose="020F0502020204030204" pitchFamily="34" charset="0"/>
                <a:cs typeface="Calibri" panose="020F0502020204030204" pitchFamily="34" charset="0"/>
              </a:rPr>
              <a:t> CV e </a:t>
            </a:r>
            <a:r>
              <a:rPr sz="2000" b="1" dirty="0" err="1">
                <a:latin typeface="Calibri" panose="020F0502020204030204" pitchFamily="34" charset="0"/>
                <a:cs typeface="Calibri" panose="020F0502020204030204" pitchFamily="34" charset="0"/>
              </a:rPr>
              <a:t>ospedalizzazione</a:t>
            </a:r>
            <a:r>
              <a:rPr sz="2000" b="1" dirty="0">
                <a:latin typeface="Calibri" panose="020F0502020204030204" pitchFamily="34" charset="0"/>
                <a:cs typeface="Calibri" panose="020F0502020204030204" pitchFamily="34" charset="0"/>
              </a:rPr>
              <a:t> per HF  (Paradigm HF)</a:t>
            </a:r>
          </a:p>
        </p:txBody>
      </p:sp>
      <p:sp>
        <p:nvSpPr>
          <p:cNvPr id="430" name="Shape 430"/>
          <p:cNvSpPr/>
          <p:nvPr/>
        </p:nvSpPr>
        <p:spPr>
          <a:xfrm>
            <a:off x="1407319" y="5589985"/>
            <a:ext cx="3375423" cy="1384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spcBef>
                <a:spcPts val="600"/>
              </a:spcBef>
            </a:pPr>
            <a:r>
              <a:rPr sz="750">
                <a:latin typeface="Calibri"/>
                <a:ea typeface="Calibri"/>
                <a:cs typeface="Calibri"/>
                <a:sym typeface="Calibri"/>
              </a:rPr>
              <a:t>*</a:t>
            </a:r>
            <a:r>
              <a:rPr sz="900">
                <a:latin typeface="Calibri"/>
                <a:ea typeface="Calibri"/>
                <a:cs typeface="Calibri"/>
                <a:sym typeface="Calibri"/>
              </a:rPr>
              <a:t>McMurray J et al. </a:t>
            </a:r>
            <a:r>
              <a:rPr sz="900" i="1">
                <a:latin typeface="Calibri"/>
                <a:ea typeface="Calibri"/>
                <a:cs typeface="Calibri"/>
                <a:sym typeface="Calibri"/>
              </a:rPr>
              <a:t>N Engl J Med</a:t>
            </a:r>
            <a:r>
              <a:rPr sz="900">
                <a:latin typeface="Calibri"/>
                <a:ea typeface="Calibri"/>
                <a:cs typeface="Calibri"/>
                <a:sym typeface="Calibri"/>
              </a:rPr>
              <a:t>. </a:t>
            </a:r>
            <a:r>
              <a:rPr sz="900"/>
              <a:t>2014;371:993-1004.</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32813" y="5947953"/>
            <a:ext cx="7846875" cy="253104"/>
          </a:xfrm>
          <a:prstGeom prst="rect">
            <a:avLst/>
          </a:prstGeom>
        </p:spPr>
        <p:txBody>
          <a:bodyPr wrap="square" lIns="0" tIns="0" rIns="0" bIns="0" anchor="ctr" anchorCtr="0">
            <a:noAutofit/>
          </a:bodyPr>
          <a:lstStyle/>
          <a:p>
            <a:pPr algn="l" defTabSz="914377" rtl="0"/>
            <a:r>
              <a:rPr lang="en-US" sz="1000" kern="1200" dirty="0">
                <a:solidFill>
                  <a:srgbClr val="000000"/>
                </a:solidFill>
                <a:ea typeface="ＭＳ Ｐゴシック"/>
              </a:rPr>
              <a:t>1. Stewart et al. </a:t>
            </a:r>
            <a:r>
              <a:rPr lang="en-US" sz="1000" kern="1200" dirty="0" err="1">
                <a:solidFill>
                  <a:srgbClr val="000000"/>
                </a:solidFill>
                <a:ea typeface="ＭＳ Ｐゴシック"/>
              </a:rPr>
              <a:t>Eur</a:t>
            </a:r>
            <a:r>
              <a:rPr lang="en-US" sz="1000" kern="1200" dirty="0">
                <a:solidFill>
                  <a:srgbClr val="000000"/>
                </a:solidFill>
                <a:ea typeface="ＭＳ Ｐゴシック"/>
              </a:rPr>
              <a:t> J Heart Fail 2001; 3:315-22; 2. Gerber et al. JAMA Intern Med 2015; </a:t>
            </a:r>
            <a:r>
              <a:rPr lang="it-IT" sz="1000" kern="1200" dirty="0">
                <a:solidFill>
                  <a:srgbClr val="000000"/>
                </a:solidFill>
                <a:ea typeface="ＭＳ Ｐゴシック"/>
              </a:rPr>
              <a:t>175(6):996-1004; 3. </a:t>
            </a:r>
            <a:r>
              <a:rPr lang="it-IT" sz="1000" kern="1200" dirty="0" err="1">
                <a:solidFill>
                  <a:srgbClr val="000000"/>
                </a:solidFill>
                <a:ea typeface="ＭＳ Ｐゴシック"/>
              </a:rPr>
              <a:t>Desai</a:t>
            </a:r>
            <a:r>
              <a:rPr lang="it-IT" sz="1000" kern="1200" dirty="0">
                <a:solidFill>
                  <a:srgbClr val="000000"/>
                </a:solidFill>
                <a:ea typeface="ＭＳ Ｐゴシック"/>
              </a:rPr>
              <a:t> AS, et al.</a:t>
            </a:r>
            <a:r>
              <a:rPr lang="en-US" sz="1000" kern="1200" dirty="0">
                <a:solidFill>
                  <a:srgbClr val="000000"/>
                </a:solidFill>
                <a:ea typeface="ＭＳ Ｐゴシック"/>
              </a:rPr>
              <a:t> </a:t>
            </a:r>
            <a:r>
              <a:rPr lang="en-US" sz="1000" kern="1200" dirty="0" err="1">
                <a:solidFill>
                  <a:srgbClr val="000000"/>
                </a:solidFill>
                <a:ea typeface="ＭＳ Ｐゴシック"/>
              </a:rPr>
              <a:t>Eur</a:t>
            </a:r>
            <a:r>
              <a:rPr lang="en-US" sz="1000" kern="1200" dirty="0">
                <a:solidFill>
                  <a:srgbClr val="000000"/>
                </a:solidFill>
                <a:ea typeface="ＭＳ Ｐゴシック"/>
              </a:rPr>
              <a:t> Heart J 2015; 36:1990-7; 4. Ahmed A. Am J </a:t>
            </a:r>
            <a:r>
              <a:rPr lang="it-IT" sz="1000" kern="1200" dirty="0" err="1">
                <a:solidFill>
                  <a:srgbClr val="000000"/>
                </a:solidFill>
                <a:ea typeface="ＭＳ Ｐゴシック"/>
              </a:rPr>
              <a:t>Cardiol</a:t>
            </a:r>
            <a:r>
              <a:rPr lang="it-IT" sz="1000" kern="1200" dirty="0">
                <a:solidFill>
                  <a:srgbClr val="000000"/>
                </a:solidFill>
                <a:ea typeface="ＭＳ Ｐゴシック"/>
              </a:rPr>
              <a:t>. 2007; 99(4):549-53.</a:t>
            </a:r>
          </a:p>
        </p:txBody>
      </p:sp>
      <p:sp>
        <p:nvSpPr>
          <p:cNvPr id="2" name="Titolo 1"/>
          <p:cNvSpPr>
            <a:spLocks noGrp="1"/>
          </p:cNvSpPr>
          <p:nvPr>
            <p:ph type="title"/>
          </p:nvPr>
        </p:nvSpPr>
        <p:spPr>
          <a:xfrm>
            <a:off x="539764" y="611397"/>
            <a:ext cx="8289925" cy="501450"/>
          </a:xfrm>
        </p:spPr>
        <p:txBody>
          <a:bodyPr/>
          <a:lstStyle/>
          <a:p>
            <a:r>
              <a:rPr lang="it-IT" dirty="0"/>
              <a:t>Epidemiologia</a:t>
            </a:r>
            <a:endParaRPr lang="it-IT" sz="2600"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95277" y="1296927"/>
            <a:ext cx="4784411" cy="4059004"/>
          </a:xfrm>
          <a:prstGeom prst="rect">
            <a:avLst/>
          </a:prstGeom>
        </p:spPr>
      </p:pic>
      <p:sp>
        <p:nvSpPr>
          <p:cNvPr id="7" name="CasellaDiTesto 6"/>
          <p:cNvSpPr txBox="1"/>
          <p:nvPr/>
        </p:nvSpPr>
        <p:spPr>
          <a:xfrm>
            <a:off x="632813" y="1296925"/>
            <a:ext cx="2930899" cy="1265523"/>
          </a:xfrm>
          <a:prstGeom prst="rect">
            <a:avLst/>
          </a:prstGeom>
          <a:noFill/>
        </p:spPr>
        <p:txBody>
          <a:bodyPr wrap="square" lIns="0" tIns="0" rIns="0" bIns="0" rtlCol="0" anchor="ctr" anchorCtr="0">
            <a:noAutofit/>
          </a:bodyPr>
          <a:lstStyle/>
          <a:p>
            <a:pPr algn="l" defTabSz="914377" rtl="0"/>
            <a:r>
              <a:rPr lang="it-IT" b="1" kern="1200" dirty="0">
                <a:solidFill>
                  <a:srgbClr val="E1AA1E"/>
                </a:solidFill>
                <a:ea typeface="ＭＳ Ｐゴシック"/>
              </a:rPr>
              <a:t>Lo </a:t>
            </a:r>
            <a:r>
              <a:rPr lang="it-IT" b="1" kern="1200" dirty="0">
                <a:solidFill>
                  <a:srgbClr val="374B5A"/>
                </a:solidFill>
                <a:ea typeface="ＭＳ Ｐゴシック"/>
              </a:rPr>
              <a:t>scompenso cardiaco </a:t>
            </a:r>
            <a:r>
              <a:rPr lang="it-IT" b="1" kern="1200" dirty="0">
                <a:solidFill>
                  <a:srgbClr val="E1AA1E"/>
                </a:solidFill>
                <a:ea typeface="ＭＳ Ｐゴシック"/>
              </a:rPr>
              <a:t>è una patologia maligna con una mortalità superiore a quella delle forme più comuni di cancro</a:t>
            </a:r>
            <a:r>
              <a:rPr lang="it-IT" b="1" kern="1200" baseline="30000" dirty="0">
                <a:solidFill>
                  <a:srgbClr val="E1AA1E"/>
                </a:solidFill>
                <a:ea typeface="ＭＳ Ｐゴシック"/>
              </a:rPr>
              <a:t>1</a:t>
            </a:r>
            <a:endParaRPr lang="it-IT" b="1" kern="1200" baseline="30000" dirty="0">
              <a:solidFill>
                <a:srgbClr val="000000"/>
              </a:solidFill>
              <a:ea typeface="ＭＳ Ｐゴシック"/>
            </a:endParaRPr>
          </a:p>
        </p:txBody>
      </p:sp>
      <p:sp>
        <p:nvSpPr>
          <p:cNvPr id="8" name="CasellaDiTesto 7"/>
          <p:cNvSpPr txBox="1"/>
          <p:nvPr/>
        </p:nvSpPr>
        <p:spPr>
          <a:xfrm>
            <a:off x="632813" y="3326607"/>
            <a:ext cx="2930899" cy="987107"/>
          </a:xfrm>
          <a:prstGeom prst="rect">
            <a:avLst/>
          </a:prstGeom>
          <a:noFill/>
        </p:spPr>
        <p:txBody>
          <a:bodyPr wrap="square" lIns="0" tIns="0" rIns="0" bIns="0" rtlCol="0" anchor="ctr" anchorCtr="0">
            <a:noAutofit/>
          </a:bodyPr>
          <a:lstStyle/>
          <a:p>
            <a:pPr algn="l" defTabSz="914377" rtl="0"/>
            <a:r>
              <a:rPr lang="it-IT" b="1" kern="1200" dirty="0">
                <a:solidFill>
                  <a:srgbClr val="E1AA1E"/>
                </a:solidFill>
                <a:ea typeface="ＭＳ Ｐゴシック"/>
              </a:rPr>
              <a:t>I pazienti scompensati presentano un </a:t>
            </a:r>
            <a:r>
              <a:rPr lang="it-IT" b="1" kern="1200" dirty="0">
                <a:solidFill>
                  <a:srgbClr val="374B5A"/>
                </a:solidFill>
                <a:ea typeface="ＭＳ Ｐゴシック"/>
              </a:rPr>
              <a:t>elevato rischio di progressione</a:t>
            </a:r>
            <a:r>
              <a:rPr lang="it-IT" b="1" kern="1200" dirty="0">
                <a:solidFill>
                  <a:srgbClr val="E1AA1E"/>
                </a:solidFill>
                <a:ea typeface="ＭＳ Ｐゴシック"/>
              </a:rPr>
              <a:t> della malattia e di morte</a:t>
            </a:r>
            <a:r>
              <a:rPr lang="it-IT" b="1" kern="1200" baseline="30000" dirty="0">
                <a:solidFill>
                  <a:srgbClr val="E1AA1E"/>
                </a:solidFill>
                <a:ea typeface="ＭＳ Ｐゴシック"/>
              </a:rPr>
              <a:t>3</a:t>
            </a:r>
            <a:endParaRPr lang="it-IT" b="1" kern="1200" baseline="30000" dirty="0">
              <a:solidFill>
                <a:srgbClr val="000000"/>
              </a:solidFill>
              <a:ea typeface="ＭＳ Ｐゴシック"/>
            </a:endParaRPr>
          </a:p>
        </p:txBody>
      </p:sp>
      <p:sp>
        <p:nvSpPr>
          <p:cNvPr id="9" name="TextBox 23"/>
          <p:cNvSpPr txBox="1"/>
          <p:nvPr/>
        </p:nvSpPr>
        <p:spPr>
          <a:xfrm>
            <a:off x="632813" y="4887398"/>
            <a:ext cx="2596163" cy="494121"/>
          </a:xfrm>
          <a:prstGeom prst="rect">
            <a:avLst/>
          </a:prstGeom>
          <a:noFill/>
        </p:spPr>
        <p:txBody>
          <a:bodyPr wrap="square" lIns="32141" tIns="16071" rIns="32141" bIns="16071">
            <a:spAutoFit/>
          </a:bodyPr>
          <a:lstStyle/>
          <a:p>
            <a:pPr algn="l" defTabSz="914377" rtl="0">
              <a:defRPr/>
            </a:pPr>
            <a:r>
              <a:rPr lang="it-IT" sz="1000" kern="1200" dirty="0">
                <a:solidFill>
                  <a:srgbClr val="30485F"/>
                </a:solidFill>
                <a:ea typeface="Arial" charset="0"/>
                <a:cs typeface="Arial" charset="0"/>
              </a:rPr>
              <a:t>*Dati tratti dallo studio osservazionale DIG in 7788 pazienti ambulatoriali con scompenso cardiaco cronico; follow-up di 37 mesi.</a:t>
            </a:r>
            <a:r>
              <a:rPr lang="it-IT" sz="1000" kern="1200" baseline="30000" dirty="0">
                <a:solidFill>
                  <a:srgbClr val="30485F"/>
                </a:solidFill>
                <a:ea typeface="Arial" charset="0"/>
                <a:cs typeface="Arial" charset="0"/>
              </a:rPr>
              <a:t>4</a:t>
            </a:r>
          </a:p>
        </p:txBody>
      </p:sp>
    </p:spTree>
    <p:custDataLst>
      <p:tags r:id="rId1"/>
    </p:custDataLst>
    <p:extLst>
      <p:ext uri="{BB962C8B-B14F-4D97-AF65-F5344CB8AC3E}">
        <p14:creationId xmlns:p14="http://schemas.microsoft.com/office/powerpoint/2010/main" xmlns="" val="17337260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p:cNvSpPr>
          <p:nvPr>
            <p:ph type="title" idx="4294967295"/>
          </p:nvPr>
        </p:nvSpPr>
        <p:spPr>
          <a:xfrm>
            <a:off x="334818" y="318005"/>
            <a:ext cx="8647546" cy="540544"/>
          </a:xfrm>
          <a:prstGeom prst="rect">
            <a:avLst/>
          </a:prstGeom>
        </p:spPr>
        <p:txBody>
          <a:bodyPr lIns="0" tIns="0" rIns="0" bIns="0">
            <a:noAutofit/>
          </a:bodyPr>
          <a:lstStyle>
            <a:lvl1pPr defTabSz="630237">
              <a:defRPr sz="1600"/>
            </a:lvl1pPr>
          </a:lstStyle>
          <a:p>
            <a:pPr lvl="0" algn="just">
              <a:defRPr sz="1800"/>
            </a:pPr>
            <a:r>
              <a:rPr lang="it-IT" sz="2400" b="1" dirty="0">
                <a:solidFill>
                  <a:srgbClr val="C00000"/>
                </a:solidFill>
                <a:latin typeface="Calibri" panose="020F0502020204030204" pitchFamily="34" charset="0"/>
                <a:cs typeface="Calibri" panose="020F0502020204030204" pitchFamily="34" charset="0"/>
              </a:rPr>
              <a:t>Il </a:t>
            </a:r>
            <a:r>
              <a:rPr sz="2400" b="1" dirty="0" err="1">
                <a:solidFill>
                  <a:srgbClr val="C00000"/>
                </a:solidFill>
                <a:latin typeface="Calibri" panose="020F0502020204030204" pitchFamily="34" charset="0"/>
                <a:cs typeface="Calibri" panose="020F0502020204030204" pitchFamily="34" charset="0"/>
              </a:rPr>
              <a:t>ris</a:t>
            </a:r>
            <a:r>
              <a:rPr lang="it-IT" sz="2400" b="1" dirty="0">
                <a:solidFill>
                  <a:srgbClr val="C00000"/>
                </a:solidFill>
                <a:latin typeface="Calibri" panose="020F0502020204030204" pitchFamily="34" charset="0"/>
                <a:cs typeface="Calibri" panose="020F0502020204030204" pitchFamily="34" charset="0"/>
              </a:rPr>
              <a:t>chio di</a:t>
            </a:r>
            <a:r>
              <a:rPr sz="2400" b="1" dirty="0">
                <a:solidFill>
                  <a:srgbClr val="C00000"/>
                </a:solidFill>
                <a:latin typeface="Calibri" panose="020F0502020204030204" pitchFamily="34" charset="0"/>
                <a:cs typeface="Calibri" panose="020F0502020204030204" pitchFamily="34" charset="0"/>
              </a:rPr>
              <a:t> outcome </a:t>
            </a:r>
            <a:r>
              <a:rPr lang="it-IT" sz="2400" b="1" dirty="0">
                <a:solidFill>
                  <a:srgbClr val="C00000"/>
                </a:solidFill>
                <a:latin typeface="Calibri" panose="020F0502020204030204" pitchFamily="34" charset="0"/>
                <a:cs typeface="Calibri" panose="020F0502020204030204" pitchFamily="34" charset="0"/>
              </a:rPr>
              <a:t>primario </a:t>
            </a:r>
            <a:r>
              <a:rPr sz="2400" b="1" dirty="0">
                <a:solidFill>
                  <a:srgbClr val="C00000"/>
                </a:solidFill>
                <a:latin typeface="Calibri" panose="020F0502020204030204" pitchFamily="34" charset="0"/>
                <a:cs typeface="Calibri" panose="020F0502020204030204" pitchFamily="34" charset="0"/>
              </a:rPr>
              <a:t>(</a:t>
            </a:r>
            <a:r>
              <a:rPr lang="it-IT" sz="2400" b="1" dirty="0">
                <a:solidFill>
                  <a:srgbClr val="C00000"/>
                </a:solidFill>
                <a:latin typeface="Calibri" panose="020F0502020204030204" pitchFamily="34" charset="0"/>
                <a:cs typeface="Calibri" panose="020F0502020204030204" pitchFamily="34" charset="0"/>
              </a:rPr>
              <a:t>morte </a:t>
            </a:r>
            <a:r>
              <a:rPr sz="2400" b="1" dirty="0">
                <a:solidFill>
                  <a:srgbClr val="C00000"/>
                </a:solidFill>
                <a:latin typeface="Calibri" panose="020F0502020204030204" pitchFamily="34" charset="0"/>
                <a:cs typeface="Calibri" panose="020F0502020204030204" pitchFamily="34" charset="0"/>
              </a:rPr>
              <a:t>CV o</a:t>
            </a:r>
            <a:r>
              <a:rPr lang="it-IT" sz="2400" b="1" dirty="0">
                <a:solidFill>
                  <a:srgbClr val="C00000"/>
                </a:solidFill>
                <a:latin typeface="Calibri" panose="020F0502020204030204" pitchFamily="34" charset="0"/>
                <a:cs typeface="Calibri" panose="020F0502020204030204" pitchFamily="34" charset="0"/>
              </a:rPr>
              <a:t> ospedalizzazione per</a:t>
            </a:r>
            <a:r>
              <a:rPr sz="2400" b="1" dirty="0">
                <a:solidFill>
                  <a:srgbClr val="C00000"/>
                </a:solidFill>
                <a:latin typeface="Calibri" panose="020F0502020204030204" pitchFamily="34" charset="0"/>
                <a:cs typeface="Calibri" panose="020F0502020204030204" pitchFamily="34" charset="0"/>
              </a:rPr>
              <a:t> HF) </a:t>
            </a:r>
            <a:r>
              <a:rPr lang="it-IT" sz="2400" b="1" dirty="0">
                <a:solidFill>
                  <a:srgbClr val="C00000"/>
                </a:solidFill>
                <a:latin typeface="Calibri" panose="020F0502020204030204" pitchFamily="34" charset="0"/>
                <a:cs typeface="Calibri" panose="020F0502020204030204" pitchFamily="34" charset="0"/>
              </a:rPr>
              <a:t>è maggiore nei</a:t>
            </a:r>
            <a:r>
              <a:rPr sz="2400" b="1" dirty="0">
                <a:solidFill>
                  <a:srgbClr val="C00000"/>
                </a:solidFill>
                <a:latin typeface="Calibri" panose="020F0502020204030204" pitchFamily="34" charset="0"/>
                <a:cs typeface="Calibri" panose="020F0502020204030204" pitchFamily="34" charset="0"/>
              </a:rPr>
              <a:t> pa</a:t>
            </a:r>
            <a:r>
              <a:rPr lang="it-IT" sz="2400" b="1" dirty="0" err="1">
                <a:solidFill>
                  <a:srgbClr val="C00000"/>
                </a:solidFill>
                <a:latin typeface="Calibri" panose="020F0502020204030204" pitchFamily="34" charset="0"/>
                <a:cs typeface="Calibri" panose="020F0502020204030204" pitchFamily="34" charset="0"/>
              </a:rPr>
              <a:t>z</a:t>
            </a:r>
            <a:r>
              <a:rPr sz="2400" b="1" dirty="0">
                <a:solidFill>
                  <a:srgbClr val="C00000"/>
                </a:solidFill>
                <a:latin typeface="Calibri" panose="020F0502020204030204" pitchFamily="34" charset="0"/>
                <a:cs typeface="Calibri" panose="020F0502020204030204" pitchFamily="34" charset="0"/>
              </a:rPr>
              <a:t>ient</a:t>
            </a:r>
            <a:r>
              <a:rPr lang="it-IT" sz="2400" b="1" dirty="0">
                <a:solidFill>
                  <a:srgbClr val="C00000"/>
                </a:solidFill>
                <a:latin typeface="Calibri" panose="020F0502020204030204" pitchFamily="34" charset="0"/>
                <a:cs typeface="Calibri" panose="020F0502020204030204" pitchFamily="34" charset="0"/>
              </a:rPr>
              <a:t>i </a:t>
            </a:r>
            <a:r>
              <a:rPr lang="it-IT" sz="2400" b="1" dirty="0" smtClean="0">
                <a:solidFill>
                  <a:srgbClr val="C00000"/>
                </a:solidFill>
                <a:latin typeface="Calibri" panose="020F0502020204030204" pitchFamily="34" charset="0"/>
                <a:cs typeface="Calibri" panose="020F0502020204030204" pitchFamily="34" charset="0"/>
              </a:rPr>
              <a:t>con più</a:t>
            </a:r>
            <a:r>
              <a:rPr sz="2400" b="1" dirty="0" smtClean="0">
                <a:solidFill>
                  <a:srgbClr val="C00000"/>
                </a:solidFill>
                <a:latin typeface="Calibri" panose="020F0502020204030204" pitchFamily="34" charset="0"/>
                <a:cs typeface="Calibri" panose="020F0502020204030204" pitchFamily="34" charset="0"/>
              </a:rPr>
              <a:t> </a:t>
            </a:r>
            <a:r>
              <a:rPr sz="2400" b="1" dirty="0">
                <a:solidFill>
                  <a:srgbClr val="C00000"/>
                </a:solidFill>
                <a:latin typeface="Calibri" panose="020F0502020204030204" pitchFamily="34" charset="0"/>
                <a:cs typeface="Calibri" panose="020F0502020204030204" pitchFamily="34" charset="0"/>
              </a:rPr>
              <a:t>recent</a:t>
            </a:r>
            <a:r>
              <a:rPr lang="it-IT" sz="2400" b="1" dirty="0">
                <a:solidFill>
                  <a:srgbClr val="C00000"/>
                </a:solidFill>
                <a:latin typeface="Calibri" panose="020F0502020204030204" pitchFamily="34" charset="0"/>
                <a:cs typeface="Calibri" panose="020F0502020204030204" pitchFamily="34" charset="0"/>
              </a:rPr>
              <a:t>i</a:t>
            </a:r>
            <a:r>
              <a:rPr sz="2400" b="1" dirty="0">
                <a:solidFill>
                  <a:srgbClr val="C00000"/>
                </a:solidFill>
                <a:latin typeface="Calibri" panose="020F0502020204030204" pitchFamily="34" charset="0"/>
                <a:cs typeface="Calibri" panose="020F0502020204030204" pitchFamily="34" charset="0"/>
              </a:rPr>
              <a:t> </a:t>
            </a:r>
            <a:r>
              <a:rPr sz="2400" b="1" dirty="0" err="1">
                <a:solidFill>
                  <a:srgbClr val="C00000"/>
                </a:solidFill>
                <a:latin typeface="Calibri" panose="020F0502020204030204" pitchFamily="34" charset="0"/>
                <a:cs typeface="Calibri" panose="020F0502020204030204" pitchFamily="34" charset="0"/>
              </a:rPr>
              <a:t>osp</a:t>
            </a:r>
            <a:r>
              <a:rPr lang="it-IT" sz="2400" b="1" dirty="0">
                <a:solidFill>
                  <a:srgbClr val="C00000"/>
                </a:solidFill>
                <a:latin typeface="Calibri" panose="020F0502020204030204" pitchFamily="34" charset="0"/>
                <a:cs typeface="Calibri" panose="020F0502020204030204" pitchFamily="34" charset="0"/>
              </a:rPr>
              <a:t>ed</a:t>
            </a:r>
            <a:r>
              <a:rPr sz="2400" b="1" dirty="0" err="1">
                <a:solidFill>
                  <a:srgbClr val="C00000"/>
                </a:solidFill>
                <a:latin typeface="Calibri" panose="020F0502020204030204" pitchFamily="34" charset="0"/>
                <a:cs typeface="Calibri" panose="020F0502020204030204" pitchFamily="34" charset="0"/>
              </a:rPr>
              <a:t>aliz</a:t>
            </a:r>
            <a:r>
              <a:rPr lang="it-IT" sz="2400" b="1" dirty="0">
                <a:solidFill>
                  <a:srgbClr val="C00000"/>
                </a:solidFill>
                <a:latin typeface="Calibri" panose="020F0502020204030204" pitchFamily="34" charset="0"/>
                <a:cs typeface="Calibri" panose="020F0502020204030204" pitchFamily="34" charset="0"/>
              </a:rPr>
              <a:t>z</a:t>
            </a:r>
            <a:r>
              <a:rPr sz="2400" b="1" dirty="0">
                <a:solidFill>
                  <a:srgbClr val="C00000"/>
                </a:solidFill>
                <a:latin typeface="Calibri" panose="020F0502020204030204" pitchFamily="34" charset="0"/>
                <a:cs typeface="Calibri" panose="020F0502020204030204" pitchFamily="34" charset="0"/>
              </a:rPr>
              <a:t>a</a:t>
            </a:r>
            <a:r>
              <a:rPr lang="it-IT" sz="2400" b="1" dirty="0">
                <a:solidFill>
                  <a:srgbClr val="C00000"/>
                </a:solidFill>
                <a:latin typeface="Calibri" panose="020F0502020204030204" pitchFamily="34" charset="0"/>
                <a:cs typeface="Calibri" panose="020F0502020204030204" pitchFamily="34" charset="0"/>
              </a:rPr>
              <a:t>z</a:t>
            </a:r>
            <a:r>
              <a:rPr sz="2400" b="1" dirty="0">
                <a:solidFill>
                  <a:srgbClr val="C00000"/>
                </a:solidFill>
                <a:latin typeface="Calibri" panose="020F0502020204030204" pitchFamily="34" charset="0"/>
                <a:cs typeface="Calibri" panose="020F0502020204030204" pitchFamily="34" charset="0"/>
              </a:rPr>
              <a:t>ion</a:t>
            </a:r>
            <a:r>
              <a:rPr lang="it-IT" sz="2400" b="1" dirty="0">
                <a:solidFill>
                  <a:srgbClr val="C00000"/>
                </a:solidFill>
                <a:latin typeface="Calibri" panose="020F0502020204030204" pitchFamily="34" charset="0"/>
                <a:cs typeface="Calibri" panose="020F0502020204030204" pitchFamily="34" charset="0"/>
              </a:rPr>
              <a:t>i</a:t>
            </a:r>
            <a:r>
              <a:rPr sz="2400" b="1" dirty="0">
                <a:solidFill>
                  <a:srgbClr val="C00000"/>
                </a:solidFill>
                <a:latin typeface="Calibri" panose="020F0502020204030204" pitchFamily="34" charset="0"/>
                <a:cs typeface="Calibri" panose="020F0502020204030204" pitchFamily="34" charset="0"/>
              </a:rPr>
              <a:t> </a:t>
            </a:r>
            <a:r>
              <a:rPr lang="it-IT" sz="2400" b="1" dirty="0">
                <a:solidFill>
                  <a:srgbClr val="C00000"/>
                </a:solidFill>
                <a:latin typeface="Calibri" panose="020F0502020204030204" pitchFamily="34" charset="0"/>
                <a:cs typeface="Calibri" panose="020F0502020204030204" pitchFamily="34" charset="0"/>
              </a:rPr>
              <a:t>che in quelli senza precedente ospedalizzazione</a:t>
            </a:r>
            <a:endParaRPr sz="2400" b="1" dirty="0">
              <a:solidFill>
                <a:srgbClr val="C00000"/>
              </a:solidFill>
              <a:latin typeface="Calibri" panose="020F0502020204030204" pitchFamily="34" charset="0"/>
              <a:cs typeface="Calibri" panose="020F0502020204030204" pitchFamily="34" charset="0"/>
            </a:endParaRPr>
          </a:p>
        </p:txBody>
      </p:sp>
      <p:grpSp>
        <p:nvGrpSpPr>
          <p:cNvPr id="473" name="Group 473"/>
          <p:cNvGrpSpPr/>
          <p:nvPr/>
        </p:nvGrpSpPr>
        <p:grpSpPr>
          <a:xfrm>
            <a:off x="1430580" y="2259939"/>
            <a:ext cx="3923874" cy="2654334"/>
            <a:chOff x="-5925" y="270"/>
            <a:chExt cx="5231829" cy="3539110"/>
          </a:xfrm>
        </p:grpSpPr>
        <p:sp>
          <p:nvSpPr>
            <p:cNvPr id="433" name="Shape 433"/>
            <p:cNvSpPr/>
            <p:nvPr/>
          </p:nvSpPr>
          <p:spPr>
            <a:xfrm flipH="1">
              <a:off x="1659489" y="270"/>
              <a:ext cx="3" cy="3109493"/>
            </a:xfrm>
            <a:prstGeom prst="line">
              <a:avLst/>
            </a:prstGeom>
            <a:noFill/>
            <a:ln w="12700" cap="flat">
              <a:solidFill>
                <a:srgbClr val="C91124"/>
              </a:solidFill>
              <a:prstDash val="sysDash"/>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34" name="Shape 434"/>
            <p:cNvSpPr/>
            <p:nvPr/>
          </p:nvSpPr>
          <p:spPr>
            <a:xfrm>
              <a:off x="3319938" y="309535"/>
              <a:ext cx="1625635"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35" name="Shape 435"/>
            <p:cNvSpPr/>
            <p:nvPr/>
          </p:nvSpPr>
          <p:spPr>
            <a:xfrm>
              <a:off x="4093399" y="274321"/>
              <a:ext cx="74168" cy="73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74749"/>
            </a:solidFill>
            <a:ln w="12700" cap="flat">
              <a:noFill/>
              <a:miter lim="400000"/>
            </a:ln>
            <a:effectLst/>
          </p:spPr>
          <p:txBody>
            <a:bodyPr wrap="square" lIns="0" tIns="0" rIns="0" bIns="0" numCol="1" anchor="t">
              <a:noAutofit/>
            </a:bodyPr>
            <a:lstStyle/>
            <a:p>
              <a:pPr lvl="0">
                <a:defRPr sz="2400">
                  <a:solidFill>
                    <a:srgbClr val="474749"/>
                  </a:solidFill>
                </a:defRPr>
              </a:pPr>
              <a:endParaRPr/>
            </a:p>
          </p:txBody>
        </p:sp>
        <p:sp>
          <p:nvSpPr>
            <p:cNvPr id="436" name="Shape 436"/>
            <p:cNvSpPr/>
            <p:nvPr/>
          </p:nvSpPr>
          <p:spPr>
            <a:xfrm>
              <a:off x="3173115" y="934189"/>
              <a:ext cx="1884466"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37" name="Shape 437"/>
            <p:cNvSpPr/>
            <p:nvPr/>
          </p:nvSpPr>
          <p:spPr>
            <a:xfrm>
              <a:off x="4081290" y="897443"/>
              <a:ext cx="71142" cy="71958"/>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74749"/>
            </a:solidFill>
            <a:ln w="12700" cap="flat">
              <a:noFill/>
              <a:miter lim="400000"/>
            </a:ln>
            <a:effectLst/>
          </p:spPr>
          <p:txBody>
            <a:bodyPr wrap="square" lIns="0" tIns="0" rIns="0" bIns="0" numCol="1" anchor="t">
              <a:noAutofit/>
            </a:bodyPr>
            <a:lstStyle/>
            <a:p>
              <a:pPr lvl="0">
                <a:defRPr sz="2400">
                  <a:solidFill>
                    <a:srgbClr val="474749"/>
                  </a:solidFill>
                </a:defRPr>
              </a:pPr>
              <a:endParaRPr/>
            </a:p>
          </p:txBody>
        </p:sp>
        <p:sp>
          <p:nvSpPr>
            <p:cNvPr id="438" name="Shape 438"/>
            <p:cNvSpPr/>
            <p:nvPr/>
          </p:nvSpPr>
          <p:spPr>
            <a:xfrm>
              <a:off x="2296726" y="1552718"/>
              <a:ext cx="2034314"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39" name="Shape 439"/>
            <p:cNvSpPr/>
            <p:nvPr/>
          </p:nvSpPr>
          <p:spPr>
            <a:xfrm>
              <a:off x="3279068" y="1515974"/>
              <a:ext cx="71141" cy="750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74749"/>
            </a:solidFill>
            <a:ln w="12700" cap="flat">
              <a:noFill/>
              <a:miter lim="400000"/>
            </a:ln>
            <a:effectLst/>
          </p:spPr>
          <p:txBody>
            <a:bodyPr wrap="square" lIns="0" tIns="0" rIns="0" bIns="0" numCol="1" anchor="t">
              <a:noAutofit/>
            </a:bodyPr>
            <a:lstStyle/>
            <a:p>
              <a:pPr lvl="0">
                <a:defRPr sz="2400">
                  <a:solidFill>
                    <a:srgbClr val="474749"/>
                  </a:solidFill>
                </a:defRPr>
              </a:pPr>
              <a:endParaRPr/>
            </a:p>
          </p:txBody>
        </p:sp>
        <p:sp>
          <p:nvSpPr>
            <p:cNvPr id="440" name="Shape 440"/>
            <p:cNvSpPr/>
            <p:nvPr/>
          </p:nvSpPr>
          <p:spPr>
            <a:xfrm>
              <a:off x="2383002" y="2174312"/>
              <a:ext cx="1592336"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41" name="Shape 441"/>
            <p:cNvSpPr/>
            <p:nvPr/>
          </p:nvSpPr>
          <p:spPr>
            <a:xfrm>
              <a:off x="3147384" y="2137566"/>
              <a:ext cx="69627" cy="750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74749"/>
            </a:solidFill>
            <a:ln w="12700" cap="flat">
              <a:noFill/>
              <a:miter lim="400000"/>
            </a:ln>
            <a:effectLst/>
          </p:spPr>
          <p:txBody>
            <a:bodyPr wrap="square" lIns="0" tIns="0" rIns="0" bIns="0" numCol="1" anchor="t">
              <a:noAutofit/>
            </a:bodyPr>
            <a:lstStyle/>
            <a:p>
              <a:pPr lvl="0">
                <a:defRPr sz="2400">
                  <a:solidFill>
                    <a:srgbClr val="474749"/>
                  </a:solidFill>
                </a:defRPr>
              </a:pPr>
              <a:endParaRPr/>
            </a:p>
          </p:txBody>
        </p:sp>
        <p:sp>
          <p:nvSpPr>
            <p:cNvPr id="442" name="Shape 442"/>
            <p:cNvSpPr/>
            <p:nvPr/>
          </p:nvSpPr>
          <p:spPr>
            <a:xfrm>
              <a:off x="1621648" y="2759158"/>
              <a:ext cx="69628" cy="750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74749"/>
            </a:solidFill>
            <a:ln w="12700" cap="flat">
              <a:noFill/>
              <a:miter lim="400000"/>
            </a:ln>
            <a:effectLst/>
          </p:spPr>
          <p:txBody>
            <a:bodyPr wrap="square" lIns="0" tIns="0" rIns="0" bIns="0" numCol="1" anchor="t">
              <a:noAutofit/>
            </a:bodyPr>
            <a:lstStyle/>
            <a:p>
              <a:pPr lvl="0">
                <a:defRPr sz="2400">
                  <a:solidFill>
                    <a:srgbClr val="474749"/>
                  </a:solidFill>
                </a:defRPr>
              </a:pPr>
              <a:endParaRPr/>
            </a:p>
          </p:txBody>
        </p:sp>
        <p:sp>
          <p:nvSpPr>
            <p:cNvPr id="443" name="Shape 443"/>
            <p:cNvSpPr/>
            <p:nvPr/>
          </p:nvSpPr>
          <p:spPr>
            <a:xfrm flipH="1">
              <a:off x="1574726" y="270"/>
              <a:ext cx="3" cy="3109493"/>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44" name="Shape 444"/>
            <p:cNvSpPr/>
            <p:nvPr/>
          </p:nvSpPr>
          <p:spPr>
            <a:xfrm flipH="1" flipV="1">
              <a:off x="1574727" y="3111032"/>
              <a:ext cx="3614539"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45" name="Shape 445"/>
            <p:cNvSpPr/>
            <p:nvPr/>
          </p:nvSpPr>
          <p:spPr>
            <a:xfrm flipV="1">
              <a:off x="1659490" y="3109762"/>
              <a:ext cx="2" cy="50525"/>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46" name="Shape 446"/>
            <p:cNvSpPr/>
            <p:nvPr/>
          </p:nvSpPr>
          <p:spPr>
            <a:xfrm flipV="1">
              <a:off x="2277049" y="3109762"/>
              <a:ext cx="2" cy="50525"/>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47" name="Shape 447"/>
            <p:cNvSpPr/>
            <p:nvPr/>
          </p:nvSpPr>
          <p:spPr>
            <a:xfrm flipV="1">
              <a:off x="2844659" y="3109762"/>
              <a:ext cx="2" cy="50525"/>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48" name="Shape 448"/>
            <p:cNvSpPr/>
            <p:nvPr/>
          </p:nvSpPr>
          <p:spPr>
            <a:xfrm flipV="1">
              <a:off x="3363832" y="3109762"/>
              <a:ext cx="2" cy="50525"/>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49" name="Shape 449"/>
            <p:cNvSpPr/>
            <p:nvPr/>
          </p:nvSpPr>
          <p:spPr>
            <a:xfrm flipV="1">
              <a:off x="3846679" y="3109762"/>
              <a:ext cx="2" cy="50525"/>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50" name="Shape 450"/>
            <p:cNvSpPr/>
            <p:nvPr/>
          </p:nvSpPr>
          <p:spPr>
            <a:xfrm flipV="1">
              <a:off x="4299253" y="3109762"/>
              <a:ext cx="2" cy="50525"/>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51" name="Shape 451"/>
            <p:cNvSpPr/>
            <p:nvPr/>
          </p:nvSpPr>
          <p:spPr>
            <a:xfrm flipV="1">
              <a:off x="4720041" y="3109762"/>
              <a:ext cx="2" cy="50525"/>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52" name="Shape 452"/>
            <p:cNvSpPr/>
            <p:nvPr/>
          </p:nvSpPr>
          <p:spPr>
            <a:xfrm flipV="1">
              <a:off x="5110556" y="3109762"/>
              <a:ext cx="2" cy="50525"/>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53" name="Shape 453"/>
            <p:cNvSpPr/>
            <p:nvPr/>
          </p:nvSpPr>
          <p:spPr>
            <a:xfrm>
              <a:off x="759467" y="227167"/>
              <a:ext cx="722421"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1200">
                  <a:solidFill>
                    <a:srgbClr val="474749"/>
                  </a:solidFill>
                </a:defRPr>
              </a:lvl1pPr>
            </a:lstStyle>
            <a:p>
              <a:pPr lvl="0">
                <a:defRPr sz="1800">
                  <a:solidFill>
                    <a:srgbClr val="000000"/>
                  </a:solidFill>
                </a:defRPr>
              </a:pPr>
              <a:r>
                <a:rPr sz="900"/>
                <a:t>&lt;3 Months</a:t>
              </a:r>
            </a:p>
          </p:txBody>
        </p:sp>
        <p:sp>
          <p:nvSpPr>
            <p:cNvPr id="454" name="Shape 454"/>
            <p:cNvSpPr/>
            <p:nvPr/>
          </p:nvSpPr>
          <p:spPr>
            <a:xfrm rot="16200000">
              <a:off x="-1358432" y="1449477"/>
              <a:ext cx="2889679"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200" b="1">
                  <a:solidFill>
                    <a:srgbClr val="474749"/>
                  </a:solidFill>
                </a:defRPr>
              </a:lvl1pPr>
            </a:lstStyle>
            <a:p>
              <a:pPr lvl="0">
                <a:defRPr sz="1800" b="0">
                  <a:solidFill>
                    <a:srgbClr val="000000"/>
                  </a:solidFill>
                </a:defRPr>
              </a:pPr>
              <a:r>
                <a:rPr sz="900"/>
                <a:t>Time from HF Hospitalization to Screening</a:t>
              </a:r>
            </a:p>
          </p:txBody>
        </p:sp>
        <p:sp>
          <p:nvSpPr>
            <p:cNvPr id="455" name="Shape 455"/>
            <p:cNvSpPr/>
            <p:nvPr/>
          </p:nvSpPr>
          <p:spPr>
            <a:xfrm>
              <a:off x="678251" y="847227"/>
              <a:ext cx="803638"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1200">
                  <a:solidFill>
                    <a:srgbClr val="474749"/>
                  </a:solidFill>
                </a:defRPr>
              </a:lvl1pPr>
            </a:lstStyle>
            <a:p>
              <a:pPr lvl="0">
                <a:defRPr sz="1800">
                  <a:solidFill>
                    <a:srgbClr val="000000"/>
                  </a:solidFill>
                </a:defRPr>
              </a:pPr>
              <a:r>
                <a:rPr sz="900"/>
                <a:t>3–6 Months</a:t>
              </a:r>
            </a:p>
          </p:txBody>
        </p:sp>
        <p:sp>
          <p:nvSpPr>
            <p:cNvPr id="456" name="Shape 456"/>
            <p:cNvSpPr/>
            <p:nvPr/>
          </p:nvSpPr>
          <p:spPr>
            <a:xfrm>
              <a:off x="592757" y="1462695"/>
              <a:ext cx="889133"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1200">
                  <a:solidFill>
                    <a:srgbClr val="474749"/>
                  </a:solidFill>
                </a:defRPr>
              </a:lvl1pPr>
            </a:lstStyle>
            <a:p>
              <a:pPr lvl="0">
                <a:defRPr sz="1800">
                  <a:solidFill>
                    <a:srgbClr val="000000"/>
                  </a:solidFill>
                </a:defRPr>
              </a:pPr>
              <a:r>
                <a:rPr sz="900"/>
                <a:t>6–12 Months</a:t>
              </a:r>
            </a:p>
          </p:txBody>
        </p:sp>
        <p:sp>
          <p:nvSpPr>
            <p:cNvPr id="457" name="Shape 457"/>
            <p:cNvSpPr/>
            <p:nvPr/>
          </p:nvSpPr>
          <p:spPr>
            <a:xfrm>
              <a:off x="673976" y="2082756"/>
              <a:ext cx="807913"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1200">
                  <a:solidFill>
                    <a:srgbClr val="474749"/>
                  </a:solidFill>
                </a:defRPr>
              </a:lvl1pPr>
            </a:lstStyle>
            <a:p>
              <a:pPr lvl="0">
                <a:defRPr sz="1800">
                  <a:solidFill>
                    <a:srgbClr val="000000"/>
                  </a:solidFill>
                </a:defRPr>
              </a:pPr>
              <a:r>
                <a:rPr sz="900"/>
                <a:t>&gt;12 Months</a:t>
              </a:r>
            </a:p>
          </p:txBody>
        </p:sp>
        <p:sp>
          <p:nvSpPr>
            <p:cNvPr id="458" name="Shape 458"/>
            <p:cNvSpPr/>
            <p:nvPr/>
          </p:nvSpPr>
          <p:spPr>
            <a:xfrm>
              <a:off x="1615596" y="3172533"/>
              <a:ext cx="85493"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200">
                  <a:solidFill>
                    <a:srgbClr val="474749"/>
                  </a:solidFill>
                </a:defRPr>
              </a:lvl1pPr>
            </a:lstStyle>
            <a:p>
              <a:pPr lvl="0">
                <a:defRPr sz="1800">
                  <a:solidFill>
                    <a:srgbClr val="000000"/>
                  </a:solidFill>
                </a:defRPr>
              </a:pPr>
              <a:r>
                <a:rPr sz="900"/>
                <a:t>1</a:t>
              </a:r>
            </a:p>
          </p:txBody>
        </p:sp>
        <p:sp>
          <p:nvSpPr>
            <p:cNvPr id="459" name="Shape 459"/>
            <p:cNvSpPr/>
            <p:nvPr/>
          </p:nvSpPr>
          <p:spPr>
            <a:xfrm>
              <a:off x="2180175" y="3172533"/>
              <a:ext cx="213733"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200">
                  <a:solidFill>
                    <a:srgbClr val="474749"/>
                  </a:solidFill>
                </a:defRPr>
              </a:lvl1pPr>
            </a:lstStyle>
            <a:p>
              <a:pPr lvl="0">
                <a:defRPr sz="1800">
                  <a:solidFill>
                    <a:srgbClr val="000000"/>
                  </a:solidFill>
                </a:defRPr>
              </a:pPr>
              <a:r>
                <a:rPr sz="900"/>
                <a:t>1.1</a:t>
              </a:r>
            </a:p>
          </p:txBody>
        </p:sp>
        <p:sp>
          <p:nvSpPr>
            <p:cNvPr id="460" name="Shape 460"/>
            <p:cNvSpPr/>
            <p:nvPr/>
          </p:nvSpPr>
          <p:spPr>
            <a:xfrm>
              <a:off x="2744760" y="3172533"/>
              <a:ext cx="213733"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200">
                  <a:solidFill>
                    <a:srgbClr val="474749"/>
                  </a:solidFill>
                </a:defRPr>
              </a:lvl1pPr>
            </a:lstStyle>
            <a:p>
              <a:pPr lvl="0">
                <a:defRPr sz="1800">
                  <a:solidFill>
                    <a:srgbClr val="000000"/>
                  </a:solidFill>
                </a:defRPr>
              </a:pPr>
              <a:r>
                <a:rPr sz="900"/>
                <a:t>1.2</a:t>
              </a:r>
            </a:p>
          </p:txBody>
        </p:sp>
        <p:sp>
          <p:nvSpPr>
            <p:cNvPr id="461" name="Shape 461"/>
            <p:cNvSpPr/>
            <p:nvPr/>
          </p:nvSpPr>
          <p:spPr>
            <a:xfrm>
              <a:off x="3259392" y="3172533"/>
              <a:ext cx="213733"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200">
                  <a:solidFill>
                    <a:srgbClr val="474749"/>
                  </a:solidFill>
                </a:defRPr>
              </a:lvl1pPr>
            </a:lstStyle>
            <a:p>
              <a:pPr lvl="0">
                <a:defRPr sz="1800">
                  <a:solidFill>
                    <a:srgbClr val="000000"/>
                  </a:solidFill>
                </a:defRPr>
              </a:pPr>
              <a:r>
                <a:rPr sz="900"/>
                <a:t>1.3</a:t>
              </a:r>
            </a:p>
          </p:txBody>
        </p:sp>
        <p:sp>
          <p:nvSpPr>
            <p:cNvPr id="462" name="Shape 462"/>
            <p:cNvSpPr/>
            <p:nvPr/>
          </p:nvSpPr>
          <p:spPr>
            <a:xfrm>
              <a:off x="3748293" y="3172533"/>
              <a:ext cx="213733"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200">
                  <a:solidFill>
                    <a:srgbClr val="474749"/>
                  </a:solidFill>
                </a:defRPr>
              </a:lvl1pPr>
            </a:lstStyle>
            <a:p>
              <a:pPr lvl="0">
                <a:defRPr sz="1800">
                  <a:solidFill>
                    <a:srgbClr val="000000"/>
                  </a:solidFill>
                </a:defRPr>
              </a:pPr>
              <a:r>
                <a:rPr sz="900"/>
                <a:t>1.4</a:t>
              </a:r>
            </a:p>
          </p:txBody>
        </p:sp>
        <p:sp>
          <p:nvSpPr>
            <p:cNvPr id="463" name="Shape 463"/>
            <p:cNvSpPr/>
            <p:nvPr/>
          </p:nvSpPr>
          <p:spPr>
            <a:xfrm>
              <a:off x="4199354" y="3172533"/>
              <a:ext cx="213733"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200">
                  <a:solidFill>
                    <a:srgbClr val="474749"/>
                  </a:solidFill>
                </a:defRPr>
              </a:lvl1pPr>
            </a:lstStyle>
            <a:p>
              <a:pPr lvl="0">
                <a:defRPr sz="1800">
                  <a:solidFill>
                    <a:srgbClr val="000000"/>
                  </a:solidFill>
                </a:defRPr>
              </a:pPr>
              <a:r>
                <a:rPr sz="900"/>
                <a:t>1.5</a:t>
              </a:r>
            </a:p>
          </p:txBody>
        </p:sp>
        <p:sp>
          <p:nvSpPr>
            <p:cNvPr id="464" name="Shape 464"/>
            <p:cNvSpPr/>
            <p:nvPr/>
          </p:nvSpPr>
          <p:spPr>
            <a:xfrm>
              <a:off x="4620142" y="3172533"/>
              <a:ext cx="213733"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200">
                  <a:solidFill>
                    <a:srgbClr val="474749"/>
                  </a:solidFill>
                </a:defRPr>
              </a:lvl1pPr>
            </a:lstStyle>
            <a:p>
              <a:pPr lvl="0">
                <a:defRPr sz="1800">
                  <a:solidFill>
                    <a:srgbClr val="000000"/>
                  </a:solidFill>
                </a:defRPr>
              </a:pPr>
              <a:r>
                <a:rPr sz="900"/>
                <a:t>1.6</a:t>
              </a:r>
            </a:p>
          </p:txBody>
        </p:sp>
        <p:sp>
          <p:nvSpPr>
            <p:cNvPr id="465" name="Shape 465"/>
            <p:cNvSpPr/>
            <p:nvPr/>
          </p:nvSpPr>
          <p:spPr>
            <a:xfrm>
              <a:off x="5012171" y="3172533"/>
              <a:ext cx="213733"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200">
                  <a:solidFill>
                    <a:srgbClr val="474749"/>
                  </a:solidFill>
                </a:defRPr>
              </a:lvl1pPr>
            </a:lstStyle>
            <a:p>
              <a:pPr lvl="0">
                <a:defRPr sz="1800">
                  <a:solidFill>
                    <a:srgbClr val="000000"/>
                  </a:solidFill>
                </a:defRPr>
              </a:pPr>
              <a:r>
                <a:rPr sz="900"/>
                <a:t>1.7</a:t>
              </a:r>
            </a:p>
          </p:txBody>
        </p:sp>
        <p:sp>
          <p:nvSpPr>
            <p:cNvPr id="466" name="Shape 466"/>
            <p:cNvSpPr/>
            <p:nvPr/>
          </p:nvSpPr>
          <p:spPr>
            <a:xfrm>
              <a:off x="199490" y="2629329"/>
              <a:ext cx="1282402" cy="553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r"/>
              <a:r>
                <a:rPr sz="900">
                  <a:solidFill>
                    <a:srgbClr val="474749"/>
                  </a:solidFill>
                </a:rPr>
                <a:t>No Prior HF</a:t>
              </a:r>
            </a:p>
            <a:p>
              <a:pPr lvl="0" algn="r"/>
              <a:r>
                <a:rPr sz="900">
                  <a:solidFill>
                    <a:srgbClr val="474749"/>
                  </a:solidFill>
                </a:rPr>
                <a:t>Hospitalization</a:t>
              </a:r>
            </a:p>
            <a:p>
              <a:pPr lvl="0" algn="r"/>
              <a:r>
                <a:rPr sz="900">
                  <a:solidFill>
                    <a:srgbClr val="474749"/>
                  </a:solidFill>
                </a:rPr>
                <a:t>(Reference Group)</a:t>
              </a:r>
            </a:p>
          </p:txBody>
        </p:sp>
        <p:sp>
          <p:nvSpPr>
            <p:cNvPr id="467" name="Shape 467"/>
            <p:cNvSpPr/>
            <p:nvPr/>
          </p:nvSpPr>
          <p:spPr>
            <a:xfrm>
              <a:off x="2952127" y="3354715"/>
              <a:ext cx="897681" cy="18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200" b="1">
                  <a:solidFill>
                    <a:srgbClr val="474749"/>
                  </a:solidFill>
                </a:defRPr>
              </a:lvl1pPr>
            </a:lstStyle>
            <a:p>
              <a:pPr lvl="0">
                <a:defRPr sz="1800" b="0">
                  <a:solidFill>
                    <a:srgbClr val="000000"/>
                  </a:solidFill>
                </a:defRPr>
              </a:pPr>
              <a:r>
                <a:rPr sz="900"/>
                <a:t>Hazard Ratio</a:t>
              </a:r>
            </a:p>
          </p:txBody>
        </p:sp>
        <p:sp>
          <p:nvSpPr>
            <p:cNvPr id="468" name="Shape 468"/>
            <p:cNvSpPr/>
            <p:nvPr/>
          </p:nvSpPr>
          <p:spPr>
            <a:xfrm flipH="1">
              <a:off x="1521751" y="309535"/>
              <a:ext cx="52979"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69" name="Shape 469"/>
            <p:cNvSpPr/>
            <p:nvPr/>
          </p:nvSpPr>
          <p:spPr>
            <a:xfrm flipH="1">
              <a:off x="1521751" y="931127"/>
              <a:ext cx="52979"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70" name="Shape 470"/>
            <p:cNvSpPr/>
            <p:nvPr/>
          </p:nvSpPr>
          <p:spPr>
            <a:xfrm flipH="1">
              <a:off x="1521751" y="1552718"/>
              <a:ext cx="52979"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71" name="Shape 471"/>
            <p:cNvSpPr/>
            <p:nvPr/>
          </p:nvSpPr>
          <p:spPr>
            <a:xfrm flipH="1">
              <a:off x="1521751" y="2174312"/>
              <a:ext cx="52979"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72" name="Shape 472"/>
            <p:cNvSpPr/>
            <p:nvPr/>
          </p:nvSpPr>
          <p:spPr>
            <a:xfrm flipH="1">
              <a:off x="1521751" y="2794372"/>
              <a:ext cx="52979"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sp>
        <p:nvSpPr>
          <p:cNvPr id="474" name="Shape 474"/>
          <p:cNvSpPr/>
          <p:nvPr/>
        </p:nvSpPr>
        <p:spPr>
          <a:xfrm>
            <a:off x="3113484" y="2209801"/>
            <a:ext cx="945772" cy="1384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200">
                <a:solidFill>
                  <a:srgbClr val="474749"/>
                </a:solidFill>
              </a:defRPr>
            </a:lvl1pPr>
          </a:lstStyle>
          <a:p>
            <a:pPr lvl="0">
              <a:defRPr sz="1800">
                <a:solidFill>
                  <a:srgbClr val="000000"/>
                </a:solidFill>
              </a:defRPr>
            </a:pPr>
            <a:r>
              <a:rPr sz="900"/>
              <a:t>p &lt; 0.001 for trend</a:t>
            </a:r>
          </a:p>
        </p:txBody>
      </p:sp>
      <p:sp>
        <p:nvSpPr>
          <p:cNvPr id="475" name="Shape 475"/>
          <p:cNvSpPr/>
          <p:nvPr/>
        </p:nvSpPr>
        <p:spPr>
          <a:xfrm>
            <a:off x="1400175" y="5154217"/>
            <a:ext cx="3067050" cy="91948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a:spcBef>
                <a:spcPts val="450"/>
              </a:spcBef>
            </a:pPr>
            <a:r>
              <a:rPr sz="1000" dirty="0">
                <a:solidFill>
                  <a:srgbClr val="808080"/>
                </a:solidFill>
              </a:rPr>
              <a:t>CV, cardiovascular; HF, heart failure; PARADIGM-HF, Prospective comparison of ARNI with ACEI to Determine Impact on Global Mortality and morbidity in Heart Failure; ARR, absolute risk reduction </a:t>
            </a:r>
            <a:endParaRPr sz="2400" dirty="0"/>
          </a:p>
          <a:p>
            <a:pPr>
              <a:spcBef>
                <a:spcPts val="450"/>
              </a:spcBef>
            </a:pPr>
            <a:r>
              <a:rPr sz="1000" dirty="0">
                <a:solidFill>
                  <a:srgbClr val="474749"/>
                </a:solidFill>
              </a:rPr>
              <a:t> </a:t>
            </a:r>
          </a:p>
        </p:txBody>
      </p:sp>
      <p:grpSp>
        <p:nvGrpSpPr>
          <p:cNvPr id="478" name="Group 478"/>
          <p:cNvGrpSpPr/>
          <p:nvPr/>
        </p:nvGrpSpPr>
        <p:grpSpPr>
          <a:xfrm>
            <a:off x="5228035" y="2091959"/>
            <a:ext cx="2637236" cy="830997"/>
            <a:chOff x="-1" y="-45996"/>
            <a:chExt cx="3516314" cy="1107994"/>
          </a:xfrm>
        </p:grpSpPr>
        <p:sp>
          <p:nvSpPr>
            <p:cNvPr id="476" name="Shape 476"/>
            <p:cNvSpPr/>
            <p:nvPr/>
          </p:nvSpPr>
          <p:spPr>
            <a:xfrm>
              <a:off x="-1" y="-1"/>
              <a:ext cx="3516314" cy="1016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561" y="6850"/>
                  </a:lnTo>
                  <a:lnTo>
                    <a:pt x="1561" y="9550"/>
                  </a:lnTo>
                  <a:lnTo>
                    <a:pt x="3319" y="9550"/>
                  </a:lnTo>
                  <a:lnTo>
                    <a:pt x="3319" y="0"/>
                  </a:lnTo>
                  <a:lnTo>
                    <a:pt x="21600" y="0"/>
                  </a:lnTo>
                  <a:lnTo>
                    <a:pt x="21600" y="21600"/>
                  </a:lnTo>
                  <a:lnTo>
                    <a:pt x="3319" y="21600"/>
                  </a:lnTo>
                  <a:lnTo>
                    <a:pt x="3319" y="12050"/>
                  </a:lnTo>
                  <a:lnTo>
                    <a:pt x="1561" y="12050"/>
                  </a:lnTo>
                  <a:lnTo>
                    <a:pt x="1561" y="14750"/>
                  </a:lnTo>
                  <a:close/>
                </a:path>
              </a:pathLst>
            </a:custGeom>
            <a:solidFill>
              <a:srgbClr val="FFFFFF"/>
            </a:solidFill>
            <a:ln w="25400" cap="flat">
              <a:solidFill>
                <a:srgbClr val="FFC000"/>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477" name="Shape 477"/>
            <p:cNvSpPr/>
            <p:nvPr/>
          </p:nvSpPr>
          <p:spPr>
            <a:xfrm>
              <a:off x="540350" y="-45996"/>
              <a:ext cx="2975962" cy="1107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474749"/>
                  </a:solidFill>
                </a:defRPr>
              </a:lvl1pPr>
            </a:lstStyle>
            <a:p>
              <a:pPr lvl="0">
                <a:defRPr>
                  <a:solidFill>
                    <a:srgbClr val="000000"/>
                  </a:solidFill>
                </a:defRPr>
              </a:pPr>
              <a:r>
                <a:rPr lang="it-IT" dirty="0"/>
                <a:t>i</a:t>
              </a:r>
              <a:r>
                <a:rPr lang="it-IT" dirty="0" smtClean="0">
                  <a:solidFill>
                    <a:srgbClr val="474749"/>
                  </a:solidFill>
                </a:rPr>
                <a:t>l </a:t>
              </a:r>
              <a:r>
                <a:rPr dirty="0" smtClean="0">
                  <a:solidFill>
                    <a:srgbClr val="474749"/>
                  </a:solidFill>
                </a:rPr>
                <a:t>29</a:t>
              </a:r>
              <a:r>
                <a:rPr dirty="0">
                  <a:solidFill>
                    <a:srgbClr val="474749"/>
                  </a:solidFill>
                </a:rPr>
                <a:t>% </a:t>
              </a:r>
              <a:r>
                <a:rPr dirty="0" smtClean="0">
                  <a:solidFill>
                    <a:srgbClr val="474749"/>
                  </a:solidFill>
                </a:rPr>
                <a:t>ha</a:t>
              </a:r>
              <a:r>
                <a:rPr lang="it-IT" dirty="0" smtClean="0">
                  <a:solidFill>
                    <a:srgbClr val="474749"/>
                  </a:solidFill>
                </a:rPr>
                <a:t> avuto un</a:t>
              </a:r>
              <a:r>
                <a:rPr dirty="0" smtClean="0">
                  <a:solidFill>
                    <a:srgbClr val="474749"/>
                  </a:solidFill>
                </a:rPr>
                <a:t> event</a:t>
              </a:r>
              <a:r>
                <a:rPr lang="it-IT" dirty="0" smtClean="0">
                  <a:solidFill>
                    <a:srgbClr val="474749"/>
                  </a:solidFill>
                </a:rPr>
                <a:t>o primario</a:t>
              </a:r>
              <a:r>
                <a:rPr dirty="0" smtClean="0">
                  <a:solidFill>
                    <a:srgbClr val="474749"/>
                  </a:solidFill>
                </a:rPr>
                <a:t>, </a:t>
              </a:r>
              <a:r>
                <a:rPr lang="it-IT" dirty="0" smtClean="0">
                  <a:solidFill>
                    <a:srgbClr val="474749"/>
                  </a:solidFill>
                </a:rPr>
                <a:t>e il </a:t>
              </a:r>
              <a:r>
                <a:rPr dirty="0" smtClean="0">
                  <a:solidFill>
                    <a:srgbClr val="474749"/>
                  </a:solidFill>
                </a:rPr>
                <a:t>19</a:t>
              </a:r>
              <a:r>
                <a:rPr dirty="0">
                  <a:solidFill>
                    <a:srgbClr val="474749"/>
                  </a:solidFill>
                </a:rPr>
                <a:t>% </a:t>
              </a:r>
              <a:r>
                <a:rPr lang="it-IT" dirty="0" smtClean="0">
                  <a:solidFill>
                    <a:srgbClr val="474749"/>
                  </a:solidFill>
                </a:rPr>
                <a:t>è deceduto</a:t>
              </a:r>
              <a:endParaRPr dirty="0">
                <a:solidFill>
                  <a:srgbClr val="474749"/>
                </a:solidFill>
              </a:endParaRPr>
            </a:p>
          </p:txBody>
        </p:sp>
      </p:grpSp>
      <p:grpSp>
        <p:nvGrpSpPr>
          <p:cNvPr id="481" name="Group 481"/>
          <p:cNvGrpSpPr/>
          <p:nvPr/>
        </p:nvGrpSpPr>
        <p:grpSpPr>
          <a:xfrm>
            <a:off x="2843210" y="3472519"/>
            <a:ext cx="5377153" cy="1661994"/>
            <a:chOff x="-1" y="-115012"/>
            <a:chExt cx="6781800" cy="2215989"/>
          </a:xfrm>
        </p:grpSpPr>
        <p:sp>
          <p:nvSpPr>
            <p:cNvPr id="479" name="Shape 479"/>
            <p:cNvSpPr/>
            <p:nvPr/>
          </p:nvSpPr>
          <p:spPr>
            <a:xfrm>
              <a:off x="-1" y="-1"/>
              <a:ext cx="6753226" cy="19859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589" y="7890"/>
                  </a:lnTo>
                  <a:lnTo>
                    <a:pt x="1589" y="9711"/>
                  </a:lnTo>
                  <a:lnTo>
                    <a:pt x="11090" y="9711"/>
                  </a:lnTo>
                  <a:lnTo>
                    <a:pt x="11090" y="0"/>
                  </a:lnTo>
                  <a:lnTo>
                    <a:pt x="21600" y="0"/>
                  </a:lnTo>
                  <a:lnTo>
                    <a:pt x="21600" y="21600"/>
                  </a:lnTo>
                  <a:lnTo>
                    <a:pt x="11090" y="21600"/>
                  </a:lnTo>
                  <a:lnTo>
                    <a:pt x="11090" y="11889"/>
                  </a:lnTo>
                  <a:lnTo>
                    <a:pt x="1589" y="11889"/>
                  </a:lnTo>
                  <a:lnTo>
                    <a:pt x="1589" y="13710"/>
                  </a:lnTo>
                  <a:close/>
                </a:path>
              </a:pathLst>
            </a:custGeom>
            <a:solidFill>
              <a:srgbClr val="FFFFFF"/>
            </a:solidFill>
            <a:ln w="25400" cap="flat">
              <a:solidFill>
                <a:srgbClr val="FFC000"/>
              </a:solidFill>
              <a:prstDash val="solid"/>
              <a:bevel/>
            </a:ln>
            <a:effectLst/>
          </p:spPr>
          <p:txBody>
            <a:bodyPr wrap="square" lIns="0" tIns="0" rIns="0" bIns="0" numCol="1" anchor="ctr">
              <a:noAutofit/>
            </a:bodyPr>
            <a:lstStyle/>
            <a:p>
              <a:pPr lvl="0">
                <a:defRPr>
                  <a:solidFill>
                    <a:srgbClr val="FFFFFF"/>
                  </a:solidFill>
                </a:defRPr>
              </a:pPr>
              <a:endParaRPr/>
            </a:p>
          </p:txBody>
        </p:sp>
        <p:sp>
          <p:nvSpPr>
            <p:cNvPr id="480" name="Shape 480"/>
            <p:cNvSpPr/>
            <p:nvPr/>
          </p:nvSpPr>
          <p:spPr>
            <a:xfrm>
              <a:off x="3467308" y="-115012"/>
              <a:ext cx="3314491" cy="22159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it-IT" sz="1200" dirty="0">
                  <a:solidFill>
                    <a:srgbClr val="474749"/>
                  </a:solidFill>
                </a:rPr>
                <a:t>Il </a:t>
              </a:r>
              <a:r>
                <a:rPr sz="1200" dirty="0" smtClean="0">
                  <a:solidFill>
                    <a:srgbClr val="474749"/>
                  </a:solidFill>
                </a:rPr>
                <a:t>20</a:t>
              </a:r>
              <a:r>
                <a:rPr lang="en-US" sz="1200" dirty="0" smtClean="0">
                  <a:solidFill>
                    <a:srgbClr val="474749"/>
                  </a:solidFill>
                </a:rPr>
                <a:t>%</a:t>
              </a:r>
              <a:r>
                <a:rPr lang="it-IT" sz="1200" dirty="0" smtClean="0">
                  <a:solidFill>
                    <a:srgbClr val="474749"/>
                  </a:solidFill>
                </a:rPr>
                <a:t> </a:t>
              </a:r>
              <a:r>
                <a:rPr lang="it-IT" sz="1200" dirty="0">
                  <a:solidFill>
                    <a:srgbClr val="474749"/>
                  </a:solidFill>
                </a:rPr>
                <a:t>dei pazienti ha avuto un evento primario</a:t>
              </a:r>
              <a:r>
                <a:rPr sz="1200" dirty="0">
                  <a:solidFill>
                    <a:srgbClr val="474749"/>
                  </a:solidFill>
                </a:rPr>
                <a:t> </a:t>
              </a:r>
              <a:r>
                <a:rPr lang="it-IT" sz="1200" dirty="0">
                  <a:solidFill>
                    <a:srgbClr val="474749"/>
                  </a:solidFill>
                </a:rPr>
                <a:t>ed il </a:t>
              </a:r>
              <a:r>
                <a:rPr sz="1200" dirty="0">
                  <a:solidFill>
                    <a:srgbClr val="474749"/>
                  </a:solidFill>
                </a:rPr>
                <a:t>17% </a:t>
              </a:r>
              <a:r>
                <a:rPr lang="it-IT" sz="1200" dirty="0">
                  <a:solidFill>
                    <a:srgbClr val="474749"/>
                  </a:solidFill>
                </a:rPr>
                <a:t>è deceduto.</a:t>
              </a:r>
              <a:endParaRPr dirty="0">
                <a:solidFill>
                  <a:srgbClr val="FFFFFF"/>
                </a:solidFill>
              </a:endParaRPr>
            </a:p>
            <a:p>
              <a:pPr lvl="0"/>
              <a:r>
                <a:rPr lang="it-IT" sz="1200" dirty="0">
                  <a:solidFill>
                    <a:srgbClr val="474749"/>
                  </a:solidFill>
                </a:rPr>
                <a:t>Nel</a:t>
              </a:r>
              <a:r>
                <a:rPr sz="1200" dirty="0">
                  <a:solidFill>
                    <a:srgbClr val="474749"/>
                  </a:solidFill>
                </a:rPr>
                <a:t> 51% </a:t>
              </a:r>
              <a:r>
                <a:rPr lang="it-IT" sz="1200" dirty="0">
                  <a:solidFill>
                    <a:srgbClr val="474749"/>
                  </a:solidFill>
                </a:rPr>
                <a:t>dei pazienti più stabili che sono deceduti durante lo studio</a:t>
              </a:r>
              <a:r>
                <a:rPr sz="1200" dirty="0">
                  <a:solidFill>
                    <a:srgbClr val="474749"/>
                  </a:solidFill>
                </a:rPr>
                <a:t>, </a:t>
              </a:r>
              <a:r>
                <a:rPr lang="it-IT" sz="1200" dirty="0">
                  <a:solidFill>
                    <a:srgbClr val="474749"/>
                  </a:solidFill>
                </a:rPr>
                <a:t>l’evento primario è stato la morte </a:t>
              </a:r>
              <a:r>
                <a:rPr sz="1200" dirty="0">
                  <a:solidFill>
                    <a:srgbClr val="474749"/>
                  </a:solidFill>
                </a:rPr>
                <a:t>CV </a:t>
              </a:r>
              <a:r>
                <a:rPr lang="it-IT" sz="1200" dirty="0">
                  <a:solidFill>
                    <a:srgbClr val="474749"/>
                  </a:solidFill>
                </a:rPr>
                <a:t>non preceduta da ospedalizzazione per scompenso, ed il </a:t>
              </a:r>
              <a:r>
                <a:rPr sz="1200" dirty="0">
                  <a:solidFill>
                    <a:srgbClr val="474749"/>
                  </a:solidFill>
                </a:rPr>
                <a:t>60% </a:t>
              </a:r>
              <a:r>
                <a:rPr lang="it-IT" sz="1200" dirty="0">
                  <a:solidFill>
                    <a:srgbClr val="474749"/>
                  </a:solidFill>
                </a:rPr>
                <a:t>di questi decessi è stato la morte improvvisa</a:t>
              </a:r>
              <a:r>
                <a:rPr sz="1200" dirty="0">
                  <a:solidFill>
                    <a:srgbClr val="474749"/>
                  </a:solidFill>
                </a:rPr>
                <a:t>.</a:t>
              </a:r>
            </a:p>
          </p:txBody>
        </p:sp>
      </p:grpSp>
      <p:sp>
        <p:nvSpPr>
          <p:cNvPr id="482" name="Shape 482"/>
          <p:cNvSpPr/>
          <p:nvPr/>
        </p:nvSpPr>
        <p:spPr>
          <a:xfrm>
            <a:off x="4910138" y="5293519"/>
            <a:ext cx="3019425" cy="646331"/>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gn="r">
              <a:tabLst>
                <a:tab pos="114300" algn="l"/>
              </a:tabLst>
              <a:defRPr sz="800"/>
            </a:lvl1pPr>
          </a:lstStyle>
          <a:p>
            <a:pPr lvl="0">
              <a:defRPr sz="1800"/>
            </a:pPr>
            <a:r>
              <a:rPr/>
              <a:t>Solomon, S et al., J Am Coll Cardiol HF 2016]</a:t>
            </a: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 grpId="1" animBg="1" advAuto="0"/>
      <p:bldP spid="481" grpId="2"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hape 485"/>
          <p:cNvSpPr>
            <a:spLocks noGrp="1"/>
          </p:cNvSpPr>
          <p:nvPr>
            <p:ph type="title" idx="4294967295"/>
          </p:nvPr>
        </p:nvSpPr>
        <p:spPr>
          <a:xfrm>
            <a:off x="0" y="92473"/>
            <a:ext cx="9144000" cy="720328"/>
          </a:xfrm>
          <a:prstGeom prst="rect">
            <a:avLst/>
          </a:prstGeom>
        </p:spPr>
        <p:txBody>
          <a:bodyPr lIns="0" tIns="0" rIns="0" bIns="0">
            <a:noAutofit/>
          </a:bodyPr>
          <a:lstStyle>
            <a:lvl1pPr defTabSz="703262">
              <a:defRPr sz="1800"/>
            </a:lvl1pPr>
          </a:lstStyle>
          <a:p>
            <a:pPr lvl="0" algn="ctr"/>
            <a:r>
              <a:rPr lang="it-IT" sz="2000" b="1" dirty="0">
                <a:solidFill>
                  <a:srgbClr val="C00000"/>
                </a:solidFill>
                <a:latin typeface="Calibri" panose="020F0502020204030204" pitchFamily="34" charset="0"/>
                <a:cs typeface="Calibri" panose="020F0502020204030204" pitchFamily="34" charset="0"/>
              </a:rPr>
              <a:t>I pazienti</a:t>
            </a:r>
            <a:r>
              <a:rPr sz="2000" b="1" dirty="0">
                <a:solidFill>
                  <a:srgbClr val="C00000"/>
                </a:solidFill>
                <a:latin typeface="Calibri" panose="020F0502020204030204" pitchFamily="34" charset="0"/>
                <a:cs typeface="Calibri" panose="020F0502020204030204" pitchFamily="34" charset="0"/>
              </a:rPr>
              <a:t> consider</a:t>
            </a:r>
            <a:r>
              <a:rPr lang="it-IT" sz="2000" b="1" dirty="0">
                <a:solidFill>
                  <a:srgbClr val="C00000"/>
                </a:solidFill>
                <a:latin typeface="Calibri" panose="020F0502020204030204" pitchFamily="34" charset="0"/>
                <a:cs typeface="Calibri" panose="020F0502020204030204" pitchFamily="34" charset="0"/>
              </a:rPr>
              <a:t>ati</a:t>
            </a:r>
            <a:r>
              <a:rPr sz="2000" b="1" dirty="0">
                <a:solidFill>
                  <a:srgbClr val="C00000"/>
                </a:solidFill>
                <a:latin typeface="Calibri" panose="020F0502020204030204" pitchFamily="34" charset="0"/>
                <a:cs typeface="Calibri" panose="020F0502020204030204" pitchFamily="34" charset="0"/>
              </a:rPr>
              <a:t> </a:t>
            </a:r>
            <a:r>
              <a:rPr sz="2000" b="1" dirty="0" err="1">
                <a:solidFill>
                  <a:srgbClr val="C00000"/>
                </a:solidFill>
                <a:latin typeface="Calibri" panose="020F0502020204030204" pitchFamily="34" charset="0"/>
                <a:cs typeface="Calibri" panose="020F0502020204030204" pitchFamily="34" charset="0"/>
              </a:rPr>
              <a:t>clinica</a:t>
            </a:r>
            <a:r>
              <a:rPr lang="it-IT" sz="2000" b="1" dirty="0">
                <a:solidFill>
                  <a:srgbClr val="C00000"/>
                </a:solidFill>
                <a:latin typeface="Calibri" panose="020F0502020204030204" pitchFamily="34" charset="0"/>
                <a:cs typeface="Calibri" panose="020F0502020204030204" pitchFamily="34" charset="0"/>
              </a:rPr>
              <a:t>mente </a:t>
            </a:r>
            <a:r>
              <a:rPr sz="2000" b="1" dirty="0">
                <a:solidFill>
                  <a:srgbClr val="C00000"/>
                </a:solidFill>
                <a:latin typeface="Calibri" panose="020F0502020204030204" pitchFamily="34" charset="0"/>
                <a:cs typeface="Calibri" panose="020F0502020204030204" pitchFamily="34" charset="0"/>
              </a:rPr>
              <a:t>stab</a:t>
            </a:r>
            <a:r>
              <a:rPr lang="it-IT" sz="2000" b="1" dirty="0">
                <a:solidFill>
                  <a:srgbClr val="C00000"/>
                </a:solidFill>
                <a:latin typeface="Calibri" panose="020F0502020204030204" pitchFamily="34" charset="0"/>
                <a:cs typeface="Calibri" panose="020F0502020204030204" pitchFamily="34" charset="0"/>
              </a:rPr>
              <a:t>i</a:t>
            </a:r>
            <a:r>
              <a:rPr sz="2000" b="1" dirty="0">
                <a:solidFill>
                  <a:srgbClr val="C00000"/>
                </a:solidFill>
                <a:latin typeface="Calibri" panose="020F0502020204030204" pitchFamily="34" charset="0"/>
                <a:cs typeface="Calibri" panose="020F0502020204030204" pitchFamily="34" charset="0"/>
              </a:rPr>
              <a:t>l</a:t>
            </a:r>
            <a:r>
              <a:rPr lang="it-IT" sz="2000" b="1" dirty="0">
                <a:solidFill>
                  <a:srgbClr val="C00000"/>
                </a:solidFill>
                <a:latin typeface="Calibri" panose="020F0502020204030204" pitchFamily="34" charset="0"/>
                <a:cs typeface="Calibri" panose="020F0502020204030204" pitchFamily="34" charset="0"/>
              </a:rPr>
              <a:t>i</a:t>
            </a:r>
            <a:r>
              <a:rPr sz="2000" b="1" dirty="0">
                <a:solidFill>
                  <a:srgbClr val="C00000"/>
                </a:solidFill>
                <a:latin typeface="Calibri" panose="020F0502020204030204" pitchFamily="34" charset="0"/>
                <a:cs typeface="Calibri" panose="020F0502020204030204" pitchFamily="34" charset="0"/>
              </a:rPr>
              <a:t> (</a:t>
            </a:r>
            <a:r>
              <a:rPr lang="it-IT" sz="2000" b="1" dirty="0">
                <a:solidFill>
                  <a:srgbClr val="C00000"/>
                </a:solidFill>
                <a:latin typeface="Calibri" panose="020F0502020204030204" pitchFamily="34" charset="0"/>
                <a:cs typeface="Calibri" panose="020F0502020204030204" pitchFamily="34" charset="0"/>
              </a:rPr>
              <a:t>mai ospedalizzati o con un ricovero remoto)</a:t>
            </a:r>
            <a:r>
              <a:rPr sz="2000" b="1" dirty="0">
                <a:solidFill>
                  <a:srgbClr val="C00000"/>
                </a:solidFill>
                <a:latin typeface="Calibri" panose="020F0502020204030204" pitchFamily="34" charset="0"/>
                <a:cs typeface="Calibri" panose="020F0502020204030204" pitchFamily="34" charset="0"/>
              </a:rPr>
              <a:t> </a:t>
            </a:r>
            <a:r>
              <a:rPr sz="2000" b="1" dirty="0" err="1">
                <a:solidFill>
                  <a:srgbClr val="C00000"/>
                </a:solidFill>
                <a:latin typeface="Calibri" panose="020F0502020204030204" pitchFamily="34" charset="0"/>
                <a:cs typeface="Calibri" panose="020F0502020204030204" pitchFamily="34" charset="0"/>
              </a:rPr>
              <a:t>benefi</a:t>
            </a:r>
            <a:r>
              <a:rPr lang="it-IT" sz="2000" b="1" dirty="0">
                <a:solidFill>
                  <a:srgbClr val="C00000"/>
                </a:solidFill>
                <a:latin typeface="Calibri" panose="020F0502020204030204" pitchFamily="34" charset="0"/>
                <a:cs typeface="Calibri" panose="020F0502020204030204" pitchFamily="34" charset="0"/>
              </a:rPr>
              <a:t>ciano del </a:t>
            </a:r>
            <a:r>
              <a:rPr sz="2000" b="1" dirty="0" err="1">
                <a:solidFill>
                  <a:srgbClr val="C00000"/>
                </a:solidFill>
                <a:latin typeface="Calibri" panose="020F0502020204030204" pitchFamily="34" charset="0"/>
                <a:cs typeface="Calibri" panose="020F0502020204030204" pitchFamily="34" charset="0"/>
              </a:rPr>
              <a:t>sacubitril</a:t>
            </a:r>
            <a:r>
              <a:rPr sz="2000" b="1" dirty="0">
                <a:solidFill>
                  <a:srgbClr val="C00000"/>
                </a:solidFill>
                <a:latin typeface="Calibri" panose="020F0502020204030204" pitchFamily="34" charset="0"/>
                <a:cs typeface="Calibri" panose="020F0502020204030204" pitchFamily="34" charset="0"/>
              </a:rPr>
              <a:t>/valsartan </a:t>
            </a:r>
            <a:r>
              <a:rPr lang="it-IT" sz="2000" b="1" dirty="0">
                <a:solidFill>
                  <a:srgbClr val="C00000"/>
                </a:solidFill>
                <a:latin typeface="Calibri" panose="020F0502020204030204" pitchFamily="34" charset="0"/>
                <a:cs typeface="Calibri" panose="020F0502020204030204" pitchFamily="34" charset="0"/>
              </a:rPr>
              <a:t>nella stessa misura di coloro che hanno avuto ospedalizzazioni più recenti</a:t>
            </a:r>
            <a:endParaRPr sz="2000" b="1" dirty="0">
              <a:solidFill>
                <a:srgbClr val="C00000"/>
              </a:solidFill>
              <a:latin typeface="Calibri" panose="020F0502020204030204" pitchFamily="34" charset="0"/>
              <a:cs typeface="Calibri" panose="020F0502020204030204" pitchFamily="34" charset="0"/>
            </a:endParaRPr>
          </a:p>
        </p:txBody>
      </p:sp>
      <p:grpSp>
        <p:nvGrpSpPr>
          <p:cNvPr id="488" name="Group 488"/>
          <p:cNvGrpSpPr/>
          <p:nvPr/>
        </p:nvGrpSpPr>
        <p:grpSpPr>
          <a:xfrm>
            <a:off x="114300" y="5213351"/>
            <a:ext cx="8966926" cy="1177243"/>
            <a:chOff x="-148177" y="402697"/>
            <a:chExt cx="8718380" cy="1569656"/>
          </a:xfrm>
        </p:grpSpPr>
        <p:sp>
          <p:nvSpPr>
            <p:cNvPr id="486" name="Shape 486"/>
            <p:cNvSpPr/>
            <p:nvPr/>
          </p:nvSpPr>
          <p:spPr>
            <a:xfrm>
              <a:off x="-148177" y="411162"/>
              <a:ext cx="8718380" cy="1540932"/>
            </a:xfrm>
            <a:prstGeom prst="rect">
              <a:avLst/>
            </a:prstGeom>
            <a:solidFill>
              <a:srgbClr val="F2F2F2"/>
            </a:solidFill>
            <a:ln w="12700" cap="flat">
              <a:noFill/>
              <a:miter lim="400000"/>
            </a:ln>
            <a:effectLst>
              <a:outerShdw blurRad="38100" dist="38100" dir="5400000" rotWithShape="0">
                <a:srgbClr val="000000">
                  <a:alpha val="15999"/>
                </a:srgbClr>
              </a:outerShdw>
            </a:effectLst>
          </p:spPr>
          <p:txBody>
            <a:bodyPr wrap="square" lIns="0" tIns="0" rIns="0" bIns="0" numCol="1" anchor="ctr">
              <a:noAutofit/>
            </a:bodyPr>
            <a:lstStyle/>
            <a:p>
              <a:pPr>
                <a:spcBef>
                  <a:spcPts val="900"/>
                </a:spcBef>
                <a:defRPr sz="1100">
                  <a:solidFill>
                    <a:srgbClr val="242425"/>
                  </a:solidFill>
                </a:defRPr>
              </a:pPr>
              <a:endParaRPr sz="825"/>
            </a:p>
          </p:txBody>
        </p:sp>
        <p:sp>
          <p:nvSpPr>
            <p:cNvPr id="487" name="Shape 487"/>
            <p:cNvSpPr/>
            <p:nvPr/>
          </p:nvSpPr>
          <p:spPr>
            <a:xfrm>
              <a:off x="-88578" y="402697"/>
              <a:ext cx="8534595" cy="15696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lvl="0"/>
              <a:r>
                <a:rPr sz="1400" dirty="0">
                  <a:solidFill>
                    <a:srgbClr val="404040"/>
                  </a:solidFill>
                  <a:latin typeface="AdvOTe81213fa"/>
                  <a:ea typeface="AdvOTe81213fa"/>
                  <a:cs typeface="AdvOTe81213fa"/>
                  <a:sym typeface="AdvOTe81213fa"/>
                </a:rPr>
                <a:t>The data show, that patients deemed to be "stable" can derive the full benefit from switching to sacubitril/valsartan, challenging the notion to wait for evidence of clinical decompensation (e.g. a hospitalization) or instability as a rational for switching patients. </a:t>
              </a:r>
              <a:r>
                <a:rPr sz="1400" b="1" dirty="0">
                  <a:solidFill>
                    <a:srgbClr val="404040"/>
                  </a:solidFill>
                  <a:latin typeface="AdvOTe81213fa"/>
                  <a:ea typeface="AdvOTe81213fa"/>
                  <a:cs typeface="AdvOTe81213fa"/>
                  <a:sym typeface="AdvOTe81213fa"/>
                </a:rPr>
                <a:t>Waiting could theoretically even put patients at a higher risk for the primary endpoint as also illustrated by this analysis</a:t>
              </a:r>
              <a:r>
                <a:rPr sz="1400" b="1" dirty="0">
                  <a:solidFill>
                    <a:srgbClr val="FF0000"/>
                  </a:solidFill>
                  <a:latin typeface="AdvOTe81213fa"/>
                  <a:ea typeface="AdvOTe81213fa"/>
                  <a:cs typeface="AdvOTe81213fa"/>
                  <a:sym typeface="AdvOTe81213fa"/>
                </a:rPr>
                <a:t>. These data support to switch to sacubitril/valsartan as soon as possible.</a:t>
              </a:r>
            </a:p>
          </p:txBody>
        </p:sp>
      </p:grpSp>
      <p:grpSp>
        <p:nvGrpSpPr>
          <p:cNvPr id="597" name="Group 597"/>
          <p:cNvGrpSpPr/>
          <p:nvPr/>
        </p:nvGrpSpPr>
        <p:grpSpPr>
          <a:xfrm>
            <a:off x="711200" y="1079500"/>
            <a:ext cx="7966241" cy="4075404"/>
            <a:chOff x="83227" y="0"/>
            <a:chExt cx="8571608" cy="3537337"/>
          </a:xfrm>
        </p:grpSpPr>
        <p:sp>
          <p:nvSpPr>
            <p:cNvPr id="489" name="Shape 489"/>
            <p:cNvSpPr/>
            <p:nvPr/>
          </p:nvSpPr>
          <p:spPr>
            <a:xfrm flipH="1">
              <a:off x="1949364" y="554037"/>
              <a:ext cx="1" cy="2593976"/>
            </a:xfrm>
            <a:prstGeom prst="line">
              <a:avLst/>
            </a:prstGeom>
            <a:noFill/>
            <a:ln w="12700" cap="flat">
              <a:solidFill>
                <a:srgbClr val="9EC72B"/>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90" name="Shape 490"/>
            <p:cNvSpPr/>
            <p:nvPr/>
          </p:nvSpPr>
          <p:spPr>
            <a:xfrm flipH="1">
              <a:off x="1776337" y="554037"/>
              <a:ext cx="1" cy="2593976"/>
            </a:xfrm>
            <a:prstGeom prst="line">
              <a:avLst/>
            </a:prstGeom>
            <a:noFill/>
            <a:ln w="12700" cap="flat">
              <a:solidFill>
                <a:srgbClr val="C91124"/>
              </a:solidFill>
              <a:prstDash val="sysDash"/>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491" name="Shape 491"/>
            <p:cNvSpPr/>
            <p:nvPr/>
          </p:nvSpPr>
          <p:spPr>
            <a:xfrm>
              <a:off x="83227" y="0"/>
              <a:ext cx="2904641" cy="1692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100" b="1">
                  <a:solidFill>
                    <a:srgbClr val="474749"/>
                  </a:solidFill>
                </a:defRPr>
              </a:lvl1pPr>
            </a:lstStyle>
            <a:p>
              <a:pPr lvl="0">
                <a:defRPr sz="1800" b="0">
                  <a:solidFill>
                    <a:srgbClr val="000000"/>
                  </a:solidFill>
                </a:defRPr>
              </a:pPr>
              <a:r>
                <a:rPr sz="825" dirty="0"/>
                <a:t>(A) Cardiovascular Death or HF Hospialization</a:t>
              </a:r>
            </a:p>
          </p:txBody>
        </p:sp>
        <p:sp>
          <p:nvSpPr>
            <p:cNvPr id="492" name="Shape 492"/>
            <p:cNvSpPr/>
            <p:nvPr/>
          </p:nvSpPr>
          <p:spPr>
            <a:xfrm>
              <a:off x="3647907" y="0"/>
              <a:ext cx="1590178" cy="1692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100" b="1">
                  <a:solidFill>
                    <a:srgbClr val="474749"/>
                  </a:solidFill>
                </a:defRPr>
              </a:lvl1pPr>
            </a:lstStyle>
            <a:p>
              <a:pPr lvl="0">
                <a:defRPr sz="1800" b="0">
                  <a:solidFill>
                    <a:srgbClr val="000000"/>
                  </a:solidFill>
                </a:defRPr>
              </a:pPr>
              <a:r>
                <a:rPr sz="825"/>
                <a:t>(B) Cardiovascular Death</a:t>
              </a:r>
            </a:p>
          </p:txBody>
        </p:sp>
        <p:sp>
          <p:nvSpPr>
            <p:cNvPr id="493" name="Shape 493"/>
            <p:cNvSpPr/>
            <p:nvPr/>
          </p:nvSpPr>
          <p:spPr>
            <a:xfrm>
              <a:off x="6586434" y="0"/>
              <a:ext cx="1423468" cy="1692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100" b="1">
                  <a:solidFill>
                    <a:srgbClr val="474749"/>
                  </a:solidFill>
                </a:defRPr>
              </a:lvl1pPr>
            </a:lstStyle>
            <a:p>
              <a:pPr lvl="0">
                <a:defRPr sz="1800" b="0">
                  <a:solidFill>
                    <a:srgbClr val="000000"/>
                  </a:solidFill>
                </a:defRPr>
              </a:pPr>
              <a:r>
                <a:rPr sz="825"/>
                <a:t>(C) All-Cause Mortality</a:t>
              </a:r>
            </a:p>
          </p:txBody>
        </p:sp>
        <p:sp>
          <p:nvSpPr>
            <p:cNvPr id="494" name="Shape 494"/>
            <p:cNvSpPr/>
            <p:nvPr/>
          </p:nvSpPr>
          <p:spPr>
            <a:xfrm>
              <a:off x="6365728" y="219073"/>
              <a:ext cx="1340110"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900">
                  <a:solidFill>
                    <a:srgbClr val="474749"/>
                  </a:solidFill>
                </a:defRPr>
              </a:lvl1pPr>
            </a:lstStyle>
            <a:p>
              <a:pPr lvl="0">
                <a:defRPr sz="1800">
                  <a:solidFill>
                    <a:srgbClr val="000000"/>
                  </a:solidFill>
                </a:defRPr>
              </a:pPr>
              <a:r>
                <a:rPr sz="675"/>
                <a:t>Favors sacubitril/valsartan</a:t>
              </a:r>
            </a:p>
          </p:txBody>
        </p:sp>
        <p:sp>
          <p:nvSpPr>
            <p:cNvPr id="495" name="Shape 495"/>
            <p:cNvSpPr/>
            <p:nvPr/>
          </p:nvSpPr>
          <p:spPr>
            <a:xfrm>
              <a:off x="7834098" y="219073"/>
              <a:ext cx="820737"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Favors enalapril</a:t>
              </a:r>
            </a:p>
          </p:txBody>
        </p:sp>
        <p:sp>
          <p:nvSpPr>
            <p:cNvPr id="496" name="Shape 496"/>
            <p:cNvSpPr/>
            <p:nvPr/>
          </p:nvSpPr>
          <p:spPr>
            <a:xfrm>
              <a:off x="3451141" y="219073"/>
              <a:ext cx="1340110"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900">
                  <a:solidFill>
                    <a:srgbClr val="474749"/>
                  </a:solidFill>
                </a:defRPr>
              </a:lvl1pPr>
            </a:lstStyle>
            <a:p>
              <a:pPr lvl="0">
                <a:defRPr sz="1800">
                  <a:solidFill>
                    <a:srgbClr val="000000"/>
                  </a:solidFill>
                </a:defRPr>
              </a:pPr>
              <a:r>
                <a:rPr sz="675"/>
                <a:t>Favors sacubitril/valsartan</a:t>
              </a:r>
            </a:p>
          </p:txBody>
        </p:sp>
        <p:sp>
          <p:nvSpPr>
            <p:cNvPr id="497" name="Shape 497"/>
            <p:cNvSpPr/>
            <p:nvPr/>
          </p:nvSpPr>
          <p:spPr>
            <a:xfrm>
              <a:off x="4919509" y="219073"/>
              <a:ext cx="820737"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Favors enalapril</a:t>
              </a:r>
            </a:p>
          </p:txBody>
        </p:sp>
        <p:sp>
          <p:nvSpPr>
            <p:cNvPr id="498" name="Shape 498"/>
            <p:cNvSpPr/>
            <p:nvPr/>
          </p:nvSpPr>
          <p:spPr>
            <a:xfrm>
              <a:off x="549251" y="219073"/>
              <a:ext cx="1340110"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900">
                  <a:solidFill>
                    <a:srgbClr val="474749"/>
                  </a:solidFill>
                </a:defRPr>
              </a:lvl1pPr>
            </a:lstStyle>
            <a:p>
              <a:pPr lvl="0">
                <a:defRPr sz="1800">
                  <a:solidFill>
                    <a:srgbClr val="000000"/>
                  </a:solidFill>
                </a:defRPr>
              </a:pPr>
              <a:r>
                <a:rPr sz="675"/>
                <a:t>Favors sacubitril/valsartan</a:t>
              </a:r>
            </a:p>
          </p:txBody>
        </p:sp>
        <p:sp>
          <p:nvSpPr>
            <p:cNvPr id="499" name="Shape 499"/>
            <p:cNvSpPr/>
            <p:nvPr/>
          </p:nvSpPr>
          <p:spPr>
            <a:xfrm>
              <a:off x="2016034" y="219073"/>
              <a:ext cx="820737"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Favors enalapril</a:t>
              </a:r>
            </a:p>
          </p:txBody>
        </p:sp>
        <p:sp>
          <p:nvSpPr>
            <p:cNvPr id="500" name="Shape 500"/>
            <p:cNvSpPr/>
            <p:nvPr/>
          </p:nvSpPr>
          <p:spPr>
            <a:xfrm>
              <a:off x="289259" y="909637"/>
              <a:ext cx="991724"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Interaction p = 0.16</a:t>
              </a:r>
            </a:p>
          </p:txBody>
        </p:sp>
        <p:sp>
          <p:nvSpPr>
            <p:cNvPr id="501" name="Shape 501"/>
            <p:cNvSpPr/>
            <p:nvPr/>
          </p:nvSpPr>
          <p:spPr>
            <a:xfrm>
              <a:off x="217826" y="673098"/>
              <a:ext cx="365485"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Overall</a:t>
              </a:r>
            </a:p>
          </p:txBody>
        </p:sp>
        <p:sp>
          <p:nvSpPr>
            <p:cNvPr id="502" name="Shape 502"/>
            <p:cNvSpPr/>
            <p:nvPr/>
          </p:nvSpPr>
          <p:spPr>
            <a:xfrm>
              <a:off x="313071" y="1265237"/>
              <a:ext cx="542884"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&lt;3 Months</a:t>
              </a:r>
            </a:p>
          </p:txBody>
        </p:sp>
        <p:sp>
          <p:nvSpPr>
            <p:cNvPr id="503" name="Shape 503"/>
            <p:cNvSpPr/>
            <p:nvPr/>
          </p:nvSpPr>
          <p:spPr>
            <a:xfrm>
              <a:off x="313071" y="1650999"/>
              <a:ext cx="602729"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3–6 Months</a:t>
              </a:r>
            </a:p>
          </p:txBody>
        </p:sp>
        <p:sp>
          <p:nvSpPr>
            <p:cNvPr id="504" name="Shape 504"/>
            <p:cNvSpPr/>
            <p:nvPr/>
          </p:nvSpPr>
          <p:spPr>
            <a:xfrm>
              <a:off x="313071" y="2039937"/>
              <a:ext cx="666849"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6–12 Months</a:t>
              </a:r>
            </a:p>
          </p:txBody>
        </p:sp>
        <p:sp>
          <p:nvSpPr>
            <p:cNvPr id="505" name="Shape 505"/>
            <p:cNvSpPr/>
            <p:nvPr/>
          </p:nvSpPr>
          <p:spPr>
            <a:xfrm>
              <a:off x="313071" y="2387599"/>
              <a:ext cx="607004"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&gt;12 Months</a:t>
              </a:r>
            </a:p>
          </p:txBody>
        </p:sp>
        <p:sp>
          <p:nvSpPr>
            <p:cNvPr id="506" name="Shape 506"/>
            <p:cNvSpPr/>
            <p:nvPr/>
          </p:nvSpPr>
          <p:spPr>
            <a:xfrm>
              <a:off x="1373455" y="3267073"/>
              <a:ext cx="96181"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.5</a:t>
              </a:r>
            </a:p>
          </p:txBody>
        </p:sp>
        <p:sp>
          <p:nvSpPr>
            <p:cNvPr id="507" name="Shape 507"/>
            <p:cNvSpPr/>
            <p:nvPr/>
          </p:nvSpPr>
          <p:spPr>
            <a:xfrm>
              <a:off x="1019463" y="3398837"/>
              <a:ext cx="673261"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b="1">
                  <a:solidFill>
                    <a:srgbClr val="474749"/>
                  </a:solidFill>
                </a:defRPr>
              </a:lvl1pPr>
            </a:lstStyle>
            <a:p>
              <a:pPr lvl="0">
                <a:defRPr sz="1800" b="0">
                  <a:solidFill>
                    <a:srgbClr val="000000"/>
                  </a:solidFill>
                </a:defRPr>
              </a:pPr>
              <a:r>
                <a:rPr sz="675"/>
                <a:t>Hazard Ratio</a:t>
              </a:r>
            </a:p>
          </p:txBody>
        </p:sp>
        <p:sp>
          <p:nvSpPr>
            <p:cNvPr id="508" name="Shape 508"/>
            <p:cNvSpPr/>
            <p:nvPr/>
          </p:nvSpPr>
          <p:spPr>
            <a:xfrm>
              <a:off x="1914757" y="3267074"/>
              <a:ext cx="64120"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1</a:t>
              </a:r>
            </a:p>
          </p:txBody>
        </p:sp>
        <p:sp>
          <p:nvSpPr>
            <p:cNvPr id="509" name="Shape 509"/>
            <p:cNvSpPr/>
            <p:nvPr/>
          </p:nvSpPr>
          <p:spPr>
            <a:xfrm>
              <a:off x="2184616" y="3267074"/>
              <a:ext cx="160301"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1.5</a:t>
              </a:r>
            </a:p>
          </p:txBody>
        </p:sp>
        <p:sp>
          <p:nvSpPr>
            <p:cNvPr id="510" name="Shape 510"/>
            <p:cNvSpPr/>
            <p:nvPr/>
          </p:nvSpPr>
          <p:spPr>
            <a:xfrm>
              <a:off x="2448124" y="3267074"/>
              <a:ext cx="64120"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2</a:t>
              </a:r>
            </a:p>
          </p:txBody>
        </p:sp>
        <p:sp>
          <p:nvSpPr>
            <p:cNvPr id="511" name="Shape 511"/>
            <p:cNvSpPr/>
            <p:nvPr/>
          </p:nvSpPr>
          <p:spPr>
            <a:xfrm>
              <a:off x="313071" y="2746373"/>
              <a:ext cx="609141"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No Prior HF</a:t>
              </a:r>
            </a:p>
          </p:txBody>
        </p:sp>
        <p:sp>
          <p:nvSpPr>
            <p:cNvPr id="512" name="Shape 512"/>
            <p:cNvSpPr/>
            <p:nvPr/>
          </p:nvSpPr>
          <p:spPr>
            <a:xfrm>
              <a:off x="313071" y="2868612"/>
              <a:ext cx="750206"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Hospitalization</a:t>
              </a:r>
            </a:p>
          </p:txBody>
        </p:sp>
        <p:sp>
          <p:nvSpPr>
            <p:cNvPr id="513" name="Shape 513"/>
            <p:cNvSpPr/>
            <p:nvPr/>
          </p:nvSpPr>
          <p:spPr>
            <a:xfrm>
              <a:off x="117820" y="3208337"/>
              <a:ext cx="2417614" cy="1"/>
            </a:xfrm>
            <a:prstGeom prst="line">
              <a:avLst/>
            </a:prstGeom>
            <a:noFill/>
            <a:ln w="635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14" name="Shape 514"/>
            <p:cNvSpPr/>
            <p:nvPr/>
          </p:nvSpPr>
          <p:spPr>
            <a:xfrm flipV="1">
              <a:off x="2475110" y="3208338"/>
              <a:ext cx="1" cy="39689"/>
            </a:xfrm>
            <a:prstGeom prst="line">
              <a:avLst/>
            </a:prstGeom>
            <a:noFill/>
            <a:ln w="63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15" name="Shape 515"/>
            <p:cNvSpPr/>
            <p:nvPr/>
          </p:nvSpPr>
          <p:spPr>
            <a:xfrm flipV="1">
              <a:off x="2256049" y="3208338"/>
              <a:ext cx="1" cy="39689"/>
            </a:xfrm>
            <a:prstGeom prst="line">
              <a:avLst/>
            </a:prstGeom>
            <a:noFill/>
            <a:ln w="63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16" name="Shape 516"/>
            <p:cNvSpPr/>
            <p:nvPr/>
          </p:nvSpPr>
          <p:spPr>
            <a:xfrm flipV="1">
              <a:off x="1948093" y="3208338"/>
              <a:ext cx="1" cy="39689"/>
            </a:xfrm>
            <a:prstGeom prst="line">
              <a:avLst/>
            </a:prstGeom>
            <a:noFill/>
            <a:ln w="63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17" name="Shape 517"/>
            <p:cNvSpPr/>
            <p:nvPr/>
          </p:nvSpPr>
          <p:spPr>
            <a:xfrm flipV="1">
              <a:off x="1416314" y="3208338"/>
              <a:ext cx="1" cy="39689"/>
            </a:xfrm>
            <a:prstGeom prst="line">
              <a:avLst/>
            </a:prstGeom>
            <a:noFill/>
            <a:ln w="63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18" name="Shape 518"/>
            <p:cNvSpPr/>
            <p:nvPr/>
          </p:nvSpPr>
          <p:spPr>
            <a:xfrm>
              <a:off x="1721095" y="671512"/>
              <a:ext cx="104770" cy="104776"/>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19" name="Shape 519"/>
            <p:cNvSpPr/>
            <p:nvPr/>
          </p:nvSpPr>
          <p:spPr>
            <a:xfrm>
              <a:off x="1749668" y="1339849"/>
              <a:ext cx="53973" cy="57151"/>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20" name="Shape 520"/>
            <p:cNvSpPr/>
            <p:nvPr/>
          </p:nvSpPr>
          <p:spPr>
            <a:xfrm>
              <a:off x="1938569" y="1703387"/>
              <a:ext cx="38099" cy="44451"/>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21" name="Shape 521"/>
            <p:cNvSpPr/>
            <p:nvPr/>
          </p:nvSpPr>
          <p:spPr>
            <a:xfrm>
              <a:off x="1714745" y="2058987"/>
              <a:ext cx="38099" cy="46039"/>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22" name="Shape 522"/>
            <p:cNvSpPr/>
            <p:nvPr/>
          </p:nvSpPr>
          <p:spPr>
            <a:xfrm>
              <a:off x="1775066" y="2409824"/>
              <a:ext cx="53973" cy="53976"/>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23" name="Shape 523"/>
            <p:cNvSpPr/>
            <p:nvPr/>
          </p:nvSpPr>
          <p:spPr>
            <a:xfrm>
              <a:off x="1648074" y="2760662"/>
              <a:ext cx="63498" cy="63501"/>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24" name="Shape 524"/>
            <p:cNvSpPr/>
            <p:nvPr/>
          </p:nvSpPr>
          <p:spPr>
            <a:xfrm>
              <a:off x="1705221" y="725487"/>
              <a:ext cx="136518"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25" name="Shape 525"/>
            <p:cNvSpPr/>
            <p:nvPr/>
          </p:nvSpPr>
          <p:spPr>
            <a:xfrm>
              <a:off x="1641724" y="1365249"/>
              <a:ext cx="280972"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26" name="Shape 526"/>
            <p:cNvSpPr/>
            <p:nvPr/>
          </p:nvSpPr>
          <p:spPr>
            <a:xfrm>
              <a:off x="1778241" y="1722437"/>
              <a:ext cx="360342"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27" name="Shape 527"/>
            <p:cNvSpPr/>
            <p:nvPr/>
          </p:nvSpPr>
          <p:spPr>
            <a:xfrm>
              <a:off x="1530607" y="2082799"/>
              <a:ext cx="414314"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28" name="Shape 528"/>
            <p:cNvSpPr/>
            <p:nvPr/>
          </p:nvSpPr>
          <p:spPr>
            <a:xfrm>
              <a:off x="1657599" y="2435224"/>
              <a:ext cx="287321"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29" name="Shape 529"/>
            <p:cNvSpPr/>
            <p:nvPr/>
          </p:nvSpPr>
          <p:spPr>
            <a:xfrm>
              <a:off x="1562355" y="2792412"/>
              <a:ext cx="241286"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30" name="Shape 530"/>
            <p:cNvSpPr/>
            <p:nvPr/>
          </p:nvSpPr>
          <p:spPr>
            <a:xfrm flipH="1">
              <a:off x="4844904" y="554037"/>
              <a:ext cx="1" cy="2593976"/>
            </a:xfrm>
            <a:prstGeom prst="line">
              <a:avLst/>
            </a:prstGeom>
            <a:noFill/>
            <a:ln w="12700" cap="flat">
              <a:solidFill>
                <a:srgbClr val="9EC72B"/>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31" name="Shape 531"/>
            <p:cNvSpPr/>
            <p:nvPr/>
          </p:nvSpPr>
          <p:spPr>
            <a:xfrm flipH="1">
              <a:off x="4671876" y="554037"/>
              <a:ext cx="1" cy="2593976"/>
            </a:xfrm>
            <a:prstGeom prst="line">
              <a:avLst/>
            </a:prstGeom>
            <a:noFill/>
            <a:ln w="12700" cap="flat">
              <a:solidFill>
                <a:srgbClr val="C91124"/>
              </a:solidFill>
              <a:prstDash val="sysDash"/>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32" name="Shape 532"/>
            <p:cNvSpPr/>
            <p:nvPr/>
          </p:nvSpPr>
          <p:spPr>
            <a:xfrm>
              <a:off x="3186386" y="909637"/>
              <a:ext cx="991724"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Interaction p = 0.66</a:t>
              </a:r>
            </a:p>
          </p:txBody>
        </p:sp>
        <p:sp>
          <p:nvSpPr>
            <p:cNvPr id="533" name="Shape 533"/>
            <p:cNvSpPr/>
            <p:nvPr/>
          </p:nvSpPr>
          <p:spPr>
            <a:xfrm>
              <a:off x="3114953" y="673098"/>
              <a:ext cx="365485"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Overall</a:t>
              </a:r>
            </a:p>
          </p:txBody>
        </p:sp>
        <p:sp>
          <p:nvSpPr>
            <p:cNvPr id="534" name="Shape 534"/>
            <p:cNvSpPr/>
            <p:nvPr/>
          </p:nvSpPr>
          <p:spPr>
            <a:xfrm>
              <a:off x="3210197" y="1265237"/>
              <a:ext cx="542884"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&lt;3 Months</a:t>
              </a:r>
            </a:p>
          </p:txBody>
        </p:sp>
        <p:sp>
          <p:nvSpPr>
            <p:cNvPr id="535" name="Shape 535"/>
            <p:cNvSpPr/>
            <p:nvPr/>
          </p:nvSpPr>
          <p:spPr>
            <a:xfrm>
              <a:off x="3210197" y="1650999"/>
              <a:ext cx="602729"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3–6 Months</a:t>
              </a:r>
            </a:p>
          </p:txBody>
        </p:sp>
        <p:sp>
          <p:nvSpPr>
            <p:cNvPr id="536" name="Shape 536"/>
            <p:cNvSpPr/>
            <p:nvPr/>
          </p:nvSpPr>
          <p:spPr>
            <a:xfrm>
              <a:off x="3210197" y="2039936"/>
              <a:ext cx="666849"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6–12 Months</a:t>
              </a:r>
            </a:p>
          </p:txBody>
        </p:sp>
        <p:sp>
          <p:nvSpPr>
            <p:cNvPr id="537" name="Shape 537"/>
            <p:cNvSpPr/>
            <p:nvPr/>
          </p:nvSpPr>
          <p:spPr>
            <a:xfrm>
              <a:off x="3210197" y="2387599"/>
              <a:ext cx="607004"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&gt;12 Months</a:t>
              </a:r>
            </a:p>
          </p:txBody>
        </p:sp>
        <p:sp>
          <p:nvSpPr>
            <p:cNvPr id="538" name="Shape 538"/>
            <p:cNvSpPr/>
            <p:nvPr/>
          </p:nvSpPr>
          <p:spPr>
            <a:xfrm>
              <a:off x="4270580" y="3267074"/>
              <a:ext cx="96181"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.5</a:t>
              </a:r>
            </a:p>
          </p:txBody>
        </p:sp>
        <p:sp>
          <p:nvSpPr>
            <p:cNvPr id="539" name="Shape 539"/>
            <p:cNvSpPr/>
            <p:nvPr/>
          </p:nvSpPr>
          <p:spPr>
            <a:xfrm>
              <a:off x="3916591" y="3398837"/>
              <a:ext cx="673261"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b="1">
                  <a:solidFill>
                    <a:srgbClr val="474749"/>
                  </a:solidFill>
                </a:defRPr>
              </a:lvl1pPr>
            </a:lstStyle>
            <a:p>
              <a:pPr lvl="0">
                <a:defRPr sz="1800" b="0">
                  <a:solidFill>
                    <a:srgbClr val="000000"/>
                  </a:solidFill>
                </a:defRPr>
              </a:pPr>
              <a:r>
                <a:rPr sz="675"/>
                <a:t>Hazard Ratio</a:t>
              </a:r>
            </a:p>
          </p:txBody>
        </p:sp>
        <p:sp>
          <p:nvSpPr>
            <p:cNvPr id="540" name="Shape 540"/>
            <p:cNvSpPr/>
            <p:nvPr/>
          </p:nvSpPr>
          <p:spPr>
            <a:xfrm>
              <a:off x="4811884" y="3267074"/>
              <a:ext cx="64120"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1</a:t>
              </a:r>
            </a:p>
          </p:txBody>
        </p:sp>
        <p:sp>
          <p:nvSpPr>
            <p:cNvPr id="541" name="Shape 541"/>
            <p:cNvSpPr/>
            <p:nvPr/>
          </p:nvSpPr>
          <p:spPr>
            <a:xfrm>
              <a:off x="5081743" y="3267074"/>
              <a:ext cx="160301"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1.5</a:t>
              </a:r>
            </a:p>
          </p:txBody>
        </p:sp>
        <p:sp>
          <p:nvSpPr>
            <p:cNvPr id="542" name="Shape 542"/>
            <p:cNvSpPr/>
            <p:nvPr/>
          </p:nvSpPr>
          <p:spPr>
            <a:xfrm>
              <a:off x="5345251" y="3267074"/>
              <a:ext cx="64120"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2</a:t>
              </a:r>
            </a:p>
          </p:txBody>
        </p:sp>
        <p:sp>
          <p:nvSpPr>
            <p:cNvPr id="543" name="Shape 543"/>
            <p:cNvSpPr/>
            <p:nvPr/>
          </p:nvSpPr>
          <p:spPr>
            <a:xfrm>
              <a:off x="3210197" y="2746373"/>
              <a:ext cx="609141"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No Prior HF</a:t>
              </a:r>
            </a:p>
          </p:txBody>
        </p:sp>
        <p:sp>
          <p:nvSpPr>
            <p:cNvPr id="544" name="Shape 544"/>
            <p:cNvSpPr/>
            <p:nvPr/>
          </p:nvSpPr>
          <p:spPr>
            <a:xfrm>
              <a:off x="3210197" y="2868612"/>
              <a:ext cx="750206"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Hospitalization</a:t>
              </a:r>
            </a:p>
          </p:txBody>
        </p:sp>
        <p:sp>
          <p:nvSpPr>
            <p:cNvPr id="545" name="Shape 545"/>
            <p:cNvSpPr/>
            <p:nvPr/>
          </p:nvSpPr>
          <p:spPr>
            <a:xfrm>
              <a:off x="3016534" y="3208337"/>
              <a:ext cx="2419200" cy="1"/>
            </a:xfrm>
            <a:prstGeom prst="line">
              <a:avLst/>
            </a:prstGeom>
            <a:noFill/>
            <a:ln w="635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46" name="Shape 546"/>
            <p:cNvSpPr/>
            <p:nvPr/>
          </p:nvSpPr>
          <p:spPr>
            <a:xfrm flipV="1">
              <a:off x="5370650" y="3208338"/>
              <a:ext cx="1" cy="39689"/>
            </a:xfrm>
            <a:prstGeom prst="line">
              <a:avLst/>
            </a:prstGeom>
            <a:noFill/>
            <a:ln w="63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47" name="Shape 547"/>
            <p:cNvSpPr/>
            <p:nvPr/>
          </p:nvSpPr>
          <p:spPr>
            <a:xfrm flipV="1">
              <a:off x="5154763" y="3208338"/>
              <a:ext cx="1" cy="39689"/>
            </a:xfrm>
            <a:prstGeom prst="line">
              <a:avLst/>
            </a:prstGeom>
            <a:noFill/>
            <a:ln w="63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48" name="Shape 548"/>
            <p:cNvSpPr/>
            <p:nvPr/>
          </p:nvSpPr>
          <p:spPr>
            <a:xfrm flipV="1">
              <a:off x="4843633" y="3208338"/>
              <a:ext cx="1" cy="39689"/>
            </a:xfrm>
            <a:prstGeom prst="line">
              <a:avLst/>
            </a:prstGeom>
            <a:noFill/>
            <a:ln w="63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49" name="Shape 549"/>
            <p:cNvSpPr/>
            <p:nvPr/>
          </p:nvSpPr>
          <p:spPr>
            <a:xfrm flipV="1">
              <a:off x="4311853" y="3208338"/>
              <a:ext cx="1" cy="39689"/>
            </a:xfrm>
            <a:prstGeom prst="line">
              <a:avLst/>
            </a:prstGeom>
            <a:noFill/>
            <a:ln w="63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50" name="Shape 550"/>
            <p:cNvSpPr/>
            <p:nvPr/>
          </p:nvSpPr>
          <p:spPr>
            <a:xfrm>
              <a:off x="4613459" y="671512"/>
              <a:ext cx="112707" cy="104776"/>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51" name="Shape 551"/>
            <p:cNvSpPr/>
            <p:nvPr/>
          </p:nvSpPr>
          <p:spPr>
            <a:xfrm>
              <a:off x="4584886" y="1339849"/>
              <a:ext cx="57148" cy="57151"/>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52" name="Shape 552"/>
            <p:cNvSpPr/>
            <p:nvPr/>
          </p:nvSpPr>
          <p:spPr>
            <a:xfrm>
              <a:off x="4811884" y="1703387"/>
              <a:ext cx="38099" cy="44451"/>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53" name="Shape 553"/>
            <p:cNvSpPr/>
            <p:nvPr/>
          </p:nvSpPr>
          <p:spPr>
            <a:xfrm>
              <a:off x="4600760" y="2058987"/>
              <a:ext cx="34924" cy="46039"/>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54" name="Shape 554"/>
            <p:cNvSpPr/>
            <p:nvPr/>
          </p:nvSpPr>
          <p:spPr>
            <a:xfrm>
              <a:off x="4767437" y="2409824"/>
              <a:ext cx="53973" cy="53976"/>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55" name="Shape 555"/>
            <p:cNvSpPr/>
            <p:nvPr/>
          </p:nvSpPr>
          <p:spPr>
            <a:xfrm>
              <a:off x="4546788" y="2760662"/>
              <a:ext cx="63498" cy="63501"/>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56" name="Shape 556"/>
            <p:cNvSpPr/>
            <p:nvPr/>
          </p:nvSpPr>
          <p:spPr>
            <a:xfrm>
              <a:off x="4581711" y="725487"/>
              <a:ext cx="173029"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57" name="Shape 557"/>
            <p:cNvSpPr/>
            <p:nvPr/>
          </p:nvSpPr>
          <p:spPr>
            <a:xfrm>
              <a:off x="4429321" y="1365249"/>
              <a:ext cx="373041"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58" name="Shape 558"/>
            <p:cNvSpPr/>
            <p:nvPr/>
          </p:nvSpPr>
          <p:spPr>
            <a:xfrm>
              <a:off x="4588061" y="1722437"/>
              <a:ext cx="484159"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59" name="Shape 559"/>
            <p:cNvSpPr/>
            <p:nvPr/>
          </p:nvSpPr>
          <p:spPr>
            <a:xfrm>
              <a:off x="4359475" y="2082799"/>
              <a:ext cx="519082"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60" name="Shape 560"/>
            <p:cNvSpPr/>
            <p:nvPr/>
          </p:nvSpPr>
          <p:spPr>
            <a:xfrm>
              <a:off x="4613459" y="2435224"/>
              <a:ext cx="360342"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61" name="Shape 561"/>
            <p:cNvSpPr/>
            <p:nvPr/>
          </p:nvSpPr>
          <p:spPr>
            <a:xfrm>
              <a:off x="4429321" y="2792412"/>
              <a:ext cx="303196"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62" name="Shape 562"/>
            <p:cNvSpPr/>
            <p:nvPr/>
          </p:nvSpPr>
          <p:spPr>
            <a:xfrm>
              <a:off x="7767745" y="554037"/>
              <a:ext cx="1" cy="2593976"/>
            </a:xfrm>
            <a:prstGeom prst="line">
              <a:avLst/>
            </a:prstGeom>
            <a:noFill/>
            <a:ln w="12700" cap="flat">
              <a:solidFill>
                <a:srgbClr val="9EC72B"/>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63" name="Shape 563"/>
            <p:cNvSpPr/>
            <p:nvPr/>
          </p:nvSpPr>
          <p:spPr>
            <a:xfrm>
              <a:off x="7640753" y="554037"/>
              <a:ext cx="1" cy="2593976"/>
            </a:xfrm>
            <a:prstGeom prst="line">
              <a:avLst/>
            </a:prstGeom>
            <a:noFill/>
            <a:ln w="12700" cap="flat">
              <a:solidFill>
                <a:srgbClr val="C91124"/>
              </a:solidFill>
              <a:prstDash val="sysDash"/>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64" name="Shape 564"/>
            <p:cNvSpPr/>
            <p:nvPr/>
          </p:nvSpPr>
          <p:spPr>
            <a:xfrm>
              <a:off x="6110498" y="909637"/>
              <a:ext cx="991724"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Interaction p = 0.89</a:t>
              </a:r>
            </a:p>
          </p:txBody>
        </p:sp>
        <p:sp>
          <p:nvSpPr>
            <p:cNvPr id="565" name="Shape 565"/>
            <p:cNvSpPr/>
            <p:nvPr/>
          </p:nvSpPr>
          <p:spPr>
            <a:xfrm>
              <a:off x="6040653" y="673098"/>
              <a:ext cx="365485"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Overall</a:t>
              </a:r>
            </a:p>
          </p:txBody>
        </p:sp>
        <p:sp>
          <p:nvSpPr>
            <p:cNvPr id="566" name="Shape 566"/>
            <p:cNvSpPr/>
            <p:nvPr/>
          </p:nvSpPr>
          <p:spPr>
            <a:xfrm>
              <a:off x="6135897" y="1265237"/>
              <a:ext cx="542884"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&lt;3 Months</a:t>
              </a:r>
            </a:p>
          </p:txBody>
        </p:sp>
        <p:sp>
          <p:nvSpPr>
            <p:cNvPr id="567" name="Shape 567"/>
            <p:cNvSpPr/>
            <p:nvPr/>
          </p:nvSpPr>
          <p:spPr>
            <a:xfrm>
              <a:off x="6135897" y="1650999"/>
              <a:ext cx="602729"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3–6 Months</a:t>
              </a:r>
            </a:p>
          </p:txBody>
        </p:sp>
        <p:sp>
          <p:nvSpPr>
            <p:cNvPr id="568" name="Shape 568"/>
            <p:cNvSpPr/>
            <p:nvPr/>
          </p:nvSpPr>
          <p:spPr>
            <a:xfrm>
              <a:off x="6135897" y="2039936"/>
              <a:ext cx="666849"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6–12 Months</a:t>
              </a:r>
            </a:p>
          </p:txBody>
        </p:sp>
        <p:sp>
          <p:nvSpPr>
            <p:cNvPr id="569" name="Shape 569"/>
            <p:cNvSpPr/>
            <p:nvPr/>
          </p:nvSpPr>
          <p:spPr>
            <a:xfrm>
              <a:off x="6135897" y="2387599"/>
              <a:ext cx="607004"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&gt;12 Months</a:t>
              </a:r>
            </a:p>
          </p:txBody>
        </p:sp>
        <p:sp>
          <p:nvSpPr>
            <p:cNvPr id="570" name="Shape 570"/>
            <p:cNvSpPr/>
            <p:nvPr/>
          </p:nvSpPr>
          <p:spPr>
            <a:xfrm>
              <a:off x="7194693" y="3267074"/>
              <a:ext cx="96181"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.5</a:t>
              </a:r>
            </a:p>
          </p:txBody>
        </p:sp>
        <p:sp>
          <p:nvSpPr>
            <p:cNvPr id="571" name="Shape 571"/>
            <p:cNvSpPr/>
            <p:nvPr/>
          </p:nvSpPr>
          <p:spPr>
            <a:xfrm>
              <a:off x="6840704" y="3398837"/>
              <a:ext cx="673261"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b="1">
                  <a:solidFill>
                    <a:srgbClr val="474749"/>
                  </a:solidFill>
                </a:defRPr>
              </a:lvl1pPr>
            </a:lstStyle>
            <a:p>
              <a:pPr lvl="0">
                <a:defRPr sz="1800" b="0">
                  <a:solidFill>
                    <a:srgbClr val="000000"/>
                  </a:solidFill>
                </a:defRPr>
              </a:pPr>
              <a:r>
                <a:rPr sz="675"/>
                <a:t>Hazard Ratio</a:t>
              </a:r>
            </a:p>
          </p:txBody>
        </p:sp>
        <p:sp>
          <p:nvSpPr>
            <p:cNvPr id="572" name="Shape 572"/>
            <p:cNvSpPr/>
            <p:nvPr/>
          </p:nvSpPr>
          <p:spPr>
            <a:xfrm>
              <a:off x="7735997" y="3267074"/>
              <a:ext cx="64120"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1</a:t>
              </a:r>
            </a:p>
          </p:txBody>
        </p:sp>
        <p:sp>
          <p:nvSpPr>
            <p:cNvPr id="573" name="Shape 573"/>
            <p:cNvSpPr/>
            <p:nvPr/>
          </p:nvSpPr>
          <p:spPr>
            <a:xfrm>
              <a:off x="8007442" y="3267074"/>
              <a:ext cx="160301"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1.5</a:t>
              </a:r>
            </a:p>
          </p:txBody>
        </p:sp>
        <p:sp>
          <p:nvSpPr>
            <p:cNvPr id="574" name="Shape 574"/>
            <p:cNvSpPr/>
            <p:nvPr/>
          </p:nvSpPr>
          <p:spPr>
            <a:xfrm>
              <a:off x="8269364" y="3267074"/>
              <a:ext cx="64120"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2</a:t>
              </a:r>
            </a:p>
          </p:txBody>
        </p:sp>
        <p:sp>
          <p:nvSpPr>
            <p:cNvPr id="575" name="Shape 575"/>
            <p:cNvSpPr/>
            <p:nvPr/>
          </p:nvSpPr>
          <p:spPr>
            <a:xfrm>
              <a:off x="6135897" y="2746373"/>
              <a:ext cx="609141"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No Prior HF</a:t>
              </a:r>
            </a:p>
          </p:txBody>
        </p:sp>
        <p:sp>
          <p:nvSpPr>
            <p:cNvPr id="576" name="Shape 576"/>
            <p:cNvSpPr/>
            <p:nvPr/>
          </p:nvSpPr>
          <p:spPr>
            <a:xfrm>
              <a:off x="6135897" y="2868612"/>
              <a:ext cx="750206" cy="1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900">
                  <a:solidFill>
                    <a:srgbClr val="474749"/>
                  </a:solidFill>
                </a:defRPr>
              </a:lvl1pPr>
            </a:lstStyle>
            <a:p>
              <a:pPr lvl="0">
                <a:defRPr sz="1800">
                  <a:solidFill>
                    <a:srgbClr val="000000"/>
                  </a:solidFill>
                </a:defRPr>
              </a:pPr>
              <a:r>
                <a:rPr sz="675"/>
                <a:t>Hospitalization</a:t>
              </a:r>
            </a:p>
          </p:txBody>
        </p:sp>
        <p:sp>
          <p:nvSpPr>
            <p:cNvPr id="577" name="Shape 577"/>
            <p:cNvSpPr/>
            <p:nvPr/>
          </p:nvSpPr>
          <p:spPr>
            <a:xfrm>
              <a:off x="5940646" y="3208337"/>
              <a:ext cx="2419200" cy="1"/>
            </a:xfrm>
            <a:prstGeom prst="line">
              <a:avLst/>
            </a:prstGeom>
            <a:noFill/>
            <a:ln w="635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78" name="Shape 578"/>
            <p:cNvSpPr/>
            <p:nvPr/>
          </p:nvSpPr>
          <p:spPr>
            <a:xfrm flipV="1">
              <a:off x="8296349" y="3208338"/>
              <a:ext cx="1" cy="39689"/>
            </a:xfrm>
            <a:prstGeom prst="line">
              <a:avLst/>
            </a:prstGeom>
            <a:noFill/>
            <a:ln w="63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79" name="Shape 579"/>
            <p:cNvSpPr/>
            <p:nvPr/>
          </p:nvSpPr>
          <p:spPr>
            <a:xfrm flipV="1">
              <a:off x="8078876" y="3208338"/>
              <a:ext cx="1" cy="39689"/>
            </a:xfrm>
            <a:prstGeom prst="line">
              <a:avLst/>
            </a:prstGeom>
            <a:noFill/>
            <a:ln w="63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80" name="Shape 580"/>
            <p:cNvSpPr/>
            <p:nvPr/>
          </p:nvSpPr>
          <p:spPr>
            <a:xfrm flipV="1">
              <a:off x="7767745" y="3208338"/>
              <a:ext cx="1" cy="39689"/>
            </a:xfrm>
            <a:prstGeom prst="line">
              <a:avLst/>
            </a:prstGeom>
            <a:noFill/>
            <a:ln w="63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81" name="Shape 581"/>
            <p:cNvSpPr/>
            <p:nvPr/>
          </p:nvSpPr>
          <p:spPr>
            <a:xfrm flipV="1">
              <a:off x="7239140" y="3208338"/>
              <a:ext cx="1" cy="39689"/>
            </a:xfrm>
            <a:prstGeom prst="line">
              <a:avLst/>
            </a:prstGeom>
            <a:noFill/>
            <a:ln w="63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82" name="Shape 582"/>
            <p:cNvSpPr/>
            <p:nvPr/>
          </p:nvSpPr>
          <p:spPr>
            <a:xfrm>
              <a:off x="7589956" y="665162"/>
              <a:ext cx="104770" cy="104776"/>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83" name="Shape 583"/>
            <p:cNvSpPr/>
            <p:nvPr/>
          </p:nvSpPr>
          <p:spPr>
            <a:xfrm>
              <a:off x="7545509" y="1330324"/>
              <a:ext cx="50798" cy="50801"/>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84" name="Shape 584"/>
            <p:cNvSpPr/>
            <p:nvPr/>
          </p:nvSpPr>
          <p:spPr>
            <a:xfrm>
              <a:off x="7726473" y="1684337"/>
              <a:ext cx="38099" cy="44451"/>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85" name="Shape 585"/>
            <p:cNvSpPr/>
            <p:nvPr/>
          </p:nvSpPr>
          <p:spPr>
            <a:xfrm>
              <a:off x="7675676" y="2036762"/>
              <a:ext cx="38099" cy="42864"/>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86" name="Shape 586"/>
            <p:cNvSpPr/>
            <p:nvPr/>
          </p:nvSpPr>
          <p:spPr>
            <a:xfrm>
              <a:off x="7691549" y="2381249"/>
              <a:ext cx="57148" cy="53976"/>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87" name="Shape 587"/>
            <p:cNvSpPr/>
            <p:nvPr/>
          </p:nvSpPr>
          <p:spPr>
            <a:xfrm>
              <a:off x="7551859" y="2735262"/>
              <a:ext cx="60323" cy="63501"/>
            </a:xfrm>
            <a:prstGeom prst="rect">
              <a:avLst/>
            </a:prstGeom>
            <a:solidFill>
              <a:srgbClr val="474749"/>
            </a:solidFill>
            <a:ln w="12700" cap="flat">
              <a:noFill/>
              <a:miter lim="400000"/>
            </a:ln>
            <a:effectLst/>
          </p:spPr>
          <p:txBody>
            <a:bodyPr wrap="square" lIns="0" tIns="0" rIns="0" bIns="0" numCol="1" anchor="t">
              <a:noAutofit/>
            </a:bodyPr>
            <a:lstStyle/>
            <a:p>
              <a:pPr lvl="0">
                <a:defRPr sz="900">
                  <a:solidFill>
                    <a:srgbClr val="474749"/>
                  </a:solidFill>
                </a:defRPr>
              </a:pPr>
              <a:endParaRPr sz="675"/>
            </a:p>
          </p:txBody>
        </p:sp>
        <p:sp>
          <p:nvSpPr>
            <p:cNvPr id="588" name="Shape 588"/>
            <p:cNvSpPr/>
            <p:nvPr/>
          </p:nvSpPr>
          <p:spPr>
            <a:xfrm>
              <a:off x="7564558" y="722312"/>
              <a:ext cx="155567"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89" name="Shape 589"/>
            <p:cNvSpPr/>
            <p:nvPr/>
          </p:nvSpPr>
          <p:spPr>
            <a:xfrm>
              <a:off x="7401055" y="1352549"/>
              <a:ext cx="338118"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90" name="Shape 590"/>
            <p:cNvSpPr/>
            <p:nvPr/>
          </p:nvSpPr>
          <p:spPr>
            <a:xfrm>
              <a:off x="7532809" y="1703387"/>
              <a:ext cx="428600"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91" name="Shape 591"/>
            <p:cNvSpPr/>
            <p:nvPr/>
          </p:nvSpPr>
          <p:spPr>
            <a:xfrm>
              <a:off x="7464551" y="2058987"/>
              <a:ext cx="458761"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92" name="Shape 592"/>
            <p:cNvSpPr/>
            <p:nvPr/>
          </p:nvSpPr>
          <p:spPr>
            <a:xfrm>
              <a:off x="7561383" y="2406649"/>
              <a:ext cx="320657"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93" name="Shape 593"/>
            <p:cNvSpPr/>
            <p:nvPr/>
          </p:nvSpPr>
          <p:spPr>
            <a:xfrm>
              <a:off x="7448677" y="2767012"/>
              <a:ext cx="261923" cy="1"/>
            </a:xfrm>
            <a:prstGeom prst="line">
              <a:avLst/>
            </a:prstGeom>
            <a:noFill/>
            <a:ln w="12700" cap="flat">
              <a:solidFill>
                <a:srgbClr val="474749"/>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94" name="Shape 594"/>
            <p:cNvSpPr/>
            <p:nvPr/>
          </p:nvSpPr>
          <p:spPr>
            <a:xfrm flipH="1">
              <a:off x="2536703" y="407769"/>
              <a:ext cx="1" cy="2805828"/>
            </a:xfrm>
            <a:prstGeom prst="line">
              <a:avLst/>
            </a:prstGeom>
            <a:noFill/>
            <a:ln w="952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95" name="Shape 595"/>
            <p:cNvSpPr/>
            <p:nvPr/>
          </p:nvSpPr>
          <p:spPr>
            <a:xfrm>
              <a:off x="8359845" y="380993"/>
              <a:ext cx="1" cy="2827345"/>
            </a:xfrm>
            <a:prstGeom prst="line">
              <a:avLst/>
            </a:prstGeom>
            <a:noFill/>
            <a:ln w="952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96" name="Shape 596"/>
            <p:cNvSpPr/>
            <p:nvPr/>
          </p:nvSpPr>
          <p:spPr>
            <a:xfrm flipH="1">
              <a:off x="5437004" y="395200"/>
              <a:ext cx="1" cy="2805827"/>
            </a:xfrm>
            <a:prstGeom prst="line">
              <a:avLst/>
            </a:prstGeom>
            <a:noFill/>
            <a:ln w="952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sp>
        <p:nvSpPr>
          <p:cNvPr id="598" name="Shape 598"/>
          <p:cNvSpPr/>
          <p:nvPr/>
        </p:nvSpPr>
        <p:spPr>
          <a:xfrm>
            <a:off x="1917700" y="6396335"/>
            <a:ext cx="7226300" cy="338554"/>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lvl1pPr algn="r">
              <a:tabLst>
                <a:tab pos="114300" algn="l"/>
              </a:tabLst>
              <a:defRPr sz="800"/>
            </a:lvl1pPr>
          </a:lstStyle>
          <a:p>
            <a:pPr lvl="0">
              <a:defRPr sz="1800"/>
            </a:pPr>
            <a:r>
              <a:rPr sz="1600" dirty="0" smtClean="0"/>
              <a:t>Solomon </a:t>
            </a:r>
            <a:r>
              <a:rPr sz="1600" dirty="0"/>
              <a:t>S et al., J Am Coll Cardiol HF </a:t>
            </a:r>
            <a:r>
              <a:rPr sz="1600" dirty="0" smtClean="0"/>
              <a:t>2016</a:t>
            </a:r>
            <a:endParaRPr sz="1600" dirty="0"/>
          </a:p>
        </p:txBody>
      </p:sp>
      <p:sp>
        <p:nvSpPr>
          <p:cNvPr id="599" name="Shape 599"/>
          <p:cNvSpPr/>
          <p:nvPr/>
        </p:nvSpPr>
        <p:spPr>
          <a:xfrm>
            <a:off x="1657350" y="5829301"/>
            <a:ext cx="171450" cy="80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700">
                <a:solidFill>
                  <a:srgbClr val="7F7F7F"/>
                </a:solidFill>
              </a:defRPr>
            </a:lvl1pPr>
          </a:lstStyle>
          <a:p>
            <a:pPr lvl="0">
              <a:defRPr sz="1800">
                <a:solidFill>
                  <a:srgbClr val="000000"/>
                </a:solidFill>
              </a:defRPr>
            </a:pPr>
            <a:r>
              <a:rPr sz="525"/>
              <a:t>17</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3" name="image14.png"/>
          <p:cNvPicPr/>
          <p:nvPr/>
        </p:nvPicPr>
        <p:blipFill>
          <a:blip r:embed="rId2" cstate="print">
            <a:extLst/>
          </a:blip>
          <a:stretch>
            <a:fillRect/>
          </a:stretch>
        </p:blipFill>
        <p:spPr>
          <a:xfrm>
            <a:off x="1330655" y="1377929"/>
            <a:ext cx="6325739" cy="4134166"/>
          </a:xfrm>
          <a:prstGeom prst="rect">
            <a:avLst/>
          </a:prstGeom>
          <a:ln w="12700">
            <a:miter lim="400000"/>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p:nvPr/>
        </p:nvSpPr>
        <p:spPr>
          <a:xfrm>
            <a:off x="0" y="3071209"/>
            <a:ext cx="9144000" cy="1154162"/>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lvl1pPr>
              <a:defRPr sz="3200" b="1"/>
            </a:lvl1pPr>
          </a:lstStyle>
          <a:p>
            <a:pPr lvl="0" algn="ctr">
              <a:defRPr sz="1800" b="0"/>
            </a:pPr>
            <a:r>
              <a:rPr sz="2100" dirty="0">
                <a:latin typeface="Calibri" panose="020F0502020204030204" pitchFamily="34" charset="0"/>
                <a:cs typeface="Calibri" panose="020F0502020204030204" pitchFamily="34" charset="0"/>
              </a:rPr>
              <a:t>TRATTAMENTO PRECOCE CON </a:t>
            </a:r>
            <a:r>
              <a:rPr sz="2100" dirty="0" smtClean="0">
                <a:latin typeface="Calibri" panose="020F0502020204030204" pitchFamily="34" charset="0"/>
                <a:cs typeface="Calibri" panose="020F0502020204030204" pitchFamily="34" charset="0"/>
              </a:rPr>
              <a:t>ARNI</a:t>
            </a:r>
            <a:r>
              <a:rPr lang="it-IT" sz="2100" dirty="0" smtClean="0">
                <a:latin typeface="Calibri" panose="020F0502020204030204" pitchFamily="34" charset="0"/>
                <a:cs typeface="Calibri" panose="020F0502020204030204" pitchFamily="34" charset="0"/>
              </a:rPr>
              <a:t> IN OSPEDALE</a:t>
            </a:r>
            <a:endParaRPr lang="it-IT" sz="2100" dirty="0">
              <a:latin typeface="Calibri" panose="020F0502020204030204" pitchFamily="34" charset="0"/>
              <a:cs typeface="Calibri" panose="020F0502020204030204" pitchFamily="34" charset="0"/>
            </a:endParaRPr>
          </a:p>
          <a:p>
            <a:pPr lvl="0" algn="ctr">
              <a:defRPr sz="1800" b="0"/>
            </a:pPr>
            <a:r>
              <a:rPr lang="it-IT" sz="2100" dirty="0" smtClean="0">
                <a:solidFill>
                  <a:srgbClr val="C00000"/>
                </a:solidFill>
                <a:latin typeface="Calibri" panose="020F0502020204030204" pitchFamily="34" charset="0"/>
                <a:cs typeface="Calibri" panose="020F0502020204030204" pitchFamily="34" charset="0"/>
              </a:rPr>
              <a:t>(dopo stabilizzazione)</a:t>
            </a:r>
            <a:endParaRPr lang="it-IT" sz="2100" dirty="0">
              <a:solidFill>
                <a:srgbClr val="C00000"/>
              </a:solidFill>
              <a:latin typeface="Calibri" panose="020F0502020204030204" pitchFamily="34" charset="0"/>
              <a:cs typeface="Calibri" panose="020F0502020204030204" pitchFamily="34" charset="0"/>
            </a:endParaRPr>
          </a:p>
          <a:p>
            <a:pPr lvl="0" algn="ctr">
              <a:defRPr sz="1800" b="0"/>
            </a:pPr>
            <a:endParaRPr lang="it-IT" sz="1350" dirty="0">
              <a:solidFill>
                <a:srgbClr val="C00000"/>
              </a:solidFill>
              <a:latin typeface="Calibri" panose="020F0502020204030204" pitchFamily="34" charset="0"/>
              <a:cs typeface="Calibri" panose="020F0502020204030204" pitchFamily="34" charset="0"/>
            </a:endParaRPr>
          </a:p>
          <a:p>
            <a:pPr lvl="0" algn="ctr">
              <a:defRPr sz="1800" b="0"/>
            </a:pPr>
            <a:endParaRPr sz="1350" dirty="0">
              <a:solidFill>
                <a:srgbClr val="C00000"/>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Shape 642"/>
          <p:cNvSpPr>
            <a:spLocks noGrp="1"/>
          </p:cNvSpPr>
          <p:nvPr>
            <p:ph type="title" idx="4294967295"/>
          </p:nvPr>
        </p:nvSpPr>
        <p:spPr>
          <a:xfrm>
            <a:off x="0" y="1257300"/>
            <a:ext cx="9144000" cy="720329"/>
          </a:xfrm>
          <a:prstGeom prst="rect">
            <a:avLst/>
          </a:prstGeom>
        </p:spPr>
        <p:txBody>
          <a:bodyPr lIns="0" tIns="0" rIns="0" bIns="0">
            <a:noAutofit/>
          </a:bodyPr>
          <a:lstStyle/>
          <a:p>
            <a:pPr lvl="0" algn="ctr">
              <a:defRPr sz="1800"/>
            </a:pPr>
            <a:r>
              <a:rPr sz="2800" b="1" dirty="0">
                <a:solidFill>
                  <a:srgbClr val="C00000"/>
                </a:solidFill>
                <a:latin typeface="Calibri" panose="020F0502020204030204" pitchFamily="34" charset="0"/>
                <a:cs typeface="Calibri" panose="020F0502020204030204" pitchFamily="34" charset="0"/>
              </a:rPr>
              <a:t>TRANSITION: </a:t>
            </a:r>
            <a:r>
              <a:rPr lang="en-US" sz="2800" b="1" dirty="0">
                <a:solidFill>
                  <a:srgbClr val="C00000"/>
                </a:solidFill>
                <a:latin typeface="Calibri" panose="020F0502020204030204" pitchFamily="34" charset="0"/>
                <a:cs typeface="Calibri" panose="020F0502020204030204" pitchFamily="34" charset="0"/>
              </a:rPr>
              <a:t>D</a:t>
            </a:r>
            <a:r>
              <a:rPr sz="2800" b="1" dirty="0" smtClean="0">
                <a:solidFill>
                  <a:srgbClr val="C00000"/>
                </a:solidFill>
                <a:latin typeface="Calibri" panose="020F0502020204030204" pitchFamily="34" charset="0"/>
                <a:cs typeface="Calibri" panose="020F0502020204030204" pitchFamily="34" charset="0"/>
              </a:rPr>
              <a:t>isegno </a:t>
            </a:r>
            <a:r>
              <a:rPr sz="2800" b="1" dirty="0">
                <a:solidFill>
                  <a:srgbClr val="C00000"/>
                </a:solidFill>
                <a:latin typeface="Calibri" panose="020F0502020204030204" pitchFamily="34" charset="0"/>
                <a:cs typeface="Calibri" panose="020F0502020204030204" pitchFamily="34" charset="0"/>
              </a:rPr>
              <a:t>dello </a:t>
            </a:r>
            <a:r>
              <a:rPr lang="en-US" sz="2800" b="1" dirty="0" smtClean="0">
                <a:solidFill>
                  <a:srgbClr val="C00000"/>
                </a:solidFill>
                <a:latin typeface="Calibri" panose="020F0502020204030204" pitchFamily="34" charset="0"/>
                <a:cs typeface="Calibri" panose="020F0502020204030204" pitchFamily="34" charset="0"/>
              </a:rPr>
              <a:t>S</a:t>
            </a:r>
            <a:r>
              <a:rPr sz="2800" b="1" dirty="0" smtClean="0">
                <a:solidFill>
                  <a:srgbClr val="C00000"/>
                </a:solidFill>
                <a:latin typeface="Calibri" panose="020F0502020204030204" pitchFamily="34" charset="0"/>
                <a:cs typeface="Calibri" panose="020F0502020204030204" pitchFamily="34" charset="0"/>
              </a:rPr>
              <a:t>tudio</a:t>
            </a:r>
            <a:r>
              <a:rPr sz="2800" b="1" dirty="0">
                <a:solidFill>
                  <a:srgbClr val="C00000"/>
                </a:solidFill>
                <a:latin typeface="Calibri" panose="020F0502020204030204" pitchFamily="34" charset="0"/>
                <a:cs typeface="Calibri" panose="020F0502020204030204" pitchFamily="34" charset="0"/>
              </a:rPr>
              <a:t/>
            </a:r>
            <a:br>
              <a:rPr sz="2800" b="1" dirty="0">
                <a:solidFill>
                  <a:srgbClr val="C00000"/>
                </a:solidFill>
                <a:latin typeface="Calibri" panose="020F0502020204030204" pitchFamily="34" charset="0"/>
                <a:cs typeface="Calibri" panose="020F0502020204030204" pitchFamily="34" charset="0"/>
              </a:rPr>
            </a:br>
            <a:endParaRPr sz="2800" b="1" dirty="0">
              <a:solidFill>
                <a:srgbClr val="C00000"/>
              </a:solidFill>
              <a:latin typeface="Calibri" panose="020F0502020204030204" pitchFamily="34" charset="0"/>
              <a:cs typeface="Calibri" panose="020F0502020204030204" pitchFamily="34" charset="0"/>
            </a:endParaRPr>
          </a:p>
        </p:txBody>
      </p:sp>
      <p:sp>
        <p:nvSpPr>
          <p:cNvPr id="645" name="Shape 645"/>
          <p:cNvSpPr/>
          <p:nvPr/>
        </p:nvSpPr>
        <p:spPr>
          <a:xfrm>
            <a:off x="5292848" y="1958759"/>
            <a:ext cx="3193061" cy="3416319"/>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lvl="0"/>
            <a:endParaRPr sz="1200" dirty="0"/>
          </a:p>
          <a:p>
            <a:pPr lvl="0"/>
            <a:r>
              <a:rPr sz="1200" dirty="0"/>
              <a:t> </a:t>
            </a:r>
          </a:p>
          <a:p>
            <a:pPr lvl="0"/>
            <a:r>
              <a:rPr sz="1200" dirty="0"/>
              <a:t>TRANSITION è uno studio randomizzato, in aperto, di sicurezza e tollerabilità di sac/val  </a:t>
            </a:r>
            <a:r>
              <a:rPr sz="1200" b="1" dirty="0"/>
              <a:t>iniziato in fase pre-dimissione </a:t>
            </a:r>
            <a:r>
              <a:rPr sz="1200" b="1" i="1" dirty="0" smtClean="0"/>
              <a:t>vs</a:t>
            </a:r>
            <a:r>
              <a:rPr lang="en-US" sz="1200" b="1" i="1" dirty="0" smtClean="0"/>
              <a:t>.</a:t>
            </a:r>
            <a:r>
              <a:rPr sz="1200" b="1" dirty="0" smtClean="0"/>
              <a:t> </a:t>
            </a:r>
            <a:r>
              <a:rPr sz="1200" b="1" dirty="0"/>
              <a:t>post-dimissione (1–14 giorni).</a:t>
            </a:r>
          </a:p>
          <a:p>
            <a:pPr lvl="0"/>
            <a:r>
              <a:rPr sz="1200" dirty="0"/>
              <a:t>Popolazione: pazienti HFrEF, classe NYHA II−IV, LVEF≤40% ospedalizzati per  un episodio di scompenso acuto e stabili emodinamicamente.  </a:t>
            </a:r>
          </a:p>
          <a:p>
            <a:pPr lvl="0"/>
            <a:r>
              <a:rPr sz="1200" dirty="0"/>
              <a:t>Lo studio include anche pazienti di nuova diagnosi.</a:t>
            </a:r>
          </a:p>
          <a:p>
            <a:pPr lvl="0"/>
            <a:endParaRPr sz="1200" dirty="0"/>
          </a:p>
          <a:p>
            <a:pPr lvl="0"/>
            <a:r>
              <a:rPr sz="1200" dirty="0"/>
              <a:t>I pazienti sono stati stratificati sulla base della terapia raccomandata prima del ricovero:</a:t>
            </a:r>
          </a:p>
          <a:p>
            <a:pPr lvl="0"/>
            <a:r>
              <a:rPr sz="1200" dirty="0"/>
              <a:t>(a) assumevano ACEI</a:t>
            </a:r>
          </a:p>
          <a:p>
            <a:pPr lvl="0"/>
            <a:r>
              <a:rPr sz="1200" dirty="0"/>
              <a:t>(b) assumevano ARB</a:t>
            </a:r>
          </a:p>
          <a:p>
            <a:pPr lvl="0"/>
            <a:r>
              <a:rPr sz="1200" dirty="0"/>
              <a:t>(c) non assumevano nè ACEI nè ARB</a:t>
            </a:r>
          </a:p>
        </p:txBody>
      </p:sp>
      <p:sp>
        <p:nvSpPr>
          <p:cNvPr id="646" name="Shape 646"/>
          <p:cNvSpPr/>
          <p:nvPr/>
        </p:nvSpPr>
        <p:spPr>
          <a:xfrm>
            <a:off x="2613996" y="6349857"/>
            <a:ext cx="4128549" cy="339517"/>
          </a:xfrm>
          <a:prstGeom prst="rect">
            <a:avLst/>
          </a:prstGeom>
          <a:ln w="12700">
            <a:miter lim="400000"/>
          </a:ln>
          <a:extLst>
            <a:ext uri="{C572A759-6A51-4108-AA02-DFA0A04FC94B}">
              <ma14:wrappingTextBoxFlag xmlns:ma14="http://schemas.microsoft.com/office/mac/drawingml/2011/main" xmlns="" val="1"/>
            </a:ext>
          </a:extLst>
        </p:spPr>
        <p:txBody>
          <a:bodyPr wrap="square" lIns="15431" tIns="15431" rIns="15431" bIns="15431">
            <a:spAutoFit/>
          </a:bodyPr>
          <a:lstStyle>
            <a:lvl1pPr algn="r">
              <a:lnSpc>
                <a:spcPct val="95000"/>
              </a:lnSpc>
              <a:spcBef>
                <a:spcPts val="500"/>
              </a:spcBef>
            </a:lvl1pPr>
          </a:lstStyle>
          <a:p>
            <a:pPr lvl="0"/>
            <a:r>
              <a:rPr sz="1050" dirty="0" err="1"/>
              <a:t>Wachter</a:t>
            </a:r>
            <a:r>
              <a:rPr sz="1050" dirty="0"/>
              <a:t> R et al., TRANSITION primary data poster presentation (P886) at ESC Congress 2018, Munich Germany</a:t>
            </a:r>
          </a:p>
        </p:txBody>
      </p:sp>
      <p:pic>
        <p:nvPicPr>
          <p:cNvPr id="2" name="Immagine 1">
            <a:extLst>
              <a:ext uri="{FF2B5EF4-FFF2-40B4-BE49-F238E27FC236}">
                <a16:creationId xmlns="" xmlns:a16="http://schemas.microsoft.com/office/drawing/2014/main" id="{79EECFD3-886C-4983-8CF1-84CDB1E4741D}"/>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77434" y="1933826"/>
            <a:ext cx="4980244" cy="3827356"/>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Shape 648"/>
          <p:cNvSpPr>
            <a:spLocks noGrp="1"/>
          </p:cNvSpPr>
          <p:nvPr>
            <p:ph type="title" idx="4294967295"/>
          </p:nvPr>
        </p:nvSpPr>
        <p:spPr>
          <a:xfrm>
            <a:off x="0" y="721663"/>
            <a:ext cx="9144000" cy="359569"/>
          </a:xfrm>
          <a:prstGeom prst="rect">
            <a:avLst/>
          </a:prstGeom>
        </p:spPr>
        <p:txBody>
          <a:bodyPr lIns="0" tIns="0" rIns="0" bIns="0">
            <a:noAutofit/>
          </a:bodyPr>
          <a:lstStyle>
            <a:lvl1pPr algn="ctr" defTabSz="584849">
              <a:defRPr sz="1476"/>
            </a:lvl1pPr>
          </a:lstStyle>
          <a:p>
            <a:pPr lvl="0">
              <a:defRPr sz="1800"/>
            </a:pPr>
            <a:r>
              <a:rPr sz="2800" b="1" dirty="0">
                <a:solidFill>
                  <a:srgbClr val="C00000"/>
                </a:solidFill>
                <a:latin typeface="Calibri" panose="020F0502020204030204" pitchFamily="34" charset="0"/>
                <a:cs typeface="Calibri" panose="020F0502020204030204" pitchFamily="34" charset="0"/>
              </a:rPr>
              <a:t>La </a:t>
            </a:r>
            <a:r>
              <a:rPr sz="2800" b="1" dirty="0" err="1">
                <a:solidFill>
                  <a:srgbClr val="C00000"/>
                </a:solidFill>
                <a:latin typeface="Calibri" panose="020F0502020204030204" pitchFamily="34" charset="0"/>
                <a:cs typeface="Calibri" panose="020F0502020204030204" pitchFamily="34" charset="0"/>
              </a:rPr>
              <a:t>proporzione</a:t>
            </a:r>
            <a:r>
              <a:rPr sz="2800" b="1" dirty="0">
                <a:solidFill>
                  <a:srgbClr val="C00000"/>
                </a:solidFill>
                <a:latin typeface="Calibri" panose="020F0502020204030204" pitchFamily="34" charset="0"/>
                <a:cs typeface="Calibri" panose="020F0502020204030204" pitchFamily="34" charset="0"/>
              </a:rPr>
              <a:t> di </a:t>
            </a:r>
            <a:r>
              <a:rPr sz="2800" b="1" dirty="0" err="1">
                <a:solidFill>
                  <a:srgbClr val="C00000"/>
                </a:solidFill>
                <a:latin typeface="Calibri" panose="020F0502020204030204" pitchFamily="34" charset="0"/>
                <a:cs typeface="Calibri" panose="020F0502020204030204" pitchFamily="34" charset="0"/>
              </a:rPr>
              <a:t>pazienti</a:t>
            </a:r>
            <a:r>
              <a:rPr sz="2800" b="1" dirty="0">
                <a:solidFill>
                  <a:srgbClr val="C00000"/>
                </a:solidFill>
                <a:latin typeface="Calibri" panose="020F0502020204030204" pitchFamily="34" charset="0"/>
                <a:cs typeface="Calibri" panose="020F0502020204030204" pitchFamily="34" charset="0"/>
              </a:rPr>
              <a:t> </a:t>
            </a:r>
            <a:r>
              <a:rPr sz="2800" b="1" dirty="0" err="1">
                <a:solidFill>
                  <a:srgbClr val="C00000"/>
                </a:solidFill>
                <a:latin typeface="Calibri" panose="020F0502020204030204" pitchFamily="34" charset="0"/>
                <a:cs typeface="Calibri" panose="020F0502020204030204" pitchFamily="34" charset="0"/>
              </a:rPr>
              <a:t>che</a:t>
            </a:r>
            <a:r>
              <a:rPr sz="2800" b="1" dirty="0">
                <a:solidFill>
                  <a:srgbClr val="C00000"/>
                </a:solidFill>
                <a:latin typeface="Calibri" panose="020F0502020204030204" pitchFamily="34" charset="0"/>
                <a:cs typeface="Calibri" panose="020F0502020204030204" pitchFamily="34" charset="0"/>
              </a:rPr>
              <a:t> </a:t>
            </a:r>
            <a:r>
              <a:rPr sz="2800" b="1" dirty="0" err="1">
                <a:solidFill>
                  <a:srgbClr val="C00000"/>
                </a:solidFill>
                <a:latin typeface="Calibri" panose="020F0502020204030204" pitchFamily="34" charset="0"/>
                <a:cs typeface="Calibri" panose="020F0502020204030204" pitchFamily="34" charset="0"/>
              </a:rPr>
              <a:t>raggiunge</a:t>
            </a:r>
            <a:r>
              <a:rPr sz="2800" b="1" dirty="0">
                <a:solidFill>
                  <a:srgbClr val="C00000"/>
                </a:solidFill>
                <a:latin typeface="Calibri" panose="020F0502020204030204" pitchFamily="34" charset="0"/>
                <a:cs typeface="Calibri" panose="020F0502020204030204" pitchFamily="34" charset="0"/>
              </a:rPr>
              <a:t> </a:t>
            </a:r>
            <a:r>
              <a:rPr sz="2800" b="1" dirty="0" err="1">
                <a:solidFill>
                  <a:srgbClr val="C00000"/>
                </a:solidFill>
                <a:latin typeface="Calibri" panose="020F0502020204030204" pitchFamily="34" charset="0"/>
                <a:cs typeface="Calibri" panose="020F0502020204030204" pitchFamily="34" charset="0"/>
              </a:rPr>
              <a:t>l’endpoint</a:t>
            </a:r>
            <a:r>
              <a:rPr sz="2800" b="1" dirty="0">
                <a:solidFill>
                  <a:srgbClr val="C00000"/>
                </a:solidFill>
                <a:latin typeface="Calibri" panose="020F0502020204030204" pitchFamily="34" charset="0"/>
                <a:cs typeface="Calibri" panose="020F0502020204030204" pitchFamily="34" charset="0"/>
              </a:rPr>
              <a:t> </a:t>
            </a:r>
            <a:r>
              <a:rPr lang="it-IT" sz="2800" b="1" dirty="0">
                <a:solidFill>
                  <a:srgbClr val="C00000"/>
                </a:solidFill>
                <a:latin typeface="Calibri" panose="020F0502020204030204" pitchFamily="34" charset="0"/>
                <a:cs typeface="Calibri" panose="020F0502020204030204" pitchFamily="34" charset="0"/>
              </a:rPr>
              <a:t/>
            </a:r>
            <a:br>
              <a:rPr lang="it-IT" sz="2800" b="1" dirty="0">
                <a:solidFill>
                  <a:srgbClr val="C00000"/>
                </a:solidFill>
                <a:latin typeface="Calibri" panose="020F0502020204030204" pitchFamily="34" charset="0"/>
                <a:cs typeface="Calibri" panose="020F0502020204030204" pitchFamily="34" charset="0"/>
              </a:rPr>
            </a:br>
            <a:r>
              <a:rPr sz="2800" b="1" dirty="0" err="1">
                <a:solidFill>
                  <a:srgbClr val="C00000"/>
                </a:solidFill>
                <a:latin typeface="Calibri" panose="020F0502020204030204" pitchFamily="34" charset="0"/>
                <a:cs typeface="Calibri" panose="020F0502020204030204" pitchFamily="34" charset="0"/>
              </a:rPr>
              <a:t>primario</a:t>
            </a:r>
            <a:r>
              <a:rPr sz="2800" b="1" dirty="0">
                <a:solidFill>
                  <a:srgbClr val="C00000"/>
                </a:solidFill>
                <a:latin typeface="Calibri" panose="020F0502020204030204" pitchFamily="34" charset="0"/>
                <a:cs typeface="Calibri" panose="020F0502020204030204" pitchFamily="34" charset="0"/>
              </a:rPr>
              <a:t> e </a:t>
            </a:r>
            <a:r>
              <a:rPr sz="2800" b="1" dirty="0" err="1">
                <a:solidFill>
                  <a:srgbClr val="C00000"/>
                </a:solidFill>
                <a:latin typeface="Calibri" panose="020F0502020204030204" pitchFamily="34" charset="0"/>
                <a:cs typeface="Calibri" panose="020F0502020204030204" pitchFamily="34" charset="0"/>
              </a:rPr>
              <a:t>secondario</a:t>
            </a:r>
            <a:r>
              <a:rPr sz="2800" b="1" dirty="0">
                <a:solidFill>
                  <a:srgbClr val="C00000"/>
                </a:solidFill>
                <a:latin typeface="Calibri" panose="020F0502020204030204" pitchFamily="34" charset="0"/>
                <a:cs typeface="Calibri" panose="020F0502020204030204" pitchFamily="34" charset="0"/>
              </a:rPr>
              <a:t> è simile </a:t>
            </a:r>
            <a:r>
              <a:rPr sz="2800" b="1" dirty="0" err="1">
                <a:solidFill>
                  <a:srgbClr val="C00000"/>
                </a:solidFill>
                <a:latin typeface="Calibri" panose="020F0502020204030204" pitchFamily="34" charset="0"/>
                <a:cs typeface="Calibri" panose="020F0502020204030204" pitchFamily="34" charset="0"/>
              </a:rPr>
              <a:t>nei</a:t>
            </a:r>
            <a:r>
              <a:rPr sz="2800" b="1" dirty="0">
                <a:solidFill>
                  <a:srgbClr val="C00000"/>
                </a:solidFill>
                <a:latin typeface="Calibri" panose="020F0502020204030204" pitchFamily="34" charset="0"/>
                <a:cs typeface="Calibri" panose="020F0502020204030204" pitchFamily="34" charset="0"/>
              </a:rPr>
              <a:t> due </a:t>
            </a:r>
            <a:r>
              <a:rPr sz="2800" b="1" dirty="0" err="1">
                <a:solidFill>
                  <a:srgbClr val="C00000"/>
                </a:solidFill>
                <a:latin typeface="Calibri" panose="020F0502020204030204" pitchFamily="34" charset="0"/>
                <a:cs typeface="Calibri" panose="020F0502020204030204" pitchFamily="34" charset="0"/>
              </a:rPr>
              <a:t>gruppi</a:t>
            </a:r>
            <a:endParaRPr sz="2800" b="1" dirty="0">
              <a:solidFill>
                <a:srgbClr val="C00000"/>
              </a:solidFill>
              <a:latin typeface="Calibri" panose="020F0502020204030204" pitchFamily="34" charset="0"/>
              <a:cs typeface="Calibri" panose="020F0502020204030204" pitchFamily="34" charset="0"/>
            </a:endParaRPr>
          </a:p>
        </p:txBody>
      </p:sp>
      <p:sp>
        <p:nvSpPr>
          <p:cNvPr id="649" name="Shape 649"/>
          <p:cNvSpPr/>
          <p:nvPr/>
        </p:nvSpPr>
        <p:spPr>
          <a:xfrm>
            <a:off x="820544" y="6350144"/>
            <a:ext cx="7376728" cy="383568"/>
          </a:xfrm>
          <a:prstGeom prst="rect">
            <a:avLst/>
          </a:prstGeom>
          <a:ln w="12700">
            <a:miter lim="400000"/>
          </a:ln>
          <a:extLst>
            <a:ext uri="{C572A759-6A51-4108-AA02-DFA0A04FC94B}">
              <ma14:wrappingTextBoxFlag xmlns:ma14="http://schemas.microsoft.com/office/mac/drawingml/2011/main" xmlns="" val="1"/>
            </a:ext>
          </a:extLst>
        </p:spPr>
        <p:txBody>
          <a:bodyPr wrap="square" lIns="15431" tIns="15431" rIns="15431" bIns="15431">
            <a:spAutoFit/>
          </a:bodyPr>
          <a:lstStyle>
            <a:lvl1pPr algn="r">
              <a:lnSpc>
                <a:spcPct val="95000"/>
              </a:lnSpc>
              <a:spcBef>
                <a:spcPts val="500"/>
              </a:spcBef>
            </a:lvl1pPr>
          </a:lstStyle>
          <a:p>
            <a:pPr lvl="0"/>
            <a:r>
              <a:rPr sz="1200" dirty="0"/>
              <a:t>Wachter R et al., TRANSITION primary data poster presentation (P886) at ESC Congress 2018, Munich Germany</a:t>
            </a:r>
          </a:p>
        </p:txBody>
      </p:sp>
      <p:sp>
        <p:nvSpPr>
          <p:cNvPr id="651" name="Shape 651"/>
          <p:cNvSpPr/>
          <p:nvPr/>
        </p:nvSpPr>
        <p:spPr>
          <a:xfrm>
            <a:off x="6491981" y="1934416"/>
            <a:ext cx="1782988" cy="3647153"/>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lvl="0"/>
            <a:r>
              <a:rPr sz="1050" b="1" u="sng" dirty="0"/>
              <a:t>End point primario</a:t>
            </a:r>
            <a:r>
              <a:rPr sz="1050" b="1" dirty="0"/>
              <a:t>:</a:t>
            </a:r>
            <a:r>
              <a:rPr sz="1050" dirty="0"/>
              <a:t> </a:t>
            </a:r>
          </a:p>
          <a:p>
            <a:pPr lvl="0"/>
            <a:endParaRPr sz="1050" dirty="0"/>
          </a:p>
          <a:p>
            <a:pPr lvl="0"/>
            <a:r>
              <a:rPr sz="1050" dirty="0"/>
              <a:t>percentuale di pazienti che raggiunge la dose target di sac/val 97/103 mg a 10 settimane dalla randomizzazione.</a:t>
            </a:r>
          </a:p>
          <a:p>
            <a:pPr lvl="0"/>
            <a:endParaRPr sz="1050" dirty="0"/>
          </a:p>
          <a:p>
            <a:pPr lvl="0"/>
            <a:r>
              <a:rPr sz="1050" b="1" u="sng" dirty="0"/>
              <a:t>End point secondari</a:t>
            </a:r>
            <a:r>
              <a:rPr sz="1050" b="1" dirty="0"/>
              <a:t>:</a:t>
            </a:r>
            <a:r>
              <a:rPr sz="1050" dirty="0"/>
              <a:t> </a:t>
            </a:r>
          </a:p>
          <a:p>
            <a:pPr lvl="0"/>
            <a:endParaRPr sz="1050" dirty="0"/>
          </a:p>
          <a:p>
            <a:pPr lvl="0"/>
            <a:r>
              <a:rPr sz="1050" dirty="0"/>
              <a:t>percentuale di pazienti che raggiunge e mantiene la dose di sac/val 97/103 mg, 49/51 mg, qualsiasi dose) per almeno 2 settimane nell’arco delle 10 settimane, dopo la randomizzazione;</a:t>
            </a:r>
          </a:p>
          <a:p>
            <a:pPr lvl="0"/>
            <a:endParaRPr sz="1050" dirty="0"/>
          </a:p>
          <a:p>
            <a:pPr lvl="0"/>
            <a:r>
              <a:rPr sz="1050" dirty="0"/>
              <a:t>percentuale di pazienti che sospende definitivamente sac/val per eventi avversi  (AEs)</a:t>
            </a:r>
          </a:p>
        </p:txBody>
      </p:sp>
      <p:pic>
        <p:nvPicPr>
          <p:cNvPr id="2" name="Immagine 1">
            <a:extLst>
              <a:ext uri="{FF2B5EF4-FFF2-40B4-BE49-F238E27FC236}">
                <a16:creationId xmlns="" xmlns:a16="http://schemas.microsoft.com/office/drawing/2014/main" id="{326E6FD7-E1C1-46A3-8FE3-EAC4200F236B}"/>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710343" y="1947948"/>
            <a:ext cx="5666120" cy="4205779"/>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Shape 653"/>
          <p:cNvSpPr>
            <a:spLocks noGrp="1"/>
          </p:cNvSpPr>
          <p:nvPr>
            <p:ph type="title" idx="4294967295"/>
          </p:nvPr>
        </p:nvSpPr>
        <p:spPr>
          <a:xfrm>
            <a:off x="173189" y="306784"/>
            <a:ext cx="8809182" cy="616852"/>
          </a:xfrm>
          <a:prstGeom prst="rect">
            <a:avLst/>
          </a:prstGeom>
        </p:spPr>
        <p:txBody>
          <a:bodyPr lIns="0" tIns="0" rIns="0" bIns="0">
            <a:noAutofit/>
          </a:bodyPr>
          <a:lstStyle>
            <a:lvl1pPr defTabSz="747064">
              <a:defRPr sz="1710"/>
            </a:lvl1pPr>
          </a:lstStyle>
          <a:p>
            <a:pPr lvl="0" algn="ctr">
              <a:defRPr sz="1800"/>
            </a:pPr>
            <a:r>
              <a:rPr sz="2400" b="1" dirty="0">
                <a:solidFill>
                  <a:srgbClr val="C00000"/>
                </a:solidFill>
                <a:latin typeface="Calibri" panose="020F0502020204030204" pitchFamily="34" charset="0"/>
                <a:cs typeface="Calibri" panose="020F0502020204030204" pitchFamily="34" charset="0"/>
              </a:rPr>
              <a:t>La </a:t>
            </a:r>
            <a:r>
              <a:rPr sz="2400" b="1" dirty="0" err="1">
                <a:solidFill>
                  <a:srgbClr val="C00000"/>
                </a:solidFill>
                <a:latin typeface="Calibri" panose="020F0502020204030204" pitchFamily="34" charset="0"/>
                <a:cs typeface="Calibri" panose="020F0502020204030204" pitchFamily="34" charset="0"/>
              </a:rPr>
              <a:t>percentuale</a:t>
            </a:r>
            <a:r>
              <a:rPr sz="2400" b="1" dirty="0">
                <a:solidFill>
                  <a:srgbClr val="C00000"/>
                </a:solidFill>
                <a:latin typeface="Calibri" panose="020F0502020204030204" pitchFamily="34" charset="0"/>
                <a:cs typeface="Calibri" panose="020F0502020204030204" pitchFamily="34" charset="0"/>
              </a:rPr>
              <a:t> di </a:t>
            </a:r>
            <a:r>
              <a:rPr sz="2400" b="1" dirty="0" err="1">
                <a:solidFill>
                  <a:srgbClr val="C00000"/>
                </a:solidFill>
                <a:latin typeface="Calibri" panose="020F0502020204030204" pitchFamily="34" charset="0"/>
                <a:cs typeface="Calibri" panose="020F0502020204030204" pitchFamily="34" charset="0"/>
              </a:rPr>
              <a:t>eventi</a:t>
            </a:r>
            <a:r>
              <a:rPr sz="2400" b="1" dirty="0">
                <a:solidFill>
                  <a:srgbClr val="C00000"/>
                </a:solidFill>
                <a:latin typeface="Calibri" panose="020F0502020204030204" pitchFamily="34" charset="0"/>
                <a:cs typeface="Calibri" panose="020F0502020204030204" pitchFamily="34" charset="0"/>
              </a:rPr>
              <a:t> </a:t>
            </a:r>
            <a:r>
              <a:rPr sz="2400" b="1" dirty="0" err="1">
                <a:solidFill>
                  <a:srgbClr val="C00000"/>
                </a:solidFill>
                <a:latin typeface="Calibri" panose="020F0502020204030204" pitchFamily="34" charset="0"/>
                <a:cs typeface="Calibri" panose="020F0502020204030204" pitchFamily="34" charset="0"/>
              </a:rPr>
              <a:t>avversi</a:t>
            </a:r>
            <a:r>
              <a:rPr sz="2400" b="1" dirty="0">
                <a:solidFill>
                  <a:srgbClr val="C00000"/>
                </a:solidFill>
                <a:latin typeface="Calibri" panose="020F0502020204030204" pitchFamily="34" charset="0"/>
                <a:cs typeface="Calibri" panose="020F0502020204030204" pitchFamily="34" charset="0"/>
              </a:rPr>
              <a:t> (AEs), di </a:t>
            </a:r>
            <a:r>
              <a:rPr sz="2400" b="1" dirty="0" err="1">
                <a:solidFill>
                  <a:srgbClr val="C00000"/>
                </a:solidFill>
                <a:latin typeface="Calibri" panose="020F0502020204030204" pitchFamily="34" charset="0"/>
                <a:cs typeface="Calibri" panose="020F0502020204030204" pitchFamily="34" charset="0"/>
              </a:rPr>
              <a:t>eventi</a:t>
            </a:r>
            <a:r>
              <a:rPr sz="2400" b="1" dirty="0">
                <a:solidFill>
                  <a:srgbClr val="C00000"/>
                </a:solidFill>
                <a:latin typeface="Calibri" panose="020F0502020204030204" pitchFamily="34" charset="0"/>
                <a:cs typeface="Calibri" panose="020F0502020204030204" pitchFamily="34" charset="0"/>
              </a:rPr>
              <a:t> </a:t>
            </a:r>
            <a:r>
              <a:rPr sz="2400" b="1" dirty="0" err="1">
                <a:solidFill>
                  <a:srgbClr val="C00000"/>
                </a:solidFill>
                <a:latin typeface="Calibri" panose="020F0502020204030204" pitchFamily="34" charset="0"/>
                <a:cs typeface="Calibri" panose="020F0502020204030204" pitchFamily="34" charset="0"/>
              </a:rPr>
              <a:t>avversi</a:t>
            </a:r>
            <a:r>
              <a:rPr sz="2400" b="1" dirty="0">
                <a:solidFill>
                  <a:srgbClr val="C00000"/>
                </a:solidFill>
                <a:latin typeface="Calibri" panose="020F0502020204030204" pitchFamily="34" charset="0"/>
                <a:cs typeface="Calibri" panose="020F0502020204030204" pitchFamily="34" charset="0"/>
              </a:rPr>
              <a:t> </a:t>
            </a:r>
            <a:r>
              <a:rPr sz="2400" b="1" dirty="0" err="1">
                <a:solidFill>
                  <a:srgbClr val="C00000"/>
                </a:solidFill>
                <a:latin typeface="Calibri" panose="020F0502020204030204" pitchFamily="34" charset="0"/>
                <a:cs typeface="Calibri" panose="020F0502020204030204" pitchFamily="34" charset="0"/>
              </a:rPr>
              <a:t>seri</a:t>
            </a:r>
            <a:r>
              <a:rPr sz="2400" b="1" dirty="0">
                <a:solidFill>
                  <a:srgbClr val="C00000"/>
                </a:solidFill>
                <a:latin typeface="Calibri" panose="020F0502020204030204" pitchFamily="34" charset="0"/>
                <a:cs typeface="Calibri" panose="020F0502020204030204" pitchFamily="34" charset="0"/>
              </a:rPr>
              <a:t> (SAEs), e la </a:t>
            </a:r>
            <a:r>
              <a:rPr sz="2400" b="1" dirty="0" err="1">
                <a:solidFill>
                  <a:srgbClr val="C00000"/>
                </a:solidFill>
                <a:latin typeface="Calibri" panose="020F0502020204030204" pitchFamily="34" charset="0"/>
                <a:cs typeface="Calibri" panose="020F0502020204030204" pitchFamily="34" charset="0"/>
              </a:rPr>
              <a:t>sospensione</a:t>
            </a:r>
            <a:r>
              <a:rPr sz="2400" b="1" dirty="0">
                <a:solidFill>
                  <a:srgbClr val="C00000"/>
                </a:solidFill>
                <a:latin typeface="Calibri" panose="020F0502020204030204" pitchFamily="34" charset="0"/>
                <a:cs typeface="Calibri" panose="020F0502020204030204" pitchFamily="34" charset="0"/>
              </a:rPr>
              <a:t> </a:t>
            </a:r>
            <a:r>
              <a:rPr sz="2400" b="1" dirty="0" err="1">
                <a:solidFill>
                  <a:srgbClr val="C00000"/>
                </a:solidFill>
                <a:latin typeface="Calibri" panose="020F0502020204030204" pitchFamily="34" charset="0"/>
                <a:cs typeface="Calibri" panose="020F0502020204030204" pitchFamily="34" charset="0"/>
              </a:rPr>
              <a:t>temporanea</a:t>
            </a:r>
            <a:r>
              <a:rPr sz="2400" b="1" dirty="0">
                <a:solidFill>
                  <a:srgbClr val="C00000"/>
                </a:solidFill>
                <a:latin typeface="Calibri" panose="020F0502020204030204" pitchFamily="34" charset="0"/>
                <a:cs typeface="Calibri" panose="020F0502020204030204" pitchFamily="34" charset="0"/>
              </a:rPr>
              <a:t> o </a:t>
            </a:r>
            <a:r>
              <a:rPr sz="2400" b="1" dirty="0" err="1">
                <a:solidFill>
                  <a:srgbClr val="C00000"/>
                </a:solidFill>
                <a:latin typeface="Calibri" panose="020F0502020204030204" pitchFamily="34" charset="0"/>
                <a:cs typeface="Calibri" panose="020F0502020204030204" pitchFamily="34" charset="0"/>
              </a:rPr>
              <a:t>definitiva</a:t>
            </a:r>
            <a:r>
              <a:rPr sz="2400" b="1" dirty="0">
                <a:solidFill>
                  <a:srgbClr val="C00000"/>
                </a:solidFill>
                <a:latin typeface="Calibri" panose="020F0502020204030204" pitchFamily="34" charset="0"/>
                <a:cs typeface="Calibri" panose="020F0502020204030204" pitchFamily="34" charset="0"/>
              </a:rPr>
              <a:t> di </a:t>
            </a:r>
            <a:r>
              <a:rPr sz="2400" b="1" dirty="0" err="1">
                <a:solidFill>
                  <a:srgbClr val="C00000"/>
                </a:solidFill>
                <a:latin typeface="Calibri" panose="020F0502020204030204" pitchFamily="34" charset="0"/>
                <a:cs typeface="Calibri" panose="020F0502020204030204" pitchFamily="34" charset="0"/>
              </a:rPr>
              <a:t>sacubitril</a:t>
            </a:r>
            <a:r>
              <a:rPr sz="2400" b="1" dirty="0">
                <a:solidFill>
                  <a:srgbClr val="C00000"/>
                </a:solidFill>
                <a:latin typeface="Calibri" panose="020F0502020204030204" pitchFamily="34" charset="0"/>
                <a:cs typeface="Calibri" panose="020F0502020204030204" pitchFamily="34" charset="0"/>
              </a:rPr>
              <a:t>/ valsartan è </a:t>
            </a:r>
            <a:r>
              <a:rPr sz="2400" b="1" u="sng" dirty="0" err="1">
                <a:solidFill>
                  <a:srgbClr val="C00000"/>
                </a:solidFill>
                <a:latin typeface="Calibri" panose="020F0502020204030204" pitchFamily="34" charset="0"/>
                <a:cs typeface="Calibri" panose="020F0502020204030204" pitchFamily="34" charset="0"/>
              </a:rPr>
              <a:t>sovrapponibile</a:t>
            </a:r>
            <a:r>
              <a:rPr sz="2400" b="1" dirty="0">
                <a:solidFill>
                  <a:srgbClr val="C00000"/>
                </a:solidFill>
                <a:latin typeface="Calibri" panose="020F0502020204030204" pitchFamily="34" charset="0"/>
                <a:cs typeface="Calibri" panose="020F0502020204030204" pitchFamily="34" charset="0"/>
              </a:rPr>
              <a:t> </a:t>
            </a:r>
            <a:r>
              <a:rPr sz="2400" b="1" dirty="0" err="1">
                <a:solidFill>
                  <a:srgbClr val="C00000"/>
                </a:solidFill>
                <a:latin typeface="Calibri" panose="020F0502020204030204" pitchFamily="34" charset="0"/>
                <a:cs typeface="Calibri" panose="020F0502020204030204" pitchFamily="34" charset="0"/>
              </a:rPr>
              <a:t>nei</a:t>
            </a:r>
            <a:r>
              <a:rPr sz="2400" b="1" dirty="0">
                <a:solidFill>
                  <a:srgbClr val="C00000"/>
                </a:solidFill>
                <a:latin typeface="Calibri" panose="020F0502020204030204" pitchFamily="34" charset="0"/>
                <a:cs typeface="Calibri" panose="020F0502020204030204" pitchFamily="34" charset="0"/>
              </a:rPr>
              <a:t> due </a:t>
            </a:r>
            <a:r>
              <a:rPr sz="2400" b="1" dirty="0" err="1">
                <a:solidFill>
                  <a:srgbClr val="C00000"/>
                </a:solidFill>
                <a:latin typeface="Calibri" panose="020F0502020204030204" pitchFamily="34" charset="0"/>
                <a:cs typeface="Calibri" panose="020F0502020204030204" pitchFamily="34" charset="0"/>
              </a:rPr>
              <a:t>gruppi</a:t>
            </a:r>
            <a:r>
              <a:rPr sz="2400" b="1" dirty="0">
                <a:solidFill>
                  <a:srgbClr val="C00000"/>
                </a:solidFill>
                <a:latin typeface="Calibri" panose="020F0502020204030204" pitchFamily="34" charset="0"/>
                <a:cs typeface="Calibri" panose="020F0502020204030204" pitchFamily="34" charset="0"/>
              </a:rPr>
              <a:t> a 10 </a:t>
            </a:r>
            <a:r>
              <a:rPr sz="2400" b="1" dirty="0" err="1">
                <a:solidFill>
                  <a:srgbClr val="C00000"/>
                </a:solidFill>
                <a:latin typeface="Calibri" panose="020F0502020204030204" pitchFamily="34" charset="0"/>
                <a:cs typeface="Calibri" panose="020F0502020204030204" pitchFamily="34" charset="0"/>
              </a:rPr>
              <a:t>settimane</a:t>
            </a:r>
            <a:r>
              <a:rPr sz="2400" b="1" dirty="0">
                <a:solidFill>
                  <a:srgbClr val="C00000"/>
                </a:solidFill>
                <a:latin typeface="Calibri" panose="020F0502020204030204" pitchFamily="34" charset="0"/>
                <a:cs typeface="Calibri" panose="020F0502020204030204" pitchFamily="34" charset="0"/>
              </a:rPr>
              <a:t> </a:t>
            </a:r>
          </a:p>
        </p:txBody>
      </p:sp>
      <p:sp>
        <p:nvSpPr>
          <p:cNvPr id="654" name="Shape 654"/>
          <p:cNvSpPr/>
          <p:nvPr/>
        </p:nvSpPr>
        <p:spPr>
          <a:xfrm>
            <a:off x="2909454" y="6098885"/>
            <a:ext cx="3655050" cy="208135"/>
          </a:xfrm>
          <a:prstGeom prst="rect">
            <a:avLst/>
          </a:prstGeom>
          <a:ln w="12700">
            <a:miter lim="400000"/>
          </a:ln>
          <a:extLst>
            <a:ext uri="{C572A759-6A51-4108-AA02-DFA0A04FC94B}">
              <ma14:wrappingTextBoxFlag xmlns:ma14="http://schemas.microsoft.com/office/mac/drawingml/2011/main" xmlns="" val="1"/>
            </a:ext>
          </a:extLst>
        </p:spPr>
        <p:txBody>
          <a:bodyPr wrap="square" lIns="15431" tIns="15431" rIns="15431" bIns="15431">
            <a:spAutoFit/>
          </a:bodyPr>
          <a:lstStyle>
            <a:lvl1pPr>
              <a:lnSpc>
                <a:spcPct val="95000"/>
              </a:lnSpc>
              <a:spcBef>
                <a:spcPts val="500"/>
              </a:spcBef>
            </a:lvl1pPr>
          </a:lstStyle>
          <a:p>
            <a:pPr lvl="0"/>
            <a:r>
              <a:rPr sz="1200" dirty="0"/>
              <a:t>AE, adverse event; SAE, serious adverse event</a:t>
            </a:r>
          </a:p>
        </p:txBody>
      </p:sp>
      <p:sp>
        <p:nvSpPr>
          <p:cNvPr id="655" name="Shape 655"/>
          <p:cNvSpPr/>
          <p:nvPr/>
        </p:nvSpPr>
        <p:spPr>
          <a:xfrm>
            <a:off x="-450272" y="6606888"/>
            <a:ext cx="8790886" cy="193387"/>
          </a:xfrm>
          <a:prstGeom prst="rect">
            <a:avLst/>
          </a:prstGeom>
          <a:ln w="12700">
            <a:miter lim="400000"/>
          </a:ln>
          <a:extLst>
            <a:ext uri="{C572A759-6A51-4108-AA02-DFA0A04FC94B}">
              <ma14:wrappingTextBoxFlag xmlns:ma14="http://schemas.microsoft.com/office/mac/drawingml/2011/main" xmlns="" val="1"/>
            </a:ext>
          </a:extLst>
        </p:spPr>
        <p:txBody>
          <a:bodyPr wrap="square" lIns="15431" tIns="15431" rIns="15431" bIns="15431">
            <a:spAutoFit/>
          </a:bodyPr>
          <a:lstStyle>
            <a:lvl1pPr algn="r">
              <a:lnSpc>
                <a:spcPct val="95000"/>
              </a:lnSpc>
              <a:spcBef>
                <a:spcPts val="500"/>
              </a:spcBef>
            </a:lvl1pPr>
          </a:lstStyle>
          <a:p>
            <a:pPr lvl="0"/>
            <a:r>
              <a:rPr sz="1100" dirty="0"/>
              <a:t>Wachter R et al., TRANSITION primary data poster presentation (P886) at ESC Congress 2018, Munich Germany</a:t>
            </a:r>
          </a:p>
        </p:txBody>
      </p:sp>
      <p:pic>
        <p:nvPicPr>
          <p:cNvPr id="2" name="Immagine 1">
            <a:extLst>
              <a:ext uri="{FF2B5EF4-FFF2-40B4-BE49-F238E27FC236}">
                <a16:creationId xmlns="" xmlns:a16="http://schemas.microsoft.com/office/drawing/2014/main" id="{46A6F2A1-2035-4EA8-9C36-5617746EC875}"/>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364116" y="1674092"/>
            <a:ext cx="6521970" cy="446809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a:spLocks noGrp="1"/>
          </p:cNvSpPr>
          <p:nvPr>
            <p:ph type="title" idx="4294967295"/>
          </p:nvPr>
        </p:nvSpPr>
        <p:spPr>
          <a:xfrm>
            <a:off x="0" y="542636"/>
            <a:ext cx="9144000" cy="688181"/>
          </a:xfrm>
          <a:prstGeom prst="rect">
            <a:avLst/>
          </a:prstGeom>
        </p:spPr>
        <p:txBody>
          <a:bodyPr lIns="0" tIns="0" rIns="0" bIns="0">
            <a:noAutofit/>
          </a:bodyPr>
          <a:lstStyle>
            <a:lvl1pPr algn="ctr">
              <a:defRPr sz="1800"/>
            </a:lvl1pPr>
          </a:lstStyle>
          <a:p>
            <a:pPr lvl="0"/>
            <a:r>
              <a:rPr sz="2400" b="1" dirty="0">
                <a:solidFill>
                  <a:srgbClr val="C00000"/>
                </a:solidFill>
                <a:latin typeface="Calibri" panose="020F0502020204030204" pitchFamily="34" charset="0"/>
                <a:cs typeface="Calibri" panose="020F0502020204030204" pitchFamily="34" charset="0"/>
              </a:rPr>
              <a:t>La percentuale di pazienti che ha </a:t>
            </a:r>
            <a:r>
              <a:rPr sz="2400" b="1" u="sng" dirty="0">
                <a:solidFill>
                  <a:srgbClr val="C00000"/>
                </a:solidFill>
                <a:latin typeface="Calibri" panose="020F0502020204030204" pitchFamily="34" charset="0"/>
                <a:cs typeface="Calibri" panose="020F0502020204030204" pitchFamily="34" charset="0"/>
              </a:rPr>
              <a:t>interrotto definitivamente il trattamento</a:t>
            </a:r>
            <a:r>
              <a:rPr sz="2400" b="1" dirty="0">
                <a:solidFill>
                  <a:srgbClr val="C00000"/>
                </a:solidFill>
                <a:latin typeface="Calibri" panose="020F0502020204030204" pitchFamily="34" charset="0"/>
                <a:cs typeface="Calibri" panose="020F0502020204030204" pitchFamily="34" charset="0"/>
              </a:rPr>
              <a:t> con </a:t>
            </a:r>
            <a:r>
              <a:rPr sz="2400" b="1" dirty="0" smtClean="0">
                <a:solidFill>
                  <a:srgbClr val="C00000"/>
                </a:solidFill>
                <a:latin typeface="Calibri" panose="020F0502020204030204" pitchFamily="34" charset="0"/>
                <a:cs typeface="Calibri" panose="020F0502020204030204" pitchFamily="34" charset="0"/>
              </a:rPr>
              <a:t>sacubitril</a:t>
            </a:r>
            <a:r>
              <a:rPr sz="2400" b="1" dirty="0">
                <a:solidFill>
                  <a:srgbClr val="C00000"/>
                </a:solidFill>
                <a:latin typeface="Calibri" panose="020F0502020204030204" pitchFamily="34" charset="0"/>
                <a:cs typeface="Calibri" panose="020F0502020204030204" pitchFamily="34" charset="0"/>
              </a:rPr>
              <a:t>/valsartan per EAs è simile nei due gruppi</a:t>
            </a:r>
          </a:p>
        </p:txBody>
      </p:sp>
      <p:sp>
        <p:nvSpPr>
          <p:cNvPr id="660" name="Shape 660"/>
          <p:cNvSpPr/>
          <p:nvPr/>
        </p:nvSpPr>
        <p:spPr>
          <a:xfrm>
            <a:off x="0" y="6546338"/>
            <a:ext cx="9143999" cy="184667"/>
          </a:xfrm>
          <a:prstGeom prst="rect">
            <a:avLst/>
          </a:prstGeom>
          <a:ln w="12700">
            <a:miter lim="400000"/>
          </a:ln>
          <a:extLst>
            <a:ext uri="{C572A759-6A51-4108-AA02-DFA0A04FC94B}">
              <ma14:wrappingTextBoxFlag xmlns:ma14="http://schemas.microsoft.com/office/mac/drawingml/2011/main" xmlns="" val="1"/>
            </a:ext>
          </a:extLst>
        </p:spPr>
        <p:txBody>
          <a:bodyPr wrap="square" lIns="15431" tIns="15431" rIns="15431" bIns="15431">
            <a:spAutoFit/>
          </a:bodyPr>
          <a:lstStyle>
            <a:lvl1pPr algn="r">
              <a:lnSpc>
                <a:spcPct val="95000"/>
              </a:lnSpc>
              <a:spcBef>
                <a:spcPts val="500"/>
              </a:spcBef>
            </a:lvl1pPr>
          </a:lstStyle>
          <a:p>
            <a:pPr lvl="0" algn="ctr"/>
            <a:r>
              <a:rPr sz="1050" dirty="0" err="1"/>
              <a:t>Wachter</a:t>
            </a:r>
            <a:r>
              <a:rPr sz="1050" dirty="0"/>
              <a:t> R et al., TRANSITION primary data poster presentation (P886) at ESC Congress 2018, Munich Germany</a:t>
            </a:r>
          </a:p>
        </p:txBody>
      </p:sp>
      <p:pic>
        <p:nvPicPr>
          <p:cNvPr id="2" name="Immagine 1">
            <a:extLst>
              <a:ext uri="{FF2B5EF4-FFF2-40B4-BE49-F238E27FC236}">
                <a16:creationId xmlns="" xmlns:a16="http://schemas.microsoft.com/office/drawing/2014/main" id="{8F16423D-7474-4655-9189-698BC3FEA6A5}"/>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42211" y="1538150"/>
            <a:ext cx="7071431" cy="4823396"/>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Shape 666"/>
          <p:cNvSpPr>
            <a:spLocks noGrp="1"/>
          </p:cNvSpPr>
          <p:nvPr>
            <p:ph type="title" idx="4294967295"/>
          </p:nvPr>
        </p:nvSpPr>
        <p:spPr>
          <a:xfrm>
            <a:off x="190500" y="458614"/>
            <a:ext cx="8763000" cy="984567"/>
          </a:xfrm>
          <a:prstGeom prst="rect">
            <a:avLst/>
          </a:prstGeom>
        </p:spPr>
        <p:txBody>
          <a:bodyPr lIns="0" tIns="0" rIns="0" bIns="0">
            <a:noAutofit/>
          </a:bodyPr>
          <a:lstStyle>
            <a:lvl1pPr algn="ctr">
              <a:defRPr sz="1800"/>
            </a:lvl1pPr>
          </a:lstStyle>
          <a:p>
            <a:pPr lvl="0"/>
            <a:r>
              <a:rPr sz="2800" b="1" dirty="0" err="1">
                <a:solidFill>
                  <a:srgbClr val="C00000"/>
                </a:solidFill>
                <a:latin typeface="Calibri" panose="020F0502020204030204" pitchFamily="34" charset="0"/>
                <a:cs typeface="Calibri" panose="020F0502020204030204" pitchFamily="34" charset="0"/>
              </a:rPr>
              <a:t>Iniziare</a:t>
            </a:r>
            <a:r>
              <a:rPr sz="2800" b="1" dirty="0">
                <a:solidFill>
                  <a:srgbClr val="C00000"/>
                </a:solidFill>
                <a:latin typeface="Calibri" panose="020F0502020204030204" pitchFamily="34" charset="0"/>
                <a:cs typeface="Calibri" panose="020F0502020204030204" pitchFamily="34" charset="0"/>
              </a:rPr>
              <a:t> </a:t>
            </a:r>
            <a:r>
              <a:rPr sz="2800" b="1" dirty="0" err="1">
                <a:solidFill>
                  <a:srgbClr val="C00000"/>
                </a:solidFill>
                <a:latin typeface="Calibri" panose="020F0502020204030204" pitchFamily="34" charset="0"/>
                <a:cs typeface="Calibri" panose="020F0502020204030204" pitchFamily="34" charset="0"/>
              </a:rPr>
              <a:t>sacubitril</a:t>
            </a:r>
            <a:r>
              <a:rPr sz="2800" b="1" dirty="0">
                <a:solidFill>
                  <a:srgbClr val="C00000"/>
                </a:solidFill>
                <a:latin typeface="Calibri" panose="020F0502020204030204" pitchFamily="34" charset="0"/>
                <a:cs typeface="Calibri" panose="020F0502020204030204" pitchFamily="34" charset="0"/>
              </a:rPr>
              <a:t>/valsartan </a:t>
            </a:r>
            <a:r>
              <a:rPr sz="2800" b="1" dirty="0" err="1">
                <a:solidFill>
                  <a:srgbClr val="C00000"/>
                </a:solidFill>
                <a:latin typeface="Calibri" panose="020F0502020204030204" pitchFamily="34" charset="0"/>
                <a:cs typeface="Calibri" panose="020F0502020204030204" pitchFamily="34" charset="0"/>
              </a:rPr>
              <a:t>nella</a:t>
            </a:r>
            <a:r>
              <a:rPr sz="2800" b="1" dirty="0">
                <a:solidFill>
                  <a:srgbClr val="C00000"/>
                </a:solidFill>
                <a:latin typeface="Calibri" panose="020F0502020204030204" pitchFamily="34" charset="0"/>
                <a:cs typeface="Calibri" panose="020F0502020204030204" pitchFamily="34" charset="0"/>
              </a:rPr>
              <a:t> </a:t>
            </a:r>
            <a:r>
              <a:rPr sz="2800" b="1" dirty="0" err="1">
                <a:solidFill>
                  <a:srgbClr val="C00000"/>
                </a:solidFill>
                <a:latin typeface="Calibri" panose="020F0502020204030204" pitchFamily="34" charset="0"/>
                <a:cs typeface="Calibri" panose="020F0502020204030204" pitchFamily="34" charset="0"/>
              </a:rPr>
              <a:t>fase</a:t>
            </a:r>
            <a:r>
              <a:rPr sz="2800" b="1" dirty="0">
                <a:solidFill>
                  <a:srgbClr val="C00000"/>
                </a:solidFill>
                <a:latin typeface="Calibri" panose="020F0502020204030204" pitchFamily="34" charset="0"/>
                <a:cs typeface="Calibri" panose="020F0502020204030204" pitchFamily="34" charset="0"/>
              </a:rPr>
              <a:t> pre o post-</a:t>
            </a:r>
            <a:r>
              <a:rPr sz="2800" b="1" dirty="0" err="1">
                <a:solidFill>
                  <a:srgbClr val="C00000"/>
                </a:solidFill>
                <a:latin typeface="Calibri" panose="020F0502020204030204" pitchFamily="34" charset="0"/>
                <a:cs typeface="Calibri" panose="020F0502020204030204" pitchFamily="34" charset="0"/>
              </a:rPr>
              <a:t>dimissione</a:t>
            </a:r>
            <a:r>
              <a:rPr sz="2800" b="1" dirty="0">
                <a:solidFill>
                  <a:srgbClr val="C00000"/>
                </a:solidFill>
                <a:latin typeface="Calibri" panose="020F0502020204030204" pitchFamily="34" charset="0"/>
                <a:cs typeface="Calibri" panose="020F0502020204030204" pitchFamily="34" charset="0"/>
              </a:rPr>
              <a:t> non influenza </a:t>
            </a:r>
            <a:r>
              <a:rPr sz="2800" b="1" dirty="0" err="1">
                <a:solidFill>
                  <a:srgbClr val="C00000"/>
                </a:solidFill>
                <a:latin typeface="Calibri" panose="020F0502020204030204" pitchFamily="34" charset="0"/>
                <a:cs typeface="Calibri" panose="020F0502020204030204" pitchFamily="34" charset="0"/>
              </a:rPr>
              <a:t>il</a:t>
            </a:r>
            <a:r>
              <a:rPr sz="2800" b="1" dirty="0">
                <a:solidFill>
                  <a:srgbClr val="C00000"/>
                </a:solidFill>
                <a:latin typeface="Calibri" panose="020F0502020204030204" pitchFamily="34" charset="0"/>
                <a:cs typeface="Calibri" panose="020F0502020204030204" pitchFamily="34" charset="0"/>
              </a:rPr>
              <a:t> </a:t>
            </a:r>
            <a:r>
              <a:rPr sz="2800" b="1" dirty="0" err="1">
                <a:solidFill>
                  <a:srgbClr val="C00000"/>
                </a:solidFill>
                <a:latin typeface="Calibri" panose="020F0502020204030204" pitchFamily="34" charset="0"/>
                <a:cs typeface="Calibri" panose="020F0502020204030204" pitchFamily="34" charset="0"/>
              </a:rPr>
              <a:t>successo</a:t>
            </a:r>
            <a:r>
              <a:rPr sz="2800" b="1" dirty="0">
                <a:solidFill>
                  <a:srgbClr val="C00000"/>
                </a:solidFill>
                <a:latin typeface="Calibri" panose="020F0502020204030204" pitchFamily="34" charset="0"/>
                <a:cs typeface="Calibri" panose="020F0502020204030204" pitchFamily="34" charset="0"/>
              </a:rPr>
              <a:t> </a:t>
            </a:r>
            <a:r>
              <a:rPr sz="2800" b="1" dirty="0" err="1">
                <a:solidFill>
                  <a:srgbClr val="C00000"/>
                </a:solidFill>
                <a:latin typeface="Calibri" panose="020F0502020204030204" pitchFamily="34" charset="0"/>
                <a:cs typeface="Calibri" panose="020F0502020204030204" pitchFamily="34" charset="0"/>
              </a:rPr>
              <a:t>della</a:t>
            </a:r>
            <a:r>
              <a:rPr sz="2800" b="1" dirty="0">
                <a:solidFill>
                  <a:srgbClr val="C00000"/>
                </a:solidFill>
                <a:latin typeface="Calibri" panose="020F0502020204030204" pitchFamily="34" charset="0"/>
                <a:cs typeface="Calibri" panose="020F0502020204030204" pitchFamily="34" charset="0"/>
              </a:rPr>
              <a:t> </a:t>
            </a:r>
            <a:r>
              <a:rPr sz="2800" b="1" dirty="0" err="1">
                <a:solidFill>
                  <a:srgbClr val="C00000"/>
                </a:solidFill>
                <a:latin typeface="Calibri" panose="020F0502020204030204" pitchFamily="34" charset="0"/>
                <a:cs typeface="Calibri" panose="020F0502020204030204" pitchFamily="34" charset="0"/>
              </a:rPr>
              <a:t>titolazione</a:t>
            </a:r>
            <a:endParaRPr sz="2800" b="1" dirty="0">
              <a:solidFill>
                <a:srgbClr val="C00000"/>
              </a:solidFill>
              <a:latin typeface="Calibri" panose="020F0502020204030204" pitchFamily="34" charset="0"/>
              <a:cs typeface="Calibri" panose="020F0502020204030204" pitchFamily="34" charset="0"/>
            </a:endParaRPr>
          </a:p>
        </p:txBody>
      </p:sp>
      <p:sp>
        <p:nvSpPr>
          <p:cNvPr id="667" name="Shape 667"/>
          <p:cNvSpPr/>
          <p:nvPr/>
        </p:nvSpPr>
        <p:spPr>
          <a:xfrm>
            <a:off x="842818" y="6527608"/>
            <a:ext cx="7827818" cy="186013"/>
          </a:xfrm>
          <a:prstGeom prst="rect">
            <a:avLst/>
          </a:prstGeom>
          <a:ln w="12700">
            <a:miter lim="400000"/>
          </a:ln>
          <a:extLst>
            <a:ext uri="{C572A759-6A51-4108-AA02-DFA0A04FC94B}">
              <ma14:wrappingTextBoxFlag xmlns:ma14="http://schemas.microsoft.com/office/mac/drawingml/2011/main" xmlns="" val="1"/>
            </a:ext>
          </a:extLst>
        </p:spPr>
        <p:txBody>
          <a:bodyPr wrap="square" lIns="15431" tIns="15431" rIns="15431" bIns="15431">
            <a:spAutoFit/>
          </a:bodyPr>
          <a:lstStyle>
            <a:lvl1pPr algn="r">
              <a:lnSpc>
                <a:spcPct val="95000"/>
              </a:lnSpc>
              <a:spcBef>
                <a:spcPts val="500"/>
              </a:spcBef>
            </a:lvl1pPr>
          </a:lstStyle>
          <a:p>
            <a:pPr lvl="0" algn="ctr"/>
            <a:r>
              <a:rPr sz="1050" dirty="0" err="1"/>
              <a:t>Wachter</a:t>
            </a:r>
            <a:r>
              <a:rPr sz="1050" dirty="0"/>
              <a:t> R et al., TRANSITION primary data poster presentation (P886) at ESC Congress 2018, Munich Germany</a:t>
            </a:r>
          </a:p>
        </p:txBody>
      </p:sp>
      <p:pic>
        <p:nvPicPr>
          <p:cNvPr id="669" name="image20.png"/>
          <p:cNvPicPr/>
          <p:nvPr/>
        </p:nvPicPr>
        <p:blipFill>
          <a:blip r:embed="rId2" cstate="email">
            <a:extLst>
              <a:ext uri="{28A0092B-C50C-407E-A947-70E740481C1C}">
                <a14:useLocalDpi xmlns:a14="http://schemas.microsoft.com/office/drawing/2010/main" xmlns=""/>
              </a:ext>
            </a:extLst>
          </a:blip>
          <a:stretch>
            <a:fillRect/>
          </a:stretch>
        </p:blipFill>
        <p:spPr>
          <a:xfrm>
            <a:off x="1491597" y="1704542"/>
            <a:ext cx="5885948" cy="4518459"/>
          </a:xfrm>
          <a:prstGeom prst="rect">
            <a:avLst/>
          </a:prstGeom>
          <a:ln w="12700">
            <a:miter lim="400000"/>
          </a:ln>
        </p:spPr>
      </p:pic>
      <p:sp>
        <p:nvSpPr>
          <p:cNvPr id="670" name="Shape 670"/>
          <p:cNvSpPr/>
          <p:nvPr/>
        </p:nvSpPr>
        <p:spPr>
          <a:xfrm>
            <a:off x="1410715" y="4772775"/>
            <a:ext cx="6093829" cy="29702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ln>
        </p:spPr>
        <p:txBody>
          <a:bodyPr lIns="0" tIns="0" rIns="0" bIns="0" anchor="ctr"/>
          <a:lstStyle/>
          <a:p>
            <a:pPr lvl="0" algn="ctr">
              <a:defRPr sz="1300">
                <a:solidFill>
                  <a:srgbClr val="FFFFFF"/>
                </a:solidFill>
              </a:defRPr>
            </a:pPr>
            <a:endParaRPr sz="975"/>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Shape 672"/>
          <p:cNvSpPr>
            <a:spLocks noGrp="1"/>
          </p:cNvSpPr>
          <p:nvPr>
            <p:ph type="title" idx="4294967295"/>
          </p:nvPr>
        </p:nvSpPr>
        <p:spPr>
          <a:xfrm>
            <a:off x="265535" y="1511880"/>
            <a:ext cx="5915025" cy="339329"/>
          </a:xfrm>
          <a:prstGeom prst="rect">
            <a:avLst/>
          </a:prstGeom>
        </p:spPr>
        <p:txBody>
          <a:bodyPr lIns="0" tIns="0" rIns="0" bIns="0">
            <a:normAutofit/>
          </a:bodyPr>
          <a:lstStyle>
            <a:lvl1pPr algn="ctr">
              <a:defRPr sz="1800"/>
            </a:lvl1pPr>
          </a:lstStyle>
          <a:p>
            <a:pPr lvl="0"/>
            <a:r>
              <a:rPr lang="it-IT" sz="1500" dirty="0">
                <a:latin typeface="Calibri" panose="020F0502020204030204" pitchFamily="34" charset="0"/>
                <a:cs typeface="Calibri" panose="020F0502020204030204" pitchFamily="34" charset="0"/>
              </a:rPr>
              <a:t>                 : </a:t>
            </a:r>
            <a:r>
              <a:rPr lang="it-IT" dirty="0" smtClean="0">
                <a:latin typeface="Calibri" panose="020F0502020204030204" pitchFamily="34" charset="0"/>
                <a:cs typeface="Calibri" panose="020F0502020204030204" pitchFamily="34" charset="0"/>
              </a:rPr>
              <a:t>DISEGNO DELLO STUDIO </a:t>
            </a:r>
            <a:endParaRPr sz="1500" dirty="0">
              <a:latin typeface="Calibri" panose="020F0502020204030204" pitchFamily="34" charset="0"/>
              <a:cs typeface="Calibri" panose="020F0502020204030204" pitchFamily="34" charset="0"/>
            </a:endParaRPr>
          </a:p>
        </p:txBody>
      </p:sp>
      <p:grpSp>
        <p:nvGrpSpPr>
          <p:cNvPr id="682" name="Group 682"/>
          <p:cNvGrpSpPr/>
          <p:nvPr/>
        </p:nvGrpSpPr>
        <p:grpSpPr>
          <a:xfrm>
            <a:off x="681182" y="2194561"/>
            <a:ext cx="5306981" cy="3785984"/>
            <a:chOff x="0" y="0"/>
            <a:chExt cx="6118741" cy="2963575"/>
          </a:xfrm>
        </p:grpSpPr>
        <p:sp>
          <p:nvSpPr>
            <p:cNvPr id="673" name="Shape 673"/>
            <p:cNvSpPr/>
            <p:nvPr/>
          </p:nvSpPr>
          <p:spPr>
            <a:xfrm>
              <a:off x="13310" y="1400088"/>
              <a:ext cx="2648980" cy="505430"/>
            </a:xfrm>
            <a:prstGeom prst="rect">
              <a:avLst/>
            </a:prstGeom>
            <a:solidFill>
              <a:srgbClr val="03487F"/>
            </a:solidFill>
            <a:ln w="9525" cap="flat">
              <a:solidFill>
                <a:srgbClr val="FFFFFF"/>
              </a:solidFill>
              <a:prstDash val="solid"/>
              <a:bevel/>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algn="ctr">
                <a:lnSpc>
                  <a:spcPts val="1650"/>
                </a:lnSpc>
              </a:pPr>
              <a:r>
                <a:rPr lang="it-IT" dirty="0" err="1">
                  <a:solidFill>
                    <a:srgbClr val="FFFFFF"/>
                  </a:solidFill>
                  <a:latin typeface="Arial Black"/>
                  <a:ea typeface="Arial Black"/>
                  <a:cs typeface="Arial Black"/>
                  <a:sym typeface="Arial Black"/>
                </a:rPr>
                <a:t>Sacubitril</a:t>
              </a:r>
              <a:r>
                <a:rPr lang="it-IT" dirty="0">
                  <a:solidFill>
                    <a:srgbClr val="FFFFFF"/>
                  </a:solidFill>
                  <a:latin typeface="Arial Black"/>
                  <a:ea typeface="Arial Black"/>
                  <a:cs typeface="Arial Black"/>
                  <a:sym typeface="Arial Black"/>
                </a:rPr>
                <a:t>/</a:t>
              </a:r>
              <a:r>
                <a:rPr lang="it-IT" dirty="0" err="1">
                  <a:solidFill>
                    <a:srgbClr val="FFFFFF"/>
                  </a:solidFill>
                  <a:latin typeface="Arial Black"/>
                  <a:ea typeface="Arial Black"/>
                  <a:cs typeface="Arial Black"/>
                  <a:sym typeface="Arial Black"/>
                </a:rPr>
                <a:t>Valsartan</a:t>
              </a:r>
              <a:endParaRPr dirty="0">
                <a:solidFill>
                  <a:srgbClr val="FFFFFF"/>
                </a:solidFill>
                <a:latin typeface="Arial Black"/>
                <a:ea typeface="Arial Black"/>
                <a:cs typeface="Arial Black"/>
                <a:sym typeface="Arial Black"/>
              </a:endParaRPr>
            </a:p>
            <a:p>
              <a:pPr algn="ctr">
                <a:lnSpc>
                  <a:spcPts val="1650"/>
                </a:lnSpc>
              </a:pPr>
              <a:r>
                <a:rPr dirty="0">
                  <a:solidFill>
                    <a:srgbClr val="FFFFFF"/>
                  </a:solidFill>
                  <a:latin typeface="Arial Black"/>
                  <a:ea typeface="Arial Black"/>
                  <a:cs typeface="Arial Black"/>
                  <a:sym typeface="Arial Black"/>
                </a:rPr>
                <a:t>97/103 mg </a:t>
              </a:r>
              <a:r>
                <a:rPr dirty="0" err="1">
                  <a:solidFill>
                    <a:srgbClr val="FFFFFF"/>
                  </a:solidFill>
                  <a:latin typeface="Arial Black"/>
                  <a:ea typeface="Arial Black"/>
                  <a:cs typeface="Arial Black"/>
                  <a:sym typeface="Arial Black"/>
                </a:rPr>
                <a:t>b.i.d</a:t>
              </a:r>
              <a:endParaRPr dirty="0">
                <a:solidFill>
                  <a:srgbClr val="FFFFFF"/>
                </a:solidFill>
                <a:latin typeface="Arial Black"/>
                <a:ea typeface="Arial Black"/>
                <a:cs typeface="Arial Black"/>
                <a:sym typeface="Arial Black"/>
              </a:endParaRPr>
            </a:p>
          </p:txBody>
        </p:sp>
        <p:sp>
          <p:nvSpPr>
            <p:cNvPr id="674" name="Shape 674"/>
            <p:cNvSpPr/>
            <p:nvPr/>
          </p:nvSpPr>
          <p:spPr>
            <a:xfrm>
              <a:off x="3537524" y="1538302"/>
              <a:ext cx="1973419" cy="339797"/>
            </a:xfrm>
            <a:prstGeom prst="rect">
              <a:avLst/>
            </a:prstGeom>
            <a:solidFill>
              <a:srgbClr val="999999"/>
            </a:solidFill>
            <a:ln w="9525" cap="flat">
              <a:solidFill>
                <a:srgbClr val="FFFFFF"/>
              </a:solidFill>
              <a:prstDash val="solid"/>
              <a:bevel/>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algn="ctr">
                <a:lnSpc>
                  <a:spcPts val="1650"/>
                </a:lnSpc>
              </a:pPr>
              <a:r>
                <a:rPr dirty="0">
                  <a:solidFill>
                    <a:srgbClr val="FFFFFF"/>
                  </a:solidFill>
                  <a:latin typeface="Arial Black"/>
                  <a:ea typeface="Arial Black"/>
                  <a:cs typeface="Arial Black"/>
                  <a:sym typeface="Arial Black"/>
                </a:rPr>
                <a:t>Enalapril</a:t>
              </a:r>
            </a:p>
            <a:p>
              <a:pPr algn="ctr">
                <a:lnSpc>
                  <a:spcPts val="1650"/>
                </a:lnSpc>
              </a:pPr>
              <a:r>
                <a:rPr dirty="0">
                  <a:solidFill>
                    <a:srgbClr val="FFFFFF"/>
                  </a:solidFill>
                  <a:latin typeface="Arial Black"/>
                  <a:ea typeface="Arial Black"/>
                  <a:cs typeface="Arial Black"/>
                  <a:sym typeface="Arial Black"/>
                </a:rPr>
                <a:t>10 mg b.i.d</a:t>
              </a:r>
            </a:p>
          </p:txBody>
        </p:sp>
        <p:sp>
          <p:nvSpPr>
            <p:cNvPr id="675" name="Shape 675"/>
            <p:cNvSpPr/>
            <p:nvPr/>
          </p:nvSpPr>
          <p:spPr>
            <a:xfrm>
              <a:off x="2936907" y="1676148"/>
              <a:ext cx="499653" cy="2710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lstStyle>
            <a:p>
              <a:pPr lvl="0"/>
              <a:r>
                <a:rPr lang="it-IT" i="1" dirty="0" smtClean="0"/>
                <a:t>V</a:t>
              </a:r>
              <a:r>
                <a:rPr lang="it-IT" i="1" dirty="0"/>
                <a:t>S</a:t>
              </a:r>
              <a:r>
                <a:rPr lang="en-US" i="1" dirty="0" smtClean="0"/>
                <a:t>.</a:t>
              </a:r>
              <a:endParaRPr i="1" dirty="0"/>
            </a:p>
          </p:txBody>
        </p:sp>
        <p:sp>
          <p:nvSpPr>
            <p:cNvPr id="676" name="Shape 676"/>
            <p:cNvSpPr/>
            <p:nvPr/>
          </p:nvSpPr>
          <p:spPr>
            <a:xfrm>
              <a:off x="0" y="2102948"/>
              <a:ext cx="5957858" cy="461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lstStyle>
            <a:p>
              <a:pPr lvl="0"/>
              <a:r>
                <a:t>Inizio in ospedale</a:t>
              </a:r>
            </a:p>
          </p:txBody>
        </p:sp>
        <p:sp>
          <p:nvSpPr>
            <p:cNvPr id="677" name="Shape 677"/>
            <p:cNvSpPr/>
            <p:nvPr/>
          </p:nvSpPr>
          <p:spPr>
            <a:xfrm>
              <a:off x="94995" y="0"/>
              <a:ext cx="6023746" cy="738664"/>
            </a:xfrm>
            <a:prstGeom prst="rect">
              <a:avLst/>
            </a:prstGeom>
            <a:solidFill>
              <a:srgbClr val="F2F2F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a:lstStyle>
            <a:p>
              <a:pPr lvl="0"/>
              <a:r>
                <a:rPr dirty="0" err="1">
                  <a:latin typeface="Calibri" panose="020F0502020204030204" pitchFamily="34" charset="0"/>
                  <a:cs typeface="Calibri" panose="020F0502020204030204" pitchFamily="34" charset="0"/>
                </a:rPr>
                <a:t>Pazienti</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HFrEF</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ospedalizzati</a:t>
              </a:r>
              <a:r>
                <a:rPr dirty="0">
                  <a:latin typeface="Calibri" panose="020F0502020204030204" pitchFamily="34" charset="0"/>
                  <a:cs typeface="Calibri" panose="020F0502020204030204" pitchFamily="34" charset="0"/>
                </a:rPr>
                <a:t> per un </a:t>
              </a:r>
              <a:r>
                <a:rPr dirty="0" err="1">
                  <a:latin typeface="Calibri" panose="020F0502020204030204" pitchFamily="34" charset="0"/>
                  <a:cs typeface="Calibri" panose="020F0502020204030204" pitchFamily="34" charset="0"/>
                </a:rPr>
                <a:t>episodio</a:t>
              </a:r>
              <a:r>
                <a:rPr dirty="0">
                  <a:latin typeface="Calibri" panose="020F0502020204030204" pitchFamily="34" charset="0"/>
                  <a:cs typeface="Calibri" panose="020F0502020204030204" pitchFamily="34" charset="0"/>
                </a:rPr>
                <a:t> di </a:t>
              </a:r>
              <a:r>
                <a:rPr dirty="0" err="1">
                  <a:latin typeface="Calibri" panose="020F0502020204030204" pitchFamily="34" charset="0"/>
                  <a:cs typeface="Calibri" panose="020F0502020204030204" pitchFamily="34" charset="0"/>
                </a:rPr>
                <a:t>scompenso</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acuto</a:t>
              </a:r>
              <a:endParaRPr dirty="0">
                <a:latin typeface="Calibri" panose="020F0502020204030204" pitchFamily="34" charset="0"/>
                <a:cs typeface="Calibri" panose="020F0502020204030204" pitchFamily="34" charset="0"/>
              </a:endParaRPr>
            </a:p>
          </p:txBody>
        </p:sp>
        <p:sp>
          <p:nvSpPr>
            <p:cNvPr id="678" name="Shape 678"/>
            <p:cNvSpPr/>
            <p:nvPr/>
          </p:nvSpPr>
          <p:spPr>
            <a:xfrm>
              <a:off x="2184867" y="487122"/>
              <a:ext cx="1588121" cy="461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lstStyle>
            <a:p>
              <a:pPr lvl="0"/>
              <a:r>
                <a:rPr dirty="0"/>
                <a:t>Stabilizzati</a:t>
              </a:r>
            </a:p>
          </p:txBody>
        </p:sp>
        <p:sp>
          <p:nvSpPr>
            <p:cNvPr id="679" name="Shape 679"/>
            <p:cNvSpPr/>
            <p:nvPr/>
          </p:nvSpPr>
          <p:spPr>
            <a:xfrm rot="16200000" flipH="1">
              <a:off x="2558106" y="1172414"/>
              <a:ext cx="1182291" cy="4227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000000"/>
              </a:solidFill>
              <a:prstDash val="solid"/>
              <a:bevel/>
              <a:tailEnd type="triangle" w="med" len="med"/>
            </a:ln>
            <a:effectLst/>
          </p:spPr>
          <p:txBody>
            <a:bodyPr wrap="square" lIns="0" tIns="0" rIns="0" bIns="0" numCol="1" anchor="ctr">
              <a:noAutofit/>
            </a:bodyPr>
            <a:lstStyle/>
            <a:p>
              <a:pPr lvl="0"/>
              <a:endParaRPr/>
            </a:p>
          </p:txBody>
        </p:sp>
        <p:sp>
          <p:nvSpPr>
            <p:cNvPr id="680" name="Shape 680"/>
            <p:cNvSpPr/>
            <p:nvPr/>
          </p:nvSpPr>
          <p:spPr>
            <a:xfrm>
              <a:off x="1788452" y="2594243"/>
              <a:ext cx="2298857" cy="369332"/>
            </a:xfrm>
            <a:prstGeom prst="rect">
              <a:avLst/>
            </a:prstGeom>
            <a:noFill/>
            <a:ln w="28575" cap="flat">
              <a:solidFill>
                <a:srgbClr val="000000"/>
              </a:solidFill>
              <a:prstDash val="solid"/>
              <a:bevel/>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a:lstStyle>
            <a:p>
              <a:pPr lvl="0"/>
              <a:r>
                <a:t>8 settimane</a:t>
              </a:r>
            </a:p>
          </p:txBody>
        </p:sp>
        <p:sp>
          <p:nvSpPr>
            <p:cNvPr id="681" name="Shape 681"/>
            <p:cNvSpPr/>
            <p:nvPr/>
          </p:nvSpPr>
          <p:spPr>
            <a:xfrm flipH="1">
              <a:off x="2556056" y="1983545"/>
              <a:ext cx="382787" cy="2"/>
            </a:xfrm>
            <a:prstGeom prst="line">
              <a:avLst/>
            </a:prstGeom>
            <a:noFill/>
            <a:ln w="38100" cap="flat">
              <a:solidFill>
                <a:srgbClr val="000000"/>
              </a:solidFill>
              <a:prstDash val="solid"/>
              <a:bevel/>
              <a:tailEnd type="triangle" w="med" len="me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sp>
        <p:nvSpPr>
          <p:cNvPr id="683" name="Shape 683"/>
          <p:cNvSpPr/>
          <p:nvPr/>
        </p:nvSpPr>
        <p:spPr>
          <a:xfrm>
            <a:off x="6146054" y="2198087"/>
            <a:ext cx="2389767" cy="3462486"/>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lvl="0"/>
            <a:endParaRPr sz="1100" dirty="0"/>
          </a:p>
          <a:p>
            <a:pPr lvl="0"/>
            <a:r>
              <a:rPr sz="1600" dirty="0">
                <a:latin typeface="Calibri" panose="020F0502020204030204" pitchFamily="34" charset="0"/>
                <a:cs typeface="Calibri" panose="020F0502020204030204" pitchFamily="34" charset="0"/>
              </a:rPr>
              <a:t>PIONEER HF  è </a:t>
            </a:r>
            <a:r>
              <a:rPr sz="1600" dirty="0" err="1">
                <a:latin typeface="Calibri" panose="020F0502020204030204" pitchFamily="34" charset="0"/>
                <a:cs typeface="Calibri" panose="020F0502020204030204" pitchFamily="34" charset="0"/>
              </a:rPr>
              <a:t>uno</a:t>
            </a:r>
            <a:r>
              <a:rPr sz="1600" dirty="0">
                <a:latin typeface="Calibri" panose="020F0502020204030204" pitchFamily="34" charset="0"/>
                <a:cs typeface="Calibri" panose="020F0502020204030204" pitchFamily="34" charset="0"/>
              </a:rPr>
              <a:t> studio </a:t>
            </a:r>
            <a:r>
              <a:rPr sz="1600" dirty="0" err="1">
                <a:latin typeface="Calibri" panose="020F0502020204030204" pitchFamily="34" charset="0"/>
                <a:cs typeface="Calibri" panose="020F0502020204030204" pitchFamily="34" charset="0"/>
              </a:rPr>
              <a:t>randomizzato</a:t>
            </a:r>
            <a:r>
              <a:rPr sz="1600" dirty="0">
                <a:latin typeface="Calibri" panose="020F0502020204030204" pitchFamily="34" charset="0"/>
                <a:cs typeface="Calibri" panose="020F0502020204030204" pitchFamily="34" charset="0"/>
              </a:rPr>
              <a:t>, in </a:t>
            </a:r>
            <a:r>
              <a:rPr sz="1600" dirty="0" err="1">
                <a:latin typeface="Calibri" panose="020F0502020204030204" pitchFamily="34" charset="0"/>
                <a:cs typeface="Calibri" panose="020F0502020204030204" pitchFamily="34" charset="0"/>
              </a:rPr>
              <a:t>doppio</a:t>
            </a:r>
            <a:r>
              <a:rPr sz="1600" dirty="0">
                <a:latin typeface="Calibri" panose="020F0502020204030204" pitchFamily="34" charset="0"/>
                <a:cs typeface="Calibri" panose="020F0502020204030204" pitchFamily="34" charset="0"/>
              </a:rPr>
              <a:t> </a:t>
            </a:r>
            <a:r>
              <a:rPr sz="1600" dirty="0" err="1">
                <a:latin typeface="Calibri" panose="020F0502020204030204" pitchFamily="34" charset="0"/>
                <a:cs typeface="Calibri" panose="020F0502020204030204" pitchFamily="34" charset="0"/>
              </a:rPr>
              <a:t>cieco</a:t>
            </a:r>
            <a:r>
              <a:rPr sz="1600" dirty="0">
                <a:latin typeface="Calibri" panose="020F0502020204030204" pitchFamily="34" charset="0"/>
                <a:cs typeface="Calibri" panose="020F0502020204030204" pitchFamily="34" charset="0"/>
              </a:rPr>
              <a:t>, vs </a:t>
            </a:r>
            <a:r>
              <a:rPr sz="1600" dirty="0" err="1">
                <a:latin typeface="Calibri" panose="020F0502020204030204" pitchFamily="34" charset="0"/>
                <a:cs typeface="Calibri" panose="020F0502020204030204" pitchFamily="34" charset="0"/>
              </a:rPr>
              <a:t>enalapril</a:t>
            </a:r>
            <a:r>
              <a:rPr sz="1600" dirty="0">
                <a:latin typeface="Calibri" panose="020F0502020204030204" pitchFamily="34" charset="0"/>
                <a:cs typeface="Calibri" panose="020F0502020204030204" pitchFamily="34" charset="0"/>
              </a:rPr>
              <a:t> , di </a:t>
            </a:r>
            <a:r>
              <a:rPr sz="1600" dirty="0" err="1">
                <a:latin typeface="Calibri" panose="020F0502020204030204" pitchFamily="34" charset="0"/>
                <a:cs typeface="Calibri" panose="020F0502020204030204" pitchFamily="34" charset="0"/>
              </a:rPr>
              <a:t>efficacia</a:t>
            </a:r>
            <a:r>
              <a:rPr sz="1600" dirty="0">
                <a:latin typeface="Calibri" panose="020F0502020204030204" pitchFamily="34" charset="0"/>
                <a:cs typeface="Calibri" panose="020F0502020204030204" pitchFamily="34" charset="0"/>
              </a:rPr>
              <a:t> e </a:t>
            </a:r>
            <a:r>
              <a:rPr sz="1600" dirty="0" err="1">
                <a:latin typeface="Calibri" panose="020F0502020204030204" pitchFamily="34" charset="0"/>
                <a:cs typeface="Calibri" panose="020F0502020204030204" pitchFamily="34" charset="0"/>
              </a:rPr>
              <a:t>tollerabilità</a:t>
            </a:r>
            <a:r>
              <a:rPr sz="1600" dirty="0">
                <a:latin typeface="Calibri" panose="020F0502020204030204" pitchFamily="34" charset="0"/>
                <a:cs typeface="Calibri" panose="020F0502020204030204" pitchFamily="34" charset="0"/>
              </a:rPr>
              <a:t> </a:t>
            </a:r>
            <a:r>
              <a:rPr sz="1600" dirty="0" err="1">
                <a:latin typeface="Calibri" panose="020F0502020204030204" pitchFamily="34" charset="0"/>
                <a:cs typeface="Calibri" panose="020F0502020204030204" pitchFamily="34" charset="0"/>
              </a:rPr>
              <a:t>nel</a:t>
            </a:r>
            <a:r>
              <a:rPr sz="1600" dirty="0">
                <a:latin typeface="Calibri" panose="020F0502020204030204" pitchFamily="34" charset="0"/>
                <a:cs typeface="Calibri" panose="020F0502020204030204" pitchFamily="34" charset="0"/>
              </a:rPr>
              <a:t> setting </a:t>
            </a:r>
            <a:r>
              <a:rPr sz="1600" dirty="0" err="1">
                <a:latin typeface="Calibri" panose="020F0502020204030204" pitchFamily="34" charset="0"/>
                <a:cs typeface="Calibri" panose="020F0502020204030204" pitchFamily="34" charset="0"/>
              </a:rPr>
              <a:t>ospedaliero</a:t>
            </a:r>
            <a:r>
              <a:rPr sz="1600" dirty="0">
                <a:latin typeface="Calibri" panose="020F0502020204030204" pitchFamily="34" charset="0"/>
                <a:cs typeface="Calibri" panose="020F0502020204030204" pitchFamily="34" charset="0"/>
              </a:rPr>
              <a:t> .</a:t>
            </a:r>
          </a:p>
          <a:p>
            <a:pPr lvl="0"/>
            <a:r>
              <a:rPr sz="1600" dirty="0" err="1">
                <a:latin typeface="Calibri" panose="020F0502020204030204" pitchFamily="34" charset="0"/>
                <a:cs typeface="Calibri" panose="020F0502020204030204" pitchFamily="34" charset="0"/>
              </a:rPr>
              <a:t>Popolazione</a:t>
            </a:r>
            <a:r>
              <a:rPr sz="1600" dirty="0">
                <a:latin typeface="Calibri" panose="020F0502020204030204" pitchFamily="34" charset="0"/>
                <a:cs typeface="Calibri" panose="020F0502020204030204" pitchFamily="34" charset="0"/>
              </a:rPr>
              <a:t>: </a:t>
            </a:r>
            <a:r>
              <a:rPr sz="1600" dirty="0" err="1">
                <a:latin typeface="Calibri" panose="020F0502020204030204" pitchFamily="34" charset="0"/>
                <a:cs typeface="Calibri" panose="020F0502020204030204" pitchFamily="34" charset="0"/>
              </a:rPr>
              <a:t>pazienti</a:t>
            </a:r>
            <a:r>
              <a:rPr sz="1600" dirty="0">
                <a:latin typeface="Calibri" panose="020F0502020204030204" pitchFamily="34" charset="0"/>
                <a:cs typeface="Calibri" panose="020F0502020204030204" pitchFamily="34" charset="0"/>
              </a:rPr>
              <a:t> </a:t>
            </a:r>
            <a:r>
              <a:rPr sz="1600" dirty="0" err="1">
                <a:latin typeface="Calibri" panose="020F0502020204030204" pitchFamily="34" charset="0"/>
                <a:cs typeface="Calibri" panose="020F0502020204030204" pitchFamily="34" charset="0"/>
              </a:rPr>
              <a:t>HFrEF</a:t>
            </a:r>
            <a:r>
              <a:rPr sz="1600" dirty="0">
                <a:latin typeface="Calibri" panose="020F0502020204030204" pitchFamily="34" charset="0"/>
                <a:cs typeface="Calibri" panose="020F0502020204030204" pitchFamily="34" charset="0"/>
              </a:rPr>
              <a:t>, </a:t>
            </a:r>
            <a:r>
              <a:rPr sz="1600" dirty="0" err="1">
                <a:latin typeface="Calibri" panose="020F0502020204030204" pitchFamily="34" charset="0"/>
                <a:cs typeface="Calibri" panose="020F0502020204030204" pitchFamily="34" charset="0"/>
              </a:rPr>
              <a:t>classe</a:t>
            </a:r>
            <a:r>
              <a:rPr sz="1600" dirty="0">
                <a:latin typeface="Calibri" panose="020F0502020204030204" pitchFamily="34" charset="0"/>
                <a:cs typeface="Calibri" panose="020F0502020204030204" pitchFamily="34" charset="0"/>
              </a:rPr>
              <a:t> NYHA II−IV, LVEF≤40% </a:t>
            </a:r>
            <a:r>
              <a:rPr sz="1600" dirty="0" err="1">
                <a:latin typeface="Calibri" panose="020F0502020204030204" pitchFamily="34" charset="0"/>
                <a:cs typeface="Calibri" panose="020F0502020204030204" pitchFamily="34" charset="0"/>
              </a:rPr>
              <a:t>ospedalizzati</a:t>
            </a:r>
            <a:r>
              <a:rPr sz="1600" dirty="0">
                <a:latin typeface="Calibri" panose="020F0502020204030204" pitchFamily="34" charset="0"/>
                <a:cs typeface="Calibri" panose="020F0502020204030204" pitchFamily="34" charset="0"/>
              </a:rPr>
              <a:t> per  un </a:t>
            </a:r>
            <a:r>
              <a:rPr sz="1600" dirty="0" err="1">
                <a:latin typeface="Calibri" panose="020F0502020204030204" pitchFamily="34" charset="0"/>
                <a:cs typeface="Calibri" panose="020F0502020204030204" pitchFamily="34" charset="0"/>
              </a:rPr>
              <a:t>episodio</a:t>
            </a:r>
            <a:r>
              <a:rPr sz="1600" dirty="0">
                <a:latin typeface="Calibri" panose="020F0502020204030204" pitchFamily="34" charset="0"/>
                <a:cs typeface="Calibri" panose="020F0502020204030204" pitchFamily="34" charset="0"/>
              </a:rPr>
              <a:t> di </a:t>
            </a:r>
            <a:r>
              <a:rPr sz="1600" dirty="0" err="1">
                <a:latin typeface="Calibri" panose="020F0502020204030204" pitchFamily="34" charset="0"/>
                <a:cs typeface="Calibri" panose="020F0502020204030204" pitchFamily="34" charset="0"/>
              </a:rPr>
              <a:t>scompenso</a:t>
            </a:r>
            <a:r>
              <a:rPr sz="1600" dirty="0">
                <a:latin typeface="Calibri" panose="020F0502020204030204" pitchFamily="34" charset="0"/>
                <a:cs typeface="Calibri" panose="020F0502020204030204" pitchFamily="34" charset="0"/>
              </a:rPr>
              <a:t> </a:t>
            </a:r>
            <a:r>
              <a:rPr sz="1600" dirty="0" err="1">
                <a:latin typeface="Calibri" panose="020F0502020204030204" pitchFamily="34" charset="0"/>
                <a:cs typeface="Calibri" panose="020F0502020204030204" pitchFamily="34" charset="0"/>
              </a:rPr>
              <a:t>acuto</a:t>
            </a:r>
            <a:r>
              <a:rPr sz="1600" dirty="0">
                <a:latin typeface="Calibri" panose="020F0502020204030204" pitchFamily="34" charset="0"/>
                <a:cs typeface="Calibri" panose="020F0502020204030204" pitchFamily="34" charset="0"/>
              </a:rPr>
              <a:t> e </a:t>
            </a:r>
            <a:r>
              <a:rPr sz="1600" dirty="0" err="1">
                <a:latin typeface="Calibri" panose="020F0502020204030204" pitchFamily="34" charset="0"/>
                <a:cs typeface="Calibri" panose="020F0502020204030204" pitchFamily="34" charset="0"/>
              </a:rPr>
              <a:t>stabili</a:t>
            </a:r>
            <a:r>
              <a:rPr sz="1600" dirty="0">
                <a:latin typeface="Calibri" panose="020F0502020204030204" pitchFamily="34" charset="0"/>
                <a:cs typeface="Calibri" panose="020F0502020204030204" pitchFamily="34" charset="0"/>
              </a:rPr>
              <a:t> </a:t>
            </a:r>
            <a:r>
              <a:rPr sz="1600" dirty="0" err="1">
                <a:latin typeface="Calibri" panose="020F0502020204030204" pitchFamily="34" charset="0"/>
                <a:cs typeface="Calibri" panose="020F0502020204030204" pitchFamily="34" charset="0"/>
              </a:rPr>
              <a:t>emodinamicamente</a:t>
            </a:r>
            <a:r>
              <a:rPr sz="1600" dirty="0">
                <a:latin typeface="Calibri" panose="020F0502020204030204" pitchFamily="34" charset="0"/>
                <a:cs typeface="Calibri" panose="020F0502020204030204" pitchFamily="34" charset="0"/>
              </a:rPr>
              <a:t>.  </a:t>
            </a:r>
          </a:p>
          <a:p>
            <a:pPr lvl="0"/>
            <a:r>
              <a:rPr sz="1600" dirty="0">
                <a:latin typeface="Calibri" panose="020F0502020204030204" pitchFamily="34" charset="0"/>
                <a:cs typeface="Calibri" panose="020F0502020204030204" pitchFamily="34" charset="0"/>
              </a:rPr>
              <a:t>Lo studio include </a:t>
            </a:r>
            <a:r>
              <a:rPr sz="1600" dirty="0" err="1">
                <a:latin typeface="Calibri" panose="020F0502020204030204" pitchFamily="34" charset="0"/>
                <a:cs typeface="Calibri" panose="020F0502020204030204" pitchFamily="34" charset="0"/>
              </a:rPr>
              <a:t>anche</a:t>
            </a:r>
            <a:r>
              <a:rPr sz="1600" dirty="0">
                <a:latin typeface="Calibri" panose="020F0502020204030204" pitchFamily="34" charset="0"/>
                <a:cs typeface="Calibri" panose="020F0502020204030204" pitchFamily="34" charset="0"/>
              </a:rPr>
              <a:t> </a:t>
            </a:r>
            <a:r>
              <a:rPr sz="1600" dirty="0" err="1">
                <a:latin typeface="Calibri" panose="020F0502020204030204" pitchFamily="34" charset="0"/>
                <a:cs typeface="Calibri" panose="020F0502020204030204" pitchFamily="34" charset="0"/>
              </a:rPr>
              <a:t>pazienti</a:t>
            </a:r>
            <a:r>
              <a:rPr sz="1600" dirty="0">
                <a:latin typeface="Calibri" panose="020F0502020204030204" pitchFamily="34" charset="0"/>
                <a:cs typeface="Calibri" panose="020F0502020204030204" pitchFamily="34" charset="0"/>
              </a:rPr>
              <a:t> di </a:t>
            </a:r>
            <a:r>
              <a:rPr sz="1600" dirty="0" err="1">
                <a:latin typeface="Calibri" panose="020F0502020204030204" pitchFamily="34" charset="0"/>
                <a:cs typeface="Calibri" panose="020F0502020204030204" pitchFamily="34" charset="0"/>
              </a:rPr>
              <a:t>nuova</a:t>
            </a:r>
            <a:r>
              <a:rPr sz="1600" dirty="0">
                <a:latin typeface="Calibri" panose="020F0502020204030204" pitchFamily="34" charset="0"/>
                <a:cs typeface="Calibri" panose="020F0502020204030204" pitchFamily="34" charset="0"/>
              </a:rPr>
              <a:t> </a:t>
            </a:r>
            <a:r>
              <a:rPr sz="1600" dirty="0" err="1">
                <a:latin typeface="Calibri" panose="020F0502020204030204" pitchFamily="34" charset="0"/>
                <a:cs typeface="Calibri" panose="020F0502020204030204" pitchFamily="34" charset="0"/>
              </a:rPr>
              <a:t>diagnosi</a:t>
            </a:r>
            <a:r>
              <a:rPr sz="1600" dirty="0">
                <a:latin typeface="Calibri" panose="020F0502020204030204" pitchFamily="34" charset="0"/>
                <a:cs typeface="Calibri" panose="020F0502020204030204" pitchFamily="34" charset="0"/>
              </a:rPr>
              <a:t>.</a:t>
            </a:r>
          </a:p>
        </p:txBody>
      </p:sp>
      <p:pic>
        <p:nvPicPr>
          <p:cNvPr id="684" name="image21.png"/>
          <p:cNvPicPr/>
          <p:nvPr/>
        </p:nvPicPr>
        <p:blipFill>
          <a:blip r:embed="rId2" cstate="email">
            <a:extLst>
              <a:ext uri="{28A0092B-C50C-407E-A947-70E740481C1C}">
                <a14:useLocalDpi xmlns:a14="http://schemas.microsoft.com/office/drawing/2010/main" xmlns=""/>
              </a:ext>
            </a:extLst>
          </a:blip>
          <a:stretch>
            <a:fillRect/>
          </a:stretch>
        </p:blipFill>
        <p:spPr>
          <a:xfrm>
            <a:off x="1003350" y="1395020"/>
            <a:ext cx="1378579" cy="411517"/>
          </a:xfrm>
          <a:prstGeom prst="rect">
            <a:avLst/>
          </a:prstGeom>
          <a:ln w="12700">
            <a:miter lim="400000"/>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4.png" descr="image3.png"/>
          <p:cNvPicPr/>
          <p:nvPr/>
        </p:nvPicPr>
        <p:blipFill>
          <a:blip r:embed="rId2" cstate="email">
            <a:extLst>
              <a:ext uri="{28A0092B-C50C-407E-A947-70E740481C1C}">
                <a14:useLocalDpi xmlns:a14="http://schemas.microsoft.com/office/drawing/2010/main" xmlns=""/>
              </a:ext>
            </a:extLst>
          </a:blip>
          <a:stretch>
            <a:fillRect/>
          </a:stretch>
        </p:blipFill>
        <p:spPr>
          <a:xfrm>
            <a:off x="1169194" y="1937147"/>
            <a:ext cx="4050507" cy="3810001"/>
          </a:xfrm>
          <a:prstGeom prst="rect">
            <a:avLst/>
          </a:prstGeom>
          <a:ln w="12700">
            <a:miter lim="400000"/>
          </a:ln>
        </p:spPr>
      </p:pic>
      <p:grpSp>
        <p:nvGrpSpPr>
          <p:cNvPr id="108" name="Group 108"/>
          <p:cNvGrpSpPr/>
          <p:nvPr/>
        </p:nvGrpSpPr>
        <p:grpSpPr>
          <a:xfrm>
            <a:off x="5222081" y="2176462"/>
            <a:ext cx="2643188" cy="1185863"/>
            <a:chOff x="0" y="0"/>
            <a:chExt cx="3524250" cy="1581150"/>
          </a:xfrm>
        </p:grpSpPr>
        <p:sp>
          <p:nvSpPr>
            <p:cNvPr id="106" name="Shape 106"/>
            <p:cNvSpPr/>
            <p:nvPr/>
          </p:nvSpPr>
          <p:spPr>
            <a:xfrm>
              <a:off x="0" y="0"/>
              <a:ext cx="3524250" cy="1581150"/>
            </a:xfrm>
            <a:prstGeom prst="rect">
              <a:avLst/>
            </a:prstGeom>
            <a:solidFill>
              <a:srgbClr val="F2F2F2"/>
            </a:solidFill>
            <a:ln w="12700" cap="flat">
              <a:noFill/>
              <a:miter lim="400000"/>
            </a:ln>
            <a:effectLst/>
          </p:spPr>
          <p:txBody>
            <a:bodyPr wrap="square" lIns="0" tIns="0" rIns="0" bIns="0" numCol="1" anchor="ctr">
              <a:noAutofit/>
            </a:bodyPr>
            <a:lstStyle/>
            <a:p>
              <a:pPr>
                <a:spcBef>
                  <a:spcPts val="450"/>
                </a:spcBef>
                <a:defRPr>
                  <a:solidFill>
                    <a:srgbClr val="FFFFFF"/>
                  </a:solidFill>
                </a:defRPr>
              </a:pPr>
              <a:endParaRPr/>
            </a:p>
          </p:txBody>
        </p:sp>
        <p:sp>
          <p:nvSpPr>
            <p:cNvPr id="107" name="Shape 107"/>
            <p:cNvSpPr/>
            <p:nvPr/>
          </p:nvSpPr>
          <p:spPr>
            <a:xfrm>
              <a:off x="0" y="234868"/>
              <a:ext cx="3524250" cy="11114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76200" indent="-76200">
                <a:spcBef>
                  <a:spcPts val="450"/>
                </a:spcBef>
              </a:pPr>
              <a:endParaRPr sz="750" dirty="0">
                <a:solidFill>
                  <a:srgbClr val="262626"/>
                </a:solidFill>
              </a:endParaRPr>
            </a:p>
            <a:p>
              <a:pPr marL="42333" indent="-42333">
                <a:spcBef>
                  <a:spcPts val="450"/>
                </a:spcBef>
                <a:buClr>
                  <a:srgbClr val="0460A9"/>
                </a:buClr>
                <a:buSzPct val="100000"/>
                <a:buFont typeface="Wingdings"/>
                <a:buChar char="▪"/>
              </a:pPr>
              <a:r>
                <a:rPr sz="750" dirty="0" err="1"/>
                <a:t>Disfunzione</a:t>
              </a:r>
              <a:r>
                <a:rPr sz="750" dirty="0"/>
                <a:t> e </a:t>
              </a:r>
              <a:r>
                <a:rPr sz="750" dirty="0" err="1"/>
                <a:t>anormalità</a:t>
              </a:r>
              <a:r>
                <a:rPr sz="750" dirty="0"/>
                <a:t> </a:t>
              </a:r>
              <a:r>
                <a:rPr sz="750" dirty="0" err="1"/>
                <a:t>mitocondriali</a:t>
              </a:r>
              <a:endParaRPr sz="750" dirty="0">
                <a:solidFill>
                  <a:srgbClr val="FFFFFF"/>
                </a:solidFill>
              </a:endParaRPr>
            </a:p>
            <a:p>
              <a:pPr marL="42333" indent="-42333">
                <a:spcBef>
                  <a:spcPts val="450"/>
                </a:spcBef>
                <a:buClr>
                  <a:srgbClr val="0460A9"/>
                </a:buClr>
                <a:buSzPct val="100000"/>
                <a:buFont typeface="Wingdings"/>
                <a:buChar char="▪"/>
              </a:pPr>
              <a:r>
                <a:rPr sz="750" dirty="0" err="1"/>
                <a:t>Ciclo</a:t>
              </a:r>
              <a:r>
                <a:rPr sz="750" dirty="0"/>
                <a:t> del Ca </a:t>
              </a:r>
              <a:r>
                <a:rPr sz="750" dirty="0" err="1"/>
                <a:t>intracellulare</a:t>
              </a:r>
              <a:endParaRPr sz="750" dirty="0">
                <a:solidFill>
                  <a:srgbClr val="FFFFFF"/>
                </a:solidFill>
              </a:endParaRPr>
            </a:p>
            <a:p>
              <a:pPr marL="42333" indent="-42333">
                <a:spcBef>
                  <a:spcPts val="450"/>
                </a:spcBef>
                <a:buClr>
                  <a:srgbClr val="0460A9"/>
                </a:buClr>
                <a:buSzPct val="100000"/>
                <a:buFont typeface="Wingdings"/>
                <a:buChar char="▪"/>
              </a:pPr>
              <a:r>
                <a:rPr sz="750" dirty="0"/>
                <a:t>Stress di </a:t>
              </a:r>
              <a:r>
                <a:rPr sz="750" dirty="0" err="1"/>
                <a:t>parete</a:t>
              </a:r>
              <a:endParaRPr sz="750" dirty="0">
                <a:solidFill>
                  <a:srgbClr val="FFFFFF"/>
                </a:solidFill>
              </a:endParaRPr>
            </a:p>
            <a:p>
              <a:pPr marL="42333" indent="-42333">
                <a:spcBef>
                  <a:spcPts val="450"/>
                </a:spcBef>
                <a:buClr>
                  <a:srgbClr val="0460A9"/>
                </a:buClr>
                <a:buSzPct val="100000"/>
                <a:buFont typeface="Wingdings"/>
                <a:buChar char="▪"/>
              </a:pPr>
              <a:r>
                <a:rPr sz="750" dirty="0" err="1"/>
                <a:t>Apoptosi</a:t>
              </a:r>
              <a:r>
                <a:rPr sz="750" dirty="0"/>
                <a:t>, </a:t>
              </a:r>
              <a:r>
                <a:rPr sz="750" dirty="0" err="1"/>
                <a:t>fibrosi</a:t>
              </a:r>
              <a:r>
                <a:rPr sz="750" dirty="0"/>
                <a:t> e </a:t>
              </a:r>
              <a:r>
                <a:rPr sz="750" dirty="0" err="1"/>
                <a:t>ipertrofia</a:t>
              </a:r>
              <a:r>
                <a:rPr sz="750" dirty="0"/>
                <a:t> </a:t>
              </a:r>
              <a:r>
                <a:rPr sz="750" dirty="0" err="1"/>
                <a:t>dei</a:t>
              </a:r>
              <a:r>
                <a:rPr sz="750" dirty="0"/>
                <a:t> </a:t>
              </a:r>
              <a:r>
                <a:rPr sz="750" dirty="0" err="1"/>
                <a:t>cardiomiociti</a:t>
              </a:r>
              <a:r>
                <a:rPr sz="750" dirty="0"/>
                <a:t> </a:t>
              </a:r>
            </a:p>
          </p:txBody>
        </p:sp>
      </p:grpSp>
      <p:grpSp>
        <p:nvGrpSpPr>
          <p:cNvPr id="111" name="Group 111"/>
          <p:cNvGrpSpPr/>
          <p:nvPr/>
        </p:nvGrpSpPr>
        <p:grpSpPr>
          <a:xfrm>
            <a:off x="5219700" y="2014538"/>
            <a:ext cx="2557463" cy="434579"/>
            <a:chOff x="0" y="0"/>
            <a:chExt cx="3409950" cy="579438"/>
          </a:xfrm>
        </p:grpSpPr>
        <p:sp>
          <p:nvSpPr>
            <p:cNvPr id="109" name="Shape 109"/>
            <p:cNvSpPr/>
            <p:nvPr/>
          </p:nvSpPr>
          <p:spPr>
            <a:xfrm>
              <a:off x="0" y="0"/>
              <a:ext cx="3409950" cy="579438"/>
            </a:xfrm>
            <a:prstGeom prst="rect">
              <a:avLst/>
            </a:prstGeom>
            <a:solidFill>
              <a:srgbClr val="0460A9"/>
            </a:solidFill>
            <a:ln w="12700" cap="flat">
              <a:noFill/>
              <a:miter lim="400000"/>
            </a:ln>
            <a:effectLst/>
          </p:spPr>
          <p:txBody>
            <a:bodyPr wrap="square" lIns="0" tIns="0" rIns="0" bIns="0" numCol="1" anchor="ctr">
              <a:noAutofit/>
            </a:bodyPr>
            <a:lstStyle/>
            <a:p>
              <a:pPr lvl="0">
                <a:defRPr sz="1600" b="1">
                  <a:solidFill>
                    <a:srgbClr val="FFFFFF"/>
                  </a:solidFill>
                </a:defRPr>
              </a:pPr>
              <a:endParaRPr sz="1200"/>
            </a:p>
          </p:txBody>
        </p:sp>
        <p:sp>
          <p:nvSpPr>
            <p:cNvPr id="110" name="Shape 110"/>
            <p:cNvSpPr/>
            <p:nvPr/>
          </p:nvSpPr>
          <p:spPr>
            <a:xfrm>
              <a:off x="0" y="166609"/>
              <a:ext cx="3409950"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indent="182562">
                <a:defRPr sz="1600" b="1">
                  <a:solidFill>
                    <a:srgbClr val="FFFFFF"/>
                  </a:solidFill>
                </a:defRPr>
              </a:lvl1pPr>
            </a:lstStyle>
            <a:p>
              <a:pPr lvl="0">
                <a:defRPr sz="1800" b="0">
                  <a:solidFill>
                    <a:srgbClr val="000000"/>
                  </a:solidFill>
                </a:defRPr>
              </a:pPr>
              <a:r>
                <a:rPr sz="1200" dirty="0" err="1">
                  <a:solidFill>
                    <a:schemeClr val="bg1"/>
                  </a:solidFill>
                </a:rPr>
                <a:t>Meccanismi</a:t>
              </a:r>
              <a:r>
                <a:rPr sz="1200" dirty="0">
                  <a:solidFill>
                    <a:schemeClr val="bg1"/>
                  </a:solidFill>
                </a:rPr>
                <a:t> </a:t>
              </a:r>
              <a:r>
                <a:rPr sz="1200" dirty="0" err="1">
                  <a:solidFill>
                    <a:schemeClr val="bg1"/>
                  </a:solidFill>
                </a:rPr>
                <a:t>intrinseci</a:t>
              </a:r>
              <a:r>
                <a:rPr sz="1200" dirty="0">
                  <a:solidFill>
                    <a:schemeClr val="bg1"/>
                  </a:solidFill>
                </a:rPr>
                <a:t> </a:t>
              </a:r>
            </a:p>
          </p:txBody>
        </p:sp>
      </p:grpSp>
      <p:grpSp>
        <p:nvGrpSpPr>
          <p:cNvPr id="114" name="Group 114"/>
          <p:cNvGrpSpPr/>
          <p:nvPr/>
        </p:nvGrpSpPr>
        <p:grpSpPr>
          <a:xfrm>
            <a:off x="5222081" y="3526631"/>
            <a:ext cx="2643188" cy="1807370"/>
            <a:chOff x="0" y="0"/>
            <a:chExt cx="3524250" cy="2952750"/>
          </a:xfrm>
        </p:grpSpPr>
        <p:sp>
          <p:nvSpPr>
            <p:cNvPr id="112" name="Shape 112"/>
            <p:cNvSpPr/>
            <p:nvPr/>
          </p:nvSpPr>
          <p:spPr>
            <a:xfrm>
              <a:off x="0" y="0"/>
              <a:ext cx="3524250" cy="2952750"/>
            </a:xfrm>
            <a:prstGeom prst="rect">
              <a:avLst/>
            </a:prstGeom>
            <a:solidFill>
              <a:srgbClr val="F2F2F2"/>
            </a:solidFill>
            <a:ln w="12700" cap="flat">
              <a:noFill/>
              <a:miter lim="400000"/>
            </a:ln>
            <a:effectLst/>
          </p:spPr>
          <p:txBody>
            <a:bodyPr wrap="square" lIns="0" tIns="0" rIns="0" bIns="0" numCol="1" anchor="ctr">
              <a:noAutofit/>
            </a:bodyPr>
            <a:lstStyle/>
            <a:p>
              <a:pPr>
                <a:spcBef>
                  <a:spcPts val="450"/>
                </a:spcBef>
                <a:defRPr>
                  <a:solidFill>
                    <a:srgbClr val="FFFFFF"/>
                  </a:solidFill>
                </a:defRPr>
              </a:pPr>
              <a:endParaRPr/>
            </a:p>
          </p:txBody>
        </p:sp>
        <p:sp>
          <p:nvSpPr>
            <p:cNvPr id="113" name="Shape 113"/>
            <p:cNvSpPr/>
            <p:nvPr/>
          </p:nvSpPr>
          <p:spPr>
            <a:xfrm>
              <a:off x="0" y="512598"/>
              <a:ext cx="3524250" cy="23632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71438" indent="-71438">
                <a:spcBef>
                  <a:spcPts val="450"/>
                </a:spcBef>
              </a:pPr>
              <a:r>
                <a:rPr sz="825" dirty="0" err="1">
                  <a:solidFill>
                    <a:srgbClr val="262626"/>
                  </a:solidFill>
                </a:rPr>
                <a:t>L’attivazione</a:t>
              </a:r>
              <a:r>
                <a:rPr sz="825" dirty="0">
                  <a:solidFill>
                    <a:srgbClr val="262626"/>
                  </a:solidFill>
                </a:rPr>
                <a:t> </a:t>
              </a:r>
              <a:r>
                <a:rPr sz="825" dirty="0" err="1">
                  <a:solidFill>
                    <a:srgbClr val="262626"/>
                  </a:solidFill>
                </a:rPr>
                <a:t>prolungata</a:t>
              </a:r>
              <a:r>
                <a:rPr sz="825" dirty="0">
                  <a:solidFill>
                    <a:srgbClr val="262626"/>
                  </a:solidFill>
                </a:rPr>
                <a:t> e </a:t>
              </a:r>
              <a:r>
                <a:rPr sz="825" dirty="0" err="1">
                  <a:solidFill>
                    <a:srgbClr val="262626"/>
                  </a:solidFill>
                </a:rPr>
                <a:t>sostenuta</a:t>
              </a:r>
              <a:r>
                <a:rPr sz="825" dirty="0">
                  <a:solidFill>
                    <a:srgbClr val="262626"/>
                  </a:solidFill>
                </a:rPr>
                <a:t> di SNS  e RAAS causa:</a:t>
              </a:r>
            </a:p>
            <a:p>
              <a:pPr marL="39687" indent="-39687">
                <a:spcBef>
                  <a:spcPts val="450"/>
                </a:spcBef>
                <a:buClr>
                  <a:srgbClr val="0460A9"/>
                </a:buClr>
                <a:buSzPct val="100000"/>
                <a:buFont typeface="Wingdings"/>
                <a:buChar char="▪"/>
              </a:pPr>
              <a:r>
                <a:rPr sz="750" dirty="0" err="1"/>
                <a:t>Ipertrofia</a:t>
              </a:r>
              <a:r>
                <a:rPr sz="750" dirty="0"/>
                <a:t> cellular</a:t>
              </a:r>
              <a:r>
                <a:rPr lang="it-IT" sz="750" dirty="0"/>
                <a:t>e</a:t>
              </a:r>
              <a:r>
                <a:rPr sz="750" dirty="0"/>
                <a:t> e </a:t>
              </a:r>
              <a:r>
                <a:rPr sz="750" dirty="0" err="1"/>
                <a:t>fibrosi</a:t>
              </a:r>
              <a:r>
                <a:rPr sz="750" dirty="0"/>
                <a:t> </a:t>
              </a:r>
              <a:r>
                <a:rPr sz="750" dirty="0" err="1"/>
                <a:t>interstiziale</a:t>
              </a:r>
              <a:endParaRPr sz="750" dirty="0">
                <a:solidFill>
                  <a:srgbClr val="FFFFFF"/>
                </a:solidFill>
              </a:endParaRPr>
            </a:p>
            <a:p>
              <a:pPr marL="39687" indent="-39687">
                <a:spcBef>
                  <a:spcPts val="450"/>
                </a:spcBef>
                <a:buClr>
                  <a:srgbClr val="0460A9"/>
                </a:buClr>
                <a:buSzPct val="100000"/>
                <a:buFont typeface="Wingdings"/>
                <a:buChar char="▪"/>
              </a:pPr>
              <a:r>
                <a:rPr sz="750" dirty="0" err="1"/>
                <a:t>Ritenzione</a:t>
              </a:r>
              <a:r>
                <a:rPr sz="750" dirty="0"/>
                <a:t> </a:t>
              </a:r>
              <a:r>
                <a:rPr sz="750" dirty="0" err="1"/>
                <a:t>idrica</a:t>
              </a:r>
              <a:r>
                <a:rPr sz="750" dirty="0"/>
                <a:t> e </a:t>
              </a:r>
              <a:r>
                <a:rPr sz="750" dirty="0" err="1"/>
                <a:t>aumentato</a:t>
              </a:r>
              <a:r>
                <a:rPr sz="750" dirty="0"/>
                <a:t> </a:t>
              </a:r>
              <a:r>
                <a:rPr sz="750" dirty="0" err="1"/>
                <a:t>riassorbimento</a:t>
              </a:r>
              <a:r>
                <a:rPr sz="750" dirty="0"/>
                <a:t> di </a:t>
              </a:r>
              <a:r>
                <a:rPr sz="750" dirty="0" err="1"/>
                <a:t>sodio</a:t>
              </a:r>
              <a:endParaRPr sz="750" dirty="0">
                <a:solidFill>
                  <a:srgbClr val="FFFFFF"/>
                </a:solidFill>
              </a:endParaRPr>
            </a:p>
            <a:p>
              <a:pPr marL="39687" indent="-39687">
                <a:spcBef>
                  <a:spcPts val="450"/>
                </a:spcBef>
                <a:buClr>
                  <a:srgbClr val="0460A9"/>
                </a:buClr>
                <a:buSzPct val="100000"/>
                <a:buFont typeface="Wingdings"/>
                <a:buChar char="▪"/>
              </a:pPr>
              <a:r>
                <a:rPr sz="750" dirty="0" err="1"/>
                <a:t>Aumentate</a:t>
              </a:r>
              <a:r>
                <a:rPr sz="750" dirty="0"/>
                <a:t> </a:t>
              </a:r>
              <a:r>
                <a:rPr sz="750" dirty="0" err="1"/>
                <a:t>resistenze</a:t>
              </a:r>
              <a:r>
                <a:rPr sz="750" dirty="0"/>
                <a:t> </a:t>
              </a:r>
              <a:r>
                <a:rPr sz="750" dirty="0" err="1"/>
                <a:t>vascolari</a:t>
              </a:r>
              <a:endParaRPr sz="750" dirty="0">
                <a:solidFill>
                  <a:srgbClr val="FFFFFF"/>
                </a:solidFill>
              </a:endParaRPr>
            </a:p>
            <a:p>
              <a:pPr marL="53578" lvl="1" indent="-53578">
                <a:spcBef>
                  <a:spcPts val="450"/>
                </a:spcBef>
                <a:buClr>
                  <a:srgbClr val="0460A9"/>
                </a:buClr>
                <a:buSzPct val="100000"/>
                <a:buFont typeface="Wingdings"/>
                <a:buChar char="▪"/>
              </a:pPr>
              <a:r>
                <a:rPr sz="750" dirty="0" err="1"/>
                <a:t>Frequenza</a:t>
              </a:r>
              <a:r>
                <a:rPr sz="750" dirty="0"/>
                <a:t> </a:t>
              </a:r>
              <a:r>
                <a:rPr sz="750" dirty="0" err="1"/>
                <a:t>cardiaca</a:t>
              </a:r>
              <a:r>
                <a:rPr sz="750" dirty="0"/>
                <a:t>, </a:t>
              </a:r>
              <a:r>
                <a:rPr sz="750" dirty="0" err="1"/>
                <a:t>pressione</a:t>
              </a:r>
              <a:r>
                <a:rPr sz="750" dirty="0"/>
                <a:t> di </a:t>
              </a:r>
              <a:r>
                <a:rPr sz="750" dirty="0" err="1"/>
                <a:t>riempimento</a:t>
              </a:r>
              <a:r>
                <a:rPr sz="750" dirty="0"/>
                <a:t> </a:t>
              </a:r>
              <a:r>
                <a:rPr sz="750" dirty="0" err="1"/>
                <a:t>ventricolare</a:t>
              </a:r>
              <a:r>
                <a:rPr sz="750" dirty="0"/>
                <a:t> e </a:t>
              </a:r>
              <a:r>
                <a:rPr sz="750" dirty="0" err="1"/>
                <a:t>contrattilità</a:t>
              </a:r>
              <a:r>
                <a:rPr sz="750" dirty="0"/>
                <a:t> </a:t>
              </a:r>
              <a:r>
                <a:rPr sz="750" dirty="0" err="1"/>
                <a:t>aumentate</a:t>
              </a:r>
              <a:r>
                <a:rPr sz="750" dirty="0"/>
                <a:t> </a:t>
              </a:r>
              <a:endParaRPr dirty="0">
                <a:solidFill>
                  <a:srgbClr val="FFFFFF"/>
                </a:solidFill>
              </a:endParaRPr>
            </a:p>
            <a:p>
              <a:pPr marL="53578" lvl="1" indent="-53578">
                <a:spcBef>
                  <a:spcPts val="450"/>
                </a:spcBef>
                <a:buClr>
                  <a:srgbClr val="0460A9"/>
                </a:buClr>
                <a:buSzPct val="100000"/>
                <a:buFont typeface="Wingdings"/>
                <a:buChar char="▪"/>
              </a:pPr>
              <a:r>
                <a:rPr sz="750" dirty="0" err="1"/>
                <a:t>Rimodellamento</a:t>
              </a:r>
              <a:r>
                <a:rPr sz="750" dirty="0"/>
                <a:t> </a:t>
              </a:r>
              <a:r>
                <a:rPr sz="750" dirty="0" err="1"/>
                <a:t>ventricolare</a:t>
              </a:r>
              <a:r>
                <a:rPr sz="750" dirty="0"/>
                <a:t> </a:t>
              </a:r>
              <a:endParaRPr dirty="0">
                <a:solidFill>
                  <a:srgbClr val="FFFFFF"/>
                </a:solidFill>
              </a:endParaRPr>
            </a:p>
            <a:p>
              <a:pPr marL="53578" lvl="1" indent="-53578">
                <a:spcBef>
                  <a:spcPts val="450"/>
                </a:spcBef>
                <a:buClr>
                  <a:srgbClr val="0460A9"/>
                </a:buClr>
                <a:buSzPct val="100000"/>
                <a:buFont typeface="Wingdings"/>
                <a:buChar char="▪"/>
              </a:pPr>
              <a:r>
                <a:rPr sz="750" dirty="0" err="1"/>
                <a:t>Diminuita</a:t>
              </a:r>
              <a:r>
                <a:rPr sz="750" dirty="0"/>
                <a:t> </a:t>
              </a:r>
              <a:r>
                <a:rPr sz="750" dirty="0" err="1"/>
                <a:t>risposta</a:t>
              </a:r>
              <a:r>
                <a:rPr sz="750" dirty="0"/>
                <a:t> </a:t>
              </a:r>
              <a:r>
                <a:rPr sz="750" dirty="0" err="1"/>
                <a:t>ai</a:t>
              </a:r>
              <a:r>
                <a:rPr sz="750" dirty="0"/>
                <a:t> NPs</a:t>
              </a:r>
            </a:p>
          </p:txBody>
        </p:sp>
      </p:grpSp>
      <p:grpSp>
        <p:nvGrpSpPr>
          <p:cNvPr id="117" name="Group 117"/>
          <p:cNvGrpSpPr/>
          <p:nvPr/>
        </p:nvGrpSpPr>
        <p:grpSpPr>
          <a:xfrm>
            <a:off x="5219700" y="3362326"/>
            <a:ext cx="2557463" cy="434579"/>
            <a:chOff x="0" y="0"/>
            <a:chExt cx="3409950" cy="579438"/>
          </a:xfrm>
        </p:grpSpPr>
        <p:sp>
          <p:nvSpPr>
            <p:cNvPr id="115" name="Shape 115"/>
            <p:cNvSpPr/>
            <p:nvPr/>
          </p:nvSpPr>
          <p:spPr>
            <a:xfrm>
              <a:off x="0" y="0"/>
              <a:ext cx="3409950" cy="579438"/>
            </a:xfrm>
            <a:prstGeom prst="rect">
              <a:avLst/>
            </a:prstGeom>
            <a:solidFill>
              <a:srgbClr val="39A5FA"/>
            </a:solidFill>
            <a:ln w="12700" cap="flat">
              <a:noFill/>
              <a:miter lim="400000"/>
            </a:ln>
            <a:effectLst/>
          </p:spPr>
          <p:txBody>
            <a:bodyPr wrap="square" lIns="0" tIns="0" rIns="0" bIns="0" numCol="1" anchor="ctr">
              <a:noAutofit/>
            </a:bodyPr>
            <a:lstStyle/>
            <a:p>
              <a:pPr lvl="0">
                <a:defRPr sz="1600" b="1">
                  <a:solidFill>
                    <a:srgbClr val="FFFFFF"/>
                  </a:solidFill>
                </a:defRPr>
              </a:pPr>
              <a:endParaRPr sz="1200"/>
            </a:p>
          </p:txBody>
        </p:sp>
        <p:sp>
          <p:nvSpPr>
            <p:cNvPr id="116" name="Shape 116"/>
            <p:cNvSpPr/>
            <p:nvPr/>
          </p:nvSpPr>
          <p:spPr>
            <a:xfrm>
              <a:off x="0" y="166609"/>
              <a:ext cx="3409950"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indent="182562">
                <a:defRPr sz="1600" b="1">
                  <a:solidFill>
                    <a:srgbClr val="FFFFFF"/>
                  </a:solidFill>
                </a:defRPr>
              </a:lvl1pPr>
            </a:lstStyle>
            <a:p>
              <a:pPr lvl="0">
                <a:defRPr sz="1800" b="0">
                  <a:solidFill>
                    <a:srgbClr val="000000"/>
                  </a:solidFill>
                </a:defRPr>
              </a:pPr>
              <a:r>
                <a:rPr sz="1200"/>
                <a:t>Meccanismi estrinseci</a:t>
              </a:r>
            </a:p>
          </p:txBody>
        </p:sp>
      </p:grpSp>
      <p:sp>
        <p:nvSpPr>
          <p:cNvPr id="16" name="Shape 51"/>
          <p:cNvSpPr>
            <a:spLocks noGrp="1"/>
          </p:cNvSpPr>
          <p:nvPr>
            <p:ph type="title" idx="4294967295"/>
          </p:nvPr>
        </p:nvSpPr>
        <p:spPr>
          <a:xfrm>
            <a:off x="0" y="519545"/>
            <a:ext cx="9144000" cy="1312828"/>
          </a:xfrm>
          <a:prstGeom prst="rect">
            <a:avLst/>
          </a:prstGeom>
        </p:spPr>
        <p:txBody>
          <a:bodyPr lIns="0" tIns="0" rIns="0" bIns="0">
            <a:normAutofit/>
          </a:bodyPr>
          <a:lstStyle>
            <a:lvl1pPr>
              <a:defRPr sz="2400"/>
            </a:lvl1pPr>
          </a:lstStyle>
          <a:p>
            <a:pPr lvl="0" algn="ctr">
              <a:defRPr sz="1800"/>
            </a:pPr>
            <a:r>
              <a:rPr lang="it-IT" sz="2000" b="1" dirty="0">
                <a:solidFill>
                  <a:srgbClr val="C00000"/>
                </a:solidFill>
                <a:latin typeface="Calibri" panose="020F0502020204030204" pitchFamily="34" charset="0"/>
                <a:cs typeface="Calibri" panose="020F0502020204030204" pitchFamily="34" charset="0"/>
              </a:rPr>
              <a:t>Lo scompenso cardiaco è una malattia progressiva anche in assenza di segni e sintomi </a:t>
            </a:r>
            <a:br>
              <a:rPr lang="it-IT" sz="2000" b="1" dirty="0">
                <a:solidFill>
                  <a:srgbClr val="C00000"/>
                </a:solidFill>
                <a:latin typeface="Calibri" panose="020F0502020204030204" pitchFamily="34" charset="0"/>
                <a:cs typeface="Calibri" panose="020F0502020204030204" pitchFamily="34" charset="0"/>
              </a:rPr>
            </a:br>
            <a:r>
              <a:rPr lang="it-IT" sz="2000" b="1" dirty="0">
                <a:solidFill>
                  <a:srgbClr val="C00000"/>
                </a:solidFill>
                <a:latin typeface="Calibri" panose="020F0502020204030204" pitchFamily="34" charset="0"/>
                <a:cs typeface="Calibri" panose="020F0502020204030204" pitchFamily="34" charset="0"/>
              </a:rPr>
              <a:t>con un aumento del rischio di morte anche in pazienti </a:t>
            </a:r>
            <a:r>
              <a:rPr lang="it-IT" b="1" dirty="0">
                <a:solidFill>
                  <a:srgbClr val="C00000"/>
                </a:solidFill>
                <a:latin typeface="Calibri" panose="020F0502020204030204" pitchFamily="34" charset="0"/>
                <a:cs typeface="Calibri" panose="020F0502020204030204" pitchFamily="34" charset="0"/>
              </a:rPr>
              <a:t>&lt;&lt;</a:t>
            </a:r>
            <a:r>
              <a:rPr lang="it-IT" sz="2000" b="1" dirty="0">
                <a:solidFill>
                  <a:srgbClr val="C00000"/>
                </a:solidFill>
                <a:latin typeface="Calibri" panose="020F0502020204030204" pitchFamily="34" charset="0"/>
                <a:cs typeface="Calibri" panose="020F0502020204030204" pitchFamily="34" charset="0"/>
              </a:rPr>
              <a:t>clinicamente stabili</a:t>
            </a:r>
            <a:r>
              <a:rPr lang="it-IT" b="1" dirty="0">
                <a:solidFill>
                  <a:srgbClr val="C00000"/>
                </a:solidFill>
                <a:latin typeface="Calibri" panose="020F0502020204030204" pitchFamily="34" charset="0"/>
                <a:cs typeface="Calibri" panose="020F0502020204030204" pitchFamily="34" charset="0"/>
              </a:rPr>
              <a:t>&gt;&gt;</a:t>
            </a:r>
            <a:endParaRPr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04793974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8" name="Group 688"/>
          <p:cNvGrpSpPr/>
          <p:nvPr/>
        </p:nvGrpSpPr>
        <p:grpSpPr>
          <a:xfrm>
            <a:off x="1431689" y="2350568"/>
            <a:ext cx="2748248" cy="2968646"/>
            <a:chOff x="-2" y="-1"/>
            <a:chExt cx="3664329" cy="3958192"/>
          </a:xfrm>
        </p:grpSpPr>
        <p:sp>
          <p:nvSpPr>
            <p:cNvPr id="686" name="Shape 686"/>
            <p:cNvSpPr/>
            <p:nvPr/>
          </p:nvSpPr>
          <p:spPr>
            <a:xfrm>
              <a:off x="-2" y="-1"/>
              <a:ext cx="3664329" cy="3958192"/>
            </a:xfrm>
            <a:prstGeom prst="rect">
              <a:avLst/>
            </a:prstGeom>
            <a:noFill/>
            <a:ln w="9525" cap="flat">
              <a:solidFill>
                <a:srgbClr val="000000"/>
              </a:solidFill>
              <a:prstDash val="solid"/>
              <a:bevel/>
            </a:ln>
            <a:effectLst/>
          </p:spPr>
          <p:txBody>
            <a:bodyPr wrap="square" lIns="0" tIns="0" rIns="0" bIns="0" numCol="1" anchor="t">
              <a:noAutofit/>
            </a:bodyPr>
            <a:lstStyle/>
            <a:p>
              <a:pPr>
                <a:lnSpc>
                  <a:spcPct val="90000"/>
                </a:lnSpc>
                <a:spcBef>
                  <a:spcPts val="375"/>
                </a:spcBef>
                <a:defRPr sz="1400" b="1"/>
              </a:pPr>
              <a:endParaRPr sz="1050"/>
            </a:p>
          </p:txBody>
        </p:sp>
        <p:sp>
          <p:nvSpPr>
            <p:cNvPr id="687" name="Shape 687"/>
            <p:cNvSpPr/>
            <p:nvPr/>
          </p:nvSpPr>
          <p:spPr>
            <a:xfrm>
              <a:off x="-2" y="-1"/>
              <a:ext cx="3664329" cy="36615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718" tIns="25718" rIns="25718" bIns="25718" numCol="1" anchor="t">
              <a:spAutoFit/>
            </a:bodyPr>
            <a:lstStyle/>
            <a:p>
              <a:pPr>
                <a:lnSpc>
                  <a:spcPct val="90000"/>
                </a:lnSpc>
                <a:spcBef>
                  <a:spcPts val="750"/>
                </a:spcBef>
              </a:pPr>
              <a:r>
                <a:rPr sz="1050" b="1" i="1" dirty="0"/>
                <a:t>Endpoint primario: </a:t>
              </a:r>
              <a:endParaRPr sz="2100" dirty="0"/>
            </a:p>
            <a:p>
              <a:pPr marL="66675" indent="-66675">
                <a:lnSpc>
                  <a:spcPct val="90000"/>
                </a:lnSpc>
                <a:spcBef>
                  <a:spcPts val="750"/>
                </a:spcBef>
                <a:buSzPct val="100000"/>
                <a:buFont typeface="Arial"/>
                <a:buChar char="•"/>
              </a:pPr>
              <a:r>
                <a:rPr sz="1050" dirty="0"/>
                <a:t>Variazione media tempo dipendente del valore di NT-proBNP dal baseline a 4 e 8 settimane</a:t>
              </a:r>
            </a:p>
            <a:p>
              <a:pPr>
                <a:lnSpc>
                  <a:spcPct val="90000"/>
                </a:lnSpc>
                <a:spcBef>
                  <a:spcPts val="750"/>
                </a:spcBef>
              </a:pPr>
              <a:r>
                <a:rPr sz="1050" b="1" i="1" dirty="0"/>
                <a:t>Endpoint secondario: sicurezza</a:t>
              </a:r>
            </a:p>
            <a:p>
              <a:pPr marL="34925" lvl="1" indent="-77787">
                <a:lnSpc>
                  <a:spcPct val="90000"/>
                </a:lnSpc>
                <a:spcBef>
                  <a:spcPts val="525"/>
                </a:spcBef>
                <a:buSzPct val="100000"/>
                <a:buFont typeface="Arial"/>
                <a:buChar char="•"/>
              </a:pPr>
              <a:r>
                <a:rPr sz="1050" dirty="0"/>
                <a:t>Peggioramento della funzionalità renale</a:t>
              </a:r>
            </a:p>
            <a:p>
              <a:pPr marL="34925" lvl="1" indent="-77787">
                <a:lnSpc>
                  <a:spcPct val="90000"/>
                </a:lnSpc>
                <a:spcBef>
                  <a:spcPts val="525"/>
                </a:spcBef>
                <a:buSzPct val="100000"/>
                <a:buFont typeface="Arial"/>
                <a:buChar char="•"/>
              </a:pPr>
              <a:r>
                <a:rPr sz="1050" dirty="0"/>
                <a:t>Iperkalemia</a:t>
              </a:r>
            </a:p>
            <a:p>
              <a:pPr marL="34925" lvl="1" indent="-77787">
                <a:lnSpc>
                  <a:spcPct val="90000"/>
                </a:lnSpc>
                <a:spcBef>
                  <a:spcPts val="525"/>
                </a:spcBef>
                <a:buSzPct val="100000"/>
                <a:buFont typeface="Arial"/>
                <a:buChar char="•"/>
              </a:pPr>
              <a:r>
                <a:rPr sz="1050" dirty="0"/>
                <a:t>Ipotensione sintomatica</a:t>
              </a:r>
            </a:p>
            <a:p>
              <a:pPr marL="34925" lvl="1" indent="-77787">
                <a:lnSpc>
                  <a:spcPct val="90000"/>
                </a:lnSpc>
                <a:spcBef>
                  <a:spcPts val="525"/>
                </a:spcBef>
                <a:buSzPct val="100000"/>
                <a:buFont typeface="Arial"/>
                <a:buChar char="•"/>
              </a:pPr>
              <a:r>
                <a:rPr sz="1050" dirty="0"/>
                <a:t>Angioedema</a:t>
              </a:r>
              <a:endParaRPr dirty="0"/>
            </a:p>
            <a:p>
              <a:pPr>
                <a:lnSpc>
                  <a:spcPct val="90000"/>
                </a:lnSpc>
                <a:spcBef>
                  <a:spcPts val="750"/>
                </a:spcBef>
              </a:pPr>
              <a:r>
                <a:rPr sz="1050" b="1" i="1" dirty="0"/>
                <a:t>Endpoint esploratorio</a:t>
              </a:r>
            </a:p>
            <a:p>
              <a:pPr>
                <a:lnSpc>
                  <a:spcPct val="90000"/>
                </a:lnSpc>
                <a:spcBef>
                  <a:spcPts val="750"/>
                </a:spcBef>
              </a:pPr>
              <a:endParaRPr sz="525" b="1" i="1" dirty="0"/>
            </a:p>
            <a:p>
              <a:pPr marL="34925" lvl="1" indent="-77787">
                <a:lnSpc>
                  <a:spcPct val="90000"/>
                </a:lnSpc>
                <a:spcBef>
                  <a:spcPts val="525"/>
                </a:spcBef>
                <a:buSzPct val="100000"/>
                <a:buFont typeface="Arial"/>
                <a:buChar char="•"/>
              </a:pPr>
              <a:r>
                <a:rPr sz="1050" dirty="0"/>
                <a:t>Composito di : morte, ospedalizzazione per HF, LVAD o inserimento in lista trapianto cardiaco</a:t>
              </a:r>
            </a:p>
          </p:txBody>
        </p:sp>
      </p:grpSp>
      <p:grpSp>
        <p:nvGrpSpPr>
          <p:cNvPr id="691" name="Group 691"/>
          <p:cNvGrpSpPr/>
          <p:nvPr/>
        </p:nvGrpSpPr>
        <p:grpSpPr>
          <a:xfrm>
            <a:off x="4219015" y="2479158"/>
            <a:ext cx="3646542" cy="2859757"/>
            <a:chOff x="0" y="0"/>
            <a:chExt cx="4862055" cy="3813008"/>
          </a:xfrm>
        </p:grpSpPr>
        <p:sp>
          <p:nvSpPr>
            <p:cNvPr id="689" name="Shape 689"/>
            <p:cNvSpPr/>
            <p:nvPr/>
          </p:nvSpPr>
          <p:spPr>
            <a:xfrm>
              <a:off x="0" y="0"/>
              <a:ext cx="4862055" cy="3786740"/>
            </a:xfrm>
            <a:prstGeom prst="rect">
              <a:avLst/>
            </a:prstGeom>
            <a:noFill/>
            <a:ln w="9525" cap="flat">
              <a:solidFill>
                <a:srgbClr val="000000"/>
              </a:solidFill>
              <a:prstDash val="solid"/>
              <a:bevel/>
            </a:ln>
            <a:effectLst/>
          </p:spPr>
          <p:txBody>
            <a:bodyPr wrap="square" lIns="0" tIns="0" rIns="0" bIns="0" numCol="1" anchor="t">
              <a:noAutofit/>
            </a:bodyPr>
            <a:lstStyle/>
            <a:p>
              <a:pPr>
                <a:spcBef>
                  <a:spcPts val="675"/>
                </a:spcBef>
                <a:tabLst>
                  <a:tab pos="2990850" algn="r"/>
                  <a:tab pos="6172200" algn="r"/>
                </a:tabLst>
                <a:defRPr b="1"/>
              </a:pPr>
              <a:endParaRPr/>
            </a:p>
          </p:txBody>
        </p:sp>
        <p:sp>
          <p:nvSpPr>
            <p:cNvPr id="690" name="Shape 690"/>
            <p:cNvSpPr/>
            <p:nvPr/>
          </p:nvSpPr>
          <p:spPr>
            <a:xfrm>
              <a:off x="0" y="0"/>
              <a:ext cx="4862055" cy="38130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03716" indent="-103716">
                <a:lnSpc>
                  <a:spcPct val="150000"/>
                </a:lnSpc>
                <a:spcBef>
                  <a:spcPts val="675"/>
                </a:spcBef>
                <a:buSzPct val="120000"/>
                <a:buFont typeface="Arial"/>
                <a:buChar char="•"/>
                <a:tabLst>
                  <a:tab pos="2990850" algn="r"/>
                  <a:tab pos="6172200" algn="r"/>
                </a:tabLst>
              </a:pPr>
              <a:r>
                <a:rPr sz="1050"/>
                <a:t>Ospedalizzazione per scompenso cardiaco acuto (ADHF)</a:t>
              </a:r>
            </a:p>
            <a:p>
              <a:pPr marL="103716" indent="-103716">
                <a:lnSpc>
                  <a:spcPct val="150000"/>
                </a:lnSpc>
                <a:spcBef>
                  <a:spcPts val="675"/>
                </a:spcBef>
                <a:buSzPct val="120000"/>
                <a:buFont typeface="Arial"/>
                <a:buChar char="•"/>
                <a:tabLst>
                  <a:tab pos="2990850" algn="r"/>
                  <a:tab pos="6172200" algn="r"/>
                </a:tabLst>
              </a:pPr>
              <a:r>
                <a:rPr sz="1050"/>
                <a:t>LVEF ≤40% nei 6 mesi precedenti</a:t>
              </a:r>
            </a:p>
            <a:p>
              <a:pPr marL="103716" indent="-103716">
                <a:lnSpc>
                  <a:spcPct val="150000"/>
                </a:lnSpc>
                <a:spcBef>
                  <a:spcPts val="675"/>
                </a:spcBef>
                <a:buSzPct val="120000"/>
                <a:buFont typeface="Arial"/>
                <a:buChar char="•"/>
                <a:tabLst>
                  <a:tab pos="2990850" algn="r"/>
                  <a:tab pos="6172200" algn="r"/>
                </a:tabLst>
              </a:pPr>
              <a:r>
                <a:rPr sz="1050"/>
                <a:t>NT-proBNP ≥1600pg/mL o BNP ≥400 pg/mL* </a:t>
              </a:r>
            </a:p>
            <a:p>
              <a:pPr marL="103716" indent="-103716">
                <a:lnSpc>
                  <a:spcPct val="150000"/>
                </a:lnSpc>
                <a:spcBef>
                  <a:spcPts val="675"/>
                </a:spcBef>
                <a:buSzPct val="120000"/>
                <a:buFont typeface="Arial"/>
                <a:buChar char="•"/>
                <a:tabLst>
                  <a:tab pos="2990850" algn="r"/>
                  <a:tab pos="6172200" algn="r"/>
                </a:tabLst>
              </a:pPr>
              <a:r>
                <a:rPr sz="1050"/>
                <a:t>Stabilizzati durante l’ospedalizzazione</a:t>
              </a:r>
            </a:p>
            <a:p>
              <a:pPr marL="244375" lvl="1" indent="-72925">
                <a:spcBef>
                  <a:spcPts val="450"/>
                </a:spcBef>
                <a:buSzPct val="100000"/>
                <a:buFont typeface="Arial"/>
                <a:buChar char="–"/>
              </a:pPr>
              <a:r>
                <a:rPr sz="1050"/>
                <a:t>PAS ≥100 mmHg nelle 6 ore precedent la randomizzazione; no ipotensione sintomatica</a:t>
              </a:r>
            </a:p>
            <a:p>
              <a:pPr marL="244375" lvl="1" indent="-72925">
                <a:spcBef>
                  <a:spcPts val="225"/>
                </a:spcBef>
                <a:buSzPct val="100000"/>
                <a:buFont typeface="Arial"/>
                <a:buChar char="–"/>
              </a:pPr>
              <a:r>
                <a:rPr sz="1050"/>
                <a:t>Nessun aumento di diuretico per via endovenosa nelle 6 ore precedent la randomizzazione </a:t>
              </a:r>
            </a:p>
            <a:p>
              <a:pPr marL="244375" lvl="1" indent="-72925">
                <a:spcBef>
                  <a:spcPts val="225"/>
                </a:spcBef>
                <a:buSzPct val="100000"/>
                <a:buFont typeface="Arial"/>
                <a:buChar char="–"/>
              </a:pPr>
              <a:r>
                <a:rPr sz="1050"/>
                <a:t>Nessun utilizzo di vasodilatatori per via endovenosa nelle 6 ore precedenti la randomizzazione </a:t>
              </a:r>
            </a:p>
            <a:p>
              <a:pPr marL="244375" lvl="1" indent="-72925">
                <a:spcBef>
                  <a:spcPts val="225"/>
                </a:spcBef>
                <a:buSzPct val="100000"/>
                <a:buFont typeface="Arial"/>
                <a:buChar char="–"/>
              </a:pPr>
              <a:r>
                <a:rPr sz="1050"/>
                <a:t>Nessun utilizzo di inotropi per via endovenosa nelle 24 ore precedenti la randomizzazione </a:t>
              </a:r>
            </a:p>
            <a:p>
              <a:pPr lvl="1" indent="514350">
                <a:spcBef>
                  <a:spcPts val="225"/>
                </a:spcBef>
              </a:pPr>
              <a:r>
                <a:rPr sz="1050"/>
                <a:t> </a:t>
              </a:r>
            </a:p>
          </p:txBody>
        </p:sp>
      </p:grpSp>
      <p:sp>
        <p:nvSpPr>
          <p:cNvPr id="692" name="Shape 692"/>
          <p:cNvSpPr/>
          <p:nvPr/>
        </p:nvSpPr>
        <p:spPr>
          <a:xfrm>
            <a:off x="4361471" y="2243414"/>
            <a:ext cx="2319935" cy="2143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77500" lnSpcReduction="20000"/>
          </a:bodyPr>
          <a:lstStyle>
            <a:lvl1pPr>
              <a:spcBef>
                <a:spcPts val="900"/>
              </a:spcBef>
              <a:tabLst>
                <a:tab pos="3987800" algn="r"/>
                <a:tab pos="8229600" algn="r"/>
              </a:tabLst>
            </a:lvl1pPr>
          </a:lstStyle>
          <a:p>
            <a:pPr lvl="0"/>
            <a:r>
              <a:t>Principali criteri di inclusione</a:t>
            </a:r>
          </a:p>
        </p:txBody>
      </p:sp>
      <p:sp>
        <p:nvSpPr>
          <p:cNvPr id="693" name="Shape 693"/>
          <p:cNvSpPr/>
          <p:nvPr/>
        </p:nvSpPr>
        <p:spPr>
          <a:xfrm>
            <a:off x="4895274" y="5329621"/>
            <a:ext cx="2970284" cy="507831"/>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lvl="0"/>
            <a:endParaRPr sz="900" dirty="0"/>
          </a:p>
          <a:p>
            <a:pPr lvl="0"/>
            <a:r>
              <a:rPr sz="900" dirty="0"/>
              <a:t>Velazquez et al Am Heart J 198 (2018) 145-151. </a:t>
            </a:r>
          </a:p>
          <a:p>
            <a:pPr lvl="0"/>
            <a:r>
              <a:rPr sz="900" dirty="0"/>
              <a:t>Velazquez et al. /DOI: 10.1056/NEJMoa1812851</a:t>
            </a:r>
          </a:p>
        </p:txBody>
      </p:sp>
      <p:sp>
        <p:nvSpPr>
          <p:cNvPr id="694" name="Shape 694"/>
          <p:cNvSpPr/>
          <p:nvPr/>
        </p:nvSpPr>
        <p:spPr>
          <a:xfrm>
            <a:off x="1403033" y="1637942"/>
            <a:ext cx="5915026" cy="339829"/>
          </a:xfrm>
          <a:prstGeom prst="rect">
            <a:avLst/>
          </a:prstGeom>
          <a:ln w="12700">
            <a:miter lim="400000"/>
          </a:ln>
          <a:extLst>
            <a:ext uri="{C572A759-6A51-4108-AA02-DFA0A04FC94B}">
              <ma14:wrappingTextBoxFlag xmlns:ma14="http://schemas.microsoft.com/office/mac/drawingml/2011/main" xmlns="" val="1"/>
            </a:ext>
          </a:extLst>
        </p:spPr>
        <p:txBody>
          <a:bodyPr lIns="25718" tIns="25718" rIns="25718" bIns="25718" anchor="ctr">
            <a:normAutofit/>
          </a:bodyPr>
          <a:lstStyle>
            <a:lvl1pPr algn="ctr">
              <a:lnSpc>
                <a:spcPct val="90000"/>
              </a:lnSpc>
            </a:lvl1pPr>
          </a:lstStyle>
          <a:p>
            <a:pPr lvl="0"/>
            <a:r>
              <a:rPr dirty="0">
                <a:latin typeface="Calibri" panose="020F0502020204030204" pitchFamily="34" charset="0"/>
                <a:cs typeface="Calibri" panose="020F0502020204030204" pitchFamily="34" charset="0"/>
              </a:rPr>
              <a:t>PIONEER-HF :    : </a:t>
            </a:r>
            <a:r>
              <a:rPr dirty="0" err="1">
                <a:latin typeface="Calibri" panose="020F0502020204030204" pitchFamily="34" charset="0"/>
                <a:cs typeface="Calibri" panose="020F0502020204030204" pitchFamily="34" charset="0"/>
              </a:rPr>
              <a:t>obiettivi</a:t>
            </a:r>
            <a:r>
              <a:rPr dirty="0">
                <a:latin typeface="Calibri" panose="020F0502020204030204" pitchFamily="34" charset="0"/>
                <a:cs typeface="Calibri" panose="020F0502020204030204" pitchFamily="34" charset="0"/>
              </a:rPr>
              <a:t> e </a:t>
            </a:r>
            <a:r>
              <a:rPr dirty="0" err="1">
                <a:latin typeface="Calibri" panose="020F0502020204030204" pitchFamily="34" charset="0"/>
                <a:cs typeface="Calibri" panose="020F0502020204030204" pitchFamily="34" charset="0"/>
              </a:rPr>
              <a:t>popolazione</a:t>
            </a:r>
            <a:r>
              <a:rPr dirty="0">
                <a:latin typeface="Calibri" panose="020F0502020204030204" pitchFamily="34" charset="0"/>
                <a:cs typeface="Calibri" panose="020F0502020204030204" pitchFamily="34" charset="0"/>
              </a:rPr>
              <a:t> </a:t>
            </a:r>
          </a:p>
        </p:txBody>
      </p:sp>
      <p:pic>
        <p:nvPicPr>
          <p:cNvPr id="695" name="image21.png"/>
          <p:cNvPicPr/>
          <p:nvPr/>
        </p:nvPicPr>
        <p:blipFill>
          <a:blip r:embed="rId2" cstate="email">
            <a:extLst>
              <a:ext uri="{28A0092B-C50C-407E-A947-70E740481C1C}">
                <a14:useLocalDpi xmlns:a14="http://schemas.microsoft.com/office/drawing/2010/main" xmlns=""/>
              </a:ext>
            </a:extLst>
          </a:blip>
          <a:stretch>
            <a:fillRect/>
          </a:stretch>
        </p:blipFill>
        <p:spPr>
          <a:xfrm>
            <a:off x="2665895" y="1533565"/>
            <a:ext cx="1378579" cy="411517"/>
          </a:xfrm>
          <a:prstGeom prst="rect">
            <a:avLst/>
          </a:prstGeom>
          <a:ln w="12700">
            <a:miter lim="400000"/>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Shape 697"/>
          <p:cNvSpPr/>
          <p:nvPr/>
        </p:nvSpPr>
        <p:spPr>
          <a:xfrm>
            <a:off x="1326832" y="1628417"/>
            <a:ext cx="5915027" cy="339829"/>
          </a:xfrm>
          <a:prstGeom prst="rect">
            <a:avLst/>
          </a:prstGeom>
          <a:ln w="12700">
            <a:miter lim="400000"/>
          </a:ln>
          <a:extLst>
            <a:ext uri="{C572A759-6A51-4108-AA02-DFA0A04FC94B}">
              <ma14:wrappingTextBoxFlag xmlns:ma14="http://schemas.microsoft.com/office/mac/drawingml/2011/main" xmlns="" val="1"/>
            </a:ext>
          </a:extLst>
        </p:spPr>
        <p:txBody>
          <a:bodyPr lIns="25718" tIns="25718" rIns="25718" bIns="25718" anchor="ctr">
            <a:normAutofit/>
          </a:bodyPr>
          <a:lstStyle>
            <a:lvl1pPr algn="ctr">
              <a:lnSpc>
                <a:spcPct val="90000"/>
              </a:lnSpc>
            </a:lvl1pPr>
          </a:lstStyle>
          <a:p>
            <a:pPr lvl="0"/>
            <a:r>
              <a:rPr sz="1500" dirty="0">
                <a:latin typeface="Calibri" panose="020F0502020204030204" pitchFamily="34" charset="0"/>
                <a:cs typeface="Calibri" panose="020F0502020204030204" pitchFamily="34" charset="0"/>
              </a:rPr>
              <a:t>                            : </a:t>
            </a:r>
            <a:r>
              <a:rPr sz="1500" dirty="0" err="1">
                <a:latin typeface="Calibri" panose="020F0502020204030204" pitchFamily="34" charset="0"/>
                <a:cs typeface="Calibri" panose="020F0502020204030204" pitchFamily="34" charset="0"/>
              </a:rPr>
              <a:t>caratteristiche</a:t>
            </a:r>
            <a:r>
              <a:rPr sz="1500" dirty="0">
                <a:latin typeface="Calibri" panose="020F0502020204030204" pitchFamily="34" charset="0"/>
                <a:cs typeface="Calibri" panose="020F0502020204030204" pitchFamily="34" charset="0"/>
              </a:rPr>
              <a:t> </a:t>
            </a:r>
            <a:r>
              <a:rPr sz="1500" dirty="0" err="1">
                <a:latin typeface="Calibri" panose="020F0502020204030204" pitchFamily="34" charset="0"/>
                <a:cs typeface="Calibri" panose="020F0502020204030204" pitchFamily="34" charset="0"/>
              </a:rPr>
              <a:t>della</a:t>
            </a:r>
            <a:r>
              <a:rPr sz="1500" dirty="0">
                <a:latin typeface="Calibri" panose="020F0502020204030204" pitchFamily="34" charset="0"/>
                <a:cs typeface="Calibri" panose="020F0502020204030204" pitchFamily="34" charset="0"/>
              </a:rPr>
              <a:t> </a:t>
            </a:r>
            <a:r>
              <a:rPr sz="1500" dirty="0" err="1">
                <a:latin typeface="Calibri" panose="020F0502020204030204" pitchFamily="34" charset="0"/>
                <a:cs typeface="Calibri" panose="020F0502020204030204" pitchFamily="34" charset="0"/>
              </a:rPr>
              <a:t>popolazione</a:t>
            </a:r>
            <a:r>
              <a:rPr sz="1500" dirty="0">
                <a:latin typeface="Calibri" panose="020F0502020204030204" pitchFamily="34" charset="0"/>
                <a:cs typeface="Calibri" panose="020F0502020204030204" pitchFamily="34" charset="0"/>
              </a:rPr>
              <a:t> al </a:t>
            </a:r>
            <a:r>
              <a:rPr sz="1500" dirty="0" err="1">
                <a:latin typeface="Calibri" panose="020F0502020204030204" pitchFamily="34" charset="0"/>
                <a:cs typeface="Calibri" panose="020F0502020204030204" pitchFamily="34" charset="0"/>
              </a:rPr>
              <a:t>basale</a:t>
            </a:r>
            <a:endParaRPr sz="1500" dirty="0">
              <a:latin typeface="Calibri" panose="020F0502020204030204" pitchFamily="34" charset="0"/>
              <a:cs typeface="Calibri" panose="020F0502020204030204" pitchFamily="34" charset="0"/>
            </a:endParaRPr>
          </a:p>
        </p:txBody>
      </p:sp>
      <p:pic>
        <p:nvPicPr>
          <p:cNvPr id="698" name="image21.png"/>
          <p:cNvPicPr/>
          <p:nvPr/>
        </p:nvPicPr>
        <p:blipFill>
          <a:blip r:embed="rId2" cstate="email">
            <a:extLst>
              <a:ext uri="{28A0092B-C50C-407E-A947-70E740481C1C}">
                <a14:useLocalDpi xmlns:a14="http://schemas.microsoft.com/office/drawing/2010/main" xmlns=""/>
              </a:ext>
            </a:extLst>
          </a:blip>
          <a:stretch>
            <a:fillRect/>
          </a:stretch>
        </p:blipFill>
        <p:spPr>
          <a:xfrm>
            <a:off x="1803602" y="1518172"/>
            <a:ext cx="1378580" cy="411518"/>
          </a:xfrm>
          <a:prstGeom prst="rect">
            <a:avLst/>
          </a:prstGeom>
          <a:ln w="12700">
            <a:miter lim="400000"/>
          </a:ln>
        </p:spPr>
      </p:pic>
      <p:sp>
        <p:nvSpPr>
          <p:cNvPr id="699" name="Shape 699"/>
          <p:cNvSpPr/>
          <p:nvPr/>
        </p:nvSpPr>
        <p:spPr>
          <a:xfrm>
            <a:off x="4722091" y="5689045"/>
            <a:ext cx="3016585" cy="343940"/>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marL="12246" indent="-12246">
              <a:lnSpc>
                <a:spcPct val="90000"/>
              </a:lnSpc>
              <a:buSzPct val="100000"/>
              <a:buFont typeface="Arial"/>
              <a:buChar char="•"/>
            </a:pPr>
            <a:r>
              <a:rPr sz="900"/>
              <a:t>Velazquez et al Am Heart J 198 (2018) 145-151. </a:t>
            </a:r>
            <a:endParaRPr sz="3600"/>
          </a:p>
          <a:p>
            <a:pPr marL="12246" indent="-12246">
              <a:lnSpc>
                <a:spcPct val="90000"/>
              </a:lnSpc>
              <a:buSzPct val="100000"/>
              <a:buFont typeface="Arial"/>
              <a:buChar char="•"/>
            </a:pPr>
            <a:r>
              <a:rPr sz="900"/>
              <a:t>Velazquez et al. /DOI: 10.1056/NEJMoa1812851, mod.</a:t>
            </a:r>
          </a:p>
        </p:txBody>
      </p:sp>
      <p:graphicFrame>
        <p:nvGraphicFramePr>
          <p:cNvPr id="700" name="Table 700"/>
          <p:cNvGraphicFramePr/>
          <p:nvPr/>
        </p:nvGraphicFramePr>
        <p:xfrm>
          <a:off x="1547663" y="2249487"/>
          <a:ext cx="5994666" cy="3282480"/>
        </p:xfrm>
        <a:graphic>
          <a:graphicData uri="http://schemas.openxmlformats.org/drawingml/2006/table">
            <a:tbl>
              <a:tblPr firstRow="1">
                <a:tableStyleId>{4C3C2611-4C71-4FC5-86AE-919BDF0F9419}</a:tableStyleId>
              </a:tblPr>
              <a:tblGrid>
                <a:gridCol w="2872802">
                  <a:extLst>
                    <a:ext uri="{9D8B030D-6E8A-4147-A177-3AD203B41FA5}">
                      <a16:colId xmlns="" xmlns:a16="http://schemas.microsoft.com/office/drawing/2014/main" val="20000"/>
                    </a:ext>
                  </a:extLst>
                </a:gridCol>
                <a:gridCol w="1698709">
                  <a:extLst>
                    <a:ext uri="{9D8B030D-6E8A-4147-A177-3AD203B41FA5}">
                      <a16:colId xmlns="" xmlns:a16="http://schemas.microsoft.com/office/drawing/2014/main" val="20001"/>
                    </a:ext>
                  </a:extLst>
                </a:gridCol>
                <a:gridCol w="1423155">
                  <a:extLst>
                    <a:ext uri="{9D8B030D-6E8A-4147-A177-3AD203B41FA5}">
                      <a16:colId xmlns="" xmlns:a16="http://schemas.microsoft.com/office/drawing/2014/main" val="20002"/>
                    </a:ext>
                  </a:extLst>
                </a:gridCol>
              </a:tblGrid>
              <a:tr h="471418">
                <a:tc>
                  <a:txBody>
                    <a:bodyPr/>
                    <a:lstStyle/>
                    <a:p>
                      <a:pPr lvl="0" algn="l">
                        <a:defRPr sz="1800" b="0" i="0" spc="0">
                          <a:solidFill>
                            <a:srgbClr val="000000"/>
                          </a:solidFill>
                        </a:defRPr>
                      </a:pPr>
                      <a:endParaRPr sz="1400"/>
                    </a:p>
                  </a:txBody>
                  <a:tcPr marL="19289" marR="19289" marT="19289" marB="19289" horzOverflow="overflow">
                    <a:lnL w="12700">
                      <a:miter lim="400000"/>
                    </a:lnL>
                    <a:lnR w="12700">
                      <a:miter lim="400000"/>
                    </a:lnR>
                    <a:lnT w="12700">
                      <a:miter lim="400000"/>
                    </a:lnT>
                    <a:solidFill>
                      <a:srgbClr val="0060A8"/>
                    </a:solidFill>
                  </a:tcPr>
                </a:tc>
                <a:tc>
                  <a:txBody>
                    <a:bodyPr/>
                    <a:lstStyle/>
                    <a:p>
                      <a:pPr lvl="0" algn="ctr">
                        <a:defRPr sz="1800" b="0" i="0" spc="0">
                          <a:solidFill>
                            <a:srgbClr val="000000"/>
                          </a:solidFill>
                        </a:defRPr>
                      </a:pPr>
                      <a:r>
                        <a:rPr sz="800" b="1">
                          <a:solidFill>
                            <a:srgbClr val="FFFFFF"/>
                          </a:solidFill>
                          <a:sym typeface="Arial"/>
                        </a:rPr>
                        <a:t>Sacubitril/Valsartan</a:t>
                      </a:r>
                      <a:br>
                        <a:rPr sz="800" b="1">
                          <a:solidFill>
                            <a:srgbClr val="FFFFFF"/>
                          </a:solidFill>
                          <a:sym typeface="Arial"/>
                        </a:rPr>
                      </a:br>
                      <a:r>
                        <a:rPr sz="800" b="1">
                          <a:solidFill>
                            <a:srgbClr val="FFFFFF"/>
                          </a:solidFill>
                          <a:sym typeface="Arial"/>
                        </a:rPr>
                        <a:t>(n=440)</a:t>
                      </a:r>
                    </a:p>
                  </a:txBody>
                  <a:tcPr marL="19289" marR="19289" marT="19289" marB="19289" horzOverflow="overflow">
                    <a:lnL w="12700">
                      <a:miter lim="400000"/>
                    </a:lnL>
                    <a:lnR w="12700">
                      <a:miter lim="400000"/>
                    </a:lnR>
                    <a:lnT w="12700">
                      <a:miter lim="400000"/>
                    </a:lnT>
                    <a:solidFill>
                      <a:srgbClr val="0060A8"/>
                    </a:solidFill>
                  </a:tcPr>
                </a:tc>
                <a:tc>
                  <a:txBody>
                    <a:bodyPr/>
                    <a:lstStyle/>
                    <a:p>
                      <a:pPr lvl="0" algn="ctr">
                        <a:defRPr sz="1800" b="0" i="0" spc="0">
                          <a:solidFill>
                            <a:srgbClr val="000000"/>
                          </a:solidFill>
                        </a:defRPr>
                      </a:pPr>
                      <a:r>
                        <a:rPr sz="800" b="1">
                          <a:solidFill>
                            <a:srgbClr val="FFFFFF"/>
                          </a:solidFill>
                          <a:sym typeface="Arial"/>
                        </a:rPr>
                        <a:t>Enalapril </a:t>
                      </a:r>
                      <a:br>
                        <a:rPr sz="800" b="1">
                          <a:solidFill>
                            <a:srgbClr val="FFFFFF"/>
                          </a:solidFill>
                          <a:sym typeface="Arial"/>
                        </a:rPr>
                      </a:br>
                      <a:r>
                        <a:rPr sz="800" b="1">
                          <a:solidFill>
                            <a:srgbClr val="FFFFFF"/>
                          </a:solidFill>
                          <a:sym typeface="Arial"/>
                        </a:rPr>
                        <a:t>(n=441)</a:t>
                      </a:r>
                    </a:p>
                  </a:txBody>
                  <a:tcPr marL="19289" marR="19289" marT="19289" marB="19289" horzOverflow="overflow">
                    <a:lnL w="12700">
                      <a:miter lim="400000"/>
                    </a:lnL>
                    <a:lnR w="12700">
                      <a:miter lim="400000"/>
                    </a:lnR>
                    <a:lnT w="12700">
                      <a:miter lim="400000"/>
                    </a:lnT>
                    <a:solidFill>
                      <a:srgbClr val="0060A8"/>
                    </a:solidFill>
                  </a:tcPr>
                </a:tc>
                <a:extLst>
                  <a:ext uri="{0D108BD9-81ED-4DB2-BD59-A6C34878D82A}">
                    <a16:rowId xmlns="" xmlns:a16="http://schemas.microsoft.com/office/drawing/2014/main" val="10000"/>
                  </a:ext>
                </a:extLst>
              </a:tr>
              <a:tr h="285611">
                <a:tc>
                  <a:txBody>
                    <a:bodyPr/>
                    <a:lstStyle/>
                    <a:p>
                      <a:pPr lvl="0" algn="l">
                        <a:defRPr sz="1800" b="0" i="0" spc="0"/>
                      </a:pPr>
                      <a:r>
                        <a:rPr sz="1200" b="1" i="1">
                          <a:sym typeface="Arial"/>
                        </a:rPr>
                        <a:t>Età (anni)</a:t>
                      </a:r>
                    </a:p>
                  </a:txBody>
                  <a:tcPr marL="19289" marR="19289" marT="19289" marB="19289" horzOverflow="overflow">
                    <a:lnL w="12700">
                      <a:miter lim="400000"/>
                    </a:lnL>
                    <a:lnR w="12700">
                      <a:miter lim="400000"/>
                    </a:lnR>
                    <a:lnB w="12700">
                      <a:miter lim="400000"/>
                    </a:lnB>
                    <a:solidFill>
                      <a:srgbClr val="D7D7D7"/>
                    </a:solidFill>
                  </a:tcPr>
                </a:tc>
                <a:tc>
                  <a:txBody>
                    <a:bodyPr/>
                    <a:lstStyle/>
                    <a:p>
                      <a:pPr lvl="0" algn="ctr">
                        <a:defRPr sz="1800" b="0" i="0" spc="0"/>
                      </a:pPr>
                      <a:r>
                        <a:rPr sz="1200" i="1">
                          <a:sym typeface="Arial"/>
                        </a:rPr>
                        <a:t>61 (50.5, 71)</a:t>
                      </a:r>
                    </a:p>
                  </a:txBody>
                  <a:tcPr marL="19289" marR="19289" marT="19289" marB="19289" horzOverflow="overflow">
                    <a:lnL w="12700">
                      <a:miter lim="400000"/>
                    </a:lnL>
                    <a:lnR w="12700">
                      <a:miter lim="400000"/>
                    </a:lnR>
                    <a:lnB w="12700">
                      <a:miter lim="400000"/>
                    </a:lnB>
                    <a:solidFill>
                      <a:srgbClr val="D7D7D7"/>
                    </a:solidFill>
                  </a:tcPr>
                </a:tc>
                <a:tc>
                  <a:txBody>
                    <a:bodyPr/>
                    <a:lstStyle/>
                    <a:p>
                      <a:pPr lvl="0" algn="ctr">
                        <a:defRPr sz="1800" b="0" i="0" spc="0"/>
                      </a:pPr>
                      <a:r>
                        <a:rPr sz="1200" i="1">
                          <a:sym typeface="Arial"/>
                        </a:rPr>
                        <a:t>63 (54, 72)</a:t>
                      </a:r>
                    </a:p>
                  </a:txBody>
                  <a:tcPr marL="19289" marR="19289" marT="19289" marB="19289" horzOverflow="overflow">
                    <a:lnL w="12700">
                      <a:miter lim="400000"/>
                    </a:lnL>
                    <a:lnR w="12700">
                      <a:miter lim="400000"/>
                    </a:lnR>
                    <a:lnB w="12700">
                      <a:miter lim="400000"/>
                    </a:lnB>
                    <a:solidFill>
                      <a:srgbClr val="D7D7D7"/>
                    </a:solidFill>
                  </a:tcPr>
                </a:tc>
                <a:extLst>
                  <a:ext uri="{0D108BD9-81ED-4DB2-BD59-A6C34878D82A}">
                    <a16:rowId xmlns="" xmlns:a16="http://schemas.microsoft.com/office/drawing/2014/main" val="10001"/>
                  </a:ext>
                </a:extLst>
              </a:tr>
              <a:tr h="285611">
                <a:tc>
                  <a:txBody>
                    <a:bodyPr/>
                    <a:lstStyle/>
                    <a:p>
                      <a:pPr lvl="0" algn="l">
                        <a:defRPr sz="1800" b="0" i="0" spc="0"/>
                      </a:pPr>
                      <a:r>
                        <a:rPr sz="1200" b="1" i="1">
                          <a:sym typeface="Arial"/>
                        </a:rPr>
                        <a:t>Donne  (%)</a:t>
                      </a:r>
                    </a:p>
                  </a:txBody>
                  <a:tcPr marL="19289" marR="19289" marT="19289" marB="19289" horzOverflow="overflow">
                    <a:lnL w="12700">
                      <a:miter lim="400000"/>
                    </a:lnL>
                    <a:lnR w="12700">
                      <a:miter lim="400000"/>
                    </a:lnR>
                    <a:lnT w="12700">
                      <a:miter lim="400000"/>
                    </a:lnT>
                    <a:lnB w="12700">
                      <a:miter lim="400000"/>
                    </a:lnB>
                    <a:solidFill>
                      <a:srgbClr val="ECECEC"/>
                    </a:solidFill>
                  </a:tcPr>
                </a:tc>
                <a:tc>
                  <a:txBody>
                    <a:bodyPr/>
                    <a:lstStyle/>
                    <a:p>
                      <a:pPr lvl="0" algn="ctr">
                        <a:defRPr sz="1800" b="0" i="0" spc="0"/>
                      </a:pPr>
                      <a:r>
                        <a:rPr sz="1200" i="1">
                          <a:sym typeface="Arial"/>
                        </a:rPr>
                        <a:t>25.7</a:t>
                      </a:r>
                    </a:p>
                  </a:txBody>
                  <a:tcPr marL="19289" marR="19289" marT="19289" marB="19289" horzOverflow="overflow">
                    <a:lnL w="12700">
                      <a:miter lim="400000"/>
                    </a:lnL>
                    <a:lnR w="12700">
                      <a:miter lim="400000"/>
                    </a:lnR>
                    <a:lnT w="12700">
                      <a:miter lim="400000"/>
                    </a:lnT>
                    <a:lnB w="12700">
                      <a:miter lim="400000"/>
                    </a:lnB>
                    <a:solidFill>
                      <a:srgbClr val="ECECEC"/>
                    </a:solidFill>
                  </a:tcPr>
                </a:tc>
                <a:tc>
                  <a:txBody>
                    <a:bodyPr/>
                    <a:lstStyle/>
                    <a:p>
                      <a:pPr lvl="0" algn="ctr">
                        <a:defRPr sz="1800" b="0" i="0" spc="0"/>
                      </a:pPr>
                      <a:r>
                        <a:rPr sz="1200" i="1">
                          <a:sym typeface="Arial"/>
                        </a:rPr>
                        <a:t>30.2</a:t>
                      </a:r>
                    </a:p>
                  </a:txBody>
                  <a:tcPr marL="19289" marR="19289" marT="19289" marB="19289" horzOverflow="overflow">
                    <a:lnL w="12700">
                      <a:miter lim="400000"/>
                    </a:lnL>
                    <a:lnR w="12700">
                      <a:miter lim="400000"/>
                    </a:lnR>
                    <a:lnT w="12700">
                      <a:miter lim="400000"/>
                    </a:lnT>
                    <a:lnB w="12700">
                      <a:miter lim="400000"/>
                    </a:lnB>
                    <a:solidFill>
                      <a:srgbClr val="ECECEC"/>
                    </a:solidFill>
                  </a:tcPr>
                </a:tc>
                <a:extLst>
                  <a:ext uri="{0D108BD9-81ED-4DB2-BD59-A6C34878D82A}">
                    <a16:rowId xmlns="" xmlns:a16="http://schemas.microsoft.com/office/drawing/2014/main" val="10002"/>
                  </a:ext>
                </a:extLst>
              </a:tr>
              <a:tr h="285611">
                <a:tc>
                  <a:txBody>
                    <a:bodyPr/>
                    <a:lstStyle/>
                    <a:p>
                      <a:pPr lvl="0" algn="l">
                        <a:defRPr sz="1800" b="0" i="0" spc="0"/>
                      </a:pPr>
                      <a:r>
                        <a:rPr sz="1200" b="1" i="1">
                          <a:sym typeface="Arial"/>
                        </a:rPr>
                        <a:t>Razza nera (%)</a:t>
                      </a:r>
                    </a:p>
                  </a:txBody>
                  <a:tcPr marL="19289" marR="19289" marT="19289" marB="19289" horzOverflow="overflow">
                    <a:lnL w="12700">
                      <a:miter lim="400000"/>
                    </a:lnL>
                    <a:lnR w="12700">
                      <a:miter lim="400000"/>
                    </a:lnR>
                    <a:lnT w="12700">
                      <a:miter lim="400000"/>
                    </a:lnT>
                    <a:lnB w="12700">
                      <a:miter lim="400000"/>
                    </a:lnB>
                    <a:solidFill>
                      <a:srgbClr val="D7D7D7"/>
                    </a:solidFill>
                  </a:tcPr>
                </a:tc>
                <a:tc>
                  <a:txBody>
                    <a:bodyPr/>
                    <a:lstStyle/>
                    <a:p>
                      <a:pPr lvl="0" algn="ctr">
                        <a:defRPr sz="1800" b="0" i="0" spc="0"/>
                      </a:pPr>
                      <a:r>
                        <a:rPr sz="1200" i="1">
                          <a:sym typeface="Arial"/>
                        </a:rPr>
                        <a:t>35.9</a:t>
                      </a:r>
                    </a:p>
                  </a:txBody>
                  <a:tcPr marL="19289" marR="19289" marT="19289" marB="19289" horzOverflow="overflow">
                    <a:lnL w="12700">
                      <a:miter lim="400000"/>
                    </a:lnL>
                    <a:lnR w="12700">
                      <a:miter lim="400000"/>
                    </a:lnR>
                    <a:lnT w="12700">
                      <a:miter lim="400000"/>
                    </a:lnT>
                    <a:lnB w="12700">
                      <a:miter lim="400000"/>
                    </a:lnB>
                    <a:solidFill>
                      <a:srgbClr val="D7D7D7"/>
                    </a:solidFill>
                  </a:tcPr>
                </a:tc>
                <a:tc>
                  <a:txBody>
                    <a:bodyPr/>
                    <a:lstStyle/>
                    <a:p>
                      <a:pPr lvl="0" algn="ctr">
                        <a:defRPr sz="1800" b="0" i="0" spc="0"/>
                      </a:pPr>
                      <a:r>
                        <a:rPr sz="1200" i="1">
                          <a:sym typeface="Arial"/>
                        </a:rPr>
                        <a:t>35.8</a:t>
                      </a:r>
                    </a:p>
                  </a:txBody>
                  <a:tcPr marL="19289" marR="19289" marT="19289" marB="19289" horzOverflow="overflow">
                    <a:lnL w="12700">
                      <a:miter lim="400000"/>
                    </a:lnL>
                    <a:lnR w="12700">
                      <a:miter lim="400000"/>
                    </a:lnR>
                    <a:lnT w="12700">
                      <a:miter lim="400000"/>
                    </a:lnT>
                    <a:lnB w="12700">
                      <a:miter lim="400000"/>
                    </a:lnB>
                    <a:solidFill>
                      <a:srgbClr val="D7D7D7"/>
                    </a:solidFill>
                  </a:tcPr>
                </a:tc>
                <a:extLst>
                  <a:ext uri="{0D108BD9-81ED-4DB2-BD59-A6C34878D82A}">
                    <a16:rowId xmlns="" xmlns:a16="http://schemas.microsoft.com/office/drawing/2014/main" val="10003"/>
                  </a:ext>
                </a:extLst>
              </a:tr>
              <a:tr h="285611">
                <a:tc>
                  <a:txBody>
                    <a:bodyPr/>
                    <a:lstStyle/>
                    <a:p>
                      <a:pPr lvl="0" algn="l">
                        <a:defRPr sz="1800" b="0" i="0" spc="0"/>
                      </a:pPr>
                      <a:r>
                        <a:rPr sz="1200" b="1" i="1">
                          <a:sym typeface="Arial"/>
                        </a:rPr>
                        <a:t>Precedente diagnosi di HF (%)</a:t>
                      </a:r>
                    </a:p>
                  </a:txBody>
                  <a:tcPr marL="19289" marR="19289" marT="19289" marB="19289" horzOverflow="overflow">
                    <a:lnL w="12700">
                      <a:miter lim="400000"/>
                    </a:lnL>
                    <a:lnR w="12700">
                      <a:miter lim="400000"/>
                    </a:lnR>
                    <a:lnT w="12700">
                      <a:miter lim="400000"/>
                    </a:lnT>
                    <a:lnB w="12700">
                      <a:miter lim="400000"/>
                    </a:lnB>
                    <a:solidFill>
                      <a:srgbClr val="ECECEC"/>
                    </a:solidFill>
                  </a:tcPr>
                </a:tc>
                <a:tc>
                  <a:txBody>
                    <a:bodyPr/>
                    <a:lstStyle/>
                    <a:p>
                      <a:pPr lvl="0" algn="ctr">
                        <a:defRPr sz="1800" b="0" i="0" spc="0"/>
                      </a:pPr>
                      <a:r>
                        <a:rPr sz="1200" i="1">
                          <a:sym typeface="Arial"/>
                        </a:rPr>
                        <a:t>67.7</a:t>
                      </a:r>
                    </a:p>
                  </a:txBody>
                  <a:tcPr marL="19289" marR="19289" marT="19289" marB="19289" horzOverflow="overflow">
                    <a:lnL w="12700">
                      <a:miter lim="400000"/>
                    </a:lnL>
                    <a:lnR w="12700">
                      <a:miter lim="400000"/>
                    </a:lnR>
                    <a:lnT w="12700">
                      <a:miter lim="400000"/>
                    </a:lnT>
                    <a:lnB w="12700">
                      <a:miter lim="400000"/>
                    </a:lnB>
                    <a:solidFill>
                      <a:srgbClr val="ECECEC"/>
                    </a:solidFill>
                  </a:tcPr>
                </a:tc>
                <a:tc>
                  <a:txBody>
                    <a:bodyPr/>
                    <a:lstStyle/>
                    <a:p>
                      <a:pPr lvl="0" algn="ctr">
                        <a:defRPr sz="1800" b="0" i="0" spc="0"/>
                      </a:pPr>
                      <a:r>
                        <a:rPr sz="1200" i="1">
                          <a:sym typeface="Arial"/>
                        </a:rPr>
                        <a:t>63.0</a:t>
                      </a:r>
                    </a:p>
                  </a:txBody>
                  <a:tcPr marL="19289" marR="19289" marT="19289" marB="19289" horzOverflow="overflow">
                    <a:lnL w="12700">
                      <a:miter lim="400000"/>
                    </a:lnL>
                    <a:lnR w="12700">
                      <a:miter lim="400000"/>
                    </a:lnR>
                    <a:lnT w="12700">
                      <a:miter lim="400000"/>
                    </a:lnT>
                    <a:lnB w="12700">
                      <a:miter lim="400000"/>
                    </a:lnB>
                    <a:solidFill>
                      <a:srgbClr val="ECECEC"/>
                    </a:solidFill>
                  </a:tcPr>
                </a:tc>
                <a:extLst>
                  <a:ext uri="{0D108BD9-81ED-4DB2-BD59-A6C34878D82A}">
                    <a16:rowId xmlns="" xmlns:a16="http://schemas.microsoft.com/office/drawing/2014/main" val="10004"/>
                  </a:ext>
                </a:extLst>
              </a:tr>
              <a:tr h="285611">
                <a:tc>
                  <a:txBody>
                    <a:bodyPr/>
                    <a:lstStyle/>
                    <a:p>
                      <a:pPr lvl="0" algn="l">
                        <a:defRPr sz="1800" b="0" i="0" spc="0"/>
                      </a:pPr>
                      <a:r>
                        <a:rPr sz="1200" b="1" i="1">
                          <a:sym typeface="Arial"/>
                        </a:rPr>
                        <a:t>LVEF</a:t>
                      </a:r>
                      <a:r>
                        <a:rPr sz="1200" i="1">
                          <a:sym typeface="Arial"/>
                        </a:rPr>
                        <a:t>,</a:t>
                      </a:r>
                      <a:r>
                        <a:rPr sz="1200" b="1" i="1">
                          <a:sym typeface="Arial"/>
                        </a:rPr>
                        <a:t> </a:t>
                      </a:r>
                      <a:r>
                        <a:rPr sz="1200" i="1">
                          <a:sym typeface="Arial"/>
                        </a:rPr>
                        <a:t>mediana (25th, 75th)</a:t>
                      </a:r>
                    </a:p>
                  </a:txBody>
                  <a:tcPr marL="19289" marR="19289" marT="19289" marB="19289" horzOverflow="overflow">
                    <a:lnL w="12700">
                      <a:miter lim="400000"/>
                    </a:lnL>
                    <a:lnR w="12700">
                      <a:miter lim="400000"/>
                    </a:lnR>
                    <a:lnT w="12700">
                      <a:miter lim="400000"/>
                    </a:lnT>
                    <a:lnB w="12700">
                      <a:miter lim="400000"/>
                    </a:lnB>
                    <a:solidFill>
                      <a:srgbClr val="D7D7D7"/>
                    </a:solidFill>
                  </a:tcPr>
                </a:tc>
                <a:tc>
                  <a:txBody>
                    <a:bodyPr/>
                    <a:lstStyle/>
                    <a:p>
                      <a:pPr lvl="0" algn="ctr">
                        <a:defRPr sz="1800" b="0" i="0" spc="0"/>
                      </a:pPr>
                      <a:r>
                        <a:rPr sz="1200" i="1">
                          <a:sym typeface="Arial"/>
                        </a:rPr>
                        <a:t>0.24 (0.18, 0.30)</a:t>
                      </a:r>
                    </a:p>
                  </a:txBody>
                  <a:tcPr marL="19289" marR="19289" marT="19289" marB="19289" horzOverflow="overflow">
                    <a:lnL w="12700">
                      <a:miter lim="400000"/>
                    </a:lnL>
                    <a:lnR w="12700">
                      <a:miter lim="400000"/>
                    </a:lnR>
                    <a:lnT w="12700">
                      <a:miter lim="400000"/>
                    </a:lnT>
                    <a:lnB w="12700">
                      <a:miter lim="400000"/>
                    </a:lnB>
                    <a:solidFill>
                      <a:srgbClr val="D7D7D7"/>
                    </a:solidFill>
                  </a:tcPr>
                </a:tc>
                <a:tc>
                  <a:txBody>
                    <a:bodyPr/>
                    <a:lstStyle/>
                    <a:p>
                      <a:pPr lvl="0" algn="ctr">
                        <a:defRPr sz="1800" b="0" i="0" spc="0"/>
                      </a:pPr>
                      <a:r>
                        <a:rPr sz="1200" i="1">
                          <a:sym typeface="Arial"/>
                        </a:rPr>
                        <a:t>0.25 (0.20, 0.30)</a:t>
                      </a:r>
                    </a:p>
                  </a:txBody>
                  <a:tcPr marL="19289" marR="19289" marT="19289" marB="19289" horzOverflow="overflow">
                    <a:lnL w="12700">
                      <a:miter lim="400000"/>
                    </a:lnL>
                    <a:lnR w="12700">
                      <a:miter lim="400000"/>
                    </a:lnR>
                    <a:lnT w="12700">
                      <a:miter lim="400000"/>
                    </a:lnT>
                    <a:lnB w="12700">
                      <a:miter lim="400000"/>
                    </a:lnB>
                    <a:solidFill>
                      <a:srgbClr val="D7D7D7"/>
                    </a:solidFill>
                  </a:tcPr>
                </a:tc>
                <a:extLst>
                  <a:ext uri="{0D108BD9-81ED-4DB2-BD59-A6C34878D82A}">
                    <a16:rowId xmlns="" xmlns:a16="http://schemas.microsoft.com/office/drawing/2014/main" val="10005"/>
                  </a:ext>
                </a:extLst>
              </a:tr>
              <a:tr h="404337">
                <a:tc>
                  <a:txBody>
                    <a:bodyPr/>
                    <a:lstStyle/>
                    <a:p>
                      <a:pPr lvl="0" algn="l">
                        <a:defRPr sz="1800" b="0" i="0" spc="0"/>
                      </a:pPr>
                      <a:r>
                        <a:rPr sz="1200" b="1" i="1">
                          <a:sym typeface="Arial"/>
                        </a:rPr>
                        <a:t>Pressione sistolica, </a:t>
                      </a:r>
                      <a:r>
                        <a:rPr sz="1200" i="1">
                          <a:sym typeface="Arial"/>
                        </a:rPr>
                        <a:t>mediana (25th, 75th) mm Hg</a:t>
                      </a:r>
                    </a:p>
                  </a:txBody>
                  <a:tcPr marL="19289" marR="19289" marT="19289" marB="19289" horzOverflow="overflow">
                    <a:lnL w="12700">
                      <a:miter lim="400000"/>
                    </a:lnL>
                    <a:lnR w="12700">
                      <a:miter lim="400000"/>
                    </a:lnR>
                    <a:lnT w="12700">
                      <a:miter lim="400000"/>
                    </a:lnT>
                    <a:lnB w="12700">
                      <a:miter lim="400000"/>
                    </a:lnB>
                    <a:solidFill>
                      <a:srgbClr val="ECECEC"/>
                    </a:solidFill>
                  </a:tcPr>
                </a:tc>
                <a:tc>
                  <a:txBody>
                    <a:bodyPr/>
                    <a:lstStyle/>
                    <a:p>
                      <a:pPr lvl="0" algn="ctr">
                        <a:defRPr sz="1800" b="0" i="0" spc="0"/>
                      </a:pPr>
                      <a:r>
                        <a:rPr sz="1200" i="1">
                          <a:sym typeface="Arial"/>
                        </a:rPr>
                        <a:t>118 (110, 133)</a:t>
                      </a:r>
                    </a:p>
                  </a:txBody>
                  <a:tcPr marL="19289" marR="19289" marT="19289" marB="19289" horzOverflow="overflow">
                    <a:lnL w="12700">
                      <a:miter lim="400000"/>
                    </a:lnL>
                    <a:lnR w="12700">
                      <a:miter lim="400000"/>
                    </a:lnR>
                    <a:lnT w="12700">
                      <a:miter lim="400000"/>
                    </a:lnT>
                    <a:lnB w="12700">
                      <a:miter lim="400000"/>
                    </a:lnB>
                    <a:solidFill>
                      <a:srgbClr val="ECECEC"/>
                    </a:solidFill>
                  </a:tcPr>
                </a:tc>
                <a:tc>
                  <a:txBody>
                    <a:bodyPr/>
                    <a:lstStyle/>
                    <a:p>
                      <a:pPr lvl="0" algn="ctr">
                        <a:defRPr sz="1800" b="0" i="0" spc="0"/>
                      </a:pPr>
                      <a:r>
                        <a:rPr sz="1200" i="1">
                          <a:sym typeface="Arial"/>
                        </a:rPr>
                        <a:t>118 (109, 132)</a:t>
                      </a:r>
                    </a:p>
                  </a:txBody>
                  <a:tcPr marL="19289" marR="19289" marT="19289" marB="19289" horzOverflow="overflow">
                    <a:lnL w="12700">
                      <a:miter lim="400000"/>
                    </a:lnL>
                    <a:lnR w="12700">
                      <a:miter lim="400000"/>
                    </a:lnR>
                    <a:lnT w="12700">
                      <a:miter lim="400000"/>
                    </a:lnT>
                    <a:lnB w="12700">
                      <a:miter lim="400000"/>
                    </a:lnB>
                    <a:solidFill>
                      <a:srgbClr val="ECECEC"/>
                    </a:solidFill>
                  </a:tcPr>
                </a:tc>
                <a:extLst>
                  <a:ext uri="{0D108BD9-81ED-4DB2-BD59-A6C34878D82A}">
                    <a16:rowId xmlns="" xmlns:a16="http://schemas.microsoft.com/office/drawing/2014/main" val="10006"/>
                  </a:ext>
                </a:extLst>
              </a:tr>
              <a:tr h="407447">
                <a:tc>
                  <a:txBody>
                    <a:bodyPr/>
                    <a:lstStyle/>
                    <a:p>
                      <a:pPr lvl="0" algn="l">
                        <a:defRPr sz="1800" b="0" i="0" spc="0"/>
                      </a:pPr>
                      <a:r>
                        <a:rPr sz="1200" b="1" i="1">
                          <a:sym typeface="Arial"/>
                        </a:rPr>
                        <a:t>NT-proBNP </a:t>
                      </a:r>
                      <a:r>
                        <a:rPr sz="1200" i="1">
                          <a:sym typeface="Arial"/>
                        </a:rPr>
                        <a:t>mediana (25th, 75th) pg/mL alla randomizzazione  </a:t>
                      </a:r>
                    </a:p>
                  </a:txBody>
                  <a:tcPr marL="19289" marR="19289" marT="19289" marB="19289" horzOverflow="overflow">
                    <a:lnL w="12700">
                      <a:miter lim="400000"/>
                    </a:lnL>
                    <a:lnR w="12700">
                      <a:miter lim="400000"/>
                    </a:lnR>
                    <a:lnT w="12700">
                      <a:miter lim="400000"/>
                    </a:lnT>
                    <a:lnB w="12700">
                      <a:miter lim="400000"/>
                    </a:lnB>
                    <a:solidFill>
                      <a:srgbClr val="D7D7D7"/>
                    </a:solidFill>
                  </a:tcPr>
                </a:tc>
                <a:tc>
                  <a:txBody>
                    <a:bodyPr/>
                    <a:lstStyle/>
                    <a:p>
                      <a:pPr lvl="0" algn="ctr">
                        <a:defRPr sz="1800" b="0" i="0" spc="0"/>
                      </a:pPr>
                      <a:r>
                        <a:rPr sz="1200" i="1">
                          <a:sym typeface="Arial"/>
                        </a:rPr>
                        <a:t>2883 (1610, 5403)</a:t>
                      </a:r>
                    </a:p>
                  </a:txBody>
                  <a:tcPr marL="19289" marR="19289" marT="19289" marB="19289" horzOverflow="overflow">
                    <a:lnL w="12700">
                      <a:miter lim="400000"/>
                    </a:lnL>
                    <a:lnR w="12700">
                      <a:miter lim="400000"/>
                    </a:lnR>
                    <a:lnT w="12700">
                      <a:miter lim="400000"/>
                    </a:lnT>
                    <a:lnB w="12700">
                      <a:miter lim="400000"/>
                    </a:lnB>
                    <a:solidFill>
                      <a:srgbClr val="D7D7D7"/>
                    </a:solidFill>
                  </a:tcPr>
                </a:tc>
                <a:tc>
                  <a:txBody>
                    <a:bodyPr/>
                    <a:lstStyle/>
                    <a:p>
                      <a:pPr lvl="0" algn="ctr">
                        <a:defRPr sz="1800" b="0" i="0" spc="0"/>
                      </a:pPr>
                      <a:r>
                        <a:rPr sz="1200" i="1">
                          <a:sym typeface="Arial"/>
                        </a:rPr>
                        <a:t>2536 (1363, 4917)</a:t>
                      </a:r>
                    </a:p>
                  </a:txBody>
                  <a:tcPr marL="19289" marR="19289" marT="19289" marB="19289" horzOverflow="overflow">
                    <a:lnL w="12700">
                      <a:miter lim="400000"/>
                    </a:lnL>
                    <a:lnR w="12700">
                      <a:miter lim="400000"/>
                    </a:lnR>
                    <a:lnT w="12700">
                      <a:miter lim="400000"/>
                    </a:lnT>
                    <a:lnB w="12700">
                      <a:miter lim="400000"/>
                    </a:lnB>
                    <a:solidFill>
                      <a:srgbClr val="D7D7D7"/>
                    </a:solidFill>
                  </a:tcPr>
                </a:tc>
                <a:extLst>
                  <a:ext uri="{0D108BD9-81ED-4DB2-BD59-A6C34878D82A}">
                    <a16:rowId xmlns="" xmlns:a16="http://schemas.microsoft.com/office/drawing/2014/main" val="10007"/>
                  </a:ext>
                </a:extLst>
              </a:tr>
              <a:tr h="285611">
                <a:tc>
                  <a:txBody>
                    <a:bodyPr/>
                    <a:lstStyle/>
                    <a:p>
                      <a:pPr lvl="0" algn="l">
                        <a:defRPr sz="1800" b="0" i="0" spc="0"/>
                      </a:pPr>
                      <a:r>
                        <a:rPr sz="1200" b="1" i="1">
                          <a:sym typeface="Arial"/>
                        </a:rPr>
                        <a:t>ACEi/ARB (%)</a:t>
                      </a:r>
                    </a:p>
                  </a:txBody>
                  <a:tcPr marL="19289" marR="19289" marT="19289" marB="19289" horzOverflow="overflow">
                    <a:lnL w="12700">
                      <a:miter lim="400000"/>
                    </a:lnL>
                    <a:lnR w="12700">
                      <a:miter lim="400000"/>
                    </a:lnR>
                    <a:lnT w="12700">
                      <a:miter lim="400000"/>
                    </a:lnT>
                    <a:lnB w="12700">
                      <a:miter lim="400000"/>
                    </a:lnB>
                    <a:solidFill>
                      <a:srgbClr val="ECECEC"/>
                    </a:solidFill>
                  </a:tcPr>
                </a:tc>
                <a:tc>
                  <a:txBody>
                    <a:bodyPr/>
                    <a:lstStyle/>
                    <a:p>
                      <a:pPr lvl="0" algn="ctr">
                        <a:defRPr sz="1800" b="0" i="0" spc="0"/>
                      </a:pPr>
                      <a:r>
                        <a:rPr sz="1200" i="1">
                          <a:sym typeface="Arial"/>
                        </a:rPr>
                        <a:t>47.3</a:t>
                      </a:r>
                    </a:p>
                  </a:txBody>
                  <a:tcPr marL="19289" marR="19289" marT="19289" marB="19289" horzOverflow="overflow">
                    <a:lnL w="12700">
                      <a:miter lim="400000"/>
                    </a:lnL>
                    <a:lnR w="12700">
                      <a:miter lim="400000"/>
                    </a:lnR>
                    <a:lnT w="12700">
                      <a:miter lim="400000"/>
                    </a:lnT>
                    <a:lnB w="12700">
                      <a:miter lim="400000"/>
                    </a:lnB>
                    <a:solidFill>
                      <a:srgbClr val="ECECEC"/>
                    </a:solidFill>
                  </a:tcPr>
                </a:tc>
                <a:tc>
                  <a:txBody>
                    <a:bodyPr/>
                    <a:lstStyle/>
                    <a:p>
                      <a:pPr lvl="0" algn="ctr">
                        <a:defRPr sz="1800" b="0" i="0" spc="0"/>
                      </a:pPr>
                      <a:r>
                        <a:rPr sz="1200" i="1">
                          <a:sym typeface="Arial"/>
                        </a:rPr>
                        <a:t>48.5</a:t>
                      </a:r>
                    </a:p>
                  </a:txBody>
                  <a:tcPr marL="19289" marR="19289" marT="19289" marB="19289" horzOverflow="overflow">
                    <a:lnL w="12700">
                      <a:miter lim="400000"/>
                    </a:lnL>
                    <a:lnR w="12700">
                      <a:miter lim="400000"/>
                    </a:lnR>
                    <a:lnT w="12700">
                      <a:miter lim="400000"/>
                    </a:lnT>
                    <a:lnB w="12700">
                      <a:miter lim="400000"/>
                    </a:lnB>
                    <a:solidFill>
                      <a:srgbClr val="ECECEC"/>
                    </a:solidFill>
                  </a:tcPr>
                </a:tc>
                <a:extLst>
                  <a:ext uri="{0D108BD9-81ED-4DB2-BD59-A6C34878D82A}">
                    <a16:rowId xmlns="" xmlns:a16="http://schemas.microsoft.com/office/drawing/2014/main" val="10008"/>
                  </a:ext>
                </a:extLst>
              </a:tr>
              <a:tr h="285611">
                <a:tc>
                  <a:txBody>
                    <a:bodyPr/>
                    <a:lstStyle/>
                    <a:p>
                      <a:pPr lvl="0" algn="l">
                        <a:defRPr sz="1800" b="0" i="0" spc="0"/>
                      </a:pPr>
                      <a:r>
                        <a:rPr sz="1200" b="1" i="1">
                          <a:sym typeface="Arial"/>
                        </a:rPr>
                        <a:t>Beta-bloccanti (%)</a:t>
                      </a:r>
                    </a:p>
                  </a:txBody>
                  <a:tcPr marL="19289" marR="19289" marT="19289" marB="19289" horzOverflow="overflow">
                    <a:lnL w="12700">
                      <a:miter lim="400000"/>
                    </a:lnL>
                    <a:lnR w="12700">
                      <a:miter lim="400000"/>
                    </a:lnR>
                    <a:lnT w="12700">
                      <a:miter lim="400000"/>
                    </a:lnT>
                    <a:lnB w="12700">
                      <a:miter lim="400000"/>
                    </a:lnB>
                    <a:solidFill>
                      <a:srgbClr val="D7D7D7"/>
                    </a:solidFill>
                  </a:tcPr>
                </a:tc>
                <a:tc>
                  <a:txBody>
                    <a:bodyPr/>
                    <a:lstStyle/>
                    <a:p>
                      <a:pPr lvl="0" algn="ctr">
                        <a:defRPr sz="1800" b="0" i="0" spc="0"/>
                      </a:pPr>
                      <a:r>
                        <a:rPr sz="1200" i="1">
                          <a:sym typeface="Arial"/>
                        </a:rPr>
                        <a:t>59.6</a:t>
                      </a:r>
                    </a:p>
                  </a:txBody>
                  <a:tcPr marL="19289" marR="19289" marT="19289" marB="19289" horzOverflow="overflow">
                    <a:lnL w="12700">
                      <a:miter lim="400000"/>
                    </a:lnL>
                    <a:lnR w="12700">
                      <a:miter lim="400000"/>
                    </a:lnR>
                    <a:lnT w="12700">
                      <a:miter lim="400000"/>
                    </a:lnT>
                    <a:lnB w="12700">
                      <a:miter lim="400000"/>
                    </a:lnB>
                    <a:solidFill>
                      <a:srgbClr val="D7D7D7"/>
                    </a:solidFill>
                  </a:tcPr>
                </a:tc>
                <a:tc>
                  <a:txBody>
                    <a:bodyPr/>
                    <a:lstStyle/>
                    <a:p>
                      <a:pPr lvl="0" algn="ctr">
                        <a:defRPr sz="1800" b="0" i="0" spc="0"/>
                      </a:pPr>
                      <a:r>
                        <a:rPr sz="1200" i="1">
                          <a:sym typeface="Arial"/>
                        </a:rPr>
                        <a:t>59.6</a:t>
                      </a:r>
                    </a:p>
                  </a:txBody>
                  <a:tcPr marL="19289" marR="19289" marT="19289" marB="19289" horzOverflow="overflow">
                    <a:lnL w="12700">
                      <a:miter lim="400000"/>
                    </a:lnL>
                    <a:lnR w="12700">
                      <a:miter lim="400000"/>
                    </a:lnR>
                    <a:lnT w="12700">
                      <a:miter lim="400000"/>
                    </a:lnT>
                    <a:lnB w="12700">
                      <a:miter lim="400000"/>
                    </a:lnB>
                    <a:solidFill>
                      <a:srgbClr val="D7D7D7"/>
                    </a:solidFill>
                  </a:tcPr>
                </a:tc>
                <a:extLst>
                  <a:ext uri="{0D108BD9-81ED-4DB2-BD59-A6C34878D82A}">
                    <a16:rowId xmlns="" xmlns:a16="http://schemas.microsoft.com/office/drawing/2014/main" val="10009"/>
                  </a:ext>
                </a:extLst>
              </a:tr>
            </a:tbl>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Shape 702"/>
          <p:cNvSpPr/>
          <p:nvPr/>
        </p:nvSpPr>
        <p:spPr>
          <a:xfrm>
            <a:off x="0" y="443325"/>
            <a:ext cx="9144000" cy="1384995"/>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lvl1pPr algn="ctr"/>
          </a:lstStyle>
          <a:p>
            <a:pPr lvl="0"/>
            <a:r>
              <a:rPr sz="2800" b="1" dirty="0">
                <a:solidFill>
                  <a:srgbClr val="C00000"/>
                </a:solidFill>
                <a:latin typeface="Calibri" panose="020F0502020204030204" pitchFamily="34" charset="0"/>
                <a:cs typeface="Calibri" panose="020F0502020204030204" pitchFamily="34" charset="0"/>
              </a:rPr>
              <a:t>Sacubitril/valsartan è significativamente superiore ad enalapril nel ridurre l’NT-proBNP </a:t>
            </a:r>
            <a:r>
              <a:rPr lang="it-IT" sz="2800" b="1" dirty="0">
                <a:solidFill>
                  <a:srgbClr val="C00000"/>
                </a:solidFill>
                <a:latin typeface="Calibri" panose="020F0502020204030204" pitchFamily="34" charset="0"/>
                <a:cs typeface="Calibri" panose="020F0502020204030204" pitchFamily="34" charset="0"/>
              </a:rPr>
              <a:t> </a:t>
            </a:r>
            <a:r>
              <a:rPr sz="2800" b="1" dirty="0" smtClean="0">
                <a:solidFill>
                  <a:srgbClr val="C00000"/>
                </a:solidFill>
                <a:latin typeface="Calibri" panose="020F0502020204030204" pitchFamily="34" charset="0"/>
                <a:cs typeface="Calibri" panose="020F0502020204030204" pitchFamily="34" charset="0"/>
              </a:rPr>
              <a:t>e </a:t>
            </a:r>
            <a:r>
              <a:rPr sz="2800" b="1" dirty="0">
                <a:solidFill>
                  <a:srgbClr val="C00000"/>
                </a:solidFill>
                <a:latin typeface="Calibri" panose="020F0502020204030204" pitchFamily="34" charset="0"/>
                <a:cs typeface="Calibri" panose="020F0502020204030204" pitchFamily="34" charset="0"/>
              </a:rPr>
              <a:t>questa riduzione </a:t>
            </a:r>
            <a:r>
              <a:rPr sz="2800" b="1" dirty="0" smtClean="0">
                <a:solidFill>
                  <a:srgbClr val="C00000"/>
                </a:solidFill>
                <a:latin typeface="Calibri" panose="020F0502020204030204" pitchFamily="34" charset="0"/>
                <a:cs typeface="Calibri" panose="020F0502020204030204" pitchFamily="34" charset="0"/>
              </a:rPr>
              <a:t>è</a:t>
            </a:r>
            <a:r>
              <a:rPr lang="en-US" sz="2800" b="1" dirty="0" smtClean="0">
                <a:solidFill>
                  <a:srgbClr val="C00000"/>
                </a:solidFill>
                <a:latin typeface="Calibri" panose="020F0502020204030204" pitchFamily="34" charset="0"/>
                <a:cs typeface="Calibri" panose="020F0502020204030204" pitchFamily="34" charset="0"/>
              </a:rPr>
              <a:t> </a:t>
            </a:r>
            <a:r>
              <a:rPr sz="2800" b="1" dirty="0" smtClean="0">
                <a:solidFill>
                  <a:srgbClr val="C00000"/>
                </a:solidFill>
                <a:latin typeface="Calibri" panose="020F0502020204030204" pitchFamily="34" charset="0"/>
                <a:cs typeface="Calibri" panose="020F0502020204030204" pitchFamily="34" charset="0"/>
              </a:rPr>
              <a:t>evidente </a:t>
            </a:r>
            <a:r>
              <a:rPr sz="2800" b="1" dirty="0">
                <a:solidFill>
                  <a:srgbClr val="C00000"/>
                </a:solidFill>
                <a:latin typeface="Calibri" panose="020F0502020204030204" pitchFamily="34" charset="0"/>
                <a:cs typeface="Calibri" panose="020F0502020204030204" pitchFamily="34" charset="0"/>
              </a:rPr>
              <a:t>già dopo la prima settimana</a:t>
            </a:r>
          </a:p>
        </p:txBody>
      </p:sp>
      <p:grpSp>
        <p:nvGrpSpPr>
          <p:cNvPr id="788" name="Group 788"/>
          <p:cNvGrpSpPr/>
          <p:nvPr/>
        </p:nvGrpSpPr>
        <p:grpSpPr>
          <a:xfrm>
            <a:off x="2120867" y="1966682"/>
            <a:ext cx="5595505" cy="4267863"/>
            <a:chOff x="726265" y="-531627"/>
            <a:chExt cx="7460673" cy="5208203"/>
          </a:xfrm>
        </p:grpSpPr>
        <p:sp>
          <p:nvSpPr>
            <p:cNvPr id="703" name="Shape 703"/>
            <p:cNvSpPr/>
            <p:nvPr/>
          </p:nvSpPr>
          <p:spPr>
            <a:xfrm>
              <a:off x="1479787" y="107603"/>
              <a:ext cx="58608" cy="30677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19050" cap="flat">
              <a:solidFill>
                <a:srgbClr val="000000"/>
              </a:solidFill>
              <a:prstDash val="solid"/>
              <a:round/>
            </a:ln>
            <a:effectLst/>
          </p:spPr>
          <p:txBody>
            <a:bodyPr wrap="square" lIns="0" tIns="0" rIns="0" bIns="0" numCol="1" anchor="t">
              <a:noAutofit/>
            </a:bodyPr>
            <a:lstStyle/>
            <a:p>
              <a:pPr lvl="0">
                <a:defRPr sz="1200"/>
              </a:pPr>
              <a:endParaRPr sz="900"/>
            </a:p>
          </p:txBody>
        </p:sp>
        <p:sp>
          <p:nvSpPr>
            <p:cNvPr id="704" name="Shape 704"/>
            <p:cNvSpPr/>
            <p:nvPr/>
          </p:nvSpPr>
          <p:spPr>
            <a:xfrm>
              <a:off x="1550009" y="3171931"/>
              <a:ext cx="6438877" cy="2"/>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05" name="Shape 705"/>
            <p:cNvSpPr/>
            <p:nvPr/>
          </p:nvSpPr>
          <p:spPr>
            <a:xfrm flipV="1">
              <a:off x="1890026" y="3175352"/>
              <a:ext cx="2" cy="57451"/>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06" name="Shape 706"/>
            <p:cNvSpPr/>
            <p:nvPr/>
          </p:nvSpPr>
          <p:spPr>
            <a:xfrm flipV="1">
              <a:off x="2597208" y="3175352"/>
              <a:ext cx="2" cy="57451"/>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07" name="Shape 707"/>
            <p:cNvSpPr/>
            <p:nvPr/>
          </p:nvSpPr>
          <p:spPr>
            <a:xfrm flipV="1">
              <a:off x="3304390" y="3175352"/>
              <a:ext cx="2" cy="57451"/>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08" name="Shape 708"/>
            <p:cNvSpPr/>
            <p:nvPr/>
          </p:nvSpPr>
          <p:spPr>
            <a:xfrm flipV="1">
              <a:off x="4011572" y="3175352"/>
              <a:ext cx="2" cy="57451"/>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09" name="Shape 709"/>
            <p:cNvSpPr/>
            <p:nvPr/>
          </p:nvSpPr>
          <p:spPr>
            <a:xfrm flipV="1">
              <a:off x="4718754" y="3175352"/>
              <a:ext cx="2" cy="57451"/>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10" name="Shape 710"/>
            <p:cNvSpPr/>
            <p:nvPr/>
          </p:nvSpPr>
          <p:spPr>
            <a:xfrm flipV="1">
              <a:off x="5429843" y="3175352"/>
              <a:ext cx="2" cy="57451"/>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11" name="Shape 711"/>
            <p:cNvSpPr/>
            <p:nvPr/>
          </p:nvSpPr>
          <p:spPr>
            <a:xfrm>
              <a:off x="1479787" y="2792358"/>
              <a:ext cx="58608" cy="2"/>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12" name="Shape 712"/>
            <p:cNvSpPr/>
            <p:nvPr/>
          </p:nvSpPr>
          <p:spPr>
            <a:xfrm>
              <a:off x="1479787" y="2409368"/>
              <a:ext cx="58608" cy="2"/>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13" name="Shape 713"/>
            <p:cNvSpPr/>
            <p:nvPr/>
          </p:nvSpPr>
          <p:spPr>
            <a:xfrm>
              <a:off x="1479787" y="2026378"/>
              <a:ext cx="58608" cy="2"/>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14" name="Shape 714"/>
            <p:cNvSpPr/>
            <p:nvPr/>
          </p:nvSpPr>
          <p:spPr>
            <a:xfrm>
              <a:off x="1479787" y="1643388"/>
              <a:ext cx="58608" cy="2"/>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15" name="Shape 715"/>
            <p:cNvSpPr/>
            <p:nvPr/>
          </p:nvSpPr>
          <p:spPr>
            <a:xfrm>
              <a:off x="1479787" y="1260399"/>
              <a:ext cx="58608" cy="2"/>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16" name="Shape 716"/>
            <p:cNvSpPr/>
            <p:nvPr/>
          </p:nvSpPr>
          <p:spPr>
            <a:xfrm>
              <a:off x="1479787" y="877409"/>
              <a:ext cx="58608" cy="2"/>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17" name="Shape 717"/>
            <p:cNvSpPr/>
            <p:nvPr/>
          </p:nvSpPr>
          <p:spPr>
            <a:xfrm>
              <a:off x="1479787" y="494419"/>
              <a:ext cx="58608" cy="2"/>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18" name="Shape 718"/>
            <p:cNvSpPr/>
            <p:nvPr/>
          </p:nvSpPr>
          <p:spPr>
            <a:xfrm>
              <a:off x="1225823" y="15682"/>
              <a:ext cx="341973"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685800"/>
            </a:lstStyle>
            <a:p>
              <a:pPr lvl="0"/>
              <a:r>
                <a:t>10</a:t>
              </a:r>
            </a:p>
          </p:txBody>
        </p:sp>
        <p:sp>
          <p:nvSpPr>
            <p:cNvPr id="719" name="Shape 719"/>
            <p:cNvSpPr/>
            <p:nvPr/>
          </p:nvSpPr>
          <p:spPr>
            <a:xfrm>
              <a:off x="1311777" y="398671"/>
              <a:ext cx="170987"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685800"/>
            </a:lstStyle>
            <a:p>
              <a:pPr lvl="0"/>
              <a:r>
                <a:t>0</a:t>
              </a:r>
            </a:p>
          </p:txBody>
        </p:sp>
        <p:sp>
          <p:nvSpPr>
            <p:cNvPr id="720" name="Shape 720"/>
            <p:cNvSpPr/>
            <p:nvPr/>
          </p:nvSpPr>
          <p:spPr>
            <a:xfrm>
              <a:off x="1132052" y="781661"/>
              <a:ext cx="53006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685800"/>
            </a:lstStyle>
            <a:p>
              <a:pPr lvl="0"/>
              <a:r>
                <a:t>- 10</a:t>
              </a:r>
            </a:p>
          </p:txBody>
        </p:sp>
        <p:sp>
          <p:nvSpPr>
            <p:cNvPr id="721" name="Shape 721"/>
            <p:cNvSpPr/>
            <p:nvPr/>
          </p:nvSpPr>
          <p:spPr>
            <a:xfrm>
              <a:off x="1132052" y="1164652"/>
              <a:ext cx="53006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685800"/>
            </a:lstStyle>
            <a:p>
              <a:pPr lvl="0"/>
              <a:r>
                <a:t>- 20</a:t>
              </a:r>
            </a:p>
          </p:txBody>
        </p:sp>
        <p:sp>
          <p:nvSpPr>
            <p:cNvPr id="722" name="Shape 722"/>
            <p:cNvSpPr/>
            <p:nvPr/>
          </p:nvSpPr>
          <p:spPr>
            <a:xfrm rot="16200000">
              <a:off x="-1183659" y="1378297"/>
              <a:ext cx="4189179"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685800"/>
            </a:lstStyle>
            <a:p>
              <a:pPr lvl="0"/>
              <a:r>
                <a:t>Percent Change from Baseline</a:t>
              </a:r>
            </a:p>
          </p:txBody>
        </p:sp>
        <p:sp>
          <p:nvSpPr>
            <p:cNvPr id="723" name="Shape 723"/>
            <p:cNvSpPr/>
            <p:nvPr/>
          </p:nvSpPr>
          <p:spPr>
            <a:xfrm>
              <a:off x="1132052" y="1547641"/>
              <a:ext cx="53006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685800"/>
            </a:lstStyle>
            <a:p>
              <a:pPr lvl="0"/>
              <a:r>
                <a:t>- 30</a:t>
              </a:r>
            </a:p>
          </p:txBody>
        </p:sp>
        <p:sp>
          <p:nvSpPr>
            <p:cNvPr id="724" name="Shape 724"/>
            <p:cNvSpPr/>
            <p:nvPr/>
          </p:nvSpPr>
          <p:spPr>
            <a:xfrm>
              <a:off x="1132052" y="1930631"/>
              <a:ext cx="53006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685800"/>
            </a:lstStyle>
            <a:p>
              <a:pPr lvl="0"/>
              <a:r>
                <a:t>- 40</a:t>
              </a:r>
            </a:p>
          </p:txBody>
        </p:sp>
        <p:sp>
          <p:nvSpPr>
            <p:cNvPr id="725" name="Shape 725"/>
            <p:cNvSpPr/>
            <p:nvPr/>
          </p:nvSpPr>
          <p:spPr>
            <a:xfrm>
              <a:off x="1132052" y="2313620"/>
              <a:ext cx="53006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685800"/>
            </a:lstStyle>
            <a:p>
              <a:pPr lvl="0"/>
              <a:r>
                <a:t>- 50</a:t>
              </a:r>
            </a:p>
          </p:txBody>
        </p:sp>
        <p:sp>
          <p:nvSpPr>
            <p:cNvPr id="726" name="Shape 726"/>
            <p:cNvSpPr/>
            <p:nvPr/>
          </p:nvSpPr>
          <p:spPr>
            <a:xfrm>
              <a:off x="1132052" y="2696609"/>
              <a:ext cx="53006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685800"/>
            </a:lstStyle>
            <a:p>
              <a:pPr lvl="0"/>
              <a:r>
                <a:t>- 60</a:t>
              </a:r>
            </a:p>
          </p:txBody>
        </p:sp>
        <p:sp>
          <p:nvSpPr>
            <p:cNvPr id="727" name="Shape 727"/>
            <p:cNvSpPr/>
            <p:nvPr/>
          </p:nvSpPr>
          <p:spPr>
            <a:xfrm>
              <a:off x="1132052" y="3079599"/>
              <a:ext cx="53006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685800"/>
            </a:lstStyle>
            <a:p>
              <a:pPr lvl="0"/>
              <a:r>
                <a:t>- 70</a:t>
              </a:r>
            </a:p>
          </p:txBody>
        </p:sp>
        <p:sp>
          <p:nvSpPr>
            <p:cNvPr id="728" name="Shape 728"/>
            <p:cNvSpPr/>
            <p:nvPr/>
          </p:nvSpPr>
          <p:spPr>
            <a:xfrm>
              <a:off x="3693133" y="3562166"/>
              <a:ext cx="3727516"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685800"/>
            </a:lstStyle>
            <a:p>
              <a:pPr lvl="0"/>
              <a:r>
                <a:t>Week since Randomization</a:t>
              </a:r>
            </a:p>
          </p:txBody>
        </p:sp>
        <p:grpSp>
          <p:nvGrpSpPr>
            <p:cNvPr id="738" name="Group 738"/>
            <p:cNvGrpSpPr/>
            <p:nvPr/>
          </p:nvGrpSpPr>
          <p:grpSpPr>
            <a:xfrm>
              <a:off x="1585273" y="3255786"/>
              <a:ext cx="6244575" cy="169277"/>
              <a:chOff x="0" y="0"/>
              <a:chExt cx="6244573" cy="169276"/>
            </a:xfrm>
          </p:grpSpPr>
          <p:sp>
            <p:nvSpPr>
              <p:cNvPr id="729" name="Shape 729"/>
              <p:cNvSpPr/>
              <p:nvPr/>
            </p:nvSpPr>
            <p:spPr>
              <a:xfrm>
                <a:off x="0" y="0"/>
                <a:ext cx="545021" cy="1692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685800">
                  <a:defRPr sz="1100"/>
                </a:lvl1pPr>
              </a:lstStyle>
              <a:p>
                <a:pPr lvl="0">
                  <a:defRPr sz="1800"/>
                </a:pPr>
                <a:r>
                  <a:rPr sz="825"/>
                  <a:t>Baseline</a:t>
                </a:r>
              </a:p>
            </p:txBody>
          </p:sp>
          <p:sp>
            <p:nvSpPr>
              <p:cNvPr id="730" name="Shape 730"/>
              <p:cNvSpPr/>
              <p:nvPr/>
            </p:nvSpPr>
            <p:spPr>
              <a:xfrm>
                <a:off x="811624" y="0"/>
                <a:ext cx="478765" cy="1692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685800">
                  <a:defRPr sz="1100"/>
                </a:lvl1pPr>
              </a:lstStyle>
              <a:p>
                <a:pPr lvl="0">
                  <a:defRPr sz="1800"/>
                </a:pPr>
                <a:r>
                  <a:rPr sz="825"/>
                  <a:t>Week 1</a:t>
                </a:r>
              </a:p>
            </p:txBody>
          </p:sp>
          <p:sp>
            <p:nvSpPr>
              <p:cNvPr id="731" name="Shape 731"/>
              <p:cNvSpPr/>
              <p:nvPr/>
            </p:nvSpPr>
            <p:spPr>
              <a:xfrm>
                <a:off x="1518806" y="0"/>
                <a:ext cx="478765" cy="1692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685800">
                  <a:defRPr sz="1100"/>
                </a:lvl1pPr>
              </a:lstStyle>
              <a:p>
                <a:pPr lvl="0">
                  <a:defRPr sz="1800"/>
                </a:pPr>
                <a:r>
                  <a:rPr sz="825"/>
                  <a:t>Week 2</a:t>
                </a:r>
              </a:p>
            </p:txBody>
          </p:sp>
          <p:sp>
            <p:nvSpPr>
              <p:cNvPr id="732" name="Shape 732"/>
              <p:cNvSpPr/>
              <p:nvPr/>
            </p:nvSpPr>
            <p:spPr>
              <a:xfrm>
                <a:off x="2242168" y="0"/>
                <a:ext cx="478765" cy="1692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685800">
                  <a:defRPr sz="1100"/>
                </a:lvl1pPr>
              </a:lstStyle>
              <a:p>
                <a:pPr lvl="0">
                  <a:defRPr sz="1800"/>
                </a:pPr>
                <a:r>
                  <a:rPr sz="825"/>
                  <a:t>Week 3</a:t>
                </a:r>
              </a:p>
            </p:txBody>
          </p:sp>
          <p:sp>
            <p:nvSpPr>
              <p:cNvPr id="733" name="Shape 733"/>
              <p:cNvSpPr/>
              <p:nvPr/>
            </p:nvSpPr>
            <p:spPr>
              <a:xfrm>
                <a:off x="2940986" y="0"/>
                <a:ext cx="478765" cy="1692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685800">
                  <a:defRPr sz="1100"/>
                </a:lvl1pPr>
              </a:lstStyle>
              <a:p>
                <a:pPr lvl="0">
                  <a:defRPr sz="1800"/>
                </a:pPr>
                <a:r>
                  <a:rPr sz="825"/>
                  <a:t>Week 4</a:t>
                </a:r>
              </a:p>
            </p:txBody>
          </p:sp>
          <p:sp>
            <p:nvSpPr>
              <p:cNvPr id="734" name="Shape 734"/>
              <p:cNvSpPr/>
              <p:nvPr/>
            </p:nvSpPr>
            <p:spPr>
              <a:xfrm>
                <a:off x="3605189" y="0"/>
                <a:ext cx="478765" cy="1692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685800">
                  <a:defRPr sz="1100"/>
                </a:lvl1pPr>
              </a:lstStyle>
              <a:p>
                <a:pPr lvl="0">
                  <a:defRPr sz="1800"/>
                </a:pPr>
                <a:r>
                  <a:rPr sz="825"/>
                  <a:t>Week 5</a:t>
                </a:r>
              </a:p>
            </p:txBody>
          </p:sp>
          <p:sp>
            <p:nvSpPr>
              <p:cNvPr id="735" name="Shape 735"/>
              <p:cNvSpPr/>
              <p:nvPr/>
            </p:nvSpPr>
            <p:spPr>
              <a:xfrm>
                <a:off x="4359006" y="0"/>
                <a:ext cx="478765" cy="1692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685800">
                  <a:defRPr sz="1100"/>
                </a:lvl1pPr>
              </a:lstStyle>
              <a:p>
                <a:pPr lvl="0">
                  <a:defRPr sz="1800"/>
                </a:pPr>
                <a:r>
                  <a:rPr sz="825"/>
                  <a:t>Week 6</a:t>
                </a:r>
              </a:p>
            </p:txBody>
          </p:sp>
          <p:sp>
            <p:nvSpPr>
              <p:cNvPr id="736" name="Shape 736"/>
              <p:cNvSpPr/>
              <p:nvPr/>
            </p:nvSpPr>
            <p:spPr>
              <a:xfrm>
                <a:off x="5058778" y="0"/>
                <a:ext cx="478765" cy="1692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685800">
                  <a:defRPr sz="1100"/>
                </a:lvl1pPr>
              </a:lstStyle>
              <a:p>
                <a:pPr lvl="0">
                  <a:defRPr sz="1800"/>
                </a:pPr>
                <a:r>
                  <a:rPr sz="825"/>
                  <a:t>Week 7</a:t>
                </a:r>
              </a:p>
            </p:txBody>
          </p:sp>
          <p:sp>
            <p:nvSpPr>
              <p:cNvPr id="737" name="Shape 737"/>
              <p:cNvSpPr/>
              <p:nvPr/>
            </p:nvSpPr>
            <p:spPr>
              <a:xfrm>
                <a:off x="5765808" y="0"/>
                <a:ext cx="478765" cy="1692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685800">
                  <a:defRPr sz="1100"/>
                </a:lvl1pPr>
              </a:lstStyle>
              <a:p>
                <a:pPr lvl="0">
                  <a:defRPr sz="1800"/>
                </a:pPr>
                <a:r>
                  <a:rPr sz="825"/>
                  <a:t>Week 8</a:t>
                </a:r>
              </a:p>
            </p:txBody>
          </p:sp>
        </p:grpSp>
        <p:sp>
          <p:nvSpPr>
            <p:cNvPr id="739" name="Shape 739"/>
            <p:cNvSpPr/>
            <p:nvPr/>
          </p:nvSpPr>
          <p:spPr>
            <a:xfrm>
              <a:off x="5049779" y="576576"/>
              <a:ext cx="2475259" cy="400109"/>
            </a:xfrm>
            <a:prstGeom prst="rect">
              <a:avLst/>
            </a:prstGeom>
            <a:solidFill>
              <a:srgbClr val="BDE1FD"/>
            </a:solidFill>
            <a:ln w="9525" cap="flat">
              <a:solidFill>
                <a:srgbClr val="FFFFFF"/>
              </a:solidFill>
              <a:prstDash val="solid"/>
              <a:bevel/>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ctr"/>
              <a:r>
                <a:rPr sz="975" b="1">
                  <a:solidFill>
                    <a:srgbClr val="002060"/>
                  </a:solidFill>
                </a:rPr>
                <a:t>HR 0.71 (95% CI 0.63, 0.80) </a:t>
              </a:r>
            </a:p>
            <a:p>
              <a:pPr lvl="0" algn="ctr"/>
              <a:r>
                <a:rPr sz="975" b="1">
                  <a:solidFill>
                    <a:srgbClr val="002060"/>
                  </a:solidFill>
                </a:rPr>
                <a:t>P&lt;0.001</a:t>
              </a:r>
            </a:p>
          </p:txBody>
        </p:sp>
        <p:sp>
          <p:nvSpPr>
            <p:cNvPr id="740" name="Shape 740"/>
            <p:cNvSpPr/>
            <p:nvPr/>
          </p:nvSpPr>
          <p:spPr>
            <a:xfrm flipV="1">
              <a:off x="6137026" y="3175352"/>
              <a:ext cx="2" cy="57451"/>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41" name="Shape 741"/>
            <p:cNvSpPr/>
            <p:nvPr/>
          </p:nvSpPr>
          <p:spPr>
            <a:xfrm flipV="1">
              <a:off x="6844208" y="3175352"/>
              <a:ext cx="2" cy="57451"/>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42" name="Shape 742"/>
            <p:cNvSpPr/>
            <p:nvPr/>
          </p:nvSpPr>
          <p:spPr>
            <a:xfrm flipV="1">
              <a:off x="7551391" y="3175352"/>
              <a:ext cx="2" cy="57451"/>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nvGrpSpPr>
            <p:cNvPr id="765" name="Group 765"/>
            <p:cNvGrpSpPr/>
            <p:nvPr/>
          </p:nvGrpSpPr>
          <p:grpSpPr>
            <a:xfrm>
              <a:off x="1847049" y="452291"/>
              <a:ext cx="5743420" cy="1731121"/>
              <a:chOff x="0" y="-2"/>
              <a:chExt cx="5743419" cy="1731120"/>
            </a:xfrm>
          </p:grpSpPr>
          <p:grpSp>
            <p:nvGrpSpPr>
              <p:cNvPr id="763" name="Group 763"/>
              <p:cNvGrpSpPr/>
              <p:nvPr/>
            </p:nvGrpSpPr>
            <p:grpSpPr>
              <a:xfrm>
                <a:off x="0" y="-2"/>
                <a:ext cx="5743419" cy="1731120"/>
                <a:chOff x="0" y="-1"/>
                <a:chExt cx="5743418" cy="1731118"/>
              </a:xfrm>
            </p:grpSpPr>
            <p:sp>
              <p:nvSpPr>
                <p:cNvPr id="743" name="Shape 743"/>
                <p:cNvSpPr/>
                <p:nvPr/>
              </p:nvSpPr>
              <p:spPr>
                <a:xfrm>
                  <a:off x="0" y="-1"/>
                  <a:ext cx="82051" cy="80430"/>
                </a:xfrm>
                <a:custGeom>
                  <a:avLst/>
                  <a:gdLst/>
                  <a:ahLst/>
                  <a:cxnLst>
                    <a:cxn ang="0">
                      <a:pos x="wd2" y="hd2"/>
                    </a:cxn>
                    <a:cxn ang="5400000">
                      <a:pos x="wd2" y="hd2"/>
                    </a:cxn>
                    <a:cxn ang="10800000">
                      <a:pos x="wd2" y="hd2"/>
                    </a:cxn>
                    <a:cxn ang="16200000">
                      <a:pos x="wd2" y="hd2"/>
                    </a:cxn>
                  </a:cxnLst>
                  <a:rect l="0" t="0" r="r" b="b"/>
                  <a:pathLst>
                    <a:path w="21600" h="21600" extrusionOk="0">
                      <a:moveTo>
                        <a:pt x="21600" y="10286"/>
                      </a:moveTo>
                      <a:lnTo>
                        <a:pt x="20571" y="14400"/>
                      </a:lnTo>
                      <a:lnTo>
                        <a:pt x="18514" y="18514"/>
                      </a:lnTo>
                      <a:lnTo>
                        <a:pt x="15429" y="20571"/>
                      </a:lnTo>
                      <a:lnTo>
                        <a:pt x="11314" y="21600"/>
                      </a:lnTo>
                      <a:lnTo>
                        <a:pt x="7200" y="20571"/>
                      </a:lnTo>
                      <a:lnTo>
                        <a:pt x="3086" y="18514"/>
                      </a:lnTo>
                      <a:lnTo>
                        <a:pt x="1029" y="14400"/>
                      </a:lnTo>
                      <a:lnTo>
                        <a:pt x="0" y="10286"/>
                      </a:lnTo>
                      <a:lnTo>
                        <a:pt x="1029" y="7200"/>
                      </a:lnTo>
                      <a:lnTo>
                        <a:pt x="3086" y="3086"/>
                      </a:lnTo>
                      <a:lnTo>
                        <a:pt x="7200" y="1029"/>
                      </a:lnTo>
                      <a:lnTo>
                        <a:pt x="11314" y="0"/>
                      </a:lnTo>
                      <a:lnTo>
                        <a:pt x="15429" y="1029"/>
                      </a:lnTo>
                      <a:lnTo>
                        <a:pt x="18514" y="3086"/>
                      </a:lnTo>
                      <a:lnTo>
                        <a:pt x="20571" y="7200"/>
                      </a:lnTo>
                      <a:lnTo>
                        <a:pt x="21600" y="10286"/>
                      </a:lnTo>
                      <a:close/>
                    </a:path>
                  </a:pathLst>
                </a:custGeom>
                <a:solidFill>
                  <a:srgbClr val="000000"/>
                </a:solidFill>
                <a:ln w="12700" cap="flat">
                  <a:noFill/>
                  <a:miter lim="400000"/>
                </a:ln>
                <a:effectLst/>
              </p:spPr>
              <p:txBody>
                <a:bodyPr wrap="square" lIns="0" tIns="0" rIns="0" bIns="0" numCol="1" anchor="t">
                  <a:noAutofit/>
                </a:bodyPr>
                <a:lstStyle/>
                <a:p>
                  <a:pPr lvl="0">
                    <a:defRPr sz="1300"/>
                  </a:pPr>
                  <a:endParaRPr sz="975"/>
                </a:p>
              </p:txBody>
            </p:sp>
            <p:grpSp>
              <p:nvGrpSpPr>
                <p:cNvPr id="762" name="Group 762"/>
                <p:cNvGrpSpPr/>
                <p:nvPr/>
              </p:nvGrpSpPr>
              <p:grpSpPr>
                <a:xfrm>
                  <a:off x="50789" y="42125"/>
                  <a:ext cx="5692629" cy="1688992"/>
                  <a:chOff x="-1" y="-2"/>
                  <a:chExt cx="5692628" cy="1688991"/>
                </a:xfrm>
              </p:grpSpPr>
              <p:sp>
                <p:nvSpPr>
                  <p:cNvPr id="744" name="Shape 744"/>
                  <p:cNvSpPr/>
                  <p:nvPr/>
                </p:nvSpPr>
                <p:spPr>
                  <a:xfrm>
                    <a:off x="782730" y="116919"/>
                    <a:ext cx="1196909" cy="369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685800"/>
                  </a:lstStyle>
                  <a:p>
                    <a:pPr lvl="0"/>
                    <a:r>
                      <a:t>Enalapril</a:t>
                    </a:r>
                  </a:p>
                </p:txBody>
              </p:sp>
              <p:grpSp>
                <p:nvGrpSpPr>
                  <p:cNvPr id="761" name="Group 761"/>
                  <p:cNvGrpSpPr/>
                  <p:nvPr/>
                </p:nvGrpSpPr>
                <p:grpSpPr>
                  <a:xfrm>
                    <a:off x="-1" y="-2"/>
                    <a:ext cx="5692628" cy="1688991"/>
                    <a:chOff x="0" y="-1"/>
                    <a:chExt cx="5692627" cy="1688989"/>
                  </a:xfrm>
                </p:grpSpPr>
                <p:sp>
                  <p:nvSpPr>
                    <p:cNvPr id="745" name="Shape 745"/>
                    <p:cNvSpPr/>
                    <p:nvPr/>
                  </p:nvSpPr>
                  <p:spPr>
                    <a:xfrm>
                      <a:off x="-2" y="-2"/>
                      <a:ext cx="5653562" cy="1443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657" y="13865"/>
                          </a:lnTo>
                          <a:lnTo>
                            <a:pt x="5374" y="11631"/>
                          </a:lnTo>
                          <a:lnTo>
                            <a:pt x="10778" y="13521"/>
                          </a:lnTo>
                          <a:lnTo>
                            <a:pt x="21600" y="21600"/>
                          </a:lnTo>
                        </a:path>
                      </a:pathLst>
                    </a:custGeom>
                    <a:noFill/>
                    <a:ln w="28575" cap="flat">
                      <a:solidFill>
                        <a:srgbClr val="000000"/>
                      </a:solidFill>
                      <a:prstDash val="solid"/>
                      <a:round/>
                    </a:ln>
                    <a:effectLst/>
                  </p:spPr>
                  <p:txBody>
                    <a:bodyPr wrap="square" lIns="0" tIns="0" rIns="0" bIns="0" numCol="1" anchor="t">
                      <a:noAutofit/>
                    </a:bodyPr>
                    <a:lstStyle/>
                    <a:p>
                      <a:pPr lvl="0">
                        <a:defRPr sz="1300"/>
                      </a:pPr>
                      <a:endParaRPr sz="975"/>
                    </a:p>
                  </p:txBody>
                </p:sp>
                <p:sp>
                  <p:nvSpPr>
                    <p:cNvPr id="746" name="Shape 746"/>
                    <p:cNvSpPr/>
                    <p:nvPr/>
                  </p:nvSpPr>
                  <p:spPr>
                    <a:xfrm>
                      <a:off x="660293" y="888535"/>
                      <a:ext cx="78144" cy="766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5120"/>
                          </a:lnTo>
                          <a:lnTo>
                            <a:pt x="18360" y="18360"/>
                          </a:lnTo>
                          <a:lnTo>
                            <a:pt x="15120" y="20520"/>
                          </a:lnTo>
                          <a:lnTo>
                            <a:pt x="10800" y="21600"/>
                          </a:lnTo>
                          <a:lnTo>
                            <a:pt x="6480" y="20520"/>
                          </a:lnTo>
                          <a:lnTo>
                            <a:pt x="3240" y="18360"/>
                          </a:lnTo>
                          <a:lnTo>
                            <a:pt x="1080" y="15120"/>
                          </a:lnTo>
                          <a:lnTo>
                            <a:pt x="0" y="10800"/>
                          </a:lnTo>
                          <a:lnTo>
                            <a:pt x="1080" y="6480"/>
                          </a:lnTo>
                          <a:lnTo>
                            <a:pt x="3240" y="3240"/>
                          </a:lnTo>
                          <a:lnTo>
                            <a:pt x="6480" y="0"/>
                          </a:lnTo>
                          <a:lnTo>
                            <a:pt x="15120" y="0"/>
                          </a:lnTo>
                          <a:lnTo>
                            <a:pt x="21600" y="6480"/>
                          </a:lnTo>
                          <a:lnTo>
                            <a:pt x="21600" y="10800"/>
                          </a:lnTo>
                          <a:close/>
                        </a:path>
                      </a:pathLst>
                    </a:custGeom>
                    <a:solidFill>
                      <a:srgbClr val="000000"/>
                    </a:solidFill>
                    <a:ln w="12700" cap="flat">
                      <a:noFill/>
                      <a:miter lim="400000"/>
                    </a:ln>
                    <a:effectLst/>
                  </p:spPr>
                  <p:txBody>
                    <a:bodyPr wrap="square" lIns="0" tIns="0" rIns="0" bIns="0" numCol="1" anchor="t">
                      <a:noAutofit/>
                    </a:bodyPr>
                    <a:lstStyle/>
                    <a:p>
                      <a:pPr lvl="0">
                        <a:defRPr sz="1300"/>
                      </a:pPr>
                      <a:endParaRPr sz="975"/>
                    </a:p>
                  </p:txBody>
                </p:sp>
                <p:sp>
                  <p:nvSpPr>
                    <p:cNvPr id="747" name="Shape 747"/>
                    <p:cNvSpPr/>
                    <p:nvPr/>
                  </p:nvSpPr>
                  <p:spPr>
                    <a:xfrm>
                      <a:off x="1367477" y="735339"/>
                      <a:ext cx="78144" cy="766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5120"/>
                          </a:lnTo>
                          <a:lnTo>
                            <a:pt x="18360" y="18360"/>
                          </a:lnTo>
                          <a:lnTo>
                            <a:pt x="15120" y="20520"/>
                          </a:lnTo>
                          <a:lnTo>
                            <a:pt x="10800" y="21600"/>
                          </a:lnTo>
                          <a:lnTo>
                            <a:pt x="6480" y="20520"/>
                          </a:lnTo>
                          <a:lnTo>
                            <a:pt x="3240" y="18360"/>
                          </a:lnTo>
                          <a:lnTo>
                            <a:pt x="1080" y="15120"/>
                          </a:lnTo>
                          <a:lnTo>
                            <a:pt x="0" y="10800"/>
                          </a:lnTo>
                          <a:lnTo>
                            <a:pt x="1080" y="6480"/>
                          </a:lnTo>
                          <a:lnTo>
                            <a:pt x="3240" y="3240"/>
                          </a:lnTo>
                          <a:lnTo>
                            <a:pt x="6480" y="1080"/>
                          </a:lnTo>
                          <a:lnTo>
                            <a:pt x="10800" y="0"/>
                          </a:lnTo>
                          <a:lnTo>
                            <a:pt x="15120" y="1080"/>
                          </a:lnTo>
                          <a:lnTo>
                            <a:pt x="18360" y="3240"/>
                          </a:lnTo>
                          <a:lnTo>
                            <a:pt x="21600" y="6480"/>
                          </a:lnTo>
                          <a:lnTo>
                            <a:pt x="21600" y="10800"/>
                          </a:lnTo>
                          <a:close/>
                        </a:path>
                      </a:pathLst>
                    </a:custGeom>
                    <a:solidFill>
                      <a:srgbClr val="000000"/>
                    </a:solidFill>
                    <a:ln w="12700" cap="flat">
                      <a:noFill/>
                      <a:miter lim="400000"/>
                    </a:ln>
                    <a:effectLst/>
                  </p:spPr>
                  <p:txBody>
                    <a:bodyPr wrap="square" lIns="0" tIns="0" rIns="0" bIns="0" numCol="1" anchor="t">
                      <a:noAutofit/>
                    </a:bodyPr>
                    <a:lstStyle/>
                    <a:p>
                      <a:pPr lvl="0">
                        <a:defRPr sz="1300"/>
                      </a:pPr>
                      <a:endParaRPr sz="975"/>
                    </a:p>
                  </p:txBody>
                </p:sp>
                <p:sp>
                  <p:nvSpPr>
                    <p:cNvPr id="748" name="Shape 748"/>
                    <p:cNvSpPr/>
                    <p:nvPr/>
                  </p:nvSpPr>
                  <p:spPr>
                    <a:xfrm>
                      <a:off x="2785754" y="861725"/>
                      <a:ext cx="82050" cy="766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0571" y="15120"/>
                          </a:lnTo>
                          <a:lnTo>
                            <a:pt x="18514" y="18360"/>
                          </a:lnTo>
                          <a:lnTo>
                            <a:pt x="14400" y="20520"/>
                          </a:lnTo>
                          <a:lnTo>
                            <a:pt x="10286" y="21600"/>
                          </a:lnTo>
                          <a:lnTo>
                            <a:pt x="6171" y="20520"/>
                          </a:lnTo>
                          <a:lnTo>
                            <a:pt x="3086" y="18360"/>
                          </a:lnTo>
                          <a:lnTo>
                            <a:pt x="1029" y="15120"/>
                          </a:lnTo>
                          <a:lnTo>
                            <a:pt x="0" y="10800"/>
                          </a:lnTo>
                          <a:lnTo>
                            <a:pt x="1029" y="6480"/>
                          </a:lnTo>
                          <a:lnTo>
                            <a:pt x="3086" y="3240"/>
                          </a:lnTo>
                          <a:lnTo>
                            <a:pt x="6171" y="0"/>
                          </a:lnTo>
                          <a:lnTo>
                            <a:pt x="14400" y="0"/>
                          </a:lnTo>
                          <a:lnTo>
                            <a:pt x="18514" y="3240"/>
                          </a:lnTo>
                          <a:lnTo>
                            <a:pt x="20571" y="6480"/>
                          </a:lnTo>
                          <a:lnTo>
                            <a:pt x="21600" y="10800"/>
                          </a:lnTo>
                          <a:close/>
                        </a:path>
                      </a:pathLst>
                    </a:custGeom>
                    <a:solidFill>
                      <a:srgbClr val="000000"/>
                    </a:solidFill>
                    <a:ln w="12700" cap="flat">
                      <a:noFill/>
                      <a:miter lim="400000"/>
                    </a:ln>
                    <a:effectLst/>
                  </p:spPr>
                  <p:txBody>
                    <a:bodyPr wrap="square" lIns="0" tIns="0" rIns="0" bIns="0" numCol="1" anchor="t">
                      <a:noAutofit/>
                    </a:bodyPr>
                    <a:lstStyle/>
                    <a:p>
                      <a:pPr lvl="0">
                        <a:defRPr sz="1300"/>
                      </a:pPr>
                      <a:endParaRPr sz="975"/>
                    </a:p>
                  </p:txBody>
                </p:sp>
                <p:sp>
                  <p:nvSpPr>
                    <p:cNvPr id="749" name="Shape 749"/>
                    <p:cNvSpPr/>
                    <p:nvPr/>
                  </p:nvSpPr>
                  <p:spPr>
                    <a:xfrm>
                      <a:off x="5614483" y="1397918"/>
                      <a:ext cx="78144" cy="80429"/>
                    </a:xfrm>
                    <a:custGeom>
                      <a:avLst/>
                      <a:gdLst/>
                      <a:ahLst/>
                      <a:cxnLst>
                        <a:cxn ang="0">
                          <a:pos x="wd2" y="hd2"/>
                        </a:cxn>
                        <a:cxn ang="5400000">
                          <a:pos x="wd2" y="hd2"/>
                        </a:cxn>
                        <a:cxn ang="10800000">
                          <a:pos x="wd2" y="hd2"/>
                        </a:cxn>
                        <a:cxn ang="16200000">
                          <a:pos x="wd2" y="hd2"/>
                        </a:cxn>
                      </a:cxnLst>
                      <a:rect l="0" t="0" r="r" b="b"/>
                      <a:pathLst>
                        <a:path w="21600" h="21600" extrusionOk="0">
                          <a:moveTo>
                            <a:pt x="21600" y="11314"/>
                          </a:moveTo>
                          <a:lnTo>
                            <a:pt x="20520" y="15429"/>
                          </a:lnTo>
                          <a:lnTo>
                            <a:pt x="18360" y="18514"/>
                          </a:lnTo>
                          <a:lnTo>
                            <a:pt x="15120" y="20571"/>
                          </a:lnTo>
                          <a:lnTo>
                            <a:pt x="10800" y="21600"/>
                          </a:lnTo>
                          <a:lnTo>
                            <a:pt x="6480" y="20571"/>
                          </a:lnTo>
                          <a:lnTo>
                            <a:pt x="3240" y="18514"/>
                          </a:lnTo>
                          <a:lnTo>
                            <a:pt x="1080" y="15429"/>
                          </a:lnTo>
                          <a:lnTo>
                            <a:pt x="0" y="11314"/>
                          </a:lnTo>
                          <a:lnTo>
                            <a:pt x="1080" y="7200"/>
                          </a:lnTo>
                          <a:lnTo>
                            <a:pt x="3240" y="3086"/>
                          </a:lnTo>
                          <a:lnTo>
                            <a:pt x="6480" y="1029"/>
                          </a:lnTo>
                          <a:lnTo>
                            <a:pt x="10800" y="0"/>
                          </a:lnTo>
                          <a:lnTo>
                            <a:pt x="15120" y="1029"/>
                          </a:lnTo>
                          <a:lnTo>
                            <a:pt x="18360" y="3086"/>
                          </a:lnTo>
                          <a:lnTo>
                            <a:pt x="20520" y="7200"/>
                          </a:lnTo>
                          <a:lnTo>
                            <a:pt x="21600" y="11314"/>
                          </a:lnTo>
                          <a:close/>
                        </a:path>
                      </a:pathLst>
                    </a:custGeom>
                    <a:solidFill>
                      <a:srgbClr val="000000"/>
                    </a:solidFill>
                    <a:ln w="12700" cap="flat">
                      <a:noFill/>
                      <a:miter lim="400000"/>
                    </a:ln>
                    <a:effectLst/>
                  </p:spPr>
                  <p:txBody>
                    <a:bodyPr wrap="square" lIns="0" tIns="0" rIns="0" bIns="0" numCol="1" anchor="t">
                      <a:noAutofit/>
                    </a:bodyPr>
                    <a:lstStyle/>
                    <a:p>
                      <a:pPr lvl="0">
                        <a:defRPr sz="1300"/>
                      </a:pPr>
                      <a:endParaRPr sz="975"/>
                    </a:p>
                  </p:txBody>
                </p:sp>
                <p:sp>
                  <p:nvSpPr>
                    <p:cNvPr id="750" name="Shape 750"/>
                    <p:cNvSpPr/>
                    <p:nvPr/>
                  </p:nvSpPr>
                  <p:spPr>
                    <a:xfrm>
                      <a:off x="660293" y="704699"/>
                      <a:ext cx="78143" cy="2"/>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51" name="Shape 751"/>
                    <p:cNvSpPr/>
                    <p:nvPr/>
                  </p:nvSpPr>
                  <p:spPr>
                    <a:xfrm>
                      <a:off x="660293" y="1141309"/>
                      <a:ext cx="78143" cy="2"/>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52" name="Shape 752"/>
                    <p:cNvSpPr/>
                    <p:nvPr/>
                  </p:nvSpPr>
                  <p:spPr>
                    <a:xfrm flipH="1">
                      <a:off x="699364" y="704699"/>
                      <a:ext cx="2" cy="436610"/>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53" name="Shape 753"/>
                    <p:cNvSpPr/>
                    <p:nvPr/>
                  </p:nvSpPr>
                  <p:spPr>
                    <a:xfrm>
                      <a:off x="1367477" y="505544"/>
                      <a:ext cx="78143" cy="2"/>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54" name="Shape 754"/>
                    <p:cNvSpPr/>
                    <p:nvPr/>
                  </p:nvSpPr>
                  <p:spPr>
                    <a:xfrm>
                      <a:off x="1367477" y="1018752"/>
                      <a:ext cx="78143" cy="2"/>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55" name="Shape 755"/>
                    <p:cNvSpPr/>
                    <p:nvPr/>
                  </p:nvSpPr>
                  <p:spPr>
                    <a:xfrm flipH="1">
                      <a:off x="1406548" y="505544"/>
                      <a:ext cx="2" cy="513210"/>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56" name="Shape 756"/>
                    <p:cNvSpPr/>
                    <p:nvPr/>
                  </p:nvSpPr>
                  <p:spPr>
                    <a:xfrm>
                      <a:off x="2785754" y="628101"/>
                      <a:ext cx="82050" cy="2"/>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57" name="Shape 757"/>
                    <p:cNvSpPr/>
                    <p:nvPr/>
                  </p:nvSpPr>
                  <p:spPr>
                    <a:xfrm>
                      <a:off x="2785754" y="1152799"/>
                      <a:ext cx="82050" cy="2"/>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58" name="Shape 758"/>
                    <p:cNvSpPr/>
                    <p:nvPr/>
                  </p:nvSpPr>
                  <p:spPr>
                    <a:xfrm>
                      <a:off x="2824821" y="628105"/>
                      <a:ext cx="2" cy="524699"/>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59" name="Shape 759"/>
                    <p:cNvSpPr/>
                    <p:nvPr/>
                  </p:nvSpPr>
                  <p:spPr>
                    <a:xfrm>
                      <a:off x="5614483" y="1175779"/>
                      <a:ext cx="78143" cy="2"/>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60" name="Shape 760"/>
                    <p:cNvSpPr/>
                    <p:nvPr/>
                  </p:nvSpPr>
                  <p:spPr>
                    <a:xfrm>
                      <a:off x="5653554" y="1175779"/>
                      <a:ext cx="2" cy="513210"/>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grpSp>
          </p:grpSp>
          <p:sp>
            <p:nvSpPr>
              <p:cNvPr id="764" name="Shape 764"/>
              <p:cNvSpPr/>
              <p:nvPr/>
            </p:nvSpPr>
            <p:spPr>
              <a:xfrm>
                <a:off x="5665271" y="1731111"/>
                <a:ext cx="78143" cy="2"/>
              </a:xfrm>
              <a:prstGeom prst="line">
                <a:avLst/>
              </a:prstGeom>
              <a:noFill/>
              <a:ln w="1270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grpSp>
          <p:nvGrpSpPr>
            <p:cNvPr id="785" name="Group 785"/>
            <p:cNvGrpSpPr/>
            <p:nvPr/>
          </p:nvGrpSpPr>
          <p:grpSpPr>
            <a:xfrm>
              <a:off x="1886120" y="486758"/>
              <a:ext cx="5704350" cy="2433575"/>
              <a:chOff x="-1" y="-1"/>
              <a:chExt cx="5704348" cy="2433574"/>
            </a:xfrm>
          </p:grpSpPr>
          <p:sp>
            <p:nvSpPr>
              <p:cNvPr id="766" name="Shape 766"/>
              <p:cNvSpPr/>
              <p:nvPr/>
            </p:nvSpPr>
            <p:spPr>
              <a:xfrm>
                <a:off x="672017" y="1459191"/>
                <a:ext cx="78143" cy="2"/>
              </a:xfrm>
              <a:prstGeom prst="line">
                <a:avLst/>
              </a:prstGeom>
              <a:noFill/>
              <a:ln w="12700" cap="flat">
                <a:solidFill>
                  <a:srgbClr val="9D18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67" name="Shape 767"/>
              <p:cNvSpPr/>
              <p:nvPr/>
            </p:nvSpPr>
            <p:spPr>
              <a:xfrm>
                <a:off x="672017" y="1792392"/>
                <a:ext cx="78143" cy="2"/>
              </a:xfrm>
              <a:prstGeom prst="line">
                <a:avLst/>
              </a:prstGeom>
              <a:noFill/>
              <a:ln w="12700" cap="flat">
                <a:solidFill>
                  <a:srgbClr val="9D18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68" name="Shape 768"/>
              <p:cNvSpPr/>
              <p:nvPr/>
            </p:nvSpPr>
            <p:spPr>
              <a:xfrm flipH="1">
                <a:off x="711089" y="1459194"/>
                <a:ext cx="2" cy="333202"/>
              </a:xfrm>
              <a:prstGeom prst="line">
                <a:avLst/>
              </a:prstGeom>
              <a:noFill/>
              <a:ln w="12700" cap="flat">
                <a:solidFill>
                  <a:srgbClr val="9D18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69" name="Shape 769"/>
              <p:cNvSpPr/>
              <p:nvPr/>
            </p:nvSpPr>
            <p:spPr>
              <a:xfrm>
                <a:off x="1379200" y="1355783"/>
                <a:ext cx="78143" cy="2"/>
              </a:xfrm>
              <a:prstGeom prst="line">
                <a:avLst/>
              </a:prstGeom>
              <a:noFill/>
              <a:ln w="12700" cap="flat">
                <a:solidFill>
                  <a:srgbClr val="9D18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70" name="Shape 770"/>
              <p:cNvSpPr/>
              <p:nvPr/>
            </p:nvSpPr>
            <p:spPr>
              <a:xfrm>
                <a:off x="1379200" y="1731114"/>
                <a:ext cx="78143" cy="2"/>
              </a:xfrm>
              <a:prstGeom prst="line">
                <a:avLst/>
              </a:prstGeom>
              <a:noFill/>
              <a:ln w="12700" cap="flat">
                <a:solidFill>
                  <a:srgbClr val="9D18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71" name="Shape 771"/>
              <p:cNvSpPr/>
              <p:nvPr/>
            </p:nvSpPr>
            <p:spPr>
              <a:xfrm>
                <a:off x="1418270" y="1355783"/>
                <a:ext cx="2" cy="375331"/>
              </a:xfrm>
              <a:prstGeom prst="line">
                <a:avLst/>
              </a:prstGeom>
              <a:noFill/>
              <a:ln w="12700" cap="flat">
                <a:solidFill>
                  <a:srgbClr val="9D18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72" name="Shape 772"/>
              <p:cNvSpPr/>
              <p:nvPr/>
            </p:nvSpPr>
            <p:spPr>
              <a:xfrm>
                <a:off x="2797476" y="1566428"/>
                <a:ext cx="82050" cy="2"/>
              </a:xfrm>
              <a:prstGeom prst="line">
                <a:avLst/>
              </a:prstGeom>
              <a:noFill/>
              <a:ln w="12700" cap="flat">
                <a:solidFill>
                  <a:srgbClr val="9D18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73" name="Shape 773"/>
              <p:cNvSpPr/>
              <p:nvPr/>
            </p:nvSpPr>
            <p:spPr>
              <a:xfrm>
                <a:off x="2797476" y="1934098"/>
                <a:ext cx="82050" cy="2"/>
              </a:xfrm>
              <a:prstGeom prst="line">
                <a:avLst/>
              </a:prstGeom>
              <a:noFill/>
              <a:ln w="12700" cap="flat">
                <a:solidFill>
                  <a:srgbClr val="9D18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74" name="Shape 774"/>
              <p:cNvSpPr/>
              <p:nvPr/>
            </p:nvSpPr>
            <p:spPr>
              <a:xfrm>
                <a:off x="2836543" y="1566428"/>
                <a:ext cx="2" cy="367672"/>
              </a:xfrm>
              <a:prstGeom prst="line">
                <a:avLst/>
              </a:prstGeom>
              <a:noFill/>
              <a:ln w="12700" cap="flat">
                <a:solidFill>
                  <a:srgbClr val="9D18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75" name="Shape 775"/>
              <p:cNvSpPr/>
              <p:nvPr/>
            </p:nvSpPr>
            <p:spPr>
              <a:xfrm>
                <a:off x="672017" y="1593237"/>
                <a:ext cx="78143" cy="76600"/>
              </a:xfrm>
              <a:prstGeom prst="rect">
                <a:avLst/>
              </a:prstGeom>
              <a:solidFill>
                <a:srgbClr val="9D1824"/>
              </a:solidFill>
              <a:ln w="12700" cap="flat">
                <a:noFill/>
                <a:miter lim="400000"/>
              </a:ln>
              <a:effectLst/>
            </p:spPr>
            <p:txBody>
              <a:bodyPr wrap="square" lIns="0" tIns="0" rIns="0" bIns="0" numCol="1" anchor="t">
                <a:noAutofit/>
              </a:bodyPr>
              <a:lstStyle/>
              <a:p>
                <a:pPr lvl="0">
                  <a:defRPr sz="1300"/>
                </a:pPr>
                <a:endParaRPr sz="975"/>
              </a:p>
            </p:txBody>
          </p:sp>
          <p:sp>
            <p:nvSpPr>
              <p:cNvPr id="776" name="Shape 776"/>
              <p:cNvSpPr/>
              <p:nvPr/>
            </p:nvSpPr>
            <p:spPr>
              <a:xfrm>
                <a:off x="1379200" y="1512813"/>
                <a:ext cx="78143" cy="80429"/>
              </a:xfrm>
              <a:prstGeom prst="rect">
                <a:avLst/>
              </a:prstGeom>
              <a:solidFill>
                <a:srgbClr val="9D1824"/>
              </a:solidFill>
              <a:ln w="12700" cap="flat">
                <a:noFill/>
                <a:miter lim="400000"/>
              </a:ln>
              <a:effectLst/>
            </p:spPr>
            <p:txBody>
              <a:bodyPr wrap="square" lIns="0" tIns="0" rIns="0" bIns="0" numCol="1" anchor="t">
                <a:noAutofit/>
              </a:bodyPr>
              <a:lstStyle/>
              <a:p>
                <a:pPr lvl="0">
                  <a:defRPr sz="1300"/>
                </a:pPr>
                <a:endParaRPr sz="975"/>
              </a:p>
            </p:txBody>
          </p:sp>
          <p:sp>
            <p:nvSpPr>
              <p:cNvPr id="777" name="Shape 777"/>
              <p:cNvSpPr/>
              <p:nvPr/>
            </p:nvSpPr>
            <p:spPr>
              <a:xfrm>
                <a:off x="2797476" y="1719624"/>
                <a:ext cx="82050" cy="76600"/>
              </a:xfrm>
              <a:prstGeom prst="rect">
                <a:avLst/>
              </a:prstGeom>
              <a:solidFill>
                <a:srgbClr val="9D1824"/>
              </a:solidFill>
              <a:ln w="12700" cap="flat">
                <a:noFill/>
                <a:miter lim="400000"/>
              </a:ln>
              <a:effectLst/>
            </p:spPr>
            <p:txBody>
              <a:bodyPr wrap="square" lIns="0" tIns="0" rIns="0" bIns="0" numCol="1" anchor="t">
                <a:noAutofit/>
              </a:bodyPr>
              <a:lstStyle/>
              <a:p>
                <a:pPr lvl="0">
                  <a:defRPr sz="1300"/>
                </a:pPr>
                <a:endParaRPr sz="975"/>
              </a:p>
            </p:txBody>
          </p:sp>
          <p:grpSp>
            <p:nvGrpSpPr>
              <p:cNvPr id="784" name="Group 784"/>
              <p:cNvGrpSpPr/>
              <p:nvPr/>
            </p:nvGrpSpPr>
            <p:grpSpPr>
              <a:xfrm>
                <a:off x="-1" y="-1"/>
                <a:ext cx="5704348" cy="2433574"/>
                <a:chOff x="0" y="0"/>
                <a:chExt cx="5704346" cy="2433572"/>
              </a:xfrm>
            </p:grpSpPr>
            <p:sp>
              <p:nvSpPr>
                <p:cNvPr id="778" name="Shape 778"/>
                <p:cNvSpPr/>
                <p:nvPr/>
              </p:nvSpPr>
              <p:spPr>
                <a:xfrm>
                  <a:off x="5626203" y="2114104"/>
                  <a:ext cx="78143" cy="76600"/>
                </a:xfrm>
                <a:prstGeom prst="rect">
                  <a:avLst/>
                </a:prstGeom>
                <a:solidFill>
                  <a:srgbClr val="9D1824"/>
                </a:solidFill>
                <a:ln w="12700" cap="flat">
                  <a:noFill/>
                  <a:miter lim="400000"/>
                </a:ln>
                <a:effectLst/>
              </p:spPr>
              <p:txBody>
                <a:bodyPr wrap="square" lIns="0" tIns="0" rIns="0" bIns="0" numCol="1" anchor="t">
                  <a:noAutofit/>
                </a:bodyPr>
                <a:lstStyle/>
                <a:p>
                  <a:pPr lvl="0">
                    <a:defRPr sz="1300"/>
                  </a:pPr>
                  <a:endParaRPr sz="975"/>
                </a:p>
              </p:txBody>
            </p:sp>
            <p:sp>
              <p:nvSpPr>
                <p:cNvPr id="779" name="Shape 779"/>
                <p:cNvSpPr/>
                <p:nvPr/>
              </p:nvSpPr>
              <p:spPr>
                <a:xfrm>
                  <a:off x="5626203" y="1960909"/>
                  <a:ext cx="78143" cy="2"/>
                </a:xfrm>
                <a:prstGeom prst="line">
                  <a:avLst/>
                </a:prstGeom>
                <a:noFill/>
                <a:ln w="12700" cap="flat">
                  <a:solidFill>
                    <a:srgbClr val="9D18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80" name="Shape 780"/>
                <p:cNvSpPr/>
                <p:nvPr/>
              </p:nvSpPr>
              <p:spPr>
                <a:xfrm>
                  <a:off x="0" y="0"/>
                  <a:ext cx="5665276" cy="21524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15" y="17680"/>
                      </a:lnTo>
                      <a:lnTo>
                        <a:pt x="5407" y="15527"/>
                      </a:lnTo>
                      <a:lnTo>
                        <a:pt x="2726" y="16373"/>
                      </a:lnTo>
                      <a:lnTo>
                        <a:pt x="0" y="0"/>
                      </a:lnTo>
                    </a:path>
                  </a:pathLst>
                </a:custGeom>
                <a:noFill/>
                <a:ln w="28575" cap="flat">
                  <a:solidFill>
                    <a:srgbClr val="9D1824"/>
                  </a:solidFill>
                  <a:prstDash val="solid"/>
                  <a:round/>
                </a:ln>
                <a:effectLst/>
              </p:spPr>
              <p:txBody>
                <a:bodyPr wrap="square" lIns="0" tIns="0" rIns="0" bIns="0" numCol="1" anchor="t">
                  <a:noAutofit/>
                </a:bodyPr>
                <a:lstStyle/>
                <a:p>
                  <a:pPr lvl="0">
                    <a:defRPr sz="1300"/>
                  </a:pPr>
                  <a:endParaRPr sz="975"/>
                </a:p>
              </p:txBody>
            </p:sp>
            <p:sp>
              <p:nvSpPr>
                <p:cNvPr id="781" name="Shape 781"/>
                <p:cNvSpPr/>
                <p:nvPr/>
              </p:nvSpPr>
              <p:spPr>
                <a:xfrm>
                  <a:off x="5626203" y="2324749"/>
                  <a:ext cx="78143" cy="2"/>
                </a:xfrm>
                <a:prstGeom prst="line">
                  <a:avLst/>
                </a:prstGeom>
                <a:noFill/>
                <a:ln w="12700" cap="flat">
                  <a:solidFill>
                    <a:srgbClr val="9D18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82" name="Shape 782"/>
                <p:cNvSpPr/>
                <p:nvPr/>
              </p:nvSpPr>
              <p:spPr>
                <a:xfrm>
                  <a:off x="5665274" y="1960912"/>
                  <a:ext cx="2" cy="363841"/>
                </a:xfrm>
                <a:prstGeom prst="line">
                  <a:avLst/>
                </a:prstGeom>
                <a:noFill/>
                <a:ln w="12700" cap="flat">
                  <a:solidFill>
                    <a:srgbClr val="9D18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83" name="Shape 783"/>
                <p:cNvSpPr/>
                <p:nvPr/>
              </p:nvSpPr>
              <p:spPr>
                <a:xfrm>
                  <a:off x="1135727" y="2064241"/>
                  <a:ext cx="2650297" cy="369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685800"/>
                </a:lstStyle>
                <a:p>
                  <a:pPr lvl="0"/>
                  <a:r>
                    <a:t>Sacubitril/Valsartan</a:t>
                  </a:r>
                </a:p>
              </p:txBody>
            </p:sp>
          </p:grpSp>
        </p:grpSp>
        <p:sp>
          <p:nvSpPr>
            <p:cNvPr id="786" name="Shape 786"/>
            <p:cNvSpPr/>
            <p:nvPr/>
          </p:nvSpPr>
          <p:spPr>
            <a:xfrm>
              <a:off x="1473200" y="3845582"/>
              <a:ext cx="6713738" cy="830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lvl="0"/>
              <a:r>
                <a:rPr sz="900" dirty="0"/>
                <a:t>*Percentage (%) change from baseline to mean of weeks 4 and 8</a:t>
              </a:r>
            </a:p>
            <a:p>
              <a:pPr lvl="0"/>
              <a:endParaRPr sz="900" dirty="0"/>
            </a:p>
            <a:p>
              <a:pPr lvl="0"/>
              <a:r>
                <a:rPr sz="900" dirty="0"/>
                <a:t>Velazquez et al Am Heart J 198 (2018) 145-151. </a:t>
              </a:r>
            </a:p>
            <a:p>
              <a:pPr lvl="0"/>
              <a:r>
                <a:rPr sz="900" dirty="0"/>
                <a:t>Velazquez et al. /DOI: 10.1056/NEJMoa1812851.</a:t>
              </a:r>
            </a:p>
          </p:txBody>
        </p:sp>
        <p:sp>
          <p:nvSpPr>
            <p:cNvPr id="787" name="Shape 787"/>
            <p:cNvSpPr/>
            <p:nvPr/>
          </p:nvSpPr>
          <p:spPr>
            <a:xfrm>
              <a:off x="5745586" y="1121641"/>
              <a:ext cx="1384995" cy="369332"/>
            </a:xfrm>
            <a:prstGeom prst="rect">
              <a:avLst/>
            </a:prstGeom>
            <a:solidFill>
              <a:srgbClr val="7BC3FC"/>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r>
                <a:t>RRR-29%</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 name="image22.png"/>
          <p:cNvPicPr/>
          <p:nvPr/>
        </p:nvPicPr>
        <p:blipFill>
          <a:blip r:embed="rId3" cstate="email">
            <a:extLst>
              <a:ext uri="{28A0092B-C50C-407E-A947-70E740481C1C}">
                <a14:useLocalDpi xmlns:a14="http://schemas.microsoft.com/office/drawing/2010/main" xmlns=""/>
              </a:ext>
            </a:extLst>
          </a:blip>
          <a:stretch>
            <a:fillRect/>
          </a:stretch>
        </p:blipFill>
        <p:spPr>
          <a:xfrm>
            <a:off x="2638444" y="2591515"/>
            <a:ext cx="3531152" cy="2244458"/>
          </a:xfrm>
          <a:prstGeom prst="rect">
            <a:avLst/>
          </a:prstGeom>
          <a:ln w="12700">
            <a:miter lim="400000"/>
          </a:ln>
        </p:spPr>
      </p:pic>
      <p:sp>
        <p:nvSpPr>
          <p:cNvPr id="791" name="Shape 791"/>
          <p:cNvSpPr>
            <a:spLocks noGrp="1"/>
          </p:cNvSpPr>
          <p:nvPr>
            <p:ph type="body" idx="4294967295"/>
          </p:nvPr>
        </p:nvSpPr>
        <p:spPr>
          <a:xfrm>
            <a:off x="0" y="2463403"/>
            <a:ext cx="9144000" cy="128588"/>
          </a:xfrm>
          <a:prstGeom prst="rect">
            <a:avLst/>
          </a:prstGeom>
        </p:spPr>
        <p:txBody>
          <a:bodyPr>
            <a:noAutofit/>
          </a:bodyPr>
          <a:lstStyle>
            <a:lvl1pPr marL="0" indent="0" algn="ctr">
              <a:buSzTx/>
              <a:buNone/>
              <a:tabLst>
                <a:tab pos="3987800" algn="r"/>
                <a:tab pos="8229600" algn="r"/>
              </a:tabLst>
              <a:defRPr sz="1800"/>
            </a:lvl1pPr>
          </a:lstStyle>
          <a:p>
            <a:pPr lvl="0"/>
            <a:r>
              <a:rPr sz="1500" dirty="0">
                <a:latin typeface="Calibri" panose="020F0502020204030204" pitchFamily="34" charset="0"/>
                <a:cs typeface="Calibri" panose="020F0502020204030204" pitchFamily="34" charset="0"/>
              </a:rPr>
              <a:t> Risk of CV Death or First HF Hospitalization</a:t>
            </a:r>
          </a:p>
        </p:txBody>
      </p:sp>
      <p:sp>
        <p:nvSpPr>
          <p:cNvPr id="792" name="Shape 792"/>
          <p:cNvSpPr/>
          <p:nvPr/>
        </p:nvSpPr>
        <p:spPr>
          <a:xfrm>
            <a:off x="5350859" y="5436743"/>
            <a:ext cx="2234886" cy="923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a:tabLst>
                <a:tab pos="2990850" algn="r"/>
                <a:tab pos="6172200" algn="r"/>
              </a:tabLst>
            </a:pPr>
            <a:r>
              <a:rPr sz="600"/>
              <a:t>Zile MR, et al. </a:t>
            </a:r>
            <a:r>
              <a:rPr sz="600" i="1"/>
              <a:t>J Am Coll Cardiol. </a:t>
            </a:r>
            <a:r>
              <a:rPr sz="600"/>
              <a:t>2016;68(22):2425–2436. </a:t>
            </a:r>
          </a:p>
        </p:txBody>
      </p:sp>
      <p:sp>
        <p:nvSpPr>
          <p:cNvPr id="793" name="Shape 793"/>
          <p:cNvSpPr/>
          <p:nvPr/>
        </p:nvSpPr>
        <p:spPr>
          <a:xfrm>
            <a:off x="0" y="926654"/>
            <a:ext cx="9144000"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b">
            <a:spAutoFit/>
          </a:bodyPr>
          <a:lstStyle>
            <a:lvl1pPr>
              <a:tabLst>
                <a:tab pos="3987800" algn="r"/>
                <a:tab pos="8229600" algn="r"/>
              </a:tabLst>
            </a:lvl1pPr>
          </a:lstStyle>
          <a:p>
            <a:pPr lvl="0" algn="ctr"/>
            <a:r>
              <a:rPr sz="2400" dirty="0">
                <a:latin typeface="Calibri" panose="020F0502020204030204" pitchFamily="34" charset="0"/>
                <a:cs typeface="Calibri" panose="020F0502020204030204" pitchFamily="34" charset="0"/>
              </a:rPr>
              <a:t>La </a:t>
            </a:r>
            <a:r>
              <a:rPr sz="2400" dirty="0" err="1">
                <a:latin typeface="Calibri" panose="020F0502020204030204" pitchFamily="34" charset="0"/>
                <a:cs typeface="Calibri" panose="020F0502020204030204" pitchFamily="34" charset="0"/>
              </a:rPr>
              <a:t>riduzione</a:t>
            </a:r>
            <a:r>
              <a:rPr sz="2400" dirty="0">
                <a:latin typeface="Calibri" panose="020F0502020204030204" pitchFamily="34" charset="0"/>
                <a:cs typeface="Calibri" panose="020F0502020204030204" pitchFamily="34" charset="0"/>
              </a:rPr>
              <a:t> di NT-</a:t>
            </a:r>
            <a:r>
              <a:rPr sz="2400" dirty="0" err="1">
                <a:latin typeface="Calibri" panose="020F0502020204030204" pitchFamily="34" charset="0"/>
                <a:cs typeface="Calibri" panose="020F0502020204030204" pitchFamily="34" charset="0"/>
              </a:rPr>
              <a:t>proBNP</a:t>
            </a:r>
            <a:r>
              <a:rPr sz="2400" dirty="0">
                <a:latin typeface="Calibri" panose="020F0502020204030204" pitchFamily="34" charset="0"/>
                <a:cs typeface="Calibri" panose="020F0502020204030204" pitchFamily="34" charset="0"/>
              </a:rPr>
              <a:t> </a:t>
            </a:r>
            <a:r>
              <a:rPr sz="2400" dirty="0" err="1">
                <a:latin typeface="Calibri" panose="020F0502020204030204" pitchFamily="34" charset="0"/>
                <a:cs typeface="Calibri" panose="020F0502020204030204" pitchFamily="34" charset="0"/>
              </a:rPr>
              <a:t>si</a:t>
            </a:r>
            <a:r>
              <a:rPr sz="2400" dirty="0">
                <a:latin typeface="Calibri" panose="020F0502020204030204" pitchFamily="34" charset="0"/>
                <a:cs typeface="Calibri" panose="020F0502020204030204" pitchFamily="34" charset="0"/>
              </a:rPr>
              <a:t> </a:t>
            </a:r>
            <a:r>
              <a:rPr sz="2400" dirty="0" err="1">
                <a:latin typeface="Calibri" panose="020F0502020204030204" pitchFamily="34" charset="0"/>
                <a:cs typeface="Calibri" panose="020F0502020204030204" pitchFamily="34" charset="0"/>
              </a:rPr>
              <a:t>associa</a:t>
            </a:r>
            <a:r>
              <a:rPr sz="2400" dirty="0">
                <a:latin typeface="Calibri" panose="020F0502020204030204" pitchFamily="34" charset="0"/>
                <a:cs typeface="Calibri" panose="020F0502020204030204" pitchFamily="34" charset="0"/>
              </a:rPr>
              <a:t> </a:t>
            </a:r>
            <a:r>
              <a:rPr sz="2400" dirty="0" err="1">
                <a:latin typeface="Calibri" panose="020F0502020204030204" pitchFamily="34" charset="0"/>
                <a:cs typeface="Calibri" panose="020F0502020204030204" pitchFamily="34" charset="0"/>
              </a:rPr>
              <a:t>alla</a:t>
            </a:r>
            <a:r>
              <a:rPr sz="2400" dirty="0">
                <a:latin typeface="Calibri" panose="020F0502020204030204" pitchFamily="34" charset="0"/>
                <a:cs typeface="Calibri" panose="020F0502020204030204" pitchFamily="34" charset="0"/>
              </a:rPr>
              <a:t> </a:t>
            </a:r>
            <a:r>
              <a:rPr sz="2400" dirty="0" err="1">
                <a:latin typeface="Calibri" panose="020F0502020204030204" pitchFamily="34" charset="0"/>
                <a:cs typeface="Calibri" panose="020F0502020204030204" pitchFamily="34" charset="0"/>
              </a:rPr>
              <a:t>riduzione</a:t>
            </a:r>
            <a:r>
              <a:rPr sz="2400" dirty="0">
                <a:latin typeface="Calibri" panose="020F0502020204030204" pitchFamily="34" charset="0"/>
                <a:cs typeface="Calibri" panose="020F0502020204030204" pitchFamily="34" charset="0"/>
              </a:rPr>
              <a:t> del </a:t>
            </a:r>
            <a:r>
              <a:rPr sz="2400" dirty="0" err="1">
                <a:latin typeface="Calibri" panose="020F0502020204030204" pitchFamily="34" charset="0"/>
                <a:cs typeface="Calibri" panose="020F0502020204030204" pitchFamily="34" charset="0"/>
              </a:rPr>
              <a:t>rischio</a:t>
            </a:r>
            <a:r>
              <a:rPr sz="2400" dirty="0">
                <a:latin typeface="Calibri" panose="020F0502020204030204" pitchFamily="34" charset="0"/>
                <a:cs typeface="Calibri" panose="020F0502020204030204" pitchFamily="34" charset="0"/>
              </a:rPr>
              <a:t> di </a:t>
            </a:r>
            <a:r>
              <a:rPr sz="2400" dirty="0" err="1">
                <a:latin typeface="Calibri" panose="020F0502020204030204" pitchFamily="34" charset="0"/>
                <a:cs typeface="Calibri" panose="020F0502020204030204" pitchFamily="34" charset="0"/>
              </a:rPr>
              <a:t>morte</a:t>
            </a:r>
            <a:r>
              <a:rPr sz="2400" dirty="0">
                <a:latin typeface="Calibri" panose="020F0502020204030204" pitchFamily="34" charset="0"/>
                <a:cs typeface="Calibri" panose="020F0502020204030204" pitchFamily="34" charset="0"/>
              </a:rPr>
              <a:t> CV </a:t>
            </a:r>
            <a:endParaRPr lang="it-IT" sz="2400" dirty="0">
              <a:latin typeface="Calibri" panose="020F0502020204030204" pitchFamily="34" charset="0"/>
              <a:cs typeface="Calibri" panose="020F0502020204030204" pitchFamily="34" charset="0"/>
            </a:endParaRPr>
          </a:p>
          <a:p>
            <a:pPr lvl="0" algn="ctr"/>
            <a:r>
              <a:rPr sz="2400" dirty="0">
                <a:latin typeface="Calibri" panose="020F0502020204030204" pitchFamily="34" charset="0"/>
                <a:cs typeface="Calibri" panose="020F0502020204030204" pitchFamily="34" charset="0"/>
              </a:rPr>
              <a:t>e di </a:t>
            </a:r>
            <a:r>
              <a:rPr sz="2400" dirty="0" err="1">
                <a:latin typeface="Calibri" panose="020F0502020204030204" pitchFamily="34" charset="0"/>
                <a:cs typeface="Calibri" panose="020F0502020204030204" pitchFamily="34" charset="0"/>
              </a:rPr>
              <a:t>ospedalizzazione</a:t>
            </a:r>
            <a:r>
              <a:rPr sz="2400" dirty="0">
                <a:latin typeface="Calibri" panose="020F0502020204030204" pitchFamily="34" charset="0"/>
                <a:cs typeface="Calibri" panose="020F0502020204030204" pitchFamily="34" charset="0"/>
              </a:rPr>
              <a:t> per HF (Paradigm-HF)</a:t>
            </a:r>
          </a:p>
        </p:txBody>
      </p:sp>
      <p:sp>
        <p:nvSpPr>
          <p:cNvPr id="794" name="Shape 794"/>
          <p:cNvSpPr/>
          <p:nvPr/>
        </p:nvSpPr>
        <p:spPr>
          <a:xfrm>
            <a:off x="2874243" y="3657902"/>
            <a:ext cx="3182905" cy="5280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52" y="21600"/>
                </a:lnTo>
                <a:lnTo>
                  <a:pt x="952" y="21124"/>
                </a:lnTo>
                <a:lnTo>
                  <a:pt x="1174" y="21124"/>
                </a:lnTo>
                <a:lnTo>
                  <a:pt x="1174" y="20648"/>
                </a:lnTo>
                <a:lnTo>
                  <a:pt x="1380" y="20648"/>
                </a:lnTo>
                <a:lnTo>
                  <a:pt x="1380" y="19887"/>
                </a:lnTo>
                <a:lnTo>
                  <a:pt x="1744" y="19887"/>
                </a:lnTo>
                <a:lnTo>
                  <a:pt x="1840" y="19316"/>
                </a:lnTo>
                <a:lnTo>
                  <a:pt x="2268" y="19316"/>
                </a:lnTo>
                <a:lnTo>
                  <a:pt x="2331" y="18936"/>
                </a:lnTo>
                <a:lnTo>
                  <a:pt x="2617" y="18936"/>
                </a:lnTo>
                <a:lnTo>
                  <a:pt x="2696" y="18460"/>
                </a:lnTo>
                <a:lnTo>
                  <a:pt x="2997" y="18460"/>
                </a:lnTo>
                <a:lnTo>
                  <a:pt x="3108" y="17794"/>
                </a:lnTo>
                <a:lnTo>
                  <a:pt x="3663" y="17794"/>
                </a:lnTo>
                <a:lnTo>
                  <a:pt x="3870" y="16557"/>
                </a:lnTo>
                <a:lnTo>
                  <a:pt x="4076" y="16557"/>
                </a:lnTo>
                <a:lnTo>
                  <a:pt x="4076" y="16081"/>
                </a:lnTo>
                <a:lnTo>
                  <a:pt x="4155" y="16081"/>
                </a:lnTo>
                <a:lnTo>
                  <a:pt x="4155" y="15510"/>
                </a:lnTo>
                <a:lnTo>
                  <a:pt x="4948" y="15510"/>
                </a:lnTo>
                <a:lnTo>
                  <a:pt x="4996" y="15225"/>
                </a:lnTo>
                <a:lnTo>
                  <a:pt x="5281" y="15225"/>
                </a:lnTo>
                <a:lnTo>
                  <a:pt x="5281" y="14463"/>
                </a:lnTo>
                <a:lnTo>
                  <a:pt x="6359" y="14463"/>
                </a:lnTo>
                <a:lnTo>
                  <a:pt x="6359" y="13893"/>
                </a:lnTo>
                <a:lnTo>
                  <a:pt x="7105" y="13893"/>
                </a:lnTo>
                <a:lnTo>
                  <a:pt x="7105" y="13226"/>
                </a:lnTo>
                <a:lnTo>
                  <a:pt x="8310" y="13226"/>
                </a:lnTo>
                <a:lnTo>
                  <a:pt x="8310" y="12846"/>
                </a:lnTo>
                <a:lnTo>
                  <a:pt x="9214" y="12846"/>
                </a:lnTo>
                <a:lnTo>
                  <a:pt x="9214" y="12275"/>
                </a:lnTo>
                <a:lnTo>
                  <a:pt x="9293" y="12275"/>
                </a:lnTo>
                <a:lnTo>
                  <a:pt x="9325" y="12085"/>
                </a:lnTo>
                <a:lnTo>
                  <a:pt x="9737" y="12085"/>
                </a:lnTo>
                <a:lnTo>
                  <a:pt x="9737" y="11514"/>
                </a:lnTo>
                <a:lnTo>
                  <a:pt x="10055" y="11514"/>
                </a:lnTo>
                <a:lnTo>
                  <a:pt x="10118" y="11133"/>
                </a:lnTo>
                <a:lnTo>
                  <a:pt x="10673" y="11133"/>
                </a:lnTo>
                <a:lnTo>
                  <a:pt x="10673" y="10372"/>
                </a:lnTo>
                <a:lnTo>
                  <a:pt x="11434" y="10372"/>
                </a:lnTo>
                <a:lnTo>
                  <a:pt x="11434" y="9991"/>
                </a:lnTo>
                <a:lnTo>
                  <a:pt x="12100" y="9991"/>
                </a:lnTo>
                <a:lnTo>
                  <a:pt x="12100" y="9325"/>
                </a:lnTo>
                <a:lnTo>
                  <a:pt x="12862" y="9325"/>
                </a:lnTo>
                <a:lnTo>
                  <a:pt x="12862" y="8659"/>
                </a:lnTo>
                <a:lnTo>
                  <a:pt x="13258" y="8659"/>
                </a:lnTo>
                <a:lnTo>
                  <a:pt x="13258" y="8088"/>
                </a:lnTo>
                <a:lnTo>
                  <a:pt x="13353" y="8088"/>
                </a:lnTo>
                <a:lnTo>
                  <a:pt x="13353" y="7517"/>
                </a:lnTo>
                <a:lnTo>
                  <a:pt x="13829" y="7517"/>
                </a:lnTo>
                <a:lnTo>
                  <a:pt x="13829" y="6851"/>
                </a:lnTo>
                <a:cubicBezTo>
                  <a:pt x="13907" y="6954"/>
                  <a:pt x="14002" y="7104"/>
                  <a:pt x="14083" y="7137"/>
                </a:cubicBezTo>
                <a:cubicBezTo>
                  <a:pt x="14125" y="7153"/>
                  <a:pt x="14167" y="7137"/>
                  <a:pt x="14210" y="7137"/>
                </a:cubicBezTo>
                <a:lnTo>
                  <a:pt x="15463" y="7137"/>
                </a:lnTo>
                <a:lnTo>
                  <a:pt x="15463" y="6185"/>
                </a:lnTo>
                <a:lnTo>
                  <a:pt x="15526" y="5804"/>
                </a:lnTo>
                <a:lnTo>
                  <a:pt x="17096" y="5804"/>
                </a:lnTo>
                <a:lnTo>
                  <a:pt x="17096" y="5043"/>
                </a:lnTo>
                <a:lnTo>
                  <a:pt x="17540" y="5043"/>
                </a:lnTo>
                <a:lnTo>
                  <a:pt x="17540" y="4092"/>
                </a:lnTo>
                <a:lnTo>
                  <a:pt x="18476" y="4092"/>
                </a:lnTo>
                <a:lnTo>
                  <a:pt x="18476" y="3140"/>
                </a:lnTo>
                <a:lnTo>
                  <a:pt x="18619" y="3140"/>
                </a:lnTo>
                <a:lnTo>
                  <a:pt x="18619" y="2379"/>
                </a:lnTo>
                <a:lnTo>
                  <a:pt x="20823" y="2379"/>
                </a:lnTo>
                <a:lnTo>
                  <a:pt x="20823" y="1047"/>
                </a:lnTo>
                <a:lnTo>
                  <a:pt x="21077" y="1047"/>
                </a:lnTo>
                <a:lnTo>
                  <a:pt x="21077" y="0"/>
                </a:lnTo>
                <a:lnTo>
                  <a:pt x="21600" y="0"/>
                </a:lnTo>
              </a:path>
            </a:pathLst>
          </a:custGeom>
          <a:ln w="25400">
            <a:solidFill>
              <a:srgbClr val="EC9A1E"/>
            </a:solidFill>
          </a:ln>
        </p:spPr>
        <p:txBody>
          <a:bodyPr lIns="0" tIns="0" rIns="0" bIns="0" anchor="ctr"/>
          <a:lstStyle/>
          <a:p>
            <a:pPr lvl="0">
              <a:defRPr sz="900">
                <a:solidFill>
                  <a:srgbClr val="FFFFFF"/>
                </a:solidFill>
              </a:defRPr>
            </a:pPr>
            <a:endParaRPr sz="675"/>
          </a:p>
        </p:txBody>
      </p:sp>
      <p:sp>
        <p:nvSpPr>
          <p:cNvPr id="795" name="Shape 795"/>
          <p:cNvSpPr/>
          <p:nvPr/>
        </p:nvSpPr>
        <p:spPr>
          <a:xfrm>
            <a:off x="2873101" y="3119815"/>
            <a:ext cx="3185190" cy="10608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18" y="21316"/>
                </a:lnTo>
                <a:lnTo>
                  <a:pt x="635" y="21032"/>
                </a:lnTo>
                <a:lnTo>
                  <a:pt x="842" y="20795"/>
                </a:lnTo>
                <a:lnTo>
                  <a:pt x="969" y="20321"/>
                </a:lnTo>
                <a:lnTo>
                  <a:pt x="1096" y="20179"/>
                </a:lnTo>
                <a:lnTo>
                  <a:pt x="1144" y="19895"/>
                </a:lnTo>
                <a:lnTo>
                  <a:pt x="1477" y="19753"/>
                </a:lnTo>
                <a:lnTo>
                  <a:pt x="1715" y="19137"/>
                </a:lnTo>
                <a:lnTo>
                  <a:pt x="1906" y="18995"/>
                </a:lnTo>
                <a:lnTo>
                  <a:pt x="2033" y="18711"/>
                </a:lnTo>
                <a:lnTo>
                  <a:pt x="2144" y="18616"/>
                </a:lnTo>
                <a:lnTo>
                  <a:pt x="2255" y="18474"/>
                </a:lnTo>
                <a:lnTo>
                  <a:pt x="2446" y="18521"/>
                </a:lnTo>
                <a:lnTo>
                  <a:pt x="2636" y="18379"/>
                </a:lnTo>
                <a:lnTo>
                  <a:pt x="2875" y="17953"/>
                </a:lnTo>
                <a:lnTo>
                  <a:pt x="3145" y="17526"/>
                </a:lnTo>
                <a:lnTo>
                  <a:pt x="3367" y="17289"/>
                </a:lnTo>
                <a:lnTo>
                  <a:pt x="3669" y="16626"/>
                </a:lnTo>
                <a:lnTo>
                  <a:pt x="3701" y="16389"/>
                </a:lnTo>
                <a:lnTo>
                  <a:pt x="3716" y="16058"/>
                </a:lnTo>
                <a:lnTo>
                  <a:pt x="3971" y="15726"/>
                </a:lnTo>
                <a:lnTo>
                  <a:pt x="4161" y="15489"/>
                </a:lnTo>
                <a:lnTo>
                  <a:pt x="4384" y="15205"/>
                </a:lnTo>
                <a:lnTo>
                  <a:pt x="4669" y="15253"/>
                </a:lnTo>
                <a:lnTo>
                  <a:pt x="4765" y="14968"/>
                </a:lnTo>
                <a:lnTo>
                  <a:pt x="5066" y="14637"/>
                </a:lnTo>
                <a:lnTo>
                  <a:pt x="5273" y="14447"/>
                </a:lnTo>
                <a:lnTo>
                  <a:pt x="5511" y="14447"/>
                </a:lnTo>
                <a:lnTo>
                  <a:pt x="5511" y="14116"/>
                </a:lnTo>
                <a:lnTo>
                  <a:pt x="5781" y="13832"/>
                </a:lnTo>
                <a:lnTo>
                  <a:pt x="6019" y="13595"/>
                </a:lnTo>
                <a:lnTo>
                  <a:pt x="6162" y="13689"/>
                </a:lnTo>
                <a:lnTo>
                  <a:pt x="6416" y="13311"/>
                </a:lnTo>
                <a:lnTo>
                  <a:pt x="6686" y="13026"/>
                </a:lnTo>
                <a:lnTo>
                  <a:pt x="6988" y="12884"/>
                </a:lnTo>
                <a:lnTo>
                  <a:pt x="7306" y="12505"/>
                </a:lnTo>
                <a:lnTo>
                  <a:pt x="7639" y="12126"/>
                </a:lnTo>
                <a:lnTo>
                  <a:pt x="7894" y="11937"/>
                </a:lnTo>
                <a:lnTo>
                  <a:pt x="8179" y="11416"/>
                </a:lnTo>
                <a:lnTo>
                  <a:pt x="8465" y="11037"/>
                </a:lnTo>
                <a:lnTo>
                  <a:pt x="8608" y="10847"/>
                </a:lnTo>
                <a:lnTo>
                  <a:pt x="8767" y="10895"/>
                </a:lnTo>
                <a:lnTo>
                  <a:pt x="8894" y="10468"/>
                </a:lnTo>
                <a:lnTo>
                  <a:pt x="9053" y="10421"/>
                </a:lnTo>
                <a:lnTo>
                  <a:pt x="9466" y="10232"/>
                </a:lnTo>
                <a:lnTo>
                  <a:pt x="9720" y="9995"/>
                </a:lnTo>
                <a:lnTo>
                  <a:pt x="9974" y="9995"/>
                </a:lnTo>
                <a:lnTo>
                  <a:pt x="10069" y="9663"/>
                </a:lnTo>
                <a:lnTo>
                  <a:pt x="10451" y="9616"/>
                </a:lnTo>
                <a:lnTo>
                  <a:pt x="10657" y="9189"/>
                </a:lnTo>
                <a:lnTo>
                  <a:pt x="10959" y="8858"/>
                </a:lnTo>
                <a:lnTo>
                  <a:pt x="11054" y="8479"/>
                </a:lnTo>
                <a:lnTo>
                  <a:pt x="11324" y="8195"/>
                </a:lnTo>
                <a:lnTo>
                  <a:pt x="11546" y="8147"/>
                </a:lnTo>
                <a:lnTo>
                  <a:pt x="11578" y="7863"/>
                </a:lnTo>
                <a:lnTo>
                  <a:pt x="11753" y="7863"/>
                </a:lnTo>
                <a:lnTo>
                  <a:pt x="11959" y="7532"/>
                </a:lnTo>
                <a:lnTo>
                  <a:pt x="12150" y="7389"/>
                </a:lnTo>
                <a:lnTo>
                  <a:pt x="12293" y="7153"/>
                </a:lnTo>
                <a:lnTo>
                  <a:pt x="12484" y="7153"/>
                </a:lnTo>
                <a:lnTo>
                  <a:pt x="12563" y="6963"/>
                </a:lnTo>
                <a:lnTo>
                  <a:pt x="12817" y="6963"/>
                </a:lnTo>
                <a:lnTo>
                  <a:pt x="12944" y="6489"/>
                </a:lnTo>
                <a:lnTo>
                  <a:pt x="13357" y="6489"/>
                </a:lnTo>
                <a:lnTo>
                  <a:pt x="13834" y="6205"/>
                </a:lnTo>
                <a:lnTo>
                  <a:pt x="14199" y="5779"/>
                </a:lnTo>
                <a:lnTo>
                  <a:pt x="14453" y="5637"/>
                </a:lnTo>
                <a:lnTo>
                  <a:pt x="14882" y="5637"/>
                </a:lnTo>
                <a:lnTo>
                  <a:pt x="15025" y="5305"/>
                </a:lnTo>
                <a:lnTo>
                  <a:pt x="15168" y="5116"/>
                </a:lnTo>
                <a:lnTo>
                  <a:pt x="15406" y="5116"/>
                </a:lnTo>
                <a:lnTo>
                  <a:pt x="15581" y="4974"/>
                </a:lnTo>
                <a:lnTo>
                  <a:pt x="15724" y="4642"/>
                </a:lnTo>
                <a:lnTo>
                  <a:pt x="16073" y="4547"/>
                </a:lnTo>
                <a:lnTo>
                  <a:pt x="16295" y="4547"/>
                </a:lnTo>
                <a:lnTo>
                  <a:pt x="16549" y="4453"/>
                </a:lnTo>
                <a:lnTo>
                  <a:pt x="16724" y="4263"/>
                </a:lnTo>
                <a:lnTo>
                  <a:pt x="16931" y="3789"/>
                </a:lnTo>
                <a:lnTo>
                  <a:pt x="17185" y="3695"/>
                </a:lnTo>
                <a:lnTo>
                  <a:pt x="17344" y="3647"/>
                </a:lnTo>
                <a:lnTo>
                  <a:pt x="17486" y="3647"/>
                </a:lnTo>
                <a:lnTo>
                  <a:pt x="17788" y="3363"/>
                </a:lnTo>
                <a:lnTo>
                  <a:pt x="17772" y="3126"/>
                </a:lnTo>
                <a:lnTo>
                  <a:pt x="18011" y="2842"/>
                </a:lnTo>
                <a:lnTo>
                  <a:pt x="18106" y="2463"/>
                </a:lnTo>
                <a:lnTo>
                  <a:pt x="18328" y="2179"/>
                </a:lnTo>
                <a:lnTo>
                  <a:pt x="18646" y="2084"/>
                </a:lnTo>
                <a:lnTo>
                  <a:pt x="18805" y="1989"/>
                </a:lnTo>
                <a:lnTo>
                  <a:pt x="18884" y="1942"/>
                </a:lnTo>
                <a:lnTo>
                  <a:pt x="19106" y="1800"/>
                </a:lnTo>
                <a:lnTo>
                  <a:pt x="19472" y="1753"/>
                </a:lnTo>
                <a:lnTo>
                  <a:pt x="19694" y="1516"/>
                </a:lnTo>
                <a:lnTo>
                  <a:pt x="19885" y="1326"/>
                </a:lnTo>
                <a:lnTo>
                  <a:pt x="20171" y="1232"/>
                </a:lnTo>
                <a:lnTo>
                  <a:pt x="20393" y="1042"/>
                </a:lnTo>
                <a:lnTo>
                  <a:pt x="20663" y="853"/>
                </a:lnTo>
                <a:lnTo>
                  <a:pt x="21171" y="900"/>
                </a:lnTo>
                <a:lnTo>
                  <a:pt x="21266" y="474"/>
                </a:lnTo>
                <a:lnTo>
                  <a:pt x="21552" y="426"/>
                </a:lnTo>
                <a:lnTo>
                  <a:pt x="21600" y="0"/>
                </a:lnTo>
              </a:path>
            </a:pathLst>
          </a:custGeom>
          <a:ln w="25400">
            <a:solidFill>
              <a:srgbClr val="4F81BD"/>
            </a:solidFill>
          </a:ln>
        </p:spPr>
        <p:txBody>
          <a:bodyPr lIns="0" tIns="0" rIns="0" bIns="0" anchor="ctr"/>
          <a:lstStyle/>
          <a:p>
            <a:pPr lvl="0">
              <a:defRPr sz="900">
                <a:solidFill>
                  <a:srgbClr val="FFFFFF"/>
                </a:solidFill>
              </a:defRPr>
            </a:pPr>
            <a:endParaRPr sz="675"/>
          </a:p>
        </p:txBody>
      </p:sp>
      <p:sp>
        <p:nvSpPr>
          <p:cNvPr id="796" name="Shape 796"/>
          <p:cNvSpPr/>
          <p:nvPr/>
        </p:nvSpPr>
        <p:spPr>
          <a:xfrm>
            <a:off x="6579801" y="3623665"/>
            <a:ext cx="1299635" cy="696330"/>
          </a:xfrm>
          <a:prstGeom prst="rect">
            <a:avLst/>
          </a:prstGeom>
          <a:ln w="12700">
            <a:miter lim="400000"/>
          </a:ln>
          <a:extLst>
            <a:ext uri="{C572A759-6A51-4108-AA02-DFA0A04FC94B}">
              <ma14:wrappingTextBoxFlag xmlns:ma14="http://schemas.microsoft.com/office/mac/drawingml/2011/main" xmlns="" val="1"/>
            </a:ext>
          </a:extLst>
        </p:spPr>
        <p:txBody>
          <a:bodyPr lIns="24758" tIns="24758" rIns="24758" bIns="24758">
            <a:spAutoFit/>
          </a:bodyPr>
          <a:lstStyle/>
          <a:p>
            <a:pPr lvl="0"/>
            <a:r>
              <a:rPr sz="1400" dirty="0"/>
              <a:t>Achieved NT-</a:t>
            </a:r>
            <a:r>
              <a:rPr sz="1400" dirty="0" err="1"/>
              <a:t>proBNP</a:t>
            </a:r>
            <a:r>
              <a:rPr sz="1400" dirty="0"/>
              <a:t> &lt;1000 at 1 month </a:t>
            </a:r>
          </a:p>
        </p:txBody>
      </p:sp>
      <p:sp>
        <p:nvSpPr>
          <p:cNvPr id="797" name="Shape 797"/>
          <p:cNvSpPr/>
          <p:nvPr/>
        </p:nvSpPr>
        <p:spPr>
          <a:xfrm>
            <a:off x="3123546" y="3167594"/>
            <a:ext cx="1152316" cy="234665"/>
          </a:xfrm>
          <a:prstGeom prst="rect">
            <a:avLst/>
          </a:prstGeom>
          <a:ln w="12700">
            <a:miter lim="400000"/>
          </a:ln>
          <a:extLst>
            <a:ext uri="{C572A759-6A51-4108-AA02-DFA0A04FC94B}">
              <ma14:wrappingTextBoxFlag xmlns:ma14="http://schemas.microsoft.com/office/mac/drawingml/2011/main" xmlns="" val="1"/>
            </a:ext>
          </a:extLst>
        </p:spPr>
        <p:txBody>
          <a:bodyPr lIns="24758" tIns="24758" rIns="24758" bIns="24758">
            <a:spAutoFit/>
          </a:bodyPr>
          <a:lstStyle/>
          <a:p>
            <a:pPr lvl="0"/>
            <a:r>
              <a:rPr sz="600" b="1">
                <a:solidFill>
                  <a:srgbClr val="080808"/>
                </a:solidFill>
              </a:rPr>
              <a:t>HR=0.41 (0.29,0.58)</a:t>
            </a:r>
            <a:br>
              <a:rPr sz="600" b="1">
                <a:solidFill>
                  <a:srgbClr val="080808"/>
                </a:solidFill>
              </a:rPr>
            </a:br>
            <a:r>
              <a:rPr sz="600" b="1">
                <a:solidFill>
                  <a:srgbClr val="080808"/>
                </a:solidFill>
              </a:rPr>
              <a:t>p&lt;0.001</a:t>
            </a:r>
          </a:p>
        </p:txBody>
      </p:sp>
      <p:sp>
        <p:nvSpPr>
          <p:cNvPr id="798" name="Shape 798"/>
          <p:cNvSpPr/>
          <p:nvPr/>
        </p:nvSpPr>
        <p:spPr>
          <a:xfrm>
            <a:off x="2812565" y="4366136"/>
            <a:ext cx="3182906" cy="326998"/>
          </a:xfrm>
          <a:prstGeom prst="rect">
            <a:avLst/>
          </a:prstGeom>
          <a:ln w="12700">
            <a:miter lim="400000"/>
          </a:ln>
          <a:extLst>
            <a:ext uri="{C572A759-6A51-4108-AA02-DFA0A04FC94B}">
              <ma14:wrappingTextBoxFlag xmlns:ma14="http://schemas.microsoft.com/office/mac/drawingml/2011/main" xmlns="" val="1"/>
            </a:ext>
          </a:extLst>
        </p:spPr>
        <p:txBody>
          <a:bodyPr lIns="24758" tIns="24758" rIns="24758" bIns="24758">
            <a:spAutoFit/>
          </a:bodyPr>
          <a:lstStyle>
            <a:lvl1pPr algn="ctr"/>
          </a:lstStyle>
          <a:p>
            <a:pPr lvl="0"/>
            <a:r>
              <a:t>Analysis Time (years)</a:t>
            </a:r>
          </a:p>
        </p:txBody>
      </p:sp>
      <p:sp>
        <p:nvSpPr>
          <p:cNvPr id="799" name="Shape 799"/>
          <p:cNvSpPr/>
          <p:nvPr/>
        </p:nvSpPr>
        <p:spPr>
          <a:xfrm>
            <a:off x="0" y="336909"/>
            <a:ext cx="9144000" cy="3356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algn="ctr">
              <a:lnSpc>
                <a:spcPct val="90000"/>
              </a:lnSpc>
            </a:lvl1pPr>
          </a:lstStyle>
          <a:p>
            <a:pPr lvl="0"/>
            <a:r>
              <a:rPr sz="2800" b="1" dirty="0" err="1">
                <a:solidFill>
                  <a:srgbClr val="C00000"/>
                </a:solidFill>
                <a:latin typeface="Calibri" panose="020F0502020204030204" pitchFamily="34" charset="0"/>
                <a:cs typeface="Calibri" panose="020F0502020204030204" pitchFamily="34" charset="0"/>
              </a:rPr>
              <a:t>Correlazione</a:t>
            </a:r>
            <a:r>
              <a:rPr sz="2800" b="1" dirty="0">
                <a:solidFill>
                  <a:srgbClr val="C00000"/>
                </a:solidFill>
                <a:latin typeface="Calibri" panose="020F0502020204030204" pitchFamily="34" charset="0"/>
                <a:cs typeface="Calibri" panose="020F0502020204030204" pitchFamily="34" charset="0"/>
              </a:rPr>
              <a:t> </a:t>
            </a:r>
            <a:r>
              <a:rPr sz="2800" b="1" dirty="0" err="1">
                <a:solidFill>
                  <a:srgbClr val="C00000"/>
                </a:solidFill>
                <a:latin typeface="Calibri" panose="020F0502020204030204" pitchFamily="34" charset="0"/>
                <a:cs typeface="Calibri" panose="020F0502020204030204" pitchFamily="34" charset="0"/>
              </a:rPr>
              <a:t>tra</a:t>
            </a:r>
            <a:r>
              <a:rPr sz="2800" b="1" dirty="0">
                <a:solidFill>
                  <a:srgbClr val="C00000"/>
                </a:solidFill>
                <a:latin typeface="Calibri" panose="020F0502020204030204" pitchFamily="34" charset="0"/>
                <a:cs typeface="Calibri" panose="020F0502020204030204" pitchFamily="34" charset="0"/>
              </a:rPr>
              <a:t> NT-</a:t>
            </a:r>
            <a:r>
              <a:rPr sz="2800" b="1" dirty="0" err="1">
                <a:solidFill>
                  <a:srgbClr val="C00000"/>
                </a:solidFill>
                <a:latin typeface="Calibri" panose="020F0502020204030204" pitchFamily="34" charset="0"/>
                <a:cs typeface="Calibri" panose="020F0502020204030204" pitchFamily="34" charset="0"/>
              </a:rPr>
              <a:t>proBNP</a:t>
            </a:r>
            <a:r>
              <a:rPr sz="2800" b="1" dirty="0">
                <a:solidFill>
                  <a:srgbClr val="C00000"/>
                </a:solidFill>
                <a:latin typeface="Calibri" panose="020F0502020204030204" pitchFamily="34" charset="0"/>
                <a:cs typeface="Calibri" panose="020F0502020204030204" pitchFamily="34" charset="0"/>
              </a:rPr>
              <a:t> </a:t>
            </a:r>
            <a:r>
              <a:rPr sz="2800" b="1" dirty="0" err="1">
                <a:solidFill>
                  <a:srgbClr val="C00000"/>
                </a:solidFill>
                <a:latin typeface="Calibri" panose="020F0502020204030204" pitchFamily="34" charset="0"/>
                <a:cs typeface="Calibri" panose="020F0502020204030204" pitchFamily="34" charset="0"/>
              </a:rPr>
              <a:t>ed</a:t>
            </a:r>
            <a:r>
              <a:rPr sz="2800" b="1" dirty="0">
                <a:solidFill>
                  <a:srgbClr val="C00000"/>
                </a:solidFill>
                <a:latin typeface="Calibri" panose="020F0502020204030204" pitchFamily="34" charset="0"/>
                <a:cs typeface="Calibri" panose="020F0502020204030204" pitchFamily="34" charset="0"/>
              </a:rPr>
              <a:t> </a:t>
            </a:r>
            <a:r>
              <a:rPr sz="2800" b="1" dirty="0" err="1">
                <a:solidFill>
                  <a:srgbClr val="C00000"/>
                </a:solidFill>
                <a:latin typeface="Calibri" panose="020F0502020204030204" pitchFamily="34" charset="0"/>
                <a:cs typeface="Calibri" panose="020F0502020204030204" pitchFamily="34" charset="0"/>
              </a:rPr>
              <a:t>eventi</a:t>
            </a:r>
            <a:r>
              <a:rPr sz="2800" b="1" dirty="0">
                <a:solidFill>
                  <a:srgbClr val="C00000"/>
                </a:solidFill>
                <a:latin typeface="Calibri" panose="020F0502020204030204" pitchFamily="34" charset="0"/>
                <a:cs typeface="Calibri" panose="020F0502020204030204" pitchFamily="34" charset="0"/>
              </a:rPr>
              <a:t> CV</a:t>
            </a:r>
          </a:p>
        </p:txBody>
      </p:sp>
      <p:sp>
        <p:nvSpPr>
          <p:cNvPr id="800" name="Shape 800"/>
          <p:cNvSpPr/>
          <p:nvPr/>
        </p:nvSpPr>
        <p:spPr>
          <a:xfrm>
            <a:off x="1526563" y="4802688"/>
            <a:ext cx="6057902" cy="830997"/>
          </a:xfrm>
          <a:prstGeom prst="rect">
            <a:avLst/>
          </a:prstGeom>
          <a:solidFill>
            <a:srgbClr val="FFFFFF"/>
          </a:solidFill>
          <a:ln w="25400">
            <a:solidFill>
              <a:srgbClr val="404040"/>
            </a:solidFill>
          </a:ln>
          <a:extLst>
            <a:ext uri="{C572A759-6A51-4108-AA02-DFA0A04FC94B}">
              <ma14:wrappingTextBoxFlag xmlns:ma14="http://schemas.microsoft.com/office/mac/drawingml/2011/main" xmlns="" val="1"/>
            </a:ext>
          </a:extLst>
        </p:spPr>
        <p:txBody>
          <a:bodyPr lIns="0" tIns="0" rIns="0" bIns="0">
            <a:spAutoFit/>
          </a:bodyPr>
          <a:lstStyle>
            <a:lvl1pPr algn="ctr"/>
          </a:lstStyle>
          <a:p>
            <a:pPr lvl="0"/>
            <a:r>
              <a:rPr dirty="0">
                <a:solidFill>
                  <a:schemeClr val="tx1"/>
                </a:solidFill>
                <a:latin typeface="Calibri" panose="020F0502020204030204" pitchFamily="34" charset="0"/>
                <a:cs typeface="Calibri" panose="020F0502020204030204" pitchFamily="34" charset="0"/>
              </a:rPr>
              <a:t>Il </a:t>
            </a:r>
            <a:r>
              <a:rPr dirty="0" err="1">
                <a:solidFill>
                  <a:schemeClr val="tx1"/>
                </a:solidFill>
                <a:latin typeface="Calibri" panose="020F0502020204030204" pitchFamily="34" charset="0"/>
                <a:cs typeface="Calibri" panose="020F0502020204030204" pitchFamily="34" charset="0"/>
              </a:rPr>
              <a:t>raggiungimento</a:t>
            </a:r>
            <a:r>
              <a:rPr dirty="0">
                <a:solidFill>
                  <a:schemeClr val="tx1"/>
                </a:solidFill>
                <a:latin typeface="Calibri" panose="020F0502020204030204" pitchFamily="34" charset="0"/>
                <a:cs typeface="Calibri" panose="020F0502020204030204" pitchFamily="34" charset="0"/>
              </a:rPr>
              <a:t> di </a:t>
            </a:r>
            <a:r>
              <a:rPr dirty="0" err="1">
                <a:solidFill>
                  <a:schemeClr val="tx1"/>
                </a:solidFill>
                <a:latin typeface="Calibri" panose="020F0502020204030204" pitchFamily="34" charset="0"/>
                <a:cs typeface="Calibri" panose="020F0502020204030204" pitchFamily="34" charset="0"/>
              </a:rPr>
              <a:t>livelli</a:t>
            </a:r>
            <a:r>
              <a:rPr dirty="0">
                <a:solidFill>
                  <a:schemeClr val="tx1"/>
                </a:solidFill>
                <a:latin typeface="Calibri" panose="020F0502020204030204" pitchFamily="34" charset="0"/>
                <a:cs typeface="Calibri" panose="020F0502020204030204" pitchFamily="34" charset="0"/>
              </a:rPr>
              <a:t> di NT-</a:t>
            </a:r>
            <a:r>
              <a:rPr dirty="0" err="1">
                <a:solidFill>
                  <a:schemeClr val="tx1"/>
                </a:solidFill>
                <a:latin typeface="Calibri" panose="020F0502020204030204" pitchFamily="34" charset="0"/>
                <a:cs typeface="Calibri" panose="020F0502020204030204" pitchFamily="34" charset="0"/>
              </a:rPr>
              <a:t>proBNP</a:t>
            </a:r>
            <a:r>
              <a:rPr dirty="0">
                <a:solidFill>
                  <a:schemeClr val="tx1"/>
                </a:solidFill>
                <a:latin typeface="Calibri" panose="020F0502020204030204" pitchFamily="34" charset="0"/>
                <a:cs typeface="Calibri" panose="020F0502020204030204" pitchFamily="34" charset="0"/>
              </a:rPr>
              <a:t> &lt;1000 a 1 </a:t>
            </a:r>
            <a:r>
              <a:rPr dirty="0" err="1">
                <a:solidFill>
                  <a:schemeClr val="tx1"/>
                </a:solidFill>
                <a:latin typeface="Calibri" panose="020F0502020204030204" pitchFamily="34" charset="0"/>
                <a:cs typeface="Calibri" panose="020F0502020204030204" pitchFamily="34" charset="0"/>
              </a:rPr>
              <a:t>mese</a:t>
            </a:r>
            <a:r>
              <a:rPr dirty="0">
                <a:solidFill>
                  <a:schemeClr val="tx1"/>
                </a:solidFill>
                <a:latin typeface="Calibri" panose="020F0502020204030204" pitchFamily="34" charset="0"/>
                <a:cs typeface="Calibri" panose="020F0502020204030204" pitchFamily="34" charset="0"/>
              </a:rPr>
              <a:t> </a:t>
            </a:r>
            <a:r>
              <a:rPr dirty="0" err="1">
                <a:solidFill>
                  <a:schemeClr val="tx1"/>
                </a:solidFill>
                <a:latin typeface="Calibri" panose="020F0502020204030204" pitchFamily="34" charset="0"/>
                <a:cs typeface="Calibri" panose="020F0502020204030204" pitchFamily="34" charset="0"/>
              </a:rPr>
              <a:t>dall’inizio</a:t>
            </a:r>
            <a:r>
              <a:rPr dirty="0">
                <a:solidFill>
                  <a:schemeClr val="tx1"/>
                </a:solidFill>
                <a:latin typeface="Calibri" panose="020F0502020204030204" pitchFamily="34" charset="0"/>
                <a:cs typeface="Calibri" panose="020F0502020204030204" pitchFamily="34" charset="0"/>
              </a:rPr>
              <a:t> </a:t>
            </a:r>
            <a:r>
              <a:rPr dirty="0" err="1">
                <a:solidFill>
                  <a:schemeClr val="tx1"/>
                </a:solidFill>
                <a:latin typeface="Calibri" panose="020F0502020204030204" pitchFamily="34" charset="0"/>
                <a:cs typeface="Calibri" panose="020F0502020204030204" pitchFamily="34" charset="0"/>
              </a:rPr>
              <a:t>della</a:t>
            </a:r>
            <a:r>
              <a:rPr dirty="0">
                <a:solidFill>
                  <a:schemeClr val="tx1"/>
                </a:solidFill>
                <a:latin typeface="Calibri" panose="020F0502020204030204" pitchFamily="34" charset="0"/>
                <a:cs typeface="Calibri" panose="020F0502020204030204" pitchFamily="34" charset="0"/>
              </a:rPr>
              <a:t> </a:t>
            </a:r>
            <a:r>
              <a:rPr dirty="0" err="1">
                <a:solidFill>
                  <a:schemeClr val="tx1"/>
                </a:solidFill>
                <a:latin typeface="Calibri" panose="020F0502020204030204" pitchFamily="34" charset="0"/>
                <a:cs typeface="Calibri" panose="020F0502020204030204" pitchFamily="34" charset="0"/>
              </a:rPr>
              <a:t>terapia</a:t>
            </a:r>
            <a:r>
              <a:rPr dirty="0">
                <a:solidFill>
                  <a:schemeClr val="tx1"/>
                </a:solidFill>
                <a:latin typeface="Calibri" panose="020F0502020204030204" pitchFamily="34" charset="0"/>
                <a:cs typeface="Calibri" panose="020F0502020204030204" pitchFamily="34" charset="0"/>
              </a:rPr>
              <a:t> per HF </a:t>
            </a:r>
            <a:r>
              <a:rPr dirty="0" err="1">
                <a:solidFill>
                  <a:schemeClr val="tx1"/>
                </a:solidFill>
                <a:latin typeface="Calibri" panose="020F0502020204030204" pitchFamily="34" charset="0"/>
                <a:cs typeface="Calibri" panose="020F0502020204030204" pitchFamily="34" charset="0"/>
              </a:rPr>
              <a:t>si</a:t>
            </a:r>
            <a:r>
              <a:rPr dirty="0">
                <a:solidFill>
                  <a:schemeClr val="tx1"/>
                </a:solidFill>
                <a:latin typeface="Calibri" panose="020F0502020204030204" pitchFamily="34" charset="0"/>
                <a:cs typeface="Calibri" panose="020F0502020204030204" pitchFamily="34" charset="0"/>
              </a:rPr>
              <a:t> </a:t>
            </a:r>
            <a:r>
              <a:rPr dirty="0" err="1">
                <a:solidFill>
                  <a:schemeClr val="tx1"/>
                </a:solidFill>
                <a:latin typeface="Calibri" panose="020F0502020204030204" pitchFamily="34" charset="0"/>
                <a:cs typeface="Calibri" panose="020F0502020204030204" pitchFamily="34" charset="0"/>
              </a:rPr>
              <a:t>associa</a:t>
            </a:r>
            <a:r>
              <a:rPr dirty="0">
                <a:solidFill>
                  <a:schemeClr val="tx1"/>
                </a:solidFill>
                <a:latin typeface="Calibri" panose="020F0502020204030204" pitchFamily="34" charset="0"/>
                <a:cs typeface="Calibri" panose="020F0502020204030204" pitchFamily="34" charset="0"/>
              </a:rPr>
              <a:t> a </a:t>
            </a:r>
            <a:r>
              <a:rPr dirty="0" err="1">
                <a:solidFill>
                  <a:schemeClr val="tx1"/>
                </a:solidFill>
                <a:latin typeface="Calibri" panose="020F0502020204030204" pitchFamily="34" charset="0"/>
                <a:cs typeface="Calibri" panose="020F0502020204030204" pitchFamily="34" charset="0"/>
              </a:rPr>
              <a:t>una</a:t>
            </a:r>
            <a:r>
              <a:rPr dirty="0">
                <a:solidFill>
                  <a:schemeClr val="tx1"/>
                </a:solidFill>
                <a:latin typeface="Calibri" panose="020F0502020204030204" pitchFamily="34" charset="0"/>
                <a:cs typeface="Calibri" panose="020F0502020204030204" pitchFamily="34" charset="0"/>
              </a:rPr>
              <a:t> </a:t>
            </a:r>
            <a:r>
              <a:rPr dirty="0" err="1">
                <a:solidFill>
                  <a:schemeClr val="tx1"/>
                </a:solidFill>
                <a:latin typeface="Calibri" panose="020F0502020204030204" pitchFamily="34" charset="0"/>
                <a:cs typeface="Calibri" panose="020F0502020204030204" pitchFamily="34" charset="0"/>
              </a:rPr>
              <a:t>significativa</a:t>
            </a:r>
            <a:r>
              <a:rPr dirty="0">
                <a:solidFill>
                  <a:schemeClr val="tx1"/>
                </a:solidFill>
                <a:latin typeface="Calibri" panose="020F0502020204030204" pitchFamily="34" charset="0"/>
                <a:cs typeface="Calibri" panose="020F0502020204030204" pitchFamily="34" charset="0"/>
              </a:rPr>
              <a:t> </a:t>
            </a:r>
            <a:r>
              <a:rPr dirty="0" err="1">
                <a:solidFill>
                  <a:schemeClr val="tx1"/>
                </a:solidFill>
                <a:latin typeface="Calibri" panose="020F0502020204030204" pitchFamily="34" charset="0"/>
                <a:cs typeface="Calibri" panose="020F0502020204030204" pitchFamily="34" charset="0"/>
              </a:rPr>
              <a:t>riduzione</a:t>
            </a:r>
            <a:r>
              <a:rPr dirty="0">
                <a:solidFill>
                  <a:schemeClr val="tx1"/>
                </a:solidFill>
                <a:latin typeface="Calibri" panose="020F0502020204030204" pitchFamily="34" charset="0"/>
                <a:cs typeface="Calibri" panose="020F0502020204030204" pitchFamily="34" charset="0"/>
              </a:rPr>
              <a:t> del </a:t>
            </a:r>
            <a:r>
              <a:rPr dirty="0" err="1">
                <a:solidFill>
                  <a:schemeClr val="tx1"/>
                </a:solidFill>
                <a:latin typeface="Calibri" panose="020F0502020204030204" pitchFamily="34" charset="0"/>
                <a:cs typeface="Calibri" panose="020F0502020204030204" pitchFamily="34" charset="0"/>
              </a:rPr>
              <a:t>rischio</a:t>
            </a:r>
            <a:r>
              <a:rPr dirty="0">
                <a:solidFill>
                  <a:schemeClr val="tx1"/>
                </a:solidFill>
                <a:latin typeface="Calibri" panose="020F0502020204030204" pitchFamily="34" charset="0"/>
                <a:cs typeface="Calibri" panose="020F0502020204030204" pitchFamily="34" charset="0"/>
              </a:rPr>
              <a:t> di </a:t>
            </a:r>
            <a:r>
              <a:rPr dirty="0" err="1">
                <a:solidFill>
                  <a:schemeClr val="tx1"/>
                </a:solidFill>
                <a:latin typeface="Calibri" panose="020F0502020204030204" pitchFamily="34" charset="0"/>
                <a:cs typeface="Calibri" panose="020F0502020204030204" pitchFamily="34" charset="0"/>
              </a:rPr>
              <a:t>morte</a:t>
            </a:r>
            <a:r>
              <a:rPr dirty="0">
                <a:solidFill>
                  <a:schemeClr val="tx1"/>
                </a:solidFill>
                <a:latin typeface="Calibri" panose="020F0502020204030204" pitchFamily="34" charset="0"/>
                <a:cs typeface="Calibri" panose="020F0502020204030204" pitchFamily="34" charset="0"/>
              </a:rPr>
              <a:t> CV e </a:t>
            </a:r>
            <a:r>
              <a:rPr dirty="0" err="1">
                <a:solidFill>
                  <a:schemeClr val="tx1"/>
                </a:solidFill>
                <a:latin typeface="Calibri" panose="020F0502020204030204" pitchFamily="34" charset="0"/>
                <a:cs typeface="Calibri" panose="020F0502020204030204" pitchFamily="34" charset="0"/>
              </a:rPr>
              <a:t>ospedalizzazione</a:t>
            </a:r>
            <a:r>
              <a:rPr dirty="0">
                <a:solidFill>
                  <a:schemeClr val="tx1"/>
                </a:solidFill>
                <a:latin typeface="Calibri" panose="020F0502020204030204" pitchFamily="34" charset="0"/>
                <a:cs typeface="Calibri" panose="020F0502020204030204" pitchFamily="34" charset="0"/>
              </a:rPr>
              <a:t> per HF</a:t>
            </a:r>
          </a:p>
        </p:txBody>
      </p:sp>
      <p:sp>
        <p:nvSpPr>
          <p:cNvPr id="801" name="Shape 801"/>
          <p:cNvSpPr/>
          <p:nvPr/>
        </p:nvSpPr>
        <p:spPr>
          <a:xfrm rot="16200000">
            <a:off x="1199516" y="3160568"/>
            <a:ext cx="1725170" cy="830997"/>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gn="ctr"/>
          </a:lstStyle>
          <a:p>
            <a:pPr lvl="0"/>
            <a:r>
              <a:rPr sz="1600" dirty="0"/>
              <a:t>Risk of CV Death or First HF Hospitalization </a:t>
            </a:r>
          </a:p>
        </p:txBody>
      </p:sp>
      <p:sp>
        <p:nvSpPr>
          <p:cNvPr id="802" name="Shape 802"/>
          <p:cNvSpPr/>
          <p:nvPr/>
        </p:nvSpPr>
        <p:spPr>
          <a:xfrm>
            <a:off x="6491634" y="2721625"/>
            <a:ext cx="1555055" cy="738664"/>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lvl="0"/>
            <a:r>
              <a:rPr sz="1400" dirty="0"/>
              <a:t>Did not Achieve NT-</a:t>
            </a:r>
            <a:r>
              <a:rPr sz="1400" dirty="0" err="1"/>
              <a:t>proBNP</a:t>
            </a:r>
            <a:r>
              <a:rPr sz="1400" dirty="0"/>
              <a:t> &lt;1000 at 1 moth</a:t>
            </a:r>
          </a:p>
        </p:txBody>
      </p:sp>
      <p:sp>
        <p:nvSpPr>
          <p:cNvPr id="803" name="Shape 803"/>
          <p:cNvSpPr/>
          <p:nvPr/>
        </p:nvSpPr>
        <p:spPr>
          <a:xfrm>
            <a:off x="5356646" y="3366382"/>
            <a:ext cx="1038746" cy="276999"/>
          </a:xfrm>
          <a:prstGeom prst="rect">
            <a:avLst/>
          </a:prstGeom>
          <a:solidFill>
            <a:srgbClr val="7BC3FC"/>
          </a:solidFill>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t>RRR-59%</a:t>
            </a:r>
          </a:p>
        </p:txBody>
      </p:sp>
    </p:spTree>
  </p:cSld>
  <p:clrMapOvr>
    <a:masterClrMapping/>
  </p:clrMapOvr>
  <p:transition spd="med">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807"/>
          <p:cNvSpPr/>
          <p:nvPr/>
        </p:nvSpPr>
        <p:spPr>
          <a:xfrm>
            <a:off x="0" y="682642"/>
            <a:ext cx="9144000" cy="1077218"/>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lvl1pPr algn="ctr"/>
          </a:lstStyle>
          <a:p>
            <a:pPr lvl="0"/>
            <a:r>
              <a:rPr sz="3200" b="1" dirty="0" err="1">
                <a:solidFill>
                  <a:srgbClr val="C00000"/>
                </a:solidFill>
                <a:latin typeface="Calibri" panose="020F0502020204030204" pitchFamily="34" charset="0"/>
                <a:cs typeface="Calibri" panose="020F0502020204030204" pitchFamily="34" charset="0"/>
              </a:rPr>
              <a:t>Sacubitril</a:t>
            </a:r>
            <a:r>
              <a:rPr sz="3200" b="1" dirty="0">
                <a:solidFill>
                  <a:srgbClr val="C00000"/>
                </a:solidFill>
                <a:latin typeface="Calibri" panose="020F0502020204030204" pitchFamily="34" charset="0"/>
                <a:cs typeface="Calibri" panose="020F0502020204030204" pitchFamily="34" charset="0"/>
              </a:rPr>
              <a:t>/valsartan </a:t>
            </a:r>
            <a:r>
              <a:rPr sz="3200" b="1" dirty="0" err="1">
                <a:solidFill>
                  <a:srgbClr val="C00000"/>
                </a:solidFill>
                <a:latin typeface="Calibri" panose="020F0502020204030204" pitchFamily="34" charset="0"/>
                <a:cs typeface="Calibri" panose="020F0502020204030204" pitchFamily="34" charset="0"/>
              </a:rPr>
              <a:t>nel</a:t>
            </a:r>
            <a:r>
              <a:rPr sz="3200" b="1" dirty="0">
                <a:solidFill>
                  <a:srgbClr val="C00000"/>
                </a:solidFill>
                <a:latin typeface="Calibri" panose="020F0502020204030204" pitchFamily="34" charset="0"/>
                <a:cs typeface="Calibri" panose="020F0502020204030204" pitchFamily="34" charset="0"/>
              </a:rPr>
              <a:t> setting </a:t>
            </a:r>
            <a:r>
              <a:rPr sz="3200" b="1" dirty="0" err="1">
                <a:solidFill>
                  <a:srgbClr val="C00000"/>
                </a:solidFill>
                <a:latin typeface="Calibri" panose="020F0502020204030204" pitchFamily="34" charset="0"/>
                <a:cs typeface="Calibri" panose="020F0502020204030204" pitchFamily="34" charset="0"/>
              </a:rPr>
              <a:t>ospedaliero</a:t>
            </a:r>
            <a:r>
              <a:rPr sz="3200" b="1" dirty="0">
                <a:solidFill>
                  <a:srgbClr val="C00000"/>
                </a:solidFill>
                <a:latin typeface="Calibri" panose="020F0502020204030204" pitchFamily="34" charset="0"/>
                <a:cs typeface="Calibri" panose="020F0502020204030204" pitchFamily="34" charset="0"/>
              </a:rPr>
              <a:t> </a:t>
            </a:r>
            <a:endParaRPr lang="it-IT" sz="3200" b="1" dirty="0">
              <a:solidFill>
                <a:srgbClr val="C00000"/>
              </a:solidFill>
              <a:latin typeface="Calibri" panose="020F0502020204030204" pitchFamily="34" charset="0"/>
              <a:cs typeface="Calibri" panose="020F0502020204030204" pitchFamily="34" charset="0"/>
            </a:endParaRPr>
          </a:p>
          <a:p>
            <a:pPr lvl="0"/>
            <a:r>
              <a:rPr sz="3200" b="1" dirty="0">
                <a:solidFill>
                  <a:srgbClr val="C00000"/>
                </a:solidFill>
                <a:latin typeface="Calibri" panose="020F0502020204030204" pitchFamily="34" charset="0"/>
                <a:cs typeface="Calibri" panose="020F0502020204030204" pitchFamily="34" charset="0"/>
              </a:rPr>
              <a:t>è </a:t>
            </a:r>
            <a:r>
              <a:rPr sz="3200" b="1" dirty="0" err="1">
                <a:solidFill>
                  <a:srgbClr val="C00000"/>
                </a:solidFill>
                <a:latin typeface="Calibri" panose="020F0502020204030204" pitchFamily="34" charset="0"/>
                <a:cs typeface="Calibri" panose="020F0502020204030204" pitchFamily="34" charset="0"/>
              </a:rPr>
              <a:t>superiore</a:t>
            </a:r>
            <a:r>
              <a:rPr sz="3200" b="1" dirty="0">
                <a:solidFill>
                  <a:srgbClr val="C00000"/>
                </a:solidFill>
                <a:latin typeface="Calibri" panose="020F0502020204030204" pitchFamily="34" charset="0"/>
                <a:cs typeface="Calibri" panose="020F0502020204030204" pitchFamily="34" charset="0"/>
              </a:rPr>
              <a:t> ad </a:t>
            </a:r>
            <a:r>
              <a:rPr sz="3200" b="1" dirty="0" err="1">
                <a:solidFill>
                  <a:srgbClr val="C00000"/>
                </a:solidFill>
                <a:latin typeface="Calibri" panose="020F0502020204030204" pitchFamily="34" charset="0"/>
                <a:cs typeface="Calibri" panose="020F0502020204030204" pitchFamily="34" charset="0"/>
              </a:rPr>
              <a:t>enalapril</a:t>
            </a:r>
            <a:r>
              <a:rPr sz="3200" b="1" dirty="0">
                <a:solidFill>
                  <a:srgbClr val="C00000"/>
                </a:solidFill>
                <a:latin typeface="Calibri" panose="020F0502020204030204" pitchFamily="34" charset="0"/>
                <a:cs typeface="Calibri" panose="020F0502020204030204" pitchFamily="34" charset="0"/>
              </a:rPr>
              <a:t> </a:t>
            </a:r>
            <a:r>
              <a:rPr sz="3200" b="1" dirty="0" err="1">
                <a:solidFill>
                  <a:srgbClr val="C00000"/>
                </a:solidFill>
                <a:latin typeface="Calibri" panose="020F0502020204030204" pitchFamily="34" charset="0"/>
                <a:cs typeface="Calibri" panose="020F0502020204030204" pitchFamily="34" charset="0"/>
              </a:rPr>
              <a:t>nel</a:t>
            </a:r>
            <a:r>
              <a:rPr sz="3200" b="1" dirty="0">
                <a:solidFill>
                  <a:srgbClr val="C00000"/>
                </a:solidFill>
                <a:latin typeface="Calibri" panose="020F0502020204030204" pitchFamily="34" charset="0"/>
                <a:cs typeface="Calibri" panose="020F0502020204030204" pitchFamily="34" charset="0"/>
              </a:rPr>
              <a:t> </a:t>
            </a:r>
            <a:r>
              <a:rPr sz="3200" b="1" dirty="0" err="1">
                <a:solidFill>
                  <a:srgbClr val="C00000"/>
                </a:solidFill>
                <a:latin typeface="Calibri" panose="020F0502020204030204" pitchFamily="34" charset="0"/>
                <a:cs typeface="Calibri" panose="020F0502020204030204" pitchFamily="34" charset="0"/>
              </a:rPr>
              <a:t>migliorare</a:t>
            </a:r>
            <a:r>
              <a:rPr sz="3200" b="1" dirty="0">
                <a:solidFill>
                  <a:srgbClr val="C00000"/>
                </a:solidFill>
                <a:latin typeface="Calibri" panose="020F0502020204030204" pitchFamily="34" charset="0"/>
                <a:cs typeface="Calibri" panose="020F0502020204030204" pitchFamily="34" charset="0"/>
              </a:rPr>
              <a:t> la </a:t>
            </a:r>
            <a:r>
              <a:rPr sz="3200" b="1" dirty="0" err="1">
                <a:solidFill>
                  <a:srgbClr val="C00000"/>
                </a:solidFill>
                <a:latin typeface="Calibri" panose="020F0502020204030204" pitchFamily="34" charset="0"/>
                <a:cs typeface="Calibri" panose="020F0502020204030204" pitchFamily="34" charset="0"/>
              </a:rPr>
              <a:t>prognosi</a:t>
            </a:r>
            <a:endParaRPr sz="3200" b="1" dirty="0">
              <a:solidFill>
                <a:srgbClr val="C00000"/>
              </a:solidFill>
              <a:latin typeface="Calibri" panose="020F0502020204030204" pitchFamily="34" charset="0"/>
              <a:cs typeface="Calibri" panose="020F0502020204030204" pitchFamily="34" charset="0"/>
            </a:endParaRPr>
          </a:p>
        </p:txBody>
      </p:sp>
      <p:grpSp>
        <p:nvGrpSpPr>
          <p:cNvPr id="841" name="Group 841"/>
          <p:cNvGrpSpPr/>
          <p:nvPr/>
        </p:nvGrpSpPr>
        <p:grpSpPr>
          <a:xfrm>
            <a:off x="1899854" y="2215427"/>
            <a:ext cx="5337922" cy="3065257"/>
            <a:chOff x="-21314" y="-33922"/>
            <a:chExt cx="7117228" cy="4087013"/>
          </a:xfrm>
        </p:grpSpPr>
        <p:sp>
          <p:nvSpPr>
            <p:cNvPr id="808" name="Shape 808"/>
            <p:cNvSpPr/>
            <p:nvPr/>
          </p:nvSpPr>
          <p:spPr>
            <a:xfrm>
              <a:off x="807939" y="723019"/>
              <a:ext cx="2561490" cy="600164"/>
            </a:xfrm>
            <a:prstGeom prst="rect">
              <a:avLst/>
            </a:prstGeom>
            <a:solidFill>
              <a:srgbClr val="7BC3FC"/>
            </a:solidFill>
            <a:ln w="9525" cap="flat">
              <a:solidFill>
                <a:srgbClr val="FFFFFF"/>
              </a:solidFill>
              <a:prstDash val="solid"/>
              <a:bevel/>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ctr"/>
              <a:r>
                <a:rPr sz="975" b="1">
                  <a:solidFill>
                    <a:srgbClr val="002060"/>
                  </a:solidFill>
                </a:rPr>
                <a:t>HR = 0.54; 95% CI 0.37-0.79 </a:t>
              </a:r>
            </a:p>
            <a:p>
              <a:pPr lvl="0" algn="ctr"/>
              <a:r>
                <a:rPr sz="975" b="1">
                  <a:solidFill>
                    <a:srgbClr val="002060"/>
                  </a:solidFill>
                </a:rPr>
                <a:t>P = 0.001</a:t>
              </a:r>
            </a:p>
            <a:p>
              <a:pPr lvl="0" algn="ctr"/>
              <a:r>
                <a:rPr sz="975" b="1">
                  <a:solidFill>
                    <a:srgbClr val="002060"/>
                  </a:solidFill>
                </a:rPr>
                <a:t>NNT= 13</a:t>
              </a:r>
            </a:p>
          </p:txBody>
        </p:sp>
        <p:grpSp>
          <p:nvGrpSpPr>
            <p:cNvPr id="839" name="Group 839"/>
            <p:cNvGrpSpPr/>
            <p:nvPr/>
          </p:nvGrpSpPr>
          <p:grpSpPr>
            <a:xfrm>
              <a:off x="-21314" y="0"/>
              <a:ext cx="6732296" cy="4053091"/>
              <a:chOff x="-21313" y="0"/>
              <a:chExt cx="6732294" cy="4053090"/>
            </a:xfrm>
          </p:grpSpPr>
          <p:sp>
            <p:nvSpPr>
              <p:cNvPr id="809" name="Shape 809"/>
              <p:cNvSpPr/>
              <p:nvPr/>
            </p:nvSpPr>
            <p:spPr>
              <a:xfrm>
                <a:off x="1150008" y="1674244"/>
                <a:ext cx="4920145" cy="12981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751" y="21600"/>
                    </a:lnTo>
                    <a:lnTo>
                      <a:pt x="2751" y="19253"/>
                    </a:lnTo>
                    <a:lnTo>
                      <a:pt x="3562" y="19253"/>
                    </a:lnTo>
                    <a:lnTo>
                      <a:pt x="3562" y="16907"/>
                    </a:lnTo>
                    <a:lnTo>
                      <a:pt x="6058" y="16907"/>
                    </a:lnTo>
                    <a:lnTo>
                      <a:pt x="6058" y="14500"/>
                    </a:lnTo>
                    <a:lnTo>
                      <a:pt x="7636" y="14500"/>
                    </a:lnTo>
                    <a:lnTo>
                      <a:pt x="7636" y="12033"/>
                    </a:lnTo>
                    <a:lnTo>
                      <a:pt x="9289" y="12033"/>
                    </a:lnTo>
                    <a:lnTo>
                      <a:pt x="9289" y="9627"/>
                    </a:lnTo>
                    <a:lnTo>
                      <a:pt x="10507" y="9627"/>
                    </a:lnTo>
                    <a:lnTo>
                      <a:pt x="10507" y="7160"/>
                    </a:lnTo>
                    <a:lnTo>
                      <a:pt x="14220" y="7160"/>
                    </a:lnTo>
                    <a:lnTo>
                      <a:pt x="14220" y="4813"/>
                    </a:lnTo>
                    <a:lnTo>
                      <a:pt x="15001" y="4813"/>
                    </a:lnTo>
                    <a:lnTo>
                      <a:pt x="15001" y="2407"/>
                    </a:lnTo>
                    <a:lnTo>
                      <a:pt x="19916" y="2407"/>
                    </a:lnTo>
                    <a:lnTo>
                      <a:pt x="19916" y="0"/>
                    </a:lnTo>
                    <a:lnTo>
                      <a:pt x="21600" y="0"/>
                    </a:lnTo>
                  </a:path>
                </a:pathLst>
              </a:custGeom>
              <a:noFill/>
              <a:ln w="28575" cap="flat">
                <a:solidFill>
                  <a:srgbClr val="9D1824"/>
                </a:solidFill>
                <a:prstDash val="solid"/>
                <a:round/>
              </a:ln>
              <a:effectLst/>
            </p:spPr>
            <p:txBody>
              <a:bodyPr wrap="square" lIns="0" tIns="0" rIns="0" bIns="0" numCol="1" anchor="t">
                <a:noAutofit/>
              </a:bodyPr>
              <a:lstStyle/>
              <a:p>
                <a:pPr lvl="0">
                  <a:defRPr sz="1000"/>
                </a:pPr>
                <a:endParaRPr sz="750"/>
              </a:p>
            </p:txBody>
          </p:sp>
          <p:sp>
            <p:nvSpPr>
              <p:cNvPr id="810" name="Shape 810"/>
              <p:cNvSpPr/>
              <p:nvPr/>
            </p:nvSpPr>
            <p:spPr>
              <a:xfrm>
                <a:off x="845282" y="517101"/>
                <a:ext cx="5228294" cy="24553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938" y="21600"/>
                    </a:lnTo>
                    <a:lnTo>
                      <a:pt x="1938" y="20391"/>
                    </a:lnTo>
                    <a:lnTo>
                      <a:pt x="3466" y="20391"/>
                    </a:lnTo>
                    <a:lnTo>
                      <a:pt x="3466" y="19119"/>
                    </a:lnTo>
                    <a:lnTo>
                      <a:pt x="5007" y="19119"/>
                    </a:lnTo>
                    <a:lnTo>
                      <a:pt x="5007" y="17846"/>
                    </a:lnTo>
                    <a:lnTo>
                      <a:pt x="5771" y="17846"/>
                    </a:lnTo>
                    <a:lnTo>
                      <a:pt x="5771" y="16542"/>
                    </a:lnTo>
                    <a:lnTo>
                      <a:pt x="7299" y="16542"/>
                    </a:lnTo>
                    <a:lnTo>
                      <a:pt x="7299" y="15301"/>
                    </a:lnTo>
                    <a:lnTo>
                      <a:pt x="8459" y="15301"/>
                    </a:lnTo>
                    <a:lnTo>
                      <a:pt x="8459" y="13933"/>
                    </a:lnTo>
                    <a:lnTo>
                      <a:pt x="9223" y="13933"/>
                    </a:lnTo>
                    <a:lnTo>
                      <a:pt x="9223" y="12725"/>
                    </a:lnTo>
                    <a:lnTo>
                      <a:pt x="9619" y="12725"/>
                    </a:lnTo>
                    <a:lnTo>
                      <a:pt x="9619" y="11484"/>
                    </a:lnTo>
                    <a:lnTo>
                      <a:pt x="10793" y="11484"/>
                    </a:lnTo>
                    <a:lnTo>
                      <a:pt x="10793" y="10180"/>
                    </a:lnTo>
                    <a:lnTo>
                      <a:pt x="11939" y="10180"/>
                    </a:lnTo>
                    <a:lnTo>
                      <a:pt x="11939" y="8875"/>
                    </a:lnTo>
                    <a:lnTo>
                      <a:pt x="12688" y="8875"/>
                    </a:lnTo>
                    <a:lnTo>
                      <a:pt x="12688" y="7698"/>
                    </a:lnTo>
                    <a:lnTo>
                      <a:pt x="13056" y="7698"/>
                    </a:lnTo>
                    <a:lnTo>
                      <a:pt x="13056" y="6362"/>
                    </a:lnTo>
                    <a:lnTo>
                      <a:pt x="14994" y="6362"/>
                    </a:lnTo>
                    <a:lnTo>
                      <a:pt x="14994" y="5058"/>
                    </a:lnTo>
                    <a:lnTo>
                      <a:pt x="15786" y="5058"/>
                    </a:lnTo>
                    <a:lnTo>
                      <a:pt x="15786" y="3849"/>
                    </a:lnTo>
                    <a:lnTo>
                      <a:pt x="17328" y="3849"/>
                    </a:lnTo>
                    <a:lnTo>
                      <a:pt x="17328" y="2513"/>
                    </a:lnTo>
                    <a:lnTo>
                      <a:pt x="18460" y="2513"/>
                    </a:lnTo>
                    <a:lnTo>
                      <a:pt x="18460" y="1304"/>
                    </a:lnTo>
                    <a:lnTo>
                      <a:pt x="21161" y="1304"/>
                    </a:lnTo>
                    <a:lnTo>
                      <a:pt x="21161" y="0"/>
                    </a:lnTo>
                    <a:lnTo>
                      <a:pt x="21600" y="0"/>
                    </a:lnTo>
                  </a:path>
                </a:pathLst>
              </a:custGeom>
              <a:noFill/>
              <a:ln w="28575" cap="flat">
                <a:solidFill>
                  <a:srgbClr val="000000"/>
                </a:solidFill>
                <a:prstDash val="solid"/>
                <a:round/>
              </a:ln>
              <a:effectLst/>
            </p:spPr>
            <p:txBody>
              <a:bodyPr wrap="square" lIns="0" tIns="0" rIns="0" bIns="0" numCol="1" anchor="t">
                <a:noAutofit/>
              </a:bodyPr>
              <a:lstStyle/>
              <a:p>
                <a:pPr lvl="0">
                  <a:defRPr sz="1000"/>
                </a:pPr>
                <a:endParaRPr sz="750"/>
              </a:p>
            </p:txBody>
          </p:sp>
          <p:sp>
            <p:nvSpPr>
              <p:cNvPr id="811" name="Shape 811"/>
              <p:cNvSpPr/>
              <p:nvPr/>
            </p:nvSpPr>
            <p:spPr>
              <a:xfrm>
                <a:off x="728869" y="86789"/>
                <a:ext cx="51360" cy="2896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19050" cap="flat">
                <a:solidFill>
                  <a:srgbClr val="000000"/>
                </a:solidFill>
                <a:prstDash val="solid"/>
                <a:round/>
              </a:ln>
              <a:effectLst/>
            </p:spPr>
            <p:txBody>
              <a:bodyPr wrap="square" lIns="0" tIns="0" rIns="0" bIns="0" numCol="1" anchor="t">
                <a:noAutofit/>
              </a:bodyPr>
              <a:lstStyle/>
              <a:p>
                <a:pPr lvl="0">
                  <a:defRPr sz="1000"/>
                </a:pPr>
                <a:endParaRPr sz="750"/>
              </a:p>
            </p:txBody>
          </p:sp>
          <p:sp>
            <p:nvSpPr>
              <p:cNvPr id="812" name="Shape 812"/>
              <p:cNvSpPr/>
              <p:nvPr/>
            </p:nvSpPr>
            <p:spPr>
              <a:xfrm>
                <a:off x="728866" y="2983258"/>
                <a:ext cx="5642585" cy="1"/>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813" name="Shape 813"/>
              <p:cNvSpPr/>
              <p:nvPr/>
            </p:nvSpPr>
            <p:spPr>
              <a:xfrm flipV="1">
                <a:off x="780224" y="2983262"/>
                <a:ext cx="2" cy="54243"/>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814" name="Shape 814"/>
              <p:cNvSpPr/>
              <p:nvPr/>
            </p:nvSpPr>
            <p:spPr>
              <a:xfrm flipV="1">
                <a:off x="1441037" y="2983262"/>
                <a:ext cx="2" cy="54243"/>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815" name="Shape 815"/>
              <p:cNvSpPr/>
              <p:nvPr/>
            </p:nvSpPr>
            <p:spPr>
              <a:xfrm flipV="1">
                <a:off x="2098425" y="2983262"/>
                <a:ext cx="2" cy="54243"/>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816" name="Shape 816"/>
              <p:cNvSpPr/>
              <p:nvPr/>
            </p:nvSpPr>
            <p:spPr>
              <a:xfrm flipV="1">
                <a:off x="2755813" y="2983262"/>
                <a:ext cx="2" cy="54243"/>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817" name="Shape 817"/>
              <p:cNvSpPr/>
              <p:nvPr/>
            </p:nvSpPr>
            <p:spPr>
              <a:xfrm flipV="1">
                <a:off x="3416626" y="2983262"/>
                <a:ext cx="2" cy="54243"/>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818" name="Shape 818"/>
              <p:cNvSpPr/>
              <p:nvPr/>
            </p:nvSpPr>
            <p:spPr>
              <a:xfrm flipV="1">
                <a:off x="4074014" y="2983262"/>
                <a:ext cx="2" cy="54243"/>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819" name="Shape 819"/>
              <p:cNvSpPr/>
              <p:nvPr/>
            </p:nvSpPr>
            <p:spPr>
              <a:xfrm flipV="1">
                <a:off x="4731403" y="2983262"/>
                <a:ext cx="2" cy="54243"/>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820" name="Shape 820"/>
              <p:cNvSpPr/>
              <p:nvPr/>
            </p:nvSpPr>
            <p:spPr>
              <a:xfrm flipV="1">
                <a:off x="5392215" y="2983262"/>
                <a:ext cx="2" cy="54243"/>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821" name="Shape 821"/>
              <p:cNvSpPr/>
              <p:nvPr/>
            </p:nvSpPr>
            <p:spPr>
              <a:xfrm flipV="1">
                <a:off x="6049604" y="2983262"/>
                <a:ext cx="2" cy="54243"/>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822" name="Shape 822"/>
              <p:cNvSpPr/>
              <p:nvPr/>
            </p:nvSpPr>
            <p:spPr>
              <a:xfrm>
                <a:off x="728869" y="1536830"/>
                <a:ext cx="51360" cy="2"/>
              </a:xfrm>
              <a:prstGeom prst="line">
                <a:avLst/>
              </a:prstGeom>
              <a:noFill/>
              <a:ln w="19050"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823" name="Shape 823"/>
              <p:cNvSpPr/>
              <p:nvPr/>
            </p:nvSpPr>
            <p:spPr>
              <a:xfrm>
                <a:off x="308822" y="0"/>
                <a:ext cx="349614" cy="3282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685781"/>
              </a:lstStyle>
              <a:p>
                <a:pPr lvl="0"/>
                <a:r>
                  <a:rPr sz="1600" dirty="0"/>
                  <a:t>20</a:t>
                </a:r>
              </a:p>
            </p:txBody>
          </p:sp>
          <p:sp>
            <p:nvSpPr>
              <p:cNvPr id="824" name="Shape 824"/>
              <p:cNvSpPr/>
              <p:nvPr/>
            </p:nvSpPr>
            <p:spPr>
              <a:xfrm rot="16200000">
                <a:off x="-1432344" y="1411032"/>
                <a:ext cx="3037505" cy="2154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defTabSz="514336"/>
                <a:r>
                  <a:rPr sz="1050" b="1" i="1" dirty="0"/>
                  <a:t>         KM estimate of Event Rate</a:t>
                </a:r>
                <a:r>
                  <a:rPr sz="1050" b="1" dirty="0"/>
                  <a:t> (%)</a:t>
                </a:r>
              </a:p>
            </p:txBody>
          </p:sp>
          <p:sp>
            <p:nvSpPr>
              <p:cNvPr id="825" name="Shape 825"/>
              <p:cNvSpPr/>
              <p:nvPr/>
            </p:nvSpPr>
            <p:spPr>
              <a:xfrm>
                <a:off x="293428" y="1446428"/>
                <a:ext cx="365010" cy="3282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685781"/>
              </a:lstStyle>
              <a:p>
                <a:pPr lvl="0"/>
                <a:r>
                  <a:rPr sz="1600" dirty="0"/>
                  <a:t>10</a:t>
                </a:r>
                <a:endParaRPr dirty="0"/>
              </a:p>
            </p:txBody>
          </p:sp>
          <p:sp>
            <p:nvSpPr>
              <p:cNvPr id="826" name="Shape 826"/>
              <p:cNvSpPr/>
              <p:nvPr/>
            </p:nvSpPr>
            <p:spPr>
              <a:xfrm>
                <a:off x="581637" y="2892856"/>
                <a:ext cx="76063"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685781"/>
              </a:lstStyle>
              <a:p>
                <a:pPr lvl="0"/>
                <a:r>
                  <a:t>0</a:t>
                </a:r>
              </a:p>
            </p:txBody>
          </p:sp>
          <p:sp>
            <p:nvSpPr>
              <p:cNvPr id="827" name="Shape 827"/>
              <p:cNvSpPr/>
              <p:nvPr/>
            </p:nvSpPr>
            <p:spPr>
              <a:xfrm>
                <a:off x="720623" y="3059196"/>
                <a:ext cx="76063"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685781"/>
              </a:lstStyle>
              <a:p>
                <a:pPr lvl="0"/>
                <a:r>
                  <a:t>0</a:t>
                </a:r>
              </a:p>
            </p:txBody>
          </p:sp>
          <p:sp>
            <p:nvSpPr>
              <p:cNvPr id="828" name="Shape 828"/>
              <p:cNvSpPr/>
              <p:nvPr/>
            </p:nvSpPr>
            <p:spPr>
              <a:xfrm>
                <a:off x="1396526" y="3059196"/>
                <a:ext cx="76063"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685781"/>
              </a:lstStyle>
              <a:p>
                <a:pPr lvl="0"/>
                <a:r>
                  <a:t>7</a:t>
                </a:r>
              </a:p>
            </p:txBody>
          </p:sp>
          <p:sp>
            <p:nvSpPr>
              <p:cNvPr id="829" name="Shape 829"/>
              <p:cNvSpPr/>
              <p:nvPr/>
            </p:nvSpPr>
            <p:spPr>
              <a:xfrm>
                <a:off x="4655731" y="1888759"/>
                <a:ext cx="205525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defTabSz="514336"/>
                <a:r>
                  <a:rPr sz="900" b="1"/>
                  <a:t>Sacubitril/Valsartan</a:t>
                </a:r>
              </a:p>
              <a:p>
                <a:pPr defTabSz="514336"/>
                <a:r>
                  <a:rPr sz="900" b="1"/>
                  <a:t>N=440</a:t>
                </a:r>
              </a:p>
            </p:txBody>
          </p:sp>
          <p:sp>
            <p:nvSpPr>
              <p:cNvPr id="830" name="Shape 830"/>
              <p:cNvSpPr/>
              <p:nvPr/>
            </p:nvSpPr>
            <p:spPr>
              <a:xfrm>
                <a:off x="3846198" y="761717"/>
                <a:ext cx="93521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defTabSz="514336"/>
                <a:r>
                  <a:rPr sz="900" b="1"/>
                  <a:t>Enalapril</a:t>
                </a:r>
              </a:p>
              <a:p>
                <a:pPr defTabSz="514336"/>
                <a:r>
                  <a:rPr sz="900" b="1"/>
                  <a:t>N=441</a:t>
                </a:r>
              </a:p>
            </p:txBody>
          </p:sp>
          <p:sp>
            <p:nvSpPr>
              <p:cNvPr id="831" name="Shape 831"/>
              <p:cNvSpPr/>
              <p:nvPr/>
            </p:nvSpPr>
            <p:spPr>
              <a:xfrm>
                <a:off x="2019675" y="3059195"/>
                <a:ext cx="505872"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685781"/>
              </a:lstStyle>
              <a:p>
                <a:pPr lvl="0"/>
                <a:r>
                  <a:rPr dirty="0"/>
                  <a:t>14</a:t>
                </a:r>
              </a:p>
            </p:txBody>
          </p:sp>
          <p:sp>
            <p:nvSpPr>
              <p:cNvPr id="832" name="Shape 832"/>
              <p:cNvSpPr/>
              <p:nvPr/>
            </p:nvSpPr>
            <p:spPr>
              <a:xfrm>
                <a:off x="2677064" y="3059195"/>
                <a:ext cx="556604"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685781"/>
              </a:lstStyle>
              <a:p>
                <a:pPr lvl="0"/>
                <a:r>
                  <a:rPr dirty="0"/>
                  <a:t>24</a:t>
                </a:r>
              </a:p>
            </p:txBody>
          </p:sp>
          <p:sp>
            <p:nvSpPr>
              <p:cNvPr id="833" name="Shape 833"/>
              <p:cNvSpPr/>
              <p:nvPr/>
            </p:nvSpPr>
            <p:spPr>
              <a:xfrm>
                <a:off x="3334453" y="3059195"/>
                <a:ext cx="653517"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685781"/>
              </a:lstStyle>
              <a:p>
                <a:pPr lvl="0"/>
                <a:r>
                  <a:rPr dirty="0"/>
                  <a:t>28</a:t>
                </a:r>
              </a:p>
            </p:txBody>
          </p:sp>
          <p:sp>
            <p:nvSpPr>
              <p:cNvPr id="834" name="Shape 834"/>
              <p:cNvSpPr/>
              <p:nvPr/>
            </p:nvSpPr>
            <p:spPr>
              <a:xfrm>
                <a:off x="3995265" y="3059195"/>
                <a:ext cx="423736"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685781"/>
              </a:lstStyle>
              <a:p>
                <a:pPr lvl="0"/>
                <a:r>
                  <a:rPr dirty="0"/>
                  <a:t>35</a:t>
                </a:r>
              </a:p>
            </p:txBody>
          </p:sp>
          <p:sp>
            <p:nvSpPr>
              <p:cNvPr id="835" name="Shape 835"/>
              <p:cNvSpPr/>
              <p:nvPr/>
            </p:nvSpPr>
            <p:spPr>
              <a:xfrm>
                <a:off x="4614991" y="3059195"/>
                <a:ext cx="58910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685781"/>
              </a:lstStyle>
              <a:p>
                <a:pPr lvl="0"/>
                <a:r>
                  <a:rPr dirty="0"/>
                  <a:t>42</a:t>
                </a:r>
              </a:p>
            </p:txBody>
          </p:sp>
          <p:sp>
            <p:nvSpPr>
              <p:cNvPr id="836" name="Shape 836"/>
              <p:cNvSpPr/>
              <p:nvPr/>
            </p:nvSpPr>
            <p:spPr>
              <a:xfrm>
                <a:off x="5313464" y="3059195"/>
                <a:ext cx="506384"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685781"/>
              </a:lstStyle>
              <a:p>
                <a:pPr lvl="0"/>
                <a:r>
                  <a:rPr dirty="0"/>
                  <a:t>49</a:t>
                </a:r>
              </a:p>
            </p:txBody>
          </p:sp>
          <p:sp>
            <p:nvSpPr>
              <p:cNvPr id="837" name="Shape 837"/>
              <p:cNvSpPr/>
              <p:nvPr/>
            </p:nvSpPr>
            <p:spPr>
              <a:xfrm>
                <a:off x="5970853" y="3059195"/>
                <a:ext cx="403177"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685781"/>
              </a:lstStyle>
              <a:p>
                <a:pPr lvl="0"/>
                <a:r>
                  <a:rPr dirty="0"/>
                  <a:t>56</a:t>
                </a:r>
              </a:p>
            </p:txBody>
          </p:sp>
          <p:sp>
            <p:nvSpPr>
              <p:cNvPr id="838" name="Shape 838"/>
              <p:cNvSpPr/>
              <p:nvPr/>
            </p:nvSpPr>
            <p:spPr>
              <a:xfrm>
                <a:off x="1737126" y="3683758"/>
                <a:ext cx="4082722"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685781"/>
              </a:lstStyle>
              <a:p>
                <a:pPr lvl="0"/>
                <a:r>
                  <a:rPr dirty="0">
                    <a:latin typeface="Calibri" panose="020F0502020204030204" pitchFamily="34" charset="0"/>
                    <a:cs typeface="Calibri" panose="020F0502020204030204" pitchFamily="34" charset="0"/>
                  </a:rPr>
                  <a:t>Days since Randomization</a:t>
                </a:r>
              </a:p>
            </p:txBody>
          </p:sp>
        </p:grpSp>
        <p:sp>
          <p:nvSpPr>
            <p:cNvPr id="840" name="Shape 840"/>
            <p:cNvSpPr/>
            <p:nvPr/>
          </p:nvSpPr>
          <p:spPr>
            <a:xfrm>
              <a:off x="845282" y="-33922"/>
              <a:ext cx="6250632" cy="7489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defTabSz="685781">
                <a:defRPr>
                  <a:latin typeface="Arial Black"/>
                  <a:ea typeface="Arial Black"/>
                  <a:cs typeface="Arial Black"/>
                  <a:sym typeface="Arial Black"/>
                </a:defRPr>
              </a:lvl1pPr>
            </a:lstStyle>
            <a:p>
              <a:pPr lvl="0"/>
              <a:r>
                <a:rPr sz="1600" b="1" dirty="0" err="1">
                  <a:latin typeface="Calibri" panose="020F0502020204030204" pitchFamily="34" charset="0"/>
                  <a:cs typeface="Calibri" panose="020F0502020204030204" pitchFamily="34" charset="0"/>
                </a:rPr>
                <a:t>Composito</a:t>
              </a:r>
              <a:r>
                <a:rPr sz="1600" b="1" dirty="0">
                  <a:latin typeface="Calibri" panose="020F0502020204030204" pitchFamily="34" charset="0"/>
                  <a:cs typeface="Calibri" panose="020F0502020204030204" pitchFamily="34" charset="0"/>
                </a:rPr>
                <a:t> di </a:t>
              </a:r>
              <a:r>
                <a:rPr sz="1600" b="1" dirty="0" err="1">
                  <a:latin typeface="Calibri" panose="020F0502020204030204" pitchFamily="34" charset="0"/>
                  <a:cs typeface="Calibri" panose="020F0502020204030204" pitchFamily="34" charset="0"/>
                </a:rPr>
                <a:t>morte</a:t>
              </a:r>
              <a:r>
                <a:rPr sz="1600" b="1" dirty="0">
                  <a:latin typeface="Calibri" panose="020F0502020204030204" pitchFamily="34" charset="0"/>
                  <a:cs typeface="Calibri" panose="020F0502020204030204" pitchFamily="34" charset="0"/>
                </a:rPr>
                <a:t>, </a:t>
              </a:r>
              <a:r>
                <a:rPr sz="1600" b="1" dirty="0" err="1">
                  <a:latin typeface="Calibri" panose="020F0502020204030204" pitchFamily="34" charset="0"/>
                  <a:cs typeface="Calibri" panose="020F0502020204030204" pitchFamily="34" charset="0"/>
                </a:rPr>
                <a:t>reospedalizzazione</a:t>
              </a:r>
              <a:r>
                <a:rPr sz="1600" b="1" dirty="0">
                  <a:latin typeface="Calibri" panose="020F0502020204030204" pitchFamily="34" charset="0"/>
                  <a:cs typeface="Calibri" panose="020F0502020204030204" pitchFamily="34" charset="0"/>
                </a:rPr>
                <a:t> per </a:t>
              </a:r>
              <a:endParaRPr lang="it-IT" sz="1600" b="1" dirty="0">
                <a:latin typeface="Calibri" panose="020F0502020204030204" pitchFamily="34" charset="0"/>
                <a:cs typeface="Calibri" panose="020F0502020204030204" pitchFamily="34" charset="0"/>
              </a:endParaRPr>
            </a:p>
            <a:p>
              <a:pPr lvl="0"/>
              <a:r>
                <a:rPr sz="1600" b="1" dirty="0">
                  <a:latin typeface="Calibri" panose="020F0502020204030204" pitchFamily="34" charset="0"/>
                  <a:cs typeface="Calibri" panose="020F0502020204030204" pitchFamily="34" charset="0"/>
                </a:rPr>
                <a:t>HF, LVAD, </a:t>
              </a:r>
              <a:r>
                <a:rPr sz="1600" b="1" dirty="0" err="1">
                  <a:latin typeface="Calibri" panose="020F0502020204030204" pitchFamily="34" charset="0"/>
                  <a:cs typeface="Calibri" panose="020F0502020204030204" pitchFamily="34" charset="0"/>
                </a:rPr>
                <a:t>Lista</a:t>
              </a:r>
              <a:r>
                <a:rPr sz="1600" b="1" dirty="0">
                  <a:latin typeface="Calibri" panose="020F0502020204030204" pitchFamily="34" charset="0"/>
                  <a:cs typeface="Calibri" panose="020F0502020204030204" pitchFamily="34" charset="0"/>
                </a:rPr>
                <a:t> </a:t>
              </a:r>
              <a:r>
                <a:rPr sz="1600" b="1" dirty="0" err="1">
                  <a:latin typeface="Calibri" panose="020F0502020204030204" pitchFamily="34" charset="0"/>
                  <a:cs typeface="Calibri" panose="020F0502020204030204" pitchFamily="34" charset="0"/>
                </a:rPr>
                <a:t>trapianto</a:t>
              </a:r>
              <a:endParaRPr sz="1600" b="1" dirty="0">
                <a:latin typeface="Calibri" panose="020F0502020204030204" pitchFamily="34" charset="0"/>
                <a:cs typeface="Calibri" panose="020F0502020204030204" pitchFamily="34" charset="0"/>
              </a:endParaRPr>
            </a:p>
          </p:txBody>
        </p:sp>
      </p:grpSp>
      <p:sp>
        <p:nvSpPr>
          <p:cNvPr id="842" name="Shape 842"/>
          <p:cNvSpPr>
            <a:spLocks noGrp="1"/>
          </p:cNvSpPr>
          <p:nvPr>
            <p:ph type="body" idx="4294967295"/>
          </p:nvPr>
        </p:nvSpPr>
        <p:spPr>
          <a:xfrm>
            <a:off x="5368636" y="6419850"/>
            <a:ext cx="3775364" cy="438150"/>
          </a:xfrm>
          <a:prstGeom prst="rect">
            <a:avLst/>
          </a:prstGeom>
        </p:spPr>
        <p:txBody>
          <a:bodyPr anchor="b"/>
          <a:lstStyle/>
          <a:p>
            <a:pPr marL="0" indent="0">
              <a:spcBef>
                <a:spcPts val="0"/>
              </a:spcBef>
              <a:buSzTx/>
              <a:buNone/>
              <a:tabLst>
                <a:tab pos="2990850" algn="r"/>
                <a:tab pos="6172200" algn="r"/>
              </a:tabLst>
              <a:defRPr sz="1800"/>
            </a:pPr>
            <a:r>
              <a:rPr sz="1050" i="1" dirty="0"/>
              <a:t>Velazquez et al Am Heart J 198 (2018) 145-151.</a:t>
            </a:r>
          </a:p>
          <a:p>
            <a:pPr marL="0" indent="0">
              <a:spcBef>
                <a:spcPts val="0"/>
              </a:spcBef>
              <a:buSzTx/>
              <a:buNone/>
              <a:tabLst>
                <a:tab pos="2990850" algn="r"/>
                <a:tab pos="6172200" algn="r"/>
              </a:tabLst>
              <a:defRPr sz="1800"/>
            </a:pPr>
            <a:r>
              <a:rPr sz="1050" i="1" dirty="0"/>
              <a:t>Velazquez et al. /DOI: 10.1056/NEJMoa1812851, mod.</a:t>
            </a:r>
          </a:p>
        </p:txBody>
      </p:sp>
      <p:sp>
        <p:nvSpPr>
          <p:cNvPr id="843" name="Shape 843"/>
          <p:cNvSpPr/>
          <p:nvPr/>
        </p:nvSpPr>
        <p:spPr>
          <a:xfrm>
            <a:off x="0" y="5653102"/>
            <a:ext cx="9144000" cy="388696"/>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lvl1pPr>
              <a:lnSpc>
                <a:spcPct val="107000"/>
              </a:lnSpc>
            </a:lvl1pPr>
          </a:lstStyle>
          <a:p>
            <a:pPr lvl="0" algn="ctr"/>
            <a:r>
              <a:rPr dirty="0">
                <a:latin typeface="Calibri" panose="020F0502020204030204" pitchFamily="34" charset="0"/>
                <a:cs typeface="Calibri" panose="020F0502020204030204" pitchFamily="34" charset="0"/>
              </a:rPr>
              <a:t>La </a:t>
            </a:r>
            <a:r>
              <a:rPr dirty="0" err="1">
                <a:latin typeface="Calibri" panose="020F0502020204030204" pitchFamily="34" charset="0"/>
                <a:cs typeface="Calibri" panose="020F0502020204030204" pitchFamily="34" charset="0"/>
              </a:rPr>
              <a:t>riduzione</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dell’end</a:t>
            </a:r>
            <a:r>
              <a:rPr dirty="0">
                <a:latin typeface="Calibri" panose="020F0502020204030204" pitchFamily="34" charset="0"/>
                <a:cs typeface="Calibri" panose="020F0502020204030204" pitchFamily="34" charset="0"/>
              </a:rPr>
              <a:t> point </a:t>
            </a:r>
            <a:r>
              <a:rPr dirty="0" err="1">
                <a:latin typeface="Calibri" panose="020F0502020204030204" pitchFamily="34" charset="0"/>
                <a:cs typeface="Calibri" panose="020F0502020204030204" pitchFamily="34" charset="0"/>
              </a:rPr>
              <a:t>composito</a:t>
            </a:r>
            <a:r>
              <a:rPr dirty="0">
                <a:latin typeface="Calibri" panose="020F0502020204030204" pitchFamily="34" charset="0"/>
                <a:cs typeface="Calibri" panose="020F0502020204030204" pitchFamily="34" charset="0"/>
              </a:rPr>
              <a:t> è </a:t>
            </a:r>
            <a:r>
              <a:rPr dirty="0" err="1">
                <a:latin typeface="Calibri" panose="020F0502020204030204" pitchFamily="34" charset="0"/>
                <a:cs typeface="Calibri" panose="020F0502020204030204" pitchFamily="34" charset="0"/>
              </a:rPr>
              <a:t>guidato</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dalla</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morte</a:t>
            </a:r>
            <a:r>
              <a:rPr dirty="0">
                <a:latin typeface="Calibri" panose="020F0502020204030204" pitchFamily="34" charset="0"/>
                <a:cs typeface="Calibri" panose="020F0502020204030204" pitchFamily="34" charset="0"/>
              </a:rPr>
              <a:t> CV e </a:t>
            </a:r>
            <a:r>
              <a:rPr dirty="0" err="1">
                <a:latin typeface="Calibri" panose="020F0502020204030204" pitchFamily="34" charset="0"/>
                <a:cs typeface="Calibri" panose="020F0502020204030204" pitchFamily="34" charset="0"/>
              </a:rPr>
              <a:t>dalla</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reospedalizzazione</a:t>
            </a:r>
            <a:r>
              <a:rPr dirty="0">
                <a:latin typeface="Calibri" panose="020F0502020204030204" pitchFamily="34" charset="0"/>
                <a:cs typeface="Calibri" panose="020F0502020204030204" pitchFamily="34" charset="0"/>
              </a:rPr>
              <a:t> per HF</a:t>
            </a:r>
          </a:p>
        </p:txBody>
      </p:sp>
    </p:spTree>
  </p:cSld>
  <p:clrMapOvr>
    <a:masterClrMapping/>
  </p:clrMapOvr>
  <p:transitio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Shape 847"/>
          <p:cNvSpPr/>
          <p:nvPr/>
        </p:nvSpPr>
        <p:spPr>
          <a:xfrm>
            <a:off x="1" y="1104636"/>
            <a:ext cx="9143999" cy="3356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algn="ctr">
              <a:lnSpc>
                <a:spcPct val="80000"/>
              </a:lnSpc>
            </a:lvl1pPr>
          </a:lstStyle>
          <a:p>
            <a:pPr lvl="0"/>
            <a:r>
              <a:rPr sz="2800" b="1" dirty="0">
                <a:solidFill>
                  <a:srgbClr val="C00000"/>
                </a:solidFill>
                <a:latin typeface="Calibri" panose="020F0502020204030204" pitchFamily="34" charset="0"/>
                <a:cs typeface="Calibri" panose="020F0502020204030204" pitchFamily="34" charset="0"/>
              </a:rPr>
              <a:t>L’inizio di sacubitril/valsartan nel setting ospedaliero </a:t>
            </a:r>
            <a:r>
              <a:rPr sz="2800" b="1" dirty="0" smtClean="0">
                <a:solidFill>
                  <a:srgbClr val="C00000"/>
                </a:solidFill>
                <a:latin typeface="Calibri" panose="020F0502020204030204" pitchFamily="34" charset="0"/>
                <a:cs typeface="Calibri" panose="020F0502020204030204" pitchFamily="34" charset="0"/>
              </a:rPr>
              <a:t>è</a:t>
            </a:r>
            <a:r>
              <a:rPr lang="en-US" sz="2800" b="1" dirty="0" smtClean="0">
                <a:solidFill>
                  <a:srgbClr val="C00000"/>
                </a:solidFill>
                <a:latin typeface="Calibri" panose="020F0502020204030204" pitchFamily="34" charset="0"/>
                <a:cs typeface="Calibri" panose="020F0502020204030204" pitchFamily="34" charset="0"/>
              </a:rPr>
              <a:t>:</a:t>
            </a:r>
          </a:p>
          <a:p>
            <a:pPr lvl="0"/>
            <a:r>
              <a:rPr sz="2800" b="1" dirty="0" smtClean="0">
                <a:solidFill>
                  <a:srgbClr val="C00000"/>
                </a:solidFill>
                <a:latin typeface="Calibri" panose="020F0502020204030204" pitchFamily="34" charset="0"/>
                <a:cs typeface="Calibri" panose="020F0502020204030204" pitchFamily="34" charset="0"/>
              </a:rPr>
              <a:t>sicuro </a:t>
            </a:r>
            <a:r>
              <a:rPr sz="2800" b="1" dirty="0">
                <a:solidFill>
                  <a:srgbClr val="C00000"/>
                </a:solidFill>
                <a:latin typeface="Calibri" panose="020F0502020204030204" pitchFamily="34" charset="0"/>
                <a:cs typeface="Calibri" panose="020F0502020204030204" pitchFamily="34" charset="0"/>
              </a:rPr>
              <a:t>e ben tollerato</a:t>
            </a:r>
          </a:p>
        </p:txBody>
      </p:sp>
      <p:graphicFrame>
        <p:nvGraphicFramePr>
          <p:cNvPr id="848" name="Table 848"/>
          <p:cNvGraphicFramePr/>
          <p:nvPr/>
        </p:nvGraphicFramePr>
        <p:xfrm>
          <a:off x="1601672" y="2132856"/>
          <a:ext cx="5940661" cy="2970334"/>
        </p:xfrm>
        <a:graphic>
          <a:graphicData uri="http://schemas.openxmlformats.org/drawingml/2006/table">
            <a:tbl>
              <a:tblPr firstRow="1">
                <a:tableStyleId>{4C3C2611-4C71-4FC5-86AE-919BDF0F9419}</a:tableStyleId>
              </a:tblPr>
              <a:tblGrid>
                <a:gridCol w="2493704">
                  <a:extLst>
                    <a:ext uri="{9D8B030D-6E8A-4147-A177-3AD203B41FA5}">
                      <a16:colId xmlns="" xmlns:a16="http://schemas.microsoft.com/office/drawing/2014/main" val="20000"/>
                    </a:ext>
                  </a:extLst>
                </a:gridCol>
                <a:gridCol w="983078">
                  <a:extLst>
                    <a:ext uri="{9D8B030D-6E8A-4147-A177-3AD203B41FA5}">
                      <a16:colId xmlns="" xmlns:a16="http://schemas.microsoft.com/office/drawing/2014/main" val="20001"/>
                    </a:ext>
                  </a:extLst>
                </a:gridCol>
                <a:gridCol w="1012613">
                  <a:extLst>
                    <a:ext uri="{9D8B030D-6E8A-4147-A177-3AD203B41FA5}">
                      <a16:colId xmlns="" xmlns:a16="http://schemas.microsoft.com/office/drawing/2014/main" val="20002"/>
                    </a:ext>
                  </a:extLst>
                </a:gridCol>
                <a:gridCol w="1451266">
                  <a:extLst>
                    <a:ext uri="{9D8B030D-6E8A-4147-A177-3AD203B41FA5}">
                      <a16:colId xmlns="" xmlns:a16="http://schemas.microsoft.com/office/drawing/2014/main" val="20003"/>
                    </a:ext>
                  </a:extLst>
                </a:gridCol>
              </a:tblGrid>
              <a:tr h="990110">
                <a:tc>
                  <a:txBody>
                    <a:bodyPr/>
                    <a:lstStyle/>
                    <a:p>
                      <a:pPr lvl="0" algn="ctr">
                        <a:defRPr sz="1800" b="0" i="0" spc="0">
                          <a:solidFill>
                            <a:srgbClr val="000000"/>
                          </a:solidFill>
                        </a:defRPr>
                      </a:pPr>
                      <a:r>
                        <a:rPr sz="1100" b="1">
                          <a:solidFill>
                            <a:srgbClr val="FFFFFF"/>
                          </a:solidFill>
                          <a:sym typeface="Arial"/>
                        </a:rPr>
                        <a:t>Eventi  (%)</a:t>
                      </a:r>
                    </a:p>
                  </a:txBody>
                  <a:tcPr marL="19289" marR="19289" marT="19289" marB="19289" horzOverflow="overflow">
                    <a:solidFill>
                      <a:srgbClr val="0060A8"/>
                    </a:solidFill>
                  </a:tcPr>
                </a:tc>
                <a:tc>
                  <a:txBody>
                    <a:bodyPr/>
                    <a:lstStyle/>
                    <a:p>
                      <a:pPr lvl="0" algn="ctr">
                        <a:defRPr sz="1800" b="0" i="0" spc="0">
                          <a:solidFill>
                            <a:srgbClr val="000000"/>
                          </a:solidFill>
                        </a:defRPr>
                      </a:pPr>
                      <a:r>
                        <a:rPr sz="1100" b="1">
                          <a:solidFill>
                            <a:srgbClr val="FFFFFF"/>
                          </a:solidFill>
                          <a:sym typeface="Arial"/>
                        </a:rPr>
                        <a:t>Sacubitril/</a:t>
                      </a:r>
                      <a:br>
                        <a:rPr sz="1100" b="1">
                          <a:solidFill>
                            <a:srgbClr val="FFFFFF"/>
                          </a:solidFill>
                          <a:sym typeface="Arial"/>
                        </a:rPr>
                      </a:br>
                      <a:r>
                        <a:rPr sz="1100" b="1">
                          <a:solidFill>
                            <a:srgbClr val="FFFFFF"/>
                          </a:solidFill>
                          <a:sym typeface="Arial"/>
                        </a:rPr>
                        <a:t>Valsartan</a:t>
                      </a:r>
                      <a:br>
                        <a:rPr sz="1100" b="1">
                          <a:solidFill>
                            <a:srgbClr val="FFFFFF"/>
                          </a:solidFill>
                          <a:sym typeface="Arial"/>
                        </a:rPr>
                      </a:br>
                      <a:r>
                        <a:rPr sz="1100" b="1">
                          <a:solidFill>
                            <a:srgbClr val="FFFFFF"/>
                          </a:solidFill>
                          <a:sym typeface="Arial"/>
                        </a:rPr>
                        <a:t>(n=440)</a:t>
                      </a:r>
                      <a:endParaRPr sz="900" b="1">
                        <a:solidFill>
                          <a:srgbClr val="FFFFFF"/>
                        </a:solidFill>
                        <a:sym typeface="Arial"/>
                      </a:endParaRPr>
                    </a:p>
                    <a:p>
                      <a:pPr lvl="0" algn="ctr">
                        <a:defRPr sz="1800" b="0" i="0" spc="0">
                          <a:solidFill>
                            <a:srgbClr val="000000"/>
                          </a:solidFill>
                        </a:defRPr>
                      </a:pPr>
                      <a:r>
                        <a:rPr sz="1100" b="1">
                          <a:solidFill>
                            <a:srgbClr val="FFFFFF"/>
                          </a:solidFill>
                          <a:sym typeface="Arial"/>
                        </a:rPr>
                        <a:t> (%)</a:t>
                      </a:r>
                    </a:p>
                  </a:txBody>
                  <a:tcPr marL="19289" marR="19289" marT="19289" marB="19289" horzOverflow="overflow">
                    <a:solidFill>
                      <a:srgbClr val="0060A8"/>
                    </a:solidFill>
                  </a:tcPr>
                </a:tc>
                <a:tc>
                  <a:txBody>
                    <a:bodyPr/>
                    <a:lstStyle/>
                    <a:p>
                      <a:pPr lvl="0" algn="ctr">
                        <a:defRPr sz="1800" b="0" i="0" spc="0">
                          <a:solidFill>
                            <a:srgbClr val="000000"/>
                          </a:solidFill>
                        </a:defRPr>
                      </a:pPr>
                      <a:r>
                        <a:rPr sz="1100" b="1">
                          <a:solidFill>
                            <a:srgbClr val="FFFFFF"/>
                          </a:solidFill>
                          <a:sym typeface="Arial"/>
                        </a:rPr>
                        <a:t>Enalapril </a:t>
                      </a:r>
                      <a:br>
                        <a:rPr sz="1100" b="1">
                          <a:solidFill>
                            <a:srgbClr val="FFFFFF"/>
                          </a:solidFill>
                          <a:sym typeface="Arial"/>
                        </a:rPr>
                      </a:br>
                      <a:r>
                        <a:rPr sz="1100" b="1">
                          <a:solidFill>
                            <a:srgbClr val="FFFFFF"/>
                          </a:solidFill>
                          <a:sym typeface="Arial"/>
                        </a:rPr>
                        <a:t>(n=441)</a:t>
                      </a:r>
                      <a:endParaRPr sz="900" b="1">
                        <a:solidFill>
                          <a:srgbClr val="FFFFFF"/>
                        </a:solidFill>
                        <a:sym typeface="Arial"/>
                      </a:endParaRPr>
                    </a:p>
                    <a:p>
                      <a:pPr lvl="0" algn="ctr">
                        <a:defRPr sz="1800" b="0" i="0" spc="0">
                          <a:solidFill>
                            <a:srgbClr val="000000"/>
                          </a:solidFill>
                        </a:defRPr>
                      </a:pPr>
                      <a:endParaRPr sz="1100" b="1">
                        <a:solidFill>
                          <a:srgbClr val="FFFFFF"/>
                        </a:solidFill>
                        <a:sym typeface="Arial"/>
                      </a:endParaRPr>
                    </a:p>
                    <a:p>
                      <a:pPr lvl="0" algn="ctr">
                        <a:defRPr sz="1800" b="0" i="0" spc="0">
                          <a:solidFill>
                            <a:srgbClr val="000000"/>
                          </a:solidFill>
                        </a:defRPr>
                      </a:pPr>
                      <a:r>
                        <a:rPr sz="1100" b="1">
                          <a:solidFill>
                            <a:srgbClr val="FFFFFF"/>
                          </a:solidFill>
                          <a:sym typeface="Arial"/>
                        </a:rPr>
                        <a:t> (%)</a:t>
                      </a:r>
                    </a:p>
                  </a:txBody>
                  <a:tcPr marL="19289" marR="19289" marT="19289" marB="19289" horzOverflow="overflow">
                    <a:solidFill>
                      <a:srgbClr val="0060A8"/>
                    </a:solidFill>
                  </a:tcPr>
                </a:tc>
                <a:tc>
                  <a:txBody>
                    <a:bodyPr/>
                    <a:lstStyle/>
                    <a:p>
                      <a:pPr lvl="0" algn="ctr">
                        <a:defRPr sz="1800" b="0" i="0" spc="0">
                          <a:solidFill>
                            <a:srgbClr val="000000"/>
                          </a:solidFill>
                        </a:defRPr>
                      </a:pPr>
                      <a:r>
                        <a:rPr sz="1100" b="1">
                          <a:solidFill>
                            <a:srgbClr val="FFFFFF"/>
                          </a:solidFill>
                          <a:sym typeface="Arial"/>
                        </a:rPr>
                        <a:t>RR </a:t>
                      </a:r>
                      <a:br>
                        <a:rPr sz="1100" b="1">
                          <a:solidFill>
                            <a:srgbClr val="FFFFFF"/>
                          </a:solidFill>
                          <a:sym typeface="Arial"/>
                        </a:rPr>
                      </a:br>
                      <a:r>
                        <a:rPr sz="1100" b="1">
                          <a:solidFill>
                            <a:srgbClr val="FFFFFF"/>
                          </a:solidFill>
                          <a:sym typeface="Arial"/>
                        </a:rPr>
                        <a:t>(95% CI)</a:t>
                      </a:r>
                    </a:p>
                  </a:txBody>
                  <a:tcPr marL="19289" marR="19289" marT="19289" marB="19289" horzOverflow="overflow">
                    <a:solidFill>
                      <a:srgbClr val="0060A8"/>
                    </a:solidFill>
                  </a:tcPr>
                </a:tc>
                <a:extLst>
                  <a:ext uri="{0D108BD9-81ED-4DB2-BD59-A6C34878D82A}">
                    <a16:rowId xmlns="" xmlns:a16="http://schemas.microsoft.com/office/drawing/2014/main" val="10000"/>
                  </a:ext>
                </a:extLst>
              </a:tr>
              <a:tr h="495056">
                <a:tc>
                  <a:txBody>
                    <a:bodyPr/>
                    <a:lstStyle/>
                    <a:p>
                      <a:pPr lvl="0" indent="144000" algn="l">
                        <a:defRPr sz="1800" b="0" i="0" spc="0"/>
                      </a:pPr>
                      <a:r>
                        <a:rPr sz="1200" b="1" i="1">
                          <a:sym typeface="Arial"/>
                        </a:rPr>
                        <a:t>Peggioramento della funzione renale</a:t>
                      </a:r>
                      <a:r>
                        <a:rPr sz="1200" b="1" i="1" baseline="30000">
                          <a:sym typeface="Arial"/>
                        </a:rPr>
                        <a:t>a</a:t>
                      </a:r>
                    </a:p>
                  </a:txBody>
                  <a:tcPr marL="19289" marR="19289" marT="19289" marB="19289" anchor="ctr" horzOverflow="overflow">
                    <a:solidFill>
                      <a:srgbClr val="D7D7D7"/>
                    </a:solidFill>
                  </a:tcPr>
                </a:tc>
                <a:tc>
                  <a:txBody>
                    <a:bodyPr/>
                    <a:lstStyle/>
                    <a:p>
                      <a:pPr lvl="0" indent="144000" algn="ctr">
                        <a:defRPr sz="1800" b="0" i="0" spc="0"/>
                      </a:pPr>
                      <a:r>
                        <a:rPr sz="1200" b="1" i="1">
                          <a:sym typeface="Arial"/>
                        </a:rPr>
                        <a:t>13.6</a:t>
                      </a:r>
                    </a:p>
                  </a:txBody>
                  <a:tcPr marL="19289" marR="19289" marT="19289" marB="19289" anchor="ctr" horzOverflow="overflow">
                    <a:solidFill>
                      <a:srgbClr val="D7D7D7"/>
                    </a:solidFill>
                  </a:tcPr>
                </a:tc>
                <a:tc>
                  <a:txBody>
                    <a:bodyPr/>
                    <a:lstStyle/>
                    <a:p>
                      <a:pPr lvl="0" indent="144000" algn="ctr">
                        <a:defRPr sz="1800" b="0" i="0" spc="0"/>
                      </a:pPr>
                      <a:r>
                        <a:rPr sz="1200" b="1" i="1">
                          <a:sym typeface="Arial"/>
                        </a:rPr>
                        <a:t>14.7</a:t>
                      </a:r>
                    </a:p>
                  </a:txBody>
                  <a:tcPr marL="19289" marR="19289" marT="19289" marB="19289" anchor="ctr" horzOverflow="overflow">
                    <a:solidFill>
                      <a:srgbClr val="D7D7D7"/>
                    </a:solidFill>
                  </a:tcPr>
                </a:tc>
                <a:tc>
                  <a:txBody>
                    <a:bodyPr/>
                    <a:lstStyle/>
                    <a:p>
                      <a:pPr lvl="0" indent="144000" algn="ctr">
                        <a:defRPr sz="1800" b="0" i="0" spc="0"/>
                      </a:pPr>
                      <a:r>
                        <a:rPr sz="1200" b="1" i="1">
                          <a:sym typeface="Arial"/>
                        </a:rPr>
                        <a:t>0.93 (0.67-1.28)</a:t>
                      </a:r>
                    </a:p>
                  </a:txBody>
                  <a:tcPr marL="19289" marR="19289" marT="19289" marB="19289" anchor="ctr" horzOverflow="overflow">
                    <a:solidFill>
                      <a:srgbClr val="D7D7D7"/>
                    </a:solidFill>
                  </a:tcPr>
                </a:tc>
                <a:extLst>
                  <a:ext uri="{0D108BD9-81ED-4DB2-BD59-A6C34878D82A}">
                    <a16:rowId xmlns="" xmlns:a16="http://schemas.microsoft.com/office/drawing/2014/main" val="10001"/>
                  </a:ext>
                </a:extLst>
              </a:tr>
              <a:tr h="495056">
                <a:tc>
                  <a:txBody>
                    <a:bodyPr/>
                    <a:lstStyle/>
                    <a:p>
                      <a:pPr lvl="0" indent="144000" algn="l">
                        <a:defRPr sz="1800" b="0" i="0" spc="0"/>
                      </a:pPr>
                      <a:r>
                        <a:rPr sz="1200" b="1" i="1">
                          <a:sym typeface="Arial"/>
                        </a:rPr>
                        <a:t>Iperkalemia</a:t>
                      </a:r>
                    </a:p>
                  </a:txBody>
                  <a:tcPr marL="19289" marR="19289" marT="19289" marB="19289" anchor="ctr" horzOverflow="overflow">
                    <a:solidFill>
                      <a:srgbClr val="ECECEC"/>
                    </a:solidFill>
                  </a:tcPr>
                </a:tc>
                <a:tc>
                  <a:txBody>
                    <a:bodyPr/>
                    <a:lstStyle/>
                    <a:p>
                      <a:pPr lvl="0" indent="144000" algn="ctr">
                        <a:defRPr sz="1800" b="0" i="0" spc="0"/>
                      </a:pPr>
                      <a:r>
                        <a:rPr sz="1200" b="1" i="1">
                          <a:sym typeface="Arial"/>
                        </a:rPr>
                        <a:t>11.6</a:t>
                      </a:r>
                    </a:p>
                  </a:txBody>
                  <a:tcPr marL="19289" marR="19289" marT="19289" marB="19289" anchor="ctr" horzOverflow="overflow">
                    <a:solidFill>
                      <a:srgbClr val="ECECEC"/>
                    </a:solidFill>
                  </a:tcPr>
                </a:tc>
                <a:tc>
                  <a:txBody>
                    <a:bodyPr/>
                    <a:lstStyle/>
                    <a:p>
                      <a:pPr lvl="0" indent="144000" algn="ctr">
                        <a:defRPr sz="1800" b="0" i="0" spc="0"/>
                      </a:pPr>
                      <a:r>
                        <a:rPr sz="1200" b="1" i="1">
                          <a:sym typeface="Arial"/>
                        </a:rPr>
                        <a:t>9.3</a:t>
                      </a:r>
                    </a:p>
                  </a:txBody>
                  <a:tcPr marL="19289" marR="19289" marT="19289" marB="19289" anchor="ctr" horzOverflow="overflow">
                    <a:solidFill>
                      <a:srgbClr val="ECECEC"/>
                    </a:solidFill>
                  </a:tcPr>
                </a:tc>
                <a:tc>
                  <a:txBody>
                    <a:bodyPr/>
                    <a:lstStyle/>
                    <a:p>
                      <a:pPr lvl="0" indent="144000" algn="ctr">
                        <a:defRPr sz="1800" b="0" i="0" spc="0"/>
                      </a:pPr>
                      <a:r>
                        <a:rPr sz="1200" b="1" i="1">
                          <a:sym typeface="Arial"/>
                        </a:rPr>
                        <a:t>1.25 (0.84-1.84)</a:t>
                      </a:r>
                    </a:p>
                  </a:txBody>
                  <a:tcPr marL="19289" marR="19289" marT="19289" marB="19289" anchor="ctr" horzOverflow="overflow">
                    <a:solidFill>
                      <a:srgbClr val="ECECEC"/>
                    </a:solidFill>
                  </a:tcPr>
                </a:tc>
                <a:extLst>
                  <a:ext uri="{0D108BD9-81ED-4DB2-BD59-A6C34878D82A}">
                    <a16:rowId xmlns="" xmlns:a16="http://schemas.microsoft.com/office/drawing/2014/main" val="10002"/>
                  </a:ext>
                </a:extLst>
              </a:tr>
              <a:tr h="495056">
                <a:tc>
                  <a:txBody>
                    <a:bodyPr/>
                    <a:lstStyle/>
                    <a:p>
                      <a:pPr lvl="0" indent="144000" algn="l">
                        <a:defRPr sz="1800" b="0" i="0" spc="0"/>
                      </a:pPr>
                      <a:r>
                        <a:rPr sz="1200" b="1" i="1">
                          <a:sym typeface="Arial"/>
                        </a:rPr>
                        <a:t>Ipotensione sintomatica</a:t>
                      </a:r>
                    </a:p>
                  </a:txBody>
                  <a:tcPr marL="19289" marR="19289" marT="19289" marB="19289" anchor="ctr" horzOverflow="overflow">
                    <a:solidFill>
                      <a:srgbClr val="D7D7D7"/>
                    </a:solidFill>
                  </a:tcPr>
                </a:tc>
                <a:tc>
                  <a:txBody>
                    <a:bodyPr/>
                    <a:lstStyle/>
                    <a:p>
                      <a:pPr lvl="0" indent="144000" algn="ctr">
                        <a:defRPr sz="1800" b="0" i="0" spc="0"/>
                      </a:pPr>
                      <a:r>
                        <a:rPr sz="1200" b="1" i="1">
                          <a:sym typeface="Arial"/>
                        </a:rPr>
                        <a:t>15.0</a:t>
                      </a:r>
                    </a:p>
                  </a:txBody>
                  <a:tcPr marL="19289" marR="19289" marT="19289" marB="19289" anchor="ctr" horzOverflow="overflow">
                    <a:solidFill>
                      <a:srgbClr val="D7D7D7"/>
                    </a:solidFill>
                  </a:tcPr>
                </a:tc>
                <a:tc>
                  <a:txBody>
                    <a:bodyPr/>
                    <a:lstStyle/>
                    <a:p>
                      <a:pPr lvl="0" indent="144000" algn="ctr">
                        <a:defRPr sz="1800" b="0" i="0" spc="0"/>
                      </a:pPr>
                      <a:r>
                        <a:rPr sz="1200" b="1" i="1">
                          <a:sym typeface="Arial"/>
                        </a:rPr>
                        <a:t>12.7</a:t>
                      </a:r>
                    </a:p>
                  </a:txBody>
                  <a:tcPr marL="19289" marR="19289" marT="19289" marB="19289" anchor="ctr" horzOverflow="overflow">
                    <a:solidFill>
                      <a:srgbClr val="D7D7D7"/>
                    </a:solidFill>
                  </a:tcPr>
                </a:tc>
                <a:tc>
                  <a:txBody>
                    <a:bodyPr/>
                    <a:lstStyle/>
                    <a:p>
                      <a:pPr lvl="0" indent="144000" algn="ctr">
                        <a:defRPr sz="1800" b="0" i="0" spc="0"/>
                      </a:pPr>
                      <a:r>
                        <a:rPr sz="1200" b="1" i="1">
                          <a:sym typeface="Arial"/>
                        </a:rPr>
                        <a:t>1.18 (0.85-1.64)</a:t>
                      </a:r>
                    </a:p>
                  </a:txBody>
                  <a:tcPr marL="19289" marR="19289" marT="19289" marB="19289" anchor="ctr" horzOverflow="overflow">
                    <a:solidFill>
                      <a:srgbClr val="D7D7D7"/>
                    </a:solidFill>
                  </a:tcPr>
                </a:tc>
                <a:extLst>
                  <a:ext uri="{0D108BD9-81ED-4DB2-BD59-A6C34878D82A}">
                    <a16:rowId xmlns="" xmlns:a16="http://schemas.microsoft.com/office/drawing/2014/main" val="10003"/>
                  </a:ext>
                </a:extLst>
              </a:tr>
              <a:tr h="495056">
                <a:tc>
                  <a:txBody>
                    <a:bodyPr/>
                    <a:lstStyle/>
                    <a:p>
                      <a:pPr lvl="0" indent="144000" algn="l">
                        <a:defRPr sz="1800" b="0" i="0" spc="0"/>
                      </a:pPr>
                      <a:r>
                        <a:rPr sz="1200" b="1" i="1">
                          <a:sym typeface="Arial"/>
                        </a:rPr>
                        <a:t>Angioedema</a:t>
                      </a:r>
                      <a:r>
                        <a:rPr sz="1200" b="1" i="1" baseline="30000">
                          <a:sym typeface="Arial"/>
                        </a:rPr>
                        <a:t>b</a:t>
                      </a:r>
                    </a:p>
                  </a:txBody>
                  <a:tcPr marL="19289" marR="19289" marT="19289" marB="19289" anchor="ctr" horzOverflow="overflow">
                    <a:solidFill>
                      <a:srgbClr val="ECECEC"/>
                    </a:solidFill>
                  </a:tcPr>
                </a:tc>
                <a:tc>
                  <a:txBody>
                    <a:bodyPr/>
                    <a:lstStyle/>
                    <a:p>
                      <a:pPr lvl="0" indent="144000" algn="ctr">
                        <a:defRPr sz="1800" b="0" i="0" spc="0"/>
                      </a:pPr>
                      <a:r>
                        <a:rPr sz="1200" b="1" i="1">
                          <a:sym typeface="Arial"/>
                        </a:rPr>
                        <a:t>0.2</a:t>
                      </a:r>
                    </a:p>
                  </a:txBody>
                  <a:tcPr marL="19289" marR="19289" marT="19289" marB="19289" anchor="ctr" horzOverflow="overflow">
                    <a:solidFill>
                      <a:srgbClr val="ECECEC"/>
                    </a:solidFill>
                  </a:tcPr>
                </a:tc>
                <a:tc>
                  <a:txBody>
                    <a:bodyPr/>
                    <a:lstStyle/>
                    <a:p>
                      <a:pPr lvl="0" indent="144000" algn="ctr">
                        <a:defRPr sz="1800" b="0" i="0" spc="0"/>
                      </a:pPr>
                      <a:r>
                        <a:rPr sz="1200" b="1" i="1">
                          <a:sym typeface="Arial"/>
                        </a:rPr>
                        <a:t>1.4</a:t>
                      </a:r>
                    </a:p>
                  </a:txBody>
                  <a:tcPr marL="19289" marR="19289" marT="19289" marB="19289" anchor="ctr" horzOverflow="overflow">
                    <a:solidFill>
                      <a:srgbClr val="ECECEC"/>
                    </a:solidFill>
                  </a:tcPr>
                </a:tc>
                <a:tc>
                  <a:txBody>
                    <a:bodyPr/>
                    <a:lstStyle/>
                    <a:p>
                      <a:pPr lvl="0" indent="144000" algn="ctr">
                        <a:defRPr sz="1800" b="0" i="0" spc="0"/>
                      </a:pPr>
                      <a:r>
                        <a:rPr sz="1200" b="1" i="1">
                          <a:sym typeface="Arial"/>
                        </a:rPr>
                        <a:t>0.17 (0.02-1.38)</a:t>
                      </a:r>
                    </a:p>
                  </a:txBody>
                  <a:tcPr marL="19289" marR="19289" marT="19289" marB="19289" anchor="ctr" horzOverflow="overflow">
                    <a:solidFill>
                      <a:srgbClr val="ECECEC"/>
                    </a:solidFill>
                  </a:tcPr>
                </a:tc>
                <a:extLst>
                  <a:ext uri="{0D108BD9-81ED-4DB2-BD59-A6C34878D82A}">
                    <a16:rowId xmlns="" xmlns:a16="http://schemas.microsoft.com/office/drawing/2014/main" val="10004"/>
                  </a:ext>
                </a:extLst>
              </a:tr>
            </a:tbl>
          </a:graphicData>
        </a:graphic>
      </p:graphicFrame>
      <p:sp>
        <p:nvSpPr>
          <p:cNvPr id="849" name="Shape 849"/>
          <p:cNvSpPr/>
          <p:nvPr/>
        </p:nvSpPr>
        <p:spPr>
          <a:xfrm>
            <a:off x="4976092" y="5147020"/>
            <a:ext cx="2565374" cy="497182"/>
          </a:xfrm>
          <a:prstGeom prst="rect">
            <a:avLst/>
          </a:prstGeom>
          <a:ln w="12700">
            <a:miter lim="400000"/>
          </a:ln>
          <a:extLst>
            <a:ext uri="{C572A759-6A51-4108-AA02-DFA0A04FC94B}">
              <ma14:wrappingTextBoxFlag xmlns:ma14="http://schemas.microsoft.com/office/mac/drawingml/2011/main" xmlns="" val="1"/>
            </a:ext>
          </a:extLst>
        </p:spPr>
        <p:txBody>
          <a:bodyPr wrap="square" lIns="25715" tIns="25715" rIns="25715" bIns="25715" anchor="b">
            <a:spAutoFit/>
          </a:bodyPr>
          <a:lstStyle/>
          <a:p>
            <a:pPr lvl="0">
              <a:lnSpc>
                <a:spcPct val="90000"/>
              </a:lnSpc>
            </a:pPr>
            <a:endParaRPr sz="800" i="1" dirty="0"/>
          </a:p>
          <a:p>
            <a:pPr lvl="0">
              <a:lnSpc>
                <a:spcPct val="90000"/>
              </a:lnSpc>
            </a:pPr>
            <a:endParaRPr sz="800" i="1" dirty="0"/>
          </a:p>
          <a:p>
            <a:pPr lvl="0">
              <a:lnSpc>
                <a:spcPct val="90000"/>
              </a:lnSpc>
            </a:pPr>
            <a:r>
              <a:rPr sz="800" i="1" dirty="0"/>
              <a:t>Velazquez et al Am Heart J 198 (2018) 145-151. </a:t>
            </a:r>
            <a:endParaRPr i="1" dirty="0"/>
          </a:p>
          <a:p>
            <a:pPr lvl="0">
              <a:lnSpc>
                <a:spcPct val="90000"/>
              </a:lnSpc>
            </a:pPr>
            <a:r>
              <a:rPr sz="800" i="1" dirty="0"/>
              <a:t>Velazquez et al. /DOI: 10.1056/NEJMoa1812851, mod.</a:t>
            </a:r>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629400"/>
            <a:ext cx="228600" cy="228600"/>
          </a:xfrm>
        </p:spPr>
        <p:txBody>
          <a:bodyPr/>
          <a:lstStyle/>
          <a:p>
            <a:pPr algn="l" defTabSz="914377" rtl="0"/>
            <a:fld id="{47547CF9-5B10-D24F-A8D7-45A9778164F7}" type="slidenum">
              <a:rPr lang="uk-UA" kern="1200">
                <a:ea typeface="+mn-ea"/>
                <a:cs typeface="+mn-cs"/>
              </a:rPr>
              <a:pPr algn="l" defTabSz="914377" rtl="0"/>
              <a:t>36</a:t>
            </a:fld>
            <a:endParaRPr lang="uk-UA" kern="1200" dirty="0">
              <a:ea typeface="+mn-ea"/>
              <a:cs typeface="+mn-cs"/>
            </a:endParaRPr>
          </a:p>
        </p:txBody>
      </p:sp>
      <p:pic>
        <p:nvPicPr>
          <p:cNvPr id="4" name="Picture 3"/>
          <p:cNvPicPr>
            <a:picLocks noChangeAspect="1"/>
          </p:cNvPicPr>
          <p:nvPr/>
        </p:nvPicPr>
        <p:blipFill>
          <a:blip r:embed="rId2" cstate="print"/>
          <a:stretch>
            <a:fillRect/>
          </a:stretch>
        </p:blipFill>
        <p:spPr>
          <a:xfrm>
            <a:off x="1" y="1124744"/>
            <a:ext cx="9164953" cy="4680520"/>
          </a:xfrm>
          <a:prstGeom prst="rect">
            <a:avLst/>
          </a:prstGeom>
        </p:spPr>
      </p:pic>
      <p:sp>
        <p:nvSpPr>
          <p:cNvPr id="5" name="Oval 4"/>
          <p:cNvSpPr/>
          <p:nvPr/>
        </p:nvSpPr>
        <p:spPr>
          <a:xfrm>
            <a:off x="4764021" y="2948947"/>
            <a:ext cx="914400" cy="22082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endParaRPr lang="en-US" kern="1200">
              <a:solidFill>
                <a:srgbClr val="FFFFFF"/>
              </a:solidFill>
              <a:latin typeface="Arial"/>
            </a:endParaRPr>
          </a:p>
        </p:txBody>
      </p:sp>
      <p:sp>
        <p:nvSpPr>
          <p:cNvPr id="2" name="TextBox 1"/>
          <p:cNvSpPr txBox="1"/>
          <p:nvPr/>
        </p:nvSpPr>
        <p:spPr>
          <a:xfrm>
            <a:off x="455973" y="216788"/>
            <a:ext cx="7872875" cy="830997"/>
          </a:xfrm>
          <a:prstGeom prst="rect">
            <a:avLst/>
          </a:prstGeom>
          <a:noFill/>
        </p:spPr>
        <p:txBody>
          <a:bodyPr wrap="square" rtlCol="0">
            <a:spAutoFit/>
          </a:bodyPr>
          <a:lstStyle/>
          <a:p>
            <a:pPr algn="ctr" defTabSz="1219170" rtl="0"/>
            <a:r>
              <a:rPr lang="it-IT" sz="2400" b="1" kern="1200" dirty="0">
                <a:solidFill>
                  <a:srgbClr val="AB3910"/>
                </a:solidFill>
                <a:ea typeface="+mn-ea"/>
                <a:cs typeface="+mn-cs"/>
              </a:rPr>
              <a:t>Cogliere l’opportunità costituita dal ricovero ospedaliero per migliorare il raggiungimento degli:</a:t>
            </a:r>
            <a:endParaRPr lang="en-US" sz="2400" b="1" kern="1200" dirty="0">
              <a:solidFill>
                <a:srgbClr val="AB3910"/>
              </a:solidFill>
              <a:ea typeface="+mn-ea"/>
              <a:cs typeface="+mn-cs"/>
            </a:endParaRPr>
          </a:p>
        </p:txBody>
      </p:sp>
      <p:sp>
        <p:nvSpPr>
          <p:cNvPr id="6" name="Rectangle 5"/>
          <p:cNvSpPr/>
          <p:nvPr/>
        </p:nvSpPr>
        <p:spPr>
          <a:xfrm>
            <a:off x="2710267" y="1986519"/>
            <a:ext cx="3877956"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en-US" kern="1200">
              <a:solidFill>
                <a:srgbClr val="FFFFFF"/>
              </a:solidFill>
              <a:latin typeface="Arial"/>
            </a:endParaRPr>
          </a:p>
        </p:txBody>
      </p:sp>
    </p:spTree>
    <p:extLst>
      <p:ext uri="{BB962C8B-B14F-4D97-AF65-F5344CB8AC3E}">
        <p14:creationId xmlns:p14="http://schemas.microsoft.com/office/powerpoint/2010/main" xmlns="" val="1758400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idx="4294967295"/>
          </p:nvPr>
        </p:nvSpPr>
        <p:spPr>
          <a:xfrm>
            <a:off x="0" y="1123950"/>
            <a:ext cx="9078516" cy="719138"/>
          </a:xfrm>
          <a:prstGeom prst="rect">
            <a:avLst/>
          </a:prstGeom>
        </p:spPr>
        <p:txBody>
          <a:bodyPr lIns="0" tIns="0" rIns="0" bIns="0">
            <a:normAutofit/>
          </a:bodyPr>
          <a:lstStyle>
            <a:lvl1pPr>
              <a:defRPr sz="2400"/>
            </a:lvl1pPr>
          </a:lstStyle>
          <a:p>
            <a:pPr lvl="0" algn="ctr">
              <a:defRPr sz="1800"/>
            </a:pPr>
            <a:r>
              <a:rPr lang="it-IT" sz="2000" b="1" dirty="0">
                <a:solidFill>
                  <a:srgbClr val="C00000"/>
                </a:solidFill>
                <a:latin typeface="Calibri" panose="020F0502020204030204" pitchFamily="34" charset="0"/>
                <a:cs typeface="Calibri" panose="020F0502020204030204" pitchFamily="34" charset="0"/>
              </a:rPr>
              <a:t>L’insufficienza Cardiaca è una malattia</a:t>
            </a:r>
            <a:r>
              <a:rPr sz="2000" b="1" dirty="0">
                <a:solidFill>
                  <a:srgbClr val="C00000"/>
                </a:solidFill>
                <a:latin typeface="Calibri" panose="020F0502020204030204" pitchFamily="34" charset="0"/>
                <a:cs typeface="Calibri" panose="020F0502020204030204" pitchFamily="34" charset="0"/>
              </a:rPr>
              <a:t> </a:t>
            </a:r>
            <a:r>
              <a:rPr sz="2000" b="1" dirty="0" err="1">
                <a:solidFill>
                  <a:srgbClr val="C00000"/>
                </a:solidFill>
                <a:latin typeface="Calibri" panose="020F0502020204030204" pitchFamily="34" charset="0"/>
                <a:cs typeface="Calibri" panose="020F0502020204030204" pitchFamily="34" charset="0"/>
              </a:rPr>
              <a:t>progressiv</a:t>
            </a:r>
            <a:r>
              <a:rPr lang="it-IT" sz="2000" b="1" dirty="0">
                <a:solidFill>
                  <a:srgbClr val="C00000"/>
                </a:solidFill>
                <a:latin typeface="Calibri" panose="020F0502020204030204" pitchFamily="34" charset="0"/>
                <a:cs typeface="Calibri" panose="020F0502020204030204" pitchFamily="34" charset="0"/>
              </a:rPr>
              <a:t>a durante la quale la </a:t>
            </a:r>
            <a:r>
              <a:rPr sz="2000" b="1" dirty="0" err="1">
                <a:solidFill>
                  <a:srgbClr val="C00000"/>
                </a:solidFill>
                <a:latin typeface="Calibri" panose="020F0502020204030204" pitchFamily="34" charset="0"/>
                <a:cs typeface="Calibri" panose="020F0502020204030204" pitchFamily="34" charset="0"/>
              </a:rPr>
              <a:t>stru</a:t>
            </a:r>
            <a:r>
              <a:rPr lang="it-IT" sz="2000" b="1" dirty="0">
                <a:solidFill>
                  <a:srgbClr val="C00000"/>
                </a:solidFill>
                <a:latin typeface="Calibri" panose="020F0502020204030204" pitchFamily="34" charset="0"/>
                <a:cs typeface="Calibri" panose="020F0502020204030204" pitchFamily="34" charset="0"/>
              </a:rPr>
              <a:t>t</a:t>
            </a:r>
            <a:r>
              <a:rPr sz="2000" b="1" dirty="0">
                <a:solidFill>
                  <a:srgbClr val="C00000"/>
                </a:solidFill>
                <a:latin typeface="Calibri" panose="020F0502020204030204" pitchFamily="34" charset="0"/>
                <a:cs typeface="Calibri" panose="020F0502020204030204" pitchFamily="34" charset="0"/>
              </a:rPr>
              <a:t>tur</a:t>
            </a:r>
            <a:r>
              <a:rPr lang="it-IT" sz="2000" b="1" dirty="0">
                <a:solidFill>
                  <a:srgbClr val="C00000"/>
                </a:solidFill>
                <a:latin typeface="Calibri" panose="020F0502020204030204" pitchFamily="34" charset="0"/>
                <a:cs typeface="Calibri" panose="020F0502020204030204" pitchFamily="34" charset="0"/>
              </a:rPr>
              <a:t>a e la </a:t>
            </a:r>
            <a:br>
              <a:rPr lang="it-IT" sz="2000" b="1" dirty="0">
                <a:solidFill>
                  <a:srgbClr val="C00000"/>
                </a:solidFill>
                <a:latin typeface="Calibri" panose="020F0502020204030204" pitchFamily="34" charset="0"/>
                <a:cs typeface="Calibri" panose="020F0502020204030204" pitchFamily="34" charset="0"/>
              </a:rPr>
            </a:br>
            <a:r>
              <a:rPr lang="it-IT" sz="2000" b="1" dirty="0">
                <a:solidFill>
                  <a:srgbClr val="C00000"/>
                </a:solidFill>
                <a:latin typeface="Calibri" panose="020F0502020204030204" pitchFamily="34" charset="0"/>
                <a:cs typeface="Calibri" panose="020F0502020204030204" pitchFamily="34" charset="0"/>
              </a:rPr>
              <a:t>funzione del cuore </a:t>
            </a:r>
            <a:r>
              <a:rPr sz="2000" b="1" dirty="0" err="1">
                <a:solidFill>
                  <a:srgbClr val="C00000"/>
                </a:solidFill>
                <a:latin typeface="Calibri" panose="020F0502020204030204" pitchFamily="34" charset="0"/>
                <a:cs typeface="Calibri" panose="020F0502020204030204" pitchFamily="34" charset="0"/>
              </a:rPr>
              <a:t>continu</a:t>
            </a:r>
            <a:r>
              <a:rPr lang="it-IT" sz="2000" b="1" dirty="0">
                <a:solidFill>
                  <a:srgbClr val="C00000"/>
                </a:solidFill>
                <a:latin typeface="Calibri" panose="020F0502020204030204" pitchFamily="34" charset="0"/>
                <a:cs typeface="Calibri" panose="020F0502020204030204" pitchFamily="34" charset="0"/>
              </a:rPr>
              <a:t>ano a</a:t>
            </a:r>
            <a:r>
              <a:rPr sz="2000" b="1" dirty="0">
                <a:solidFill>
                  <a:srgbClr val="C00000"/>
                </a:solidFill>
                <a:latin typeface="Calibri" panose="020F0502020204030204" pitchFamily="34" charset="0"/>
                <a:cs typeface="Calibri" panose="020F0502020204030204" pitchFamily="34" charset="0"/>
              </a:rPr>
              <a:t> </a:t>
            </a:r>
            <a:r>
              <a:rPr sz="2000" b="1" dirty="0" err="1">
                <a:solidFill>
                  <a:srgbClr val="C00000"/>
                </a:solidFill>
                <a:latin typeface="Calibri" panose="020F0502020204030204" pitchFamily="34" charset="0"/>
                <a:cs typeface="Calibri" panose="020F0502020204030204" pitchFamily="34" charset="0"/>
              </a:rPr>
              <a:t>deteriora</a:t>
            </a:r>
            <a:r>
              <a:rPr lang="it-IT" sz="2000" b="1" dirty="0">
                <a:solidFill>
                  <a:srgbClr val="C00000"/>
                </a:solidFill>
                <a:latin typeface="Calibri" panose="020F0502020204030204" pitchFamily="34" charset="0"/>
                <a:cs typeface="Calibri" panose="020F0502020204030204" pitchFamily="34" charset="0"/>
              </a:rPr>
              <a:t>rsi</a:t>
            </a:r>
            <a:endParaRPr sz="2000" b="1" dirty="0">
              <a:solidFill>
                <a:srgbClr val="C00000"/>
              </a:solidFill>
              <a:latin typeface="Calibri" panose="020F0502020204030204" pitchFamily="34" charset="0"/>
              <a:cs typeface="Calibri" panose="020F0502020204030204" pitchFamily="34" charset="0"/>
            </a:endParaRPr>
          </a:p>
        </p:txBody>
      </p:sp>
      <p:sp>
        <p:nvSpPr>
          <p:cNvPr id="52" name="Shape 52"/>
          <p:cNvSpPr/>
          <p:nvPr/>
        </p:nvSpPr>
        <p:spPr>
          <a:xfrm>
            <a:off x="1657350" y="5829301"/>
            <a:ext cx="171450" cy="80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700">
                <a:solidFill>
                  <a:srgbClr val="7F7F7F"/>
                </a:solidFill>
              </a:defRPr>
            </a:lvl1pPr>
          </a:lstStyle>
          <a:p>
            <a:pPr lvl="0">
              <a:defRPr sz="1800">
                <a:solidFill>
                  <a:srgbClr val="000000"/>
                </a:solidFill>
              </a:defRPr>
            </a:pPr>
            <a:r>
              <a:rPr sz="525"/>
              <a:t>2</a:t>
            </a:r>
          </a:p>
        </p:txBody>
      </p:sp>
      <p:sp>
        <p:nvSpPr>
          <p:cNvPr id="53" name="Shape 53"/>
          <p:cNvSpPr/>
          <p:nvPr/>
        </p:nvSpPr>
        <p:spPr>
          <a:xfrm>
            <a:off x="381000" y="1851259"/>
            <a:ext cx="8458200" cy="608370"/>
          </a:xfrm>
          <a:prstGeom prst="rect">
            <a:avLst/>
          </a:prstGeom>
          <a:solidFill>
            <a:srgbClr val="F2F2F2"/>
          </a:solidFill>
          <a:ln w="12700">
            <a:miter lim="400000"/>
          </a:ln>
          <a:effectLst>
            <a:outerShdw blurRad="38100" dist="38100" dir="5400000" rotWithShape="0">
              <a:srgbClr val="000000">
                <a:alpha val="15999"/>
              </a:srgbClr>
            </a:outerShdw>
          </a:effectLst>
          <a:extLst>
            <a:ext uri="{C572A759-6A51-4108-AA02-DFA0A04FC94B}">
              <ma14:wrappingTextBoxFlag xmlns:ma14="http://schemas.microsoft.com/office/mac/drawingml/2011/main" xmlns="" val="1"/>
            </a:ext>
          </a:extLst>
        </p:spPr>
        <p:txBody>
          <a:bodyPr wrap="square" tIns="68579" bIns="68579">
            <a:spAutoFit/>
          </a:bodyPr>
          <a:lstStyle/>
          <a:p>
            <a:pPr marL="123825" indent="-123825">
              <a:lnSpc>
                <a:spcPct val="95000"/>
              </a:lnSpc>
              <a:buClr>
                <a:srgbClr val="0460A9"/>
              </a:buClr>
              <a:buSzPct val="110000"/>
              <a:buFont typeface="Wingdings"/>
              <a:buChar char="▪"/>
            </a:pPr>
            <a:r>
              <a:rPr lang="it-IT" sz="1600" dirty="0">
                <a:solidFill>
                  <a:srgbClr val="262626"/>
                </a:solidFill>
              </a:rPr>
              <a:t>La frequenza incrementale di eventi acuti di decompenso e la </a:t>
            </a:r>
            <a:r>
              <a:rPr sz="1600" dirty="0">
                <a:solidFill>
                  <a:srgbClr val="262626"/>
                </a:solidFill>
              </a:rPr>
              <a:t>progression</a:t>
            </a:r>
            <a:r>
              <a:rPr lang="it-IT" sz="1600" dirty="0">
                <a:solidFill>
                  <a:srgbClr val="262626"/>
                </a:solidFill>
              </a:rPr>
              <a:t>e della malattia</a:t>
            </a:r>
            <a:r>
              <a:rPr sz="1600" dirty="0">
                <a:solidFill>
                  <a:srgbClr val="262626"/>
                </a:solidFill>
              </a:rPr>
              <a:t> </a:t>
            </a:r>
            <a:r>
              <a:rPr lang="it-IT" sz="1600" dirty="0">
                <a:solidFill>
                  <a:srgbClr val="262626"/>
                </a:solidFill>
              </a:rPr>
              <a:t>comportano un alto tasso di ospedalizzazioni e un aumentato rischio di mortalità</a:t>
            </a:r>
            <a:r>
              <a:rPr sz="1600" baseline="30000" dirty="0">
                <a:solidFill>
                  <a:srgbClr val="262626"/>
                </a:solidFill>
              </a:rPr>
              <a:t>1–7</a:t>
            </a:r>
          </a:p>
        </p:txBody>
      </p:sp>
      <p:grpSp>
        <p:nvGrpSpPr>
          <p:cNvPr id="80" name="Group 80"/>
          <p:cNvGrpSpPr/>
          <p:nvPr/>
        </p:nvGrpSpPr>
        <p:grpSpPr>
          <a:xfrm>
            <a:off x="1410982" y="2559176"/>
            <a:ext cx="6306650" cy="2742327"/>
            <a:chOff x="-9475" y="-1"/>
            <a:chExt cx="8408864" cy="3656435"/>
          </a:xfrm>
        </p:grpSpPr>
        <p:sp>
          <p:nvSpPr>
            <p:cNvPr id="54" name="Shape 54"/>
            <p:cNvSpPr/>
            <p:nvPr/>
          </p:nvSpPr>
          <p:spPr>
            <a:xfrm rot="16200000">
              <a:off x="-938883" y="1373837"/>
              <a:ext cx="2166590"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400">
                  <a:solidFill>
                    <a:srgbClr val="FF0000"/>
                  </a:solidFill>
                </a:defRPr>
              </a:lvl1pPr>
            </a:lstStyle>
            <a:p>
              <a:pPr lvl="0">
                <a:defRPr sz="1800">
                  <a:solidFill>
                    <a:srgbClr val="000000"/>
                  </a:solidFill>
                </a:defRPr>
              </a:pPr>
              <a:r>
                <a:rPr sz="1050"/>
                <a:t>Clinical status</a:t>
              </a:r>
            </a:p>
          </p:txBody>
        </p:sp>
        <p:sp>
          <p:nvSpPr>
            <p:cNvPr id="55" name="Shape 55"/>
            <p:cNvSpPr/>
            <p:nvPr/>
          </p:nvSpPr>
          <p:spPr>
            <a:xfrm>
              <a:off x="3813700" y="3151631"/>
              <a:ext cx="2102181"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defRPr sz="1400"/>
              </a:lvl1pPr>
            </a:lstStyle>
            <a:p>
              <a:pPr lvl="0">
                <a:defRPr sz="1800"/>
              </a:pPr>
              <a:r>
                <a:rPr sz="1050"/>
                <a:t>Disease Progression</a:t>
              </a:r>
            </a:p>
          </p:txBody>
        </p:sp>
        <p:sp>
          <p:nvSpPr>
            <p:cNvPr id="56" name="Shape 56"/>
            <p:cNvSpPr/>
            <p:nvPr/>
          </p:nvSpPr>
          <p:spPr>
            <a:xfrm flipV="1">
              <a:off x="850167" y="301577"/>
              <a:ext cx="1589" cy="920602"/>
            </a:xfrm>
            <a:prstGeom prst="line">
              <a:avLst/>
            </a:prstGeom>
            <a:noFill/>
            <a:ln w="38100" cap="flat">
              <a:solidFill>
                <a:srgbClr val="FF0000"/>
              </a:solidFill>
              <a:prstDash val="solid"/>
              <a:round/>
              <a:tailEnd type="triangle" w="med" len="me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7" name="Shape 57"/>
            <p:cNvSpPr/>
            <p:nvPr/>
          </p:nvSpPr>
          <p:spPr>
            <a:xfrm>
              <a:off x="5749167" y="3303212"/>
              <a:ext cx="789112" cy="1589"/>
            </a:xfrm>
            <a:prstGeom prst="line">
              <a:avLst/>
            </a:prstGeom>
            <a:noFill/>
            <a:ln w="38100" cap="flat">
              <a:solidFill>
                <a:srgbClr val="000000"/>
              </a:solidFill>
              <a:prstDash val="solid"/>
              <a:round/>
              <a:tailEnd type="triangle" w="med" len="me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58" name="Shape 58"/>
            <p:cNvSpPr/>
            <p:nvPr/>
          </p:nvSpPr>
          <p:spPr>
            <a:xfrm>
              <a:off x="193632" y="52378"/>
              <a:ext cx="1314658" cy="2769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200">
                  <a:solidFill>
                    <a:srgbClr val="FF0000"/>
                  </a:solidFill>
                </a:defRPr>
              </a:lvl1pPr>
            </a:lstStyle>
            <a:p>
              <a:pPr lvl="0">
                <a:defRPr sz="1800">
                  <a:solidFill>
                    <a:srgbClr val="000000"/>
                  </a:solidFill>
                </a:defRPr>
              </a:pPr>
              <a:r>
                <a:rPr sz="900"/>
                <a:t>Compensated</a:t>
              </a:r>
            </a:p>
          </p:txBody>
        </p:sp>
        <p:sp>
          <p:nvSpPr>
            <p:cNvPr id="59" name="Shape 59"/>
            <p:cNvSpPr/>
            <p:nvPr/>
          </p:nvSpPr>
          <p:spPr>
            <a:xfrm>
              <a:off x="65025" y="1296779"/>
              <a:ext cx="1571873"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lvl="0" algn="ctr"/>
              <a:r>
                <a:rPr sz="900">
                  <a:solidFill>
                    <a:srgbClr val="FF0000"/>
                  </a:solidFill>
                </a:rPr>
                <a:t>Chronically</a:t>
              </a:r>
              <a:endParaRPr sz="900"/>
            </a:p>
            <a:p>
              <a:pPr lvl="0" algn="ctr"/>
              <a:r>
                <a:rPr sz="900">
                  <a:solidFill>
                    <a:srgbClr val="FF0000"/>
                  </a:solidFill>
                </a:rPr>
                <a:t>decompensated</a:t>
              </a:r>
            </a:p>
          </p:txBody>
        </p:sp>
        <p:sp>
          <p:nvSpPr>
            <p:cNvPr id="60" name="Shape 60"/>
            <p:cNvSpPr/>
            <p:nvPr/>
          </p:nvSpPr>
          <p:spPr>
            <a:xfrm>
              <a:off x="193632" y="2752281"/>
              <a:ext cx="1314658"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lvl="0" algn="ctr"/>
              <a:r>
                <a:rPr sz="900">
                  <a:solidFill>
                    <a:srgbClr val="FF0000"/>
                  </a:solidFill>
                </a:rPr>
                <a:t>Acutely</a:t>
              </a:r>
              <a:endParaRPr sz="900"/>
            </a:p>
            <a:p>
              <a:pPr lvl="0" algn="ctr"/>
              <a:r>
                <a:rPr sz="900">
                  <a:solidFill>
                    <a:srgbClr val="FF0000"/>
                  </a:solidFill>
                </a:rPr>
                <a:t>decompensated</a:t>
              </a:r>
            </a:p>
          </p:txBody>
        </p:sp>
        <p:sp>
          <p:nvSpPr>
            <p:cNvPr id="61" name="Shape 61"/>
            <p:cNvSpPr/>
            <p:nvPr/>
          </p:nvSpPr>
          <p:spPr>
            <a:xfrm flipH="1">
              <a:off x="850168" y="1839615"/>
              <a:ext cx="1589" cy="985680"/>
            </a:xfrm>
            <a:prstGeom prst="line">
              <a:avLst/>
            </a:prstGeom>
            <a:noFill/>
            <a:ln w="38100" cap="flat">
              <a:solidFill>
                <a:srgbClr val="FF0000"/>
              </a:solidFill>
              <a:prstDash val="solid"/>
              <a:round/>
              <a:tailEnd type="triangle" w="med" len="me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62" name="Shape 62"/>
            <p:cNvSpPr/>
            <p:nvPr/>
          </p:nvSpPr>
          <p:spPr>
            <a:xfrm>
              <a:off x="7140035" y="3150043"/>
              <a:ext cx="1249560"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r">
                <a:defRPr sz="1400">
                  <a:solidFill>
                    <a:srgbClr val="FF0000"/>
                  </a:solidFill>
                </a:defRPr>
              </a:lvl1pPr>
            </a:lstStyle>
            <a:p>
              <a:pPr lvl="0">
                <a:defRPr sz="1800">
                  <a:solidFill>
                    <a:srgbClr val="000000"/>
                  </a:solidFill>
                </a:defRPr>
              </a:pPr>
              <a:r>
                <a:rPr sz="1050"/>
                <a:t>Death</a:t>
              </a:r>
            </a:p>
          </p:txBody>
        </p:sp>
        <p:sp>
          <p:nvSpPr>
            <p:cNvPr id="63" name="Shape 63"/>
            <p:cNvSpPr/>
            <p:nvPr/>
          </p:nvSpPr>
          <p:spPr>
            <a:xfrm flipV="1">
              <a:off x="8389593" y="3207980"/>
              <a:ext cx="9796" cy="192057"/>
            </a:xfrm>
            <a:prstGeom prst="line">
              <a:avLst/>
            </a:prstGeom>
            <a:noFill/>
            <a:ln w="28575" cap="flat">
              <a:solidFill>
                <a:srgbClr val="FF0000"/>
              </a:solidFill>
              <a:prstDash val="solid"/>
              <a:round/>
              <a:tailEnd type="triangle" w="med" len="me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64" name="Shape 64"/>
            <p:cNvSpPr/>
            <p:nvPr/>
          </p:nvSpPr>
          <p:spPr>
            <a:xfrm>
              <a:off x="1447954" y="3134806"/>
              <a:ext cx="6944816" cy="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65" name="Shape 65"/>
            <p:cNvSpPr/>
            <p:nvPr/>
          </p:nvSpPr>
          <p:spPr>
            <a:xfrm flipV="1">
              <a:off x="1436841" y="30157"/>
              <a:ext cx="1" cy="3117349"/>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66" name="Shape 66"/>
            <p:cNvSpPr/>
            <p:nvPr/>
          </p:nvSpPr>
          <p:spPr>
            <a:xfrm flipH="1" flipV="1">
              <a:off x="1428902" y="-1"/>
              <a:ext cx="6963869" cy="3"/>
            </a:xfrm>
            <a:prstGeom prst="line">
              <a:avLst/>
            </a:prstGeom>
            <a:noFill/>
            <a:ln w="57150" cap="flat">
              <a:solidFill>
                <a:srgbClr val="FFFFFF"/>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nvGrpSpPr>
            <p:cNvPr id="75" name="Group 75"/>
            <p:cNvGrpSpPr/>
            <p:nvPr/>
          </p:nvGrpSpPr>
          <p:grpSpPr>
            <a:xfrm>
              <a:off x="1452719" y="185706"/>
              <a:ext cx="6930946" cy="2951361"/>
              <a:chOff x="0" y="0"/>
              <a:chExt cx="6930945" cy="2951359"/>
            </a:xfrm>
          </p:grpSpPr>
          <p:sp>
            <p:nvSpPr>
              <p:cNvPr id="67" name="Shape 67"/>
              <p:cNvSpPr/>
              <p:nvPr/>
            </p:nvSpPr>
            <p:spPr>
              <a:xfrm>
                <a:off x="-1" y="-1"/>
                <a:ext cx="6930946" cy="2951361"/>
              </a:xfrm>
              <a:custGeom>
                <a:avLst/>
                <a:gdLst/>
                <a:ahLst/>
                <a:cxnLst>
                  <a:cxn ang="0">
                    <a:pos x="wd2" y="hd2"/>
                  </a:cxn>
                  <a:cxn ang="5400000">
                    <a:pos x="wd2" y="hd2"/>
                  </a:cxn>
                  <a:cxn ang="10800000">
                    <a:pos x="wd2" y="hd2"/>
                  </a:cxn>
                  <a:cxn ang="16200000">
                    <a:pos x="wd2" y="hd2"/>
                  </a:cxn>
                </a:cxnLst>
                <a:rect l="0" t="0" r="r" b="b"/>
                <a:pathLst>
                  <a:path w="21591" h="21547" extrusionOk="0">
                    <a:moveTo>
                      <a:pt x="0" y="0"/>
                    </a:moveTo>
                    <a:cubicBezTo>
                      <a:pt x="613" y="38"/>
                      <a:pt x="1225" y="76"/>
                      <a:pt x="1877" y="183"/>
                    </a:cubicBezTo>
                    <a:cubicBezTo>
                      <a:pt x="2529" y="290"/>
                      <a:pt x="3305" y="519"/>
                      <a:pt x="3911" y="641"/>
                    </a:cubicBezTo>
                    <a:cubicBezTo>
                      <a:pt x="4517" y="763"/>
                      <a:pt x="4954" y="779"/>
                      <a:pt x="5514" y="916"/>
                    </a:cubicBezTo>
                    <a:cubicBezTo>
                      <a:pt x="6075" y="1053"/>
                      <a:pt x="6759" y="1343"/>
                      <a:pt x="7274" y="1465"/>
                    </a:cubicBezTo>
                    <a:cubicBezTo>
                      <a:pt x="7789" y="1588"/>
                      <a:pt x="8297" y="1435"/>
                      <a:pt x="8604" y="1649"/>
                    </a:cubicBezTo>
                    <a:cubicBezTo>
                      <a:pt x="8910" y="1862"/>
                      <a:pt x="9001" y="2290"/>
                      <a:pt x="9112" y="2748"/>
                    </a:cubicBezTo>
                    <a:cubicBezTo>
                      <a:pt x="9223" y="3206"/>
                      <a:pt x="9223" y="3633"/>
                      <a:pt x="9268" y="4396"/>
                    </a:cubicBezTo>
                    <a:cubicBezTo>
                      <a:pt x="9314" y="5160"/>
                      <a:pt x="9347" y="5953"/>
                      <a:pt x="9386" y="7327"/>
                    </a:cubicBezTo>
                    <a:cubicBezTo>
                      <a:pt x="9425" y="8701"/>
                      <a:pt x="9451" y="10976"/>
                      <a:pt x="9503" y="12639"/>
                    </a:cubicBezTo>
                    <a:cubicBezTo>
                      <a:pt x="9555" y="14303"/>
                      <a:pt x="9633" y="17524"/>
                      <a:pt x="9698" y="17311"/>
                    </a:cubicBezTo>
                    <a:cubicBezTo>
                      <a:pt x="9764" y="17097"/>
                      <a:pt x="9842" y="13510"/>
                      <a:pt x="9894" y="11357"/>
                    </a:cubicBezTo>
                    <a:cubicBezTo>
                      <a:pt x="9946" y="9205"/>
                      <a:pt x="9907" y="5846"/>
                      <a:pt x="10011" y="4396"/>
                    </a:cubicBezTo>
                    <a:cubicBezTo>
                      <a:pt x="10116" y="2946"/>
                      <a:pt x="10383" y="2778"/>
                      <a:pt x="10520" y="2656"/>
                    </a:cubicBezTo>
                    <a:cubicBezTo>
                      <a:pt x="10657" y="2534"/>
                      <a:pt x="10741" y="3007"/>
                      <a:pt x="10833" y="3664"/>
                    </a:cubicBezTo>
                    <a:cubicBezTo>
                      <a:pt x="10924" y="4320"/>
                      <a:pt x="10976" y="5801"/>
                      <a:pt x="11067" y="6594"/>
                    </a:cubicBezTo>
                    <a:cubicBezTo>
                      <a:pt x="11158" y="7388"/>
                      <a:pt x="11139" y="8014"/>
                      <a:pt x="11380" y="8426"/>
                    </a:cubicBezTo>
                    <a:cubicBezTo>
                      <a:pt x="11621" y="8838"/>
                      <a:pt x="12123" y="8900"/>
                      <a:pt x="12514" y="9067"/>
                    </a:cubicBezTo>
                    <a:cubicBezTo>
                      <a:pt x="12905" y="9235"/>
                      <a:pt x="13479" y="9098"/>
                      <a:pt x="13726" y="9434"/>
                    </a:cubicBezTo>
                    <a:cubicBezTo>
                      <a:pt x="13974" y="9770"/>
                      <a:pt x="13922" y="9556"/>
                      <a:pt x="14000" y="11082"/>
                    </a:cubicBezTo>
                    <a:cubicBezTo>
                      <a:pt x="14078" y="12609"/>
                      <a:pt x="14131" y="18730"/>
                      <a:pt x="14196" y="18593"/>
                    </a:cubicBezTo>
                    <a:cubicBezTo>
                      <a:pt x="14261" y="18455"/>
                      <a:pt x="14281" y="11601"/>
                      <a:pt x="14391" y="10258"/>
                    </a:cubicBezTo>
                    <a:cubicBezTo>
                      <a:pt x="14502" y="8915"/>
                      <a:pt x="14750" y="9037"/>
                      <a:pt x="14861" y="10533"/>
                    </a:cubicBezTo>
                    <a:cubicBezTo>
                      <a:pt x="14971" y="12029"/>
                      <a:pt x="14984" y="19280"/>
                      <a:pt x="15056" y="19234"/>
                    </a:cubicBezTo>
                    <a:cubicBezTo>
                      <a:pt x="15128" y="19188"/>
                      <a:pt x="15186" y="11601"/>
                      <a:pt x="15291" y="10258"/>
                    </a:cubicBezTo>
                    <a:cubicBezTo>
                      <a:pt x="15395" y="8915"/>
                      <a:pt x="15597" y="9617"/>
                      <a:pt x="15682" y="11174"/>
                    </a:cubicBezTo>
                    <a:cubicBezTo>
                      <a:pt x="15767" y="12731"/>
                      <a:pt x="15734" y="18669"/>
                      <a:pt x="15799" y="19600"/>
                    </a:cubicBezTo>
                    <a:cubicBezTo>
                      <a:pt x="15864" y="20531"/>
                      <a:pt x="16021" y="17433"/>
                      <a:pt x="16073" y="16761"/>
                    </a:cubicBezTo>
                    <a:cubicBezTo>
                      <a:pt x="16125" y="16089"/>
                      <a:pt x="16086" y="16440"/>
                      <a:pt x="16112" y="15570"/>
                    </a:cubicBezTo>
                    <a:cubicBezTo>
                      <a:pt x="16138" y="14700"/>
                      <a:pt x="16138" y="12258"/>
                      <a:pt x="16229" y="11540"/>
                    </a:cubicBezTo>
                    <a:cubicBezTo>
                      <a:pt x="16321" y="10823"/>
                      <a:pt x="16497" y="11174"/>
                      <a:pt x="16660" y="11266"/>
                    </a:cubicBezTo>
                    <a:cubicBezTo>
                      <a:pt x="16822" y="11357"/>
                      <a:pt x="16940" y="11754"/>
                      <a:pt x="17207" y="12090"/>
                    </a:cubicBezTo>
                    <a:cubicBezTo>
                      <a:pt x="17474" y="12426"/>
                      <a:pt x="18002" y="12991"/>
                      <a:pt x="18263" y="13281"/>
                    </a:cubicBezTo>
                    <a:cubicBezTo>
                      <a:pt x="18524" y="13571"/>
                      <a:pt x="18634" y="12609"/>
                      <a:pt x="18771" y="13830"/>
                    </a:cubicBezTo>
                    <a:cubicBezTo>
                      <a:pt x="18908" y="15051"/>
                      <a:pt x="18999" y="20425"/>
                      <a:pt x="19084" y="20608"/>
                    </a:cubicBezTo>
                    <a:cubicBezTo>
                      <a:pt x="19169" y="20791"/>
                      <a:pt x="19182" y="15982"/>
                      <a:pt x="19280" y="14929"/>
                    </a:cubicBezTo>
                    <a:cubicBezTo>
                      <a:pt x="19377" y="13876"/>
                      <a:pt x="19579" y="13571"/>
                      <a:pt x="19671" y="14288"/>
                    </a:cubicBezTo>
                    <a:cubicBezTo>
                      <a:pt x="19762" y="15006"/>
                      <a:pt x="19762" y="18150"/>
                      <a:pt x="19827" y="19234"/>
                    </a:cubicBezTo>
                    <a:cubicBezTo>
                      <a:pt x="19892" y="20318"/>
                      <a:pt x="19977" y="20806"/>
                      <a:pt x="20062" y="20791"/>
                    </a:cubicBezTo>
                    <a:cubicBezTo>
                      <a:pt x="20147" y="20776"/>
                      <a:pt x="20264" y="19722"/>
                      <a:pt x="20336" y="19142"/>
                    </a:cubicBezTo>
                    <a:cubicBezTo>
                      <a:pt x="20407" y="18562"/>
                      <a:pt x="20427" y="17845"/>
                      <a:pt x="20492" y="17311"/>
                    </a:cubicBezTo>
                    <a:cubicBezTo>
                      <a:pt x="20557" y="16776"/>
                      <a:pt x="20655" y="15906"/>
                      <a:pt x="20727" y="15937"/>
                    </a:cubicBezTo>
                    <a:cubicBezTo>
                      <a:pt x="20798" y="15967"/>
                      <a:pt x="20870" y="16914"/>
                      <a:pt x="20922" y="17494"/>
                    </a:cubicBezTo>
                    <a:cubicBezTo>
                      <a:pt x="20974" y="18074"/>
                      <a:pt x="20981" y="18852"/>
                      <a:pt x="21039" y="19417"/>
                    </a:cubicBezTo>
                    <a:cubicBezTo>
                      <a:pt x="21098" y="19982"/>
                      <a:pt x="21189" y="20531"/>
                      <a:pt x="21274" y="20883"/>
                    </a:cubicBezTo>
                    <a:cubicBezTo>
                      <a:pt x="21359" y="21234"/>
                      <a:pt x="21496" y="21447"/>
                      <a:pt x="21548" y="21524"/>
                    </a:cubicBezTo>
                    <a:cubicBezTo>
                      <a:pt x="21600" y="21600"/>
                      <a:pt x="21593" y="21470"/>
                      <a:pt x="21587" y="21340"/>
                    </a:cubicBezTo>
                  </a:path>
                </a:pathLst>
              </a:custGeom>
              <a:noFill/>
              <a:ln w="28575" cap="flat">
                <a:solidFill>
                  <a:srgbClr val="FF0000"/>
                </a:solidFill>
                <a:prstDash val="solid"/>
                <a:round/>
              </a:ln>
              <a:effectLst/>
            </p:spPr>
            <p:txBody>
              <a:bodyPr wrap="square" lIns="0" tIns="0" rIns="0" bIns="0" numCol="1" anchor="t">
                <a:noAutofit/>
              </a:bodyPr>
              <a:lstStyle/>
              <a:p>
                <a:pPr lvl="0">
                  <a:defRPr sz="2400"/>
                </a:pPr>
                <a:endParaRPr/>
              </a:p>
            </p:txBody>
          </p:sp>
          <p:sp>
            <p:nvSpPr>
              <p:cNvPr id="68" name="Shape 68"/>
              <p:cNvSpPr/>
              <p:nvPr/>
            </p:nvSpPr>
            <p:spPr>
              <a:xfrm>
                <a:off x="4525083" y="1050755"/>
                <a:ext cx="571590" cy="1712640"/>
              </a:xfrm>
              <a:prstGeom prst="rect">
                <a:avLst/>
              </a:prstGeom>
              <a:solidFill>
                <a:srgbClr val="FFFFFF"/>
              </a:solidFill>
              <a:ln w="12700" cap="flat">
                <a:noFill/>
                <a:miter lim="400000"/>
              </a:ln>
              <a:effectLst/>
            </p:spPr>
            <p:txBody>
              <a:bodyPr wrap="square" lIns="0" tIns="0" rIns="0" bIns="0" numCol="1" anchor="t">
                <a:noAutofit/>
              </a:bodyPr>
              <a:lstStyle/>
              <a:p>
                <a:pPr lvl="0" algn="ctr">
                  <a:defRPr b="1"/>
                </a:pPr>
                <a:endParaRPr/>
              </a:p>
            </p:txBody>
          </p:sp>
          <p:sp>
            <p:nvSpPr>
              <p:cNvPr id="69" name="Shape 69"/>
              <p:cNvSpPr/>
              <p:nvPr/>
            </p:nvSpPr>
            <p:spPr>
              <a:xfrm>
                <a:off x="3904272" y="1225352"/>
                <a:ext cx="173066" cy="165074"/>
              </a:xfrm>
              <a:prstGeom prst="rect">
                <a:avLst/>
              </a:prstGeom>
              <a:solidFill>
                <a:srgbClr val="D9D9D9"/>
              </a:solidFill>
              <a:ln w="12700" cap="flat">
                <a:noFill/>
                <a:miter lim="400000"/>
              </a:ln>
              <a:effectLst/>
            </p:spPr>
            <p:txBody>
              <a:bodyPr wrap="square" lIns="0" tIns="0" rIns="0" bIns="0" numCol="1" anchor="t">
                <a:noAutofit/>
              </a:bodyPr>
              <a:lstStyle/>
              <a:p>
                <a:pPr lvl="0" algn="ctr">
                  <a:defRPr sz="2400"/>
                </a:pPr>
                <a:endParaRPr/>
              </a:p>
            </p:txBody>
          </p:sp>
          <p:sp>
            <p:nvSpPr>
              <p:cNvPr id="70" name="Shape 70"/>
              <p:cNvSpPr/>
              <p:nvPr/>
            </p:nvSpPr>
            <p:spPr>
              <a:xfrm>
                <a:off x="2268892" y="9522"/>
                <a:ext cx="1786219" cy="2553880"/>
              </a:xfrm>
              <a:prstGeom prst="rect">
                <a:avLst/>
              </a:prstGeom>
              <a:solidFill>
                <a:srgbClr val="FFFFFF"/>
              </a:solidFill>
              <a:ln w="12700" cap="flat">
                <a:noFill/>
                <a:miter lim="400000"/>
              </a:ln>
              <a:effectLst/>
            </p:spPr>
            <p:txBody>
              <a:bodyPr wrap="square" lIns="0" tIns="0" rIns="0" bIns="0" numCol="1" anchor="t">
                <a:noAutofit/>
              </a:bodyPr>
              <a:lstStyle/>
              <a:p>
                <a:pPr lvl="0" algn="ctr">
                  <a:defRPr b="1"/>
                </a:pPr>
                <a:endParaRPr/>
              </a:p>
            </p:txBody>
          </p:sp>
          <p:sp>
            <p:nvSpPr>
              <p:cNvPr id="71" name="Shape 71"/>
              <p:cNvSpPr/>
              <p:nvPr/>
            </p:nvSpPr>
            <p:spPr>
              <a:xfrm>
                <a:off x="3473993" y="668229"/>
                <a:ext cx="722427" cy="655533"/>
              </a:xfrm>
              <a:prstGeom prst="rect">
                <a:avLst/>
              </a:prstGeom>
              <a:solidFill>
                <a:srgbClr val="FFFFFF"/>
              </a:solidFill>
              <a:ln w="12700" cap="flat">
                <a:noFill/>
                <a:miter lim="400000"/>
              </a:ln>
              <a:effectLst/>
            </p:spPr>
            <p:txBody>
              <a:bodyPr wrap="square" lIns="0" tIns="0" rIns="0" bIns="0" numCol="1" anchor="t">
                <a:noAutofit/>
              </a:bodyPr>
              <a:lstStyle/>
              <a:p>
                <a:pPr lvl="0" algn="ctr">
                  <a:defRPr sz="2400"/>
                </a:pPr>
                <a:endParaRPr/>
              </a:p>
            </p:txBody>
          </p:sp>
          <p:sp>
            <p:nvSpPr>
              <p:cNvPr id="72" name="Shape 72"/>
              <p:cNvSpPr/>
              <p:nvPr/>
            </p:nvSpPr>
            <p:spPr>
              <a:xfrm>
                <a:off x="4501266" y="1382237"/>
                <a:ext cx="614462" cy="1361840"/>
              </a:xfrm>
              <a:custGeom>
                <a:avLst/>
                <a:gdLst/>
                <a:ahLst/>
                <a:cxnLst>
                  <a:cxn ang="0">
                    <a:pos x="wd2" y="hd2"/>
                  </a:cxn>
                  <a:cxn ang="5400000">
                    <a:pos x="wd2" y="hd2"/>
                  </a:cxn>
                  <a:cxn ang="10800000">
                    <a:pos x="wd2" y="hd2"/>
                  </a:cxn>
                  <a:cxn ang="16200000">
                    <a:pos x="wd2" y="hd2"/>
                  </a:cxn>
                </a:cxnLst>
                <a:rect l="0" t="0" r="r" b="b"/>
                <a:pathLst>
                  <a:path w="21600" h="19447" extrusionOk="0">
                    <a:moveTo>
                      <a:pt x="0" y="2673"/>
                    </a:moveTo>
                    <a:cubicBezTo>
                      <a:pt x="698" y="9699"/>
                      <a:pt x="1396" y="16725"/>
                      <a:pt x="2204" y="16635"/>
                    </a:cubicBezTo>
                    <a:cubicBezTo>
                      <a:pt x="3012" y="16546"/>
                      <a:pt x="3820" y="4881"/>
                      <a:pt x="4849" y="2136"/>
                    </a:cubicBezTo>
                    <a:cubicBezTo>
                      <a:pt x="5878" y="-609"/>
                      <a:pt x="7641" y="18"/>
                      <a:pt x="8375" y="167"/>
                    </a:cubicBezTo>
                    <a:cubicBezTo>
                      <a:pt x="9110" y="316"/>
                      <a:pt x="8816" y="167"/>
                      <a:pt x="9257" y="3031"/>
                    </a:cubicBezTo>
                    <a:cubicBezTo>
                      <a:pt x="9698" y="5895"/>
                      <a:pt x="10359" y="17530"/>
                      <a:pt x="11020" y="17351"/>
                    </a:cubicBezTo>
                    <a:cubicBezTo>
                      <a:pt x="11682" y="17172"/>
                      <a:pt x="12196" y="4373"/>
                      <a:pt x="13225" y="1957"/>
                    </a:cubicBezTo>
                    <a:cubicBezTo>
                      <a:pt x="14253" y="-460"/>
                      <a:pt x="16163" y="77"/>
                      <a:pt x="17192" y="2852"/>
                    </a:cubicBezTo>
                    <a:cubicBezTo>
                      <a:pt x="18220" y="5626"/>
                      <a:pt x="18661" y="16218"/>
                      <a:pt x="19396" y="18604"/>
                    </a:cubicBezTo>
                    <a:cubicBezTo>
                      <a:pt x="20131" y="20991"/>
                      <a:pt x="21233" y="17590"/>
                      <a:pt x="21600" y="17172"/>
                    </a:cubicBezTo>
                  </a:path>
                </a:pathLst>
              </a:custGeom>
              <a:noFill/>
              <a:ln w="28575" cap="flat">
                <a:solidFill>
                  <a:srgbClr val="FF0000"/>
                </a:solidFill>
                <a:prstDash val="solid"/>
                <a:round/>
              </a:ln>
              <a:effectLst/>
            </p:spPr>
            <p:txBody>
              <a:bodyPr wrap="square" lIns="0" tIns="0" rIns="0" bIns="0" numCol="1" anchor="t">
                <a:noAutofit/>
              </a:bodyPr>
              <a:lstStyle/>
              <a:p>
                <a:pPr lvl="0">
                  <a:defRPr sz="2400"/>
                </a:pPr>
                <a:endParaRPr/>
              </a:p>
            </p:txBody>
          </p:sp>
          <p:sp>
            <p:nvSpPr>
              <p:cNvPr id="73" name="Shape 73"/>
              <p:cNvSpPr/>
              <p:nvPr/>
            </p:nvSpPr>
            <p:spPr>
              <a:xfrm>
                <a:off x="2251426" y="180946"/>
                <a:ext cx="1819563" cy="2156692"/>
              </a:xfrm>
              <a:custGeom>
                <a:avLst/>
                <a:gdLst/>
                <a:ahLst/>
                <a:cxnLst>
                  <a:cxn ang="0">
                    <a:pos x="wd2" y="hd2"/>
                  </a:cxn>
                  <a:cxn ang="5400000">
                    <a:pos x="wd2" y="hd2"/>
                  </a:cxn>
                  <a:cxn ang="10800000">
                    <a:pos x="wd2" y="hd2"/>
                  </a:cxn>
                  <a:cxn ang="16200000">
                    <a:pos x="wd2" y="hd2"/>
                  </a:cxn>
                </a:cxnLst>
                <a:rect l="0" t="0" r="r" b="b"/>
                <a:pathLst>
                  <a:path w="21600" h="21054" extrusionOk="0">
                    <a:moveTo>
                      <a:pt x="0" y="0"/>
                    </a:moveTo>
                    <a:lnTo>
                      <a:pt x="1192" y="367"/>
                    </a:lnTo>
                    <a:cubicBezTo>
                      <a:pt x="1316" y="449"/>
                      <a:pt x="1738" y="470"/>
                      <a:pt x="1937" y="857"/>
                    </a:cubicBezTo>
                    <a:cubicBezTo>
                      <a:pt x="2135" y="1245"/>
                      <a:pt x="2110" y="1592"/>
                      <a:pt x="2383" y="2695"/>
                    </a:cubicBezTo>
                    <a:cubicBezTo>
                      <a:pt x="2657" y="3797"/>
                      <a:pt x="3203" y="4961"/>
                      <a:pt x="3575" y="7472"/>
                    </a:cubicBezTo>
                    <a:cubicBezTo>
                      <a:pt x="3948" y="9983"/>
                      <a:pt x="4246" y="16026"/>
                      <a:pt x="4618" y="17762"/>
                    </a:cubicBezTo>
                    <a:cubicBezTo>
                      <a:pt x="4990" y="19497"/>
                      <a:pt x="5363" y="18783"/>
                      <a:pt x="5810" y="17884"/>
                    </a:cubicBezTo>
                    <a:cubicBezTo>
                      <a:pt x="6257" y="16986"/>
                      <a:pt x="6902" y="14067"/>
                      <a:pt x="7299" y="12372"/>
                    </a:cubicBezTo>
                    <a:cubicBezTo>
                      <a:pt x="7697" y="10678"/>
                      <a:pt x="7821" y="8922"/>
                      <a:pt x="8193" y="7717"/>
                    </a:cubicBezTo>
                    <a:cubicBezTo>
                      <a:pt x="8566" y="6513"/>
                      <a:pt x="9112" y="5676"/>
                      <a:pt x="9534" y="5145"/>
                    </a:cubicBezTo>
                    <a:cubicBezTo>
                      <a:pt x="9956" y="4614"/>
                      <a:pt x="10279" y="4553"/>
                      <a:pt x="10726" y="4532"/>
                    </a:cubicBezTo>
                    <a:cubicBezTo>
                      <a:pt x="11172" y="4512"/>
                      <a:pt x="11868" y="4655"/>
                      <a:pt x="12215" y="5022"/>
                    </a:cubicBezTo>
                    <a:cubicBezTo>
                      <a:pt x="12563" y="5390"/>
                      <a:pt x="12588" y="4777"/>
                      <a:pt x="12811" y="6737"/>
                    </a:cubicBezTo>
                    <a:cubicBezTo>
                      <a:pt x="13034" y="8697"/>
                      <a:pt x="13283" y="14414"/>
                      <a:pt x="13556" y="16782"/>
                    </a:cubicBezTo>
                    <a:cubicBezTo>
                      <a:pt x="13829" y="19150"/>
                      <a:pt x="14152" y="21600"/>
                      <a:pt x="14450" y="20947"/>
                    </a:cubicBezTo>
                    <a:cubicBezTo>
                      <a:pt x="14748" y="20293"/>
                      <a:pt x="15021" y="14965"/>
                      <a:pt x="15343" y="12862"/>
                    </a:cubicBezTo>
                    <a:cubicBezTo>
                      <a:pt x="15666" y="10759"/>
                      <a:pt x="16088" y="9208"/>
                      <a:pt x="16386" y="8330"/>
                    </a:cubicBezTo>
                    <a:cubicBezTo>
                      <a:pt x="16684" y="7452"/>
                      <a:pt x="16858" y="7615"/>
                      <a:pt x="17131" y="7595"/>
                    </a:cubicBezTo>
                    <a:cubicBezTo>
                      <a:pt x="17404" y="7574"/>
                      <a:pt x="17677" y="8003"/>
                      <a:pt x="18025" y="8207"/>
                    </a:cubicBezTo>
                    <a:cubicBezTo>
                      <a:pt x="18372" y="8411"/>
                      <a:pt x="18794" y="8616"/>
                      <a:pt x="19217" y="8820"/>
                    </a:cubicBezTo>
                    <a:cubicBezTo>
                      <a:pt x="19639" y="9024"/>
                      <a:pt x="20557" y="9432"/>
                      <a:pt x="20557" y="9432"/>
                    </a:cubicBezTo>
                    <a:cubicBezTo>
                      <a:pt x="20954" y="9616"/>
                      <a:pt x="21327" y="9779"/>
                      <a:pt x="21600" y="9922"/>
                    </a:cubicBezTo>
                  </a:path>
                </a:pathLst>
              </a:custGeom>
              <a:noFill/>
              <a:ln w="28575" cap="flat">
                <a:solidFill>
                  <a:srgbClr val="FF0000"/>
                </a:solidFill>
                <a:prstDash val="solid"/>
                <a:round/>
              </a:ln>
              <a:effectLst/>
            </p:spPr>
            <p:txBody>
              <a:bodyPr wrap="square" lIns="0" tIns="0" rIns="0" bIns="0" numCol="1" anchor="t">
                <a:noAutofit/>
              </a:bodyPr>
              <a:lstStyle/>
              <a:p>
                <a:pPr lvl="0">
                  <a:defRPr sz="2400"/>
                </a:pPr>
                <a:endParaRPr/>
              </a:p>
            </p:txBody>
          </p:sp>
          <p:sp>
            <p:nvSpPr>
              <p:cNvPr id="74" name="Shape 74"/>
              <p:cNvSpPr/>
              <p:nvPr/>
            </p:nvSpPr>
            <p:spPr>
              <a:xfrm>
                <a:off x="4056696" y="1190432"/>
                <a:ext cx="149251" cy="6984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7923" y="18164"/>
                      <a:pt x="4596" y="4418"/>
                      <a:pt x="0" y="0"/>
                    </a:cubicBezTo>
                  </a:path>
                </a:pathLst>
              </a:custGeom>
              <a:noFill/>
              <a:ln w="28575" cap="flat">
                <a:solidFill>
                  <a:srgbClr val="FF0000"/>
                </a:solidFill>
                <a:prstDash val="solid"/>
                <a:round/>
              </a:ln>
              <a:effectLst/>
            </p:spPr>
            <p:txBody>
              <a:bodyPr wrap="square" lIns="0" tIns="0" rIns="0" bIns="0" numCol="1" anchor="t">
                <a:noAutofit/>
              </a:bodyPr>
              <a:lstStyle/>
              <a:p>
                <a:pPr lvl="0">
                  <a:defRPr sz="2400"/>
                </a:pPr>
                <a:endParaRPr/>
              </a:p>
            </p:txBody>
          </p:sp>
        </p:grpSp>
        <p:sp>
          <p:nvSpPr>
            <p:cNvPr id="76" name="Shape 76"/>
            <p:cNvSpPr/>
            <p:nvPr/>
          </p:nvSpPr>
          <p:spPr>
            <a:xfrm>
              <a:off x="3940714" y="261863"/>
              <a:ext cx="460439" cy="2364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000000"/>
              </a:solidFill>
              <a:prstDash val="dash"/>
              <a:round/>
            </a:ln>
            <a:effectLst/>
          </p:spPr>
          <p:txBody>
            <a:bodyPr wrap="square" lIns="0" tIns="0" rIns="0" bIns="0" numCol="1" anchor="t">
              <a:noAutofit/>
            </a:bodyPr>
            <a:lstStyle/>
            <a:p>
              <a:pPr lvl="0" algn="ctr">
                <a:defRPr sz="2400"/>
              </a:pPr>
              <a:endParaRPr/>
            </a:p>
          </p:txBody>
        </p:sp>
        <p:sp>
          <p:nvSpPr>
            <p:cNvPr id="77" name="Shape 77"/>
            <p:cNvSpPr/>
            <p:nvPr/>
          </p:nvSpPr>
          <p:spPr>
            <a:xfrm>
              <a:off x="2167206" y="722193"/>
              <a:ext cx="1511540"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r">
                <a:defRPr sz="1200"/>
              </a:lvl1pPr>
            </a:lstStyle>
            <a:p>
              <a:pPr lvl="0">
                <a:defRPr sz="1800"/>
              </a:pPr>
              <a:r>
                <a:rPr sz="900"/>
                <a:t>Episode of acute decompensation</a:t>
              </a:r>
            </a:p>
          </p:txBody>
        </p:sp>
        <p:sp>
          <p:nvSpPr>
            <p:cNvPr id="78" name="Shape 78"/>
            <p:cNvSpPr/>
            <p:nvPr/>
          </p:nvSpPr>
          <p:spPr>
            <a:xfrm>
              <a:off x="3612057" y="1050755"/>
              <a:ext cx="328665" cy="196819"/>
            </a:xfrm>
            <a:prstGeom prst="line">
              <a:avLst/>
            </a:prstGeom>
            <a:noFill/>
            <a:ln w="28575" cap="flat">
              <a:solidFill>
                <a:srgbClr val="000000"/>
              </a:solidFill>
              <a:prstDash val="solid"/>
              <a:round/>
              <a:tailEnd type="triangle" w="med" len="me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79" name="Shape 79"/>
            <p:cNvSpPr/>
            <p:nvPr/>
          </p:nvSpPr>
          <p:spPr>
            <a:xfrm>
              <a:off x="314301" y="3456382"/>
              <a:ext cx="2745076" cy="2000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lvl="0"/>
              <a:r>
                <a:rPr sz="525"/>
                <a:t>Adapted from Gheorghiade et al. 2005</a:t>
              </a:r>
              <a:r>
                <a:rPr sz="525" baseline="30000"/>
                <a:t>2</a:t>
              </a:r>
            </a:p>
          </p:txBody>
        </p:sp>
      </p:grpSp>
      <p:sp>
        <p:nvSpPr>
          <p:cNvPr id="81" name="Shape 81"/>
          <p:cNvSpPr/>
          <p:nvPr/>
        </p:nvSpPr>
        <p:spPr>
          <a:xfrm>
            <a:off x="1771650" y="5502402"/>
            <a:ext cx="2114550" cy="923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800">
                <a:solidFill>
                  <a:srgbClr val="262626"/>
                </a:solidFill>
              </a:defRPr>
            </a:lvl1pPr>
          </a:lstStyle>
          <a:p>
            <a:pPr lvl="0">
              <a:defRPr sz="1800">
                <a:solidFill>
                  <a:srgbClr val="000000"/>
                </a:solidFill>
              </a:defRPr>
            </a:pPr>
            <a:r>
              <a:rPr sz="600"/>
              <a:t>HF, heart failure</a:t>
            </a:r>
          </a:p>
        </p:txBody>
      </p:sp>
      <p:sp>
        <p:nvSpPr>
          <p:cNvPr id="82" name="Shape 82"/>
          <p:cNvSpPr/>
          <p:nvPr/>
        </p:nvSpPr>
        <p:spPr>
          <a:xfrm>
            <a:off x="4031456" y="5258326"/>
            <a:ext cx="3558779" cy="3693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spcBef>
                <a:spcPts val="1200"/>
              </a:spcBef>
              <a:defRPr sz="800">
                <a:solidFill>
                  <a:srgbClr val="262626"/>
                </a:solidFill>
              </a:defRPr>
            </a:lvl1pPr>
          </a:lstStyle>
          <a:p>
            <a:pPr lvl="0">
              <a:defRPr sz="1800">
                <a:solidFill>
                  <a:srgbClr val="000000"/>
                </a:solidFill>
              </a:defRPr>
            </a:pPr>
            <a:r>
              <a:rPr sz="600"/>
              <a:t>1. Ahmed et al. Am Heart J 2006;151:444–50; 2. Gheorghiade et al. Am J Cardiol 2005;96:11G–17G; 3. Gheorghiade, Pang. J Am Coll Cardiol 2009;53:557–73; 4. Holland et al. J Card Fail 2010;16:150–6; 5. Muntwyler et al. Eur Heart J 2002;23:1861–6; 6. McCullough et al. J Am Coll Cardiol 2002;39:60–9; 7. McMurray JJ. et al. Eur Heart J. 2012;33(14):1787–1847</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66AA3EA-0569-43EF-BBA3-83FDB109D582}" type="slidenum">
              <a:rPr lang="en-US" smtClean="0"/>
              <a:pPr/>
              <a:t>5</a:t>
            </a:fld>
            <a:endParaRPr lang="en-US" dirty="0" smtClean="0"/>
          </a:p>
        </p:txBody>
      </p:sp>
      <p:sp>
        <p:nvSpPr>
          <p:cNvPr id="4" name="Shape 102"/>
          <p:cNvSpPr/>
          <p:nvPr/>
        </p:nvSpPr>
        <p:spPr>
          <a:xfrm>
            <a:off x="1631669" y="1955721"/>
            <a:ext cx="5829300" cy="664795"/>
          </a:xfrm>
          <a:prstGeom prst="rect">
            <a:avLst/>
          </a:prstGeom>
          <a:solidFill>
            <a:srgbClr val="F2F2F2"/>
          </a:solidFill>
          <a:ln w="12700">
            <a:miter lim="400000"/>
          </a:ln>
          <a:effectLst>
            <a:outerShdw blurRad="38100" dist="38100" dir="5400000" rotWithShape="0">
              <a:srgbClr val="000000">
                <a:alpha val="15999"/>
              </a:srgbClr>
            </a:outerShdw>
          </a:effectLst>
          <a:extLst>
            <a:ext uri="{C572A759-6A51-4108-AA02-DFA0A04FC94B}">
              <ma14:wrappingTextBoxFlag xmlns:ma14="http://schemas.microsoft.com/office/mac/drawingml/2011/main" xmlns="" val="1"/>
            </a:ext>
          </a:extLst>
        </p:spPr>
        <p:txBody>
          <a:bodyPr tIns="68579" bIns="68579">
            <a:spAutoFit/>
          </a:bodyPr>
          <a:lstStyle/>
          <a:p>
            <a:pPr marL="123825" indent="-123825">
              <a:lnSpc>
                <a:spcPct val="95000"/>
              </a:lnSpc>
              <a:buClr>
                <a:srgbClr val="0460A9"/>
              </a:buClr>
              <a:buSzPct val="110000"/>
              <a:buFont typeface="Wingdings"/>
              <a:buChar char="▪"/>
            </a:pPr>
            <a:r>
              <a:rPr lang="it-IT" sz="1200" dirty="0">
                <a:solidFill>
                  <a:srgbClr val="262626"/>
                </a:solidFill>
              </a:rPr>
              <a:t>I</a:t>
            </a:r>
            <a:r>
              <a:rPr sz="1200" dirty="0">
                <a:solidFill>
                  <a:srgbClr val="262626"/>
                </a:solidFill>
              </a:rPr>
              <a:t> pa</a:t>
            </a:r>
            <a:r>
              <a:rPr lang="it-IT" sz="1200" dirty="0">
                <a:solidFill>
                  <a:srgbClr val="262626"/>
                </a:solidFill>
              </a:rPr>
              <a:t>z</a:t>
            </a:r>
            <a:r>
              <a:rPr sz="1200" dirty="0" err="1">
                <a:solidFill>
                  <a:srgbClr val="262626"/>
                </a:solidFill>
              </a:rPr>
              <a:t>ient</a:t>
            </a:r>
            <a:r>
              <a:rPr lang="it-IT" sz="1200" dirty="0">
                <a:solidFill>
                  <a:srgbClr val="262626"/>
                </a:solidFill>
              </a:rPr>
              <a:t>i con Insufficienza Cardiaca</a:t>
            </a:r>
            <a:r>
              <a:rPr sz="1200" dirty="0">
                <a:solidFill>
                  <a:srgbClr val="262626"/>
                </a:solidFill>
              </a:rPr>
              <a:t>, </a:t>
            </a:r>
            <a:r>
              <a:rPr lang="it-IT" sz="1200" dirty="0">
                <a:solidFill>
                  <a:srgbClr val="262626"/>
                </a:solidFill>
              </a:rPr>
              <a:t>anche quelli in cui i sintomi non peggiorano</a:t>
            </a:r>
            <a:r>
              <a:rPr sz="1200" dirty="0">
                <a:solidFill>
                  <a:srgbClr val="262626"/>
                </a:solidFill>
              </a:rPr>
              <a:t>, s</a:t>
            </a:r>
            <a:r>
              <a:rPr lang="it-IT" sz="1200" dirty="0">
                <a:solidFill>
                  <a:srgbClr val="262626"/>
                </a:solidFill>
              </a:rPr>
              <a:t>offrono di una silente progressione della malattia che rimane nascosta ma che può manifestarsi con eventi acuti e drammatici come la morte improvvisa</a:t>
            </a:r>
            <a:r>
              <a:rPr sz="1200" baseline="30000" dirty="0">
                <a:solidFill>
                  <a:srgbClr val="262626"/>
                </a:solidFill>
              </a:rPr>
              <a:t>1</a:t>
            </a:r>
          </a:p>
        </p:txBody>
      </p:sp>
      <p:grpSp>
        <p:nvGrpSpPr>
          <p:cNvPr id="5" name="Group 98"/>
          <p:cNvGrpSpPr/>
          <p:nvPr/>
        </p:nvGrpSpPr>
        <p:grpSpPr>
          <a:xfrm>
            <a:off x="1656159" y="2819401"/>
            <a:ext cx="5829303" cy="2322912"/>
            <a:chOff x="-1" y="0"/>
            <a:chExt cx="7772403" cy="3097215"/>
          </a:xfrm>
        </p:grpSpPr>
        <p:grpSp>
          <p:nvGrpSpPr>
            <p:cNvPr id="6" name="Group 96"/>
            <p:cNvGrpSpPr/>
            <p:nvPr/>
          </p:nvGrpSpPr>
          <p:grpSpPr>
            <a:xfrm>
              <a:off x="-1" y="0"/>
              <a:ext cx="7772403" cy="3097215"/>
              <a:chOff x="-1" y="0"/>
              <a:chExt cx="7772402" cy="3097214"/>
            </a:xfrm>
          </p:grpSpPr>
          <p:grpSp>
            <p:nvGrpSpPr>
              <p:cNvPr id="8" name="Group 88"/>
              <p:cNvGrpSpPr/>
              <p:nvPr/>
            </p:nvGrpSpPr>
            <p:grpSpPr>
              <a:xfrm>
                <a:off x="4158342" y="141434"/>
                <a:ext cx="3581402" cy="2955780"/>
                <a:chOff x="-1" y="0"/>
                <a:chExt cx="3581401" cy="2955779"/>
              </a:xfrm>
            </p:grpSpPr>
            <p:sp>
              <p:nvSpPr>
                <p:cNvPr id="16" name="Shape 86"/>
                <p:cNvSpPr/>
                <p:nvPr/>
              </p:nvSpPr>
              <p:spPr>
                <a:xfrm>
                  <a:off x="-1" y="0"/>
                  <a:ext cx="3581401" cy="2955779"/>
                </a:xfrm>
                <a:prstGeom prst="rect">
                  <a:avLst/>
                </a:prstGeom>
                <a:solidFill>
                  <a:srgbClr val="F2F2F2"/>
                </a:solidFill>
                <a:ln w="12700" cap="flat">
                  <a:noFill/>
                  <a:miter lim="400000"/>
                </a:ln>
                <a:effectLst/>
              </p:spPr>
              <p:txBody>
                <a:bodyPr wrap="square" lIns="0" tIns="0" rIns="0" bIns="0" numCol="1" anchor="ctr">
                  <a:noAutofit/>
                </a:bodyPr>
                <a:lstStyle/>
                <a:p>
                  <a:pPr>
                    <a:lnSpc>
                      <a:spcPct val="110000"/>
                    </a:lnSpc>
                    <a:spcBef>
                      <a:spcPts val="450"/>
                    </a:spcBef>
                    <a:defRPr>
                      <a:solidFill>
                        <a:srgbClr val="FFFFFF"/>
                      </a:solidFill>
                    </a:defRPr>
                  </a:pPr>
                  <a:endParaRPr/>
                </a:p>
              </p:txBody>
            </p:sp>
            <p:sp>
              <p:nvSpPr>
                <p:cNvPr id="17" name="Shape 87"/>
                <p:cNvSpPr/>
                <p:nvPr/>
              </p:nvSpPr>
              <p:spPr>
                <a:xfrm>
                  <a:off x="-1" y="223529"/>
                  <a:ext cx="3581401" cy="25087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158354" indent="-158354">
                    <a:lnSpc>
                      <a:spcPct val="110000"/>
                    </a:lnSpc>
                    <a:spcBef>
                      <a:spcPts val="450"/>
                    </a:spcBef>
                    <a:buClr>
                      <a:srgbClr val="0460A9"/>
                    </a:buClr>
                    <a:buSzPct val="100000"/>
                    <a:buFont typeface="Wingdings"/>
                    <a:buChar char="▪"/>
                  </a:pPr>
                  <a:endParaRPr sz="1200" dirty="0">
                    <a:solidFill>
                      <a:srgbClr val="262626"/>
                    </a:solidFill>
                  </a:endParaRPr>
                </a:p>
                <a:p>
                  <a:pPr marL="140759" indent="-140759">
                    <a:lnSpc>
                      <a:spcPct val="110000"/>
                    </a:lnSpc>
                    <a:spcBef>
                      <a:spcPts val="450"/>
                    </a:spcBef>
                    <a:buClr>
                      <a:srgbClr val="0460A9"/>
                    </a:buClr>
                    <a:buSzPct val="100000"/>
                    <a:buFont typeface="Wingdings"/>
                    <a:buChar char="▪"/>
                  </a:pPr>
                  <a:r>
                    <a:rPr lang="it-IT" sz="1200" dirty="0">
                      <a:solidFill>
                        <a:srgbClr val="262626"/>
                      </a:solidFill>
                    </a:rPr>
                    <a:t>Mortalità annua</a:t>
                  </a:r>
                  <a:r>
                    <a:rPr sz="1200" dirty="0">
                      <a:solidFill>
                        <a:srgbClr val="262626"/>
                      </a:solidFill>
                    </a:rPr>
                    <a:t> 6-20%</a:t>
                  </a:r>
                  <a:endParaRPr dirty="0">
                    <a:solidFill>
                      <a:srgbClr val="FFFFFF"/>
                    </a:solidFill>
                  </a:endParaRPr>
                </a:p>
                <a:p>
                  <a:pPr marL="140759" indent="-140759">
                    <a:lnSpc>
                      <a:spcPct val="110000"/>
                    </a:lnSpc>
                    <a:spcBef>
                      <a:spcPts val="450"/>
                    </a:spcBef>
                    <a:buClr>
                      <a:srgbClr val="0460A9"/>
                    </a:buClr>
                    <a:buSzPct val="100000"/>
                    <a:buFont typeface="Wingdings"/>
                    <a:buChar char="▪"/>
                  </a:pPr>
                  <a:r>
                    <a:rPr lang="it-IT" sz="1200" dirty="0">
                      <a:solidFill>
                        <a:srgbClr val="262626"/>
                      </a:solidFill>
                    </a:rPr>
                    <a:t>Più di un</a:t>
                  </a:r>
                  <a:r>
                    <a:rPr sz="1200" dirty="0">
                      <a:solidFill>
                        <a:srgbClr val="262626"/>
                      </a:solidFill>
                    </a:rPr>
                    <a:t> </a:t>
                  </a:r>
                  <a:r>
                    <a:rPr sz="1200" dirty="0" err="1">
                      <a:solidFill>
                        <a:srgbClr val="262626"/>
                      </a:solidFill>
                    </a:rPr>
                    <a:t>milion</a:t>
                  </a:r>
                  <a:r>
                    <a:rPr lang="it-IT" sz="1200" dirty="0">
                      <a:solidFill>
                        <a:srgbClr val="262626"/>
                      </a:solidFill>
                    </a:rPr>
                    <a:t>e di </a:t>
                  </a:r>
                  <a:r>
                    <a:rPr sz="1200" dirty="0" err="1">
                      <a:solidFill>
                        <a:srgbClr val="262626"/>
                      </a:solidFill>
                    </a:rPr>
                    <a:t>osp</a:t>
                  </a:r>
                  <a:r>
                    <a:rPr lang="it-IT" sz="1200" dirty="0">
                      <a:solidFill>
                        <a:srgbClr val="262626"/>
                      </a:solidFill>
                    </a:rPr>
                    <a:t>ed</a:t>
                  </a:r>
                  <a:r>
                    <a:rPr sz="1200" dirty="0" err="1">
                      <a:solidFill>
                        <a:srgbClr val="262626"/>
                      </a:solidFill>
                    </a:rPr>
                    <a:t>aliz</a:t>
                  </a:r>
                  <a:r>
                    <a:rPr lang="it-IT" sz="1200" dirty="0">
                      <a:solidFill>
                        <a:srgbClr val="262626"/>
                      </a:solidFill>
                    </a:rPr>
                    <a:t>z</a:t>
                  </a:r>
                  <a:r>
                    <a:rPr sz="1200" dirty="0">
                      <a:solidFill>
                        <a:srgbClr val="262626"/>
                      </a:solidFill>
                    </a:rPr>
                    <a:t>a</a:t>
                  </a:r>
                  <a:r>
                    <a:rPr lang="it-IT" sz="1200" dirty="0">
                      <a:solidFill>
                        <a:srgbClr val="262626"/>
                      </a:solidFill>
                    </a:rPr>
                    <a:t>z</a:t>
                  </a:r>
                  <a:r>
                    <a:rPr sz="1200" dirty="0">
                      <a:solidFill>
                        <a:srgbClr val="262626"/>
                      </a:solidFill>
                    </a:rPr>
                    <a:t>ion</a:t>
                  </a:r>
                  <a:r>
                    <a:rPr lang="it-IT" sz="1200" dirty="0">
                      <a:solidFill>
                        <a:srgbClr val="262626"/>
                      </a:solidFill>
                    </a:rPr>
                    <a:t>i</a:t>
                  </a:r>
                  <a:r>
                    <a:rPr sz="1200" dirty="0">
                      <a:solidFill>
                        <a:srgbClr val="262626"/>
                      </a:solidFill>
                    </a:rPr>
                    <a:t> </a:t>
                  </a:r>
                  <a:r>
                    <a:rPr lang="it-IT" sz="1200" dirty="0">
                      <a:solidFill>
                        <a:srgbClr val="262626"/>
                      </a:solidFill>
                    </a:rPr>
                    <a:t>ogni anno </a:t>
                  </a:r>
                  <a:r>
                    <a:rPr sz="1200" dirty="0">
                      <a:solidFill>
                        <a:srgbClr val="262626"/>
                      </a:solidFill>
                    </a:rPr>
                    <a:t>in US</a:t>
                  </a:r>
                  <a:r>
                    <a:rPr lang="it-IT" sz="1200" dirty="0">
                      <a:solidFill>
                        <a:srgbClr val="262626"/>
                      </a:solidFill>
                    </a:rPr>
                    <a:t>A e</a:t>
                  </a:r>
                  <a:r>
                    <a:rPr sz="1200" dirty="0">
                      <a:solidFill>
                        <a:srgbClr val="262626"/>
                      </a:solidFill>
                    </a:rPr>
                    <a:t> </a:t>
                  </a:r>
                  <a:r>
                    <a:rPr sz="1200" dirty="0" err="1">
                      <a:solidFill>
                        <a:srgbClr val="262626"/>
                      </a:solidFill>
                    </a:rPr>
                    <a:t>Europ</a:t>
                  </a:r>
                  <a:r>
                    <a:rPr lang="it-IT" sz="1200" dirty="0">
                      <a:solidFill>
                        <a:srgbClr val="262626"/>
                      </a:solidFill>
                    </a:rPr>
                    <a:t>a</a:t>
                  </a:r>
                  <a:endParaRPr dirty="0">
                    <a:solidFill>
                      <a:srgbClr val="FFFFFF"/>
                    </a:solidFill>
                  </a:endParaRPr>
                </a:p>
                <a:p>
                  <a:pPr marL="140759" indent="-140759">
                    <a:lnSpc>
                      <a:spcPct val="110000"/>
                    </a:lnSpc>
                    <a:spcBef>
                      <a:spcPts val="450"/>
                    </a:spcBef>
                    <a:buClr>
                      <a:srgbClr val="0460A9"/>
                    </a:buClr>
                    <a:buSzPct val="100000"/>
                    <a:buFont typeface="Wingdings"/>
                    <a:buChar char="▪"/>
                  </a:pPr>
                  <a:r>
                    <a:rPr sz="1200" dirty="0">
                      <a:solidFill>
                        <a:srgbClr val="262626"/>
                      </a:solidFill>
                    </a:rPr>
                    <a:t> 25-30% </a:t>
                  </a:r>
                  <a:r>
                    <a:rPr lang="it-IT" sz="1200" dirty="0">
                      <a:solidFill>
                        <a:srgbClr val="262626"/>
                      </a:solidFill>
                    </a:rPr>
                    <a:t>di </a:t>
                  </a:r>
                  <a:r>
                    <a:rPr sz="1200" dirty="0" err="1">
                      <a:solidFill>
                        <a:srgbClr val="262626"/>
                      </a:solidFill>
                    </a:rPr>
                    <a:t>mortalit</a:t>
                  </a:r>
                  <a:r>
                    <a:rPr lang="it-IT" sz="1200" dirty="0">
                      <a:solidFill>
                        <a:srgbClr val="262626"/>
                      </a:solidFill>
                    </a:rPr>
                    <a:t>à post-dimissione ad 1 anno</a:t>
                  </a:r>
                  <a:endParaRPr dirty="0">
                    <a:solidFill>
                      <a:srgbClr val="FFFFFF"/>
                    </a:solidFill>
                  </a:endParaRPr>
                </a:p>
                <a:p>
                  <a:pPr marL="140759" indent="-140759">
                    <a:lnSpc>
                      <a:spcPct val="110000"/>
                    </a:lnSpc>
                    <a:spcBef>
                      <a:spcPts val="450"/>
                    </a:spcBef>
                    <a:buClr>
                      <a:srgbClr val="0460A9"/>
                    </a:buClr>
                    <a:buSzPct val="100000"/>
                    <a:buFont typeface="Wingdings"/>
                    <a:buChar char="▪"/>
                  </a:pPr>
                  <a:r>
                    <a:rPr sz="1200" dirty="0">
                      <a:solidFill>
                        <a:srgbClr val="262626"/>
                      </a:solidFill>
                    </a:rPr>
                    <a:t> 40% di</a:t>
                  </a:r>
                  <a:r>
                    <a:rPr lang="it-IT" sz="1200" dirty="0">
                      <a:solidFill>
                        <a:srgbClr val="262626"/>
                      </a:solidFill>
                    </a:rPr>
                    <a:t> incidenza di morte improvvisa</a:t>
                  </a:r>
                  <a:endParaRPr sz="1200" dirty="0">
                    <a:solidFill>
                      <a:srgbClr val="262626"/>
                    </a:solidFill>
                  </a:endParaRPr>
                </a:p>
              </p:txBody>
            </p:sp>
          </p:grpSp>
          <p:sp>
            <p:nvSpPr>
              <p:cNvPr id="9" name="Shape 89"/>
              <p:cNvSpPr/>
              <p:nvPr/>
            </p:nvSpPr>
            <p:spPr>
              <a:xfrm rot="10800000" flipH="1">
                <a:off x="0" y="210435"/>
                <a:ext cx="153811" cy="271881"/>
              </a:xfrm>
              <a:custGeom>
                <a:avLst/>
                <a:gdLst/>
                <a:ahLst/>
                <a:cxnLst>
                  <a:cxn ang="0">
                    <a:pos x="wd2" y="hd2"/>
                  </a:cxn>
                  <a:cxn ang="5400000">
                    <a:pos x="wd2" y="hd2"/>
                  </a:cxn>
                  <a:cxn ang="10800000">
                    <a:pos x="wd2" y="hd2"/>
                  </a:cxn>
                  <a:cxn ang="16200000">
                    <a:pos x="wd2" y="hd2"/>
                  </a:cxn>
                </a:cxnLst>
                <a:rect l="0" t="0" r="r" b="b"/>
                <a:pathLst>
                  <a:path w="21600" h="21600" extrusionOk="0">
                    <a:moveTo>
                      <a:pt x="0" y="6575"/>
                    </a:moveTo>
                    <a:lnTo>
                      <a:pt x="21600" y="0"/>
                    </a:lnTo>
                    <a:lnTo>
                      <a:pt x="21600" y="21600"/>
                    </a:lnTo>
                    <a:lnTo>
                      <a:pt x="0" y="21600"/>
                    </a:lnTo>
                    <a:lnTo>
                      <a:pt x="0" y="6575"/>
                    </a:lnTo>
                    <a:close/>
                  </a:path>
                </a:pathLst>
              </a:custGeom>
              <a:solidFill>
                <a:srgbClr val="404040"/>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nvGrpSpPr>
              <p:cNvPr id="10" name="Group 92"/>
              <p:cNvGrpSpPr/>
              <p:nvPr/>
            </p:nvGrpSpPr>
            <p:grpSpPr>
              <a:xfrm>
                <a:off x="141514" y="142105"/>
                <a:ext cx="3581402" cy="2954435"/>
                <a:chOff x="-1" y="-1"/>
                <a:chExt cx="3581401" cy="2954434"/>
              </a:xfrm>
            </p:grpSpPr>
            <p:sp>
              <p:nvSpPr>
                <p:cNvPr id="14" name="Shape 90"/>
                <p:cNvSpPr/>
                <p:nvPr/>
              </p:nvSpPr>
              <p:spPr>
                <a:xfrm>
                  <a:off x="-1" y="-1"/>
                  <a:ext cx="3581401" cy="2954434"/>
                </a:xfrm>
                <a:prstGeom prst="rect">
                  <a:avLst/>
                </a:prstGeom>
                <a:solidFill>
                  <a:srgbClr val="F2F2F2"/>
                </a:solidFill>
                <a:ln w="12700" cap="flat">
                  <a:noFill/>
                  <a:miter lim="400000"/>
                </a:ln>
                <a:effectLst/>
              </p:spPr>
              <p:txBody>
                <a:bodyPr wrap="square" lIns="0" tIns="0" rIns="0" bIns="0" numCol="1" anchor="ctr">
                  <a:noAutofit/>
                </a:bodyPr>
                <a:lstStyle/>
                <a:p>
                  <a:pPr>
                    <a:spcBef>
                      <a:spcPts val="450"/>
                    </a:spcBef>
                    <a:defRPr sz="1600">
                      <a:solidFill>
                        <a:srgbClr val="262626"/>
                      </a:solidFill>
                    </a:defRPr>
                  </a:pPr>
                  <a:endParaRPr sz="1200"/>
                </a:p>
              </p:txBody>
            </p:sp>
            <p:sp>
              <p:nvSpPr>
                <p:cNvPr id="15" name="Shape 91"/>
                <p:cNvSpPr/>
                <p:nvPr/>
              </p:nvSpPr>
              <p:spPr>
                <a:xfrm>
                  <a:off x="-1" y="216361"/>
                  <a:ext cx="3581401" cy="25217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169069" indent="-169069">
                    <a:spcBef>
                      <a:spcPts val="450"/>
                    </a:spcBef>
                    <a:buClr>
                      <a:srgbClr val="262626"/>
                    </a:buClr>
                    <a:buSzPct val="100000"/>
                    <a:buFont typeface="Arial"/>
                    <a:buChar char="•"/>
                  </a:pPr>
                  <a:endParaRPr dirty="0">
                    <a:solidFill>
                      <a:srgbClr val="262626"/>
                    </a:solidFill>
                  </a:endParaRPr>
                </a:p>
                <a:p>
                  <a:pPr marL="150283" indent="-150283">
                    <a:lnSpc>
                      <a:spcPct val="110000"/>
                    </a:lnSpc>
                    <a:spcBef>
                      <a:spcPts val="450"/>
                    </a:spcBef>
                    <a:buClr>
                      <a:srgbClr val="0460A9"/>
                    </a:buClr>
                    <a:buSzPct val="100000"/>
                    <a:buFont typeface="Wingdings"/>
                    <a:buChar char="▪"/>
                  </a:pPr>
                  <a:r>
                    <a:rPr sz="1200" dirty="0" err="1">
                      <a:solidFill>
                        <a:srgbClr val="262626"/>
                      </a:solidFill>
                    </a:rPr>
                    <a:t>Stabilit</a:t>
                  </a:r>
                  <a:r>
                    <a:rPr lang="it-IT" sz="1200" dirty="0">
                      <a:solidFill>
                        <a:srgbClr val="262626"/>
                      </a:solidFill>
                    </a:rPr>
                    <a:t>à</a:t>
                  </a:r>
                  <a:r>
                    <a:rPr sz="1200" dirty="0">
                      <a:solidFill>
                        <a:srgbClr val="262626"/>
                      </a:solidFill>
                    </a:rPr>
                    <a:t> </a:t>
                  </a:r>
                  <a:r>
                    <a:rPr lang="it-IT" sz="1200" dirty="0">
                      <a:solidFill>
                        <a:srgbClr val="262626"/>
                      </a:solidFill>
                    </a:rPr>
                    <a:t>dei</a:t>
                  </a:r>
                  <a:r>
                    <a:rPr sz="1200" dirty="0">
                      <a:solidFill>
                        <a:srgbClr val="262626"/>
                      </a:solidFill>
                    </a:rPr>
                    <a:t> s</a:t>
                  </a:r>
                  <a:r>
                    <a:rPr lang="it-IT" sz="1200" dirty="0">
                      <a:solidFill>
                        <a:srgbClr val="262626"/>
                      </a:solidFill>
                    </a:rPr>
                    <a:t>in</a:t>
                  </a:r>
                  <a:r>
                    <a:rPr sz="1200" dirty="0">
                      <a:solidFill>
                        <a:srgbClr val="262626"/>
                      </a:solidFill>
                    </a:rPr>
                    <a:t>tom</a:t>
                  </a:r>
                  <a:r>
                    <a:rPr lang="it-IT" sz="1200" dirty="0">
                      <a:solidFill>
                        <a:srgbClr val="262626"/>
                      </a:solidFill>
                    </a:rPr>
                    <a:t>i</a:t>
                  </a:r>
                  <a:r>
                    <a:rPr sz="1200" dirty="0">
                      <a:solidFill>
                        <a:srgbClr val="262626"/>
                      </a:solidFill>
                    </a:rPr>
                    <a:t> </a:t>
                  </a:r>
                  <a:r>
                    <a:rPr lang="it-IT" sz="1200" dirty="0">
                      <a:solidFill>
                        <a:srgbClr val="262626"/>
                      </a:solidFill>
                    </a:rPr>
                    <a:t>non significa assenza di </a:t>
                  </a:r>
                  <a:r>
                    <a:rPr sz="1200" dirty="0" err="1">
                      <a:solidFill>
                        <a:srgbClr val="262626"/>
                      </a:solidFill>
                    </a:rPr>
                    <a:t>ris</a:t>
                  </a:r>
                  <a:r>
                    <a:rPr lang="it-IT" sz="1200" dirty="0">
                      <a:solidFill>
                        <a:srgbClr val="262626"/>
                      </a:solidFill>
                    </a:rPr>
                    <a:t>chio</a:t>
                  </a:r>
                  <a:endParaRPr dirty="0">
                    <a:solidFill>
                      <a:srgbClr val="FFFFFF"/>
                    </a:solidFill>
                  </a:endParaRPr>
                </a:p>
                <a:p>
                  <a:pPr marL="150283" indent="-150283">
                    <a:lnSpc>
                      <a:spcPct val="110000"/>
                    </a:lnSpc>
                    <a:spcBef>
                      <a:spcPts val="450"/>
                    </a:spcBef>
                    <a:buClr>
                      <a:srgbClr val="0460A9"/>
                    </a:buClr>
                    <a:buSzPct val="100000"/>
                    <a:buFont typeface="Wingdings"/>
                    <a:buChar char="▪"/>
                  </a:pPr>
                  <a:r>
                    <a:rPr lang="it-IT" sz="1200" dirty="0">
                      <a:solidFill>
                        <a:srgbClr val="262626"/>
                      </a:solidFill>
                    </a:rPr>
                    <a:t>I p</a:t>
                  </a:r>
                  <a:r>
                    <a:rPr sz="1200" dirty="0">
                      <a:solidFill>
                        <a:srgbClr val="262626"/>
                      </a:solidFill>
                    </a:rPr>
                    <a:t>a</a:t>
                  </a:r>
                  <a:r>
                    <a:rPr lang="it-IT" sz="1200" dirty="0">
                      <a:solidFill>
                        <a:srgbClr val="262626"/>
                      </a:solidFill>
                    </a:rPr>
                    <a:t>z</a:t>
                  </a:r>
                  <a:r>
                    <a:rPr sz="1200" dirty="0" err="1">
                      <a:solidFill>
                        <a:srgbClr val="262626"/>
                      </a:solidFill>
                    </a:rPr>
                    <a:t>ient</a:t>
                  </a:r>
                  <a:r>
                    <a:rPr lang="it-IT" sz="1200" dirty="0">
                      <a:solidFill>
                        <a:srgbClr val="262626"/>
                      </a:solidFill>
                    </a:rPr>
                    <a:t>i</a:t>
                  </a:r>
                  <a:r>
                    <a:rPr sz="1200" dirty="0">
                      <a:solidFill>
                        <a:srgbClr val="262626"/>
                      </a:solidFill>
                    </a:rPr>
                    <a:t> ha</a:t>
                  </a:r>
                  <a:r>
                    <a:rPr lang="it-IT" sz="1200" dirty="0">
                      <a:solidFill>
                        <a:srgbClr val="262626"/>
                      </a:solidFill>
                    </a:rPr>
                    <a:t>nno</a:t>
                  </a:r>
                  <a:r>
                    <a:rPr sz="1200" dirty="0">
                      <a:solidFill>
                        <a:srgbClr val="262626"/>
                      </a:solidFill>
                    </a:rPr>
                    <a:t> m</a:t>
                  </a:r>
                  <a:r>
                    <a:rPr lang="it-IT" sz="1200" dirty="0">
                      <a:solidFill>
                        <a:srgbClr val="262626"/>
                      </a:solidFill>
                    </a:rPr>
                    <a:t>i</a:t>
                  </a:r>
                  <a:r>
                    <a:rPr sz="1200" dirty="0" err="1">
                      <a:solidFill>
                        <a:srgbClr val="262626"/>
                      </a:solidFill>
                    </a:rPr>
                    <a:t>ocardi</a:t>
                  </a:r>
                  <a:r>
                    <a:rPr lang="it-IT" sz="1200" dirty="0">
                      <a:solidFill>
                        <a:srgbClr val="262626"/>
                      </a:solidFill>
                    </a:rPr>
                    <a:t>o vitale a rischio</a:t>
                  </a:r>
                  <a:endParaRPr dirty="0">
                    <a:solidFill>
                      <a:srgbClr val="FFFFFF"/>
                    </a:solidFill>
                  </a:endParaRPr>
                </a:p>
                <a:p>
                  <a:pPr marL="150283" indent="-150283">
                    <a:lnSpc>
                      <a:spcPct val="110000"/>
                    </a:lnSpc>
                    <a:spcBef>
                      <a:spcPts val="450"/>
                    </a:spcBef>
                    <a:buClr>
                      <a:srgbClr val="0460A9"/>
                    </a:buClr>
                    <a:buSzPct val="100000"/>
                    <a:buFont typeface="Wingdings"/>
                    <a:buChar char="▪"/>
                  </a:pPr>
                  <a:r>
                    <a:rPr lang="it-IT" sz="1200" dirty="0">
                      <a:solidFill>
                        <a:srgbClr val="262626"/>
                      </a:solidFill>
                    </a:rPr>
                    <a:t>Alto rischio di morte improvvisa senza alcun previo peggioramento dei sintomi</a:t>
                  </a:r>
                  <a:endParaRPr sz="1200" dirty="0">
                    <a:solidFill>
                      <a:srgbClr val="262626"/>
                    </a:solidFill>
                  </a:endParaRPr>
                </a:p>
              </p:txBody>
            </p:sp>
          </p:grpSp>
          <p:grpSp>
            <p:nvGrpSpPr>
              <p:cNvPr id="11" name="Group 95"/>
              <p:cNvGrpSpPr/>
              <p:nvPr/>
            </p:nvGrpSpPr>
            <p:grpSpPr>
              <a:xfrm>
                <a:off x="-1" y="0"/>
                <a:ext cx="7772402" cy="392986"/>
                <a:chOff x="-1" y="0"/>
                <a:chExt cx="7772400" cy="392984"/>
              </a:xfrm>
            </p:grpSpPr>
            <p:sp>
              <p:nvSpPr>
                <p:cNvPr id="12" name="Shape 93"/>
                <p:cNvSpPr/>
                <p:nvPr/>
              </p:nvSpPr>
              <p:spPr>
                <a:xfrm>
                  <a:off x="-1" y="0"/>
                  <a:ext cx="7772400" cy="392984"/>
                </a:xfrm>
                <a:prstGeom prst="rect">
                  <a:avLst/>
                </a:prstGeom>
                <a:solidFill>
                  <a:srgbClr val="0460A9"/>
                </a:solidFill>
                <a:ln w="12700" cap="flat">
                  <a:noFill/>
                  <a:miter lim="400000"/>
                </a:ln>
                <a:effectLst/>
              </p:spPr>
              <p:txBody>
                <a:bodyPr wrap="square" lIns="0" tIns="0" rIns="0" bIns="0" numCol="1" anchor="ctr">
                  <a:noAutofit/>
                </a:bodyPr>
                <a:lstStyle/>
                <a:p>
                  <a:pPr lvl="0" algn="ctr">
                    <a:defRPr sz="1600" b="1">
                      <a:solidFill>
                        <a:srgbClr val="FFFFFF"/>
                      </a:solidFill>
                    </a:defRPr>
                  </a:pPr>
                  <a:endParaRPr sz="1200"/>
                </a:p>
              </p:txBody>
            </p:sp>
            <p:sp>
              <p:nvSpPr>
                <p:cNvPr id="13" name="Shape 94"/>
                <p:cNvSpPr/>
                <p:nvPr/>
              </p:nvSpPr>
              <p:spPr>
                <a:xfrm>
                  <a:off x="-1" y="73382"/>
                  <a:ext cx="7772400" cy="2462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indent="136922" algn="ctr"/>
                  <a:r>
                    <a:rPr sz="1200" b="1" dirty="0">
                      <a:solidFill>
                        <a:srgbClr val="FFFFFF"/>
                      </a:solidFill>
                    </a:rPr>
                    <a:t>Real</a:t>
                  </a:r>
                  <a:r>
                    <a:rPr lang="it-IT" sz="1200" b="1" dirty="0">
                      <a:solidFill>
                        <a:srgbClr val="FFFFFF"/>
                      </a:solidFill>
                    </a:rPr>
                    <a:t>tà</a:t>
                  </a:r>
                  <a:r>
                    <a:rPr sz="1200" b="1" dirty="0">
                      <a:solidFill>
                        <a:srgbClr val="FFFFFF"/>
                      </a:solidFill>
                    </a:rPr>
                    <a:t> </a:t>
                  </a:r>
                  <a:r>
                    <a:rPr lang="it-IT" sz="1200" b="1" dirty="0">
                      <a:solidFill>
                        <a:srgbClr val="FFFFFF"/>
                      </a:solidFill>
                    </a:rPr>
                    <a:t>della</a:t>
                  </a:r>
                  <a:r>
                    <a:rPr sz="1200" b="1" dirty="0">
                      <a:solidFill>
                        <a:srgbClr val="FFFFFF"/>
                      </a:solidFill>
                    </a:rPr>
                    <a:t> ‘ </a:t>
                  </a:r>
                  <a:r>
                    <a:rPr lang="it-IT" sz="1200" b="1" dirty="0">
                      <a:solidFill>
                        <a:srgbClr val="FFFFFF"/>
                      </a:solidFill>
                    </a:rPr>
                    <a:t>Classe </a:t>
                  </a:r>
                  <a:r>
                    <a:rPr sz="1200" b="1" dirty="0">
                      <a:solidFill>
                        <a:srgbClr val="FFFFFF"/>
                      </a:solidFill>
                    </a:rPr>
                    <a:t>NYHA II’</a:t>
                  </a:r>
                  <a:r>
                    <a:rPr sz="1200" b="1" baseline="30000" dirty="0">
                      <a:solidFill>
                        <a:srgbClr val="FFFFFF"/>
                      </a:solidFill>
                    </a:rPr>
                    <a:t>2</a:t>
                  </a:r>
                  <a:r>
                    <a:rPr sz="1200" b="1" dirty="0">
                      <a:solidFill>
                        <a:srgbClr val="FFFFFF"/>
                      </a:solidFill>
                    </a:rPr>
                    <a:t> </a:t>
                  </a:r>
                </a:p>
              </p:txBody>
            </p:sp>
          </p:grpSp>
        </p:grpSp>
        <p:sp>
          <p:nvSpPr>
            <p:cNvPr id="7" name="Shape 97"/>
            <p:cNvSpPr/>
            <p:nvPr/>
          </p:nvSpPr>
          <p:spPr>
            <a:xfrm rot="5400000" flipH="1">
              <a:off x="3702735" y="1537679"/>
              <a:ext cx="551990" cy="163290"/>
            </a:xfrm>
            <a:prstGeom prst="triangle">
              <a:avLst/>
            </a:prstGeom>
            <a:solidFill>
              <a:srgbClr val="03487F"/>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grpSp>
      <p:sp>
        <p:nvSpPr>
          <p:cNvPr id="18" name="Shape 84"/>
          <p:cNvSpPr txBox="1">
            <a:spLocks/>
          </p:cNvSpPr>
          <p:nvPr/>
        </p:nvSpPr>
        <p:spPr>
          <a:xfrm>
            <a:off x="1333500" y="1063228"/>
            <a:ext cx="7086600" cy="719138"/>
          </a:xfrm>
          <a:prstGeom prst="rect">
            <a:avLst/>
          </a:prstGeom>
        </p:spPr>
        <p:txBody>
          <a:bodyPr lIns="0" tIns="0" rIns="0" bIns="0">
            <a:normAutofit/>
          </a:bodyPr>
          <a:lstStyle>
            <a:lvl1pPr algn="l" rtl="0" eaLnBrk="1" fontAlgn="base" hangingPunct="1">
              <a:lnSpc>
                <a:spcPct val="95000"/>
              </a:lnSpc>
              <a:spcBef>
                <a:spcPct val="0"/>
              </a:spcBef>
              <a:spcAft>
                <a:spcPct val="0"/>
              </a:spcAft>
              <a:defRPr sz="24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pPr algn="ctr">
              <a:defRPr sz="1800"/>
            </a:pPr>
            <a:r>
              <a:rPr lang="it-IT" sz="2000" b="1" dirty="0">
                <a:solidFill>
                  <a:srgbClr val="C00000"/>
                </a:solidFill>
                <a:latin typeface="Calibri" panose="020F0502020204030204" pitchFamily="34" charset="0"/>
                <a:cs typeface="Calibri" panose="020F0502020204030204" pitchFamily="34" charset="0"/>
              </a:rPr>
              <a:t>I pazienti con sintomi stabili, ad es. in Classe NYHA II, hanno una silente progressione della malattia</a:t>
            </a:r>
          </a:p>
        </p:txBody>
      </p:sp>
      <p:sp>
        <p:nvSpPr>
          <p:cNvPr id="19" name="Shape 100"/>
          <p:cNvSpPr/>
          <p:nvPr/>
        </p:nvSpPr>
        <p:spPr>
          <a:xfrm>
            <a:off x="1921741" y="5429251"/>
            <a:ext cx="211455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sz="600" dirty="0">
                <a:solidFill>
                  <a:srgbClr val="262626"/>
                </a:solidFill>
              </a:rPr>
              <a:t>HF, heart failure; NYHA, New York Heart Association; </a:t>
            </a:r>
            <a:br>
              <a:rPr sz="600" dirty="0">
                <a:solidFill>
                  <a:srgbClr val="262626"/>
                </a:solidFill>
              </a:rPr>
            </a:br>
            <a:r>
              <a:rPr sz="600" dirty="0">
                <a:solidFill>
                  <a:srgbClr val="262626"/>
                </a:solidFill>
              </a:rPr>
              <a:t>SCD, sudden cardiac death </a:t>
            </a:r>
          </a:p>
        </p:txBody>
      </p:sp>
      <p:sp>
        <p:nvSpPr>
          <p:cNvPr id="20" name="Shape 101"/>
          <p:cNvSpPr/>
          <p:nvPr/>
        </p:nvSpPr>
        <p:spPr>
          <a:xfrm>
            <a:off x="4902200" y="5429251"/>
            <a:ext cx="22860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800">
                <a:solidFill>
                  <a:srgbClr val="262626"/>
                </a:solidFill>
              </a:defRPr>
            </a:lvl1pPr>
          </a:lstStyle>
          <a:p>
            <a:pPr lvl="0">
              <a:defRPr sz="1800">
                <a:solidFill>
                  <a:srgbClr val="000000"/>
                </a:solidFill>
              </a:defRPr>
            </a:pPr>
            <a:r>
              <a:rPr sz="600" dirty="0"/>
              <a:t>1. Sabbah HN. Eur J Heart Fail 2017;19:469–78; 2. Butler J et al. Eur J Heart Fail 2016;18,:350–52 </a:t>
            </a:r>
          </a:p>
        </p:txBody>
      </p:sp>
    </p:spTree>
    <p:extLst>
      <p:ext uri="{BB962C8B-B14F-4D97-AF65-F5344CB8AC3E}">
        <p14:creationId xmlns:p14="http://schemas.microsoft.com/office/powerpoint/2010/main" xmlns="" val="26152058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idx="4294967295"/>
          </p:nvPr>
        </p:nvSpPr>
        <p:spPr>
          <a:xfrm>
            <a:off x="279796" y="907476"/>
            <a:ext cx="8711804" cy="720329"/>
          </a:xfrm>
          <a:prstGeom prst="rect">
            <a:avLst/>
          </a:prstGeom>
        </p:spPr>
        <p:txBody>
          <a:bodyPr lIns="0" tIns="0" rIns="0" bIns="0">
            <a:noAutofit/>
          </a:bodyPr>
          <a:lstStyle>
            <a:lvl1pPr defTabSz="620712">
              <a:defRPr sz="1900"/>
            </a:lvl1pPr>
          </a:lstStyle>
          <a:p>
            <a:pPr lvl="0" algn="ctr">
              <a:defRPr sz="1800"/>
            </a:pPr>
            <a:r>
              <a:rPr lang="it-IT" sz="2800" b="1" dirty="0">
                <a:solidFill>
                  <a:srgbClr val="C00000"/>
                </a:solidFill>
                <a:latin typeface="Calibri" panose="020F0502020204030204" pitchFamily="34" charset="0"/>
                <a:cs typeface="Calibri" panose="020F0502020204030204" pitchFamily="34" charset="0"/>
              </a:rPr>
              <a:t> I risultati dello studio </a:t>
            </a:r>
            <a:r>
              <a:rPr sz="2800" b="1" dirty="0">
                <a:solidFill>
                  <a:srgbClr val="C00000"/>
                </a:solidFill>
                <a:latin typeface="Calibri" panose="020F0502020204030204" pitchFamily="34" charset="0"/>
                <a:cs typeface="Calibri" panose="020F0502020204030204" pitchFamily="34" charset="0"/>
              </a:rPr>
              <a:t>MERIT-HF </a:t>
            </a:r>
            <a:r>
              <a:rPr lang="it-IT" sz="2800" b="1" dirty="0">
                <a:solidFill>
                  <a:srgbClr val="C00000"/>
                </a:solidFill>
                <a:latin typeface="Calibri" panose="020F0502020204030204" pitchFamily="34" charset="0"/>
                <a:cs typeface="Calibri" panose="020F0502020204030204" pitchFamily="34" charset="0"/>
              </a:rPr>
              <a:t> già </a:t>
            </a:r>
            <a:r>
              <a:rPr sz="2800" b="1" dirty="0" err="1">
                <a:solidFill>
                  <a:srgbClr val="C00000"/>
                </a:solidFill>
                <a:latin typeface="Calibri" panose="020F0502020204030204" pitchFamily="34" charset="0"/>
                <a:cs typeface="Calibri" panose="020F0502020204030204" pitchFamily="34" charset="0"/>
              </a:rPr>
              <a:t>sugge</a:t>
            </a:r>
            <a:r>
              <a:rPr lang="it-IT" sz="2800" b="1" dirty="0">
                <a:solidFill>
                  <a:srgbClr val="C00000"/>
                </a:solidFill>
                <a:latin typeface="Calibri" panose="020F0502020204030204" pitchFamily="34" charset="0"/>
                <a:cs typeface="Calibri" panose="020F0502020204030204" pitchFamily="34" charset="0"/>
              </a:rPr>
              <a:t>rivano che i pazienti </a:t>
            </a:r>
            <a:r>
              <a:rPr lang="it-IT" sz="2800" b="1" dirty="0" smtClean="0">
                <a:solidFill>
                  <a:srgbClr val="C00000"/>
                </a:solidFill>
                <a:latin typeface="Calibri" panose="020F0502020204030204" pitchFamily="34" charset="0"/>
                <a:cs typeface="Calibri" panose="020F0502020204030204" pitchFamily="34" charset="0"/>
              </a:rPr>
              <a:t> sono </a:t>
            </a:r>
            <a:r>
              <a:rPr lang="it-IT" sz="2800" b="1" dirty="0">
                <a:solidFill>
                  <a:srgbClr val="C00000"/>
                </a:solidFill>
                <a:latin typeface="Calibri" panose="020F0502020204030204" pitchFamily="34" charset="0"/>
                <a:cs typeface="Calibri" panose="020F0502020204030204" pitchFamily="34" charset="0"/>
              </a:rPr>
              <a:t>ad alto rischio di morte </a:t>
            </a:r>
            <a:r>
              <a:rPr sz="2800" b="1" dirty="0">
                <a:solidFill>
                  <a:srgbClr val="C00000"/>
                </a:solidFill>
                <a:latin typeface="Calibri" panose="020F0502020204030204" pitchFamily="34" charset="0"/>
                <a:cs typeface="Calibri" panose="020F0502020204030204" pitchFamily="34" charset="0"/>
              </a:rPr>
              <a:t>CV </a:t>
            </a:r>
            <a:r>
              <a:rPr lang="it-IT" sz="2800" b="1" dirty="0">
                <a:solidFill>
                  <a:srgbClr val="C00000"/>
                </a:solidFill>
                <a:latin typeface="Calibri" panose="020F0502020204030204" pitchFamily="34" charset="0"/>
                <a:cs typeface="Calibri" panose="020F0502020204030204" pitchFamily="34" charset="0"/>
              </a:rPr>
              <a:t>anche nelle Classi NYHA più basse</a:t>
            </a:r>
            <a:endParaRPr sz="2800" b="1" dirty="0">
              <a:solidFill>
                <a:srgbClr val="C00000"/>
              </a:solidFill>
              <a:latin typeface="Calibri" panose="020F0502020204030204" pitchFamily="34" charset="0"/>
              <a:cs typeface="Calibri" panose="020F0502020204030204" pitchFamily="34" charset="0"/>
            </a:endParaRPr>
          </a:p>
        </p:txBody>
      </p:sp>
      <p:pic>
        <p:nvPicPr>
          <p:cNvPr id="120" name="image5.png" descr="image4.png"/>
          <p:cNvPicPr/>
          <p:nvPr/>
        </p:nvPicPr>
        <p:blipFill>
          <a:blip r:embed="rId2" cstate="email">
            <a:extLst>
              <a:ext uri="{28A0092B-C50C-407E-A947-70E740481C1C}">
                <a14:useLocalDpi xmlns:a14="http://schemas.microsoft.com/office/drawing/2010/main" xmlns=""/>
              </a:ext>
            </a:extLst>
          </a:blip>
          <a:stretch>
            <a:fillRect/>
          </a:stretch>
        </p:blipFill>
        <p:spPr>
          <a:xfrm>
            <a:off x="1587104" y="2188369"/>
            <a:ext cx="5536407" cy="3237311"/>
          </a:xfrm>
          <a:prstGeom prst="rect">
            <a:avLst/>
          </a:prstGeom>
          <a:ln w="12700">
            <a:miter lim="400000"/>
          </a:ln>
        </p:spPr>
      </p:pic>
      <p:sp>
        <p:nvSpPr>
          <p:cNvPr id="121" name="Shape 121"/>
          <p:cNvSpPr/>
          <p:nvPr/>
        </p:nvSpPr>
        <p:spPr>
          <a:xfrm>
            <a:off x="2105025" y="3055144"/>
            <a:ext cx="3203973" cy="2502695"/>
          </a:xfrm>
          <a:prstGeom prst="rect">
            <a:avLst/>
          </a:prstGeom>
          <a:ln w="25400">
            <a:solidFill>
              <a:srgbClr val="FF0000"/>
            </a:solidFill>
          </a:ln>
        </p:spPr>
        <p:txBody>
          <a:bodyPr lIns="0" tIns="0" rIns="0" bIns="0" anchor="ctr"/>
          <a:lstStyle/>
          <a:p>
            <a:pPr lvl="0" algn="ctr">
              <a:defRPr sz="2400">
                <a:solidFill>
                  <a:srgbClr val="FFFFFF"/>
                </a:solidFill>
              </a:defRPr>
            </a:pPr>
            <a:endParaRPr/>
          </a:p>
        </p:txBody>
      </p:sp>
      <p:sp>
        <p:nvSpPr>
          <p:cNvPr id="122" name="Shape 122"/>
          <p:cNvSpPr/>
          <p:nvPr/>
        </p:nvSpPr>
        <p:spPr>
          <a:xfrm>
            <a:off x="4463653" y="5805487"/>
            <a:ext cx="3429001" cy="184666"/>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indent="8335" algn="r"/>
            <a:r>
              <a:rPr sz="600"/>
              <a:t>MERIT-HF Study Group. </a:t>
            </a:r>
            <a:r>
              <a:rPr sz="600" i="1"/>
              <a:t>Lancet</a:t>
            </a:r>
            <a:r>
              <a:rPr sz="600"/>
              <a:t>. 1999;353:2001-2007.</a:t>
            </a:r>
          </a:p>
        </p:txBody>
      </p:sp>
      <p:sp>
        <p:nvSpPr>
          <p:cNvPr id="123" name="Shape 123"/>
          <p:cNvSpPr/>
          <p:nvPr/>
        </p:nvSpPr>
        <p:spPr>
          <a:xfrm>
            <a:off x="1657350" y="5829301"/>
            <a:ext cx="171450" cy="80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700">
                <a:solidFill>
                  <a:srgbClr val="7F7F7F"/>
                </a:solidFill>
              </a:defRPr>
            </a:lvl1pPr>
          </a:lstStyle>
          <a:p>
            <a:pPr lvl="0">
              <a:defRPr sz="1800">
                <a:solidFill>
                  <a:srgbClr val="000000"/>
                </a:solidFill>
              </a:defRPr>
            </a:pPr>
            <a:r>
              <a:rPr sz="525"/>
              <a:t>5</a:t>
            </a: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idx="4294967295"/>
          </p:nvPr>
        </p:nvSpPr>
        <p:spPr>
          <a:xfrm>
            <a:off x="190500" y="653168"/>
            <a:ext cx="8750300" cy="719138"/>
          </a:xfrm>
          <a:prstGeom prst="rect">
            <a:avLst/>
          </a:prstGeom>
        </p:spPr>
        <p:txBody>
          <a:bodyPr lIns="0" tIns="0" rIns="0" bIns="0">
            <a:noAutofit/>
          </a:bodyPr>
          <a:lstStyle>
            <a:lvl1pPr defTabSz="812800">
              <a:defRPr sz="2100"/>
            </a:lvl1pPr>
          </a:lstStyle>
          <a:p>
            <a:pPr lvl="0" algn="ctr">
              <a:defRPr sz="1800"/>
            </a:pPr>
            <a:r>
              <a:rPr lang="it-IT" sz="2400" b="1" dirty="0">
                <a:solidFill>
                  <a:srgbClr val="C00000"/>
                </a:solidFill>
                <a:latin typeface="Calibri" panose="020F0502020204030204" pitchFamily="34" charset="0"/>
                <a:cs typeface="Calibri" panose="020F0502020204030204" pitchFamily="34" charset="0"/>
              </a:rPr>
              <a:t>Nonostante la terapia medica abbia in parte modificato la storia naturale della malattia, migliorando la prognosi, i pazienti permangono ad alto rischio di mortalità e morbilità</a:t>
            </a:r>
            <a:endParaRPr sz="2400" b="1" dirty="0">
              <a:solidFill>
                <a:srgbClr val="C00000"/>
              </a:solidFill>
              <a:latin typeface="Calibri" panose="020F0502020204030204" pitchFamily="34" charset="0"/>
              <a:cs typeface="Calibri" panose="020F0502020204030204" pitchFamily="34" charset="0"/>
            </a:endParaRPr>
          </a:p>
        </p:txBody>
      </p:sp>
      <p:sp>
        <p:nvSpPr>
          <p:cNvPr id="126" name="Shape 126"/>
          <p:cNvSpPr/>
          <p:nvPr/>
        </p:nvSpPr>
        <p:spPr>
          <a:xfrm>
            <a:off x="1657350" y="5829301"/>
            <a:ext cx="171450" cy="80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700">
                <a:solidFill>
                  <a:srgbClr val="7F7F7F"/>
                </a:solidFill>
              </a:defRPr>
            </a:lvl1pPr>
          </a:lstStyle>
          <a:p>
            <a:pPr lvl="0">
              <a:defRPr sz="1800">
                <a:solidFill>
                  <a:srgbClr val="000000"/>
                </a:solidFill>
              </a:defRPr>
            </a:pPr>
            <a:r>
              <a:rPr sz="525"/>
              <a:t>6</a:t>
            </a:r>
          </a:p>
        </p:txBody>
      </p:sp>
      <p:grpSp>
        <p:nvGrpSpPr>
          <p:cNvPr id="129" name="Group 129"/>
          <p:cNvGrpSpPr/>
          <p:nvPr/>
        </p:nvGrpSpPr>
        <p:grpSpPr>
          <a:xfrm>
            <a:off x="4607719" y="2325291"/>
            <a:ext cx="2877742" cy="1165624"/>
            <a:chOff x="0" y="-1"/>
            <a:chExt cx="3836988" cy="1554164"/>
          </a:xfrm>
        </p:grpSpPr>
        <p:sp>
          <p:nvSpPr>
            <p:cNvPr id="127" name="Shape 127"/>
            <p:cNvSpPr/>
            <p:nvPr/>
          </p:nvSpPr>
          <p:spPr>
            <a:xfrm>
              <a:off x="0" y="-1"/>
              <a:ext cx="3836988" cy="1554164"/>
            </a:xfrm>
            <a:prstGeom prst="rect">
              <a:avLst/>
            </a:prstGeom>
            <a:solidFill>
              <a:srgbClr val="F2F2F2"/>
            </a:solidFill>
            <a:ln w="12700" cap="flat">
              <a:noFill/>
              <a:miter lim="400000"/>
            </a:ln>
            <a:effectLst/>
          </p:spPr>
          <p:txBody>
            <a:bodyPr wrap="square" lIns="0" tIns="0" rIns="0" bIns="0" numCol="1" anchor="ctr">
              <a:noAutofit/>
            </a:bodyPr>
            <a:lstStyle/>
            <a:p>
              <a:pPr lvl="0" algn="ctr">
                <a:defRPr sz="1900">
                  <a:solidFill>
                    <a:srgbClr val="262626"/>
                  </a:solidFill>
                </a:defRPr>
              </a:pPr>
              <a:endParaRPr sz="1425"/>
            </a:p>
          </p:txBody>
        </p:sp>
        <p:sp>
          <p:nvSpPr>
            <p:cNvPr id="128" name="Shape 128"/>
            <p:cNvSpPr/>
            <p:nvPr/>
          </p:nvSpPr>
          <p:spPr>
            <a:xfrm>
              <a:off x="976668" y="59594"/>
              <a:ext cx="2745344" cy="14619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1425" b="1" dirty="0">
                  <a:solidFill>
                    <a:srgbClr val="262626"/>
                  </a:solidFill>
                </a:rPr>
                <a:t>~7%</a:t>
              </a:r>
              <a:r>
                <a:rPr sz="1425" dirty="0">
                  <a:solidFill>
                    <a:srgbClr val="262626"/>
                  </a:solidFill>
                </a:rPr>
                <a:t> </a:t>
              </a:r>
              <a:r>
                <a:rPr lang="it-IT" sz="1425" dirty="0">
                  <a:solidFill>
                    <a:srgbClr val="262626"/>
                  </a:solidFill>
                </a:rPr>
                <a:t>dei</a:t>
              </a:r>
              <a:r>
                <a:rPr sz="1425" dirty="0">
                  <a:solidFill>
                    <a:srgbClr val="262626"/>
                  </a:solidFill>
                </a:rPr>
                <a:t> pa</a:t>
              </a:r>
              <a:r>
                <a:rPr lang="it-IT" sz="1425" dirty="0">
                  <a:solidFill>
                    <a:srgbClr val="262626"/>
                  </a:solidFill>
                </a:rPr>
                <a:t>z</a:t>
              </a:r>
              <a:r>
                <a:rPr sz="1425" dirty="0" err="1">
                  <a:solidFill>
                    <a:srgbClr val="262626"/>
                  </a:solidFill>
                </a:rPr>
                <a:t>ient</a:t>
              </a:r>
              <a:r>
                <a:rPr lang="it-IT" sz="1425" dirty="0">
                  <a:solidFill>
                    <a:srgbClr val="262626"/>
                  </a:solidFill>
                </a:rPr>
                <a:t>i che ricevono </a:t>
              </a:r>
              <a:r>
                <a:rPr sz="1425" dirty="0">
                  <a:solidFill>
                    <a:srgbClr val="262626"/>
                  </a:solidFill>
                </a:rPr>
                <a:t>DMT </a:t>
              </a:r>
              <a:r>
                <a:rPr lang="it-IT" sz="1425" dirty="0">
                  <a:solidFill>
                    <a:srgbClr val="262626"/>
                  </a:solidFill>
                </a:rPr>
                <a:t>muore per morte cardiaca improvvisa in un </a:t>
              </a:r>
              <a:r>
                <a:rPr sz="1425" dirty="0">
                  <a:solidFill>
                    <a:srgbClr val="262626"/>
                  </a:solidFill>
                </a:rPr>
                <a:t> follow-up</a:t>
              </a:r>
              <a:r>
                <a:rPr lang="it-IT" sz="1425" dirty="0">
                  <a:solidFill>
                    <a:srgbClr val="262626"/>
                  </a:solidFill>
                </a:rPr>
                <a:t> medio di</a:t>
              </a:r>
              <a:r>
                <a:rPr sz="1425" dirty="0">
                  <a:solidFill>
                    <a:srgbClr val="262626"/>
                  </a:solidFill>
                </a:rPr>
                <a:t> 27 m</a:t>
              </a:r>
              <a:r>
                <a:rPr lang="it-IT" sz="1425" dirty="0">
                  <a:solidFill>
                    <a:srgbClr val="262626"/>
                  </a:solidFill>
                </a:rPr>
                <a:t>esi</a:t>
              </a:r>
              <a:r>
                <a:rPr sz="1425" baseline="30000" dirty="0">
                  <a:solidFill>
                    <a:srgbClr val="262626"/>
                  </a:solidFill>
                </a:rPr>
                <a:t>3</a:t>
              </a:r>
            </a:p>
          </p:txBody>
        </p:sp>
      </p:grpSp>
      <p:grpSp>
        <p:nvGrpSpPr>
          <p:cNvPr id="132" name="Group 132"/>
          <p:cNvGrpSpPr/>
          <p:nvPr/>
        </p:nvGrpSpPr>
        <p:grpSpPr>
          <a:xfrm>
            <a:off x="1657351" y="2325291"/>
            <a:ext cx="2784873" cy="1165624"/>
            <a:chOff x="0" y="-1"/>
            <a:chExt cx="3713163" cy="1554164"/>
          </a:xfrm>
        </p:grpSpPr>
        <p:sp>
          <p:nvSpPr>
            <p:cNvPr id="130" name="Shape 130"/>
            <p:cNvSpPr/>
            <p:nvPr/>
          </p:nvSpPr>
          <p:spPr>
            <a:xfrm>
              <a:off x="0" y="-1"/>
              <a:ext cx="3713163" cy="1554164"/>
            </a:xfrm>
            <a:prstGeom prst="rect">
              <a:avLst/>
            </a:prstGeom>
            <a:solidFill>
              <a:srgbClr val="F2F2F2"/>
            </a:solidFill>
            <a:ln w="12700" cap="flat">
              <a:noFill/>
              <a:miter lim="400000"/>
            </a:ln>
            <a:effectLst/>
          </p:spPr>
          <p:txBody>
            <a:bodyPr wrap="square" lIns="0" tIns="0" rIns="0" bIns="0" numCol="1" anchor="ctr">
              <a:noAutofit/>
            </a:bodyPr>
            <a:lstStyle/>
            <a:p>
              <a:pPr lvl="0" algn="ctr">
                <a:defRPr sz="1900">
                  <a:solidFill>
                    <a:srgbClr val="262626"/>
                  </a:solidFill>
                </a:defRPr>
              </a:pPr>
              <a:endParaRPr sz="1425"/>
            </a:p>
          </p:txBody>
        </p:sp>
        <p:sp>
          <p:nvSpPr>
            <p:cNvPr id="131" name="Shape 131"/>
            <p:cNvSpPr/>
            <p:nvPr/>
          </p:nvSpPr>
          <p:spPr>
            <a:xfrm>
              <a:off x="826318" y="199824"/>
              <a:ext cx="2800939" cy="11695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40481" indent="-40481" algn="ctr"/>
              <a:r>
                <a:rPr lang="it-IT" sz="1425" dirty="0">
                  <a:solidFill>
                    <a:srgbClr val="262626"/>
                  </a:solidFill>
                </a:rPr>
                <a:t>Circa il</a:t>
              </a:r>
              <a:r>
                <a:rPr sz="1425" dirty="0">
                  <a:solidFill>
                    <a:srgbClr val="262626"/>
                  </a:solidFill>
                </a:rPr>
                <a:t> </a:t>
              </a:r>
              <a:r>
                <a:rPr sz="1425" b="1" dirty="0">
                  <a:solidFill>
                    <a:srgbClr val="262626"/>
                  </a:solidFill>
                </a:rPr>
                <a:t>7%</a:t>
              </a:r>
              <a:r>
                <a:rPr sz="1425" dirty="0">
                  <a:solidFill>
                    <a:srgbClr val="262626"/>
                  </a:solidFill>
                </a:rPr>
                <a:t> </a:t>
              </a:r>
              <a:r>
                <a:rPr lang="it-IT" sz="1425" dirty="0">
                  <a:solidFill>
                    <a:srgbClr val="262626"/>
                  </a:solidFill>
                </a:rPr>
                <a:t>dei pazienti muore ad 1 anno dalla diagnosi ed il </a:t>
              </a:r>
              <a:r>
                <a:rPr sz="1425" b="1" dirty="0">
                  <a:solidFill>
                    <a:srgbClr val="262626"/>
                  </a:solidFill>
                </a:rPr>
                <a:t>50%</a:t>
              </a:r>
              <a:r>
                <a:rPr sz="1425" dirty="0">
                  <a:solidFill>
                    <a:srgbClr val="262626"/>
                  </a:solidFill>
                </a:rPr>
                <a:t> </a:t>
              </a:r>
              <a:r>
                <a:rPr lang="it-IT" sz="1425" dirty="0">
                  <a:solidFill>
                    <a:srgbClr val="262626"/>
                  </a:solidFill>
                </a:rPr>
                <a:t>a 5 anni</a:t>
              </a:r>
              <a:r>
                <a:rPr sz="1425" baseline="30000" dirty="0">
                  <a:solidFill>
                    <a:srgbClr val="262626"/>
                  </a:solidFill>
                </a:rPr>
                <a:t>1,2</a:t>
              </a:r>
            </a:p>
          </p:txBody>
        </p:sp>
      </p:grpSp>
      <p:grpSp>
        <p:nvGrpSpPr>
          <p:cNvPr id="145" name="Group 145"/>
          <p:cNvGrpSpPr/>
          <p:nvPr/>
        </p:nvGrpSpPr>
        <p:grpSpPr>
          <a:xfrm>
            <a:off x="1874043" y="2763441"/>
            <a:ext cx="419101" cy="294085"/>
            <a:chOff x="0" y="0"/>
            <a:chExt cx="558800" cy="392111"/>
          </a:xfrm>
        </p:grpSpPr>
        <p:sp>
          <p:nvSpPr>
            <p:cNvPr id="133" name="Shape 133"/>
            <p:cNvSpPr/>
            <p:nvPr/>
          </p:nvSpPr>
          <p:spPr>
            <a:xfrm>
              <a:off x="29680" y="0"/>
              <a:ext cx="72511" cy="72110"/>
            </a:xfrm>
            <a:custGeom>
              <a:avLst/>
              <a:gdLst/>
              <a:ahLst/>
              <a:cxnLst>
                <a:cxn ang="0">
                  <a:pos x="wd2" y="hd2"/>
                </a:cxn>
                <a:cxn ang="5400000">
                  <a:pos x="wd2" y="hd2"/>
                </a:cxn>
                <a:cxn ang="10800000">
                  <a:pos x="wd2" y="hd2"/>
                </a:cxn>
                <a:cxn ang="16200000">
                  <a:pos x="wd2" y="hd2"/>
                </a:cxn>
              </a:cxnLst>
              <a:rect l="0" t="0" r="r" b="b"/>
              <a:pathLst>
                <a:path w="21600" h="21600" extrusionOk="0">
                  <a:moveTo>
                    <a:pt x="6401" y="0"/>
                  </a:moveTo>
                  <a:lnTo>
                    <a:pt x="2870" y="2769"/>
                  </a:lnTo>
                  <a:lnTo>
                    <a:pt x="597" y="7380"/>
                  </a:lnTo>
                  <a:lnTo>
                    <a:pt x="0" y="13781"/>
                  </a:lnTo>
                  <a:lnTo>
                    <a:pt x="2421" y="17892"/>
                  </a:lnTo>
                  <a:lnTo>
                    <a:pt x="6650" y="20661"/>
                  </a:lnTo>
                  <a:lnTo>
                    <a:pt x="12463" y="21600"/>
                  </a:lnTo>
                  <a:lnTo>
                    <a:pt x="17140" y="19537"/>
                  </a:lnTo>
                  <a:lnTo>
                    <a:pt x="20385" y="15614"/>
                  </a:lnTo>
                  <a:lnTo>
                    <a:pt x="21600" y="10447"/>
                  </a:lnTo>
                  <a:lnTo>
                    <a:pt x="21581" y="9778"/>
                  </a:lnTo>
                  <a:lnTo>
                    <a:pt x="20455" y="5626"/>
                  </a:lnTo>
                  <a:lnTo>
                    <a:pt x="17570" y="2346"/>
                  </a:lnTo>
                  <a:lnTo>
                    <a:pt x="12896" y="337"/>
                  </a:lnTo>
                  <a:lnTo>
                    <a:pt x="6401" y="0"/>
                  </a:lnTo>
                  <a:close/>
                </a:path>
              </a:pathLst>
            </a:custGeom>
            <a:solidFill>
              <a:srgbClr val="EC9A1E"/>
            </a:solidFill>
            <a:ln w="12700" cap="flat">
              <a:noFill/>
              <a:miter lim="400000"/>
            </a:ln>
            <a:effectLst/>
          </p:spPr>
          <p:txBody>
            <a:bodyPr wrap="square" lIns="0" tIns="0" rIns="0" bIns="0" numCol="1" anchor="t">
              <a:noAutofit/>
            </a:bodyPr>
            <a:lstStyle/>
            <a:p>
              <a:pPr lvl="0"/>
              <a:endParaRPr/>
            </a:p>
          </p:txBody>
        </p:sp>
        <p:sp>
          <p:nvSpPr>
            <p:cNvPr id="134" name="Shape 134"/>
            <p:cNvSpPr/>
            <p:nvPr/>
          </p:nvSpPr>
          <p:spPr>
            <a:xfrm>
              <a:off x="-1" y="81737"/>
              <a:ext cx="130184" cy="216628"/>
            </a:xfrm>
            <a:custGeom>
              <a:avLst/>
              <a:gdLst/>
              <a:ahLst/>
              <a:cxnLst>
                <a:cxn ang="0">
                  <a:pos x="wd2" y="hd2"/>
                </a:cxn>
                <a:cxn ang="5400000">
                  <a:pos x="wd2" y="hd2"/>
                </a:cxn>
                <a:cxn ang="10800000">
                  <a:pos x="wd2" y="hd2"/>
                </a:cxn>
                <a:cxn ang="16200000">
                  <a:pos x="wd2" y="hd2"/>
                </a:cxn>
              </a:cxnLst>
              <a:rect l="0" t="0" r="r" b="b"/>
              <a:pathLst>
                <a:path w="21600" h="21600" extrusionOk="0">
                  <a:moveTo>
                    <a:pt x="16892" y="0"/>
                  </a:moveTo>
                  <a:lnTo>
                    <a:pt x="3070" y="179"/>
                  </a:lnTo>
                  <a:lnTo>
                    <a:pt x="862" y="1217"/>
                  </a:lnTo>
                  <a:lnTo>
                    <a:pt x="0" y="2880"/>
                  </a:lnTo>
                  <a:lnTo>
                    <a:pt x="293" y="19722"/>
                  </a:lnTo>
                  <a:lnTo>
                    <a:pt x="1991" y="21072"/>
                  </a:lnTo>
                  <a:lnTo>
                    <a:pt x="4713" y="21600"/>
                  </a:lnTo>
                  <a:lnTo>
                    <a:pt x="18529" y="21421"/>
                  </a:lnTo>
                  <a:lnTo>
                    <a:pt x="20737" y="20382"/>
                  </a:lnTo>
                  <a:lnTo>
                    <a:pt x="21600" y="18720"/>
                  </a:lnTo>
                  <a:lnTo>
                    <a:pt x="21308" y="1879"/>
                  </a:lnTo>
                  <a:lnTo>
                    <a:pt x="19611" y="528"/>
                  </a:lnTo>
                  <a:lnTo>
                    <a:pt x="16892" y="0"/>
                  </a:lnTo>
                  <a:close/>
                </a:path>
              </a:pathLst>
            </a:custGeom>
            <a:solidFill>
              <a:srgbClr val="EC9A1E"/>
            </a:solidFill>
            <a:ln w="12700" cap="flat">
              <a:noFill/>
              <a:miter lim="400000"/>
            </a:ln>
            <a:effectLst/>
          </p:spPr>
          <p:txBody>
            <a:bodyPr wrap="square" lIns="0" tIns="0" rIns="0" bIns="0" numCol="1" anchor="t">
              <a:noAutofit/>
            </a:bodyPr>
            <a:lstStyle/>
            <a:p>
              <a:pPr lvl="0"/>
              <a:endParaRPr/>
            </a:p>
          </p:txBody>
        </p:sp>
        <p:sp>
          <p:nvSpPr>
            <p:cNvPr id="135" name="Shape 135"/>
            <p:cNvSpPr/>
            <p:nvPr/>
          </p:nvSpPr>
          <p:spPr>
            <a:xfrm>
              <a:off x="10885" y="183501"/>
              <a:ext cx="107843" cy="208611"/>
            </a:xfrm>
            <a:custGeom>
              <a:avLst/>
              <a:gdLst/>
              <a:ahLst/>
              <a:cxnLst>
                <a:cxn ang="0">
                  <a:pos x="wd2" y="hd2"/>
                </a:cxn>
                <a:cxn ang="5400000">
                  <a:pos x="wd2" y="hd2"/>
                </a:cxn>
                <a:cxn ang="10800000">
                  <a:pos x="wd2" y="hd2"/>
                </a:cxn>
                <a:cxn ang="16200000">
                  <a:pos x="wd2" y="hd2"/>
                </a:cxn>
              </a:cxnLst>
              <a:rect l="0" t="0" r="r" b="b"/>
              <a:pathLst>
                <a:path w="21600" h="21600" extrusionOk="0">
                  <a:moveTo>
                    <a:pt x="16974" y="0"/>
                  </a:moveTo>
                  <a:lnTo>
                    <a:pt x="3708" y="68"/>
                  </a:lnTo>
                  <a:lnTo>
                    <a:pt x="1059" y="1065"/>
                  </a:lnTo>
                  <a:lnTo>
                    <a:pt x="0" y="2879"/>
                  </a:lnTo>
                  <a:lnTo>
                    <a:pt x="2962" y="19346"/>
                  </a:lnTo>
                  <a:lnTo>
                    <a:pt x="4606" y="20956"/>
                  </a:lnTo>
                  <a:lnTo>
                    <a:pt x="7586" y="21600"/>
                  </a:lnTo>
                  <a:lnTo>
                    <a:pt x="15164" y="21530"/>
                  </a:lnTo>
                  <a:lnTo>
                    <a:pt x="17808" y="20530"/>
                  </a:lnTo>
                  <a:lnTo>
                    <a:pt x="18864" y="18714"/>
                  </a:lnTo>
                  <a:lnTo>
                    <a:pt x="21600" y="2253"/>
                  </a:lnTo>
                  <a:lnTo>
                    <a:pt x="19959" y="643"/>
                  </a:lnTo>
                  <a:lnTo>
                    <a:pt x="16974" y="0"/>
                  </a:lnTo>
                  <a:close/>
                </a:path>
              </a:pathLst>
            </a:custGeom>
            <a:solidFill>
              <a:srgbClr val="EC9A1E"/>
            </a:solidFill>
            <a:ln w="12700" cap="flat">
              <a:noFill/>
              <a:miter lim="400000"/>
            </a:ln>
            <a:effectLst/>
          </p:spPr>
          <p:txBody>
            <a:bodyPr wrap="square" lIns="0" tIns="0" rIns="0" bIns="0" numCol="1" anchor="t">
              <a:noAutofit/>
            </a:bodyPr>
            <a:lstStyle/>
            <a:p>
              <a:pPr lvl="0"/>
              <a:endParaRPr/>
            </a:p>
          </p:txBody>
        </p:sp>
        <p:sp>
          <p:nvSpPr>
            <p:cNvPr id="136" name="Shape 136"/>
            <p:cNvSpPr/>
            <p:nvPr/>
          </p:nvSpPr>
          <p:spPr>
            <a:xfrm>
              <a:off x="170711" y="4"/>
              <a:ext cx="72535" cy="72100"/>
            </a:xfrm>
            <a:custGeom>
              <a:avLst/>
              <a:gdLst/>
              <a:ahLst/>
              <a:cxnLst>
                <a:cxn ang="0">
                  <a:pos x="wd2" y="hd2"/>
                </a:cxn>
                <a:cxn ang="5400000">
                  <a:pos x="wd2" y="hd2"/>
                </a:cxn>
                <a:cxn ang="10800000">
                  <a:pos x="wd2" y="hd2"/>
                </a:cxn>
                <a:cxn ang="16200000">
                  <a:pos x="wd2" y="hd2"/>
                </a:cxn>
              </a:cxnLst>
              <a:rect l="0" t="0" r="r" b="b"/>
              <a:pathLst>
                <a:path w="21600" h="21600" extrusionOk="0">
                  <a:moveTo>
                    <a:pt x="6397" y="0"/>
                  </a:moveTo>
                  <a:lnTo>
                    <a:pt x="2868" y="2770"/>
                  </a:lnTo>
                  <a:lnTo>
                    <a:pt x="596" y="7383"/>
                  </a:lnTo>
                  <a:lnTo>
                    <a:pt x="0" y="13785"/>
                  </a:lnTo>
                  <a:lnTo>
                    <a:pt x="2424" y="17895"/>
                  </a:lnTo>
                  <a:lnTo>
                    <a:pt x="6654" y="20662"/>
                  </a:lnTo>
                  <a:lnTo>
                    <a:pt x="12463" y="21600"/>
                  </a:lnTo>
                  <a:lnTo>
                    <a:pt x="17139" y="19535"/>
                  </a:lnTo>
                  <a:lnTo>
                    <a:pt x="20384" y="15613"/>
                  </a:lnTo>
                  <a:lnTo>
                    <a:pt x="21600" y="10447"/>
                  </a:lnTo>
                  <a:lnTo>
                    <a:pt x="21580" y="9771"/>
                  </a:lnTo>
                  <a:lnTo>
                    <a:pt x="20451" y="5621"/>
                  </a:lnTo>
                  <a:lnTo>
                    <a:pt x="17563" y="2342"/>
                  </a:lnTo>
                  <a:lnTo>
                    <a:pt x="12888" y="335"/>
                  </a:lnTo>
                  <a:lnTo>
                    <a:pt x="6397" y="0"/>
                  </a:lnTo>
                  <a:close/>
                </a:path>
              </a:pathLst>
            </a:custGeom>
            <a:solidFill>
              <a:srgbClr val="EC9A1E"/>
            </a:solidFill>
            <a:ln w="12700" cap="flat">
              <a:noFill/>
              <a:miter lim="400000"/>
            </a:ln>
            <a:effectLst/>
          </p:spPr>
          <p:txBody>
            <a:bodyPr wrap="square" lIns="0" tIns="0" rIns="0" bIns="0" numCol="1" anchor="t">
              <a:noAutofit/>
            </a:bodyPr>
            <a:lstStyle/>
            <a:p>
              <a:pPr lvl="0"/>
              <a:endParaRPr/>
            </a:p>
          </p:txBody>
        </p:sp>
        <p:sp>
          <p:nvSpPr>
            <p:cNvPr id="137" name="Shape 137"/>
            <p:cNvSpPr/>
            <p:nvPr/>
          </p:nvSpPr>
          <p:spPr>
            <a:xfrm>
              <a:off x="141053" y="81737"/>
              <a:ext cx="130185" cy="216628"/>
            </a:xfrm>
            <a:custGeom>
              <a:avLst/>
              <a:gdLst/>
              <a:ahLst/>
              <a:cxnLst>
                <a:cxn ang="0">
                  <a:pos x="wd2" y="hd2"/>
                </a:cxn>
                <a:cxn ang="5400000">
                  <a:pos x="wd2" y="hd2"/>
                </a:cxn>
                <a:cxn ang="10800000">
                  <a:pos x="wd2" y="hd2"/>
                </a:cxn>
                <a:cxn ang="16200000">
                  <a:pos x="wd2" y="hd2"/>
                </a:cxn>
              </a:cxnLst>
              <a:rect l="0" t="0" r="r" b="b"/>
              <a:pathLst>
                <a:path w="21600" h="21600" extrusionOk="0">
                  <a:moveTo>
                    <a:pt x="16882" y="0"/>
                  </a:moveTo>
                  <a:lnTo>
                    <a:pt x="3073" y="178"/>
                  </a:lnTo>
                  <a:lnTo>
                    <a:pt x="864" y="1216"/>
                  </a:lnTo>
                  <a:lnTo>
                    <a:pt x="0" y="2880"/>
                  </a:lnTo>
                  <a:lnTo>
                    <a:pt x="291" y="19718"/>
                  </a:lnTo>
                  <a:lnTo>
                    <a:pt x="1988" y="21071"/>
                  </a:lnTo>
                  <a:lnTo>
                    <a:pt x="4702" y="21600"/>
                  </a:lnTo>
                  <a:lnTo>
                    <a:pt x="18528" y="21420"/>
                  </a:lnTo>
                  <a:lnTo>
                    <a:pt x="20737" y="20380"/>
                  </a:lnTo>
                  <a:lnTo>
                    <a:pt x="21600" y="18720"/>
                  </a:lnTo>
                  <a:lnTo>
                    <a:pt x="21305" y="1875"/>
                  </a:lnTo>
                  <a:lnTo>
                    <a:pt x="19604" y="527"/>
                  </a:lnTo>
                  <a:lnTo>
                    <a:pt x="16882" y="0"/>
                  </a:lnTo>
                  <a:close/>
                </a:path>
              </a:pathLst>
            </a:custGeom>
            <a:solidFill>
              <a:srgbClr val="EC9A1E"/>
            </a:solidFill>
            <a:ln w="12700" cap="flat">
              <a:noFill/>
              <a:miter lim="400000"/>
            </a:ln>
            <a:effectLst/>
          </p:spPr>
          <p:txBody>
            <a:bodyPr wrap="square" lIns="0" tIns="0" rIns="0" bIns="0" numCol="1" anchor="t">
              <a:noAutofit/>
            </a:bodyPr>
            <a:lstStyle/>
            <a:p>
              <a:pPr lvl="0"/>
              <a:endParaRPr/>
            </a:p>
          </p:txBody>
        </p:sp>
        <p:sp>
          <p:nvSpPr>
            <p:cNvPr id="138" name="Shape 138"/>
            <p:cNvSpPr/>
            <p:nvPr/>
          </p:nvSpPr>
          <p:spPr>
            <a:xfrm>
              <a:off x="151933" y="183501"/>
              <a:ext cx="107873" cy="208611"/>
            </a:xfrm>
            <a:custGeom>
              <a:avLst/>
              <a:gdLst/>
              <a:ahLst/>
              <a:cxnLst>
                <a:cxn ang="0">
                  <a:pos x="wd2" y="hd2"/>
                </a:cxn>
                <a:cxn ang="5400000">
                  <a:pos x="wd2" y="hd2"/>
                </a:cxn>
                <a:cxn ang="10800000">
                  <a:pos x="wd2" y="hd2"/>
                </a:cxn>
                <a:cxn ang="16200000">
                  <a:pos x="wd2" y="hd2"/>
                </a:cxn>
              </a:cxnLst>
              <a:rect l="0" t="0" r="r" b="b"/>
              <a:pathLst>
                <a:path w="21600" h="21600" extrusionOk="0">
                  <a:moveTo>
                    <a:pt x="16976" y="0"/>
                  </a:moveTo>
                  <a:lnTo>
                    <a:pt x="3705" y="68"/>
                  </a:lnTo>
                  <a:lnTo>
                    <a:pt x="1057" y="1064"/>
                  </a:lnTo>
                  <a:lnTo>
                    <a:pt x="0" y="2879"/>
                  </a:lnTo>
                  <a:lnTo>
                    <a:pt x="2965" y="19341"/>
                  </a:lnTo>
                  <a:lnTo>
                    <a:pt x="4601" y="20955"/>
                  </a:lnTo>
                  <a:lnTo>
                    <a:pt x="7577" y="21600"/>
                  </a:lnTo>
                  <a:lnTo>
                    <a:pt x="15156" y="21531"/>
                  </a:lnTo>
                  <a:lnTo>
                    <a:pt x="17798" y="20530"/>
                  </a:lnTo>
                  <a:lnTo>
                    <a:pt x="18853" y="18714"/>
                  </a:lnTo>
                  <a:lnTo>
                    <a:pt x="21600" y="2253"/>
                  </a:lnTo>
                  <a:lnTo>
                    <a:pt x="19957" y="643"/>
                  </a:lnTo>
                  <a:lnTo>
                    <a:pt x="16976" y="0"/>
                  </a:lnTo>
                  <a:close/>
                </a:path>
              </a:pathLst>
            </a:custGeom>
            <a:solidFill>
              <a:srgbClr val="EC9A1E"/>
            </a:solidFill>
            <a:ln w="12700" cap="flat">
              <a:noFill/>
              <a:miter lim="400000"/>
            </a:ln>
            <a:effectLst/>
          </p:spPr>
          <p:txBody>
            <a:bodyPr wrap="square" lIns="0" tIns="0" rIns="0" bIns="0" numCol="1" anchor="t">
              <a:noAutofit/>
            </a:bodyPr>
            <a:lstStyle/>
            <a:p>
              <a:pPr lvl="0"/>
              <a:endParaRPr/>
            </a:p>
          </p:txBody>
        </p:sp>
        <p:sp>
          <p:nvSpPr>
            <p:cNvPr id="139" name="Shape 139"/>
            <p:cNvSpPr/>
            <p:nvPr/>
          </p:nvSpPr>
          <p:spPr>
            <a:xfrm>
              <a:off x="311753" y="0"/>
              <a:ext cx="72511" cy="72110"/>
            </a:xfrm>
            <a:custGeom>
              <a:avLst/>
              <a:gdLst/>
              <a:ahLst/>
              <a:cxnLst>
                <a:cxn ang="0">
                  <a:pos x="wd2" y="hd2"/>
                </a:cxn>
                <a:cxn ang="5400000">
                  <a:pos x="wd2" y="hd2"/>
                </a:cxn>
                <a:cxn ang="10800000">
                  <a:pos x="wd2" y="hd2"/>
                </a:cxn>
                <a:cxn ang="16200000">
                  <a:pos x="wd2" y="hd2"/>
                </a:cxn>
              </a:cxnLst>
              <a:rect l="0" t="0" r="r" b="b"/>
              <a:pathLst>
                <a:path w="21600" h="21600" extrusionOk="0">
                  <a:moveTo>
                    <a:pt x="6401" y="0"/>
                  </a:moveTo>
                  <a:lnTo>
                    <a:pt x="2870" y="2769"/>
                  </a:lnTo>
                  <a:lnTo>
                    <a:pt x="597" y="7380"/>
                  </a:lnTo>
                  <a:lnTo>
                    <a:pt x="0" y="13781"/>
                  </a:lnTo>
                  <a:lnTo>
                    <a:pt x="2421" y="17892"/>
                  </a:lnTo>
                  <a:lnTo>
                    <a:pt x="6650" y="20661"/>
                  </a:lnTo>
                  <a:lnTo>
                    <a:pt x="12463" y="21600"/>
                  </a:lnTo>
                  <a:lnTo>
                    <a:pt x="17140" y="19537"/>
                  </a:lnTo>
                  <a:lnTo>
                    <a:pt x="20385" y="15614"/>
                  </a:lnTo>
                  <a:lnTo>
                    <a:pt x="21600" y="10447"/>
                  </a:lnTo>
                  <a:lnTo>
                    <a:pt x="21581" y="9778"/>
                  </a:lnTo>
                  <a:lnTo>
                    <a:pt x="20455" y="5626"/>
                  </a:lnTo>
                  <a:lnTo>
                    <a:pt x="17570" y="2346"/>
                  </a:lnTo>
                  <a:lnTo>
                    <a:pt x="12896" y="337"/>
                  </a:lnTo>
                  <a:lnTo>
                    <a:pt x="6401" y="0"/>
                  </a:lnTo>
                  <a:close/>
                </a:path>
              </a:pathLst>
            </a:custGeom>
            <a:solidFill>
              <a:srgbClr val="9CBB58"/>
            </a:solidFill>
            <a:ln w="12700" cap="flat">
              <a:noFill/>
              <a:miter lim="400000"/>
            </a:ln>
            <a:effectLst/>
          </p:spPr>
          <p:txBody>
            <a:bodyPr wrap="square" lIns="0" tIns="0" rIns="0" bIns="0" numCol="1" anchor="t">
              <a:noAutofit/>
            </a:bodyPr>
            <a:lstStyle/>
            <a:p>
              <a:pPr lvl="0"/>
              <a:endParaRPr/>
            </a:p>
          </p:txBody>
        </p:sp>
        <p:sp>
          <p:nvSpPr>
            <p:cNvPr id="140" name="Shape 140"/>
            <p:cNvSpPr/>
            <p:nvPr/>
          </p:nvSpPr>
          <p:spPr>
            <a:xfrm>
              <a:off x="282071" y="81737"/>
              <a:ext cx="130185" cy="216628"/>
            </a:xfrm>
            <a:custGeom>
              <a:avLst/>
              <a:gdLst/>
              <a:ahLst/>
              <a:cxnLst>
                <a:cxn ang="0">
                  <a:pos x="wd2" y="hd2"/>
                </a:cxn>
                <a:cxn ang="5400000">
                  <a:pos x="wd2" y="hd2"/>
                </a:cxn>
                <a:cxn ang="10800000">
                  <a:pos x="wd2" y="hd2"/>
                </a:cxn>
                <a:cxn ang="16200000">
                  <a:pos x="wd2" y="hd2"/>
                </a:cxn>
              </a:cxnLst>
              <a:rect l="0" t="0" r="r" b="b"/>
              <a:pathLst>
                <a:path w="21600" h="21600" extrusionOk="0">
                  <a:moveTo>
                    <a:pt x="16892" y="0"/>
                  </a:moveTo>
                  <a:lnTo>
                    <a:pt x="3070" y="179"/>
                  </a:lnTo>
                  <a:lnTo>
                    <a:pt x="862" y="1217"/>
                  </a:lnTo>
                  <a:lnTo>
                    <a:pt x="0" y="2880"/>
                  </a:lnTo>
                  <a:lnTo>
                    <a:pt x="293" y="19722"/>
                  </a:lnTo>
                  <a:lnTo>
                    <a:pt x="1991" y="21072"/>
                  </a:lnTo>
                  <a:lnTo>
                    <a:pt x="4713" y="21600"/>
                  </a:lnTo>
                  <a:lnTo>
                    <a:pt x="18529" y="21421"/>
                  </a:lnTo>
                  <a:lnTo>
                    <a:pt x="20737" y="20382"/>
                  </a:lnTo>
                  <a:lnTo>
                    <a:pt x="21600" y="18720"/>
                  </a:lnTo>
                  <a:lnTo>
                    <a:pt x="21308" y="1879"/>
                  </a:lnTo>
                  <a:lnTo>
                    <a:pt x="19611" y="528"/>
                  </a:lnTo>
                  <a:lnTo>
                    <a:pt x="16892" y="0"/>
                  </a:lnTo>
                  <a:close/>
                </a:path>
              </a:pathLst>
            </a:custGeom>
            <a:solidFill>
              <a:srgbClr val="9CBB58"/>
            </a:solidFill>
            <a:ln w="12700" cap="flat">
              <a:noFill/>
              <a:miter lim="400000"/>
            </a:ln>
            <a:effectLst/>
          </p:spPr>
          <p:txBody>
            <a:bodyPr wrap="square" lIns="0" tIns="0" rIns="0" bIns="0" numCol="1" anchor="t">
              <a:noAutofit/>
            </a:bodyPr>
            <a:lstStyle/>
            <a:p>
              <a:pPr lvl="0"/>
              <a:endParaRPr/>
            </a:p>
          </p:txBody>
        </p:sp>
        <p:sp>
          <p:nvSpPr>
            <p:cNvPr id="141" name="Shape 141"/>
            <p:cNvSpPr/>
            <p:nvPr/>
          </p:nvSpPr>
          <p:spPr>
            <a:xfrm>
              <a:off x="292957" y="183501"/>
              <a:ext cx="107844" cy="208611"/>
            </a:xfrm>
            <a:custGeom>
              <a:avLst/>
              <a:gdLst/>
              <a:ahLst/>
              <a:cxnLst>
                <a:cxn ang="0">
                  <a:pos x="wd2" y="hd2"/>
                </a:cxn>
                <a:cxn ang="5400000">
                  <a:pos x="wd2" y="hd2"/>
                </a:cxn>
                <a:cxn ang="10800000">
                  <a:pos x="wd2" y="hd2"/>
                </a:cxn>
                <a:cxn ang="16200000">
                  <a:pos x="wd2" y="hd2"/>
                </a:cxn>
              </a:cxnLst>
              <a:rect l="0" t="0" r="r" b="b"/>
              <a:pathLst>
                <a:path w="21600" h="21600" extrusionOk="0">
                  <a:moveTo>
                    <a:pt x="16974" y="0"/>
                  </a:moveTo>
                  <a:lnTo>
                    <a:pt x="3708" y="68"/>
                  </a:lnTo>
                  <a:lnTo>
                    <a:pt x="1059" y="1065"/>
                  </a:lnTo>
                  <a:lnTo>
                    <a:pt x="0" y="2879"/>
                  </a:lnTo>
                  <a:lnTo>
                    <a:pt x="2962" y="19346"/>
                  </a:lnTo>
                  <a:lnTo>
                    <a:pt x="4606" y="20956"/>
                  </a:lnTo>
                  <a:lnTo>
                    <a:pt x="7586" y="21600"/>
                  </a:lnTo>
                  <a:lnTo>
                    <a:pt x="15164" y="21530"/>
                  </a:lnTo>
                  <a:lnTo>
                    <a:pt x="17808" y="20530"/>
                  </a:lnTo>
                  <a:lnTo>
                    <a:pt x="18864" y="18714"/>
                  </a:lnTo>
                  <a:lnTo>
                    <a:pt x="21600" y="2253"/>
                  </a:lnTo>
                  <a:lnTo>
                    <a:pt x="19959" y="643"/>
                  </a:lnTo>
                  <a:lnTo>
                    <a:pt x="16974" y="0"/>
                  </a:lnTo>
                  <a:close/>
                </a:path>
              </a:pathLst>
            </a:custGeom>
            <a:solidFill>
              <a:srgbClr val="9CBB58"/>
            </a:solidFill>
            <a:ln w="12700" cap="flat">
              <a:noFill/>
              <a:miter lim="400000"/>
            </a:ln>
            <a:effectLst/>
          </p:spPr>
          <p:txBody>
            <a:bodyPr wrap="square" lIns="0" tIns="0" rIns="0" bIns="0" numCol="1" anchor="t">
              <a:noAutofit/>
            </a:bodyPr>
            <a:lstStyle/>
            <a:p>
              <a:pPr lvl="0"/>
              <a:endParaRPr/>
            </a:p>
          </p:txBody>
        </p:sp>
        <p:sp>
          <p:nvSpPr>
            <p:cNvPr id="142" name="Shape 142"/>
            <p:cNvSpPr/>
            <p:nvPr/>
          </p:nvSpPr>
          <p:spPr>
            <a:xfrm>
              <a:off x="458296" y="0"/>
              <a:ext cx="72511" cy="72110"/>
            </a:xfrm>
            <a:custGeom>
              <a:avLst/>
              <a:gdLst/>
              <a:ahLst/>
              <a:cxnLst>
                <a:cxn ang="0">
                  <a:pos x="wd2" y="hd2"/>
                </a:cxn>
                <a:cxn ang="5400000">
                  <a:pos x="wd2" y="hd2"/>
                </a:cxn>
                <a:cxn ang="10800000">
                  <a:pos x="wd2" y="hd2"/>
                </a:cxn>
                <a:cxn ang="16200000">
                  <a:pos x="wd2" y="hd2"/>
                </a:cxn>
              </a:cxnLst>
              <a:rect l="0" t="0" r="r" b="b"/>
              <a:pathLst>
                <a:path w="21600" h="21600" extrusionOk="0">
                  <a:moveTo>
                    <a:pt x="6401" y="0"/>
                  </a:moveTo>
                  <a:lnTo>
                    <a:pt x="2870" y="2769"/>
                  </a:lnTo>
                  <a:lnTo>
                    <a:pt x="597" y="7380"/>
                  </a:lnTo>
                  <a:lnTo>
                    <a:pt x="0" y="13781"/>
                  </a:lnTo>
                  <a:lnTo>
                    <a:pt x="2421" y="17892"/>
                  </a:lnTo>
                  <a:lnTo>
                    <a:pt x="6650" y="20661"/>
                  </a:lnTo>
                  <a:lnTo>
                    <a:pt x="12463" y="21600"/>
                  </a:lnTo>
                  <a:lnTo>
                    <a:pt x="17140" y="19537"/>
                  </a:lnTo>
                  <a:lnTo>
                    <a:pt x="20385" y="15614"/>
                  </a:lnTo>
                  <a:lnTo>
                    <a:pt x="21600" y="10447"/>
                  </a:lnTo>
                  <a:lnTo>
                    <a:pt x="21581" y="9778"/>
                  </a:lnTo>
                  <a:lnTo>
                    <a:pt x="20455" y="5626"/>
                  </a:lnTo>
                  <a:lnTo>
                    <a:pt x="17570" y="2346"/>
                  </a:lnTo>
                  <a:lnTo>
                    <a:pt x="12896" y="337"/>
                  </a:lnTo>
                  <a:lnTo>
                    <a:pt x="6401" y="0"/>
                  </a:lnTo>
                  <a:close/>
                </a:path>
              </a:pathLst>
            </a:custGeom>
            <a:solidFill>
              <a:srgbClr val="9CBB58"/>
            </a:solidFill>
            <a:ln w="12700" cap="flat">
              <a:noFill/>
              <a:miter lim="400000"/>
            </a:ln>
            <a:effectLst/>
          </p:spPr>
          <p:txBody>
            <a:bodyPr wrap="square" lIns="0" tIns="0" rIns="0" bIns="0" numCol="1" anchor="t">
              <a:noAutofit/>
            </a:bodyPr>
            <a:lstStyle/>
            <a:p>
              <a:pPr lvl="0"/>
              <a:endParaRPr/>
            </a:p>
          </p:txBody>
        </p:sp>
        <p:sp>
          <p:nvSpPr>
            <p:cNvPr id="143" name="Shape 143"/>
            <p:cNvSpPr/>
            <p:nvPr/>
          </p:nvSpPr>
          <p:spPr>
            <a:xfrm>
              <a:off x="428615" y="81737"/>
              <a:ext cx="130185" cy="216628"/>
            </a:xfrm>
            <a:custGeom>
              <a:avLst/>
              <a:gdLst/>
              <a:ahLst/>
              <a:cxnLst>
                <a:cxn ang="0">
                  <a:pos x="wd2" y="hd2"/>
                </a:cxn>
                <a:cxn ang="5400000">
                  <a:pos x="wd2" y="hd2"/>
                </a:cxn>
                <a:cxn ang="10800000">
                  <a:pos x="wd2" y="hd2"/>
                </a:cxn>
                <a:cxn ang="16200000">
                  <a:pos x="wd2" y="hd2"/>
                </a:cxn>
              </a:cxnLst>
              <a:rect l="0" t="0" r="r" b="b"/>
              <a:pathLst>
                <a:path w="21600" h="21600" extrusionOk="0">
                  <a:moveTo>
                    <a:pt x="16892" y="0"/>
                  </a:moveTo>
                  <a:lnTo>
                    <a:pt x="3070" y="179"/>
                  </a:lnTo>
                  <a:lnTo>
                    <a:pt x="862" y="1217"/>
                  </a:lnTo>
                  <a:lnTo>
                    <a:pt x="0" y="2880"/>
                  </a:lnTo>
                  <a:lnTo>
                    <a:pt x="293" y="19722"/>
                  </a:lnTo>
                  <a:lnTo>
                    <a:pt x="1991" y="21072"/>
                  </a:lnTo>
                  <a:lnTo>
                    <a:pt x="4713" y="21600"/>
                  </a:lnTo>
                  <a:lnTo>
                    <a:pt x="18529" y="21421"/>
                  </a:lnTo>
                  <a:lnTo>
                    <a:pt x="20737" y="20382"/>
                  </a:lnTo>
                  <a:lnTo>
                    <a:pt x="21600" y="18720"/>
                  </a:lnTo>
                  <a:lnTo>
                    <a:pt x="21308" y="1879"/>
                  </a:lnTo>
                  <a:lnTo>
                    <a:pt x="19611" y="528"/>
                  </a:lnTo>
                  <a:lnTo>
                    <a:pt x="16892" y="0"/>
                  </a:lnTo>
                  <a:close/>
                </a:path>
              </a:pathLst>
            </a:custGeom>
            <a:solidFill>
              <a:srgbClr val="9CBB58"/>
            </a:solidFill>
            <a:ln w="12700" cap="flat">
              <a:noFill/>
              <a:miter lim="400000"/>
            </a:ln>
            <a:effectLst/>
          </p:spPr>
          <p:txBody>
            <a:bodyPr wrap="square" lIns="0" tIns="0" rIns="0" bIns="0" numCol="1" anchor="t">
              <a:noAutofit/>
            </a:bodyPr>
            <a:lstStyle/>
            <a:p>
              <a:pPr lvl="0"/>
              <a:endParaRPr/>
            </a:p>
          </p:txBody>
        </p:sp>
        <p:sp>
          <p:nvSpPr>
            <p:cNvPr id="144" name="Shape 144"/>
            <p:cNvSpPr/>
            <p:nvPr/>
          </p:nvSpPr>
          <p:spPr>
            <a:xfrm>
              <a:off x="439501" y="183501"/>
              <a:ext cx="107844" cy="208611"/>
            </a:xfrm>
            <a:custGeom>
              <a:avLst/>
              <a:gdLst/>
              <a:ahLst/>
              <a:cxnLst>
                <a:cxn ang="0">
                  <a:pos x="wd2" y="hd2"/>
                </a:cxn>
                <a:cxn ang="5400000">
                  <a:pos x="wd2" y="hd2"/>
                </a:cxn>
                <a:cxn ang="10800000">
                  <a:pos x="wd2" y="hd2"/>
                </a:cxn>
                <a:cxn ang="16200000">
                  <a:pos x="wd2" y="hd2"/>
                </a:cxn>
              </a:cxnLst>
              <a:rect l="0" t="0" r="r" b="b"/>
              <a:pathLst>
                <a:path w="21600" h="21600" extrusionOk="0">
                  <a:moveTo>
                    <a:pt x="16974" y="0"/>
                  </a:moveTo>
                  <a:lnTo>
                    <a:pt x="3708" y="68"/>
                  </a:lnTo>
                  <a:lnTo>
                    <a:pt x="1059" y="1065"/>
                  </a:lnTo>
                  <a:lnTo>
                    <a:pt x="0" y="2879"/>
                  </a:lnTo>
                  <a:lnTo>
                    <a:pt x="2962" y="19346"/>
                  </a:lnTo>
                  <a:lnTo>
                    <a:pt x="4606" y="20956"/>
                  </a:lnTo>
                  <a:lnTo>
                    <a:pt x="7586" y="21600"/>
                  </a:lnTo>
                  <a:lnTo>
                    <a:pt x="15164" y="21530"/>
                  </a:lnTo>
                  <a:lnTo>
                    <a:pt x="17808" y="20530"/>
                  </a:lnTo>
                  <a:lnTo>
                    <a:pt x="18864" y="18714"/>
                  </a:lnTo>
                  <a:lnTo>
                    <a:pt x="21600" y="2253"/>
                  </a:lnTo>
                  <a:lnTo>
                    <a:pt x="19959" y="643"/>
                  </a:lnTo>
                  <a:lnTo>
                    <a:pt x="16974" y="0"/>
                  </a:lnTo>
                  <a:close/>
                </a:path>
              </a:pathLst>
            </a:custGeom>
            <a:solidFill>
              <a:srgbClr val="9CBB58"/>
            </a:solidFill>
            <a:ln w="12700" cap="flat">
              <a:noFill/>
              <a:miter lim="400000"/>
            </a:ln>
            <a:effectLst/>
          </p:spPr>
          <p:txBody>
            <a:bodyPr wrap="square" lIns="0" tIns="0" rIns="0" bIns="0" numCol="1" anchor="t">
              <a:noAutofit/>
            </a:bodyPr>
            <a:lstStyle/>
            <a:p>
              <a:pPr lvl="0"/>
              <a:endParaRPr/>
            </a:p>
          </p:txBody>
        </p:sp>
      </p:grpSp>
      <p:grpSp>
        <p:nvGrpSpPr>
          <p:cNvPr id="148" name="Group 148"/>
          <p:cNvGrpSpPr/>
          <p:nvPr/>
        </p:nvGrpSpPr>
        <p:grpSpPr>
          <a:xfrm>
            <a:off x="1664492" y="3845719"/>
            <a:ext cx="5820969" cy="1182292"/>
            <a:chOff x="-1" y="0"/>
            <a:chExt cx="7761290" cy="1576388"/>
          </a:xfrm>
        </p:grpSpPr>
        <p:sp>
          <p:nvSpPr>
            <p:cNvPr id="146" name="Shape 146"/>
            <p:cNvSpPr/>
            <p:nvPr/>
          </p:nvSpPr>
          <p:spPr>
            <a:xfrm>
              <a:off x="-1" y="0"/>
              <a:ext cx="7761290" cy="1576388"/>
            </a:xfrm>
            <a:prstGeom prst="rect">
              <a:avLst/>
            </a:prstGeom>
            <a:solidFill>
              <a:srgbClr val="F2F2F2"/>
            </a:solidFill>
            <a:ln w="12700" cap="flat">
              <a:noFill/>
              <a:miter lim="400000"/>
            </a:ln>
            <a:effectLst/>
          </p:spPr>
          <p:txBody>
            <a:bodyPr wrap="square" lIns="0" tIns="0" rIns="0" bIns="0" numCol="1" anchor="ctr">
              <a:noAutofit/>
            </a:bodyPr>
            <a:lstStyle/>
            <a:p>
              <a:pPr lvl="0" algn="ctr">
                <a:defRPr sz="1900">
                  <a:solidFill>
                    <a:srgbClr val="262626"/>
                  </a:solidFill>
                </a:defRPr>
              </a:pPr>
              <a:endParaRPr sz="1425"/>
            </a:p>
          </p:txBody>
        </p:sp>
        <p:sp>
          <p:nvSpPr>
            <p:cNvPr id="147" name="Shape 147"/>
            <p:cNvSpPr/>
            <p:nvPr/>
          </p:nvSpPr>
          <p:spPr>
            <a:xfrm>
              <a:off x="1064349" y="459618"/>
              <a:ext cx="6629429" cy="8771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lang="it-IT" sz="1425" dirty="0">
                  <a:solidFill>
                    <a:srgbClr val="262626"/>
                  </a:solidFill>
                </a:rPr>
                <a:t>Circa il 25% ed il 44% dei pazienti viene ricoverato nuovamente in ospedale a </a:t>
              </a:r>
              <a:r>
                <a:rPr sz="1425" dirty="0">
                  <a:solidFill>
                    <a:srgbClr val="262626"/>
                  </a:solidFill>
                </a:rPr>
                <a:t>30 </a:t>
              </a:r>
              <a:r>
                <a:rPr lang="it-IT" sz="1425" dirty="0">
                  <a:solidFill>
                    <a:srgbClr val="262626"/>
                  </a:solidFill>
                </a:rPr>
                <a:t>giorni ed ad </a:t>
              </a:r>
              <a:r>
                <a:rPr sz="1425" dirty="0">
                  <a:solidFill>
                    <a:srgbClr val="262626"/>
                  </a:solidFill>
                </a:rPr>
                <a:t>1 </a:t>
              </a:r>
              <a:r>
                <a:rPr lang="it-IT" sz="1425" dirty="0">
                  <a:solidFill>
                    <a:srgbClr val="262626"/>
                  </a:solidFill>
                </a:rPr>
                <a:t>anno dalla dimissione, rispettivamente</a:t>
              </a:r>
              <a:r>
                <a:rPr sz="1425" dirty="0">
                  <a:solidFill>
                    <a:srgbClr val="262626"/>
                  </a:solidFill>
                </a:rPr>
                <a:t> </a:t>
              </a:r>
              <a:r>
                <a:rPr sz="1425" baseline="30000" dirty="0">
                  <a:solidFill>
                    <a:srgbClr val="262626"/>
                  </a:solidFill>
                </a:rPr>
                <a:t>4,5</a:t>
              </a:r>
            </a:p>
          </p:txBody>
        </p:sp>
      </p:grpSp>
      <p:grpSp>
        <p:nvGrpSpPr>
          <p:cNvPr id="160" name="Group 160"/>
          <p:cNvGrpSpPr/>
          <p:nvPr/>
        </p:nvGrpSpPr>
        <p:grpSpPr>
          <a:xfrm>
            <a:off x="1870473" y="4237435"/>
            <a:ext cx="598885" cy="400051"/>
            <a:chOff x="0" y="0"/>
            <a:chExt cx="798511" cy="533399"/>
          </a:xfrm>
        </p:grpSpPr>
        <p:sp>
          <p:nvSpPr>
            <p:cNvPr id="149" name="Shape 149"/>
            <p:cNvSpPr/>
            <p:nvPr/>
          </p:nvSpPr>
          <p:spPr>
            <a:xfrm rot="5400000">
              <a:off x="360105" y="83233"/>
              <a:ext cx="521640" cy="3551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0044"/>
                  </a:lnTo>
                  <a:lnTo>
                    <a:pt x="21600" y="21600"/>
                  </a:lnTo>
                  <a:lnTo>
                    <a:pt x="21600" y="0"/>
                  </a:lnTo>
                  <a:close/>
                </a:path>
              </a:pathLst>
            </a:custGeom>
            <a:solidFill>
              <a:srgbClr val="BCD85F"/>
            </a:solidFill>
            <a:ln w="12700" cap="flat">
              <a:noFill/>
              <a:miter lim="400000"/>
            </a:ln>
            <a:effectLst/>
          </p:spPr>
          <p:txBody>
            <a:bodyPr wrap="square" lIns="0" tIns="0" rIns="0" bIns="0" numCol="1" anchor="t">
              <a:noAutofit/>
            </a:bodyPr>
            <a:lstStyle/>
            <a:p>
              <a:pPr lvl="0"/>
              <a:endParaRPr/>
            </a:p>
          </p:txBody>
        </p:sp>
        <p:sp>
          <p:nvSpPr>
            <p:cNvPr id="150" name="Shape 150"/>
            <p:cNvSpPr/>
            <p:nvPr/>
          </p:nvSpPr>
          <p:spPr>
            <a:xfrm rot="5400000">
              <a:off x="14013" y="-14012"/>
              <a:ext cx="521641" cy="5496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7644"/>
                  </a:lnTo>
                  <a:lnTo>
                    <a:pt x="0" y="0"/>
                  </a:lnTo>
                  <a:close/>
                </a:path>
              </a:pathLst>
            </a:custGeom>
            <a:solidFill>
              <a:srgbClr val="D1E39B"/>
            </a:solidFill>
            <a:ln w="12700" cap="flat">
              <a:noFill/>
              <a:miter lim="400000"/>
            </a:ln>
            <a:effectLst/>
          </p:spPr>
          <p:txBody>
            <a:bodyPr wrap="square" lIns="0" tIns="0" rIns="0" bIns="0" numCol="1" anchor="t">
              <a:noAutofit/>
            </a:bodyPr>
            <a:lstStyle/>
            <a:p>
              <a:pPr lvl="0"/>
              <a:endParaRPr/>
            </a:p>
          </p:txBody>
        </p:sp>
        <p:grpSp>
          <p:nvGrpSpPr>
            <p:cNvPr id="154" name="Group 154"/>
            <p:cNvGrpSpPr/>
            <p:nvPr/>
          </p:nvGrpSpPr>
          <p:grpSpPr>
            <a:xfrm>
              <a:off x="31860" y="33391"/>
              <a:ext cx="692026" cy="439648"/>
              <a:chOff x="1" y="-1"/>
              <a:chExt cx="692024" cy="439647"/>
            </a:xfrm>
          </p:grpSpPr>
          <p:sp>
            <p:nvSpPr>
              <p:cNvPr id="151" name="Shape 151"/>
              <p:cNvSpPr/>
              <p:nvPr/>
            </p:nvSpPr>
            <p:spPr>
              <a:xfrm rot="5400000">
                <a:off x="-27083" y="390796"/>
                <a:ext cx="74194" cy="20027"/>
              </a:xfrm>
              <a:prstGeom prst="rect">
                <a:avLst/>
              </a:prstGeom>
              <a:solidFill>
                <a:srgbClr val="58595B"/>
              </a:solidFill>
              <a:ln w="12700" cap="flat">
                <a:noFill/>
                <a:miter lim="400000"/>
              </a:ln>
              <a:effectLst/>
            </p:spPr>
            <p:txBody>
              <a:bodyPr wrap="square" lIns="0" tIns="0" rIns="0" bIns="0" numCol="1" anchor="t">
                <a:noAutofit/>
              </a:bodyPr>
              <a:lstStyle/>
              <a:p>
                <a:pPr lvl="0"/>
                <a:endParaRPr/>
              </a:p>
            </p:txBody>
          </p:sp>
          <p:sp>
            <p:nvSpPr>
              <p:cNvPr id="152" name="Shape 152"/>
              <p:cNvSpPr/>
              <p:nvPr/>
            </p:nvSpPr>
            <p:spPr>
              <a:xfrm rot="5400000">
                <a:off x="24215" y="44438"/>
                <a:ext cx="388178" cy="3987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0914"/>
                    </a:lnTo>
                    <a:lnTo>
                      <a:pt x="2447" y="21580"/>
                    </a:lnTo>
                    <a:lnTo>
                      <a:pt x="6153" y="21600"/>
                    </a:lnTo>
                    <a:lnTo>
                      <a:pt x="21600" y="21540"/>
                    </a:lnTo>
                    <a:lnTo>
                      <a:pt x="21600" y="21373"/>
                    </a:lnTo>
                    <a:lnTo>
                      <a:pt x="21367" y="20019"/>
                    </a:lnTo>
                    <a:lnTo>
                      <a:pt x="20600" y="19734"/>
                    </a:lnTo>
                    <a:lnTo>
                      <a:pt x="19950" y="19289"/>
                    </a:lnTo>
                    <a:lnTo>
                      <a:pt x="19448" y="18705"/>
                    </a:lnTo>
                    <a:lnTo>
                      <a:pt x="19124" y="18004"/>
                    </a:lnTo>
                    <a:lnTo>
                      <a:pt x="19010" y="17208"/>
                    </a:lnTo>
                    <a:lnTo>
                      <a:pt x="19166" y="16457"/>
                    </a:lnTo>
                    <a:lnTo>
                      <a:pt x="19535" y="15790"/>
                    </a:lnTo>
                    <a:lnTo>
                      <a:pt x="20087" y="15237"/>
                    </a:lnTo>
                    <a:lnTo>
                      <a:pt x="20786" y="14824"/>
                    </a:lnTo>
                    <a:lnTo>
                      <a:pt x="21600" y="14582"/>
                    </a:lnTo>
                    <a:lnTo>
                      <a:pt x="21600" y="0"/>
                    </a:lnTo>
                    <a:close/>
                  </a:path>
                </a:pathLst>
              </a:custGeom>
              <a:solidFill>
                <a:srgbClr val="58595B"/>
              </a:solidFill>
              <a:ln w="12700" cap="flat">
                <a:noFill/>
                <a:miter lim="400000"/>
              </a:ln>
              <a:effectLst/>
            </p:spPr>
            <p:txBody>
              <a:bodyPr wrap="square" lIns="0" tIns="0" rIns="0" bIns="0" numCol="1" anchor="t">
                <a:noAutofit/>
              </a:bodyPr>
              <a:lstStyle/>
              <a:p>
                <a:pPr lvl="0"/>
                <a:endParaRPr/>
              </a:p>
            </p:txBody>
          </p:sp>
          <p:sp>
            <p:nvSpPr>
              <p:cNvPr id="153" name="Shape 153"/>
              <p:cNvSpPr/>
              <p:nvPr/>
            </p:nvSpPr>
            <p:spPr>
              <a:xfrm rot="5400000">
                <a:off x="334046" y="81667"/>
                <a:ext cx="439649" cy="2763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802" y="40"/>
                    </a:lnTo>
                    <a:lnTo>
                      <a:pt x="17533" y="1448"/>
                    </a:lnTo>
                    <a:lnTo>
                      <a:pt x="5552" y="7286"/>
                    </a:lnTo>
                    <a:lnTo>
                      <a:pt x="3666" y="8880"/>
                    </a:lnTo>
                    <a:lnTo>
                      <a:pt x="2160" y="11912"/>
                    </a:lnTo>
                    <a:lnTo>
                      <a:pt x="1871" y="15023"/>
                    </a:lnTo>
                    <a:lnTo>
                      <a:pt x="1496" y="15320"/>
                    </a:lnTo>
                    <a:lnTo>
                      <a:pt x="1007" y="15906"/>
                    </a:lnTo>
                    <a:lnTo>
                      <a:pt x="518" y="16856"/>
                    </a:lnTo>
                    <a:lnTo>
                      <a:pt x="145" y="18245"/>
                    </a:lnTo>
                    <a:lnTo>
                      <a:pt x="0" y="20146"/>
                    </a:lnTo>
                    <a:lnTo>
                      <a:pt x="126" y="21087"/>
                    </a:lnTo>
                    <a:lnTo>
                      <a:pt x="491" y="21526"/>
                    </a:lnTo>
                    <a:lnTo>
                      <a:pt x="1221" y="21600"/>
                    </a:lnTo>
                    <a:lnTo>
                      <a:pt x="2443" y="21446"/>
                    </a:lnTo>
                    <a:lnTo>
                      <a:pt x="21515" y="21446"/>
                    </a:lnTo>
                    <a:lnTo>
                      <a:pt x="21509" y="13349"/>
                    </a:lnTo>
                    <a:lnTo>
                      <a:pt x="21151" y="11859"/>
                    </a:lnTo>
                    <a:lnTo>
                      <a:pt x="20496" y="11433"/>
                    </a:lnTo>
                    <a:lnTo>
                      <a:pt x="19943" y="10778"/>
                    </a:lnTo>
                    <a:lnTo>
                      <a:pt x="19517" y="9916"/>
                    </a:lnTo>
                    <a:lnTo>
                      <a:pt x="19245" y="8871"/>
                    </a:lnTo>
                    <a:lnTo>
                      <a:pt x="19153" y="7666"/>
                    </a:lnTo>
                    <a:lnTo>
                      <a:pt x="19324" y="6593"/>
                    </a:lnTo>
                    <a:lnTo>
                      <a:pt x="19683" y="5653"/>
                    </a:lnTo>
                    <a:lnTo>
                      <a:pt x="20199" y="4885"/>
                    </a:lnTo>
                    <a:lnTo>
                      <a:pt x="20843" y="4332"/>
                    </a:lnTo>
                    <a:lnTo>
                      <a:pt x="21585" y="4035"/>
                    </a:lnTo>
                    <a:lnTo>
                      <a:pt x="21600" y="1807"/>
                    </a:lnTo>
                    <a:lnTo>
                      <a:pt x="21600" y="0"/>
                    </a:lnTo>
                    <a:close/>
                  </a:path>
                </a:pathLst>
              </a:custGeom>
              <a:solidFill>
                <a:srgbClr val="58595B"/>
              </a:solidFill>
              <a:ln w="12700" cap="flat">
                <a:noFill/>
                <a:miter lim="400000"/>
              </a:ln>
              <a:effectLst/>
            </p:spPr>
            <p:txBody>
              <a:bodyPr wrap="square" lIns="0" tIns="0" rIns="0" bIns="0" numCol="1" anchor="t">
                <a:noAutofit/>
              </a:bodyPr>
              <a:lstStyle/>
              <a:p>
                <a:pPr lvl="0"/>
                <a:endParaRPr/>
              </a:p>
            </p:txBody>
          </p:sp>
        </p:grpSp>
        <p:sp>
          <p:nvSpPr>
            <p:cNvPr id="155" name="Shape 155"/>
            <p:cNvSpPr/>
            <p:nvPr/>
          </p:nvSpPr>
          <p:spPr>
            <a:xfrm rot="5400000">
              <a:off x="78255" y="437068"/>
              <a:ext cx="101734" cy="90932"/>
            </a:xfrm>
            <a:custGeom>
              <a:avLst/>
              <a:gdLst/>
              <a:ahLst/>
              <a:cxnLst>
                <a:cxn ang="0">
                  <a:pos x="wd2" y="hd2"/>
                </a:cxn>
                <a:cxn ang="5400000">
                  <a:pos x="wd2" y="hd2"/>
                </a:cxn>
                <a:cxn ang="10800000">
                  <a:pos x="wd2" y="hd2"/>
                </a:cxn>
                <a:cxn ang="16200000">
                  <a:pos x="wd2" y="hd2"/>
                </a:cxn>
              </a:cxnLst>
              <a:rect l="0" t="0" r="r" b="b"/>
              <a:pathLst>
                <a:path w="21600" h="21600" extrusionOk="0">
                  <a:moveTo>
                    <a:pt x="11122" y="0"/>
                  </a:moveTo>
                  <a:lnTo>
                    <a:pt x="2251" y="4219"/>
                  </a:lnTo>
                  <a:lnTo>
                    <a:pt x="0" y="10352"/>
                  </a:lnTo>
                  <a:lnTo>
                    <a:pt x="514" y="13879"/>
                  </a:lnTo>
                  <a:lnTo>
                    <a:pt x="6989" y="20905"/>
                  </a:lnTo>
                  <a:lnTo>
                    <a:pt x="10799" y="21600"/>
                  </a:lnTo>
                  <a:lnTo>
                    <a:pt x="14182" y="21060"/>
                  </a:lnTo>
                  <a:lnTo>
                    <a:pt x="17126" y="19554"/>
                  </a:lnTo>
                  <a:lnTo>
                    <a:pt x="19459" y="17256"/>
                  </a:lnTo>
                  <a:lnTo>
                    <a:pt x="21008" y="14339"/>
                  </a:lnTo>
                  <a:lnTo>
                    <a:pt x="21600" y="10976"/>
                  </a:lnTo>
                  <a:lnTo>
                    <a:pt x="21069" y="7536"/>
                  </a:lnTo>
                  <a:lnTo>
                    <a:pt x="19587" y="4558"/>
                  </a:lnTo>
                  <a:lnTo>
                    <a:pt x="17323" y="2201"/>
                  </a:lnTo>
                  <a:lnTo>
                    <a:pt x="14445" y="628"/>
                  </a:lnTo>
                  <a:lnTo>
                    <a:pt x="11122" y="0"/>
                  </a:lnTo>
                  <a:close/>
                </a:path>
              </a:pathLst>
            </a:custGeom>
            <a:solidFill>
              <a:srgbClr val="58595B"/>
            </a:solidFill>
            <a:ln w="12700" cap="flat">
              <a:noFill/>
              <a:miter lim="400000"/>
            </a:ln>
            <a:effectLst/>
          </p:spPr>
          <p:txBody>
            <a:bodyPr wrap="square" lIns="0" tIns="0" rIns="0" bIns="0" numCol="1" anchor="t">
              <a:noAutofit/>
            </a:bodyPr>
            <a:lstStyle/>
            <a:p>
              <a:pPr lvl="0"/>
              <a:endParaRPr/>
            </a:p>
          </p:txBody>
        </p:sp>
        <p:sp>
          <p:nvSpPr>
            <p:cNvPr id="156" name="Shape 156"/>
            <p:cNvSpPr/>
            <p:nvPr/>
          </p:nvSpPr>
          <p:spPr>
            <a:xfrm rot="5400000">
              <a:off x="570524" y="437078"/>
              <a:ext cx="101736" cy="90909"/>
            </a:xfrm>
            <a:custGeom>
              <a:avLst/>
              <a:gdLst/>
              <a:ahLst/>
              <a:cxnLst>
                <a:cxn ang="0">
                  <a:pos x="wd2" y="hd2"/>
                </a:cxn>
                <a:cxn ang="5400000">
                  <a:pos x="wd2" y="hd2"/>
                </a:cxn>
                <a:cxn ang="10800000">
                  <a:pos x="wd2" y="hd2"/>
                </a:cxn>
                <a:cxn ang="16200000">
                  <a:pos x="wd2" y="hd2"/>
                </a:cxn>
              </a:cxnLst>
              <a:rect l="0" t="0" r="r" b="b"/>
              <a:pathLst>
                <a:path w="21600" h="21600" extrusionOk="0">
                  <a:moveTo>
                    <a:pt x="11118" y="0"/>
                  </a:moveTo>
                  <a:lnTo>
                    <a:pt x="2248" y="4223"/>
                  </a:lnTo>
                  <a:lnTo>
                    <a:pt x="0" y="10357"/>
                  </a:lnTo>
                  <a:lnTo>
                    <a:pt x="514" y="13886"/>
                  </a:lnTo>
                  <a:lnTo>
                    <a:pt x="6994" y="20907"/>
                  </a:lnTo>
                  <a:lnTo>
                    <a:pt x="10799" y="21600"/>
                  </a:lnTo>
                  <a:lnTo>
                    <a:pt x="14182" y="21060"/>
                  </a:lnTo>
                  <a:lnTo>
                    <a:pt x="17126" y="19555"/>
                  </a:lnTo>
                  <a:lnTo>
                    <a:pt x="19459" y="17258"/>
                  </a:lnTo>
                  <a:lnTo>
                    <a:pt x="21008" y="14339"/>
                  </a:lnTo>
                  <a:lnTo>
                    <a:pt x="21600" y="10973"/>
                  </a:lnTo>
                  <a:lnTo>
                    <a:pt x="21069" y="7534"/>
                  </a:lnTo>
                  <a:lnTo>
                    <a:pt x="19586" y="4556"/>
                  </a:lnTo>
                  <a:lnTo>
                    <a:pt x="17321" y="2200"/>
                  </a:lnTo>
                  <a:lnTo>
                    <a:pt x="14442" y="628"/>
                  </a:lnTo>
                  <a:lnTo>
                    <a:pt x="11118" y="0"/>
                  </a:lnTo>
                  <a:close/>
                </a:path>
              </a:pathLst>
            </a:custGeom>
            <a:solidFill>
              <a:srgbClr val="58595B"/>
            </a:solidFill>
            <a:ln w="12700" cap="flat">
              <a:noFill/>
              <a:miter lim="400000"/>
            </a:ln>
            <a:effectLst/>
          </p:spPr>
          <p:txBody>
            <a:bodyPr wrap="square" lIns="0" tIns="0" rIns="0" bIns="0" numCol="1" anchor="t">
              <a:noAutofit/>
            </a:bodyPr>
            <a:lstStyle/>
            <a:p>
              <a:pPr lvl="0"/>
              <a:endParaRPr/>
            </a:p>
          </p:txBody>
        </p:sp>
        <p:sp>
          <p:nvSpPr>
            <p:cNvPr id="157" name="Shape 157"/>
            <p:cNvSpPr/>
            <p:nvPr/>
          </p:nvSpPr>
          <p:spPr>
            <a:xfrm>
              <a:off x="284514" y="253869"/>
              <a:ext cx="2" cy="53173"/>
            </a:xfrm>
            <a:prstGeom prst="line">
              <a:avLst/>
            </a:prstGeom>
            <a:noFill/>
            <a:ln w="44132" cap="flat">
              <a:solidFill>
                <a:srgbClr val="FFFFFF"/>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158" name="Shape 158"/>
            <p:cNvSpPr/>
            <p:nvPr/>
          </p:nvSpPr>
          <p:spPr>
            <a:xfrm flipH="1">
              <a:off x="329748" y="205742"/>
              <a:ext cx="2" cy="149398"/>
            </a:xfrm>
            <a:prstGeom prst="line">
              <a:avLst/>
            </a:prstGeom>
            <a:noFill/>
            <a:ln w="48653" cap="flat">
              <a:solidFill>
                <a:srgbClr val="FFFFFF"/>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159" name="Shape 159"/>
            <p:cNvSpPr/>
            <p:nvPr/>
          </p:nvSpPr>
          <p:spPr>
            <a:xfrm>
              <a:off x="374981" y="253869"/>
              <a:ext cx="2" cy="53173"/>
            </a:xfrm>
            <a:prstGeom prst="line">
              <a:avLst/>
            </a:prstGeom>
            <a:noFill/>
            <a:ln w="44132" cap="flat">
              <a:solidFill>
                <a:srgbClr val="FFFFFF"/>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sp>
        <p:nvSpPr>
          <p:cNvPr id="161" name="Shape 161"/>
          <p:cNvSpPr/>
          <p:nvPr/>
        </p:nvSpPr>
        <p:spPr>
          <a:xfrm>
            <a:off x="3886200" y="5210176"/>
            <a:ext cx="2286000" cy="4616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spcBef>
                <a:spcPts val="1200"/>
              </a:spcBef>
              <a:defRPr sz="800">
                <a:solidFill>
                  <a:srgbClr val="262626"/>
                </a:solidFill>
              </a:defRPr>
            </a:lvl1pPr>
          </a:lstStyle>
          <a:p>
            <a:pPr lvl="0">
              <a:defRPr sz="1800">
                <a:solidFill>
                  <a:srgbClr val="000000"/>
                </a:solidFill>
              </a:defRPr>
            </a:pPr>
            <a:r>
              <a:rPr sz="600"/>
              <a:t>1. Mozaffarian D et al. Circulation 2015;131:e29–322; 2. Maggioni et al. Eur J Heart Fail. 2013;15:808–17; 3. Desai AS et al. Eur Heart J 2015;36:1990–97; 4. Greene et al. Nat Rev Cardiol 2015;12:220–29; 5. Maggioni et al. Eur J Heart Fail 2013;15:808–17</a:t>
            </a:r>
          </a:p>
        </p:txBody>
      </p:sp>
      <p:sp>
        <p:nvSpPr>
          <p:cNvPr id="162" name="Shape 162"/>
          <p:cNvSpPr/>
          <p:nvPr/>
        </p:nvSpPr>
        <p:spPr>
          <a:xfrm>
            <a:off x="1771650" y="5210176"/>
            <a:ext cx="211455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sz="600">
                <a:solidFill>
                  <a:srgbClr val="262626"/>
                </a:solidFill>
              </a:rPr>
              <a:t>HF, heart failure; HFrEF, heart failure with reduced </a:t>
            </a:r>
            <a:br>
              <a:rPr sz="600">
                <a:solidFill>
                  <a:srgbClr val="262626"/>
                </a:solidFill>
              </a:rPr>
            </a:br>
            <a:r>
              <a:rPr sz="600">
                <a:solidFill>
                  <a:srgbClr val="262626"/>
                </a:solidFill>
              </a:rPr>
              <a:t>ejection fraction; DMT, disease-modifying medical therapy</a:t>
            </a:r>
            <a:br>
              <a:rPr sz="600">
                <a:solidFill>
                  <a:srgbClr val="262626"/>
                </a:solidFill>
              </a:rPr>
            </a:br>
            <a:endParaRPr sz="600">
              <a:solidFill>
                <a:srgbClr val="262626"/>
              </a:solidFill>
            </a:endParaRPr>
          </a:p>
        </p:txBody>
      </p:sp>
      <p:grpSp>
        <p:nvGrpSpPr>
          <p:cNvPr id="165" name="Group 165"/>
          <p:cNvGrpSpPr/>
          <p:nvPr/>
        </p:nvGrpSpPr>
        <p:grpSpPr>
          <a:xfrm>
            <a:off x="4752975" y="2633663"/>
            <a:ext cx="557213" cy="592932"/>
            <a:chOff x="0" y="0"/>
            <a:chExt cx="742950" cy="790575"/>
          </a:xfrm>
        </p:grpSpPr>
        <p:sp>
          <p:nvSpPr>
            <p:cNvPr id="163" name="Shape 163"/>
            <p:cNvSpPr/>
            <p:nvPr/>
          </p:nvSpPr>
          <p:spPr>
            <a:xfrm>
              <a:off x="0" y="-1"/>
              <a:ext cx="742950" cy="790576"/>
            </a:xfrm>
            <a:prstGeom prst="rect">
              <a:avLst/>
            </a:prstGeom>
            <a:solidFill>
              <a:srgbClr val="F2F2F2"/>
            </a:solidFill>
            <a:ln w="12700" cap="flat">
              <a:noFill/>
              <a:miter lim="400000"/>
            </a:ln>
            <a:effectLst/>
          </p:spPr>
          <p:txBody>
            <a:bodyPr wrap="square" lIns="0" tIns="0" rIns="0" bIns="0" numCol="1" anchor="ctr">
              <a:noAutofit/>
            </a:bodyPr>
            <a:lstStyle/>
            <a:p>
              <a:pPr lvl="0"/>
              <a:endParaRPr/>
            </a:p>
          </p:txBody>
        </p:sp>
        <p:pic>
          <p:nvPicPr>
            <p:cNvPr id="164" name="image6.png" descr="image5.png"/>
            <p:cNvPicPr/>
            <p:nvPr/>
          </p:nvPicPr>
          <p:blipFill>
            <a:blip r:embed="rId2" cstate="print">
              <a:extLst/>
            </a:blip>
            <a:stretch>
              <a:fillRect/>
            </a:stretch>
          </p:blipFill>
          <p:spPr>
            <a:xfrm>
              <a:off x="0" y="-1"/>
              <a:ext cx="742950" cy="790577"/>
            </a:xfrm>
            <a:prstGeom prst="rect">
              <a:avLst/>
            </a:prstGeom>
            <a:ln w="12700" cap="flat">
              <a:noFill/>
              <a:miter lim="400000"/>
            </a:ln>
            <a:effectLst/>
          </p:spPr>
        </p:pic>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55577" y="2415513"/>
            <a:ext cx="7166303" cy="723228"/>
          </a:xfrm>
          <a:prstGeom prst="rect">
            <a:avLst/>
          </a:prstGeom>
        </p:spPr>
        <p:txBody>
          <a:bodyPr/>
          <a:lstStyle>
            <a:lvl1pPr algn="l" rtl="0" eaLnBrk="1" fontAlgn="base" hangingPunct="1">
              <a:lnSpc>
                <a:spcPct val="9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pPr defTabSz="685783">
              <a:defRPr/>
            </a:pPr>
            <a:endParaRPr lang="it-IT" sz="1800" b="1" i="1" dirty="0">
              <a:solidFill>
                <a:srgbClr val="923222"/>
              </a:solidFill>
              <a:latin typeface="Arial"/>
            </a:endParaRPr>
          </a:p>
        </p:txBody>
      </p:sp>
      <p:pic>
        <p:nvPicPr>
          <p:cNvPr id="267270" name="Picture 9"/>
          <p:cNvPicPr preferRelativeResize="0">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2316" y="1720160"/>
            <a:ext cx="3448483" cy="2625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37"/>
          <p:cNvSpPr>
            <a:spLocks noChangeArrowheads="1"/>
          </p:cNvSpPr>
          <p:nvPr/>
        </p:nvSpPr>
        <p:spPr bwMode="auto">
          <a:xfrm>
            <a:off x="5456467" y="1851923"/>
            <a:ext cx="40575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defTabSz="685783" rtl="0">
              <a:defRPr/>
            </a:pPr>
            <a:r>
              <a:rPr lang="it-IT" altLang="en-US" sz="1600" b="1" i="1" kern="1200" spc="-37" dirty="0">
                <a:solidFill>
                  <a:srgbClr val="EC7923"/>
                </a:solidFill>
                <a:latin typeface="Arial"/>
                <a:ea typeface="+mn-ea"/>
                <a:cs typeface="+mn-cs"/>
              </a:rPr>
              <a:t>SNS</a:t>
            </a:r>
            <a:endParaRPr lang="it-IT" altLang="en-US" sz="1351" kern="1200" spc="-37" dirty="0">
              <a:solidFill>
                <a:srgbClr val="474749"/>
              </a:solidFill>
              <a:latin typeface="Arial"/>
              <a:ea typeface="+mn-ea"/>
              <a:cs typeface="+mn-cs"/>
            </a:endParaRPr>
          </a:p>
        </p:txBody>
      </p:sp>
      <p:sp>
        <p:nvSpPr>
          <p:cNvPr id="12" name="Rectangle 37"/>
          <p:cNvSpPr>
            <a:spLocks noChangeArrowheads="1"/>
          </p:cNvSpPr>
          <p:nvPr/>
        </p:nvSpPr>
        <p:spPr bwMode="auto">
          <a:xfrm>
            <a:off x="5557553" y="4118883"/>
            <a:ext cx="55970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defTabSz="685783" rtl="0">
              <a:defRPr/>
            </a:pPr>
            <a:r>
              <a:rPr lang="it-IT" altLang="en-US" sz="1600" b="1" i="1" kern="1200" spc="-37" dirty="0">
                <a:solidFill>
                  <a:srgbClr val="EC1C3C"/>
                </a:solidFill>
                <a:latin typeface="Arial"/>
                <a:ea typeface="+mn-ea"/>
                <a:cs typeface="+mn-cs"/>
              </a:rPr>
              <a:t>RAAS</a:t>
            </a:r>
          </a:p>
        </p:txBody>
      </p:sp>
      <p:sp>
        <p:nvSpPr>
          <p:cNvPr id="267273" name="AutoShape 3"/>
          <p:cNvSpPr>
            <a:spLocks noChangeAspect="1" noChangeArrowheads="1" noTextEdit="1"/>
          </p:cNvSpPr>
          <p:nvPr/>
        </p:nvSpPr>
        <p:spPr bwMode="auto">
          <a:xfrm>
            <a:off x="2960291" y="2232315"/>
            <a:ext cx="1823556" cy="2459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defTabSz="685783" rtl="0">
              <a:defRPr/>
            </a:pPr>
            <a:endParaRPr lang="it-IT" sz="1351" kern="1200" dirty="0">
              <a:solidFill>
                <a:prstClr val="black"/>
              </a:solidFill>
              <a:ea typeface="+mn-ea"/>
              <a:cs typeface="+mn-cs"/>
            </a:endParaRPr>
          </a:p>
        </p:txBody>
      </p:sp>
      <p:sp>
        <p:nvSpPr>
          <p:cNvPr id="267274" name="Freeform 5"/>
          <p:cNvSpPr>
            <a:spLocks/>
          </p:cNvSpPr>
          <p:nvPr/>
        </p:nvSpPr>
        <p:spPr bwMode="auto">
          <a:xfrm>
            <a:off x="3644288" y="3603897"/>
            <a:ext cx="539104" cy="524483"/>
          </a:xfrm>
          <a:custGeom>
            <a:avLst/>
            <a:gdLst>
              <a:gd name="T0" fmla="*/ 0 w 357"/>
              <a:gd name="T1" fmla="*/ 0 h 276"/>
              <a:gd name="T2" fmla="*/ 2147483647 w 357"/>
              <a:gd name="T3" fmla="*/ 2147483647 h 276"/>
              <a:gd name="T4" fmla="*/ 0 60000 65536"/>
              <a:gd name="T5" fmla="*/ 0 60000 65536"/>
            </a:gdLst>
            <a:ahLst/>
            <a:cxnLst>
              <a:cxn ang="T4">
                <a:pos x="T0" y="T1"/>
              </a:cxn>
              <a:cxn ang="T5">
                <a:pos x="T2" y="T3"/>
              </a:cxn>
            </a:cxnLst>
            <a:rect l="0" t="0" r="r" b="b"/>
            <a:pathLst>
              <a:path w="357" h="276">
                <a:moveTo>
                  <a:pt x="0" y="0"/>
                </a:moveTo>
                <a:cubicBezTo>
                  <a:pt x="31" y="177"/>
                  <a:pt x="205" y="276"/>
                  <a:pt x="357" y="249"/>
                </a:cubicBezTo>
              </a:path>
            </a:pathLst>
          </a:custGeom>
          <a:noFill/>
          <a:ln w="39688" cap="rnd">
            <a:solidFill>
              <a:srgbClr val="EC792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l" defTabSz="685783" rtl="0">
              <a:defRPr/>
            </a:pPr>
            <a:endParaRPr lang="it-IT" sz="1351" kern="1200" dirty="0">
              <a:solidFill>
                <a:prstClr val="black"/>
              </a:solidFill>
              <a:ea typeface="+mn-ea"/>
              <a:cs typeface="+mn-cs"/>
            </a:endParaRPr>
          </a:p>
        </p:txBody>
      </p:sp>
      <p:sp>
        <p:nvSpPr>
          <p:cNvPr id="267351" name="Freeform 6"/>
          <p:cNvSpPr>
            <a:spLocks/>
          </p:cNvSpPr>
          <p:nvPr/>
        </p:nvSpPr>
        <p:spPr bwMode="auto">
          <a:xfrm>
            <a:off x="3050015" y="3138739"/>
            <a:ext cx="1712108" cy="1256887"/>
          </a:xfrm>
          <a:custGeom>
            <a:avLst/>
            <a:gdLst>
              <a:gd name="T0" fmla="*/ 0 w 1032"/>
              <a:gd name="T1" fmla="*/ 2147483647 h 681"/>
              <a:gd name="T2" fmla="*/ 2147483647 w 1032"/>
              <a:gd name="T3" fmla="*/ 2147483647 h 681"/>
              <a:gd name="T4" fmla="*/ 2147483647 w 1032"/>
              <a:gd name="T5" fmla="*/ 0 h 681"/>
              <a:gd name="T6" fmla="*/ 0 60000 65536"/>
              <a:gd name="T7" fmla="*/ 0 60000 65536"/>
              <a:gd name="T8" fmla="*/ 0 60000 65536"/>
            </a:gdLst>
            <a:ahLst/>
            <a:cxnLst>
              <a:cxn ang="T6">
                <a:pos x="T0" y="T1"/>
              </a:cxn>
              <a:cxn ang="T7">
                <a:pos x="T2" y="T3"/>
              </a:cxn>
              <a:cxn ang="T8">
                <a:pos x="T4" y="T5"/>
              </a:cxn>
            </a:cxnLst>
            <a:rect l="0" t="0" r="r" b="b"/>
            <a:pathLst>
              <a:path w="1032" h="681">
                <a:moveTo>
                  <a:pt x="0" y="247"/>
                </a:moveTo>
                <a:cubicBezTo>
                  <a:pt x="0" y="247"/>
                  <a:pt x="600" y="681"/>
                  <a:pt x="894" y="433"/>
                </a:cubicBezTo>
                <a:cubicBezTo>
                  <a:pt x="1032" y="318"/>
                  <a:pt x="1031" y="118"/>
                  <a:pt x="932" y="0"/>
                </a:cubicBezTo>
              </a:path>
            </a:pathLst>
          </a:custGeom>
          <a:noFill/>
          <a:ln w="39688" cap="rnd">
            <a:solidFill>
              <a:srgbClr val="80C13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l" defTabSz="685783" rtl="0">
              <a:defRPr/>
            </a:pPr>
            <a:endParaRPr lang="it-IT" sz="1351" kern="1200" dirty="0">
              <a:solidFill>
                <a:prstClr val="black"/>
              </a:solidFill>
              <a:ea typeface="+mn-ea"/>
              <a:cs typeface="+mn-cs"/>
            </a:endParaRPr>
          </a:p>
        </p:txBody>
      </p:sp>
      <p:sp>
        <p:nvSpPr>
          <p:cNvPr id="267352" name="Freeform 9"/>
          <p:cNvSpPr>
            <a:spLocks/>
          </p:cNvSpPr>
          <p:nvPr/>
        </p:nvSpPr>
        <p:spPr bwMode="auto">
          <a:xfrm>
            <a:off x="2965511" y="3487067"/>
            <a:ext cx="180000" cy="180000"/>
          </a:xfrm>
          <a:custGeom>
            <a:avLst/>
            <a:gdLst>
              <a:gd name="T0" fmla="*/ 2147483647 w 111"/>
              <a:gd name="T1" fmla="*/ 2147483647 h 111"/>
              <a:gd name="T2" fmla="*/ 2147483647 w 111"/>
              <a:gd name="T3" fmla="*/ 2147483647 h 111"/>
              <a:gd name="T4" fmla="*/ 2147483647 w 111"/>
              <a:gd name="T5" fmla="*/ 2147483647 h 111"/>
              <a:gd name="T6" fmla="*/ 2147483647 w 111"/>
              <a:gd name="T7" fmla="*/ 2147483647 h 111"/>
              <a:gd name="T8" fmla="*/ 2147483647 w 111"/>
              <a:gd name="T9" fmla="*/ 2147483647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80C139"/>
            </a:solidFill>
            <a:prstDash val="solid"/>
            <a:miter lim="800000"/>
            <a:headEnd/>
            <a:tailEnd/>
          </a:ln>
        </p:spPr>
        <p:txBody>
          <a:bodyPr/>
          <a:lstStyle/>
          <a:p>
            <a:pPr algn="l" defTabSz="685783" rtl="0">
              <a:defRPr/>
            </a:pPr>
            <a:endParaRPr lang="it-IT" sz="1351" kern="1200" dirty="0">
              <a:solidFill>
                <a:prstClr val="black"/>
              </a:solidFill>
              <a:ea typeface="+mn-ea"/>
              <a:cs typeface="+mn-cs"/>
            </a:endParaRPr>
          </a:p>
        </p:txBody>
      </p:sp>
      <p:sp>
        <p:nvSpPr>
          <p:cNvPr id="267276" name="Freeform 10"/>
          <p:cNvSpPr>
            <a:spLocks/>
          </p:cNvSpPr>
          <p:nvPr/>
        </p:nvSpPr>
        <p:spPr bwMode="auto">
          <a:xfrm>
            <a:off x="4478397" y="2245061"/>
            <a:ext cx="167083" cy="205499"/>
          </a:xfrm>
          <a:custGeom>
            <a:avLst/>
            <a:gdLst>
              <a:gd name="T0" fmla="*/ 2147483647 w 111"/>
              <a:gd name="T1" fmla="*/ 2147483647 h 111"/>
              <a:gd name="T2" fmla="*/ 2147483647 w 111"/>
              <a:gd name="T3" fmla="*/ 2147483647 h 111"/>
              <a:gd name="T4" fmla="*/ 2147483647 w 111"/>
              <a:gd name="T5" fmla="*/ 2147483647 h 111"/>
              <a:gd name="T6" fmla="*/ 2147483647 w 111"/>
              <a:gd name="T7" fmla="*/ 2147483647 h 111"/>
              <a:gd name="T8" fmla="*/ 2147483647 w 111"/>
              <a:gd name="T9" fmla="*/ 2147483647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defTabSz="685783" rtl="0">
              <a:defRPr/>
            </a:pPr>
            <a:endParaRPr lang="it-IT" sz="1351" kern="1200" dirty="0">
              <a:solidFill>
                <a:prstClr val="black"/>
              </a:solidFill>
              <a:ea typeface="+mn-ea"/>
              <a:cs typeface="+mn-cs"/>
            </a:endParaRPr>
          </a:p>
        </p:txBody>
      </p:sp>
      <p:sp>
        <p:nvSpPr>
          <p:cNvPr id="267349" name="Freeform 8"/>
          <p:cNvSpPr>
            <a:spLocks/>
          </p:cNvSpPr>
          <p:nvPr/>
        </p:nvSpPr>
        <p:spPr bwMode="auto">
          <a:xfrm>
            <a:off x="3541165" y="2346685"/>
            <a:ext cx="1021016" cy="1257217"/>
          </a:xfrm>
          <a:custGeom>
            <a:avLst/>
            <a:gdLst>
              <a:gd name="T0" fmla="*/ 2147483647 w 675"/>
              <a:gd name="T1" fmla="*/ 0 h 681"/>
              <a:gd name="T2" fmla="*/ 2147483647 w 675"/>
              <a:gd name="T3" fmla="*/ 2147483647 h 681"/>
              <a:gd name="T4" fmla="*/ 0 60000 65536"/>
              <a:gd name="T5" fmla="*/ 0 60000 65536"/>
            </a:gdLst>
            <a:ahLst/>
            <a:cxnLst>
              <a:cxn ang="T4">
                <a:pos x="T0" y="T1"/>
              </a:cxn>
              <a:cxn ang="T5">
                <a:pos x="T2" y="T3"/>
              </a:cxn>
            </a:cxnLst>
            <a:rect l="0" t="0" r="r" b="b"/>
            <a:pathLst>
              <a:path w="675" h="681">
                <a:moveTo>
                  <a:pt x="675" y="0"/>
                </a:moveTo>
                <a:cubicBezTo>
                  <a:pt x="675" y="0"/>
                  <a:pt x="0" y="303"/>
                  <a:pt x="67" y="681"/>
                </a:cubicBezTo>
              </a:path>
            </a:pathLst>
          </a:custGeom>
          <a:noFill/>
          <a:ln w="39688" cap="rnd">
            <a:solidFill>
              <a:srgbClr val="EC792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l" defTabSz="685783" rtl="0">
              <a:defRPr/>
            </a:pPr>
            <a:endParaRPr lang="it-IT" sz="1351" kern="1200" dirty="0">
              <a:solidFill>
                <a:prstClr val="black"/>
              </a:solidFill>
              <a:ea typeface="+mn-ea"/>
              <a:cs typeface="+mn-cs"/>
            </a:endParaRPr>
          </a:p>
        </p:txBody>
      </p:sp>
      <p:sp>
        <p:nvSpPr>
          <p:cNvPr id="267350" name="Freeform 11"/>
          <p:cNvSpPr>
            <a:spLocks/>
          </p:cNvSpPr>
          <p:nvPr/>
        </p:nvSpPr>
        <p:spPr bwMode="auto">
          <a:xfrm>
            <a:off x="4477691" y="2245061"/>
            <a:ext cx="180000" cy="180000"/>
          </a:xfrm>
          <a:custGeom>
            <a:avLst/>
            <a:gdLst>
              <a:gd name="T0" fmla="*/ 2147483647 w 111"/>
              <a:gd name="T1" fmla="*/ 2147483647 h 111"/>
              <a:gd name="T2" fmla="*/ 2147483647 w 111"/>
              <a:gd name="T3" fmla="*/ 2147483647 h 111"/>
              <a:gd name="T4" fmla="*/ 2147483647 w 111"/>
              <a:gd name="T5" fmla="*/ 2147483647 h 111"/>
              <a:gd name="T6" fmla="*/ 2147483647 w 111"/>
              <a:gd name="T7" fmla="*/ 2147483647 h 111"/>
              <a:gd name="T8" fmla="*/ 2147483647 w 111"/>
              <a:gd name="T9" fmla="*/ 2147483647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w="39688" cap="flat">
            <a:solidFill>
              <a:srgbClr val="EC7923"/>
            </a:solidFill>
            <a:prstDash val="solid"/>
            <a:miter lim="800000"/>
            <a:headEnd/>
            <a:tailEnd/>
          </a:ln>
        </p:spPr>
        <p:txBody>
          <a:bodyPr/>
          <a:lstStyle/>
          <a:p>
            <a:pPr algn="l" defTabSz="685783" rtl="0">
              <a:defRPr/>
            </a:pPr>
            <a:endParaRPr lang="it-IT" sz="1351" kern="1200" dirty="0">
              <a:solidFill>
                <a:prstClr val="black"/>
              </a:solidFill>
              <a:ea typeface="+mn-ea"/>
              <a:cs typeface="+mn-cs"/>
            </a:endParaRPr>
          </a:p>
        </p:txBody>
      </p:sp>
      <p:sp>
        <p:nvSpPr>
          <p:cNvPr id="267347" name="Freeform 7"/>
          <p:cNvSpPr>
            <a:spLocks/>
          </p:cNvSpPr>
          <p:nvPr/>
        </p:nvSpPr>
        <p:spPr bwMode="auto">
          <a:xfrm>
            <a:off x="3662560" y="2858370"/>
            <a:ext cx="1341488" cy="1713495"/>
          </a:xfrm>
          <a:custGeom>
            <a:avLst/>
            <a:gdLst>
              <a:gd name="T0" fmla="*/ 2147483647 w 756"/>
              <a:gd name="T1" fmla="*/ 2147483647 h 928"/>
              <a:gd name="T2" fmla="*/ 2147483647 w 756"/>
              <a:gd name="T3" fmla="*/ 2147483647 h 928"/>
              <a:gd name="T4" fmla="*/ 0 w 756"/>
              <a:gd name="T5" fmla="*/ 2147483647 h 928"/>
              <a:gd name="T6" fmla="*/ 0 60000 65536"/>
              <a:gd name="T7" fmla="*/ 0 60000 65536"/>
              <a:gd name="T8" fmla="*/ 0 60000 65536"/>
            </a:gdLst>
            <a:ahLst/>
            <a:cxnLst>
              <a:cxn ang="T6">
                <a:pos x="T0" y="T1"/>
              </a:cxn>
              <a:cxn ang="T7">
                <a:pos x="T2" y="T3"/>
              </a:cxn>
              <a:cxn ang="T8">
                <a:pos x="T4" y="T5"/>
              </a:cxn>
            </a:cxnLst>
            <a:rect l="0" t="0" r="r" b="b"/>
            <a:pathLst>
              <a:path w="756" h="928">
                <a:moveTo>
                  <a:pt x="680" y="928"/>
                </a:moveTo>
                <a:cubicBezTo>
                  <a:pt x="680" y="928"/>
                  <a:pt x="756" y="192"/>
                  <a:pt x="394" y="61"/>
                </a:cubicBezTo>
                <a:cubicBezTo>
                  <a:pt x="226" y="0"/>
                  <a:pt x="53" y="101"/>
                  <a:pt x="0" y="246"/>
                </a:cubicBezTo>
              </a:path>
            </a:pathLst>
          </a:custGeom>
          <a:noFill/>
          <a:ln w="39688" cap="rnd">
            <a:solidFill>
              <a:srgbClr val="EC1C3C"/>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l" defTabSz="685783" rtl="0">
              <a:defRPr/>
            </a:pPr>
            <a:endParaRPr lang="it-IT" sz="1351" kern="1200" dirty="0">
              <a:solidFill>
                <a:prstClr val="black"/>
              </a:solidFill>
              <a:ea typeface="+mn-ea"/>
              <a:cs typeface="+mn-cs"/>
            </a:endParaRPr>
          </a:p>
        </p:txBody>
      </p:sp>
      <p:sp>
        <p:nvSpPr>
          <p:cNvPr id="267348" name="Freeform 12"/>
          <p:cNvSpPr>
            <a:spLocks/>
          </p:cNvSpPr>
          <p:nvPr/>
        </p:nvSpPr>
        <p:spPr bwMode="auto">
          <a:xfrm>
            <a:off x="4769097" y="4575613"/>
            <a:ext cx="180000" cy="180000"/>
          </a:xfrm>
          <a:custGeom>
            <a:avLst/>
            <a:gdLst>
              <a:gd name="T0" fmla="*/ 2147483647 w 111"/>
              <a:gd name="T1" fmla="*/ 2147483647 h 111"/>
              <a:gd name="T2" fmla="*/ 2147483647 w 111"/>
              <a:gd name="T3" fmla="*/ 2147483647 h 111"/>
              <a:gd name="T4" fmla="*/ 2147483647 w 111"/>
              <a:gd name="T5" fmla="*/ 2147483647 h 111"/>
              <a:gd name="T6" fmla="*/ 2147483647 w 111"/>
              <a:gd name="T7" fmla="*/ 2147483647 h 111"/>
              <a:gd name="T8" fmla="*/ 2147483647 w 111"/>
              <a:gd name="T9" fmla="*/ 2147483647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EC1C3C"/>
            </a:solidFill>
            <a:prstDash val="solid"/>
            <a:miter lim="800000"/>
            <a:headEnd/>
            <a:tailEnd/>
          </a:ln>
        </p:spPr>
        <p:txBody>
          <a:bodyPr/>
          <a:lstStyle/>
          <a:p>
            <a:pPr algn="l" defTabSz="685783" rtl="0">
              <a:defRPr/>
            </a:pPr>
            <a:endParaRPr lang="it-IT" sz="1351" kern="1200" dirty="0">
              <a:solidFill>
                <a:prstClr val="black"/>
              </a:solidFill>
              <a:ea typeface="+mn-ea"/>
              <a:cs typeface="+mn-cs"/>
            </a:endParaRPr>
          </a:p>
        </p:txBody>
      </p:sp>
      <p:sp>
        <p:nvSpPr>
          <p:cNvPr id="267336" name="Rectangle 25"/>
          <p:cNvSpPr>
            <a:spLocks noChangeArrowheads="1"/>
          </p:cNvSpPr>
          <p:nvPr/>
        </p:nvSpPr>
        <p:spPr bwMode="auto">
          <a:xfrm>
            <a:off x="5838269" y="4927274"/>
            <a:ext cx="1426027" cy="1238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ct val="95000"/>
              </a:lnSpc>
              <a:spcBef>
                <a:spcPct val="75000"/>
              </a:spcBef>
              <a:buClr>
                <a:schemeClr val="accent1"/>
              </a:buClr>
              <a:buSzPct val="110000"/>
              <a:buFont typeface="Wingdings" pitchFamily="2" charset="2"/>
              <a:buChar char="§"/>
              <a:defRPr sz="2400">
                <a:solidFill>
                  <a:srgbClr val="000000"/>
                </a:solidFill>
                <a:latin typeface="Arial" pitchFamily="34" charset="0"/>
              </a:defRPr>
            </a:lvl1pPr>
            <a:lvl2pPr marL="742950" indent="-285750" eaLnBrk="0" hangingPunct="0">
              <a:lnSpc>
                <a:spcPct val="95000"/>
              </a:lnSpc>
              <a:spcBef>
                <a:spcPct val="40000"/>
              </a:spcBef>
              <a:buClr>
                <a:srgbClr val="917B69"/>
              </a:buClr>
              <a:buFont typeface="Arial" pitchFamily="34" charset="0"/>
              <a:buChar char="•"/>
              <a:defRPr sz="2000">
                <a:solidFill>
                  <a:srgbClr val="000000"/>
                </a:solidFill>
                <a:latin typeface="Arial" pitchFamily="34" charset="0"/>
              </a:defRPr>
            </a:lvl2pPr>
            <a:lvl3pPr marL="1143000" indent="-228600" eaLnBrk="0" hangingPunct="0">
              <a:lnSpc>
                <a:spcPct val="95000"/>
              </a:lnSpc>
              <a:spcBef>
                <a:spcPct val="30000"/>
              </a:spcBef>
              <a:buFont typeface="Arial" pitchFamily="34" charset="0"/>
              <a:buChar char="-"/>
              <a:defRPr>
                <a:solidFill>
                  <a:srgbClr val="000000"/>
                </a:solidFill>
                <a:latin typeface="Arial" pitchFamily="34" charset="0"/>
              </a:defRPr>
            </a:lvl3pPr>
            <a:lvl4pPr marL="1600200" indent="-228600" eaLnBrk="0" hangingPunct="0">
              <a:lnSpc>
                <a:spcPct val="95000"/>
              </a:lnSpc>
              <a:spcBef>
                <a:spcPct val="20000"/>
              </a:spcBef>
              <a:buFont typeface="Arial" pitchFamily="34" charset="0"/>
              <a:buChar char="•"/>
              <a:defRPr sz="1600">
                <a:solidFill>
                  <a:srgbClr val="000000"/>
                </a:solidFill>
                <a:latin typeface="Arial" pitchFamily="34" charset="0"/>
              </a:defRPr>
            </a:lvl4pPr>
            <a:lvl5pPr marL="2057400" indent="-228600" eaLnBrk="0" hangingPunct="0">
              <a:spcBef>
                <a:spcPct val="20000"/>
              </a:spcBef>
              <a:buChar char="»"/>
              <a:defRPr sz="1400">
                <a:solidFill>
                  <a:srgbClr val="000000"/>
                </a:solidFill>
                <a:latin typeface="Arial" pitchFamily="34" charset="0"/>
              </a:defRPr>
            </a:lvl5pPr>
            <a:lvl6pPr marL="2514600" indent="-228600" eaLnBrk="0" fontAlgn="base" hangingPunct="0">
              <a:spcBef>
                <a:spcPct val="20000"/>
              </a:spcBef>
              <a:spcAft>
                <a:spcPct val="0"/>
              </a:spcAft>
              <a:buChar char="»"/>
              <a:defRPr sz="1400">
                <a:solidFill>
                  <a:srgbClr val="000000"/>
                </a:solidFill>
                <a:latin typeface="Arial" pitchFamily="34" charset="0"/>
              </a:defRPr>
            </a:lvl6pPr>
            <a:lvl7pPr marL="2971800" indent="-228600" eaLnBrk="0" fontAlgn="base" hangingPunct="0">
              <a:spcBef>
                <a:spcPct val="20000"/>
              </a:spcBef>
              <a:spcAft>
                <a:spcPct val="0"/>
              </a:spcAft>
              <a:buChar char="»"/>
              <a:defRPr sz="1400">
                <a:solidFill>
                  <a:srgbClr val="000000"/>
                </a:solidFill>
                <a:latin typeface="Arial" pitchFamily="34" charset="0"/>
              </a:defRPr>
            </a:lvl7pPr>
            <a:lvl8pPr marL="3429000" indent="-228600" eaLnBrk="0" fontAlgn="base" hangingPunct="0">
              <a:spcBef>
                <a:spcPct val="20000"/>
              </a:spcBef>
              <a:spcAft>
                <a:spcPct val="0"/>
              </a:spcAft>
              <a:buChar char="»"/>
              <a:defRPr sz="1400">
                <a:solidFill>
                  <a:srgbClr val="000000"/>
                </a:solidFill>
                <a:latin typeface="Arial" pitchFamily="34" charset="0"/>
              </a:defRPr>
            </a:lvl8pPr>
            <a:lvl9pPr marL="3886200" indent="-228600" eaLnBrk="0" fontAlgn="base" hangingPunct="0">
              <a:spcBef>
                <a:spcPct val="20000"/>
              </a:spcBef>
              <a:spcAft>
                <a:spcPct val="0"/>
              </a:spcAft>
              <a:buChar char="»"/>
              <a:defRPr sz="1400">
                <a:solidFill>
                  <a:srgbClr val="000000"/>
                </a:solidFill>
                <a:latin typeface="Arial" pitchFamily="34" charset="0"/>
              </a:defRPr>
            </a:lvl9pPr>
          </a:lstStyle>
          <a:p>
            <a:pPr algn="r" defTabSz="685783" rtl="0">
              <a:lnSpc>
                <a:spcPct val="90000"/>
              </a:lnSpc>
              <a:spcBef>
                <a:spcPct val="0"/>
              </a:spcBef>
              <a:buClrTx/>
              <a:buSzTx/>
              <a:buNone/>
              <a:defRPr/>
            </a:pPr>
            <a:r>
              <a:rPr lang="it-IT" altLang="en-US" sz="1051" b="1" kern="1200" dirty="0">
                <a:latin typeface="Arial"/>
                <a:ea typeface="+mn-ea"/>
                <a:cs typeface="+mn-cs"/>
              </a:rPr>
              <a:t>Vasoconstriction</a:t>
            </a:r>
          </a:p>
          <a:p>
            <a:pPr algn="r" defTabSz="685783" rtl="0">
              <a:lnSpc>
                <a:spcPct val="100000"/>
              </a:lnSpc>
              <a:spcBef>
                <a:spcPts val="300"/>
              </a:spcBef>
              <a:buClrTx/>
              <a:buSzTx/>
              <a:buNone/>
              <a:defRPr/>
            </a:pPr>
            <a:r>
              <a:rPr lang="it-IT" altLang="en-US" sz="1051" kern="1200" dirty="0">
                <a:latin typeface="Arial"/>
                <a:ea typeface="+mn-ea"/>
                <a:cs typeface="+mn-cs"/>
              </a:rPr>
              <a:t>Blood pressure</a:t>
            </a:r>
          </a:p>
          <a:p>
            <a:pPr algn="r" defTabSz="685783" rtl="0">
              <a:lnSpc>
                <a:spcPct val="100000"/>
              </a:lnSpc>
              <a:spcBef>
                <a:spcPts val="300"/>
              </a:spcBef>
              <a:buClrTx/>
              <a:buSzTx/>
              <a:buNone/>
              <a:defRPr/>
            </a:pPr>
            <a:r>
              <a:rPr lang="it-IT" altLang="en-US" sz="1051" kern="1200" dirty="0">
                <a:latin typeface="Arial"/>
                <a:ea typeface="+mn-ea"/>
                <a:cs typeface="+mn-cs"/>
              </a:rPr>
              <a:t>Sympathetic tone</a:t>
            </a:r>
          </a:p>
          <a:p>
            <a:pPr algn="r" defTabSz="685783" rtl="0">
              <a:lnSpc>
                <a:spcPct val="100000"/>
              </a:lnSpc>
              <a:spcBef>
                <a:spcPts val="300"/>
              </a:spcBef>
              <a:buClrTx/>
              <a:buSzTx/>
              <a:buNone/>
              <a:defRPr/>
            </a:pPr>
            <a:r>
              <a:rPr lang="it-IT" altLang="en-US" sz="1051" kern="1200" dirty="0">
                <a:latin typeface="Arial"/>
                <a:ea typeface="+mn-ea"/>
                <a:cs typeface="+mn-cs"/>
              </a:rPr>
              <a:t>Aldosterone</a:t>
            </a:r>
          </a:p>
          <a:p>
            <a:pPr algn="r" defTabSz="685783" rtl="0">
              <a:lnSpc>
                <a:spcPct val="100000"/>
              </a:lnSpc>
              <a:spcBef>
                <a:spcPts val="300"/>
              </a:spcBef>
              <a:buClrTx/>
              <a:buSzTx/>
              <a:buNone/>
              <a:defRPr/>
            </a:pPr>
            <a:r>
              <a:rPr lang="it-IT" altLang="en-US" sz="1051" kern="1200" dirty="0">
                <a:latin typeface="Arial"/>
                <a:ea typeface="+mn-ea"/>
                <a:cs typeface="+mn-cs"/>
              </a:rPr>
              <a:t>Hypertrophy</a:t>
            </a:r>
          </a:p>
          <a:p>
            <a:pPr algn="r" defTabSz="685783" rtl="0">
              <a:lnSpc>
                <a:spcPct val="100000"/>
              </a:lnSpc>
              <a:spcBef>
                <a:spcPts val="300"/>
              </a:spcBef>
              <a:buClrTx/>
              <a:buSzTx/>
              <a:buNone/>
              <a:defRPr/>
            </a:pPr>
            <a:r>
              <a:rPr lang="it-IT" altLang="en-US" sz="1051" kern="1200" dirty="0">
                <a:latin typeface="Arial"/>
                <a:ea typeface="+mn-ea"/>
                <a:cs typeface="+mn-cs"/>
              </a:rPr>
              <a:t>Fibrosis</a:t>
            </a:r>
          </a:p>
        </p:txBody>
      </p:sp>
      <p:sp>
        <p:nvSpPr>
          <p:cNvPr id="267342" name="Rectangle 25"/>
          <p:cNvSpPr>
            <a:spLocks noChangeArrowheads="1"/>
          </p:cNvSpPr>
          <p:nvPr/>
        </p:nvSpPr>
        <p:spPr bwMode="auto">
          <a:xfrm>
            <a:off x="5915567" y="4540479"/>
            <a:ext cx="40235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rgbClr val="000000"/>
                </a:solidFill>
                <a:latin typeface="Arial" pitchFamily="34" charset="0"/>
              </a:defRPr>
            </a:lvl1pPr>
            <a:lvl2pPr marL="398463" indent="-163513" eaLnBrk="0" hangingPunct="0">
              <a:lnSpc>
                <a:spcPct val="95000"/>
              </a:lnSpc>
              <a:spcBef>
                <a:spcPct val="40000"/>
              </a:spcBef>
              <a:buClr>
                <a:srgbClr val="917B69"/>
              </a:buClr>
              <a:buFont typeface="Arial" pitchFamily="34" charset="0"/>
              <a:buChar char="•"/>
              <a:defRPr sz="2000">
                <a:solidFill>
                  <a:srgbClr val="000000"/>
                </a:solidFill>
                <a:latin typeface="Arial" pitchFamily="34" charset="0"/>
              </a:defRPr>
            </a:lvl2pPr>
            <a:lvl3pPr marL="577850" indent="-177800" eaLnBrk="0" hangingPunct="0">
              <a:lnSpc>
                <a:spcPct val="95000"/>
              </a:lnSpc>
              <a:spcBef>
                <a:spcPct val="30000"/>
              </a:spcBef>
              <a:buFont typeface="Arial" pitchFamily="34" charset="0"/>
              <a:buChar char="-"/>
              <a:defRPr>
                <a:solidFill>
                  <a:srgbClr val="000000"/>
                </a:solidFill>
                <a:latin typeface="Arial" pitchFamily="34" charset="0"/>
              </a:defRPr>
            </a:lvl3pPr>
            <a:lvl4pPr marL="752475" indent="-173038" eaLnBrk="0" hangingPunct="0">
              <a:lnSpc>
                <a:spcPct val="95000"/>
              </a:lnSpc>
              <a:spcBef>
                <a:spcPct val="20000"/>
              </a:spcBef>
              <a:buFont typeface="Arial" pitchFamily="34" charset="0"/>
              <a:buChar char="•"/>
              <a:defRPr sz="1600">
                <a:solidFill>
                  <a:srgbClr val="000000"/>
                </a:solidFill>
                <a:latin typeface="Arial" pitchFamily="34" charset="0"/>
              </a:defRPr>
            </a:lvl4pPr>
            <a:lvl5pPr marL="917575" indent="-163513" eaLnBrk="0" hangingPunct="0">
              <a:spcBef>
                <a:spcPct val="20000"/>
              </a:spcBef>
              <a:buChar char="»"/>
              <a:defRPr sz="1400">
                <a:solidFill>
                  <a:srgbClr val="000000"/>
                </a:solidFill>
                <a:latin typeface="Arial" pitchFamily="34" charset="0"/>
              </a:defRPr>
            </a:lvl5pPr>
            <a:lvl6pPr marL="1374775" indent="-163513" eaLnBrk="0" fontAlgn="base" hangingPunct="0">
              <a:spcBef>
                <a:spcPct val="20000"/>
              </a:spcBef>
              <a:spcAft>
                <a:spcPct val="0"/>
              </a:spcAft>
              <a:buChar char="»"/>
              <a:defRPr sz="1400">
                <a:solidFill>
                  <a:srgbClr val="000000"/>
                </a:solidFill>
                <a:latin typeface="Arial" pitchFamily="34" charset="0"/>
              </a:defRPr>
            </a:lvl6pPr>
            <a:lvl7pPr marL="1831975" indent="-163513" eaLnBrk="0" fontAlgn="base" hangingPunct="0">
              <a:spcBef>
                <a:spcPct val="20000"/>
              </a:spcBef>
              <a:spcAft>
                <a:spcPct val="0"/>
              </a:spcAft>
              <a:buChar char="»"/>
              <a:defRPr sz="1400">
                <a:solidFill>
                  <a:srgbClr val="000000"/>
                </a:solidFill>
                <a:latin typeface="Arial" pitchFamily="34" charset="0"/>
              </a:defRPr>
            </a:lvl7pPr>
            <a:lvl8pPr marL="2289175" indent="-163513" eaLnBrk="0" fontAlgn="base" hangingPunct="0">
              <a:spcBef>
                <a:spcPct val="20000"/>
              </a:spcBef>
              <a:spcAft>
                <a:spcPct val="0"/>
              </a:spcAft>
              <a:buChar char="»"/>
              <a:defRPr sz="1400">
                <a:solidFill>
                  <a:srgbClr val="000000"/>
                </a:solidFill>
                <a:latin typeface="Arial" pitchFamily="34" charset="0"/>
              </a:defRPr>
            </a:lvl8pPr>
            <a:lvl9pPr marL="2746375" indent="-163513" eaLnBrk="0" fontAlgn="base" hangingPunct="0">
              <a:spcBef>
                <a:spcPct val="20000"/>
              </a:spcBef>
              <a:spcAft>
                <a:spcPct val="0"/>
              </a:spcAft>
              <a:buChar char="»"/>
              <a:defRPr sz="1400">
                <a:solidFill>
                  <a:srgbClr val="000000"/>
                </a:solidFill>
                <a:latin typeface="Arial" pitchFamily="34" charset="0"/>
              </a:defRPr>
            </a:lvl9pPr>
          </a:lstStyle>
          <a:p>
            <a:pPr algn="l" defTabSz="685783" rtl="0">
              <a:lnSpc>
                <a:spcPct val="100000"/>
              </a:lnSpc>
              <a:spcBef>
                <a:spcPct val="0"/>
              </a:spcBef>
              <a:buClrTx/>
              <a:buSzTx/>
              <a:buNone/>
              <a:defRPr/>
            </a:pPr>
            <a:r>
              <a:rPr lang="it-IT" altLang="en-US" sz="1200" kern="1200" dirty="0">
                <a:latin typeface="Arial"/>
                <a:ea typeface="+mn-ea"/>
                <a:cs typeface="+mn-cs"/>
              </a:rPr>
              <a:t>Ang II</a:t>
            </a:r>
          </a:p>
        </p:txBody>
      </p:sp>
      <p:sp>
        <p:nvSpPr>
          <p:cNvPr id="267343" name="Rectangle 33"/>
          <p:cNvSpPr>
            <a:spLocks noChangeArrowheads="1"/>
          </p:cNvSpPr>
          <p:nvPr/>
        </p:nvSpPr>
        <p:spPr bwMode="auto">
          <a:xfrm>
            <a:off x="6642311" y="4540479"/>
            <a:ext cx="35407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rgbClr val="000000"/>
                </a:solidFill>
                <a:latin typeface="Arial" pitchFamily="34" charset="0"/>
              </a:defRPr>
            </a:lvl1pPr>
            <a:lvl2pPr marL="398463" indent="-163513" eaLnBrk="0" hangingPunct="0">
              <a:lnSpc>
                <a:spcPct val="95000"/>
              </a:lnSpc>
              <a:spcBef>
                <a:spcPct val="40000"/>
              </a:spcBef>
              <a:buClr>
                <a:srgbClr val="917B69"/>
              </a:buClr>
              <a:buFont typeface="Arial" pitchFamily="34" charset="0"/>
              <a:buChar char="•"/>
              <a:defRPr sz="2000">
                <a:solidFill>
                  <a:srgbClr val="000000"/>
                </a:solidFill>
                <a:latin typeface="Arial" pitchFamily="34" charset="0"/>
              </a:defRPr>
            </a:lvl2pPr>
            <a:lvl3pPr marL="577850" indent="-177800" eaLnBrk="0" hangingPunct="0">
              <a:lnSpc>
                <a:spcPct val="95000"/>
              </a:lnSpc>
              <a:spcBef>
                <a:spcPct val="30000"/>
              </a:spcBef>
              <a:buFont typeface="Arial" pitchFamily="34" charset="0"/>
              <a:buChar char="-"/>
              <a:defRPr>
                <a:solidFill>
                  <a:srgbClr val="000000"/>
                </a:solidFill>
                <a:latin typeface="Arial" pitchFamily="34" charset="0"/>
              </a:defRPr>
            </a:lvl3pPr>
            <a:lvl4pPr marL="752475" indent="-173038" eaLnBrk="0" hangingPunct="0">
              <a:lnSpc>
                <a:spcPct val="95000"/>
              </a:lnSpc>
              <a:spcBef>
                <a:spcPct val="20000"/>
              </a:spcBef>
              <a:buFont typeface="Arial" pitchFamily="34" charset="0"/>
              <a:buChar char="•"/>
              <a:defRPr sz="1600">
                <a:solidFill>
                  <a:srgbClr val="000000"/>
                </a:solidFill>
                <a:latin typeface="Arial" pitchFamily="34" charset="0"/>
              </a:defRPr>
            </a:lvl4pPr>
            <a:lvl5pPr marL="917575" indent="-163513" eaLnBrk="0" hangingPunct="0">
              <a:spcBef>
                <a:spcPct val="20000"/>
              </a:spcBef>
              <a:buChar char="»"/>
              <a:defRPr sz="1400">
                <a:solidFill>
                  <a:srgbClr val="000000"/>
                </a:solidFill>
                <a:latin typeface="Arial" pitchFamily="34" charset="0"/>
              </a:defRPr>
            </a:lvl5pPr>
            <a:lvl6pPr marL="1374775" indent="-163513" eaLnBrk="0" fontAlgn="base" hangingPunct="0">
              <a:spcBef>
                <a:spcPct val="20000"/>
              </a:spcBef>
              <a:spcAft>
                <a:spcPct val="0"/>
              </a:spcAft>
              <a:buChar char="»"/>
              <a:defRPr sz="1400">
                <a:solidFill>
                  <a:srgbClr val="000000"/>
                </a:solidFill>
                <a:latin typeface="Arial" pitchFamily="34" charset="0"/>
              </a:defRPr>
            </a:lvl6pPr>
            <a:lvl7pPr marL="1831975" indent="-163513" eaLnBrk="0" fontAlgn="base" hangingPunct="0">
              <a:spcBef>
                <a:spcPct val="20000"/>
              </a:spcBef>
              <a:spcAft>
                <a:spcPct val="0"/>
              </a:spcAft>
              <a:buChar char="»"/>
              <a:defRPr sz="1400">
                <a:solidFill>
                  <a:srgbClr val="000000"/>
                </a:solidFill>
                <a:latin typeface="Arial" pitchFamily="34" charset="0"/>
              </a:defRPr>
            </a:lvl7pPr>
            <a:lvl8pPr marL="2289175" indent="-163513" eaLnBrk="0" fontAlgn="base" hangingPunct="0">
              <a:spcBef>
                <a:spcPct val="20000"/>
              </a:spcBef>
              <a:spcAft>
                <a:spcPct val="0"/>
              </a:spcAft>
              <a:buChar char="»"/>
              <a:defRPr sz="1400">
                <a:solidFill>
                  <a:srgbClr val="000000"/>
                </a:solidFill>
                <a:latin typeface="Arial" pitchFamily="34" charset="0"/>
              </a:defRPr>
            </a:lvl8pPr>
            <a:lvl9pPr marL="2746375" indent="-163513" eaLnBrk="0" fontAlgn="base" hangingPunct="0">
              <a:spcBef>
                <a:spcPct val="20000"/>
              </a:spcBef>
              <a:spcAft>
                <a:spcPct val="0"/>
              </a:spcAft>
              <a:buChar char="»"/>
              <a:defRPr sz="1400">
                <a:solidFill>
                  <a:srgbClr val="000000"/>
                </a:solidFill>
                <a:latin typeface="Arial" pitchFamily="34" charset="0"/>
              </a:defRPr>
            </a:lvl9pPr>
          </a:lstStyle>
          <a:p>
            <a:pPr algn="l" defTabSz="685783" rtl="0">
              <a:lnSpc>
                <a:spcPct val="100000"/>
              </a:lnSpc>
              <a:spcBef>
                <a:spcPct val="0"/>
              </a:spcBef>
              <a:buClrTx/>
              <a:buSzTx/>
              <a:buNone/>
              <a:defRPr/>
            </a:pPr>
            <a:r>
              <a:rPr lang="it-IT" altLang="en-US" sz="1200" kern="1200" dirty="0">
                <a:latin typeface="Arial"/>
                <a:ea typeface="+mn-ea"/>
                <a:cs typeface="+mn-cs"/>
              </a:rPr>
              <a:t>AT</a:t>
            </a:r>
            <a:r>
              <a:rPr lang="it-IT" altLang="en-US" sz="1200" kern="1200" baseline="-25000" dirty="0">
                <a:latin typeface="Arial"/>
                <a:ea typeface="+mn-ea"/>
                <a:cs typeface="+mn-cs"/>
              </a:rPr>
              <a:t>1</a:t>
            </a:r>
            <a:r>
              <a:rPr lang="it-IT" altLang="en-US" sz="1200" kern="1200" dirty="0">
                <a:latin typeface="Arial"/>
                <a:ea typeface="+mn-ea"/>
                <a:cs typeface="+mn-cs"/>
              </a:rPr>
              <a:t>R</a:t>
            </a:r>
          </a:p>
        </p:txBody>
      </p:sp>
      <p:sp>
        <p:nvSpPr>
          <p:cNvPr id="37" name="Rectangle 36"/>
          <p:cNvSpPr/>
          <p:nvPr/>
        </p:nvSpPr>
        <p:spPr>
          <a:xfrm>
            <a:off x="3538555" y="3326714"/>
            <a:ext cx="1118675" cy="323422"/>
          </a:xfrm>
          <a:prstGeom prst="rect">
            <a:avLst/>
          </a:prstGeom>
        </p:spPr>
        <p:txBody>
          <a:bodyPr>
            <a:spAutoFit/>
          </a:bodyPr>
          <a:lstStyle/>
          <a:p>
            <a:pPr algn="ctr" defTabSz="685783" rtl="0">
              <a:defRPr/>
            </a:pPr>
            <a:r>
              <a:rPr lang="it-IT" sz="751" b="1" i="1" kern="1200" spc="-37" dirty="0">
                <a:solidFill>
                  <a:prstClr val="black"/>
                </a:solidFill>
                <a:ea typeface="+mn-ea"/>
                <a:cs typeface="+mn-cs"/>
              </a:rPr>
              <a:t>HF SYMPTOMS &amp; PROGRESSION</a:t>
            </a:r>
          </a:p>
        </p:txBody>
      </p:sp>
      <p:pic>
        <p:nvPicPr>
          <p:cNvPr id="267281" name="Picture 3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8900000">
            <a:off x="2164299" y="3650631"/>
            <a:ext cx="343855" cy="1440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7282" name="Rectangle 38"/>
          <p:cNvSpPr>
            <a:spLocks noChangeArrowheads="1"/>
          </p:cNvSpPr>
          <p:nvPr/>
        </p:nvSpPr>
        <p:spPr bwMode="auto">
          <a:xfrm>
            <a:off x="2555776" y="4857600"/>
            <a:ext cx="104153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ct val="95000"/>
              </a:lnSpc>
              <a:spcBef>
                <a:spcPct val="75000"/>
              </a:spcBef>
              <a:buClr>
                <a:schemeClr val="accent1"/>
              </a:buClr>
              <a:buSzPct val="110000"/>
              <a:buFont typeface="Wingdings" pitchFamily="2" charset="2"/>
              <a:buChar char="§"/>
              <a:defRPr sz="2400">
                <a:solidFill>
                  <a:srgbClr val="000000"/>
                </a:solidFill>
                <a:latin typeface="Arial" pitchFamily="34" charset="0"/>
              </a:defRPr>
            </a:lvl1pPr>
            <a:lvl2pPr marL="742950" indent="-285750" eaLnBrk="0" hangingPunct="0">
              <a:lnSpc>
                <a:spcPct val="95000"/>
              </a:lnSpc>
              <a:spcBef>
                <a:spcPct val="40000"/>
              </a:spcBef>
              <a:buClr>
                <a:srgbClr val="917B69"/>
              </a:buClr>
              <a:buFont typeface="Arial" pitchFamily="34" charset="0"/>
              <a:buChar char="•"/>
              <a:defRPr sz="2000">
                <a:solidFill>
                  <a:srgbClr val="000000"/>
                </a:solidFill>
                <a:latin typeface="Arial" pitchFamily="34" charset="0"/>
              </a:defRPr>
            </a:lvl2pPr>
            <a:lvl3pPr marL="1143000" indent="-228600" eaLnBrk="0" hangingPunct="0">
              <a:lnSpc>
                <a:spcPct val="95000"/>
              </a:lnSpc>
              <a:spcBef>
                <a:spcPct val="30000"/>
              </a:spcBef>
              <a:buFont typeface="Arial" pitchFamily="34" charset="0"/>
              <a:buChar char="-"/>
              <a:defRPr>
                <a:solidFill>
                  <a:srgbClr val="000000"/>
                </a:solidFill>
                <a:latin typeface="Arial" pitchFamily="34" charset="0"/>
              </a:defRPr>
            </a:lvl3pPr>
            <a:lvl4pPr marL="1600200" indent="-228600" eaLnBrk="0" hangingPunct="0">
              <a:lnSpc>
                <a:spcPct val="95000"/>
              </a:lnSpc>
              <a:spcBef>
                <a:spcPct val="20000"/>
              </a:spcBef>
              <a:buFont typeface="Arial" pitchFamily="34" charset="0"/>
              <a:buChar char="•"/>
              <a:defRPr sz="1600">
                <a:solidFill>
                  <a:srgbClr val="000000"/>
                </a:solidFill>
                <a:latin typeface="Arial" pitchFamily="34" charset="0"/>
              </a:defRPr>
            </a:lvl4pPr>
            <a:lvl5pPr marL="2057400" indent="-228600" eaLnBrk="0" hangingPunct="0">
              <a:spcBef>
                <a:spcPct val="20000"/>
              </a:spcBef>
              <a:buChar char="»"/>
              <a:defRPr sz="1400">
                <a:solidFill>
                  <a:srgbClr val="000000"/>
                </a:solidFill>
                <a:latin typeface="Arial" pitchFamily="34" charset="0"/>
              </a:defRPr>
            </a:lvl5pPr>
            <a:lvl6pPr marL="2514600" indent="-228600" eaLnBrk="0" fontAlgn="base" hangingPunct="0">
              <a:spcBef>
                <a:spcPct val="20000"/>
              </a:spcBef>
              <a:spcAft>
                <a:spcPct val="0"/>
              </a:spcAft>
              <a:buChar char="»"/>
              <a:defRPr sz="1400">
                <a:solidFill>
                  <a:srgbClr val="000000"/>
                </a:solidFill>
                <a:latin typeface="Arial" pitchFamily="34" charset="0"/>
              </a:defRPr>
            </a:lvl6pPr>
            <a:lvl7pPr marL="2971800" indent="-228600" eaLnBrk="0" fontAlgn="base" hangingPunct="0">
              <a:spcBef>
                <a:spcPct val="20000"/>
              </a:spcBef>
              <a:spcAft>
                <a:spcPct val="0"/>
              </a:spcAft>
              <a:buChar char="»"/>
              <a:defRPr sz="1400">
                <a:solidFill>
                  <a:srgbClr val="000000"/>
                </a:solidFill>
                <a:latin typeface="Arial" pitchFamily="34" charset="0"/>
              </a:defRPr>
            </a:lvl7pPr>
            <a:lvl8pPr marL="3429000" indent="-228600" eaLnBrk="0" fontAlgn="base" hangingPunct="0">
              <a:spcBef>
                <a:spcPct val="20000"/>
              </a:spcBef>
              <a:spcAft>
                <a:spcPct val="0"/>
              </a:spcAft>
              <a:buChar char="»"/>
              <a:defRPr sz="1400">
                <a:solidFill>
                  <a:srgbClr val="000000"/>
                </a:solidFill>
                <a:latin typeface="Arial" pitchFamily="34" charset="0"/>
              </a:defRPr>
            </a:lvl8pPr>
            <a:lvl9pPr marL="3886200" indent="-228600" eaLnBrk="0" fontAlgn="base" hangingPunct="0">
              <a:spcBef>
                <a:spcPct val="20000"/>
              </a:spcBef>
              <a:spcAft>
                <a:spcPct val="0"/>
              </a:spcAft>
              <a:buChar char="»"/>
              <a:defRPr sz="1400">
                <a:solidFill>
                  <a:srgbClr val="000000"/>
                </a:solidFill>
                <a:latin typeface="Arial" pitchFamily="34" charset="0"/>
              </a:defRPr>
            </a:lvl9pPr>
          </a:lstStyle>
          <a:p>
            <a:pPr algn="ctr" defTabSz="685783" rtl="0" eaLnBrk="1" hangingPunct="1">
              <a:lnSpc>
                <a:spcPct val="100000"/>
              </a:lnSpc>
              <a:spcBef>
                <a:spcPct val="0"/>
              </a:spcBef>
              <a:buClrTx/>
              <a:buSzTx/>
              <a:buNone/>
              <a:defRPr/>
            </a:pPr>
            <a:r>
              <a:rPr lang="it-IT" altLang="en-US" sz="1000" kern="1200" dirty="0">
                <a:solidFill>
                  <a:srgbClr val="7F7F7F"/>
                </a:solidFill>
                <a:latin typeface="Arial"/>
                <a:ea typeface="+mn-ea"/>
                <a:cs typeface="+mn-cs"/>
              </a:rPr>
              <a:t>INACTIVE FRAGMENTS</a:t>
            </a:r>
          </a:p>
        </p:txBody>
      </p:sp>
      <p:sp>
        <p:nvSpPr>
          <p:cNvPr id="40" name="Rectangle 37"/>
          <p:cNvSpPr>
            <a:spLocks noChangeArrowheads="1"/>
          </p:cNvSpPr>
          <p:nvPr/>
        </p:nvSpPr>
        <p:spPr bwMode="auto">
          <a:xfrm>
            <a:off x="784580" y="3312379"/>
            <a:ext cx="99803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defTabSz="685783" rtl="0">
              <a:defRPr/>
            </a:pPr>
            <a:r>
              <a:rPr lang="it-IT" altLang="en-US" sz="1600" b="1" i="1" kern="1200" spc="-37" dirty="0">
                <a:solidFill>
                  <a:srgbClr val="83C55F"/>
                </a:solidFill>
                <a:latin typeface="Arial"/>
                <a:ea typeface="+mn-ea"/>
                <a:cs typeface="+mn-cs"/>
              </a:rPr>
              <a:t>NP system</a:t>
            </a:r>
            <a:endParaRPr lang="it-IT" altLang="en-US" sz="1600" kern="1200" spc="-37" dirty="0">
              <a:solidFill>
                <a:srgbClr val="83C55F"/>
              </a:solidFill>
              <a:latin typeface="Arial"/>
              <a:ea typeface="+mn-ea"/>
              <a:cs typeface="+mn-cs"/>
            </a:endParaRPr>
          </a:p>
        </p:txBody>
      </p:sp>
      <p:sp>
        <p:nvSpPr>
          <p:cNvPr id="267286" name="Rectangle 57"/>
          <p:cNvSpPr>
            <a:spLocks noChangeArrowheads="1"/>
          </p:cNvSpPr>
          <p:nvPr/>
        </p:nvSpPr>
        <p:spPr bwMode="auto">
          <a:xfrm rot="2700000">
            <a:off x="1862797" y="3954795"/>
            <a:ext cx="108596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ct val="95000"/>
              </a:lnSpc>
              <a:spcBef>
                <a:spcPct val="75000"/>
              </a:spcBef>
              <a:buClr>
                <a:schemeClr val="accent1"/>
              </a:buClr>
              <a:buSzPct val="110000"/>
              <a:buFont typeface="Wingdings" pitchFamily="2" charset="2"/>
              <a:buChar char="§"/>
              <a:defRPr sz="2400">
                <a:solidFill>
                  <a:srgbClr val="000000"/>
                </a:solidFill>
                <a:latin typeface="Arial" pitchFamily="34" charset="0"/>
              </a:defRPr>
            </a:lvl1pPr>
            <a:lvl2pPr marL="742950" indent="-285750" eaLnBrk="0" hangingPunct="0">
              <a:lnSpc>
                <a:spcPct val="95000"/>
              </a:lnSpc>
              <a:spcBef>
                <a:spcPct val="40000"/>
              </a:spcBef>
              <a:buClr>
                <a:srgbClr val="917B69"/>
              </a:buClr>
              <a:buFont typeface="Arial" pitchFamily="34" charset="0"/>
              <a:buChar char="•"/>
              <a:defRPr sz="2000">
                <a:solidFill>
                  <a:srgbClr val="000000"/>
                </a:solidFill>
                <a:latin typeface="Arial" pitchFamily="34" charset="0"/>
              </a:defRPr>
            </a:lvl2pPr>
            <a:lvl3pPr marL="1143000" indent="-228600" eaLnBrk="0" hangingPunct="0">
              <a:lnSpc>
                <a:spcPct val="95000"/>
              </a:lnSpc>
              <a:spcBef>
                <a:spcPct val="30000"/>
              </a:spcBef>
              <a:buFont typeface="Arial" pitchFamily="34" charset="0"/>
              <a:buChar char="-"/>
              <a:defRPr>
                <a:solidFill>
                  <a:srgbClr val="000000"/>
                </a:solidFill>
                <a:latin typeface="Arial" pitchFamily="34" charset="0"/>
              </a:defRPr>
            </a:lvl3pPr>
            <a:lvl4pPr marL="1600200" indent="-228600" eaLnBrk="0" hangingPunct="0">
              <a:lnSpc>
                <a:spcPct val="95000"/>
              </a:lnSpc>
              <a:spcBef>
                <a:spcPct val="20000"/>
              </a:spcBef>
              <a:buFont typeface="Arial" pitchFamily="34" charset="0"/>
              <a:buChar char="•"/>
              <a:defRPr sz="1600">
                <a:solidFill>
                  <a:srgbClr val="000000"/>
                </a:solidFill>
                <a:latin typeface="Arial" pitchFamily="34" charset="0"/>
              </a:defRPr>
            </a:lvl4pPr>
            <a:lvl5pPr marL="2057400" indent="-228600" eaLnBrk="0" hangingPunct="0">
              <a:spcBef>
                <a:spcPct val="20000"/>
              </a:spcBef>
              <a:buChar char="»"/>
              <a:defRPr sz="1400">
                <a:solidFill>
                  <a:srgbClr val="000000"/>
                </a:solidFill>
                <a:latin typeface="Arial" pitchFamily="34" charset="0"/>
              </a:defRPr>
            </a:lvl5pPr>
            <a:lvl6pPr marL="2514600" indent="-228600" eaLnBrk="0" fontAlgn="base" hangingPunct="0">
              <a:spcBef>
                <a:spcPct val="20000"/>
              </a:spcBef>
              <a:spcAft>
                <a:spcPct val="0"/>
              </a:spcAft>
              <a:buChar char="»"/>
              <a:defRPr sz="1400">
                <a:solidFill>
                  <a:srgbClr val="000000"/>
                </a:solidFill>
                <a:latin typeface="Arial" pitchFamily="34" charset="0"/>
              </a:defRPr>
            </a:lvl6pPr>
            <a:lvl7pPr marL="2971800" indent="-228600" eaLnBrk="0" fontAlgn="base" hangingPunct="0">
              <a:spcBef>
                <a:spcPct val="20000"/>
              </a:spcBef>
              <a:spcAft>
                <a:spcPct val="0"/>
              </a:spcAft>
              <a:buChar char="»"/>
              <a:defRPr sz="1400">
                <a:solidFill>
                  <a:srgbClr val="000000"/>
                </a:solidFill>
                <a:latin typeface="Arial" pitchFamily="34" charset="0"/>
              </a:defRPr>
            </a:lvl7pPr>
            <a:lvl8pPr marL="3429000" indent="-228600" eaLnBrk="0" fontAlgn="base" hangingPunct="0">
              <a:spcBef>
                <a:spcPct val="20000"/>
              </a:spcBef>
              <a:spcAft>
                <a:spcPct val="0"/>
              </a:spcAft>
              <a:buChar char="»"/>
              <a:defRPr sz="1400">
                <a:solidFill>
                  <a:srgbClr val="000000"/>
                </a:solidFill>
                <a:latin typeface="Arial" pitchFamily="34" charset="0"/>
              </a:defRPr>
            </a:lvl8pPr>
            <a:lvl9pPr marL="3886200" indent="-228600" eaLnBrk="0" fontAlgn="base" hangingPunct="0">
              <a:spcBef>
                <a:spcPct val="20000"/>
              </a:spcBef>
              <a:spcAft>
                <a:spcPct val="0"/>
              </a:spcAft>
              <a:buChar char="»"/>
              <a:defRPr sz="1400">
                <a:solidFill>
                  <a:srgbClr val="000000"/>
                </a:solidFill>
                <a:latin typeface="Arial" pitchFamily="34" charset="0"/>
              </a:defRPr>
            </a:lvl9pPr>
          </a:lstStyle>
          <a:p>
            <a:pPr algn="ctr" defTabSz="685783" rtl="0" eaLnBrk="1" hangingPunct="1">
              <a:lnSpc>
                <a:spcPct val="100000"/>
              </a:lnSpc>
              <a:spcBef>
                <a:spcPct val="0"/>
              </a:spcBef>
              <a:buClrTx/>
              <a:buSzTx/>
              <a:buNone/>
              <a:defRPr/>
            </a:pPr>
            <a:r>
              <a:rPr lang="it-IT" altLang="en-US" sz="1100" kern="1200" dirty="0">
                <a:solidFill>
                  <a:srgbClr val="7F7F7F"/>
                </a:solidFill>
                <a:latin typeface="Arial"/>
                <a:ea typeface="+mn-ea"/>
                <a:cs typeface="+mn-cs"/>
              </a:rPr>
              <a:t>Neprilysin</a:t>
            </a:r>
          </a:p>
        </p:txBody>
      </p:sp>
      <p:sp>
        <p:nvSpPr>
          <p:cNvPr id="267313" name="Rectangle 25"/>
          <p:cNvSpPr>
            <a:spLocks noChangeArrowheads="1"/>
          </p:cNvSpPr>
          <p:nvPr/>
        </p:nvSpPr>
        <p:spPr bwMode="auto">
          <a:xfrm>
            <a:off x="5176065" y="2297629"/>
            <a:ext cx="1045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rgbClr val="000000"/>
                </a:solidFill>
                <a:latin typeface="Arial" pitchFamily="34" charset="0"/>
              </a:defRPr>
            </a:lvl1pPr>
            <a:lvl2pPr marL="398463" indent="-163513" eaLnBrk="0" hangingPunct="0">
              <a:lnSpc>
                <a:spcPct val="95000"/>
              </a:lnSpc>
              <a:spcBef>
                <a:spcPct val="40000"/>
              </a:spcBef>
              <a:buClr>
                <a:srgbClr val="917B69"/>
              </a:buClr>
              <a:buFont typeface="Arial" pitchFamily="34" charset="0"/>
              <a:buChar char="•"/>
              <a:defRPr sz="2000">
                <a:solidFill>
                  <a:srgbClr val="000000"/>
                </a:solidFill>
                <a:latin typeface="Arial" pitchFamily="34" charset="0"/>
              </a:defRPr>
            </a:lvl2pPr>
            <a:lvl3pPr marL="577850" indent="-177800" eaLnBrk="0" hangingPunct="0">
              <a:lnSpc>
                <a:spcPct val="95000"/>
              </a:lnSpc>
              <a:spcBef>
                <a:spcPct val="30000"/>
              </a:spcBef>
              <a:buFont typeface="Arial" pitchFamily="34" charset="0"/>
              <a:buChar char="-"/>
              <a:defRPr>
                <a:solidFill>
                  <a:srgbClr val="000000"/>
                </a:solidFill>
                <a:latin typeface="Arial" pitchFamily="34" charset="0"/>
              </a:defRPr>
            </a:lvl3pPr>
            <a:lvl4pPr marL="752475" indent="-173038" eaLnBrk="0" hangingPunct="0">
              <a:lnSpc>
                <a:spcPct val="95000"/>
              </a:lnSpc>
              <a:spcBef>
                <a:spcPct val="20000"/>
              </a:spcBef>
              <a:buFont typeface="Arial" pitchFamily="34" charset="0"/>
              <a:buChar char="•"/>
              <a:defRPr sz="1600">
                <a:solidFill>
                  <a:srgbClr val="000000"/>
                </a:solidFill>
                <a:latin typeface="Arial" pitchFamily="34" charset="0"/>
              </a:defRPr>
            </a:lvl4pPr>
            <a:lvl5pPr marL="917575" indent="-163513" eaLnBrk="0" hangingPunct="0">
              <a:spcBef>
                <a:spcPct val="20000"/>
              </a:spcBef>
              <a:buChar char="»"/>
              <a:defRPr sz="1400">
                <a:solidFill>
                  <a:srgbClr val="000000"/>
                </a:solidFill>
                <a:latin typeface="Arial" pitchFamily="34" charset="0"/>
              </a:defRPr>
            </a:lvl5pPr>
            <a:lvl6pPr marL="1374775" indent="-163513" eaLnBrk="0" fontAlgn="base" hangingPunct="0">
              <a:spcBef>
                <a:spcPct val="20000"/>
              </a:spcBef>
              <a:spcAft>
                <a:spcPct val="0"/>
              </a:spcAft>
              <a:buChar char="»"/>
              <a:defRPr sz="1400">
                <a:solidFill>
                  <a:srgbClr val="000000"/>
                </a:solidFill>
                <a:latin typeface="Arial" pitchFamily="34" charset="0"/>
              </a:defRPr>
            </a:lvl6pPr>
            <a:lvl7pPr marL="1831975" indent="-163513" eaLnBrk="0" fontAlgn="base" hangingPunct="0">
              <a:spcBef>
                <a:spcPct val="20000"/>
              </a:spcBef>
              <a:spcAft>
                <a:spcPct val="0"/>
              </a:spcAft>
              <a:buChar char="»"/>
              <a:defRPr sz="1400">
                <a:solidFill>
                  <a:srgbClr val="000000"/>
                </a:solidFill>
                <a:latin typeface="Arial" pitchFamily="34" charset="0"/>
              </a:defRPr>
            </a:lvl7pPr>
            <a:lvl8pPr marL="2289175" indent="-163513" eaLnBrk="0" fontAlgn="base" hangingPunct="0">
              <a:spcBef>
                <a:spcPct val="20000"/>
              </a:spcBef>
              <a:spcAft>
                <a:spcPct val="0"/>
              </a:spcAft>
              <a:buChar char="»"/>
              <a:defRPr sz="1400">
                <a:solidFill>
                  <a:srgbClr val="000000"/>
                </a:solidFill>
                <a:latin typeface="Arial" pitchFamily="34" charset="0"/>
              </a:defRPr>
            </a:lvl8pPr>
            <a:lvl9pPr marL="2746375" indent="-163513" eaLnBrk="0" fontAlgn="base" hangingPunct="0">
              <a:spcBef>
                <a:spcPct val="20000"/>
              </a:spcBef>
              <a:spcAft>
                <a:spcPct val="0"/>
              </a:spcAft>
              <a:buChar char="»"/>
              <a:defRPr sz="1400">
                <a:solidFill>
                  <a:srgbClr val="000000"/>
                </a:solidFill>
                <a:latin typeface="Arial" pitchFamily="34" charset="0"/>
              </a:defRPr>
            </a:lvl9pPr>
          </a:lstStyle>
          <a:p>
            <a:pPr algn="r" defTabSz="685783" rtl="0">
              <a:lnSpc>
                <a:spcPct val="100000"/>
              </a:lnSpc>
              <a:spcBef>
                <a:spcPct val="0"/>
              </a:spcBef>
              <a:buClrTx/>
              <a:buSzTx/>
              <a:buNone/>
              <a:defRPr/>
            </a:pPr>
            <a:r>
              <a:rPr lang="it-IT" altLang="en-US" sz="1200" kern="1200" dirty="0">
                <a:latin typeface="Arial"/>
                <a:ea typeface="+mn-ea"/>
                <a:cs typeface="+mn-cs"/>
              </a:rPr>
              <a:t>Epinephrine</a:t>
            </a:r>
          </a:p>
          <a:p>
            <a:pPr algn="r" defTabSz="685783" rtl="0">
              <a:lnSpc>
                <a:spcPct val="100000"/>
              </a:lnSpc>
              <a:spcBef>
                <a:spcPct val="0"/>
              </a:spcBef>
              <a:buClrTx/>
              <a:buSzTx/>
              <a:buNone/>
              <a:defRPr/>
            </a:pPr>
            <a:r>
              <a:rPr lang="it-IT" altLang="en-US" sz="1200" kern="1200" dirty="0">
                <a:latin typeface="Arial"/>
                <a:ea typeface="+mn-ea"/>
                <a:cs typeface="+mn-cs"/>
              </a:rPr>
              <a:t>Norepinephrine</a:t>
            </a:r>
          </a:p>
        </p:txBody>
      </p:sp>
      <p:sp>
        <p:nvSpPr>
          <p:cNvPr id="267314" name="Rectangle 33"/>
          <p:cNvSpPr>
            <a:spLocks noChangeArrowheads="1"/>
          </p:cNvSpPr>
          <p:nvPr/>
        </p:nvSpPr>
        <p:spPr bwMode="auto">
          <a:xfrm>
            <a:off x="6644269" y="2297629"/>
            <a:ext cx="6395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rgbClr val="000000"/>
                </a:solidFill>
                <a:latin typeface="Arial" pitchFamily="34" charset="0"/>
              </a:defRPr>
            </a:lvl1pPr>
            <a:lvl2pPr marL="398463" indent="-163513" eaLnBrk="0" hangingPunct="0">
              <a:lnSpc>
                <a:spcPct val="95000"/>
              </a:lnSpc>
              <a:spcBef>
                <a:spcPct val="40000"/>
              </a:spcBef>
              <a:buClr>
                <a:srgbClr val="917B69"/>
              </a:buClr>
              <a:buFont typeface="Arial" pitchFamily="34" charset="0"/>
              <a:buChar char="•"/>
              <a:defRPr sz="2000">
                <a:solidFill>
                  <a:srgbClr val="000000"/>
                </a:solidFill>
                <a:latin typeface="Arial" pitchFamily="34" charset="0"/>
              </a:defRPr>
            </a:lvl2pPr>
            <a:lvl3pPr marL="577850" indent="-177800" eaLnBrk="0" hangingPunct="0">
              <a:lnSpc>
                <a:spcPct val="95000"/>
              </a:lnSpc>
              <a:spcBef>
                <a:spcPct val="30000"/>
              </a:spcBef>
              <a:buFont typeface="Arial" pitchFamily="34" charset="0"/>
              <a:buChar char="-"/>
              <a:defRPr>
                <a:solidFill>
                  <a:srgbClr val="000000"/>
                </a:solidFill>
                <a:latin typeface="Arial" pitchFamily="34" charset="0"/>
              </a:defRPr>
            </a:lvl3pPr>
            <a:lvl4pPr marL="752475" indent="-173038" eaLnBrk="0" hangingPunct="0">
              <a:lnSpc>
                <a:spcPct val="95000"/>
              </a:lnSpc>
              <a:spcBef>
                <a:spcPct val="20000"/>
              </a:spcBef>
              <a:buFont typeface="Arial" pitchFamily="34" charset="0"/>
              <a:buChar char="•"/>
              <a:defRPr sz="1600">
                <a:solidFill>
                  <a:srgbClr val="000000"/>
                </a:solidFill>
                <a:latin typeface="Arial" pitchFamily="34" charset="0"/>
              </a:defRPr>
            </a:lvl4pPr>
            <a:lvl5pPr marL="917575" indent="-163513" eaLnBrk="0" hangingPunct="0">
              <a:spcBef>
                <a:spcPct val="20000"/>
              </a:spcBef>
              <a:buChar char="»"/>
              <a:defRPr sz="1400">
                <a:solidFill>
                  <a:srgbClr val="000000"/>
                </a:solidFill>
                <a:latin typeface="Arial" pitchFamily="34" charset="0"/>
              </a:defRPr>
            </a:lvl5pPr>
            <a:lvl6pPr marL="1374775" indent="-163513" eaLnBrk="0" fontAlgn="base" hangingPunct="0">
              <a:spcBef>
                <a:spcPct val="20000"/>
              </a:spcBef>
              <a:spcAft>
                <a:spcPct val="0"/>
              </a:spcAft>
              <a:buChar char="»"/>
              <a:defRPr sz="1400">
                <a:solidFill>
                  <a:srgbClr val="000000"/>
                </a:solidFill>
                <a:latin typeface="Arial" pitchFamily="34" charset="0"/>
              </a:defRPr>
            </a:lvl6pPr>
            <a:lvl7pPr marL="1831975" indent="-163513" eaLnBrk="0" fontAlgn="base" hangingPunct="0">
              <a:spcBef>
                <a:spcPct val="20000"/>
              </a:spcBef>
              <a:spcAft>
                <a:spcPct val="0"/>
              </a:spcAft>
              <a:buChar char="»"/>
              <a:defRPr sz="1400">
                <a:solidFill>
                  <a:srgbClr val="000000"/>
                </a:solidFill>
                <a:latin typeface="Arial" pitchFamily="34" charset="0"/>
              </a:defRPr>
            </a:lvl7pPr>
            <a:lvl8pPr marL="2289175" indent="-163513" eaLnBrk="0" fontAlgn="base" hangingPunct="0">
              <a:spcBef>
                <a:spcPct val="20000"/>
              </a:spcBef>
              <a:spcAft>
                <a:spcPct val="0"/>
              </a:spcAft>
              <a:buChar char="»"/>
              <a:defRPr sz="1400">
                <a:solidFill>
                  <a:srgbClr val="000000"/>
                </a:solidFill>
                <a:latin typeface="Arial" pitchFamily="34" charset="0"/>
              </a:defRPr>
            </a:lvl8pPr>
            <a:lvl9pPr marL="2746375" indent="-163513" eaLnBrk="0" fontAlgn="base" hangingPunct="0">
              <a:spcBef>
                <a:spcPct val="20000"/>
              </a:spcBef>
              <a:spcAft>
                <a:spcPct val="0"/>
              </a:spcAft>
              <a:buChar char="»"/>
              <a:defRPr sz="1400">
                <a:solidFill>
                  <a:srgbClr val="000000"/>
                </a:solidFill>
                <a:latin typeface="Arial" pitchFamily="34" charset="0"/>
              </a:defRPr>
            </a:lvl9pPr>
          </a:lstStyle>
          <a:p>
            <a:pPr algn="l" defTabSz="685783" rtl="0">
              <a:lnSpc>
                <a:spcPct val="100000"/>
              </a:lnSpc>
              <a:spcBef>
                <a:spcPct val="0"/>
              </a:spcBef>
              <a:buClrTx/>
              <a:buSzTx/>
              <a:buNone/>
              <a:defRPr/>
            </a:pPr>
            <a:r>
              <a:rPr lang="it-IT" altLang="en-US" sz="1200" kern="1200" dirty="0">
                <a:latin typeface="Arial"/>
                <a:ea typeface="+mn-ea"/>
                <a:cs typeface="+mn-cs"/>
              </a:rPr>
              <a:t>α</a:t>
            </a:r>
            <a:r>
              <a:rPr lang="it-IT" altLang="en-US" sz="1200" kern="1200" baseline="-25000" dirty="0">
                <a:latin typeface="Arial"/>
                <a:ea typeface="+mn-ea"/>
                <a:cs typeface="+mn-cs"/>
              </a:rPr>
              <a:t>1</a:t>
            </a:r>
            <a:r>
              <a:rPr lang="it-IT" altLang="en-US" sz="1200" kern="1200" dirty="0">
                <a:latin typeface="Arial"/>
                <a:ea typeface="+mn-ea"/>
                <a:cs typeface="+mn-cs"/>
              </a:rPr>
              <a:t>, β</a:t>
            </a:r>
            <a:r>
              <a:rPr lang="it-IT" altLang="en-US" sz="1200" kern="1200" baseline="-25000" dirty="0">
                <a:latin typeface="Arial"/>
                <a:ea typeface="+mn-ea"/>
                <a:cs typeface="+mn-cs"/>
              </a:rPr>
              <a:t>1</a:t>
            </a:r>
            <a:r>
              <a:rPr lang="it-IT" altLang="en-US" sz="1200" kern="1200" dirty="0">
                <a:latin typeface="Arial"/>
                <a:ea typeface="+mn-ea"/>
                <a:cs typeface="+mn-cs"/>
              </a:rPr>
              <a:t>, β</a:t>
            </a:r>
            <a:r>
              <a:rPr lang="it-IT" altLang="en-US" sz="1200" kern="1200" baseline="-25000" dirty="0">
                <a:latin typeface="Arial"/>
                <a:ea typeface="+mn-ea"/>
                <a:cs typeface="+mn-cs"/>
              </a:rPr>
              <a:t>2</a:t>
            </a:r>
          </a:p>
          <a:p>
            <a:pPr algn="l" defTabSz="685783" rtl="0">
              <a:lnSpc>
                <a:spcPct val="100000"/>
              </a:lnSpc>
              <a:spcBef>
                <a:spcPct val="0"/>
              </a:spcBef>
              <a:buClrTx/>
              <a:buSzTx/>
              <a:buNone/>
              <a:defRPr/>
            </a:pPr>
            <a:r>
              <a:rPr lang="it-IT" altLang="en-US" sz="1200" kern="1200" dirty="0">
                <a:latin typeface="Arial"/>
                <a:ea typeface="+mn-ea"/>
                <a:cs typeface="+mn-cs"/>
              </a:rPr>
              <a:t>receptors</a:t>
            </a:r>
          </a:p>
        </p:txBody>
      </p:sp>
      <p:grpSp>
        <p:nvGrpSpPr>
          <p:cNvPr id="5" name="Gruppo 4">
            <a:extLst>
              <a:ext uri="{FF2B5EF4-FFF2-40B4-BE49-F238E27FC236}">
                <a16:creationId xmlns="" xmlns:a16="http://schemas.microsoft.com/office/drawing/2014/main" id="{27855BD5-0F8E-4631-8F52-DD6DFC986255}"/>
              </a:ext>
            </a:extLst>
          </p:cNvPr>
          <p:cNvGrpSpPr/>
          <p:nvPr/>
        </p:nvGrpSpPr>
        <p:grpSpPr>
          <a:xfrm>
            <a:off x="6291878" y="2319501"/>
            <a:ext cx="313925" cy="325588"/>
            <a:chOff x="6222453" y="2455340"/>
            <a:chExt cx="242726" cy="251744"/>
          </a:xfrm>
        </p:grpSpPr>
        <p:sp>
          <p:nvSpPr>
            <p:cNvPr id="267315" name="Freeform 34"/>
            <p:cNvSpPr>
              <a:spLocks/>
            </p:cNvSpPr>
            <p:nvPr/>
          </p:nvSpPr>
          <p:spPr bwMode="auto">
            <a:xfrm>
              <a:off x="6222453" y="2455340"/>
              <a:ext cx="101788" cy="251744"/>
            </a:xfrm>
            <a:custGeom>
              <a:avLst/>
              <a:gdLst>
                <a:gd name="T0" fmla="*/ 0 w 44"/>
                <a:gd name="T1" fmla="*/ 2147483647 h 89"/>
                <a:gd name="T2" fmla="*/ 2147483647 w 44"/>
                <a:gd name="T3" fmla="*/ 2147483647 h 89"/>
                <a:gd name="T4" fmla="*/ 0 w 44"/>
                <a:gd name="T5" fmla="*/ 0 h 89"/>
                <a:gd name="T6" fmla="*/ 0 60000 65536"/>
                <a:gd name="T7" fmla="*/ 0 60000 65536"/>
                <a:gd name="T8" fmla="*/ 0 60000 65536"/>
              </a:gdLst>
              <a:ahLst/>
              <a:cxnLst>
                <a:cxn ang="T6">
                  <a:pos x="T0" y="T1"/>
                </a:cxn>
                <a:cxn ang="T7">
                  <a:pos x="T2" y="T3"/>
                </a:cxn>
                <a:cxn ang="T8">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792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l" defTabSz="685783" rtl="0">
                <a:defRPr/>
              </a:pPr>
              <a:endParaRPr lang="it-IT" sz="1351" kern="1200" dirty="0">
                <a:solidFill>
                  <a:prstClr val="black"/>
                </a:solidFill>
                <a:ea typeface="+mn-ea"/>
                <a:cs typeface="+mn-cs"/>
              </a:endParaRPr>
            </a:p>
          </p:txBody>
        </p:sp>
        <p:sp>
          <p:nvSpPr>
            <p:cNvPr id="267316" name="Freeform 36"/>
            <p:cNvSpPr>
              <a:spLocks/>
            </p:cNvSpPr>
            <p:nvPr/>
          </p:nvSpPr>
          <p:spPr bwMode="auto">
            <a:xfrm>
              <a:off x="6389491" y="2528633"/>
              <a:ext cx="75688" cy="105160"/>
            </a:xfrm>
            <a:custGeom>
              <a:avLst/>
              <a:gdLst>
                <a:gd name="T0" fmla="*/ 0 w 58"/>
                <a:gd name="T1" fmla="*/ 2147483647 h 66"/>
                <a:gd name="T2" fmla="*/ 2147483647 w 58"/>
                <a:gd name="T3" fmla="*/ 2147483647 h 66"/>
                <a:gd name="T4" fmla="*/ 0 w 58"/>
                <a:gd name="T5" fmla="*/ 0 h 66"/>
                <a:gd name="T6" fmla="*/ 0 w 58"/>
                <a:gd name="T7" fmla="*/ 2147483647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66">
                  <a:moveTo>
                    <a:pt x="0" y="66"/>
                  </a:moveTo>
                  <a:lnTo>
                    <a:pt x="58" y="32"/>
                  </a:lnTo>
                  <a:lnTo>
                    <a:pt x="0" y="0"/>
                  </a:lnTo>
                  <a:lnTo>
                    <a:pt x="0" y="66"/>
                  </a:lnTo>
                  <a:close/>
                </a:path>
              </a:pathLst>
            </a:custGeom>
            <a:solidFill>
              <a:srgbClr val="EC792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defTabSz="685783" rtl="0">
                <a:defRPr/>
              </a:pPr>
              <a:endParaRPr lang="it-IT" sz="1351" kern="1200" dirty="0">
                <a:solidFill>
                  <a:prstClr val="black"/>
                </a:solidFill>
                <a:ea typeface="+mn-ea"/>
                <a:cs typeface="+mn-cs"/>
              </a:endParaRPr>
            </a:p>
          </p:txBody>
        </p:sp>
        <p:cxnSp>
          <p:nvCxnSpPr>
            <p:cNvPr id="267321" name="Straight Connector 67"/>
            <p:cNvCxnSpPr>
              <a:cxnSpLocks noChangeShapeType="1"/>
            </p:cNvCxnSpPr>
            <p:nvPr/>
          </p:nvCxnSpPr>
          <p:spPr bwMode="auto">
            <a:xfrm flipH="1">
              <a:off x="6324242" y="2581125"/>
              <a:ext cx="65249" cy="177"/>
            </a:xfrm>
            <a:prstGeom prst="line">
              <a:avLst/>
            </a:prstGeom>
            <a:noFill/>
            <a:ln w="28575" cap="rnd" algn="ctr">
              <a:solidFill>
                <a:srgbClr val="EC7923"/>
              </a:solidFill>
              <a:round/>
              <a:headEnd/>
              <a:tailEnd/>
            </a:ln>
            <a:extLst>
              <a:ext uri="{909E8E84-426E-40dd-AFC4-6F175D3DCCD1}">
                <a14:hiddenFill xmlns:a14="http://schemas.microsoft.com/office/drawing/2010/main" xmlns="">
                  <a:noFill/>
                </a14:hiddenFill>
              </a:ext>
            </a:extLst>
          </p:spPr>
        </p:cxnSp>
      </p:grpSp>
      <p:sp>
        <p:nvSpPr>
          <p:cNvPr id="267322" name="Rectangle 68"/>
          <p:cNvSpPr>
            <a:spLocks noChangeArrowheads="1"/>
          </p:cNvSpPr>
          <p:nvPr/>
        </p:nvSpPr>
        <p:spPr bwMode="auto">
          <a:xfrm>
            <a:off x="5752130" y="2771303"/>
            <a:ext cx="1384559" cy="96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lnSpc>
                <a:spcPct val="95000"/>
              </a:lnSpc>
              <a:spcBef>
                <a:spcPct val="75000"/>
              </a:spcBef>
              <a:buClr>
                <a:schemeClr val="accent1"/>
              </a:buClr>
              <a:buSzPct val="110000"/>
              <a:buFont typeface="Wingdings" pitchFamily="2" charset="2"/>
              <a:buChar char="§"/>
              <a:defRPr sz="2400">
                <a:solidFill>
                  <a:srgbClr val="000000"/>
                </a:solidFill>
                <a:latin typeface="Arial" pitchFamily="34" charset="0"/>
              </a:defRPr>
            </a:lvl1pPr>
            <a:lvl2pPr marL="742950" indent="-285750" eaLnBrk="0" hangingPunct="0">
              <a:lnSpc>
                <a:spcPct val="95000"/>
              </a:lnSpc>
              <a:spcBef>
                <a:spcPct val="40000"/>
              </a:spcBef>
              <a:buClr>
                <a:srgbClr val="917B69"/>
              </a:buClr>
              <a:buFont typeface="Arial" pitchFamily="34" charset="0"/>
              <a:buChar char="•"/>
              <a:defRPr sz="2000">
                <a:solidFill>
                  <a:srgbClr val="000000"/>
                </a:solidFill>
                <a:latin typeface="Arial" pitchFamily="34" charset="0"/>
              </a:defRPr>
            </a:lvl2pPr>
            <a:lvl3pPr marL="1143000" indent="-228600" eaLnBrk="0" hangingPunct="0">
              <a:lnSpc>
                <a:spcPct val="95000"/>
              </a:lnSpc>
              <a:spcBef>
                <a:spcPct val="30000"/>
              </a:spcBef>
              <a:buFont typeface="Arial" pitchFamily="34" charset="0"/>
              <a:buChar char="-"/>
              <a:defRPr>
                <a:solidFill>
                  <a:srgbClr val="000000"/>
                </a:solidFill>
                <a:latin typeface="Arial" pitchFamily="34" charset="0"/>
              </a:defRPr>
            </a:lvl3pPr>
            <a:lvl4pPr marL="1600200" indent="-228600" eaLnBrk="0" hangingPunct="0">
              <a:lnSpc>
                <a:spcPct val="95000"/>
              </a:lnSpc>
              <a:spcBef>
                <a:spcPct val="20000"/>
              </a:spcBef>
              <a:buFont typeface="Arial" pitchFamily="34" charset="0"/>
              <a:buChar char="•"/>
              <a:defRPr sz="1600">
                <a:solidFill>
                  <a:srgbClr val="000000"/>
                </a:solidFill>
                <a:latin typeface="Arial" pitchFamily="34" charset="0"/>
              </a:defRPr>
            </a:lvl4pPr>
            <a:lvl5pPr marL="2057400" indent="-228600" eaLnBrk="0" hangingPunct="0">
              <a:spcBef>
                <a:spcPct val="20000"/>
              </a:spcBef>
              <a:buChar char="»"/>
              <a:defRPr sz="1400">
                <a:solidFill>
                  <a:srgbClr val="000000"/>
                </a:solidFill>
                <a:latin typeface="Arial" pitchFamily="34" charset="0"/>
              </a:defRPr>
            </a:lvl5pPr>
            <a:lvl6pPr marL="2514600" indent="-228600" eaLnBrk="0" fontAlgn="base" hangingPunct="0">
              <a:spcBef>
                <a:spcPct val="20000"/>
              </a:spcBef>
              <a:spcAft>
                <a:spcPct val="0"/>
              </a:spcAft>
              <a:buChar char="»"/>
              <a:defRPr sz="1400">
                <a:solidFill>
                  <a:srgbClr val="000000"/>
                </a:solidFill>
                <a:latin typeface="Arial" pitchFamily="34" charset="0"/>
              </a:defRPr>
            </a:lvl6pPr>
            <a:lvl7pPr marL="2971800" indent="-228600" eaLnBrk="0" fontAlgn="base" hangingPunct="0">
              <a:spcBef>
                <a:spcPct val="20000"/>
              </a:spcBef>
              <a:spcAft>
                <a:spcPct val="0"/>
              </a:spcAft>
              <a:buChar char="»"/>
              <a:defRPr sz="1400">
                <a:solidFill>
                  <a:srgbClr val="000000"/>
                </a:solidFill>
                <a:latin typeface="Arial" pitchFamily="34" charset="0"/>
              </a:defRPr>
            </a:lvl7pPr>
            <a:lvl8pPr marL="3429000" indent="-228600" eaLnBrk="0" fontAlgn="base" hangingPunct="0">
              <a:spcBef>
                <a:spcPct val="20000"/>
              </a:spcBef>
              <a:spcAft>
                <a:spcPct val="0"/>
              </a:spcAft>
              <a:buChar char="»"/>
              <a:defRPr sz="1400">
                <a:solidFill>
                  <a:srgbClr val="000000"/>
                </a:solidFill>
                <a:latin typeface="Arial" pitchFamily="34" charset="0"/>
              </a:defRPr>
            </a:lvl8pPr>
            <a:lvl9pPr marL="3886200" indent="-228600" eaLnBrk="0" fontAlgn="base" hangingPunct="0">
              <a:spcBef>
                <a:spcPct val="20000"/>
              </a:spcBef>
              <a:spcAft>
                <a:spcPct val="0"/>
              </a:spcAft>
              <a:buChar char="»"/>
              <a:defRPr sz="1400">
                <a:solidFill>
                  <a:srgbClr val="000000"/>
                </a:solidFill>
                <a:latin typeface="Arial" pitchFamily="34" charset="0"/>
              </a:defRPr>
            </a:lvl9pPr>
          </a:lstStyle>
          <a:p>
            <a:pPr algn="r" defTabSz="685783" rtl="0">
              <a:lnSpc>
                <a:spcPct val="100000"/>
              </a:lnSpc>
              <a:spcBef>
                <a:spcPts val="300"/>
              </a:spcBef>
              <a:buClrTx/>
              <a:buSzTx/>
              <a:buNone/>
              <a:defRPr/>
            </a:pPr>
            <a:r>
              <a:rPr lang="it-IT" altLang="en-US" sz="1051" b="1" kern="1200" dirty="0">
                <a:latin typeface="Arial"/>
                <a:ea typeface="+mn-ea"/>
                <a:cs typeface="+mn-cs"/>
              </a:rPr>
              <a:t>Vasoconstriction</a:t>
            </a:r>
          </a:p>
          <a:p>
            <a:pPr algn="r" defTabSz="685783" rtl="0">
              <a:lnSpc>
                <a:spcPct val="100000"/>
              </a:lnSpc>
              <a:spcBef>
                <a:spcPts val="300"/>
              </a:spcBef>
              <a:buClrTx/>
              <a:buSzTx/>
              <a:buNone/>
              <a:defRPr/>
            </a:pPr>
            <a:r>
              <a:rPr lang="it-IT" altLang="en-US" sz="1051" kern="1200" dirty="0">
                <a:latin typeface="Arial"/>
                <a:ea typeface="+mn-ea"/>
                <a:cs typeface="+mn-cs"/>
              </a:rPr>
              <a:t>RAAS activity</a:t>
            </a:r>
          </a:p>
          <a:p>
            <a:pPr algn="r" defTabSz="685783" rtl="0">
              <a:lnSpc>
                <a:spcPct val="100000"/>
              </a:lnSpc>
              <a:spcBef>
                <a:spcPts val="300"/>
              </a:spcBef>
              <a:buClrTx/>
              <a:buSzTx/>
              <a:buNone/>
              <a:defRPr/>
            </a:pPr>
            <a:r>
              <a:rPr lang="it-IT" altLang="en-US" sz="1051" kern="1200" dirty="0">
                <a:latin typeface="Arial"/>
                <a:ea typeface="+mn-ea"/>
                <a:cs typeface="+mn-cs"/>
              </a:rPr>
              <a:t>Vasopressin</a:t>
            </a:r>
          </a:p>
          <a:p>
            <a:pPr algn="r" defTabSz="685783" rtl="0">
              <a:lnSpc>
                <a:spcPct val="100000"/>
              </a:lnSpc>
              <a:spcBef>
                <a:spcPts val="300"/>
              </a:spcBef>
              <a:buClrTx/>
              <a:buSzTx/>
              <a:buNone/>
              <a:defRPr/>
            </a:pPr>
            <a:r>
              <a:rPr lang="it-IT" altLang="en-US" sz="1051" kern="1200" dirty="0">
                <a:latin typeface="Arial"/>
                <a:ea typeface="+mn-ea"/>
                <a:cs typeface="+mn-cs"/>
              </a:rPr>
              <a:t>Heart rate</a:t>
            </a:r>
          </a:p>
          <a:p>
            <a:pPr algn="r" defTabSz="685783" rtl="0">
              <a:lnSpc>
                <a:spcPct val="100000"/>
              </a:lnSpc>
              <a:spcBef>
                <a:spcPts val="300"/>
              </a:spcBef>
              <a:buClrTx/>
              <a:buSzTx/>
              <a:buNone/>
              <a:defRPr/>
            </a:pPr>
            <a:r>
              <a:rPr lang="it-IT" altLang="en-US" sz="1051" kern="1200" dirty="0">
                <a:latin typeface="Arial"/>
                <a:ea typeface="+mn-ea"/>
                <a:cs typeface="+mn-cs"/>
              </a:rPr>
              <a:t>Contractility</a:t>
            </a:r>
          </a:p>
        </p:txBody>
      </p:sp>
      <p:cxnSp>
        <p:nvCxnSpPr>
          <p:cNvPr id="267290" name="Straight Arrow Connector 71"/>
          <p:cNvCxnSpPr>
            <a:cxnSpLocks noChangeShapeType="1"/>
          </p:cNvCxnSpPr>
          <p:nvPr/>
        </p:nvCxnSpPr>
        <p:spPr bwMode="auto">
          <a:xfrm>
            <a:off x="2545193" y="3146707"/>
            <a:ext cx="0" cy="653135"/>
          </a:xfrm>
          <a:prstGeom prst="straightConnector1">
            <a:avLst/>
          </a:prstGeom>
          <a:noFill/>
          <a:ln w="28575" cap="sq" algn="ctr">
            <a:solidFill>
              <a:srgbClr val="80C139"/>
            </a:solidFill>
            <a:prstDash val="sysDash"/>
            <a:miter lim="800000"/>
            <a:headEnd/>
            <a:tailEnd/>
          </a:ln>
          <a:extLst>
            <a:ext uri="{909E8E84-426E-40dd-AFC4-6F175D3DCCD1}">
              <a14:hiddenFill xmlns:a14="http://schemas.microsoft.com/office/drawing/2010/main" xmlns="">
                <a:noFill/>
              </a14:hiddenFill>
            </a:ext>
          </a:extLst>
        </p:spPr>
      </p:cxnSp>
      <p:sp>
        <p:nvSpPr>
          <p:cNvPr id="74" name="Rounded Rectangle 73"/>
          <p:cNvSpPr/>
          <p:nvPr/>
        </p:nvSpPr>
        <p:spPr bwMode="auto">
          <a:xfrm>
            <a:off x="7092280" y="4149081"/>
            <a:ext cx="1386269" cy="514588"/>
          </a:xfrm>
          <a:prstGeom prst="roundRect">
            <a:avLst>
              <a:gd name="adj" fmla="val 8039"/>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9050" cap="flat" cmpd="sng" algn="ctr">
            <a:noFill/>
            <a:prstDash val="solid"/>
            <a:round/>
            <a:headEnd type="none" w="med" len="med"/>
            <a:tailEnd type="none" w="med" len="med"/>
          </a:ln>
          <a:effectLst/>
        </p:spPr>
        <p:txBody>
          <a:bodyPr lIns="27000" rIns="27000" anchor="ctr"/>
          <a:lstStyle/>
          <a:p>
            <a:pPr algn="ctr" defTabSz="685783" rtl="0">
              <a:defRPr/>
            </a:pPr>
            <a:r>
              <a:rPr lang="it-IT" sz="1100" b="1" dirty="0">
                <a:solidFill>
                  <a:prstClr val="white"/>
                </a:solidFill>
                <a:ea typeface="+mn-ea"/>
                <a:cs typeface="+mn-cs"/>
              </a:rPr>
              <a:t>RAAS </a:t>
            </a:r>
            <a:r>
              <a:rPr lang="it-IT" sz="1100" b="1" dirty="0" err="1">
                <a:solidFill>
                  <a:prstClr val="white"/>
                </a:solidFill>
                <a:ea typeface="+mn-ea"/>
                <a:cs typeface="+mn-cs"/>
              </a:rPr>
              <a:t>inhibition</a:t>
            </a:r>
            <a:r>
              <a:rPr lang="it-IT" sz="1100" b="1" dirty="0">
                <a:solidFill>
                  <a:prstClr val="white"/>
                </a:solidFill>
                <a:ea typeface="+mn-ea"/>
                <a:cs typeface="+mn-cs"/>
              </a:rPr>
              <a:t> </a:t>
            </a:r>
          </a:p>
          <a:p>
            <a:pPr algn="ctr" defTabSz="685783" rtl="0">
              <a:defRPr/>
            </a:pPr>
            <a:r>
              <a:rPr lang="it-IT" sz="1100" b="1" dirty="0">
                <a:solidFill>
                  <a:prstClr val="white"/>
                </a:solidFill>
                <a:ea typeface="+mn-ea"/>
                <a:cs typeface="+mn-cs"/>
              </a:rPr>
              <a:t>(MRA)</a:t>
            </a:r>
          </a:p>
        </p:txBody>
      </p:sp>
      <p:sp>
        <p:nvSpPr>
          <p:cNvPr id="75" name="Rounded Rectangle 74"/>
          <p:cNvSpPr/>
          <p:nvPr/>
        </p:nvSpPr>
        <p:spPr bwMode="auto">
          <a:xfrm>
            <a:off x="7164288" y="1772817"/>
            <a:ext cx="984224" cy="446043"/>
          </a:xfrm>
          <a:prstGeom prst="roundRect">
            <a:avLst>
              <a:gd name="adj" fmla="val 802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9050" cap="flat" cmpd="sng" algn="ctr">
            <a:noFill/>
            <a:prstDash val="solid"/>
            <a:round/>
            <a:headEnd type="none" w="med" len="med"/>
            <a:tailEnd type="none" w="med" len="med"/>
          </a:ln>
          <a:effectLst/>
        </p:spPr>
        <p:txBody>
          <a:bodyPr anchor="ctr"/>
          <a:lstStyle/>
          <a:p>
            <a:pPr algn="ctr" defTabSz="685783" rtl="0">
              <a:defRPr/>
            </a:pPr>
            <a:r>
              <a:rPr lang="it-IT" sz="1100" b="1" dirty="0">
                <a:solidFill>
                  <a:prstClr val="white"/>
                </a:solidFill>
                <a:ea typeface="+mn-ea"/>
                <a:cs typeface="+mn-cs"/>
              </a:rPr>
              <a:t>β-</a:t>
            </a:r>
            <a:r>
              <a:rPr lang="it-IT" sz="1100" b="1" dirty="0" err="1">
                <a:solidFill>
                  <a:prstClr val="white"/>
                </a:solidFill>
                <a:ea typeface="+mn-ea"/>
                <a:cs typeface="+mn-cs"/>
              </a:rPr>
              <a:t>block</a:t>
            </a:r>
            <a:endParaRPr lang="it-IT" sz="1100" b="1" dirty="0">
              <a:solidFill>
                <a:prstClr val="white"/>
              </a:solidFill>
              <a:ea typeface="+mn-ea"/>
              <a:cs typeface="+mn-cs"/>
            </a:endParaRPr>
          </a:p>
        </p:txBody>
      </p:sp>
      <p:cxnSp>
        <p:nvCxnSpPr>
          <p:cNvPr id="76" name="Straight Connector 75"/>
          <p:cNvCxnSpPr/>
          <p:nvPr/>
        </p:nvCxnSpPr>
        <p:spPr bwMode="auto">
          <a:xfrm>
            <a:off x="6391267" y="1995837"/>
            <a:ext cx="725768" cy="0"/>
          </a:xfrm>
          <a:prstGeom prst="line">
            <a:avLst/>
          </a:prstGeom>
          <a:solidFill>
            <a:schemeClr val="accent1"/>
          </a:solidFill>
          <a:ln w="28575" cap="sq" cmpd="sng" algn="ctr">
            <a:solidFill>
              <a:schemeClr val="accent5">
                <a:lumMod val="50000"/>
              </a:schemeClr>
            </a:solidFill>
            <a:prstDash val="sysDash"/>
            <a:miter lim="800000"/>
            <a:headEnd type="none" w="med" len="med"/>
            <a:tailEnd type="none" w="med" len="med"/>
          </a:ln>
          <a:effectLst/>
        </p:spPr>
      </p:cxnSp>
      <p:cxnSp>
        <p:nvCxnSpPr>
          <p:cNvPr id="267295" name="Straight Connector 76"/>
          <p:cNvCxnSpPr>
            <a:cxnSpLocks noChangeShapeType="1"/>
          </p:cNvCxnSpPr>
          <p:nvPr/>
        </p:nvCxnSpPr>
        <p:spPr bwMode="auto">
          <a:xfrm>
            <a:off x="6732240" y="4180725"/>
            <a:ext cx="360000" cy="0"/>
          </a:xfrm>
          <a:prstGeom prst="line">
            <a:avLst/>
          </a:prstGeom>
          <a:noFill/>
          <a:ln w="28575" cap="sq" algn="ctr">
            <a:solidFill>
              <a:srgbClr val="C00000"/>
            </a:solidFill>
            <a:prstDash val="sysDash"/>
            <a:miter lim="800000"/>
            <a:headEnd/>
            <a:tailEnd/>
          </a:ln>
          <a:extLst>
            <a:ext uri="{909E8E84-426E-40dd-AFC4-6F175D3DCCD1}">
              <a14:hiddenFill xmlns:a14="http://schemas.microsoft.com/office/drawing/2010/main" xmlns="">
                <a:noFill/>
              </a14:hiddenFill>
            </a:ext>
          </a:extLst>
        </p:spPr>
      </p:cxnSp>
      <p:sp>
        <p:nvSpPr>
          <p:cNvPr id="82" name="Oval 81"/>
          <p:cNvSpPr/>
          <p:nvPr/>
        </p:nvSpPr>
        <p:spPr bwMode="auto">
          <a:xfrm>
            <a:off x="6077435" y="1841317"/>
            <a:ext cx="288000" cy="288000"/>
          </a:xfrm>
          <a:prstGeom prst="ellipse">
            <a:avLst/>
          </a:prstGeom>
          <a:solidFill>
            <a:srgbClr val="EC79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783" rtl="0">
              <a:defRPr/>
            </a:pPr>
            <a:endParaRPr lang="it-IT" sz="1351" kern="1200" dirty="0">
              <a:solidFill>
                <a:prstClr val="white"/>
              </a:solidFill>
              <a:latin typeface="Arial"/>
            </a:endParaRPr>
          </a:p>
        </p:txBody>
      </p:sp>
      <p:sp>
        <p:nvSpPr>
          <p:cNvPr id="83" name="Multiply 82"/>
          <p:cNvSpPr/>
          <p:nvPr/>
        </p:nvSpPr>
        <p:spPr bwMode="auto">
          <a:xfrm>
            <a:off x="6117469" y="1858841"/>
            <a:ext cx="211465" cy="258068"/>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783" rtl="0">
              <a:defRPr/>
            </a:pPr>
            <a:endParaRPr lang="it-IT" sz="1351" kern="1200" dirty="0">
              <a:solidFill>
                <a:prstClr val="white"/>
              </a:solidFill>
              <a:latin typeface="Arial"/>
            </a:endParaRPr>
          </a:p>
        </p:txBody>
      </p:sp>
      <p:sp>
        <p:nvSpPr>
          <p:cNvPr id="86" name="Multiply 85"/>
          <p:cNvSpPr/>
          <p:nvPr/>
        </p:nvSpPr>
        <p:spPr bwMode="auto">
          <a:xfrm>
            <a:off x="6085269" y="4124103"/>
            <a:ext cx="211464" cy="256475"/>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783" rtl="0">
              <a:defRPr/>
            </a:pPr>
            <a:endParaRPr lang="it-IT" sz="1351" kern="1200" dirty="0">
              <a:solidFill>
                <a:prstClr val="white"/>
              </a:solidFill>
              <a:latin typeface="Arial"/>
            </a:endParaRPr>
          </a:p>
        </p:txBody>
      </p:sp>
      <p:cxnSp>
        <p:nvCxnSpPr>
          <p:cNvPr id="267299" name="Straight Arrow Connector 86"/>
          <p:cNvCxnSpPr>
            <a:cxnSpLocks noChangeShapeType="1"/>
            <a:stCxn id="88" idx="0"/>
          </p:cNvCxnSpPr>
          <p:nvPr/>
        </p:nvCxnSpPr>
        <p:spPr bwMode="auto">
          <a:xfrm flipV="1">
            <a:off x="4116586" y="4612123"/>
            <a:ext cx="1660015" cy="698107"/>
          </a:xfrm>
          <a:prstGeom prst="straightConnector1">
            <a:avLst/>
          </a:prstGeom>
          <a:noFill/>
          <a:ln w="28575" algn="ctr">
            <a:solidFill>
              <a:srgbClr val="58386C"/>
            </a:solidFill>
            <a:miter lim="800000"/>
            <a:headEnd/>
            <a:tailEnd/>
          </a:ln>
          <a:extLst>
            <a:ext uri="{909E8E84-426E-40dd-AFC4-6F175D3DCCD1}">
              <a14:hiddenFill xmlns:a14="http://schemas.microsoft.com/office/drawing/2010/main" xmlns="">
                <a:noFill/>
              </a14:hiddenFill>
            </a:ext>
          </a:extLst>
        </p:spPr>
      </p:cxnSp>
      <p:sp>
        <p:nvSpPr>
          <p:cNvPr id="88" name="Rounded Rectangle 87"/>
          <p:cNvSpPr/>
          <p:nvPr/>
        </p:nvSpPr>
        <p:spPr>
          <a:xfrm>
            <a:off x="3027427" y="5310230"/>
            <a:ext cx="2178316" cy="374571"/>
          </a:xfrm>
          <a:prstGeom prst="roundRect">
            <a:avLst/>
          </a:prstGeom>
          <a:solidFill>
            <a:srgbClr val="58386C"/>
          </a:solidFill>
          <a:ln w="28575">
            <a:no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685783" rtl="0">
              <a:defRPr/>
            </a:pPr>
            <a:r>
              <a:rPr lang="it-IT" sz="1600" b="1" kern="1200" dirty="0">
                <a:solidFill>
                  <a:prstClr val="white"/>
                </a:solidFill>
                <a:latin typeface="Arial"/>
              </a:rPr>
              <a:t>Sacubitril/valsartan </a:t>
            </a:r>
          </a:p>
        </p:txBody>
      </p:sp>
      <p:cxnSp>
        <p:nvCxnSpPr>
          <p:cNvPr id="267303" name="Straight Arrow Connector 94"/>
          <p:cNvCxnSpPr>
            <a:cxnSpLocks noChangeShapeType="1"/>
            <a:stCxn id="88" idx="0"/>
          </p:cNvCxnSpPr>
          <p:nvPr/>
        </p:nvCxnSpPr>
        <p:spPr bwMode="auto">
          <a:xfrm flipH="1" flipV="1">
            <a:off x="2675379" y="3979378"/>
            <a:ext cx="1441207" cy="1330852"/>
          </a:xfrm>
          <a:prstGeom prst="straightConnector1">
            <a:avLst/>
          </a:prstGeom>
          <a:noFill/>
          <a:ln w="28575" algn="ctr">
            <a:solidFill>
              <a:srgbClr val="58386C"/>
            </a:solidFill>
            <a:miter lim="800000"/>
            <a:headEnd/>
            <a:tailEnd/>
          </a:ln>
          <a:extLst>
            <a:ext uri="{909E8E84-426E-40dd-AFC4-6F175D3DCCD1}">
              <a14:hiddenFill xmlns:a14="http://schemas.microsoft.com/office/drawing/2010/main" xmlns="">
                <a:noFill/>
              </a14:hiddenFill>
            </a:ext>
          </a:extLst>
        </p:spPr>
      </p:cxnSp>
      <p:sp>
        <p:nvSpPr>
          <p:cNvPr id="267304" name="Title 8"/>
          <p:cNvSpPr>
            <a:spLocks noGrp="1"/>
          </p:cNvSpPr>
          <p:nvPr>
            <p:ph type="title" idx="4294967295"/>
          </p:nvPr>
        </p:nvSpPr>
        <p:spPr bwMode="auto">
          <a:xfrm>
            <a:off x="196378" y="107273"/>
            <a:ext cx="8480079" cy="122443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94500" rIns="68580" bIns="34291" numCol="1" rtlCol="0" anchor="t" anchorCtr="0" compatLnSpc="1">
            <a:prstTxWarp prst="textNoShape">
              <a:avLst/>
            </a:prstTxWarp>
            <a:noAutofit/>
          </a:bodyPr>
          <a:lstStyle/>
          <a:p>
            <a:pPr algn="ctr" eaLnBrk="1" hangingPunct="1">
              <a:lnSpc>
                <a:spcPct val="100000"/>
              </a:lnSpc>
            </a:pPr>
            <a:r>
              <a:rPr lang="it-IT" altLang="en-US" sz="1800" dirty="0">
                <a:solidFill>
                  <a:schemeClr val="accent1">
                    <a:lumMod val="75000"/>
                  </a:schemeClr>
                </a:solidFill>
              </a:rPr>
              <a:t>Sacubitril/Valsartan </a:t>
            </a:r>
            <a:r>
              <a:rPr lang="it-IT" altLang="en-US" sz="1800" dirty="0">
                <a:solidFill>
                  <a:srgbClr val="FF0000"/>
                </a:solidFill>
              </a:rPr>
              <a:t>amplifica gli effetti positivi dei NP</a:t>
            </a:r>
            <a:r>
              <a:rPr lang="it-IT" altLang="en-US" sz="1800" dirty="0">
                <a:solidFill>
                  <a:schemeClr val="accent1">
                    <a:lumMod val="75000"/>
                  </a:schemeClr>
                </a:solidFill>
              </a:rPr>
              <a:t> e di altri peptidi vasoattivi, demodulando contemporaneamente il RAAS</a:t>
            </a:r>
          </a:p>
        </p:txBody>
      </p:sp>
      <p:sp>
        <p:nvSpPr>
          <p:cNvPr id="72" name="Text Placeholder 2">
            <a:extLst>
              <a:ext uri="{FF2B5EF4-FFF2-40B4-BE49-F238E27FC236}">
                <a16:creationId xmlns="" xmlns:a16="http://schemas.microsoft.com/office/drawing/2014/main" id="{397CAB5F-0852-40E6-961D-4BAAA69CDB8C}"/>
              </a:ext>
            </a:extLst>
          </p:cNvPr>
          <p:cNvSpPr txBox="1">
            <a:spLocks/>
          </p:cNvSpPr>
          <p:nvPr/>
        </p:nvSpPr>
        <p:spPr bwMode="gray">
          <a:xfrm>
            <a:off x="683568" y="6093298"/>
            <a:ext cx="7992888"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spcBef>
                <a:spcPct val="0"/>
              </a:spcBef>
              <a:spcAft>
                <a:spcPts val="0"/>
              </a:spcAft>
              <a:buClr>
                <a:schemeClr val="accent1"/>
              </a:buClr>
              <a:buSzPct val="110000"/>
              <a:buFont typeface="Wingdings" pitchFamily="2" charset="2"/>
              <a:buNone/>
              <a:defRPr sz="800" spc="0" baseline="0">
                <a:solidFill>
                  <a:srgbClr val="8B8D90"/>
                </a:solidFill>
                <a:latin typeface="+mn-lt"/>
                <a:ea typeface="+mn-ea"/>
                <a:cs typeface="+mn-cs"/>
              </a:defRPr>
            </a:lvl1pPr>
            <a:lvl2pPr marL="234950" indent="0" algn="l" rtl="0" eaLnBrk="0" fontAlgn="base" hangingPunct="0">
              <a:spcBef>
                <a:spcPct val="0"/>
              </a:spcBef>
              <a:spcAft>
                <a:spcPts val="0"/>
              </a:spcAft>
              <a:buClr>
                <a:srgbClr val="917B69"/>
              </a:buClr>
              <a:buFont typeface="Arial" charset="0"/>
              <a:buNone/>
              <a:defRPr sz="800" spc="0" baseline="0">
                <a:solidFill>
                  <a:srgbClr val="8B8D90"/>
                </a:solidFill>
                <a:latin typeface="+mn-lt"/>
              </a:defRPr>
            </a:lvl2pPr>
            <a:lvl3pPr marL="400050"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3pPr>
            <a:lvl4pPr marL="579437"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4pPr>
            <a:lvl5pPr marL="754062" indent="0" algn="l" rtl="0" eaLnBrk="0" fontAlgn="base" hangingPunct="0">
              <a:spcBef>
                <a:spcPct val="0"/>
              </a:spcBef>
              <a:spcAft>
                <a:spcPts val="0"/>
              </a:spcAft>
              <a:buNone/>
              <a:defRPr sz="800" spc="0" baseline="0">
                <a:solidFill>
                  <a:srgbClr val="8B8D90"/>
                </a:solidFill>
                <a:latin typeface="+mn-lt"/>
              </a:defRPr>
            </a:lvl5pPr>
            <a:lvl6pPr marL="1374775" indent="-163513" algn="l" rtl="0" fontAlgn="base">
              <a:spcBef>
                <a:spcPct val="0"/>
              </a:spcBef>
              <a:spcAft>
                <a:spcPct val="20000"/>
              </a:spcAft>
              <a:buChar char="»"/>
              <a:defRPr sz="1400">
                <a:solidFill>
                  <a:schemeClr val="tx1"/>
                </a:solidFill>
                <a:latin typeface="+mn-lt"/>
              </a:defRPr>
            </a:lvl6pPr>
            <a:lvl7pPr marL="1831975" indent="-163513" algn="l" rtl="0" fontAlgn="base">
              <a:spcBef>
                <a:spcPct val="0"/>
              </a:spcBef>
              <a:spcAft>
                <a:spcPct val="20000"/>
              </a:spcAft>
              <a:buChar char="»"/>
              <a:defRPr sz="1400">
                <a:solidFill>
                  <a:schemeClr val="tx1"/>
                </a:solidFill>
                <a:latin typeface="+mn-lt"/>
              </a:defRPr>
            </a:lvl7pPr>
            <a:lvl8pPr marL="2289175" indent="-163513" algn="l" rtl="0" fontAlgn="base">
              <a:spcBef>
                <a:spcPct val="0"/>
              </a:spcBef>
              <a:spcAft>
                <a:spcPct val="20000"/>
              </a:spcAft>
              <a:buChar char="»"/>
              <a:defRPr sz="1400">
                <a:solidFill>
                  <a:schemeClr val="tx1"/>
                </a:solidFill>
                <a:latin typeface="+mn-lt"/>
              </a:defRPr>
            </a:lvl8pPr>
            <a:lvl9pPr marL="2746375" indent="-163513" algn="l" rtl="0" fontAlgn="base">
              <a:spcBef>
                <a:spcPct val="0"/>
              </a:spcBef>
              <a:spcAft>
                <a:spcPct val="20000"/>
              </a:spcAft>
              <a:buChar char="»"/>
              <a:defRPr sz="1400">
                <a:solidFill>
                  <a:schemeClr val="tx1"/>
                </a:solidFill>
                <a:latin typeface="+mn-lt"/>
              </a:defRPr>
            </a:lvl9pPr>
          </a:lstStyle>
          <a:p>
            <a:pPr defTabSz="685783" eaLnBrk="1" fontAlgn="auto" hangingPunct="1">
              <a:buClrTx/>
              <a:buSzTx/>
              <a:defRPr/>
            </a:pPr>
            <a:r>
              <a:rPr lang="it-IT" altLang="en-US" sz="700" kern="1200" dirty="0">
                <a:solidFill>
                  <a:srgbClr val="7F7F7F"/>
                </a:solidFill>
                <a:latin typeface="Arial"/>
              </a:rPr>
              <a:t>ACEI=angiotensin-converting- enzyme inhibitor; Ang=angiotensin; ARB=angiotensin receptor blocker; AT1 = angiotensin II type 1; HF=heart failure;</a:t>
            </a:r>
            <a:br>
              <a:rPr lang="it-IT" altLang="en-US" sz="700" kern="1200" dirty="0">
                <a:solidFill>
                  <a:srgbClr val="7F7F7F"/>
                </a:solidFill>
                <a:latin typeface="Arial"/>
              </a:rPr>
            </a:br>
            <a:r>
              <a:rPr lang="it-IT" altLang="en-US" sz="700" kern="1200" dirty="0">
                <a:solidFill>
                  <a:srgbClr val="7F7F7F"/>
                </a:solidFill>
                <a:latin typeface="Arial"/>
              </a:rPr>
              <a:t>MRA=mineralocorticoid receptor antagonist; NEP=neprilysin; NP=natriuretic peptide; NPRs=natriuretic peptide receptors; RAAS=renin-angiotensin-aldosterone system; SNS=sympathetic nervous system</a:t>
            </a:r>
          </a:p>
        </p:txBody>
      </p:sp>
      <p:sp>
        <p:nvSpPr>
          <p:cNvPr id="77" name="Text Placeholder 3">
            <a:extLst>
              <a:ext uri="{FF2B5EF4-FFF2-40B4-BE49-F238E27FC236}">
                <a16:creationId xmlns="" xmlns:a16="http://schemas.microsoft.com/office/drawing/2014/main" id="{CA7F562B-1F71-40BB-94FC-A9284DF62DC3}"/>
              </a:ext>
            </a:extLst>
          </p:cNvPr>
          <p:cNvSpPr txBox="1">
            <a:spLocks/>
          </p:cNvSpPr>
          <p:nvPr/>
        </p:nvSpPr>
        <p:spPr bwMode="gray">
          <a:xfrm>
            <a:off x="683568" y="6457021"/>
            <a:ext cx="7774632" cy="21233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defPPr>
              <a:defRPr lang="en-US"/>
            </a:defPPr>
            <a:lvl1pPr marL="0" indent="0" algn="r" eaLnBrk="0" hangingPunct="0">
              <a:spcAft>
                <a:spcPts val="0"/>
              </a:spcAft>
              <a:buClr>
                <a:schemeClr val="accent1"/>
              </a:buClr>
              <a:buSzPct val="110000"/>
              <a:buFont typeface="Wingdings" pitchFamily="2" charset="2"/>
              <a:buNone/>
              <a:defRPr sz="1200" spc="0" baseline="0">
                <a:solidFill>
                  <a:schemeClr val="tx1">
                    <a:lumMod val="75000"/>
                    <a:lumOff val="25000"/>
                  </a:schemeClr>
                </a:solidFill>
                <a:latin typeface="+mn-lt"/>
              </a:defRPr>
            </a:lvl1pPr>
            <a:lvl2pPr marL="234950" indent="0" eaLnBrk="0" hangingPunct="0">
              <a:spcAft>
                <a:spcPts val="0"/>
              </a:spcAft>
              <a:buClr>
                <a:srgbClr val="917B69"/>
              </a:buClr>
              <a:buFont typeface="Arial" charset="0"/>
              <a:buNone/>
              <a:defRPr sz="800" spc="0" baseline="0">
                <a:solidFill>
                  <a:srgbClr val="8B8D90"/>
                </a:solidFill>
                <a:latin typeface="+mn-lt"/>
              </a:defRPr>
            </a:lvl2pPr>
            <a:lvl3pPr marL="400050" indent="0" eaLnBrk="0" hangingPunct="0">
              <a:spcAft>
                <a:spcPts val="0"/>
              </a:spcAft>
              <a:buClr>
                <a:schemeClr val="tx1"/>
              </a:buClr>
              <a:buFont typeface="Arial" charset="0"/>
              <a:buNone/>
              <a:defRPr sz="800" spc="0" baseline="0">
                <a:solidFill>
                  <a:srgbClr val="8B8D90"/>
                </a:solidFill>
                <a:latin typeface="+mn-lt"/>
              </a:defRPr>
            </a:lvl3pPr>
            <a:lvl4pPr marL="579437" indent="0" eaLnBrk="0" hangingPunct="0">
              <a:spcAft>
                <a:spcPts val="0"/>
              </a:spcAft>
              <a:buClr>
                <a:schemeClr val="tx1"/>
              </a:buClr>
              <a:buFont typeface="Arial" charset="0"/>
              <a:buNone/>
              <a:defRPr sz="800" spc="0" baseline="0">
                <a:solidFill>
                  <a:srgbClr val="8B8D90"/>
                </a:solidFill>
                <a:latin typeface="+mn-lt"/>
              </a:defRPr>
            </a:lvl4pPr>
            <a:lvl5pPr marL="754062" indent="0" eaLnBrk="0" hangingPunct="0">
              <a:spcAft>
                <a:spcPts val="0"/>
              </a:spcAft>
              <a:buNone/>
              <a:defRPr sz="800" spc="0" baseline="0">
                <a:solidFill>
                  <a:srgbClr val="8B8D90"/>
                </a:solidFill>
                <a:latin typeface="+mn-lt"/>
              </a:defRPr>
            </a:lvl5pPr>
            <a:lvl6pPr marL="1374775" indent="-163513" fontAlgn="base">
              <a:spcBef>
                <a:spcPct val="0"/>
              </a:spcBef>
              <a:spcAft>
                <a:spcPct val="20000"/>
              </a:spcAft>
              <a:buChar char="»"/>
              <a:defRPr sz="1400">
                <a:latin typeface="+mn-lt"/>
              </a:defRPr>
            </a:lvl6pPr>
            <a:lvl7pPr marL="1831975" indent="-163513" fontAlgn="base">
              <a:spcBef>
                <a:spcPct val="0"/>
              </a:spcBef>
              <a:spcAft>
                <a:spcPct val="20000"/>
              </a:spcAft>
              <a:buChar char="»"/>
              <a:defRPr sz="1400">
                <a:latin typeface="+mn-lt"/>
              </a:defRPr>
            </a:lvl7pPr>
            <a:lvl8pPr marL="2289175" indent="-163513" fontAlgn="base">
              <a:spcBef>
                <a:spcPct val="0"/>
              </a:spcBef>
              <a:spcAft>
                <a:spcPct val="20000"/>
              </a:spcAft>
              <a:buChar char="»"/>
              <a:defRPr sz="1400">
                <a:latin typeface="+mn-lt"/>
              </a:defRPr>
            </a:lvl8pPr>
            <a:lvl9pPr marL="2746375" indent="-163513" fontAlgn="base">
              <a:spcBef>
                <a:spcPct val="0"/>
              </a:spcBef>
              <a:spcAft>
                <a:spcPct val="20000"/>
              </a:spcAft>
              <a:buChar char="»"/>
              <a:defRPr sz="1400">
                <a:latin typeface="+mn-lt"/>
              </a:defRPr>
            </a:lvl9pPr>
          </a:lstStyle>
          <a:p>
            <a:pPr algn="l" defTabSz="685783" rtl="0" eaLnBrk="1" hangingPunct="1">
              <a:spcBef>
                <a:spcPct val="0"/>
              </a:spcBef>
              <a:buClrTx/>
              <a:buSzTx/>
              <a:defRPr/>
            </a:pPr>
            <a:r>
              <a:rPr lang="it-IT" altLang="en-US" sz="700" kern="1200" dirty="0">
                <a:solidFill>
                  <a:srgbClr val="7F7F7F"/>
                </a:solidFill>
                <a:latin typeface="Arial"/>
                <a:ea typeface="+mn-ea"/>
                <a:cs typeface="+mn-cs"/>
              </a:rPr>
              <a:t>1. McMurray et al. Eur J Heart Fail. 2013;15:1062–73; Figure references: Levin et al. N Engl J Med 1998;339:321–8; Nathisuwan &amp; Talbert. Pharmacotherapy 2002;22:27–42; Kemp &amp; Conte. Cardiovascular Pathology 2012;365–371;  Schrier &amp; Abraham  N Engl J Med 2009;341:577–85</a:t>
            </a:r>
          </a:p>
        </p:txBody>
      </p:sp>
      <p:sp>
        <p:nvSpPr>
          <p:cNvPr id="78" name="Oval 81">
            <a:extLst>
              <a:ext uri="{FF2B5EF4-FFF2-40B4-BE49-F238E27FC236}">
                <a16:creationId xmlns="" xmlns:a16="http://schemas.microsoft.com/office/drawing/2014/main" id="{FEBEF8E8-ED84-45DA-B2AB-9A414A351382}"/>
              </a:ext>
            </a:extLst>
          </p:cNvPr>
          <p:cNvSpPr/>
          <p:nvPr/>
        </p:nvSpPr>
        <p:spPr bwMode="auto">
          <a:xfrm>
            <a:off x="6429813" y="4077104"/>
            <a:ext cx="288000" cy="28800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783" rtl="0">
              <a:defRPr/>
            </a:pPr>
            <a:endParaRPr lang="it-IT" sz="1351" kern="1200" dirty="0">
              <a:solidFill>
                <a:prstClr val="white"/>
              </a:solidFill>
              <a:latin typeface="Arial"/>
            </a:endParaRPr>
          </a:p>
        </p:txBody>
      </p:sp>
      <p:sp>
        <p:nvSpPr>
          <p:cNvPr id="81" name="Multiply 82">
            <a:extLst>
              <a:ext uri="{FF2B5EF4-FFF2-40B4-BE49-F238E27FC236}">
                <a16:creationId xmlns="" xmlns:a16="http://schemas.microsoft.com/office/drawing/2014/main" id="{6829171F-7162-4301-AEC1-2C764B545002}"/>
              </a:ext>
            </a:extLst>
          </p:cNvPr>
          <p:cNvSpPr/>
          <p:nvPr/>
        </p:nvSpPr>
        <p:spPr bwMode="auto">
          <a:xfrm>
            <a:off x="6469849" y="4107037"/>
            <a:ext cx="211465" cy="258068"/>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783" rtl="0">
              <a:defRPr/>
            </a:pPr>
            <a:endParaRPr lang="it-IT" sz="1351" kern="1200" dirty="0">
              <a:solidFill>
                <a:prstClr val="white"/>
              </a:solidFill>
              <a:latin typeface="Arial"/>
            </a:endParaRPr>
          </a:p>
        </p:txBody>
      </p:sp>
      <p:sp>
        <p:nvSpPr>
          <p:cNvPr id="6" name="Freccia in su 5">
            <a:extLst>
              <a:ext uri="{FF2B5EF4-FFF2-40B4-BE49-F238E27FC236}">
                <a16:creationId xmlns="" xmlns:a16="http://schemas.microsoft.com/office/drawing/2014/main" id="{19D7CA0E-E428-451F-9989-05CB91B8131B}"/>
              </a:ext>
            </a:extLst>
          </p:cNvPr>
          <p:cNvSpPr/>
          <p:nvPr/>
        </p:nvSpPr>
        <p:spPr>
          <a:xfrm>
            <a:off x="7170627" y="3576775"/>
            <a:ext cx="144000" cy="144000"/>
          </a:xfrm>
          <a:prstGeom prst="upArrow">
            <a:avLst>
              <a:gd name="adj1" fmla="val 62388"/>
              <a:gd name="adj2" fmla="val 58259"/>
            </a:avLst>
          </a:prstGeom>
          <a:solidFill>
            <a:srgbClr val="EC7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it-IT" kern="1200" dirty="0">
              <a:solidFill>
                <a:srgbClr val="FFFFFF"/>
              </a:solidFill>
              <a:latin typeface="Arial"/>
            </a:endParaRPr>
          </a:p>
        </p:txBody>
      </p:sp>
      <p:sp>
        <p:nvSpPr>
          <p:cNvPr id="84" name="Freccia in su 83">
            <a:extLst>
              <a:ext uri="{FF2B5EF4-FFF2-40B4-BE49-F238E27FC236}">
                <a16:creationId xmlns="" xmlns:a16="http://schemas.microsoft.com/office/drawing/2014/main" id="{9BC72B34-3EA2-44C7-8DAD-09589FFA23BA}"/>
              </a:ext>
            </a:extLst>
          </p:cNvPr>
          <p:cNvSpPr/>
          <p:nvPr/>
        </p:nvSpPr>
        <p:spPr>
          <a:xfrm>
            <a:off x="7170627" y="3367131"/>
            <a:ext cx="144000" cy="144000"/>
          </a:xfrm>
          <a:prstGeom prst="upArrow">
            <a:avLst>
              <a:gd name="adj1" fmla="val 62388"/>
              <a:gd name="adj2" fmla="val 58259"/>
            </a:avLst>
          </a:prstGeom>
          <a:solidFill>
            <a:srgbClr val="EC7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it-IT" kern="1200" dirty="0">
              <a:solidFill>
                <a:srgbClr val="FFFFFF"/>
              </a:solidFill>
              <a:latin typeface="Arial"/>
            </a:endParaRPr>
          </a:p>
        </p:txBody>
      </p:sp>
      <p:sp>
        <p:nvSpPr>
          <p:cNvPr id="87" name="Freccia in su 86">
            <a:extLst>
              <a:ext uri="{FF2B5EF4-FFF2-40B4-BE49-F238E27FC236}">
                <a16:creationId xmlns="" xmlns:a16="http://schemas.microsoft.com/office/drawing/2014/main" id="{220794D1-1676-45E9-8951-508E961002DD}"/>
              </a:ext>
            </a:extLst>
          </p:cNvPr>
          <p:cNvSpPr/>
          <p:nvPr/>
        </p:nvSpPr>
        <p:spPr>
          <a:xfrm>
            <a:off x="7170627" y="3161949"/>
            <a:ext cx="144000" cy="144000"/>
          </a:xfrm>
          <a:prstGeom prst="upArrow">
            <a:avLst>
              <a:gd name="adj1" fmla="val 62388"/>
              <a:gd name="adj2" fmla="val 58259"/>
            </a:avLst>
          </a:prstGeom>
          <a:solidFill>
            <a:srgbClr val="EC7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it-IT" kern="1200" dirty="0">
              <a:solidFill>
                <a:srgbClr val="FFFFFF"/>
              </a:solidFill>
              <a:latin typeface="Arial"/>
            </a:endParaRPr>
          </a:p>
        </p:txBody>
      </p:sp>
      <p:sp>
        <p:nvSpPr>
          <p:cNvPr id="89" name="Freccia in su 88">
            <a:extLst>
              <a:ext uri="{FF2B5EF4-FFF2-40B4-BE49-F238E27FC236}">
                <a16:creationId xmlns="" xmlns:a16="http://schemas.microsoft.com/office/drawing/2014/main" id="{D46B1C04-98D0-47BE-BEBE-4A7343A77EA2}"/>
              </a:ext>
            </a:extLst>
          </p:cNvPr>
          <p:cNvSpPr/>
          <p:nvPr/>
        </p:nvSpPr>
        <p:spPr>
          <a:xfrm>
            <a:off x="7170627" y="2970148"/>
            <a:ext cx="144000" cy="144000"/>
          </a:xfrm>
          <a:prstGeom prst="upArrow">
            <a:avLst>
              <a:gd name="adj1" fmla="val 62388"/>
              <a:gd name="adj2" fmla="val 58259"/>
            </a:avLst>
          </a:prstGeom>
          <a:solidFill>
            <a:srgbClr val="EC7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it-IT" kern="1200" dirty="0">
              <a:solidFill>
                <a:srgbClr val="FFFFFF"/>
              </a:solidFill>
              <a:latin typeface="Arial"/>
            </a:endParaRPr>
          </a:p>
        </p:txBody>
      </p:sp>
      <p:grpSp>
        <p:nvGrpSpPr>
          <p:cNvPr id="92" name="Gruppo 91">
            <a:extLst>
              <a:ext uri="{FF2B5EF4-FFF2-40B4-BE49-F238E27FC236}">
                <a16:creationId xmlns="" xmlns:a16="http://schemas.microsoft.com/office/drawing/2014/main" id="{AA4A1B0B-35F0-4A82-B4E1-F9CBB1ED7A21}"/>
              </a:ext>
            </a:extLst>
          </p:cNvPr>
          <p:cNvGrpSpPr/>
          <p:nvPr/>
        </p:nvGrpSpPr>
        <p:grpSpPr>
          <a:xfrm>
            <a:off x="6291878" y="4471565"/>
            <a:ext cx="313925" cy="325588"/>
            <a:chOff x="6222453" y="2455340"/>
            <a:chExt cx="242726" cy="251744"/>
          </a:xfrm>
        </p:grpSpPr>
        <p:sp>
          <p:nvSpPr>
            <p:cNvPr id="93" name="Freeform 34">
              <a:extLst>
                <a:ext uri="{FF2B5EF4-FFF2-40B4-BE49-F238E27FC236}">
                  <a16:creationId xmlns="" xmlns:a16="http://schemas.microsoft.com/office/drawing/2014/main" id="{0CF39D74-A87E-4C0A-9724-312466B8744C}"/>
                </a:ext>
              </a:extLst>
            </p:cNvPr>
            <p:cNvSpPr>
              <a:spLocks/>
            </p:cNvSpPr>
            <p:nvPr/>
          </p:nvSpPr>
          <p:spPr bwMode="auto">
            <a:xfrm>
              <a:off x="6222453" y="2455340"/>
              <a:ext cx="101788" cy="251744"/>
            </a:xfrm>
            <a:custGeom>
              <a:avLst/>
              <a:gdLst>
                <a:gd name="T0" fmla="*/ 0 w 44"/>
                <a:gd name="T1" fmla="*/ 2147483647 h 89"/>
                <a:gd name="T2" fmla="*/ 2147483647 w 44"/>
                <a:gd name="T3" fmla="*/ 2147483647 h 89"/>
                <a:gd name="T4" fmla="*/ 0 w 44"/>
                <a:gd name="T5" fmla="*/ 0 h 89"/>
                <a:gd name="T6" fmla="*/ 0 60000 65536"/>
                <a:gd name="T7" fmla="*/ 0 60000 65536"/>
                <a:gd name="T8" fmla="*/ 0 60000 65536"/>
              </a:gdLst>
              <a:ahLst/>
              <a:cxnLst>
                <a:cxn ang="T6">
                  <a:pos x="T0" y="T1"/>
                </a:cxn>
                <a:cxn ang="T7">
                  <a:pos x="T2" y="T3"/>
                </a:cxn>
                <a:cxn ang="T8">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1C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l" defTabSz="685783" rtl="0">
                <a:defRPr/>
              </a:pPr>
              <a:endParaRPr lang="it-IT" sz="1351" kern="1200" dirty="0">
                <a:solidFill>
                  <a:prstClr val="black"/>
                </a:solidFill>
                <a:ea typeface="+mn-ea"/>
                <a:cs typeface="+mn-cs"/>
              </a:endParaRPr>
            </a:p>
          </p:txBody>
        </p:sp>
        <p:sp>
          <p:nvSpPr>
            <p:cNvPr id="94" name="Freeform 36">
              <a:extLst>
                <a:ext uri="{FF2B5EF4-FFF2-40B4-BE49-F238E27FC236}">
                  <a16:creationId xmlns="" xmlns:a16="http://schemas.microsoft.com/office/drawing/2014/main" id="{7E6C2AFD-679C-48C8-BF1E-EB497962F86E}"/>
                </a:ext>
              </a:extLst>
            </p:cNvPr>
            <p:cNvSpPr>
              <a:spLocks/>
            </p:cNvSpPr>
            <p:nvPr/>
          </p:nvSpPr>
          <p:spPr bwMode="auto">
            <a:xfrm>
              <a:off x="6389491" y="2528633"/>
              <a:ext cx="75688" cy="105160"/>
            </a:xfrm>
            <a:custGeom>
              <a:avLst/>
              <a:gdLst>
                <a:gd name="T0" fmla="*/ 0 w 58"/>
                <a:gd name="T1" fmla="*/ 2147483647 h 66"/>
                <a:gd name="T2" fmla="*/ 2147483647 w 58"/>
                <a:gd name="T3" fmla="*/ 2147483647 h 66"/>
                <a:gd name="T4" fmla="*/ 0 w 58"/>
                <a:gd name="T5" fmla="*/ 0 h 66"/>
                <a:gd name="T6" fmla="*/ 0 w 58"/>
                <a:gd name="T7" fmla="*/ 2147483647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66">
                  <a:moveTo>
                    <a:pt x="0" y="66"/>
                  </a:moveTo>
                  <a:lnTo>
                    <a:pt x="58" y="32"/>
                  </a:lnTo>
                  <a:lnTo>
                    <a:pt x="0" y="0"/>
                  </a:lnTo>
                  <a:lnTo>
                    <a:pt x="0" y="66"/>
                  </a:lnTo>
                  <a:close/>
                </a:path>
              </a:pathLst>
            </a:custGeom>
            <a:solidFill>
              <a:srgbClr val="EC1C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defTabSz="685783" rtl="0">
                <a:defRPr/>
              </a:pPr>
              <a:endParaRPr lang="it-IT" sz="1351" kern="1200" dirty="0">
                <a:solidFill>
                  <a:prstClr val="black"/>
                </a:solidFill>
                <a:ea typeface="+mn-ea"/>
                <a:cs typeface="+mn-cs"/>
              </a:endParaRPr>
            </a:p>
          </p:txBody>
        </p:sp>
        <p:cxnSp>
          <p:nvCxnSpPr>
            <p:cNvPr id="95" name="Straight Connector 67">
              <a:extLst>
                <a:ext uri="{FF2B5EF4-FFF2-40B4-BE49-F238E27FC236}">
                  <a16:creationId xmlns="" xmlns:a16="http://schemas.microsoft.com/office/drawing/2014/main" id="{162D9452-59B5-47CD-9662-85DD132DFE39}"/>
                </a:ext>
              </a:extLst>
            </p:cNvPr>
            <p:cNvCxnSpPr>
              <a:cxnSpLocks noChangeShapeType="1"/>
            </p:cNvCxnSpPr>
            <p:nvPr/>
          </p:nvCxnSpPr>
          <p:spPr bwMode="auto">
            <a:xfrm flipH="1">
              <a:off x="6324242" y="2581125"/>
              <a:ext cx="65249" cy="177"/>
            </a:xfrm>
            <a:prstGeom prst="line">
              <a:avLst/>
            </a:prstGeom>
            <a:noFill/>
            <a:ln w="28575" cap="rnd" algn="ctr">
              <a:solidFill>
                <a:srgbClr val="EC1C3C"/>
              </a:solidFill>
              <a:round/>
              <a:headEnd/>
              <a:tailEnd/>
            </a:ln>
            <a:extLst>
              <a:ext uri="{909E8E84-426E-40dd-AFC4-6F175D3DCCD1}">
                <a14:hiddenFill xmlns:a14="http://schemas.microsoft.com/office/drawing/2010/main" xmlns="">
                  <a:noFill/>
                </a14:hiddenFill>
              </a:ext>
            </a:extLst>
          </p:spPr>
        </p:cxnSp>
      </p:grpSp>
      <p:sp>
        <p:nvSpPr>
          <p:cNvPr id="97" name="Freccia in su 96">
            <a:extLst>
              <a:ext uri="{FF2B5EF4-FFF2-40B4-BE49-F238E27FC236}">
                <a16:creationId xmlns="" xmlns:a16="http://schemas.microsoft.com/office/drawing/2014/main" id="{C7D5B197-D9DB-4459-81F4-CF92EE02A5BF}"/>
              </a:ext>
            </a:extLst>
          </p:cNvPr>
          <p:cNvSpPr/>
          <p:nvPr/>
        </p:nvSpPr>
        <p:spPr>
          <a:xfrm>
            <a:off x="7212728" y="5085184"/>
            <a:ext cx="144000" cy="144000"/>
          </a:xfrm>
          <a:prstGeom prst="upArrow">
            <a:avLst>
              <a:gd name="adj1" fmla="val 62388"/>
              <a:gd name="adj2" fmla="val 58259"/>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it-IT" kern="1200" dirty="0">
              <a:solidFill>
                <a:srgbClr val="FFFFFF"/>
              </a:solidFill>
              <a:latin typeface="Arial"/>
            </a:endParaRPr>
          </a:p>
        </p:txBody>
      </p:sp>
      <p:sp>
        <p:nvSpPr>
          <p:cNvPr id="98" name="Freccia in su 97">
            <a:extLst>
              <a:ext uri="{FF2B5EF4-FFF2-40B4-BE49-F238E27FC236}">
                <a16:creationId xmlns="" xmlns:a16="http://schemas.microsoft.com/office/drawing/2014/main" id="{D8CB6319-63DF-4D8C-AA45-AAAA94387D80}"/>
              </a:ext>
            </a:extLst>
          </p:cNvPr>
          <p:cNvSpPr/>
          <p:nvPr/>
        </p:nvSpPr>
        <p:spPr>
          <a:xfrm>
            <a:off x="7212728" y="5301208"/>
            <a:ext cx="144000" cy="144000"/>
          </a:xfrm>
          <a:prstGeom prst="upArrow">
            <a:avLst>
              <a:gd name="adj1" fmla="val 62388"/>
              <a:gd name="adj2" fmla="val 58259"/>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it-IT" kern="1200" dirty="0">
              <a:solidFill>
                <a:srgbClr val="FFFFFF"/>
              </a:solidFill>
              <a:latin typeface="Arial"/>
            </a:endParaRPr>
          </a:p>
        </p:txBody>
      </p:sp>
      <p:sp>
        <p:nvSpPr>
          <p:cNvPr id="99" name="Freccia in su 98">
            <a:extLst>
              <a:ext uri="{FF2B5EF4-FFF2-40B4-BE49-F238E27FC236}">
                <a16:creationId xmlns="" xmlns:a16="http://schemas.microsoft.com/office/drawing/2014/main" id="{B6B06235-C2A8-4299-8594-E906A00BC4DC}"/>
              </a:ext>
            </a:extLst>
          </p:cNvPr>
          <p:cNvSpPr/>
          <p:nvPr/>
        </p:nvSpPr>
        <p:spPr>
          <a:xfrm>
            <a:off x="7212728" y="5517232"/>
            <a:ext cx="144000" cy="144000"/>
          </a:xfrm>
          <a:prstGeom prst="upArrow">
            <a:avLst>
              <a:gd name="adj1" fmla="val 62388"/>
              <a:gd name="adj2" fmla="val 58259"/>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it-IT" kern="1200" dirty="0">
              <a:solidFill>
                <a:srgbClr val="FFFFFF"/>
              </a:solidFill>
              <a:latin typeface="Arial"/>
            </a:endParaRPr>
          </a:p>
        </p:txBody>
      </p:sp>
      <p:sp>
        <p:nvSpPr>
          <p:cNvPr id="100" name="Freccia in su 99">
            <a:extLst>
              <a:ext uri="{FF2B5EF4-FFF2-40B4-BE49-F238E27FC236}">
                <a16:creationId xmlns="" xmlns:a16="http://schemas.microsoft.com/office/drawing/2014/main" id="{4F771AA6-93C7-4303-9ED6-20C12E05F573}"/>
              </a:ext>
            </a:extLst>
          </p:cNvPr>
          <p:cNvSpPr/>
          <p:nvPr/>
        </p:nvSpPr>
        <p:spPr>
          <a:xfrm>
            <a:off x="7212728" y="5733272"/>
            <a:ext cx="144000" cy="144000"/>
          </a:xfrm>
          <a:prstGeom prst="upArrow">
            <a:avLst>
              <a:gd name="adj1" fmla="val 62388"/>
              <a:gd name="adj2" fmla="val 58259"/>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it-IT" kern="1200" dirty="0">
              <a:solidFill>
                <a:srgbClr val="FFFFFF"/>
              </a:solidFill>
              <a:latin typeface="Arial"/>
            </a:endParaRPr>
          </a:p>
        </p:txBody>
      </p:sp>
      <p:sp>
        <p:nvSpPr>
          <p:cNvPr id="101" name="Freccia in su 100">
            <a:extLst>
              <a:ext uri="{FF2B5EF4-FFF2-40B4-BE49-F238E27FC236}">
                <a16:creationId xmlns="" xmlns:a16="http://schemas.microsoft.com/office/drawing/2014/main" id="{680F1964-BE40-40C3-94D2-4C67DE4D3074}"/>
              </a:ext>
            </a:extLst>
          </p:cNvPr>
          <p:cNvSpPr/>
          <p:nvPr/>
        </p:nvSpPr>
        <p:spPr>
          <a:xfrm>
            <a:off x="7212728" y="5949296"/>
            <a:ext cx="144000" cy="144000"/>
          </a:xfrm>
          <a:prstGeom prst="upArrow">
            <a:avLst>
              <a:gd name="adj1" fmla="val 62388"/>
              <a:gd name="adj2" fmla="val 58259"/>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it-IT" kern="1200" dirty="0">
              <a:solidFill>
                <a:srgbClr val="FFFFFF"/>
              </a:solidFill>
              <a:latin typeface="Arial"/>
            </a:endParaRPr>
          </a:p>
        </p:txBody>
      </p:sp>
      <p:sp>
        <p:nvSpPr>
          <p:cNvPr id="102" name="Oval 81">
            <a:extLst>
              <a:ext uri="{FF2B5EF4-FFF2-40B4-BE49-F238E27FC236}">
                <a16:creationId xmlns="" xmlns:a16="http://schemas.microsoft.com/office/drawing/2014/main" id="{1BF29133-EDA0-4AEF-BC94-B56AAB1C922F}"/>
              </a:ext>
            </a:extLst>
          </p:cNvPr>
          <p:cNvSpPr/>
          <p:nvPr/>
        </p:nvSpPr>
        <p:spPr bwMode="auto">
          <a:xfrm>
            <a:off x="2411760" y="3717032"/>
            <a:ext cx="288000" cy="288000"/>
          </a:xfrm>
          <a:prstGeom prst="ellipse">
            <a:avLst/>
          </a:prstGeom>
          <a:solidFill>
            <a:srgbClr val="80C1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783" rtl="0">
              <a:defRPr/>
            </a:pPr>
            <a:endParaRPr lang="it-IT" sz="1351" kern="1200" dirty="0">
              <a:solidFill>
                <a:prstClr val="white"/>
              </a:solidFill>
              <a:latin typeface="Arial"/>
            </a:endParaRPr>
          </a:p>
        </p:txBody>
      </p:sp>
      <p:sp>
        <p:nvSpPr>
          <p:cNvPr id="103" name="Multiply 82">
            <a:extLst>
              <a:ext uri="{FF2B5EF4-FFF2-40B4-BE49-F238E27FC236}">
                <a16:creationId xmlns="" xmlns:a16="http://schemas.microsoft.com/office/drawing/2014/main" id="{4DAC1B50-ADBD-4F6E-BF66-1720AD17A27C}"/>
              </a:ext>
            </a:extLst>
          </p:cNvPr>
          <p:cNvSpPr/>
          <p:nvPr/>
        </p:nvSpPr>
        <p:spPr bwMode="auto">
          <a:xfrm>
            <a:off x="2451796" y="3734555"/>
            <a:ext cx="211465" cy="258068"/>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783" rtl="0">
              <a:defRPr/>
            </a:pPr>
            <a:endParaRPr lang="it-IT" sz="1351" kern="1200" dirty="0">
              <a:solidFill>
                <a:prstClr val="white"/>
              </a:solidFill>
              <a:latin typeface="Arial"/>
            </a:endParaRPr>
          </a:p>
        </p:txBody>
      </p:sp>
      <p:sp>
        <p:nvSpPr>
          <p:cNvPr id="104" name="Rounded Rectangle 74">
            <a:extLst>
              <a:ext uri="{FF2B5EF4-FFF2-40B4-BE49-F238E27FC236}">
                <a16:creationId xmlns="" xmlns:a16="http://schemas.microsoft.com/office/drawing/2014/main" id="{8AF5BF10-95F7-4A48-B125-51A7731D69DE}"/>
              </a:ext>
            </a:extLst>
          </p:cNvPr>
          <p:cNvSpPr/>
          <p:nvPr/>
        </p:nvSpPr>
        <p:spPr bwMode="auto">
          <a:xfrm>
            <a:off x="1999784" y="2714255"/>
            <a:ext cx="984224" cy="446043"/>
          </a:xfrm>
          <a:prstGeom prst="roundRect">
            <a:avLst>
              <a:gd name="adj" fmla="val 8027"/>
            </a:avLst>
          </a:prstGeom>
          <a:gradFill flip="none" rotWithShape="1">
            <a:gsLst>
              <a:gs pos="0">
                <a:srgbClr val="80C139">
                  <a:shade val="30000"/>
                  <a:satMod val="115000"/>
                </a:srgbClr>
              </a:gs>
              <a:gs pos="50000">
                <a:srgbClr val="80C139">
                  <a:shade val="67500"/>
                  <a:satMod val="115000"/>
                </a:srgbClr>
              </a:gs>
              <a:gs pos="100000">
                <a:srgbClr val="80C139">
                  <a:shade val="100000"/>
                  <a:satMod val="115000"/>
                </a:srgbClr>
              </a:gs>
            </a:gsLst>
            <a:lin ang="5400000" scaled="1"/>
            <a:tileRect/>
          </a:gradFill>
          <a:ln w="19050" cap="flat" cmpd="sng" algn="ctr">
            <a:noFill/>
            <a:prstDash val="solid"/>
            <a:round/>
            <a:headEnd type="none" w="med" len="med"/>
            <a:tailEnd type="none" w="med" len="med"/>
          </a:ln>
          <a:effectLst/>
        </p:spPr>
        <p:txBody>
          <a:bodyPr anchor="ctr"/>
          <a:lstStyle/>
          <a:p>
            <a:pPr algn="ctr" defTabSz="685783" rtl="0">
              <a:defRPr/>
            </a:pPr>
            <a:r>
              <a:rPr lang="it-IT" sz="1100" b="1" dirty="0">
                <a:solidFill>
                  <a:prstClr val="white"/>
                </a:solidFill>
                <a:ea typeface="+mn-ea"/>
                <a:cs typeface="+mn-cs"/>
              </a:rPr>
              <a:t>Neprilysin</a:t>
            </a:r>
            <a:br>
              <a:rPr lang="it-IT" sz="1100" b="1" dirty="0">
                <a:solidFill>
                  <a:prstClr val="white"/>
                </a:solidFill>
                <a:ea typeface="+mn-ea"/>
                <a:cs typeface="+mn-cs"/>
              </a:rPr>
            </a:br>
            <a:r>
              <a:rPr lang="it-IT" sz="1100" b="1" dirty="0" err="1">
                <a:solidFill>
                  <a:prstClr val="white"/>
                </a:solidFill>
                <a:ea typeface="+mn-ea"/>
                <a:cs typeface="+mn-cs"/>
              </a:rPr>
              <a:t>inhibition</a:t>
            </a:r>
            <a:endParaRPr lang="it-IT" sz="1100" b="1" dirty="0">
              <a:solidFill>
                <a:prstClr val="white"/>
              </a:solidFill>
              <a:ea typeface="+mn-ea"/>
              <a:cs typeface="+mn-cs"/>
            </a:endParaRPr>
          </a:p>
        </p:txBody>
      </p:sp>
      <p:sp>
        <p:nvSpPr>
          <p:cNvPr id="105" name="Freccia in su 104">
            <a:extLst>
              <a:ext uri="{FF2B5EF4-FFF2-40B4-BE49-F238E27FC236}">
                <a16:creationId xmlns="" xmlns:a16="http://schemas.microsoft.com/office/drawing/2014/main" id="{B5568529-D72F-4B0B-AEDB-AA0BF2B9F120}"/>
              </a:ext>
            </a:extLst>
          </p:cNvPr>
          <p:cNvSpPr/>
          <p:nvPr/>
        </p:nvSpPr>
        <p:spPr>
          <a:xfrm>
            <a:off x="196377" y="2420867"/>
            <a:ext cx="556475" cy="1708603"/>
          </a:xfrm>
          <a:prstGeom prst="upArrow">
            <a:avLst>
              <a:gd name="adj1" fmla="val 66317"/>
              <a:gd name="adj2" fmla="val 87110"/>
            </a:avLst>
          </a:prstGeom>
          <a:solidFill>
            <a:srgbClr val="80C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it-IT" kern="1200" dirty="0">
              <a:solidFill>
                <a:srgbClr val="FFFFFF"/>
              </a:solidFill>
              <a:latin typeface="Arial"/>
            </a:endParaRPr>
          </a:p>
        </p:txBody>
      </p:sp>
      <p:sp>
        <p:nvSpPr>
          <p:cNvPr id="71" name="Oval 81">
            <a:extLst>
              <a:ext uri="{FF2B5EF4-FFF2-40B4-BE49-F238E27FC236}">
                <a16:creationId xmlns="" xmlns:a16="http://schemas.microsoft.com/office/drawing/2014/main" id="{FEBEF8E8-ED84-45DA-B2AB-9A414A351382}"/>
              </a:ext>
            </a:extLst>
          </p:cNvPr>
          <p:cNvSpPr/>
          <p:nvPr/>
        </p:nvSpPr>
        <p:spPr bwMode="auto">
          <a:xfrm>
            <a:off x="5597995" y="4480845"/>
            <a:ext cx="288000" cy="288000"/>
          </a:xfrm>
          <a:prstGeom prst="ellipse">
            <a:avLst/>
          </a:prstGeom>
          <a:solidFill>
            <a:srgbClr val="5838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783" rtl="0">
              <a:defRPr/>
            </a:pPr>
            <a:endParaRPr lang="it-IT" sz="1351" kern="1200" dirty="0">
              <a:solidFill>
                <a:prstClr val="white"/>
              </a:solidFill>
              <a:latin typeface="Arial"/>
            </a:endParaRPr>
          </a:p>
        </p:txBody>
      </p:sp>
      <p:sp>
        <p:nvSpPr>
          <p:cNvPr id="73" name="Multiply 82">
            <a:extLst>
              <a:ext uri="{FF2B5EF4-FFF2-40B4-BE49-F238E27FC236}">
                <a16:creationId xmlns="" xmlns:a16="http://schemas.microsoft.com/office/drawing/2014/main" id="{6829171F-7162-4301-AEC1-2C764B545002}"/>
              </a:ext>
            </a:extLst>
          </p:cNvPr>
          <p:cNvSpPr/>
          <p:nvPr/>
        </p:nvSpPr>
        <p:spPr bwMode="auto">
          <a:xfrm>
            <a:off x="5626806" y="4489145"/>
            <a:ext cx="211465" cy="258068"/>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783" rtl="0">
              <a:defRPr/>
            </a:pPr>
            <a:endParaRPr lang="it-IT" sz="1351" kern="1200" dirty="0">
              <a:solidFill>
                <a:prstClr val="white"/>
              </a:solidFill>
              <a:latin typeface="Arial"/>
            </a:endParaRPr>
          </a:p>
        </p:txBody>
      </p:sp>
      <p:cxnSp>
        <p:nvCxnSpPr>
          <p:cNvPr id="79" name="Straight Arrow Connector 78"/>
          <p:cNvCxnSpPr/>
          <p:nvPr/>
        </p:nvCxnSpPr>
        <p:spPr>
          <a:xfrm flipH="1">
            <a:off x="8478550" y="1536237"/>
            <a:ext cx="1" cy="1025921"/>
          </a:xfrm>
          <a:prstGeom prst="straightConnector1">
            <a:avLst/>
          </a:prstGeom>
          <a:ln w="53975"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8769545" y="3915249"/>
            <a:ext cx="1" cy="1025921"/>
          </a:xfrm>
          <a:prstGeom prst="straightConnector1">
            <a:avLst/>
          </a:prstGeom>
          <a:ln w="53975"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02041" y="3645024"/>
            <a:ext cx="1561641" cy="1697658"/>
            <a:chOff x="670211" y="3375836"/>
            <a:chExt cx="1561641" cy="1697662"/>
          </a:xfrm>
        </p:grpSpPr>
        <p:sp>
          <p:nvSpPr>
            <p:cNvPr id="90" name="Rectangle 89"/>
            <p:cNvSpPr/>
            <p:nvPr/>
          </p:nvSpPr>
          <p:spPr>
            <a:xfrm>
              <a:off x="743512" y="3651567"/>
              <a:ext cx="1488340" cy="1421931"/>
            </a:xfrm>
            <a:prstGeom prst="rect">
              <a:avLst/>
            </a:prstGeom>
          </p:spPr>
          <p:txBody>
            <a:bodyPr wrap="square">
              <a:spAutoFit/>
            </a:bodyPr>
            <a:lstStyle/>
            <a:p>
              <a:pPr algn="l" defTabSz="914377" rtl="0" eaLnBrk="0" fontAlgn="base" hangingPunct="0">
                <a:lnSpc>
                  <a:spcPct val="90000"/>
                </a:lnSpc>
                <a:spcBef>
                  <a:spcPct val="0"/>
                </a:spcBef>
                <a:spcAft>
                  <a:spcPct val="0"/>
                </a:spcAft>
              </a:pPr>
              <a:r>
                <a:rPr lang="en-GB" sz="1200" b="1" kern="1200" dirty="0">
                  <a:solidFill>
                    <a:prstClr val="black"/>
                  </a:solidFill>
                  <a:latin typeface="Arial" panose="020B0604020202020204" pitchFamily="34" charset="0"/>
                  <a:ea typeface="+mn-ea"/>
                  <a:cs typeface="Arial" panose="020B0604020202020204" pitchFamily="34" charset="0"/>
                </a:rPr>
                <a:t>Vasodilation</a:t>
              </a:r>
            </a:p>
            <a:p>
              <a:pPr algn="l" defTabSz="914377" rtl="0" eaLnBrk="0" fontAlgn="base" hangingPunct="0">
                <a:lnSpc>
                  <a:spcPct val="90000"/>
                </a:lnSpc>
                <a:spcBef>
                  <a:spcPct val="0"/>
                </a:spcBef>
                <a:spcAft>
                  <a:spcPct val="0"/>
                </a:spcAft>
              </a:pPr>
              <a:r>
                <a:rPr lang="en-GB" sz="1200" kern="1200" dirty="0">
                  <a:solidFill>
                    <a:prstClr val="black"/>
                  </a:solidFill>
                  <a:latin typeface="Arial" panose="020B0604020202020204" pitchFamily="34" charset="0"/>
                  <a:ea typeface="+mn-ea"/>
                  <a:cs typeface="Arial" panose="020B0604020202020204" pitchFamily="34" charset="0"/>
                </a:rPr>
                <a:t>Blood pressure</a:t>
              </a:r>
            </a:p>
            <a:p>
              <a:pPr algn="l" defTabSz="914377" rtl="0" eaLnBrk="0" fontAlgn="base" hangingPunct="0">
                <a:lnSpc>
                  <a:spcPct val="90000"/>
                </a:lnSpc>
                <a:spcBef>
                  <a:spcPct val="0"/>
                </a:spcBef>
                <a:spcAft>
                  <a:spcPct val="0"/>
                </a:spcAft>
              </a:pPr>
              <a:r>
                <a:rPr lang="en-GB" sz="1200" kern="1200" dirty="0">
                  <a:solidFill>
                    <a:prstClr val="black"/>
                  </a:solidFill>
                  <a:latin typeface="Arial" panose="020B0604020202020204" pitchFamily="34" charset="0"/>
                  <a:ea typeface="+mn-ea"/>
                  <a:cs typeface="Arial" panose="020B0604020202020204" pitchFamily="34" charset="0"/>
                </a:rPr>
                <a:t>Sympathetic tone</a:t>
              </a:r>
            </a:p>
            <a:p>
              <a:pPr algn="l" defTabSz="914377" rtl="0" eaLnBrk="0" fontAlgn="base" hangingPunct="0">
                <a:lnSpc>
                  <a:spcPct val="90000"/>
                </a:lnSpc>
                <a:spcBef>
                  <a:spcPct val="0"/>
                </a:spcBef>
                <a:spcAft>
                  <a:spcPct val="0"/>
                </a:spcAft>
              </a:pPr>
              <a:r>
                <a:rPr lang="en-GB" sz="1200" kern="1200" dirty="0">
                  <a:solidFill>
                    <a:prstClr val="black"/>
                  </a:solidFill>
                  <a:latin typeface="Arial" panose="020B0604020202020204" pitchFamily="34" charset="0"/>
                  <a:ea typeface="+mn-ea"/>
                  <a:cs typeface="Arial" panose="020B0604020202020204" pitchFamily="34" charset="0"/>
                </a:rPr>
                <a:t>Natriuresis/diuresis</a:t>
              </a:r>
            </a:p>
            <a:p>
              <a:pPr algn="l" defTabSz="914377" rtl="0" eaLnBrk="0" fontAlgn="base" hangingPunct="0">
                <a:lnSpc>
                  <a:spcPct val="90000"/>
                </a:lnSpc>
                <a:spcBef>
                  <a:spcPct val="0"/>
                </a:spcBef>
                <a:spcAft>
                  <a:spcPct val="0"/>
                </a:spcAft>
              </a:pPr>
              <a:r>
                <a:rPr lang="en-GB" sz="1200" kern="1200" dirty="0">
                  <a:solidFill>
                    <a:prstClr val="black"/>
                  </a:solidFill>
                  <a:latin typeface="Arial" panose="020B0604020202020204" pitchFamily="34" charset="0"/>
                  <a:ea typeface="+mn-ea"/>
                  <a:cs typeface="Arial" panose="020B0604020202020204" pitchFamily="34" charset="0"/>
                </a:rPr>
                <a:t>Vasopressin</a:t>
              </a:r>
            </a:p>
            <a:p>
              <a:pPr algn="l" defTabSz="914377" rtl="0" eaLnBrk="0" fontAlgn="base" hangingPunct="0">
                <a:lnSpc>
                  <a:spcPct val="90000"/>
                </a:lnSpc>
                <a:spcBef>
                  <a:spcPct val="0"/>
                </a:spcBef>
                <a:spcAft>
                  <a:spcPct val="0"/>
                </a:spcAft>
              </a:pPr>
              <a:r>
                <a:rPr lang="en-GB" sz="1200" kern="1200" dirty="0">
                  <a:solidFill>
                    <a:prstClr val="black"/>
                  </a:solidFill>
                  <a:latin typeface="Arial" panose="020B0604020202020204" pitchFamily="34" charset="0"/>
                  <a:ea typeface="+mn-ea"/>
                  <a:cs typeface="Arial" panose="020B0604020202020204" pitchFamily="34" charset="0"/>
                </a:rPr>
                <a:t>Aldosterone</a:t>
              </a:r>
            </a:p>
            <a:p>
              <a:pPr algn="l" defTabSz="914377" rtl="0" eaLnBrk="0" fontAlgn="base" hangingPunct="0">
                <a:lnSpc>
                  <a:spcPct val="90000"/>
                </a:lnSpc>
                <a:spcBef>
                  <a:spcPct val="0"/>
                </a:spcBef>
                <a:spcAft>
                  <a:spcPct val="0"/>
                </a:spcAft>
              </a:pPr>
              <a:r>
                <a:rPr lang="en-GB" sz="1200" kern="1200" dirty="0">
                  <a:solidFill>
                    <a:prstClr val="black"/>
                  </a:solidFill>
                  <a:latin typeface="Arial" panose="020B0604020202020204" pitchFamily="34" charset="0"/>
                  <a:ea typeface="+mn-ea"/>
                  <a:cs typeface="Arial" panose="020B0604020202020204" pitchFamily="34" charset="0"/>
                </a:rPr>
                <a:t>Fibrosis</a:t>
              </a:r>
            </a:p>
            <a:p>
              <a:pPr algn="l" defTabSz="914377" rtl="0" eaLnBrk="0" fontAlgn="base" hangingPunct="0">
                <a:lnSpc>
                  <a:spcPct val="90000"/>
                </a:lnSpc>
                <a:spcBef>
                  <a:spcPct val="0"/>
                </a:spcBef>
                <a:spcAft>
                  <a:spcPct val="0"/>
                </a:spcAft>
              </a:pPr>
              <a:r>
                <a:rPr lang="en-GB" sz="1200" kern="1200" dirty="0">
                  <a:solidFill>
                    <a:prstClr val="black"/>
                  </a:solidFill>
                  <a:latin typeface="Arial" panose="020B0604020202020204" pitchFamily="34" charset="0"/>
                  <a:ea typeface="+mn-ea"/>
                  <a:cs typeface="Arial" panose="020B0604020202020204" pitchFamily="34" charset="0"/>
                </a:rPr>
                <a:t>Hypertrophy</a:t>
              </a:r>
            </a:p>
          </p:txBody>
        </p:sp>
        <p:sp>
          <p:nvSpPr>
            <p:cNvPr id="91" name="Rectangle 25"/>
            <p:cNvSpPr>
              <a:spLocks noChangeArrowheads="1"/>
            </p:cNvSpPr>
            <p:nvPr/>
          </p:nvSpPr>
          <p:spPr bwMode="auto">
            <a:xfrm>
              <a:off x="805360" y="3432123"/>
              <a:ext cx="33502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defTabSz="914377" rtl="0"/>
              <a:r>
                <a:rPr lang="en-US" altLang="en-US" sz="1000" kern="1200" dirty="0">
                  <a:solidFill>
                    <a:prstClr val="black"/>
                  </a:solidFill>
                  <a:ea typeface="+mn-ea"/>
                  <a:cs typeface="+mn-cs"/>
                </a:rPr>
                <a:t>NPRs</a:t>
              </a:r>
            </a:p>
          </p:txBody>
        </p:sp>
        <p:sp>
          <p:nvSpPr>
            <p:cNvPr id="96" name="Rectangle 33"/>
            <p:cNvSpPr>
              <a:spLocks noChangeArrowheads="1"/>
            </p:cNvSpPr>
            <p:nvPr/>
          </p:nvSpPr>
          <p:spPr bwMode="auto">
            <a:xfrm>
              <a:off x="1566761" y="3428307"/>
              <a:ext cx="24205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defTabSz="914377" rtl="0"/>
              <a:r>
                <a:rPr lang="en-GB" altLang="en-US" sz="1000" kern="1200" dirty="0">
                  <a:solidFill>
                    <a:prstClr val="black"/>
                  </a:solidFill>
                  <a:ea typeface="+mn-ea"/>
                  <a:cs typeface="Arial" panose="020B0604020202020204" pitchFamily="34" charset="0"/>
                </a:rPr>
                <a:t>NPs</a:t>
              </a:r>
              <a:endParaRPr lang="en-US" altLang="en-US" sz="1000" kern="1200" dirty="0">
                <a:solidFill>
                  <a:prstClr val="black"/>
                </a:solidFill>
                <a:ea typeface="+mn-ea"/>
                <a:cs typeface="+mn-cs"/>
              </a:endParaRPr>
            </a:p>
          </p:txBody>
        </p:sp>
        <p:grpSp>
          <p:nvGrpSpPr>
            <p:cNvPr id="110" name="Group 109"/>
            <p:cNvGrpSpPr/>
            <p:nvPr/>
          </p:nvGrpSpPr>
          <p:grpSpPr>
            <a:xfrm rot="10800000">
              <a:off x="1184175" y="3375836"/>
              <a:ext cx="295275" cy="250825"/>
              <a:chOff x="1485899" y="3721867"/>
              <a:chExt cx="295275" cy="250825"/>
            </a:xfrm>
          </p:grpSpPr>
          <p:sp>
            <p:nvSpPr>
              <p:cNvPr id="119" name="Freeform 34"/>
              <p:cNvSpPr>
                <a:spLocks/>
              </p:cNvSpPr>
              <p:nvPr/>
            </p:nvSpPr>
            <p:spPr bwMode="auto">
              <a:xfrm>
                <a:off x="1485899" y="3721867"/>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83C55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lgn="l" defTabSz="914377" rtl="0" fontAlgn="base">
                  <a:spcBef>
                    <a:spcPct val="0"/>
                  </a:spcBef>
                  <a:spcAft>
                    <a:spcPct val="0"/>
                  </a:spcAft>
                </a:pPr>
                <a:endParaRPr lang="en-GB" sz="2400" kern="1200" dirty="0">
                  <a:solidFill>
                    <a:srgbClr val="474749"/>
                  </a:solidFill>
                  <a:ea typeface="+mn-ea"/>
                  <a:cs typeface="+mn-cs"/>
                </a:endParaRPr>
              </a:p>
            </p:txBody>
          </p:sp>
          <p:sp>
            <p:nvSpPr>
              <p:cNvPr id="120" name="Freeform 36"/>
              <p:cNvSpPr>
                <a:spLocks/>
              </p:cNvSpPr>
              <p:nvPr/>
            </p:nvSpPr>
            <p:spPr bwMode="auto">
              <a:xfrm>
                <a:off x="1689099" y="3794892"/>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pPr algn="l" defTabSz="914377" rtl="0" fontAlgn="base">
                  <a:spcBef>
                    <a:spcPct val="0"/>
                  </a:spcBef>
                  <a:spcAft>
                    <a:spcPct val="0"/>
                  </a:spcAft>
                </a:pPr>
                <a:endParaRPr lang="en-GB" sz="2400" kern="1200" dirty="0">
                  <a:solidFill>
                    <a:srgbClr val="474749"/>
                  </a:solidFill>
                  <a:ea typeface="+mn-ea"/>
                  <a:cs typeface="+mn-cs"/>
                </a:endParaRPr>
              </a:p>
            </p:txBody>
          </p:sp>
          <p:cxnSp>
            <p:nvCxnSpPr>
              <p:cNvPr id="121" name="Straight Connector 120"/>
              <p:cNvCxnSpPr>
                <a:endCxn id="119" idx="1"/>
              </p:cNvCxnSpPr>
              <p:nvPr/>
            </p:nvCxnSpPr>
            <p:spPr bwMode="auto">
              <a:xfrm flipH="1">
                <a:off x="1609724" y="3845694"/>
                <a:ext cx="79375" cy="176"/>
              </a:xfrm>
              <a:prstGeom prst="line">
                <a:avLst/>
              </a:prstGeom>
              <a:solidFill>
                <a:schemeClr val="accent1"/>
              </a:solidFill>
              <a:ln w="19050" cap="rnd" cmpd="sng" algn="ctr">
                <a:solidFill>
                  <a:srgbClr val="83C55F"/>
                </a:solidFill>
                <a:prstDash val="solid"/>
                <a:round/>
                <a:headEnd type="none" w="med" len="med"/>
                <a:tailEnd type="none" w="med" len="med"/>
              </a:ln>
              <a:effectLst/>
            </p:spPr>
          </p:cxnSp>
        </p:grpSp>
        <p:sp>
          <p:nvSpPr>
            <p:cNvPr id="111" name="Freeform 38"/>
            <p:cNvSpPr>
              <a:spLocks/>
            </p:cNvSpPr>
            <p:nvPr/>
          </p:nvSpPr>
          <p:spPr bwMode="auto">
            <a:xfrm rot="10800000">
              <a:off x="670211" y="387827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pPr algn="l" defTabSz="914377" rtl="0" fontAlgn="base">
                <a:spcBef>
                  <a:spcPct val="0"/>
                </a:spcBef>
                <a:spcAft>
                  <a:spcPct val="0"/>
                </a:spcAft>
              </a:pPr>
              <a:endParaRPr lang="en-GB" sz="2400" kern="1200" dirty="0">
                <a:solidFill>
                  <a:srgbClr val="474749"/>
                </a:solidFill>
                <a:ea typeface="+mn-ea"/>
                <a:cs typeface="+mn-cs"/>
              </a:endParaRPr>
            </a:p>
          </p:txBody>
        </p:sp>
        <p:sp>
          <p:nvSpPr>
            <p:cNvPr id="112" name="Freeform 38"/>
            <p:cNvSpPr>
              <a:spLocks/>
            </p:cNvSpPr>
            <p:nvPr/>
          </p:nvSpPr>
          <p:spPr bwMode="auto">
            <a:xfrm rot="10800000" flipV="1">
              <a:off x="670211" y="420416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pPr algn="l" defTabSz="914377" rtl="0" fontAlgn="base">
                <a:spcBef>
                  <a:spcPct val="0"/>
                </a:spcBef>
                <a:spcAft>
                  <a:spcPct val="0"/>
                </a:spcAft>
              </a:pPr>
              <a:endParaRPr lang="en-GB" sz="2400" kern="1200" dirty="0">
                <a:solidFill>
                  <a:srgbClr val="474749"/>
                </a:solidFill>
                <a:ea typeface="+mn-ea"/>
                <a:cs typeface="+mn-cs"/>
              </a:endParaRPr>
            </a:p>
          </p:txBody>
        </p:sp>
        <p:sp>
          <p:nvSpPr>
            <p:cNvPr id="113" name="Freeform 38"/>
            <p:cNvSpPr>
              <a:spLocks/>
            </p:cNvSpPr>
            <p:nvPr/>
          </p:nvSpPr>
          <p:spPr bwMode="auto">
            <a:xfrm rot="10800000">
              <a:off x="670211" y="4367105"/>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pPr algn="l" defTabSz="914377" rtl="0" fontAlgn="base">
                <a:spcBef>
                  <a:spcPct val="0"/>
                </a:spcBef>
                <a:spcAft>
                  <a:spcPct val="0"/>
                </a:spcAft>
              </a:pPr>
              <a:endParaRPr lang="en-GB" sz="2400" kern="1200" dirty="0">
                <a:solidFill>
                  <a:srgbClr val="474749"/>
                </a:solidFill>
                <a:ea typeface="+mn-ea"/>
                <a:cs typeface="+mn-cs"/>
              </a:endParaRPr>
            </a:p>
          </p:txBody>
        </p:sp>
        <p:sp>
          <p:nvSpPr>
            <p:cNvPr id="114" name="Freeform 38"/>
            <p:cNvSpPr>
              <a:spLocks/>
            </p:cNvSpPr>
            <p:nvPr/>
          </p:nvSpPr>
          <p:spPr bwMode="auto">
            <a:xfrm rot="10800000">
              <a:off x="670211" y="4530047"/>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pPr algn="l" defTabSz="914377" rtl="0" fontAlgn="base">
                <a:spcBef>
                  <a:spcPct val="0"/>
                </a:spcBef>
                <a:spcAft>
                  <a:spcPct val="0"/>
                </a:spcAft>
              </a:pPr>
              <a:endParaRPr lang="en-GB" sz="2400" kern="1200" dirty="0">
                <a:solidFill>
                  <a:srgbClr val="474749"/>
                </a:solidFill>
                <a:ea typeface="+mn-ea"/>
                <a:cs typeface="+mn-cs"/>
              </a:endParaRPr>
            </a:p>
          </p:txBody>
        </p:sp>
        <p:sp>
          <p:nvSpPr>
            <p:cNvPr id="115" name="Freeform 38"/>
            <p:cNvSpPr>
              <a:spLocks/>
            </p:cNvSpPr>
            <p:nvPr/>
          </p:nvSpPr>
          <p:spPr bwMode="auto">
            <a:xfrm rot="10800000">
              <a:off x="670211" y="4041221"/>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pPr algn="l" defTabSz="914377" rtl="0" fontAlgn="base">
                <a:spcBef>
                  <a:spcPct val="0"/>
                </a:spcBef>
                <a:spcAft>
                  <a:spcPct val="0"/>
                </a:spcAft>
              </a:pPr>
              <a:endParaRPr lang="en-GB" sz="2400" kern="1200" dirty="0">
                <a:solidFill>
                  <a:srgbClr val="474749"/>
                </a:solidFill>
                <a:ea typeface="+mn-ea"/>
                <a:cs typeface="+mn-cs"/>
              </a:endParaRPr>
            </a:p>
          </p:txBody>
        </p:sp>
        <p:sp>
          <p:nvSpPr>
            <p:cNvPr id="116" name="Freeform 38"/>
            <p:cNvSpPr>
              <a:spLocks/>
            </p:cNvSpPr>
            <p:nvPr/>
          </p:nvSpPr>
          <p:spPr bwMode="auto">
            <a:xfrm rot="10800000">
              <a:off x="670211" y="469298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pPr algn="l" defTabSz="914377" rtl="0" fontAlgn="base">
                <a:spcBef>
                  <a:spcPct val="0"/>
                </a:spcBef>
                <a:spcAft>
                  <a:spcPct val="0"/>
                </a:spcAft>
              </a:pPr>
              <a:endParaRPr lang="en-GB" sz="2400" kern="1200" dirty="0">
                <a:solidFill>
                  <a:srgbClr val="474749"/>
                </a:solidFill>
                <a:ea typeface="+mn-ea"/>
                <a:cs typeface="+mn-cs"/>
              </a:endParaRPr>
            </a:p>
          </p:txBody>
        </p:sp>
        <p:sp>
          <p:nvSpPr>
            <p:cNvPr id="117" name="Freeform 38"/>
            <p:cNvSpPr>
              <a:spLocks/>
            </p:cNvSpPr>
            <p:nvPr/>
          </p:nvSpPr>
          <p:spPr bwMode="auto">
            <a:xfrm rot="10800000">
              <a:off x="670211" y="485593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pPr algn="l" defTabSz="914377" rtl="0" fontAlgn="base">
                <a:spcBef>
                  <a:spcPct val="0"/>
                </a:spcBef>
                <a:spcAft>
                  <a:spcPct val="0"/>
                </a:spcAft>
              </a:pPr>
              <a:endParaRPr lang="en-GB" sz="2400" kern="1200" dirty="0">
                <a:solidFill>
                  <a:srgbClr val="474749"/>
                </a:solidFill>
                <a:ea typeface="+mn-ea"/>
                <a:cs typeface="+mn-cs"/>
              </a:endParaRPr>
            </a:p>
          </p:txBody>
        </p:sp>
        <p:sp>
          <p:nvSpPr>
            <p:cNvPr id="118" name="Rectangle 117"/>
            <p:cNvSpPr/>
            <p:nvPr/>
          </p:nvSpPr>
          <p:spPr>
            <a:xfrm>
              <a:off x="1799056" y="3432683"/>
              <a:ext cx="190500" cy="799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77" rtl="0" fontAlgn="base">
                <a:spcBef>
                  <a:spcPct val="0"/>
                </a:spcBef>
                <a:spcAft>
                  <a:spcPct val="0"/>
                </a:spcAft>
              </a:pPr>
              <a:endParaRPr lang="en-GB" sz="2400" kern="1200" dirty="0">
                <a:solidFill>
                  <a:prstClr val="white"/>
                </a:solidFill>
                <a:latin typeface="Arial"/>
              </a:endParaRPr>
            </a:p>
          </p:txBody>
        </p:sp>
      </p:grpSp>
      <p:sp>
        <p:nvSpPr>
          <p:cNvPr id="2" name="Rectangle 1"/>
          <p:cNvSpPr/>
          <p:nvPr/>
        </p:nvSpPr>
        <p:spPr>
          <a:xfrm>
            <a:off x="2670627" y="3723103"/>
            <a:ext cx="4572000" cy="438582"/>
          </a:xfrm>
          <a:prstGeom prst="rect">
            <a:avLst/>
          </a:prstGeom>
        </p:spPr>
        <p:txBody>
          <a:bodyPr>
            <a:spAutoFit/>
          </a:bodyPr>
          <a:lstStyle/>
          <a:p>
            <a:pPr algn="r" defTabSz="685783" rtl="0" eaLnBrk="0" hangingPunct="0">
              <a:spcBef>
                <a:spcPts val="300"/>
              </a:spcBef>
              <a:defRPr/>
            </a:pPr>
            <a:r>
              <a:rPr lang="it-IT" altLang="en-US" sz="1000" kern="1200" dirty="0">
                <a:solidFill>
                  <a:srgbClr val="000000"/>
                </a:solidFill>
                <a:ea typeface="+mn-ea"/>
                <a:cs typeface="+mn-cs"/>
              </a:rPr>
              <a:t>Hypertrophy</a:t>
            </a:r>
          </a:p>
          <a:p>
            <a:pPr algn="r" defTabSz="685783" rtl="0" eaLnBrk="0" hangingPunct="0">
              <a:spcBef>
                <a:spcPts val="300"/>
              </a:spcBef>
              <a:defRPr/>
            </a:pPr>
            <a:r>
              <a:rPr lang="it-IT" altLang="en-US" sz="1000" kern="1200" dirty="0">
                <a:solidFill>
                  <a:srgbClr val="000000"/>
                </a:solidFill>
                <a:ea typeface="+mn-ea"/>
                <a:cs typeface="+mn-cs"/>
              </a:rPr>
              <a:t>Fibrosis</a:t>
            </a:r>
          </a:p>
        </p:txBody>
      </p:sp>
      <p:sp>
        <p:nvSpPr>
          <p:cNvPr id="122" name="Freccia in su 5">
            <a:extLst>
              <a:ext uri="{FF2B5EF4-FFF2-40B4-BE49-F238E27FC236}">
                <a16:creationId xmlns="" xmlns:a16="http://schemas.microsoft.com/office/drawing/2014/main" id="{19D7CA0E-E428-451F-9989-05CB91B8131B}"/>
              </a:ext>
            </a:extLst>
          </p:cNvPr>
          <p:cNvSpPr/>
          <p:nvPr/>
        </p:nvSpPr>
        <p:spPr>
          <a:xfrm>
            <a:off x="7176335" y="3790300"/>
            <a:ext cx="144000" cy="144000"/>
          </a:xfrm>
          <a:prstGeom prst="upArrow">
            <a:avLst>
              <a:gd name="adj1" fmla="val 62388"/>
              <a:gd name="adj2" fmla="val 58259"/>
            </a:avLst>
          </a:prstGeom>
          <a:solidFill>
            <a:srgbClr val="EC7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it-IT" kern="1200" dirty="0">
              <a:solidFill>
                <a:srgbClr val="FFFFFF"/>
              </a:solidFill>
              <a:latin typeface="Arial"/>
            </a:endParaRPr>
          </a:p>
        </p:txBody>
      </p:sp>
      <p:sp>
        <p:nvSpPr>
          <p:cNvPr id="123" name="Freccia in su 5">
            <a:extLst>
              <a:ext uri="{FF2B5EF4-FFF2-40B4-BE49-F238E27FC236}">
                <a16:creationId xmlns="" xmlns:a16="http://schemas.microsoft.com/office/drawing/2014/main" id="{19D7CA0E-E428-451F-9989-05CB91B8131B}"/>
              </a:ext>
            </a:extLst>
          </p:cNvPr>
          <p:cNvSpPr/>
          <p:nvPr/>
        </p:nvSpPr>
        <p:spPr>
          <a:xfrm>
            <a:off x="7177179" y="3987335"/>
            <a:ext cx="144000" cy="144000"/>
          </a:xfrm>
          <a:prstGeom prst="upArrow">
            <a:avLst>
              <a:gd name="adj1" fmla="val 62388"/>
              <a:gd name="adj2" fmla="val 58259"/>
            </a:avLst>
          </a:prstGeom>
          <a:solidFill>
            <a:srgbClr val="EC7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0">
              <a:defRPr/>
            </a:pPr>
            <a:endParaRPr lang="it-IT" kern="1200" dirty="0">
              <a:solidFill>
                <a:srgbClr val="FFFFFF"/>
              </a:solidFill>
              <a:latin typeface="Arial"/>
            </a:endParaRPr>
          </a:p>
        </p:txBody>
      </p:sp>
    </p:spTree>
    <p:extLst>
      <p:ext uri="{BB962C8B-B14F-4D97-AF65-F5344CB8AC3E}">
        <p14:creationId xmlns:p14="http://schemas.microsoft.com/office/powerpoint/2010/main" xmlns="" val="86780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idx="4294967295"/>
          </p:nvPr>
        </p:nvSpPr>
        <p:spPr>
          <a:xfrm>
            <a:off x="-108664" y="943331"/>
            <a:ext cx="9144000" cy="540544"/>
          </a:xfrm>
          <a:prstGeom prst="rect">
            <a:avLst/>
          </a:prstGeom>
        </p:spPr>
        <p:txBody>
          <a:bodyPr lIns="0" tIns="0" rIns="0" bIns="0">
            <a:noAutofit/>
          </a:bodyPr>
          <a:lstStyle/>
          <a:p>
            <a:pPr algn="ctr" defTabSz="250531">
              <a:defRPr sz="1800"/>
            </a:pPr>
            <a:r>
              <a:rPr sz="1500" b="1" dirty="0">
                <a:solidFill>
                  <a:srgbClr val="C00000"/>
                </a:solidFill>
                <a:latin typeface="Calibri" panose="020F0502020204030204" pitchFamily="34" charset="0"/>
                <a:cs typeface="Calibri" panose="020F0502020204030204" pitchFamily="34" charset="0"/>
              </a:rPr>
              <a:t>PARADIGM-HF </a:t>
            </a:r>
            <a:r>
              <a:rPr lang="en-US" sz="1500" b="1" dirty="0">
                <a:solidFill>
                  <a:srgbClr val="C00000"/>
                </a:solidFill>
                <a:latin typeface="Calibri" panose="020F0502020204030204" pitchFamily="34" charset="0"/>
                <a:cs typeface="Calibri" panose="020F0502020204030204" pitchFamily="34" charset="0"/>
              </a:rPr>
              <a:t>–</a:t>
            </a:r>
            <a:r>
              <a:rPr sz="1500" b="1" dirty="0">
                <a:solidFill>
                  <a:srgbClr val="C00000"/>
                </a:solidFill>
                <a:latin typeface="Calibri" panose="020F0502020204030204" pitchFamily="34" charset="0"/>
                <a:cs typeface="Calibri" panose="020F0502020204030204" pitchFamily="34" charset="0"/>
              </a:rPr>
              <a:t> </a:t>
            </a:r>
            <a:r>
              <a:rPr lang="it-IT" sz="1500" b="1" dirty="0">
                <a:solidFill>
                  <a:srgbClr val="C00000"/>
                </a:solidFill>
                <a:latin typeface="Calibri" panose="020F0502020204030204" pitchFamily="34" charset="0"/>
                <a:cs typeface="Calibri" panose="020F0502020204030204" pitchFamily="34" charset="0"/>
              </a:rPr>
              <a:t>risultati dell’end-point primario</a:t>
            </a:r>
            <a:r>
              <a:rPr sz="1500" b="1" dirty="0">
                <a:solidFill>
                  <a:srgbClr val="C00000"/>
                </a:solidFill>
                <a:latin typeface="Calibri" panose="020F0502020204030204" pitchFamily="34" charset="0"/>
                <a:cs typeface="Calibri" panose="020F0502020204030204" pitchFamily="34" charset="0"/>
              </a:rPr>
              <a:t>:</a:t>
            </a:r>
            <a:br>
              <a:rPr sz="1500" b="1" dirty="0">
                <a:solidFill>
                  <a:srgbClr val="C00000"/>
                </a:solidFill>
                <a:latin typeface="Calibri" panose="020F0502020204030204" pitchFamily="34" charset="0"/>
                <a:cs typeface="Calibri" panose="020F0502020204030204" pitchFamily="34" charset="0"/>
              </a:rPr>
            </a:br>
            <a:r>
              <a:rPr sz="1500" b="1" dirty="0" err="1">
                <a:solidFill>
                  <a:srgbClr val="C00000"/>
                </a:solidFill>
                <a:latin typeface="Calibri" panose="020F0502020204030204" pitchFamily="34" charset="0"/>
                <a:cs typeface="Calibri" panose="020F0502020204030204" pitchFamily="34" charset="0"/>
              </a:rPr>
              <a:t>sacubitril</a:t>
            </a:r>
            <a:r>
              <a:rPr sz="1500" b="1" dirty="0">
                <a:solidFill>
                  <a:srgbClr val="C00000"/>
                </a:solidFill>
                <a:latin typeface="Calibri" panose="020F0502020204030204" pitchFamily="34" charset="0"/>
                <a:cs typeface="Calibri" panose="020F0502020204030204" pitchFamily="34" charset="0"/>
              </a:rPr>
              <a:t>/valsartan </a:t>
            </a:r>
            <a:r>
              <a:rPr lang="it-IT" sz="1500" b="1" dirty="0">
                <a:solidFill>
                  <a:srgbClr val="C00000"/>
                </a:solidFill>
                <a:latin typeface="Calibri" panose="020F0502020204030204" pitchFamily="34" charset="0"/>
                <a:cs typeface="Calibri" panose="020F0502020204030204" pitchFamily="34" charset="0"/>
              </a:rPr>
              <a:t>riduce significativamente la morte per cause C</a:t>
            </a:r>
            <a:r>
              <a:rPr sz="1500" b="1" dirty="0">
                <a:solidFill>
                  <a:srgbClr val="C00000"/>
                </a:solidFill>
                <a:latin typeface="Calibri" panose="020F0502020204030204" pitchFamily="34" charset="0"/>
                <a:cs typeface="Calibri" panose="020F0502020204030204" pitchFamily="34" charset="0"/>
              </a:rPr>
              <a:t>V</a:t>
            </a:r>
            <a:r>
              <a:rPr lang="it-IT" sz="1500" b="1" dirty="0">
                <a:solidFill>
                  <a:srgbClr val="C00000"/>
                </a:solidFill>
                <a:latin typeface="Calibri" panose="020F0502020204030204" pitchFamily="34" charset="0"/>
                <a:cs typeface="Calibri" panose="020F0502020204030204" pitchFamily="34" charset="0"/>
              </a:rPr>
              <a:t> o la prima </a:t>
            </a:r>
            <a:br>
              <a:rPr lang="it-IT" sz="1500" b="1" dirty="0">
                <a:solidFill>
                  <a:srgbClr val="C00000"/>
                </a:solidFill>
                <a:latin typeface="Calibri" panose="020F0502020204030204" pitchFamily="34" charset="0"/>
                <a:cs typeface="Calibri" panose="020F0502020204030204" pitchFamily="34" charset="0"/>
              </a:rPr>
            </a:br>
            <a:r>
              <a:rPr lang="it-IT" sz="1500" b="1" dirty="0">
                <a:solidFill>
                  <a:srgbClr val="C00000"/>
                </a:solidFill>
                <a:latin typeface="Calibri" panose="020F0502020204030204" pitchFamily="34" charset="0"/>
                <a:cs typeface="Calibri" panose="020F0502020204030204" pitchFamily="34" charset="0"/>
              </a:rPr>
              <a:t>ospedalizzazione per insufficienza cardiaca,</a:t>
            </a:r>
            <a:r>
              <a:rPr sz="1500" b="1" dirty="0">
                <a:solidFill>
                  <a:srgbClr val="C00000"/>
                </a:solidFill>
                <a:latin typeface="Calibri" panose="020F0502020204030204" pitchFamily="34" charset="0"/>
                <a:cs typeface="Calibri" panose="020F0502020204030204" pitchFamily="34" charset="0"/>
              </a:rPr>
              <a:t> vs </a:t>
            </a:r>
            <a:r>
              <a:rPr sz="1500" b="1" dirty="0" err="1">
                <a:solidFill>
                  <a:srgbClr val="C00000"/>
                </a:solidFill>
                <a:latin typeface="Calibri" panose="020F0502020204030204" pitchFamily="34" charset="0"/>
                <a:cs typeface="Calibri" panose="020F0502020204030204" pitchFamily="34" charset="0"/>
              </a:rPr>
              <a:t>enalapril</a:t>
            </a:r>
            <a:endParaRPr sz="1500" b="1" dirty="0">
              <a:solidFill>
                <a:srgbClr val="C00000"/>
              </a:solidFill>
              <a:latin typeface="Calibri" panose="020F0502020204030204" pitchFamily="34" charset="0"/>
              <a:cs typeface="Calibri" panose="020F0502020204030204" pitchFamily="34" charset="0"/>
            </a:endParaRPr>
          </a:p>
        </p:txBody>
      </p:sp>
      <p:sp>
        <p:nvSpPr>
          <p:cNvPr id="168" name="Shape 168"/>
          <p:cNvSpPr/>
          <p:nvPr/>
        </p:nvSpPr>
        <p:spPr>
          <a:xfrm>
            <a:off x="3113484" y="5669104"/>
            <a:ext cx="4751785" cy="923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r">
              <a:defRPr sz="800"/>
            </a:lvl1pPr>
          </a:lstStyle>
          <a:p>
            <a:pPr lvl="0">
              <a:defRPr sz="1800"/>
            </a:pPr>
            <a:r>
              <a:rPr sz="600" dirty="0"/>
              <a:t>McMurray, et al. N </a:t>
            </a:r>
            <a:r>
              <a:rPr sz="600" dirty="0" err="1"/>
              <a:t>Engl</a:t>
            </a:r>
            <a:r>
              <a:rPr sz="600" dirty="0"/>
              <a:t> J Med 2014; </a:t>
            </a:r>
          </a:p>
        </p:txBody>
      </p:sp>
      <p:grpSp>
        <p:nvGrpSpPr>
          <p:cNvPr id="212" name="Group 212"/>
          <p:cNvGrpSpPr/>
          <p:nvPr/>
        </p:nvGrpSpPr>
        <p:grpSpPr>
          <a:xfrm>
            <a:off x="1532336" y="2129022"/>
            <a:ext cx="5751448" cy="3526073"/>
            <a:chOff x="0" y="-12134"/>
            <a:chExt cx="7668596" cy="4701430"/>
          </a:xfrm>
        </p:grpSpPr>
        <p:grpSp>
          <p:nvGrpSpPr>
            <p:cNvPr id="172" name="Group 172"/>
            <p:cNvGrpSpPr/>
            <p:nvPr/>
          </p:nvGrpSpPr>
          <p:grpSpPr>
            <a:xfrm>
              <a:off x="1583136" y="1295822"/>
              <a:ext cx="3803732" cy="637849"/>
              <a:chOff x="0" y="0"/>
              <a:chExt cx="3803731" cy="637848"/>
            </a:xfrm>
          </p:grpSpPr>
          <p:sp>
            <p:nvSpPr>
              <p:cNvPr id="170" name="Shape 170"/>
              <p:cNvSpPr/>
              <p:nvPr/>
            </p:nvSpPr>
            <p:spPr>
              <a:xfrm>
                <a:off x="0" y="0"/>
                <a:ext cx="3803731" cy="607680"/>
              </a:xfrm>
              <a:prstGeom prst="rect">
                <a:avLst/>
              </a:prstGeom>
              <a:solidFill>
                <a:srgbClr val="F2F2F2"/>
              </a:solidFill>
              <a:ln w="12700" cap="flat">
                <a:noFill/>
                <a:miter lim="400000"/>
              </a:ln>
              <a:effectLst>
                <a:outerShdw blurRad="38100" dist="38100" dir="5400000" rotWithShape="0">
                  <a:srgbClr val="000000">
                    <a:alpha val="15999"/>
                  </a:srgbClr>
                </a:outerShdw>
              </a:effectLst>
            </p:spPr>
            <p:txBody>
              <a:bodyPr wrap="square" lIns="0" tIns="0" rIns="0" bIns="0" numCol="1" anchor="t">
                <a:noAutofit/>
              </a:bodyPr>
              <a:lstStyle/>
              <a:p>
                <a:pPr lvl="0">
                  <a:defRPr sz="1600"/>
                </a:pPr>
                <a:endParaRPr sz="1200"/>
              </a:p>
            </p:txBody>
          </p:sp>
          <p:sp>
            <p:nvSpPr>
              <p:cNvPr id="171" name="Shape 171"/>
              <p:cNvSpPr/>
              <p:nvPr/>
            </p:nvSpPr>
            <p:spPr>
              <a:xfrm>
                <a:off x="0" y="0"/>
                <a:ext cx="3803731" cy="6378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000" tIns="54000" rIns="54000" bIns="54000" numCol="1" anchor="t">
                <a:spAutoFit/>
              </a:bodyPr>
              <a:lstStyle/>
              <a:p>
                <a:pPr lvl="0"/>
                <a:r>
                  <a:rPr sz="1200"/>
                  <a:t>Hazard ratio = 0.80 (95% CI: 0.73–0.87)</a:t>
                </a:r>
              </a:p>
              <a:p>
                <a:pPr lvl="0"/>
                <a:r>
                  <a:rPr sz="1200"/>
                  <a:t>p=0,0000002</a:t>
                </a:r>
              </a:p>
            </p:txBody>
          </p:sp>
        </p:grpSp>
        <p:sp>
          <p:nvSpPr>
            <p:cNvPr id="173" name="Shape 173"/>
            <p:cNvSpPr/>
            <p:nvPr/>
          </p:nvSpPr>
          <p:spPr>
            <a:xfrm>
              <a:off x="1355197" y="3941932"/>
              <a:ext cx="6081439"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600"/>
              </a:lvl1pPr>
            </a:lstStyle>
            <a:p>
              <a:pPr lvl="0">
                <a:defRPr sz="1800"/>
              </a:pPr>
              <a:r>
                <a:rPr sz="1200"/>
                <a:t>Days since randomization</a:t>
              </a:r>
            </a:p>
          </p:txBody>
        </p:sp>
        <p:sp>
          <p:nvSpPr>
            <p:cNvPr id="174" name="Shape 174"/>
            <p:cNvSpPr/>
            <p:nvPr/>
          </p:nvSpPr>
          <p:spPr>
            <a:xfrm>
              <a:off x="0" y="4042968"/>
              <a:ext cx="7453318"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p>
              <a:pPr lvl="0"/>
              <a:r>
                <a:rPr sz="900"/>
                <a:t>No at risk</a:t>
              </a:r>
            </a:p>
            <a:p>
              <a:pPr>
                <a:tabLst>
                  <a:tab pos="895350" algn="r"/>
                  <a:tab pos="1543050" algn="r"/>
                  <a:tab pos="2200275" algn="r"/>
                  <a:tab pos="2857500" algn="r"/>
                  <a:tab pos="3514725" algn="r"/>
                  <a:tab pos="4162425" algn="r"/>
                  <a:tab pos="4810125" algn="r"/>
                  <a:tab pos="5467350" algn="r"/>
                </a:tabLst>
              </a:pPr>
              <a:r>
                <a:rPr sz="900"/>
                <a:t>LCZ696	4187	3922	3663	3018	2257	1544	896	249</a:t>
              </a:r>
            </a:p>
            <a:p>
              <a:pPr>
                <a:tabLst>
                  <a:tab pos="895350" algn="r"/>
                  <a:tab pos="1543050" algn="r"/>
                  <a:tab pos="2200275" algn="r"/>
                  <a:tab pos="2857500" algn="r"/>
                  <a:tab pos="3514725" algn="r"/>
                  <a:tab pos="4162425" algn="r"/>
                  <a:tab pos="4810125" algn="r"/>
                  <a:tab pos="5467350" algn="r"/>
                </a:tabLst>
              </a:pPr>
              <a:r>
                <a:rPr sz="900"/>
                <a:t>Enalapril	4212	3883	3579	2922	2123	1488	853	236</a:t>
              </a:r>
            </a:p>
          </p:txBody>
        </p:sp>
        <p:sp>
          <p:nvSpPr>
            <p:cNvPr id="175" name="Shape 175"/>
            <p:cNvSpPr/>
            <p:nvPr/>
          </p:nvSpPr>
          <p:spPr>
            <a:xfrm rot="16200000">
              <a:off x="-746069" y="1656207"/>
              <a:ext cx="2362142"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600"/>
              </a:lvl1pPr>
            </a:lstStyle>
            <a:p>
              <a:pPr lvl="0">
                <a:defRPr sz="1800"/>
              </a:pPr>
              <a:r>
                <a:rPr sz="1200"/>
                <a:t>Cumulative probability</a:t>
              </a:r>
            </a:p>
          </p:txBody>
        </p:sp>
        <p:grpSp>
          <p:nvGrpSpPr>
            <p:cNvPr id="208" name="Group 208"/>
            <p:cNvGrpSpPr/>
            <p:nvPr/>
          </p:nvGrpSpPr>
          <p:grpSpPr>
            <a:xfrm>
              <a:off x="957586" y="-12134"/>
              <a:ext cx="6711010" cy="3975515"/>
              <a:chOff x="10909" y="-12134"/>
              <a:chExt cx="6711008" cy="3975514"/>
            </a:xfrm>
          </p:grpSpPr>
          <p:sp>
            <p:nvSpPr>
              <p:cNvPr id="176" name="Shape 176"/>
              <p:cNvSpPr/>
              <p:nvPr/>
            </p:nvSpPr>
            <p:spPr>
              <a:xfrm>
                <a:off x="10909" y="-12134"/>
                <a:ext cx="284267"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600"/>
                </a:lvl1pPr>
              </a:lstStyle>
              <a:p>
                <a:pPr lvl="0">
                  <a:defRPr sz="1800"/>
                </a:pPr>
                <a:r>
                  <a:rPr sz="1200"/>
                  <a:t>1.0</a:t>
                </a:r>
              </a:p>
            </p:txBody>
          </p:sp>
          <p:sp>
            <p:nvSpPr>
              <p:cNvPr id="177" name="Shape 177"/>
              <p:cNvSpPr/>
              <p:nvPr/>
            </p:nvSpPr>
            <p:spPr>
              <a:xfrm>
                <a:off x="10909" y="725384"/>
                <a:ext cx="284267"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600"/>
                </a:lvl1pPr>
              </a:lstStyle>
              <a:p>
                <a:pPr lvl="0">
                  <a:defRPr sz="1800"/>
                </a:pPr>
                <a:r>
                  <a:rPr sz="1200" dirty="0"/>
                  <a:t>0.6</a:t>
                </a:r>
              </a:p>
            </p:txBody>
          </p:sp>
          <p:sp>
            <p:nvSpPr>
              <p:cNvPr id="178" name="Shape 178"/>
              <p:cNvSpPr/>
              <p:nvPr/>
            </p:nvSpPr>
            <p:spPr>
              <a:xfrm>
                <a:off x="10909" y="1613416"/>
                <a:ext cx="284267"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600"/>
                </a:lvl1pPr>
              </a:lstStyle>
              <a:p>
                <a:pPr lvl="0">
                  <a:defRPr sz="1800"/>
                </a:pPr>
                <a:r>
                  <a:rPr sz="1200"/>
                  <a:t>0.4</a:t>
                </a:r>
              </a:p>
            </p:txBody>
          </p:sp>
          <p:sp>
            <p:nvSpPr>
              <p:cNvPr id="179" name="Shape 179"/>
              <p:cNvSpPr/>
              <p:nvPr/>
            </p:nvSpPr>
            <p:spPr>
              <a:xfrm>
                <a:off x="10909" y="2501447"/>
                <a:ext cx="284267"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600"/>
                </a:lvl1pPr>
              </a:lstStyle>
              <a:p>
                <a:pPr lvl="0">
                  <a:defRPr sz="1800"/>
                </a:pPr>
                <a:r>
                  <a:rPr sz="1200"/>
                  <a:t>0.2</a:t>
                </a:r>
              </a:p>
            </p:txBody>
          </p:sp>
          <p:sp>
            <p:nvSpPr>
              <p:cNvPr id="180" name="Shape 180"/>
              <p:cNvSpPr/>
              <p:nvPr/>
            </p:nvSpPr>
            <p:spPr>
              <a:xfrm>
                <a:off x="181897" y="3389476"/>
                <a:ext cx="113280"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600"/>
                </a:lvl1pPr>
              </a:lstStyle>
              <a:p>
                <a:pPr lvl="0">
                  <a:defRPr sz="1800"/>
                </a:pPr>
                <a:r>
                  <a:rPr sz="1200"/>
                  <a:t>0</a:t>
                </a:r>
              </a:p>
            </p:txBody>
          </p:sp>
          <p:sp>
            <p:nvSpPr>
              <p:cNvPr id="181" name="Shape 181"/>
              <p:cNvSpPr/>
              <p:nvPr/>
            </p:nvSpPr>
            <p:spPr>
              <a:xfrm>
                <a:off x="247896" y="3624828"/>
                <a:ext cx="205609"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0</a:t>
                </a:r>
              </a:p>
            </p:txBody>
          </p:sp>
          <p:sp>
            <p:nvSpPr>
              <p:cNvPr id="182" name="Shape 182"/>
              <p:cNvSpPr/>
              <p:nvPr/>
            </p:nvSpPr>
            <p:spPr>
              <a:xfrm>
                <a:off x="994637" y="3624828"/>
                <a:ext cx="432168"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180</a:t>
                </a:r>
              </a:p>
            </p:txBody>
          </p:sp>
          <p:sp>
            <p:nvSpPr>
              <p:cNvPr id="183" name="Shape 183"/>
              <p:cNvSpPr/>
              <p:nvPr/>
            </p:nvSpPr>
            <p:spPr>
              <a:xfrm>
                <a:off x="1875076" y="3624828"/>
                <a:ext cx="432168"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360</a:t>
                </a:r>
              </a:p>
            </p:txBody>
          </p:sp>
          <p:sp>
            <p:nvSpPr>
              <p:cNvPr id="184" name="Shape 184"/>
              <p:cNvSpPr/>
              <p:nvPr/>
            </p:nvSpPr>
            <p:spPr>
              <a:xfrm>
                <a:off x="2746390" y="3624828"/>
                <a:ext cx="432168"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540</a:t>
                </a:r>
              </a:p>
            </p:txBody>
          </p:sp>
          <p:sp>
            <p:nvSpPr>
              <p:cNvPr id="185" name="Shape 185"/>
              <p:cNvSpPr/>
              <p:nvPr/>
            </p:nvSpPr>
            <p:spPr>
              <a:xfrm>
                <a:off x="3615851" y="3624828"/>
                <a:ext cx="432168"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720</a:t>
                </a:r>
              </a:p>
            </p:txBody>
          </p:sp>
          <p:sp>
            <p:nvSpPr>
              <p:cNvPr id="186" name="Shape 186"/>
              <p:cNvSpPr/>
              <p:nvPr/>
            </p:nvSpPr>
            <p:spPr>
              <a:xfrm>
                <a:off x="4487166" y="3624828"/>
                <a:ext cx="432168"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900</a:t>
                </a:r>
              </a:p>
            </p:txBody>
          </p:sp>
          <p:sp>
            <p:nvSpPr>
              <p:cNvPr id="187" name="Shape 187"/>
              <p:cNvSpPr/>
              <p:nvPr/>
            </p:nvSpPr>
            <p:spPr>
              <a:xfrm>
                <a:off x="5305932" y="3624828"/>
                <a:ext cx="545445"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1080</a:t>
                </a:r>
              </a:p>
            </p:txBody>
          </p:sp>
          <p:sp>
            <p:nvSpPr>
              <p:cNvPr id="188" name="Shape 188"/>
              <p:cNvSpPr/>
              <p:nvPr/>
            </p:nvSpPr>
            <p:spPr>
              <a:xfrm>
                <a:off x="6176472" y="3624828"/>
                <a:ext cx="545445" cy="338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1600"/>
                </a:lvl1pPr>
              </a:lstStyle>
              <a:p>
                <a:pPr lvl="0">
                  <a:defRPr sz="1800"/>
                </a:pPr>
                <a:r>
                  <a:rPr sz="1200"/>
                  <a:t>1260</a:t>
                </a:r>
              </a:p>
            </p:txBody>
          </p:sp>
          <p:sp>
            <p:nvSpPr>
              <p:cNvPr id="189" name="Shape 189"/>
              <p:cNvSpPr/>
              <p:nvPr/>
            </p:nvSpPr>
            <p:spPr>
              <a:xfrm>
                <a:off x="346604" y="540641"/>
                <a:ext cx="6102593" cy="29694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28575" cap="sq">
                <a:solidFill>
                  <a:srgbClr val="000000"/>
                </a:solidFill>
                <a:prstDash val="solid"/>
                <a:miter lim="0"/>
              </a:ln>
              <a:effectLst/>
            </p:spPr>
            <p:txBody>
              <a:bodyPr wrap="square" lIns="0" tIns="0" rIns="0" bIns="0" numCol="1" anchor="t">
                <a:noAutofit/>
              </a:bodyPr>
              <a:lstStyle/>
              <a:p>
                <a:pPr lvl="0">
                  <a:defRPr sz="2400"/>
                </a:pPr>
                <a:endParaRPr/>
              </a:p>
            </p:txBody>
          </p:sp>
          <p:sp>
            <p:nvSpPr>
              <p:cNvPr id="190" name="Shape 190"/>
              <p:cNvSpPr/>
              <p:nvPr/>
            </p:nvSpPr>
            <p:spPr>
              <a:xfrm>
                <a:off x="254526" y="116438"/>
                <a:ext cx="92079" cy="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191" name="Shape 191"/>
              <p:cNvSpPr/>
              <p:nvPr/>
            </p:nvSpPr>
            <p:spPr>
              <a:xfrm>
                <a:off x="254526" y="855371"/>
                <a:ext cx="92079" cy="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192" name="Shape 192"/>
              <p:cNvSpPr/>
              <p:nvPr/>
            </p:nvSpPr>
            <p:spPr>
              <a:xfrm>
                <a:off x="254526" y="1740265"/>
                <a:ext cx="92079" cy="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193" name="Shape 193"/>
              <p:cNvSpPr/>
              <p:nvPr/>
            </p:nvSpPr>
            <p:spPr>
              <a:xfrm>
                <a:off x="254526" y="2625159"/>
                <a:ext cx="92079" cy="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194" name="Shape 194"/>
              <p:cNvSpPr/>
              <p:nvPr/>
            </p:nvSpPr>
            <p:spPr>
              <a:xfrm>
                <a:off x="254526" y="3510054"/>
                <a:ext cx="92079" cy="1"/>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195" name="Shape 195"/>
              <p:cNvSpPr/>
              <p:nvPr/>
            </p:nvSpPr>
            <p:spPr>
              <a:xfrm flipV="1">
                <a:off x="346605" y="3510055"/>
                <a:ext cx="2" cy="127718"/>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196" name="Shape 196"/>
              <p:cNvSpPr/>
              <p:nvPr/>
            </p:nvSpPr>
            <p:spPr>
              <a:xfrm flipV="1">
                <a:off x="1215002" y="3510055"/>
                <a:ext cx="2" cy="127718"/>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197" name="Shape 197"/>
              <p:cNvSpPr/>
              <p:nvPr/>
            </p:nvSpPr>
            <p:spPr>
              <a:xfrm flipV="1">
                <a:off x="2088161" y="3510055"/>
                <a:ext cx="2" cy="127718"/>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198" name="Shape 198"/>
              <p:cNvSpPr/>
              <p:nvPr/>
            </p:nvSpPr>
            <p:spPr>
              <a:xfrm flipV="1">
                <a:off x="2961321" y="3510055"/>
                <a:ext cx="2" cy="127718"/>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199" name="Shape 199"/>
              <p:cNvSpPr/>
              <p:nvPr/>
            </p:nvSpPr>
            <p:spPr>
              <a:xfrm flipV="1">
                <a:off x="3834480" y="3510055"/>
                <a:ext cx="2" cy="127718"/>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00" name="Shape 200"/>
              <p:cNvSpPr/>
              <p:nvPr/>
            </p:nvSpPr>
            <p:spPr>
              <a:xfrm flipV="1">
                <a:off x="4704464" y="3510055"/>
                <a:ext cx="2" cy="127718"/>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01" name="Shape 201"/>
              <p:cNvSpPr/>
              <p:nvPr/>
            </p:nvSpPr>
            <p:spPr>
              <a:xfrm flipV="1">
                <a:off x="5576035" y="3510055"/>
                <a:ext cx="2" cy="127718"/>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02" name="Shape 202"/>
              <p:cNvSpPr/>
              <p:nvPr/>
            </p:nvSpPr>
            <p:spPr>
              <a:xfrm flipV="1">
                <a:off x="6449195" y="3510055"/>
                <a:ext cx="2" cy="127718"/>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03" name="Shape 203"/>
              <p:cNvSpPr/>
              <p:nvPr/>
            </p:nvSpPr>
            <p:spPr>
              <a:xfrm flipV="1">
                <a:off x="279927" y="412923"/>
                <a:ext cx="128594" cy="109473"/>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04" name="Shape 204"/>
              <p:cNvSpPr/>
              <p:nvPr/>
            </p:nvSpPr>
            <p:spPr>
              <a:xfrm flipV="1">
                <a:off x="279927" y="476781"/>
                <a:ext cx="128594" cy="109473"/>
              </a:xfrm>
              <a:prstGeom prst="line">
                <a:avLst/>
              </a:prstGeom>
              <a:noFill/>
              <a:ln w="28575" cap="flat">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05" name="Shape 205"/>
              <p:cNvSpPr/>
              <p:nvPr/>
            </p:nvSpPr>
            <p:spPr>
              <a:xfrm>
                <a:off x="352955" y="2237447"/>
                <a:ext cx="6096242" cy="12726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 y="21600"/>
                    </a:lnTo>
                    <a:lnTo>
                      <a:pt x="62" y="21213"/>
                    </a:lnTo>
                    <a:lnTo>
                      <a:pt x="242" y="21213"/>
                    </a:lnTo>
                    <a:lnTo>
                      <a:pt x="242" y="20903"/>
                    </a:lnTo>
                    <a:lnTo>
                      <a:pt x="433" y="20903"/>
                    </a:lnTo>
                    <a:lnTo>
                      <a:pt x="433" y="20671"/>
                    </a:lnTo>
                    <a:lnTo>
                      <a:pt x="602" y="20671"/>
                    </a:lnTo>
                    <a:lnTo>
                      <a:pt x="602" y="20439"/>
                    </a:lnTo>
                    <a:lnTo>
                      <a:pt x="883" y="20439"/>
                    </a:lnTo>
                    <a:lnTo>
                      <a:pt x="883" y="20206"/>
                    </a:lnTo>
                    <a:lnTo>
                      <a:pt x="1029" y="20206"/>
                    </a:lnTo>
                    <a:lnTo>
                      <a:pt x="1029" y="19974"/>
                    </a:lnTo>
                    <a:lnTo>
                      <a:pt x="1153" y="19974"/>
                    </a:lnTo>
                    <a:lnTo>
                      <a:pt x="1153" y="19665"/>
                    </a:lnTo>
                    <a:lnTo>
                      <a:pt x="1277" y="19665"/>
                    </a:lnTo>
                    <a:lnTo>
                      <a:pt x="1277" y="19510"/>
                    </a:lnTo>
                    <a:lnTo>
                      <a:pt x="1457" y="19510"/>
                    </a:lnTo>
                    <a:lnTo>
                      <a:pt x="1457" y="19277"/>
                    </a:lnTo>
                    <a:lnTo>
                      <a:pt x="1603" y="19277"/>
                    </a:lnTo>
                    <a:lnTo>
                      <a:pt x="1603" y="18968"/>
                    </a:lnTo>
                    <a:lnTo>
                      <a:pt x="1682" y="18968"/>
                    </a:lnTo>
                    <a:lnTo>
                      <a:pt x="1682" y="18813"/>
                    </a:lnTo>
                    <a:lnTo>
                      <a:pt x="1918" y="18813"/>
                    </a:lnTo>
                    <a:lnTo>
                      <a:pt x="1918" y="18581"/>
                    </a:lnTo>
                    <a:lnTo>
                      <a:pt x="1997" y="18581"/>
                    </a:lnTo>
                    <a:lnTo>
                      <a:pt x="1997" y="18348"/>
                    </a:lnTo>
                    <a:lnTo>
                      <a:pt x="2143" y="18348"/>
                    </a:lnTo>
                    <a:lnTo>
                      <a:pt x="2143" y="18039"/>
                    </a:lnTo>
                    <a:lnTo>
                      <a:pt x="2391" y="18039"/>
                    </a:lnTo>
                    <a:lnTo>
                      <a:pt x="2391" y="17884"/>
                    </a:lnTo>
                    <a:lnTo>
                      <a:pt x="2661" y="17884"/>
                    </a:lnTo>
                    <a:lnTo>
                      <a:pt x="2661" y="17652"/>
                    </a:lnTo>
                    <a:lnTo>
                      <a:pt x="2841" y="17652"/>
                    </a:lnTo>
                    <a:lnTo>
                      <a:pt x="2841" y="17342"/>
                    </a:lnTo>
                    <a:lnTo>
                      <a:pt x="2976" y="17342"/>
                    </a:lnTo>
                    <a:lnTo>
                      <a:pt x="2976" y="17187"/>
                    </a:lnTo>
                    <a:lnTo>
                      <a:pt x="3144" y="17187"/>
                    </a:lnTo>
                    <a:lnTo>
                      <a:pt x="3144" y="16955"/>
                    </a:lnTo>
                    <a:lnTo>
                      <a:pt x="3313" y="16955"/>
                    </a:lnTo>
                    <a:lnTo>
                      <a:pt x="3313" y="16645"/>
                    </a:lnTo>
                    <a:lnTo>
                      <a:pt x="3437" y="16645"/>
                    </a:lnTo>
                    <a:lnTo>
                      <a:pt x="3437" y="16568"/>
                    </a:lnTo>
                    <a:lnTo>
                      <a:pt x="3538" y="16568"/>
                    </a:lnTo>
                    <a:lnTo>
                      <a:pt x="3538" y="16258"/>
                    </a:lnTo>
                    <a:lnTo>
                      <a:pt x="3639" y="16258"/>
                    </a:lnTo>
                    <a:lnTo>
                      <a:pt x="3639" y="16026"/>
                    </a:lnTo>
                    <a:lnTo>
                      <a:pt x="3752" y="16026"/>
                    </a:lnTo>
                    <a:lnTo>
                      <a:pt x="3752" y="15794"/>
                    </a:lnTo>
                    <a:lnTo>
                      <a:pt x="3887" y="15794"/>
                    </a:lnTo>
                    <a:lnTo>
                      <a:pt x="3887" y="15561"/>
                    </a:lnTo>
                    <a:lnTo>
                      <a:pt x="4157" y="15561"/>
                    </a:lnTo>
                    <a:lnTo>
                      <a:pt x="4157" y="15329"/>
                    </a:lnTo>
                    <a:lnTo>
                      <a:pt x="4348" y="15329"/>
                    </a:lnTo>
                    <a:lnTo>
                      <a:pt x="4348" y="15097"/>
                    </a:lnTo>
                    <a:lnTo>
                      <a:pt x="4584" y="15097"/>
                    </a:lnTo>
                    <a:lnTo>
                      <a:pt x="4584" y="14787"/>
                    </a:lnTo>
                    <a:lnTo>
                      <a:pt x="4821" y="14787"/>
                    </a:lnTo>
                    <a:lnTo>
                      <a:pt x="4821" y="14632"/>
                    </a:lnTo>
                    <a:lnTo>
                      <a:pt x="5023" y="14632"/>
                    </a:lnTo>
                    <a:lnTo>
                      <a:pt x="5023" y="14323"/>
                    </a:lnTo>
                    <a:lnTo>
                      <a:pt x="5158" y="14323"/>
                    </a:lnTo>
                    <a:lnTo>
                      <a:pt x="5158" y="14168"/>
                    </a:lnTo>
                    <a:lnTo>
                      <a:pt x="5338" y="14168"/>
                    </a:lnTo>
                    <a:lnTo>
                      <a:pt x="5338" y="13935"/>
                    </a:lnTo>
                    <a:lnTo>
                      <a:pt x="5507" y="13935"/>
                    </a:lnTo>
                    <a:lnTo>
                      <a:pt x="5507" y="13703"/>
                    </a:lnTo>
                    <a:lnTo>
                      <a:pt x="5766" y="13703"/>
                    </a:lnTo>
                    <a:lnTo>
                      <a:pt x="5766" y="13394"/>
                    </a:lnTo>
                    <a:lnTo>
                      <a:pt x="5946" y="13394"/>
                    </a:lnTo>
                    <a:lnTo>
                      <a:pt x="5946" y="13161"/>
                    </a:lnTo>
                    <a:lnTo>
                      <a:pt x="6148" y="13161"/>
                    </a:lnTo>
                    <a:lnTo>
                      <a:pt x="6148" y="13006"/>
                    </a:lnTo>
                    <a:lnTo>
                      <a:pt x="6272" y="13006"/>
                    </a:lnTo>
                    <a:lnTo>
                      <a:pt x="6272" y="12697"/>
                    </a:lnTo>
                    <a:lnTo>
                      <a:pt x="6474" y="12697"/>
                    </a:lnTo>
                    <a:lnTo>
                      <a:pt x="6474" y="12542"/>
                    </a:lnTo>
                    <a:lnTo>
                      <a:pt x="6778" y="12542"/>
                    </a:lnTo>
                    <a:lnTo>
                      <a:pt x="6778" y="12387"/>
                    </a:lnTo>
                    <a:lnTo>
                      <a:pt x="7014" y="12387"/>
                    </a:lnTo>
                    <a:lnTo>
                      <a:pt x="7014" y="12077"/>
                    </a:lnTo>
                    <a:lnTo>
                      <a:pt x="7194" y="12077"/>
                    </a:lnTo>
                    <a:lnTo>
                      <a:pt x="7194" y="11845"/>
                    </a:lnTo>
                    <a:lnTo>
                      <a:pt x="7408" y="11845"/>
                    </a:lnTo>
                    <a:lnTo>
                      <a:pt x="7408" y="11613"/>
                    </a:lnTo>
                    <a:lnTo>
                      <a:pt x="7599" y="11613"/>
                    </a:lnTo>
                    <a:lnTo>
                      <a:pt x="7599" y="11381"/>
                    </a:lnTo>
                    <a:lnTo>
                      <a:pt x="7802" y="11381"/>
                    </a:lnTo>
                    <a:lnTo>
                      <a:pt x="7802" y="11148"/>
                    </a:lnTo>
                    <a:lnTo>
                      <a:pt x="8004" y="11148"/>
                    </a:lnTo>
                    <a:lnTo>
                      <a:pt x="8004" y="10916"/>
                    </a:lnTo>
                    <a:lnTo>
                      <a:pt x="8286" y="10916"/>
                    </a:lnTo>
                    <a:lnTo>
                      <a:pt x="8286" y="10684"/>
                    </a:lnTo>
                    <a:lnTo>
                      <a:pt x="8522" y="10684"/>
                    </a:lnTo>
                    <a:lnTo>
                      <a:pt x="8522" y="10374"/>
                    </a:lnTo>
                    <a:lnTo>
                      <a:pt x="8781" y="10374"/>
                    </a:lnTo>
                    <a:lnTo>
                      <a:pt x="8781" y="10219"/>
                    </a:lnTo>
                    <a:lnTo>
                      <a:pt x="9051" y="10219"/>
                    </a:lnTo>
                    <a:lnTo>
                      <a:pt x="9051" y="9987"/>
                    </a:lnTo>
                    <a:lnTo>
                      <a:pt x="9332" y="9987"/>
                    </a:lnTo>
                    <a:lnTo>
                      <a:pt x="9332" y="9755"/>
                    </a:lnTo>
                    <a:lnTo>
                      <a:pt x="9523" y="9755"/>
                    </a:lnTo>
                    <a:lnTo>
                      <a:pt x="9523" y="9523"/>
                    </a:lnTo>
                    <a:lnTo>
                      <a:pt x="9894" y="9523"/>
                    </a:lnTo>
                    <a:lnTo>
                      <a:pt x="9894" y="9290"/>
                    </a:lnTo>
                    <a:lnTo>
                      <a:pt x="9996" y="9290"/>
                    </a:lnTo>
                    <a:lnTo>
                      <a:pt x="9996" y="9058"/>
                    </a:lnTo>
                    <a:lnTo>
                      <a:pt x="10164" y="9058"/>
                    </a:lnTo>
                    <a:lnTo>
                      <a:pt x="10164" y="8826"/>
                    </a:lnTo>
                    <a:lnTo>
                      <a:pt x="10434" y="8826"/>
                    </a:lnTo>
                    <a:lnTo>
                      <a:pt x="10434" y="8594"/>
                    </a:lnTo>
                    <a:lnTo>
                      <a:pt x="10704" y="8594"/>
                    </a:lnTo>
                    <a:lnTo>
                      <a:pt x="10704" y="8284"/>
                    </a:lnTo>
                    <a:lnTo>
                      <a:pt x="11121" y="8284"/>
                    </a:lnTo>
                    <a:lnTo>
                      <a:pt x="11121" y="8052"/>
                    </a:lnTo>
                    <a:lnTo>
                      <a:pt x="11334" y="8052"/>
                    </a:lnTo>
                    <a:lnTo>
                      <a:pt x="11334" y="7819"/>
                    </a:lnTo>
                    <a:lnTo>
                      <a:pt x="11683" y="7819"/>
                    </a:lnTo>
                    <a:lnTo>
                      <a:pt x="11683" y="7587"/>
                    </a:lnTo>
                    <a:lnTo>
                      <a:pt x="11762" y="7587"/>
                    </a:lnTo>
                    <a:lnTo>
                      <a:pt x="11762" y="7277"/>
                    </a:lnTo>
                    <a:lnTo>
                      <a:pt x="12066" y="7277"/>
                    </a:lnTo>
                    <a:lnTo>
                      <a:pt x="12066" y="7200"/>
                    </a:lnTo>
                    <a:lnTo>
                      <a:pt x="12313" y="7200"/>
                    </a:lnTo>
                    <a:lnTo>
                      <a:pt x="12313" y="6968"/>
                    </a:lnTo>
                    <a:lnTo>
                      <a:pt x="12606" y="6968"/>
                    </a:lnTo>
                    <a:lnTo>
                      <a:pt x="12606" y="6735"/>
                    </a:lnTo>
                    <a:lnTo>
                      <a:pt x="12819" y="6735"/>
                    </a:lnTo>
                    <a:lnTo>
                      <a:pt x="12819" y="6426"/>
                    </a:lnTo>
                    <a:lnTo>
                      <a:pt x="13314" y="6426"/>
                    </a:lnTo>
                    <a:lnTo>
                      <a:pt x="13314" y="6271"/>
                    </a:lnTo>
                    <a:lnTo>
                      <a:pt x="13618" y="6271"/>
                    </a:lnTo>
                    <a:lnTo>
                      <a:pt x="13618" y="6039"/>
                    </a:lnTo>
                    <a:lnTo>
                      <a:pt x="14102" y="6039"/>
                    </a:lnTo>
                    <a:lnTo>
                      <a:pt x="14102" y="5806"/>
                    </a:lnTo>
                    <a:lnTo>
                      <a:pt x="14586" y="5806"/>
                    </a:lnTo>
                    <a:lnTo>
                      <a:pt x="14586" y="5574"/>
                    </a:lnTo>
                    <a:lnTo>
                      <a:pt x="14844" y="5574"/>
                    </a:lnTo>
                    <a:lnTo>
                      <a:pt x="14844" y="5342"/>
                    </a:lnTo>
                    <a:lnTo>
                      <a:pt x="15013" y="5342"/>
                    </a:lnTo>
                    <a:lnTo>
                      <a:pt x="15013" y="5110"/>
                    </a:lnTo>
                    <a:lnTo>
                      <a:pt x="15204" y="5110"/>
                    </a:lnTo>
                    <a:lnTo>
                      <a:pt x="15204" y="4877"/>
                    </a:lnTo>
                    <a:lnTo>
                      <a:pt x="15429" y="4877"/>
                    </a:lnTo>
                    <a:lnTo>
                      <a:pt x="15429" y="4723"/>
                    </a:lnTo>
                    <a:lnTo>
                      <a:pt x="15688" y="4723"/>
                    </a:lnTo>
                    <a:lnTo>
                      <a:pt x="15688" y="4490"/>
                    </a:lnTo>
                    <a:lnTo>
                      <a:pt x="15812" y="4490"/>
                    </a:lnTo>
                    <a:lnTo>
                      <a:pt x="15812" y="4181"/>
                    </a:lnTo>
                    <a:lnTo>
                      <a:pt x="16003" y="4181"/>
                    </a:lnTo>
                    <a:lnTo>
                      <a:pt x="16003" y="3948"/>
                    </a:lnTo>
                    <a:lnTo>
                      <a:pt x="16183" y="3948"/>
                    </a:lnTo>
                    <a:lnTo>
                      <a:pt x="16183" y="3716"/>
                    </a:lnTo>
                    <a:lnTo>
                      <a:pt x="16358" y="3716"/>
                    </a:lnTo>
                    <a:lnTo>
                      <a:pt x="16358" y="3484"/>
                    </a:lnTo>
                    <a:lnTo>
                      <a:pt x="16605" y="3484"/>
                    </a:lnTo>
                    <a:lnTo>
                      <a:pt x="16605" y="3174"/>
                    </a:lnTo>
                    <a:lnTo>
                      <a:pt x="16999" y="3174"/>
                    </a:lnTo>
                    <a:lnTo>
                      <a:pt x="16999" y="2942"/>
                    </a:lnTo>
                    <a:lnTo>
                      <a:pt x="17561" y="2942"/>
                    </a:lnTo>
                    <a:lnTo>
                      <a:pt x="17561" y="2787"/>
                    </a:lnTo>
                    <a:lnTo>
                      <a:pt x="17753" y="2787"/>
                    </a:lnTo>
                    <a:lnTo>
                      <a:pt x="17753" y="2555"/>
                    </a:lnTo>
                    <a:lnTo>
                      <a:pt x="17933" y="2555"/>
                    </a:lnTo>
                    <a:lnTo>
                      <a:pt x="17933" y="2400"/>
                    </a:lnTo>
                    <a:lnTo>
                      <a:pt x="18461" y="2400"/>
                    </a:lnTo>
                    <a:lnTo>
                      <a:pt x="18461" y="2090"/>
                    </a:lnTo>
                    <a:lnTo>
                      <a:pt x="18675" y="2090"/>
                    </a:lnTo>
                    <a:lnTo>
                      <a:pt x="18675" y="1858"/>
                    </a:lnTo>
                    <a:lnTo>
                      <a:pt x="18844" y="1858"/>
                    </a:lnTo>
                    <a:lnTo>
                      <a:pt x="18844" y="1626"/>
                    </a:lnTo>
                    <a:lnTo>
                      <a:pt x="19361" y="1626"/>
                    </a:lnTo>
                    <a:lnTo>
                      <a:pt x="19361" y="1394"/>
                    </a:lnTo>
                    <a:lnTo>
                      <a:pt x="19733" y="1394"/>
                    </a:lnTo>
                    <a:lnTo>
                      <a:pt x="19733" y="1084"/>
                    </a:lnTo>
                    <a:lnTo>
                      <a:pt x="20003" y="1084"/>
                    </a:lnTo>
                    <a:lnTo>
                      <a:pt x="20003" y="929"/>
                    </a:lnTo>
                    <a:lnTo>
                      <a:pt x="20239" y="929"/>
                    </a:lnTo>
                    <a:lnTo>
                      <a:pt x="20239" y="697"/>
                    </a:lnTo>
                    <a:lnTo>
                      <a:pt x="20621" y="697"/>
                    </a:lnTo>
                    <a:lnTo>
                      <a:pt x="20621" y="387"/>
                    </a:lnTo>
                    <a:lnTo>
                      <a:pt x="20813" y="387"/>
                    </a:lnTo>
                    <a:lnTo>
                      <a:pt x="20813" y="232"/>
                    </a:lnTo>
                    <a:lnTo>
                      <a:pt x="21083" y="232"/>
                    </a:lnTo>
                    <a:lnTo>
                      <a:pt x="21083" y="0"/>
                    </a:lnTo>
                    <a:lnTo>
                      <a:pt x="21600" y="0"/>
                    </a:lnTo>
                  </a:path>
                </a:pathLst>
              </a:custGeom>
              <a:noFill/>
              <a:ln w="28575" cap="flat">
                <a:solidFill>
                  <a:srgbClr val="B8DB57"/>
                </a:solidFill>
                <a:prstDash val="solid"/>
                <a:miter lim="0"/>
              </a:ln>
              <a:effectLst/>
            </p:spPr>
            <p:txBody>
              <a:bodyPr wrap="square" lIns="0" tIns="0" rIns="0" bIns="0" numCol="1" anchor="t">
                <a:noAutofit/>
              </a:bodyPr>
              <a:lstStyle/>
              <a:p>
                <a:pPr lvl="0">
                  <a:defRPr sz="2400"/>
                </a:pPr>
                <a:endParaRPr/>
              </a:p>
            </p:txBody>
          </p:sp>
          <p:sp>
            <p:nvSpPr>
              <p:cNvPr id="206" name="Shape 206"/>
              <p:cNvSpPr/>
              <p:nvPr/>
            </p:nvSpPr>
            <p:spPr>
              <a:xfrm>
                <a:off x="349780" y="2009383"/>
                <a:ext cx="6099418" cy="15006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4" y="21600"/>
                    </a:lnTo>
                    <a:lnTo>
                      <a:pt x="34" y="21140"/>
                    </a:lnTo>
                    <a:lnTo>
                      <a:pt x="163" y="21140"/>
                    </a:lnTo>
                    <a:lnTo>
                      <a:pt x="163" y="20943"/>
                    </a:lnTo>
                    <a:lnTo>
                      <a:pt x="287" y="20943"/>
                    </a:lnTo>
                    <a:lnTo>
                      <a:pt x="287" y="20681"/>
                    </a:lnTo>
                    <a:lnTo>
                      <a:pt x="343" y="20681"/>
                    </a:lnTo>
                    <a:lnTo>
                      <a:pt x="343" y="20550"/>
                    </a:lnTo>
                    <a:lnTo>
                      <a:pt x="467" y="20550"/>
                    </a:lnTo>
                    <a:lnTo>
                      <a:pt x="467" y="20287"/>
                    </a:lnTo>
                    <a:lnTo>
                      <a:pt x="590" y="20287"/>
                    </a:lnTo>
                    <a:lnTo>
                      <a:pt x="590" y="20156"/>
                    </a:lnTo>
                    <a:lnTo>
                      <a:pt x="736" y="20156"/>
                    </a:lnTo>
                    <a:lnTo>
                      <a:pt x="736" y="20024"/>
                    </a:lnTo>
                    <a:lnTo>
                      <a:pt x="883" y="20024"/>
                    </a:lnTo>
                    <a:lnTo>
                      <a:pt x="883" y="19827"/>
                    </a:lnTo>
                    <a:lnTo>
                      <a:pt x="995" y="19827"/>
                    </a:lnTo>
                    <a:lnTo>
                      <a:pt x="995" y="19630"/>
                    </a:lnTo>
                    <a:lnTo>
                      <a:pt x="1096" y="19630"/>
                    </a:lnTo>
                    <a:lnTo>
                      <a:pt x="1096" y="19433"/>
                    </a:lnTo>
                    <a:lnTo>
                      <a:pt x="1220" y="19433"/>
                    </a:lnTo>
                    <a:lnTo>
                      <a:pt x="1220" y="19236"/>
                    </a:lnTo>
                    <a:lnTo>
                      <a:pt x="1344" y="19236"/>
                    </a:lnTo>
                    <a:lnTo>
                      <a:pt x="1344" y="19040"/>
                    </a:lnTo>
                    <a:lnTo>
                      <a:pt x="1512" y="19040"/>
                    </a:lnTo>
                    <a:lnTo>
                      <a:pt x="1512" y="18843"/>
                    </a:lnTo>
                    <a:lnTo>
                      <a:pt x="1591" y="18843"/>
                    </a:lnTo>
                    <a:lnTo>
                      <a:pt x="1591" y="18646"/>
                    </a:lnTo>
                    <a:lnTo>
                      <a:pt x="1670" y="18646"/>
                    </a:lnTo>
                    <a:lnTo>
                      <a:pt x="1670" y="18449"/>
                    </a:lnTo>
                    <a:lnTo>
                      <a:pt x="1816" y="18449"/>
                    </a:lnTo>
                    <a:lnTo>
                      <a:pt x="1816" y="18186"/>
                    </a:lnTo>
                    <a:lnTo>
                      <a:pt x="1962" y="18186"/>
                    </a:lnTo>
                    <a:lnTo>
                      <a:pt x="1962" y="17989"/>
                    </a:lnTo>
                    <a:lnTo>
                      <a:pt x="2086" y="17989"/>
                    </a:lnTo>
                    <a:lnTo>
                      <a:pt x="2086" y="17858"/>
                    </a:lnTo>
                    <a:lnTo>
                      <a:pt x="2322" y="17858"/>
                    </a:lnTo>
                    <a:lnTo>
                      <a:pt x="2322" y="17595"/>
                    </a:lnTo>
                    <a:lnTo>
                      <a:pt x="2502" y="17595"/>
                    </a:lnTo>
                    <a:lnTo>
                      <a:pt x="2502" y="17464"/>
                    </a:lnTo>
                    <a:lnTo>
                      <a:pt x="2693" y="17464"/>
                    </a:lnTo>
                    <a:lnTo>
                      <a:pt x="2693" y="17333"/>
                    </a:lnTo>
                    <a:lnTo>
                      <a:pt x="2884" y="17333"/>
                    </a:lnTo>
                    <a:lnTo>
                      <a:pt x="2884" y="17136"/>
                    </a:lnTo>
                    <a:lnTo>
                      <a:pt x="3030" y="17136"/>
                    </a:lnTo>
                    <a:lnTo>
                      <a:pt x="3030" y="16873"/>
                    </a:lnTo>
                    <a:lnTo>
                      <a:pt x="3165" y="16873"/>
                    </a:lnTo>
                    <a:lnTo>
                      <a:pt x="3165" y="16610"/>
                    </a:lnTo>
                    <a:lnTo>
                      <a:pt x="3345" y="16610"/>
                    </a:lnTo>
                    <a:lnTo>
                      <a:pt x="3345" y="16479"/>
                    </a:lnTo>
                    <a:lnTo>
                      <a:pt x="3503" y="16479"/>
                    </a:lnTo>
                    <a:lnTo>
                      <a:pt x="3503" y="16282"/>
                    </a:lnTo>
                    <a:lnTo>
                      <a:pt x="3593" y="16282"/>
                    </a:lnTo>
                    <a:lnTo>
                      <a:pt x="3593" y="16019"/>
                    </a:lnTo>
                    <a:lnTo>
                      <a:pt x="3727" y="16019"/>
                    </a:lnTo>
                    <a:lnTo>
                      <a:pt x="3727" y="15888"/>
                    </a:lnTo>
                    <a:lnTo>
                      <a:pt x="3817" y="15888"/>
                    </a:lnTo>
                    <a:lnTo>
                      <a:pt x="3817" y="15691"/>
                    </a:lnTo>
                    <a:lnTo>
                      <a:pt x="3896" y="15691"/>
                    </a:lnTo>
                    <a:lnTo>
                      <a:pt x="3896" y="15560"/>
                    </a:lnTo>
                    <a:lnTo>
                      <a:pt x="4009" y="15560"/>
                    </a:lnTo>
                    <a:lnTo>
                      <a:pt x="4009" y="15363"/>
                    </a:lnTo>
                    <a:lnTo>
                      <a:pt x="4121" y="15363"/>
                    </a:lnTo>
                    <a:lnTo>
                      <a:pt x="4121" y="15166"/>
                    </a:lnTo>
                    <a:lnTo>
                      <a:pt x="4245" y="15166"/>
                    </a:lnTo>
                    <a:lnTo>
                      <a:pt x="4245" y="14903"/>
                    </a:lnTo>
                    <a:lnTo>
                      <a:pt x="4425" y="14903"/>
                    </a:lnTo>
                    <a:lnTo>
                      <a:pt x="4425" y="14706"/>
                    </a:lnTo>
                    <a:lnTo>
                      <a:pt x="4548" y="14706"/>
                    </a:lnTo>
                    <a:lnTo>
                      <a:pt x="4548" y="14509"/>
                    </a:lnTo>
                    <a:lnTo>
                      <a:pt x="4661" y="14509"/>
                    </a:lnTo>
                    <a:lnTo>
                      <a:pt x="4661" y="14312"/>
                    </a:lnTo>
                    <a:lnTo>
                      <a:pt x="4773" y="14312"/>
                    </a:lnTo>
                    <a:lnTo>
                      <a:pt x="4773" y="14116"/>
                    </a:lnTo>
                    <a:lnTo>
                      <a:pt x="4964" y="14116"/>
                    </a:lnTo>
                    <a:lnTo>
                      <a:pt x="4964" y="13919"/>
                    </a:lnTo>
                    <a:lnTo>
                      <a:pt x="5122" y="13919"/>
                    </a:lnTo>
                    <a:lnTo>
                      <a:pt x="5122" y="13722"/>
                    </a:lnTo>
                    <a:lnTo>
                      <a:pt x="5290" y="13722"/>
                    </a:lnTo>
                    <a:lnTo>
                      <a:pt x="5290" y="13525"/>
                    </a:lnTo>
                    <a:lnTo>
                      <a:pt x="5482" y="13525"/>
                    </a:lnTo>
                    <a:lnTo>
                      <a:pt x="5482" y="13393"/>
                    </a:lnTo>
                    <a:lnTo>
                      <a:pt x="5526" y="13393"/>
                    </a:lnTo>
                    <a:lnTo>
                      <a:pt x="5526" y="13131"/>
                    </a:lnTo>
                    <a:lnTo>
                      <a:pt x="5763" y="13131"/>
                    </a:lnTo>
                    <a:lnTo>
                      <a:pt x="5763" y="12868"/>
                    </a:lnTo>
                    <a:lnTo>
                      <a:pt x="5999" y="12868"/>
                    </a:lnTo>
                    <a:lnTo>
                      <a:pt x="5999" y="12737"/>
                    </a:lnTo>
                    <a:lnTo>
                      <a:pt x="6111" y="12737"/>
                    </a:lnTo>
                    <a:lnTo>
                      <a:pt x="6111" y="12540"/>
                    </a:lnTo>
                    <a:lnTo>
                      <a:pt x="6291" y="12540"/>
                    </a:lnTo>
                    <a:lnTo>
                      <a:pt x="6291" y="12343"/>
                    </a:lnTo>
                    <a:lnTo>
                      <a:pt x="6437" y="12343"/>
                    </a:lnTo>
                    <a:lnTo>
                      <a:pt x="6437" y="12212"/>
                    </a:lnTo>
                    <a:lnTo>
                      <a:pt x="6685" y="12212"/>
                    </a:lnTo>
                    <a:lnTo>
                      <a:pt x="6685" y="11949"/>
                    </a:lnTo>
                    <a:lnTo>
                      <a:pt x="6853" y="11949"/>
                    </a:lnTo>
                    <a:lnTo>
                      <a:pt x="6853" y="11752"/>
                    </a:lnTo>
                    <a:lnTo>
                      <a:pt x="6988" y="11752"/>
                    </a:lnTo>
                    <a:lnTo>
                      <a:pt x="6988" y="11555"/>
                    </a:lnTo>
                    <a:lnTo>
                      <a:pt x="7134" y="11555"/>
                    </a:lnTo>
                    <a:lnTo>
                      <a:pt x="7134" y="11358"/>
                    </a:lnTo>
                    <a:lnTo>
                      <a:pt x="7371" y="11358"/>
                    </a:lnTo>
                    <a:lnTo>
                      <a:pt x="7371" y="11161"/>
                    </a:lnTo>
                    <a:lnTo>
                      <a:pt x="7483" y="11161"/>
                    </a:lnTo>
                    <a:lnTo>
                      <a:pt x="7483" y="10964"/>
                    </a:lnTo>
                    <a:lnTo>
                      <a:pt x="7663" y="10964"/>
                    </a:lnTo>
                    <a:lnTo>
                      <a:pt x="7663" y="10767"/>
                    </a:lnTo>
                    <a:lnTo>
                      <a:pt x="7921" y="10767"/>
                    </a:lnTo>
                    <a:lnTo>
                      <a:pt x="7921" y="10505"/>
                    </a:lnTo>
                    <a:lnTo>
                      <a:pt x="8135" y="10505"/>
                    </a:lnTo>
                    <a:lnTo>
                      <a:pt x="8135" y="10373"/>
                    </a:lnTo>
                    <a:lnTo>
                      <a:pt x="8315" y="10373"/>
                    </a:lnTo>
                    <a:lnTo>
                      <a:pt x="8315" y="10176"/>
                    </a:lnTo>
                    <a:lnTo>
                      <a:pt x="8619" y="10176"/>
                    </a:lnTo>
                    <a:lnTo>
                      <a:pt x="8619" y="9914"/>
                    </a:lnTo>
                    <a:lnTo>
                      <a:pt x="8787" y="9914"/>
                    </a:lnTo>
                    <a:lnTo>
                      <a:pt x="8787" y="9782"/>
                    </a:lnTo>
                    <a:lnTo>
                      <a:pt x="9012" y="9782"/>
                    </a:lnTo>
                    <a:lnTo>
                      <a:pt x="9012" y="9585"/>
                    </a:lnTo>
                    <a:lnTo>
                      <a:pt x="9192" y="9585"/>
                    </a:lnTo>
                    <a:lnTo>
                      <a:pt x="9192" y="9323"/>
                    </a:lnTo>
                    <a:lnTo>
                      <a:pt x="9237" y="9323"/>
                    </a:lnTo>
                    <a:lnTo>
                      <a:pt x="9237" y="9191"/>
                    </a:lnTo>
                    <a:lnTo>
                      <a:pt x="9597" y="9191"/>
                    </a:lnTo>
                    <a:lnTo>
                      <a:pt x="9597" y="8929"/>
                    </a:lnTo>
                    <a:lnTo>
                      <a:pt x="9833" y="8929"/>
                    </a:lnTo>
                    <a:lnTo>
                      <a:pt x="9833" y="8798"/>
                    </a:lnTo>
                    <a:lnTo>
                      <a:pt x="10069" y="8798"/>
                    </a:lnTo>
                    <a:lnTo>
                      <a:pt x="10069" y="8666"/>
                    </a:lnTo>
                    <a:lnTo>
                      <a:pt x="10227" y="8666"/>
                    </a:lnTo>
                    <a:lnTo>
                      <a:pt x="10227" y="8404"/>
                    </a:lnTo>
                    <a:lnTo>
                      <a:pt x="10418" y="8404"/>
                    </a:lnTo>
                    <a:lnTo>
                      <a:pt x="10418" y="8207"/>
                    </a:lnTo>
                    <a:lnTo>
                      <a:pt x="10609" y="8207"/>
                    </a:lnTo>
                    <a:lnTo>
                      <a:pt x="10609" y="8075"/>
                    </a:lnTo>
                    <a:lnTo>
                      <a:pt x="10800" y="8075"/>
                    </a:lnTo>
                    <a:lnTo>
                      <a:pt x="10800" y="7878"/>
                    </a:lnTo>
                    <a:lnTo>
                      <a:pt x="10991" y="7878"/>
                    </a:lnTo>
                    <a:lnTo>
                      <a:pt x="10991" y="7681"/>
                    </a:lnTo>
                    <a:lnTo>
                      <a:pt x="11227" y="7681"/>
                    </a:lnTo>
                    <a:lnTo>
                      <a:pt x="11227" y="7419"/>
                    </a:lnTo>
                    <a:lnTo>
                      <a:pt x="11385" y="7419"/>
                    </a:lnTo>
                    <a:lnTo>
                      <a:pt x="11385" y="7222"/>
                    </a:lnTo>
                    <a:lnTo>
                      <a:pt x="11508" y="7222"/>
                    </a:lnTo>
                    <a:lnTo>
                      <a:pt x="11508" y="7025"/>
                    </a:lnTo>
                    <a:lnTo>
                      <a:pt x="11711" y="7025"/>
                    </a:lnTo>
                    <a:lnTo>
                      <a:pt x="11711" y="6828"/>
                    </a:lnTo>
                    <a:lnTo>
                      <a:pt x="11868" y="6828"/>
                    </a:lnTo>
                    <a:lnTo>
                      <a:pt x="11868" y="6631"/>
                    </a:lnTo>
                    <a:lnTo>
                      <a:pt x="12037" y="6631"/>
                    </a:lnTo>
                    <a:lnTo>
                      <a:pt x="12037" y="6434"/>
                    </a:lnTo>
                    <a:lnTo>
                      <a:pt x="12374" y="6434"/>
                    </a:lnTo>
                    <a:lnTo>
                      <a:pt x="12374" y="6237"/>
                    </a:lnTo>
                    <a:lnTo>
                      <a:pt x="12610" y="6237"/>
                    </a:lnTo>
                    <a:lnTo>
                      <a:pt x="12610" y="6040"/>
                    </a:lnTo>
                    <a:lnTo>
                      <a:pt x="12846" y="6040"/>
                    </a:lnTo>
                    <a:lnTo>
                      <a:pt x="12846" y="5843"/>
                    </a:lnTo>
                    <a:lnTo>
                      <a:pt x="13094" y="5843"/>
                    </a:lnTo>
                    <a:lnTo>
                      <a:pt x="13094" y="5646"/>
                    </a:lnTo>
                    <a:lnTo>
                      <a:pt x="13544" y="5646"/>
                    </a:lnTo>
                    <a:lnTo>
                      <a:pt x="13544" y="5384"/>
                    </a:lnTo>
                    <a:lnTo>
                      <a:pt x="13746" y="5384"/>
                    </a:lnTo>
                    <a:lnTo>
                      <a:pt x="13746" y="5252"/>
                    </a:lnTo>
                    <a:lnTo>
                      <a:pt x="14083" y="5252"/>
                    </a:lnTo>
                    <a:lnTo>
                      <a:pt x="14083" y="5055"/>
                    </a:lnTo>
                    <a:lnTo>
                      <a:pt x="14162" y="5055"/>
                    </a:lnTo>
                    <a:lnTo>
                      <a:pt x="14162" y="4858"/>
                    </a:lnTo>
                    <a:lnTo>
                      <a:pt x="14308" y="4858"/>
                    </a:lnTo>
                    <a:lnTo>
                      <a:pt x="14308" y="4661"/>
                    </a:lnTo>
                    <a:lnTo>
                      <a:pt x="14601" y="4661"/>
                    </a:lnTo>
                    <a:lnTo>
                      <a:pt x="14601" y="4464"/>
                    </a:lnTo>
                    <a:lnTo>
                      <a:pt x="14747" y="4464"/>
                    </a:lnTo>
                    <a:lnTo>
                      <a:pt x="14747" y="4267"/>
                    </a:lnTo>
                    <a:lnTo>
                      <a:pt x="14904" y="4267"/>
                    </a:lnTo>
                    <a:lnTo>
                      <a:pt x="14904" y="4071"/>
                    </a:lnTo>
                    <a:lnTo>
                      <a:pt x="15107" y="4071"/>
                    </a:lnTo>
                    <a:lnTo>
                      <a:pt x="15107" y="3874"/>
                    </a:lnTo>
                    <a:lnTo>
                      <a:pt x="15433" y="3874"/>
                    </a:lnTo>
                    <a:lnTo>
                      <a:pt x="15433" y="3677"/>
                    </a:lnTo>
                    <a:lnTo>
                      <a:pt x="15804" y="3677"/>
                    </a:lnTo>
                    <a:lnTo>
                      <a:pt x="15804" y="3480"/>
                    </a:lnTo>
                    <a:lnTo>
                      <a:pt x="16175" y="3480"/>
                    </a:lnTo>
                    <a:lnTo>
                      <a:pt x="16175" y="3283"/>
                    </a:lnTo>
                    <a:lnTo>
                      <a:pt x="16338" y="3283"/>
                    </a:lnTo>
                    <a:lnTo>
                      <a:pt x="16338" y="3151"/>
                    </a:lnTo>
                    <a:lnTo>
                      <a:pt x="16810" y="3151"/>
                    </a:lnTo>
                    <a:lnTo>
                      <a:pt x="16810" y="2889"/>
                    </a:lnTo>
                    <a:lnTo>
                      <a:pt x="17282" y="2889"/>
                    </a:lnTo>
                    <a:lnTo>
                      <a:pt x="17282" y="2692"/>
                    </a:lnTo>
                    <a:lnTo>
                      <a:pt x="17608" y="2692"/>
                    </a:lnTo>
                    <a:lnTo>
                      <a:pt x="17608" y="2495"/>
                    </a:lnTo>
                    <a:lnTo>
                      <a:pt x="18013" y="2495"/>
                    </a:lnTo>
                    <a:lnTo>
                      <a:pt x="18013" y="2298"/>
                    </a:lnTo>
                    <a:lnTo>
                      <a:pt x="18114" y="2298"/>
                    </a:lnTo>
                    <a:lnTo>
                      <a:pt x="18114" y="2101"/>
                    </a:lnTo>
                    <a:lnTo>
                      <a:pt x="18452" y="2101"/>
                    </a:lnTo>
                    <a:lnTo>
                      <a:pt x="18452" y="1904"/>
                    </a:lnTo>
                    <a:lnTo>
                      <a:pt x="18868" y="1904"/>
                    </a:lnTo>
                    <a:lnTo>
                      <a:pt x="18868" y="1641"/>
                    </a:lnTo>
                    <a:lnTo>
                      <a:pt x="19003" y="1641"/>
                    </a:lnTo>
                    <a:lnTo>
                      <a:pt x="19003" y="1510"/>
                    </a:lnTo>
                    <a:lnTo>
                      <a:pt x="19183" y="1510"/>
                    </a:lnTo>
                    <a:lnTo>
                      <a:pt x="19183" y="1313"/>
                    </a:lnTo>
                    <a:lnTo>
                      <a:pt x="19632" y="1313"/>
                    </a:lnTo>
                    <a:lnTo>
                      <a:pt x="19632" y="1050"/>
                    </a:lnTo>
                    <a:lnTo>
                      <a:pt x="19857" y="1050"/>
                    </a:lnTo>
                    <a:lnTo>
                      <a:pt x="19857" y="919"/>
                    </a:lnTo>
                    <a:lnTo>
                      <a:pt x="20161" y="919"/>
                    </a:lnTo>
                    <a:lnTo>
                      <a:pt x="20161" y="788"/>
                    </a:lnTo>
                    <a:lnTo>
                      <a:pt x="20296" y="788"/>
                    </a:lnTo>
                    <a:lnTo>
                      <a:pt x="20296" y="460"/>
                    </a:lnTo>
                    <a:lnTo>
                      <a:pt x="20543" y="460"/>
                    </a:lnTo>
                    <a:lnTo>
                      <a:pt x="20543" y="263"/>
                    </a:lnTo>
                    <a:lnTo>
                      <a:pt x="20779" y="263"/>
                    </a:lnTo>
                    <a:lnTo>
                      <a:pt x="20779" y="131"/>
                    </a:lnTo>
                    <a:lnTo>
                      <a:pt x="21150" y="131"/>
                    </a:lnTo>
                    <a:lnTo>
                      <a:pt x="21150" y="0"/>
                    </a:lnTo>
                    <a:lnTo>
                      <a:pt x="21600" y="0"/>
                    </a:lnTo>
                  </a:path>
                </a:pathLst>
              </a:custGeom>
              <a:noFill/>
              <a:ln w="28575" cap="flat">
                <a:solidFill>
                  <a:srgbClr val="C91124"/>
                </a:solidFill>
                <a:prstDash val="solid"/>
                <a:miter lim="0"/>
              </a:ln>
              <a:effectLst/>
            </p:spPr>
            <p:txBody>
              <a:bodyPr wrap="square" lIns="0" tIns="0" rIns="0" bIns="0" numCol="1" anchor="t">
                <a:noAutofit/>
              </a:bodyPr>
              <a:lstStyle/>
              <a:p>
                <a:pPr lvl="0">
                  <a:defRPr sz="2400"/>
                </a:pPr>
                <a:endParaRPr/>
              </a:p>
            </p:txBody>
          </p:sp>
          <p:sp>
            <p:nvSpPr>
              <p:cNvPr id="207" name="Shape 207"/>
              <p:cNvSpPr/>
              <p:nvPr/>
            </p:nvSpPr>
            <p:spPr>
              <a:xfrm flipH="1">
                <a:off x="346605" y="116442"/>
                <a:ext cx="2" cy="325622"/>
              </a:xfrm>
              <a:prstGeom prst="line">
                <a:avLst/>
              </a:prstGeom>
              <a:noFill/>
              <a:ln w="28575" cap="sq">
                <a:solidFill>
                  <a:srgbClr val="00000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sp>
          <p:nvSpPr>
            <p:cNvPr id="209" name="Shape 209"/>
            <p:cNvSpPr/>
            <p:nvPr/>
          </p:nvSpPr>
          <p:spPr>
            <a:xfrm>
              <a:off x="1894334" y="465701"/>
              <a:ext cx="885283" cy="6702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p>
              <a:pPr>
                <a:spcBef>
                  <a:spcPts val="450"/>
                </a:spcBef>
              </a:pPr>
              <a:r>
                <a:rPr sz="1200"/>
                <a:t>Enalapril</a:t>
              </a:r>
            </a:p>
            <a:p>
              <a:pPr>
                <a:spcBef>
                  <a:spcPts val="450"/>
                </a:spcBef>
              </a:pPr>
              <a:r>
                <a:rPr sz="1200"/>
                <a:t>LCZ696</a:t>
              </a:r>
            </a:p>
          </p:txBody>
        </p:sp>
        <p:sp>
          <p:nvSpPr>
            <p:cNvPr id="210" name="Shape 210"/>
            <p:cNvSpPr/>
            <p:nvPr/>
          </p:nvSpPr>
          <p:spPr>
            <a:xfrm>
              <a:off x="1594248" y="635660"/>
              <a:ext cx="288012" cy="1"/>
            </a:xfrm>
            <a:prstGeom prst="line">
              <a:avLst/>
            </a:prstGeom>
            <a:noFill/>
            <a:ln w="28575" cap="flat">
              <a:solidFill>
                <a:srgbClr val="C91124"/>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11" name="Shape 211"/>
            <p:cNvSpPr/>
            <p:nvPr/>
          </p:nvSpPr>
          <p:spPr>
            <a:xfrm>
              <a:off x="1594248" y="964410"/>
              <a:ext cx="288012" cy="1"/>
            </a:xfrm>
            <a:prstGeom prst="line">
              <a:avLst/>
            </a:prstGeom>
            <a:noFill/>
            <a:ln w="28575" cap="flat">
              <a:solidFill>
                <a:srgbClr val="B8DB57"/>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grpSp>
        <p:nvGrpSpPr>
          <p:cNvPr id="215" name="Group 215"/>
          <p:cNvGrpSpPr/>
          <p:nvPr/>
        </p:nvGrpSpPr>
        <p:grpSpPr>
          <a:xfrm>
            <a:off x="6425804" y="3255169"/>
            <a:ext cx="514351" cy="293721"/>
            <a:chOff x="0" y="0"/>
            <a:chExt cx="685800" cy="391626"/>
          </a:xfrm>
        </p:grpSpPr>
        <p:sp>
          <p:nvSpPr>
            <p:cNvPr id="213" name="Shape 213"/>
            <p:cNvSpPr/>
            <p:nvPr/>
          </p:nvSpPr>
          <p:spPr>
            <a:xfrm>
              <a:off x="0" y="0"/>
              <a:ext cx="685800" cy="377825"/>
            </a:xfrm>
            <a:prstGeom prst="rect">
              <a:avLst/>
            </a:prstGeom>
            <a:solidFill>
              <a:srgbClr val="F2F2F2"/>
            </a:solidFill>
            <a:ln w="12700" cap="flat">
              <a:noFill/>
              <a:miter lim="400000"/>
            </a:ln>
            <a:effectLst>
              <a:outerShdw blurRad="38100" dist="38100" dir="5400000" rotWithShape="0">
                <a:srgbClr val="000000">
                  <a:alpha val="15999"/>
                </a:srgbClr>
              </a:outerShdw>
            </a:effectLst>
          </p:spPr>
          <p:txBody>
            <a:bodyPr wrap="square" lIns="0" tIns="0" rIns="0" bIns="0" numCol="1" anchor="t">
              <a:noAutofit/>
            </a:bodyPr>
            <a:lstStyle/>
            <a:p>
              <a:pPr lvl="0" algn="ctr">
                <a:defRPr sz="1600"/>
              </a:pPr>
              <a:endParaRPr sz="1200"/>
            </a:p>
          </p:txBody>
        </p:sp>
        <p:sp>
          <p:nvSpPr>
            <p:cNvPr id="214" name="Shape 214"/>
            <p:cNvSpPr/>
            <p:nvPr/>
          </p:nvSpPr>
          <p:spPr>
            <a:xfrm>
              <a:off x="0" y="0"/>
              <a:ext cx="685800" cy="3916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000" tIns="54000" rIns="54000" bIns="54000" numCol="1" anchor="t">
              <a:spAutoFit/>
            </a:bodyPr>
            <a:lstStyle>
              <a:lvl1pPr algn="ctr">
                <a:defRPr sz="1600"/>
              </a:lvl1pPr>
            </a:lstStyle>
            <a:p>
              <a:pPr lvl="0">
                <a:defRPr sz="1800"/>
              </a:pPr>
              <a:r>
                <a:rPr sz="1200"/>
                <a:t>1117</a:t>
              </a:r>
            </a:p>
          </p:txBody>
        </p:sp>
      </p:grpSp>
      <p:grpSp>
        <p:nvGrpSpPr>
          <p:cNvPr id="218" name="Group 218"/>
          <p:cNvGrpSpPr/>
          <p:nvPr/>
        </p:nvGrpSpPr>
        <p:grpSpPr>
          <a:xfrm>
            <a:off x="6659167" y="3925491"/>
            <a:ext cx="420291" cy="293721"/>
            <a:chOff x="0" y="0"/>
            <a:chExt cx="560386" cy="391627"/>
          </a:xfrm>
        </p:grpSpPr>
        <p:sp>
          <p:nvSpPr>
            <p:cNvPr id="216" name="Shape 216"/>
            <p:cNvSpPr/>
            <p:nvPr/>
          </p:nvSpPr>
          <p:spPr>
            <a:xfrm>
              <a:off x="0" y="0"/>
              <a:ext cx="560386" cy="376238"/>
            </a:xfrm>
            <a:prstGeom prst="rect">
              <a:avLst/>
            </a:prstGeom>
            <a:solidFill>
              <a:srgbClr val="F2F2F2"/>
            </a:solidFill>
            <a:ln w="12700" cap="flat">
              <a:noFill/>
              <a:miter lim="400000"/>
            </a:ln>
            <a:effectLst>
              <a:outerShdw blurRad="38100" dist="38100" dir="5400000" rotWithShape="0">
                <a:srgbClr val="000000">
                  <a:alpha val="15999"/>
                </a:srgbClr>
              </a:outerShdw>
            </a:effectLst>
          </p:spPr>
          <p:txBody>
            <a:bodyPr wrap="square" lIns="0" tIns="0" rIns="0" bIns="0" numCol="1" anchor="t">
              <a:noAutofit/>
            </a:bodyPr>
            <a:lstStyle/>
            <a:p>
              <a:pPr lvl="0" algn="ctr">
                <a:defRPr sz="1600"/>
              </a:pPr>
              <a:endParaRPr sz="1200"/>
            </a:p>
          </p:txBody>
        </p:sp>
        <p:sp>
          <p:nvSpPr>
            <p:cNvPr id="217" name="Shape 217"/>
            <p:cNvSpPr/>
            <p:nvPr/>
          </p:nvSpPr>
          <p:spPr>
            <a:xfrm>
              <a:off x="0" y="0"/>
              <a:ext cx="560386" cy="3916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000" tIns="54000" rIns="54000" bIns="54000" numCol="1" anchor="t">
              <a:spAutoFit/>
            </a:bodyPr>
            <a:lstStyle>
              <a:lvl1pPr algn="ctr">
                <a:defRPr sz="1600"/>
              </a:lvl1pPr>
            </a:lstStyle>
            <a:p>
              <a:pPr lvl="0">
                <a:defRPr sz="1800"/>
              </a:pPr>
              <a:r>
                <a:rPr sz="1200"/>
                <a:t>914</a:t>
              </a:r>
            </a:p>
          </p:txBody>
        </p:sp>
      </p:grpSp>
      <p:grpSp>
        <p:nvGrpSpPr>
          <p:cNvPr id="222" name="Group 222"/>
          <p:cNvGrpSpPr/>
          <p:nvPr/>
        </p:nvGrpSpPr>
        <p:grpSpPr>
          <a:xfrm>
            <a:off x="7085411" y="3551634"/>
            <a:ext cx="84296" cy="351234"/>
            <a:chOff x="0" y="0"/>
            <a:chExt cx="112393" cy="468311"/>
          </a:xfrm>
        </p:grpSpPr>
        <p:sp>
          <p:nvSpPr>
            <p:cNvPr id="219" name="Shape 219"/>
            <p:cNvSpPr/>
            <p:nvPr/>
          </p:nvSpPr>
          <p:spPr>
            <a:xfrm flipH="1">
              <a:off x="112393" y="2505"/>
              <a:ext cx="1" cy="465806"/>
            </a:xfrm>
            <a:prstGeom prst="line">
              <a:avLst/>
            </a:prstGeom>
            <a:noFill/>
            <a:ln w="12700" cap="flat">
              <a:solidFill>
                <a:srgbClr val="40404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20" name="Shape 220"/>
            <p:cNvSpPr/>
            <p:nvPr/>
          </p:nvSpPr>
          <p:spPr>
            <a:xfrm flipH="1">
              <a:off x="1" y="-1"/>
              <a:ext cx="111124" cy="2507"/>
            </a:xfrm>
            <a:prstGeom prst="line">
              <a:avLst/>
            </a:prstGeom>
            <a:noFill/>
            <a:ln w="12700" cap="flat">
              <a:solidFill>
                <a:srgbClr val="40404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sp>
          <p:nvSpPr>
            <p:cNvPr id="221" name="Shape 221"/>
            <p:cNvSpPr/>
            <p:nvPr/>
          </p:nvSpPr>
          <p:spPr>
            <a:xfrm flipH="1">
              <a:off x="0" y="468310"/>
              <a:ext cx="111125" cy="1"/>
            </a:xfrm>
            <a:prstGeom prst="line">
              <a:avLst/>
            </a:prstGeom>
            <a:noFill/>
            <a:ln w="12700" cap="flat">
              <a:solidFill>
                <a:srgbClr val="404040"/>
              </a:solidFill>
              <a:prstDash val="solid"/>
              <a:round/>
            </a:ln>
            <a:effectLst/>
          </p:spPr>
          <p:txBody>
            <a:bodyPr wrap="square" lIns="0" tIns="0" rIns="0" bIns="0" numCol="1" anchor="t">
              <a:noAutofit/>
            </a:bodyPr>
            <a:lstStyle/>
            <a:p>
              <a:pPr defTabSz="342900">
                <a:defRPr sz="1200">
                  <a:latin typeface="+mn-lt"/>
                  <a:ea typeface="+mn-ea"/>
                  <a:cs typeface="+mn-cs"/>
                  <a:sym typeface="Helvetica"/>
                </a:defRPr>
              </a:pPr>
              <a:endParaRPr sz="900"/>
            </a:p>
          </p:txBody>
        </p:sp>
      </p:grpSp>
      <p:grpSp>
        <p:nvGrpSpPr>
          <p:cNvPr id="225" name="Group 225"/>
          <p:cNvGrpSpPr/>
          <p:nvPr/>
        </p:nvGrpSpPr>
        <p:grpSpPr>
          <a:xfrm>
            <a:off x="7243763" y="3586162"/>
            <a:ext cx="514351" cy="293721"/>
            <a:chOff x="0" y="0"/>
            <a:chExt cx="685800" cy="391626"/>
          </a:xfrm>
        </p:grpSpPr>
        <p:sp>
          <p:nvSpPr>
            <p:cNvPr id="223" name="Shape 223"/>
            <p:cNvSpPr/>
            <p:nvPr/>
          </p:nvSpPr>
          <p:spPr>
            <a:xfrm>
              <a:off x="0" y="0"/>
              <a:ext cx="685800" cy="377825"/>
            </a:xfrm>
            <a:prstGeom prst="rect">
              <a:avLst/>
            </a:prstGeom>
            <a:solidFill>
              <a:srgbClr val="F2F2F2"/>
            </a:solidFill>
            <a:ln w="12700" cap="flat">
              <a:noFill/>
              <a:miter lim="400000"/>
            </a:ln>
            <a:effectLst>
              <a:outerShdw blurRad="38100" dist="38100" dir="5400000" rotWithShape="0">
                <a:srgbClr val="000000">
                  <a:alpha val="15999"/>
                </a:srgbClr>
              </a:outerShdw>
            </a:effectLst>
          </p:spPr>
          <p:txBody>
            <a:bodyPr wrap="square" lIns="0" tIns="0" rIns="0" bIns="0" numCol="1" anchor="t">
              <a:noAutofit/>
            </a:bodyPr>
            <a:lstStyle/>
            <a:p>
              <a:pPr lvl="0" algn="ctr">
                <a:defRPr sz="1600"/>
              </a:pPr>
              <a:endParaRPr sz="1200"/>
            </a:p>
          </p:txBody>
        </p:sp>
        <p:sp>
          <p:nvSpPr>
            <p:cNvPr id="224" name="Shape 224"/>
            <p:cNvSpPr/>
            <p:nvPr/>
          </p:nvSpPr>
          <p:spPr>
            <a:xfrm>
              <a:off x="0" y="0"/>
              <a:ext cx="685800" cy="3916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000" tIns="54000" rIns="54000" bIns="54000" numCol="1" anchor="t">
              <a:spAutoFit/>
            </a:bodyPr>
            <a:lstStyle>
              <a:lvl1pPr algn="ctr">
                <a:defRPr sz="1600"/>
              </a:lvl1pPr>
            </a:lstStyle>
            <a:p>
              <a:pPr lvl="0">
                <a:defRPr sz="1800"/>
              </a:pPr>
              <a:r>
                <a:rPr sz="1200"/>
                <a:t>-20%</a:t>
              </a:r>
            </a:p>
          </p:txBody>
        </p:sp>
      </p:grpSp>
      <p:sp>
        <p:nvSpPr>
          <p:cNvPr id="227" name="Shape 227"/>
          <p:cNvSpPr/>
          <p:nvPr/>
        </p:nvSpPr>
        <p:spPr>
          <a:xfrm>
            <a:off x="2719388" y="3109913"/>
            <a:ext cx="1403748" cy="535782"/>
          </a:xfrm>
          <a:prstGeom prst="roundRect">
            <a:avLst>
              <a:gd name="adj" fmla="val 16667"/>
            </a:avLst>
          </a:prstGeom>
          <a:ln w="25400">
            <a:solidFill>
              <a:srgbClr val="FF0000"/>
            </a:solidFill>
          </a:ln>
        </p:spPr>
        <p:txBody>
          <a:bodyPr lIns="0" tIns="0" rIns="0" bIns="0" anchor="ctr"/>
          <a:lstStyle/>
          <a:p>
            <a:pPr lvl="0" algn="ctr">
              <a:defRPr sz="2400">
                <a:solidFill>
                  <a:srgbClr val="FFFFFF"/>
                </a:solidFill>
              </a:defRPr>
            </a:pPr>
            <a:endParaRPr/>
          </a:p>
        </p:txBody>
      </p:sp>
      <p:sp>
        <p:nvSpPr>
          <p:cNvPr id="228" name="Shape 228"/>
          <p:cNvSpPr/>
          <p:nvPr/>
        </p:nvSpPr>
        <p:spPr>
          <a:xfrm>
            <a:off x="5788819" y="2345532"/>
            <a:ext cx="870348" cy="254358"/>
          </a:xfrm>
          <a:prstGeom prst="rect">
            <a:avLst/>
          </a:prstGeom>
          <a:ln>
            <a:solidFill>
              <a:srgbClr val="BFBFBF"/>
            </a:solidFill>
          </a:ln>
          <a:extLst>
            <a:ext uri="{C572A759-6A51-4108-AA02-DFA0A04FC94B}">
              <ma14:wrappingTextBoxFlag xmlns:ma14="http://schemas.microsoft.com/office/mac/drawingml/2011/main" xmlns="" val="1"/>
            </a:ext>
          </a:extLst>
        </p:spPr>
        <p:txBody>
          <a:bodyPr lIns="28794" tIns="28794" rIns="28794" bIns="28794">
            <a:spAutoFit/>
          </a:bodyPr>
          <a:lstStyle>
            <a:lvl1pPr algn="ctr" defTabSz="912812">
              <a:defRPr sz="1700">
                <a:solidFill>
                  <a:srgbClr val="404040"/>
                </a:solidFill>
              </a:defRPr>
            </a:lvl1pPr>
          </a:lstStyle>
          <a:p>
            <a:pPr lvl="0">
              <a:defRPr sz="1800">
                <a:solidFill>
                  <a:srgbClr val="000000"/>
                </a:solidFill>
              </a:defRPr>
            </a:pPr>
            <a:r>
              <a:rPr sz="1275"/>
              <a:t>NNT= 21</a:t>
            </a: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animBg="1" advAuto="0"/>
      <p:bldP spid="228" grpId="2"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Blank">
  <a:themeElements>
    <a:clrScheme name="NovartisWhite">
      <a:dk1>
        <a:sysClr val="windowText" lastClr="000000"/>
      </a:dk1>
      <a:lt1>
        <a:sysClr val="window" lastClr="FFFFFF"/>
      </a:lt1>
      <a:dk2>
        <a:srgbClr val="69676D"/>
      </a:dk2>
      <a:lt2>
        <a:srgbClr val="C9C2D1"/>
      </a:lt2>
      <a:accent1>
        <a:srgbClr val="FCAF17"/>
      </a:accent1>
      <a:accent2>
        <a:srgbClr val="EC8026"/>
      </a:accent2>
      <a:accent3>
        <a:srgbClr val="E44C16"/>
      </a:accent3>
      <a:accent4>
        <a:srgbClr val="923222"/>
      </a:accent4>
      <a:accent5>
        <a:srgbClr val="634329"/>
      </a:accent5>
      <a:accent6>
        <a:srgbClr val="000000"/>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6_NOV_WHITE_PIC">
  <a:themeElements>
    <a:clrScheme name="NOV_WHITE_PIC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fontScheme name="NOV_WHITE_PIC">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905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2"/>
        </a:solidFill>
        <a:ln w="1905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V_WHITE_PIC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lank">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Blank" id="{3F82403C-12A1-48DE-98CE-22D763759EA9}" vid="{29229F9C-5F03-4EAC-9AD9-5098AE55860F}"/>
    </a:ext>
  </a:extLst>
</a:theme>
</file>

<file path=ppt/theme/theme4.xml><?xml version="1.0" encoding="utf-8"?>
<a:theme xmlns:a="http://schemas.openxmlformats.org/drawingml/2006/main" name="Blank">
  <a:themeElements>
    <a:clrScheme name="NovartisWhite">
      <a:dk1>
        <a:sysClr val="windowText" lastClr="000000"/>
      </a:dk1>
      <a:lt1>
        <a:sysClr val="window" lastClr="FFFFFF"/>
      </a:lt1>
      <a:dk2>
        <a:srgbClr val="69676D"/>
      </a:dk2>
      <a:lt2>
        <a:srgbClr val="C9C2D1"/>
      </a:lt2>
      <a:accent1>
        <a:srgbClr val="FCAF17"/>
      </a:accent1>
      <a:accent2>
        <a:srgbClr val="EC8026"/>
      </a:accent2>
      <a:accent3>
        <a:srgbClr val="E44C16"/>
      </a:accent3>
      <a:accent4>
        <a:srgbClr val="923222"/>
      </a:accent4>
      <a:accent5>
        <a:srgbClr val="634329"/>
      </a:accent5>
      <a:accent6>
        <a:srgbClr val="000000"/>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5.xml><?xml version="1.0" encoding="utf-8"?>
<a:theme xmlns:a="http://schemas.openxmlformats.org/drawingml/2006/main"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472C4"/>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472C4"/>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97</TotalTime>
  <Words>3921</Words>
  <Application>Microsoft Office PowerPoint</Application>
  <PresentationFormat>Presentazione su schermo (4:3)</PresentationFormat>
  <Paragraphs>614</Paragraphs>
  <Slides>36</Slides>
  <Notes>8</Notes>
  <HiddenSlides>0</HiddenSlides>
  <MMClips>0</MMClips>
  <ScaleCrop>false</ScaleCrop>
  <HeadingPairs>
    <vt:vector size="4" baseType="variant">
      <vt:variant>
        <vt:lpstr>Tema</vt:lpstr>
      </vt:variant>
      <vt:variant>
        <vt:i4>4</vt:i4>
      </vt:variant>
      <vt:variant>
        <vt:lpstr>Titoli diapositive</vt:lpstr>
      </vt:variant>
      <vt:variant>
        <vt:i4>36</vt:i4>
      </vt:variant>
    </vt:vector>
  </HeadingPairs>
  <TitlesOfParts>
    <vt:vector size="40" baseType="lpstr">
      <vt:lpstr>1_Blank</vt:lpstr>
      <vt:lpstr>6_NOV_WHITE_PIC</vt:lpstr>
      <vt:lpstr>5_blank</vt:lpstr>
      <vt:lpstr>Blank</vt:lpstr>
      <vt:lpstr>Diapositiva 1</vt:lpstr>
      <vt:lpstr>Epidemiologia</vt:lpstr>
      <vt:lpstr>Lo scompenso cardiaco è una malattia progressiva anche in assenza di segni e sintomi  con un aumento del rischio di morte anche in pazienti &lt;&lt;clinicamente stabili&gt;&gt;</vt:lpstr>
      <vt:lpstr>L’insufficienza Cardiaca è una malattia progressiva durante la quale la struttura e la  funzione del cuore continuano a deteriorarsi</vt:lpstr>
      <vt:lpstr>Diapositiva 5</vt:lpstr>
      <vt:lpstr> I risultati dello studio MERIT-HF  già suggerivano che i pazienti  sono ad alto rischio di morte CV anche nelle Classi NYHA più basse</vt:lpstr>
      <vt:lpstr>Nonostante la terapia medica abbia in parte modificato la storia naturale della malattia, migliorando la prognosi, i pazienti permangono ad alto rischio di mortalità e morbilità</vt:lpstr>
      <vt:lpstr>Sacubitril/Valsartan amplifica gli effetti positivi dei NP e di altri peptidi vasoattivi, demodulando contemporaneamente il RAAS</vt:lpstr>
      <vt:lpstr>PARADIGM-HF – risultati dell’end-point primario: sacubitril/valsartan riduce significativamente la morte per cause CV o la prima  ospedalizzazione per insufficienza cardiaca, vs enalapril</vt:lpstr>
      <vt:lpstr>Sacubitril/Valsartan raddoppia l’efficacia nella riduzione del rischio di morte CV vs ACE-i </vt:lpstr>
      <vt:lpstr>Diapositiva 11</vt:lpstr>
      <vt:lpstr> Sacubitril/valsartan riduce significativamente le prime ospedalizzazioni vs enalapril</vt:lpstr>
      <vt:lpstr> La riduzione delle ospedalizzazioni con sacubitril/ valsartan è già evidente  nei primi 30 giorni dalla randomizzazione</vt:lpstr>
      <vt:lpstr>2016 ESC HFrEF Guideline Treatment Algorithm comprises sac/val as reference therapy  </vt:lpstr>
      <vt:lpstr>Sacubitril/valsartan è efficace indipendentemente dalla FE, sia per l’outcome primario, sia per la morte CV che per l’ospedalizzazione per scompenso e la mortalità per ogni causa </vt:lpstr>
      <vt:lpstr>Diapositiva 16</vt:lpstr>
      <vt:lpstr>Diapositiva 17</vt:lpstr>
      <vt:lpstr>Pazienti stabili vs pazienti con recente ospedalizzazione</vt:lpstr>
      <vt:lpstr>Diapositiva 19</vt:lpstr>
      <vt:lpstr>Il rischio di outcome primario (morte CV o ospedalizzazione per HF) è maggiore nei pazienti con più recenti ospedalizzazioni che in quelli senza precedente ospedalizzazione</vt:lpstr>
      <vt:lpstr>I pazienti considerati clinicamente stabili (mai ospedalizzati o con un ricovero remoto) beneficiano del sacubitril/valsartan nella stessa misura di coloro che hanno avuto ospedalizzazioni più recenti</vt:lpstr>
      <vt:lpstr>Diapositiva 22</vt:lpstr>
      <vt:lpstr>Diapositiva 23</vt:lpstr>
      <vt:lpstr>TRANSITION: Disegno dello Studio </vt:lpstr>
      <vt:lpstr>La proporzione di pazienti che raggiunge l’endpoint  primario e secondario è simile nei due gruppi</vt:lpstr>
      <vt:lpstr>La percentuale di eventi avversi (AEs), di eventi avversi seri (SAEs), e la sospensione temporanea o definitiva di sacubitril/ valsartan è sovrapponibile nei due gruppi a 10 settimane </vt:lpstr>
      <vt:lpstr>La percentuale di pazienti che ha interrotto definitivamente il trattamento con sacubitril/valsartan per EAs è simile nei due gruppi</vt:lpstr>
      <vt:lpstr>Iniziare sacubitril/valsartan nella fase pre o post-dimissione non influenza il successo della titolazione</vt:lpstr>
      <vt:lpstr>                 : DISEGNO DELLO STUDIO </vt:lpstr>
      <vt:lpstr>Diapositiva 30</vt:lpstr>
      <vt:lpstr>Diapositiva 31</vt:lpstr>
      <vt:lpstr>Diapositiva 32</vt:lpstr>
      <vt:lpstr>Diapositiva 33</vt:lpstr>
      <vt:lpstr>Diapositiva 34</vt:lpstr>
      <vt:lpstr>Diapositiva 35</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Paola Letizia</dc:creator>
  <cp:lastModifiedBy>segreteria_nazionale</cp:lastModifiedBy>
  <cp:revision>43</cp:revision>
  <dcterms:modified xsi:type="dcterms:W3CDTF">2019-11-23T08:23:06Z</dcterms:modified>
</cp:coreProperties>
</file>