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mp4" ContentType="video/mp4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media/image22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87" r:id="rId2"/>
    <p:sldId id="502" r:id="rId3"/>
    <p:sldId id="414" r:id="rId4"/>
    <p:sldId id="300" r:id="rId5"/>
    <p:sldId id="302" r:id="rId6"/>
    <p:sldId id="343" r:id="rId7"/>
    <p:sldId id="344" r:id="rId8"/>
    <p:sldId id="347" r:id="rId9"/>
    <p:sldId id="345" r:id="rId10"/>
    <p:sldId id="303" r:id="rId11"/>
    <p:sldId id="342" r:id="rId12"/>
    <p:sldId id="480" r:id="rId13"/>
    <p:sldId id="307" r:id="rId14"/>
    <p:sldId id="309" r:id="rId15"/>
    <p:sldId id="494" r:id="rId16"/>
    <p:sldId id="306" r:id="rId17"/>
    <p:sldId id="481" r:id="rId18"/>
    <p:sldId id="308" r:id="rId19"/>
    <p:sldId id="503" r:id="rId20"/>
    <p:sldId id="482" r:id="rId21"/>
    <p:sldId id="483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91" r:id="rId30"/>
    <p:sldId id="492" r:id="rId31"/>
    <p:sldId id="493" r:id="rId32"/>
    <p:sldId id="415" r:id="rId33"/>
    <p:sldId id="417" r:id="rId34"/>
    <p:sldId id="419" r:id="rId35"/>
    <p:sldId id="441" r:id="rId36"/>
    <p:sldId id="312" r:id="rId37"/>
    <p:sldId id="416" r:id="rId38"/>
    <p:sldId id="301" r:id="rId39"/>
    <p:sldId id="311" r:id="rId40"/>
    <p:sldId id="346" r:id="rId4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51"/>
  </p:normalViewPr>
  <p:slideViewPr>
    <p:cSldViewPr>
      <p:cViewPr varScale="1">
        <p:scale>
          <a:sx n="110" d="100"/>
          <a:sy n="110" d="100"/>
        </p:scale>
        <p:origin x="168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/C:\Users\DUTTAMA4\Desktop\Graphs%20for%20the%20results_titration%20stud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/C:\Users\DUTTAMA4\Desktop\Graphs%20for%20the%20results_titration%20stud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20409901440427"/>
          <c:y val="0.146345893185984"/>
          <c:w val="0.927409216839592"/>
          <c:h val="0.82113083485914"/>
        </c:manualLayout>
      </c:layout>
      <c:barChart>
        <c:barDir val="col"/>
        <c:grouping val="clustered"/>
        <c:varyColors val="0"/>
        <c:ser>
          <c:idx val="0"/>
          <c:order val="0"/>
          <c:tx>
            <c:v>Condensed N=247</c:v>
          </c:tx>
          <c:spPr>
            <a:solidFill>
              <a:srgbClr val="B8DB54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100">
                        <a:latin typeface="+mn-lt"/>
                        <a:cs typeface="Arial" panose="020B0604020202020204" pitchFamily="34" charset="0"/>
                      </a:defRPr>
                    </a:pPr>
                    <a:r>
                      <a:rPr lang="mr-IN" sz="1100" dirty="0" smtClean="0">
                        <a:latin typeface="Arial" pitchFamily="34" charset="0"/>
                        <a:cs typeface="Arial" pitchFamily="34" charset="0"/>
                      </a:rPr>
                      <a:t>9.7</a:t>
                    </a:r>
                    <a:r>
                      <a:rPr lang="mr-IN" sz="1100" b="0" i="0" u="none" strike="noStrike" baseline="0" dirty="0" smtClean="0">
                        <a:effectLst/>
                        <a:latin typeface="Arial" pitchFamily="34" charset="0"/>
                        <a:cs typeface="Arial" pitchFamily="34" charset="0"/>
                      </a:rPr>
                      <a:t>%</a:t>
                    </a:r>
                    <a:endParaRPr lang="mr-IN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373-4429-AEE7-E474A69D8A9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mr-IN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7.3</a:t>
                    </a:r>
                    <a:r>
                      <a:rPr lang="mr-IN" sz="110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373-4429-AEE7-E474A69D8A9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mr-IN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7.7</a:t>
                    </a:r>
                    <a:r>
                      <a:rPr lang="mr-IN" sz="110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373-4429-AEE7-E474A69D8A9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mr-IN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  <a:r>
                      <a:rPr lang="mr-IN" sz="110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373-4429-AEE7-E474A69D8A9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Sheet1!$D$6:$D$9</c:f>
              <c:strCache>
                <c:ptCount val="4"/>
                <c:pt idx="0">
                  <c:v>Hypotension</c:v>
                </c:pt>
                <c:pt idx="1">
                  <c:v>Renal dysfunction</c:v>
                </c:pt>
                <c:pt idx="2">
                  <c:v>Hyperkalemia</c:v>
                </c:pt>
                <c:pt idx="3">
                  <c:v>Angioedema</c:v>
                </c:pt>
              </c:strCache>
            </c:strRef>
          </c:cat>
          <c:val>
            <c:numRef>
              <c:f>Sheet1!$E$6:$E$9</c:f>
              <c:numCache>
                <c:formatCode>General</c:formatCode>
                <c:ptCount val="4"/>
                <c:pt idx="0">
                  <c:v>9.700000000000001</c:v>
                </c:pt>
                <c:pt idx="1">
                  <c:v>7.3</c:v>
                </c:pt>
                <c:pt idx="2">
                  <c:v>7.7</c:v>
                </c:pt>
                <c:pt idx="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373-4429-AEE7-E474A69D8A92}"/>
            </c:ext>
          </c:extLst>
        </c:ser>
        <c:ser>
          <c:idx val="1"/>
          <c:order val="1"/>
          <c:tx>
            <c:v>Conservative N=251</c:v>
          </c:tx>
          <c:spPr>
            <a:solidFill>
              <a:srgbClr val="DBE6AA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mr-IN" sz="1100" dirty="0" smtClean="0">
                        <a:latin typeface="Arial" pitchFamily="34" charset="0"/>
                        <a:cs typeface="Arial" pitchFamily="34" charset="0"/>
                      </a:rPr>
                      <a:t>8.4</a:t>
                    </a:r>
                    <a:r>
                      <a:rPr lang="mr-IN" sz="1100" b="0" i="0" u="none" strike="noStrike" baseline="0" dirty="0" smtClean="0">
                        <a:effectLst/>
                        <a:latin typeface="Arial" pitchFamily="34" charset="0"/>
                        <a:cs typeface="Arial" pitchFamily="34" charset="0"/>
                      </a:rPr>
                      <a:t>%</a:t>
                    </a:r>
                    <a:endParaRPr lang="mr-IN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373-4429-AEE7-E474A69D8A9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mr-IN" sz="1100" dirty="0" smtClean="0">
                        <a:latin typeface="+mn-lt"/>
                        <a:cs typeface="Arial" panose="020B0604020202020204" pitchFamily="34" charset="0"/>
                      </a:rPr>
                      <a:t>7.6</a:t>
                    </a:r>
                    <a:r>
                      <a:rPr lang="mr-IN" sz="1100" b="0" i="0" u="none" strike="noStrike" baseline="0" dirty="0" smtClean="0">
                        <a:effectLst/>
                        <a:latin typeface="+mn-lt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373-4429-AEE7-E474A69D8A9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mr-IN" sz="1100" dirty="0" smtClean="0">
                        <a:latin typeface="+mn-lt"/>
                        <a:cs typeface="Arial" panose="020B0604020202020204" pitchFamily="34" charset="0"/>
                      </a:rPr>
                      <a:t>4.4</a:t>
                    </a:r>
                    <a:r>
                      <a:rPr lang="mr-IN" sz="1100" b="0" i="0" u="none" strike="noStrike" baseline="0" dirty="0" smtClean="0">
                        <a:effectLst/>
                        <a:latin typeface="+mn-lt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373-4429-AEE7-E474A69D8A9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mr-IN" sz="1100" dirty="0" smtClean="0">
                        <a:latin typeface="+mn-lt"/>
                        <a:cs typeface="Arial" panose="020B0604020202020204" pitchFamily="34" charset="0"/>
                      </a:rPr>
                      <a:t>0.8</a:t>
                    </a:r>
                    <a:r>
                      <a:rPr lang="mr-IN" sz="1100" b="0" i="0" u="none" strike="noStrike" baseline="0" dirty="0" smtClean="0">
                        <a:effectLst/>
                        <a:latin typeface="+mn-lt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373-4429-AEE7-E474A69D8A9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+mn-lt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Sheet1!$G$6:$G$9</c:f>
              <c:numCache>
                <c:formatCode>General</c:formatCode>
                <c:ptCount val="4"/>
                <c:pt idx="0">
                  <c:v>8.4</c:v>
                </c:pt>
                <c:pt idx="1">
                  <c:v>7.6</c:v>
                </c:pt>
                <c:pt idx="2">
                  <c:v>4.4</c:v>
                </c:pt>
                <c:pt idx="3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373-4429-AEE7-E474A69D8A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352179664"/>
        <c:axId val="-170765184"/>
      </c:barChart>
      <c:catAx>
        <c:axId val="-35217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-170765184"/>
        <c:crosses val="autoZero"/>
        <c:auto val="1"/>
        <c:lblAlgn val="ctr"/>
        <c:lblOffset val="100"/>
        <c:noMultiLvlLbl val="0"/>
      </c:catAx>
      <c:valAx>
        <c:axId val="-170765184"/>
        <c:scaling>
          <c:orientation val="minMax"/>
          <c:max val="50.0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it-IT"/>
          </a:p>
        </c:txPr>
        <c:crossAx val="-352179664"/>
        <c:crosses val="autoZero"/>
        <c:crossBetween val="between"/>
        <c:majorUnit val="10.0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702937424116865"/>
          <c:y val="0.0203728269617634"/>
          <c:w val="0.89750631210972"/>
          <c:h val="0.842664040781487"/>
        </c:manualLayout>
      </c:layout>
      <c:barChart>
        <c:barDir val="col"/>
        <c:grouping val="clustered"/>
        <c:varyColors val="0"/>
        <c:ser>
          <c:idx val="0"/>
          <c:order val="0"/>
          <c:tx>
            <c:v>Condensed N=247</c:v>
          </c:tx>
          <c:spPr>
            <a:solidFill>
              <a:srgbClr val="B8DB54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mr-IN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8.9</a:t>
                    </a:r>
                    <a:r>
                      <a:rPr lang="mr-IN" sz="105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ED1-4A71-9BC5-99EEE6BAE8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mr-IN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7.3</a:t>
                    </a:r>
                    <a:r>
                      <a:rPr lang="mr-IN" sz="105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ED1-4A71-9BC5-99EEE6BAE8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mr-IN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1.2</a:t>
                    </a:r>
                    <a:r>
                      <a:rPr lang="mr-IN" sz="105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ED1-4A71-9BC5-99EEE6BAE8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mr-IN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0.4</a:t>
                    </a:r>
                    <a:r>
                      <a:rPr lang="mr-IN" sz="105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ED1-4A71-9BC5-99EEE6BAE8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mr-IN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0.8</a:t>
                    </a:r>
                    <a:r>
                      <a:rPr lang="mr-IN" sz="105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ED1-4A71-9BC5-99EEE6BAE8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Sheet1!$D$26:$D$30</c:f>
              <c:strCache>
                <c:ptCount val="5"/>
                <c:pt idx="0">
                  <c:v>SBP &lt; 95 mmHg</c:v>
                </c:pt>
                <c:pt idx="1">
                  <c:v>Serum K+ &gt; 5.5 mmol/l </c:v>
                </c:pt>
                <c:pt idx="2">
                  <c:v>Serum K+ ≥ 6.0 mmol/l</c:v>
                </c:pt>
                <c:pt idx="3">
                  <c:v>SCr &gt; 3.0 mg/dl</c:v>
                </c:pt>
                <c:pt idx="4">
                  <c:v>Doubling of SCr</c:v>
                </c:pt>
              </c:strCache>
            </c:strRef>
          </c:cat>
          <c:val>
            <c:numRef>
              <c:f>Sheet1!$E$26:$E$30</c:f>
              <c:numCache>
                <c:formatCode>General</c:formatCode>
                <c:ptCount val="5"/>
                <c:pt idx="0">
                  <c:v>8.9</c:v>
                </c:pt>
                <c:pt idx="1">
                  <c:v>7.3</c:v>
                </c:pt>
                <c:pt idx="2">
                  <c:v>1.2</c:v>
                </c:pt>
                <c:pt idx="3">
                  <c:v>0.4</c:v>
                </c:pt>
                <c:pt idx="4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ED1-4A71-9BC5-99EEE6BAE85E}"/>
            </c:ext>
          </c:extLst>
        </c:ser>
        <c:ser>
          <c:idx val="1"/>
          <c:order val="1"/>
          <c:tx>
            <c:v>Conservative N=251</c:v>
          </c:tx>
          <c:spPr>
            <a:solidFill>
              <a:srgbClr val="DBE6AA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mr-IN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5.2</a:t>
                    </a:r>
                    <a:r>
                      <a:rPr lang="mr-IN" sz="105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ED1-4A71-9BC5-99EEE6BAE8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mr-IN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  <a:r>
                      <a:rPr lang="mr-IN" sz="105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ED1-4A71-9BC5-99EEE6BAE8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mr-IN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0.4</a:t>
                    </a:r>
                    <a:r>
                      <a:rPr lang="mr-IN" sz="105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ED1-4A71-9BC5-99EEE6BAE8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mr-IN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  <a:r>
                      <a:rPr lang="mr-IN" sz="105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ED1-4A71-9BC5-99EEE6BAE8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mr-IN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0.4</a:t>
                    </a:r>
                    <a:r>
                      <a:rPr lang="mr-IN" sz="1050" b="0" i="0" u="none" strike="noStrike" baseline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lang="mr-IN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ED1-4A71-9BC5-99EEE6BAE8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Sheet1!$F$26:$F$30</c:f>
              <c:numCache>
                <c:formatCode>General</c:formatCode>
                <c:ptCount val="5"/>
                <c:pt idx="0">
                  <c:v>5.2</c:v>
                </c:pt>
                <c:pt idx="1">
                  <c:v>4.0</c:v>
                </c:pt>
                <c:pt idx="2">
                  <c:v>0.4</c:v>
                </c:pt>
                <c:pt idx="3">
                  <c:v>0.0</c:v>
                </c:pt>
                <c:pt idx="4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1ED1-4A71-9BC5-99EEE6BAE8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658065872"/>
        <c:axId val="-304878464"/>
      </c:barChart>
      <c:catAx>
        <c:axId val="-6580658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crossAx val="-304878464"/>
        <c:crosses val="autoZero"/>
        <c:auto val="1"/>
        <c:lblAlgn val="ctr"/>
        <c:lblOffset val="100"/>
        <c:noMultiLvlLbl val="0"/>
      </c:catAx>
      <c:valAx>
        <c:axId val="-304878464"/>
        <c:scaling>
          <c:orientation val="minMax"/>
          <c:max val="50.0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it-IT"/>
          </a:p>
        </c:txPr>
        <c:crossAx val="-658065872"/>
        <c:crosses val="autoZero"/>
        <c:crossBetween val="between"/>
        <c:majorUnit val="10.0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59340318543296"/>
          <c:y val="0.0815078917181564"/>
          <c:w val="0.919440956004764"/>
          <c:h val="0.806735161819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Condensed (n=247)</c:v>
                </c:pt>
              </c:strCache>
            </c:strRef>
          </c:tx>
          <c:spPr>
            <a:solidFill>
              <a:srgbClr val="B8DB54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900" b="0" i="0" u="none" strike="noStrike" kern="1200" baseline="0">
                        <a:solidFill>
                          <a:srgbClr val="474749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mr-IN" sz="900" dirty="0" smtClean="0"/>
                      <a:t>4.2%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900" b="0" i="0" u="none" strike="noStrike" kern="1200" baseline="0">
                        <a:solidFill>
                          <a:srgbClr val="474749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mr-IN" sz="900" b="0" i="0" baseline="0" dirty="0" smtClean="0">
                        <a:effectLst/>
                      </a:rPr>
                      <a:t>(n=5)</a:t>
                    </a:r>
                    <a:endParaRPr lang="mr-IN" sz="1200" dirty="0" smtClean="0">
                      <a:effectLst/>
                    </a:endParaRP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15.0%</a:t>
                    </a:r>
                  </a:p>
                  <a:p>
                    <a:r>
                      <a:rPr lang="mr-IN" sz="900" dirty="0" smtClean="0"/>
                      <a:t>(n=19)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4.2%</a:t>
                    </a:r>
                  </a:p>
                  <a:p>
                    <a:r>
                      <a:rPr lang="mr-IN" sz="900" dirty="0" smtClean="0"/>
                      <a:t>(n=5)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10.2%</a:t>
                    </a:r>
                  </a:p>
                  <a:p>
                    <a:r>
                      <a:rPr lang="mr-IN" sz="900" dirty="0" smtClean="0"/>
                      <a:t>(n=13)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6.7%</a:t>
                    </a:r>
                  </a:p>
                  <a:p>
                    <a:r>
                      <a:rPr lang="mr-IN" sz="900" dirty="0" smtClean="0"/>
                      <a:t>(n=8)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8.7%</a:t>
                    </a:r>
                  </a:p>
                  <a:p>
                    <a:r>
                      <a:rPr lang="mr-IN" sz="900" dirty="0" smtClean="0"/>
                      <a:t>(n=11)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398-4458-AC48-FB597FF81CA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398-4458-AC48-FB597FF81CA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High-dose</c:v>
                </c:pt>
                <c:pt idx="1">
                  <c:v>Low-dose</c:v>
                </c:pt>
                <c:pt idx="2">
                  <c:v>High-dose</c:v>
                </c:pt>
                <c:pt idx="3">
                  <c:v>Low-dose</c:v>
                </c:pt>
                <c:pt idx="4">
                  <c:v>High-dose</c:v>
                </c:pt>
                <c:pt idx="5">
                  <c:v>Low-dose</c:v>
                </c:pt>
                <c:pt idx="6">
                  <c:v>High-dose</c:v>
                </c:pt>
                <c:pt idx="7">
                  <c:v>Low-dose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4.2</c:v>
                </c:pt>
                <c:pt idx="1">
                  <c:v>15.0</c:v>
                </c:pt>
                <c:pt idx="2">
                  <c:v>4.2</c:v>
                </c:pt>
                <c:pt idx="3">
                  <c:v>10.2</c:v>
                </c:pt>
                <c:pt idx="4">
                  <c:v>6.7</c:v>
                </c:pt>
                <c:pt idx="5">
                  <c:v>8.700000000000001</c:v>
                </c:pt>
                <c:pt idx="6">
                  <c:v>0.0</c:v>
                </c:pt>
                <c:pt idx="7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398-4458-AC48-FB597FF81C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Conservative (n=251)</c:v>
                </c:pt>
              </c:strCache>
            </c:strRef>
          </c:tx>
          <c:spPr>
            <a:solidFill>
              <a:srgbClr val="DBE6AA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5.5%</a:t>
                    </a:r>
                  </a:p>
                  <a:p>
                    <a:r>
                      <a:rPr lang="mr-IN" sz="900" dirty="0" smtClean="0"/>
                      <a:t>(n=7)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11.3%</a:t>
                    </a:r>
                  </a:p>
                  <a:p>
                    <a:r>
                      <a:rPr lang="mr-IN" sz="900" dirty="0" smtClean="0"/>
                      <a:t>(n=14)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7.1%</a:t>
                    </a:r>
                  </a:p>
                  <a:p>
                    <a:r>
                      <a:rPr lang="mr-IN" sz="900" dirty="0" smtClean="0"/>
                      <a:t>(n=9)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8.1%</a:t>
                    </a:r>
                  </a:p>
                  <a:p>
                    <a:r>
                      <a:rPr lang="mr-IN" sz="900" dirty="0" smtClean="0"/>
                      <a:t>(n=10)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3.9%</a:t>
                    </a:r>
                  </a:p>
                  <a:p>
                    <a:r>
                      <a:rPr lang="mr-IN" sz="900" dirty="0" smtClean="0"/>
                      <a:t>(n=5)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4.8%</a:t>
                    </a:r>
                  </a:p>
                  <a:p>
                    <a:r>
                      <a:rPr lang="mr-IN" sz="900" dirty="0" smtClean="0"/>
                      <a:t>(n=6)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0.8%</a:t>
                    </a:r>
                  </a:p>
                  <a:p>
                    <a:r>
                      <a:rPr lang="mr-IN" sz="900" dirty="0" smtClean="0"/>
                      <a:t>(n=1)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0.8%</a:t>
                    </a:r>
                  </a:p>
                  <a:p>
                    <a:r>
                      <a:rPr lang="mr-IN" sz="900" dirty="0" smtClean="0"/>
                      <a:t>(n=1)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1398-4458-AC48-FB597FF81CA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High-dose</c:v>
                </c:pt>
                <c:pt idx="1">
                  <c:v>Low-dose</c:v>
                </c:pt>
                <c:pt idx="2">
                  <c:v>High-dose</c:v>
                </c:pt>
                <c:pt idx="3">
                  <c:v>Low-dose</c:v>
                </c:pt>
                <c:pt idx="4">
                  <c:v>High-dose</c:v>
                </c:pt>
                <c:pt idx="5">
                  <c:v>Low-dose</c:v>
                </c:pt>
                <c:pt idx="6">
                  <c:v>High-dose</c:v>
                </c:pt>
                <c:pt idx="7">
                  <c:v>Low-dose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5.5</c:v>
                </c:pt>
                <c:pt idx="1">
                  <c:v>11.3</c:v>
                </c:pt>
                <c:pt idx="2">
                  <c:v>7.1</c:v>
                </c:pt>
                <c:pt idx="3">
                  <c:v>8.1</c:v>
                </c:pt>
                <c:pt idx="4">
                  <c:v>3.9</c:v>
                </c:pt>
                <c:pt idx="5">
                  <c:v>4.8</c:v>
                </c:pt>
                <c:pt idx="6">
                  <c:v>0.8</c:v>
                </c:pt>
                <c:pt idx="7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1398-4458-AC48-FB597FF81C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5"/>
        <c:axId val="-898532096"/>
        <c:axId val="-898529776"/>
      </c:barChart>
      <c:catAx>
        <c:axId val="-898532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it-IT"/>
          </a:p>
        </c:txPr>
        <c:crossAx val="-898529776"/>
        <c:crosses val="autoZero"/>
        <c:auto val="1"/>
        <c:lblAlgn val="ctr"/>
        <c:lblOffset val="100"/>
        <c:noMultiLvlLbl val="0"/>
      </c:catAx>
      <c:valAx>
        <c:axId val="-898529776"/>
        <c:scaling>
          <c:orientation val="minMax"/>
          <c:max val="25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it-IT"/>
          </a:p>
        </c:txPr>
        <c:crossAx val="-898532096"/>
        <c:crosses val="autoZero"/>
        <c:crossBetween val="between"/>
        <c:majorUnit val="5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Condensed (n=247)</c:v>
                </c:pt>
              </c:strCache>
            </c:strRef>
          </c:tx>
          <c:spPr>
            <a:solidFill>
              <a:srgbClr val="B8DB54"/>
            </a:solidFill>
          </c:spPr>
          <c:invertIfNegative val="0"/>
          <c:dLbls>
            <c:dLbl>
              <c:idx val="0"/>
              <c:layout>
                <c:manualLayout>
                  <c:x val="-0.00297951582867784"/>
                  <c:y val="0.00412043746717033"/>
                </c:manualLayout>
              </c:layout>
              <c:tx>
                <c:rich>
                  <a:bodyPr/>
                  <a:lstStyle/>
                  <a:p>
                    <a:r>
                      <a:rPr lang="mr-IN" dirty="0" smtClean="0"/>
                      <a:t>3.3% </a:t>
                    </a:r>
                    <a:br>
                      <a:rPr lang="mr-IN" dirty="0" smtClean="0"/>
                    </a:br>
                    <a:r>
                      <a:rPr lang="mr-IN" dirty="0" smtClean="0"/>
                      <a:t>(4/120)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mr-IN" sz="900" dirty="0" smtClean="0"/>
                      <a:t>14.3%</a:t>
                    </a:r>
                  </a:p>
                  <a:p>
                    <a:r>
                      <a:rPr lang="mr-IN" sz="900" b="0" i="0" u="none" strike="noStrike" baseline="0" dirty="0" smtClean="0">
                        <a:effectLst/>
                      </a:rPr>
                      <a:t>(18/126)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mr-IN" dirty="0" smtClean="0"/>
                      <a:t>7.6%</a:t>
                    </a:r>
                  </a:p>
                  <a:p>
                    <a:r>
                      <a:rPr lang="mr-IN" dirty="0" smtClean="0"/>
                      <a:t>(9/119)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mr-IN" dirty="0" smtClean="0"/>
                      <a:t>7.1%</a:t>
                    </a:r>
                  </a:p>
                  <a:p>
                    <a:r>
                      <a:rPr lang="mr-IN" dirty="0" smtClean="0"/>
                      <a:t>(9/126)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mr-IN" dirty="0" smtClean="0"/>
                      <a:t>1.7%</a:t>
                    </a:r>
                  </a:p>
                  <a:p>
                    <a:r>
                      <a:rPr lang="mr-IN" dirty="0" smtClean="0"/>
                      <a:t>(2/119))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153941657167667"/>
                  <c:y val="0.0112194553983453"/>
                </c:manualLayout>
              </c:layout>
              <c:tx>
                <c:rich>
                  <a:bodyPr/>
                  <a:lstStyle/>
                  <a:p>
                    <a:r>
                      <a:rPr lang="mr-IN" dirty="0" smtClean="0"/>
                      <a:t>0.8%</a:t>
                    </a:r>
                  </a:p>
                  <a:p>
                    <a:r>
                      <a:rPr lang="mr-IN" dirty="0" smtClean="0"/>
                      <a:t>(1/126)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2FB-42E6-A61D-AE1A86B1430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2FB-42E6-A61D-AE1A86B1430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0"/>
                  <c:y val="0.012361312401511"/>
                </c:manualLayout>
              </c:layout>
              <c:tx>
                <c:rich>
                  <a:bodyPr/>
                  <a:lstStyle/>
                  <a:p>
                    <a:r>
                      <a:rPr lang="mr-IN" dirty="0" smtClean="0"/>
                      <a:t>0.0%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mr-IN" dirty="0" smtClean="0"/>
                      <a:t>1.6%</a:t>
                    </a:r>
                  </a:p>
                  <a:p>
                    <a:r>
                      <a:rPr lang="mr-IN" dirty="0" smtClean="0"/>
                      <a:t>(2/126)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High-dose</c:v>
                </c:pt>
                <c:pt idx="1">
                  <c:v>Low-dose</c:v>
                </c:pt>
                <c:pt idx="2">
                  <c:v>High-dose</c:v>
                </c:pt>
                <c:pt idx="3">
                  <c:v>Low-dose</c:v>
                </c:pt>
                <c:pt idx="4">
                  <c:v>High-dose</c:v>
                </c:pt>
                <c:pt idx="5">
                  <c:v>Low-dose</c:v>
                </c:pt>
                <c:pt idx="6">
                  <c:v>High-dose</c:v>
                </c:pt>
                <c:pt idx="7">
                  <c:v>Low-dose</c:v>
                </c:pt>
                <c:pt idx="8">
                  <c:v>High-dose</c:v>
                </c:pt>
                <c:pt idx="9">
                  <c:v>Low-dose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3.3</c:v>
                </c:pt>
                <c:pt idx="1">
                  <c:v>14.3</c:v>
                </c:pt>
                <c:pt idx="2">
                  <c:v>7.6</c:v>
                </c:pt>
                <c:pt idx="3">
                  <c:v>7.1</c:v>
                </c:pt>
                <c:pt idx="4">
                  <c:v>1.7</c:v>
                </c:pt>
                <c:pt idx="5">
                  <c:v>0.8</c:v>
                </c:pt>
                <c:pt idx="6">
                  <c:v>0.0</c:v>
                </c:pt>
                <c:pt idx="7">
                  <c:v>0.8</c:v>
                </c:pt>
                <c:pt idx="8">
                  <c:v>0.0</c:v>
                </c:pt>
                <c:pt idx="9">
                  <c:v>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2FB-42E6-A61D-AE1A86B143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Conservative (n=251)</c:v>
                </c:pt>
              </c:strCache>
            </c:strRef>
          </c:tx>
          <c:spPr>
            <a:solidFill>
              <a:srgbClr val="DBE6AA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mr-IN" dirty="0" smtClean="0"/>
                      <a:t>5.6%</a:t>
                    </a:r>
                  </a:p>
                  <a:p>
                    <a:r>
                      <a:rPr lang="mr-IN" dirty="0" smtClean="0"/>
                      <a:t>(7/126)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"/>
                  <c:y val="0.012361312401511"/>
                </c:manualLayout>
              </c:layout>
              <c:tx>
                <c:rich>
                  <a:bodyPr/>
                  <a:lstStyle/>
                  <a:p>
                    <a:r>
                      <a:rPr lang="mr-IN" dirty="0" smtClean="0"/>
                      <a:t>4.9%</a:t>
                    </a:r>
                  </a:p>
                  <a:p>
                    <a:r>
                      <a:rPr lang="mr-IN" dirty="0" smtClean="0"/>
                      <a:t>(6/123)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mr-IN" dirty="0" smtClean="0"/>
                      <a:t>4.8%</a:t>
                    </a:r>
                  </a:p>
                  <a:p>
                    <a:r>
                      <a:rPr lang="mr-IN" dirty="0" smtClean="0"/>
                      <a:t>(6/125)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mr-IN" dirty="0" smtClean="0"/>
                      <a:t>3.3%</a:t>
                    </a:r>
                  </a:p>
                  <a:p>
                    <a:r>
                      <a:rPr lang="mr-IN" dirty="0" smtClean="0"/>
                      <a:t>(4/122)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2FB-42E6-A61D-AE1A86B1430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00148975791433892"/>
                  <c:y val="0.0164817498686813"/>
                </c:manualLayout>
              </c:layout>
              <c:tx>
                <c:rich>
                  <a:bodyPr/>
                  <a:lstStyle/>
                  <a:p>
                    <a:r>
                      <a:rPr lang="mr-IN" dirty="0" smtClean="0"/>
                      <a:t>0.8%</a:t>
                    </a:r>
                  </a:p>
                  <a:p>
                    <a:r>
                      <a:rPr lang="mr-IN" dirty="0" smtClean="0"/>
                      <a:t>(1/122)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0148975791433892"/>
                  <c:y val="0.00824087493434067"/>
                </c:manualLayout>
              </c:layout>
              <c:tx>
                <c:rich>
                  <a:bodyPr/>
                  <a:lstStyle/>
                  <a:p>
                    <a:r>
                      <a:rPr lang="mr-IN" dirty="0" smtClean="0"/>
                      <a:t>0.0%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0297951582867784"/>
                  <c:y val="0.012361312401511"/>
                </c:manualLayout>
              </c:layout>
              <c:tx>
                <c:rich>
                  <a:bodyPr/>
                  <a:lstStyle/>
                  <a:p>
                    <a:r>
                      <a:rPr lang="mr-IN" dirty="0" smtClean="0"/>
                      <a:t>0.0%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09247651679993E-16"/>
                  <c:y val="0.012361312401511"/>
                </c:manualLayout>
              </c:layout>
              <c:tx>
                <c:rich>
                  <a:bodyPr/>
                  <a:lstStyle/>
                  <a:p>
                    <a:r>
                      <a:rPr lang="mr-IN" dirty="0" smtClean="0"/>
                      <a:t>0.0%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0074487895716946"/>
                  <c:y val="0.00824087493434067"/>
                </c:manualLayout>
              </c:layout>
              <c:tx>
                <c:rich>
                  <a:bodyPr/>
                  <a:lstStyle/>
                  <a:p>
                    <a:r>
                      <a:rPr lang="mr-IN" dirty="0" smtClean="0"/>
                      <a:t>0.8%</a:t>
                    </a:r>
                  </a:p>
                  <a:p>
                    <a:r>
                      <a:rPr lang="mr-IN" dirty="0" smtClean="0"/>
                      <a:t>(1/123)</a:t>
                    </a:r>
                    <a:endParaRPr lang="mr-I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C2FB-42E6-A61D-AE1A86B143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High-dose</c:v>
                </c:pt>
                <c:pt idx="1">
                  <c:v>Low-dose</c:v>
                </c:pt>
                <c:pt idx="2">
                  <c:v>High-dose</c:v>
                </c:pt>
                <c:pt idx="3">
                  <c:v>Low-dose</c:v>
                </c:pt>
                <c:pt idx="4">
                  <c:v>High-dose</c:v>
                </c:pt>
                <c:pt idx="5">
                  <c:v>Low-dose</c:v>
                </c:pt>
                <c:pt idx="6">
                  <c:v>High-dose</c:v>
                </c:pt>
                <c:pt idx="7">
                  <c:v>Low-dose</c:v>
                </c:pt>
                <c:pt idx="8">
                  <c:v>High-dose</c:v>
                </c:pt>
                <c:pt idx="9">
                  <c:v>Low-dose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5.6</c:v>
                </c:pt>
                <c:pt idx="1">
                  <c:v>4.9</c:v>
                </c:pt>
                <c:pt idx="2">
                  <c:v>4.8</c:v>
                </c:pt>
                <c:pt idx="3">
                  <c:v>3.3</c:v>
                </c:pt>
                <c:pt idx="4">
                  <c:v>0.0</c:v>
                </c:pt>
                <c:pt idx="5">
                  <c:v>0.8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C2FB-42E6-A61D-AE1A86B143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8"/>
        <c:axId val="-897662384"/>
        <c:axId val="-897660064"/>
      </c:barChart>
      <c:catAx>
        <c:axId val="-897662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it-IT"/>
          </a:p>
        </c:txPr>
        <c:crossAx val="-897660064"/>
        <c:crosses val="autoZero"/>
        <c:auto val="1"/>
        <c:lblAlgn val="ctr"/>
        <c:lblOffset val="100"/>
        <c:noMultiLvlLbl val="0"/>
      </c:catAx>
      <c:valAx>
        <c:axId val="-897660064"/>
        <c:scaling>
          <c:orientation val="minMax"/>
          <c:max val="2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it-IT"/>
          </a:p>
        </c:txPr>
        <c:crossAx val="-897662384"/>
        <c:crosses val="autoZero"/>
        <c:crossBetween val="between"/>
        <c:majorUnit val="5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47496951507313"/>
          <c:y val="0.0631313131313131"/>
          <c:w val="0.523481665737278"/>
          <c:h val="0.80078206908020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rgbClr val="FCAF1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All randomized: excluding non-AE related D/C (N=466)</c:v>
                </c:pt>
                <c:pt idx="1">
                  <c:v>All randomized patients (N=489)</c:v>
                </c:pt>
                <c:pt idx="2">
                  <c:v>All run-in + randomized: excluding non-AE related D/C (N=496)</c:v>
                </c:pt>
                <c:pt idx="3">
                  <c:v>All run-in + randomized (N=538)</c:v>
                </c:pt>
              </c:strCache>
            </c:strRef>
          </c:cat>
          <c:val>
            <c:numRef>
              <c:f>Sheet1!$B$1:$B$4</c:f>
              <c:numCache>
                <c:formatCode>0.0%</c:formatCode>
                <c:ptCount val="4"/>
                <c:pt idx="0">
                  <c:v>0.811</c:v>
                </c:pt>
                <c:pt idx="1">
                  <c:v>0.759</c:v>
                </c:pt>
                <c:pt idx="2">
                  <c:v>0.762</c:v>
                </c:pt>
                <c:pt idx="3">
                  <c:v>0.703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13-436E-8AE3-A25D739FA630}"/>
            </c:ext>
          </c:extLst>
        </c:ser>
        <c:ser>
          <c:idx val="1"/>
          <c:order val="1"/>
          <c:spPr>
            <a:solidFill>
              <a:srgbClr val="FEEFD1"/>
            </a:solidFill>
          </c:spPr>
          <c:invertIfNegative val="0"/>
          <c:cat>
            <c:strRef>
              <c:f>Sheet1!$A$1:$A$4</c:f>
              <c:strCache>
                <c:ptCount val="4"/>
                <c:pt idx="0">
                  <c:v>All randomized: excluding non-AE related D/C (N=466)</c:v>
                </c:pt>
                <c:pt idx="1">
                  <c:v>All randomized patients (N=489)</c:v>
                </c:pt>
                <c:pt idx="2">
                  <c:v>All run-in + randomized: excluding non-AE related D/C (N=496)</c:v>
                </c:pt>
                <c:pt idx="3">
                  <c:v>All run-in + randomized (N=538)</c:v>
                </c:pt>
              </c:strCache>
            </c:strRef>
          </c:cat>
          <c:val>
            <c:numRef>
              <c:f>Sheet1!$C$1:$C$4</c:f>
              <c:numCache>
                <c:formatCode>0.0%</c:formatCode>
                <c:ptCount val="4"/>
                <c:pt idx="0">
                  <c:v>0.189</c:v>
                </c:pt>
                <c:pt idx="1">
                  <c:v>0.241</c:v>
                </c:pt>
                <c:pt idx="2">
                  <c:v>0.238</c:v>
                </c:pt>
                <c:pt idx="3">
                  <c:v>0.297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F13-436E-8AE3-A25D739FA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-190705616"/>
        <c:axId val="-190696368"/>
      </c:barChart>
      <c:catAx>
        <c:axId val="-1907056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-190696368"/>
        <c:crosses val="autoZero"/>
        <c:auto val="1"/>
        <c:lblAlgn val="ctr"/>
        <c:lblOffset val="100"/>
        <c:noMultiLvlLbl val="0"/>
      </c:catAx>
      <c:valAx>
        <c:axId val="-19069636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-1907056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687170-28C9-4781-9116-1F533409A820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0C637926-DC73-4E7C-A155-6D4C2E090D69}">
      <dgm:prSet phldrT="[Testo]"/>
      <dgm:spPr/>
      <dgm:t>
        <a:bodyPr/>
        <a:lstStyle/>
        <a:p>
          <a:r>
            <a:rPr lang="it-IT" b="1" dirty="0" smtClean="0"/>
            <a:t>AUMENTO SOPRAVVIVENZA</a:t>
          </a:r>
          <a:endParaRPr lang="it-IT" b="1" dirty="0"/>
        </a:p>
      </dgm:t>
    </dgm:pt>
    <dgm:pt modelId="{98EF6A43-4402-46D8-B8D6-CAF2D2C24A4F}" type="parTrans" cxnId="{880F9FEF-CED9-4D31-A7D8-4CFD97A93E0B}">
      <dgm:prSet/>
      <dgm:spPr/>
      <dgm:t>
        <a:bodyPr/>
        <a:lstStyle/>
        <a:p>
          <a:endParaRPr lang="it-IT"/>
        </a:p>
      </dgm:t>
    </dgm:pt>
    <dgm:pt modelId="{DECEB0ED-A217-43CF-84B1-2974A217574B}" type="sibTrans" cxnId="{880F9FEF-CED9-4D31-A7D8-4CFD97A93E0B}">
      <dgm:prSet/>
      <dgm:spPr/>
      <dgm:t>
        <a:bodyPr/>
        <a:lstStyle/>
        <a:p>
          <a:endParaRPr lang="it-IT"/>
        </a:p>
      </dgm:t>
    </dgm:pt>
    <dgm:pt modelId="{D4CE73E8-3B11-490A-B91A-65E679694DB4}">
      <dgm:prSet phldrT="[Testo]"/>
      <dgm:spPr/>
      <dgm:t>
        <a:bodyPr/>
        <a:lstStyle/>
        <a:p>
          <a:r>
            <a:rPr lang="it-IT" b="1" dirty="0" smtClean="0"/>
            <a:t>RIDUZIONE  OSPEDALIZZAZIONI</a:t>
          </a:r>
          <a:endParaRPr lang="it-IT" dirty="0"/>
        </a:p>
      </dgm:t>
    </dgm:pt>
    <dgm:pt modelId="{37CB6B43-68AF-4BC4-926F-0DD1F7BCB769}" type="parTrans" cxnId="{EFD38D2F-B7F2-4B6A-8E5A-301D08A3313A}">
      <dgm:prSet/>
      <dgm:spPr/>
      <dgm:t>
        <a:bodyPr/>
        <a:lstStyle/>
        <a:p>
          <a:endParaRPr lang="it-IT"/>
        </a:p>
      </dgm:t>
    </dgm:pt>
    <dgm:pt modelId="{2012DC74-D576-481A-8BA8-E66DF7CDC380}" type="sibTrans" cxnId="{EFD38D2F-B7F2-4B6A-8E5A-301D08A3313A}">
      <dgm:prSet/>
      <dgm:spPr/>
      <dgm:t>
        <a:bodyPr/>
        <a:lstStyle/>
        <a:p>
          <a:endParaRPr lang="it-IT"/>
        </a:p>
      </dgm:t>
    </dgm:pt>
    <dgm:pt modelId="{687F6FB7-0124-49FF-AAF4-4A9BBDA3722A}">
      <dgm:prSet phldrT="[Testo]" custT="1"/>
      <dgm:spPr/>
      <dgm:t>
        <a:bodyPr/>
        <a:lstStyle/>
        <a:p>
          <a:endParaRPr lang="it-IT" sz="2000" b="1" dirty="0" smtClean="0"/>
        </a:p>
        <a:p>
          <a:r>
            <a:rPr lang="it-IT" sz="2000" b="1" dirty="0" smtClean="0"/>
            <a:t>MIGLIORAMENTO SINTOMI E SEGNI</a:t>
          </a:r>
        </a:p>
        <a:p>
          <a:endParaRPr lang="it-IT" sz="1700" dirty="0"/>
        </a:p>
      </dgm:t>
    </dgm:pt>
    <dgm:pt modelId="{30597D5C-AB74-4418-9F93-CC1639C5AEBE}" type="parTrans" cxnId="{E1A79346-976D-4666-80DD-1A5FDB22C5BA}">
      <dgm:prSet/>
      <dgm:spPr/>
      <dgm:t>
        <a:bodyPr/>
        <a:lstStyle/>
        <a:p>
          <a:endParaRPr lang="it-IT"/>
        </a:p>
      </dgm:t>
    </dgm:pt>
    <dgm:pt modelId="{9AA9A2F1-3127-42C4-98C2-3E89DC964EA7}" type="sibTrans" cxnId="{E1A79346-976D-4666-80DD-1A5FDB22C5BA}">
      <dgm:prSet/>
      <dgm:spPr/>
      <dgm:t>
        <a:bodyPr/>
        <a:lstStyle/>
        <a:p>
          <a:endParaRPr lang="it-IT"/>
        </a:p>
      </dgm:t>
    </dgm:pt>
    <dgm:pt modelId="{05BB226B-0766-4B6A-9110-A93F8D6B4771}" type="pres">
      <dgm:prSet presAssocID="{75687170-28C9-4781-9116-1F533409A82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CAE77C2D-E7FC-46B2-A2BF-0654EA43FE4E}" type="pres">
      <dgm:prSet presAssocID="{75687170-28C9-4781-9116-1F533409A820}" presName="Name1" presStyleCnt="0"/>
      <dgm:spPr/>
      <dgm:t>
        <a:bodyPr/>
        <a:lstStyle/>
        <a:p>
          <a:endParaRPr lang="it-IT"/>
        </a:p>
      </dgm:t>
    </dgm:pt>
    <dgm:pt modelId="{8B0CC89A-9E5E-4D2A-B648-4CCCD2AA51B3}" type="pres">
      <dgm:prSet presAssocID="{75687170-28C9-4781-9116-1F533409A820}" presName="cycle" presStyleCnt="0"/>
      <dgm:spPr/>
      <dgm:t>
        <a:bodyPr/>
        <a:lstStyle/>
        <a:p>
          <a:endParaRPr lang="it-IT"/>
        </a:p>
      </dgm:t>
    </dgm:pt>
    <dgm:pt modelId="{B14EF193-5378-4213-B150-F9E7099D6B6C}" type="pres">
      <dgm:prSet presAssocID="{75687170-28C9-4781-9116-1F533409A820}" presName="srcNode" presStyleLbl="node1" presStyleIdx="0" presStyleCnt="3"/>
      <dgm:spPr/>
      <dgm:t>
        <a:bodyPr/>
        <a:lstStyle/>
        <a:p>
          <a:endParaRPr lang="it-IT"/>
        </a:p>
      </dgm:t>
    </dgm:pt>
    <dgm:pt modelId="{1598A853-0A55-40BD-80CB-F99EF5699996}" type="pres">
      <dgm:prSet presAssocID="{75687170-28C9-4781-9116-1F533409A820}" presName="conn" presStyleLbl="parChTrans1D2" presStyleIdx="0" presStyleCnt="1"/>
      <dgm:spPr/>
      <dgm:t>
        <a:bodyPr/>
        <a:lstStyle/>
        <a:p>
          <a:endParaRPr lang="it-IT"/>
        </a:p>
      </dgm:t>
    </dgm:pt>
    <dgm:pt modelId="{4BE29A19-8180-4E38-A50B-1821B4A819D9}" type="pres">
      <dgm:prSet presAssocID="{75687170-28C9-4781-9116-1F533409A820}" presName="extraNode" presStyleLbl="node1" presStyleIdx="0" presStyleCnt="3"/>
      <dgm:spPr/>
      <dgm:t>
        <a:bodyPr/>
        <a:lstStyle/>
        <a:p>
          <a:endParaRPr lang="it-IT"/>
        </a:p>
      </dgm:t>
    </dgm:pt>
    <dgm:pt modelId="{ADEA9012-FBCA-4A52-B3F5-3BF903DFCB45}" type="pres">
      <dgm:prSet presAssocID="{75687170-28C9-4781-9116-1F533409A820}" presName="dstNode" presStyleLbl="node1" presStyleIdx="0" presStyleCnt="3"/>
      <dgm:spPr/>
      <dgm:t>
        <a:bodyPr/>
        <a:lstStyle/>
        <a:p>
          <a:endParaRPr lang="it-IT"/>
        </a:p>
      </dgm:t>
    </dgm:pt>
    <dgm:pt modelId="{0F942E11-EC1D-40E7-8C2A-7A9231EC0B8F}" type="pres">
      <dgm:prSet presAssocID="{0C637926-DC73-4E7C-A155-6D4C2E090D6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517AFEB-1A03-4C32-9ECA-F933A4F1DFCC}" type="pres">
      <dgm:prSet presAssocID="{0C637926-DC73-4E7C-A155-6D4C2E090D69}" presName="accent_1" presStyleCnt="0"/>
      <dgm:spPr/>
      <dgm:t>
        <a:bodyPr/>
        <a:lstStyle/>
        <a:p>
          <a:endParaRPr lang="it-IT"/>
        </a:p>
      </dgm:t>
    </dgm:pt>
    <dgm:pt modelId="{354837BA-AC01-4681-BC65-D1753E3C802E}" type="pres">
      <dgm:prSet presAssocID="{0C637926-DC73-4E7C-A155-6D4C2E090D69}" presName="accentRepeatNode" presStyleLbl="solidFgAcc1" presStyleIdx="0" presStyleCnt="3"/>
      <dgm:spPr>
        <a:solidFill>
          <a:schemeClr val="bg2"/>
        </a:solidFill>
      </dgm:spPr>
      <dgm:t>
        <a:bodyPr/>
        <a:lstStyle/>
        <a:p>
          <a:endParaRPr lang="it-IT"/>
        </a:p>
      </dgm:t>
    </dgm:pt>
    <dgm:pt modelId="{5E0CD149-C9C4-48E6-8D1E-5BF755A8FE11}" type="pres">
      <dgm:prSet presAssocID="{D4CE73E8-3B11-490A-B91A-65E679694DB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FB7949D-3F1F-4F37-A493-879A44C5B20F}" type="pres">
      <dgm:prSet presAssocID="{D4CE73E8-3B11-490A-B91A-65E679694DB4}" presName="accent_2" presStyleCnt="0"/>
      <dgm:spPr/>
      <dgm:t>
        <a:bodyPr/>
        <a:lstStyle/>
        <a:p>
          <a:endParaRPr lang="it-IT"/>
        </a:p>
      </dgm:t>
    </dgm:pt>
    <dgm:pt modelId="{0B79F901-7ED8-499A-8162-CC753A5A86F4}" type="pres">
      <dgm:prSet presAssocID="{D4CE73E8-3B11-490A-B91A-65E679694DB4}" presName="accentRepeatNode" presStyleLbl="solidFgAcc1" presStyleIdx="1" presStyleCnt="3"/>
      <dgm:spPr>
        <a:solidFill>
          <a:schemeClr val="bg2"/>
        </a:solidFill>
      </dgm:spPr>
      <dgm:t>
        <a:bodyPr/>
        <a:lstStyle/>
        <a:p>
          <a:endParaRPr lang="it-IT"/>
        </a:p>
      </dgm:t>
    </dgm:pt>
    <dgm:pt modelId="{C75F3D79-87A8-4881-95B3-9D4B8CAC6EB6}" type="pres">
      <dgm:prSet presAssocID="{687F6FB7-0124-49FF-AAF4-4A9BBDA3722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F7EEEDD-0F94-4772-B150-066707BA6631}" type="pres">
      <dgm:prSet presAssocID="{687F6FB7-0124-49FF-AAF4-4A9BBDA3722A}" presName="accent_3" presStyleCnt="0"/>
      <dgm:spPr/>
      <dgm:t>
        <a:bodyPr/>
        <a:lstStyle/>
        <a:p>
          <a:endParaRPr lang="it-IT"/>
        </a:p>
      </dgm:t>
    </dgm:pt>
    <dgm:pt modelId="{A12DA881-5A24-41AA-8644-BD6FFA6A1AC6}" type="pres">
      <dgm:prSet presAssocID="{687F6FB7-0124-49FF-AAF4-4A9BBDA3722A}" presName="accentRepeatNode" presStyleLbl="solidFgAcc1" presStyleIdx="2" presStyleCnt="3"/>
      <dgm:spPr>
        <a:solidFill>
          <a:schemeClr val="bg2"/>
        </a:solidFill>
      </dgm:spPr>
      <dgm:t>
        <a:bodyPr/>
        <a:lstStyle/>
        <a:p>
          <a:endParaRPr lang="it-IT"/>
        </a:p>
      </dgm:t>
    </dgm:pt>
  </dgm:ptLst>
  <dgm:cxnLst>
    <dgm:cxn modelId="{EFD38D2F-B7F2-4B6A-8E5A-301D08A3313A}" srcId="{75687170-28C9-4781-9116-1F533409A820}" destId="{D4CE73E8-3B11-490A-B91A-65E679694DB4}" srcOrd="1" destOrd="0" parTransId="{37CB6B43-68AF-4BC4-926F-0DD1F7BCB769}" sibTransId="{2012DC74-D576-481A-8BA8-E66DF7CDC380}"/>
    <dgm:cxn modelId="{E1A79346-976D-4666-80DD-1A5FDB22C5BA}" srcId="{75687170-28C9-4781-9116-1F533409A820}" destId="{687F6FB7-0124-49FF-AAF4-4A9BBDA3722A}" srcOrd="2" destOrd="0" parTransId="{30597D5C-AB74-4418-9F93-CC1639C5AEBE}" sibTransId="{9AA9A2F1-3127-42C4-98C2-3E89DC964EA7}"/>
    <dgm:cxn modelId="{84E72F9E-277A-6D4F-9150-94810F407995}" type="presOf" srcId="{0C637926-DC73-4E7C-A155-6D4C2E090D69}" destId="{0F942E11-EC1D-40E7-8C2A-7A9231EC0B8F}" srcOrd="0" destOrd="0" presId="urn:microsoft.com/office/officeart/2008/layout/VerticalCurvedList"/>
    <dgm:cxn modelId="{880F9FEF-CED9-4D31-A7D8-4CFD97A93E0B}" srcId="{75687170-28C9-4781-9116-1F533409A820}" destId="{0C637926-DC73-4E7C-A155-6D4C2E090D69}" srcOrd="0" destOrd="0" parTransId="{98EF6A43-4402-46D8-B8D6-CAF2D2C24A4F}" sibTransId="{DECEB0ED-A217-43CF-84B1-2974A217574B}"/>
    <dgm:cxn modelId="{EBEAF6B5-EE8B-DB4F-9A3B-ED32EB82E612}" type="presOf" srcId="{D4CE73E8-3B11-490A-B91A-65E679694DB4}" destId="{5E0CD149-C9C4-48E6-8D1E-5BF755A8FE11}" srcOrd="0" destOrd="0" presId="urn:microsoft.com/office/officeart/2008/layout/VerticalCurvedList"/>
    <dgm:cxn modelId="{7A333636-77F9-D941-93D0-67964C2067BD}" type="presOf" srcId="{687F6FB7-0124-49FF-AAF4-4A9BBDA3722A}" destId="{C75F3D79-87A8-4881-95B3-9D4B8CAC6EB6}" srcOrd="0" destOrd="0" presId="urn:microsoft.com/office/officeart/2008/layout/VerticalCurvedList"/>
    <dgm:cxn modelId="{8429DC28-2BC7-AC4B-85F6-7AFDCE778B62}" type="presOf" srcId="{DECEB0ED-A217-43CF-84B1-2974A217574B}" destId="{1598A853-0A55-40BD-80CB-F99EF5699996}" srcOrd="0" destOrd="0" presId="urn:microsoft.com/office/officeart/2008/layout/VerticalCurvedList"/>
    <dgm:cxn modelId="{9CBC50CE-8E8A-9341-A10D-ED2855F7D20A}" type="presOf" srcId="{75687170-28C9-4781-9116-1F533409A820}" destId="{05BB226B-0766-4B6A-9110-A93F8D6B4771}" srcOrd="0" destOrd="0" presId="urn:microsoft.com/office/officeart/2008/layout/VerticalCurvedList"/>
    <dgm:cxn modelId="{708CBD35-71DA-A149-BD5A-D2E00D61FEEF}" type="presParOf" srcId="{05BB226B-0766-4B6A-9110-A93F8D6B4771}" destId="{CAE77C2D-E7FC-46B2-A2BF-0654EA43FE4E}" srcOrd="0" destOrd="0" presId="urn:microsoft.com/office/officeart/2008/layout/VerticalCurvedList"/>
    <dgm:cxn modelId="{FF808890-2238-AE47-AC01-05B2632C4D35}" type="presParOf" srcId="{CAE77C2D-E7FC-46B2-A2BF-0654EA43FE4E}" destId="{8B0CC89A-9E5E-4D2A-B648-4CCCD2AA51B3}" srcOrd="0" destOrd="0" presId="urn:microsoft.com/office/officeart/2008/layout/VerticalCurvedList"/>
    <dgm:cxn modelId="{0A546F79-BADF-2247-B545-36333E498FF0}" type="presParOf" srcId="{8B0CC89A-9E5E-4D2A-B648-4CCCD2AA51B3}" destId="{B14EF193-5378-4213-B150-F9E7099D6B6C}" srcOrd="0" destOrd="0" presId="urn:microsoft.com/office/officeart/2008/layout/VerticalCurvedList"/>
    <dgm:cxn modelId="{54451C06-8AAE-7244-9E23-39A1AF67A8D6}" type="presParOf" srcId="{8B0CC89A-9E5E-4D2A-B648-4CCCD2AA51B3}" destId="{1598A853-0A55-40BD-80CB-F99EF5699996}" srcOrd="1" destOrd="0" presId="urn:microsoft.com/office/officeart/2008/layout/VerticalCurvedList"/>
    <dgm:cxn modelId="{49C7AB19-95D7-D842-97ED-5B2BA2B16CBB}" type="presParOf" srcId="{8B0CC89A-9E5E-4D2A-B648-4CCCD2AA51B3}" destId="{4BE29A19-8180-4E38-A50B-1821B4A819D9}" srcOrd="2" destOrd="0" presId="urn:microsoft.com/office/officeart/2008/layout/VerticalCurvedList"/>
    <dgm:cxn modelId="{5258B5DF-0FA8-EC4A-B5DA-A798C2A668B7}" type="presParOf" srcId="{8B0CC89A-9E5E-4D2A-B648-4CCCD2AA51B3}" destId="{ADEA9012-FBCA-4A52-B3F5-3BF903DFCB45}" srcOrd="3" destOrd="0" presId="urn:microsoft.com/office/officeart/2008/layout/VerticalCurvedList"/>
    <dgm:cxn modelId="{7B667611-FADB-6D4C-972F-20EA8314BBD5}" type="presParOf" srcId="{CAE77C2D-E7FC-46B2-A2BF-0654EA43FE4E}" destId="{0F942E11-EC1D-40E7-8C2A-7A9231EC0B8F}" srcOrd="1" destOrd="0" presId="urn:microsoft.com/office/officeart/2008/layout/VerticalCurvedList"/>
    <dgm:cxn modelId="{080E0DBA-0309-CA41-B4B2-6BF65DC92F6C}" type="presParOf" srcId="{CAE77C2D-E7FC-46B2-A2BF-0654EA43FE4E}" destId="{2517AFEB-1A03-4C32-9ECA-F933A4F1DFCC}" srcOrd="2" destOrd="0" presId="urn:microsoft.com/office/officeart/2008/layout/VerticalCurvedList"/>
    <dgm:cxn modelId="{F0E8693B-AB9A-444D-B6F1-677FCBFBBE50}" type="presParOf" srcId="{2517AFEB-1A03-4C32-9ECA-F933A4F1DFCC}" destId="{354837BA-AC01-4681-BC65-D1753E3C802E}" srcOrd="0" destOrd="0" presId="urn:microsoft.com/office/officeart/2008/layout/VerticalCurvedList"/>
    <dgm:cxn modelId="{8DA98BFD-0A88-ED4A-94D7-EA0D9CFE710A}" type="presParOf" srcId="{CAE77C2D-E7FC-46B2-A2BF-0654EA43FE4E}" destId="{5E0CD149-C9C4-48E6-8D1E-5BF755A8FE11}" srcOrd="3" destOrd="0" presId="urn:microsoft.com/office/officeart/2008/layout/VerticalCurvedList"/>
    <dgm:cxn modelId="{62B99BF9-FC11-E14B-9276-44ED46BF0EE5}" type="presParOf" srcId="{CAE77C2D-E7FC-46B2-A2BF-0654EA43FE4E}" destId="{EFB7949D-3F1F-4F37-A493-879A44C5B20F}" srcOrd="4" destOrd="0" presId="urn:microsoft.com/office/officeart/2008/layout/VerticalCurvedList"/>
    <dgm:cxn modelId="{F4BF3B03-6AAC-174F-BC69-3F6DA328F63F}" type="presParOf" srcId="{EFB7949D-3F1F-4F37-A493-879A44C5B20F}" destId="{0B79F901-7ED8-499A-8162-CC753A5A86F4}" srcOrd="0" destOrd="0" presId="urn:microsoft.com/office/officeart/2008/layout/VerticalCurvedList"/>
    <dgm:cxn modelId="{DCC66249-E598-CA48-A09F-8458C24938AB}" type="presParOf" srcId="{CAE77C2D-E7FC-46B2-A2BF-0654EA43FE4E}" destId="{C75F3D79-87A8-4881-95B3-9D4B8CAC6EB6}" srcOrd="5" destOrd="0" presId="urn:microsoft.com/office/officeart/2008/layout/VerticalCurvedList"/>
    <dgm:cxn modelId="{7CDC4042-261A-C840-884E-6BC854F1A0BB}" type="presParOf" srcId="{CAE77C2D-E7FC-46B2-A2BF-0654EA43FE4E}" destId="{AF7EEEDD-0F94-4772-B150-066707BA6631}" srcOrd="6" destOrd="0" presId="urn:microsoft.com/office/officeart/2008/layout/VerticalCurvedList"/>
    <dgm:cxn modelId="{C2D3AFCB-F3EE-D244-AEFD-7DD2936DC0BE}" type="presParOf" srcId="{AF7EEEDD-0F94-4772-B150-066707BA6631}" destId="{A12DA881-5A24-41AA-8644-BD6FFA6A1A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9247A1-6B16-4005-8ED9-583691DAE22B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it-IT"/>
        </a:p>
      </dgm:t>
    </dgm:pt>
    <dgm:pt modelId="{E134993A-E452-4FA9-BF08-D966B4E66287}">
      <dgm:prSet/>
      <dgm:spPr/>
      <dgm:t>
        <a:bodyPr/>
        <a:lstStyle/>
        <a:p>
          <a:pPr algn="ctr" rtl="0"/>
          <a:r>
            <a:rPr lang="it-IT" dirty="0" smtClean="0"/>
            <a:t>Morbilità - Mortalità</a:t>
          </a:r>
          <a:endParaRPr lang="it-IT" dirty="0"/>
        </a:p>
      </dgm:t>
    </dgm:pt>
    <dgm:pt modelId="{00150934-7BF7-46EC-B675-53F0EBB5494C}" type="parTrans" cxnId="{3AA8D8DB-2874-4F64-8C8D-6F93EC7B9FB4}">
      <dgm:prSet/>
      <dgm:spPr/>
      <dgm:t>
        <a:bodyPr/>
        <a:lstStyle/>
        <a:p>
          <a:endParaRPr lang="it-IT"/>
        </a:p>
      </dgm:t>
    </dgm:pt>
    <dgm:pt modelId="{AD5DE025-F30D-40E0-B7E6-9ADDA18B122F}" type="sibTrans" cxnId="{3AA8D8DB-2874-4F64-8C8D-6F93EC7B9FB4}">
      <dgm:prSet/>
      <dgm:spPr/>
      <dgm:t>
        <a:bodyPr/>
        <a:lstStyle/>
        <a:p>
          <a:endParaRPr lang="it-IT"/>
        </a:p>
      </dgm:t>
    </dgm:pt>
    <dgm:pt modelId="{0E0741EF-A94A-44F7-8867-33BBC679D485}" type="pres">
      <dgm:prSet presAssocID="{5A9247A1-6B16-4005-8ED9-583691DAE2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1D3F4E9-45AA-4077-93D9-9D6E7E3560FF}" type="pres">
      <dgm:prSet presAssocID="{E134993A-E452-4FA9-BF08-D966B4E6628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AA8D8DB-2874-4F64-8C8D-6F93EC7B9FB4}" srcId="{5A9247A1-6B16-4005-8ED9-583691DAE22B}" destId="{E134993A-E452-4FA9-BF08-D966B4E66287}" srcOrd="0" destOrd="0" parTransId="{00150934-7BF7-46EC-B675-53F0EBB5494C}" sibTransId="{AD5DE025-F30D-40E0-B7E6-9ADDA18B122F}"/>
    <dgm:cxn modelId="{FB98584A-6714-1D4B-8CE7-BCB419CB169F}" type="presOf" srcId="{5A9247A1-6B16-4005-8ED9-583691DAE22B}" destId="{0E0741EF-A94A-44F7-8867-33BBC679D485}" srcOrd="0" destOrd="0" presId="urn:microsoft.com/office/officeart/2005/8/layout/vList2"/>
    <dgm:cxn modelId="{8AAA5710-F293-8E4E-A627-A4066DD034CB}" type="presOf" srcId="{E134993A-E452-4FA9-BF08-D966B4E66287}" destId="{F1D3F4E9-45AA-4077-93D9-9D6E7E3560FF}" srcOrd="0" destOrd="0" presId="urn:microsoft.com/office/officeart/2005/8/layout/vList2"/>
    <dgm:cxn modelId="{6FEAB535-1AB9-134D-B426-71751AD17CC1}" type="presParOf" srcId="{0E0741EF-A94A-44F7-8867-33BBC679D485}" destId="{F1D3F4E9-45AA-4077-93D9-9D6E7E3560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8A853-0A55-40BD-80CB-F99EF5699996}">
      <dsp:nvSpPr>
        <dsp:cNvPr id="0" name=""/>
        <dsp:cNvSpPr/>
      </dsp:nvSpPr>
      <dsp:spPr>
        <a:xfrm>
          <a:off x="-4803043" y="-736137"/>
          <a:ext cx="5720746" cy="5720746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42E11-EC1D-40E7-8C2A-7A9231EC0B8F}">
      <dsp:nvSpPr>
        <dsp:cNvPr id="0" name=""/>
        <dsp:cNvSpPr/>
      </dsp:nvSpPr>
      <dsp:spPr>
        <a:xfrm>
          <a:off x="590216" y="424847"/>
          <a:ext cx="3600155" cy="84969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74445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b="1" kern="1200" dirty="0" smtClean="0"/>
            <a:t>AUMENTO SOPRAVVIVENZA</a:t>
          </a:r>
          <a:endParaRPr lang="it-IT" sz="2500" b="1" kern="1200" dirty="0"/>
        </a:p>
      </dsp:txBody>
      <dsp:txXfrm>
        <a:off x="590216" y="424847"/>
        <a:ext cx="3600155" cy="849694"/>
      </dsp:txXfrm>
    </dsp:sp>
    <dsp:sp modelId="{354837BA-AC01-4681-BC65-D1753E3C802E}">
      <dsp:nvSpPr>
        <dsp:cNvPr id="0" name=""/>
        <dsp:cNvSpPr/>
      </dsp:nvSpPr>
      <dsp:spPr>
        <a:xfrm>
          <a:off x="59157" y="318635"/>
          <a:ext cx="1062118" cy="1062118"/>
        </a:xfrm>
        <a:prstGeom prst="ellipse">
          <a:avLst/>
        </a:prstGeom>
        <a:solidFill>
          <a:schemeClr val="bg2"/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CD149-C9C4-48E6-8D1E-5BF755A8FE11}">
      <dsp:nvSpPr>
        <dsp:cNvPr id="0" name=""/>
        <dsp:cNvSpPr/>
      </dsp:nvSpPr>
      <dsp:spPr>
        <a:xfrm>
          <a:off x="899080" y="1699388"/>
          <a:ext cx="3291291" cy="849694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74445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b="1" kern="1200" dirty="0" smtClean="0"/>
            <a:t>RIDUZIONE  OSPEDALIZZAZIONI</a:t>
          </a:r>
          <a:endParaRPr lang="it-IT" sz="2500" kern="1200" dirty="0"/>
        </a:p>
      </dsp:txBody>
      <dsp:txXfrm>
        <a:off x="899080" y="1699388"/>
        <a:ext cx="3291291" cy="849694"/>
      </dsp:txXfrm>
    </dsp:sp>
    <dsp:sp modelId="{0B79F901-7ED8-499A-8162-CC753A5A86F4}">
      <dsp:nvSpPr>
        <dsp:cNvPr id="0" name=""/>
        <dsp:cNvSpPr/>
      </dsp:nvSpPr>
      <dsp:spPr>
        <a:xfrm>
          <a:off x="368021" y="1593177"/>
          <a:ext cx="1062118" cy="1062118"/>
        </a:xfrm>
        <a:prstGeom prst="ellipse">
          <a:avLst/>
        </a:prstGeom>
        <a:solidFill>
          <a:schemeClr val="bg2"/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F3D79-87A8-4881-95B3-9D4B8CAC6EB6}">
      <dsp:nvSpPr>
        <dsp:cNvPr id="0" name=""/>
        <dsp:cNvSpPr/>
      </dsp:nvSpPr>
      <dsp:spPr>
        <a:xfrm>
          <a:off x="590216" y="2973930"/>
          <a:ext cx="3600155" cy="849694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7444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MIGLIORAMENTO SINTOMI E SEGNI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 dirty="0"/>
        </a:p>
      </dsp:txBody>
      <dsp:txXfrm>
        <a:off x="590216" y="2973930"/>
        <a:ext cx="3600155" cy="849694"/>
      </dsp:txXfrm>
    </dsp:sp>
    <dsp:sp modelId="{A12DA881-5A24-41AA-8644-BD6FFA6A1AC6}">
      <dsp:nvSpPr>
        <dsp:cNvPr id="0" name=""/>
        <dsp:cNvSpPr/>
      </dsp:nvSpPr>
      <dsp:spPr>
        <a:xfrm>
          <a:off x="59157" y="2867718"/>
          <a:ext cx="1062118" cy="1062118"/>
        </a:xfrm>
        <a:prstGeom prst="ellipse">
          <a:avLst/>
        </a:prstGeom>
        <a:solidFill>
          <a:schemeClr val="bg2"/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3F4E9-45AA-4077-93D9-9D6E7E3560FF}">
      <dsp:nvSpPr>
        <dsp:cNvPr id="0" name=""/>
        <dsp:cNvSpPr/>
      </dsp:nvSpPr>
      <dsp:spPr>
        <a:xfrm>
          <a:off x="0" y="5229"/>
          <a:ext cx="2102980" cy="33579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Morbilità - Mortalità</a:t>
          </a:r>
          <a:endParaRPr lang="it-IT" sz="1400" kern="1200" dirty="0"/>
        </a:p>
      </dsp:txBody>
      <dsp:txXfrm>
        <a:off x="16392" y="21621"/>
        <a:ext cx="2070196" cy="303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F29C4-B5EA-1242-B13C-1062AC21F45F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2F787-C957-2847-B4BB-AF17864EA0E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610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671812-C782-4DB4-817B-3520D286D7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F83B3-F3BB-4157-B9AC-FDAF38E66B37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de-DE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0638" y="792163"/>
            <a:ext cx="4278312" cy="3208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3438" y="4356100"/>
            <a:ext cx="5191125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4534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Abbreviations</a:t>
            </a:r>
          </a:p>
          <a:p>
            <a:pPr defTabSz="897301">
              <a:defRPr/>
            </a:pPr>
            <a:r>
              <a:rPr lang="en-US" dirty="0" smtClean="0"/>
              <a:t>ACEI=angiotensin-converting enzyme inhibitor; ARB=angiotensin receptor blocker; </a:t>
            </a:r>
            <a:r>
              <a:rPr lang="en-US" dirty="0" err="1" smtClean="0"/>
              <a:t>b.i.d</a:t>
            </a:r>
            <a:r>
              <a:rPr lang="en-US" dirty="0" smtClean="0"/>
              <a:t>.=twice daily; HF=heart failure; LVEF=left ventricular ejection fraction; NYHA=New York Heart Association; RAS=renin-angiotensin system</a:t>
            </a:r>
          </a:p>
          <a:p>
            <a:endParaRPr lang="en-GB" b="1" dirty="0" smtClean="0"/>
          </a:p>
          <a:p>
            <a:r>
              <a:rPr lang="en-GB" b="1" dirty="0" smtClean="0"/>
              <a:t>References</a:t>
            </a:r>
          </a:p>
          <a:p>
            <a:pPr defTabSz="897301">
              <a:defRPr/>
            </a:pPr>
            <a:r>
              <a:rPr lang="en-GB" b="0" dirty="0" smtClean="0"/>
              <a:t>1. </a:t>
            </a:r>
            <a:r>
              <a:rPr lang="en-GB" b="0" kern="0" dirty="0" err="1" smtClean="0"/>
              <a:t>Senni</a:t>
            </a:r>
            <a:r>
              <a:rPr lang="en-GB" b="0" kern="0" dirty="0" smtClean="0"/>
              <a:t> </a:t>
            </a:r>
            <a:r>
              <a:rPr lang="en-GB" kern="0" dirty="0" smtClean="0"/>
              <a:t>et al.  Abstract accepted for presentation at ESC Heart Failure 2015a + poster P1795</a:t>
            </a:r>
            <a:endParaRPr lang="en-GB" b="0" kern="0" dirty="0" smtClean="0"/>
          </a:p>
          <a:p>
            <a:pPr defTabSz="897301">
              <a:defRPr/>
            </a:pPr>
            <a:r>
              <a:rPr lang="en-US" dirty="0" smtClean="0"/>
              <a:t>2. Novartis Data on File: TITRATION study B2228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01E989-C76F-443F-8315-19E0D6988F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19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r>
              <a:rPr lang="en-GB" b="1" dirty="0" smtClean="0"/>
              <a:t>Abbreviations</a:t>
            </a:r>
          </a:p>
          <a:p>
            <a:pPr defTabSz="897301">
              <a:defRPr/>
            </a:pPr>
            <a:r>
              <a:rPr lang="en-GB" dirty="0" err="1" smtClean="0"/>
              <a:t>eGFR</a:t>
            </a:r>
            <a:r>
              <a:rPr lang="en-GB" dirty="0" smtClean="0"/>
              <a:t>=estimated glomerular filtration rate; </a:t>
            </a:r>
            <a:r>
              <a:rPr lang="en-GB" altLang="en-US" dirty="0" smtClean="0"/>
              <a:t>LVEF=left ventricular ejection fraction; </a:t>
            </a:r>
            <a:r>
              <a:rPr lang="en-GB" altLang="en-US" dirty="0" err="1" smtClean="0"/>
              <a:t>RASi</a:t>
            </a:r>
            <a:r>
              <a:rPr lang="en-GB" altLang="en-US" dirty="0" smtClean="0"/>
              <a:t>=renin-angiotensin system inhibitor; NYHA=New York Heart Association; SBP=systolic blood pressure</a:t>
            </a:r>
            <a:endParaRPr lang="en-GB" dirty="0" smtClean="0"/>
          </a:p>
          <a:p>
            <a:pPr defTabSz="897301">
              <a:defRPr/>
            </a:pPr>
            <a:endParaRPr lang="en-GB" dirty="0" smtClean="0"/>
          </a:p>
          <a:p>
            <a:pPr defTabSz="897301">
              <a:defRPr/>
            </a:pPr>
            <a:r>
              <a:rPr lang="en-GB" b="1" dirty="0" smtClean="0"/>
              <a:t>Reference</a:t>
            </a:r>
          </a:p>
          <a:p>
            <a:pPr marL="224325" indent="-224325" defTabSz="897301">
              <a:buFontTx/>
              <a:buAutoNum type="arabicPeriod"/>
              <a:defRPr/>
            </a:pPr>
            <a:r>
              <a:rPr lang="en-GB" dirty="0" err="1" smtClean="0"/>
              <a:t>Senni</a:t>
            </a:r>
            <a:r>
              <a:rPr lang="en-GB" dirty="0" smtClean="0"/>
              <a:t> et al. Abstract accepted for presentation at ESC Heart Failure 2015a (+ poster P1795)</a:t>
            </a:r>
          </a:p>
          <a:p>
            <a:pPr marL="224325" indent="-224325" defTabSz="897301">
              <a:buFontTx/>
              <a:buAutoNum type="arabicPeriod"/>
              <a:defRPr/>
            </a:pPr>
            <a:r>
              <a:rPr lang="en-US" dirty="0" smtClean="0"/>
              <a:t>Novartis Data on File: TITRATION study B2228</a:t>
            </a:r>
          </a:p>
          <a:p>
            <a:pPr marL="224325" indent="-224325" defTabSz="897301">
              <a:buFontTx/>
              <a:buAutoNum type="arabicPeriod"/>
              <a:defRPr/>
            </a:pPr>
            <a:endParaRPr lang="en-GB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90885-0C89-46FD-BFC7-E1EF75E2B0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862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r>
              <a:rPr lang="en-GB" b="1" dirty="0" smtClean="0"/>
              <a:t>Abbreviations</a:t>
            </a:r>
          </a:p>
          <a:p>
            <a:pPr defTabSz="897301">
              <a:defRPr/>
            </a:pPr>
            <a:r>
              <a:rPr lang="en-GB" dirty="0" err="1" smtClean="0"/>
              <a:t>eGFR</a:t>
            </a:r>
            <a:r>
              <a:rPr lang="en-GB" dirty="0" smtClean="0"/>
              <a:t>=estimated glomerular filtration rate; </a:t>
            </a:r>
            <a:r>
              <a:rPr lang="en-GB" altLang="en-US" dirty="0" smtClean="0"/>
              <a:t>LVEF=left ventricular ejection fraction; </a:t>
            </a:r>
            <a:r>
              <a:rPr lang="en-GB" altLang="en-US" dirty="0" err="1" smtClean="0"/>
              <a:t>RASi</a:t>
            </a:r>
            <a:r>
              <a:rPr lang="en-GB" altLang="en-US" dirty="0" smtClean="0"/>
              <a:t>=renin-angiotensin system inhibitor; NYHA=New York Heart Association; SBP=systolic blood pressure</a:t>
            </a:r>
            <a:endParaRPr lang="en-GB" dirty="0" smtClean="0"/>
          </a:p>
          <a:p>
            <a:pPr defTabSz="897301">
              <a:defRPr/>
            </a:pPr>
            <a:endParaRPr lang="en-GB" dirty="0" smtClean="0"/>
          </a:p>
          <a:p>
            <a:pPr defTabSz="897301">
              <a:defRPr/>
            </a:pPr>
            <a:r>
              <a:rPr lang="en-GB" b="1" dirty="0" smtClean="0"/>
              <a:t>Reference</a:t>
            </a:r>
          </a:p>
          <a:p>
            <a:pPr defTabSz="897301">
              <a:defRPr/>
            </a:pPr>
            <a:r>
              <a:rPr lang="en-US" dirty="0" smtClean="0"/>
              <a:t>Novartis Data on File: TITRATION study B2228</a:t>
            </a:r>
          </a:p>
          <a:p>
            <a:pPr defTabSz="897301">
              <a:defRPr/>
            </a:pPr>
            <a:endParaRPr lang="en-GB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90885-0C89-46FD-BFC7-E1EF75E2B0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480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50BE3-7B63-4F74-A846-78120FB61B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380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50BE3-7B63-4F74-A846-78120FB61B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31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50BE3-7B63-4F74-A846-78120FB61B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311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Abbreviations</a:t>
            </a:r>
          </a:p>
          <a:p>
            <a:pPr defTabSz="897301">
              <a:defRPr/>
            </a:pPr>
            <a:r>
              <a:rPr lang="en-GB" dirty="0" smtClean="0"/>
              <a:t>AE=adverse event; </a:t>
            </a:r>
            <a:r>
              <a:rPr lang="en-GB" dirty="0" err="1" smtClean="0"/>
              <a:t>b.i.d</a:t>
            </a:r>
            <a:r>
              <a:rPr lang="en-GB" dirty="0" smtClean="0"/>
              <a:t>.= twice daily; </a:t>
            </a:r>
            <a:r>
              <a:rPr lang="en-GB" dirty="0" err="1" smtClean="0"/>
              <a:t>RASi</a:t>
            </a:r>
            <a:r>
              <a:rPr lang="en-GB" dirty="0" smtClean="0"/>
              <a:t>=renin-angiotensin system inhibitor; SBP=systolic blood pressure</a:t>
            </a:r>
          </a:p>
          <a:p>
            <a:endParaRPr lang="en-GB" dirty="0" smtClean="0"/>
          </a:p>
          <a:p>
            <a:r>
              <a:rPr lang="en-GB" b="1" dirty="0" smtClean="0"/>
              <a:t>References</a:t>
            </a:r>
          </a:p>
          <a:p>
            <a:pPr marL="224325" indent="-224325">
              <a:buAutoNum type="arabicPeriod"/>
            </a:pPr>
            <a:r>
              <a:rPr lang="en-GB" dirty="0" err="1" smtClean="0"/>
              <a:t>Senni</a:t>
            </a:r>
            <a:r>
              <a:rPr lang="en-GB" dirty="0" smtClean="0"/>
              <a:t> et al.  Abstract accepted for presentation at ESC Heart Failure 2015a (+ poster P1795) </a:t>
            </a:r>
          </a:p>
          <a:p>
            <a:pPr marL="224325" indent="-224325">
              <a:buAutoNum type="arabicPeriod"/>
            </a:pPr>
            <a:r>
              <a:rPr lang="en-GB" dirty="0" err="1" smtClean="0"/>
              <a:t>Senni</a:t>
            </a:r>
            <a:r>
              <a:rPr lang="en-GB" dirty="0" smtClean="0"/>
              <a:t> et al. Abstract accepted for presentation at ESC Heart Failure 2015b</a:t>
            </a:r>
            <a:r>
              <a:rPr lang="en-GB" baseline="0" dirty="0" smtClean="0"/>
              <a:t> (</a:t>
            </a:r>
            <a:r>
              <a:rPr lang="en-GB" dirty="0"/>
              <a:t>1281)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90885-0C89-46FD-BFC7-E1EF75E2B0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119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 eaLnBrk="0" fontAlgn="base" hangingPunct="0">
              <a:lnSpc>
                <a:spcPct val="95000"/>
              </a:lnSpc>
              <a:spcBef>
                <a:spcPct val="60000"/>
              </a:spcBef>
              <a:spcAft>
                <a:spcPct val="0"/>
              </a:spcAft>
              <a:defRPr/>
            </a:pPr>
            <a:r>
              <a:rPr lang="en-GB" altLang="en-US" u="sng" dirty="0">
                <a:solidFill>
                  <a:srgbClr val="474749">
                    <a:lumMod val="50000"/>
                  </a:srgbClr>
                </a:solidFill>
              </a:rPr>
              <a:t>Treatment success was defined as achievement and maintenance of LCZ696 200 mg </a:t>
            </a:r>
            <a:r>
              <a:rPr lang="en-GB" altLang="en-US" u="sng" dirty="0" err="1">
                <a:solidFill>
                  <a:srgbClr val="474749">
                    <a:lumMod val="50000"/>
                  </a:srgbClr>
                </a:solidFill>
              </a:rPr>
              <a:t>b.i.d</a:t>
            </a:r>
            <a:r>
              <a:rPr lang="en-GB" altLang="en-US" u="sng" dirty="0">
                <a:solidFill>
                  <a:srgbClr val="474749">
                    <a:lumMod val="50000"/>
                  </a:srgbClr>
                </a:solidFill>
              </a:rPr>
              <a:t>  without down-titration or dose interruption over 12 weeks</a:t>
            </a:r>
            <a:endParaRPr lang="en-GB" altLang="en-US" u="sng" dirty="0">
              <a:solidFill>
                <a:srgbClr val="474749"/>
              </a:solidFill>
            </a:endParaRPr>
          </a:p>
          <a:p>
            <a:endParaRPr lang="en-GB" b="1" u="sng" dirty="0" smtClean="0"/>
          </a:p>
          <a:p>
            <a:r>
              <a:rPr lang="en-GB" b="1" dirty="0" smtClean="0"/>
              <a:t>Abbreviations</a:t>
            </a:r>
          </a:p>
          <a:p>
            <a:pPr defTabSz="897301">
              <a:defRPr/>
            </a:pPr>
            <a:r>
              <a:rPr lang="en-GB" dirty="0" smtClean="0"/>
              <a:t>AE=adverse event; </a:t>
            </a:r>
            <a:r>
              <a:rPr lang="en-GB" dirty="0" err="1" smtClean="0"/>
              <a:t>b.i.d</a:t>
            </a:r>
            <a:r>
              <a:rPr lang="en-GB" dirty="0" smtClean="0"/>
              <a:t>.= twice daily; </a:t>
            </a:r>
            <a:r>
              <a:rPr lang="en-GB" dirty="0" err="1" smtClean="0"/>
              <a:t>RASi</a:t>
            </a:r>
            <a:r>
              <a:rPr lang="en-GB" dirty="0" smtClean="0"/>
              <a:t>=renin-angiotensin system inhibitor; SBP=systolic blood pressure</a:t>
            </a:r>
          </a:p>
          <a:p>
            <a:endParaRPr lang="en-GB" dirty="0" smtClean="0"/>
          </a:p>
          <a:p>
            <a:r>
              <a:rPr lang="en-GB" b="1" dirty="0" smtClean="0"/>
              <a:t>References</a:t>
            </a:r>
          </a:p>
          <a:p>
            <a:pPr marL="224325" indent="-224325">
              <a:buAutoNum type="arabicPeriod"/>
            </a:pPr>
            <a:r>
              <a:rPr lang="en-GB" dirty="0" err="1" smtClean="0"/>
              <a:t>Senni</a:t>
            </a:r>
            <a:r>
              <a:rPr lang="en-GB" dirty="0" smtClean="0"/>
              <a:t> et al. Abstract accepted for presentation at ESC Heart Failure 2015b</a:t>
            </a:r>
            <a:r>
              <a:rPr lang="en-GB" baseline="0" dirty="0" smtClean="0"/>
              <a:t> (</a:t>
            </a:r>
            <a:r>
              <a:rPr lang="en-GB" dirty="0"/>
              <a:t>1281)</a:t>
            </a:r>
          </a:p>
          <a:p>
            <a:pPr marL="224325" indent="-224325">
              <a:buAutoNum type="arabicPeriod"/>
            </a:pPr>
            <a:r>
              <a:rPr lang="en-US" dirty="0"/>
              <a:t>Novartis Data on File: TITRATION study B2228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90885-0C89-46FD-BFC7-E1EF75E2B0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627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563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816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800" dirty="0" smtClean="0">
                <a:effectLst/>
              </a:rPr>
              <a:t>Riduzione della mortalità e tassi di ricovero ospedaliero</a:t>
            </a:r>
            <a:r>
              <a:rPr lang="it-IT" sz="800" baseline="0" dirty="0" smtClean="0">
                <a:effectLst/>
              </a:rPr>
              <a:t> </a:t>
            </a:r>
            <a:r>
              <a:rPr lang="it-IT" sz="800" dirty="0" smtClean="0">
                <a:effectLst/>
              </a:rPr>
              <a:t>riflettono l’efficacia</a:t>
            </a:r>
            <a:r>
              <a:rPr lang="it-IT" sz="800" baseline="0" dirty="0" smtClean="0">
                <a:effectLst/>
              </a:rPr>
              <a:t> del trattamento nel</a:t>
            </a:r>
            <a:r>
              <a:rPr lang="it-IT" sz="800" dirty="0" smtClean="0">
                <a:effectLst/>
              </a:rPr>
              <a:t> rallentare o prevenire il peggioramento progressivo della HF. Il sollievo dei sintomi, il miglioramento della qualità della vita, e l'aumento della capacità funzionale sono anche della massima importanza per i pazienti, ma non sono stati l‘</a:t>
            </a:r>
            <a:r>
              <a:rPr lang="it-IT" sz="800" dirty="0" err="1" smtClean="0">
                <a:effectLst/>
              </a:rPr>
              <a:t>endpoint</a:t>
            </a:r>
            <a:r>
              <a:rPr lang="it-IT" sz="800" dirty="0" smtClean="0">
                <a:effectLst/>
              </a:rPr>
              <a:t> primario nella maggior parte degli studi.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551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8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754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760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437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800" dirty="0" smtClean="0">
                <a:effectLst/>
              </a:rPr>
              <a:t>Stadio B:</a:t>
            </a:r>
            <a:r>
              <a:rPr lang="it-IT" sz="800" baseline="0" dirty="0" smtClean="0">
                <a:effectLst/>
              </a:rPr>
              <a:t> </a:t>
            </a:r>
            <a:r>
              <a:rPr lang="it-IT" sz="800" dirty="0" smtClean="0">
                <a:effectLst/>
              </a:rPr>
              <a:t>10%</a:t>
            </a:r>
            <a:r>
              <a:rPr lang="it-IT" sz="800" baseline="0" dirty="0" smtClean="0">
                <a:effectLst/>
              </a:rPr>
              <a:t> sviluppo sintomi e 8% morte o ospedalizzazione</a:t>
            </a:r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477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6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800" b="1" dirty="0" smtClean="0">
                <a:solidFill>
                  <a:srgbClr val="002060"/>
                </a:solidFill>
              </a:rPr>
              <a:t>L'obiettivo della gestione di HF è di fornire un sistema di </a:t>
            </a:r>
            <a:r>
              <a:rPr lang="it-IT" sz="800" b="1" dirty="0" err="1" smtClean="0">
                <a:solidFill>
                  <a:srgbClr val="002060"/>
                </a:solidFill>
              </a:rPr>
              <a:t>di</a:t>
            </a:r>
            <a:r>
              <a:rPr lang="it-IT" sz="800" b="1" dirty="0" smtClean="0">
                <a:solidFill>
                  <a:srgbClr val="002060"/>
                </a:solidFill>
              </a:rPr>
              <a:t> cura, che abbraccia sia la comunità che l'ospedale, al fine di garantire la gestione di ogni paziente in</a:t>
            </a:r>
            <a:r>
              <a:rPr lang="it-IT" sz="800" b="1" baseline="0" dirty="0" smtClean="0">
                <a:solidFill>
                  <a:srgbClr val="002060"/>
                </a:solidFill>
              </a:rPr>
              <a:t> maniera </a:t>
            </a:r>
            <a:r>
              <a:rPr lang="it-IT" sz="800" b="1" dirty="0" smtClean="0">
                <a:solidFill>
                  <a:srgbClr val="002060"/>
                </a:solidFill>
              </a:rPr>
              <a:t>ottimale, dall'inizio alla fine del loro percorso sanitario.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800" b="1" dirty="0" smtClean="0">
                <a:solidFill>
                  <a:srgbClr val="002060"/>
                </a:solidFill>
              </a:rPr>
              <a:t>Fondamentali</a:t>
            </a:r>
            <a:r>
              <a:rPr lang="it-IT" sz="800" b="1" baseline="0" dirty="0" smtClean="0">
                <a:solidFill>
                  <a:srgbClr val="002060"/>
                </a:solidFill>
              </a:rPr>
              <a:t> </a:t>
            </a:r>
            <a:r>
              <a:rPr lang="it-IT" sz="800" b="1" dirty="0" smtClean="0">
                <a:solidFill>
                  <a:srgbClr val="002060"/>
                </a:solidFill>
              </a:rPr>
              <a:t>sono i programmi di gestione multidisciplinari volti a migliorare i risultati attraverso strutturato follow-up con l'educazione del paziente, ottimizzazione delle cure mediche, sostegno psicologico, e un migliore accesso alle cure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800" b="1" dirty="0" smtClean="0">
              <a:solidFill>
                <a:srgbClr val="00206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17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367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34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533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18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843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800" dirty="0" smtClean="0"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849E8-8603-433E-9859-EEB50B111BEC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888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84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83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0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21273" y="1092188"/>
            <a:ext cx="8090594" cy="4026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7" name="bk object 17"/>
          <p:cNvSpPr/>
          <p:nvPr/>
        </p:nvSpPr>
        <p:spPr>
          <a:xfrm>
            <a:off x="521273" y="495158"/>
            <a:ext cx="8051064" cy="5734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010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4" y="288001"/>
            <a:ext cx="8263229" cy="792163"/>
          </a:xfrm>
        </p:spPr>
        <p:txBody>
          <a:bodyPr>
            <a:normAutofit/>
          </a:bodyPr>
          <a:lstStyle>
            <a:lvl1pPr>
              <a:defRPr sz="22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602001"/>
            <a:ext cx="8253643" cy="4176731"/>
          </a:xfrm>
        </p:spPr>
        <p:txBody>
          <a:bodyPr>
            <a:noAutofit/>
          </a:bodyPr>
          <a:lstStyle>
            <a:lvl1pPr marL="274632" indent="-274632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531800" marR="0" indent="-265107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00040"/>
              </a:buClr>
              <a:buSzTx/>
              <a:buFont typeface="Arial" pitchFamily="34" charset="0"/>
              <a:buChar char="•"/>
              <a:tabLst/>
              <a:defRPr>
                <a:latin typeface="+mn-lt"/>
              </a:defRPr>
            </a:lvl2pPr>
            <a:lvl3pPr>
              <a:spcBef>
                <a:spcPts val="600"/>
              </a:spcBef>
              <a:spcAft>
                <a:spcPts val="0"/>
              </a:spcAft>
              <a:defRPr>
                <a:latin typeface="+mn-lt"/>
              </a:defRPr>
            </a:lvl3pPr>
            <a:lvl4pPr>
              <a:spcBef>
                <a:spcPts val="600"/>
              </a:spcBef>
              <a:spcAft>
                <a:spcPts val="0"/>
              </a:spcAft>
              <a:defRPr>
                <a:latin typeface="+mn-lt"/>
              </a:defRPr>
            </a:lvl4pPr>
            <a:lvl5pPr>
              <a:spcBef>
                <a:spcPts val="600"/>
              </a:spcBef>
              <a:spcAft>
                <a:spcPts val="0"/>
              </a:spcAft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altLang="fr-FR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34413" y="-88900"/>
            <a:ext cx="498475" cy="36353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A1D1F1B-86E2-47E1-8792-A6608425A1C1}" type="slidenum">
              <a:rPr lang="en-GB" altLang="it-IT"/>
              <a:pPr/>
              <a:t>‹n.›</a:t>
            </a:fld>
            <a:endParaRPr lang="en-GB" altLang="it-IT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221163" y="629761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460019"/>
      </p:ext>
    </p:extLst>
  </p:cSld>
  <p:clrMapOvr>
    <a:masterClrMapping/>
  </p:clrMapOvr>
  <p:transition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2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 smtClean="0"/>
              <a:t>| Presentation Title | Presenter Name | Date | Subject | Business Use Only</a:t>
            </a:r>
            <a:endParaRPr lang="en-US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7" y="6403151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66AA3EA-0569-43EF-BBA3-83FDB109D582}" type="slidenum">
              <a:rPr lang="en-US" noProof="0" smtClean="0"/>
              <a:pPr/>
              <a:t>‹n.›</a:t>
            </a:fld>
            <a:endParaRPr lang="en-US" noProof="0" dirty="0" smtClean="0"/>
          </a:p>
        </p:txBody>
      </p:sp>
      <p:sp>
        <p:nvSpPr>
          <p:cNvPr id="10" name="Textplatzhalter 9" descr="Subtitle" title="Sub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738555"/>
            <a:ext cx="8311392" cy="367571"/>
          </a:xfrm>
        </p:spPr>
        <p:txBody>
          <a:bodyPr anchor="b" anchorCtr="0">
            <a:noAutofit/>
          </a:bodyPr>
          <a:lstStyle>
            <a:lvl1pPr marL="0" indent="0">
              <a:lnSpc>
                <a:spcPct val="95000"/>
              </a:lnSpc>
              <a:buNone/>
              <a:defRPr sz="20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Subtitle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305999"/>
            <a:ext cx="8318531" cy="802800"/>
          </a:xfrm>
          <a:prstGeom prst="rect">
            <a:avLst/>
          </a:prstGeom>
        </p:spPr>
        <p:txBody>
          <a:bodyPr tIns="126000" anchor="t" anchorCtr="0"/>
          <a:lstStyle>
            <a:lvl1pPr>
              <a:lnSpc>
                <a:spcPct val="75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8206842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71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35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72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19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94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36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39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39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2EA88-8FDB-4EDC-BBBA-42D623E90942}" type="datetimeFigureOut">
              <a:rPr lang="it-IT" smtClean="0"/>
              <a:t>23/11/19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FB2F1-C8CF-4629-BE82-AC871F823EF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76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" Type="http://schemas.microsoft.com/office/2007/relationships/media" Target="../media/media4.mp4"/><Relationship Id="rId2" Type="http://schemas.openxmlformats.org/officeDocument/2006/relationships/video" Target="../media/media4.mp4"/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microsoft.com/office/2007/relationships/media" Target="../media/media6.mp4"/><Relationship Id="rId6" Type="http://schemas.openxmlformats.org/officeDocument/2006/relationships/video" Target="../media/media6.mp4"/><Relationship Id="rId7" Type="http://schemas.microsoft.com/office/2007/relationships/media" Target="../media/media7.mp4"/><Relationship Id="rId8" Type="http://schemas.openxmlformats.org/officeDocument/2006/relationships/video" Target="../media/media7.mp4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7825" y="522997"/>
            <a:ext cx="7568350" cy="986932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chemeClr val="tx2"/>
                </a:solidFill>
              </a:rPr>
              <a:t>La presa in carico del Paziente dimesso con </a:t>
            </a:r>
            <a:r>
              <a:rPr lang="it-IT" sz="2800" dirty="0" smtClean="0">
                <a:solidFill>
                  <a:schemeClr val="tx2"/>
                </a:solidFill>
              </a:rPr>
              <a:t>ARNI</a:t>
            </a:r>
            <a:r>
              <a:rPr lang="it-IT" sz="2800" dirty="0">
                <a:solidFill>
                  <a:schemeClr val="tx2"/>
                </a:solidFill>
              </a:rPr>
              <a:t/>
            </a:r>
            <a:br>
              <a:rPr lang="it-IT" sz="2800" dirty="0">
                <a:solidFill>
                  <a:schemeClr val="tx2"/>
                </a:solidFill>
              </a:rPr>
            </a:br>
            <a:r>
              <a:rPr lang="it-IT" sz="2800" i="1" dirty="0" err="1">
                <a:solidFill>
                  <a:schemeClr val="tx2"/>
                </a:solidFill>
              </a:rPr>
              <a:t>R</a:t>
            </a:r>
            <a:r>
              <a:rPr lang="it-IT" sz="2800" i="1" dirty="0">
                <a:solidFill>
                  <a:schemeClr val="tx2"/>
                </a:solidFill>
              </a:rPr>
              <a:t>. </a:t>
            </a:r>
            <a:r>
              <a:rPr lang="it-IT" sz="2800" i="1" dirty="0" err="1">
                <a:solidFill>
                  <a:schemeClr val="tx2"/>
                </a:solidFill>
              </a:rPr>
              <a:t>Breglio</a:t>
            </a:r>
            <a:r>
              <a:rPr lang="it-IT" sz="2800" i="1" dirty="0">
                <a:solidFill>
                  <a:schemeClr val="tx2"/>
                </a:solidFill>
              </a:rPr>
              <a:t> (Napoli) </a:t>
            </a:r>
            <a:r>
              <a:rPr lang="it-IT" sz="2800" dirty="0">
                <a:solidFill>
                  <a:schemeClr val="tx2"/>
                </a:solidFill>
              </a:rPr>
              <a:t/>
            </a:r>
            <a:br>
              <a:rPr lang="it-IT" sz="2800" dirty="0">
                <a:solidFill>
                  <a:schemeClr val="tx2"/>
                </a:solidFill>
              </a:rPr>
            </a:br>
            <a:endParaRPr lang="it-IT" sz="2800" dirty="0">
              <a:solidFill>
                <a:schemeClr val="tx2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61" y="1343907"/>
            <a:ext cx="6059800" cy="5315900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63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SCOMPENSO CARDIACO </a:t>
            </a:r>
            <a:r>
              <a:rPr lang="it-IT" sz="2800" b="0" i="1" u="sng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TEST DIAGNOSTICI</a:t>
            </a:r>
            <a:endParaRPr lang="it-IT" sz="2800" b="0" i="1" u="sng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31479"/>
            <a:ext cx="8496944" cy="38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/>
          <p:nvPr/>
        </p:nvCxnSpPr>
        <p:spPr bwMode="auto">
          <a:xfrm>
            <a:off x="1115616" y="1916832"/>
            <a:ext cx="61206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 bwMode="auto">
          <a:xfrm>
            <a:off x="1115616" y="2636912"/>
            <a:ext cx="106926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 bwMode="auto">
          <a:xfrm>
            <a:off x="1115616" y="3140968"/>
            <a:ext cx="183373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 bwMode="auto">
          <a:xfrm>
            <a:off x="1115616" y="3861048"/>
            <a:ext cx="158417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 bwMode="auto">
          <a:xfrm>
            <a:off x="1115616" y="4365104"/>
            <a:ext cx="7920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" y="873720"/>
            <a:ext cx="88011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uppo 4"/>
          <p:cNvGrpSpPr>
            <a:grpSpLocks/>
          </p:cNvGrpSpPr>
          <p:nvPr/>
        </p:nvGrpSpPr>
        <p:grpSpPr bwMode="auto">
          <a:xfrm>
            <a:off x="155509" y="799307"/>
            <a:ext cx="4402139" cy="5475288"/>
            <a:chOff x="1936204" y="1586147"/>
            <a:chExt cx="5372100" cy="6870700"/>
          </a:xfrm>
        </p:grpSpPr>
        <p:pic>
          <p:nvPicPr>
            <p:cNvPr id="80903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6204" y="1586147"/>
              <a:ext cx="5372100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4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6204" y="2665647"/>
              <a:ext cx="5372100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25" y="823120"/>
            <a:ext cx="4060825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413643" y="1622723"/>
            <a:ext cx="3870325" cy="965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endParaRPr lang="it-IT" sz="135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946213" y="3596250"/>
            <a:ext cx="2562225" cy="5048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endParaRPr lang="it-IT" sz="1351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Connettore 4 10"/>
          <p:cNvCxnSpPr/>
          <p:nvPr/>
        </p:nvCxnSpPr>
        <p:spPr>
          <a:xfrm>
            <a:off x="4283968" y="2322183"/>
            <a:ext cx="1686621" cy="1505232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01745" y="137010"/>
            <a:ext cx="3434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2016 ESC </a:t>
            </a:r>
            <a:r>
              <a:rPr lang="en-US" sz="2400" b="1" dirty="0" err="1">
                <a:solidFill>
                  <a:prstClr val="black"/>
                </a:solidFill>
                <a:latin typeface="Calibri"/>
              </a:rPr>
              <a:t>HFrEF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Guideline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519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PROGNOSI</a:t>
            </a:r>
            <a:endParaRPr lang="it-IT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18" y="1052736"/>
            <a:ext cx="6783858" cy="259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3908663"/>
            <a:ext cx="56886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i="1" u="sng" dirty="0" smtClean="0">
                <a:solidFill>
                  <a:schemeClr val="accent2"/>
                </a:solidFill>
              </a:rPr>
              <a:t>MAGGIORI FATTORI PRECIPITANTI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002060"/>
                </a:solidFill>
              </a:rPr>
              <a:t>NON ADERENZA ALLA TERAPIA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002060"/>
                </a:solidFill>
              </a:rPr>
              <a:t>MANCATO RISPETTO DELLE ISTRUZIONI RIGUARDANTI LA DIETA E L’INTROITO DI LIQUIDI E SODIO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002060"/>
                </a:solidFill>
              </a:rPr>
              <a:t>DISTURBI DEL RITMO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002060"/>
                </a:solidFill>
              </a:rPr>
              <a:t>FARMACI (FANS)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002060"/>
                </a:solidFill>
              </a:rPr>
              <a:t>ALTRE PATOLOGIE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652120" y="6381328"/>
            <a:ext cx="2023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err="1"/>
              <a:t>Courtesy</a:t>
            </a:r>
            <a:r>
              <a:rPr lang="it-IT" sz="1600" i="1" dirty="0"/>
              <a:t> of M. </a:t>
            </a:r>
            <a:r>
              <a:rPr lang="it-IT" sz="1600" i="1" dirty="0" err="1"/>
              <a:t>Mulè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27135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ttangolo 80"/>
          <p:cNvSpPr/>
          <p:nvPr/>
        </p:nvSpPr>
        <p:spPr>
          <a:xfrm>
            <a:off x="2555776" y="6381328"/>
            <a:ext cx="75446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R"/>
            </a:pPr>
            <a:r>
              <a:rPr lang="en-US" sz="1100" dirty="0" smtClean="0"/>
              <a:t>Go  A., et al. Circulation 2013 ;2)  </a:t>
            </a:r>
            <a:r>
              <a:rPr lang="en-US" sz="1100" dirty="0" err="1" smtClean="0"/>
              <a:t>Ministero</a:t>
            </a:r>
            <a:r>
              <a:rPr lang="en-US" sz="1100" dirty="0" smtClean="0"/>
              <a:t> </a:t>
            </a:r>
            <a:r>
              <a:rPr lang="en-US" sz="1100" dirty="0" err="1" smtClean="0"/>
              <a:t>della</a:t>
            </a:r>
            <a:r>
              <a:rPr lang="en-US" sz="1100" dirty="0" smtClean="0"/>
              <a:t> salute .</a:t>
            </a:r>
            <a:r>
              <a:rPr lang="en-US" sz="1100" dirty="0" err="1" smtClean="0"/>
              <a:t>Ricoveri</a:t>
            </a:r>
            <a:r>
              <a:rPr lang="en-US" sz="1100" dirty="0" smtClean="0"/>
              <a:t> </a:t>
            </a:r>
            <a:r>
              <a:rPr lang="en-US" sz="1100" dirty="0" err="1" smtClean="0"/>
              <a:t>Ospedalieri</a:t>
            </a:r>
            <a:r>
              <a:rPr lang="en-US" sz="1100" dirty="0" smtClean="0"/>
              <a:t>(SDO) </a:t>
            </a:r>
          </a:p>
          <a:p>
            <a:pPr marL="228600" indent="-228600">
              <a:buAutoNum type="arabicParenR"/>
            </a:pPr>
            <a:r>
              <a:rPr lang="en-US" sz="1100" dirty="0" smtClean="0"/>
              <a:t>3</a:t>
            </a:r>
            <a:r>
              <a:rPr lang="en-US" sz="1100" dirty="0"/>
              <a:t>) </a:t>
            </a:r>
            <a:r>
              <a:rPr lang="en-US" sz="1100" dirty="0" err="1"/>
              <a:t>Heidenreich</a:t>
            </a:r>
            <a:r>
              <a:rPr lang="en-US" sz="1100" dirty="0"/>
              <a:t> P. JACC </a:t>
            </a:r>
            <a:r>
              <a:rPr lang="en-US" sz="1100" dirty="0" smtClean="0"/>
              <a:t>2010.     Courtesy of </a:t>
            </a:r>
            <a:r>
              <a:rPr lang="en-US" sz="1100" dirty="0" err="1" smtClean="0"/>
              <a:t>M.Mule</a:t>
            </a:r>
            <a:r>
              <a:rPr lang="en-US" sz="1100" dirty="0" smtClean="0"/>
              <a:t>’</a:t>
            </a:r>
            <a:endParaRPr lang="it-IT" sz="1100" dirty="0"/>
          </a:p>
        </p:txBody>
      </p:sp>
      <p:sp>
        <p:nvSpPr>
          <p:cNvPr id="89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PROGNOSI</a:t>
            </a:r>
            <a:endParaRPr lang="it-IT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78" y="3789040"/>
            <a:ext cx="4002282" cy="251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4" y="836712"/>
            <a:ext cx="791117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4132237"/>
            <a:ext cx="3456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i="1" u="sng" dirty="0"/>
              <a:t>I 30 GIORNI DOPO LA DIMISSIONE SONO IL PERIODO DI MAGGIOR RISCHIO </a:t>
            </a:r>
          </a:p>
        </p:txBody>
      </p:sp>
    </p:spTree>
    <p:extLst>
      <p:ext uri="{BB962C8B-B14F-4D97-AF65-F5344CB8AC3E}">
        <p14:creationId xmlns:p14="http://schemas.microsoft.com/office/powerpoint/2010/main" val="13661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>
          <a:xfrm>
            <a:off x="179389" y="476251"/>
            <a:ext cx="8566407" cy="1143000"/>
          </a:xfrm>
        </p:spPr>
        <p:txBody>
          <a:bodyPr/>
          <a:lstStyle/>
          <a:p>
            <a:r>
              <a:rPr lang="it-IT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OBIETTIVO = Terapia Ottimizzata</a:t>
            </a:r>
          </a:p>
        </p:txBody>
      </p:sp>
      <p:sp>
        <p:nvSpPr>
          <p:cNvPr id="28675" name="Segnaposto contenuto 2"/>
          <p:cNvSpPr>
            <a:spLocks noGrp="1"/>
          </p:cNvSpPr>
          <p:nvPr>
            <p:ph idx="1"/>
          </p:nvPr>
        </p:nvSpPr>
        <p:spPr>
          <a:xfrm>
            <a:off x="268379" y="1619251"/>
            <a:ext cx="8388424" cy="381567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    </a:t>
            </a:r>
            <a:endParaRPr lang="it-IT" sz="18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None/>
            </a:pPr>
            <a:r>
              <a:rPr lang="it-IT" sz="1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L’ottimizzazione della terapia è l’obiettivo da</a:t>
            </a:r>
          </a:p>
          <a:p>
            <a:pPr algn="ctr">
              <a:buFont typeface="Arial" pitchFamily="34" charset="0"/>
              <a:buNone/>
            </a:pPr>
            <a:r>
              <a:rPr lang="it-IT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raggiungere in ogni classe funzionale di malattia, </a:t>
            </a:r>
          </a:p>
          <a:p>
            <a:pPr algn="ctr">
              <a:buFont typeface="Arial" pitchFamily="34" charset="0"/>
              <a:buNone/>
            </a:pPr>
            <a:r>
              <a:rPr lang="it-IT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sia in ambulatorio che in ospedale.</a:t>
            </a:r>
          </a:p>
          <a:p>
            <a:pPr algn="ctr">
              <a:buFont typeface="Arial" pitchFamily="34" charset="0"/>
              <a:buNone/>
            </a:pPr>
            <a:r>
              <a:rPr lang="it-IT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Font typeface="Arial" pitchFamily="34" charset="0"/>
              <a:buNone/>
            </a:pPr>
            <a:r>
              <a:rPr lang="it-IT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L’importante è </a:t>
            </a:r>
            <a:r>
              <a:rPr lang="it-IT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far sì che</a:t>
            </a:r>
            <a:r>
              <a:rPr lang="it-IT" sz="24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il paziente assuma </a:t>
            </a:r>
          </a:p>
          <a:p>
            <a:pPr algn="ctr">
              <a:buFont typeface="Arial" pitchFamily="34" charset="0"/>
              <a:buNone/>
            </a:pPr>
            <a:r>
              <a:rPr lang="it-IT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miglior terapia tollerata,</a:t>
            </a:r>
            <a:r>
              <a:rPr lang="it-IT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Font typeface="Arial" pitchFamily="34" charset="0"/>
              <a:buNone/>
            </a:pPr>
            <a:r>
              <a:rPr lang="it-IT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senza inerzie ingiustificate</a:t>
            </a:r>
            <a:r>
              <a:rPr lang="it-IT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77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800" b="0" kern="0" dirty="0">
                <a:latin typeface="Arial" panose="020B0604020202020204" pitchFamily="34" charset="0"/>
                <a:cs typeface="Arial" panose="020B0604020202020204" pitchFamily="34" charset="0"/>
              </a:rPr>
              <a:t>SCOMPENSO CARDIACO </a:t>
            </a:r>
            <a:r>
              <a:rPr lang="it-IT" sz="2400" b="0" i="1" u="sng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  <a:endParaRPr lang="it-IT" sz="2000" b="0" i="1" u="sng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9512" y="1268760"/>
            <a:ext cx="604867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i="1" u="sng" dirty="0" smtClean="0">
                <a:solidFill>
                  <a:srgbClr val="FFC000"/>
                </a:solidFill>
              </a:rPr>
              <a:t>CONTROLLI SEMESTRALI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i="1" dirty="0" smtClean="0"/>
              <a:t>CONTROLLI DI ROUTINE (ECG, ESAMI DI LABORATORIO)</a:t>
            </a:r>
          </a:p>
          <a:p>
            <a:endParaRPr lang="it-IT" i="1" dirty="0" smtClean="0"/>
          </a:p>
          <a:p>
            <a:endParaRPr lang="it-IT" i="1" dirty="0"/>
          </a:p>
          <a:p>
            <a:endParaRPr lang="it-IT" i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i="1" u="sng" dirty="0" smtClean="0">
                <a:solidFill>
                  <a:srgbClr val="FFC000"/>
                </a:solidFill>
              </a:rPr>
              <a:t>CONTROLLI RAVVICINATI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i="1" dirty="0" smtClean="0"/>
              <a:t>UP-TITRATION TERAPIA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i="1" dirty="0" smtClean="0"/>
              <a:t>RECENTE OSPEDALIZZAZIONE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i="1" dirty="0" smtClean="0"/>
              <a:t>SEGNI/SINTOMI DI DETERIORAMENTO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i="1" dirty="0" smtClean="0"/>
              <a:t>SCOMPENSO AVANZATO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i="1" dirty="0" smtClean="0"/>
              <a:t>Nei pazienti in terapia con ARNI</a:t>
            </a:r>
          </a:p>
          <a:p>
            <a:endParaRPr lang="it-IT" sz="2000" i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21275" y="1988840"/>
            <a:ext cx="371359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9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78" name="AutoShape 2"/>
          <p:cNvCxnSpPr>
            <a:cxnSpLocks noChangeShapeType="1"/>
          </p:cNvCxnSpPr>
          <p:nvPr/>
        </p:nvCxnSpPr>
        <p:spPr bwMode="auto">
          <a:xfrm>
            <a:off x="4572000" y="4294190"/>
            <a:ext cx="0" cy="852487"/>
          </a:xfrm>
          <a:prstGeom prst="straightConnector1">
            <a:avLst/>
          </a:prstGeom>
          <a:noFill/>
          <a:ln w="508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6871" name="Oval 7"/>
          <p:cNvSpPr>
            <a:spLocks noChangeArrowheads="1"/>
          </p:cNvSpPr>
          <p:nvPr/>
        </p:nvSpPr>
        <p:spPr bwMode="auto">
          <a:xfrm>
            <a:off x="6338888" y="2441575"/>
            <a:ext cx="1350963" cy="1022351"/>
          </a:xfrm>
          <a:prstGeom prst="ellipse">
            <a:avLst/>
          </a:prstGeom>
          <a:solidFill>
            <a:srgbClr val="92D050"/>
          </a:solidFill>
          <a:ln w="50800" algn="ctr">
            <a:solidFill>
              <a:srgbClr val="CC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pitchFamily="34" charset="-128"/>
            </a:endParaRPr>
          </a:p>
        </p:txBody>
      </p:sp>
      <p:sp>
        <p:nvSpPr>
          <p:cNvPr id="676872" name="Oval 8"/>
          <p:cNvSpPr>
            <a:spLocks noChangeArrowheads="1"/>
          </p:cNvSpPr>
          <p:nvPr/>
        </p:nvSpPr>
        <p:spPr bwMode="auto">
          <a:xfrm>
            <a:off x="6356351" y="3817939"/>
            <a:ext cx="1350963" cy="1031875"/>
          </a:xfrm>
          <a:prstGeom prst="ellipse">
            <a:avLst/>
          </a:prstGeom>
          <a:solidFill>
            <a:srgbClr val="FFCCFF"/>
          </a:solidFill>
          <a:ln w="50800" algn="ctr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itchFamily="34" charset="-128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730481" y="1114428"/>
            <a:ext cx="1350169" cy="1079897"/>
            <a:chOff x="3853" y="216"/>
            <a:chExt cx="1134" cy="907"/>
          </a:xfrm>
          <a:solidFill>
            <a:srgbClr val="EAEAEA"/>
          </a:solidFill>
        </p:grpSpPr>
        <p:sp>
          <p:nvSpPr>
            <p:cNvPr id="676870" name="Oval 6"/>
            <p:cNvSpPr>
              <a:spLocks noChangeArrowheads="1"/>
            </p:cNvSpPr>
            <p:nvPr/>
          </p:nvSpPr>
          <p:spPr bwMode="auto">
            <a:xfrm>
              <a:off x="3853" y="216"/>
              <a:ext cx="1134" cy="907"/>
            </a:xfrm>
            <a:prstGeom prst="ellipse">
              <a:avLst/>
            </a:prstGeom>
            <a:grpFill/>
            <a:ln w="50800" algn="ctr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676874" name="Rectangle 10"/>
            <p:cNvSpPr>
              <a:spLocks noChangeAspect="1" noChangeArrowheads="1"/>
            </p:cNvSpPr>
            <p:nvPr/>
          </p:nvSpPr>
          <p:spPr bwMode="auto">
            <a:xfrm>
              <a:off x="4049" y="554"/>
              <a:ext cx="770" cy="3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 err="1">
                  <a:solidFill>
                    <a:prstClr val="black">
                      <a:lumMod val="50000"/>
                      <a:lumOff val="50000"/>
                    </a:prst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ＭＳ Ｐゴシック" pitchFamily="34" charset="-128"/>
                </a:rPr>
                <a:t>Diabete</a:t>
              </a:r>
              <a:endParaRPr lang="it-IT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pitchFamily="34" charset="-128"/>
              </a:endParaRPr>
            </a:p>
          </p:txBody>
        </p:sp>
      </p:grpSp>
      <p:sp>
        <p:nvSpPr>
          <p:cNvPr id="676875" name="Rectangle 11"/>
          <p:cNvSpPr>
            <a:spLocks noChangeAspect="1" noChangeArrowheads="1"/>
          </p:cNvSpPr>
          <p:nvPr/>
        </p:nvSpPr>
        <p:spPr bwMode="auto">
          <a:xfrm>
            <a:off x="6192501" y="2794000"/>
            <a:ext cx="16786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pitchFamily="34" charset="-128"/>
              </a:rPr>
              <a:t>Apnee</a:t>
            </a:r>
            <a:r>
              <a:rPr lang="en-US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pitchFamily="34" charset="-128"/>
              </a:rPr>
              <a:t> </a:t>
            </a:r>
            <a:r>
              <a:rPr lang="en-US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pitchFamily="34" charset="-128"/>
              </a:rPr>
              <a:t>notturne</a:t>
            </a:r>
            <a:endParaRPr lang="it-IT" dirty="0">
              <a:solidFill>
                <a:srgbClr val="EEECE1">
                  <a:lumMod val="1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pitchFamily="34" charset="-128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651399" y="2934891"/>
            <a:ext cx="1402556" cy="1208484"/>
            <a:chOff x="427" y="1713"/>
            <a:chExt cx="1178" cy="1015"/>
          </a:xfrm>
          <a:solidFill>
            <a:schemeClr val="accent1">
              <a:lumMod val="75000"/>
            </a:schemeClr>
          </a:solidFill>
        </p:grpSpPr>
        <p:sp>
          <p:nvSpPr>
            <p:cNvPr id="676873" name="Oval 9"/>
            <p:cNvSpPr>
              <a:spLocks noChangeAspect="1" noChangeArrowheads="1"/>
            </p:cNvSpPr>
            <p:nvPr/>
          </p:nvSpPr>
          <p:spPr bwMode="auto">
            <a:xfrm>
              <a:off x="427" y="1713"/>
              <a:ext cx="1178" cy="1015"/>
            </a:xfrm>
            <a:prstGeom prst="ellipse">
              <a:avLst/>
            </a:prstGeom>
            <a:grpFill/>
            <a:ln w="50800" algn="ctr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676876" name="Rectangle 12"/>
            <p:cNvSpPr>
              <a:spLocks noChangeAspect="1" noChangeArrowheads="1"/>
            </p:cNvSpPr>
            <p:nvPr/>
          </p:nvSpPr>
          <p:spPr bwMode="auto">
            <a:xfrm>
              <a:off x="536" y="2105"/>
              <a:ext cx="957" cy="3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ＭＳ Ｐゴシック" pitchFamily="34" charset="-128"/>
                </a:rPr>
                <a:t>Tireopatie</a:t>
              </a:r>
              <a:endParaRPr lang="it-IT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pitchFamily="34" charset="-128"/>
              </a:endParaRPr>
            </a:p>
          </p:txBody>
        </p:sp>
      </p:grpSp>
      <p:sp>
        <p:nvSpPr>
          <p:cNvPr id="676877" name="Rectangle 13"/>
          <p:cNvSpPr>
            <a:spLocks noChangeAspect="1" noChangeArrowheads="1"/>
          </p:cNvSpPr>
          <p:nvPr/>
        </p:nvSpPr>
        <p:spPr bwMode="auto">
          <a:xfrm>
            <a:off x="6687887" y="4198937"/>
            <a:ext cx="7021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pitchFamily="34" charset="-128"/>
              </a:rPr>
              <a:t>BPCO</a:t>
            </a:r>
            <a:endParaRPr lang="it-IT" dirty="0">
              <a:solidFill>
                <a:prstClr val="black">
                  <a:lumMod val="50000"/>
                  <a:lumOff val="50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pitchFamily="34" charset="-128"/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940721" y="1114428"/>
            <a:ext cx="1350169" cy="1079897"/>
            <a:chOff x="670" y="216"/>
            <a:chExt cx="1134" cy="907"/>
          </a:xfrm>
          <a:solidFill>
            <a:srgbClr val="FF0000"/>
          </a:solidFill>
        </p:grpSpPr>
        <p:sp>
          <p:nvSpPr>
            <p:cNvPr id="676868" name="Oval 4"/>
            <p:cNvSpPr>
              <a:spLocks noChangeArrowheads="1"/>
            </p:cNvSpPr>
            <p:nvPr/>
          </p:nvSpPr>
          <p:spPr bwMode="auto">
            <a:xfrm>
              <a:off x="670" y="216"/>
              <a:ext cx="1134" cy="907"/>
            </a:xfrm>
            <a:prstGeom prst="ellipse">
              <a:avLst/>
            </a:prstGeom>
            <a:grpFill/>
            <a:ln w="50800" algn="ctr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676878" name="Rectangle 14"/>
            <p:cNvSpPr>
              <a:spLocks noChangeAspect="1" noChangeArrowheads="1"/>
            </p:cNvSpPr>
            <p:nvPr/>
          </p:nvSpPr>
          <p:spPr bwMode="auto">
            <a:xfrm>
              <a:off x="863" y="511"/>
              <a:ext cx="758" cy="4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189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ＭＳ Ｐゴシック" pitchFamily="34" charset="-128"/>
                </a:rPr>
                <a:t>Anemia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714753" y="1100243"/>
            <a:ext cx="1590674" cy="1349139"/>
            <a:chOff x="2284" y="192"/>
            <a:chExt cx="1336" cy="1132"/>
          </a:xfrm>
          <a:solidFill>
            <a:srgbClr val="FFC000"/>
          </a:solidFill>
        </p:grpSpPr>
        <p:sp>
          <p:nvSpPr>
            <p:cNvPr id="676869" name="Oval 5"/>
            <p:cNvSpPr>
              <a:spLocks noChangeArrowheads="1"/>
            </p:cNvSpPr>
            <p:nvPr/>
          </p:nvSpPr>
          <p:spPr bwMode="auto">
            <a:xfrm>
              <a:off x="2284" y="192"/>
              <a:ext cx="1336" cy="1132"/>
            </a:xfrm>
            <a:prstGeom prst="ellipse">
              <a:avLst/>
            </a:prstGeom>
            <a:grpFill/>
            <a:ln w="50800" algn="ctr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676879" name="Rectangle 15"/>
            <p:cNvSpPr>
              <a:spLocks noChangeAspect="1" noChangeArrowheads="1"/>
            </p:cNvSpPr>
            <p:nvPr/>
          </p:nvSpPr>
          <p:spPr bwMode="auto">
            <a:xfrm>
              <a:off x="2371" y="468"/>
              <a:ext cx="1182" cy="5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 err="1">
                  <a:solidFill>
                    <a:srgbClr val="F79646">
                      <a:lumMod val="5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ＭＳ Ｐゴシック" pitchFamily="34" charset="-128"/>
                </a:rPr>
                <a:t>Insufficienza</a:t>
              </a:r>
              <a:r>
                <a:rPr lang="en-US" dirty="0">
                  <a:solidFill>
                    <a:srgbClr val="F79646">
                      <a:lumMod val="5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ＭＳ Ｐゴシック" pitchFamily="34" charset="-128"/>
                </a:rPr>
                <a:t> </a:t>
              </a:r>
            </a:p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 err="1">
                  <a:solidFill>
                    <a:srgbClr val="F79646">
                      <a:lumMod val="50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ＭＳ Ｐゴシック" pitchFamily="34" charset="-128"/>
                </a:rPr>
                <a:t>renale</a:t>
              </a:r>
              <a:endParaRPr lang="it-IT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pitchFamily="34" charset="-128"/>
              </a:endParaRPr>
            </a:p>
          </p:txBody>
        </p:sp>
      </p:grpSp>
      <p:graphicFrame>
        <p:nvGraphicFramePr>
          <p:cNvPr id="29" name="Diagramma 28"/>
          <p:cNvGraphicFramePr/>
          <p:nvPr/>
        </p:nvGraphicFramePr>
        <p:xfrm>
          <a:off x="3545887" y="5211201"/>
          <a:ext cx="2102980" cy="346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76882" name="Oval 18"/>
          <p:cNvSpPr>
            <a:spLocks noChangeAspect="1" noChangeArrowheads="1"/>
          </p:cNvSpPr>
          <p:nvPr/>
        </p:nvSpPr>
        <p:spPr bwMode="auto">
          <a:xfrm>
            <a:off x="3559177" y="2711452"/>
            <a:ext cx="1916113" cy="1647825"/>
          </a:xfrm>
          <a:prstGeom prst="ellipse">
            <a:avLst/>
          </a:prstGeom>
          <a:solidFill>
            <a:srgbClr val="CCFFFF"/>
          </a:solidFill>
          <a:ln w="952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itchFamily="34" charset="-128"/>
            </a:endParaRPr>
          </a:p>
        </p:txBody>
      </p:sp>
      <p:sp>
        <p:nvSpPr>
          <p:cNvPr id="676883" name="Rectangle 19"/>
          <p:cNvSpPr>
            <a:spLocks noChangeAspect="1" noChangeArrowheads="1"/>
          </p:cNvSpPr>
          <p:nvPr/>
        </p:nvSpPr>
        <p:spPr bwMode="auto">
          <a:xfrm>
            <a:off x="3906792" y="3363914"/>
            <a:ext cx="13161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pitchFamily="34" charset="-128"/>
              </a:rPr>
              <a:t>Scompenso</a:t>
            </a:r>
            <a:r>
              <a:rPr lang="en-US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pitchFamily="34" charset="-128"/>
              </a:rPr>
              <a:t> 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pitchFamily="34" charset="-128"/>
              </a:rPr>
              <a:t>cardiaco</a:t>
            </a:r>
            <a:endParaRPr lang="it-IT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pitchFamily="34" charset="-128"/>
            </a:endParaRPr>
          </a:p>
        </p:txBody>
      </p:sp>
      <p:cxnSp>
        <p:nvCxnSpPr>
          <p:cNvPr id="24590" name="AutoShape 27"/>
          <p:cNvCxnSpPr>
            <a:cxnSpLocks noChangeShapeType="1"/>
          </p:cNvCxnSpPr>
          <p:nvPr/>
        </p:nvCxnSpPr>
        <p:spPr bwMode="invGray">
          <a:xfrm>
            <a:off x="3309939" y="1655763"/>
            <a:ext cx="506412" cy="0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1" name="AutoShape 28"/>
          <p:cNvCxnSpPr>
            <a:cxnSpLocks noChangeShapeType="1"/>
          </p:cNvCxnSpPr>
          <p:nvPr/>
        </p:nvCxnSpPr>
        <p:spPr bwMode="invGray">
          <a:xfrm>
            <a:off x="5203825" y="1655763"/>
            <a:ext cx="508000" cy="0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2" name="AutoShape 29"/>
          <p:cNvCxnSpPr>
            <a:cxnSpLocks noChangeShapeType="1"/>
            <a:stCxn id="676882" idx="0"/>
          </p:cNvCxnSpPr>
          <p:nvPr/>
        </p:nvCxnSpPr>
        <p:spPr bwMode="invGray">
          <a:xfrm flipH="1" flipV="1">
            <a:off x="4510089" y="2212976"/>
            <a:ext cx="7937" cy="498475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3" name="AutoShape 30"/>
          <p:cNvCxnSpPr>
            <a:cxnSpLocks noChangeShapeType="1"/>
            <a:stCxn id="676882" idx="6"/>
            <a:endCxn id="676872" idx="2"/>
          </p:cNvCxnSpPr>
          <p:nvPr/>
        </p:nvCxnSpPr>
        <p:spPr bwMode="invGray">
          <a:xfrm>
            <a:off x="5475289" y="3535363"/>
            <a:ext cx="862012" cy="798512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4" name="AutoShape 31"/>
          <p:cNvCxnSpPr>
            <a:cxnSpLocks noChangeShapeType="1"/>
            <a:stCxn id="676882" idx="6"/>
            <a:endCxn id="676875" idx="1"/>
          </p:cNvCxnSpPr>
          <p:nvPr/>
        </p:nvCxnSpPr>
        <p:spPr bwMode="invGray">
          <a:xfrm flipV="1">
            <a:off x="5475290" y="2978666"/>
            <a:ext cx="717211" cy="556699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5" name="AutoShape 32"/>
          <p:cNvCxnSpPr>
            <a:cxnSpLocks noChangeShapeType="1"/>
            <a:endCxn id="676882" idx="2"/>
          </p:cNvCxnSpPr>
          <p:nvPr/>
        </p:nvCxnSpPr>
        <p:spPr bwMode="invGray">
          <a:xfrm flipV="1">
            <a:off x="3073402" y="3535363"/>
            <a:ext cx="485775" cy="4763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74161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8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SCOMPENSO CARDIACO  </a:t>
            </a:r>
            <a:r>
              <a:rPr lang="it-IT" sz="2000" b="0" i="1" u="sng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EDUCAZIONE DEL PAZIENTE</a:t>
            </a:r>
            <a:endParaRPr lang="it-IT" sz="2000" b="0" i="1" u="sng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15616" y="764704"/>
            <a:ext cx="770485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sz="2400" i="1" dirty="0" smtClean="0">
                <a:solidFill>
                  <a:schemeClr val="tx2"/>
                </a:solidFill>
              </a:rPr>
              <a:t>DEFINIZIONE E PROGNOSI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i="1" dirty="0" smtClean="0">
                <a:solidFill>
                  <a:schemeClr val="tx2"/>
                </a:solidFill>
              </a:rPr>
              <a:t>MONITORAGGIO DEI SINTOMI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DISPNEA, AFFATICAMENTO, PESO CORPOREO 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i="1" dirty="0" smtClean="0">
                <a:solidFill>
                  <a:schemeClr val="tx2"/>
                </a:solidFill>
              </a:rPr>
              <a:t>TERAPIA FARMACOLOGICA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ADERENZA ALLA TERAPIA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RILEVARE EVENTI AVVERSI</a:t>
            </a:r>
            <a:endParaRPr lang="it-IT" dirty="0">
              <a:solidFill>
                <a:schemeClr val="accent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2400" i="1" dirty="0" smtClean="0">
                <a:solidFill>
                  <a:schemeClr val="tx2"/>
                </a:solidFill>
              </a:rPr>
              <a:t>DIETA</a:t>
            </a:r>
            <a:endParaRPr lang="it-IT" sz="2400" i="1" dirty="0">
              <a:solidFill>
                <a:schemeClr val="tx2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RESTRIZIONE FLUIDI IN PAZIENTI CON SCOMPENSO SEVERO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PESO CORPOREO ADEGUATO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EVITARE ALCOL SOLO NELLE CMD INDOTTE DA ALCOL</a:t>
            </a:r>
            <a:endParaRPr lang="it-IT" dirty="0">
              <a:solidFill>
                <a:schemeClr val="accent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2400" i="1" dirty="0" smtClean="0">
                <a:solidFill>
                  <a:schemeClr val="tx2"/>
                </a:solidFill>
              </a:rPr>
              <a:t>STILE DI VITA</a:t>
            </a:r>
            <a:endParaRPr lang="it-IT" sz="2400" i="1" dirty="0">
              <a:solidFill>
                <a:schemeClr val="tx2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EVITARE FUMO E DROGHE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ESERCIZIO FISICO REGOLARE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i="1" dirty="0" smtClean="0">
                <a:solidFill>
                  <a:schemeClr val="tx2"/>
                </a:solidFill>
              </a:rPr>
              <a:t>VIAGGI</a:t>
            </a:r>
            <a:endParaRPr lang="it-IT" sz="2400" i="1" dirty="0">
              <a:solidFill>
                <a:schemeClr val="tx2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REPORT DELLA STORIA CLINICA E DEI FARMACI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i="1" dirty="0" smtClean="0">
                <a:solidFill>
                  <a:schemeClr val="tx2"/>
                </a:solidFill>
              </a:rPr>
              <a:t>IMMUNIZZAZIONE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accent2"/>
                </a:solidFill>
              </a:rPr>
              <a:t>VACCINO ANTI-INFLUENZALE E ANTI-PNEUMOCOCCO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i="1" dirty="0" smtClean="0">
                <a:solidFill>
                  <a:schemeClr val="tx2"/>
                </a:solidFill>
              </a:rPr>
              <a:t>ASPETTO PSICOSOCIALE</a:t>
            </a:r>
            <a:endParaRPr lang="it-IT" sz="2400" i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5924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>
              <a:defRPr/>
            </a:pPr>
            <a:fld id="{E66AA3EA-0569-43EF-BBA3-83FDB109D58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7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3" y="734923"/>
            <a:ext cx="7615263" cy="55627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74582" y="6590443"/>
            <a:ext cx="30235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800" dirty="0" err="1">
                <a:solidFill>
                  <a:prstClr val="black"/>
                </a:solidFill>
                <a:latin typeface="Calibri"/>
              </a:rPr>
              <a:t>Girerd</a:t>
            </a:r>
            <a:r>
              <a:rPr lang="en-US" sz="800" dirty="0">
                <a:solidFill>
                  <a:prstClr val="black"/>
                </a:solidFill>
                <a:latin typeface="Calibri"/>
              </a:rPr>
              <a:t> et al., JACC HEART FAILURE 2017 </a:t>
            </a:r>
            <a:r>
              <a:rPr lang="en-US" sz="700" dirty="0">
                <a:solidFill>
                  <a:prstClr val="black"/>
                </a:solidFill>
                <a:latin typeface="Calibri"/>
              </a:rPr>
              <a:t>DOI: 10.1016/j.jchf.2017.09.023 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960933" y="2564904"/>
            <a:ext cx="1721785" cy="151216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dirty="0">
                <a:solidFill>
                  <a:srgbClr val="FF0000"/>
                </a:solidFill>
                <a:latin typeface="Calibri"/>
                <a:ea typeface="ＭＳ Ｐゴシック" charset="-128"/>
                <a:cs typeface="ＭＳ Ｐゴシック" charset="-128"/>
              </a:rPr>
              <a:t>Pronto Soccorso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dirty="0" smtClean="0">
                <a:solidFill>
                  <a:srgbClr val="FF0000"/>
                </a:solidFill>
                <a:latin typeface="Calibri"/>
                <a:ea typeface="ＭＳ Ｐゴシック" charset="-128"/>
                <a:cs typeface="ＭＳ Ｐゴシック" charset="-128"/>
              </a:rPr>
              <a:t>Cardiologo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dirty="0" smtClean="0">
                <a:solidFill>
                  <a:srgbClr val="FF0000"/>
                </a:solidFill>
                <a:latin typeface="Calibri"/>
                <a:ea typeface="ＭＳ Ｐゴシック" charset="-128"/>
                <a:cs typeface="ＭＳ Ｐゴシック" charset="-128"/>
              </a:rPr>
              <a:t>Geriatra</a:t>
            </a:r>
            <a:endParaRPr lang="it-IT" sz="1400" dirty="0">
              <a:solidFill>
                <a:srgbClr val="FF0000"/>
              </a:solidFill>
              <a:latin typeface="Calibri"/>
              <a:ea typeface="ＭＳ Ｐゴシック" charset="-128"/>
              <a:cs typeface="ＭＳ Ｐゴシック" charset="-128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dirty="0">
                <a:solidFill>
                  <a:srgbClr val="FF0000"/>
                </a:solidFill>
                <a:latin typeface="Calibri"/>
                <a:ea typeface="ＭＳ Ｐゴシック" charset="-128"/>
                <a:cs typeface="ＭＳ Ｐゴシック" charset="-128"/>
              </a:rPr>
              <a:t>Internista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dirty="0">
                <a:solidFill>
                  <a:srgbClr val="FF0000"/>
                </a:solidFill>
                <a:latin typeface="Calibri"/>
                <a:ea typeface="ＭＳ Ｐゴシック" charset="-128"/>
                <a:cs typeface="ＭＳ Ｐゴシック" charset="-128"/>
              </a:rPr>
              <a:t>Infermiere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dirty="0">
                <a:solidFill>
                  <a:srgbClr val="FF0000"/>
                </a:solidFill>
                <a:latin typeface="Calibri"/>
                <a:ea typeface="ＭＳ Ｐゴシック" charset="-128"/>
                <a:cs typeface="ＭＳ Ｐゴシック" charset="-128"/>
              </a:rPr>
              <a:t>MMG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8152" y="68997"/>
            <a:ext cx="7229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it-IT" sz="2400" dirty="0">
                <a:solidFill>
                  <a:prstClr val="black"/>
                </a:solidFill>
                <a:latin typeface="Calibri"/>
              </a:rPr>
              <a:t>Gestione Ospedale –Territorio dell’Insufficienza Cardiaca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960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5"/>
          <p:cNvSpPr>
            <a:spLocks noGrp="1"/>
          </p:cNvSpPr>
          <p:nvPr>
            <p:ph type="title" idx="4294967295"/>
          </p:nvPr>
        </p:nvSpPr>
        <p:spPr>
          <a:xfrm>
            <a:off x="1062037" y="857249"/>
            <a:ext cx="6938963" cy="857251"/>
          </a:xfrm>
          <a:solidFill>
            <a:srgbClr val="0070C0"/>
          </a:solidFill>
        </p:spPr>
        <p:txBody>
          <a:bodyPr/>
          <a:lstStyle/>
          <a:p>
            <a:pPr eaLnBrk="1" hangingPunct="1">
              <a:defRPr/>
            </a:pPr>
            <a:r>
              <a:rPr lang="en-GB" altLang="en-US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Importanza</a:t>
            </a:r>
            <a:r>
              <a:rPr lang="en-GB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 </a:t>
            </a:r>
            <a:r>
              <a:rPr lang="it-IT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delle</a:t>
            </a:r>
            <a:r>
              <a:rPr lang="pl-PL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 </a:t>
            </a:r>
            <a:r>
              <a:rPr lang="en-GB" altLang="en-US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Comorbilitià</a:t>
            </a:r>
            <a:r>
              <a:rPr lang="en-GB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 </a:t>
            </a:r>
            <a:r>
              <a:rPr lang="en-GB" altLang="en-US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nell</a:t>
            </a:r>
            <a:r>
              <a:rPr lang="en-GB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’ HF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05591" y="3702051"/>
            <a:ext cx="1908535" cy="507831"/>
          </a:xfrm>
          <a:prstGeom prst="rect">
            <a:avLst/>
          </a:prstGeom>
          <a:solidFill>
            <a:srgbClr val="DDFB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189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en-GB" altLang="en-US" sz="2700" dirty="0" err="1">
                <a:solidFill>
                  <a:srgbClr val="000066"/>
                </a:solidFill>
              </a:rPr>
              <a:t>Comorbilità</a:t>
            </a:r>
            <a:r>
              <a:rPr lang="en-GB" altLang="en-US" sz="2700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V="1">
            <a:off x="3900488" y="2814639"/>
            <a:ext cx="925512" cy="801687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4953514" y="2522091"/>
            <a:ext cx="3239990" cy="80329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457189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en-GB" altLang="en-US" sz="2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Manifestazioni</a:t>
            </a:r>
            <a:r>
              <a:rPr lang="en-GB" alt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GB" altLang="en-US" sz="2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Cliniche</a:t>
            </a:r>
            <a:r>
              <a:rPr lang="en-GB" alt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</a:p>
          <a:p>
            <a:pPr algn="ctr" defTabSz="457189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en-GB" alt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(</a:t>
            </a:r>
            <a:r>
              <a:rPr lang="en-GB" altLang="en-US" sz="2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sintomi</a:t>
            </a:r>
            <a:r>
              <a:rPr lang="en-GB" alt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)</a:t>
            </a: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995739" y="3794125"/>
            <a:ext cx="760412" cy="258763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4889501" y="3576639"/>
            <a:ext cx="3297698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189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en-GB" alt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</a:t>
            </a:r>
            <a:r>
              <a:rPr lang="en-GB" altLang="en-US" sz="2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rogressione</a:t>
            </a:r>
            <a:r>
              <a:rPr lang="en-GB" alt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di </a:t>
            </a:r>
            <a:r>
              <a:rPr lang="en-GB" altLang="en-US" sz="2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Malattia</a:t>
            </a:r>
            <a:endParaRPr lang="en-GB" altLang="en-US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4889501" y="4498976"/>
            <a:ext cx="992579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189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en-GB" alt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Eventi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4889500" y="5165726"/>
            <a:ext cx="2533651" cy="507831"/>
          </a:xfrm>
          <a:prstGeom prst="rect">
            <a:avLst/>
          </a:prstGeom>
          <a:noFill/>
          <a:ln w="9525" algn="ctr">
            <a:solidFill>
              <a:srgbClr val="C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457189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en-GB" alt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Gestione</a:t>
            </a:r>
            <a:endParaRPr lang="en-GB" altLang="en-US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061276" y="2359026"/>
            <a:ext cx="33622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189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en-GB" altLang="en-US" dirty="0">
                <a:solidFill>
                  <a:srgbClr val="000066"/>
                </a:solidFill>
              </a:rPr>
              <a:t/>
            </a:r>
            <a:br>
              <a:rPr lang="en-GB" altLang="en-US" dirty="0">
                <a:solidFill>
                  <a:srgbClr val="000066"/>
                </a:solidFill>
              </a:rPr>
            </a:br>
            <a:r>
              <a:rPr lang="en-GB" altLang="en-US" dirty="0" err="1">
                <a:solidFill>
                  <a:srgbClr val="000066"/>
                </a:solidFill>
              </a:rPr>
              <a:t>Meccanismi</a:t>
            </a:r>
            <a:r>
              <a:rPr lang="en-GB" altLang="en-US" dirty="0">
                <a:solidFill>
                  <a:srgbClr val="000066"/>
                </a:solidFill>
              </a:rPr>
              <a:t> </a:t>
            </a:r>
            <a:r>
              <a:rPr lang="en-GB" altLang="en-US" dirty="0" err="1">
                <a:solidFill>
                  <a:srgbClr val="000066"/>
                </a:solidFill>
              </a:rPr>
              <a:t>fisiopatologici</a:t>
            </a:r>
            <a:r>
              <a:rPr lang="en-GB" altLang="en-US" dirty="0">
                <a:solidFill>
                  <a:srgbClr val="000066"/>
                </a:solidFill>
              </a:rPr>
              <a:t> </a:t>
            </a:r>
            <a:r>
              <a:rPr lang="en-GB" altLang="en-US" dirty="0" err="1">
                <a:solidFill>
                  <a:srgbClr val="000066"/>
                </a:solidFill>
              </a:rPr>
              <a:t>dell’HF</a:t>
            </a:r>
            <a:endParaRPr lang="en-GB" altLang="en-US" dirty="0">
              <a:solidFill>
                <a:srgbClr val="000066"/>
              </a:solidFill>
            </a:endParaRP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2522539" y="3136901"/>
            <a:ext cx="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2716213" y="3143251"/>
            <a:ext cx="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3992565" y="4394201"/>
            <a:ext cx="739775" cy="276225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1439" y="4729163"/>
            <a:ext cx="889000" cy="677863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7234" y="4147980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solidFill>
                  <a:srgbClr val="000066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CV &amp; non-CV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96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03265" y="365126"/>
            <a:ext cx="8440737" cy="720725"/>
          </a:xfrm>
          <a:prstGeom prst="rect">
            <a:avLst/>
          </a:prstGeom>
        </p:spPr>
        <p:txBody>
          <a:bodyPr/>
          <a:lstStyle/>
          <a:p>
            <a:r>
              <a:rPr lang="en-GB" sz="2600" dirty="0"/>
              <a:t>TITRATION: </a:t>
            </a:r>
            <a:r>
              <a:rPr lang="en-GB" sz="2600" dirty="0" err="1"/>
              <a:t>disegno</a:t>
            </a:r>
            <a:r>
              <a:rPr lang="en-GB" sz="2600" dirty="0"/>
              <a:t> </a:t>
            </a:r>
            <a:r>
              <a:rPr lang="en-GB" sz="2600" dirty="0" err="1"/>
              <a:t>dello</a:t>
            </a:r>
            <a:r>
              <a:rPr lang="en-GB" sz="2600" dirty="0"/>
              <a:t> studio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5949281"/>
            <a:ext cx="6156176" cy="393700"/>
          </a:xfrm>
        </p:spPr>
        <p:txBody>
          <a:bodyPr>
            <a:normAutofit fontScale="47500" lnSpcReduction="20000"/>
          </a:bodyPr>
          <a:lstStyle/>
          <a:p>
            <a:pPr>
              <a:spcAft>
                <a:spcPct val="0"/>
              </a:spcAft>
            </a:pPr>
            <a:r>
              <a:rPr lang="en-GB" sz="900" dirty="0">
                <a:cs typeface="Arial" charset="0"/>
              </a:rPr>
              <a:t>*</a:t>
            </a:r>
            <a:r>
              <a:rPr lang="en-US" sz="900" dirty="0"/>
              <a:t>Patients enrolled as hospital in-patients will be limited to 1/3 of the total randomized study sample; </a:t>
            </a:r>
            <a:br>
              <a:rPr lang="en-US" sz="900" dirty="0"/>
            </a:br>
            <a:r>
              <a:rPr lang="en-GB" sz="900" baseline="30000" dirty="0">
                <a:cs typeface="Arial" charset="0"/>
              </a:rPr>
              <a:t>‡</a:t>
            </a:r>
            <a:r>
              <a:rPr lang="en-US" sz="900" dirty="0"/>
              <a:t>Outpatients on a stable ACEI/ARB dosage or not exposed to ACEIs/ARBs for at least 2 weeks prior to screening.</a:t>
            </a:r>
            <a:endParaRPr lang="en-GB" sz="900" dirty="0">
              <a:cs typeface="Arial" charset="0"/>
            </a:endParaRPr>
          </a:p>
          <a:p>
            <a:pPr>
              <a:spcAft>
                <a:spcPct val="0"/>
              </a:spcAft>
            </a:pPr>
            <a:r>
              <a:rPr lang="en-US" sz="900" dirty="0"/>
              <a:t>ACEI=angiotensin-converting enzyme inhibitor; ARB=angiotensin receptor blocker; </a:t>
            </a:r>
            <a:r>
              <a:rPr lang="en-US" sz="900" dirty="0" err="1"/>
              <a:t>b.i.d</a:t>
            </a:r>
            <a:r>
              <a:rPr lang="en-US" sz="900" dirty="0"/>
              <a:t>.=twice daily; </a:t>
            </a:r>
            <a:br>
              <a:rPr lang="en-US" sz="900" dirty="0"/>
            </a:br>
            <a:r>
              <a:rPr lang="en-US" sz="900" dirty="0"/>
              <a:t>HF=heart failure; LVEF=left ventricular ejection fraction; NYHA=New York Heart Association; </a:t>
            </a:r>
            <a:br>
              <a:rPr lang="en-US" sz="900" dirty="0"/>
            </a:br>
            <a:r>
              <a:rPr lang="en-US" sz="900" dirty="0"/>
              <a:t>RAS=renin-angiotensin system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6111876" y="6237313"/>
            <a:ext cx="3032125" cy="393700"/>
          </a:xfrm>
        </p:spPr>
        <p:txBody>
          <a:bodyPr>
            <a:normAutofit fontScale="92500" lnSpcReduction="20000"/>
          </a:bodyPr>
          <a:lstStyle/>
          <a:p>
            <a:r>
              <a:rPr lang="en-GB" sz="900" dirty="0">
                <a:solidFill>
                  <a:srgbClr val="FFFFFF">
                    <a:lumMod val="50000"/>
                  </a:srgbClr>
                </a:solidFill>
              </a:rPr>
              <a:t>1. </a:t>
            </a:r>
            <a:r>
              <a:rPr lang="en-GB" sz="900" dirty="0" err="1">
                <a:solidFill>
                  <a:srgbClr val="FFFFFF">
                    <a:lumMod val="50000"/>
                  </a:srgbClr>
                </a:solidFill>
              </a:rPr>
              <a:t>Senni</a:t>
            </a:r>
            <a:r>
              <a:rPr lang="en-GB" sz="900" dirty="0">
                <a:solidFill>
                  <a:srgbClr val="FFFFFF">
                    <a:lumMod val="50000"/>
                  </a:srgbClr>
                </a:solidFill>
              </a:rPr>
              <a:t> et al.  A</a:t>
            </a:r>
            <a:r>
              <a:rPr lang="en-GB" sz="900" dirty="0"/>
              <a:t>bstract accepted for presentation at ESC Heart Failure 2015 + poster P1795a; 2</a:t>
            </a:r>
            <a:r>
              <a:rPr lang="en-US" sz="900" dirty="0"/>
              <a:t>. Novartis Data on File: </a:t>
            </a:r>
            <a:br>
              <a:rPr lang="en-US" sz="900" dirty="0"/>
            </a:br>
            <a:r>
              <a:rPr lang="en-US" sz="900" dirty="0"/>
              <a:t>TITRATION study B2228</a:t>
            </a:r>
          </a:p>
          <a:p>
            <a:endParaRPr lang="en-US" sz="900" dirty="0"/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3250369" y="5653975"/>
            <a:ext cx="5529585" cy="257369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9050" algn="ctr">
            <a:noFill/>
            <a:miter lim="800000"/>
            <a:headEnd/>
            <a:tailEnd/>
          </a:ln>
        </p:spPr>
        <p:txBody>
          <a:bodyPr wrap="square" lIns="144000" tIns="36000" rIns="72000" bIns="3600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defRPr/>
            </a:pPr>
            <a:r>
              <a:rPr lang="en-GB" sz="1200" dirty="0">
                <a:solidFill>
                  <a:srgbClr val="FFFFFF"/>
                </a:solidFill>
                <a:latin typeface="Arial"/>
                <a:cs typeface="Arial" charset="0"/>
              </a:rPr>
              <a:t>Primary endpoint: safety profile and tolerability</a:t>
            </a:r>
            <a:endParaRPr lang="en-US" sz="1200" b="1" i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817477" y="2999056"/>
            <a:ext cx="141962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474749"/>
                </a:solidFill>
                <a:latin typeface="Arial"/>
                <a:cs typeface="Arial" charset="0"/>
              </a:rPr>
              <a:t>Open-label </a:t>
            </a:r>
            <a:br>
              <a:rPr lang="en-US" sz="1200" dirty="0">
                <a:solidFill>
                  <a:srgbClr val="474749"/>
                </a:solidFill>
                <a:latin typeface="Arial"/>
                <a:cs typeface="Arial" charset="0"/>
              </a:rPr>
            </a:br>
            <a:r>
              <a:rPr lang="en-US" sz="1200" dirty="0">
                <a:solidFill>
                  <a:srgbClr val="474749"/>
                </a:solidFill>
                <a:latin typeface="Arial"/>
                <a:cs typeface="Arial" charset="0"/>
              </a:rPr>
              <a:t>run-in period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3237189" y="4685660"/>
            <a:ext cx="0" cy="1125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075525" y="5409389"/>
            <a:ext cx="112832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lIns="92075" tIns="46039" rIns="92075" bIns="46039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474749"/>
              </a:solidFill>
              <a:latin typeface="Arial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00404" y="5447866"/>
            <a:ext cx="203239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474749"/>
                </a:solidFill>
                <a:latin typeface="Arial"/>
                <a:ea typeface="MS PGothic"/>
                <a:cs typeface="Arial" charset="0"/>
              </a:rPr>
              <a:t>3 weeks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022737" y="2848926"/>
            <a:ext cx="17291" cy="2491311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474749"/>
              </a:solidFill>
              <a:latin typeface="Arial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224023" y="5409389"/>
            <a:ext cx="182935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lIns="92075" tIns="46039" rIns="92075" bIns="46039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474749"/>
              </a:solidFill>
              <a:latin typeface="Arial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1043614" y="3855806"/>
            <a:ext cx="979125" cy="541607"/>
          </a:xfrm>
          <a:prstGeom prst="homePlate">
            <a:avLst>
              <a:gd name="adj" fmla="val 29421"/>
            </a:avLst>
          </a:prstGeom>
          <a:gradFill flip="none" rotWithShape="1">
            <a:gsLst>
              <a:gs pos="0">
                <a:srgbClr val="78932D"/>
              </a:gs>
              <a:gs pos="50000">
                <a:srgbClr val="B8DB57">
                  <a:shade val="67500"/>
                  <a:satMod val="115000"/>
                </a:srgbClr>
              </a:gs>
              <a:gs pos="100000">
                <a:srgbClr val="B8DB57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algn="ctr">
            <a:noFill/>
            <a:miter lim="800000"/>
            <a:headEnd/>
            <a:tailEnd/>
          </a:ln>
        </p:spPr>
        <p:txBody>
          <a:bodyPr wrap="none" lIns="36000" tIns="0" rIns="72000" bIns="0" anchor="ctr"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LCZ696 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50 mg </a:t>
            </a:r>
            <a:r>
              <a:rPr lang="en-GB" sz="1200" dirty="0" err="1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b.i.d</a:t>
            </a:r>
            <a:r>
              <a:rPr lang="en-GB" sz="1200" dirty="0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.</a:t>
            </a:r>
            <a:endParaRPr lang="en-GB" sz="1200" baseline="30000" dirty="0">
              <a:solidFill>
                <a:srgbClr val="474749"/>
              </a:solidFill>
              <a:latin typeface="Arial"/>
              <a:ea typeface="MS PGothic"/>
              <a:cs typeface="Arial Unicode MS" pitchFamily="34" charset="-128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251525" y="3854927"/>
            <a:ext cx="774227" cy="541607"/>
          </a:xfrm>
          <a:prstGeom prst="homePlate">
            <a:avLst>
              <a:gd name="adj" fmla="val 27943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algn="ctr">
            <a:noFill/>
            <a:miter lim="800000"/>
            <a:headEnd/>
            <a:tailEnd/>
          </a:ln>
        </p:spPr>
        <p:txBody>
          <a:bodyPr wrap="none" lIns="36000" tIns="0" rIns="72000" bIns="0" anchor="ctr"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Screening </a:t>
            </a:r>
            <a:endParaRPr lang="en-GB" sz="1200" baseline="30000" dirty="0">
              <a:solidFill>
                <a:srgbClr val="474749"/>
              </a:solidFill>
              <a:latin typeface="Arial"/>
              <a:ea typeface="MS PGothic"/>
              <a:cs typeface="Arial Unicode MS" pitchFamily="34" charset="-128"/>
            </a:endParaRPr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 flipV="1">
            <a:off x="1066800" y="5414047"/>
            <a:ext cx="97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lIns="92075" tIns="46039" rIns="92075" bIns="46039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474749"/>
              </a:solidFill>
              <a:latin typeface="Arial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376757" y="5447866"/>
            <a:ext cx="45204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474749"/>
                </a:solidFill>
                <a:latin typeface="Arial"/>
                <a:ea typeface="MS PGothic"/>
                <a:cs typeface="Arial" charset="0"/>
              </a:rPr>
              <a:t>5 days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315034" y="5447866"/>
            <a:ext cx="5626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474749"/>
                </a:solidFill>
                <a:latin typeface="Arial"/>
                <a:ea typeface="MS PGothic"/>
                <a:cs typeface="Arial" charset="0"/>
              </a:rPr>
              <a:t>2 weeks</a:t>
            </a:r>
          </a:p>
        </p:txBody>
      </p:sp>
      <p:sp>
        <p:nvSpPr>
          <p:cNvPr id="22" name="AutoShape 21"/>
          <p:cNvSpPr>
            <a:spLocks/>
          </p:cNvSpPr>
          <p:nvPr/>
        </p:nvSpPr>
        <p:spPr bwMode="auto">
          <a:xfrm rot="5400000">
            <a:off x="1386598" y="3203035"/>
            <a:ext cx="251357" cy="936000"/>
          </a:xfrm>
          <a:prstGeom prst="leftBrace">
            <a:avLst>
              <a:gd name="adj1" fmla="val 6142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474749"/>
              </a:solidFill>
              <a:latin typeface="Arial"/>
              <a:cs typeface="Arial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flipV="1">
            <a:off x="3232426" y="3025079"/>
            <a:ext cx="1087" cy="3562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 bwMode="auto">
          <a:xfrm>
            <a:off x="2040030" y="3545091"/>
            <a:ext cx="1200332" cy="472292"/>
          </a:xfrm>
          <a:prstGeom prst="rect">
            <a:avLst/>
          </a:prstGeom>
          <a:gradFill flip="none" rotWithShape="1">
            <a:gsLst>
              <a:gs pos="0">
                <a:srgbClr val="78932D"/>
              </a:gs>
              <a:gs pos="50000">
                <a:srgbClr val="B8DB57">
                  <a:shade val="67500"/>
                  <a:satMod val="115000"/>
                </a:srgbClr>
              </a:gs>
              <a:gs pos="100000">
                <a:srgbClr val="B8DB57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LCZ696 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50 mg </a:t>
            </a:r>
            <a:r>
              <a:rPr lang="en-GB" sz="1200" dirty="0" err="1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b.i.d</a:t>
            </a:r>
            <a:r>
              <a:rPr lang="en-GB" sz="1200" dirty="0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.</a:t>
            </a:r>
            <a:endParaRPr lang="en-GB" sz="1200" baseline="30000" dirty="0">
              <a:solidFill>
                <a:srgbClr val="474749"/>
              </a:solidFill>
              <a:latin typeface="Arial"/>
              <a:ea typeface="MS PGothic"/>
              <a:cs typeface="Arial Unicode MS" pitchFamily="34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040030" y="4213367"/>
            <a:ext cx="1200332" cy="472292"/>
          </a:xfrm>
          <a:prstGeom prst="rect">
            <a:avLst/>
          </a:prstGeom>
          <a:gradFill flip="none" rotWithShape="1">
            <a:gsLst>
              <a:gs pos="0">
                <a:srgbClr val="78932D"/>
              </a:gs>
              <a:gs pos="50000">
                <a:srgbClr val="B8DB57">
                  <a:shade val="67500"/>
                  <a:satMod val="115000"/>
                </a:srgbClr>
              </a:gs>
              <a:gs pos="100000">
                <a:srgbClr val="B8DB57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LCZ696 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100 mg </a:t>
            </a:r>
            <a:r>
              <a:rPr lang="en-GB" sz="1200" dirty="0" err="1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b.i.d</a:t>
            </a:r>
            <a:r>
              <a:rPr lang="en-GB" sz="1200" dirty="0">
                <a:solidFill>
                  <a:srgbClr val="474749"/>
                </a:solidFill>
                <a:latin typeface="Arial"/>
                <a:ea typeface="MS PGothic"/>
                <a:cs typeface="Arial Unicode MS" pitchFamily="34" charset="-128"/>
              </a:rPr>
              <a:t>.</a:t>
            </a:r>
            <a:endParaRPr lang="en-GB" sz="1200" baseline="30000" dirty="0">
              <a:solidFill>
                <a:srgbClr val="474749"/>
              </a:solidFill>
              <a:latin typeface="Arial"/>
              <a:ea typeface="MS PGothic"/>
              <a:cs typeface="Arial Unicode MS" pitchFamily="34" charset="-128"/>
            </a:endParaRPr>
          </a:p>
        </p:txBody>
      </p:sp>
      <p:sp>
        <p:nvSpPr>
          <p:cNvPr id="53" name="Pentagon 52"/>
          <p:cNvSpPr/>
          <p:nvPr/>
        </p:nvSpPr>
        <p:spPr bwMode="auto">
          <a:xfrm>
            <a:off x="3231691" y="4691385"/>
            <a:ext cx="5598884" cy="472292"/>
          </a:xfrm>
          <a:prstGeom prst="homePlate">
            <a:avLst/>
          </a:prstGeom>
          <a:gradFill flip="none" rotWithShape="1">
            <a:gsLst>
              <a:gs pos="0">
                <a:srgbClr val="415212"/>
              </a:gs>
              <a:gs pos="50000">
                <a:srgbClr val="708D1F"/>
              </a:gs>
              <a:gs pos="100000">
                <a:srgbClr val="708D1F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LCZ696 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200 mg </a:t>
            </a:r>
            <a:r>
              <a:rPr lang="en-GB" sz="1200" dirty="0" err="1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b.i.d</a:t>
            </a:r>
            <a:r>
              <a:rPr lang="en-GB" sz="1200" dirty="0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.</a:t>
            </a:r>
            <a:endParaRPr lang="en-GB" sz="1200" baseline="30000" dirty="0">
              <a:solidFill>
                <a:prstClr val="white"/>
              </a:solidFill>
              <a:latin typeface="Arial"/>
              <a:ea typeface="MS PGothic"/>
              <a:cs typeface="Arial Unicode MS" pitchFamily="34" charset="-12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352805" y="4259708"/>
            <a:ext cx="340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C00000"/>
                </a:solidFill>
                <a:latin typeface="Arial"/>
              </a:rPr>
              <a:t>Condensed up-titration: over 3 weeks</a:t>
            </a:r>
            <a:endParaRPr lang="en-US" sz="120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224026" y="3073471"/>
            <a:ext cx="1829349" cy="472292"/>
          </a:xfrm>
          <a:prstGeom prst="rect">
            <a:avLst/>
          </a:prstGeom>
          <a:gradFill flip="none" rotWithShape="1">
            <a:gsLst>
              <a:gs pos="0">
                <a:srgbClr val="78932D"/>
              </a:gs>
              <a:gs pos="50000">
                <a:srgbClr val="B8DB57">
                  <a:shade val="67500"/>
                  <a:satMod val="115000"/>
                </a:srgbClr>
              </a:gs>
              <a:gs pos="100000">
                <a:srgbClr val="B8DB57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LCZ696 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100 mg </a:t>
            </a:r>
            <a:r>
              <a:rPr lang="en-GB" sz="1200" dirty="0" err="1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b.i.d</a:t>
            </a:r>
            <a:r>
              <a:rPr lang="en-GB" sz="1200" dirty="0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.</a:t>
            </a:r>
            <a:endParaRPr lang="en-GB" sz="1200" baseline="30000" dirty="0">
              <a:solidFill>
                <a:prstClr val="white"/>
              </a:solidFill>
              <a:latin typeface="Arial"/>
              <a:ea typeface="MS PGothic"/>
              <a:cs typeface="Arial Unicode MS" pitchFamily="34" charset="-12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352800" y="3573616"/>
            <a:ext cx="3571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C00000"/>
                </a:solidFill>
                <a:latin typeface="Arial"/>
              </a:rPr>
              <a:t>Conservative up-titration: over 6 weeks</a:t>
            </a:r>
            <a:endParaRPr lang="en-US" sz="120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52551" y="253402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474749"/>
                </a:solidFill>
                <a:latin typeface="Arial"/>
              </a:rPr>
              <a:t>Randomization 1:1</a:t>
            </a:r>
            <a:endParaRPr lang="en-US" sz="1200" dirty="0">
              <a:solidFill>
                <a:srgbClr val="474749"/>
              </a:solidFill>
              <a:latin typeface="Arial"/>
            </a:endParaRPr>
          </a:p>
        </p:txBody>
      </p:sp>
      <p:sp>
        <p:nvSpPr>
          <p:cNvPr id="52" name="Pentagon 51"/>
          <p:cNvSpPr/>
          <p:nvPr/>
        </p:nvSpPr>
        <p:spPr bwMode="auto">
          <a:xfrm>
            <a:off x="5053375" y="2577912"/>
            <a:ext cx="3794455" cy="482635"/>
          </a:xfrm>
          <a:prstGeom prst="homePlate">
            <a:avLst/>
          </a:prstGeom>
          <a:gradFill flip="none" rotWithShape="1">
            <a:gsLst>
              <a:gs pos="0">
                <a:srgbClr val="78932D"/>
              </a:gs>
              <a:gs pos="50000">
                <a:srgbClr val="B8DB57">
                  <a:shade val="67500"/>
                  <a:satMod val="115000"/>
                </a:srgbClr>
              </a:gs>
              <a:gs pos="100000">
                <a:srgbClr val="B8DB57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LCZ696 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200 mg </a:t>
            </a:r>
            <a:r>
              <a:rPr lang="en-GB" sz="1200" dirty="0" err="1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b.i.d</a:t>
            </a:r>
            <a:r>
              <a:rPr lang="en-GB" sz="1200" dirty="0">
                <a:solidFill>
                  <a:prstClr val="white"/>
                </a:solidFill>
                <a:latin typeface="Arial"/>
                <a:ea typeface="MS PGothic"/>
                <a:cs typeface="Arial Unicode MS" pitchFamily="34" charset="-128"/>
              </a:rPr>
              <a:t>.</a:t>
            </a:r>
            <a:endParaRPr lang="en-GB" sz="1200" baseline="30000" dirty="0">
              <a:solidFill>
                <a:prstClr val="white"/>
              </a:solidFill>
              <a:latin typeface="Arial"/>
              <a:ea typeface="MS PGothic"/>
              <a:cs typeface="Arial Unicode MS" pitchFamily="34" charset="-128"/>
            </a:endParaRPr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5095000" y="5409389"/>
            <a:ext cx="182935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lIns="92075" tIns="46039" rIns="92075" bIns="46039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474749"/>
              </a:solidFill>
              <a:latin typeface="Arial"/>
            </a:endParaRP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>
            <a:off x="6950601" y="5409389"/>
            <a:ext cx="182935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lIns="92075" tIns="46039" rIns="92075" bIns="46039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474749"/>
              </a:solidFill>
              <a:latin typeface="Arial"/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5014936" y="5447866"/>
            <a:ext cx="203239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474749"/>
                </a:solidFill>
                <a:latin typeface="Arial"/>
                <a:ea typeface="MS PGothic"/>
                <a:cs typeface="Arial" charset="0"/>
              </a:rPr>
              <a:t>3 weeks</a:t>
            </a: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6950601" y="5447866"/>
            <a:ext cx="203239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474749"/>
                </a:solidFill>
                <a:latin typeface="Arial"/>
                <a:ea typeface="MS PGothic"/>
                <a:cs typeface="Arial" charset="0"/>
              </a:rPr>
              <a:t>3 weeks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357188" y="1028734"/>
            <a:ext cx="8467725" cy="10864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" dist="38100" dir="5400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36000" bIns="72000" rtlCol="0" anchor="ctr"/>
          <a:lstStyle/>
          <a:p>
            <a:pPr marL="179384" indent="-179384" defTabSz="914377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FCAF17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sz="1200" dirty="0">
              <a:solidFill>
                <a:srgbClr val="474749"/>
              </a:solidFill>
              <a:latin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6213" y="932724"/>
            <a:ext cx="8205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4" indent="-179384" defTabSz="914377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400" dirty="0" err="1">
                <a:solidFill>
                  <a:srgbClr val="474749"/>
                </a:solidFill>
                <a:latin typeface="Arial"/>
              </a:rPr>
              <a:t>Popolazione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Target: </a:t>
            </a:r>
          </a:p>
          <a:p>
            <a:pPr marL="625459" lvl="1" indent="-168270" defTabSz="914377" eaLnBrk="0" fontAlgn="base" hangingPunct="0">
              <a:spcBef>
                <a:spcPct val="0"/>
              </a:spcBef>
              <a:spcAft>
                <a:spcPts val="400"/>
              </a:spcAft>
              <a:buClr>
                <a:prstClr val="black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rgbClr val="474749"/>
                </a:solidFill>
                <a:latin typeface="Arial"/>
              </a:rPr>
              <a:t>Pazienti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ricoverati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* o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ambulatoriali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con CHF (NYHA Class II–IV;  LVEF </a:t>
            </a:r>
            <a:r>
              <a:rPr lang="en-US" sz="1400" dirty="0">
                <a:solidFill>
                  <a:srgbClr val="474749"/>
                </a:solidFill>
                <a:latin typeface="Arial"/>
                <a:sym typeface="Symbol"/>
              </a:rPr>
              <a:t>≤3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5%) </a:t>
            </a:r>
          </a:p>
          <a:p>
            <a:pPr marL="625459" lvl="1" indent="-168270" defTabSz="914377" eaLnBrk="0" fontAlgn="base" hangingPunct="0">
              <a:spcBef>
                <a:spcPct val="0"/>
              </a:spcBef>
              <a:spcAft>
                <a:spcPts val="400"/>
              </a:spcAft>
              <a:buClr>
                <a:prstClr val="black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rgbClr val="474749"/>
                </a:solidFill>
                <a:latin typeface="Arial"/>
              </a:rPr>
              <a:t>Sia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naïve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che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in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terapia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con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una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qualsiasi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dose di ACEI/ARBs</a:t>
            </a:r>
            <a:r>
              <a:rPr lang="en-US" sz="1400" baseline="30000" dirty="0">
                <a:solidFill>
                  <a:srgbClr val="474749"/>
                </a:solidFill>
                <a:latin typeface="Arial"/>
              </a:rPr>
              <a:t>‡</a:t>
            </a:r>
            <a:endParaRPr lang="en-US" sz="1400" dirty="0">
              <a:solidFill>
                <a:srgbClr val="474749"/>
              </a:solidFill>
              <a:latin typeface="Arial"/>
            </a:endParaRPr>
          </a:p>
          <a:p>
            <a:pPr marL="625459" lvl="1" indent="-168270" defTabSz="914377" eaLnBrk="0" fontAlgn="base" hangingPunct="0">
              <a:spcBef>
                <a:spcPct val="0"/>
              </a:spcBef>
              <a:spcAft>
                <a:spcPts val="400"/>
              </a:spcAft>
              <a:buClr>
                <a:prstClr val="black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rgbClr val="474749"/>
                </a:solidFill>
                <a:latin typeface="Arial"/>
              </a:rPr>
              <a:t>Stratificati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1:1 in base al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livello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inibizione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del RAS </a:t>
            </a:r>
          </a:p>
        </p:txBody>
      </p:sp>
    </p:spTree>
    <p:extLst>
      <p:ext uri="{BB962C8B-B14F-4D97-AF65-F5344CB8AC3E}">
        <p14:creationId xmlns:p14="http://schemas.microsoft.com/office/powerpoint/2010/main" val="1042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0">
        <p:fade/>
      </p:transition>
    </mc:Choice>
    <mc:Fallback xmlns="">
      <p:transition spd="med" advTm="9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397626"/>
            <a:ext cx="5148064" cy="393700"/>
          </a:xfrm>
        </p:spPr>
        <p:txBody>
          <a:bodyPr>
            <a:normAutofit fontScale="92500"/>
          </a:bodyPr>
          <a:lstStyle/>
          <a:p>
            <a:r>
              <a:rPr lang="en-GB" sz="700" dirty="0">
                <a:solidFill>
                  <a:srgbClr val="FFFFFF">
                    <a:lumMod val="50000"/>
                  </a:srgbClr>
                </a:solidFill>
              </a:rPr>
              <a:t>*Mean ± standard deviation, unless stated; </a:t>
            </a:r>
            <a:r>
              <a:rPr lang="en-GB" sz="700" baseline="30000" dirty="0">
                <a:solidFill>
                  <a:srgbClr val="FFFFFF">
                    <a:lumMod val="50000"/>
                  </a:srgbClr>
                </a:solidFill>
              </a:rPr>
              <a:t>‡</a:t>
            </a:r>
            <a:r>
              <a:rPr lang="en-GB" sz="700" dirty="0">
                <a:solidFill>
                  <a:srgbClr val="FFFFFF">
                    <a:lumMod val="50000"/>
                  </a:srgbClr>
                </a:solidFill>
              </a:rPr>
              <a:t>includes </a:t>
            </a:r>
            <a:r>
              <a:rPr lang="en-GB" sz="700" dirty="0"/>
              <a:t>patients not on </a:t>
            </a:r>
            <a:r>
              <a:rPr lang="en-GB" sz="700" dirty="0" err="1"/>
              <a:t>RASi</a:t>
            </a:r>
            <a:r>
              <a:rPr lang="en-GB" sz="700" dirty="0"/>
              <a:t> for 4 weeks prior to screening </a:t>
            </a:r>
            <a:endParaRPr lang="en-GB" sz="700" dirty="0">
              <a:solidFill>
                <a:srgbClr val="FFFFFF">
                  <a:lumMod val="50000"/>
                </a:srgbClr>
              </a:solidFill>
            </a:endParaRPr>
          </a:p>
          <a:p>
            <a:r>
              <a:rPr lang="en-GB" sz="700" dirty="0" err="1">
                <a:solidFill>
                  <a:srgbClr val="FFFFFF">
                    <a:lumMod val="50000"/>
                  </a:srgbClr>
                </a:solidFill>
              </a:rPr>
              <a:t>eGFR</a:t>
            </a:r>
            <a:r>
              <a:rPr lang="en-GB" sz="700" dirty="0">
                <a:solidFill>
                  <a:srgbClr val="FFFFFF">
                    <a:lumMod val="50000"/>
                  </a:srgbClr>
                </a:solidFill>
              </a:rPr>
              <a:t>=estimated glomerular filtration rate; </a:t>
            </a:r>
            <a:r>
              <a:rPr lang="en-GB" altLang="en-US" sz="700" dirty="0"/>
              <a:t>LVEF=left ventricular ejection fraction; </a:t>
            </a:r>
            <a:r>
              <a:rPr lang="en-GB" altLang="en-US" sz="700" dirty="0" err="1"/>
              <a:t>RASi</a:t>
            </a:r>
            <a:r>
              <a:rPr lang="en-GB" altLang="en-US" sz="700" dirty="0"/>
              <a:t>=renin-angiotensin system inhibitor; NYHA=New York Heart Association; SBP=systolic blood pressure</a:t>
            </a:r>
            <a:endParaRPr lang="en-GB" sz="700" dirty="0"/>
          </a:p>
          <a:p>
            <a:endParaRPr lang="en-GB" sz="7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44253" y="1238400"/>
          <a:ext cx="8456849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70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092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605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1" kern="1200" dirty="0" smtClean="0">
                          <a:solidFill>
                            <a:schemeClr val="accent2"/>
                          </a:solidFill>
                          <a:effectLst/>
                          <a:latin typeface="Arial"/>
                          <a:ea typeface="MS Mincho"/>
                          <a:cs typeface="+mn-cs"/>
                        </a:rPr>
                        <a:t>Characteristic*</a:t>
                      </a:r>
                      <a:endParaRPr lang="en-GB" sz="1300" b="1" kern="1200" dirty="0">
                        <a:solidFill>
                          <a:schemeClr val="accent2"/>
                        </a:solidFill>
                        <a:effectLst/>
                        <a:latin typeface="Arial"/>
                        <a:ea typeface="MS Mincho"/>
                        <a:cs typeface="+mn-cs"/>
                      </a:endParaRPr>
                    </a:p>
                  </a:txBody>
                  <a:tcPr marL="36000" marR="36000" marT="0" marB="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1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Condensed</a:t>
                      </a:r>
                      <a:r>
                        <a:rPr lang="en-GB" sz="1300" b="1" baseline="0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 regimen</a:t>
                      </a:r>
                    </a:p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1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(n=247)</a:t>
                      </a:r>
                      <a:r>
                        <a:rPr lang="en-GB" sz="1300" b="1" baseline="30000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1,2</a:t>
                      </a:r>
                      <a:endParaRPr lang="en-US" sz="1300" b="1" baseline="30000" dirty="0">
                        <a:solidFill>
                          <a:schemeClr val="bg1"/>
                        </a:solidFill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8D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1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Conservative regimen  </a:t>
                      </a:r>
                    </a:p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1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(n=251)</a:t>
                      </a:r>
                      <a:r>
                        <a:rPr lang="en-GB" sz="1300" b="1" baseline="30000" dirty="0" smtClean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1,2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72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Age,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years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64.2 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11.86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63.8 ± </a:t>
                      </a: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10.94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Male, n 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(%)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191 (77.3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)</a:t>
                      </a:r>
                      <a:endParaRPr lang="en-GB" sz="13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201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(80.1)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Race, n (%)</a:t>
                      </a:r>
                    </a:p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Caucasian</a:t>
                      </a:r>
                    </a:p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Black</a:t>
                      </a:r>
                    </a:p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Asian</a:t>
                      </a:r>
                    </a:p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Other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228 (92.3)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12 (4.9)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0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(0.0)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7 (2.8)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234 (93.2)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11 (4.4)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 (0.4)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5 (2.0)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635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Patient setting, n (%)</a:t>
                      </a:r>
                      <a:endParaRPr lang="en-US" sz="13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Inpatient</a:t>
                      </a: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Outpatient</a:t>
                      </a:r>
                      <a:endParaRPr lang="en-GB" sz="1300" dirty="0"/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25 (10.1)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222 (89.9)</a:t>
                      </a:r>
                      <a:endParaRPr lang="en-GB" sz="1300" dirty="0"/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31 (12.4)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220 (87.6)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RASi</a:t>
                      </a: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dose at screening, n (%)</a:t>
                      </a: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</a:t>
                      </a: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High (&gt;10 mg/day </a:t>
                      </a:r>
                      <a:r>
                        <a:rPr lang="en-GB" sz="13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enalapril</a:t>
                      </a:r>
                      <a:r>
                        <a:rPr lang="en-GB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or equivalent)</a:t>
                      </a: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 Low  (≤10 mg/day</a:t>
                      </a:r>
                      <a:r>
                        <a:rPr lang="en-GB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3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enalapril</a:t>
                      </a:r>
                      <a:r>
                        <a:rPr lang="en-GB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or equivalent)</a:t>
                      </a:r>
                      <a:endParaRPr lang="en-GB" sz="1300" kern="12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       Low</a:t>
                      </a:r>
                      <a:r>
                        <a:rPr lang="en-GB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3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RASi</a:t>
                      </a: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-naïve</a:t>
                      </a:r>
                      <a:r>
                        <a:rPr lang="en-GB" sz="13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‡</a:t>
                      </a: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120 (48.6)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127 (51.4)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17</a:t>
                      </a:r>
                      <a:r>
                        <a:rPr lang="en-US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(6.9)</a:t>
                      </a:r>
                    </a:p>
                  </a:txBody>
                  <a:tcPr marL="36000" marR="3600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127 (50.6)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124</a:t>
                      </a:r>
                      <a:r>
                        <a:rPr lang="en-US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(49.4)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16 (6.4)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Baseline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LVEF, mean 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29.8 </a:t>
                      </a: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5.15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29.6 </a:t>
                      </a: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5.36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NYHA Class, n (%)</a:t>
                      </a: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  II</a:t>
                      </a: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  III</a:t>
                      </a: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  IV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175 (70.9)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72 (29.1)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0 (0.0)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178 (70.9)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72 (28.7)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 (0.4)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SBP,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mmHg 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130.8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16.64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130.8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15.98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635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eGFR</a:t>
                      </a: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, mL/min/1.73 m</a:t>
                      </a:r>
                      <a:r>
                        <a:rPr lang="en-US" sz="13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69.6 </a:t>
                      </a: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21.63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70.6 </a:t>
                      </a:r>
                      <a:r>
                        <a:rPr lang="en-GB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25.16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gray">
          <a:xfrm>
            <a:off x="444172" y="373576"/>
            <a:ext cx="8456848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800" b="0" spc="0" baseline="0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2pPr>
            <a:lvl3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3pPr>
            <a:lvl4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4pPr>
            <a:lvl5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5pPr>
            <a:lvl6pPr marL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6pPr>
            <a:lvl7pPr marL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7pPr>
            <a:lvl8pPr marL="13716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8pPr>
            <a:lvl9pPr marL="18288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sz="2600" dirty="0">
                <a:solidFill>
                  <a:srgbClr val="923222"/>
                </a:solidFill>
                <a:latin typeface="Arial"/>
              </a:rPr>
              <a:t>TITRATION: </a:t>
            </a:r>
            <a:r>
              <a:rPr lang="en-US" sz="2600" dirty="0" err="1">
                <a:solidFill>
                  <a:srgbClr val="923222"/>
                </a:solidFill>
                <a:latin typeface="Arial"/>
              </a:rPr>
              <a:t>caratteristiche</a:t>
            </a:r>
            <a:r>
              <a:rPr lang="en-US" sz="2600" dirty="0">
                <a:solidFill>
                  <a:srgbClr val="923222"/>
                </a:solidFill>
                <a:latin typeface="Arial"/>
              </a:rPr>
              <a:t> al </a:t>
            </a:r>
            <a:r>
              <a:rPr lang="en-US" sz="2600" dirty="0" err="1">
                <a:solidFill>
                  <a:srgbClr val="923222"/>
                </a:solidFill>
                <a:latin typeface="Arial"/>
              </a:rPr>
              <a:t>basale</a:t>
            </a:r>
            <a:r>
              <a:rPr lang="en-US" sz="2600" dirty="0">
                <a:solidFill>
                  <a:srgbClr val="923222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srgbClr val="923222"/>
                </a:solidFill>
                <a:latin typeface="Arial"/>
              </a:rPr>
              <a:t>dei</a:t>
            </a:r>
            <a:r>
              <a:rPr lang="en-US" sz="2600" dirty="0">
                <a:solidFill>
                  <a:srgbClr val="923222"/>
                </a:solidFill>
                <a:latin typeface="Arial"/>
              </a:rPr>
              <a:t> due </a:t>
            </a:r>
            <a:r>
              <a:rPr lang="en-US" sz="2600" dirty="0" err="1">
                <a:solidFill>
                  <a:srgbClr val="923222"/>
                </a:solidFill>
                <a:latin typeface="Arial"/>
              </a:rPr>
              <a:t>gruppi</a:t>
            </a:r>
            <a:r>
              <a:rPr lang="en-US" sz="2600" dirty="0">
                <a:solidFill>
                  <a:srgbClr val="923222"/>
                </a:solidFill>
                <a:latin typeface="Arial"/>
              </a:rPr>
              <a:t> di </a:t>
            </a:r>
            <a:r>
              <a:rPr lang="en-US" sz="2600" dirty="0" err="1">
                <a:solidFill>
                  <a:srgbClr val="923222"/>
                </a:solidFill>
                <a:latin typeface="Arial"/>
              </a:rPr>
              <a:t>titolazione</a:t>
            </a:r>
            <a:endParaRPr lang="en-US" sz="2600" dirty="0">
              <a:solidFill>
                <a:srgbClr val="923222"/>
              </a:solidFill>
              <a:latin typeface="Arial"/>
            </a:endParaRP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gray">
          <a:xfrm>
            <a:off x="6309437" y="6273479"/>
            <a:ext cx="256350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r" rtl="0" eaLnBrk="0" fontAlgn="base" hangingPunct="0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800" spc="0" baseline="0">
                <a:solidFill>
                  <a:srgbClr val="8B8D90"/>
                </a:solidFill>
                <a:latin typeface="+mn-lt"/>
                <a:ea typeface="+mn-ea"/>
                <a:cs typeface="+mn-cs"/>
              </a:defRPr>
            </a:lvl1pPr>
            <a:lvl2pPr marL="234950" indent="0" algn="l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917B69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2pPr>
            <a:lvl3pPr marL="400050" indent="0" algn="l" rtl="0" eaLnBrk="0" fontAlgn="base" hangingPunct="0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3pPr>
            <a:lvl4pPr marL="579437" indent="0" algn="l" rtl="0" eaLnBrk="0" fontAlgn="base" hangingPunct="0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4pPr>
            <a:lvl5pPr marL="754062" indent="0" algn="l" rtl="0" eaLnBrk="0" fontAlgn="base" hangingPunct="0">
              <a:spcBef>
                <a:spcPct val="0"/>
              </a:spcBef>
              <a:spcAft>
                <a:spcPts val="0"/>
              </a:spcAft>
              <a:buNone/>
              <a:defRPr sz="800" spc="0" baseline="0">
                <a:solidFill>
                  <a:srgbClr val="8B8D90"/>
                </a:solidFill>
                <a:latin typeface="+mn-lt"/>
              </a:defRPr>
            </a:lvl5pPr>
            <a:lvl6pPr marL="13747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377">
              <a:buClr>
                <a:srgbClr val="FCAF17"/>
              </a:buClr>
              <a:defRPr/>
            </a:pPr>
            <a:r>
              <a:rPr lang="en-GB" kern="0" dirty="0">
                <a:solidFill>
                  <a:srgbClr val="FFFFFF">
                    <a:lumMod val="50000"/>
                  </a:srgbClr>
                </a:solidFill>
                <a:latin typeface="Arial"/>
              </a:rPr>
              <a:t>    1. </a:t>
            </a:r>
            <a:r>
              <a:rPr lang="en-GB" kern="0" dirty="0" err="1">
                <a:solidFill>
                  <a:srgbClr val="FFFFFF">
                    <a:lumMod val="50000"/>
                  </a:srgbClr>
                </a:solidFill>
                <a:latin typeface="Arial"/>
              </a:rPr>
              <a:t>Senni</a:t>
            </a:r>
            <a:r>
              <a:rPr lang="en-GB" kern="0" dirty="0">
                <a:solidFill>
                  <a:srgbClr val="FFFFFF">
                    <a:lumMod val="50000"/>
                  </a:srgbClr>
                </a:solidFill>
                <a:latin typeface="Arial"/>
              </a:rPr>
              <a:t> et al.  A</a:t>
            </a:r>
            <a:r>
              <a:rPr lang="en-GB" kern="0" dirty="0">
                <a:latin typeface="Arial"/>
              </a:rPr>
              <a:t>bstract accepted for presentation at ESC Heart Failure 2015a + poster P1795; 2. </a:t>
            </a:r>
            <a:r>
              <a:rPr lang="en-US" dirty="0">
                <a:latin typeface="Arial"/>
              </a:rPr>
              <a:t>Novartis Data on File: TITRATION study B2228</a:t>
            </a:r>
            <a:endParaRPr lang="en-GB" b="1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5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07504" y="5949281"/>
            <a:ext cx="5256584" cy="393700"/>
          </a:xfrm>
        </p:spPr>
        <p:txBody>
          <a:bodyPr>
            <a:normAutofit fontScale="92500"/>
          </a:bodyPr>
          <a:lstStyle/>
          <a:p>
            <a:r>
              <a:rPr lang="en-GB" sz="700" dirty="0">
                <a:solidFill>
                  <a:srgbClr val="FFFFFF">
                    <a:lumMod val="50000"/>
                  </a:srgbClr>
                </a:solidFill>
              </a:rPr>
              <a:t>*Mean ± standard deviation, unless stated; </a:t>
            </a:r>
            <a:r>
              <a:rPr lang="en-GB" sz="700" baseline="30000" dirty="0">
                <a:solidFill>
                  <a:srgbClr val="FFFFFF">
                    <a:lumMod val="50000"/>
                  </a:srgbClr>
                </a:solidFill>
              </a:rPr>
              <a:t>‡</a:t>
            </a:r>
            <a:r>
              <a:rPr lang="en-GB" sz="700" dirty="0">
                <a:solidFill>
                  <a:srgbClr val="FFFFFF">
                    <a:lumMod val="50000"/>
                  </a:srgbClr>
                </a:solidFill>
              </a:rPr>
              <a:t>includes </a:t>
            </a:r>
            <a:r>
              <a:rPr lang="en-GB" sz="700" dirty="0"/>
              <a:t>patients not on </a:t>
            </a:r>
            <a:r>
              <a:rPr lang="en-GB" sz="700" dirty="0" err="1"/>
              <a:t>RASi</a:t>
            </a:r>
            <a:r>
              <a:rPr lang="en-GB" sz="700" dirty="0"/>
              <a:t> for 4 weeks prior to screening </a:t>
            </a:r>
            <a:endParaRPr lang="en-GB" sz="700" dirty="0">
              <a:solidFill>
                <a:srgbClr val="FFFFFF">
                  <a:lumMod val="50000"/>
                </a:srgbClr>
              </a:solidFill>
            </a:endParaRPr>
          </a:p>
          <a:p>
            <a:r>
              <a:rPr lang="en-GB" sz="700" dirty="0" err="1">
                <a:solidFill>
                  <a:srgbClr val="FFFFFF">
                    <a:lumMod val="50000"/>
                  </a:srgbClr>
                </a:solidFill>
              </a:rPr>
              <a:t>eGFR</a:t>
            </a:r>
            <a:r>
              <a:rPr lang="en-GB" sz="700" dirty="0">
                <a:solidFill>
                  <a:srgbClr val="FFFFFF">
                    <a:lumMod val="50000"/>
                  </a:srgbClr>
                </a:solidFill>
              </a:rPr>
              <a:t>=estimated glomerular filtration rate; </a:t>
            </a:r>
            <a:r>
              <a:rPr lang="en-GB" altLang="en-US" sz="700" dirty="0"/>
              <a:t>LVEF=left ventricular ejection fraction; </a:t>
            </a:r>
            <a:r>
              <a:rPr lang="en-GB" altLang="en-US" sz="700" dirty="0" err="1"/>
              <a:t>RASi</a:t>
            </a:r>
            <a:r>
              <a:rPr lang="en-GB" altLang="en-US" sz="700" dirty="0"/>
              <a:t>=renin-angiotensin system inhibitor; NYHA=New York Heart Association; SBP=systolic blood pressure</a:t>
            </a:r>
            <a:endParaRPr lang="en-GB" sz="700" dirty="0"/>
          </a:p>
          <a:p>
            <a:endParaRPr lang="en-GB" sz="7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44253" y="1201479"/>
          <a:ext cx="8456849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70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092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605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chemeClr val="accent2"/>
                          </a:solidFill>
                          <a:effectLst/>
                          <a:latin typeface="Arial"/>
                          <a:ea typeface="MS Mincho"/>
                          <a:cs typeface="+mn-cs"/>
                        </a:rPr>
                        <a:t>Characteristic*</a:t>
                      </a:r>
                      <a:endParaRPr lang="en-GB" sz="1900" b="1" kern="1200" dirty="0">
                        <a:solidFill>
                          <a:schemeClr val="accent2"/>
                        </a:solidFill>
                        <a:effectLst/>
                        <a:latin typeface="Arial"/>
                        <a:ea typeface="MS Mincho"/>
                        <a:cs typeface="+mn-cs"/>
                      </a:endParaRPr>
                    </a:p>
                  </a:txBody>
                  <a:tcPr marL="36000" marR="36000" marT="0" marB="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High </a:t>
                      </a:r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RASi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 stratum</a:t>
                      </a:r>
                    </a:p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(n=247)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Low </a:t>
                      </a:r>
                      <a:r>
                        <a:rPr lang="en-GB" sz="1600" b="1" dirty="0" err="1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RASi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 stratum</a:t>
                      </a:r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  </a:t>
                      </a:r>
                    </a:p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Arial"/>
                          <a:ea typeface="Cambria"/>
                          <a:cs typeface="Times New Roman"/>
                        </a:rPr>
                        <a:t>(n=251)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b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72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Age,</a:t>
                      </a:r>
                      <a:r>
                        <a:rPr lang="en-GB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years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63.1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12.10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64.9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10.60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Male, n 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(%)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196 (79.4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)</a:t>
                      </a:r>
                      <a:endParaRPr lang="en-GB" sz="15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196</a:t>
                      </a:r>
                      <a:r>
                        <a:rPr lang="en-GB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(78.1)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Race, n (%)</a:t>
                      </a:r>
                    </a:p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</a:t>
                      </a:r>
                      <a:r>
                        <a:rPr lang="en-GB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Caucasian</a:t>
                      </a:r>
                    </a:p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Black</a:t>
                      </a:r>
                    </a:p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Asian</a:t>
                      </a:r>
                    </a:p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Other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224 (90.7)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12 (4.9)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0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(0.0)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11 (4.5)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238 (94.8)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11 (4.4)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 (0.4)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 (0.4)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635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Patient setting, n (%)</a:t>
                      </a:r>
                      <a:endParaRPr lang="en-US" sz="15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Inpatient</a:t>
                      </a: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Outpatient</a:t>
                      </a:r>
                      <a:endParaRPr lang="en-GB" sz="1500" dirty="0"/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17 (6.9)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230 (93.1)</a:t>
                      </a:r>
                      <a:endParaRPr lang="en-GB" sz="1500" dirty="0"/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 smtClean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39 (15.5)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212 (84.5)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Baseline</a:t>
                      </a:r>
                      <a:r>
                        <a:rPr lang="en-GB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LVEF, mean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30.5 </a:t>
                      </a: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5.08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28.9 </a:t>
                      </a: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5.32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94080">
                <a:tc>
                  <a:txBody>
                    <a:bodyPr/>
                    <a:lstStyle/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NYHA Class, n (%)</a:t>
                      </a: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  II</a:t>
                      </a: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  III</a:t>
                      </a:r>
                    </a:p>
                    <a:p>
                      <a:pPr marL="6350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      IV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191 (77.3)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56 (22.7)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0 (0.0)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162 (64.5)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88 (35.1)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 (0.4)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63500" marR="0" inden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SBP,</a:t>
                      </a:r>
                      <a:r>
                        <a:rPr lang="en-GB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mmHg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132.7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16.91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129.0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GB" sz="15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15.49</a:t>
                      </a:r>
                      <a:endParaRPr lang="en-US" sz="15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635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eGFR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, mL/min/1.73 m</a:t>
                      </a:r>
                      <a:r>
                        <a:rPr lang="en-US" sz="15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71.4 </a:t>
                      </a:r>
                      <a:r>
                        <a:rPr lang="en-GB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21.85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68.8 </a:t>
                      </a:r>
                      <a:r>
                        <a:rPr lang="en-GB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± 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24.90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3600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gray">
          <a:xfrm>
            <a:off x="430524" y="359928"/>
            <a:ext cx="8456848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800" b="0" spc="0" baseline="0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2pPr>
            <a:lvl3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3pPr>
            <a:lvl4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4pPr>
            <a:lvl5pPr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5pPr>
            <a:lvl6pPr marL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6pPr>
            <a:lvl7pPr marL="9144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7pPr>
            <a:lvl8pPr marL="13716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8pPr>
            <a:lvl9pPr marL="18288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defTabSz="914377">
              <a:defRPr/>
            </a:pPr>
            <a:r>
              <a:rPr lang="en-US" sz="2600" dirty="0">
                <a:solidFill>
                  <a:srgbClr val="923222"/>
                </a:solidFill>
                <a:latin typeface="Arial"/>
              </a:rPr>
              <a:t>TITRATION: </a:t>
            </a:r>
            <a:r>
              <a:rPr lang="en-US" sz="2600" dirty="0" err="1">
                <a:solidFill>
                  <a:srgbClr val="923222"/>
                </a:solidFill>
                <a:latin typeface="Arial"/>
              </a:rPr>
              <a:t>caratteristiche</a:t>
            </a:r>
            <a:r>
              <a:rPr lang="en-US" sz="2600" dirty="0">
                <a:solidFill>
                  <a:srgbClr val="923222"/>
                </a:solidFill>
                <a:latin typeface="Arial"/>
              </a:rPr>
              <a:t> al </a:t>
            </a:r>
            <a:r>
              <a:rPr lang="en-US" sz="2600" dirty="0" err="1">
                <a:solidFill>
                  <a:srgbClr val="923222"/>
                </a:solidFill>
                <a:latin typeface="Arial"/>
              </a:rPr>
              <a:t>basale</a:t>
            </a:r>
            <a:r>
              <a:rPr lang="en-US" sz="2600" dirty="0">
                <a:solidFill>
                  <a:srgbClr val="923222"/>
                </a:solidFill>
                <a:latin typeface="Arial"/>
              </a:rPr>
              <a:t> per </a:t>
            </a:r>
            <a:r>
              <a:rPr lang="en-US" sz="2600" dirty="0" err="1">
                <a:solidFill>
                  <a:srgbClr val="923222"/>
                </a:solidFill>
                <a:latin typeface="Arial"/>
              </a:rPr>
              <a:t>livello</a:t>
            </a:r>
            <a:r>
              <a:rPr lang="en-US" sz="2600" dirty="0">
                <a:solidFill>
                  <a:srgbClr val="923222"/>
                </a:solidFill>
                <a:latin typeface="Arial"/>
              </a:rPr>
              <a:t> di </a:t>
            </a:r>
            <a:r>
              <a:rPr lang="en-US" sz="2600" dirty="0" err="1">
                <a:solidFill>
                  <a:srgbClr val="923222"/>
                </a:solidFill>
                <a:latin typeface="Arial"/>
              </a:rPr>
              <a:t>inibizione</a:t>
            </a:r>
            <a:r>
              <a:rPr lang="en-US" sz="2600" dirty="0">
                <a:solidFill>
                  <a:srgbClr val="923222"/>
                </a:solidFill>
                <a:latin typeface="Arial"/>
              </a:rPr>
              <a:t> del RAS (</a:t>
            </a:r>
            <a:r>
              <a:rPr lang="en-US" sz="2600" dirty="0" err="1">
                <a:solidFill>
                  <a:srgbClr val="923222"/>
                </a:solidFill>
                <a:latin typeface="Arial"/>
              </a:rPr>
              <a:t>RASi</a:t>
            </a:r>
            <a:r>
              <a:rPr lang="en-US" sz="2600" dirty="0">
                <a:solidFill>
                  <a:srgbClr val="923222"/>
                </a:solidFill>
                <a:latin typeface="Arial"/>
              </a:rPr>
              <a:t> stratum)</a:t>
            </a: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gray">
          <a:xfrm>
            <a:off x="5652121" y="6014403"/>
            <a:ext cx="256350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r" rtl="0" eaLnBrk="0" fontAlgn="base" hangingPunct="0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800" spc="0" baseline="0">
                <a:solidFill>
                  <a:srgbClr val="8B8D90"/>
                </a:solidFill>
                <a:latin typeface="+mn-lt"/>
                <a:ea typeface="+mn-ea"/>
                <a:cs typeface="+mn-cs"/>
              </a:defRPr>
            </a:lvl1pPr>
            <a:lvl2pPr marL="234950" indent="0" algn="l" rtl="0" eaLnBrk="0" fontAlgn="base" hangingPunct="0">
              <a:spcBef>
                <a:spcPct val="0"/>
              </a:spcBef>
              <a:spcAft>
                <a:spcPts val="0"/>
              </a:spcAft>
              <a:buClr>
                <a:srgbClr val="917B69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2pPr>
            <a:lvl3pPr marL="400050" indent="0" algn="l" rtl="0" eaLnBrk="0" fontAlgn="base" hangingPunct="0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3pPr>
            <a:lvl4pPr marL="579437" indent="0" algn="l" rtl="0" eaLnBrk="0" fontAlgn="base" hangingPunct="0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Arial" charset="0"/>
              <a:buNone/>
              <a:defRPr sz="800" spc="0" baseline="0">
                <a:solidFill>
                  <a:srgbClr val="8B8D90"/>
                </a:solidFill>
                <a:latin typeface="+mn-lt"/>
              </a:defRPr>
            </a:lvl4pPr>
            <a:lvl5pPr marL="754062" indent="0" algn="l" rtl="0" eaLnBrk="0" fontAlgn="base" hangingPunct="0">
              <a:spcBef>
                <a:spcPct val="0"/>
              </a:spcBef>
              <a:spcAft>
                <a:spcPts val="0"/>
              </a:spcAft>
              <a:buNone/>
              <a:defRPr sz="800" spc="0" baseline="0">
                <a:solidFill>
                  <a:srgbClr val="8B8D90"/>
                </a:solidFill>
                <a:latin typeface="+mn-lt"/>
              </a:defRPr>
            </a:lvl5pPr>
            <a:lvl6pPr marL="13747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377">
              <a:buClr>
                <a:srgbClr val="FCAF17"/>
              </a:buClr>
              <a:defRPr/>
            </a:pPr>
            <a:r>
              <a:rPr lang="en-US" dirty="0">
                <a:latin typeface="Arial"/>
              </a:rPr>
              <a:t>Novartis Data on File: TITRATION study B2228</a:t>
            </a:r>
            <a:r>
              <a:rPr lang="en-GB" kern="0" dirty="0">
                <a:latin typeface="Arial"/>
              </a:rPr>
              <a:t>  </a:t>
            </a:r>
            <a:endParaRPr lang="da-DK" dirty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914377">
              <a:buClr>
                <a:srgbClr val="FCAF17"/>
              </a:buClr>
              <a:defRPr/>
            </a:pPr>
            <a:endParaRPr lang="en-GB" b="1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86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0" y="365126"/>
            <a:ext cx="7761288" cy="7207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err="1" smtClean="0"/>
              <a:t>Obiettivi</a:t>
            </a:r>
            <a:r>
              <a:rPr lang="en-US" dirty="0" smtClean="0"/>
              <a:t> </a:t>
            </a:r>
            <a:r>
              <a:rPr lang="en-US" dirty="0" err="1" smtClean="0"/>
              <a:t>Primari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" y="6273801"/>
            <a:ext cx="3186113" cy="411163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000"/>
            </a:lvl1pPr>
          </a:lstStyle>
          <a:p>
            <a:r>
              <a:rPr lang="en-US" sz="900" dirty="0">
                <a:solidFill>
                  <a:srgbClr val="686A6E"/>
                </a:solidFill>
              </a:rPr>
              <a:t>AE, adverse event; HFrEF, heart failure with reduced ejection fraction; SBP, systolic blood pressure; SCr, serum creatinine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656389" y="6248401"/>
            <a:ext cx="2487612" cy="438151"/>
          </a:xfrm>
        </p:spPr>
        <p:txBody>
          <a:bodyPr anchor="t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algn="just"/>
            <a:r>
              <a:rPr lang="en-US" sz="900" dirty="0" err="1"/>
              <a:t>Senni</a:t>
            </a:r>
            <a:r>
              <a:rPr lang="en-US" sz="900" dirty="0"/>
              <a:t> et al., </a:t>
            </a:r>
            <a:r>
              <a:rPr lang="en-US" sz="900" dirty="0" err="1"/>
              <a:t>Eur</a:t>
            </a:r>
            <a:r>
              <a:rPr lang="en-US" sz="900" dirty="0"/>
              <a:t> J Heart Fail. 2016 Sep;18(9):1193-202</a:t>
            </a:r>
            <a:endParaRPr lang="en-GB" sz="900" dirty="0">
              <a:solidFill>
                <a:srgbClr val="686A6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60361" y="2788816"/>
          <a:ext cx="8435976" cy="2190023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9467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89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03463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Pre-specified AEs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spc="0" dirty="0" smtClean="0"/>
                        <a:t>Pre-specified thresholds of SBP and laboratory assessments</a:t>
                      </a:r>
                      <a:endParaRPr lang="en-US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6560">
                <a:tc>
                  <a:txBody>
                    <a:bodyPr/>
                    <a:lstStyle/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spc="0" dirty="0" smtClean="0"/>
                        <a:t>Hypotension</a:t>
                      </a:r>
                      <a:endParaRPr lang="en-US" sz="1500" b="0" spc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spc="0" dirty="0" smtClean="0"/>
                        <a:t>Hyperkalemia</a:t>
                      </a:r>
                      <a:endParaRPr lang="en-US" sz="1500" b="0" spc="0" dirty="0" smtClean="0"/>
                    </a:p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spc="0" dirty="0" smtClean="0"/>
                        <a:t>Renal dysfunction</a:t>
                      </a:r>
                      <a:endParaRPr lang="en-US" sz="1500" b="0" spc="0" dirty="0" smtClean="0"/>
                    </a:p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spc="0" dirty="0" smtClean="0"/>
                        <a:t>Angioedema</a:t>
                      </a:r>
                      <a:endParaRPr lang="en-US" sz="1500" b="0" spc="0" dirty="0" smtClean="0"/>
                    </a:p>
                  </a:txBody>
                  <a:tcPr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spc="0" dirty="0" smtClean="0"/>
                        <a:t>SBP &lt;95 mmHg</a:t>
                      </a:r>
                      <a:endParaRPr lang="en-US" sz="1500" b="0" spc="0" dirty="0" smtClean="0"/>
                    </a:p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spc="0" dirty="0" smtClean="0"/>
                        <a:t>Serum potassium &gt;5.5 mmol/L and ≥6.0 mmol/L</a:t>
                      </a:r>
                      <a:endParaRPr lang="en-US" sz="1500" b="0" spc="0" dirty="0" smtClean="0"/>
                    </a:p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spc="0" dirty="0" smtClean="0"/>
                        <a:t>Serum creatinine &gt;3.0 mg/dL (267 μmol/L)</a:t>
                      </a:r>
                    </a:p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spc="0" dirty="0" smtClean="0"/>
                        <a:t>Doubling of SCr from the baseline levels</a:t>
                      </a:r>
                      <a:endParaRPr lang="en-US" sz="1500" b="0" spc="0" dirty="0" smtClean="0"/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asellaDiTesto 1"/>
          <p:cNvSpPr txBox="1"/>
          <p:nvPr/>
        </p:nvSpPr>
        <p:spPr>
          <a:xfrm>
            <a:off x="360365" y="1223413"/>
            <a:ext cx="8435975" cy="12454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38100" dist="38100" dir="5400000" algn="ctr" rotWithShape="0">
              <a:schemeClr val="tx1">
                <a:alpha val="16000"/>
              </a:schemeClr>
            </a:outerShdw>
          </a:effectLst>
        </p:spPr>
        <p:txBody>
          <a:bodyPr wrap="square" tIns="91440" bIns="91440" rtlCol="0" anchor="ctr">
            <a:noAutofit/>
          </a:bodyPr>
          <a:lstStyle/>
          <a:p>
            <a:pPr marL="233357" lvl="2" indent="-233357" defTabSz="914377" fontAlgn="base">
              <a:spcAft>
                <a:spcPts val="1000"/>
              </a:spcAft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400" dirty="0" err="1">
                <a:solidFill>
                  <a:srgbClr val="474749"/>
                </a:solidFill>
                <a:latin typeface="Arial"/>
              </a:rPr>
              <a:t>L’obiettivo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primario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del trial era la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valutazione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della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tollerabilità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dei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due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regimi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titolazione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Sac/Val in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pazienti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con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HFrEF</a:t>
            </a:r>
            <a:endParaRPr lang="en-US" sz="1400" dirty="0">
              <a:solidFill>
                <a:srgbClr val="474749"/>
              </a:solidFill>
              <a:latin typeface="Arial"/>
            </a:endParaRPr>
          </a:p>
          <a:p>
            <a:pPr marL="233357" lvl="2" indent="-233357" defTabSz="914377" fontAlgn="base">
              <a:spcAft>
                <a:spcPts val="1000"/>
              </a:spcAft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rgbClr val="474749"/>
                </a:solidFill>
                <a:latin typeface="Arial"/>
              </a:rPr>
              <a:t>La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valutazione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primaria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della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tollerabilità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includeva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il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tasso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AEs pre-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specificati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secondo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soglie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pre-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specificate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SBP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ed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esami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laboratorio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,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randomizzando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ai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due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regimi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titolazione</a:t>
            </a:r>
            <a:endParaRPr lang="en-US" sz="1400" dirty="0">
              <a:solidFill>
                <a:srgbClr val="474749"/>
              </a:solidFill>
              <a:latin typeface="Arial"/>
            </a:endParaRPr>
          </a:p>
        </p:txBody>
      </p:sp>
      <p:sp>
        <p:nvSpPr>
          <p:cNvPr id="6" name="CasellaDiTesto 1"/>
          <p:cNvSpPr txBox="1"/>
          <p:nvPr/>
        </p:nvSpPr>
        <p:spPr>
          <a:xfrm>
            <a:off x="334947" y="5124014"/>
            <a:ext cx="8435975" cy="98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ctr">
            <a:noAutofit/>
          </a:bodyPr>
          <a:lstStyle/>
          <a:p>
            <a:pPr marL="0" lvl="2" defTabSz="914377" fontAlgn="base">
              <a:buClr>
                <a:srgbClr val="FCAF17"/>
              </a:buClr>
              <a:buSzPct val="110000"/>
              <a:defRPr/>
            </a:pPr>
            <a:r>
              <a:rPr lang="en-GB" sz="1000" dirty="0">
                <a:solidFill>
                  <a:srgbClr val="474749"/>
                </a:solidFill>
                <a:latin typeface="Arial"/>
              </a:rPr>
              <a:t>Pre-specified AEs were coded according to the industry-standard Medical Dictionary for Regulatory Activities (MedDRA)</a:t>
            </a:r>
          </a:p>
          <a:p>
            <a:pPr marL="233357" lvl="2" indent="-233357" defTabSz="914377" fontAlgn="base"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GB" sz="1000" dirty="0">
                <a:solidFill>
                  <a:srgbClr val="474749"/>
                </a:solidFill>
                <a:latin typeface="Arial"/>
              </a:rPr>
              <a:t>Hypotension (MedDRA preferred terms: hypotension, orthostatic hypotension, or blood pressure decreased)</a:t>
            </a:r>
          </a:p>
          <a:p>
            <a:pPr marL="233357" lvl="2" indent="-233357" defTabSz="914377" fontAlgn="base"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GB" sz="1000" dirty="0">
                <a:solidFill>
                  <a:srgbClr val="474749"/>
                </a:solidFill>
                <a:latin typeface="Arial"/>
              </a:rPr>
              <a:t>Hyperkalaemia (MedDRA preferred terms: hyperkalaemia or blood potassium increased)</a:t>
            </a:r>
          </a:p>
          <a:p>
            <a:pPr marL="233357" lvl="2" indent="-233357" defTabSz="914377" fontAlgn="base"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GB" sz="1000" dirty="0">
                <a:solidFill>
                  <a:srgbClr val="474749"/>
                </a:solidFill>
                <a:latin typeface="Arial"/>
              </a:rPr>
              <a:t>Renal dysfunction (MedDRA preferred terms: blood creatinine increased, glomerular filtration rate decreased, renal failure, renal failure acute, renal failure chronic, or renal impairment)</a:t>
            </a:r>
          </a:p>
          <a:p>
            <a:pPr marL="233357" lvl="2" indent="-233357" defTabSz="914377" fontAlgn="base"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GB" sz="1000" dirty="0">
                <a:solidFill>
                  <a:srgbClr val="474749"/>
                </a:solidFill>
                <a:latin typeface="Arial"/>
              </a:rPr>
              <a:t>Angioedema (confirmed by the Angioedema Adjudication Committee)</a:t>
            </a:r>
            <a:endParaRPr lang="en-US" sz="1000" dirty="0">
              <a:solidFill>
                <a:srgbClr val="4747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1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371600"/>
            <a:ext cx="8391525" cy="311351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38100" dist="38100" dir="5400000" algn="ctr" rotWithShape="0">
              <a:schemeClr val="tx1">
                <a:alpha val="16000"/>
              </a:scheme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33357" lvl="2" indent="-233357">
              <a:spcAft>
                <a:spcPts val="1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/>
            </a:pPr>
            <a:r>
              <a:rPr lang="en-US" kern="1200" dirty="0" err="1" smtClean="0">
                <a:ea typeface="+mn-ea"/>
                <a:cs typeface="+mn-cs"/>
              </a:rPr>
              <a:t>Gli</a:t>
            </a:r>
            <a:r>
              <a:rPr lang="en-US" kern="1200" dirty="0" smtClean="0">
                <a:ea typeface="+mn-ea"/>
                <a:cs typeface="+mn-cs"/>
              </a:rPr>
              <a:t> </a:t>
            </a:r>
            <a:r>
              <a:rPr lang="en-US" kern="1200" dirty="0" err="1" smtClean="0">
                <a:ea typeface="+mn-ea"/>
                <a:cs typeface="+mn-cs"/>
              </a:rPr>
              <a:t>obiettivi</a:t>
            </a:r>
            <a:r>
              <a:rPr lang="en-US" kern="1200" dirty="0" smtClean="0">
                <a:ea typeface="+mn-ea"/>
                <a:cs typeface="+mn-cs"/>
              </a:rPr>
              <a:t> </a:t>
            </a:r>
            <a:r>
              <a:rPr lang="en-US" kern="1200" dirty="0" err="1" smtClean="0">
                <a:ea typeface="+mn-ea"/>
                <a:cs typeface="+mn-cs"/>
              </a:rPr>
              <a:t>secondari</a:t>
            </a:r>
            <a:r>
              <a:rPr lang="en-US" kern="1200" dirty="0" smtClean="0">
                <a:ea typeface="+mn-ea"/>
                <a:cs typeface="+mn-cs"/>
              </a:rPr>
              <a:t> </a:t>
            </a:r>
            <a:r>
              <a:rPr lang="en-US" kern="1200" dirty="0" err="1" smtClean="0">
                <a:ea typeface="+mn-ea"/>
                <a:cs typeface="+mn-cs"/>
              </a:rPr>
              <a:t>dello</a:t>
            </a:r>
            <a:r>
              <a:rPr lang="en-US" kern="1200" dirty="0" smtClean="0">
                <a:ea typeface="+mn-ea"/>
                <a:cs typeface="+mn-cs"/>
              </a:rPr>
              <a:t> studio </a:t>
            </a:r>
            <a:r>
              <a:rPr lang="en-US" kern="1200" dirty="0" err="1" smtClean="0">
                <a:ea typeface="+mn-ea"/>
                <a:cs typeface="+mn-cs"/>
              </a:rPr>
              <a:t>erano</a:t>
            </a:r>
            <a:r>
              <a:rPr lang="en-US" kern="1200" dirty="0" smtClean="0">
                <a:ea typeface="+mn-ea"/>
                <a:cs typeface="+mn-cs"/>
              </a:rPr>
              <a:t> la </a:t>
            </a:r>
            <a:r>
              <a:rPr lang="en-US" kern="1200" dirty="0" err="1" smtClean="0">
                <a:ea typeface="+mn-ea"/>
                <a:cs typeface="+mn-cs"/>
              </a:rPr>
              <a:t>proporzione</a:t>
            </a:r>
            <a:r>
              <a:rPr lang="en-US" kern="1200" dirty="0" smtClean="0">
                <a:ea typeface="+mn-ea"/>
                <a:cs typeface="+mn-cs"/>
              </a:rPr>
              <a:t> di </a:t>
            </a:r>
            <a:r>
              <a:rPr lang="en-US" kern="1200" dirty="0" err="1" smtClean="0">
                <a:ea typeface="+mn-ea"/>
                <a:cs typeface="+mn-cs"/>
              </a:rPr>
              <a:t>pazienti</a:t>
            </a:r>
            <a:r>
              <a:rPr lang="en-US" kern="1200" dirty="0" smtClean="0">
                <a:ea typeface="+mn-ea"/>
                <a:cs typeface="+mn-cs"/>
              </a:rPr>
              <a:t> </a:t>
            </a:r>
            <a:r>
              <a:rPr lang="en-US" kern="1200" dirty="0" err="1" smtClean="0">
                <a:ea typeface="+mn-ea"/>
                <a:cs typeface="+mn-cs"/>
              </a:rPr>
              <a:t>che</a:t>
            </a:r>
            <a:r>
              <a:rPr lang="en-US" kern="1200" dirty="0" smtClean="0">
                <a:ea typeface="+mn-ea"/>
                <a:cs typeface="+mn-cs"/>
              </a:rPr>
              <a:t> </a:t>
            </a:r>
            <a:r>
              <a:rPr lang="en-US" kern="1200" dirty="0" err="1" smtClean="0">
                <a:ea typeface="+mn-ea"/>
                <a:cs typeface="+mn-cs"/>
              </a:rPr>
              <a:t>raggiungeva</a:t>
            </a:r>
            <a:r>
              <a:rPr lang="en-US" kern="1200" dirty="0" smtClean="0">
                <a:ea typeface="+mn-ea"/>
                <a:cs typeface="+mn-cs"/>
              </a:rPr>
              <a:t> </a:t>
            </a:r>
            <a:r>
              <a:rPr lang="en-US" kern="1200" dirty="0" err="1" smtClean="0">
                <a:ea typeface="+mn-ea"/>
                <a:cs typeface="+mn-cs"/>
              </a:rPr>
              <a:t>il</a:t>
            </a:r>
            <a:r>
              <a:rPr lang="en-US" kern="1200" dirty="0" smtClean="0">
                <a:ea typeface="+mn-ea"/>
                <a:cs typeface="+mn-cs"/>
              </a:rPr>
              <a:t> “</a:t>
            </a:r>
            <a:r>
              <a:rPr lang="en-US" kern="1200" dirty="0" err="1" smtClean="0">
                <a:ea typeface="+mn-ea"/>
                <a:cs typeface="+mn-cs"/>
              </a:rPr>
              <a:t>successo</a:t>
            </a:r>
            <a:r>
              <a:rPr lang="en-US" kern="1200" dirty="0" smtClean="0">
                <a:ea typeface="+mn-ea"/>
                <a:cs typeface="+mn-cs"/>
              </a:rPr>
              <a:t> di </a:t>
            </a:r>
            <a:r>
              <a:rPr lang="en-US" kern="1200" dirty="0" err="1" smtClean="0">
                <a:ea typeface="+mn-ea"/>
                <a:cs typeface="+mn-cs"/>
              </a:rPr>
              <a:t>trattamento</a:t>
            </a:r>
            <a:r>
              <a:rPr lang="en-US" kern="1200" dirty="0" smtClean="0">
                <a:ea typeface="+mn-ea"/>
                <a:cs typeface="+mn-cs"/>
              </a:rPr>
              <a:t>” </a:t>
            </a:r>
            <a:r>
              <a:rPr lang="en-US" kern="1200" dirty="0" err="1" smtClean="0">
                <a:ea typeface="+mn-ea"/>
                <a:cs typeface="+mn-cs"/>
              </a:rPr>
              <a:t>ed</a:t>
            </a:r>
            <a:r>
              <a:rPr lang="en-US" kern="1200" dirty="0" smtClean="0">
                <a:ea typeface="+mn-ea"/>
                <a:cs typeface="+mn-cs"/>
              </a:rPr>
              <a:t> </a:t>
            </a:r>
            <a:r>
              <a:rPr lang="en-US" kern="1200" dirty="0" err="1" smtClean="0">
                <a:ea typeface="+mn-ea"/>
                <a:cs typeface="+mn-cs"/>
              </a:rPr>
              <a:t>il</a:t>
            </a:r>
            <a:r>
              <a:rPr lang="en-US" kern="1200" dirty="0" smtClean="0">
                <a:ea typeface="+mn-ea"/>
                <a:cs typeface="+mn-cs"/>
              </a:rPr>
              <a:t> “</a:t>
            </a:r>
            <a:r>
              <a:rPr lang="en-US" kern="1200" dirty="0" err="1" smtClean="0">
                <a:ea typeface="+mn-ea"/>
                <a:cs typeface="+mn-cs"/>
              </a:rPr>
              <a:t>successo</a:t>
            </a:r>
            <a:r>
              <a:rPr lang="en-US" kern="1200" dirty="0" smtClean="0">
                <a:ea typeface="+mn-ea"/>
                <a:cs typeface="+mn-cs"/>
              </a:rPr>
              <a:t> di </a:t>
            </a:r>
            <a:r>
              <a:rPr lang="en-US" kern="1200" dirty="0" err="1" smtClean="0">
                <a:ea typeface="+mn-ea"/>
                <a:cs typeface="+mn-cs"/>
              </a:rPr>
              <a:t>tollerabilità</a:t>
            </a:r>
            <a:r>
              <a:rPr lang="en-US" kern="1200" dirty="0" smtClean="0">
                <a:ea typeface="+mn-ea"/>
                <a:cs typeface="+mn-cs"/>
              </a:rPr>
              <a:t>” </a:t>
            </a:r>
            <a:r>
              <a:rPr lang="en-US" kern="1200" dirty="0" err="1" smtClean="0">
                <a:ea typeface="+mn-ea"/>
                <a:cs typeface="+mn-cs"/>
              </a:rPr>
              <a:t>definiti</a:t>
            </a:r>
            <a:r>
              <a:rPr lang="en-US" kern="1200" dirty="0" smtClean="0">
                <a:ea typeface="+mn-ea"/>
                <a:cs typeface="+mn-cs"/>
              </a:rPr>
              <a:t> dal </a:t>
            </a:r>
            <a:r>
              <a:rPr lang="en-US" kern="1200" dirty="0" err="1" smtClean="0">
                <a:ea typeface="+mn-ea"/>
                <a:cs typeface="+mn-cs"/>
              </a:rPr>
              <a:t>protocollo</a:t>
            </a:r>
            <a:r>
              <a:rPr lang="en-US" kern="1200" dirty="0" smtClean="0">
                <a:ea typeface="+mn-ea"/>
                <a:cs typeface="+mn-cs"/>
              </a:rPr>
              <a:t>, </a:t>
            </a:r>
            <a:r>
              <a:rPr lang="en-US" kern="1200" dirty="0" err="1" smtClean="0">
                <a:ea typeface="+mn-ea"/>
                <a:cs typeface="+mn-cs"/>
              </a:rPr>
              <a:t>nei</a:t>
            </a:r>
            <a:r>
              <a:rPr lang="en-US" kern="1200" dirty="0" smtClean="0">
                <a:ea typeface="+mn-ea"/>
                <a:cs typeface="+mn-cs"/>
              </a:rPr>
              <a:t> due </a:t>
            </a:r>
            <a:r>
              <a:rPr lang="en-US" kern="1200" dirty="0" err="1" smtClean="0">
                <a:ea typeface="+mn-ea"/>
                <a:cs typeface="+mn-cs"/>
              </a:rPr>
              <a:t>gruppi</a:t>
            </a:r>
            <a:r>
              <a:rPr lang="en-US" kern="1200" dirty="0" smtClean="0">
                <a:ea typeface="+mn-ea"/>
                <a:cs typeface="+mn-cs"/>
              </a:rPr>
              <a:t> di </a:t>
            </a:r>
            <a:r>
              <a:rPr lang="en-US" kern="1200" dirty="0" err="1" smtClean="0">
                <a:ea typeface="+mn-ea"/>
                <a:cs typeface="+mn-cs"/>
              </a:rPr>
              <a:t>titolazione</a:t>
            </a:r>
            <a:endParaRPr lang="en-US" kern="1200" dirty="0" smtClean="0">
              <a:ea typeface="+mn-ea"/>
              <a:cs typeface="+mn-cs"/>
            </a:endParaRPr>
          </a:p>
          <a:p>
            <a:pPr marL="233357" lvl="2" indent="-233357">
              <a:spcAft>
                <a:spcPts val="1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500" dirty="0" err="1"/>
              <a:t>Successo</a:t>
            </a:r>
            <a:r>
              <a:rPr lang="en-US" sz="1500" dirty="0"/>
              <a:t> di </a:t>
            </a:r>
            <a:r>
              <a:rPr lang="en-US" sz="1500" dirty="0" err="1"/>
              <a:t>Trattamento</a:t>
            </a:r>
            <a:r>
              <a:rPr lang="en-US" sz="1500" dirty="0"/>
              <a:t>: La </a:t>
            </a:r>
            <a:r>
              <a:rPr lang="en-GB" sz="1500" dirty="0" err="1"/>
              <a:t>proporzione</a:t>
            </a:r>
            <a:r>
              <a:rPr lang="en-GB" sz="1500" dirty="0"/>
              <a:t> di </a:t>
            </a:r>
            <a:r>
              <a:rPr lang="en-GB" sz="1500" dirty="0" err="1"/>
              <a:t>pazienti</a:t>
            </a:r>
            <a:r>
              <a:rPr lang="en-GB" sz="1500" dirty="0"/>
              <a:t>* </a:t>
            </a:r>
            <a:r>
              <a:rPr lang="en-GB" sz="1500" dirty="0" err="1"/>
              <a:t>che</a:t>
            </a:r>
            <a:r>
              <a:rPr lang="en-GB" sz="1500" dirty="0"/>
              <a:t> </a:t>
            </a:r>
            <a:r>
              <a:rPr lang="en-GB" sz="1500" dirty="0" err="1"/>
              <a:t>raggiungeva</a:t>
            </a:r>
            <a:r>
              <a:rPr lang="en-GB" sz="1500" dirty="0"/>
              <a:t> e </a:t>
            </a:r>
            <a:r>
              <a:rPr lang="en-GB" sz="1500" dirty="0" err="1"/>
              <a:t>manteneva</a:t>
            </a:r>
            <a:r>
              <a:rPr lang="en-GB" sz="1500" dirty="0"/>
              <a:t> la dose di Sac/Val 200 mg BID, </a:t>
            </a:r>
            <a:r>
              <a:rPr lang="en-GB" sz="1500" dirty="0" err="1"/>
              <a:t>senza</a:t>
            </a:r>
            <a:r>
              <a:rPr lang="en-GB" sz="1500" dirty="0"/>
              <a:t> </a:t>
            </a:r>
            <a:r>
              <a:rPr lang="en-GB" sz="1500" dirty="0" err="1"/>
              <a:t>alcuna</a:t>
            </a:r>
            <a:r>
              <a:rPr lang="en-GB" sz="1500" dirty="0"/>
              <a:t> </a:t>
            </a:r>
            <a:r>
              <a:rPr lang="en-GB" sz="1500" dirty="0" err="1"/>
              <a:t>interruzione</a:t>
            </a:r>
            <a:r>
              <a:rPr lang="en-GB" sz="1500" dirty="0"/>
              <a:t> o </a:t>
            </a:r>
            <a:r>
              <a:rPr lang="en-GB" sz="1500" dirty="0" err="1"/>
              <a:t>riduzione</a:t>
            </a:r>
            <a:r>
              <a:rPr lang="en-GB" sz="1500" dirty="0"/>
              <a:t> </a:t>
            </a:r>
            <a:r>
              <a:rPr lang="en-GB" sz="1500" dirty="0" err="1"/>
              <a:t>della</a:t>
            </a:r>
            <a:r>
              <a:rPr lang="en-GB" sz="1500" dirty="0"/>
              <a:t> dose, per 12 </a:t>
            </a:r>
            <a:r>
              <a:rPr lang="en-GB" sz="1500" dirty="0" err="1"/>
              <a:t>settimane</a:t>
            </a:r>
            <a:endParaRPr lang="en-GB" sz="1500" dirty="0"/>
          </a:p>
          <a:p>
            <a:pPr marL="628635" lvl="3" indent="-228594">
              <a:spcAft>
                <a:spcPts val="1800"/>
              </a:spcAft>
              <a:buClr>
                <a:schemeClr val="tx1">
                  <a:lumMod val="50000"/>
                </a:schemeClr>
              </a:buClr>
              <a:buSzPct val="110000"/>
            </a:pPr>
            <a:r>
              <a:rPr lang="en-US" sz="1500" dirty="0" err="1"/>
              <a:t>Successo</a:t>
            </a:r>
            <a:r>
              <a:rPr lang="en-US" sz="1500" dirty="0"/>
              <a:t> di </a:t>
            </a:r>
            <a:r>
              <a:rPr lang="en-US" sz="1500" dirty="0" err="1"/>
              <a:t>Tollerabilità</a:t>
            </a:r>
            <a:r>
              <a:rPr lang="en-US" sz="1500" dirty="0"/>
              <a:t>: La </a:t>
            </a:r>
            <a:r>
              <a:rPr lang="en-GB" sz="1500" dirty="0"/>
              <a:t>p</a:t>
            </a:r>
            <a:r>
              <a:rPr lang="en-US" sz="1500" dirty="0" err="1"/>
              <a:t>roporzione</a:t>
            </a:r>
            <a:r>
              <a:rPr lang="en-US" sz="1500" dirty="0"/>
              <a:t> di </a:t>
            </a:r>
            <a:r>
              <a:rPr lang="en-US" sz="1500" dirty="0" err="1"/>
              <a:t>pazienti</a:t>
            </a:r>
            <a:r>
              <a:rPr lang="en-US" sz="1500" dirty="0"/>
              <a:t>* </a:t>
            </a:r>
            <a:r>
              <a:rPr lang="en-US" sz="1500" dirty="0" err="1"/>
              <a:t>che</a:t>
            </a:r>
            <a:r>
              <a:rPr lang="en-US" sz="1500" dirty="0"/>
              <a:t> </a:t>
            </a:r>
            <a:r>
              <a:rPr lang="en-US" sz="1500" dirty="0" err="1"/>
              <a:t>tollerava</a:t>
            </a:r>
            <a:r>
              <a:rPr lang="en-US" sz="1500" dirty="0"/>
              <a:t> la dose di Sac/Val di </a:t>
            </a:r>
            <a:r>
              <a:rPr lang="en-GB" sz="1500" dirty="0"/>
              <a:t>200 mg BID  </a:t>
            </a:r>
            <a:r>
              <a:rPr lang="en-GB" sz="1500" dirty="0" err="1"/>
              <a:t>almeno</a:t>
            </a:r>
            <a:r>
              <a:rPr lang="en-GB" sz="1500" dirty="0"/>
              <a:t> </a:t>
            </a:r>
            <a:r>
              <a:rPr lang="en-GB" sz="1500" dirty="0" err="1"/>
              <a:t>nelle</a:t>
            </a:r>
            <a:r>
              <a:rPr lang="en-GB" sz="1500" dirty="0"/>
              <a:t> 2 </a:t>
            </a:r>
            <a:r>
              <a:rPr lang="en-GB" sz="1500" dirty="0" err="1"/>
              <a:t>settimane</a:t>
            </a:r>
            <a:r>
              <a:rPr lang="en-GB" sz="1500" dirty="0"/>
              <a:t> </a:t>
            </a:r>
            <a:r>
              <a:rPr lang="en-GB" sz="1500" dirty="0" err="1"/>
              <a:t>finali</a:t>
            </a:r>
            <a:r>
              <a:rPr lang="en-US" sz="1500" dirty="0"/>
              <a:t> del </a:t>
            </a:r>
            <a:r>
              <a:rPr lang="en-US" sz="1500" dirty="0" err="1"/>
              <a:t>completamento</a:t>
            </a:r>
            <a:r>
              <a:rPr lang="en-US" sz="1500" dirty="0"/>
              <a:t> </a:t>
            </a:r>
            <a:r>
              <a:rPr lang="en-US" sz="1500" dirty="0" err="1"/>
              <a:t>dello</a:t>
            </a:r>
            <a:r>
              <a:rPr lang="en-US" sz="1500" dirty="0"/>
              <a:t> studio, </a:t>
            </a:r>
            <a:r>
              <a:rPr lang="en-US" sz="1500" dirty="0" err="1"/>
              <a:t>indipendentemente</a:t>
            </a:r>
            <a:r>
              <a:rPr lang="en-US" sz="1500" dirty="0"/>
              <a:t> da </a:t>
            </a:r>
            <a:r>
              <a:rPr lang="en-US" sz="1500" dirty="0" err="1"/>
              <a:t>precedenti</a:t>
            </a:r>
            <a:r>
              <a:rPr lang="en-US" sz="1500" dirty="0"/>
              <a:t> </a:t>
            </a:r>
            <a:r>
              <a:rPr lang="en-US" sz="1500" dirty="0" err="1"/>
              <a:t>interruzioni</a:t>
            </a:r>
            <a:r>
              <a:rPr lang="en-US" sz="1500" dirty="0"/>
              <a:t> o </a:t>
            </a:r>
            <a:r>
              <a:rPr lang="en-US" sz="1500" dirty="0" err="1"/>
              <a:t>riduzioni</a:t>
            </a:r>
            <a:r>
              <a:rPr lang="en-US" sz="1500" dirty="0"/>
              <a:t> </a:t>
            </a:r>
            <a:r>
              <a:rPr lang="en-US" sz="1500" dirty="0" err="1"/>
              <a:t>della</a:t>
            </a:r>
            <a:r>
              <a:rPr lang="en-US" sz="1500" dirty="0"/>
              <a:t> dose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687389" y="365126"/>
            <a:ext cx="8456612" cy="7207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dirty="0" smtClean="0"/>
              <a:t>Obiettivi secondari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" y="6273801"/>
            <a:ext cx="3186113" cy="411163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000"/>
            </a:lvl1pPr>
          </a:lstStyle>
          <a:p>
            <a:r>
              <a:rPr lang="en-US" sz="900" dirty="0">
                <a:solidFill>
                  <a:srgbClr val="686A6E"/>
                </a:solidFill>
              </a:rPr>
              <a:t>AE, adverse event; BID, twice daily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656389" y="6272213"/>
            <a:ext cx="2487612" cy="357187"/>
          </a:xfrm>
        </p:spPr>
        <p:txBody>
          <a:bodyPr anchor="t">
            <a:normAutofit lnSpcReduction="10000"/>
          </a:bodyPr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algn="just"/>
            <a:r>
              <a:rPr lang="en-US" sz="900" dirty="0" err="1"/>
              <a:t>Senni</a:t>
            </a:r>
            <a:r>
              <a:rPr lang="en-US" sz="900" dirty="0"/>
              <a:t> et al., </a:t>
            </a:r>
            <a:r>
              <a:rPr lang="en-US" sz="900" dirty="0" err="1"/>
              <a:t>Eur</a:t>
            </a:r>
            <a:r>
              <a:rPr lang="en-US" sz="900" dirty="0"/>
              <a:t> J Heart Fail. 2016 Sep;18(9):1193-202</a:t>
            </a:r>
            <a:endParaRPr lang="en-GB" sz="900" dirty="0">
              <a:solidFill>
                <a:srgbClr val="686A6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5517233"/>
            <a:ext cx="7848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200" i="1" dirty="0">
                <a:solidFill>
                  <a:srgbClr val="474749"/>
                </a:solidFill>
                <a:latin typeface="Arial"/>
                <a:cs typeface="Arial" panose="020B0604020202020204" pitchFamily="34" charset="0"/>
              </a:rPr>
              <a:t>*excluding patients who discontinued for reasons other than AE or death</a:t>
            </a:r>
          </a:p>
        </p:txBody>
      </p:sp>
    </p:spTree>
    <p:extLst>
      <p:ext uri="{BB962C8B-B14F-4D97-AF65-F5344CB8AC3E}">
        <p14:creationId xmlns:p14="http://schemas.microsoft.com/office/powerpoint/2010/main" val="15879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 idx="4294967295"/>
          </p:nvPr>
        </p:nvSpPr>
        <p:spPr>
          <a:xfrm>
            <a:off x="53498" y="171383"/>
            <a:ext cx="8955257" cy="9844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</a:rPr>
              <a:t>Obiettivo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Primario</a:t>
            </a:r>
            <a:r>
              <a:rPr lang="en-US" sz="2800" dirty="0" smtClean="0">
                <a:solidFill>
                  <a:schemeClr val="accent2"/>
                </a:solidFill>
              </a:rPr>
              <a:t>: </a:t>
            </a:r>
            <a:r>
              <a:rPr lang="en-US" sz="2800" dirty="0" err="1" smtClean="0">
                <a:solidFill>
                  <a:schemeClr val="accent2"/>
                </a:solidFill>
              </a:rPr>
              <a:t>Incidenza</a:t>
            </a:r>
            <a:r>
              <a:rPr lang="en-US" sz="2800" dirty="0" smtClean="0">
                <a:solidFill>
                  <a:schemeClr val="accent2"/>
                </a:solidFill>
              </a:rPr>
              <a:t> di Eventi </a:t>
            </a:r>
            <a:r>
              <a:rPr lang="en-US" sz="2800" dirty="0" err="1" smtClean="0">
                <a:solidFill>
                  <a:schemeClr val="accent2"/>
                </a:solidFill>
              </a:rPr>
              <a:t>Avversi</a:t>
            </a:r>
            <a:r>
              <a:rPr lang="en-US" sz="2800" dirty="0" smtClean="0">
                <a:solidFill>
                  <a:schemeClr val="accent2"/>
                </a:solidFill>
              </a:rPr>
              <a:t> (AEs) pre-</a:t>
            </a:r>
            <a:r>
              <a:rPr lang="en-US" sz="2800" dirty="0" err="1" smtClean="0">
                <a:solidFill>
                  <a:schemeClr val="accent2"/>
                </a:solidFill>
              </a:rPr>
              <a:t>specificati</a:t>
            </a:r>
            <a:r>
              <a:rPr lang="en-US" sz="2800" dirty="0" smtClean="0">
                <a:solidFill>
                  <a:schemeClr val="accent2"/>
                </a:solidFill>
              </a:rPr>
              <a:t>, secondo </a:t>
            </a:r>
            <a:r>
              <a:rPr lang="en-US" sz="2800" dirty="0" err="1" smtClean="0">
                <a:solidFill>
                  <a:schemeClr val="accent2"/>
                </a:solidFill>
              </a:rPr>
              <a:t>i</a:t>
            </a:r>
            <a:r>
              <a:rPr lang="en-US" sz="2800" dirty="0" smtClean="0">
                <a:solidFill>
                  <a:schemeClr val="accent2"/>
                </a:solidFill>
              </a:rPr>
              <a:t> due </a:t>
            </a:r>
            <a:r>
              <a:rPr lang="en-US" sz="2800" dirty="0" err="1" smtClean="0">
                <a:solidFill>
                  <a:schemeClr val="accent2"/>
                </a:solidFill>
              </a:rPr>
              <a:t>regimi</a:t>
            </a:r>
            <a:r>
              <a:rPr lang="en-US" sz="2800" dirty="0" smtClean="0">
                <a:solidFill>
                  <a:schemeClr val="accent2"/>
                </a:solidFill>
              </a:rPr>
              <a:t> di </a:t>
            </a:r>
            <a:r>
              <a:rPr lang="en-US" sz="2800" dirty="0" err="1" smtClean="0">
                <a:solidFill>
                  <a:schemeClr val="accent2"/>
                </a:solidFill>
              </a:rPr>
              <a:t>titolazione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" y="6273801"/>
            <a:ext cx="3186113" cy="411163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000"/>
            </a:lvl1pPr>
          </a:lstStyle>
          <a:p>
            <a:r>
              <a:rPr lang="en-US" sz="900" dirty="0"/>
              <a:t>AE, adverse event; CI, confidence interval; HR, hazard ratio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607177" y="6248401"/>
            <a:ext cx="2536825" cy="438151"/>
          </a:xfrm>
        </p:spPr>
        <p:txBody>
          <a:bodyPr anchor="t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algn="just"/>
            <a:r>
              <a:rPr lang="en-US" sz="900" dirty="0" err="1"/>
              <a:t>Senni</a:t>
            </a:r>
            <a:r>
              <a:rPr lang="en-US" sz="900" dirty="0"/>
              <a:t> et al., </a:t>
            </a:r>
            <a:r>
              <a:rPr lang="en-US" sz="900" dirty="0" err="1"/>
              <a:t>Eur</a:t>
            </a:r>
            <a:r>
              <a:rPr lang="en-US" sz="900" dirty="0"/>
              <a:t> J Heart Fail. 2016 Sep;18(9):1193-202</a:t>
            </a:r>
            <a:endParaRPr lang="en-GB" sz="900" dirty="0">
              <a:solidFill>
                <a:srgbClr val="686A6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9597" y="2105194"/>
            <a:ext cx="7375555" cy="4059566"/>
            <a:chOff x="779598" y="1133643"/>
            <a:chExt cx="7375554" cy="4059568"/>
          </a:xfrm>
        </p:grpSpPr>
        <p:graphicFrame>
          <p:nvGraphicFramePr>
            <p:cNvPr id="80" name="Chart 79"/>
            <p:cNvGraphicFramePr>
              <a:graphicFrameLocks/>
            </p:cNvGraphicFramePr>
            <p:nvPr>
              <p:extLst/>
            </p:nvPr>
          </p:nvGraphicFramePr>
          <p:xfrm>
            <a:off x="1326921" y="1133643"/>
            <a:ext cx="6332540" cy="3338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1" name="TextBox 80"/>
            <p:cNvSpPr txBox="1"/>
            <p:nvPr/>
          </p:nvSpPr>
          <p:spPr>
            <a:xfrm>
              <a:off x="971549" y="2156610"/>
              <a:ext cx="353943" cy="176586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defTabSz="914377">
                <a:defRPr/>
              </a:pPr>
              <a:r>
                <a:rPr lang="en-US" sz="1100" b="1" dirty="0">
                  <a:solidFill>
                    <a:prstClr val="black">
                      <a:lumMod val="75000"/>
                    </a:prstClr>
                  </a:solidFill>
                  <a:latin typeface="Arial"/>
                  <a:cs typeface="Arial" panose="020B0604020202020204" pitchFamily="34" charset="0"/>
                </a:rPr>
                <a:t>Proportion of patients, %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660167" y="2835648"/>
              <a:ext cx="1434173" cy="577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HR</a:t>
              </a:r>
              <a:r>
                <a:rPr lang="en-US" sz="1051" dirty="0">
                  <a:solidFill>
                    <a:srgbClr val="3333FF"/>
                  </a:solidFill>
                  <a:latin typeface="Arial"/>
                  <a:cs typeface="Arial" panose="020B0604020202020204" pitchFamily="34" charset="0"/>
                </a:rPr>
                <a:t>:</a:t>
              </a:r>
              <a: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 1.82 </a:t>
              </a:r>
              <a:b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</a:br>
              <a: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(95% CI</a:t>
              </a:r>
              <a:r>
                <a:rPr lang="en-US" sz="1051" dirty="0">
                  <a:solidFill>
                    <a:srgbClr val="3333FF"/>
                  </a:solidFill>
                  <a:latin typeface="Arial"/>
                  <a:cs typeface="Arial" panose="020B0604020202020204" pitchFamily="34" charset="0"/>
                </a:rPr>
                <a:t>:</a:t>
              </a:r>
              <a: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10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0.87</a:t>
              </a:r>
              <a: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, 3.82) </a:t>
              </a:r>
            </a:p>
            <a:p>
              <a:pPr algn="ctr" defTabSz="914377">
                <a:defRPr/>
              </a:pPr>
              <a: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p=0.1143</a:t>
              </a:r>
              <a:endParaRPr lang="en-GB" sz="105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104006" y="2883692"/>
              <a:ext cx="1427121" cy="577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HR: 1.00 </a:t>
              </a:r>
              <a:b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</a:br>
              <a: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(95% CI: 0.52, 1.90) p=0.9902</a:t>
              </a:r>
              <a:endParaRPr lang="en-GB" sz="105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5940152" y="1662726"/>
              <a:ext cx="2215000" cy="703371"/>
              <a:chOff x="8460429" y="1937735"/>
              <a:chExt cx="2215000" cy="703371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8675936" y="1937735"/>
                <a:ext cx="1783471" cy="27699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GB" altLang="en-US" sz="1200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rPr>
                  <a:t>Condensed, N=247</a:t>
                </a:r>
                <a:endParaRPr lang="en-GB" sz="12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676456" y="2364107"/>
                <a:ext cx="1998973" cy="27699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r>
                  <a:rPr lang="en-GB" altLang="en-US" sz="1200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rPr>
                  <a:t>Conservative, N=251</a:t>
                </a:r>
                <a:endParaRPr lang="en-GB" sz="12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460429" y="1984794"/>
                <a:ext cx="215504" cy="182880"/>
              </a:xfrm>
              <a:prstGeom prst="rect">
                <a:avLst/>
              </a:prstGeom>
              <a:solidFill>
                <a:srgbClr val="B8DB5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8460429" y="2411166"/>
                <a:ext cx="215504" cy="182880"/>
              </a:xfrm>
              <a:prstGeom prst="rect">
                <a:avLst/>
              </a:prstGeom>
              <a:solidFill>
                <a:srgbClr val="DBE6A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89" name="Rectangle 88"/>
            <p:cNvSpPr/>
            <p:nvPr/>
          </p:nvSpPr>
          <p:spPr>
            <a:xfrm>
              <a:off x="1772073" y="4711294"/>
              <a:ext cx="1224136" cy="27699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GB" altLang="en-US" sz="12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Hypotension</a:t>
              </a:r>
              <a:endParaRPr lang="en-GB" sz="12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320244" y="4731546"/>
              <a:ext cx="1224136" cy="4616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GB" altLang="en-US" sz="12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Renal dysfunction</a:t>
              </a:r>
              <a:endParaRPr lang="en-GB" sz="12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725254" y="4720235"/>
              <a:ext cx="1311228" cy="27699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GB" altLang="en-US" sz="12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Hyperkalemia</a:t>
              </a:r>
              <a:endParaRPr lang="en-GB" sz="12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452552" y="4720235"/>
              <a:ext cx="1224136" cy="27699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GB" altLang="en-US" sz="12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Angioedema</a:t>
              </a:r>
              <a:endParaRPr lang="en-GB" sz="1200" b="1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3" name="Right Brace 92"/>
            <p:cNvSpPr/>
            <p:nvPr/>
          </p:nvSpPr>
          <p:spPr>
            <a:xfrm rot="16200000">
              <a:off x="2242423" y="3095355"/>
              <a:ext cx="200195" cy="725928"/>
            </a:xfrm>
            <a:prstGeom prst="rightBrace">
              <a:avLst>
                <a:gd name="adj1" fmla="val 36271"/>
                <a:gd name="adj2" fmla="val 50000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Right Brace 93"/>
            <p:cNvSpPr/>
            <p:nvPr/>
          </p:nvSpPr>
          <p:spPr>
            <a:xfrm rot="16200000">
              <a:off x="3716424" y="3203875"/>
              <a:ext cx="198213" cy="704579"/>
            </a:xfrm>
            <a:prstGeom prst="rightBrace">
              <a:avLst>
                <a:gd name="adj1" fmla="val 36271"/>
                <a:gd name="adj2" fmla="val 50000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5" name="Right Brace 94"/>
            <p:cNvSpPr/>
            <p:nvPr/>
          </p:nvSpPr>
          <p:spPr>
            <a:xfrm rot="16200000">
              <a:off x="5272836" y="3234139"/>
              <a:ext cx="200195" cy="636004"/>
            </a:xfrm>
            <a:prstGeom prst="rightBrace">
              <a:avLst>
                <a:gd name="adj1" fmla="val 36271"/>
                <a:gd name="adj2" fmla="val 50000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79598" y="4440862"/>
              <a:ext cx="1224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100" dirty="0">
                  <a:solidFill>
                    <a:prstClr val="black"/>
                  </a:solidFill>
                  <a:latin typeface="Arial"/>
                </a:rPr>
                <a:t>n/N events</a:t>
              </a:r>
              <a:endParaRPr lang="en-US" sz="11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766451" y="4412396"/>
              <a:ext cx="6536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100" dirty="0">
                  <a:solidFill>
                    <a:prstClr val="black"/>
                  </a:solidFill>
                  <a:latin typeface="Arial"/>
                </a:rPr>
                <a:t>24/247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342515" y="4412958"/>
              <a:ext cx="6536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100" dirty="0">
                  <a:solidFill>
                    <a:prstClr val="black"/>
                  </a:solidFill>
                  <a:latin typeface="Arial"/>
                </a:rPr>
                <a:t>21/251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350627" y="4412396"/>
              <a:ext cx="6536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100" dirty="0">
                  <a:solidFill>
                    <a:prstClr val="black"/>
                  </a:solidFill>
                  <a:latin typeface="Arial"/>
                </a:rPr>
                <a:t>18/247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932312" y="4412396"/>
              <a:ext cx="6536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100" dirty="0">
                  <a:solidFill>
                    <a:prstClr val="black"/>
                  </a:solidFill>
                  <a:latin typeface="Arial"/>
                </a:rPr>
                <a:t>19/251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725254" y="4412396"/>
              <a:ext cx="6536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100" dirty="0">
                  <a:solidFill>
                    <a:prstClr val="black"/>
                  </a:solidFill>
                  <a:latin typeface="Arial"/>
                </a:rPr>
                <a:t>19/247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306938" y="4412396"/>
              <a:ext cx="6536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100" dirty="0">
                  <a:solidFill>
                    <a:prstClr val="black"/>
                  </a:solidFill>
                  <a:latin typeface="Arial"/>
                </a:rPr>
                <a:t>11/251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223704" y="4412396"/>
              <a:ext cx="6536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100" dirty="0">
                  <a:solidFill>
                    <a:prstClr val="black"/>
                  </a:solidFill>
                  <a:latin typeface="Arial"/>
                </a:rPr>
                <a:t>0/247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799768" y="4412396"/>
              <a:ext cx="6536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100" dirty="0">
                  <a:solidFill>
                    <a:prstClr val="black"/>
                  </a:solidFill>
                  <a:latin typeface="Arial"/>
                </a:rPr>
                <a:t>2/251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619671" y="2738310"/>
              <a:ext cx="1445699" cy="5774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sv-SE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HR</a:t>
              </a:r>
              <a:r>
                <a:rPr lang="en-US" sz="1051" dirty="0">
                  <a:solidFill>
                    <a:srgbClr val="3333FF"/>
                  </a:solidFill>
                  <a:latin typeface="Arial"/>
                  <a:cs typeface="Arial" panose="020B0604020202020204" pitchFamily="34" charset="0"/>
                </a:rPr>
                <a:t>:</a:t>
              </a:r>
              <a:r>
                <a:rPr lang="sv-SE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1051" dirty="0">
                  <a:solidFill>
                    <a:prstClr val="black"/>
                  </a:solidFill>
                  <a:latin typeface="Arial"/>
                  <a:cs typeface="Arial" panose="020B0604020202020204" pitchFamily="34" charset="0"/>
                </a:rPr>
                <a:t>1.19 </a:t>
              </a:r>
              <a:br>
                <a:rPr lang="en-US" sz="1051" dirty="0">
                  <a:solidFill>
                    <a:prstClr val="black"/>
                  </a:solidFill>
                  <a:latin typeface="Arial"/>
                  <a:cs typeface="Arial" panose="020B0604020202020204" pitchFamily="34" charset="0"/>
                </a:rPr>
              </a:br>
              <a:r>
                <a:rPr lang="en-US" sz="1051" dirty="0">
                  <a:solidFill>
                    <a:prstClr val="black"/>
                  </a:solidFill>
                  <a:latin typeface="Arial"/>
                  <a:cs typeface="Arial" panose="020B0604020202020204" pitchFamily="34" charset="0"/>
                </a:rPr>
                <a:t>(95</a:t>
              </a:r>
              <a: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% CI: 0.66, 2.13) </a:t>
              </a:r>
              <a:b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</a:br>
              <a:r>
                <a:rPr lang="en-US" sz="105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p=0.5697</a:t>
              </a:r>
              <a:endParaRPr lang="en-GB" sz="105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 bwMode="gray">
          <a:xfrm>
            <a:off x="347951" y="1379577"/>
            <a:ext cx="8439912" cy="106835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38100" dist="38100" dir="5400000" algn="ctr" rotWithShape="0">
              <a:schemeClr val="tx1">
                <a:alpha val="16000"/>
              </a:scheme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noAutofit/>
          </a:bodyPr>
          <a:lstStyle>
            <a:lvl1pPr marL="204788" indent="-2047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6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17B69"/>
              </a:buClr>
              <a:buFont typeface="Arial" charset="0"/>
              <a:buChar char="•"/>
              <a:defRPr sz="1600" spc="0" baseline="0">
                <a:solidFill>
                  <a:schemeClr val="tx1"/>
                </a:solidFill>
                <a:latin typeface="+mn-lt"/>
              </a:defRPr>
            </a:lvl2pPr>
            <a:lvl3pPr marL="561975" indent="-17621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-"/>
              <a:defRPr sz="1600" spc="0" baseline="0">
                <a:solidFill>
                  <a:schemeClr val="tx1"/>
                </a:solidFill>
                <a:latin typeface="+mn-lt"/>
              </a:defRPr>
            </a:lvl3pPr>
            <a:lvl4pPr marL="752475" indent="-1952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 sz="1600" spc="0" baseline="0">
                <a:solidFill>
                  <a:schemeClr val="tx1"/>
                </a:solidFill>
                <a:latin typeface="+mn-lt"/>
              </a:defRPr>
            </a:lvl4pPr>
            <a:lvl5pPr marL="957263" indent="-195263" algn="l" rtl="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 spc="0" baseline="0">
                <a:solidFill>
                  <a:schemeClr val="tx1"/>
                </a:solidFill>
                <a:latin typeface="+mn-lt"/>
              </a:defRPr>
            </a:lvl5pPr>
            <a:lvl6pPr marL="13747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33357" lvl="2" indent="-233357" defTabSz="914377" eaLnBrk="1" hangingPunct="1">
              <a:spcAft>
                <a:spcPts val="1000"/>
              </a:spcAft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rgbClr val="474749"/>
                </a:solidFill>
                <a:latin typeface="Arial"/>
              </a:rPr>
              <a:t>Non vi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erano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significative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differenze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nell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’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incidenza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AEs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predefiniti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tra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due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gruppi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titolazione</a:t>
            </a:r>
            <a:endParaRPr lang="en-US" sz="1400" dirty="0">
              <a:solidFill>
                <a:srgbClr val="474749"/>
              </a:solidFill>
              <a:latin typeface="Arial"/>
            </a:endParaRPr>
          </a:p>
          <a:p>
            <a:pPr marL="233357" lvl="2" indent="-233357" defTabSz="914377" eaLnBrk="1" hangingPunct="1">
              <a:spcAft>
                <a:spcPts val="1000"/>
              </a:spcAft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rgbClr val="474749"/>
                </a:solidFill>
                <a:latin typeface="Arial"/>
              </a:rPr>
              <a:t>L’ angioedema era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raro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, con due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casi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non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severi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senza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compromissione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delle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vie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aeree</a:t>
            </a:r>
            <a:endParaRPr lang="en-US" sz="1400" dirty="0">
              <a:solidFill>
                <a:srgbClr val="4747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55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0" y="365126"/>
            <a:ext cx="8432800" cy="7207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</a:rPr>
              <a:t>Obiettivo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Primario</a:t>
            </a:r>
            <a:r>
              <a:rPr lang="en-US" sz="2800" dirty="0" smtClean="0">
                <a:solidFill>
                  <a:schemeClr val="accent2"/>
                </a:solidFill>
              </a:rPr>
              <a:t>: </a:t>
            </a:r>
            <a:r>
              <a:rPr lang="en-US" sz="2800" dirty="0" err="1" smtClean="0">
                <a:solidFill>
                  <a:schemeClr val="accent2"/>
                </a:solidFill>
              </a:rPr>
              <a:t>Incidenza</a:t>
            </a:r>
            <a:r>
              <a:rPr lang="en-US" sz="2800" dirty="0" smtClean="0">
                <a:solidFill>
                  <a:schemeClr val="accent2"/>
                </a:solidFill>
              </a:rPr>
              <a:t> di SBP&lt; 95mmHg e </a:t>
            </a:r>
            <a:r>
              <a:rPr lang="en-US" sz="2800" dirty="0" err="1" smtClean="0">
                <a:solidFill>
                  <a:schemeClr val="accent2"/>
                </a:solidFill>
              </a:rPr>
              <a:t>variazioni</a:t>
            </a:r>
            <a:r>
              <a:rPr lang="en-US" sz="2800" dirty="0" smtClean="0">
                <a:solidFill>
                  <a:schemeClr val="accent2"/>
                </a:solidFill>
              </a:rPr>
              <a:t> di </a:t>
            </a:r>
            <a:r>
              <a:rPr lang="en-US" sz="2800" dirty="0" err="1" smtClean="0">
                <a:solidFill>
                  <a:schemeClr val="accent2"/>
                </a:solidFill>
              </a:rPr>
              <a:t>esami</a:t>
            </a:r>
            <a:r>
              <a:rPr lang="en-US" sz="2800" dirty="0" smtClean="0">
                <a:solidFill>
                  <a:schemeClr val="accent2"/>
                </a:solidFill>
              </a:rPr>
              <a:t> di </a:t>
            </a:r>
            <a:r>
              <a:rPr lang="en-US" sz="2800" dirty="0" err="1" smtClean="0">
                <a:solidFill>
                  <a:schemeClr val="accent2"/>
                </a:solidFill>
              </a:rPr>
              <a:t>laboratorio</a:t>
            </a:r>
            <a:r>
              <a:rPr lang="en-US" sz="2800" dirty="0" smtClean="0">
                <a:solidFill>
                  <a:schemeClr val="accent2"/>
                </a:solidFill>
              </a:rPr>
              <a:t> pre-</a:t>
            </a:r>
            <a:r>
              <a:rPr lang="en-US" sz="2800" dirty="0" err="1" smtClean="0">
                <a:solidFill>
                  <a:schemeClr val="accent2"/>
                </a:solidFill>
              </a:rPr>
              <a:t>specificate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" y="6273801"/>
            <a:ext cx="3186113" cy="411163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000"/>
            </a:lvl1pPr>
          </a:lstStyle>
          <a:p>
            <a:r>
              <a:rPr lang="en-US" sz="900" dirty="0"/>
              <a:t>CI, confidence interval; HR, hazard ratio; SBP, systolic blood pressure; SCr, serum creatinine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580189" y="6272214"/>
            <a:ext cx="2563812" cy="414337"/>
          </a:xfrm>
        </p:spPr>
        <p:txBody>
          <a:bodyPr anchor="t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algn="just"/>
            <a:r>
              <a:rPr lang="en-US" sz="900" dirty="0" err="1"/>
              <a:t>Senni</a:t>
            </a:r>
            <a:r>
              <a:rPr lang="en-US" sz="900" dirty="0"/>
              <a:t> et al., </a:t>
            </a:r>
            <a:r>
              <a:rPr lang="en-US" sz="900" dirty="0" err="1"/>
              <a:t>Eur</a:t>
            </a:r>
            <a:r>
              <a:rPr lang="en-US" sz="900" dirty="0"/>
              <a:t> J Heart Fail. 2016 Sep;18(9):1193-202</a:t>
            </a:r>
            <a:endParaRPr lang="en-GB" sz="900" dirty="0">
              <a:solidFill>
                <a:srgbClr val="686A6E"/>
              </a:solidFill>
            </a:endParaRPr>
          </a:p>
        </p:txBody>
      </p:sp>
      <p:graphicFrame>
        <p:nvGraphicFramePr>
          <p:cNvPr id="68" name="Chart 67"/>
          <p:cNvGraphicFramePr>
            <a:graphicFrameLocks/>
          </p:cNvGraphicFramePr>
          <p:nvPr>
            <p:extLst/>
          </p:nvPr>
        </p:nvGraphicFramePr>
        <p:xfrm>
          <a:off x="978409" y="2216505"/>
          <a:ext cx="6704969" cy="3760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9" name="Group 68"/>
          <p:cNvGrpSpPr/>
          <p:nvPr/>
        </p:nvGrpSpPr>
        <p:grpSpPr>
          <a:xfrm>
            <a:off x="1490061" y="5630493"/>
            <a:ext cx="6028728" cy="469968"/>
            <a:chOff x="3016823" y="4239580"/>
            <a:chExt cx="4166199" cy="622354"/>
          </a:xfrm>
        </p:grpSpPr>
        <p:sp>
          <p:nvSpPr>
            <p:cNvPr id="70" name="TextBox 69"/>
            <p:cNvSpPr txBox="1"/>
            <p:nvPr/>
          </p:nvSpPr>
          <p:spPr>
            <a:xfrm>
              <a:off x="3016823" y="4252196"/>
              <a:ext cx="679820" cy="570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100" b="1" kern="0" dirty="0">
                  <a:solidFill>
                    <a:prstClr val="black">
                      <a:lumMod val="75000"/>
                    </a:prstClr>
                  </a:solidFill>
                  <a:latin typeface="Arial"/>
                  <a:cs typeface="Arial" panose="020B0604020202020204" pitchFamily="34" charset="0"/>
                </a:rPr>
                <a:t>SBP </a:t>
              </a:r>
              <a:br>
                <a:rPr lang="en-US" sz="1100" b="1" kern="0" dirty="0">
                  <a:solidFill>
                    <a:prstClr val="black">
                      <a:lumMod val="75000"/>
                    </a:prstClr>
                  </a:solidFill>
                  <a:latin typeface="Arial"/>
                  <a:cs typeface="Arial" panose="020B0604020202020204" pitchFamily="34" charset="0"/>
                </a:rPr>
              </a:br>
              <a:r>
                <a:rPr lang="en-US" sz="1100" b="1" kern="0" dirty="0">
                  <a:solidFill>
                    <a:prstClr val="black">
                      <a:lumMod val="75000"/>
                    </a:prstClr>
                  </a:solidFill>
                  <a:latin typeface="Arial"/>
                  <a:cs typeface="Arial" panose="020B0604020202020204" pitchFamily="34" charset="0"/>
                </a:rPr>
                <a:t>&lt;95 mmHg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721387" y="4239580"/>
              <a:ext cx="855924" cy="570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defTabSz="914377">
                <a:defRPr/>
              </a:pPr>
              <a:r>
                <a:rPr lang="en-US" sz="1100" kern="0" dirty="0">
                  <a:solidFill>
                    <a:prstClr val="black">
                      <a:lumMod val="75000"/>
                    </a:prstClr>
                  </a:solidFill>
                  <a:latin typeface="Arial"/>
                </a:rPr>
                <a:t>Serum </a:t>
              </a:r>
            </a:p>
            <a:p>
              <a:pPr defTabSz="914377">
                <a:defRPr/>
              </a:pPr>
              <a:r>
                <a:rPr lang="en-US" sz="1100" kern="0" dirty="0">
                  <a:solidFill>
                    <a:prstClr val="black">
                      <a:lumMod val="75000"/>
                    </a:prstClr>
                  </a:solidFill>
                  <a:latin typeface="Arial"/>
                </a:rPr>
                <a:t>K+ &gt;5.5 mmol/L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597881" y="4251110"/>
              <a:ext cx="855924" cy="570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defTabSz="914377">
                <a:defRPr/>
              </a:pPr>
              <a:r>
                <a:rPr lang="en-US" sz="1100" kern="0" dirty="0">
                  <a:solidFill>
                    <a:prstClr val="black">
                      <a:lumMod val="75000"/>
                    </a:prstClr>
                  </a:solidFill>
                  <a:latin typeface="Arial"/>
                </a:rPr>
                <a:t>Serum </a:t>
              </a:r>
            </a:p>
            <a:p>
              <a:pPr defTabSz="914377">
                <a:defRPr/>
              </a:pPr>
              <a:r>
                <a:rPr lang="en-US" sz="1100" kern="0" dirty="0">
                  <a:solidFill>
                    <a:prstClr val="black">
                      <a:lumMod val="75000"/>
                    </a:prstClr>
                  </a:solidFill>
                  <a:latin typeface="Arial"/>
                </a:rPr>
                <a:t>K</a:t>
              </a:r>
              <a:r>
                <a:rPr lang="en-US" sz="1100" kern="0" baseline="30000" dirty="0">
                  <a:solidFill>
                    <a:prstClr val="black">
                      <a:lumMod val="75000"/>
                    </a:prstClr>
                  </a:solidFill>
                  <a:latin typeface="Arial"/>
                </a:rPr>
                <a:t>+</a:t>
              </a:r>
              <a:r>
                <a:rPr lang="en-US" sz="1100" kern="0" dirty="0">
                  <a:solidFill>
                    <a:prstClr val="black">
                      <a:lumMod val="75000"/>
                    </a:prstClr>
                  </a:solidFill>
                  <a:latin typeface="Arial"/>
                </a:rPr>
                <a:t> ≥6.0 mmol/L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114" y="4274535"/>
              <a:ext cx="702232" cy="570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defTabSz="914377">
                <a:defRPr/>
              </a:pPr>
              <a:r>
                <a:rPr lang="en-US" sz="1100" kern="0" dirty="0">
                  <a:solidFill>
                    <a:prstClr val="black">
                      <a:lumMod val="75000"/>
                    </a:prstClr>
                  </a:solidFill>
                  <a:latin typeface="Arial"/>
                </a:rPr>
                <a:t>SCr &gt;3.0 mg/dL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23585" y="4291333"/>
              <a:ext cx="959437" cy="570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defTabSz="914377">
                <a:defRPr/>
              </a:pPr>
              <a:r>
                <a:rPr lang="en-US" sz="1100" kern="0" dirty="0">
                  <a:solidFill>
                    <a:prstClr val="black">
                      <a:lumMod val="75000"/>
                    </a:prstClr>
                  </a:solidFill>
                  <a:latin typeface="Arial"/>
                </a:rPr>
                <a:t>Doubling of SCr from baseline</a:t>
              </a:r>
            </a:p>
          </p:txBody>
        </p:sp>
      </p:grpSp>
      <p:sp>
        <p:nvSpPr>
          <p:cNvPr id="75" name="Rectangle 74"/>
          <p:cNvSpPr/>
          <p:nvPr/>
        </p:nvSpPr>
        <p:spPr>
          <a:xfrm>
            <a:off x="1318731" y="3746923"/>
            <a:ext cx="15524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sv-SE" alt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HR</a:t>
            </a:r>
            <a:r>
              <a:rPr lang="sv-SE" altLang="en-US" sz="1000" kern="0" dirty="0">
                <a:solidFill>
                  <a:srgbClr val="3333FF"/>
                </a:solidFill>
                <a:latin typeface="Arial"/>
                <a:cs typeface="Arial" panose="020B0604020202020204" pitchFamily="34" charset="0"/>
              </a:rPr>
              <a:t>:</a:t>
            </a:r>
            <a:r>
              <a:rPr lang="sv-SE" alt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1.77</a:t>
            </a:r>
            <a:br>
              <a:rPr lang="sv-SE" alt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</a:br>
            <a:r>
              <a:rPr lang="sv-SE" alt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(95% CI</a:t>
            </a:r>
            <a:r>
              <a:rPr lang="sv-SE" altLang="en-US" sz="1000" kern="0" dirty="0">
                <a:solidFill>
                  <a:srgbClr val="3333FF"/>
                </a:solidFill>
                <a:latin typeface="Arial"/>
                <a:cs typeface="Arial" panose="020B0604020202020204" pitchFamily="34" charset="0"/>
              </a:rPr>
              <a:t>:</a:t>
            </a:r>
            <a:r>
              <a:rPr lang="sv-SE" alt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0.89, 3.52) p=0.1020</a:t>
            </a:r>
            <a:endParaRPr lang="en-GB" sz="1000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605890" y="3786228"/>
            <a:ext cx="14171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sv-SE" alt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HR</a:t>
            </a:r>
            <a:r>
              <a:rPr lang="sv-SE" altLang="en-US" sz="1000" kern="0" dirty="0">
                <a:solidFill>
                  <a:srgbClr val="3333FF"/>
                </a:solidFill>
                <a:latin typeface="Arial"/>
                <a:cs typeface="Arial" panose="020B0604020202020204" pitchFamily="34" charset="0"/>
              </a:rPr>
              <a:t>: 1</a:t>
            </a:r>
            <a:r>
              <a:rPr lang="sv-SE" alt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.93 </a:t>
            </a:r>
            <a:br>
              <a:rPr lang="sv-SE" alt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</a:br>
            <a:r>
              <a:rPr lang="sv-SE" alt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(95% CI</a:t>
            </a:r>
            <a:r>
              <a:rPr lang="sv-SE" altLang="en-US" sz="1000" kern="0" dirty="0">
                <a:solidFill>
                  <a:srgbClr val="3333FF"/>
                </a:solidFill>
                <a:latin typeface="Arial"/>
                <a:cs typeface="Arial" panose="020B0604020202020204" pitchFamily="34" charset="0"/>
              </a:rPr>
              <a:t>:</a:t>
            </a:r>
            <a:r>
              <a:rPr lang="sv-SE" alt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0.89, 4.17) p=0.0966</a:t>
            </a:r>
            <a:endParaRPr lang="en-GB" sz="1000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769258" y="4242577"/>
            <a:ext cx="13867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HR</a:t>
            </a:r>
            <a:r>
              <a:rPr lang="sv-SE" altLang="en-US" sz="1000" kern="0" dirty="0">
                <a:solidFill>
                  <a:srgbClr val="3333FF"/>
                </a:solidFill>
                <a:latin typeface="Arial"/>
                <a:cs typeface="Arial" panose="020B0604020202020204" pitchFamily="34" charset="0"/>
              </a:rPr>
              <a:t>: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3.14 </a:t>
            </a:r>
            <a:br>
              <a:rPr 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</a:br>
            <a:r>
              <a:rPr 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(95% CI</a:t>
            </a:r>
            <a:r>
              <a:rPr lang="sv-SE" altLang="en-US" sz="1000" kern="0" dirty="0">
                <a:solidFill>
                  <a:srgbClr val="3333FF"/>
                </a:solidFill>
                <a:latin typeface="Arial"/>
                <a:cs typeface="Arial" panose="020B0604020202020204" pitchFamily="34" charset="0"/>
              </a:rPr>
              <a:t>: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0.33, 30.18) p=0.3222</a:t>
            </a:r>
            <a:endParaRPr lang="en-GB" sz="1000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8" name="Right Brace 77"/>
          <p:cNvSpPr/>
          <p:nvPr/>
        </p:nvSpPr>
        <p:spPr>
          <a:xfrm rot="16200000">
            <a:off x="1985393" y="4146944"/>
            <a:ext cx="200195" cy="652545"/>
          </a:xfrm>
          <a:prstGeom prst="rightBrace">
            <a:avLst>
              <a:gd name="adj1" fmla="val 36271"/>
              <a:gd name="adj2" fmla="val 500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Right Brace 78"/>
          <p:cNvSpPr/>
          <p:nvPr/>
        </p:nvSpPr>
        <p:spPr>
          <a:xfrm rot="16200000">
            <a:off x="3208481" y="4195880"/>
            <a:ext cx="200195" cy="652545"/>
          </a:xfrm>
          <a:prstGeom prst="rightBrace">
            <a:avLst>
              <a:gd name="adj1" fmla="val 36271"/>
              <a:gd name="adj2" fmla="val 500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Right Brace 79"/>
          <p:cNvSpPr/>
          <p:nvPr/>
        </p:nvSpPr>
        <p:spPr>
          <a:xfrm rot="16200000">
            <a:off x="4362907" y="4643132"/>
            <a:ext cx="181235" cy="556504"/>
          </a:xfrm>
          <a:prstGeom prst="rightBrace">
            <a:avLst>
              <a:gd name="adj1" fmla="val 36271"/>
              <a:gd name="adj2" fmla="val 500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94579" y="2924650"/>
            <a:ext cx="353943" cy="176586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914377">
              <a:defRPr/>
            </a:pPr>
            <a:r>
              <a:rPr lang="en-US" sz="1100" b="1" dirty="0">
                <a:solidFill>
                  <a:prstClr val="black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Proportion of patients, %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83183" y="5417998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1100" dirty="0">
                <a:solidFill>
                  <a:prstClr val="black"/>
                </a:solidFill>
                <a:latin typeface="Arial"/>
              </a:rPr>
              <a:t>n/N events</a:t>
            </a:r>
            <a:endParaRPr 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470036" y="5467100"/>
            <a:ext cx="65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22/246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973530" y="5467100"/>
            <a:ext cx="65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13/249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694734" y="5467100"/>
            <a:ext cx="65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18/245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198228" y="5467100"/>
            <a:ext cx="65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10/247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18870" y="5467100"/>
            <a:ext cx="65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3/245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422364" y="5467100"/>
            <a:ext cx="65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1/247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114431" y="5467100"/>
            <a:ext cx="65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1/245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617924" y="5467100"/>
            <a:ext cx="65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0/248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300192" y="5467100"/>
            <a:ext cx="65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2/245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803687" y="5467100"/>
            <a:ext cx="65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1/248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5940152" y="2510452"/>
            <a:ext cx="2215000" cy="703371"/>
            <a:chOff x="8460429" y="1937735"/>
            <a:chExt cx="2215000" cy="703371"/>
          </a:xfrm>
        </p:grpSpPr>
        <p:sp>
          <p:nvSpPr>
            <p:cNvPr id="99" name="Rectangle 98"/>
            <p:cNvSpPr/>
            <p:nvPr/>
          </p:nvSpPr>
          <p:spPr>
            <a:xfrm>
              <a:off x="8675936" y="1937735"/>
              <a:ext cx="1783471" cy="27699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altLang="en-US" sz="12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Condensed, N=247</a:t>
              </a:r>
              <a:endParaRPr lang="en-GB" sz="12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676456" y="2364107"/>
              <a:ext cx="1998973" cy="27699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altLang="en-US" sz="12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Conservative, N=251</a:t>
              </a:r>
              <a:endParaRPr lang="en-GB" sz="12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460429" y="1984794"/>
              <a:ext cx="215504" cy="182880"/>
            </a:xfrm>
            <a:prstGeom prst="rect">
              <a:avLst/>
            </a:prstGeom>
            <a:solidFill>
              <a:srgbClr val="B8DB5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8460429" y="2411166"/>
              <a:ext cx="215504" cy="182880"/>
            </a:xfrm>
            <a:prstGeom prst="rect">
              <a:avLst/>
            </a:prstGeom>
            <a:solidFill>
              <a:srgbClr val="DBE6A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 bwMode="gray">
          <a:xfrm>
            <a:off x="347951" y="1379577"/>
            <a:ext cx="8439912" cy="5635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38100" dist="38100" dir="5400000" algn="ctr" rotWithShape="0">
              <a:schemeClr val="tx1">
                <a:alpha val="16000"/>
              </a:scheme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noAutofit/>
          </a:bodyPr>
          <a:lstStyle>
            <a:lvl1pPr marL="204788" indent="-2047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6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17B69"/>
              </a:buClr>
              <a:buFont typeface="Arial" charset="0"/>
              <a:buChar char="•"/>
              <a:defRPr sz="1600" spc="0" baseline="0">
                <a:solidFill>
                  <a:schemeClr val="tx1"/>
                </a:solidFill>
                <a:latin typeface="+mn-lt"/>
              </a:defRPr>
            </a:lvl2pPr>
            <a:lvl3pPr marL="561975" indent="-17621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-"/>
              <a:defRPr sz="1600" spc="0" baseline="0">
                <a:solidFill>
                  <a:schemeClr val="tx1"/>
                </a:solidFill>
                <a:latin typeface="+mn-lt"/>
              </a:defRPr>
            </a:lvl3pPr>
            <a:lvl4pPr marL="752475" indent="-1952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 sz="1600" spc="0" baseline="0">
                <a:solidFill>
                  <a:schemeClr val="tx1"/>
                </a:solidFill>
                <a:latin typeface="+mn-lt"/>
              </a:defRPr>
            </a:lvl4pPr>
            <a:lvl5pPr marL="957263" indent="-195263" algn="l" rtl="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 spc="0" baseline="0">
                <a:solidFill>
                  <a:schemeClr val="tx1"/>
                </a:solidFill>
                <a:latin typeface="+mn-lt"/>
              </a:defRPr>
            </a:lvl5pPr>
            <a:lvl6pPr marL="13747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33357" lvl="2" indent="-233357" defTabSz="914377" eaLnBrk="1" hangingPunct="1">
              <a:spcAft>
                <a:spcPts val="1000"/>
              </a:spcAft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400" dirty="0" err="1">
                <a:solidFill>
                  <a:srgbClr val="474749"/>
                </a:solidFill>
                <a:latin typeface="Arial"/>
              </a:rPr>
              <a:t>Nessuna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differenza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significativa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veniva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osservata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tra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due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regimi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titolazione</a:t>
            </a:r>
            <a:endParaRPr lang="en-US" sz="1400" dirty="0">
              <a:solidFill>
                <a:srgbClr val="4747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6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 rot="10800000">
            <a:off x="6705762" y="2972399"/>
            <a:ext cx="1639311" cy="2666387"/>
          </a:xfrm>
          <a:prstGeom prst="rect">
            <a:avLst/>
          </a:prstGeom>
          <a:solidFill>
            <a:schemeClr val="accent3">
              <a:lumMod val="8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ectangle 17"/>
          <p:cNvSpPr/>
          <p:nvPr/>
        </p:nvSpPr>
        <p:spPr>
          <a:xfrm rot="10800000">
            <a:off x="2980704" y="2979493"/>
            <a:ext cx="1705873" cy="2666387"/>
          </a:xfrm>
          <a:prstGeom prst="rect">
            <a:avLst/>
          </a:prstGeom>
          <a:solidFill>
            <a:schemeClr val="accent3">
              <a:lumMod val="8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>
          <a:xfrm rot="10800000">
            <a:off x="4813123" y="2975956"/>
            <a:ext cx="1722932" cy="2666387"/>
          </a:xfrm>
          <a:prstGeom prst="rect">
            <a:avLst/>
          </a:prstGeom>
          <a:solidFill>
            <a:schemeClr val="accent3">
              <a:lumMod val="8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0800000">
            <a:off x="1138572" y="2972417"/>
            <a:ext cx="1694737" cy="2666387"/>
          </a:xfrm>
          <a:prstGeom prst="rect">
            <a:avLst/>
          </a:prstGeom>
          <a:solidFill>
            <a:schemeClr val="accent3">
              <a:lumMod val="8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3539"/>
            <a:ext cx="8440739" cy="7207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accent2"/>
                </a:solidFill>
              </a:rPr>
              <a:t>Incidenza</a:t>
            </a:r>
            <a:r>
              <a:rPr lang="en-US" sz="3200" dirty="0" smtClean="0">
                <a:solidFill>
                  <a:schemeClr val="accent2"/>
                </a:solidFill>
              </a:rPr>
              <a:t> di AEs pre-</a:t>
            </a:r>
            <a:r>
              <a:rPr lang="en-US" sz="3200" dirty="0" err="1" smtClean="0">
                <a:solidFill>
                  <a:schemeClr val="accent2"/>
                </a:solidFill>
              </a:rPr>
              <a:t>specificati</a:t>
            </a:r>
            <a:r>
              <a:rPr lang="en-US" sz="3200" dirty="0" smtClean="0">
                <a:solidFill>
                  <a:schemeClr val="accent2"/>
                </a:solidFill>
              </a:rPr>
              <a:t> in </a:t>
            </a:r>
            <a:r>
              <a:rPr lang="en-US" sz="3200" dirty="0" err="1" smtClean="0">
                <a:solidFill>
                  <a:schemeClr val="accent2"/>
                </a:solidFill>
              </a:rPr>
              <a:t>relazione</a:t>
            </a:r>
            <a:r>
              <a:rPr lang="en-US" sz="3200" dirty="0" smtClean="0">
                <a:solidFill>
                  <a:schemeClr val="accent2"/>
                </a:solidFill>
              </a:rPr>
              <a:t> al ACEI/ARB </a:t>
            </a:r>
            <a:r>
              <a:rPr lang="en-US" sz="3200" dirty="0">
                <a:solidFill>
                  <a:schemeClr val="accent2"/>
                </a:solidFill>
              </a:rPr>
              <a:t>dose </a:t>
            </a:r>
            <a:r>
              <a:rPr lang="en-US" sz="3200" dirty="0" smtClean="0">
                <a:solidFill>
                  <a:schemeClr val="accent2"/>
                </a:solidFill>
              </a:rPr>
              <a:t>stratu</a:t>
            </a:r>
            <a:r>
              <a:rPr lang="en-US" sz="3200" dirty="0">
                <a:solidFill>
                  <a:schemeClr val="accent2"/>
                </a:solidFill>
              </a:rPr>
              <a:t>m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" y="6273801"/>
            <a:ext cx="3186113" cy="411163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000"/>
            </a:lvl1pPr>
          </a:lstStyle>
          <a:p>
            <a:r>
              <a:rPr lang="en-US" sz="900" dirty="0"/>
              <a:t>ACEI, angiotensin-converting enzyme inhibitor; AE, adverse event; ARB, angiotensin receptor blocker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774183" y="2838453"/>
          <a:ext cx="7824787" cy="311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616701" y="6272214"/>
            <a:ext cx="2527300" cy="414337"/>
          </a:xfrm>
        </p:spPr>
        <p:txBody>
          <a:bodyPr anchor="t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algn="just"/>
            <a:r>
              <a:rPr lang="en-US" sz="900" dirty="0" err="1"/>
              <a:t>Senni</a:t>
            </a:r>
            <a:r>
              <a:rPr lang="en-US" sz="900" dirty="0"/>
              <a:t> et al., </a:t>
            </a:r>
            <a:r>
              <a:rPr lang="en-US" sz="900" dirty="0" err="1"/>
              <a:t>Eur</a:t>
            </a:r>
            <a:r>
              <a:rPr lang="en-US" sz="900" dirty="0"/>
              <a:t> J Heart Fail. 2016 Sep;18(9):1193-202</a:t>
            </a:r>
            <a:endParaRPr lang="en-GB" sz="900" dirty="0">
              <a:solidFill>
                <a:srgbClr val="686A6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54428" y="3239734"/>
            <a:ext cx="1325880" cy="2339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200" b="1" dirty="0">
                <a:solidFill>
                  <a:srgbClr val="474749"/>
                </a:solidFill>
                <a:latin typeface="Arial"/>
              </a:rPr>
              <a:t>Hypotension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00579" y="3239734"/>
            <a:ext cx="1325880" cy="2339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200" b="1" dirty="0">
                <a:solidFill>
                  <a:srgbClr val="474749"/>
                </a:solidFill>
                <a:latin typeface="Arial"/>
              </a:rPr>
              <a:t>Renal dysfunction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46728" y="3239734"/>
            <a:ext cx="1325880" cy="2339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200" b="1" dirty="0">
                <a:solidFill>
                  <a:srgbClr val="474749"/>
                </a:solidFill>
                <a:latin typeface="Arial"/>
              </a:rPr>
              <a:t>Hyperkalemia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92877" y="3239734"/>
            <a:ext cx="1325880" cy="2339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200" b="1" dirty="0">
                <a:solidFill>
                  <a:srgbClr val="474749"/>
                </a:solidFill>
                <a:latin typeface="Arial"/>
              </a:rPr>
              <a:t>Angioedema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411" y="3125801"/>
            <a:ext cx="353943" cy="19838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914377">
              <a:defRPr/>
            </a:pPr>
            <a:r>
              <a:rPr lang="en-US" sz="1100" b="1" dirty="0">
                <a:solidFill>
                  <a:prstClr val="black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Proportion of patients, % (n)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12753" y="2355157"/>
            <a:ext cx="7132320" cy="600165"/>
            <a:chOff x="893763" y="2298511"/>
            <a:chExt cx="8069261" cy="600163"/>
          </a:xfrm>
        </p:grpSpPr>
        <p:sp>
          <p:nvSpPr>
            <p:cNvPr id="25" name="Rectangle 24"/>
            <p:cNvSpPr/>
            <p:nvPr/>
          </p:nvSpPr>
          <p:spPr>
            <a:xfrm>
              <a:off x="1107538" y="2298511"/>
              <a:ext cx="3716874" cy="60016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altLang="en-US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Condensed, N=247: </a:t>
              </a:r>
            </a:p>
            <a:p>
              <a:pPr defTabSz="914377">
                <a:defRPr/>
              </a:pPr>
              <a:r>
                <a:rPr lang="en-GB" altLang="en-US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High-dose ACEI/ARB (n=120) </a:t>
              </a:r>
            </a:p>
            <a:p>
              <a:pPr defTabSz="914377">
                <a:defRPr/>
              </a:pPr>
              <a:r>
                <a:rPr lang="en-GB" altLang="en-US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Low-dose AECI/ARB (n=127)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93763" y="2507153"/>
              <a:ext cx="215504" cy="182880"/>
            </a:xfrm>
            <a:prstGeom prst="rect">
              <a:avLst/>
            </a:prstGeom>
            <a:solidFill>
              <a:srgbClr val="B8DB5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34172" y="2507153"/>
              <a:ext cx="215504" cy="182880"/>
            </a:xfrm>
            <a:prstGeom prst="rect">
              <a:avLst/>
            </a:prstGeom>
            <a:solidFill>
              <a:srgbClr val="DBE6A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145754" y="2298511"/>
              <a:ext cx="3817270" cy="60016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altLang="en-US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Conservative, N=251: </a:t>
              </a:r>
            </a:p>
            <a:p>
              <a:pPr defTabSz="914377">
                <a:defRPr/>
              </a:pPr>
              <a:r>
                <a:rPr lang="en-GB" altLang="en-US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High-dose ACEI/ARB (n=127)</a:t>
              </a:r>
            </a:p>
            <a:p>
              <a:pPr defTabSz="914377">
                <a:defRPr/>
              </a:pPr>
              <a:r>
                <a:rPr lang="en-GB" altLang="en-US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Low-dose AECI/ARB (n=124)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744688" y="5319350"/>
            <a:ext cx="2963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77">
              <a:defRPr/>
            </a:pPr>
            <a:r>
              <a:rPr lang="sv-SE" sz="900" kern="0" dirty="0">
                <a:solidFill>
                  <a:srgbClr val="474749"/>
                </a:solidFill>
                <a:latin typeface="Arial"/>
                <a:cs typeface="Arial" panose="020B0604020202020204" pitchFamily="34" charset="0"/>
              </a:rPr>
              <a:t>0.0%</a:t>
            </a:r>
            <a:endParaRPr lang="en-GB" sz="900" kern="0" dirty="0">
              <a:solidFill>
                <a:srgbClr val="474749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59088" y="5319350"/>
            <a:ext cx="2963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77">
              <a:defRPr/>
            </a:pPr>
            <a:r>
              <a:rPr lang="sv-SE" sz="900" kern="0" dirty="0">
                <a:solidFill>
                  <a:srgbClr val="474749"/>
                </a:solidFill>
                <a:latin typeface="Arial"/>
                <a:cs typeface="Arial" panose="020B0604020202020204" pitchFamily="34" charset="0"/>
              </a:rPr>
              <a:t>0.0%</a:t>
            </a:r>
            <a:endParaRPr lang="en-GB" sz="900" kern="0" dirty="0">
              <a:solidFill>
                <a:srgbClr val="474749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gray">
          <a:xfrm>
            <a:off x="347951" y="1379578"/>
            <a:ext cx="8439912" cy="7152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38100" dist="38100" dir="5400000" algn="ctr" rotWithShape="0">
              <a:schemeClr val="tx1">
                <a:alpha val="16000"/>
              </a:scheme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noAutofit/>
          </a:bodyPr>
          <a:lstStyle>
            <a:lvl1pPr marL="204788" indent="-2047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6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17B69"/>
              </a:buClr>
              <a:buFont typeface="Arial" charset="0"/>
              <a:buChar char="•"/>
              <a:defRPr sz="1600" spc="0" baseline="0">
                <a:solidFill>
                  <a:schemeClr val="tx1"/>
                </a:solidFill>
                <a:latin typeface="+mn-lt"/>
              </a:defRPr>
            </a:lvl2pPr>
            <a:lvl3pPr marL="561975" indent="-17621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-"/>
              <a:defRPr sz="1600" spc="0" baseline="0">
                <a:solidFill>
                  <a:schemeClr val="tx1"/>
                </a:solidFill>
                <a:latin typeface="+mn-lt"/>
              </a:defRPr>
            </a:lvl3pPr>
            <a:lvl4pPr marL="752475" indent="-1952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 sz="1600" spc="0" baseline="0">
                <a:solidFill>
                  <a:schemeClr val="tx1"/>
                </a:solidFill>
                <a:latin typeface="+mn-lt"/>
              </a:defRPr>
            </a:lvl4pPr>
            <a:lvl5pPr marL="957263" indent="-195263" algn="l" rtl="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 spc="0" baseline="0">
                <a:solidFill>
                  <a:schemeClr val="tx1"/>
                </a:solidFill>
                <a:latin typeface="+mn-lt"/>
              </a:defRPr>
            </a:lvl5pPr>
            <a:lvl6pPr marL="13747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33357" lvl="2" indent="-233357" defTabSz="914377" eaLnBrk="1" hangingPunct="1">
              <a:spcAft>
                <a:spcPts val="1000"/>
              </a:spcAft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400" dirty="0" err="1">
                <a:solidFill>
                  <a:srgbClr val="474749"/>
                </a:solidFill>
                <a:latin typeface="Arial"/>
              </a:rPr>
              <a:t>L’incidenza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</a:t>
            </a:r>
            <a:r>
              <a:rPr lang="en-GB" sz="1400" dirty="0" err="1">
                <a:solidFill>
                  <a:srgbClr val="474749"/>
                </a:solidFill>
                <a:latin typeface="Arial"/>
              </a:rPr>
              <a:t>ipotensione</a:t>
            </a:r>
            <a:r>
              <a:rPr lang="en-GB" sz="1400" dirty="0">
                <a:solidFill>
                  <a:srgbClr val="474749"/>
                </a:solidFill>
                <a:latin typeface="Arial"/>
              </a:rPr>
              <a:t>, </a:t>
            </a:r>
            <a:r>
              <a:rPr lang="en-GB" sz="1400" dirty="0" err="1">
                <a:solidFill>
                  <a:srgbClr val="474749"/>
                </a:solidFill>
                <a:latin typeface="Arial"/>
              </a:rPr>
              <a:t>disfunzione</a:t>
            </a:r>
            <a:r>
              <a:rPr lang="en-GB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GB" sz="1400" dirty="0" err="1">
                <a:solidFill>
                  <a:srgbClr val="474749"/>
                </a:solidFill>
                <a:latin typeface="Arial"/>
              </a:rPr>
              <a:t>renale</a:t>
            </a:r>
            <a:r>
              <a:rPr lang="en-GB" sz="1400" dirty="0">
                <a:solidFill>
                  <a:srgbClr val="474749"/>
                </a:solidFill>
                <a:latin typeface="Arial"/>
              </a:rPr>
              <a:t> e </a:t>
            </a:r>
            <a:r>
              <a:rPr lang="en-GB" sz="1400" dirty="0" err="1">
                <a:solidFill>
                  <a:srgbClr val="474749"/>
                </a:solidFill>
                <a:latin typeface="Arial"/>
              </a:rPr>
              <a:t>iperkaliemia</a:t>
            </a:r>
            <a:r>
              <a:rPr lang="en-GB" sz="1400" dirty="0">
                <a:solidFill>
                  <a:srgbClr val="474749"/>
                </a:solidFill>
                <a:latin typeface="Arial"/>
              </a:rPr>
              <a:t> era </a:t>
            </a:r>
            <a:r>
              <a:rPr lang="en-GB" sz="1400" dirty="0" err="1">
                <a:solidFill>
                  <a:srgbClr val="474749"/>
                </a:solidFill>
                <a:latin typeface="Arial"/>
              </a:rPr>
              <a:t>più</a:t>
            </a:r>
            <a:r>
              <a:rPr lang="en-GB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GB" sz="1400" dirty="0" err="1">
                <a:solidFill>
                  <a:srgbClr val="474749"/>
                </a:solidFill>
                <a:latin typeface="Arial"/>
              </a:rPr>
              <a:t>comune</a:t>
            </a:r>
            <a:r>
              <a:rPr lang="en-GB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GB" sz="1400" dirty="0" err="1">
                <a:solidFill>
                  <a:srgbClr val="474749"/>
                </a:solidFill>
                <a:latin typeface="Arial"/>
              </a:rPr>
              <a:t>nel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low-dose ACEI/ARB stratum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ed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il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più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alto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tasso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tali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AEs 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veniva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osservato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nel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regime di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titolazione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condensato</a:t>
            </a:r>
            <a:endParaRPr lang="en-US" sz="1400" dirty="0">
              <a:solidFill>
                <a:srgbClr val="4747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10800000">
            <a:off x="7223416" y="2895594"/>
            <a:ext cx="1517904" cy="2806156"/>
          </a:xfrm>
          <a:prstGeom prst="rect">
            <a:avLst/>
          </a:prstGeom>
          <a:solidFill>
            <a:schemeClr val="accent3">
              <a:lumMod val="8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ectangle 17"/>
          <p:cNvSpPr/>
          <p:nvPr/>
        </p:nvSpPr>
        <p:spPr>
          <a:xfrm rot="10800000">
            <a:off x="2395757" y="2895594"/>
            <a:ext cx="1517904" cy="2806156"/>
          </a:xfrm>
          <a:prstGeom prst="rect">
            <a:avLst/>
          </a:prstGeom>
          <a:solidFill>
            <a:schemeClr val="accent3">
              <a:lumMod val="8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18"/>
          <p:cNvSpPr/>
          <p:nvPr/>
        </p:nvSpPr>
        <p:spPr>
          <a:xfrm rot="10800000">
            <a:off x="4004977" y="2895594"/>
            <a:ext cx="1517904" cy="2806156"/>
          </a:xfrm>
          <a:prstGeom prst="rect">
            <a:avLst/>
          </a:prstGeom>
          <a:solidFill>
            <a:schemeClr val="accent3">
              <a:lumMod val="8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 rot="10800000">
            <a:off x="786539" y="2895595"/>
            <a:ext cx="1517904" cy="2806156"/>
          </a:xfrm>
          <a:prstGeom prst="rect">
            <a:avLst/>
          </a:prstGeom>
          <a:solidFill>
            <a:schemeClr val="accent3">
              <a:lumMod val="8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 rot="10800000">
            <a:off x="5614197" y="2895594"/>
            <a:ext cx="1517904" cy="2806156"/>
          </a:xfrm>
          <a:prstGeom prst="rect">
            <a:avLst/>
          </a:prstGeom>
          <a:solidFill>
            <a:schemeClr val="accent3">
              <a:lumMod val="8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347951" y="2871651"/>
          <a:ext cx="8524875" cy="321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" y="6273801"/>
            <a:ext cx="3186113" cy="411163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marL="0" indent="0">
              <a:spcAft>
                <a:spcPts val="0"/>
              </a:spcAft>
              <a:buNone/>
              <a:defRPr sz="1000"/>
            </a:lvl1pPr>
          </a:lstStyle>
          <a:p>
            <a:r>
              <a:rPr lang="en-US" sz="900" dirty="0"/>
              <a:t>ACEI, angiotensin-converting enzyme inhibitor; ARB, angiotensin receptor blocker; CI, confidence interval; HR, hazard ratio; SBP, systolic blood pressure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363538"/>
            <a:ext cx="8741320" cy="93434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</a:rPr>
              <a:t>Incidenza</a:t>
            </a:r>
            <a:r>
              <a:rPr lang="en-US" sz="2800" dirty="0" smtClean="0">
                <a:solidFill>
                  <a:schemeClr val="accent2"/>
                </a:solidFill>
              </a:rPr>
              <a:t> di SBP&lt; 95mmHg e </a:t>
            </a:r>
            <a:r>
              <a:rPr lang="en-US" sz="2800" dirty="0" err="1" smtClean="0">
                <a:solidFill>
                  <a:schemeClr val="accent2"/>
                </a:solidFill>
              </a:rPr>
              <a:t>variazioni</a:t>
            </a:r>
            <a:r>
              <a:rPr lang="en-US" sz="2800" dirty="0" smtClean="0">
                <a:solidFill>
                  <a:schemeClr val="accent2"/>
                </a:solidFill>
              </a:rPr>
              <a:t> di </a:t>
            </a:r>
            <a:r>
              <a:rPr lang="en-US" sz="2800" dirty="0" err="1" smtClean="0">
                <a:solidFill>
                  <a:schemeClr val="accent2"/>
                </a:solidFill>
              </a:rPr>
              <a:t>laboratorio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pre-</a:t>
            </a:r>
            <a:r>
              <a:rPr lang="en-US" sz="2800" dirty="0" err="1" smtClean="0">
                <a:solidFill>
                  <a:schemeClr val="accent2"/>
                </a:solidFill>
              </a:rPr>
              <a:t>specificate</a:t>
            </a:r>
            <a:r>
              <a:rPr lang="en-US" sz="2800" dirty="0" smtClean="0">
                <a:solidFill>
                  <a:schemeClr val="accent2"/>
                </a:solidFill>
              </a:rPr>
              <a:t> per ACEI/ARB </a:t>
            </a:r>
            <a:r>
              <a:rPr lang="en-US" sz="2800" dirty="0">
                <a:solidFill>
                  <a:schemeClr val="accent2"/>
                </a:solidFill>
              </a:rPr>
              <a:t>dose stratum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580189" y="6272214"/>
            <a:ext cx="2563812" cy="414337"/>
          </a:xfrm>
        </p:spPr>
        <p:txBody>
          <a:bodyPr anchor="t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algn="just"/>
            <a:r>
              <a:rPr lang="en-US" sz="900" dirty="0" err="1"/>
              <a:t>Senni</a:t>
            </a:r>
            <a:r>
              <a:rPr lang="en-US" sz="900" dirty="0"/>
              <a:t> et al., </a:t>
            </a:r>
            <a:r>
              <a:rPr lang="en-US" sz="900" dirty="0" err="1"/>
              <a:t>Eur</a:t>
            </a:r>
            <a:r>
              <a:rPr lang="en-US" sz="900" dirty="0"/>
              <a:t> J Heart Fail. 2016 Sep;18(9):1193-202</a:t>
            </a:r>
            <a:endParaRPr lang="en-GB" sz="900" dirty="0">
              <a:solidFill>
                <a:srgbClr val="686A6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88590" y="2871651"/>
            <a:ext cx="1172007" cy="46429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100" b="1" dirty="0">
                <a:solidFill>
                  <a:srgbClr val="474749"/>
                </a:solidFill>
                <a:latin typeface="Arial"/>
              </a:rPr>
              <a:t>SBP &lt;95 mmHg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03601" y="2871651"/>
            <a:ext cx="1172007" cy="54864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100" b="1" dirty="0">
                <a:solidFill>
                  <a:srgbClr val="474749"/>
                </a:solidFill>
                <a:latin typeface="Arial"/>
              </a:rPr>
              <a:t>Serum potassium </a:t>
            </a:r>
          </a:p>
          <a:p>
            <a:pPr algn="ctr" defTabSz="914377">
              <a:defRPr/>
            </a:pPr>
            <a:r>
              <a:rPr lang="en-US" sz="1100" b="1" dirty="0">
                <a:solidFill>
                  <a:srgbClr val="474749"/>
                </a:solidFill>
                <a:latin typeface="Arial"/>
              </a:rPr>
              <a:t>&gt;5.5 mmol/L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218613" y="2871651"/>
            <a:ext cx="1148839" cy="54864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100" b="1" dirty="0">
                <a:solidFill>
                  <a:srgbClr val="474749"/>
                </a:solidFill>
                <a:latin typeface="Arial"/>
              </a:rPr>
              <a:t>Serum potassium </a:t>
            </a:r>
          </a:p>
          <a:p>
            <a:pPr algn="ctr" defTabSz="914377">
              <a:defRPr/>
            </a:pPr>
            <a:r>
              <a:rPr lang="en-US" sz="1100" b="1" dirty="0">
                <a:solidFill>
                  <a:srgbClr val="474749"/>
                </a:solidFill>
                <a:latin typeface="Arial"/>
              </a:rPr>
              <a:t>≥6.0 mmol/L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68331" y="2871651"/>
            <a:ext cx="1286272" cy="54864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100" b="1" dirty="0">
                <a:solidFill>
                  <a:srgbClr val="474749"/>
                </a:solidFill>
                <a:latin typeface="Arial"/>
              </a:rPr>
              <a:t>Serum creatinine 200% of baseline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10457" y="2871651"/>
            <a:ext cx="1172007" cy="54864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100" b="1" dirty="0">
                <a:solidFill>
                  <a:srgbClr val="474749"/>
                </a:solidFill>
                <a:latin typeface="Arial"/>
              </a:rPr>
              <a:t>Serum creatinine &gt;3.0 mg/dL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3527" y="3382951"/>
            <a:ext cx="353943" cy="176586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914377">
              <a:defRPr/>
            </a:pPr>
            <a:r>
              <a:rPr lang="en-US" sz="1100" b="1" dirty="0">
                <a:solidFill>
                  <a:prstClr val="black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Proportion of patients, %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97469" y="5382926"/>
            <a:ext cx="2963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77">
              <a:defRPr/>
            </a:pPr>
            <a:r>
              <a:rPr lang="sv-SE" sz="900" kern="0" dirty="0">
                <a:solidFill>
                  <a:srgbClr val="474749"/>
                </a:solidFill>
                <a:latin typeface="Arial"/>
                <a:cs typeface="Arial" panose="020B0604020202020204" pitchFamily="34" charset="0"/>
              </a:rPr>
              <a:t>0.0%</a:t>
            </a:r>
            <a:endParaRPr lang="en-GB" sz="900" kern="0" dirty="0">
              <a:solidFill>
                <a:srgbClr val="474749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73819" y="5365922"/>
            <a:ext cx="2963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77">
              <a:defRPr/>
            </a:pPr>
            <a:r>
              <a:rPr lang="sv-SE" sz="900" kern="0" dirty="0">
                <a:solidFill>
                  <a:srgbClr val="474749"/>
                </a:solidFill>
                <a:latin typeface="Arial"/>
                <a:cs typeface="Arial" panose="020B0604020202020204" pitchFamily="34" charset="0"/>
              </a:rPr>
              <a:t>0.0%</a:t>
            </a:r>
            <a:endParaRPr lang="en-GB" sz="900" kern="0" dirty="0">
              <a:solidFill>
                <a:srgbClr val="474749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06857" y="5141872"/>
            <a:ext cx="3689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77">
              <a:defRPr/>
            </a:pPr>
            <a:r>
              <a:rPr lang="sv-SE" sz="900" kern="0" dirty="0">
                <a:solidFill>
                  <a:srgbClr val="474749"/>
                </a:solidFill>
                <a:latin typeface="Arial"/>
                <a:cs typeface="Arial" panose="020B0604020202020204" pitchFamily="34" charset="0"/>
              </a:rPr>
              <a:t>0.8%</a:t>
            </a:r>
          </a:p>
          <a:p>
            <a:pPr algn="ctr" defTabSz="914377">
              <a:defRPr/>
            </a:pPr>
            <a:r>
              <a:rPr lang="sv-SE" sz="900" kern="0" dirty="0">
                <a:solidFill>
                  <a:srgbClr val="474749"/>
                </a:solidFill>
                <a:latin typeface="Arial"/>
                <a:cs typeface="Arial" panose="020B0604020202020204" pitchFamily="34" charset="0"/>
              </a:rPr>
              <a:t>(1/126)</a:t>
            </a:r>
            <a:endParaRPr lang="en-GB" sz="900" kern="0" dirty="0">
              <a:solidFill>
                <a:srgbClr val="474749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gray">
          <a:xfrm>
            <a:off x="347951" y="1379577"/>
            <a:ext cx="8439912" cy="6487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38100" dist="38100" dir="5400000" algn="ctr" rotWithShape="0">
              <a:schemeClr val="tx1">
                <a:alpha val="16000"/>
              </a:scheme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noAutofit/>
          </a:bodyPr>
          <a:lstStyle>
            <a:lvl1pPr marL="204788" indent="-2047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6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917B69"/>
              </a:buClr>
              <a:buFont typeface="Arial" charset="0"/>
              <a:buChar char="•"/>
              <a:defRPr sz="1600" spc="0" baseline="0">
                <a:solidFill>
                  <a:schemeClr val="tx1"/>
                </a:solidFill>
                <a:latin typeface="+mn-lt"/>
              </a:defRPr>
            </a:lvl2pPr>
            <a:lvl3pPr marL="561975" indent="-17621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-"/>
              <a:defRPr sz="1600" spc="0" baseline="0">
                <a:solidFill>
                  <a:schemeClr val="tx1"/>
                </a:solidFill>
                <a:latin typeface="+mn-lt"/>
              </a:defRPr>
            </a:lvl3pPr>
            <a:lvl4pPr marL="752475" indent="-1952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 sz="1600" spc="0" baseline="0">
                <a:solidFill>
                  <a:schemeClr val="tx1"/>
                </a:solidFill>
                <a:latin typeface="+mn-lt"/>
              </a:defRPr>
            </a:lvl4pPr>
            <a:lvl5pPr marL="957263" indent="-195263" algn="l" rtl="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 spc="0" baseline="0">
                <a:solidFill>
                  <a:schemeClr val="tx1"/>
                </a:solidFill>
                <a:latin typeface="+mn-lt"/>
              </a:defRPr>
            </a:lvl5pPr>
            <a:lvl6pPr marL="13747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fontAlgn="base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33357" lvl="2" indent="-233357" defTabSz="914377">
              <a:spcAft>
                <a:spcPts val="1000"/>
              </a:spcAft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1400" dirty="0" err="1">
                <a:solidFill>
                  <a:srgbClr val="474749"/>
                </a:solidFill>
                <a:latin typeface="Arial"/>
              </a:rPr>
              <a:t>L’incidenza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di SBP&lt;95 mmHg era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significativamente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più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alta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nei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pazienti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low-dose ACEI/ARB stratum 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nel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regime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condensato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rispetto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al regime </a:t>
            </a:r>
            <a:r>
              <a:rPr lang="en-US" sz="1400" dirty="0" err="1">
                <a:solidFill>
                  <a:srgbClr val="474749"/>
                </a:solidFill>
                <a:latin typeface="Arial"/>
              </a:rPr>
              <a:t>conservativo</a:t>
            </a:r>
            <a:r>
              <a:rPr lang="en-US" sz="1400" dirty="0">
                <a:solidFill>
                  <a:srgbClr val="474749"/>
                </a:solidFill>
                <a:latin typeface="Arial"/>
              </a:rPr>
              <a:t> (14.3% vs 4.9%; p=0.016)</a:t>
            </a:r>
            <a:endParaRPr lang="en-GB" sz="1400" dirty="0">
              <a:solidFill>
                <a:srgbClr val="474749"/>
              </a:solidFill>
              <a:latin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93764" y="2214222"/>
            <a:ext cx="8069261" cy="600165"/>
            <a:chOff x="893763" y="2298511"/>
            <a:chExt cx="8069261" cy="600163"/>
          </a:xfrm>
        </p:grpSpPr>
        <p:sp>
          <p:nvSpPr>
            <p:cNvPr id="39" name="Rectangle 38"/>
            <p:cNvSpPr/>
            <p:nvPr/>
          </p:nvSpPr>
          <p:spPr>
            <a:xfrm>
              <a:off x="1107539" y="2298511"/>
              <a:ext cx="3716875" cy="60016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altLang="en-US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Condensed, N=247: </a:t>
              </a:r>
            </a:p>
            <a:p>
              <a:pPr defTabSz="914377">
                <a:defRPr/>
              </a:pPr>
              <a:r>
                <a:rPr lang="en-GB" altLang="en-US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High-dose ACEI/ARB (n=120) </a:t>
              </a:r>
            </a:p>
            <a:p>
              <a:pPr defTabSz="914377">
                <a:defRPr/>
              </a:pPr>
              <a:r>
                <a:rPr lang="en-GB" altLang="en-US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Low-dose AECI/ARB (n=127)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93763" y="2507153"/>
              <a:ext cx="215504" cy="182880"/>
            </a:xfrm>
            <a:prstGeom prst="rect">
              <a:avLst/>
            </a:prstGeom>
            <a:solidFill>
              <a:srgbClr val="B8DB5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834172" y="2507153"/>
              <a:ext cx="215504" cy="182880"/>
            </a:xfrm>
            <a:prstGeom prst="rect">
              <a:avLst/>
            </a:prstGeom>
            <a:solidFill>
              <a:srgbClr val="DBE6A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145755" y="2298511"/>
              <a:ext cx="3817269" cy="60016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r>
                <a:rPr lang="en-GB" altLang="en-US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Conservative, N=251: </a:t>
              </a:r>
            </a:p>
            <a:p>
              <a:pPr defTabSz="914377">
                <a:defRPr/>
              </a:pPr>
              <a:r>
                <a:rPr lang="en-GB" altLang="en-US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High-dose ACEI/ARB (n=127)</a:t>
              </a:r>
            </a:p>
            <a:p>
              <a:pPr defTabSz="914377">
                <a:defRPr/>
              </a:pPr>
              <a:r>
                <a:rPr lang="en-GB" altLang="en-US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Low-dose AECI/ARB (n=124)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67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 idx="4294967295"/>
          </p:nvPr>
        </p:nvSpPr>
        <p:spPr>
          <a:xfrm>
            <a:off x="155511" y="349467"/>
            <a:ext cx="8840653" cy="7207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</a:rPr>
              <a:t>Successo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complessivo</a:t>
            </a:r>
            <a:r>
              <a:rPr lang="en-US" sz="2800" dirty="0" smtClean="0">
                <a:solidFill>
                  <a:schemeClr val="accent2"/>
                </a:solidFill>
              </a:rPr>
              <a:t> del </a:t>
            </a:r>
            <a:r>
              <a:rPr lang="en-US" sz="2800" dirty="0" err="1" smtClean="0">
                <a:solidFill>
                  <a:schemeClr val="accent2"/>
                </a:solidFill>
              </a:rPr>
              <a:t>trattamento</a:t>
            </a:r>
            <a:r>
              <a:rPr lang="en-US" sz="2800" dirty="0" smtClean="0">
                <a:solidFill>
                  <a:schemeClr val="accent2"/>
                </a:solidFill>
              </a:rPr>
              <a:t> e di </a:t>
            </a:r>
            <a:r>
              <a:rPr lang="en-US" sz="2800" dirty="0" err="1" smtClean="0">
                <a:solidFill>
                  <a:schemeClr val="accent2"/>
                </a:solidFill>
              </a:rPr>
              <a:t>tollerabilità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" y="6273801"/>
            <a:ext cx="3186113" cy="411163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000"/>
            </a:lvl1pPr>
          </a:lstStyle>
          <a:p>
            <a:r>
              <a:rPr lang="en-US" sz="900" dirty="0"/>
              <a:t>AE, adverse event; D/C, discontinuations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580189" y="6272214"/>
            <a:ext cx="2563812" cy="414337"/>
          </a:xfrm>
        </p:spPr>
        <p:txBody>
          <a:bodyPr anchor="t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algn="just"/>
            <a:r>
              <a:rPr lang="en-US" sz="900" dirty="0" err="1"/>
              <a:t>Senni</a:t>
            </a:r>
            <a:r>
              <a:rPr lang="en-US" sz="900" dirty="0"/>
              <a:t> et al., </a:t>
            </a:r>
            <a:r>
              <a:rPr lang="en-US" sz="900" dirty="0" err="1"/>
              <a:t>Eur</a:t>
            </a:r>
            <a:r>
              <a:rPr lang="en-US" sz="900" dirty="0"/>
              <a:t> J Heart Fail. 2016 Sep;18(9):1193-202</a:t>
            </a:r>
            <a:endParaRPr lang="en-GB" sz="900" dirty="0">
              <a:solidFill>
                <a:srgbClr val="686A6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5814" y="5690603"/>
            <a:ext cx="8654903" cy="50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  <a:spcAft>
                <a:spcPts val="300"/>
              </a:spcAft>
              <a:defRPr/>
            </a:pPr>
            <a:r>
              <a:rPr lang="en-US" sz="900" i="1" dirty="0">
                <a:solidFill>
                  <a:srgbClr val="474749"/>
                </a:solidFill>
                <a:latin typeface="Arial"/>
              </a:rPr>
              <a:t>Treatment success: proportion of patients who achieved and maintained LCZ696 200 mg BID without any dose interruption or downtitration over 12 weeks</a:t>
            </a:r>
          </a:p>
          <a:p>
            <a:pPr defTabSz="914377">
              <a:lnSpc>
                <a:spcPct val="90000"/>
              </a:lnSpc>
              <a:spcAft>
                <a:spcPts val="300"/>
              </a:spcAft>
              <a:defRPr/>
            </a:pPr>
            <a:r>
              <a:rPr lang="en-US" sz="900" i="1" dirty="0">
                <a:solidFill>
                  <a:srgbClr val="474749"/>
                </a:solidFill>
                <a:latin typeface="Arial"/>
              </a:rPr>
              <a:t>Tolerability success: proportion of patients who tolerated the LCZ696 200 mg BID for at least the final 2 weeks leading to study completion, regardless of previous dose interruption or downtitration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539551" y="1377819"/>
          <a:ext cx="8201226" cy="170393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7772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97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621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621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200" kern="1200" baseline="0" dirty="0">
                          <a:effectLst/>
                        </a:rPr>
                        <a:t> </a:t>
                      </a:r>
                      <a:r>
                        <a:rPr lang="en-US" sz="1200" kern="1200" baseline="0" dirty="0" smtClean="0">
                          <a:effectLst/>
                        </a:rPr>
                        <a:t>Population</a:t>
                      </a:r>
                      <a:endParaRPr lang="en-US" sz="1200" b="1" kern="1200" baseline="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2243" marR="42243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200" kern="1200" baseline="0" dirty="0" smtClean="0">
                          <a:effectLst/>
                        </a:rPr>
                        <a:t>N</a:t>
                      </a:r>
                      <a:endParaRPr lang="en-US" sz="1200" b="1" kern="1200" baseline="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2243" marR="42243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200" kern="1200" baseline="0" dirty="0" smtClean="0">
                          <a:effectLst/>
                        </a:rPr>
                        <a:t>Treatment success</a:t>
                      </a:r>
                      <a:br>
                        <a:rPr lang="en-US" sz="1200" kern="1200" baseline="0" dirty="0" smtClean="0">
                          <a:effectLst/>
                        </a:rPr>
                      </a:br>
                      <a:r>
                        <a:rPr lang="en-US" sz="1200" kern="1200" baseline="0" dirty="0" smtClean="0">
                          <a:effectLst/>
                        </a:rPr>
                        <a:t>n/N (%)</a:t>
                      </a:r>
                      <a:endParaRPr lang="en-US" sz="1200" b="1" kern="1200" baseline="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8963" marR="1896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1200" kern="1200" baseline="0" dirty="0" smtClean="0">
                          <a:effectLst/>
                        </a:rPr>
                        <a:t>Tolerability success</a:t>
                      </a:r>
                      <a:r>
                        <a:rPr lang="en-US" sz="1200" kern="1200" baseline="0" dirty="0">
                          <a:effectLst/>
                        </a:rPr>
                        <a:t/>
                      </a:r>
                      <a:br>
                        <a:rPr lang="en-US" sz="1200" kern="1200" baseline="0" dirty="0">
                          <a:effectLst/>
                        </a:rPr>
                      </a:br>
                      <a:r>
                        <a:rPr lang="en-US" sz="1200" kern="1200" baseline="0" dirty="0">
                          <a:effectLst/>
                        </a:rPr>
                        <a:t>n/N (%)</a:t>
                      </a:r>
                      <a:endParaRPr lang="en-US" sz="1200" b="1" kern="1200" baseline="0" dirty="0">
                        <a:solidFill>
                          <a:schemeClr val="accent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8963" marR="18963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45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de-CH" sz="1200" kern="1200" dirty="0" smtClean="0">
                          <a:effectLst/>
                        </a:rPr>
                        <a:t>All run-in + randomized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243" marR="4224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GB" sz="1200" kern="1200" dirty="0" smtClean="0">
                          <a:effectLst/>
                        </a:rPr>
                        <a:t>538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243" marR="4224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378/ 538 </a:t>
                      </a:r>
                      <a:r>
                        <a:rPr lang="en-US" sz="1200" kern="1200" dirty="0">
                          <a:effectLst/>
                        </a:rPr>
                        <a:t>(</a:t>
                      </a:r>
                      <a:r>
                        <a:rPr lang="en-US" sz="1200" kern="1200" dirty="0" smtClean="0">
                          <a:effectLst/>
                        </a:rPr>
                        <a:t>70.3)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397/ 538 (73.8)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45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de-CH" sz="1200" kern="1200" dirty="0" smtClean="0">
                          <a:effectLst/>
                        </a:rPr>
                        <a:t>All run-in + randomized: excluding non-AE related D/C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243" marR="4224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GB" sz="1200" kern="1200" dirty="0" smtClean="0">
                          <a:effectLst/>
                        </a:rPr>
                        <a:t>496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243" marR="4224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00"/>
                        </a:spcBef>
                        <a:spcAft>
                          <a:spcPts val="100"/>
                        </a:spcAft>
                        <a:tabLst>
                          <a:tab pos="180340" algn="l"/>
                        </a:tabLst>
                      </a:pPr>
                      <a:r>
                        <a:rPr lang="en-US" sz="1200" kern="1200" dirty="0" smtClean="0">
                          <a:effectLst/>
                        </a:rPr>
                        <a:t>378/ 496 (76.2)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00"/>
                        </a:spcBef>
                        <a:spcAft>
                          <a:spcPts val="100"/>
                        </a:spcAft>
                        <a:tabLst>
                          <a:tab pos="180340" algn="l"/>
                        </a:tabLst>
                      </a:pPr>
                      <a:r>
                        <a:rPr lang="en-US" sz="1200" kern="1200" dirty="0" smtClean="0">
                          <a:effectLst/>
                        </a:rPr>
                        <a:t>397/ 496 </a:t>
                      </a:r>
                      <a:r>
                        <a:rPr lang="en-US" sz="1200" kern="1200" dirty="0">
                          <a:effectLst/>
                        </a:rPr>
                        <a:t>(</a:t>
                      </a:r>
                      <a:r>
                        <a:rPr lang="en-US" sz="1200" kern="1200" dirty="0" smtClean="0">
                          <a:effectLst/>
                        </a:rPr>
                        <a:t>80.0)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454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100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de-CH" sz="1200" kern="1200" dirty="0" smtClean="0">
                          <a:effectLst/>
                        </a:rPr>
                        <a:t>All randomized patients 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243" marR="4224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GB" sz="1200" kern="1200" dirty="0" smtClean="0">
                          <a:effectLst/>
                        </a:rPr>
                        <a:t>498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243" marR="4224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378/ 498 (75.9)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397/ 498 (79.7)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4543">
                <a:tc>
                  <a:txBody>
                    <a:bodyPr/>
                    <a:lstStyle/>
                    <a:p>
                      <a:pPr>
                        <a:spcBef>
                          <a:spcPts val="100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GB" sz="1200" dirty="0" smtClean="0">
                          <a:effectLst/>
                        </a:rPr>
                        <a:t>All randomized: excluding non-AE related D/C</a:t>
                      </a:r>
                      <a:endParaRPr lang="en-GB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243" marR="4224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en-GB" sz="1200" dirty="0" smtClean="0">
                          <a:effectLst/>
                        </a:rPr>
                        <a:t>466</a:t>
                      </a:r>
                      <a:endParaRPr lang="en-GB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243" marR="4224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  <a:tabLst>
                          <a:tab pos="180340" algn="l"/>
                        </a:tabLst>
                      </a:pPr>
                      <a:r>
                        <a:rPr lang="en-US" sz="1200" kern="1200" dirty="0" smtClean="0">
                          <a:effectLst/>
                        </a:rPr>
                        <a:t>378/ 466 </a:t>
                      </a:r>
                      <a:r>
                        <a:rPr lang="en-US" sz="1200" kern="1200" dirty="0">
                          <a:effectLst/>
                        </a:rPr>
                        <a:t>(</a:t>
                      </a:r>
                      <a:r>
                        <a:rPr lang="en-US" sz="1200" kern="1200" dirty="0" smtClean="0">
                          <a:effectLst/>
                        </a:rPr>
                        <a:t>81.1)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  <a:tabLst>
                          <a:tab pos="180340" algn="l"/>
                        </a:tabLst>
                      </a:pPr>
                      <a:r>
                        <a:rPr lang="en-US" sz="1200" kern="1200" dirty="0" smtClean="0">
                          <a:effectLst/>
                        </a:rPr>
                        <a:t>397/ 466 </a:t>
                      </a:r>
                      <a:r>
                        <a:rPr lang="en-US" sz="1200" kern="1200" dirty="0">
                          <a:effectLst/>
                        </a:rPr>
                        <a:t>(</a:t>
                      </a:r>
                      <a:r>
                        <a:rPr lang="en-US" sz="1200" kern="1200" dirty="0" smtClean="0">
                          <a:effectLst/>
                        </a:rPr>
                        <a:t>85.2)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130040" y="3212699"/>
            <a:ext cx="2442211" cy="24720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Treatment success rate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9591" y="3265402"/>
            <a:ext cx="248755" cy="160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05534" y="5481845"/>
            <a:ext cx="1559796" cy="24720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Proportion of patients, %</a:t>
            </a: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/>
          </p:nvPr>
        </p:nvGraphicFramePr>
        <p:xfrm>
          <a:off x="461772" y="3389376"/>
          <a:ext cx="8220456" cy="2212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76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TERAPIA </a:t>
            </a:r>
            <a:r>
              <a:rPr lang="it-IT" sz="3200" b="0" i="1" u="sng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OBIETTIVI</a:t>
            </a:r>
            <a:endParaRPr lang="it-IT" sz="3200" b="0" i="1" u="sng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ma 6"/>
          <p:cNvGraphicFramePr/>
          <p:nvPr>
            <p:extLst/>
          </p:nvPr>
        </p:nvGraphicFramePr>
        <p:xfrm>
          <a:off x="107504" y="1268760"/>
          <a:ext cx="4248472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http://1.bp.blogspot.com/-vsb6HVfX_LU/T4I5Fg8CDhI/AAAAAAAAABM/9e04AS1YykM/s1600/Nursing-school-caring-patient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704"/>
            <a:ext cx="471090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62253" y="293771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it-IT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95536" y="4161854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it-IT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95536" y="162880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732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7" grpId="0">
        <p:bldAsOne/>
      </p:bldGraphic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703265" y="363539"/>
            <a:ext cx="8440737" cy="720725"/>
          </a:xfrm>
          <a:prstGeom prst="rect">
            <a:avLst/>
          </a:prstGeom>
        </p:spPr>
        <p:txBody>
          <a:bodyPr/>
          <a:lstStyle/>
          <a:p>
            <a:r>
              <a:rPr lang="en-GB" sz="2400" dirty="0">
                <a:solidFill>
                  <a:schemeClr val="accent2"/>
                </a:solidFill>
              </a:rPr>
              <a:t>TITRATION study: </a:t>
            </a:r>
            <a:r>
              <a:rPr lang="en-GB" sz="2400" dirty="0" err="1">
                <a:solidFill>
                  <a:schemeClr val="accent2"/>
                </a:solidFill>
              </a:rPr>
              <a:t>sommario</a:t>
            </a:r>
            <a:r>
              <a:rPr lang="en-GB" sz="2400" dirty="0">
                <a:solidFill>
                  <a:schemeClr val="accent2"/>
                </a:solidFill>
              </a:rPr>
              <a:t> (1 di 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2" y="1300163"/>
            <a:ext cx="8435975" cy="4513263"/>
          </a:xfr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CAF17"/>
              </a:buClr>
            </a:pPr>
            <a:r>
              <a:rPr lang="en-US" sz="2000" b="1" dirty="0">
                <a:solidFill>
                  <a:schemeClr val="tx2"/>
                </a:solidFill>
              </a:rPr>
              <a:t>Sac/Val ha </a:t>
            </a:r>
            <a:r>
              <a:rPr lang="en-US" sz="2000" b="1" dirty="0" err="1">
                <a:solidFill>
                  <a:schemeClr val="tx2"/>
                </a:solidFill>
              </a:rPr>
              <a:t>dimostrato</a:t>
            </a:r>
            <a:r>
              <a:rPr lang="en-US" sz="2000" b="1" dirty="0">
                <a:solidFill>
                  <a:schemeClr val="tx2"/>
                </a:solidFill>
              </a:rPr>
              <a:t> un </a:t>
            </a:r>
            <a:r>
              <a:rPr lang="en-US" sz="2000" b="1" dirty="0" err="1">
                <a:solidFill>
                  <a:schemeClr val="tx2"/>
                </a:solidFill>
              </a:rPr>
              <a:t>accettabile</a:t>
            </a:r>
            <a:r>
              <a:rPr lang="en-US" sz="2000" b="1" dirty="0">
                <a:solidFill>
                  <a:schemeClr val="tx2"/>
                </a:solidFill>
              </a:rPr>
              <a:t> profile di </a:t>
            </a:r>
            <a:r>
              <a:rPr lang="en-US" sz="2000" b="1" dirty="0" err="1">
                <a:solidFill>
                  <a:schemeClr val="tx2"/>
                </a:solidFill>
              </a:rPr>
              <a:t>sicurezza</a:t>
            </a:r>
            <a:r>
              <a:rPr lang="en-US" sz="2000" b="1" dirty="0">
                <a:solidFill>
                  <a:schemeClr val="tx2"/>
                </a:solidFill>
              </a:rPr>
              <a:t> e </a:t>
            </a:r>
            <a:r>
              <a:rPr lang="en-US" sz="2000" b="1" dirty="0" err="1">
                <a:solidFill>
                  <a:schemeClr val="tx2"/>
                </a:solidFill>
              </a:rPr>
              <a:t>tollerabilità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indipendentemente</a:t>
            </a:r>
            <a:r>
              <a:rPr lang="en-US" sz="2000" b="1" dirty="0">
                <a:solidFill>
                  <a:schemeClr val="tx2"/>
                </a:solidFill>
              </a:rPr>
              <a:t> dal regime di </a:t>
            </a:r>
            <a:r>
              <a:rPr lang="en-US" sz="2000" b="1" dirty="0" err="1">
                <a:solidFill>
                  <a:schemeClr val="tx2"/>
                </a:solidFill>
              </a:rPr>
              <a:t>titolazione</a:t>
            </a:r>
            <a:r>
              <a:rPr lang="en-US" sz="2000" b="1" dirty="0">
                <a:solidFill>
                  <a:schemeClr val="tx2"/>
                </a:solidFill>
              </a:rPr>
              <a:t> o </a:t>
            </a:r>
            <a:r>
              <a:rPr lang="en-US" sz="2000" b="1" dirty="0" err="1">
                <a:solidFill>
                  <a:schemeClr val="tx2"/>
                </a:solidFill>
              </a:rPr>
              <a:t>della</a:t>
            </a:r>
            <a:r>
              <a:rPr lang="en-US" sz="2000" b="1" dirty="0">
                <a:solidFill>
                  <a:schemeClr val="tx2"/>
                </a:solidFill>
              </a:rPr>
              <a:t> dose di RAS-</a:t>
            </a:r>
            <a:r>
              <a:rPr lang="en-US" sz="2000" b="1" dirty="0" err="1">
                <a:solidFill>
                  <a:schemeClr val="tx2"/>
                </a:solidFill>
              </a:rPr>
              <a:t>inibizione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allo</a:t>
            </a:r>
            <a:r>
              <a:rPr lang="en-US" sz="2000" b="1" dirty="0">
                <a:solidFill>
                  <a:schemeClr val="tx2"/>
                </a:solidFill>
              </a:rPr>
              <a:t> screening</a:t>
            </a:r>
            <a:r>
              <a:rPr lang="en-US" sz="2000" b="1" baseline="30000" dirty="0">
                <a:solidFill>
                  <a:schemeClr val="tx2"/>
                </a:solidFill>
              </a:rPr>
              <a:t>1,2</a:t>
            </a:r>
            <a:endParaRPr lang="en-GB" sz="2000" b="1" baseline="30000" dirty="0">
              <a:solidFill>
                <a:schemeClr val="tx2"/>
              </a:solidFill>
            </a:endParaRPr>
          </a:p>
          <a:p>
            <a:pPr>
              <a:buClr>
                <a:srgbClr val="FCAF17"/>
              </a:buClr>
            </a:pPr>
            <a:r>
              <a:rPr lang="en-US" sz="2000" b="1" dirty="0" err="1">
                <a:solidFill>
                  <a:schemeClr val="tx2"/>
                </a:solidFill>
              </a:rPr>
              <a:t>L’ipotensione</a:t>
            </a:r>
            <a:r>
              <a:rPr lang="en-US" sz="2000" b="1" dirty="0">
                <a:solidFill>
                  <a:schemeClr val="tx2"/>
                </a:solidFill>
              </a:rPr>
              <a:t> e </a:t>
            </a:r>
            <a:r>
              <a:rPr lang="en-US" sz="2000" b="1" dirty="0" err="1">
                <a:solidFill>
                  <a:schemeClr val="tx2"/>
                </a:solidFill>
              </a:rPr>
              <a:t>l’iperkaliemia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sono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stati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più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comuni</a:t>
            </a:r>
            <a:r>
              <a:rPr lang="en-US" sz="2000" b="1" dirty="0">
                <a:solidFill>
                  <a:schemeClr val="tx2"/>
                </a:solidFill>
              </a:rPr>
              <a:t> AEs riportati</a:t>
            </a:r>
            <a:r>
              <a:rPr lang="en-US" sz="2000" b="1" baseline="30000" dirty="0">
                <a:solidFill>
                  <a:schemeClr val="tx2"/>
                </a:solidFill>
              </a:rPr>
              <a:t>1</a:t>
            </a:r>
          </a:p>
          <a:p>
            <a:pPr marL="457189" lvl="1"/>
            <a:r>
              <a:rPr lang="en-US" sz="2000" b="1" dirty="0" err="1">
                <a:solidFill>
                  <a:schemeClr val="tx2"/>
                </a:solidFill>
              </a:rPr>
              <a:t>L’ipotensione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l’incidenza</a:t>
            </a:r>
            <a:r>
              <a:rPr lang="en-US" sz="2000" b="1" dirty="0">
                <a:solidFill>
                  <a:schemeClr val="tx2"/>
                </a:solidFill>
              </a:rPr>
              <a:t>  di SBP &lt;95 mmHg,  </a:t>
            </a:r>
            <a:r>
              <a:rPr lang="en-US" sz="2000" b="1" dirty="0" err="1">
                <a:solidFill>
                  <a:schemeClr val="tx2"/>
                </a:solidFill>
              </a:rPr>
              <a:t>l’iperkaliemia</a:t>
            </a:r>
            <a:r>
              <a:rPr lang="en-US" sz="2000" b="1" dirty="0">
                <a:solidFill>
                  <a:schemeClr val="tx2"/>
                </a:solidFill>
              </a:rPr>
              <a:t> e la </a:t>
            </a:r>
            <a:r>
              <a:rPr lang="en-US" sz="2000" b="1" dirty="0" err="1">
                <a:solidFill>
                  <a:schemeClr val="tx2"/>
                </a:solidFill>
              </a:rPr>
              <a:t>disfunzione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renale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sono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stati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osservati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più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spesso</a:t>
            </a:r>
            <a:r>
              <a:rPr lang="en-US" sz="2000" b="1" dirty="0">
                <a:solidFill>
                  <a:schemeClr val="tx2"/>
                </a:solidFill>
              </a:rPr>
              <a:t> “in the low versus high </a:t>
            </a:r>
            <a:r>
              <a:rPr lang="en-US" sz="2000" b="1" dirty="0" err="1">
                <a:solidFill>
                  <a:schemeClr val="tx2"/>
                </a:solidFill>
              </a:rPr>
              <a:t>RASi</a:t>
            </a:r>
            <a:r>
              <a:rPr lang="en-US" sz="2000" b="1" dirty="0">
                <a:solidFill>
                  <a:schemeClr val="tx2"/>
                </a:solidFill>
              </a:rPr>
              <a:t> stratum”, </a:t>
            </a:r>
            <a:r>
              <a:rPr lang="en-US" sz="2000" b="1" dirty="0" err="1">
                <a:solidFill>
                  <a:schemeClr val="tx2"/>
                </a:solidFill>
              </a:rPr>
              <a:t>indipendentemente</a:t>
            </a:r>
            <a:r>
              <a:rPr lang="en-US" sz="2000" b="1" dirty="0">
                <a:solidFill>
                  <a:schemeClr val="tx2"/>
                </a:solidFill>
              </a:rPr>
              <a:t> dal regime di titolazione</a:t>
            </a:r>
            <a:r>
              <a:rPr lang="en-US" sz="2000" b="1" baseline="30000" dirty="0">
                <a:solidFill>
                  <a:schemeClr val="tx2"/>
                </a:solidFill>
              </a:rPr>
              <a:t>2</a:t>
            </a:r>
          </a:p>
          <a:p>
            <a:pPr>
              <a:buClr>
                <a:srgbClr val="FCAF17"/>
              </a:buClr>
            </a:pPr>
            <a:r>
              <a:rPr lang="en-US" sz="2000" b="1" dirty="0" err="1">
                <a:solidFill>
                  <a:schemeClr val="tx2"/>
                </a:solidFill>
              </a:rPr>
              <a:t>Dopo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l’esclusione</a:t>
            </a:r>
            <a:r>
              <a:rPr lang="en-US" sz="2000" b="1" dirty="0">
                <a:solidFill>
                  <a:schemeClr val="tx2"/>
                </a:solidFill>
              </a:rPr>
              <a:t> di </a:t>
            </a:r>
            <a:r>
              <a:rPr lang="en-US" sz="2000" b="1" dirty="0" err="1">
                <a:solidFill>
                  <a:schemeClr val="tx2"/>
                </a:solidFill>
              </a:rPr>
              <a:t>sospensioni</a:t>
            </a:r>
            <a:r>
              <a:rPr lang="en-US" sz="2000" b="1" dirty="0">
                <a:solidFill>
                  <a:schemeClr val="tx2"/>
                </a:solidFill>
              </a:rPr>
              <a:t> del </a:t>
            </a:r>
            <a:r>
              <a:rPr lang="en-US" sz="2000" b="1" dirty="0" err="1">
                <a:solidFill>
                  <a:schemeClr val="tx2"/>
                </a:solidFill>
              </a:rPr>
              <a:t>trattamento</a:t>
            </a:r>
            <a:r>
              <a:rPr lang="en-US" sz="2000" b="1" dirty="0">
                <a:solidFill>
                  <a:schemeClr val="tx2"/>
                </a:solidFill>
              </a:rPr>
              <a:t> e di </a:t>
            </a:r>
            <a:r>
              <a:rPr lang="en-US" sz="2000" b="1" dirty="0" err="1">
                <a:solidFill>
                  <a:schemeClr val="tx2"/>
                </a:solidFill>
              </a:rPr>
              <a:t>decessi</a:t>
            </a:r>
            <a:r>
              <a:rPr lang="en-US" sz="2000" b="1" dirty="0">
                <a:solidFill>
                  <a:schemeClr val="tx2"/>
                </a:solidFill>
              </a:rPr>
              <a:t> non </a:t>
            </a:r>
            <a:r>
              <a:rPr lang="en-US" sz="2000" b="1" dirty="0" err="1">
                <a:solidFill>
                  <a:schemeClr val="tx2"/>
                </a:solidFill>
              </a:rPr>
              <a:t>dovuti</a:t>
            </a:r>
            <a:r>
              <a:rPr lang="en-US" sz="2000" b="1" dirty="0">
                <a:solidFill>
                  <a:schemeClr val="tx2"/>
                </a:solidFill>
              </a:rPr>
              <a:t> ad AE,  ≥78% </a:t>
            </a:r>
            <a:r>
              <a:rPr lang="en-US" sz="2000" b="1" dirty="0" err="1">
                <a:solidFill>
                  <a:schemeClr val="tx2"/>
                </a:solidFill>
              </a:rPr>
              <a:t>dei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pazienti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raggiungeva</a:t>
            </a:r>
            <a:r>
              <a:rPr lang="en-US" sz="2000" b="1" dirty="0">
                <a:solidFill>
                  <a:schemeClr val="tx2"/>
                </a:solidFill>
              </a:rPr>
              <a:t> e </a:t>
            </a:r>
            <a:r>
              <a:rPr lang="en-US" sz="2000" b="1" dirty="0" err="1">
                <a:solidFill>
                  <a:schemeClr val="tx2"/>
                </a:solidFill>
              </a:rPr>
              <a:t>manteneva</a:t>
            </a:r>
            <a:r>
              <a:rPr lang="en-US" sz="2000" b="1" dirty="0">
                <a:solidFill>
                  <a:schemeClr val="tx2"/>
                </a:solidFill>
              </a:rPr>
              <a:t> la target dose di 200 mg </a:t>
            </a:r>
            <a:r>
              <a:rPr lang="en-US" sz="2000" b="1" dirty="0" err="1">
                <a:solidFill>
                  <a:schemeClr val="tx2"/>
                </a:solidFill>
              </a:rPr>
              <a:t>b.i.d</a:t>
            </a:r>
            <a:r>
              <a:rPr lang="en-US" sz="2000" b="1" dirty="0">
                <a:solidFill>
                  <a:schemeClr val="tx2"/>
                </a:solidFill>
              </a:rPr>
              <a:t>. di Sac/Val per 12 settimane</a:t>
            </a:r>
            <a:r>
              <a:rPr lang="en-US" sz="2000" b="1" baseline="30000" dirty="0">
                <a:solidFill>
                  <a:schemeClr val="tx2"/>
                </a:solidFill>
              </a:rPr>
              <a:t>1,2</a:t>
            </a:r>
            <a:endParaRPr lang="en-GB" sz="2000" b="1" baseline="30000" dirty="0">
              <a:solidFill>
                <a:schemeClr val="tx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5549901" y="6165305"/>
            <a:ext cx="3594100" cy="393700"/>
          </a:xfrm>
        </p:spPr>
        <p:txBody>
          <a:bodyPr>
            <a:normAutofit fontScale="77500" lnSpcReduction="20000"/>
          </a:bodyPr>
          <a:lstStyle/>
          <a:p>
            <a:r>
              <a:rPr lang="en-GB" sz="1000" dirty="0">
                <a:solidFill>
                  <a:srgbClr val="FFFFFF">
                    <a:lumMod val="50000"/>
                  </a:srgbClr>
                </a:solidFill>
              </a:rPr>
              <a:t>1. </a:t>
            </a:r>
            <a:r>
              <a:rPr lang="en-GB" sz="1000" dirty="0" err="1">
                <a:solidFill>
                  <a:srgbClr val="FFFFFF">
                    <a:lumMod val="50000"/>
                  </a:srgbClr>
                </a:solidFill>
              </a:rPr>
              <a:t>Senni</a:t>
            </a:r>
            <a:r>
              <a:rPr lang="en-GB" sz="1000" dirty="0">
                <a:solidFill>
                  <a:srgbClr val="FFFFFF">
                    <a:lumMod val="50000"/>
                  </a:srgbClr>
                </a:solidFill>
              </a:rPr>
              <a:t> et al.  A</a:t>
            </a:r>
            <a:r>
              <a:rPr lang="en-GB" sz="1000" dirty="0"/>
              <a:t>bstract accepted for presentation at ESC Heart Failure 2015a + poster P1795; 2. </a:t>
            </a:r>
            <a:r>
              <a:rPr lang="en-GB" sz="1000" dirty="0" err="1">
                <a:solidFill>
                  <a:srgbClr val="FFFFFF">
                    <a:lumMod val="50000"/>
                  </a:srgbClr>
                </a:solidFill>
              </a:rPr>
              <a:t>Senni</a:t>
            </a:r>
            <a:r>
              <a:rPr lang="en-GB" sz="1000" dirty="0">
                <a:solidFill>
                  <a:srgbClr val="FFFFFF">
                    <a:lumMod val="50000"/>
                  </a:srgbClr>
                </a:solidFill>
              </a:rPr>
              <a:t> et al. A</a:t>
            </a:r>
            <a:r>
              <a:rPr lang="en-GB" sz="1000" dirty="0"/>
              <a:t>bstract accepted for presentation at ESC Heart Failure 2015b (1281);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4294967295"/>
          </p:nvPr>
        </p:nvSpPr>
        <p:spPr>
          <a:xfrm>
            <a:off x="1" y="6283326"/>
            <a:ext cx="2959100" cy="393700"/>
          </a:xfrm>
        </p:spPr>
        <p:txBody>
          <a:bodyPr>
            <a:normAutofit fontScale="77500" lnSpcReduction="20000"/>
          </a:bodyPr>
          <a:lstStyle/>
          <a:p>
            <a:r>
              <a:rPr lang="en-GB" sz="1000" dirty="0"/>
              <a:t>AE=adverse event; </a:t>
            </a:r>
            <a:r>
              <a:rPr lang="en-GB" sz="1000" dirty="0" err="1"/>
              <a:t>b.i.d</a:t>
            </a:r>
            <a:r>
              <a:rPr lang="en-GB" sz="1000" dirty="0"/>
              <a:t>.= twice daily; </a:t>
            </a:r>
            <a:br>
              <a:rPr lang="en-GB" sz="1000" dirty="0"/>
            </a:br>
            <a:r>
              <a:rPr lang="en-GB" sz="1000" dirty="0" err="1"/>
              <a:t>RASi</a:t>
            </a:r>
            <a:r>
              <a:rPr lang="en-GB" sz="1000" dirty="0"/>
              <a:t>=renin-angiotensin system inhibitor; </a:t>
            </a:r>
            <a:br>
              <a:rPr lang="en-GB" sz="1000" dirty="0"/>
            </a:br>
            <a:r>
              <a:rPr lang="en-GB" sz="1000" dirty="0"/>
              <a:t>SBP=systolic blood pressure </a:t>
            </a:r>
          </a:p>
        </p:txBody>
      </p:sp>
    </p:spTree>
    <p:extLst>
      <p:ext uri="{BB962C8B-B14F-4D97-AF65-F5344CB8AC3E}">
        <p14:creationId xmlns:p14="http://schemas.microsoft.com/office/powerpoint/2010/main" val="15900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703265" y="363539"/>
            <a:ext cx="8440737" cy="720725"/>
          </a:xfrm>
          <a:prstGeom prst="rect">
            <a:avLst/>
          </a:prstGeom>
        </p:spPr>
        <p:txBody>
          <a:bodyPr/>
          <a:lstStyle/>
          <a:p>
            <a:r>
              <a:rPr lang="en-GB" sz="2400" dirty="0">
                <a:solidFill>
                  <a:schemeClr val="accent2"/>
                </a:solidFill>
              </a:rPr>
              <a:t>TITRATION study: </a:t>
            </a:r>
            <a:r>
              <a:rPr lang="en-GB" sz="2400" dirty="0" err="1">
                <a:solidFill>
                  <a:schemeClr val="accent2"/>
                </a:solidFill>
              </a:rPr>
              <a:t>sommario</a:t>
            </a:r>
            <a:r>
              <a:rPr lang="en-GB" sz="2400" dirty="0">
                <a:solidFill>
                  <a:schemeClr val="accent2"/>
                </a:solidFill>
              </a:rPr>
              <a:t> (2 di 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2" y="1300163"/>
            <a:ext cx="8435975" cy="4513263"/>
          </a:xfr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800"/>
              </a:spcAft>
              <a:buClr>
                <a:srgbClr val="FCAF17"/>
              </a:buClr>
            </a:pPr>
            <a:r>
              <a:rPr lang="en-US" sz="2000" dirty="0" err="1">
                <a:solidFill>
                  <a:schemeClr val="tx2"/>
                </a:solidFill>
              </a:rPr>
              <a:t>Nel</a:t>
            </a:r>
            <a:r>
              <a:rPr lang="en-US" sz="2000" dirty="0">
                <a:solidFill>
                  <a:schemeClr val="tx2"/>
                </a:solidFill>
              </a:rPr>
              <a:t> low </a:t>
            </a:r>
            <a:r>
              <a:rPr lang="en-US" sz="2000" dirty="0" err="1">
                <a:solidFill>
                  <a:schemeClr val="tx2"/>
                </a:solidFill>
              </a:rPr>
              <a:t>RASi</a:t>
            </a:r>
            <a:r>
              <a:rPr lang="en-US" sz="2000" dirty="0">
                <a:solidFill>
                  <a:schemeClr val="tx2"/>
                </a:solidFill>
              </a:rPr>
              <a:t> stratum, </a:t>
            </a:r>
            <a:r>
              <a:rPr lang="en-US" sz="2000" dirty="0" err="1">
                <a:solidFill>
                  <a:schemeClr val="tx2"/>
                </a:solidFill>
              </a:rPr>
              <a:t>il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tasso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successo</a:t>
            </a:r>
            <a:r>
              <a:rPr lang="en-US" sz="2000" dirty="0">
                <a:solidFill>
                  <a:schemeClr val="tx2"/>
                </a:solidFill>
              </a:rPr>
              <a:t> del </a:t>
            </a:r>
            <a:r>
              <a:rPr lang="en-US" sz="2000" dirty="0" err="1">
                <a:solidFill>
                  <a:schemeClr val="tx2"/>
                </a:solidFill>
              </a:rPr>
              <a:t>trattamento</a:t>
            </a:r>
            <a:r>
              <a:rPr lang="en-US" sz="2000" dirty="0">
                <a:solidFill>
                  <a:schemeClr val="tx2"/>
                </a:solidFill>
              </a:rPr>
              <a:t> era </a:t>
            </a:r>
            <a:r>
              <a:rPr lang="en-US" sz="2000" dirty="0" err="1">
                <a:solidFill>
                  <a:schemeClr val="tx2"/>
                </a:solidFill>
              </a:rPr>
              <a:t>maggiore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quando</a:t>
            </a:r>
            <a:r>
              <a:rPr lang="en-US" sz="2000" dirty="0">
                <a:solidFill>
                  <a:schemeClr val="tx2"/>
                </a:solidFill>
              </a:rPr>
              <a:t> Sac/Val era </a:t>
            </a:r>
            <a:r>
              <a:rPr lang="en-US" sz="2000" dirty="0" err="1">
                <a:solidFill>
                  <a:schemeClr val="tx2"/>
                </a:solidFill>
              </a:rPr>
              <a:t>titolato</a:t>
            </a:r>
            <a:r>
              <a:rPr lang="en-US" sz="2000" dirty="0">
                <a:solidFill>
                  <a:schemeClr val="tx2"/>
                </a:solidFill>
              </a:rPr>
              <a:t> in 6 </a:t>
            </a:r>
            <a:r>
              <a:rPr lang="en-US" sz="2000" dirty="0" err="1">
                <a:solidFill>
                  <a:schemeClr val="tx2"/>
                </a:solidFill>
              </a:rPr>
              <a:t>settimane</a:t>
            </a:r>
            <a:r>
              <a:rPr lang="en-US" sz="2000" dirty="0">
                <a:solidFill>
                  <a:schemeClr val="tx2"/>
                </a:solidFill>
              </a:rPr>
              <a:t> (84.9%) </a:t>
            </a:r>
            <a:r>
              <a:rPr lang="en-US" sz="2000" dirty="0" err="1">
                <a:solidFill>
                  <a:schemeClr val="tx2"/>
                </a:solidFill>
              </a:rPr>
              <a:t>rispetto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che</a:t>
            </a:r>
            <a:r>
              <a:rPr lang="en-US" sz="2000" dirty="0">
                <a:solidFill>
                  <a:schemeClr val="tx2"/>
                </a:solidFill>
              </a:rPr>
              <a:t> in 3 </a:t>
            </a:r>
            <a:r>
              <a:rPr lang="en-US" sz="2000" dirty="0" err="1">
                <a:solidFill>
                  <a:schemeClr val="tx2"/>
                </a:solidFill>
              </a:rPr>
              <a:t>settimane</a:t>
            </a:r>
            <a:r>
              <a:rPr lang="en-US" sz="2000" dirty="0">
                <a:solidFill>
                  <a:schemeClr val="tx2"/>
                </a:solidFill>
              </a:rPr>
              <a:t> (73.6%)</a:t>
            </a:r>
            <a:r>
              <a:rPr lang="en-US" sz="2000" baseline="30000" dirty="0">
                <a:solidFill>
                  <a:schemeClr val="tx2"/>
                </a:solidFill>
              </a:rPr>
              <a:t>1</a:t>
            </a:r>
          </a:p>
          <a:p>
            <a:pPr>
              <a:spcAft>
                <a:spcPts val="1800"/>
              </a:spcAft>
              <a:buClr>
                <a:srgbClr val="FCAF17"/>
              </a:buClr>
            </a:pPr>
            <a:r>
              <a:rPr lang="en-GB" sz="2000" dirty="0">
                <a:solidFill>
                  <a:schemeClr val="tx2"/>
                </a:solidFill>
              </a:rPr>
              <a:t>La </a:t>
            </a:r>
            <a:r>
              <a:rPr lang="en-GB" sz="2000" dirty="0" err="1">
                <a:solidFill>
                  <a:schemeClr val="tx2"/>
                </a:solidFill>
              </a:rPr>
              <a:t>tollerabilità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nel</a:t>
            </a:r>
            <a:r>
              <a:rPr lang="en-GB" sz="2000" dirty="0">
                <a:solidFill>
                  <a:schemeClr val="tx2"/>
                </a:solidFill>
              </a:rPr>
              <a:t> low </a:t>
            </a:r>
            <a:r>
              <a:rPr lang="en-GB" sz="2000" dirty="0" err="1">
                <a:solidFill>
                  <a:schemeClr val="tx2"/>
                </a:solidFill>
              </a:rPr>
              <a:t>RASi</a:t>
            </a:r>
            <a:r>
              <a:rPr lang="en-GB" sz="2000" dirty="0">
                <a:solidFill>
                  <a:schemeClr val="tx2"/>
                </a:solidFill>
              </a:rPr>
              <a:t> stratum era </a:t>
            </a:r>
            <a:r>
              <a:rPr lang="en-GB" sz="2000" dirty="0" err="1">
                <a:solidFill>
                  <a:schemeClr val="tx2"/>
                </a:solidFill>
              </a:rPr>
              <a:t>migliore</a:t>
            </a:r>
            <a:r>
              <a:rPr lang="en-GB" sz="2000" dirty="0">
                <a:solidFill>
                  <a:schemeClr val="tx2"/>
                </a:solidFill>
              </a:rPr>
              <a:t> con la </a:t>
            </a:r>
            <a:r>
              <a:rPr lang="en-GB" sz="2000" dirty="0" err="1">
                <a:solidFill>
                  <a:schemeClr val="tx2"/>
                </a:solidFill>
              </a:rPr>
              <a:t>titolazione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Conservativa</a:t>
            </a:r>
            <a:r>
              <a:rPr lang="en-GB" sz="2000" dirty="0">
                <a:solidFill>
                  <a:schemeClr val="tx2"/>
                </a:solidFill>
              </a:rPr>
              <a:t>  (86.6%) </a:t>
            </a:r>
            <a:r>
              <a:rPr lang="en-GB" sz="2000" dirty="0" err="1">
                <a:solidFill>
                  <a:schemeClr val="tx2"/>
                </a:solidFill>
              </a:rPr>
              <a:t>che</a:t>
            </a:r>
            <a:r>
              <a:rPr lang="en-GB" sz="2000" dirty="0">
                <a:solidFill>
                  <a:schemeClr val="tx2"/>
                </a:solidFill>
              </a:rPr>
              <a:t> con </a:t>
            </a:r>
            <a:r>
              <a:rPr lang="en-GB" sz="2000" dirty="0" err="1">
                <a:solidFill>
                  <a:schemeClr val="tx2"/>
                </a:solidFill>
              </a:rPr>
              <a:t>quella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Condensata</a:t>
            </a:r>
            <a:r>
              <a:rPr lang="en-GB" sz="2000" dirty="0">
                <a:solidFill>
                  <a:schemeClr val="tx2"/>
                </a:solidFill>
              </a:rPr>
              <a:t> (80.2%), </a:t>
            </a:r>
            <a:r>
              <a:rPr lang="en-GB" sz="2000" dirty="0" err="1">
                <a:solidFill>
                  <a:schemeClr val="tx2"/>
                </a:solidFill>
              </a:rPr>
              <a:t>soprattutto</a:t>
            </a:r>
            <a:r>
              <a:rPr lang="en-GB" sz="2000" dirty="0">
                <a:solidFill>
                  <a:schemeClr val="tx2"/>
                </a:solidFill>
              </a:rPr>
              <a:t> per la minor </a:t>
            </a:r>
            <a:r>
              <a:rPr lang="en-GB" sz="2000" dirty="0" err="1">
                <a:solidFill>
                  <a:schemeClr val="tx2"/>
                </a:solidFill>
              </a:rPr>
              <a:t>incidenza</a:t>
            </a:r>
            <a:r>
              <a:rPr lang="en-GB" sz="2000" dirty="0">
                <a:solidFill>
                  <a:schemeClr val="tx2"/>
                </a:solidFill>
              </a:rPr>
              <a:t> di AEs </a:t>
            </a:r>
            <a:r>
              <a:rPr lang="en-GB" sz="2000" dirty="0" err="1">
                <a:solidFill>
                  <a:schemeClr val="tx2"/>
                </a:solidFill>
              </a:rPr>
              <a:t>relativi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all’ipotensione</a:t>
            </a:r>
            <a:r>
              <a:rPr lang="en-GB" sz="2000" dirty="0">
                <a:solidFill>
                  <a:schemeClr val="tx2"/>
                </a:solidFill>
              </a:rPr>
              <a:t>, </a:t>
            </a:r>
            <a:r>
              <a:rPr lang="en-GB" sz="2000" dirty="0" err="1">
                <a:solidFill>
                  <a:schemeClr val="tx2"/>
                </a:solidFill>
              </a:rPr>
              <a:t>all’iperkaliemia</a:t>
            </a:r>
            <a:r>
              <a:rPr lang="en-GB" sz="2000" dirty="0">
                <a:solidFill>
                  <a:schemeClr val="tx2"/>
                </a:solidFill>
              </a:rPr>
              <a:t> e </a:t>
            </a:r>
            <a:r>
              <a:rPr lang="en-GB" sz="2000" dirty="0" err="1">
                <a:solidFill>
                  <a:schemeClr val="tx2"/>
                </a:solidFill>
              </a:rPr>
              <a:t>alla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disfunzione</a:t>
            </a:r>
            <a:r>
              <a:rPr lang="en-GB" sz="2000" dirty="0">
                <a:solidFill>
                  <a:schemeClr val="tx2"/>
                </a:solidFill>
              </a:rPr>
              <a:t> renale</a:t>
            </a:r>
            <a:r>
              <a:rPr lang="en-GB" sz="2000" baseline="30000" dirty="0">
                <a:solidFill>
                  <a:schemeClr val="tx2"/>
                </a:solidFill>
              </a:rPr>
              <a:t>2</a:t>
            </a:r>
            <a:endParaRPr lang="en-US" sz="2000" baseline="30000" dirty="0">
              <a:solidFill>
                <a:schemeClr val="tx2"/>
              </a:solidFill>
            </a:endParaRPr>
          </a:p>
          <a:p>
            <a:pPr>
              <a:spcAft>
                <a:spcPts val="1800"/>
              </a:spcAft>
              <a:buClr>
                <a:srgbClr val="FCAF17"/>
              </a:buClr>
            </a:pPr>
            <a:r>
              <a:rPr lang="en-US" sz="2000" dirty="0">
                <a:solidFill>
                  <a:schemeClr val="tx2"/>
                </a:solidFill>
              </a:rPr>
              <a:t>La </a:t>
            </a:r>
            <a:r>
              <a:rPr lang="en-US" sz="2000" dirty="0" err="1">
                <a:solidFill>
                  <a:schemeClr val="tx2"/>
                </a:solidFill>
              </a:rPr>
              <a:t>graduale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titolazione</a:t>
            </a:r>
            <a:r>
              <a:rPr lang="en-US" sz="2000" dirty="0">
                <a:solidFill>
                  <a:schemeClr val="tx2"/>
                </a:solidFill>
              </a:rPr>
              <a:t> per 6 </a:t>
            </a:r>
            <a:r>
              <a:rPr lang="en-US" sz="2000" dirty="0" err="1">
                <a:solidFill>
                  <a:schemeClr val="tx2"/>
                </a:solidFill>
              </a:rPr>
              <a:t>settimane</a:t>
            </a:r>
            <a:r>
              <a:rPr lang="en-US" sz="2000" dirty="0">
                <a:solidFill>
                  <a:schemeClr val="tx2"/>
                </a:solidFill>
              </a:rPr>
              <a:t> in </a:t>
            </a:r>
            <a:r>
              <a:rPr lang="en-US" sz="2000" dirty="0" err="1">
                <a:solidFill>
                  <a:schemeClr val="tx2"/>
                </a:solidFill>
              </a:rPr>
              <a:t>pazienti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che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assumevano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basse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dosi</a:t>
            </a:r>
            <a:r>
              <a:rPr lang="en-US" sz="2000" dirty="0">
                <a:solidFill>
                  <a:schemeClr val="tx2"/>
                </a:solidFill>
              </a:rPr>
              <a:t> di RAS-</a:t>
            </a:r>
            <a:r>
              <a:rPr lang="en-US" sz="2000" dirty="0" err="1">
                <a:solidFill>
                  <a:schemeClr val="tx2"/>
                </a:solidFill>
              </a:rPr>
              <a:t>inibitori</a:t>
            </a:r>
            <a:r>
              <a:rPr lang="en-US" sz="2000" dirty="0">
                <a:solidFill>
                  <a:schemeClr val="tx2"/>
                </a:solidFill>
              </a:rPr>
              <a:t> al </a:t>
            </a:r>
            <a:r>
              <a:rPr lang="en-US" sz="2000" dirty="0" err="1">
                <a:solidFill>
                  <a:schemeClr val="tx2"/>
                </a:solidFill>
              </a:rPr>
              <a:t>basale</a:t>
            </a:r>
            <a:r>
              <a:rPr lang="en-US" sz="2000" dirty="0">
                <a:solidFill>
                  <a:schemeClr val="tx2"/>
                </a:solidFill>
              </a:rPr>
              <a:t> o  </a:t>
            </a:r>
            <a:r>
              <a:rPr lang="en-US" sz="2000" dirty="0" err="1">
                <a:solidFill>
                  <a:schemeClr val="tx2"/>
                </a:solidFill>
              </a:rPr>
              <a:t>che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fossero</a:t>
            </a:r>
            <a:r>
              <a:rPr lang="en-US" sz="2000" dirty="0">
                <a:solidFill>
                  <a:schemeClr val="tx2"/>
                </a:solidFill>
              </a:rPr>
              <a:t> naive, </a:t>
            </a:r>
            <a:r>
              <a:rPr lang="en-US" sz="2000" dirty="0" err="1">
                <a:solidFill>
                  <a:schemeClr val="tx2"/>
                </a:solidFill>
              </a:rPr>
              <a:t>poteva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aumentare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ulteriormante</a:t>
            </a:r>
            <a:r>
              <a:rPr lang="en-US" sz="2000" dirty="0">
                <a:solidFill>
                  <a:schemeClr val="tx2"/>
                </a:solidFill>
              </a:rPr>
              <a:t> le chances di </a:t>
            </a:r>
            <a:r>
              <a:rPr lang="en-US" sz="2000" dirty="0" err="1">
                <a:solidFill>
                  <a:schemeClr val="tx2"/>
                </a:solidFill>
              </a:rPr>
              <a:t>raggiungere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il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successo</a:t>
            </a:r>
            <a:r>
              <a:rPr lang="en-US" sz="2000" dirty="0">
                <a:solidFill>
                  <a:schemeClr val="tx2"/>
                </a:solidFill>
              </a:rPr>
              <a:t> di trattamento</a:t>
            </a:r>
            <a:r>
              <a:rPr lang="en-US" sz="2000" baseline="30000" dirty="0">
                <a:solidFill>
                  <a:schemeClr val="tx2"/>
                </a:solidFill>
              </a:rPr>
              <a:t>1</a:t>
            </a:r>
            <a:endParaRPr lang="en-GB" sz="2000" baseline="30000" dirty="0">
              <a:solidFill>
                <a:schemeClr val="tx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5549901" y="6237313"/>
            <a:ext cx="3594100" cy="393700"/>
          </a:xfrm>
        </p:spPr>
        <p:txBody>
          <a:bodyPr>
            <a:normAutofit fontScale="70000" lnSpcReduction="20000"/>
          </a:bodyPr>
          <a:lstStyle/>
          <a:p>
            <a:r>
              <a:rPr lang="en-GB" sz="1000" dirty="0"/>
              <a:t>1. </a:t>
            </a:r>
            <a:r>
              <a:rPr lang="en-GB" sz="1000" dirty="0" err="1">
                <a:solidFill>
                  <a:srgbClr val="FFFFFF">
                    <a:lumMod val="50000"/>
                  </a:srgbClr>
                </a:solidFill>
              </a:rPr>
              <a:t>Senni</a:t>
            </a:r>
            <a:r>
              <a:rPr lang="en-GB" sz="1000" dirty="0">
                <a:solidFill>
                  <a:srgbClr val="FFFFFF">
                    <a:lumMod val="50000"/>
                  </a:srgbClr>
                </a:solidFill>
              </a:rPr>
              <a:t> et al. A</a:t>
            </a:r>
            <a:r>
              <a:rPr lang="en-GB" sz="1000" dirty="0"/>
              <a:t>bstract accepted for presentation at ESC Heart Failure 2015b (1281); 2. </a:t>
            </a:r>
            <a:r>
              <a:rPr lang="en-US" sz="1000" dirty="0"/>
              <a:t>Novartis Data on File: TITRATION study B2228</a:t>
            </a:r>
            <a:endParaRPr lang="en-GB" sz="1000" dirty="0"/>
          </a:p>
          <a:p>
            <a:r>
              <a:rPr lang="en-GB" sz="1000" dirty="0"/>
              <a:t>;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4294967295"/>
          </p:nvPr>
        </p:nvSpPr>
        <p:spPr>
          <a:xfrm>
            <a:off x="0" y="6283326"/>
            <a:ext cx="4572000" cy="393700"/>
          </a:xfrm>
        </p:spPr>
        <p:txBody>
          <a:bodyPr>
            <a:normAutofit fontScale="77500" lnSpcReduction="20000"/>
          </a:bodyPr>
          <a:lstStyle/>
          <a:p>
            <a:r>
              <a:rPr lang="en-GB" sz="1000" dirty="0"/>
              <a:t>AE=adverse event; </a:t>
            </a:r>
            <a:r>
              <a:rPr lang="en-GB" sz="1000" dirty="0" err="1"/>
              <a:t>b.i.d</a:t>
            </a:r>
            <a:r>
              <a:rPr lang="en-GB" sz="1000" dirty="0"/>
              <a:t>.= twice daily; </a:t>
            </a:r>
            <a:br>
              <a:rPr lang="en-GB" sz="1000" dirty="0"/>
            </a:br>
            <a:r>
              <a:rPr lang="en-GB" sz="1000" dirty="0" err="1"/>
              <a:t>RASi</a:t>
            </a:r>
            <a:r>
              <a:rPr lang="en-GB" sz="1000" dirty="0"/>
              <a:t>=renin-angiotensin system inhibitor; </a:t>
            </a:r>
            <a:br>
              <a:rPr lang="en-GB" sz="1000" dirty="0"/>
            </a:br>
            <a:r>
              <a:rPr lang="en-GB" sz="1000" dirty="0"/>
              <a:t>SBP=systolic blood pressure </a:t>
            </a:r>
          </a:p>
        </p:txBody>
      </p:sp>
    </p:spTree>
    <p:extLst>
      <p:ext uri="{BB962C8B-B14F-4D97-AF65-F5344CB8AC3E}">
        <p14:creationId xmlns:p14="http://schemas.microsoft.com/office/powerpoint/2010/main" val="477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lang="it-IT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43608" y="897101"/>
            <a:ext cx="66247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sz="2400" i="1" dirty="0" smtClean="0">
                <a:solidFill>
                  <a:srgbClr val="002060"/>
                </a:solidFill>
              </a:rPr>
              <a:t>REGOLARE FOLLOW-UP DOPO LA DIMISSIONE  (1° VISITA ENTRO 7 GIORNI)</a:t>
            </a:r>
          </a:p>
          <a:p>
            <a:pPr marL="457200" indent="-457200">
              <a:buFont typeface="Arial" charset="0"/>
              <a:buChar char="•"/>
            </a:pPr>
            <a:endParaRPr lang="en-US" sz="2400" i="1" dirty="0" smtClean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i="1" dirty="0" err="1" smtClean="0">
                <a:solidFill>
                  <a:srgbClr val="002060"/>
                </a:solidFill>
              </a:rPr>
              <a:t>Visita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successiva</a:t>
            </a:r>
            <a:r>
              <a:rPr lang="en-US" sz="2400" i="1" dirty="0" smtClean="0">
                <a:solidFill>
                  <a:srgbClr val="002060"/>
                </a:solidFill>
              </a:rPr>
              <a:t> a 2/4 </a:t>
            </a:r>
            <a:r>
              <a:rPr lang="en-US" sz="2400" i="1" dirty="0" err="1" smtClean="0">
                <a:solidFill>
                  <a:srgbClr val="002060"/>
                </a:solidFill>
              </a:rPr>
              <a:t>settimane</a:t>
            </a:r>
            <a:r>
              <a:rPr lang="en-US" sz="2400" i="1" dirty="0" smtClean="0">
                <a:solidFill>
                  <a:srgbClr val="002060"/>
                </a:solidFill>
              </a:rPr>
              <a:t> con </a:t>
            </a:r>
            <a:r>
              <a:rPr lang="en-US" sz="2400" i="1" dirty="0" err="1" smtClean="0">
                <a:solidFill>
                  <a:srgbClr val="002060"/>
                </a:solidFill>
              </a:rPr>
              <a:t>ecocardiogramma</a:t>
            </a:r>
            <a:r>
              <a:rPr lang="en-US" sz="2400" i="1" dirty="0" smtClean="0">
                <a:solidFill>
                  <a:srgbClr val="002060"/>
                </a:solidFill>
              </a:rPr>
              <a:t>,  NT pro BNP se la FE </a:t>
            </a:r>
            <a:r>
              <a:rPr lang="en-US" sz="2400" i="1" dirty="0" err="1" smtClean="0">
                <a:solidFill>
                  <a:srgbClr val="002060"/>
                </a:solidFill>
              </a:rPr>
              <a:t>è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migliorata</a:t>
            </a:r>
            <a:r>
              <a:rPr lang="en-US" sz="2400" i="1" dirty="0" smtClean="0">
                <a:solidFill>
                  <a:srgbClr val="002060"/>
                </a:solidFill>
              </a:rPr>
              <a:t> e NT pro BPN </a:t>
            </a:r>
            <a:r>
              <a:rPr lang="en-US" sz="2400" i="1" dirty="0" err="1" smtClean="0">
                <a:solidFill>
                  <a:srgbClr val="002060"/>
                </a:solidFill>
              </a:rPr>
              <a:t>ridotto</a:t>
            </a:r>
            <a:r>
              <a:rPr lang="en-US" sz="2400" i="1" dirty="0" smtClean="0">
                <a:solidFill>
                  <a:srgbClr val="002060"/>
                </a:solidFill>
              </a:rPr>
              <a:t> continua </a:t>
            </a:r>
            <a:r>
              <a:rPr lang="en-US" sz="2400" i="1" dirty="0" err="1" smtClean="0">
                <a:solidFill>
                  <a:srgbClr val="002060"/>
                </a:solidFill>
              </a:rPr>
              <a:t>terapia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altrimenti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si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aumenta</a:t>
            </a:r>
            <a:r>
              <a:rPr lang="en-US" sz="2400" i="1" dirty="0" smtClean="0">
                <a:solidFill>
                  <a:srgbClr val="002060"/>
                </a:solidFill>
              </a:rPr>
              <a:t> la dose </a:t>
            </a:r>
            <a:r>
              <a:rPr lang="en-US" sz="2400" i="1" dirty="0" err="1" smtClean="0">
                <a:solidFill>
                  <a:srgbClr val="002060"/>
                </a:solidFill>
              </a:rPr>
              <a:t>controllando</a:t>
            </a:r>
            <a:r>
              <a:rPr lang="en-US" sz="2400" i="1" dirty="0" smtClean="0">
                <a:solidFill>
                  <a:srgbClr val="002060"/>
                </a:solidFill>
              </a:rPr>
              <a:t> la PA</a:t>
            </a:r>
          </a:p>
          <a:p>
            <a:pPr marL="457200" indent="-457200">
              <a:buFont typeface="Arial" charset="0"/>
              <a:buChar char="•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i="1" dirty="0" err="1" smtClean="0">
                <a:solidFill>
                  <a:srgbClr val="002060"/>
                </a:solidFill>
              </a:rPr>
              <a:t>Dopo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altre</a:t>
            </a:r>
            <a:r>
              <a:rPr lang="en-US" sz="2400" i="1" dirty="0" smtClean="0">
                <a:solidFill>
                  <a:srgbClr val="002060"/>
                </a:solidFill>
              </a:rPr>
              <a:t> 4 </a:t>
            </a:r>
            <a:r>
              <a:rPr lang="en-US" sz="2400" i="1" dirty="0" err="1" smtClean="0">
                <a:solidFill>
                  <a:srgbClr val="002060"/>
                </a:solidFill>
              </a:rPr>
              <a:t>settimane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nuovo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controllo</a:t>
            </a:r>
            <a:r>
              <a:rPr lang="en-US" sz="2400" i="1" dirty="0" smtClean="0">
                <a:solidFill>
                  <a:srgbClr val="002060"/>
                </a:solidFill>
              </a:rPr>
              <a:t> con eco e </a:t>
            </a:r>
            <a:r>
              <a:rPr lang="en-US" sz="2400" i="1" dirty="0" err="1" smtClean="0">
                <a:solidFill>
                  <a:srgbClr val="002060"/>
                </a:solidFill>
              </a:rPr>
              <a:t>valutazione</a:t>
            </a:r>
            <a:r>
              <a:rPr lang="en-US" sz="2400" i="1" dirty="0" smtClean="0">
                <a:solidFill>
                  <a:srgbClr val="002060"/>
                </a:solidFill>
              </a:rPr>
              <a:t> NT pro BNP</a:t>
            </a:r>
          </a:p>
          <a:p>
            <a:pPr marL="457200" indent="-457200">
              <a:buFont typeface="Arial" charset="0"/>
              <a:buChar char="•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i="1" dirty="0" err="1" smtClean="0">
                <a:solidFill>
                  <a:srgbClr val="002060"/>
                </a:solidFill>
              </a:rPr>
              <a:t>Educazione</a:t>
            </a:r>
            <a:r>
              <a:rPr lang="en-US" sz="2400" i="1" dirty="0" smtClean="0">
                <a:solidFill>
                  <a:srgbClr val="002060"/>
                </a:solidFill>
              </a:rPr>
              <a:t> del </a:t>
            </a:r>
            <a:r>
              <a:rPr lang="en-US" sz="2400" i="1" dirty="0" err="1" smtClean="0">
                <a:solidFill>
                  <a:srgbClr val="002060"/>
                </a:solidFill>
              </a:rPr>
              <a:t>paziente</a:t>
            </a:r>
            <a:endParaRPr lang="en-US" sz="2400" i="1" dirty="0" smtClean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i="1" dirty="0" err="1" smtClean="0">
                <a:solidFill>
                  <a:srgbClr val="002060"/>
                </a:solidFill>
              </a:rPr>
              <a:t>Eventuale</a:t>
            </a:r>
            <a:r>
              <a:rPr lang="en-US" sz="2400" i="1" dirty="0" smtClean="0">
                <a:solidFill>
                  <a:srgbClr val="002060"/>
                </a:solidFill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</a:rPr>
              <a:t>possibilità</a:t>
            </a:r>
            <a:r>
              <a:rPr lang="en-US" sz="2400" i="1" dirty="0" smtClean="0">
                <a:solidFill>
                  <a:srgbClr val="002060"/>
                </a:solidFill>
              </a:rPr>
              <a:t> di </a:t>
            </a:r>
            <a:r>
              <a:rPr lang="en-US" sz="2400" i="1" dirty="0" err="1" smtClean="0">
                <a:solidFill>
                  <a:srgbClr val="002060"/>
                </a:solidFill>
              </a:rPr>
              <a:t>telemedicina</a:t>
            </a:r>
            <a:endParaRPr lang="en-US" sz="2400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8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lang="it-IT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51520" y="992917"/>
            <a:ext cx="86409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2400" dirty="0">
                <a:solidFill>
                  <a:srgbClr val="FF0000"/>
                </a:solidFill>
              </a:rPr>
              <a:t>P</a:t>
            </a:r>
            <a:r>
              <a:rPr lang="it-IT" sz="2400" dirty="0" smtClean="0">
                <a:solidFill>
                  <a:srgbClr val="FF0000"/>
                </a:solidFill>
              </a:rPr>
              <a:t>erché </a:t>
            </a:r>
            <a:r>
              <a:rPr lang="it-IT" sz="2400" dirty="0" err="1">
                <a:solidFill>
                  <a:srgbClr val="FF0000"/>
                </a:solidFill>
              </a:rPr>
              <a:t>sacubitril</a:t>
            </a:r>
            <a:r>
              <a:rPr lang="it-IT" sz="2400" dirty="0">
                <a:solidFill>
                  <a:srgbClr val="FF0000"/>
                </a:solidFill>
              </a:rPr>
              <a:t>/</a:t>
            </a:r>
            <a:r>
              <a:rPr lang="it-IT" sz="2400" dirty="0" err="1">
                <a:solidFill>
                  <a:srgbClr val="FF0000"/>
                </a:solidFill>
              </a:rPr>
              <a:t>valsartan</a:t>
            </a:r>
            <a:r>
              <a:rPr lang="it-IT" sz="2400" dirty="0">
                <a:solidFill>
                  <a:srgbClr val="FF0000"/>
                </a:solidFill>
              </a:rPr>
              <a:t> non sia ancora “diffuso come meriterebbe”, nonostante i risultati del trial </a:t>
            </a:r>
            <a:r>
              <a:rPr lang="it-IT" sz="2400" dirty="0" smtClean="0">
                <a:solidFill>
                  <a:srgbClr val="FF0000"/>
                </a:solidFill>
              </a:rPr>
              <a:t>PARADIGM-HF ?. </a:t>
            </a:r>
          </a:p>
          <a:p>
            <a:pPr fontAlgn="base"/>
            <a:endParaRPr lang="it-IT" sz="2400" dirty="0" smtClean="0">
              <a:solidFill>
                <a:srgbClr val="FF0000"/>
              </a:solidFill>
            </a:endParaRPr>
          </a:p>
          <a:p>
            <a:pPr fontAlgn="base"/>
            <a:r>
              <a:rPr lang="it-IT" sz="2400" dirty="0" smtClean="0"/>
              <a:t> il </a:t>
            </a:r>
            <a:r>
              <a:rPr lang="it-IT" sz="2400" dirty="0"/>
              <a:t>raggiungimento di uno stato di stabilità dello scompenso come un buon punto di arrivo. “La domanda è: di fronte a un paziente stabile o asintomatico, perché dovrei decidere di investire tempo (mio e del paziente) per iniziare un percorso che porti in terapia un altro farmaco? Se sta già relativamente bene, siamo sicuri che il gioco valga la candela?”. </a:t>
            </a:r>
          </a:p>
          <a:p>
            <a:pPr fontAlgn="base"/>
            <a:endParaRPr lang="it-IT" sz="2400" dirty="0" smtClean="0">
              <a:solidFill>
                <a:schemeClr val="accent2"/>
              </a:solidFill>
            </a:endParaRPr>
          </a:p>
          <a:p>
            <a:pPr fontAlgn="base"/>
            <a:r>
              <a:rPr lang="it-IT" sz="2400" dirty="0" smtClean="0">
                <a:solidFill>
                  <a:srgbClr val="FF0000"/>
                </a:solidFill>
              </a:rPr>
              <a:t>Un </a:t>
            </a:r>
            <a:r>
              <a:rPr lang="it-IT" sz="2400" dirty="0">
                <a:solidFill>
                  <a:srgbClr val="FF0000"/>
                </a:solidFill>
              </a:rPr>
              <a:t>paziente stabile, tuttavia, non è da considerarsi un paziente a basso rischio. “Nel trial PARADIGM-HF 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>
                <a:solidFill>
                  <a:srgbClr val="FF0000"/>
                </a:solidFill>
              </a:rPr>
              <a:t>il 20% dei soggetti cosiddetti molto stabili (cioè senza un precedente ricovero) ha avuto un evento primario nell’arco del follow-up e il 17% è morto durante il trial”. 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1952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lang="it-IT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51520" y="992917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2400" dirty="0" smtClean="0"/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23528" y="1124744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it-IT" sz="2800" dirty="0" smtClean="0">
              <a:solidFill>
                <a:schemeClr val="tx2"/>
              </a:solidFill>
            </a:endParaRPr>
          </a:p>
          <a:p>
            <a:pPr fontAlgn="base"/>
            <a:endParaRPr lang="it-IT" sz="2800" dirty="0">
              <a:solidFill>
                <a:schemeClr val="tx2"/>
              </a:solidFill>
            </a:endParaRPr>
          </a:p>
          <a:p>
            <a:pPr fontAlgn="base"/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smtClean="0">
                <a:solidFill>
                  <a:schemeClr val="tx2"/>
                </a:solidFill>
              </a:rPr>
              <a:t>  </a:t>
            </a:r>
            <a:r>
              <a:rPr lang="it-IT" sz="2800" dirty="0">
                <a:solidFill>
                  <a:schemeClr val="tx2"/>
                </a:solidFill>
              </a:rPr>
              <a:t> </a:t>
            </a:r>
            <a:r>
              <a:rPr lang="it-IT" sz="2800" b="1" dirty="0">
                <a:solidFill>
                  <a:schemeClr val="tx2"/>
                </a:solidFill>
              </a:rPr>
              <a:t>la sopravvivenza media dei pazienti del braccio trattato con </a:t>
            </a:r>
            <a:r>
              <a:rPr lang="it-IT" sz="2800" b="1" dirty="0" err="1">
                <a:solidFill>
                  <a:schemeClr val="tx2"/>
                </a:solidFill>
              </a:rPr>
              <a:t>sacubitril</a:t>
            </a:r>
            <a:r>
              <a:rPr lang="it-IT" sz="2800" b="1" dirty="0">
                <a:solidFill>
                  <a:schemeClr val="tx2"/>
                </a:solidFill>
              </a:rPr>
              <a:t>/</a:t>
            </a:r>
            <a:r>
              <a:rPr lang="it-IT" sz="2800" b="1" dirty="0" err="1">
                <a:solidFill>
                  <a:schemeClr val="tx2"/>
                </a:solidFill>
              </a:rPr>
              <a:t>valsartan</a:t>
            </a:r>
            <a:r>
              <a:rPr lang="it-IT" sz="2800" b="1" dirty="0">
                <a:solidFill>
                  <a:schemeClr val="tx2"/>
                </a:solidFill>
              </a:rPr>
              <a:t> è risultata di 1,3 anni superiore rispetto a quella del braccio </a:t>
            </a:r>
            <a:r>
              <a:rPr lang="it-IT" sz="2800" b="1" dirty="0" err="1">
                <a:solidFill>
                  <a:schemeClr val="tx2"/>
                </a:solidFill>
              </a:rPr>
              <a:t>enalapril</a:t>
            </a:r>
            <a:r>
              <a:rPr lang="it-IT" sz="2800" dirty="0">
                <a:solidFill>
                  <a:schemeClr val="tx2"/>
                </a:solidFill>
              </a:rPr>
              <a:t>, è evidente come la diffusione non ancora ottimale di questa terapia sia dovuta principalmente a una questione di inerzia culturale. “Una media di 1,3 anni in un trial sullo scompenso è </a:t>
            </a:r>
            <a:r>
              <a:rPr lang="it-IT" sz="2800" dirty="0" smtClean="0">
                <a:solidFill>
                  <a:schemeClr val="tx2"/>
                </a:solidFill>
              </a:rPr>
              <a:t>molto, </a:t>
            </a:r>
            <a:r>
              <a:rPr lang="it-IT" sz="2800" dirty="0">
                <a:solidFill>
                  <a:schemeClr val="tx2"/>
                </a:solidFill>
              </a:rPr>
              <a:t>c’è il 50% dei pazienti che ha guadagnato 2,5 anni di vita”. </a:t>
            </a:r>
          </a:p>
        </p:txBody>
      </p:sp>
    </p:spTree>
    <p:extLst>
      <p:ext uri="{BB962C8B-B14F-4D97-AF65-F5344CB8AC3E}">
        <p14:creationId xmlns:p14="http://schemas.microsoft.com/office/powerpoint/2010/main" val="4006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lang="it-IT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897101"/>
            <a:ext cx="9144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</a:rPr>
              <a:t>dagli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studi</a:t>
            </a:r>
            <a:r>
              <a:rPr lang="en-US" sz="2400" b="1" dirty="0" smtClean="0">
                <a:solidFill>
                  <a:schemeClr val="accent2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 PARADIGM-HF</a:t>
            </a:r>
          </a:p>
          <a:p>
            <a:r>
              <a:rPr lang="en-US" sz="2400" b="1" i="1" dirty="0" smtClean="0">
                <a:solidFill>
                  <a:schemeClr val="accent2"/>
                </a:solidFill>
              </a:rPr>
              <a:t>TRASITION</a:t>
            </a:r>
          </a:p>
          <a:p>
            <a:r>
              <a:rPr lang="en-US" sz="2400" b="1" i="1" dirty="0" smtClean="0">
                <a:solidFill>
                  <a:schemeClr val="accent2"/>
                </a:solidFill>
              </a:rPr>
              <a:t>PIONIER-HF 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dirty="0" smtClean="0"/>
              <a:t> </a:t>
            </a:r>
            <a:endParaRPr lang="en-US" sz="2400" i="1" u="sng" dirty="0"/>
          </a:p>
          <a:p>
            <a:r>
              <a:rPr lang="en-US" sz="2400" i="1" u="sng" dirty="0" smtClean="0">
                <a:solidFill>
                  <a:schemeClr val="tx2"/>
                </a:solidFill>
              </a:rPr>
              <a:t>L’utilizzo </a:t>
            </a:r>
            <a:r>
              <a:rPr lang="en-US" sz="2400" dirty="0">
                <a:solidFill>
                  <a:schemeClr val="tx2"/>
                </a:solidFill>
              </a:rPr>
              <a:t>di </a:t>
            </a:r>
            <a:r>
              <a:rPr lang="en-US" sz="2400" dirty="0" err="1" smtClean="0">
                <a:solidFill>
                  <a:schemeClr val="tx2"/>
                </a:solidFill>
              </a:rPr>
              <a:t>sacubitril</a:t>
            </a:r>
            <a:r>
              <a:rPr lang="en-US" sz="2400" dirty="0" smtClean="0">
                <a:solidFill>
                  <a:schemeClr val="tx2"/>
                </a:solidFill>
              </a:rPr>
              <a:t>/valsartan </a:t>
            </a:r>
            <a:r>
              <a:rPr lang="en-US" sz="2400" dirty="0" err="1" smtClean="0">
                <a:solidFill>
                  <a:schemeClr val="tx2"/>
                </a:solidFill>
              </a:rPr>
              <a:t>rispetto</a:t>
            </a:r>
            <a:r>
              <a:rPr lang="en-US" sz="2400" dirty="0" smtClean="0">
                <a:solidFill>
                  <a:schemeClr val="tx2"/>
                </a:solidFill>
              </a:rPr>
              <a:t> ad ACE in o ARB: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err="1">
                <a:solidFill>
                  <a:schemeClr val="tx2"/>
                </a:solidFill>
              </a:rPr>
              <a:t>R</a:t>
            </a:r>
            <a:r>
              <a:rPr lang="en-US" sz="2400" dirty="0" err="1" smtClean="0">
                <a:solidFill>
                  <a:schemeClr val="tx2"/>
                </a:solidFill>
              </a:rPr>
              <a:t>iduce</a:t>
            </a:r>
            <a:r>
              <a:rPr lang="en-US" sz="2400" dirty="0" smtClean="0">
                <a:solidFill>
                  <a:schemeClr val="tx2"/>
                </a:solidFill>
              </a:rPr>
              <a:t> la </a:t>
            </a:r>
            <a:r>
              <a:rPr lang="en-US" sz="2400" dirty="0" err="1" smtClean="0">
                <a:solidFill>
                  <a:schemeClr val="tx2"/>
                </a:solidFill>
              </a:rPr>
              <a:t>mortalità</a:t>
            </a:r>
            <a:r>
              <a:rPr lang="en-US" sz="2400" dirty="0" smtClean="0">
                <a:solidFill>
                  <a:schemeClr val="tx2"/>
                </a:solidFill>
              </a:rPr>
              <a:t> per </a:t>
            </a:r>
            <a:r>
              <a:rPr lang="en-US" sz="2400" dirty="0" err="1" smtClean="0">
                <a:solidFill>
                  <a:schemeClr val="tx2"/>
                </a:solidFill>
              </a:rPr>
              <a:t>morte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cardiovascolare</a:t>
            </a:r>
            <a:r>
              <a:rPr lang="en-US" sz="2400" dirty="0" smtClean="0">
                <a:solidFill>
                  <a:schemeClr val="tx2"/>
                </a:solidFill>
              </a:rPr>
              <a:t> e </a:t>
            </a:r>
            <a:r>
              <a:rPr lang="en-US" sz="2400" dirty="0" err="1" smtClean="0">
                <a:solidFill>
                  <a:schemeClr val="tx2"/>
                </a:solidFill>
              </a:rPr>
              <a:t>tutte</a:t>
            </a:r>
            <a:r>
              <a:rPr lang="en-US" sz="2400" dirty="0" smtClean="0">
                <a:solidFill>
                  <a:schemeClr val="tx2"/>
                </a:solidFill>
              </a:rPr>
              <a:t> le cause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Riduce</a:t>
            </a:r>
            <a:r>
              <a:rPr lang="en-US" sz="2400" dirty="0" smtClean="0">
                <a:solidFill>
                  <a:schemeClr val="tx2"/>
                </a:solidFill>
              </a:rPr>
              <a:t> le </a:t>
            </a:r>
            <a:r>
              <a:rPr lang="en-US" sz="2400" dirty="0" err="1" smtClean="0">
                <a:solidFill>
                  <a:schemeClr val="tx2"/>
                </a:solidFill>
              </a:rPr>
              <a:t>ospedalizzazioni</a:t>
            </a:r>
            <a:r>
              <a:rPr lang="en-US" sz="2400" dirty="0" smtClean="0">
                <a:solidFill>
                  <a:schemeClr val="tx2"/>
                </a:solidFill>
              </a:rPr>
              <a:t> per </a:t>
            </a:r>
            <a:r>
              <a:rPr lang="en-US" sz="2400" dirty="0" err="1" smtClean="0">
                <a:solidFill>
                  <a:schemeClr val="tx2"/>
                </a:solidFill>
              </a:rPr>
              <a:t>scompenso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Migliora</a:t>
            </a:r>
            <a:r>
              <a:rPr lang="en-US" sz="2400" dirty="0" smtClean="0">
                <a:solidFill>
                  <a:schemeClr val="tx2"/>
                </a:solidFill>
              </a:rPr>
              <a:t> la </a:t>
            </a:r>
            <a:r>
              <a:rPr lang="en-US" sz="2400" dirty="0" err="1" smtClean="0">
                <a:solidFill>
                  <a:schemeClr val="tx2"/>
                </a:solidFill>
              </a:rPr>
              <a:t>frazione</a:t>
            </a:r>
            <a:r>
              <a:rPr lang="en-US" sz="2400" dirty="0" smtClean="0">
                <a:solidFill>
                  <a:schemeClr val="tx2"/>
                </a:solidFill>
              </a:rPr>
              <a:t> di </a:t>
            </a:r>
            <a:r>
              <a:rPr lang="en-US" sz="2400" dirty="0" err="1" smtClean="0">
                <a:solidFill>
                  <a:schemeClr val="tx2"/>
                </a:solidFill>
              </a:rPr>
              <a:t>eiezione</a:t>
            </a:r>
            <a:r>
              <a:rPr lang="en-US" sz="2400" dirty="0" smtClean="0">
                <a:solidFill>
                  <a:schemeClr val="tx2"/>
                </a:solidFill>
              </a:rPr>
              <a:t> del V sin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Riduce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l’insufficienza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mitralica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Riduce</a:t>
            </a:r>
            <a:r>
              <a:rPr lang="en-US" sz="2400" dirty="0" smtClean="0">
                <a:solidFill>
                  <a:schemeClr val="tx2"/>
                </a:solidFill>
              </a:rPr>
              <a:t> la </a:t>
            </a:r>
            <a:r>
              <a:rPr lang="en-US" sz="2400" dirty="0" err="1" smtClean="0">
                <a:solidFill>
                  <a:schemeClr val="tx2"/>
                </a:solidFill>
              </a:rPr>
              <a:t>necessità</a:t>
            </a:r>
            <a:r>
              <a:rPr lang="en-US" sz="2400" dirty="0" smtClean="0">
                <a:solidFill>
                  <a:schemeClr val="tx2"/>
                </a:solidFill>
              </a:rPr>
              <a:t> di </a:t>
            </a:r>
            <a:r>
              <a:rPr lang="en-US" sz="2400" dirty="0" err="1" smtClean="0">
                <a:solidFill>
                  <a:schemeClr val="tx2"/>
                </a:solidFill>
              </a:rPr>
              <a:t>impianto</a:t>
            </a:r>
            <a:r>
              <a:rPr lang="en-US" sz="2400" dirty="0" smtClean="0">
                <a:solidFill>
                  <a:schemeClr val="tx2"/>
                </a:solidFill>
              </a:rPr>
              <a:t> di PMK e </a:t>
            </a:r>
            <a:r>
              <a:rPr lang="en-US" sz="2400" dirty="0" err="1" smtClean="0">
                <a:solidFill>
                  <a:schemeClr val="tx2"/>
                </a:solidFill>
              </a:rPr>
              <a:t>inclusione</a:t>
            </a:r>
            <a:r>
              <a:rPr lang="en-US" sz="2400" dirty="0" smtClean="0">
                <a:solidFill>
                  <a:schemeClr val="tx2"/>
                </a:solidFill>
              </a:rPr>
              <a:t> in </a:t>
            </a:r>
            <a:r>
              <a:rPr lang="en-US" sz="2400" dirty="0" err="1" smtClean="0">
                <a:solidFill>
                  <a:schemeClr val="tx2"/>
                </a:solidFill>
              </a:rPr>
              <a:t>lista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trapianto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Migliora</a:t>
            </a:r>
            <a:r>
              <a:rPr lang="en-US" sz="2400" dirty="0" smtClean="0">
                <a:solidFill>
                  <a:schemeClr val="tx2"/>
                </a:solidFill>
              </a:rPr>
              <a:t> la </a:t>
            </a:r>
            <a:r>
              <a:rPr lang="en-US" sz="2400" dirty="0" err="1" smtClean="0">
                <a:solidFill>
                  <a:schemeClr val="tx2"/>
                </a:solidFill>
              </a:rPr>
              <a:t>qualità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della</a:t>
            </a:r>
            <a:r>
              <a:rPr lang="en-US" sz="2400" dirty="0" smtClean="0">
                <a:solidFill>
                  <a:schemeClr val="tx2"/>
                </a:solidFill>
              </a:rPr>
              <a:t> vita </a:t>
            </a:r>
            <a:r>
              <a:rPr lang="en-US" sz="2400" dirty="0" err="1" smtClean="0">
                <a:solidFill>
                  <a:schemeClr val="tx2"/>
                </a:solidFill>
              </a:rPr>
              <a:t>dei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pazienti</a:t>
            </a:r>
            <a:r>
              <a:rPr lang="en-US" sz="2400" dirty="0" smtClean="0">
                <a:solidFill>
                  <a:schemeClr val="tx2"/>
                </a:solidFill>
              </a:rPr>
              <a:t> con SC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Permette</a:t>
            </a:r>
            <a:r>
              <a:rPr lang="en-US" sz="2400" dirty="0" smtClean="0">
                <a:solidFill>
                  <a:schemeClr val="tx2"/>
                </a:solidFill>
              </a:rPr>
              <a:t> di </a:t>
            </a:r>
            <a:r>
              <a:rPr lang="en-US" sz="2400" dirty="0" err="1" smtClean="0">
                <a:solidFill>
                  <a:schemeClr val="tx2"/>
                </a:solidFill>
              </a:rPr>
              <a:t>ridurre</a:t>
            </a:r>
            <a:r>
              <a:rPr lang="en-US" sz="2400" dirty="0" smtClean="0">
                <a:solidFill>
                  <a:schemeClr val="tx2"/>
                </a:solidFill>
              </a:rPr>
              <a:t> la </a:t>
            </a:r>
            <a:r>
              <a:rPr lang="en-US" sz="2400" dirty="0" err="1" smtClean="0">
                <a:solidFill>
                  <a:schemeClr val="tx2"/>
                </a:solidFill>
              </a:rPr>
              <a:t>terapia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diuretica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ed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ipotensiva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Non ha </a:t>
            </a:r>
            <a:r>
              <a:rPr lang="en-US" sz="2400" dirty="0" err="1" smtClean="0">
                <a:solidFill>
                  <a:schemeClr val="tx2"/>
                </a:solidFill>
              </a:rPr>
              <a:t>effetti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negativi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sulla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funzionalità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renale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i="1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i="1" u="sng" dirty="0" smtClean="0"/>
          </a:p>
        </p:txBody>
      </p:sp>
      <p:sp>
        <p:nvSpPr>
          <p:cNvPr id="8" name="CasellaDiTesto 7"/>
          <p:cNvSpPr txBox="1"/>
          <p:nvPr/>
        </p:nvSpPr>
        <p:spPr>
          <a:xfrm flipV="1">
            <a:off x="323528" y="7029400"/>
            <a:ext cx="4248472" cy="36933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510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-171400"/>
            <a:ext cx="3851920" cy="72008"/>
          </a:xfrm>
          <a:prstGeom prst="rect">
            <a:avLst/>
          </a:prstGeom>
          <a:noFill/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184576" cy="343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75656" y="4509121"/>
            <a:ext cx="59766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800" b="1" i="1" u="sng" dirty="0">
                <a:solidFill>
                  <a:srgbClr val="C00000"/>
                </a:solidFill>
                <a:latin typeface="Adobe Garamond Pro" pitchFamily="18" charset="0"/>
              </a:rPr>
              <a:t>G</a:t>
            </a:r>
            <a:r>
              <a:rPr lang="it-IT" sz="13800" b="1" i="1" u="sng" dirty="0" smtClean="0">
                <a:solidFill>
                  <a:srgbClr val="C00000"/>
                </a:solidFill>
                <a:latin typeface="Adobe Garamond Pro" pitchFamily="18" charset="0"/>
              </a:rPr>
              <a:t>razie</a:t>
            </a:r>
            <a:endParaRPr lang="it-IT" sz="13800" b="1" i="1" u="sng" dirty="0">
              <a:solidFill>
                <a:srgbClr val="C00000"/>
              </a:solidFill>
              <a:latin typeface="Adobe Garamond Pro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764704"/>
            <a:ext cx="6336704" cy="40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lang="it-IT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51520" y="992917"/>
            <a:ext cx="864096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tx2"/>
                </a:solidFill>
              </a:rPr>
              <a:t>TRANSITION </a:t>
            </a:r>
            <a:r>
              <a:rPr lang="it-IT" sz="2400" dirty="0">
                <a:solidFill>
                  <a:schemeClr val="tx2"/>
                </a:solidFill>
              </a:rPr>
              <a:t>il quale aveva l’obiettivo di confrontare due diversi protocolli di trattamento con </a:t>
            </a:r>
            <a:r>
              <a:rPr lang="it-IT" sz="2400" dirty="0" err="1">
                <a:solidFill>
                  <a:schemeClr val="tx2"/>
                </a:solidFill>
              </a:rPr>
              <a:t>sacubitril</a:t>
            </a:r>
            <a:r>
              <a:rPr lang="it-IT" sz="2400" dirty="0">
                <a:solidFill>
                  <a:schemeClr val="tx2"/>
                </a:solidFill>
              </a:rPr>
              <a:t>/</a:t>
            </a:r>
            <a:r>
              <a:rPr lang="it-IT" sz="2400" dirty="0" err="1">
                <a:solidFill>
                  <a:schemeClr val="tx2"/>
                </a:solidFill>
              </a:rPr>
              <a:t>valsartan</a:t>
            </a:r>
            <a:r>
              <a:rPr lang="it-IT" sz="2400" dirty="0">
                <a:solidFill>
                  <a:schemeClr val="tx2"/>
                </a:solidFill>
              </a:rPr>
              <a:t> in pazienti ospedalizzati: </a:t>
            </a:r>
            <a:endParaRPr lang="it-IT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tx2"/>
                </a:solidFill>
              </a:rPr>
              <a:t>nel </a:t>
            </a:r>
            <a:r>
              <a:rPr lang="it-IT" sz="2400" dirty="0">
                <a:solidFill>
                  <a:schemeClr val="tx2"/>
                </a:solidFill>
              </a:rPr>
              <a:t>primo la terapia è stata iniziata durante la fase di stabilizzazione del </a:t>
            </a:r>
            <a:r>
              <a:rPr lang="it-IT" sz="2400" dirty="0" smtClean="0">
                <a:solidFill>
                  <a:schemeClr val="tx2"/>
                </a:solidFill>
              </a:rPr>
              <a:t>ricovero</a:t>
            </a:r>
            <a:endParaRPr lang="it-IT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>
                <a:solidFill>
                  <a:schemeClr val="tx2"/>
                </a:solidFill>
              </a:rPr>
              <a:t>secondo il farmaco è stato somministrato per la prima volta entro le due settimane successive alla dimissione. </a:t>
            </a:r>
            <a:endParaRPr lang="it-IT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tx2"/>
                </a:solidFill>
              </a:rPr>
              <a:t>In </a:t>
            </a:r>
            <a:r>
              <a:rPr lang="it-IT" sz="2400" dirty="0">
                <a:solidFill>
                  <a:schemeClr val="tx2"/>
                </a:solidFill>
              </a:rPr>
              <a:t>generale l’</a:t>
            </a:r>
            <a:r>
              <a:rPr lang="it-IT" sz="2400" dirty="0" err="1">
                <a:solidFill>
                  <a:schemeClr val="tx2"/>
                </a:solidFill>
              </a:rPr>
              <a:t>endpoint</a:t>
            </a:r>
            <a:r>
              <a:rPr lang="it-IT" sz="2400" dirty="0">
                <a:solidFill>
                  <a:schemeClr val="tx2"/>
                </a:solidFill>
              </a:rPr>
              <a:t> primario, costituito dal raggiungimento di un dosaggio pari a due somministrazioni da 200 mg/die entro le prime 10 settimane, è stato raggiunto con successo da quasi il 50% dei pazienti. </a:t>
            </a:r>
            <a:endParaRPr lang="it-IT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tx2"/>
                </a:solidFill>
              </a:rPr>
              <a:t>Prendendo </a:t>
            </a:r>
            <a:r>
              <a:rPr lang="it-IT" sz="2400" dirty="0">
                <a:solidFill>
                  <a:schemeClr val="tx2"/>
                </a:solidFill>
              </a:rPr>
              <a:t>in considerazione anche altri dosaggi, </a:t>
            </a:r>
            <a:r>
              <a:rPr lang="it-IT" sz="2400" dirty="0" smtClean="0">
                <a:solidFill>
                  <a:schemeClr val="tx2"/>
                </a:solidFill>
              </a:rPr>
              <a:t> “</a:t>
            </a:r>
            <a:r>
              <a:rPr lang="it-IT" sz="2400" dirty="0">
                <a:solidFill>
                  <a:schemeClr val="tx2"/>
                </a:solidFill>
              </a:rPr>
              <a:t>solo il 4% dei casi non è risultato in trattamento con </a:t>
            </a:r>
            <a:r>
              <a:rPr lang="it-IT" sz="2400" dirty="0" err="1">
                <a:solidFill>
                  <a:schemeClr val="tx2"/>
                </a:solidFill>
              </a:rPr>
              <a:t>sacubitril</a:t>
            </a:r>
            <a:r>
              <a:rPr lang="it-IT" sz="2400" dirty="0">
                <a:solidFill>
                  <a:schemeClr val="tx2"/>
                </a:solidFill>
              </a:rPr>
              <a:t>/</a:t>
            </a:r>
            <a:r>
              <a:rPr lang="it-IT" sz="2400" dirty="0" err="1">
                <a:solidFill>
                  <a:schemeClr val="tx2"/>
                </a:solidFill>
              </a:rPr>
              <a:t>valsartan</a:t>
            </a:r>
            <a:r>
              <a:rPr lang="it-IT" sz="2400" dirty="0">
                <a:solidFill>
                  <a:schemeClr val="tx2"/>
                </a:solidFill>
              </a:rPr>
              <a:t> a 10 settimane”. </a:t>
            </a:r>
            <a:endParaRPr lang="it-IT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tx2"/>
                </a:solidFill>
              </a:rPr>
              <a:t>Tra </a:t>
            </a:r>
            <a:r>
              <a:rPr lang="it-IT" sz="2400" dirty="0">
                <a:solidFill>
                  <a:schemeClr val="tx2"/>
                </a:solidFill>
              </a:rPr>
              <a:t>i due protocolli, infatti, non sono emerse differenze in termini di </a:t>
            </a:r>
            <a:r>
              <a:rPr lang="it-IT" sz="2400" dirty="0" err="1">
                <a:solidFill>
                  <a:schemeClr val="tx2"/>
                </a:solidFill>
              </a:rPr>
              <a:t>safety</a:t>
            </a:r>
            <a:r>
              <a:rPr lang="it-IT" sz="2400" dirty="0">
                <a:solidFill>
                  <a:schemeClr val="tx2"/>
                </a:solidFill>
              </a:rPr>
              <a:t>. </a:t>
            </a:r>
            <a:r>
              <a:rPr lang="it-IT" sz="2400" i="1" u="sng" dirty="0" smtClean="0"/>
              <a:t> </a:t>
            </a:r>
          </a:p>
          <a:p>
            <a:r>
              <a:rPr lang="it-IT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00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8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SCOMPENSO CARDIACO </a:t>
            </a:r>
            <a:r>
              <a:rPr lang="it-IT" sz="2400" b="0" i="1" u="sng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STADI</a:t>
            </a:r>
            <a:endParaRPr lang="it-IT" sz="2400" b="0" i="1" u="sng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49694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9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992917"/>
            <a:ext cx="86409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i="1" dirty="0" smtClean="0">
                <a:solidFill>
                  <a:schemeClr val="tx2"/>
                </a:solidFill>
              </a:rPr>
              <a:t>LA RIDUZIONE DELLA MORTALITA’ PER STEMI HA NOTEVOLMENTE AUMENTATO LA POPOLAZIONE DI PAZIENTI CON SCOMPENSO CARDIACO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i="1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i="1" dirty="0" smtClean="0">
                <a:solidFill>
                  <a:schemeClr val="tx2"/>
                </a:solidFill>
              </a:rPr>
              <a:t>L’OBIETTIVO DEL TRATTAMENTO DI QUESTI PAZIENTI E’ IL MIGLIORAMENTO DELLA QUALITA’ DI VITA ED IL PROLUNGAMENTO DELLA SOPRAVVIVENZA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i="1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i="1" dirty="0" smtClean="0">
                <a:solidFill>
                  <a:schemeClr val="tx2"/>
                </a:solidFill>
              </a:rPr>
              <a:t>PER RAGGIUNGERE TALE OBIETTIVO E’ NECESSARIO CHE IL PAZIENTE VENGA GESTITO IN MODO CONGIUNTO DA MEDICO DI FAMIGLIA, CARDIOLOGO DEL TERRITORIO E CARDIOLOGIA OSPEDALIERA</a:t>
            </a:r>
          </a:p>
          <a:p>
            <a:r>
              <a:rPr lang="it-IT" sz="2400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849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8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SCOMPENSO CARDIACO </a:t>
            </a:r>
            <a:r>
              <a:rPr lang="it-IT" sz="2000" b="0" i="1" u="sng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GESTIONE MULTIDISCIPLINARE</a:t>
            </a:r>
            <a:endParaRPr lang="it-IT" sz="2000" b="0" i="1" u="sng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47864" y="3092767"/>
            <a:ext cx="2520280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GESTIONE MULTIDISCIPLINARE DELLO SCOMPENSO CARDIACO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99592" y="1340768"/>
            <a:ext cx="150733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MEDICO DI MEDICINA GENERALE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707904" y="980728"/>
            <a:ext cx="1795368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CARDIOLOGO DEL </a:t>
            </a:r>
            <a:r>
              <a:rPr lang="it-IT" dirty="0" smtClean="0"/>
              <a:t>TERRITORIO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TELEMEDICINA 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868144" y="1763524"/>
            <a:ext cx="208823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NEFROLOGO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876256" y="3212976"/>
            <a:ext cx="2047260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SPECIALISTA DELLO </a:t>
            </a:r>
            <a:r>
              <a:rPr lang="it-IT" dirty="0" smtClean="0"/>
              <a:t>SCOMPENSO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RIABILITAZIONE CARDIOLOGICA 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368920" y="5363924"/>
            <a:ext cx="15073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GERIATRA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979712" y="5363924"/>
            <a:ext cx="20834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PNEUMOLOGO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611560" y="3356992"/>
            <a:ext cx="1507336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CURE AVANZATE</a:t>
            </a:r>
            <a:endParaRPr lang="it-IT" dirty="0"/>
          </a:p>
        </p:txBody>
      </p:sp>
      <p:sp>
        <p:nvSpPr>
          <p:cNvPr id="11" name="Freccia in giù 10"/>
          <p:cNvSpPr/>
          <p:nvPr/>
        </p:nvSpPr>
        <p:spPr bwMode="auto">
          <a:xfrm>
            <a:off x="4355976" y="2222540"/>
            <a:ext cx="484632" cy="55838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112" charset="-128"/>
            </a:endParaRPr>
          </a:p>
        </p:txBody>
      </p:sp>
      <p:sp>
        <p:nvSpPr>
          <p:cNvPr id="21" name="Freccia in giù 20"/>
          <p:cNvSpPr/>
          <p:nvPr/>
        </p:nvSpPr>
        <p:spPr bwMode="auto">
          <a:xfrm rot="1918839">
            <a:off x="6262400" y="2292225"/>
            <a:ext cx="484632" cy="53999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112" charset="-128"/>
            </a:endParaRPr>
          </a:p>
        </p:txBody>
      </p:sp>
      <p:sp>
        <p:nvSpPr>
          <p:cNvPr id="22" name="Freccia in giù 21"/>
          <p:cNvSpPr/>
          <p:nvPr/>
        </p:nvSpPr>
        <p:spPr bwMode="auto">
          <a:xfrm rot="5400000">
            <a:off x="6129884" y="3383284"/>
            <a:ext cx="484632" cy="57606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112" charset="-128"/>
            </a:endParaRPr>
          </a:p>
        </p:txBody>
      </p:sp>
      <p:sp>
        <p:nvSpPr>
          <p:cNvPr id="23" name="Freccia in giù 22"/>
          <p:cNvSpPr/>
          <p:nvPr/>
        </p:nvSpPr>
        <p:spPr bwMode="auto">
          <a:xfrm rot="8611332">
            <a:off x="5509258" y="4437112"/>
            <a:ext cx="484632" cy="648071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112" charset="-128"/>
            </a:endParaRPr>
          </a:p>
        </p:txBody>
      </p:sp>
      <p:sp>
        <p:nvSpPr>
          <p:cNvPr id="24" name="Freccia in giù 23"/>
          <p:cNvSpPr/>
          <p:nvPr/>
        </p:nvSpPr>
        <p:spPr bwMode="auto">
          <a:xfrm rot="12496791">
            <a:off x="2952588" y="4440710"/>
            <a:ext cx="484632" cy="656805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112" charset="-128"/>
            </a:endParaRPr>
          </a:p>
        </p:txBody>
      </p:sp>
      <p:sp>
        <p:nvSpPr>
          <p:cNvPr id="25" name="Freccia in giù 24"/>
          <p:cNvSpPr/>
          <p:nvPr/>
        </p:nvSpPr>
        <p:spPr bwMode="auto">
          <a:xfrm rot="16200000">
            <a:off x="2555776" y="3363574"/>
            <a:ext cx="484632" cy="64149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112" charset="-128"/>
            </a:endParaRPr>
          </a:p>
        </p:txBody>
      </p:sp>
      <p:sp>
        <p:nvSpPr>
          <p:cNvPr id="26" name="Freccia in giù 25"/>
          <p:cNvSpPr/>
          <p:nvPr/>
        </p:nvSpPr>
        <p:spPr bwMode="auto">
          <a:xfrm rot="19122852">
            <a:off x="2504636" y="2373767"/>
            <a:ext cx="484632" cy="55838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96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onePre_daHfp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3400" y="685800"/>
            <a:ext cx="8077200" cy="591155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427984" y="6309320"/>
            <a:ext cx="2889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sz="2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SCOMPENSO CARDIACO </a:t>
            </a:r>
            <a:r>
              <a:rPr lang="it-IT" sz="2800" b="0" i="1" u="sng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TEST DIAGNOSTICI</a:t>
            </a:r>
            <a:endParaRPr lang="it-IT" sz="2800" b="0" i="1" u="sng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42" y="980728"/>
            <a:ext cx="69849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 bwMode="auto">
          <a:xfrm>
            <a:off x="1110784" y="1484784"/>
            <a:ext cx="144499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 bwMode="auto">
          <a:xfrm>
            <a:off x="1115616" y="1988840"/>
            <a:ext cx="72249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 bwMode="auto">
          <a:xfrm>
            <a:off x="1120448" y="2492896"/>
            <a:ext cx="151216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 bwMode="auto">
          <a:xfrm>
            <a:off x="1115616" y="3861048"/>
            <a:ext cx="122413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 bwMode="auto">
          <a:xfrm>
            <a:off x="1120448" y="4509120"/>
            <a:ext cx="165135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 bwMode="auto">
          <a:xfrm>
            <a:off x="1115616" y="5373216"/>
            <a:ext cx="122413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5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derosadila7_F2afI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115888"/>
            <a:ext cx="8756650" cy="5948362"/>
          </a:xfrm>
        </p:spPr>
      </p:pic>
    </p:spTree>
    <p:extLst>
      <p:ext uri="{BB962C8B-B14F-4D97-AF65-F5344CB8AC3E}">
        <p14:creationId xmlns:p14="http://schemas.microsoft.com/office/powerpoint/2010/main" val="8472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onePre_daHfp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3400" y="685800"/>
            <a:ext cx="8077200" cy="591155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427984" y="6309320"/>
            <a:ext cx="2889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sz="2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onePr1_qOQC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476672"/>
            <a:ext cx="8077200" cy="54864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799336" y="6165304"/>
            <a:ext cx="1661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LV EF : 23% </a:t>
            </a:r>
            <a:endParaRPr lang="it-IT" sz="24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48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 inf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8"/>
            <a:ext cx="4105275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annicelli.avi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188913"/>
            <a:ext cx="45847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erosadilat.avi">
            <a:hlinkClick r:id="" action="ppaction://media"/>
          </p:cNvPr>
          <p:cNvPicPr>
            <a:picLocks noRot="1"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3573463"/>
            <a:ext cx="4400550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005.avi">
            <a:hlinkClick r:id="" action="ppaction://media"/>
          </p:cNvPr>
          <p:cNvPicPr>
            <a:picLocks noRot="1"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7413"/>
            <a:ext cx="43799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1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1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4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10163</TotalTime>
  <Words>3393</Words>
  <Application>Microsoft Macintosh PowerPoint</Application>
  <PresentationFormat>Presentazione su schermo (4:3)</PresentationFormat>
  <Paragraphs>618</Paragraphs>
  <Slides>40</Slides>
  <Notes>25</Notes>
  <HiddenSlides>1</HiddenSlides>
  <MMClips>8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3" baseType="lpstr">
      <vt:lpstr>Adobe Garamond Pro</vt:lpstr>
      <vt:lpstr>Arial Unicode MS</vt:lpstr>
      <vt:lpstr>Calibri</vt:lpstr>
      <vt:lpstr>Cambria</vt:lpstr>
      <vt:lpstr>MS Mincho</vt:lpstr>
      <vt:lpstr>MS PGothic</vt:lpstr>
      <vt:lpstr>ＭＳ Ｐゴシック</vt:lpstr>
      <vt:lpstr>Symbol</vt:lpstr>
      <vt:lpstr>Times New Roman</vt:lpstr>
      <vt:lpstr>Wingdings</vt:lpstr>
      <vt:lpstr>ヒラギノ角ゴ Pro W3</vt:lpstr>
      <vt:lpstr>Arial</vt:lpstr>
      <vt:lpstr>Tema di Office</vt:lpstr>
      <vt:lpstr>La presa in carico del Paziente dimesso con ARNI R. Breglio (Napoli)  </vt:lpstr>
      <vt:lpstr>Importanza delle Comorbilitià nell’ HF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OBIETTIVO = Terapia Ottimizzata</vt:lpstr>
      <vt:lpstr>Presentazione di PowerPoint</vt:lpstr>
      <vt:lpstr>Presentazione di PowerPoint</vt:lpstr>
      <vt:lpstr>Presentazione di PowerPoint</vt:lpstr>
      <vt:lpstr>Presentazione di PowerPoint</vt:lpstr>
      <vt:lpstr>TITRATION: disegno dello studio</vt:lpstr>
      <vt:lpstr>Presentazione di PowerPoint</vt:lpstr>
      <vt:lpstr>Presentazione di PowerPoint</vt:lpstr>
      <vt:lpstr>Obiettivi Primari</vt:lpstr>
      <vt:lpstr>Obiettivi secondari</vt:lpstr>
      <vt:lpstr>Obiettivo Primario: Incidenza di Eventi Avversi (AEs) pre-specificati, secondo i due regimi di titolazione</vt:lpstr>
      <vt:lpstr>Obiettivo Primario: Incidenza di SBP&lt; 95mmHg e variazioni di esami di laboratorio pre-specificate</vt:lpstr>
      <vt:lpstr>Incidenza di AEs pre-specificati in relazione al ACEI/ARB dose stratum</vt:lpstr>
      <vt:lpstr>Incidenza di SBP&lt; 95mmHg e variazioni di laboratorio pre-specificate per ACEI/ARB dose stratum</vt:lpstr>
      <vt:lpstr>Successo complessivo del trattamento e di tollerabilità </vt:lpstr>
      <vt:lpstr>TITRATION study: sommario (1 di 2)</vt:lpstr>
      <vt:lpstr>TITRATION study: sommario (2 di 2)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– HOME MESSAGES</dc:title>
  <dc:creator>HP</dc:creator>
  <cp:lastModifiedBy>Utente di Microsoft Office</cp:lastModifiedBy>
  <cp:revision>79</cp:revision>
  <dcterms:created xsi:type="dcterms:W3CDTF">2019-11-08T09:04:50Z</dcterms:created>
  <dcterms:modified xsi:type="dcterms:W3CDTF">2019-11-23T08:57:18Z</dcterms:modified>
</cp:coreProperties>
</file>