
<file path=[Content_Types].xml><?xml version="1.0" encoding="utf-8"?>
<Types xmlns="http://schemas.openxmlformats.org/package/2006/content-types">
  <Default Extension="xml" ContentType="application/xml"/>
  <Default Extension="jpeg" ContentType="image/jpeg"/>
  <Default Extension="jpg" ContentType="image/jpg"/>
  <Default Extension="mp4" ContentType="video/mp4"/>
  <Default Extension="tiff" ContentType="image/tiff"/>
  <Default Extension="rels" ContentType="application/vnd.openxmlformats-package.relationships+xml"/>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60" r:id="rId2"/>
    <p:sldId id="325" r:id="rId3"/>
    <p:sldId id="288" r:id="rId4"/>
    <p:sldId id="289" r:id="rId5"/>
    <p:sldId id="334" r:id="rId6"/>
    <p:sldId id="290" r:id="rId7"/>
    <p:sldId id="292" r:id="rId8"/>
    <p:sldId id="293" r:id="rId9"/>
    <p:sldId id="333" r:id="rId10"/>
    <p:sldId id="294" r:id="rId11"/>
    <p:sldId id="297" r:id="rId12"/>
    <p:sldId id="298" r:id="rId13"/>
    <p:sldId id="258" r:id="rId14"/>
    <p:sldId id="259" r:id="rId15"/>
    <p:sldId id="257" r:id="rId16"/>
    <p:sldId id="299" r:id="rId17"/>
    <p:sldId id="335" r:id="rId18"/>
    <p:sldId id="327" r:id="rId19"/>
    <p:sldId id="326" r:id="rId20"/>
    <p:sldId id="336" r:id="rId21"/>
    <p:sldId id="330" r:id="rId22"/>
    <p:sldId id="331" r:id="rId23"/>
    <p:sldId id="412" r:id="rId24"/>
    <p:sldId id="413" r:id="rId25"/>
    <p:sldId id="313" r:id="rId26"/>
    <p:sldId id="314" r:id="rId27"/>
    <p:sldId id="315" r:id="rId28"/>
    <p:sldId id="316" r:id="rId29"/>
    <p:sldId id="317" r:id="rId30"/>
    <p:sldId id="261" r:id="rId31"/>
    <p:sldId id="426" r:id="rId32"/>
    <p:sldId id="263" r:id="rId33"/>
    <p:sldId id="262" r:id="rId34"/>
    <p:sldId id="264" r:id="rId35"/>
    <p:sldId id="265" r:id="rId36"/>
    <p:sldId id="266" r:id="rId37"/>
    <p:sldId id="267" r:id="rId38"/>
    <p:sldId id="268" r:id="rId39"/>
    <p:sldId id="269" r:id="rId40"/>
    <p:sldId id="271" r:id="rId41"/>
    <p:sldId id="272" r:id="rId42"/>
    <p:sldId id="385" r:id="rId43"/>
    <p:sldId id="398" r:id="rId44"/>
    <p:sldId id="399" r:id="rId45"/>
    <p:sldId id="386" r:id="rId46"/>
    <p:sldId id="387" r:id="rId47"/>
    <p:sldId id="388" r:id="rId48"/>
    <p:sldId id="389" r:id="rId49"/>
    <p:sldId id="273" r:id="rId50"/>
    <p:sldId id="275" r:id="rId51"/>
    <p:sldId id="276" r:id="rId52"/>
    <p:sldId id="357" r:id="rId53"/>
    <p:sldId id="358" r:id="rId54"/>
    <p:sldId id="477" r:id="rId55"/>
    <p:sldId id="479" r:id="rId56"/>
    <p:sldId id="360" r:id="rId57"/>
    <p:sldId id="361" r:id="rId58"/>
    <p:sldId id="365" r:id="rId59"/>
    <p:sldId id="366" r:id="rId60"/>
    <p:sldId id="369" r:id="rId61"/>
    <p:sldId id="372" r:id="rId62"/>
    <p:sldId id="373" r:id="rId63"/>
    <p:sldId id="377" r:id="rId64"/>
    <p:sldId id="381" r:id="rId65"/>
    <p:sldId id="383" r:id="rId66"/>
    <p:sldId id="256" r:id="rId67"/>
    <p:sldId id="285" r:id="rId68"/>
    <p:sldId id="440" r:id="rId69"/>
    <p:sldId id="286" r:id="rId7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p:cViewPr varScale="1">
        <p:scale>
          <a:sx n="110" d="100"/>
          <a:sy n="110" d="100"/>
        </p:scale>
        <p:origin x="1680"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ERMASH9\AppData\Local\Microsoft\Windows\Temporary%20Internet%20Files\Content.Outlook\WDO11UFB\Copy%20of%20Forest%20Plo_Templatet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hinhy-s3026.ap.novartis.net\vermash9$\data\Projects%20June%202017\HARP%20study%20and%20renal%20projects\RENAL%20slidedeck\Copy%20of%20Copy%20of%20Forest%20Plo_Templatet_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hinhy-s3026.ap.novartis.net\vermash9$\data\Projects%20June%202017\HARP%20study%20and%20renal%20projects\RENAL%20slidedeck\Copy%20of%20Copy%20of%20Forest%20Plo_Templatet_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9924478307557"/>
          <c:y val="0.00189678325093084"/>
          <c:w val="0.884791434741293"/>
          <c:h val="0.906092595983642"/>
        </c:manualLayout>
      </c:layout>
      <c:scatterChart>
        <c:scatterStyle val="lineMarker"/>
        <c:varyColors val="0"/>
        <c:ser>
          <c:idx val="0"/>
          <c:order val="0"/>
          <c:spPr>
            <a:ln w="22225">
              <a:solidFill>
                <a:schemeClr val="tx1"/>
              </a:solidFill>
            </a:ln>
          </c:spPr>
          <c:marker>
            <c:symbol val="none"/>
          </c:marker>
          <c:xVal>
            <c:numRef>
              <c:f>Sheet2!$B$6:$B$32</c:f>
              <c:numCache>
                <c:formatCode>General</c:formatCode>
                <c:ptCount val="27"/>
                <c:pt idx="0">
                  <c:v>0.63</c:v>
                </c:pt>
                <c:pt idx="1">
                  <c:v>0.42</c:v>
                </c:pt>
                <c:pt idx="2">
                  <c:v>0.95</c:v>
                </c:pt>
                <c:pt idx="6">
                  <c:v>0.5</c:v>
                </c:pt>
                <c:pt idx="7">
                  <c:v>0.21</c:v>
                </c:pt>
                <c:pt idx="8">
                  <c:v>1.16</c:v>
                </c:pt>
                <c:pt idx="12">
                  <c:v>1.11</c:v>
                </c:pt>
                <c:pt idx="13">
                  <c:v>0.8</c:v>
                </c:pt>
                <c:pt idx="14">
                  <c:v>1.53</c:v>
                </c:pt>
                <c:pt idx="18">
                  <c:v>0.75</c:v>
                </c:pt>
                <c:pt idx="19">
                  <c:v>0.48</c:v>
                </c:pt>
                <c:pt idx="20">
                  <c:v>1.19</c:v>
                </c:pt>
                <c:pt idx="24">
                  <c:v>0.86</c:v>
                </c:pt>
                <c:pt idx="25">
                  <c:v>0.65</c:v>
                </c:pt>
                <c:pt idx="26">
                  <c:v>1.13</c:v>
                </c:pt>
              </c:numCache>
            </c:numRef>
          </c:xVal>
          <c:yVal>
            <c:numRef>
              <c:f>Sheet2!$C$6:$C$32</c:f>
              <c:numCache>
                <c:formatCode>General</c:formatCode>
                <c:ptCount val="27"/>
                <c:pt idx="1">
                  <c:v>1.0</c:v>
                </c:pt>
                <c:pt idx="2">
                  <c:v>1.0</c:v>
                </c:pt>
                <c:pt idx="4">
                  <c:v>2.0</c:v>
                </c:pt>
                <c:pt idx="5">
                  <c:v>2.0</c:v>
                </c:pt>
                <c:pt idx="7">
                  <c:v>3.0</c:v>
                </c:pt>
                <c:pt idx="8">
                  <c:v>3.0</c:v>
                </c:pt>
                <c:pt idx="10">
                  <c:v>4.0</c:v>
                </c:pt>
                <c:pt idx="11">
                  <c:v>4.0</c:v>
                </c:pt>
                <c:pt idx="13">
                  <c:v>5.0</c:v>
                </c:pt>
                <c:pt idx="14">
                  <c:v>5.0</c:v>
                </c:pt>
                <c:pt idx="16">
                  <c:v>6.0</c:v>
                </c:pt>
                <c:pt idx="17">
                  <c:v>6.0</c:v>
                </c:pt>
                <c:pt idx="19">
                  <c:v>7.0</c:v>
                </c:pt>
                <c:pt idx="20">
                  <c:v>7.0</c:v>
                </c:pt>
                <c:pt idx="22">
                  <c:v>8.0</c:v>
                </c:pt>
                <c:pt idx="23">
                  <c:v>8.0</c:v>
                </c:pt>
                <c:pt idx="25">
                  <c:v>9.0</c:v>
                </c:pt>
                <c:pt idx="26">
                  <c:v>9.0</c:v>
                </c:pt>
              </c:numCache>
            </c:numRef>
          </c:yVal>
          <c:smooth val="0"/>
          <c:extLst xmlns:c16r2="http://schemas.microsoft.com/office/drawing/2015/06/chart">
            <c:ext xmlns:c16="http://schemas.microsoft.com/office/drawing/2014/chart" uri="{C3380CC4-5D6E-409C-BE32-E72D297353CC}">
              <c16:uniqueId val="{00000000-D99D-45F2-85B9-DD56677F04EC}"/>
            </c:ext>
          </c:extLst>
        </c:ser>
        <c:ser>
          <c:idx val="1"/>
          <c:order val="1"/>
          <c:spPr>
            <a:ln>
              <a:solidFill>
                <a:schemeClr val="tx2">
                  <a:lumMod val="75000"/>
                </a:schemeClr>
              </a:solidFill>
            </a:ln>
          </c:spPr>
          <c:marker>
            <c:symbol val="circle"/>
            <c:size val="8"/>
            <c:spPr>
              <a:solidFill>
                <a:schemeClr val="tx2">
                  <a:lumMod val="75000"/>
                </a:schemeClr>
              </a:solidFill>
              <a:ln w="9525">
                <a:solidFill>
                  <a:schemeClr val="tx2">
                    <a:lumMod val="75000"/>
                  </a:schemeClr>
                </a:solidFill>
              </a:ln>
            </c:spPr>
          </c:marker>
          <c:xVal>
            <c:numRef>
              <c:f>Sheet2!$B$6:$B$32</c:f>
              <c:numCache>
                <c:formatCode>General</c:formatCode>
                <c:ptCount val="27"/>
                <c:pt idx="0">
                  <c:v>0.63</c:v>
                </c:pt>
                <c:pt idx="1">
                  <c:v>0.42</c:v>
                </c:pt>
                <c:pt idx="2">
                  <c:v>0.95</c:v>
                </c:pt>
                <c:pt idx="6">
                  <c:v>0.5</c:v>
                </c:pt>
                <c:pt idx="7">
                  <c:v>0.21</c:v>
                </c:pt>
                <c:pt idx="8">
                  <c:v>1.16</c:v>
                </c:pt>
                <c:pt idx="12">
                  <c:v>1.11</c:v>
                </c:pt>
                <c:pt idx="13">
                  <c:v>0.8</c:v>
                </c:pt>
                <c:pt idx="14">
                  <c:v>1.53</c:v>
                </c:pt>
                <c:pt idx="18">
                  <c:v>0.75</c:v>
                </c:pt>
                <c:pt idx="19">
                  <c:v>0.48</c:v>
                </c:pt>
                <c:pt idx="20">
                  <c:v>1.19</c:v>
                </c:pt>
                <c:pt idx="24">
                  <c:v>0.86</c:v>
                </c:pt>
                <c:pt idx="25">
                  <c:v>0.65</c:v>
                </c:pt>
                <c:pt idx="26">
                  <c:v>1.13</c:v>
                </c:pt>
              </c:numCache>
            </c:numRef>
          </c:xVal>
          <c:yVal>
            <c:numRef>
              <c:f>Sheet2!$D$6:$D$32</c:f>
              <c:numCache>
                <c:formatCode>General</c:formatCode>
                <c:ptCount val="27"/>
                <c:pt idx="0">
                  <c:v>1.0</c:v>
                </c:pt>
                <c:pt idx="3">
                  <c:v>2.0</c:v>
                </c:pt>
                <c:pt idx="6">
                  <c:v>3.0</c:v>
                </c:pt>
                <c:pt idx="9">
                  <c:v>4.0</c:v>
                </c:pt>
                <c:pt idx="12">
                  <c:v>5.0</c:v>
                </c:pt>
                <c:pt idx="15">
                  <c:v>6.0</c:v>
                </c:pt>
                <c:pt idx="18">
                  <c:v>7.0</c:v>
                </c:pt>
                <c:pt idx="21">
                  <c:v>8.0</c:v>
                </c:pt>
                <c:pt idx="24">
                  <c:v>9.0</c:v>
                </c:pt>
              </c:numCache>
            </c:numRef>
          </c:yVal>
          <c:smooth val="0"/>
          <c:extLst xmlns:c16r2="http://schemas.microsoft.com/office/drawing/2015/06/chart">
            <c:ext xmlns:c16="http://schemas.microsoft.com/office/drawing/2014/chart" uri="{C3380CC4-5D6E-409C-BE32-E72D297353CC}">
              <c16:uniqueId val="{00000001-D99D-45F2-85B9-DD56677F04EC}"/>
            </c:ext>
          </c:extLst>
        </c:ser>
        <c:dLbls>
          <c:showLegendKey val="0"/>
          <c:showVal val="0"/>
          <c:showCatName val="0"/>
          <c:showSerName val="0"/>
          <c:showPercent val="0"/>
          <c:showBubbleSize val="0"/>
        </c:dLbls>
        <c:axId val="-255127168"/>
        <c:axId val="-255125808"/>
      </c:scatterChart>
      <c:valAx>
        <c:axId val="-255127168"/>
        <c:scaling>
          <c:logBase val="10.0"/>
          <c:orientation val="minMax"/>
          <c:max val="10.0"/>
          <c:min val="0.1"/>
        </c:scaling>
        <c:delete val="0"/>
        <c:axPos val="b"/>
        <c:numFmt formatCode="General" sourceLinked="1"/>
        <c:majorTickMark val="out"/>
        <c:minorTickMark val="none"/>
        <c:tickLblPos val="nextTo"/>
        <c:txPr>
          <a:bodyPr/>
          <a:lstStyle/>
          <a:p>
            <a:pPr>
              <a:defRPr sz="1400" b="1"/>
            </a:pPr>
            <a:endParaRPr lang="it-IT"/>
          </a:p>
        </c:txPr>
        <c:crossAx val="-255125808"/>
        <c:crosses val="autoZero"/>
        <c:crossBetween val="midCat"/>
      </c:valAx>
      <c:valAx>
        <c:axId val="-255125808"/>
        <c:scaling>
          <c:orientation val="minMax"/>
        </c:scaling>
        <c:delete val="0"/>
        <c:axPos val="l"/>
        <c:majorGridlines>
          <c:spPr>
            <a:ln>
              <a:noFill/>
            </a:ln>
          </c:spPr>
        </c:majorGridlines>
        <c:numFmt formatCode="General" sourceLinked="1"/>
        <c:majorTickMark val="out"/>
        <c:minorTickMark val="none"/>
        <c:tickLblPos val="none"/>
        <c:crossAx val="-255127168"/>
        <c:crossesAt val="1.0"/>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0826334208224"/>
          <c:y val="0.032987642558915"/>
          <c:w val="0.856953967809073"/>
          <c:h val="0.896188779102725"/>
        </c:manualLayout>
      </c:layout>
      <c:scatterChart>
        <c:scatterStyle val="lineMarker"/>
        <c:varyColors val="0"/>
        <c:ser>
          <c:idx val="0"/>
          <c:order val="0"/>
          <c:spPr>
            <a:ln w="25400">
              <a:solidFill>
                <a:schemeClr val="tx1"/>
              </a:solidFill>
            </a:ln>
          </c:spPr>
          <c:marker>
            <c:symbol val="none"/>
          </c:marker>
          <c:dPt>
            <c:idx val="59"/>
            <c:bubble3D val="0"/>
            <c:spPr>
              <a:ln w="28575">
                <a:solidFill>
                  <a:schemeClr val="tx1"/>
                </a:solidFill>
              </a:ln>
            </c:spPr>
            <c:extLst xmlns:c16r2="http://schemas.microsoft.com/office/drawing/2015/06/chart">
              <c:ext xmlns:c16="http://schemas.microsoft.com/office/drawing/2014/chart" uri="{C3380CC4-5D6E-409C-BE32-E72D297353CC}">
                <c16:uniqueId val="{00000000-EBB8-4CDC-A6C9-6D2F417690B9}"/>
              </c:ext>
            </c:extLst>
          </c:dPt>
          <c:xVal>
            <c:numRef>
              <c:f>Sheet4!$D$8:$D$67</c:f>
              <c:numCache>
                <c:formatCode>General</c:formatCode>
                <c:ptCount val="60"/>
                <c:pt idx="3">
                  <c:v>0.63</c:v>
                </c:pt>
                <c:pt idx="4">
                  <c:v>0.36</c:v>
                </c:pt>
                <c:pt idx="5">
                  <c:v>1.1</c:v>
                </c:pt>
                <c:pt idx="9">
                  <c:v>0.64</c:v>
                </c:pt>
                <c:pt idx="10">
                  <c:v>0.34</c:v>
                </c:pt>
                <c:pt idx="11">
                  <c:v>1.19</c:v>
                </c:pt>
                <c:pt idx="15">
                  <c:v>0.28</c:v>
                </c:pt>
                <c:pt idx="16">
                  <c:v>0.06</c:v>
                </c:pt>
                <c:pt idx="17">
                  <c:v>1.32</c:v>
                </c:pt>
                <c:pt idx="21">
                  <c:v>0.7</c:v>
                </c:pt>
                <c:pt idx="22">
                  <c:v>0.25</c:v>
                </c:pt>
                <c:pt idx="23">
                  <c:v>1.95</c:v>
                </c:pt>
                <c:pt idx="27">
                  <c:v>1.25</c:v>
                </c:pt>
                <c:pt idx="28">
                  <c:v>0.87</c:v>
                </c:pt>
                <c:pt idx="29">
                  <c:v>1.79</c:v>
                </c:pt>
                <c:pt idx="33">
                  <c:v>0.62</c:v>
                </c:pt>
                <c:pt idx="34">
                  <c:v>0.28</c:v>
                </c:pt>
                <c:pt idx="35">
                  <c:v>1.35</c:v>
                </c:pt>
                <c:pt idx="39">
                  <c:v>0.77</c:v>
                </c:pt>
                <c:pt idx="40">
                  <c:v>0.43</c:v>
                </c:pt>
                <c:pt idx="41">
                  <c:v>1.39</c:v>
                </c:pt>
                <c:pt idx="45">
                  <c:v>0.73</c:v>
                </c:pt>
                <c:pt idx="46">
                  <c:v>0.35</c:v>
                </c:pt>
                <c:pt idx="47">
                  <c:v>1.54</c:v>
                </c:pt>
                <c:pt idx="51">
                  <c:v>0.97</c:v>
                </c:pt>
                <c:pt idx="52">
                  <c:v>0.7</c:v>
                </c:pt>
                <c:pt idx="53">
                  <c:v>1.34</c:v>
                </c:pt>
                <c:pt idx="57">
                  <c:v>0.64</c:v>
                </c:pt>
                <c:pt idx="58">
                  <c:v>0.37</c:v>
                </c:pt>
                <c:pt idx="59">
                  <c:v>1.08</c:v>
                </c:pt>
              </c:numCache>
            </c:numRef>
          </c:xVal>
          <c:yVal>
            <c:numRef>
              <c:f>Sheet4!$E$8:$E$67</c:f>
              <c:numCache>
                <c:formatCode>General</c:formatCode>
                <c:ptCount val="60"/>
                <c:pt idx="1">
                  <c:v>1.0</c:v>
                </c:pt>
                <c:pt idx="2">
                  <c:v>1.0</c:v>
                </c:pt>
                <c:pt idx="4">
                  <c:v>2.0</c:v>
                </c:pt>
                <c:pt idx="5">
                  <c:v>2.0</c:v>
                </c:pt>
                <c:pt idx="7">
                  <c:v>3.0</c:v>
                </c:pt>
                <c:pt idx="8">
                  <c:v>3.0</c:v>
                </c:pt>
                <c:pt idx="10">
                  <c:v>4.0</c:v>
                </c:pt>
                <c:pt idx="11">
                  <c:v>4.0</c:v>
                </c:pt>
                <c:pt idx="13">
                  <c:v>5.0</c:v>
                </c:pt>
                <c:pt idx="14">
                  <c:v>5.0</c:v>
                </c:pt>
                <c:pt idx="16">
                  <c:v>6.0</c:v>
                </c:pt>
                <c:pt idx="17">
                  <c:v>6.0</c:v>
                </c:pt>
                <c:pt idx="19">
                  <c:v>7.0</c:v>
                </c:pt>
                <c:pt idx="20">
                  <c:v>7.0</c:v>
                </c:pt>
                <c:pt idx="22">
                  <c:v>8.0</c:v>
                </c:pt>
                <c:pt idx="23">
                  <c:v>8.0</c:v>
                </c:pt>
                <c:pt idx="25">
                  <c:v>9.0</c:v>
                </c:pt>
                <c:pt idx="26">
                  <c:v>9.0</c:v>
                </c:pt>
                <c:pt idx="28">
                  <c:v>10.0</c:v>
                </c:pt>
                <c:pt idx="29">
                  <c:v>10.0</c:v>
                </c:pt>
                <c:pt idx="31">
                  <c:v>11.0</c:v>
                </c:pt>
                <c:pt idx="32">
                  <c:v>11.0</c:v>
                </c:pt>
                <c:pt idx="34">
                  <c:v>12.0</c:v>
                </c:pt>
                <c:pt idx="35">
                  <c:v>12.0</c:v>
                </c:pt>
                <c:pt idx="37">
                  <c:v>13.0</c:v>
                </c:pt>
                <c:pt idx="38">
                  <c:v>13.0</c:v>
                </c:pt>
                <c:pt idx="40">
                  <c:v>14.0</c:v>
                </c:pt>
                <c:pt idx="41">
                  <c:v>14.0</c:v>
                </c:pt>
                <c:pt idx="43">
                  <c:v>15.0</c:v>
                </c:pt>
                <c:pt idx="44">
                  <c:v>15.0</c:v>
                </c:pt>
                <c:pt idx="46">
                  <c:v>16.0</c:v>
                </c:pt>
                <c:pt idx="47">
                  <c:v>16.0</c:v>
                </c:pt>
                <c:pt idx="49">
                  <c:v>17.0</c:v>
                </c:pt>
                <c:pt idx="50">
                  <c:v>17.0</c:v>
                </c:pt>
                <c:pt idx="52">
                  <c:v>18.0</c:v>
                </c:pt>
                <c:pt idx="53">
                  <c:v>18.0</c:v>
                </c:pt>
                <c:pt idx="55">
                  <c:v>19.0</c:v>
                </c:pt>
                <c:pt idx="56">
                  <c:v>19.0</c:v>
                </c:pt>
                <c:pt idx="58">
                  <c:v>20.0</c:v>
                </c:pt>
                <c:pt idx="59">
                  <c:v>20.0</c:v>
                </c:pt>
              </c:numCache>
            </c:numRef>
          </c:yVal>
          <c:smooth val="0"/>
          <c:extLst xmlns:c16r2="http://schemas.microsoft.com/office/drawing/2015/06/chart">
            <c:ext xmlns:c16="http://schemas.microsoft.com/office/drawing/2014/chart" uri="{C3380CC4-5D6E-409C-BE32-E72D297353CC}">
              <c16:uniqueId val="{00000001-EBB8-4CDC-A6C9-6D2F417690B9}"/>
            </c:ext>
          </c:extLst>
        </c:ser>
        <c:ser>
          <c:idx val="1"/>
          <c:order val="1"/>
          <c:spPr>
            <a:ln>
              <a:solidFill>
                <a:schemeClr val="accent3"/>
              </a:solidFill>
            </a:ln>
          </c:spPr>
          <c:marker>
            <c:symbol val="circle"/>
            <c:size val="8"/>
            <c:spPr>
              <a:solidFill>
                <a:schemeClr val="accent2"/>
              </a:solidFill>
              <a:ln>
                <a:solidFill>
                  <a:schemeClr val="accent2"/>
                </a:solidFill>
              </a:ln>
            </c:spPr>
          </c:marker>
          <c:dPt>
            <c:idx val="3"/>
            <c:marker>
              <c:spPr>
                <a:solidFill>
                  <a:schemeClr val="accent3"/>
                </a:solidFill>
                <a:ln>
                  <a:solidFill>
                    <a:schemeClr val="accent3"/>
                  </a:solidFill>
                </a:ln>
              </c:spPr>
            </c:marker>
            <c:bubble3D val="0"/>
            <c:extLst xmlns:c16r2="http://schemas.microsoft.com/office/drawing/2015/06/chart">
              <c:ext xmlns:c16="http://schemas.microsoft.com/office/drawing/2014/chart" uri="{C3380CC4-5D6E-409C-BE32-E72D297353CC}">
                <c16:uniqueId val="{00000002-EBB8-4CDC-A6C9-6D2F417690B9}"/>
              </c:ext>
            </c:extLst>
          </c:dPt>
          <c:dPt>
            <c:idx val="9"/>
            <c:bubble3D val="0"/>
            <c:extLst xmlns:c16r2="http://schemas.microsoft.com/office/drawing/2015/06/chart">
              <c:ext xmlns:c16="http://schemas.microsoft.com/office/drawing/2014/chart" uri="{C3380CC4-5D6E-409C-BE32-E72D297353CC}">
                <c16:uniqueId val="{00000003-EBB8-4CDC-A6C9-6D2F417690B9}"/>
              </c:ext>
            </c:extLst>
          </c:dPt>
          <c:dPt>
            <c:idx val="15"/>
            <c:marker>
              <c:spPr>
                <a:solidFill>
                  <a:schemeClr val="accent3"/>
                </a:solidFill>
                <a:ln>
                  <a:solidFill>
                    <a:schemeClr val="accent3"/>
                  </a:solidFill>
                </a:ln>
              </c:spPr>
            </c:marker>
            <c:bubble3D val="0"/>
            <c:extLst xmlns:c16r2="http://schemas.microsoft.com/office/drawing/2015/06/chart">
              <c:ext xmlns:c16="http://schemas.microsoft.com/office/drawing/2014/chart" uri="{C3380CC4-5D6E-409C-BE32-E72D297353CC}">
                <c16:uniqueId val="{00000004-EBB8-4CDC-A6C9-6D2F417690B9}"/>
              </c:ext>
            </c:extLst>
          </c:dPt>
          <c:dPt>
            <c:idx val="21"/>
            <c:bubble3D val="0"/>
            <c:extLst xmlns:c16r2="http://schemas.microsoft.com/office/drawing/2015/06/chart">
              <c:ext xmlns:c16="http://schemas.microsoft.com/office/drawing/2014/chart" uri="{C3380CC4-5D6E-409C-BE32-E72D297353CC}">
                <c16:uniqueId val="{00000005-EBB8-4CDC-A6C9-6D2F417690B9}"/>
              </c:ext>
            </c:extLst>
          </c:dPt>
          <c:dPt>
            <c:idx val="27"/>
            <c:marker>
              <c:spPr>
                <a:solidFill>
                  <a:schemeClr val="accent3"/>
                </a:solidFill>
                <a:ln>
                  <a:solidFill>
                    <a:schemeClr val="accent3"/>
                  </a:solidFill>
                </a:ln>
              </c:spPr>
            </c:marker>
            <c:bubble3D val="0"/>
            <c:extLst xmlns:c16r2="http://schemas.microsoft.com/office/drawing/2015/06/chart">
              <c:ext xmlns:c16="http://schemas.microsoft.com/office/drawing/2014/chart" uri="{C3380CC4-5D6E-409C-BE32-E72D297353CC}">
                <c16:uniqueId val="{00000006-EBB8-4CDC-A6C9-6D2F417690B9}"/>
              </c:ext>
            </c:extLst>
          </c:dPt>
          <c:dPt>
            <c:idx val="33"/>
            <c:bubble3D val="0"/>
            <c:extLst xmlns:c16r2="http://schemas.microsoft.com/office/drawing/2015/06/chart">
              <c:ext xmlns:c16="http://schemas.microsoft.com/office/drawing/2014/chart" uri="{C3380CC4-5D6E-409C-BE32-E72D297353CC}">
                <c16:uniqueId val="{00000007-EBB8-4CDC-A6C9-6D2F417690B9}"/>
              </c:ext>
            </c:extLst>
          </c:dPt>
          <c:dPt>
            <c:idx val="39"/>
            <c:marker>
              <c:spPr>
                <a:solidFill>
                  <a:schemeClr val="accent3"/>
                </a:solidFill>
                <a:ln>
                  <a:solidFill>
                    <a:schemeClr val="accent3"/>
                  </a:solidFill>
                </a:ln>
              </c:spPr>
            </c:marker>
            <c:bubble3D val="0"/>
            <c:extLst xmlns:c16r2="http://schemas.microsoft.com/office/drawing/2015/06/chart">
              <c:ext xmlns:c16="http://schemas.microsoft.com/office/drawing/2014/chart" uri="{C3380CC4-5D6E-409C-BE32-E72D297353CC}">
                <c16:uniqueId val="{00000008-EBB8-4CDC-A6C9-6D2F417690B9}"/>
              </c:ext>
            </c:extLst>
          </c:dPt>
          <c:dPt>
            <c:idx val="45"/>
            <c:bubble3D val="0"/>
            <c:extLst xmlns:c16r2="http://schemas.microsoft.com/office/drawing/2015/06/chart">
              <c:ext xmlns:c16="http://schemas.microsoft.com/office/drawing/2014/chart" uri="{C3380CC4-5D6E-409C-BE32-E72D297353CC}">
                <c16:uniqueId val="{00000009-EBB8-4CDC-A6C9-6D2F417690B9}"/>
              </c:ext>
            </c:extLst>
          </c:dPt>
          <c:dPt>
            <c:idx val="51"/>
            <c:marker>
              <c:spPr>
                <a:solidFill>
                  <a:schemeClr val="accent3"/>
                </a:solidFill>
                <a:ln>
                  <a:solidFill>
                    <a:schemeClr val="accent3"/>
                  </a:solidFill>
                </a:ln>
              </c:spPr>
            </c:marker>
            <c:bubble3D val="0"/>
            <c:extLst xmlns:c16r2="http://schemas.microsoft.com/office/drawing/2015/06/chart">
              <c:ext xmlns:c16="http://schemas.microsoft.com/office/drawing/2014/chart" uri="{C3380CC4-5D6E-409C-BE32-E72D297353CC}">
                <c16:uniqueId val="{0000000A-EBB8-4CDC-A6C9-6D2F417690B9}"/>
              </c:ext>
            </c:extLst>
          </c:dPt>
          <c:dPt>
            <c:idx val="57"/>
            <c:bubble3D val="0"/>
            <c:extLst xmlns:c16r2="http://schemas.microsoft.com/office/drawing/2015/06/chart">
              <c:ext xmlns:c16="http://schemas.microsoft.com/office/drawing/2014/chart" uri="{C3380CC4-5D6E-409C-BE32-E72D297353CC}">
                <c16:uniqueId val="{0000000B-EBB8-4CDC-A6C9-6D2F417690B9}"/>
              </c:ext>
            </c:extLst>
          </c:dPt>
          <c:xVal>
            <c:numRef>
              <c:f>Sheet4!$D$8:$D$67</c:f>
              <c:numCache>
                <c:formatCode>General</c:formatCode>
                <c:ptCount val="60"/>
                <c:pt idx="3">
                  <c:v>0.63</c:v>
                </c:pt>
                <c:pt idx="4">
                  <c:v>0.36</c:v>
                </c:pt>
                <c:pt idx="5">
                  <c:v>1.1</c:v>
                </c:pt>
                <c:pt idx="9">
                  <c:v>0.64</c:v>
                </c:pt>
                <c:pt idx="10">
                  <c:v>0.34</c:v>
                </c:pt>
                <c:pt idx="11">
                  <c:v>1.19</c:v>
                </c:pt>
                <c:pt idx="15">
                  <c:v>0.28</c:v>
                </c:pt>
                <c:pt idx="16">
                  <c:v>0.06</c:v>
                </c:pt>
                <c:pt idx="17">
                  <c:v>1.32</c:v>
                </c:pt>
                <c:pt idx="21">
                  <c:v>0.7</c:v>
                </c:pt>
                <c:pt idx="22">
                  <c:v>0.25</c:v>
                </c:pt>
                <c:pt idx="23">
                  <c:v>1.95</c:v>
                </c:pt>
                <c:pt idx="27">
                  <c:v>1.25</c:v>
                </c:pt>
                <c:pt idx="28">
                  <c:v>0.87</c:v>
                </c:pt>
                <c:pt idx="29">
                  <c:v>1.79</c:v>
                </c:pt>
                <c:pt idx="33">
                  <c:v>0.62</c:v>
                </c:pt>
                <c:pt idx="34">
                  <c:v>0.28</c:v>
                </c:pt>
                <c:pt idx="35">
                  <c:v>1.35</c:v>
                </c:pt>
                <c:pt idx="39">
                  <c:v>0.77</c:v>
                </c:pt>
                <c:pt idx="40">
                  <c:v>0.43</c:v>
                </c:pt>
                <c:pt idx="41">
                  <c:v>1.39</c:v>
                </c:pt>
                <c:pt idx="45">
                  <c:v>0.73</c:v>
                </c:pt>
                <c:pt idx="46">
                  <c:v>0.35</c:v>
                </c:pt>
                <c:pt idx="47">
                  <c:v>1.54</c:v>
                </c:pt>
                <c:pt idx="51">
                  <c:v>0.97</c:v>
                </c:pt>
                <c:pt idx="52">
                  <c:v>0.7</c:v>
                </c:pt>
                <c:pt idx="53">
                  <c:v>1.34</c:v>
                </c:pt>
                <c:pt idx="57">
                  <c:v>0.64</c:v>
                </c:pt>
                <c:pt idx="58">
                  <c:v>0.37</c:v>
                </c:pt>
                <c:pt idx="59">
                  <c:v>1.08</c:v>
                </c:pt>
              </c:numCache>
            </c:numRef>
          </c:xVal>
          <c:yVal>
            <c:numRef>
              <c:f>Sheet4!$F$8:$F$67</c:f>
              <c:numCache>
                <c:formatCode>General</c:formatCode>
                <c:ptCount val="60"/>
                <c:pt idx="0">
                  <c:v>1.0</c:v>
                </c:pt>
                <c:pt idx="3">
                  <c:v>2.0</c:v>
                </c:pt>
                <c:pt idx="6">
                  <c:v>3.0</c:v>
                </c:pt>
                <c:pt idx="9">
                  <c:v>4.0</c:v>
                </c:pt>
                <c:pt idx="12">
                  <c:v>5.0</c:v>
                </c:pt>
                <c:pt idx="15">
                  <c:v>6.0</c:v>
                </c:pt>
                <c:pt idx="18">
                  <c:v>7.0</c:v>
                </c:pt>
                <c:pt idx="21">
                  <c:v>8.0</c:v>
                </c:pt>
                <c:pt idx="24">
                  <c:v>9.0</c:v>
                </c:pt>
                <c:pt idx="27">
                  <c:v>10.0</c:v>
                </c:pt>
                <c:pt idx="30">
                  <c:v>11.0</c:v>
                </c:pt>
                <c:pt idx="33">
                  <c:v>12.0</c:v>
                </c:pt>
                <c:pt idx="36">
                  <c:v>13.0</c:v>
                </c:pt>
                <c:pt idx="39">
                  <c:v>14.0</c:v>
                </c:pt>
                <c:pt idx="42">
                  <c:v>15.0</c:v>
                </c:pt>
                <c:pt idx="45">
                  <c:v>16.0</c:v>
                </c:pt>
                <c:pt idx="48">
                  <c:v>17.0</c:v>
                </c:pt>
                <c:pt idx="51">
                  <c:v>18.0</c:v>
                </c:pt>
                <c:pt idx="54">
                  <c:v>19.0</c:v>
                </c:pt>
                <c:pt idx="57">
                  <c:v>20.0</c:v>
                </c:pt>
              </c:numCache>
            </c:numRef>
          </c:yVal>
          <c:smooth val="0"/>
          <c:extLst xmlns:c16r2="http://schemas.microsoft.com/office/drawing/2015/06/chart">
            <c:ext xmlns:c16="http://schemas.microsoft.com/office/drawing/2014/chart" uri="{C3380CC4-5D6E-409C-BE32-E72D297353CC}">
              <c16:uniqueId val="{0000000C-EBB8-4CDC-A6C9-6D2F417690B9}"/>
            </c:ext>
          </c:extLst>
        </c:ser>
        <c:dLbls>
          <c:showLegendKey val="0"/>
          <c:showVal val="0"/>
          <c:showCatName val="0"/>
          <c:showSerName val="0"/>
          <c:showPercent val="0"/>
          <c:showBubbleSize val="0"/>
        </c:dLbls>
        <c:axId val="-259205168"/>
        <c:axId val="-175070384"/>
      </c:scatterChart>
      <c:valAx>
        <c:axId val="-259205168"/>
        <c:scaling>
          <c:logBase val="10.0"/>
          <c:orientation val="minMax"/>
          <c:max val="10.0"/>
          <c:min val="0.1"/>
        </c:scaling>
        <c:delete val="0"/>
        <c:axPos val="b"/>
        <c:numFmt formatCode="General" sourceLinked="1"/>
        <c:majorTickMark val="out"/>
        <c:minorTickMark val="none"/>
        <c:tickLblPos val="nextTo"/>
        <c:spPr>
          <a:ln w="25400">
            <a:solidFill>
              <a:schemeClr val="tx1">
                <a:lumMod val="50000"/>
                <a:lumOff val="50000"/>
              </a:schemeClr>
            </a:solidFill>
          </a:ln>
        </c:spPr>
        <c:txPr>
          <a:bodyPr/>
          <a:lstStyle/>
          <a:p>
            <a:pPr>
              <a:defRPr sz="1400" b="1"/>
            </a:pPr>
            <a:endParaRPr lang="it-IT"/>
          </a:p>
        </c:txPr>
        <c:crossAx val="-175070384"/>
        <c:crosses val="autoZero"/>
        <c:crossBetween val="midCat"/>
        <c:majorUnit val="10.0"/>
      </c:valAx>
      <c:valAx>
        <c:axId val="-175070384"/>
        <c:scaling>
          <c:orientation val="minMax"/>
          <c:max val="20.0"/>
        </c:scaling>
        <c:delete val="0"/>
        <c:axPos val="l"/>
        <c:majorGridlines>
          <c:spPr>
            <a:ln>
              <a:noFill/>
            </a:ln>
          </c:spPr>
        </c:majorGridlines>
        <c:numFmt formatCode="General" sourceLinked="1"/>
        <c:majorTickMark val="out"/>
        <c:minorTickMark val="none"/>
        <c:tickLblPos val="none"/>
        <c:crossAx val="-259205168"/>
        <c:crossesAt val="1.0"/>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90444554630532"/>
          <c:y val="0.0"/>
          <c:w val="0.848032080332593"/>
          <c:h val="0.878204031699555"/>
        </c:manualLayout>
      </c:layout>
      <c:scatterChart>
        <c:scatterStyle val="lineMarker"/>
        <c:varyColors val="0"/>
        <c:ser>
          <c:idx val="0"/>
          <c:order val="0"/>
          <c:spPr>
            <a:ln w="25400">
              <a:solidFill>
                <a:schemeClr val="tx1"/>
              </a:solidFill>
            </a:ln>
          </c:spPr>
          <c:marker>
            <c:symbol val="none"/>
          </c:marker>
          <c:xVal>
            <c:numRef>
              <c:f>Sheet3!$B$6:$B$26</c:f>
              <c:numCache>
                <c:formatCode>General</c:formatCode>
                <c:ptCount val="21"/>
                <c:pt idx="0">
                  <c:v>2.53</c:v>
                </c:pt>
                <c:pt idx="1">
                  <c:v>1.09</c:v>
                </c:pt>
                <c:pt idx="2">
                  <c:v>5.84</c:v>
                </c:pt>
                <c:pt idx="6">
                  <c:v>0.28</c:v>
                </c:pt>
                <c:pt idx="7">
                  <c:v>0.08</c:v>
                </c:pt>
                <c:pt idx="8">
                  <c:v>1.01</c:v>
                </c:pt>
                <c:pt idx="12">
                  <c:v>4.21</c:v>
                </c:pt>
                <c:pt idx="13">
                  <c:v>1.66</c:v>
                </c:pt>
                <c:pt idx="14">
                  <c:v>10.68</c:v>
                </c:pt>
                <c:pt idx="18">
                  <c:v>0.5</c:v>
                </c:pt>
                <c:pt idx="19">
                  <c:v>0.07</c:v>
                </c:pt>
                <c:pt idx="20">
                  <c:v>3.77</c:v>
                </c:pt>
              </c:numCache>
            </c:numRef>
          </c:xVal>
          <c:yVal>
            <c:numRef>
              <c:f>Sheet3!$C$6:$C$26</c:f>
              <c:numCache>
                <c:formatCode>General</c:formatCode>
                <c:ptCount val="21"/>
                <c:pt idx="1">
                  <c:v>1.0</c:v>
                </c:pt>
                <c:pt idx="2">
                  <c:v>1.0</c:v>
                </c:pt>
                <c:pt idx="4">
                  <c:v>2.0</c:v>
                </c:pt>
                <c:pt idx="5">
                  <c:v>2.0</c:v>
                </c:pt>
                <c:pt idx="7">
                  <c:v>3.0</c:v>
                </c:pt>
                <c:pt idx="8">
                  <c:v>3.0</c:v>
                </c:pt>
                <c:pt idx="10">
                  <c:v>4.0</c:v>
                </c:pt>
                <c:pt idx="11">
                  <c:v>4.0</c:v>
                </c:pt>
                <c:pt idx="13">
                  <c:v>5.0</c:v>
                </c:pt>
                <c:pt idx="14">
                  <c:v>5.0</c:v>
                </c:pt>
                <c:pt idx="16">
                  <c:v>6.0</c:v>
                </c:pt>
                <c:pt idx="17">
                  <c:v>6.0</c:v>
                </c:pt>
                <c:pt idx="19">
                  <c:v>7.0</c:v>
                </c:pt>
                <c:pt idx="20">
                  <c:v>7.0</c:v>
                </c:pt>
              </c:numCache>
            </c:numRef>
          </c:yVal>
          <c:smooth val="0"/>
          <c:extLst xmlns:c16r2="http://schemas.microsoft.com/office/drawing/2015/06/chart">
            <c:ext xmlns:c16="http://schemas.microsoft.com/office/drawing/2014/chart" uri="{C3380CC4-5D6E-409C-BE32-E72D297353CC}">
              <c16:uniqueId val="{00000000-5ABB-4744-A59E-5B6ED8DF65AA}"/>
            </c:ext>
          </c:extLst>
        </c:ser>
        <c:ser>
          <c:idx val="1"/>
          <c:order val="1"/>
          <c:spPr>
            <a:ln>
              <a:noFill/>
            </a:ln>
          </c:spPr>
          <c:marker>
            <c:symbol val="circle"/>
            <c:size val="8"/>
            <c:spPr>
              <a:solidFill>
                <a:schemeClr val="accent1"/>
              </a:solidFill>
              <a:ln w="9525">
                <a:solidFill>
                  <a:schemeClr val="accent1"/>
                </a:solidFill>
              </a:ln>
            </c:spPr>
          </c:marker>
          <c:dPt>
            <c:idx val="0"/>
            <c:marker>
              <c:spPr>
                <a:solidFill>
                  <a:srgbClr val="C00000"/>
                </a:solidFill>
                <a:ln w="9525">
                  <a:solidFill>
                    <a:srgbClr val="C00000"/>
                  </a:solidFill>
                </a:ln>
              </c:spPr>
            </c:marker>
            <c:bubble3D val="0"/>
            <c:spPr>
              <a:ln>
                <a:solidFill>
                  <a:srgbClr val="C00000"/>
                </a:solidFill>
              </a:ln>
            </c:spPr>
            <c:extLst xmlns:c16r2="http://schemas.microsoft.com/office/drawing/2015/06/chart">
              <c:ext xmlns:c16="http://schemas.microsoft.com/office/drawing/2014/chart" uri="{C3380CC4-5D6E-409C-BE32-E72D297353CC}">
                <c16:uniqueId val="{00000002-5ABB-4744-A59E-5B6ED8DF65AA}"/>
              </c:ext>
            </c:extLst>
          </c:dPt>
          <c:dPt>
            <c:idx val="6"/>
            <c:marker>
              <c:spPr>
                <a:solidFill>
                  <a:srgbClr val="9EC72B"/>
                </a:solidFill>
                <a:ln w="9525">
                  <a:solidFill>
                    <a:srgbClr val="88AB25"/>
                  </a:solidFill>
                </a:ln>
              </c:spPr>
            </c:marker>
            <c:bubble3D val="0"/>
            <c:spPr>
              <a:ln>
                <a:solidFill>
                  <a:srgbClr val="88AB25"/>
                </a:solidFill>
              </a:ln>
            </c:spPr>
            <c:extLst xmlns:c16r2="http://schemas.microsoft.com/office/drawing/2015/06/chart">
              <c:ext xmlns:c16="http://schemas.microsoft.com/office/drawing/2014/chart" uri="{C3380CC4-5D6E-409C-BE32-E72D297353CC}">
                <c16:uniqueId val="{00000004-5ABB-4744-A59E-5B6ED8DF65AA}"/>
              </c:ext>
            </c:extLst>
          </c:dPt>
          <c:dPt>
            <c:idx val="12"/>
            <c:marker>
              <c:spPr>
                <a:solidFill>
                  <a:srgbClr val="C00000"/>
                </a:solidFill>
                <a:ln w="9525">
                  <a:solidFill>
                    <a:srgbClr val="C00000"/>
                  </a:solidFill>
                </a:ln>
              </c:spPr>
            </c:marker>
            <c:bubble3D val="0"/>
            <c:spPr>
              <a:ln>
                <a:solidFill>
                  <a:srgbClr val="C00000"/>
                </a:solidFill>
              </a:ln>
            </c:spPr>
            <c:extLst xmlns:c16r2="http://schemas.microsoft.com/office/drawing/2015/06/chart">
              <c:ext xmlns:c16="http://schemas.microsoft.com/office/drawing/2014/chart" uri="{C3380CC4-5D6E-409C-BE32-E72D297353CC}">
                <c16:uniqueId val="{00000006-5ABB-4744-A59E-5B6ED8DF65AA}"/>
              </c:ext>
            </c:extLst>
          </c:dPt>
          <c:dPt>
            <c:idx val="18"/>
            <c:marker>
              <c:spPr>
                <a:solidFill>
                  <a:srgbClr val="9EC72B"/>
                </a:solidFill>
                <a:ln w="9525">
                  <a:solidFill>
                    <a:srgbClr val="88AB25"/>
                  </a:solidFill>
                </a:ln>
              </c:spPr>
            </c:marker>
            <c:bubble3D val="0"/>
            <c:spPr>
              <a:ln>
                <a:solidFill>
                  <a:srgbClr val="88AB25"/>
                </a:solidFill>
              </a:ln>
            </c:spPr>
            <c:extLst xmlns:c16r2="http://schemas.microsoft.com/office/drawing/2015/06/chart">
              <c:ext xmlns:c16="http://schemas.microsoft.com/office/drawing/2014/chart" uri="{C3380CC4-5D6E-409C-BE32-E72D297353CC}">
                <c16:uniqueId val="{00000008-5ABB-4744-A59E-5B6ED8DF65AA}"/>
              </c:ext>
            </c:extLst>
          </c:dPt>
          <c:dPt>
            <c:idx val="24"/>
            <c:marker>
              <c:spPr>
                <a:solidFill>
                  <a:srgbClr val="2B30E9"/>
                </a:solidFill>
                <a:ln w="9525">
                  <a:solidFill>
                    <a:srgbClr val="2B30E9"/>
                  </a:solidFill>
                </a:ln>
              </c:spPr>
            </c:marker>
            <c:bubble3D val="0"/>
            <c:spPr>
              <a:ln>
                <a:solidFill>
                  <a:srgbClr val="2B30E9"/>
                </a:solidFill>
              </a:ln>
            </c:spPr>
            <c:extLst xmlns:c16r2="http://schemas.microsoft.com/office/drawing/2015/06/chart">
              <c:ext xmlns:c16="http://schemas.microsoft.com/office/drawing/2014/chart" uri="{C3380CC4-5D6E-409C-BE32-E72D297353CC}">
                <c16:uniqueId val="{0000000A-5ABB-4744-A59E-5B6ED8DF65AA}"/>
              </c:ext>
            </c:extLst>
          </c:dPt>
          <c:xVal>
            <c:numRef>
              <c:f>Sheet3!$B$6:$B$26</c:f>
              <c:numCache>
                <c:formatCode>General</c:formatCode>
                <c:ptCount val="21"/>
                <c:pt idx="0">
                  <c:v>2.53</c:v>
                </c:pt>
                <c:pt idx="1">
                  <c:v>1.09</c:v>
                </c:pt>
                <c:pt idx="2">
                  <c:v>5.84</c:v>
                </c:pt>
                <c:pt idx="6">
                  <c:v>0.28</c:v>
                </c:pt>
                <c:pt idx="7">
                  <c:v>0.08</c:v>
                </c:pt>
                <c:pt idx="8">
                  <c:v>1.01</c:v>
                </c:pt>
                <c:pt idx="12">
                  <c:v>4.21</c:v>
                </c:pt>
                <c:pt idx="13">
                  <c:v>1.66</c:v>
                </c:pt>
                <c:pt idx="14">
                  <c:v>10.68</c:v>
                </c:pt>
                <c:pt idx="18">
                  <c:v>0.5</c:v>
                </c:pt>
                <c:pt idx="19">
                  <c:v>0.07</c:v>
                </c:pt>
                <c:pt idx="20">
                  <c:v>3.77</c:v>
                </c:pt>
              </c:numCache>
            </c:numRef>
          </c:xVal>
          <c:yVal>
            <c:numRef>
              <c:f>Sheet3!$D$6:$D$26</c:f>
              <c:numCache>
                <c:formatCode>General</c:formatCode>
                <c:ptCount val="21"/>
                <c:pt idx="0">
                  <c:v>1.0</c:v>
                </c:pt>
                <c:pt idx="3">
                  <c:v>2.0</c:v>
                </c:pt>
                <c:pt idx="6">
                  <c:v>3.0</c:v>
                </c:pt>
                <c:pt idx="9">
                  <c:v>4.0</c:v>
                </c:pt>
                <c:pt idx="12">
                  <c:v>5.0</c:v>
                </c:pt>
                <c:pt idx="15">
                  <c:v>6.0</c:v>
                </c:pt>
                <c:pt idx="18">
                  <c:v>7.0</c:v>
                </c:pt>
              </c:numCache>
            </c:numRef>
          </c:yVal>
          <c:smooth val="0"/>
          <c:extLst xmlns:c16r2="http://schemas.microsoft.com/office/drawing/2015/06/chart">
            <c:ext xmlns:c16="http://schemas.microsoft.com/office/drawing/2014/chart" uri="{C3380CC4-5D6E-409C-BE32-E72D297353CC}">
              <c16:uniqueId val="{0000000B-5ABB-4744-A59E-5B6ED8DF65AA}"/>
            </c:ext>
          </c:extLst>
        </c:ser>
        <c:dLbls>
          <c:showLegendKey val="0"/>
          <c:showVal val="0"/>
          <c:showCatName val="0"/>
          <c:showSerName val="0"/>
          <c:showPercent val="0"/>
          <c:showBubbleSize val="0"/>
        </c:dLbls>
        <c:axId val="-255503664"/>
        <c:axId val="-255501888"/>
      </c:scatterChart>
      <c:valAx>
        <c:axId val="-255503664"/>
        <c:scaling>
          <c:logBase val="10.0"/>
          <c:orientation val="minMax"/>
          <c:max val="10.0"/>
          <c:min val="0.1"/>
        </c:scaling>
        <c:delete val="0"/>
        <c:axPos val="b"/>
        <c:numFmt formatCode="General" sourceLinked="1"/>
        <c:majorTickMark val="out"/>
        <c:minorTickMark val="none"/>
        <c:tickLblPos val="nextTo"/>
        <c:txPr>
          <a:bodyPr/>
          <a:lstStyle/>
          <a:p>
            <a:pPr>
              <a:defRPr sz="1050" b="1"/>
            </a:pPr>
            <a:endParaRPr lang="it-IT"/>
          </a:p>
        </c:txPr>
        <c:crossAx val="-255501888"/>
        <c:crosses val="autoZero"/>
        <c:crossBetween val="midCat"/>
        <c:majorUnit val="10.0"/>
      </c:valAx>
      <c:valAx>
        <c:axId val="-255501888"/>
        <c:scaling>
          <c:orientation val="minMax"/>
        </c:scaling>
        <c:delete val="0"/>
        <c:axPos val="l"/>
        <c:majorGridlines>
          <c:spPr>
            <a:ln>
              <a:noFill/>
            </a:ln>
          </c:spPr>
        </c:majorGridlines>
        <c:numFmt formatCode="General" sourceLinked="1"/>
        <c:majorTickMark val="none"/>
        <c:minorTickMark val="none"/>
        <c:tickLblPos val="none"/>
        <c:spPr>
          <a:ln w="28575">
            <a:prstDash val="sysDash"/>
          </a:ln>
        </c:spPr>
        <c:crossAx val="-255503664"/>
        <c:crossesAt val="1.0"/>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85328083989501"/>
          <c:y val="0.0392023006693541"/>
          <c:w val="0.78207325220711"/>
          <c:h val="0.814008464252973"/>
        </c:manualLayout>
      </c:layout>
      <c:barChart>
        <c:barDir val="col"/>
        <c:grouping val="clustered"/>
        <c:varyColors val="0"/>
        <c:ser>
          <c:idx val="0"/>
          <c:order val="0"/>
          <c:tx>
            <c:v>Sacubitril/valsartan</c:v>
          </c:tx>
          <c:spPr>
            <a:solidFill>
              <a:srgbClr val="03457B"/>
            </a:solidFill>
          </c:spPr>
          <c:invertIfNegative val="0"/>
          <c:dLbls>
            <c:dLbl>
              <c:idx val="0"/>
              <c:layout>
                <c:manualLayout>
                  <c:x val="0.0"/>
                  <c:y val="-0.02551834130781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AA7-453F-AC4A-00421EF98E7C}"/>
                </c:ext>
                <c:ext xmlns:c15="http://schemas.microsoft.com/office/drawing/2012/chart" uri="{CE6537A1-D6FC-4f65-9D91-7224C49458BB}">
                  <c15:layout/>
                </c:ext>
              </c:extLst>
            </c:dLbl>
            <c:dLbl>
              <c:idx val="1"/>
              <c:layout>
                <c:manualLayout>
                  <c:x val="-0.00606060606060606"/>
                  <c:y val="-0.02551834130781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AA7-453F-AC4A-00421EF98E7C}"/>
                </c:ext>
                <c:ext xmlns:c15="http://schemas.microsoft.com/office/drawing/2012/chart" uri="{CE6537A1-D6FC-4f65-9D91-7224C49458BB}">
                  <c15:layout/>
                </c:ext>
              </c:extLst>
            </c:dLbl>
            <c:spPr>
              <a:noFill/>
              <a:ln>
                <a:noFill/>
              </a:ln>
              <a:effectLst/>
            </c:spPr>
            <c:txPr>
              <a:bodyPr/>
              <a:lstStyle/>
              <a:p>
                <a:pPr>
                  <a:defRPr sz="1050"/>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Sheet1!$G$6:$G$7</c:f>
                <c:numCache>
                  <c:formatCode>General</c:formatCode>
                  <c:ptCount val="2"/>
                  <c:pt idx="0">
                    <c:v>0.8</c:v>
                  </c:pt>
                  <c:pt idx="1">
                    <c:v>0.5</c:v>
                  </c:pt>
                </c:numCache>
              </c:numRef>
            </c:plus>
            <c:minus>
              <c:numRef>
                <c:f>Sheet1!$G$6:$G$7</c:f>
                <c:numCache>
                  <c:formatCode>General</c:formatCode>
                  <c:ptCount val="2"/>
                  <c:pt idx="0">
                    <c:v>0.8</c:v>
                  </c:pt>
                  <c:pt idx="1">
                    <c:v>0.5</c:v>
                  </c:pt>
                </c:numCache>
              </c:numRef>
            </c:minus>
          </c:errBars>
          <c:cat>
            <c:strRef>
              <c:f>Sheet1!$B$6:$B$7</c:f>
              <c:strCache>
                <c:ptCount val="2"/>
                <c:pt idx="0">
                  <c:v>Randomization</c:v>
                </c:pt>
                <c:pt idx="1">
                  <c:v>Month 12</c:v>
                </c:pt>
              </c:strCache>
            </c:strRef>
          </c:cat>
          <c:val>
            <c:numRef>
              <c:f>Sheet1!$C$6:$C$7</c:f>
              <c:numCache>
                <c:formatCode>General</c:formatCode>
                <c:ptCount val="2"/>
                <c:pt idx="0" formatCode="0.0">
                  <c:v>34.0</c:v>
                </c:pt>
                <c:pt idx="1">
                  <c:v>29.8</c:v>
                </c:pt>
              </c:numCache>
            </c:numRef>
          </c:val>
          <c:extLst xmlns:c16r2="http://schemas.microsoft.com/office/drawing/2015/06/chart">
            <c:ext xmlns:c16="http://schemas.microsoft.com/office/drawing/2014/chart" uri="{C3380CC4-5D6E-409C-BE32-E72D297353CC}">
              <c16:uniqueId val="{00000002-3AA7-453F-AC4A-00421EF98E7C}"/>
            </c:ext>
          </c:extLst>
        </c:ser>
        <c:ser>
          <c:idx val="1"/>
          <c:order val="1"/>
          <c:tx>
            <c:v>Irbesartan</c:v>
          </c:tx>
          <c:spPr>
            <a:solidFill>
              <a:schemeClr val="tx1">
                <a:lumMod val="65000"/>
                <a:lumOff val="35000"/>
              </a:schemeClr>
            </a:solidFill>
          </c:spPr>
          <c:invertIfNegative val="0"/>
          <c:dLbls>
            <c:dLbl>
              <c:idx val="0"/>
              <c:layout>
                <c:manualLayout>
                  <c:x val="-0.00303030303030303"/>
                  <c:y val="-0.019138755980861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AA7-453F-AC4A-00421EF98E7C}"/>
                </c:ext>
                <c:ext xmlns:c15="http://schemas.microsoft.com/office/drawing/2012/chart" uri="{CE6537A1-D6FC-4f65-9D91-7224C49458BB}">
                  <c15:layout/>
                </c:ext>
              </c:extLst>
            </c:dLbl>
            <c:dLbl>
              <c:idx val="1"/>
              <c:layout>
                <c:manualLayout>
                  <c:x val="0.00303030303030303"/>
                  <c:y val="-0.019138755980861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AA7-453F-AC4A-00421EF98E7C}"/>
                </c:ext>
                <c:ext xmlns:c15="http://schemas.microsoft.com/office/drawing/2012/chart" uri="{CE6537A1-D6FC-4f65-9D91-7224C49458BB}">
                  <c15:layout/>
                </c:ext>
              </c:extLst>
            </c:dLbl>
            <c:spPr>
              <a:noFill/>
              <a:ln>
                <a:noFill/>
              </a:ln>
              <a:effectLst/>
            </c:spPr>
            <c:txPr>
              <a:bodyPr/>
              <a:lstStyle/>
              <a:p>
                <a:pPr>
                  <a:defRPr sz="1050"/>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Sheet1!$H$6:$H$7</c:f>
                <c:numCache>
                  <c:formatCode>General</c:formatCode>
                  <c:ptCount val="2"/>
                  <c:pt idx="0">
                    <c:v>0.8</c:v>
                  </c:pt>
                  <c:pt idx="1">
                    <c:v>0.5</c:v>
                  </c:pt>
                </c:numCache>
              </c:numRef>
            </c:plus>
            <c:minus>
              <c:numRef>
                <c:f>Sheet1!$H$6:$H$7</c:f>
                <c:numCache>
                  <c:formatCode>General</c:formatCode>
                  <c:ptCount val="2"/>
                  <c:pt idx="0">
                    <c:v>0.8</c:v>
                  </c:pt>
                  <c:pt idx="1">
                    <c:v>0.5</c:v>
                  </c:pt>
                </c:numCache>
              </c:numRef>
            </c:minus>
          </c:errBars>
          <c:cat>
            <c:strRef>
              <c:f>Sheet1!$B$6:$B$7</c:f>
              <c:strCache>
                <c:ptCount val="2"/>
                <c:pt idx="0">
                  <c:v>Randomization</c:v>
                </c:pt>
                <c:pt idx="1">
                  <c:v>Month 12</c:v>
                </c:pt>
              </c:strCache>
            </c:strRef>
          </c:cat>
          <c:val>
            <c:numRef>
              <c:f>Sheet1!$D$6:$D$7</c:f>
              <c:numCache>
                <c:formatCode>General</c:formatCode>
                <c:ptCount val="2"/>
                <c:pt idx="0">
                  <c:v>34.7</c:v>
                </c:pt>
                <c:pt idx="1">
                  <c:v>29.9</c:v>
                </c:pt>
              </c:numCache>
            </c:numRef>
          </c:val>
          <c:extLst xmlns:c16r2="http://schemas.microsoft.com/office/drawing/2015/06/chart">
            <c:ext xmlns:c16="http://schemas.microsoft.com/office/drawing/2014/chart" uri="{C3380CC4-5D6E-409C-BE32-E72D297353CC}">
              <c16:uniqueId val="{00000005-3AA7-453F-AC4A-00421EF98E7C}"/>
            </c:ext>
          </c:extLst>
        </c:ser>
        <c:dLbls>
          <c:showLegendKey val="0"/>
          <c:showVal val="0"/>
          <c:showCatName val="0"/>
          <c:showSerName val="0"/>
          <c:showPercent val="0"/>
          <c:showBubbleSize val="0"/>
        </c:dLbls>
        <c:gapWidth val="290"/>
        <c:axId val="-189202544"/>
        <c:axId val="-189200768"/>
      </c:barChart>
      <c:catAx>
        <c:axId val="-189202544"/>
        <c:scaling>
          <c:orientation val="minMax"/>
        </c:scaling>
        <c:delete val="0"/>
        <c:axPos val="b"/>
        <c:numFmt formatCode="General" sourceLinked="0"/>
        <c:majorTickMark val="out"/>
        <c:minorTickMark val="none"/>
        <c:tickLblPos val="nextTo"/>
        <c:txPr>
          <a:bodyPr/>
          <a:lstStyle/>
          <a:p>
            <a:pPr>
              <a:defRPr sz="1100" b="1"/>
            </a:pPr>
            <a:endParaRPr lang="it-IT"/>
          </a:p>
        </c:txPr>
        <c:crossAx val="-189200768"/>
        <c:crosses val="autoZero"/>
        <c:auto val="1"/>
        <c:lblAlgn val="ctr"/>
        <c:lblOffset val="100"/>
        <c:noMultiLvlLbl val="0"/>
      </c:catAx>
      <c:valAx>
        <c:axId val="-189200768"/>
        <c:scaling>
          <c:orientation val="minMax"/>
          <c:max val="40.0"/>
          <c:min val="25.0"/>
        </c:scaling>
        <c:delete val="0"/>
        <c:axPos val="l"/>
        <c:numFmt formatCode="General" sourceLinked="0"/>
        <c:majorTickMark val="out"/>
        <c:minorTickMark val="none"/>
        <c:tickLblPos val="nextTo"/>
        <c:txPr>
          <a:bodyPr/>
          <a:lstStyle/>
          <a:p>
            <a:pPr>
              <a:defRPr sz="1100"/>
            </a:pPr>
            <a:endParaRPr lang="it-IT"/>
          </a:p>
        </c:txPr>
        <c:crossAx val="-189202544"/>
        <c:crosses val="autoZero"/>
        <c:crossBetween val="between"/>
        <c:majorUnit val="5.0"/>
      </c:valAx>
    </c:plotArea>
    <c:legend>
      <c:legendPos val="r"/>
      <c:layout>
        <c:manualLayout>
          <c:xMode val="edge"/>
          <c:yMode val="edge"/>
          <c:x val="0.0700911476974469"/>
          <c:y val="0.0370209503598611"/>
          <c:w val="0.751120973514674"/>
          <c:h val="0.109510856597471"/>
        </c:manualLayout>
      </c:layout>
      <c:overlay val="0"/>
      <c:txPr>
        <a:bodyPr/>
        <a:lstStyle/>
        <a:p>
          <a:pPr>
            <a:defRPr sz="950"/>
          </a:pPr>
          <a:endParaRPr lang="it-IT"/>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17CB7-2BD5-4776-9B83-6E4B5EB99572}" type="doc">
      <dgm:prSet loTypeId="urn:microsoft.com/office/officeart/2009/3/layout/DescendingProcess" loCatId="process" qsTypeId="urn:microsoft.com/office/officeart/2005/8/quickstyle/simple4" qsCatId="simple" csTypeId="urn:microsoft.com/office/officeart/2005/8/colors/colorful2" csCatId="colorful" phldr="1"/>
      <dgm:spPr/>
      <dgm:t>
        <a:bodyPr/>
        <a:lstStyle/>
        <a:p>
          <a:endParaRPr lang="it-IT"/>
        </a:p>
      </dgm:t>
    </dgm:pt>
    <dgm:pt modelId="{5BBFA261-A48D-4979-AAB9-65F64BC4B6F1}">
      <dgm:prSet phldrT="[Testo]" custT="1"/>
      <dgm:spPr/>
      <dgm:t>
        <a:bodyPr/>
        <a:lstStyle/>
        <a:p>
          <a:r>
            <a:rPr lang="it-IT" sz="1600" b="1" dirty="0" smtClean="0">
              <a:effectLst>
                <a:glow rad="228600">
                  <a:schemeClr val="accent1">
                    <a:satMod val="175000"/>
                    <a:alpha val="40000"/>
                  </a:schemeClr>
                </a:glow>
              </a:effectLst>
            </a:rPr>
            <a:t>LESIONE INIZIALE</a:t>
          </a:r>
          <a:endParaRPr lang="it-IT" sz="1600" b="1" dirty="0">
            <a:effectLst>
              <a:glow rad="228600">
                <a:schemeClr val="accent1">
                  <a:satMod val="175000"/>
                  <a:alpha val="40000"/>
                </a:schemeClr>
              </a:glow>
            </a:effectLst>
          </a:endParaRPr>
        </a:p>
      </dgm:t>
    </dgm:pt>
    <dgm:pt modelId="{E9054E21-0EF0-4F02-A596-85B4B9FFC02C}" type="parTrans" cxnId="{40AAA26B-BAE9-44E2-B242-32E5E73BBD62}">
      <dgm:prSet/>
      <dgm:spPr/>
      <dgm:t>
        <a:bodyPr/>
        <a:lstStyle/>
        <a:p>
          <a:endParaRPr lang="it-IT">
            <a:solidFill>
              <a:srgbClr val="FFC000"/>
            </a:solidFill>
            <a:effectLst>
              <a:glow rad="228600">
                <a:schemeClr val="accent6">
                  <a:satMod val="175000"/>
                  <a:alpha val="40000"/>
                </a:schemeClr>
              </a:glow>
            </a:effectLst>
          </a:endParaRPr>
        </a:p>
      </dgm:t>
    </dgm:pt>
    <dgm:pt modelId="{DBEFBFCA-1AA8-472E-82CC-218D5B145643}" type="sibTrans" cxnId="{40AAA26B-BAE9-44E2-B242-32E5E73BBD62}">
      <dgm:prSet/>
      <dgm:spPr/>
      <dgm:t>
        <a:bodyPr/>
        <a:lstStyle/>
        <a:p>
          <a:endParaRPr lang="it-IT">
            <a:solidFill>
              <a:srgbClr val="FFC000"/>
            </a:solidFill>
            <a:effectLst>
              <a:glow rad="228600">
                <a:schemeClr val="accent6">
                  <a:satMod val="175000"/>
                  <a:alpha val="40000"/>
                </a:schemeClr>
              </a:glow>
            </a:effectLst>
          </a:endParaRPr>
        </a:p>
      </dgm:t>
    </dgm:pt>
    <dgm:pt modelId="{DF5BF3B0-ED1B-4B1A-B96C-9769F585CE32}">
      <dgm:prSet phldrT="[Testo]" custT="1"/>
      <dgm:spPr/>
      <dgm:t>
        <a:bodyPr/>
        <a:lstStyle/>
        <a:p>
          <a:r>
            <a:rPr lang="it-IT" sz="1400" b="1" dirty="0" smtClean="0">
              <a:effectLst>
                <a:glow rad="228600">
                  <a:schemeClr val="accent1">
                    <a:satMod val="175000"/>
                    <a:alpha val="40000"/>
                  </a:schemeClr>
                </a:glow>
              </a:effectLst>
            </a:rPr>
            <a:t>ALTERAZIONI MIOCITI E MATRICE EXTRACELLULARE</a:t>
          </a:r>
          <a:endParaRPr lang="it-IT" sz="1400" b="1" dirty="0">
            <a:effectLst>
              <a:glow rad="228600">
                <a:schemeClr val="accent1">
                  <a:satMod val="175000"/>
                  <a:alpha val="40000"/>
                </a:schemeClr>
              </a:glow>
            </a:effectLst>
          </a:endParaRPr>
        </a:p>
      </dgm:t>
    </dgm:pt>
    <dgm:pt modelId="{1579CA34-3637-46C2-B6B2-763B16ECD1BD}" type="parTrans" cxnId="{ADFDF823-9FE8-4E39-81F9-3471E6767153}">
      <dgm:prSet/>
      <dgm:spPr/>
      <dgm:t>
        <a:bodyPr/>
        <a:lstStyle/>
        <a:p>
          <a:endParaRPr lang="it-IT">
            <a:solidFill>
              <a:srgbClr val="FFC000"/>
            </a:solidFill>
            <a:effectLst>
              <a:glow rad="228600">
                <a:schemeClr val="accent6">
                  <a:satMod val="175000"/>
                  <a:alpha val="40000"/>
                </a:schemeClr>
              </a:glow>
            </a:effectLst>
          </a:endParaRPr>
        </a:p>
      </dgm:t>
    </dgm:pt>
    <dgm:pt modelId="{CED8BB88-18BD-4D28-95AF-6FD2309C2E63}" type="sibTrans" cxnId="{ADFDF823-9FE8-4E39-81F9-3471E6767153}">
      <dgm:prSet/>
      <dgm:spPr/>
      <dgm:t>
        <a:bodyPr/>
        <a:lstStyle/>
        <a:p>
          <a:endParaRPr lang="it-IT">
            <a:solidFill>
              <a:srgbClr val="FFC000"/>
            </a:solidFill>
            <a:effectLst>
              <a:glow rad="228600">
                <a:schemeClr val="accent6">
                  <a:satMod val="175000"/>
                  <a:alpha val="40000"/>
                </a:schemeClr>
              </a:glow>
            </a:effectLst>
          </a:endParaRPr>
        </a:p>
      </dgm:t>
    </dgm:pt>
    <dgm:pt modelId="{69591742-B1F3-4B5B-B418-A1B26213FE54}">
      <dgm:prSet phldrT="[Testo]" custT="1"/>
      <dgm:spPr/>
      <dgm:t>
        <a:bodyPr/>
        <a:lstStyle/>
        <a:p>
          <a:pPr algn="ctr"/>
          <a:r>
            <a:rPr lang="it-IT" sz="1400" b="1" i="0" dirty="0" smtClean="0">
              <a:effectLst>
                <a:glow rad="228600">
                  <a:schemeClr val="accent1">
                    <a:satMod val="175000"/>
                    <a:alpha val="40000"/>
                  </a:schemeClr>
                </a:glow>
              </a:effectLst>
            </a:rPr>
            <a:t>RIMODELLAMENTO</a:t>
          </a:r>
          <a:r>
            <a:rPr lang="it-IT" sz="1400" b="1" dirty="0" smtClean="0">
              <a:effectLst>
                <a:glow rad="228600">
                  <a:schemeClr val="accent1">
                    <a:satMod val="175000"/>
                    <a:alpha val="40000"/>
                  </a:schemeClr>
                </a:glow>
              </a:effectLst>
            </a:rPr>
            <a:t> PATOLOGICO VENTRICOLO SINISTRO</a:t>
          </a:r>
          <a:endParaRPr lang="it-IT" sz="1400" b="1" dirty="0">
            <a:effectLst>
              <a:glow rad="228600">
                <a:schemeClr val="accent1">
                  <a:satMod val="175000"/>
                  <a:alpha val="40000"/>
                </a:schemeClr>
              </a:glow>
            </a:effectLst>
          </a:endParaRPr>
        </a:p>
      </dgm:t>
    </dgm:pt>
    <dgm:pt modelId="{FFB28FC6-FDF2-440E-838F-E664520F4A68}" type="parTrans" cxnId="{92BD22C1-ADA0-4B5B-834B-EC2F7800ECF6}">
      <dgm:prSet/>
      <dgm:spPr/>
      <dgm:t>
        <a:bodyPr/>
        <a:lstStyle/>
        <a:p>
          <a:endParaRPr lang="it-IT">
            <a:solidFill>
              <a:srgbClr val="FFC000"/>
            </a:solidFill>
            <a:effectLst>
              <a:glow rad="228600">
                <a:schemeClr val="accent6">
                  <a:satMod val="175000"/>
                  <a:alpha val="40000"/>
                </a:schemeClr>
              </a:glow>
            </a:effectLst>
          </a:endParaRPr>
        </a:p>
      </dgm:t>
    </dgm:pt>
    <dgm:pt modelId="{D1DF0D39-1FC0-40A7-ABFB-95971080CBB3}" type="sibTrans" cxnId="{92BD22C1-ADA0-4B5B-834B-EC2F7800ECF6}">
      <dgm:prSet/>
      <dgm:spPr/>
      <dgm:t>
        <a:bodyPr/>
        <a:lstStyle/>
        <a:p>
          <a:endParaRPr lang="it-IT">
            <a:solidFill>
              <a:srgbClr val="FFC000"/>
            </a:solidFill>
            <a:effectLst>
              <a:glow rad="228600">
                <a:schemeClr val="accent6">
                  <a:satMod val="175000"/>
                  <a:alpha val="40000"/>
                </a:schemeClr>
              </a:glow>
            </a:effectLst>
          </a:endParaRPr>
        </a:p>
      </dgm:t>
    </dgm:pt>
    <dgm:pt modelId="{925C753C-A08E-4108-908E-7BD0F1F81F01}">
      <dgm:prSet custT="1"/>
      <dgm:spPr/>
      <dgm:t>
        <a:bodyPr/>
        <a:lstStyle/>
        <a:p>
          <a:r>
            <a:rPr lang="it-IT" sz="1400" b="1" dirty="0" smtClean="0">
              <a:effectLst>
                <a:glow rad="228600">
                  <a:schemeClr val="accent1">
                    <a:satMod val="175000"/>
                    <a:alpha val="40000"/>
                  </a:schemeClr>
                </a:glow>
              </a:effectLst>
            </a:rPr>
            <a:t>DILATAZIONE VENTRICOLARE E RIDOTTA CONTRATTILITA’</a:t>
          </a:r>
          <a:endParaRPr lang="it-IT" sz="1400" b="1" dirty="0">
            <a:effectLst>
              <a:glow rad="228600">
                <a:schemeClr val="accent1">
                  <a:satMod val="175000"/>
                  <a:alpha val="40000"/>
                </a:schemeClr>
              </a:glow>
            </a:effectLst>
          </a:endParaRPr>
        </a:p>
      </dgm:t>
    </dgm:pt>
    <dgm:pt modelId="{8C6F9488-D699-4458-AB10-A36D49E2FE26}" type="parTrans" cxnId="{14F92C40-08B4-4C75-860F-4636B36D2B72}">
      <dgm:prSet/>
      <dgm:spPr/>
      <dgm:t>
        <a:bodyPr/>
        <a:lstStyle/>
        <a:p>
          <a:endParaRPr lang="it-IT">
            <a:solidFill>
              <a:srgbClr val="FFC000"/>
            </a:solidFill>
            <a:effectLst>
              <a:glow rad="228600">
                <a:schemeClr val="accent6">
                  <a:satMod val="175000"/>
                  <a:alpha val="40000"/>
                </a:schemeClr>
              </a:glow>
            </a:effectLst>
          </a:endParaRPr>
        </a:p>
      </dgm:t>
    </dgm:pt>
    <dgm:pt modelId="{4F7B2AB5-63DB-4AE3-A654-2C1F3845B623}" type="sibTrans" cxnId="{14F92C40-08B4-4C75-860F-4636B36D2B72}">
      <dgm:prSet/>
      <dgm:spPr/>
      <dgm:t>
        <a:bodyPr/>
        <a:lstStyle/>
        <a:p>
          <a:endParaRPr lang="it-IT">
            <a:solidFill>
              <a:srgbClr val="FFC000"/>
            </a:solidFill>
            <a:effectLst>
              <a:glow rad="228600">
                <a:schemeClr val="accent6">
                  <a:satMod val="175000"/>
                  <a:alpha val="40000"/>
                </a:schemeClr>
              </a:glow>
            </a:effectLst>
          </a:endParaRPr>
        </a:p>
      </dgm:t>
    </dgm:pt>
    <dgm:pt modelId="{08C8729A-18CB-45B4-896D-275CF831E02C}" type="pres">
      <dgm:prSet presAssocID="{B3717CB7-2BD5-4776-9B83-6E4B5EB99572}" presName="Name0" presStyleCnt="0">
        <dgm:presLayoutVars>
          <dgm:chMax val="7"/>
          <dgm:chPref val="5"/>
        </dgm:presLayoutVars>
      </dgm:prSet>
      <dgm:spPr/>
      <dgm:t>
        <a:bodyPr/>
        <a:lstStyle/>
        <a:p>
          <a:endParaRPr lang="it-IT"/>
        </a:p>
      </dgm:t>
    </dgm:pt>
    <dgm:pt modelId="{95CBA0D9-DD8C-4D71-AE15-B772B644D325}" type="pres">
      <dgm:prSet presAssocID="{B3717CB7-2BD5-4776-9B83-6E4B5EB99572}" presName="arrowNode" presStyleLbl="node1" presStyleIdx="0" presStyleCnt="1">
        <dgm:style>
          <a:lnRef idx="1">
            <a:schemeClr val="accent1"/>
          </a:lnRef>
          <a:fillRef idx="3">
            <a:schemeClr val="accent1"/>
          </a:fillRef>
          <a:effectRef idx="2">
            <a:schemeClr val="accent1"/>
          </a:effectRef>
          <a:fontRef idx="minor">
            <a:schemeClr val="lt1"/>
          </a:fontRef>
        </dgm:style>
      </dgm:prSet>
      <dgm:spPr/>
      <dgm:t>
        <a:bodyPr/>
        <a:lstStyle/>
        <a:p>
          <a:endParaRPr lang="it-IT"/>
        </a:p>
      </dgm:t>
    </dgm:pt>
    <dgm:pt modelId="{D99B0D1C-333D-4155-8AEF-8BA1BFE9521C}" type="pres">
      <dgm:prSet presAssocID="{5BBFA261-A48D-4979-AAB9-65F64BC4B6F1}" presName="txNode1" presStyleLbl="revTx" presStyleIdx="0" presStyleCnt="4" custScaleX="120220">
        <dgm:presLayoutVars>
          <dgm:bulletEnabled val="1"/>
        </dgm:presLayoutVars>
      </dgm:prSet>
      <dgm:spPr/>
      <dgm:t>
        <a:bodyPr/>
        <a:lstStyle/>
        <a:p>
          <a:endParaRPr lang="it-IT"/>
        </a:p>
      </dgm:t>
    </dgm:pt>
    <dgm:pt modelId="{0F1C417E-3C7C-4CF0-B389-10190C52C71F}" type="pres">
      <dgm:prSet presAssocID="{DF5BF3B0-ED1B-4B1A-B96C-9769F585CE32}" presName="txNode2" presStyleLbl="revTx" presStyleIdx="1" presStyleCnt="4">
        <dgm:presLayoutVars>
          <dgm:bulletEnabled val="1"/>
        </dgm:presLayoutVars>
      </dgm:prSet>
      <dgm:spPr/>
      <dgm:t>
        <a:bodyPr/>
        <a:lstStyle/>
        <a:p>
          <a:endParaRPr lang="it-IT"/>
        </a:p>
      </dgm:t>
    </dgm:pt>
    <dgm:pt modelId="{C29590B7-2B45-4CB4-B42F-4005B64D0CB3}" type="pres">
      <dgm:prSet presAssocID="{CED8BB88-18BD-4D28-95AF-6FD2309C2E63}" presName="dotNode2" presStyleCnt="0"/>
      <dgm:spPr/>
      <dgm:t>
        <a:bodyPr/>
        <a:lstStyle/>
        <a:p>
          <a:endParaRPr lang="it-IT"/>
        </a:p>
      </dgm:t>
    </dgm:pt>
    <dgm:pt modelId="{E9E9076A-5ACB-405B-96BA-30F3DE6A4DCD}" type="pres">
      <dgm:prSet presAssocID="{CED8BB88-18BD-4D28-95AF-6FD2309C2E63}" presName="dotRepeatNode" presStyleLbl="fgShp" presStyleIdx="0" presStyleCnt="2"/>
      <dgm:spPr/>
      <dgm:t>
        <a:bodyPr/>
        <a:lstStyle/>
        <a:p>
          <a:endParaRPr lang="it-IT"/>
        </a:p>
      </dgm:t>
    </dgm:pt>
    <dgm:pt modelId="{37CC1E0D-4F47-4D21-ACB6-126F621B5646}" type="pres">
      <dgm:prSet presAssocID="{69591742-B1F3-4B5B-B418-A1B26213FE54}" presName="txNode3" presStyleLbl="revTx" presStyleIdx="2" presStyleCnt="4" custScaleX="122148">
        <dgm:presLayoutVars>
          <dgm:bulletEnabled val="1"/>
        </dgm:presLayoutVars>
      </dgm:prSet>
      <dgm:spPr/>
      <dgm:t>
        <a:bodyPr/>
        <a:lstStyle/>
        <a:p>
          <a:endParaRPr lang="it-IT"/>
        </a:p>
      </dgm:t>
    </dgm:pt>
    <dgm:pt modelId="{8F4C2C6C-67BA-4A7F-9D37-0D24607684EE}" type="pres">
      <dgm:prSet presAssocID="{D1DF0D39-1FC0-40A7-ABFB-95971080CBB3}" presName="dotNode3" presStyleCnt="0"/>
      <dgm:spPr/>
      <dgm:t>
        <a:bodyPr/>
        <a:lstStyle/>
        <a:p>
          <a:endParaRPr lang="it-IT"/>
        </a:p>
      </dgm:t>
    </dgm:pt>
    <dgm:pt modelId="{79AC7E38-D522-4B89-993D-3684759D1D8E}" type="pres">
      <dgm:prSet presAssocID="{D1DF0D39-1FC0-40A7-ABFB-95971080CBB3}" presName="dotRepeatNode" presStyleLbl="fgShp" presStyleIdx="1" presStyleCnt="2"/>
      <dgm:spPr/>
      <dgm:t>
        <a:bodyPr/>
        <a:lstStyle/>
        <a:p>
          <a:endParaRPr lang="it-IT"/>
        </a:p>
      </dgm:t>
    </dgm:pt>
    <dgm:pt modelId="{29081A3E-FD18-4A9F-9427-141591DE6A85}" type="pres">
      <dgm:prSet presAssocID="{925C753C-A08E-4108-908E-7BD0F1F81F01}" presName="txNode4" presStyleLbl="revTx" presStyleIdx="3" presStyleCnt="4">
        <dgm:presLayoutVars>
          <dgm:bulletEnabled val="1"/>
        </dgm:presLayoutVars>
      </dgm:prSet>
      <dgm:spPr/>
      <dgm:t>
        <a:bodyPr/>
        <a:lstStyle/>
        <a:p>
          <a:endParaRPr lang="it-IT"/>
        </a:p>
      </dgm:t>
    </dgm:pt>
  </dgm:ptLst>
  <dgm:cxnLst>
    <dgm:cxn modelId="{C86F4A93-F897-6648-95B5-44DDC86112C8}" type="presOf" srcId="{69591742-B1F3-4B5B-B418-A1B26213FE54}" destId="{37CC1E0D-4F47-4D21-ACB6-126F621B5646}" srcOrd="0" destOrd="0" presId="urn:microsoft.com/office/officeart/2009/3/layout/DescendingProcess"/>
    <dgm:cxn modelId="{57FCAF85-FCE0-3642-8487-B0E83196D1CB}" type="presOf" srcId="{D1DF0D39-1FC0-40A7-ABFB-95971080CBB3}" destId="{79AC7E38-D522-4B89-993D-3684759D1D8E}" srcOrd="0" destOrd="0" presId="urn:microsoft.com/office/officeart/2009/3/layout/DescendingProcess"/>
    <dgm:cxn modelId="{92BD22C1-ADA0-4B5B-834B-EC2F7800ECF6}" srcId="{B3717CB7-2BD5-4776-9B83-6E4B5EB99572}" destId="{69591742-B1F3-4B5B-B418-A1B26213FE54}" srcOrd="2" destOrd="0" parTransId="{FFB28FC6-FDF2-440E-838F-E664520F4A68}" sibTransId="{D1DF0D39-1FC0-40A7-ABFB-95971080CBB3}"/>
    <dgm:cxn modelId="{6A32283A-C147-1744-8A6C-D82F529AAE81}" type="presOf" srcId="{B3717CB7-2BD5-4776-9B83-6E4B5EB99572}" destId="{08C8729A-18CB-45B4-896D-275CF831E02C}" srcOrd="0" destOrd="0" presId="urn:microsoft.com/office/officeart/2009/3/layout/DescendingProcess"/>
    <dgm:cxn modelId="{AF3BA3DE-6EDA-B047-8341-E8D3BEDA7353}" type="presOf" srcId="{925C753C-A08E-4108-908E-7BD0F1F81F01}" destId="{29081A3E-FD18-4A9F-9427-141591DE6A85}" srcOrd="0" destOrd="0" presId="urn:microsoft.com/office/officeart/2009/3/layout/DescendingProcess"/>
    <dgm:cxn modelId="{6D5E206F-A8DA-3640-AC6D-5B108BC26F57}" type="presOf" srcId="{DF5BF3B0-ED1B-4B1A-B96C-9769F585CE32}" destId="{0F1C417E-3C7C-4CF0-B389-10190C52C71F}" srcOrd="0" destOrd="0" presId="urn:microsoft.com/office/officeart/2009/3/layout/DescendingProcess"/>
    <dgm:cxn modelId="{ADFDF823-9FE8-4E39-81F9-3471E6767153}" srcId="{B3717CB7-2BD5-4776-9B83-6E4B5EB99572}" destId="{DF5BF3B0-ED1B-4B1A-B96C-9769F585CE32}" srcOrd="1" destOrd="0" parTransId="{1579CA34-3637-46C2-B6B2-763B16ECD1BD}" sibTransId="{CED8BB88-18BD-4D28-95AF-6FD2309C2E63}"/>
    <dgm:cxn modelId="{81E418F5-5E61-8E46-B142-81F57B2551AE}" type="presOf" srcId="{5BBFA261-A48D-4979-AAB9-65F64BC4B6F1}" destId="{D99B0D1C-333D-4155-8AEF-8BA1BFE9521C}" srcOrd="0" destOrd="0" presId="urn:microsoft.com/office/officeart/2009/3/layout/DescendingProcess"/>
    <dgm:cxn modelId="{40AAA26B-BAE9-44E2-B242-32E5E73BBD62}" srcId="{B3717CB7-2BD5-4776-9B83-6E4B5EB99572}" destId="{5BBFA261-A48D-4979-AAB9-65F64BC4B6F1}" srcOrd="0" destOrd="0" parTransId="{E9054E21-0EF0-4F02-A596-85B4B9FFC02C}" sibTransId="{DBEFBFCA-1AA8-472E-82CC-218D5B145643}"/>
    <dgm:cxn modelId="{14F92C40-08B4-4C75-860F-4636B36D2B72}" srcId="{B3717CB7-2BD5-4776-9B83-6E4B5EB99572}" destId="{925C753C-A08E-4108-908E-7BD0F1F81F01}" srcOrd="3" destOrd="0" parTransId="{8C6F9488-D699-4458-AB10-A36D49E2FE26}" sibTransId="{4F7B2AB5-63DB-4AE3-A654-2C1F3845B623}"/>
    <dgm:cxn modelId="{ED9AB6DC-3B75-524A-AF1A-F226D8122FC8}" type="presOf" srcId="{CED8BB88-18BD-4D28-95AF-6FD2309C2E63}" destId="{E9E9076A-5ACB-405B-96BA-30F3DE6A4DCD}" srcOrd="0" destOrd="0" presId="urn:microsoft.com/office/officeart/2009/3/layout/DescendingProcess"/>
    <dgm:cxn modelId="{592B39C6-7881-AC44-AD89-00DE876C98EC}" type="presParOf" srcId="{08C8729A-18CB-45B4-896D-275CF831E02C}" destId="{95CBA0D9-DD8C-4D71-AE15-B772B644D325}" srcOrd="0" destOrd="0" presId="urn:microsoft.com/office/officeart/2009/3/layout/DescendingProcess"/>
    <dgm:cxn modelId="{3019480E-48E2-3D43-AAF2-BCDA33DA12CB}" type="presParOf" srcId="{08C8729A-18CB-45B4-896D-275CF831E02C}" destId="{D99B0D1C-333D-4155-8AEF-8BA1BFE9521C}" srcOrd="1" destOrd="0" presId="urn:microsoft.com/office/officeart/2009/3/layout/DescendingProcess"/>
    <dgm:cxn modelId="{D0442500-C5A5-D049-B3C1-C65F45D0E8CB}" type="presParOf" srcId="{08C8729A-18CB-45B4-896D-275CF831E02C}" destId="{0F1C417E-3C7C-4CF0-B389-10190C52C71F}" srcOrd="2" destOrd="0" presId="urn:microsoft.com/office/officeart/2009/3/layout/DescendingProcess"/>
    <dgm:cxn modelId="{818DE13D-177A-C54A-80C6-58FB73C8A618}" type="presParOf" srcId="{08C8729A-18CB-45B4-896D-275CF831E02C}" destId="{C29590B7-2B45-4CB4-B42F-4005B64D0CB3}" srcOrd="3" destOrd="0" presId="urn:microsoft.com/office/officeart/2009/3/layout/DescendingProcess"/>
    <dgm:cxn modelId="{41EDEDE4-C912-BE43-B927-E08E8689BC96}" type="presParOf" srcId="{C29590B7-2B45-4CB4-B42F-4005B64D0CB3}" destId="{E9E9076A-5ACB-405B-96BA-30F3DE6A4DCD}" srcOrd="0" destOrd="0" presId="urn:microsoft.com/office/officeart/2009/3/layout/DescendingProcess"/>
    <dgm:cxn modelId="{1E8B57C8-1E75-F443-B286-1397F40D2DB6}" type="presParOf" srcId="{08C8729A-18CB-45B4-896D-275CF831E02C}" destId="{37CC1E0D-4F47-4D21-ACB6-126F621B5646}" srcOrd="4" destOrd="0" presId="urn:microsoft.com/office/officeart/2009/3/layout/DescendingProcess"/>
    <dgm:cxn modelId="{8A6F2D68-6E30-D749-A84F-FDFD1105C65E}" type="presParOf" srcId="{08C8729A-18CB-45B4-896D-275CF831E02C}" destId="{8F4C2C6C-67BA-4A7F-9D37-0D24607684EE}" srcOrd="5" destOrd="0" presId="urn:microsoft.com/office/officeart/2009/3/layout/DescendingProcess"/>
    <dgm:cxn modelId="{0B86F093-E738-A94D-9959-1A74704FDB2E}" type="presParOf" srcId="{8F4C2C6C-67BA-4A7F-9D37-0D24607684EE}" destId="{79AC7E38-D522-4B89-993D-3684759D1D8E}" srcOrd="0" destOrd="0" presId="urn:microsoft.com/office/officeart/2009/3/layout/DescendingProcess"/>
    <dgm:cxn modelId="{2EE5D9C7-C561-3847-8357-9642C0D2F586}" type="presParOf" srcId="{08C8729A-18CB-45B4-896D-275CF831E02C}" destId="{29081A3E-FD18-4A9F-9427-141591DE6A85}" srcOrd="6" destOrd="0" presId="urn:microsoft.com/office/officeart/2009/3/layout/Descending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D7DC2-2906-4D7A-B90F-842C2CE78B2D}" type="doc">
      <dgm:prSet loTypeId="urn:microsoft.com/office/officeart/2005/8/layout/cycle3" loCatId="cycle" qsTypeId="urn:microsoft.com/office/officeart/2005/8/quickstyle/simple4" qsCatId="simple" csTypeId="urn:microsoft.com/office/officeart/2005/8/colors/accent1_3" csCatId="accent1" phldr="1"/>
      <dgm:spPr/>
      <dgm:t>
        <a:bodyPr/>
        <a:lstStyle/>
        <a:p>
          <a:endParaRPr lang="it-IT"/>
        </a:p>
      </dgm:t>
    </dgm:pt>
    <dgm:pt modelId="{B647FF96-9ABF-47B2-A560-3C3279F8A381}">
      <dgm:prSet phldrT="[Testo]"/>
      <dgm:spPr/>
      <dgm:t>
        <a:bodyPr/>
        <a:lstStyle/>
        <a:p>
          <a:r>
            <a:rPr lang="it-IT" b="1" dirty="0" smtClean="0"/>
            <a:t>RIDUZIONE CONTRATTILITA’</a:t>
          </a:r>
          <a:endParaRPr lang="it-IT" b="1" dirty="0"/>
        </a:p>
      </dgm:t>
    </dgm:pt>
    <dgm:pt modelId="{80BB01C8-E593-49E6-8D52-04D8D0076F1D}" type="parTrans" cxnId="{A1F179A6-935C-4D56-88BF-DD6A6545A5DB}">
      <dgm:prSet/>
      <dgm:spPr/>
      <dgm:t>
        <a:bodyPr/>
        <a:lstStyle/>
        <a:p>
          <a:endParaRPr lang="it-IT"/>
        </a:p>
      </dgm:t>
    </dgm:pt>
    <dgm:pt modelId="{41133889-050A-4CE0-A926-A1126C258930}" type="sibTrans" cxnId="{A1F179A6-935C-4D56-88BF-DD6A6545A5DB}">
      <dgm:prSet/>
      <dgm:spPr/>
      <dgm:t>
        <a:bodyPr/>
        <a:lstStyle/>
        <a:p>
          <a:endParaRPr lang="it-IT"/>
        </a:p>
      </dgm:t>
    </dgm:pt>
    <dgm:pt modelId="{9F52C28F-A129-48AA-9412-BBFA5CF59B85}">
      <dgm:prSet phldrT="[Testo]">
        <dgm:style>
          <a:lnRef idx="1">
            <a:schemeClr val="accent2"/>
          </a:lnRef>
          <a:fillRef idx="3">
            <a:schemeClr val="accent2"/>
          </a:fillRef>
          <a:effectRef idx="2">
            <a:schemeClr val="accent2"/>
          </a:effectRef>
          <a:fontRef idx="minor">
            <a:schemeClr val="lt1"/>
          </a:fontRef>
        </dgm:style>
      </dgm:prSet>
      <dgm:spPr/>
      <dgm:t>
        <a:bodyPr/>
        <a:lstStyle/>
        <a:p>
          <a:r>
            <a:rPr lang="it-IT" b="1" dirty="0" smtClean="0"/>
            <a:t>ATTIVAZIONE NEURO-ORMONALE</a:t>
          </a:r>
          <a:endParaRPr lang="it-IT" b="1" dirty="0"/>
        </a:p>
      </dgm:t>
    </dgm:pt>
    <dgm:pt modelId="{05657792-013B-4E17-98B0-C2FE6D9B89D0}" type="parTrans" cxnId="{0F9A153F-7646-4459-8460-D16E58B14FAC}">
      <dgm:prSet/>
      <dgm:spPr/>
      <dgm:t>
        <a:bodyPr/>
        <a:lstStyle/>
        <a:p>
          <a:endParaRPr lang="it-IT"/>
        </a:p>
      </dgm:t>
    </dgm:pt>
    <dgm:pt modelId="{40CFE31C-E609-43A3-AD28-026F85583BAD}" type="sibTrans" cxnId="{0F9A153F-7646-4459-8460-D16E58B14FAC}">
      <dgm:prSet/>
      <dgm:spPr/>
      <dgm:t>
        <a:bodyPr/>
        <a:lstStyle/>
        <a:p>
          <a:endParaRPr lang="it-IT"/>
        </a:p>
      </dgm:t>
    </dgm:pt>
    <dgm:pt modelId="{AB8DC03F-CC76-4EF4-9A71-ED33F8F71C50}">
      <dgm:prSet phldrT="[Testo]"/>
      <dgm:spPr/>
      <dgm:t>
        <a:bodyPr/>
        <a:lstStyle/>
        <a:p>
          <a:r>
            <a:rPr lang="it-IT" b="1" dirty="0" smtClean="0"/>
            <a:t>ULTERIORE PERDITA MIOCITI</a:t>
          </a:r>
          <a:endParaRPr lang="it-IT" b="1" dirty="0"/>
        </a:p>
      </dgm:t>
    </dgm:pt>
    <dgm:pt modelId="{EBCEF055-3FBA-49D8-896F-681A3FADB45B}" type="parTrans" cxnId="{3D611C75-E2C0-4143-BB64-78988E394641}">
      <dgm:prSet/>
      <dgm:spPr/>
      <dgm:t>
        <a:bodyPr/>
        <a:lstStyle/>
        <a:p>
          <a:endParaRPr lang="it-IT"/>
        </a:p>
      </dgm:t>
    </dgm:pt>
    <dgm:pt modelId="{B3A01387-26A1-4C63-BCB1-6E56E5DED111}" type="sibTrans" cxnId="{3D611C75-E2C0-4143-BB64-78988E394641}">
      <dgm:prSet/>
      <dgm:spPr/>
      <dgm:t>
        <a:bodyPr/>
        <a:lstStyle/>
        <a:p>
          <a:endParaRPr lang="it-IT"/>
        </a:p>
      </dgm:t>
    </dgm:pt>
    <dgm:pt modelId="{0BF425B4-5EBE-4719-A79E-3DCA6567A7A7}">
      <dgm:prSet phldrT="[Testo]"/>
      <dgm:spPr/>
      <dgm:t>
        <a:bodyPr/>
        <a:lstStyle/>
        <a:p>
          <a:r>
            <a:rPr lang="it-IT" b="1" dirty="0" smtClean="0"/>
            <a:t>PROGRESSIVO PEGGIORAMENTO FUNZIONE SISTOLICA</a:t>
          </a:r>
          <a:endParaRPr lang="it-IT" b="1" dirty="0"/>
        </a:p>
      </dgm:t>
    </dgm:pt>
    <dgm:pt modelId="{2FAE64CD-1819-4671-91B3-248840C62A76}" type="parTrans" cxnId="{06EE5598-C1CA-454A-B702-9877A7ACA035}">
      <dgm:prSet/>
      <dgm:spPr/>
      <dgm:t>
        <a:bodyPr/>
        <a:lstStyle/>
        <a:p>
          <a:endParaRPr lang="it-IT"/>
        </a:p>
      </dgm:t>
    </dgm:pt>
    <dgm:pt modelId="{EF25D940-1973-45B2-B037-5D58DCDCB234}" type="sibTrans" cxnId="{06EE5598-C1CA-454A-B702-9877A7ACA035}">
      <dgm:prSet/>
      <dgm:spPr/>
      <dgm:t>
        <a:bodyPr/>
        <a:lstStyle/>
        <a:p>
          <a:endParaRPr lang="it-IT"/>
        </a:p>
      </dgm:t>
    </dgm:pt>
    <dgm:pt modelId="{9B1C70DC-EFD4-4E2B-ABB8-B3528D59F8FA}">
      <dgm:prSet phldrT="[Testo]"/>
      <dgm:spPr/>
      <dgm:t>
        <a:bodyPr/>
        <a:lstStyle/>
        <a:p>
          <a:r>
            <a:rPr lang="it-IT" b="1" dirty="0" smtClean="0"/>
            <a:t>DILATAZIONE VENTRICOLARE</a:t>
          </a:r>
          <a:endParaRPr lang="it-IT" b="1" dirty="0"/>
        </a:p>
      </dgm:t>
    </dgm:pt>
    <dgm:pt modelId="{1FEE1510-5F66-4C35-8F0D-ABF6F0BF401F}" type="parTrans" cxnId="{F44B8CF4-7C55-476F-9E31-5935C4703698}">
      <dgm:prSet/>
      <dgm:spPr/>
      <dgm:t>
        <a:bodyPr/>
        <a:lstStyle/>
        <a:p>
          <a:endParaRPr lang="it-IT"/>
        </a:p>
      </dgm:t>
    </dgm:pt>
    <dgm:pt modelId="{EC784883-46CF-475C-B2CC-1E49485A8BAC}" type="sibTrans" cxnId="{F44B8CF4-7C55-476F-9E31-5935C4703698}">
      <dgm:prSet/>
      <dgm:spPr/>
      <dgm:t>
        <a:bodyPr/>
        <a:lstStyle/>
        <a:p>
          <a:endParaRPr lang="it-IT"/>
        </a:p>
      </dgm:t>
    </dgm:pt>
    <dgm:pt modelId="{35FD6A9C-E121-4992-A867-F5E3BBD044A1}" type="pres">
      <dgm:prSet presAssocID="{C0CD7DC2-2906-4D7A-B90F-842C2CE78B2D}" presName="Name0" presStyleCnt="0">
        <dgm:presLayoutVars>
          <dgm:dir/>
          <dgm:resizeHandles val="exact"/>
        </dgm:presLayoutVars>
      </dgm:prSet>
      <dgm:spPr/>
      <dgm:t>
        <a:bodyPr/>
        <a:lstStyle/>
        <a:p>
          <a:endParaRPr lang="it-IT"/>
        </a:p>
      </dgm:t>
    </dgm:pt>
    <dgm:pt modelId="{E1A74E35-43E6-4B42-BC11-53E1D92B277B}" type="pres">
      <dgm:prSet presAssocID="{C0CD7DC2-2906-4D7A-B90F-842C2CE78B2D}" presName="cycle" presStyleCnt="0"/>
      <dgm:spPr/>
      <dgm:t>
        <a:bodyPr/>
        <a:lstStyle/>
        <a:p>
          <a:endParaRPr lang="it-IT"/>
        </a:p>
      </dgm:t>
    </dgm:pt>
    <dgm:pt modelId="{84E06DB2-BCD5-418F-9BB4-9ACDF9CF62E4}" type="pres">
      <dgm:prSet presAssocID="{B647FF96-9ABF-47B2-A560-3C3279F8A381}" presName="nodeFirstNode" presStyleLbl="node1" presStyleIdx="0" presStyleCnt="5">
        <dgm:presLayoutVars>
          <dgm:bulletEnabled val="1"/>
        </dgm:presLayoutVars>
      </dgm:prSet>
      <dgm:spPr/>
      <dgm:t>
        <a:bodyPr/>
        <a:lstStyle/>
        <a:p>
          <a:endParaRPr lang="it-IT"/>
        </a:p>
      </dgm:t>
    </dgm:pt>
    <dgm:pt modelId="{9610A530-E197-410A-B503-D940A9BAF323}" type="pres">
      <dgm:prSet presAssocID="{41133889-050A-4CE0-A926-A1126C258930}" presName="sibTransFirstNode" presStyleLbl="bgShp" presStyleIdx="0" presStyleCnt="1"/>
      <dgm:spPr/>
      <dgm:t>
        <a:bodyPr/>
        <a:lstStyle/>
        <a:p>
          <a:endParaRPr lang="it-IT"/>
        </a:p>
      </dgm:t>
    </dgm:pt>
    <dgm:pt modelId="{45D1217A-C5F1-4D31-ADD2-B815075A66DC}" type="pres">
      <dgm:prSet presAssocID="{9F52C28F-A129-48AA-9412-BBFA5CF59B85}" presName="nodeFollowingNodes" presStyleLbl="node1" presStyleIdx="1" presStyleCnt="5">
        <dgm:presLayoutVars>
          <dgm:bulletEnabled val="1"/>
        </dgm:presLayoutVars>
      </dgm:prSet>
      <dgm:spPr/>
      <dgm:t>
        <a:bodyPr/>
        <a:lstStyle/>
        <a:p>
          <a:endParaRPr lang="it-IT"/>
        </a:p>
      </dgm:t>
    </dgm:pt>
    <dgm:pt modelId="{6E7B1F05-6399-4A29-89B2-B762B66B34A9}" type="pres">
      <dgm:prSet presAssocID="{AB8DC03F-CC76-4EF4-9A71-ED33F8F71C50}" presName="nodeFollowingNodes" presStyleLbl="node1" presStyleIdx="2" presStyleCnt="5">
        <dgm:presLayoutVars>
          <dgm:bulletEnabled val="1"/>
        </dgm:presLayoutVars>
      </dgm:prSet>
      <dgm:spPr/>
      <dgm:t>
        <a:bodyPr/>
        <a:lstStyle/>
        <a:p>
          <a:endParaRPr lang="it-IT"/>
        </a:p>
      </dgm:t>
    </dgm:pt>
    <dgm:pt modelId="{411D95D5-97ED-4839-A4C7-7F0C9F8EC8FB}" type="pres">
      <dgm:prSet presAssocID="{0BF425B4-5EBE-4719-A79E-3DCA6567A7A7}" presName="nodeFollowingNodes" presStyleLbl="node1" presStyleIdx="3" presStyleCnt="5">
        <dgm:presLayoutVars>
          <dgm:bulletEnabled val="1"/>
        </dgm:presLayoutVars>
      </dgm:prSet>
      <dgm:spPr/>
      <dgm:t>
        <a:bodyPr/>
        <a:lstStyle/>
        <a:p>
          <a:endParaRPr lang="it-IT"/>
        </a:p>
      </dgm:t>
    </dgm:pt>
    <dgm:pt modelId="{22698733-D3C2-4129-BDD2-8FA7B176735C}" type="pres">
      <dgm:prSet presAssocID="{9B1C70DC-EFD4-4E2B-ABB8-B3528D59F8FA}" presName="nodeFollowingNodes" presStyleLbl="node1" presStyleIdx="4" presStyleCnt="5">
        <dgm:presLayoutVars>
          <dgm:bulletEnabled val="1"/>
        </dgm:presLayoutVars>
      </dgm:prSet>
      <dgm:spPr/>
      <dgm:t>
        <a:bodyPr/>
        <a:lstStyle/>
        <a:p>
          <a:endParaRPr lang="it-IT"/>
        </a:p>
      </dgm:t>
    </dgm:pt>
  </dgm:ptLst>
  <dgm:cxnLst>
    <dgm:cxn modelId="{0F9A153F-7646-4459-8460-D16E58B14FAC}" srcId="{C0CD7DC2-2906-4D7A-B90F-842C2CE78B2D}" destId="{9F52C28F-A129-48AA-9412-BBFA5CF59B85}" srcOrd="1" destOrd="0" parTransId="{05657792-013B-4E17-98B0-C2FE6D9B89D0}" sibTransId="{40CFE31C-E609-43A3-AD28-026F85583BAD}"/>
    <dgm:cxn modelId="{404C0504-8D14-854F-8435-626F8C8CE697}" type="presOf" srcId="{AB8DC03F-CC76-4EF4-9A71-ED33F8F71C50}" destId="{6E7B1F05-6399-4A29-89B2-B762B66B34A9}" srcOrd="0" destOrd="0" presId="urn:microsoft.com/office/officeart/2005/8/layout/cycle3"/>
    <dgm:cxn modelId="{3D611C75-E2C0-4143-BB64-78988E394641}" srcId="{C0CD7DC2-2906-4D7A-B90F-842C2CE78B2D}" destId="{AB8DC03F-CC76-4EF4-9A71-ED33F8F71C50}" srcOrd="2" destOrd="0" parTransId="{EBCEF055-3FBA-49D8-896F-681A3FADB45B}" sibTransId="{B3A01387-26A1-4C63-BCB1-6E56E5DED111}"/>
    <dgm:cxn modelId="{B9647B2E-7DD4-4E44-97EC-B55C3564BD73}" type="presOf" srcId="{41133889-050A-4CE0-A926-A1126C258930}" destId="{9610A530-E197-410A-B503-D940A9BAF323}" srcOrd="0" destOrd="0" presId="urn:microsoft.com/office/officeart/2005/8/layout/cycle3"/>
    <dgm:cxn modelId="{06EE5598-C1CA-454A-B702-9877A7ACA035}" srcId="{C0CD7DC2-2906-4D7A-B90F-842C2CE78B2D}" destId="{0BF425B4-5EBE-4719-A79E-3DCA6567A7A7}" srcOrd="3" destOrd="0" parTransId="{2FAE64CD-1819-4671-91B3-248840C62A76}" sibTransId="{EF25D940-1973-45B2-B037-5D58DCDCB234}"/>
    <dgm:cxn modelId="{3905FB69-8FDC-424A-A925-ADDF36616EB5}" type="presOf" srcId="{0BF425B4-5EBE-4719-A79E-3DCA6567A7A7}" destId="{411D95D5-97ED-4839-A4C7-7F0C9F8EC8FB}" srcOrd="0" destOrd="0" presId="urn:microsoft.com/office/officeart/2005/8/layout/cycle3"/>
    <dgm:cxn modelId="{5508FC6A-51FD-AB4D-B739-18EA556D56AF}" type="presOf" srcId="{9F52C28F-A129-48AA-9412-BBFA5CF59B85}" destId="{45D1217A-C5F1-4D31-ADD2-B815075A66DC}" srcOrd="0" destOrd="0" presId="urn:microsoft.com/office/officeart/2005/8/layout/cycle3"/>
    <dgm:cxn modelId="{A1F179A6-935C-4D56-88BF-DD6A6545A5DB}" srcId="{C0CD7DC2-2906-4D7A-B90F-842C2CE78B2D}" destId="{B647FF96-9ABF-47B2-A560-3C3279F8A381}" srcOrd="0" destOrd="0" parTransId="{80BB01C8-E593-49E6-8D52-04D8D0076F1D}" sibTransId="{41133889-050A-4CE0-A926-A1126C258930}"/>
    <dgm:cxn modelId="{F44B8CF4-7C55-476F-9E31-5935C4703698}" srcId="{C0CD7DC2-2906-4D7A-B90F-842C2CE78B2D}" destId="{9B1C70DC-EFD4-4E2B-ABB8-B3528D59F8FA}" srcOrd="4" destOrd="0" parTransId="{1FEE1510-5F66-4C35-8F0D-ABF6F0BF401F}" sibTransId="{EC784883-46CF-475C-B2CC-1E49485A8BAC}"/>
    <dgm:cxn modelId="{020108C4-E9C5-3E44-8A82-B5E50E74F477}" type="presOf" srcId="{9B1C70DC-EFD4-4E2B-ABB8-B3528D59F8FA}" destId="{22698733-D3C2-4129-BDD2-8FA7B176735C}" srcOrd="0" destOrd="0" presId="urn:microsoft.com/office/officeart/2005/8/layout/cycle3"/>
    <dgm:cxn modelId="{24F7FBE7-4FAC-CA4D-AF2C-4FAE114CC8EF}" type="presOf" srcId="{B647FF96-9ABF-47B2-A560-3C3279F8A381}" destId="{84E06DB2-BCD5-418F-9BB4-9ACDF9CF62E4}" srcOrd="0" destOrd="0" presId="urn:microsoft.com/office/officeart/2005/8/layout/cycle3"/>
    <dgm:cxn modelId="{E1B39D96-FCD1-0A4D-9B6B-D72870A444B6}" type="presOf" srcId="{C0CD7DC2-2906-4D7A-B90F-842C2CE78B2D}" destId="{35FD6A9C-E121-4992-A867-F5E3BBD044A1}" srcOrd="0" destOrd="0" presId="urn:microsoft.com/office/officeart/2005/8/layout/cycle3"/>
    <dgm:cxn modelId="{5E9AFA3D-D987-5B47-ABE1-179C1F3817E0}" type="presParOf" srcId="{35FD6A9C-E121-4992-A867-F5E3BBD044A1}" destId="{E1A74E35-43E6-4B42-BC11-53E1D92B277B}" srcOrd="0" destOrd="0" presId="urn:microsoft.com/office/officeart/2005/8/layout/cycle3"/>
    <dgm:cxn modelId="{4CB0E4A1-B251-4B48-A356-C5AE15B3CEB1}" type="presParOf" srcId="{E1A74E35-43E6-4B42-BC11-53E1D92B277B}" destId="{84E06DB2-BCD5-418F-9BB4-9ACDF9CF62E4}" srcOrd="0" destOrd="0" presId="urn:microsoft.com/office/officeart/2005/8/layout/cycle3"/>
    <dgm:cxn modelId="{E170752A-4B9A-2E4C-A2EE-AE69B67490D1}" type="presParOf" srcId="{E1A74E35-43E6-4B42-BC11-53E1D92B277B}" destId="{9610A530-E197-410A-B503-D940A9BAF323}" srcOrd="1" destOrd="0" presId="urn:microsoft.com/office/officeart/2005/8/layout/cycle3"/>
    <dgm:cxn modelId="{514760C2-15C0-664C-A5CF-17DB8AFE2737}" type="presParOf" srcId="{E1A74E35-43E6-4B42-BC11-53E1D92B277B}" destId="{45D1217A-C5F1-4D31-ADD2-B815075A66DC}" srcOrd="2" destOrd="0" presId="urn:microsoft.com/office/officeart/2005/8/layout/cycle3"/>
    <dgm:cxn modelId="{9F8E8631-BCC6-B643-BA34-D9E50F968692}" type="presParOf" srcId="{E1A74E35-43E6-4B42-BC11-53E1D92B277B}" destId="{6E7B1F05-6399-4A29-89B2-B762B66B34A9}" srcOrd="3" destOrd="0" presId="urn:microsoft.com/office/officeart/2005/8/layout/cycle3"/>
    <dgm:cxn modelId="{452A388B-B97F-2241-ADF1-D7F9E5DDB88E}" type="presParOf" srcId="{E1A74E35-43E6-4B42-BC11-53E1D92B277B}" destId="{411D95D5-97ED-4839-A4C7-7F0C9F8EC8FB}" srcOrd="4" destOrd="0" presId="urn:microsoft.com/office/officeart/2005/8/layout/cycle3"/>
    <dgm:cxn modelId="{C83D1818-91D8-9A4A-8571-C82B280A5C97}" type="presParOf" srcId="{E1A74E35-43E6-4B42-BC11-53E1D92B277B}" destId="{22698733-D3C2-4129-BDD2-8FA7B176735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5687170-28C9-4781-9116-1F533409A820}"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it-IT"/>
        </a:p>
      </dgm:t>
    </dgm:pt>
    <dgm:pt modelId="{0C637926-DC73-4E7C-A155-6D4C2E090D69}">
      <dgm:prSet phldrT="[Testo]"/>
      <dgm:spPr/>
      <dgm:t>
        <a:bodyPr/>
        <a:lstStyle/>
        <a:p>
          <a:r>
            <a:rPr lang="it-IT" b="1" dirty="0" smtClean="0"/>
            <a:t>AUMENTO SOPRAVVIVENZA</a:t>
          </a:r>
          <a:endParaRPr lang="it-IT" b="1" dirty="0"/>
        </a:p>
      </dgm:t>
    </dgm:pt>
    <dgm:pt modelId="{98EF6A43-4402-46D8-B8D6-CAF2D2C24A4F}" type="parTrans" cxnId="{880F9FEF-CED9-4D31-A7D8-4CFD97A93E0B}">
      <dgm:prSet/>
      <dgm:spPr/>
      <dgm:t>
        <a:bodyPr/>
        <a:lstStyle/>
        <a:p>
          <a:endParaRPr lang="it-IT"/>
        </a:p>
      </dgm:t>
    </dgm:pt>
    <dgm:pt modelId="{DECEB0ED-A217-43CF-84B1-2974A217574B}" type="sibTrans" cxnId="{880F9FEF-CED9-4D31-A7D8-4CFD97A93E0B}">
      <dgm:prSet/>
      <dgm:spPr/>
      <dgm:t>
        <a:bodyPr/>
        <a:lstStyle/>
        <a:p>
          <a:endParaRPr lang="it-IT"/>
        </a:p>
      </dgm:t>
    </dgm:pt>
    <dgm:pt modelId="{D4CE73E8-3B11-490A-B91A-65E679694DB4}">
      <dgm:prSet phldrT="[Testo]"/>
      <dgm:spPr/>
      <dgm:t>
        <a:bodyPr/>
        <a:lstStyle/>
        <a:p>
          <a:r>
            <a:rPr lang="it-IT" b="1" dirty="0" smtClean="0"/>
            <a:t>RIDUZIONE  OSPEDALIZZAZIONI</a:t>
          </a:r>
          <a:endParaRPr lang="it-IT" dirty="0"/>
        </a:p>
      </dgm:t>
    </dgm:pt>
    <dgm:pt modelId="{37CB6B43-68AF-4BC4-926F-0DD1F7BCB769}" type="parTrans" cxnId="{EFD38D2F-B7F2-4B6A-8E5A-301D08A3313A}">
      <dgm:prSet/>
      <dgm:spPr/>
      <dgm:t>
        <a:bodyPr/>
        <a:lstStyle/>
        <a:p>
          <a:endParaRPr lang="it-IT"/>
        </a:p>
      </dgm:t>
    </dgm:pt>
    <dgm:pt modelId="{2012DC74-D576-481A-8BA8-E66DF7CDC380}" type="sibTrans" cxnId="{EFD38D2F-B7F2-4B6A-8E5A-301D08A3313A}">
      <dgm:prSet/>
      <dgm:spPr/>
      <dgm:t>
        <a:bodyPr/>
        <a:lstStyle/>
        <a:p>
          <a:endParaRPr lang="it-IT"/>
        </a:p>
      </dgm:t>
    </dgm:pt>
    <dgm:pt modelId="{687F6FB7-0124-49FF-AAF4-4A9BBDA3722A}">
      <dgm:prSet phldrT="[Testo]" custT="1"/>
      <dgm:spPr/>
      <dgm:t>
        <a:bodyPr/>
        <a:lstStyle/>
        <a:p>
          <a:endParaRPr lang="it-IT" sz="2000" b="1" dirty="0" smtClean="0"/>
        </a:p>
        <a:p>
          <a:r>
            <a:rPr lang="it-IT" sz="2000" b="1" dirty="0" smtClean="0"/>
            <a:t>MIGLIORAMENTO SINTOMI E SEGNI</a:t>
          </a:r>
        </a:p>
        <a:p>
          <a:endParaRPr lang="it-IT" sz="1700" dirty="0"/>
        </a:p>
      </dgm:t>
    </dgm:pt>
    <dgm:pt modelId="{30597D5C-AB74-4418-9F93-CC1639C5AEBE}" type="parTrans" cxnId="{E1A79346-976D-4666-80DD-1A5FDB22C5BA}">
      <dgm:prSet/>
      <dgm:spPr/>
      <dgm:t>
        <a:bodyPr/>
        <a:lstStyle/>
        <a:p>
          <a:endParaRPr lang="it-IT"/>
        </a:p>
      </dgm:t>
    </dgm:pt>
    <dgm:pt modelId="{9AA9A2F1-3127-42C4-98C2-3E89DC964EA7}" type="sibTrans" cxnId="{E1A79346-976D-4666-80DD-1A5FDB22C5BA}">
      <dgm:prSet/>
      <dgm:spPr/>
      <dgm:t>
        <a:bodyPr/>
        <a:lstStyle/>
        <a:p>
          <a:endParaRPr lang="it-IT"/>
        </a:p>
      </dgm:t>
    </dgm:pt>
    <dgm:pt modelId="{05BB226B-0766-4B6A-9110-A93F8D6B4771}" type="pres">
      <dgm:prSet presAssocID="{75687170-28C9-4781-9116-1F533409A820}" presName="Name0" presStyleCnt="0">
        <dgm:presLayoutVars>
          <dgm:chMax val="7"/>
          <dgm:chPref val="7"/>
          <dgm:dir/>
        </dgm:presLayoutVars>
      </dgm:prSet>
      <dgm:spPr/>
      <dgm:t>
        <a:bodyPr/>
        <a:lstStyle/>
        <a:p>
          <a:endParaRPr lang="it-IT"/>
        </a:p>
      </dgm:t>
    </dgm:pt>
    <dgm:pt modelId="{CAE77C2D-E7FC-46B2-A2BF-0654EA43FE4E}" type="pres">
      <dgm:prSet presAssocID="{75687170-28C9-4781-9116-1F533409A820}" presName="Name1" presStyleCnt="0"/>
      <dgm:spPr/>
      <dgm:t>
        <a:bodyPr/>
        <a:lstStyle/>
        <a:p>
          <a:endParaRPr lang="it-IT"/>
        </a:p>
      </dgm:t>
    </dgm:pt>
    <dgm:pt modelId="{8B0CC89A-9E5E-4D2A-B648-4CCCD2AA51B3}" type="pres">
      <dgm:prSet presAssocID="{75687170-28C9-4781-9116-1F533409A820}" presName="cycle" presStyleCnt="0"/>
      <dgm:spPr/>
      <dgm:t>
        <a:bodyPr/>
        <a:lstStyle/>
        <a:p>
          <a:endParaRPr lang="it-IT"/>
        </a:p>
      </dgm:t>
    </dgm:pt>
    <dgm:pt modelId="{B14EF193-5378-4213-B150-F9E7099D6B6C}" type="pres">
      <dgm:prSet presAssocID="{75687170-28C9-4781-9116-1F533409A820}" presName="srcNode" presStyleLbl="node1" presStyleIdx="0" presStyleCnt="3"/>
      <dgm:spPr/>
      <dgm:t>
        <a:bodyPr/>
        <a:lstStyle/>
        <a:p>
          <a:endParaRPr lang="it-IT"/>
        </a:p>
      </dgm:t>
    </dgm:pt>
    <dgm:pt modelId="{1598A853-0A55-40BD-80CB-F99EF5699996}" type="pres">
      <dgm:prSet presAssocID="{75687170-28C9-4781-9116-1F533409A820}" presName="conn" presStyleLbl="parChTrans1D2" presStyleIdx="0" presStyleCnt="1"/>
      <dgm:spPr/>
      <dgm:t>
        <a:bodyPr/>
        <a:lstStyle/>
        <a:p>
          <a:endParaRPr lang="it-IT"/>
        </a:p>
      </dgm:t>
    </dgm:pt>
    <dgm:pt modelId="{4BE29A19-8180-4E38-A50B-1821B4A819D9}" type="pres">
      <dgm:prSet presAssocID="{75687170-28C9-4781-9116-1F533409A820}" presName="extraNode" presStyleLbl="node1" presStyleIdx="0" presStyleCnt="3"/>
      <dgm:spPr/>
      <dgm:t>
        <a:bodyPr/>
        <a:lstStyle/>
        <a:p>
          <a:endParaRPr lang="it-IT"/>
        </a:p>
      </dgm:t>
    </dgm:pt>
    <dgm:pt modelId="{ADEA9012-FBCA-4A52-B3F5-3BF903DFCB45}" type="pres">
      <dgm:prSet presAssocID="{75687170-28C9-4781-9116-1F533409A820}" presName="dstNode" presStyleLbl="node1" presStyleIdx="0" presStyleCnt="3"/>
      <dgm:spPr/>
      <dgm:t>
        <a:bodyPr/>
        <a:lstStyle/>
        <a:p>
          <a:endParaRPr lang="it-IT"/>
        </a:p>
      </dgm:t>
    </dgm:pt>
    <dgm:pt modelId="{0F942E11-EC1D-40E7-8C2A-7A9231EC0B8F}" type="pres">
      <dgm:prSet presAssocID="{0C637926-DC73-4E7C-A155-6D4C2E090D69}" presName="text_1" presStyleLbl="node1" presStyleIdx="0" presStyleCnt="3">
        <dgm:presLayoutVars>
          <dgm:bulletEnabled val="1"/>
        </dgm:presLayoutVars>
      </dgm:prSet>
      <dgm:spPr/>
      <dgm:t>
        <a:bodyPr/>
        <a:lstStyle/>
        <a:p>
          <a:endParaRPr lang="it-IT"/>
        </a:p>
      </dgm:t>
    </dgm:pt>
    <dgm:pt modelId="{2517AFEB-1A03-4C32-9ECA-F933A4F1DFCC}" type="pres">
      <dgm:prSet presAssocID="{0C637926-DC73-4E7C-A155-6D4C2E090D69}" presName="accent_1" presStyleCnt="0"/>
      <dgm:spPr/>
      <dgm:t>
        <a:bodyPr/>
        <a:lstStyle/>
        <a:p>
          <a:endParaRPr lang="it-IT"/>
        </a:p>
      </dgm:t>
    </dgm:pt>
    <dgm:pt modelId="{354837BA-AC01-4681-BC65-D1753E3C802E}" type="pres">
      <dgm:prSet presAssocID="{0C637926-DC73-4E7C-A155-6D4C2E090D69}" presName="accentRepeatNode" presStyleLbl="solidFgAcc1" presStyleIdx="0" presStyleCnt="3"/>
      <dgm:spPr>
        <a:solidFill>
          <a:schemeClr val="bg2"/>
        </a:solidFill>
      </dgm:spPr>
      <dgm:t>
        <a:bodyPr/>
        <a:lstStyle/>
        <a:p>
          <a:endParaRPr lang="it-IT"/>
        </a:p>
      </dgm:t>
    </dgm:pt>
    <dgm:pt modelId="{5E0CD149-C9C4-48E6-8D1E-5BF755A8FE11}" type="pres">
      <dgm:prSet presAssocID="{D4CE73E8-3B11-490A-B91A-65E679694DB4}" presName="text_2" presStyleLbl="node1" presStyleIdx="1" presStyleCnt="3">
        <dgm:presLayoutVars>
          <dgm:bulletEnabled val="1"/>
        </dgm:presLayoutVars>
      </dgm:prSet>
      <dgm:spPr/>
      <dgm:t>
        <a:bodyPr/>
        <a:lstStyle/>
        <a:p>
          <a:endParaRPr lang="it-IT"/>
        </a:p>
      </dgm:t>
    </dgm:pt>
    <dgm:pt modelId="{EFB7949D-3F1F-4F37-A493-879A44C5B20F}" type="pres">
      <dgm:prSet presAssocID="{D4CE73E8-3B11-490A-B91A-65E679694DB4}" presName="accent_2" presStyleCnt="0"/>
      <dgm:spPr/>
      <dgm:t>
        <a:bodyPr/>
        <a:lstStyle/>
        <a:p>
          <a:endParaRPr lang="it-IT"/>
        </a:p>
      </dgm:t>
    </dgm:pt>
    <dgm:pt modelId="{0B79F901-7ED8-499A-8162-CC753A5A86F4}" type="pres">
      <dgm:prSet presAssocID="{D4CE73E8-3B11-490A-B91A-65E679694DB4}" presName="accentRepeatNode" presStyleLbl="solidFgAcc1" presStyleIdx="1" presStyleCnt="3"/>
      <dgm:spPr>
        <a:solidFill>
          <a:schemeClr val="bg2"/>
        </a:solidFill>
      </dgm:spPr>
      <dgm:t>
        <a:bodyPr/>
        <a:lstStyle/>
        <a:p>
          <a:endParaRPr lang="it-IT"/>
        </a:p>
      </dgm:t>
    </dgm:pt>
    <dgm:pt modelId="{C75F3D79-87A8-4881-95B3-9D4B8CAC6EB6}" type="pres">
      <dgm:prSet presAssocID="{687F6FB7-0124-49FF-AAF4-4A9BBDA3722A}" presName="text_3" presStyleLbl="node1" presStyleIdx="2" presStyleCnt="3">
        <dgm:presLayoutVars>
          <dgm:bulletEnabled val="1"/>
        </dgm:presLayoutVars>
      </dgm:prSet>
      <dgm:spPr/>
      <dgm:t>
        <a:bodyPr/>
        <a:lstStyle/>
        <a:p>
          <a:endParaRPr lang="it-IT"/>
        </a:p>
      </dgm:t>
    </dgm:pt>
    <dgm:pt modelId="{AF7EEEDD-0F94-4772-B150-066707BA6631}" type="pres">
      <dgm:prSet presAssocID="{687F6FB7-0124-49FF-AAF4-4A9BBDA3722A}" presName="accent_3" presStyleCnt="0"/>
      <dgm:spPr/>
      <dgm:t>
        <a:bodyPr/>
        <a:lstStyle/>
        <a:p>
          <a:endParaRPr lang="it-IT"/>
        </a:p>
      </dgm:t>
    </dgm:pt>
    <dgm:pt modelId="{A12DA881-5A24-41AA-8644-BD6FFA6A1AC6}" type="pres">
      <dgm:prSet presAssocID="{687F6FB7-0124-49FF-AAF4-4A9BBDA3722A}" presName="accentRepeatNode" presStyleLbl="solidFgAcc1" presStyleIdx="2" presStyleCnt="3"/>
      <dgm:spPr>
        <a:solidFill>
          <a:schemeClr val="bg2"/>
        </a:solidFill>
      </dgm:spPr>
      <dgm:t>
        <a:bodyPr/>
        <a:lstStyle/>
        <a:p>
          <a:endParaRPr lang="it-IT"/>
        </a:p>
      </dgm:t>
    </dgm:pt>
  </dgm:ptLst>
  <dgm:cxnLst>
    <dgm:cxn modelId="{EFD38D2F-B7F2-4B6A-8E5A-301D08A3313A}" srcId="{75687170-28C9-4781-9116-1F533409A820}" destId="{D4CE73E8-3B11-490A-B91A-65E679694DB4}" srcOrd="1" destOrd="0" parTransId="{37CB6B43-68AF-4BC4-926F-0DD1F7BCB769}" sibTransId="{2012DC74-D576-481A-8BA8-E66DF7CDC380}"/>
    <dgm:cxn modelId="{B169BACA-EF81-7E4D-AAE2-41C674AEC0F5}" type="presOf" srcId="{75687170-28C9-4781-9116-1F533409A820}" destId="{05BB226B-0766-4B6A-9110-A93F8D6B4771}" srcOrd="0" destOrd="0" presId="urn:microsoft.com/office/officeart/2008/layout/VerticalCurvedList"/>
    <dgm:cxn modelId="{4171F4D8-F202-D349-9660-85DBB1EDF1D3}" type="presOf" srcId="{DECEB0ED-A217-43CF-84B1-2974A217574B}" destId="{1598A853-0A55-40BD-80CB-F99EF5699996}" srcOrd="0" destOrd="0" presId="urn:microsoft.com/office/officeart/2008/layout/VerticalCurvedList"/>
    <dgm:cxn modelId="{3B1927E6-3CE4-4644-BBCF-5DCC0CFC678B}" type="presOf" srcId="{687F6FB7-0124-49FF-AAF4-4A9BBDA3722A}" destId="{C75F3D79-87A8-4881-95B3-9D4B8CAC6EB6}" srcOrd="0" destOrd="0" presId="urn:microsoft.com/office/officeart/2008/layout/VerticalCurvedList"/>
    <dgm:cxn modelId="{26A47623-CE16-F949-A62E-B381DBAD14F7}" type="presOf" srcId="{D4CE73E8-3B11-490A-B91A-65E679694DB4}" destId="{5E0CD149-C9C4-48E6-8D1E-5BF755A8FE11}" srcOrd="0" destOrd="0" presId="urn:microsoft.com/office/officeart/2008/layout/VerticalCurvedList"/>
    <dgm:cxn modelId="{5C3FA9F1-B27A-054B-83F7-3DC9F03078B3}" type="presOf" srcId="{0C637926-DC73-4E7C-A155-6D4C2E090D69}" destId="{0F942E11-EC1D-40E7-8C2A-7A9231EC0B8F}" srcOrd="0" destOrd="0" presId="urn:microsoft.com/office/officeart/2008/layout/VerticalCurvedList"/>
    <dgm:cxn modelId="{E1A79346-976D-4666-80DD-1A5FDB22C5BA}" srcId="{75687170-28C9-4781-9116-1F533409A820}" destId="{687F6FB7-0124-49FF-AAF4-4A9BBDA3722A}" srcOrd="2" destOrd="0" parTransId="{30597D5C-AB74-4418-9F93-CC1639C5AEBE}" sibTransId="{9AA9A2F1-3127-42C4-98C2-3E89DC964EA7}"/>
    <dgm:cxn modelId="{880F9FEF-CED9-4D31-A7D8-4CFD97A93E0B}" srcId="{75687170-28C9-4781-9116-1F533409A820}" destId="{0C637926-DC73-4E7C-A155-6D4C2E090D69}" srcOrd="0" destOrd="0" parTransId="{98EF6A43-4402-46D8-B8D6-CAF2D2C24A4F}" sibTransId="{DECEB0ED-A217-43CF-84B1-2974A217574B}"/>
    <dgm:cxn modelId="{FFCCD8F8-5053-8249-B6A3-7E35A920A716}" type="presParOf" srcId="{05BB226B-0766-4B6A-9110-A93F8D6B4771}" destId="{CAE77C2D-E7FC-46B2-A2BF-0654EA43FE4E}" srcOrd="0" destOrd="0" presId="urn:microsoft.com/office/officeart/2008/layout/VerticalCurvedList"/>
    <dgm:cxn modelId="{1231FF33-DEF5-DA4A-9A81-15B6E9AB0538}" type="presParOf" srcId="{CAE77C2D-E7FC-46B2-A2BF-0654EA43FE4E}" destId="{8B0CC89A-9E5E-4D2A-B648-4CCCD2AA51B3}" srcOrd="0" destOrd="0" presId="urn:microsoft.com/office/officeart/2008/layout/VerticalCurvedList"/>
    <dgm:cxn modelId="{B38AF28D-1B27-354F-8EB8-B835A89CBA91}" type="presParOf" srcId="{8B0CC89A-9E5E-4D2A-B648-4CCCD2AA51B3}" destId="{B14EF193-5378-4213-B150-F9E7099D6B6C}" srcOrd="0" destOrd="0" presId="urn:microsoft.com/office/officeart/2008/layout/VerticalCurvedList"/>
    <dgm:cxn modelId="{C72AF781-C487-9C4C-ACD8-82E651948029}" type="presParOf" srcId="{8B0CC89A-9E5E-4D2A-B648-4CCCD2AA51B3}" destId="{1598A853-0A55-40BD-80CB-F99EF5699996}" srcOrd="1" destOrd="0" presId="urn:microsoft.com/office/officeart/2008/layout/VerticalCurvedList"/>
    <dgm:cxn modelId="{50E10456-BA28-554E-B47F-D13611E58503}" type="presParOf" srcId="{8B0CC89A-9E5E-4D2A-B648-4CCCD2AA51B3}" destId="{4BE29A19-8180-4E38-A50B-1821B4A819D9}" srcOrd="2" destOrd="0" presId="urn:microsoft.com/office/officeart/2008/layout/VerticalCurvedList"/>
    <dgm:cxn modelId="{BF52E69C-0B73-364B-9D77-35BD3A3EB7FD}" type="presParOf" srcId="{8B0CC89A-9E5E-4D2A-B648-4CCCD2AA51B3}" destId="{ADEA9012-FBCA-4A52-B3F5-3BF903DFCB45}" srcOrd="3" destOrd="0" presId="urn:microsoft.com/office/officeart/2008/layout/VerticalCurvedList"/>
    <dgm:cxn modelId="{D4FB0F55-64F2-0442-A40A-E9E81A7202BE}" type="presParOf" srcId="{CAE77C2D-E7FC-46B2-A2BF-0654EA43FE4E}" destId="{0F942E11-EC1D-40E7-8C2A-7A9231EC0B8F}" srcOrd="1" destOrd="0" presId="urn:microsoft.com/office/officeart/2008/layout/VerticalCurvedList"/>
    <dgm:cxn modelId="{567ACB83-9EF3-6747-93D2-320DE7CB97C8}" type="presParOf" srcId="{CAE77C2D-E7FC-46B2-A2BF-0654EA43FE4E}" destId="{2517AFEB-1A03-4C32-9ECA-F933A4F1DFCC}" srcOrd="2" destOrd="0" presId="urn:microsoft.com/office/officeart/2008/layout/VerticalCurvedList"/>
    <dgm:cxn modelId="{7BA941C0-D308-D847-9358-FE5786D6A502}" type="presParOf" srcId="{2517AFEB-1A03-4C32-9ECA-F933A4F1DFCC}" destId="{354837BA-AC01-4681-BC65-D1753E3C802E}" srcOrd="0" destOrd="0" presId="urn:microsoft.com/office/officeart/2008/layout/VerticalCurvedList"/>
    <dgm:cxn modelId="{E975B844-E893-094C-92FE-EE09303D783E}" type="presParOf" srcId="{CAE77C2D-E7FC-46B2-A2BF-0654EA43FE4E}" destId="{5E0CD149-C9C4-48E6-8D1E-5BF755A8FE11}" srcOrd="3" destOrd="0" presId="urn:microsoft.com/office/officeart/2008/layout/VerticalCurvedList"/>
    <dgm:cxn modelId="{856002BB-D31D-B54E-8147-CF378F8BC2CE}" type="presParOf" srcId="{CAE77C2D-E7FC-46B2-A2BF-0654EA43FE4E}" destId="{EFB7949D-3F1F-4F37-A493-879A44C5B20F}" srcOrd="4" destOrd="0" presId="urn:microsoft.com/office/officeart/2008/layout/VerticalCurvedList"/>
    <dgm:cxn modelId="{C05276FD-3BBE-5A48-AE69-9CB77ECA86E0}" type="presParOf" srcId="{EFB7949D-3F1F-4F37-A493-879A44C5B20F}" destId="{0B79F901-7ED8-499A-8162-CC753A5A86F4}" srcOrd="0" destOrd="0" presId="urn:microsoft.com/office/officeart/2008/layout/VerticalCurvedList"/>
    <dgm:cxn modelId="{274C389D-A4DB-EB41-B770-6062D6D69A60}" type="presParOf" srcId="{CAE77C2D-E7FC-46B2-A2BF-0654EA43FE4E}" destId="{C75F3D79-87A8-4881-95B3-9D4B8CAC6EB6}" srcOrd="5" destOrd="0" presId="urn:microsoft.com/office/officeart/2008/layout/VerticalCurvedList"/>
    <dgm:cxn modelId="{04343225-A6A5-D147-BA49-5D7352669375}" type="presParOf" srcId="{CAE77C2D-E7FC-46B2-A2BF-0654EA43FE4E}" destId="{AF7EEEDD-0F94-4772-B150-066707BA6631}" srcOrd="6" destOrd="0" presId="urn:microsoft.com/office/officeart/2008/layout/VerticalCurvedList"/>
    <dgm:cxn modelId="{2F94E019-0C1E-8844-8E44-0A7516A747E3}" type="presParOf" srcId="{AF7EEEDD-0F94-4772-B150-066707BA6631}" destId="{A12DA881-5A24-41AA-8644-BD6FFA6A1A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2397373-7ABC-4EAB-9D52-B983754CA789}" type="doc">
      <dgm:prSet loTypeId="urn:microsoft.com/office/officeart/2005/8/layout/pyramid1" loCatId="pyramid" qsTypeId="urn:microsoft.com/office/officeart/2005/8/quickstyle/3d2" qsCatId="3D" csTypeId="urn:microsoft.com/office/officeart/2005/8/colors/colorful5" csCatId="colorful" phldr="1"/>
      <dgm:spPr/>
    </dgm:pt>
    <dgm:pt modelId="{F3E64D03-4BBB-41B4-B288-5EE55ED757F4}">
      <dgm:prSet phldrT="[Text]" custT="1"/>
      <dgm:spPr>
        <a:solidFill>
          <a:srgbClr val="FFCDE6"/>
        </a:solidFill>
      </dgm:spPr>
      <dgm:t>
        <a:bodyPr anchor="ctr"/>
        <a:lstStyle/>
        <a:p>
          <a:r>
            <a:rPr lang="en-GB" sz="2800" b="1" dirty="0" smtClean="0">
              <a:latin typeface="Calibri" panose="020F0502020204030204" pitchFamily="34" charset="0"/>
              <a:cs typeface="Calibri" panose="020F0502020204030204" pitchFamily="34" charset="0"/>
            </a:rPr>
            <a:t>VAD</a:t>
          </a:r>
          <a:endParaRPr lang="en-US" sz="2800" b="1" dirty="0">
            <a:latin typeface="Calibri" panose="020F0502020204030204" pitchFamily="34" charset="0"/>
            <a:cs typeface="Calibri" panose="020F0502020204030204" pitchFamily="34" charset="0"/>
          </a:endParaRPr>
        </a:p>
      </dgm:t>
    </dgm:pt>
    <dgm:pt modelId="{8169823A-804D-4CAD-B1B5-F69A114298F0}" type="parTrans" cxnId="{88D25985-1CBC-4FAD-8560-D7B34C6CF15E}">
      <dgm:prSet/>
      <dgm:spPr/>
      <dgm:t>
        <a:bodyPr/>
        <a:lstStyle/>
        <a:p>
          <a:endParaRPr lang="en-US" sz="1400" b="1">
            <a:latin typeface="Calibri" panose="020F0502020204030204" pitchFamily="34" charset="0"/>
            <a:cs typeface="Calibri" panose="020F0502020204030204" pitchFamily="34" charset="0"/>
          </a:endParaRPr>
        </a:p>
      </dgm:t>
    </dgm:pt>
    <dgm:pt modelId="{B188ADD1-2124-4E92-A637-CA4037AA01B4}" type="sibTrans" cxnId="{88D25985-1CBC-4FAD-8560-D7B34C6CF15E}">
      <dgm:prSet/>
      <dgm:spPr/>
      <dgm:t>
        <a:bodyPr/>
        <a:lstStyle/>
        <a:p>
          <a:endParaRPr lang="en-US" sz="1400" b="1">
            <a:latin typeface="Calibri" panose="020F0502020204030204" pitchFamily="34" charset="0"/>
            <a:cs typeface="Calibri" panose="020F0502020204030204" pitchFamily="34" charset="0"/>
          </a:endParaRPr>
        </a:p>
      </dgm:t>
    </dgm:pt>
    <dgm:pt modelId="{A0B3A9C5-0EBB-4413-A344-EA3205F4AB1D}">
      <dgm:prSet phldrT="[Text]" custT="1"/>
      <dgm:spPr>
        <a:solidFill>
          <a:srgbClr val="DFBE9D"/>
        </a:solidFill>
      </dgm:spPr>
      <dgm:t>
        <a:bodyPr anchor="ctr"/>
        <a:lstStyle/>
        <a:p>
          <a:r>
            <a:rPr lang="en-GB" sz="2800" b="1" dirty="0" smtClean="0">
              <a:latin typeface="Calibri" panose="020F0502020204030204" pitchFamily="34" charset="0"/>
              <a:cs typeface="Calibri" panose="020F0502020204030204" pitchFamily="34" charset="0"/>
            </a:rPr>
            <a:t>CRT</a:t>
          </a:r>
          <a:endParaRPr lang="en-US" sz="2800" b="1" dirty="0">
            <a:latin typeface="Calibri" panose="020F0502020204030204" pitchFamily="34" charset="0"/>
            <a:cs typeface="Calibri" panose="020F0502020204030204" pitchFamily="34" charset="0"/>
          </a:endParaRPr>
        </a:p>
      </dgm:t>
    </dgm:pt>
    <dgm:pt modelId="{138E2565-A4AD-4342-9703-1A55EDC4E2FF}" type="parTrans" cxnId="{F71A19EE-1E6D-4F03-B5C1-425DBEA166EE}">
      <dgm:prSet/>
      <dgm:spPr/>
      <dgm:t>
        <a:bodyPr/>
        <a:lstStyle/>
        <a:p>
          <a:endParaRPr lang="en-US" sz="1400" b="1">
            <a:latin typeface="Calibri" panose="020F0502020204030204" pitchFamily="34" charset="0"/>
            <a:cs typeface="Calibri" panose="020F0502020204030204" pitchFamily="34" charset="0"/>
          </a:endParaRPr>
        </a:p>
      </dgm:t>
    </dgm:pt>
    <dgm:pt modelId="{C9B36091-D6E6-4D05-BD57-BDBE554E68B4}" type="sibTrans" cxnId="{F71A19EE-1E6D-4F03-B5C1-425DBEA166EE}">
      <dgm:prSet/>
      <dgm:spPr/>
      <dgm:t>
        <a:bodyPr/>
        <a:lstStyle/>
        <a:p>
          <a:endParaRPr lang="en-US" sz="1400" b="1">
            <a:latin typeface="Calibri" panose="020F0502020204030204" pitchFamily="34" charset="0"/>
            <a:cs typeface="Calibri" panose="020F0502020204030204" pitchFamily="34" charset="0"/>
          </a:endParaRPr>
        </a:p>
      </dgm:t>
    </dgm:pt>
    <dgm:pt modelId="{7C5B8403-9E9E-48FD-A479-9F4B706E3984}">
      <dgm:prSet phldrT="[Text]" custT="1"/>
      <dgm:spPr>
        <a:solidFill>
          <a:srgbClr val="C7DEA2"/>
        </a:solidFill>
      </dgm:spPr>
      <dgm:t>
        <a:bodyPr anchor="ctr"/>
        <a:lstStyle/>
        <a:p>
          <a:r>
            <a:rPr lang="en-GB" sz="2800" b="1" dirty="0" smtClean="0">
              <a:latin typeface="Calibri" panose="020F0502020204030204" pitchFamily="34" charset="0"/>
              <a:cs typeface="Calibri" panose="020F0502020204030204" pitchFamily="34" charset="0"/>
            </a:rPr>
            <a:t>ICD</a:t>
          </a:r>
          <a:endParaRPr lang="en-US" sz="2800" b="1" dirty="0">
            <a:latin typeface="Calibri" panose="020F0502020204030204" pitchFamily="34" charset="0"/>
            <a:cs typeface="Calibri" panose="020F0502020204030204" pitchFamily="34" charset="0"/>
          </a:endParaRPr>
        </a:p>
      </dgm:t>
    </dgm:pt>
    <dgm:pt modelId="{366FCACE-B08D-49D9-8857-CB154E6352D6}" type="parTrans" cxnId="{11B7E156-8484-4BAB-A17D-6D518EC0FD29}">
      <dgm:prSet/>
      <dgm:spPr/>
      <dgm:t>
        <a:bodyPr/>
        <a:lstStyle/>
        <a:p>
          <a:endParaRPr lang="en-US" sz="1400" b="1">
            <a:latin typeface="Calibri" panose="020F0502020204030204" pitchFamily="34" charset="0"/>
            <a:cs typeface="Calibri" panose="020F0502020204030204" pitchFamily="34" charset="0"/>
          </a:endParaRPr>
        </a:p>
      </dgm:t>
    </dgm:pt>
    <dgm:pt modelId="{CD3C7CCE-1944-423D-8E4C-AA06CB577BD6}" type="sibTrans" cxnId="{11B7E156-8484-4BAB-A17D-6D518EC0FD29}">
      <dgm:prSet/>
      <dgm:spPr/>
      <dgm:t>
        <a:bodyPr/>
        <a:lstStyle/>
        <a:p>
          <a:endParaRPr lang="en-US" sz="1400" b="1">
            <a:latin typeface="Calibri" panose="020F0502020204030204" pitchFamily="34" charset="0"/>
            <a:cs typeface="Calibri" panose="020F0502020204030204" pitchFamily="34" charset="0"/>
          </a:endParaRPr>
        </a:p>
      </dgm:t>
    </dgm:pt>
    <dgm:pt modelId="{C0ABA294-7981-4084-8E0F-5B9F3B1E56DE}">
      <dgm:prSet custT="1"/>
      <dgm:spPr>
        <a:solidFill>
          <a:srgbClr val="FFFF93"/>
        </a:solidFill>
        <a:ln>
          <a:noFill/>
        </a:ln>
      </dgm:spPr>
      <dgm:t>
        <a:bodyPr anchor="b"/>
        <a:lstStyle/>
        <a:p>
          <a:r>
            <a:rPr lang="en-GB" sz="2800" b="1" dirty="0" err="1" smtClean="0">
              <a:latin typeface="Calibri" panose="020F0502020204030204" pitchFamily="34" charset="0"/>
              <a:cs typeface="Calibri" panose="020F0502020204030204" pitchFamily="34" charset="0"/>
            </a:rPr>
            <a:t>Tx</a:t>
          </a:r>
          <a:endParaRPr lang="en-US" sz="2800" b="1" dirty="0">
            <a:latin typeface="Calibri" panose="020F0502020204030204" pitchFamily="34" charset="0"/>
            <a:cs typeface="Calibri" panose="020F0502020204030204" pitchFamily="34" charset="0"/>
          </a:endParaRPr>
        </a:p>
      </dgm:t>
    </dgm:pt>
    <dgm:pt modelId="{D06D4FFB-E380-4007-B608-4FE86C64A101}" type="parTrans" cxnId="{1E62EBBF-D16B-4128-92CC-D798DADAA98D}">
      <dgm:prSet/>
      <dgm:spPr/>
      <dgm:t>
        <a:bodyPr/>
        <a:lstStyle/>
        <a:p>
          <a:endParaRPr lang="en-US" sz="1400" b="1">
            <a:latin typeface="Calibri" panose="020F0502020204030204" pitchFamily="34" charset="0"/>
            <a:cs typeface="Calibri" panose="020F0502020204030204" pitchFamily="34" charset="0"/>
          </a:endParaRPr>
        </a:p>
      </dgm:t>
    </dgm:pt>
    <dgm:pt modelId="{453F0833-4C34-44B2-BA55-ED124848C6BB}" type="sibTrans" cxnId="{1E62EBBF-D16B-4128-92CC-D798DADAA98D}">
      <dgm:prSet/>
      <dgm:spPr/>
      <dgm:t>
        <a:bodyPr/>
        <a:lstStyle/>
        <a:p>
          <a:endParaRPr lang="en-US" sz="1400" b="1">
            <a:latin typeface="Calibri" panose="020F0502020204030204" pitchFamily="34" charset="0"/>
            <a:cs typeface="Calibri" panose="020F0502020204030204" pitchFamily="34" charset="0"/>
          </a:endParaRPr>
        </a:p>
      </dgm:t>
    </dgm:pt>
    <dgm:pt modelId="{84775CE5-938B-49B7-95EF-FA44812B0153}" type="pres">
      <dgm:prSet presAssocID="{32397373-7ABC-4EAB-9D52-B983754CA789}" presName="Name0" presStyleCnt="0">
        <dgm:presLayoutVars>
          <dgm:dir/>
          <dgm:animLvl val="lvl"/>
          <dgm:resizeHandles val="exact"/>
        </dgm:presLayoutVars>
      </dgm:prSet>
      <dgm:spPr/>
    </dgm:pt>
    <dgm:pt modelId="{CDA60001-92A6-4183-9D6D-4EF3D8F5FE78}" type="pres">
      <dgm:prSet presAssocID="{C0ABA294-7981-4084-8E0F-5B9F3B1E56DE}" presName="Name8" presStyleCnt="0"/>
      <dgm:spPr/>
    </dgm:pt>
    <dgm:pt modelId="{88B27179-9371-47C1-B7E8-C0DF09305067}" type="pres">
      <dgm:prSet presAssocID="{C0ABA294-7981-4084-8E0F-5B9F3B1E56DE}" presName="level" presStyleLbl="node1" presStyleIdx="0" presStyleCnt="4" custScaleX="101528">
        <dgm:presLayoutVars>
          <dgm:chMax val="1"/>
          <dgm:bulletEnabled val="1"/>
        </dgm:presLayoutVars>
      </dgm:prSet>
      <dgm:spPr/>
      <dgm:t>
        <a:bodyPr/>
        <a:lstStyle/>
        <a:p>
          <a:endParaRPr lang="en-US"/>
        </a:p>
      </dgm:t>
    </dgm:pt>
    <dgm:pt modelId="{781BC092-0FF7-4134-A888-7FFAA57631A1}" type="pres">
      <dgm:prSet presAssocID="{C0ABA294-7981-4084-8E0F-5B9F3B1E56DE}" presName="levelTx" presStyleLbl="revTx" presStyleIdx="0" presStyleCnt="0">
        <dgm:presLayoutVars>
          <dgm:chMax val="1"/>
          <dgm:bulletEnabled val="1"/>
        </dgm:presLayoutVars>
      </dgm:prSet>
      <dgm:spPr/>
      <dgm:t>
        <a:bodyPr/>
        <a:lstStyle/>
        <a:p>
          <a:endParaRPr lang="en-US"/>
        </a:p>
      </dgm:t>
    </dgm:pt>
    <dgm:pt modelId="{F8F736D1-E006-4B9E-8E4D-DFEB87D02AD2}" type="pres">
      <dgm:prSet presAssocID="{F3E64D03-4BBB-41B4-B288-5EE55ED757F4}" presName="Name8" presStyleCnt="0"/>
      <dgm:spPr/>
    </dgm:pt>
    <dgm:pt modelId="{2CE4701B-ECA3-4C4F-9895-79F9E9697A50}" type="pres">
      <dgm:prSet presAssocID="{F3E64D03-4BBB-41B4-B288-5EE55ED757F4}" presName="level" presStyleLbl="node1" presStyleIdx="1" presStyleCnt="4">
        <dgm:presLayoutVars>
          <dgm:chMax val="1"/>
          <dgm:bulletEnabled val="1"/>
        </dgm:presLayoutVars>
      </dgm:prSet>
      <dgm:spPr/>
      <dgm:t>
        <a:bodyPr/>
        <a:lstStyle/>
        <a:p>
          <a:endParaRPr lang="en-US"/>
        </a:p>
      </dgm:t>
    </dgm:pt>
    <dgm:pt modelId="{76E83863-4FDC-4CB6-83E8-FDAE6FA52D18}" type="pres">
      <dgm:prSet presAssocID="{F3E64D03-4BBB-41B4-B288-5EE55ED757F4}" presName="levelTx" presStyleLbl="revTx" presStyleIdx="0" presStyleCnt="0">
        <dgm:presLayoutVars>
          <dgm:chMax val="1"/>
          <dgm:bulletEnabled val="1"/>
        </dgm:presLayoutVars>
      </dgm:prSet>
      <dgm:spPr/>
      <dgm:t>
        <a:bodyPr/>
        <a:lstStyle/>
        <a:p>
          <a:endParaRPr lang="en-US"/>
        </a:p>
      </dgm:t>
    </dgm:pt>
    <dgm:pt modelId="{EB237868-D4D1-4709-9A79-CE5A82B577E4}" type="pres">
      <dgm:prSet presAssocID="{A0B3A9C5-0EBB-4413-A344-EA3205F4AB1D}" presName="Name8" presStyleCnt="0"/>
      <dgm:spPr/>
    </dgm:pt>
    <dgm:pt modelId="{A3FF45BA-93C2-42A4-A5B0-13AA5518D45F}" type="pres">
      <dgm:prSet presAssocID="{A0B3A9C5-0EBB-4413-A344-EA3205F4AB1D}" presName="level" presStyleLbl="node1" presStyleIdx="2" presStyleCnt="4">
        <dgm:presLayoutVars>
          <dgm:chMax val="1"/>
          <dgm:bulletEnabled val="1"/>
        </dgm:presLayoutVars>
      </dgm:prSet>
      <dgm:spPr/>
      <dgm:t>
        <a:bodyPr/>
        <a:lstStyle/>
        <a:p>
          <a:endParaRPr lang="en-US"/>
        </a:p>
      </dgm:t>
    </dgm:pt>
    <dgm:pt modelId="{8AC7E89A-48EB-432F-B26E-60E2CEE3BD5D}" type="pres">
      <dgm:prSet presAssocID="{A0B3A9C5-0EBB-4413-A344-EA3205F4AB1D}" presName="levelTx" presStyleLbl="revTx" presStyleIdx="0" presStyleCnt="0">
        <dgm:presLayoutVars>
          <dgm:chMax val="1"/>
          <dgm:bulletEnabled val="1"/>
        </dgm:presLayoutVars>
      </dgm:prSet>
      <dgm:spPr/>
      <dgm:t>
        <a:bodyPr/>
        <a:lstStyle/>
        <a:p>
          <a:endParaRPr lang="en-US"/>
        </a:p>
      </dgm:t>
    </dgm:pt>
    <dgm:pt modelId="{566604BF-9733-4B93-A9A2-D9A22E068550}" type="pres">
      <dgm:prSet presAssocID="{7C5B8403-9E9E-48FD-A479-9F4B706E3984}" presName="Name8" presStyleCnt="0"/>
      <dgm:spPr/>
    </dgm:pt>
    <dgm:pt modelId="{5BEC4268-B6C6-4C34-8596-3BC708F762DA}" type="pres">
      <dgm:prSet presAssocID="{7C5B8403-9E9E-48FD-A479-9F4B706E3984}" presName="level" presStyleLbl="node1" presStyleIdx="3" presStyleCnt="4" custLinFactNeighborY="-882">
        <dgm:presLayoutVars>
          <dgm:chMax val="1"/>
          <dgm:bulletEnabled val="1"/>
        </dgm:presLayoutVars>
      </dgm:prSet>
      <dgm:spPr/>
      <dgm:t>
        <a:bodyPr/>
        <a:lstStyle/>
        <a:p>
          <a:endParaRPr lang="en-US"/>
        </a:p>
      </dgm:t>
    </dgm:pt>
    <dgm:pt modelId="{E530861C-6788-47B7-AABF-884E053E4D72}" type="pres">
      <dgm:prSet presAssocID="{7C5B8403-9E9E-48FD-A479-9F4B706E3984}" presName="levelTx" presStyleLbl="revTx" presStyleIdx="0" presStyleCnt="0">
        <dgm:presLayoutVars>
          <dgm:chMax val="1"/>
          <dgm:bulletEnabled val="1"/>
        </dgm:presLayoutVars>
      </dgm:prSet>
      <dgm:spPr/>
      <dgm:t>
        <a:bodyPr/>
        <a:lstStyle/>
        <a:p>
          <a:endParaRPr lang="en-US"/>
        </a:p>
      </dgm:t>
    </dgm:pt>
  </dgm:ptLst>
  <dgm:cxnLst>
    <dgm:cxn modelId="{1E62EBBF-D16B-4128-92CC-D798DADAA98D}" srcId="{32397373-7ABC-4EAB-9D52-B983754CA789}" destId="{C0ABA294-7981-4084-8E0F-5B9F3B1E56DE}" srcOrd="0" destOrd="0" parTransId="{D06D4FFB-E380-4007-B608-4FE86C64A101}" sibTransId="{453F0833-4C34-44B2-BA55-ED124848C6BB}"/>
    <dgm:cxn modelId="{88E4BE03-C72A-4E48-A394-8D406D08E8C8}" type="presOf" srcId="{A0B3A9C5-0EBB-4413-A344-EA3205F4AB1D}" destId="{A3FF45BA-93C2-42A4-A5B0-13AA5518D45F}" srcOrd="0" destOrd="0" presId="urn:microsoft.com/office/officeart/2005/8/layout/pyramid1"/>
    <dgm:cxn modelId="{88D25985-1CBC-4FAD-8560-D7B34C6CF15E}" srcId="{32397373-7ABC-4EAB-9D52-B983754CA789}" destId="{F3E64D03-4BBB-41B4-B288-5EE55ED757F4}" srcOrd="1" destOrd="0" parTransId="{8169823A-804D-4CAD-B1B5-F69A114298F0}" sibTransId="{B188ADD1-2124-4E92-A637-CA4037AA01B4}"/>
    <dgm:cxn modelId="{B5315FF9-77BC-2B4C-82BC-D9E398389DF3}" type="presOf" srcId="{32397373-7ABC-4EAB-9D52-B983754CA789}" destId="{84775CE5-938B-49B7-95EF-FA44812B0153}" srcOrd="0" destOrd="0" presId="urn:microsoft.com/office/officeart/2005/8/layout/pyramid1"/>
    <dgm:cxn modelId="{68B98240-DC9A-2F43-8126-5DA80764BCB7}" type="presOf" srcId="{A0B3A9C5-0EBB-4413-A344-EA3205F4AB1D}" destId="{8AC7E89A-48EB-432F-B26E-60E2CEE3BD5D}" srcOrd="1" destOrd="0" presId="urn:microsoft.com/office/officeart/2005/8/layout/pyramid1"/>
    <dgm:cxn modelId="{C10A968E-5F88-8144-AE52-60DA883CE5F2}" type="presOf" srcId="{F3E64D03-4BBB-41B4-B288-5EE55ED757F4}" destId="{2CE4701B-ECA3-4C4F-9895-79F9E9697A50}" srcOrd="0" destOrd="0" presId="urn:microsoft.com/office/officeart/2005/8/layout/pyramid1"/>
    <dgm:cxn modelId="{032A3062-EADC-C24D-9D2F-17CD9CE64AF2}" type="presOf" srcId="{7C5B8403-9E9E-48FD-A479-9F4B706E3984}" destId="{5BEC4268-B6C6-4C34-8596-3BC708F762DA}" srcOrd="0" destOrd="0" presId="urn:microsoft.com/office/officeart/2005/8/layout/pyramid1"/>
    <dgm:cxn modelId="{11B7E156-8484-4BAB-A17D-6D518EC0FD29}" srcId="{32397373-7ABC-4EAB-9D52-B983754CA789}" destId="{7C5B8403-9E9E-48FD-A479-9F4B706E3984}" srcOrd="3" destOrd="0" parTransId="{366FCACE-B08D-49D9-8857-CB154E6352D6}" sibTransId="{CD3C7CCE-1944-423D-8E4C-AA06CB577BD6}"/>
    <dgm:cxn modelId="{6BEE17BC-0336-0D49-B556-8807E2A67D07}" type="presOf" srcId="{F3E64D03-4BBB-41B4-B288-5EE55ED757F4}" destId="{76E83863-4FDC-4CB6-83E8-FDAE6FA52D18}" srcOrd="1" destOrd="0" presId="urn:microsoft.com/office/officeart/2005/8/layout/pyramid1"/>
    <dgm:cxn modelId="{62BAB3A3-DA43-714A-8DEC-655CF37927EE}" type="presOf" srcId="{C0ABA294-7981-4084-8E0F-5B9F3B1E56DE}" destId="{781BC092-0FF7-4134-A888-7FFAA57631A1}" srcOrd="1" destOrd="0" presId="urn:microsoft.com/office/officeart/2005/8/layout/pyramid1"/>
    <dgm:cxn modelId="{12A1FDA3-955A-5747-BF05-66C8D8D06C73}" type="presOf" srcId="{C0ABA294-7981-4084-8E0F-5B9F3B1E56DE}" destId="{88B27179-9371-47C1-B7E8-C0DF09305067}" srcOrd="0" destOrd="0" presId="urn:microsoft.com/office/officeart/2005/8/layout/pyramid1"/>
    <dgm:cxn modelId="{020BA8A8-CFA1-C446-BFEC-38BB103D1317}" type="presOf" srcId="{7C5B8403-9E9E-48FD-A479-9F4B706E3984}" destId="{E530861C-6788-47B7-AABF-884E053E4D72}" srcOrd="1" destOrd="0" presId="urn:microsoft.com/office/officeart/2005/8/layout/pyramid1"/>
    <dgm:cxn modelId="{F71A19EE-1E6D-4F03-B5C1-425DBEA166EE}" srcId="{32397373-7ABC-4EAB-9D52-B983754CA789}" destId="{A0B3A9C5-0EBB-4413-A344-EA3205F4AB1D}" srcOrd="2" destOrd="0" parTransId="{138E2565-A4AD-4342-9703-1A55EDC4E2FF}" sibTransId="{C9B36091-D6E6-4D05-BD57-BDBE554E68B4}"/>
    <dgm:cxn modelId="{57FAE779-424D-3246-8202-A643EF68FD6B}" type="presParOf" srcId="{84775CE5-938B-49B7-95EF-FA44812B0153}" destId="{CDA60001-92A6-4183-9D6D-4EF3D8F5FE78}" srcOrd="0" destOrd="0" presId="urn:microsoft.com/office/officeart/2005/8/layout/pyramid1"/>
    <dgm:cxn modelId="{EBE03894-80EC-394E-ABB0-E66585671C7C}" type="presParOf" srcId="{CDA60001-92A6-4183-9D6D-4EF3D8F5FE78}" destId="{88B27179-9371-47C1-B7E8-C0DF09305067}" srcOrd="0" destOrd="0" presId="urn:microsoft.com/office/officeart/2005/8/layout/pyramid1"/>
    <dgm:cxn modelId="{3C2E7A82-66C9-AA4D-A82C-E082EB0E7880}" type="presParOf" srcId="{CDA60001-92A6-4183-9D6D-4EF3D8F5FE78}" destId="{781BC092-0FF7-4134-A888-7FFAA57631A1}" srcOrd="1" destOrd="0" presId="urn:microsoft.com/office/officeart/2005/8/layout/pyramid1"/>
    <dgm:cxn modelId="{674CBDEF-E6F7-D346-93EB-B3F947FDDD03}" type="presParOf" srcId="{84775CE5-938B-49B7-95EF-FA44812B0153}" destId="{F8F736D1-E006-4B9E-8E4D-DFEB87D02AD2}" srcOrd="1" destOrd="0" presId="urn:microsoft.com/office/officeart/2005/8/layout/pyramid1"/>
    <dgm:cxn modelId="{85EE136E-DFA6-9E49-BA49-FA08F73CF3BA}" type="presParOf" srcId="{F8F736D1-E006-4B9E-8E4D-DFEB87D02AD2}" destId="{2CE4701B-ECA3-4C4F-9895-79F9E9697A50}" srcOrd="0" destOrd="0" presId="urn:microsoft.com/office/officeart/2005/8/layout/pyramid1"/>
    <dgm:cxn modelId="{3C5320B0-606F-344B-9C4E-F85B5EC5AEF1}" type="presParOf" srcId="{F8F736D1-E006-4B9E-8E4D-DFEB87D02AD2}" destId="{76E83863-4FDC-4CB6-83E8-FDAE6FA52D18}" srcOrd="1" destOrd="0" presId="urn:microsoft.com/office/officeart/2005/8/layout/pyramid1"/>
    <dgm:cxn modelId="{9305A207-8884-8F41-A929-AC78661B203B}" type="presParOf" srcId="{84775CE5-938B-49B7-95EF-FA44812B0153}" destId="{EB237868-D4D1-4709-9A79-CE5A82B577E4}" srcOrd="2" destOrd="0" presId="urn:microsoft.com/office/officeart/2005/8/layout/pyramid1"/>
    <dgm:cxn modelId="{9AE284F6-4346-C543-96CF-7495485932CB}" type="presParOf" srcId="{EB237868-D4D1-4709-9A79-CE5A82B577E4}" destId="{A3FF45BA-93C2-42A4-A5B0-13AA5518D45F}" srcOrd="0" destOrd="0" presId="urn:microsoft.com/office/officeart/2005/8/layout/pyramid1"/>
    <dgm:cxn modelId="{DD06FA47-CB27-EE4C-9444-2B1538F0302B}" type="presParOf" srcId="{EB237868-D4D1-4709-9A79-CE5A82B577E4}" destId="{8AC7E89A-48EB-432F-B26E-60E2CEE3BD5D}" srcOrd="1" destOrd="0" presId="urn:microsoft.com/office/officeart/2005/8/layout/pyramid1"/>
    <dgm:cxn modelId="{580D5491-D137-AB47-8EA0-83EF763EDD99}" type="presParOf" srcId="{84775CE5-938B-49B7-95EF-FA44812B0153}" destId="{566604BF-9733-4B93-A9A2-D9A22E068550}" srcOrd="3" destOrd="0" presId="urn:microsoft.com/office/officeart/2005/8/layout/pyramid1"/>
    <dgm:cxn modelId="{04DF7D01-E35A-5946-B492-27D6D35D7F10}" type="presParOf" srcId="{566604BF-9733-4B93-A9A2-D9A22E068550}" destId="{5BEC4268-B6C6-4C34-8596-3BC708F762DA}" srcOrd="0" destOrd="0" presId="urn:microsoft.com/office/officeart/2005/8/layout/pyramid1"/>
    <dgm:cxn modelId="{B1BF6C8D-C9DA-D541-8DA6-32C348B4413C}" type="presParOf" srcId="{566604BF-9733-4B93-A9A2-D9A22E068550}" destId="{E530861C-6788-47B7-AABF-884E053E4D7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2397373-7ABC-4EAB-9D52-B983754CA789}" type="doc">
      <dgm:prSet loTypeId="urn:microsoft.com/office/officeart/2005/8/layout/pyramid1" loCatId="pyramid" qsTypeId="urn:microsoft.com/office/officeart/2005/8/quickstyle/3d2" qsCatId="3D" csTypeId="urn:microsoft.com/office/officeart/2005/8/colors/colorful5" csCatId="colorful" phldr="1"/>
      <dgm:spPr/>
    </dgm:pt>
    <dgm:pt modelId="{F3E64D03-4BBB-41B4-B288-5EE55ED757F4}">
      <dgm:prSet phldrT="[Text]" custT="1"/>
      <dgm:spPr>
        <a:solidFill>
          <a:srgbClr val="FFCDE6"/>
        </a:solidFill>
      </dgm:spPr>
      <dgm:t>
        <a:bodyPr anchor="ctr"/>
        <a:lstStyle/>
        <a:p>
          <a:r>
            <a:rPr lang="en-GB" sz="2800" b="1" dirty="0" smtClean="0">
              <a:latin typeface="Calibri" panose="020F0502020204030204" pitchFamily="34" charset="0"/>
              <a:cs typeface="Calibri" panose="020F0502020204030204" pitchFamily="34" charset="0"/>
            </a:rPr>
            <a:t>VAD</a:t>
          </a:r>
          <a:endParaRPr lang="en-US" sz="2800" b="1" dirty="0">
            <a:latin typeface="Calibri" panose="020F0502020204030204" pitchFamily="34" charset="0"/>
            <a:cs typeface="Calibri" panose="020F0502020204030204" pitchFamily="34" charset="0"/>
          </a:endParaRPr>
        </a:p>
      </dgm:t>
    </dgm:pt>
    <dgm:pt modelId="{8169823A-804D-4CAD-B1B5-F69A114298F0}" type="parTrans" cxnId="{88D25985-1CBC-4FAD-8560-D7B34C6CF15E}">
      <dgm:prSet/>
      <dgm:spPr/>
      <dgm:t>
        <a:bodyPr/>
        <a:lstStyle/>
        <a:p>
          <a:endParaRPr lang="en-US" sz="1400" b="1">
            <a:latin typeface="Calibri" panose="020F0502020204030204" pitchFamily="34" charset="0"/>
            <a:cs typeface="Calibri" panose="020F0502020204030204" pitchFamily="34" charset="0"/>
          </a:endParaRPr>
        </a:p>
      </dgm:t>
    </dgm:pt>
    <dgm:pt modelId="{B188ADD1-2124-4E92-A637-CA4037AA01B4}" type="sibTrans" cxnId="{88D25985-1CBC-4FAD-8560-D7B34C6CF15E}">
      <dgm:prSet/>
      <dgm:spPr/>
      <dgm:t>
        <a:bodyPr/>
        <a:lstStyle/>
        <a:p>
          <a:endParaRPr lang="en-US" sz="1400" b="1">
            <a:latin typeface="Calibri" panose="020F0502020204030204" pitchFamily="34" charset="0"/>
            <a:cs typeface="Calibri" panose="020F0502020204030204" pitchFamily="34" charset="0"/>
          </a:endParaRPr>
        </a:p>
      </dgm:t>
    </dgm:pt>
    <dgm:pt modelId="{A0B3A9C5-0EBB-4413-A344-EA3205F4AB1D}">
      <dgm:prSet phldrT="[Text]" custT="1"/>
      <dgm:spPr>
        <a:solidFill>
          <a:srgbClr val="DFBE9D"/>
        </a:solidFill>
      </dgm:spPr>
      <dgm:t>
        <a:bodyPr anchor="ctr"/>
        <a:lstStyle/>
        <a:p>
          <a:r>
            <a:rPr lang="en-GB" sz="2800" b="1" dirty="0" smtClean="0">
              <a:latin typeface="Calibri" panose="020F0502020204030204" pitchFamily="34" charset="0"/>
              <a:cs typeface="Calibri" panose="020F0502020204030204" pitchFamily="34" charset="0"/>
            </a:rPr>
            <a:t>CRT</a:t>
          </a:r>
          <a:endParaRPr lang="en-US" sz="2800" b="1" dirty="0">
            <a:latin typeface="Calibri" panose="020F0502020204030204" pitchFamily="34" charset="0"/>
            <a:cs typeface="Calibri" panose="020F0502020204030204" pitchFamily="34" charset="0"/>
          </a:endParaRPr>
        </a:p>
      </dgm:t>
    </dgm:pt>
    <dgm:pt modelId="{138E2565-A4AD-4342-9703-1A55EDC4E2FF}" type="parTrans" cxnId="{F71A19EE-1E6D-4F03-B5C1-425DBEA166EE}">
      <dgm:prSet/>
      <dgm:spPr/>
      <dgm:t>
        <a:bodyPr/>
        <a:lstStyle/>
        <a:p>
          <a:endParaRPr lang="en-US" sz="1400" b="1">
            <a:latin typeface="Calibri" panose="020F0502020204030204" pitchFamily="34" charset="0"/>
            <a:cs typeface="Calibri" panose="020F0502020204030204" pitchFamily="34" charset="0"/>
          </a:endParaRPr>
        </a:p>
      </dgm:t>
    </dgm:pt>
    <dgm:pt modelId="{C9B36091-D6E6-4D05-BD57-BDBE554E68B4}" type="sibTrans" cxnId="{F71A19EE-1E6D-4F03-B5C1-425DBEA166EE}">
      <dgm:prSet/>
      <dgm:spPr/>
      <dgm:t>
        <a:bodyPr/>
        <a:lstStyle/>
        <a:p>
          <a:endParaRPr lang="en-US" sz="1400" b="1">
            <a:latin typeface="Calibri" panose="020F0502020204030204" pitchFamily="34" charset="0"/>
            <a:cs typeface="Calibri" panose="020F0502020204030204" pitchFamily="34" charset="0"/>
          </a:endParaRPr>
        </a:p>
      </dgm:t>
    </dgm:pt>
    <dgm:pt modelId="{7C5B8403-9E9E-48FD-A479-9F4B706E3984}">
      <dgm:prSet phldrT="[Text]" custT="1"/>
      <dgm:spPr>
        <a:solidFill>
          <a:srgbClr val="C7DEA2"/>
        </a:solidFill>
      </dgm:spPr>
      <dgm:t>
        <a:bodyPr anchor="ctr"/>
        <a:lstStyle/>
        <a:p>
          <a:r>
            <a:rPr lang="en-GB" sz="2800" b="1" dirty="0" smtClean="0">
              <a:latin typeface="Calibri" panose="020F0502020204030204" pitchFamily="34" charset="0"/>
              <a:cs typeface="Calibri" panose="020F0502020204030204" pitchFamily="34" charset="0"/>
            </a:rPr>
            <a:t>ICD</a:t>
          </a:r>
          <a:endParaRPr lang="en-US" sz="2800" b="1" dirty="0">
            <a:latin typeface="Calibri" panose="020F0502020204030204" pitchFamily="34" charset="0"/>
            <a:cs typeface="Calibri" panose="020F0502020204030204" pitchFamily="34" charset="0"/>
          </a:endParaRPr>
        </a:p>
      </dgm:t>
    </dgm:pt>
    <dgm:pt modelId="{366FCACE-B08D-49D9-8857-CB154E6352D6}" type="parTrans" cxnId="{11B7E156-8484-4BAB-A17D-6D518EC0FD29}">
      <dgm:prSet/>
      <dgm:spPr/>
      <dgm:t>
        <a:bodyPr/>
        <a:lstStyle/>
        <a:p>
          <a:endParaRPr lang="en-US" sz="1400" b="1">
            <a:latin typeface="Calibri" panose="020F0502020204030204" pitchFamily="34" charset="0"/>
            <a:cs typeface="Calibri" panose="020F0502020204030204" pitchFamily="34" charset="0"/>
          </a:endParaRPr>
        </a:p>
      </dgm:t>
    </dgm:pt>
    <dgm:pt modelId="{CD3C7CCE-1944-423D-8E4C-AA06CB577BD6}" type="sibTrans" cxnId="{11B7E156-8484-4BAB-A17D-6D518EC0FD29}">
      <dgm:prSet/>
      <dgm:spPr/>
      <dgm:t>
        <a:bodyPr/>
        <a:lstStyle/>
        <a:p>
          <a:endParaRPr lang="en-US" sz="1400" b="1">
            <a:latin typeface="Calibri" panose="020F0502020204030204" pitchFamily="34" charset="0"/>
            <a:cs typeface="Calibri" panose="020F0502020204030204" pitchFamily="34" charset="0"/>
          </a:endParaRPr>
        </a:p>
      </dgm:t>
    </dgm:pt>
    <dgm:pt modelId="{C0ABA294-7981-4084-8E0F-5B9F3B1E56DE}">
      <dgm:prSet custT="1"/>
      <dgm:spPr>
        <a:solidFill>
          <a:srgbClr val="FFFF93"/>
        </a:solidFill>
        <a:ln>
          <a:noFill/>
        </a:ln>
      </dgm:spPr>
      <dgm:t>
        <a:bodyPr anchor="b"/>
        <a:lstStyle/>
        <a:p>
          <a:r>
            <a:rPr lang="en-GB" sz="2800" b="1" dirty="0" err="1" smtClean="0">
              <a:latin typeface="Calibri" panose="020F0502020204030204" pitchFamily="34" charset="0"/>
              <a:cs typeface="Calibri" panose="020F0502020204030204" pitchFamily="34" charset="0"/>
            </a:rPr>
            <a:t>Tx</a:t>
          </a:r>
          <a:endParaRPr lang="en-US" sz="2800" b="1" dirty="0">
            <a:latin typeface="Calibri" panose="020F0502020204030204" pitchFamily="34" charset="0"/>
            <a:cs typeface="Calibri" panose="020F0502020204030204" pitchFamily="34" charset="0"/>
          </a:endParaRPr>
        </a:p>
      </dgm:t>
    </dgm:pt>
    <dgm:pt modelId="{D06D4FFB-E380-4007-B608-4FE86C64A101}" type="parTrans" cxnId="{1E62EBBF-D16B-4128-92CC-D798DADAA98D}">
      <dgm:prSet/>
      <dgm:spPr/>
      <dgm:t>
        <a:bodyPr/>
        <a:lstStyle/>
        <a:p>
          <a:endParaRPr lang="en-US" sz="1400" b="1">
            <a:latin typeface="Calibri" panose="020F0502020204030204" pitchFamily="34" charset="0"/>
            <a:cs typeface="Calibri" panose="020F0502020204030204" pitchFamily="34" charset="0"/>
          </a:endParaRPr>
        </a:p>
      </dgm:t>
    </dgm:pt>
    <dgm:pt modelId="{453F0833-4C34-44B2-BA55-ED124848C6BB}" type="sibTrans" cxnId="{1E62EBBF-D16B-4128-92CC-D798DADAA98D}">
      <dgm:prSet/>
      <dgm:spPr/>
      <dgm:t>
        <a:bodyPr/>
        <a:lstStyle/>
        <a:p>
          <a:endParaRPr lang="en-US" sz="1400" b="1">
            <a:latin typeface="Calibri" panose="020F0502020204030204" pitchFamily="34" charset="0"/>
            <a:cs typeface="Calibri" panose="020F0502020204030204" pitchFamily="34" charset="0"/>
          </a:endParaRPr>
        </a:p>
      </dgm:t>
    </dgm:pt>
    <dgm:pt modelId="{84775CE5-938B-49B7-95EF-FA44812B0153}" type="pres">
      <dgm:prSet presAssocID="{32397373-7ABC-4EAB-9D52-B983754CA789}" presName="Name0" presStyleCnt="0">
        <dgm:presLayoutVars>
          <dgm:dir/>
          <dgm:animLvl val="lvl"/>
          <dgm:resizeHandles val="exact"/>
        </dgm:presLayoutVars>
      </dgm:prSet>
      <dgm:spPr/>
    </dgm:pt>
    <dgm:pt modelId="{CDA60001-92A6-4183-9D6D-4EF3D8F5FE78}" type="pres">
      <dgm:prSet presAssocID="{C0ABA294-7981-4084-8E0F-5B9F3B1E56DE}" presName="Name8" presStyleCnt="0"/>
      <dgm:spPr/>
    </dgm:pt>
    <dgm:pt modelId="{88B27179-9371-47C1-B7E8-C0DF09305067}" type="pres">
      <dgm:prSet presAssocID="{C0ABA294-7981-4084-8E0F-5B9F3B1E56DE}" presName="level" presStyleLbl="node1" presStyleIdx="0" presStyleCnt="4" custScaleX="101528">
        <dgm:presLayoutVars>
          <dgm:chMax val="1"/>
          <dgm:bulletEnabled val="1"/>
        </dgm:presLayoutVars>
      </dgm:prSet>
      <dgm:spPr/>
      <dgm:t>
        <a:bodyPr/>
        <a:lstStyle/>
        <a:p>
          <a:endParaRPr lang="en-US"/>
        </a:p>
      </dgm:t>
    </dgm:pt>
    <dgm:pt modelId="{781BC092-0FF7-4134-A888-7FFAA57631A1}" type="pres">
      <dgm:prSet presAssocID="{C0ABA294-7981-4084-8E0F-5B9F3B1E56DE}" presName="levelTx" presStyleLbl="revTx" presStyleIdx="0" presStyleCnt="0">
        <dgm:presLayoutVars>
          <dgm:chMax val="1"/>
          <dgm:bulletEnabled val="1"/>
        </dgm:presLayoutVars>
      </dgm:prSet>
      <dgm:spPr/>
      <dgm:t>
        <a:bodyPr/>
        <a:lstStyle/>
        <a:p>
          <a:endParaRPr lang="en-US"/>
        </a:p>
      </dgm:t>
    </dgm:pt>
    <dgm:pt modelId="{F8F736D1-E006-4B9E-8E4D-DFEB87D02AD2}" type="pres">
      <dgm:prSet presAssocID="{F3E64D03-4BBB-41B4-B288-5EE55ED757F4}" presName="Name8" presStyleCnt="0"/>
      <dgm:spPr/>
    </dgm:pt>
    <dgm:pt modelId="{2CE4701B-ECA3-4C4F-9895-79F9E9697A50}" type="pres">
      <dgm:prSet presAssocID="{F3E64D03-4BBB-41B4-B288-5EE55ED757F4}" presName="level" presStyleLbl="node1" presStyleIdx="1" presStyleCnt="4">
        <dgm:presLayoutVars>
          <dgm:chMax val="1"/>
          <dgm:bulletEnabled val="1"/>
        </dgm:presLayoutVars>
      </dgm:prSet>
      <dgm:spPr/>
      <dgm:t>
        <a:bodyPr/>
        <a:lstStyle/>
        <a:p>
          <a:endParaRPr lang="en-US"/>
        </a:p>
      </dgm:t>
    </dgm:pt>
    <dgm:pt modelId="{76E83863-4FDC-4CB6-83E8-FDAE6FA52D18}" type="pres">
      <dgm:prSet presAssocID="{F3E64D03-4BBB-41B4-B288-5EE55ED757F4}" presName="levelTx" presStyleLbl="revTx" presStyleIdx="0" presStyleCnt="0">
        <dgm:presLayoutVars>
          <dgm:chMax val="1"/>
          <dgm:bulletEnabled val="1"/>
        </dgm:presLayoutVars>
      </dgm:prSet>
      <dgm:spPr/>
      <dgm:t>
        <a:bodyPr/>
        <a:lstStyle/>
        <a:p>
          <a:endParaRPr lang="en-US"/>
        </a:p>
      </dgm:t>
    </dgm:pt>
    <dgm:pt modelId="{EB237868-D4D1-4709-9A79-CE5A82B577E4}" type="pres">
      <dgm:prSet presAssocID="{A0B3A9C5-0EBB-4413-A344-EA3205F4AB1D}" presName="Name8" presStyleCnt="0"/>
      <dgm:spPr/>
    </dgm:pt>
    <dgm:pt modelId="{A3FF45BA-93C2-42A4-A5B0-13AA5518D45F}" type="pres">
      <dgm:prSet presAssocID="{A0B3A9C5-0EBB-4413-A344-EA3205F4AB1D}" presName="level" presStyleLbl="node1" presStyleIdx="2" presStyleCnt="4">
        <dgm:presLayoutVars>
          <dgm:chMax val="1"/>
          <dgm:bulletEnabled val="1"/>
        </dgm:presLayoutVars>
      </dgm:prSet>
      <dgm:spPr/>
      <dgm:t>
        <a:bodyPr/>
        <a:lstStyle/>
        <a:p>
          <a:endParaRPr lang="en-US"/>
        </a:p>
      </dgm:t>
    </dgm:pt>
    <dgm:pt modelId="{8AC7E89A-48EB-432F-B26E-60E2CEE3BD5D}" type="pres">
      <dgm:prSet presAssocID="{A0B3A9C5-0EBB-4413-A344-EA3205F4AB1D}" presName="levelTx" presStyleLbl="revTx" presStyleIdx="0" presStyleCnt="0">
        <dgm:presLayoutVars>
          <dgm:chMax val="1"/>
          <dgm:bulletEnabled val="1"/>
        </dgm:presLayoutVars>
      </dgm:prSet>
      <dgm:spPr/>
      <dgm:t>
        <a:bodyPr/>
        <a:lstStyle/>
        <a:p>
          <a:endParaRPr lang="en-US"/>
        </a:p>
      </dgm:t>
    </dgm:pt>
    <dgm:pt modelId="{566604BF-9733-4B93-A9A2-D9A22E068550}" type="pres">
      <dgm:prSet presAssocID="{7C5B8403-9E9E-48FD-A479-9F4B706E3984}" presName="Name8" presStyleCnt="0"/>
      <dgm:spPr/>
    </dgm:pt>
    <dgm:pt modelId="{5BEC4268-B6C6-4C34-8596-3BC708F762DA}" type="pres">
      <dgm:prSet presAssocID="{7C5B8403-9E9E-48FD-A479-9F4B706E3984}" presName="level" presStyleLbl="node1" presStyleIdx="3" presStyleCnt="4" custLinFactNeighborY="-882">
        <dgm:presLayoutVars>
          <dgm:chMax val="1"/>
          <dgm:bulletEnabled val="1"/>
        </dgm:presLayoutVars>
      </dgm:prSet>
      <dgm:spPr/>
      <dgm:t>
        <a:bodyPr/>
        <a:lstStyle/>
        <a:p>
          <a:endParaRPr lang="en-US"/>
        </a:p>
      </dgm:t>
    </dgm:pt>
    <dgm:pt modelId="{E530861C-6788-47B7-AABF-884E053E4D72}" type="pres">
      <dgm:prSet presAssocID="{7C5B8403-9E9E-48FD-A479-9F4B706E3984}" presName="levelTx" presStyleLbl="revTx" presStyleIdx="0" presStyleCnt="0">
        <dgm:presLayoutVars>
          <dgm:chMax val="1"/>
          <dgm:bulletEnabled val="1"/>
        </dgm:presLayoutVars>
      </dgm:prSet>
      <dgm:spPr/>
      <dgm:t>
        <a:bodyPr/>
        <a:lstStyle/>
        <a:p>
          <a:endParaRPr lang="en-US"/>
        </a:p>
      </dgm:t>
    </dgm:pt>
  </dgm:ptLst>
  <dgm:cxnLst>
    <dgm:cxn modelId="{38A15C61-A813-1E4F-A392-5AB5BE0282D8}" type="presOf" srcId="{A0B3A9C5-0EBB-4413-A344-EA3205F4AB1D}" destId="{A3FF45BA-93C2-42A4-A5B0-13AA5518D45F}" srcOrd="0" destOrd="0" presId="urn:microsoft.com/office/officeart/2005/8/layout/pyramid1"/>
    <dgm:cxn modelId="{36643BD2-C821-154D-BFB2-B583C951F295}" type="presOf" srcId="{C0ABA294-7981-4084-8E0F-5B9F3B1E56DE}" destId="{781BC092-0FF7-4134-A888-7FFAA57631A1}" srcOrd="1" destOrd="0" presId="urn:microsoft.com/office/officeart/2005/8/layout/pyramid1"/>
    <dgm:cxn modelId="{BC0DEF5A-3809-3F41-A544-10266AB32F49}" type="presOf" srcId="{32397373-7ABC-4EAB-9D52-B983754CA789}" destId="{84775CE5-938B-49B7-95EF-FA44812B0153}" srcOrd="0" destOrd="0" presId="urn:microsoft.com/office/officeart/2005/8/layout/pyramid1"/>
    <dgm:cxn modelId="{90D33654-5AAA-DE45-BF24-DF1D24D3A559}" type="presOf" srcId="{C0ABA294-7981-4084-8E0F-5B9F3B1E56DE}" destId="{88B27179-9371-47C1-B7E8-C0DF09305067}" srcOrd="0" destOrd="0" presId="urn:microsoft.com/office/officeart/2005/8/layout/pyramid1"/>
    <dgm:cxn modelId="{27C951E1-782B-9545-8529-25FDC2E55019}" type="presOf" srcId="{F3E64D03-4BBB-41B4-B288-5EE55ED757F4}" destId="{2CE4701B-ECA3-4C4F-9895-79F9E9697A50}" srcOrd="0" destOrd="0" presId="urn:microsoft.com/office/officeart/2005/8/layout/pyramid1"/>
    <dgm:cxn modelId="{11B7E156-8484-4BAB-A17D-6D518EC0FD29}" srcId="{32397373-7ABC-4EAB-9D52-B983754CA789}" destId="{7C5B8403-9E9E-48FD-A479-9F4B706E3984}" srcOrd="3" destOrd="0" parTransId="{366FCACE-B08D-49D9-8857-CB154E6352D6}" sibTransId="{CD3C7CCE-1944-423D-8E4C-AA06CB577BD6}"/>
    <dgm:cxn modelId="{F1477D9D-C0E5-B84E-949C-FADD0F9D15D9}" type="presOf" srcId="{A0B3A9C5-0EBB-4413-A344-EA3205F4AB1D}" destId="{8AC7E89A-48EB-432F-B26E-60E2CEE3BD5D}" srcOrd="1" destOrd="0" presId="urn:microsoft.com/office/officeart/2005/8/layout/pyramid1"/>
    <dgm:cxn modelId="{C760B980-6AED-E546-9FBB-BE54F63549BE}" type="presOf" srcId="{F3E64D03-4BBB-41B4-B288-5EE55ED757F4}" destId="{76E83863-4FDC-4CB6-83E8-FDAE6FA52D18}" srcOrd="1" destOrd="0" presId="urn:microsoft.com/office/officeart/2005/8/layout/pyramid1"/>
    <dgm:cxn modelId="{F71A19EE-1E6D-4F03-B5C1-425DBEA166EE}" srcId="{32397373-7ABC-4EAB-9D52-B983754CA789}" destId="{A0B3A9C5-0EBB-4413-A344-EA3205F4AB1D}" srcOrd="2" destOrd="0" parTransId="{138E2565-A4AD-4342-9703-1A55EDC4E2FF}" sibTransId="{C9B36091-D6E6-4D05-BD57-BDBE554E68B4}"/>
    <dgm:cxn modelId="{EEBC67B8-382D-1741-A632-91F381BE7BE9}" type="presOf" srcId="{7C5B8403-9E9E-48FD-A479-9F4B706E3984}" destId="{5BEC4268-B6C6-4C34-8596-3BC708F762DA}" srcOrd="0" destOrd="0" presId="urn:microsoft.com/office/officeart/2005/8/layout/pyramid1"/>
    <dgm:cxn modelId="{88D25985-1CBC-4FAD-8560-D7B34C6CF15E}" srcId="{32397373-7ABC-4EAB-9D52-B983754CA789}" destId="{F3E64D03-4BBB-41B4-B288-5EE55ED757F4}" srcOrd="1" destOrd="0" parTransId="{8169823A-804D-4CAD-B1B5-F69A114298F0}" sibTransId="{B188ADD1-2124-4E92-A637-CA4037AA01B4}"/>
    <dgm:cxn modelId="{197EBDDA-8519-DB4C-8E85-C3A25222AC3A}" type="presOf" srcId="{7C5B8403-9E9E-48FD-A479-9F4B706E3984}" destId="{E530861C-6788-47B7-AABF-884E053E4D72}" srcOrd="1" destOrd="0" presId="urn:microsoft.com/office/officeart/2005/8/layout/pyramid1"/>
    <dgm:cxn modelId="{1E62EBBF-D16B-4128-92CC-D798DADAA98D}" srcId="{32397373-7ABC-4EAB-9D52-B983754CA789}" destId="{C0ABA294-7981-4084-8E0F-5B9F3B1E56DE}" srcOrd="0" destOrd="0" parTransId="{D06D4FFB-E380-4007-B608-4FE86C64A101}" sibTransId="{453F0833-4C34-44B2-BA55-ED124848C6BB}"/>
    <dgm:cxn modelId="{AAEE9D31-8DF5-694A-A3FC-681E58707E00}" type="presParOf" srcId="{84775CE5-938B-49B7-95EF-FA44812B0153}" destId="{CDA60001-92A6-4183-9D6D-4EF3D8F5FE78}" srcOrd="0" destOrd="0" presId="urn:microsoft.com/office/officeart/2005/8/layout/pyramid1"/>
    <dgm:cxn modelId="{6CE94E13-5166-A64E-8C83-B839CB1DBBDF}" type="presParOf" srcId="{CDA60001-92A6-4183-9D6D-4EF3D8F5FE78}" destId="{88B27179-9371-47C1-B7E8-C0DF09305067}" srcOrd="0" destOrd="0" presId="urn:microsoft.com/office/officeart/2005/8/layout/pyramid1"/>
    <dgm:cxn modelId="{2B3A1291-0DC6-9041-9973-07355D901BE9}" type="presParOf" srcId="{CDA60001-92A6-4183-9D6D-4EF3D8F5FE78}" destId="{781BC092-0FF7-4134-A888-7FFAA57631A1}" srcOrd="1" destOrd="0" presId="urn:microsoft.com/office/officeart/2005/8/layout/pyramid1"/>
    <dgm:cxn modelId="{20E764F7-9337-5045-B2AF-07EA836AA087}" type="presParOf" srcId="{84775CE5-938B-49B7-95EF-FA44812B0153}" destId="{F8F736D1-E006-4B9E-8E4D-DFEB87D02AD2}" srcOrd="1" destOrd="0" presId="urn:microsoft.com/office/officeart/2005/8/layout/pyramid1"/>
    <dgm:cxn modelId="{3DAC3835-8857-9246-BACB-88EDF45CB032}" type="presParOf" srcId="{F8F736D1-E006-4B9E-8E4D-DFEB87D02AD2}" destId="{2CE4701B-ECA3-4C4F-9895-79F9E9697A50}" srcOrd="0" destOrd="0" presId="urn:microsoft.com/office/officeart/2005/8/layout/pyramid1"/>
    <dgm:cxn modelId="{895EA524-49FA-5749-A753-1E0C962CF205}" type="presParOf" srcId="{F8F736D1-E006-4B9E-8E4D-DFEB87D02AD2}" destId="{76E83863-4FDC-4CB6-83E8-FDAE6FA52D18}" srcOrd="1" destOrd="0" presId="urn:microsoft.com/office/officeart/2005/8/layout/pyramid1"/>
    <dgm:cxn modelId="{DE6BE81A-BD87-5241-882B-F506DD5F01B8}" type="presParOf" srcId="{84775CE5-938B-49B7-95EF-FA44812B0153}" destId="{EB237868-D4D1-4709-9A79-CE5A82B577E4}" srcOrd="2" destOrd="0" presId="urn:microsoft.com/office/officeart/2005/8/layout/pyramid1"/>
    <dgm:cxn modelId="{D13F561C-5791-FB48-9BDE-5E780DADE098}" type="presParOf" srcId="{EB237868-D4D1-4709-9A79-CE5A82B577E4}" destId="{A3FF45BA-93C2-42A4-A5B0-13AA5518D45F}" srcOrd="0" destOrd="0" presId="urn:microsoft.com/office/officeart/2005/8/layout/pyramid1"/>
    <dgm:cxn modelId="{F0EB1DD7-01F5-584D-8560-C738525766B6}" type="presParOf" srcId="{EB237868-D4D1-4709-9A79-CE5A82B577E4}" destId="{8AC7E89A-48EB-432F-B26E-60E2CEE3BD5D}" srcOrd="1" destOrd="0" presId="urn:microsoft.com/office/officeart/2005/8/layout/pyramid1"/>
    <dgm:cxn modelId="{729E759E-19C1-924F-B35A-E626C6C17AED}" type="presParOf" srcId="{84775CE5-938B-49B7-95EF-FA44812B0153}" destId="{566604BF-9733-4B93-A9A2-D9A22E068550}" srcOrd="3" destOrd="0" presId="urn:microsoft.com/office/officeart/2005/8/layout/pyramid1"/>
    <dgm:cxn modelId="{B04F5BC3-E9C1-9A49-AE4F-85743CB9BACA}" type="presParOf" srcId="{566604BF-9733-4B93-A9A2-D9A22E068550}" destId="{5BEC4268-B6C6-4C34-8596-3BC708F762DA}" srcOrd="0" destOrd="0" presId="urn:microsoft.com/office/officeart/2005/8/layout/pyramid1"/>
    <dgm:cxn modelId="{7E87A33B-D192-8F44-A0E4-23D6208955D6}" type="presParOf" srcId="{566604BF-9733-4B93-A9A2-D9A22E068550}" destId="{E530861C-6788-47B7-AABF-884E053E4D7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BA0D9-DD8C-4D71-AE15-B772B644D325}">
      <dsp:nvSpPr>
        <dsp:cNvPr id="0" name=""/>
        <dsp:cNvSpPr/>
      </dsp:nvSpPr>
      <dsp:spPr>
        <a:xfrm rot="4396374">
          <a:off x="341128" y="1992093"/>
          <a:ext cx="3334120" cy="2325133"/>
        </a:xfrm>
        <a:prstGeom prst="swooshArrow">
          <a:avLst>
            <a:gd name="adj1" fmla="val 16310"/>
            <a:gd name="adj2" fmla="val 3137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E9E9076A-5ACB-405B-96BA-30F3DE6A4DCD}">
      <dsp:nvSpPr>
        <dsp:cNvPr id="0" name=""/>
        <dsp:cNvSpPr/>
      </dsp:nvSpPr>
      <dsp:spPr>
        <a:xfrm>
          <a:off x="1732424" y="2399204"/>
          <a:ext cx="84196" cy="84196"/>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79AC7E38-D522-4B89-993D-3684759D1D8E}">
      <dsp:nvSpPr>
        <dsp:cNvPr id="0" name=""/>
        <dsp:cNvSpPr/>
      </dsp:nvSpPr>
      <dsp:spPr>
        <a:xfrm>
          <a:off x="2465710" y="3114106"/>
          <a:ext cx="84196" cy="84196"/>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D99B0D1C-333D-4155-8AEF-8BA1BFE9521C}">
      <dsp:nvSpPr>
        <dsp:cNvPr id="0" name=""/>
        <dsp:cNvSpPr/>
      </dsp:nvSpPr>
      <dsp:spPr>
        <a:xfrm>
          <a:off x="-41303" y="1223536"/>
          <a:ext cx="1889779" cy="61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it-IT" sz="1600" b="1" kern="1200" dirty="0" smtClean="0">
              <a:effectLst>
                <a:glow rad="228600">
                  <a:schemeClr val="accent1">
                    <a:satMod val="175000"/>
                    <a:alpha val="40000"/>
                  </a:schemeClr>
                </a:glow>
              </a:effectLst>
            </a:rPr>
            <a:t>LESIONE INIZIALE</a:t>
          </a:r>
          <a:endParaRPr lang="it-IT" sz="1600" b="1" kern="1200" dirty="0">
            <a:effectLst>
              <a:glow rad="228600">
                <a:schemeClr val="accent1">
                  <a:satMod val="175000"/>
                  <a:alpha val="40000"/>
                </a:schemeClr>
              </a:glow>
            </a:effectLst>
          </a:endParaRPr>
        </a:p>
      </dsp:txBody>
      <dsp:txXfrm>
        <a:off x="-41303" y="1223536"/>
        <a:ext cx="1889779" cy="617959"/>
      </dsp:txXfrm>
    </dsp:sp>
    <dsp:sp modelId="{0F1C417E-3C7C-4CF0-B389-10190C52C71F}">
      <dsp:nvSpPr>
        <dsp:cNvPr id="0" name=""/>
        <dsp:cNvSpPr/>
      </dsp:nvSpPr>
      <dsp:spPr>
        <a:xfrm>
          <a:off x="2199370" y="2132323"/>
          <a:ext cx="2166720" cy="61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it-IT" sz="1400" b="1" kern="1200" dirty="0" smtClean="0">
              <a:effectLst>
                <a:glow rad="228600">
                  <a:schemeClr val="accent1">
                    <a:satMod val="175000"/>
                    <a:alpha val="40000"/>
                  </a:schemeClr>
                </a:glow>
              </a:effectLst>
            </a:rPr>
            <a:t>ALTERAZIONI MIOCITI E MATRICE EXTRACELLULARE</a:t>
          </a:r>
          <a:endParaRPr lang="it-IT" sz="1400" b="1" kern="1200" dirty="0">
            <a:effectLst>
              <a:glow rad="228600">
                <a:schemeClr val="accent1">
                  <a:satMod val="175000"/>
                  <a:alpha val="40000"/>
                </a:schemeClr>
              </a:glow>
            </a:effectLst>
          </a:endParaRPr>
        </a:p>
      </dsp:txBody>
      <dsp:txXfrm>
        <a:off x="2199370" y="2132323"/>
        <a:ext cx="2166720" cy="617959"/>
      </dsp:txXfrm>
    </dsp:sp>
    <dsp:sp modelId="{37CC1E0D-4F47-4D21-ACB6-126F621B5646}">
      <dsp:nvSpPr>
        <dsp:cNvPr id="0" name=""/>
        <dsp:cNvSpPr/>
      </dsp:nvSpPr>
      <dsp:spPr>
        <a:xfrm>
          <a:off x="-117618" y="2847225"/>
          <a:ext cx="2594711" cy="61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i="0" kern="1200" dirty="0" smtClean="0">
              <a:effectLst>
                <a:glow rad="228600">
                  <a:schemeClr val="accent1">
                    <a:satMod val="175000"/>
                    <a:alpha val="40000"/>
                  </a:schemeClr>
                </a:glow>
              </a:effectLst>
            </a:rPr>
            <a:t>RIMODELLAMENTO</a:t>
          </a:r>
          <a:r>
            <a:rPr lang="it-IT" sz="1400" b="1" kern="1200" dirty="0" smtClean="0">
              <a:effectLst>
                <a:glow rad="228600">
                  <a:schemeClr val="accent1">
                    <a:satMod val="175000"/>
                    <a:alpha val="40000"/>
                  </a:schemeClr>
                </a:glow>
              </a:effectLst>
            </a:rPr>
            <a:t> PATOLOGICO VENTRICOLO SINISTRO</a:t>
          </a:r>
          <a:endParaRPr lang="it-IT" sz="1400" b="1" kern="1200" dirty="0">
            <a:effectLst>
              <a:glow rad="228600">
                <a:schemeClr val="accent1">
                  <a:satMod val="175000"/>
                  <a:alpha val="40000"/>
                </a:schemeClr>
              </a:glow>
            </a:effectLst>
          </a:endParaRPr>
        </a:p>
      </dsp:txBody>
      <dsp:txXfrm>
        <a:off x="-117618" y="2847225"/>
        <a:ext cx="2594711" cy="617959"/>
      </dsp:txXfrm>
    </dsp:sp>
    <dsp:sp modelId="{29081A3E-FD18-4A9F-9427-141591DE6A85}">
      <dsp:nvSpPr>
        <dsp:cNvPr id="0" name=""/>
        <dsp:cNvSpPr/>
      </dsp:nvSpPr>
      <dsp:spPr>
        <a:xfrm>
          <a:off x="2241854" y="4467824"/>
          <a:ext cx="2124236" cy="61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it-IT" sz="1400" b="1" kern="1200" dirty="0" smtClean="0">
              <a:effectLst>
                <a:glow rad="228600">
                  <a:schemeClr val="accent1">
                    <a:satMod val="175000"/>
                    <a:alpha val="40000"/>
                  </a:schemeClr>
                </a:glow>
              </a:effectLst>
            </a:rPr>
            <a:t>DILATAZIONE VENTRICOLARE E RIDOTTA CONTRATTILITA’</a:t>
          </a:r>
          <a:endParaRPr lang="it-IT" sz="1400" b="1" kern="1200" dirty="0">
            <a:effectLst>
              <a:glow rad="228600">
                <a:schemeClr val="accent1">
                  <a:satMod val="175000"/>
                  <a:alpha val="40000"/>
                </a:schemeClr>
              </a:glow>
            </a:effectLst>
          </a:endParaRPr>
        </a:p>
      </dsp:txBody>
      <dsp:txXfrm>
        <a:off x="2241854" y="4467824"/>
        <a:ext cx="2124236" cy="617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0A530-E197-410A-B503-D940A9BAF323}">
      <dsp:nvSpPr>
        <dsp:cNvPr id="0" name=""/>
        <dsp:cNvSpPr/>
      </dsp:nvSpPr>
      <dsp:spPr>
        <a:xfrm>
          <a:off x="932026" y="-31265"/>
          <a:ext cx="5235416" cy="5235416"/>
        </a:xfrm>
        <a:prstGeom prst="circularArrow">
          <a:avLst>
            <a:gd name="adj1" fmla="val 5544"/>
            <a:gd name="adj2" fmla="val 330680"/>
            <a:gd name="adj3" fmla="val 13792966"/>
            <a:gd name="adj4" fmla="val 17375602"/>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E06DB2-BCD5-418F-9BB4-9ACDF9CF62E4}">
      <dsp:nvSpPr>
        <dsp:cNvPr id="0" name=""/>
        <dsp:cNvSpPr/>
      </dsp:nvSpPr>
      <dsp:spPr>
        <a:xfrm>
          <a:off x="2332980" y="520"/>
          <a:ext cx="2433509" cy="1216754"/>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t>RIDUZIONE CONTRATTILITA’</a:t>
          </a:r>
          <a:endParaRPr lang="it-IT" sz="1900" b="1" kern="1200" dirty="0"/>
        </a:p>
      </dsp:txBody>
      <dsp:txXfrm>
        <a:off x="2392377" y="59917"/>
        <a:ext cx="2314715" cy="1097960"/>
      </dsp:txXfrm>
    </dsp:sp>
    <dsp:sp modelId="{45D1217A-C5F1-4D31-ADD2-B815075A66DC}">
      <dsp:nvSpPr>
        <dsp:cNvPr id="0" name=""/>
        <dsp:cNvSpPr/>
      </dsp:nvSpPr>
      <dsp:spPr>
        <a:xfrm>
          <a:off x="4456296" y="1543200"/>
          <a:ext cx="2433509" cy="121675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t>ATTIVAZIONE NEURO-ORMONALE</a:t>
          </a:r>
          <a:endParaRPr lang="it-IT" sz="1900" b="1" kern="1200" dirty="0"/>
        </a:p>
      </dsp:txBody>
      <dsp:txXfrm>
        <a:off x="4515693" y="1602597"/>
        <a:ext cx="2314715" cy="1097960"/>
      </dsp:txXfrm>
    </dsp:sp>
    <dsp:sp modelId="{6E7B1F05-6399-4A29-89B2-B762B66B34A9}">
      <dsp:nvSpPr>
        <dsp:cNvPr id="0" name=""/>
        <dsp:cNvSpPr/>
      </dsp:nvSpPr>
      <dsp:spPr>
        <a:xfrm>
          <a:off x="3645261" y="4039308"/>
          <a:ext cx="2433509" cy="1216754"/>
        </a:xfrm>
        <a:prstGeom prst="round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t>ULTERIORE PERDITA MIOCITI</a:t>
          </a:r>
          <a:endParaRPr lang="it-IT" sz="1900" b="1" kern="1200" dirty="0"/>
        </a:p>
      </dsp:txBody>
      <dsp:txXfrm>
        <a:off x="3704658" y="4098705"/>
        <a:ext cx="2314715" cy="1097960"/>
      </dsp:txXfrm>
    </dsp:sp>
    <dsp:sp modelId="{411D95D5-97ED-4839-A4C7-7F0C9F8EC8FB}">
      <dsp:nvSpPr>
        <dsp:cNvPr id="0" name=""/>
        <dsp:cNvSpPr/>
      </dsp:nvSpPr>
      <dsp:spPr>
        <a:xfrm>
          <a:off x="1020698" y="4039308"/>
          <a:ext cx="2433509" cy="1216754"/>
        </a:xfrm>
        <a:prstGeom prst="roundRect">
          <a:avLst/>
        </a:prstGeom>
        <a:gradFill rotWithShape="0">
          <a:gsLst>
            <a:gs pos="0">
              <a:schemeClr val="accent1">
                <a:shade val="80000"/>
                <a:hueOff val="229685"/>
                <a:satOff val="-3294"/>
                <a:lumOff val="19211"/>
                <a:alphaOff val="0"/>
                <a:shade val="51000"/>
                <a:satMod val="130000"/>
              </a:schemeClr>
            </a:gs>
            <a:gs pos="80000">
              <a:schemeClr val="accent1">
                <a:shade val="80000"/>
                <a:hueOff val="229685"/>
                <a:satOff val="-3294"/>
                <a:lumOff val="19211"/>
                <a:alphaOff val="0"/>
                <a:shade val="93000"/>
                <a:satMod val="130000"/>
              </a:schemeClr>
            </a:gs>
            <a:gs pos="100000">
              <a:schemeClr val="accent1">
                <a:shade val="80000"/>
                <a:hueOff val="229685"/>
                <a:satOff val="-3294"/>
                <a:lumOff val="192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t>PROGRESSIVO PEGGIORAMENTO FUNZIONE SISTOLICA</a:t>
          </a:r>
          <a:endParaRPr lang="it-IT" sz="1900" b="1" kern="1200" dirty="0"/>
        </a:p>
      </dsp:txBody>
      <dsp:txXfrm>
        <a:off x="1080095" y="4098705"/>
        <a:ext cx="2314715" cy="1097960"/>
      </dsp:txXfrm>
    </dsp:sp>
    <dsp:sp modelId="{22698733-D3C2-4129-BDD2-8FA7B176735C}">
      <dsp:nvSpPr>
        <dsp:cNvPr id="0" name=""/>
        <dsp:cNvSpPr/>
      </dsp:nvSpPr>
      <dsp:spPr>
        <a:xfrm>
          <a:off x="209663" y="1543200"/>
          <a:ext cx="2433509" cy="1216754"/>
        </a:xfrm>
        <a:prstGeom prst="roundRect">
          <a:avLst/>
        </a:prstGeom>
        <a:gradFill rotWithShape="0">
          <a:gsLst>
            <a:gs pos="0">
              <a:schemeClr val="accent1">
                <a:shade val="80000"/>
                <a:hueOff val="306247"/>
                <a:satOff val="-4392"/>
                <a:lumOff val="25615"/>
                <a:alphaOff val="0"/>
                <a:shade val="51000"/>
                <a:satMod val="130000"/>
              </a:schemeClr>
            </a:gs>
            <a:gs pos="80000">
              <a:schemeClr val="accent1">
                <a:shade val="80000"/>
                <a:hueOff val="306247"/>
                <a:satOff val="-4392"/>
                <a:lumOff val="25615"/>
                <a:alphaOff val="0"/>
                <a:shade val="93000"/>
                <a:satMod val="130000"/>
              </a:schemeClr>
            </a:gs>
            <a:gs pos="100000">
              <a:schemeClr val="accent1">
                <a:shade val="80000"/>
                <a:hueOff val="306247"/>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t>DILATAZIONE VENTRICOLARE</a:t>
          </a:r>
          <a:endParaRPr lang="it-IT" sz="1900" b="1" kern="1200" dirty="0"/>
        </a:p>
      </dsp:txBody>
      <dsp:txXfrm>
        <a:off x="269060" y="1602597"/>
        <a:ext cx="2314715" cy="1097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8A853-0A55-40BD-80CB-F99EF5699996}">
      <dsp:nvSpPr>
        <dsp:cNvPr id="0" name=""/>
        <dsp:cNvSpPr/>
      </dsp:nvSpPr>
      <dsp:spPr>
        <a:xfrm>
          <a:off x="-4803043" y="-736137"/>
          <a:ext cx="5720746" cy="5720746"/>
        </a:xfrm>
        <a:prstGeom prst="blockArc">
          <a:avLst>
            <a:gd name="adj1" fmla="val 18900000"/>
            <a:gd name="adj2" fmla="val 2700000"/>
            <a:gd name="adj3" fmla="val 378"/>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942E11-EC1D-40E7-8C2A-7A9231EC0B8F}">
      <dsp:nvSpPr>
        <dsp:cNvPr id="0" name=""/>
        <dsp:cNvSpPr/>
      </dsp:nvSpPr>
      <dsp:spPr>
        <a:xfrm>
          <a:off x="590216" y="424847"/>
          <a:ext cx="3600155" cy="84969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4445" tIns="63500" rIns="63500" bIns="63500" numCol="1" spcCol="1270" anchor="ctr" anchorCtr="0">
          <a:noAutofit/>
        </a:bodyPr>
        <a:lstStyle/>
        <a:p>
          <a:pPr lvl="0" algn="l" defTabSz="1111250">
            <a:lnSpc>
              <a:spcPct val="90000"/>
            </a:lnSpc>
            <a:spcBef>
              <a:spcPct val="0"/>
            </a:spcBef>
            <a:spcAft>
              <a:spcPct val="35000"/>
            </a:spcAft>
          </a:pPr>
          <a:r>
            <a:rPr lang="it-IT" sz="2500" b="1" kern="1200" dirty="0" smtClean="0"/>
            <a:t>AUMENTO SOPRAVVIVENZA</a:t>
          </a:r>
          <a:endParaRPr lang="it-IT" sz="2500" b="1" kern="1200" dirty="0"/>
        </a:p>
      </dsp:txBody>
      <dsp:txXfrm>
        <a:off x="590216" y="424847"/>
        <a:ext cx="3600155" cy="849694"/>
      </dsp:txXfrm>
    </dsp:sp>
    <dsp:sp modelId="{354837BA-AC01-4681-BC65-D1753E3C802E}">
      <dsp:nvSpPr>
        <dsp:cNvPr id="0" name=""/>
        <dsp:cNvSpPr/>
      </dsp:nvSpPr>
      <dsp:spPr>
        <a:xfrm>
          <a:off x="59157" y="318635"/>
          <a:ext cx="1062118" cy="1062118"/>
        </a:xfrm>
        <a:prstGeom prst="ellipse">
          <a:avLst/>
        </a:prstGeom>
        <a:solidFill>
          <a:schemeClr val="bg2"/>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0CD149-C9C4-48E6-8D1E-5BF755A8FE11}">
      <dsp:nvSpPr>
        <dsp:cNvPr id="0" name=""/>
        <dsp:cNvSpPr/>
      </dsp:nvSpPr>
      <dsp:spPr>
        <a:xfrm>
          <a:off x="899080" y="1699388"/>
          <a:ext cx="3291291" cy="849694"/>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4445" tIns="63500" rIns="63500" bIns="63500" numCol="1" spcCol="1270" anchor="ctr" anchorCtr="0">
          <a:noAutofit/>
        </a:bodyPr>
        <a:lstStyle/>
        <a:p>
          <a:pPr lvl="0" algn="l" defTabSz="1111250">
            <a:lnSpc>
              <a:spcPct val="90000"/>
            </a:lnSpc>
            <a:spcBef>
              <a:spcPct val="0"/>
            </a:spcBef>
            <a:spcAft>
              <a:spcPct val="35000"/>
            </a:spcAft>
          </a:pPr>
          <a:r>
            <a:rPr lang="it-IT" sz="2500" b="1" kern="1200" dirty="0" smtClean="0"/>
            <a:t>RIDUZIONE  OSPEDALIZZAZIONI</a:t>
          </a:r>
          <a:endParaRPr lang="it-IT" sz="2500" kern="1200" dirty="0"/>
        </a:p>
      </dsp:txBody>
      <dsp:txXfrm>
        <a:off x="899080" y="1699388"/>
        <a:ext cx="3291291" cy="849694"/>
      </dsp:txXfrm>
    </dsp:sp>
    <dsp:sp modelId="{0B79F901-7ED8-499A-8162-CC753A5A86F4}">
      <dsp:nvSpPr>
        <dsp:cNvPr id="0" name=""/>
        <dsp:cNvSpPr/>
      </dsp:nvSpPr>
      <dsp:spPr>
        <a:xfrm>
          <a:off x="368021" y="1593177"/>
          <a:ext cx="1062118" cy="1062118"/>
        </a:xfrm>
        <a:prstGeom prst="ellipse">
          <a:avLst/>
        </a:prstGeom>
        <a:solidFill>
          <a:schemeClr val="bg2"/>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C75F3D79-87A8-4881-95B3-9D4B8CAC6EB6}">
      <dsp:nvSpPr>
        <dsp:cNvPr id="0" name=""/>
        <dsp:cNvSpPr/>
      </dsp:nvSpPr>
      <dsp:spPr>
        <a:xfrm>
          <a:off x="590216" y="2973930"/>
          <a:ext cx="3600155" cy="849694"/>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4445" tIns="50800" rIns="50800" bIns="50800" numCol="1" spcCol="1270" anchor="ctr" anchorCtr="0">
          <a:noAutofit/>
        </a:bodyPr>
        <a:lstStyle/>
        <a:p>
          <a:pPr lvl="0" algn="l" defTabSz="889000">
            <a:lnSpc>
              <a:spcPct val="90000"/>
            </a:lnSpc>
            <a:spcBef>
              <a:spcPct val="0"/>
            </a:spcBef>
            <a:spcAft>
              <a:spcPct val="35000"/>
            </a:spcAft>
          </a:pPr>
          <a:endParaRPr lang="it-IT" sz="2000" b="1" kern="1200" dirty="0" smtClean="0"/>
        </a:p>
        <a:p>
          <a:pPr lvl="0" algn="l" defTabSz="889000">
            <a:lnSpc>
              <a:spcPct val="90000"/>
            </a:lnSpc>
            <a:spcBef>
              <a:spcPct val="0"/>
            </a:spcBef>
            <a:spcAft>
              <a:spcPct val="35000"/>
            </a:spcAft>
          </a:pPr>
          <a:r>
            <a:rPr lang="it-IT" sz="2000" b="1" kern="1200" dirty="0" smtClean="0"/>
            <a:t>MIGLIORAMENTO SINTOMI E SEGNI</a:t>
          </a:r>
        </a:p>
        <a:p>
          <a:pPr lvl="0" algn="l" defTabSz="889000">
            <a:lnSpc>
              <a:spcPct val="90000"/>
            </a:lnSpc>
            <a:spcBef>
              <a:spcPct val="0"/>
            </a:spcBef>
            <a:spcAft>
              <a:spcPct val="35000"/>
            </a:spcAft>
          </a:pPr>
          <a:endParaRPr lang="it-IT" sz="1700" kern="1200" dirty="0"/>
        </a:p>
      </dsp:txBody>
      <dsp:txXfrm>
        <a:off x="590216" y="2973930"/>
        <a:ext cx="3600155" cy="849694"/>
      </dsp:txXfrm>
    </dsp:sp>
    <dsp:sp modelId="{A12DA881-5A24-41AA-8644-BD6FFA6A1AC6}">
      <dsp:nvSpPr>
        <dsp:cNvPr id="0" name=""/>
        <dsp:cNvSpPr/>
      </dsp:nvSpPr>
      <dsp:spPr>
        <a:xfrm>
          <a:off x="59157" y="2867718"/>
          <a:ext cx="1062118" cy="1062118"/>
        </a:xfrm>
        <a:prstGeom prst="ellipse">
          <a:avLst/>
        </a:prstGeom>
        <a:solidFill>
          <a:schemeClr val="bg2"/>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27179-9371-47C1-B7E8-C0DF09305067}">
      <dsp:nvSpPr>
        <dsp:cNvPr id="0" name=""/>
        <dsp:cNvSpPr/>
      </dsp:nvSpPr>
      <dsp:spPr>
        <a:xfrm>
          <a:off x="2147993" y="0"/>
          <a:ext cx="1461319" cy="750298"/>
        </a:xfrm>
        <a:prstGeom prst="trapezoid">
          <a:avLst>
            <a:gd name="adj" fmla="val 95917"/>
          </a:avLst>
        </a:prstGeom>
        <a:solidFill>
          <a:srgbClr val="FFFF9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GB" sz="2800" b="1" kern="1200" dirty="0" err="1" smtClean="0">
              <a:latin typeface="Calibri" panose="020F0502020204030204" pitchFamily="34" charset="0"/>
              <a:cs typeface="Calibri" panose="020F0502020204030204" pitchFamily="34" charset="0"/>
            </a:rPr>
            <a:t>Tx</a:t>
          </a:r>
          <a:endParaRPr lang="en-US" sz="2800" b="1" kern="1200" dirty="0">
            <a:latin typeface="Calibri" panose="020F0502020204030204" pitchFamily="34" charset="0"/>
            <a:cs typeface="Calibri" panose="020F0502020204030204" pitchFamily="34" charset="0"/>
          </a:endParaRPr>
        </a:p>
      </dsp:txBody>
      <dsp:txXfrm>
        <a:off x="2147993" y="0"/>
        <a:ext cx="1461319" cy="750298"/>
      </dsp:txXfrm>
    </dsp:sp>
    <dsp:sp modelId="{2CE4701B-ECA3-4C4F-9895-79F9E9697A50}">
      <dsp:nvSpPr>
        <dsp:cNvPr id="0" name=""/>
        <dsp:cNvSpPr/>
      </dsp:nvSpPr>
      <dsp:spPr>
        <a:xfrm>
          <a:off x="1439326" y="750298"/>
          <a:ext cx="2878652" cy="750298"/>
        </a:xfrm>
        <a:prstGeom prst="trapezoid">
          <a:avLst>
            <a:gd name="adj" fmla="val 95917"/>
          </a:avLst>
        </a:prstGeom>
        <a:solidFill>
          <a:srgbClr val="FFCDE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VAD</a:t>
          </a:r>
          <a:endParaRPr lang="en-US" sz="2800" b="1" kern="1200" dirty="0">
            <a:latin typeface="Calibri" panose="020F0502020204030204" pitchFamily="34" charset="0"/>
            <a:cs typeface="Calibri" panose="020F0502020204030204" pitchFamily="34" charset="0"/>
          </a:endParaRPr>
        </a:p>
      </dsp:txBody>
      <dsp:txXfrm>
        <a:off x="1943090" y="750298"/>
        <a:ext cx="1871124" cy="750298"/>
      </dsp:txXfrm>
    </dsp:sp>
    <dsp:sp modelId="{A3FF45BA-93C2-42A4-A5B0-13AA5518D45F}">
      <dsp:nvSpPr>
        <dsp:cNvPr id="0" name=""/>
        <dsp:cNvSpPr/>
      </dsp:nvSpPr>
      <dsp:spPr>
        <a:xfrm>
          <a:off x="719663" y="1500596"/>
          <a:ext cx="4317979" cy="750298"/>
        </a:xfrm>
        <a:prstGeom prst="trapezoid">
          <a:avLst>
            <a:gd name="adj" fmla="val 95917"/>
          </a:avLst>
        </a:prstGeom>
        <a:solidFill>
          <a:srgbClr val="DFBE9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CRT</a:t>
          </a:r>
          <a:endParaRPr lang="en-US" sz="2800" b="1" kern="1200" dirty="0">
            <a:latin typeface="Calibri" panose="020F0502020204030204" pitchFamily="34" charset="0"/>
            <a:cs typeface="Calibri" panose="020F0502020204030204" pitchFamily="34" charset="0"/>
          </a:endParaRPr>
        </a:p>
      </dsp:txBody>
      <dsp:txXfrm>
        <a:off x="1475309" y="1500596"/>
        <a:ext cx="2806686" cy="750298"/>
      </dsp:txXfrm>
    </dsp:sp>
    <dsp:sp modelId="{5BEC4268-B6C6-4C34-8596-3BC708F762DA}">
      <dsp:nvSpPr>
        <dsp:cNvPr id="0" name=""/>
        <dsp:cNvSpPr/>
      </dsp:nvSpPr>
      <dsp:spPr>
        <a:xfrm>
          <a:off x="0" y="2244277"/>
          <a:ext cx="5757305" cy="750298"/>
        </a:xfrm>
        <a:prstGeom prst="trapezoid">
          <a:avLst>
            <a:gd name="adj" fmla="val 95917"/>
          </a:avLst>
        </a:prstGeom>
        <a:solidFill>
          <a:srgbClr val="C7DE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ICD</a:t>
          </a:r>
          <a:endParaRPr lang="en-US" sz="2800" b="1" kern="1200" dirty="0">
            <a:latin typeface="Calibri" panose="020F0502020204030204" pitchFamily="34" charset="0"/>
            <a:cs typeface="Calibri" panose="020F0502020204030204" pitchFamily="34" charset="0"/>
          </a:endParaRPr>
        </a:p>
      </dsp:txBody>
      <dsp:txXfrm>
        <a:off x="1007528" y="2244277"/>
        <a:ext cx="3742248" cy="750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27179-9371-47C1-B7E8-C0DF09305067}">
      <dsp:nvSpPr>
        <dsp:cNvPr id="0" name=""/>
        <dsp:cNvSpPr/>
      </dsp:nvSpPr>
      <dsp:spPr>
        <a:xfrm>
          <a:off x="2147993" y="0"/>
          <a:ext cx="1461319" cy="750298"/>
        </a:xfrm>
        <a:prstGeom prst="trapezoid">
          <a:avLst>
            <a:gd name="adj" fmla="val 95917"/>
          </a:avLst>
        </a:prstGeom>
        <a:solidFill>
          <a:srgbClr val="FFFF9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GB" sz="2800" b="1" kern="1200" dirty="0" err="1" smtClean="0">
              <a:latin typeface="Calibri" panose="020F0502020204030204" pitchFamily="34" charset="0"/>
              <a:cs typeface="Calibri" panose="020F0502020204030204" pitchFamily="34" charset="0"/>
            </a:rPr>
            <a:t>Tx</a:t>
          </a:r>
          <a:endParaRPr lang="en-US" sz="2800" b="1" kern="1200" dirty="0">
            <a:latin typeface="Calibri" panose="020F0502020204030204" pitchFamily="34" charset="0"/>
            <a:cs typeface="Calibri" panose="020F0502020204030204" pitchFamily="34" charset="0"/>
          </a:endParaRPr>
        </a:p>
      </dsp:txBody>
      <dsp:txXfrm>
        <a:off x="2147993" y="0"/>
        <a:ext cx="1461319" cy="750298"/>
      </dsp:txXfrm>
    </dsp:sp>
    <dsp:sp modelId="{2CE4701B-ECA3-4C4F-9895-79F9E9697A50}">
      <dsp:nvSpPr>
        <dsp:cNvPr id="0" name=""/>
        <dsp:cNvSpPr/>
      </dsp:nvSpPr>
      <dsp:spPr>
        <a:xfrm>
          <a:off x="1439326" y="750298"/>
          <a:ext cx="2878652" cy="750298"/>
        </a:xfrm>
        <a:prstGeom prst="trapezoid">
          <a:avLst>
            <a:gd name="adj" fmla="val 95917"/>
          </a:avLst>
        </a:prstGeom>
        <a:solidFill>
          <a:srgbClr val="FFCDE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VAD</a:t>
          </a:r>
          <a:endParaRPr lang="en-US" sz="2800" b="1" kern="1200" dirty="0">
            <a:latin typeface="Calibri" panose="020F0502020204030204" pitchFamily="34" charset="0"/>
            <a:cs typeface="Calibri" panose="020F0502020204030204" pitchFamily="34" charset="0"/>
          </a:endParaRPr>
        </a:p>
      </dsp:txBody>
      <dsp:txXfrm>
        <a:off x="1943090" y="750298"/>
        <a:ext cx="1871124" cy="750298"/>
      </dsp:txXfrm>
    </dsp:sp>
    <dsp:sp modelId="{A3FF45BA-93C2-42A4-A5B0-13AA5518D45F}">
      <dsp:nvSpPr>
        <dsp:cNvPr id="0" name=""/>
        <dsp:cNvSpPr/>
      </dsp:nvSpPr>
      <dsp:spPr>
        <a:xfrm>
          <a:off x="719663" y="1500596"/>
          <a:ext cx="4317979" cy="750298"/>
        </a:xfrm>
        <a:prstGeom prst="trapezoid">
          <a:avLst>
            <a:gd name="adj" fmla="val 95917"/>
          </a:avLst>
        </a:prstGeom>
        <a:solidFill>
          <a:srgbClr val="DFBE9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CRT</a:t>
          </a:r>
          <a:endParaRPr lang="en-US" sz="2800" b="1" kern="1200" dirty="0">
            <a:latin typeface="Calibri" panose="020F0502020204030204" pitchFamily="34" charset="0"/>
            <a:cs typeface="Calibri" panose="020F0502020204030204" pitchFamily="34" charset="0"/>
          </a:endParaRPr>
        </a:p>
      </dsp:txBody>
      <dsp:txXfrm>
        <a:off x="1475309" y="1500596"/>
        <a:ext cx="2806686" cy="750298"/>
      </dsp:txXfrm>
    </dsp:sp>
    <dsp:sp modelId="{5BEC4268-B6C6-4C34-8596-3BC708F762DA}">
      <dsp:nvSpPr>
        <dsp:cNvPr id="0" name=""/>
        <dsp:cNvSpPr/>
      </dsp:nvSpPr>
      <dsp:spPr>
        <a:xfrm>
          <a:off x="0" y="2244277"/>
          <a:ext cx="5757305" cy="750298"/>
        </a:xfrm>
        <a:prstGeom prst="trapezoid">
          <a:avLst>
            <a:gd name="adj" fmla="val 95917"/>
          </a:avLst>
        </a:prstGeom>
        <a:solidFill>
          <a:srgbClr val="C7DE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ICD</a:t>
          </a:r>
          <a:endParaRPr lang="en-US" sz="2800" b="1" kern="1200" dirty="0">
            <a:latin typeface="Calibri" panose="020F0502020204030204" pitchFamily="34" charset="0"/>
            <a:cs typeface="Calibri" panose="020F0502020204030204" pitchFamily="34" charset="0"/>
          </a:endParaRPr>
        </a:p>
      </dsp:txBody>
      <dsp:txXfrm>
        <a:off x="1007528" y="2244277"/>
        <a:ext cx="3742248" cy="750298"/>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29C4-B5EA-1242-B13C-1062AC21F45F}" type="datetimeFigureOut">
              <a:rPr lang="it-IT" smtClean="0"/>
              <a:t>22/11/19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2F787-C957-2847-B4BB-AF17864EA0ED}" type="slidenum">
              <a:rPr lang="it-IT" smtClean="0"/>
              <a:t>‹n.›</a:t>
            </a:fld>
            <a:endParaRPr lang="it-IT"/>
          </a:p>
        </p:txBody>
      </p:sp>
    </p:spTree>
    <p:extLst>
      <p:ext uri="{BB962C8B-B14F-4D97-AF65-F5344CB8AC3E}">
        <p14:creationId xmlns:p14="http://schemas.microsoft.com/office/powerpoint/2010/main" val="103561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LO SCOMPENSO RESTA</a:t>
            </a:r>
            <a:r>
              <a:rPr lang="it-IT" baseline="0" dirty="0" smtClean="0"/>
              <a:t> </a:t>
            </a:r>
            <a:r>
              <a:rPr lang="it-IT" dirty="0" smtClean="0"/>
              <a:t>UNA PATOLOGIA</a:t>
            </a:r>
            <a:r>
              <a:rPr lang="it-IT" baseline="0" dirty="0" smtClean="0"/>
              <a:t> DAL NOT</a:t>
            </a:r>
            <a:r>
              <a:rPr lang="it-IT" dirty="0" smtClean="0"/>
              <a:t>EVOLE</a:t>
            </a:r>
            <a:r>
              <a:rPr lang="it-IT" baseline="0" dirty="0" smtClean="0"/>
              <a:t> IMPATTO CLINICO ED ECONOMICO, RAPPRESENTANDO LA PRIMA CAUSA DI RICOVERO NEI PAZIENTI CON PIU’ DI 65 ANNI.</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QUESTO SIA PER I CAMBIAMENTI NELLA POPOLAZIONE EUROPEA, SIA NEL MIGLIORAMENTO DELL’ASPETTATIVA DI VITA</a:t>
            </a:r>
          </a:p>
          <a:p>
            <a:r>
              <a:rPr lang="it-IT" dirty="0" smtClean="0"/>
              <a:t>A DIFFERENZA DI ALTRE PATOLOGIE CV,</a:t>
            </a:r>
            <a:r>
              <a:rPr lang="it-IT" baseline="0" dirty="0" smtClean="0"/>
              <a:t> </a:t>
            </a:r>
            <a:r>
              <a:rPr lang="it-IT" dirty="0" smtClean="0"/>
              <a:t>NEGLI ULTIMI DECENNI</a:t>
            </a:r>
            <a:r>
              <a:rPr lang="it-IT" baseline="0" dirty="0" smtClean="0"/>
              <a:t> SI E’ ASSISTITO AD UN </a:t>
            </a:r>
            <a:r>
              <a:rPr lang="it-IT" dirty="0" smtClean="0"/>
              <a:t>CONTINUO</a:t>
            </a:r>
            <a:r>
              <a:rPr lang="it-IT" baseline="0" dirty="0" smtClean="0"/>
              <a:t> AUMENTO DELLA PREVALENZA, CHE RAGGIUNGE E SUPERA IL 10% NELLE PERSONE OVER 70 </a:t>
            </a:r>
          </a:p>
          <a:p>
            <a:r>
              <a:rPr lang="it-IT" baseline="0" dirty="0" smtClean="0"/>
              <a:t>SI CALCOLA CHE 1.5 % DELLA POPOLAZIONE SIA AFFETTA DA SCOMPENSO ASINTOMATICO</a:t>
            </a:r>
          </a:p>
        </p:txBody>
      </p:sp>
      <p:sp>
        <p:nvSpPr>
          <p:cNvPr id="4" name="Segnaposto numero diapositiva 3"/>
          <p:cNvSpPr>
            <a:spLocks noGrp="1"/>
          </p:cNvSpPr>
          <p:nvPr>
            <p:ph type="sldNum" sz="quarter" idx="10"/>
          </p:nvPr>
        </p:nvSpPr>
        <p:spPr/>
        <p:txBody>
          <a:bodyPr/>
          <a:lstStyle/>
          <a:p>
            <a:fld id="{DC9849E8-8603-433E-9859-EEB50B111BEC}" type="slidenum">
              <a:rPr lang="it-IT" smtClean="0"/>
              <a:pPr/>
              <a:t>3</a:t>
            </a:fld>
            <a:endParaRPr lang="it-IT"/>
          </a:p>
        </p:txBody>
      </p:sp>
    </p:spTree>
    <p:extLst>
      <p:ext uri="{BB962C8B-B14F-4D97-AF65-F5344CB8AC3E}">
        <p14:creationId xmlns:p14="http://schemas.microsoft.com/office/powerpoint/2010/main" val="203773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74" tIns="45989" rIns="91974" bIns="45989" numCol="1" anchor="t" anchorCtr="0" compatLnSpc="1">
            <a:prstTxWarp prst="textNoShape">
              <a:avLst/>
            </a:prstTxWarp>
          </a:bodyPr>
          <a:lstStyle/>
          <a:p>
            <a:pPr eaLnBrk="1" hangingPunct="1">
              <a:spcBef>
                <a:spcPct val="0"/>
              </a:spcBef>
              <a:spcAft>
                <a:spcPts val="288"/>
              </a:spcAft>
            </a:pPr>
            <a:r>
              <a:rPr lang="en-GB" altLang="en-US" sz="800" b="1" smtClean="0">
                <a:latin typeface="Arial" panose="020B0604020202020204" pitchFamily="34" charset="0"/>
              </a:rPr>
              <a:t>HF is a progressive condition with high morbidity and mortality</a:t>
            </a:r>
          </a:p>
          <a:p>
            <a:pPr eaLnBrk="1" hangingPunct="1">
              <a:spcBef>
                <a:spcPct val="0"/>
              </a:spcBef>
              <a:spcAft>
                <a:spcPts val="288"/>
              </a:spcAft>
            </a:pPr>
            <a:r>
              <a:rPr lang="en-US" altLang="en-US" sz="800" smtClean="0">
                <a:latin typeface="Arial" panose="020B0604020202020204" pitchFamily="34" charset="0"/>
              </a:rPr>
              <a:t>Heart failure (HF) is characterized by a progressive decline in cardiac function, interspersed with acute episodes of exacerbation. </a:t>
            </a:r>
            <a:r>
              <a:rPr lang="en-GB" altLang="en-US" sz="800" smtClean="0">
                <a:latin typeface="Arial" panose="020B0604020202020204" pitchFamily="34" charset="0"/>
              </a:rPr>
              <a:t>In chronic HF, a process of progressive ventricular remodelling leads to  a gradual decline in clinical status often </a:t>
            </a:r>
            <a:r>
              <a:rPr lang="en-US" altLang="en-US" sz="800" smtClean="0">
                <a:latin typeface="Arial" panose="020B0604020202020204" pitchFamily="34" charset="0"/>
              </a:rPr>
              <a:t>interspersed </a:t>
            </a:r>
            <a:r>
              <a:rPr lang="en-GB" altLang="en-US" sz="800" smtClean="0">
                <a:latin typeface="Arial" panose="020B0604020202020204" pitchFamily="34" charset="0"/>
              </a:rPr>
              <a:t>with episodes of acute decompensation. With each acute event, there is a rapid drop in clinical status that may not be fully resolved following the event. </a:t>
            </a:r>
          </a:p>
          <a:p>
            <a:pPr eaLnBrk="1" hangingPunct="1">
              <a:spcBef>
                <a:spcPct val="0"/>
              </a:spcBef>
              <a:spcAft>
                <a:spcPts val="288"/>
              </a:spcAft>
            </a:pPr>
            <a:r>
              <a:rPr lang="en-US" altLang="en-US" sz="800" smtClean="0">
                <a:latin typeface="Arial" panose="020B0604020202020204" pitchFamily="34" charset="0"/>
              </a:rPr>
              <a:t>The clinical course of HF tends to feature an increasing frequency of acute HF episodes as the disease progresses. Each acute episode is thought to contribute to further decline in cardiac and/or renal function, as a result of </a:t>
            </a:r>
            <a:r>
              <a:rPr lang="en-GB" altLang="en-US" sz="800" smtClean="0">
                <a:latin typeface="Arial" panose="020B0604020202020204" pitchFamily="34" charset="0"/>
              </a:rPr>
              <a:t>hemodynamic and neurohormonal changes and </a:t>
            </a:r>
            <a:r>
              <a:rPr lang="en-US" altLang="en-US" sz="800" smtClean="0">
                <a:latin typeface="Arial" panose="020B0604020202020204" pitchFamily="34" charset="0"/>
              </a:rPr>
              <a:t>potential myocardial or renal injury incurred during these exacerbations. Thus each rehospitalization for acute HF contributes to progressive left ventricular or renal dysfunction, leading to an inevitable downward spiral of increasing frequency of acute events, </a:t>
            </a:r>
            <a:r>
              <a:rPr lang="en-GB" altLang="en-US" sz="800" smtClean="0">
                <a:latin typeface="Arial" panose="020B0604020202020204" pitchFamily="34" charset="0"/>
              </a:rPr>
              <a:t>each causing further residual cardiac damage,</a:t>
            </a:r>
            <a:r>
              <a:rPr lang="en-US" altLang="en-US" sz="800" smtClean="0">
                <a:latin typeface="Arial" panose="020B0604020202020204" pitchFamily="34" charset="0"/>
              </a:rPr>
              <a:t> leading to high rates of hospitalization and increased risk of death.</a:t>
            </a:r>
            <a:endParaRPr lang="en-GB" altLang="en-US" sz="800" smtClean="0">
              <a:latin typeface="Arial" panose="020B0604020202020204" pitchFamily="34" charset="0"/>
            </a:endParaRPr>
          </a:p>
          <a:p>
            <a:pPr eaLnBrk="1" hangingPunct="1">
              <a:spcBef>
                <a:spcPct val="0"/>
              </a:spcBef>
              <a:spcAft>
                <a:spcPts val="288"/>
              </a:spcAft>
            </a:pPr>
            <a:endParaRPr lang="en-GB" altLang="en-US" sz="800" smtClean="0">
              <a:latin typeface="Arial" panose="020B0604020202020204" pitchFamily="34" charset="0"/>
            </a:endParaRPr>
          </a:p>
          <a:p>
            <a:pPr eaLnBrk="1" hangingPunct="1">
              <a:spcBef>
                <a:spcPct val="0"/>
              </a:spcBef>
              <a:spcAft>
                <a:spcPts val="288"/>
              </a:spcAft>
            </a:pPr>
            <a:r>
              <a:rPr lang="en-GB" altLang="en-US" sz="800" b="1" smtClean="0">
                <a:latin typeface="Arial" panose="020B0604020202020204" pitchFamily="34" charset="0"/>
              </a:rPr>
              <a:t>Abbreviation</a:t>
            </a:r>
          </a:p>
          <a:p>
            <a:pPr eaLnBrk="1" hangingPunct="1">
              <a:spcBef>
                <a:spcPct val="0"/>
              </a:spcBef>
              <a:spcAft>
                <a:spcPts val="288"/>
              </a:spcAft>
            </a:pPr>
            <a:r>
              <a:rPr lang="en-GB" altLang="en-US" sz="800" smtClean="0">
                <a:latin typeface="Arial" panose="020B0604020202020204" pitchFamily="34" charset="0"/>
              </a:rPr>
              <a:t>HF=heart failure</a:t>
            </a:r>
            <a:endParaRPr lang="en-US" altLang="en-US" sz="800" smtClean="0">
              <a:latin typeface="Arial" panose="020B0604020202020204" pitchFamily="34" charset="0"/>
            </a:endParaRPr>
          </a:p>
          <a:p>
            <a:pPr eaLnBrk="1" hangingPunct="1">
              <a:spcBef>
                <a:spcPct val="0"/>
              </a:spcBef>
              <a:spcAft>
                <a:spcPts val="288"/>
              </a:spcAft>
            </a:pPr>
            <a:endParaRPr lang="en-GB" altLang="en-US" sz="800" smtClean="0">
              <a:latin typeface="Arial" panose="020B0604020202020204" pitchFamily="34" charset="0"/>
            </a:endParaRPr>
          </a:p>
          <a:p>
            <a:pPr eaLnBrk="1" hangingPunct="1">
              <a:spcBef>
                <a:spcPct val="0"/>
              </a:spcBef>
              <a:spcAft>
                <a:spcPts val="288"/>
              </a:spcAft>
            </a:pPr>
            <a:r>
              <a:rPr lang="en-GB" altLang="en-US" sz="800" b="1" smtClean="0">
                <a:latin typeface="Arial" panose="020B0604020202020204" pitchFamily="34" charset="0"/>
              </a:rPr>
              <a:t>References</a:t>
            </a:r>
          </a:p>
          <a:p>
            <a:pPr>
              <a:spcBef>
                <a:spcPct val="0"/>
              </a:spcBef>
              <a:spcAft>
                <a:spcPts val="288"/>
              </a:spcAft>
            </a:pPr>
            <a:r>
              <a:rPr lang="en-GB" altLang="en-US" sz="800" smtClean="0">
                <a:solidFill>
                  <a:srgbClr val="000000"/>
                </a:solidFill>
                <a:latin typeface="Arial" panose="020B0604020202020204" pitchFamily="34" charset="0"/>
              </a:rPr>
              <a:t>Ahmed et al. </a:t>
            </a:r>
            <a:r>
              <a:rPr lang="en-GB" altLang="en-US" sz="800" smtClean="0">
                <a:latin typeface="Arial" panose="020B0604020202020204" pitchFamily="34" charset="0"/>
              </a:rPr>
              <a:t>Am Heart J 2006;151:444</a:t>
            </a:r>
            <a:r>
              <a:rPr lang="en-GB" altLang="en-US" sz="800" smtClean="0">
                <a:solidFill>
                  <a:srgbClr val="000000"/>
                </a:solidFill>
                <a:latin typeface="Arial" panose="020B0604020202020204" pitchFamily="34" charset="0"/>
                <a:cs typeface="Arial" panose="020B0604020202020204" pitchFamily="34" charset="0"/>
              </a:rPr>
              <a:t>–</a:t>
            </a:r>
            <a:r>
              <a:rPr lang="en-GB" altLang="en-US" sz="800" smtClean="0">
                <a:latin typeface="Arial" panose="020B0604020202020204" pitchFamily="34" charset="0"/>
              </a:rPr>
              <a:t>50</a:t>
            </a:r>
            <a:endParaRPr lang="en-GB" altLang="en-US" sz="800" smtClean="0">
              <a:solidFill>
                <a:srgbClr val="000000"/>
              </a:solidFill>
              <a:latin typeface="Arial" panose="020B0604020202020204" pitchFamily="34" charset="0"/>
            </a:endParaRPr>
          </a:p>
          <a:p>
            <a:pPr>
              <a:spcBef>
                <a:spcPct val="0"/>
              </a:spcBef>
              <a:spcAft>
                <a:spcPts val="288"/>
              </a:spcAft>
            </a:pPr>
            <a:r>
              <a:rPr lang="en-GB" altLang="en-US" sz="800" smtClean="0">
                <a:solidFill>
                  <a:srgbClr val="000000"/>
                </a:solidFill>
                <a:latin typeface="Arial" panose="020B0604020202020204" pitchFamily="34" charset="0"/>
                <a:cs typeface="Arial" panose="020B0604020202020204" pitchFamily="34" charset="0"/>
              </a:rPr>
              <a:t>Gheorghiade et al. Am J Cardiol 2005;96:11G–17G</a:t>
            </a:r>
          </a:p>
          <a:p>
            <a:pPr>
              <a:spcBef>
                <a:spcPct val="0"/>
              </a:spcBef>
              <a:spcAft>
                <a:spcPts val="288"/>
              </a:spcAft>
            </a:pPr>
            <a:r>
              <a:rPr lang="en-GB" altLang="en-US" sz="800" smtClean="0">
                <a:solidFill>
                  <a:srgbClr val="000000"/>
                </a:solidFill>
                <a:latin typeface="Arial" panose="020B0604020202020204" pitchFamily="34" charset="0"/>
              </a:rPr>
              <a:t>Gheorghiade &amp; Pang. J Am Coll Cardiol 2009;53:557–73</a:t>
            </a:r>
          </a:p>
          <a:p>
            <a:pPr>
              <a:spcBef>
                <a:spcPct val="0"/>
              </a:spcBef>
              <a:spcAft>
                <a:spcPts val="288"/>
              </a:spcAft>
            </a:pPr>
            <a:r>
              <a:rPr lang="en-GB" altLang="en-US" sz="800" smtClean="0">
                <a:solidFill>
                  <a:srgbClr val="000000"/>
                </a:solidFill>
                <a:latin typeface="Arial" panose="020B0604020202020204" pitchFamily="34" charset="0"/>
              </a:rPr>
              <a:t>Holland et al. </a:t>
            </a:r>
            <a:r>
              <a:rPr lang="en-GB" altLang="en-US" sz="800" smtClean="0">
                <a:latin typeface="Arial" panose="020B0604020202020204" pitchFamily="34" charset="0"/>
              </a:rPr>
              <a:t>J Card Fail 2010;16:150–6</a:t>
            </a:r>
            <a:endParaRPr lang="en-GB" altLang="en-US" sz="800" smtClean="0">
              <a:solidFill>
                <a:srgbClr val="000000"/>
              </a:solidFill>
              <a:latin typeface="Arial" panose="020B0604020202020204" pitchFamily="34" charset="0"/>
            </a:endParaRPr>
          </a:p>
          <a:p>
            <a:pPr>
              <a:spcBef>
                <a:spcPct val="0"/>
              </a:spcBef>
              <a:spcAft>
                <a:spcPts val="288"/>
              </a:spcAft>
            </a:pPr>
            <a:r>
              <a:rPr lang="en-GB" altLang="en-US" sz="800" smtClean="0">
                <a:solidFill>
                  <a:srgbClr val="000000"/>
                </a:solidFill>
                <a:latin typeface="Arial" panose="020B0604020202020204" pitchFamily="34" charset="0"/>
              </a:rPr>
              <a:t>Muntwyler et al. Eur Heart J 2002;23:1861–6</a:t>
            </a:r>
          </a:p>
          <a:p>
            <a:pPr eaLnBrk="1" hangingPunct="1">
              <a:spcBef>
                <a:spcPct val="0"/>
              </a:spcBef>
              <a:spcAft>
                <a:spcPts val="288"/>
              </a:spcAft>
            </a:pPr>
            <a:endParaRPr lang="en-GB" altLang="en-US" sz="800" smtClean="0">
              <a:latin typeface="Arial" panose="020B0604020202020204" pitchFamily="34" charset="0"/>
            </a:endParaRPr>
          </a:p>
          <a:p>
            <a:pPr eaLnBrk="1" hangingPunct="1">
              <a:spcBef>
                <a:spcPct val="0"/>
              </a:spcBef>
              <a:spcAft>
                <a:spcPts val="288"/>
              </a:spcAft>
            </a:pPr>
            <a:r>
              <a:rPr lang="en-US" altLang="en-US" sz="800" b="1" smtClean="0">
                <a:latin typeface="Arial" panose="020B0604020202020204" pitchFamily="34" charset="0"/>
              </a:rPr>
              <a:t>Key communication points</a:t>
            </a:r>
          </a:p>
          <a:p>
            <a:pPr eaLnBrk="1" hangingPunct="1">
              <a:spcBef>
                <a:spcPct val="0"/>
              </a:spcBef>
              <a:spcAft>
                <a:spcPts val="288"/>
              </a:spcAft>
              <a:buFontTx/>
              <a:buAutoNum type="arabicPeriod"/>
            </a:pPr>
            <a:r>
              <a:rPr lang="en-GB" altLang="en-US" sz="800" smtClean="0">
                <a:latin typeface="Arial" panose="020B0604020202020204" pitchFamily="34" charset="0"/>
              </a:rPr>
              <a:t>As HF progresses there is an increased frequency of acute events, each causing further residual cardiac damage</a:t>
            </a:r>
          </a:p>
          <a:p>
            <a:pPr eaLnBrk="1" hangingPunct="1">
              <a:spcBef>
                <a:spcPct val="0"/>
              </a:spcBef>
              <a:spcAft>
                <a:spcPts val="288"/>
              </a:spcAft>
              <a:buFontTx/>
              <a:buAutoNum type="arabicPeriod"/>
            </a:pPr>
            <a:r>
              <a:rPr lang="en-GB" altLang="en-US" sz="800" smtClean="0">
                <a:latin typeface="Arial" panose="020B0604020202020204" pitchFamily="34" charset="0"/>
              </a:rPr>
              <a:t>Progression of HF is associated with increased risk of hospitalization and death</a:t>
            </a:r>
            <a:endParaRPr lang="en-US" altLang="en-US" sz="800" smtClean="0">
              <a:latin typeface="Arial"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4" tIns="44857" rIns="89714" bIns="44857"/>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9798EC-9262-46FB-8875-3A6BDA73A0D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968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Beneficial effect of sacubitril/valsartan on eGFR were observed, despite: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dirty="0" smtClean="0"/>
              <a:t>decrease in arterial pressure which leads</a:t>
            </a:r>
            <a:r>
              <a:rPr lang="en-US" sz="1200" baseline="0" dirty="0" smtClean="0"/>
              <a:t> to </a:t>
            </a:r>
            <a:r>
              <a:rPr lang="en-US" sz="1200" dirty="0" smtClean="0"/>
              <a:t>decline in eGFR during RAAS blockade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dirty="0" smtClean="0"/>
              <a:t>decrease in </a:t>
            </a:r>
            <a:r>
              <a:rPr lang="en-US" sz="1200" dirty="0" err="1" smtClean="0"/>
              <a:t>intraglomerular</a:t>
            </a:r>
            <a:r>
              <a:rPr lang="en-US" sz="1200" dirty="0" smtClean="0"/>
              <a:t> pressures associated with </a:t>
            </a:r>
            <a:r>
              <a:rPr lang="en-US" sz="1200" dirty="0" err="1" smtClean="0"/>
              <a:t>neprilysin</a:t>
            </a:r>
            <a:r>
              <a:rPr lang="en-US" sz="1200" dirty="0" smtClean="0"/>
              <a:t> inhibition</a:t>
            </a:r>
            <a:endParaRPr lang="en-US" sz="1200" kern="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56</a:t>
            </a:fld>
            <a:endParaRPr lang="en-US" dirty="0"/>
          </a:p>
        </p:txBody>
      </p:sp>
    </p:spTree>
    <p:extLst>
      <p:ext uri="{BB962C8B-B14F-4D97-AF65-F5344CB8AC3E}">
        <p14:creationId xmlns:p14="http://schemas.microsoft.com/office/powerpoint/2010/main" val="43852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4000"/>
              </a:lnSpc>
              <a:spcBef>
                <a:spcPts val="0"/>
              </a:spcBef>
              <a:spcAft>
                <a:spcPts val="1200"/>
              </a:spcAft>
              <a:buSzPct val="110000"/>
              <a:buFont typeface="Arial" panose="020B0604020202020204" pitchFamily="34" charset="0"/>
              <a:buChar char="•"/>
              <a:tabLst/>
              <a:defRPr/>
            </a:pPr>
            <a:r>
              <a:rPr lang="en-US" sz="1200" dirty="0" smtClean="0"/>
              <a:t>Among patients with CKD, 823 individuals (30%) experienced the primary composite outcome (CV death or HF hospitalization) during follow-up, compared with 1208 (21%) among those without CKD </a:t>
            </a:r>
          </a:p>
          <a:p>
            <a:pPr marL="0" lvl="0" indent="0">
              <a:lnSpc>
                <a:spcPct val="114000"/>
              </a:lnSpc>
              <a:spcBef>
                <a:spcPts val="0"/>
              </a:spcBef>
              <a:spcAft>
                <a:spcPts val="1200"/>
              </a:spcAft>
              <a:buSzPct val="110000"/>
              <a:buFont typeface="Arial" panose="020B0604020202020204" pitchFamily="34" charset="0"/>
              <a:buNone/>
              <a:tabLst/>
              <a:defRPr/>
            </a:pPr>
            <a:endParaRPr lang="en-US" sz="900" dirty="0" smtClean="0"/>
          </a:p>
          <a:p>
            <a:pPr marL="285750" lvl="0" indent="-285750">
              <a:lnSpc>
                <a:spcPct val="114000"/>
              </a:lnSpc>
              <a:spcBef>
                <a:spcPts val="0"/>
              </a:spcBef>
              <a:spcAft>
                <a:spcPts val="1200"/>
              </a:spcAft>
              <a:buSzPct val="110000"/>
              <a:buFont typeface="Arial" panose="020B0604020202020204" pitchFamily="34" charset="0"/>
              <a:buChar char="•"/>
              <a:tabLst/>
              <a:defRPr/>
            </a:pPr>
            <a:r>
              <a:rPr lang="en-US" sz="1200" dirty="0" smtClean="0"/>
              <a:t>Relative risk reduction with sacubitril/valsartan</a:t>
            </a:r>
            <a:r>
              <a:rPr lang="en-US" sz="1200" i="1" dirty="0" smtClean="0"/>
              <a:t>, vs. </a:t>
            </a:r>
            <a:r>
              <a:rPr lang="en-US" sz="1200" dirty="0" smtClean="0"/>
              <a:t>enalapril, was similar in patients with CKD and without CKD</a:t>
            </a:r>
          </a:p>
        </p:txBody>
      </p:sp>
      <p:sp>
        <p:nvSpPr>
          <p:cNvPr id="4" name="Slide Number Placeholder 3"/>
          <p:cNvSpPr>
            <a:spLocks noGrp="1"/>
          </p:cNvSpPr>
          <p:nvPr>
            <p:ph type="sldNum" sz="quarter" idx="10"/>
          </p:nvPr>
        </p:nvSpPr>
        <p:spPr/>
        <p:txBody>
          <a:bodyPr/>
          <a:lstStyle/>
          <a:p>
            <a:fld id="{5A6330BE-D91A-D240-B266-E5D5F99B4CCE}" type="slidenum">
              <a:rPr lang="en-US" smtClean="0"/>
              <a:pPr/>
              <a:t>60</a:t>
            </a:fld>
            <a:endParaRPr lang="en-US" dirty="0"/>
          </a:p>
        </p:txBody>
      </p:sp>
    </p:spTree>
    <p:extLst>
      <p:ext uri="{BB962C8B-B14F-4D97-AF65-F5344CB8AC3E}">
        <p14:creationId xmlns:p14="http://schemas.microsoft.com/office/powerpoint/2010/main" val="2059739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61</a:t>
            </a:fld>
            <a:endParaRPr lang="en-US" dirty="0"/>
          </a:p>
        </p:txBody>
      </p:sp>
    </p:spTree>
    <p:extLst>
      <p:ext uri="{BB962C8B-B14F-4D97-AF65-F5344CB8AC3E}">
        <p14:creationId xmlns:p14="http://schemas.microsoft.com/office/powerpoint/2010/main" val="1014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62</a:t>
            </a:fld>
            <a:endParaRPr lang="en-US" dirty="0"/>
          </a:p>
        </p:txBody>
      </p:sp>
    </p:spTree>
    <p:extLst>
      <p:ext uri="{BB962C8B-B14F-4D97-AF65-F5344CB8AC3E}">
        <p14:creationId xmlns:p14="http://schemas.microsoft.com/office/powerpoint/2010/main" val="158160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1181100" y="696913"/>
            <a:ext cx="4648200" cy="3486150"/>
          </a:xfrm>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en-GB" altLang="en-US" b="1">
                <a:latin typeface="Arial" pitchFamily="34" charset="0"/>
              </a:rPr>
              <a:t>PARAMOUNT: estimated GFR was reduced to a lesser extent with LCZ696 versus valsartan</a:t>
            </a:r>
          </a:p>
          <a:p>
            <a:r>
              <a:rPr lang="en-GB" altLang="en-US">
                <a:latin typeface="Arial" pitchFamily="34" charset="0"/>
              </a:rPr>
              <a:t>Estimated glomerular filtration rate (eGFR) is used as a marker of renal function. Over 36 weeks, estimated glomerular filtration rate decreased to a lesser extent with LCZ696 compared with valsartan (–1.6 mL/min per 1.73 m</a:t>
            </a:r>
            <a:r>
              <a:rPr lang="en-GB" altLang="en-US" baseline="30000">
                <a:latin typeface="Arial" pitchFamily="34" charset="0"/>
              </a:rPr>
              <a:t>2</a:t>
            </a:r>
            <a:r>
              <a:rPr lang="en-GB" altLang="en-US">
                <a:latin typeface="Arial" pitchFamily="34" charset="0"/>
              </a:rPr>
              <a:t> with LCZ696 versus–5.2 mL/min per 1.73 m</a:t>
            </a:r>
            <a:r>
              <a:rPr lang="en-GB" altLang="en-US" baseline="30000">
                <a:latin typeface="Arial" pitchFamily="34" charset="0"/>
              </a:rPr>
              <a:t>2 </a:t>
            </a:r>
            <a:r>
              <a:rPr lang="en-GB" altLang="en-US">
                <a:latin typeface="Arial" pitchFamily="34" charset="0"/>
              </a:rPr>
              <a:t>with valsartan; p=0.007).</a:t>
            </a:r>
          </a:p>
          <a:p>
            <a:pPr>
              <a:lnSpc>
                <a:spcPct val="110000"/>
              </a:lnSpc>
            </a:pPr>
            <a:r>
              <a:rPr lang="en-GB" altLang="en-US" b="1">
                <a:latin typeface="Arial" pitchFamily="34" charset="0"/>
              </a:rPr>
              <a:t>Abbreviations</a:t>
            </a:r>
          </a:p>
          <a:p>
            <a:pPr>
              <a:lnSpc>
                <a:spcPct val="110000"/>
              </a:lnSpc>
            </a:pPr>
            <a:r>
              <a:rPr lang="en-GB" altLang="en-US">
                <a:latin typeface="Arial" pitchFamily="34" charset="0"/>
              </a:rPr>
              <a:t>GFR=glomerular filtration rate; PARAMOUNT=LCZ696 compared to valsartan in patients with chronic heart failure and preserved left-ventricular ejection fraction</a:t>
            </a:r>
            <a:endParaRPr lang="en-GB" altLang="en-US" b="1">
              <a:latin typeface="Arial" pitchFamily="34" charset="0"/>
            </a:endParaRPr>
          </a:p>
          <a:p>
            <a:pPr>
              <a:lnSpc>
                <a:spcPct val="110000"/>
              </a:lnSpc>
            </a:pPr>
            <a:r>
              <a:rPr lang="en-GB" altLang="en-US" b="1">
                <a:latin typeface="Arial" pitchFamily="34" charset="0"/>
              </a:rPr>
              <a:t>Reference</a:t>
            </a:r>
          </a:p>
          <a:p>
            <a:pPr>
              <a:lnSpc>
                <a:spcPct val="110000"/>
              </a:lnSpc>
            </a:pPr>
            <a:r>
              <a:rPr lang="en-US" altLang="en-US">
                <a:latin typeface="Arial" pitchFamily="34" charset="0"/>
              </a:rPr>
              <a:t>Solomon et al. Lancet 2012</a:t>
            </a:r>
            <a:r>
              <a:rPr lang="en-GB" altLang="en-US">
                <a:latin typeface="Arial" pitchFamily="34" charset="0"/>
              </a:rPr>
              <a:t>;380:1387</a:t>
            </a:r>
            <a:r>
              <a:rPr lang="en-US" altLang="en-US">
                <a:latin typeface="Arial" pitchFamily="34" charset="0"/>
              </a:rPr>
              <a:t>–</a:t>
            </a:r>
            <a:r>
              <a:rPr lang="en-GB" altLang="en-US">
                <a:latin typeface="Arial" pitchFamily="34" charset="0"/>
              </a:rPr>
              <a:t>95</a:t>
            </a:r>
            <a:endParaRPr lang="en-GB" altLang="en-US" b="1">
              <a:latin typeface="Arial" pitchFamily="34" charset="0"/>
            </a:endParaRPr>
          </a:p>
          <a:p>
            <a:pPr>
              <a:lnSpc>
                <a:spcPct val="110000"/>
              </a:lnSpc>
            </a:pPr>
            <a:r>
              <a:rPr lang="en-GB" altLang="en-US" b="1">
                <a:latin typeface="Arial" pitchFamily="34" charset="0"/>
              </a:rPr>
              <a:t>Key communication point</a:t>
            </a:r>
          </a:p>
          <a:p>
            <a:r>
              <a:rPr lang="en-GB" altLang="en-US">
                <a:latin typeface="Arial" pitchFamily="34" charset="0"/>
              </a:rPr>
              <a:t>In the PARAMOUNT study, estimated glomerular filtration rate (GFR) decreased to a lesser extent with LCZ696 compared with valsartan, over 36 weeks.</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lnSpc>
                <a:spcPct val="95000"/>
              </a:lnSpc>
              <a:spcBef>
                <a:spcPct val="60000"/>
              </a:spcBef>
              <a:defRPr sz="1200">
                <a:solidFill>
                  <a:schemeClr val="tx1"/>
                </a:solidFill>
                <a:latin typeface="Arial" pitchFamily="34" charset="0"/>
                <a:ea typeface="ＭＳ Ｐゴシック" pitchFamily="34" charset="-128"/>
              </a:defRPr>
            </a:lvl1pPr>
            <a:lvl2pPr marL="742950" indent="-285750" defTabSz="931863" eaLnBrk="0" hangingPunct="0">
              <a:lnSpc>
                <a:spcPct val="95000"/>
              </a:lnSpc>
              <a:spcBef>
                <a:spcPct val="40000"/>
              </a:spcBef>
              <a:buChar char="•"/>
              <a:defRPr sz="1200">
                <a:solidFill>
                  <a:schemeClr val="tx1"/>
                </a:solidFill>
                <a:latin typeface="Arial" pitchFamily="34" charset="0"/>
                <a:ea typeface="ＭＳ Ｐゴシック" pitchFamily="34" charset="-128"/>
              </a:defRPr>
            </a:lvl2pPr>
            <a:lvl3pPr marL="1143000" indent="-228600" defTabSz="931863" eaLnBrk="0" hangingPunct="0">
              <a:lnSpc>
                <a:spcPct val="95000"/>
              </a:lnSpc>
              <a:spcBef>
                <a:spcPct val="20000"/>
              </a:spcBef>
              <a:buChar char="•"/>
              <a:defRPr sz="1000">
                <a:solidFill>
                  <a:schemeClr val="tx1"/>
                </a:solidFill>
                <a:latin typeface="Arial" pitchFamily="34" charset="0"/>
                <a:ea typeface="ＭＳ Ｐゴシック" pitchFamily="34" charset="-128"/>
              </a:defRPr>
            </a:lvl3pPr>
            <a:lvl4pPr marL="1600200" indent="-228600" defTabSz="931863" eaLnBrk="0" hangingPunct="0">
              <a:lnSpc>
                <a:spcPct val="95000"/>
              </a:lnSpc>
              <a:spcBef>
                <a:spcPct val="20000"/>
              </a:spcBef>
              <a:buChar char="•"/>
              <a:defRPr sz="900">
                <a:solidFill>
                  <a:schemeClr val="tx1"/>
                </a:solidFill>
                <a:latin typeface="Arial" pitchFamily="34" charset="0"/>
                <a:ea typeface="ＭＳ Ｐゴシック" pitchFamily="34" charset="-128"/>
              </a:defRPr>
            </a:lvl4pPr>
            <a:lvl5pPr marL="2057400" indent="-228600" defTabSz="931863" eaLnBrk="0" hangingPunct="0">
              <a:lnSpc>
                <a:spcPct val="95000"/>
              </a:lnSpc>
              <a:spcBef>
                <a:spcPct val="20000"/>
              </a:spcBef>
              <a:buChar char="•"/>
              <a:defRPr sz="900">
                <a:solidFill>
                  <a:schemeClr val="tx1"/>
                </a:solidFill>
                <a:latin typeface="Arial" pitchFamily="34" charset="0"/>
                <a:ea typeface="ＭＳ Ｐゴシック" pitchFamily="34" charset="-128"/>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pitchFamily="34" charset="0"/>
                <a:ea typeface="ＭＳ Ｐゴシック" pitchFamily="34" charset="-128"/>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pitchFamily="34" charset="0"/>
                <a:ea typeface="ＭＳ Ｐゴシック" pitchFamily="34" charset="-128"/>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pitchFamily="34" charset="0"/>
                <a:ea typeface="ＭＳ Ｐゴシック" pitchFamily="34" charset="-128"/>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pitchFamily="34" charset="0"/>
                <a:ea typeface="ＭＳ Ｐゴシック"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C28EC23-7B04-47C2-B0D8-9803CA5DD6F5}" type="slidenum">
              <a:rPr kumimoji="0" lang="en-US" altLang="en-US" sz="1200" b="0" i="0" u="none" strike="noStrike" kern="1200" cap="none" spc="0" normalizeH="0" baseline="0" noProof="0" smtClean="0">
                <a:ln>
                  <a:noFill/>
                </a:ln>
                <a:solidFill>
                  <a:srgbClr val="917B69"/>
                </a:solidFill>
                <a:effectLst/>
                <a:uLnTx/>
                <a:uFillTx/>
                <a:latin typeface="Arial" pitchFamily="34" charset="0"/>
                <a:ea typeface="ＭＳ Ｐゴシック"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917B6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60494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800" dirty="0" smtClean="0">
              <a:effectLst/>
            </a:endParaRPr>
          </a:p>
        </p:txBody>
      </p:sp>
      <p:sp>
        <p:nvSpPr>
          <p:cNvPr id="4" name="Segnaposto numero diapositiva 3"/>
          <p:cNvSpPr>
            <a:spLocks noGrp="1"/>
          </p:cNvSpPr>
          <p:nvPr>
            <p:ph type="sldNum" sz="quarter" idx="10"/>
          </p:nvPr>
        </p:nvSpPr>
        <p:spPr/>
        <p:txBody>
          <a:bodyPr/>
          <a:lstStyle/>
          <a:p>
            <a:fld id="{DC9849E8-8603-433E-9859-EEB50B111BEC}" type="slidenum">
              <a:rPr lang="it-IT" smtClean="0"/>
              <a:pPr/>
              <a:t>68</a:t>
            </a:fld>
            <a:endParaRPr lang="it-IT"/>
          </a:p>
        </p:txBody>
      </p:sp>
    </p:spTree>
    <p:extLst>
      <p:ext uri="{BB962C8B-B14F-4D97-AF65-F5344CB8AC3E}">
        <p14:creationId xmlns:p14="http://schemas.microsoft.com/office/powerpoint/2010/main" val="170358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ALTERAZIONI CARDIACHE</a:t>
            </a:r>
            <a:r>
              <a:rPr lang="it-IT" baseline="0" dirty="0" smtClean="0"/>
              <a:t> CHE PORTANO AD UNO</a:t>
            </a:r>
            <a:r>
              <a:rPr lang="it-IT" dirty="0" smtClean="0"/>
              <a:t> SCOMPENSO POSSONO</a:t>
            </a:r>
            <a:r>
              <a:rPr lang="it-IT" baseline="0" dirty="0" smtClean="0"/>
              <a:t> ESSERE DI DIVERSI TIPI E VERIFICARSI A DIVERI LIVELLI MA COME SAPPIAMO LA CAUSA PRINCIPALE E‘ LA CARDIOPATIA ISCHEMICA, CHE E’ RESPONSABILE FINO AI 2/3 DEI CASI DI SC</a:t>
            </a:r>
            <a:endParaRPr lang="it-IT" dirty="0"/>
          </a:p>
        </p:txBody>
      </p:sp>
      <p:sp>
        <p:nvSpPr>
          <p:cNvPr id="4" name="Segnaposto numero diapositiva 3"/>
          <p:cNvSpPr>
            <a:spLocks noGrp="1"/>
          </p:cNvSpPr>
          <p:nvPr>
            <p:ph type="sldNum" sz="quarter" idx="10"/>
          </p:nvPr>
        </p:nvSpPr>
        <p:spPr/>
        <p:txBody>
          <a:bodyPr/>
          <a:lstStyle/>
          <a:p>
            <a:fld id="{DC9849E8-8603-433E-9859-EEB50B111BEC}" type="slidenum">
              <a:rPr lang="it-IT" smtClean="0"/>
              <a:t>4</a:t>
            </a:fld>
            <a:endParaRPr lang="it-IT"/>
          </a:p>
        </p:txBody>
      </p:sp>
    </p:spTree>
    <p:extLst>
      <p:ext uri="{BB962C8B-B14F-4D97-AF65-F5344CB8AC3E}">
        <p14:creationId xmlns:p14="http://schemas.microsoft.com/office/powerpoint/2010/main" val="2520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LO SCOMPENSO</a:t>
            </a:r>
            <a:r>
              <a:rPr lang="it-IT" baseline="0" dirty="0" smtClean="0"/>
              <a:t> CARDIACO, E’ UNA SIDROME CAUSATA DA UNA PATOLOGIA CHE PUO’ AVERE DIVERSE CAUSE (TRA QUALI  QUELLA ISCHEMICA E’ DI GRAN LUNGA LA PIU’ FREQUENTE), CARATTERIZZATA DALL’INCAPACITA’ DEL CUORE DI SODDISFARE LE ESIGENZE METABOLICHE DELL’ORGANISMO.</a:t>
            </a:r>
          </a:p>
          <a:p>
            <a:r>
              <a:rPr lang="it-IT" baseline="0" dirty="0" smtClean="0"/>
              <a:t>CLINICAMENTE SI PRESENTA CON DEI SINTOMI E SEGNI COSIDDETTI TIPICI (QUALI DISPNEA ORTOPNEA E DPN, RIDOTTA TOLLERANZA ALL’ESERCIZIO FISICO, EDEMI PERIFERICI, TURGORE DELLE GIUGULARI, PRESENZA DI UN III TONO E SOFFO SISTOLICO ALL’AUSCULTAZIONE) E ALTRI MENO SPECIFICI.</a:t>
            </a:r>
            <a:endParaRPr lang="it-IT" dirty="0"/>
          </a:p>
        </p:txBody>
      </p:sp>
      <p:sp>
        <p:nvSpPr>
          <p:cNvPr id="4" name="Segnaposto numero diapositiva 3"/>
          <p:cNvSpPr>
            <a:spLocks noGrp="1"/>
          </p:cNvSpPr>
          <p:nvPr>
            <p:ph type="sldNum" sz="quarter" idx="10"/>
          </p:nvPr>
        </p:nvSpPr>
        <p:spPr/>
        <p:txBody>
          <a:bodyPr/>
          <a:lstStyle/>
          <a:p>
            <a:fld id="{DC9849E8-8603-433E-9859-EEB50B111BEC}" type="slidenum">
              <a:rPr lang="it-IT" smtClean="0"/>
              <a:pPr/>
              <a:t>6</a:t>
            </a:fld>
            <a:endParaRPr lang="it-IT"/>
          </a:p>
        </p:txBody>
      </p:sp>
    </p:spTree>
    <p:extLst>
      <p:ext uri="{BB962C8B-B14F-4D97-AF65-F5344CB8AC3E}">
        <p14:creationId xmlns:p14="http://schemas.microsoft.com/office/powerpoint/2010/main" val="144786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9849E8-8603-433E-9859-EEB50B111BEC}" type="slidenum">
              <a:rPr lang="it-IT" smtClean="0"/>
              <a:pPr/>
              <a:t>7</a:t>
            </a:fld>
            <a:endParaRPr lang="it-IT"/>
          </a:p>
        </p:txBody>
      </p:sp>
    </p:spTree>
    <p:extLst>
      <p:ext uri="{BB962C8B-B14F-4D97-AF65-F5344CB8AC3E}">
        <p14:creationId xmlns:p14="http://schemas.microsoft.com/office/powerpoint/2010/main" val="54508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400" dirty="0" smtClean="0"/>
              <a:t>Ciò che caratterizza disfunzione sistolica non trattata è  il progressivo peggioramento di queste modifiche nel tempo, con l'aumentare ingrandimento del ventricolo sinistro e declino EF, anche se il paziente può essere asintomatico inizialmente. Due meccanismi si pensa per tenere conto di questa progressione. Il primo è verificarsi di ulteriori eventi che portano alla morte </a:t>
            </a:r>
            <a:r>
              <a:rPr lang="it-IT" sz="400" dirty="0" err="1" smtClean="0"/>
              <a:t>miociti</a:t>
            </a:r>
            <a:r>
              <a:rPr lang="it-IT" sz="400" dirty="0" smtClean="0"/>
              <a:t> aggiuntivo (ad esempio infarto miocardico ricorrente). L'altro è le risposte sistemiche indotte dalla riduzione della funzione sistolica, attivazione particolarmente neuroumorale</a:t>
            </a:r>
            <a:endParaRPr lang="it-IT" sz="400" dirty="0"/>
          </a:p>
        </p:txBody>
      </p:sp>
      <p:sp>
        <p:nvSpPr>
          <p:cNvPr id="4" name="Segnaposto numero diapositiva 3"/>
          <p:cNvSpPr>
            <a:spLocks noGrp="1"/>
          </p:cNvSpPr>
          <p:nvPr>
            <p:ph type="sldNum" sz="quarter" idx="10"/>
          </p:nvPr>
        </p:nvSpPr>
        <p:spPr/>
        <p:txBody>
          <a:bodyPr/>
          <a:lstStyle/>
          <a:p>
            <a:fld id="{DC9849E8-8603-433E-9859-EEB50B111BEC}" type="slidenum">
              <a:rPr lang="it-IT" smtClean="0"/>
              <a:pPr/>
              <a:t>8</a:t>
            </a:fld>
            <a:endParaRPr lang="it-IT"/>
          </a:p>
        </p:txBody>
      </p:sp>
    </p:spTree>
    <p:extLst>
      <p:ext uri="{BB962C8B-B14F-4D97-AF65-F5344CB8AC3E}">
        <p14:creationId xmlns:p14="http://schemas.microsoft.com/office/powerpoint/2010/main" val="180855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In HF, these adaptations tend to overwhelm the </a:t>
            </a:r>
            <a:r>
              <a:rPr lang="en-US" sz="1200" dirty="0" err="1" smtClean="0"/>
              <a:t>vasodilatory</a:t>
            </a:r>
            <a:r>
              <a:rPr lang="en-US" sz="1200" dirty="0" smtClean="0"/>
              <a:t> and natriuretic effects of natriuretic peptides, nitric oxide, prostaglandins, and </a:t>
            </a:r>
            <a:r>
              <a:rPr lang="en-US" sz="1200" dirty="0" err="1" smtClean="0"/>
              <a:t>bradykinin</a:t>
            </a:r>
            <a:r>
              <a:rPr lang="en-US" sz="1200" dirty="0" smtClean="0"/>
              <a:t>. Volume expansion is often effective because the heart can respond to an increase in venous return with an elevation in end–diastolic volume that results in a rise in stroke volume (via the Frank-Starling mechanism). There are, however, a number of </a:t>
            </a:r>
            <a:r>
              <a:rPr lang="en-US" sz="1200" b="1" dirty="0" smtClean="0"/>
              <a:t>maladaptive</a:t>
            </a:r>
            <a:r>
              <a:rPr lang="en-US" sz="1200" dirty="0" smtClean="0"/>
              <a:t> consequences of </a:t>
            </a:r>
            <a:r>
              <a:rPr lang="en-US" sz="1200" dirty="0" err="1" smtClean="0"/>
              <a:t>neurohumoral</a:t>
            </a:r>
            <a:r>
              <a:rPr lang="en-US" sz="1200" dirty="0" smtClean="0"/>
              <a:t> activation </a:t>
            </a:r>
          </a:p>
          <a:p>
            <a:r>
              <a:rPr lang="en-US" sz="1200" dirty="0" smtClean="0"/>
              <a:t>The elevation in diastolic pressures is transmitted to the atria and to the pulmonary and systemic venous circulations; the ensuing elevation in capillary pressures promotes the development of pulmonary congestion and peripheral edema</a:t>
            </a:r>
          </a:p>
          <a:p>
            <a:r>
              <a:rPr lang="en-US" sz="1200" dirty="0" smtClean="0"/>
              <a:t>The increase in left ventricular afterload induced by the rise in peripheral resistance can both directly depress cardiac function and enhance the rate of deterioration of myocardial function Catecholamine-stimulated contractility and increased heart rate can worsen coronary ischemia</a:t>
            </a:r>
          </a:p>
          <a:p>
            <a:r>
              <a:rPr lang="en-US" sz="1200" dirty="0" err="1" smtClean="0"/>
              <a:t>Catecholamines</a:t>
            </a:r>
            <a:r>
              <a:rPr lang="en-US" sz="1200" dirty="0" smtClean="0"/>
              <a:t> and angiotensin II may promote the loss of </a:t>
            </a:r>
            <a:r>
              <a:rPr lang="en-US" sz="1200" dirty="0" err="1" smtClean="0"/>
              <a:t>myocytes</a:t>
            </a:r>
            <a:r>
              <a:rPr lang="en-US" sz="1200" dirty="0" smtClean="0"/>
              <a:t> by apoptosis, the induction of maladaptive fetal isoforms of proteins involved in contraction, and hypertrophy</a:t>
            </a:r>
          </a:p>
          <a:p>
            <a:r>
              <a:rPr lang="it-IT" dirty="0" smtClean="0"/>
              <a:t>IL SISTEMA SIMPATICO SI ATTIVA INIZIALMENTE COME MECCANISMO DI COMPENSO, CON MODIFICHE RIGUARDANTI L’AUMENTO DELLA FC, DELLA RITENZIONE IDRO-SALINA, DELLA VASOCOSTRIZIONE PERIFERICA, ATTE A CONTRASTARE LA BASSA PORTATA INDOTTA DALL’INSUFFIC IENZA CARDIACA</a:t>
            </a:r>
          </a:p>
          <a:p>
            <a:endParaRPr lang="it-IT" dirty="0"/>
          </a:p>
        </p:txBody>
      </p:sp>
      <p:sp>
        <p:nvSpPr>
          <p:cNvPr id="4" name="Segnaposto numero diapositiva 3"/>
          <p:cNvSpPr>
            <a:spLocks noGrp="1"/>
          </p:cNvSpPr>
          <p:nvPr>
            <p:ph type="sldNum" sz="quarter" idx="10"/>
          </p:nvPr>
        </p:nvSpPr>
        <p:spPr/>
        <p:txBody>
          <a:bodyPr/>
          <a:lstStyle/>
          <a:p>
            <a:fld id="{DC9849E8-8603-433E-9859-EEB50B111BEC}" type="slidenum">
              <a:rPr lang="it-IT" smtClean="0"/>
              <a:pPr/>
              <a:t>10</a:t>
            </a:fld>
            <a:endParaRPr lang="it-IT"/>
          </a:p>
        </p:txBody>
      </p:sp>
    </p:spTree>
    <p:extLst>
      <p:ext uri="{BB962C8B-B14F-4D97-AF65-F5344CB8AC3E}">
        <p14:creationId xmlns:p14="http://schemas.microsoft.com/office/powerpoint/2010/main" val="199334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800" dirty="0" smtClean="0">
                <a:effectLst/>
              </a:rPr>
              <a:t>Riduzione della mortalità e tassi di ricovero ospedaliero</a:t>
            </a:r>
            <a:r>
              <a:rPr lang="it-IT" sz="800" baseline="0" dirty="0" smtClean="0">
                <a:effectLst/>
              </a:rPr>
              <a:t> </a:t>
            </a:r>
            <a:r>
              <a:rPr lang="it-IT" sz="800" dirty="0" smtClean="0">
                <a:effectLst/>
              </a:rPr>
              <a:t>riflettono l’efficacia</a:t>
            </a:r>
            <a:r>
              <a:rPr lang="it-IT" sz="800" baseline="0" dirty="0" smtClean="0">
                <a:effectLst/>
              </a:rPr>
              <a:t> del trattamento nel</a:t>
            </a:r>
            <a:r>
              <a:rPr lang="it-IT" sz="800" dirty="0" smtClean="0">
                <a:effectLst/>
              </a:rPr>
              <a:t> rallentare o prevenire il peggioramento progressivo della HF. Il sollievo dei sintomi, il miglioramento della qualità della vita, e l'aumento della capacità funzionale sono anche della massima importanza per i pazienti, ma non sono stati l‘</a:t>
            </a:r>
            <a:r>
              <a:rPr lang="it-IT" sz="800" dirty="0" err="1" smtClean="0">
                <a:effectLst/>
              </a:rPr>
              <a:t>endpoint</a:t>
            </a:r>
            <a:r>
              <a:rPr lang="it-IT" sz="800" dirty="0" smtClean="0">
                <a:effectLst/>
              </a:rPr>
              <a:t> primario nella maggior parte degli studi.</a:t>
            </a:r>
          </a:p>
        </p:txBody>
      </p:sp>
      <p:sp>
        <p:nvSpPr>
          <p:cNvPr id="4" name="Segnaposto numero diapositiva 3"/>
          <p:cNvSpPr>
            <a:spLocks noGrp="1"/>
          </p:cNvSpPr>
          <p:nvPr>
            <p:ph type="sldNum" sz="quarter" idx="10"/>
          </p:nvPr>
        </p:nvSpPr>
        <p:spPr/>
        <p:txBody>
          <a:bodyPr/>
          <a:lstStyle/>
          <a:p>
            <a:fld id="{DC9849E8-8603-433E-9859-EEB50B111BEC}" type="slidenum">
              <a:rPr lang="it-IT" smtClean="0"/>
              <a:pPr/>
              <a:t>11</a:t>
            </a:fld>
            <a:endParaRPr lang="it-IT"/>
          </a:p>
        </p:txBody>
      </p:sp>
    </p:spTree>
    <p:extLst>
      <p:ext uri="{BB962C8B-B14F-4D97-AF65-F5344CB8AC3E}">
        <p14:creationId xmlns:p14="http://schemas.microsoft.com/office/powerpoint/2010/main" val="21828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MODIFICARE IN BASE A:</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SINTOMI/SEGNI DI CONGESTIONE</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PRESSIONE ARTERIOSA</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FUNZIONALITA’ RENALE</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LA MATTINA APPENA SVEGLI</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PRIMA DI VESTIRSI</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DOPO LA MINZIONE</a:t>
            </a:r>
          </a:p>
          <a:p>
            <a:pPr marL="0" marR="0" indent="0" algn="l" defTabSz="914400" rtl="0" eaLnBrk="1" fontAlgn="auto" latinLnBrk="0" hangingPunct="1">
              <a:lnSpc>
                <a:spcPct val="100000"/>
              </a:lnSpc>
              <a:spcBef>
                <a:spcPts val="0"/>
              </a:spcBef>
              <a:spcAft>
                <a:spcPts val="0"/>
              </a:spcAft>
              <a:buClrTx/>
              <a:buSzTx/>
              <a:buFontTx/>
              <a:buNone/>
              <a:tabLst/>
              <a:defRPr/>
            </a:pPr>
            <a:r>
              <a:rPr lang="it-IT" sz="400" dirty="0" smtClean="0">
                <a:effectLst/>
              </a:rPr>
              <a:t>PRIMA DI COLAZIONE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800" dirty="0" smtClean="0">
              <a:effectLst/>
            </a:endParaRPr>
          </a:p>
        </p:txBody>
      </p:sp>
      <p:sp>
        <p:nvSpPr>
          <p:cNvPr id="4" name="Segnaposto numero diapositiva 3"/>
          <p:cNvSpPr>
            <a:spLocks noGrp="1"/>
          </p:cNvSpPr>
          <p:nvPr>
            <p:ph type="sldNum" sz="quarter" idx="10"/>
          </p:nvPr>
        </p:nvSpPr>
        <p:spPr/>
        <p:txBody>
          <a:bodyPr/>
          <a:lstStyle/>
          <a:p>
            <a:fld id="{DC9849E8-8603-433E-9859-EEB50B111BEC}" type="slidenum">
              <a:rPr lang="it-IT" smtClean="0"/>
              <a:pPr/>
              <a:t>16</a:t>
            </a:fld>
            <a:endParaRPr lang="it-IT"/>
          </a:p>
        </p:txBody>
      </p:sp>
    </p:spTree>
    <p:extLst>
      <p:ext uri="{BB962C8B-B14F-4D97-AF65-F5344CB8AC3E}">
        <p14:creationId xmlns:p14="http://schemas.microsoft.com/office/powerpoint/2010/main" val="479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31</a:t>
            </a:fld>
            <a:endParaRPr lang="en-US" dirty="0"/>
          </a:p>
        </p:txBody>
      </p:sp>
    </p:spTree>
    <p:extLst>
      <p:ext uri="{BB962C8B-B14F-4D97-AF65-F5344CB8AC3E}">
        <p14:creationId xmlns:p14="http://schemas.microsoft.com/office/powerpoint/2010/main" val="16543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6B2EA88-8FDB-4EDC-BBBA-42D623E90942}" type="datetimeFigureOut">
              <a:rPr lang="it-IT" smtClean="0"/>
              <a:t>22/11/19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390484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6B2EA88-8FDB-4EDC-BBBA-42D623E90942}" type="datetimeFigureOut">
              <a:rPr lang="it-IT" smtClean="0"/>
              <a:t>22/11/19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325483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6B2EA88-8FDB-4EDC-BBBA-42D623E90942}" type="datetimeFigureOut">
              <a:rPr lang="it-IT" smtClean="0"/>
              <a:t>22/11/19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3479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k object 16"/>
          <p:cNvSpPr/>
          <p:nvPr/>
        </p:nvSpPr>
        <p:spPr>
          <a:xfrm>
            <a:off x="521273" y="207469"/>
            <a:ext cx="8090594" cy="6443062"/>
          </a:xfrm>
          <a:prstGeom prst="rect">
            <a:avLst/>
          </a:prstGeom>
          <a:blipFill>
            <a:blip r:embed="rId2" cstate="print"/>
            <a:stretch>
              <a:fillRect/>
            </a:stretch>
          </a:blipFill>
        </p:spPr>
        <p:txBody>
          <a:bodyPr wrap="square" lIns="0" tIns="0" rIns="0" bIns="0" rtlCol="0"/>
          <a:lstStyle/>
          <a:p>
            <a:endParaRPr sz="1539"/>
          </a:p>
        </p:txBody>
      </p:sp>
      <p:sp>
        <p:nvSpPr>
          <p:cNvPr id="2" name="Holder 2"/>
          <p:cNvSpPr>
            <a:spLocks noGrp="1"/>
          </p:cNvSpPr>
          <p:nvPr>
            <p:ph type="title"/>
          </p:nvPr>
        </p:nvSpPr>
        <p:spPr/>
        <p:txBody>
          <a:bodyPr lIns="0" tIns="0" rIns="0" bIns="0"/>
          <a:lstStyle>
            <a:lvl1pPr>
              <a:defRPr sz="2138" b="1" i="0">
                <a:solidFill>
                  <a:srgbClr val="FFFF00"/>
                </a:solidFill>
                <a:latin typeface="Verdana"/>
                <a:cs typeface="Verdana"/>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1237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16" name="bk object 16"/>
          <p:cNvSpPr/>
          <p:nvPr/>
        </p:nvSpPr>
        <p:spPr>
          <a:xfrm>
            <a:off x="521273" y="1092188"/>
            <a:ext cx="8090594" cy="4026111"/>
          </a:xfrm>
          <a:prstGeom prst="rect">
            <a:avLst/>
          </a:prstGeom>
          <a:blipFill>
            <a:blip r:embed="rId2" cstate="print"/>
            <a:stretch>
              <a:fillRect/>
            </a:stretch>
          </a:blipFill>
        </p:spPr>
        <p:txBody>
          <a:bodyPr wrap="square" lIns="0" tIns="0" rIns="0" bIns="0" rtlCol="0"/>
          <a:lstStyle/>
          <a:p>
            <a:endParaRPr sz="1539"/>
          </a:p>
        </p:txBody>
      </p:sp>
      <p:sp>
        <p:nvSpPr>
          <p:cNvPr id="17" name="bk object 17"/>
          <p:cNvSpPr/>
          <p:nvPr/>
        </p:nvSpPr>
        <p:spPr>
          <a:xfrm>
            <a:off x="521273" y="495158"/>
            <a:ext cx="8051064" cy="5734441"/>
          </a:xfrm>
          <a:prstGeom prst="rect">
            <a:avLst/>
          </a:prstGeom>
          <a:blipFill>
            <a:blip r:embed="rId3" cstate="print"/>
            <a:stretch>
              <a:fillRect/>
            </a:stretch>
          </a:blipFill>
        </p:spPr>
        <p:txBody>
          <a:bodyPr wrap="square" lIns="0" tIns="0" rIns="0" bIns="0" rtlCol="0"/>
          <a:lstStyle/>
          <a:p>
            <a:endParaRPr sz="1539"/>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0501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6B2EA88-8FDB-4EDC-BBBA-42D623E90942}" type="datetimeFigureOut">
              <a:rPr lang="it-IT" smtClean="0"/>
              <a:t>22/11/19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93371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6B2EA88-8FDB-4EDC-BBBA-42D623E90942}" type="datetimeFigureOut">
              <a:rPr lang="it-IT" smtClean="0"/>
              <a:t>22/11/19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7493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6B2EA88-8FDB-4EDC-BBBA-42D623E90942}" type="datetimeFigureOut">
              <a:rPr lang="it-IT" smtClean="0"/>
              <a:t>22/11/19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183672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6B2EA88-8FDB-4EDC-BBBA-42D623E90942}" type="datetimeFigureOut">
              <a:rPr lang="it-IT" smtClean="0"/>
              <a:t>22/11/19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114461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6B2EA88-8FDB-4EDC-BBBA-42D623E90942}" type="datetimeFigureOut">
              <a:rPr lang="it-IT" smtClean="0"/>
              <a:t>22/11/19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47494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6B2EA88-8FDB-4EDC-BBBA-42D623E90942}" type="datetimeFigureOut">
              <a:rPr lang="it-IT" smtClean="0"/>
              <a:t>22/11/19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127436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B2EA88-8FDB-4EDC-BBBA-42D623E90942}" type="datetimeFigureOut">
              <a:rPr lang="it-IT" smtClean="0"/>
              <a:t>22/11/19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210839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B2EA88-8FDB-4EDC-BBBA-42D623E90942}" type="datetimeFigureOut">
              <a:rPr lang="it-IT" smtClean="0"/>
              <a:t>22/11/19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DFB2F1-C8CF-4629-BE82-AC871F823EF2}" type="slidenum">
              <a:rPr lang="it-IT" smtClean="0"/>
              <a:t>‹n.›</a:t>
            </a:fld>
            <a:endParaRPr lang="it-IT"/>
          </a:p>
        </p:txBody>
      </p:sp>
    </p:spTree>
    <p:extLst>
      <p:ext uri="{BB962C8B-B14F-4D97-AF65-F5344CB8AC3E}">
        <p14:creationId xmlns:p14="http://schemas.microsoft.com/office/powerpoint/2010/main" val="4030396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2EA88-8FDB-4EDC-BBBA-42D623E90942}" type="datetimeFigureOut">
              <a:rPr lang="it-IT" smtClean="0"/>
              <a:t>22/11/19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FB2F1-C8CF-4629-BE82-AC871F823EF2}" type="slidenum">
              <a:rPr lang="it-IT" smtClean="0"/>
              <a:t>‹n.›</a:t>
            </a:fld>
            <a:endParaRPr lang="it-IT"/>
          </a:p>
        </p:txBody>
      </p:sp>
    </p:spTree>
    <p:extLst>
      <p:ext uri="{BB962C8B-B14F-4D97-AF65-F5344CB8AC3E}">
        <p14:creationId xmlns:p14="http://schemas.microsoft.com/office/powerpoint/2010/main" val="549766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3.png"/><Relationship Id="rId1" Type="http://schemas.microsoft.com/office/2007/relationships/media" Target="../media/media1.mp4"/><Relationship Id="rId2" Type="http://schemas.openxmlformats.org/officeDocument/2006/relationships/video" Target="../media/media1.mp4"/></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4.png"/><Relationship Id="rId1" Type="http://schemas.microsoft.com/office/2007/relationships/media" Target="../media/media2.mp4"/><Relationship Id="rId2" Type="http://schemas.openxmlformats.org/officeDocument/2006/relationships/video" Target="../media/media2.mp4"/></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9" Type="http://schemas.openxmlformats.org/officeDocument/2006/relationships/image" Target="../media/image52.png"/><Relationship Id="rId20" Type="http://schemas.openxmlformats.org/officeDocument/2006/relationships/image" Target="../media/image63.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 Id="rId15" Type="http://schemas.openxmlformats.org/officeDocument/2006/relationships/image" Target="../media/image58.png"/><Relationship Id="rId16" Type="http://schemas.openxmlformats.org/officeDocument/2006/relationships/image" Target="../media/image59.png"/><Relationship Id="rId17" Type="http://schemas.openxmlformats.org/officeDocument/2006/relationships/image" Target="../media/image60.png"/><Relationship Id="rId18" Type="http://schemas.openxmlformats.org/officeDocument/2006/relationships/image" Target="../media/image61.png"/><Relationship Id="rId19"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s>
</file>

<file path=ppt/slides/_rels/slide35.xml.rels><?xml version="1.0" encoding="UTF-8" standalone="yes"?>
<Relationships xmlns="http://schemas.openxmlformats.org/package/2006/relationships"><Relationship Id="rId9" Type="http://schemas.openxmlformats.org/officeDocument/2006/relationships/image" Target="../media/image71.png"/><Relationship Id="rId20" Type="http://schemas.openxmlformats.org/officeDocument/2006/relationships/image" Target="../media/image82.png"/><Relationship Id="rId21" Type="http://schemas.openxmlformats.org/officeDocument/2006/relationships/image" Target="../media/image83.png"/><Relationship Id="rId22" Type="http://schemas.openxmlformats.org/officeDocument/2006/relationships/image" Target="../media/image84.png"/><Relationship Id="rId23" Type="http://schemas.openxmlformats.org/officeDocument/2006/relationships/image" Target="../media/image85.png"/><Relationship Id="rId24" Type="http://schemas.openxmlformats.org/officeDocument/2006/relationships/image" Target="../media/image86.png"/><Relationship Id="rId25" Type="http://schemas.openxmlformats.org/officeDocument/2006/relationships/image" Target="../media/image87.png"/><Relationship Id="rId26" Type="http://schemas.openxmlformats.org/officeDocument/2006/relationships/image" Target="../media/image88.png"/><Relationship Id="rId10" Type="http://schemas.openxmlformats.org/officeDocument/2006/relationships/image" Target="../media/image72.png"/><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image" Target="../media/image79.png"/><Relationship Id="rId18" Type="http://schemas.openxmlformats.org/officeDocument/2006/relationships/image" Target="../media/image80.png"/><Relationship Id="rId19" Type="http://schemas.openxmlformats.org/officeDocument/2006/relationships/image" Target="../media/image81.png"/><Relationship Id="rId1" Type="http://schemas.openxmlformats.org/officeDocument/2006/relationships/slideLayout" Target="../slideLayouts/slideLayout12.xml"/><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s>
</file>

<file path=ppt/slides/_rels/slide36.xml.rels><?xml version="1.0" encoding="UTF-8" standalone="yes"?>
<Relationships xmlns="http://schemas.openxmlformats.org/package/2006/relationships"><Relationship Id="rId9" Type="http://schemas.openxmlformats.org/officeDocument/2006/relationships/image" Target="../media/image96.png"/><Relationship Id="rId20" Type="http://schemas.openxmlformats.org/officeDocument/2006/relationships/image" Target="../media/image107.png"/><Relationship Id="rId21" Type="http://schemas.openxmlformats.org/officeDocument/2006/relationships/image" Target="../media/image108.png"/><Relationship Id="rId22" Type="http://schemas.openxmlformats.org/officeDocument/2006/relationships/image" Target="../media/image109.png"/><Relationship Id="rId23" Type="http://schemas.openxmlformats.org/officeDocument/2006/relationships/image" Target="../media/image110.png"/><Relationship Id="rId24" Type="http://schemas.openxmlformats.org/officeDocument/2006/relationships/image" Target="../media/image111.png"/><Relationship Id="rId25" Type="http://schemas.openxmlformats.org/officeDocument/2006/relationships/image" Target="../media/image112.png"/><Relationship Id="rId26" Type="http://schemas.openxmlformats.org/officeDocument/2006/relationships/image" Target="../media/image113.png"/><Relationship Id="rId10" Type="http://schemas.openxmlformats.org/officeDocument/2006/relationships/image" Target="../media/image97.png"/><Relationship Id="rId11" Type="http://schemas.openxmlformats.org/officeDocument/2006/relationships/image" Target="../media/image98.png"/><Relationship Id="rId12" Type="http://schemas.openxmlformats.org/officeDocument/2006/relationships/image" Target="../media/image99.png"/><Relationship Id="rId13" Type="http://schemas.openxmlformats.org/officeDocument/2006/relationships/image" Target="../media/image100.png"/><Relationship Id="rId14" Type="http://schemas.openxmlformats.org/officeDocument/2006/relationships/image" Target="../media/image101.png"/><Relationship Id="rId15" Type="http://schemas.openxmlformats.org/officeDocument/2006/relationships/image" Target="../media/image102.png"/><Relationship Id="rId16" Type="http://schemas.openxmlformats.org/officeDocument/2006/relationships/image" Target="../media/image103.png"/><Relationship Id="rId17" Type="http://schemas.openxmlformats.org/officeDocument/2006/relationships/image" Target="../media/image104.png"/><Relationship Id="rId18" Type="http://schemas.openxmlformats.org/officeDocument/2006/relationships/image" Target="../media/image105.png"/><Relationship Id="rId19" Type="http://schemas.openxmlformats.org/officeDocument/2006/relationships/image" Target="../media/image106.png"/><Relationship Id="rId1" Type="http://schemas.openxmlformats.org/officeDocument/2006/relationships/slideLayout" Target="../slideLayouts/slideLayout12.xml"/><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8" Type="http://schemas.openxmlformats.org/officeDocument/2006/relationships/image" Target="../media/image9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 Id="rId8"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25.png"/><Relationship Id="rId8"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7.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7.gi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0.xml"/><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8.png"/></Relationships>
</file>

<file path=ppt/slides/_rels/slide49.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30.png"/><Relationship Id="rId5"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34.png"/><Relationship Id="rId6" Type="http://schemas.openxmlformats.org/officeDocument/2006/relationships/image" Target="../media/image135.png"/><Relationship Id="rId7" Type="http://schemas.openxmlformats.org/officeDocument/2006/relationships/image" Target="../media/image136.png"/><Relationship Id="rId8" Type="http://schemas.openxmlformats.org/officeDocument/2006/relationships/image" Target="../media/image137.png"/><Relationship Id="rId1" Type="http://schemas.openxmlformats.org/officeDocument/2006/relationships/slideLayout" Target="../slideLayouts/slideLayout2.xml"/><Relationship Id="rId2" Type="http://schemas.openxmlformats.org/officeDocument/2006/relationships/image" Target="../media/image1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4.xml"/><Relationship Id="rId3" Type="http://schemas.openxmlformats.org/officeDocument/2006/relationships/image" Target="../media/image1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3.png"/></Relationships>
</file>

<file path=ppt/slides/_rels/slide68.xml.rels><?xml version="1.0" encoding="UTF-8" standalone="yes"?>
<Relationships xmlns="http://schemas.openxmlformats.org/package/2006/relationships"><Relationship Id="rId3" Type="http://schemas.openxmlformats.org/officeDocument/2006/relationships/image" Target="../media/image140.png"/><Relationship Id="rId4" Type="http://schemas.openxmlformats.org/officeDocument/2006/relationships/image" Target="../media/image141.tiff"/><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jpg"/><Relationship Id="rId8" Type="http://schemas.openxmlformats.org/officeDocument/2006/relationships/image" Target="../media/image21.jpg"/><Relationship Id="rId9"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7825" y="522997"/>
            <a:ext cx="7568350" cy="986932"/>
          </a:xfrm>
        </p:spPr>
        <p:txBody>
          <a:bodyPr>
            <a:noAutofit/>
          </a:bodyPr>
          <a:lstStyle/>
          <a:p>
            <a:r>
              <a:rPr lang="it-IT" sz="2800" dirty="0">
                <a:solidFill>
                  <a:schemeClr val="tx2"/>
                </a:solidFill>
              </a:rPr>
              <a:t>La gestione del paziente con disfunzione renale </a:t>
            </a:r>
            <a:br>
              <a:rPr lang="it-IT" sz="2800" dirty="0">
                <a:solidFill>
                  <a:schemeClr val="tx2"/>
                </a:solidFill>
              </a:rPr>
            </a:br>
            <a:r>
              <a:rPr lang="it-IT" sz="2800" i="1" dirty="0" err="1">
                <a:solidFill>
                  <a:schemeClr val="tx2"/>
                </a:solidFill>
              </a:rPr>
              <a:t>R</a:t>
            </a:r>
            <a:r>
              <a:rPr lang="it-IT" sz="2800" i="1" dirty="0">
                <a:solidFill>
                  <a:schemeClr val="tx2"/>
                </a:solidFill>
              </a:rPr>
              <a:t>. </a:t>
            </a:r>
            <a:r>
              <a:rPr lang="it-IT" sz="2800" i="1" dirty="0" err="1">
                <a:solidFill>
                  <a:schemeClr val="tx2"/>
                </a:solidFill>
              </a:rPr>
              <a:t>Breglio</a:t>
            </a:r>
            <a:r>
              <a:rPr lang="it-IT" sz="2800" i="1" dirty="0">
                <a:solidFill>
                  <a:schemeClr val="tx2"/>
                </a:solidFill>
              </a:rPr>
              <a:t> (Napoli) </a:t>
            </a:r>
            <a:r>
              <a:rPr lang="it-IT" sz="2800" dirty="0">
                <a:solidFill>
                  <a:schemeClr val="tx2"/>
                </a:solidFill>
              </a:rPr>
              <a:t/>
            </a:r>
            <a:br>
              <a:rPr lang="it-IT" sz="2800" dirty="0">
                <a:solidFill>
                  <a:schemeClr val="tx2"/>
                </a:solidFill>
              </a:rPr>
            </a:br>
            <a:endParaRPr lang="it-IT" sz="2800" dirty="0">
              <a:solidFill>
                <a:schemeClr val="tx2"/>
              </a:solidFill>
            </a:endParaRPr>
          </a:p>
        </p:txBody>
      </p:sp>
      <p:pic>
        <p:nvPicPr>
          <p:cNvPr id="4" name="Immagine 3"/>
          <p:cNvPicPr>
            <a:picLocks noChangeAspect="1"/>
          </p:cNvPicPr>
          <p:nvPr/>
        </p:nvPicPr>
        <p:blipFill>
          <a:blip r:embed="rId2"/>
          <a:stretch>
            <a:fillRect/>
          </a:stretch>
        </p:blipFill>
        <p:spPr>
          <a:xfrm>
            <a:off x="1444361" y="1343907"/>
            <a:ext cx="6059800" cy="5315900"/>
          </a:xfrm>
          <a:prstGeom prst="rect">
            <a:avLst/>
          </a:prstGeom>
        </p:spPr>
      </p:pic>
      <p:sp>
        <p:nvSpPr>
          <p:cNvPr id="3" name="Segnaposto testo 2"/>
          <p:cNvSpPr>
            <a:spLocks noGrp="1"/>
          </p:cNvSpPr>
          <p:nvPr>
            <p:ph type="body" idx="1"/>
          </p:nvPr>
        </p:nvSpPr>
        <p:spPr>
          <a:xfrm>
            <a:off x="787824" y="1844824"/>
            <a:ext cx="7898975" cy="4281339"/>
          </a:xfrm>
        </p:spPr>
        <p:txBody>
          <a:bodyPr/>
          <a:lstStyle/>
          <a:p>
            <a:endParaRPr lang="it-IT" dirty="0"/>
          </a:p>
        </p:txBody>
      </p:sp>
    </p:spTree>
    <p:extLst>
      <p:ext uri="{BB962C8B-B14F-4D97-AF65-F5344CB8AC3E}">
        <p14:creationId xmlns:p14="http://schemas.microsoft.com/office/powerpoint/2010/main" val="77563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144000" cy="648072"/>
          </a:xfrm>
        </p:spPr>
        <p:style>
          <a:lnRef idx="1">
            <a:schemeClr val="accent6"/>
          </a:lnRef>
          <a:fillRef idx="3">
            <a:schemeClr val="accent6"/>
          </a:fillRef>
          <a:effectRef idx="2">
            <a:schemeClr val="accent6"/>
          </a:effectRef>
          <a:fontRef idx="minor">
            <a:schemeClr val="lt1"/>
          </a:fontRef>
        </p:style>
        <p:txBody>
          <a:bodyPr/>
          <a:lstStyle/>
          <a:p>
            <a:pPr algn="l"/>
            <a:r>
              <a:rPr lang="it-IT" sz="2800" b="0" dirty="0" smtClean="0">
                <a:latin typeface="Arial" panose="020B0604020202020204" pitchFamily="34" charset="0"/>
                <a:cs typeface="Arial" panose="020B0604020202020204" pitchFamily="34" charset="0"/>
              </a:rPr>
              <a:t>SCOMPENSO CARDIACO </a:t>
            </a:r>
            <a:r>
              <a:rPr lang="it-IT" sz="2000" b="0" i="1" u="sng" dirty="0" smtClean="0">
                <a:latin typeface="Arial" panose="020B0604020202020204" pitchFamily="34" charset="0"/>
                <a:cs typeface="Arial" panose="020B0604020202020204" pitchFamily="34" charset="0"/>
              </a:rPr>
              <a:t>TEORIA NEURO-ORMONALE</a:t>
            </a:r>
            <a:endParaRPr lang="it-IT" sz="2000" b="0" i="1" u="sng"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274" y="1002717"/>
            <a:ext cx="6751530" cy="465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21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0" y="116632"/>
            <a:ext cx="9144000" cy="648072"/>
          </a:xfrm>
          <a:prstGeom prst="rect">
            <a:avLst/>
          </a:prstGeom>
        </p:spPr>
        <p:style>
          <a:lnRef idx="1">
            <a:schemeClr val="accent6"/>
          </a:lnRef>
          <a:fillRef idx="3">
            <a:schemeClr val="accent6"/>
          </a:fillRef>
          <a:effectRef idx="2">
            <a:schemeClr val="accent6"/>
          </a:effectRef>
          <a:fontRef idx="minor">
            <a:schemeClr val="lt1"/>
          </a:fontRef>
        </p:style>
        <p:txBody>
          <a:bodyPr/>
          <a:lstStyle>
            <a:lvl1pPr algn="ctr" rtl="0" eaLnBrk="0" fontAlgn="base" hangingPunct="0">
              <a:spcBef>
                <a:spcPct val="0"/>
              </a:spcBef>
              <a:spcAft>
                <a:spcPct val="0"/>
              </a:spcAft>
              <a:defRPr sz="3600" b="1">
                <a:solidFill>
                  <a:schemeClr val="lt1"/>
                </a:solidFill>
                <a:latin typeface="+mn-lt"/>
                <a:ea typeface="+mn-ea"/>
                <a:cs typeface="+mn-cs"/>
              </a:defRPr>
            </a:lvl1pPr>
            <a:lvl2pPr algn="ctr" rtl="0" eaLnBrk="0" fontAlgn="base" hangingPunct="0">
              <a:spcBef>
                <a:spcPct val="0"/>
              </a:spcBef>
              <a:spcAft>
                <a:spcPct val="0"/>
              </a:spcAft>
              <a:defRPr sz="3600" b="1">
                <a:solidFill>
                  <a:schemeClr val="lt1"/>
                </a:solidFill>
                <a:latin typeface="+mn-lt"/>
                <a:ea typeface="+mn-ea"/>
                <a:cs typeface="+mn-cs"/>
              </a:defRPr>
            </a:lvl2pPr>
            <a:lvl3pPr algn="ctr" rtl="0" eaLnBrk="0" fontAlgn="base" hangingPunct="0">
              <a:spcBef>
                <a:spcPct val="0"/>
              </a:spcBef>
              <a:spcAft>
                <a:spcPct val="0"/>
              </a:spcAft>
              <a:defRPr sz="3600" b="1">
                <a:solidFill>
                  <a:schemeClr val="lt1"/>
                </a:solidFill>
                <a:latin typeface="+mn-lt"/>
                <a:ea typeface="+mn-ea"/>
                <a:cs typeface="+mn-cs"/>
              </a:defRPr>
            </a:lvl3pPr>
            <a:lvl4pPr algn="ctr" rtl="0" eaLnBrk="0" fontAlgn="base" hangingPunct="0">
              <a:spcBef>
                <a:spcPct val="0"/>
              </a:spcBef>
              <a:spcAft>
                <a:spcPct val="0"/>
              </a:spcAft>
              <a:defRPr sz="3600" b="1">
                <a:solidFill>
                  <a:schemeClr val="lt1"/>
                </a:solidFill>
                <a:latin typeface="+mn-lt"/>
                <a:ea typeface="+mn-ea"/>
                <a:cs typeface="+mn-cs"/>
              </a:defRPr>
            </a:lvl4pPr>
            <a:lvl5pPr algn="ctr" rtl="0" eaLnBrk="0" fontAlgn="base" hangingPunct="0">
              <a:spcBef>
                <a:spcPct val="0"/>
              </a:spcBef>
              <a:spcAft>
                <a:spcPct val="0"/>
              </a:spcAft>
              <a:defRPr sz="3600" b="1">
                <a:solidFill>
                  <a:schemeClr val="lt1"/>
                </a:solidFill>
                <a:latin typeface="+mn-lt"/>
                <a:ea typeface="+mn-ea"/>
                <a:cs typeface="+mn-cs"/>
              </a:defRPr>
            </a:lvl5pPr>
            <a:lvl6pPr marL="457200" algn="ctr" rtl="0" fontAlgn="base">
              <a:spcBef>
                <a:spcPct val="0"/>
              </a:spcBef>
              <a:spcAft>
                <a:spcPct val="0"/>
              </a:spcAft>
              <a:defRPr sz="3600" b="1">
                <a:solidFill>
                  <a:schemeClr val="lt1"/>
                </a:solidFill>
                <a:latin typeface="+mn-lt"/>
                <a:ea typeface="+mn-ea"/>
                <a:cs typeface="+mn-cs"/>
              </a:defRPr>
            </a:lvl6pPr>
            <a:lvl7pPr marL="914400" algn="ctr" rtl="0" fontAlgn="base">
              <a:spcBef>
                <a:spcPct val="0"/>
              </a:spcBef>
              <a:spcAft>
                <a:spcPct val="0"/>
              </a:spcAft>
              <a:defRPr sz="3600" b="1">
                <a:solidFill>
                  <a:schemeClr val="lt1"/>
                </a:solidFill>
                <a:latin typeface="+mn-lt"/>
                <a:ea typeface="+mn-ea"/>
                <a:cs typeface="+mn-cs"/>
              </a:defRPr>
            </a:lvl7pPr>
            <a:lvl8pPr marL="1371600" algn="ctr" rtl="0" fontAlgn="base">
              <a:spcBef>
                <a:spcPct val="0"/>
              </a:spcBef>
              <a:spcAft>
                <a:spcPct val="0"/>
              </a:spcAft>
              <a:defRPr sz="3600" b="1">
                <a:solidFill>
                  <a:schemeClr val="lt1"/>
                </a:solidFill>
                <a:latin typeface="+mn-lt"/>
                <a:ea typeface="+mn-ea"/>
                <a:cs typeface="+mn-cs"/>
              </a:defRPr>
            </a:lvl8pPr>
            <a:lvl9pPr marL="1828800" algn="ctr" rtl="0" fontAlgn="base">
              <a:spcBef>
                <a:spcPct val="0"/>
              </a:spcBef>
              <a:spcAft>
                <a:spcPct val="0"/>
              </a:spcAft>
              <a:defRPr sz="3600" b="1">
                <a:solidFill>
                  <a:schemeClr val="lt1"/>
                </a:solidFill>
                <a:latin typeface="+mn-lt"/>
                <a:ea typeface="+mn-ea"/>
                <a:cs typeface="+mn-cs"/>
              </a:defRPr>
            </a:lvl9pPr>
          </a:lstStyle>
          <a:p>
            <a:pPr algn="l"/>
            <a:r>
              <a:rPr lang="it-IT" b="0" kern="0" dirty="0" smtClean="0">
                <a:latin typeface="Arial" panose="020B0604020202020204" pitchFamily="34" charset="0"/>
                <a:cs typeface="Arial" panose="020B0604020202020204" pitchFamily="34" charset="0"/>
              </a:rPr>
              <a:t>TERAPIA </a:t>
            </a:r>
            <a:r>
              <a:rPr lang="it-IT" sz="3200" b="0" i="1" u="sng" kern="0" dirty="0" smtClean="0">
                <a:latin typeface="Arial" panose="020B0604020202020204" pitchFamily="34" charset="0"/>
                <a:cs typeface="Arial" panose="020B0604020202020204" pitchFamily="34" charset="0"/>
              </a:rPr>
              <a:t>OBIETTIVI</a:t>
            </a:r>
            <a:endParaRPr lang="it-IT" sz="3200" b="0" i="1" u="sng" kern="0" dirty="0">
              <a:latin typeface="Arial" panose="020B0604020202020204" pitchFamily="34" charset="0"/>
              <a:cs typeface="Arial" panose="020B0604020202020204" pitchFamily="34" charset="0"/>
            </a:endParaRPr>
          </a:p>
        </p:txBody>
      </p:sp>
      <p:graphicFrame>
        <p:nvGraphicFramePr>
          <p:cNvPr id="7" name="Diagramma 6"/>
          <p:cNvGraphicFramePr/>
          <p:nvPr>
            <p:extLst>
              <p:ext uri="{D42A27DB-BD31-4B8C-83A1-F6EECF244321}">
                <p14:modId xmlns:p14="http://schemas.microsoft.com/office/powerpoint/2010/main" val="904596819"/>
              </p:ext>
            </p:extLst>
          </p:nvPr>
        </p:nvGraphicFramePr>
        <p:xfrm>
          <a:off x="107504" y="1268760"/>
          <a:ext cx="424847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http://1.bp.blogspot.com/-vsb6HVfX_LU/T4I5Fg8CDhI/AAAAAAAAABM/9e04AS1YykM/s1600/Nursing-school-caring-patien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764704"/>
            <a:ext cx="4710906" cy="511256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762253" y="2937718"/>
            <a:ext cx="569387" cy="923330"/>
          </a:xfrm>
          <a:prstGeom prst="rect">
            <a:avLst/>
          </a:prstGeom>
          <a:noFill/>
        </p:spPr>
        <p:txBody>
          <a:bodyPr wrap="none" lIns="91440" tIns="45720" rIns="91440" bIns="45720">
            <a:spAutoFit/>
          </a:bodyPr>
          <a:lstStyle/>
          <a:p>
            <a:pPr algn="ctr"/>
            <a:r>
              <a:rPr lang="it-IT" sz="5400" b="1" cap="none" spc="0" dirty="0" smtClean="0">
                <a:ln w="1905"/>
                <a:effectLst>
                  <a:innerShdw blurRad="69850" dist="43180" dir="5400000">
                    <a:srgbClr val="000000">
                      <a:alpha val="65000"/>
                    </a:srgbClr>
                  </a:innerShdw>
                </a:effectLst>
              </a:rPr>
              <a:t>2</a:t>
            </a:r>
            <a:endParaRPr lang="it-IT" sz="5400" b="1" cap="none" spc="0" dirty="0">
              <a:ln w="1905"/>
              <a:effectLst>
                <a:innerShdw blurRad="69850" dist="43180" dir="5400000">
                  <a:srgbClr val="000000">
                    <a:alpha val="65000"/>
                  </a:srgbClr>
                </a:innerShdw>
              </a:effectLst>
            </a:endParaRPr>
          </a:p>
        </p:txBody>
      </p:sp>
      <p:sp>
        <p:nvSpPr>
          <p:cNvPr id="9" name="Rettangolo 8"/>
          <p:cNvSpPr/>
          <p:nvPr/>
        </p:nvSpPr>
        <p:spPr>
          <a:xfrm>
            <a:off x="395536" y="4161854"/>
            <a:ext cx="569387" cy="923330"/>
          </a:xfrm>
          <a:prstGeom prst="rect">
            <a:avLst/>
          </a:prstGeom>
          <a:noFill/>
        </p:spPr>
        <p:txBody>
          <a:bodyPr wrap="none" lIns="91440" tIns="45720" rIns="91440" bIns="45720">
            <a:spAutoFit/>
          </a:bodyPr>
          <a:lstStyle/>
          <a:p>
            <a:pPr algn="ctr"/>
            <a:r>
              <a:rPr lang="it-IT" sz="5400" b="1" cap="none" spc="0" dirty="0" smtClean="0">
                <a:ln w="1905"/>
                <a:effectLst>
                  <a:innerShdw blurRad="69850" dist="43180" dir="5400000">
                    <a:srgbClr val="000000">
                      <a:alpha val="65000"/>
                    </a:srgbClr>
                  </a:innerShdw>
                </a:effectLst>
              </a:rPr>
              <a:t>3</a:t>
            </a:r>
            <a:endParaRPr lang="it-IT" sz="5400" b="1" cap="none" spc="0" dirty="0">
              <a:ln w="1905"/>
              <a:effectLst>
                <a:innerShdw blurRad="69850" dist="43180" dir="5400000">
                  <a:srgbClr val="000000">
                    <a:alpha val="65000"/>
                  </a:srgbClr>
                </a:innerShdw>
              </a:effectLst>
            </a:endParaRPr>
          </a:p>
        </p:txBody>
      </p:sp>
      <p:sp>
        <p:nvSpPr>
          <p:cNvPr id="10" name="Rettangolo 9"/>
          <p:cNvSpPr/>
          <p:nvPr/>
        </p:nvSpPr>
        <p:spPr>
          <a:xfrm>
            <a:off x="395536" y="1628800"/>
            <a:ext cx="569387" cy="923330"/>
          </a:xfrm>
          <a:prstGeom prst="rect">
            <a:avLst/>
          </a:prstGeom>
          <a:noFill/>
        </p:spPr>
        <p:txBody>
          <a:bodyPr wrap="none" lIns="91440" tIns="45720" rIns="91440" bIns="45720">
            <a:spAutoFit/>
          </a:bodyPr>
          <a:lstStyle/>
          <a:p>
            <a:pPr algn="ctr"/>
            <a:r>
              <a:rPr lang="it-IT" sz="5400" b="1" cap="none" spc="0" dirty="0">
                <a:ln w="1905"/>
                <a:effectLst>
                  <a:innerShdw blurRad="69850" dist="43180" dir="5400000">
                    <a:srgbClr val="000000">
                      <a:alpha val="65000"/>
                    </a:srgbClr>
                  </a:innerShdw>
                </a:effectLst>
              </a:rPr>
              <a:t>1</a:t>
            </a:r>
          </a:p>
        </p:txBody>
      </p:sp>
    </p:spTree>
    <p:extLst>
      <p:ext uri="{BB962C8B-B14F-4D97-AF65-F5344CB8AC3E}">
        <p14:creationId xmlns:p14="http://schemas.microsoft.com/office/powerpoint/2010/main" val="198088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58085" y="848906"/>
            <a:ext cx="1278107" cy="707886"/>
          </a:xfrm>
          <a:prstGeom prst="rect">
            <a:avLst/>
          </a:prstGeom>
          <a:noFill/>
          <a:ln w="38100" algn="ctr">
            <a:noFill/>
            <a:miter lim="800000"/>
            <a:headEnd/>
            <a:tailEnd/>
          </a:ln>
          <a:effectLst/>
        </p:spPr>
        <p:txBody>
          <a:bodyPr wrap="none">
            <a:spAutoFit/>
          </a:bodyPr>
          <a:lstStyle/>
          <a:p>
            <a:pPr algn="ctr">
              <a:defRPr/>
            </a:pPr>
            <a:r>
              <a:rPr lang="fr-FR" sz="2000" dirty="0">
                <a:cs typeface="+mn-cs"/>
              </a:rPr>
              <a:t>SOLVD-T</a:t>
            </a:r>
          </a:p>
          <a:p>
            <a:pPr algn="ctr">
              <a:defRPr/>
            </a:pPr>
            <a:r>
              <a:rPr lang="fr-FR" sz="2000" dirty="0">
                <a:cs typeface="+mn-cs"/>
              </a:rPr>
              <a:t>(1991)</a:t>
            </a:r>
          </a:p>
        </p:txBody>
      </p:sp>
      <p:sp>
        <p:nvSpPr>
          <p:cNvPr id="5" name="Text Box 3"/>
          <p:cNvSpPr txBox="1">
            <a:spLocks noChangeArrowheads="1"/>
          </p:cNvSpPr>
          <p:nvPr/>
        </p:nvSpPr>
        <p:spPr bwMode="auto">
          <a:xfrm>
            <a:off x="4427984" y="908720"/>
            <a:ext cx="1396793" cy="707886"/>
          </a:xfrm>
          <a:prstGeom prst="rect">
            <a:avLst/>
          </a:prstGeom>
          <a:noFill/>
          <a:ln w="38100" algn="ctr">
            <a:noFill/>
            <a:miter lim="800000"/>
            <a:headEnd/>
            <a:tailEnd/>
          </a:ln>
          <a:effectLst/>
        </p:spPr>
        <p:txBody>
          <a:bodyPr wrap="none">
            <a:spAutoFit/>
          </a:bodyPr>
          <a:lstStyle/>
          <a:p>
            <a:pPr algn="ctr">
              <a:defRPr/>
            </a:pPr>
            <a:r>
              <a:rPr lang="fr-FR" sz="2000" dirty="0">
                <a:cs typeface="+mn-cs"/>
              </a:rPr>
              <a:t>MERIT-HF</a:t>
            </a:r>
          </a:p>
          <a:p>
            <a:pPr algn="ctr">
              <a:defRPr/>
            </a:pPr>
            <a:r>
              <a:rPr lang="fr-FR" sz="2000" dirty="0">
                <a:cs typeface="+mn-cs"/>
              </a:rPr>
              <a:t>(1999)</a:t>
            </a:r>
          </a:p>
        </p:txBody>
      </p:sp>
      <p:sp>
        <p:nvSpPr>
          <p:cNvPr id="6" name="Text Box 4"/>
          <p:cNvSpPr txBox="1">
            <a:spLocks noChangeArrowheads="1"/>
          </p:cNvSpPr>
          <p:nvPr/>
        </p:nvSpPr>
        <p:spPr bwMode="auto">
          <a:xfrm>
            <a:off x="6754074" y="920914"/>
            <a:ext cx="1925527" cy="707886"/>
          </a:xfrm>
          <a:prstGeom prst="rect">
            <a:avLst/>
          </a:prstGeom>
          <a:noFill/>
          <a:ln w="38100" algn="ctr">
            <a:noFill/>
            <a:miter lim="800000"/>
            <a:headEnd/>
            <a:tailEnd/>
          </a:ln>
          <a:effectLst/>
        </p:spPr>
        <p:txBody>
          <a:bodyPr wrap="none">
            <a:spAutoFit/>
          </a:bodyPr>
          <a:lstStyle/>
          <a:p>
            <a:pPr algn="ctr">
              <a:defRPr/>
            </a:pPr>
            <a:r>
              <a:rPr lang="fr-FR" sz="2000" dirty="0">
                <a:cs typeface="+mn-cs"/>
              </a:rPr>
              <a:t>CHARM-</a:t>
            </a:r>
            <a:r>
              <a:rPr lang="fr-FR" sz="2000" dirty="0" err="1">
                <a:cs typeface="+mn-cs"/>
              </a:rPr>
              <a:t>added</a:t>
            </a:r>
            <a:endParaRPr lang="fr-FR" sz="2000" dirty="0">
              <a:cs typeface="+mn-cs"/>
            </a:endParaRPr>
          </a:p>
          <a:p>
            <a:pPr algn="ctr">
              <a:defRPr/>
            </a:pPr>
            <a:r>
              <a:rPr lang="fr-FR" sz="2000" dirty="0">
                <a:cs typeface="+mn-cs"/>
              </a:rPr>
              <a:t>(2003)</a:t>
            </a:r>
          </a:p>
        </p:txBody>
      </p:sp>
      <p:sp>
        <p:nvSpPr>
          <p:cNvPr id="7" name="Rectangle 6"/>
          <p:cNvSpPr>
            <a:spLocks noChangeArrowheads="1"/>
          </p:cNvSpPr>
          <p:nvPr/>
        </p:nvSpPr>
        <p:spPr bwMode="auto">
          <a:xfrm>
            <a:off x="1568450" y="2156990"/>
            <a:ext cx="987425" cy="2670175"/>
          </a:xfrm>
          <a:prstGeom prst="rect">
            <a:avLst/>
          </a:prstGeom>
          <a:solidFill>
            <a:srgbClr val="0000FF"/>
          </a:solidFill>
          <a:ln w="19050" algn="ctr">
            <a:solidFill>
              <a:srgbClr val="000066"/>
            </a:solidFill>
            <a:miter lim="800000"/>
            <a:headEnd/>
            <a:tailEnd/>
          </a:ln>
          <a:effectLst/>
        </p:spPr>
        <p:txBody>
          <a:bodyPr wrap="none" anchor="ctr">
            <a:spAutoFit/>
          </a:bodyPr>
          <a:lstStyle/>
          <a:p>
            <a:pPr algn="ctr">
              <a:spcBef>
                <a:spcPct val="20000"/>
              </a:spcBef>
              <a:buClr>
                <a:srgbClr val="800000"/>
              </a:buClr>
              <a:buSzPct val="90000"/>
              <a:defRPr/>
            </a:pPr>
            <a:endParaRPr lang="en-US" sz="2400">
              <a:cs typeface="+mn-cs"/>
            </a:endParaRPr>
          </a:p>
        </p:txBody>
      </p:sp>
      <p:sp>
        <p:nvSpPr>
          <p:cNvPr id="8" name="Rectangle 7"/>
          <p:cNvSpPr>
            <a:spLocks noChangeArrowheads="1"/>
          </p:cNvSpPr>
          <p:nvPr/>
        </p:nvSpPr>
        <p:spPr bwMode="auto">
          <a:xfrm>
            <a:off x="2555875" y="2731665"/>
            <a:ext cx="987425" cy="2095500"/>
          </a:xfrm>
          <a:prstGeom prst="rect">
            <a:avLst/>
          </a:prstGeom>
          <a:solidFill>
            <a:srgbClr val="9999FF"/>
          </a:solidFill>
          <a:ln w="19050" algn="ctr">
            <a:solidFill>
              <a:schemeClr val="tx1"/>
            </a:solidFill>
            <a:miter lim="800000"/>
            <a:headEnd/>
            <a:tailEnd/>
          </a:ln>
          <a:effectLst/>
        </p:spPr>
        <p:txBody>
          <a:bodyPr anchor="ctr">
            <a:spAutoFit/>
          </a:bodyPr>
          <a:lstStyle/>
          <a:p>
            <a:pPr algn="ctr">
              <a:spcBef>
                <a:spcPct val="20000"/>
              </a:spcBef>
              <a:buClr>
                <a:srgbClr val="800000"/>
              </a:buClr>
              <a:buSzPct val="90000"/>
              <a:defRPr/>
            </a:pPr>
            <a:endParaRPr lang="en-US" sz="2400">
              <a:cs typeface="+mn-cs"/>
            </a:endParaRPr>
          </a:p>
        </p:txBody>
      </p:sp>
      <p:sp>
        <p:nvSpPr>
          <p:cNvPr id="9" name="Rectangle 8"/>
          <p:cNvSpPr>
            <a:spLocks noChangeArrowheads="1"/>
          </p:cNvSpPr>
          <p:nvPr/>
        </p:nvSpPr>
        <p:spPr bwMode="auto">
          <a:xfrm>
            <a:off x="4156075" y="2601490"/>
            <a:ext cx="987425" cy="2225675"/>
          </a:xfrm>
          <a:prstGeom prst="rect">
            <a:avLst/>
          </a:prstGeom>
          <a:solidFill>
            <a:srgbClr val="0000FF"/>
          </a:solidFill>
          <a:ln w="19050" algn="ctr">
            <a:solidFill>
              <a:srgbClr val="000066"/>
            </a:solidFill>
            <a:miter lim="800000"/>
            <a:headEnd/>
            <a:tailEnd/>
          </a:ln>
          <a:effectLst/>
        </p:spPr>
        <p:txBody>
          <a:bodyPr anchor="ctr">
            <a:spAutoFit/>
          </a:bodyPr>
          <a:lstStyle/>
          <a:p>
            <a:pPr algn="ctr">
              <a:spcBef>
                <a:spcPct val="20000"/>
              </a:spcBef>
              <a:buClr>
                <a:srgbClr val="800000"/>
              </a:buClr>
              <a:buSzPct val="90000"/>
              <a:defRPr/>
            </a:pPr>
            <a:endParaRPr lang="en-US" sz="2400">
              <a:cs typeface="+mn-cs"/>
            </a:endParaRPr>
          </a:p>
        </p:txBody>
      </p:sp>
      <p:sp>
        <p:nvSpPr>
          <p:cNvPr id="10" name="Rectangle 9"/>
          <p:cNvSpPr>
            <a:spLocks noChangeArrowheads="1"/>
          </p:cNvSpPr>
          <p:nvPr/>
        </p:nvSpPr>
        <p:spPr bwMode="auto">
          <a:xfrm>
            <a:off x="5143500" y="3342853"/>
            <a:ext cx="987425" cy="1484312"/>
          </a:xfrm>
          <a:prstGeom prst="rect">
            <a:avLst/>
          </a:prstGeom>
          <a:solidFill>
            <a:srgbClr val="9999FF"/>
          </a:solidFill>
          <a:ln w="19050" algn="ctr">
            <a:solidFill>
              <a:schemeClr val="tx1"/>
            </a:solidFill>
            <a:miter lim="800000"/>
            <a:headEnd/>
            <a:tailEnd/>
          </a:ln>
          <a:effectLst/>
        </p:spPr>
        <p:txBody>
          <a:bodyPr anchor="ctr">
            <a:spAutoFit/>
          </a:bodyPr>
          <a:lstStyle/>
          <a:p>
            <a:pPr algn="ctr">
              <a:spcBef>
                <a:spcPct val="20000"/>
              </a:spcBef>
              <a:buClr>
                <a:srgbClr val="800000"/>
              </a:buClr>
              <a:buSzPct val="90000"/>
              <a:defRPr/>
            </a:pPr>
            <a:endParaRPr lang="en-US" sz="2400">
              <a:cs typeface="+mn-cs"/>
            </a:endParaRPr>
          </a:p>
        </p:txBody>
      </p:sp>
      <p:sp>
        <p:nvSpPr>
          <p:cNvPr id="11" name="Rectangle 10"/>
          <p:cNvSpPr>
            <a:spLocks noChangeArrowheads="1"/>
          </p:cNvSpPr>
          <p:nvPr/>
        </p:nvSpPr>
        <p:spPr bwMode="auto">
          <a:xfrm>
            <a:off x="6700838" y="3355553"/>
            <a:ext cx="987425" cy="1471612"/>
          </a:xfrm>
          <a:prstGeom prst="rect">
            <a:avLst/>
          </a:prstGeom>
          <a:solidFill>
            <a:srgbClr val="0000FF"/>
          </a:solidFill>
          <a:ln w="19050" algn="ctr">
            <a:solidFill>
              <a:srgbClr val="000066"/>
            </a:solidFill>
            <a:miter lim="800000"/>
            <a:headEnd/>
            <a:tailEnd/>
          </a:ln>
          <a:effectLst/>
        </p:spPr>
        <p:txBody>
          <a:bodyPr anchor="ctr">
            <a:spAutoFit/>
          </a:bodyPr>
          <a:lstStyle/>
          <a:p>
            <a:pPr algn="ctr">
              <a:spcBef>
                <a:spcPct val="20000"/>
              </a:spcBef>
              <a:buClr>
                <a:srgbClr val="800000"/>
              </a:buClr>
              <a:buSzPct val="90000"/>
              <a:defRPr/>
            </a:pPr>
            <a:endParaRPr lang="en-US" sz="2400">
              <a:cs typeface="+mn-cs"/>
            </a:endParaRPr>
          </a:p>
        </p:txBody>
      </p:sp>
      <p:sp>
        <p:nvSpPr>
          <p:cNvPr id="12" name="Rectangle 11"/>
          <p:cNvSpPr>
            <a:spLocks noChangeArrowheads="1"/>
          </p:cNvSpPr>
          <p:nvPr/>
        </p:nvSpPr>
        <p:spPr bwMode="auto">
          <a:xfrm>
            <a:off x="7688263" y="3804815"/>
            <a:ext cx="987425" cy="1022350"/>
          </a:xfrm>
          <a:prstGeom prst="rect">
            <a:avLst/>
          </a:prstGeom>
          <a:solidFill>
            <a:srgbClr val="9999FF"/>
          </a:solidFill>
          <a:ln w="19050" algn="ctr">
            <a:solidFill>
              <a:schemeClr val="tx1"/>
            </a:solidFill>
            <a:miter lim="800000"/>
            <a:headEnd/>
            <a:tailEnd/>
          </a:ln>
          <a:effectLst/>
        </p:spPr>
        <p:txBody>
          <a:bodyPr anchor="ctr">
            <a:spAutoFit/>
          </a:bodyPr>
          <a:lstStyle/>
          <a:p>
            <a:pPr algn="ctr">
              <a:spcBef>
                <a:spcPct val="20000"/>
              </a:spcBef>
              <a:buClr>
                <a:srgbClr val="800000"/>
              </a:buClr>
              <a:buSzPct val="90000"/>
              <a:defRPr/>
            </a:pPr>
            <a:endParaRPr lang="en-US" sz="2400">
              <a:cs typeface="+mn-cs"/>
            </a:endParaRPr>
          </a:p>
        </p:txBody>
      </p:sp>
      <p:grpSp>
        <p:nvGrpSpPr>
          <p:cNvPr id="13" name="Group 12"/>
          <p:cNvGrpSpPr>
            <a:grpSpLocks/>
          </p:cNvGrpSpPr>
          <p:nvPr/>
        </p:nvGrpSpPr>
        <p:grpSpPr bwMode="auto">
          <a:xfrm>
            <a:off x="711200" y="1258465"/>
            <a:ext cx="477838" cy="3748088"/>
            <a:chOff x="340" y="980"/>
            <a:chExt cx="301" cy="2361"/>
          </a:xfrm>
        </p:grpSpPr>
        <p:sp>
          <p:nvSpPr>
            <p:cNvPr id="14" name="Text Box 13"/>
            <p:cNvSpPr txBox="1">
              <a:spLocks noChangeArrowheads="1"/>
            </p:cNvSpPr>
            <p:nvPr/>
          </p:nvSpPr>
          <p:spPr bwMode="auto">
            <a:xfrm>
              <a:off x="442" y="3128"/>
              <a:ext cx="199" cy="213"/>
            </a:xfrm>
            <a:prstGeom prst="rect">
              <a:avLst/>
            </a:prstGeom>
            <a:noFill/>
            <a:ln w="38100" algn="ctr">
              <a:noFill/>
              <a:miter lim="800000"/>
              <a:headEnd/>
              <a:tailEnd/>
            </a:ln>
            <a:effectLst/>
          </p:spPr>
          <p:txBody>
            <a:bodyPr wrap="none">
              <a:spAutoFit/>
            </a:bodyPr>
            <a:lstStyle/>
            <a:p>
              <a:pPr algn="ctr">
                <a:defRPr/>
              </a:pPr>
              <a:r>
                <a:rPr lang="fr-FR" sz="1600" dirty="0">
                  <a:solidFill>
                    <a:schemeClr val="tx1"/>
                  </a:solidFill>
                  <a:effectLst>
                    <a:outerShdw blurRad="38100" dist="38100" dir="2700000" algn="tl">
                      <a:srgbClr val="C0C0C0"/>
                    </a:outerShdw>
                  </a:effectLst>
                  <a:cs typeface="+mn-cs"/>
                </a:rPr>
                <a:t>0</a:t>
              </a:r>
            </a:p>
          </p:txBody>
        </p:sp>
        <p:sp>
          <p:nvSpPr>
            <p:cNvPr id="15" name="Text Box 14"/>
            <p:cNvSpPr txBox="1">
              <a:spLocks noChangeArrowheads="1"/>
            </p:cNvSpPr>
            <p:nvPr/>
          </p:nvSpPr>
          <p:spPr bwMode="auto">
            <a:xfrm>
              <a:off x="340" y="980"/>
              <a:ext cx="282" cy="213"/>
            </a:xfrm>
            <a:prstGeom prst="rect">
              <a:avLst/>
            </a:prstGeom>
            <a:noFill/>
            <a:ln w="38100" algn="ctr">
              <a:noFill/>
              <a:miter lim="800000"/>
              <a:headEnd/>
              <a:tailEnd/>
            </a:ln>
            <a:effectLst/>
          </p:spPr>
          <p:txBody>
            <a:bodyPr wrap="none">
              <a:spAutoFit/>
            </a:bodyPr>
            <a:lstStyle/>
            <a:p>
              <a:pPr algn="ctr">
                <a:defRPr/>
              </a:pPr>
              <a:r>
                <a:rPr lang="fr-FR" sz="1600" dirty="0">
                  <a:solidFill>
                    <a:schemeClr val="tx1"/>
                  </a:solidFill>
                  <a:effectLst>
                    <a:outerShdw blurRad="38100" dist="38100" dir="2700000" algn="tl">
                      <a:srgbClr val="C0C0C0"/>
                    </a:outerShdw>
                  </a:effectLst>
                  <a:cs typeface="+mn-cs"/>
                </a:rPr>
                <a:t>20</a:t>
              </a:r>
            </a:p>
          </p:txBody>
        </p:sp>
        <p:sp>
          <p:nvSpPr>
            <p:cNvPr id="16" name="Text Box 15"/>
            <p:cNvSpPr txBox="1">
              <a:spLocks noChangeArrowheads="1"/>
            </p:cNvSpPr>
            <p:nvPr/>
          </p:nvSpPr>
          <p:spPr bwMode="auto">
            <a:xfrm>
              <a:off x="340" y="1513"/>
              <a:ext cx="282" cy="213"/>
            </a:xfrm>
            <a:prstGeom prst="rect">
              <a:avLst/>
            </a:prstGeom>
            <a:noFill/>
            <a:ln w="38100" algn="ctr">
              <a:noFill/>
              <a:miter lim="800000"/>
              <a:headEnd/>
              <a:tailEnd/>
            </a:ln>
            <a:effectLst/>
          </p:spPr>
          <p:txBody>
            <a:bodyPr wrap="none">
              <a:spAutoFit/>
            </a:bodyPr>
            <a:lstStyle/>
            <a:p>
              <a:pPr algn="ctr">
                <a:defRPr/>
              </a:pPr>
              <a:r>
                <a:rPr lang="fr-FR" sz="1600" dirty="0">
                  <a:solidFill>
                    <a:schemeClr val="tx1"/>
                  </a:solidFill>
                  <a:effectLst>
                    <a:outerShdw blurRad="38100" dist="38100" dir="2700000" algn="tl">
                      <a:srgbClr val="C0C0C0"/>
                    </a:outerShdw>
                  </a:effectLst>
                  <a:cs typeface="+mn-cs"/>
                </a:rPr>
                <a:t>15</a:t>
              </a:r>
            </a:p>
          </p:txBody>
        </p:sp>
        <p:sp>
          <p:nvSpPr>
            <p:cNvPr id="17" name="Text Box 16"/>
            <p:cNvSpPr txBox="1">
              <a:spLocks noChangeArrowheads="1"/>
            </p:cNvSpPr>
            <p:nvPr/>
          </p:nvSpPr>
          <p:spPr bwMode="auto">
            <a:xfrm>
              <a:off x="340" y="2052"/>
              <a:ext cx="282" cy="213"/>
            </a:xfrm>
            <a:prstGeom prst="rect">
              <a:avLst/>
            </a:prstGeom>
            <a:noFill/>
            <a:ln w="38100" algn="ctr">
              <a:noFill/>
              <a:miter lim="800000"/>
              <a:headEnd/>
              <a:tailEnd/>
            </a:ln>
            <a:effectLst/>
          </p:spPr>
          <p:txBody>
            <a:bodyPr wrap="none">
              <a:spAutoFit/>
            </a:bodyPr>
            <a:lstStyle/>
            <a:p>
              <a:pPr algn="ctr">
                <a:defRPr/>
              </a:pPr>
              <a:r>
                <a:rPr lang="fr-FR" sz="1600" dirty="0">
                  <a:solidFill>
                    <a:schemeClr val="tx1"/>
                  </a:solidFill>
                  <a:effectLst>
                    <a:outerShdw blurRad="38100" dist="38100" dir="2700000" algn="tl">
                      <a:srgbClr val="C0C0C0"/>
                    </a:outerShdw>
                  </a:effectLst>
                  <a:cs typeface="+mn-cs"/>
                </a:rPr>
                <a:t>10</a:t>
              </a:r>
            </a:p>
          </p:txBody>
        </p:sp>
        <p:sp>
          <p:nvSpPr>
            <p:cNvPr id="18" name="Text Box 17"/>
            <p:cNvSpPr txBox="1">
              <a:spLocks noChangeArrowheads="1"/>
            </p:cNvSpPr>
            <p:nvPr/>
          </p:nvSpPr>
          <p:spPr bwMode="auto">
            <a:xfrm>
              <a:off x="442" y="2568"/>
              <a:ext cx="199" cy="213"/>
            </a:xfrm>
            <a:prstGeom prst="rect">
              <a:avLst/>
            </a:prstGeom>
            <a:noFill/>
            <a:ln w="38100" algn="ctr">
              <a:noFill/>
              <a:miter lim="800000"/>
              <a:headEnd/>
              <a:tailEnd/>
            </a:ln>
            <a:effectLst/>
          </p:spPr>
          <p:txBody>
            <a:bodyPr wrap="none">
              <a:spAutoFit/>
            </a:bodyPr>
            <a:lstStyle/>
            <a:p>
              <a:pPr algn="ctr">
                <a:defRPr/>
              </a:pPr>
              <a:r>
                <a:rPr lang="fr-FR" sz="1600" dirty="0">
                  <a:solidFill>
                    <a:schemeClr val="tx1"/>
                  </a:solidFill>
                  <a:effectLst>
                    <a:outerShdw blurRad="38100" dist="38100" dir="2700000" algn="tl">
                      <a:srgbClr val="C0C0C0"/>
                    </a:outerShdw>
                  </a:effectLst>
                  <a:cs typeface="+mn-cs"/>
                </a:rPr>
                <a:t>5</a:t>
              </a:r>
            </a:p>
          </p:txBody>
        </p:sp>
      </p:grpSp>
      <p:grpSp>
        <p:nvGrpSpPr>
          <p:cNvPr id="19" name="Group 18"/>
          <p:cNvGrpSpPr>
            <a:grpSpLocks/>
          </p:cNvGrpSpPr>
          <p:nvPr/>
        </p:nvGrpSpPr>
        <p:grpSpPr bwMode="auto">
          <a:xfrm>
            <a:off x="1154113" y="1412776"/>
            <a:ext cx="7743825" cy="3511550"/>
            <a:chOff x="763" y="1070"/>
            <a:chExt cx="4878" cy="2212"/>
          </a:xfrm>
        </p:grpSpPr>
        <p:sp>
          <p:nvSpPr>
            <p:cNvPr id="20" name="Line 19"/>
            <p:cNvSpPr>
              <a:spLocks noChangeShapeType="1"/>
            </p:cNvSpPr>
            <p:nvPr/>
          </p:nvSpPr>
          <p:spPr bwMode="auto">
            <a:xfrm>
              <a:off x="854" y="1070"/>
              <a:ext cx="0" cy="2212"/>
            </a:xfrm>
            <a:prstGeom prst="line">
              <a:avLst/>
            </a:prstGeom>
            <a:noFill/>
            <a:ln w="28575">
              <a:solidFill>
                <a:schemeClr val="tx1"/>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21" name="Line 20"/>
            <p:cNvSpPr>
              <a:spLocks noChangeShapeType="1"/>
            </p:cNvSpPr>
            <p:nvPr/>
          </p:nvSpPr>
          <p:spPr bwMode="auto">
            <a:xfrm>
              <a:off x="795" y="3227"/>
              <a:ext cx="4846" cy="0"/>
            </a:xfrm>
            <a:prstGeom prst="line">
              <a:avLst/>
            </a:prstGeom>
            <a:noFill/>
            <a:ln w="28575">
              <a:solidFill>
                <a:schemeClr val="tx1"/>
              </a:solidFill>
              <a:round/>
              <a:headEnd/>
              <a:tailEnd/>
            </a:ln>
            <a:effectLst/>
          </p:spPr>
          <p:txBody>
            <a:bodyPr wrap="none">
              <a:spAutoFit/>
            </a:bodyPr>
            <a:lstStyle/>
            <a:p>
              <a:pPr algn="ctr">
                <a:spcBef>
                  <a:spcPct val="20000"/>
                </a:spcBef>
                <a:buClr>
                  <a:srgbClr val="800000"/>
                </a:buClr>
                <a:buSzPct val="90000"/>
                <a:defRPr/>
              </a:pPr>
              <a:endParaRPr lang="en-US" sz="2400">
                <a:cs typeface="+mn-cs"/>
              </a:endParaRPr>
            </a:p>
          </p:txBody>
        </p:sp>
        <p:sp>
          <p:nvSpPr>
            <p:cNvPr id="22" name="Line 21"/>
            <p:cNvSpPr>
              <a:spLocks noChangeShapeType="1"/>
            </p:cNvSpPr>
            <p:nvPr/>
          </p:nvSpPr>
          <p:spPr bwMode="auto">
            <a:xfrm>
              <a:off x="763" y="1079"/>
              <a:ext cx="91" cy="0"/>
            </a:xfrm>
            <a:prstGeom prst="line">
              <a:avLst/>
            </a:prstGeom>
            <a:noFill/>
            <a:ln w="28575">
              <a:solidFill>
                <a:schemeClr val="tx1"/>
              </a:solidFill>
              <a:round/>
              <a:headEnd/>
              <a:tailEnd/>
            </a:ln>
            <a:effectLst/>
          </p:spPr>
          <p:txBody>
            <a:bodyPr wrap="none">
              <a:spAutoFit/>
            </a:bodyPr>
            <a:lstStyle/>
            <a:p>
              <a:pPr algn="ctr">
                <a:spcBef>
                  <a:spcPct val="20000"/>
                </a:spcBef>
                <a:buClr>
                  <a:srgbClr val="800000"/>
                </a:buClr>
                <a:buSzPct val="90000"/>
                <a:defRPr/>
              </a:pPr>
              <a:endParaRPr lang="en-US" sz="2400">
                <a:cs typeface="+mn-cs"/>
              </a:endParaRPr>
            </a:p>
          </p:txBody>
        </p:sp>
        <p:sp>
          <p:nvSpPr>
            <p:cNvPr id="23" name="Line 22"/>
            <p:cNvSpPr>
              <a:spLocks noChangeShapeType="1"/>
            </p:cNvSpPr>
            <p:nvPr/>
          </p:nvSpPr>
          <p:spPr bwMode="auto">
            <a:xfrm>
              <a:off x="763" y="1611"/>
              <a:ext cx="91" cy="0"/>
            </a:xfrm>
            <a:prstGeom prst="line">
              <a:avLst/>
            </a:prstGeom>
            <a:noFill/>
            <a:ln w="28575">
              <a:solidFill>
                <a:schemeClr val="tx1"/>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24" name="Line 23"/>
            <p:cNvSpPr>
              <a:spLocks noChangeShapeType="1"/>
            </p:cNvSpPr>
            <p:nvPr/>
          </p:nvSpPr>
          <p:spPr bwMode="auto">
            <a:xfrm>
              <a:off x="763" y="2152"/>
              <a:ext cx="82" cy="0"/>
            </a:xfrm>
            <a:prstGeom prst="line">
              <a:avLst/>
            </a:prstGeom>
            <a:noFill/>
            <a:ln w="28575">
              <a:solidFill>
                <a:schemeClr val="tx1"/>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25" name="Line 24"/>
            <p:cNvSpPr>
              <a:spLocks noChangeShapeType="1"/>
            </p:cNvSpPr>
            <p:nvPr/>
          </p:nvSpPr>
          <p:spPr bwMode="auto">
            <a:xfrm>
              <a:off x="763" y="2675"/>
              <a:ext cx="91" cy="0"/>
            </a:xfrm>
            <a:prstGeom prst="line">
              <a:avLst/>
            </a:prstGeom>
            <a:noFill/>
            <a:ln w="28575">
              <a:solidFill>
                <a:schemeClr val="tx1"/>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grpSp>
      <p:sp>
        <p:nvSpPr>
          <p:cNvPr id="26" name="Text Box 25"/>
          <p:cNvSpPr txBox="1">
            <a:spLocks noChangeArrowheads="1"/>
          </p:cNvSpPr>
          <p:nvPr/>
        </p:nvSpPr>
        <p:spPr bwMode="auto">
          <a:xfrm>
            <a:off x="1558925" y="4797003"/>
            <a:ext cx="874535" cy="584775"/>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fr-FR" sz="1600" b="0" dirty="0" err="1">
                <a:latin typeface="Tahoma" pitchFamily="34" charset="0"/>
              </a:rPr>
              <a:t>Diuretic</a:t>
            </a:r>
            <a:endParaRPr lang="fr-FR" sz="1600" b="0" dirty="0">
              <a:latin typeface="Tahoma" pitchFamily="34" charset="0"/>
            </a:endParaRPr>
          </a:p>
          <a:p>
            <a:r>
              <a:rPr lang="fr-FR" sz="1600" b="0" dirty="0" err="1">
                <a:latin typeface="Tahoma" pitchFamily="34" charset="0"/>
              </a:rPr>
              <a:t>digoxin</a:t>
            </a:r>
            <a:endParaRPr lang="fr-FR" sz="1600" b="0" dirty="0">
              <a:latin typeface="Tahoma" pitchFamily="34" charset="0"/>
            </a:endParaRPr>
          </a:p>
        </p:txBody>
      </p:sp>
      <p:sp>
        <p:nvSpPr>
          <p:cNvPr id="27" name="Text Box 26"/>
          <p:cNvSpPr txBox="1">
            <a:spLocks noChangeArrowheads="1"/>
          </p:cNvSpPr>
          <p:nvPr/>
        </p:nvSpPr>
        <p:spPr bwMode="auto">
          <a:xfrm>
            <a:off x="2555875" y="4797003"/>
            <a:ext cx="868363" cy="825500"/>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fr-FR" sz="1600" b="0" dirty="0" err="1">
                <a:latin typeface="Tahoma" pitchFamily="34" charset="0"/>
              </a:rPr>
              <a:t>Diuretic</a:t>
            </a:r>
            <a:endParaRPr lang="fr-FR" sz="1600" b="0" dirty="0">
              <a:latin typeface="Tahoma" pitchFamily="34" charset="0"/>
            </a:endParaRPr>
          </a:p>
          <a:p>
            <a:r>
              <a:rPr lang="fr-FR" sz="1600" b="0" dirty="0" err="1">
                <a:latin typeface="Tahoma" pitchFamily="34" charset="0"/>
              </a:rPr>
              <a:t>digoxin</a:t>
            </a:r>
            <a:endParaRPr lang="fr-FR" sz="1600" b="0" dirty="0">
              <a:latin typeface="Tahoma" pitchFamily="34" charset="0"/>
            </a:endParaRPr>
          </a:p>
          <a:p>
            <a:r>
              <a:rPr lang="fr-FR" sz="1600" b="0" dirty="0">
                <a:solidFill>
                  <a:srgbClr val="FFC000"/>
                </a:solidFill>
                <a:latin typeface="Tahoma" pitchFamily="34" charset="0"/>
              </a:rPr>
              <a:t>ACEI</a:t>
            </a:r>
          </a:p>
        </p:txBody>
      </p:sp>
      <p:sp>
        <p:nvSpPr>
          <p:cNvPr id="28" name="Text Box 27"/>
          <p:cNvSpPr txBox="1">
            <a:spLocks noChangeArrowheads="1"/>
          </p:cNvSpPr>
          <p:nvPr/>
        </p:nvSpPr>
        <p:spPr bwMode="auto">
          <a:xfrm>
            <a:off x="4149725" y="4797003"/>
            <a:ext cx="868363" cy="825500"/>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fr-FR" sz="1600" b="0" dirty="0" err="1">
                <a:latin typeface="Tahoma" pitchFamily="34" charset="0"/>
              </a:rPr>
              <a:t>Diuretic</a:t>
            </a:r>
            <a:endParaRPr lang="fr-FR" sz="1600" b="0" dirty="0">
              <a:latin typeface="Tahoma" pitchFamily="34" charset="0"/>
            </a:endParaRPr>
          </a:p>
          <a:p>
            <a:r>
              <a:rPr lang="fr-FR" sz="1600" b="0" dirty="0" err="1">
                <a:latin typeface="Tahoma" pitchFamily="34" charset="0"/>
              </a:rPr>
              <a:t>digoxin</a:t>
            </a:r>
            <a:endParaRPr lang="fr-FR" sz="1600" b="0" dirty="0">
              <a:latin typeface="Tahoma" pitchFamily="34" charset="0"/>
            </a:endParaRPr>
          </a:p>
          <a:p>
            <a:r>
              <a:rPr lang="fr-FR" sz="1600" b="0" dirty="0">
                <a:latin typeface="Tahoma" pitchFamily="34" charset="0"/>
              </a:rPr>
              <a:t>ACEI</a:t>
            </a:r>
          </a:p>
        </p:txBody>
      </p:sp>
      <p:sp>
        <p:nvSpPr>
          <p:cNvPr id="29" name="Text Box 28"/>
          <p:cNvSpPr txBox="1">
            <a:spLocks noChangeArrowheads="1"/>
          </p:cNvSpPr>
          <p:nvPr/>
        </p:nvSpPr>
        <p:spPr bwMode="auto">
          <a:xfrm>
            <a:off x="5080000" y="4797003"/>
            <a:ext cx="1014413" cy="1069975"/>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fr-FR" sz="1600" b="0" dirty="0" err="1">
                <a:latin typeface="Tahoma" pitchFamily="34" charset="0"/>
              </a:rPr>
              <a:t>Diuretic</a:t>
            </a:r>
            <a:endParaRPr lang="fr-FR" sz="1600" b="0" dirty="0">
              <a:latin typeface="Tahoma" pitchFamily="34" charset="0"/>
            </a:endParaRPr>
          </a:p>
          <a:p>
            <a:r>
              <a:rPr lang="fr-FR" sz="1600" b="0" dirty="0" err="1">
                <a:latin typeface="Tahoma" pitchFamily="34" charset="0"/>
              </a:rPr>
              <a:t>digoxin</a:t>
            </a:r>
            <a:endParaRPr lang="fr-FR" sz="1600" b="0" dirty="0">
              <a:latin typeface="Tahoma" pitchFamily="34" charset="0"/>
            </a:endParaRPr>
          </a:p>
          <a:p>
            <a:r>
              <a:rPr lang="fr-FR" sz="1600" b="0" dirty="0">
                <a:latin typeface="Tahoma" pitchFamily="34" charset="0"/>
              </a:rPr>
              <a:t>ACEI</a:t>
            </a:r>
          </a:p>
          <a:p>
            <a:r>
              <a:rPr lang="fr-FR" sz="1600" b="0" dirty="0">
                <a:solidFill>
                  <a:srgbClr val="FFC000"/>
                </a:solidFill>
              </a:rPr>
              <a:t>b</a:t>
            </a:r>
            <a:r>
              <a:rPr lang="fr-FR" sz="1600" b="0" dirty="0">
                <a:solidFill>
                  <a:srgbClr val="FFC000"/>
                </a:solidFill>
                <a:latin typeface="Tahoma" pitchFamily="34" charset="0"/>
              </a:rPr>
              <a:t>-</a:t>
            </a:r>
            <a:r>
              <a:rPr lang="fr-FR" sz="1600" b="0" dirty="0" err="1">
                <a:solidFill>
                  <a:srgbClr val="FFC000"/>
                </a:solidFill>
                <a:latin typeface="Tahoma" pitchFamily="34" charset="0"/>
              </a:rPr>
              <a:t>blocker</a:t>
            </a:r>
            <a:endParaRPr lang="fr-FR" sz="1600" b="0" dirty="0">
              <a:solidFill>
                <a:srgbClr val="FFC000"/>
              </a:solidFill>
              <a:latin typeface="Tahoma" pitchFamily="34" charset="0"/>
            </a:endParaRPr>
          </a:p>
        </p:txBody>
      </p:sp>
      <p:sp>
        <p:nvSpPr>
          <p:cNvPr id="30" name="Text Box 29"/>
          <p:cNvSpPr txBox="1">
            <a:spLocks noChangeArrowheads="1"/>
          </p:cNvSpPr>
          <p:nvPr/>
        </p:nvSpPr>
        <p:spPr bwMode="auto">
          <a:xfrm>
            <a:off x="6610350" y="4797003"/>
            <a:ext cx="1014413" cy="1069975"/>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fr-FR" sz="1600" b="0" dirty="0" err="1">
                <a:latin typeface="Tahoma" pitchFamily="34" charset="0"/>
              </a:rPr>
              <a:t>Diuretic</a:t>
            </a:r>
            <a:endParaRPr lang="fr-FR" sz="1600" b="0" dirty="0">
              <a:latin typeface="Tahoma" pitchFamily="34" charset="0"/>
            </a:endParaRPr>
          </a:p>
          <a:p>
            <a:r>
              <a:rPr lang="fr-FR" sz="1600" b="0" dirty="0" err="1">
                <a:latin typeface="Tahoma" pitchFamily="34" charset="0"/>
              </a:rPr>
              <a:t>digoxin</a:t>
            </a:r>
            <a:endParaRPr lang="fr-FR" sz="1600" b="0" dirty="0">
              <a:latin typeface="Tahoma" pitchFamily="34" charset="0"/>
            </a:endParaRPr>
          </a:p>
          <a:p>
            <a:r>
              <a:rPr lang="fr-FR" sz="1600" b="0" dirty="0">
                <a:latin typeface="Tahoma" pitchFamily="34" charset="0"/>
              </a:rPr>
              <a:t>ACEI</a:t>
            </a:r>
          </a:p>
          <a:p>
            <a:r>
              <a:rPr lang="fr-FR" sz="1600" b="0" dirty="0"/>
              <a:t>b</a:t>
            </a:r>
            <a:r>
              <a:rPr lang="fr-FR" sz="1600" b="0" dirty="0">
                <a:latin typeface="Tahoma" pitchFamily="34" charset="0"/>
              </a:rPr>
              <a:t>-</a:t>
            </a:r>
            <a:r>
              <a:rPr lang="fr-FR" sz="1600" b="0" dirty="0" err="1">
                <a:latin typeface="Tahoma" pitchFamily="34" charset="0"/>
              </a:rPr>
              <a:t>blocker</a:t>
            </a:r>
            <a:endParaRPr lang="fr-FR" sz="1600" b="0" dirty="0">
              <a:latin typeface="Tahoma" pitchFamily="34" charset="0"/>
            </a:endParaRPr>
          </a:p>
        </p:txBody>
      </p:sp>
      <p:sp>
        <p:nvSpPr>
          <p:cNvPr id="31" name="Text Box 30"/>
          <p:cNvSpPr txBox="1">
            <a:spLocks noChangeArrowheads="1"/>
          </p:cNvSpPr>
          <p:nvPr/>
        </p:nvSpPr>
        <p:spPr bwMode="auto">
          <a:xfrm>
            <a:off x="7631113" y="4797003"/>
            <a:ext cx="1014412" cy="1314450"/>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fr-FR" sz="1600" b="0" dirty="0" err="1">
                <a:latin typeface="Tahoma" pitchFamily="34" charset="0"/>
              </a:rPr>
              <a:t>Diuretic</a:t>
            </a:r>
            <a:endParaRPr lang="fr-FR" sz="1600" b="0" dirty="0">
              <a:latin typeface="Tahoma" pitchFamily="34" charset="0"/>
            </a:endParaRPr>
          </a:p>
          <a:p>
            <a:r>
              <a:rPr lang="fr-FR" sz="1600" b="0" dirty="0" err="1">
                <a:latin typeface="Tahoma" pitchFamily="34" charset="0"/>
              </a:rPr>
              <a:t>digoxin</a:t>
            </a:r>
            <a:endParaRPr lang="fr-FR" sz="1600" b="0" dirty="0">
              <a:latin typeface="Tahoma" pitchFamily="34" charset="0"/>
            </a:endParaRPr>
          </a:p>
          <a:p>
            <a:r>
              <a:rPr lang="fr-FR" sz="1600" b="0" dirty="0">
                <a:latin typeface="Tahoma" pitchFamily="34" charset="0"/>
              </a:rPr>
              <a:t>ACEI</a:t>
            </a:r>
          </a:p>
          <a:p>
            <a:r>
              <a:rPr lang="fr-FR" sz="1600" b="0" dirty="0"/>
              <a:t>b</a:t>
            </a:r>
            <a:r>
              <a:rPr lang="fr-FR" sz="1600" b="0" dirty="0">
                <a:latin typeface="Tahoma" pitchFamily="34" charset="0"/>
              </a:rPr>
              <a:t>-</a:t>
            </a:r>
            <a:r>
              <a:rPr lang="fr-FR" sz="1600" b="0" dirty="0" err="1">
                <a:latin typeface="Tahoma" pitchFamily="34" charset="0"/>
              </a:rPr>
              <a:t>blocker</a:t>
            </a:r>
            <a:endParaRPr lang="fr-FR" sz="1600" b="0" dirty="0">
              <a:latin typeface="Tahoma" pitchFamily="34" charset="0"/>
            </a:endParaRPr>
          </a:p>
          <a:p>
            <a:r>
              <a:rPr lang="fr-FR" sz="1600" b="0" dirty="0">
                <a:solidFill>
                  <a:srgbClr val="FFC000"/>
                </a:solidFill>
                <a:latin typeface="Tahoma" pitchFamily="34" charset="0"/>
              </a:rPr>
              <a:t>ARB</a:t>
            </a:r>
          </a:p>
        </p:txBody>
      </p:sp>
      <p:sp>
        <p:nvSpPr>
          <p:cNvPr id="32" name="Text Box 31"/>
          <p:cNvSpPr txBox="1">
            <a:spLocks noChangeArrowheads="1"/>
          </p:cNvSpPr>
          <p:nvPr/>
        </p:nvSpPr>
        <p:spPr bwMode="auto">
          <a:xfrm rot="16200000">
            <a:off x="-1132680" y="2930896"/>
            <a:ext cx="3306762" cy="396875"/>
          </a:xfrm>
          <a:prstGeom prst="rect">
            <a:avLst/>
          </a:prstGeom>
          <a:noFill/>
          <a:ln w="38100" algn="ctr">
            <a:noFill/>
            <a:miter lim="800000"/>
            <a:headEnd/>
            <a:tailEnd/>
          </a:ln>
          <a:effec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fr-FR" sz="2000" b="0" dirty="0" err="1">
                <a:latin typeface="Tahoma" pitchFamily="34" charset="0"/>
              </a:rPr>
              <a:t>Primary</a:t>
            </a:r>
            <a:r>
              <a:rPr lang="fr-FR" sz="2000" b="0" dirty="0">
                <a:latin typeface="Tahoma" pitchFamily="34" charset="0"/>
              </a:rPr>
              <a:t> </a:t>
            </a:r>
            <a:r>
              <a:rPr lang="fr-FR" sz="2000" b="0" dirty="0" err="1">
                <a:latin typeface="Tahoma" pitchFamily="34" charset="0"/>
              </a:rPr>
              <a:t>outcome</a:t>
            </a:r>
            <a:r>
              <a:rPr lang="fr-FR" sz="2000" b="0" dirty="0">
                <a:latin typeface="Tahoma" pitchFamily="34" charset="0"/>
              </a:rPr>
              <a:t> </a:t>
            </a:r>
            <a:r>
              <a:rPr lang="fr-FR" sz="2000" b="0" dirty="0" err="1">
                <a:latin typeface="Tahoma" pitchFamily="34" charset="0"/>
              </a:rPr>
              <a:t>event</a:t>
            </a:r>
            <a:r>
              <a:rPr lang="fr-FR" sz="2000" b="0" dirty="0">
                <a:latin typeface="Tahoma" pitchFamily="34" charset="0"/>
              </a:rPr>
              <a:t> (%)</a:t>
            </a:r>
          </a:p>
        </p:txBody>
      </p:sp>
      <p:sp>
        <p:nvSpPr>
          <p:cNvPr id="33" name="Text Box 32"/>
          <p:cNvSpPr txBox="1">
            <a:spLocks noChangeArrowheads="1"/>
          </p:cNvSpPr>
          <p:nvPr/>
        </p:nvSpPr>
        <p:spPr bwMode="auto">
          <a:xfrm>
            <a:off x="1958518" y="1479128"/>
            <a:ext cx="1210588" cy="369332"/>
          </a:xfrm>
          <a:prstGeom prst="rect">
            <a:avLst/>
          </a:prstGeom>
          <a:noFill/>
          <a:ln w="38100" algn="ctr">
            <a:noFill/>
            <a:miter lim="800000"/>
            <a:headEnd/>
            <a:tailEnd/>
          </a:ln>
          <a:effectLst/>
        </p:spPr>
        <p:txBody>
          <a:bodyPr wrap="none">
            <a:spAutoFit/>
          </a:bodyPr>
          <a:lstStyle/>
          <a:p>
            <a:pPr algn="ctr">
              <a:defRPr/>
            </a:pPr>
            <a:r>
              <a:rPr lang="fr-FR" sz="1800" dirty="0">
                <a:solidFill>
                  <a:schemeClr val="accent2"/>
                </a:solidFill>
                <a:cs typeface="+mn-cs"/>
              </a:rPr>
              <a:t>RRR 23%</a:t>
            </a:r>
          </a:p>
        </p:txBody>
      </p:sp>
      <p:grpSp>
        <p:nvGrpSpPr>
          <p:cNvPr id="34" name="Group 33"/>
          <p:cNvGrpSpPr>
            <a:grpSpLocks/>
          </p:cNvGrpSpPr>
          <p:nvPr/>
        </p:nvGrpSpPr>
        <p:grpSpPr bwMode="auto">
          <a:xfrm>
            <a:off x="2028825" y="1909340"/>
            <a:ext cx="1025525" cy="812800"/>
            <a:chOff x="1337" y="1381"/>
            <a:chExt cx="646" cy="512"/>
          </a:xfrm>
        </p:grpSpPr>
        <p:sp>
          <p:nvSpPr>
            <p:cNvPr id="35" name="Line 34"/>
            <p:cNvSpPr>
              <a:spLocks noChangeShapeType="1"/>
            </p:cNvSpPr>
            <p:nvPr/>
          </p:nvSpPr>
          <p:spPr bwMode="auto">
            <a:xfrm>
              <a:off x="1337" y="1389"/>
              <a:ext cx="646" cy="0"/>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36" name="Line 35"/>
            <p:cNvSpPr>
              <a:spLocks noChangeShapeType="1"/>
            </p:cNvSpPr>
            <p:nvPr/>
          </p:nvSpPr>
          <p:spPr bwMode="auto">
            <a:xfrm>
              <a:off x="1344" y="1381"/>
              <a:ext cx="0" cy="150"/>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37" name="Line 36"/>
            <p:cNvSpPr>
              <a:spLocks noChangeShapeType="1"/>
            </p:cNvSpPr>
            <p:nvPr/>
          </p:nvSpPr>
          <p:spPr bwMode="auto">
            <a:xfrm>
              <a:off x="1975" y="1381"/>
              <a:ext cx="0" cy="512"/>
            </a:xfrm>
            <a:prstGeom prst="line">
              <a:avLst/>
            </a:prstGeom>
            <a:noFill/>
            <a:ln w="28575">
              <a:solidFill>
                <a:srgbClr val="0066CC"/>
              </a:solidFill>
              <a:round/>
              <a:headEnd/>
              <a:tailEnd/>
            </a:ln>
            <a:effectLst/>
          </p:spPr>
          <p:txBody>
            <a:bodyPr wrap="none">
              <a:spAutoFit/>
            </a:bodyPr>
            <a:lstStyle/>
            <a:p>
              <a:pPr algn="ctr">
                <a:spcBef>
                  <a:spcPct val="20000"/>
                </a:spcBef>
                <a:buClr>
                  <a:srgbClr val="800000"/>
                </a:buClr>
                <a:buSzPct val="90000"/>
                <a:defRPr/>
              </a:pPr>
              <a:endParaRPr lang="en-US" sz="2400">
                <a:cs typeface="+mn-cs"/>
              </a:endParaRPr>
            </a:p>
          </p:txBody>
        </p:sp>
      </p:grpSp>
      <p:sp>
        <p:nvSpPr>
          <p:cNvPr id="38" name="Text Box 37"/>
          <p:cNvSpPr txBox="1">
            <a:spLocks noChangeArrowheads="1"/>
          </p:cNvSpPr>
          <p:nvPr/>
        </p:nvSpPr>
        <p:spPr bwMode="auto">
          <a:xfrm>
            <a:off x="4571543" y="1909340"/>
            <a:ext cx="1210588" cy="369332"/>
          </a:xfrm>
          <a:prstGeom prst="rect">
            <a:avLst/>
          </a:prstGeom>
          <a:noFill/>
          <a:ln w="38100" algn="ctr">
            <a:noFill/>
            <a:miter lim="800000"/>
            <a:headEnd/>
            <a:tailEnd/>
          </a:ln>
          <a:effectLst/>
        </p:spPr>
        <p:txBody>
          <a:bodyPr wrap="none">
            <a:spAutoFit/>
          </a:bodyPr>
          <a:lstStyle/>
          <a:p>
            <a:pPr algn="ctr">
              <a:defRPr/>
            </a:pPr>
            <a:r>
              <a:rPr lang="fr-FR" sz="1800" dirty="0">
                <a:solidFill>
                  <a:schemeClr val="accent2"/>
                </a:solidFill>
                <a:cs typeface="+mn-cs"/>
              </a:rPr>
              <a:t>RRR 32%</a:t>
            </a:r>
          </a:p>
        </p:txBody>
      </p:sp>
      <p:grpSp>
        <p:nvGrpSpPr>
          <p:cNvPr id="39" name="Group 38"/>
          <p:cNvGrpSpPr>
            <a:grpSpLocks/>
          </p:cNvGrpSpPr>
          <p:nvPr/>
        </p:nvGrpSpPr>
        <p:grpSpPr bwMode="auto">
          <a:xfrm>
            <a:off x="4630738" y="2358603"/>
            <a:ext cx="1023937" cy="974725"/>
            <a:chOff x="2962" y="1669"/>
            <a:chExt cx="645" cy="614"/>
          </a:xfrm>
        </p:grpSpPr>
        <p:sp>
          <p:nvSpPr>
            <p:cNvPr id="40" name="Line 39"/>
            <p:cNvSpPr>
              <a:spLocks noChangeShapeType="1"/>
            </p:cNvSpPr>
            <p:nvPr/>
          </p:nvSpPr>
          <p:spPr bwMode="auto">
            <a:xfrm>
              <a:off x="2962" y="1678"/>
              <a:ext cx="645" cy="0"/>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41" name="Line 40"/>
            <p:cNvSpPr>
              <a:spLocks noChangeShapeType="1"/>
            </p:cNvSpPr>
            <p:nvPr/>
          </p:nvSpPr>
          <p:spPr bwMode="auto">
            <a:xfrm>
              <a:off x="2967" y="1669"/>
              <a:ext cx="0" cy="148"/>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42" name="Line 41"/>
            <p:cNvSpPr>
              <a:spLocks noChangeShapeType="1"/>
            </p:cNvSpPr>
            <p:nvPr/>
          </p:nvSpPr>
          <p:spPr bwMode="auto">
            <a:xfrm>
              <a:off x="3598" y="1670"/>
              <a:ext cx="3" cy="613"/>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grpSp>
      <p:sp>
        <p:nvSpPr>
          <p:cNvPr id="43" name="Text Box 42"/>
          <p:cNvSpPr txBox="1">
            <a:spLocks noChangeArrowheads="1"/>
          </p:cNvSpPr>
          <p:nvPr/>
        </p:nvSpPr>
        <p:spPr bwMode="auto">
          <a:xfrm>
            <a:off x="7111543" y="2636415"/>
            <a:ext cx="1210588" cy="369332"/>
          </a:xfrm>
          <a:prstGeom prst="rect">
            <a:avLst/>
          </a:prstGeom>
          <a:noFill/>
          <a:ln w="38100" algn="ctr">
            <a:noFill/>
            <a:miter lim="800000"/>
            <a:headEnd/>
            <a:tailEnd/>
          </a:ln>
          <a:effectLst/>
        </p:spPr>
        <p:txBody>
          <a:bodyPr wrap="none">
            <a:spAutoFit/>
          </a:bodyPr>
          <a:lstStyle/>
          <a:p>
            <a:pPr algn="ctr">
              <a:defRPr/>
            </a:pPr>
            <a:r>
              <a:rPr lang="fr-FR" sz="1800" dirty="0">
                <a:solidFill>
                  <a:schemeClr val="accent2"/>
                </a:solidFill>
                <a:cs typeface="+mn-cs"/>
              </a:rPr>
              <a:t>RRR 30%</a:t>
            </a:r>
          </a:p>
        </p:txBody>
      </p:sp>
      <p:grpSp>
        <p:nvGrpSpPr>
          <p:cNvPr id="44" name="Group 43"/>
          <p:cNvGrpSpPr>
            <a:grpSpLocks/>
          </p:cNvGrpSpPr>
          <p:nvPr/>
        </p:nvGrpSpPr>
        <p:grpSpPr bwMode="auto">
          <a:xfrm>
            <a:off x="7181850" y="3098378"/>
            <a:ext cx="1030288" cy="695325"/>
            <a:chOff x="4569" y="2129"/>
            <a:chExt cx="649" cy="438"/>
          </a:xfrm>
        </p:grpSpPr>
        <p:sp>
          <p:nvSpPr>
            <p:cNvPr id="45" name="Line 44"/>
            <p:cNvSpPr>
              <a:spLocks noChangeShapeType="1"/>
            </p:cNvSpPr>
            <p:nvPr/>
          </p:nvSpPr>
          <p:spPr bwMode="auto">
            <a:xfrm>
              <a:off x="4569" y="2139"/>
              <a:ext cx="649" cy="0"/>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46" name="Line 45"/>
            <p:cNvSpPr>
              <a:spLocks noChangeShapeType="1"/>
            </p:cNvSpPr>
            <p:nvPr/>
          </p:nvSpPr>
          <p:spPr bwMode="auto">
            <a:xfrm>
              <a:off x="4576" y="2129"/>
              <a:ext cx="0" cy="156"/>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sp>
          <p:nvSpPr>
            <p:cNvPr id="47" name="Line 46"/>
            <p:cNvSpPr>
              <a:spLocks noChangeShapeType="1"/>
            </p:cNvSpPr>
            <p:nvPr/>
          </p:nvSpPr>
          <p:spPr bwMode="auto">
            <a:xfrm>
              <a:off x="5209" y="2139"/>
              <a:ext cx="3" cy="428"/>
            </a:xfrm>
            <a:prstGeom prst="line">
              <a:avLst/>
            </a:prstGeom>
            <a:noFill/>
            <a:ln w="28575">
              <a:solidFill>
                <a:srgbClr val="0066CC"/>
              </a:solidFill>
              <a:round/>
              <a:headEnd/>
              <a:tailEnd/>
            </a:ln>
            <a:effectLst/>
          </p:spPr>
          <p:txBody>
            <a:bodyPr>
              <a:spAutoFit/>
            </a:bodyPr>
            <a:lstStyle/>
            <a:p>
              <a:pPr algn="ctr">
                <a:spcBef>
                  <a:spcPct val="20000"/>
                </a:spcBef>
                <a:buClr>
                  <a:srgbClr val="800000"/>
                </a:buClr>
                <a:buSzPct val="90000"/>
                <a:defRPr/>
              </a:pPr>
              <a:endParaRPr lang="en-US" sz="2400">
                <a:cs typeface="+mn-cs"/>
              </a:endParaRPr>
            </a:p>
          </p:txBody>
        </p:sp>
      </p:grpSp>
      <p:sp>
        <p:nvSpPr>
          <p:cNvPr id="48" name="Text Box 49"/>
          <p:cNvSpPr txBox="1">
            <a:spLocks noChangeArrowheads="1"/>
          </p:cNvSpPr>
          <p:nvPr/>
        </p:nvSpPr>
        <p:spPr bwMode="auto">
          <a:xfrm>
            <a:off x="1965109" y="4201690"/>
            <a:ext cx="1160894" cy="400110"/>
          </a:xfrm>
          <a:prstGeom prst="rect">
            <a:avLst/>
          </a:prstGeom>
          <a:solidFill>
            <a:srgbClr val="7030A0"/>
          </a:solidFill>
          <a:ln w="28575" algn="ctr">
            <a:noFill/>
            <a:miter lim="800000"/>
            <a:headEnd/>
            <a:tailEnd/>
          </a:ln>
          <a:effectLst/>
        </p:spPr>
        <p:txBody>
          <a:bodyPr wrap="none">
            <a:spAutoFit/>
          </a:bodyPr>
          <a:lstStyle/>
          <a:p>
            <a:pPr marL="342900" indent="-342900" algn="ctr">
              <a:spcBef>
                <a:spcPct val="20000"/>
              </a:spcBef>
              <a:buClr>
                <a:srgbClr val="800000"/>
              </a:buClr>
              <a:buSzPct val="90000"/>
              <a:defRPr/>
            </a:pPr>
            <a:r>
              <a:rPr lang="fr-BE" sz="2000" dirty="0">
                <a:cs typeface="+mn-cs"/>
              </a:rPr>
              <a:t>N=2,569</a:t>
            </a:r>
            <a:endParaRPr lang="en-GB" sz="2000" dirty="0">
              <a:cs typeface="+mn-cs"/>
            </a:endParaRPr>
          </a:p>
        </p:txBody>
      </p:sp>
      <p:sp>
        <p:nvSpPr>
          <p:cNvPr id="49" name="Text Box 50"/>
          <p:cNvSpPr txBox="1">
            <a:spLocks noChangeArrowheads="1"/>
          </p:cNvSpPr>
          <p:nvPr/>
        </p:nvSpPr>
        <p:spPr bwMode="auto">
          <a:xfrm>
            <a:off x="7149884" y="4201690"/>
            <a:ext cx="1160894" cy="400110"/>
          </a:xfrm>
          <a:prstGeom prst="rect">
            <a:avLst/>
          </a:prstGeom>
          <a:solidFill>
            <a:srgbClr val="7030A0"/>
          </a:solidFill>
          <a:ln w="28575" algn="ctr">
            <a:noFill/>
            <a:miter lim="800000"/>
            <a:headEnd/>
            <a:tailEnd/>
          </a:ln>
          <a:effectLst/>
        </p:spPr>
        <p:txBody>
          <a:bodyPr wrap="none">
            <a:spAutoFit/>
          </a:bodyPr>
          <a:lstStyle/>
          <a:p>
            <a:pPr marL="342900" indent="-342900" algn="ctr">
              <a:spcBef>
                <a:spcPct val="20000"/>
              </a:spcBef>
              <a:buClr>
                <a:srgbClr val="800000"/>
              </a:buClr>
              <a:buSzPct val="90000"/>
              <a:defRPr/>
            </a:pPr>
            <a:r>
              <a:rPr lang="fr-BE" sz="2000" dirty="0">
                <a:cs typeface="+mn-cs"/>
              </a:rPr>
              <a:t>N=2,548</a:t>
            </a:r>
            <a:endParaRPr lang="en-GB" sz="2000" dirty="0">
              <a:cs typeface="+mn-cs"/>
            </a:endParaRPr>
          </a:p>
        </p:txBody>
      </p:sp>
      <p:sp>
        <p:nvSpPr>
          <p:cNvPr id="50" name="Text Box 51"/>
          <p:cNvSpPr txBox="1">
            <a:spLocks noChangeArrowheads="1"/>
          </p:cNvSpPr>
          <p:nvPr/>
        </p:nvSpPr>
        <p:spPr bwMode="auto">
          <a:xfrm>
            <a:off x="4557497" y="4203278"/>
            <a:ext cx="1160894" cy="400110"/>
          </a:xfrm>
          <a:prstGeom prst="rect">
            <a:avLst/>
          </a:prstGeom>
          <a:solidFill>
            <a:srgbClr val="7030A0"/>
          </a:solidFill>
          <a:ln w="28575" algn="ctr">
            <a:noFill/>
            <a:miter lim="800000"/>
            <a:headEnd/>
            <a:tailEnd/>
          </a:ln>
          <a:effectLst/>
        </p:spPr>
        <p:txBody>
          <a:bodyPr wrap="none">
            <a:spAutoFit/>
          </a:bodyPr>
          <a:lstStyle/>
          <a:p>
            <a:pPr marL="342900" indent="-342900" algn="ctr">
              <a:spcBef>
                <a:spcPct val="20000"/>
              </a:spcBef>
              <a:buClr>
                <a:srgbClr val="800000"/>
              </a:buClr>
              <a:buSzPct val="90000"/>
              <a:defRPr/>
            </a:pPr>
            <a:r>
              <a:rPr lang="fr-BE" sz="2000" dirty="0">
                <a:cs typeface="+mn-cs"/>
              </a:rPr>
              <a:t>N=3,991</a:t>
            </a:r>
            <a:endParaRPr lang="en-GB" sz="2000" dirty="0">
              <a:cs typeface="+mn-cs"/>
            </a:endParaRPr>
          </a:p>
        </p:txBody>
      </p:sp>
      <p:sp>
        <p:nvSpPr>
          <p:cNvPr id="51" name="TextBox 17"/>
          <p:cNvSpPr txBox="1">
            <a:spLocks noChangeArrowheads="1"/>
          </p:cNvSpPr>
          <p:nvPr/>
        </p:nvSpPr>
        <p:spPr bwMode="auto">
          <a:xfrm>
            <a:off x="203200" y="5924128"/>
            <a:ext cx="894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sz="1200" b="0" dirty="0">
                <a:effectLst/>
              </a:rPr>
              <a:t>Adapted from </a:t>
            </a:r>
            <a:r>
              <a:rPr lang="en-US" sz="1200" b="0" dirty="0" smtClean="0">
                <a:effectLst/>
              </a:rPr>
              <a:t>JL </a:t>
            </a:r>
            <a:r>
              <a:rPr lang="en-US" sz="1200" b="0" dirty="0" err="1" smtClean="0">
                <a:effectLst/>
              </a:rPr>
              <a:t>Vachiery</a:t>
            </a:r>
            <a:endParaRPr lang="en-US" sz="1200" b="0" dirty="0">
              <a:effectLst/>
            </a:endParaRPr>
          </a:p>
          <a:p>
            <a:pPr eaLnBrk="0" hangingPunct="0"/>
            <a:r>
              <a:rPr lang="en-GB" sz="1200" b="0" dirty="0">
                <a:effectLst/>
              </a:rPr>
              <a:t>ACEI, angiotensin-converting enzyme inhibitors; ARB, angiotensin receptor blocker; RRR, relative risk reduction.</a:t>
            </a:r>
            <a:endParaRPr lang="en-US" sz="1200" b="0" dirty="0">
              <a:effectLst/>
            </a:endParaRPr>
          </a:p>
        </p:txBody>
      </p:sp>
      <p:sp>
        <p:nvSpPr>
          <p:cNvPr id="54" name="Titolo 1"/>
          <p:cNvSpPr txBox="1">
            <a:spLocks/>
          </p:cNvSpPr>
          <p:nvPr/>
        </p:nvSpPr>
        <p:spPr>
          <a:xfrm>
            <a:off x="0" y="116632"/>
            <a:ext cx="9144000" cy="648072"/>
          </a:xfrm>
          <a:prstGeom prst="rect">
            <a:avLst/>
          </a:prstGeom>
        </p:spPr>
        <p:style>
          <a:lnRef idx="1">
            <a:schemeClr val="accent6"/>
          </a:lnRef>
          <a:fillRef idx="3">
            <a:schemeClr val="accent6"/>
          </a:fillRef>
          <a:effectRef idx="2">
            <a:schemeClr val="accent6"/>
          </a:effectRef>
          <a:fontRef idx="minor">
            <a:schemeClr val="lt1"/>
          </a:fontRef>
        </p:style>
        <p:txBody>
          <a:bodyPr/>
          <a:lstStyle>
            <a:lvl1pPr algn="ctr" rtl="0" eaLnBrk="0" fontAlgn="base" hangingPunct="0">
              <a:spcBef>
                <a:spcPct val="0"/>
              </a:spcBef>
              <a:spcAft>
                <a:spcPct val="0"/>
              </a:spcAft>
              <a:defRPr sz="3600" b="1">
                <a:solidFill>
                  <a:schemeClr val="lt1"/>
                </a:solidFill>
                <a:latin typeface="+mn-lt"/>
                <a:ea typeface="+mn-ea"/>
                <a:cs typeface="+mn-cs"/>
              </a:defRPr>
            </a:lvl1pPr>
            <a:lvl2pPr algn="ctr" rtl="0" eaLnBrk="0" fontAlgn="base" hangingPunct="0">
              <a:spcBef>
                <a:spcPct val="0"/>
              </a:spcBef>
              <a:spcAft>
                <a:spcPct val="0"/>
              </a:spcAft>
              <a:defRPr sz="3600" b="1">
                <a:solidFill>
                  <a:schemeClr val="lt1"/>
                </a:solidFill>
                <a:latin typeface="+mn-lt"/>
                <a:ea typeface="+mn-ea"/>
                <a:cs typeface="+mn-cs"/>
              </a:defRPr>
            </a:lvl2pPr>
            <a:lvl3pPr algn="ctr" rtl="0" eaLnBrk="0" fontAlgn="base" hangingPunct="0">
              <a:spcBef>
                <a:spcPct val="0"/>
              </a:spcBef>
              <a:spcAft>
                <a:spcPct val="0"/>
              </a:spcAft>
              <a:defRPr sz="3600" b="1">
                <a:solidFill>
                  <a:schemeClr val="lt1"/>
                </a:solidFill>
                <a:latin typeface="+mn-lt"/>
                <a:ea typeface="+mn-ea"/>
                <a:cs typeface="+mn-cs"/>
              </a:defRPr>
            </a:lvl3pPr>
            <a:lvl4pPr algn="ctr" rtl="0" eaLnBrk="0" fontAlgn="base" hangingPunct="0">
              <a:spcBef>
                <a:spcPct val="0"/>
              </a:spcBef>
              <a:spcAft>
                <a:spcPct val="0"/>
              </a:spcAft>
              <a:defRPr sz="3600" b="1">
                <a:solidFill>
                  <a:schemeClr val="lt1"/>
                </a:solidFill>
                <a:latin typeface="+mn-lt"/>
                <a:ea typeface="+mn-ea"/>
                <a:cs typeface="+mn-cs"/>
              </a:defRPr>
            </a:lvl4pPr>
            <a:lvl5pPr algn="ctr" rtl="0" eaLnBrk="0" fontAlgn="base" hangingPunct="0">
              <a:spcBef>
                <a:spcPct val="0"/>
              </a:spcBef>
              <a:spcAft>
                <a:spcPct val="0"/>
              </a:spcAft>
              <a:defRPr sz="3600" b="1">
                <a:solidFill>
                  <a:schemeClr val="lt1"/>
                </a:solidFill>
                <a:latin typeface="+mn-lt"/>
                <a:ea typeface="+mn-ea"/>
                <a:cs typeface="+mn-cs"/>
              </a:defRPr>
            </a:lvl5pPr>
            <a:lvl6pPr marL="457200" algn="ctr" rtl="0" fontAlgn="base">
              <a:spcBef>
                <a:spcPct val="0"/>
              </a:spcBef>
              <a:spcAft>
                <a:spcPct val="0"/>
              </a:spcAft>
              <a:defRPr sz="3600" b="1">
                <a:solidFill>
                  <a:schemeClr val="lt1"/>
                </a:solidFill>
                <a:latin typeface="+mn-lt"/>
                <a:ea typeface="+mn-ea"/>
                <a:cs typeface="+mn-cs"/>
              </a:defRPr>
            </a:lvl6pPr>
            <a:lvl7pPr marL="914400" algn="ctr" rtl="0" fontAlgn="base">
              <a:spcBef>
                <a:spcPct val="0"/>
              </a:spcBef>
              <a:spcAft>
                <a:spcPct val="0"/>
              </a:spcAft>
              <a:defRPr sz="3600" b="1">
                <a:solidFill>
                  <a:schemeClr val="lt1"/>
                </a:solidFill>
                <a:latin typeface="+mn-lt"/>
                <a:ea typeface="+mn-ea"/>
                <a:cs typeface="+mn-cs"/>
              </a:defRPr>
            </a:lvl7pPr>
            <a:lvl8pPr marL="1371600" algn="ctr" rtl="0" fontAlgn="base">
              <a:spcBef>
                <a:spcPct val="0"/>
              </a:spcBef>
              <a:spcAft>
                <a:spcPct val="0"/>
              </a:spcAft>
              <a:defRPr sz="3600" b="1">
                <a:solidFill>
                  <a:schemeClr val="lt1"/>
                </a:solidFill>
                <a:latin typeface="+mn-lt"/>
                <a:ea typeface="+mn-ea"/>
                <a:cs typeface="+mn-cs"/>
              </a:defRPr>
            </a:lvl8pPr>
            <a:lvl9pPr marL="1828800" algn="ctr" rtl="0" fontAlgn="base">
              <a:spcBef>
                <a:spcPct val="0"/>
              </a:spcBef>
              <a:spcAft>
                <a:spcPct val="0"/>
              </a:spcAft>
              <a:defRPr sz="3600" b="1">
                <a:solidFill>
                  <a:schemeClr val="lt1"/>
                </a:solidFill>
                <a:latin typeface="+mn-lt"/>
                <a:ea typeface="+mn-ea"/>
                <a:cs typeface="+mn-cs"/>
              </a:defRPr>
            </a:lvl9pPr>
          </a:lstStyle>
          <a:p>
            <a:pPr algn="l"/>
            <a:r>
              <a:rPr lang="it-IT" b="0" kern="0" dirty="0" smtClean="0">
                <a:latin typeface="Arial" panose="020B0604020202020204" pitchFamily="34" charset="0"/>
                <a:cs typeface="Arial" panose="020B0604020202020204" pitchFamily="34" charset="0"/>
              </a:rPr>
              <a:t>TERAPIA </a:t>
            </a:r>
            <a:r>
              <a:rPr lang="it-IT" sz="2800" b="0" i="1" u="sng" kern="0" dirty="0" smtClean="0">
                <a:latin typeface="Arial" panose="020B0604020202020204" pitchFamily="34" charset="0"/>
                <a:cs typeface="Arial" panose="020B0604020202020204" pitchFamily="34" charset="0"/>
              </a:rPr>
              <a:t>SCOMPENSO CARDIACO</a:t>
            </a:r>
            <a:endParaRPr lang="it-IT" sz="3200" b="0" i="1" u="sng"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616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6" grpId="0"/>
      <p:bldP spid="27" grpId="0"/>
      <p:bldP spid="28" grpId="0"/>
      <p:bldP spid="29" grpId="0"/>
      <p:bldP spid="30" grpId="0"/>
      <p:bldP spid="31" grpId="0"/>
      <p:bldP spid="38" grpId="0"/>
      <p:bldP spid="43" grpId="0"/>
      <p:bldP spid="48" grpId="0" animBg="1"/>
      <p:bldP spid="49" grpId="0" animBg="1"/>
      <p:bldP spid="50"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alpha val="9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1"/>
          </a:solidFill>
        </p:spPr>
        <p:txBody>
          <a:bodyPr/>
          <a:lstStyle/>
          <a:p>
            <a:r>
              <a:rPr lang="it-IT" dirty="0" smtClean="0">
                <a:solidFill>
                  <a:srgbClr val="FF0000"/>
                </a:solidFill>
              </a:rPr>
              <a:t>ACE – INIBITORI </a:t>
            </a:r>
            <a:endParaRPr lang="it-IT" dirty="0">
              <a:solidFill>
                <a:srgbClr val="FF0000"/>
              </a:solidFill>
            </a:endParaRPr>
          </a:p>
        </p:txBody>
      </p:sp>
      <p:sp>
        <p:nvSpPr>
          <p:cNvPr id="3" name="Segnaposto contenuto 2"/>
          <p:cNvSpPr>
            <a:spLocks noGrp="1"/>
          </p:cNvSpPr>
          <p:nvPr>
            <p:ph idx="1"/>
          </p:nvPr>
        </p:nvSpPr>
        <p:spPr/>
        <p:txBody>
          <a:bodyPr>
            <a:normAutofit/>
          </a:bodyPr>
          <a:lstStyle/>
          <a:p>
            <a:pPr marL="0" indent="0">
              <a:buNone/>
            </a:pPr>
            <a:r>
              <a:rPr lang="it-IT" sz="1600" dirty="0" smtClean="0"/>
              <a:t> </a:t>
            </a:r>
            <a:endParaRPr lang="it-IT" sz="1600" dirty="0"/>
          </a:p>
        </p:txBody>
      </p:sp>
      <p:sp>
        <p:nvSpPr>
          <p:cNvPr id="4" name="Rettangolo 3"/>
          <p:cNvSpPr/>
          <p:nvPr/>
        </p:nvSpPr>
        <p:spPr>
          <a:xfrm>
            <a:off x="0" y="1242053"/>
            <a:ext cx="9396536" cy="4524315"/>
          </a:xfrm>
          <a:prstGeom prst="rect">
            <a:avLst/>
          </a:prstGeom>
          <a:solidFill>
            <a:schemeClr val="accent5">
              <a:lumMod val="40000"/>
              <a:lumOff val="60000"/>
            </a:schemeClr>
          </a:solidFill>
        </p:spPr>
        <p:txBody>
          <a:bodyPr wrap="square">
            <a:spAutoFit/>
          </a:bodyPr>
          <a:lstStyle/>
          <a:p>
            <a:r>
              <a:rPr lang="it-IT" dirty="0" smtClean="0">
                <a:solidFill>
                  <a:srgbClr val="002060"/>
                </a:solidFill>
              </a:rPr>
              <a:t>FARMACO          	DOSE INIZIALE        RIMOZIONE HD      ESCREZIONE RENALE %         %DOSE 									             IN HD</a:t>
            </a:r>
          </a:p>
          <a:p>
            <a:r>
              <a:rPr lang="it-IT" dirty="0" smtClean="0">
                <a:solidFill>
                  <a:srgbClr val="002060"/>
                </a:solidFill>
              </a:rPr>
              <a:t>CAPTOPRIL	12,5 MG/DIE	SI		80			20</a:t>
            </a:r>
          </a:p>
          <a:p>
            <a:r>
              <a:rPr lang="it-IT" dirty="0" smtClean="0">
                <a:solidFill>
                  <a:srgbClr val="002060"/>
                </a:solidFill>
              </a:rPr>
              <a:t>25-100</a:t>
            </a:r>
            <a:endParaRPr lang="it-IT" dirty="0">
              <a:solidFill>
                <a:srgbClr val="002060"/>
              </a:solidFill>
            </a:endParaRPr>
          </a:p>
          <a:p>
            <a:endParaRPr lang="it-IT" dirty="0" smtClean="0">
              <a:solidFill>
                <a:srgbClr val="002060"/>
              </a:solidFill>
            </a:endParaRPr>
          </a:p>
          <a:p>
            <a:r>
              <a:rPr lang="it-IT" dirty="0" smtClean="0">
                <a:solidFill>
                  <a:srgbClr val="002060"/>
                </a:solidFill>
              </a:rPr>
              <a:t>ENALAPRIL	2,5 MG/DIE	SI		100			50</a:t>
            </a:r>
          </a:p>
          <a:p>
            <a:r>
              <a:rPr lang="it-IT" dirty="0" smtClean="0">
                <a:solidFill>
                  <a:srgbClr val="002060"/>
                </a:solidFill>
              </a:rPr>
              <a:t>5-20</a:t>
            </a:r>
            <a:endParaRPr lang="it-IT" dirty="0">
              <a:solidFill>
                <a:srgbClr val="002060"/>
              </a:solidFill>
            </a:endParaRPr>
          </a:p>
          <a:p>
            <a:endParaRPr lang="it-IT" dirty="0" smtClean="0">
              <a:solidFill>
                <a:srgbClr val="002060"/>
              </a:solidFill>
            </a:endParaRPr>
          </a:p>
          <a:p>
            <a:r>
              <a:rPr lang="it-IT" dirty="0" smtClean="0">
                <a:solidFill>
                  <a:srgbClr val="002060"/>
                </a:solidFill>
              </a:rPr>
              <a:t>FOSINOPRIL	10 MG/DIE	SI		75			50</a:t>
            </a:r>
          </a:p>
          <a:p>
            <a:r>
              <a:rPr lang="it-IT" dirty="0" smtClean="0">
                <a:solidFill>
                  <a:srgbClr val="002060"/>
                </a:solidFill>
              </a:rPr>
              <a:t>10-20</a:t>
            </a:r>
          </a:p>
          <a:p>
            <a:endParaRPr lang="it-IT" dirty="0">
              <a:solidFill>
                <a:srgbClr val="002060"/>
              </a:solidFill>
            </a:endParaRPr>
          </a:p>
          <a:p>
            <a:r>
              <a:rPr lang="it-IT" dirty="0" smtClean="0">
                <a:solidFill>
                  <a:srgbClr val="002060"/>
                </a:solidFill>
              </a:rPr>
              <a:t>LISINOPRIL	2,5 MG/DIE	SI		100			50</a:t>
            </a:r>
          </a:p>
          <a:p>
            <a:r>
              <a:rPr lang="it-IT" dirty="0" smtClean="0">
                <a:solidFill>
                  <a:srgbClr val="002060"/>
                </a:solidFill>
              </a:rPr>
              <a:t>5-20	</a:t>
            </a:r>
            <a:endParaRPr lang="it-IT" dirty="0">
              <a:solidFill>
                <a:srgbClr val="002060"/>
              </a:solidFill>
            </a:endParaRPr>
          </a:p>
          <a:p>
            <a:endParaRPr lang="it-IT" dirty="0" smtClean="0">
              <a:solidFill>
                <a:srgbClr val="002060"/>
              </a:solidFill>
            </a:endParaRPr>
          </a:p>
          <a:p>
            <a:r>
              <a:rPr lang="it-IT" dirty="0" smtClean="0">
                <a:solidFill>
                  <a:srgbClr val="002060"/>
                </a:solidFill>
              </a:rPr>
              <a:t>RAMIPRIL		2,5 MG/DIE	SI		75			50</a:t>
            </a:r>
          </a:p>
          <a:p>
            <a:r>
              <a:rPr lang="it-IT" dirty="0" smtClean="0">
                <a:solidFill>
                  <a:srgbClr val="002060"/>
                </a:solidFill>
              </a:rPr>
              <a:t>2,5-10</a:t>
            </a:r>
          </a:p>
        </p:txBody>
      </p:sp>
    </p:spTree>
    <p:extLst>
      <p:ext uri="{BB962C8B-B14F-4D97-AF65-F5344CB8AC3E}">
        <p14:creationId xmlns:p14="http://schemas.microsoft.com/office/powerpoint/2010/main" val="4135912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9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1"/>
          </a:solidFill>
        </p:spPr>
        <p:txBody>
          <a:bodyPr/>
          <a:lstStyle/>
          <a:p>
            <a:r>
              <a:rPr lang="it-IT" dirty="0" smtClean="0">
                <a:solidFill>
                  <a:srgbClr val="FF0000"/>
                </a:solidFill>
              </a:rPr>
              <a:t>B-BLOCCANTI</a:t>
            </a:r>
            <a:endParaRPr lang="it-IT" dirty="0">
              <a:solidFill>
                <a:srgbClr val="FF0000"/>
              </a:solidFill>
            </a:endParaRPr>
          </a:p>
        </p:txBody>
      </p:sp>
      <p:sp>
        <p:nvSpPr>
          <p:cNvPr id="4" name="Segnaposto contenuto 3"/>
          <p:cNvSpPr>
            <a:spLocks noGrp="1"/>
          </p:cNvSpPr>
          <p:nvPr>
            <p:ph idx="1"/>
          </p:nvPr>
        </p:nvSpPr>
        <p:spPr>
          <a:xfrm>
            <a:off x="457200" y="1600200"/>
            <a:ext cx="8229600" cy="4130361"/>
          </a:xfrm>
          <a:prstGeom prst="rect">
            <a:avLst/>
          </a:prstGeom>
          <a:solidFill>
            <a:schemeClr val="accent6">
              <a:lumMod val="40000"/>
              <a:lumOff val="60000"/>
            </a:schemeClr>
          </a:solidFill>
        </p:spPr>
        <p:txBody>
          <a:bodyPr wrap="square">
            <a:spAutoFit/>
          </a:bodyPr>
          <a:lstStyle/>
          <a:p>
            <a:r>
              <a:rPr lang="it-IT" sz="1600" dirty="0" smtClean="0">
                <a:solidFill>
                  <a:srgbClr val="002060"/>
                </a:solidFill>
              </a:rPr>
              <a:t>FARMACO          	DOSE INIZIALE        RIMOZIONE HD      ESCREZIONE RENALE %         %DOSE 								IN HD</a:t>
            </a:r>
          </a:p>
          <a:p>
            <a:endParaRPr lang="it-IT" sz="1600" dirty="0">
              <a:solidFill>
                <a:srgbClr val="002060"/>
              </a:solidFill>
            </a:endParaRPr>
          </a:p>
          <a:p>
            <a:pPr marL="0" indent="0">
              <a:buNone/>
            </a:pPr>
            <a:r>
              <a:rPr lang="it-IT" sz="1600" dirty="0" smtClean="0">
                <a:solidFill>
                  <a:srgbClr val="002060"/>
                </a:solidFill>
              </a:rPr>
              <a:t>ATENOLOLO              25 MG/DIE ALTERNI	SI		75-85		50</a:t>
            </a:r>
          </a:p>
          <a:p>
            <a:pPr marL="0" indent="0">
              <a:buNone/>
            </a:pPr>
            <a:endParaRPr lang="it-IT" sz="1600" dirty="0">
              <a:solidFill>
                <a:srgbClr val="002060"/>
              </a:solidFill>
            </a:endParaRPr>
          </a:p>
          <a:p>
            <a:pPr marL="0" indent="0">
              <a:buNone/>
            </a:pPr>
            <a:endParaRPr lang="it-IT" sz="1600" dirty="0" smtClean="0">
              <a:solidFill>
                <a:srgbClr val="002060"/>
              </a:solidFill>
            </a:endParaRPr>
          </a:p>
          <a:p>
            <a:pPr marL="0" indent="0">
              <a:buNone/>
            </a:pPr>
            <a:r>
              <a:rPr lang="it-IT" sz="1600" dirty="0" smtClean="0">
                <a:solidFill>
                  <a:srgbClr val="002060"/>
                </a:solidFill>
              </a:rPr>
              <a:t>CARVEDILOLO           25 MG/DIE ALTERNI       SI		&lt;2		100</a:t>
            </a:r>
          </a:p>
          <a:p>
            <a:pPr marL="0" indent="0">
              <a:buNone/>
            </a:pPr>
            <a:r>
              <a:rPr lang="it-IT" sz="1600" dirty="0" smtClean="0">
                <a:solidFill>
                  <a:srgbClr val="002060"/>
                </a:solidFill>
              </a:rPr>
              <a:t>6,25-25</a:t>
            </a:r>
          </a:p>
          <a:p>
            <a:pPr marL="0" indent="0">
              <a:buNone/>
            </a:pPr>
            <a:endParaRPr lang="it-IT" sz="1600" dirty="0">
              <a:solidFill>
                <a:srgbClr val="002060"/>
              </a:solidFill>
            </a:endParaRPr>
          </a:p>
          <a:p>
            <a:pPr marL="0" indent="0">
              <a:buNone/>
            </a:pPr>
            <a:r>
              <a:rPr lang="it-IT" sz="1600" dirty="0" smtClean="0">
                <a:solidFill>
                  <a:srgbClr val="002060"/>
                </a:solidFill>
              </a:rPr>
              <a:t>METOPROLOLO         50 MG/DIE		SI		50		50</a:t>
            </a:r>
          </a:p>
          <a:p>
            <a:pPr marL="0" indent="0">
              <a:buNone/>
            </a:pPr>
            <a:r>
              <a:rPr lang="it-IT" sz="1600" dirty="0" smtClean="0">
                <a:solidFill>
                  <a:srgbClr val="002060"/>
                </a:solidFill>
              </a:rPr>
              <a:t>50-100	</a:t>
            </a:r>
          </a:p>
          <a:p>
            <a:pPr marL="0" indent="0">
              <a:buNone/>
            </a:pPr>
            <a:endParaRPr lang="it-IT" sz="1600" dirty="0">
              <a:solidFill>
                <a:srgbClr val="002060"/>
              </a:solidFill>
            </a:endParaRPr>
          </a:p>
          <a:p>
            <a:pPr marL="0" indent="0">
              <a:buNone/>
            </a:pPr>
            <a:r>
              <a:rPr lang="it-IT" sz="1600" dirty="0" smtClean="0">
                <a:solidFill>
                  <a:srgbClr val="002060"/>
                </a:solidFill>
              </a:rPr>
              <a:t>BISOPROLOLO           2,5 MG/DIE		SI		50		50</a:t>
            </a:r>
          </a:p>
          <a:p>
            <a:pPr marL="0" indent="0">
              <a:buNone/>
            </a:pPr>
            <a:r>
              <a:rPr lang="it-IT" sz="1600" dirty="0" smtClean="0">
                <a:solidFill>
                  <a:srgbClr val="002060"/>
                </a:solidFill>
              </a:rPr>
              <a:t>1,25-10	</a:t>
            </a:r>
          </a:p>
        </p:txBody>
      </p:sp>
    </p:spTree>
    <p:extLst>
      <p:ext uri="{BB962C8B-B14F-4D97-AF65-F5344CB8AC3E}">
        <p14:creationId xmlns:p14="http://schemas.microsoft.com/office/powerpoint/2010/main" val="1144535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9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8229600" cy="1143000"/>
          </a:xfrm>
          <a:solidFill>
            <a:schemeClr val="bg2"/>
          </a:solidFill>
        </p:spPr>
        <p:txBody>
          <a:bodyPr/>
          <a:lstStyle/>
          <a:p>
            <a:r>
              <a:rPr lang="it-IT" dirty="0" smtClean="0">
                <a:solidFill>
                  <a:srgbClr val="FF0000"/>
                </a:solidFill>
              </a:rPr>
              <a:t>ANTAGONISTI Ang-II</a:t>
            </a:r>
            <a:endParaRPr lang="it-IT" dirty="0">
              <a:solidFill>
                <a:srgbClr val="FF0000"/>
              </a:solidFill>
            </a:endParaRPr>
          </a:p>
        </p:txBody>
      </p:sp>
      <p:sp>
        <p:nvSpPr>
          <p:cNvPr id="3" name="Segnaposto contenuto 2"/>
          <p:cNvSpPr>
            <a:spLocks noGrp="1"/>
          </p:cNvSpPr>
          <p:nvPr>
            <p:ph idx="1"/>
          </p:nvPr>
        </p:nvSpPr>
        <p:spPr>
          <a:xfrm>
            <a:off x="395536" y="1628800"/>
            <a:ext cx="8229600" cy="4525963"/>
          </a:xfrm>
          <a:solidFill>
            <a:schemeClr val="bg2"/>
          </a:solidFill>
        </p:spPr>
        <p:txBody>
          <a:bodyPr>
            <a:normAutofit lnSpcReduction="10000"/>
          </a:bodyPr>
          <a:lstStyle/>
          <a:p>
            <a:pPr marL="0" indent="0">
              <a:buNone/>
            </a:pPr>
            <a:r>
              <a:rPr lang="it-IT" sz="1600" dirty="0" smtClean="0">
                <a:solidFill>
                  <a:srgbClr val="002060"/>
                </a:solidFill>
              </a:rPr>
              <a:t>FARMACO          	DOSE INIZIALE        RIMOZIONE HD      ESCREZIONE RENALE %         %DOSE 								IN HD</a:t>
            </a:r>
          </a:p>
          <a:p>
            <a:pPr marL="0" indent="0">
              <a:buNone/>
            </a:pPr>
            <a:endParaRPr lang="it-IT" sz="1600" dirty="0">
              <a:solidFill>
                <a:srgbClr val="002060"/>
              </a:solidFill>
            </a:endParaRPr>
          </a:p>
          <a:p>
            <a:pPr marL="0" indent="0">
              <a:buNone/>
            </a:pPr>
            <a:r>
              <a:rPr lang="it-IT" sz="1600" dirty="0" smtClean="0">
                <a:solidFill>
                  <a:srgbClr val="002060"/>
                </a:solidFill>
              </a:rPr>
              <a:t>LOSARTAN 		50 MG/DIE		NO		&lt;10		100</a:t>
            </a:r>
          </a:p>
          <a:p>
            <a:pPr marL="0" indent="0">
              <a:buNone/>
            </a:pPr>
            <a:endParaRPr lang="it-IT" sz="1600" dirty="0">
              <a:solidFill>
                <a:srgbClr val="002060"/>
              </a:solidFill>
            </a:endParaRPr>
          </a:p>
          <a:p>
            <a:pPr marL="0" indent="0">
              <a:buNone/>
            </a:pPr>
            <a:r>
              <a:rPr lang="it-IT" sz="1600" dirty="0" smtClean="0">
                <a:solidFill>
                  <a:srgbClr val="002060"/>
                </a:solidFill>
              </a:rPr>
              <a:t>CANDESARTAN	8 MG/DIE		NO		50		50</a:t>
            </a:r>
          </a:p>
          <a:p>
            <a:pPr marL="0" indent="0">
              <a:buNone/>
            </a:pPr>
            <a:r>
              <a:rPr lang="it-IT" sz="1600" dirty="0" smtClean="0">
                <a:solidFill>
                  <a:srgbClr val="002060"/>
                </a:solidFill>
              </a:rPr>
              <a:t>8-16-32</a:t>
            </a:r>
          </a:p>
          <a:p>
            <a:pPr marL="0" indent="0">
              <a:buNone/>
            </a:pPr>
            <a:endParaRPr lang="it-IT" sz="1600" dirty="0">
              <a:solidFill>
                <a:srgbClr val="002060"/>
              </a:solidFill>
            </a:endParaRPr>
          </a:p>
          <a:p>
            <a:pPr marL="0" indent="0">
              <a:buNone/>
            </a:pPr>
            <a:r>
              <a:rPr lang="it-IT" sz="1600" dirty="0" smtClean="0">
                <a:solidFill>
                  <a:srgbClr val="002060"/>
                </a:solidFill>
              </a:rPr>
              <a:t>TELMISARTAN	40 MG/DIE		NO		&lt;5		100</a:t>
            </a:r>
          </a:p>
          <a:p>
            <a:pPr marL="0" indent="0">
              <a:buNone/>
            </a:pPr>
            <a:r>
              <a:rPr lang="it-IT" sz="1600" dirty="0" smtClean="0">
                <a:solidFill>
                  <a:srgbClr val="002060"/>
                </a:solidFill>
              </a:rPr>
              <a:t>40-80</a:t>
            </a:r>
          </a:p>
          <a:p>
            <a:pPr marL="0" indent="0">
              <a:buNone/>
            </a:pPr>
            <a:endParaRPr lang="it-IT" sz="1600" dirty="0">
              <a:solidFill>
                <a:srgbClr val="002060"/>
              </a:solidFill>
            </a:endParaRPr>
          </a:p>
          <a:p>
            <a:pPr marL="0" indent="0">
              <a:buNone/>
            </a:pPr>
            <a:r>
              <a:rPr lang="it-IT" sz="1600" dirty="0" smtClean="0">
                <a:solidFill>
                  <a:srgbClr val="002060"/>
                </a:solidFill>
              </a:rPr>
              <a:t>VALSARTAN	80 MG/DIE		NO		13		100</a:t>
            </a:r>
          </a:p>
          <a:p>
            <a:pPr marL="0" indent="0">
              <a:buNone/>
            </a:pPr>
            <a:r>
              <a:rPr lang="it-IT" sz="1600" dirty="0" smtClean="0">
                <a:solidFill>
                  <a:srgbClr val="002060"/>
                </a:solidFill>
              </a:rPr>
              <a:t>80-160	</a:t>
            </a:r>
          </a:p>
          <a:p>
            <a:pPr marL="0" indent="0">
              <a:buNone/>
            </a:pPr>
            <a:endParaRPr lang="it-IT" sz="1600" dirty="0">
              <a:solidFill>
                <a:srgbClr val="002060"/>
              </a:solidFill>
            </a:endParaRPr>
          </a:p>
          <a:p>
            <a:pPr marL="0" indent="0">
              <a:buNone/>
            </a:pPr>
            <a:r>
              <a:rPr lang="it-IT" sz="1600" dirty="0" smtClean="0">
                <a:solidFill>
                  <a:srgbClr val="002060"/>
                </a:solidFill>
              </a:rPr>
              <a:t>IRBESARTAN	150 MG/DIE	NO		20		100</a:t>
            </a:r>
          </a:p>
          <a:p>
            <a:pPr marL="0" indent="0">
              <a:buNone/>
            </a:pPr>
            <a:r>
              <a:rPr lang="it-IT" sz="1600" dirty="0" smtClean="0">
                <a:solidFill>
                  <a:srgbClr val="002060"/>
                </a:solidFill>
              </a:rPr>
              <a:t>150-300	</a:t>
            </a:r>
            <a:endParaRPr lang="it-IT" sz="1600" dirty="0">
              <a:solidFill>
                <a:srgbClr val="002060"/>
              </a:solidFill>
            </a:endParaRPr>
          </a:p>
        </p:txBody>
      </p:sp>
    </p:spTree>
    <p:extLst>
      <p:ext uri="{BB962C8B-B14F-4D97-AF65-F5344CB8AC3E}">
        <p14:creationId xmlns:p14="http://schemas.microsoft.com/office/powerpoint/2010/main" val="1632388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0" y="116632"/>
            <a:ext cx="9144000" cy="648072"/>
          </a:xfrm>
          <a:prstGeom prst="rect">
            <a:avLst/>
          </a:prstGeom>
        </p:spPr>
        <p:style>
          <a:lnRef idx="1">
            <a:schemeClr val="accent6"/>
          </a:lnRef>
          <a:fillRef idx="3">
            <a:schemeClr val="accent6"/>
          </a:fillRef>
          <a:effectRef idx="2">
            <a:schemeClr val="accent6"/>
          </a:effectRef>
          <a:fontRef idx="minor">
            <a:schemeClr val="lt1"/>
          </a:fontRef>
        </p:style>
        <p:txBody>
          <a:bodyPr/>
          <a:lstStyle>
            <a:lvl1pPr algn="ctr" rtl="0" eaLnBrk="0" fontAlgn="base" hangingPunct="0">
              <a:spcBef>
                <a:spcPct val="0"/>
              </a:spcBef>
              <a:spcAft>
                <a:spcPct val="0"/>
              </a:spcAft>
              <a:defRPr sz="3600" b="1">
                <a:solidFill>
                  <a:schemeClr val="lt1"/>
                </a:solidFill>
                <a:latin typeface="+mn-lt"/>
                <a:ea typeface="+mn-ea"/>
                <a:cs typeface="+mn-cs"/>
              </a:defRPr>
            </a:lvl1pPr>
            <a:lvl2pPr algn="ctr" rtl="0" eaLnBrk="0" fontAlgn="base" hangingPunct="0">
              <a:spcBef>
                <a:spcPct val="0"/>
              </a:spcBef>
              <a:spcAft>
                <a:spcPct val="0"/>
              </a:spcAft>
              <a:defRPr sz="3600" b="1">
                <a:solidFill>
                  <a:schemeClr val="lt1"/>
                </a:solidFill>
                <a:latin typeface="+mn-lt"/>
                <a:ea typeface="+mn-ea"/>
                <a:cs typeface="+mn-cs"/>
              </a:defRPr>
            </a:lvl2pPr>
            <a:lvl3pPr algn="ctr" rtl="0" eaLnBrk="0" fontAlgn="base" hangingPunct="0">
              <a:spcBef>
                <a:spcPct val="0"/>
              </a:spcBef>
              <a:spcAft>
                <a:spcPct val="0"/>
              </a:spcAft>
              <a:defRPr sz="3600" b="1">
                <a:solidFill>
                  <a:schemeClr val="lt1"/>
                </a:solidFill>
                <a:latin typeface="+mn-lt"/>
                <a:ea typeface="+mn-ea"/>
                <a:cs typeface="+mn-cs"/>
              </a:defRPr>
            </a:lvl3pPr>
            <a:lvl4pPr algn="ctr" rtl="0" eaLnBrk="0" fontAlgn="base" hangingPunct="0">
              <a:spcBef>
                <a:spcPct val="0"/>
              </a:spcBef>
              <a:spcAft>
                <a:spcPct val="0"/>
              </a:spcAft>
              <a:defRPr sz="3600" b="1">
                <a:solidFill>
                  <a:schemeClr val="lt1"/>
                </a:solidFill>
                <a:latin typeface="+mn-lt"/>
                <a:ea typeface="+mn-ea"/>
                <a:cs typeface="+mn-cs"/>
              </a:defRPr>
            </a:lvl4pPr>
            <a:lvl5pPr algn="ctr" rtl="0" eaLnBrk="0" fontAlgn="base" hangingPunct="0">
              <a:spcBef>
                <a:spcPct val="0"/>
              </a:spcBef>
              <a:spcAft>
                <a:spcPct val="0"/>
              </a:spcAft>
              <a:defRPr sz="3600" b="1">
                <a:solidFill>
                  <a:schemeClr val="lt1"/>
                </a:solidFill>
                <a:latin typeface="+mn-lt"/>
                <a:ea typeface="+mn-ea"/>
                <a:cs typeface="+mn-cs"/>
              </a:defRPr>
            </a:lvl5pPr>
            <a:lvl6pPr marL="457200" algn="ctr" rtl="0" fontAlgn="base">
              <a:spcBef>
                <a:spcPct val="0"/>
              </a:spcBef>
              <a:spcAft>
                <a:spcPct val="0"/>
              </a:spcAft>
              <a:defRPr sz="3600" b="1">
                <a:solidFill>
                  <a:schemeClr val="lt1"/>
                </a:solidFill>
                <a:latin typeface="+mn-lt"/>
                <a:ea typeface="+mn-ea"/>
                <a:cs typeface="+mn-cs"/>
              </a:defRPr>
            </a:lvl6pPr>
            <a:lvl7pPr marL="914400" algn="ctr" rtl="0" fontAlgn="base">
              <a:spcBef>
                <a:spcPct val="0"/>
              </a:spcBef>
              <a:spcAft>
                <a:spcPct val="0"/>
              </a:spcAft>
              <a:defRPr sz="3600" b="1">
                <a:solidFill>
                  <a:schemeClr val="lt1"/>
                </a:solidFill>
                <a:latin typeface="+mn-lt"/>
                <a:ea typeface="+mn-ea"/>
                <a:cs typeface="+mn-cs"/>
              </a:defRPr>
            </a:lvl7pPr>
            <a:lvl8pPr marL="1371600" algn="ctr" rtl="0" fontAlgn="base">
              <a:spcBef>
                <a:spcPct val="0"/>
              </a:spcBef>
              <a:spcAft>
                <a:spcPct val="0"/>
              </a:spcAft>
              <a:defRPr sz="3600" b="1">
                <a:solidFill>
                  <a:schemeClr val="lt1"/>
                </a:solidFill>
                <a:latin typeface="+mn-lt"/>
                <a:ea typeface="+mn-ea"/>
                <a:cs typeface="+mn-cs"/>
              </a:defRPr>
            </a:lvl8pPr>
            <a:lvl9pPr marL="1828800" algn="ctr" rtl="0" fontAlgn="base">
              <a:spcBef>
                <a:spcPct val="0"/>
              </a:spcBef>
              <a:spcAft>
                <a:spcPct val="0"/>
              </a:spcAft>
              <a:defRPr sz="3600" b="1">
                <a:solidFill>
                  <a:schemeClr val="lt1"/>
                </a:solidFill>
                <a:latin typeface="+mn-lt"/>
                <a:ea typeface="+mn-ea"/>
                <a:cs typeface="+mn-cs"/>
              </a:defRPr>
            </a:lvl9pPr>
          </a:lstStyle>
          <a:p>
            <a:pPr algn="l"/>
            <a:r>
              <a:rPr lang="it-IT" sz="3200" b="0" kern="0" dirty="0" smtClean="0">
                <a:latin typeface="Arial" panose="020B0604020202020204" pitchFamily="34" charset="0"/>
                <a:cs typeface="Arial" panose="020B0604020202020204" pitchFamily="34" charset="0"/>
              </a:rPr>
              <a:t>DIURETICI </a:t>
            </a:r>
            <a:r>
              <a:rPr lang="it-IT" sz="2800" b="0" i="1" u="sng" kern="0" dirty="0" smtClean="0">
                <a:latin typeface="Arial" panose="020B0604020202020204" pitchFamily="34" charset="0"/>
                <a:cs typeface="Arial" panose="020B0604020202020204" pitchFamily="34" charset="0"/>
              </a:rPr>
              <a:t>QUALE DOSE?</a:t>
            </a:r>
            <a:endParaRPr lang="it-IT" sz="2800" b="0" i="1" u="sng" kern="0" dirty="0">
              <a:latin typeface="Arial" panose="020B0604020202020204" pitchFamily="34" charset="0"/>
              <a:cs typeface="Arial" panose="020B0604020202020204" pitchFamily="34" charset="0"/>
            </a:endParaRPr>
          </a:p>
        </p:txBody>
      </p:sp>
      <p:pic>
        <p:nvPicPr>
          <p:cNvPr id="808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23" y="1086006"/>
            <a:ext cx="4771257" cy="53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838294"/>
            <a:ext cx="3312368" cy="493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1856368" y="5589240"/>
            <a:ext cx="5431264"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it-IT" sz="2800" b="1" dirty="0" smtClean="0">
                <a:solidFill>
                  <a:schemeClr val="tx1"/>
                </a:solidFill>
              </a:rPr>
              <a:t>PESO &gt; </a:t>
            </a:r>
            <a:r>
              <a:rPr lang="it-IT" sz="2800" b="1" dirty="0">
                <a:solidFill>
                  <a:schemeClr val="tx1"/>
                </a:solidFill>
              </a:rPr>
              <a:t>1.5-2 Kg PER &gt; 2 </a:t>
            </a:r>
            <a:r>
              <a:rPr lang="it-IT" sz="2800" b="1" dirty="0" smtClean="0">
                <a:solidFill>
                  <a:schemeClr val="tx1"/>
                </a:solidFill>
              </a:rPr>
              <a:t>GIORNI: </a:t>
            </a:r>
            <a:r>
              <a:rPr lang="it-IT" sz="2800" b="1" i="1" u="sng" dirty="0" smtClean="0">
                <a:solidFill>
                  <a:schemeClr val="tx1"/>
                </a:solidFill>
              </a:rPr>
              <a:t>AGGIUSTARE </a:t>
            </a:r>
            <a:r>
              <a:rPr lang="it-IT" sz="2800" b="1" i="1" u="sng" dirty="0">
                <a:solidFill>
                  <a:schemeClr val="tx1"/>
                </a:solidFill>
              </a:rPr>
              <a:t>DOSE DI DIURETICO </a:t>
            </a:r>
            <a:endParaRPr lang="it-IT" sz="2800" b="1" i="1" u="sng" dirty="0" smtClean="0">
              <a:solidFill>
                <a:schemeClr val="tx1"/>
              </a:solidFill>
            </a:endParaRPr>
          </a:p>
        </p:txBody>
      </p:sp>
    </p:spTree>
    <p:extLst>
      <p:ext uri="{BB962C8B-B14F-4D97-AF65-F5344CB8AC3E}">
        <p14:creationId xmlns:p14="http://schemas.microsoft.com/office/powerpoint/2010/main" val="176659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898"/>
                                        </p:tgtEl>
                                        <p:attrNameLst>
                                          <p:attrName>style.visibility</p:attrName>
                                        </p:attrNameLst>
                                      </p:cBhvr>
                                      <p:to>
                                        <p:strVal val="visible"/>
                                      </p:to>
                                    </p:set>
                                    <p:animEffect transition="in" filter="fade">
                                      <p:cBhvr>
                                        <p:cTn id="11" dur="500"/>
                                        <p:tgtEl>
                                          <p:spTgt spid="808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74402" y="6466883"/>
            <a:ext cx="5462905" cy="314960"/>
          </a:xfrm>
          <a:prstGeom prst="rect">
            <a:avLst/>
          </a:prstGeom>
        </p:spPr>
        <p:txBody>
          <a:bodyPr vert="horz" wrap="square" lIns="0" tIns="12065" rIns="0" bIns="0" rtlCol="0">
            <a:spAutoFit/>
          </a:bodyPr>
          <a:lstStyle/>
          <a:p>
            <a:pPr marL="12700">
              <a:lnSpc>
                <a:spcPct val="100000"/>
              </a:lnSpc>
              <a:spcBef>
                <a:spcPts val="95"/>
              </a:spcBef>
            </a:pPr>
            <a:r>
              <a:rPr sz="1900" b="1" i="1" spc="-65" dirty="0">
                <a:solidFill>
                  <a:srgbClr val="000066"/>
                </a:solidFill>
                <a:latin typeface="Tahoma"/>
                <a:cs typeface="Tahoma"/>
              </a:rPr>
              <a:t>M. </a:t>
            </a:r>
            <a:r>
              <a:rPr sz="1900" b="1" i="1" spc="-80" dirty="0">
                <a:solidFill>
                  <a:srgbClr val="000066"/>
                </a:solidFill>
                <a:latin typeface="Tahoma"/>
                <a:cs typeface="Tahoma"/>
              </a:rPr>
              <a:t>Jessup </a:t>
            </a:r>
            <a:r>
              <a:rPr sz="1900" b="1" i="1" spc="-120" dirty="0">
                <a:solidFill>
                  <a:srgbClr val="000066"/>
                </a:solidFill>
                <a:latin typeface="Tahoma"/>
                <a:cs typeface="Tahoma"/>
              </a:rPr>
              <a:t>et </a:t>
            </a:r>
            <a:r>
              <a:rPr sz="1900" b="1" i="1" spc="-50" dirty="0">
                <a:solidFill>
                  <a:srgbClr val="000066"/>
                </a:solidFill>
                <a:latin typeface="Tahoma"/>
                <a:cs typeface="Tahoma"/>
              </a:rPr>
              <a:t>al. </a:t>
            </a:r>
            <a:r>
              <a:rPr sz="1900" b="1" i="1" spc="-265" dirty="0">
                <a:solidFill>
                  <a:srgbClr val="000066"/>
                </a:solidFill>
                <a:latin typeface="Tahoma"/>
                <a:cs typeface="Tahoma"/>
              </a:rPr>
              <a:t>N </a:t>
            </a:r>
            <a:r>
              <a:rPr sz="1900" b="1" i="1" spc="-95" dirty="0">
                <a:solidFill>
                  <a:srgbClr val="000066"/>
                </a:solidFill>
                <a:latin typeface="Tahoma"/>
                <a:cs typeface="Tahoma"/>
              </a:rPr>
              <a:t>Engl </a:t>
            </a:r>
            <a:r>
              <a:rPr sz="1900" b="1" i="1" spc="-204" dirty="0">
                <a:solidFill>
                  <a:srgbClr val="000066"/>
                </a:solidFill>
                <a:latin typeface="Tahoma"/>
                <a:cs typeface="Tahoma"/>
              </a:rPr>
              <a:t>J </a:t>
            </a:r>
            <a:r>
              <a:rPr sz="1900" b="1" i="1" spc="-114" dirty="0">
                <a:solidFill>
                  <a:srgbClr val="000066"/>
                </a:solidFill>
                <a:latin typeface="Tahoma"/>
                <a:cs typeface="Tahoma"/>
              </a:rPr>
              <a:t>Med </a:t>
            </a:r>
            <a:r>
              <a:rPr sz="1900" b="1" i="1" spc="-65" dirty="0">
                <a:solidFill>
                  <a:srgbClr val="000066"/>
                </a:solidFill>
                <a:latin typeface="Tahoma"/>
                <a:cs typeface="Tahoma"/>
              </a:rPr>
              <a:t>2003;</a:t>
            </a:r>
            <a:r>
              <a:rPr sz="1900" b="1" i="1" spc="-390" dirty="0">
                <a:solidFill>
                  <a:srgbClr val="000066"/>
                </a:solidFill>
                <a:latin typeface="Tahoma"/>
                <a:cs typeface="Tahoma"/>
              </a:rPr>
              <a:t> </a:t>
            </a:r>
            <a:r>
              <a:rPr sz="1900" b="1" i="1" spc="-75" dirty="0">
                <a:solidFill>
                  <a:srgbClr val="000066"/>
                </a:solidFill>
                <a:latin typeface="Tahoma"/>
                <a:cs typeface="Tahoma"/>
              </a:rPr>
              <a:t>348:2007-1</a:t>
            </a:r>
            <a:endParaRPr sz="1900">
              <a:latin typeface="Tahoma"/>
              <a:cs typeface="Tahoma"/>
            </a:endParaRPr>
          </a:p>
        </p:txBody>
      </p:sp>
      <p:sp>
        <p:nvSpPr>
          <p:cNvPr id="3" name="object 3"/>
          <p:cNvSpPr/>
          <p:nvPr/>
        </p:nvSpPr>
        <p:spPr>
          <a:xfrm>
            <a:off x="744702" y="1037435"/>
            <a:ext cx="7870822" cy="529271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5551" y="1017650"/>
            <a:ext cx="7899400" cy="5321300"/>
          </a:xfrm>
          <a:custGeom>
            <a:avLst/>
            <a:gdLst/>
            <a:ahLst/>
            <a:cxnLst/>
            <a:rect l="l" t="t" r="r" b="b"/>
            <a:pathLst>
              <a:path w="7899400" h="5321300">
                <a:moveTo>
                  <a:pt x="0" y="0"/>
                </a:moveTo>
                <a:lnTo>
                  <a:pt x="7899260" y="0"/>
                </a:lnTo>
                <a:lnTo>
                  <a:pt x="7899260" y="5321160"/>
                </a:lnTo>
                <a:lnTo>
                  <a:pt x="0" y="5321160"/>
                </a:lnTo>
                <a:lnTo>
                  <a:pt x="0" y="0"/>
                </a:lnTo>
                <a:close/>
              </a:path>
            </a:pathLst>
          </a:custGeom>
          <a:ln w="28435">
            <a:solidFill>
              <a:srgbClr val="FF0000"/>
            </a:solidFill>
          </a:ln>
        </p:spPr>
        <p:txBody>
          <a:bodyPr wrap="square" lIns="0" tIns="0" rIns="0" bIns="0" rtlCol="0"/>
          <a:lstStyle/>
          <a:p>
            <a:endParaRPr/>
          </a:p>
        </p:txBody>
      </p:sp>
      <p:sp>
        <p:nvSpPr>
          <p:cNvPr id="5" name="object 5"/>
          <p:cNvSpPr txBox="1"/>
          <p:nvPr/>
        </p:nvSpPr>
        <p:spPr>
          <a:xfrm>
            <a:off x="2386012" y="219075"/>
            <a:ext cx="4640580" cy="371475"/>
          </a:xfrm>
          <a:prstGeom prst="rect">
            <a:avLst/>
          </a:prstGeom>
          <a:solidFill>
            <a:srgbClr val="FFFF66"/>
          </a:solidFill>
          <a:ln w="25565">
            <a:solidFill>
              <a:srgbClr val="99FFCC"/>
            </a:solidFill>
          </a:ln>
        </p:spPr>
        <p:txBody>
          <a:bodyPr vert="horz" wrap="square" lIns="0" tIns="46355" rIns="0" bIns="0" rtlCol="0">
            <a:spAutoFit/>
          </a:bodyPr>
          <a:lstStyle/>
          <a:p>
            <a:pPr marL="108585">
              <a:lnSpc>
                <a:spcPct val="100000"/>
              </a:lnSpc>
              <a:spcBef>
                <a:spcPts val="365"/>
              </a:spcBef>
            </a:pPr>
            <a:r>
              <a:rPr sz="1800" b="1" spc="-5" dirty="0">
                <a:latin typeface="Tahoma"/>
                <a:cs typeface="Tahoma"/>
              </a:rPr>
              <a:t>Stadi dello </a:t>
            </a:r>
            <a:r>
              <a:rPr sz="1800" b="1" dirty="0">
                <a:latin typeface="Tahoma"/>
                <a:cs typeface="Tahoma"/>
              </a:rPr>
              <a:t>SC e </a:t>
            </a:r>
            <a:r>
              <a:rPr sz="1800" b="1" spc="-10" dirty="0">
                <a:latin typeface="Tahoma"/>
                <a:cs typeface="Tahoma"/>
              </a:rPr>
              <a:t>Approccio </a:t>
            </a:r>
            <a:r>
              <a:rPr sz="1800" b="1" dirty="0">
                <a:latin typeface="Tahoma"/>
                <a:cs typeface="Tahoma"/>
              </a:rPr>
              <a:t>Terapeutico</a:t>
            </a:r>
            <a:endParaRPr sz="1800">
              <a:latin typeface="Tahoma"/>
              <a:cs typeface="Tahoma"/>
            </a:endParaRPr>
          </a:p>
        </p:txBody>
      </p:sp>
    </p:spTree>
    <p:extLst>
      <p:ext uri="{BB962C8B-B14F-4D97-AF65-F5344CB8AC3E}">
        <p14:creationId xmlns:p14="http://schemas.microsoft.com/office/powerpoint/2010/main" val="188252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24503" y="2727172"/>
            <a:ext cx="1079500" cy="459105"/>
          </a:xfrm>
          <a:prstGeom prst="rect">
            <a:avLst/>
          </a:prstGeom>
          <a:ln w="28435">
            <a:solidFill>
              <a:srgbClr val="3333CC"/>
            </a:solidFill>
          </a:ln>
        </p:spPr>
        <p:txBody>
          <a:bodyPr vert="horz" wrap="square" lIns="0" tIns="43815" rIns="0" bIns="0" rtlCol="0">
            <a:spAutoFit/>
          </a:bodyPr>
          <a:lstStyle/>
          <a:p>
            <a:pPr marL="144780" marR="141605" indent="132080">
              <a:lnSpc>
                <a:spcPct val="104299"/>
              </a:lnSpc>
              <a:spcBef>
                <a:spcPts val="345"/>
              </a:spcBef>
            </a:pPr>
            <a:r>
              <a:rPr sz="1150" spc="10" dirty="0">
                <a:solidFill>
                  <a:srgbClr val="0000CC"/>
                </a:solidFill>
                <a:latin typeface="Tahoma"/>
                <a:cs typeface="Tahoma"/>
              </a:rPr>
              <a:t>Malattie  </a:t>
            </a:r>
            <a:r>
              <a:rPr sz="1150" dirty="0">
                <a:solidFill>
                  <a:srgbClr val="0000CC"/>
                </a:solidFill>
                <a:latin typeface="Tahoma"/>
                <a:cs typeface="Tahoma"/>
              </a:rPr>
              <a:t>a</a:t>
            </a:r>
            <a:r>
              <a:rPr sz="1150" spc="5" dirty="0">
                <a:solidFill>
                  <a:srgbClr val="0000CC"/>
                </a:solidFill>
                <a:latin typeface="Tahoma"/>
                <a:cs typeface="Tahoma"/>
              </a:rPr>
              <a:t>ut</a:t>
            </a:r>
            <a:r>
              <a:rPr sz="1150" spc="20" dirty="0">
                <a:solidFill>
                  <a:srgbClr val="0000CC"/>
                </a:solidFill>
                <a:latin typeface="Tahoma"/>
                <a:cs typeface="Tahoma"/>
              </a:rPr>
              <a:t>oi</a:t>
            </a:r>
            <a:r>
              <a:rPr sz="1150" spc="40" dirty="0">
                <a:solidFill>
                  <a:srgbClr val="0000CC"/>
                </a:solidFill>
                <a:latin typeface="Tahoma"/>
                <a:cs typeface="Tahoma"/>
              </a:rPr>
              <a:t>mm</a:t>
            </a:r>
            <a:r>
              <a:rPr sz="1150" spc="5" dirty="0">
                <a:solidFill>
                  <a:srgbClr val="0000CC"/>
                </a:solidFill>
                <a:latin typeface="Tahoma"/>
                <a:cs typeface="Tahoma"/>
              </a:rPr>
              <a:t>uni</a:t>
            </a:r>
            <a:endParaRPr sz="1150">
              <a:latin typeface="Tahoma"/>
              <a:cs typeface="Tahoma"/>
            </a:endParaRPr>
          </a:p>
        </p:txBody>
      </p:sp>
      <p:sp>
        <p:nvSpPr>
          <p:cNvPr id="3" name="object 3"/>
          <p:cNvSpPr txBox="1"/>
          <p:nvPr/>
        </p:nvSpPr>
        <p:spPr>
          <a:xfrm>
            <a:off x="3995775" y="3447821"/>
            <a:ext cx="864235" cy="459105"/>
          </a:xfrm>
          <a:prstGeom prst="rect">
            <a:avLst/>
          </a:prstGeom>
          <a:ln w="28435">
            <a:solidFill>
              <a:srgbClr val="3333CC"/>
            </a:solidFill>
          </a:ln>
        </p:spPr>
        <p:txBody>
          <a:bodyPr vert="horz" wrap="square" lIns="0" tIns="43815" rIns="0" bIns="0" rtlCol="0">
            <a:spAutoFit/>
          </a:bodyPr>
          <a:lstStyle/>
          <a:p>
            <a:pPr marL="144780" marR="140970" indent="22860">
              <a:lnSpc>
                <a:spcPct val="104299"/>
              </a:lnSpc>
              <a:spcBef>
                <a:spcPts val="345"/>
              </a:spcBef>
            </a:pPr>
            <a:r>
              <a:rPr sz="1150" spc="10" dirty="0">
                <a:solidFill>
                  <a:srgbClr val="0000CC"/>
                </a:solidFill>
                <a:latin typeface="Tahoma"/>
                <a:cs typeface="Tahoma"/>
              </a:rPr>
              <a:t>Malattie  </a:t>
            </a:r>
            <a:r>
              <a:rPr sz="1150" spc="-40" dirty="0">
                <a:solidFill>
                  <a:srgbClr val="0000CC"/>
                </a:solidFill>
                <a:latin typeface="Tahoma"/>
                <a:cs typeface="Tahoma"/>
              </a:rPr>
              <a:t>v</a:t>
            </a:r>
            <a:r>
              <a:rPr sz="1150" dirty="0">
                <a:solidFill>
                  <a:srgbClr val="0000CC"/>
                </a:solidFill>
                <a:latin typeface="Tahoma"/>
                <a:cs typeface="Tahoma"/>
              </a:rPr>
              <a:t>a</a:t>
            </a:r>
            <a:r>
              <a:rPr sz="1150" spc="25" dirty="0">
                <a:solidFill>
                  <a:srgbClr val="0000CC"/>
                </a:solidFill>
                <a:latin typeface="Tahoma"/>
                <a:cs typeface="Tahoma"/>
              </a:rPr>
              <a:t>s</a:t>
            </a:r>
            <a:r>
              <a:rPr sz="1150" spc="5" dirty="0">
                <a:solidFill>
                  <a:srgbClr val="0000CC"/>
                </a:solidFill>
                <a:latin typeface="Tahoma"/>
                <a:cs typeface="Tahoma"/>
              </a:rPr>
              <a:t>c</a:t>
            </a:r>
            <a:r>
              <a:rPr sz="1150" spc="20" dirty="0">
                <a:solidFill>
                  <a:srgbClr val="0000CC"/>
                </a:solidFill>
                <a:latin typeface="Tahoma"/>
                <a:cs typeface="Tahoma"/>
              </a:rPr>
              <a:t>ol</a:t>
            </a:r>
            <a:r>
              <a:rPr sz="1150" dirty="0">
                <a:solidFill>
                  <a:srgbClr val="0000CC"/>
                </a:solidFill>
                <a:latin typeface="Tahoma"/>
                <a:cs typeface="Tahoma"/>
              </a:rPr>
              <a:t>a</a:t>
            </a:r>
            <a:r>
              <a:rPr sz="1150" spc="10" dirty="0">
                <a:solidFill>
                  <a:srgbClr val="0000CC"/>
                </a:solidFill>
                <a:latin typeface="Tahoma"/>
                <a:cs typeface="Tahoma"/>
              </a:rPr>
              <a:t>ri</a:t>
            </a:r>
            <a:endParaRPr sz="1150">
              <a:latin typeface="Tahoma"/>
              <a:cs typeface="Tahoma"/>
            </a:endParaRPr>
          </a:p>
        </p:txBody>
      </p:sp>
      <p:sp>
        <p:nvSpPr>
          <p:cNvPr id="4" name="object 4"/>
          <p:cNvSpPr txBox="1"/>
          <p:nvPr/>
        </p:nvSpPr>
        <p:spPr>
          <a:xfrm>
            <a:off x="3852862" y="1541462"/>
            <a:ext cx="1151255" cy="276860"/>
          </a:xfrm>
          <a:prstGeom prst="rect">
            <a:avLst/>
          </a:prstGeom>
          <a:ln w="28435">
            <a:solidFill>
              <a:srgbClr val="3333CC"/>
            </a:solidFill>
          </a:ln>
        </p:spPr>
        <p:txBody>
          <a:bodyPr vert="horz" wrap="square" lIns="0" tIns="51435" rIns="0" bIns="0" rtlCol="0">
            <a:spAutoFit/>
          </a:bodyPr>
          <a:lstStyle/>
          <a:p>
            <a:pPr marL="158750">
              <a:lnSpc>
                <a:spcPct val="100000"/>
              </a:lnSpc>
              <a:spcBef>
                <a:spcPts val="405"/>
              </a:spcBef>
            </a:pPr>
            <a:r>
              <a:rPr sz="1150" spc="10" dirty="0">
                <a:solidFill>
                  <a:srgbClr val="0000CC"/>
                </a:solidFill>
                <a:latin typeface="Tahoma"/>
                <a:cs typeface="Tahoma"/>
              </a:rPr>
              <a:t>Ipertensione</a:t>
            </a:r>
            <a:endParaRPr sz="1150">
              <a:latin typeface="Tahoma"/>
              <a:cs typeface="Tahoma"/>
            </a:endParaRPr>
          </a:p>
        </p:txBody>
      </p:sp>
      <p:sp>
        <p:nvSpPr>
          <p:cNvPr id="5" name="object 5"/>
          <p:cNvSpPr txBox="1"/>
          <p:nvPr/>
        </p:nvSpPr>
        <p:spPr>
          <a:xfrm>
            <a:off x="3852862" y="4167022"/>
            <a:ext cx="1224280" cy="459105"/>
          </a:xfrm>
          <a:prstGeom prst="rect">
            <a:avLst/>
          </a:prstGeom>
          <a:ln w="28435">
            <a:solidFill>
              <a:srgbClr val="3333CC"/>
            </a:solidFill>
          </a:ln>
        </p:spPr>
        <p:txBody>
          <a:bodyPr vert="horz" wrap="square" lIns="0" tIns="43815" rIns="0" bIns="0" rtlCol="0">
            <a:spAutoFit/>
          </a:bodyPr>
          <a:lstStyle/>
          <a:p>
            <a:pPr marL="126364" marR="123189" indent="223520">
              <a:lnSpc>
                <a:spcPct val="104299"/>
              </a:lnSpc>
              <a:spcBef>
                <a:spcPts val="345"/>
              </a:spcBef>
            </a:pPr>
            <a:r>
              <a:rPr sz="1150" spc="10" dirty="0">
                <a:solidFill>
                  <a:srgbClr val="0000CC"/>
                </a:solidFill>
                <a:latin typeface="Tahoma"/>
                <a:cs typeface="Tahoma"/>
              </a:rPr>
              <a:t>Malattia  </a:t>
            </a:r>
            <a:r>
              <a:rPr sz="1150" dirty="0">
                <a:solidFill>
                  <a:srgbClr val="0000CC"/>
                </a:solidFill>
                <a:latin typeface="Tahoma"/>
                <a:cs typeface="Tahoma"/>
              </a:rPr>
              <a:t>a</a:t>
            </a:r>
            <a:r>
              <a:rPr sz="1150" spc="5" dirty="0">
                <a:solidFill>
                  <a:srgbClr val="0000CC"/>
                </a:solidFill>
                <a:latin typeface="Tahoma"/>
                <a:cs typeface="Tahoma"/>
              </a:rPr>
              <a:t>te</a:t>
            </a:r>
            <a:r>
              <a:rPr sz="1150" spc="15" dirty="0">
                <a:solidFill>
                  <a:srgbClr val="0000CC"/>
                </a:solidFill>
                <a:latin typeface="Tahoma"/>
                <a:cs typeface="Tahoma"/>
              </a:rPr>
              <a:t>ro</a:t>
            </a:r>
            <a:r>
              <a:rPr sz="1150" spc="25" dirty="0">
                <a:solidFill>
                  <a:srgbClr val="0000CC"/>
                </a:solidFill>
                <a:latin typeface="Tahoma"/>
                <a:cs typeface="Tahoma"/>
              </a:rPr>
              <a:t>s</a:t>
            </a:r>
            <a:r>
              <a:rPr sz="1150" spc="5" dirty="0">
                <a:solidFill>
                  <a:srgbClr val="0000CC"/>
                </a:solidFill>
                <a:latin typeface="Tahoma"/>
                <a:cs typeface="Tahoma"/>
              </a:rPr>
              <a:t>c</a:t>
            </a:r>
            <a:r>
              <a:rPr sz="1150" spc="20" dirty="0">
                <a:solidFill>
                  <a:srgbClr val="0000CC"/>
                </a:solidFill>
                <a:latin typeface="Tahoma"/>
                <a:cs typeface="Tahoma"/>
              </a:rPr>
              <a:t>l</a:t>
            </a:r>
            <a:r>
              <a:rPr sz="1150" spc="5" dirty="0">
                <a:solidFill>
                  <a:srgbClr val="0000CC"/>
                </a:solidFill>
                <a:latin typeface="Tahoma"/>
                <a:cs typeface="Tahoma"/>
              </a:rPr>
              <a:t>e</a:t>
            </a:r>
            <a:r>
              <a:rPr sz="1150" spc="15" dirty="0">
                <a:solidFill>
                  <a:srgbClr val="0000CC"/>
                </a:solidFill>
                <a:latin typeface="Tahoma"/>
                <a:cs typeface="Tahoma"/>
              </a:rPr>
              <a:t>ro</a:t>
            </a:r>
            <a:r>
              <a:rPr sz="1150" spc="5" dirty="0">
                <a:solidFill>
                  <a:srgbClr val="0000CC"/>
                </a:solidFill>
                <a:latin typeface="Tahoma"/>
                <a:cs typeface="Tahoma"/>
              </a:rPr>
              <a:t>t</a:t>
            </a:r>
            <a:r>
              <a:rPr sz="1150" spc="20" dirty="0">
                <a:solidFill>
                  <a:srgbClr val="0000CC"/>
                </a:solidFill>
                <a:latin typeface="Tahoma"/>
                <a:cs typeface="Tahoma"/>
              </a:rPr>
              <a:t>i</a:t>
            </a:r>
            <a:r>
              <a:rPr sz="1150" spc="5" dirty="0">
                <a:solidFill>
                  <a:srgbClr val="0000CC"/>
                </a:solidFill>
                <a:latin typeface="Tahoma"/>
                <a:cs typeface="Tahoma"/>
              </a:rPr>
              <a:t>c</a:t>
            </a:r>
            <a:r>
              <a:rPr sz="1150" spc="15" dirty="0">
                <a:solidFill>
                  <a:srgbClr val="0000CC"/>
                </a:solidFill>
                <a:latin typeface="Tahoma"/>
                <a:cs typeface="Tahoma"/>
              </a:rPr>
              <a:t>a</a:t>
            </a:r>
            <a:endParaRPr sz="1150">
              <a:latin typeface="Tahoma"/>
              <a:cs typeface="Tahoma"/>
            </a:endParaRPr>
          </a:p>
        </p:txBody>
      </p:sp>
      <p:sp>
        <p:nvSpPr>
          <p:cNvPr id="6" name="object 6"/>
          <p:cNvSpPr txBox="1"/>
          <p:nvPr/>
        </p:nvSpPr>
        <p:spPr>
          <a:xfrm>
            <a:off x="4068851" y="2006536"/>
            <a:ext cx="790575" cy="459105"/>
          </a:xfrm>
          <a:prstGeom prst="rect">
            <a:avLst/>
          </a:prstGeom>
          <a:ln w="28435">
            <a:solidFill>
              <a:srgbClr val="3333CC"/>
            </a:solidFill>
          </a:ln>
        </p:spPr>
        <p:txBody>
          <a:bodyPr vert="horz" wrap="square" lIns="0" tIns="43815" rIns="0" bIns="0" rtlCol="0">
            <a:spAutoFit/>
          </a:bodyPr>
          <a:lstStyle/>
          <a:p>
            <a:pPr marL="167640" marR="137160" indent="-27940">
              <a:lnSpc>
                <a:spcPct val="104299"/>
              </a:lnSpc>
              <a:spcBef>
                <a:spcPts val="345"/>
              </a:spcBef>
            </a:pPr>
            <a:r>
              <a:rPr sz="1150" spc="10" dirty="0">
                <a:solidFill>
                  <a:srgbClr val="0000CC"/>
                </a:solidFill>
                <a:latin typeface="Tahoma"/>
                <a:cs typeface="Tahoma"/>
              </a:rPr>
              <a:t>D</a:t>
            </a:r>
            <a:r>
              <a:rPr sz="1150" spc="20" dirty="0">
                <a:solidFill>
                  <a:srgbClr val="0000CC"/>
                </a:solidFill>
                <a:latin typeface="Tahoma"/>
                <a:cs typeface="Tahoma"/>
              </a:rPr>
              <a:t>i</a:t>
            </a:r>
            <a:r>
              <a:rPr sz="1150" dirty="0">
                <a:solidFill>
                  <a:srgbClr val="0000CC"/>
                </a:solidFill>
                <a:latin typeface="Tahoma"/>
                <a:cs typeface="Tahoma"/>
              </a:rPr>
              <a:t>a</a:t>
            </a:r>
            <a:r>
              <a:rPr sz="1150" spc="10" dirty="0">
                <a:solidFill>
                  <a:srgbClr val="0000CC"/>
                </a:solidFill>
                <a:latin typeface="Tahoma"/>
                <a:cs typeface="Tahoma"/>
              </a:rPr>
              <a:t>b</a:t>
            </a:r>
            <a:r>
              <a:rPr sz="1150" spc="5" dirty="0">
                <a:solidFill>
                  <a:srgbClr val="0000CC"/>
                </a:solidFill>
                <a:latin typeface="Tahoma"/>
                <a:cs typeface="Tahoma"/>
              </a:rPr>
              <a:t>et</a:t>
            </a:r>
            <a:r>
              <a:rPr sz="1150" spc="10" dirty="0">
                <a:solidFill>
                  <a:srgbClr val="0000CC"/>
                </a:solidFill>
                <a:latin typeface="Tahoma"/>
                <a:cs typeface="Tahoma"/>
              </a:rPr>
              <a:t>e  </a:t>
            </a:r>
            <a:r>
              <a:rPr sz="1150" spc="20" dirty="0">
                <a:solidFill>
                  <a:srgbClr val="0000CC"/>
                </a:solidFill>
                <a:latin typeface="Tahoma"/>
                <a:cs typeface="Tahoma"/>
              </a:rPr>
              <a:t>mellito</a:t>
            </a:r>
            <a:endParaRPr sz="1150">
              <a:latin typeface="Tahoma"/>
              <a:cs typeface="Tahoma"/>
            </a:endParaRPr>
          </a:p>
        </p:txBody>
      </p:sp>
      <p:sp>
        <p:nvSpPr>
          <p:cNvPr id="7" name="object 7"/>
          <p:cNvSpPr/>
          <p:nvPr/>
        </p:nvSpPr>
        <p:spPr>
          <a:xfrm>
            <a:off x="3132048" y="1484312"/>
            <a:ext cx="0" cy="3698240"/>
          </a:xfrm>
          <a:custGeom>
            <a:avLst/>
            <a:gdLst/>
            <a:ahLst/>
            <a:cxnLst/>
            <a:rect l="l" t="t" r="r" b="b"/>
            <a:pathLst>
              <a:path h="3698240">
                <a:moveTo>
                  <a:pt x="0" y="0"/>
                </a:moveTo>
                <a:lnTo>
                  <a:pt x="0" y="3697947"/>
                </a:lnTo>
              </a:path>
            </a:pathLst>
          </a:custGeom>
          <a:ln w="76314">
            <a:solidFill>
              <a:srgbClr val="C00000"/>
            </a:solidFill>
          </a:ln>
        </p:spPr>
        <p:txBody>
          <a:bodyPr wrap="square" lIns="0" tIns="0" rIns="0" bIns="0" rtlCol="0"/>
          <a:lstStyle/>
          <a:p>
            <a:endParaRPr/>
          </a:p>
        </p:txBody>
      </p:sp>
      <p:sp>
        <p:nvSpPr>
          <p:cNvPr id="8" name="object 8"/>
          <p:cNvSpPr/>
          <p:nvPr/>
        </p:nvSpPr>
        <p:spPr>
          <a:xfrm>
            <a:off x="3017583" y="5144096"/>
            <a:ext cx="229235" cy="229235"/>
          </a:xfrm>
          <a:custGeom>
            <a:avLst/>
            <a:gdLst/>
            <a:ahLst/>
            <a:cxnLst/>
            <a:rect l="l" t="t" r="r" b="b"/>
            <a:pathLst>
              <a:path w="229235" h="229235">
                <a:moveTo>
                  <a:pt x="0" y="0"/>
                </a:moveTo>
                <a:lnTo>
                  <a:pt x="114465" y="228968"/>
                </a:lnTo>
                <a:lnTo>
                  <a:pt x="228955" y="12"/>
                </a:lnTo>
                <a:lnTo>
                  <a:pt x="0" y="0"/>
                </a:lnTo>
                <a:close/>
              </a:path>
            </a:pathLst>
          </a:custGeom>
          <a:solidFill>
            <a:srgbClr val="C00000"/>
          </a:solidFill>
        </p:spPr>
        <p:txBody>
          <a:bodyPr wrap="square" lIns="0" tIns="0" rIns="0" bIns="0" rtlCol="0"/>
          <a:lstStyle/>
          <a:p>
            <a:endParaRPr/>
          </a:p>
        </p:txBody>
      </p:sp>
      <p:sp>
        <p:nvSpPr>
          <p:cNvPr id="9" name="object 9"/>
          <p:cNvSpPr txBox="1"/>
          <p:nvPr/>
        </p:nvSpPr>
        <p:spPr>
          <a:xfrm>
            <a:off x="1620786" y="1557032"/>
            <a:ext cx="1151255" cy="459105"/>
          </a:xfrm>
          <a:prstGeom prst="rect">
            <a:avLst/>
          </a:prstGeom>
          <a:ln w="28435">
            <a:solidFill>
              <a:srgbClr val="C00000"/>
            </a:solidFill>
          </a:ln>
        </p:spPr>
        <p:txBody>
          <a:bodyPr vert="horz" wrap="square" lIns="0" tIns="43815" rIns="0" bIns="0" rtlCol="0">
            <a:spAutoFit/>
          </a:bodyPr>
          <a:lstStyle/>
          <a:p>
            <a:pPr marL="190500" marR="186055" indent="123189">
              <a:lnSpc>
                <a:spcPct val="104299"/>
              </a:lnSpc>
              <a:spcBef>
                <a:spcPts val="345"/>
              </a:spcBef>
            </a:pPr>
            <a:r>
              <a:rPr sz="1150" spc="10" dirty="0">
                <a:solidFill>
                  <a:srgbClr val="0000CC"/>
                </a:solidFill>
                <a:latin typeface="Tahoma"/>
                <a:cs typeface="Tahoma"/>
              </a:rPr>
              <a:t>Malattie  g</a:t>
            </a:r>
            <a:r>
              <a:rPr sz="1150" spc="20" dirty="0">
                <a:solidFill>
                  <a:srgbClr val="0000CC"/>
                </a:solidFill>
                <a:latin typeface="Tahoma"/>
                <a:cs typeface="Tahoma"/>
              </a:rPr>
              <a:t>lo</a:t>
            </a:r>
            <a:r>
              <a:rPr sz="1150" spc="40" dirty="0">
                <a:solidFill>
                  <a:srgbClr val="0000CC"/>
                </a:solidFill>
                <a:latin typeface="Tahoma"/>
                <a:cs typeface="Tahoma"/>
              </a:rPr>
              <a:t>m</a:t>
            </a:r>
            <a:r>
              <a:rPr sz="1150" spc="5" dirty="0">
                <a:solidFill>
                  <a:srgbClr val="0000CC"/>
                </a:solidFill>
                <a:latin typeface="Tahoma"/>
                <a:cs typeface="Tahoma"/>
              </a:rPr>
              <a:t>e</a:t>
            </a:r>
            <a:r>
              <a:rPr sz="1150" spc="10" dirty="0">
                <a:solidFill>
                  <a:srgbClr val="0000CC"/>
                </a:solidFill>
                <a:latin typeface="Tahoma"/>
                <a:cs typeface="Tahoma"/>
              </a:rPr>
              <a:t>r</a:t>
            </a:r>
            <a:r>
              <a:rPr sz="1150" spc="30" dirty="0">
                <a:solidFill>
                  <a:srgbClr val="0000CC"/>
                </a:solidFill>
                <a:latin typeface="Tahoma"/>
                <a:cs typeface="Tahoma"/>
              </a:rPr>
              <a:t>U</a:t>
            </a:r>
            <a:r>
              <a:rPr sz="1150" spc="20" dirty="0">
                <a:solidFill>
                  <a:srgbClr val="0000CC"/>
                </a:solidFill>
                <a:latin typeface="Tahoma"/>
                <a:cs typeface="Tahoma"/>
              </a:rPr>
              <a:t>l</a:t>
            </a:r>
            <a:r>
              <a:rPr sz="1150" dirty="0">
                <a:solidFill>
                  <a:srgbClr val="0000CC"/>
                </a:solidFill>
                <a:latin typeface="Tahoma"/>
                <a:cs typeface="Tahoma"/>
              </a:rPr>
              <a:t>a</a:t>
            </a:r>
            <a:r>
              <a:rPr sz="1150" spc="10" dirty="0">
                <a:solidFill>
                  <a:srgbClr val="0000CC"/>
                </a:solidFill>
                <a:latin typeface="Tahoma"/>
                <a:cs typeface="Tahoma"/>
              </a:rPr>
              <a:t>ri</a:t>
            </a:r>
            <a:endParaRPr sz="1150">
              <a:latin typeface="Tahoma"/>
              <a:cs typeface="Tahoma"/>
            </a:endParaRPr>
          </a:p>
        </p:txBody>
      </p:sp>
      <p:sp>
        <p:nvSpPr>
          <p:cNvPr id="10" name="object 10"/>
          <p:cNvSpPr txBox="1"/>
          <p:nvPr/>
        </p:nvSpPr>
        <p:spPr>
          <a:xfrm>
            <a:off x="1619351" y="3625418"/>
            <a:ext cx="1080135" cy="641985"/>
          </a:xfrm>
          <a:prstGeom prst="rect">
            <a:avLst/>
          </a:prstGeom>
          <a:ln w="28435">
            <a:solidFill>
              <a:srgbClr val="C00000"/>
            </a:solidFill>
          </a:ln>
        </p:spPr>
        <p:txBody>
          <a:bodyPr vert="horz" wrap="square" lIns="0" tIns="43815" rIns="0" bIns="0" rtlCol="0">
            <a:spAutoFit/>
          </a:bodyPr>
          <a:lstStyle/>
          <a:p>
            <a:pPr marL="190500" marR="182880" indent="-1270" algn="ctr">
              <a:lnSpc>
                <a:spcPct val="104299"/>
              </a:lnSpc>
              <a:spcBef>
                <a:spcPts val="345"/>
              </a:spcBef>
            </a:pPr>
            <a:r>
              <a:rPr sz="1150" spc="10" dirty="0">
                <a:solidFill>
                  <a:srgbClr val="0000CC"/>
                </a:solidFill>
                <a:latin typeface="Tahoma"/>
                <a:cs typeface="Tahoma"/>
              </a:rPr>
              <a:t>Malattia  </a:t>
            </a:r>
            <a:r>
              <a:rPr sz="1150" spc="5" dirty="0">
                <a:solidFill>
                  <a:srgbClr val="0000CC"/>
                </a:solidFill>
                <a:latin typeface="Tahoma"/>
                <a:cs typeface="Tahoma"/>
              </a:rPr>
              <a:t>c</a:t>
            </a:r>
            <a:r>
              <a:rPr sz="1150" spc="20" dirty="0">
                <a:solidFill>
                  <a:srgbClr val="0000CC"/>
                </a:solidFill>
                <a:latin typeface="Tahoma"/>
                <a:cs typeface="Tahoma"/>
              </a:rPr>
              <a:t>o</a:t>
            </a:r>
            <a:r>
              <a:rPr sz="1150" spc="5" dirty="0">
                <a:solidFill>
                  <a:srgbClr val="0000CC"/>
                </a:solidFill>
                <a:latin typeface="Tahoma"/>
                <a:cs typeface="Tahoma"/>
              </a:rPr>
              <a:t>n</a:t>
            </a:r>
            <a:r>
              <a:rPr sz="1150" spc="10" dirty="0">
                <a:solidFill>
                  <a:srgbClr val="0000CC"/>
                </a:solidFill>
                <a:latin typeface="Tahoma"/>
                <a:cs typeface="Tahoma"/>
              </a:rPr>
              <a:t>g</a:t>
            </a:r>
            <a:r>
              <a:rPr sz="1150" spc="5" dirty="0">
                <a:solidFill>
                  <a:srgbClr val="0000CC"/>
                </a:solidFill>
                <a:latin typeface="Tahoma"/>
                <a:cs typeface="Tahoma"/>
              </a:rPr>
              <a:t>en</a:t>
            </a:r>
            <a:r>
              <a:rPr sz="1150" spc="20" dirty="0">
                <a:solidFill>
                  <a:srgbClr val="0000CC"/>
                </a:solidFill>
                <a:latin typeface="Tahoma"/>
                <a:cs typeface="Tahoma"/>
              </a:rPr>
              <a:t>i</a:t>
            </a:r>
            <a:r>
              <a:rPr sz="1150" spc="5" dirty="0">
                <a:solidFill>
                  <a:srgbClr val="0000CC"/>
                </a:solidFill>
                <a:latin typeface="Tahoma"/>
                <a:cs typeface="Tahoma"/>
              </a:rPr>
              <a:t>t</a:t>
            </a:r>
            <a:r>
              <a:rPr sz="1150" dirty="0">
                <a:solidFill>
                  <a:srgbClr val="0000CC"/>
                </a:solidFill>
                <a:latin typeface="Tahoma"/>
                <a:cs typeface="Tahoma"/>
              </a:rPr>
              <a:t>a</a:t>
            </a:r>
            <a:r>
              <a:rPr sz="1150" spc="10" dirty="0">
                <a:solidFill>
                  <a:srgbClr val="0000CC"/>
                </a:solidFill>
                <a:latin typeface="Tahoma"/>
                <a:cs typeface="Tahoma"/>
              </a:rPr>
              <a:t>/  </a:t>
            </a:r>
            <a:r>
              <a:rPr sz="1150" spc="15" dirty="0">
                <a:solidFill>
                  <a:srgbClr val="0000CC"/>
                </a:solidFill>
                <a:latin typeface="Tahoma"/>
                <a:cs typeface="Tahoma"/>
              </a:rPr>
              <a:t>cistica</a:t>
            </a:r>
            <a:endParaRPr sz="1150">
              <a:latin typeface="Tahoma"/>
              <a:cs typeface="Tahoma"/>
            </a:endParaRPr>
          </a:p>
        </p:txBody>
      </p:sp>
      <p:sp>
        <p:nvSpPr>
          <p:cNvPr id="11" name="object 11"/>
          <p:cNvSpPr txBox="1"/>
          <p:nvPr/>
        </p:nvSpPr>
        <p:spPr>
          <a:xfrm>
            <a:off x="1692427" y="2942907"/>
            <a:ext cx="1008380" cy="459105"/>
          </a:xfrm>
          <a:prstGeom prst="rect">
            <a:avLst/>
          </a:prstGeom>
          <a:ln w="28435">
            <a:solidFill>
              <a:srgbClr val="C00000"/>
            </a:solidFill>
          </a:ln>
        </p:spPr>
        <p:txBody>
          <a:bodyPr vert="horz" wrap="square" lIns="0" tIns="43815" rIns="0" bIns="0" rtlCol="0">
            <a:spAutoFit/>
          </a:bodyPr>
          <a:lstStyle/>
          <a:p>
            <a:pPr marL="140335" marR="130810" indent="100330">
              <a:lnSpc>
                <a:spcPct val="104299"/>
              </a:lnSpc>
              <a:spcBef>
                <a:spcPts val="345"/>
              </a:spcBef>
            </a:pPr>
            <a:r>
              <a:rPr sz="1150" spc="10" dirty="0">
                <a:solidFill>
                  <a:srgbClr val="0000CC"/>
                </a:solidFill>
                <a:latin typeface="Tahoma"/>
                <a:cs typeface="Tahoma"/>
              </a:rPr>
              <a:t>Malattie  </a:t>
            </a:r>
            <a:r>
              <a:rPr sz="1150" spc="5" dirty="0">
                <a:solidFill>
                  <a:srgbClr val="0000CC"/>
                </a:solidFill>
                <a:latin typeface="Tahoma"/>
                <a:cs typeface="Tahoma"/>
              </a:rPr>
              <a:t>ch</a:t>
            </a:r>
            <a:r>
              <a:rPr sz="1150" spc="20" dirty="0">
                <a:solidFill>
                  <a:srgbClr val="0000CC"/>
                </a:solidFill>
                <a:latin typeface="Tahoma"/>
                <a:cs typeface="Tahoma"/>
              </a:rPr>
              <a:t>i</a:t>
            </a:r>
            <a:r>
              <a:rPr sz="1150" spc="10" dirty="0">
                <a:solidFill>
                  <a:srgbClr val="0000CC"/>
                </a:solidFill>
                <a:latin typeface="Tahoma"/>
                <a:cs typeface="Tahoma"/>
              </a:rPr>
              <a:t>r</a:t>
            </a:r>
            <a:r>
              <a:rPr sz="1150" spc="5" dirty="0">
                <a:solidFill>
                  <a:srgbClr val="0000CC"/>
                </a:solidFill>
                <a:latin typeface="Tahoma"/>
                <a:cs typeface="Tahoma"/>
              </a:rPr>
              <a:t>u</a:t>
            </a:r>
            <a:r>
              <a:rPr sz="1150" spc="10" dirty="0">
                <a:solidFill>
                  <a:srgbClr val="0000CC"/>
                </a:solidFill>
                <a:latin typeface="Tahoma"/>
                <a:cs typeface="Tahoma"/>
              </a:rPr>
              <a:t>rg</a:t>
            </a:r>
            <a:r>
              <a:rPr sz="1150" spc="20" dirty="0">
                <a:solidFill>
                  <a:srgbClr val="0000CC"/>
                </a:solidFill>
                <a:latin typeface="Tahoma"/>
                <a:cs typeface="Tahoma"/>
              </a:rPr>
              <a:t>i</a:t>
            </a:r>
            <a:r>
              <a:rPr sz="1150" spc="5" dirty="0">
                <a:solidFill>
                  <a:srgbClr val="0000CC"/>
                </a:solidFill>
                <a:latin typeface="Tahoma"/>
                <a:cs typeface="Tahoma"/>
              </a:rPr>
              <a:t>ch</a:t>
            </a:r>
            <a:r>
              <a:rPr sz="1150" spc="20" dirty="0">
                <a:solidFill>
                  <a:srgbClr val="0000CC"/>
                </a:solidFill>
                <a:latin typeface="Tahoma"/>
                <a:cs typeface="Tahoma"/>
              </a:rPr>
              <a:t>e</a:t>
            </a:r>
            <a:endParaRPr sz="1150">
              <a:latin typeface="Tahoma"/>
              <a:cs typeface="Tahoma"/>
            </a:endParaRPr>
          </a:p>
        </p:txBody>
      </p:sp>
      <p:sp>
        <p:nvSpPr>
          <p:cNvPr id="12" name="object 12"/>
          <p:cNvSpPr txBox="1"/>
          <p:nvPr/>
        </p:nvSpPr>
        <p:spPr>
          <a:xfrm>
            <a:off x="6516713" y="2852559"/>
            <a:ext cx="1081405" cy="459105"/>
          </a:xfrm>
          <a:prstGeom prst="rect">
            <a:avLst/>
          </a:prstGeom>
          <a:ln w="28435">
            <a:solidFill>
              <a:srgbClr val="C00000"/>
            </a:solidFill>
          </a:ln>
        </p:spPr>
        <p:txBody>
          <a:bodyPr vert="horz" wrap="square" lIns="0" tIns="43815" rIns="0" bIns="0" rtlCol="0">
            <a:spAutoFit/>
          </a:bodyPr>
          <a:lstStyle/>
          <a:p>
            <a:pPr marL="236220" marR="100330" indent="-128270">
              <a:lnSpc>
                <a:spcPct val="104299"/>
              </a:lnSpc>
              <a:spcBef>
                <a:spcPts val="345"/>
              </a:spcBef>
            </a:pPr>
            <a:r>
              <a:rPr sz="1150" spc="-100" dirty="0">
                <a:solidFill>
                  <a:srgbClr val="0000CC"/>
                </a:solidFill>
                <a:latin typeface="Tahoma"/>
                <a:cs typeface="Tahoma"/>
              </a:rPr>
              <a:t>T</a:t>
            </a:r>
            <a:r>
              <a:rPr sz="1150" spc="20" dirty="0">
                <a:solidFill>
                  <a:srgbClr val="0000CC"/>
                </a:solidFill>
                <a:latin typeface="Tahoma"/>
                <a:cs typeface="Tahoma"/>
              </a:rPr>
              <a:t>o</a:t>
            </a:r>
            <a:r>
              <a:rPr sz="1150" spc="25" dirty="0">
                <a:solidFill>
                  <a:srgbClr val="0000CC"/>
                </a:solidFill>
                <a:latin typeface="Tahoma"/>
                <a:cs typeface="Tahoma"/>
              </a:rPr>
              <a:t>s</a:t>
            </a:r>
            <a:r>
              <a:rPr sz="1150" spc="20" dirty="0">
                <a:solidFill>
                  <a:srgbClr val="0000CC"/>
                </a:solidFill>
                <a:latin typeface="Tahoma"/>
                <a:cs typeface="Tahoma"/>
              </a:rPr>
              <a:t>si</a:t>
            </a:r>
            <a:r>
              <a:rPr sz="1150" spc="5" dirty="0">
                <a:solidFill>
                  <a:srgbClr val="0000CC"/>
                </a:solidFill>
                <a:latin typeface="Tahoma"/>
                <a:cs typeface="Tahoma"/>
              </a:rPr>
              <a:t>c</a:t>
            </a:r>
            <a:r>
              <a:rPr sz="1150" dirty="0">
                <a:solidFill>
                  <a:srgbClr val="0000CC"/>
                </a:solidFill>
                <a:latin typeface="Tahoma"/>
                <a:cs typeface="Tahoma"/>
              </a:rPr>
              <a:t>a</a:t>
            </a:r>
            <a:r>
              <a:rPr sz="1150" spc="20" dirty="0">
                <a:solidFill>
                  <a:srgbClr val="0000CC"/>
                </a:solidFill>
                <a:latin typeface="Tahoma"/>
                <a:cs typeface="Tahoma"/>
              </a:rPr>
              <a:t>/</a:t>
            </a:r>
            <a:r>
              <a:rPr sz="1150" spc="-25" dirty="0">
                <a:solidFill>
                  <a:srgbClr val="0000CC"/>
                </a:solidFill>
                <a:latin typeface="Tahoma"/>
                <a:cs typeface="Tahoma"/>
              </a:rPr>
              <a:t>P</a:t>
            </a:r>
            <a:r>
              <a:rPr sz="1150" spc="20" dirty="0">
                <a:solidFill>
                  <a:srgbClr val="0000CC"/>
                </a:solidFill>
                <a:latin typeface="Tahoma"/>
                <a:cs typeface="Tahoma"/>
              </a:rPr>
              <a:t>o</a:t>
            </a:r>
            <a:r>
              <a:rPr sz="1150" spc="25" dirty="0">
                <a:solidFill>
                  <a:srgbClr val="0000CC"/>
                </a:solidFill>
                <a:latin typeface="Tahoma"/>
                <a:cs typeface="Tahoma"/>
              </a:rPr>
              <a:t>s</a:t>
            </a:r>
            <a:r>
              <a:rPr sz="1150" spc="-30" dirty="0">
                <a:solidFill>
                  <a:srgbClr val="0000CC"/>
                </a:solidFill>
                <a:latin typeface="Tahoma"/>
                <a:cs typeface="Tahoma"/>
              </a:rPr>
              <a:t>t</a:t>
            </a:r>
            <a:r>
              <a:rPr sz="1150" spc="10" dirty="0">
                <a:solidFill>
                  <a:srgbClr val="0000CC"/>
                </a:solidFill>
                <a:latin typeface="Tahoma"/>
                <a:cs typeface="Tahoma"/>
              </a:rPr>
              <a:t>-  </a:t>
            </a:r>
            <a:r>
              <a:rPr sz="1150" spc="15" dirty="0">
                <a:solidFill>
                  <a:srgbClr val="0000CC"/>
                </a:solidFill>
                <a:latin typeface="Tahoma"/>
                <a:cs typeface="Tahoma"/>
              </a:rPr>
              <a:t>chemiotp</a:t>
            </a:r>
            <a:endParaRPr sz="1150">
              <a:latin typeface="Tahoma"/>
              <a:cs typeface="Tahoma"/>
            </a:endParaRPr>
          </a:p>
        </p:txBody>
      </p:sp>
      <p:sp>
        <p:nvSpPr>
          <p:cNvPr id="13" name="object 13"/>
          <p:cNvSpPr txBox="1"/>
          <p:nvPr/>
        </p:nvSpPr>
        <p:spPr>
          <a:xfrm>
            <a:off x="6515277" y="1557032"/>
            <a:ext cx="720725" cy="276860"/>
          </a:xfrm>
          <a:prstGeom prst="rect">
            <a:avLst/>
          </a:prstGeom>
          <a:ln w="28435">
            <a:solidFill>
              <a:srgbClr val="C00000"/>
            </a:solidFill>
          </a:ln>
        </p:spPr>
        <p:txBody>
          <a:bodyPr vert="horz" wrap="square" lIns="0" tIns="51435" rIns="0" bIns="0" rtlCol="0">
            <a:spAutoFit/>
          </a:bodyPr>
          <a:lstStyle/>
          <a:p>
            <a:pPr marL="204470">
              <a:lnSpc>
                <a:spcPct val="100000"/>
              </a:lnSpc>
              <a:spcBef>
                <a:spcPts val="405"/>
              </a:spcBef>
            </a:pPr>
            <a:r>
              <a:rPr sz="1150" spc="15" dirty="0">
                <a:solidFill>
                  <a:srgbClr val="0000CC"/>
                </a:solidFill>
                <a:latin typeface="Tahoma"/>
                <a:cs typeface="Tahoma"/>
              </a:rPr>
              <a:t>CDM</a:t>
            </a:r>
            <a:endParaRPr sz="1150">
              <a:latin typeface="Tahoma"/>
              <a:cs typeface="Tahoma"/>
            </a:endParaRPr>
          </a:p>
        </p:txBody>
      </p:sp>
      <p:sp>
        <p:nvSpPr>
          <p:cNvPr id="14" name="object 14"/>
          <p:cNvSpPr txBox="1"/>
          <p:nvPr/>
        </p:nvSpPr>
        <p:spPr>
          <a:xfrm>
            <a:off x="6516713" y="2133333"/>
            <a:ext cx="1008380" cy="459105"/>
          </a:xfrm>
          <a:prstGeom prst="rect">
            <a:avLst/>
          </a:prstGeom>
          <a:ln w="28435">
            <a:solidFill>
              <a:srgbClr val="C00000"/>
            </a:solidFill>
          </a:ln>
        </p:spPr>
        <p:txBody>
          <a:bodyPr vert="horz" wrap="square" lIns="0" tIns="43815" rIns="0" bIns="0" rtlCol="0">
            <a:spAutoFit/>
          </a:bodyPr>
          <a:lstStyle/>
          <a:p>
            <a:pPr marL="231775" marR="226060" indent="8890">
              <a:lnSpc>
                <a:spcPct val="104299"/>
              </a:lnSpc>
              <a:spcBef>
                <a:spcPts val="345"/>
              </a:spcBef>
            </a:pPr>
            <a:r>
              <a:rPr sz="1150" spc="10" dirty="0">
                <a:solidFill>
                  <a:srgbClr val="0000CC"/>
                </a:solidFill>
                <a:latin typeface="Tahoma"/>
                <a:cs typeface="Tahoma"/>
              </a:rPr>
              <a:t>Malattie  </a:t>
            </a:r>
            <a:r>
              <a:rPr sz="1150" spc="-40" dirty="0">
                <a:solidFill>
                  <a:srgbClr val="0000CC"/>
                </a:solidFill>
                <a:latin typeface="Tahoma"/>
                <a:cs typeface="Tahoma"/>
              </a:rPr>
              <a:t>v</a:t>
            </a:r>
            <a:r>
              <a:rPr sz="1150" dirty="0">
                <a:solidFill>
                  <a:srgbClr val="0000CC"/>
                </a:solidFill>
                <a:latin typeface="Tahoma"/>
                <a:cs typeface="Tahoma"/>
              </a:rPr>
              <a:t>a</a:t>
            </a:r>
            <a:r>
              <a:rPr sz="1150" spc="20" dirty="0">
                <a:solidFill>
                  <a:srgbClr val="0000CC"/>
                </a:solidFill>
                <a:latin typeface="Tahoma"/>
                <a:cs typeface="Tahoma"/>
              </a:rPr>
              <a:t>l</a:t>
            </a:r>
            <a:r>
              <a:rPr sz="1150" spc="-5" dirty="0">
                <a:solidFill>
                  <a:srgbClr val="0000CC"/>
                </a:solidFill>
                <a:latin typeface="Tahoma"/>
                <a:cs typeface="Tahoma"/>
              </a:rPr>
              <a:t>v</a:t>
            </a:r>
            <a:r>
              <a:rPr sz="1150" spc="20" dirty="0">
                <a:solidFill>
                  <a:srgbClr val="0000CC"/>
                </a:solidFill>
                <a:latin typeface="Tahoma"/>
                <a:cs typeface="Tahoma"/>
              </a:rPr>
              <a:t>ol</a:t>
            </a:r>
            <a:r>
              <a:rPr sz="1150" dirty="0">
                <a:solidFill>
                  <a:srgbClr val="0000CC"/>
                </a:solidFill>
                <a:latin typeface="Tahoma"/>
                <a:cs typeface="Tahoma"/>
              </a:rPr>
              <a:t>a</a:t>
            </a:r>
            <a:r>
              <a:rPr sz="1150" spc="10" dirty="0">
                <a:solidFill>
                  <a:srgbClr val="0000CC"/>
                </a:solidFill>
                <a:latin typeface="Tahoma"/>
                <a:cs typeface="Tahoma"/>
              </a:rPr>
              <a:t>ri</a:t>
            </a:r>
            <a:endParaRPr sz="1150">
              <a:latin typeface="Tahoma"/>
              <a:cs typeface="Tahoma"/>
            </a:endParaRPr>
          </a:p>
        </p:txBody>
      </p:sp>
      <p:sp>
        <p:nvSpPr>
          <p:cNvPr id="15" name="object 15"/>
          <p:cNvSpPr/>
          <p:nvPr/>
        </p:nvSpPr>
        <p:spPr>
          <a:xfrm>
            <a:off x="6156350" y="1485747"/>
            <a:ext cx="0" cy="3698875"/>
          </a:xfrm>
          <a:custGeom>
            <a:avLst/>
            <a:gdLst/>
            <a:ahLst/>
            <a:cxnLst/>
            <a:rect l="l" t="t" r="r" b="b"/>
            <a:pathLst>
              <a:path h="3698875">
                <a:moveTo>
                  <a:pt x="0" y="0"/>
                </a:moveTo>
                <a:lnTo>
                  <a:pt x="0" y="3698316"/>
                </a:lnTo>
              </a:path>
            </a:pathLst>
          </a:custGeom>
          <a:ln w="76314">
            <a:solidFill>
              <a:srgbClr val="C00000"/>
            </a:solidFill>
          </a:ln>
        </p:spPr>
        <p:txBody>
          <a:bodyPr wrap="square" lIns="0" tIns="0" rIns="0" bIns="0" rtlCol="0"/>
          <a:lstStyle/>
          <a:p>
            <a:endParaRPr/>
          </a:p>
        </p:txBody>
      </p:sp>
      <p:sp>
        <p:nvSpPr>
          <p:cNvPr id="16" name="object 16"/>
          <p:cNvSpPr/>
          <p:nvPr/>
        </p:nvSpPr>
        <p:spPr>
          <a:xfrm>
            <a:off x="6041897" y="5145900"/>
            <a:ext cx="229235" cy="229235"/>
          </a:xfrm>
          <a:custGeom>
            <a:avLst/>
            <a:gdLst/>
            <a:ahLst/>
            <a:cxnLst/>
            <a:rect l="l" t="t" r="r" b="b"/>
            <a:pathLst>
              <a:path w="229235" h="229235">
                <a:moveTo>
                  <a:pt x="0" y="0"/>
                </a:moveTo>
                <a:lnTo>
                  <a:pt x="114465" y="228968"/>
                </a:lnTo>
                <a:lnTo>
                  <a:pt x="228955" y="12"/>
                </a:lnTo>
                <a:lnTo>
                  <a:pt x="0" y="0"/>
                </a:lnTo>
                <a:close/>
              </a:path>
            </a:pathLst>
          </a:custGeom>
          <a:solidFill>
            <a:srgbClr val="C00000"/>
          </a:solidFill>
        </p:spPr>
        <p:txBody>
          <a:bodyPr wrap="square" lIns="0" tIns="0" rIns="0" bIns="0" rtlCol="0"/>
          <a:lstStyle/>
          <a:p>
            <a:endParaRPr/>
          </a:p>
        </p:txBody>
      </p:sp>
      <p:sp>
        <p:nvSpPr>
          <p:cNvPr id="17" name="object 17"/>
          <p:cNvSpPr txBox="1"/>
          <p:nvPr/>
        </p:nvSpPr>
        <p:spPr>
          <a:xfrm>
            <a:off x="1403350" y="2150973"/>
            <a:ext cx="1368425" cy="641985"/>
          </a:xfrm>
          <a:prstGeom prst="rect">
            <a:avLst/>
          </a:prstGeom>
          <a:ln w="28435">
            <a:solidFill>
              <a:srgbClr val="C00000"/>
            </a:solidFill>
          </a:ln>
        </p:spPr>
        <p:txBody>
          <a:bodyPr vert="horz" wrap="square" lIns="0" tIns="43815" rIns="0" bIns="0" rtlCol="0">
            <a:spAutoFit/>
          </a:bodyPr>
          <a:lstStyle/>
          <a:p>
            <a:pPr marL="327660" marR="321310" indent="3175" algn="ctr">
              <a:lnSpc>
                <a:spcPct val="104299"/>
              </a:lnSpc>
              <a:spcBef>
                <a:spcPts val="345"/>
              </a:spcBef>
            </a:pPr>
            <a:r>
              <a:rPr sz="1150" spc="10" dirty="0">
                <a:solidFill>
                  <a:srgbClr val="0000CC"/>
                </a:solidFill>
                <a:latin typeface="Tahoma"/>
                <a:cs typeface="Tahoma"/>
              </a:rPr>
              <a:t>Malattie  </a:t>
            </a:r>
            <a:r>
              <a:rPr sz="1150" spc="-5" dirty="0">
                <a:solidFill>
                  <a:srgbClr val="0000CC"/>
                </a:solidFill>
                <a:latin typeface="Tahoma"/>
                <a:cs typeface="Tahoma"/>
              </a:rPr>
              <a:t>Tubulo-  </a:t>
            </a:r>
            <a:r>
              <a:rPr sz="1150" spc="20" dirty="0">
                <a:solidFill>
                  <a:srgbClr val="0000CC"/>
                </a:solidFill>
                <a:latin typeface="Tahoma"/>
                <a:cs typeface="Tahoma"/>
              </a:rPr>
              <a:t>i</a:t>
            </a:r>
            <a:r>
              <a:rPr sz="1150" spc="5" dirty="0">
                <a:solidFill>
                  <a:srgbClr val="0000CC"/>
                </a:solidFill>
                <a:latin typeface="Tahoma"/>
                <a:cs typeface="Tahoma"/>
              </a:rPr>
              <a:t>nte</a:t>
            </a:r>
            <a:r>
              <a:rPr sz="1150" spc="10" dirty="0">
                <a:solidFill>
                  <a:srgbClr val="0000CC"/>
                </a:solidFill>
                <a:latin typeface="Tahoma"/>
                <a:cs typeface="Tahoma"/>
              </a:rPr>
              <a:t>r</a:t>
            </a:r>
            <a:r>
              <a:rPr sz="1150" spc="25" dirty="0">
                <a:solidFill>
                  <a:srgbClr val="0000CC"/>
                </a:solidFill>
                <a:latin typeface="Tahoma"/>
                <a:cs typeface="Tahoma"/>
              </a:rPr>
              <a:t>s</a:t>
            </a:r>
            <a:r>
              <a:rPr sz="1150" spc="5" dirty="0">
                <a:solidFill>
                  <a:srgbClr val="0000CC"/>
                </a:solidFill>
                <a:latin typeface="Tahoma"/>
                <a:cs typeface="Tahoma"/>
              </a:rPr>
              <a:t>t</a:t>
            </a:r>
            <a:r>
              <a:rPr sz="1150" spc="20" dirty="0">
                <a:solidFill>
                  <a:srgbClr val="0000CC"/>
                </a:solidFill>
                <a:latin typeface="Tahoma"/>
                <a:cs typeface="Tahoma"/>
              </a:rPr>
              <a:t>i</a:t>
            </a:r>
            <a:r>
              <a:rPr sz="1150" spc="25" dirty="0">
                <a:solidFill>
                  <a:srgbClr val="0000CC"/>
                </a:solidFill>
                <a:latin typeface="Tahoma"/>
                <a:cs typeface="Tahoma"/>
              </a:rPr>
              <a:t>z</a:t>
            </a:r>
            <a:r>
              <a:rPr sz="1150" spc="20" dirty="0">
                <a:solidFill>
                  <a:srgbClr val="0000CC"/>
                </a:solidFill>
                <a:latin typeface="Tahoma"/>
                <a:cs typeface="Tahoma"/>
              </a:rPr>
              <a:t>i</a:t>
            </a:r>
            <a:r>
              <a:rPr sz="1150" dirty="0">
                <a:solidFill>
                  <a:srgbClr val="0000CC"/>
                </a:solidFill>
                <a:latin typeface="Tahoma"/>
                <a:cs typeface="Tahoma"/>
              </a:rPr>
              <a:t>a</a:t>
            </a:r>
            <a:r>
              <a:rPr sz="1150" spc="20" dirty="0">
                <a:solidFill>
                  <a:srgbClr val="0000CC"/>
                </a:solidFill>
                <a:latin typeface="Tahoma"/>
                <a:cs typeface="Tahoma"/>
              </a:rPr>
              <a:t>l</a:t>
            </a:r>
            <a:r>
              <a:rPr sz="1150" spc="5" dirty="0">
                <a:solidFill>
                  <a:srgbClr val="0000CC"/>
                </a:solidFill>
                <a:latin typeface="Tahoma"/>
                <a:cs typeface="Tahoma"/>
              </a:rPr>
              <a:t>i</a:t>
            </a:r>
            <a:endParaRPr sz="1150">
              <a:latin typeface="Tahoma"/>
              <a:cs typeface="Tahoma"/>
            </a:endParaRPr>
          </a:p>
        </p:txBody>
      </p:sp>
      <p:sp>
        <p:nvSpPr>
          <p:cNvPr id="18" name="object 18"/>
          <p:cNvSpPr txBox="1"/>
          <p:nvPr/>
        </p:nvSpPr>
        <p:spPr>
          <a:xfrm>
            <a:off x="6516713" y="3592296"/>
            <a:ext cx="1081405" cy="459105"/>
          </a:xfrm>
          <a:prstGeom prst="rect">
            <a:avLst/>
          </a:prstGeom>
          <a:ln w="28435">
            <a:solidFill>
              <a:srgbClr val="C00000"/>
            </a:solidFill>
          </a:ln>
        </p:spPr>
        <p:txBody>
          <a:bodyPr vert="horz" wrap="square" lIns="0" tIns="43815" rIns="0" bIns="0" rtlCol="0">
            <a:spAutoFit/>
          </a:bodyPr>
          <a:lstStyle/>
          <a:p>
            <a:pPr marL="217804" marR="213360" indent="59055">
              <a:lnSpc>
                <a:spcPct val="104299"/>
              </a:lnSpc>
              <a:spcBef>
                <a:spcPts val="345"/>
              </a:spcBef>
            </a:pPr>
            <a:r>
              <a:rPr sz="1150" spc="10" dirty="0">
                <a:solidFill>
                  <a:srgbClr val="0000CC"/>
                </a:solidFill>
                <a:latin typeface="Tahoma"/>
                <a:cs typeface="Tahoma"/>
              </a:rPr>
              <a:t>Malattia  </a:t>
            </a:r>
            <a:r>
              <a:rPr sz="1150" spc="5" dirty="0">
                <a:solidFill>
                  <a:srgbClr val="0000CC"/>
                </a:solidFill>
                <a:latin typeface="Tahoma"/>
                <a:cs typeface="Tahoma"/>
              </a:rPr>
              <a:t>c</a:t>
            </a:r>
            <a:r>
              <a:rPr sz="1150" spc="20" dirty="0">
                <a:solidFill>
                  <a:srgbClr val="0000CC"/>
                </a:solidFill>
                <a:latin typeface="Tahoma"/>
                <a:cs typeface="Tahoma"/>
              </a:rPr>
              <a:t>o</a:t>
            </a:r>
            <a:r>
              <a:rPr sz="1150" spc="5" dirty="0">
                <a:solidFill>
                  <a:srgbClr val="0000CC"/>
                </a:solidFill>
                <a:latin typeface="Tahoma"/>
                <a:cs typeface="Tahoma"/>
              </a:rPr>
              <a:t>n</a:t>
            </a:r>
            <a:r>
              <a:rPr sz="1150" spc="10" dirty="0">
                <a:solidFill>
                  <a:srgbClr val="0000CC"/>
                </a:solidFill>
                <a:latin typeface="Tahoma"/>
                <a:cs typeface="Tahoma"/>
              </a:rPr>
              <a:t>g</a:t>
            </a:r>
            <a:r>
              <a:rPr sz="1150" spc="5" dirty="0">
                <a:solidFill>
                  <a:srgbClr val="0000CC"/>
                </a:solidFill>
                <a:latin typeface="Tahoma"/>
                <a:cs typeface="Tahoma"/>
              </a:rPr>
              <a:t>en</a:t>
            </a:r>
            <a:r>
              <a:rPr sz="1150" spc="20" dirty="0">
                <a:solidFill>
                  <a:srgbClr val="0000CC"/>
                </a:solidFill>
                <a:latin typeface="Tahoma"/>
                <a:cs typeface="Tahoma"/>
              </a:rPr>
              <a:t>i</a:t>
            </a:r>
            <a:r>
              <a:rPr sz="1150" spc="5" dirty="0">
                <a:solidFill>
                  <a:srgbClr val="0000CC"/>
                </a:solidFill>
                <a:latin typeface="Tahoma"/>
                <a:cs typeface="Tahoma"/>
              </a:rPr>
              <a:t>t</a:t>
            </a:r>
            <a:r>
              <a:rPr sz="1150" spc="15" dirty="0">
                <a:solidFill>
                  <a:srgbClr val="0000CC"/>
                </a:solidFill>
                <a:latin typeface="Tahoma"/>
                <a:cs typeface="Tahoma"/>
              </a:rPr>
              <a:t>a</a:t>
            </a:r>
            <a:endParaRPr sz="1150">
              <a:latin typeface="Tahoma"/>
              <a:cs typeface="Tahoma"/>
            </a:endParaRPr>
          </a:p>
        </p:txBody>
      </p:sp>
      <p:sp>
        <p:nvSpPr>
          <p:cNvPr id="19" name="object 19"/>
          <p:cNvSpPr txBox="1"/>
          <p:nvPr/>
        </p:nvSpPr>
        <p:spPr>
          <a:xfrm>
            <a:off x="2455875" y="5491782"/>
            <a:ext cx="759460" cy="413384"/>
          </a:xfrm>
          <a:prstGeom prst="rect">
            <a:avLst/>
          </a:prstGeom>
        </p:spPr>
        <p:txBody>
          <a:bodyPr vert="horz" wrap="square" lIns="0" tIns="11430" rIns="0" bIns="0" rtlCol="0">
            <a:spAutoFit/>
          </a:bodyPr>
          <a:lstStyle/>
          <a:p>
            <a:pPr marL="12700">
              <a:lnSpc>
                <a:spcPct val="100000"/>
              </a:lnSpc>
              <a:spcBef>
                <a:spcPts val="90"/>
              </a:spcBef>
            </a:pPr>
            <a:r>
              <a:rPr sz="1050" spc="80" dirty="0">
                <a:solidFill>
                  <a:srgbClr val="000066"/>
                </a:solidFill>
                <a:latin typeface="Times New Roman"/>
                <a:cs typeface="Times New Roman"/>
              </a:rPr>
              <a:t></a:t>
            </a:r>
            <a:r>
              <a:rPr sz="2550" b="1" i="1" spc="-130" dirty="0">
                <a:solidFill>
                  <a:srgbClr val="000066"/>
                </a:solidFill>
                <a:latin typeface="Tahoma"/>
                <a:cs typeface="Tahoma"/>
              </a:rPr>
              <a:t>C</a:t>
            </a:r>
            <a:r>
              <a:rPr sz="2550" b="1" i="1" spc="-315" dirty="0">
                <a:solidFill>
                  <a:srgbClr val="000066"/>
                </a:solidFill>
                <a:latin typeface="Tahoma"/>
                <a:cs typeface="Tahoma"/>
              </a:rPr>
              <a:t>K</a:t>
            </a:r>
            <a:r>
              <a:rPr sz="2550" b="1" i="1" spc="-475" dirty="0">
                <a:solidFill>
                  <a:srgbClr val="000066"/>
                </a:solidFill>
                <a:latin typeface="Tahoma"/>
                <a:cs typeface="Tahoma"/>
              </a:rPr>
              <a:t> </a:t>
            </a:r>
            <a:r>
              <a:rPr sz="2550" b="1" i="1" spc="-555" dirty="0">
                <a:solidFill>
                  <a:srgbClr val="000066"/>
                </a:solidFill>
                <a:latin typeface="Tahoma"/>
                <a:cs typeface="Tahoma"/>
              </a:rPr>
              <a:t>D</a:t>
            </a:r>
            <a:endParaRPr sz="2550">
              <a:latin typeface="Tahoma"/>
              <a:cs typeface="Tahoma"/>
            </a:endParaRPr>
          </a:p>
        </p:txBody>
      </p:sp>
      <p:sp>
        <p:nvSpPr>
          <p:cNvPr id="20" name="object 20"/>
          <p:cNvSpPr txBox="1"/>
          <p:nvPr/>
        </p:nvSpPr>
        <p:spPr>
          <a:xfrm>
            <a:off x="5732183" y="5503299"/>
            <a:ext cx="729615" cy="413384"/>
          </a:xfrm>
          <a:prstGeom prst="rect">
            <a:avLst/>
          </a:prstGeom>
        </p:spPr>
        <p:txBody>
          <a:bodyPr vert="horz" wrap="square" lIns="0" tIns="11430" rIns="0" bIns="0" rtlCol="0">
            <a:spAutoFit/>
          </a:bodyPr>
          <a:lstStyle/>
          <a:p>
            <a:pPr marL="12700">
              <a:lnSpc>
                <a:spcPct val="100000"/>
              </a:lnSpc>
              <a:spcBef>
                <a:spcPts val="90"/>
              </a:spcBef>
            </a:pPr>
            <a:r>
              <a:rPr sz="1050" spc="80" dirty="0">
                <a:solidFill>
                  <a:srgbClr val="000066"/>
                </a:solidFill>
                <a:latin typeface="Times New Roman"/>
                <a:cs typeface="Times New Roman"/>
              </a:rPr>
              <a:t></a:t>
            </a:r>
            <a:r>
              <a:rPr sz="2550" b="1" i="1" spc="-100" dirty="0">
                <a:solidFill>
                  <a:srgbClr val="000066"/>
                </a:solidFill>
                <a:latin typeface="Tahoma"/>
                <a:cs typeface="Tahoma"/>
              </a:rPr>
              <a:t>C</a:t>
            </a:r>
            <a:r>
              <a:rPr sz="2550" b="1" i="1" spc="-105" dirty="0">
                <a:solidFill>
                  <a:srgbClr val="000066"/>
                </a:solidFill>
                <a:latin typeface="Tahoma"/>
                <a:cs typeface="Tahoma"/>
              </a:rPr>
              <a:t>H</a:t>
            </a:r>
            <a:r>
              <a:rPr sz="2550" b="1" i="1" spc="-229" dirty="0">
                <a:solidFill>
                  <a:srgbClr val="000066"/>
                </a:solidFill>
                <a:latin typeface="Tahoma"/>
                <a:cs typeface="Tahoma"/>
              </a:rPr>
              <a:t>F</a:t>
            </a:r>
            <a:endParaRPr sz="2550">
              <a:latin typeface="Tahoma"/>
              <a:cs typeface="Tahoma"/>
            </a:endParaRPr>
          </a:p>
        </p:txBody>
      </p:sp>
      <p:sp>
        <p:nvSpPr>
          <p:cNvPr id="21" name="object 21"/>
          <p:cNvSpPr/>
          <p:nvPr/>
        </p:nvSpPr>
        <p:spPr>
          <a:xfrm>
            <a:off x="3641606" y="5061191"/>
            <a:ext cx="1458458" cy="1310027"/>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2916237" y="5971984"/>
            <a:ext cx="675005" cy="0"/>
          </a:xfrm>
          <a:custGeom>
            <a:avLst/>
            <a:gdLst/>
            <a:ahLst/>
            <a:cxnLst/>
            <a:rect l="l" t="t" r="r" b="b"/>
            <a:pathLst>
              <a:path w="675004">
                <a:moveTo>
                  <a:pt x="0" y="0"/>
                </a:moveTo>
                <a:lnTo>
                  <a:pt x="674420" y="0"/>
                </a:lnTo>
              </a:path>
            </a:pathLst>
          </a:custGeom>
          <a:ln w="76314">
            <a:solidFill>
              <a:srgbClr val="3333CC"/>
            </a:solidFill>
          </a:ln>
        </p:spPr>
        <p:txBody>
          <a:bodyPr wrap="square" lIns="0" tIns="0" rIns="0" bIns="0" rtlCol="0"/>
          <a:lstStyle/>
          <a:p>
            <a:endParaRPr/>
          </a:p>
        </p:txBody>
      </p:sp>
      <p:sp>
        <p:nvSpPr>
          <p:cNvPr id="23" name="object 23"/>
          <p:cNvSpPr/>
          <p:nvPr/>
        </p:nvSpPr>
        <p:spPr>
          <a:xfrm>
            <a:off x="3552481" y="5857494"/>
            <a:ext cx="229235" cy="229235"/>
          </a:xfrm>
          <a:custGeom>
            <a:avLst/>
            <a:gdLst/>
            <a:ahLst/>
            <a:cxnLst/>
            <a:rect l="l" t="t" r="r" b="b"/>
            <a:pathLst>
              <a:path w="229235" h="229235">
                <a:moveTo>
                  <a:pt x="12" y="0"/>
                </a:moveTo>
                <a:lnTo>
                  <a:pt x="0" y="228955"/>
                </a:lnTo>
                <a:lnTo>
                  <a:pt x="228968" y="114490"/>
                </a:lnTo>
                <a:lnTo>
                  <a:pt x="12" y="0"/>
                </a:lnTo>
                <a:close/>
              </a:path>
            </a:pathLst>
          </a:custGeom>
          <a:solidFill>
            <a:srgbClr val="3333CC"/>
          </a:solidFill>
        </p:spPr>
        <p:txBody>
          <a:bodyPr wrap="square" lIns="0" tIns="0" rIns="0" bIns="0" rtlCol="0"/>
          <a:lstStyle/>
          <a:p>
            <a:endParaRPr/>
          </a:p>
        </p:txBody>
      </p:sp>
      <p:sp>
        <p:nvSpPr>
          <p:cNvPr id="24" name="object 24"/>
          <p:cNvSpPr/>
          <p:nvPr/>
        </p:nvSpPr>
        <p:spPr>
          <a:xfrm>
            <a:off x="5340477" y="5971984"/>
            <a:ext cx="673100" cy="0"/>
          </a:xfrm>
          <a:custGeom>
            <a:avLst/>
            <a:gdLst/>
            <a:ahLst/>
            <a:cxnLst/>
            <a:rect l="l" t="t" r="r" b="b"/>
            <a:pathLst>
              <a:path w="673100">
                <a:moveTo>
                  <a:pt x="672973" y="0"/>
                </a:moveTo>
                <a:lnTo>
                  <a:pt x="0" y="0"/>
                </a:lnTo>
              </a:path>
            </a:pathLst>
          </a:custGeom>
          <a:ln w="76314">
            <a:solidFill>
              <a:srgbClr val="3333CC"/>
            </a:solidFill>
          </a:ln>
        </p:spPr>
        <p:txBody>
          <a:bodyPr wrap="square" lIns="0" tIns="0" rIns="0" bIns="0" rtlCol="0"/>
          <a:lstStyle/>
          <a:p>
            <a:endParaRPr/>
          </a:p>
        </p:txBody>
      </p:sp>
      <p:sp>
        <p:nvSpPr>
          <p:cNvPr id="25" name="object 25"/>
          <p:cNvSpPr/>
          <p:nvPr/>
        </p:nvSpPr>
        <p:spPr>
          <a:xfrm>
            <a:off x="5149672" y="5857494"/>
            <a:ext cx="229235" cy="229235"/>
          </a:xfrm>
          <a:custGeom>
            <a:avLst/>
            <a:gdLst/>
            <a:ahLst/>
            <a:cxnLst/>
            <a:rect l="l" t="t" r="r" b="b"/>
            <a:pathLst>
              <a:path w="229235" h="229235">
                <a:moveTo>
                  <a:pt x="228955" y="0"/>
                </a:moveTo>
                <a:lnTo>
                  <a:pt x="0" y="114490"/>
                </a:lnTo>
                <a:lnTo>
                  <a:pt x="228968" y="228955"/>
                </a:lnTo>
                <a:lnTo>
                  <a:pt x="228955" y="0"/>
                </a:lnTo>
                <a:close/>
              </a:path>
            </a:pathLst>
          </a:custGeom>
          <a:solidFill>
            <a:srgbClr val="3333CC"/>
          </a:solidFill>
        </p:spPr>
        <p:txBody>
          <a:bodyPr wrap="square" lIns="0" tIns="0" rIns="0" bIns="0" rtlCol="0"/>
          <a:lstStyle/>
          <a:p>
            <a:endParaRPr/>
          </a:p>
        </p:txBody>
      </p:sp>
      <p:sp>
        <p:nvSpPr>
          <p:cNvPr id="26" name="object 26"/>
          <p:cNvSpPr txBox="1"/>
          <p:nvPr/>
        </p:nvSpPr>
        <p:spPr>
          <a:xfrm>
            <a:off x="1187450" y="290512"/>
            <a:ext cx="7056755" cy="1066800"/>
          </a:xfrm>
          <a:prstGeom prst="rect">
            <a:avLst/>
          </a:prstGeom>
          <a:ln w="9359">
            <a:solidFill>
              <a:srgbClr val="CC0000"/>
            </a:solidFill>
          </a:ln>
        </p:spPr>
        <p:txBody>
          <a:bodyPr vert="horz" wrap="square" lIns="0" tIns="45085" rIns="0" bIns="0" rtlCol="0">
            <a:spAutoFit/>
          </a:bodyPr>
          <a:lstStyle/>
          <a:p>
            <a:pPr marL="89535" marR="168910" algn="just">
              <a:lnSpc>
                <a:spcPct val="97300"/>
              </a:lnSpc>
              <a:spcBef>
                <a:spcPts val="355"/>
              </a:spcBef>
            </a:pPr>
            <a:r>
              <a:rPr sz="1650" b="1" i="1" spc="-105" dirty="0">
                <a:solidFill>
                  <a:srgbClr val="000066"/>
                </a:solidFill>
                <a:latin typeface="Tahoma"/>
                <a:cs typeface="Tahoma"/>
              </a:rPr>
              <a:t>La </a:t>
            </a:r>
            <a:r>
              <a:rPr sz="1650" b="1" i="1" spc="-65" dirty="0">
                <a:solidFill>
                  <a:srgbClr val="000066"/>
                </a:solidFill>
                <a:latin typeface="Tahoma"/>
                <a:cs typeface="Tahoma"/>
              </a:rPr>
              <a:t>malattia renale </a:t>
            </a:r>
            <a:r>
              <a:rPr sz="1650" b="1" i="1" spc="-60" dirty="0">
                <a:solidFill>
                  <a:srgbClr val="000066"/>
                </a:solidFill>
                <a:latin typeface="Tahoma"/>
                <a:cs typeface="Tahoma"/>
              </a:rPr>
              <a:t>cronica </a:t>
            </a:r>
            <a:r>
              <a:rPr sz="1650" b="1" i="1" spc="-70" dirty="0">
                <a:solidFill>
                  <a:srgbClr val="000066"/>
                </a:solidFill>
                <a:latin typeface="Tahoma"/>
                <a:cs typeface="Tahoma"/>
              </a:rPr>
              <a:t>(CKD) </a:t>
            </a:r>
            <a:r>
              <a:rPr sz="1650" b="1" i="1" spc="-150" dirty="0">
                <a:solidFill>
                  <a:srgbClr val="000066"/>
                </a:solidFill>
                <a:latin typeface="Tahoma"/>
                <a:cs typeface="Tahoma"/>
              </a:rPr>
              <a:t>e </a:t>
            </a:r>
            <a:r>
              <a:rPr sz="1650" b="1" i="1" spc="-100" dirty="0">
                <a:solidFill>
                  <a:srgbClr val="000066"/>
                </a:solidFill>
                <a:latin typeface="Tahoma"/>
                <a:cs typeface="Tahoma"/>
              </a:rPr>
              <a:t>lo </a:t>
            </a:r>
            <a:r>
              <a:rPr sz="1650" b="1" i="1" spc="-55" dirty="0">
                <a:solidFill>
                  <a:srgbClr val="000066"/>
                </a:solidFill>
                <a:latin typeface="Tahoma"/>
                <a:cs typeface="Tahoma"/>
              </a:rPr>
              <a:t>scompenso </a:t>
            </a:r>
            <a:r>
              <a:rPr sz="1650" b="1" i="1" spc="-60" dirty="0">
                <a:solidFill>
                  <a:srgbClr val="000066"/>
                </a:solidFill>
                <a:latin typeface="Tahoma"/>
                <a:cs typeface="Tahoma"/>
              </a:rPr>
              <a:t>cardiaco cronico  (CHF) </a:t>
            </a:r>
            <a:r>
              <a:rPr sz="1650" b="1" i="1" spc="-75" dirty="0">
                <a:solidFill>
                  <a:srgbClr val="000066"/>
                </a:solidFill>
                <a:latin typeface="Tahoma"/>
                <a:cs typeface="Tahoma"/>
              </a:rPr>
              <a:t>sono </a:t>
            </a:r>
            <a:r>
              <a:rPr sz="1650" b="1" i="1" spc="-114" dirty="0">
                <a:solidFill>
                  <a:srgbClr val="000066"/>
                </a:solidFill>
                <a:latin typeface="Tahoma"/>
                <a:cs typeface="Tahoma"/>
              </a:rPr>
              <a:t>un </a:t>
            </a:r>
            <a:r>
              <a:rPr sz="1650" b="1" i="1" spc="-50" dirty="0">
                <a:solidFill>
                  <a:srgbClr val="000066"/>
                </a:solidFill>
                <a:latin typeface="Tahoma"/>
                <a:cs typeface="Tahoma"/>
              </a:rPr>
              <a:t>diffuso </a:t>
            </a:r>
            <a:r>
              <a:rPr sz="1650" b="1" i="1" spc="-60" dirty="0">
                <a:solidFill>
                  <a:srgbClr val="000066"/>
                </a:solidFill>
                <a:latin typeface="Tahoma"/>
                <a:cs typeface="Tahoma"/>
              </a:rPr>
              <a:t>problema </a:t>
            </a:r>
            <a:r>
              <a:rPr sz="1650" b="1" i="1" spc="-85" dirty="0">
                <a:solidFill>
                  <a:srgbClr val="000066"/>
                </a:solidFill>
                <a:latin typeface="Tahoma"/>
                <a:cs typeface="Tahoma"/>
              </a:rPr>
              <a:t>di </a:t>
            </a:r>
            <a:r>
              <a:rPr sz="1650" b="1" i="1" spc="-60" dirty="0">
                <a:solidFill>
                  <a:srgbClr val="000066"/>
                </a:solidFill>
                <a:latin typeface="Tahoma"/>
                <a:cs typeface="Tahoma"/>
              </a:rPr>
              <a:t>sanità </a:t>
            </a:r>
            <a:r>
              <a:rPr sz="1650" b="1" i="1" spc="-40" dirty="0">
                <a:solidFill>
                  <a:srgbClr val="000066"/>
                </a:solidFill>
                <a:latin typeface="Tahoma"/>
                <a:cs typeface="Tahoma"/>
              </a:rPr>
              <a:t>pubblica, </a:t>
            </a:r>
            <a:r>
              <a:rPr sz="1650" b="1" i="1" spc="-95" dirty="0">
                <a:solidFill>
                  <a:srgbClr val="000066"/>
                </a:solidFill>
                <a:latin typeface="Tahoma"/>
                <a:cs typeface="Tahoma"/>
              </a:rPr>
              <a:t>la </a:t>
            </a:r>
            <a:r>
              <a:rPr sz="1650" b="1" i="1" spc="-80" dirty="0">
                <a:solidFill>
                  <a:srgbClr val="000066"/>
                </a:solidFill>
                <a:latin typeface="Tahoma"/>
                <a:cs typeface="Tahoma"/>
              </a:rPr>
              <a:t>cui </a:t>
            </a:r>
            <a:r>
              <a:rPr sz="1650" b="1" i="1" spc="-55" dirty="0">
                <a:solidFill>
                  <a:srgbClr val="000066"/>
                </a:solidFill>
                <a:latin typeface="Tahoma"/>
                <a:cs typeface="Tahoma"/>
              </a:rPr>
              <a:t>incidenza  </a:t>
            </a:r>
            <a:r>
              <a:rPr sz="1650" b="1" i="1" spc="-150" dirty="0">
                <a:solidFill>
                  <a:srgbClr val="000066"/>
                </a:solidFill>
                <a:latin typeface="Tahoma"/>
                <a:cs typeface="Tahoma"/>
              </a:rPr>
              <a:t>e </a:t>
            </a:r>
            <a:r>
              <a:rPr sz="1650" b="1" i="1" spc="-55" dirty="0">
                <a:solidFill>
                  <a:srgbClr val="000066"/>
                </a:solidFill>
                <a:latin typeface="Tahoma"/>
                <a:cs typeface="Tahoma"/>
              </a:rPr>
              <a:t>prevalenza </a:t>
            </a:r>
            <a:r>
              <a:rPr sz="1650" b="1" i="1" spc="-75" dirty="0">
                <a:solidFill>
                  <a:srgbClr val="000066"/>
                </a:solidFill>
                <a:latin typeface="Tahoma"/>
                <a:cs typeface="Tahoma"/>
              </a:rPr>
              <a:t>sono </a:t>
            </a:r>
            <a:r>
              <a:rPr sz="1650" b="1" i="1" spc="-60" dirty="0">
                <a:solidFill>
                  <a:srgbClr val="000066"/>
                </a:solidFill>
                <a:latin typeface="Tahoma"/>
                <a:cs typeface="Tahoma"/>
              </a:rPr>
              <a:t>stimate </a:t>
            </a:r>
            <a:r>
              <a:rPr sz="1650" b="1" i="1" spc="-65" dirty="0">
                <a:solidFill>
                  <a:srgbClr val="000066"/>
                </a:solidFill>
                <a:latin typeface="Tahoma"/>
                <a:cs typeface="Tahoma"/>
              </a:rPr>
              <a:t>aumentare </a:t>
            </a:r>
            <a:r>
              <a:rPr sz="1650" b="1" i="1" spc="-80" dirty="0">
                <a:solidFill>
                  <a:srgbClr val="000066"/>
                </a:solidFill>
                <a:latin typeface="Tahoma"/>
                <a:cs typeface="Tahoma"/>
              </a:rPr>
              <a:t>nei </a:t>
            </a:r>
            <a:r>
              <a:rPr sz="1650" b="1" i="1" spc="-50" dirty="0">
                <a:solidFill>
                  <a:srgbClr val="000066"/>
                </a:solidFill>
                <a:latin typeface="Tahoma"/>
                <a:cs typeface="Tahoma"/>
              </a:rPr>
              <a:t>prossimi anni,</a:t>
            </a:r>
            <a:r>
              <a:rPr sz="1650" b="1" i="1" spc="330" dirty="0">
                <a:solidFill>
                  <a:srgbClr val="000066"/>
                </a:solidFill>
                <a:latin typeface="Tahoma"/>
                <a:cs typeface="Tahoma"/>
              </a:rPr>
              <a:t> </a:t>
            </a:r>
            <a:r>
              <a:rPr sz="1650" b="1" i="1" spc="-90" dirty="0">
                <a:solidFill>
                  <a:srgbClr val="000066"/>
                </a:solidFill>
                <a:latin typeface="Tahoma"/>
                <a:cs typeface="Tahoma"/>
              </a:rPr>
              <a:t>con</a:t>
            </a:r>
            <a:endParaRPr sz="1650">
              <a:latin typeface="Tahoma"/>
              <a:cs typeface="Tahoma"/>
            </a:endParaRPr>
          </a:p>
          <a:p>
            <a:pPr marL="89535" algn="just">
              <a:lnSpc>
                <a:spcPts val="1870"/>
              </a:lnSpc>
            </a:pPr>
            <a:r>
              <a:rPr sz="1650" b="1" i="1" spc="-55" dirty="0">
                <a:solidFill>
                  <a:srgbClr val="000066"/>
                </a:solidFill>
                <a:latin typeface="Tahoma"/>
                <a:cs typeface="Tahoma"/>
              </a:rPr>
              <a:t>importanti </a:t>
            </a:r>
            <a:r>
              <a:rPr sz="1650" b="1" i="1" spc="-60" dirty="0">
                <a:solidFill>
                  <a:srgbClr val="000066"/>
                </a:solidFill>
                <a:latin typeface="Tahoma"/>
                <a:cs typeface="Tahoma"/>
              </a:rPr>
              <a:t>costi</a:t>
            </a:r>
            <a:r>
              <a:rPr sz="1650" b="1" i="1" spc="50" dirty="0">
                <a:solidFill>
                  <a:srgbClr val="000066"/>
                </a:solidFill>
                <a:latin typeface="Tahoma"/>
                <a:cs typeface="Tahoma"/>
              </a:rPr>
              <a:t> </a:t>
            </a:r>
            <a:r>
              <a:rPr sz="1650" b="1" i="1" spc="-35" dirty="0">
                <a:solidFill>
                  <a:srgbClr val="000066"/>
                </a:solidFill>
                <a:latin typeface="Tahoma"/>
                <a:cs typeface="Tahoma"/>
              </a:rPr>
              <a:t>socio-sanitari.</a:t>
            </a:r>
            <a:endParaRPr sz="1650">
              <a:latin typeface="Tahoma"/>
              <a:cs typeface="Tahoma"/>
            </a:endParaRPr>
          </a:p>
        </p:txBody>
      </p:sp>
    </p:spTree>
    <p:extLst>
      <p:ext uri="{BB962C8B-B14F-4D97-AF65-F5344CB8AC3E}">
        <p14:creationId xmlns:p14="http://schemas.microsoft.com/office/powerpoint/2010/main" val="1310490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3241" y="785105"/>
            <a:ext cx="6573520" cy="859155"/>
          </a:xfrm>
          <a:prstGeom prst="rect">
            <a:avLst/>
          </a:prstGeom>
        </p:spPr>
        <p:txBody>
          <a:bodyPr vert="horz" wrap="square" lIns="0" tIns="29845" rIns="0" bIns="0" rtlCol="0">
            <a:spAutoFit/>
          </a:bodyPr>
          <a:lstStyle/>
          <a:p>
            <a:pPr marL="12700" marR="5080">
              <a:lnSpc>
                <a:spcPct val="93900"/>
              </a:lnSpc>
              <a:spcBef>
                <a:spcPts val="235"/>
              </a:spcBef>
            </a:pPr>
            <a:r>
              <a:rPr sz="1900" i="1" spc="-55" dirty="0">
                <a:latin typeface="Tahoma"/>
                <a:cs typeface="Tahoma"/>
              </a:rPr>
              <a:t>La </a:t>
            </a:r>
            <a:r>
              <a:rPr sz="1900" i="1" spc="-50" dirty="0">
                <a:latin typeface="Tahoma"/>
                <a:cs typeface="Tahoma"/>
              </a:rPr>
              <a:t>malattia </a:t>
            </a:r>
            <a:r>
              <a:rPr sz="1900" i="1" spc="-55" dirty="0">
                <a:latin typeface="Tahoma"/>
                <a:cs typeface="Tahoma"/>
              </a:rPr>
              <a:t>renale cronica è </a:t>
            </a:r>
            <a:r>
              <a:rPr sz="1900" i="1" spc="-50" dirty="0">
                <a:latin typeface="Tahoma"/>
                <a:cs typeface="Tahoma"/>
              </a:rPr>
              <a:t>definita </a:t>
            </a:r>
            <a:r>
              <a:rPr sz="1900" i="1" spc="-65" dirty="0">
                <a:latin typeface="Tahoma"/>
                <a:cs typeface="Tahoma"/>
              </a:rPr>
              <a:t>come </a:t>
            </a:r>
            <a:r>
              <a:rPr sz="1900" i="1" spc="-55" dirty="0">
                <a:latin typeface="Tahoma"/>
                <a:cs typeface="Tahoma"/>
              </a:rPr>
              <a:t>una alterazione della  </a:t>
            </a:r>
            <a:r>
              <a:rPr sz="1900" i="1" spc="-50" dirty="0">
                <a:latin typeface="Tahoma"/>
                <a:cs typeface="Tahoma"/>
              </a:rPr>
              <a:t>struttura </a:t>
            </a:r>
            <a:r>
              <a:rPr sz="1900" i="1" spc="-55" dirty="0">
                <a:latin typeface="Tahoma"/>
                <a:cs typeface="Tahoma"/>
              </a:rPr>
              <a:t>o della </a:t>
            </a:r>
            <a:r>
              <a:rPr sz="1900" i="1" spc="-50" dirty="0">
                <a:latin typeface="Tahoma"/>
                <a:cs typeface="Tahoma"/>
              </a:rPr>
              <a:t>funzionalità </a:t>
            </a:r>
            <a:r>
              <a:rPr sz="1900" i="1" spc="-55" dirty="0">
                <a:latin typeface="Tahoma"/>
                <a:cs typeface="Tahoma"/>
              </a:rPr>
              <a:t>renale, presente </a:t>
            </a:r>
            <a:r>
              <a:rPr sz="1900" i="1" spc="-50" dirty="0">
                <a:latin typeface="Tahoma"/>
                <a:cs typeface="Tahoma"/>
              </a:rPr>
              <a:t>da </a:t>
            </a:r>
            <a:r>
              <a:rPr sz="1900" b="1" i="1" spc="-75" dirty="0">
                <a:latin typeface="Tahoma"/>
                <a:cs typeface="Tahoma"/>
              </a:rPr>
              <a:t>oltre </a:t>
            </a:r>
            <a:r>
              <a:rPr sz="1900" b="1" i="1" spc="-90" dirty="0">
                <a:latin typeface="Tahoma"/>
                <a:cs typeface="Tahoma"/>
              </a:rPr>
              <a:t>tre </a:t>
            </a:r>
            <a:r>
              <a:rPr sz="1900" b="1" i="1" spc="-50" dirty="0">
                <a:latin typeface="Tahoma"/>
                <a:cs typeface="Tahoma"/>
              </a:rPr>
              <a:t>mesi</a:t>
            </a:r>
            <a:r>
              <a:rPr sz="1900" i="1" spc="-50" dirty="0">
                <a:latin typeface="Tahoma"/>
                <a:cs typeface="Tahoma"/>
              </a:rPr>
              <a:t>,  tale da </a:t>
            </a:r>
            <a:r>
              <a:rPr sz="1900" i="1" spc="-55" dirty="0">
                <a:latin typeface="Tahoma"/>
                <a:cs typeface="Tahoma"/>
              </a:rPr>
              <a:t>avere </a:t>
            </a:r>
            <a:r>
              <a:rPr sz="1900" b="1" i="1" spc="-65" dirty="0">
                <a:latin typeface="Tahoma"/>
                <a:cs typeface="Tahoma"/>
              </a:rPr>
              <a:t>implicazioni </a:t>
            </a:r>
            <a:r>
              <a:rPr sz="1900" b="1" i="1" spc="-80" dirty="0">
                <a:latin typeface="Tahoma"/>
                <a:cs typeface="Tahoma"/>
              </a:rPr>
              <a:t>sullo </a:t>
            </a:r>
            <a:r>
              <a:rPr sz="1900" b="1" i="1" spc="-75" dirty="0">
                <a:latin typeface="Tahoma"/>
                <a:cs typeface="Tahoma"/>
              </a:rPr>
              <a:t>stato </a:t>
            </a:r>
            <a:r>
              <a:rPr sz="1900" b="1" i="1" spc="-125" dirty="0">
                <a:latin typeface="Tahoma"/>
                <a:cs typeface="Tahoma"/>
              </a:rPr>
              <a:t>di</a:t>
            </a:r>
            <a:r>
              <a:rPr sz="1900" b="1" i="1" spc="245" dirty="0">
                <a:latin typeface="Tahoma"/>
                <a:cs typeface="Tahoma"/>
              </a:rPr>
              <a:t> </a:t>
            </a:r>
            <a:r>
              <a:rPr sz="1900" b="1" i="1" spc="-75" dirty="0">
                <a:latin typeface="Tahoma"/>
                <a:cs typeface="Tahoma"/>
              </a:rPr>
              <a:t>salute</a:t>
            </a:r>
            <a:endParaRPr sz="1900">
              <a:latin typeface="Tahoma"/>
              <a:cs typeface="Tahoma"/>
            </a:endParaRPr>
          </a:p>
        </p:txBody>
      </p:sp>
      <p:sp>
        <p:nvSpPr>
          <p:cNvPr id="3" name="object 3"/>
          <p:cNvSpPr txBox="1"/>
          <p:nvPr/>
        </p:nvSpPr>
        <p:spPr>
          <a:xfrm>
            <a:off x="1086643" y="6087921"/>
            <a:ext cx="6681470" cy="584835"/>
          </a:xfrm>
          <a:prstGeom prst="rect">
            <a:avLst/>
          </a:prstGeom>
        </p:spPr>
        <p:txBody>
          <a:bodyPr vert="horz" wrap="square" lIns="0" tIns="38100" rIns="0" bIns="0" rtlCol="0">
            <a:spAutoFit/>
          </a:bodyPr>
          <a:lstStyle/>
          <a:p>
            <a:pPr marL="1397635" marR="5080" indent="-1385570">
              <a:lnSpc>
                <a:spcPts val="2120"/>
              </a:lnSpc>
              <a:spcBef>
                <a:spcPts val="300"/>
              </a:spcBef>
            </a:pPr>
            <a:r>
              <a:rPr sz="1900" i="1" spc="-50" dirty="0">
                <a:solidFill>
                  <a:srgbClr val="000099"/>
                </a:solidFill>
                <a:latin typeface="Tahoma"/>
                <a:cs typeface="Tahoma"/>
              </a:rPr>
              <a:t>Clinical Practical </a:t>
            </a:r>
            <a:r>
              <a:rPr sz="1900" i="1" spc="-55" dirty="0">
                <a:solidFill>
                  <a:srgbClr val="000099"/>
                </a:solidFill>
                <a:latin typeface="Tahoma"/>
                <a:cs typeface="Tahoma"/>
              </a:rPr>
              <a:t>Guidelines </a:t>
            </a:r>
            <a:r>
              <a:rPr sz="1900" i="1" spc="-45" dirty="0">
                <a:solidFill>
                  <a:srgbClr val="000099"/>
                </a:solidFill>
                <a:latin typeface="Tahoma"/>
                <a:cs typeface="Tahoma"/>
              </a:rPr>
              <a:t>for the </a:t>
            </a:r>
            <a:r>
              <a:rPr sz="1900" i="1" spc="-60" dirty="0">
                <a:solidFill>
                  <a:srgbClr val="000099"/>
                </a:solidFill>
                <a:latin typeface="Tahoma"/>
                <a:cs typeface="Tahoma"/>
              </a:rPr>
              <a:t>Evaluation and Management </a:t>
            </a:r>
            <a:r>
              <a:rPr sz="1900" i="1" spc="-50" dirty="0">
                <a:solidFill>
                  <a:srgbClr val="000099"/>
                </a:solidFill>
                <a:latin typeface="Tahoma"/>
                <a:cs typeface="Tahoma"/>
              </a:rPr>
              <a:t>of  </a:t>
            </a:r>
            <a:r>
              <a:rPr sz="1900" i="1" spc="-55" dirty="0">
                <a:solidFill>
                  <a:srgbClr val="000099"/>
                </a:solidFill>
                <a:latin typeface="Tahoma"/>
                <a:cs typeface="Tahoma"/>
              </a:rPr>
              <a:t>Chronic </a:t>
            </a:r>
            <a:r>
              <a:rPr sz="1900" i="1" spc="-60" dirty="0">
                <a:solidFill>
                  <a:srgbClr val="000099"/>
                </a:solidFill>
                <a:latin typeface="Tahoma"/>
                <a:cs typeface="Tahoma"/>
              </a:rPr>
              <a:t>Kidney Disease </a:t>
            </a:r>
            <a:r>
              <a:rPr sz="1900" i="1" spc="-40" dirty="0">
                <a:solidFill>
                  <a:srgbClr val="000099"/>
                </a:solidFill>
                <a:latin typeface="Tahoma"/>
                <a:cs typeface="Tahoma"/>
              </a:rPr>
              <a:t>- </a:t>
            </a:r>
            <a:r>
              <a:rPr sz="1900" i="1" spc="-70" dirty="0">
                <a:solidFill>
                  <a:srgbClr val="000099"/>
                </a:solidFill>
                <a:latin typeface="Tahoma"/>
                <a:cs typeface="Tahoma"/>
              </a:rPr>
              <a:t>KDIGO,</a:t>
            </a:r>
            <a:r>
              <a:rPr sz="1900" i="1" spc="165" dirty="0">
                <a:solidFill>
                  <a:srgbClr val="000099"/>
                </a:solidFill>
                <a:latin typeface="Tahoma"/>
                <a:cs typeface="Tahoma"/>
              </a:rPr>
              <a:t> </a:t>
            </a:r>
            <a:r>
              <a:rPr sz="1900" i="1" spc="-70" dirty="0">
                <a:solidFill>
                  <a:srgbClr val="000099"/>
                </a:solidFill>
                <a:latin typeface="Tahoma"/>
                <a:cs typeface="Tahoma"/>
              </a:rPr>
              <a:t>2012</a:t>
            </a:r>
            <a:endParaRPr sz="1900">
              <a:latin typeface="Tahoma"/>
              <a:cs typeface="Tahoma"/>
            </a:endParaRPr>
          </a:p>
        </p:txBody>
      </p:sp>
      <p:sp>
        <p:nvSpPr>
          <p:cNvPr id="4" name="object 4"/>
          <p:cNvSpPr txBox="1">
            <a:spLocks noGrp="1"/>
          </p:cNvSpPr>
          <p:nvPr>
            <p:ph type="title"/>
          </p:nvPr>
        </p:nvSpPr>
        <p:spPr>
          <a:xfrm>
            <a:off x="161438" y="54207"/>
            <a:ext cx="2651125" cy="413384"/>
          </a:xfrm>
          <a:prstGeom prst="rect">
            <a:avLst/>
          </a:prstGeom>
        </p:spPr>
        <p:txBody>
          <a:bodyPr vert="horz" wrap="square" lIns="0" tIns="11430" rIns="0" bIns="0" rtlCol="0">
            <a:spAutoFit/>
          </a:bodyPr>
          <a:lstStyle/>
          <a:p>
            <a:pPr marL="12700">
              <a:lnSpc>
                <a:spcPct val="100000"/>
              </a:lnSpc>
              <a:spcBef>
                <a:spcPts val="90"/>
              </a:spcBef>
            </a:pPr>
            <a:r>
              <a:rPr sz="2550" i="1" spc="-160" dirty="0">
                <a:solidFill>
                  <a:srgbClr val="000066"/>
                </a:solidFill>
                <a:latin typeface="Tahoma"/>
                <a:cs typeface="Tahoma"/>
              </a:rPr>
              <a:t>CKD </a:t>
            </a:r>
            <a:r>
              <a:rPr sz="2550" i="1" spc="-225" dirty="0">
                <a:solidFill>
                  <a:srgbClr val="000066"/>
                </a:solidFill>
                <a:latin typeface="Tahoma"/>
                <a:cs typeface="Tahoma"/>
              </a:rPr>
              <a:t>-</a:t>
            </a:r>
            <a:r>
              <a:rPr sz="2550" i="1" spc="-285" dirty="0">
                <a:solidFill>
                  <a:srgbClr val="000066"/>
                </a:solidFill>
                <a:latin typeface="Tahoma"/>
                <a:cs typeface="Tahoma"/>
              </a:rPr>
              <a:t> </a:t>
            </a:r>
            <a:r>
              <a:rPr sz="2550" i="1" spc="-85" dirty="0">
                <a:solidFill>
                  <a:srgbClr val="000066"/>
                </a:solidFill>
                <a:latin typeface="Tahoma"/>
                <a:cs typeface="Tahoma"/>
              </a:rPr>
              <a:t>definizione</a:t>
            </a:r>
            <a:endParaRPr sz="2550">
              <a:latin typeface="Tahoma"/>
              <a:cs typeface="Tahoma"/>
            </a:endParaRPr>
          </a:p>
        </p:txBody>
      </p:sp>
      <p:sp>
        <p:nvSpPr>
          <p:cNvPr id="5" name="object 5"/>
          <p:cNvSpPr/>
          <p:nvPr/>
        </p:nvSpPr>
        <p:spPr>
          <a:xfrm>
            <a:off x="179387" y="539750"/>
            <a:ext cx="8820150" cy="0"/>
          </a:xfrm>
          <a:custGeom>
            <a:avLst/>
            <a:gdLst/>
            <a:ahLst/>
            <a:cxnLst/>
            <a:rect l="l" t="t" r="r" b="b"/>
            <a:pathLst>
              <a:path w="8820150">
                <a:moveTo>
                  <a:pt x="0" y="0"/>
                </a:moveTo>
                <a:lnTo>
                  <a:pt x="8820150" y="0"/>
                </a:lnTo>
              </a:path>
            </a:pathLst>
          </a:custGeom>
          <a:ln w="36004">
            <a:solidFill>
              <a:srgbClr val="000080"/>
            </a:solidFill>
          </a:ln>
        </p:spPr>
        <p:txBody>
          <a:bodyPr wrap="square" lIns="0" tIns="0" rIns="0" bIns="0" rtlCol="0"/>
          <a:lstStyle/>
          <a:p>
            <a:endParaRPr/>
          </a:p>
        </p:txBody>
      </p:sp>
      <p:sp>
        <p:nvSpPr>
          <p:cNvPr id="6" name="object 6"/>
          <p:cNvSpPr txBox="1"/>
          <p:nvPr/>
        </p:nvSpPr>
        <p:spPr>
          <a:xfrm>
            <a:off x="554024" y="2924175"/>
            <a:ext cx="2945130" cy="504825"/>
          </a:xfrm>
          <a:prstGeom prst="rect">
            <a:avLst/>
          </a:prstGeom>
          <a:ln w="38163">
            <a:solidFill>
              <a:srgbClr val="C00000"/>
            </a:solidFill>
          </a:ln>
        </p:spPr>
        <p:txBody>
          <a:bodyPr vert="horz" wrap="square" lIns="0" tIns="123189" rIns="0" bIns="0" rtlCol="0">
            <a:spAutoFit/>
          </a:bodyPr>
          <a:lstStyle/>
          <a:p>
            <a:pPr marL="487680">
              <a:lnSpc>
                <a:spcPct val="100000"/>
              </a:lnSpc>
              <a:spcBef>
                <a:spcPts val="969"/>
              </a:spcBef>
            </a:pPr>
            <a:r>
              <a:rPr sz="2000" spc="5" dirty="0">
                <a:solidFill>
                  <a:srgbClr val="000099"/>
                </a:solidFill>
                <a:latin typeface="Tahoma"/>
                <a:cs typeface="Tahoma"/>
              </a:rPr>
              <a:t>DANNO</a:t>
            </a:r>
            <a:r>
              <a:rPr sz="2000" spc="-45" dirty="0">
                <a:solidFill>
                  <a:srgbClr val="000099"/>
                </a:solidFill>
                <a:latin typeface="Tahoma"/>
                <a:cs typeface="Tahoma"/>
              </a:rPr>
              <a:t> </a:t>
            </a:r>
            <a:r>
              <a:rPr sz="2000" spc="5" dirty="0">
                <a:solidFill>
                  <a:srgbClr val="000099"/>
                </a:solidFill>
                <a:latin typeface="Tahoma"/>
                <a:cs typeface="Tahoma"/>
              </a:rPr>
              <a:t>RENALE</a:t>
            </a:r>
            <a:endParaRPr sz="2000">
              <a:latin typeface="Tahoma"/>
              <a:cs typeface="Tahoma"/>
            </a:endParaRPr>
          </a:p>
        </p:txBody>
      </p:sp>
      <p:sp>
        <p:nvSpPr>
          <p:cNvPr id="7" name="object 7"/>
          <p:cNvSpPr txBox="1"/>
          <p:nvPr/>
        </p:nvSpPr>
        <p:spPr>
          <a:xfrm>
            <a:off x="25487" y="2980096"/>
            <a:ext cx="301625" cy="1036319"/>
          </a:xfrm>
          <a:prstGeom prst="rect">
            <a:avLst/>
          </a:prstGeom>
        </p:spPr>
        <p:txBody>
          <a:bodyPr vert="vert270" wrap="square" lIns="0" tIns="12700" rIns="0" bIns="0" rtlCol="0">
            <a:spAutoFit/>
          </a:bodyPr>
          <a:lstStyle/>
          <a:p>
            <a:pPr marL="12700">
              <a:lnSpc>
                <a:spcPct val="100000"/>
              </a:lnSpc>
              <a:spcBef>
                <a:spcPts val="100"/>
              </a:spcBef>
            </a:pPr>
            <a:r>
              <a:rPr sz="1800" b="1" spc="-5" dirty="0">
                <a:solidFill>
                  <a:srgbClr val="000099"/>
                </a:solidFill>
                <a:latin typeface="Tahoma"/>
                <a:cs typeface="Tahoma"/>
              </a:rPr>
              <a:t>&gt; </a:t>
            </a:r>
            <a:r>
              <a:rPr sz="1800" b="1" dirty="0">
                <a:solidFill>
                  <a:srgbClr val="000099"/>
                </a:solidFill>
                <a:latin typeface="Tahoma"/>
                <a:cs typeface="Tahoma"/>
              </a:rPr>
              <a:t>3</a:t>
            </a:r>
            <a:r>
              <a:rPr sz="1800" b="1" spc="-85" dirty="0">
                <a:solidFill>
                  <a:srgbClr val="000099"/>
                </a:solidFill>
                <a:latin typeface="Tahoma"/>
                <a:cs typeface="Tahoma"/>
              </a:rPr>
              <a:t> </a:t>
            </a:r>
            <a:r>
              <a:rPr sz="1800" b="1" spc="5" dirty="0">
                <a:solidFill>
                  <a:srgbClr val="000099"/>
                </a:solidFill>
                <a:latin typeface="Tahoma"/>
                <a:cs typeface="Tahoma"/>
              </a:rPr>
              <a:t>mesi</a:t>
            </a:r>
            <a:endParaRPr sz="1800">
              <a:latin typeface="Tahoma"/>
              <a:cs typeface="Tahoma"/>
            </a:endParaRPr>
          </a:p>
        </p:txBody>
      </p:sp>
      <p:sp>
        <p:nvSpPr>
          <p:cNvPr id="8" name="object 8"/>
          <p:cNvSpPr txBox="1"/>
          <p:nvPr/>
        </p:nvSpPr>
        <p:spPr>
          <a:xfrm>
            <a:off x="3865549" y="1989137"/>
            <a:ext cx="4342130" cy="2592705"/>
          </a:xfrm>
          <a:prstGeom prst="rect">
            <a:avLst/>
          </a:prstGeom>
          <a:ln w="9525">
            <a:solidFill>
              <a:srgbClr val="C00000"/>
            </a:solidFill>
          </a:ln>
        </p:spPr>
        <p:txBody>
          <a:bodyPr vert="horz" wrap="square" lIns="0" tIns="122555" rIns="0" bIns="0" rtlCol="0">
            <a:spAutoFit/>
          </a:bodyPr>
          <a:lstStyle/>
          <a:p>
            <a:pPr marL="132080" indent="-42545">
              <a:lnSpc>
                <a:spcPct val="100000"/>
              </a:lnSpc>
              <a:spcBef>
                <a:spcPts val="965"/>
              </a:spcBef>
              <a:buSzPct val="38709"/>
              <a:buChar char="•"/>
              <a:tabLst>
                <a:tab pos="132715" algn="l"/>
              </a:tabLst>
            </a:pPr>
            <a:r>
              <a:rPr sz="1550" spc="15" dirty="0">
                <a:solidFill>
                  <a:srgbClr val="002060"/>
                </a:solidFill>
                <a:latin typeface="Tahoma"/>
                <a:cs typeface="Tahoma"/>
              </a:rPr>
              <a:t>albuminuria</a:t>
            </a:r>
            <a:endParaRPr sz="1550">
              <a:latin typeface="Tahoma"/>
              <a:cs typeface="Tahoma"/>
            </a:endParaRPr>
          </a:p>
          <a:p>
            <a:pPr marL="132080" indent="-42545">
              <a:lnSpc>
                <a:spcPct val="100000"/>
              </a:lnSpc>
              <a:spcBef>
                <a:spcPts val="1020"/>
              </a:spcBef>
              <a:buSzPct val="38709"/>
              <a:buChar char="•"/>
              <a:tabLst>
                <a:tab pos="132715" algn="l"/>
              </a:tabLst>
            </a:pPr>
            <a:r>
              <a:rPr sz="1550" spc="10" dirty="0">
                <a:solidFill>
                  <a:srgbClr val="002060"/>
                </a:solidFill>
                <a:latin typeface="Tahoma"/>
                <a:cs typeface="Tahoma"/>
              </a:rPr>
              <a:t>alterazioni </a:t>
            </a:r>
            <a:r>
              <a:rPr sz="1550" spc="15" dirty="0">
                <a:solidFill>
                  <a:srgbClr val="002060"/>
                </a:solidFill>
                <a:latin typeface="Tahoma"/>
                <a:cs typeface="Tahoma"/>
              </a:rPr>
              <a:t>sedimento</a:t>
            </a:r>
            <a:r>
              <a:rPr sz="1550" spc="95" dirty="0">
                <a:solidFill>
                  <a:srgbClr val="002060"/>
                </a:solidFill>
                <a:latin typeface="Tahoma"/>
                <a:cs typeface="Tahoma"/>
              </a:rPr>
              <a:t> </a:t>
            </a:r>
            <a:r>
              <a:rPr sz="1550" spc="15" dirty="0">
                <a:solidFill>
                  <a:srgbClr val="002060"/>
                </a:solidFill>
                <a:latin typeface="Tahoma"/>
                <a:cs typeface="Tahoma"/>
              </a:rPr>
              <a:t>urinario</a:t>
            </a:r>
            <a:endParaRPr sz="1550">
              <a:latin typeface="Tahoma"/>
              <a:cs typeface="Tahoma"/>
            </a:endParaRPr>
          </a:p>
          <a:p>
            <a:pPr marL="132080" indent="-42545">
              <a:lnSpc>
                <a:spcPct val="100000"/>
              </a:lnSpc>
              <a:spcBef>
                <a:spcPts val="1020"/>
              </a:spcBef>
              <a:buSzPct val="38709"/>
              <a:buChar char="•"/>
              <a:tabLst>
                <a:tab pos="132715" algn="l"/>
              </a:tabLst>
            </a:pPr>
            <a:r>
              <a:rPr sz="1550" spc="10" dirty="0">
                <a:solidFill>
                  <a:srgbClr val="002060"/>
                </a:solidFill>
                <a:latin typeface="Tahoma"/>
                <a:cs typeface="Tahoma"/>
              </a:rPr>
              <a:t>alterazioni elettrolitiche </a:t>
            </a:r>
            <a:r>
              <a:rPr sz="1550" spc="15" dirty="0">
                <a:solidFill>
                  <a:srgbClr val="002060"/>
                </a:solidFill>
                <a:latin typeface="Tahoma"/>
                <a:cs typeface="Tahoma"/>
              </a:rPr>
              <a:t>dovute a mal</a:t>
            </a:r>
            <a:r>
              <a:rPr sz="1550" spc="130" dirty="0">
                <a:solidFill>
                  <a:srgbClr val="002060"/>
                </a:solidFill>
                <a:latin typeface="Tahoma"/>
                <a:cs typeface="Tahoma"/>
              </a:rPr>
              <a:t> </a:t>
            </a:r>
            <a:r>
              <a:rPr sz="1550" spc="15" dirty="0">
                <a:solidFill>
                  <a:srgbClr val="002060"/>
                </a:solidFill>
                <a:latin typeface="Tahoma"/>
                <a:cs typeface="Tahoma"/>
              </a:rPr>
              <a:t>tubulari</a:t>
            </a:r>
            <a:endParaRPr sz="1550">
              <a:latin typeface="Tahoma"/>
              <a:cs typeface="Tahoma"/>
            </a:endParaRPr>
          </a:p>
          <a:p>
            <a:pPr marL="132080" indent="-42545">
              <a:lnSpc>
                <a:spcPct val="100000"/>
              </a:lnSpc>
              <a:spcBef>
                <a:spcPts val="1020"/>
              </a:spcBef>
              <a:buSzPct val="38709"/>
              <a:buChar char="•"/>
              <a:tabLst>
                <a:tab pos="132715" algn="l"/>
              </a:tabLst>
            </a:pPr>
            <a:r>
              <a:rPr sz="1550" spc="10" dirty="0">
                <a:solidFill>
                  <a:srgbClr val="002060"/>
                </a:solidFill>
                <a:latin typeface="Tahoma"/>
                <a:cs typeface="Tahoma"/>
              </a:rPr>
              <a:t>alterazioni </a:t>
            </a:r>
            <a:r>
              <a:rPr sz="1550" spc="15" dirty="0">
                <a:solidFill>
                  <a:srgbClr val="002060"/>
                </a:solidFill>
                <a:latin typeface="Tahoma"/>
                <a:cs typeface="Tahoma"/>
              </a:rPr>
              <a:t>strutturali</a:t>
            </a:r>
            <a:r>
              <a:rPr sz="1550" spc="-20" dirty="0">
                <a:solidFill>
                  <a:srgbClr val="002060"/>
                </a:solidFill>
                <a:latin typeface="Tahoma"/>
                <a:cs typeface="Tahoma"/>
              </a:rPr>
              <a:t> </a:t>
            </a:r>
            <a:r>
              <a:rPr sz="1550" spc="10" dirty="0">
                <a:solidFill>
                  <a:srgbClr val="002060"/>
                </a:solidFill>
                <a:latin typeface="Tahoma"/>
                <a:cs typeface="Tahoma"/>
              </a:rPr>
              <a:t>(imaging)</a:t>
            </a:r>
            <a:endParaRPr sz="1550">
              <a:latin typeface="Tahoma"/>
              <a:cs typeface="Tahoma"/>
            </a:endParaRPr>
          </a:p>
          <a:p>
            <a:pPr marL="132080" indent="-42545">
              <a:lnSpc>
                <a:spcPct val="100000"/>
              </a:lnSpc>
              <a:spcBef>
                <a:spcPts val="1020"/>
              </a:spcBef>
              <a:buSzPct val="38709"/>
              <a:buChar char="•"/>
              <a:tabLst>
                <a:tab pos="132715" algn="l"/>
              </a:tabLst>
            </a:pPr>
            <a:r>
              <a:rPr sz="1550" spc="10" dirty="0">
                <a:solidFill>
                  <a:srgbClr val="002060"/>
                </a:solidFill>
                <a:latin typeface="Tahoma"/>
                <a:cs typeface="Tahoma"/>
              </a:rPr>
              <a:t>alterazioni istologiche</a:t>
            </a:r>
            <a:r>
              <a:rPr sz="1550" spc="60" dirty="0">
                <a:solidFill>
                  <a:srgbClr val="002060"/>
                </a:solidFill>
                <a:latin typeface="Tahoma"/>
                <a:cs typeface="Tahoma"/>
              </a:rPr>
              <a:t> </a:t>
            </a:r>
            <a:r>
              <a:rPr sz="1550" spc="10" dirty="0">
                <a:solidFill>
                  <a:srgbClr val="002060"/>
                </a:solidFill>
                <a:latin typeface="Tahoma"/>
                <a:cs typeface="Tahoma"/>
              </a:rPr>
              <a:t>(biopsia)</a:t>
            </a:r>
            <a:endParaRPr sz="1550">
              <a:latin typeface="Tahoma"/>
              <a:cs typeface="Tahoma"/>
            </a:endParaRPr>
          </a:p>
          <a:p>
            <a:pPr marL="132080" indent="-42545">
              <a:lnSpc>
                <a:spcPct val="100000"/>
              </a:lnSpc>
              <a:spcBef>
                <a:spcPts val="1020"/>
              </a:spcBef>
              <a:buSzPct val="38709"/>
              <a:buChar char="•"/>
              <a:tabLst>
                <a:tab pos="132715" algn="l"/>
              </a:tabLst>
            </a:pPr>
            <a:r>
              <a:rPr sz="1550" spc="10" dirty="0">
                <a:solidFill>
                  <a:srgbClr val="002060"/>
                </a:solidFill>
                <a:latin typeface="Tahoma"/>
                <a:cs typeface="Tahoma"/>
              </a:rPr>
              <a:t>pregresso trapianto</a:t>
            </a:r>
            <a:r>
              <a:rPr sz="1550" spc="105" dirty="0">
                <a:solidFill>
                  <a:srgbClr val="002060"/>
                </a:solidFill>
                <a:latin typeface="Tahoma"/>
                <a:cs typeface="Tahoma"/>
              </a:rPr>
              <a:t> </a:t>
            </a:r>
            <a:r>
              <a:rPr sz="1550" spc="15" dirty="0">
                <a:solidFill>
                  <a:srgbClr val="002060"/>
                </a:solidFill>
                <a:latin typeface="Tahoma"/>
                <a:cs typeface="Tahoma"/>
              </a:rPr>
              <a:t>renale</a:t>
            </a:r>
            <a:endParaRPr sz="1550">
              <a:latin typeface="Tahoma"/>
              <a:cs typeface="Tahoma"/>
            </a:endParaRPr>
          </a:p>
        </p:txBody>
      </p:sp>
      <p:sp>
        <p:nvSpPr>
          <p:cNvPr id="9" name="object 9"/>
          <p:cNvSpPr txBox="1"/>
          <p:nvPr/>
        </p:nvSpPr>
        <p:spPr>
          <a:xfrm>
            <a:off x="3851275" y="5167312"/>
            <a:ext cx="4177029" cy="638175"/>
          </a:xfrm>
          <a:prstGeom prst="rect">
            <a:avLst/>
          </a:prstGeom>
          <a:ln w="9525">
            <a:solidFill>
              <a:srgbClr val="4BACC6"/>
            </a:solidFill>
          </a:ln>
        </p:spPr>
        <p:txBody>
          <a:bodyPr vert="horz" wrap="square" lIns="0" tIns="40005" rIns="0" bIns="0" rtlCol="0">
            <a:spAutoFit/>
          </a:bodyPr>
          <a:lstStyle/>
          <a:p>
            <a:pPr marL="89535">
              <a:lnSpc>
                <a:spcPts val="2110"/>
              </a:lnSpc>
              <a:spcBef>
                <a:spcPts val="315"/>
              </a:spcBef>
            </a:pPr>
            <a:r>
              <a:rPr sz="1800" spc="-10" dirty="0">
                <a:solidFill>
                  <a:srgbClr val="002060"/>
                </a:solidFill>
                <a:latin typeface="Tahoma"/>
                <a:cs typeface="Tahoma"/>
              </a:rPr>
              <a:t>GFR </a:t>
            </a:r>
            <a:r>
              <a:rPr sz="1800" dirty="0">
                <a:solidFill>
                  <a:srgbClr val="002060"/>
                </a:solidFill>
                <a:latin typeface="Tahoma"/>
                <a:cs typeface="Tahoma"/>
              </a:rPr>
              <a:t>&lt; </a:t>
            </a:r>
            <a:r>
              <a:rPr sz="1800" spc="-10" dirty="0">
                <a:solidFill>
                  <a:srgbClr val="002060"/>
                </a:solidFill>
                <a:latin typeface="Tahoma"/>
                <a:cs typeface="Tahoma"/>
              </a:rPr>
              <a:t>60 </a:t>
            </a:r>
            <a:r>
              <a:rPr sz="1800" spc="-15" dirty="0">
                <a:solidFill>
                  <a:srgbClr val="002060"/>
                </a:solidFill>
                <a:latin typeface="Tahoma"/>
                <a:cs typeface="Tahoma"/>
              </a:rPr>
              <a:t>ml/min/1.73</a:t>
            </a:r>
            <a:r>
              <a:rPr sz="1800" spc="95" dirty="0">
                <a:solidFill>
                  <a:srgbClr val="002060"/>
                </a:solidFill>
                <a:latin typeface="Tahoma"/>
                <a:cs typeface="Tahoma"/>
              </a:rPr>
              <a:t> </a:t>
            </a:r>
            <a:r>
              <a:rPr sz="1800" dirty="0">
                <a:solidFill>
                  <a:srgbClr val="002060"/>
                </a:solidFill>
                <a:latin typeface="Tahoma"/>
                <a:cs typeface="Tahoma"/>
              </a:rPr>
              <a:t>m2</a:t>
            </a:r>
            <a:endParaRPr sz="1800">
              <a:latin typeface="Tahoma"/>
              <a:cs typeface="Tahoma"/>
            </a:endParaRPr>
          </a:p>
          <a:p>
            <a:pPr marL="231140">
              <a:lnSpc>
                <a:spcPts val="2230"/>
              </a:lnSpc>
            </a:pPr>
            <a:r>
              <a:rPr sz="1900" i="1" spc="-75" dirty="0">
                <a:solidFill>
                  <a:srgbClr val="002060"/>
                </a:solidFill>
                <a:latin typeface="Tahoma"/>
                <a:cs typeface="Tahoma"/>
              </a:rPr>
              <a:t>&lt; </a:t>
            </a:r>
            <a:r>
              <a:rPr sz="1900" i="1" spc="-65" dirty="0">
                <a:solidFill>
                  <a:srgbClr val="002060"/>
                </a:solidFill>
                <a:latin typeface="Tahoma"/>
                <a:cs typeface="Tahoma"/>
              </a:rPr>
              <a:t>15 ml/min/1.73 </a:t>
            </a:r>
            <a:r>
              <a:rPr sz="1900" i="1" spc="-70" dirty="0">
                <a:solidFill>
                  <a:srgbClr val="002060"/>
                </a:solidFill>
                <a:latin typeface="Tahoma"/>
                <a:cs typeface="Tahoma"/>
              </a:rPr>
              <a:t>m2 </a:t>
            </a:r>
            <a:r>
              <a:rPr sz="1900" i="1" spc="-60" dirty="0">
                <a:solidFill>
                  <a:srgbClr val="002060"/>
                </a:solidFill>
                <a:latin typeface="Wingdings"/>
                <a:cs typeface="Wingdings"/>
              </a:rPr>
              <a:t></a:t>
            </a:r>
            <a:r>
              <a:rPr sz="1900" i="1" spc="-60" dirty="0">
                <a:solidFill>
                  <a:srgbClr val="002060"/>
                </a:solidFill>
                <a:latin typeface="Tahoma"/>
                <a:cs typeface="Tahoma"/>
              </a:rPr>
              <a:t>kidney</a:t>
            </a:r>
            <a:r>
              <a:rPr sz="1900" i="1" spc="235" dirty="0">
                <a:solidFill>
                  <a:srgbClr val="002060"/>
                </a:solidFill>
                <a:latin typeface="Tahoma"/>
                <a:cs typeface="Tahoma"/>
              </a:rPr>
              <a:t> </a:t>
            </a:r>
            <a:r>
              <a:rPr sz="1900" i="1" spc="-55" dirty="0">
                <a:solidFill>
                  <a:srgbClr val="002060"/>
                </a:solidFill>
                <a:latin typeface="Tahoma"/>
                <a:cs typeface="Tahoma"/>
              </a:rPr>
              <a:t>failure</a:t>
            </a:r>
            <a:endParaRPr sz="1900">
              <a:latin typeface="Tahoma"/>
              <a:cs typeface="Tahoma"/>
            </a:endParaRPr>
          </a:p>
        </p:txBody>
      </p:sp>
      <p:sp>
        <p:nvSpPr>
          <p:cNvPr id="10" name="object 10"/>
          <p:cNvSpPr txBox="1"/>
          <p:nvPr/>
        </p:nvSpPr>
        <p:spPr>
          <a:xfrm>
            <a:off x="600075" y="5013325"/>
            <a:ext cx="2748280" cy="792480"/>
          </a:xfrm>
          <a:prstGeom prst="rect">
            <a:avLst/>
          </a:prstGeom>
          <a:ln w="38163">
            <a:solidFill>
              <a:srgbClr val="4BACC6"/>
            </a:solidFill>
          </a:ln>
        </p:spPr>
        <p:txBody>
          <a:bodyPr vert="horz" wrap="square" lIns="0" tIns="266700" rIns="0" bIns="0" rtlCol="0">
            <a:spAutoFit/>
          </a:bodyPr>
          <a:lstStyle/>
          <a:p>
            <a:pPr marL="409575">
              <a:lnSpc>
                <a:spcPct val="100000"/>
              </a:lnSpc>
              <a:spcBef>
                <a:spcPts val="2100"/>
              </a:spcBef>
            </a:pPr>
            <a:r>
              <a:rPr sz="2000" dirty="0">
                <a:solidFill>
                  <a:srgbClr val="000099"/>
                </a:solidFill>
                <a:latin typeface="Tahoma"/>
                <a:cs typeface="Tahoma"/>
              </a:rPr>
              <a:t>FUNZIONE</a:t>
            </a:r>
            <a:r>
              <a:rPr sz="2000" spc="-85" dirty="0">
                <a:solidFill>
                  <a:srgbClr val="000099"/>
                </a:solidFill>
                <a:latin typeface="Tahoma"/>
                <a:cs typeface="Tahoma"/>
              </a:rPr>
              <a:t> </a:t>
            </a:r>
            <a:r>
              <a:rPr sz="2000" spc="5" dirty="0">
                <a:solidFill>
                  <a:srgbClr val="000099"/>
                </a:solidFill>
                <a:latin typeface="Tahoma"/>
                <a:cs typeface="Tahoma"/>
              </a:rPr>
              <a:t>RENALE</a:t>
            </a:r>
            <a:endParaRPr sz="2000">
              <a:latin typeface="Tahoma"/>
              <a:cs typeface="Tahoma"/>
            </a:endParaRPr>
          </a:p>
        </p:txBody>
      </p:sp>
      <p:sp>
        <p:nvSpPr>
          <p:cNvPr id="11" name="object 11"/>
          <p:cNvSpPr/>
          <p:nvPr/>
        </p:nvSpPr>
        <p:spPr>
          <a:xfrm>
            <a:off x="827087" y="5203825"/>
            <a:ext cx="0" cy="429259"/>
          </a:xfrm>
          <a:custGeom>
            <a:avLst/>
            <a:gdLst/>
            <a:ahLst/>
            <a:cxnLst/>
            <a:rect l="l" t="t" r="r" b="b"/>
            <a:pathLst>
              <a:path h="429260">
                <a:moveTo>
                  <a:pt x="0" y="0"/>
                </a:moveTo>
                <a:lnTo>
                  <a:pt x="0" y="428904"/>
                </a:lnTo>
              </a:path>
            </a:pathLst>
          </a:custGeom>
          <a:ln w="28575">
            <a:solidFill>
              <a:srgbClr val="002060"/>
            </a:solidFill>
          </a:ln>
        </p:spPr>
        <p:txBody>
          <a:bodyPr wrap="square" lIns="0" tIns="0" rIns="0" bIns="0" rtlCol="0"/>
          <a:lstStyle/>
          <a:p>
            <a:endParaRPr/>
          </a:p>
        </p:txBody>
      </p:sp>
      <p:sp>
        <p:nvSpPr>
          <p:cNvPr id="12" name="object 12"/>
          <p:cNvSpPr/>
          <p:nvPr/>
        </p:nvSpPr>
        <p:spPr>
          <a:xfrm>
            <a:off x="777087" y="5547017"/>
            <a:ext cx="100330" cy="85725"/>
          </a:xfrm>
          <a:custGeom>
            <a:avLst/>
            <a:gdLst/>
            <a:ahLst/>
            <a:cxnLst/>
            <a:rect l="l" t="t" r="r" b="b"/>
            <a:pathLst>
              <a:path w="100330" h="85725">
                <a:moveTo>
                  <a:pt x="100012" y="0"/>
                </a:moveTo>
                <a:lnTo>
                  <a:pt x="49999" y="85724"/>
                </a:lnTo>
                <a:lnTo>
                  <a:pt x="0" y="0"/>
                </a:lnTo>
              </a:path>
            </a:pathLst>
          </a:custGeom>
          <a:ln w="28575">
            <a:solidFill>
              <a:srgbClr val="002060"/>
            </a:solidFill>
          </a:ln>
        </p:spPr>
        <p:txBody>
          <a:bodyPr wrap="square" lIns="0" tIns="0" rIns="0" bIns="0" rtlCol="0"/>
          <a:lstStyle/>
          <a:p>
            <a:endParaRPr/>
          </a:p>
        </p:txBody>
      </p:sp>
    </p:spTree>
    <p:extLst>
      <p:ext uri="{BB962C8B-B14F-4D97-AF65-F5344CB8AC3E}">
        <p14:creationId xmlns:p14="http://schemas.microsoft.com/office/powerpoint/2010/main" val="600611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3114675"/>
            <a:ext cx="6096000" cy="2926080"/>
          </a:xfrm>
          <a:prstGeom prst="rect">
            <a:avLst/>
          </a:prstGeom>
          <a:ln w="9359">
            <a:solidFill>
              <a:srgbClr val="CC0000"/>
            </a:solidFill>
          </a:ln>
        </p:spPr>
        <p:txBody>
          <a:bodyPr vert="horz" wrap="square" lIns="0" tIns="80645" rIns="0" bIns="0" rtlCol="0">
            <a:spAutoFit/>
          </a:bodyPr>
          <a:lstStyle/>
          <a:p>
            <a:pPr marL="88900" marR="149225" indent="77470">
              <a:lnSpc>
                <a:spcPct val="101400"/>
              </a:lnSpc>
              <a:spcBef>
                <a:spcPts val="635"/>
              </a:spcBef>
            </a:pPr>
            <a:r>
              <a:rPr sz="2000" spc="-5" dirty="0">
                <a:solidFill>
                  <a:srgbClr val="000066"/>
                </a:solidFill>
                <a:latin typeface="Tahoma"/>
                <a:cs typeface="Tahoma"/>
              </a:rPr>
              <a:t>“L’insufficienza </a:t>
            </a:r>
            <a:r>
              <a:rPr sz="2000" dirty="0">
                <a:solidFill>
                  <a:srgbClr val="000066"/>
                </a:solidFill>
                <a:latin typeface="Tahoma"/>
                <a:cs typeface="Tahoma"/>
              </a:rPr>
              <a:t>cardiaca </a:t>
            </a:r>
            <a:r>
              <a:rPr sz="2000" spc="5" dirty="0">
                <a:solidFill>
                  <a:srgbClr val="000066"/>
                </a:solidFill>
                <a:latin typeface="Tahoma"/>
                <a:cs typeface="Tahoma"/>
              </a:rPr>
              <a:t>congestizia </a:t>
            </a:r>
            <a:r>
              <a:rPr sz="2000" spc="-5" dirty="0">
                <a:solidFill>
                  <a:srgbClr val="000066"/>
                </a:solidFill>
                <a:latin typeface="Tahoma"/>
                <a:cs typeface="Tahoma"/>
              </a:rPr>
              <a:t>rappresenta  </a:t>
            </a:r>
            <a:r>
              <a:rPr sz="2000" dirty="0">
                <a:solidFill>
                  <a:srgbClr val="000066"/>
                </a:solidFill>
                <a:latin typeface="Tahoma"/>
                <a:cs typeface="Tahoma"/>
              </a:rPr>
              <a:t>una sindrome complessa caratterizzata </a:t>
            </a:r>
            <a:r>
              <a:rPr sz="2000" spc="5" dirty="0">
                <a:solidFill>
                  <a:srgbClr val="000066"/>
                </a:solidFill>
                <a:latin typeface="Tahoma"/>
                <a:cs typeface="Tahoma"/>
              </a:rPr>
              <a:t>da  </a:t>
            </a:r>
            <a:r>
              <a:rPr sz="2000" spc="-5" dirty="0">
                <a:solidFill>
                  <a:srgbClr val="000066"/>
                </a:solidFill>
                <a:latin typeface="Tahoma"/>
                <a:cs typeface="Tahoma"/>
              </a:rPr>
              <a:t>alterazioni </a:t>
            </a:r>
            <a:r>
              <a:rPr sz="2000" dirty="0">
                <a:solidFill>
                  <a:srgbClr val="000066"/>
                </a:solidFill>
                <a:latin typeface="Tahoma"/>
                <a:cs typeface="Tahoma"/>
              </a:rPr>
              <a:t>della </a:t>
            </a:r>
            <a:r>
              <a:rPr sz="2000" spc="-5" dirty="0">
                <a:solidFill>
                  <a:srgbClr val="000066"/>
                </a:solidFill>
                <a:latin typeface="Tahoma"/>
                <a:cs typeface="Tahoma"/>
              </a:rPr>
              <a:t>funzione </a:t>
            </a:r>
            <a:r>
              <a:rPr sz="2000" dirty="0">
                <a:solidFill>
                  <a:srgbClr val="000066"/>
                </a:solidFill>
                <a:latin typeface="Tahoma"/>
                <a:cs typeface="Tahoma"/>
              </a:rPr>
              <a:t>ventricolare sinistra </a:t>
            </a:r>
            <a:r>
              <a:rPr sz="2000" spc="5" dirty="0">
                <a:solidFill>
                  <a:srgbClr val="000066"/>
                </a:solidFill>
                <a:latin typeface="Tahoma"/>
                <a:cs typeface="Tahoma"/>
              </a:rPr>
              <a:t>e</a:t>
            </a:r>
            <a:r>
              <a:rPr sz="2000" spc="-95" dirty="0">
                <a:solidFill>
                  <a:srgbClr val="000066"/>
                </a:solidFill>
                <a:latin typeface="Tahoma"/>
                <a:cs typeface="Tahoma"/>
              </a:rPr>
              <a:t> </a:t>
            </a:r>
            <a:r>
              <a:rPr sz="2000" dirty="0">
                <a:solidFill>
                  <a:srgbClr val="000066"/>
                </a:solidFill>
                <a:latin typeface="Tahoma"/>
                <a:cs typeface="Tahoma"/>
              </a:rPr>
              <a:t>della  regolazione </a:t>
            </a:r>
            <a:r>
              <a:rPr sz="2000" spc="-5" dirty="0">
                <a:solidFill>
                  <a:srgbClr val="000066"/>
                </a:solidFill>
                <a:latin typeface="Tahoma"/>
                <a:cs typeface="Tahoma"/>
              </a:rPr>
              <a:t>neuro-ormonale </a:t>
            </a:r>
            <a:r>
              <a:rPr sz="2000" dirty="0">
                <a:solidFill>
                  <a:srgbClr val="000066"/>
                </a:solidFill>
                <a:latin typeface="Tahoma"/>
                <a:cs typeface="Tahoma"/>
              </a:rPr>
              <a:t>, </a:t>
            </a:r>
            <a:r>
              <a:rPr sz="2000" spc="5" dirty="0">
                <a:solidFill>
                  <a:srgbClr val="000066"/>
                </a:solidFill>
                <a:latin typeface="Tahoma"/>
                <a:cs typeface="Tahoma"/>
              </a:rPr>
              <a:t>che si </a:t>
            </a:r>
            <a:r>
              <a:rPr sz="2000" dirty="0">
                <a:solidFill>
                  <a:srgbClr val="000066"/>
                </a:solidFill>
                <a:latin typeface="Tahoma"/>
                <a:cs typeface="Tahoma"/>
              </a:rPr>
              <a:t>associano </a:t>
            </a:r>
            <a:r>
              <a:rPr sz="2000" spc="-10" dirty="0">
                <a:solidFill>
                  <a:srgbClr val="000066"/>
                </a:solidFill>
                <a:latin typeface="Tahoma"/>
                <a:cs typeface="Tahoma"/>
              </a:rPr>
              <a:t>ad  </a:t>
            </a:r>
            <a:r>
              <a:rPr sz="2000" spc="-5" dirty="0">
                <a:solidFill>
                  <a:srgbClr val="000066"/>
                </a:solidFill>
                <a:latin typeface="Tahoma"/>
                <a:cs typeface="Tahoma"/>
              </a:rPr>
              <a:t>intolleranza </a:t>
            </a:r>
            <a:r>
              <a:rPr sz="2000" dirty="0">
                <a:solidFill>
                  <a:srgbClr val="000066"/>
                </a:solidFill>
                <a:latin typeface="Tahoma"/>
                <a:cs typeface="Tahoma"/>
              </a:rPr>
              <a:t>allo </a:t>
            </a:r>
            <a:r>
              <a:rPr sz="2000" spc="-10" dirty="0">
                <a:solidFill>
                  <a:srgbClr val="000066"/>
                </a:solidFill>
                <a:latin typeface="Tahoma"/>
                <a:cs typeface="Tahoma"/>
              </a:rPr>
              <a:t>sforzo, </a:t>
            </a:r>
            <a:r>
              <a:rPr sz="2000" dirty="0">
                <a:solidFill>
                  <a:srgbClr val="000066"/>
                </a:solidFill>
                <a:latin typeface="Tahoma"/>
                <a:cs typeface="Tahoma"/>
              </a:rPr>
              <a:t>ritenzione </a:t>
            </a:r>
            <a:r>
              <a:rPr sz="2000" spc="5" dirty="0">
                <a:solidFill>
                  <a:srgbClr val="000066"/>
                </a:solidFill>
                <a:latin typeface="Tahoma"/>
                <a:cs typeface="Tahoma"/>
              </a:rPr>
              <a:t>idrica e ridotta  </a:t>
            </a:r>
            <a:r>
              <a:rPr sz="2000" dirty="0">
                <a:solidFill>
                  <a:srgbClr val="000066"/>
                </a:solidFill>
                <a:latin typeface="Tahoma"/>
                <a:cs typeface="Tahoma"/>
              </a:rPr>
              <a:t>longevità”</a:t>
            </a:r>
            <a:endParaRPr sz="2000">
              <a:latin typeface="Tahoma"/>
              <a:cs typeface="Tahoma"/>
            </a:endParaRPr>
          </a:p>
          <a:p>
            <a:pPr>
              <a:lnSpc>
                <a:spcPct val="100000"/>
              </a:lnSpc>
              <a:spcBef>
                <a:spcPts val="45"/>
              </a:spcBef>
            </a:pPr>
            <a:endParaRPr sz="2100">
              <a:latin typeface="Times New Roman"/>
              <a:cs typeface="Times New Roman"/>
            </a:endParaRPr>
          </a:p>
          <a:p>
            <a:pPr marL="89535" marR="296545" indent="-635">
              <a:lnSpc>
                <a:spcPts val="2410"/>
              </a:lnSpc>
              <a:spcBef>
                <a:spcPts val="5"/>
              </a:spcBef>
            </a:pPr>
            <a:r>
              <a:rPr sz="2100" i="1" spc="-55" dirty="0">
                <a:solidFill>
                  <a:srgbClr val="000066"/>
                </a:solidFill>
                <a:latin typeface="Tahoma"/>
                <a:cs typeface="Tahoma"/>
              </a:rPr>
              <a:t>Packer </a:t>
            </a:r>
            <a:r>
              <a:rPr sz="2100" i="1" spc="-95" dirty="0">
                <a:solidFill>
                  <a:srgbClr val="000066"/>
                </a:solidFill>
                <a:latin typeface="Tahoma"/>
                <a:cs typeface="Tahoma"/>
              </a:rPr>
              <a:t>M., </a:t>
            </a:r>
            <a:r>
              <a:rPr sz="2100" i="1" spc="-35" dirty="0">
                <a:solidFill>
                  <a:srgbClr val="000066"/>
                </a:solidFill>
                <a:latin typeface="Tahoma"/>
                <a:cs typeface="Tahoma"/>
              </a:rPr>
              <a:t>in </a:t>
            </a:r>
            <a:r>
              <a:rPr sz="2100" i="1" spc="-55" dirty="0">
                <a:solidFill>
                  <a:srgbClr val="000066"/>
                </a:solidFill>
                <a:latin typeface="Tahoma"/>
                <a:cs typeface="Tahoma"/>
              </a:rPr>
              <a:t>Braunwald </a:t>
            </a:r>
            <a:r>
              <a:rPr sz="2100" i="1" spc="-90" dirty="0">
                <a:solidFill>
                  <a:srgbClr val="000066"/>
                </a:solidFill>
                <a:latin typeface="Tahoma"/>
                <a:cs typeface="Tahoma"/>
              </a:rPr>
              <a:t>E., </a:t>
            </a:r>
            <a:r>
              <a:rPr sz="2100" i="1" spc="-75" dirty="0">
                <a:solidFill>
                  <a:srgbClr val="000066"/>
                </a:solidFill>
                <a:latin typeface="Tahoma"/>
                <a:cs typeface="Tahoma"/>
              </a:rPr>
              <a:t>Textbook </a:t>
            </a:r>
            <a:r>
              <a:rPr sz="2100" i="1" spc="-45" dirty="0">
                <a:solidFill>
                  <a:srgbClr val="000066"/>
                </a:solidFill>
                <a:latin typeface="Tahoma"/>
                <a:cs typeface="Tahoma"/>
              </a:rPr>
              <a:t>of </a:t>
            </a:r>
            <a:r>
              <a:rPr sz="2100" i="1" spc="-60" dirty="0">
                <a:solidFill>
                  <a:srgbClr val="000066"/>
                </a:solidFill>
                <a:latin typeface="Tahoma"/>
                <a:cs typeface="Tahoma"/>
              </a:rPr>
              <a:t>cardiology,  </a:t>
            </a:r>
            <a:r>
              <a:rPr sz="2100" i="1" spc="-35" dirty="0">
                <a:solidFill>
                  <a:srgbClr val="000066"/>
                </a:solidFill>
                <a:latin typeface="Tahoma"/>
                <a:cs typeface="Tahoma"/>
              </a:rPr>
              <a:t>8th </a:t>
            </a:r>
            <a:r>
              <a:rPr sz="2100" i="1" spc="-40" dirty="0">
                <a:solidFill>
                  <a:srgbClr val="000066"/>
                </a:solidFill>
                <a:latin typeface="Tahoma"/>
                <a:cs typeface="Tahoma"/>
              </a:rPr>
              <a:t>edition,</a:t>
            </a:r>
            <a:r>
              <a:rPr sz="2100" i="1" spc="-105" dirty="0">
                <a:solidFill>
                  <a:srgbClr val="000066"/>
                </a:solidFill>
                <a:latin typeface="Tahoma"/>
                <a:cs typeface="Tahoma"/>
              </a:rPr>
              <a:t> </a:t>
            </a:r>
            <a:r>
              <a:rPr sz="2100" i="1" spc="-70" dirty="0">
                <a:solidFill>
                  <a:srgbClr val="000066"/>
                </a:solidFill>
                <a:latin typeface="Tahoma"/>
                <a:cs typeface="Tahoma"/>
              </a:rPr>
              <a:t>2007.</a:t>
            </a:r>
            <a:endParaRPr sz="2100">
              <a:latin typeface="Tahoma"/>
              <a:cs typeface="Tahoma"/>
            </a:endParaRPr>
          </a:p>
        </p:txBody>
      </p:sp>
      <p:sp>
        <p:nvSpPr>
          <p:cNvPr id="3" name="object 3"/>
          <p:cNvSpPr/>
          <p:nvPr/>
        </p:nvSpPr>
        <p:spPr>
          <a:xfrm>
            <a:off x="685800" y="609600"/>
            <a:ext cx="7772400" cy="1143000"/>
          </a:xfrm>
          <a:custGeom>
            <a:avLst/>
            <a:gdLst/>
            <a:ahLst/>
            <a:cxnLst/>
            <a:rect l="l" t="t" r="r" b="b"/>
            <a:pathLst>
              <a:path w="7772400" h="1143000">
                <a:moveTo>
                  <a:pt x="0" y="0"/>
                </a:moveTo>
                <a:lnTo>
                  <a:pt x="7772400" y="0"/>
                </a:lnTo>
                <a:lnTo>
                  <a:pt x="7772400" y="1143000"/>
                </a:lnTo>
                <a:lnTo>
                  <a:pt x="0" y="1143000"/>
                </a:lnTo>
                <a:lnTo>
                  <a:pt x="0" y="0"/>
                </a:lnTo>
                <a:close/>
              </a:path>
            </a:pathLst>
          </a:custGeom>
          <a:ln w="9359">
            <a:solidFill>
              <a:srgbClr val="FF6600"/>
            </a:solidFill>
          </a:ln>
        </p:spPr>
        <p:txBody>
          <a:bodyPr wrap="square" lIns="0" tIns="0" rIns="0" bIns="0" rtlCol="0"/>
          <a:lstStyle/>
          <a:p>
            <a:endParaRPr/>
          </a:p>
        </p:txBody>
      </p:sp>
      <p:sp>
        <p:nvSpPr>
          <p:cNvPr id="5" name="object 5"/>
          <p:cNvSpPr/>
          <p:nvPr/>
        </p:nvSpPr>
        <p:spPr>
          <a:xfrm>
            <a:off x="7706106" y="560069"/>
            <a:ext cx="658368" cy="90525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1166558" y="667003"/>
            <a:ext cx="680720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0066"/>
                </a:solidFill>
                <a:latin typeface="Arial"/>
                <a:cs typeface="Arial"/>
              </a:rPr>
              <a:t>Definizione </a:t>
            </a:r>
            <a:r>
              <a:rPr sz="3200" spc="-10" dirty="0">
                <a:solidFill>
                  <a:srgbClr val="000066"/>
                </a:solidFill>
                <a:latin typeface="Arial"/>
                <a:cs typeface="Arial"/>
              </a:rPr>
              <a:t>di </a:t>
            </a:r>
            <a:r>
              <a:rPr sz="3200" spc="-15" dirty="0">
                <a:solidFill>
                  <a:srgbClr val="000066"/>
                </a:solidFill>
                <a:latin typeface="Arial"/>
                <a:cs typeface="Arial"/>
              </a:rPr>
              <a:t>scompenso</a:t>
            </a:r>
            <a:r>
              <a:rPr sz="3200" spc="15" dirty="0">
                <a:solidFill>
                  <a:srgbClr val="000066"/>
                </a:solidFill>
                <a:latin typeface="Arial"/>
                <a:cs typeface="Arial"/>
              </a:rPr>
              <a:t> </a:t>
            </a:r>
            <a:r>
              <a:rPr sz="3200" spc="-10" dirty="0">
                <a:solidFill>
                  <a:srgbClr val="000066"/>
                </a:solidFill>
                <a:latin typeface="Arial"/>
                <a:cs typeface="Arial"/>
              </a:rPr>
              <a:t>cardiaco</a:t>
            </a:r>
            <a:endParaRPr sz="3200" dirty="0">
              <a:latin typeface="Arial"/>
              <a:cs typeface="Arial"/>
            </a:endParaRPr>
          </a:p>
        </p:txBody>
      </p:sp>
      <p:sp>
        <p:nvSpPr>
          <p:cNvPr id="13" name="object 13"/>
          <p:cNvSpPr/>
          <p:nvPr/>
        </p:nvSpPr>
        <p:spPr>
          <a:xfrm>
            <a:off x="309562" y="1452562"/>
            <a:ext cx="952500" cy="89535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300126" y="1443126"/>
            <a:ext cx="962025" cy="904875"/>
          </a:xfrm>
          <a:custGeom>
            <a:avLst/>
            <a:gdLst/>
            <a:ahLst/>
            <a:cxnLst/>
            <a:rect l="l" t="t" r="r" b="b"/>
            <a:pathLst>
              <a:path w="962025" h="904875">
                <a:moveTo>
                  <a:pt x="0" y="0"/>
                </a:moveTo>
                <a:lnTo>
                  <a:pt x="961859" y="0"/>
                </a:lnTo>
                <a:lnTo>
                  <a:pt x="961859" y="904709"/>
                </a:lnTo>
                <a:lnTo>
                  <a:pt x="0" y="904709"/>
                </a:lnTo>
                <a:lnTo>
                  <a:pt x="0" y="0"/>
                </a:lnTo>
                <a:close/>
              </a:path>
            </a:pathLst>
          </a:custGeom>
          <a:ln w="9359">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268231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18691" y="6227018"/>
            <a:ext cx="6161405" cy="577850"/>
          </a:xfrm>
          <a:prstGeom prst="rect">
            <a:avLst/>
          </a:prstGeom>
        </p:spPr>
        <p:txBody>
          <a:bodyPr vert="horz" wrap="square" lIns="0" tIns="12065" rIns="0" bIns="0" rtlCol="0">
            <a:spAutoFit/>
          </a:bodyPr>
          <a:lstStyle/>
          <a:p>
            <a:pPr algn="ctr">
              <a:lnSpc>
                <a:spcPts val="2235"/>
              </a:lnSpc>
              <a:spcBef>
                <a:spcPts val="95"/>
              </a:spcBef>
            </a:pPr>
            <a:r>
              <a:rPr sz="1900" i="1" spc="-55" dirty="0">
                <a:solidFill>
                  <a:srgbClr val="000099"/>
                </a:solidFill>
                <a:latin typeface="Tahoma"/>
                <a:cs typeface="Tahoma"/>
              </a:rPr>
              <a:t>Modello </a:t>
            </a:r>
            <a:r>
              <a:rPr sz="1900" i="1" spc="-35" dirty="0">
                <a:solidFill>
                  <a:srgbClr val="000099"/>
                </a:solidFill>
                <a:latin typeface="Tahoma"/>
                <a:cs typeface="Tahoma"/>
              </a:rPr>
              <a:t>di </a:t>
            </a:r>
            <a:r>
              <a:rPr sz="1900" i="1" spc="-50" dirty="0">
                <a:solidFill>
                  <a:srgbClr val="000099"/>
                </a:solidFill>
                <a:latin typeface="Tahoma"/>
                <a:cs typeface="Tahoma"/>
              </a:rPr>
              <a:t>inizio </a:t>
            </a:r>
            <a:r>
              <a:rPr sz="1900" i="1" spc="-55" dirty="0">
                <a:solidFill>
                  <a:srgbClr val="000099"/>
                </a:solidFill>
                <a:latin typeface="Tahoma"/>
                <a:cs typeface="Tahoma"/>
              </a:rPr>
              <a:t>e progressione della </a:t>
            </a:r>
            <a:r>
              <a:rPr sz="1900" i="1" spc="-50" dirty="0">
                <a:solidFill>
                  <a:srgbClr val="000099"/>
                </a:solidFill>
                <a:latin typeface="Tahoma"/>
                <a:cs typeface="Tahoma"/>
              </a:rPr>
              <a:t>malattia </a:t>
            </a:r>
            <a:r>
              <a:rPr sz="1900" i="1" spc="-55" dirty="0">
                <a:solidFill>
                  <a:srgbClr val="000099"/>
                </a:solidFill>
                <a:latin typeface="Tahoma"/>
                <a:cs typeface="Tahoma"/>
              </a:rPr>
              <a:t>renale</a:t>
            </a:r>
            <a:r>
              <a:rPr sz="1900" i="1" spc="295" dirty="0">
                <a:solidFill>
                  <a:srgbClr val="000099"/>
                </a:solidFill>
                <a:latin typeface="Tahoma"/>
                <a:cs typeface="Tahoma"/>
              </a:rPr>
              <a:t> </a:t>
            </a:r>
            <a:r>
              <a:rPr sz="1900" i="1" spc="-50" dirty="0">
                <a:solidFill>
                  <a:srgbClr val="000099"/>
                </a:solidFill>
                <a:latin typeface="Tahoma"/>
                <a:cs typeface="Tahoma"/>
              </a:rPr>
              <a:t>cronica,</a:t>
            </a:r>
            <a:endParaRPr sz="1900">
              <a:latin typeface="Tahoma"/>
              <a:cs typeface="Tahoma"/>
            </a:endParaRPr>
          </a:p>
          <a:p>
            <a:pPr marL="4445" algn="ctr">
              <a:lnSpc>
                <a:spcPts val="2115"/>
              </a:lnSpc>
            </a:pPr>
            <a:r>
              <a:rPr sz="1800" i="1" spc="-95" dirty="0">
                <a:solidFill>
                  <a:srgbClr val="000099"/>
                </a:solidFill>
                <a:latin typeface="Trebuchet MS"/>
                <a:cs typeface="Trebuchet MS"/>
              </a:rPr>
              <a:t>Kidney </a:t>
            </a:r>
            <a:r>
              <a:rPr sz="1800" i="1" spc="-70" dirty="0">
                <a:solidFill>
                  <a:srgbClr val="000099"/>
                </a:solidFill>
                <a:latin typeface="Trebuchet MS"/>
                <a:cs typeface="Trebuchet MS"/>
              </a:rPr>
              <a:t>Disease </a:t>
            </a:r>
            <a:r>
              <a:rPr sz="1800" i="1" spc="-80" dirty="0">
                <a:solidFill>
                  <a:srgbClr val="000099"/>
                </a:solidFill>
                <a:latin typeface="Trebuchet MS"/>
                <a:cs typeface="Trebuchet MS"/>
              </a:rPr>
              <a:t>Outcome </a:t>
            </a:r>
            <a:r>
              <a:rPr sz="1800" i="1" spc="-100" dirty="0">
                <a:solidFill>
                  <a:srgbClr val="000099"/>
                </a:solidFill>
                <a:latin typeface="Trebuchet MS"/>
                <a:cs typeface="Trebuchet MS"/>
              </a:rPr>
              <a:t>Quality </a:t>
            </a:r>
            <a:r>
              <a:rPr sz="1800" i="1" spc="-110" dirty="0">
                <a:solidFill>
                  <a:srgbClr val="000099"/>
                </a:solidFill>
                <a:latin typeface="Trebuchet MS"/>
                <a:cs typeface="Trebuchet MS"/>
              </a:rPr>
              <a:t>Initiative </a:t>
            </a:r>
            <a:r>
              <a:rPr sz="1800" i="1" spc="-105" dirty="0">
                <a:solidFill>
                  <a:srgbClr val="000099"/>
                </a:solidFill>
                <a:latin typeface="Trebuchet MS"/>
                <a:cs typeface="Trebuchet MS"/>
              </a:rPr>
              <a:t>(K/DOQI),</a:t>
            </a:r>
            <a:r>
              <a:rPr sz="1800" i="1" spc="-350" dirty="0">
                <a:solidFill>
                  <a:srgbClr val="000099"/>
                </a:solidFill>
                <a:latin typeface="Trebuchet MS"/>
                <a:cs typeface="Trebuchet MS"/>
              </a:rPr>
              <a:t> </a:t>
            </a:r>
            <a:r>
              <a:rPr sz="1800" i="1" spc="-45" dirty="0">
                <a:solidFill>
                  <a:srgbClr val="000099"/>
                </a:solidFill>
                <a:latin typeface="Trebuchet MS"/>
                <a:cs typeface="Trebuchet MS"/>
              </a:rPr>
              <a:t>2002</a:t>
            </a:r>
            <a:endParaRPr sz="1800">
              <a:latin typeface="Trebuchet MS"/>
              <a:cs typeface="Trebuchet MS"/>
            </a:endParaRPr>
          </a:p>
        </p:txBody>
      </p:sp>
      <p:sp>
        <p:nvSpPr>
          <p:cNvPr id="3" name="object 3"/>
          <p:cNvSpPr/>
          <p:nvPr/>
        </p:nvSpPr>
        <p:spPr>
          <a:xfrm>
            <a:off x="546392" y="266166"/>
            <a:ext cx="7991469" cy="34813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9750" y="3860800"/>
            <a:ext cx="7991475" cy="2284730"/>
          </a:xfrm>
          <a:custGeom>
            <a:avLst/>
            <a:gdLst/>
            <a:ahLst/>
            <a:cxnLst/>
            <a:rect l="l" t="t" r="r" b="b"/>
            <a:pathLst>
              <a:path w="7991475" h="2284729">
                <a:moveTo>
                  <a:pt x="0" y="0"/>
                </a:moveTo>
                <a:lnTo>
                  <a:pt x="7991475" y="0"/>
                </a:lnTo>
                <a:lnTo>
                  <a:pt x="7991475" y="2284412"/>
                </a:lnTo>
                <a:lnTo>
                  <a:pt x="0" y="2284412"/>
                </a:lnTo>
                <a:lnTo>
                  <a:pt x="0" y="0"/>
                </a:lnTo>
                <a:close/>
              </a:path>
            </a:pathLst>
          </a:custGeom>
          <a:solidFill>
            <a:srgbClr val="EEF9F4"/>
          </a:solidFill>
        </p:spPr>
        <p:txBody>
          <a:bodyPr wrap="square" lIns="0" tIns="0" rIns="0" bIns="0" rtlCol="0"/>
          <a:lstStyle/>
          <a:p>
            <a:endParaRPr/>
          </a:p>
        </p:txBody>
      </p:sp>
      <p:sp>
        <p:nvSpPr>
          <p:cNvPr id="5" name="object 5"/>
          <p:cNvSpPr/>
          <p:nvPr/>
        </p:nvSpPr>
        <p:spPr>
          <a:xfrm>
            <a:off x="539750" y="3860800"/>
            <a:ext cx="7991475" cy="2284730"/>
          </a:xfrm>
          <a:custGeom>
            <a:avLst/>
            <a:gdLst/>
            <a:ahLst/>
            <a:cxnLst/>
            <a:rect l="l" t="t" r="r" b="b"/>
            <a:pathLst>
              <a:path w="7991475" h="2284729">
                <a:moveTo>
                  <a:pt x="0" y="0"/>
                </a:moveTo>
                <a:lnTo>
                  <a:pt x="7991475" y="0"/>
                </a:lnTo>
                <a:lnTo>
                  <a:pt x="7991475" y="2284412"/>
                </a:lnTo>
                <a:lnTo>
                  <a:pt x="0" y="2284412"/>
                </a:lnTo>
                <a:lnTo>
                  <a:pt x="0" y="0"/>
                </a:lnTo>
                <a:close/>
              </a:path>
            </a:pathLst>
          </a:custGeom>
          <a:ln w="9359">
            <a:solidFill>
              <a:srgbClr val="002060"/>
            </a:solidFill>
          </a:ln>
        </p:spPr>
        <p:txBody>
          <a:bodyPr wrap="square" lIns="0" tIns="0" rIns="0" bIns="0" rtlCol="0"/>
          <a:lstStyle/>
          <a:p>
            <a:endParaRPr/>
          </a:p>
        </p:txBody>
      </p:sp>
      <p:sp>
        <p:nvSpPr>
          <p:cNvPr id="6" name="object 6"/>
          <p:cNvSpPr txBox="1"/>
          <p:nvPr/>
        </p:nvSpPr>
        <p:spPr>
          <a:xfrm>
            <a:off x="629749" y="3975392"/>
            <a:ext cx="3038475" cy="299720"/>
          </a:xfrm>
          <a:prstGeom prst="rect">
            <a:avLst/>
          </a:prstGeom>
        </p:spPr>
        <p:txBody>
          <a:bodyPr vert="horz" wrap="square" lIns="0" tIns="12700" rIns="0" bIns="0" rtlCol="0">
            <a:spAutoFit/>
          </a:bodyPr>
          <a:lstStyle/>
          <a:p>
            <a:pPr>
              <a:lnSpc>
                <a:spcPct val="100000"/>
              </a:lnSpc>
              <a:spcBef>
                <a:spcPts val="100"/>
              </a:spcBef>
            </a:pPr>
            <a:r>
              <a:rPr sz="1800" b="1" dirty="0">
                <a:solidFill>
                  <a:srgbClr val="002060"/>
                </a:solidFill>
                <a:latin typeface="Tahoma"/>
                <a:cs typeface="Tahoma"/>
              </a:rPr>
              <a:t>Fattori </a:t>
            </a:r>
            <a:r>
              <a:rPr sz="1800" b="1" spc="-15" dirty="0">
                <a:solidFill>
                  <a:srgbClr val="002060"/>
                </a:solidFill>
                <a:latin typeface="Tahoma"/>
                <a:cs typeface="Tahoma"/>
              </a:rPr>
              <a:t>di </a:t>
            </a:r>
            <a:r>
              <a:rPr sz="1800" b="1" spc="-5" dirty="0">
                <a:solidFill>
                  <a:srgbClr val="002060"/>
                </a:solidFill>
                <a:latin typeface="Tahoma"/>
                <a:cs typeface="Tahoma"/>
              </a:rPr>
              <a:t>rischio per CKD</a:t>
            </a:r>
            <a:r>
              <a:rPr sz="1800" b="1" spc="-20" dirty="0">
                <a:solidFill>
                  <a:srgbClr val="002060"/>
                </a:solidFill>
                <a:latin typeface="Tahoma"/>
                <a:cs typeface="Tahoma"/>
              </a:rPr>
              <a:t> </a:t>
            </a:r>
            <a:r>
              <a:rPr sz="1800" dirty="0">
                <a:solidFill>
                  <a:srgbClr val="002060"/>
                </a:solidFill>
                <a:latin typeface="Tahoma"/>
                <a:cs typeface="Tahoma"/>
              </a:rPr>
              <a:t>:</a:t>
            </a:r>
            <a:endParaRPr sz="1800">
              <a:latin typeface="Tahoma"/>
              <a:cs typeface="Tahoma"/>
            </a:endParaRPr>
          </a:p>
        </p:txBody>
      </p:sp>
      <p:sp>
        <p:nvSpPr>
          <p:cNvPr id="7" name="object 7"/>
          <p:cNvSpPr txBox="1"/>
          <p:nvPr/>
        </p:nvSpPr>
        <p:spPr>
          <a:xfrm>
            <a:off x="629749" y="4249712"/>
            <a:ext cx="1830705" cy="1671320"/>
          </a:xfrm>
          <a:prstGeom prst="rect">
            <a:avLst/>
          </a:prstGeom>
        </p:spPr>
        <p:txBody>
          <a:bodyPr vert="horz" wrap="square" lIns="0" tIns="149860" rIns="0" bIns="0" rtlCol="0">
            <a:spAutoFit/>
          </a:bodyPr>
          <a:lstStyle/>
          <a:p>
            <a:pPr marL="48260" indent="-48260">
              <a:lnSpc>
                <a:spcPct val="100000"/>
              </a:lnSpc>
              <a:spcBef>
                <a:spcPts val="1180"/>
              </a:spcBef>
              <a:buSzPct val="38888"/>
              <a:buFont typeface="Tahoma"/>
              <a:buChar char="•"/>
              <a:tabLst>
                <a:tab pos="48895" algn="l"/>
              </a:tabLst>
            </a:pPr>
            <a:r>
              <a:rPr sz="1800" b="1" spc="-15" dirty="0">
                <a:solidFill>
                  <a:srgbClr val="002060"/>
                </a:solidFill>
                <a:latin typeface="Tahoma"/>
                <a:cs typeface="Tahoma"/>
              </a:rPr>
              <a:t>di</a:t>
            </a:r>
            <a:r>
              <a:rPr sz="1800" b="1" spc="-60" dirty="0">
                <a:solidFill>
                  <a:srgbClr val="002060"/>
                </a:solidFill>
                <a:latin typeface="Tahoma"/>
                <a:cs typeface="Tahoma"/>
              </a:rPr>
              <a:t> </a:t>
            </a:r>
            <a:r>
              <a:rPr sz="1800" b="1" dirty="0">
                <a:solidFill>
                  <a:srgbClr val="002060"/>
                </a:solidFill>
                <a:latin typeface="Tahoma"/>
                <a:cs typeface="Tahoma"/>
              </a:rPr>
              <a:t>suscettibilità</a:t>
            </a:r>
            <a:endParaRPr sz="1800">
              <a:latin typeface="Tahoma"/>
              <a:cs typeface="Tahoma"/>
            </a:endParaRPr>
          </a:p>
          <a:p>
            <a:pPr marL="48260" indent="-48260">
              <a:lnSpc>
                <a:spcPct val="100000"/>
              </a:lnSpc>
              <a:spcBef>
                <a:spcPts val="1080"/>
              </a:spcBef>
              <a:buSzPct val="38888"/>
              <a:buFont typeface="Tahoma"/>
              <a:buChar char="•"/>
              <a:tabLst>
                <a:tab pos="48895" algn="l"/>
              </a:tabLst>
            </a:pPr>
            <a:r>
              <a:rPr sz="1800" b="1" spc="-15" dirty="0">
                <a:solidFill>
                  <a:srgbClr val="002060"/>
                </a:solidFill>
                <a:latin typeface="Tahoma"/>
                <a:cs typeface="Tahoma"/>
              </a:rPr>
              <a:t>di</a:t>
            </a:r>
            <a:r>
              <a:rPr sz="1800" b="1" spc="-5" dirty="0">
                <a:solidFill>
                  <a:srgbClr val="002060"/>
                </a:solidFill>
                <a:latin typeface="Tahoma"/>
                <a:cs typeface="Tahoma"/>
              </a:rPr>
              <a:t> inizio</a:t>
            </a:r>
            <a:endParaRPr sz="1800">
              <a:latin typeface="Tahoma"/>
              <a:cs typeface="Tahoma"/>
            </a:endParaRPr>
          </a:p>
          <a:p>
            <a:pPr marL="48260" indent="-48260">
              <a:lnSpc>
                <a:spcPct val="100000"/>
              </a:lnSpc>
              <a:spcBef>
                <a:spcPts val="1080"/>
              </a:spcBef>
              <a:buSzPct val="38888"/>
              <a:buFont typeface="Tahoma"/>
              <a:buChar char="•"/>
              <a:tabLst>
                <a:tab pos="48895" algn="l"/>
              </a:tabLst>
            </a:pPr>
            <a:r>
              <a:rPr sz="1800" b="1" spc="-15" dirty="0">
                <a:solidFill>
                  <a:srgbClr val="002060"/>
                </a:solidFill>
                <a:latin typeface="Tahoma"/>
                <a:cs typeface="Tahoma"/>
              </a:rPr>
              <a:t>di</a:t>
            </a:r>
            <a:r>
              <a:rPr sz="1800" b="1" spc="-70" dirty="0">
                <a:solidFill>
                  <a:srgbClr val="002060"/>
                </a:solidFill>
                <a:latin typeface="Tahoma"/>
                <a:cs typeface="Tahoma"/>
              </a:rPr>
              <a:t> </a:t>
            </a:r>
            <a:r>
              <a:rPr sz="1800" b="1" dirty="0">
                <a:solidFill>
                  <a:srgbClr val="002060"/>
                </a:solidFill>
                <a:latin typeface="Tahoma"/>
                <a:cs typeface="Tahoma"/>
              </a:rPr>
              <a:t>progressione</a:t>
            </a:r>
            <a:endParaRPr sz="1800">
              <a:latin typeface="Tahoma"/>
              <a:cs typeface="Tahoma"/>
            </a:endParaRPr>
          </a:p>
          <a:p>
            <a:pPr marL="48260" indent="-48260">
              <a:lnSpc>
                <a:spcPct val="100000"/>
              </a:lnSpc>
              <a:spcBef>
                <a:spcPts val="1080"/>
              </a:spcBef>
              <a:buSzPct val="38888"/>
              <a:buFont typeface="Tahoma"/>
              <a:buChar char="•"/>
              <a:tabLst>
                <a:tab pos="48895" algn="l"/>
              </a:tabLst>
            </a:pPr>
            <a:r>
              <a:rPr sz="1800" b="1" spc="-5" dirty="0">
                <a:solidFill>
                  <a:srgbClr val="002060"/>
                </a:solidFill>
                <a:latin typeface="Tahoma"/>
                <a:cs typeface="Tahoma"/>
              </a:rPr>
              <a:t>end-stage</a:t>
            </a:r>
            <a:endParaRPr sz="1800">
              <a:latin typeface="Tahoma"/>
              <a:cs typeface="Tahoma"/>
            </a:endParaRPr>
          </a:p>
        </p:txBody>
      </p:sp>
      <p:sp>
        <p:nvSpPr>
          <p:cNvPr id="8" name="object 8"/>
          <p:cNvSpPr txBox="1"/>
          <p:nvPr/>
        </p:nvSpPr>
        <p:spPr>
          <a:xfrm>
            <a:off x="3372949" y="4249712"/>
            <a:ext cx="4967605" cy="1671320"/>
          </a:xfrm>
          <a:prstGeom prst="rect">
            <a:avLst/>
          </a:prstGeom>
        </p:spPr>
        <p:txBody>
          <a:bodyPr vert="horz" wrap="square" lIns="0" tIns="12700" rIns="0" bIns="0" rtlCol="0">
            <a:spAutoFit/>
          </a:bodyPr>
          <a:lstStyle/>
          <a:p>
            <a:pPr marR="5080">
              <a:lnSpc>
                <a:spcPct val="150000"/>
              </a:lnSpc>
              <a:spcBef>
                <a:spcPts val="100"/>
              </a:spcBef>
            </a:pPr>
            <a:r>
              <a:rPr sz="1800" spc="-5" dirty="0">
                <a:solidFill>
                  <a:srgbClr val="002060"/>
                </a:solidFill>
                <a:latin typeface="Tahoma"/>
                <a:cs typeface="Tahoma"/>
              </a:rPr>
              <a:t>età, </a:t>
            </a:r>
            <a:r>
              <a:rPr sz="1800" spc="-15" dirty="0">
                <a:solidFill>
                  <a:srgbClr val="002060"/>
                </a:solidFill>
                <a:latin typeface="Tahoma"/>
                <a:cs typeface="Tahoma"/>
              </a:rPr>
              <a:t>familiarità, </a:t>
            </a:r>
            <a:r>
              <a:rPr sz="1800" spc="-10" dirty="0">
                <a:solidFill>
                  <a:srgbClr val="002060"/>
                </a:solidFill>
                <a:latin typeface="Tahoma"/>
                <a:cs typeface="Tahoma"/>
              </a:rPr>
              <a:t>riduzione massa renale, ect  </a:t>
            </a:r>
            <a:r>
              <a:rPr sz="1800" spc="-5" dirty="0">
                <a:solidFill>
                  <a:srgbClr val="002060"/>
                </a:solidFill>
                <a:latin typeface="Tahoma"/>
                <a:cs typeface="Tahoma"/>
              </a:rPr>
              <a:t>diabete, </a:t>
            </a:r>
            <a:r>
              <a:rPr sz="1800" spc="-10" dirty="0">
                <a:solidFill>
                  <a:srgbClr val="002060"/>
                </a:solidFill>
                <a:latin typeface="Tahoma"/>
                <a:cs typeface="Tahoma"/>
              </a:rPr>
              <a:t>ipertensione, </a:t>
            </a:r>
            <a:r>
              <a:rPr sz="1800" spc="-5" dirty="0">
                <a:solidFill>
                  <a:srgbClr val="002060"/>
                </a:solidFill>
                <a:latin typeface="Tahoma"/>
                <a:cs typeface="Tahoma"/>
              </a:rPr>
              <a:t>malattie autoimmuni, </a:t>
            </a:r>
            <a:r>
              <a:rPr sz="1800" spc="-10" dirty="0">
                <a:solidFill>
                  <a:srgbClr val="002060"/>
                </a:solidFill>
                <a:latin typeface="Tahoma"/>
                <a:cs typeface="Tahoma"/>
              </a:rPr>
              <a:t>ect  </a:t>
            </a:r>
            <a:r>
              <a:rPr sz="1800" spc="-15" dirty="0">
                <a:solidFill>
                  <a:srgbClr val="002060"/>
                </a:solidFill>
                <a:latin typeface="Tahoma"/>
                <a:cs typeface="Tahoma"/>
              </a:rPr>
              <a:t>elevata </a:t>
            </a:r>
            <a:r>
              <a:rPr sz="1800" spc="-5" dirty="0">
                <a:solidFill>
                  <a:srgbClr val="002060"/>
                </a:solidFill>
                <a:latin typeface="Tahoma"/>
                <a:cs typeface="Tahoma"/>
              </a:rPr>
              <a:t>proteinuria, </a:t>
            </a:r>
            <a:r>
              <a:rPr sz="1800" spc="-10" dirty="0">
                <a:solidFill>
                  <a:srgbClr val="002060"/>
                </a:solidFill>
                <a:latin typeface="Tahoma"/>
                <a:cs typeface="Tahoma"/>
              </a:rPr>
              <a:t>scarso controllo PA/glicemia  </a:t>
            </a:r>
            <a:r>
              <a:rPr sz="1800" spc="-15" dirty="0">
                <a:solidFill>
                  <a:srgbClr val="002060"/>
                </a:solidFill>
                <a:latin typeface="Tahoma"/>
                <a:cs typeface="Tahoma"/>
              </a:rPr>
              <a:t>Bassa </a:t>
            </a:r>
            <a:r>
              <a:rPr sz="1800" spc="-10" dirty="0">
                <a:solidFill>
                  <a:srgbClr val="002060"/>
                </a:solidFill>
                <a:latin typeface="Tahoma"/>
                <a:cs typeface="Tahoma"/>
              </a:rPr>
              <a:t>resa dialitica, anemia, ipoalbuminemia,</a:t>
            </a:r>
            <a:r>
              <a:rPr sz="1800" spc="370" dirty="0">
                <a:solidFill>
                  <a:srgbClr val="002060"/>
                </a:solidFill>
                <a:latin typeface="Tahoma"/>
                <a:cs typeface="Tahoma"/>
              </a:rPr>
              <a:t> </a:t>
            </a:r>
            <a:r>
              <a:rPr sz="1800" spc="-10" dirty="0">
                <a:solidFill>
                  <a:srgbClr val="002060"/>
                </a:solidFill>
                <a:latin typeface="Tahoma"/>
                <a:cs typeface="Tahoma"/>
              </a:rPr>
              <a:t>ect</a:t>
            </a:r>
            <a:endParaRPr sz="1800">
              <a:latin typeface="Tahoma"/>
              <a:cs typeface="Tahoma"/>
            </a:endParaRPr>
          </a:p>
        </p:txBody>
      </p:sp>
      <p:sp>
        <p:nvSpPr>
          <p:cNvPr id="9" name="object 9"/>
          <p:cNvSpPr txBox="1">
            <a:spLocks noGrp="1"/>
          </p:cNvSpPr>
          <p:nvPr>
            <p:ph type="title"/>
          </p:nvPr>
        </p:nvSpPr>
        <p:spPr>
          <a:xfrm>
            <a:off x="395287" y="260350"/>
            <a:ext cx="2592705" cy="3540125"/>
          </a:xfrm>
          <a:prstGeom prst="rect">
            <a:avLst/>
          </a:prstGeom>
          <a:ln w="57150">
            <a:solidFill>
              <a:srgbClr val="92D050"/>
            </a:solidFill>
          </a:ln>
        </p:spPr>
        <p:txBody>
          <a:bodyPr vert="horz" wrap="square" lIns="0" tIns="38735" rIns="0" bIns="0" rtlCol="0">
            <a:spAutoFit/>
          </a:bodyPr>
          <a:lstStyle/>
          <a:p>
            <a:pPr marL="1188720" marR="819785" indent="-361315">
              <a:lnSpc>
                <a:spcPts val="3350"/>
              </a:lnSpc>
              <a:spcBef>
                <a:spcPts val="305"/>
              </a:spcBef>
            </a:pPr>
            <a:r>
              <a:rPr spc="-105" dirty="0">
                <a:solidFill>
                  <a:srgbClr val="92D050"/>
                </a:solidFill>
              </a:rPr>
              <a:t>S</a:t>
            </a:r>
            <a:r>
              <a:rPr spc="-180" dirty="0">
                <a:solidFill>
                  <a:srgbClr val="92D050"/>
                </a:solidFill>
              </a:rPr>
              <a:t>t</a:t>
            </a:r>
            <a:r>
              <a:rPr spc="-95" dirty="0">
                <a:solidFill>
                  <a:srgbClr val="92D050"/>
                </a:solidFill>
              </a:rPr>
              <a:t>a</a:t>
            </a:r>
            <a:r>
              <a:rPr spc="-114" dirty="0">
                <a:solidFill>
                  <a:srgbClr val="92D050"/>
                </a:solidFill>
              </a:rPr>
              <a:t>d</a:t>
            </a:r>
            <a:r>
              <a:rPr spc="-160" dirty="0">
                <a:solidFill>
                  <a:srgbClr val="92D050"/>
                </a:solidFill>
              </a:rPr>
              <a:t>i</a:t>
            </a:r>
            <a:r>
              <a:rPr spc="-55" dirty="0">
                <a:solidFill>
                  <a:srgbClr val="92D050"/>
                </a:solidFill>
              </a:rPr>
              <a:t>o  </a:t>
            </a:r>
            <a:r>
              <a:rPr spc="-75" dirty="0">
                <a:solidFill>
                  <a:srgbClr val="92D050"/>
                </a:solidFill>
              </a:rPr>
              <a:t>A</a:t>
            </a:r>
          </a:p>
        </p:txBody>
      </p:sp>
      <p:sp>
        <p:nvSpPr>
          <p:cNvPr id="10" name="object 10"/>
          <p:cNvSpPr txBox="1"/>
          <p:nvPr/>
        </p:nvSpPr>
        <p:spPr>
          <a:xfrm>
            <a:off x="3348037" y="260350"/>
            <a:ext cx="1152525" cy="3540125"/>
          </a:xfrm>
          <a:prstGeom prst="rect">
            <a:avLst/>
          </a:prstGeom>
          <a:ln w="57150">
            <a:solidFill>
              <a:srgbClr val="FFC000"/>
            </a:solidFill>
          </a:ln>
        </p:spPr>
        <p:txBody>
          <a:bodyPr vert="horz" wrap="square" lIns="0" tIns="38735" rIns="0" bIns="0" rtlCol="0">
            <a:spAutoFit/>
          </a:bodyPr>
          <a:lstStyle/>
          <a:p>
            <a:pPr marL="475615" marR="101600" indent="-370205">
              <a:lnSpc>
                <a:spcPts val="3350"/>
              </a:lnSpc>
              <a:spcBef>
                <a:spcPts val="305"/>
              </a:spcBef>
            </a:pPr>
            <a:r>
              <a:rPr sz="2800" b="1" spc="-105" dirty="0">
                <a:solidFill>
                  <a:srgbClr val="FFC000"/>
                </a:solidFill>
                <a:latin typeface="Trebuchet MS"/>
                <a:cs typeface="Trebuchet MS"/>
              </a:rPr>
              <a:t>S</a:t>
            </a:r>
            <a:r>
              <a:rPr sz="2800" b="1" spc="-180" dirty="0">
                <a:solidFill>
                  <a:srgbClr val="FFC000"/>
                </a:solidFill>
                <a:latin typeface="Trebuchet MS"/>
                <a:cs typeface="Trebuchet MS"/>
              </a:rPr>
              <a:t>t</a:t>
            </a:r>
            <a:r>
              <a:rPr sz="2800" b="1" spc="-95" dirty="0">
                <a:solidFill>
                  <a:srgbClr val="FFC000"/>
                </a:solidFill>
                <a:latin typeface="Trebuchet MS"/>
                <a:cs typeface="Trebuchet MS"/>
              </a:rPr>
              <a:t>a</a:t>
            </a:r>
            <a:r>
              <a:rPr sz="2800" b="1" spc="-114" dirty="0">
                <a:solidFill>
                  <a:srgbClr val="FFC000"/>
                </a:solidFill>
                <a:latin typeface="Trebuchet MS"/>
                <a:cs typeface="Trebuchet MS"/>
              </a:rPr>
              <a:t>d</a:t>
            </a:r>
            <a:r>
              <a:rPr sz="2800" b="1" spc="-160" dirty="0">
                <a:solidFill>
                  <a:srgbClr val="FFC000"/>
                </a:solidFill>
                <a:latin typeface="Trebuchet MS"/>
                <a:cs typeface="Trebuchet MS"/>
              </a:rPr>
              <a:t>i</a:t>
            </a:r>
            <a:r>
              <a:rPr sz="2800" b="1" spc="-55" dirty="0">
                <a:solidFill>
                  <a:srgbClr val="FFC000"/>
                </a:solidFill>
                <a:latin typeface="Trebuchet MS"/>
                <a:cs typeface="Trebuchet MS"/>
              </a:rPr>
              <a:t>o  </a:t>
            </a:r>
            <a:r>
              <a:rPr sz="2800" b="1" spc="-95" dirty="0">
                <a:solidFill>
                  <a:srgbClr val="FFC000"/>
                </a:solidFill>
                <a:latin typeface="Trebuchet MS"/>
                <a:cs typeface="Trebuchet MS"/>
              </a:rPr>
              <a:t>B</a:t>
            </a:r>
            <a:endParaRPr sz="2800">
              <a:latin typeface="Trebuchet MS"/>
              <a:cs typeface="Trebuchet MS"/>
            </a:endParaRPr>
          </a:p>
        </p:txBody>
      </p:sp>
      <p:sp>
        <p:nvSpPr>
          <p:cNvPr id="11" name="object 11"/>
          <p:cNvSpPr txBox="1"/>
          <p:nvPr/>
        </p:nvSpPr>
        <p:spPr>
          <a:xfrm>
            <a:off x="4787900" y="260350"/>
            <a:ext cx="1152525" cy="3540125"/>
          </a:xfrm>
          <a:prstGeom prst="rect">
            <a:avLst/>
          </a:prstGeom>
          <a:ln w="57150">
            <a:solidFill>
              <a:srgbClr val="FF0000"/>
            </a:solidFill>
          </a:ln>
        </p:spPr>
        <p:txBody>
          <a:bodyPr vert="horz" wrap="square" lIns="0" tIns="38735" rIns="0" bIns="0" rtlCol="0">
            <a:spAutoFit/>
          </a:bodyPr>
          <a:lstStyle/>
          <a:p>
            <a:pPr marL="480059" marR="101600" indent="-375285">
              <a:lnSpc>
                <a:spcPts val="3350"/>
              </a:lnSpc>
              <a:spcBef>
                <a:spcPts val="305"/>
              </a:spcBef>
            </a:pPr>
            <a:r>
              <a:rPr sz="2800" b="1" spc="-105" dirty="0">
                <a:solidFill>
                  <a:srgbClr val="FF0000"/>
                </a:solidFill>
                <a:latin typeface="Trebuchet MS"/>
                <a:cs typeface="Trebuchet MS"/>
              </a:rPr>
              <a:t>S</a:t>
            </a:r>
            <a:r>
              <a:rPr sz="2800" b="1" spc="-180" dirty="0">
                <a:solidFill>
                  <a:srgbClr val="FF0000"/>
                </a:solidFill>
                <a:latin typeface="Trebuchet MS"/>
                <a:cs typeface="Trebuchet MS"/>
              </a:rPr>
              <a:t>t</a:t>
            </a:r>
            <a:r>
              <a:rPr sz="2800" b="1" spc="-95" dirty="0">
                <a:solidFill>
                  <a:srgbClr val="FF0000"/>
                </a:solidFill>
                <a:latin typeface="Trebuchet MS"/>
                <a:cs typeface="Trebuchet MS"/>
              </a:rPr>
              <a:t>a</a:t>
            </a:r>
            <a:r>
              <a:rPr sz="2800" b="1" spc="-114" dirty="0">
                <a:solidFill>
                  <a:srgbClr val="FF0000"/>
                </a:solidFill>
                <a:latin typeface="Trebuchet MS"/>
                <a:cs typeface="Trebuchet MS"/>
              </a:rPr>
              <a:t>d</a:t>
            </a:r>
            <a:r>
              <a:rPr sz="2800" b="1" spc="-160" dirty="0">
                <a:solidFill>
                  <a:srgbClr val="FF0000"/>
                </a:solidFill>
                <a:latin typeface="Trebuchet MS"/>
                <a:cs typeface="Trebuchet MS"/>
              </a:rPr>
              <a:t>i</a:t>
            </a:r>
            <a:r>
              <a:rPr sz="2800" b="1" spc="-55" dirty="0">
                <a:solidFill>
                  <a:srgbClr val="FF0000"/>
                </a:solidFill>
                <a:latin typeface="Trebuchet MS"/>
                <a:cs typeface="Trebuchet MS"/>
              </a:rPr>
              <a:t>o  </a:t>
            </a:r>
            <a:r>
              <a:rPr sz="2800" b="1" spc="-229" dirty="0">
                <a:solidFill>
                  <a:srgbClr val="FF0000"/>
                </a:solidFill>
                <a:latin typeface="Trebuchet MS"/>
                <a:cs typeface="Trebuchet MS"/>
              </a:rPr>
              <a:t>C</a:t>
            </a:r>
            <a:endParaRPr sz="2800">
              <a:latin typeface="Trebuchet MS"/>
              <a:cs typeface="Trebuchet MS"/>
            </a:endParaRPr>
          </a:p>
        </p:txBody>
      </p:sp>
      <p:sp>
        <p:nvSpPr>
          <p:cNvPr id="12" name="object 12"/>
          <p:cNvSpPr txBox="1"/>
          <p:nvPr/>
        </p:nvSpPr>
        <p:spPr>
          <a:xfrm>
            <a:off x="6227762" y="260350"/>
            <a:ext cx="1152525" cy="3540125"/>
          </a:xfrm>
          <a:prstGeom prst="rect">
            <a:avLst/>
          </a:prstGeom>
          <a:ln w="57150">
            <a:solidFill>
              <a:srgbClr val="0070C0"/>
            </a:solidFill>
          </a:ln>
        </p:spPr>
        <p:txBody>
          <a:bodyPr vert="horz" wrap="square" lIns="0" tIns="38735" rIns="0" bIns="0" rtlCol="0">
            <a:spAutoFit/>
          </a:bodyPr>
          <a:lstStyle/>
          <a:p>
            <a:pPr marL="462280" marR="101600" indent="-356870">
              <a:lnSpc>
                <a:spcPts val="3350"/>
              </a:lnSpc>
              <a:spcBef>
                <a:spcPts val="305"/>
              </a:spcBef>
            </a:pPr>
            <a:r>
              <a:rPr sz="2800" b="1" spc="-105" dirty="0">
                <a:solidFill>
                  <a:srgbClr val="0070C0"/>
                </a:solidFill>
                <a:latin typeface="Trebuchet MS"/>
                <a:cs typeface="Trebuchet MS"/>
              </a:rPr>
              <a:t>S</a:t>
            </a:r>
            <a:r>
              <a:rPr sz="2800" b="1" spc="-180" dirty="0">
                <a:solidFill>
                  <a:srgbClr val="0070C0"/>
                </a:solidFill>
                <a:latin typeface="Trebuchet MS"/>
                <a:cs typeface="Trebuchet MS"/>
              </a:rPr>
              <a:t>t</a:t>
            </a:r>
            <a:r>
              <a:rPr sz="2800" b="1" spc="-95" dirty="0">
                <a:solidFill>
                  <a:srgbClr val="0070C0"/>
                </a:solidFill>
                <a:latin typeface="Trebuchet MS"/>
                <a:cs typeface="Trebuchet MS"/>
              </a:rPr>
              <a:t>a</a:t>
            </a:r>
            <a:r>
              <a:rPr sz="2800" b="1" spc="-114" dirty="0">
                <a:solidFill>
                  <a:srgbClr val="0070C0"/>
                </a:solidFill>
                <a:latin typeface="Trebuchet MS"/>
                <a:cs typeface="Trebuchet MS"/>
              </a:rPr>
              <a:t>d</a:t>
            </a:r>
            <a:r>
              <a:rPr sz="2800" b="1" spc="-160" dirty="0">
                <a:solidFill>
                  <a:srgbClr val="0070C0"/>
                </a:solidFill>
                <a:latin typeface="Trebuchet MS"/>
                <a:cs typeface="Trebuchet MS"/>
              </a:rPr>
              <a:t>i</a:t>
            </a:r>
            <a:r>
              <a:rPr sz="2800" b="1" spc="-55" dirty="0">
                <a:solidFill>
                  <a:srgbClr val="0070C0"/>
                </a:solidFill>
                <a:latin typeface="Trebuchet MS"/>
                <a:cs typeface="Trebuchet MS"/>
              </a:rPr>
              <a:t>o  </a:t>
            </a:r>
            <a:r>
              <a:rPr sz="2800" b="1" spc="-30" dirty="0">
                <a:solidFill>
                  <a:srgbClr val="0070C0"/>
                </a:solidFill>
                <a:latin typeface="Trebuchet MS"/>
                <a:cs typeface="Trebuchet MS"/>
              </a:rPr>
              <a:t>D</a:t>
            </a:r>
            <a:endParaRPr sz="2800">
              <a:latin typeface="Trebuchet MS"/>
              <a:cs typeface="Trebuchet MS"/>
            </a:endParaRPr>
          </a:p>
        </p:txBody>
      </p:sp>
    </p:spTree>
    <p:extLst>
      <p:ext uri="{BB962C8B-B14F-4D97-AF65-F5344CB8AC3E}">
        <p14:creationId xmlns:p14="http://schemas.microsoft.com/office/powerpoint/2010/main" val="79019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41017" y="6416746"/>
            <a:ext cx="534225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Cardiac </a:t>
            </a:r>
            <a:r>
              <a:rPr sz="1800" b="1" dirty="0">
                <a:latin typeface="Arial"/>
                <a:cs typeface="Arial"/>
              </a:rPr>
              <a:t>mortality (p&lt;0.001 </a:t>
            </a:r>
            <a:r>
              <a:rPr sz="1800" b="1" spc="10" dirty="0">
                <a:latin typeface="Arial"/>
                <a:cs typeface="Arial"/>
              </a:rPr>
              <a:t>Log </a:t>
            </a:r>
            <a:r>
              <a:rPr sz="1800" b="1" spc="-10" dirty="0">
                <a:latin typeface="Arial"/>
                <a:cs typeface="Arial"/>
              </a:rPr>
              <a:t>Rank </a:t>
            </a:r>
            <a:r>
              <a:rPr sz="1800" b="1" spc="-5" dirty="0">
                <a:latin typeface="Arial"/>
                <a:cs typeface="Arial"/>
              </a:rPr>
              <a:t>Mantel</a:t>
            </a:r>
            <a:r>
              <a:rPr sz="1800" b="1" spc="-110" dirty="0">
                <a:latin typeface="Arial"/>
                <a:cs typeface="Arial"/>
              </a:rPr>
              <a:t> </a:t>
            </a:r>
            <a:r>
              <a:rPr sz="1800" b="1" dirty="0">
                <a:latin typeface="Arial"/>
                <a:cs typeface="Arial"/>
              </a:rPr>
              <a:t>Cox)</a:t>
            </a:r>
            <a:endParaRPr sz="1800">
              <a:latin typeface="Arial"/>
              <a:cs typeface="Arial"/>
            </a:endParaRPr>
          </a:p>
        </p:txBody>
      </p:sp>
      <p:sp>
        <p:nvSpPr>
          <p:cNvPr id="3" name="object 3"/>
          <p:cNvSpPr txBox="1">
            <a:spLocks noGrp="1"/>
          </p:cNvSpPr>
          <p:nvPr>
            <p:ph type="title"/>
          </p:nvPr>
        </p:nvSpPr>
        <p:spPr>
          <a:xfrm>
            <a:off x="2211387" y="404812"/>
            <a:ext cx="4665980" cy="916305"/>
          </a:xfrm>
          <a:prstGeom prst="rect">
            <a:avLst/>
          </a:prstGeom>
          <a:solidFill>
            <a:srgbClr val="F2DCDB"/>
          </a:solidFill>
          <a:ln w="9525">
            <a:solidFill>
              <a:srgbClr val="1F497D"/>
            </a:solidFill>
          </a:ln>
        </p:spPr>
        <p:txBody>
          <a:bodyPr vert="horz" wrap="square" lIns="0" tIns="41910" rIns="0" bIns="0" rtlCol="0">
            <a:spAutoFit/>
          </a:bodyPr>
          <a:lstStyle/>
          <a:p>
            <a:pPr marL="162560" marR="466090">
              <a:lnSpc>
                <a:spcPct val="100000"/>
              </a:lnSpc>
              <a:spcBef>
                <a:spcPts val="330"/>
              </a:spcBef>
            </a:pPr>
            <a:r>
              <a:rPr sz="1800" b="0" spc="-5" dirty="0">
                <a:solidFill>
                  <a:srgbClr val="17375E"/>
                </a:solidFill>
                <a:latin typeface="Tahoma"/>
                <a:cs typeface="Tahoma"/>
              </a:rPr>
              <a:t>Mortalità </a:t>
            </a:r>
            <a:r>
              <a:rPr sz="1800" b="0" spc="-10" dirty="0">
                <a:solidFill>
                  <a:srgbClr val="17375E"/>
                </a:solidFill>
                <a:latin typeface="Tahoma"/>
                <a:cs typeface="Tahoma"/>
              </a:rPr>
              <a:t>Cardiaca nei </a:t>
            </a:r>
            <a:r>
              <a:rPr sz="1800" b="0" spc="-5" dirty="0">
                <a:solidFill>
                  <a:srgbClr val="17375E"/>
                </a:solidFill>
                <a:latin typeface="Tahoma"/>
                <a:cs typeface="Tahoma"/>
              </a:rPr>
              <a:t>pazienti </a:t>
            </a:r>
            <a:r>
              <a:rPr sz="1800" b="0" spc="-10" dirty="0">
                <a:solidFill>
                  <a:srgbClr val="17375E"/>
                </a:solidFill>
                <a:latin typeface="Tahoma"/>
                <a:cs typeface="Tahoma"/>
              </a:rPr>
              <a:t>con </a:t>
            </a:r>
            <a:r>
              <a:rPr sz="1800" b="0" dirty="0">
                <a:solidFill>
                  <a:srgbClr val="17375E"/>
                </a:solidFill>
                <a:latin typeface="Tahoma"/>
                <a:cs typeface="Tahoma"/>
              </a:rPr>
              <a:t>CHF-  sottogruppi di</a:t>
            </a:r>
            <a:r>
              <a:rPr sz="1800" b="0" spc="-85" dirty="0">
                <a:solidFill>
                  <a:srgbClr val="17375E"/>
                </a:solidFill>
                <a:latin typeface="Tahoma"/>
                <a:cs typeface="Tahoma"/>
              </a:rPr>
              <a:t> </a:t>
            </a:r>
            <a:r>
              <a:rPr sz="1800" b="0" spc="-10" dirty="0">
                <a:solidFill>
                  <a:srgbClr val="17375E"/>
                </a:solidFill>
                <a:latin typeface="Tahoma"/>
                <a:cs typeface="Tahoma"/>
              </a:rPr>
              <a:t>GRF</a:t>
            </a:r>
            <a:endParaRPr sz="1800">
              <a:latin typeface="Tahoma"/>
              <a:cs typeface="Tahoma"/>
            </a:endParaRPr>
          </a:p>
        </p:txBody>
      </p:sp>
      <p:sp>
        <p:nvSpPr>
          <p:cNvPr id="4" name="object 4"/>
          <p:cNvSpPr/>
          <p:nvPr/>
        </p:nvSpPr>
        <p:spPr>
          <a:xfrm>
            <a:off x="1192720" y="1772193"/>
            <a:ext cx="6588125" cy="44329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42987" y="6021387"/>
            <a:ext cx="6985000" cy="431800"/>
          </a:xfrm>
          <a:custGeom>
            <a:avLst/>
            <a:gdLst/>
            <a:ahLst/>
            <a:cxnLst/>
            <a:rect l="l" t="t" r="r" b="b"/>
            <a:pathLst>
              <a:path w="6985000" h="431800">
                <a:moveTo>
                  <a:pt x="0" y="0"/>
                </a:moveTo>
                <a:lnTo>
                  <a:pt x="6985000" y="0"/>
                </a:lnTo>
                <a:lnTo>
                  <a:pt x="6985000" y="431800"/>
                </a:lnTo>
                <a:lnTo>
                  <a:pt x="0" y="43180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2136648" y="6021288"/>
            <a:ext cx="5175250" cy="43338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156325" y="1557337"/>
            <a:ext cx="1729105" cy="914400"/>
          </a:xfrm>
          <a:custGeom>
            <a:avLst/>
            <a:gdLst/>
            <a:ahLst/>
            <a:cxnLst/>
            <a:rect l="l" t="t" r="r" b="b"/>
            <a:pathLst>
              <a:path w="1729104" h="914400">
                <a:moveTo>
                  <a:pt x="0" y="914400"/>
                </a:moveTo>
                <a:lnTo>
                  <a:pt x="1728787" y="914400"/>
                </a:lnTo>
                <a:lnTo>
                  <a:pt x="1728787" y="0"/>
                </a:lnTo>
                <a:lnTo>
                  <a:pt x="0" y="0"/>
                </a:lnTo>
                <a:lnTo>
                  <a:pt x="0" y="914400"/>
                </a:lnTo>
                <a:close/>
              </a:path>
            </a:pathLst>
          </a:custGeom>
          <a:solidFill>
            <a:srgbClr val="FFFFFF"/>
          </a:solidFill>
        </p:spPr>
        <p:txBody>
          <a:bodyPr wrap="square" lIns="0" tIns="0" rIns="0" bIns="0" rtlCol="0"/>
          <a:lstStyle/>
          <a:p>
            <a:endParaRPr/>
          </a:p>
        </p:txBody>
      </p:sp>
      <p:sp>
        <p:nvSpPr>
          <p:cNvPr id="8" name="object 8"/>
          <p:cNvSpPr/>
          <p:nvPr/>
        </p:nvSpPr>
        <p:spPr>
          <a:xfrm>
            <a:off x="6156325" y="2924175"/>
            <a:ext cx="1729105" cy="144780"/>
          </a:xfrm>
          <a:custGeom>
            <a:avLst/>
            <a:gdLst/>
            <a:ahLst/>
            <a:cxnLst/>
            <a:rect l="l" t="t" r="r" b="b"/>
            <a:pathLst>
              <a:path w="1729104" h="144780">
                <a:moveTo>
                  <a:pt x="0" y="144462"/>
                </a:moveTo>
                <a:lnTo>
                  <a:pt x="1728787" y="144462"/>
                </a:lnTo>
                <a:lnTo>
                  <a:pt x="1728787" y="0"/>
                </a:lnTo>
                <a:lnTo>
                  <a:pt x="0" y="0"/>
                </a:lnTo>
                <a:lnTo>
                  <a:pt x="0" y="144462"/>
                </a:lnTo>
                <a:close/>
              </a:path>
            </a:pathLst>
          </a:custGeom>
          <a:solidFill>
            <a:srgbClr val="FFFFFF"/>
          </a:solidFill>
        </p:spPr>
        <p:txBody>
          <a:bodyPr wrap="square" lIns="0" tIns="0" rIns="0" bIns="0" rtlCol="0"/>
          <a:lstStyle/>
          <a:p>
            <a:endParaRPr/>
          </a:p>
        </p:txBody>
      </p:sp>
      <p:sp>
        <p:nvSpPr>
          <p:cNvPr id="9" name="object 9"/>
          <p:cNvSpPr/>
          <p:nvPr/>
        </p:nvSpPr>
        <p:spPr>
          <a:xfrm>
            <a:off x="6156325" y="3500437"/>
            <a:ext cx="1729105" cy="268605"/>
          </a:xfrm>
          <a:custGeom>
            <a:avLst/>
            <a:gdLst/>
            <a:ahLst/>
            <a:cxnLst/>
            <a:rect l="l" t="t" r="r" b="b"/>
            <a:pathLst>
              <a:path w="1729104" h="268604">
                <a:moveTo>
                  <a:pt x="0" y="268274"/>
                </a:moveTo>
                <a:lnTo>
                  <a:pt x="1728787" y="268274"/>
                </a:lnTo>
                <a:lnTo>
                  <a:pt x="1728787" y="0"/>
                </a:lnTo>
                <a:lnTo>
                  <a:pt x="0" y="0"/>
                </a:lnTo>
                <a:lnTo>
                  <a:pt x="0" y="268274"/>
                </a:lnTo>
                <a:close/>
              </a:path>
            </a:pathLst>
          </a:custGeom>
          <a:solidFill>
            <a:srgbClr val="FFFFFF"/>
          </a:solidFill>
        </p:spPr>
        <p:txBody>
          <a:bodyPr wrap="square" lIns="0" tIns="0" rIns="0" bIns="0" rtlCol="0"/>
          <a:lstStyle/>
          <a:p>
            <a:endParaRPr/>
          </a:p>
        </p:txBody>
      </p:sp>
      <p:sp>
        <p:nvSpPr>
          <p:cNvPr id="10" name="object 10"/>
          <p:cNvSpPr/>
          <p:nvPr/>
        </p:nvSpPr>
        <p:spPr>
          <a:xfrm>
            <a:off x="6156325" y="1557337"/>
            <a:ext cx="1729105" cy="2592705"/>
          </a:xfrm>
          <a:custGeom>
            <a:avLst/>
            <a:gdLst/>
            <a:ahLst/>
            <a:cxnLst/>
            <a:rect l="l" t="t" r="r" b="b"/>
            <a:pathLst>
              <a:path w="1729104" h="2592704">
                <a:moveTo>
                  <a:pt x="0" y="0"/>
                </a:moveTo>
                <a:lnTo>
                  <a:pt x="1728787" y="0"/>
                </a:lnTo>
                <a:lnTo>
                  <a:pt x="1728787" y="2592387"/>
                </a:lnTo>
                <a:lnTo>
                  <a:pt x="0" y="2592387"/>
                </a:lnTo>
                <a:lnTo>
                  <a:pt x="0" y="0"/>
                </a:lnTo>
                <a:close/>
              </a:path>
            </a:pathLst>
          </a:custGeom>
          <a:ln w="25400">
            <a:solidFill>
              <a:srgbClr val="FFFFFF"/>
            </a:solidFill>
          </a:ln>
        </p:spPr>
        <p:txBody>
          <a:bodyPr wrap="square" lIns="0" tIns="0" rIns="0" bIns="0" rtlCol="0"/>
          <a:lstStyle/>
          <a:p>
            <a:endParaRPr/>
          </a:p>
        </p:txBody>
      </p:sp>
      <p:sp>
        <p:nvSpPr>
          <p:cNvPr id="11" name="object 11"/>
          <p:cNvSpPr txBox="1"/>
          <p:nvPr/>
        </p:nvSpPr>
        <p:spPr>
          <a:xfrm>
            <a:off x="5651500" y="2471737"/>
            <a:ext cx="3313429" cy="452755"/>
          </a:xfrm>
          <a:prstGeom prst="rect">
            <a:avLst/>
          </a:prstGeom>
          <a:ln w="9525">
            <a:solidFill>
              <a:srgbClr val="002060"/>
            </a:solidFill>
          </a:ln>
        </p:spPr>
        <p:txBody>
          <a:bodyPr vert="horz" wrap="square" lIns="0" tIns="33020" rIns="0" bIns="0" rtlCol="0">
            <a:spAutoFit/>
          </a:bodyPr>
          <a:lstStyle/>
          <a:p>
            <a:pPr marL="89535">
              <a:lnSpc>
                <a:spcPct val="100000"/>
              </a:lnSpc>
              <a:spcBef>
                <a:spcPts val="260"/>
              </a:spcBef>
            </a:pPr>
            <a:r>
              <a:rPr sz="1800" b="1" dirty="0">
                <a:solidFill>
                  <a:srgbClr val="002060"/>
                </a:solidFill>
                <a:latin typeface="Arial"/>
                <a:cs typeface="Arial"/>
              </a:rPr>
              <a:t>I </a:t>
            </a:r>
            <a:r>
              <a:rPr sz="1800" b="1" spc="5" dirty="0">
                <a:solidFill>
                  <a:srgbClr val="002060"/>
                </a:solidFill>
                <a:latin typeface="Arial"/>
                <a:cs typeface="Arial"/>
              </a:rPr>
              <a:t>(GFR </a:t>
            </a:r>
            <a:r>
              <a:rPr sz="1800" b="1" dirty="0">
                <a:solidFill>
                  <a:srgbClr val="002060"/>
                </a:solidFill>
                <a:latin typeface="Arial"/>
                <a:cs typeface="Arial"/>
              </a:rPr>
              <a:t>≥ 90) 440/1465</a:t>
            </a:r>
            <a:r>
              <a:rPr sz="1800" b="1" spc="-175" dirty="0">
                <a:solidFill>
                  <a:srgbClr val="002060"/>
                </a:solidFill>
                <a:latin typeface="Arial"/>
                <a:cs typeface="Arial"/>
              </a:rPr>
              <a:t> </a:t>
            </a:r>
            <a:r>
              <a:rPr sz="1800" b="1" spc="-15" dirty="0">
                <a:solidFill>
                  <a:srgbClr val="002060"/>
                </a:solidFill>
                <a:latin typeface="Arial"/>
                <a:cs typeface="Arial"/>
              </a:rPr>
              <a:t>(30%)</a:t>
            </a:r>
            <a:endParaRPr sz="1800">
              <a:latin typeface="Arial"/>
              <a:cs typeface="Arial"/>
            </a:endParaRPr>
          </a:p>
        </p:txBody>
      </p:sp>
      <p:sp>
        <p:nvSpPr>
          <p:cNvPr id="12" name="object 12"/>
          <p:cNvSpPr txBox="1"/>
          <p:nvPr/>
        </p:nvSpPr>
        <p:spPr>
          <a:xfrm>
            <a:off x="4643437" y="4292600"/>
            <a:ext cx="3708400" cy="381000"/>
          </a:xfrm>
          <a:prstGeom prst="rect">
            <a:avLst/>
          </a:prstGeom>
          <a:ln w="9525">
            <a:solidFill>
              <a:srgbClr val="7030A0"/>
            </a:solidFill>
          </a:ln>
        </p:spPr>
        <p:txBody>
          <a:bodyPr vert="horz" wrap="square" lIns="0" tIns="33020" rIns="0" bIns="0" rtlCol="0">
            <a:spAutoFit/>
          </a:bodyPr>
          <a:lstStyle/>
          <a:p>
            <a:pPr marL="89535">
              <a:lnSpc>
                <a:spcPct val="100000"/>
              </a:lnSpc>
              <a:spcBef>
                <a:spcPts val="260"/>
              </a:spcBef>
              <a:tabLst>
                <a:tab pos="3025140" algn="l"/>
              </a:tabLst>
            </a:pPr>
            <a:r>
              <a:rPr sz="1800" b="1" spc="-20" dirty="0">
                <a:solidFill>
                  <a:srgbClr val="7030A0"/>
                </a:solidFill>
                <a:latin typeface="Arial"/>
                <a:cs typeface="Arial"/>
              </a:rPr>
              <a:t>IV </a:t>
            </a:r>
            <a:r>
              <a:rPr sz="1800" b="1" dirty="0">
                <a:solidFill>
                  <a:srgbClr val="7030A0"/>
                </a:solidFill>
                <a:latin typeface="Arial"/>
                <a:cs typeface="Arial"/>
              </a:rPr>
              <a:t>+ V </a:t>
            </a:r>
            <a:r>
              <a:rPr sz="1800" b="1" spc="5" dirty="0">
                <a:solidFill>
                  <a:srgbClr val="7030A0"/>
                </a:solidFill>
                <a:latin typeface="Arial"/>
                <a:cs typeface="Arial"/>
              </a:rPr>
              <a:t>GFR</a:t>
            </a:r>
            <a:r>
              <a:rPr sz="1800" b="1" spc="55" dirty="0">
                <a:solidFill>
                  <a:srgbClr val="7030A0"/>
                </a:solidFill>
                <a:latin typeface="Arial"/>
                <a:cs typeface="Arial"/>
              </a:rPr>
              <a:t> </a:t>
            </a:r>
            <a:r>
              <a:rPr sz="1800" b="1" dirty="0">
                <a:solidFill>
                  <a:srgbClr val="7030A0"/>
                </a:solidFill>
                <a:latin typeface="Arial"/>
                <a:cs typeface="Arial"/>
              </a:rPr>
              <a:t>(&lt;30):</a:t>
            </a:r>
            <a:r>
              <a:rPr sz="1800" b="1" spc="-55" dirty="0">
                <a:solidFill>
                  <a:srgbClr val="7030A0"/>
                </a:solidFill>
                <a:latin typeface="Arial"/>
                <a:cs typeface="Arial"/>
              </a:rPr>
              <a:t> </a:t>
            </a:r>
            <a:r>
              <a:rPr sz="1800" b="1" dirty="0">
                <a:solidFill>
                  <a:srgbClr val="7030A0"/>
                </a:solidFill>
                <a:latin typeface="Arial"/>
                <a:cs typeface="Arial"/>
              </a:rPr>
              <a:t>87/1465	</a:t>
            </a:r>
            <a:r>
              <a:rPr sz="1800" b="1" spc="-20" dirty="0">
                <a:solidFill>
                  <a:srgbClr val="7030A0"/>
                </a:solidFill>
                <a:latin typeface="Arial"/>
                <a:cs typeface="Arial"/>
              </a:rPr>
              <a:t>(6%)</a:t>
            </a:r>
            <a:endParaRPr sz="1800">
              <a:latin typeface="Arial"/>
              <a:cs typeface="Arial"/>
            </a:endParaRPr>
          </a:p>
        </p:txBody>
      </p:sp>
      <p:sp>
        <p:nvSpPr>
          <p:cNvPr id="13" name="object 13"/>
          <p:cNvSpPr/>
          <p:nvPr/>
        </p:nvSpPr>
        <p:spPr>
          <a:xfrm>
            <a:off x="5580062" y="3068637"/>
            <a:ext cx="3564254" cy="0"/>
          </a:xfrm>
          <a:custGeom>
            <a:avLst/>
            <a:gdLst/>
            <a:ahLst/>
            <a:cxnLst/>
            <a:rect l="l" t="t" r="r" b="b"/>
            <a:pathLst>
              <a:path w="3564254">
                <a:moveTo>
                  <a:pt x="0" y="0"/>
                </a:moveTo>
                <a:lnTo>
                  <a:pt x="3563937" y="0"/>
                </a:lnTo>
              </a:path>
            </a:pathLst>
          </a:custGeom>
          <a:ln w="9525">
            <a:solidFill>
              <a:srgbClr val="002060"/>
            </a:solidFill>
          </a:ln>
        </p:spPr>
        <p:txBody>
          <a:bodyPr wrap="square" lIns="0" tIns="0" rIns="0" bIns="0" rtlCol="0"/>
          <a:lstStyle/>
          <a:p>
            <a:endParaRPr/>
          </a:p>
        </p:txBody>
      </p:sp>
      <p:sp>
        <p:nvSpPr>
          <p:cNvPr id="14" name="object 14"/>
          <p:cNvSpPr/>
          <p:nvPr/>
        </p:nvSpPr>
        <p:spPr>
          <a:xfrm>
            <a:off x="5580062" y="3068637"/>
            <a:ext cx="3564254" cy="431800"/>
          </a:xfrm>
          <a:custGeom>
            <a:avLst/>
            <a:gdLst/>
            <a:ahLst/>
            <a:cxnLst/>
            <a:rect l="l" t="t" r="r" b="b"/>
            <a:pathLst>
              <a:path w="3564254" h="431800">
                <a:moveTo>
                  <a:pt x="3563937" y="431800"/>
                </a:moveTo>
                <a:lnTo>
                  <a:pt x="0" y="431800"/>
                </a:lnTo>
                <a:lnTo>
                  <a:pt x="0" y="0"/>
                </a:lnTo>
              </a:path>
            </a:pathLst>
          </a:custGeom>
          <a:ln w="9525">
            <a:solidFill>
              <a:srgbClr val="002060"/>
            </a:solidFill>
          </a:ln>
        </p:spPr>
        <p:txBody>
          <a:bodyPr wrap="square" lIns="0" tIns="0" rIns="0" bIns="0" rtlCol="0"/>
          <a:lstStyle/>
          <a:p>
            <a:endParaRPr/>
          </a:p>
        </p:txBody>
      </p:sp>
      <p:sp>
        <p:nvSpPr>
          <p:cNvPr id="15" name="object 15"/>
          <p:cNvSpPr/>
          <p:nvPr/>
        </p:nvSpPr>
        <p:spPr>
          <a:xfrm>
            <a:off x="5651500" y="3768725"/>
            <a:ext cx="3492500" cy="0"/>
          </a:xfrm>
          <a:custGeom>
            <a:avLst/>
            <a:gdLst/>
            <a:ahLst/>
            <a:cxnLst/>
            <a:rect l="l" t="t" r="r" b="b"/>
            <a:pathLst>
              <a:path w="3492500">
                <a:moveTo>
                  <a:pt x="0" y="0"/>
                </a:moveTo>
                <a:lnTo>
                  <a:pt x="3492500" y="0"/>
                </a:lnTo>
              </a:path>
            </a:pathLst>
          </a:custGeom>
          <a:ln w="9525">
            <a:solidFill>
              <a:srgbClr val="E46C0A"/>
            </a:solidFill>
          </a:ln>
        </p:spPr>
        <p:txBody>
          <a:bodyPr wrap="square" lIns="0" tIns="0" rIns="0" bIns="0" rtlCol="0"/>
          <a:lstStyle/>
          <a:p>
            <a:endParaRPr/>
          </a:p>
        </p:txBody>
      </p:sp>
      <p:sp>
        <p:nvSpPr>
          <p:cNvPr id="16" name="object 16"/>
          <p:cNvSpPr/>
          <p:nvPr/>
        </p:nvSpPr>
        <p:spPr>
          <a:xfrm>
            <a:off x="5651500" y="3768725"/>
            <a:ext cx="3492500" cy="381000"/>
          </a:xfrm>
          <a:custGeom>
            <a:avLst/>
            <a:gdLst/>
            <a:ahLst/>
            <a:cxnLst/>
            <a:rect l="l" t="t" r="r" b="b"/>
            <a:pathLst>
              <a:path w="3492500" h="381000">
                <a:moveTo>
                  <a:pt x="3492500" y="381000"/>
                </a:moveTo>
                <a:lnTo>
                  <a:pt x="0" y="381000"/>
                </a:lnTo>
                <a:lnTo>
                  <a:pt x="0" y="0"/>
                </a:lnTo>
              </a:path>
            </a:pathLst>
          </a:custGeom>
          <a:ln w="9525">
            <a:solidFill>
              <a:srgbClr val="E46C0A"/>
            </a:solidFill>
          </a:ln>
        </p:spPr>
        <p:txBody>
          <a:bodyPr wrap="square" lIns="0" tIns="0" rIns="0" bIns="0" rtlCol="0"/>
          <a:lstStyle/>
          <a:p>
            <a:endParaRPr/>
          </a:p>
        </p:txBody>
      </p:sp>
      <p:sp>
        <p:nvSpPr>
          <p:cNvPr id="17" name="object 17"/>
          <p:cNvSpPr txBox="1"/>
          <p:nvPr/>
        </p:nvSpPr>
        <p:spPr>
          <a:xfrm>
            <a:off x="5657367" y="3089351"/>
            <a:ext cx="3455670" cy="100012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00B050"/>
                </a:solidFill>
                <a:latin typeface="Arial"/>
                <a:cs typeface="Arial"/>
              </a:rPr>
              <a:t>II </a:t>
            </a:r>
            <a:r>
              <a:rPr sz="1800" b="1" spc="5" dirty="0">
                <a:solidFill>
                  <a:srgbClr val="00B050"/>
                </a:solidFill>
                <a:latin typeface="Arial"/>
                <a:cs typeface="Arial"/>
              </a:rPr>
              <a:t>GFR (60-89): </a:t>
            </a:r>
            <a:r>
              <a:rPr sz="1800" b="1" dirty="0">
                <a:solidFill>
                  <a:srgbClr val="00B050"/>
                </a:solidFill>
                <a:latin typeface="Arial"/>
                <a:cs typeface="Arial"/>
              </a:rPr>
              <a:t>440/1465</a:t>
            </a:r>
            <a:r>
              <a:rPr sz="1800" b="1" spc="-150" dirty="0">
                <a:solidFill>
                  <a:srgbClr val="00B050"/>
                </a:solidFill>
                <a:latin typeface="Arial"/>
                <a:cs typeface="Arial"/>
              </a:rPr>
              <a:t> </a:t>
            </a:r>
            <a:r>
              <a:rPr sz="1800" b="1" spc="-15" dirty="0">
                <a:solidFill>
                  <a:srgbClr val="00B050"/>
                </a:solidFill>
                <a:latin typeface="Arial"/>
                <a:cs typeface="Arial"/>
              </a:rPr>
              <a:t>(30%)</a:t>
            </a:r>
            <a:endParaRPr sz="1800">
              <a:latin typeface="Arial"/>
              <a:cs typeface="Arial"/>
            </a:endParaRPr>
          </a:p>
          <a:p>
            <a:pPr>
              <a:lnSpc>
                <a:spcPct val="100000"/>
              </a:lnSpc>
              <a:spcBef>
                <a:spcPts val="15"/>
              </a:spcBef>
            </a:pPr>
            <a:endParaRPr sz="2900">
              <a:latin typeface="Times New Roman"/>
              <a:cs typeface="Times New Roman"/>
            </a:endParaRPr>
          </a:p>
          <a:p>
            <a:pPr marL="83820">
              <a:lnSpc>
                <a:spcPct val="100000"/>
              </a:lnSpc>
            </a:pPr>
            <a:r>
              <a:rPr sz="1800" b="1" spc="-25" dirty="0">
                <a:solidFill>
                  <a:srgbClr val="E46C0A"/>
                </a:solidFill>
                <a:latin typeface="Arial"/>
                <a:cs typeface="Arial"/>
              </a:rPr>
              <a:t>III </a:t>
            </a:r>
            <a:r>
              <a:rPr sz="1800" b="1" spc="5" dirty="0">
                <a:solidFill>
                  <a:srgbClr val="E46C0A"/>
                </a:solidFill>
                <a:latin typeface="Arial"/>
                <a:cs typeface="Arial"/>
              </a:rPr>
              <a:t>GFR (30-59): </a:t>
            </a:r>
            <a:r>
              <a:rPr sz="1800" b="1" dirty="0">
                <a:solidFill>
                  <a:srgbClr val="E46C0A"/>
                </a:solidFill>
                <a:latin typeface="Arial"/>
                <a:cs typeface="Arial"/>
              </a:rPr>
              <a:t>498/1465</a:t>
            </a:r>
            <a:r>
              <a:rPr sz="1800" b="1" spc="-125" dirty="0">
                <a:solidFill>
                  <a:srgbClr val="E46C0A"/>
                </a:solidFill>
                <a:latin typeface="Arial"/>
                <a:cs typeface="Arial"/>
              </a:rPr>
              <a:t> </a:t>
            </a:r>
            <a:r>
              <a:rPr sz="1800" b="1" spc="-15" dirty="0">
                <a:solidFill>
                  <a:srgbClr val="E46C0A"/>
                </a:solidFill>
                <a:latin typeface="Arial"/>
                <a:cs typeface="Arial"/>
              </a:rPr>
              <a:t>(34%)</a:t>
            </a:r>
            <a:endParaRPr sz="1800">
              <a:latin typeface="Arial"/>
              <a:cs typeface="Arial"/>
            </a:endParaRPr>
          </a:p>
        </p:txBody>
      </p:sp>
    </p:spTree>
    <p:extLst>
      <p:ext uri="{BB962C8B-B14F-4D97-AF65-F5344CB8AC3E}">
        <p14:creationId xmlns:p14="http://schemas.microsoft.com/office/powerpoint/2010/main" val="1236282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907" y="2318482"/>
            <a:ext cx="8420189" cy="335957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3062" y="3357562"/>
            <a:ext cx="8375650" cy="215900"/>
          </a:xfrm>
          <a:custGeom>
            <a:avLst/>
            <a:gdLst/>
            <a:ahLst/>
            <a:cxnLst/>
            <a:rect l="l" t="t" r="r" b="b"/>
            <a:pathLst>
              <a:path w="8375650" h="215900">
                <a:moveTo>
                  <a:pt x="0" y="0"/>
                </a:moveTo>
                <a:lnTo>
                  <a:pt x="8375650" y="0"/>
                </a:lnTo>
                <a:lnTo>
                  <a:pt x="8375650" y="215900"/>
                </a:lnTo>
                <a:lnTo>
                  <a:pt x="0" y="215900"/>
                </a:lnTo>
                <a:lnTo>
                  <a:pt x="0" y="0"/>
                </a:lnTo>
                <a:close/>
              </a:path>
            </a:pathLst>
          </a:custGeom>
          <a:ln w="28435">
            <a:solidFill>
              <a:srgbClr val="FF0000"/>
            </a:solidFill>
          </a:ln>
        </p:spPr>
        <p:txBody>
          <a:bodyPr wrap="square" lIns="0" tIns="0" rIns="0" bIns="0" rtlCol="0"/>
          <a:lstStyle/>
          <a:p>
            <a:endParaRPr/>
          </a:p>
        </p:txBody>
      </p:sp>
      <p:sp>
        <p:nvSpPr>
          <p:cNvPr id="4" name="object 4"/>
          <p:cNvSpPr/>
          <p:nvPr/>
        </p:nvSpPr>
        <p:spPr>
          <a:xfrm>
            <a:off x="373062" y="4581525"/>
            <a:ext cx="8375650" cy="431800"/>
          </a:xfrm>
          <a:custGeom>
            <a:avLst/>
            <a:gdLst/>
            <a:ahLst/>
            <a:cxnLst/>
            <a:rect l="l" t="t" r="r" b="b"/>
            <a:pathLst>
              <a:path w="8375650" h="431800">
                <a:moveTo>
                  <a:pt x="0" y="0"/>
                </a:moveTo>
                <a:lnTo>
                  <a:pt x="8375650" y="0"/>
                </a:lnTo>
                <a:lnTo>
                  <a:pt x="8375650" y="431800"/>
                </a:lnTo>
                <a:lnTo>
                  <a:pt x="0" y="431800"/>
                </a:lnTo>
                <a:lnTo>
                  <a:pt x="0" y="0"/>
                </a:lnTo>
                <a:close/>
              </a:path>
            </a:pathLst>
          </a:custGeom>
          <a:ln w="28435">
            <a:solidFill>
              <a:srgbClr val="FF0000"/>
            </a:solidFill>
          </a:ln>
        </p:spPr>
        <p:txBody>
          <a:bodyPr wrap="square" lIns="0" tIns="0" rIns="0" bIns="0" rtlCol="0"/>
          <a:lstStyle/>
          <a:p>
            <a:endParaRPr/>
          </a:p>
        </p:txBody>
      </p:sp>
      <p:sp>
        <p:nvSpPr>
          <p:cNvPr id="5" name="object 5"/>
          <p:cNvSpPr/>
          <p:nvPr/>
        </p:nvSpPr>
        <p:spPr>
          <a:xfrm>
            <a:off x="1476375" y="476250"/>
            <a:ext cx="6409055" cy="885825"/>
          </a:xfrm>
          <a:custGeom>
            <a:avLst/>
            <a:gdLst/>
            <a:ahLst/>
            <a:cxnLst/>
            <a:rect l="l" t="t" r="r" b="b"/>
            <a:pathLst>
              <a:path w="6409055" h="885825">
                <a:moveTo>
                  <a:pt x="0" y="0"/>
                </a:moveTo>
                <a:lnTo>
                  <a:pt x="6408737" y="0"/>
                </a:lnTo>
                <a:lnTo>
                  <a:pt x="6408737" y="885825"/>
                </a:lnTo>
                <a:lnTo>
                  <a:pt x="0" y="885825"/>
                </a:lnTo>
                <a:lnTo>
                  <a:pt x="0" y="0"/>
                </a:lnTo>
                <a:close/>
              </a:path>
            </a:pathLst>
          </a:custGeom>
          <a:ln w="9525">
            <a:solidFill>
              <a:srgbClr val="000066"/>
            </a:solidFill>
          </a:ln>
        </p:spPr>
        <p:txBody>
          <a:bodyPr wrap="square" lIns="0" tIns="0" rIns="0" bIns="0" rtlCol="0"/>
          <a:lstStyle/>
          <a:p>
            <a:endParaRPr/>
          </a:p>
        </p:txBody>
      </p:sp>
      <p:sp>
        <p:nvSpPr>
          <p:cNvPr id="6" name="object 6"/>
          <p:cNvSpPr txBox="1"/>
          <p:nvPr/>
        </p:nvSpPr>
        <p:spPr>
          <a:xfrm>
            <a:off x="2422715" y="510349"/>
            <a:ext cx="4511675" cy="509270"/>
          </a:xfrm>
          <a:prstGeom prst="rect">
            <a:avLst/>
          </a:prstGeom>
        </p:spPr>
        <p:txBody>
          <a:bodyPr vert="horz" wrap="square" lIns="0" tIns="10795" rIns="0" bIns="0" rtlCol="0">
            <a:spAutoFit/>
          </a:bodyPr>
          <a:lstStyle/>
          <a:p>
            <a:pPr marL="300355" marR="5080" indent="-288290">
              <a:lnSpc>
                <a:spcPct val="102600"/>
              </a:lnSpc>
              <a:spcBef>
                <a:spcPts val="85"/>
              </a:spcBef>
            </a:pPr>
            <a:r>
              <a:rPr sz="1550" b="1" spc="10" dirty="0">
                <a:latin typeface="Tahoma"/>
                <a:cs typeface="Tahoma"/>
              </a:rPr>
              <a:t>Predittori indipendenti </a:t>
            </a:r>
            <a:r>
              <a:rPr sz="1550" b="1" spc="20" dirty="0">
                <a:latin typeface="Tahoma"/>
                <a:cs typeface="Tahoma"/>
              </a:rPr>
              <a:t>di </a:t>
            </a:r>
            <a:r>
              <a:rPr sz="1550" b="1" spc="5" dirty="0">
                <a:latin typeface="Tahoma"/>
                <a:cs typeface="Tahoma"/>
              </a:rPr>
              <a:t>mortalità </a:t>
            </a:r>
            <a:r>
              <a:rPr sz="1550" b="1" spc="10" dirty="0">
                <a:latin typeface="Tahoma"/>
                <a:cs typeface="Tahoma"/>
              </a:rPr>
              <a:t>cardiaca  nei </a:t>
            </a:r>
            <a:r>
              <a:rPr sz="1550" b="1" spc="20" dirty="0">
                <a:latin typeface="Tahoma"/>
                <a:cs typeface="Tahoma"/>
              </a:rPr>
              <a:t>paz </a:t>
            </a:r>
            <a:r>
              <a:rPr sz="1550" b="1" spc="10" dirty="0">
                <a:latin typeface="Tahoma"/>
                <a:cs typeface="Tahoma"/>
              </a:rPr>
              <a:t>con </a:t>
            </a:r>
            <a:r>
              <a:rPr sz="1550" b="1" spc="25" dirty="0">
                <a:latin typeface="Tahoma"/>
                <a:cs typeface="Tahoma"/>
              </a:rPr>
              <a:t>GFR &lt; </a:t>
            </a:r>
            <a:r>
              <a:rPr sz="1550" b="1" spc="15" dirty="0">
                <a:latin typeface="Tahoma"/>
                <a:cs typeface="Tahoma"/>
              </a:rPr>
              <a:t>60 </a:t>
            </a:r>
            <a:r>
              <a:rPr sz="1550" b="1" spc="10" dirty="0">
                <a:latin typeface="Tahoma"/>
                <a:cs typeface="Tahoma"/>
              </a:rPr>
              <a:t>ml/min/1.73</a:t>
            </a:r>
            <a:r>
              <a:rPr sz="1550" b="1" spc="385" dirty="0">
                <a:latin typeface="Tahoma"/>
                <a:cs typeface="Tahoma"/>
              </a:rPr>
              <a:t> </a:t>
            </a:r>
            <a:r>
              <a:rPr sz="1550" b="1" spc="35" dirty="0">
                <a:latin typeface="Tahoma"/>
                <a:cs typeface="Tahoma"/>
              </a:rPr>
              <a:t>m</a:t>
            </a:r>
            <a:r>
              <a:rPr sz="1575" b="1" spc="52" baseline="23809" dirty="0">
                <a:latin typeface="Tahoma"/>
                <a:cs typeface="Tahoma"/>
              </a:rPr>
              <a:t>2</a:t>
            </a:r>
            <a:endParaRPr sz="1575" baseline="23809">
              <a:latin typeface="Tahoma"/>
              <a:cs typeface="Tahoma"/>
            </a:endParaRPr>
          </a:p>
        </p:txBody>
      </p:sp>
      <p:sp>
        <p:nvSpPr>
          <p:cNvPr id="7" name="object 7"/>
          <p:cNvSpPr txBox="1"/>
          <p:nvPr/>
        </p:nvSpPr>
        <p:spPr>
          <a:xfrm>
            <a:off x="2056917" y="6325888"/>
            <a:ext cx="5302885" cy="314960"/>
          </a:xfrm>
          <a:prstGeom prst="rect">
            <a:avLst/>
          </a:prstGeom>
        </p:spPr>
        <p:txBody>
          <a:bodyPr vert="horz" wrap="square" lIns="0" tIns="12065" rIns="0" bIns="0" rtlCol="0">
            <a:spAutoFit/>
          </a:bodyPr>
          <a:lstStyle/>
          <a:p>
            <a:pPr marL="12700">
              <a:lnSpc>
                <a:spcPct val="100000"/>
              </a:lnSpc>
              <a:spcBef>
                <a:spcPts val="95"/>
              </a:spcBef>
            </a:pPr>
            <a:r>
              <a:rPr sz="1900" i="1" spc="-50" dirty="0">
                <a:latin typeface="Tahoma"/>
                <a:cs typeface="Tahoma"/>
              </a:rPr>
              <a:t>Poletti </a:t>
            </a:r>
            <a:r>
              <a:rPr sz="1900" i="1" spc="-65" dirty="0">
                <a:latin typeface="Tahoma"/>
                <a:cs typeface="Tahoma"/>
              </a:rPr>
              <a:t>R </a:t>
            </a:r>
            <a:r>
              <a:rPr sz="1900" i="1" spc="-55" dirty="0">
                <a:latin typeface="Tahoma"/>
                <a:cs typeface="Tahoma"/>
              </a:rPr>
              <a:t>et </a:t>
            </a:r>
            <a:r>
              <a:rPr sz="1900" i="1" spc="-50" dirty="0">
                <a:latin typeface="Tahoma"/>
                <a:cs typeface="Tahoma"/>
              </a:rPr>
              <a:t>al, International Journal </a:t>
            </a:r>
            <a:r>
              <a:rPr sz="1900" i="1" spc="-55" dirty="0">
                <a:latin typeface="Tahoma"/>
                <a:cs typeface="Tahoma"/>
              </a:rPr>
              <a:t>Cardiology</a:t>
            </a:r>
            <a:r>
              <a:rPr sz="1900" i="1" spc="204" dirty="0">
                <a:latin typeface="Tahoma"/>
                <a:cs typeface="Tahoma"/>
              </a:rPr>
              <a:t> </a:t>
            </a:r>
            <a:r>
              <a:rPr sz="1900" i="1" spc="-70" dirty="0">
                <a:latin typeface="Tahoma"/>
                <a:cs typeface="Tahoma"/>
              </a:rPr>
              <a:t>2013</a:t>
            </a:r>
            <a:endParaRPr sz="1900">
              <a:latin typeface="Tahoma"/>
              <a:cs typeface="Tahoma"/>
            </a:endParaRPr>
          </a:p>
        </p:txBody>
      </p:sp>
      <p:sp>
        <p:nvSpPr>
          <p:cNvPr id="9" name="object 9"/>
          <p:cNvSpPr/>
          <p:nvPr/>
        </p:nvSpPr>
        <p:spPr>
          <a:xfrm>
            <a:off x="7446962" y="760412"/>
            <a:ext cx="1665605" cy="1616075"/>
          </a:xfrm>
          <a:custGeom>
            <a:avLst/>
            <a:gdLst/>
            <a:ahLst/>
            <a:cxnLst/>
            <a:rect l="l" t="t" r="r" b="b"/>
            <a:pathLst>
              <a:path w="1665604" h="1616075">
                <a:moveTo>
                  <a:pt x="0" y="0"/>
                </a:moveTo>
                <a:lnTo>
                  <a:pt x="1665287" y="0"/>
                </a:lnTo>
                <a:lnTo>
                  <a:pt x="1665287" y="1616075"/>
                </a:lnTo>
                <a:lnTo>
                  <a:pt x="0" y="1616075"/>
                </a:lnTo>
                <a:lnTo>
                  <a:pt x="0" y="0"/>
                </a:lnTo>
                <a:close/>
              </a:path>
            </a:pathLst>
          </a:custGeom>
          <a:ln w="9525">
            <a:solidFill>
              <a:srgbClr val="000066"/>
            </a:solidFill>
          </a:ln>
        </p:spPr>
        <p:txBody>
          <a:bodyPr wrap="square" lIns="0" tIns="0" rIns="0" bIns="0" rtlCol="0"/>
          <a:lstStyle/>
          <a:p>
            <a:endParaRPr/>
          </a:p>
        </p:txBody>
      </p:sp>
    </p:spTree>
    <p:extLst>
      <p:ext uri="{BB962C8B-B14F-4D97-AF65-F5344CB8AC3E}">
        <p14:creationId xmlns:p14="http://schemas.microsoft.com/office/powerpoint/2010/main" val="1300919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alpha val="97000"/>
          </a:schemeClr>
        </a:solidFill>
        <a:effectLst/>
      </p:bgPr>
    </p:bg>
    <p:spTree>
      <p:nvGrpSpPr>
        <p:cNvPr id="1" name=""/>
        <p:cNvGrpSpPr/>
        <p:nvPr/>
      </p:nvGrpSpPr>
      <p:grpSpPr>
        <a:xfrm>
          <a:off x="0" y="0"/>
          <a:ext cx="0" cy="0"/>
          <a:chOff x="0" y="0"/>
          <a:chExt cx="0" cy="0"/>
        </a:xfrm>
      </p:grpSpPr>
      <p:pic>
        <p:nvPicPr>
          <p:cNvPr id="4" name="MaronePre_daHfp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533400" y="685800"/>
            <a:ext cx="8077200" cy="5911552"/>
          </a:xfrm>
          <a:prstGeom prst="rect">
            <a:avLst/>
          </a:prstGeom>
        </p:spPr>
      </p:pic>
      <p:sp>
        <p:nvSpPr>
          <p:cNvPr id="2" name="Rettangolo 1"/>
          <p:cNvSpPr/>
          <p:nvPr/>
        </p:nvSpPr>
        <p:spPr>
          <a:xfrm>
            <a:off x="4427984" y="6309320"/>
            <a:ext cx="2889626" cy="400110"/>
          </a:xfrm>
          <a:prstGeom prst="rect">
            <a:avLst/>
          </a:prstGeom>
        </p:spPr>
        <p:txBody>
          <a:bodyPr wrap="square">
            <a:spAutoFit/>
          </a:bodyPr>
          <a:lstStyle/>
          <a:p>
            <a:r>
              <a:rPr lang="it-IT" sz="2000" b="1" dirty="0" smtClean="0">
                <a:solidFill>
                  <a:srgbClr val="FF0000"/>
                </a:solidFill>
                <a:latin typeface="Calibri" charset="0"/>
                <a:ea typeface="Calibri" charset="0"/>
                <a:cs typeface="Calibri" charset="0"/>
              </a:rPr>
              <a:t> </a:t>
            </a:r>
            <a:endParaRPr lang="it-IT" sz="2000" b="1" dirty="0">
              <a:solidFill>
                <a:srgbClr val="FF0000"/>
              </a:solidFill>
              <a:latin typeface="Calibri" charset="0"/>
              <a:ea typeface="Calibri" charset="0"/>
              <a:cs typeface="Calibri" charset="0"/>
            </a:endParaRPr>
          </a:p>
        </p:txBody>
      </p:sp>
    </p:spTree>
    <p:extLst>
      <p:ext uri="{BB962C8B-B14F-4D97-AF65-F5344CB8AC3E}">
        <p14:creationId xmlns:p14="http://schemas.microsoft.com/office/powerpoint/2010/main" val="3626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alpha val="97000"/>
          </a:schemeClr>
        </a:solidFill>
        <a:effectLst/>
      </p:bgPr>
    </p:bg>
    <p:spTree>
      <p:nvGrpSpPr>
        <p:cNvPr id="1" name=""/>
        <p:cNvGrpSpPr/>
        <p:nvPr/>
      </p:nvGrpSpPr>
      <p:grpSpPr>
        <a:xfrm>
          <a:off x="0" y="0"/>
          <a:ext cx="0" cy="0"/>
          <a:chOff x="0" y="0"/>
          <a:chExt cx="0" cy="0"/>
        </a:xfrm>
      </p:grpSpPr>
      <p:pic>
        <p:nvPicPr>
          <p:cNvPr id="4" name="MaronePr1_qOQC16.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467544" y="476672"/>
            <a:ext cx="8077200" cy="5486400"/>
          </a:xfrm>
          <a:prstGeom prst="rect">
            <a:avLst/>
          </a:prstGeom>
        </p:spPr>
      </p:pic>
      <p:sp>
        <p:nvSpPr>
          <p:cNvPr id="3" name="Rettangolo 2"/>
          <p:cNvSpPr/>
          <p:nvPr/>
        </p:nvSpPr>
        <p:spPr>
          <a:xfrm>
            <a:off x="6799336" y="6165304"/>
            <a:ext cx="1661096" cy="461665"/>
          </a:xfrm>
          <a:prstGeom prst="rect">
            <a:avLst/>
          </a:prstGeom>
        </p:spPr>
        <p:txBody>
          <a:bodyPr wrap="none">
            <a:spAutoFit/>
          </a:bodyPr>
          <a:lstStyle/>
          <a:p>
            <a:r>
              <a:rPr lang="it-IT" sz="2400" b="1" smtClean="0">
                <a:solidFill>
                  <a:srgbClr val="FF0000"/>
                </a:solidFill>
                <a:latin typeface="Calibri" charset="0"/>
                <a:ea typeface="Calibri" charset="0"/>
                <a:cs typeface="Calibri" charset="0"/>
              </a:rPr>
              <a:t>LV EF : 23% </a:t>
            </a:r>
            <a:endParaRPr lang="it-IT" sz="2400" b="1" dirty="0">
              <a:solidFill>
                <a:srgbClr val="FF0000"/>
              </a:solidFill>
              <a:latin typeface="Calibri" charset="0"/>
              <a:ea typeface="Calibri" charset="0"/>
              <a:cs typeface="Calibri" charset="0"/>
            </a:endParaRPr>
          </a:p>
        </p:txBody>
      </p:sp>
    </p:spTree>
    <p:extLst>
      <p:ext uri="{BB962C8B-B14F-4D97-AF65-F5344CB8AC3E}">
        <p14:creationId xmlns:p14="http://schemas.microsoft.com/office/powerpoint/2010/main" val="11591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0660" y="6291947"/>
            <a:ext cx="5914390" cy="314960"/>
          </a:xfrm>
          <a:prstGeom prst="rect">
            <a:avLst/>
          </a:prstGeom>
        </p:spPr>
        <p:txBody>
          <a:bodyPr vert="horz" wrap="square" lIns="0" tIns="12065" rIns="0" bIns="0" rtlCol="0">
            <a:spAutoFit/>
          </a:bodyPr>
          <a:lstStyle/>
          <a:p>
            <a:pPr marL="12700">
              <a:lnSpc>
                <a:spcPct val="100000"/>
              </a:lnSpc>
              <a:spcBef>
                <a:spcPts val="95"/>
              </a:spcBef>
            </a:pPr>
            <a:r>
              <a:rPr sz="1900" i="1" spc="-60" dirty="0">
                <a:solidFill>
                  <a:srgbClr val="000099"/>
                </a:solidFill>
                <a:latin typeface="Tahoma"/>
                <a:cs typeface="Tahoma"/>
              </a:rPr>
              <a:t>Kidney Disease Outcome </a:t>
            </a:r>
            <a:r>
              <a:rPr sz="1900" i="1" spc="-55" dirty="0">
                <a:solidFill>
                  <a:srgbClr val="000099"/>
                </a:solidFill>
                <a:latin typeface="Tahoma"/>
                <a:cs typeface="Tahoma"/>
              </a:rPr>
              <a:t>Quality </a:t>
            </a:r>
            <a:r>
              <a:rPr sz="1900" i="1" spc="-45" dirty="0">
                <a:solidFill>
                  <a:srgbClr val="000099"/>
                </a:solidFill>
                <a:latin typeface="Tahoma"/>
                <a:cs typeface="Tahoma"/>
              </a:rPr>
              <a:t>Initiative </a:t>
            </a:r>
            <a:r>
              <a:rPr sz="1900" i="1" spc="-60" dirty="0">
                <a:solidFill>
                  <a:srgbClr val="000099"/>
                </a:solidFill>
                <a:latin typeface="Tahoma"/>
                <a:cs typeface="Tahoma"/>
              </a:rPr>
              <a:t>(K/DOQI),</a:t>
            </a:r>
            <a:r>
              <a:rPr sz="1900" i="1" spc="285" dirty="0">
                <a:solidFill>
                  <a:srgbClr val="000099"/>
                </a:solidFill>
                <a:latin typeface="Tahoma"/>
                <a:cs typeface="Tahoma"/>
              </a:rPr>
              <a:t> </a:t>
            </a:r>
            <a:r>
              <a:rPr sz="1900" i="1" spc="-70" dirty="0">
                <a:solidFill>
                  <a:srgbClr val="000099"/>
                </a:solidFill>
                <a:latin typeface="Tahoma"/>
                <a:cs typeface="Tahoma"/>
              </a:rPr>
              <a:t>2002</a:t>
            </a:r>
            <a:endParaRPr sz="1900">
              <a:latin typeface="Tahoma"/>
              <a:cs typeface="Tahoma"/>
            </a:endParaRPr>
          </a:p>
        </p:txBody>
      </p:sp>
      <p:sp>
        <p:nvSpPr>
          <p:cNvPr id="3" name="object 3"/>
          <p:cNvSpPr/>
          <p:nvPr/>
        </p:nvSpPr>
        <p:spPr>
          <a:xfrm>
            <a:off x="411849" y="1346619"/>
            <a:ext cx="8556623" cy="45354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875" y="1331912"/>
            <a:ext cx="8575675" cy="4554855"/>
          </a:xfrm>
          <a:custGeom>
            <a:avLst/>
            <a:gdLst/>
            <a:ahLst/>
            <a:cxnLst/>
            <a:rect l="l" t="t" r="r" b="b"/>
            <a:pathLst>
              <a:path w="8575675" h="4554855">
                <a:moveTo>
                  <a:pt x="0" y="0"/>
                </a:moveTo>
                <a:lnTo>
                  <a:pt x="8575675" y="0"/>
                </a:lnTo>
                <a:lnTo>
                  <a:pt x="8575675" y="4554537"/>
                </a:lnTo>
                <a:lnTo>
                  <a:pt x="0" y="4554537"/>
                </a:lnTo>
                <a:lnTo>
                  <a:pt x="0" y="0"/>
                </a:lnTo>
                <a:close/>
              </a:path>
            </a:pathLst>
          </a:custGeom>
          <a:ln w="19050">
            <a:solidFill>
              <a:srgbClr val="C00000"/>
            </a:solidFill>
          </a:ln>
        </p:spPr>
        <p:txBody>
          <a:bodyPr wrap="square" lIns="0" tIns="0" rIns="0" bIns="0" rtlCol="0"/>
          <a:lstStyle/>
          <a:p>
            <a:endParaRPr/>
          </a:p>
        </p:txBody>
      </p:sp>
      <p:sp>
        <p:nvSpPr>
          <p:cNvPr id="5" name="object 5"/>
          <p:cNvSpPr txBox="1">
            <a:spLocks noGrp="1"/>
          </p:cNvSpPr>
          <p:nvPr>
            <p:ph type="title"/>
          </p:nvPr>
        </p:nvSpPr>
        <p:spPr>
          <a:xfrm>
            <a:off x="128099" y="343132"/>
            <a:ext cx="2710180" cy="413384"/>
          </a:xfrm>
          <a:prstGeom prst="rect">
            <a:avLst/>
          </a:prstGeom>
        </p:spPr>
        <p:txBody>
          <a:bodyPr vert="horz" wrap="square" lIns="0" tIns="11430" rIns="0" bIns="0" rtlCol="0">
            <a:spAutoFit/>
          </a:bodyPr>
          <a:lstStyle/>
          <a:p>
            <a:pPr marL="12700">
              <a:lnSpc>
                <a:spcPct val="100000"/>
              </a:lnSpc>
              <a:spcBef>
                <a:spcPts val="90"/>
              </a:spcBef>
            </a:pPr>
            <a:r>
              <a:rPr sz="2550" i="1" spc="-160" dirty="0">
                <a:solidFill>
                  <a:srgbClr val="000066"/>
                </a:solidFill>
                <a:latin typeface="Tahoma"/>
                <a:cs typeface="Tahoma"/>
              </a:rPr>
              <a:t>CKD </a:t>
            </a:r>
            <a:r>
              <a:rPr sz="2550" i="1" spc="-225" dirty="0">
                <a:solidFill>
                  <a:srgbClr val="000066"/>
                </a:solidFill>
                <a:latin typeface="Tahoma"/>
                <a:cs typeface="Tahoma"/>
              </a:rPr>
              <a:t>-</a:t>
            </a:r>
            <a:r>
              <a:rPr sz="2550" i="1" spc="-300" dirty="0">
                <a:solidFill>
                  <a:srgbClr val="000066"/>
                </a:solidFill>
                <a:latin typeface="Tahoma"/>
                <a:cs typeface="Tahoma"/>
              </a:rPr>
              <a:t> </a:t>
            </a:r>
            <a:r>
              <a:rPr sz="2550" i="1" spc="-90" dirty="0">
                <a:solidFill>
                  <a:srgbClr val="000066"/>
                </a:solidFill>
                <a:latin typeface="Tahoma"/>
                <a:cs typeface="Tahoma"/>
              </a:rPr>
              <a:t>stadiazione</a:t>
            </a:r>
            <a:endParaRPr sz="2550">
              <a:latin typeface="Tahoma"/>
              <a:cs typeface="Tahoma"/>
            </a:endParaRPr>
          </a:p>
        </p:txBody>
      </p:sp>
      <p:sp>
        <p:nvSpPr>
          <p:cNvPr id="6" name="object 6"/>
          <p:cNvSpPr/>
          <p:nvPr/>
        </p:nvSpPr>
        <p:spPr>
          <a:xfrm>
            <a:off x="179387" y="828675"/>
            <a:ext cx="8820150" cy="0"/>
          </a:xfrm>
          <a:custGeom>
            <a:avLst/>
            <a:gdLst/>
            <a:ahLst/>
            <a:cxnLst/>
            <a:rect l="l" t="t" r="r" b="b"/>
            <a:pathLst>
              <a:path w="8820150">
                <a:moveTo>
                  <a:pt x="0" y="0"/>
                </a:moveTo>
                <a:lnTo>
                  <a:pt x="8820150" y="0"/>
                </a:lnTo>
              </a:path>
            </a:pathLst>
          </a:custGeom>
          <a:ln w="36004">
            <a:solidFill>
              <a:srgbClr val="000080"/>
            </a:solidFill>
          </a:ln>
        </p:spPr>
        <p:txBody>
          <a:bodyPr wrap="square" lIns="0" tIns="0" rIns="0" bIns="0" rtlCol="0"/>
          <a:lstStyle/>
          <a:p>
            <a:endParaRPr/>
          </a:p>
        </p:txBody>
      </p:sp>
    </p:spTree>
    <p:extLst>
      <p:ext uri="{BB962C8B-B14F-4D97-AF65-F5344CB8AC3E}">
        <p14:creationId xmlns:p14="http://schemas.microsoft.com/office/powerpoint/2010/main" val="846416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0336" y="483336"/>
            <a:ext cx="8641354" cy="504579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1790" y="5873958"/>
            <a:ext cx="7538084" cy="863600"/>
          </a:xfrm>
          <a:prstGeom prst="rect">
            <a:avLst/>
          </a:prstGeom>
        </p:spPr>
        <p:txBody>
          <a:bodyPr vert="horz" wrap="square" lIns="0" tIns="27305" rIns="0" bIns="0" rtlCol="0">
            <a:spAutoFit/>
          </a:bodyPr>
          <a:lstStyle/>
          <a:p>
            <a:pPr marL="12700" marR="5080" algn="ctr">
              <a:lnSpc>
                <a:spcPct val="94700"/>
              </a:lnSpc>
              <a:spcBef>
                <a:spcPts val="215"/>
              </a:spcBef>
            </a:pPr>
            <a:r>
              <a:rPr sz="1900" b="1" i="1" spc="-80" dirty="0">
                <a:solidFill>
                  <a:srgbClr val="000099"/>
                </a:solidFill>
                <a:latin typeface="Tahoma"/>
                <a:cs typeface="Tahoma"/>
              </a:rPr>
              <a:t>Rischio </a:t>
            </a:r>
            <a:r>
              <a:rPr sz="1900" b="1" i="1" spc="-65" dirty="0">
                <a:solidFill>
                  <a:srgbClr val="000099"/>
                </a:solidFill>
                <a:latin typeface="Tahoma"/>
                <a:cs typeface="Tahoma"/>
              </a:rPr>
              <a:t>relativo </a:t>
            </a:r>
            <a:r>
              <a:rPr sz="1900" b="1" i="1" spc="-75" dirty="0">
                <a:solidFill>
                  <a:srgbClr val="000099"/>
                </a:solidFill>
                <a:latin typeface="Tahoma"/>
                <a:cs typeface="Tahoma"/>
              </a:rPr>
              <a:t>combinato </a:t>
            </a:r>
            <a:r>
              <a:rPr sz="1900" b="1" i="1" spc="-125" dirty="0">
                <a:solidFill>
                  <a:srgbClr val="000099"/>
                </a:solidFill>
                <a:latin typeface="Tahoma"/>
                <a:cs typeface="Tahoma"/>
              </a:rPr>
              <a:t>in </a:t>
            </a:r>
            <a:r>
              <a:rPr sz="1900" b="1" i="1" spc="-85" dirty="0">
                <a:solidFill>
                  <a:srgbClr val="000099"/>
                </a:solidFill>
                <a:latin typeface="Tahoma"/>
                <a:cs typeface="Tahoma"/>
              </a:rPr>
              <a:t>base </a:t>
            </a:r>
            <a:r>
              <a:rPr sz="1900" b="1" i="1" spc="-110" dirty="0">
                <a:solidFill>
                  <a:srgbClr val="000099"/>
                </a:solidFill>
                <a:latin typeface="Tahoma"/>
                <a:cs typeface="Tahoma"/>
              </a:rPr>
              <a:t>ai </a:t>
            </a:r>
            <a:r>
              <a:rPr sz="1900" b="1" i="1" spc="-70" dirty="0">
                <a:solidFill>
                  <a:srgbClr val="000099"/>
                </a:solidFill>
                <a:latin typeface="Tahoma"/>
                <a:cs typeface="Tahoma"/>
              </a:rPr>
              <a:t>valori </a:t>
            </a:r>
            <a:r>
              <a:rPr sz="1900" b="1" i="1" spc="-125" dirty="0">
                <a:solidFill>
                  <a:srgbClr val="000099"/>
                </a:solidFill>
                <a:latin typeface="Tahoma"/>
                <a:cs typeface="Tahoma"/>
              </a:rPr>
              <a:t>di </a:t>
            </a:r>
            <a:r>
              <a:rPr sz="1900" b="1" i="1" spc="-140" dirty="0">
                <a:solidFill>
                  <a:srgbClr val="000099"/>
                </a:solidFill>
                <a:latin typeface="Tahoma"/>
                <a:cs typeface="Tahoma"/>
              </a:rPr>
              <a:t>GFR </a:t>
            </a:r>
            <a:r>
              <a:rPr sz="1900" b="1" i="1" spc="-130" dirty="0">
                <a:solidFill>
                  <a:srgbClr val="000099"/>
                </a:solidFill>
                <a:latin typeface="Tahoma"/>
                <a:cs typeface="Tahoma"/>
              </a:rPr>
              <a:t>ed </a:t>
            </a:r>
            <a:r>
              <a:rPr sz="1900" b="1" i="1" spc="-70" dirty="0">
                <a:solidFill>
                  <a:srgbClr val="000099"/>
                </a:solidFill>
                <a:latin typeface="Tahoma"/>
                <a:cs typeface="Tahoma"/>
              </a:rPr>
              <a:t>albuminuria  </a:t>
            </a:r>
            <a:r>
              <a:rPr sz="1900" i="1" spc="-50" dirty="0">
                <a:solidFill>
                  <a:srgbClr val="000099"/>
                </a:solidFill>
                <a:latin typeface="Tahoma"/>
                <a:cs typeface="Tahoma"/>
              </a:rPr>
              <a:t>Clinical Practical </a:t>
            </a:r>
            <a:r>
              <a:rPr sz="1900" i="1" spc="-55" dirty="0">
                <a:solidFill>
                  <a:srgbClr val="000099"/>
                </a:solidFill>
                <a:latin typeface="Tahoma"/>
                <a:cs typeface="Tahoma"/>
              </a:rPr>
              <a:t>Guidelines </a:t>
            </a:r>
            <a:r>
              <a:rPr sz="1900" i="1" spc="-45" dirty="0">
                <a:solidFill>
                  <a:srgbClr val="000099"/>
                </a:solidFill>
                <a:latin typeface="Tahoma"/>
                <a:cs typeface="Tahoma"/>
              </a:rPr>
              <a:t>for the </a:t>
            </a:r>
            <a:r>
              <a:rPr sz="1900" i="1" spc="-60" dirty="0">
                <a:solidFill>
                  <a:srgbClr val="000099"/>
                </a:solidFill>
                <a:latin typeface="Tahoma"/>
                <a:cs typeface="Tahoma"/>
              </a:rPr>
              <a:t>Evaluation and Management </a:t>
            </a:r>
            <a:r>
              <a:rPr sz="1900" i="1" spc="-50" dirty="0">
                <a:solidFill>
                  <a:srgbClr val="000099"/>
                </a:solidFill>
                <a:latin typeface="Tahoma"/>
                <a:cs typeface="Tahoma"/>
              </a:rPr>
              <a:t>of </a:t>
            </a:r>
            <a:r>
              <a:rPr sz="1900" i="1" spc="-55" dirty="0">
                <a:solidFill>
                  <a:srgbClr val="000099"/>
                </a:solidFill>
                <a:latin typeface="Tahoma"/>
                <a:cs typeface="Tahoma"/>
              </a:rPr>
              <a:t>Chronic  </a:t>
            </a:r>
            <a:r>
              <a:rPr sz="1900" i="1" spc="-60" dirty="0">
                <a:solidFill>
                  <a:srgbClr val="000099"/>
                </a:solidFill>
                <a:latin typeface="Tahoma"/>
                <a:cs typeface="Tahoma"/>
              </a:rPr>
              <a:t>Kidney Disease </a:t>
            </a:r>
            <a:r>
              <a:rPr sz="1900" i="1" spc="-40" dirty="0">
                <a:solidFill>
                  <a:srgbClr val="000099"/>
                </a:solidFill>
                <a:latin typeface="Tahoma"/>
                <a:cs typeface="Tahoma"/>
              </a:rPr>
              <a:t>- </a:t>
            </a:r>
            <a:r>
              <a:rPr sz="1900" i="1" spc="-70" dirty="0">
                <a:solidFill>
                  <a:srgbClr val="000099"/>
                </a:solidFill>
                <a:latin typeface="Tahoma"/>
                <a:cs typeface="Tahoma"/>
              </a:rPr>
              <a:t>KDIGO,</a:t>
            </a:r>
            <a:r>
              <a:rPr sz="1900" i="1" spc="160" dirty="0">
                <a:solidFill>
                  <a:srgbClr val="000099"/>
                </a:solidFill>
                <a:latin typeface="Tahoma"/>
                <a:cs typeface="Tahoma"/>
              </a:rPr>
              <a:t> </a:t>
            </a:r>
            <a:r>
              <a:rPr sz="1900" i="1" spc="-70" dirty="0">
                <a:solidFill>
                  <a:srgbClr val="000099"/>
                </a:solidFill>
                <a:latin typeface="Tahoma"/>
                <a:cs typeface="Tahoma"/>
              </a:rPr>
              <a:t>2012</a:t>
            </a:r>
            <a:endParaRPr sz="1900">
              <a:latin typeface="Tahoma"/>
              <a:cs typeface="Tahoma"/>
            </a:endParaRPr>
          </a:p>
        </p:txBody>
      </p:sp>
    </p:spTree>
    <p:extLst>
      <p:ext uri="{BB962C8B-B14F-4D97-AF65-F5344CB8AC3E}">
        <p14:creationId xmlns:p14="http://schemas.microsoft.com/office/powerpoint/2010/main" val="795210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287" y="1125537"/>
            <a:ext cx="3521138" cy="41036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954125" y="6428002"/>
            <a:ext cx="200533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17375E"/>
                </a:solidFill>
                <a:latin typeface="Tahoma"/>
                <a:cs typeface="Tahoma"/>
              </a:rPr>
              <a:t>Poletti </a:t>
            </a:r>
            <a:r>
              <a:rPr sz="1800" spc="-5" dirty="0">
                <a:solidFill>
                  <a:srgbClr val="17375E"/>
                </a:solidFill>
                <a:latin typeface="Tahoma"/>
                <a:cs typeface="Tahoma"/>
              </a:rPr>
              <a:t>R </a:t>
            </a:r>
            <a:r>
              <a:rPr sz="1800" spc="-10" dirty="0">
                <a:solidFill>
                  <a:srgbClr val="17375E"/>
                </a:solidFill>
                <a:latin typeface="Tahoma"/>
                <a:cs typeface="Tahoma"/>
              </a:rPr>
              <a:t>et </a:t>
            </a:r>
            <a:r>
              <a:rPr sz="1800" spc="-15" dirty="0">
                <a:solidFill>
                  <a:srgbClr val="17375E"/>
                </a:solidFill>
                <a:latin typeface="Tahoma"/>
                <a:cs typeface="Tahoma"/>
              </a:rPr>
              <a:t>al,</a:t>
            </a:r>
            <a:r>
              <a:rPr sz="1800" spc="-25" dirty="0">
                <a:solidFill>
                  <a:srgbClr val="17375E"/>
                </a:solidFill>
                <a:latin typeface="Tahoma"/>
                <a:cs typeface="Tahoma"/>
              </a:rPr>
              <a:t> </a:t>
            </a:r>
            <a:r>
              <a:rPr sz="1800" spc="-15" dirty="0">
                <a:solidFill>
                  <a:srgbClr val="17375E"/>
                </a:solidFill>
                <a:latin typeface="Tahoma"/>
                <a:cs typeface="Tahoma"/>
              </a:rPr>
              <a:t>2013</a:t>
            </a:r>
            <a:endParaRPr sz="1800">
              <a:latin typeface="Tahoma"/>
              <a:cs typeface="Tahoma"/>
            </a:endParaRPr>
          </a:p>
        </p:txBody>
      </p:sp>
      <p:sp>
        <p:nvSpPr>
          <p:cNvPr id="4" name="object 4"/>
          <p:cNvSpPr/>
          <p:nvPr/>
        </p:nvSpPr>
        <p:spPr>
          <a:xfrm>
            <a:off x="3132137" y="1693862"/>
            <a:ext cx="719455" cy="287655"/>
          </a:xfrm>
          <a:custGeom>
            <a:avLst/>
            <a:gdLst/>
            <a:ahLst/>
            <a:cxnLst/>
            <a:rect l="l" t="t" r="r" b="b"/>
            <a:pathLst>
              <a:path w="719454" h="287655">
                <a:moveTo>
                  <a:pt x="0" y="0"/>
                </a:moveTo>
                <a:lnTo>
                  <a:pt x="719137" y="0"/>
                </a:lnTo>
                <a:lnTo>
                  <a:pt x="719137" y="287337"/>
                </a:lnTo>
                <a:lnTo>
                  <a:pt x="0" y="287337"/>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3132137" y="2492375"/>
            <a:ext cx="719455" cy="288925"/>
          </a:xfrm>
          <a:custGeom>
            <a:avLst/>
            <a:gdLst/>
            <a:ahLst/>
            <a:cxnLst/>
            <a:rect l="l" t="t" r="r" b="b"/>
            <a:pathLst>
              <a:path w="719454" h="288925">
                <a:moveTo>
                  <a:pt x="0" y="0"/>
                </a:moveTo>
                <a:lnTo>
                  <a:pt x="719137" y="0"/>
                </a:lnTo>
                <a:lnTo>
                  <a:pt x="719137" y="288925"/>
                </a:lnTo>
                <a:lnTo>
                  <a:pt x="0" y="288925"/>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3282226" y="2525356"/>
            <a:ext cx="175958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17375E"/>
                </a:solidFill>
                <a:latin typeface="Tahoma"/>
                <a:cs typeface="Tahoma"/>
              </a:rPr>
              <a:t>eGFR&lt;60 </a:t>
            </a:r>
            <a:r>
              <a:rPr sz="1000" dirty="0">
                <a:solidFill>
                  <a:srgbClr val="17375E"/>
                </a:solidFill>
                <a:latin typeface="Tahoma"/>
                <a:cs typeface="Tahoma"/>
              </a:rPr>
              <a:t>mL/min/1.73</a:t>
            </a:r>
            <a:r>
              <a:rPr sz="1000" spc="-80" dirty="0">
                <a:solidFill>
                  <a:srgbClr val="17375E"/>
                </a:solidFill>
                <a:latin typeface="Tahoma"/>
                <a:cs typeface="Tahoma"/>
              </a:rPr>
              <a:t> </a:t>
            </a:r>
            <a:r>
              <a:rPr sz="1000" spc="10" dirty="0">
                <a:solidFill>
                  <a:srgbClr val="17375E"/>
                </a:solidFill>
                <a:latin typeface="Tahoma"/>
                <a:cs typeface="Tahoma"/>
              </a:rPr>
              <a:t>m2</a:t>
            </a:r>
            <a:endParaRPr sz="1000">
              <a:latin typeface="Tahoma"/>
              <a:cs typeface="Tahoma"/>
            </a:endParaRPr>
          </a:p>
        </p:txBody>
      </p:sp>
      <p:sp>
        <p:nvSpPr>
          <p:cNvPr id="7" name="object 7"/>
          <p:cNvSpPr txBox="1"/>
          <p:nvPr/>
        </p:nvSpPr>
        <p:spPr>
          <a:xfrm>
            <a:off x="3282226" y="1733194"/>
            <a:ext cx="175958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17375E"/>
                </a:solidFill>
                <a:latin typeface="Tahoma"/>
                <a:cs typeface="Tahoma"/>
              </a:rPr>
              <a:t>eGFR&gt;60 </a:t>
            </a:r>
            <a:r>
              <a:rPr sz="1000" dirty="0">
                <a:solidFill>
                  <a:srgbClr val="17375E"/>
                </a:solidFill>
                <a:latin typeface="Tahoma"/>
                <a:cs typeface="Tahoma"/>
              </a:rPr>
              <a:t>mL/min/1.73</a:t>
            </a:r>
            <a:r>
              <a:rPr sz="1000" spc="-80" dirty="0">
                <a:solidFill>
                  <a:srgbClr val="17375E"/>
                </a:solidFill>
                <a:latin typeface="Tahoma"/>
                <a:cs typeface="Tahoma"/>
              </a:rPr>
              <a:t> </a:t>
            </a:r>
            <a:r>
              <a:rPr sz="1000" spc="10" dirty="0">
                <a:solidFill>
                  <a:srgbClr val="17375E"/>
                </a:solidFill>
                <a:latin typeface="Tahoma"/>
                <a:cs typeface="Tahoma"/>
              </a:rPr>
              <a:t>m2</a:t>
            </a:r>
            <a:endParaRPr sz="1000">
              <a:latin typeface="Tahoma"/>
              <a:cs typeface="Tahoma"/>
            </a:endParaRPr>
          </a:p>
        </p:txBody>
      </p:sp>
      <p:sp>
        <p:nvSpPr>
          <p:cNvPr id="8" name="object 8"/>
          <p:cNvSpPr txBox="1"/>
          <p:nvPr/>
        </p:nvSpPr>
        <p:spPr>
          <a:xfrm>
            <a:off x="1482013" y="2765640"/>
            <a:ext cx="1003935"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17375E"/>
                </a:solidFill>
                <a:latin typeface="Tahoma"/>
                <a:cs typeface="Tahoma"/>
              </a:rPr>
              <a:t>p&lt;0.0001</a:t>
            </a:r>
            <a:endParaRPr sz="1800">
              <a:latin typeface="Tahoma"/>
              <a:cs typeface="Tahoma"/>
            </a:endParaRPr>
          </a:p>
        </p:txBody>
      </p:sp>
      <p:sp>
        <p:nvSpPr>
          <p:cNvPr id="9" name="object 9"/>
          <p:cNvSpPr txBox="1"/>
          <p:nvPr/>
        </p:nvSpPr>
        <p:spPr>
          <a:xfrm>
            <a:off x="5312664" y="3209581"/>
            <a:ext cx="2776855" cy="835025"/>
          </a:xfrm>
          <a:prstGeom prst="rect">
            <a:avLst/>
          </a:prstGeom>
        </p:spPr>
        <p:txBody>
          <a:bodyPr vert="horz" wrap="square" lIns="0" tIns="19685" rIns="0" bIns="0" rtlCol="0">
            <a:spAutoFit/>
          </a:bodyPr>
          <a:lstStyle/>
          <a:p>
            <a:pPr marL="12700" marR="5080">
              <a:lnSpc>
                <a:spcPct val="97500"/>
              </a:lnSpc>
              <a:spcBef>
                <a:spcPts val="155"/>
              </a:spcBef>
            </a:pPr>
            <a:r>
              <a:rPr sz="1800" spc="-10" dirty="0">
                <a:solidFill>
                  <a:srgbClr val="17375E"/>
                </a:solidFill>
                <a:latin typeface="Tahoma"/>
                <a:cs typeface="Tahoma"/>
              </a:rPr>
              <a:t>eGFR </a:t>
            </a:r>
            <a:r>
              <a:rPr sz="1800" dirty="0">
                <a:solidFill>
                  <a:srgbClr val="17375E"/>
                </a:solidFill>
                <a:latin typeface="Tahoma"/>
                <a:cs typeface="Tahoma"/>
              </a:rPr>
              <a:t>by the </a:t>
            </a:r>
            <a:r>
              <a:rPr sz="1800" spc="-10" dirty="0">
                <a:solidFill>
                  <a:srgbClr val="17375E"/>
                </a:solidFill>
                <a:latin typeface="Tahoma"/>
                <a:cs typeface="Tahoma"/>
              </a:rPr>
              <a:t>Cockroft-Gault  </a:t>
            </a:r>
            <a:r>
              <a:rPr sz="1800" spc="-5" dirty="0">
                <a:solidFill>
                  <a:srgbClr val="17375E"/>
                </a:solidFill>
                <a:latin typeface="Tahoma"/>
                <a:cs typeface="Tahoma"/>
              </a:rPr>
              <a:t>formula predict </a:t>
            </a:r>
            <a:r>
              <a:rPr sz="1800" spc="-10" dirty="0">
                <a:solidFill>
                  <a:srgbClr val="17375E"/>
                </a:solidFill>
                <a:latin typeface="Tahoma"/>
                <a:cs typeface="Tahoma"/>
              </a:rPr>
              <a:t>cardiac  </a:t>
            </a:r>
            <a:r>
              <a:rPr sz="1800" spc="-5" dirty="0">
                <a:solidFill>
                  <a:srgbClr val="17375E"/>
                </a:solidFill>
                <a:latin typeface="Tahoma"/>
                <a:cs typeface="Tahoma"/>
              </a:rPr>
              <a:t>mortality </a:t>
            </a:r>
            <a:r>
              <a:rPr sz="1800" spc="-15" dirty="0">
                <a:solidFill>
                  <a:srgbClr val="17375E"/>
                </a:solidFill>
                <a:latin typeface="Tahoma"/>
                <a:cs typeface="Tahoma"/>
              </a:rPr>
              <a:t>in </a:t>
            </a:r>
            <a:r>
              <a:rPr sz="1800" dirty="0">
                <a:solidFill>
                  <a:srgbClr val="17375E"/>
                </a:solidFill>
                <a:latin typeface="Tahoma"/>
                <a:cs typeface="Tahoma"/>
              </a:rPr>
              <a:t>HF</a:t>
            </a:r>
            <a:r>
              <a:rPr sz="1800" spc="5" dirty="0">
                <a:solidFill>
                  <a:srgbClr val="17375E"/>
                </a:solidFill>
                <a:latin typeface="Tahoma"/>
                <a:cs typeface="Tahoma"/>
              </a:rPr>
              <a:t> </a:t>
            </a:r>
            <a:r>
              <a:rPr sz="1800" spc="-5" dirty="0">
                <a:solidFill>
                  <a:srgbClr val="17375E"/>
                </a:solidFill>
                <a:latin typeface="Tahoma"/>
                <a:cs typeface="Tahoma"/>
              </a:rPr>
              <a:t>patients</a:t>
            </a:r>
            <a:endParaRPr sz="1800">
              <a:latin typeface="Tahoma"/>
              <a:cs typeface="Tahoma"/>
            </a:endParaRPr>
          </a:p>
        </p:txBody>
      </p:sp>
    </p:spTree>
    <p:extLst>
      <p:ext uri="{BB962C8B-B14F-4D97-AF65-F5344CB8AC3E}">
        <p14:creationId xmlns:p14="http://schemas.microsoft.com/office/powerpoint/2010/main" val="1319869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0069" y="288683"/>
            <a:ext cx="7321550" cy="393065"/>
          </a:xfrm>
          <a:prstGeom prst="rect">
            <a:avLst/>
          </a:prstGeom>
        </p:spPr>
        <p:txBody>
          <a:bodyPr vert="horz" wrap="square" lIns="0" tIns="13970" rIns="0" bIns="0" rtlCol="0">
            <a:spAutoFit/>
          </a:bodyPr>
          <a:lstStyle/>
          <a:p>
            <a:pPr marL="12700">
              <a:lnSpc>
                <a:spcPct val="100000"/>
              </a:lnSpc>
              <a:spcBef>
                <a:spcPts val="110"/>
              </a:spcBef>
            </a:pPr>
            <a:r>
              <a:rPr sz="2400" b="0" spc="-5" dirty="0">
                <a:solidFill>
                  <a:srgbClr val="FF0000"/>
                </a:solidFill>
                <a:latin typeface="Tahoma"/>
                <a:cs typeface="Tahoma"/>
              </a:rPr>
              <a:t>Prognostic </a:t>
            </a:r>
            <a:r>
              <a:rPr sz="2400" b="0" spc="-5" dirty="0">
                <a:solidFill>
                  <a:srgbClr val="333399"/>
                </a:solidFill>
                <a:latin typeface="Tahoma"/>
                <a:cs typeface="Tahoma"/>
              </a:rPr>
              <a:t>significance of renal </a:t>
            </a:r>
            <a:r>
              <a:rPr sz="2400" b="0" spc="-15" dirty="0">
                <a:solidFill>
                  <a:srgbClr val="333399"/>
                </a:solidFill>
                <a:latin typeface="Tahoma"/>
                <a:cs typeface="Tahoma"/>
              </a:rPr>
              <a:t>function </a:t>
            </a:r>
            <a:r>
              <a:rPr sz="2400" b="0" spc="-5" dirty="0">
                <a:solidFill>
                  <a:srgbClr val="333399"/>
                </a:solidFill>
                <a:latin typeface="Tahoma"/>
                <a:cs typeface="Tahoma"/>
              </a:rPr>
              <a:t>in </a:t>
            </a:r>
            <a:r>
              <a:rPr sz="2400" b="0" dirty="0">
                <a:solidFill>
                  <a:srgbClr val="333399"/>
                </a:solidFill>
                <a:latin typeface="Tahoma"/>
                <a:cs typeface="Tahoma"/>
              </a:rPr>
              <a:t>HF</a:t>
            </a:r>
            <a:r>
              <a:rPr sz="2400" b="0" spc="125" dirty="0">
                <a:solidFill>
                  <a:srgbClr val="333399"/>
                </a:solidFill>
                <a:latin typeface="Tahoma"/>
                <a:cs typeface="Tahoma"/>
              </a:rPr>
              <a:t> </a:t>
            </a:r>
            <a:r>
              <a:rPr sz="2400" b="0" spc="-10" dirty="0">
                <a:solidFill>
                  <a:srgbClr val="333399"/>
                </a:solidFill>
                <a:latin typeface="Tahoma"/>
                <a:cs typeface="Tahoma"/>
              </a:rPr>
              <a:t>patients</a:t>
            </a:r>
            <a:endParaRPr sz="2400">
              <a:latin typeface="Tahoma"/>
              <a:cs typeface="Tahoma"/>
            </a:endParaRPr>
          </a:p>
        </p:txBody>
      </p:sp>
      <p:sp>
        <p:nvSpPr>
          <p:cNvPr id="3" name="object 3"/>
          <p:cNvSpPr txBox="1"/>
          <p:nvPr/>
        </p:nvSpPr>
        <p:spPr>
          <a:xfrm>
            <a:off x="473806" y="934618"/>
            <a:ext cx="440182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Tahoma"/>
                <a:cs typeface="Tahoma"/>
              </a:rPr>
              <a:t>Severe </a:t>
            </a:r>
            <a:r>
              <a:rPr sz="1800" spc="-10" dirty="0">
                <a:solidFill>
                  <a:srgbClr val="333399"/>
                </a:solidFill>
                <a:latin typeface="Tahoma"/>
                <a:cs typeface="Tahoma"/>
              </a:rPr>
              <a:t>systolic </a:t>
            </a:r>
            <a:r>
              <a:rPr sz="1800" spc="-5" dirty="0">
                <a:solidFill>
                  <a:srgbClr val="333399"/>
                </a:solidFill>
                <a:latin typeface="Tahoma"/>
                <a:cs typeface="Tahoma"/>
              </a:rPr>
              <a:t>dysfunction </a:t>
            </a:r>
            <a:r>
              <a:rPr sz="1500" spc="5" dirty="0">
                <a:solidFill>
                  <a:srgbClr val="333399"/>
                </a:solidFill>
                <a:latin typeface="Tahoma"/>
                <a:cs typeface="Tahoma"/>
              </a:rPr>
              <a:t>(EF &lt;35%; #</a:t>
            </a:r>
            <a:r>
              <a:rPr sz="1500" spc="-5" dirty="0">
                <a:solidFill>
                  <a:srgbClr val="333399"/>
                </a:solidFill>
                <a:latin typeface="Tahoma"/>
                <a:cs typeface="Tahoma"/>
              </a:rPr>
              <a:t> </a:t>
            </a:r>
            <a:r>
              <a:rPr sz="1500" spc="5" dirty="0">
                <a:solidFill>
                  <a:srgbClr val="333399"/>
                </a:solidFill>
                <a:latin typeface="Tahoma"/>
                <a:cs typeface="Tahoma"/>
              </a:rPr>
              <a:t>627)</a:t>
            </a:r>
            <a:endParaRPr sz="1500">
              <a:latin typeface="Tahoma"/>
              <a:cs typeface="Tahoma"/>
            </a:endParaRPr>
          </a:p>
        </p:txBody>
      </p:sp>
      <p:sp>
        <p:nvSpPr>
          <p:cNvPr id="4" name="object 4"/>
          <p:cNvSpPr/>
          <p:nvPr/>
        </p:nvSpPr>
        <p:spPr>
          <a:xfrm>
            <a:off x="1715905" y="1460703"/>
            <a:ext cx="5380422" cy="507980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71349" y="3666883"/>
            <a:ext cx="990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00"/>
                </a:solidFill>
                <a:latin typeface="Arial"/>
                <a:cs typeface="Arial"/>
              </a:rPr>
              <a:t>p&lt;0.0001</a:t>
            </a:r>
            <a:endParaRPr sz="1800">
              <a:latin typeface="Arial"/>
              <a:cs typeface="Arial"/>
            </a:endParaRPr>
          </a:p>
        </p:txBody>
      </p:sp>
    </p:spTree>
    <p:extLst>
      <p:ext uri="{BB962C8B-B14F-4D97-AF65-F5344CB8AC3E}">
        <p14:creationId xmlns:p14="http://schemas.microsoft.com/office/powerpoint/2010/main" val="1687071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0069" y="288683"/>
            <a:ext cx="7321550" cy="393065"/>
          </a:xfrm>
          <a:prstGeom prst="rect">
            <a:avLst/>
          </a:prstGeom>
        </p:spPr>
        <p:txBody>
          <a:bodyPr vert="horz" wrap="square" lIns="0" tIns="13970" rIns="0" bIns="0" rtlCol="0">
            <a:spAutoFit/>
          </a:bodyPr>
          <a:lstStyle/>
          <a:p>
            <a:pPr marL="12700">
              <a:lnSpc>
                <a:spcPct val="100000"/>
              </a:lnSpc>
              <a:spcBef>
                <a:spcPts val="110"/>
              </a:spcBef>
            </a:pPr>
            <a:r>
              <a:rPr sz="2400" b="0" spc="-5" dirty="0">
                <a:solidFill>
                  <a:srgbClr val="FF0000"/>
                </a:solidFill>
                <a:latin typeface="Tahoma"/>
                <a:cs typeface="Tahoma"/>
              </a:rPr>
              <a:t>Prognostic </a:t>
            </a:r>
            <a:r>
              <a:rPr sz="2400" b="0" spc="-5" dirty="0">
                <a:solidFill>
                  <a:srgbClr val="333399"/>
                </a:solidFill>
                <a:latin typeface="Tahoma"/>
                <a:cs typeface="Tahoma"/>
              </a:rPr>
              <a:t>significance of renal </a:t>
            </a:r>
            <a:r>
              <a:rPr sz="2400" b="0" spc="-15" dirty="0">
                <a:solidFill>
                  <a:srgbClr val="333399"/>
                </a:solidFill>
                <a:latin typeface="Tahoma"/>
                <a:cs typeface="Tahoma"/>
              </a:rPr>
              <a:t>function </a:t>
            </a:r>
            <a:r>
              <a:rPr sz="2400" b="0" spc="-5" dirty="0">
                <a:solidFill>
                  <a:srgbClr val="333399"/>
                </a:solidFill>
                <a:latin typeface="Tahoma"/>
                <a:cs typeface="Tahoma"/>
              </a:rPr>
              <a:t>in </a:t>
            </a:r>
            <a:r>
              <a:rPr sz="2400" b="0" dirty="0">
                <a:solidFill>
                  <a:srgbClr val="333399"/>
                </a:solidFill>
                <a:latin typeface="Tahoma"/>
                <a:cs typeface="Tahoma"/>
              </a:rPr>
              <a:t>HF</a:t>
            </a:r>
            <a:r>
              <a:rPr sz="2400" b="0" spc="125" dirty="0">
                <a:solidFill>
                  <a:srgbClr val="333399"/>
                </a:solidFill>
                <a:latin typeface="Tahoma"/>
                <a:cs typeface="Tahoma"/>
              </a:rPr>
              <a:t> </a:t>
            </a:r>
            <a:r>
              <a:rPr sz="2400" b="0" spc="-10" dirty="0">
                <a:solidFill>
                  <a:srgbClr val="333399"/>
                </a:solidFill>
                <a:latin typeface="Tahoma"/>
                <a:cs typeface="Tahoma"/>
              </a:rPr>
              <a:t>patients</a:t>
            </a:r>
            <a:endParaRPr sz="2400">
              <a:latin typeface="Tahoma"/>
              <a:cs typeface="Tahoma"/>
            </a:endParaRPr>
          </a:p>
        </p:txBody>
      </p:sp>
      <p:sp>
        <p:nvSpPr>
          <p:cNvPr id="3" name="object 3"/>
          <p:cNvSpPr txBox="1"/>
          <p:nvPr/>
        </p:nvSpPr>
        <p:spPr>
          <a:xfrm>
            <a:off x="618268" y="940968"/>
            <a:ext cx="45942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0000"/>
                </a:solidFill>
                <a:latin typeface="Tahoma"/>
                <a:cs typeface="Tahoma"/>
              </a:rPr>
              <a:t>Mild </a:t>
            </a:r>
            <a:r>
              <a:rPr sz="1800" spc="-10" dirty="0">
                <a:solidFill>
                  <a:srgbClr val="333399"/>
                </a:solidFill>
                <a:latin typeface="Tahoma"/>
                <a:cs typeface="Tahoma"/>
              </a:rPr>
              <a:t>systolic </a:t>
            </a:r>
            <a:r>
              <a:rPr sz="1800" spc="-5" dirty="0">
                <a:solidFill>
                  <a:srgbClr val="333399"/>
                </a:solidFill>
                <a:latin typeface="Tahoma"/>
                <a:cs typeface="Tahoma"/>
              </a:rPr>
              <a:t>dysfunction </a:t>
            </a:r>
            <a:r>
              <a:rPr sz="1500" spc="5" dirty="0">
                <a:solidFill>
                  <a:srgbClr val="333399"/>
                </a:solidFill>
                <a:latin typeface="Tahoma"/>
                <a:cs typeface="Tahoma"/>
              </a:rPr>
              <a:t>(EF </a:t>
            </a:r>
            <a:r>
              <a:rPr sz="1500" spc="10" dirty="0">
                <a:solidFill>
                  <a:srgbClr val="333399"/>
                </a:solidFill>
                <a:latin typeface="Tahoma"/>
                <a:cs typeface="Tahoma"/>
              </a:rPr>
              <a:t>&lt;50, </a:t>
            </a:r>
            <a:r>
              <a:rPr sz="1500" spc="5" dirty="0">
                <a:solidFill>
                  <a:srgbClr val="333399"/>
                </a:solidFill>
                <a:latin typeface="Tahoma"/>
                <a:cs typeface="Tahoma"/>
              </a:rPr>
              <a:t>&gt;35%; #</a:t>
            </a:r>
            <a:r>
              <a:rPr sz="1500" spc="-10" dirty="0">
                <a:solidFill>
                  <a:srgbClr val="333399"/>
                </a:solidFill>
                <a:latin typeface="Tahoma"/>
                <a:cs typeface="Tahoma"/>
              </a:rPr>
              <a:t> </a:t>
            </a:r>
            <a:r>
              <a:rPr sz="1500" spc="5" dirty="0">
                <a:solidFill>
                  <a:srgbClr val="333399"/>
                </a:solidFill>
                <a:latin typeface="Tahoma"/>
                <a:cs typeface="Tahoma"/>
              </a:rPr>
              <a:t>381)</a:t>
            </a:r>
            <a:endParaRPr sz="1500">
              <a:latin typeface="Tahoma"/>
              <a:cs typeface="Tahoma"/>
            </a:endParaRPr>
          </a:p>
        </p:txBody>
      </p:sp>
      <p:sp>
        <p:nvSpPr>
          <p:cNvPr id="4" name="object 4"/>
          <p:cNvSpPr/>
          <p:nvPr/>
        </p:nvSpPr>
        <p:spPr>
          <a:xfrm>
            <a:off x="1642213" y="1560618"/>
            <a:ext cx="5230175" cy="493486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874486" y="2881071"/>
            <a:ext cx="7340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00"/>
                </a:solidFill>
                <a:latin typeface="Arial"/>
                <a:cs typeface="Arial"/>
              </a:rPr>
              <a:t>p</a:t>
            </a:r>
            <a:r>
              <a:rPr sz="1800" spc="-15" dirty="0">
                <a:solidFill>
                  <a:srgbClr val="003300"/>
                </a:solidFill>
                <a:latin typeface="Arial"/>
                <a:cs typeface="Arial"/>
              </a:rPr>
              <a:t>&lt;</a:t>
            </a:r>
            <a:r>
              <a:rPr sz="1800" spc="5" dirty="0">
                <a:solidFill>
                  <a:srgbClr val="003300"/>
                </a:solidFill>
                <a:latin typeface="Arial"/>
                <a:cs typeface="Arial"/>
              </a:rPr>
              <a:t>0</a:t>
            </a:r>
            <a:r>
              <a:rPr sz="1800" dirty="0">
                <a:solidFill>
                  <a:srgbClr val="003300"/>
                </a:solidFill>
                <a:latin typeface="Arial"/>
                <a:cs typeface="Arial"/>
              </a:rPr>
              <a:t>.01</a:t>
            </a:r>
            <a:endParaRPr sz="1800">
              <a:latin typeface="Arial"/>
              <a:cs typeface="Arial"/>
            </a:endParaRPr>
          </a:p>
        </p:txBody>
      </p:sp>
    </p:spTree>
    <p:extLst>
      <p:ext uri="{BB962C8B-B14F-4D97-AF65-F5344CB8AC3E}">
        <p14:creationId xmlns:p14="http://schemas.microsoft.com/office/powerpoint/2010/main" val="138259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umbs.dreamstime.com/x/diverse-population-people-group-81772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260" y="1124744"/>
            <a:ext cx="6552108" cy="517827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116632"/>
            <a:ext cx="9144000" cy="648072"/>
          </a:xfrm>
        </p:spPr>
        <p:style>
          <a:lnRef idx="1">
            <a:schemeClr val="accent6"/>
          </a:lnRef>
          <a:fillRef idx="3">
            <a:schemeClr val="accent6"/>
          </a:fillRef>
          <a:effectRef idx="2">
            <a:schemeClr val="accent6"/>
          </a:effectRef>
          <a:fontRef idx="minor">
            <a:schemeClr val="lt1"/>
          </a:fontRef>
        </p:style>
        <p:txBody>
          <a:bodyPr/>
          <a:lstStyle/>
          <a:p>
            <a:pPr algn="l"/>
            <a:r>
              <a:rPr lang="it-IT" sz="3200" b="0" dirty="0">
                <a:latin typeface="Arial" panose="020B0604020202020204" pitchFamily="34" charset="0"/>
                <a:ea typeface="Verdana" panose="020B0604030504040204" pitchFamily="34" charset="0"/>
                <a:cs typeface="Arial" panose="020B0604020202020204" pitchFamily="34" charset="0"/>
              </a:rPr>
              <a:t>SCOMPENSO CARDIACO </a:t>
            </a:r>
            <a:r>
              <a:rPr lang="it-IT" sz="2800" b="0" i="1" u="sng" dirty="0" smtClean="0">
                <a:latin typeface="Arial" panose="020B0604020202020204" pitchFamily="34" charset="0"/>
                <a:ea typeface="Verdana" panose="020B0604030504040204" pitchFamily="34" charset="0"/>
                <a:cs typeface="Arial" panose="020B0604020202020204" pitchFamily="34" charset="0"/>
              </a:rPr>
              <a:t>EPIDEMIOLOGIA</a:t>
            </a:r>
            <a:endParaRPr lang="it-IT" sz="3200" b="0"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1187624" y="1412775"/>
            <a:ext cx="6696744" cy="4890247"/>
          </a:xfrm>
          <a:solidFill>
            <a:schemeClr val="accent1">
              <a:lumMod val="75000"/>
              <a:alpha val="73000"/>
            </a:schemeClr>
          </a:solidFill>
        </p:spPr>
        <p:txBody>
          <a:bodyPr/>
          <a:lstStyle/>
          <a:p>
            <a:pPr marL="0" indent="0" algn="ctr">
              <a:buNone/>
            </a:pPr>
            <a:endParaRPr lang="it-IT"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it-I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 CAUSA DI RICOVERO IN PAZIENTI ≥  65 ANNI  </a:t>
            </a:r>
            <a:endPar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it-I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PREVALENZA </a:t>
            </a:r>
            <a:r>
              <a:rPr lang="it-IT"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10%</a:t>
            </a:r>
            <a:r>
              <a:rPr lang="it-I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PERSONE ≥ 70 ANNI</a:t>
            </a:r>
          </a:p>
          <a:p>
            <a:pPr marL="0" indent="0" algn="ctr">
              <a:buNone/>
            </a:pPr>
            <a:endParaRPr lang="it-I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it-IT" sz="20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0.4-2%</a:t>
            </a:r>
            <a:r>
              <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DELLA POPOLAZIONE ADULTA </a:t>
            </a:r>
            <a:r>
              <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EUROPA E’ AFFETTA DA SCOMPENSO SINTOMATICO</a:t>
            </a:r>
          </a:p>
          <a:p>
            <a:pPr marL="0" indent="0" algn="ctr">
              <a:buNone/>
            </a:pPr>
            <a:endPar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it-IT" sz="20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SCOMPENSO ASINTOMATICO</a:t>
            </a:r>
          </a:p>
          <a:p>
            <a:pPr marL="0" indent="0" algn="ctr">
              <a:buNone/>
            </a:pPr>
            <a:endParaRPr lang="it-I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it-I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MORTALITA’ 50% A 5 ANNI</a:t>
            </a:r>
            <a:endParaRPr lang="it-IT"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it-IT" dirty="0"/>
          </a:p>
        </p:txBody>
      </p:sp>
      <p:pic>
        <p:nvPicPr>
          <p:cNvPr id="4" name="Picture 1" descr="C:\Documents and Settings\Fabio\Desktop\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494" y="6525344"/>
            <a:ext cx="156444"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ni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9144" y="6525344"/>
            <a:ext cx="156905"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52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a:spLocks noGrp="1"/>
          </p:cNvSpPr>
          <p:nvPr>
            <p:ph type="title"/>
          </p:nvPr>
        </p:nvSpPr>
        <p:spPr>
          <a:xfrm>
            <a:off x="2531958" y="451458"/>
            <a:ext cx="4103397" cy="339967"/>
          </a:xfrm>
          <a:prstGeom prst="rect">
            <a:avLst/>
          </a:prstGeom>
        </p:spPr>
        <p:txBody>
          <a:bodyPr vert="horz" wrap="square" lIns="0" tIns="10860" rIns="0" bIns="0" rtlCol="0" anchor="ctr">
            <a:spAutoFit/>
          </a:bodyPr>
          <a:lstStyle/>
          <a:p>
            <a:pPr marL="10860">
              <a:spcBef>
                <a:spcPts val="86"/>
              </a:spcBef>
            </a:pPr>
            <a:r>
              <a:rPr spc="-13" dirty="0"/>
              <a:t>LANDMARK TRIALS </a:t>
            </a:r>
            <a:r>
              <a:rPr spc="-4" dirty="0"/>
              <a:t>IN</a:t>
            </a:r>
            <a:r>
              <a:rPr spc="-86" dirty="0"/>
              <a:t> </a:t>
            </a:r>
            <a:r>
              <a:rPr spc="-13" dirty="0"/>
              <a:t>CHF</a:t>
            </a:r>
          </a:p>
        </p:txBody>
      </p:sp>
      <p:sp>
        <p:nvSpPr>
          <p:cNvPr id="4" name="object 4"/>
          <p:cNvSpPr/>
          <p:nvPr/>
        </p:nvSpPr>
        <p:spPr>
          <a:xfrm>
            <a:off x="4663161" y="3757297"/>
            <a:ext cx="2389712" cy="1733233"/>
          </a:xfrm>
          <a:custGeom>
            <a:avLst/>
            <a:gdLst/>
            <a:ahLst/>
            <a:cxnLst/>
            <a:rect l="l" t="t" r="r" b="b"/>
            <a:pathLst>
              <a:path w="2794634" h="2026920">
                <a:moveTo>
                  <a:pt x="52345" y="1908908"/>
                </a:moveTo>
                <a:lnTo>
                  <a:pt x="29970" y="1916037"/>
                </a:lnTo>
                <a:lnTo>
                  <a:pt x="12665" y="1930687"/>
                </a:lnTo>
                <a:lnTo>
                  <a:pt x="2113" y="1950761"/>
                </a:lnTo>
                <a:lnTo>
                  <a:pt x="0" y="1974158"/>
                </a:lnTo>
                <a:lnTo>
                  <a:pt x="7125" y="1996543"/>
                </a:lnTo>
                <a:lnTo>
                  <a:pt x="21769" y="2013856"/>
                </a:lnTo>
                <a:lnTo>
                  <a:pt x="41833" y="2024412"/>
                </a:lnTo>
                <a:lnTo>
                  <a:pt x="65220" y="2026527"/>
                </a:lnTo>
                <a:lnTo>
                  <a:pt x="87595" y="2019399"/>
                </a:lnTo>
                <a:lnTo>
                  <a:pt x="104901" y="2004748"/>
                </a:lnTo>
                <a:lnTo>
                  <a:pt x="108909" y="1997122"/>
                </a:lnTo>
                <a:lnTo>
                  <a:pt x="62002" y="1997122"/>
                </a:lnTo>
                <a:lnTo>
                  <a:pt x="55565" y="1938314"/>
                </a:lnTo>
                <a:lnTo>
                  <a:pt x="105338" y="1932860"/>
                </a:lnTo>
                <a:lnTo>
                  <a:pt x="95796" y="1921579"/>
                </a:lnTo>
                <a:lnTo>
                  <a:pt x="75732" y="1911023"/>
                </a:lnTo>
                <a:lnTo>
                  <a:pt x="52345" y="1908908"/>
                </a:lnTo>
                <a:close/>
              </a:path>
              <a:path w="2794634" h="2026920">
                <a:moveTo>
                  <a:pt x="105338" y="1932860"/>
                </a:moveTo>
                <a:lnTo>
                  <a:pt x="55565" y="1938314"/>
                </a:lnTo>
                <a:lnTo>
                  <a:pt x="62002" y="1997122"/>
                </a:lnTo>
                <a:lnTo>
                  <a:pt x="111776" y="1991669"/>
                </a:lnTo>
                <a:lnTo>
                  <a:pt x="115452" y="1984675"/>
                </a:lnTo>
                <a:lnTo>
                  <a:pt x="117566" y="1961278"/>
                </a:lnTo>
                <a:lnTo>
                  <a:pt x="110440" y="1938892"/>
                </a:lnTo>
                <a:lnTo>
                  <a:pt x="105338" y="1932860"/>
                </a:lnTo>
                <a:close/>
              </a:path>
              <a:path w="2794634" h="2026920">
                <a:moveTo>
                  <a:pt x="111776" y="1991669"/>
                </a:moveTo>
                <a:lnTo>
                  <a:pt x="62002" y="1997122"/>
                </a:lnTo>
                <a:lnTo>
                  <a:pt x="108909" y="1997122"/>
                </a:lnTo>
                <a:lnTo>
                  <a:pt x="111776" y="1991669"/>
                </a:lnTo>
                <a:close/>
              </a:path>
              <a:path w="2794634" h="2026920">
                <a:moveTo>
                  <a:pt x="1526969" y="1777103"/>
                </a:moveTo>
                <a:lnTo>
                  <a:pt x="105338" y="1932860"/>
                </a:lnTo>
                <a:lnTo>
                  <a:pt x="110440" y="1938892"/>
                </a:lnTo>
                <a:lnTo>
                  <a:pt x="117566" y="1961278"/>
                </a:lnTo>
                <a:lnTo>
                  <a:pt x="115452" y="1984675"/>
                </a:lnTo>
                <a:lnTo>
                  <a:pt x="111776" y="1991669"/>
                </a:lnTo>
                <a:lnTo>
                  <a:pt x="1555515" y="1833489"/>
                </a:lnTo>
                <a:lnTo>
                  <a:pt x="1563259" y="1828842"/>
                </a:lnTo>
                <a:lnTo>
                  <a:pt x="1590907" y="1788342"/>
                </a:lnTo>
                <a:lnTo>
                  <a:pt x="1519297" y="1788342"/>
                </a:lnTo>
                <a:lnTo>
                  <a:pt x="1526969" y="1777103"/>
                </a:lnTo>
                <a:close/>
              </a:path>
              <a:path w="2794634" h="2026920">
                <a:moveTo>
                  <a:pt x="1540494" y="1775622"/>
                </a:moveTo>
                <a:lnTo>
                  <a:pt x="1526969" y="1777103"/>
                </a:lnTo>
                <a:lnTo>
                  <a:pt x="1519297" y="1788342"/>
                </a:lnTo>
                <a:lnTo>
                  <a:pt x="1540494" y="1775622"/>
                </a:lnTo>
                <a:close/>
              </a:path>
              <a:path w="2794634" h="2026920">
                <a:moveTo>
                  <a:pt x="1599591" y="1775622"/>
                </a:moveTo>
                <a:lnTo>
                  <a:pt x="1540494" y="1775622"/>
                </a:lnTo>
                <a:lnTo>
                  <a:pt x="1519297" y="1788342"/>
                </a:lnTo>
                <a:lnTo>
                  <a:pt x="1590907" y="1788342"/>
                </a:lnTo>
                <a:lnTo>
                  <a:pt x="1599591" y="1775622"/>
                </a:lnTo>
                <a:close/>
              </a:path>
              <a:path w="2794634" h="2026920">
                <a:moveTo>
                  <a:pt x="2683600" y="82821"/>
                </a:moveTo>
                <a:lnTo>
                  <a:pt x="1526969" y="1777103"/>
                </a:lnTo>
                <a:lnTo>
                  <a:pt x="1540494" y="1775622"/>
                </a:lnTo>
                <a:lnTo>
                  <a:pt x="1599591" y="1775622"/>
                </a:lnTo>
                <a:lnTo>
                  <a:pt x="2732433" y="116187"/>
                </a:lnTo>
                <a:lnTo>
                  <a:pt x="2724533" y="116140"/>
                </a:lnTo>
                <a:lnTo>
                  <a:pt x="2702905" y="106991"/>
                </a:lnTo>
                <a:lnTo>
                  <a:pt x="2686518" y="90165"/>
                </a:lnTo>
                <a:lnTo>
                  <a:pt x="2683600" y="82821"/>
                </a:lnTo>
                <a:close/>
              </a:path>
              <a:path w="2794634" h="2026920">
                <a:moveTo>
                  <a:pt x="2792090" y="41454"/>
                </a:moveTo>
                <a:lnTo>
                  <a:pt x="2711839" y="41454"/>
                </a:lnTo>
                <a:lnTo>
                  <a:pt x="2760672" y="74821"/>
                </a:lnTo>
                <a:lnTo>
                  <a:pt x="2732433" y="116187"/>
                </a:lnTo>
                <a:lnTo>
                  <a:pt x="2785088" y="91504"/>
                </a:lnTo>
                <a:lnTo>
                  <a:pt x="2794368" y="47186"/>
                </a:lnTo>
                <a:lnTo>
                  <a:pt x="2792090" y="41454"/>
                </a:lnTo>
                <a:close/>
              </a:path>
              <a:path w="2794634" h="2026920">
                <a:moveTo>
                  <a:pt x="2711839" y="41454"/>
                </a:moveTo>
                <a:lnTo>
                  <a:pt x="2683600" y="82821"/>
                </a:lnTo>
                <a:lnTo>
                  <a:pt x="2686518" y="90165"/>
                </a:lnTo>
                <a:lnTo>
                  <a:pt x="2702905" y="106991"/>
                </a:lnTo>
                <a:lnTo>
                  <a:pt x="2724533" y="116140"/>
                </a:lnTo>
                <a:lnTo>
                  <a:pt x="2732433" y="116187"/>
                </a:lnTo>
                <a:lnTo>
                  <a:pt x="2760672" y="74821"/>
                </a:lnTo>
                <a:lnTo>
                  <a:pt x="2711839" y="41454"/>
                </a:lnTo>
                <a:close/>
              </a:path>
              <a:path w="2794634" h="2026920">
                <a:moveTo>
                  <a:pt x="2725309" y="0"/>
                </a:moveTo>
                <a:lnTo>
                  <a:pt x="2704243" y="8378"/>
                </a:lnTo>
                <a:lnTo>
                  <a:pt x="2687424" y="24772"/>
                </a:lnTo>
                <a:lnTo>
                  <a:pt x="2678280" y="46410"/>
                </a:lnTo>
                <a:lnTo>
                  <a:pt x="2678144" y="69089"/>
                </a:lnTo>
                <a:lnTo>
                  <a:pt x="2683600" y="82821"/>
                </a:lnTo>
                <a:lnTo>
                  <a:pt x="2711839" y="41454"/>
                </a:lnTo>
                <a:lnTo>
                  <a:pt x="2792090" y="41454"/>
                </a:lnTo>
                <a:lnTo>
                  <a:pt x="2785994" y="26111"/>
                </a:lnTo>
                <a:lnTo>
                  <a:pt x="2769607" y="9284"/>
                </a:lnTo>
                <a:lnTo>
                  <a:pt x="2747978" y="136"/>
                </a:lnTo>
                <a:lnTo>
                  <a:pt x="2725309" y="0"/>
                </a:lnTo>
                <a:close/>
              </a:path>
            </a:pathLst>
          </a:custGeom>
          <a:solidFill>
            <a:srgbClr val="66FFFF"/>
          </a:solidFill>
        </p:spPr>
        <p:txBody>
          <a:bodyPr wrap="square" lIns="0" tIns="0" rIns="0" bIns="0" rtlCol="0"/>
          <a:lstStyle/>
          <a:p>
            <a:endParaRPr sz="1539"/>
          </a:p>
        </p:txBody>
      </p:sp>
      <p:sp>
        <p:nvSpPr>
          <p:cNvPr id="5" name="object 5"/>
          <p:cNvSpPr txBox="1"/>
          <p:nvPr/>
        </p:nvSpPr>
        <p:spPr>
          <a:xfrm>
            <a:off x="7186557" y="3655467"/>
            <a:ext cx="595120" cy="195184"/>
          </a:xfrm>
          <a:prstGeom prst="rect">
            <a:avLst/>
          </a:prstGeom>
        </p:spPr>
        <p:txBody>
          <a:bodyPr vert="horz" wrap="square" lIns="0" tIns="10860" rIns="0" bIns="0" rtlCol="0">
            <a:spAutoFit/>
          </a:bodyPr>
          <a:lstStyle/>
          <a:p>
            <a:pPr marL="10860">
              <a:spcBef>
                <a:spcPts val="86"/>
              </a:spcBef>
            </a:pPr>
            <a:r>
              <a:rPr sz="1197" spc="17" dirty="0">
                <a:solidFill>
                  <a:srgbClr val="79FFFF"/>
                </a:solidFill>
                <a:latin typeface="Verdana"/>
                <a:cs typeface="Verdana"/>
              </a:rPr>
              <a:t>CH</a:t>
            </a:r>
            <a:r>
              <a:rPr sz="1197" spc="21" dirty="0">
                <a:solidFill>
                  <a:srgbClr val="79FFFF"/>
                </a:solidFill>
                <a:latin typeface="Verdana"/>
                <a:cs typeface="Verdana"/>
              </a:rPr>
              <a:t>AR</a:t>
            </a:r>
            <a:r>
              <a:rPr sz="1197" spc="-4" dirty="0">
                <a:solidFill>
                  <a:srgbClr val="79FFFF"/>
                </a:solidFill>
                <a:latin typeface="Verdana"/>
                <a:cs typeface="Verdana"/>
              </a:rPr>
              <a:t>M</a:t>
            </a:r>
            <a:endParaRPr sz="1197">
              <a:latin typeface="Verdana"/>
              <a:cs typeface="Verdana"/>
            </a:endParaRPr>
          </a:p>
        </p:txBody>
      </p:sp>
      <p:sp>
        <p:nvSpPr>
          <p:cNvPr id="6" name="object 6"/>
          <p:cNvSpPr txBox="1"/>
          <p:nvPr/>
        </p:nvSpPr>
        <p:spPr>
          <a:xfrm>
            <a:off x="6572741" y="4515569"/>
            <a:ext cx="836752" cy="195184"/>
          </a:xfrm>
          <a:prstGeom prst="rect">
            <a:avLst/>
          </a:prstGeom>
        </p:spPr>
        <p:txBody>
          <a:bodyPr vert="horz" wrap="square" lIns="0" tIns="10860" rIns="0" bIns="0" rtlCol="0">
            <a:spAutoFit/>
          </a:bodyPr>
          <a:lstStyle/>
          <a:p>
            <a:pPr marL="10860">
              <a:spcBef>
                <a:spcPts val="86"/>
              </a:spcBef>
            </a:pPr>
            <a:r>
              <a:rPr sz="1197" spc="13" dirty="0">
                <a:solidFill>
                  <a:srgbClr val="79FFFF"/>
                </a:solidFill>
                <a:latin typeface="Verdana"/>
                <a:cs typeface="Verdana"/>
              </a:rPr>
              <a:t>OPTIMAAL</a:t>
            </a:r>
            <a:endParaRPr sz="1197">
              <a:latin typeface="Verdana"/>
              <a:cs typeface="Verdana"/>
            </a:endParaRPr>
          </a:p>
        </p:txBody>
      </p:sp>
      <p:sp>
        <p:nvSpPr>
          <p:cNvPr id="7" name="object 7"/>
          <p:cNvSpPr txBox="1"/>
          <p:nvPr/>
        </p:nvSpPr>
        <p:spPr>
          <a:xfrm>
            <a:off x="6806999" y="3858847"/>
            <a:ext cx="989876" cy="638895"/>
          </a:xfrm>
          <a:prstGeom prst="rect">
            <a:avLst/>
          </a:prstGeom>
        </p:spPr>
        <p:txBody>
          <a:bodyPr vert="horz" wrap="square" lIns="0" tIns="10860" rIns="0" bIns="0" rtlCol="0">
            <a:spAutoFit/>
          </a:bodyPr>
          <a:lstStyle/>
          <a:p>
            <a:pPr marL="135747" marR="4344" indent="135204">
              <a:lnSpc>
                <a:spcPct val="110000"/>
              </a:lnSpc>
              <a:spcBef>
                <a:spcPts val="86"/>
              </a:spcBef>
            </a:pPr>
            <a:r>
              <a:rPr sz="1197" spc="-34" dirty="0">
                <a:solidFill>
                  <a:srgbClr val="79FFFF"/>
                </a:solidFill>
                <a:latin typeface="Verdana"/>
                <a:cs typeface="Verdana"/>
              </a:rPr>
              <a:t>V</a:t>
            </a:r>
            <a:r>
              <a:rPr sz="1197" spc="13" dirty="0">
                <a:solidFill>
                  <a:srgbClr val="79FFFF"/>
                </a:solidFill>
                <a:latin typeface="Verdana"/>
                <a:cs typeface="Verdana"/>
              </a:rPr>
              <a:t>a</a:t>
            </a:r>
            <a:r>
              <a:rPr sz="1197" spc="4" dirty="0">
                <a:solidFill>
                  <a:srgbClr val="79FFFF"/>
                </a:solidFill>
                <a:latin typeface="Verdana"/>
                <a:cs typeface="Verdana"/>
              </a:rPr>
              <a:t>l</a:t>
            </a:r>
            <a:r>
              <a:rPr sz="1197" spc="9" dirty="0">
                <a:solidFill>
                  <a:srgbClr val="79FFFF"/>
                </a:solidFill>
                <a:latin typeface="Verdana"/>
                <a:cs typeface="Verdana"/>
              </a:rPr>
              <a:t>-</a:t>
            </a:r>
            <a:r>
              <a:rPr sz="1197" spc="17" dirty="0">
                <a:solidFill>
                  <a:srgbClr val="79FFFF"/>
                </a:solidFill>
                <a:latin typeface="Verdana"/>
                <a:cs typeface="Verdana"/>
              </a:rPr>
              <a:t>He</a:t>
            </a:r>
            <a:r>
              <a:rPr sz="1197" spc="26" dirty="0">
                <a:solidFill>
                  <a:srgbClr val="79FFFF"/>
                </a:solidFill>
                <a:latin typeface="Verdana"/>
                <a:cs typeface="Verdana"/>
              </a:rPr>
              <a:t>F</a:t>
            </a:r>
            <a:r>
              <a:rPr sz="1197" spc="-4" dirty="0">
                <a:solidFill>
                  <a:srgbClr val="79FFFF"/>
                </a:solidFill>
                <a:latin typeface="Verdana"/>
                <a:cs typeface="Verdana"/>
              </a:rPr>
              <a:t>T  </a:t>
            </a:r>
            <a:r>
              <a:rPr sz="1197" spc="4" dirty="0">
                <a:solidFill>
                  <a:srgbClr val="79FFFF"/>
                </a:solidFill>
                <a:latin typeface="Verdana"/>
                <a:cs typeface="Verdana"/>
              </a:rPr>
              <a:t>ELITE</a:t>
            </a:r>
            <a:r>
              <a:rPr sz="1197" spc="-4" dirty="0">
                <a:solidFill>
                  <a:srgbClr val="79FFFF"/>
                </a:solidFill>
                <a:latin typeface="Verdana"/>
                <a:cs typeface="Verdana"/>
              </a:rPr>
              <a:t> </a:t>
            </a:r>
            <a:r>
              <a:rPr sz="1197" dirty="0">
                <a:solidFill>
                  <a:srgbClr val="79FFFF"/>
                </a:solidFill>
                <a:latin typeface="Verdana"/>
                <a:cs typeface="Verdana"/>
              </a:rPr>
              <a:t>II</a:t>
            </a:r>
            <a:endParaRPr sz="1197">
              <a:latin typeface="Verdana"/>
              <a:cs typeface="Verdana"/>
            </a:endParaRPr>
          </a:p>
          <a:p>
            <a:pPr marL="10860">
              <a:spcBef>
                <a:spcPts val="328"/>
              </a:spcBef>
            </a:pPr>
            <a:r>
              <a:rPr sz="1197" spc="9" dirty="0">
                <a:solidFill>
                  <a:srgbClr val="79FFFF"/>
                </a:solidFill>
                <a:latin typeface="Verdana"/>
                <a:cs typeface="Verdana"/>
              </a:rPr>
              <a:t>VALIANT</a:t>
            </a:r>
            <a:endParaRPr sz="1197">
              <a:latin typeface="Verdana"/>
              <a:cs typeface="Verdana"/>
            </a:endParaRPr>
          </a:p>
        </p:txBody>
      </p:sp>
      <p:sp>
        <p:nvSpPr>
          <p:cNvPr id="8" name="object 8"/>
          <p:cNvSpPr txBox="1"/>
          <p:nvPr/>
        </p:nvSpPr>
        <p:spPr>
          <a:xfrm>
            <a:off x="4523404" y="5112425"/>
            <a:ext cx="655935" cy="195184"/>
          </a:xfrm>
          <a:prstGeom prst="rect">
            <a:avLst/>
          </a:prstGeom>
        </p:spPr>
        <p:txBody>
          <a:bodyPr vert="horz" wrap="square" lIns="0" tIns="10860" rIns="0" bIns="0" rtlCol="0">
            <a:spAutoFit/>
          </a:bodyPr>
          <a:lstStyle/>
          <a:p>
            <a:pPr marL="10860">
              <a:spcBef>
                <a:spcPts val="86"/>
              </a:spcBef>
            </a:pPr>
            <a:r>
              <a:rPr sz="1197" spc="4" dirty="0">
                <a:solidFill>
                  <a:srgbClr val="79FFFF"/>
                </a:solidFill>
                <a:latin typeface="Verdana"/>
                <a:cs typeface="Verdana"/>
              </a:rPr>
              <a:t>l</a:t>
            </a:r>
            <a:r>
              <a:rPr sz="1197" spc="13" dirty="0">
                <a:solidFill>
                  <a:srgbClr val="79FFFF"/>
                </a:solidFill>
                <a:latin typeface="Verdana"/>
                <a:cs typeface="Verdana"/>
              </a:rPr>
              <a:t>o</a:t>
            </a:r>
            <a:r>
              <a:rPr sz="1197" spc="9" dirty="0">
                <a:solidFill>
                  <a:srgbClr val="79FFFF"/>
                </a:solidFill>
                <a:latin typeface="Verdana"/>
                <a:cs typeface="Verdana"/>
              </a:rPr>
              <a:t>s</a:t>
            </a:r>
            <a:r>
              <a:rPr sz="1197" spc="13" dirty="0">
                <a:solidFill>
                  <a:srgbClr val="79FFFF"/>
                </a:solidFill>
                <a:latin typeface="Verdana"/>
                <a:cs typeface="Verdana"/>
              </a:rPr>
              <a:t>a</a:t>
            </a:r>
            <a:r>
              <a:rPr sz="1197" spc="9" dirty="0">
                <a:solidFill>
                  <a:srgbClr val="79FFFF"/>
                </a:solidFill>
                <a:latin typeface="Verdana"/>
                <a:cs typeface="Verdana"/>
              </a:rPr>
              <a:t>r</a:t>
            </a:r>
            <a:r>
              <a:rPr sz="1197" spc="4" dirty="0">
                <a:solidFill>
                  <a:srgbClr val="79FFFF"/>
                </a:solidFill>
                <a:latin typeface="Verdana"/>
                <a:cs typeface="Verdana"/>
              </a:rPr>
              <a:t>t</a:t>
            </a:r>
            <a:r>
              <a:rPr sz="1197" spc="13" dirty="0">
                <a:solidFill>
                  <a:srgbClr val="79FFFF"/>
                </a:solidFill>
                <a:latin typeface="Verdana"/>
                <a:cs typeface="Verdana"/>
              </a:rPr>
              <a:t>a</a:t>
            </a:r>
            <a:r>
              <a:rPr sz="1197" spc="-4" dirty="0">
                <a:solidFill>
                  <a:srgbClr val="79FFFF"/>
                </a:solidFill>
                <a:latin typeface="Verdana"/>
                <a:cs typeface="Verdana"/>
              </a:rPr>
              <a:t>n</a:t>
            </a:r>
            <a:endParaRPr sz="1197">
              <a:latin typeface="Verdana"/>
              <a:cs typeface="Verdana"/>
            </a:endParaRPr>
          </a:p>
        </p:txBody>
      </p:sp>
      <p:sp>
        <p:nvSpPr>
          <p:cNvPr id="9" name="object 9"/>
          <p:cNvSpPr txBox="1"/>
          <p:nvPr/>
        </p:nvSpPr>
        <p:spPr>
          <a:xfrm>
            <a:off x="2600227" y="2448721"/>
            <a:ext cx="1026257" cy="195184"/>
          </a:xfrm>
          <a:prstGeom prst="rect">
            <a:avLst/>
          </a:prstGeom>
        </p:spPr>
        <p:txBody>
          <a:bodyPr vert="horz" wrap="square" lIns="0" tIns="10860" rIns="0" bIns="0" rtlCol="0">
            <a:spAutoFit/>
          </a:bodyPr>
          <a:lstStyle/>
          <a:p>
            <a:pPr marL="10860">
              <a:spcBef>
                <a:spcPts val="86"/>
              </a:spcBef>
            </a:pPr>
            <a:r>
              <a:rPr sz="1197" spc="21" dirty="0">
                <a:solidFill>
                  <a:srgbClr val="66FFFF"/>
                </a:solidFill>
                <a:latin typeface="Verdana"/>
                <a:cs typeface="Verdana"/>
              </a:rPr>
              <a:t>CONSENSUS</a:t>
            </a:r>
            <a:endParaRPr sz="1197">
              <a:latin typeface="Verdana"/>
              <a:cs typeface="Verdana"/>
            </a:endParaRPr>
          </a:p>
        </p:txBody>
      </p:sp>
      <p:sp>
        <p:nvSpPr>
          <p:cNvPr id="10" name="object 10"/>
          <p:cNvSpPr txBox="1"/>
          <p:nvPr/>
        </p:nvSpPr>
        <p:spPr>
          <a:xfrm>
            <a:off x="753515" y="4142859"/>
            <a:ext cx="704261" cy="195184"/>
          </a:xfrm>
          <a:prstGeom prst="rect">
            <a:avLst/>
          </a:prstGeom>
        </p:spPr>
        <p:txBody>
          <a:bodyPr vert="horz" wrap="square" lIns="0" tIns="10860" rIns="0" bIns="0" rtlCol="0">
            <a:spAutoFit/>
          </a:bodyPr>
          <a:lstStyle/>
          <a:p>
            <a:pPr marL="10860">
              <a:spcBef>
                <a:spcPts val="86"/>
              </a:spcBef>
            </a:pPr>
            <a:r>
              <a:rPr sz="1197" spc="9" dirty="0">
                <a:solidFill>
                  <a:srgbClr val="66FFFF"/>
                </a:solidFill>
                <a:latin typeface="Verdana"/>
                <a:cs typeface="Verdana"/>
              </a:rPr>
              <a:t>captopril</a:t>
            </a:r>
            <a:endParaRPr sz="1197">
              <a:latin typeface="Verdana"/>
              <a:cs typeface="Verdana"/>
            </a:endParaRPr>
          </a:p>
        </p:txBody>
      </p:sp>
      <p:sp>
        <p:nvSpPr>
          <p:cNvPr id="11" name="object 11"/>
          <p:cNvSpPr txBox="1"/>
          <p:nvPr/>
        </p:nvSpPr>
        <p:spPr>
          <a:xfrm>
            <a:off x="1692853" y="3121162"/>
            <a:ext cx="1377573" cy="195184"/>
          </a:xfrm>
          <a:prstGeom prst="rect">
            <a:avLst/>
          </a:prstGeom>
        </p:spPr>
        <p:txBody>
          <a:bodyPr vert="horz" wrap="square" lIns="0" tIns="10860" rIns="0" bIns="0" rtlCol="0">
            <a:spAutoFit/>
          </a:bodyPr>
          <a:lstStyle/>
          <a:p>
            <a:pPr marL="10860">
              <a:spcBef>
                <a:spcPts val="86"/>
              </a:spcBef>
            </a:pPr>
            <a:r>
              <a:rPr sz="1197" spc="4" dirty="0">
                <a:solidFill>
                  <a:srgbClr val="66FFFF"/>
                </a:solidFill>
                <a:latin typeface="Verdana"/>
                <a:cs typeface="Verdana"/>
              </a:rPr>
              <a:t>Potential</a:t>
            </a:r>
            <a:r>
              <a:rPr sz="1197" spc="13" dirty="0">
                <a:solidFill>
                  <a:srgbClr val="66FFFF"/>
                </a:solidFill>
                <a:latin typeface="Verdana"/>
                <a:cs typeface="Verdana"/>
              </a:rPr>
              <a:t> </a:t>
            </a:r>
            <a:r>
              <a:rPr sz="1197" spc="9" dirty="0">
                <a:solidFill>
                  <a:srgbClr val="66FFFF"/>
                </a:solidFill>
                <a:latin typeface="Verdana"/>
                <a:cs typeface="Verdana"/>
              </a:rPr>
              <a:t>benefit:</a:t>
            </a:r>
            <a:endParaRPr sz="1197">
              <a:latin typeface="Verdana"/>
              <a:cs typeface="Verdana"/>
            </a:endParaRPr>
          </a:p>
        </p:txBody>
      </p:sp>
      <p:sp>
        <p:nvSpPr>
          <p:cNvPr id="12" name="object 12"/>
          <p:cNvSpPr txBox="1"/>
          <p:nvPr/>
        </p:nvSpPr>
        <p:spPr>
          <a:xfrm>
            <a:off x="1954786" y="3316640"/>
            <a:ext cx="1115307" cy="195184"/>
          </a:xfrm>
          <a:prstGeom prst="rect">
            <a:avLst/>
          </a:prstGeom>
        </p:spPr>
        <p:txBody>
          <a:bodyPr vert="horz" wrap="square" lIns="0" tIns="10860" rIns="0" bIns="0" rtlCol="0">
            <a:spAutoFit/>
          </a:bodyPr>
          <a:lstStyle/>
          <a:p>
            <a:pPr marL="10860">
              <a:spcBef>
                <a:spcPts val="86"/>
              </a:spcBef>
            </a:pPr>
            <a:r>
              <a:rPr sz="1197" spc="4" dirty="0">
                <a:solidFill>
                  <a:srgbClr val="66FFFF"/>
                </a:solidFill>
                <a:latin typeface="Verdana"/>
                <a:cs typeface="Verdana"/>
              </a:rPr>
              <a:t>vasodilatation</a:t>
            </a:r>
            <a:endParaRPr sz="1197">
              <a:latin typeface="Verdana"/>
              <a:cs typeface="Verdana"/>
            </a:endParaRPr>
          </a:p>
        </p:txBody>
      </p:sp>
      <p:sp>
        <p:nvSpPr>
          <p:cNvPr id="13" name="object 13"/>
          <p:cNvSpPr txBox="1"/>
          <p:nvPr/>
        </p:nvSpPr>
        <p:spPr>
          <a:xfrm>
            <a:off x="3206641" y="1262824"/>
            <a:ext cx="1380288" cy="195184"/>
          </a:xfrm>
          <a:prstGeom prst="rect">
            <a:avLst/>
          </a:prstGeom>
        </p:spPr>
        <p:txBody>
          <a:bodyPr vert="horz" wrap="square" lIns="0" tIns="10860" rIns="0" bIns="0" rtlCol="0">
            <a:spAutoFit/>
          </a:bodyPr>
          <a:lstStyle/>
          <a:p>
            <a:pPr marL="10860">
              <a:spcBef>
                <a:spcPts val="86"/>
              </a:spcBef>
            </a:pPr>
            <a:r>
              <a:rPr sz="1197" dirty="0">
                <a:solidFill>
                  <a:srgbClr val="66FFFF"/>
                </a:solidFill>
                <a:latin typeface="Verdana"/>
                <a:cs typeface="Verdana"/>
              </a:rPr>
              <a:t>SOLVD </a:t>
            </a:r>
            <a:r>
              <a:rPr sz="1197" spc="9" dirty="0">
                <a:solidFill>
                  <a:srgbClr val="66FFFF"/>
                </a:solidFill>
                <a:latin typeface="Verdana"/>
                <a:cs typeface="Verdana"/>
              </a:rPr>
              <a:t>V-HeFT</a:t>
            </a:r>
            <a:r>
              <a:rPr sz="1197" spc="34" dirty="0">
                <a:solidFill>
                  <a:srgbClr val="66FFFF"/>
                </a:solidFill>
                <a:latin typeface="Verdana"/>
                <a:cs typeface="Verdana"/>
              </a:rPr>
              <a:t> </a:t>
            </a:r>
            <a:r>
              <a:rPr sz="1197" dirty="0">
                <a:solidFill>
                  <a:srgbClr val="66FFFF"/>
                </a:solidFill>
                <a:latin typeface="Verdana"/>
                <a:cs typeface="Verdana"/>
              </a:rPr>
              <a:t>II</a:t>
            </a:r>
            <a:endParaRPr sz="1197">
              <a:latin typeface="Verdana"/>
              <a:cs typeface="Verdana"/>
            </a:endParaRPr>
          </a:p>
        </p:txBody>
      </p:sp>
      <p:sp>
        <p:nvSpPr>
          <p:cNvPr id="14" name="object 14"/>
          <p:cNvSpPr txBox="1"/>
          <p:nvPr/>
        </p:nvSpPr>
        <p:spPr>
          <a:xfrm>
            <a:off x="3487535" y="1982181"/>
            <a:ext cx="407245" cy="195184"/>
          </a:xfrm>
          <a:prstGeom prst="rect">
            <a:avLst/>
          </a:prstGeom>
        </p:spPr>
        <p:txBody>
          <a:bodyPr vert="horz" wrap="square" lIns="0" tIns="10860" rIns="0" bIns="0" rtlCol="0">
            <a:spAutoFit/>
          </a:bodyPr>
          <a:lstStyle/>
          <a:p>
            <a:pPr marL="10860">
              <a:spcBef>
                <a:spcPts val="86"/>
              </a:spcBef>
            </a:pPr>
            <a:r>
              <a:rPr sz="1197" spc="17" dirty="0">
                <a:solidFill>
                  <a:srgbClr val="66FFFF"/>
                </a:solidFill>
                <a:latin typeface="Verdana"/>
                <a:cs typeface="Verdana"/>
              </a:rPr>
              <a:t>H</a:t>
            </a:r>
            <a:r>
              <a:rPr sz="1197" spc="-9" dirty="0">
                <a:solidFill>
                  <a:srgbClr val="66FFFF"/>
                </a:solidFill>
                <a:latin typeface="Verdana"/>
                <a:cs typeface="Verdana"/>
              </a:rPr>
              <a:t>y</a:t>
            </a:r>
            <a:r>
              <a:rPr sz="1197" spc="9" dirty="0">
                <a:solidFill>
                  <a:srgbClr val="66FFFF"/>
                </a:solidFill>
                <a:latin typeface="Verdana"/>
                <a:cs typeface="Verdana"/>
              </a:rPr>
              <a:t>-</a:t>
            </a:r>
            <a:r>
              <a:rPr sz="1197" spc="-4" dirty="0">
                <a:solidFill>
                  <a:srgbClr val="66FFFF"/>
                </a:solidFill>
                <a:latin typeface="Verdana"/>
                <a:cs typeface="Verdana"/>
              </a:rPr>
              <a:t>C</a:t>
            </a:r>
            <a:endParaRPr sz="1197">
              <a:latin typeface="Verdana"/>
              <a:cs typeface="Verdana"/>
            </a:endParaRPr>
          </a:p>
        </p:txBody>
      </p:sp>
      <p:sp>
        <p:nvSpPr>
          <p:cNvPr id="15" name="object 15"/>
          <p:cNvSpPr txBox="1"/>
          <p:nvPr/>
        </p:nvSpPr>
        <p:spPr>
          <a:xfrm>
            <a:off x="5709732" y="957880"/>
            <a:ext cx="1038202" cy="195184"/>
          </a:xfrm>
          <a:prstGeom prst="rect">
            <a:avLst/>
          </a:prstGeom>
        </p:spPr>
        <p:txBody>
          <a:bodyPr vert="horz" wrap="square" lIns="0" tIns="10860" rIns="0" bIns="0" rtlCol="0">
            <a:spAutoFit/>
          </a:bodyPr>
          <a:lstStyle/>
          <a:p>
            <a:pPr marL="10860">
              <a:spcBef>
                <a:spcPts val="86"/>
              </a:spcBef>
            </a:pPr>
            <a:r>
              <a:rPr sz="1197" spc="9" dirty="0">
                <a:solidFill>
                  <a:srgbClr val="66FFFF"/>
                </a:solidFill>
                <a:latin typeface="Verdana"/>
                <a:cs typeface="Verdana"/>
              </a:rPr>
              <a:t>AIRE,</a:t>
            </a:r>
            <a:r>
              <a:rPr sz="1197" spc="-9" dirty="0">
                <a:solidFill>
                  <a:srgbClr val="66FFFF"/>
                </a:solidFill>
                <a:latin typeface="Verdana"/>
                <a:cs typeface="Verdana"/>
              </a:rPr>
              <a:t> </a:t>
            </a:r>
            <a:r>
              <a:rPr sz="1197" spc="13" dirty="0">
                <a:solidFill>
                  <a:srgbClr val="66FFFF"/>
                </a:solidFill>
                <a:latin typeface="Verdana"/>
                <a:cs typeface="Verdana"/>
              </a:rPr>
              <a:t>TRACE</a:t>
            </a:r>
            <a:endParaRPr sz="1197">
              <a:latin typeface="Verdana"/>
              <a:cs typeface="Verdana"/>
            </a:endParaRPr>
          </a:p>
        </p:txBody>
      </p:sp>
      <p:sp>
        <p:nvSpPr>
          <p:cNvPr id="16" name="object 16"/>
          <p:cNvSpPr txBox="1"/>
          <p:nvPr/>
        </p:nvSpPr>
        <p:spPr>
          <a:xfrm>
            <a:off x="3186557" y="1484365"/>
            <a:ext cx="1069153" cy="195184"/>
          </a:xfrm>
          <a:prstGeom prst="rect">
            <a:avLst/>
          </a:prstGeom>
        </p:spPr>
        <p:txBody>
          <a:bodyPr vert="horz" wrap="square" lIns="0" tIns="10860" rIns="0" bIns="0" rtlCol="0">
            <a:spAutoFit/>
          </a:bodyPr>
          <a:lstStyle/>
          <a:p>
            <a:pPr marL="10860">
              <a:spcBef>
                <a:spcPts val="86"/>
              </a:spcBef>
            </a:pPr>
            <a:r>
              <a:rPr sz="1197" spc="4" dirty="0">
                <a:solidFill>
                  <a:srgbClr val="66FFFF"/>
                </a:solidFill>
                <a:latin typeface="Verdana"/>
                <a:cs typeface="Verdana"/>
              </a:rPr>
              <a:t>SAVE,</a:t>
            </a:r>
            <a:r>
              <a:rPr sz="1197" spc="-13" dirty="0">
                <a:solidFill>
                  <a:srgbClr val="66FFFF"/>
                </a:solidFill>
                <a:latin typeface="Verdana"/>
                <a:cs typeface="Verdana"/>
              </a:rPr>
              <a:t> </a:t>
            </a:r>
            <a:r>
              <a:rPr sz="1197" spc="9" dirty="0">
                <a:solidFill>
                  <a:srgbClr val="66FFFF"/>
                </a:solidFill>
                <a:latin typeface="Verdana"/>
                <a:cs typeface="Verdana"/>
              </a:rPr>
              <a:t>ISIS-4</a:t>
            </a:r>
            <a:endParaRPr sz="1197">
              <a:latin typeface="Verdana"/>
              <a:cs typeface="Verdana"/>
            </a:endParaRPr>
          </a:p>
        </p:txBody>
      </p:sp>
      <p:sp>
        <p:nvSpPr>
          <p:cNvPr id="17" name="object 17"/>
          <p:cNvSpPr/>
          <p:nvPr/>
        </p:nvSpPr>
        <p:spPr>
          <a:xfrm>
            <a:off x="865613" y="1224237"/>
            <a:ext cx="5520066" cy="3442575"/>
          </a:xfrm>
          <a:custGeom>
            <a:avLst/>
            <a:gdLst/>
            <a:ahLst/>
            <a:cxnLst/>
            <a:rect l="l" t="t" r="r" b="b"/>
            <a:pathLst>
              <a:path w="6455409" h="4025900">
                <a:moveTo>
                  <a:pt x="64430" y="3911600"/>
                </a:moveTo>
                <a:lnTo>
                  <a:pt x="41081" y="3911600"/>
                </a:lnTo>
                <a:lnTo>
                  <a:pt x="20531" y="3924300"/>
                </a:lnTo>
                <a:lnTo>
                  <a:pt x="6424" y="3949700"/>
                </a:lnTo>
                <a:lnTo>
                  <a:pt x="0" y="3962400"/>
                </a:lnTo>
                <a:lnTo>
                  <a:pt x="2500" y="3987800"/>
                </a:lnTo>
                <a:lnTo>
                  <a:pt x="13863" y="4013200"/>
                </a:lnTo>
                <a:lnTo>
                  <a:pt x="31608" y="4025900"/>
                </a:lnTo>
                <a:lnTo>
                  <a:pt x="76697" y="4025900"/>
                </a:lnTo>
                <a:lnTo>
                  <a:pt x="97247" y="4013200"/>
                </a:lnTo>
                <a:lnTo>
                  <a:pt x="111354" y="4000500"/>
                </a:lnTo>
                <a:lnTo>
                  <a:pt x="67793" y="4000500"/>
                </a:lnTo>
                <a:lnTo>
                  <a:pt x="49985" y="3949700"/>
                </a:lnTo>
                <a:lnTo>
                  <a:pt x="98946" y="3933443"/>
                </a:lnTo>
                <a:lnTo>
                  <a:pt x="86170" y="3924300"/>
                </a:lnTo>
                <a:lnTo>
                  <a:pt x="64430" y="3911600"/>
                </a:lnTo>
                <a:close/>
              </a:path>
              <a:path w="6455409" h="4025900">
                <a:moveTo>
                  <a:pt x="98946" y="3933443"/>
                </a:moveTo>
                <a:lnTo>
                  <a:pt x="49985" y="3949700"/>
                </a:lnTo>
                <a:lnTo>
                  <a:pt x="67793" y="4000500"/>
                </a:lnTo>
                <a:lnTo>
                  <a:pt x="115348" y="3984710"/>
                </a:lnTo>
                <a:lnTo>
                  <a:pt x="117779" y="3975100"/>
                </a:lnTo>
                <a:lnTo>
                  <a:pt x="115278" y="3949700"/>
                </a:lnTo>
                <a:lnTo>
                  <a:pt x="103915" y="3937000"/>
                </a:lnTo>
                <a:lnTo>
                  <a:pt x="98946" y="3933443"/>
                </a:lnTo>
                <a:close/>
              </a:path>
              <a:path w="6455409" h="4025900">
                <a:moveTo>
                  <a:pt x="115348" y="3984710"/>
                </a:moveTo>
                <a:lnTo>
                  <a:pt x="67793" y="4000500"/>
                </a:lnTo>
                <a:lnTo>
                  <a:pt x="111354" y="4000500"/>
                </a:lnTo>
                <a:lnTo>
                  <a:pt x="115348" y="3984710"/>
                </a:lnTo>
                <a:close/>
              </a:path>
              <a:path w="6455409" h="4025900">
                <a:moveTo>
                  <a:pt x="6348195" y="25400"/>
                </a:moveTo>
                <a:lnTo>
                  <a:pt x="6085854" y="25400"/>
                </a:lnTo>
                <a:lnTo>
                  <a:pt x="5926578" y="38100"/>
                </a:lnTo>
                <a:lnTo>
                  <a:pt x="5765876" y="38100"/>
                </a:lnTo>
                <a:lnTo>
                  <a:pt x="5604698" y="63500"/>
                </a:lnTo>
                <a:lnTo>
                  <a:pt x="5444209" y="76200"/>
                </a:lnTo>
                <a:lnTo>
                  <a:pt x="5050762" y="139700"/>
                </a:lnTo>
                <a:lnTo>
                  <a:pt x="4974439" y="165100"/>
                </a:lnTo>
                <a:lnTo>
                  <a:pt x="4899177" y="177800"/>
                </a:lnTo>
                <a:lnTo>
                  <a:pt x="4825098" y="203200"/>
                </a:lnTo>
                <a:lnTo>
                  <a:pt x="4752317" y="215900"/>
                </a:lnTo>
                <a:lnTo>
                  <a:pt x="4611122" y="266700"/>
                </a:lnTo>
                <a:lnTo>
                  <a:pt x="4476529" y="317500"/>
                </a:lnTo>
                <a:lnTo>
                  <a:pt x="4412003" y="342900"/>
                </a:lnTo>
                <a:lnTo>
                  <a:pt x="4349482" y="381000"/>
                </a:lnTo>
                <a:lnTo>
                  <a:pt x="4289083" y="406400"/>
                </a:lnTo>
                <a:lnTo>
                  <a:pt x="4230926" y="444500"/>
                </a:lnTo>
                <a:lnTo>
                  <a:pt x="4175134" y="469900"/>
                </a:lnTo>
                <a:lnTo>
                  <a:pt x="4121828" y="508000"/>
                </a:lnTo>
                <a:lnTo>
                  <a:pt x="4070246" y="546100"/>
                </a:lnTo>
                <a:lnTo>
                  <a:pt x="4068428" y="546100"/>
                </a:lnTo>
                <a:lnTo>
                  <a:pt x="4047841" y="571500"/>
                </a:lnTo>
                <a:lnTo>
                  <a:pt x="4027706" y="596900"/>
                </a:lnTo>
                <a:lnTo>
                  <a:pt x="4006473" y="635000"/>
                </a:lnTo>
                <a:lnTo>
                  <a:pt x="3984173" y="660400"/>
                </a:lnTo>
                <a:lnTo>
                  <a:pt x="3960838" y="698500"/>
                </a:lnTo>
                <a:lnTo>
                  <a:pt x="3936504" y="723900"/>
                </a:lnTo>
                <a:lnTo>
                  <a:pt x="3911210" y="762000"/>
                </a:lnTo>
                <a:lnTo>
                  <a:pt x="3884992" y="800100"/>
                </a:lnTo>
                <a:lnTo>
                  <a:pt x="3857888" y="838200"/>
                </a:lnTo>
                <a:lnTo>
                  <a:pt x="3829939" y="889000"/>
                </a:lnTo>
                <a:lnTo>
                  <a:pt x="3801182" y="927100"/>
                </a:lnTo>
                <a:lnTo>
                  <a:pt x="3771658" y="965200"/>
                </a:lnTo>
                <a:lnTo>
                  <a:pt x="3741408" y="1016000"/>
                </a:lnTo>
                <a:lnTo>
                  <a:pt x="3710471" y="1066800"/>
                </a:lnTo>
                <a:lnTo>
                  <a:pt x="3678887" y="1117600"/>
                </a:lnTo>
                <a:lnTo>
                  <a:pt x="3646684" y="1168400"/>
                </a:lnTo>
                <a:lnTo>
                  <a:pt x="3580652" y="1270000"/>
                </a:lnTo>
                <a:lnTo>
                  <a:pt x="3512681" y="1371600"/>
                </a:lnTo>
                <a:lnTo>
                  <a:pt x="3443099" y="1485900"/>
                </a:lnTo>
                <a:lnTo>
                  <a:pt x="3372231" y="1587500"/>
                </a:lnTo>
                <a:lnTo>
                  <a:pt x="3300403" y="1701800"/>
                </a:lnTo>
                <a:lnTo>
                  <a:pt x="3227952" y="1816100"/>
                </a:lnTo>
                <a:lnTo>
                  <a:pt x="3082442" y="2057400"/>
                </a:lnTo>
                <a:lnTo>
                  <a:pt x="3010055" y="2159000"/>
                </a:lnTo>
                <a:lnTo>
                  <a:pt x="2938347" y="2273300"/>
                </a:lnTo>
                <a:lnTo>
                  <a:pt x="2867650" y="2387600"/>
                </a:lnTo>
                <a:lnTo>
                  <a:pt x="2798291" y="2489200"/>
                </a:lnTo>
                <a:lnTo>
                  <a:pt x="2730578" y="2603500"/>
                </a:lnTo>
                <a:lnTo>
                  <a:pt x="2697461" y="2641600"/>
                </a:lnTo>
                <a:lnTo>
                  <a:pt x="2664886" y="2692400"/>
                </a:lnTo>
                <a:lnTo>
                  <a:pt x="2632894" y="2743200"/>
                </a:lnTo>
                <a:lnTo>
                  <a:pt x="2601529" y="2794000"/>
                </a:lnTo>
                <a:lnTo>
                  <a:pt x="2570829" y="2832100"/>
                </a:lnTo>
                <a:lnTo>
                  <a:pt x="2540840" y="2882900"/>
                </a:lnTo>
                <a:lnTo>
                  <a:pt x="2511604" y="2921000"/>
                </a:lnTo>
                <a:lnTo>
                  <a:pt x="2483163" y="2959100"/>
                </a:lnTo>
                <a:lnTo>
                  <a:pt x="2455561" y="2997200"/>
                </a:lnTo>
                <a:lnTo>
                  <a:pt x="2428844" y="3035300"/>
                </a:lnTo>
                <a:lnTo>
                  <a:pt x="2403056" y="3073400"/>
                </a:lnTo>
                <a:lnTo>
                  <a:pt x="2378244" y="3098800"/>
                </a:lnTo>
                <a:lnTo>
                  <a:pt x="2354457" y="3136900"/>
                </a:lnTo>
                <a:lnTo>
                  <a:pt x="2331748" y="3162300"/>
                </a:lnTo>
                <a:lnTo>
                  <a:pt x="2310172" y="3187700"/>
                </a:lnTo>
                <a:lnTo>
                  <a:pt x="2289794" y="3213100"/>
                </a:lnTo>
                <a:lnTo>
                  <a:pt x="2270690" y="3238500"/>
                </a:lnTo>
                <a:lnTo>
                  <a:pt x="2252952" y="3251200"/>
                </a:lnTo>
                <a:lnTo>
                  <a:pt x="2236706" y="3263900"/>
                </a:lnTo>
                <a:lnTo>
                  <a:pt x="2222139" y="3276600"/>
                </a:lnTo>
                <a:lnTo>
                  <a:pt x="2209553" y="3289300"/>
                </a:lnTo>
                <a:lnTo>
                  <a:pt x="2198422" y="3302000"/>
                </a:lnTo>
                <a:lnTo>
                  <a:pt x="2149627" y="3327400"/>
                </a:lnTo>
                <a:lnTo>
                  <a:pt x="2099192" y="3352800"/>
                </a:lnTo>
                <a:lnTo>
                  <a:pt x="2072984" y="3365500"/>
                </a:lnTo>
                <a:lnTo>
                  <a:pt x="2045595" y="3365500"/>
                </a:lnTo>
                <a:lnTo>
                  <a:pt x="2016746" y="3378200"/>
                </a:lnTo>
                <a:lnTo>
                  <a:pt x="1986160" y="3390900"/>
                </a:lnTo>
                <a:lnTo>
                  <a:pt x="1953573" y="3403600"/>
                </a:lnTo>
                <a:lnTo>
                  <a:pt x="1918721" y="3416300"/>
                </a:lnTo>
                <a:lnTo>
                  <a:pt x="1881341" y="3416300"/>
                </a:lnTo>
                <a:lnTo>
                  <a:pt x="1841176" y="3429000"/>
                </a:lnTo>
                <a:lnTo>
                  <a:pt x="1797967" y="3441700"/>
                </a:lnTo>
                <a:lnTo>
                  <a:pt x="1751457" y="3454400"/>
                </a:lnTo>
                <a:lnTo>
                  <a:pt x="1701384" y="3467100"/>
                </a:lnTo>
                <a:lnTo>
                  <a:pt x="1647489" y="3479800"/>
                </a:lnTo>
                <a:lnTo>
                  <a:pt x="1589525" y="3492500"/>
                </a:lnTo>
                <a:lnTo>
                  <a:pt x="1558926" y="3505200"/>
                </a:lnTo>
                <a:lnTo>
                  <a:pt x="1527208" y="3517900"/>
                </a:lnTo>
                <a:lnTo>
                  <a:pt x="1494336" y="3517900"/>
                </a:lnTo>
                <a:lnTo>
                  <a:pt x="1460279" y="3530600"/>
                </a:lnTo>
                <a:lnTo>
                  <a:pt x="1425004" y="3543300"/>
                </a:lnTo>
                <a:lnTo>
                  <a:pt x="1388478" y="3556000"/>
                </a:lnTo>
                <a:lnTo>
                  <a:pt x="1350666" y="3556000"/>
                </a:lnTo>
                <a:lnTo>
                  <a:pt x="1311538" y="3568700"/>
                </a:lnTo>
                <a:lnTo>
                  <a:pt x="1271058" y="3581400"/>
                </a:lnTo>
                <a:lnTo>
                  <a:pt x="1185913" y="3606800"/>
                </a:lnTo>
                <a:lnTo>
                  <a:pt x="1094966" y="3632200"/>
                </a:lnTo>
                <a:lnTo>
                  <a:pt x="997950" y="3657600"/>
                </a:lnTo>
                <a:lnTo>
                  <a:pt x="894599" y="3683000"/>
                </a:lnTo>
                <a:lnTo>
                  <a:pt x="840465" y="3708400"/>
                </a:lnTo>
                <a:lnTo>
                  <a:pt x="727110" y="3733800"/>
                </a:lnTo>
                <a:lnTo>
                  <a:pt x="667823" y="3759200"/>
                </a:lnTo>
                <a:lnTo>
                  <a:pt x="606752" y="3771900"/>
                </a:lnTo>
                <a:lnTo>
                  <a:pt x="543863" y="3797300"/>
                </a:lnTo>
                <a:lnTo>
                  <a:pt x="479124" y="3810000"/>
                </a:lnTo>
                <a:lnTo>
                  <a:pt x="412498" y="3835400"/>
                </a:lnTo>
                <a:lnTo>
                  <a:pt x="343956" y="3848100"/>
                </a:lnTo>
                <a:lnTo>
                  <a:pt x="200982" y="3898900"/>
                </a:lnTo>
                <a:lnTo>
                  <a:pt x="98946" y="3933443"/>
                </a:lnTo>
                <a:lnTo>
                  <a:pt x="103915" y="3937000"/>
                </a:lnTo>
                <a:lnTo>
                  <a:pt x="115278" y="3949700"/>
                </a:lnTo>
                <a:lnTo>
                  <a:pt x="117779" y="3975100"/>
                </a:lnTo>
                <a:lnTo>
                  <a:pt x="115348" y="3984710"/>
                </a:lnTo>
                <a:lnTo>
                  <a:pt x="218688" y="3949700"/>
                </a:lnTo>
                <a:lnTo>
                  <a:pt x="291063" y="3937000"/>
                </a:lnTo>
                <a:lnTo>
                  <a:pt x="361453" y="3911600"/>
                </a:lnTo>
                <a:lnTo>
                  <a:pt x="429890" y="3886200"/>
                </a:lnTo>
                <a:lnTo>
                  <a:pt x="496407" y="3873500"/>
                </a:lnTo>
                <a:lnTo>
                  <a:pt x="561039" y="3848100"/>
                </a:lnTo>
                <a:lnTo>
                  <a:pt x="623819" y="3835400"/>
                </a:lnTo>
                <a:lnTo>
                  <a:pt x="684780" y="3810000"/>
                </a:lnTo>
                <a:lnTo>
                  <a:pt x="743956" y="3797300"/>
                </a:lnTo>
                <a:lnTo>
                  <a:pt x="801380" y="3771900"/>
                </a:lnTo>
                <a:lnTo>
                  <a:pt x="911108" y="3746500"/>
                </a:lnTo>
                <a:lnTo>
                  <a:pt x="1014233" y="3721100"/>
                </a:lnTo>
                <a:lnTo>
                  <a:pt x="1063404" y="3695700"/>
                </a:lnTo>
                <a:lnTo>
                  <a:pt x="1157128" y="3670300"/>
                </a:lnTo>
                <a:lnTo>
                  <a:pt x="1244924" y="3644900"/>
                </a:lnTo>
                <a:lnTo>
                  <a:pt x="1286681" y="3644900"/>
                </a:lnTo>
                <a:lnTo>
                  <a:pt x="1327058" y="3632200"/>
                </a:lnTo>
                <a:lnTo>
                  <a:pt x="1366088" y="3619500"/>
                </a:lnTo>
                <a:lnTo>
                  <a:pt x="1403802" y="3606800"/>
                </a:lnTo>
                <a:lnTo>
                  <a:pt x="1440238" y="3594100"/>
                </a:lnTo>
                <a:lnTo>
                  <a:pt x="1475427" y="3594100"/>
                </a:lnTo>
                <a:lnTo>
                  <a:pt x="1509405" y="3581400"/>
                </a:lnTo>
                <a:lnTo>
                  <a:pt x="1542205" y="3568700"/>
                </a:lnTo>
                <a:lnTo>
                  <a:pt x="1573861" y="3568700"/>
                </a:lnTo>
                <a:lnTo>
                  <a:pt x="1604406" y="3556000"/>
                </a:lnTo>
                <a:lnTo>
                  <a:pt x="1662313" y="3543300"/>
                </a:lnTo>
                <a:lnTo>
                  <a:pt x="1716175" y="3530600"/>
                </a:lnTo>
                <a:lnTo>
                  <a:pt x="1766281" y="3517900"/>
                </a:lnTo>
                <a:lnTo>
                  <a:pt x="1812907" y="3505200"/>
                </a:lnTo>
                <a:lnTo>
                  <a:pt x="1856329" y="3492500"/>
                </a:lnTo>
                <a:lnTo>
                  <a:pt x="1896826" y="3479800"/>
                </a:lnTo>
                <a:lnTo>
                  <a:pt x="1934675" y="3467100"/>
                </a:lnTo>
                <a:lnTo>
                  <a:pt x="2003533" y="3441700"/>
                </a:lnTo>
                <a:lnTo>
                  <a:pt x="2035091" y="3441700"/>
                </a:lnTo>
                <a:lnTo>
                  <a:pt x="2093803" y="3416300"/>
                </a:lnTo>
                <a:lnTo>
                  <a:pt x="2226310" y="3352800"/>
                </a:lnTo>
                <a:lnTo>
                  <a:pt x="2241815" y="3340100"/>
                </a:lnTo>
                <a:lnTo>
                  <a:pt x="2258575" y="3327400"/>
                </a:lnTo>
                <a:lnTo>
                  <a:pt x="2275983" y="3314700"/>
                </a:lnTo>
                <a:lnTo>
                  <a:pt x="2294257" y="3302000"/>
                </a:lnTo>
                <a:lnTo>
                  <a:pt x="2313502" y="3276600"/>
                </a:lnTo>
                <a:lnTo>
                  <a:pt x="2333762" y="3251200"/>
                </a:lnTo>
                <a:lnTo>
                  <a:pt x="2355050" y="3225800"/>
                </a:lnTo>
                <a:lnTo>
                  <a:pt x="2377356" y="3200400"/>
                </a:lnTo>
                <a:lnTo>
                  <a:pt x="2400665" y="3175000"/>
                </a:lnTo>
                <a:lnTo>
                  <a:pt x="2424952" y="3136900"/>
                </a:lnTo>
                <a:lnTo>
                  <a:pt x="2450185" y="3111500"/>
                </a:lnTo>
                <a:lnTo>
                  <a:pt x="2476332" y="3073400"/>
                </a:lnTo>
                <a:lnTo>
                  <a:pt x="2503359" y="3035300"/>
                </a:lnTo>
                <a:lnTo>
                  <a:pt x="2531229" y="2997200"/>
                </a:lnTo>
                <a:lnTo>
                  <a:pt x="2559903" y="2959100"/>
                </a:lnTo>
                <a:lnTo>
                  <a:pt x="2589346" y="2908300"/>
                </a:lnTo>
                <a:lnTo>
                  <a:pt x="2619517" y="2870200"/>
                </a:lnTo>
                <a:lnTo>
                  <a:pt x="2650377" y="2819400"/>
                </a:lnTo>
                <a:lnTo>
                  <a:pt x="2681887" y="2781300"/>
                </a:lnTo>
                <a:lnTo>
                  <a:pt x="2714006" y="2730500"/>
                </a:lnTo>
                <a:lnTo>
                  <a:pt x="2746695" y="2679700"/>
                </a:lnTo>
                <a:lnTo>
                  <a:pt x="2779914" y="2628900"/>
                </a:lnTo>
                <a:lnTo>
                  <a:pt x="2847761" y="2527300"/>
                </a:lnTo>
                <a:lnTo>
                  <a:pt x="2917267" y="2425700"/>
                </a:lnTo>
                <a:lnTo>
                  <a:pt x="2988081" y="2311400"/>
                </a:lnTo>
                <a:lnTo>
                  <a:pt x="3059879" y="2197100"/>
                </a:lnTo>
                <a:lnTo>
                  <a:pt x="3350387" y="1739900"/>
                </a:lnTo>
                <a:lnTo>
                  <a:pt x="3422206" y="1625600"/>
                </a:lnTo>
                <a:lnTo>
                  <a:pt x="3493048" y="1511300"/>
                </a:lnTo>
                <a:lnTo>
                  <a:pt x="3562585" y="1409700"/>
                </a:lnTo>
                <a:lnTo>
                  <a:pt x="3630485" y="1295400"/>
                </a:lnTo>
                <a:lnTo>
                  <a:pt x="3696422" y="1193800"/>
                </a:lnTo>
                <a:lnTo>
                  <a:pt x="3728534" y="1143000"/>
                </a:lnTo>
                <a:lnTo>
                  <a:pt x="3760046" y="1092200"/>
                </a:lnTo>
                <a:lnTo>
                  <a:pt x="3790900" y="1054100"/>
                </a:lnTo>
                <a:lnTo>
                  <a:pt x="3821058" y="1003300"/>
                </a:lnTo>
                <a:lnTo>
                  <a:pt x="3850473" y="965200"/>
                </a:lnTo>
                <a:lnTo>
                  <a:pt x="3879108" y="914400"/>
                </a:lnTo>
                <a:lnTo>
                  <a:pt x="3906920" y="876300"/>
                </a:lnTo>
                <a:lnTo>
                  <a:pt x="3933864" y="838200"/>
                </a:lnTo>
                <a:lnTo>
                  <a:pt x="3959899" y="800100"/>
                </a:lnTo>
                <a:lnTo>
                  <a:pt x="3984982" y="762000"/>
                </a:lnTo>
                <a:lnTo>
                  <a:pt x="4009068" y="723900"/>
                </a:lnTo>
                <a:lnTo>
                  <a:pt x="4032114" y="698500"/>
                </a:lnTo>
                <a:lnTo>
                  <a:pt x="4054070" y="660400"/>
                </a:lnTo>
                <a:lnTo>
                  <a:pt x="4074890" y="635000"/>
                </a:lnTo>
                <a:lnTo>
                  <a:pt x="4094523" y="609600"/>
                </a:lnTo>
                <a:lnTo>
                  <a:pt x="4112911" y="584200"/>
                </a:lnTo>
                <a:lnTo>
                  <a:pt x="4124025" y="584200"/>
                </a:lnTo>
                <a:lnTo>
                  <a:pt x="4157069" y="558800"/>
                </a:lnTo>
                <a:lnTo>
                  <a:pt x="4208201" y="520700"/>
                </a:lnTo>
                <a:lnTo>
                  <a:pt x="4261909" y="495300"/>
                </a:lnTo>
                <a:lnTo>
                  <a:pt x="4318077" y="457200"/>
                </a:lnTo>
                <a:lnTo>
                  <a:pt x="4376587" y="431800"/>
                </a:lnTo>
                <a:lnTo>
                  <a:pt x="4437317" y="406400"/>
                </a:lnTo>
                <a:lnTo>
                  <a:pt x="4500148" y="368300"/>
                </a:lnTo>
                <a:lnTo>
                  <a:pt x="4564955" y="342900"/>
                </a:lnTo>
                <a:lnTo>
                  <a:pt x="4631619" y="317500"/>
                </a:lnTo>
                <a:lnTo>
                  <a:pt x="4700014" y="304800"/>
                </a:lnTo>
                <a:lnTo>
                  <a:pt x="4841514" y="254000"/>
                </a:lnTo>
                <a:lnTo>
                  <a:pt x="4914373" y="241300"/>
                </a:lnTo>
                <a:lnTo>
                  <a:pt x="4988475" y="215900"/>
                </a:lnTo>
                <a:lnTo>
                  <a:pt x="5611557" y="114300"/>
                </a:lnTo>
                <a:lnTo>
                  <a:pt x="5930351" y="88900"/>
                </a:lnTo>
                <a:lnTo>
                  <a:pt x="6347751" y="88900"/>
                </a:lnTo>
                <a:lnTo>
                  <a:pt x="6341479" y="76200"/>
                </a:lnTo>
                <a:lnTo>
                  <a:pt x="6336990" y="50800"/>
                </a:lnTo>
                <a:lnTo>
                  <a:pt x="6341794" y="38100"/>
                </a:lnTo>
                <a:lnTo>
                  <a:pt x="6348195" y="25400"/>
                </a:lnTo>
                <a:close/>
              </a:path>
              <a:path w="6455409" h="4025900">
                <a:moveTo>
                  <a:pt x="4124025" y="584200"/>
                </a:moveTo>
                <a:lnTo>
                  <a:pt x="4112911" y="584200"/>
                </a:lnTo>
                <a:lnTo>
                  <a:pt x="4107502" y="596900"/>
                </a:lnTo>
                <a:lnTo>
                  <a:pt x="4124025" y="584200"/>
                </a:lnTo>
                <a:close/>
              </a:path>
              <a:path w="6455409" h="4025900">
                <a:moveTo>
                  <a:pt x="6419513" y="0"/>
                </a:moveTo>
                <a:lnTo>
                  <a:pt x="6373478" y="0"/>
                </a:lnTo>
                <a:lnTo>
                  <a:pt x="6354596" y="12700"/>
                </a:lnTo>
                <a:lnTo>
                  <a:pt x="6341794" y="38100"/>
                </a:lnTo>
                <a:lnTo>
                  <a:pt x="6336990" y="50800"/>
                </a:lnTo>
                <a:lnTo>
                  <a:pt x="6341479" y="76200"/>
                </a:lnTo>
                <a:lnTo>
                  <a:pt x="6354023" y="101600"/>
                </a:lnTo>
                <a:lnTo>
                  <a:pt x="6372732" y="114300"/>
                </a:lnTo>
                <a:lnTo>
                  <a:pt x="6418767" y="114300"/>
                </a:lnTo>
                <a:lnTo>
                  <a:pt x="6437649" y="101600"/>
                </a:lnTo>
                <a:lnTo>
                  <a:pt x="6444050" y="88900"/>
                </a:lnTo>
                <a:lnTo>
                  <a:pt x="6395920" y="88900"/>
                </a:lnTo>
                <a:lnTo>
                  <a:pt x="6396324" y="25400"/>
                </a:lnTo>
                <a:lnTo>
                  <a:pt x="6444494" y="25400"/>
                </a:lnTo>
                <a:lnTo>
                  <a:pt x="6438222" y="12700"/>
                </a:lnTo>
                <a:lnTo>
                  <a:pt x="6419513" y="0"/>
                </a:lnTo>
                <a:close/>
              </a:path>
              <a:path w="6455409" h="4025900">
                <a:moveTo>
                  <a:pt x="6444494" y="25400"/>
                </a:moveTo>
                <a:lnTo>
                  <a:pt x="6396324" y="25400"/>
                </a:lnTo>
                <a:lnTo>
                  <a:pt x="6395920" y="88900"/>
                </a:lnTo>
                <a:lnTo>
                  <a:pt x="6444050" y="88900"/>
                </a:lnTo>
                <a:lnTo>
                  <a:pt x="6450450" y="76200"/>
                </a:lnTo>
                <a:lnTo>
                  <a:pt x="6455255" y="50800"/>
                </a:lnTo>
                <a:lnTo>
                  <a:pt x="6450766" y="38100"/>
                </a:lnTo>
                <a:lnTo>
                  <a:pt x="6444494" y="25400"/>
                </a:lnTo>
                <a:close/>
              </a:path>
            </a:pathLst>
          </a:custGeom>
          <a:solidFill>
            <a:srgbClr val="66FFFF"/>
          </a:solidFill>
        </p:spPr>
        <p:txBody>
          <a:bodyPr wrap="square" lIns="0" tIns="0" rIns="0" bIns="0" rtlCol="0"/>
          <a:lstStyle/>
          <a:p>
            <a:endParaRPr sz="1539"/>
          </a:p>
        </p:txBody>
      </p:sp>
      <p:sp>
        <p:nvSpPr>
          <p:cNvPr id="18" name="object 18"/>
          <p:cNvSpPr/>
          <p:nvPr/>
        </p:nvSpPr>
        <p:spPr>
          <a:xfrm>
            <a:off x="521274" y="1113155"/>
            <a:ext cx="1629" cy="5351195"/>
          </a:xfrm>
          <a:custGeom>
            <a:avLst/>
            <a:gdLst/>
            <a:ahLst/>
            <a:cxnLst/>
            <a:rect l="l" t="t" r="r" b="b"/>
            <a:pathLst>
              <a:path w="1904" h="6257925">
                <a:moveTo>
                  <a:pt x="1643" y="0"/>
                </a:moveTo>
                <a:lnTo>
                  <a:pt x="0" y="6257901"/>
                </a:lnTo>
              </a:path>
            </a:pathLst>
          </a:custGeom>
          <a:ln w="12700">
            <a:solidFill>
              <a:srgbClr val="99CCFF"/>
            </a:solidFill>
          </a:ln>
        </p:spPr>
        <p:txBody>
          <a:bodyPr wrap="square" lIns="0" tIns="0" rIns="0" bIns="0" rtlCol="0"/>
          <a:lstStyle/>
          <a:p>
            <a:endParaRPr sz="1539"/>
          </a:p>
        </p:txBody>
      </p:sp>
      <p:sp>
        <p:nvSpPr>
          <p:cNvPr id="19" name="object 19"/>
          <p:cNvSpPr/>
          <p:nvPr/>
        </p:nvSpPr>
        <p:spPr>
          <a:xfrm>
            <a:off x="1871110" y="1113155"/>
            <a:ext cx="1629" cy="5351195"/>
          </a:xfrm>
          <a:custGeom>
            <a:avLst/>
            <a:gdLst/>
            <a:ahLst/>
            <a:cxnLst/>
            <a:rect l="l" t="t" r="r" b="b"/>
            <a:pathLst>
              <a:path w="1905" h="6257925">
                <a:moveTo>
                  <a:pt x="1643" y="0"/>
                </a:moveTo>
                <a:lnTo>
                  <a:pt x="0" y="6257901"/>
                </a:lnTo>
              </a:path>
            </a:pathLst>
          </a:custGeom>
          <a:ln w="12700">
            <a:solidFill>
              <a:srgbClr val="99CCFF"/>
            </a:solidFill>
          </a:ln>
        </p:spPr>
        <p:txBody>
          <a:bodyPr wrap="square" lIns="0" tIns="0" rIns="0" bIns="0" rtlCol="0"/>
          <a:lstStyle/>
          <a:p>
            <a:endParaRPr sz="1539"/>
          </a:p>
        </p:txBody>
      </p:sp>
      <p:sp>
        <p:nvSpPr>
          <p:cNvPr id="20" name="object 20"/>
          <p:cNvSpPr/>
          <p:nvPr/>
        </p:nvSpPr>
        <p:spPr>
          <a:xfrm>
            <a:off x="4455605" y="1113155"/>
            <a:ext cx="1629" cy="5351195"/>
          </a:xfrm>
          <a:custGeom>
            <a:avLst/>
            <a:gdLst/>
            <a:ahLst/>
            <a:cxnLst/>
            <a:rect l="l" t="t" r="r" b="b"/>
            <a:pathLst>
              <a:path w="1904" h="6257925">
                <a:moveTo>
                  <a:pt x="1643" y="0"/>
                </a:moveTo>
                <a:lnTo>
                  <a:pt x="0" y="6257901"/>
                </a:lnTo>
              </a:path>
            </a:pathLst>
          </a:custGeom>
          <a:ln w="12700">
            <a:solidFill>
              <a:srgbClr val="99CCFF"/>
            </a:solidFill>
          </a:ln>
        </p:spPr>
        <p:txBody>
          <a:bodyPr wrap="square" lIns="0" tIns="0" rIns="0" bIns="0" rtlCol="0"/>
          <a:lstStyle/>
          <a:p>
            <a:endParaRPr sz="1539"/>
          </a:p>
        </p:txBody>
      </p:sp>
      <p:sp>
        <p:nvSpPr>
          <p:cNvPr id="21" name="object 21"/>
          <p:cNvSpPr/>
          <p:nvPr/>
        </p:nvSpPr>
        <p:spPr>
          <a:xfrm>
            <a:off x="5767519" y="1113155"/>
            <a:ext cx="1629" cy="5351195"/>
          </a:xfrm>
          <a:custGeom>
            <a:avLst/>
            <a:gdLst/>
            <a:ahLst/>
            <a:cxnLst/>
            <a:rect l="l" t="t" r="r" b="b"/>
            <a:pathLst>
              <a:path w="1904" h="6257925">
                <a:moveTo>
                  <a:pt x="1643" y="0"/>
                </a:moveTo>
                <a:lnTo>
                  <a:pt x="0" y="6257901"/>
                </a:lnTo>
              </a:path>
            </a:pathLst>
          </a:custGeom>
          <a:ln w="12700">
            <a:solidFill>
              <a:srgbClr val="99CCFF"/>
            </a:solidFill>
          </a:ln>
        </p:spPr>
        <p:txBody>
          <a:bodyPr wrap="square" lIns="0" tIns="0" rIns="0" bIns="0" rtlCol="0"/>
          <a:lstStyle/>
          <a:p>
            <a:endParaRPr sz="1539"/>
          </a:p>
        </p:txBody>
      </p:sp>
      <p:sp>
        <p:nvSpPr>
          <p:cNvPr id="22" name="object 22"/>
          <p:cNvSpPr/>
          <p:nvPr/>
        </p:nvSpPr>
        <p:spPr>
          <a:xfrm>
            <a:off x="7080834" y="1113155"/>
            <a:ext cx="1629" cy="5351195"/>
          </a:xfrm>
          <a:custGeom>
            <a:avLst/>
            <a:gdLst/>
            <a:ahLst/>
            <a:cxnLst/>
            <a:rect l="l" t="t" r="r" b="b"/>
            <a:pathLst>
              <a:path w="1904" h="6257925">
                <a:moveTo>
                  <a:pt x="1643" y="0"/>
                </a:moveTo>
                <a:lnTo>
                  <a:pt x="0" y="6257901"/>
                </a:lnTo>
              </a:path>
            </a:pathLst>
          </a:custGeom>
          <a:ln w="12700">
            <a:solidFill>
              <a:srgbClr val="99CCFF"/>
            </a:solidFill>
          </a:ln>
        </p:spPr>
        <p:txBody>
          <a:bodyPr wrap="square" lIns="0" tIns="0" rIns="0" bIns="0" rtlCol="0"/>
          <a:lstStyle/>
          <a:p>
            <a:endParaRPr sz="1539"/>
          </a:p>
        </p:txBody>
      </p:sp>
      <p:sp>
        <p:nvSpPr>
          <p:cNvPr id="23" name="object 23"/>
          <p:cNvSpPr/>
          <p:nvPr/>
        </p:nvSpPr>
        <p:spPr>
          <a:xfrm>
            <a:off x="3143693" y="1113155"/>
            <a:ext cx="1629" cy="5351195"/>
          </a:xfrm>
          <a:custGeom>
            <a:avLst/>
            <a:gdLst/>
            <a:ahLst/>
            <a:cxnLst/>
            <a:rect l="l" t="t" r="r" b="b"/>
            <a:pathLst>
              <a:path w="1904" h="6257925">
                <a:moveTo>
                  <a:pt x="1643" y="0"/>
                </a:moveTo>
                <a:lnTo>
                  <a:pt x="0" y="6257901"/>
                </a:lnTo>
              </a:path>
            </a:pathLst>
          </a:custGeom>
          <a:ln w="12700">
            <a:solidFill>
              <a:srgbClr val="99CCFF"/>
            </a:solidFill>
          </a:ln>
        </p:spPr>
        <p:txBody>
          <a:bodyPr wrap="square" lIns="0" tIns="0" rIns="0" bIns="0" rtlCol="0"/>
          <a:lstStyle/>
          <a:p>
            <a:endParaRPr sz="1539"/>
          </a:p>
        </p:txBody>
      </p:sp>
      <p:sp>
        <p:nvSpPr>
          <p:cNvPr id="24" name="object 24"/>
          <p:cNvSpPr/>
          <p:nvPr/>
        </p:nvSpPr>
        <p:spPr>
          <a:xfrm>
            <a:off x="7217794" y="2732909"/>
            <a:ext cx="1306984" cy="782995"/>
          </a:xfrm>
          <a:custGeom>
            <a:avLst/>
            <a:gdLst/>
            <a:ahLst/>
            <a:cxnLst/>
            <a:rect l="l" t="t" r="r" b="b"/>
            <a:pathLst>
              <a:path w="1528445" h="915670">
                <a:moveTo>
                  <a:pt x="0" y="108941"/>
                </a:moveTo>
                <a:lnTo>
                  <a:pt x="8557" y="66536"/>
                </a:lnTo>
                <a:lnTo>
                  <a:pt x="31894" y="31908"/>
                </a:lnTo>
                <a:lnTo>
                  <a:pt x="66507" y="8561"/>
                </a:lnTo>
                <a:lnTo>
                  <a:pt x="108893" y="0"/>
                </a:lnTo>
                <a:lnTo>
                  <a:pt x="1419501" y="0"/>
                </a:lnTo>
                <a:lnTo>
                  <a:pt x="1461887" y="8561"/>
                </a:lnTo>
                <a:lnTo>
                  <a:pt x="1496500" y="31908"/>
                </a:lnTo>
                <a:lnTo>
                  <a:pt x="1519836" y="66536"/>
                </a:lnTo>
                <a:lnTo>
                  <a:pt x="1528394" y="108941"/>
                </a:lnTo>
                <a:lnTo>
                  <a:pt x="1528394" y="806694"/>
                </a:lnTo>
                <a:lnTo>
                  <a:pt x="1519836" y="849099"/>
                </a:lnTo>
                <a:lnTo>
                  <a:pt x="1496500" y="883728"/>
                </a:lnTo>
                <a:lnTo>
                  <a:pt x="1461887" y="907075"/>
                </a:lnTo>
                <a:lnTo>
                  <a:pt x="1419501" y="915636"/>
                </a:lnTo>
                <a:lnTo>
                  <a:pt x="108893" y="915636"/>
                </a:lnTo>
                <a:lnTo>
                  <a:pt x="66507" y="907075"/>
                </a:lnTo>
                <a:lnTo>
                  <a:pt x="31894" y="883728"/>
                </a:lnTo>
                <a:lnTo>
                  <a:pt x="8557" y="849099"/>
                </a:lnTo>
                <a:lnTo>
                  <a:pt x="0" y="806694"/>
                </a:lnTo>
                <a:lnTo>
                  <a:pt x="0" y="108941"/>
                </a:lnTo>
                <a:close/>
              </a:path>
            </a:pathLst>
          </a:custGeom>
          <a:ln w="39435">
            <a:solidFill>
              <a:srgbClr val="FFFFFF"/>
            </a:solidFill>
          </a:ln>
        </p:spPr>
        <p:txBody>
          <a:bodyPr wrap="square" lIns="0" tIns="0" rIns="0" bIns="0" rtlCol="0"/>
          <a:lstStyle/>
          <a:p>
            <a:endParaRPr sz="1539"/>
          </a:p>
        </p:txBody>
      </p:sp>
      <p:sp>
        <p:nvSpPr>
          <p:cNvPr id="25" name="object 25"/>
          <p:cNvSpPr txBox="1"/>
          <p:nvPr/>
        </p:nvSpPr>
        <p:spPr>
          <a:xfrm>
            <a:off x="7410927" y="2788427"/>
            <a:ext cx="918744" cy="660428"/>
          </a:xfrm>
          <a:prstGeom prst="rect">
            <a:avLst/>
          </a:prstGeom>
        </p:spPr>
        <p:txBody>
          <a:bodyPr vert="horz" wrap="square" lIns="0" tIns="3801" rIns="0" bIns="0" rtlCol="0">
            <a:spAutoFit/>
          </a:bodyPr>
          <a:lstStyle/>
          <a:p>
            <a:pPr marL="10860" marR="4344" indent="-1629" algn="ctr">
              <a:lnSpc>
                <a:spcPct val="104400"/>
              </a:lnSpc>
              <a:spcBef>
                <a:spcPts val="30"/>
              </a:spcBef>
            </a:pPr>
            <a:r>
              <a:rPr sz="1026" b="1" spc="9" dirty="0">
                <a:solidFill>
                  <a:srgbClr val="FFFFFF"/>
                </a:solidFill>
                <a:latin typeface="Verdana"/>
                <a:cs typeface="Verdana"/>
              </a:rPr>
              <a:t>Heart Rate  therapeutic  target </a:t>
            </a:r>
            <a:r>
              <a:rPr sz="1026" b="1" dirty="0">
                <a:solidFill>
                  <a:srgbClr val="FFFFFF"/>
                </a:solidFill>
                <a:latin typeface="Verdana"/>
                <a:cs typeface="Verdana"/>
              </a:rPr>
              <a:t>in </a:t>
            </a:r>
            <a:r>
              <a:rPr sz="1026" b="1" spc="4" dirty="0">
                <a:solidFill>
                  <a:srgbClr val="FFFFFF"/>
                </a:solidFill>
                <a:latin typeface="Verdana"/>
                <a:cs typeface="Verdana"/>
              </a:rPr>
              <a:t>HF  SHIFT</a:t>
            </a:r>
            <a:endParaRPr sz="1026">
              <a:latin typeface="Verdana"/>
              <a:cs typeface="Verdana"/>
            </a:endParaRPr>
          </a:p>
        </p:txBody>
      </p:sp>
      <p:sp>
        <p:nvSpPr>
          <p:cNvPr id="26" name="object 26"/>
          <p:cNvSpPr/>
          <p:nvPr/>
        </p:nvSpPr>
        <p:spPr>
          <a:xfrm>
            <a:off x="3998387" y="2808513"/>
            <a:ext cx="1378116" cy="610867"/>
          </a:xfrm>
          <a:custGeom>
            <a:avLst/>
            <a:gdLst/>
            <a:ahLst/>
            <a:cxnLst/>
            <a:rect l="l" t="t" r="r" b="b"/>
            <a:pathLst>
              <a:path w="1611629" h="714375">
                <a:moveTo>
                  <a:pt x="0" y="87509"/>
                </a:moveTo>
                <a:lnTo>
                  <a:pt x="6873" y="53446"/>
                </a:lnTo>
                <a:lnTo>
                  <a:pt x="25619" y="25630"/>
                </a:lnTo>
                <a:lnTo>
                  <a:pt x="53422" y="6876"/>
                </a:lnTo>
                <a:lnTo>
                  <a:pt x="87470" y="0"/>
                </a:lnTo>
                <a:lnTo>
                  <a:pt x="1524076" y="0"/>
                </a:lnTo>
                <a:lnTo>
                  <a:pt x="1558123" y="6876"/>
                </a:lnTo>
                <a:lnTo>
                  <a:pt x="1585927" y="25630"/>
                </a:lnTo>
                <a:lnTo>
                  <a:pt x="1604672" y="53446"/>
                </a:lnTo>
                <a:lnTo>
                  <a:pt x="1611546" y="87509"/>
                </a:lnTo>
                <a:lnTo>
                  <a:pt x="1611546" y="626857"/>
                </a:lnTo>
                <a:lnTo>
                  <a:pt x="1604672" y="660920"/>
                </a:lnTo>
                <a:lnTo>
                  <a:pt x="1585927" y="688735"/>
                </a:lnTo>
                <a:lnTo>
                  <a:pt x="1558123" y="707489"/>
                </a:lnTo>
                <a:lnTo>
                  <a:pt x="1524076" y="714366"/>
                </a:lnTo>
                <a:lnTo>
                  <a:pt x="87470" y="714366"/>
                </a:lnTo>
                <a:lnTo>
                  <a:pt x="53422" y="707489"/>
                </a:lnTo>
                <a:lnTo>
                  <a:pt x="25619" y="688735"/>
                </a:lnTo>
                <a:lnTo>
                  <a:pt x="6873" y="660920"/>
                </a:lnTo>
                <a:lnTo>
                  <a:pt x="0" y="626857"/>
                </a:lnTo>
                <a:lnTo>
                  <a:pt x="0" y="87509"/>
                </a:lnTo>
                <a:close/>
              </a:path>
            </a:pathLst>
          </a:custGeom>
          <a:ln w="39437">
            <a:solidFill>
              <a:srgbClr val="FFFFFF"/>
            </a:solidFill>
          </a:ln>
        </p:spPr>
        <p:txBody>
          <a:bodyPr wrap="square" lIns="0" tIns="0" rIns="0" bIns="0" rtlCol="0"/>
          <a:lstStyle/>
          <a:p>
            <a:endParaRPr sz="1539"/>
          </a:p>
        </p:txBody>
      </p:sp>
      <p:sp>
        <p:nvSpPr>
          <p:cNvPr id="27" name="object 27"/>
          <p:cNvSpPr txBox="1"/>
          <p:nvPr/>
        </p:nvSpPr>
        <p:spPr>
          <a:xfrm>
            <a:off x="4094337" y="2861405"/>
            <a:ext cx="1184267" cy="496829"/>
          </a:xfrm>
          <a:prstGeom prst="rect">
            <a:avLst/>
          </a:prstGeom>
        </p:spPr>
        <p:txBody>
          <a:bodyPr vert="horz" wrap="square" lIns="0" tIns="4344" rIns="0" bIns="0" rtlCol="0">
            <a:spAutoFit/>
          </a:bodyPr>
          <a:lstStyle/>
          <a:p>
            <a:pPr marL="10317" marR="4344" indent="-1086" algn="ctr">
              <a:lnSpc>
                <a:spcPct val="104200"/>
              </a:lnSpc>
              <a:spcBef>
                <a:spcPts val="34"/>
              </a:spcBef>
            </a:pPr>
            <a:r>
              <a:rPr sz="1026" b="1" spc="9" dirty="0">
                <a:solidFill>
                  <a:srgbClr val="FFFFFF"/>
                </a:solidFill>
                <a:latin typeface="Verdana"/>
                <a:cs typeface="Verdana"/>
              </a:rPr>
              <a:t>Recognition </a:t>
            </a:r>
            <a:r>
              <a:rPr sz="1026" b="1" spc="4" dirty="0">
                <a:solidFill>
                  <a:srgbClr val="FFFFFF"/>
                </a:solidFill>
                <a:latin typeface="Verdana"/>
                <a:cs typeface="Verdana"/>
              </a:rPr>
              <a:t>of  </a:t>
            </a:r>
            <a:r>
              <a:rPr sz="1026" b="1" spc="9" dirty="0">
                <a:solidFill>
                  <a:srgbClr val="FFFFFF"/>
                </a:solidFill>
                <a:latin typeface="Verdana"/>
                <a:cs typeface="Verdana"/>
              </a:rPr>
              <a:t>n</a:t>
            </a:r>
            <a:r>
              <a:rPr sz="1026" b="1" spc="17" dirty="0">
                <a:solidFill>
                  <a:srgbClr val="FFFFFF"/>
                </a:solidFill>
                <a:latin typeface="Verdana"/>
                <a:cs typeface="Verdana"/>
              </a:rPr>
              <a:t>e</a:t>
            </a:r>
            <a:r>
              <a:rPr sz="1026" b="1" spc="9" dirty="0">
                <a:solidFill>
                  <a:srgbClr val="FFFFFF"/>
                </a:solidFill>
                <a:latin typeface="Verdana"/>
                <a:cs typeface="Verdana"/>
              </a:rPr>
              <a:t>ur</a:t>
            </a:r>
            <a:r>
              <a:rPr sz="1026" b="1" spc="17" dirty="0">
                <a:solidFill>
                  <a:srgbClr val="FFFFFF"/>
                </a:solidFill>
                <a:latin typeface="Verdana"/>
                <a:cs typeface="Verdana"/>
              </a:rPr>
              <a:t>o</a:t>
            </a:r>
            <a:r>
              <a:rPr sz="1026" b="1" spc="9" dirty="0">
                <a:solidFill>
                  <a:srgbClr val="FFFFFF"/>
                </a:solidFill>
                <a:latin typeface="Verdana"/>
                <a:cs typeface="Verdana"/>
              </a:rPr>
              <a:t>h</a:t>
            </a:r>
            <a:r>
              <a:rPr sz="1026" b="1" spc="13" dirty="0">
                <a:solidFill>
                  <a:srgbClr val="FFFFFF"/>
                </a:solidFill>
                <a:latin typeface="Verdana"/>
                <a:cs typeface="Verdana"/>
              </a:rPr>
              <a:t>o</a:t>
            </a:r>
            <a:r>
              <a:rPr sz="1026" b="1" spc="9" dirty="0">
                <a:solidFill>
                  <a:srgbClr val="FFFFFF"/>
                </a:solidFill>
                <a:latin typeface="Verdana"/>
                <a:cs typeface="Verdana"/>
              </a:rPr>
              <a:t>r</a:t>
            </a:r>
            <a:r>
              <a:rPr sz="1026" b="1" spc="34" dirty="0">
                <a:solidFill>
                  <a:srgbClr val="FFFFFF"/>
                </a:solidFill>
                <a:latin typeface="Verdana"/>
                <a:cs typeface="Verdana"/>
              </a:rPr>
              <a:t>m</a:t>
            </a:r>
            <a:r>
              <a:rPr sz="1026" b="1" spc="17" dirty="0">
                <a:solidFill>
                  <a:srgbClr val="FFFFFF"/>
                </a:solidFill>
                <a:latin typeface="Verdana"/>
                <a:cs typeface="Verdana"/>
              </a:rPr>
              <a:t>o</a:t>
            </a:r>
            <a:r>
              <a:rPr sz="1026" b="1" spc="9" dirty="0">
                <a:solidFill>
                  <a:srgbClr val="FFFFFF"/>
                </a:solidFill>
                <a:latin typeface="Verdana"/>
                <a:cs typeface="Verdana"/>
              </a:rPr>
              <a:t>n</a:t>
            </a:r>
            <a:r>
              <a:rPr sz="1026" b="1" spc="13" dirty="0">
                <a:solidFill>
                  <a:srgbClr val="FFFFFF"/>
                </a:solidFill>
                <a:latin typeface="Verdana"/>
                <a:cs typeface="Verdana"/>
              </a:rPr>
              <a:t>a</a:t>
            </a:r>
            <a:r>
              <a:rPr sz="1026" b="1" spc="-4" dirty="0">
                <a:solidFill>
                  <a:srgbClr val="FFFFFF"/>
                </a:solidFill>
                <a:latin typeface="Verdana"/>
                <a:cs typeface="Verdana"/>
              </a:rPr>
              <a:t>l  </a:t>
            </a:r>
            <a:r>
              <a:rPr sz="1026" b="1" spc="4" dirty="0">
                <a:solidFill>
                  <a:srgbClr val="FFFFFF"/>
                </a:solidFill>
                <a:latin typeface="Verdana"/>
                <a:cs typeface="Verdana"/>
              </a:rPr>
              <a:t>activation</a:t>
            </a:r>
            <a:endParaRPr sz="1026">
              <a:latin typeface="Verdana"/>
              <a:cs typeface="Verdana"/>
            </a:endParaRPr>
          </a:p>
        </p:txBody>
      </p:sp>
      <p:sp>
        <p:nvSpPr>
          <p:cNvPr id="28" name="object 28"/>
          <p:cNvSpPr txBox="1"/>
          <p:nvPr/>
        </p:nvSpPr>
        <p:spPr>
          <a:xfrm>
            <a:off x="562384" y="6065038"/>
            <a:ext cx="533219" cy="234745"/>
          </a:xfrm>
          <a:prstGeom prst="rect">
            <a:avLst/>
          </a:prstGeom>
        </p:spPr>
        <p:txBody>
          <a:bodyPr vert="horz" wrap="square" lIns="0" tIns="10860" rIns="0" bIns="0" rtlCol="0">
            <a:spAutoFit/>
          </a:bodyPr>
          <a:lstStyle/>
          <a:p>
            <a:pPr marL="10860">
              <a:spcBef>
                <a:spcPts val="86"/>
              </a:spcBef>
            </a:pPr>
            <a:r>
              <a:rPr sz="1454" b="1" spc="-34" dirty="0">
                <a:solidFill>
                  <a:srgbClr val="FFFFFF"/>
                </a:solidFill>
                <a:latin typeface="Verdana"/>
                <a:cs typeface="Verdana"/>
              </a:rPr>
              <a:t>1960</a:t>
            </a:r>
            <a:endParaRPr sz="1454">
              <a:latin typeface="Verdana"/>
              <a:cs typeface="Verdana"/>
            </a:endParaRPr>
          </a:p>
        </p:txBody>
      </p:sp>
      <p:sp>
        <p:nvSpPr>
          <p:cNvPr id="29" name="object 29"/>
          <p:cNvSpPr txBox="1"/>
          <p:nvPr/>
        </p:nvSpPr>
        <p:spPr>
          <a:xfrm>
            <a:off x="1874296" y="6065038"/>
            <a:ext cx="533219" cy="234745"/>
          </a:xfrm>
          <a:prstGeom prst="rect">
            <a:avLst/>
          </a:prstGeom>
        </p:spPr>
        <p:txBody>
          <a:bodyPr vert="horz" wrap="square" lIns="0" tIns="10860" rIns="0" bIns="0" rtlCol="0">
            <a:spAutoFit/>
          </a:bodyPr>
          <a:lstStyle/>
          <a:p>
            <a:pPr marL="10860">
              <a:spcBef>
                <a:spcPts val="86"/>
              </a:spcBef>
            </a:pPr>
            <a:r>
              <a:rPr sz="1454" b="1" spc="-34" dirty="0">
                <a:solidFill>
                  <a:srgbClr val="FFFFFF"/>
                </a:solidFill>
                <a:latin typeface="Verdana"/>
                <a:cs typeface="Verdana"/>
              </a:rPr>
              <a:t>1970</a:t>
            </a:r>
            <a:endParaRPr sz="1454">
              <a:latin typeface="Verdana"/>
              <a:cs typeface="Verdana"/>
            </a:endParaRPr>
          </a:p>
        </p:txBody>
      </p:sp>
      <p:sp>
        <p:nvSpPr>
          <p:cNvPr id="30" name="object 30"/>
          <p:cNvSpPr txBox="1"/>
          <p:nvPr/>
        </p:nvSpPr>
        <p:spPr>
          <a:xfrm>
            <a:off x="3186208" y="6065038"/>
            <a:ext cx="533219" cy="234745"/>
          </a:xfrm>
          <a:prstGeom prst="rect">
            <a:avLst/>
          </a:prstGeom>
        </p:spPr>
        <p:txBody>
          <a:bodyPr vert="horz" wrap="square" lIns="0" tIns="10860" rIns="0" bIns="0" rtlCol="0">
            <a:spAutoFit/>
          </a:bodyPr>
          <a:lstStyle/>
          <a:p>
            <a:pPr marL="10860">
              <a:spcBef>
                <a:spcPts val="86"/>
              </a:spcBef>
            </a:pPr>
            <a:r>
              <a:rPr sz="1454" b="1" spc="-34" dirty="0">
                <a:solidFill>
                  <a:srgbClr val="FFFFFF"/>
                </a:solidFill>
                <a:latin typeface="Verdana"/>
                <a:cs typeface="Verdana"/>
              </a:rPr>
              <a:t>1980</a:t>
            </a:r>
            <a:endParaRPr sz="1454">
              <a:latin typeface="Verdana"/>
              <a:cs typeface="Verdana"/>
            </a:endParaRPr>
          </a:p>
        </p:txBody>
      </p:sp>
      <p:sp>
        <p:nvSpPr>
          <p:cNvPr id="31" name="object 31"/>
          <p:cNvSpPr txBox="1"/>
          <p:nvPr/>
        </p:nvSpPr>
        <p:spPr>
          <a:xfrm>
            <a:off x="4498121" y="6065038"/>
            <a:ext cx="533219" cy="234745"/>
          </a:xfrm>
          <a:prstGeom prst="rect">
            <a:avLst/>
          </a:prstGeom>
        </p:spPr>
        <p:txBody>
          <a:bodyPr vert="horz" wrap="square" lIns="0" tIns="10860" rIns="0" bIns="0" rtlCol="0">
            <a:spAutoFit/>
          </a:bodyPr>
          <a:lstStyle/>
          <a:p>
            <a:pPr marL="10860">
              <a:spcBef>
                <a:spcPts val="86"/>
              </a:spcBef>
            </a:pPr>
            <a:r>
              <a:rPr sz="1454" b="1" spc="-34" dirty="0">
                <a:solidFill>
                  <a:srgbClr val="FFFFFF"/>
                </a:solidFill>
                <a:latin typeface="Verdana"/>
                <a:cs typeface="Verdana"/>
              </a:rPr>
              <a:t>1990</a:t>
            </a:r>
            <a:endParaRPr sz="1454">
              <a:latin typeface="Verdana"/>
              <a:cs typeface="Verdana"/>
            </a:endParaRPr>
          </a:p>
        </p:txBody>
      </p:sp>
      <p:sp>
        <p:nvSpPr>
          <p:cNvPr id="32" name="object 32"/>
          <p:cNvSpPr txBox="1"/>
          <p:nvPr/>
        </p:nvSpPr>
        <p:spPr>
          <a:xfrm>
            <a:off x="5810033" y="6065038"/>
            <a:ext cx="533219" cy="234745"/>
          </a:xfrm>
          <a:prstGeom prst="rect">
            <a:avLst/>
          </a:prstGeom>
        </p:spPr>
        <p:txBody>
          <a:bodyPr vert="horz" wrap="square" lIns="0" tIns="10860" rIns="0" bIns="0" rtlCol="0">
            <a:spAutoFit/>
          </a:bodyPr>
          <a:lstStyle/>
          <a:p>
            <a:pPr marL="10860">
              <a:spcBef>
                <a:spcPts val="86"/>
              </a:spcBef>
            </a:pPr>
            <a:r>
              <a:rPr sz="1454" b="1" spc="-34" dirty="0">
                <a:solidFill>
                  <a:srgbClr val="FFFFFF"/>
                </a:solidFill>
                <a:latin typeface="Verdana"/>
                <a:cs typeface="Verdana"/>
              </a:rPr>
              <a:t>2000</a:t>
            </a:r>
            <a:endParaRPr sz="1454">
              <a:latin typeface="Verdana"/>
              <a:cs typeface="Verdana"/>
            </a:endParaRPr>
          </a:p>
        </p:txBody>
      </p:sp>
      <p:sp>
        <p:nvSpPr>
          <p:cNvPr id="33" name="object 33"/>
          <p:cNvSpPr txBox="1"/>
          <p:nvPr/>
        </p:nvSpPr>
        <p:spPr>
          <a:xfrm>
            <a:off x="7121945" y="6065038"/>
            <a:ext cx="533219" cy="234745"/>
          </a:xfrm>
          <a:prstGeom prst="rect">
            <a:avLst/>
          </a:prstGeom>
        </p:spPr>
        <p:txBody>
          <a:bodyPr vert="horz" wrap="square" lIns="0" tIns="10860" rIns="0" bIns="0" rtlCol="0">
            <a:spAutoFit/>
          </a:bodyPr>
          <a:lstStyle/>
          <a:p>
            <a:pPr marL="10860">
              <a:spcBef>
                <a:spcPts val="86"/>
              </a:spcBef>
            </a:pPr>
            <a:r>
              <a:rPr sz="1454" b="1" spc="-34" dirty="0">
                <a:solidFill>
                  <a:srgbClr val="FFFFFF"/>
                </a:solidFill>
                <a:latin typeface="Verdana"/>
                <a:cs typeface="Verdana"/>
              </a:rPr>
              <a:t>2011</a:t>
            </a:r>
            <a:endParaRPr sz="1454">
              <a:latin typeface="Verdana"/>
              <a:cs typeface="Verdana"/>
            </a:endParaRPr>
          </a:p>
        </p:txBody>
      </p:sp>
      <p:sp>
        <p:nvSpPr>
          <p:cNvPr id="34" name="object 34"/>
          <p:cNvSpPr/>
          <p:nvPr/>
        </p:nvSpPr>
        <p:spPr>
          <a:xfrm>
            <a:off x="521273" y="5928747"/>
            <a:ext cx="8090594" cy="152038"/>
          </a:xfrm>
          <a:custGeom>
            <a:avLst/>
            <a:gdLst/>
            <a:ahLst/>
            <a:cxnLst/>
            <a:rect l="l" t="t" r="r" b="b"/>
            <a:pathLst>
              <a:path w="9461500" h="177800">
                <a:moveTo>
                  <a:pt x="24675" y="47873"/>
                </a:moveTo>
                <a:lnTo>
                  <a:pt x="13164" y="50184"/>
                </a:lnTo>
                <a:lnTo>
                  <a:pt x="3758" y="56511"/>
                </a:lnTo>
                <a:lnTo>
                  <a:pt x="0" y="62073"/>
                </a:lnTo>
                <a:lnTo>
                  <a:pt x="0" y="92829"/>
                </a:lnTo>
                <a:lnTo>
                  <a:pt x="3707" y="98344"/>
                </a:lnTo>
                <a:lnTo>
                  <a:pt x="13097" y="104695"/>
                </a:lnTo>
                <a:lnTo>
                  <a:pt x="24662" y="107034"/>
                </a:lnTo>
                <a:lnTo>
                  <a:pt x="36174" y="104723"/>
                </a:lnTo>
                <a:lnTo>
                  <a:pt x="45580" y="98395"/>
                </a:lnTo>
                <a:lnTo>
                  <a:pt x="51928" y="89001"/>
                </a:lnTo>
                <a:lnTo>
                  <a:pt x="54266" y="77490"/>
                </a:lnTo>
                <a:lnTo>
                  <a:pt x="51956" y="65973"/>
                </a:lnTo>
                <a:lnTo>
                  <a:pt x="45631" y="56562"/>
                </a:lnTo>
                <a:lnTo>
                  <a:pt x="36241" y="50212"/>
                </a:lnTo>
                <a:lnTo>
                  <a:pt x="24675" y="47873"/>
                </a:lnTo>
                <a:close/>
              </a:path>
              <a:path w="9461500" h="177800">
                <a:moveTo>
                  <a:pt x="143003" y="48017"/>
                </a:moveTo>
                <a:lnTo>
                  <a:pt x="131491" y="50327"/>
                </a:lnTo>
                <a:lnTo>
                  <a:pt x="122085" y="56655"/>
                </a:lnTo>
                <a:lnTo>
                  <a:pt x="115738" y="66050"/>
                </a:lnTo>
                <a:lnTo>
                  <a:pt x="113400" y="77561"/>
                </a:lnTo>
                <a:lnTo>
                  <a:pt x="115709" y="89078"/>
                </a:lnTo>
                <a:lnTo>
                  <a:pt x="122034" y="98488"/>
                </a:lnTo>
                <a:lnTo>
                  <a:pt x="131425" y="104839"/>
                </a:lnTo>
                <a:lnTo>
                  <a:pt x="142990" y="107179"/>
                </a:lnTo>
                <a:lnTo>
                  <a:pt x="154502" y="104868"/>
                </a:lnTo>
                <a:lnTo>
                  <a:pt x="163908" y="98540"/>
                </a:lnTo>
                <a:lnTo>
                  <a:pt x="170256" y="89145"/>
                </a:lnTo>
                <a:lnTo>
                  <a:pt x="172593" y="77633"/>
                </a:lnTo>
                <a:lnTo>
                  <a:pt x="170284" y="66117"/>
                </a:lnTo>
                <a:lnTo>
                  <a:pt x="163959" y="56707"/>
                </a:lnTo>
                <a:lnTo>
                  <a:pt x="154568" y="50356"/>
                </a:lnTo>
                <a:lnTo>
                  <a:pt x="143003" y="48017"/>
                </a:lnTo>
                <a:close/>
              </a:path>
              <a:path w="9461500" h="177800">
                <a:moveTo>
                  <a:pt x="261331" y="48162"/>
                </a:moveTo>
                <a:lnTo>
                  <a:pt x="249819" y="50472"/>
                </a:lnTo>
                <a:lnTo>
                  <a:pt x="240413" y="56800"/>
                </a:lnTo>
                <a:lnTo>
                  <a:pt x="234065" y="66194"/>
                </a:lnTo>
                <a:lnTo>
                  <a:pt x="231728" y="77706"/>
                </a:lnTo>
                <a:lnTo>
                  <a:pt x="234037" y="89223"/>
                </a:lnTo>
                <a:lnTo>
                  <a:pt x="240362" y="98633"/>
                </a:lnTo>
                <a:lnTo>
                  <a:pt x="249753" y="104983"/>
                </a:lnTo>
                <a:lnTo>
                  <a:pt x="261318" y="107322"/>
                </a:lnTo>
                <a:lnTo>
                  <a:pt x="272830" y="105012"/>
                </a:lnTo>
                <a:lnTo>
                  <a:pt x="282236" y="98684"/>
                </a:lnTo>
                <a:lnTo>
                  <a:pt x="288584" y="89289"/>
                </a:lnTo>
                <a:lnTo>
                  <a:pt x="290921" y="77778"/>
                </a:lnTo>
                <a:lnTo>
                  <a:pt x="288612" y="66261"/>
                </a:lnTo>
                <a:lnTo>
                  <a:pt x="282287" y="56851"/>
                </a:lnTo>
                <a:lnTo>
                  <a:pt x="272896" y="50500"/>
                </a:lnTo>
                <a:lnTo>
                  <a:pt x="261331" y="48162"/>
                </a:lnTo>
                <a:close/>
              </a:path>
              <a:path w="9461500" h="177800">
                <a:moveTo>
                  <a:pt x="379659" y="48305"/>
                </a:moveTo>
                <a:lnTo>
                  <a:pt x="368147" y="50616"/>
                </a:lnTo>
                <a:lnTo>
                  <a:pt x="358741" y="56944"/>
                </a:lnTo>
                <a:lnTo>
                  <a:pt x="352393" y="66339"/>
                </a:lnTo>
                <a:lnTo>
                  <a:pt x="350056" y="77851"/>
                </a:lnTo>
                <a:lnTo>
                  <a:pt x="352365" y="89367"/>
                </a:lnTo>
                <a:lnTo>
                  <a:pt x="358690" y="98777"/>
                </a:lnTo>
                <a:lnTo>
                  <a:pt x="368081" y="105128"/>
                </a:lnTo>
                <a:lnTo>
                  <a:pt x="379646" y="107467"/>
                </a:lnTo>
                <a:lnTo>
                  <a:pt x="391158" y="105156"/>
                </a:lnTo>
                <a:lnTo>
                  <a:pt x="400564" y="98828"/>
                </a:lnTo>
                <a:lnTo>
                  <a:pt x="406911" y="89433"/>
                </a:lnTo>
                <a:lnTo>
                  <a:pt x="409249" y="77922"/>
                </a:lnTo>
                <a:lnTo>
                  <a:pt x="406940" y="66405"/>
                </a:lnTo>
                <a:lnTo>
                  <a:pt x="400614" y="56995"/>
                </a:lnTo>
                <a:lnTo>
                  <a:pt x="391224" y="50644"/>
                </a:lnTo>
                <a:lnTo>
                  <a:pt x="379659" y="48305"/>
                </a:lnTo>
                <a:close/>
              </a:path>
              <a:path w="9461500" h="177800">
                <a:moveTo>
                  <a:pt x="497987" y="48450"/>
                </a:moveTo>
                <a:lnTo>
                  <a:pt x="486475" y="50760"/>
                </a:lnTo>
                <a:lnTo>
                  <a:pt x="477069" y="57088"/>
                </a:lnTo>
                <a:lnTo>
                  <a:pt x="470721" y="66483"/>
                </a:lnTo>
                <a:lnTo>
                  <a:pt x="468383" y="77994"/>
                </a:lnTo>
                <a:lnTo>
                  <a:pt x="470693" y="89511"/>
                </a:lnTo>
                <a:lnTo>
                  <a:pt x="477018" y="98922"/>
                </a:lnTo>
                <a:lnTo>
                  <a:pt x="486408" y="105272"/>
                </a:lnTo>
                <a:lnTo>
                  <a:pt x="497974" y="107610"/>
                </a:lnTo>
                <a:lnTo>
                  <a:pt x="509485" y="105300"/>
                </a:lnTo>
                <a:lnTo>
                  <a:pt x="518891" y="98973"/>
                </a:lnTo>
                <a:lnTo>
                  <a:pt x="525239" y="89578"/>
                </a:lnTo>
                <a:lnTo>
                  <a:pt x="527577" y="78066"/>
                </a:lnTo>
                <a:lnTo>
                  <a:pt x="525267" y="66549"/>
                </a:lnTo>
                <a:lnTo>
                  <a:pt x="518942" y="57139"/>
                </a:lnTo>
                <a:lnTo>
                  <a:pt x="509552" y="50789"/>
                </a:lnTo>
                <a:lnTo>
                  <a:pt x="497987" y="48450"/>
                </a:lnTo>
                <a:close/>
              </a:path>
              <a:path w="9461500" h="177800">
                <a:moveTo>
                  <a:pt x="616314" y="48594"/>
                </a:moveTo>
                <a:lnTo>
                  <a:pt x="604803" y="50904"/>
                </a:lnTo>
                <a:lnTo>
                  <a:pt x="595397" y="57233"/>
                </a:lnTo>
                <a:lnTo>
                  <a:pt x="589049" y="66627"/>
                </a:lnTo>
                <a:lnTo>
                  <a:pt x="586711" y="78139"/>
                </a:lnTo>
                <a:lnTo>
                  <a:pt x="589021" y="89655"/>
                </a:lnTo>
                <a:lnTo>
                  <a:pt x="595346" y="99065"/>
                </a:lnTo>
                <a:lnTo>
                  <a:pt x="604736" y="105416"/>
                </a:lnTo>
                <a:lnTo>
                  <a:pt x="616301" y="107755"/>
                </a:lnTo>
                <a:lnTo>
                  <a:pt x="627813" y="105445"/>
                </a:lnTo>
                <a:lnTo>
                  <a:pt x="637219" y="99117"/>
                </a:lnTo>
                <a:lnTo>
                  <a:pt x="643567" y="89722"/>
                </a:lnTo>
                <a:lnTo>
                  <a:pt x="645905" y="78211"/>
                </a:lnTo>
                <a:lnTo>
                  <a:pt x="643595" y="66694"/>
                </a:lnTo>
                <a:lnTo>
                  <a:pt x="637270" y="57284"/>
                </a:lnTo>
                <a:lnTo>
                  <a:pt x="627879" y="50933"/>
                </a:lnTo>
                <a:lnTo>
                  <a:pt x="616314" y="48594"/>
                </a:lnTo>
                <a:close/>
              </a:path>
              <a:path w="9461500" h="177800">
                <a:moveTo>
                  <a:pt x="734642" y="48738"/>
                </a:moveTo>
                <a:lnTo>
                  <a:pt x="723131" y="51049"/>
                </a:lnTo>
                <a:lnTo>
                  <a:pt x="713725" y="57377"/>
                </a:lnTo>
                <a:lnTo>
                  <a:pt x="707377" y="66771"/>
                </a:lnTo>
                <a:lnTo>
                  <a:pt x="705039" y="78282"/>
                </a:lnTo>
                <a:lnTo>
                  <a:pt x="707348" y="89799"/>
                </a:lnTo>
                <a:lnTo>
                  <a:pt x="713673" y="99210"/>
                </a:lnTo>
                <a:lnTo>
                  <a:pt x="723064" y="105561"/>
                </a:lnTo>
                <a:lnTo>
                  <a:pt x="734630" y="107899"/>
                </a:lnTo>
                <a:lnTo>
                  <a:pt x="746141" y="105588"/>
                </a:lnTo>
                <a:lnTo>
                  <a:pt x="755547" y="99261"/>
                </a:lnTo>
                <a:lnTo>
                  <a:pt x="761895" y="89866"/>
                </a:lnTo>
                <a:lnTo>
                  <a:pt x="764232" y="78355"/>
                </a:lnTo>
                <a:lnTo>
                  <a:pt x="761923" y="66838"/>
                </a:lnTo>
                <a:lnTo>
                  <a:pt x="755598" y="57428"/>
                </a:lnTo>
                <a:lnTo>
                  <a:pt x="746207" y="51077"/>
                </a:lnTo>
                <a:lnTo>
                  <a:pt x="734642" y="48738"/>
                </a:lnTo>
                <a:close/>
              </a:path>
              <a:path w="9461500" h="177800">
                <a:moveTo>
                  <a:pt x="852970" y="48883"/>
                </a:moveTo>
                <a:lnTo>
                  <a:pt x="841458" y="51193"/>
                </a:lnTo>
                <a:lnTo>
                  <a:pt x="832052" y="57521"/>
                </a:lnTo>
                <a:lnTo>
                  <a:pt x="825704" y="66916"/>
                </a:lnTo>
                <a:lnTo>
                  <a:pt x="823367" y="78427"/>
                </a:lnTo>
                <a:lnTo>
                  <a:pt x="825676" y="89944"/>
                </a:lnTo>
                <a:lnTo>
                  <a:pt x="832001" y="99354"/>
                </a:lnTo>
                <a:lnTo>
                  <a:pt x="841391" y="105705"/>
                </a:lnTo>
                <a:lnTo>
                  <a:pt x="852957" y="108043"/>
                </a:lnTo>
                <a:lnTo>
                  <a:pt x="864469" y="105733"/>
                </a:lnTo>
                <a:lnTo>
                  <a:pt x="873875" y="99405"/>
                </a:lnTo>
                <a:lnTo>
                  <a:pt x="880223" y="90010"/>
                </a:lnTo>
                <a:lnTo>
                  <a:pt x="882561" y="78499"/>
                </a:lnTo>
                <a:lnTo>
                  <a:pt x="880251" y="66982"/>
                </a:lnTo>
                <a:lnTo>
                  <a:pt x="873926" y="57572"/>
                </a:lnTo>
                <a:lnTo>
                  <a:pt x="864535" y="51221"/>
                </a:lnTo>
                <a:lnTo>
                  <a:pt x="852970" y="48883"/>
                </a:lnTo>
                <a:close/>
              </a:path>
              <a:path w="9461500" h="177800">
                <a:moveTo>
                  <a:pt x="971298" y="49027"/>
                </a:moveTo>
                <a:lnTo>
                  <a:pt x="959786" y="51338"/>
                </a:lnTo>
                <a:lnTo>
                  <a:pt x="950380" y="57666"/>
                </a:lnTo>
                <a:lnTo>
                  <a:pt x="944032" y="67060"/>
                </a:lnTo>
                <a:lnTo>
                  <a:pt x="941694" y="78572"/>
                </a:lnTo>
                <a:lnTo>
                  <a:pt x="944004" y="90088"/>
                </a:lnTo>
                <a:lnTo>
                  <a:pt x="950329" y="99498"/>
                </a:lnTo>
                <a:lnTo>
                  <a:pt x="959719" y="105849"/>
                </a:lnTo>
                <a:lnTo>
                  <a:pt x="971284" y="108188"/>
                </a:lnTo>
                <a:lnTo>
                  <a:pt x="982796" y="105877"/>
                </a:lnTo>
                <a:lnTo>
                  <a:pt x="992202" y="99549"/>
                </a:lnTo>
                <a:lnTo>
                  <a:pt x="998550" y="90154"/>
                </a:lnTo>
                <a:lnTo>
                  <a:pt x="1000888" y="78643"/>
                </a:lnTo>
                <a:lnTo>
                  <a:pt x="998578" y="67127"/>
                </a:lnTo>
                <a:lnTo>
                  <a:pt x="992253" y="57716"/>
                </a:lnTo>
                <a:lnTo>
                  <a:pt x="982863" y="51365"/>
                </a:lnTo>
                <a:lnTo>
                  <a:pt x="971298" y="49027"/>
                </a:lnTo>
                <a:close/>
              </a:path>
              <a:path w="9461500" h="177800">
                <a:moveTo>
                  <a:pt x="1089625" y="49171"/>
                </a:moveTo>
                <a:lnTo>
                  <a:pt x="1078113" y="51482"/>
                </a:lnTo>
                <a:lnTo>
                  <a:pt x="1068707" y="57809"/>
                </a:lnTo>
                <a:lnTo>
                  <a:pt x="1062359" y="67204"/>
                </a:lnTo>
                <a:lnTo>
                  <a:pt x="1060022" y="78715"/>
                </a:lnTo>
                <a:lnTo>
                  <a:pt x="1062332" y="90232"/>
                </a:lnTo>
                <a:lnTo>
                  <a:pt x="1068657" y="99642"/>
                </a:lnTo>
                <a:lnTo>
                  <a:pt x="1078047" y="105993"/>
                </a:lnTo>
                <a:lnTo>
                  <a:pt x="1089613" y="108332"/>
                </a:lnTo>
                <a:lnTo>
                  <a:pt x="1101124" y="106022"/>
                </a:lnTo>
                <a:lnTo>
                  <a:pt x="1110530" y="99694"/>
                </a:lnTo>
                <a:lnTo>
                  <a:pt x="1116878" y="90299"/>
                </a:lnTo>
                <a:lnTo>
                  <a:pt x="1119216" y="78788"/>
                </a:lnTo>
                <a:lnTo>
                  <a:pt x="1116906" y="67271"/>
                </a:lnTo>
                <a:lnTo>
                  <a:pt x="1110581" y="57861"/>
                </a:lnTo>
                <a:lnTo>
                  <a:pt x="1101190" y="51510"/>
                </a:lnTo>
                <a:lnTo>
                  <a:pt x="1089625" y="49171"/>
                </a:lnTo>
                <a:close/>
              </a:path>
              <a:path w="9461500" h="177800">
                <a:moveTo>
                  <a:pt x="1207952" y="49315"/>
                </a:moveTo>
                <a:lnTo>
                  <a:pt x="1196441" y="51626"/>
                </a:lnTo>
                <a:lnTo>
                  <a:pt x="1187036" y="57954"/>
                </a:lnTo>
                <a:lnTo>
                  <a:pt x="1180688" y="67349"/>
                </a:lnTo>
                <a:lnTo>
                  <a:pt x="1178350" y="78860"/>
                </a:lnTo>
                <a:lnTo>
                  <a:pt x="1180659" y="90377"/>
                </a:lnTo>
                <a:lnTo>
                  <a:pt x="1186984" y="99787"/>
                </a:lnTo>
                <a:lnTo>
                  <a:pt x="1196375" y="106138"/>
                </a:lnTo>
                <a:lnTo>
                  <a:pt x="1207940" y="108477"/>
                </a:lnTo>
                <a:lnTo>
                  <a:pt x="1219451" y="106166"/>
                </a:lnTo>
                <a:lnTo>
                  <a:pt x="1228858" y="99838"/>
                </a:lnTo>
                <a:lnTo>
                  <a:pt x="1235206" y="90443"/>
                </a:lnTo>
                <a:lnTo>
                  <a:pt x="1237543" y="78931"/>
                </a:lnTo>
                <a:lnTo>
                  <a:pt x="1235234" y="67415"/>
                </a:lnTo>
                <a:lnTo>
                  <a:pt x="1228909" y="58005"/>
                </a:lnTo>
                <a:lnTo>
                  <a:pt x="1219518" y="51654"/>
                </a:lnTo>
                <a:lnTo>
                  <a:pt x="1207952" y="49315"/>
                </a:lnTo>
                <a:close/>
              </a:path>
              <a:path w="9461500" h="177800">
                <a:moveTo>
                  <a:pt x="1326281" y="49460"/>
                </a:moveTo>
                <a:lnTo>
                  <a:pt x="1314769" y="51770"/>
                </a:lnTo>
                <a:lnTo>
                  <a:pt x="1305363" y="58098"/>
                </a:lnTo>
                <a:lnTo>
                  <a:pt x="1299015" y="67493"/>
                </a:lnTo>
                <a:lnTo>
                  <a:pt x="1296677" y="79004"/>
                </a:lnTo>
                <a:lnTo>
                  <a:pt x="1298987" y="90521"/>
                </a:lnTo>
                <a:lnTo>
                  <a:pt x="1305312" y="99931"/>
                </a:lnTo>
                <a:lnTo>
                  <a:pt x="1314702" y="106282"/>
                </a:lnTo>
                <a:lnTo>
                  <a:pt x="1326268" y="108620"/>
                </a:lnTo>
                <a:lnTo>
                  <a:pt x="1337780" y="106310"/>
                </a:lnTo>
                <a:lnTo>
                  <a:pt x="1347186" y="99982"/>
                </a:lnTo>
                <a:lnTo>
                  <a:pt x="1353533" y="90587"/>
                </a:lnTo>
                <a:lnTo>
                  <a:pt x="1355871" y="79076"/>
                </a:lnTo>
                <a:lnTo>
                  <a:pt x="1353561" y="67559"/>
                </a:lnTo>
                <a:lnTo>
                  <a:pt x="1347236" y="58149"/>
                </a:lnTo>
                <a:lnTo>
                  <a:pt x="1337845" y="51798"/>
                </a:lnTo>
                <a:lnTo>
                  <a:pt x="1326281" y="49460"/>
                </a:lnTo>
                <a:close/>
              </a:path>
              <a:path w="9461500" h="177800">
                <a:moveTo>
                  <a:pt x="1444608" y="49604"/>
                </a:moveTo>
                <a:lnTo>
                  <a:pt x="1433096" y="51915"/>
                </a:lnTo>
                <a:lnTo>
                  <a:pt x="1423690" y="58242"/>
                </a:lnTo>
                <a:lnTo>
                  <a:pt x="1417343" y="67637"/>
                </a:lnTo>
                <a:lnTo>
                  <a:pt x="1415006" y="79148"/>
                </a:lnTo>
                <a:lnTo>
                  <a:pt x="1417315" y="90665"/>
                </a:lnTo>
                <a:lnTo>
                  <a:pt x="1423640" y="100075"/>
                </a:lnTo>
                <a:lnTo>
                  <a:pt x="1433031" y="106426"/>
                </a:lnTo>
                <a:lnTo>
                  <a:pt x="1444595" y="108765"/>
                </a:lnTo>
                <a:lnTo>
                  <a:pt x="1456107" y="106454"/>
                </a:lnTo>
                <a:lnTo>
                  <a:pt x="1465513" y="100126"/>
                </a:lnTo>
                <a:lnTo>
                  <a:pt x="1471861" y="90732"/>
                </a:lnTo>
                <a:lnTo>
                  <a:pt x="1474199" y="79221"/>
                </a:lnTo>
                <a:lnTo>
                  <a:pt x="1471889" y="67704"/>
                </a:lnTo>
                <a:lnTo>
                  <a:pt x="1465564" y="58293"/>
                </a:lnTo>
                <a:lnTo>
                  <a:pt x="1456174" y="51943"/>
                </a:lnTo>
                <a:lnTo>
                  <a:pt x="1444608" y="49604"/>
                </a:lnTo>
                <a:close/>
              </a:path>
              <a:path w="9461500" h="177800">
                <a:moveTo>
                  <a:pt x="1562936" y="49748"/>
                </a:moveTo>
                <a:lnTo>
                  <a:pt x="1551425" y="52058"/>
                </a:lnTo>
                <a:lnTo>
                  <a:pt x="1542019" y="58386"/>
                </a:lnTo>
                <a:lnTo>
                  <a:pt x="1535671" y="67781"/>
                </a:lnTo>
                <a:lnTo>
                  <a:pt x="1533333" y="79292"/>
                </a:lnTo>
                <a:lnTo>
                  <a:pt x="1535642" y="90809"/>
                </a:lnTo>
                <a:lnTo>
                  <a:pt x="1541967" y="100219"/>
                </a:lnTo>
                <a:lnTo>
                  <a:pt x="1551358" y="106570"/>
                </a:lnTo>
                <a:lnTo>
                  <a:pt x="1562924" y="108908"/>
                </a:lnTo>
                <a:lnTo>
                  <a:pt x="1574435" y="106598"/>
                </a:lnTo>
                <a:lnTo>
                  <a:pt x="1583841" y="100270"/>
                </a:lnTo>
                <a:lnTo>
                  <a:pt x="1590189" y="90876"/>
                </a:lnTo>
                <a:lnTo>
                  <a:pt x="1592526" y="79364"/>
                </a:lnTo>
                <a:lnTo>
                  <a:pt x="1590217" y="67848"/>
                </a:lnTo>
                <a:lnTo>
                  <a:pt x="1583892" y="58438"/>
                </a:lnTo>
                <a:lnTo>
                  <a:pt x="1574501" y="52087"/>
                </a:lnTo>
                <a:lnTo>
                  <a:pt x="1562936" y="49748"/>
                </a:lnTo>
                <a:close/>
              </a:path>
              <a:path w="9461500" h="177800">
                <a:moveTo>
                  <a:pt x="1681264" y="49893"/>
                </a:moveTo>
                <a:lnTo>
                  <a:pt x="1669752" y="52203"/>
                </a:lnTo>
                <a:lnTo>
                  <a:pt x="1660346" y="58531"/>
                </a:lnTo>
                <a:lnTo>
                  <a:pt x="1653998" y="67925"/>
                </a:lnTo>
                <a:lnTo>
                  <a:pt x="1651661" y="79437"/>
                </a:lnTo>
                <a:lnTo>
                  <a:pt x="1653971" y="90954"/>
                </a:lnTo>
                <a:lnTo>
                  <a:pt x="1660296" y="100364"/>
                </a:lnTo>
                <a:lnTo>
                  <a:pt x="1669686" y="106714"/>
                </a:lnTo>
                <a:lnTo>
                  <a:pt x="1681251" y="109053"/>
                </a:lnTo>
                <a:lnTo>
                  <a:pt x="1692763" y="106743"/>
                </a:lnTo>
                <a:lnTo>
                  <a:pt x="1702169" y="100415"/>
                </a:lnTo>
                <a:lnTo>
                  <a:pt x="1708517" y="91020"/>
                </a:lnTo>
                <a:lnTo>
                  <a:pt x="1710855" y="79509"/>
                </a:lnTo>
                <a:lnTo>
                  <a:pt x="1708545" y="67992"/>
                </a:lnTo>
                <a:lnTo>
                  <a:pt x="1702220" y="58582"/>
                </a:lnTo>
                <a:lnTo>
                  <a:pt x="1692829" y="52231"/>
                </a:lnTo>
                <a:lnTo>
                  <a:pt x="1681264" y="49893"/>
                </a:lnTo>
                <a:close/>
              </a:path>
              <a:path w="9461500" h="177800">
                <a:moveTo>
                  <a:pt x="1799592" y="50036"/>
                </a:moveTo>
                <a:lnTo>
                  <a:pt x="1788080" y="52347"/>
                </a:lnTo>
                <a:lnTo>
                  <a:pt x="1778674" y="58675"/>
                </a:lnTo>
                <a:lnTo>
                  <a:pt x="1772326" y="68070"/>
                </a:lnTo>
                <a:lnTo>
                  <a:pt x="1769988" y="79582"/>
                </a:lnTo>
                <a:lnTo>
                  <a:pt x="1772298" y="91098"/>
                </a:lnTo>
                <a:lnTo>
                  <a:pt x="1778623" y="100508"/>
                </a:lnTo>
                <a:lnTo>
                  <a:pt x="1788013" y="106859"/>
                </a:lnTo>
                <a:lnTo>
                  <a:pt x="1799578" y="109198"/>
                </a:lnTo>
                <a:lnTo>
                  <a:pt x="1811090" y="106887"/>
                </a:lnTo>
                <a:lnTo>
                  <a:pt x="1820496" y="100559"/>
                </a:lnTo>
                <a:lnTo>
                  <a:pt x="1826844" y="91164"/>
                </a:lnTo>
                <a:lnTo>
                  <a:pt x="1829182" y="79653"/>
                </a:lnTo>
                <a:lnTo>
                  <a:pt x="1826872" y="68136"/>
                </a:lnTo>
                <a:lnTo>
                  <a:pt x="1820547" y="58726"/>
                </a:lnTo>
                <a:lnTo>
                  <a:pt x="1811157" y="52375"/>
                </a:lnTo>
                <a:lnTo>
                  <a:pt x="1799592" y="50036"/>
                </a:lnTo>
                <a:close/>
              </a:path>
              <a:path w="9461500" h="177800">
                <a:moveTo>
                  <a:pt x="1917919" y="50181"/>
                </a:moveTo>
                <a:lnTo>
                  <a:pt x="1906407" y="52491"/>
                </a:lnTo>
                <a:lnTo>
                  <a:pt x="1897001" y="58819"/>
                </a:lnTo>
                <a:lnTo>
                  <a:pt x="1890653" y="68214"/>
                </a:lnTo>
                <a:lnTo>
                  <a:pt x="1888316" y="79725"/>
                </a:lnTo>
                <a:lnTo>
                  <a:pt x="1890625" y="91242"/>
                </a:lnTo>
                <a:lnTo>
                  <a:pt x="1896950" y="100653"/>
                </a:lnTo>
                <a:lnTo>
                  <a:pt x="1906341" y="107003"/>
                </a:lnTo>
                <a:lnTo>
                  <a:pt x="1917907" y="109341"/>
                </a:lnTo>
                <a:lnTo>
                  <a:pt x="1929418" y="107031"/>
                </a:lnTo>
                <a:lnTo>
                  <a:pt x="1938824" y="100704"/>
                </a:lnTo>
                <a:lnTo>
                  <a:pt x="1945172" y="91309"/>
                </a:lnTo>
                <a:lnTo>
                  <a:pt x="1947509" y="79797"/>
                </a:lnTo>
                <a:lnTo>
                  <a:pt x="1945200" y="68280"/>
                </a:lnTo>
                <a:lnTo>
                  <a:pt x="1938875" y="58870"/>
                </a:lnTo>
                <a:lnTo>
                  <a:pt x="1929485" y="52520"/>
                </a:lnTo>
                <a:lnTo>
                  <a:pt x="1917919" y="50181"/>
                </a:lnTo>
                <a:close/>
              </a:path>
              <a:path w="9461500" h="177800">
                <a:moveTo>
                  <a:pt x="2036246" y="50325"/>
                </a:moveTo>
                <a:lnTo>
                  <a:pt x="2024735" y="52636"/>
                </a:lnTo>
                <a:lnTo>
                  <a:pt x="2015330" y="58964"/>
                </a:lnTo>
                <a:lnTo>
                  <a:pt x="2008982" y="68358"/>
                </a:lnTo>
                <a:lnTo>
                  <a:pt x="2006644" y="79870"/>
                </a:lnTo>
                <a:lnTo>
                  <a:pt x="2008953" y="91386"/>
                </a:lnTo>
                <a:lnTo>
                  <a:pt x="2015278" y="100796"/>
                </a:lnTo>
                <a:lnTo>
                  <a:pt x="2024669" y="107147"/>
                </a:lnTo>
                <a:lnTo>
                  <a:pt x="2036234" y="109486"/>
                </a:lnTo>
                <a:lnTo>
                  <a:pt x="2047745" y="107175"/>
                </a:lnTo>
                <a:lnTo>
                  <a:pt x="2057152" y="100847"/>
                </a:lnTo>
                <a:lnTo>
                  <a:pt x="2063500" y="91453"/>
                </a:lnTo>
                <a:lnTo>
                  <a:pt x="2065837" y="79942"/>
                </a:lnTo>
                <a:lnTo>
                  <a:pt x="2063528" y="68425"/>
                </a:lnTo>
                <a:lnTo>
                  <a:pt x="2057203" y="59015"/>
                </a:lnTo>
                <a:lnTo>
                  <a:pt x="2047812" y="52664"/>
                </a:lnTo>
                <a:lnTo>
                  <a:pt x="2036246" y="50325"/>
                </a:lnTo>
                <a:close/>
              </a:path>
              <a:path w="9461500" h="177800">
                <a:moveTo>
                  <a:pt x="2154575" y="50469"/>
                </a:moveTo>
                <a:lnTo>
                  <a:pt x="2143063" y="52780"/>
                </a:lnTo>
                <a:lnTo>
                  <a:pt x="2133657" y="59108"/>
                </a:lnTo>
                <a:lnTo>
                  <a:pt x="2127309" y="68502"/>
                </a:lnTo>
                <a:lnTo>
                  <a:pt x="2124971" y="80013"/>
                </a:lnTo>
                <a:lnTo>
                  <a:pt x="2127281" y="91530"/>
                </a:lnTo>
                <a:lnTo>
                  <a:pt x="2133606" y="100941"/>
                </a:lnTo>
                <a:lnTo>
                  <a:pt x="2142996" y="107292"/>
                </a:lnTo>
                <a:lnTo>
                  <a:pt x="2154562" y="109630"/>
                </a:lnTo>
                <a:lnTo>
                  <a:pt x="2166074" y="107319"/>
                </a:lnTo>
                <a:lnTo>
                  <a:pt x="2175480" y="100992"/>
                </a:lnTo>
                <a:lnTo>
                  <a:pt x="2181827" y="91597"/>
                </a:lnTo>
                <a:lnTo>
                  <a:pt x="2184165" y="80086"/>
                </a:lnTo>
                <a:lnTo>
                  <a:pt x="2181855" y="68569"/>
                </a:lnTo>
                <a:lnTo>
                  <a:pt x="2175530" y="59159"/>
                </a:lnTo>
                <a:lnTo>
                  <a:pt x="2166139" y="52808"/>
                </a:lnTo>
                <a:lnTo>
                  <a:pt x="2154575" y="50469"/>
                </a:lnTo>
                <a:close/>
              </a:path>
              <a:path w="9461500" h="177800">
                <a:moveTo>
                  <a:pt x="2272902" y="50614"/>
                </a:moveTo>
                <a:lnTo>
                  <a:pt x="2261391" y="52924"/>
                </a:lnTo>
                <a:lnTo>
                  <a:pt x="2251985" y="59252"/>
                </a:lnTo>
                <a:lnTo>
                  <a:pt x="2245637" y="68647"/>
                </a:lnTo>
                <a:lnTo>
                  <a:pt x="2243300" y="80158"/>
                </a:lnTo>
                <a:lnTo>
                  <a:pt x="2245609" y="91675"/>
                </a:lnTo>
                <a:lnTo>
                  <a:pt x="2251934" y="101085"/>
                </a:lnTo>
                <a:lnTo>
                  <a:pt x="2261325" y="107436"/>
                </a:lnTo>
                <a:lnTo>
                  <a:pt x="2272889" y="109774"/>
                </a:lnTo>
                <a:lnTo>
                  <a:pt x="2284401" y="107464"/>
                </a:lnTo>
                <a:lnTo>
                  <a:pt x="2293807" y="101136"/>
                </a:lnTo>
                <a:lnTo>
                  <a:pt x="2300155" y="91741"/>
                </a:lnTo>
                <a:lnTo>
                  <a:pt x="2302493" y="80230"/>
                </a:lnTo>
                <a:lnTo>
                  <a:pt x="2300184" y="68713"/>
                </a:lnTo>
                <a:lnTo>
                  <a:pt x="2293859" y="59303"/>
                </a:lnTo>
                <a:lnTo>
                  <a:pt x="2284468" y="52952"/>
                </a:lnTo>
                <a:lnTo>
                  <a:pt x="2272902" y="50614"/>
                </a:lnTo>
                <a:close/>
              </a:path>
              <a:path w="9461500" h="177800">
                <a:moveTo>
                  <a:pt x="2391230" y="50758"/>
                </a:moveTo>
                <a:lnTo>
                  <a:pt x="2379719" y="53069"/>
                </a:lnTo>
                <a:lnTo>
                  <a:pt x="2370313" y="59397"/>
                </a:lnTo>
                <a:lnTo>
                  <a:pt x="2363965" y="68791"/>
                </a:lnTo>
                <a:lnTo>
                  <a:pt x="2361627" y="80303"/>
                </a:lnTo>
                <a:lnTo>
                  <a:pt x="2363937" y="91819"/>
                </a:lnTo>
                <a:lnTo>
                  <a:pt x="2370262" y="101229"/>
                </a:lnTo>
                <a:lnTo>
                  <a:pt x="2379652" y="107580"/>
                </a:lnTo>
                <a:lnTo>
                  <a:pt x="2391218" y="109919"/>
                </a:lnTo>
                <a:lnTo>
                  <a:pt x="2402730" y="107608"/>
                </a:lnTo>
                <a:lnTo>
                  <a:pt x="2412135" y="101280"/>
                </a:lnTo>
                <a:lnTo>
                  <a:pt x="2418483" y="91885"/>
                </a:lnTo>
                <a:lnTo>
                  <a:pt x="2420820" y="80374"/>
                </a:lnTo>
                <a:lnTo>
                  <a:pt x="2418511" y="68858"/>
                </a:lnTo>
                <a:lnTo>
                  <a:pt x="2412186" y="59447"/>
                </a:lnTo>
                <a:lnTo>
                  <a:pt x="2402795" y="53096"/>
                </a:lnTo>
                <a:lnTo>
                  <a:pt x="2391230" y="50758"/>
                </a:lnTo>
                <a:close/>
              </a:path>
              <a:path w="9461500" h="177800">
                <a:moveTo>
                  <a:pt x="2509558" y="50902"/>
                </a:moveTo>
                <a:lnTo>
                  <a:pt x="2498046" y="53213"/>
                </a:lnTo>
                <a:lnTo>
                  <a:pt x="2488640" y="59541"/>
                </a:lnTo>
                <a:lnTo>
                  <a:pt x="2482292" y="68936"/>
                </a:lnTo>
                <a:lnTo>
                  <a:pt x="2479955" y="80446"/>
                </a:lnTo>
                <a:lnTo>
                  <a:pt x="2482265" y="91963"/>
                </a:lnTo>
                <a:lnTo>
                  <a:pt x="2488590" y="101373"/>
                </a:lnTo>
                <a:lnTo>
                  <a:pt x="2497980" y="107724"/>
                </a:lnTo>
                <a:lnTo>
                  <a:pt x="2509545" y="110063"/>
                </a:lnTo>
                <a:lnTo>
                  <a:pt x="2521057" y="107752"/>
                </a:lnTo>
                <a:lnTo>
                  <a:pt x="2530463" y="101424"/>
                </a:lnTo>
                <a:lnTo>
                  <a:pt x="2536811" y="92030"/>
                </a:lnTo>
                <a:lnTo>
                  <a:pt x="2539149" y="80519"/>
                </a:lnTo>
                <a:lnTo>
                  <a:pt x="2536839" y="69002"/>
                </a:lnTo>
                <a:lnTo>
                  <a:pt x="2530514" y="59591"/>
                </a:lnTo>
                <a:lnTo>
                  <a:pt x="2521123" y="53241"/>
                </a:lnTo>
                <a:lnTo>
                  <a:pt x="2509558" y="50902"/>
                </a:lnTo>
                <a:close/>
              </a:path>
              <a:path w="9461500" h="177800">
                <a:moveTo>
                  <a:pt x="2627886" y="51046"/>
                </a:moveTo>
                <a:lnTo>
                  <a:pt x="2616374" y="53357"/>
                </a:lnTo>
                <a:lnTo>
                  <a:pt x="2606968" y="59685"/>
                </a:lnTo>
                <a:lnTo>
                  <a:pt x="2600620" y="69080"/>
                </a:lnTo>
                <a:lnTo>
                  <a:pt x="2598282" y="80591"/>
                </a:lnTo>
                <a:lnTo>
                  <a:pt x="2600592" y="92108"/>
                </a:lnTo>
                <a:lnTo>
                  <a:pt x="2606917" y="101518"/>
                </a:lnTo>
                <a:lnTo>
                  <a:pt x="2616307" y="107869"/>
                </a:lnTo>
                <a:lnTo>
                  <a:pt x="2627873" y="110208"/>
                </a:lnTo>
                <a:lnTo>
                  <a:pt x="2639385" y="107897"/>
                </a:lnTo>
                <a:lnTo>
                  <a:pt x="2648791" y="101569"/>
                </a:lnTo>
                <a:lnTo>
                  <a:pt x="2655139" y="92174"/>
                </a:lnTo>
                <a:lnTo>
                  <a:pt x="2657476" y="80662"/>
                </a:lnTo>
                <a:lnTo>
                  <a:pt x="2655166" y="69146"/>
                </a:lnTo>
                <a:lnTo>
                  <a:pt x="2648841" y="59736"/>
                </a:lnTo>
                <a:lnTo>
                  <a:pt x="2639451" y="53385"/>
                </a:lnTo>
                <a:lnTo>
                  <a:pt x="2627886" y="51046"/>
                </a:lnTo>
                <a:close/>
              </a:path>
              <a:path w="9461500" h="177800">
                <a:moveTo>
                  <a:pt x="2746213" y="51191"/>
                </a:moveTo>
                <a:lnTo>
                  <a:pt x="2734701" y="53501"/>
                </a:lnTo>
                <a:lnTo>
                  <a:pt x="2725296" y="59829"/>
                </a:lnTo>
                <a:lnTo>
                  <a:pt x="2718948" y="69224"/>
                </a:lnTo>
                <a:lnTo>
                  <a:pt x="2716611" y="80735"/>
                </a:lnTo>
                <a:lnTo>
                  <a:pt x="2718920" y="92252"/>
                </a:lnTo>
                <a:lnTo>
                  <a:pt x="2725245" y="101662"/>
                </a:lnTo>
                <a:lnTo>
                  <a:pt x="2734636" y="108013"/>
                </a:lnTo>
                <a:lnTo>
                  <a:pt x="2746201" y="110351"/>
                </a:lnTo>
                <a:lnTo>
                  <a:pt x="2757712" y="108041"/>
                </a:lnTo>
                <a:lnTo>
                  <a:pt x="2767118" y="101713"/>
                </a:lnTo>
                <a:lnTo>
                  <a:pt x="2773466" y="92318"/>
                </a:lnTo>
                <a:lnTo>
                  <a:pt x="2775804" y="80807"/>
                </a:lnTo>
                <a:lnTo>
                  <a:pt x="2773494" y="69290"/>
                </a:lnTo>
                <a:lnTo>
                  <a:pt x="2767169" y="59880"/>
                </a:lnTo>
                <a:lnTo>
                  <a:pt x="2757779" y="53529"/>
                </a:lnTo>
                <a:lnTo>
                  <a:pt x="2746213" y="51191"/>
                </a:lnTo>
                <a:close/>
              </a:path>
              <a:path w="9461500" h="177800">
                <a:moveTo>
                  <a:pt x="2864542" y="51335"/>
                </a:moveTo>
                <a:lnTo>
                  <a:pt x="2853030" y="53646"/>
                </a:lnTo>
                <a:lnTo>
                  <a:pt x="2843624" y="59973"/>
                </a:lnTo>
                <a:lnTo>
                  <a:pt x="2837276" y="69368"/>
                </a:lnTo>
                <a:lnTo>
                  <a:pt x="2834938" y="80879"/>
                </a:lnTo>
                <a:lnTo>
                  <a:pt x="2837247" y="92396"/>
                </a:lnTo>
                <a:lnTo>
                  <a:pt x="2843572" y="101806"/>
                </a:lnTo>
                <a:lnTo>
                  <a:pt x="2852963" y="108157"/>
                </a:lnTo>
                <a:lnTo>
                  <a:pt x="2864529" y="110496"/>
                </a:lnTo>
                <a:lnTo>
                  <a:pt x="2876040" y="108185"/>
                </a:lnTo>
                <a:lnTo>
                  <a:pt x="2885446" y="101857"/>
                </a:lnTo>
                <a:lnTo>
                  <a:pt x="2891794" y="92463"/>
                </a:lnTo>
                <a:lnTo>
                  <a:pt x="2894131" y="80952"/>
                </a:lnTo>
                <a:lnTo>
                  <a:pt x="2891822" y="69435"/>
                </a:lnTo>
                <a:lnTo>
                  <a:pt x="2885497" y="60024"/>
                </a:lnTo>
                <a:lnTo>
                  <a:pt x="2876106" y="53674"/>
                </a:lnTo>
                <a:lnTo>
                  <a:pt x="2864542" y="51335"/>
                </a:lnTo>
                <a:close/>
              </a:path>
              <a:path w="9461500" h="177800">
                <a:moveTo>
                  <a:pt x="2982869" y="51479"/>
                </a:moveTo>
                <a:lnTo>
                  <a:pt x="2971357" y="53789"/>
                </a:lnTo>
                <a:lnTo>
                  <a:pt x="2961951" y="60117"/>
                </a:lnTo>
                <a:lnTo>
                  <a:pt x="2955603" y="69512"/>
                </a:lnTo>
                <a:lnTo>
                  <a:pt x="2953265" y="81023"/>
                </a:lnTo>
                <a:lnTo>
                  <a:pt x="2955575" y="92540"/>
                </a:lnTo>
                <a:lnTo>
                  <a:pt x="2961900" y="101950"/>
                </a:lnTo>
                <a:lnTo>
                  <a:pt x="2971291" y="108301"/>
                </a:lnTo>
                <a:lnTo>
                  <a:pt x="2982856" y="110639"/>
                </a:lnTo>
                <a:lnTo>
                  <a:pt x="2994368" y="108329"/>
                </a:lnTo>
                <a:lnTo>
                  <a:pt x="3003774" y="102001"/>
                </a:lnTo>
                <a:lnTo>
                  <a:pt x="3010122" y="92607"/>
                </a:lnTo>
                <a:lnTo>
                  <a:pt x="3012460" y="81095"/>
                </a:lnTo>
                <a:lnTo>
                  <a:pt x="3010150" y="69578"/>
                </a:lnTo>
                <a:lnTo>
                  <a:pt x="3003825" y="60168"/>
                </a:lnTo>
                <a:lnTo>
                  <a:pt x="2994435" y="53818"/>
                </a:lnTo>
                <a:lnTo>
                  <a:pt x="2982869" y="51479"/>
                </a:lnTo>
                <a:close/>
              </a:path>
              <a:path w="9461500" h="177800">
                <a:moveTo>
                  <a:pt x="3101196" y="51624"/>
                </a:moveTo>
                <a:lnTo>
                  <a:pt x="3089685" y="53934"/>
                </a:lnTo>
                <a:lnTo>
                  <a:pt x="3080279" y="60262"/>
                </a:lnTo>
                <a:lnTo>
                  <a:pt x="3073931" y="69656"/>
                </a:lnTo>
                <a:lnTo>
                  <a:pt x="3071594" y="81168"/>
                </a:lnTo>
                <a:lnTo>
                  <a:pt x="3073903" y="92685"/>
                </a:lnTo>
                <a:lnTo>
                  <a:pt x="3080228" y="102095"/>
                </a:lnTo>
                <a:lnTo>
                  <a:pt x="3089619" y="108445"/>
                </a:lnTo>
                <a:lnTo>
                  <a:pt x="3101183" y="110784"/>
                </a:lnTo>
                <a:lnTo>
                  <a:pt x="3112695" y="108474"/>
                </a:lnTo>
                <a:lnTo>
                  <a:pt x="3122101" y="102146"/>
                </a:lnTo>
                <a:lnTo>
                  <a:pt x="3128449" y="92751"/>
                </a:lnTo>
                <a:lnTo>
                  <a:pt x="3130787" y="81240"/>
                </a:lnTo>
                <a:lnTo>
                  <a:pt x="3128478" y="69723"/>
                </a:lnTo>
                <a:lnTo>
                  <a:pt x="3122153" y="60313"/>
                </a:lnTo>
                <a:lnTo>
                  <a:pt x="3112762" y="53962"/>
                </a:lnTo>
                <a:lnTo>
                  <a:pt x="3101196" y="51624"/>
                </a:lnTo>
                <a:close/>
              </a:path>
              <a:path w="9461500" h="177800">
                <a:moveTo>
                  <a:pt x="3219524" y="51767"/>
                </a:moveTo>
                <a:lnTo>
                  <a:pt x="3208013" y="54078"/>
                </a:lnTo>
                <a:lnTo>
                  <a:pt x="3198607" y="60406"/>
                </a:lnTo>
                <a:lnTo>
                  <a:pt x="3192259" y="69801"/>
                </a:lnTo>
                <a:lnTo>
                  <a:pt x="3189921" y="81313"/>
                </a:lnTo>
                <a:lnTo>
                  <a:pt x="3192231" y="92829"/>
                </a:lnTo>
                <a:lnTo>
                  <a:pt x="3198556" y="102239"/>
                </a:lnTo>
                <a:lnTo>
                  <a:pt x="3207946" y="108590"/>
                </a:lnTo>
                <a:lnTo>
                  <a:pt x="3219512" y="110929"/>
                </a:lnTo>
                <a:lnTo>
                  <a:pt x="3231024" y="108618"/>
                </a:lnTo>
                <a:lnTo>
                  <a:pt x="3240429" y="102290"/>
                </a:lnTo>
                <a:lnTo>
                  <a:pt x="3246777" y="92895"/>
                </a:lnTo>
                <a:lnTo>
                  <a:pt x="3249114" y="81384"/>
                </a:lnTo>
                <a:lnTo>
                  <a:pt x="3246805" y="69867"/>
                </a:lnTo>
                <a:lnTo>
                  <a:pt x="3240480" y="60457"/>
                </a:lnTo>
                <a:lnTo>
                  <a:pt x="3231090" y="54106"/>
                </a:lnTo>
                <a:lnTo>
                  <a:pt x="3219524" y="51767"/>
                </a:lnTo>
                <a:close/>
              </a:path>
              <a:path w="9461500" h="177800">
                <a:moveTo>
                  <a:pt x="3337852" y="51912"/>
                </a:moveTo>
                <a:lnTo>
                  <a:pt x="3326340" y="54222"/>
                </a:lnTo>
                <a:lnTo>
                  <a:pt x="3316934" y="60550"/>
                </a:lnTo>
                <a:lnTo>
                  <a:pt x="3310586" y="69945"/>
                </a:lnTo>
                <a:lnTo>
                  <a:pt x="3308249" y="81456"/>
                </a:lnTo>
                <a:lnTo>
                  <a:pt x="3310559" y="92973"/>
                </a:lnTo>
                <a:lnTo>
                  <a:pt x="3316884" y="102384"/>
                </a:lnTo>
                <a:lnTo>
                  <a:pt x="3326274" y="108734"/>
                </a:lnTo>
                <a:lnTo>
                  <a:pt x="3337839" y="111072"/>
                </a:lnTo>
                <a:lnTo>
                  <a:pt x="3349351" y="108762"/>
                </a:lnTo>
                <a:lnTo>
                  <a:pt x="3358757" y="102434"/>
                </a:lnTo>
                <a:lnTo>
                  <a:pt x="3365105" y="93039"/>
                </a:lnTo>
                <a:lnTo>
                  <a:pt x="3367443" y="81528"/>
                </a:lnTo>
                <a:lnTo>
                  <a:pt x="3365133" y="70011"/>
                </a:lnTo>
                <a:lnTo>
                  <a:pt x="3358808" y="60601"/>
                </a:lnTo>
                <a:lnTo>
                  <a:pt x="3349417" y="54251"/>
                </a:lnTo>
                <a:lnTo>
                  <a:pt x="3337852" y="51912"/>
                </a:lnTo>
                <a:close/>
              </a:path>
              <a:path w="9461500" h="177800">
                <a:moveTo>
                  <a:pt x="3456180" y="52056"/>
                </a:moveTo>
                <a:lnTo>
                  <a:pt x="3444668" y="54367"/>
                </a:lnTo>
                <a:lnTo>
                  <a:pt x="3435262" y="60695"/>
                </a:lnTo>
                <a:lnTo>
                  <a:pt x="3428914" y="70089"/>
                </a:lnTo>
                <a:lnTo>
                  <a:pt x="3426576" y="81601"/>
                </a:lnTo>
                <a:lnTo>
                  <a:pt x="3428886" y="93117"/>
                </a:lnTo>
                <a:lnTo>
                  <a:pt x="3435211" y="102527"/>
                </a:lnTo>
                <a:lnTo>
                  <a:pt x="3444602" y="108878"/>
                </a:lnTo>
                <a:lnTo>
                  <a:pt x="3456167" y="111217"/>
                </a:lnTo>
                <a:lnTo>
                  <a:pt x="3467679" y="108906"/>
                </a:lnTo>
                <a:lnTo>
                  <a:pt x="3477085" y="102578"/>
                </a:lnTo>
                <a:lnTo>
                  <a:pt x="3483433" y="93183"/>
                </a:lnTo>
                <a:lnTo>
                  <a:pt x="3485770" y="81672"/>
                </a:lnTo>
                <a:lnTo>
                  <a:pt x="3483460" y="70155"/>
                </a:lnTo>
                <a:lnTo>
                  <a:pt x="3477135" y="60745"/>
                </a:lnTo>
                <a:lnTo>
                  <a:pt x="3467745" y="54394"/>
                </a:lnTo>
                <a:lnTo>
                  <a:pt x="3456180" y="52056"/>
                </a:lnTo>
                <a:close/>
              </a:path>
              <a:path w="9461500" h="177800">
                <a:moveTo>
                  <a:pt x="3574507" y="52200"/>
                </a:moveTo>
                <a:lnTo>
                  <a:pt x="3562995" y="54511"/>
                </a:lnTo>
                <a:lnTo>
                  <a:pt x="3553590" y="60839"/>
                </a:lnTo>
                <a:lnTo>
                  <a:pt x="3547242" y="70233"/>
                </a:lnTo>
                <a:lnTo>
                  <a:pt x="3544905" y="81744"/>
                </a:lnTo>
                <a:lnTo>
                  <a:pt x="3547214" y="93261"/>
                </a:lnTo>
                <a:lnTo>
                  <a:pt x="3553539" y="102672"/>
                </a:lnTo>
                <a:lnTo>
                  <a:pt x="3562930" y="109023"/>
                </a:lnTo>
                <a:lnTo>
                  <a:pt x="3574495" y="111361"/>
                </a:lnTo>
                <a:lnTo>
                  <a:pt x="3586006" y="109050"/>
                </a:lnTo>
                <a:lnTo>
                  <a:pt x="3595412" y="102723"/>
                </a:lnTo>
                <a:lnTo>
                  <a:pt x="3601760" y="93328"/>
                </a:lnTo>
                <a:lnTo>
                  <a:pt x="3604098" y="81817"/>
                </a:lnTo>
                <a:lnTo>
                  <a:pt x="3601788" y="70300"/>
                </a:lnTo>
                <a:lnTo>
                  <a:pt x="3595463" y="60890"/>
                </a:lnTo>
                <a:lnTo>
                  <a:pt x="3586073" y="54539"/>
                </a:lnTo>
                <a:lnTo>
                  <a:pt x="3574507" y="52200"/>
                </a:lnTo>
                <a:close/>
              </a:path>
              <a:path w="9461500" h="177800">
                <a:moveTo>
                  <a:pt x="3692836" y="52345"/>
                </a:moveTo>
                <a:lnTo>
                  <a:pt x="3681324" y="54655"/>
                </a:lnTo>
                <a:lnTo>
                  <a:pt x="3671918" y="60983"/>
                </a:lnTo>
                <a:lnTo>
                  <a:pt x="3665570" y="70378"/>
                </a:lnTo>
                <a:lnTo>
                  <a:pt x="3663232" y="81889"/>
                </a:lnTo>
                <a:lnTo>
                  <a:pt x="3665541" y="93406"/>
                </a:lnTo>
                <a:lnTo>
                  <a:pt x="3671866" y="102816"/>
                </a:lnTo>
                <a:lnTo>
                  <a:pt x="3681257" y="109167"/>
                </a:lnTo>
                <a:lnTo>
                  <a:pt x="3692823" y="111506"/>
                </a:lnTo>
                <a:lnTo>
                  <a:pt x="3704334" y="109195"/>
                </a:lnTo>
                <a:lnTo>
                  <a:pt x="3713740" y="102867"/>
                </a:lnTo>
                <a:lnTo>
                  <a:pt x="3720088" y="93472"/>
                </a:lnTo>
                <a:lnTo>
                  <a:pt x="3722425" y="81961"/>
                </a:lnTo>
                <a:lnTo>
                  <a:pt x="3720116" y="70444"/>
                </a:lnTo>
                <a:lnTo>
                  <a:pt x="3713791" y="61034"/>
                </a:lnTo>
                <a:lnTo>
                  <a:pt x="3704400" y="54683"/>
                </a:lnTo>
                <a:lnTo>
                  <a:pt x="3692836" y="52345"/>
                </a:lnTo>
                <a:close/>
              </a:path>
              <a:path w="9461500" h="177800">
                <a:moveTo>
                  <a:pt x="3811163" y="52489"/>
                </a:moveTo>
                <a:lnTo>
                  <a:pt x="3799651" y="54799"/>
                </a:lnTo>
                <a:lnTo>
                  <a:pt x="3790245" y="61127"/>
                </a:lnTo>
                <a:lnTo>
                  <a:pt x="3783897" y="70522"/>
                </a:lnTo>
                <a:lnTo>
                  <a:pt x="3781560" y="82033"/>
                </a:lnTo>
                <a:lnTo>
                  <a:pt x="3783870" y="93550"/>
                </a:lnTo>
                <a:lnTo>
                  <a:pt x="3790194" y="102960"/>
                </a:lnTo>
                <a:lnTo>
                  <a:pt x="3799584" y="109311"/>
                </a:lnTo>
                <a:lnTo>
                  <a:pt x="3811150" y="111650"/>
                </a:lnTo>
                <a:lnTo>
                  <a:pt x="3822662" y="109339"/>
                </a:lnTo>
                <a:lnTo>
                  <a:pt x="3832068" y="103011"/>
                </a:lnTo>
                <a:lnTo>
                  <a:pt x="3838416" y="93616"/>
                </a:lnTo>
                <a:lnTo>
                  <a:pt x="3840754" y="82105"/>
                </a:lnTo>
                <a:lnTo>
                  <a:pt x="3838444" y="70589"/>
                </a:lnTo>
                <a:lnTo>
                  <a:pt x="3832119" y="61178"/>
                </a:lnTo>
                <a:lnTo>
                  <a:pt x="3822729" y="54827"/>
                </a:lnTo>
                <a:lnTo>
                  <a:pt x="3811163" y="52489"/>
                </a:lnTo>
                <a:close/>
              </a:path>
              <a:path w="9461500" h="177800">
                <a:moveTo>
                  <a:pt x="3929490" y="52633"/>
                </a:moveTo>
                <a:lnTo>
                  <a:pt x="3917979" y="54944"/>
                </a:lnTo>
                <a:lnTo>
                  <a:pt x="3908573" y="61271"/>
                </a:lnTo>
                <a:lnTo>
                  <a:pt x="3902225" y="70666"/>
                </a:lnTo>
                <a:lnTo>
                  <a:pt x="3899888" y="82177"/>
                </a:lnTo>
                <a:lnTo>
                  <a:pt x="3902197" y="93694"/>
                </a:lnTo>
                <a:lnTo>
                  <a:pt x="3908522" y="103104"/>
                </a:lnTo>
                <a:lnTo>
                  <a:pt x="3917913" y="109455"/>
                </a:lnTo>
                <a:lnTo>
                  <a:pt x="3929479" y="111794"/>
                </a:lnTo>
                <a:lnTo>
                  <a:pt x="3940990" y="109483"/>
                </a:lnTo>
                <a:lnTo>
                  <a:pt x="3950395" y="103155"/>
                </a:lnTo>
                <a:lnTo>
                  <a:pt x="3956743" y="93761"/>
                </a:lnTo>
                <a:lnTo>
                  <a:pt x="3959081" y="82250"/>
                </a:lnTo>
                <a:lnTo>
                  <a:pt x="3956772" y="70733"/>
                </a:lnTo>
                <a:lnTo>
                  <a:pt x="3950447" y="61322"/>
                </a:lnTo>
                <a:lnTo>
                  <a:pt x="3941056" y="54972"/>
                </a:lnTo>
                <a:lnTo>
                  <a:pt x="3929490" y="52633"/>
                </a:lnTo>
                <a:close/>
              </a:path>
              <a:path w="9461500" h="177800">
                <a:moveTo>
                  <a:pt x="4047818" y="52777"/>
                </a:moveTo>
                <a:lnTo>
                  <a:pt x="4036307" y="55088"/>
                </a:lnTo>
                <a:lnTo>
                  <a:pt x="4026901" y="61416"/>
                </a:lnTo>
                <a:lnTo>
                  <a:pt x="4020553" y="70811"/>
                </a:lnTo>
                <a:lnTo>
                  <a:pt x="4018215" y="82322"/>
                </a:lnTo>
                <a:lnTo>
                  <a:pt x="4020525" y="93839"/>
                </a:lnTo>
                <a:lnTo>
                  <a:pt x="4026850" y="103249"/>
                </a:lnTo>
                <a:lnTo>
                  <a:pt x="4036240" y="109600"/>
                </a:lnTo>
                <a:lnTo>
                  <a:pt x="4047806" y="111939"/>
                </a:lnTo>
                <a:lnTo>
                  <a:pt x="4059318" y="109628"/>
                </a:lnTo>
                <a:lnTo>
                  <a:pt x="4068724" y="103300"/>
                </a:lnTo>
                <a:lnTo>
                  <a:pt x="4075072" y="93905"/>
                </a:lnTo>
                <a:lnTo>
                  <a:pt x="4077409" y="82393"/>
                </a:lnTo>
                <a:lnTo>
                  <a:pt x="4075100" y="70877"/>
                </a:lnTo>
                <a:lnTo>
                  <a:pt x="4068775" y="61467"/>
                </a:lnTo>
                <a:lnTo>
                  <a:pt x="4059384" y="55116"/>
                </a:lnTo>
                <a:lnTo>
                  <a:pt x="4047818" y="52777"/>
                </a:lnTo>
                <a:close/>
              </a:path>
              <a:path w="9461500" h="177800">
                <a:moveTo>
                  <a:pt x="4166146" y="52922"/>
                </a:moveTo>
                <a:lnTo>
                  <a:pt x="4154634" y="55232"/>
                </a:lnTo>
                <a:lnTo>
                  <a:pt x="4145228" y="61560"/>
                </a:lnTo>
                <a:lnTo>
                  <a:pt x="4138880" y="70955"/>
                </a:lnTo>
                <a:lnTo>
                  <a:pt x="4136543" y="82466"/>
                </a:lnTo>
                <a:lnTo>
                  <a:pt x="4138853" y="93983"/>
                </a:lnTo>
                <a:lnTo>
                  <a:pt x="4145178" y="103393"/>
                </a:lnTo>
                <a:lnTo>
                  <a:pt x="4154568" y="109744"/>
                </a:lnTo>
                <a:lnTo>
                  <a:pt x="4166133" y="112082"/>
                </a:lnTo>
                <a:lnTo>
                  <a:pt x="4177645" y="109772"/>
                </a:lnTo>
                <a:lnTo>
                  <a:pt x="4187051" y="103444"/>
                </a:lnTo>
                <a:lnTo>
                  <a:pt x="4193399" y="94049"/>
                </a:lnTo>
                <a:lnTo>
                  <a:pt x="4195737" y="82538"/>
                </a:lnTo>
                <a:lnTo>
                  <a:pt x="4193427" y="71021"/>
                </a:lnTo>
                <a:lnTo>
                  <a:pt x="4187102" y="61611"/>
                </a:lnTo>
                <a:lnTo>
                  <a:pt x="4177711" y="55260"/>
                </a:lnTo>
                <a:lnTo>
                  <a:pt x="4166146" y="52922"/>
                </a:lnTo>
                <a:close/>
              </a:path>
              <a:path w="9461500" h="177800">
                <a:moveTo>
                  <a:pt x="4284474" y="53065"/>
                </a:moveTo>
                <a:lnTo>
                  <a:pt x="4272962" y="55376"/>
                </a:lnTo>
                <a:lnTo>
                  <a:pt x="4263556" y="61704"/>
                </a:lnTo>
                <a:lnTo>
                  <a:pt x="4257208" y="71099"/>
                </a:lnTo>
                <a:lnTo>
                  <a:pt x="4254870" y="82610"/>
                </a:lnTo>
                <a:lnTo>
                  <a:pt x="4257180" y="94127"/>
                </a:lnTo>
                <a:lnTo>
                  <a:pt x="4263505" y="103537"/>
                </a:lnTo>
                <a:lnTo>
                  <a:pt x="4272896" y="109888"/>
                </a:lnTo>
                <a:lnTo>
                  <a:pt x="4284461" y="112227"/>
                </a:lnTo>
                <a:lnTo>
                  <a:pt x="4295973" y="109916"/>
                </a:lnTo>
                <a:lnTo>
                  <a:pt x="4305379" y="103588"/>
                </a:lnTo>
                <a:lnTo>
                  <a:pt x="4311727" y="94194"/>
                </a:lnTo>
                <a:lnTo>
                  <a:pt x="4314064" y="82683"/>
                </a:lnTo>
                <a:lnTo>
                  <a:pt x="4311754" y="71166"/>
                </a:lnTo>
                <a:lnTo>
                  <a:pt x="4305429" y="61755"/>
                </a:lnTo>
                <a:lnTo>
                  <a:pt x="4296039" y="55405"/>
                </a:lnTo>
                <a:lnTo>
                  <a:pt x="4284474" y="53065"/>
                </a:lnTo>
                <a:close/>
              </a:path>
              <a:path w="9461500" h="177800">
                <a:moveTo>
                  <a:pt x="4402801" y="53210"/>
                </a:moveTo>
                <a:lnTo>
                  <a:pt x="4391290" y="55520"/>
                </a:lnTo>
                <a:lnTo>
                  <a:pt x="4381884" y="61848"/>
                </a:lnTo>
                <a:lnTo>
                  <a:pt x="4375537" y="71243"/>
                </a:lnTo>
                <a:lnTo>
                  <a:pt x="4373199" y="82754"/>
                </a:lnTo>
                <a:lnTo>
                  <a:pt x="4375508" y="94271"/>
                </a:lnTo>
                <a:lnTo>
                  <a:pt x="4381833" y="103682"/>
                </a:lnTo>
                <a:lnTo>
                  <a:pt x="4391223" y="110032"/>
                </a:lnTo>
                <a:lnTo>
                  <a:pt x="4402789" y="112370"/>
                </a:lnTo>
                <a:lnTo>
                  <a:pt x="4414300" y="110060"/>
                </a:lnTo>
                <a:lnTo>
                  <a:pt x="4423706" y="103732"/>
                </a:lnTo>
                <a:lnTo>
                  <a:pt x="4430054" y="94338"/>
                </a:lnTo>
                <a:lnTo>
                  <a:pt x="4432392" y="82826"/>
                </a:lnTo>
                <a:lnTo>
                  <a:pt x="4430083" y="71310"/>
                </a:lnTo>
                <a:lnTo>
                  <a:pt x="4423758" y="61900"/>
                </a:lnTo>
                <a:lnTo>
                  <a:pt x="4414367" y="55549"/>
                </a:lnTo>
                <a:lnTo>
                  <a:pt x="4402801" y="53210"/>
                </a:lnTo>
                <a:close/>
              </a:path>
              <a:path w="9461500" h="177800">
                <a:moveTo>
                  <a:pt x="4521130" y="53355"/>
                </a:moveTo>
                <a:lnTo>
                  <a:pt x="4509618" y="55665"/>
                </a:lnTo>
                <a:lnTo>
                  <a:pt x="4500212" y="61993"/>
                </a:lnTo>
                <a:lnTo>
                  <a:pt x="4493864" y="71387"/>
                </a:lnTo>
                <a:lnTo>
                  <a:pt x="4491526" y="82899"/>
                </a:lnTo>
                <a:lnTo>
                  <a:pt x="4493835" y="94415"/>
                </a:lnTo>
                <a:lnTo>
                  <a:pt x="4500160" y="103825"/>
                </a:lnTo>
                <a:lnTo>
                  <a:pt x="4509551" y="110176"/>
                </a:lnTo>
                <a:lnTo>
                  <a:pt x="4521116" y="112515"/>
                </a:lnTo>
                <a:lnTo>
                  <a:pt x="4532627" y="110205"/>
                </a:lnTo>
                <a:lnTo>
                  <a:pt x="4542034" y="103877"/>
                </a:lnTo>
                <a:lnTo>
                  <a:pt x="4548382" y="94483"/>
                </a:lnTo>
                <a:lnTo>
                  <a:pt x="4550719" y="82971"/>
                </a:lnTo>
                <a:lnTo>
                  <a:pt x="4548410" y="71454"/>
                </a:lnTo>
                <a:lnTo>
                  <a:pt x="4542085" y="62044"/>
                </a:lnTo>
                <a:lnTo>
                  <a:pt x="4532694" y="55693"/>
                </a:lnTo>
                <a:lnTo>
                  <a:pt x="4521130" y="53355"/>
                </a:lnTo>
                <a:close/>
              </a:path>
              <a:path w="9461500" h="177800">
                <a:moveTo>
                  <a:pt x="4639457" y="53498"/>
                </a:moveTo>
                <a:lnTo>
                  <a:pt x="4627945" y="55809"/>
                </a:lnTo>
                <a:lnTo>
                  <a:pt x="4618539" y="62137"/>
                </a:lnTo>
                <a:lnTo>
                  <a:pt x="4612191" y="71531"/>
                </a:lnTo>
                <a:lnTo>
                  <a:pt x="4609854" y="83042"/>
                </a:lnTo>
                <a:lnTo>
                  <a:pt x="4612164" y="94559"/>
                </a:lnTo>
                <a:lnTo>
                  <a:pt x="4618488" y="103970"/>
                </a:lnTo>
                <a:lnTo>
                  <a:pt x="4627878" y="110321"/>
                </a:lnTo>
                <a:lnTo>
                  <a:pt x="4639444" y="112660"/>
                </a:lnTo>
                <a:lnTo>
                  <a:pt x="4650956" y="110349"/>
                </a:lnTo>
                <a:lnTo>
                  <a:pt x="4660362" y="104021"/>
                </a:lnTo>
                <a:lnTo>
                  <a:pt x="4666709" y="94626"/>
                </a:lnTo>
                <a:lnTo>
                  <a:pt x="4669047" y="83115"/>
                </a:lnTo>
                <a:lnTo>
                  <a:pt x="4666737" y="71598"/>
                </a:lnTo>
                <a:lnTo>
                  <a:pt x="4660413" y="62188"/>
                </a:lnTo>
                <a:lnTo>
                  <a:pt x="4651023" y="55837"/>
                </a:lnTo>
                <a:lnTo>
                  <a:pt x="4639457" y="53498"/>
                </a:lnTo>
                <a:close/>
              </a:path>
              <a:path w="9461500" h="177800">
                <a:moveTo>
                  <a:pt x="4757785" y="53643"/>
                </a:moveTo>
                <a:lnTo>
                  <a:pt x="4746273" y="55953"/>
                </a:lnTo>
                <a:lnTo>
                  <a:pt x="4736867" y="62281"/>
                </a:lnTo>
                <a:lnTo>
                  <a:pt x="4730519" y="71676"/>
                </a:lnTo>
                <a:lnTo>
                  <a:pt x="4728182" y="83187"/>
                </a:lnTo>
                <a:lnTo>
                  <a:pt x="4730491" y="94704"/>
                </a:lnTo>
                <a:lnTo>
                  <a:pt x="4736816" y="104114"/>
                </a:lnTo>
                <a:lnTo>
                  <a:pt x="4746207" y="110465"/>
                </a:lnTo>
                <a:lnTo>
                  <a:pt x="4757771" y="112803"/>
                </a:lnTo>
                <a:lnTo>
                  <a:pt x="4769283" y="110493"/>
                </a:lnTo>
                <a:lnTo>
                  <a:pt x="4778689" y="104166"/>
                </a:lnTo>
                <a:lnTo>
                  <a:pt x="4785037" y="94771"/>
                </a:lnTo>
                <a:lnTo>
                  <a:pt x="4787375" y="83259"/>
                </a:lnTo>
                <a:lnTo>
                  <a:pt x="4785066" y="71742"/>
                </a:lnTo>
                <a:lnTo>
                  <a:pt x="4778741" y="62332"/>
                </a:lnTo>
                <a:lnTo>
                  <a:pt x="4769350" y="55982"/>
                </a:lnTo>
                <a:lnTo>
                  <a:pt x="4757785" y="53643"/>
                </a:lnTo>
                <a:close/>
              </a:path>
              <a:path w="9461500" h="177800">
                <a:moveTo>
                  <a:pt x="4876112" y="53787"/>
                </a:moveTo>
                <a:lnTo>
                  <a:pt x="4864601" y="56098"/>
                </a:lnTo>
                <a:lnTo>
                  <a:pt x="4855195" y="62426"/>
                </a:lnTo>
                <a:lnTo>
                  <a:pt x="4848847" y="71820"/>
                </a:lnTo>
                <a:lnTo>
                  <a:pt x="4846509" y="83332"/>
                </a:lnTo>
                <a:lnTo>
                  <a:pt x="4848819" y="94848"/>
                </a:lnTo>
                <a:lnTo>
                  <a:pt x="4855144" y="104258"/>
                </a:lnTo>
                <a:lnTo>
                  <a:pt x="4864534" y="110609"/>
                </a:lnTo>
                <a:lnTo>
                  <a:pt x="4876100" y="112948"/>
                </a:lnTo>
                <a:lnTo>
                  <a:pt x="4887611" y="110638"/>
                </a:lnTo>
                <a:lnTo>
                  <a:pt x="4897016" y="104310"/>
                </a:lnTo>
                <a:lnTo>
                  <a:pt x="4903364" y="94915"/>
                </a:lnTo>
                <a:lnTo>
                  <a:pt x="4905702" y="83404"/>
                </a:lnTo>
                <a:lnTo>
                  <a:pt x="4903393" y="71887"/>
                </a:lnTo>
                <a:lnTo>
                  <a:pt x="4897068" y="62477"/>
                </a:lnTo>
                <a:lnTo>
                  <a:pt x="4887678" y="56125"/>
                </a:lnTo>
                <a:lnTo>
                  <a:pt x="4876112" y="53787"/>
                </a:lnTo>
                <a:close/>
              </a:path>
              <a:path w="9461500" h="177800">
                <a:moveTo>
                  <a:pt x="4994441" y="53931"/>
                </a:moveTo>
                <a:lnTo>
                  <a:pt x="4982929" y="56242"/>
                </a:lnTo>
                <a:lnTo>
                  <a:pt x="4973523" y="62569"/>
                </a:lnTo>
                <a:lnTo>
                  <a:pt x="4967175" y="71964"/>
                </a:lnTo>
                <a:lnTo>
                  <a:pt x="4964837" y="83475"/>
                </a:lnTo>
                <a:lnTo>
                  <a:pt x="4967147" y="94993"/>
                </a:lnTo>
                <a:lnTo>
                  <a:pt x="4973472" y="104403"/>
                </a:lnTo>
                <a:lnTo>
                  <a:pt x="4982862" y="110754"/>
                </a:lnTo>
                <a:lnTo>
                  <a:pt x="4994427" y="113092"/>
                </a:lnTo>
                <a:lnTo>
                  <a:pt x="5005939" y="110781"/>
                </a:lnTo>
                <a:lnTo>
                  <a:pt x="5015345" y="104454"/>
                </a:lnTo>
                <a:lnTo>
                  <a:pt x="5021693" y="95059"/>
                </a:lnTo>
                <a:lnTo>
                  <a:pt x="5024031" y="83548"/>
                </a:lnTo>
                <a:lnTo>
                  <a:pt x="5021721" y="72031"/>
                </a:lnTo>
                <a:lnTo>
                  <a:pt x="5015396" y="62621"/>
                </a:lnTo>
                <a:lnTo>
                  <a:pt x="5006005" y="56270"/>
                </a:lnTo>
                <a:lnTo>
                  <a:pt x="4994441" y="53931"/>
                </a:lnTo>
                <a:close/>
              </a:path>
              <a:path w="9461500" h="177800">
                <a:moveTo>
                  <a:pt x="5112768" y="54076"/>
                </a:moveTo>
                <a:lnTo>
                  <a:pt x="5101256" y="56386"/>
                </a:lnTo>
                <a:lnTo>
                  <a:pt x="5091850" y="62714"/>
                </a:lnTo>
                <a:lnTo>
                  <a:pt x="5085502" y="72109"/>
                </a:lnTo>
                <a:lnTo>
                  <a:pt x="5083164" y="83620"/>
                </a:lnTo>
                <a:lnTo>
                  <a:pt x="5085474" y="95137"/>
                </a:lnTo>
                <a:lnTo>
                  <a:pt x="5091799" y="104547"/>
                </a:lnTo>
                <a:lnTo>
                  <a:pt x="5101189" y="110898"/>
                </a:lnTo>
                <a:lnTo>
                  <a:pt x="5112754" y="113237"/>
                </a:lnTo>
                <a:lnTo>
                  <a:pt x="5124266" y="110926"/>
                </a:lnTo>
                <a:lnTo>
                  <a:pt x="5133672" y="104598"/>
                </a:lnTo>
                <a:lnTo>
                  <a:pt x="5140020" y="95203"/>
                </a:lnTo>
                <a:lnTo>
                  <a:pt x="5142358" y="83693"/>
                </a:lnTo>
                <a:lnTo>
                  <a:pt x="5140048" y="72175"/>
                </a:lnTo>
                <a:lnTo>
                  <a:pt x="5133723" y="62765"/>
                </a:lnTo>
                <a:lnTo>
                  <a:pt x="5124333" y="56414"/>
                </a:lnTo>
                <a:lnTo>
                  <a:pt x="5112768" y="54076"/>
                </a:lnTo>
                <a:close/>
              </a:path>
              <a:path w="9461500" h="177800">
                <a:moveTo>
                  <a:pt x="5231095" y="54220"/>
                </a:moveTo>
                <a:lnTo>
                  <a:pt x="5219584" y="56530"/>
                </a:lnTo>
                <a:lnTo>
                  <a:pt x="5210178" y="62858"/>
                </a:lnTo>
                <a:lnTo>
                  <a:pt x="5203831" y="72253"/>
                </a:lnTo>
                <a:lnTo>
                  <a:pt x="5201493" y="83764"/>
                </a:lnTo>
                <a:lnTo>
                  <a:pt x="5203802" y="95281"/>
                </a:lnTo>
                <a:lnTo>
                  <a:pt x="5210127" y="104691"/>
                </a:lnTo>
                <a:lnTo>
                  <a:pt x="5219517" y="111042"/>
                </a:lnTo>
                <a:lnTo>
                  <a:pt x="5231083" y="113380"/>
                </a:lnTo>
                <a:lnTo>
                  <a:pt x="5242594" y="111070"/>
                </a:lnTo>
                <a:lnTo>
                  <a:pt x="5252000" y="104742"/>
                </a:lnTo>
                <a:lnTo>
                  <a:pt x="5258348" y="95347"/>
                </a:lnTo>
                <a:lnTo>
                  <a:pt x="5260686" y="83836"/>
                </a:lnTo>
                <a:lnTo>
                  <a:pt x="5258377" y="72320"/>
                </a:lnTo>
                <a:lnTo>
                  <a:pt x="5252052" y="62909"/>
                </a:lnTo>
                <a:lnTo>
                  <a:pt x="5242661" y="56558"/>
                </a:lnTo>
                <a:lnTo>
                  <a:pt x="5231095" y="54220"/>
                </a:lnTo>
                <a:close/>
              </a:path>
              <a:path w="9461500" h="177800">
                <a:moveTo>
                  <a:pt x="5349424" y="54364"/>
                </a:moveTo>
                <a:lnTo>
                  <a:pt x="5337912" y="56675"/>
                </a:lnTo>
                <a:lnTo>
                  <a:pt x="5328506" y="63002"/>
                </a:lnTo>
                <a:lnTo>
                  <a:pt x="5322158" y="72397"/>
                </a:lnTo>
                <a:lnTo>
                  <a:pt x="5319820" y="83908"/>
                </a:lnTo>
                <a:lnTo>
                  <a:pt x="5322129" y="95425"/>
                </a:lnTo>
                <a:lnTo>
                  <a:pt x="5328454" y="104835"/>
                </a:lnTo>
                <a:lnTo>
                  <a:pt x="5337845" y="111186"/>
                </a:lnTo>
                <a:lnTo>
                  <a:pt x="5349410" y="113525"/>
                </a:lnTo>
                <a:lnTo>
                  <a:pt x="5360921" y="111215"/>
                </a:lnTo>
                <a:lnTo>
                  <a:pt x="5370328" y="104887"/>
                </a:lnTo>
                <a:lnTo>
                  <a:pt x="5376676" y="95492"/>
                </a:lnTo>
                <a:lnTo>
                  <a:pt x="5379013" y="83981"/>
                </a:lnTo>
                <a:lnTo>
                  <a:pt x="5376704" y="72464"/>
                </a:lnTo>
                <a:lnTo>
                  <a:pt x="5370379" y="63054"/>
                </a:lnTo>
                <a:lnTo>
                  <a:pt x="5360988" y="56703"/>
                </a:lnTo>
                <a:lnTo>
                  <a:pt x="5349424" y="54364"/>
                </a:lnTo>
                <a:close/>
              </a:path>
              <a:path w="9461500" h="177800">
                <a:moveTo>
                  <a:pt x="5467751" y="54508"/>
                </a:moveTo>
                <a:lnTo>
                  <a:pt x="5456240" y="56819"/>
                </a:lnTo>
                <a:lnTo>
                  <a:pt x="5446834" y="63147"/>
                </a:lnTo>
                <a:lnTo>
                  <a:pt x="5440486" y="72541"/>
                </a:lnTo>
                <a:lnTo>
                  <a:pt x="5438148" y="84052"/>
                </a:lnTo>
                <a:lnTo>
                  <a:pt x="5440458" y="95569"/>
                </a:lnTo>
                <a:lnTo>
                  <a:pt x="5446782" y="104980"/>
                </a:lnTo>
                <a:lnTo>
                  <a:pt x="5456172" y="111331"/>
                </a:lnTo>
                <a:lnTo>
                  <a:pt x="5467738" y="113670"/>
                </a:lnTo>
                <a:lnTo>
                  <a:pt x="5479250" y="111359"/>
                </a:lnTo>
                <a:lnTo>
                  <a:pt x="5488656" y="105031"/>
                </a:lnTo>
                <a:lnTo>
                  <a:pt x="5495004" y="95636"/>
                </a:lnTo>
                <a:lnTo>
                  <a:pt x="5497342" y="84126"/>
                </a:lnTo>
                <a:lnTo>
                  <a:pt x="5495032" y="72608"/>
                </a:lnTo>
                <a:lnTo>
                  <a:pt x="5488707" y="63198"/>
                </a:lnTo>
                <a:lnTo>
                  <a:pt x="5479317" y="56847"/>
                </a:lnTo>
                <a:lnTo>
                  <a:pt x="5467751" y="54508"/>
                </a:lnTo>
                <a:close/>
              </a:path>
              <a:path w="9461500" h="177800">
                <a:moveTo>
                  <a:pt x="5586079" y="54653"/>
                </a:moveTo>
                <a:lnTo>
                  <a:pt x="5574567" y="56963"/>
                </a:lnTo>
                <a:lnTo>
                  <a:pt x="5565161" y="63291"/>
                </a:lnTo>
                <a:lnTo>
                  <a:pt x="5558813" y="72685"/>
                </a:lnTo>
                <a:lnTo>
                  <a:pt x="5556476" y="84197"/>
                </a:lnTo>
                <a:lnTo>
                  <a:pt x="5558785" y="95714"/>
                </a:lnTo>
                <a:lnTo>
                  <a:pt x="5565110" y="105124"/>
                </a:lnTo>
                <a:lnTo>
                  <a:pt x="5574501" y="111474"/>
                </a:lnTo>
                <a:lnTo>
                  <a:pt x="5586065" y="113813"/>
                </a:lnTo>
                <a:lnTo>
                  <a:pt x="5597577" y="111503"/>
                </a:lnTo>
                <a:lnTo>
                  <a:pt x="5606983" y="105175"/>
                </a:lnTo>
                <a:lnTo>
                  <a:pt x="5613331" y="95780"/>
                </a:lnTo>
                <a:lnTo>
                  <a:pt x="5615669" y="84269"/>
                </a:lnTo>
                <a:lnTo>
                  <a:pt x="5613360" y="72752"/>
                </a:lnTo>
                <a:lnTo>
                  <a:pt x="5607035" y="63342"/>
                </a:lnTo>
                <a:lnTo>
                  <a:pt x="5597644" y="56991"/>
                </a:lnTo>
                <a:lnTo>
                  <a:pt x="5586079" y="54653"/>
                </a:lnTo>
                <a:close/>
              </a:path>
              <a:path w="9461500" h="177800">
                <a:moveTo>
                  <a:pt x="5704406" y="54796"/>
                </a:moveTo>
                <a:lnTo>
                  <a:pt x="5692895" y="57107"/>
                </a:lnTo>
                <a:lnTo>
                  <a:pt x="5683489" y="63435"/>
                </a:lnTo>
                <a:lnTo>
                  <a:pt x="5677141" y="72830"/>
                </a:lnTo>
                <a:lnTo>
                  <a:pt x="5674803" y="84341"/>
                </a:lnTo>
                <a:lnTo>
                  <a:pt x="5677113" y="95858"/>
                </a:lnTo>
                <a:lnTo>
                  <a:pt x="5683438" y="105268"/>
                </a:lnTo>
                <a:lnTo>
                  <a:pt x="5692828" y="111619"/>
                </a:lnTo>
                <a:lnTo>
                  <a:pt x="5704394" y="113958"/>
                </a:lnTo>
                <a:lnTo>
                  <a:pt x="5715905" y="111647"/>
                </a:lnTo>
                <a:lnTo>
                  <a:pt x="5725311" y="105319"/>
                </a:lnTo>
                <a:lnTo>
                  <a:pt x="5731659" y="95925"/>
                </a:lnTo>
                <a:lnTo>
                  <a:pt x="5733996" y="84414"/>
                </a:lnTo>
                <a:lnTo>
                  <a:pt x="5731687" y="72897"/>
                </a:lnTo>
                <a:lnTo>
                  <a:pt x="5725362" y="63486"/>
                </a:lnTo>
                <a:lnTo>
                  <a:pt x="5715972" y="57136"/>
                </a:lnTo>
                <a:lnTo>
                  <a:pt x="5704406" y="54796"/>
                </a:lnTo>
                <a:close/>
              </a:path>
              <a:path w="9461500" h="177800">
                <a:moveTo>
                  <a:pt x="5822735" y="54941"/>
                </a:moveTo>
                <a:lnTo>
                  <a:pt x="5811223" y="57251"/>
                </a:lnTo>
                <a:lnTo>
                  <a:pt x="5801817" y="63579"/>
                </a:lnTo>
                <a:lnTo>
                  <a:pt x="5795469" y="72974"/>
                </a:lnTo>
                <a:lnTo>
                  <a:pt x="5793131" y="84485"/>
                </a:lnTo>
                <a:lnTo>
                  <a:pt x="5795441" y="96002"/>
                </a:lnTo>
                <a:lnTo>
                  <a:pt x="5801766" y="105413"/>
                </a:lnTo>
                <a:lnTo>
                  <a:pt x="5811156" y="111763"/>
                </a:lnTo>
                <a:lnTo>
                  <a:pt x="5822721" y="114101"/>
                </a:lnTo>
                <a:lnTo>
                  <a:pt x="5834233" y="111791"/>
                </a:lnTo>
                <a:lnTo>
                  <a:pt x="5843639" y="105463"/>
                </a:lnTo>
                <a:lnTo>
                  <a:pt x="5849987" y="96069"/>
                </a:lnTo>
                <a:lnTo>
                  <a:pt x="5852325" y="84557"/>
                </a:lnTo>
                <a:lnTo>
                  <a:pt x="5850015" y="73041"/>
                </a:lnTo>
                <a:lnTo>
                  <a:pt x="5843690" y="63631"/>
                </a:lnTo>
                <a:lnTo>
                  <a:pt x="5834299" y="57280"/>
                </a:lnTo>
                <a:lnTo>
                  <a:pt x="5822735" y="54941"/>
                </a:lnTo>
                <a:close/>
              </a:path>
              <a:path w="9461500" h="177800">
                <a:moveTo>
                  <a:pt x="5941062" y="55086"/>
                </a:moveTo>
                <a:lnTo>
                  <a:pt x="5929550" y="57396"/>
                </a:lnTo>
                <a:lnTo>
                  <a:pt x="5920144" y="63724"/>
                </a:lnTo>
                <a:lnTo>
                  <a:pt x="5913796" y="73118"/>
                </a:lnTo>
                <a:lnTo>
                  <a:pt x="5911458" y="84630"/>
                </a:lnTo>
                <a:lnTo>
                  <a:pt x="5913768" y="96146"/>
                </a:lnTo>
                <a:lnTo>
                  <a:pt x="5920093" y="105556"/>
                </a:lnTo>
                <a:lnTo>
                  <a:pt x="5929483" y="111907"/>
                </a:lnTo>
                <a:lnTo>
                  <a:pt x="5941048" y="114246"/>
                </a:lnTo>
                <a:lnTo>
                  <a:pt x="5952560" y="111936"/>
                </a:lnTo>
                <a:lnTo>
                  <a:pt x="5961966" y="105608"/>
                </a:lnTo>
                <a:lnTo>
                  <a:pt x="5968314" y="96213"/>
                </a:lnTo>
                <a:lnTo>
                  <a:pt x="5970652" y="84702"/>
                </a:lnTo>
                <a:lnTo>
                  <a:pt x="5968342" y="73185"/>
                </a:lnTo>
                <a:lnTo>
                  <a:pt x="5962018" y="63775"/>
                </a:lnTo>
                <a:lnTo>
                  <a:pt x="5952627" y="57424"/>
                </a:lnTo>
                <a:lnTo>
                  <a:pt x="5941062" y="55086"/>
                </a:lnTo>
                <a:close/>
              </a:path>
              <a:path w="9461500" h="177800">
                <a:moveTo>
                  <a:pt x="6059390" y="55229"/>
                </a:moveTo>
                <a:lnTo>
                  <a:pt x="6047879" y="57540"/>
                </a:lnTo>
                <a:lnTo>
                  <a:pt x="6038473" y="63868"/>
                </a:lnTo>
                <a:lnTo>
                  <a:pt x="6032125" y="73262"/>
                </a:lnTo>
                <a:lnTo>
                  <a:pt x="6029787" y="84773"/>
                </a:lnTo>
                <a:lnTo>
                  <a:pt x="6032096" y="96290"/>
                </a:lnTo>
                <a:lnTo>
                  <a:pt x="6038421" y="105701"/>
                </a:lnTo>
                <a:lnTo>
                  <a:pt x="6047811" y="112052"/>
                </a:lnTo>
                <a:lnTo>
                  <a:pt x="6059377" y="114391"/>
                </a:lnTo>
                <a:lnTo>
                  <a:pt x="6070888" y="112080"/>
                </a:lnTo>
                <a:lnTo>
                  <a:pt x="6080294" y="105752"/>
                </a:lnTo>
                <a:lnTo>
                  <a:pt x="6086642" y="96357"/>
                </a:lnTo>
                <a:lnTo>
                  <a:pt x="6088980" y="84846"/>
                </a:lnTo>
                <a:lnTo>
                  <a:pt x="6086671" y="73329"/>
                </a:lnTo>
                <a:lnTo>
                  <a:pt x="6080346" y="63919"/>
                </a:lnTo>
                <a:lnTo>
                  <a:pt x="6070955" y="57568"/>
                </a:lnTo>
                <a:lnTo>
                  <a:pt x="6059390" y="55229"/>
                </a:lnTo>
                <a:close/>
              </a:path>
              <a:path w="9461500" h="177800">
                <a:moveTo>
                  <a:pt x="6177718" y="55374"/>
                </a:moveTo>
                <a:lnTo>
                  <a:pt x="6166206" y="57684"/>
                </a:lnTo>
                <a:lnTo>
                  <a:pt x="6156800" y="64012"/>
                </a:lnTo>
                <a:lnTo>
                  <a:pt x="6150452" y="73407"/>
                </a:lnTo>
                <a:lnTo>
                  <a:pt x="6148114" y="84918"/>
                </a:lnTo>
                <a:lnTo>
                  <a:pt x="6150423" y="96435"/>
                </a:lnTo>
                <a:lnTo>
                  <a:pt x="6156748" y="105845"/>
                </a:lnTo>
                <a:lnTo>
                  <a:pt x="6166139" y="112196"/>
                </a:lnTo>
                <a:lnTo>
                  <a:pt x="6177704" y="114534"/>
                </a:lnTo>
                <a:lnTo>
                  <a:pt x="6189215" y="112224"/>
                </a:lnTo>
                <a:lnTo>
                  <a:pt x="6198622" y="105897"/>
                </a:lnTo>
                <a:lnTo>
                  <a:pt x="6204970" y="96502"/>
                </a:lnTo>
                <a:lnTo>
                  <a:pt x="6207307" y="84990"/>
                </a:lnTo>
                <a:lnTo>
                  <a:pt x="6204998" y="73473"/>
                </a:lnTo>
                <a:lnTo>
                  <a:pt x="6198673" y="64063"/>
                </a:lnTo>
                <a:lnTo>
                  <a:pt x="6189282" y="57713"/>
                </a:lnTo>
                <a:lnTo>
                  <a:pt x="6177718" y="55374"/>
                </a:lnTo>
                <a:close/>
              </a:path>
              <a:path w="9461500" h="177800">
                <a:moveTo>
                  <a:pt x="6296045" y="55518"/>
                </a:moveTo>
                <a:lnTo>
                  <a:pt x="6284534" y="57829"/>
                </a:lnTo>
                <a:lnTo>
                  <a:pt x="6275128" y="64156"/>
                </a:lnTo>
                <a:lnTo>
                  <a:pt x="6268780" y="73551"/>
                </a:lnTo>
                <a:lnTo>
                  <a:pt x="6266442" y="85062"/>
                </a:lnTo>
                <a:lnTo>
                  <a:pt x="6268752" y="96579"/>
                </a:lnTo>
                <a:lnTo>
                  <a:pt x="6275077" y="105989"/>
                </a:lnTo>
                <a:lnTo>
                  <a:pt x="6284467" y="112340"/>
                </a:lnTo>
                <a:lnTo>
                  <a:pt x="6296032" y="114679"/>
                </a:lnTo>
                <a:lnTo>
                  <a:pt x="6307544" y="112368"/>
                </a:lnTo>
                <a:lnTo>
                  <a:pt x="6316950" y="106040"/>
                </a:lnTo>
                <a:lnTo>
                  <a:pt x="6323298" y="96646"/>
                </a:lnTo>
                <a:lnTo>
                  <a:pt x="6325636" y="85135"/>
                </a:lnTo>
                <a:lnTo>
                  <a:pt x="6323326" y="73618"/>
                </a:lnTo>
                <a:lnTo>
                  <a:pt x="6317001" y="64208"/>
                </a:lnTo>
                <a:lnTo>
                  <a:pt x="6307611" y="57856"/>
                </a:lnTo>
                <a:lnTo>
                  <a:pt x="6296045" y="55518"/>
                </a:lnTo>
                <a:close/>
              </a:path>
              <a:path w="9461500" h="177800">
                <a:moveTo>
                  <a:pt x="6414373" y="55662"/>
                </a:moveTo>
                <a:lnTo>
                  <a:pt x="6402861" y="57973"/>
                </a:lnTo>
                <a:lnTo>
                  <a:pt x="6393455" y="64300"/>
                </a:lnTo>
                <a:lnTo>
                  <a:pt x="6387107" y="73695"/>
                </a:lnTo>
                <a:lnTo>
                  <a:pt x="6384770" y="85206"/>
                </a:lnTo>
                <a:lnTo>
                  <a:pt x="6387079" y="96723"/>
                </a:lnTo>
                <a:lnTo>
                  <a:pt x="6393404" y="106133"/>
                </a:lnTo>
                <a:lnTo>
                  <a:pt x="6402795" y="112484"/>
                </a:lnTo>
                <a:lnTo>
                  <a:pt x="6414359" y="114823"/>
                </a:lnTo>
                <a:lnTo>
                  <a:pt x="6425871" y="112512"/>
                </a:lnTo>
                <a:lnTo>
                  <a:pt x="6435277" y="106185"/>
                </a:lnTo>
                <a:lnTo>
                  <a:pt x="6441625" y="96790"/>
                </a:lnTo>
                <a:lnTo>
                  <a:pt x="6443963" y="85279"/>
                </a:lnTo>
                <a:lnTo>
                  <a:pt x="6441654" y="73762"/>
                </a:lnTo>
                <a:lnTo>
                  <a:pt x="6435329" y="64352"/>
                </a:lnTo>
                <a:lnTo>
                  <a:pt x="6425938" y="58001"/>
                </a:lnTo>
                <a:lnTo>
                  <a:pt x="6414373" y="55662"/>
                </a:lnTo>
                <a:close/>
              </a:path>
              <a:path w="9461500" h="177800">
                <a:moveTo>
                  <a:pt x="6532700" y="55807"/>
                </a:moveTo>
                <a:lnTo>
                  <a:pt x="6521189" y="58117"/>
                </a:lnTo>
                <a:lnTo>
                  <a:pt x="6511783" y="64445"/>
                </a:lnTo>
                <a:lnTo>
                  <a:pt x="6505435" y="73840"/>
                </a:lnTo>
                <a:lnTo>
                  <a:pt x="6503097" y="85351"/>
                </a:lnTo>
                <a:lnTo>
                  <a:pt x="6505407" y="96868"/>
                </a:lnTo>
                <a:lnTo>
                  <a:pt x="6511732" y="106278"/>
                </a:lnTo>
                <a:lnTo>
                  <a:pt x="6521122" y="112629"/>
                </a:lnTo>
                <a:lnTo>
                  <a:pt x="6532688" y="114968"/>
                </a:lnTo>
                <a:lnTo>
                  <a:pt x="6544200" y="112657"/>
                </a:lnTo>
                <a:lnTo>
                  <a:pt x="6553605" y="106329"/>
                </a:lnTo>
                <a:lnTo>
                  <a:pt x="6559953" y="96934"/>
                </a:lnTo>
                <a:lnTo>
                  <a:pt x="6562290" y="85424"/>
                </a:lnTo>
                <a:lnTo>
                  <a:pt x="6559981" y="73906"/>
                </a:lnTo>
                <a:lnTo>
                  <a:pt x="6553656" y="64496"/>
                </a:lnTo>
                <a:lnTo>
                  <a:pt x="6544266" y="58145"/>
                </a:lnTo>
                <a:lnTo>
                  <a:pt x="6532700" y="55807"/>
                </a:lnTo>
                <a:close/>
              </a:path>
              <a:path w="9461500" h="177800">
                <a:moveTo>
                  <a:pt x="6651029" y="55951"/>
                </a:moveTo>
                <a:lnTo>
                  <a:pt x="6639517" y="58261"/>
                </a:lnTo>
                <a:lnTo>
                  <a:pt x="6630111" y="64589"/>
                </a:lnTo>
                <a:lnTo>
                  <a:pt x="6623763" y="73984"/>
                </a:lnTo>
                <a:lnTo>
                  <a:pt x="6621425" y="85495"/>
                </a:lnTo>
                <a:lnTo>
                  <a:pt x="6623735" y="97012"/>
                </a:lnTo>
                <a:lnTo>
                  <a:pt x="6630060" y="106422"/>
                </a:lnTo>
                <a:lnTo>
                  <a:pt x="6639450" y="112773"/>
                </a:lnTo>
                <a:lnTo>
                  <a:pt x="6651015" y="115111"/>
                </a:lnTo>
                <a:lnTo>
                  <a:pt x="6662527" y="112801"/>
                </a:lnTo>
                <a:lnTo>
                  <a:pt x="6671933" y="106473"/>
                </a:lnTo>
                <a:lnTo>
                  <a:pt x="6678281" y="97078"/>
                </a:lnTo>
                <a:lnTo>
                  <a:pt x="6680619" y="85567"/>
                </a:lnTo>
                <a:lnTo>
                  <a:pt x="6678309" y="74051"/>
                </a:lnTo>
                <a:lnTo>
                  <a:pt x="6671984" y="64640"/>
                </a:lnTo>
                <a:lnTo>
                  <a:pt x="6662593" y="58290"/>
                </a:lnTo>
                <a:lnTo>
                  <a:pt x="6651029" y="55951"/>
                </a:lnTo>
                <a:close/>
              </a:path>
              <a:path w="9461500" h="177800">
                <a:moveTo>
                  <a:pt x="6769356" y="56095"/>
                </a:moveTo>
                <a:lnTo>
                  <a:pt x="6757844" y="58406"/>
                </a:lnTo>
                <a:lnTo>
                  <a:pt x="6748438" y="64733"/>
                </a:lnTo>
                <a:lnTo>
                  <a:pt x="6742090" y="74128"/>
                </a:lnTo>
                <a:lnTo>
                  <a:pt x="6739752" y="85639"/>
                </a:lnTo>
                <a:lnTo>
                  <a:pt x="6742062" y="97156"/>
                </a:lnTo>
                <a:lnTo>
                  <a:pt x="6748387" y="106566"/>
                </a:lnTo>
                <a:lnTo>
                  <a:pt x="6757777" y="112917"/>
                </a:lnTo>
                <a:lnTo>
                  <a:pt x="6769343" y="115256"/>
                </a:lnTo>
                <a:lnTo>
                  <a:pt x="6780854" y="112946"/>
                </a:lnTo>
                <a:lnTo>
                  <a:pt x="6790260" y="106618"/>
                </a:lnTo>
                <a:lnTo>
                  <a:pt x="6796608" y="97223"/>
                </a:lnTo>
                <a:lnTo>
                  <a:pt x="6798946" y="85712"/>
                </a:lnTo>
                <a:lnTo>
                  <a:pt x="6796636" y="74195"/>
                </a:lnTo>
                <a:lnTo>
                  <a:pt x="6790312" y="64785"/>
                </a:lnTo>
                <a:lnTo>
                  <a:pt x="6780921" y="58434"/>
                </a:lnTo>
                <a:lnTo>
                  <a:pt x="6769356" y="56095"/>
                </a:lnTo>
                <a:close/>
              </a:path>
              <a:path w="9461500" h="177800">
                <a:moveTo>
                  <a:pt x="6887684" y="56239"/>
                </a:moveTo>
                <a:lnTo>
                  <a:pt x="6876173" y="58550"/>
                </a:lnTo>
                <a:lnTo>
                  <a:pt x="6866767" y="64878"/>
                </a:lnTo>
                <a:lnTo>
                  <a:pt x="6860419" y="74272"/>
                </a:lnTo>
                <a:lnTo>
                  <a:pt x="6858081" y="85783"/>
                </a:lnTo>
                <a:lnTo>
                  <a:pt x="6860390" y="97300"/>
                </a:lnTo>
                <a:lnTo>
                  <a:pt x="6866715" y="106711"/>
                </a:lnTo>
                <a:lnTo>
                  <a:pt x="6876106" y="113062"/>
                </a:lnTo>
                <a:lnTo>
                  <a:pt x="6887671" y="115401"/>
                </a:lnTo>
                <a:lnTo>
                  <a:pt x="6899182" y="113090"/>
                </a:lnTo>
                <a:lnTo>
                  <a:pt x="6908588" y="106762"/>
                </a:lnTo>
                <a:lnTo>
                  <a:pt x="6914936" y="97367"/>
                </a:lnTo>
                <a:lnTo>
                  <a:pt x="6917274" y="85857"/>
                </a:lnTo>
                <a:lnTo>
                  <a:pt x="6914965" y="74339"/>
                </a:lnTo>
                <a:lnTo>
                  <a:pt x="6908640" y="64929"/>
                </a:lnTo>
                <a:lnTo>
                  <a:pt x="6899249" y="58578"/>
                </a:lnTo>
                <a:lnTo>
                  <a:pt x="6887684" y="56239"/>
                </a:lnTo>
                <a:close/>
              </a:path>
              <a:path w="9461500" h="177800">
                <a:moveTo>
                  <a:pt x="7006012" y="56384"/>
                </a:moveTo>
                <a:lnTo>
                  <a:pt x="6994500" y="58694"/>
                </a:lnTo>
                <a:lnTo>
                  <a:pt x="6985094" y="65022"/>
                </a:lnTo>
                <a:lnTo>
                  <a:pt x="6978746" y="74417"/>
                </a:lnTo>
                <a:lnTo>
                  <a:pt x="6976408" y="85928"/>
                </a:lnTo>
                <a:lnTo>
                  <a:pt x="6978718" y="97445"/>
                </a:lnTo>
                <a:lnTo>
                  <a:pt x="6985043" y="106855"/>
                </a:lnTo>
                <a:lnTo>
                  <a:pt x="6994433" y="113206"/>
                </a:lnTo>
                <a:lnTo>
                  <a:pt x="7005998" y="115544"/>
                </a:lnTo>
                <a:lnTo>
                  <a:pt x="7017510" y="113234"/>
                </a:lnTo>
                <a:lnTo>
                  <a:pt x="7026916" y="106906"/>
                </a:lnTo>
                <a:lnTo>
                  <a:pt x="7033264" y="97511"/>
                </a:lnTo>
                <a:lnTo>
                  <a:pt x="7035601" y="86000"/>
                </a:lnTo>
                <a:lnTo>
                  <a:pt x="7033292" y="74483"/>
                </a:lnTo>
                <a:lnTo>
                  <a:pt x="7026967" y="65073"/>
                </a:lnTo>
                <a:lnTo>
                  <a:pt x="7017576" y="58722"/>
                </a:lnTo>
                <a:lnTo>
                  <a:pt x="7006012" y="56384"/>
                </a:lnTo>
                <a:close/>
              </a:path>
              <a:path w="9461500" h="177800">
                <a:moveTo>
                  <a:pt x="7124339" y="56527"/>
                </a:moveTo>
                <a:lnTo>
                  <a:pt x="7112827" y="58838"/>
                </a:lnTo>
                <a:lnTo>
                  <a:pt x="7103421" y="65166"/>
                </a:lnTo>
                <a:lnTo>
                  <a:pt x="7097073" y="74561"/>
                </a:lnTo>
                <a:lnTo>
                  <a:pt x="7094736" y="86072"/>
                </a:lnTo>
                <a:lnTo>
                  <a:pt x="7097046" y="97589"/>
                </a:lnTo>
                <a:lnTo>
                  <a:pt x="7103371" y="106999"/>
                </a:lnTo>
                <a:lnTo>
                  <a:pt x="7112761" y="113350"/>
                </a:lnTo>
                <a:lnTo>
                  <a:pt x="7124326" y="115689"/>
                </a:lnTo>
                <a:lnTo>
                  <a:pt x="7135838" y="113378"/>
                </a:lnTo>
                <a:lnTo>
                  <a:pt x="7145244" y="107050"/>
                </a:lnTo>
                <a:lnTo>
                  <a:pt x="7151592" y="97655"/>
                </a:lnTo>
                <a:lnTo>
                  <a:pt x="7153930" y="86144"/>
                </a:lnTo>
                <a:lnTo>
                  <a:pt x="7151620" y="74627"/>
                </a:lnTo>
                <a:lnTo>
                  <a:pt x="7145295" y="65217"/>
                </a:lnTo>
                <a:lnTo>
                  <a:pt x="7135905" y="58866"/>
                </a:lnTo>
                <a:lnTo>
                  <a:pt x="7124339" y="56527"/>
                </a:lnTo>
                <a:close/>
              </a:path>
              <a:path w="9461500" h="177800">
                <a:moveTo>
                  <a:pt x="7242667" y="56672"/>
                </a:moveTo>
                <a:lnTo>
                  <a:pt x="7231155" y="58982"/>
                </a:lnTo>
                <a:lnTo>
                  <a:pt x="7221749" y="65310"/>
                </a:lnTo>
                <a:lnTo>
                  <a:pt x="7215401" y="74705"/>
                </a:lnTo>
                <a:lnTo>
                  <a:pt x="7213064" y="86216"/>
                </a:lnTo>
                <a:lnTo>
                  <a:pt x="7215373" y="97733"/>
                </a:lnTo>
                <a:lnTo>
                  <a:pt x="7221698" y="107144"/>
                </a:lnTo>
                <a:lnTo>
                  <a:pt x="7231089" y="113494"/>
                </a:lnTo>
                <a:lnTo>
                  <a:pt x="7242653" y="115832"/>
                </a:lnTo>
                <a:lnTo>
                  <a:pt x="7254166" y="113522"/>
                </a:lnTo>
                <a:lnTo>
                  <a:pt x="7263572" y="107194"/>
                </a:lnTo>
                <a:lnTo>
                  <a:pt x="7269920" y="97800"/>
                </a:lnTo>
                <a:lnTo>
                  <a:pt x="7272257" y="86288"/>
                </a:lnTo>
                <a:lnTo>
                  <a:pt x="7269948" y="74771"/>
                </a:lnTo>
                <a:lnTo>
                  <a:pt x="7263623" y="65361"/>
                </a:lnTo>
                <a:lnTo>
                  <a:pt x="7254232" y="59011"/>
                </a:lnTo>
                <a:lnTo>
                  <a:pt x="7242667" y="56672"/>
                </a:lnTo>
                <a:close/>
              </a:path>
              <a:path w="9461500" h="177800">
                <a:moveTo>
                  <a:pt x="7360994" y="56817"/>
                </a:moveTo>
                <a:lnTo>
                  <a:pt x="7349483" y="59127"/>
                </a:lnTo>
                <a:lnTo>
                  <a:pt x="7340077" y="65455"/>
                </a:lnTo>
                <a:lnTo>
                  <a:pt x="7333729" y="74849"/>
                </a:lnTo>
                <a:lnTo>
                  <a:pt x="7331392" y="86361"/>
                </a:lnTo>
                <a:lnTo>
                  <a:pt x="7333701" y="97878"/>
                </a:lnTo>
                <a:lnTo>
                  <a:pt x="7340026" y="107288"/>
                </a:lnTo>
                <a:lnTo>
                  <a:pt x="7349416" y="113638"/>
                </a:lnTo>
                <a:lnTo>
                  <a:pt x="7360982" y="115977"/>
                </a:lnTo>
                <a:lnTo>
                  <a:pt x="7372494" y="113667"/>
                </a:lnTo>
                <a:lnTo>
                  <a:pt x="7381899" y="107339"/>
                </a:lnTo>
                <a:lnTo>
                  <a:pt x="7388247" y="97944"/>
                </a:lnTo>
                <a:lnTo>
                  <a:pt x="7390584" y="86433"/>
                </a:lnTo>
                <a:lnTo>
                  <a:pt x="7388275" y="74916"/>
                </a:lnTo>
                <a:lnTo>
                  <a:pt x="7381950" y="65506"/>
                </a:lnTo>
                <a:lnTo>
                  <a:pt x="7372560" y="59155"/>
                </a:lnTo>
                <a:lnTo>
                  <a:pt x="7360994" y="56817"/>
                </a:lnTo>
                <a:close/>
              </a:path>
              <a:path w="9461500" h="177800">
                <a:moveTo>
                  <a:pt x="7479323" y="56960"/>
                </a:moveTo>
                <a:lnTo>
                  <a:pt x="7467810" y="59271"/>
                </a:lnTo>
                <a:lnTo>
                  <a:pt x="7458404" y="65599"/>
                </a:lnTo>
                <a:lnTo>
                  <a:pt x="7452056" y="74994"/>
                </a:lnTo>
                <a:lnTo>
                  <a:pt x="7449719" y="86504"/>
                </a:lnTo>
                <a:lnTo>
                  <a:pt x="7452029" y="98021"/>
                </a:lnTo>
                <a:lnTo>
                  <a:pt x="7458354" y="107432"/>
                </a:lnTo>
                <a:lnTo>
                  <a:pt x="7467744" y="113783"/>
                </a:lnTo>
                <a:lnTo>
                  <a:pt x="7479250" y="116121"/>
                </a:lnTo>
                <a:lnTo>
                  <a:pt x="7490821" y="113811"/>
                </a:lnTo>
                <a:lnTo>
                  <a:pt x="7500227" y="107483"/>
                </a:lnTo>
                <a:lnTo>
                  <a:pt x="7506575" y="98088"/>
                </a:lnTo>
                <a:lnTo>
                  <a:pt x="7508913" y="86577"/>
                </a:lnTo>
                <a:lnTo>
                  <a:pt x="7506603" y="75060"/>
                </a:lnTo>
                <a:lnTo>
                  <a:pt x="7500278" y="65650"/>
                </a:lnTo>
                <a:lnTo>
                  <a:pt x="7490887" y="59299"/>
                </a:lnTo>
                <a:lnTo>
                  <a:pt x="7479323" y="56960"/>
                </a:lnTo>
                <a:close/>
              </a:path>
              <a:path w="9461500" h="177800">
                <a:moveTo>
                  <a:pt x="7597650" y="57105"/>
                </a:moveTo>
                <a:lnTo>
                  <a:pt x="7586138" y="59415"/>
                </a:lnTo>
                <a:lnTo>
                  <a:pt x="7576732" y="65743"/>
                </a:lnTo>
                <a:lnTo>
                  <a:pt x="7570384" y="75138"/>
                </a:lnTo>
                <a:lnTo>
                  <a:pt x="7568046" y="86649"/>
                </a:lnTo>
                <a:lnTo>
                  <a:pt x="7570356" y="98166"/>
                </a:lnTo>
                <a:lnTo>
                  <a:pt x="7576681" y="107576"/>
                </a:lnTo>
                <a:lnTo>
                  <a:pt x="7586072" y="113927"/>
                </a:lnTo>
                <a:lnTo>
                  <a:pt x="7597637" y="116265"/>
                </a:lnTo>
                <a:lnTo>
                  <a:pt x="7609149" y="113955"/>
                </a:lnTo>
                <a:lnTo>
                  <a:pt x="7618555" y="107627"/>
                </a:lnTo>
                <a:lnTo>
                  <a:pt x="7624903" y="98232"/>
                </a:lnTo>
                <a:lnTo>
                  <a:pt x="7627240" y="86721"/>
                </a:lnTo>
                <a:lnTo>
                  <a:pt x="7624930" y="75204"/>
                </a:lnTo>
                <a:lnTo>
                  <a:pt x="7618606" y="65794"/>
                </a:lnTo>
                <a:lnTo>
                  <a:pt x="7609215" y="59443"/>
                </a:lnTo>
                <a:lnTo>
                  <a:pt x="7597650" y="57105"/>
                </a:lnTo>
                <a:close/>
              </a:path>
              <a:path w="9461500" h="177800">
                <a:moveTo>
                  <a:pt x="7715978" y="57249"/>
                </a:moveTo>
                <a:lnTo>
                  <a:pt x="7704466" y="59560"/>
                </a:lnTo>
                <a:lnTo>
                  <a:pt x="7695060" y="65888"/>
                </a:lnTo>
                <a:lnTo>
                  <a:pt x="7688712" y="75282"/>
                </a:lnTo>
                <a:lnTo>
                  <a:pt x="7686375" y="86794"/>
                </a:lnTo>
                <a:lnTo>
                  <a:pt x="7688684" y="98310"/>
                </a:lnTo>
                <a:lnTo>
                  <a:pt x="7695009" y="107720"/>
                </a:lnTo>
                <a:lnTo>
                  <a:pt x="7704400" y="114071"/>
                </a:lnTo>
                <a:lnTo>
                  <a:pt x="7715965" y="116410"/>
                </a:lnTo>
                <a:lnTo>
                  <a:pt x="7727476" y="114099"/>
                </a:lnTo>
                <a:lnTo>
                  <a:pt x="7736882" y="107771"/>
                </a:lnTo>
                <a:lnTo>
                  <a:pt x="7743230" y="98376"/>
                </a:lnTo>
                <a:lnTo>
                  <a:pt x="7745568" y="86865"/>
                </a:lnTo>
                <a:lnTo>
                  <a:pt x="7743258" y="75349"/>
                </a:lnTo>
                <a:lnTo>
                  <a:pt x="7736933" y="65938"/>
                </a:lnTo>
                <a:lnTo>
                  <a:pt x="7727543" y="59587"/>
                </a:lnTo>
                <a:lnTo>
                  <a:pt x="7715978" y="57249"/>
                </a:lnTo>
                <a:close/>
              </a:path>
              <a:path w="9461500" h="177800">
                <a:moveTo>
                  <a:pt x="7834306" y="57393"/>
                </a:moveTo>
                <a:lnTo>
                  <a:pt x="7822794" y="59704"/>
                </a:lnTo>
                <a:lnTo>
                  <a:pt x="7813388" y="66032"/>
                </a:lnTo>
                <a:lnTo>
                  <a:pt x="7807040" y="75426"/>
                </a:lnTo>
                <a:lnTo>
                  <a:pt x="7804702" y="86937"/>
                </a:lnTo>
                <a:lnTo>
                  <a:pt x="7807012" y="98455"/>
                </a:lnTo>
                <a:lnTo>
                  <a:pt x="7813337" y="107865"/>
                </a:lnTo>
                <a:lnTo>
                  <a:pt x="7822727" y="114216"/>
                </a:lnTo>
                <a:lnTo>
                  <a:pt x="7834292" y="116554"/>
                </a:lnTo>
                <a:lnTo>
                  <a:pt x="7845804" y="114244"/>
                </a:lnTo>
                <a:lnTo>
                  <a:pt x="7855210" y="107916"/>
                </a:lnTo>
                <a:lnTo>
                  <a:pt x="7861558" y="98521"/>
                </a:lnTo>
                <a:lnTo>
                  <a:pt x="7863895" y="87010"/>
                </a:lnTo>
                <a:lnTo>
                  <a:pt x="7861586" y="75493"/>
                </a:lnTo>
                <a:lnTo>
                  <a:pt x="7855261" y="66083"/>
                </a:lnTo>
                <a:lnTo>
                  <a:pt x="7845870" y="59732"/>
                </a:lnTo>
                <a:lnTo>
                  <a:pt x="7834306" y="57393"/>
                </a:lnTo>
                <a:close/>
              </a:path>
              <a:path w="9461500" h="177800">
                <a:moveTo>
                  <a:pt x="7952633" y="57537"/>
                </a:moveTo>
                <a:lnTo>
                  <a:pt x="7941121" y="59848"/>
                </a:lnTo>
                <a:lnTo>
                  <a:pt x="7931715" y="66176"/>
                </a:lnTo>
                <a:lnTo>
                  <a:pt x="7925367" y="75571"/>
                </a:lnTo>
                <a:lnTo>
                  <a:pt x="7923030" y="87082"/>
                </a:lnTo>
                <a:lnTo>
                  <a:pt x="7925340" y="98599"/>
                </a:lnTo>
                <a:lnTo>
                  <a:pt x="7931665" y="108009"/>
                </a:lnTo>
                <a:lnTo>
                  <a:pt x="7941055" y="114360"/>
                </a:lnTo>
                <a:lnTo>
                  <a:pt x="7952620" y="116699"/>
                </a:lnTo>
                <a:lnTo>
                  <a:pt x="7964132" y="114388"/>
                </a:lnTo>
                <a:lnTo>
                  <a:pt x="7973538" y="108060"/>
                </a:lnTo>
                <a:lnTo>
                  <a:pt x="7979886" y="98665"/>
                </a:lnTo>
                <a:lnTo>
                  <a:pt x="7982224" y="87155"/>
                </a:lnTo>
                <a:lnTo>
                  <a:pt x="7979914" y="75637"/>
                </a:lnTo>
                <a:lnTo>
                  <a:pt x="7973589" y="66227"/>
                </a:lnTo>
                <a:lnTo>
                  <a:pt x="7964199" y="59876"/>
                </a:lnTo>
                <a:lnTo>
                  <a:pt x="7952633" y="57537"/>
                </a:lnTo>
                <a:close/>
              </a:path>
              <a:path w="9461500" h="177800">
                <a:moveTo>
                  <a:pt x="8070961" y="57682"/>
                </a:moveTo>
                <a:lnTo>
                  <a:pt x="8059449" y="59992"/>
                </a:lnTo>
                <a:lnTo>
                  <a:pt x="8050043" y="66320"/>
                </a:lnTo>
                <a:lnTo>
                  <a:pt x="8043695" y="75715"/>
                </a:lnTo>
                <a:lnTo>
                  <a:pt x="8041358" y="87226"/>
                </a:lnTo>
                <a:lnTo>
                  <a:pt x="8043667" y="98743"/>
                </a:lnTo>
                <a:lnTo>
                  <a:pt x="8049992" y="108153"/>
                </a:lnTo>
                <a:lnTo>
                  <a:pt x="8059383" y="114504"/>
                </a:lnTo>
                <a:lnTo>
                  <a:pt x="8070947" y="116842"/>
                </a:lnTo>
                <a:lnTo>
                  <a:pt x="8082460" y="114532"/>
                </a:lnTo>
                <a:lnTo>
                  <a:pt x="8091866" y="108204"/>
                </a:lnTo>
                <a:lnTo>
                  <a:pt x="8098214" y="98809"/>
                </a:lnTo>
                <a:lnTo>
                  <a:pt x="8100551" y="87298"/>
                </a:lnTo>
                <a:lnTo>
                  <a:pt x="8098242" y="75781"/>
                </a:lnTo>
                <a:lnTo>
                  <a:pt x="8091917" y="66371"/>
                </a:lnTo>
                <a:lnTo>
                  <a:pt x="8082526" y="60020"/>
                </a:lnTo>
                <a:lnTo>
                  <a:pt x="8070961" y="57682"/>
                </a:lnTo>
                <a:close/>
              </a:path>
              <a:path w="9461500" h="177800">
                <a:moveTo>
                  <a:pt x="8189288" y="57826"/>
                </a:moveTo>
                <a:lnTo>
                  <a:pt x="8177777" y="60137"/>
                </a:lnTo>
                <a:lnTo>
                  <a:pt x="8168371" y="66464"/>
                </a:lnTo>
                <a:lnTo>
                  <a:pt x="8162023" y="75859"/>
                </a:lnTo>
                <a:lnTo>
                  <a:pt x="8159686" y="87370"/>
                </a:lnTo>
                <a:lnTo>
                  <a:pt x="8161995" y="98887"/>
                </a:lnTo>
                <a:lnTo>
                  <a:pt x="8168320" y="108297"/>
                </a:lnTo>
                <a:lnTo>
                  <a:pt x="8177710" y="114648"/>
                </a:lnTo>
                <a:lnTo>
                  <a:pt x="8189276" y="116987"/>
                </a:lnTo>
                <a:lnTo>
                  <a:pt x="8200788" y="114676"/>
                </a:lnTo>
                <a:lnTo>
                  <a:pt x="8210194" y="108348"/>
                </a:lnTo>
                <a:lnTo>
                  <a:pt x="8216542" y="98954"/>
                </a:lnTo>
                <a:lnTo>
                  <a:pt x="8218879" y="87443"/>
                </a:lnTo>
                <a:lnTo>
                  <a:pt x="8216570" y="75926"/>
                </a:lnTo>
                <a:lnTo>
                  <a:pt x="8210245" y="66515"/>
                </a:lnTo>
                <a:lnTo>
                  <a:pt x="8200854" y="60165"/>
                </a:lnTo>
                <a:lnTo>
                  <a:pt x="8189288" y="57826"/>
                </a:lnTo>
                <a:close/>
              </a:path>
              <a:path w="9461500" h="177800">
                <a:moveTo>
                  <a:pt x="8307617" y="57970"/>
                </a:moveTo>
                <a:lnTo>
                  <a:pt x="8296105" y="60281"/>
                </a:lnTo>
                <a:lnTo>
                  <a:pt x="8286699" y="66609"/>
                </a:lnTo>
                <a:lnTo>
                  <a:pt x="8280350" y="76004"/>
                </a:lnTo>
                <a:lnTo>
                  <a:pt x="8278013" y="87515"/>
                </a:lnTo>
                <a:lnTo>
                  <a:pt x="8280323" y="99032"/>
                </a:lnTo>
                <a:lnTo>
                  <a:pt x="8286648" y="108442"/>
                </a:lnTo>
                <a:lnTo>
                  <a:pt x="8296038" y="114793"/>
                </a:lnTo>
                <a:lnTo>
                  <a:pt x="8307603" y="117132"/>
                </a:lnTo>
                <a:lnTo>
                  <a:pt x="8319115" y="114821"/>
                </a:lnTo>
                <a:lnTo>
                  <a:pt x="8328521" y="108493"/>
                </a:lnTo>
                <a:lnTo>
                  <a:pt x="8334869" y="99098"/>
                </a:lnTo>
                <a:lnTo>
                  <a:pt x="8337207" y="87586"/>
                </a:lnTo>
                <a:lnTo>
                  <a:pt x="8334897" y="76070"/>
                </a:lnTo>
                <a:lnTo>
                  <a:pt x="8328572" y="66660"/>
                </a:lnTo>
                <a:lnTo>
                  <a:pt x="8319181" y="60309"/>
                </a:lnTo>
                <a:lnTo>
                  <a:pt x="8307617" y="57970"/>
                </a:lnTo>
                <a:close/>
              </a:path>
              <a:path w="9461500" h="177800">
                <a:moveTo>
                  <a:pt x="8425944" y="58115"/>
                </a:moveTo>
                <a:lnTo>
                  <a:pt x="8414432" y="60425"/>
                </a:lnTo>
                <a:lnTo>
                  <a:pt x="8405026" y="66753"/>
                </a:lnTo>
                <a:lnTo>
                  <a:pt x="8398678" y="76148"/>
                </a:lnTo>
                <a:lnTo>
                  <a:pt x="8396340" y="87659"/>
                </a:lnTo>
                <a:lnTo>
                  <a:pt x="8398650" y="99176"/>
                </a:lnTo>
                <a:lnTo>
                  <a:pt x="8404975" y="108586"/>
                </a:lnTo>
                <a:lnTo>
                  <a:pt x="8414366" y="114936"/>
                </a:lnTo>
                <a:lnTo>
                  <a:pt x="8425931" y="117275"/>
                </a:lnTo>
                <a:lnTo>
                  <a:pt x="8437443" y="114965"/>
                </a:lnTo>
                <a:lnTo>
                  <a:pt x="8446849" y="108637"/>
                </a:lnTo>
                <a:lnTo>
                  <a:pt x="8453197" y="99242"/>
                </a:lnTo>
                <a:lnTo>
                  <a:pt x="8455534" y="87731"/>
                </a:lnTo>
                <a:lnTo>
                  <a:pt x="8453224" y="76214"/>
                </a:lnTo>
                <a:lnTo>
                  <a:pt x="8446900" y="66804"/>
                </a:lnTo>
                <a:lnTo>
                  <a:pt x="8437509" y="60453"/>
                </a:lnTo>
                <a:lnTo>
                  <a:pt x="8425944" y="58115"/>
                </a:lnTo>
                <a:close/>
              </a:path>
              <a:path w="9461500" h="177800">
                <a:moveTo>
                  <a:pt x="8544272" y="58258"/>
                </a:moveTo>
                <a:lnTo>
                  <a:pt x="8532760" y="60569"/>
                </a:lnTo>
                <a:lnTo>
                  <a:pt x="8523354" y="66897"/>
                </a:lnTo>
                <a:lnTo>
                  <a:pt x="8517006" y="76292"/>
                </a:lnTo>
                <a:lnTo>
                  <a:pt x="8514669" y="87803"/>
                </a:lnTo>
                <a:lnTo>
                  <a:pt x="8516978" y="99320"/>
                </a:lnTo>
                <a:lnTo>
                  <a:pt x="8523303" y="108730"/>
                </a:lnTo>
                <a:lnTo>
                  <a:pt x="8532694" y="115081"/>
                </a:lnTo>
                <a:lnTo>
                  <a:pt x="8544259" y="117420"/>
                </a:lnTo>
                <a:lnTo>
                  <a:pt x="8555770" y="115109"/>
                </a:lnTo>
                <a:lnTo>
                  <a:pt x="8565176" y="108781"/>
                </a:lnTo>
                <a:lnTo>
                  <a:pt x="8571524" y="99386"/>
                </a:lnTo>
                <a:lnTo>
                  <a:pt x="8573862" y="87875"/>
                </a:lnTo>
                <a:lnTo>
                  <a:pt x="8571552" y="76358"/>
                </a:lnTo>
                <a:lnTo>
                  <a:pt x="8565227" y="66948"/>
                </a:lnTo>
                <a:lnTo>
                  <a:pt x="8555837" y="60597"/>
                </a:lnTo>
                <a:lnTo>
                  <a:pt x="8544272" y="58258"/>
                </a:lnTo>
                <a:close/>
              </a:path>
              <a:path w="9461500" h="177800">
                <a:moveTo>
                  <a:pt x="8662600" y="58403"/>
                </a:moveTo>
                <a:lnTo>
                  <a:pt x="8651088" y="60713"/>
                </a:lnTo>
                <a:lnTo>
                  <a:pt x="8641682" y="67041"/>
                </a:lnTo>
                <a:lnTo>
                  <a:pt x="8635334" y="76436"/>
                </a:lnTo>
                <a:lnTo>
                  <a:pt x="8632996" y="87947"/>
                </a:lnTo>
                <a:lnTo>
                  <a:pt x="8635306" y="99464"/>
                </a:lnTo>
                <a:lnTo>
                  <a:pt x="8641631" y="108875"/>
                </a:lnTo>
                <a:lnTo>
                  <a:pt x="8651021" y="115225"/>
                </a:lnTo>
                <a:lnTo>
                  <a:pt x="8662586" y="117563"/>
                </a:lnTo>
                <a:lnTo>
                  <a:pt x="8674098" y="115253"/>
                </a:lnTo>
                <a:lnTo>
                  <a:pt x="8683504" y="108925"/>
                </a:lnTo>
                <a:lnTo>
                  <a:pt x="8689852" y="99531"/>
                </a:lnTo>
                <a:lnTo>
                  <a:pt x="8692189" y="88019"/>
                </a:lnTo>
                <a:lnTo>
                  <a:pt x="8689880" y="76502"/>
                </a:lnTo>
                <a:lnTo>
                  <a:pt x="8683555" y="67092"/>
                </a:lnTo>
                <a:lnTo>
                  <a:pt x="8674165" y="60742"/>
                </a:lnTo>
                <a:lnTo>
                  <a:pt x="8662600" y="58403"/>
                </a:lnTo>
                <a:close/>
              </a:path>
              <a:path w="9461500" h="177800">
                <a:moveTo>
                  <a:pt x="8780927" y="58548"/>
                </a:moveTo>
                <a:lnTo>
                  <a:pt x="8769415" y="60858"/>
                </a:lnTo>
                <a:lnTo>
                  <a:pt x="8760009" y="67186"/>
                </a:lnTo>
                <a:lnTo>
                  <a:pt x="8753661" y="76580"/>
                </a:lnTo>
                <a:lnTo>
                  <a:pt x="8751323" y="88092"/>
                </a:lnTo>
                <a:lnTo>
                  <a:pt x="8753633" y="99609"/>
                </a:lnTo>
                <a:lnTo>
                  <a:pt x="8759958" y="109019"/>
                </a:lnTo>
                <a:lnTo>
                  <a:pt x="8769349" y="115369"/>
                </a:lnTo>
                <a:lnTo>
                  <a:pt x="8780914" y="117708"/>
                </a:lnTo>
                <a:lnTo>
                  <a:pt x="8792426" y="115398"/>
                </a:lnTo>
                <a:lnTo>
                  <a:pt x="8801832" y="109070"/>
                </a:lnTo>
                <a:lnTo>
                  <a:pt x="8808179" y="99675"/>
                </a:lnTo>
                <a:lnTo>
                  <a:pt x="8810517" y="88164"/>
                </a:lnTo>
                <a:lnTo>
                  <a:pt x="8808207" y="76647"/>
                </a:lnTo>
                <a:lnTo>
                  <a:pt x="8801882" y="67237"/>
                </a:lnTo>
                <a:lnTo>
                  <a:pt x="8792492" y="60886"/>
                </a:lnTo>
                <a:lnTo>
                  <a:pt x="8780927" y="58548"/>
                </a:lnTo>
                <a:close/>
              </a:path>
              <a:path w="9461500" h="177800">
                <a:moveTo>
                  <a:pt x="8899255" y="58691"/>
                </a:moveTo>
                <a:lnTo>
                  <a:pt x="8887743" y="61002"/>
                </a:lnTo>
                <a:lnTo>
                  <a:pt x="8878336" y="67330"/>
                </a:lnTo>
                <a:lnTo>
                  <a:pt x="8871989" y="76724"/>
                </a:lnTo>
                <a:lnTo>
                  <a:pt x="8869652" y="88235"/>
                </a:lnTo>
                <a:lnTo>
                  <a:pt x="8871961" y="99752"/>
                </a:lnTo>
                <a:lnTo>
                  <a:pt x="8878286" y="109163"/>
                </a:lnTo>
                <a:lnTo>
                  <a:pt x="8887677" y="115514"/>
                </a:lnTo>
                <a:lnTo>
                  <a:pt x="8899241" y="117852"/>
                </a:lnTo>
                <a:lnTo>
                  <a:pt x="8910753" y="115541"/>
                </a:lnTo>
                <a:lnTo>
                  <a:pt x="8920159" y="109214"/>
                </a:lnTo>
                <a:lnTo>
                  <a:pt x="8926507" y="99819"/>
                </a:lnTo>
                <a:lnTo>
                  <a:pt x="8928845" y="88308"/>
                </a:lnTo>
                <a:lnTo>
                  <a:pt x="8926535" y="76791"/>
                </a:lnTo>
                <a:lnTo>
                  <a:pt x="8920210" y="67381"/>
                </a:lnTo>
                <a:lnTo>
                  <a:pt x="8910819" y="61030"/>
                </a:lnTo>
                <a:lnTo>
                  <a:pt x="8899255" y="58691"/>
                </a:lnTo>
                <a:close/>
              </a:path>
              <a:path w="9461500" h="177800">
                <a:moveTo>
                  <a:pt x="9017582" y="58836"/>
                </a:moveTo>
                <a:lnTo>
                  <a:pt x="9006071" y="61146"/>
                </a:lnTo>
                <a:lnTo>
                  <a:pt x="8996665" y="67474"/>
                </a:lnTo>
                <a:lnTo>
                  <a:pt x="8990317" y="76869"/>
                </a:lnTo>
                <a:lnTo>
                  <a:pt x="8987979" y="88380"/>
                </a:lnTo>
                <a:lnTo>
                  <a:pt x="8990289" y="99897"/>
                </a:lnTo>
                <a:lnTo>
                  <a:pt x="8996614" y="109307"/>
                </a:lnTo>
                <a:lnTo>
                  <a:pt x="9006004" y="115658"/>
                </a:lnTo>
                <a:lnTo>
                  <a:pt x="9017568" y="117996"/>
                </a:lnTo>
                <a:lnTo>
                  <a:pt x="9029081" y="115686"/>
                </a:lnTo>
                <a:lnTo>
                  <a:pt x="9038487" y="109358"/>
                </a:lnTo>
                <a:lnTo>
                  <a:pt x="9044835" y="99963"/>
                </a:lnTo>
                <a:lnTo>
                  <a:pt x="9047172" y="88452"/>
                </a:lnTo>
                <a:lnTo>
                  <a:pt x="9044863" y="76935"/>
                </a:lnTo>
                <a:lnTo>
                  <a:pt x="9038538" y="67525"/>
                </a:lnTo>
                <a:lnTo>
                  <a:pt x="9029147" y="61174"/>
                </a:lnTo>
                <a:lnTo>
                  <a:pt x="9017582" y="58836"/>
                </a:lnTo>
                <a:close/>
              </a:path>
              <a:path w="9461500" h="177800">
                <a:moveTo>
                  <a:pt x="9135910" y="58980"/>
                </a:moveTo>
                <a:lnTo>
                  <a:pt x="9124398" y="61291"/>
                </a:lnTo>
                <a:lnTo>
                  <a:pt x="9114992" y="67619"/>
                </a:lnTo>
                <a:lnTo>
                  <a:pt x="9108644" y="77013"/>
                </a:lnTo>
                <a:lnTo>
                  <a:pt x="9106307" y="88525"/>
                </a:lnTo>
                <a:lnTo>
                  <a:pt x="9108616" y="100041"/>
                </a:lnTo>
                <a:lnTo>
                  <a:pt x="9114941" y="109451"/>
                </a:lnTo>
                <a:lnTo>
                  <a:pt x="9124332" y="115802"/>
                </a:lnTo>
                <a:lnTo>
                  <a:pt x="9135897" y="118141"/>
                </a:lnTo>
                <a:lnTo>
                  <a:pt x="9147409" y="115830"/>
                </a:lnTo>
                <a:lnTo>
                  <a:pt x="9156815" y="109502"/>
                </a:lnTo>
                <a:lnTo>
                  <a:pt x="9163163" y="100107"/>
                </a:lnTo>
                <a:lnTo>
                  <a:pt x="9165501" y="88596"/>
                </a:lnTo>
                <a:lnTo>
                  <a:pt x="9163191" y="77080"/>
                </a:lnTo>
                <a:lnTo>
                  <a:pt x="9156865" y="67669"/>
                </a:lnTo>
                <a:lnTo>
                  <a:pt x="9147475" y="61318"/>
                </a:lnTo>
                <a:lnTo>
                  <a:pt x="9135910" y="58980"/>
                </a:lnTo>
                <a:close/>
              </a:path>
              <a:path w="9461500" h="177800">
                <a:moveTo>
                  <a:pt x="9254238" y="59124"/>
                </a:moveTo>
                <a:lnTo>
                  <a:pt x="9242726" y="61435"/>
                </a:lnTo>
                <a:lnTo>
                  <a:pt x="9233320" y="67763"/>
                </a:lnTo>
                <a:lnTo>
                  <a:pt x="9226972" y="77157"/>
                </a:lnTo>
                <a:lnTo>
                  <a:pt x="9224634" y="88668"/>
                </a:lnTo>
                <a:lnTo>
                  <a:pt x="9226944" y="100186"/>
                </a:lnTo>
                <a:lnTo>
                  <a:pt x="9233269" y="109596"/>
                </a:lnTo>
                <a:lnTo>
                  <a:pt x="9242660" y="115947"/>
                </a:lnTo>
                <a:lnTo>
                  <a:pt x="9254224" y="118285"/>
                </a:lnTo>
                <a:lnTo>
                  <a:pt x="9265737" y="115975"/>
                </a:lnTo>
                <a:lnTo>
                  <a:pt x="9275143" y="109647"/>
                </a:lnTo>
                <a:lnTo>
                  <a:pt x="9281491" y="100252"/>
                </a:lnTo>
                <a:lnTo>
                  <a:pt x="9283828" y="88741"/>
                </a:lnTo>
                <a:lnTo>
                  <a:pt x="9281518" y="77224"/>
                </a:lnTo>
                <a:lnTo>
                  <a:pt x="9275193" y="67814"/>
                </a:lnTo>
                <a:lnTo>
                  <a:pt x="9265802" y="61463"/>
                </a:lnTo>
                <a:lnTo>
                  <a:pt x="9254238" y="59124"/>
                </a:lnTo>
                <a:close/>
              </a:path>
              <a:path w="9461500" h="177800">
                <a:moveTo>
                  <a:pt x="9284205" y="0"/>
                </a:moveTo>
                <a:lnTo>
                  <a:pt x="9283988" y="177482"/>
                </a:lnTo>
                <a:lnTo>
                  <a:pt x="9461500" y="88958"/>
                </a:lnTo>
                <a:lnTo>
                  <a:pt x="9284205" y="0"/>
                </a:lnTo>
                <a:close/>
              </a:path>
            </a:pathLst>
          </a:custGeom>
          <a:solidFill>
            <a:srgbClr val="FFFFFF"/>
          </a:solidFill>
        </p:spPr>
        <p:txBody>
          <a:bodyPr wrap="square" lIns="0" tIns="0" rIns="0" bIns="0" rtlCol="0"/>
          <a:lstStyle/>
          <a:p>
            <a:endParaRPr sz="1539"/>
          </a:p>
        </p:txBody>
      </p:sp>
      <p:sp>
        <p:nvSpPr>
          <p:cNvPr id="35" name="object 35"/>
          <p:cNvSpPr txBox="1"/>
          <p:nvPr/>
        </p:nvSpPr>
        <p:spPr>
          <a:xfrm>
            <a:off x="7021516" y="6250558"/>
            <a:ext cx="1461194" cy="142541"/>
          </a:xfrm>
          <a:prstGeom prst="rect">
            <a:avLst/>
          </a:prstGeom>
        </p:spPr>
        <p:txBody>
          <a:bodyPr vert="horz" wrap="square" lIns="0" tIns="10860" rIns="0" bIns="0" rtlCol="0">
            <a:spAutoFit/>
          </a:bodyPr>
          <a:lstStyle/>
          <a:p>
            <a:pPr marL="10860">
              <a:spcBef>
                <a:spcPts val="86"/>
              </a:spcBef>
            </a:pPr>
            <a:r>
              <a:rPr sz="855" spc="9" dirty="0">
                <a:solidFill>
                  <a:srgbClr val="FFFFFF"/>
                </a:solidFill>
                <a:latin typeface="Verdana"/>
                <a:cs typeface="Verdana"/>
              </a:rPr>
              <a:t>courtesy </a:t>
            </a:r>
            <a:r>
              <a:rPr sz="855" spc="4" dirty="0">
                <a:solidFill>
                  <a:srgbClr val="FFFFFF"/>
                </a:solidFill>
                <a:latin typeface="Verdana"/>
                <a:cs typeface="Verdana"/>
              </a:rPr>
              <a:t>of </a:t>
            </a:r>
            <a:r>
              <a:rPr sz="855" spc="13" dirty="0">
                <a:solidFill>
                  <a:srgbClr val="FFFFFF"/>
                </a:solidFill>
                <a:latin typeface="Verdana"/>
                <a:cs typeface="Verdana"/>
              </a:rPr>
              <a:t> </a:t>
            </a:r>
            <a:r>
              <a:rPr sz="855" spc="4" dirty="0">
                <a:solidFill>
                  <a:srgbClr val="FFFFFF"/>
                </a:solidFill>
                <a:latin typeface="Verdana"/>
                <a:cs typeface="Verdana"/>
              </a:rPr>
              <a:t>P.Ponikowski</a:t>
            </a:r>
            <a:endParaRPr sz="855">
              <a:latin typeface="Verdana"/>
              <a:cs typeface="Verdana"/>
            </a:endParaRPr>
          </a:p>
        </p:txBody>
      </p:sp>
      <p:sp>
        <p:nvSpPr>
          <p:cNvPr id="36" name="object 36"/>
          <p:cNvSpPr txBox="1"/>
          <p:nvPr/>
        </p:nvSpPr>
        <p:spPr>
          <a:xfrm>
            <a:off x="7158390" y="5203648"/>
            <a:ext cx="762362" cy="195184"/>
          </a:xfrm>
          <a:prstGeom prst="rect">
            <a:avLst/>
          </a:prstGeom>
        </p:spPr>
        <p:txBody>
          <a:bodyPr vert="horz" wrap="square" lIns="0" tIns="10860" rIns="0" bIns="0" rtlCol="0">
            <a:spAutoFit/>
          </a:bodyPr>
          <a:lstStyle/>
          <a:p>
            <a:pPr marL="10860">
              <a:spcBef>
                <a:spcPts val="86"/>
              </a:spcBef>
            </a:pPr>
            <a:r>
              <a:rPr sz="1197" spc="13" dirty="0">
                <a:solidFill>
                  <a:srgbClr val="FF99FF"/>
                </a:solidFill>
                <a:latin typeface="Verdana"/>
                <a:cs typeface="Verdana"/>
              </a:rPr>
              <a:t>EPHESUS</a:t>
            </a:r>
            <a:endParaRPr sz="1197">
              <a:latin typeface="Verdana"/>
              <a:cs typeface="Verdana"/>
            </a:endParaRPr>
          </a:p>
        </p:txBody>
      </p:sp>
      <p:sp>
        <p:nvSpPr>
          <p:cNvPr id="37" name="object 37"/>
          <p:cNvSpPr txBox="1"/>
          <p:nvPr/>
        </p:nvSpPr>
        <p:spPr>
          <a:xfrm>
            <a:off x="842605" y="5691038"/>
            <a:ext cx="1170150" cy="195184"/>
          </a:xfrm>
          <a:prstGeom prst="rect">
            <a:avLst/>
          </a:prstGeom>
        </p:spPr>
        <p:txBody>
          <a:bodyPr vert="horz" wrap="square" lIns="0" tIns="10860" rIns="0" bIns="0" rtlCol="0">
            <a:spAutoFit/>
          </a:bodyPr>
          <a:lstStyle/>
          <a:p>
            <a:pPr marL="10860">
              <a:spcBef>
                <a:spcPts val="86"/>
              </a:spcBef>
            </a:pPr>
            <a:r>
              <a:rPr sz="1197" spc="9" dirty="0">
                <a:solidFill>
                  <a:srgbClr val="FF99FF"/>
                </a:solidFill>
                <a:latin typeface="Verdana"/>
                <a:cs typeface="Verdana"/>
              </a:rPr>
              <a:t>spironolactone</a:t>
            </a:r>
            <a:endParaRPr sz="1197">
              <a:latin typeface="Verdana"/>
              <a:cs typeface="Verdana"/>
            </a:endParaRPr>
          </a:p>
        </p:txBody>
      </p:sp>
      <p:sp>
        <p:nvSpPr>
          <p:cNvPr id="38" name="object 38"/>
          <p:cNvSpPr txBox="1"/>
          <p:nvPr/>
        </p:nvSpPr>
        <p:spPr>
          <a:xfrm>
            <a:off x="6609963" y="5534656"/>
            <a:ext cx="530504" cy="195184"/>
          </a:xfrm>
          <a:prstGeom prst="rect">
            <a:avLst/>
          </a:prstGeom>
        </p:spPr>
        <p:txBody>
          <a:bodyPr vert="horz" wrap="square" lIns="0" tIns="10860" rIns="0" bIns="0" rtlCol="0">
            <a:spAutoFit/>
          </a:bodyPr>
          <a:lstStyle/>
          <a:p>
            <a:pPr marL="10860">
              <a:spcBef>
                <a:spcPts val="86"/>
              </a:spcBef>
            </a:pPr>
            <a:r>
              <a:rPr sz="1197" spc="9" dirty="0">
                <a:solidFill>
                  <a:srgbClr val="FF99FF"/>
                </a:solidFill>
                <a:latin typeface="Verdana"/>
                <a:cs typeface="Verdana"/>
              </a:rPr>
              <a:t>RALES</a:t>
            </a:r>
            <a:endParaRPr sz="1197">
              <a:latin typeface="Verdana"/>
              <a:cs typeface="Verdana"/>
            </a:endParaRPr>
          </a:p>
        </p:txBody>
      </p:sp>
      <p:sp>
        <p:nvSpPr>
          <p:cNvPr id="39" name="object 39"/>
          <p:cNvSpPr/>
          <p:nvPr/>
        </p:nvSpPr>
        <p:spPr>
          <a:xfrm>
            <a:off x="865404" y="4969355"/>
            <a:ext cx="6666324" cy="759104"/>
          </a:xfrm>
          <a:custGeom>
            <a:avLst/>
            <a:gdLst/>
            <a:ahLst/>
            <a:cxnLst/>
            <a:rect l="l" t="t" r="r" b="b"/>
            <a:pathLst>
              <a:path w="7795895" h="887729">
                <a:moveTo>
                  <a:pt x="59134" y="768848"/>
                </a:moveTo>
                <a:lnTo>
                  <a:pt x="36116" y="773497"/>
                </a:lnTo>
                <a:lnTo>
                  <a:pt x="17320" y="786176"/>
                </a:lnTo>
                <a:lnTo>
                  <a:pt x="4647" y="804981"/>
                </a:lnTo>
                <a:lnTo>
                  <a:pt x="0" y="828009"/>
                </a:lnTo>
                <a:lnTo>
                  <a:pt x="4647" y="851037"/>
                </a:lnTo>
                <a:lnTo>
                  <a:pt x="17320" y="869842"/>
                </a:lnTo>
                <a:lnTo>
                  <a:pt x="36116" y="882521"/>
                </a:lnTo>
                <a:lnTo>
                  <a:pt x="59134" y="887170"/>
                </a:lnTo>
                <a:lnTo>
                  <a:pt x="82152" y="882521"/>
                </a:lnTo>
                <a:lnTo>
                  <a:pt x="100948" y="869842"/>
                </a:lnTo>
                <a:lnTo>
                  <a:pt x="109205" y="857589"/>
                </a:lnTo>
                <a:lnTo>
                  <a:pt x="59134" y="857589"/>
                </a:lnTo>
                <a:lnTo>
                  <a:pt x="59134" y="798429"/>
                </a:lnTo>
                <a:lnTo>
                  <a:pt x="109206" y="798429"/>
                </a:lnTo>
                <a:lnTo>
                  <a:pt x="100948" y="786176"/>
                </a:lnTo>
                <a:lnTo>
                  <a:pt x="82152" y="773497"/>
                </a:lnTo>
                <a:lnTo>
                  <a:pt x="59134" y="768848"/>
                </a:lnTo>
                <a:close/>
              </a:path>
              <a:path w="7795895" h="887729">
                <a:moveTo>
                  <a:pt x="109206" y="798429"/>
                </a:moveTo>
                <a:lnTo>
                  <a:pt x="59134" y="798429"/>
                </a:lnTo>
                <a:lnTo>
                  <a:pt x="59134" y="857589"/>
                </a:lnTo>
                <a:lnTo>
                  <a:pt x="109205" y="857589"/>
                </a:lnTo>
                <a:lnTo>
                  <a:pt x="113621" y="851037"/>
                </a:lnTo>
                <a:lnTo>
                  <a:pt x="118268" y="828009"/>
                </a:lnTo>
                <a:lnTo>
                  <a:pt x="113621" y="804981"/>
                </a:lnTo>
                <a:lnTo>
                  <a:pt x="109206" y="798429"/>
                </a:lnTo>
                <a:close/>
              </a:path>
              <a:path w="7795895" h="887729">
                <a:moveTo>
                  <a:pt x="6298583" y="798429"/>
                </a:moveTo>
                <a:lnTo>
                  <a:pt x="109206" y="798429"/>
                </a:lnTo>
                <a:lnTo>
                  <a:pt x="113621" y="804981"/>
                </a:lnTo>
                <a:lnTo>
                  <a:pt x="118268" y="828009"/>
                </a:lnTo>
                <a:lnTo>
                  <a:pt x="113621" y="851037"/>
                </a:lnTo>
                <a:lnTo>
                  <a:pt x="109205" y="857589"/>
                </a:lnTo>
                <a:lnTo>
                  <a:pt x="6310908" y="857589"/>
                </a:lnTo>
                <a:lnTo>
                  <a:pt x="6315716" y="856379"/>
                </a:lnTo>
                <a:lnTo>
                  <a:pt x="6416965" y="801952"/>
                </a:lnTo>
                <a:lnTo>
                  <a:pt x="6292029" y="801952"/>
                </a:lnTo>
                <a:lnTo>
                  <a:pt x="6298583" y="798429"/>
                </a:lnTo>
                <a:close/>
              </a:path>
              <a:path w="7795895" h="887729">
                <a:moveTo>
                  <a:pt x="7678644" y="56570"/>
                </a:moveTo>
                <a:lnTo>
                  <a:pt x="6292029" y="801952"/>
                </a:lnTo>
                <a:lnTo>
                  <a:pt x="6306023" y="798429"/>
                </a:lnTo>
                <a:lnTo>
                  <a:pt x="6423519" y="798429"/>
                </a:lnTo>
                <a:lnTo>
                  <a:pt x="7706633" y="108685"/>
                </a:lnTo>
                <a:lnTo>
                  <a:pt x="7699644" y="105004"/>
                </a:lnTo>
                <a:lnTo>
                  <a:pt x="7684655" y="86920"/>
                </a:lnTo>
                <a:lnTo>
                  <a:pt x="7677854" y="64434"/>
                </a:lnTo>
                <a:lnTo>
                  <a:pt x="7678644" y="56570"/>
                </a:lnTo>
                <a:close/>
              </a:path>
              <a:path w="7795895" h="887729">
                <a:moveTo>
                  <a:pt x="6423519" y="798429"/>
                </a:moveTo>
                <a:lnTo>
                  <a:pt x="6306023" y="798429"/>
                </a:lnTo>
                <a:lnTo>
                  <a:pt x="6292029" y="801952"/>
                </a:lnTo>
                <a:lnTo>
                  <a:pt x="6416965" y="801952"/>
                </a:lnTo>
                <a:lnTo>
                  <a:pt x="6423519" y="798429"/>
                </a:lnTo>
                <a:close/>
              </a:path>
              <a:path w="7795895" h="887729">
                <a:moveTo>
                  <a:pt x="7789425" y="32860"/>
                </a:moveTo>
                <a:lnTo>
                  <a:pt x="7722751" y="32860"/>
                </a:lnTo>
                <a:lnTo>
                  <a:pt x="7750741" y="84975"/>
                </a:lnTo>
                <a:lnTo>
                  <a:pt x="7706633" y="108685"/>
                </a:lnTo>
                <a:lnTo>
                  <a:pt x="7719704" y="115569"/>
                </a:lnTo>
                <a:lnTo>
                  <a:pt x="7742260" y="117837"/>
                </a:lnTo>
                <a:lnTo>
                  <a:pt x="7764736" y="111033"/>
                </a:lnTo>
                <a:lnTo>
                  <a:pt x="7782812" y="96038"/>
                </a:lnTo>
                <a:lnTo>
                  <a:pt x="7793372" y="75968"/>
                </a:lnTo>
                <a:lnTo>
                  <a:pt x="7795638" y="53402"/>
                </a:lnTo>
                <a:lnTo>
                  <a:pt x="7789425" y="32860"/>
                </a:lnTo>
                <a:close/>
              </a:path>
              <a:path w="7795895" h="887729">
                <a:moveTo>
                  <a:pt x="7722751" y="32860"/>
                </a:moveTo>
                <a:lnTo>
                  <a:pt x="7678644" y="56570"/>
                </a:lnTo>
                <a:lnTo>
                  <a:pt x="7677854" y="64434"/>
                </a:lnTo>
                <a:lnTo>
                  <a:pt x="7684655" y="86920"/>
                </a:lnTo>
                <a:lnTo>
                  <a:pt x="7699644" y="105004"/>
                </a:lnTo>
                <a:lnTo>
                  <a:pt x="7706633" y="108685"/>
                </a:lnTo>
                <a:lnTo>
                  <a:pt x="7750741" y="84975"/>
                </a:lnTo>
                <a:lnTo>
                  <a:pt x="7722751" y="32860"/>
                </a:lnTo>
                <a:close/>
              </a:path>
              <a:path w="7795895" h="887729">
                <a:moveTo>
                  <a:pt x="7731233" y="0"/>
                </a:moveTo>
                <a:lnTo>
                  <a:pt x="7708757" y="6804"/>
                </a:lnTo>
                <a:lnTo>
                  <a:pt x="7690680" y="21799"/>
                </a:lnTo>
                <a:lnTo>
                  <a:pt x="7680121" y="41868"/>
                </a:lnTo>
                <a:lnTo>
                  <a:pt x="7678644" y="56570"/>
                </a:lnTo>
                <a:lnTo>
                  <a:pt x="7722751" y="32860"/>
                </a:lnTo>
                <a:lnTo>
                  <a:pt x="7789425" y="32860"/>
                </a:lnTo>
                <a:lnTo>
                  <a:pt x="7788837" y="30916"/>
                </a:lnTo>
                <a:lnTo>
                  <a:pt x="7773849" y="12831"/>
                </a:lnTo>
                <a:lnTo>
                  <a:pt x="7753789" y="2267"/>
                </a:lnTo>
                <a:lnTo>
                  <a:pt x="7731233" y="0"/>
                </a:lnTo>
                <a:close/>
              </a:path>
            </a:pathLst>
          </a:custGeom>
          <a:solidFill>
            <a:srgbClr val="FF99FF"/>
          </a:solidFill>
        </p:spPr>
        <p:txBody>
          <a:bodyPr wrap="square" lIns="0" tIns="0" rIns="0" bIns="0" rtlCol="0"/>
          <a:lstStyle/>
          <a:p>
            <a:endParaRPr sz="1539"/>
          </a:p>
        </p:txBody>
      </p:sp>
      <p:sp>
        <p:nvSpPr>
          <p:cNvPr id="40" name="object 40"/>
          <p:cNvSpPr txBox="1"/>
          <p:nvPr/>
        </p:nvSpPr>
        <p:spPr>
          <a:xfrm>
            <a:off x="7094051" y="4757960"/>
            <a:ext cx="1247255" cy="195184"/>
          </a:xfrm>
          <a:prstGeom prst="rect">
            <a:avLst/>
          </a:prstGeom>
        </p:spPr>
        <p:txBody>
          <a:bodyPr vert="horz" wrap="square" lIns="0" tIns="10860" rIns="0" bIns="0" rtlCol="0">
            <a:spAutoFit/>
          </a:bodyPr>
          <a:lstStyle/>
          <a:p>
            <a:pPr marL="10860">
              <a:spcBef>
                <a:spcPts val="86"/>
              </a:spcBef>
            </a:pPr>
            <a:r>
              <a:rPr sz="1197" spc="13" dirty="0">
                <a:solidFill>
                  <a:srgbClr val="FF99FF"/>
                </a:solidFill>
                <a:latin typeface="Verdana"/>
                <a:cs typeface="Verdana"/>
              </a:rPr>
              <a:t>EMPHASIS </a:t>
            </a:r>
            <a:r>
              <a:rPr sz="1197" spc="-4" dirty="0">
                <a:solidFill>
                  <a:srgbClr val="FF99FF"/>
                </a:solidFill>
                <a:latin typeface="Verdana"/>
                <a:cs typeface="Verdana"/>
              </a:rPr>
              <a:t>-</a:t>
            </a:r>
            <a:r>
              <a:rPr sz="1197" spc="21" dirty="0">
                <a:solidFill>
                  <a:srgbClr val="FF99FF"/>
                </a:solidFill>
                <a:latin typeface="Verdana"/>
                <a:cs typeface="Verdana"/>
              </a:rPr>
              <a:t> </a:t>
            </a:r>
            <a:r>
              <a:rPr sz="1197" spc="13" dirty="0">
                <a:solidFill>
                  <a:srgbClr val="FF99FF"/>
                </a:solidFill>
                <a:latin typeface="Verdana"/>
                <a:cs typeface="Verdana"/>
              </a:rPr>
              <a:t>HF</a:t>
            </a:r>
            <a:endParaRPr sz="1197">
              <a:latin typeface="Verdana"/>
              <a:cs typeface="Verdana"/>
            </a:endParaRPr>
          </a:p>
        </p:txBody>
      </p:sp>
      <p:sp>
        <p:nvSpPr>
          <p:cNvPr id="41" name="object 41"/>
          <p:cNvSpPr txBox="1"/>
          <p:nvPr/>
        </p:nvSpPr>
        <p:spPr>
          <a:xfrm>
            <a:off x="6427362" y="1630322"/>
            <a:ext cx="750959" cy="195184"/>
          </a:xfrm>
          <a:prstGeom prst="rect">
            <a:avLst/>
          </a:prstGeom>
        </p:spPr>
        <p:txBody>
          <a:bodyPr vert="horz" wrap="square" lIns="0" tIns="10860" rIns="0" bIns="0" rtlCol="0">
            <a:spAutoFit/>
          </a:bodyPr>
          <a:lstStyle/>
          <a:p>
            <a:pPr marL="10860">
              <a:spcBef>
                <a:spcPts val="86"/>
              </a:spcBef>
            </a:pPr>
            <a:r>
              <a:rPr sz="1197" spc="13" dirty="0">
                <a:solidFill>
                  <a:srgbClr val="FFFF00"/>
                </a:solidFill>
                <a:latin typeface="Verdana"/>
                <a:cs typeface="Verdana"/>
              </a:rPr>
              <a:t>SENIORS</a:t>
            </a:r>
            <a:endParaRPr sz="1197">
              <a:latin typeface="Verdana"/>
              <a:cs typeface="Verdana"/>
            </a:endParaRPr>
          </a:p>
        </p:txBody>
      </p:sp>
      <p:sp>
        <p:nvSpPr>
          <p:cNvPr id="42" name="object 42"/>
          <p:cNvSpPr txBox="1"/>
          <p:nvPr/>
        </p:nvSpPr>
        <p:spPr>
          <a:xfrm>
            <a:off x="839066" y="4810088"/>
            <a:ext cx="916029" cy="195184"/>
          </a:xfrm>
          <a:prstGeom prst="rect">
            <a:avLst/>
          </a:prstGeom>
        </p:spPr>
        <p:txBody>
          <a:bodyPr vert="horz" wrap="square" lIns="0" tIns="10860" rIns="0" bIns="0" rtlCol="0">
            <a:spAutoFit/>
          </a:bodyPr>
          <a:lstStyle/>
          <a:p>
            <a:pPr marL="10860">
              <a:spcBef>
                <a:spcPts val="86"/>
              </a:spcBef>
            </a:pPr>
            <a:r>
              <a:rPr sz="1197" spc="9" dirty="0">
                <a:solidFill>
                  <a:srgbClr val="FFFF00"/>
                </a:solidFill>
                <a:latin typeface="Verdana"/>
                <a:cs typeface="Verdana"/>
              </a:rPr>
              <a:t>propranolol</a:t>
            </a:r>
            <a:endParaRPr sz="1197">
              <a:latin typeface="Verdana"/>
              <a:cs typeface="Verdana"/>
            </a:endParaRPr>
          </a:p>
        </p:txBody>
      </p:sp>
      <p:sp>
        <p:nvSpPr>
          <p:cNvPr id="43" name="object 43"/>
          <p:cNvSpPr txBox="1"/>
          <p:nvPr/>
        </p:nvSpPr>
        <p:spPr>
          <a:xfrm>
            <a:off x="2017888" y="4578121"/>
            <a:ext cx="2439667" cy="195184"/>
          </a:xfrm>
          <a:prstGeom prst="rect">
            <a:avLst/>
          </a:prstGeom>
        </p:spPr>
        <p:txBody>
          <a:bodyPr vert="horz" wrap="square" lIns="0" tIns="10860" rIns="0" bIns="0" rtlCol="0">
            <a:spAutoFit/>
          </a:bodyPr>
          <a:lstStyle/>
          <a:p>
            <a:pPr marL="10860">
              <a:spcBef>
                <a:spcPts val="86"/>
              </a:spcBef>
            </a:pPr>
            <a:r>
              <a:rPr sz="1197" spc="9" dirty="0">
                <a:solidFill>
                  <a:srgbClr val="FFFF00"/>
                </a:solidFill>
                <a:latin typeface="Verdana"/>
                <a:cs typeface="Verdana"/>
              </a:rPr>
              <a:t>Beta-blockers</a:t>
            </a:r>
            <a:r>
              <a:rPr sz="1197" spc="47" dirty="0">
                <a:solidFill>
                  <a:srgbClr val="FFFF00"/>
                </a:solidFill>
                <a:latin typeface="Verdana"/>
                <a:cs typeface="Verdana"/>
              </a:rPr>
              <a:t> </a:t>
            </a:r>
            <a:r>
              <a:rPr sz="1197" spc="9" dirty="0">
                <a:solidFill>
                  <a:srgbClr val="FFFF00"/>
                </a:solidFill>
                <a:latin typeface="Verdana"/>
                <a:cs typeface="Verdana"/>
              </a:rPr>
              <a:t>contra-indicated</a:t>
            </a:r>
            <a:endParaRPr sz="1197">
              <a:latin typeface="Verdana"/>
              <a:cs typeface="Verdana"/>
            </a:endParaRPr>
          </a:p>
        </p:txBody>
      </p:sp>
      <p:sp>
        <p:nvSpPr>
          <p:cNvPr id="44" name="object 44"/>
          <p:cNvSpPr txBox="1"/>
          <p:nvPr/>
        </p:nvSpPr>
        <p:spPr>
          <a:xfrm>
            <a:off x="5653416" y="3405256"/>
            <a:ext cx="446340" cy="195184"/>
          </a:xfrm>
          <a:prstGeom prst="rect">
            <a:avLst/>
          </a:prstGeom>
        </p:spPr>
        <p:txBody>
          <a:bodyPr vert="horz" wrap="square" lIns="0" tIns="10860" rIns="0" bIns="0" rtlCol="0">
            <a:spAutoFit/>
          </a:bodyPr>
          <a:lstStyle/>
          <a:p>
            <a:pPr marL="10860">
              <a:spcBef>
                <a:spcPts val="86"/>
              </a:spcBef>
            </a:pPr>
            <a:r>
              <a:rPr sz="1197" spc="21" dirty="0">
                <a:solidFill>
                  <a:srgbClr val="FFFF00"/>
                </a:solidFill>
                <a:latin typeface="Verdana"/>
                <a:cs typeface="Verdana"/>
              </a:rPr>
              <a:t>US</a:t>
            </a:r>
            <a:r>
              <a:rPr sz="1197" spc="17" dirty="0">
                <a:solidFill>
                  <a:srgbClr val="FFFF00"/>
                </a:solidFill>
                <a:latin typeface="Verdana"/>
                <a:cs typeface="Verdana"/>
              </a:rPr>
              <a:t>C</a:t>
            </a:r>
            <a:r>
              <a:rPr sz="1197" spc="-4" dirty="0">
                <a:solidFill>
                  <a:srgbClr val="FFFF00"/>
                </a:solidFill>
                <a:latin typeface="Verdana"/>
                <a:cs typeface="Verdana"/>
              </a:rPr>
              <a:t>P</a:t>
            </a:r>
            <a:endParaRPr sz="1197">
              <a:latin typeface="Verdana"/>
              <a:cs typeface="Verdana"/>
            </a:endParaRPr>
          </a:p>
        </p:txBody>
      </p:sp>
      <p:sp>
        <p:nvSpPr>
          <p:cNvPr id="45" name="object 45"/>
          <p:cNvSpPr txBox="1"/>
          <p:nvPr/>
        </p:nvSpPr>
        <p:spPr>
          <a:xfrm>
            <a:off x="5922542" y="2740716"/>
            <a:ext cx="795485" cy="405177"/>
          </a:xfrm>
          <a:prstGeom prst="rect">
            <a:avLst/>
          </a:prstGeom>
        </p:spPr>
        <p:txBody>
          <a:bodyPr vert="horz" wrap="square" lIns="0" tIns="10860" rIns="0" bIns="0" rtlCol="0">
            <a:spAutoFit/>
          </a:bodyPr>
          <a:lstStyle/>
          <a:p>
            <a:pPr marL="19548" marR="4344" indent="-9231">
              <a:lnSpc>
                <a:spcPct val="107100"/>
              </a:lnSpc>
              <a:spcBef>
                <a:spcPts val="86"/>
              </a:spcBef>
            </a:pPr>
            <a:r>
              <a:rPr sz="1197" dirty="0">
                <a:solidFill>
                  <a:srgbClr val="FFFF00"/>
                </a:solidFill>
                <a:latin typeface="Verdana"/>
                <a:cs typeface="Verdana"/>
              </a:rPr>
              <a:t>MERIT-HF  </a:t>
            </a:r>
            <a:r>
              <a:rPr sz="1197" spc="4" dirty="0">
                <a:solidFill>
                  <a:srgbClr val="FFFF00"/>
                </a:solidFill>
                <a:latin typeface="Verdana"/>
                <a:cs typeface="Verdana"/>
              </a:rPr>
              <a:t>CIBIS</a:t>
            </a:r>
            <a:r>
              <a:rPr sz="1197" dirty="0">
                <a:solidFill>
                  <a:srgbClr val="FFFF00"/>
                </a:solidFill>
                <a:latin typeface="Verdana"/>
                <a:cs typeface="Verdana"/>
              </a:rPr>
              <a:t> II</a:t>
            </a:r>
            <a:endParaRPr sz="1197">
              <a:latin typeface="Verdana"/>
              <a:cs typeface="Verdana"/>
            </a:endParaRPr>
          </a:p>
        </p:txBody>
      </p:sp>
      <p:sp>
        <p:nvSpPr>
          <p:cNvPr id="46" name="object 46"/>
          <p:cNvSpPr txBox="1"/>
          <p:nvPr/>
        </p:nvSpPr>
        <p:spPr>
          <a:xfrm>
            <a:off x="6160484" y="2302764"/>
            <a:ext cx="1072411" cy="195184"/>
          </a:xfrm>
          <a:prstGeom prst="rect">
            <a:avLst/>
          </a:prstGeom>
        </p:spPr>
        <p:txBody>
          <a:bodyPr vert="horz" wrap="square" lIns="0" tIns="10860" rIns="0" bIns="0" rtlCol="0">
            <a:spAutoFit/>
          </a:bodyPr>
          <a:lstStyle/>
          <a:p>
            <a:pPr marL="10860">
              <a:spcBef>
                <a:spcPts val="86"/>
              </a:spcBef>
            </a:pPr>
            <a:r>
              <a:rPr sz="1197" spc="13" dirty="0">
                <a:solidFill>
                  <a:srgbClr val="FFFF00"/>
                </a:solidFill>
                <a:latin typeface="Verdana"/>
                <a:cs typeface="Verdana"/>
              </a:rPr>
              <a:t>COPERNICUS</a:t>
            </a:r>
            <a:endParaRPr sz="1197">
              <a:latin typeface="Verdana"/>
              <a:cs typeface="Verdana"/>
            </a:endParaRPr>
          </a:p>
        </p:txBody>
      </p:sp>
      <p:sp>
        <p:nvSpPr>
          <p:cNvPr id="47" name="object 47"/>
          <p:cNvSpPr txBox="1"/>
          <p:nvPr/>
        </p:nvSpPr>
        <p:spPr>
          <a:xfrm>
            <a:off x="6305862" y="2003031"/>
            <a:ext cx="580459" cy="195184"/>
          </a:xfrm>
          <a:prstGeom prst="rect">
            <a:avLst/>
          </a:prstGeom>
        </p:spPr>
        <p:txBody>
          <a:bodyPr vert="horz" wrap="square" lIns="0" tIns="10860" rIns="0" bIns="0" rtlCol="0">
            <a:spAutoFit/>
          </a:bodyPr>
          <a:lstStyle/>
          <a:p>
            <a:pPr marL="10860">
              <a:spcBef>
                <a:spcPts val="86"/>
              </a:spcBef>
            </a:pPr>
            <a:r>
              <a:rPr sz="1197" spc="17" dirty="0">
                <a:solidFill>
                  <a:srgbClr val="FFFF00"/>
                </a:solidFill>
                <a:latin typeface="Verdana"/>
                <a:cs typeface="Verdana"/>
              </a:rPr>
              <a:t>C</a:t>
            </a:r>
            <a:r>
              <a:rPr sz="1197" spc="21" dirty="0">
                <a:solidFill>
                  <a:srgbClr val="FFFF00"/>
                </a:solidFill>
                <a:latin typeface="Verdana"/>
                <a:cs typeface="Verdana"/>
              </a:rPr>
              <a:t>OM</a:t>
            </a:r>
            <a:r>
              <a:rPr sz="1197" spc="17" dirty="0">
                <a:solidFill>
                  <a:srgbClr val="FFFF00"/>
                </a:solidFill>
                <a:latin typeface="Verdana"/>
                <a:cs typeface="Verdana"/>
              </a:rPr>
              <a:t>E</a:t>
            </a:r>
            <a:r>
              <a:rPr sz="1197" spc="-4" dirty="0">
                <a:solidFill>
                  <a:srgbClr val="FFFF00"/>
                </a:solidFill>
                <a:latin typeface="Verdana"/>
                <a:cs typeface="Verdana"/>
              </a:rPr>
              <a:t>T</a:t>
            </a:r>
            <a:endParaRPr sz="1197">
              <a:latin typeface="Verdana"/>
              <a:cs typeface="Verdana"/>
            </a:endParaRPr>
          </a:p>
        </p:txBody>
      </p:sp>
      <p:sp>
        <p:nvSpPr>
          <p:cNvPr id="48" name="object 48"/>
          <p:cNvSpPr txBox="1"/>
          <p:nvPr/>
        </p:nvSpPr>
        <p:spPr>
          <a:xfrm>
            <a:off x="6560845" y="1288887"/>
            <a:ext cx="730868" cy="195184"/>
          </a:xfrm>
          <a:prstGeom prst="rect">
            <a:avLst/>
          </a:prstGeom>
        </p:spPr>
        <p:txBody>
          <a:bodyPr vert="horz" wrap="square" lIns="0" tIns="10860" rIns="0" bIns="0" rtlCol="0">
            <a:spAutoFit/>
          </a:bodyPr>
          <a:lstStyle/>
          <a:p>
            <a:pPr marL="10860">
              <a:spcBef>
                <a:spcPts val="86"/>
              </a:spcBef>
            </a:pPr>
            <a:r>
              <a:rPr sz="1197" spc="4" dirty="0">
                <a:solidFill>
                  <a:srgbClr val="FFFF00"/>
                </a:solidFill>
                <a:latin typeface="Verdana"/>
                <a:cs typeface="Verdana"/>
              </a:rPr>
              <a:t>CIBIS</a:t>
            </a:r>
            <a:r>
              <a:rPr sz="1197" dirty="0">
                <a:solidFill>
                  <a:srgbClr val="FFFF00"/>
                </a:solidFill>
                <a:latin typeface="Verdana"/>
                <a:cs typeface="Verdana"/>
              </a:rPr>
              <a:t> III</a:t>
            </a:r>
            <a:endParaRPr sz="1197">
              <a:latin typeface="Verdana"/>
              <a:cs typeface="Verdana"/>
            </a:endParaRPr>
          </a:p>
        </p:txBody>
      </p:sp>
      <p:sp>
        <p:nvSpPr>
          <p:cNvPr id="49" name="object 49"/>
          <p:cNvSpPr/>
          <p:nvPr/>
        </p:nvSpPr>
        <p:spPr>
          <a:xfrm>
            <a:off x="828082" y="1429341"/>
            <a:ext cx="5633008" cy="3780316"/>
          </a:xfrm>
          <a:custGeom>
            <a:avLst/>
            <a:gdLst/>
            <a:ahLst/>
            <a:cxnLst/>
            <a:rect l="l" t="t" r="r" b="b"/>
            <a:pathLst>
              <a:path w="6587490" h="4420870">
                <a:moveTo>
                  <a:pt x="109995" y="4285646"/>
                </a:moveTo>
                <a:lnTo>
                  <a:pt x="114225" y="4292321"/>
                </a:lnTo>
                <a:lnTo>
                  <a:pt x="118221" y="4315471"/>
                </a:lnTo>
                <a:lnTo>
                  <a:pt x="112927" y="4338359"/>
                </a:lnTo>
                <a:lnTo>
                  <a:pt x="108329" y="4344783"/>
                </a:lnTo>
                <a:lnTo>
                  <a:pt x="2799138" y="4420683"/>
                </a:lnTo>
                <a:lnTo>
                  <a:pt x="2801745" y="4420411"/>
                </a:lnTo>
                <a:lnTo>
                  <a:pt x="3042968" y="4362283"/>
                </a:lnTo>
                <a:lnTo>
                  <a:pt x="2790437" y="4362283"/>
                </a:lnTo>
                <a:lnTo>
                  <a:pt x="2794260" y="4361362"/>
                </a:lnTo>
                <a:lnTo>
                  <a:pt x="109995" y="4285646"/>
                </a:lnTo>
                <a:close/>
              </a:path>
              <a:path w="6587490" h="4420870">
                <a:moveTo>
                  <a:pt x="60777" y="4254666"/>
                </a:moveTo>
                <a:lnTo>
                  <a:pt x="37637" y="4258664"/>
                </a:lnTo>
                <a:lnTo>
                  <a:pt x="18491" y="4270808"/>
                </a:lnTo>
                <a:lnTo>
                  <a:pt x="5293" y="4289248"/>
                </a:lnTo>
                <a:lnTo>
                  <a:pt x="0" y="4312136"/>
                </a:lnTo>
                <a:lnTo>
                  <a:pt x="3996" y="4335286"/>
                </a:lnTo>
                <a:lnTo>
                  <a:pt x="16134" y="4354441"/>
                </a:lnTo>
                <a:lnTo>
                  <a:pt x="34566" y="4367645"/>
                </a:lnTo>
                <a:lnTo>
                  <a:pt x="57444" y="4372941"/>
                </a:lnTo>
                <a:lnTo>
                  <a:pt x="80583" y="4368943"/>
                </a:lnTo>
                <a:lnTo>
                  <a:pt x="99730" y="4356799"/>
                </a:lnTo>
                <a:lnTo>
                  <a:pt x="108329" y="4344783"/>
                </a:lnTo>
                <a:lnTo>
                  <a:pt x="58277" y="4343372"/>
                </a:lnTo>
                <a:lnTo>
                  <a:pt x="59944" y="4284234"/>
                </a:lnTo>
                <a:lnTo>
                  <a:pt x="109100" y="4284234"/>
                </a:lnTo>
                <a:lnTo>
                  <a:pt x="102086" y="4273166"/>
                </a:lnTo>
                <a:lnTo>
                  <a:pt x="83655" y="4259962"/>
                </a:lnTo>
                <a:lnTo>
                  <a:pt x="60777" y="4254666"/>
                </a:lnTo>
                <a:close/>
              </a:path>
              <a:path w="6587490" h="4420870">
                <a:moveTo>
                  <a:pt x="2794260" y="4361362"/>
                </a:moveTo>
                <a:lnTo>
                  <a:pt x="2790437" y="4362283"/>
                </a:lnTo>
                <a:lnTo>
                  <a:pt x="2798194" y="4361473"/>
                </a:lnTo>
                <a:lnTo>
                  <a:pt x="2794260" y="4361362"/>
                </a:lnTo>
                <a:close/>
              </a:path>
              <a:path w="6587490" h="4420870">
                <a:moveTo>
                  <a:pt x="4754133" y="3889088"/>
                </a:moveTo>
                <a:lnTo>
                  <a:pt x="2794260" y="4361362"/>
                </a:lnTo>
                <a:lnTo>
                  <a:pt x="2798194" y="4361473"/>
                </a:lnTo>
                <a:lnTo>
                  <a:pt x="2790437" y="4362283"/>
                </a:lnTo>
                <a:lnTo>
                  <a:pt x="3042968" y="4362283"/>
                </a:lnTo>
                <a:lnTo>
                  <a:pt x="4782000" y="3943226"/>
                </a:lnTo>
                <a:lnTo>
                  <a:pt x="4813126" y="3902222"/>
                </a:lnTo>
                <a:lnTo>
                  <a:pt x="4748162" y="3902222"/>
                </a:lnTo>
                <a:lnTo>
                  <a:pt x="4754133" y="3889088"/>
                </a:lnTo>
                <a:close/>
              </a:path>
              <a:path w="6587490" h="4420870">
                <a:moveTo>
                  <a:pt x="59944" y="4284234"/>
                </a:moveTo>
                <a:lnTo>
                  <a:pt x="58277" y="4343372"/>
                </a:lnTo>
                <a:lnTo>
                  <a:pt x="108329" y="4344783"/>
                </a:lnTo>
                <a:lnTo>
                  <a:pt x="112927" y="4338359"/>
                </a:lnTo>
                <a:lnTo>
                  <a:pt x="118221" y="4315471"/>
                </a:lnTo>
                <a:lnTo>
                  <a:pt x="114225" y="4292321"/>
                </a:lnTo>
                <a:lnTo>
                  <a:pt x="109995" y="4285646"/>
                </a:lnTo>
                <a:lnTo>
                  <a:pt x="59944" y="4284234"/>
                </a:lnTo>
                <a:close/>
              </a:path>
              <a:path w="6587490" h="4420870">
                <a:moveTo>
                  <a:pt x="109100" y="4284234"/>
                </a:moveTo>
                <a:lnTo>
                  <a:pt x="59944" y="4284234"/>
                </a:lnTo>
                <a:lnTo>
                  <a:pt x="109995" y="4285646"/>
                </a:lnTo>
                <a:lnTo>
                  <a:pt x="109100" y="4284234"/>
                </a:lnTo>
                <a:close/>
              </a:path>
              <a:path w="6587490" h="4420870">
                <a:moveTo>
                  <a:pt x="4768153" y="3885709"/>
                </a:moveTo>
                <a:lnTo>
                  <a:pt x="4754133" y="3889088"/>
                </a:lnTo>
                <a:lnTo>
                  <a:pt x="4748162" y="3902222"/>
                </a:lnTo>
                <a:lnTo>
                  <a:pt x="4768153" y="3885709"/>
                </a:lnTo>
                <a:close/>
              </a:path>
              <a:path w="6587490" h="4420870">
                <a:moveTo>
                  <a:pt x="4820632" y="3885709"/>
                </a:moveTo>
                <a:lnTo>
                  <a:pt x="4768153" y="3885709"/>
                </a:lnTo>
                <a:lnTo>
                  <a:pt x="4748162" y="3902222"/>
                </a:lnTo>
                <a:lnTo>
                  <a:pt x="4813126" y="3902222"/>
                </a:lnTo>
                <a:lnTo>
                  <a:pt x="4820632" y="3885709"/>
                </a:lnTo>
                <a:close/>
              </a:path>
              <a:path w="6587490" h="4420870">
                <a:moveTo>
                  <a:pt x="6480109" y="92507"/>
                </a:moveTo>
                <a:lnTo>
                  <a:pt x="4754133" y="3889088"/>
                </a:lnTo>
                <a:lnTo>
                  <a:pt x="4768153" y="3885709"/>
                </a:lnTo>
                <a:lnTo>
                  <a:pt x="4820632" y="3885709"/>
                </a:lnTo>
                <a:lnTo>
                  <a:pt x="6533342" y="118308"/>
                </a:lnTo>
                <a:lnTo>
                  <a:pt x="6526148" y="118308"/>
                </a:lnTo>
                <a:lnTo>
                  <a:pt x="6503272" y="113007"/>
                </a:lnTo>
                <a:lnTo>
                  <a:pt x="6484243" y="99240"/>
                </a:lnTo>
                <a:lnTo>
                  <a:pt x="6480109" y="92507"/>
                </a:lnTo>
                <a:close/>
              </a:path>
              <a:path w="6587490" h="4420870">
                <a:moveTo>
                  <a:pt x="6500840" y="46907"/>
                </a:moveTo>
                <a:lnTo>
                  <a:pt x="6480109" y="92507"/>
                </a:lnTo>
                <a:lnTo>
                  <a:pt x="6484243" y="99240"/>
                </a:lnTo>
                <a:lnTo>
                  <a:pt x="6503272" y="113007"/>
                </a:lnTo>
                <a:lnTo>
                  <a:pt x="6526148" y="118308"/>
                </a:lnTo>
                <a:lnTo>
                  <a:pt x="6533937" y="117000"/>
                </a:lnTo>
                <a:lnTo>
                  <a:pt x="6554667" y="71400"/>
                </a:lnTo>
                <a:lnTo>
                  <a:pt x="6500840" y="46907"/>
                </a:lnTo>
                <a:close/>
              </a:path>
              <a:path w="6587490" h="4420870">
                <a:moveTo>
                  <a:pt x="6533937" y="117000"/>
                </a:moveTo>
                <a:lnTo>
                  <a:pt x="6526148" y="118308"/>
                </a:lnTo>
                <a:lnTo>
                  <a:pt x="6533342" y="118308"/>
                </a:lnTo>
                <a:lnTo>
                  <a:pt x="6533937" y="117000"/>
                </a:lnTo>
                <a:close/>
              </a:path>
              <a:path w="6587490" h="4420870">
                <a:moveTo>
                  <a:pt x="6584556" y="46907"/>
                </a:moveTo>
                <a:lnTo>
                  <a:pt x="6500840" y="46907"/>
                </a:lnTo>
                <a:lnTo>
                  <a:pt x="6554667" y="71400"/>
                </a:lnTo>
                <a:lnTo>
                  <a:pt x="6533937" y="117000"/>
                </a:lnTo>
                <a:lnTo>
                  <a:pt x="6548505" y="114553"/>
                </a:lnTo>
                <a:lnTo>
                  <a:pt x="6567822" y="102684"/>
                </a:lnTo>
                <a:lnTo>
                  <a:pt x="6581582" y="83647"/>
                </a:lnTo>
                <a:lnTo>
                  <a:pt x="6586882" y="60760"/>
                </a:lnTo>
                <a:lnTo>
                  <a:pt x="6584556" y="46907"/>
                </a:lnTo>
                <a:close/>
              </a:path>
              <a:path w="6587490" h="4420870">
                <a:moveTo>
                  <a:pt x="6529359" y="0"/>
                </a:moveTo>
                <a:lnTo>
                  <a:pt x="6507003" y="3755"/>
                </a:lnTo>
                <a:lnTo>
                  <a:pt x="6487685" y="15623"/>
                </a:lnTo>
                <a:lnTo>
                  <a:pt x="6473926" y="34660"/>
                </a:lnTo>
                <a:lnTo>
                  <a:pt x="6468626" y="57547"/>
                </a:lnTo>
                <a:lnTo>
                  <a:pt x="6472380" y="79914"/>
                </a:lnTo>
                <a:lnTo>
                  <a:pt x="6480109" y="92507"/>
                </a:lnTo>
                <a:lnTo>
                  <a:pt x="6500840" y="46907"/>
                </a:lnTo>
                <a:lnTo>
                  <a:pt x="6584556" y="46907"/>
                </a:lnTo>
                <a:lnTo>
                  <a:pt x="6583128" y="38394"/>
                </a:lnTo>
                <a:lnTo>
                  <a:pt x="6571264" y="19067"/>
                </a:lnTo>
                <a:lnTo>
                  <a:pt x="6552235" y="5302"/>
                </a:lnTo>
                <a:lnTo>
                  <a:pt x="6529359" y="0"/>
                </a:lnTo>
                <a:close/>
              </a:path>
            </a:pathLst>
          </a:custGeom>
          <a:solidFill>
            <a:srgbClr val="FFFF00"/>
          </a:solidFill>
        </p:spPr>
        <p:txBody>
          <a:bodyPr wrap="square" lIns="0" tIns="0" rIns="0" bIns="0" rtlCol="0"/>
          <a:lstStyle/>
          <a:p>
            <a:endParaRPr sz="1539"/>
          </a:p>
        </p:txBody>
      </p:sp>
      <p:sp>
        <p:nvSpPr>
          <p:cNvPr id="50" name="object 50"/>
          <p:cNvSpPr txBox="1"/>
          <p:nvPr/>
        </p:nvSpPr>
        <p:spPr>
          <a:xfrm>
            <a:off x="5241456" y="3871797"/>
            <a:ext cx="1489972" cy="520465"/>
          </a:xfrm>
          <a:prstGeom prst="rect">
            <a:avLst/>
          </a:prstGeom>
        </p:spPr>
        <p:txBody>
          <a:bodyPr vert="horz" wrap="square" lIns="0" tIns="10860" rIns="0" bIns="0" rtlCol="0">
            <a:spAutoFit/>
          </a:bodyPr>
          <a:lstStyle/>
          <a:p>
            <a:pPr marL="167783">
              <a:spcBef>
                <a:spcPts val="86"/>
              </a:spcBef>
            </a:pPr>
            <a:r>
              <a:rPr sz="1197" spc="13" dirty="0">
                <a:solidFill>
                  <a:srgbClr val="FFFF00"/>
                </a:solidFill>
                <a:latin typeface="Verdana"/>
                <a:cs typeface="Verdana"/>
              </a:rPr>
              <a:t>US-CARVEDILOL</a:t>
            </a:r>
            <a:endParaRPr sz="1197">
              <a:latin typeface="Verdana"/>
              <a:cs typeface="Verdana"/>
            </a:endParaRPr>
          </a:p>
          <a:p>
            <a:pPr marL="10860">
              <a:spcBef>
                <a:spcPts val="1107"/>
              </a:spcBef>
            </a:pPr>
            <a:r>
              <a:rPr sz="1197" spc="4" dirty="0">
                <a:solidFill>
                  <a:srgbClr val="FFFF00"/>
                </a:solidFill>
                <a:latin typeface="Verdana"/>
                <a:cs typeface="Verdana"/>
              </a:rPr>
              <a:t>CIBIS </a:t>
            </a:r>
            <a:r>
              <a:rPr sz="1197" spc="9" dirty="0">
                <a:solidFill>
                  <a:srgbClr val="FFFF00"/>
                </a:solidFill>
                <a:latin typeface="Verdana"/>
                <a:cs typeface="Verdana"/>
              </a:rPr>
              <a:t>MDC</a:t>
            </a:r>
            <a:endParaRPr sz="1197">
              <a:latin typeface="Verdana"/>
              <a:cs typeface="Verdana"/>
            </a:endParaRPr>
          </a:p>
        </p:txBody>
      </p:sp>
      <p:sp>
        <p:nvSpPr>
          <p:cNvPr id="51" name="object 51"/>
          <p:cNvSpPr/>
          <p:nvPr/>
        </p:nvSpPr>
        <p:spPr>
          <a:xfrm>
            <a:off x="2392976" y="2350778"/>
            <a:ext cx="1400922" cy="411046"/>
          </a:xfrm>
          <a:custGeom>
            <a:avLst/>
            <a:gdLst/>
            <a:ahLst/>
            <a:cxnLst/>
            <a:rect l="l" t="t" r="r" b="b"/>
            <a:pathLst>
              <a:path w="1638300" h="480694">
                <a:moveTo>
                  <a:pt x="0" y="240174"/>
                </a:moveTo>
                <a:lnTo>
                  <a:pt x="11861" y="199217"/>
                </a:lnTo>
                <a:lnTo>
                  <a:pt x="46135" y="160507"/>
                </a:lnTo>
                <a:lnTo>
                  <a:pt x="100855" y="124620"/>
                </a:lnTo>
                <a:lnTo>
                  <a:pt x="135267" y="107915"/>
                </a:lnTo>
                <a:lnTo>
                  <a:pt x="174053" y="92132"/>
                </a:lnTo>
                <a:lnTo>
                  <a:pt x="216967" y="77344"/>
                </a:lnTo>
                <a:lnTo>
                  <a:pt x="263763" y="63622"/>
                </a:lnTo>
                <a:lnTo>
                  <a:pt x="314196" y="51038"/>
                </a:lnTo>
                <a:lnTo>
                  <a:pt x="368018" y="39665"/>
                </a:lnTo>
                <a:lnTo>
                  <a:pt x="424985" y="29574"/>
                </a:lnTo>
                <a:lnTo>
                  <a:pt x="484851" y="20838"/>
                </a:lnTo>
                <a:lnTo>
                  <a:pt x="547370" y="13528"/>
                </a:lnTo>
                <a:lnTo>
                  <a:pt x="612295" y="7717"/>
                </a:lnTo>
                <a:lnTo>
                  <a:pt x="679382" y="3478"/>
                </a:lnTo>
                <a:lnTo>
                  <a:pt x="748384" y="881"/>
                </a:lnTo>
                <a:lnTo>
                  <a:pt x="819055" y="0"/>
                </a:lnTo>
                <a:lnTo>
                  <a:pt x="889726" y="881"/>
                </a:lnTo>
                <a:lnTo>
                  <a:pt x="958728" y="3478"/>
                </a:lnTo>
                <a:lnTo>
                  <a:pt x="1025815" y="7717"/>
                </a:lnTo>
                <a:lnTo>
                  <a:pt x="1090740" y="13528"/>
                </a:lnTo>
                <a:lnTo>
                  <a:pt x="1153259" y="20838"/>
                </a:lnTo>
                <a:lnTo>
                  <a:pt x="1213125" y="29574"/>
                </a:lnTo>
                <a:lnTo>
                  <a:pt x="1270092" y="39665"/>
                </a:lnTo>
                <a:lnTo>
                  <a:pt x="1323915" y="51038"/>
                </a:lnTo>
                <a:lnTo>
                  <a:pt x="1374347" y="63622"/>
                </a:lnTo>
                <a:lnTo>
                  <a:pt x="1421143" y="77344"/>
                </a:lnTo>
                <a:lnTo>
                  <a:pt x="1464057" y="92132"/>
                </a:lnTo>
                <a:lnTo>
                  <a:pt x="1502843" y="107915"/>
                </a:lnTo>
                <a:lnTo>
                  <a:pt x="1537255" y="124620"/>
                </a:lnTo>
                <a:lnTo>
                  <a:pt x="1591975" y="160507"/>
                </a:lnTo>
                <a:lnTo>
                  <a:pt x="1626249" y="199217"/>
                </a:lnTo>
                <a:lnTo>
                  <a:pt x="1638111" y="240174"/>
                </a:lnTo>
                <a:lnTo>
                  <a:pt x="1635104" y="260898"/>
                </a:lnTo>
                <a:lnTo>
                  <a:pt x="1611790" y="300803"/>
                </a:lnTo>
                <a:lnTo>
                  <a:pt x="1567048" y="338174"/>
                </a:lnTo>
                <a:lnTo>
                  <a:pt x="1502843" y="372434"/>
                </a:lnTo>
                <a:lnTo>
                  <a:pt x="1464057" y="388216"/>
                </a:lnTo>
                <a:lnTo>
                  <a:pt x="1421143" y="403005"/>
                </a:lnTo>
                <a:lnTo>
                  <a:pt x="1374347" y="416727"/>
                </a:lnTo>
                <a:lnTo>
                  <a:pt x="1323915" y="429311"/>
                </a:lnTo>
                <a:lnTo>
                  <a:pt x="1270092" y="440684"/>
                </a:lnTo>
                <a:lnTo>
                  <a:pt x="1213125" y="450775"/>
                </a:lnTo>
                <a:lnTo>
                  <a:pt x="1153259" y="459511"/>
                </a:lnTo>
                <a:lnTo>
                  <a:pt x="1090740" y="466821"/>
                </a:lnTo>
                <a:lnTo>
                  <a:pt x="1025815" y="472631"/>
                </a:lnTo>
                <a:lnTo>
                  <a:pt x="958728" y="476871"/>
                </a:lnTo>
                <a:lnTo>
                  <a:pt x="889726" y="479468"/>
                </a:lnTo>
                <a:lnTo>
                  <a:pt x="819055" y="480349"/>
                </a:lnTo>
                <a:lnTo>
                  <a:pt x="748384" y="479468"/>
                </a:lnTo>
                <a:lnTo>
                  <a:pt x="679382" y="476871"/>
                </a:lnTo>
                <a:lnTo>
                  <a:pt x="612295" y="472631"/>
                </a:lnTo>
                <a:lnTo>
                  <a:pt x="547370" y="466821"/>
                </a:lnTo>
                <a:lnTo>
                  <a:pt x="484851" y="459511"/>
                </a:lnTo>
                <a:lnTo>
                  <a:pt x="424985" y="450775"/>
                </a:lnTo>
                <a:lnTo>
                  <a:pt x="368018" y="440684"/>
                </a:lnTo>
                <a:lnTo>
                  <a:pt x="314196" y="429311"/>
                </a:lnTo>
                <a:lnTo>
                  <a:pt x="263763" y="416727"/>
                </a:lnTo>
                <a:lnTo>
                  <a:pt x="216967" y="403005"/>
                </a:lnTo>
                <a:lnTo>
                  <a:pt x="174053" y="388216"/>
                </a:lnTo>
                <a:lnTo>
                  <a:pt x="135267" y="372434"/>
                </a:lnTo>
                <a:lnTo>
                  <a:pt x="100855" y="355729"/>
                </a:lnTo>
                <a:lnTo>
                  <a:pt x="46135" y="319842"/>
                </a:lnTo>
                <a:lnTo>
                  <a:pt x="11861" y="281131"/>
                </a:lnTo>
                <a:lnTo>
                  <a:pt x="0" y="240174"/>
                </a:lnTo>
                <a:close/>
              </a:path>
            </a:pathLst>
          </a:custGeom>
          <a:ln w="39439">
            <a:solidFill>
              <a:srgbClr val="FFFFFF"/>
            </a:solidFill>
          </a:ln>
        </p:spPr>
        <p:txBody>
          <a:bodyPr wrap="square" lIns="0" tIns="0" rIns="0" bIns="0" rtlCol="0"/>
          <a:lstStyle/>
          <a:p>
            <a:endParaRPr sz="1539"/>
          </a:p>
        </p:txBody>
      </p:sp>
      <p:sp>
        <p:nvSpPr>
          <p:cNvPr id="52" name="object 52"/>
          <p:cNvSpPr/>
          <p:nvPr/>
        </p:nvSpPr>
        <p:spPr>
          <a:xfrm>
            <a:off x="5184434" y="3778340"/>
            <a:ext cx="1652869" cy="411046"/>
          </a:xfrm>
          <a:custGeom>
            <a:avLst/>
            <a:gdLst/>
            <a:ahLst/>
            <a:cxnLst/>
            <a:rect l="l" t="t" r="r" b="b"/>
            <a:pathLst>
              <a:path w="1932940" h="480695">
                <a:moveTo>
                  <a:pt x="0" y="240174"/>
                </a:moveTo>
                <a:lnTo>
                  <a:pt x="23289" y="187521"/>
                </a:lnTo>
                <a:lnTo>
                  <a:pt x="63137" y="154594"/>
                </a:lnTo>
                <a:lnTo>
                  <a:pt x="120697" y="123841"/>
                </a:lnTo>
                <a:lnTo>
                  <a:pt x="194477" y="95635"/>
                </a:lnTo>
                <a:lnTo>
                  <a:pt x="236981" y="82602"/>
                </a:lnTo>
                <a:lnTo>
                  <a:pt x="282980" y="70345"/>
                </a:lnTo>
                <a:lnTo>
                  <a:pt x="332286" y="58910"/>
                </a:lnTo>
                <a:lnTo>
                  <a:pt x="384713" y="48344"/>
                </a:lnTo>
                <a:lnTo>
                  <a:pt x="440073" y="38693"/>
                </a:lnTo>
                <a:lnTo>
                  <a:pt x="498181" y="30004"/>
                </a:lnTo>
                <a:lnTo>
                  <a:pt x="558848" y="22322"/>
                </a:lnTo>
                <a:lnTo>
                  <a:pt x="621889" y="15695"/>
                </a:lnTo>
                <a:lnTo>
                  <a:pt x="687116" y="10168"/>
                </a:lnTo>
                <a:lnTo>
                  <a:pt x="754343" y="5789"/>
                </a:lnTo>
                <a:lnTo>
                  <a:pt x="823383" y="2604"/>
                </a:lnTo>
                <a:lnTo>
                  <a:pt x="894049" y="658"/>
                </a:lnTo>
                <a:lnTo>
                  <a:pt x="966155" y="0"/>
                </a:lnTo>
                <a:lnTo>
                  <a:pt x="1038260" y="658"/>
                </a:lnTo>
                <a:lnTo>
                  <a:pt x="1108926" y="2604"/>
                </a:lnTo>
                <a:lnTo>
                  <a:pt x="1177966" y="5789"/>
                </a:lnTo>
                <a:lnTo>
                  <a:pt x="1245193" y="10168"/>
                </a:lnTo>
                <a:lnTo>
                  <a:pt x="1310421" y="15695"/>
                </a:lnTo>
                <a:lnTo>
                  <a:pt x="1373461" y="22322"/>
                </a:lnTo>
                <a:lnTo>
                  <a:pt x="1434129" y="30004"/>
                </a:lnTo>
                <a:lnTo>
                  <a:pt x="1492236" y="38693"/>
                </a:lnTo>
                <a:lnTo>
                  <a:pt x="1547597" y="48344"/>
                </a:lnTo>
                <a:lnTo>
                  <a:pt x="1600024" y="58910"/>
                </a:lnTo>
                <a:lnTo>
                  <a:pt x="1649330" y="70345"/>
                </a:lnTo>
                <a:lnTo>
                  <a:pt x="1695328" y="82602"/>
                </a:lnTo>
                <a:lnTo>
                  <a:pt x="1737833" y="95635"/>
                </a:lnTo>
                <a:lnTo>
                  <a:pt x="1776656" y="109397"/>
                </a:lnTo>
                <a:lnTo>
                  <a:pt x="1842513" y="138923"/>
                </a:lnTo>
                <a:lnTo>
                  <a:pt x="1891404" y="170809"/>
                </a:lnTo>
                <a:lnTo>
                  <a:pt x="1921834" y="204683"/>
                </a:lnTo>
                <a:lnTo>
                  <a:pt x="1932310" y="240174"/>
                </a:lnTo>
                <a:lnTo>
                  <a:pt x="1929660" y="258099"/>
                </a:lnTo>
                <a:lnTo>
                  <a:pt x="1909020" y="292828"/>
                </a:lnTo>
                <a:lnTo>
                  <a:pt x="1869173" y="325755"/>
                </a:lnTo>
                <a:lnTo>
                  <a:pt x="1811612" y="356507"/>
                </a:lnTo>
                <a:lnTo>
                  <a:pt x="1737833" y="384714"/>
                </a:lnTo>
                <a:lnTo>
                  <a:pt x="1695328" y="397747"/>
                </a:lnTo>
                <a:lnTo>
                  <a:pt x="1649330" y="410004"/>
                </a:lnTo>
                <a:lnTo>
                  <a:pt x="1600024" y="421438"/>
                </a:lnTo>
                <a:lnTo>
                  <a:pt x="1547597" y="432004"/>
                </a:lnTo>
                <a:lnTo>
                  <a:pt x="1492236" y="441656"/>
                </a:lnTo>
                <a:lnTo>
                  <a:pt x="1434129" y="450345"/>
                </a:lnTo>
                <a:lnTo>
                  <a:pt x="1373461" y="458027"/>
                </a:lnTo>
                <a:lnTo>
                  <a:pt x="1310421" y="464654"/>
                </a:lnTo>
                <a:lnTo>
                  <a:pt x="1245193" y="470180"/>
                </a:lnTo>
                <a:lnTo>
                  <a:pt x="1177966" y="474560"/>
                </a:lnTo>
                <a:lnTo>
                  <a:pt x="1108926" y="477745"/>
                </a:lnTo>
                <a:lnTo>
                  <a:pt x="1038260" y="479690"/>
                </a:lnTo>
                <a:lnTo>
                  <a:pt x="966155" y="480349"/>
                </a:lnTo>
                <a:lnTo>
                  <a:pt x="894049" y="479690"/>
                </a:lnTo>
                <a:lnTo>
                  <a:pt x="823383" y="477745"/>
                </a:lnTo>
                <a:lnTo>
                  <a:pt x="754343" y="474560"/>
                </a:lnTo>
                <a:lnTo>
                  <a:pt x="687116" y="470180"/>
                </a:lnTo>
                <a:lnTo>
                  <a:pt x="621889" y="464654"/>
                </a:lnTo>
                <a:lnTo>
                  <a:pt x="558848" y="458027"/>
                </a:lnTo>
                <a:lnTo>
                  <a:pt x="498181" y="450345"/>
                </a:lnTo>
                <a:lnTo>
                  <a:pt x="440073" y="441656"/>
                </a:lnTo>
                <a:lnTo>
                  <a:pt x="384713" y="432004"/>
                </a:lnTo>
                <a:lnTo>
                  <a:pt x="332286" y="421438"/>
                </a:lnTo>
                <a:lnTo>
                  <a:pt x="282980" y="410004"/>
                </a:lnTo>
                <a:lnTo>
                  <a:pt x="236981" y="397747"/>
                </a:lnTo>
                <a:lnTo>
                  <a:pt x="194477" y="384714"/>
                </a:lnTo>
                <a:lnTo>
                  <a:pt x="155653" y="370952"/>
                </a:lnTo>
                <a:lnTo>
                  <a:pt x="89796" y="341426"/>
                </a:lnTo>
                <a:lnTo>
                  <a:pt x="40906" y="309540"/>
                </a:lnTo>
                <a:lnTo>
                  <a:pt x="10475" y="275666"/>
                </a:lnTo>
                <a:lnTo>
                  <a:pt x="0" y="240174"/>
                </a:lnTo>
                <a:close/>
              </a:path>
            </a:pathLst>
          </a:custGeom>
          <a:ln w="39439">
            <a:solidFill>
              <a:srgbClr val="FFFFFF"/>
            </a:solidFill>
          </a:ln>
        </p:spPr>
        <p:txBody>
          <a:bodyPr wrap="square" lIns="0" tIns="0" rIns="0" bIns="0" rtlCol="0"/>
          <a:lstStyle/>
          <a:p>
            <a:endParaRPr sz="1539"/>
          </a:p>
        </p:txBody>
      </p:sp>
      <p:sp>
        <p:nvSpPr>
          <p:cNvPr id="53" name="object 53"/>
          <p:cNvSpPr/>
          <p:nvPr/>
        </p:nvSpPr>
        <p:spPr>
          <a:xfrm>
            <a:off x="6389970" y="5447519"/>
            <a:ext cx="980645" cy="411046"/>
          </a:xfrm>
          <a:custGeom>
            <a:avLst/>
            <a:gdLst/>
            <a:ahLst/>
            <a:cxnLst/>
            <a:rect l="l" t="t" r="r" b="b"/>
            <a:pathLst>
              <a:path w="1146809" h="480695">
                <a:moveTo>
                  <a:pt x="0" y="240174"/>
                </a:moveTo>
                <a:lnTo>
                  <a:pt x="15136" y="185104"/>
                </a:lnTo>
                <a:lnTo>
                  <a:pt x="58250" y="134552"/>
                </a:lnTo>
                <a:lnTo>
                  <a:pt x="89225" y="111419"/>
                </a:lnTo>
                <a:lnTo>
                  <a:pt x="125904" y="89957"/>
                </a:lnTo>
                <a:lnTo>
                  <a:pt x="167858" y="70345"/>
                </a:lnTo>
                <a:lnTo>
                  <a:pt x="214656" y="52763"/>
                </a:lnTo>
                <a:lnTo>
                  <a:pt x="265869" y="37392"/>
                </a:lnTo>
                <a:lnTo>
                  <a:pt x="321066" y="24411"/>
                </a:lnTo>
                <a:lnTo>
                  <a:pt x="379819" y="14001"/>
                </a:lnTo>
                <a:lnTo>
                  <a:pt x="441695" y="6343"/>
                </a:lnTo>
                <a:lnTo>
                  <a:pt x="506267" y="1615"/>
                </a:lnTo>
                <a:lnTo>
                  <a:pt x="573103" y="0"/>
                </a:lnTo>
                <a:lnTo>
                  <a:pt x="639939" y="1615"/>
                </a:lnTo>
                <a:lnTo>
                  <a:pt x="704510" y="6343"/>
                </a:lnTo>
                <a:lnTo>
                  <a:pt x="766387" y="14001"/>
                </a:lnTo>
                <a:lnTo>
                  <a:pt x="825139" y="24411"/>
                </a:lnTo>
                <a:lnTo>
                  <a:pt x="880336" y="37392"/>
                </a:lnTo>
                <a:lnTo>
                  <a:pt x="931549" y="52763"/>
                </a:lnTo>
                <a:lnTo>
                  <a:pt x="978348" y="70345"/>
                </a:lnTo>
                <a:lnTo>
                  <a:pt x="1020301" y="89957"/>
                </a:lnTo>
                <a:lnTo>
                  <a:pt x="1056980" y="111419"/>
                </a:lnTo>
                <a:lnTo>
                  <a:pt x="1087955" y="134552"/>
                </a:lnTo>
                <a:lnTo>
                  <a:pt x="1131070" y="185104"/>
                </a:lnTo>
                <a:lnTo>
                  <a:pt x="1146206" y="240174"/>
                </a:lnTo>
                <a:lnTo>
                  <a:pt x="1142350" y="268184"/>
                </a:lnTo>
                <a:lnTo>
                  <a:pt x="1112795" y="321175"/>
                </a:lnTo>
                <a:lnTo>
                  <a:pt x="1056980" y="368929"/>
                </a:lnTo>
                <a:lnTo>
                  <a:pt x="1020301" y="390391"/>
                </a:lnTo>
                <a:lnTo>
                  <a:pt x="978348" y="410004"/>
                </a:lnTo>
                <a:lnTo>
                  <a:pt x="931549" y="427585"/>
                </a:lnTo>
                <a:lnTo>
                  <a:pt x="880336" y="442957"/>
                </a:lnTo>
                <a:lnTo>
                  <a:pt x="825139" y="455938"/>
                </a:lnTo>
                <a:lnTo>
                  <a:pt x="766387" y="466347"/>
                </a:lnTo>
                <a:lnTo>
                  <a:pt x="704510" y="474006"/>
                </a:lnTo>
                <a:lnTo>
                  <a:pt x="639939" y="478733"/>
                </a:lnTo>
                <a:lnTo>
                  <a:pt x="573103" y="480349"/>
                </a:lnTo>
                <a:lnTo>
                  <a:pt x="506267" y="478733"/>
                </a:lnTo>
                <a:lnTo>
                  <a:pt x="441695" y="474006"/>
                </a:lnTo>
                <a:lnTo>
                  <a:pt x="379819" y="466347"/>
                </a:lnTo>
                <a:lnTo>
                  <a:pt x="321066" y="455938"/>
                </a:lnTo>
                <a:lnTo>
                  <a:pt x="265869" y="442957"/>
                </a:lnTo>
                <a:lnTo>
                  <a:pt x="214656" y="427585"/>
                </a:lnTo>
                <a:lnTo>
                  <a:pt x="167858" y="410004"/>
                </a:lnTo>
                <a:lnTo>
                  <a:pt x="125904" y="390391"/>
                </a:lnTo>
                <a:lnTo>
                  <a:pt x="89225" y="368929"/>
                </a:lnTo>
                <a:lnTo>
                  <a:pt x="58250" y="345797"/>
                </a:lnTo>
                <a:lnTo>
                  <a:pt x="15136" y="295244"/>
                </a:lnTo>
                <a:lnTo>
                  <a:pt x="0" y="240174"/>
                </a:lnTo>
                <a:close/>
              </a:path>
            </a:pathLst>
          </a:custGeom>
          <a:ln w="39437">
            <a:solidFill>
              <a:srgbClr val="FFFFFF"/>
            </a:solidFill>
          </a:ln>
        </p:spPr>
        <p:txBody>
          <a:bodyPr wrap="square" lIns="0" tIns="0" rIns="0" bIns="0" rtlCol="0"/>
          <a:lstStyle/>
          <a:p>
            <a:endParaRPr sz="1539"/>
          </a:p>
        </p:txBody>
      </p:sp>
    </p:spTree>
    <p:extLst>
      <p:ext uri="{BB962C8B-B14F-4D97-AF65-F5344CB8AC3E}">
        <p14:creationId xmlns:p14="http://schemas.microsoft.com/office/powerpoint/2010/main" val="2100309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538163" y="6402388"/>
            <a:ext cx="400050" cy="247650"/>
          </a:xfrm>
          <a:prstGeom prst="rect">
            <a:avLst/>
          </a:prstGeom>
        </p:spPr>
        <p:txBody>
          <a:bodyPr/>
          <a:lstStyle/>
          <a:p>
            <a:fld id="{E66AA3EA-0569-43EF-BBA3-83FDB109D582}" type="slidenum">
              <a:rPr lang="en-US" noProof="0" smtClean="0"/>
              <a:pPr/>
              <a:t>31</a:t>
            </a:fld>
            <a:endParaRPr lang="en-US" noProof="0" dirty="0"/>
          </a:p>
        </p:txBody>
      </p:sp>
      <p:sp>
        <p:nvSpPr>
          <p:cNvPr id="6" name="Slide Number Placeholder 2"/>
          <p:cNvSpPr txBox="1">
            <a:spLocks/>
          </p:cNvSpPr>
          <p:nvPr/>
        </p:nvSpPr>
        <p:spPr>
          <a:xfrm>
            <a:off x="538128" y="6403165"/>
            <a:ext cx="400035" cy="247031"/>
          </a:xfrm>
          <a:prstGeom prst="rect">
            <a:avLst/>
          </a:prstGeom>
        </p:spPr>
        <p:txBody>
          <a:bodyPr lIns="91285" tIns="45642" rIns="91285" bIns="45642"/>
          <a:lstStyle>
            <a:defPPr>
              <a:defRPr lang="en-US"/>
            </a:defPPr>
            <a:lvl1pPr algn="l" rtl="0" fontAlgn="base">
              <a:spcBef>
                <a:spcPct val="0"/>
              </a:spcBef>
              <a:spcAft>
                <a:spcPct val="0"/>
              </a:spcAft>
              <a:defRPr sz="900" kern="1200">
                <a:solidFill>
                  <a:srgbClr val="7F7F7F"/>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E66AA3EA-0569-43EF-BBA3-83FDB109D582}" type="slidenum">
              <a:rPr lang="en-US" smtClean="0"/>
              <a:pPr/>
              <a:t>31</a:t>
            </a:fld>
            <a:endParaRPr lang="en-US" dirty="0"/>
          </a:p>
        </p:txBody>
      </p:sp>
      <p:sp>
        <p:nvSpPr>
          <p:cNvPr id="7" name="Rectangle 6"/>
          <p:cNvSpPr/>
          <p:nvPr/>
        </p:nvSpPr>
        <p:spPr>
          <a:xfrm>
            <a:off x="-48963" y="5509170"/>
            <a:ext cx="9192964" cy="433101"/>
          </a:xfrm>
          <a:prstGeom prst="rect">
            <a:avLst/>
          </a:prstGeom>
          <a:solidFill>
            <a:schemeClr val="bg1">
              <a:lumMod val="95000"/>
            </a:schemeClr>
          </a:solidFill>
          <a:ln>
            <a:noFill/>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07814" tIns="179697" rIns="179697" bIns="179697" rtlCol="0" anchor="ctr"/>
          <a:lstStyle/>
          <a:p>
            <a:pPr marL="179086" indent="-179086" eaLnBrk="0" hangingPunct="0">
              <a:spcAft>
                <a:spcPts val="1200"/>
              </a:spcAft>
              <a:buClr>
                <a:schemeClr val="accent1"/>
              </a:buClr>
              <a:buSzPct val="110000"/>
              <a:buFont typeface="Wingdings" panose="05000000000000000000" pitchFamily="2" charset="2"/>
              <a:buChar char="§"/>
            </a:pPr>
            <a:r>
              <a:rPr lang="en-US" sz="1400" b="1" dirty="0" smtClean="0">
                <a:solidFill>
                  <a:srgbClr val="FF0000"/>
                </a:solidFill>
                <a:latin typeface="Arial" panose="020B0604020202020204" pitchFamily="34" charset="0"/>
              </a:rPr>
              <a:t>Sac-Val: </a:t>
            </a:r>
            <a:r>
              <a:rPr lang="en-US" sz="1400" b="1" dirty="0">
                <a:solidFill>
                  <a:srgbClr val="FF0000"/>
                </a:solidFill>
                <a:latin typeface="Arial" panose="020B0604020202020204" pitchFamily="34" charset="0"/>
              </a:rPr>
              <a:t>enhancement of natriuretic and other vasoactive peptides, with simultaneous RAAS suppression</a:t>
            </a:r>
            <a:endParaRPr lang="en-US" sz="1400" b="1" dirty="0">
              <a:solidFill>
                <a:srgbClr val="FF0000"/>
              </a:solidFill>
            </a:endParaRPr>
          </a:p>
        </p:txBody>
      </p:sp>
      <p:sp>
        <p:nvSpPr>
          <p:cNvPr id="8" name="Rectangle 7"/>
          <p:cNvSpPr/>
          <p:nvPr/>
        </p:nvSpPr>
        <p:spPr>
          <a:xfrm flipH="1">
            <a:off x="486392" y="1435532"/>
            <a:ext cx="8417646" cy="4070675"/>
          </a:xfrm>
          <a:prstGeom prst="rect">
            <a:avLst/>
          </a:prstGeom>
          <a:solidFill>
            <a:schemeClr val="bg1"/>
          </a:solidFill>
          <a:ln>
            <a:noFill/>
          </a:ln>
          <a:effectLst>
            <a:outerShdw blurRad="38100" dist="38100" dir="5400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79697" tIns="179697" rIns="179697" bIns="179697" rtlCol="0" anchor="t"/>
          <a:lstStyle/>
          <a:p>
            <a:pPr eaLnBrk="0" hangingPunct="0">
              <a:lnSpc>
                <a:spcPts val="1600"/>
              </a:lnSpc>
              <a:spcAft>
                <a:spcPts val="1200"/>
              </a:spcAft>
              <a:buClr>
                <a:srgbClr val="FCAF17"/>
              </a:buClr>
              <a:buSzPct val="110000"/>
            </a:pPr>
            <a:endParaRPr lang="en-GB" sz="1600" kern="0" spc="-50" dirty="0">
              <a:solidFill>
                <a:srgbClr val="8B8D90"/>
              </a:solidFill>
            </a:endParaRPr>
          </a:p>
        </p:txBody>
      </p:sp>
      <p:sp>
        <p:nvSpPr>
          <p:cNvPr id="9" name="Title 1"/>
          <p:cNvSpPr txBox="1">
            <a:spLocks/>
          </p:cNvSpPr>
          <p:nvPr/>
        </p:nvSpPr>
        <p:spPr>
          <a:xfrm>
            <a:off x="60018" y="217714"/>
            <a:ext cx="9144000" cy="769257"/>
          </a:xfrm>
          <a:prstGeom prst="rect">
            <a:avLst/>
          </a:prstGeom>
        </p:spPr>
        <p:txBody>
          <a:bodyPr lIns="91285" tIns="45642" rIns="91285" bIns="45642"/>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n-US" b="1" i="1" kern="0" dirty="0" err="1">
                <a:solidFill>
                  <a:schemeClr val="tx1"/>
                </a:solidFill>
                <a:latin typeface="+mn-lt"/>
              </a:rPr>
              <a:t>Sacubitril</a:t>
            </a:r>
            <a:r>
              <a:rPr lang="en-US" b="1" i="1" kern="0" dirty="0">
                <a:solidFill>
                  <a:schemeClr val="tx1"/>
                </a:solidFill>
                <a:latin typeface="+mn-lt"/>
              </a:rPr>
              <a:t>-Valsartan: </a:t>
            </a:r>
          </a:p>
          <a:p>
            <a:r>
              <a:rPr lang="en-US" b="1" i="1" kern="0" dirty="0">
                <a:solidFill>
                  <a:srgbClr val="FF0000"/>
                </a:solidFill>
                <a:latin typeface="+mn-lt"/>
              </a:rPr>
              <a:t> </a:t>
            </a:r>
            <a:r>
              <a:rPr lang="en-US" b="1" i="1" kern="0" dirty="0">
                <a:solidFill>
                  <a:schemeClr val="tx1"/>
                </a:solidFill>
                <a:latin typeface="+mn-lt"/>
              </a:rPr>
              <a:t> the ACE-In </a:t>
            </a:r>
            <a:r>
              <a:rPr lang="en-US" b="1" i="1" kern="0" dirty="0" smtClean="0">
                <a:solidFill>
                  <a:schemeClr val="tx1"/>
                </a:solidFill>
                <a:latin typeface="+mn-lt"/>
              </a:rPr>
              <a:t>/</a:t>
            </a:r>
            <a:r>
              <a:rPr lang="en-US" b="1" i="1" kern="0" dirty="0">
                <a:solidFill>
                  <a:schemeClr val="tx1"/>
                </a:solidFill>
                <a:latin typeface="+mn-lt"/>
              </a:rPr>
              <a:t> ARB </a:t>
            </a:r>
            <a:r>
              <a:rPr lang="en-US" b="1" i="1" kern="0" dirty="0">
                <a:solidFill>
                  <a:srgbClr val="FF0000"/>
                </a:solidFill>
                <a:latin typeface="+mn-lt"/>
              </a:rPr>
              <a:t>overcoming </a:t>
            </a:r>
            <a:r>
              <a:rPr lang="en-US" b="1" i="1" kern="0" dirty="0" smtClean="0">
                <a:solidFill>
                  <a:schemeClr val="tx1"/>
                </a:solidFill>
                <a:latin typeface="+mn-lt"/>
              </a:rPr>
              <a:t>in </a:t>
            </a:r>
            <a:r>
              <a:rPr lang="en-US" b="1" i="1" kern="0" dirty="0" err="1" smtClean="0">
                <a:solidFill>
                  <a:schemeClr val="tx1"/>
                </a:solidFill>
                <a:latin typeface="+mn-lt"/>
              </a:rPr>
              <a:t>HFrEF</a:t>
            </a:r>
            <a:endParaRPr lang="en-GB" b="1" i="1" kern="0" dirty="0">
              <a:solidFill>
                <a:schemeClr val="tx1"/>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02" y="1318733"/>
            <a:ext cx="3244432" cy="2595221"/>
          </a:xfrm>
          <a:prstGeom prst="rect">
            <a:avLst/>
          </a:prstGeom>
        </p:spPr>
      </p:pic>
      <p:sp>
        <p:nvSpPr>
          <p:cNvPr id="11" name="Rectangle 37"/>
          <p:cNvSpPr>
            <a:spLocks noChangeArrowheads="1"/>
          </p:cNvSpPr>
          <p:nvPr/>
        </p:nvSpPr>
        <p:spPr bwMode="auto">
          <a:xfrm>
            <a:off x="5902488" y="1315976"/>
            <a:ext cx="613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EC7923"/>
                </a:solidFill>
              </a:rPr>
              <a:t>SNS</a:t>
            </a:r>
            <a:endParaRPr lang="en-US" altLang="en-US" spc="-50" dirty="0">
              <a:solidFill>
                <a:srgbClr val="474749"/>
              </a:solidFill>
            </a:endParaRPr>
          </a:p>
        </p:txBody>
      </p:sp>
      <p:sp>
        <p:nvSpPr>
          <p:cNvPr id="12" name="Rectangle 37"/>
          <p:cNvSpPr>
            <a:spLocks noChangeArrowheads="1"/>
          </p:cNvSpPr>
          <p:nvPr/>
        </p:nvSpPr>
        <p:spPr bwMode="auto">
          <a:xfrm>
            <a:off x="6284915" y="3516495"/>
            <a:ext cx="847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FF0000"/>
                </a:solidFill>
              </a:rPr>
              <a:t>RAAS</a:t>
            </a:r>
            <a:endParaRPr lang="en-US" altLang="en-US" spc="-50" dirty="0">
              <a:solidFill>
                <a:srgbClr val="FF0000"/>
              </a:solidFill>
            </a:endParaRPr>
          </a:p>
        </p:txBody>
      </p:sp>
      <p:sp>
        <p:nvSpPr>
          <p:cNvPr id="13" name="AutoShape 3"/>
          <p:cNvSpPr>
            <a:spLocks noChangeAspect="1" noChangeArrowheads="1" noTextEdit="1"/>
          </p:cNvSpPr>
          <p:nvPr/>
        </p:nvSpPr>
        <p:spPr bwMode="auto">
          <a:xfrm>
            <a:off x="3014346" y="1573166"/>
            <a:ext cx="2217925" cy="245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5" tIns="45642" rIns="91285" bIns="45642" numCol="1" anchor="t" anchorCtr="0" compatLnSpc="1">
            <a:prstTxWarp prst="textNoShape">
              <a:avLst/>
            </a:prstTxWarp>
          </a:bodyPr>
          <a:lstStyle/>
          <a:p>
            <a:endParaRPr lang="en-GB" dirty="0">
              <a:solidFill>
                <a:srgbClr val="474749"/>
              </a:solidFill>
            </a:endParaRPr>
          </a:p>
        </p:txBody>
      </p:sp>
      <p:sp>
        <p:nvSpPr>
          <p:cNvPr id="14" name="Freeform 5"/>
          <p:cNvSpPr>
            <a:spLocks/>
          </p:cNvSpPr>
          <p:nvPr/>
        </p:nvSpPr>
        <p:spPr bwMode="auto">
          <a:xfrm>
            <a:off x="3846249" y="2940384"/>
            <a:ext cx="655395" cy="507822"/>
          </a:xfrm>
          <a:custGeom>
            <a:avLst/>
            <a:gdLst>
              <a:gd name="T0" fmla="*/ 0 w 357"/>
              <a:gd name="T1" fmla="*/ 0 h 276"/>
              <a:gd name="T2" fmla="*/ 357 w 357"/>
              <a:gd name="T3" fmla="*/ 249 h 276"/>
            </a:gdLst>
            <a:ahLst/>
            <a:cxnLst>
              <a:cxn ang="0">
                <a:pos x="T0" y="T1"/>
              </a:cxn>
              <a:cxn ang="0">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285" tIns="45642" rIns="91285" bIns="45642" numCol="1" anchor="t" anchorCtr="0" compatLnSpc="1">
            <a:prstTxWarp prst="textNoShape">
              <a:avLst/>
            </a:prstTxWarp>
          </a:bodyPr>
          <a:lstStyle/>
          <a:p>
            <a:endParaRPr lang="en-GB" dirty="0">
              <a:solidFill>
                <a:srgbClr val="474749"/>
              </a:solidFill>
            </a:endParaRPr>
          </a:p>
        </p:txBody>
      </p:sp>
      <p:grpSp>
        <p:nvGrpSpPr>
          <p:cNvPr id="15" name="Group 14"/>
          <p:cNvGrpSpPr/>
          <p:nvPr/>
        </p:nvGrpSpPr>
        <p:grpSpPr>
          <a:xfrm>
            <a:off x="3021576" y="2475961"/>
            <a:ext cx="2000907" cy="1252918"/>
            <a:chOff x="3021564" y="2813787"/>
            <a:chExt cx="2000907" cy="1252918"/>
          </a:xfrm>
        </p:grpSpPr>
        <p:sp>
          <p:nvSpPr>
            <p:cNvPr id="16" name="Freeform 6"/>
            <p:cNvSpPr>
              <a:spLocks/>
            </p:cNvSpPr>
            <p:nvPr/>
          </p:nvSpPr>
          <p:spPr bwMode="auto">
            <a:xfrm>
              <a:off x="3124286" y="2813787"/>
              <a:ext cx="1898185" cy="1252918"/>
            </a:xfrm>
            <a:custGeom>
              <a:avLst/>
              <a:gdLst>
                <a:gd name="T0" fmla="*/ 0 w 1032"/>
                <a:gd name="T1" fmla="*/ 247 h 681"/>
                <a:gd name="T2" fmla="*/ 894 w 1032"/>
                <a:gd name="T3" fmla="*/ 433 h 681"/>
                <a:gd name="T4" fmla="*/ 932 w 1032"/>
                <a:gd name="T5" fmla="*/ 0 h 681"/>
              </a:gdLst>
              <a:ahLst/>
              <a:cxnLst>
                <a:cxn ang="0">
                  <a:pos x="T0" y="T1"/>
                </a:cxn>
                <a:cxn ang="0">
                  <a:pos x="T2" y="T3"/>
                </a:cxn>
                <a:cxn ang="0">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3C5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7" name="Freeform 9"/>
            <p:cNvSpPr>
              <a:spLocks/>
            </p:cNvSpPr>
            <p:nvPr/>
          </p:nvSpPr>
          <p:spPr bwMode="auto">
            <a:xfrm>
              <a:off x="3021564" y="3161016"/>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3C55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sp>
        <p:nvSpPr>
          <p:cNvPr id="18" name="Freeform 10"/>
          <p:cNvSpPr>
            <a:spLocks/>
          </p:cNvSpPr>
          <p:nvPr/>
        </p:nvSpPr>
        <p:spPr bwMode="auto">
          <a:xfrm>
            <a:off x="4860447" y="1586204"/>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85" tIns="45642" rIns="91285" bIns="45642" numCol="1" anchor="t" anchorCtr="0" compatLnSpc="1">
            <a:prstTxWarp prst="textNoShape">
              <a:avLst/>
            </a:prstTxWarp>
          </a:bodyPr>
          <a:lstStyle/>
          <a:p>
            <a:endParaRPr lang="en-GB" dirty="0">
              <a:solidFill>
                <a:srgbClr val="474749"/>
              </a:solidFill>
            </a:endParaRPr>
          </a:p>
        </p:txBody>
      </p:sp>
      <p:grpSp>
        <p:nvGrpSpPr>
          <p:cNvPr id="19" name="Group 18"/>
          <p:cNvGrpSpPr/>
          <p:nvPr/>
        </p:nvGrpSpPr>
        <p:grpSpPr>
          <a:xfrm>
            <a:off x="3721825" y="1586199"/>
            <a:ext cx="1342619" cy="1354193"/>
            <a:chOff x="3721809" y="1924013"/>
            <a:chExt cx="1342619" cy="1354193"/>
          </a:xfrm>
        </p:grpSpPr>
        <p:sp>
          <p:nvSpPr>
            <p:cNvPr id="20" name="Freeform 8"/>
            <p:cNvSpPr>
              <a:spLocks/>
            </p:cNvSpPr>
            <p:nvPr/>
          </p:nvSpPr>
          <p:spPr bwMode="auto">
            <a:xfrm>
              <a:off x="3721809" y="2025288"/>
              <a:ext cx="1241344" cy="1252918"/>
            </a:xfrm>
            <a:custGeom>
              <a:avLst/>
              <a:gdLst>
                <a:gd name="T0" fmla="*/ 675 w 675"/>
                <a:gd name="T1" fmla="*/ 0 h 681"/>
                <a:gd name="T2" fmla="*/ 67 w 675"/>
                <a:gd name="T3" fmla="*/ 681 h 681"/>
              </a:gdLst>
              <a:ahLst/>
              <a:cxnLst>
                <a:cxn ang="0">
                  <a:pos x="T0" y="T1"/>
                </a:cxn>
                <a:cxn ang="0">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21" name="Freeform 11"/>
            <p:cNvSpPr>
              <a:spLocks/>
            </p:cNvSpPr>
            <p:nvPr/>
          </p:nvSpPr>
          <p:spPr bwMode="auto">
            <a:xfrm>
              <a:off x="4860431" y="19240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22" name="Group 21"/>
          <p:cNvGrpSpPr/>
          <p:nvPr/>
        </p:nvGrpSpPr>
        <p:grpSpPr>
          <a:xfrm>
            <a:off x="3869384" y="2196748"/>
            <a:ext cx="1390363" cy="1815719"/>
            <a:chOff x="3869381" y="2534557"/>
            <a:chExt cx="1390363" cy="1815719"/>
          </a:xfrm>
        </p:grpSpPr>
        <p:sp>
          <p:nvSpPr>
            <p:cNvPr id="23" name="Freeform 7"/>
            <p:cNvSpPr>
              <a:spLocks/>
            </p:cNvSpPr>
            <p:nvPr/>
          </p:nvSpPr>
          <p:spPr bwMode="auto">
            <a:xfrm>
              <a:off x="3869381" y="2534557"/>
              <a:ext cx="1390363" cy="1707209"/>
            </a:xfrm>
            <a:custGeom>
              <a:avLst/>
              <a:gdLst>
                <a:gd name="T0" fmla="*/ 680 w 756"/>
                <a:gd name="T1" fmla="*/ 928 h 928"/>
                <a:gd name="T2" fmla="*/ 394 w 756"/>
                <a:gd name="T3" fmla="*/ 61 h 928"/>
                <a:gd name="T4" fmla="*/ 0 w 756"/>
                <a:gd name="T5" fmla="*/ 246 h 928"/>
              </a:gdLst>
              <a:ahLst/>
              <a:cxnLst>
                <a:cxn ang="0">
                  <a:pos x="T0" y="T1"/>
                </a:cxn>
                <a:cxn ang="0">
                  <a:pos x="T2" y="T3"/>
                </a:cxn>
                <a:cxn ang="0">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24" name="Freeform 12"/>
            <p:cNvSpPr>
              <a:spLocks/>
            </p:cNvSpPr>
            <p:nvPr/>
          </p:nvSpPr>
          <p:spPr bwMode="auto">
            <a:xfrm>
              <a:off x="5016684" y="4146279"/>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25" name="Group 24"/>
          <p:cNvGrpSpPr/>
          <p:nvPr/>
        </p:nvGrpSpPr>
        <p:grpSpPr>
          <a:xfrm>
            <a:off x="6170560" y="4011153"/>
            <a:ext cx="1787888" cy="1377205"/>
            <a:chOff x="6170560" y="4348980"/>
            <a:chExt cx="1787888" cy="1377205"/>
          </a:xfrm>
        </p:grpSpPr>
        <p:sp>
          <p:nvSpPr>
            <p:cNvPr id="26" name="Rectangle 25"/>
            <p:cNvSpPr/>
            <p:nvPr/>
          </p:nvSpPr>
          <p:spPr>
            <a:xfrm>
              <a:off x="6305549" y="4636656"/>
              <a:ext cx="1511301" cy="1089529"/>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a:t>Vasoconstriction</a:t>
              </a:r>
            </a:p>
            <a:p>
              <a:pPr algn="r" eaLnBrk="0" fontAlgn="base" hangingPunct="0">
                <a:lnSpc>
                  <a:spcPct val="90000"/>
                </a:lnSpc>
                <a:spcBef>
                  <a:spcPct val="0"/>
                </a:spcBef>
                <a:spcAft>
                  <a:spcPct val="0"/>
                </a:spcAft>
              </a:pPr>
              <a:r>
                <a:rPr lang="en-GB" sz="1200" dirty="0"/>
                <a:t>Blood pressure</a:t>
              </a:r>
            </a:p>
            <a:p>
              <a:pPr algn="r" eaLnBrk="0" fontAlgn="base" hangingPunct="0">
                <a:lnSpc>
                  <a:spcPct val="90000"/>
                </a:lnSpc>
                <a:spcBef>
                  <a:spcPct val="0"/>
                </a:spcBef>
                <a:spcAft>
                  <a:spcPct val="0"/>
                </a:spcAft>
              </a:pPr>
              <a:r>
                <a:rPr lang="en-GB" sz="1200" dirty="0"/>
                <a:t>Sympathetic tone</a:t>
              </a:r>
            </a:p>
            <a:p>
              <a:pPr algn="r" eaLnBrk="0" fontAlgn="base" hangingPunct="0">
                <a:lnSpc>
                  <a:spcPct val="90000"/>
                </a:lnSpc>
                <a:spcBef>
                  <a:spcPct val="0"/>
                </a:spcBef>
                <a:spcAft>
                  <a:spcPct val="0"/>
                </a:spcAft>
              </a:pPr>
              <a:r>
                <a:rPr lang="en-GB" sz="1200" dirty="0"/>
                <a:t>Aldosterone</a:t>
              </a:r>
            </a:p>
            <a:p>
              <a:pPr algn="r" eaLnBrk="0" fontAlgn="base" hangingPunct="0">
                <a:lnSpc>
                  <a:spcPct val="90000"/>
                </a:lnSpc>
                <a:spcBef>
                  <a:spcPct val="0"/>
                </a:spcBef>
                <a:spcAft>
                  <a:spcPct val="0"/>
                </a:spcAft>
              </a:pPr>
              <a:r>
                <a:rPr lang="en-GB" sz="1200" dirty="0"/>
                <a:t>Hypertrophy</a:t>
              </a:r>
            </a:p>
            <a:p>
              <a:pPr algn="r" eaLnBrk="0" fontAlgn="base" hangingPunct="0">
                <a:lnSpc>
                  <a:spcPct val="90000"/>
                </a:lnSpc>
                <a:spcBef>
                  <a:spcPct val="0"/>
                </a:spcBef>
                <a:spcAft>
                  <a:spcPct val="0"/>
                </a:spcAft>
              </a:pPr>
              <a:r>
                <a:rPr lang="en-GB" sz="1200" dirty="0"/>
                <a:t>Fibrosis</a:t>
              </a:r>
            </a:p>
          </p:txBody>
        </p:sp>
        <p:sp>
          <p:nvSpPr>
            <p:cNvPr id="27" name="Freeform 38"/>
            <p:cNvSpPr>
              <a:spLocks/>
            </p:cNvSpPr>
            <p:nvPr/>
          </p:nvSpPr>
          <p:spPr bwMode="auto">
            <a:xfrm>
              <a:off x="7753350" y="50423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Freeform 39"/>
            <p:cNvSpPr>
              <a:spLocks/>
            </p:cNvSpPr>
            <p:nvPr/>
          </p:nvSpPr>
          <p:spPr bwMode="auto">
            <a:xfrm>
              <a:off x="7753350" y="520560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Freeform 40"/>
            <p:cNvSpPr>
              <a:spLocks/>
            </p:cNvSpPr>
            <p:nvPr/>
          </p:nvSpPr>
          <p:spPr bwMode="auto">
            <a:xfrm>
              <a:off x="7753350" y="5368819"/>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Freeform 41"/>
            <p:cNvSpPr>
              <a:spLocks/>
            </p:cNvSpPr>
            <p:nvPr/>
          </p:nvSpPr>
          <p:spPr bwMode="auto">
            <a:xfrm>
              <a:off x="7753350" y="55320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1" name="Freeform 38"/>
            <p:cNvSpPr>
              <a:spLocks/>
            </p:cNvSpPr>
            <p:nvPr/>
          </p:nvSpPr>
          <p:spPr bwMode="auto">
            <a:xfrm>
              <a:off x="7753350" y="487917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 name="Rectangle 25"/>
            <p:cNvSpPr>
              <a:spLocks noChangeArrowheads="1"/>
            </p:cNvSpPr>
            <p:nvPr/>
          </p:nvSpPr>
          <p:spPr bwMode="auto">
            <a:xfrm>
              <a:off x="6170560" y="4355756"/>
              <a:ext cx="468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Ang II</a:t>
              </a:r>
            </a:p>
          </p:txBody>
        </p:sp>
        <p:sp>
          <p:nvSpPr>
            <p:cNvPr id="33" name="Rectangle 33"/>
            <p:cNvSpPr>
              <a:spLocks noChangeArrowheads="1"/>
            </p:cNvSpPr>
            <p:nvPr/>
          </p:nvSpPr>
          <p:spPr bwMode="auto">
            <a:xfrm>
              <a:off x="7545386" y="4361850"/>
              <a:ext cx="4130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dirty="0">
                  <a:cs typeface="Arial" panose="020B0604020202020204" pitchFamily="34" charset="0"/>
                </a:rPr>
                <a:t>AT</a:t>
              </a:r>
              <a:r>
                <a:rPr lang="en-GB" altLang="en-US" sz="1400" baseline="-25000" dirty="0">
                  <a:cs typeface="Arial" panose="020B0604020202020204" pitchFamily="34" charset="0"/>
                </a:rPr>
                <a:t>1</a:t>
              </a:r>
              <a:r>
                <a:rPr lang="en-GB" altLang="en-US" sz="1400" dirty="0">
                  <a:cs typeface="Arial" panose="020B0604020202020204" pitchFamily="34" charset="0"/>
                </a:rPr>
                <a:t>R</a:t>
              </a:r>
              <a:endParaRPr lang="en-US" altLang="en-US" sz="1400" dirty="0"/>
            </a:p>
          </p:txBody>
        </p:sp>
        <p:sp>
          <p:nvSpPr>
            <p:cNvPr id="34" name="Freeform 34"/>
            <p:cNvSpPr>
              <a:spLocks/>
            </p:cNvSpPr>
            <p:nvPr/>
          </p:nvSpPr>
          <p:spPr bwMode="auto">
            <a:xfrm>
              <a:off x="7162799" y="4348980"/>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36"/>
            <p:cNvSpPr>
              <a:spLocks/>
            </p:cNvSpPr>
            <p:nvPr/>
          </p:nvSpPr>
          <p:spPr bwMode="auto">
            <a:xfrm>
              <a:off x="7365999" y="4422005"/>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36" name="Straight Connector 35"/>
            <p:cNvCxnSpPr>
              <a:endCxn id="34" idx="1"/>
            </p:cNvCxnSpPr>
            <p:nvPr/>
          </p:nvCxnSpPr>
          <p:spPr bwMode="auto">
            <a:xfrm flipH="1">
              <a:off x="7286624" y="4472807"/>
              <a:ext cx="79375" cy="176"/>
            </a:xfrm>
            <a:prstGeom prst="line">
              <a:avLst/>
            </a:prstGeom>
            <a:solidFill>
              <a:schemeClr val="accent1"/>
            </a:solidFill>
            <a:ln w="19050" cap="rnd" cmpd="sng" algn="ctr">
              <a:solidFill>
                <a:srgbClr val="EC1C3C"/>
              </a:solidFill>
              <a:prstDash val="solid"/>
              <a:round/>
              <a:headEnd type="none" w="med" len="med"/>
              <a:tailEnd type="none" w="med" len="med"/>
            </a:ln>
            <a:effectLst/>
          </p:spPr>
        </p:cxnSp>
      </p:grpSp>
      <p:sp>
        <p:nvSpPr>
          <p:cNvPr id="37" name="Rectangle 36"/>
          <p:cNvSpPr/>
          <p:nvPr/>
        </p:nvSpPr>
        <p:spPr>
          <a:xfrm>
            <a:off x="3718316" y="2663065"/>
            <a:ext cx="1360782" cy="400110"/>
          </a:xfrm>
          <a:prstGeom prst="rect">
            <a:avLst/>
          </a:prstGeom>
        </p:spPr>
        <p:txBody>
          <a:bodyPr wrap="square" lIns="91285" tIns="45642" rIns="91285" bIns="45642">
            <a:spAutoFit/>
          </a:bodyPr>
          <a:lstStyle/>
          <a:p>
            <a:pPr algn="ctr"/>
            <a:r>
              <a:rPr lang="en-GB" sz="1000" b="1" i="1" spc="-50" dirty="0"/>
              <a:t>HF SYMPTOMS &amp; PROGRESSION</a:t>
            </a: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2284010" y="3093920"/>
            <a:ext cx="219542" cy="1434983"/>
          </a:xfrm>
          <a:prstGeom prst="rect">
            <a:avLst/>
          </a:prstGeom>
        </p:spPr>
      </p:pic>
      <p:sp>
        <p:nvSpPr>
          <p:cNvPr id="39" name="Rectangle 38"/>
          <p:cNvSpPr/>
          <p:nvPr/>
        </p:nvSpPr>
        <p:spPr>
          <a:xfrm>
            <a:off x="2393779" y="4391600"/>
            <a:ext cx="1093976" cy="374157"/>
          </a:xfrm>
          <a:prstGeom prst="rect">
            <a:avLst/>
          </a:prstGeom>
        </p:spPr>
        <p:txBody>
          <a:bodyPr wrap="square" lIns="91285" tIns="45642" rIns="91285" bIns="45642">
            <a:spAutoFit/>
          </a:bodyPr>
          <a:lstStyle/>
          <a:p>
            <a:pPr algn="ctr"/>
            <a:r>
              <a:rPr lang="en-GB" sz="900" dirty="0">
                <a:solidFill>
                  <a:schemeClr val="bg1">
                    <a:lumMod val="50000"/>
                  </a:schemeClr>
                </a:solidFill>
              </a:rPr>
              <a:t>INACTIVE FRAGMENTS</a:t>
            </a:r>
          </a:p>
        </p:txBody>
      </p:sp>
      <p:sp>
        <p:nvSpPr>
          <p:cNvPr id="40" name="Rectangle 37"/>
          <p:cNvSpPr>
            <a:spLocks noChangeArrowheads="1"/>
          </p:cNvSpPr>
          <p:nvPr/>
        </p:nvSpPr>
        <p:spPr bwMode="auto">
          <a:xfrm>
            <a:off x="577857" y="2649742"/>
            <a:ext cx="1506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83C55F"/>
                </a:solidFill>
              </a:rPr>
              <a:t>NP system</a:t>
            </a:r>
            <a:endParaRPr lang="en-US" altLang="en-US" spc="-50" dirty="0">
              <a:solidFill>
                <a:srgbClr val="83C55F"/>
              </a:solidFill>
            </a:endParaRPr>
          </a:p>
        </p:txBody>
      </p:sp>
      <p:sp>
        <p:nvSpPr>
          <p:cNvPr id="41" name="Rectangle 40">
            <a:hlinkClick r:id="" action="ppaction://noaction"/>
          </p:cNvPr>
          <p:cNvSpPr/>
          <p:nvPr/>
        </p:nvSpPr>
        <p:spPr>
          <a:xfrm>
            <a:off x="559661" y="6368657"/>
            <a:ext cx="461282" cy="384245"/>
          </a:xfrm>
          <a:prstGeom prst="rect">
            <a:avLst/>
          </a:prstGeom>
          <a:solidFill>
            <a:srgbClr val="FFFFF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85" tIns="45642" rIns="91285" bIns="45642" rtlCol="0" anchor="ctr"/>
          <a:lstStyle/>
          <a:p>
            <a:pPr algn="r"/>
            <a:endParaRPr lang="en-GB" dirty="0">
              <a:solidFill>
                <a:srgbClr val="FFFFFF"/>
              </a:solidFill>
            </a:endParaRPr>
          </a:p>
        </p:txBody>
      </p:sp>
      <p:grpSp>
        <p:nvGrpSpPr>
          <p:cNvPr id="42" name="Group 41"/>
          <p:cNvGrpSpPr/>
          <p:nvPr/>
        </p:nvGrpSpPr>
        <p:grpSpPr>
          <a:xfrm>
            <a:off x="670216" y="3038016"/>
            <a:ext cx="1569929" cy="1680316"/>
            <a:chOff x="670211" y="3375836"/>
            <a:chExt cx="1569929" cy="1680320"/>
          </a:xfrm>
        </p:grpSpPr>
        <p:sp>
          <p:nvSpPr>
            <p:cNvPr id="43" name="Rectangle 42"/>
            <p:cNvSpPr/>
            <p:nvPr/>
          </p:nvSpPr>
          <p:spPr>
            <a:xfrm>
              <a:off x="751800" y="3634225"/>
              <a:ext cx="1488340" cy="1421931"/>
            </a:xfrm>
            <a:prstGeom prst="rect">
              <a:avLst/>
            </a:prstGeom>
          </p:spPr>
          <p:txBody>
            <a:bodyPr wrap="square">
              <a:spAutoFit/>
            </a:bodyPr>
            <a:lstStyle/>
            <a:p>
              <a:pPr eaLnBrk="0" fontAlgn="base" hangingPunct="0">
                <a:lnSpc>
                  <a:spcPct val="90000"/>
                </a:lnSpc>
                <a:spcBef>
                  <a:spcPct val="0"/>
                </a:spcBef>
                <a:spcAft>
                  <a:spcPct val="0"/>
                </a:spcAft>
              </a:pPr>
              <a:r>
                <a:rPr lang="en-GB" sz="1200" b="1" dirty="0"/>
                <a:t>Vasodilation</a:t>
              </a:r>
            </a:p>
            <a:p>
              <a:pPr eaLnBrk="0" fontAlgn="base" hangingPunct="0">
                <a:lnSpc>
                  <a:spcPct val="90000"/>
                </a:lnSpc>
                <a:spcBef>
                  <a:spcPct val="0"/>
                </a:spcBef>
                <a:spcAft>
                  <a:spcPct val="0"/>
                </a:spcAft>
              </a:pPr>
              <a:r>
                <a:rPr lang="en-GB" sz="1200" dirty="0"/>
                <a:t>Blood pressure</a:t>
              </a:r>
            </a:p>
            <a:p>
              <a:pPr eaLnBrk="0" fontAlgn="base" hangingPunct="0">
                <a:lnSpc>
                  <a:spcPct val="90000"/>
                </a:lnSpc>
                <a:spcBef>
                  <a:spcPct val="0"/>
                </a:spcBef>
                <a:spcAft>
                  <a:spcPct val="0"/>
                </a:spcAft>
              </a:pPr>
              <a:r>
                <a:rPr lang="en-GB" sz="1200" dirty="0"/>
                <a:t>Sympathetic tone</a:t>
              </a:r>
            </a:p>
            <a:p>
              <a:pPr eaLnBrk="0" fontAlgn="base" hangingPunct="0">
                <a:lnSpc>
                  <a:spcPct val="90000"/>
                </a:lnSpc>
                <a:spcBef>
                  <a:spcPct val="0"/>
                </a:spcBef>
                <a:spcAft>
                  <a:spcPct val="0"/>
                </a:spcAft>
              </a:pPr>
              <a:r>
                <a:rPr lang="en-GB" sz="1200" dirty="0"/>
                <a:t>Natriuresis/diuresis</a:t>
              </a:r>
            </a:p>
            <a:p>
              <a:pPr eaLnBrk="0" fontAlgn="base" hangingPunct="0">
                <a:lnSpc>
                  <a:spcPct val="90000"/>
                </a:lnSpc>
                <a:spcBef>
                  <a:spcPct val="0"/>
                </a:spcBef>
                <a:spcAft>
                  <a:spcPct val="0"/>
                </a:spcAft>
              </a:pPr>
              <a:r>
                <a:rPr lang="en-GB" sz="1200" dirty="0"/>
                <a:t>Vasopressin</a:t>
              </a:r>
            </a:p>
            <a:p>
              <a:pPr eaLnBrk="0" fontAlgn="base" hangingPunct="0">
                <a:lnSpc>
                  <a:spcPct val="90000"/>
                </a:lnSpc>
                <a:spcBef>
                  <a:spcPct val="0"/>
                </a:spcBef>
                <a:spcAft>
                  <a:spcPct val="0"/>
                </a:spcAft>
              </a:pPr>
              <a:r>
                <a:rPr lang="en-GB" sz="1200" dirty="0"/>
                <a:t>Aldosterone</a:t>
              </a:r>
            </a:p>
            <a:p>
              <a:pPr eaLnBrk="0" fontAlgn="base" hangingPunct="0">
                <a:lnSpc>
                  <a:spcPct val="90000"/>
                </a:lnSpc>
                <a:spcBef>
                  <a:spcPct val="0"/>
                </a:spcBef>
                <a:spcAft>
                  <a:spcPct val="0"/>
                </a:spcAft>
              </a:pPr>
              <a:r>
                <a:rPr lang="en-GB" sz="1200" dirty="0"/>
                <a:t>Fibrosis</a:t>
              </a:r>
            </a:p>
            <a:p>
              <a:pPr eaLnBrk="0" fontAlgn="base" hangingPunct="0">
                <a:lnSpc>
                  <a:spcPct val="90000"/>
                </a:lnSpc>
                <a:spcBef>
                  <a:spcPct val="0"/>
                </a:spcBef>
                <a:spcAft>
                  <a:spcPct val="0"/>
                </a:spcAft>
              </a:pPr>
              <a:r>
                <a:rPr lang="en-GB" sz="1200" dirty="0"/>
                <a:t>Hypertrophy</a:t>
              </a:r>
            </a:p>
          </p:txBody>
        </p:sp>
        <p:sp>
          <p:nvSpPr>
            <p:cNvPr id="44" name="Rectangle 25"/>
            <p:cNvSpPr>
              <a:spLocks noChangeArrowheads="1"/>
            </p:cNvSpPr>
            <p:nvPr/>
          </p:nvSpPr>
          <p:spPr bwMode="auto">
            <a:xfrm>
              <a:off x="805360" y="3432123"/>
              <a:ext cx="335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NPRs</a:t>
              </a:r>
            </a:p>
          </p:txBody>
        </p:sp>
        <p:sp>
          <p:nvSpPr>
            <p:cNvPr id="45" name="Rectangle 33"/>
            <p:cNvSpPr>
              <a:spLocks noChangeArrowheads="1"/>
            </p:cNvSpPr>
            <p:nvPr/>
          </p:nvSpPr>
          <p:spPr bwMode="auto">
            <a:xfrm>
              <a:off x="1566762" y="3428307"/>
              <a:ext cx="242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NPs</a:t>
              </a:r>
              <a:endParaRPr lang="en-US" altLang="en-US" sz="1000" dirty="0"/>
            </a:p>
          </p:txBody>
        </p:sp>
        <p:grpSp>
          <p:nvGrpSpPr>
            <p:cNvPr id="46" name="Group 45"/>
            <p:cNvGrpSpPr/>
            <p:nvPr/>
          </p:nvGrpSpPr>
          <p:grpSpPr>
            <a:xfrm rot="10800000">
              <a:off x="1184175" y="3375836"/>
              <a:ext cx="295275" cy="250825"/>
              <a:chOff x="1485899" y="3721867"/>
              <a:chExt cx="295275" cy="250825"/>
            </a:xfrm>
          </p:grpSpPr>
          <p:sp>
            <p:nvSpPr>
              <p:cNvPr id="55" name="Freeform 34"/>
              <p:cNvSpPr>
                <a:spLocks/>
              </p:cNvSpPr>
              <p:nvPr/>
            </p:nvSpPr>
            <p:spPr bwMode="auto">
              <a:xfrm>
                <a:off x="1485899"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56" name="Freeform 36"/>
              <p:cNvSpPr>
                <a:spLocks/>
              </p:cNvSpPr>
              <p:nvPr/>
            </p:nvSpPr>
            <p:spPr bwMode="auto">
              <a:xfrm>
                <a:off x="1689099"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cxnSp>
            <p:nvCxnSpPr>
              <p:cNvPr id="57" name="Straight Connector 56"/>
              <p:cNvCxnSpPr>
                <a:endCxn id="55" idx="1"/>
              </p:cNvCxnSpPr>
              <p:nvPr/>
            </p:nvCxnSpPr>
            <p:spPr bwMode="auto">
              <a:xfrm flipH="1">
                <a:off x="1609724"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47"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48" name="Freeform 38"/>
            <p:cNvSpPr>
              <a:spLocks/>
            </p:cNvSpPr>
            <p:nvPr/>
          </p:nvSpPr>
          <p:spPr bwMode="auto">
            <a:xfrm rot="10800000" flipV="1">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49"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50"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51"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52"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53"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54" name="Rectangle 53"/>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58" name="Rectangle 57"/>
          <p:cNvSpPr/>
          <p:nvPr/>
        </p:nvSpPr>
        <p:spPr>
          <a:xfrm rot="2700000">
            <a:off x="2008938" y="3436383"/>
            <a:ext cx="1275647" cy="338447"/>
          </a:xfrm>
          <a:prstGeom prst="rect">
            <a:avLst/>
          </a:prstGeom>
        </p:spPr>
        <p:txBody>
          <a:bodyPr wrap="square" lIns="91285" tIns="45642" rIns="91285" bIns="45642">
            <a:spAutoFit/>
          </a:bodyPr>
          <a:lstStyle/>
          <a:p>
            <a:pPr algn="ctr"/>
            <a:r>
              <a:rPr lang="en-GB" sz="1600" dirty="0">
                <a:solidFill>
                  <a:schemeClr val="bg1">
                    <a:lumMod val="50000"/>
                  </a:schemeClr>
                </a:solidFill>
              </a:rPr>
              <a:t>Neprilysin</a:t>
            </a:r>
          </a:p>
        </p:txBody>
      </p:sp>
      <p:grpSp>
        <p:nvGrpSpPr>
          <p:cNvPr id="59" name="Group 58"/>
          <p:cNvGrpSpPr/>
          <p:nvPr/>
        </p:nvGrpSpPr>
        <p:grpSpPr>
          <a:xfrm>
            <a:off x="5968581" y="1767391"/>
            <a:ext cx="1828015" cy="1460933"/>
            <a:chOff x="5968582" y="2105213"/>
            <a:chExt cx="1828015" cy="1460933"/>
          </a:xfrm>
        </p:grpSpPr>
        <p:sp>
          <p:nvSpPr>
            <p:cNvPr id="60" name="Rectangle 25"/>
            <p:cNvSpPr>
              <a:spLocks noChangeArrowheads="1"/>
            </p:cNvSpPr>
            <p:nvPr/>
          </p:nvSpPr>
          <p:spPr bwMode="auto">
            <a:xfrm>
              <a:off x="5968582" y="2105213"/>
              <a:ext cx="8720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Epinephrine</a:t>
              </a:r>
            </a:p>
            <a:p>
              <a:r>
                <a:rPr lang="en-US" altLang="en-US" sz="1000" dirty="0"/>
                <a:t>Norepinephrine</a:t>
              </a:r>
            </a:p>
          </p:txBody>
        </p:sp>
        <p:sp>
          <p:nvSpPr>
            <p:cNvPr id="61" name="Rectangle 33"/>
            <p:cNvSpPr>
              <a:spLocks noChangeArrowheads="1"/>
            </p:cNvSpPr>
            <p:nvPr/>
          </p:nvSpPr>
          <p:spPr bwMode="auto">
            <a:xfrm>
              <a:off x="7264400" y="2122502"/>
              <a:ext cx="532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altLang="en-US" sz="1000" dirty="0">
                  <a:cs typeface="Arial" panose="020B0604020202020204" pitchFamily="34" charset="0"/>
                </a:rPr>
                <a:t>α</a:t>
              </a:r>
              <a:r>
                <a:rPr lang="el-GR"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2</a:t>
              </a:r>
              <a:endParaRPr lang="en-US" altLang="en-US" sz="1000" baseline="-25000" dirty="0"/>
            </a:p>
            <a:p>
              <a:r>
                <a:rPr lang="en-US" altLang="en-US" sz="1000" dirty="0"/>
                <a:t>receptors</a:t>
              </a:r>
            </a:p>
          </p:txBody>
        </p:sp>
        <p:sp>
          <p:nvSpPr>
            <p:cNvPr id="62" name="Freeform 34"/>
            <p:cNvSpPr>
              <a:spLocks/>
            </p:cNvSpPr>
            <p:nvPr/>
          </p:nvSpPr>
          <p:spPr bwMode="auto">
            <a:xfrm>
              <a:off x="6929437" y="2117913"/>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36"/>
            <p:cNvSpPr>
              <a:spLocks/>
            </p:cNvSpPr>
            <p:nvPr/>
          </p:nvSpPr>
          <p:spPr bwMode="auto">
            <a:xfrm>
              <a:off x="7132637" y="2190938"/>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38"/>
            <p:cNvSpPr>
              <a:spLocks/>
            </p:cNvSpPr>
            <p:nvPr/>
          </p:nvSpPr>
          <p:spPr bwMode="auto">
            <a:xfrm>
              <a:off x="7599362" y="271590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39"/>
            <p:cNvSpPr>
              <a:spLocks/>
            </p:cNvSpPr>
            <p:nvPr/>
          </p:nvSpPr>
          <p:spPr bwMode="auto">
            <a:xfrm>
              <a:off x="7599362" y="288058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40"/>
            <p:cNvSpPr>
              <a:spLocks/>
            </p:cNvSpPr>
            <p:nvPr/>
          </p:nvSpPr>
          <p:spPr bwMode="auto">
            <a:xfrm>
              <a:off x="7599362" y="3045263"/>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41"/>
            <p:cNvSpPr>
              <a:spLocks/>
            </p:cNvSpPr>
            <p:nvPr/>
          </p:nvSpPr>
          <p:spPr bwMode="auto">
            <a:xfrm>
              <a:off x="7599362" y="3209942"/>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cxnSp>
          <p:nvCxnSpPr>
            <p:cNvPr id="68" name="Straight Connector 67"/>
            <p:cNvCxnSpPr>
              <a:endCxn id="62" idx="1"/>
            </p:cNvCxnSpPr>
            <p:nvPr/>
          </p:nvCxnSpPr>
          <p:spPr bwMode="auto">
            <a:xfrm flipH="1">
              <a:off x="7053262" y="2241740"/>
              <a:ext cx="79375" cy="176"/>
            </a:xfrm>
            <a:prstGeom prst="line">
              <a:avLst/>
            </a:prstGeom>
            <a:solidFill>
              <a:schemeClr val="accent1"/>
            </a:solidFill>
            <a:ln w="19050" cap="rnd" cmpd="sng" algn="ctr">
              <a:solidFill>
                <a:schemeClr val="accent2"/>
              </a:solidFill>
              <a:prstDash val="solid"/>
              <a:round/>
              <a:headEnd type="none" w="med" len="med"/>
              <a:tailEnd type="none" w="med" len="med"/>
            </a:ln>
            <a:effectLst/>
          </p:spPr>
        </p:cxnSp>
        <p:sp>
          <p:nvSpPr>
            <p:cNvPr id="69" name="Rectangle 68"/>
            <p:cNvSpPr/>
            <p:nvPr/>
          </p:nvSpPr>
          <p:spPr>
            <a:xfrm>
              <a:off x="6184901" y="2476617"/>
              <a:ext cx="1472246" cy="1089529"/>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a:t>Vasoconstriction</a:t>
              </a:r>
            </a:p>
            <a:p>
              <a:pPr algn="r" eaLnBrk="0" fontAlgn="base" hangingPunct="0">
                <a:lnSpc>
                  <a:spcPct val="90000"/>
                </a:lnSpc>
                <a:spcBef>
                  <a:spcPct val="0"/>
                </a:spcBef>
                <a:spcAft>
                  <a:spcPct val="0"/>
                </a:spcAft>
              </a:pPr>
              <a:r>
                <a:rPr lang="en-GB" sz="1200" dirty="0"/>
                <a:t>RAAS activity</a:t>
              </a:r>
            </a:p>
            <a:p>
              <a:pPr algn="r" eaLnBrk="0" fontAlgn="base" hangingPunct="0">
                <a:lnSpc>
                  <a:spcPct val="90000"/>
                </a:lnSpc>
                <a:spcBef>
                  <a:spcPct val="0"/>
                </a:spcBef>
                <a:spcAft>
                  <a:spcPct val="0"/>
                </a:spcAft>
              </a:pPr>
              <a:r>
                <a:rPr lang="en-GB" sz="1200" dirty="0"/>
                <a:t>Vasopressin</a:t>
              </a:r>
            </a:p>
            <a:p>
              <a:pPr algn="r" eaLnBrk="0" fontAlgn="base" hangingPunct="0">
                <a:lnSpc>
                  <a:spcPct val="90000"/>
                </a:lnSpc>
                <a:spcBef>
                  <a:spcPct val="0"/>
                </a:spcBef>
                <a:spcAft>
                  <a:spcPct val="0"/>
                </a:spcAft>
              </a:pPr>
              <a:r>
                <a:rPr lang="en-GB" sz="1200" dirty="0"/>
                <a:t>Heart rate</a:t>
              </a:r>
            </a:p>
            <a:p>
              <a:pPr algn="r" eaLnBrk="0" fontAlgn="base" hangingPunct="0">
                <a:lnSpc>
                  <a:spcPct val="90000"/>
                </a:lnSpc>
                <a:spcBef>
                  <a:spcPct val="0"/>
                </a:spcBef>
                <a:spcAft>
                  <a:spcPct val="0"/>
                </a:spcAft>
              </a:pPr>
              <a:r>
                <a:rPr lang="en-GB" sz="1200" dirty="0"/>
                <a:t>Contractility</a:t>
              </a:r>
            </a:p>
            <a:p>
              <a:pPr algn="r" eaLnBrk="0" fontAlgn="base" hangingPunct="0">
                <a:lnSpc>
                  <a:spcPct val="90000"/>
                </a:lnSpc>
                <a:spcBef>
                  <a:spcPct val="0"/>
                </a:spcBef>
                <a:spcAft>
                  <a:spcPct val="0"/>
                </a:spcAft>
              </a:pPr>
              <a:endParaRPr lang="en-GB" sz="1200" dirty="0"/>
            </a:p>
          </p:txBody>
        </p:sp>
      </p:grpSp>
      <p:sp>
        <p:nvSpPr>
          <p:cNvPr id="70" name="Rectangle 69"/>
          <p:cNvSpPr/>
          <p:nvPr/>
        </p:nvSpPr>
        <p:spPr>
          <a:xfrm>
            <a:off x="5902480" y="6006189"/>
            <a:ext cx="3027438" cy="476947"/>
          </a:xfrm>
          <a:prstGeom prst="rect">
            <a:avLst/>
          </a:prstGeom>
        </p:spPr>
        <p:txBody>
          <a:bodyPr wrap="square" lIns="91285" tIns="45642" rIns="91285" bIns="45642" anchor="b">
            <a:spAutoFit/>
          </a:bodyPr>
          <a:lstStyle/>
          <a:p>
            <a:pPr algn="r"/>
            <a:r>
              <a:rPr lang="fr-FR" sz="500" dirty="0">
                <a:solidFill>
                  <a:srgbClr val="8B8D90"/>
                </a:solidFill>
              </a:rPr>
              <a:t>1. McMurray et al. Eur J Heart Fail. 2013;15:1062–73; </a:t>
            </a:r>
            <a:endParaRPr lang="da-DK" sz="500" dirty="0">
              <a:solidFill>
                <a:srgbClr val="8B8D90"/>
              </a:solidFill>
            </a:endParaRPr>
          </a:p>
          <a:p>
            <a:pPr algn="r"/>
            <a:r>
              <a:rPr lang="da-DK" sz="500" dirty="0">
                <a:solidFill>
                  <a:srgbClr val="8B8D90"/>
                </a:solidFill>
              </a:rPr>
              <a:t>Figure references: Levin et al. N Engl J Med 1998;339:321–8; Nathisuwan &amp; Talbert. Pharmacotherapy 2002;22:27–42; </a:t>
            </a:r>
            <a:br>
              <a:rPr lang="da-DK" sz="500" dirty="0">
                <a:solidFill>
                  <a:srgbClr val="8B8D90"/>
                </a:solidFill>
              </a:rPr>
            </a:br>
            <a:r>
              <a:rPr lang="da-DK" sz="500" dirty="0">
                <a:solidFill>
                  <a:srgbClr val="8B8D90"/>
                </a:solidFill>
              </a:rPr>
              <a:t>Kemp &amp; Conte. Cardiovascular Pathology 2012;365–371;  Schrier &amp; Abraham  N Engl J Med 2009;341:577–85</a:t>
            </a:r>
          </a:p>
        </p:txBody>
      </p:sp>
      <p:sp>
        <p:nvSpPr>
          <p:cNvPr id="71" name="Rectangle 70"/>
          <p:cNvSpPr/>
          <p:nvPr/>
        </p:nvSpPr>
        <p:spPr>
          <a:xfrm>
            <a:off x="578926" y="6044658"/>
            <a:ext cx="3868217" cy="400002"/>
          </a:xfrm>
          <a:prstGeom prst="rect">
            <a:avLst/>
          </a:prstGeom>
        </p:spPr>
        <p:txBody>
          <a:bodyPr wrap="square" lIns="91285" tIns="45642" rIns="91285" bIns="45642" anchor="b">
            <a:spAutoFit/>
          </a:bodyPr>
          <a:lstStyle/>
          <a:p>
            <a:r>
              <a:rPr lang="en-GB" sz="500" dirty="0">
                <a:solidFill>
                  <a:schemeClr val="accent4"/>
                </a:solidFill>
                <a:cs typeface="Arial" charset="0"/>
              </a:rPr>
              <a:t>ACEI=angiotensin-converting- enzyme inhibitor; </a:t>
            </a:r>
            <a:r>
              <a:rPr lang="en-GB" sz="500" dirty="0">
                <a:solidFill>
                  <a:srgbClr val="8B8D90"/>
                </a:solidFill>
                <a:cs typeface="Arial" charset="0"/>
              </a:rPr>
              <a:t>Ang=angiotensin; </a:t>
            </a:r>
            <a:r>
              <a:rPr lang="en-GB" sz="500" dirty="0">
                <a:solidFill>
                  <a:schemeClr val="accent4"/>
                </a:solidFill>
                <a:cs typeface="Arial" charset="0"/>
              </a:rPr>
              <a:t>ARB=angiotensin </a:t>
            </a:r>
            <a:br>
              <a:rPr lang="en-GB" sz="500" dirty="0">
                <a:solidFill>
                  <a:schemeClr val="accent4"/>
                </a:solidFill>
                <a:cs typeface="Arial" charset="0"/>
              </a:rPr>
            </a:br>
            <a:r>
              <a:rPr lang="en-GB" sz="500" dirty="0">
                <a:solidFill>
                  <a:schemeClr val="accent4"/>
                </a:solidFill>
                <a:cs typeface="Arial" charset="0"/>
              </a:rPr>
              <a:t>receptor blocker; </a:t>
            </a:r>
            <a:r>
              <a:rPr lang="en-GB" sz="500" dirty="0">
                <a:solidFill>
                  <a:srgbClr val="8B8D90"/>
                </a:solidFill>
                <a:cs typeface="Arial" charset="0"/>
              </a:rPr>
              <a:t>AT</a:t>
            </a:r>
            <a:r>
              <a:rPr lang="en-GB" sz="500" baseline="-25000" dirty="0">
                <a:solidFill>
                  <a:srgbClr val="8B8D90"/>
                </a:solidFill>
                <a:cs typeface="Arial" charset="0"/>
              </a:rPr>
              <a:t>1 </a:t>
            </a:r>
            <a:r>
              <a:rPr lang="en-GB" sz="500" dirty="0">
                <a:solidFill>
                  <a:srgbClr val="8B8D90"/>
                </a:solidFill>
                <a:cs typeface="Arial" charset="0"/>
              </a:rPr>
              <a:t>= angiotensin II type 1; HF=heart failure;  M</a:t>
            </a:r>
            <a:r>
              <a:rPr lang="en-GB" sz="500" dirty="0">
                <a:solidFill>
                  <a:schemeClr val="accent4"/>
                </a:solidFill>
                <a:cs typeface="Arial" charset="0"/>
              </a:rPr>
              <a:t>RA=mineralocorticoid receptor antagonist; </a:t>
            </a:r>
            <a:r>
              <a:rPr lang="en-GB" sz="500" dirty="0">
                <a:solidFill>
                  <a:srgbClr val="8B8D90"/>
                </a:solidFill>
                <a:cs typeface="Arial" charset="0"/>
              </a:rPr>
              <a:t>NEP=</a:t>
            </a:r>
            <a:r>
              <a:rPr lang="en-GB" sz="500" dirty="0" err="1">
                <a:solidFill>
                  <a:srgbClr val="8B8D90"/>
                </a:solidFill>
                <a:cs typeface="Arial" charset="0"/>
              </a:rPr>
              <a:t>neprilysin</a:t>
            </a:r>
            <a:r>
              <a:rPr lang="en-GB" sz="500" dirty="0">
                <a:solidFill>
                  <a:srgbClr val="8B8D90"/>
                </a:solidFill>
                <a:cs typeface="Arial" charset="0"/>
              </a:rPr>
              <a:t>; NP=natriuretic peptide; NPRs=natriuretic peptide receptors; RAAS=renin-angiotensin-aldosterone system; SNS=sympathetic nervous system</a:t>
            </a:r>
          </a:p>
        </p:txBody>
      </p:sp>
      <p:sp>
        <p:nvSpPr>
          <p:cNvPr id="75" name="Rounded Rectangle 74"/>
          <p:cNvSpPr/>
          <p:nvPr/>
        </p:nvSpPr>
        <p:spPr bwMode="auto">
          <a:xfrm>
            <a:off x="7999669" y="1268470"/>
            <a:ext cx="1077746" cy="445109"/>
          </a:xfrm>
          <a:prstGeom prst="roundRect">
            <a:avLst/>
          </a:prstGeom>
          <a:solidFill>
            <a:schemeClr val="accent5">
              <a:lumMod val="50000"/>
            </a:schemeClr>
          </a:solidFill>
          <a:ln w="19050" cap="flat" cmpd="sng" algn="ctr">
            <a:noFill/>
            <a:prstDash val="solid"/>
            <a:round/>
            <a:headEnd type="none" w="med" len="med"/>
            <a:tailEnd type="none" w="med" len="med"/>
          </a:ln>
          <a:effectLst/>
        </p:spPr>
        <p:txBody>
          <a:bodyPr vert="horz" wrap="square" lIns="91285" tIns="45642" rIns="91285" bIns="45642" numCol="1" rtlCol="0" anchor="ctr" anchorCtr="0" compatLnSpc="1">
            <a:prstTxWarp prst="textNoShape">
              <a:avLst/>
            </a:prstTxWarp>
          </a:bodyPr>
          <a:lstStyle/>
          <a:p>
            <a:pPr algn="ctr">
              <a:defRPr/>
            </a:pPr>
            <a:r>
              <a:rPr lang="el-GR" sz="1200" b="1" kern="0" dirty="0">
                <a:solidFill>
                  <a:prstClr val="white"/>
                </a:solidFill>
                <a:latin typeface="Arial" panose="020B0604020202020204" pitchFamily="34" charset="0"/>
                <a:cs typeface="Arial" panose="020B0604020202020204" pitchFamily="34" charset="0"/>
              </a:rPr>
              <a:t>β</a:t>
            </a:r>
            <a:r>
              <a:rPr lang="en-GB" sz="1200" b="1" kern="0" dirty="0">
                <a:solidFill>
                  <a:prstClr val="white"/>
                </a:solidFill>
                <a:latin typeface="Arial" panose="020B0604020202020204" pitchFamily="34" charset="0"/>
                <a:cs typeface="Arial" panose="020B0604020202020204" pitchFamily="34" charset="0"/>
              </a:rPr>
              <a:t>-blocker</a:t>
            </a:r>
          </a:p>
        </p:txBody>
      </p:sp>
      <p:cxnSp>
        <p:nvCxnSpPr>
          <p:cNvPr id="76" name="Straight Connector 75"/>
          <p:cNvCxnSpPr/>
          <p:nvPr/>
        </p:nvCxnSpPr>
        <p:spPr bwMode="auto">
          <a:xfrm>
            <a:off x="7116126" y="1491018"/>
            <a:ext cx="883542" cy="0"/>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grpSp>
        <p:nvGrpSpPr>
          <p:cNvPr id="81" name="Group 80"/>
          <p:cNvGrpSpPr/>
          <p:nvPr/>
        </p:nvGrpSpPr>
        <p:grpSpPr>
          <a:xfrm>
            <a:off x="6806271" y="1335985"/>
            <a:ext cx="309856" cy="309856"/>
            <a:chOff x="4796588" y="2855841"/>
            <a:chExt cx="468358" cy="468359"/>
          </a:xfrm>
        </p:grpSpPr>
        <p:sp>
          <p:nvSpPr>
            <p:cNvPr id="82" name="Oval 81"/>
            <p:cNvSpPr/>
            <p:nvPr/>
          </p:nvSpPr>
          <p:spPr>
            <a:xfrm>
              <a:off x="4796588" y="2855841"/>
              <a:ext cx="468358" cy="468359"/>
            </a:xfrm>
            <a:prstGeom prst="ellipse">
              <a:avLst/>
            </a:prstGeom>
            <a:solidFill>
              <a:srgbClr val="CF6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83" name="Multiply 82"/>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cxnSp>
        <p:nvCxnSpPr>
          <p:cNvPr id="87" name="Straight Arrow Connector 86"/>
          <p:cNvCxnSpPr/>
          <p:nvPr/>
        </p:nvCxnSpPr>
        <p:spPr bwMode="auto">
          <a:xfrm flipV="1">
            <a:off x="4955302" y="4102351"/>
            <a:ext cx="2026560" cy="708897"/>
          </a:xfrm>
          <a:prstGeom prst="straightConnector1">
            <a:avLst/>
          </a:prstGeom>
          <a:solidFill>
            <a:schemeClr val="accent1"/>
          </a:solidFill>
          <a:ln w="28575" cap="flat" cmpd="sng" algn="ctr">
            <a:solidFill>
              <a:srgbClr val="7030A0"/>
            </a:solidFill>
            <a:prstDash val="solid"/>
            <a:miter lim="800000"/>
            <a:headEnd type="none" w="med" len="med"/>
            <a:tailEnd type="none" w="med" len="med"/>
          </a:ln>
          <a:effectLst/>
        </p:spPr>
      </p:cxnSp>
      <p:sp>
        <p:nvSpPr>
          <p:cNvPr id="88" name="Rounded Rectangle 87"/>
          <p:cNvSpPr/>
          <p:nvPr/>
        </p:nvSpPr>
        <p:spPr>
          <a:xfrm>
            <a:off x="3487760" y="4811249"/>
            <a:ext cx="2414725" cy="490958"/>
          </a:xfrm>
          <a:prstGeom prst="roundRect">
            <a:avLst/>
          </a:prstGeom>
          <a:solidFill>
            <a:srgbClr val="7030A0"/>
          </a:solidFill>
          <a:ln w="28575">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285" tIns="45642" rIns="91285" bIns="45642" rtlCol="0" anchor="ctr"/>
          <a:lstStyle/>
          <a:p>
            <a:pPr algn="ctr"/>
            <a:r>
              <a:rPr lang="en-GB" sz="1600" b="1" dirty="0" err="1">
                <a:solidFill>
                  <a:schemeClr val="bg1"/>
                </a:solidFill>
              </a:rPr>
              <a:t>Sacubitril</a:t>
            </a:r>
            <a:r>
              <a:rPr lang="en-GB" sz="1600" b="1" dirty="0">
                <a:solidFill>
                  <a:schemeClr val="bg1"/>
                </a:solidFill>
              </a:rPr>
              <a:t>-Valsartan</a:t>
            </a:r>
          </a:p>
        </p:txBody>
      </p:sp>
      <p:grpSp>
        <p:nvGrpSpPr>
          <p:cNvPr id="89" name="Group 88"/>
          <p:cNvGrpSpPr/>
          <p:nvPr/>
        </p:nvGrpSpPr>
        <p:grpSpPr>
          <a:xfrm>
            <a:off x="6924639" y="3959101"/>
            <a:ext cx="362936" cy="362936"/>
            <a:chOff x="4796588" y="2842806"/>
            <a:chExt cx="468358" cy="468358"/>
          </a:xfrm>
        </p:grpSpPr>
        <p:sp>
          <p:nvSpPr>
            <p:cNvPr id="90" name="Oval 89"/>
            <p:cNvSpPr/>
            <p:nvPr/>
          </p:nvSpPr>
          <p:spPr>
            <a:xfrm>
              <a:off x="4796588" y="2842806"/>
              <a:ext cx="468358" cy="46835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91" name="Multiply 90"/>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92" name="Group 91"/>
          <p:cNvGrpSpPr/>
          <p:nvPr/>
        </p:nvGrpSpPr>
        <p:grpSpPr>
          <a:xfrm>
            <a:off x="2182407" y="3654994"/>
            <a:ext cx="362936" cy="362936"/>
            <a:chOff x="4796588" y="2842806"/>
            <a:chExt cx="468358" cy="468358"/>
          </a:xfrm>
        </p:grpSpPr>
        <p:sp>
          <p:nvSpPr>
            <p:cNvPr id="93" name="Oval 92"/>
            <p:cNvSpPr/>
            <p:nvPr/>
          </p:nvSpPr>
          <p:spPr>
            <a:xfrm>
              <a:off x="4796588" y="2842806"/>
              <a:ext cx="468358" cy="46835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94" name="Multiply 93"/>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cxnSp>
        <p:nvCxnSpPr>
          <p:cNvPr id="95" name="Straight Arrow Connector 94"/>
          <p:cNvCxnSpPr/>
          <p:nvPr/>
        </p:nvCxnSpPr>
        <p:spPr bwMode="auto">
          <a:xfrm flipH="1" flipV="1">
            <a:off x="2393779" y="3825670"/>
            <a:ext cx="2053352" cy="1017939"/>
          </a:xfrm>
          <a:prstGeom prst="straightConnector1">
            <a:avLst/>
          </a:prstGeom>
          <a:solidFill>
            <a:schemeClr val="accent1"/>
          </a:solidFill>
          <a:ln w="28575" cap="flat" cmpd="sng" algn="ctr">
            <a:solidFill>
              <a:srgbClr val="7030A0"/>
            </a:solidFill>
            <a:prstDash val="solid"/>
            <a:miter lim="800000"/>
            <a:headEnd type="none" w="med" len="med"/>
            <a:tailEnd type="none" w="med" len="med"/>
          </a:ln>
          <a:effectLst/>
        </p:spPr>
      </p:cxnSp>
      <p:sp>
        <p:nvSpPr>
          <p:cNvPr id="84" name="Rounded Rectangle 83"/>
          <p:cNvSpPr/>
          <p:nvPr/>
        </p:nvSpPr>
        <p:spPr bwMode="auto">
          <a:xfrm>
            <a:off x="8047987" y="3605621"/>
            <a:ext cx="981137" cy="353497"/>
          </a:xfrm>
          <a:prstGeom prst="roundRect">
            <a:avLst/>
          </a:prstGeom>
          <a:solidFill>
            <a:srgbClr val="C00000"/>
          </a:solidFill>
          <a:ln w="19050" cap="flat" cmpd="sng" algn="ctr">
            <a:noFill/>
            <a:prstDash val="solid"/>
            <a:round/>
            <a:headEnd type="none" w="med" len="med"/>
            <a:tailEnd type="none" w="med" len="med"/>
          </a:ln>
          <a:effectLst/>
        </p:spPr>
        <p:txBody>
          <a:bodyPr vert="horz" wrap="square" lIns="35938" tIns="45642" rIns="35938" bIns="45642" numCol="1" rtlCol="0" anchor="ctr" anchorCtr="0" compatLnSpc="1">
            <a:prstTxWarp prst="textNoShape">
              <a:avLst/>
            </a:prstTxWarp>
          </a:bodyPr>
          <a:lstStyle/>
          <a:p>
            <a:pPr algn="ctr">
              <a:defRPr/>
            </a:pPr>
            <a:r>
              <a:rPr lang="en-GB" sz="1200" b="1" kern="0" dirty="0">
                <a:solidFill>
                  <a:prstClr val="white"/>
                </a:solidFill>
                <a:latin typeface="Arial" panose="020B0604020202020204" pitchFamily="34" charset="0"/>
                <a:cs typeface="Arial" panose="020B0604020202020204" pitchFamily="34" charset="0"/>
              </a:rPr>
              <a:t> MRA</a:t>
            </a:r>
          </a:p>
        </p:txBody>
      </p:sp>
      <p:cxnSp>
        <p:nvCxnSpPr>
          <p:cNvPr id="86" name="Straight Connector 85"/>
          <p:cNvCxnSpPr>
            <a:endCxn id="84" idx="1"/>
          </p:cNvCxnSpPr>
          <p:nvPr/>
        </p:nvCxnSpPr>
        <p:spPr bwMode="auto">
          <a:xfrm>
            <a:off x="7472669" y="3742891"/>
            <a:ext cx="575317" cy="39479"/>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grpSp>
        <p:nvGrpSpPr>
          <p:cNvPr id="96" name="Group 95"/>
          <p:cNvGrpSpPr/>
          <p:nvPr/>
        </p:nvGrpSpPr>
        <p:grpSpPr>
          <a:xfrm>
            <a:off x="7162800" y="3566104"/>
            <a:ext cx="309856" cy="309856"/>
            <a:chOff x="4796588" y="2855841"/>
            <a:chExt cx="468358" cy="468359"/>
          </a:xfrm>
        </p:grpSpPr>
        <p:sp>
          <p:nvSpPr>
            <p:cNvPr id="97" name="Oval 96"/>
            <p:cNvSpPr/>
            <p:nvPr/>
          </p:nvSpPr>
          <p:spPr>
            <a:xfrm>
              <a:off x="4796588" y="2855841"/>
              <a:ext cx="468358" cy="468359"/>
            </a:xfrm>
            <a:prstGeom prst="ellipse">
              <a:avLst/>
            </a:prstGeom>
            <a:solidFill>
              <a:srgbClr val="CF6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98" name="Multiply 97"/>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101" name="Oval 100"/>
          <p:cNvSpPr/>
          <p:nvPr/>
        </p:nvSpPr>
        <p:spPr>
          <a:xfrm>
            <a:off x="529890" y="4228421"/>
            <a:ext cx="1300313" cy="54342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en-US"/>
          </a:p>
        </p:txBody>
      </p:sp>
      <p:sp>
        <p:nvSpPr>
          <p:cNvPr id="102" name="Oval 101"/>
          <p:cNvSpPr/>
          <p:nvPr/>
        </p:nvSpPr>
        <p:spPr>
          <a:xfrm>
            <a:off x="6760944" y="4894634"/>
            <a:ext cx="1300313" cy="543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en-US"/>
          </a:p>
        </p:txBody>
      </p:sp>
      <p:sp>
        <p:nvSpPr>
          <p:cNvPr id="99" name="Freeform 41"/>
          <p:cNvSpPr>
            <a:spLocks/>
          </p:cNvSpPr>
          <p:nvPr/>
        </p:nvSpPr>
        <p:spPr bwMode="auto">
          <a:xfrm>
            <a:off x="7599360" y="3039766"/>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en-GB" dirty="0">
              <a:solidFill>
                <a:prstClr val="black"/>
              </a:solidFill>
              <a:latin typeface="Arial"/>
            </a:endParaRPr>
          </a:p>
        </p:txBody>
      </p:sp>
      <p:sp>
        <p:nvSpPr>
          <p:cNvPr id="100" name="Freeform 41"/>
          <p:cNvSpPr>
            <a:spLocks/>
          </p:cNvSpPr>
          <p:nvPr/>
        </p:nvSpPr>
        <p:spPr bwMode="auto">
          <a:xfrm>
            <a:off x="7599360" y="3192166"/>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en-GB" dirty="0">
              <a:solidFill>
                <a:prstClr val="black"/>
              </a:solidFill>
              <a:latin typeface="Arial"/>
            </a:endParaRPr>
          </a:p>
        </p:txBody>
      </p:sp>
      <p:sp>
        <p:nvSpPr>
          <p:cNvPr id="2" name="Rectangle 1"/>
          <p:cNvSpPr/>
          <p:nvPr/>
        </p:nvSpPr>
        <p:spPr>
          <a:xfrm>
            <a:off x="3090860" y="2956600"/>
            <a:ext cx="4572000" cy="424732"/>
          </a:xfrm>
          <a:prstGeom prst="rect">
            <a:avLst/>
          </a:prstGeom>
        </p:spPr>
        <p:txBody>
          <a:bodyPr lIns="91390" tIns="45695" rIns="91390" bIns="45695">
            <a:spAutoFit/>
          </a:bodyPr>
          <a:lstStyle/>
          <a:p>
            <a:pPr lvl="0" algn="r">
              <a:lnSpc>
                <a:spcPct val="90000"/>
              </a:lnSpc>
            </a:pPr>
            <a:r>
              <a:rPr lang="en-GB" altLang="en-US" sz="1200" dirty="0">
                <a:solidFill>
                  <a:prstClr val="black"/>
                </a:solidFill>
              </a:rPr>
              <a:t>Hypertrophy</a:t>
            </a:r>
          </a:p>
          <a:p>
            <a:pPr lvl="0" algn="r">
              <a:lnSpc>
                <a:spcPct val="90000"/>
              </a:lnSpc>
            </a:pPr>
            <a:r>
              <a:rPr lang="en-GB" altLang="en-US" sz="1200" dirty="0">
                <a:solidFill>
                  <a:prstClr val="black"/>
                </a:solidFill>
              </a:rPr>
              <a:t>Fibrosis</a:t>
            </a:r>
          </a:p>
        </p:txBody>
      </p:sp>
      <p:sp>
        <p:nvSpPr>
          <p:cNvPr id="103" name="Oval 102"/>
          <p:cNvSpPr/>
          <p:nvPr/>
        </p:nvSpPr>
        <p:spPr>
          <a:xfrm>
            <a:off x="6574555" y="2899537"/>
            <a:ext cx="1300313" cy="543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en-US"/>
          </a:p>
        </p:txBody>
      </p:sp>
      <p:cxnSp>
        <p:nvCxnSpPr>
          <p:cNvPr id="104" name="Straight Arrow Connector 103"/>
          <p:cNvCxnSpPr/>
          <p:nvPr/>
        </p:nvCxnSpPr>
        <p:spPr>
          <a:xfrm flipH="1">
            <a:off x="8208386" y="2210178"/>
            <a:ext cx="1" cy="1025921"/>
          </a:xfrm>
          <a:prstGeom prst="straightConnector1">
            <a:avLst/>
          </a:prstGeom>
          <a:ln w="539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8252840" y="4319041"/>
            <a:ext cx="1" cy="1025921"/>
          </a:xfrm>
          <a:prstGeom prst="straightConnector1">
            <a:avLst/>
          </a:prstGeom>
          <a:ln w="539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28023" y="2235685"/>
            <a:ext cx="0" cy="131868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97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childTnLst>
                                </p:cTn>
                              </p:par>
                              <p:par>
                                <p:cTn id="12" presetID="10"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childTnLst>
                                </p:cTn>
                              </p:par>
                              <p:par>
                                <p:cTn id="15" presetID="10"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1000"/>
                                        <p:tgtEl>
                                          <p:spTgt spid="8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childTnLst>
                          </p:cTn>
                        </p:par>
                        <p:par>
                          <p:cTn id="22" fill="hold">
                            <p:stCondLst>
                              <p:cond delay="2000"/>
                            </p:stCondLst>
                            <p:childTnLst>
                              <p:par>
                                <p:cTn id="23" presetID="22" presetClass="entr" presetSubtype="8" fill="hold" nodeType="afterEffect">
                                  <p:stCondLst>
                                    <p:cond delay="50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500"/>
                                        <p:tgtEl>
                                          <p:spTgt spid="8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wipe(right)">
                                      <p:cBhvr>
                                        <p:cTn id="33" dur="500"/>
                                        <p:tgtEl>
                                          <p:spTgt spid="95"/>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childTnLst>
                                </p:cTn>
                              </p:par>
                              <p:par>
                                <p:cTn id="45" presetID="10"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10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additive="base">
                                        <p:cTn id="52" dur="500" fill="hold"/>
                                        <p:tgtEl>
                                          <p:spTgt spid="101"/>
                                        </p:tgtEl>
                                        <p:attrNameLst>
                                          <p:attrName>ppt_x</p:attrName>
                                        </p:attrNameLst>
                                      </p:cBhvr>
                                      <p:tavLst>
                                        <p:tav tm="0">
                                          <p:val>
                                            <p:strVal val="#ppt_x"/>
                                          </p:val>
                                        </p:tav>
                                        <p:tav tm="100000">
                                          <p:val>
                                            <p:strVal val="#ppt_x"/>
                                          </p:val>
                                        </p:tav>
                                      </p:tavLst>
                                    </p:anim>
                                    <p:anim calcmode="lin" valueType="num">
                                      <p:cBhvr additive="base">
                                        <p:cTn id="53" dur="500" fill="hold"/>
                                        <p:tgtEl>
                                          <p:spTgt spid="10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2"/>
                                        </p:tgtEl>
                                        <p:attrNameLst>
                                          <p:attrName>style.visibility</p:attrName>
                                        </p:attrNameLst>
                                      </p:cBhvr>
                                      <p:to>
                                        <p:strVal val="visible"/>
                                      </p:to>
                                    </p:set>
                                    <p:anim calcmode="lin" valueType="num">
                                      <p:cBhvr additive="base">
                                        <p:cTn id="56" dur="500" fill="hold"/>
                                        <p:tgtEl>
                                          <p:spTgt spid="102"/>
                                        </p:tgtEl>
                                        <p:attrNameLst>
                                          <p:attrName>ppt_x</p:attrName>
                                        </p:attrNameLst>
                                      </p:cBhvr>
                                      <p:tavLst>
                                        <p:tav tm="0">
                                          <p:val>
                                            <p:strVal val="#ppt_x"/>
                                          </p:val>
                                        </p:tav>
                                        <p:tav tm="100000">
                                          <p:val>
                                            <p:strVal val="#ppt_x"/>
                                          </p:val>
                                        </p:tav>
                                      </p:tavLst>
                                    </p:anim>
                                    <p:anim calcmode="lin" valueType="num">
                                      <p:cBhvr additive="base">
                                        <p:cTn id="57" dur="500" fill="hold"/>
                                        <p:tgtEl>
                                          <p:spTgt spid="10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 calcmode="lin" valueType="num">
                                      <p:cBhvr additive="base">
                                        <p:cTn id="60" dur="500" fill="hold"/>
                                        <p:tgtEl>
                                          <p:spTgt spid="103"/>
                                        </p:tgtEl>
                                        <p:attrNameLst>
                                          <p:attrName>ppt_x</p:attrName>
                                        </p:attrNameLst>
                                      </p:cBhvr>
                                      <p:tavLst>
                                        <p:tav tm="0">
                                          <p:val>
                                            <p:strVal val="#ppt_x"/>
                                          </p:val>
                                        </p:tav>
                                        <p:tav tm="100000">
                                          <p:val>
                                            <p:strVal val="#ppt_x"/>
                                          </p:val>
                                        </p:tav>
                                      </p:tavLst>
                                    </p:anim>
                                    <p:anim calcmode="lin" valueType="num">
                                      <p:cBhvr additive="base">
                                        <p:cTn id="61"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5" grpId="0" animBg="1"/>
      <p:bldP spid="88" grpId="0" animBg="1"/>
      <p:bldP spid="84" grpId="0" animBg="1"/>
      <p:bldP spid="101" grpId="0" animBg="1"/>
      <p:bldP spid="102" grpId="0" animBg="1"/>
      <p:bldP spid="1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544" y="332656"/>
            <a:ext cx="8144323" cy="6131674"/>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p:nvPr/>
        </p:nvSpPr>
        <p:spPr>
          <a:xfrm>
            <a:off x="772455" y="3275349"/>
            <a:ext cx="7550859" cy="2760565"/>
          </a:xfrm>
          <a:prstGeom prst="rect">
            <a:avLst/>
          </a:prstGeom>
        </p:spPr>
        <p:txBody>
          <a:bodyPr vert="horz" wrap="square" lIns="0" tIns="10860" rIns="0" bIns="0" rtlCol="0">
            <a:spAutoFit/>
          </a:bodyPr>
          <a:lstStyle/>
          <a:p>
            <a:pPr marL="10860">
              <a:spcBef>
                <a:spcPts val="86"/>
              </a:spcBef>
            </a:pPr>
            <a:r>
              <a:rPr sz="1625" spc="-21" dirty="0">
                <a:solidFill>
                  <a:srgbClr val="FFFFFF"/>
                </a:solidFill>
                <a:latin typeface="Verdana"/>
                <a:cs typeface="Verdana"/>
              </a:rPr>
              <a:t>Combination drug </a:t>
            </a:r>
            <a:r>
              <a:rPr sz="1625" spc="-17" dirty="0">
                <a:solidFill>
                  <a:srgbClr val="FFFFFF"/>
                </a:solidFill>
                <a:latin typeface="Verdana"/>
                <a:cs typeface="Verdana"/>
              </a:rPr>
              <a:t>of </a:t>
            </a:r>
            <a:r>
              <a:rPr sz="1625" spc="-21" dirty="0">
                <a:solidFill>
                  <a:srgbClr val="FFFFFF"/>
                </a:solidFill>
                <a:latin typeface="Verdana"/>
                <a:cs typeface="Verdana"/>
              </a:rPr>
              <a:t>valsartan and </a:t>
            </a:r>
            <a:r>
              <a:rPr sz="1625" spc="-17" dirty="0">
                <a:solidFill>
                  <a:srgbClr val="FFFFFF"/>
                </a:solidFill>
                <a:latin typeface="Verdana"/>
                <a:cs typeface="Verdana"/>
              </a:rPr>
              <a:t>sacubitril, </a:t>
            </a:r>
            <a:r>
              <a:rPr sz="1625" spc="-4" dirty="0">
                <a:solidFill>
                  <a:srgbClr val="FFFFFF"/>
                </a:solidFill>
                <a:latin typeface="Verdana"/>
                <a:cs typeface="Verdana"/>
              </a:rPr>
              <a:t>in a </a:t>
            </a:r>
            <a:r>
              <a:rPr sz="1625" spc="-17" dirty="0">
                <a:solidFill>
                  <a:srgbClr val="FFFFFF"/>
                </a:solidFill>
                <a:latin typeface="Verdana"/>
                <a:cs typeface="Verdana"/>
              </a:rPr>
              <a:t>1:1</a:t>
            </a:r>
            <a:r>
              <a:rPr sz="1625" spc="-64" dirty="0">
                <a:solidFill>
                  <a:srgbClr val="FFFFFF"/>
                </a:solidFill>
                <a:latin typeface="Verdana"/>
                <a:cs typeface="Verdana"/>
              </a:rPr>
              <a:t> </a:t>
            </a:r>
            <a:r>
              <a:rPr sz="1625" spc="-21" dirty="0">
                <a:solidFill>
                  <a:srgbClr val="FFFFFF"/>
                </a:solidFill>
                <a:latin typeface="Verdana"/>
                <a:cs typeface="Verdana"/>
              </a:rPr>
              <a:t>mixture</a:t>
            </a:r>
            <a:endParaRPr sz="1625">
              <a:latin typeface="Verdana"/>
              <a:cs typeface="Verdana"/>
            </a:endParaRPr>
          </a:p>
          <a:p>
            <a:pPr>
              <a:spcBef>
                <a:spcPts val="21"/>
              </a:spcBef>
            </a:pPr>
            <a:endParaRPr sz="1753">
              <a:latin typeface="Times New Roman"/>
              <a:cs typeface="Times New Roman"/>
            </a:endParaRPr>
          </a:p>
          <a:p>
            <a:pPr marL="10860" marR="914393">
              <a:lnSpc>
                <a:spcPts val="1864"/>
              </a:lnSpc>
              <a:spcBef>
                <a:spcPts val="4"/>
              </a:spcBef>
            </a:pPr>
            <a:r>
              <a:rPr sz="1625" spc="-21" dirty="0">
                <a:solidFill>
                  <a:srgbClr val="FFFFFF"/>
                </a:solidFill>
                <a:latin typeface="Verdana"/>
                <a:cs typeface="Verdana"/>
              </a:rPr>
              <a:t>Dual-acting </a:t>
            </a:r>
            <a:r>
              <a:rPr sz="1625" spc="-17" dirty="0">
                <a:solidFill>
                  <a:srgbClr val="FFFFFF"/>
                </a:solidFill>
                <a:latin typeface="Verdana"/>
                <a:cs typeface="Verdana"/>
              </a:rPr>
              <a:t>angiotensin </a:t>
            </a:r>
            <a:r>
              <a:rPr sz="1625" spc="-21" dirty="0">
                <a:solidFill>
                  <a:srgbClr val="FFFFFF"/>
                </a:solidFill>
                <a:latin typeface="Verdana"/>
                <a:cs typeface="Verdana"/>
              </a:rPr>
              <a:t>receptor-neprilysin </a:t>
            </a:r>
            <a:r>
              <a:rPr sz="1625" spc="-17" dirty="0">
                <a:solidFill>
                  <a:srgbClr val="FFFFFF"/>
                </a:solidFill>
                <a:latin typeface="Verdana"/>
                <a:cs typeface="Verdana"/>
              </a:rPr>
              <a:t>inhibitor </a:t>
            </a:r>
            <a:r>
              <a:rPr sz="1625" spc="-21" dirty="0">
                <a:solidFill>
                  <a:srgbClr val="FFFFFF"/>
                </a:solidFill>
                <a:latin typeface="Verdana"/>
                <a:cs typeface="Verdana"/>
              </a:rPr>
              <a:t>(ARNi)  although </a:t>
            </a:r>
            <a:r>
              <a:rPr sz="1625" spc="-17" dirty="0">
                <a:solidFill>
                  <a:srgbClr val="FFFFFF"/>
                </a:solidFill>
                <a:latin typeface="Verdana"/>
                <a:cs typeface="Verdana"/>
              </a:rPr>
              <a:t>the two </a:t>
            </a:r>
            <a:r>
              <a:rPr sz="1625" spc="-13" dirty="0">
                <a:solidFill>
                  <a:srgbClr val="FFFFFF"/>
                </a:solidFill>
                <a:latin typeface="Verdana"/>
                <a:cs typeface="Verdana"/>
              </a:rPr>
              <a:t>effects </a:t>
            </a:r>
            <a:r>
              <a:rPr sz="1625" spc="-17" dirty="0">
                <a:solidFill>
                  <a:srgbClr val="FFFFFF"/>
                </a:solidFill>
                <a:latin typeface="Verdana"/>
                <a:cs typeface="Verdana"/>
              </a:rPr>
              <a:t>are </a:t>
            </a:r>
            <a:r>
              <a:rPr sz="1625" spc="-21" dirty="0">
                <a:solidFill>
                  <a:srgbClr val="FFFFFF"/>
                </a:solidFill>
                <a:latin typeface="Verdana"/>
                <a:cs typeface="Verdana"/>
              </a:rPr>
              <a:t>achieved </a:t>
            </a:r>
            <a:r>
              <a:rPr sz="1625" spc="-13" dirty="0">
                <a:solidFill>
                  <a:srgbClr val="FFFFFF"/>
                </a:solidFill>
                <a:latin typeface="Verdana"/>
                <a:cs typeface="Verdana"/>
              </a:rPr>
              <a:t>by </a:t>
            </a:r>
            <a:r>
              <a:rPr sz="1625" spc="-17" dirty="0">
                <a:solidFill>
                  <a:srgbClr val="FFFFFF"/>
                </a:solidFill>
                <a:latin typeface="Verdana"/>
                <a:cs typeface="Verdana"/>
              </a:rPr>
              <a:t>two different</a:t>
            </a:r>
            <a:r>
              <a:rPr sz="1625" spc="-77" dirty="0">
                <a:solidFill>
                  <a:srgbClr val="FFFFFF"/>
                </a:solidFill>
                <a:latin typeface="Verdana"/>
                <a:cs typeface="Verdana"/>
              </a:rPr>
              <a:t> </a:t>
            </a:r>
            <a:r>
              <a:rPr sz="1625" spc="-17" dirty="0">
                <a:solidFill>
                  <a:srgbClr val="FFFFFF"/>
                </a:solidFill>
                <a:latin typeface="Verdana"/>
                <a:cs typeface="Verdana"/>
              </a:rPr>
              <a:t>molecules</a:t>
            </a:r>
            <a:endParaRPr sz="1625">
              <a:latin typeface="Verdana"/>
              <a:cs typeface="Verdana"/>
            </a:endParaRPr>
          </a:p>
          <a:p>
            <a:pPr>
              <a:spcBef>
                <a:spcPts val="38"/>
              </a:spcBef>
            </a:pPr>
            <a:endParaRPr sz="1582">
              <a:latin typeface="Times New Roman"/>
              <a:cs typeface="Times New Roman"/>
            </a:endParaRPr>
          </a:p>
          <a:p>
            <a:pPr marL="10860"/>
            <a:r>
              <a:rPr sz="1625" spc="-30" dirty="0">
                <a:solidFill>
                  <a:srgbClr val="FFFFFF"/>
                </a:solidFill>
                <a:latin typeface="Verdana"/>
                <a:cs typeface="Verdana"/>
              </a:rPr>
              <a:t>Valsartan </a:t>
            </a:r>
            <a:r>
              <a:rPr sz="1625" spc="-17" dirty="0">
                <a:solidFill>
                  <a:srgbClr val="FFFFFF"/>
                </a:solidFill>
                <a:latin typeface="Verdana"/>
                <a:cs typeface="Verdana"/>
              </a:rPr>
              <a:t>blocks the angiotensin </a:t>
            </a:r>
            <a:r>
              <a:rPr sz="1625" spc="-9" dirty="0">
                <a:solidFill>
                  <a:srgbClr val="FFFFFF"/>
                </a:solidFill>
                <a:latin typeface="Verdana"/>
                <a:cs typeface="Verdana"/>
              </a:rPr>
              <a:t>II </a:t>
            </a:r>
            <a:r>
              <a:rPr sz="1625" spc="-21" dirty="0">
                <a:solidFill>
                  <a:srgbClr val="FFFFFF"/>
                </a:solidFill>
                <a:latin typeface="Verdana"/>
                <a:cs typeface="Verdana"/>
              </a:rPr>
              <a:t>receptor type </a:t>
            </a:r>
            <a:r>
              <a:rPr sz="1625" spc="-4" dirty="0">
                <a:solidFill>
                  <a:srgbClr val="FFFFFF"/>
                </a:solidFill>
                <a:latin typeface="Verdana"/>
                <a:cs typeface="Verdana"/>
              </a:rPr>
              <a:t>1</a:t>
            </a:r>
            <a:r>
              <a:rPr sz="1625" spc="-43" dirty="0">
                <a:solidFill>
                  <a:srgbClr val="FFFFFF"/>
                </a:solidFill>
                <a:latin typeface="Verdana"/>
                <a:cs typeface="Verdana"/>
              </a:rPr>
              <a:t> </a:t>
            </a:r>
            <a:r>
              <a:rPr sz="1625" spc="-34" dirty="0">
                <a:solidFill>
                  <a:srgbClr val="FFFFFF"/>
                </a:solidFill>
                <a:latin typeface="Verdana"/>
                <a:cs typeface="Verdana"/>
              </a:rPr>
              <a:t>(AT</a:t>
            </a:r>
            <a:r>
              <a:rPr sz="1539" spc="-51" baseline="-18518" dirty="0">
                <a:solidFill>
                  <a:srgbClr val="FFFFFF"/>
                </a:solidFill>
                <a:latin typeface="Verdana"/>
                <a:cs typeface="Verdana"/>
              </a:rPr>
              <a:t>1</a:t>
            </a:r>
            <a:r>
              <a:rPr sz="1625" spc="-34" dirty="0">
                <a:solidFill>
                  <a:srgbClr val="FFFFFF"/>
                </a:solidFill>
                <a:latin typeface="Verdana"/>
                <a:cs typeface="Verdana"/>
              </a:rPr>
              <a:t>)</a:t>
            </a:r>
            <a:endParaRPr sz="1625">
              <a:latin typeface="Verdana"/>
              <a:cs typeface="Verdana"/>
            </a:endParaRPr>
          </a:p>
          <a:p>
            <a:pPr marL="10860">
              <a:spcBef>
                <a:spcPts val="1885"/>
              </a:spcBef>
            </a:pPr>
            <a:r>
              <a:rPr sz="1625" spc="-17" dirty="0">
                <a:solidFill>
                  <a:srgbClr val="FFFFFF"/>
                </a:solidFill>
                <a:latin typeface="Verdana"/>
                <a:cs typeface="Verdana"/>
              </a:rPr>
              <a:t>Sacubitril </a:t>
            </a:r>
            <a:r>
              <a:rPr sz="1625" spc="-4" dirty="0">
                <a:solidFill>
                  <a:srgbClr val="FFFFFF"/>
                </a:solidFill>
                <a:latin typeface="Verdana"/>
                <a:cs typeface="Verdana"/>
              </a:rPr>
              <a:t>is a </a:t>
            </a:r>
            <a:r>
              <a:rPr sz="1625" spc="-21" dirty="0">
                <a:solidFill>
                  <a:srgbClr val="FFFFFF"/>
                </a:solidFill>
                <a:latin typeface="Verdana"/>
                <a:cs typeface="Verdana"/>
              </a:rPr>
              <a:t>progrug activated </a:t>
            </a:r>
            <a:r>
              <a:rPr sz="1625" spc="-9" dirty="0">
                <a:solidFill>
                  <a:srgbClr val="FFFFFF"/>
                </a:solidFill>
                <a:latin typeface="Verdana"/>
                <a:cs typeface="Verdana"/>
              </a:rPr>
              <a:t>to </a:t>
            </a:r>
            <a:r>
              <a:rPr sz="1625" spc="-21" dirty="0">
                <a:solidFill>
                  <a:srgbClr val="FFFFFF"/>
                </a:solidFill>
                <a:latin typeface="Verdana"/>
                <a:cs typeface="Verdana"/>
              </a:rPr>
              <a:t>LBQ657 </a:t>
            </a:r>
            <a:r>
              <a:rPr sz="1625" spc="-13" dirty="0">
                <a:solidFill>
                  <a:srgbClr val="FFFFFF"/>
                </a:solidFill>
                <a:latin typeface="Verdana"/>
                <a:cs typeface="Verdana"/>
              </a:rPr>
              <a:t>by </a:t>
            </a:r>
            <a:r>
              <a:rPr sz="1625" spc="-21" dirty="0">
                <a:solidFill>
                  <a:srgbClr val="FFFFFF"/>
                </a:solidFill>
                <a:latin typeface="Verdana"/>
                <a:cs typeface="Verdana"/>
              </a:rPr>
              <a:t>de-ethylation </a:t>
            </a:r>
            <a:r>
              <a:rPr sz="1625" spc="-13" dirty="0">
                <a:solidFill>
                  <a:srgbClr val="FFFFFF"/>
                </a:solidFill>
                <a:latin typeface="Verdana"/>
                <a:cs typeface="Verdana"/>
              </a:rPr>
              <a:t>via</a:t>
            </a:r>
            <a:r>
              <a:rPr sz="1625" spc="-77" dirty="0">
                <a:solidFill>
                  <a:srgbClr val="FFFFFF"/>
                </a:solidFill>
                <a:latin typeface="Verdana"/>
                <a:cs typeface="Verdana"/>
              </a:rPr>
              <a:t> </a:t>
            </a:r>
            <a:r>
              <a:rPr sz="1625" spc="-26" dirty="0">
                <a:solidFill>
                  <a:srgbClr val="FFFFFF"/>
                </a:solidFill>
                <a:latin typeface="Verdana"/>
                <a:cs typeface="Verdana"/>
              </a:rPr>
              <a:t>esterases</a:t>
            </a:r>
            <a:endParaRPr sz="1625">
              <a:latin typeface="Verdana"/>
              <a:cs typeface="Verdana"/>
            </a:endParaRPr>
          </a:p>
          <a:p>
            <a:pPr>
              <a:spcBef>
                <a:spcPts val="17"/>
              </a:spcBef>
            </a:pPr>
            <a:endParaRPr sz="1625">
              <a:latin typeface="Times New Roman"/>
              <a:cs typeface="Times New Roman"/>
            </a:endParaRPr>
          </a:p>
          <a:p>
            <a:pPr marL="10860" marR="742808">
              <a:lnSpc>
                <a:spcPct val="101099"/>
              </a:lnSpc>
            </a:pPr>
            <a:r>
              <a:rPr sz="1625" spc="-21" dirty="0">
                <a:solidFill>
                  <a:srgbClr val="FFFFFF"/>
                </a:solidFill>
                <a:latin typeface="Verdana"/>
                <a:cs typeface="Verdana"/>
              </a:rPr>
              <a:t>LBQ657 </a:t>
            </a:r>
            <a:r>
              <a:rPr sz="1625" spc="-13" dirty="0">
                <a:solidFill>
                  <a:srgbClr val="FFFFFF"/>
                </a:solidFill>
                <a:latin typeface="Verdana"/>
                <a:cs typeface="Verdana"/>
              </a:rPr>
              <a:t>inhibits </a:t>
            </a:r>
            <a:r>
              <a:rPr sz="1625" spc="-17" dirty="0">
                <a:solidFill>
                  <a:srgbClr val="FFFFFF"/>
                </a:solidFill>
                <a:latin typeface="Verdana"/>
                <a:cs typeface="Verdana"/>
              </a:rPr>
              <a:t>the </a:t>
            </a:r>
            <a:r>
              <a:rPr sz="1625" spc="-21" dirty="0">
                <a:solidFill>
                  <a:srgbClr val="FFFFFF"/>
                </a:solidFill>
                <a:latin typeface="Verdana"/>
                <a:cs typeface="Verdana"/>
              </a:rPr>
              <a:t>enzyme </a:t>
            </a:r>
            <a:r>
              <a:rPr sz="1625" spc="-17" dirty="0">
                <a:solidFill>
                  <a:srgbClr val="FFFFFF"/>
                </a:solidFill>
                <a:latin typeface="Verdana"/>
                <a:cs typeface="Verdana"/>
              </a:rPr>
              <a:t>neprilysin,which </a:t>
            </a:r>
            <a:r>
              <a:rPr sz="1625" spc="-4" dirty="0">
                <a:solidFill>
                  <a:srgbClr val="FFFFFF"/>
                </a:solidFill>
                <a:latin typeface="Verdana"/>
                <a:cs typeface="Verdana"/>
              </a:rPr>
              <a:t>is </a:t>
            </a:r>
            <a:r>
              <a:rPr sz="1625" spc="-17" dirty="0">
                <a:solidFill>
                  <a:srgbClr val="FFFFFF"/>
                </a:solidFill>
                <a:latin typeface="Verdana"/>
                <a:cs typeface="Verdana"/>
              </a:rPr>
              <a:t>responsible </a:t>
            </a:r>
            <a:r>
              <a:rPr sz="1625" spc="-13" dirty="0">
                <a:solidFill>
                  <a:srgbClr val="FFFFFF"/>
                </a:solidFill>
                <a:latin typeface="Verdana"/>
                <a:cs typeface="Verdana"/>
              </a:rPr>
              <a:t>for </a:t>
            </a:r>
            <a:r>
              <a:rPr sz="1625" spc="-17" dirty="0">
                <a:solidFill>
                  <a:srgbClr val="FFFFFF"/>
                </a:solidFill>
                <a:latin typeface="Verdana"/>
                <a:cs typeface="Verdana"/>
              </a:rPr>
              <a:t>the  </a:t>
            </a:r>
            <a:r>
              <a:rPr sz="1625" spc="-21" dirty="0">
                <a:solidFill>
                  <a:srgbClr val="FFFFFF"/>
                </a:solidFill>
                <a:latin typeface="Verdana"/>
                <a:cs typeface="Verdana"/>
              </a:rPr>
              <a:t>degradation </a:t>
            </a:r>
            <a:r>
              <a:rPr sz="1625" spc="-17" dirty="0">
                <a:solidFill>
                  <a:srgbClr val="FFFFFF"/>
                </a:solidFill>
                <a:latin typeface="Verdana"/>
                <a:cs typeface="Verdana"/>
              </a:rPr>
              <a:t>of atrial </a:t>
            </a:r>
            <a:r>
              <a:rPr sz="1625" spc="-21" dirty="0">
                <a:solidFill>
                  <a:srgbClr val="FFFFFF"/>
                </a:solidFill>
                <a:latin typeface="Verdana"/>
                <a:cs typeface="Verdana"/>
              </a:rPr>
              <a:t>and brain </a:t>
            </a:r>
            <a:r>
              <a:rPr sz="1625" spc="-17" dirty="0">
                <a:solidFill>
                  <a:srgbClr val="FFFFFF"/>
                </a:solidFill>
                <a:latin typeface="Verdana"/>
                <a:cs typeface="Verdana"/>
              </a:rPr>
              <a:t>natriuretic</a:t>
            </a:r>
            <a:r>
              <a:rPr sz="1625" spc="-51" dirty="0">
                <a:solidFill>
                  <a:srgbClr val="FFFFFF"/>
                </a:solidFill>
                <a:latin typeface="Verdana"/>
                <a:cs typeface="Verdana"/>
              </a:rPr>
              <a:t> </a:t>
            </a:r>
            <a:r>
              <a:rPr sz="1625" spc="-17" dirty="0">
                <a:solidFill>
                  <a:srgbClr val="FFFFFF"/>
                </a:solidFill>
                <a:latin typeface="Verdana"/>
                <a:cs typeface="Verdana"/>
              </a:rPr>
              <a:t>peptide</a:t>
            </a:r>
            <a:endParaRPr sz="1625">
              <a:latin typeface="Verdana"/>
              <a:cs typeface="Verdana"/>
            </a:endParaRPr>
          </a:p>
        </p:txBody>
      </p:sp>
      <p:sp>
        <p:nvSpPr>
          <p:cNvPr id="4" name="object 4"/>
          <p:cNvSpPr txBox="1">
            <a:spLocks noGrp="1"/>
          </p:cNvSpPr>
          <p:nvPr>
            <p:ph type="title"/>
          </p:nvPr>
        </p:nvSpPr>
        <p:spPr>
          <a:xfrm>
            <a:off x="831933" y="1408871"/>
            <a:ext cx="2592248" cy="668967"/>
          </a:xfrm>
          <a:prstGeom prst="rect">
            <a:avLst/>
          </a:prstGeom>
        </p:spPr>
        <p:txBody>
          <a:bodyPr vert="horz" wrap="square" lIns="0" tIns="10860" rIns="0" bIns="0" rtlCol="0" anchor="ctr">
            <a:spAutoFit/>
          </a:bodyPr>
          <a:lstStyle/>
          <a:p>
            <a:pPr>
              <a:spcBef>
                <a:spcPts val="86"/>
              </a:spcBef>
            </a:pPr>
            <a:r>
              <a:rPr sz="2480" spc="-9" dirty="0">
                <a:solidFill>
                  <a:schemeClr val="accent6"/>
                </a:solidFill>
              </a:rPr>
              <a:t>LCZ696</a:t>
            </a:r>
            <a:endParaRPr sz="2480" dirty="0">
              <a:solidFill>
                <a:schemeClr val="accent6"/>
              </a:solidFill>
            </a:endParaRPr>
          </a:p>
          <a:p>
            <a:pPr>
              <a:spcBef>
                <a:spcPts val="26"/>
              </a:spcBef>
            </a:pPr>
            <a:r>
              <a:rPr sz="1796" spc="-17" dirty="0">
                <a:solidFill>
                  <a:schemeClr val="accent6"/>
                </a:solidFill>
              </a:rPr>
              <a:t>Valsartan/Sacubitril</a:t>
            </a:r>
            <a:endParaRPr sz="1796" dirty="0">
              <a:solidFill>
                <a:schemeClr val="accent6"/>
              </a:solidFill>
            </a:endParaRPr>
          </a:p>
        </p:txBody>
      </p:sp>
      <p:sp>
        <p:nvSpPr>
          <p:cNvPr id="5" name="object 5"/>
          <p:cNvSpPr/>
          <p:nvPr/>
        </p:nvSpPr>
        <p:spPr>
          <a:xfrm>
            <a:off x="6440413" y="1456871"/>
            <a:ext cx="263895" cy="279641"/>
          </a:xfrm>
          <a:custGeom>
            <a:avLst/>
            <a:gdLst/>
            <a:ahLst/>
            <a:cxnLst/>
            <a:rect l="l" t="t" r="r" b="b"/>
            <a:pathLst>
              <a:path w="308609" h="327025">
                <a:moveTo>
                  <a:pt x="308493" y="135609"/>
                </a:moveTo>
                <a:lnTo>
                  <a:pt x="260790" y="297993"/>
                </a:lnTo>
                <a:lnTo>
                  <a:pt x="101227" y="326679"/>
                </a:lnTo>
                <a:lnTo>
                  <a:pt x="0" y="191070"/>
                </a:lnTo>
                <a:lnTo>
                  <a:pt x="47702" y="28686"/>
                </a:lnTo>
                <a:lnTo>
                  <a:pt x="207266" y="0"/>
                </a:lnTo>
                <a:lnTo>
                  <a:pt x="308493" y="135609"/>
                </a:lnTo>
                <a:close/>
              </a:path>
            </a:pathLst>
          </a:custGeom>
          <a:ln w="29573">
            <a:solidFill>
              <a:srgbClr val="FF0066"/>
            </a:solidFill>
          </a:ln>
        </p:spPr>
        <p:txBody>
          <a:bodyPr wrap="square" lIns="0" tIns="0" rIns="0" bIns="0" rtlCol="0"/>
          <a:lstStyle/>
          <a:p>
            <a:endParaRPr sz="1539"/>
          </a:p>
        </p:txBody>
      </p:sp>
      <p:sp>
        <p:nvSpPr>
          <p:cNvPr id="6" name="object 6"/>
          <p:cNvSpPr/>
          <p:nvPr/>
        </p:nvSpPr>
        <p:spPr>
          <a:xfrm>
            <a:off x="6051963" y="1517043"/>
            <a:ext cx="263895" cy="279641"/>
          </a:xfrm>
          <a:custGeom>
            <a:avLst/>
            <a:gdLst/>
            <a:ahLst/>
            <a:cxnLst/>
            <a:rect l="l" t="t" r="r" b="b"/>
            <a:pathLst>
              <a:path w="308609" h="327025">
                <a:moveTo>
                  <a:pt x="308493" y="135609"/>
                </a:moveTo>
                <a:lnTo>
                  <a:pt x="260790" y="297993"/>
                </a:lnTo>
                <a:lnTo>
                  <a:pt x="101227" y="326679"/>
                </a:lnTo>
                <a:lnTo>
                  <a:pt x="0" y="191070"/>
                </a:lnTo>
                <a:lnTo>
                  <a:pt x="47702" y="28686"/>
                </a:lnTo>
                <a:lnTo>
                  <a:pt x="207266" y="0"/>
                </a:lnTo>
                <a:lnTo>
                  <a:pt x="308493" y="135609"/>
                </a:lnTo>
                <a:close/>
              </a:path>
            </a:pathLst>
          </a:custGeom>
          <a:ln w="29573">
            <a:solidFill>
              <a:srgbClr val="FF0066"/>
            </a:solidFill>
          </a:ln>
        </p:spPr>
        <p:txBody>
          <a:bodyPr wrap="square" lIns="0" tIns="0" rIns="0" bIns="0" rtlCol="0"/>
          <a:lstStyle/>
          <a:p>
            <a:endParaRPr sz="1539"/>
          </a:p>
        </p:txBody>
      </p:sp>
      <p:sp>
        <p:nvSpPr>
          <p:cNvPr id="7" name="object 7"/>
          <p:cNvSpPr/>
          <p:nvPr/>
        </p:nvSpPr>
        <p:spPr>
          <a:xfrm>
            <a:off x="5404581" y="1203504"/>
            <a:ext cx="459372" cy="760190"/>
          </a:xfrm>
          <a:custGeom>
            <a:avLst/>
            <a:gdLst/>
            <a:ahLst/>
            <a:cxnLst/>
            <a:rect l="l" t="t" r="r" b="b"/>
            <a:pathLst>
              <a:path w="537209" h="889000">
                <a:moveTo>
                  <a:pt x="140211" y="728187"/>
                </a:moveTo>
                <a:lnTo>
                  <a:pt x="262690" y="825059"/>
                </a:lnTo>
                <a:lnTo>
                  <a:pt x="232047" y="888974"/>
                </a:lnTo>
                <a:lnTo>
                  <a:pt x="264509" y="833586"/>
                </a:lnTo>
                <a:lnTo>
                  <a:pt x="390566" y="760375"/>
                </a:lnTo>
                <a:lnTo>
                  <a:pt x="507800" y="853406"/>
                </a:lnTo>
                <a:lnTo>
                  <a:pt x="388748" y="751848"/>
                </a:lnTo>
                <a:lnTo>
                  <a:pt x="371967" y="631623"/>
                </a:lnTo>
                <a:lnTo>
                  <a:pt x="505089" y="570781"/>
                </a:lnTo>
                <a:lnTo>
                  <a:pt x="536925" y="450172"/>
                </a:lnTo>
                <a:lnTo>
                  <a:pt x="388215" y="334095"/>
                </a:lnTo>
                <a:lnTo>
                  <a:pt x="421868" y="222013"/>
                </a:lnTo>
                <a:lnTo>
                  <a:pt x="364369" y="201502"/>
                </a:lnTo>
                <a:lnTo>
                  <a:pt x="376113" y="339626"/>
                </a:lnTo>
                <a:lnTo>
                  <a:pt x="246210" y="374042"/>
                </a:lnTo>
                <a:lnTo>
                  <a:pt x="111420" y="260961"/>
                </a:lnTo>
                <a:lnTo>
                  <a:pt x="104923" y="126678"/>
                </a:lnTo>
                <a:lnTo>
                  <a:pt x="0" y="49856"/>
                </a:lnTo>
                <a:lnTo>
                  <a:pt x="20359" y="0"/>
                </a:lnTo>
                <a:lnTo>
                  <a:pt x="125490" y="98561"/>
                </a:lnTo>
                <a:lnTo>
                  <a:pt x="194466" y="48320"/>
                </a:lnTo>
              </a:path>
            </a:pathLst>
          </a:custGeom>
          <a:ln w="29574">
            <a:solidFill>
              <a:srgbClr val="FF0066"/>
            </a:solidFill>
          </a:ln>
        </p:spPr>
        <p:txBody>
          <a:bodyPr wrap="square" lIns="0" tIns="0" rIns="0" bIns="0" rtlCol="0"/>
          <a:lstStyle/>
          <a:p>
            <a:endParaRPr sz="1539"/>
          </a:p>
        </p:txBody>
      </p:sp>
      <p:sp>
        <p:nvSpPr>
          <p:cNvPr id="8" name="object 8"/>
          <p:cNvSpPr/>
          <p:nvPr/>
        </p:nvSpPr>
        <p:spPr>
          <a:xfrm>
            <a:off x="6324712" y="1613700"/>
            <a:ext cx="106970" cy="26064"/>
          </a:xfrm>
          <a:custGeom>
            <a:avLst/>
            <a:gdLst/>
            <a:ahLst/>
            <a:cxnLst/>
            <a:rect l="l" t="t" r="r" b="b"/>
            <a:pathLst>
              <a:path w="125095" h="30480">
                <a:moveTo>
                  <a:pt x="124837" y="0"/>
                </a:moveTo>
                <a:lnTo>
                  <a:pt x="0" y="30238"/>
                </a:lnTo>
              </a:path>
            </a:pathLst>
          </a:custGeom>
          <a:ln w="29572">
            <a:solidFill>
              <a:srgbClr val="FF0066"/>
            </a:solidFill>
          </a:ln>
        </p:spPr>
        <p:txBody>
          <a:bodyPr wrap="square" lIns="0" tIns="0" rIns="0" bIns="0" rtlCol="0"/>
          <a:lstStyle/>
          <a:p>
            <a:endParaRPr sz="1539"/>
          </a:p>
        </p:txBody>
      </p:sp>
      <p:sp>
        <p:nvSpPr>
          <p:cNvPr id="9" name="object 9"/>
          <p:cNvSpPr/>
          <p:nvPr/>
        </p:nvSpPr>
        <p:spPr>
          <a:xfrm>
            <a:off x="5836487" y="1680428"/>
            <a:ext cx="215568" cy="11403"/>
          </a:xfrm>
          <a:custGeom>
            <a:avLst/>
            <a:gdLst/>
            <a:ahLst/>
            <a:cxnLst/>
            <a:rect l="l" t="t" r="r" b="b"/>
            <a:pathLst>
              <a:path w="252095" h="13335">
                <a:moveTo>
                  <a:pt x="251988" y="0"/>
                </a:moveTo>
                <a:lnTo>
                  <a:pt x="0" y="13045"/>
                </a:lnTo>
              </a:path>
            </a:pathLst>
          </a:custGeom>
          <a:ln w="29580">
            <a:solidFill>
              <a:srgbClr val="FF0066"/>
            </a:solidFill>
          </a:ln>
        </p:spPr>
        <p:txBody>
          <a:bodyPr wrap="square" lIns="0" tIns="0" rIns="0" bIns="0" rtlCol="0"/>
          <a:lstStyle/>
          <a:p>
            <a:endParaRPr sz="1539"/>
          </a:p>
        </p:txBody>
      </p:sp>
      <p:sp>
        <p:nvSpPr>
          <p:cNvPr id="10" name="object 10"/>
          <p:cNvSpPr/>
          <p:nvPr/>
        </p:nvSpPr>
        <p:spPr>
          <a:xfrm>
            <a:off x="6213175" y="1240222"/>
            <a:ext cx="263352" cy="280727"/>
          </a:xfrm>
          <a:custGeom>
            <a:avLst/>
            <a:gdLst/>
            <a:ahLst/>
            <a:cxnLst/>
            <a:rect l="l" t="t" r="r" b="b"/>
            <a:pathLst>
              <a:path w="307975" h="328294">
                <a:moveTo>
                  <a:pt x="0" y="194030"/>
                </a:moveTo>
                <a:lnTo>
                  <a:pt x="45364" y="30977"/>
                </a:lnTo>
                <a:lnTo>
                  <a:pt x="204499" y="0"/>
                </a:lnTo>
                <a:lnTo>
                  <a:pt x="307665" y="134140"/>
                </a:lnTo>
                <a:lnTo>
                  <a:pt x="262300" y="297193"/>
                </a:lnTo>
                <a:lnTo>
                  <a:pt x="103165" y="328170"/>
                </a:lnTo>
                <a:lnTo>
                  <a:pt x="0" y="194030"/>
                </a:lnTo>
                <a:close/>
              </a:path>
            </a:pathLst>
          </a:custGeom>
          <a:ln w="29573">
            <a:solidFill>
              <a:srgbClr val="FF0066"/>
            </a:solidFill>
          </a:ln>
        </p:spPr>
        <p:txBody>
          <a:bodyPr wrap="square" lIns="0" tIns="0" rIns="0" bIns="0" rtlCol="0"/>
          <a:lstStyle/>
          <a:p>
            <a:endParaRPr sz="1539"/>
          </a:p>
        </p:txBody>
      </p:sp>
      <p:sp>
        <p:nvSpPr>
          <p:cNvPr id="11" name="object 11"/>
          <p:cNvSpPr/>
          <p:nvPr/>
        </p:nvSpPr>
        <p:spPr>
          <a:xfrm>
            <a:off x="5771684" y="1285923"/>
            <a:ext cx="263352" cy="280727"/>
          </a:xfrm>
          <a:custGeom>
            <a:avLst/>
            <a:gdLst/>
            <a:ahLst/>
            <a:cxnLst/>
            <a:rect l="l" t="t" r="r" b="b"/>
            <a:pathLst>
              <a:path w="307975" h="328294">
                <a:moveTo>
                  <a:pt x="0" y="194030"/>
                </a:moveTo>
                <a:lnTo>
                  <a:pt x="45364" y="30977"/>
                </a:lnTo>
                <a:lnTo>
                  <a:pt x="204499" y="0"/>
                </a:lnTo>
                <a:lnTo>
                  <a:pt x="307665" y="134140"/>
                </a:lnTo>
                <a:lnTo>
                  <a:pt x="262300" y="297193"/>
                </a:lnTo>
                <a:lnTo>
                  <a:pt x="103165" y="328170"/>
                </a:lnTo>
                <a:lnTo>
                  <a:pt x="0" y="194030"/>
                </a:lnTo>
                <a:close/>
              </a:path>
            </a:pathLst>
          </a:custGeom>
          <a:ln w="29573">
            <a:solidFill>
              <a:srgbClr val="FF0066"/>
            </a:solidFill>
          </a:ln>
        </p:spPr>
        <p:txBody>
          <a:bodyPr wrap="square" lIns="0" tIns="0" rIns="0" bIns="0" rtlCol="0"/>
          <a:lstStyle/>
          <a:p>
            <a:endParaRPr sz="1539"/>
          </a:p>
        </p:txBody>
      </p:sp>
      <p:sp>
        <p:nvSpPr>
          <p:cNvPr id="12" name="object 12"/>
          <p:cNvSpPr/>
          <p:nvPr/>
        </p:nvSpPr>
        <p:spPr>
          <a:xfrm>
            <a:off x="6194991" y="1606095"/>
            <a:ext cx="261723" cy="252492"/>
          </a:xfrm>
          <a:custGeom>
            <a:avLst/>
            <a:gdLst/>
            <a:ahLst/>
            <a:cxnLst/>
            <a:rect l="l" t="t" r="r" b="b"/>
            <a:pathLst>
              <a:path w="306070" h="295275">
                <a:moveTo>
                  <a:pt x="76819" y="294950"/>
                </a:moveTo>
                <a:lnTo>
                  <a:pt x="0" y="123527"/>
                </a:lnTo>
                <a:lnTo>
                  <a:pt x="141476" y="0"/>
                </a:lnTo>
                <a:lnTo>
                  <a:pt x="305732" y="95079"/>
                </a:lnTo>
                <a:lnTo>
                  <a:pt x="265771" y="277369"/>
                </a:lnTo>
                <a:lnTo>
                  <a:pt x="76819" y="294950"/>
                </a:lnTo>
                <a:close/>
              </a:path>
            </a:pathLst>
          </a:custGeom>
          <a:ln w="29573">
            <a:solidFill>
              <a:srgbClr val="FF0066"/>
            </a:solidFill>
          </a:ln>
        </p:spPr>
        <p:txBody>
          <a:bodyPr wrap="square" lIns="0" tIns="0" rIns="0" bIns="0" rtlCol="0"/>
          <a:lstStyle/>
          <a:p>
            <a:endParaRPr sz="1539"/>
          </a:p>
        </p:txBody>
      </p:sp>
      <p:sp>
        <p:nvSpPr>
          <p:cNvPr id="13" name="object 13"/>
          <p:cNvSpPr/>
          <p:nvPr/>
        </p:nvSpPr>
        <p:spPr>
          <a:xfrm>
            <a:off x="5102402" y="1076793"/>
            <a:ext cx="677655" cy="822091"/>
          </a:xfrm>
          <a:custGeom>
            <a:avLst/>
            <a:gdLst/>
            <a:ahLst/>
            <a:cxnLst/>
            <a:rect l="l" t="t" r="r" b="b"/>
            <a:pathLst>
              <a:path w="792479" h="961389">
                <a:moveTo>
                  <a:pt x="792221" y="462833"/>
                </a:moveTo>
                <a:lnTo>
                  <a:pt x="629223" y="546462"/>
                </a:lnTo>
                <a:lnTo>
                  <a:pt x="519326" y="454158"/>
                </a:lnTo>
                <a:lnTo>
                  <a:pt x="483876" y="279420"/>
                </a:lnTo>
                <a:lnTo>
                  <a:pt x="589984" y="141139"/>
                </a:lnTo>
                <a:lnTo>
                  <a:pt x="691976" y="121003"/>
                </a:lnTo>
                <a:lnTo>
                  <a:pt x="603425" y="122199"/>
                </a:lnTo>
                <a:lnTo>
                  <a:pt x="571100" y="77872"/>
                </a:lnTo>
                <a:lnTo>
                  <a:pt x="609247" y="147700"/>
                </a:lnTo>
                <a:lnTo>
                  <a:pt x="499257" y="268981"/>
                </a:lnTo>
                <a:lnTo>
                  <a:pt x="355615" y="145585"/>
                </a:lnTo>
                <a:lnTo>
                  <a:pt x="371232" y="0"/>
                </a:lnTo>
                <a:lnTo>
                  <a:pt x="338293" y="147524"/>
                </a:lnTo>
                <a:lnTo>
                  <a:pt x="220021" y="213070"/>
                </a:lnTo>
                <a:lnTo>
                  <a:pt x="345014" y="138054"/>
                </a:lnTo>
                <a:lnTo>
                  <a:pt x="493436" y="243481"/>
                </a:lnTo>
                <a:lnTo>
                  <a:pt x="491403" y="448567"/>
                </a:lnTo>
                <a:lnTo>
                  <a:pt x="344686" y="486786"/>
                </a:lnTo>
                <a:lnTo>
                  <a:pt x="275775" y="437838"/>
                </a:lnTo>
                <a:lnTo>
                  <a:pt x="318703" y="489695"/>
                </a:lnTo>
                <a:lnTo>
                  <a:pt x="308008" y="695751"/>
                </a:lnTo>
                <a:lnTo>
                  <a:pt x="163232" y="742470"/>
                </a:lnTo>
                <a:lnTo>
                  <a:pt x="146196" y="901290"/>
                </a:lnTo>
                <a:lnTo>
                  <a:pt x="0" y="961245"/>
                </a:lnTo>
              </a:path>
            </a:pathLst>
          </a:custGeom>
          <a:ln w="29574">
            <a:solidFill>
              <a:srgbClr val="FF0066"/>
            </a:solidFill>
          </a:ln>
        </p:spPr>
        <p:txBody>
          <a:bodyPr wrap="square" lIns="0" tIns="0" rIns="0" bIns="0" rtlCol="0"/>
          <a:lstStyle/>
          <a:p>
            <a:endParaRPr sz="1539"/>
          </a:p>
        </p:txBody>
      </p:sp>
      <p:sp>
        <p:nvSpPr>
          <p:cNvPr id="14" name="object 14"/>
          <p:cNvSpPr/>
          <p:nvPr/>
        </p:nvSpPr>
        <p:spPr>
          <a:xfrm>
            <a:off x="6043815" y="1399712"/>
            <a:ext cx="160726" cy="7602"/>
          </a:xfrm>
          <a:custGeom>
            <a:avLst/>
            <a:gdLst/>
            <a:ahLst/>
            <a:cxnLst/>
            <a:rect l="l" t="t" r="r" b="b"/>
            <a:pathLst>
              <a:path w="187959" h="8890">
                <a:moveTo>
                  <a:pt x="0" y="8585"/>
                </a:moveTo>
                <a:lnTo>
                  <a:pt x="187478" y="0"/>
                </a:lnTo>
              </a:path>
            </a:pathLst>
          </a:custGeom>
          <a:ln w="29571">
            <a:solidFill>
              <a:srgbClr val="FF0066"/>
            </a:solidFill>
          </a:ln>
        </p:spPr>
        <p:txBody>
          <a:bodyPr wrap="square" lIns="0" tIns="0" rIns="0" bIns="0" rtlCol="0"/>
          <a:lstStyle/>
          <a:p>
            <a:endParaRPr sz="1539"/>
          </a:p>
        </p:txBody>
      </p:sp>
      <p:sp>
        <p:nvSpPr>
          <p:cNvPr id="15" name="object 15"/>
          <p:cNvSpPr/>
          <p:nvPr/>
        </p:nvSpPr>
        <p:spPr>
          <a:xfrm>
            <a:off x="6294978" y="1510709"/>
            <a:ext cx="16833" cy="91223"/>
          </a:xfrm>
          <a:custGeom>
            <a:avLst/>
            <a:gdLst/>
            <a:ahLst/>
            <a:cxnLst/>
            <a:rect l="l" t="t" r="r" b="b"/>
            <a:pathLst>
              <a:path w="19684" h="106680">
                <a:moveTo>
                  <a:pt x="0" y="0"/>
                </a:moveTo>
                <a:lnTo>
                  <a:pt x="19613" y="106270"/>
                </a:lnTo>
              </a:path>
            </a:pathLst>
          </a:custGeom>
          <a:ln w="29575">
            <a:solidFill>
              <a:srgbClr val="FF0066"/>
            </a:solidFill>
          </a:ln>
        </p:spPr>
        <p:txBody>
          <a:bodyPr wrap="square" lIns="0" tIns="0" rIns="0" bIns="0" rtlCol="0"/>
          <a:lstStyle/>
          <a:p>
            <a:endParaRPr sz="1539"/>
          </a:p>
        </p:txBody>
      </p:sp>
      <p:sp>
        <p:nvSpPr>
          <p:cNvPr id="16" name="object 16"/>
          <p:cNvSpPr/>
          <p:nvPr/>
        </p:nvSpPr>
        <p:spPr>
          <a:xfrm>
            <a:off x="4201461" y="393670"/>
            <a:ext cx="3815720" cy="2204985"/>
          </a:xfrm>
          <a:prstGeom prst="rect">
            <a:avLst/>
          </a:prstGeom>
          <a:blipFill>
            <a:blip r:embed="rId3" cstate="print"/>
            <a:stretch>
              <a:fillRect/>
            </a:stretch>
          </a:blipFill>
        </p:spPr>
        <p:txBody>
          <a:bodyPr wrap="square" lIns="0" tIns="0" rIns="0" bIns="0" rtlCol="0"/>
          <a:lstStyle/>
          <a:p>
            <a:endParaRPr sz="1539"/>
          </a:p>
        </p:txBody>
      </p:sp>
      <p:sp>
        <p:nvSpPr>
          <p:cNvPr id="17" name="object 17"/>
          <p:cNvSpPr txBox="1"/>
          <p:nvPr/>
        </p:nvSpPr>
        <p:spPr>
          <a:xfrm>
            <a:off x="7818634" y="6181584"/>
            <a:ext cx="573400" cy="218008"/>
          </a:xfrm>
          <a:prstGeom prst="rect">
            <a:avLst/>
          </a:prstGeom>
        </p:spPr>
        <p:txBody>
          <a:bodyPr vert="horz" wrap="square" lIns="0" tIns="0" rIns="0" bIns="0" rtlCol="0">
            <a:spAutoFit/>
          </a:bodyPr>
          <a:lstStyle/>
          <a:p>
            <a:pPr marL="10860">
              <a:lnSpc>
                <a:spcPts val="1672"/>
              </a:lnSpc>
            </a:pPr>
            <a:r>
              <a:rPr sz="1454" i="1" spc="-21" dirty="0">
                <a:latin typeface="Times New Roman"/>
                <a:cs typeface="Times New Roman"/>
              </a:rPr>
              <a:t>G.</a:t>
            </a:r>
            <a:r>
              <a:rPr sz="1454" i="1" spc="-90" dirty="0">
                <a:latin typeface="Times New Roman"/>
                <a:cs typeface="Times New Roman"/>
              </a:rPr>
              <a:t> </a:t>
            </a:r>
            <a:r>
              <a:rPr sz="1454" i="1" spc="-17" dirty="0">
                <a:latin typeface="Times New Roman"/>
                <a:cs typeface="Times New Roman"/>
              </a:rPr>
              <a:t>Cice</a:t>
            </a:r>
            <a:endParaRPr sz="1454">
              <a:latin typeface="Times New Roman"/>
              <a:cs typeface="Times New Roman"/>
            </a:endParaRPr>
          </a:p>
        </p:txBody>
      </p:sp>
    </p:spTree>
    <p:extLst>
      <p:ext uri="{BB962C8B-B14F-4D97-AF65-F5344CB8AC3E}">
        <p14:creationId xmlns:p14="http://schemas.microsoft.com/office/powerpoint/2010/main" val="1120642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634" y="6181584"/>
            <a:ext cx="573400" cy="218008"/>
          </a:xfrm>
          <a:prstGeom prst="rect">
            <a:avLst/>
          </a:prstGeom>
        </p:spPr>
        <p:txBody>
          <a:bodyPr vert="horz" wrap="square" lIns="0" tIns="0" rIns="0" bIns="0" rtlCol="0">
            <a:spAutoFit/>
          </a:bodyPr>
          <a:lstStyle/>
          <a:p>
            <a:pPr marL="10860">
              <a:lnSpc>
                <a:spcPts val="1672"/>
              </a:lnSpc>
            </a:pPr>
            <a:r>
              <a:rPr sz="1454" i="1" spc="-21" dirty="0">
                <a:latin typeface="Times New Roman"/>
                <a:cs typeface="Times New Roman"/>
              </a:rPr>
              <a:t>G.</a:t>
            </a:r>
            <a:r>
              <a:rPr sz="1454" i="1" spc="-90" dirty="0">
                <a:latin typeface="Times New Roman"/>
                <a:cs typeface="Times New Roman"/>
              </a:rPr>
              <a:t> </a:t>
            </a:r>
            <a:r>
              <a:rPr sz="1454" i="1" spc="-17" dirty="0">
                <a:latin typeface="Times New Roman"/>
                <a:cs typeface="Times New Roman"/>
              </a:rPr>
              <a:t>Cice</a:t>
            </a:r>
            <a:endParaRPr sz="1454">
              <a:latin typeface="Times New Roman"/>
              <a:cs typeface="Times New Roman"/>
            </a:endParaRPr>
          </a:p>
        </p:txBody>
      </p:sp>
    </p:spTree>
    <p:extLst>
      <p:ext uri="{BB962C8B-B14F-4D97-AF65-F5344CB8AC3E}">
        <p14:creationId xmlns:p14="http://schemas.microsoft.com/office/powerpoint/2010/main" val="84780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536" y="523014"/>
            <a:ext cx="8216331" cy="5941315"/>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2139826" y="4866193"/>
            <a:ext cx="299731" cy="286700"/>
          </a:xfrm>
          <a:prstGeom prst="rect">
            <a:avLst/>
          </a:prstGeom>
          <a:blipFill>
            <a:blip r:embed="rId3" cstate="print"/>
            <a:stretch>
              <a:fillRect/>
            </a:stretch>
          </a:blipFill>
        </p:spPr>
        <p:txBody>
          <a:bodyPr wrap="square" lIns="0" tIns="0" rIns="0" bIns="0" rtlCol="0"/>
          <a:lstStyle/>
          <a:p>
            <a:endParaRPr sz="1539"/>
          </a:p>
        </p:txBody>
      </p:sp>
      <p:sp>
        <p:nvSpPr>
          <p:cNvPr id="4" name="object 4"/>
          <p:cNvSpPr/>
          <p:nvPr/>
        </p:nvSpPr>
        <p:spPr>
          <a:xfrm>
            <a:off x="2158196" y="4866839"/>
            <a:ext cx="261723" cy="249234"/>
          </a:xfrm>
          <a:custGeom>
            <a:avLst/>
            <a:gdLst/>
            <a:ahLst/>
            <a:cxnLst/>
            <a:rect l="l" t="t" r="r" b="b"/>
            <a:pathLst>
              <a:path w="306069" h="291464">
                <a:moveTo>
                  <a:pt x="0" y="290921"/>
                </a:moveTo>
                <a:lnTo>
                  <a:pt x="35624" y="260464"/>
                </a:lnTo>
                <a:lnTo>
                  <a:pt x="65704" y="232736"/>
                </a:lnTo>
                <a:lnTo>
                  <a:pt x="93963" y="199667"/>
                </a:lnTo>
                <a:lnTo>
                  <a:pt x="117858" y="166370"/>
                </a:lnTo>
                <a:lnTo>
                  <a:pt x="139622" y="128187"/>
                </a:lnTo>
                <a:lnTo>
                  <a:pt x="143113" y="121255"/>
                </a:lnTo>
                <a:lnTo>
                  <a:pt x="147835" y="116368"/>
                </a:lnTo>
                <a:lnTo>
                  <a:pt x="154380" y="114833"/>
                </a:lnTo>
                <a:lnTo>
                  <a:pt x="162003" y="115913"/>
                </a:lnTo>
                <a:lnTo>
                  <a:pt x="169934" y="117220"/>
                </a:lnTo>
                <a:lnTo>
                  <a:pt x="177403" y="116368"/>
                </a:lnTo>
                <a:lnTo>
                  <a:pt x="211898" y="85799"/>
                </a:lnTo>
                <a:lnTo>
                  <a:pt x="229556" y="65571"/>
                </a:lnTo>
                <a:lnTo>
                  <a:pt x="236537" y="58184"/>
                </a:lnTo>
                <a:lnTo>
                  <a:pt x="244202" y="50911"/>
                </a:lnTo>
                <a:lnTo>
                  <a:pt x="244202" y="54546"/>
                </a:lnTo>
                <a:lnTo>
                  <a:pt x="249678" y="50911"/>
                </a:lnTo>
                <a:lnTo>
                  <a:pt x="255154" y="47275"/>
                </a:lnTo>
                <a:lnTo>
                  <a:pt x="261724" y="42426"/>
                </a:lnTo>
                <a:lnTo>
                  <a:pt x="269389" y="36365"/>
                </a:lnTo>
                <a:lnTo>
                  <a:pt x="275883" y="31251"/>
                </a:lnTo>
                <a:lnTo>
                  <a:pt x="283146" y="25455"/>
                </a:lnTo>
                <a:lnTo>
                  <a:pt x="290102" y="19660"/>
                </a:lnTo>
                <a:lnTo>
                  <a:pt x="295671" y="14546"/>
                </a:lnTo>
                <a:lnTo>
                  <a:pt x="301694" y="8484"/>
                </a:lnTo>
                <a:lnTo>
                  <a:pt x="298957" y="7273"/>
                </a:lnTo>
                <a:lnTo>
                  <a:pt x="305527" y="0"/>
                </a:lnTo>
              </a:path>
            </a:pathLst>
          </a:custGeom>
          <a:ln w="59148">
            <a:solidFill>
              <a:srgbClr val="FF0000"/>
            </a:solidFill>
          </a:ln>
        </p:spPr>
        <p:txBody>
          <a:bodyPr wrap="square" lIns="0" tIns="0" rIns="0" bIns="0" rtlCol="0"/>
          <a:lstStyle/>
          <a:p>
            <a:endParaRPr sz="1539"/>
          </a:p>
        </p:txBody>
      </p:sp>
      <p:sp>
        <p:nvSpPr>
          <p:cNvPr id="5" name="object 5"/>
          <p:cNvSpPr/>
          <p:nvPr/>
        </p:nvSpPr>
        <p:spPr>
          <a:xfrm>
            <a:off x="2405676" y="3792370"/>
            <a:ext cx="1548181" cy="1112918"/>
          </a:xfrm>
          <a:prstGeom prst="rect">
            <a:avLst/>
          </a:prstGeom>
          <a:blipFill>
            <a:blip r:embed="rId4" cstate="print"/>
            <a:stretch>
              <a:fillRect/>
            </a:stretch>
          </a:blipFill>
        </p:spPr>
        <p:txBody>
          <a:bodyPr wrap="square" lIns="0" tIns="0" rIns="0" bIns="0" rtlCol="0"/>
          <a:lstStyle/>
          <a:p>
            <a:endParaRPr sz="1539"/>
          </a:p>
        </p:txBody>
      </p:sp>
      <p:sp>
        <p:nvSpPr>
          <p:cNvPr id="6" name="object 6"/>
          <p:cNvSpPr/>
          <p:nvPr/>
        </p:nvSpPr>
        <p:spPr>
          <a:xfrm>
            <a:off x="2422265" y="3800245"/>
            <a:ext cx="1508976" cy="1066981"/>
          </a:xfrm>
          <a:custGeom>
            <a:avLst/>
            <a:gdLst/>
            <a:ahLst/>
            <a:cxnLst/>
            <a:rect l="l" t="t" r="r" b="b"/>
            <a:pathLst>
              <a:path w="1764664" h="1247775">
                <a:moveTo>
                  <a:pt x="0" y="1247321"/>
                </a:moveTo>
                <a:lnTo>
                  <a:pt x="59134" y="1196410"/>
                </a:lnTo>
                <a:lnTo>
                  <a:pt x="76074" y="1182376"/>
                </a:lnTo>
                <a:lnTo>
                  <a:pt x="94040" y="1167773"/>
                </a:lnTo>
                <a:lnTo>
                  <a:pt x="111801" y="1152943"/>
                </a:lnTo>
                <a:lnTo>
                  <a:pt x="128124" y="1138226"/>
                </a:lnTo>
                <a:lnTo>
                  <a:pt x="142728" y="1122997"/>
                </a:lnTo>
                <a:lnTo>
                  <a:pt x="156254" y="1107315"/>
                </a:lnTo>
                <a:lnTo>
                  <a:pt x="168856" y="1092542"/>
                </a:lnTo>
                <a:lnTo>
                  <a:pt x="180688" y="1080041"/>
                </a:lnTo>
                <a:lnTo>
                  <a:pt x="211487" y="1056007"/>
                </a:lnTo>
                <a:lnTo>
                  <a:pt x="234073" y="1048222"/>
                </a:lnTo>
                <a:lnTo>
                  <a:pt x="240130" y="1047540"/>
                </a:lnTo>
                <a:lnTo>
                  <a:pt x="246393" y="1043676"/>
                </a:lnTo>
                <a:lnTo>
                  <a:pt x="252270" y="1034642"/>
                </a:lnTo>
                <a:lnTo>
                  <a:pt x="257686" y="1022312"/>
                </a:lnTo>
                <a:lnTo>
                  <a:pt x="264025" y="1009754"/>
                </a:lnTo>
                <a:lnTo>
                  <a:pt x="272675" y="1000038"/>
                </a:lnTo>
                <a:lnTo>
                  <a:pt x="284866" y="994527"/>
                </a:lnTo>
                <a:lnTo>
                  <a:pt x="299573" y="991402"/>
                </a:lnTo>
                <a:lnTo>
                  <a:pt x="314792" y="988959"/>
                </a:lnTo>
                <a:lnTo>
                  <a:pt x="328524" y="985492"/>
                </a:lnTo>
                <a:lnTo>
                  <a:pt x="340356" y="980378"/>
                </a:lnTo>
                <a:lnTo>
                  <a:pt x="351315" y="974583"/>
                </a:lnTo>
                <a:lnTo>
                  <a:pt x="361556" y="968787"/>
                </a:lnTo>
                <a:lnTo>
                  <a:pt x="371232" y="963673"/>
                </a:lnTo>
                <a:lnTo>
                  <a:pt x="380138" y="959866"/>
                </a:lnTo>
                <a:lnTo>
                  <a:pt x="388274" y="956855"/>
                </a:lnTo>
                <a:lnTo>
                  <a:pt x="396102" y="953616"/>
                </a:lnTo>
                <a:lnTo>
                  <a:pt x="404084" y="949127"/>
                </a:lnTo>
                <a:lnTo>
                  <a:pt x="412528" y="942536"/>
                </a:lnTo>
                <a:lnTo>
                  <a:pt x="421126" y="934581"/>
                </a:lnTo>
                <a:lnTo>
                  <a:pt x="429417" y="926626"/>
                </a:lnTo>
                <a:lnTo>
                  <a:pt x="436937" y="920035"/>
                </a:lnTo>
                <a:lnTo>
                  <a:pt x="444457" y="914694"/>
                </a:lnTo>
                <a:lnTo>
                  <a:pt x="451926" y="910035"/>
                </a:lnTo>
                <a:lnTo>
                  <a:pt x="457649" y="906739"/>
                </a:lnTo>
                <a:lnTo>
                  <a:pt x="459934" y="905489"/>
                </a:lnTo>
                <a:lnTo>
                  <a:pt x="467890" y="900375"/>
                </a:lnTo>
                <a:lnTo>
                  <a:pt x="506440" y="880033"/>
                </a:lnTo>
                <a:lnTo>
                  <a:pt x="517425" y="877306"/>
                </a:lnTo>
                <a:lnTo>
                  <a:pt x="528410" y="874124"/>
                </a:lnTo>
                <a:lnTo>
                  <a:pt x="561776" y="847760"/>
                </a:lnTo>
                <a:lnTo>
                  <a:pt x="574917" y="832759"/>
                </a:lnTo>
                <a:lnTo>
                  <a:pt x="582463" y="824464"/>
                </a:lnTo>
                <a:lnTo>
                  <a:pt x="614314" y="800996"/>
                </a:lnTo>
                <a:lnTo>
                  <a:pt x="625222" y="800485"/>
                </a:lnTo>
                <a:lnTo>
                  <a:pt x="636438" y="799746"/>
                </a:lnTo>
                <a:lnTo>
                  <a:pt x="647192" y="796394"/>
                </a:lnTo>
                <a:lnTo>
                  <a:pt x="657433" y="788666"/>
                </a:lnTo>
                <a:lnTo>
                  <a:pt x="667520" y="778211"/>
                </a:lnTo>
                <a:lnTo>
                  <a:pt x="677298" y="767756"/>
                </a:lnTo>
                <a:lnTo>
                  <a:pt x="686615" y="760029"/>
                </a:lnTo>
                <a:lnTo>
                  <a:pt x="695213" y="756847"/>
                </a:lnTo>
                <a:lnTo>
                  <a:pt x="703247" y="756392"/>
                </a:lnTo>
                <a:lnTo>
                  <a:pt x="711177" y="755938"/>
                </a:lnTo>
                <a:lnTo>
                  <a:pt x="747187" y="726164"/>
                </a:lnTo>
                <a:lnTo>
                  <a:pt x="774162" y="690651"/>
                </a:lnTo>
                <a:lnTo>
                  <a:pt x="781887" y="680026"/>
                </a:lnTo>
                <a:lnTo>
                  <a:pt x="792231" y="666673"/>
                </a:lnTo>
                <a:lnTo>
                  <a:pt x="804268" y="651388"/>
                </a:lnTo>
                <a:lnTo>
                  <a:pt x="816613" y="635876"/>
                </a:lnTo>
                <a:lnTo>
                  <a:pt x="827881" y="621841"/>
                </a:lnTo>
                <a:lnTo>
                  <a:pt x="837377" y="609398"/>
                </a:lnTo>
                <a:lnTo>
                  <a:pt x="864018" y="578203"/>
                </a:lnTo>
                <a:lnTo>
                  <a:pt x="898975" y="561328"/>
                </a:lnTo>
                <a:lnTo>
                  <a:pt x="910012" y="556384"/>
                </a:lnTo>
                <a:lnTo>
                  <a:pt x="946149" y="534565"/>
                </a:lnTo>
                <a:lnTo>
                  <a:pt x="960317" y="520474"/>
                </a:lnTo>
                <a:lnTo>
                  <a:pt x="967324" y="512916"/>
                </a:lnTo>
                <a:lnTo>
                  <a:pt x="975717" y="505473"/>
                </a:lnTo>
                <a:lnTo>
                  <a:pt x="986830" y="497860"/>
                </a:lnTo>
                <a:lnTo>
                  <a:pt x="999740" y="490018"/>
                </a:lnTo>
                <a:lnTo>
                  <a:pt x="1012137" y="482631"/>
                </a:lnTo>
                <a:lnTo>
                  <a:pt x="1021710" y="476381"/>
                </a:lnTo>
                <a:lnTo>
                  <a:pt x="1031566" y="469108"/>
                </a:lnTo>
                <a:lnTo>
                  <a:pt x="1031018" y="465470"/>
                </a:lnTo>
                <a:lnTo>
                  <a:pt x="1034851" y="461835"/>
                </a:lnTo>
                <a:lnTo>
                  <a:pt x="1038684" y="458200"/>
                </a:lnTo>
                <a:lnTo>
                  <a:pt x="1040327" y="460623"/>
                </a:lnTo>
                <a:lnTo>
                  <a:pt x="1044707" y="454562"/>
                </a:lnTo>
                <a:lnTo>
                  <a:pt x="1047966" y="448312"/>
                </a:lnTo>
                <a:lnTo>
                  <a:pt x="1051483" y="440016"/>
                </a:lnTo>
                <a:lnTo>
                  <a:pt x="1055718" y="431720"/>
                </a:lnTo>
                <a:lnTo>
                  <a:pt x="1061133" y="425470"/>
                </a:lnTo>
                <a:lnTo>
                  <a:pt x="1068807" y="422288"/>
                </a:lnTo>
                <a:lnTo>
                  <a:pt x="1078175" y="420925"/>
                </a:lnTo>
                <a:lnTo>
                  <a:pt x="1087235" y="420016"/>
                </a:lnTo>
                <a:lnTo>
                  <a:pt x="1093985" y="418197"/>
                </a:lnTo>
                <a:lnTo>
                  <a:pt x="1100556" y="414562"/>
                </a:lnTo>
                <a:lnTo>
                  <a:pt x="1094533" y="408500"/>
                </a:lnTo>
                <a:lnTo>
                  <a:pt x="1100556" y="403651"/>
                </a:lnTo>
                <a:lnTo>
                  <a:pt x="1106870" y="400014"/>
                </a:lnTo>
                <a:lnTo>
                  <a:pt x="1115339" y="396378"/>
                </a:lnTo>
                <a:lnTo>
                  <a:pt x="1123809" y="392742"/>
                </a:lnTo>
                <a:lnTo>
                  <a:pt x="1130123" y="389105"/>
                </a:lnTo>
                <a:lnTo>
                  <a:pt x="1136146" y="384255"/>
                </a:lnTo>
                <a:lnTo>
                  <a:pt x="1129576" y="379408"/>
                </a:lnTo>
                <a:lnTo>
                  <a:pt x="1136694" y="374559"/>
                </a:lnTo>
                <a:lnTo>
                  <a:pt x="1143341" y="371263"/>
                </a:lnTo>
                <a:lnTo>
                  <a:pt x="1152093" y="368195"/>
                </a:lnTo>
                <a:lnTo>
                  <a:pt x="1162180" y="364672"/>
                </a:lnTo>
                <a:lnTo>
                  <a:pt x="1172831" y="360013"/>
                </a:lnTo>
                <a:lnTo>
                  <a:pt x="1184612" y="353592"/>
                </a:lnTo>
                <a:lnTo>
                  <a:pt x="1197676" y="345921"/>
                </a:lnTo>
                <a:lnTo>
                  <a:pt x="1210637" y="338023"/>
                </a:lnTo>
                <a:lnTo>
                  <a:pt x="1222110" y="330921"/>
                </a:lnTo>
                <a:lnTo>
                  <a:pt x="1231940" y="324955"/>
                </a:lnTo>
                <a:lnTo>
                  <a:pt x="1262149" y="297738"/>
                </a:lnTo>
                <a:lnTo>
                  <a:pt x="1264587" y="292226"/>
                </a:lnTo>
                <a:lnTo>
                  <a:pt x="1268103" y="287283"/>
                </a:lnTo>
                <a:lnTo>
                  <a:pt x="1298765" y="270313"/>
                </a:lnTo>
                <a:lnTo>
                  <a:pt x="1309169" y="273948"/>
                </a:lnTo>
                <a:lnTo>
                  <a:pt x="1314097" y="272737"/>
                </a:lnTo>
                <a:lnTo>
                  <a:pt x="1319025" y="271525"/>
                </a:lnTo>
                <a:lnTo>
                  <a:pt x="1320667" y="265464"/>
                </a:lnTo>
                <a:lnTo>
                  <a:pt x="1325929" y="259213"/>
                </a:lnTo>
                <a:lnTo>
                  <a:pt x="1332782" y="250917"/>
                </a:lnTo>
                <a:lnTo>
                  <a:pt x="1340148" y="242622"/>
                </a:lnTo>
                <a:lnTo>
                  <a:pt x="1346949" y="236371"/>
                </a:lnTo>
                <a:lnTo>
                  <a:pt x="1355162" y="230310"/>
                </a:lnTo>
                <a:lnTo>
                  <a:pt x="1369946" y="229098"/>
                </a:lnTo>
                <a:lnTo>
                  <a:pt x="1377611" y="226675"/>
                </a:lnTo>
                <a:lnTo>
                  <a:pt x="1386919" y="224249"/>
                </a:lnTo>
                <a:lnTo>
                  <a:pt x="1392942" y="221825"/>
                </a:lnTo>
                <a:lnTo>
                  <a:pt x="1398966" y="219402"/>
                </a:lnTo>
                <a:lnTo>
                  <a:pt x="1398418" y="219402"/>
                </a:lnTo>
                <a:lnTo>
                  <a:pt x="1406083" y="214552"/>
                </a:lnTo>
                <a:lnTo>
                  <a:pt x="1438936" y="192733"/>
                </a:lnTo>
                <a:lnTo>
                  <a:pt x="1458647" y="178187"/>
                </a:lnTo>
                <a:lnTo>
                  <a:pt x="1465218" y="173338"/>
                </a:lnTo>
                <a:lnTo>
                  <a:pt x="1471241" y="168491"/>
                </a:lnTo>
                <a:lnTo>
                  <a:pt x="1478359" y="163641"/>
                </a:lnTo>
                <a:lnTo>
                  <a:pt x="1515318" y="140913"/>
                </a:lnTo>
                <a:lnTo>
                  <a:pt x="1533661" y="132126"/>
                </a:lnTo>
                <a:lnTo>
                  <a:pt x="1533113" y="136973"/>
                </a:lnTo>
                <a:lnTo>
                  <a:pt x="1537493" y="134549"/>
                </a:lnTo>
                <a:lnTo>
                  <a:pt x="1541873" y="132126"/>
                </a:lnTo>
                <a:lnTo>
                  <a:pt x="1549539" y="122427"/>
                </a:lnTo>
                <a:lnTo>
                  <a:pt x="1553919" y="120003"/>
                </a:lnTo>
                <a:lnTo>
                  <a:pt x="1558299" y="117580"/>
                </a:lnTo>
                <a:lnTo>
                  <a:pt x="1557752" y="124853"/>
                </a:lnTo>
                <a:lnTo>
                  <a:pt x="1563775" y="120003"/>
                </a:lnTo>
                <a:lnTo>
                  <a:pt x="1569268" y="114434"/>
                </a:lnTo>
                <a:lnTo>
                  <a:pt x="1576095" y="106366"/>
                </a:lnTo>
                <a:lnTo>
                  <a:pt x="1583332" y="97843"/>
                </a:lnTo>
                <a:lnTo>
                  <a:pt x="1613054" y="76365"/>
                </a:lnTo>
                <a:lnTo>
                  <a:pt x="1619624" y="72730"/>
                </a:lnTo>
                <a:lnTo>
                  <a:pt x="1622362" y="73941"/>
                </a:lnTo>
                <a:lnTo>
                  <a:pt x="1629480" y="69092"/>
                </a:lnTo>
                <a:lnTo>
                  <a:pt x="1635126" y="64660"/>
                </a:lnTo>
                <a:lnTo>
                  <a:pt x="1641389" y="59091"/>
                </a:lnTo>
                <a:lnTo>
                  <a:pt x="1648268" y="53069"/>
                </a:lnTo>
                <a:lnTo>
                  <a:pt x="1683558" y="29375"/>
                </a:lnTo>
                <a:lnTo>
                  <a:pt x="1701755" y="21819"/>
                </a:lnTo>
                <a:lnTo>
                  <a:pt x="1714896" y="25454"/>
                </a:lnTo>
                <a:lnTo>
                  <a:pt x="1720919" y="25454"/>
                </a:lnTo>
                <a:lnTo>
                  <a:pt x="1722014" y="29092"/>
                </a:lnTo>
                <a:lnTo>
                  <a:pt x="1728037" y="25454"/>
                </a:lnTo>
                <a:lnTo>
                  <a:pt x="1733401" y="21022"/>
                </a:lnTo>
                <a:lnTo>
                  <a:pt x="1739741" y="14544"/>
                </a:lnTo>
                <a:lnTo>
                  <a:pt x="1745978" y="8067"/>
                </a:lnTo>
                <a:lnTo>
                  <a:pt x="1751034" y="3635"/>
                </a:lnTo>
                <a:lnTo>
                  <a:pt x="1756510" y="0"/>
                </a:lnTo>
                <a:lnTo>
                  <a:pt x="1760890" y="3635"/>
                </a:lnTo>
                <a:lnTo>
                  <a:pt x="1764175" y="3635"/>
                </a:lnTo>
              </a:path>
            </a:pathLst>
          </a:custGeom>
          <a:ln w="59152">
            <a:solidFill>
              <a:srgbClr val="FF0000"/>
            </a:solidFill>
          </a:ln>
        </p:spPr>
        <p:txBody>
          <a:bodyPr wrap="square" lIns="0" tIns="0" rIns="0" bIns="0" rtlCol="0"/>
          <a:lstStyle/>
          <a:p>
            <a:endParaRPr sz="1539"/>
          </a:p>
        </p:txBody>
      </p:sp>
      <p:sp>
        <p:nvSpPr>
          <p:cNvPr id="7" name="object 7"/>
          <p:cNvSpPr/>
          <p:nvPr/>
        </p:nvSpPr>
        <p:spPr>
          <a:xfrm>
            <a:off x="3914761" y="3495245"/>
            <a:ext cx="617709" cy="338827"/>
          </a:xfrm>
          <a:prstGeom prst="rect">
            <a:avLst/>
          </a:prstGeom>
          <a:blipFill>
            <a:blip r:embed="rId5" cstate="print"/>
            <a:stretch>
              <a:fillRect/>
            </a:stretch>
          </a:blipFill>
        </p:spPr>
        <p:txBody>
          <a:bodyPr wrap="square" lIns="0" tIns="0" rIns="0" bIns="0" rtlCol="0"/>
          <a:lstStyle/>
          <a:p>
            <a:endParaRPr sz="1539"/>
          </a:p>
        </p:txBody>
      </p:sp>
      <p:sp>
        <p:nvSpPr>
          <p:cNvPr id="8" name="object 8"/>
          <p:cNvSpPr/>
          <p:nvPr/>
        </p:nvSpPr>
        <p:spPr>
          <a:xfrm>
            <a:off x="3925205" y="3492393"/>
            <a:ext cx="587518" cy="298646"/>
          </a:xfrm>
          <a:custGeom>
            <a:avLst/>
            <a:gdLst/>
            <a:ahLst/>
            <a:cxnLst/>
            <a:rect l="l" t="t" r="r" b="b"/>
            <a:pathLst>
              <a:path w="687070" h="349250">
                <a:moveTo>
                  <a:pt x="0" y="349104"/>
                </a:moveTo>
                <a:lnTo>
                  <a:pt x="37472" y="333876"/>
                </a:lnTo>
                <a:lnTo>
                  <a:pt x="73045" y="313535"/>
                </a:lnTo>
                <a:lnTo>
                  <a:pt x="78486" y="301943"/>
                </a:lnTo>
                <a:lnTo>
                  <a:pt x="82131" y="298193"/>
                </a:lnTo>
                <a:lnTo>
                  <a:pt x="87931" y="297000"/>
                </a:lnTo>
                <a:lnTo>
                  <a:pt x="94450" y="297739"/>
                </a:lnTo>
                <a:lnTo>
                  <a:pt x="101380" y="298704"/>
                </a:lnTo>
                <a:lnTo>
                  <a:pt x="108413" y="298193"/>
                </a:lnTo>
                <a:lnTo>
                  <a:pt x="145098" y="278798"/>
                </a:lnTo>
                <a:lnTo>
                  <a:pt x="141812" y="276374"/>
                </a:lnTo>
                <a:lnTo>
                  <a:pt x="151121" y="269101"/>
                </a:lnTo>
                <a:lnTo>
                  <a:pt x="160489" y="262510"/>
                </a:lnTo>
                <a:lnTo>
                  <a:pt x="172680" y="254555"/>
                </a:lnTo>
                <a:lnTo>
                  <a:pt x="184769" y="246600"/>
                </a:lnTo>
                <a:lnTo>
                  <a:pt x="193829" y="240009"/>
                </a:lnTo>
                <a:lnTo>
                  <a:pt x="202590" y="232736"/>
                </a:lnTo>
                <a:lnTo>
                  <a:pt x="199305" y="227887"/>
                </a:lnTo>
                <a:lnTo>
                  <a:pt x="203685" y="225463"/>
                </a:lnTo>
                <a:lnTo>
                  <a:pt x="208065" y="223039"/>
                </a:lnTo>
                <a:lnTo>
                  <a:pt x="220111" y="225463"/>
                </a:lnTo>
                <a:lnTo>
                  <a:pt x="226134" y="225463"/>
                </a:lnTo>
                <a:lnTo>
                  <a:pt x="234895" y="227887"/>
                </a:lnTo>
                <a:lnTo>
                  <a:pt x="239822" y="225463"/>
                </a:lnTo>
                <a:lnTo>
                  <a:pt x="244750" y="223039"/>
                </a:lnTo>
                <a:lnTo>
                  <a:pt x="244751" y="215766"/>
                </a:lnTo>
                <a:lnTo>
                  <a:pt x="249678" y="210917"/>
                </a:lnTo>
                <a:lnTo>
                  <a:pt x="254605" y="206068"/>
                </a:lnTo>
                <a:lnTo>
                  <a:pt x="262272" y="200006"/>
                </a:lnTo>
                <a:lnTo>
                  <a:pt x="269389" y="196371"/>
                </a:lnTo>
                <a:lnTo>
                  <a:pt x="276507" y="192736"/>
                </a:lnTo>
                <a:lnTo>
                  <a:pt x="286363" y="191521"/>
                </a:lnTo>
                <a:lnTo>
                  <a:pt x="292386" y="189098"/>
                </a:lnTo>
                <a:lnTo>
                  <a:pt x="298409" y="186674"/>
                </a:lnTo>
                <a:lnTo>
                  <a:pt x="325239" y="174552"/>
                </a:lnTo>
                <a:lnTo>
                  <a:pt x="332356" y="172128"/>
                </a:lnTo>
                <a:lnTo>
                  <a:pt x="367126" y="153187"/>
                </a:lnTo>
                <a:lnTo>
                  <a:pt x="392038" y="130914"/>
                </a:lnTo>
                <a:lnTo>
                  <a:pt x="389849" y="126064"/>
                </a:lnTo>
                <a:lnTo>
                  <a:pt x="394229" y="123641"/>
                </a:lnTo>
                <a:lnTo>
                  <a:pt x="398609" y="121217"/>
                </a:lnTo>
                <a:lnTo>
                  <a:pt x="410655" y="123641"/>
                </a:lnTo>
                <a:lnTo>
                  <a:pt x="415035" y="123641"/>
                </a:lnTo>
                <a:lnTo>
                  <a:pt x="411202" y="127276"/>
                </a:lnTo>
                <a:lnTo>
                  <a:pt x="420511" y="123641"/>
                </a:lnTo>
                <a:lnTo>
                  <a:pt x="429468" y="119380"/>
                </a:lnTo>
                <a:lnTo>
                  <a:pt x="441249" y="113187"/>
                </a:lnTo>
                <a:lnTo>
                  <a:pt x="454159" y="106766"/>
                </a:lnTo>
                <a:lnTo>
                  <a:pt x="466504" y="101822"/>
                </a:lnTo>
                <a:lnTo>
                  <a:pt x="478619" y="98980"/>
                </a:lnTo>
                <a:lnTo>
                  <a:pt x="491144" y="97276"/>
                </a:lnTo>
                <a:lnTo>
                  <a:pt x="502847" y="96026"/>
                </a:lnTo>
                <a:lnTo>
                  <a:pt x="512497" y="94549"/>
                </a:lnTo>
                <a:lnTo>
                  <a:pt x="523448" y="92125"/>
                </a:lnTo>
                <a:lnTo>
                  <a:pt x="526733" y="93337"/>
                </a:lnTo>
                <a:lnTo>
                  <a:pt x="532209" y="87276"/>
                </a:lnTo>
                <a:lnTo>
                  <a:pt x="535956" y="81196"/>
                </a:lnTo>
                <a:lnTo>
                  <a:pt x="539190" y="73184"/>
                </a:lnTo>
                <a:lnTo>
                  <a:pt x="542219" y="64945"/>
                </a:lnTo>
                <a:lnTo>
                  <a:pt x="545350" y="58184"/>
                </a:lnTo>
                <a:lnTo>
                  <a:pt x="549730" y="50911"/>
                </a:lnTo>
                <a:lnTo>
                  <a:pt x="554658" y="46061"/>
                </a:lnTo>
                <a:lnTo>
                  <a:pt x="558491" y="43638"/>
                </a:lnTo>
                <a:lnTo>
                  <a:pt x="562323" y="41214"/>
                </a:lnTo>
                <a:lnTo>
                  <a:pt x="563419" y="42426"/>
                </a:lnTo>
                <a:lnTo>
                  <a:pt x="568347" y="43638"/>
                </a:lnTo>
                <a:lnTo>
                  <a:pt x="573275" y="44849"/>
                </a:lnTo>
                <a:lnTo>
                  <a:pt x="580940" y="54546"/>
                </a:lnTo>
                <a:lnTo>
                  <a:pt x="588058" y="50911"/>
                </a:lnTo>
                <a:lnTo>
                  <a:pt x="593730" y="45513"/>
                </a:lnTo>
                <a:lnTo>
                  <a:pt x="599762" y="36820"/>
                </a:lnTo>
                <a:lnTo>
                  <a:pt x="605690" y="27899"/>
                </a:lnTo>
                <a:lnTo>
                  <a:pt x="611055" y="21819"/>
                </a:lnTo>
                <a:lnTo>
                  <a:pt x="617625" y="16969"/>
                </a:lnTo>
                <a:lnTo>
                  <a:pt x="627481" y="21819"/>
                </a:lnTo>
                <a:lnTo>
                  <a:pt x="633504" y="21819"/>
                </a:lnTo>
                <a:lnTo>
                  <a:pt x="638431" y="23030"/>
                </a:lnTo>
                <a:lnTo>
                  <a:pt x="647192" y="21819"/>
                </a:lnTo>
                <a:lnTo>
                  <a:pt x="686615" y="10910"/>
                </a:lnTo>
                <a:lnTo>
                  <a:pt x="686615" y="0"/>
                </a:lnTo>
              </a:path>
            </a:pathLst>
          </a:custGeom>
          <a:ln w="59155">
            <a:solidFill>
              <a:srgbClr val="FF0000"/>
            </a:solidFill>
          </a:ln>
        </p:spPr>
        <p:txBody>
          <a:bodyPr wrap="square" lIns="0" tIns="0" rIns="0" bIns="0" rtlCol="0"/>
          <a:lstStyle/>
          <a:p>
            <a:endParaRPr sz="1539"/>
          </a:p>
        </p:txBody>
      </p:sp>
      <p:sp>
        <p:nvSpPr>
          <p:cNvPr id="9" name="object 9"/>
          <p:cNvSpPr/>
          <p:nvPr/>
        </p:nvSpPr>
        <p:spPr>
          <a:xfrm>
            <a:off x="4506406" y="2848867"/>
            <a:ext cx="1337065" cy="675048"/>
          </a:xfrm>
          <a:prstGeom prst="rect">
            <a:avLst/>
          </a:prstGeom>
          <a:blipFill>
            <a:blip r:embed="rId6" cstate="print"/>
            <a:stretch>
              <a:fillRect/>
            </a:stretch>
          </a:blipFill>
        </p:spPr>
        <p:txBody>
          <a:bodyPr wrap="square" lIns="0" tIns="0" rIns="0" bIns="0" rtlCol="0"/>
          <a:lstStyle/>
          <a:p>
            <a:endParaRPr sz="1539"/>
          </a:p>
        </p:txBody>
      </p:sp>
      <p:sp>
        <p:nvSpPr>
          <p:cNvPr id="10" name="object 10"/>
          <p:cNvSpPr/>
          <p:nvPr/>
        </p:nvSpPr>
        <p:spPr>
          <a:xfrm>
            <a:off x="4523573" y="2858034"/>
            <a:ext cx="1295581" cy="628243"/>
          </a:xfrm>
          <a:custGeom>
            <a:avLst/>
            <a:gdLst/>
            <a:ahLst/>
            <a:cxnLst/>
            <a:rect l="l" t="t" r="r" b="b"/>
            <a:pathLst>
              <a:path w="1515109" h="734695">
                <a:moveTo>
                  <a:pt x="0" y="734575"/>
                </a:moveTo>
                <a:lnTo>
                  <a:pt x="35316" y="706392"/>
                </a:lnTo>
                <a:lnTo>
                  <a:pt x="77562" y="676334"/>
                </a:lnTo>
                <a:lnTo>
                  <a:pt x="96349" y="667129"/>
                </a:lnTo>
                <a:lnTo>
                  <a:pt x="105127" y="661845"/>
                </a:lnTo>
                <a:lnTo>
                  <a:pt x="113803" y="654402"/>
                </a:lnTo>
                <a:lnTo>
                  <a:pt x="121964" y="645936"/>
                </a:lnTo>
                <a:lnTo>
                  <a:pt x="129921" y="638151"/>
                </a:lnTo>
                <a:lnTo>
                  <a:pt x="137980" y="632753"/>
                </a:lnTo>
                <a:lnTo>
                  <a:pt x="147733" y="630707"/>
                </a:lnTo>
                <a:lnTo>
                  <a:pt x="158512" y="630934"/>
                </a:lnTo>
                <a:lnTo>
                  <a:pt x="167239" y="632071"/>
                </a:lnTo>
                <a:lnTo>
                  <a:pt x="170832" y="632753"/>
                </a:lnTo>
                <a:lnTo>
                  <a:pt x="178096" y="633264"/>
                </a:lnTo>
                <a:lnTo>
                  <a:pt x="185000" y="634116"/>
                </a:lnTo>
                <a:lnTo>
                  <a:pt x="191391" y="634286"/>
                </a:lnTo>
                <a:lnTo>
                  <a:pt x="197114" y="632753"/>
                </a:lnTo>
                <a:lnTo>
                  <a:pt x="201683" y="627980"/>
                </a:lnTo>
                <a:lnTo>
                  <a:pt x="205327" y="620934"/>
                </a:lnTo>
                <a:lnTo>
                  <a:pt x="208972" y="614343"/>
                </a:lnTo>
                <a:lnTo>
                  <a:pt x="213540" y="610934"/>
                </a:lnTo>
                <a:lnTo>
                  <a:pt x="219726" y="612866"/>
                </a:lnTo>
                <a:lnTo>
                  <a:pt x="226887" y="618207"/>
                </a:lnTo>
                <a:lnTo>
                  <a:pt x="233945" y="623548"/>
                </a:lnTo>
                <a:lnTo>
                  <a:pt x="239822" y="625480"/>
                </a:lnTo>
                <a:lnTo>
                  <a:pt x="243723" y="622412"/>
                </a:lnTo>
                <a:lnTo>
                  <a:pt x="246393" y="616389"/>
                </a:lnTo>
                <a:lnTo>
                  <a:pt x="249062" y="609457"/>
                </a:lnTo>
                <a:lnTo>
                  <a:pt x="252963" y="603661"/>
                </a:lnTo>
                <a:lnTo>
                  <a:pt x="286363" y="587903"/>
                </a:lnTo>
                <a:lnTo>
                  <a:pt x="290744" y="598811"/>
                </a:lnTo>
                <a:lnTo>
                  <a:pt x="295671" y="596388"/>
                </a:lnTo>
                <a:lnTo>
                  <a:pt x="298956" y="592808"/>
                </a:lnTo>
                <a:lnTo>
                  <a:pt x="301831" y="586842"/>
                </a:lnTo>
                <a:lnTo>
                  <a:pt x="304911" y="580194"/>
                </a:lnTo>
                <a:lnTo>
                  <a:pt x="308812" y="574569"/>
                </a:lnTo>
                <a:lnTo>
                  <a:pt x="313946" y="570421"/>
                </a:lnTo>
                <a:lnTo>
                  <a:pt x="319900" y="566841"/>
                </a:lnTo>
                <a:lnTo>
                  <a:pt x="326060" y="563489"/>
                </a:lnTo>
                <a:lnTo>
                  <a:pt x="331809" y="560022"/>
                </a:lnTo>
                <a:lnTo>
                  <a:pt x="338927" y="555173"/>
                </a:lnTo>
                <a:lnTo>
                  <a:pt x="345497" y="546688"/>
                </a:lnTo>
                <a:lnTo>
                  <a:pt x="351520" y="545476"/>
                </a:lnTo>
                <a:lnTo>
                  <a:pt x="357544" y="544265"/>
                </a:lnTo>
                <a:lnTo>
                  <a:pt x="363567" y="551538"/>
                </a:lnTo>
                <a:lnTo>
                  <a:pt x="367947" y="552749"/>
                </a:lnTo>
                <a:lnTo>
                  <a:pt x="372327" y="553961"/>
                </a:lnTo>
                <a:lnTo>
                  <a:pt x="372875" y="553961"/>
                </a:lnTo>
                <a:lnTo>
                  <a:pt x="377802" y="552749"/>
                </a:lnTo>
                <a:lnTo>
                  <a:pt x="382731" y="551538"/>
                </a:lnTo>
                <a:lnTo>
                  <a:pt x="392038" y="551538"/>
                </a:lnTo>
                <a:lnTo>
                  <a:pt x="397514" y="545476"/>
                </a:lnTo>
                <a:lnTo>
                  <a:pt x="401030" y="539567"/>
                </a:lnTo>
                <a:lnTo>
                  <a:pt x="403879" y="531839"/>
                </a:lnTo>
                <a:lnTo>
                  <a:pt x="406831" y="523657"/>
                </a:lnTo>
                <a:lnTo>
                  <a:pt x="410655" y="516384"/>
                </a:lnTo>
                <a:lnTo>
                  <a:pt x="439529" y="490076"/>
                </a:lnTo>
                <a:lnTo>
                  <a:pt x="470816" y="479167"/>
                </a:lnTo>
                <a:lnTo>
                  <a:pt x="483752" y="479565"/>
                </a:lnTo>
                <a:lnTo>
                  <a:pt x="496277" y="480190"/>
                </a:lnTo>
                <a:lnTo>
                  <a:pt x="505927" y="480019"/>
                </a:lnTo>
                <a:lnTo>
                  <a:pt x="515783" y="478807"/>
                </a:lnTo>
                <a:lnTo>
                  <a:pt x="511403" y="480019"/>
                </a:lnTo>
                <a:lnTo>
                  <a:pt x="519068" y="472746"/>
                </a:lnTo>
                <a:lnTo>
                  <a:pt x="526357" y="465019"/>
                </a:lnTo>
                <a:lnTo>
                  <a:pt x="535494" y="454564"/>
                </a:lnTo>
                <a:lnTo>
                  <a:pt x="544631" y="444109"/>
                </a:lnTo>
                <a:lnTo>
                  <a:pt x="551920" y="436381"/>
                </a:lnTo>
                <a:lnTo>
                  <a:pt x="559586" y="429108"/>
                </a:lnTo>
                <a:lnTo>
                  <a:pt x="556300" y="432743"/>
                </a:lnTo>
                <a:lnTo>
                  <a:pt x="565061" y="429108"/>
                </a:lnTo>
                <a:lnTo>
                  <a:pt x="573146" y="426324"/>
                </a:lnTo>
                <a:lnTo>
                  <a:pt x="583336" y="423199"/>
                </a:lnTo>
                <a:lnTo>
                  <a:pt x="594243" y="419392"/>
                </a:lnTo>
                <a:lnTo>
                  <a:pt x="604484" y="414562"/>
                </a:lnTo>
                <a:lnTo>
                  <a:pt x="614366" y="407630"/>
                </a:lnTo>
                <a:lnTo>
                  <a:pt x="624401" y="399107"/>
                </a:lnTo>
                <a:lnTo>
                  <a:pt x="633513" y="391039"/>
                </a:lnTo>
                <a:lnTo>
                  <a:pt x="640622" y="385470"/>
                </a:lnTo>
                <a:lnTo>
                  <a:pt x="648287" y="380620"/>
                </a:lnTo>
                <a:lnTo>
                  <a:pt x="647740" y="389108"/>
                </a:lnTo>
                <a:lnTo>
                  <a:pt x="650478" y="385470"/>
                </a:lnTo>
                <a:lnTo>
                  <a:pt x="653215" y="381835"/>
                </a:lnTo>
                <a:lnTo>
                  <a:pt x="654310" y="367288"/>
                </a:lnTo>
                <a:lnTo>
                  <a:pt x="657048" y="363651"/>
                </a:lnTo>
                <a:lnTo>
                  <a:pt x="659786" y="360015"/>
                </a:lnTo>
                <a:lnTo>
                  <a:pt x="661976" y="364863"/>
                </a:lnTo>
                <a:lnTo>
                  <a:pt x="666904" y="363651"/>
                </a:lnTo>
                <a:lnTo>
                  <a:pt x="671832" y="362439"/>
                </a:lnTo>
                <a:lnTo>
                  <a:pt x="680045" y="357590"/>
                </a:lnTo>
                <a:lnTo>
                  <a:pt x="686615" y="356378"/>
                </a:lnTo>
                <a:lnTo>
                  <a:pt x="693186" y="355166"/>
                </a:lnTo>
                <a:lnTo>
                  <a:pt x="698662" y="358801"/>
                </a:lnTo>
                <a:lnTo>
                  <a:pt x="706327" y="356378"/>
                </a:lnTo>
                <a:lnTo>
                  <a:pt x="739727" y="336982"/>
                </a:lnTo>
                <a:lnTo>
                  <a:pt x="740274" y="332135"/>
                </a:lnTo>
                <a:lnTo>
                  <a:pt x="749035" y="327286"/>
                </a:lnTo>
                <a:lnTo>
                  <a:pt x="757453" y="323649"/>
                </a:lnTo>
                <a:lnTo>
                  <a:pt x="767925" y="320013"/>
                </a:lnTo>
                <a:lnTo>
                  <a:pt x="777986" y="316376"/>
                </a:lnTo>
                <a:lnTo>
                  <a:pt x="785173" y="312740"/>
                </a:lnTo>
                <a:lnTo>
                  <a:pt x="791743" y="307890"/>
                </a:lnTo>
                <a:lnTo>
                  <a:pt x="786267" y="301831"/>
                </a:lnTo>
                <a:lnTo>
                  <a:pt x="788458" y="298194"/>
                </a:lnTo>
                <a:lnTo>
                  <a:pt x="790648" y="294556"/>
                </a:lnTo>
                <a:lnTo>
                  <a:pt x="791196" y="290921"/>
                </a:lnTo>
                <a:lnTo>
                  <a:pt x="798314" y="290921"/>
                </a:lnTo>
                <a:lnTo>
                  <a:pt x="805526" y="292227"/>
                </a:lnTo>
                <a:lnTo>
                  <a:pt x="814945" y="295011"/>
                </a:lnTo>
                <a:lnTo>
                  <a:pt x="824262" y="297568"/>
                </a:lnTo>
                <a:lnTo>
                  <a:pt x="831166" y="298194"/>
                </a:lnTo>
                <a:lnTo>
                  <a:pt x="837736" y="296982"/>
                </a:lnTo>
                <a:lnTo>
                  <a:pt x="835546" y="287285"/>
                </a:lnTo>
                <a:lnTo>
                  <a:pt x="837736" y="283648"/>
                </a:lnTo>
                <a:lnTo>
                  <a:pt x="839927" y="280010"/>
                </a:lnTo>
                <a:lnTo>
                  <a:pt x="833904" y="282436"/>
                </a:lnTo>
                <a:lnTo>
                  <a:pt x="844307" y="276374"/>
                </a:lnTo>
                <a:lnTo>
                  <a:pt x="855728" y="270295"/>
                </a:lnTo>
                <a:lnTo>
                  <a:pt x="871615" y="262283"/>
                </a:lnTo>
                <a:lnTo>
                  <a:pt x="887811" y="254044"/>
                </a:lnTo>
                <a:lnTo>
                  <a:pt x="900156" y="247282"/>
                </a:lnTo>
                <a:lnTo>
                  <a:pt x="912202" y="240009"/>
                </a:lnTo>
                <a:lnTo>
                  <a:pt x="912202" y="235160"/>
                </a:lnTo>
                <a:lnTo>
                  <a:pt x="916582" y="232736"/>
                </a:lnTo>
                <a:lnTo>
                  <a:pt x="920962" y="230313"/>
                </a:lnTo>
                <a:lnTo>
                  <a:pt x="926438" y="232736"/>
                </a:lnTo>
                <a:lnTo>
                  <a:pt x="929176" y="232736"/>
                </a:lnTo>
                <a:lnTo>
                  <a:pt x="929176" y="236372"/>
                </a:lnTo>
                <a:lnTo>
                  <a:pt x="933008" y="232736"/>
                </a:lnTo>
                <a:lnTo>
                  <a:pt x="936191" y="228305"/>
                </a:lnTo>
                <a:lnTo>
                  <a:pt x="939990" y="221827"/>
                </a:lnTo>
                <a:lnTo>
                  <a:pt x="944404" y="215349"/>
                </a:lnTo>
                <a:lnTo>
                  <a:pt x="949435" y="210917"/>
                </a:lnTo>
                <a:lnTo>
                  <a:pt x="956544" y="209384"/>
                </a:lnTo>
                <a:lnTo>
                  <a:pt x="965245" y="209554"/>
                </a:lnTo>
                <a:lnTo>
                  <a:pt x="972611" y="210406"/>
                </a:lnTo>
                <a:lnTo>
                  <a:pt x="975717" y="210917"/>
                </a:lnTo>
                <a:lnTo>
                  <a:pt x="983263" y="211258"/>
                </a:lnTo>
                <a:lnTo>
                  <a:pt x="991322" y="211826"/>
                </a:lnTo>
                <a:lnTo>
                  <a:pt x="998970" y="211940"/>
                </a:lnTo>
                <a:lnTo>
                  <a:pt x="1005284" y="210917"/>
                </a:lnTo>
                <a:lnTo>
                  <a:pt x="1012402" y="208494"/>
                </a:lnTo>
                <a:lnTo>
                  <a:pt x="1013497" y="198795"/>
                </a:lnTo>
                <a:lnTo>
                  <a:pt x="1018425" y="196371"/>
                </a:lnTo>
                <a:lnTo>
                  <a:pt x="1023352" y="193948"/>
                </a:lnTo>
                <a:lnTo>
                  <a:pt x="1027186" y="198795"/>
                </a:lnTo>
                <a:lnTo>
                  <a:pt x="1034851" y="196371"/>
                </a:lnTo>
                <a:lnTo>
                  <a:pt x="1041396" y="193758"/>
                </a:lnTo>
                <a:lnTo>
                  <a:pt x="1049018" y="190008"/>
                </a:lnTo>
                <a:lnTo>
                  <a:pt x="1056949" y="185803"/>
                </a:lnTo>
                <a:lnTo>
                  <a:pt x="1064418" y="181825"/>
                </a:lnTo>
                <a:lnTo>
                  <a:pt x="1071066" y="178359"/>
                </a:lnTo>
                <a:lnTo>
                  <a:pt x="1106511" y="155915"/>
                </a:lnTo>
                <a:lnTo>
                  <a:pt x="1114955" y="150063"/>
                </a:lnTo>
                <a:lnTo>
                  <a:pt x="1123553" y="145460"/>
                </a:lnTo>
                <a:lnTo>
                  <a:pt x="1133511" y="142789"/>
                </a:lnTo>
                <a:lnTo>
                  <a:pt x="1144496" y="141368"/>
                </a:lnTo>
                <a:lnTo>
                  <a:pt x="1154044" y="140175"/>
                </a:lnTo>
                <a:lnTo>
                  <a:pt x="1159690" y="138187"/>
                </a:lnTo>
                <a:lnTo>
                  <a:pt x="1159177" y="134721"/>
                </a:lnTo>
                <a:lnTo>
                  <a:pt x="1154352" y="130460"/>
                </a:lnTo>
                <a:lnTo>
                  <a:pt x="1148911" y="126425"/>
                </a:lnTo>
                <a:lnTo>
                  <a:pt x="1146549" y="123641"/>
                </a:lnTo>
                <a:lnTo>
                  <a:pt x="1147097" y="121217"/>
                </a:lnTo>
                <a:lnTo>
                  <a:pt x="1154214" y="122429"/>
                </a:lnTo>
                <a:lnTo>
                  <a:pt x="1162975" y="123641"/>
                </a:lnTo>
                <a:lnTo>
                  <a:pt x="1171317" y="125459"/>
                </a:lnTo>
                <a:lnTo>
                  <a:pt x="1181661" y="128186"/>
                </a:lnTo>
                <a:lnTo>
                  <a:pt x="1191696" y="130459"/>
                </a:lnTo>
                <a:lnTo>
                  <a:pt x="1199113" y="130914"/>
                </a:lnTo>
                <a:lnTo>
                  <a:pt x="1206231" y="129702"/>
                </a:lnTo>
                <a:lnTo>
                  <a:pt x="1199661" y="120006"/>
                </a:lnTo>
                <a:lnTo>
                  <a:pt x="1205684" y="116368"/>
                </a:lnTo>
                <a:lnTo>
                  <a:pt x="1211228" y="114039"/>
                </a:lnTo>
                <a:lnTo>
                  <a:pt x="1218414" y="112277"/>
                </a:lnTo>
                <a:lnTo>
                  <a:pt x="1226627" y="110742"/>
                </a:lnTo>
                <a:lnTo>
                  <a:pt x="1235251" y="109095"/>
                </a:lnTo>
                <a:lnTo>
                  <a:pt x="1244721" y="107277"/>
                </a:lnTo>
                <a:lnTo>
                  <a:pt x="1255168" y="105458"/>
                </a:lnTo>
                <a:lnTo>
                  <a:pt x="1265511" y="103640"/>
                </a:lnTo>
                <a:lnTo>
                  <a:pt x="1308621" y="92125"/>
                </a:lnTo>
                <a:lnTo>
                  <a:pt x="1309717" y="94549"/>
                </a:lnTo>
                <a:lnTo>
                  <a:pt x="1320667" y="87276"/>
                </a:lnTo>
                <a:lnTo>
                  <a:pt x="1331241" y="79378"/>
                </a:lnTo>
                <a:lnTo>
                  <a:pt x="1344485" y="68639"/>
                </a:lnTo>
                <a:lnTo>
                  <a:pt x="1357318" y="58127"/>
                </a:lnTo>
                <a:lnTo>
                  <a:pt x="1366661" y="50911"/>
                </a:lnTo>
                <a:lnTo>
                  <a:pt x="1375422" y="44849"/>
                </a:lnTo>
                <a:lnTo>
                  <a:pt x="1373231" y="50911"/>
                </a:lnTo>
                <a:lnTo>
                  <a:pt x="1377064" y="50911"/>
                </a:lnTo>
                <a:lnTo>
                  <a:pt x="1378707" y="52122"/>
                </a:lnTo>
                <a:lnTo>
                  <a:pt x="1389657" y="50911"/>
                </a:lnTo>
                <a:lnTo>
                  <a:pt x="1400514" y="49433"/>
                </a:lnTo>
                <a:lnTo>
                  <a:pt x="1414502" y="47274"/>
                </a:lnTo>
                <a:lnTo>
                  <a:pt x="1428387" y="45115"/>
                </a:lnTo>
                <a:lnTo>
                  <a:pt x="1438936" y="43638"/>
                </a:lnTo>
                <a:lnTo>
                  <a:pt x="1449339" y="42426"/>
                </a:lnTo>
                <a:lnTo>
                  <a:pt x="1447697" y="44849"/>
                </a:lnTo>
                <a:lnTo>
                  <a:pt x="1452077" y="43638"/>
                </a:lnTo>
                <a:lnTo>
                  <a:pt x="1456457" y="42426"/>
                </a:lnTo>
                <a:lnTo>
                  <a:pt x="1462480" y="38788"/>
                </a:lnTo>
                <a:lnTo>
                  <a:pt x="1465218" y="36365"/>
                </a:lnTo>
                <a:lnTo>
                  <a:pt x="1467956" y="33941"/>
                </a:lnTo>
                <a:lnTo>
                  <a:pt x="1461385" y="31515"/>
                </a:lnTo>
                <a:lnTo>
                  <a:pt x="1468503" y="29092"/>
                </a:lnTo>
                <a:lnTo>
                  <a:pt x="1476665" y="27615"/>
                </a:lnTo>
                <a:lnTo>
                  <a:pt x="1488215" y="26365"/>
                </a:lnTo>
                <a:lnTo>
                  <a:pt x="1499764" y="24660"/>
                </a:lnTo>
                <a:lnTo>
                  <a:pt x="1507926" y="21819"/>
                </a:lnTo>
                <a:lnTo>
                  <a:pt x="1515044" y="16969"/>
                </a:lnTo>
                <a:lnTo>
                  <a:pt x="1511211" y="0"/>
                </a:lnTo>
              </a:path>
            </a:pathLst>
          </a:custGeom>
          <a:ln w="59155">
            <a:solidFill>
              <a:srgbClr val="FF0000"/>
            </a:solidFill>
          </a:ln>
        </p:spPr>
        <p:txBody>
          <a:bodyPr wrap="square" lIns="0" tIns="0" rIns="0" bIns="0" rtlCol="0"/>
          <a:lstStyle/>
          <a:p>
            <a:endParaRPr sz="1539"/>
          </a:p>
        </p:txBody>
      </p:sp>
      <p:sp>
        <p:nvSpPr>
          <p:cNvPr id="11" name="object 11"/>
          <p:cNvSpPr/>
          <p:nvPr/>
        </p:nvSpPr>
        <p:spPr>
          <a:xfrm>
            <a:off x="5804376" y="2369295"/>
            <a:ext cx="1318821" cy="518666"/>
          </a:xfrm>
          <a:prstGeom prst="rect">
            <a:avLst/>
          </a:prstGeom>
          <a:blipFill>
            <a:blip r:embed="rId7" cstate="print"/>
            <a:stretch>
              <a:fillRect/>
            </a:stretch>
          </a:blipFill>
        </p:spPr>
        <p:txBody>
          <a:bodyPr wrap="square" lIns="0" tIns="0" rIns="0" bIns="0" rtlCol="0"/>
          <a:lstStyle/>
          <a:p>
            <a:endParaRPr sz="1539"/>
          </a:p>
        </p:txBody>
      </p:sp>
      <p:sp>
        <p:nvSpPr>
          <p:cNvPr id="12" name="object 12"/>
          <p:cNvSpPr/>
          <p:nvPr/>
        </p:nvSpPr>
        <p:spPr>
          <a:xfrm>
            <a:off x="5815819" y="2377988"/>
            <a:ext cx="1289608" cy="468060"/>
          </a:xfrm>
          <a:custGeom>
            <a:avLst/>
            <a:gdLst/>
            <a:ahLst/>
            <a:cxnLst/>
            <a:rect l="l" t="t" r="r" b="b"/>
            <a:pathLst>
              <a:path w="1508125" h="547369">
                <a:moveTo>
                  <a:pt x="0" y="546840"/>
                </a:moveTo>
                <a:lnTo>
                  <a:pt x="72275" y="510475"/>
                </a:lnTo>
                <a:lnTo>
                  <a:pt x="80976" y="506782"/>
                </a:lnTo>
                <a:lnTo>
                  <a:pt x="85621" y="505475"/>
                </a:lnTo>
                <a:lnTo>
                  <a:pt x="88521" y="504850"/>
                </a:lnTo>
                <a:lnTo>
                  <a:pt x="91986" y="503202"/>
                </a:lnTo>
                <a:lnTo>
                  <a:pt x="98009" y="499566"/>
                </a:lnTo>
                <a:lnTo>
                  <a:pt x="101295" y="491079"/>
                </a:lnTo>
                <a:lnTo>
                  <a:pt x="108413" y="488656"/>
                </a:lnTo>
                <a:lnTo>
                  <a:pt x="114598" y="487974"/>
                </a:lnTo>
                <a:lnTo>
                  <a:pt x="121759" y="488656"/>
                </a:lnTo>
                <a:lnTo>
                  <a:pt x="128817" y="489337"/>
                </a:lnTo>
                <a:lnTo>
                  <a:pt x="134694" y="488656"/>
                </a:lnTo>
                <a:lnTo>
                  <a:pt x="141265" y="486232"/>
                </a:lnTo>
                <a:lnTo>
                  <a:pt x="142360" y="478959"/>
                </a:lnTo>
                <a:lnTo>
                  <a:pt x="147835" y="474110"/>
                </a:lnTo>
                <a:lnTo>
                  <a:pt x="153311" y="469260"/>
                </a:lnTo>
                <a:lnTo>
                  <a:pt x="160429" y="464413"/>
                </a:lnTo>
                <a:lnTo>
                  <a:pt x="167547" y="459564"/>
                </a:lnTo>
                <a:lnTo>
                  <a:pt x="203068" y="437744"/>
                </a:lnTo>
                <a:lnTo>
                  <a:pt x="233252" y="423653"/>
                </a:lnTo>
                <a:lnTo>
                  <a:pt x="241773" y="420073"/>
                </a:lnTo>
                <a:lnTo>
                  <a:pt x="249678" y="415925"/>
                </a:lnTo>
                <a:lnTo>
                  <a:pt x="257018" y="410641"/>
                </a:lnTo>
                <a:lnTo>
                  <a:pt x="264051" y="404561"/>
                </a:lnTo>
                <a:lnTo>
                  <a:pt x="270467" y="398709"/>
                </a:lnTo>
                <a:lnTo>
                  <a:pt x="275960" y="394106"/>
                </a:lnTo>
                <a:lnTo>
                  <a:pt x="282530" y="389257"/>
                </a:lnTo>
                <a:lnTo>
                  <a:pt x="284721" y="390469"/>
                </a:lnTo>
                <a:lnTo>
                  <a:pt x="289101" y="386833"/>
                </a:lnTo>
                <a:lnTo>
                  <a:pt x="293481" y="383198"/>
                </a:lnTo>
                <a:lnTo>
                  <a:pt x="297862" y="374711"/>
                </a:lnTo>
                <a:lnTo>
                  <a:pt x="302242" y="372287"/>
                </a:lnTo>
                <a:lnTo>
                  <a:pt x="306622" y="369864"/>
                </a:lnTo>
                <a:lnTo>
                  <a:pt x="315383" y="372287"/>
                </a:lnTo>
                <a:lnTo>
                  <a:pt x="331809" y="372287"/>
                </a:lnTo>
                <a:lnTo>
                  <a:pt x="354806" y="372287"/>
                </a:lnTo>
                <a:lnTo>
                  <a:pt x="360281" y="372287"/>
                </a:lnTo>
                <a:lnTo>
                  <a:pt x="358638" y="375925"/>
                </a:lnTo>
                <a:lnTo>
                  <a:pt x="364661" y="372287"/>
                </a:lnTo>
                <a:lnTo>
                  <a:pt x="370154" y="368026"/>
                </a:lnTo>
                <a:lnTo>
                  <a:pt x="376981" y="361833"/>
                </a:lnTo>
                <a:lnTo>
                  <a:pt x="384219" y="355412"/>
                </a:lnTo>
                <a:lnTo>
                  <a:pt x="390943" y="350468"/>
                </a:lnTo>
                <a:lnTo>
                  <a:pt x="399156" y="345619"/>
                </a:lnTo>
                <a:lnTo>
                  <a:pt x="407370" y="344407"/>
                </a:lnTo>
                <a:lnTo>
                  <a:pt x="413940" y="343195"/>
                </a:lnTo>
                <a:lnTo>
                  <a:pt x="420511" y="341983"/>
                </a:lnTo>
                <a:lnTo>
                  <a:pt x="430366" y="343195"/>
                </a:lnTo>
                <a:lnTo>
                  <a:pt x="434746" y="343195"/>
                </a:lnTo>
                <a:lnTo>
                  <a:pt x="433652" y="346833"/>
                </a:lnTo>
                <a:lnTo>
                  <a:pt x="440222" y="343195"/>
                </a:lnTo>
                <a:lnTo>
                  <a:pt x="446151" y="338423"/>
                </a:lnTo>
                <a:lnTo>
                  <a:pt x="453568" y="331377"/>
                </a:lnTo>
                <a:lnTo>
                  <a:pt x="461705" y="324785"/>
                </a:lnTo>
                <a:lnTo>
                  <a:pt x="469789" y="321376"/>
                </a:lnTo>
                <a:lnTo>
                  <a:pt x="478156" y="323138"/>
                </a:lnTo>
                <a:lnTo>
                  <a:pt x="487037" y="328195"/>
                </a:lnTo>
                <a:lnTo>
                  <a:pt x="495507" y="333479"/>
                </a:lnTo>
                <a:lnTo>
                  <a:pt x="502642" y="335922"/>
                </a:lnTo>
                <a:lnTo>
                  <a:pt x="510854" y="335922"/>
                </a:lnTo>
                <a:lnTo>
                  <a:pt x="510307" y="323800"/>
                </a:lnTo>
                <a:lnTo>
                  <a:pt x="519068" y="321376"/>
                </a:lnTo>
                <a:lnTo>
                  <a:pt x="528410" y="320354"/>
                </a:lnTo>
                <a:lnTo>
                  <a:pt x="540422" y="320467"/>
                </a:lnTo>
                <a:lnTo>
                  <a:pt x="550791" y="321035"/>
                </a:lnTo>
                <a:lnTo>
                  <a:pt x="555206" y="321376"/>
                </a:lnTo>
                <a:lnTo>
                  <a:pt x="565061" y="321376"/>
                </a:lnTo>
                <a:lnTo>
                  <a:pt x="571084" y="325011"/>
                </a:lnTo>
                <a:lnTo>
                  <a:pt x="578202" y="321376"/>
                </a:lnTo>
                <a:lnTo>
                  <a:pt x="583361" y="316945"/>
                </a:lnTo>
                <a:lnTo>
                  <a:pt x="588263" y="310467"/>
                </a:lnTo>
                <a:lnTo>
                  <a:pt x="593063" y="303990"/>
                </a:lnTo>
                <a:lnTo>
                  <a:pt x="597914" y="299557"/>
                </a:lnTo>
                <a:lnTo>
                  <a:pt x="604484" y="295922"/>
                </a:lnTo>
                <a:lnTo>
                  <a:pt x="611055" y="303195"/>
                </a:lnTo>
                <a:lnTo>
                  <a:pt x="617625" y="299557"/>
                </a:lnTo>
                <a:lnTo>
                  <a:pt x="622938" y="295125"/>
                </a:lnTo>
                <a:lnTo>
                  <a:pt x="628508" y="288647"/>
                </a:lnTo>
                <a:lnTo>
                  <a:pt x="633564" y="282170"/>
                </a:lnTo>
                <a:lnTo>
                  <a:pt x="637337" y="277738"/>
                </a:lnTo>
                <a:lnTo>
                  <a:pt x="641169" y="274102"/>
                </a:lnTo>
                <a:lnTo>
                  <a:pt x="637884" y="281375"/>
                </a:lnTo>
                <a:lnTo>
                  <a:pt x="640622" y="277738"/>
                </a:lnTo>
                <a:lnTo>
                  <a:pt x="642906" y="273306"/>
                </a:lnTo>
                <a:lnTo>
                  <a:pt x="645755" y="266829"/>
                </a:lnTo>
                <a:lnTo>
                  <a:pt x="649323" y="260351"/>
                </a:lnTo>
                <a:lnTo>
                  <a:pt x="653763" y="255919"/>
                </a:lnTo>
                <a:lnTo>
                  <a:pt x="660641" y="254385"/>
                </a:lnTo>
                <a:lnTo>
                  <a:pt x="669368" y="254555"/>
                </a:lnTo>
                <a:lnTo>
                  <a:pt x="676862" y="255407"/>
                </a:lnTo>
                <a:lnTo>
                  <a:pt x="680045" y="255919"/>
                </a:lnTo>
                <a:lnTo>
                  <a:pt x="716182" y="255919"/>
                </a:lnTo>
                <a:lnTo>
                  <a:pt x="739179" y="255919"/>
                </a:lnTo>
                <a:lnTo>
                  <a:pt x="746057" y="256089"/>
                </a:lnTo>
                <a:lnTo>
                  <a:pt x="753552" y="256373"/>
                </a:lnTo>
                <a:lnTo>
                  <a:pt x="760431" y="256430"/>
                </a:lnTo>
                <a:lnTo>
                  <a:pt x="765461" y="255919"/>
                </a:lnTo>
                <a:lnTo>
                  <a:pt x="770389" y="254707"/>
                </a:lnTo>
                <a:lnTo>
                  <a:pt x="763819" y="253495"/>
                </a:lnTo>
                <a:lnTo>
                  <a:pt x="768746" y="248646"/>
                </a:lnTo>
                <a:lnTo>
                  <a:pt x="800503" y="224403"/>
                </a:lnTo>
                <a:lnTo>
                  <a:pt x="797766" y="232888"/>
                </a:lnTo>
                <a:lnTo>
                  <a:pt x="801599" y="234100"/>
                </a:lnTo>
                <a:lnTo>
                  <a:pt x="805431" y="235311"/>
                </a:lnTo>
                <a:lnTo>
                  <a:pt x="812550" y="236523"/>
                </a:lnTo>
                <a:lnTo>
                  <a:pt x="818025" y="234100"/>
                </a:lnTo>
                <a:lnTo>
                  <a:pt x="823500" y="231676"/>
                </a:lnTo>
                <a:lnTo>
                  <a:pt x="826239" y="221977"/>
                </a:lnTo>
                <a:lnTo>
                  <a:pt x="834451" y="219554"/>
                </a:lnTo>
                <a:lnTo>
                  <a:pt x="841586" y="218361"/>
                </a:lnTo>
                <a:lnTo>
                  <a:pt x="850056" y="218190"/>
                </a:lnTo>
                <a:lnTo>
                  <a:pt x="858937" y="218702"/>
                </a:lnTo>
                <a:lnTo>
                  <a:pt x="867304" y="219554"/>
                </a:lnTo>
                <a:lnTo>
                  <a:pt x="874464" y="221883"/>
                </a:lnTo>
                <a:lnTo>
                  <a:pt x="881061" y="225463"/>
                </a:lnTo>
                <a:lnTo>
                  <a:pt x="888170" y="227907"/>
                </a:lnTo>
                <a:lnTo>
                  <a:pt x="896871" y="226827"/>
                </a:lnTo>
                <a:lnTo>
                  <a:pt x="908728" y="219951"/>
                </a:lnTo>
                <a:lnTo>
                  <a:pt x="922742" y="209098"/>
                </a:lnTo>
                <a:lnTo>
                  <a:pt x="936140" y="198019"/>
                </a:lnTo>
                <a:lnTo>
                  <a:pt x="946149" y="190461"/>
                </a:lnTo>
                <a:lnTo>
                  <a:pt x="956005" y="184400"/>
                </a:lnTo>
                <a:lnTo>
                  <a:pt x="956005" y="190461"/>
                </a:lnTo>
                <a:lnTo>
                  <a:pt x="959290" y="190461"/>
                </a:lnTo>
                <a:lnTo>
                  <a:pt x="957100" y="189250"/>
                </a:lnTo>
                <a:lnTo>
                  <a:pt x="965861" y="190461"/>
                </a:lnTo>
                <a:lnTo>
                  <a:pt x="974921" y="192791"/>
                </a:lnTo>
                <a:lnTo>
                  <a:pt x="987010" y="196371"/>
                </a:lnTo>
                <a:lnTo>
                  <a:pt x="999201" y="198814"/>
                </a:lnTo>
                <a:lnTo>
                  <a:pt x="1008569" y="197735"/>
                </a:lnTo>
                <a:lnTo>
                  <a:pt x="1013779" y="190859"/>
                </a:lnTo>
                <a:lnTo>
                  <a:pt x="1016577" y="180006"/>
                </a:lnTo>
                <a:lnTo>
                  <a:pt x="1018656" y="168927"/>
                </a:lnTo>
                <a:lnTo>
                  <a:pt x="1021710" y="161369"/>
                </a:lnTo>
                <a:lnTo>
                  <a:pt x="1027186" y="155308"/>
                </a:lnTo>
                <a:lnTo>
                  <a:pt x="1041422" y="161369"/>
                </a:lnTo>
                <a:lnTo>
                  <a:pt x="1047445" y="161369"/>
                </a:lnTo>
                <a:lnTo>
                  <a:pt x="1046350" y="162581"/>
                </a:lnTo>
                <a:lnTo>
                  <a:pt x="1057848" y="161369"/>
                </a:lnTo>
                <a:lnTo>
                  <a:pt x="1099888" y="156085"/>
                </a:lnTo>
                <a:lnTo>
                  <a:pt x="1114159" y="151938"/>
                </a:lnTo>
                <a:lnTo>
                  <a:pt x="1113697" y="149551"/>
                </a:lnTo>
                <a:lnTo>
                  <a:pt x="1112414" y="147619"/>
                </a:lnTo>
                <a:lnTo>
                  <a:pt x="1113697" y="146823"/>
                </a:lnTo>
                <a:lnTo>
                  <a:pt x="1119189" y="147789"/>
                </a:lnTo>
                <a:lnTo>
                  <a:pt x="1126838" y="150005"/>
                </a:lnTo>
                <a:lnTo>
                  <a:pt x="1134486" y="152449"/>
                </a:lnTo>
                <a:lnTo>
                  <a:pt x="1139979" y="154096"/>
                </a:lnTo>
                <a:lnTo>
                  <a:pt x="1144907" y="155308"/>
                </a:lnTo>
                <a:lnTo>
                  <a:pt x="1139431" y="156520"/>
                </a:lnTo>
                <a:lnTo>
                  <a:pt x="1143264" y="154096"/>
                </a:lnTo>
                <a:lnTo>
                  <a:pt x="1147097" y="151673"/>
                </a:lnTo>
                <a:lnTo>
                  <a:pt x="1158596" y="146823"/>
                </a:lnTo>
                <a:lnTo>
                  <a:pt x="1162975" y="139550"/>
                </a:lnTo>
                <a:lnTo>
                  <a:pt x="1164772" y="132789"/>
                </a:lnTo>
                <a:lnTo>
                  <a:pt x="1165029" y="124550"/>
                </a:lnTo>
                <a:lnTo>
                  <a:pt x="1165902" y="116538"/>
                </a:lnTo>
                <a:lnTo>
                  <a:pt x="1169546" y="110458"/>
                </a:lnTo>
                <a:lnTo>
                  <a:pt x="1177708" y="106935"/>
                </a:lnTo>
                <a:lnTo>
                  <a:pt x="1188847" y="105003"/>
                </a:lnTo>
                <a:lnTo>
                  <a:pt x="1200191" y="103980"/>
                </a:lnTo>
                <a:lnTo>
                  <a:pt x="1208969" y="103185"/>
                </a:lnTo>
                <a:lnTo>
                  <a:pt x="1217730" y="101973"/>
                </a:lnTo>
                <a:lnTo>
                  <a:pt x="1217183" y="104397"/>
                </a:lnTo>
                <a:lnTo>
                  <a:pt x="1222110" y="103185"/>
                </a:lnTo>
                <a:lnTo>
                  <a:pt x="1227038" y="101973"/>
                </a:lnTo>
                <a:lnTo>
                  <a:pt x="1233609" y="97124"/>
                </a:lnTo>
                <a:lnTo>
                  <a:pt x="1238536" y="95912"/>
                </a:lnTo>
                <a:lnTo>
                  <a:pt x="1243464" y="94700"/>
                </a:lnTo>
                <a:lnTo>
                  <a:pt x="1251677" y="95912"/>
                </a:lnTo>
                <a:lnTo>
                  <a:pt x="1257709" y="96083"/>
                </a:lnTo>
                <a:lnTo>
                  <a:pt x="1265023" y="96367"/>
                </a:lnTo>
                <a:lnTo>
                  <a:pt x="1272235" y="96423"/>
                </a:lnTo>
                <a:lnTo>
                  <a:pt x="1277959" y="95912"/>
                </a:lnTo>
                <a:lnTo>
                  <a:pt x="1283982" y="94700"/>
                </a:lnTo>
                <a:lnTo>
                  <a:pt x="1283435" y="94700"/>
                </a:lnTo>
                <a:lnTo>
                  <a:pt x="1287815" y="88639"/>
                </a:lnTo>
                <a:lnTo>
                  <a:pt x="1291305" y="82218"/>
                </a:lnTo>
                <a:lnTo>
                  <a:pt x="1295206" y="73639"/>
                </a:lnTo>
                <a:lnTo>
                  <a:pt x="1299518" y="65286"/>
                </a:lnTo>
                <a:lnTo>
                  <a:pt x="1304241" y="59547"/>
                </a:lnTo>
                <a:lnTo>
                  <a:pt x="1310811" y="54698"/>
                </a:lnTo>
                <a:lnTo>
                  <a:pt x="1327238" y="59547"/>
                </a:lnTo>
                <a:lnTo>
                  <a:pt x="1332713" y="59547"/>
                </a:lnTo>
                <a:lnTo>
                  <a:pt x="1331618" y="58335"/>
                </a:lnTo>
                <a:lnTo>
                  <a:pt x="1337093" y="59547"/>
                </a:lnTo>
                <a:lnTo>
                  <a:pt x="1342569" y="60759"/>
                </a:lnTo>
                <a:lnTo>
                  <a:pt x="1351877" y="65608"/>
                </a:lnTo>
                <a:lnTo>
                  <a:pt x="1360090" y="66820"/>
                </a:lnTo>
                <a:lnTo>
                  <a:pt x="1366584" y="67502"/>
                </a:lnTo>
                <a:lnTo>
                  <a:pt x="1373437" y="67729"/>
                </a:lnTo>
                <a:lnTo>
                  <a:pt x="1380187" y="67502"/>
                </a:lnTo>
                <a:lnTo>
                  <a:pt x="1414297" y="51062"/>
                </a:lnTo>
                <a:lnTo>
                  <a:pt x="1419224" y="45001"/>
                </a:lnTo>
                <a:lnTo>
                  <a:pt x="1423408" y="39546"/>
                </a:lnTo>
                <a:lnTo>
                  <a:pt x="1428053" y="33182"/>
                </a:lnTo>
                <a:lnTo>
                  <a:pt x="1432391" y="27272"/>
                </a:lnTo>
                <a:lnTo>
                  <a:pt x="1435651" y="23182"/>
                </a:lnTo>
                <a:lnTo>
                  <a:pt x="1438936" y="19546"/>
                </a:lnTo>
                <a:lnTo>
                  <a:pt x="1436745" y="24394"/>
                </a:lnTo>
                <a:lnTo>
                  <a:pt x="1438936" y="23182"/>
                </a:lnTo>
                <a:lnTo>
                  <a:pt x="1441126" y="21970"/>
                </a:lnTo>
                <a:lnTo>
                  <a:pt x="1446054" y="19546"/>
                </a:lnTo>
                <a:lnTo>
                  <a:pt x="1448792" y="15909"/>
                </a:lnTo>
                <a:lnTo>
                  <a:pt x="1451529" y="12273"/>
                </a:lnTo>
                <a:lnTo>
                  <a:pt x="1449887" y="3786"/>
                </a:lnTo>
                <a:lnTo>
                  <a:pt x="1455362" y="1363"/>
                </a:lnTo>
                <a:lnTo>
                  <a:pt x="1460931" y="170"/>
                </a:lnTo>
                <a:lnTo>
                  <a:pt x="1468297" y="0"/>
                </a:lnTo>
                <a:lnTo>
                  <a:pt x="1475766" y="511"/>
                </a:lnTo>
                <a:lnTo>
                  <a:pt x="1481644" y="1363"/>
                </a:lnTo>
                <a:lnTo>
                  <a:pt x="1487667" y="2575"/>
                </a:lnTo>
                <a:lnTo>
                  <a:pt x="1487120" y="7424"/>
                </a:lnTo>
                <a:lnTo>
                  <a:pt x="1491500" y="8636"/>
                </a:lnTo>
                <a:lnTo>
                  <a:pt x="1495880" y="9848"/>
                </a:lnTo>
                <a:lnTo>
                  <a:pt x="1507926" y="8636"/>
                </a:lnTo>
              </a:path>
            </a:pathLst>
          </a:custGeom>
          <a:ln w="59157">
            <a:solidFill>
              <a:srgbClr val="FF0000"/>
            </a:solidFill>
          </a:ln>
        </p:spPr>
        <p:txBody>
          <a:bodyPr wrap="square" lIns="0" tIns="0" rIns="0" bIns="0" rtlCol="0"/>
          <a:lstStyle/>
          <a:p>
            <a:endParaRPr sz="1539"/>
          </a:p>
        </p:txBody>
      </p:sp>
      <p:sp>
        <p:nvSpPr>
          <p:cNvPr id="13" name="object 13"/>
          <p:cNvSpPr/>
          <p:nvPr/>
        </p:nvSpPr>
        <p:spPr>
          <a:xfrm>
            <a:off x="7102347" y="2158179"/>
            <a:ext cx="628134" cy="252817"/>
          </a:xfrm>
          <a:prstGeom prst="rect">
            <a:avLst/>
          </a:prstGeom>
          <a:blipFill>
            <a:blip r:embed="rId8" cstate="print"/>
            <a:stretch>
              <a:fillRect/>
            </a:stretch>
          </a:blipFill>
        </p:spPr>
        <p:txBody>
          <a:bodyPr wrap="square" lIns="0" tIns="0" rIns="0" bIns="0" rtlCol="0"/>
          <a:lstStyle/>
          <a:p>
            <a:endParaRPr sz="1539"/>
          </a:p>
        </p:txBody>
      </p:sp>
      <p:sp>
        <p:nvSpPr>
          <p:cNvPr id="14" name="object 14"/>
          <p:cNvSpPr/>
          <p:nvPr/>
        </p:nvSpPr>
        <p:spPr>
          <a:xfrm>
            <a:off x="7108067" y="2167701"/>
            <a:ext cx="621184" cy="199278"/>
          </a:xfrm>
          <a:custGeom>
            <a:avLst/>
            <a:gdLst/>
            <a:ahLst/>
            <a:cxnLst/>
            <a:rect l="l" t="t" r="r" b="b"/>
            <a:pathLst>
              <a:path w="726440" h="233044">
                <a:moveTo>
                  <a:pt x="0" y="232736"/>
                </a:moveTo>
                <a:lnTo>
                  <a:pt x="70735" y="221827"/>
                </a:lnTo>
                <a:lnTo>
                  <a:pt x="124839" y="210917"/>
                </a:lnTo>
                <a:lnTo>
                  <a:pt x="160976" y="189098"/>
                </a:lnTo>
                <a:lnTo>
                  <a:pt x="162593" y="182961"/>
                </a:lnTo>
                <a:lnTo>
                  <a:pt x="160771" y="176370"/>
                </a:lnTo>
                <a:lnTo>
                  <a:pt x="159051" y="170688"/>
                </a:lnTo>
                <a:lnTo>
                  <a:pt x="160976" y="167279"/>
                </a:lnTo>
                <a:lnTo>
                  <a:pt x="168984" y="167734"/>
                </a:lnTo>
                <a:lnTo>
                  <a:pt x="180688" y="170916"/>
                </a:lnTo>
                <a:lnTo>
                  <a:pt x="192392" y="174097"/>
                </a:lnTo>
                <a:lnTo>
                  <a:pt x="200399" y="174552"/>
                </a:lnTo>
                <a:lnTo>
                  <a:pt x="200861" y="170632"/>
                </a:lnTo>
                <a:lnTo>
                  <a:pt x="196703" y="164098"/>
                </a:lnTo>
                <a:lnTo>
                  <a:pt x="194393" y="157336"/>
                </a:lnTo>
                <a:lnTo>
                  <a:pt x="200399" y="152733"/>
                </a:lnTo>
                <a:lnTo>
                  <a:pt x="220342" y="151711"/>
                </a:lnTo>
                <a:lnTo>
                  <a:pt x="249473" y="152733"/>
                </a:lnTo>
                <a:lnTo>
                  <a:pt x="278706" y="153755"/>
                </a:lnTo>
                <a:lnTo>
                  <a:pt x="298957" y="152733"/>
                </a:lnTo>
                <a:lnTo>
                  <a:pt x="306400" y="148301"/>
                </a:lnTo>
                <a:lnTo>
                  <a:pt x="306349" y="141823"/>
                </a:lnTo>
                <a:lnTo>
                  <a:pt x="303423" y="135346"/>
                </a:lnTo>
                <a:lnTo>
                  <a:pt x="302242" y="130914"/>
                </a:lnTo>
                <a:lnTo>
                  <a:pt x="303884" y="127279"/>
                </a:lnTo>
                <a:lnTo>
                  <a:pt x="308812" y="130914"/>
                </a:lnTo>
                <a:lnTo>
                  <a:pt x="313192" y="130914"/>
                </a:lnTo>
                <a:lnTo>
                  <a:pt x="324144" y="134549"/>
                </a:lnTo>
                <a:lnTo>
                  <a:pt x="328524" y="130914"/>
                </a:lnTo>
                <a:lnTo>
                  <a:pt x="332904" y="127279"/>
                </a:lnTo>
                <a:lnTo>
                  <a:pt x="331809" y="113944"/>
                </a:lnTo>
                <a:lnTo>
                  <a:pt x="335094" y="109095"/>
                </a:lnTo>
                <a:lnTo>
                  <a:pt x="338380" y="104245"/>
                </a:lnTo>
                <a:lnTo>
                  <a:pt x="341117" y="104245"/>
                </a:lnTo>
                <a:lnTo>
                  <a:pt x="348235" y="101822"/>
                </a:lnTo>
                <a:lnTo>
                  <a:pt x="355011" y="100345"/>
                </a:lnTo>
                <a:lnTo>
                  <a:pt x="363429" y="99095"/>
                </a:lnTo>
                <a:lnTo>
                  <a:pt x="371643" y="97390"/>
                </a:lnTo>
                <a:lnTo>
                  <a:pt x="377802" y="94549"/>
                </a:lnTo>
                <a:lnTo>
                  <a:pt x="383826" y="89699"/>
                </a:lnTo>
                <a:lnTo>
                  <a:pt x="383278" y="75153"/>
                </a:lnTo>
                <a:lnTo>
                  <a:pt x="384373" y="72730"/>
                </a:lnTo>
                <a:lnTo>
                  <a:pt x="385468" y="70306"/>
                </a:lnTo>
                <a:lnTo>
                  <a:pt x="379993" y="80003"/>
                </a:lnTo>
                <a:lnTo>
                  <a:pt x="384373" y="80003"/>
                </a:lnTo>
                <a:lnTo>
                  <a:pt x="412811" y="66138"/>
                </a:lnTo>
                <a:lnTo>
                  <a:pt x="412708" y="57274"/>
                </a:lnTo>
                <a:lnTo>
                  <a:pt x="414043" y="48865"/>
                </a:lnTo>
                <a:lnTo>
                  <a:pt x="420511" y="43638"/>
                </a:lnTo>
                <a:lnTo>
                  <a:pt x="435884" y="43752"/>
                </a:lnTo>
                <a:lnTo>
                  <a:pt x="457264" y="47274"/>
                </a:lnTo>
                <a:lnTo>
                  <a:pt x="478336" y="50797"/>
                </a:lnTo>
                <a:lnTo>
                  <a:pt x="492786" y="50911"/>
                </a:lnTo>
                <a:lnTo>
                  <a:pt x="495096" y="45172"/>
                </a:lnTo>
                <a:lnTo>
                  <a:pt x="489911" y="35910"/>
                </a:lnTo>
                <a:lnTo>
                  <a:pt x="486164" y="26875"/>
                </a:lnTo>
                <a:lnTo>
                  <a:pt x="492786" y="21819"/>
                </a:lnTo>
                <a:lnTo>
                  <a:pt x="516732" y="23580"/>
                </a:lnTo>
                <a:lnTo>
                  <a:pt x="551715" y="29546"/>
                </a:lnTo>
                <a:lnTo>
                  <a:pt x="586800" y="35285"/>
                </a:lnTo>
                <a:lnTo>
                  <a:pt x="611055" y="36365"/>
                </a:lnTo>
                <a:lnTo>
                  <a:pt x="617420" y="29660"/>
                </a:lnTo>
                <a:lnTo>
                  <a:pt x="613108" y="18182"/>
                </a:lnTo>
                <a:lnTo>
                  <a:pt x="608591" y="6704"/>
                </a:lnTo>
                <a:lnTo>
                  <a:pt x="614340" y="0"/>
                </a:lnTo>
                <a:lnTo>
                  <a:pt x="639878" y="739"/>
                </a:lnTo>
                <a:lnTo>
                  <a:pt x="677376" y="5909"/>
                </a:lnTo>
                <a:lnTo>
                  <a:pt x="711280" y="11762"/>
                </a:lnTo>
                <a:lnTo>
                  <a:pt x="726038" y="14546"/>
                </a:lnTo>
              </a:path>
            </a:pathLst>
          </a:custGeom>
          <a:ln w="59158">
            <a:solidFill>
              <a:srgbClr val="FF0000"/>
            </a:solidFill>
          </a:ln>
        </p:spPr>
        <p:txBody>
          <a:bodyPr wrap="square" lIns="0" tIns="0" rIns="0" bIns="0" rtlCol="0"/>
          <a:lstStyle/>
          <a:p>
            <a:endParaRPr sz="1539"/>
          </a:p>
        </p:txBody>
      </p:sp>
      <p:sp>
        <p:nvSpPr>
          <p:cNvPr id="15" name="object 15"/>
          <p:cNvSpPr/>
          <p:nvPr/>
        </p:nvSpPr>
        <p:spPr>
          <a:xfrm>
            <a:off x="2039664" y="3748303"/>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16" name="object 16"/>
          <p:cNvSpPr/>
          <p:nvPr/>
        </p:nvSpPr>
        <p:spPr>
          <a:xfrm>
            <a:off x="2039664" y="4438279"/>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17" name="object 17"/>
          <p:cNvSpPr/>
          <p:nvPr/>
        </p:nvSpPr>
        <p:spPr>
          <a:xfrm>
            <a:off x="2039664" y="3038655"/>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18" name="object 18"/>
          <p:cNvSpPr/>
          <p:nvPr/>
        </p:nvSpPr>
        <p:spPr>
          <a:xfrm>
            <a:off x="2039664" y="2330411"/>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19" name="object 19"/>
          <p:cNvSpPr/>
          <p:nvPr/>
        </p:nvSpPr>
        <p:spPr>
          <a:xfrm>
            <a:off x="2039664" y="1620762"/>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20" name="object 20"/>
          <p:cNvSpPr/>
          <p:nvPr/>
        </p:nvSpPr>
        <p:spPr>
          <a:xfrm>
            <a:off x="2078988" y="5064277"/>
            <a:ext cx="5625428" cy="119892"/>
          </a:xfrm>
          <a:prstGeom prst="rect">
            <a:avLst/>
          </a:prstGeom>
          <a:blipFill>
            <a:blip r:embed="rId9" cstate="print"/>
            <a:stretch>
              <a:fillRect/>
            </a:stretch>
          </a:blipFill>
        </p:spPr>
        <p:txBody>
          <a:bodyPr wrap="square" lIns="0" tIns="0" rIns="0" bIns="0" rtlCol="0"/>
          <a:lstStyle/>
          <a:p>
            <a:endParaRPr sz="1539"/>
          </a:p>
        </p:txBody>
      </p:sp>
      <p:sp>
        <p:nvSpPr>
          <p:cNvPr id="21" name="object 21"/>
          <p:cNvSpPr/>
          <p:nvPr/>
        </p:nvSpPr>
        <p:spPr>
          <a:xfrm>
            <a:off x="2886648" y="5046750"/>
            <a:ext cx="1629" cy="108599"/>
          </a:xfrm>
          <a:custGeom>
            <a:avLst/>
            <a:gdLst/>
            <a:ahLst/>
            <a:cxnLst/>
            <a:rect l="l" t="t" r="r" b="b"/>
            <a:pathLst>
              <a:path w="1904" h="127000">
                <a:moveTo>
                  <a:pt x="1643" y="0"/>
                </a:moveTo>
                <a:lnTo>
                  <a:pt x="0" y="126538"/>
                </a:lnTo>
              </a:path>
            </a:pathLst>
          </a:custGeom>
          <a:ln w="26293">
            <a:solidFill>
              <a:srgbClr val="FFFFFF"/>
            </a:solidFill>
          </a:ln>
        </p:spPr>
        <p:txBody>
          <a:bodyPr wrap="square" lIns="0" tIns="0" rIns="0" bIns="0" rtlCol="0"/>
          <a:lstStyle/>
          <a:p>
            <a:endParaRPr sz="1539"/>
          </a:p>
        </p:txBody>
      </p:sp>
      <p:sp>
        <p:nvSpPr>
          <p:cNvPr id="22" name="object 22"/>
          <p:cNvSpPr/>
          <p:nvPr/>
        </p:nvSpPr>
        <p:spPr>
          <a:xfrm>
            <a:off x="3672370" y="5064277"/>
            <a:ext cx="28669" cy="119892"/>
          </a:xfrm>
          <a:prstGeom prst="rect">
            <a:avLst/>
          </a:prstGeom>
          <a:blipFill>
            <a:blip r:embed="rId10" cstate="print"/>
            <a:stretch>
              <a:fillRect/>
            </a:stretch>
          </a:blipFill>
        </p:spPr>
        <p:txBody>
          <a:bodyPr wrap="square" lIns="0" tIns="0" rIns="0" bIns="0" rtlCol="0"/>
          <a:lstStyle/>
          <a:p>
            <a:endParaRPr sz="1539"/>
          </a:p>
        </p:txBody>
      </p:sp>
      <p:sp>
        <p:nvSpPr>
          <p:cNvPr id="23" name="object 23"/>
          <p:cNvSpPr/>
          <p:nvPr/>
        </p:nvSpPr>
        <p:spPr>
          <a:xfrm>
            <a:off x="3685875" y="5046749"/>
            <a:ext cx="1629" cy="108599"/>
          </a:xfrm>
          <a:custGeom>
            <a:avLst/>
            <a:gdLst/>
            <a:ahLst/>
            <a:cxnLst/>
            <a:rect l="l" t="t" r="r" b="b"/>
            <a:pathLst>
              <a:path w="1904" h="127000">
                <a:moveTo>
                  <a:pt x="1642" y="0"/>
                </a:moveTo>
                <a:lnTo>
                  <a:pt x="0" y="126538"/>
                </a:lnTo>
              </a:path>
            </a:pathLst>
          </a:custGeom>
          <a:ln w="26293">
            <a:solidFill>
              <a:srgbClr val="FFFFFF"/>
            </a:solidFill>
          </a:ln>
        </p:spPr>
        <p:txBody>
          <a:bodyPr wrap="square" lIns="0" tIns="0" rIns="0" bIns="0" rtlCol="0"/>
          <a:lstStyle/>
          <a:p>
            <a:endParaRPr sz="1539"/>
          </a:p>
        </p:txBody>
      </p:sp>
      <p:sp>
        <p:nvSpPr>
          <p:cNvPr id="24" name="object 24"/>
          <p:cNvSpPr/>
          <p:nvPr/>
        </p:nvSpPr>
        <p:spPr>
          <a:xfrm>
            <a:off x="5277891" y="5064277"/>
            <a:ext cx="28669" cy="119892"/>
          </a:xfrm>
          <a:prstGeom prst="rect">
            <a:avLst/>
          </a:prstGeom>
          <a:blipFill>
            <a:blip r:embed="rId11" cstate="print"/>
            <a:stretch>
              <a:fillRect/>
            </a:stretch>
          </a:blipFill>
        </p:spPr>
        <p:txBody>
          <a:bodyPr wrap="square" lIns="0" tIns="0" rIns="0" bIns="0" rtlCol="0"/>
          <a:lstStyle/>
          <a:p>
            <a:endParaRPr sz="1539"/>
          </a:p>
        </p:txBody>
      </p:sp>
      <p:sp>
        <p:nvSpPr>
          <p:cNvPr id="25" name="object 25"/>
          <p:cNvSpPr/>
          <p:nvPr/>
        </p:nvSpPr>
        <p:spPr>
          <a:xfrm>
            <a:off x="5291352" y="5046750"/>
            <a:ext cx="1629" cy="108599"/>
          </a:xfrm>
          <a:custGeom>
            <a:avLst/>
            <a:gdLst/>
            <a:ahLst/>
            <a:cxnLst/>
            <a:rect l="l" t="t" r="r" b="b"/>
            <a:pathLst>
              <a:path w="1904" h="127000">
                <a:moveTo>
                  <a:pt x="1643" y="0"/>
                </a:moveTo>
                <a:lnTo>
                  <a:pt x="0" y="126538"/>
                </a:lnTo>
              </a:path>
            </a:pathLst>
          </a:custGeom>
          <a:ln w="26293">
            <a:solidFill>
              <a:srgbClr val="FFFFFF"/>
            </a:solidFill>
          </a:ln>
        </p:spPr>
        <p:txBody>
          <a:bodyPr wrap="square" lIns="0" tIns="0" rIns="0" bIns="0" rtlCol="0"/>
          <a:lstStyle/>
          <a:p>
            <a:endParaRPr sz="1539"/>
          </a:p>
        </p:txBody>
      </p:sp>
      <p:sp>
        <p:nvSpPr>
          <p:cNvPr id="26" name="object 26"/>
          <p:cNvSpPr/>
          <p:nvPr/>
        </p:nvSpPr>
        <p:spPr>
          <a:xfrm>
            <a:off x="6080651" y="5064277"/>
            <a:ext cx="26063" cy="119892"/>
          </a:xfrm>
          <a:prstGeom prst="rect">
            <a:avLst/>
          </a:prstGeom>
          <a:blipFill>
            <a:blip r:embed="rId12" cstate="print"/>
            <a:stretch>
              <a:fillRect/>
            </a:stretch>
          </a:blipFill>
        </p:spPr>
        <p:txBody>
          <a:bodyPr wrap="square" lIns="0" tIns="0" rIns="0" bIns="0" rtlCol="0"/>
          <a:lstStyle/>
          <a:p>
            <a:endParaRPr sz="1539"/>
          </a:p>
        </p:txBody>
      </p:sp>
      <p:sp>
        <p:nvSpPr>
          <p:cNvPr id="27" name="object 27"/>
          <p:cNvSpPr/>
          <p:nvPr/>
        </p:nvSpPr>
        <p:spPr>
          <a:xfrm>
            <a:off x="6091984" y="5046750"/>
            <a:ext cx="1629" cy="108599"/>
          </a:xfrm>
          <a:custGeom>
            <a:avLst/>
            <a:gdLst/>
            <a:ahLst/>
            <a:cxnLst/>
            <a:rect l="l" t="t" r="r" b="b"/>
            <a:pathLst>
              <a:path w="1904" h="127000">
                <a:moveTo>
                  <a:pt x="1643" y="0"/>
                </a:moveTo>
                <a:lnTo>
                  <a:pt x="0" y="126538"/>
                </a:lnTo>
              </a:path>
            </a:pathLst>
          </a:custGeom>
          <a:ln w="26293">
            <a:solidFill>
              <a:srgbClr val="FFFFFF"/>
            </a:solidFill>
          </a:ln>
        </p:spPr>
        <p:txBody>
          <a:bodyPr wrap="square" lIns="0" tIns="0" rIns="0" bIns="0" rtlCol="0"/>
          <a:lstStyle/>
          <a:p>
            <a:endParaRPr sz="1539"/>
          </a:p>
        </p:txBody>
      </p:sp>
      <p:sp>
        <p:nvSpPr>
          <p:cNvPr id="28" name="object 28"/>
          <p:cNvSpPr/>
          <p:nvPr/>
        </p:nvSpPr>
        <p:spPr>
          <a:xfrm>
            <a:off x="6880805" y="5064277"/>
            <a:ext cx="26063" cy="119892"/>
          </a:xfrm>
          <a:prstGeom prst="rect">
            <a:avLst/>
          </a:prstGeom>
          <a:blipFill>
            <a:blip r:embed="rId13" cstate="print"/>
            <a:stretch>
              <a:fillRect/>
            </a:stretch>
          </a:blipFill>
        </p:spPr>
        <p:txBody>
          <a:bodyPr wrap="square" lIns="0" tIns="0" rIns="0" bIns="0" rtlCol="0"/>
          <a:lstStyle/>
          <a:p>
            <a:endParaRPr sz="1539"/>
          </a:p>
        </p:txBody>
      </p:sp>
      <p:sp>
        <p:nvSpPr>
          <p:cNvPr id="29" name="object 29"/>
          <p:cNvSpPr/>
          <p:nvPr/>
        </p:nvSpPr>
        <p:spPr>
          <a:xfrm>
            <a:off x="6894021" y="5046749"/>
            <a:ext cx="1629" cy="108599"/>
          </a:xfrm>
          <a:custGeom>
            <a:avLst/>
            <a:gdLst/>
            <a:ahLst/>
            <a:cxnLst/>
            <a:rect l="l" t="t" r="r" b="b"/>
            <a:pathLst>
              <a:path w="1904" h="127000">
                <a:moveTo>
                  <a:pt x="1642" y="0"/>
                </a:moveTo>
                <a:lnTo>
                  <a:pt x="0" y="126538"/>
                </a:lnTo>
              </a:path>
            </a:pathLst>
          </a:custGeom>
          <a:ln w="26293">
            <a:solidFill>
              <a:srgbClr val="FFFFFF"/>
            </a:solidFill>
          </a:ln>
        </p:spPr>
        <p:txBody>
          <a:bodyPr wrap="square" lIns="0" tIns="0" rIns="0" bIns="0" rtlCol="0"/>
          <a:lstStyle/>
          <a:p>
            <a:endParaRPr sz="1539"/>
          </a:p>
        </p:txBody>
      </p:sp>
      <p:sp>
        <p:nvSpPr>
          <p:cNvPr id="30" name="object 30"/>
          <p:cNvSpPr/>
          <p:nvPr/>
        </p:nvSpPr>
        <p:spPr>
          <a:xfrm>
            <a:off x="7680961" y="5064277"/>
            <a:ext cx="28669" cy="119892"/>
          </a:xfrm>
          <a:prstGeom prst="rect">
            <a:avLst/>
          </a:prstGeom>
          <a:blipFill>
            <a:blip r:embed="rId14" cstate="print"/>
            <a:stretch>
              <a:fillRect/>
            </a:stretch>
          </a:blipFill>
        </p:spPr>
        <p:txBody>
          <a:bodyPr wrap="square" lIns="0" tIns="0" rIns="0" bIns="0" rtlCol="0"/>
          <a:lstStyle/>
          <a:p>
            <a:endParaRPr sz="1539"/>
          </a:p>
        </p:txBody>
      </p:sp>
      <p:sp>
        <p:nvSpPr>
          <p:cNvPr id="31" name="object 31"/>
          <p:cNvSpPr/>
          <p:nvPr/>
        </p:nvSpPr>
        <p:spPr>
          <a:xfrm>
            <a:off x="7694653" y="5046749"/>
            <a:ext cx="1629" cy="108599"/>
          </a:xfrm>
          <a:custGeom>
            <a:avLst/>
            <a:gdLst/>
            <a:ahLst/>
            <a:cxnLst/>
            <a:rect l="l" t="t" r="r" b="b"/>
            <a:pathLst>
              <a:path w="1904" h="127000">
                <a:moveTo>
                  <a:pt x="1642" y="0"/>
                </a:moveTo>
                <a:lnTo>
                  <a:pt x="0" y="126538"/>
                </a:lnTo>
              </a:path>
            </a:pathLst>
          </a:custGeom>
          <a:ln w="26293">
            <a:solidFill>
              <a:srgbClr val="FFFFFF"/>
            </a:solidFill>
          </a:ln>
        </p:spPr>
        <p:txBody>
          <a:bodyPr wrap="square" lIns="0" tIns="0" rIns="0" bIns="0" rtlCol="0"/>
          <a:lstStyle/>
          <a:p>
            <a:endParaRPr sz="1539"/>
          </a:p>
        </p:txBody>
      </p:sp>
      <p:sp>
        <p:nvSpPr>
          <p:cNvPr id="32" name="object 32"/>
          <p:cNvSpPr txBox="1"/>
          <p:nvPr/>
        </p:nvSpPr>
        <p:spPr>
          <a:xfrm>
            <a:off x="1716979" y="3608085"/>
            <a:ext cx="272039" cy="287324"/>
          </a:xfrm>
          <a:prstGeom prst="rect">
            <a:avLst/>
          </a:prstGeom>
        </p:spPr>
        <p:txBody>
          <a:bodyPr vert="horz" wrap="square" lIns="0" tIns="10860" rIns="0" bIns="0" rtlCol="0">
            <a:spAutoFit/>
          </a:bodyPr>
          <a:lstStyle/>
          <a:p>
            <a:pPr marL="10860">
              <a:spcBef>
                <a:spcPts val="86"/>
              </a:spcBef>
            </a:pPr>
            <a:r>
              <a:rPr sz="1796" spc="-21" dirty="0">
                <a:solidFill>
                  <a:srgbClr val="FFFFFF"/>
                </a:solidFill>
                <a:latin typeface="Arial"/>
                <a:cs typeface="Arial"/>
              </a:rPr>
              <a:t>16</a:t>
            </a:r>
            <a:endParaRPr sz="1796">
              <a:latin typeface="Arial"/>
              <a:cs typeface="Arial"/>
            </a:endParaRPr>
          </a:p>
        </p:txBody>
      </p:sp>
      <p:sp>
        <p:nvSpPr>
          <p:cNvPr id="33" name="object 33"/>
          <p:cNvSpPr txBox="1"/>
          <p:nvPr/>
        </p:nvSpPr>
        <p:spPr>
          <a:xfrm>
            <a:off x="1716979" y="2200647"/>
            <a:ext cx="272039" cy="287324"/>
          </a:xfrm>
          <a:prstGeom prst="rect">
            <a:avLst/>
          </a:prstGeom>
        </p:spPr>
        <p:txBody>
          <a:bodyPr vert="horz" wrap="square" lIns="0" tIns="10860" rIns="0" bIns="0" rtlCol="0">
            <a:spAutoFit/>
          </a:bodyPr>
          <a:lstStyle/>
          <a:p>
            <a:pPr marL="10860">
              <a:spcBef>
                <a:spcPts val="86"/>
              </a:spcBef>
            </a:pPr>
            <a:r>
              <a:rPr sz="1796" spc="-21" dirty="0">
                <a:solidFill>
                  <a:srgbClr val="FFFFFF"/>
                </a:solidFill>
                <a:latin typeface="Arial"/>
                <a:cs typeface="Arial"/>
              </a:rPr>
              <a:t>32</a:t>
            </a:r>
            <a:endParaRPr sz="1796">
              <a:latin typeface="Arial"/>
              <a:cs typeface="Arial"/>
            </a:endParaRPr>
          </a:p>
        </p:txBody>
      </p:sp>
      <p:sp>
        <p:nvSpPr>
          <p:cNvPr id="34" name="object 34"/>
          <p:cNvSpPr txBox="1"/>
          <p:nvPr/>
        </p:nvSpPr>
        <p:spPr>
          <a:xfrm>
            <a:off x="1716979" y="2896547"/>
            <a:ext cx="272039" cy="287324"/>
          </a:xfrm>
          <a:prstGeom prst="rect">
            <a:avLst/>
          </a:prstGeom>
        </p:spPr>
        <p:txBody>
          <a:bodyPr vert="horz" wrap="square" lIns="0" tIns="10860" rIns="0" bIns="0" rtlCol="0">
            <a:spAutoFit/>
          </a:bodyPr>
          <a:lstStyle/>
          <a:p>
            <a:pPr marL="10860">
              <a:spcBef>
                <a:spcPts val="86"/>
              </a:spcBef>
            </a:pPr>
            <a:r>
              <a:rPr sz="1796" spc="-21" dirty="0">
                <a:solidFill>
                  <a:srgbClr val="FFFFFF"/>
                </a:solidFill>
                <a:latin typeface="Arial"/>
                <a:cs typeface="Arial"/>
              </a:rPr>
              <a:t>24</a:t>
            </a:r>
            <a:endParaRPr sz="1796">
              <a:latin typeface="Arial"/>
              <a:cs typeface="Arial"/>
            </a:endParaRPr>
          </a:p>
        </p:txBody>
      </p:sp>
      <p:sp>
        <p:nvSpPr>
          <p:cNvPr id="35" name="object 35"/>
          <p:cNvSpPr txBox="1"/>
          <p:nvPr/>
        </p:nvSpPr>
        <p:spPr>
          <a:xfrm>
            <a:off x="1842691" y="4298772"/>
            <a:ext cx="148780" cy="287324"/>
          </a:xfrm>
          <a:prstGeom prst="rect">
            <a:avLst/>
          </a:prstGeom>
        </p:spPr>
        <p:txBody>
          <a:bodyPr vert="horz" wrap="square" lIns="0" tIns="10860" rIns="0" bIns="0" rtlCol="0">
            <a:spAutoFit/>
          </a:bodyPr>
          <a:lstStyle/>
          <a:p>
            <a:pPr marL="10860">
              <a:spcBef>
                <a:spcPts val="86"/>
              </a:spcBef>
            </a:pPr>
            <a:r>
              <a:rPr sz="1796" spc="-4" dirty="0">
                <a:solidFill>
                  <a:srgbClr val="FFFFFF"/>
                </a:solidFill>
                <a:latin typeface="Arial"/>
                <a:cs typeface="Arial"/>
              </a:rPr>
              <a:t>8</a:t>
            </a:r>
            <a:endParaRPr sz="1796">
              <a:latin typeface="Arial"/>
              <a:cs typeface="Arial"/>
            </a:endParaRPr>
          </a:p>
        </p:txBody>
      </p:sp>
      <p:sp>
        <p:nvSpPr>
          <p:cNvPr id="36" name="object 36"/>
          <p:cNvSpPr/>
          <p:nvPr/>
        </p:nvSpPr>
        <p:spPr>
          <a:xfrm>
            <a:off x="4459492" y="5069489"/>
            <a:ext cx="26063" cy="122499"/>
          </a:xfrm>
          <a:prstGeom prst="rect">
            <a:avLst/>
          </a:prstGeom>
          <a:blipFill>
            <a:blip r:embed="rId15" cstate="print"/>
            <a:stretch>
              <a:fillRect/>
            </a:stretch>
          </a:blipFill>
        </p:spPr>
        <p:txBody>
          <a:bodyPr wrap="square" lIns="0" tIns="0" rIns="0" bIns="0" rtlCol="0"/>
          <a:lstStyle/>
          <a:p>
            <a:endParaRPr sz="1539"/>
          </a:p>
        </p:txBody>
      </p:sp>
      <p:sp>
        <p:nvSpPr>
          <p:cNvPr id="37" name="object 37"/>
          <p:cNvSpPr/>
          <p:nvPr/>
        </p:nvSpPr>
        <p:spPr>
          <a:xfrm>
            <a:off x="4472462" y="5052370"/>
            <a:ext cx="1629" cy="108599"/>
          </a:xfrm>
          <a:custGeom>
            <a:avLst/>
            <a:gdLst/>
            <a:ahLst/>
            <a:cxnLst/>
            <a:rect l="l" t="t" r="r" b="b"/>
            <a:pathLst>
              <a:path w="1904" h="127000">
                <a:moveTo>
                  <a:pt x="1642" y="0"/>
                </a:moveTo>
                <a:lnTo>
                  <a:pt x="0" y="126538"/>
                </a:lnTo>
              </a:path>
            </a:pathLst>
          </a:custGeom>
          <a:ln w="26293">
            <a:solidFill>
              <a:srgbClr val="FFFFFF"/>
            </a:solidFill>
          </a:ln>
        </p:spPr>
        <p:txBody>
          <a:bodyPr wrap="square" lIns="0" tIns="0" rIns="0" bIns="0" rtlCol="0"/>
          <a:lstStyle/>
          <a:p>
            <a:endParaRPr sz="1539"/>
          </a:p>
        </p:txBody>
      </p:sp>
      <p:sp>
        <p:nvSpPr>
          <p:cNvPr id="38" name="object 38"/>
          <p:cNvSpPr/>
          <p:nvPr/>
        </p:nvSpPr>
        <p:spPr>
          <a:xfrm>
            <a:off x="2038178" y="1626481"/>
            <a:ext cx="119892" cy="3547264"/>
          </a:xfrm>
          <a:prstGeom prst="rect">
            <a:avLst/>
          </a:prstGeom>
          <a:blipFill>
            <a:blip r:embed="rId16" cstate="print"/>
            <a:stretch>
              <a:fillRect/>
            </a:stretch>
          </a:blipFill>
        </p:spPr>
        <p:txBody>
          <a:bodyPr wrap="square" lIns="0" tIns="0" rIns="0" bIns="0" rtlCol="0"/>
          <a:lstStyle/>
          <a:p>
            <a:endParaRPr sz="1539"/>
          </a:p>
        </p:txBody>
      </p:sp>
      <p:sp>
        <p:nvSpPr>
          <p:cNvPr id="39" name="object 39"/>
          <p:cNvSpPr/>
          <p:nvPr/>
        </p:nvSpPr>
        <p:spPr>
          <a:xfrm>
            <a:off x="2091635" y="1624978"/>
            <a:ext cx="1629" cy="3512077"/>
          </a:xfrm>
          <a:custGeom>
            <a:avLst/>
            <a:gdLst/>
            <a:ahLst/>
            <a:cxnLst/>
            <a:rect l="l" t="t" r="r" b="b"/>
            <a:pathLst>
              <a:path w="1905" h="4107179">
                <a:moveTo>
                  <a:pt x="1643" y="0"/>
                </a:moveTo>
                <a:lnTo>
                  <a:pt x="0" y="4106747"/>
                </a:lnTo>
              </a:path>
            </a:pathLst>
          </a:custGeom>
          <a:ln w="39440">
            <a:solidFill>
              <a:srgbClr val="FFFFFF"/>
            </a:solidFill>
          </a:ln>
        </p:spPr>
        <p:txBody>
          <a:bodyPr wrap="square" lIns="0" tIns="0" rIns="0" bIns="0" rtlCol="0"/>
          <a:lstStyle/>
          <a:p>
            <a:endParaRPr sz="1539"/>
          </a:p>
        </p:txBody>
      </p:sp>
      <p:sp>
        <p:nvSpPr>
          <p:cNvPr id="40" name="object 40"/>
          <p:cNvSpPr txBox="1"/>
          <p:nvPr/>
        </p:nvSpPr>
        <p:spPr>
          <a:xfrm>
            <a:off x="6010506" y="1798418"/>
            <a:ext cx="782995" cy="431787"/>
          </a:xfrm>
          <a:prstGeom prst="rect">
            <a:avLst/>
          </a:prstGeom>
        </p:spPr>
        <p:txBody>
          <a:bodyPr vert="horz" wrap="square" lIns="0" tIns="10860" rIns="0" bIns="0" rtlCol="0">
            <a:spAutoFit/>
          </a:bodyPr>
          <a:lstStyle/>
          <a:p>
            <a:pPr algn="ctr">
              <a:spcBef>
                <a:spcPts val="86"/>
              </a:spcBef>
            </a:pPr>
            <a:r>
              <a:rPr sz="1454" b="1" spc="-21" dirty="0">
                <a:solidFill>
                  <a:srgbClr val="FFFFFF"/>
                </a:solidFill>
                <a:latin typeface="Arial"/>
                <a:cs typeface="Arial"/>
              </a:rPr>
              <a:t>Enalapril</a:t>
            </a:r>
            <a:endParaRPr sz="1454">
              <a:latin typeface="Arial"/>
              <a:cs typeface="Arial"/>
            </a:endParaRPr>
          </a:p>
          <a:p>
            <a:pPr algn="ctr">
              <a:spcBef>
                <a:spcPts val="51"/>
              </a:spcBef>
            </a:pPr>
            <a:r>
              <a:rPr sz="1197" spc="4" dirty="0">
                <a:solidFill>
                  <a:srgbClr val="FFFFFF"/>
                </a:solidFill>
                <a:latin typeface="Arial"/>
                <a:cs typeface="Arial"/>
              </a:rPr>
              <a:t>(n=4212)</a:t>
            </a:r>
            <a:endParaRPr sz="1197">
              <a:latin typeface="Arial"/>
              <a:cs typeface="Arial"/>
            </a:endParaRPr>
          </a:p>
        </p:txBody>
      </p:sp>
      <p:sp>
        <p:nvSpPr>
          <p:cNvPr id="41" name="object 41"/>
          <p:cNvSpPr txBox="1"/>
          <p:nvPr/>
        </p:nvSpPr>
        <p:spPr>
          <a:xfrm>
            <a:off x="2688975" y="5069557"/>
            <a:ext cx="5264316" cy="696581"/>
          </a:xfrm>
          <a:prstGeom prst="rect">
            <a:avLst/>
          </a:prstGeom>
        </p:spPr>
        <p:txBody>
          <a:bodyPr vert="horz" wrap="square" lIns="0" tIns="92309" rIns="0" bIns="0" rtlCol="0">
            <a:spAutoFit/>
          </a:bodyPr>
          <a:lstStyle/>
          <a:p>
            <a:pPr marL="10860">
              <a:spcBef>
                <a:spcPts val="727"/>
              </a:spcBef>
              <a:tabLst>
                <a:tab pos="807423" algn="l"/>
                <a:tab pos="1603987" algn="l"/>
                <a:tab pos="2414670" algn="l"/>
                <a:tab pos="3219379" algn="l"/>
                <a:tab pos="3960015" algn="l"/>
                <a:tab pos="4752235" algn="l"/>
              </a:tabLst>
            </a:pPr>
            <a:r>
              <a:rPr sz="1796" spc="-13" dirty="0">
                <a:solidFill>
                  <a:srgbClr val="FFFFFF"/>
                </a:solidFill>
                <a:latin typeface="Arial"/>
                <a:cs typeface="Arial"/>
              </a:rPr>
              <a:t>180	360	540	720	900	</a:t>
            </a:r>
            <a:r>
              <a:rPr sz="1796" spc="-17" dirty="0">
                <a:solidFill>
                  <a:srgbClr val="FFFFFF"/>
                </a:solidFill>
                <a:latin typeface="Arial"/>
                <a:cs typeface="Arial"/>
              </a:rPr>
              <a:t>1080	</a:t>
            </a:r>
            <a:r>
              <a:rPr sz="1796" spc="-21" dirty="0">
                <a:solidFill>
                  <a:srgbClr val="FFFFFF"/>
                </a:solidFill>
                <a:latin typeface="Arial"/>
                <a:cs typeface="Arial"/>
              </a:rPr>
              <a:t>1260</a:t>
            </a:r>
            <a:endParaRPr sz="1796">
              <a:latin typeface="Arial"/>
              <a:cs typeface="Arial"/>
            </a:endParaRPr>
          </a:p>
          <a:p>
            <a:pPr marL="958918">
              <a:spcBef>
                <a:spcPts val="577"/>
              </a:spcBef>
            </a:pPr>
            <a:r>
              <a:rPr sz="1625" b="1" spc="-21" dirty="0">
                <a:solidFill>
                  <a:srgbClr val="FFFFFF"/>
                </a:solidFill>
                <a:latin typeface="Arial"/>
                <a:cs typeface="Arial"/>
              </a:rPr>
              <a:t>Days </a:t>
            </a:r>
            <a:r>
              <a:rPr sz="1625" b="1" spc="-17" dirty="0">
                <a:solidFill>
                  <a:srgbClr val="FFFFFF"/>
                </a:solidFill>
                <a:latin typeface="Arial"/>
                <a:cs typeface="Arial"/>
              </a:rPr>
              <a:t>After</a:t>
            </a:r>
            <a:r>
              <a:rPr sz="1625" b="1" spc="-120" dirty="0">
                <a:solidFill>
                  <a:srgbClr val="FFFFFF"/>
                </a:solidFill>
                <a:latin typeface="Arial"/>
                <a:cs typeface="Arial"/>
              </a:rPr>
              <a:t> </a:t>
            </a:r>
            <a:r>
              <a:rPr sz="1625" b="1" spc="-21" dirty="0">
                <a:solidFill>
                  <a:srgbClr val="FFFFFF"/>
                </a:solidFill>
                <a:latin typeface="Arial"/>
                <a:cs typeface="Arial"/>
              </a:rPr>
              <a:t>Randomization</a:t>
            </a:r>
            <a:endParaRPr sz="1625">
              <a:latin typeface="Arial"/>
              <a:cs typeface="Arial"/>
            </a:endParaRPr>
          </a:p>
        </p:txBody>
      </p:sp>
      <p:graphicFrame>
        <p:nvGraphicFramePr>
          <p:cNvPr id="42" name="object 42"/>
          <p:cNvGraphicFramePr>
            <a:graphicFrameLocks noGrp="1"/>
          </p:cNvGraphicFramePr>
          <p:nvPr/>
        </p:nvGraphicFramePr>
        <p:xfrm>
          <a:off x="918318" y="5850658"/>
          <a:ext cx="6901118" cy="330200"/>
        </p:xfrm>
        <a:graphic>
          <a:graphicData uri="http://schemas.openxmlformats.org/drawingml/2006/table">
            <a:tbl>
              <a:tblPr firstRow="1" bandRow="1">
                <a:tableStyleId>{2D5ABB26-0587-4C30-8999-92F81FD0307C}</a:tableStyleId>
              </a:tblPr>
              <a:tblGrid>
                <a:gridCol w="785886"/>
                <a:gridCol w="785300"/>
                <a:gridCol w="795715"/>
                <a:gridCol w="795364"/>
                <a:gridCol w="797822"/>
                <a:gridCol w="801333"/>
                <a:gridCol w="821349"/>
                <a:gridCol w="781315"/>
                <a:gridCol w="537034"/>
              </a:tblGrid>
              <a:tr h="152038">
                <a:tc>
                  <a:txBody>
                    <a:bodyPr/>
                    <a:lstStyle/>
                    <a:p>
                      <a:pPr marL="57150">
                        <a:lnSpc>
                          <a:spcPts val="1325"/>
                        </a:lnSpc>
                      </a:pPr>
                      <a:r>
                        <a:rPr sz="1000" spc="5" dirty="0">
                          <a:solidFill>
                            <a:srgbClr val="FFFFFF"/>
                          </a:solidFill>
                          <a:latin typeface="Arial"/>
                          <a:cs typeface="Arial"/>
                        </a:rPr>
                        <a:t>LCZ696</a:t>
                      </a:r>
                      <a:endParaRPr sz="1000">
                        <a:latin typeface="Arial"/>
                        <a:cs typeface="Arial"/>
                      </a:endParaRPr>
                    </a:p>
                  </a:txBody>
                  <a:tcPr marL="0" marR="0" marT="0" marB="0"/>
                </a:tc>
                <a:tc>
                  <a:txBody>
                    <a:bodyPr/>
                    <a:lstStyle/>
                    <a:p>
                      <a:pPr marR="283210" algn="r">
                        <a:lnSpc>
                          <a:spcPts val="1325"/>
                        </a:lnSpc>
                      </a:pPr>
                      <a:r>
                        <a:rPr sz="1000" spc="10" dirty="0">
                          <a:solidFill>
                            <a:srgbClr val="FFFFFF"/>
                          </a:solidFill>
                          <a:latin typeface="Arial"/>
                          <a:cs typeface="Arial"/>
                        </a:rPr>
                        <a:t>4187</a:t>
                      </a:r>
                      <a:endParaRPr sz="1000">
                        <a:latin typeface="Arial"/>
                        <a:cs typeface="Arial"/>
                      </a:endParaRPr>
                    </a:p>
                  </a:txBody>
                  <a:tcPr marL="0" marR="0" marT="0" marB="0"/>
                </a:tc>
                <a:tc>
                  <a:txBody>
                    <a:bodyPr/>
                    <a:lstStyle/>
                    <a:p>
                      <a:pPr algn="ctr">
                        <a:lnSpc>
                          <a:spcPts val="1325"/>
                        </a:lnSpc>
                      </a:pPr>
                      <a:r>
                        <a:rPr sz="1000" spc="0" dirty="0">
                          <a:solidFill>
                            <a:srgbClr val="FFFFFF"/>
                          </a:solidFill>
                          <a:latin typeface="Arial"/>
                          <a:cs typeface="Arial"/>
                        </a:rPr>
                        <a:t>3922</a:t>
                      </a:r>
                      <a:endParaRPr sz="1000">
                        <a:latin typeface="Arial"/>
                        <a:cs typeface="Arial"/>
                      </a:endParaRPr>
                    </a:p>
                  </a:txBody>
                  <a:tcPr marL="0" marR="0" marT="0" marB="0"/>
                </a:tc>
                <a:tc>
                  <a:txBody>
                    <a:bodyPr/>
                    <a:lstStyle/>
                    <a:p>
                      <a:pPr marL="290830">
                        <a:lnSpc>
                          <a:spcPts val="1325"/>
                        </a:lnSpc>
                      </a:pPr>
                      <a:r>
                        <a:rPr sz="1000" spc="0" dirty="0">
                          <a:solidFill>
                            <a:srgbClr val="FFFFFF"/>
                          </a:solidFill>
                          <a:latin typeface="Arial"/>
                          <a:cs typeface="Arial"/>
                        </a:rPr>
                        <a:t>3663</a:t>
                      </a:r>
                      <a:endParaRPr sz="1000">
                        <a:latin typeface="Arial"/>
                        <a:cs typeface="Arial"/>
                      </a:endParaRPr>
                    </a:p>
                  </a:txBody>
                  <a:tcPr marL="0" marR="0" marT="0" marB="0"/>
                </a:tc>
                <a:tc>
                  <a:txBody>
                    <a:bodyPr/>
                    <a:lstStyle/>
                    <a:p>
                      <a:pPr marR="286385" algn="r">
                        <a:lnSpc>
                          <a:spcPts val="1325"/>
                        </a:lnSpc>
                      </a:pPr>
                      <a:r>
                        <a:rPr sz="1000" spc="10" dirty="0">
                          <a:solidFill>
                            <a:srgbClr val="FFFFFF"/>
                          </a:solidFill>
                          <a:latin typeface="Arial"/>
                          <a:cs typeface="Arial"/>
                        </a:rPr>
                        <a:t>3018</a:t>
                      </a:r>
                      <a:endParaRPr sz="1000">
                        <a:latin typeface="Arial"/>
                        <a:cs typeface="Arial"/>
                      </a:endParaRPr>
                    </a:p>
                  </a:txBody>
                  <a:tcPr marL="0" marR="0" marT="0" marB="0"/>
                </a:tc>
                <a:tc>
                  <a:txBody>
                    <a:bodyPr/>
                    <a:lstStyle/>
                    <a:p>
                      <a:pPr algn="ctr">
                        <a:lnSpc>
                          <a:spcPts val="1325"/>
                        </a:lnSpc>
                      </a:pPr>
                      <a:r>
                        <a:rPr sz="1000" spc="0" dirty="0">
                          <a:solidFill>
                            <a:srgbClr val="FFFFFF"/>
                          </a:solidFill>
                          <a:latin typeface="Arial"/>
                          <a:cs typeface="Arial"/>
                        </a:rPr>
                        <a:t>2257</a:t>
                      </a:r>
                      <a:endParaRPr sz="1000">
                        <a:latin typeface="Arial"/>
                        <a:cs typeface="Arial"/>
                      </a:endParaRPr>
                    </a:p>
                  </a:txBody>
                  <a:tcPr marL="0" marR="0" marT="0" marB="0"/>
                </a:tc>
                <a:tc>
                  <a:txBody>
                    <a:bodyPr/>
                    <a:lstStyle/>
                    <a:p>
                      <a:pPr marL="294640">
                        <a:lnSpc>
                          <a:spcPts val="1325"/>
                        </a:lnSpc>
                      </a:pPr>
                      <a:r>
                        <a:rPr sz="1000" spc="0" dirty="0">
                          <a:solidFill>
                            <a:srgbClr val="FFFFFF"/>
                          </a:solidFill>
                          <a:latin typeface="Arial"/>
                          <a:cs typeface="Arial"/>
                        </a:rPr>
                        <a:t>1544</a:t>
                      </a:r>
                      <a:endParaRPr sz="1000">
                        <a:latin typeface="Arial"/>
                        <a:cs typeface="Arial"/>
                      </a:endParaRPr>
                    </a:p>
                  </a:txBody>
                  <a:tcPr marL="0" marR="0" marT="0" marB="0"/>
                </a:tc>
                <a:tc>
                  <a:txBody>
                    <a:bodyPr/>
                    <a:lstStyle/>
                    <a:p>
                      <a:pPr marL="316865">
                        <a:lnSpc>
                          <a:spcPts val="1325"/>
                        </a:lnSpc>
                      </a:pPr>
                      <a:r>
                        <a:rPr sz="1000" spc="0" dirty="0">
                          <a:solidFill>
                            <a:srgbClr val="FFFFFF"/>
                          </a:solidFill>
                          <a:latin typeface="Arial"/>
                          <a:cs typeface="Arial"/>
                        </a:rPr>
                        <a:t>896</a:t>
                      </a:r>
                      <a:endParaRPr sz="1000">
                        <a:latin typeface="Arial"/>
                        <a:cs typeface="Arial"/>
                      </a:endParaRPr>
                    </a:p>
                  </a:txBody>
                  <a:tcPr marL="0" marR="0" marT="0" marB="0"/>
                </a:tc>
                <a:tc>
                  <a:txBody>
                    <a:bodyPr/>
                    <a:lstStyle/>
                    <a:p>
                      <a:pPr marR="24130" algn="r">
                        <a:lnSpc>
                          <a:spcPts val="1325"/>
                        </a:lnSpc>
                      </a:pPr>
                      <a:r>
                        <a:rPr sz="1000" spc="10" dirty="0">
                          <a:solidFill>
                            <a:srgbClr val="FFFFFF"/>
                          </a:solidFill>
                          <a:latin typeface="Arial"/>
                          <a:cs typeface="Arial"/>
                        </a:rPr>
                        <a:t>249</a:t>
                      </a:r>
                      <a:endParaRPr sz="1000">
                        <a:latin typeface="Arial"/>
                        <a:cs typeface="Arial"/>
                      </a:endParaRPr>
                    </a:p>
                  </a:txBody>
                  <a:tcPr marL="0" marR="0" marT="0" marB="0"/>
                </a:tc>
              </a:tr>
              <a:tr h="152038">
                <a:tc>
                  <a:txBody>
                    <a:bodyPr/>
                    <a:lstStyle/>
                    <a:p>
                      <a:pPr marL="31750">
                        <a:lnSpc>
                          <a:spcPts val="1325"/>
                        </a:lnSpc>
                      </a:pPr>
                      <a:r>
                        <a:rPr sz="1000" spc="0" dirty="0">
                          <a:solidFill>
                            <a:srgbClr val="FFFFFF"/>
                          </a:solidFill>
                          <a:latin typeface="Arial"/>
                          <a:cs typeface="Arial"/>
                        </a:rPr>
                        <a:t>Enalapril</a:t>
                      </a:r>
                      <a:endParaRPr sz="1000">
                        <a:latin typeface="Arial"/>
                        <a:cs typeface="Arial"/>
                      </a:endParaRPr>
                    </a:p>
                  </a:txBody>
                  <a:tcPr marL="0" marR="0" marT="0" marB="0"/>
                </a:tc>
                <a:tc>
                  <a:txBody>
                    <a:bodyPr/>
                    <a:lstStyle/>
                    <a:p>
                      <a:pPr marR="283210" algn="r">
                        <a:lnSpc>
                          <a:spcPts val="1325"/>
                        </a:lnSpc>
                      </a:pPr>
                      <a:r>
                        <a:rPr sz="1000" spc="10" dirty="0">
                          <a:solidFill>
                            <a:srgbClr val="FFFFFF"/>
                          </a:solidFill>
                          <a:latin typeface="Arial"/>
                          <a:cs typeface="Arial"/>
                        </a:rPr>
                        <a:t>4212</a:t>
                      </a:r>
                      <a:endParaRPr sz="1000">
                        <a:latin typeface="Arial"/>
                        <a:cs typeface="Arial"/>
                      </a:endParaRPr>
                    </a:p>
                  </a:txBody>
                  <a:tcPr marL="0" marR="0" marT="0" marB="0"/>
                </a:tc>
                <a:tc>
                  <a:txBody>
                    <a:bodyPr/>
                    <a:lstStyle/>
                    <a:p>
                      <a:pPr algn="ctr">
                        <a:lnSpc>
                          <a:spcPts val="1325"/>
                        </a:lnSpc>
                      </a:pPr>
                      <a:r>
                        <a:rPr sz="1000" spc="0" dirty="0">
                          <a:solidFill>
                            <a:srgbClr val="FFFFFF"/>
                          </a:solidFill>
                          <a:latin typeface="Arial"/>
                          <a:cs typeface="Arial"/>
                        </a:rPr>
                        <a:t>3883</a:t>
                      </a:r>
                      <a:endParaRPr sz="1000">
                        <a:latin typeface="Arial"/>
                        <a:cs typeface="Arial"/>
                      </a:endParaRPr>
                    </a:p>
                  </a:txBody>
                  <a:tcPr marL="0" marR="0" marT="0" marB="0"/>
                </a:tc>
                <a:tc>
                  <a:txBody>
                    <a:bodyPr/>
                    <a:lstStyle/>
                    <a:p>
                      <a:pPr marL="290830">
                        <a:lnSpc>
                          <a:spcPts val="1325"/>
                        </a:lnSpc>
                      </a:pPr>
                      <a:r>
                        <a:rPr sz="1000" spc="0" dirty="0">
                          <a:solidFill>
                            <a:srgbClr val="FFFFFF"/>
                          </a:solidFill>
                          <a:latin typeface="Arial"/>
                          <a:cs typeface="Arial"/>
                        </a:rPr>
                        <a:t>3579</a:t>
                      </a:r>
                      <a:endParaRPr sz="1000">
                        <a:latin typeface="Arial"/>
                        <a:cs typeface="Arial"/>
                      </a:endParaRPr>
                    </a:p>
                  </a:txBody>
                  <a:tcPr marL="0" marR="0" marT="0" marB="0"/>
                </a:tc>
                <a:tc>
                  <a:txBody>
                    <a:bodyPr/>
                    <a:lstStyle/>
                    <a:p>
                      <a:pPr marR="286385" algn="r">
                        <a:lnSpc>
                          <a:spcPts val="1325"/>
                        </a:lnSpc>
                      </a:pPr>
                      <a:r>
                        <a:rPr sz="1000" spc="10" dirty="0">
                          <a:solidFill>
                            <a:srgbClr val="FFFFFF"/>
                          </a:solidFill>
                          <a:latin typeface="Arial"/>
                          <a:cs typeface="Arial"/>
                        </a:rPr>
                        <a:t>2922</a:t>
                      </a:r>
                      <a:endParaRPr sz="1000">
                        <a:latin typeface="Arial"/>
                        <a:cs typeface="Arial"/>
                      </a:endParaRPr>
                    </a:p>
                  </a:txBody>
                  <a:tcPr marL="0" marR="0" marT="0" marB="0"/>
                </a:tc>
                <a:tc>
                  <a:txBody>
                    <a:bodyPr/>
                    <a:lstStyle/>
                    <a:p>
                      <a:pPr algn="ctr">
                        <a:lnSpc>
                          <a:spcPts val="1325"/>
                        </a:lnSpc>
                      </a:pPr>
                      <a:r>
                        <a:rPr sz="1000" spc="0" dirty="0">
                          <a:solidFill>
                            <a:srgbClr val="FFFFFF"/>
                          </a:solidFill>
                          <a:latin typeface="Arial"/>
                          <a:cs typeface="Arial"/>
                        </a:rPr>
                        <a:t>2123</a:t>
                      </a:r>
                      <a:endParaRPr sz="1000">
                        <a:latin typeface="Arial"/>
                        <a:cs typeface="Arial"/>
                      </a:endParaRPr>
                    </a:p>
                  </a:txBody>
                  <a:tcPr marL="0" marR="0" marT="0" marB="0"/>
                </a:tc>
                <a:tc>
                  <a:txBody>
                    <a:bodyPr/>
                    <a:lstStyle/>
                    <a:p>
                      <a:pPr marL="294640">
                        <a:lnSpc>
                          <a:spcPts val="1325"/>
                        </a:lnSpc>
                      </a:pPr>
                      <a:r>
                        <a:rPr sz="1000" spc="0" dirty="0">
                          <a:solidFill>
                            <a:srgbClr val="FFFFFF"/>
                          </a:solidFill>
                          <a:latin typeface="Arial"/>
                          <a:cs typeface="Arial"/>
                        </a:rPr>
                        <a:t>1488</a:t>
                      </a:r>
                      <a:endParaRPr sz="1000">
                        <a:latin typeface="Arial"/>
                        <a:cs typeface="Arial"/>
                      </a:endParaRPr>
                    </a:p>
                  </a:txBody>
                  <a:tcPr marL="0" marR="0" marT="0" marB="0"/>
                </a:tc>
                <a:tc>
                  <a:txBody>
                    <a:bodyPr/>
                    <a:lstStyle/>
                    <a:p>
                      <a:pPr marL="316865">
                        <a:lnSpc>
                          <a:spcPts val="1325"/>
                        </a:lnSpc>
                      </a:pPr>
                      <a:r>
                        <a:rPr sz="1000" spc="0" dirty="0">
                          <a:solidFill>
                            <a:srgbClr val="FFFFFF"/>
                          </a:solidFill>
                          <a:latin typeface="Arial"/>
                          <a:cs typeface="Arial"/>
                        </a:rPr>
                        <a:t>853</a:t>
                      </a:r>
                      <a:endParaRPr sz="1000">
                        <a:latin typeface="Arial"/>
                        <a:cs typeface="Arial"/>
                      </a:endParaRPr>
                    </a:p>
                  </a:txBody>
                  <a:tcPr marL="0" marR="0" marT="0" marB="0"/>
                </a:tc>
                <a:tc>
                  <a:txBody>
                    <a:bodyPr/>
                    <a:lstStyle/>
                    <a:p>
                      <a:pPr marR="24130" algn="r">
                        <a:lnSpc>
                          <a:spcPts val="1325"/>
                        </a:lnSpc>
                      </a:pPr>
                      <a:r>
                        <a:rPr sz="1000" spc="10" dirty="0">
                          <a:solidFill>
                            <a:srgbClr val="FFFFFF"/>
                          </a:solidFill>
                          <a:latin typeface="Arial"/>
                          <a:cs typeface="Arial"/>
                        </a:rPr>
                        <a:t>236</a:t>
                      </a:r>
                      <a:endParaRPr sz="1000">
                        <a:latin typeface="Arial"/>
                        <a:cs typeface="Arial"/>
                      </a:endParaRPr>
                    </a:p>
                  </a:txBody>
                  <a:tcPr marL="0" marR="0" marT="0" marB="0"/>
                </a:tc>
              </a:tr>
            </a:tbl>
          </a:graphicData>
        </a:graphic>
      </p:graphicFrame>
      <p:sp>
        <p:nvSpPr>
          <p:cNvPr id="43" name="object 43"/>
          <p:cNvSpPr txBox="1"/>
          <p:nvPr/>
        </p:nvSpPr>
        <p:spPr>
          <a:xfrm>
            <a:off x="936012" y="4960789"/>
            <a:ext cx="1285807" cy="771559"/>
          </a:xfrm>
          <a:prstGeom prst="rect">
            <a:avLst/>
          </a:prstGeom>
        </p:spPr>
        <p:txBody>
          <a:bodyPr vert="horz" wrap="square" lIns="0" tIns="10860" rIns="0" bIns="0" rtlCol="0">
            <a:spAutoFit/>
          </a:bodyPr>
          <a:lstStyle/>
          <a:p>
            <a:pPr marR="234571" algn="r">
              <a:lnSpc>
                <a:spcPts val="1826"/>
              </a:lnSpc>
              <a:spcBef>
                <a:spcPts val="86"/>
              </a:spcBef>
            </a:pPr>
            <a:r>
              <a:rPr sz="1796" spc="-4" dirty="0">
                <a:solidFill>
                  <a:srgbClr val="FFFFFF"/>
                </a:solidFill>
                <a:latin typeface="Arial"/>
                <a:cs typeface="Arial"/>
              </a:rPr>
              <a:t>0</a:t>
            </a:r>
            <a:endParaRPr sz="1796">
              <a:latin typeface="Arial"/>
              <a:cs typeface="Arial"/>
            </a:endParaRPr>
          </a:p>
          <a:p>
            <a:pPr marR="4344" algn="r">
              <a:lnSpc>
                <a:spcPts val="1826"/>
              </a:lnSpc>
            </a:pPr>
            <a:r>
              <a:rPr sz="1796" spc="-4" dirty="0">
                <a:solidFill>
                  <a:srgbClr val="FFFFFF"/>
                </a:solidFill>
                <a:latin typeface="Arial"/>
                <a:cs typeface="Arial"/>
              </a:rPr>
              <a:t>0</a:t>
            </a:r>
            <a:endParaRPr sz="1796">
              <a:latin typeface="Arial"/>
              <a:cs typeface="Arial"/>
            </a:endParaRPr>
          </a:p>
          <a:p>
            <a:pPr marL="10860">
              <a:spcBef>
                <a:spcPts val="1137"/>
              </a:spcBef>
            </a:pPr>
            <a:r>
              <a:rPr sz="1026" dirty="0">
                <a:solidFill>
                  <a:srgbClr val="FFFFFF"/>
                </a:solidFill>
                <a:latin typeface="Arial"/>
                <a:cs typeface="Arial"/>
              </a:rPr>
              <a:t>Patients at</a:t>
            </a:r>
            <a:r>
              <a:rPr sz="1026" spc="43" dirty="0">
                <a:solidFill>
                  <a:srgbClr val="FFFFFF"/>
                </a:solidFill>
                <a:latin typeface="Arial"/>
                <a:cs typeface="Arial"/>
              </a:rPr>
              <a:t> </a:t>
            </a:r>
            <a:r>
              <a:rPr sz="1026" dirty="0">
                <a:solidFill>
                  <a:srgbClr val="FFFFFF"/>
                </a:solidFill>
                <a:latin typeface="Arial"/>
                <a:cs typeface="Arial"/>
              </a:rPr>
              <a:t>Risk</a:t>
            </a:r>
            <a:endParaRPr sz="1026">
              <a:latin typeface="Arial"/>
              <a:cs typeface="Arial"/>
            </a:endParaRPr>
          </a:p>
        </p:txBody>
      </p:sp>
      <p:sp>
        <p:nvSpPr>
          <p:cNvPr id="44" name="object 44"/>
          <p:cNvSpPr txBox="1"/>
          <p:nvPr/>
        </p:nvSpPr>
        <p:spPr>
          <a:xfrm>
            <a:off x="7846753" y="1889641"/>
            <a:ext cx="396927" cy="234745"/>
          </a:xfrm>
          <a:prstGeom prst="rect">
            <a:avLst/>
          </a:prstGeom>
        </p:spPr>
        <p:txBody>
          <a:bodyPr vert="horz" wrap="square" lIns="0" tIns="10860" rIns="0" bIns="0" rtlCol="0">
            <a:spAutoFit/>
          </a:bodyPr>
          <a:lstStyle/>
          <a:p>
            <a:pPr marL="10860">
              <a:spcBef>
                <a:spcPts val="86"/>
              </a:spcBef>
            </a:pPr>
            <a:r>
              <a:rPr sz="1454" spc="-137" dirty="0">
                <a:solidFill>
                  <a:srgbClr val="FFFFFF"/>
                </a:solidFill>
                <a:latin typeface="Arial"/>
                <a:cs typeface="Arial"/>
              </a:rPr>
              <a:t>11</a:t>
            </a:r>
            <a:r>
              <a:rPr sz="1454" spc="-30" dirty="0">
                <a:solidFill>
                  <a:srgbClr val="FFFFFF"/>
                </a:solidFill>
                <a:latin typeface="Arial"/>
                <a:cs typeface="Arial"/>
              </a:rPr>
              <a:t>1</a:t>
            </a:r>
            <a:r>
              <a:rPr sz="1454" spc="-4" dirty="0">
                <a:solidFill>
                  <a:srgbClr val="FFFFFF"/>
                </a:solidFill>
                <a:latin typeface="Arial"/>
                <a:cs typeface="Arial"/>
              </a:rPr>
              <a:t>7</a:t>
            </a:r>
            <a:endParaRPr sz="1454">
              <a:latin typeface="Arial"/>
              <a:cs typeface="Arial"/>
            </a:endParaRPr>
          </a:p>
        </p:txBody>
      </p:sp>
      <p:sp>
        <p:nvSpPr>
          <p:cNvPr id="45" name="object 45"/>
          <p:cNvSpPr txBox="1"/>
          <p:nvPr/>
        </p:nvSpPr>
        <p:spPr>
          <a:xfrm>
            <a:off x="1051054" y="2088800"/>
            <a:ext cx="654025" cy="2441839"/>
          </a:xfrm>
          <a:prstGeom prst="rect">
            <a:avLst/>
          </a:prstGeom>
        </p:spPr>
        <p:txBody>
          <a:bodyPr vert="vert270" wrap="square" lIns="0" tIns="23891" rIns="0" bIns="0" rtlCol="0">
            <a:spAutoFit/>
          </a:bodyPr>
          <a:lstStyle/>
          <a:p>
            <a:pPr marL="185159" marR="4344" indent="-174842">
              <a:lnSpc>
                <a:spcPts val="1710"/>
              </a:lnSpc>
              <a:spcBef>
                <a:spcPts val="187"/>
              </a:spcBef>
            </a:pPr>
            <a:r>
              <a:rPr sz="1625" b="1" spc="-26" dirty="0">
                <a:solidFill>
                  <a:srgbClr val="FFFFFF"/>
                </a:solidFill>
                <a:latin typeface="Arial"/>
                <a:cs typeface="Arial"/>
              </a:rPr>
              <a:t>K</a:t>
            </a:r>
            <a:r>
              <a:rPr sz="1625" b="1" spc="-21" dirty="0">
                <a:solidFill>
                  <a:srgbClr val="FFFFFF"/>
                </a:solidFill>
                <a:latin typeface="Arial"/>
                <a:cs typeface="Arial"/>
              </a:rPr>
              <a:t>ap</a:t>
            </a:r>
            <a:r>
              <a:rPr sz="1625" b="1" spc="-13" dirty="0">
                <a:solidFill>
                  <a:srgbClr val="FFFFFF"/>
                </a:solidFill>
                <a:latin typeface="Arial"/>
                <a:cs typeface="Arial"/>
              </a:rPr>
              <a:t>l</a:t>
            </a:r>
            <a:r>
              <a:rPr sz="1625" b="1" spc="-21" dirty="0">
                <a:solidFill>
                  <a:srgbClr val="FFFFFF"/>
                </a:solidFill>
                <a:latin typeface="Arial"/>
                <a:cs typeface="Arial"/>
              </a:rPr>
              <a:t>an</a:t>
            </a:r>
            <a:r>
              <a:rPr sz="1625" b="1" spc="-9" dirty="0">
                <a:solidFill>
                  <a:srgbClr val="FFFFFF"/>
                </a:solidFill>
                <a:latin typeface="Arial"/>
                <a:cs typeface="Arial"/>
              </a:rPr>
              <a:t>-</a:t>
            </a:r>
            <a:r>
              <a:rPr sz="1625" b="1" spc="-30" dirty="0">
                <a:solidFill>
                  <a:srgbClr val="FFFFFF"/>
                </a:solidFill>
                <a:latin typeface="Arial"/>
                <a:cs typeface="Arial"/>
              </a:rPr>
              <a:t>M</a:t>
            </a:r>
            <a:r>
              <a:rPr sz="1625" b="1" spc="-21" dirty="0">
                <a:solidFill>
                  <a:srgbClr val="FFFFFF"/>
                </a:solidFill>
                <a:latin typeface="Arial"/>
                <a:cs typeface="Arial"/>
              </a:rPr>
              <a:t>e</a:t>
            </a:r>
            <a:r>
              <a:rPr sz="1625" b="1" spc="-13" dirty="0">
                <a:solidFill>
                  <a:srgbClr val="FFFFFF"/>
                </a:solidFill>
                <a:latin typeface="Arial"/>
                <a:cs typeface="Arial"/>
              </a:rPr>
              <a:t>i</a:t>
            </a:r>
            <a:r>
              <a:rPr sz="1625" b="1" spc="-21" dirty="0">
                <a:solidFill>
                  <a:srgbClr val="FFFFFF"/>
                </a:solidFill>
                <a:latin typeface="Arial"/>
                <a:cs typeface="Arial"/>
              </a:rPr>
              <a:t>e</a:t>
            </a:r>
            <a:r>
              <a:rPr sz="1625" b="1" dirty="0">
                <a:solidFill>
                  <a:srgbClr val="FFFFFF"/>
                </a:solidFill>
                <a:latin typeface="Arial"/>
                <a:cs typeface="Arial"/>
              </a:rPr>
              <a:t>r</a:t>
            </a:r>
            <a:r>
              <a:rPr sz="1625" b="1" spc="-26" dirty="0">
                <a:solidFill>
                  <a:srgbClr val="FFFFFF"/>
                </a:solidFill>
                <a:latin typeface="Arial"/>
                <a:cs typeface="Arial"/>
              </a:rPr>
              <a:t> </a:t>
            </a:r>
            <a:r>
              <a:rPr sz="1625" b="1" spc="-21" dirty="0">
                <a:solidFill>
                  <a:srgbClr val="FFFFFF"/>
                </a:solidFill>
                <a:latin typeface="Arial"/>
                <a:cs typeface="Arial"/>
              </a:rPr>
              <a:t>Es</a:t>
            </a:r>
            <a:r>
              <a:rPr sz="1625" b="1" spc="-13" dirty="0">
                <a:solidFill>
                  <a:srgbClr val="FFFFFF"/>
                </a:solidFill>
                <a:latin typeface="Arial"/>
                <a:cs typeface="Arial"/>
              </a:rPr>
              <a:t>ti</a:t>
            </a:r>
            <a:r>
              <a:rPr sz="1625" b="1" spc="-30" dirty="0">
                <a:solidFill>
                  <a:srgbClr val="FFFFFF"/>
                </a:solidFill>
                <a:latin typeface="Arial"/>
                <a:cs typeface="Arial"/>
              </a:rPr>
              <a:t>m</a:t>
            </a:r>
            <a:r>
              <a:rPr sz="1625" b="1" spc="-21" dirty="0">
                <a:solidFill>
                  <a:srgbClr val="FFFFFF"/>
                </a:solidFill>
                <a:latin typeface="Arial"/>
                <a:cs typeface="Arial"/>
              </a:rPr>
              <a:t>a</a:t>
            </a:r>
            <a:r>
              <a:rPr sz="1625" b="1" spc="-13" dirty="0">
                <a:solidFill>
                  <a:srgbClr val="FFFFFF"/>
                </a:solidFill>
                <a:latin typeface="Arial"/>
                <a:cs typeface="Arial"/>
              </a:rPr>
              <a:t>t</a:t>
            </a:r>
            <a:r>
              <a:rPr sz="1625" b="1" dirty="0">
                <a:solidFill>
                  <a:srgbClr val="FFFFFF"/>
                </a:solidFill>
                <a:latin typeface="Arial"/>
                <a:cs typeface="Arial"/>
              </a:rPr>
              <a:t>e</a:t>
            </a:r>
            <a:r>
              <a:rPr sz="1625" b="1" spc="-30" dirty="0">
                <a:solidFill>
                  <a:srgbClr val="FFFFFF"/>
                </a:solidFill>
                <a:latin typeface="Arial"/>
                <a:cs typeface="Arial"/>
              </a:rPr>
              <a:t> </a:t>
            </a:r>
            <a:r>
              <a:rPr sz="1625" b="1" spc="-21" dirty="0">
                <a:solidFill>
                  <a:srgbClr val="FFFFFF"/>
                </a:solidFill>
                <a:latin typeface="Arial"/>
                <a:cs typeface="Arial"/>
              </a:rPr>
              <a:t>o</a:t>
            </a:r>
            <a:r>
              <a:rPr sz="1625" b="1" dirty="0">
                <a:solidFill>
                  <a:srgbClr val="FFFFFF"/>
                </a:solidFill>
                <a:latin typeface="Arial"/>
                <a:cs typeface="Arial"/>
              </a:rPr>
              <a:t>f </a:t>
            </a:r>
            <a:r>
              <a:rPr sz="1625" b="1" spc="-26" dirty="0">
                <a:solidFill>
                  <a:srgbClr val="FFFFFF"/>
                </a:solidFill>
                <a:latin typeface="Arial"/>
                <a:cs typeface="Arial"/>
              </a:rPr>
              <a:t>C</a:t>
            </a:r>
            <a:r>
              <a:rPr sz="1625" b="1" spc="-21" dirty="0">
                <a:solidFill>
                  <a:srgbClr val="FFFFFF"/>
                </a:solidFill>
                <a:latin typeface="Arial"/>
                <a:cs typeface="Arial"/>
              </a:rPr>
              <a:t>u</a:t>
            </a:r>
            <a:r>
              <a:rPr sz="1625" b="1" spc="-30" dirty="0">
                <a:solidFill>
                  <a:srgbClr val="FFFFFF"/>
                </a:solidFill>
                <a:latin typeface="Arial"/>
                <a:cs typeface="Arial"/>
              </a:rPr>
              <a:t>m</a:t>
            </a:r>
            <a:r>
              <a:rPr sz="1625" b="1" spc="-21" dirty="0">
                <a:solidFill>
                  <a:srgbClr val="FFFFFF"/>
                </a:solidFill>
                <a:latin typeface="Arial"/>
                <a:cs typeface="Arial"/>
              </a:rPr>
              <a:t>u</a:t>
            </a:r>
            <a:r>
              <a:rPr sz="1625" b="1" spc="-13" dirty="0">
                <a:solidFill>
                  <a:srgbClr val="FFFFFF"/>
                </a:solidFill>
                <a:latin typeface="Arial"/>
                <a:cs typeface="Arial"/>
              </a:rPr>
              <a:t>l</a:t>
            </a:r>
            <a:r>
              <a:rPr sz="1625" b="1" spc="-21" dirty="0">
                <a:solidFill>
                  <a:srgbClr val="FFFFFF"/>
                </a:solidFill>
                <a:latin typeface="Arial"/>
                <a:cs typeface="Arial"/>
              </a:rPr>
              <a:t>a</a:t>
            </a:r>
            <a:r>
              <a:rPr sz="1625" b="1" spc="-13" dirty="0">
                <a:solidFill>
                  <a:srgbClr val="FFFFFF"/>
                </a:solidFill>
                <a:latin typeface="Arial"/>
                <a:cs typeface="Arial"/>
              </a:rPr>
              <a:t>ti</a:t>
            </a:r>
            <a:r>
              <a:rPr sz="1625" b="1" spc="-21" dirty="0">
                <a:solidFill>
                  <a:srgbClr val="FFFFFF"/>
                </a:solidFill>
                <a:latin typeface="Arial"/>
                <a:cs typeface="Arial"/>
              </a:rPr>
              <a:t>v</a:t>
            </a:r>
            <a:r>
              <a:rPr sz="1625" b="1" dirty="0">
                <a:solidFill>
                  <a:srgbClr val="FFFFFF"/>
                </a:solidFill>
                <a:latin typeface="Arial"/>
                <a:cs typeface="Arial"/>
              </a:rPr>
              <a:t>e</a:t>
            </a:r>
            <a:r>
              <a:rPr sz="1625" b="1" spc="-30" dirty="0">
                <a:solidFill>
                  <a:srgbClr val="FFFFFF"/>
                </a:solidFill>
                <a:latin typeface="Arial"/>
                <a:cs typeface="Arial"/>
              </a:rPr>
              <a:t> </a:t>
            </a:r>
            <a:r>
              <a:rPr sz="1625" b="1" spc="-26" dirty="0">
                <a:solidFill>
                  <a:srgbClr val="FFFFFF"/>
                </a:solidFill>
                <a:latin typeface="Arial"/>
                <a:cs typeface="Arial"/>
              </a:rPr>
              <a:t>R</a:t>
            </a:r>
            <a:r>
              <a:rPr sz="1625" b="1" spc="-21" dirty="0">
                <a:solidFill>
                  <a:srgbClr val="FFFFFF"/>
                </a:solidFill>
                <a:latin typeface="Arial"/>
                <a:cs typeface="Arial"/>
              </a:rPr>
              <a:t>a</a:t>
            </a:r>
            <a:r>
              <a:rPr sz="1625" b="1" spc="-13" dirty="0">
                <a:solidFill>
                  <a:srgbClr val="FFFFFF"/>
                </a:solidFill>
                <a:latin typeface="Arial"/>
                <a:cs typeface="Arial"/>
              </a:rPr>
              <a:t>t</a:t>
            </a:r>
            <a:r>
              <a:rPr sz="1625" b="1" spc="-21" dirty="0">
                <a:solidFill>
                  <a:srgbClr val="FFFFFF"/>
                </a:solidFill>
                <a:latin typeface="Arial"/>
                <a:cs typeface="Arial"/>
              </a:rPr>
              <a:t>e</a:t>
            </a:r>
            <a:r>
              <a:rPr sz="1625" b="1" dirty="0">
                <a:solidFill>
                  <a:srgbClr val="FFFFFF"/>
                </a:solidFill>
                <a:latin typeface="Arial"/>
                <a:cs typeface="Arial"/>
              </a:rPr>
              <a:t>s</a:t>
            </a:r>
            <a:r>
              <a:rPr sz="1625" b="1" spc="-30" dirty="0">
                <a:solidFill>
                  <a:srgbClr val="FFFFFF"/>
                </a:solidFill>
                <a:latin typeface="Arial"/>
                <a:cs typeface="Arial"/>
              </a:rPr>
              <a:t> </a:t>
            </a:r>
            <a:r>
              <a:rPr sz="1625" b="1" spc="-13" dirty="0">
                <a:solidFill>
                  <a:srgbClr val="FFFFFF"/>
                </a:solidFill>
                <a:latin typeface="Arial"/>
                <a:cs typeface="Arial"/>
              </a:rPr>
              <a:t>(</a:t>
            </a:r>
            <a:r>
              <a:rPr sz="1625" b="1" spc="-30" dirty="0">
                <a:solidFill>
                  <a:srgbClr val="FFFFFF"/>
                </a:solidFill>
                <a:latin typeface="Arial"/>
                <a:cs typeface="Arial"/>
              </a:rPr>
              <a:t>%</a:t>
            </a:r>
            <a:r>
              <a:rPr sz="1625" b="1" dirty="0">
                <a:solidFill>
                  <a:srgbClr val="FFFFFF"/>
                </a:solidFill>
                <a:latin typeface="Arial"/>
                <a:cs typeface="Arial"/>
              </a:rPr>
              <a:t>)</a:t>
            </a:r>
            <a:endParaRPr sz="1625" dirty="0">
              <a:latin typeface="Arial"/>
              <a:cs typeface="Arial"/>
            </a:endParaRPr>
          </a:p>
        </p:txBody>
      </p:sp>
      <p:sp>
        <p:nvSpPr>
          <p:cNvPr id="46" name="object 46"/>
          <p:cNvSpPr/>
          <p:nvPr/>
        </p:nvSpPr>
        <p:spPr>
          <a:xfrm>
            <a:off x="2087699" y="2538709"/>
            <a:ext cx="5747037" cy="2713227"/>
          </a:xfrm>
          <a:prstGeom prst="rect">
            <a:avLst/>
          </a:prstGeom>
          <a:blipFill>
            <a:blip r:embed="rId17" cstate="print"/>
            <a:stretch>
              <a:fillRect/>
            </a:stretch>
          </a:blipFill>
        </p:spPr>
        <p:txBody>
          <a:bodyPr wrap="square" lIns="0" tIns="0" rIns="0" bIns="0" rtlCol="0"/>
          <a:lstStyle/>
          <a:p>
            <a:endParaRPr sz="1539"/>
          </a:p>
        </p:txBody>
      </p:sp>
      <p:sp>
        <p:nvSpPr>
          <p:cNvPr id="47" name="object 47"/>
          <p:cNvSpPr/>
          <p:nvPr/>
        </p:nvSpPr>
        <p:spPr>
          <a:xfrm>
            <a:off x="2095518" y="3873167"/>
            <a:ext cx="2171103" cy="1339672"/>
          </a:xfrm>
          <a:prstGeom prst="rect">
            <a:avLst/>
          </a:prstGeom>
          <a:blipFill>
            <a:blip r:embed="rId18" cstate="print"/>
            <a:stretch>
              <a:fillRect/>
            </a:stretch>
          </a:blipFill>
        </p:spPr>
        <p:txBody>
          <a:bodyPr wrap="square" lIns="0" tIns="0" rIns="0" bIns="0" rtlCol="0"/>
          <a:lstStyle/>
          <a:p>
            <a:endParaRPr sz="1539"/>
          </a:p>
        </p:txBody>
      </p:sp>
      <p:sp>
        <p:nvSpPr>
          <p:cNvPr id="48" name="object 48"/>
          <p:cNvSpPr/>
          <p:nvPr/>
        </p:nvSpPr>
        <p:spPr>
          <a:xfrm>
            <a:off x="2138529" y="3915778"/>
            <a:ext cx="2081835" cy="1219019"/>
          </a:xfrm>
          <a:custGeom>
            <a:avLst/>
            <a:gdLst/>
            <a:ahLst/>
            <a:cxnLst/>
            <a:rect l="l" t="t" r="r" b="b"/>
            <a:pathLst>
              <a:path w="2434590" h="1425575">
                <a:moveTo>
                  <a:pt x="0" y="1425492"/>
                </a:moveTo>
                <a:lnTo>
                  <a:pt x="50048" y="1409724"/>
                </a:lnTo>
                <a:lnTo>
                  <a:pt x="77357" y="1382537"/>
                </a:lnTo>
                <a:lnTo>
                  <a:pt x="85416" y="1374581"/>
                </a:lnTo>
                <a:lnTo>
                  <a:pt x="100662" y="1366001"/>
                </a:lnTo>
                <a:lnTo>
                  <a:pt x="120322" y="1356854"/>
                </a:lnTo>
                <a:lnTo>
                  <a:pt x="139777" y="1347479"/>
                </a:lnTo>
                <a:lnTo>
                  <a:pt x="154406" y="1338216"/>
                </a:lnTo>
                <a:lnTo>
                  <a:pt x="161438" y="1328443"/>
                </a:lnTo>
                <a:lnTo>
                  <a:pt x="163851" y="1318216"/>
                </a:lnTo>
                <a:lnTo>
                  <a:pt x="165648" y="1308898"/>
                </a:lnTo>
                <a:lnTo>
                  <a:pt x="170832" y="1301852"/>
                </a:lnTo>
                <a:lnTo>
                  <a:pt x="180380" y="1298670"/>
                </a:lnTo>
                <a:lnTo>
                  <a:pt x="192186" y="1298216"/>
                </a:lnTo>
                <a:lnTo>
                  <a:pt x="205635" y="1297761"/>
                </a:lnTo>
                <a:lnTo>
                  <a:pt x="220111" y="1294579"/>
                </a:lnTo>
                <a:lnTo>
                  <a:pt x="255016" y="1277761"/>
                </a:lnTo>
                <a:lnTo>
                  <a:pt x="289101" y="1258215"/>
                </a:lnTo>
                <a:lnTo>
                  <a:pt x="327754" y="1232135"/>
                </a:lnTo>
                <a:lnTo>
                  <a:pt x="331809" y="1229123"/>
                </a:lnTo>
                <a:lnTo>
                  <a:pt x="344847" y="1220714"/>
                </a:lnTo>
                <a:lnTo>
                  <a:pt x="387658" y="1192758"/>
                </a:lnTo>
                <a:lnTo>
                  <a:pt x="430469" y="1159689"/>
                </a:lnTo>
                <a:lnTo>
                  <a:pt x="443507" y="1149121"/>
                </a:lnTo>
                <a:lnTo>
                  <a:pt x="454954" y="1139859"/>
                </a:lnTo>
                <a:lnTo>
                  <a:pt x="486215" y="1112756"/>
                </a:lnTo>
                <a:lnTo>
                  <a:pt x="510855" y="1085028"/>
                </a:lnTo>
                <a:lnTo>
                  <a:pt x="523482" y="1071334"/>
                </a:lnTo>
                <a:lnTo>
                  <a:pt x="535494" y="1061846"/>
                </a:lnTo>
                <a:lnTo>
                  <a:pt x="546710" y="1058948"/>
                </a:lnTo>
                <a:lnTo>
                  <a:pt x="557464" y="1060483"/>
                </a:lnTo>
                <a:lnTo>
                  <a:pt x="567910" y="1062699"/>
                </a:lnTo>
                <a:lnTo>
                  <a:pt x="578202" y="1061846"/>
                </a:lnTo>
                <a:lnTo>
                  <a:pt x="610618" y="1040197"/>
                </a:lnTo>
                <a:lnTo>
                  <a:pt x="618164" y="1027470"/>
                </a:lnTo>
                <a:lnTo>
                  <a:pt x="614135" y="1023209"/>
                </a:lnTo>
                <a:lnTo>
                  <a:pt x="611850" y="1018266"/>
                </a:lnTo>
                <a:lnTo>
                  <a:pt x="617625" y="1010935"/>
                </a:lnTo>
                <a:lnTo>
                  <a:pt x="636592" y="999401"/>
                </a:lnTo>
                <a:lnTo>
                  <a:pt x="664234" y="985026"/>
                </a:lnTo>
                <a:lnTo>
                  <a:pt x="692390" y="970878"/>
                </a:lnTo>
                <a:lnTo>
                  <a:pt x="712897" y="960025"/>
                </a:lnTo>
                <a:lnTo>
                  <a:pt x="721239" y="953832"/>
                </a:lnTo>
                <a:lnTo>
                  <a:pt x="722548" y="950480"/>
                </a:lnTo>
                <a:lnTo>
                  <a:pt x="723138" y="948264"/>
                </a:lnTo>
                <a:lnTo>
                  <a:pt x="729323" y="945479"/>
                </a:lnTo>
                <a:lnTo>
                  <a:pt x="744390" y="942183"/>
                </a:lnTo>
                <a:lnTo>
                  <a:pt x="764435" y="939115"/>
                </a:lnTo>
                <a:lnTo>
                  <a:pt x="784993" y="935592"/>
                </a:lnTo>
                <a:lnTo>
                  <a:pt x="801599" y="930933"/>
                </a:lnTo>
                <a:lnTo>
                  <a:pt x="813046" y="924342"/>
                </a:lnTo>
                <a:lnTo>
                  <a:pt x="821721" y="916387"/>
                </a:lnTo>
                <a:lnTo>
                  <a:pt x="828548" y="908433"/>
                </a:lnTo>
                <a:lnTo>
                  <a:pt x="834451" y="901842"/>
                </a:lnTo>
                <a:lnTo>
                  <a:pt x="838352" y="897353"/>
                </a:lnTo>
                <a:lnTo>
                  <a:pt x="840200" y="894114"/>
                </a:lnTo>
                <a:lnTo>
                  <a:pt x="842459" y="891103"/>
                </a:lnTo>
                <a:lnTo>
                  <a:pt x="887785" y="868034"/>
                </a:lnTo>
                <a:lnTo>
                  <a:pt x="893586" y="865477"/>
                </a:lnTo>
                <a:lnTo>
                  <a:pt x="905469" y="860022"/>
                </a:lnTo>
                <a:lnTo>
                  <a:pt x="948434" y="838033"/>
                </a:lnTo>
                <a:lnTo>
                  <a:pt x="969146" y="821839"/>
                </a:lnTo>
                <a:lnTo>
                  <a:pt x="976811" y="815778"/>
                </a:lnTo>
                <a:lnTo>
                  <a:pt x="985572" y="807294"/>
                </a:lnTo>
                <a:lnTo>
                  <a:pt x="1011854" y="785475"/>
                </a:lnTo>
                <a:lnTo>
                  <a:pt x="1017963" y="780191"/>
                </a:lnTo>
                <a:lnTo>
                  <a:pt x="1049019" y="756554"/>
                </a:lnTo>
                <a:lnTo>
                  <a:pt x="1061954" y="748656"/>
                </a:lnTo>
                <a:lnTo>
                  <a:pt x="1074479" y="740985"/>
                </a:lnTo>
                <a:lnTo>
                  <a:pt x="1084130" y="734564"/>
                </a:lnTo>
                <a:lnTo>
                  <a:pt x="1093985" y="727291"/>
                </a:lnTo>
                <a:lnTo>
                  <a:pt x="1097271" y="720019"/>
                </a:lnTo>
                <a:lnTo>
                  <a:pt x="1107126" y="709337"/>
                </a:lnTo>
                <a:lnTo>
                  <a:pt x="1119857" y="695473"/>
                </a:lnTo>
                <a:lnTo>
                  <a:pt x="1133614" y="681154"/>
                </a:lnTo>
                <a:lnTo>
                  <a:pt x="1168519" y="653198"/>
                </a:lnTo>
                <a:lnTo>
                  <a:pt x="1207891" y="632744"/>
                </a:lnTo>
                <a:lnTo>
                  <a:pt x="1242283" y="618197"/>
                </a:lnTo>
                <a:lnTo>
                  <a:pt x="1258248" y="610925"/>
                </a:lnTo>
                <a:lnTo>
                  <a:pt x="1272390" y="603311"/>
                </a:lnTo>
                <a:lnTo>
                  <a:pt x="1285556" y="595470"/>
                </a:lnTo>
                <a:lnTo>
                  <a:pt x="1298210" y="588083"/>
                </a:lnTo>
                <a:lnTo>
                  <a:pt x="1310811" y="581833"/>
                </a:lnTo>
                <a:lnTo>
                  <a:pt x="1323054" y="577856"/>
                </a:lnTo>
                <a:lnTo>
                  <a:pt x="1334835" y="575469"/>
                </a:lnTo>
                <a:lnTo>
                  <a:pt x="1346923" y="572628"/>
                </a:lnTo>
                <a:lnTo>
                  <a:pt x="1360090" y="567287"/>
                </a:lnTo>
                <a:lnTo>
                  <a:pt x="1375233" y="557742"/>
                </a:lnTo>
                <a:lnTo>
                  <a:pt x="1391711" y="545469"/>
                </a:lnTo>
                <a:lnTo>
                  <a:pt x="1407983" y="533195"/>
                </a:lnTo>
                <a:lnTo>
                  <a:pt x="1422510" y="523650"/>
                </a:lnTo>
                <a:lnTo>
                  <a:pt x="1434111" y="518479"/>
                </a:lnTo>
                <a:lnTo>
                  <a:pt x="1443864" y="515922"/>
                </a:lnTo>
                <a:lnTo>
                  <a:pt x="1453617" y="513593"/>
                </a:lnTo>
                <a:lnTo>
                  <a:pt x="1465218" y="509104"/>
                </a:lnTo>
                <a:lnTo>
                  <a:pt x="1512494" y="482342"/>
                </a:lnTo>
                <a:lnTo>
                  <a:pt x="1554535" y="453647"/>
                </a:lnTo>
                <a:lnTo>
                  <a:pt x="1585181" y="429557"/>
                </a:lnTo>
                <a:lnTo>
                  <a:pt x="1591700" y="423648"/>
                </a:lnTo>
                <a:lnTo>
                  <a:pt x="1597398" y="418647"/>
                </a:lnTo>
                <a:lnTo>
                  <a:pt x="1603198" y="414556"/>
                </a:lnTo>
                <a:lnTo>
                  <a:pt x="1611411" y="409707"/>
                </a:lnTo>
                <a:lnTo>
                  <a:pt x="1626195" y="407283"/>
                </a:lnTo>
                <a:lnTo>
                  <a:pt x="1665618" y="392737"/>
                </a:lnTo>
                <a:lnTo>
                  <a:pt x="1679015" y="382850"/>
                </a:lnTo>
                <a:lnTo>
                  <a:pt x="1685329" y="378191"/>
                </a:lnTo>
                <a:lnTo>
                  <a:pt x="1694825" y="371600"/>
                </a:lnTo>
                <a:lnTo>
                  <a:pt x="1706272" y="363645"/>
                </a:lnTo>
                <a:lnTo>
                  <a:pt x="1718746" y="355691"/>
                </a:lnTo>
                <a:lnTo>
                  <a:pt x="1731323" y="349100"/>
                </a:lnTo>
                <a:lnTo>
                  <a:pt x="1744002" y="345122"/>
                </a:lnTo>
                <a:lnTo>
                  <a:pt x="1757194" y="342736"/>
                </a:lnTo>
                <a:lnTo>
                  <a:pt x="1770592" y="339895"/>
                </a:lnTo>
                <a:lnTo>
                  <a:pt x="1816739" y="309099"/>
                </a:lnTo>
                <a:lnTo>
                  <a:pt x="1836450" y="290916"/>
                </a:lnTo>
                <a:lnTo>
                  <a:pt x="1851439" y="278018"/>
                </a:lnTo>
                <a:lnTo>
                  <a:pt x="1883265" y="250859"/>
                </a:lnTo>
                <a:lnTo>
                  <a:pt x="1930285" y="226824"/>
                </a:lnTo>
                <a:lnTo>
                  <a:pt x="1945145" y="222449"/>
                </a:lnTo>
                <a:lnTo>
                  <a:pt x="1958004" y="218187"/>
                </a:lnTo>
                <a:lnTo>
                  <a:pt x="1966987" y="213869"/>
                </a:lnTo>
                <a:lnTo>
                  <a:pt x="1973199" y="210005"/>
                </a:lnTo>
                <a:lnTo>
                  <a:pt x="1980026" y="206596"/>
                </a:lnTo>
                <a:lnTo>
                  <a:pt x="1990857" y="203641"/>
                </a:lnTo>
                <a:lnTo>
                  <a:pt x="2008181" y="202164"/>
                </a:lnTo>
                <a:lnTo>
                  <a:pt x="2029664" y="201823"/>
                </a:lnTo>
                <a:lnTo>
                  <a:pt x="2051454" y="200573"/>
                </a:lnTo>
                <a:lnTo>
                  <a:pt x="2069703" y="196368"/>
                </a:lnTo>
                <a:lnTo>
                  <a:pt x="2082458" y="187334"/>
                </a:lnTo>
                <a:lnTo>
                  <a:pt x="2092083" y="175004"/>
                </a:lnTo>
                <a:lnTo>
                  <a:pt x="2101195" y="162447"/>
                </a:lnTo>
                <a:lnTo>
                  <a:pt x="2112411" y="152731"/>
                </a:lnTo>
                <a:lnTo>
                  <a:pt x="2126707" y="147731"/>
                </a:lnTo>
                <a:lnTo>
                  <a:pt x="2142594" y="145458"/>
                </a:lnTo>
                <a:lnTo>
                  <a:pt x="2158994" y="143185"/>
                </a:lnTo>
                <a:lnTo>
                  <a:pt x="2174830" y="138185"/>
                </a:lnTo>
                <a:lnTo>
                  <a:pt x="2190076" y="128981"/>
                </a:lnTo>
                <a:lnTo>
                  <a:pt x="2205219" y="117276"/>
                </a:lnTo>
                <a:lnTo>
                  <a:pt x="2219951" y="105116"/>
                </a:lnTo>
                <a:lnTo>
                  <a:pt x="2233965" y="94547"/>
                </a:lnTo>
                <a:lnTo>
                  <a:pt x="2271848" y="71365"/>
                </a:lnTo>
                <a:lnTo>
                  <a:pt x="2311425" y="55228"/>
                </a:lnTo>
                <a:lnTo>
                  <a:pt x="2322666" y="50910"/>
                </a:lnTo>
                <a:lnTo>
                  <a:pt x="2339580" y="43296"/>
                </a:lnTo>
                <a:lnTo>
                  <a:pt x="2360241" y="33637"/>
                </a:lnTo>
                <a:lnTo>
                  <a:pt x="2377720" y="25341"/>
                </a:lnTo>
                <a:lnTo>
                  <a:pt x="2385086" y="21818"/>
                </a:lnTo>
                <a:lnTo>
                  <a:pt x="2434364" y="0"/>
                </a:lnTo>
              </a:path>
            </a:pathLst>
          </a:custGeom>
          <a:ln w="59154">
            <a:solidFill>
              <a:srgbClr val="00CCFF"/>
            </a:solidFill>
          </a:ln>
        </p:spPr>
        <p:txBody>
          <a:bodyPr wrap="square" lIns="0" tIns="0" rIns="0" bIns="0" rtlCol="0"/>
          <a:lstStyle/>
          <a:p>
            <a:endParaRPr sz="1539"/>
          </a:p>
        </p:txBody>
      </p:sp>
      <p:sp>
        <p:nvSpPr>
          <p:cNvPr id="49" name="object 49"/>
          <p:cNvSpPr/>
          <p:nvPr/>
        </p:nvSpPr>
        <p:spPr>
          <a:xfrm>
            <a:off x="4185824" y="3026098"/>
            <a:ext cx="2218017" cy="961749"/>
          </a:xfrm>
          <a:prstGeom prst="rect">
            <a:avLst/>
          </a:prstGeom>
          <a:blipFill>
            <a:blip r:embed="rId19" cstate="print"/>
            <a:stretch>
              <a:fillRect/>
            </a:stretch>
          </a:blipFill>
        </p:spPr>
        <p:txBody>
          <a:bodyPr wrap="square" lIns="0" tIns="0" rIns="0" bIns="0" rtlCol="0"/>
          <a:lstStyle/>
          <a:p>
            <a:endParaRPr sz="1539"/>
          </a:p>
        </p:txBody>
      </p:sp>
      <p:sp>
        <p:nvSpPr>
          <p:cNvPr id="50" name="object 50"/>
          <p:cNvSpPr/>
          <p:nvPr/>
        </p:nvSpPr>
        <p:spPr>
          <a:xfrm>
            <a:off x="4228600" y="3069976"/>
            <a:ext cx="2112785" cy="840009"/>
          </a:xfrm>
          <a:custGeom>
            <a:avLst/>
            <a:gdLst/>
            <a:ahLst/>
            <a:cxnLst/>
            <a:rect l="l" t="t" r="r" b="b"/>
            <a:pathLst>
              <a:path w="2470784" h="982345">
                <a:moveTo>
                  <a:pt x="0" y="981844"/>
                </a:moveTo>
                <a:lnTo>
                  <a:pt x="54103" y="967297"/>
                </a:lnTo>
                <a:lnTo>
                  <a:pt x="95272" y="952752"/>
                </a:lnTo>
                <a:lnTo>
                  <a:pt x="113828" y="929399"/>
                </a:lnTo>
                <a:lnTo>
                  <a:pt x="121553" y="923660"/>
                </a:lnTo>
                <a:lnTo>
                  <a:pt x="135824" y="920819"/>
                </a:lnTo>
                <a:lnTo>
                  <a:pt x="153585" y="920024"/>
                </a:lnTo>
                <a:lnTo>
                  <a:pt x="171756" y="919228"/>
                </a:lnTo>
                <a:lnTo>
                  <a:pt x="187258" y="916387"/>
                </a:lnTo>
                <a:lnTo>
                  <a:pt x="198808" y="910478"/>
                </a:lnTo>
                <a:lnTo>
                  <a:pt x="208202" y="902750"/>
                </a:lnTo>
                <a:lnTo>
                  <a:pt x="216980" y="894568"/>
                </a:lnTo>
                <a:lnTo>
                  <a:pt x="226681" y="887296"/>
                </a:lnTo>
                <a:lnTo>
                  <a:pt x="237872" y="881330"/>
                </a:lnTo>
                <a:lnTo>
                  <a:pt x="249678" y="875932"/>
                </a:lnTo>
                <a:lnTo>
                  <a:pt x="261484" y="870761"/>
                </a:lnTo>
                <a:lnTo>
                  <a:pt x="272675" y="865477"/>
                </a:lnTo>
                <a:lnTo>
                  <a:pt x="283069" y="859852"/>
                </a:lnTo>
                <a:lnTo>
                  <a:pt x="293002" y="854113"/>
                </a:lnTo>
                <a:lnTo>
                  <a:pt x="302627" y="848602"/>
                </a:lnTo>
                <a:lnTo>
                  <a:pt x="348235" y="829112"/>
                </a:lnTo>
                <a:lnTo>
                  <a:pt x="390122" y="822294"/>
                </a:lnTo>
                <a:lnTo>
                  <a:pt x="412914" y="818714"/>
                </a:lnTo>
                <a:lnTo>
                  <a:pt x="430366" y="814566"/>
                </a:lnTo>
                <a:lnTo>
                  <a:pt x="439888" y="809453"/>
                </a:lnTo>
                <a:lnTo>
                  <a:pt x="444534" y="803657"/>
                </a:lnTo>
                <a:lnTo>
                  <a:pt x="447845" y="797862"/>
                </a:lnTo>
                <a:lnTo>
                  <a:pt x="453363" y="792748"/>
                </a:lnTo>
                <a:lnTo>
                  <a:pt x="492786" y="778202"/>
                </a:lnTo>
                <a:lnTo>
                  <a:pt x="534878" y="776384"/>
                </a:lnTo>
                <a:lnTo>
                  <a:pt x="557541" y="775134"/>
                </a:lnTo>
                <a:lnTo>
                  <a:pt x="574917" y="770929"/>
                </a:lnTo>
                <a:lnTo>
                  <a:pt x="584131" y="762236"/>
                </a:lnTo>
                <a:lnTo>
                  <a:pt x="588263" y="750474"/>
                </a:lnTo>
                <a:lnTo>
                  <a:pt x="591471" y="738031"/>
                </a:lnTo>
                <a:lnTo>
                  <a:pt x="597914" y="727291"/>
                </a:lnTo>
                <a:lnTo>
                  <a:pt x="635951" y="704620"/>
                </a:lnTo>
                <a:lnTo>
                  <a:pt x="682919" y="687290"/>
                </a:lnTo>
                <a:lnTo>
                  <a:pt x="699140" y="682176"/>
                </a:lnTo>
                <a:lnTo>
                  <a:pt x="712897" y="676381"/>
                </a:lnTo>
                <a:lnTo>
                  <a:pt x="722265" y="669449"/>
                </a:lnTo>
                <a:lnTo>
                  <a:pt x="728708" y="661835"/>
                </a:lnTo>
                <a:lnTo>
                  <a:pt x="735458" y="654221"/>
                </a:lnTo>
                <a:lnTo>
                  <a:pt x="778807" y="634107"/>
                </a:lnTo>
                <a:lnTo>
                  <a:pt x="818025" y="625471"/>
                </a:lnTo>
                <a:lnTo>
                  <a:pt x="838635" y="626778"/>
                </a:lnTo>
                <a:lnTo>
                  <a:pt x="860528" y="631380"/>
                </a:lnTo>
                <a:lnTo>
                  <a:pt x="881702" y="634846"/>
                </a:lnTo>
                <a:lnTo>
                  <a:pt x="900156" y="632743"/>
                </a:lnTo>
                <a:lnTo>
                  <a:pt x="914247" y="621607"/>
                </a:lnTo>
                <a:lnTo>
                  <a:pt x="925412" y="604561"/>
                </a:lnTo>
                <a:lnTo>
                  <a:pt x="936268" y="587060"/>
                </a:lnTo>
                <a:lnTo>
                  <a:pt x="949435" y="574560"/>
                </a:lnTo>
                <a:lnTo>
                  <a:pt x="966656" y="569333"/>
                </a:lnTo>
                <a:lnTo>
                  <a:pt x="986188" y="568197"/>
                </a:lnTo>
                <a:lnTo>
                  <a:pt x="1005412" y="568424"/>
                </a:lnTo>
                <a:lnTo>
                  <a:pt x="1021710" y="567287"/>
                </a:lnTo>
                <a:lnTo>
                  <a:pt x="1061133" y="552741"/>
                </a:lnTo>
                <a:lnTo>
                  <a:pt x="1092343" y="527741"/>
                </a:lnTo>
                <a:lnTo>
                  <a:pt x="1109026" y="513365"/>
                </a:lnTo>
                <a:lnTo>
                  <a:pt x="1123553" y="501831"/>
                </a:lnTo>
                <a:lnTo>
                  <a:pt x="1133408" y="494160"/>
                </a:lnTo>
                <a:lnTo>
                  <a:pt x="1140390" y="488649"/>
                </a:lnTo>
                <a:lnTo>
                  <a:pt x="1148808" y="484274"/>
                </a:lnTo>
                <a:lnTo>
                  <a:pt x="1162975" y="480012"/>
                </a:lnTo>
                <a:lnTo>
                  <a:pt x="1186999" y="475864"/>
                </a:lnTo>
                <a:lnTo>
                  <a:pt x="1217593" y="472285"/>
                </a:lnTo>
                <a:lnTo>
                  <a:pt x="1247981" y="468933"/>
                </a:lnTo>
                <a:lnTo>
                  <a:pt x="1271389" y="465466"/>
                </a:lnTo>
                <a:lnTo>
                  <a:pt x="1283528" y="462682"/>
                </a:lnTo>
                <a:lnTo>
                  <a:pt x="1288841" y="460465"/>
                </a:lnTo>
                <a:lnTo>
                  <a:pt x="1293641" y="457113"/>
                </a:lnTo>
                <a:lnTo>
                  <a:pt x="1304241" y="450921"/>
                </a:lnTo>
                <a:lnTo>
                  <a:pt x="1350029" y="426375"/>
                </a:lnTo>
                <a:lnTo>
                  <a:pt x="1396228" y="400010"/>
                </a:lnTo>
                <a:lnTo>
                  <a:pt x="1424640" y="376657"/>
                </a:lnTo>
                <a:lnTo>
                  <a:pt x="1432365" y="370918"/>
                </a:lnTo>
                <a:lnTo>
                  <a:pt x="1439013" y="365918"/>
                </a:lnTo>
                <a:lnTo>
                  <a:pt x="1444069" y="361827"/>
                </a:lnTo>
                <a:lnTo>
                  <a:pt x="1452308" y="358645"/>
                </a:lnTo>
                <a:lnTo>
                  <a:pt x="1468503" y="356373"/>
                </a:lnTo>
                <a:lnTo>
                  <a:pt x="1498532" y="356032"/>
                </a:lnTo>
                <a:lnTo>
                  <a:pt x="1538315" y="357282"/>
                </a:lnTo>
                <a:lnTo>
                  <a:pt x="1577686" y="358078"/>
                </a:lnTo>
                <a:lnTo>
                  <a:pt x="1606483" y="356373"/>
                </a:lnTo>
                <a:lnTo>
                  <a:pt x="1618854" y="351145"/>
                </a:lnTo>
                <a:lnTo>
                  <a:pt x="1621267" y="343644"/>
                </a:lnTo>
                <a:lnTo>
                  <a:pt x="1622037" y="335235"/>
                </a:lnTo>
                <a:lnTo>
                  <a:pt x="1629480" y="327281"/>
                </a:lnTo>
                <a:lnTo>
                  <a:pt x="1670135" y="310917"/>
                </a:lnTo>
                <a:lnTo>
                  <a:pt x="1714896" y="298189"/>
                </a:lnTo>
                <a:lnTo>
                  <a:pt x="1730630" y="296655"/>
                </a:lnTo>
                <a:lnTo>
                  <a:pt x="1743848" y="297735"/>
                </a:lnTo>
                <a:lnTo>
                  <a:pt x="1756552" y="299042"/>
                </a:lnTo>
                <a:lnTo>
                  <a:pt x="1770745" y="298189"/>
                </a:lnTo>
                <a:lnTo>
                  <a:pt x="1787685" y="293928"/>
                </a:lnTo>
                <a:lnTo>
                  <a:pt x="1806062" y="287735"/>
                </a:lnTo>
                <a:lnTo>
                  <a:pt x="1824028" y="281314"/>
                </a:lnTo>
                <a:lnTo>
                  <a:pt x="1839736" y="276370"/>
                </a:lnTo>
                <a:lnTo>
                  <a:pt x="1882444" y="269098"/>
                </a:lnTo>
                <a:lnTo>
                  <a:pt x="1922688" y="266825"/>
                </a:lnTo>
                <a:lnTo>
                  <a:pt x="1944196" y="265177"/>
                </a:lnTo>
                <a:lnTo>
                  <a:pt x="1961290" y="261825"/>
                </a:lnTo>
                <a:lnTo>
                  <a:pt x="1971299" y="255745"/>
                </a:lnTo>
                <a:lnTo>
                  <a:pt x="1976895" y="247733"/>
                </a:lnTo>
                <a:lnTo>
                  <a:pt x="1982079" y="239494"/>
                </a:lnTo>
                <a:lnTo>
                  <a:pt x="1990857" y="232733"/>
                </a:lnTo>
                <a:lnTo>
                  <a:pt x="2005281" y="228415"/>
                </a:lnTo>
                <a:lnTo>
                  <a:pt x="2022888" y="225460"/>
                </a:lnTo>
                <a:lnTo>
                  <a:pt x="2040906" y="222505"/>
                </a:lnTo>
                <a:lnTo>
                  <a:pt x="2056562" y="218187"/>
                </a:lnTo>
                <a:lnTo>
                  <a:pt x="2069087" y="211596"/>
                </a:lnTo>
                <a:lnTo>
                  <a:pt x="2079969" y="203641"/>
                </a:lnTo>
                <a:lnTo>
                  <a:pt x="2089825" y="195686"/>
                </a:lnTo>
                <a:lnTo>
                  <a:pt x="2099270" y="189095"/>
                </a:lnTo>
                <a:lnTo>
                  <a:pt x="2108099" y="184607"/>
                </a:lnTo>
                <a:lnTo>
                  <a:pt x="2116106" y="181368"/>
                </a:lnTo>
                <a:lnTo>
                  <a:pt x="2123909" y="178357"/>
                </a:lnTo>
                <a:lnTo>
                  <a:pt x="2132122" y="174550"/>
                </a:lnTo>
                <a:lnTo>
                  <a:pt x="2168260" y="152731"/>
                </a:lnTo>
                <a:lnTo>
                  <a:pt x="2190846" y="137731"/>
                </a:lnTo>
                <a:lnTo>
                  <a:pt x="2203525" y="130060"/>
                </a:lnTo>
                <a:lnTo>
                  <a:pt x="2217538" y="123639"/>
                </a:lnTo>
                <a:lnTo>
                  <a:pt x="2234016" y="118980"/>
                </a:lnTo>
                <a:lnTo>
                  <a:pt x="2252444" y="115457"/>
                </a:lnTo>
                <a:lnTo>
                  <a:pt x="2270667" y="112389"/>
                </a:lnTo>
                <a:lnTo>
                  <a:pt x="2286529" y="109093"/>
                </a:lnTo>
                <a:lnTo>
                  <a:pt x="2329237" y="94547"/>
                </a:lnTo>
                <a:lnTo>
                  <a:pt x="2377206" y="60968"/>
                </a:lnTo>
                <a:lnTo>
                  <a:pt x="2391656" y="50910"/>
                </a:lnTo>
                <a:lnTo>
                  <a:pt x="2403129" y="44091"/>
                </a:lnTo>
                <a:lnTo>
                  <a:pt x="2412805" y="39091"/>
                </a:lnTo>
                <a:lnTo>
                  <a:pt x="2421762" y="34546"/>
                </a:lnTo>
                <a:lnTo>
                  <a:pt x="2431079" y="29091"/>
                </a:lnTo>
                <a:lnTo>
                  <a:pt x="2442783" y="20966"/>
                </a:lnTo>
                <a:lnTo>
                  <a:pt x="2455719" y="11364"/>
                </a:lnTo>
                <a:lnTo>
                  <a:pt x="2466190" y="3352"/>
                </a:lnTo>
                <a:lnTo>
                  <a:pt x="2470502" y="0"/>
                </a:lnTo>
              </a:path>
            </a:pathLst>
          </a:custGeom>
          <a:ln w="59157">
            <a:solidFill>
              <a:srgbClr val="00CCFF"/>
            </a:solidFill>
          </a:ln>
        </p:spPr>
        <p:txBody>
          <a:bodyPr wrap="square" lIns="0" tIns="0" rIns="0" bIns="0" rtlCol="0"/>
          <a:lstStyle/>
          <a:p>
            <a:endParaRPr sz="1539"/>
          </a:p>
        </p:txBody>
      </p:sp>
      <p:sp>
        <p:nvSpPr>
          <p:cNvPr id="51" name="object 51"/>
          <p:cNvSpPr/>
          <p:nvPr/>
        </p:nvSpPr>
        <p:spPr>
          <a:xfrm>
            <a:off x="6296980" y="2564772"/>
            <a:ext cx="1483022" cy="581219"/>
          </a:xfrm>
          <a:prstGeom prst="rect">
            <a:avLst/>
          </a:prstGeom>
          <a:blipFill>
            <a:blip r:embed="rId20" cstate="print"/>
            <a:stretch>
              <a:fillRect/>
            </a:stretch>
          </a:blipFill>
        </p:spPr>
        <p:txBody>
          <a:bodyPr wrap="square" lIns="0" tIns="0" rIns="0" bIns="0" rtlCol="0"/>
          <a:lstStyle/>
          <a:p>
            <a:endParaRPr sz="1539"/>
          </a:p>
        </p:txBody>
      </p:sp>
      <p:sp>
        <p:nvSpPr>
          <p:cNvPr id="52" name="object 52"/>
          <p:cNvSpPr/>
          <p:nvPr/>
        </p:nvSpPr>
        <p:spPr>
          <a:xfrm>
            <a:off x="6343951" y="2609761"/>
            <a:ext cx="1396578" cy="460458"/>
          </a:xfrm>
          <a:custGeom>
            <a:avLst/>
            <a:gdLst/>
            <a:ahLst/>
            <a:cxnLst/>
            <a:rect l="l" t="t" r="r" b="b"/>
            <a:pathLst>
              <a:path w="1633220" h="538479">
                <a:moveTo>
                  <a:pt x="0" y="538195"/>
                </a:moveTo>
                <a:lnTo>
                  <a:pt x="85416" y="494558"/>
                </a:lnTo>
                <a:lnTo>
                  <a:pt x="99661" y="485751"/>
                </a:lnTo>
                <a:lnTo>
                  <a:pt x="110671" y="477739"/>
                </a:lnTo>
                <a:lnTo>
                  <a:pt x="121374" y="470864"/>
                </a:lnTo>
                <a:lnTo>
                  <a:pt x="134694" y="465466"/>
                </a:lnTo>
                <a:lnTo>
                  <a:pt x="151352" y="462966"/>
                </a:lnTo>
                <a:lnTo>
                  <a:pt x="169806" y="462739"/>
                </a:lnTo>
                <a:lnTo>
                  <a:pt x="189594" y="462057"/>
                </a:lnTo>
                <a:lnTo>
                  <a:pt x="210255" y="458193"/>
                </a:lnTo>
                <a:lnTo>
                  <a:pt x="232713" y="448818"/>
                </a:lnTo>
                <a:lnTo>
                  <a:pt x="256864" y="435920"/>
                </a:lnTo>
                <a:lnTo>
                  <a:pt x="280708" y="423249"/>
                </a:lnTo>
                <a:lnTo>
                  <a:pt x="302242" y="414556"/>
                </a:lnTo>
                <a:lnTo>
                  <a:pt x="320593" y="412169"/>
                </a:lnTo>
                <a:lnTo>
                  <a:pt x="336942" y="413647"/>
                </a:lnTo>
                <a:lnTo>
                  <a:pt x="352368" y="415579"/>
                </a:lnTo>
                <a:lnTo>
                  <a:pt x="367947" y="414556"/>
                </a:lnTo>
                <a:lnTo>
                  <a:pt x="384321" y="409158"/>
                </a:lnTo>
                <a:lnTo>
                  <a:pt x="400799" y="401373"/>
                </a:lnTo>
                <a:lnTo>
                  <a:pt x="416455" y="392907"/>
                </a:lnTo>
                <a:lnTo>
                  <a:pt x="430366" y="385464"/>
                </a:lnTo>
                <a:lnTo>
                  <a:pt x="440992" y="379498"/>
                </a:lnTo>
                <a:lnTo>
                  <a:pt x="449256" y="374100"/>
                </a:lnTo>
                <a:lnTo>
                  <a:pt x="457931" y="368930"/>
                </a:lnTo>
                <a:lnTo>
                  <a:pt x="506132" y="352282"/>
                </a:lnTo>
                <a:lnTo>
                  <a:pt x="545350" y="341827"/>
                </a:lnTo>
                <a:lnTo>
                  <a:pt x="585183" y="332281"/>
                </a:lnTo>
                <a:lnTo>
                  <a:pt x="607769" y="327281"/>
                </a:lnTo>
                <a:lnTo>
                  <a:pt x="640622" y="320008"/>
                </a:lnTo>
                <a:lnTo>
                  <a:pt x="716182" y="298189"/>
                </a:lnTo>
                <a:lnTo>
                  <a:pt x="758531" y="282847"/>
                </a:lnTo>
                <a:lnTo>
                  <a:pt x="800572" y="257734"/>
                </a:lnTo>
                <a:lnTo>
                  <a:pt x="814612" y="247904"/>
                </a:lnTo>
                <a:lnTo>
                  <a:pt x="849645" y="231370"/>
                </a:lnTo>
                <a:lnTo>
                  <a:pt x="890993" y="221994"/>
                </a:lnTo>
                <a:lnTo>
                  <a:pt x="910628" y="218641"/>
                </a:lnTo>
                <a:lnTo>
                  <a:pt x="930776" y="215062"/>
                </a:lnTo>
                <a:lnTo>
                  <a:pt x="949435" y="210914"/>
                </a:lnTo>
                <a:lnTo>
                  <a:pt x="965887" y="205630"/>
                </a:lnTo>
                <a:lnTo>
                  <a:pt x="981261" y="199550"/>
                </a:lnTo>
                <a:lnTo>
                  <a:pt x="996327" y="193698"/>
                </a:lnTo>
                <a:lnTo>
                  <a:pt x="1011854" y="189095"/>
                </a:lnTo>
                <a:lnTo>
                  <a:pt x="1028742" y="186595"/>
                </a:lnTo>
                <a:lnTo>
                  <a:pt x="1046349" y="185459"/>
                </a:lnTo>
                <a:lnTo>
                  <a:pt x="1063135" y="184323"/>
                </a:lnTo>
                <a:lnTo>
                  <a:pt x="1077559" y="181822"/>
                </a:lnTo>
                <a:lnTo>
                  <a:pt x="1088210" y="176879"/>
                </a:lnTo>
                <a:lnTo>
                  <a:pt x="1096244" y="170458"/>
                </a:lnTo>
                <a:lnTo>
                  <a:pt x="1103969" y="164265"/>
                </a:lnTo>
                <a:lnTo>
                  <a:pt x="1113697" y="160004"/>
                </a:lnTo>
                <a:lnTo>
                  <a:pt x="1125734" y="159663"/>
                </a:lnTo>
                <a:lnTo>
                  <a:pt x="1138952" y="161822"/>
                </a:lnTo>
                <a:lnTo>
                  <a:pt x="1153505" y="163072"/>
                </a:lnTo>
                <a:lnTo>
                  <a:pt x="1169546" y="160004"/>
                </a:lnTo>
                <a:lnTo>
                  <a:pt x="1187872" y="149492"/>
                </a:lnTo>
                <a:lnTo>
                  <a:pt x="1208148" y="134094"/>
                </a:lnTo>
                <a:lnTo>
                  <a:pt x="1228835" y="118923"/>
                </a:lnTo>
                <a:lnTo>
                  <a:pt x="1248392" y="109093"/>
                </a:lnTo>
                <a:lnTo>
                  <a:pt x="1267333" y="107843"/>
                </a:lnTo>
                <a:lnTo>
                  <a:pt x="1286172" y="111821"/>
                </a:lnTo>
                <a:lnTo>
                  <a:pt x="1303368" y="116253"/>
                </a:lnTo>
                <a:lnTo>
                  <a:pt x="1317382" y="116366"/>
                </a:lnTo>
                <a:lnTo>
                  <a:pt x="1325877" y="109491"/>
                </a:lnTo>
                <a:lnTo>
                  <a:pt x="1330318" y="98638"/>
                </a:lnTo>
                <a:lnTo>
                  <a:pt x="1334860" y="87559"/>
                </a:lnTo>
                <a:lnTo>
                  <a:pt x="1343664" y="80002"/>
                </a:lnTo>
                <a:lnTo>
                  <a:pt x="1359500" y="78467"/>
                </a:lnTo>
                <a:lnTo>
                  <a:pt x="1379596" y="80456"/>
                </a:lnTo>
                <a:lnTo>
                  <a:pt x="1399795" y="82217"/>
                </a:lnTo>
                <a:lnTo>
                  <a:pt x="1415939" y="80002"/>
                </a:lnTo>
                <a:lnTo>
                  <a:pt x="1425718" y="71479"/>
                </a:lnTo>
                <a:lnTo>
                  <a:pt x="1431749" y="59092"/>
                </a:lnTo>
                <a:lnTo>
                  <a:pt x="1437268" y="46250"/>
                </a:lnTo>
                <a:lnTo>
                  <a:pt x="1445506" y="36364"/>
                </a:lnTo>
                <a:lnTo>
                  <a:pt x="1458391" y="30512"/>
                </a:lnTo>
                <a:lnTo>
                  <a:pt x="1473841" y="26818"/>
                </a:lnTo>
                <a:lnTo>
                  <a:pt x="1489087" y="24261"/>
                </a:lnTo>
                <a:lnTo>
                  <a:pt x="1501356" y="21818"/>
                </a:lnTo>
                <a:lnTo>
                  <a:pt x="1508799" y="19489"/>
                </a:lnTo>
                <a:lnTo>
                  <a:pt x="1513264" y="17727"/>
                </a:lnTo>
                <a:lnTo>
                  <a:pt x="1517525" y="16193"/>
                </a:lnTo>
                <a:lnTo>
                  <a:pt x="1567625" y="8068"/>
                </a:lnTo>
                <a:lnTo>
                  <a:pt x="1573631" y="7272"/>
                </a:lnTo>
                <a:lnTo>
                  <a:pt x="1632765" y="0"/>
                </a:lnTo>
              </a:path>
            </a:pathLst>
          </a:custGeom>
          <a:ln w="59158">
            <a:solidFill>
              <a:srgbClr val="00CCFF"/>
            </a:solidFill>
          </a:ln>
        </p:spPr>
        <p:txBody>
          <a:bodyPr wrap="square" lIns="0" tIns="0" rIns="0" bIns="0" rtlCol="0"/>
          <a:lstStyle/>
          <a:p>
            <a:endParaRPr sz="1539"/>
          </a:p>
        </p:txBody>
      </p:sp>
      <p:sp>
        <p:nvSpPr>
          <p:cNvPr id="53" name="object 53"/>
          <p:cNvSpPr txBox="1"/>
          <p:nvPr/>
        </p:nvSpPr>
        <p:spPr>
          <a:xfrm>
            <a:off x="7930847" y="2439584"/>
            <a:ext cx="321452" cy="234745"/>
          </a:xfrm>
          <a:prstGeom prst="rect">
            <a:avLst/>
          </a:prstGeom>
        </p:spPr>
        <p:txBody>
          <a:bodyPr vert="horz" wrap="square" lIns="0" tIns="10860" rIns="0" bIns="0" rtlCol="0">
            <a:spAutoFit/>
          </a:bodyPr>
          <a:lstStyle/>
          <a:p>
            <a:pPr marL="10860">
              <a:spcBef>
                <a:spcPts val="86"/>
              </a:spcBef>
            </a:pPr>
            <a:r>
              <a:rPr sz="1454" spc="-30" dirty="0">
                <a:solidFill>
                  <a:srgbClr val="FFFFFF"/>
                </a:solidFill>
                <a:latin typeface="Arial"/>
                <a:cs typeface="Arial"/>
              </a:rPr>
              <a:t>914</a:t>
            </a:r>
            <a:endParaRPr sz="1454">
              <a:latin typeface="Arial"/>
              <a:cs typeface="Arial"/>
            </a:endParaRPr>
          </a:p>
        </p:txBody>
      </p:sp>
      <p:sp>
        <p:nvSpPr>
          <p:cNvPr id="54" name="object 54"/>
          <p:cNvSpPr txBox="1"/>
          <p:nvPr/>
        </p:nvSpPr>
        <p:spPr>
          <a:xfrm>
            <a:off x="6770633" y="3002559"/>
            <a:ext cx="672768" cy="431787"/>
          </a:xfrm>
          <a:prstGeom prst="rect">
            <a:avLst/>
          </a:prstGeom>
        </p:spPr>
        <p:txBody>
          <a:bodyPr vert="horz" wrap="square" lIns="0" tIns="10860" rIns="0" bIns="0" rtlCol="0">
            <a:spAutoFit/>
          </a:bodyPr>
          <a:lstStyle/>
          <a:p>
            <a:pPr marL="10860">
              <a:spcBef>
                <a:spcPts val="86"/>
              </a:spcBef>
            </a:pPr>
            <a:r>
              <a:rPr sz="1454" b="1" spc="-30" dirty="0">
                <a:solidFill>
                  <a:srgbClr val="FFFFFF"/>
                </a:solidFill>
                <a:latin typeface="Arial"/>
                <a:cs typeface="Arial"/>
              </a:rPr>
              <a:t>L</a:t>
            </a:r>
            <a:r>
              <a:rPr sz="1454" b="1" spc="-38" dirty="0">
                <a:solidFill>
                  <a:srgbClr val="FFFFFF"/>
                </a:solidFill>
                <a:latin typeface="Arial"/>
                <a:cs typeface="Arial"/>
              </a:rPr>
              <a:t>C</a:t>
            </a:r>
            <a:r>
              <a:rPr sz="1454" b="1" spc="-30" dirty="0">
                <a:solidFill>
                  <a:srgbClr val="FFFFFF"/>
                </a:solidFill>
                <a:latin typeface="Arial"/>
                <a:cs typeface="Arial"/>
              </a:rPr>
              <a:t>Z69</a:t>
            </a:r>
            <a:r>
              <a:rPr sz="1454" b="1" spc="-4" dirty="0">
                <a:solidFill>
                  <a:srgbClr val="FFFFFF"/>
                </a:solidFill>
                <a:latin typeface="Arial"/>
                <a:cs typeface="Arial"/>
              </a:rPr>
              <a:t>6</a:t>
            </a:r>
            <a:endParaRPr sz="1454">
              <a:latin typeface="Arial"/>
              <a:cs typeface="Arial"/>
            </a:endParaRPr>
          </a:p>
          <a:p>
            <a:pPr marL="19005">
              <a:spcBef>
                <a:spcPts val="51"/>
              </a:spcBef>
            </a:pPr>
            <a:r>
              <a:rPr sz="1197" spc="4" dirty="0">
                <a:solidFill>
                  <a:srgbClr val="FFFFFF"/>
                </a:solidFill>
                <a:latin typeface="Arial"/>
                <a:cs typeface="Arial"/>
              </a:rPr>
              <a:t>(n=4187)</a:t>
            </a:r>
            <a:endParaRPr sz="1197">
              <a:latin typeface="Arial"/>
              <a:cs typeface="Arial"/>
            </a:endParaRPr>
          </a:p>
        </p:txBody>
      </p:sp>
      <p:sp>
        <p:nvSpPr>
          <p:cNvPr id="55" name="object 55"/>
          <p:cNvSpPr txBox="1">
            <a:spLocks noGrp="1"/>
          </p:cNvSpPr>
          <p:nvPr>
            <p:ph type="title"/>
          </p:nvPr>
        </p:nvSpPr>
        <p:spPr>
          <a:xfrm>
            <a:off x="1776675" y="523015"/>
            <a:ext cx="5574364" cy="441853"/>
          </a:xfrm>
          <a:prstGeom prst="rect">
            <a:avLst/>
          </a:prstGeom>
        </p:spPr>
        <p:txBody>
          <a:bodyPr vert="horz" wrap="square" lIns="0" tIns="10860" rIns="0" bIns="0" rtlCol="0" anchor="ctr">
            <a:spAutoFit/>
          </a:bodyPr>
          <a:lstStyle/>
          <a:p>
            <a:pPr marL="10860">
              <a:spcBef>
                <a:spcPts val="86"/>
              </a:spcBef>
            </a:pPr>
            <a:r>
              <a:rPr sz="2800" spc="-13" dirty="0">
                <a:solidFill>
                  <a:schemeClr val="accent6"/>
                </a:solidFill>
              </a:rPr>
              <a:t>PARADIGM-HF: PRIMARY</a:t>
            </a:r>
            <a:r>
              <a:rPr sz="2800" spc="-47" dirty="0">
                <a:solidFill>
                  <a:schemeClr val="accent6"/>
                </a:solidFill>
              </a:rPr>
              <a:t> </a:t>
            </a:r>
            <a:r>
              <a:rPr sz="2800" spc="-13" dirty="0">
                <a:solidFill>
                  <a:schemeClr val="accent6"/>
                </a:solidFill>
              </a:rPr>
              <a:t>ENDPOINT</a:t>
            </a:r>
          </a:p>
        </p:txBody>
      </p:sp>
      <p:sp>
        <p:nvSpPr>
          <p:cNvPr id="56" name="object 56"/>
          <p:cNvSpPr txBox="1"/>
          <p:nvPr/>
        </p:nvSpPr>
        <p:spPr>
          <a:xfrm>
            <a:off x="1238706" y="993900"/>
            <a:ext cx="6652205" cy="781690"/>
          </a:xfrm>
          <a:prstGeom prst="rect">
            <a:avLst/>
          </a:prstGeom>
        </p:spPr>
        <p:txBody>
          <a:bodyPr vert="horz" wrap="square" lIns="0" tIns="10860" rIns="0" bIns="0" rtlCol="0">
            <a:spAutoFit/>
          </a:bodyPr>
          <a:lstStyle/>
          <a:p>
            <a:pPr marL="10860">
              <a:spcBef>
                <a:spcPts val="86"/>
              </a:spcBef>
            </a:pPr>
            <a:r>
              <a:rPr sz="1796" b="1" spc="-21" dirty="0">
                <a:solidFill>
                  <a:srgbClr val="FFFF00"/>
                </a:solidFill>
                <a:latin typeface="Verdana"/>
                <a:cs typeface="Verdana"/>
              </a:rPr>
              <a:t>CARDIOVASCULAR DEATH </a:t>
            </a:r>
            <a:r>
              <a:rPr sz="1796" b="1" spc="-17" dirty="0">
                <a:solidFill>
                  <a:srgbClr val="FFFF00"/>
                </a:solidFill>
                <a:latin typeface="Verdana"/>
                <a:cs typeface="Verdana"/>
              </a:rPr>
              <a:t>OR </a:t>
            </a:r>
            <a:r>
              <a:rPr sz="1796" b="1" spc="-13" dirty="0">
                <a:solidFill>
                  <a:srgbClr val="FFFF00"/>
                </a:solidFill>
                <a:latin typeface="Verdana"/>
                <a:cs typeface="Verdana"/>
              </a:rPr>
              <a:t>HF</a:t>
            </a:r>
            <a:r>
              <a:rPr sz="1796" b="1" spc="-111" dirty="0">
                <a:solidFill>
                  <a:srgbClr val="FFFF00"/>
                </a:solidFill>
                <a:latin typeface="Verdana"/>
                <a:cs typeface="Verdana"/>
              </a:rPr>
              <a:t> </a:t>
            </a:r>
            <a:r>
              <a:rPr sz="1796" b="1" spc="-21" dirty="0">
                <a:solidFill>
                  <a:srgbClr val="FFFF00"/>
                </a:solidFill>
                <a:latin typeface="Verdana"/>
                <a:cs typeface="Verdana"/>
              </a:rPr>
              <a:t>HOSPITALIZATION</a:t>
            </a:r>
            <a:endParaRPr sz="1796" dirty="0">
              <a:latin typeface="Verdana"/>
              <a:cs typeface="Verdana"/>
            </a:endParaRPr>
          </a:p>
          <a:p>
            <a:pPr marL="488690">
              <a:spcBef>
                <a:spcPts val="1679"/>
              </a:spcBef>
            </a:pPr>
            <a:r>
              <a:rPr sz="1796" spc="-21" dirty="0">
                <a:solidFill>
                  <a:srgbClr val="FFFFFF"/>
                </a:solidFill>
                <a:latin typeface="Arial"/>
                <a:cs typeface="Arial"/>
              </a:rPr>
              <a:t>40</a:t>
            </a:r>
            <a:endParaRPr sz="1796" dirty="0">
              <a:latin typeface="Arial"/>
              <a:cs typeface="Arial"/>
            </a:endParaRPr>
          </a:p>
        </p:txBody>
      </p:sp>
      <p:sp>
        <p:nvSpPr>
          <p:cNvPr id="57" name="object 57"/>
          <p:cNvSpPr txBox="1"/>
          <p:nvPr/>
        </p:nvSpPr>
        <p:spPr>
          <a:xfrm>
            <a:off x="2553669" y="1760721"/>
            <a:ext cx="1828800" cy="405383"/>
          </a:xfrm>
          <a:prstGeom prst="rect">
            <a:avLst/>
          </a:prstGeom>
        </p:spPr>
        <p:txBody>
          <a:bodyPr vert="horz" wrap="square" lIns="0" tIns="23891" rIns="0" bIns="0" rtlCol="0">
            <a:spAutoFit/>
          </a:bodyPr>
          <a:lstStyle/>
          <a:p>
            <a:pPr algn="ctr">
              <a:spcBef>
                <a:spcPts val="187"/>
              </a:spcBef>
            </a:pPr>
            <a:r>
              <a:rPr sz="1197" spc="4" dirty="0">
                <a:solidFill>
                  <a:srgbClr val="FFFFFF"/>
                </a:solidFill>
                <a:latin typeface="Verdana"/>
                <a:cs typeface="Verdana"/>
              </a:rPr>
              <a:t>HR </a:t>
            </a:r>
            <a:r>
              <a:rPr sz="1197" spc="-4" dirty="0">
                <a:solidFill>
                  <a:srgbClr val="FFFFFF"/>
                </a:solidFill>
                <a:latin typeface="Verdana"/>
                <a:cs typeface="Verdana"/>
              </a:rPr>
              <a:t>= </a:t>
            </a:r>
            <a:r>
              <a:rPr sz="1197" spc="9" dirty="0">
                <a:solidFill>
                  <a:srgbClr val="FFFFFF"/>
                </a:solidFill>
                <a:latin typeface="Verdana"/>
                <a:cs typeface="Verdana"/>
              </a:rPr>
              <a:t>0.80</a:t>
            </a:r>
            <a:r>
              <a:rPr sz="1197" spc="68" dirty="0">
                <a:solidFill>
                  <a:srgbClr val="FFFFFF"/>
                </a:solidFill>
                <a:latin typeface="Verdana"/>
                <a:cs typeface="Verdana"/>
              </a:rPr>
              <a:t> </a:t>
            </a:r>
            <a:r>
              <a:rPr sz="1197" spc="13" dirty="0">
                <a:solidFill>
                  <a:srgbClr val="FFFFFF"/>
                </a:solidFill>
                <a:latin typeface="Verdana"/>
                <a:cs typeface="Verdana"/>
              </a:rPr>
              <a:t>(0.73-0.87)</a:t>
            </a:r>
            <a:endParaRPr sz="1197">
              <a:latin typeface="Verdana"/>
              <a:cs typeface="Verdana"/>
            </a:endParaRPr>
          </a:p>
          <a:p>
            <a:pPr algn="ctr">
              <a:spcBef>
                <a:spcPts val="103"/>
              </a:spcBef>
            </a:pPr>
            <a:r>
              <a:rPr sz="1197" spc="-4" dirty="0">
                <a:solidFill>
                  <a:srgbClr val="FFFFFF"/>
                </a:solidFill>
                <a:latin typeface="Verdana"/>
                <a:cs typeface="Verdana"/>
              </a:rPr>
              <a:t>P =</a:t>
            </a:r>
            <a:r>
              <a:rPr sz="1197" spc="21" dirty="0">
                <a:solidFill>
                  <a:srgbClr val="FFFFFF"/>
                </a:solidFill>
                <a:latin typeface="Verdana"/>
                <a:cs typeface="Verdana"/>
              </a:rPr>
              <a:t> </a:t>
            </a:r>
            <a:r>
              <a:rPr sz="1197" spc="13" dirty="0">
                <a:solidFill>
                  <a:srgbClr val="FFFFFF"/>
                </a:solidFill>
                <a:latin typeface="Verdana"/>
                <a:cs typeface="Verdana"/>
              </a:rPr>
              <a:t>0.0000002</a:t>
            </a:r>
            <a:endParaRPr sz="1197">
              <a:latin typeface="Verdana"/>
              <a:cs typeface="Verdana"/>
            </a:endParaRPr>
          </a:p>
        </p:txBody>
      </p:sp>
      <p:sp>
        <p:nvSpPr>
          <p:cNvPr id="58" name="object 58"/>
          <p:cNvSpPr/>
          <p:nvPr/>
        </p:nvSpPr>
        <p:spPr>
          <a:xfrm>
            <a:off x="5774119" y="3688181"/>
            <a:ext cx="2016676" cy="1006709"/>
          </a:xfrm>
          <a:custGeom>
            <a:avLst/>
            <a:gdLst/>
            <a:ahLst/>
            <a:cxnLst/>
            <a:rect l="l" t="t" r="r" b="b"/>
            <a:pathLst>
              <a:path w="2358390" h="1177289">
                <a:moveTo>
                  <a:pt x="1126691" y="851386"/>
                </a:moveTo>
                <a:lnTo>
                  <a:pt x="842332" y="851386"/>
                </a:lnTo>
                <a:lnTo>
                  <a:pt x="926402" y="1176806"/>
                </a:lnTo>
                <a:lnTo>
                  <a:pt x="1126691" y="851386"/>
                </a:lnTo>
                <a:close/>
              </a:path>
              <a:path w="2358390" h="1177289">
                <a:moveTo>
                  <a:pt x="1523080" y="813685"/>
                </a:moveTo>
                <a:lnTo>
                  <a:pt x="1149896" y="813685"/>
                </a:lnTo>
                <a:lnTo>
                  <a:pt x="1446322" y="1075306"/>
                </a:lnTo>
                <a:lnTo>
                  <a:pt x="1523080" y="813685"/>
                </a:lnTo>
                <a:close/>
              </a:path>
              <a:path w="2358390" h="1177289">
                <a:moveTo>
                  <a:pt x="1880270" y="787642"/>
                </a:moveTo>
                <a:lnTo>
                  <a:pt x="1530720" y="787642"/>
                </a:lnTo>
                <a:lnTo>
                  <a:pt x="1981093" y="985847"/>
                </a:lnTo>
                <a:lnTo>
                  <a:pt x="1880270" y="787642"/>
                </a:lnTo>
                <a:close/>
              </a:path>
              <a:path w="2358390" h="1177289">
                <a:moveTo>
                  <a:pt x="1865859" y="759312"/>
                </a:moveTo>
                <a:lnTo>
                  <a:pt x="618730" y="759312"/>
                </a:lnTo>
                <a:lnTo>
                  <a:pt x="519920" y="959805"/>
                </a:lnTo>
                <a:lnTo>
                  <a:pt x="842332" y="851386"/>
                </a:lnTo>
                <a:lnTo>
                  <a:pt x="1126691" y="851386"/>
                </a:lnTo>
                <a:lnTo>
                  <a:pt x="1149896" y="813685"/>
                </a:lnTo>
                <a:lnTo>
                  <a:pt x="1523080" y="813685"/>
                </a:lnTo>
                <a:lnTo>
                  <a:pt x="1530720" y="787642"/>
                </a:lnTo>
                <a:lnTo>
                  <a:pt x="1880270" y="787642"/>
                </a:lnTo>
                <a:lnTo>
                  <a:pt x="1865859" y="759312"/>
                </a:lnTo>
                <a:close/>
              </a:path>
              <a:path w="2358390" h="1177289">
                <a:moveTo>
                  <a:pt x="40396" y="125035"/>
                </a:moveTo>
                <a:lnTo>
                  <a:pt x="505180" y="414987"/>
                </a:lnTo>
                <a:lnTo>
                  <a:pt x="0" y="469360"/>
                </a:lnTo>
                <a:lnTo>
                  <a:pt x="406372" y="641522"/>
                </a:lnTo>
                <a:lnTo>
                  <a:pt x="14738" y="794725"/>
                </a:lnTo>
                <a:lnTo>
                  <a:pt x="618730" y="759312"/>
                </a:lnTo>
                <a:lnTo>
                  <a:pt x="1865859" y="759312"/>
                </a:lnTo>
                <a:lnTo>
                  <a:pt x="1838284" y="705102"/>
                </a:lnTo>
                <a:lnTo>
                  <a:pt x="2304418" y="705102"/>
                </a:lnTo>
                <a:lnTo>
                  <a:pt x="1922353" y="570696"/>
                </a:lnTo>
                <a:lnTo>
                  <a:pt x="2303396" y="443317"/>
                </a:lnTo>
                <a:lnTo>
                  <a:pt x="1823544" y="398533"/>
                </a:lnTo>
                <a:lnTo>
                  <a:pt x="1887326" y="344324"/>
                </a:lnTo>
                <a:lnTo>
                  <a:pt x="798332" y="344324"/>
                </a:lnTo>
                <a:lnTo>
                  <a:pt x="40396" y="125035"/>
                </a:lnTo>
                <a:close/>
              </a:path>
              <a:path w="2358390" h="1177289">
                <a:moveTo>
                  <a:pt x="2304418" y="705102"/>
                </a:moveTo>
                <a:lnTo>
                  <a:pt x="1838284" y="705102"/>
                </a:lnTo>
                <a:lnTo>
                  <a:pt x="2358313" y="724062"/>
                </a:lnTo>
                <a:lnTo>
                  <a:pt x="2304418" y="705102"/>
                </a:lnTo>
                <a:close/>
              </a:path>
              <a:path w="2358390" h="1177289">
                <a:moveTo>
                  <a:pt x="911881" y="125035"/>
                </a:moveTo>
                <a:lnTo>
                  <a:pt x="798332" y="344324"/>
                </a:lnTo>
                <a:lnTo>
                  <a:pt x="1887326" y="344324"/>
                </a:lnTo>
                <a:lnTo>
                  <a:pt x="1920661" y="315993"/>
                </a:lnTo>
                <a:lnTo>
                  <a:pt x="1179156" y="315993"/>
                </a:lnTo>
                <a:lnTo>
                  <a:pt x="911881" y="125035"/>
                </a:lnTo>
                <a:close/>
              </a:path>
              <a:path w="2358390" h="1177289">
                <a:moveTo>
                  <a:pt x="1585528" y="0"/>
                </a:moveTo>
                <a:lnTo>
                  <a:pt x="1179156" y="315993"/>
                </a:lnTo>
                <a:lnTo>
                  <a:pt x="1920661" y="315993"/>
                </a:lnTo>
                <a:lnTo>
                  <a:pt x="1951110" y="290114"/>
                </a:lnTo>
                <a:lnTo>
                  <a:pt x="1545460" y="290114"/>
                </a:lnTo>
                <a:lnTo>
                  <a:pt x="1585528" y="0"/>
                </a:lnTo>
                <a:close/>
              </a:path>
              <a:path w="2358390" h="1177289">
                <a:moveTo>
                  <a:pt x="2006751" y="242825"/>
                </a:moveTo>
                <a:lnTo>
                  <a:pt x="1545460" y="290114"/>
                </a:lnTo>
                <a:lnTo>
                  <a:pt x="1951110" y="290114"/>
                </a:lnTo>
                <a:lnTo>
                  <a:pt x="2006751" y="242825"/>
                </a:lnTo>
                <a:close/>
              </a:path>
            </a:pathLst>
          </a:custGeom>
          <a:solidFill>
            <a:srgbClr val="00CCFF"/>
          </a:solidFill>
        </p:spPr>
        <p:txBody>
          <a:bodyPr wrap="square" lIns="0" tIns="0" rIns="0" bIns="0" rtlCol="0"/>
          <a:lstStyle/>
          <a:p>
            <a:endParaRPr sz="1539"/>
          </a:p>
        </p:txBody>
      </p:sp>
      <p:sp>
        <p:nvSpPr>
          <p:cNvPr id="59" name="object 59"/>
          <p:cNvSpPr/>
          <p:nvPr/>
        </p:nvSpPr>
        <p:spPr>
          <a:xfrm>
            <a:off x="5774119" y="3688181"/>
            <a:ext cx="2016676" cy="1006709"/>
          </a:xfrm>
          <a:custGeom>
            <a:avLst/>
            <a:gdLst/>
            <a:ahLst/>
            <a:cxnLst/>
            <a:rect l="l" t="t" r="r" b="b"/>
            <a:pathLst>
              <a:path w="2358390" h="1177289">
                <a:moveTo>
                  <a:pt x="1179156" y="315994"/>
                </a:moveTo>
                <a:lnTo>
                  <a:pt x="1585529" y="0"/>
                </a:lnTo>
                <a:lnTo>
                  <a:pt x="1545460" y="290115"/>
                </a:lnTo>
                <a:lnTo>
                  <a:pt x="2006751" y="242825"/>
                </a:lnTo>
                <a:lnTo>
                  <a:pt x="1823544" y="398534"/>
                </a:lnTo>
                <a:lnTo>
                  <a:pt x="2303397" y="443318"/>
                </a:lnTo>
                <a:lnTo>
                  <a:pt x="1922354" y="570696"/>
                </a:lnTo>
                <a:lnTo>
                  <a:pt x="2358314" y="724063"/>
                </a:lnTo>
                <a:lnTo>
                  <a:pt x="1838284" y="705103"/>
                </a:lnTo>
                <a:lnTo>
                  <a:pt x="1981093" y="985848"/>
                </a:lnTo>
                <a:lnTo>
                  <a:pt x="1530721" y="787643"/>
                </a:lnTo>
                <a:lnTo>
                  <a:pt x="1446324" y="1075306"/>
                </a:lnTo>
                <a:lnTo>
                  <a:pt x="1149897" y="813685"/>
                </a:lnTo>
                <a:lnTo>
                  <a:pt x="926402" y="1176806"/>
                </a:lnTo>
                <a:lnTo>
                  <a:pt x="842333" y="851386"/>
                </a:lnTo>
                <a:lnTo>
                  <a:pt x="519921" y="959805"/>
                </a:lnTo>
                <a:lnTo>
                  <a:pt x="618730" y="759312"/>
                </a:lnTo>
                <a:lnTo>
                  <a:pt x="14739" y="794725"/>
                </a:lnTo>
                <a:lnTo>
                  <a:pt x="406372" y="641523"/>
                </a:lnTo>
                <a:lnTo>
                  <a:pt x="0" y="469360"/>
                </a:lnTo>
                <a:lnTo>
                  <a:pt x="505181" y="414987"/>
                </a:lnTo>
                <a:lnTo>
                  <a:pt x="40397" y="125035"/>
                </a:lnTo>
                <a:lnTo>
                  <a:pt x="798333" y="344324"/>
                </a:lnTo>
                <a:lnTo>
                  <a:pt x="911881" y="125035"/>
                </a:lnTo>
                <a:lnTo>
                  <a:pt x="1179156" y="315994"/>
                </a:lnTo>
                <a:close/>
              </a:path>
            </a:pathLst>
          </a:custGeom>
          <a:ln w="12704">
            <a:solidFill>
              <a:srgbClr val="00CCFF"/>
            </a:solidFill>
          </a:ln>
        </p:spPr>
        <p:txBody>
          <a:bodyPr wrap="square" lIns="0" tIns="0" rIns="0" bIns="0" rtlCol="0"/>
          <a:lstStyle/>
          <a:p>
            <a:endParaRPr sz="1539"/>
          </a:p>
        </p:txBody>
      </p:sp>
      <p:sp>
        <p:nvSpPr>
          <p:cNvPr id="60" name="object 60"/>
          <p:cNvSpPr txBox="1"/>
          <p:nvPr/>
        </p:nvSpPr>
        <p:spPr>
          <a:xfrm>
            <a:off x="6287665" y="4012950"/>
            <a:ext cx="964355" cy="261035"/>
          </a:xfrm>
          <a:prstGeom prst="rect">
            <a:avLst/>
          </a:prstGeom>
        </p:spPr>
        <p:txBody>
          <a:bodyPr vert="horz" wrap="square" lIns="0" tIns="10860" rIns="0" bIns="0" rtlCol="0">
            <a:spAutoFit/>
          </a:bodyPr>
          <a:lstStyle/>
          <a:p>
            <a:pPr marL="10860">
              <a:spcBef>
                <a:spcPts val="86"/>
              </a:spcBef>
            </a:pPr>
            <a:r>
              <a:rPr sz="1625" b="1" spc="-34" dirty="0">
                <a:solidFill>
                  <a:srgbClr val="FFFFFF"/>
                </a:solidFill>
                <a:latin typeface="Verdana"/>
                <a:cs typeface="Verdana"/>
              </a:rPr>
              <a:t>NN</a:t>
            </a:r>
            <a:r>
              <a:rPr sz="1625" b="1" spc="-30" dirty="0">
                <a:solidFill>
                  <a:srgbClr val="FFFFFF"/>
                </a:solidFill>
                <a:latin typeface="Verdana"/>
                <a:cs typeface="Verdana"/>
              </a:rPr>
              <a:t>T</a:t>
            </a:r>
            <a:r>
              <a:rPr sz="1625" b="1" spc="-34" dirty="0">
                <a:solidFill>
                  <a:srgbClr val="FFFFFF"/>
                </a:solidFill>
                <a:latin typeface="Verdana"/>
                <a:cs typeface="Verdana"/>
              </a:rPr>
              <a:t>=21</a:t>
            </a:r>
            <a:endParaRPr sz="1625">
              <a:latin typeface="Verdana"/>
              <a:cs typeface="Verdana"/>
            </a:endParaRPr>
          </a:p>
        </p:txBody>
      </p:sp>
      <p:sp>
        <p:nvSpPr>
          <p:cNvPr id="61" name="object 61"/>
          <p:cNvSpPr txBox="1"/>
          <p:nvPr/>
        </p:nvSpPr>
        <p:spPr>
          <a:xfrm>
            <a:off x="7818634" y="6181584"/>
            <a:ext cx="573400" cy="218008"/>
          </a:xfrm>
          <a:prstGeom prst="rect">
            <a:avLst/>
          </a:prstGeom>
        </p:spPr>
        <p:txBody>
          <a:bodyPr vert="horz" wrap="square" lIns="0" tIns="0" rIns="0" bIns="0" rtlCol="0">
            <a:spAutoFit/>
          </a:bodyPr>
          <a:lstStyle/>
          <a:p>
            <a:pPr marL="10860">
              <a:lnSpc>
                <a:spcPts val="1672"/>
              </a:lnSpc>
            </a:pPr>
            <a:r>
              <a:rPr sz="1454" i="1" spc="-21" dirty="0">
                <a:latin typeface="Times New Roman"/>
                <a:cs typeface="Times New Roman"/>
              </a:rPr>
              <a:t>G.</a:t>
            </a:r>
            <a:r>
              <a:rPr sz="1454" i="1" spc="-90" dirty="0">
                <a:latin typeface="Times New Roman"/>
                <a:cs typeface="Times New Roman"/>
              </a:rPr>
              <a:t> </a:t>
            </a:r>
            <a:r>
              <a:rPr sz="1454" i="1" spc="-17" dirty="0">
                <a:latin typeface="Times New Roman"/>
                <a:cs typeface="Times New Roman"/>
              </a:rPr>
              <a:t>Cice</a:t>
            </a:r>
            <a:endParaRPr sz="1454">
              <a:latin typeface="Times New Roman"/>
              <a:cs typeface="Times New Roman"/>
            </a:endParaRPr>
          </a:p>
        </p:txBody>
      </p:sp>
    </p:spTree>
    <p:extLst>
      <p:ext uri="{BB962C8B-B14F-4D97-AF65-F5344CB8AC3E}">
        <p14:creationId xmlns:p14="http://schemas.microsoft.com/office/powerpoint/2010/main" val="1206156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11846" y="2038287"/>
            <a:ext cx="3112001" cy="466539"/>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2867003" y="2030468"/>
            <a:ext cx="2004295" cy="529091"/>
          </a:xfrm>
          <a:prstGeom prst="rect">
            <a:avLst/>
          </a:prstGeom>
          <a:blipFill>
            <a:blip r:embed="rId3" cstate="print"/>
            <a:stretch>
              <a:fillRect/>
            </a:stretch>
          </a:blipFill>
        </p:spPr>
        <p:txBody>
          <a:bodyPr wrap="square" lIns="0" tIns="0" rIns="0" bIns="0" rtlCol="0"/>
          <a:lstStyle/>
          <a:p>
            <a:endParaRPr sz="1539"/>
          </a:p>
        </p:txBody>
      </p:sp>
      <p:sp>
        <p:nvSpPr>
          <p:cNvPr id="4" name="object 4"/>
          <p:cNvSpPr txBox="1"/>
          <p:nvPr/>
        </p:nvSpPr>
        <p:spPr>
          <a:xfrm>
            <a:off x="2930840" y="2031783"/>
            <a:ext cx="1828800" cy="405383"/>
          </a:xfrm>
          <a:prstGeom prst="rect">
            <a:avLst/>
          </a:prstGeom>
        </p:spPr>
        <p:txBody>
          <a:bodyPr vert="horz" wrap="square" lIns="0" tIns="23891" rIns="0" bIns="0" rtlCol="0">
            <a:spAutoFit/>
          </a:bodyPr>
          <a:lstStyle/>
          <a:p>
            <a:pPr algn="ctr">
              <a:spcBef>
                <a:spcPts val="187"/>
              </a:spcBef>
            </a:pPr>
            <a:r>
              <a:rPr sz="1197" spc="4" dirty="0">
                <a:solidFill>
                  <a:srgbClr val="FFFFFF"/>
                </a:solidFill>
                <a:latin typeface="Verdana"/>
                <a:cs typeface="Verdana"/>
              </a:rPr>
              <a:t>HR </a:t>
            </a:r>
            <a:r>
              <a:rPr sz="1197" spc="-4" dirty="0">
                <a:solidFill>
                  <a:srgbClr val="FFFFFF"/>
                </a:solidFill>
                <a:latin typeface="Verdana"/>
                <a:cs typeface="Verdana"/>
              </a:rPr>
              <a:t>= </a:t>
            </a:r>
            <a:r>
              <a:rPr sz="1197" spc="9" dirty="0">
                <a:solidFill>
                  <a:srgbClr val="FFFFFF"/>
                </a:solidFill>
                <a:latin typeface="Verdana"/>
                <a:cs typeface="Verdana"/>
              </a:rPr>
              <a:t>0.80</a:t>
            </a:r>
            <a:r>
              <a:rPr sz="1197" spc="68" dirty="0">
                <a:solidFill>
                  <a:srgbClr val="FFFFFF"/>
                </a:solidFill>
                <a:latin typeface="Verdana"/>
                <a:cs typeface="Verdana"/>
              </a:rPr>
              <a:t> </a:t>
            </a:r>
            <a:r>
              <a:rPr sz="1197" spc="13" dirty="0">
                <a:solidFill>
                  <a:srgbClr val="FFFFFF"/>
                </a:solidFill>
                <a:latin typeface="Verdana"/>
                <a:cs typeface="Verdana"/>
              </a:rPr>
              <a:t>(0.71-0.89)</a:t>
            </a:r>
            <a:endParaRPr sz="1197">
              <a:latin typeface="Verdana"/>
              <a:cs typeface="Verdana"/>
            </a:endParaRPr>
          </a:p>
          <a:p>
            <a:pPr algn="ctr">
              <a:spcBef>
                <a:spcPts val="103"/>
              </a:spcBef>
            </a:pPr>
            <a:r>
              <a:rPr sz="1197" spc="-4" dirty="0">
                <a:solidFill>
                  <a:srgbClr val="FFFFFF"/>
                </a:solidFill>
                <a:latin typeface="Verdana"/>
                <a:cs typeface="Verdana"/>
              </a:rPr>
              <a:t>P =</a:t>
            </a:r>
            <a:r>
              <a:rPr sz="1197" spc="30" dirty="0">
                <a:solidFill>
                  <a:srgbClr val="FFFFFF"/>
                </a:solidFill>
                <a:latin typeface="Verdana"/>
                <a:cs typeface="Verdana"/>
              </a:rPr>
              <a:t> </a:t>
            </a:r>
            <a:r>
              <a:rPr sz="1197" spc="13" dirty="0">
                <a:solidFill>
                  <a:srgbClr val="FFFFFF"/>
                </a:solidFill>
                <a:latin typeface="Verdana"/>
                <a:cs typeface="Verdana"/>
              </a:rPr>
              <a:t>0.00004</a:t>
            </a:r>
            <a:endParaRPr sz="1197">
              <a:latin typeface="Verdana"/>
              <a:cs typeface="Verdana"/>
            </a:endParaRPr>
          </a:p>
        </p:txBody>
      </p:sp>
      <p:sp>
        <p:nvSpPr>
          <p:cNvPr id="5" name="object 5"/>
          <p:cNvSpPr txBox="1"/>
          <p:nvPr/>
        </p:nvSpPr>
        <p:spPr>
          <a:xfrm>
            <a:off x="6007631" y="2429158"/>
            <a:ext cx="782995" cy="431787"/>
          </a:xfrm>
          <a:prstGeom prst="rect">
            <a:avLst/>
          </a:prstGeom>
        </p:spPr>
        <p:txBody>
          <a:bodyPr vert="horz" wrap="square" lIns="0" tIns="10860" rIns="0" bIns="0" rtlCol="0">
            <a:spAutoFit/>
          </a:bodyPr>
          <a:lstStyle/>
          <a:p>
            <a:pPr algn="ctr">
              <a:spcBef>
                <a:spcPts val="86"/>
              </a:spcBef>
            </a:pPr>
            <a:r>
              <a:rPr sz="1454" b="1" spc="-21" dirty="0">
                <a:solidFill>
                  <a:srgbClr val="FFFFFF"/>
                </a:solidFill>
                <a:latin typeface="Arial"/>
                <a:cs typeface="Arial"/>
              </a:rPr>
              <a:t>Enalapril</a:t>
            </a:r>
            <a:endParaRPr sz="1454">
              <a:latin typeface="Arial"/>
              <a:cs typeface="Arial"/>
            </a:endParaRPr>
          </a:p>
          <a:p>
            <a:pPr algn="ctr">
              <a:spcBef>
                <a:spcPts val="51"/>
              </a:spcBef>
            </a:pPr>
            <a:r>
              <a:rPr sz="1197" spc="4" dirty="0">
                <a:solidFill>
                  <a:srgbClr val="FFFFFF"/>
                </a:solidFill>
                <a:latin typeface="Arial"/>
                <a:cs typeface="Arial"/>
              </a:rPr>
              <a:t>(n=4212)</a:t>
            </a:r>
            <a:endParaRPr sz="1197">
              <a:latin typeface="Arial"/>
              <a:cs typeface="Arial"/>
            </a:endParaRPr>
          </a:p>
        </p:txBody>
      </p:sp>
      <p:sp>
        <p:nvSpPr>
          <p:cNvPr id="6" name="object 6"/>
          <p:cNvSpPr txBox="1"/>
          <p:nvPr/>
        </p:nvSpPr>
        <p:spPr>
          <a:xfrm>
            <a:off x="1014829" y="2260821"/>
            <a:ext cx="654025" cy="2441839"/>
          </a:xfrm>
          <a:prstGeom prst="rect">
            <a:avLst/>
          </a:prstGeom>
        </p:spPr>
        <p:txBody>
          <a:bodyPr vert="vert270" wrap="square" lIns="0" tIns="23891" rIns="0" bIns="0" rtlCol="0">
            <a:spAutoFit/>
          </a:bodyPr>
          <a:lstStyle/>
          <a:p>
            <a:pPr marL="185159" marR="4344" indent="-174842">
              <a:lnSpc>
                <a:spcPts val="1710"/>
              </a:lnSpc>
              <a:spcBef>
                <a:spcPts val="187"/>
              </a:spcBef>
            </a:pPr>
            <a:r>
              <a:rPr sz="1625" b="1" spc="-26" dirty="0">
                <a:solidFill>
                  <a:srgbClr val="FFFFFF"/>
                </a:solidFill>
                <a:latin typeface="Arial"/>
                <a:cs typeface="Arial"/>
              </a:rPr>
              <a:t>K</a:t>
            </a:r>
            <a:r>
              <a:rPr sz="1625" b="1" spc="-21" dirty="0">
                <a:solidFill>
                  <a:srgbClr val="FFFFFF"/>
                </a:solidFill>
                <a:latin typeface="Arial"/>
                <a:cs typeface="Arial"/>
              </a:rPr>
              <a:t>ap</a:t>
            </a:r>
            <a:r>
              <a:rPr sz="1625" b="1" spc="-13" dirty="0">
                <a:solidFill>
                  <a:srgbClr val="FFFFFF"/>
                </a:solidFill>
                <a:latin typeface="Arial"/>
                <a:cs typeface="Arial"/>
              </a:rPr>
              <a:t>l</a:t>
            </a:r>
            <a:r>
              <a:rPr sz="1625" b="1" spc="-21" dirty="0">
                <a:solidFill>
                  <a:srgbClr val="FFFFFF"/>
                </a:solidFill>
                <a:latin typeface="Arial"/>
                <a:cs typeface="Arial"/>
              </a:rPr>
              <a:t>an</a:t>
            </a:r>
            <a:r>
              <a:rPr sz="1625" b="1" spc="-9" dirty="0">
                <a:solidFill>
                  <a:srgbClr val="FFFFFF"/>
                </a:solidFill>
                <a:latin typeface="Arial"/>
                <a:cs typeface="Arial"/>
              </a:rPr>
              <a:t>-</a:t>
            </a:r>
            <a:r>
              <a:rPr sz="1625" b="1" spc="-30" dirty="0">
                <a:solidFill>
                  <a:srgbClr val="FFFFFF"/>
                </a:solidFill>
                <a:latin typeface="Arial"/>
                <a:cs typeface="Arial"/>
              </a:rPr>
              <a:t>M</a:t>
            </a:r>
            <a:r>
              <a:rPr sz="1625" b="1" spc="-21" dirty="0">
                <a:solidFill>
                  <a:srgbClr val="FFFFFF"/>
                </a:solidFill>
                <a:latin typeface="Arial"/>
                <a:cs typeface="Arial"/>
              </a:rPr>
              <a:t>e</a:t>
            </a:r>
            <a:r>
              <a:rPr sz="1625" b="1" spc="-13" dirty="0">
                <a:solidFill>
                  <a:srgbClr val="FFFFFF"/>
                </a:solidFill>
                <a:latin typeface="Arial"/>
                <a:cs typeface="Arial"/>
              </a:rPr>
              <a:t>i</a:t>
            </a:r>
            <a:r>
              <a:rPr sz="1625" b="1" spc="-21" dirty="0">
                <a:solidFill>
                  <a:srgbClr val="FFFFFF"/>
                </a:solidFill>
                <a:latin typeface="Arial"/>
                <a:cs typeface="Arial"/>
              </a:rPr>
              <a:t>e</a:t>
            </a:r>
            <a:r>
              <a:rPr sz="1625" b="1" dirty="0">
                <a:solidFill>
                  <a:srgbClr val="FFFFFF"/>
                </a:solidFill>
                <a:latin typeface="Arial"/>
                <a:cs typeface="Arial"/>
              </a:rPr>
              <a:t>r</a:t>
            </a:r>
            <a:r>
              <a:rPr sz="1625" b="1" spc="-26" dirty="0">
                <a:solidFill>
                  <a:srgbClr val="FFFFFF"/>
                </a:solidFill>
                <a:latin typeface="Arial"/>
                <a:cs typeface="Arial"/>
              </a:rPr>
              <a:t> </a:t>
            </a:r>
            <a:r>
              <a:rPr sz="1625" b="1" spc="-21" dirty="0">
                <a:solidFill>
                  <a:srgbClr val="FFFFFF"/>
                </a:solidFill>
                <a:latin typeface="Arial"/>
                <a:cs typeface="Arial"/>
              </a:rPr>
              <a:t>Es</a:t>
            </a:r>
            <a:r>
              <a:rPr sz="1625" b="1" spc="-13" dirty="0">
                <a:solidFill>
                  <a:srgbClr val="FFFFFF"/>
                </a:solidFill>
                <a:latin typeface="Arial"/>
                <a:cs typeface="Arial"/>
              </a:rPr>
              <a:t>ti</a:t>
            </a:r>
            <a:r>
              <a:rPr sz="1625" b="1" spc="-30" dirty="0">
                <a:solidFill>
                  <a:srgbClr val="FFFFFF"/>
                </a:solidFill>
                <a:latin typeface="Arial"/>
                <a:cs typeface="Arial"/>
              </a:rPr>
              <a:t>m</a:t>
            </a:r>
            <a:r>
              <a:rPr sz="1625" b="1" spc="-21" dirty="0">
                <a:solidFill>
                  <a:srgbClr val="FFFFFF"/>
                </a:solidFill>
                <a:latin typeface="Arial"/>
                <a:cs typeface="Arial"/>
              </a:rPr>
              <a:t>a</a:t>
            </a:r>
            <a:r>
              <a:rPr sz="1625" b="1" spc="-13" dirty="0">
                <a:solidFill>
                  <a:srgbClr val="FFFFFF"/>
                </a:solidFill>
                <a:latin typeface="Arial"/>
                <a:cs typeface="Arial"/>
              </a:rPr>
              <a:t>t</a:t>
            </a:r>
            <a:r>
              <a:rPr sz="1625" b="1" dirty="0">
                <a:solidFill>
                  <a:srgbClr val="FFFFFF"/>
                </a:solidFill>
                <a:latin typeface="Arial"/>
                <a:cs typeface="Arial"/>
              </a:rPr>
              <a:t>e</a:t>
            </a:r>
            <a:r>
              <a:rPr sz="1625" b="1" spc="-30" dirty="0">
                <a:solidFill>
                  <a:srgbClr val="FFFFFF"/>
                </a:solidFill>
                <a:latin typeface="Arial"/>
                <a:cs typeface="Arial"/>
              </a:rPr>
              <a:t> </a:t>
            </a:r>
            <a:r>
              <a:rPr sz="1625" b="1" spc="-21" dirty="0">
                <a:solidFill>
                  <a:srgbClr val="FFFFFF"/>
                </a:solidFill>
                <a:latin typeface="Arial"/>
                <a:cs typeface="Arial"/>
              </a:rPr>
              <a:t>o</a:t>
            </a:r>
            <a:r>
              <a:rPr sz="1625" b="1" dirty="0">
                <a:solidFill>
                  <a:srgbClr val="FFFFFF"/>
                </a:solidFill>
                <a:latin typeface="Arial"/>
                <a:cs typeface="Arial"/>
              </a:rPr>
              <a:t>f </a:t>
            </a:r>
            <a:r>
              <a:rPr sz="1625" b="1" spc="-26" dirty="0">
                <a:solidFill>
                  <a:srgbClr val="FFFFFF"/>
                </a:solidFill>
                <a:latin typeface="Arial"/>
                <a:cs typeface="Arial"/>
              </a:rPr>
              <a:t>C</a:t>
            </a:r>
            <a:r>
              <a:rPr sz="1625" b="1" spc="-21" dirty="0">
                <a:solidFill>
                  <a:srgbClr val="FFFFFF"/>
                </a:solidFill>
                <a:latin typeface="Arial"/>
                <a:cs typeface="Arial"/>
              </a:rPr>
              <a:t>u</a:t>
            </a:r>
            <a:r>
              <a:rPr sz="1625" b="1" spc="-30" dirty="0">
                <a:solidFill>
                  <a:srgbClr val="FFFFFF"/>
                </a:solidFill>
                <a:latin typeface="Arial"/>
                <a:cs typeface="Arial"/>
              </a:rPr>
              <a:t>m</a:t>
            </a:r>
            <a:r>
              <a:rPr sz="1625" b="1" spc="-21" dirty="0">
                <a:solidFill>
                  <a:srgbClr val="FFFFFF"/>
                </a:solidFill>
                <a:latin typeface="Arial"/>
                <a:cs typeface="Arial"/>
              </a:rPr>
              <a:t>u</a:t>
            </a:r>
            <a:r>
              <a:rPr sz="1625" b="1" spc="-13" dirty="0">
                <a:solidFill>
                  <a:srgbClr val="FFFFFF"/>
                </a:solidFill>
                <a:latin typeface="Arial"/>
                <a:cs typeface="Arial"/>
              </a:rPr>
              <a:t>l</a:t>
            </a:r>
            <a:r>
              <a:rPr sz="1625" b="1" spc="-21" dirty="0">
                <a:solidFill>
                  <a:srgbClr val="FFFFFF"/>
                </a:solidFill>
                <a:latin typeface="Arial"/>
                <a:cs typeface="Arial"/>
              </a:rPr>
              <a:t>a</a:t>
            </a:r>
            <a:r>
              <a:rPr sz="1625" b="1" spc="-13" dirty="0">
                <a:solidFill>
                  <a:srgbClr val="FFFFFF"/>
                </a:solidFill>
                <a:latin typeface="Arial"/>
                <a:cs typeface="Arial"/>
              </a:rPr>
              <a:t>ti</a:t>
            </a:r>
            <a:r>
              <a:rPr sz="1625" b="1" spc="-21" dirty="0">
                <a:solidFill>
                  <a:srgbClr val="FFFFFF"/>
                </a:solidFill>
                <a:latin typeface="Arial"/>
                <a:cs typeface="Arial"/>
              </a:rPr>
              <a:t>v</a:t>
            </a:r>
            <a:r>
              <a:rPr sz="1625" b="1" dirty="0">
                <a:solidFill>
                  <a:srgbClr val="FFFFFF"/>
                </a:solidFill>
                <a:latin typeface="Arial"/>
                <a:cs typeface="Arial"/>
              </a:rPr>
              <a:t>e</a:t>
            </a:r>
            <a:r>
              <a:rPr sz="1625" b="1" spc="-30" dirty="0">
                <a:solidFill>
                  <a:srgbClr val="FFFFFF"/>
                </a:solidFill>
                <a:latin typeface="Arial"/>
                <a:cs typeface="Arial"/>
              </a:rPr>
              <a:t> </a:t>
            </a:r>
            <a:r>
              <a:rPr sz="1625" b="1" spc="-26" dirty="0">
                <a:solidFill>
                  <a:srgbClr val="FFFFFF"/>
                </a:solidFill>
                <a:latin typeface="Arial"/>
                <a:cs typeface="Arial"/>
              </a:rPr>
              <a:t>R</a:t>
            </a:r>
            <a:r>
              <a:rPr sz="1625" b="1" spc="-21" dirty="0">
                <a:solidFill>
                  <a:srgbClr val="FFFFFF"/>
                </a:solidFill>
                <a:latin typeface="Arial"/>
                <a:cs typeface="Arial"/>
              </a:rPr>
              <a:t>a</a:t>
            </a:r>
            <a:r>
              <a:rPr sz="1625" b="1" spc="-13" dirty="0">
                <a:solidFill>
                  <a:srgbClr val="FFFFFF"/>
                </a:solidFill>
                <a:latin typeface="Arial"/>
                <a:cs typeface="Arial"/>
              </a:rPr>
              <a:t>t</a:t>
            </a:r>
            <a:r>
              <a:rPr sz="1625" b="1" spc="-21" dirty="0">
                <a:solidFill>
                  <a:srgbClr val="FFFFFF"/>
                </a:solidFill>
                <a:latin typeface="Arial"/>
                <a:cs typeface="Arial"/>
              </a:rPr>
              <a:t>e</a:t>
            </a:r>
            <a:r>
              <a:rPr sz="1625" b="1" dirty="0">
                <a:solidFill>
                  <a:srgbClr val="FFFFFF"/>
                </a:solidFill>
                <a:latin typeface="Arial"/>
                <a:cs typeface="Arial"/>
              </a:rPr>
              <a:t>s</a:t>
            </a:r>
            <a:r>
              <a:rPr sz="1625" b="1" spc="-30" dirty="0">
                <a:solidFill>
                  <a:srgbClr val="FFFFFF"/>
                </a:solidFill>
                <a:latin typeface="Arial"/>
                <a:cs typeface="Arial"/>
              </a:rPr>
              <a:t> </a:t>
            </a:r>
            <a:r>
              <a:rPr sz="1625" b="1" spc="-13" dirty="0">
                <a:solidFill>
                  <a:srgbClr val="FFFFFF"/>
                </a:solidFill>
                <a:latin typeface="Arial"/>
                <a:cs typeface="Arial"/>
              </a:rPr>
              <a:t>(</a:t>
            </a:r>
            <a:r>
              <a:rPr sz="1625" b="1" spc="-30" dirty="0">
                <a:solidFill>
                  <a:srgbClr val="FFFFFF"/>
                </a:solidFill>
                <a:latin typeface="Arial"/>
                <a:cs typeface="Arial"/>
              </a:rPr>
              <a:t>%</a:t>
            </a:r>
            <a:r>
              <a:rPr sz="1625" b="1" dirty="0">
                <a:solidFill>
                  <a:srgbClr val="FFFFFF"/>
                </a:solidFill>
                <a:latin typeface="Arial"/>
                <a:cs typeface="Arial"/>
              </a:rPr>
              <a:t>)</a:t>
            </a:r>
            <a:endParaRPr sz="1625">
              <a:latin typeface="Arial"/>
              <a:cs typeface="Arial"/>
            </a:endParaRPr>
          </a:p>
        </p:txBody>
      </p:sp>
      <p:sp>
        <p:nvSpPr>
          <p:cNvPr id="7" name="object 7"/>
          <p:cNvSpPr/>
          <p:nvPr/>
        </p:nvSpPr>
        <p:spPr>
          <a:xfrm>
            <a:off x="2077273" y="1845415"/>
            <a:ext cx="26064" cy="3302265"/>
          </a:xfrm>
          <a:prstGeom prst="rect">
            <a:avLst/>
          </a:prstGeom>
          <a:blipFill>
            <a:blip r:embed="rId4" cstate="print"/>
            <a:stretch>
              <a:fillRect/>
            </a:stretch>
          </a:blipFill>
        </p:spPr>
        <p:txBody>
          <a:bodyPr wrap="square" lIns="0" tIns="0" rIns="0" bIns="0" rtlCol="0"/>
          <a:lstStyle/>
          <a:p>
            <a:endParaRPr sz="1539"/>
          </a:p>
        </p:txBody>
      </p:sp>
      <p:sp>
        <p:nvSpPr>
          <p:cNvPr id="8" name="object 8"/>
          <p:cNvSpPr/>
          <p:nvPr/>
        </p:nvSpPr>
        <p:spPr>
          <a:xfrm>
            <a:off x="2090231" y="1829830"/>
            <a:ext cx="1629" cy="3287279"/>
          </a:xfrm>
          <a:custGeom>
            <a:avLst/>
            <a:gdLst/>
            <a:ahLst/>
            <a:cxnLst/>
            <a:rect l="l" t="t" r="r" b="b"/>
            <a:pathLst>
              <a:path w="1905" h="3844290">
                <a:moveTo>
                  <a:pt x="1642" y="0"/>
                </a:moveTo>
                <a:lnTo>
                  <a:pt x="0" y="3843811"/>
                </a:lnTo>
              </a:path>
            </a:pathLst>
          </a:custGeom>
          <a:ln w="26293">
            <a:solidFill>
              <a:srgbClr val="FFFFFF"/>
            </a:solidFill>
          </a:ln>
        </p:spPr>
        <p:txBody>
          <a:bodyPr wrap="square" lIns="0" tIns="0" rIns="0" bIns="0" rtlCol="0"/>
          <a:lstStyle/>
          <a:p>
            <a:endParaRPr sz="1539"/>
          </a:p>
        </p:txBody>
      </p:sp>
      <p:sp>
        <p:nvSpPr>
          <p:cNvPr id="9" name="object 9"/>
          <p:cNvSpPr/>
          <p:nvPr/>
        </p:nvSpPr>
        <p:spPr>
          <a:xfrm>
            <a:off x="2087699" y="5090341"/>
            <a:ext cx="5616718" cy="31276"/>
          </a:xfrm>
          <a:prstGeom prst="rect">
            <a:avLst/>
          </a:prstGeom>
          <a:blipFill>
            <a:blip r:embed="rId5" cstate="print"/>
            <a:stretch>
              <a:fillRect/>
            </a:stretch>
          </a:blipFill>
        </p:spPr>
        <p:txBody>
          <a:bodyPr wrap="square" lIns="0" tIns="0" rIns="0" bIns="0" rtlCol="0"/>
          <a:lstStyle/>
          <a:p>
            <a:endParaRPr sz="1539"/>
          </a:p>
        </p:txBody>
      </p:sp>
      <p:sp>
        <p:nvSpPr>
          <p:cNvPr id="10" name="object 10"/>
          <p:cNvSpPr/>
          <p:nvPr/>
        </p:nvSpPr>
        <p:spPr>
          <a:xfrm>
            <a:off x="2090231" y="5085785"/>
            <a:ext cx="5602057" cy="5973"/>
          </a:xfrm>
          <a:custGeom>
            <a:avLst/>
            <a:gdLst/>
            <a:ahLst/>
            <a:cxnLst/>
            <a:rect l="l" t="t" r="r" b="b"/>
            <a:pathLst>
              <a:path w="6551295" h="6985">
                <a:moveTo>
                  <a:pt x="0" y="0"/>
                </a:moveTo>
                <a:lnTo>
                  <a:pt x="6550774" y="6573"/>
                </a:lnTo>
              </a:path>
            </a:pathLst>
          </a:custGeom>
          <a:ln w="26293">
            <a:solidFill>
              <a:srgbClr val="FFFFFF"/>
            </a:solidFill>
          </a:ln>
        </p:spPr>
        <p:txBody>
          <a:bodyPr wrap="square" lIns="0" tIns="0" rIns="0" bIns="0" rtlCol="0"/>
          <a:lstStyle/>
          <a:p>
            <a:endParaRPr sz="1539"/>
          </a:p>
        </p:txBody>
      </p:sp>
      <p:sp>
        <p:nvSpPr>
          <p:cNvPr id="11" name="object 11"/>
          <p:cNvSpPr/>
          <p:nvPr/>
        </p:nvSpPr>
        <p:spPr>
          <a:xfrm>
            <a:off x="2038178" y="3492638"/>
            <a:ext cx="119892" cy="28669"/>
          </a:xfrm>
          <a:prstGeom prst="rect">
            <a:avLst/>
          </a:prstGeom>
          <a:blipFill>
            <a:blip r:embed="rId6" cstate="print"/>
            <a:stretch>
              <a:fillRect/>
            </a:stretch>
          </a:blipFill>
        </p:spPr>
        <p:txBody>
          <a:bodyPr wrap="square" lIns="0" tIns="0" rIns="0" bIns="0" rtlCol="0"/>
          <a:lstStyle/>
          <a:p>
            <a:endParaRPr sz="1539"/>
          </a:p>
        </p:txBody>
      </p:sp>
      <p:sp>
        <p:nvSpPr>
          <p:cNvPr id="12" name="object 12"/>
          <p:cNvSpPr/>
          <p:nvPr/>
        </p:nvSpPr>
        <p:spPr>
          <a:xfrm>
            <a:off x="2039664" y="3488019"/>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13" name="object 13"/>
          <p:cNvSpPr/>
          <p:nvPr/>
        </p:nvSpPr>
        <p:spPr>
          <a:xfrm>
            <a:off x="2038178" y="4303219"/>
            <a:ext cx="119892" cy="28669"/>
          </a:xfrm>
          <a:prstGeom prst="rect">
            <a:avLst/>
          </a:prstGeom>
          <a:blipFill>
            <a:blip r:embed="rId7" cstate="print"/>
            <a:stretch>
              <a:fillRect/>
            </a:stretch>
          </a:blipFill>
        </p:spPr>
        <p:txBody>
          <a:bodyPr wrap="square" lIns="0" tIns="0" rIns="0" bIns="0" rtlCol="0"/>
          <a:lstStyle/>
          <a:p>
            <a:endParaRPr sz="1539"/>
          </a:p>
        </p:txBody>
      </p:sp>
      <p:sp>
        <p:nvSpPr>
          <p:cNvPr id="14" name="object 14"/>
          <p:cNvSpPr/>
          <p:nvPr/>
        </p:nvSpPr>
        <p:spPr>
          <a:xfrm>
            <a:off x="2039664" y="4297441"/>
            <a:ext cx="106970" cy="4344"/>
          </a:xfrm>
          <a:custGeom>
            <a:avLst/>
            <a:gdLst/>
            <a:ahLst/>
            <a:cxnLst/>
            <a:rect l="l" t="t" r="r" b="b"/>
            <a:pathLst>
              <a:path w="125094" h="5079">
                <a:moveTo>
                  <a:pt x="0" y="0"/>
                </a:moveTo>
                <a:lnTo>
                  <a:pt x="124839" y="4930"/>
                </a:lnTo>
              </a:path>
            </a:pathLst>
          </a:custGeom>
          <a:ln w="26293">
            <a:solidFill>
              <a:srgbClr val="FFFFFF"/>
            </a:solidFill>
          </a:ln>
        </p:spPr>
        <p:txBody>
          <a:bodyPr wrap="square" lIns="0" tIns="0" rIns="0" bIns="0" rtlCol="0"/>
          <a:lstStyle/>
          <a:p>
            <a:endParaRPr sz="1539"/>
          </a:p>
        </p:txBody>
      </p:sp>
      <p:sp>
        <p:nvSpPr>
          <p:cNvPr id="15" name="object 15"/>
          <p:cNvSpPr/>
          <p:nvPr/>
        </p:nvSpPr>
        <p:spPr>
          <a:xfrm>
            <a:off x="2038178" y="2661209"/>
            <a:ext cx="119892" cy="28669"/>
          </a:xfrm>
          <a:prstGeom prst="rect">
            <a:avLst/>
          </a:prstGeom>
          <a:blipFill>
            <a:blip r:embed="rId8" cstate="print"/>
            <a:stretch>
              <a:fillRect/>
            </a:stretch>
          </a:blipFill>
        </p:spPr>
        <p:txBody>
          <a:bodyPr wrap="square" lIns="0" tIns="0" rIns="0" bIns="0" rtlCol="0"/>
          <a:lstStyle/>
          <a:p>
            <a:endParaRPr sz="1539"/>
          </a:p>
        </p:txBody>
      </p:sp>
      <p:sp>
        <p:nvSpPr>
          <p:cNvPr id="16" name="object 16"/>
          <p:cNvSpPr/>
          <p:nvPr/>
        </p:nvSpPr>
        <p:spPr>
          <a:xfrm>
            <a:off x="2039664" y="2656114"/>
            <a:ext cx="106970" cy="4344"/>
          </a:xfrm>
          <a:custGeom>
            <a:avLst/>
            <a:gdLst/>
            <a:ahLst/>
            <a:cxnLst/>
            <a:rect l="l" t="t" r="r" b="b"/>
            <a:pathLst>
              <a:path w="125094" h="5080">
                <a:moveTo>
                  <a:pt x="0" y="0"/>
                </a:moveTo>
                <a:lnTo>
                  <a:pt x="124839" y="4930"/>
                </a:lnTo>
              </a:path>
            </a:pathLst>
          </a:custGeom>
          <a:ln w="26293">
            <a:solidFill>
              <a:srgbClr val="FFFFFF"/>
            </a:solidFill>
          </a:ln>
        </p:spPr>
        <p:txBody>
          <a:bodyPr wrap="square" lIns="0" tIns="0" rIns="0" bIns="0" rtlCol="0"/>
          <a:lstStyle/>
          <a:p>
            <a:endParaRPr sz="1539"/>
          </a:p>
        </p:txBody>
      </p:sp>
      <p:sp>
        <p:nvSpPr>
          <p:cNvPr id="17" name="object 17"/>
          <p:cNvSpPr/>
          <p:nvPr/>
        </p:nvSpPr>
        <p:spPr>
          <a:xfrm>
            <a:off x="2038178" y="1829778"/>
            <a:ext cx="119892" cy="28669"/>
          </a:xfrm>
          <a:prstGeom prst="rect">
            <a:avLst/>
          </a:prstGeom>
          <a:blipFill>
            <a:blip r:embed="rId9" cstate="print"/>
            <a:stretch>
              <a:fillRect/>
            </a:stretch>
          </a:blipFill>
        </p:spPr>
        <p:txBody>
          <a:bodyPr wrap="square" lIns="0" tIns="0" rIns="0" bIns="0" rtlCol="0"/>
          <a:lstStyle/>
          <a:p>
            <a:endParaRPr sz="1539"/>
          </a:p>
        </p:txBody>
      </p:sp>
      <p:sp>
        <p:nvSpPr>
          <p:cNvPr id="18" name="object 18"/>
          <p:cNvSpPr/>
          <p:nvPr/>
        </p:nvSpPr>
        <p:spPr>
          <a:xfrm>
            <a:off x="2039664" y="1824209"/>
            <a:ext cx="106970" cy="4344"/>
          </a:xfrm>
          <a:custGeom>
            <a:avLst/>
            <a:gdLst/>
            <a:ahLst/>
            <a:cxnLst/>
            <a:rect l="l" t="t" r="r" b="b"/>
            <a:pathLst>
              <a:path w="125094" h="5080">
                <a:moveTo>
                  <a:pt x="0" y="0"/>
                </a:moveTo>
                <a:lnTo>
                  <a:pt x="124839" y="4930"/>
                </a:lnTo>
              </a:path>
            </a:pathLst>
          </a:custGeom>
          <a:ln w="26293">
            <a:solidFill>
              <a:srgbClr val="FFFFFF"/>
            </a:solidFill>
          </a:ln>
        </p:spPr>
        <p:txBody>
          <a:bodyPr wrap="square" lIns="0" tIns="0" rIns="0" bIns="0" rtlCol="0"/>
          <a:lstStyle/>
          <a:p>
            <a:endParaRPr sz="1539"/>
          </a:p>
        </p:txBody>
      </p:sp>
      <p:sp>
        <p:nvSpPr>
          <p:cNvPr id="19" name="object 19"/>
          <p:cNvSpPr/>
          <p:nvPr/>
        </p:nvSpPr>
        <p:spPr>
          <a:xfrm>
            <a:off x="2874822" y="5027788"/>
            <a:ext cx="26063" cy="140744"/>
          </a:xfrm>
          <a:prstGeom prst="rect">
            <a:avLst/>
          </a:prstGeom>
          <a:blipFill>
            <a:blip r:embed="rId10" cstate="print"/>
            <a:stretch>
              <a:fillRect/>
            </a:stretch>
          </a:blipFill>
        </p:spPr>
        <p:txBody>
          <a:bodyPr wrap="square" lIns="0" tIns="0" rIns="0" bIns="0" rtlCol="0"/>
          <a:lstStyle/>
          <a:p>
            <a:endParaRPr sz="1539"/>
          </a:p>
        </p:txBody>
      </p:sp>
      <p:sp>
        <p:nvSpPr>
          <p:cNvPr id="20" name="object 20"/>
          <p:cNvSpPr/>
          <p:nvPr/>
        </p:nvSpPr>
        <p:spPr>
          <a:xfrm>
            <a:off x="2886648" y="5011307"/>
            <a:ext cx="1629" cy="128146"/>
          </a:xfrm>
          <a:custGeom>
            <a:avLst/>
            <a:gdLst/>
            <a:ahLst/>
            <a:cxnLst/>
            <a:rect l="l" t="t" r="r" b="b"/>
            <a:pathLst>
              <a:path w="1904" h="149860">
                <a:moveTo>
                  <a:pt x="821" y="-13140"/>
                </a:moveTo>
                <a:lnTo>
                  <a:pt x="821" y="162686"/>
                </a:lnTo>
              </a:path>
            </a:pathLst>
          </a:custGeom>
          <a:ln w="27925">
            <a:solidFill>
              <a:srgbClr val="FFFFFF"/>
            </a:solidFill>
          </a:ln>
        </p:spPr>
        <p:txBody>
          <a:bodyPr wrap="square" lIns="0" tIns="0" rIns="0" bIns="0" rtlCol="0"/>
          <a:lstStyle/>
          <a:p>
            <a:endParaRPr sz="1539"/>
          </a:p>
        </p:txBody>
      </p:sp>
      <p:sp>
        <p:nvSpPr>
          <p:cNvPr id="21" name="object 21"/>
          <p:cNvSpPr/>
          <p:nvPr/>
        </p:nvSpPr>
        <p:spPr>
          <a:xfrm>
            <a:off x="3672370" y="5027788"/>
            <a:ext cx="28669" cy="140744"/>
          </a:xfrm>
          <a:prstGeom prst="rect">
            <a:avLst/>
          </a:prstGeom>
          <a:blipFill>
            <a:blip r:embed="rId11" cstate="print"/>
            <a:stretch>
              <a:fillRect/>
            </a:stretch>
          </a:blipFill>
        </p:spPr>
        <p:txBody>
          <a:bodyPr wrap="square" lIns="0" tIns="0" rIns="0" bIns="0" rtlCol="0"/>
          <a:lstStyle/>
          <a:p>
            <a:endParaRPr sz="1539"/>
          </a:p>
        </p:txBody>
      </p:sp>
      <p:sp>
        <p:nvSpPr>
          <p:cNvPr id="22" name="object 22"/>
          <p:cNvSpPr/>
          <p:nvPr/>
        </p:nvSpPr>
        <p:spPr>
          <a:xfrm>
            <a:off x="3685875" y="5011306"/>
            <a:ext cx="1629" cy="128146"/>
          </a:xfrm>
          <a:custGeom>
            <a:avLst/>
            <a:gdLst/>
            <a:ahLst/>
            <a:cxnLst/>
            <a:rect l="l" t="t" r="r" b="b"/>
            <a:pathLst>
              <a:path w="1904" h="149860">
                <a:moveTo>
                  <a:pt x="821" y="-13140"/>
                </a:moveTo>
                <a:lnTo>
                  <a:pt x="821" y="162686"/>
                </a:lnTo>
              </a:path>
            </a:pathLst>
          </a:custGeom>
          <a:ln w="27924">
            <a:solidFill>
              <a:srgbClr val="FFFFFF"/>
            </a:solidFill>
          </a:ln>
        </p:spPr>
        <p:txBody>
          <a:bodyPr wrap="square" lIns="0" tIns="0" rIns="0" bIns="0" rtlCol="0"/>
          <a:lstStyle/>
          <a:p>
            <a:endParaRPr sz="1539"/>
          </a:p>
        </p:txBody>
      </p:sp>
      <p:sp>
        <p:nvSpPr>
          <p:cNvPr id="23" name="object 23"/>
          <p:cNvSpPr/>
          <p:nvPr/>
        </p:nvSpPr>
        <p:spPr>
          <a:xfrm>
            <a:off x="5277891" y="5027788"/>
            <a:ext cx="28669" cy="140744"/>
          </a:xfrm>
          <a:prstGeom prst="rect">
            <a:avLst/>
          </a:prstGeom>
          <a:blipFill>
            <a:blip r:embed="rId12" cstate="print"/>
            <a:stretch>
              <a:fillRect/>
            </a:stretch>
          </a:blipFill>
        </p:spPr>
        <p:txBody>
          <a:bodyPr wrap="square" lIns="0" tIns="0" rIns="0" bIns="0" rtlCol="0"/>
          <a:lstStyle/>
          <a:p>
            <a:endParaRPr sz="1539"/>
          </a:p>
        </p:txBody>
      </p:sp>
      <p:sp>
        <p:nvSpPr>
          <p:cNvPr id="24" name="object 24"/>
          <p:cNvSpPr/>
          <p:nvPr/>
        </p:nvSpPr>
        <p:spPr>
          <a:xfrm>
            <a:off x="5291352" y="5011307"/>
            <a:ext cx="1629" cy="128146"/>
          </a:xfrm>
          <a:custGeom>
            <a:avLst/>
            <a:gdLst/>
            <a:ahLst/>
            <a:cxnLst/>
            <a:rect l="l" t="t" r="r" b="b"/>
            <a:pathLst>
              <a:path w="1904" h="149860">
                <a:moveTo>
                  <a:pt x="821" y="-13140"/>
                </a:moveTo>
                <a:lnTo>
                  <a:pt x="821" y="162686"/>
                </a:lnTo>
              </a:path>
            </a:pathLst>
          </a:custGeom>
          <a:ln w="27925">
            <a:solidFill>
              <a:srgbClr val="FFFFFF"/>
            </a:solidFill>
          </a:ln>
        </p:spPr>
        <p:txBody>
          <a:bodyPr wrap="square" lIns="0" tIns="0" rIns="0" bIns="0" rtlCol="0"/>
          <a:lstStyle/>
          <a:p>
            <a:endParaRPr sz="1539"/>
          </a:p>
        </p:txBody>
      </p:sp>
      <p:sp>
        <p:nvSpPr>
          <p:cNvPr id="25" name="object 25"/>
          <p:cNvSpPr/>
          <p:nvPr/>
        </p:nvSpPr>
        <p:spPr>
          <a:xfrm>
            <a:off x="6080651" y="5027788"/>
            <a:ext cx="26063" cy="140744"/>
          </a:xfrm>
          <a:prstGeom prst="rect">
            <a:avLst/>
          </a:prstGeom>
          <a:blipFill>
            <a:blip r:embed="rId13" cstate="print"/>
            <a:stretch>
              <a:fillRect/>
            </a:stretch>
          </a:blipFill>
        </p:spPr>
        <p:txBody>
          <a:bodyPr wrap="square" lIns="0" tIns="0" rIns="0" bIns="0" rtlCol="0"/>
          <a:lstStyle/>
          <a:p>
            <a:endParaRPr sz="1539"/>
          </a:p>
        </p:txBody>
      </p:sp>
      <p:sp>
        <p:nvSpPr>
          <p:cNvPr id="26" name="object 26"/>
          <p:cNvSpPr/>
          <p:nvPr/>
        </p:nvSpPr>
        <p:spPr>
          <a:xfrm>
            <a:off x="6091984" y="5011307"/>
            <a:ext cx="1629" cy="128146"/>
          </a:xfrm>
          <a:custGeom>
            <a:avLst/>
            <a:gdLst/>
            <a:ahLst/>
            <a:cxnLst/>
            <a:rect l="l" t="t" r="r" b="b"/>
            <a:pathLst>
              <a:path w="1904" h="149860">
                <a:moveTo>
                  <a:pt x="821" y="-13140"/>
                </a:moveTo>
                <a:lnTo>
                  <a:pt x="821" y="162686"/>
                </a:lnTo>
              </a:path>
            </a:pathLst>
          </a:custGeom>
          <a:ln w="27925">
            <a:solidFill>
              <a:srgbClr val="FFFFFF"/>
            </a:solidFill>
          </a:ln>
        </p:spPr>
        <p:txBody>
          <a:bodyPr wrap="square" lIns="0" tIns="0" rIns="0" bIns="0" rtlCol="0"/>
          <a:lstStyle/>
          <a:p>
            <a:endParaRPr sz="1539"/>
          </a:p>
        </p:txBody>
      </p:sp>
      <p:sp>
        <p:nvSpPr>
          <p:cNvPr id="27" name="object 27"/>
          <p:cNvSpPr/>
          <p:nvPr/>
        </p:nvSpPr>
        <p:spPr>
          <a:xfrm>
            <a:off x="6880805" y="5027788"/>
            <a:ext cx="26063" cy="140744"/>
          </a:xfrm>
          <a:prstGeom prst="rect">
            <a:avLst/>
          </a:prstGeom>
          <a:blipFill>
            <a:blip r:embed="rId14" cstate="print"/>
            <a:stretch>
              <a:fillRect/>
            </a:stretch>
          </a:blipFill>
        </p:spPr>
        <p:txBody>
          <a:bodyPr wrap="square" lIns="0" tIns="0" rIns="0" bIns="0" rtlCol="0"/>
          <a:lstStyle/>
          <a:p>
            <a:endParaRPr sz="1539"/>
          </a:p>
        </p:txBody>
      </p:sp>
      <p:sp>
        <p:nvSpPr>
          <p:cNvPr id="28" name="object 28"/>
          <p:cNvSpPr/>
          <p:nvPr/>
        </p:nvSpPr>
        <p:spPr>
          <a:xfrm>
            <a:off x="6894021" y="5011306"/>
            <a:ext cx="1629" cy="128146"/>
          </a:xfrm>
          <a:custGeom>
            <a:avLst/>
            <a:gdLst/>
            <a:ahLst/>
            <a:cxnLst/>
            <a:rect l="l" t="t" r="r" b="b"/>
            <a:pathLst>
              <a:path w="1904" h="149860">
                <a:moveTo>
                  <a:pt x="821" y="-13140"/>
                </a:moveTo>
                <a:lnTo>
                  <a:pt x="821" y="162686"/>
                </a:lnTo>
              </a:path>
            </a:pathLst>
          </a:custGeom>
          <a:ln w="27924">
            <a:solidFill>
              <a:srgbClr val="FFFFFF"/>
            </a:solidFill>
          </a:ln>
        </p:spPr>
        <p:txBody>
          <a:bodyPr wrap="square" lIns="0" tIns="0" rIns="0" bIns="0" rtlCol="0"/>
          <a:lstStyle/>
          <a:p>
            <a:endParaRPr sz="1539"/>
          </a:p>
        </p:txBody>
      </p:sp>
      <p:sp>
        <p:nvSpPr>
          <p:cNvPr id="29" name="object 29"/>
          <p:cNvSpPr/>
          <p:nvPr/>
        </p:nvSpPr>
        <p:spPr>
          <a:xfrm>
            <a:off x="7680961" y="5027788"/>
            <a:ext cx="28669" cy="140744"/>
          </a:xfrm>
          <a:prstGeom prst="rect">
            <a:avLst/>
          </a:prstGeom>
          <a:blipFill>
            <a:blip r:embed="rId15" cstate="print"/>
            <a:stretch>
              <a:fillRect/>
            </a:stretch>
          </a:blipFill>
        </p:spPr>
        <p:txBody>
          <a:bodyPr wrap="square" lIns="0" tIns="0" rIns="0" bIns="0" rtlCol="0"/>
          <a:lstStyle/>
          <a:p>
            <a:endParaRPr sz="1539"/>
          </a:p>
        </p:txBody>
      </p:sp>
      <p:sp>
        <p:nvSpPr>
          <p:cNvPr id="30" name="object 30"/>
          <p:cNvSpPr/>
          <p:nvPr/>
        </p:nvSpPr>
        <p:spPr>
          <a:xfrm>
            <a:off x="7694652" y="5011306"/>
            <a:ext cx="1629" cy="128146"/>
          </a:xfrm>
          <a:custGeom>
            <a:avLst/>
            <a:gdLst/>
            <a:ahLst/>
            <a:cxnLst/>
            <a:rect l="l" t="t" r="r" b="b"/>
            <a:pathLst>
              <a:path w="1904" h="149860">
                <a:moveTo>
                  <a:pt x="821" y="-13140"/>
                </a:moveTo>
                <a:lnTo>
                  <a:pt x="821" y="162686"/>
                </a:lnTo>
              </a:path>
            </a:pathLst>
          </a:custGeom>
          <a:ln w="27924">
            <a:solidFill>
              <a:srgbClr val="FFFFFF"/>
            </a:solidFill>
          </a:ln>
        </p:spPr>
        <p:txBody>
          <a:bodyPr wrap="square" lIns="0" tIns="0" rIns="0" bIns="0" rtlCol="0"/>
          <a:lstStyle/>
          <a:p>
            <a:endParaRPr sz="1539"/>
          </a:p>
        </p:txBody>
      </p:sp>
      <p:sp>
        <p:nvSpPr>
          <p:cNvPr id="31" name="object 31"/>
          <p:cNvSpPr txBox="1"/>
          <p:nvPr/>
        </p:nvSpPr>
        <p:spPr>
          <a:xfrm>
            <a:off x="1716979" y="1671555"/>
            <a:ext cx="272039" cy="287324"/>
          </a:xfrm>
          <a:prstGeom prst="rect">
            <a:avLst/>
          </a:prstGeom>
        </p:spPr>
        <p:txBody>
          <a:bodyPr vert="horz" wrap="square" lIns="0" tIns="10860" rIns="0" bIns="0" rtlCol="0">
            <a:spAutoFit/>
          </a:bodyPr>
          <a:lstStyle/>
          <a:p>
            <a:pPr marL="10860">
              <a:spcBef>
                <a:spcPts val="86"/>
              </a:spcBef>
            </a:pPr>
            <a:r>
              <a:rPr sz="1796" spc="-21" dirty="0">
                <a:solidFill>
                  <a:srgbClr val="FFFFFF"/>
                </a:solidFill>
                <a:latin typeface="Arial"/>
                <a:cs typeface="Arial"/>
              </a:rPr>
              <a:t>32</a:t>
            </a:r>
            <a:endParaRPr sz="1796">
              <a:latin typeface="Arial"/>
              <a:cs typeface="Arial"/>
            </a:endParaRPr>
          </a:p>
        </p:txBody>
      </p:sp>
      <p:sp>
        <p:nvSpPr>
          <p:cNvPr id="32" name="object 32"/>
          <p:cNvSpPr txBox="1"/>
          <p:nvPr/>
        </p:nvSpPr>
        <p:spPr>
          <a:xfrm>
            <a:off x="1716979" y="2487348"/>
            <a:ext cx="274754" cy="1991445"/>
          </a:xfrm>
          <a:prstGeom prst="rect">
            <a:avLst/>
          </a:prstGeom>
        </p:spPr>
        <p:txBody>
          <a:bodyPr vert="horz" wrap="square" lIns="0" tIns="10860" rIns="0" bIns="0" rtlCol="0">
            <a:spAutoFit/>
          </a:bodyPr>
          <a:lstStyle/>
          <a:p>
            <a:pPr marL="10860">
              <a:spcBef>
                <a:spcPts val="86"/>
              </a:spcBef>
            </a:pPr>
            <a:r>
              <a:rPr sz="1796" spc="-21" dirty="0">
                <a:solidFill>
                  <a:srgbClr val="FFFFFF"/>
                </a:solidFill>
                <a:latin typeface="Arial"/>
                <a:cs typeface="Arial"/>
              </a:rPr>
              <a:t>24</a:t>
            </a:r>
            <a:endParaRPr sz="1796">
              <a:latin typeface="Arial"/>
              <a:cs typeface="Arial"/>
            </a:endParaRPr>
          </a:p>
          <a:p>
            <a:pPr>
              <a:lnSpc>
                <a:spcPct val="100000"/>
              </a:lnSpc>
            </a:pPr>
            <a:endParaRPr sz="1967">
              <a:latin typeface="Times New Roman"/>
              <a:cs typeface="Times New Roman"/>
            </a:endParaRPr>
          </a:p>
          <a:p>
            <a:pPr>
              <a:spcBef>
                <a:spcPts val="13"/>
              </a:spcBef>
            </a:pPr>
            <a:endParaRPr sz="1838">
              <a:latin typeface="Times New Roman"/>
              <a:cs typeface="Times New Roman"/>
            </a:endParaRPr>
          </a:p>
          <a:p>
            <a:pPr marL="10860"/>
            <a:r>
              <a:rPr sz="1796" spc="-21" dirty="0">
                <a:solidFill>
                  <a:srgbClr val="FFFFFF"/>
                </a:solidFill>
                <a:latin typeface="Arial"/>
                <a:cs typeface="Arial"/>
              </a:rPr>
              <a:t>16</a:t>
            </a:r>
            <a:endParaRPr sz="1796">
              <a:latin typeface="Arial"/>
              <a:cs typeface="Arial"/>
            </a:endParaRPr>
          </a:p>
          <a:p>
            <a:pPr>
              <a:lnSpc>
                <a:spcPct val="100000"/>
              </a:lnSpc>
            </a:pPr>
            <a:endParaRPr sz="1967">
              <a:latin typeface="Times New Roman"/>
              <a:cs typeface="Times New Roman"/>
            </a:endParaRPr>
          </a:p>
          <a:p>
            <a:pPr>
              <a:spcBef>
                <a:spcPts val="17"/>
              </a:spcBef>
            </a:pPr>
            <a:endParaRPr sz="1710">
              <a:latin typeface="Times New Roman"/>
              <a:cs typeface="Times New Roman"/>
            </a:endParaRPr>
          </a:p>
          <a:p>
            <a:pPr marL="136290"/>
            <a:r>
              <a:rPr sz="1796" spc="-4" dirty="0">
                <a:solidFill>
                  <a:srgbClr val="FFFFFF"/>
                </a:solidFill>
                <a:latin typeface="Arial"/>
                <a:cs typeface="Arial"/>
              </a:rPr>
              <a:t>8</a:t>
            </a:r>
            <a:endParaRPr sz="1796">
              <a:latin typeface="Arial"/>
              <a:cs typeface="Arial"/>
            </a:endParaRPr>
          </a:p>
        </p:txBody>
      </p:sp>
      <p:sp>
        <p:nvSpPr>
          <p:cNvPr id="33" name="object 33"/>
          <p:cNvSpPr/>
          <p:nvPr/>
        </p:nvSpPr>
        <p:spPr>
          <a:xfrm>
            <a:off x="4459492" y="5035607"/>
            <a:ext cx="26063" cy="140744"/>
          </a:xfrm>
          <a:prstGeom prst="rect">
            <a:avLst/>
          </a:prstGeom>
          <a:blipFill>
            <a:blip r:embed="rId16" cstate="print"/>
            <a:stretch>
              <a:fillRect/>
            </a:stretch>
          </a:blipFill>
        </p:spPr>
        <p:txBody>
          <a:bodyPr wrap="square" lIns="0" tIns="0" rIns="0" bIns="0" rtlCol="0"/>
          <a:lstStyle/>
          <a:p>
            <a:endParaRPr sz="1539"/>
          </a:p>
        </p:txBody>
      </p:sp>
      <p:sp>
        <p:nvSpPr>
          <p:cNvPr id="34" name="object 34"/>
          <p:cNvSpPr/>
          <p:nvPr/>
        </p:nvSpPr>
        <p:spPr>
          <a:xfrm>
            <a:off x="4472461" y="5018333"/>
            <a:ext cx="1629" cy="126517"/>
          </a:xfrm>
          <a:custGeom>
            <a:avLst/>
            <a:gdLst/>
            <a:ahLst/>
            <a:cxnLst/>
            <a:rect l="l" t="t" r="r" b="b"/>
            <a:pathLst>
              <a:path w="1904" h="147954">
                <a:moveTo>
                  <a:pt x="821" y="-13140"/>
                </a:moveTo>
                <a:lnTo>
                  <a:pt x="821" y="161043"/>
                </a:lnTo>
              </a:path>
            </a:pathLst>
          </a:custGeom>
          <a:ln w="27924">
            <a:solidFill>
              <a:srgbClr val="FFFFFF"/>
            </a:solidFill>
          </a:ln>
        </p:spPr>
        <p:txBody>
          <a:bodyPr wrap="square" lIns="0" tIns="0" rIns="0" bIns="0" rtlCol="0"/>
          <a:lstStyle/>
          <a:p>
            <a:endParaRPr sz="1539"/>
          </a:p>
        </p:txBody>
      </p:sp>
      <p:sp>
        <p:nvSpPr>
          <p:cNvPr id="35" name="object 35"/>
          <p:cNvSpPr/>
          <p:nvPr/>
        </p:nvSpPr>
        <p:spPr>
          <a:xfrm>
            <a:off x="2108550" y="4389229"/>
            <a:ext cx="1490841" cy="719356"/>
          </a:xfrm>
          <a:prstGeom prst="rect">
            <a:avLst/>
          </a:prstGeom>
          <a:blipFill>
            <a:blip r:embed="rId17" cstate="print"/>
            <a:stretch>
              <a:fillRect/>
            </a:stretch>
          </a:blipFill>
        </p:spPr>
        <p:txBody>
          <a:bodyPr wrap="square" lIns="0" tIns="0" rIns="0" bIns="0" rtlCol="0"/>
          <a:lstStyle/>
          <a:p>
            <a:endParaRPr sz="1539"/>
          </a:p>
        </p:txBody>
      </p:sp>
      <p:sp>
        <p:nvSpPr>
          <p:cNvPr id="36" name="object 36"/>
          <p:cNvSpPr/>
          <p:nvPr/>
        </p:nvSpPr>
        <p:spPr>
          <a:xfrm>
            <a:off x="2121132" y="4397072"/>
            <a:ext cx="1452506" cy="670596"/>
          </a:xfrm>
          <a:custGeom>
            <a:avLst/>
            <a:gdLst/>
            <a:ahLst/>
            <a:cxnLst/>
            <a:rect l="l" t="t" r="r" b="b"/>
            <a:pathLst>
              <a:path w="1698625" h="784225">
                <a:moveTo>
                  <a:pt x="0" y="784048"/>
                </a:moveTo>
                <a:lnTo>
                  <a:pt x="79441" y="741086"/>
                </a:lnTo>
                <a:lnTo>
                  <a:pt x="92540" y="734709"/>
                </a:lnTo>
                <a:lnTo>
                  <a:pt x="102699" y="730346"/>
                </a:lnTo>
                <a:lnTo>
                  <a:pt x="111681" y="725982"/>
                </a:lnTo>
                <a:lnTo>
                  <a:pt x="121252" y="719605"/>
                </a:lnTo>
                <a:lnTo>
                  <a:pt x="131803" y="709369"/>
                </a:lnTo>
                <a:lnTo>
                  <a:pt x="142419" y="696782"/>
                </a:lnTo>
                <a:lnTo>
                  <a:pt x="152904" y="684867"/>
                </a:lnTo>
                <a:lnTo>
                  <a:pt x="163063" y="676644"/>
                </a:lnTo>
                <a:lnTo>
                  <a:pt x="174529" y="673623"/>
                </a:lnTo>
                <a:lnTo>
                  <a:pt x="186843" y="673958"/>
                </a:lnTo>
                <a:lnTo>
                  <a:pt x="196675" y="675637"/>
                </a:lnTo>
                <a:lnTo>
                  <a:pt x="200693" y="676644"/>
                </a:lnTo>
                <a:lnTo>
                  <a:pt x="208664" y="677147"/>
                </a:lnTo>
                <a:lnTo>
                  <a:pt x="215850" y="677986"/>
                </a:lnTo>
                <a:lnTo>
                  <a:pt x="223820" y="678154"/>
                </a:lnTo>
                <a:lnTo>
                  <a:pt x="234142" y="676644"/>
                </a:lnTo>
                <a:lnTo>
                  <a:pt x="281670" y="661037"/>
                </a:lnTo>
                <a:lnTo>
                  <a:pt x="322207" y="644423"/>
                </a:lnTo>
                <a:lnTo>
                  <a:pt x="355917" y="622271"/>
                </a:lnTo>
                <a:lnTo>
                  <a:pt x="361274" y="616817"/>
                </a:lnTo>
                <a:lnTo>
                  <a:pt x="405568" y="601461"/>
                </a:lnTo>
                <a:lnTo>
                  <a:pt x="414486" y="600958"/>
                </a:lnTo>
                <a:lnTo>
                  <a:pt x="423077" y="601461"/>
                </a:lnTo>
                <a:lnTo>
                  <a:pt x="432321" y="601964"/>
                </a:lnTo>
                <a:lnTo>
                  <a:pt x="473512" y="599448"/>
                </a:lnTo>
                <a:lnTo>
                  <a:pt x="509704" y="579057"/>
                </a:lnTo>
                <a:lnTo>
                  <a:pt x="518589" y="547676"/>
                </a:lnTo>
                <a:lnTo>
                  <a:pt x="522640" y="537019"/>
                </a:lnTo>
                <a:lnTo>
                  <a:pt x="528911" y="528068"/>
                </a:lnTo>
                <a:lnTo>
                  <a:pt x="539364" y="537019"/>
                </a:lnTo>
                <a:lnTo>
                  <a:pt x="550699" y="537522"/>
                </a:lnTo>
                <a:lnTo>
                  <a:pt x="565235" y="538361"/>
                </a:lnTo>
                <a:lnTo>
                  <a:pt x="580424" y="538529"/>
                </a:lnTo>
                <a:lnTo>
                  <a:pt x="623803" y="521412"/>
                </a:lnTo>
                <a:lnTo>
                  <a:pt x="638665" y="503454"/>
                </a:lnTo>
                <a:lnTo>
                  <a:pt x="641736" y="497916"/>
                </a:lnTo>
                <a:lnTo>
                  <a:pt x="648073" y="494057"/>
                </a:lnTo>
                <a:lnTo>
                  <a:pt x="661564" y="492547"/>
                </a:lnTo>
                <a:lnTo>
                  <a:pt x="679693" y="492715"/>
                </a:lnTo>
                <a:lnTo>
                  <a:pt x="695601" y="493554"/>
                </a:lnTo>
                <a:lnTo>
                  <a:pt x="702428" y="494057"/>
                </a:lnTo>
                <a:lnTo>
                  <a:pt x="713207" y="494561"/>
                </a:lnTo>
                <a:lnTo>
                  <a:pt x="722811" y="495399"/>
                </a:lnTo>
                <a:lnTo>
                  <a:pt x="731630" y="495567"/>
                </a:lnTo>
                <a:lnTo>
                  <a:pt x="740058" y="494057"/>
                </a:lnTo>
                <a:lnTo>
                  <a:pt x="748159" y="489694"/>
                </a:lnTo>
                <a:lnTo>
                  <a:pt x="755737" y="483317"/>
                </a:lnTo>
                <a:lnTo>
                  <a:pt x="762793" y="476939"/>
                </a:lnTo>
                <a:lnTo>
                  <a:pt x="769326" y="472577"/>
                </a:lnTo>
                <a:lnTo>
                  <a:pt x="777688" y="468997"/>
                </a:lnTo>
                <a:lnTo>
                  <a:pt x="783960" y="474366"/>
                </a:lnTo>
                <a:lnTo>
                  <a:pt x="790231" y="472577"/>
                </a:lnTo>
                <a:lnTo>
                  <a:pt x="796504" y="470787"/>
                </a:lnTo>
                <a:lnTo>
                  <a:pt x="799290" y="463626"/>
                </a:lnTo>
                <a:lnTo>
                  <a:pt x="806956" y="461836"/>
                </a:lnTo>
                <a:lnTo>
                  <a:pt x="813783" y="462088"/>
                </a:lnTo>
                <a:lnTo>
                  <a:pt x="821851" y="463851"/>
                </a:lnTo>
                <a:lnTo>
                  <a:pt x="829788" y="464606"/>
                </a:lnTo>
                <a:lnTo>
                  <a:pt x="836224" y="461836"/>
                </a:lnTo>
                <a:lnTo>
                  <a:pt x="840046" y="453361"/>
                </a:lnTo>
                <a:lnTo>
                  <a:pt x="842234" y="441026"/>
                </a:lnTo>
                <a:lnTo>
                  <a:pt x="844553" y="428356"/>
                </a:lnTo>
                <a:lnTo>
                  <a:pt x="882216" y="408134"/>
                </a:lnTo>
                <a:lnTo>
                  <a:pt x="889075" y="407631"/>
                </a:lnTo>
                <a:lnTo>
                  <a:pt x="895282" y="408134"/>
                </a:lnTo>
                <a:lnTo>
                  <a:pt x="901227" y="408637"/>
                </a:lnTo>
                <a:lnTo>
                  <a:pt x="907303" y="408134"/>
                </a:lnTo>
                <a:lnTo>
                  <a:pt x="942320" y="385982"/>
                </a:lnTo>
                <a:lnTo>
                  <a:pt x="947285" y="380024"/>
                </a:lnTo>
                <a:lnTo>
                  <a:pt x="953295" y="375913"/>
                </a:lnTo>
                <a:lnTo>
                  <a:pt x="962343" y="374403"/>
                </a:lnTo>
                <a:lnTo>
                  <a:pt x="973417" y="374571"/>
                </a:lnTo>
                <a:lnTo>
                  <a:pt x="982791" y="375410"/>
                </a:lnTo>
                <a:lnTo>
                  <a:pt x="986744" y="375913"/>
                </a:lnTo>
                <a:lnTo>
                  <a:pt x="995803" y="375913"/>
                </a:lnTo>
                <a:lnTo>
                  <a:pt x="1002772" y="377703"/>
                </a:lnTo>
                <a:lnTo>
                  <a:pt x="1007650" y="375913"/>
                </a:lnTo>
                <a:lnTo>
                  <a:pt x="1012527" y="374123"/>
                </a:lnTo>
                <a:lnTo>
                  <a:pt x="1010437" y="368752"/>
                </a:lnTo>
                <a:lnTo>
                  <a:pt x="1016012" y="365173"/>
                </a:lnTo>
                <a:lnTo>
                  <a:pt x="1021499" y="362992"/>
                </a:lnTo>
                <a:lnTo>
                  <a:pt x="1028555" y="361146"/>
                </a:lnTo>
                <a:lnTo>
                  <a:pt x="1035611" y="358628"/>
                </a:lnTo>
                <a:lnTo>
                  <a:pt x="1041099" y="354432"/>
                </a:lnTo>
                <a:lnTo>
                  <a:pt x="1043777" y="347131"/>
                </a:lnTo>
                <a:lnTo>
                  <a:pt x="1044757" y="337649"/>
                </a:lnTo>
                <a:lnTo>
                  <a:pt x="1045998" y="328503"/>
                </a:lnTo>
                <a:lnTo>
                  <a:pt x="1049461" y="322211"/>
                </a:lnTo>
                <a:lnTo>
                  <a:pt x="1056060" y="320198"/>
                </a:lnTo>
                <a:lnTo>
                  <a:pt x="1064618" y="320869"/>
                </a:lnTo>
                <a:lnTo>
                  <a:pt x="1073959" y="322211"/>
                </a:lnTo>
                <a:lnTo>
                  <a:pt x="1082910" y="322211"/>
                </a:lnTo>
                <a:lnTo>
                  <a:pt x="1090880" y="320533"/>
                </a:lnTo>
                <a:lnTo>
                  <a:pt x="1098590" y="318184"/>
                </a:lnTo>
                <a:lnTo>
                  <a:pt x="1106821" y="315163"/>
                </a:lnTo>
                <a:lnTo>
                  <a:pt x="1116359" y="311471"/>
                </a:lnTo>
                <a:lnTo>
                  <a:pt x="1128314" y="307108"/>
                </a:lnTo>
                <a:lnTo>
                  <a:pt x="1166532" y="289990"/>
                </a:lnTo>
                <a:lnTo>
                  <a:pt x="1186523" y="264566"/>
                </a:lnTo>
                <a:lnTo>
                  <a:pt x="1191619" y="257769"/>
                </a:lnTo>
                <a:lnTo>
                  <a:pt x="1198588" y="250607"/>
                </a:lnTo>
                <a:lnTo>
                  <a:pt x="1202072" y="250607"/>
                </a:lnTo>
                <a:lnTo>
                  <a:pt x="1208343" y="247028"/>
                </a:lnTo>
                <a:lnTo>
                  <a:pt x="1214614" y="243449"/>
                </a:lnTo>
                <a:lnTo>
                  <a:pt x="1219493" y="238077"/>
                </a:lnTo>
                <a:lnTo>
                  <a:pt x="1229249" y="236288"/>
                </a:lnTo>
                <a:lnTo>
                  <a:pt x="1237971" y="235785"/>
                </a:lnTo>
                <a:lnTo>
                  <a:pt x="1248325" y="236288"/>
                </a:lnTo>
                <a:lnTo>
                  <a:pt x="1258550" y="236791"/>
                </a:lnTo>
                <a:lnTo>
                  <a:pt x="1266879" y="236288"/>
                </a:lnTo>
                <a:lnTo>
                  <a:pt x="1275938" y="234499"/>
                </a:lnTo>
                <a:lnTo>
                  <a:pt x="1275938" y="227337"/>
                </a:lnTo>
                <a:lnTo>
                  <a:pt x="1283603" y="225548"/>
                </a:lnTo>
                <a:lnTo>
                  <a:pt x="1290333" y="225800"/>
                </a:lnTo>
                <a:lnTo>
                  <a:pt x="1298237" y="227562"/>
                </a:lnTo>
                <a:lnTo>
                  <a:pt x="1306142" y="228317"/>
                </a:lnTo>
                <a:lnTo>
                  <a:pt x="1312872" y="225548"/>
                </a:lnTo>
                <a:lnTo>
                  <a:pt x="1318033" y="217072"/>
                </a:lnTo>
                <a:lnTo>
                  <a:pt x="1322279" y="204738"/>
                </a:lnTo>
                <a:lnTo>
                  <a:pt x="1326003" y="192068"/>
                </a:lnTo>
                <a:lnTo>
                  <a:pt x="1329596" y="182586"/>
                </a:lnTo>
                <a:lnTo>
                  <a:pt x="1334473" y="173635"/>
                </a:lnTo>
                <a:lnTo>
                  <a:pt x="1342140" y="171846"/>
                </a:lnTo>
                <a:lnTo>
                  <a:pt x="1350240" y="165049"/>
                </a:lnTo>
                <a:lnTo>
                  <a:pt x="1360432" y="156406"/>
                </a:lnTo>
                <a:lnTo>
                  <a:pt x="1371930" y="147428"/>
                </a:lnTo>
                <a:lnTo>
                  <a:pt x="1383951" y="139625"/>
                </a:lnTo>
                <a:lnTo>
                  <a:pt x="1397539" y="133499"/>
                </a:lnTo>
                <a:lnTo>
                  <a:pt x="1412696" y="128213"/>
                </a:lnTo>
                <a:lnTo>
                  <a:pt x="1427068" y="123263"/>
                </a:lnTo>
                <a:lnTo>
                  <a:pt x="1438305" y="118144"/>
                </a:lnTo>
                <a:lnTo>
                  <a:pt x="1445132" y="112269"/>
                </a:lnTo>
                <a:lnTo>
                  <a:pt x="1449019" y="106060"/>
                </a:lnTo>
                <a:lnTo>
                  <a:pt x="1451731" y="100522"/>
                </a:lnTo>
                <a:lnTo>
                  <a:pt x="1455030" y="96663"/>
                </a:lnTo>
                <a:lnTo>
                  <a:pt x="1460604" y="93084"/>
                </a:lnTo>
                <a:lnTo>
                  <a:pt x="1471754" y="96663"/>
                </a:lnTo>
                <a:lnTo>
                  <a:pt x="1475935" y="96663"/>
                </a:lnTo>
                <a:lnTo>
                  <a:pt x="1475935" y="98452"/>
                </a:lnTo>
                <a:lnTo>
                  <a:pt x="1480116" y="96663"/>
                </a:lnTo>
                <a:lnTo>
                  <a:pt x="1484297" y="94873"/>
                </a:lnTo>
                <a:lnTo>
                  <a:pt x="1492660" y="87712"/>
                </a:lnTo>
                <a:lnTo>
                  <a:pt x="1496841" y="85923"/>
                </a:lnTo>
                <a:lnTo>
                  <a:pt x="1501021" y="84133"/>
                </a:lnTo>
                <a:lnTo>
                  <a:pt x="1505203" y="85923"/>
                </a:lnTo>
                <a:lnTo>
                  <a:pt x="1526108" y="85923"/>
                </a:lnTo>
                <a:lnTo>
                  <a:pt x="1533078" y="85923"/>
                </a:lnTo>
                <a:lnTo>
                  <a:pt x="1541440" y="91291"/>
                </a:lnTo>
                <a:lnTo>
                  <a:pt x="1547014" y="85923"/>
                </a:lnTo>
                <a:lnTo>
                  <a:pt x="1550640" y="79378"/>
                </a:lnTo>
                <a:lnTo>
                  <a:pt x="1553547" y="69812"/>
                </a:lnTo>
                <a:lnTo>
                  <a:pt x="1556324" y="60246"/>
                </a:lnTo>
                <a:lnTo>
                  <a:pt x="1559558" y="53701"/>
                </a:lnTo>
                <a:lnTo>
                  <a:pt x="1564435" y="48333"/>
                </a:lnTo>
                <a:lnTo>
                  <a:pt x="1576282" y="53701"/>
                </a:lnTo>
                <a:lnTo>
                  <a:pt x="1605550" y="53701"/>
                </a:lnTo>
                <a:lnTo>
                  <a:pt x="1634818" y="53701"/>
                </a:lnTo>
                <a:lnTo>
                  <a:pt x="1643180" y="53701"/>
                </a:lnTo>
                <a:lnTo>
                  <a:pt x="1650846" y="57280"/>
                </a:lnTo>
                <a:lnTo>
                  <a:pt x="1655724" y="53701"/>
                </a:lnTo>
                <a:lnTo>
                  <a:pt x="1660601" y="50122"/>
                </a:lnTo>
                <a:lnTo>
                  <a:pt x="1660601" y="37593"/>
                </a:lnTo>
                <a:lnTo>
                  <a:pt x="1664085" y="32221"/>
                </a:lnTo>
                <a:lnTo>
                  <a:pt x="1667570" y="26852"/>
                </a:lnTo>
                <a:lnTo>
                  <a:pt x="1671054" y="25059"/>
                </a:lnTo>
                <a:lnTo>
                  <a:pt x="1676629" y="21480"/>
                </a:lnTo>
                <a:lnTo>
                  <a:pt x="1682203" y="17901"/>
                </a:lnTo>
                <a:lnTo>
                  <a:pt x="1696837" y="12529"/>
                </a:lnTo>
                <a:lnTo>
                  <a:pt x="1697535" y="10740"/>
                </a:lnTo>
                <a:lnTo>
                  <a:pt x="1698231" y="8950"/>
                </a:lnTo>
                <a:lnTo>
                  <a:pt x="1683598" y="12529"/>
                </a:lnTo>
                <a:lnTo>
                  <a:pt x="1680810" y="10740"/>
                </a:lnTo>
                <a:lnTo>
                  <a:pt x="1678022" y="8950"/>
                </a:lnTo>
                <a:lnTo>
                  <a:pt x="1680810" y="0"/>
                </a:lnTo>
              </a:path>
            </a:pathLst>
          </a:custGeom>
          <a:ln w="59156">
            <a:solidFill>
              <a:srgbClr val="FF0000"/>
            </a:solidFill>
          </a:ln>
        </p:spPr>
        <p:txBody>
          <a:bodyPr wrap="square" lIns="0" tIns="0" rIns="0" bIns="0" rtlCol="0"/>
          <a:lstStyle/>
          <a:p>
            <a:endParaRPr sz="1539"/>
          </a:p>
        </p:txBody>
      </p:sp>
      <p:sp>
        <p:nvSpPr>
          <p:cNvPr id="37" name="object 37"/>
          <p:cNvSpPr/>
          <p:nvPr/>
        </p:nvSpPr>
        <p:spPr>
          <a:xfrm>
            <a:off x="3557690" y="3789765"/>
            <a:ext cx="1449139" cy="648985"/>
          </a:xfrm>
          <a:prstGeom prst="rect">
            <a:avLst/>
          </a:prstGeom>
          <a:blipFill>
            <a:blip r:embed="rId18" cstate="print"/>
            <a:stretch>
              <a:fillRect/>
            </a:stretch>
          </a:blipFill>
        </p:spPr>
        <p:txBody>
          <a:bodyPr wrap="square" lIns="0" tIns="0" rIns="0" bIns="0" rtlCol="0"/>
          <a:lstStyle/>
          <a:p>
            <a:endParaRPr sz="1539"/>
          </a:p>
        </p:txBody>
      </p:sp>
      <p:sp>
        <p:nvSpPr>
          <p:cNvPr id="38" name="object 38"/>
          <p:cNvSpPr/>
          <p:nvPr/>
        </p:nvSpPr>
        <p:spPr>
          <a:xfrm>
            <a:off x="3569131" y="3797515"/>
            <a:ext cx="1423184" cy="600007"/>
          </a:xfrm>
          <a:custGeom>
            <a:avLst/>
            <a:gdLst/>
            <a:ahLst/>
            <a:cxnLst/>
            <a:rect l="l" t="t" r="r" b="b"/>
            <a:pathLst>
              <a:path w="1664335" h="701675">
                <a:moveTo>
                  <a:pt x="0" y="701146"/>
                </a:moveTo>
                <a:lnTo>
                  <a:pt x="125433" y="647444"/>
                </a:lnTo>
                <a:lnTo>
                  <a:pt x="148103" y="634943"/>
                </a:lnTo>
                <a:lnTo>
                  <a:pt x="167244" y="622608"/>
                </a:lnTo>
                <a:lnTo>
                  <a:pt x="183250" y="611952"/>
                </a:lnTo>
                <a:lnTo>
                  <a:pt x="196512" y="604483"/>
                </a:lnTo>
                <a:lnTo>
                  <a:pt x="205528" y="601965"/>
                </a:lnTo>
                <a:lnTo>
                  <a:pt x="210624" y="603140"/>
                </a:lnTo>
                <a:lnTo>
                  <a:pt x="214935" y="604986"/>
                </a:lnTo>
                <a:lnTo>
                  <a:pt x="221599" y="604483"/>
                </a:lnTo>
                <a:lnTo>
                  <a:pt x="267591" y="583002"/>
                </a:lnTo>
                <a:lnTo>
                  <a:pt x="306005" y="559088"/>
                </a:lnTo>
                <a:lnTo>
                  <a:pt x="337364" y="531314"/>
                </a:lnTo>
                <a:lnTo>
                  <a:pt x="346281" y="522839"/>
                </a:lnTo>
                <a:lnTo>
                  <a:pt x="355395" y="518560"/>
                </a:lnTo>
                <a:lnTo>
                  <a:pt x="364998" y="521413"/>
                </a:lnTo>
                <a:lnTo>
                  <a:pt x="374732" y="529300"/>
                </a:lnTo>
                <a:lnTo>
                  <a:pt x="384205" y="537187"/>
                </a:lnTo>
                <a:lnTo>
                  <a:pt x="393025" y="540041"/>
                </a:lnTo>
                <a:lnTo>
                  <a:pt x="400930" y="535258"/>
                </a:lnTo>
                <a:lnTo>
                  <a:pt x="408182" y="525944"/>
                </a:lnTo>
                <a:lnTo>
                  <a:pt x="415172" y="515623"/>
                </a:lnTo>
                <a:lnTo>
                  <a:pt x="422293" y="507819"/>
                </a:lnTo>
                <a:lnTo>
                  <a:pt x="429218" y="504379"/>
                </a:lnTo>
                <a:lnTo>
                  <a:pt x="435881" y="503120"/>
                </a:lnTo>
                <a:lnTo>
                  <a:pt x="443068" y="501526"/>
                </a:lnTo>
                <a:lnTo>
                  <a:pt x="451561" y="497079"/>
                </a:lnTo>
                <a:lnTo>
                  <a:pt x="461295" y="488100"/>
                </a:lnTo>
                <a:lnTo>
                  <a:pt x="471944" y="476269"/>
                </a:lnTo>
                <a:lnTo>
                  <a:pt x="483899" y="464103"/>
                </a:lnTo>
                <a:lnTo>
                  <a:pt x="533616" y="440020"/>
                </a:lnTo>
                <a:lnTo>
                  <a:pt x="568632" y="432637"/>
                </a:lnTo>
                <a:lnTo>
                  <a:pt x="580685" y="434567"/>
                </a:lnTo>
                <a:lnTo>
                  <a:pt x="590322" y="440021"/>
                </a:lnTo>
                <a:lnTo>
                  <a:pt x="598521" y="444468"/>
                </a:lnTo>
                <a:lnTo>
                  <a:pt x="606262" y="443377"/>
                </a:lnTo>
                <a:lnTo>
                  <a:pt x="612730" y="432720"/>
                </a:lnTo>
                <a:lnTo>
                  <a:pt x="617760" y="415854"/>
                </a:lnTo>
                <a:lnTo>
                  <a:pt x="623313" y="399324"/>
                </a:lnTo>
                <a:lnTo>
                  <a:pt x="631349" y="389675"/>
                </a:lnTo>
                <a:lnTo>
                  <a:pt x="643272" y="390263"/>
                </a:lnTo>
                <a:lnTo>
                  <a:pt x="657742" y="397060"/>
                </a:lnTo>
                <a:lnTo>
                  <a:pt x="672605" y="405535"/>
                </a:lnTo>
                <a:lnTo>
                  <a:pt x="685704" y="411156"/>
                </a:lnTo>
                <a:lnTo>
                  <a:pt x="698051" y="412666"/>
                </a:lnTo>
                <a:lnTo>
                  <a:pt x="710268" y="412498"/>
                </a:lnTo>
                <a:lnTo>
                  <a:pt x="719610" y="411659"/>
                </a:lnTo>
                <a:lnTo>
                  <a:pt x="723334" y="411156"/>
                </a:lnTo>
                <a:lnTo>
                  <a:pt x="733688" y="411407"/>
                </a:lnTo>
                <a:lnTo>
                  <a:pt x="744501" y="411827"/>
                </a:lnTo>
                <a:lnTo>
                  <a:pt x="755182" y="411911"/>
                </a:lnTo>
                <a:lnTo>
                  <a:pt x="765145" y="411156"/>
                </a:lnTo>
                <a:lnTo>
                  <a:pt x="814502" y="393115"/>
                </a:lnTo>
                <a:lnTo>
                  <a:pt x="833872" y="383632"/>
                </a:lnTo>
                <a:lnTo>
                  <a:pt x="853373" y="374486"/>
                </a:lnTo>
                <a:lnTo>
                  <a:pt x="869673" y="368194"/>
                </a:lnTo>
                <a:lnTo>
                  <a:pt x="881824" y="366684"/>
                </a:lnTo>
                <a:lnTo>
                  <a:pt x="891624" y="368194"/>
                </a:lnTo>
                <a:lnTo>
                  <a:pt x="899856" y="369704"/>
                </a:lnTo>
                <a:lnTo>
                  <a:pt x="907303" y="368194"/>
                </a:lnTo>
                <a:lnTo>
                  <a:pt x="913117" y="361650"/>
                </a:lnTo>
                <a:lnTo>
                  <a:pt x="917233" y="352084"/>
                </a:lnTo>
                <a:lnTo>
                  <a:pt x="921610" y="342517"/>
                </a:lnTo>
                <a:lnTo>
                  <a:pt x="928209" y="335973"/>
                </a:lnTo>
                <a:lnTo>
                  <a:pt x="937453" y="335219"/>
                </a:lnTo>
                <a:lnTo>
                  <a:pt x="948331" y="337987"/>
                </a:lnTo>
                <a:lnTo>
                  <a:pt x="960645" y="339749"/>
                </a:lnTo>
                <a:lnTo>
                  <a:pt x="974201" y="335973"/>
                </a:lnTo>
                <a:lnTo>
                  <a:pt x="990239" y="323135"/>
                </a:lnTo>
                <a:lnTo>
                  <a:pt x="1008434" y="304423"/>
                </a:lnTo>
                <a:lnTo>
                  <a:pt x="1026236" y="285375"/>
                </a:lnTo>
                <a:lnTo>
                  <a:pt x="1041099" y="271531"/>
                </a:lnTo>
                <a:lnTo>
                  <a:pt x="1051715" y="265321"/>
                </a:lnTo>
                <a:lnTo>
                  <a:pt x="1059653" y="263475"/>
                </a:lnTo>
                <a:lnTo>
                  <a:pt x="1066676" y="262971"/>
                </a:lnTo>
                <a:lnTo>
                  <a:pt x="1074548" y="260790"/>
                </a:lnTo>
                <a:lnTo>
                  <a:pt x="1083858" y="255672"/>
                </a:lnTo>
                <a:lnTo>
                  <a:pt x="1093624" y="249379"/>
                </a:lnTo>
                <a:lnTo>
                  <a:pt x="1103260" y="243421"/>
                </a:lnTo>
                <a:lnTo>
                  <a:pt x="1112178" y="239309"/>
                </a:lnTo>
                <a:lnTo>
                  <a:pt x="1119985" y="237548"/>
                </a:lnTo>
                <a:lnTo>
                  <a:pt x="1127074" y="237296"/>
                </a:lnTo>
                <a:lnTo>
                  <a:pt x="1134032" y="238051"/>
                </a:lnTo>
                <a:lnTo>
                  <a:pt x="1141446" y="239309"/>
                </a:lnTo>
                <a:lnTo>
                  <a:pt x="1149319" y="242750"/>
                </a:lnTo>
                <a:lnTo>
                  <a:pt x="1157387" y="248036"/>
                </a:lnTo>
                <a:lnTo>
                  <a:pt x="1165847" y="251645"/>
                </a:lnTo>
                <a:lnTo>
                  <a:pt x="1174895" y="250050"/>
                </a:lnTo>
                <a:lnTo>
                  <a:pt x="1183780" y="241155"/>
                </a:lnTo>
                <a:lnTo>
                  <a:pt x="1192665" y="227226"/>
                </a:lnTo>
                <a:lnTo>
                  <a:pt x="1203118" y="211284"/>
                </a:lnTo>
                <a:lnTo>
                  <a:pt x="1236240" y="181663"/>
                </a:lnTo>
                <a:lnTo>
                  <a:pt x="1283147" y="152296"/>
                </a:lnTo>
                <a:lnTo>
                  <a:pt x="1308919" y="139121"/>
                </a:lnTo>
                <a:lnTo>
                  <a:pt x="1312088" y="139960"/>
                </a:lnTo>
                <a:lnTo>
                  <a:pt x="1313558" y="142142"/>
                </a:lnTo>
                <a:lnTo>
                  <a:pt x="1317053" y="142646"/>
                </a:lnTo>
                <a:lnTo>
                  <a:pt x="1323096" y="140716"/>
                </a:lnTo>
                <a:lnTo>
                  <a:pt x="1329858" y="137947"/>
                </a:lnTo>
                <a:lnTo>
                  <a:pt x="1337534" y="134842"/>
                </a:lnTo>
                <a:lnTo>
                  <a:pt x="1346321" y="131905"/>
                </a:lnTo>
                <a:lnTo>
                  <a:pt x="1356741" y="129472"/>
                </a:lnTo>
                <a:lnTo>
                  <a:pt x="1368533" y="127206"/>
                </a:lnTo>
                <a:lnTo>
                  <a:pt x="1380718" y="124605"/>
                </a:lnTo>
                <a:lnTo>
                  <a:pt x="1423770" y="106062"/>
                </a:lnTo>
                <a:lnTo>
                  <a:pt x="1455814" y="80888"/>
                </a:lnTo>
                <a:lnTo>
                  <a:pt x="1466365" y="71994"/>
                </a:lnTo>
                <a:lnTo>
                  <a:pt x="1475935" y="67463"/>
                </a:lnTo>
                <a:lnTo>
                  <a:pt x="1484233" y="69561"/>
                </a:lnTo>
                <a:lnTo>
                  <a:pt x="1491615" y="76190"/>
                </a:lnTo>
                <a:lnTo>
                  <a:pt x="1498475" y="83826"/>
                </a:lnTo>
                <a:lnTo>
                  <a:pt x="1505204" y="88944"/>
                </a:lnTo>
                <a:lnTo>
                  <a:pt x="1511573" y="91712"/>
                </a:lnTo>
                <a:lnTo>
                  <a:pt x="1517486" y="93643"/>
                </a:lnTo>
                <a:lnTo>
                  <a:pt x="1523529" y="93223"/>
                </a:lnTo>
                <a:lnTo>
                  <a:pt x="1530290" y="88944"/>
                </a:lnTo>
                <a:lnTo>
                  <a:pt x="1537966" y="77784"/>
                </a:lnTo>
                <a:lnTo>
                  <a:pt x="1546231" y="61422"/>
                </a:lnTo>
                <a:lnTo>
                  <a:pt x="1554887" y="45395"/>
                </a:lnTo>
                <a:lnTo>
                  <a:pt x="1563739" y="35242"/>
                </a:lnTo>
                <a:lnTo>
                  <a:pt x="1573343" y="34654"/>
                </a:lnTo>
                <a:lnTo>
                  <a:pt x="1583600" y="39940"/>
                </a:lnTo>
                <a:lnTo>
                  <a:pt x="1593334" y="45562"/>
                </a:lnTo>
                <a:lnTo>
                  <a:pt x="1601370" y="45982"/>
                </a:lnTo>
                <a:lnTo>
                  <a:pt x="1606629" y="38012"/>
                </a:lnTo>
                <a:lnTo>
                  <a:pt x="1609993" y="25174"/>
                </a:lnTo>
                <a:lnTo>
                  <a:pt x="1613227" y="12000"/>
                </a:lnTo>
                <a:lnTo>
                  <a:pt x="1618094" y="3021"/>
                </a:lnTo>
                <a:lnTo>
                  <a:pt x="1626848" y="0"/>
                </a:lnTo>
                <a:lnTo>
                  <a:pt x="1637954" y="335"/>
                </a:lnTo>
                <a:lnTo>
                  <a:pt x="1647492" y="2014"/>
                </a:lnTo>
                <a:lnTo>
                  <a:pt x="1651542" y="3021"/>
                </a:lnTo>
                <a:lnTo>
                  <a:pt x="1664086" y="3021"/>
                </a:lnTo>
              </a:path>
            </a:pathLst>
          </a:custGeom>
          <a:ln w="59156">
            <a:solidFill>
              <a:srgbClr val="FF0000"/>
            </a:solidFill>
          </a:ln>
        </p:spPr>
        <p:txBody>
          <a:bodyPr wrap="square" lIns="0" tIns="0" rIns="0" bIns="0" rtlCol="0"/>
          <a:lstStyle/>
          <a:p>
            <a:endParaRPr sz="1539"/>
          </a:p>
        </p:txBody>
      </p:sp>
      <p:sp>
        <p:nvSpPr>
          <p:cNvPr id="39" name="object 39"/>
          <p:cNvSpPr/>
          <p:nvPr/>
        </p:nvSpPr>
        <p:spPr>
          <a:xfrm>
            <a:off x="4991191" y="3221576"/>
            <a:ext cx="1522117" cy="617709"/>
          </a:xfrm>
          <a:prstGeom prst="rect">
            <a:avLst/>
          </a:prstGeom>
          <a:blipFill>
            <a:blip r:embed="rId19" cstate="print"/>
            <a:stretch>
              <a:fillRect/>
            </a:stretch>
          </a:blipFill>
        </p:spPr>
        <p:txBody>
          <a:bodyPr wrap="square" lIns="0" tIns="0" rIns="0" bIns="0" rtlCol="0"/>
          <a:lstStyle/>
          <a:p>
            <a:endParaRPr sz="1539"/>
          </a:p>
        </p:txBody>
      </p:sp>
      <p:sp>
        <p:nvSpPr>
          <p:cNvPr id="40" name="object 40"/>
          <p:cNvSpPr/>
          <p:nvPr/>
        </p:nvSpPr>
        <p:spPr>
          <a:xfrm>
            <a:off x="5006404" y="3230680"/>
            <a:ext cx="1505719" cy="569600"/>
          </a:xfrm>
          <a:custGeom>
            <a:avLst/>
            <a:gdLst/>
            <a:ahLst/>
            <a:cxnLst/>
            <a:rect l="l" t="t" r="r" b="b"/>
            <a:pathLst>
              <a:path w="1760854" h="666114">
                <a:moveTo>
                  <a:pt x="0" y="665904"/>
                </a:moveTo>
                <a:lnTo>
                  <a:pt x="36192" y="640396"/>
                </a:lnTo>
                <a:lnTo>
                  <a:pt x="78363" y="620173"/>
                </a:lnTo>
                <a:lnTo>
                  <a:pt x="87542" y="620928"/>
                </a:lnTo>
                <a:lnTo>
                  <a:pt x="95806" y="622690"/>
                </a:lnTo>
                <a:lnTo>
                  <a:pt x="104528" y="622942"/>
                </a:lnTo>
                <a:lnTo>
                  <a:pt x="142158" y="612202"/>
                </a:lnTo>
                <a:lnTo>
                  <a:pt x="190371" y="588539"/>
                </a:lnTo>
                <a:lnTo>
                  <a:pt x="225257" y="562528"/>
                </a:lnTo>
                <a:lnTo>
                  <a:pt x="233685" y="554305"/>
                </a:lnTo>
                <a:lnTo>
                  <a:pt x="242504" y="547760"/>
                </a:lnTo>
                <a:lnTo>
                  <a:pt x="252206" y="543564"/>
                </a:lnTo>
                <a:lnTo>
                  <a:pt x="262104" y="541046"/>
                </a:lnTo>
                <a:lnTo>
                  <a:pt x="271609" y="539200"/>
                </a:lnTo>
                <a:lnTo>
                  <a:pt x="280135" y="537019"/>
                </a:lnTo>
                <a:lnTo>
                  <a:pt x="288464" y="533831"/>
                </a:lnTo>
                <a:lnTo>
                  <a:pt x="296598" y="530307"/>
                </a:lnTo>
                <a:lnTo>
                  <a:pt x="302771" y="527454"/>
                </a:lnTo>
                <a:lnTo>
                  <a:pt x="305221" y="526279"/>
                </a:lnTo>
                <a:lnTo>
                  <a:pt x="316295" y="521161"/>
                </a:lnTo>
                <a:lnTo>
                  <a:pt x="329524" y="514867"/>
                </a:lnTo>
                <a:lnTo>
                  <a:pt x="343146" y="508909"/>
                </a:lnTo>
                <a:lnTo>
                  <a:pt x="355395" y="504798"/>
                </a:lnTo>
                <a:lnTo>
                  <a:pt x="367448" y="503288"/>
                </a:lnTo>
                <a:lnTo>
                  <a:pt x="379697" y="503456"/>
                </a:lnTo>
                <a:lnTo>
                  <a:pt x="389203" y="504295"/>
                </a:lnTo>
                <a:lnTo>
                  <a:pt x="393025" y="504798"/>
                </a:lnTo>
                <a:lnTo>
                  <a:pt x="402792" y="505050"/>
                </a:lnTo>
                <a:lnTo>
                  <a:pt x="412624" y="505469"/>
                </a:lnTo>
                <a:lnTo>
                  <a:pt x="423109" y="505553"/>
                </a:lnTo>
                <a:lnTo>
                  <a:pt x="434836" y="504798"/>
                </a:lnTo>
                <a:lnTo>
                  <a:pt x="480698" y="498505"/>
                </a:lnTo>
                <a:lnTo>
                  <a:pt x="505654" y="477947"/>
                </a:lnTo>
                <a:lnTo>
                  <a:pt x="510325" y="468885"/>
                </a:lnTo>
                <a:lnTo>
                  <a:pt x="518458" y="461837"/>
                </a:lnTo>
                <a:lnTo>
                  <a:pt x="532471" y="458648"/>
                </a:lnTo>
                <a:lnTo>
                  <a:pt x="550078" y="457808"/>
                </a:lnTo>
                <a:lnTo>
                  <a:pt x="567554" y="456298"/>
                </a:lnTo>
                <a:lnTo>
                  <a:pt x="581175" y="451096"/>
                </a:lnTo>
                <a:lnTo>
                  <a:pt x="588655" y="439684"/>
                </a:lnTo>
                <a:lnTo>
                  <a:pt x="592412" y="424245"/>
                </a:lnTo>
                <a:lnTo>
                  <a:pt x="595776" y="408806"/>
                </a:lnTo>
                <a:lnTo>
                  <a:pt x="602081" y="397394"/>
                </a:lnTo>
                <a:lnTo>
                  <a:pt x="612762" y="391437"/>
                </a:lnTo>
                <a:lnTo>
                  <a:pt x="625861" y="388667"/>
                </a:lnTo>
                <a:lnTo>
                  <a:pt x="639613" y="387577"/>
                </a:lnTo>
                <a:lnTo>
                  <a:pt x="652254" y="386654"/>
                </a:lnTo>
                <a:lnTo>
                  <a:pt x="663295" y="386906"/>
                </a:lnTo>
                <a:lnTo>
                  <a:pt x="673683" y="388668"/>
                </a:lnTo>
                <a:lnTo>
                  <a:pt x="683809" y="389423"/>
                </a:lnTo>
                <a:lnTo>
                  <a:pt x="694065" y="386654"/>
                </a:lnTo>
                <a:lnTo>
                  <a:pt x="704126" y="377423"/>
                </a:lnTo>
                <a:lnTo>
                  <a:pt x="713926" y="363830"/>
                </a:lnTo>
                <a:lnTo>
                  <a:pt x="724248" y="350908"/>
                </a:lnTo>
                <a:lnTo>
                  <a:pt x="735877" y="343692"/>
                </a:lnTo>
                <a:lnTo>
                  <a:pt x="749629" y="346042"/>
                </a:lnTo>
                <a:lnTo>
                  <a:pt x="764883" y="354433"/>
                </a:lnTo>
                <a:lnTo>
                  <a:pt x="780269" y="362823"/>
                </a:lnTo>
                <a:lnTo>
                  <a:pt x="794412" y="365173"/>
                </a:lnTo>
                <a:lnTo>
                  <a:pt x="806302" y="358209"/>
                </a:lnTo>
                <a:lnTo>
                  <a:pt x="816886" y="345707"/>
                </a:lnTo>
                <a:lnTo>
                  <a:pt x="827731" y="332197"/>
                </a:lnTo>
                <a:lnTo>
                  <a:pt x="840405" y="322211"/>
                </a:lnTo>
                <a:lnTo>
                  <a:pt x="856541" y="317512"/>
                </a:lnTo>
                <a:lnTo>
                  <a:pt x="874899" y="315498"/>
                </a:lnTo>
                <a:lnTo>
                  <a:pt x="892734" y="314155"/>
                </a:lnTo>
                <a:lnTo>
                  <a:pt x="907303" y="311471"/>
                </a:lnTo>
                <a:lnTo>
                  <a:pt x="916678" y="306353"/>
                </a:lnTo>
                <a:lnTo>
                  <a:pt x="922721" y="300060"/>
                </a:lnTo>
                <a:lnTo>
                  <a:pt x="928372" y="294102"/>
                </a:lnTo>
                <a:lnTo>
                  <a:pt x="936571" y="289990"/>
                </a:lnTo>
                <a:lnTo>
                  <a:pt x="948787" y="289487"/>
                </a:lnTo>
                <a:lnTo>
                  <a:pt x="963225" y="291334"/>
                </a:lnTo>
                <a:lnTo>
                  <a:pt x="977924" y="292508"/>
                </a:lnTo>
                <a:lnTo>
                  <a:pt x="990925" y="289990"/>
                </a:lnTo>
                <a:lnTo>
                  <a:pt x="1000921" y="282522"/>
                </a:lnTo>
                <a:lnTo>
                  <a:pt x="1009218" y="271866"/>
                </a:lnTo>
                <a:lnTo>
                  <a:pt x="1017776" y="259532"/>
                </a:lnTo>
                <a:lnTo>
                  <a:pt x="1028555" y="247029"/>
                </a:lnTo>
                <a:lnTo>
                  <a:pt x="1058346" y="218163"/>
                </a:lnTo>
                <a:lnTo>
                  <a:pt x="1091272" y="193327"/>
                </a:lnTo>
                <a:lnTo>
                  <a:pt x="1141837" y="185020"/>
                </a:lnTo>
                <a:lnTo>
                  <a:pt x="1153989" y="182586"/>
                </a:lnTo>
                <a:lnTo>
                  <a:pt x="1160064" y="177720"/>
                </a:lnTo>
                <a:lnTo>
                  <a:pt x="1161828" y="171847"/>
                </a:lnTo>
                <a:lnTo>
                  <a:pt x="1162808" y="165973"/>
                </a:lnTo>
                <a:lnTo>
                  <a:pt x="1166532" y="161105"/>
                </a:lnTo>
                <a:lnTo>
                  <a:pt x="1204163" y="150365"/>
                </a:lnTo>
                <a:lnTo>
                  <a:pt x="1230556" y="146338"/>
                </a:lnTo>
                <a:lnTo>
                  <a:pt x="1244830" y="143821"/>
                </a:lnTo>
                <a:lnTo>
                  <a:pt x="1258517" y="139625"/>
                </a:lnTo>
                <a:lnTo>
                  <a:pt x="1271060" y="132324"/>
                </a:lnTo>
                <a:lnTo>
                  <a:pt x="1283081" y="122842"/>
                </a:lnTo>
                <a:lnTo>
                  <a:pt x="1295363" y="113696"/>
                </a:lnTo>
                <a:lnTo>
                  <a:pt x="1308690" y="107403"/>
                </a:lnTo>
                <a:lnTo>
                  <a:pt x="1324173" y="105894"/>
                </a:lnTo>
                <a:lnTo>
                  <a:pt x="1341093" y="107403"/>
                </a:lnTo>
                <a:lnTo>
                  <a:pt x="1357491" y="108913"/>
                </a:lnTo>
                <a:lnTo>
                  <a:pt x="1371407" y="107403"/>
                </a:lnTo>
                <a:lnTo>
                  <a:pt x="1380945" y="100607"/>
                </a:lnTo>
                <a:lnTo>
                  <a:pt x="1387609" y="90622"/>
                </a:lnTo>
                <a:lnTo>
                  <a:pt x="1394534" y="80972"/>
                </a:lnTo>
                <a:lnTo>
                  <a:pt x="1404856" y="75182"/>
                </a:lnTo>
                <a:lnTo>
                  <a:pt x="1420666" y="75351"/>
                </a:lnTo>
                <a:lnTo>
                  <a:pt x="1439873" y="79210"/>
                </a:lnTo>
                <a:lnTo>
                  <a:pt x="1459342" y="83741"/>
                </a:lnTo>
                <a:lnTo>
                  <a:pt x="1475935" y="85923"/>
                </a:lnTo>
                <a:lnTo>
                  <a:pt x="1488740" y="84244"/>
                </a:lnTo>
                <a:lnTo>
                  <a:pt x="1499454" y="80552"/>
                </a:lnTo>
                <a:lnTo>
                  <a:pt x="1508861" y="76860"/>
                </a:lnTo>
                <a:lnTo>
                  <a:pt x="1517747" y="75182"/>
                </a:lnTo>
                <a:lnTo>
                  <a:pt x="1525161" y="76860"/>
                </a:lnTo>
                <a:lnTo>
                  <a:pt x="1531074" y="80552"/>
                </a:lnTo>
                <a:lnTo>
                  <a:pt x="1537639" y="84244"/>
                </a:lnTo>
                <a:lnTo>
                  <a:pt x="1547015" y="85923"/>
                </a:lnTo>
                <a:lnTo>
                  <a:pt x="1561812" y="85000"/>
                </a:lnTo>
                <a:lnTo>
                  <a:pt x="1580202" y="82567"/>
                </a:lnTo>
                <a:lnTo>
                  <a:pt x="1597677" y="79127"/>
                </a:lnTo>
                <a:lnTo>
                  <a:pt x="1609731" y="75182"/>
                </a:lnTo>
                <a:lnTo>
                  <a:pt x="1613651" y="70063"/>
                </a:lnTo>
                <a:lnTo>
                  <a:pt x="1612344" y="63770"/>
                </a:lnTo>
                <a:lnTo>
                  <a:pt x="1609731" y="57812"/>
                </a:lnTo>
                <a:lnTo>
                  <a:pt x="1609731" y="53701"/>
                </a:lnTo>
                <a:lnTo>
                  <a:pt x="1613215" y="50122"/>
                </a:lnTo>
                <a:lnTo>
                  <a:pt x="1630637" y="53701"/>
                </a:lnTo>
                <a:lnTo>
                  <a:pt x="1638509" y="54457"/>
                </a:lnTo>
                <a:lnTo>
                  <a:pt x="1647623" y="55716"/>
                </a:lnTo>
                <a:lnTo>
                  <a:pt x="1656605" y="55968"/>
                </a:lnTo>
                <a:lnTo>
                  <a:pt x="1664085" y="53701"/>
                </a:lnTo>
                <a:lnTo>
                  <a:pt x="1669540" y="47661"/>
                </a:lnTo>
                <a:lnTo>
                  <a:pt x="1673754" y="38934"/>
                </a:lnTo>
                <a:lnTo>
                  <a:pt x="1677315" y="29536"/>
                </a:lnTo>
                <a:lnTo>
                  <a:pt x="1680810" y="21480"/>
                </a:lnTo>
                <a:lnTo>
                  <a:pt x="1682966" y="14348"/>
                </a:lnTo>
                <a:lnTo>
                  <a:pt x="1683946" y="7383"/>
                </a:lnTo>
                <a:lnTo>
                  <a:pt x="1686494" y="2097"/>
                </a:lnTo>
                <a:lnTo>
                  <a:pt x="1693353" y="0"/>
                </a:lnTo>
                <a:lnTo>
                  <a:pt x="1709392" y="3356"/>
                </a:lnTo>
                <a:lnTo>
                  <a:pt x="1731767" y="10740"/>
                </a:lnTo>
                <a:lnTo>
                  <a:pt x="1751660" y="18124"/>
                </a:lnTo>
                <a:lnTo>
                  <a:pt x="1760251" y="21480"/>
                </a:lnTo>
              </a:path>
            </a:pathLst>
          </a:custGeom>
          <a:ln w="59157">
            <a:solidFill>
              <a:srgbClr val="FF0000"/>
            </a:solidFill>
          </a:ln>
        </p:spPr>
        <p:txBody>
          <a:bodyPr wrap="square" lIns="0" tIns="0" rIns="0" bIns="0" rtlCol="0"/>
          <a:lstStyle/>
          <a:p>
            <a:endParaRPr sz="1539"/>
          </a:p>
        </p:txBody>
      </p:sp>
      <p:sp>
        <p:nvSpPr>
          <p:cNvPr id="41" name="object 41"/>
          <p:cNvSpPr/>
          <p:nvPr/>
        </p:nvSpPr>
        <p:spPr>
          <a:xfrm>
            <a:off x="6492457" y="2762857"/>
            <a:ext cx="1206747" cy="516060"/>
          </a:xfrm>
          <a:prstGeom prst="rect">
            <a:avLst/>
          </a:prstGeom>
          <a:blipFill>
            <a:blip r:embed="rId20" cstate="print"/>
            <a:stretch>
              <a:fillRect/>
            </a:stretch>
          </a:blipFill>
        </p:spPr>
        <p:txBody>
          <a:bodyPr wrap="square" lIns="0" tIns="0" rIns="0" bIns="0" rtlCol="0"/>
          <a:lstStyle/>
          <a:p>
            <a:endParaRPr sz="1539"/>
          </a:p>
        </p:txBody>
      </p:sp>
      <p:sp>
        <p:nvSpPr>
          <p:cNvPr id="42" name="object 42"/>
          <p:cNvSpPr/>
          <p:nvPr/>
        </p:nvSpPr>
        <p:spPr>
          <a:xfrm>
            <a:off x="6508032" y="2770824"/>
            <a:ext cx="1165806" cy="469146"/>
          </a:xfrm>
          <a:custGeom>
            <a:avLst/>
            <a:gdLst/>
            <a:ahLst/>
            <a:cxnLst/>
            <a:rect l="l" t="t" r="r" b="b"/>
            <a:pathLst>
              <a:path w="1363345" h="548639">
                <a:moveTo>
                  <a:pt x="0" y="548515"/>
                </a:moveTo>
                <a:lnTo>
                  <a:pt x="42333" y="519649"/>
                </a:lnTo>
                <a:lnTo>
                  <a:pt x="87803" y="494813"/>
                </a:lnTo>
                <a:lnTo>
                  <a:pt x="144771" y="477360"/>
                </a:lnTo>
                <a:lnTo>
                  <a:pt x="172275" y="470144"/>
                </a:lnTo>
                <a:lnTo>
                  <a:pt x="192331" y="462592"/>
                </a:lnTo>
                <a:lnTo>
                  <a:pt x="201739" y="454033"/>
                </a:lnTo>
                <a:lnTo>
                  <a:pt x="203830" y="445139"/>
                </a:lnTo>
                <a:lnTo>
                  <a:pt x="203307" y="436916"/>
                </a:lnTo>
                <a:lnTo>
                  <a:pt x="204874" y="430370"/>
                </a:lnTo>
                <a:lnTo>
                  <a:pt x="210449" y="423209"/>
                </a:lnTo>
                <a:lnTo>
                  <a:pt x="216721" y="421419"/>
                </a:lnTo>
                <a:lnTo>
                  <a:pt x="225780" y="419630"/>
                </a:lnTo>
                <a:lnTo>
                  <a:pt x="233358" y="419882"/>
                </a:lnTo>
                <a:lnTo>
                  <a:pt x="241982" y="421644"/>
                </a:lnTo>
                <a:lnTo>
                  <a:pt x="250867" y="422399"/>
                </a:lnTo>
                <a:lnTo>
                  <a:pt x="259229" y="419630"/>
                </a:lnTo>
                <a:lnTo>
                  <a:pt x="266938" y="411910"/>
                </a:lnTo>
                <a:lnTo>
                  <a:pt x="274385" y="400833"/>
                </a:lnTo>
                <a:lnTo>
                  <a:pt x="281572" y="388415"/>
                </a:lnTo>
                <a:lnTo>
                  <a:pt x="288497" y="376668"/>
                </a:lnTo>
                <a:lnTo>
                  <a:pt x="294377" y="364922"/>
                </a:lnTo>
                <a:lnTo>
                  <a:pt x="299472" y="352503"/>
                </a:lnTo>
                <a:lnTo>
                  <a:pt x="305352" y="341427"/>
                </a:lnTo>
                <a:lnTo>
                  <a:pt x="313584" y="333707"/>
                </a:lnTo>
                <a:lnTo>
                  <a:pt x="327662" y="330686"/>
                </a:lnTo>
                <a:lnTo>
                  <a:pt x="345726" y="331021"/>
                </a:lnTo>
                <a:lnTo>
                  <a:pt x="361307" y="332700"/>
                </a:lnTo>
                <a:lnTo>
                  <a:pt x="367938" y="333707"/>
                </a:lnTo>
                <a:lnTo>
                  <a:pt x="386263" y="333958"/>
                </a:lnTo>
                <a:lnTo>
                  <a:pt x="406875" y="334378"/>
                </a:lnTo>
                <a:lnTo>
                  <a:pt x="426833" y="334462"/>
                </a:lnTo>
                <a:lnTo>
                  <a:pt x="443198" y="333707"/>
                </a:lnTo>
                <a:lnTo>
                  <a:pt x="453912" y="331525"/>
                </a:lnTo>
                <a:lnTo>
                  <a:pt x="460968" y="328337"/>
                </a:lnTo>
                <a:lnTo>
                  <a:pt x="467501" y="325148"/>
                </a:lnTo>
                <a:lnTo>
                  <a:pt x="476647" y="322966"/>
                </a:lnTo>
                <a:lnTo>
                  <a:pt x="490400" y="323218"/>
                </a:lnTo>
                <a:lnTo>
                  <a:pt x="506699" y="324981"/>
                </a:lnTo>
                <a:lnTo>
                  <a:pt x="522607" y="325736"/>
                </a:lnTo>
                <a:lnTo>
                  <a:pt x="552626" y="291751"/>
                </a:lnTo>
                <a:lnTo>
                  <a:pt x="557689" y="268258"/>
                </a:lnTo>
                <a:lnTo>
                  <a:pt x="557395" y="255840"/>
                </a:lnTo>
                <a:lnTo>
                  <a:pt x="558539" y="244763"/>
                </a:lnTo>
                <a:lnTo>
                  <a:pt x="564451" y="237043"/>
                </a:lnTo>
                <a:lnTo>
                  <a:pt x="578040" y="235029"/>
                </a:lnTo>
                <a:lnTo>
                  <a:pt x="596854" y="237043"/>
                </a:lnTo>
                <a:lnTo>
                  <a:pt x="616192" y="239057"/>
                </a:lnTo>
                <a:lnTo>
                  <a:pt x="631349" y="237043"/>
                </a:lnTo>
                <a:lnTo>
                  <a:pt x="638503" y="228568"/>
                </a:lnTo>
                <a:lnTo>
                  <a:pt x="641018" y="216233"/>
                </a:lnTo>
                <a:lnTo>
                  <a:pt x="644970" y="203563"/>
                </a:lnTo>
                <a:lnTo>
                  <a:pt x="656436" y="194082"/>
                </a:lnTo>
                <a:lnTo>
                  <a:pt x="681033" y="189131"/>
                </a:lnTo>
                <a:lnTo>
                  <a:pt x="714187" y="186697"/>
                </a:lnTo>
                <a:lnTo>
                  <a:pt x="746689" y="185271"/>
                </a:lnTo>
                <a:lnTo>
                  <a:pt x="769326" y="183341"/>
                </a:lnTo>
                <a:lnTo>
                  <a:pt x="776839" y="180908"/>
                </a:lnTo>
                <a:lnTo>
                  <a:pt x="775075" y="178642"/>
                </a:lnTo>
                <a:lnTo>
                  <a:pt x="771482" y="176041"/>
                </a:lnTo>
                <a:lnTo>
                  <a:pt x="773507" y="172601"/>
                </a:lnTo>
                <a:lnTo>
                  <a:pt x="783862" y="167231"/>
                </a:lnTo>
                <a:lnTo>
                  <a:pt x="798332" y="160518"/>
                </a:lnTo>
                <a:lnTo>
                  <a:pt x="813979" y="154476"/>
                </a:lnTo>
                <a:lnTo>
                  <a:pt x="827862" y="151120"/>
                </a:lnTo>
                <a:lnTo>
                  <a:pt x="839883" y="152043"/>
                </a:lnTo>
                <a:lnTo>
                  <a:pt x="851381" y="155819"/>
                </a:lnTo>
                <a:lnTo>
                  <a:pt x="861572" y="159931"/>
                </a:lnTo>
                <a:lnTo>
                  <a:pt x="869673" y="161860"/>
                </a:lnTo>
                <a:lnTo>
                  <a:pt x="873495" y="160434"/>
                </a:lnTo>
                <a:lnTo>
                  <a:pt x="874115" y="157161"/>
                </a:lnTo>
                <a:lnTo>
                  <a:pt x="875651" y="153553"/>
                </a:lnTo>
                <a:lnTo>
                  <a:pt x="882216" y="151120"/>
                </a:lnTo>
                <a:lnTo>
                  <a:pt x="897438" y="151624"/>
                </a:lnTo>
                <a:lnTo>
                  <a:pt x="918278" y="153806"/>
                </a:lnTo>
                <a:lnTo>
                  <a:pt x="938857" y="154645"/>
                </a:lnTo>
                <a:lnTo>
                  <a:pt x="953295" y="151120"/>
                </a:lnTo>
                <a:lnTo>
                  <a:pt x="958162" y="140212"/>
                </a:lnTo>
                <a:lnTo>
                  <a:pt x="957215" y="124269"/>
                </a:lnTo>
                <a:lnTo>
                  <a:pt x="955353" y="108326"/>
                </a:lnTo>
                <a:lnTo>
                  <a:pt x="957476" y="97418"/>
                </a:lnTo>
                <a:lnTo>
                  <a:pt x="966263" y="94649"/>
                </a:lnTo>
                <a:lnTo>
                  <a:pt x="978643" y="96747"/>
                </a:lnTo>
                <a:lnTo>
                  <a:pt x="990893" y="99181"/>
                </a:lnTo>
                <a:lnTo>
                  <a:pt x="999288" y="97418"/>
                </a:lnTo>
                <a:lnTo>
                  <a:pt x="1000954" y="88439"/>
                </a:lnTo>
                <a:lnTo>
                  <a:pt x="998504" y="75265"/>
                </a:lnTo>
                <a:lnTo>
                  <a:pt x="996446" y="62427"/>
                </a:lnTo>
                <a:lnTo>
                  <a:pt x="999288" y="54456"/>
                </a:lnTo>
                <a:lnTo>
                  <a:pt x="1010132" y="54625"/>
                </a:lnTo>
                <a:lnTo>
                  <a:pt x="1025942" y="59828"/>
                </a:lnTo>
                <a:lnTo>
                  <a:pt x="1042013" y="65030"/>
                </a:lnTo>
                <a:lnTo>
                  <a:pt x="1053643" y="65197"/>
                </a:lnTo>
                <a:lnTo>
                  <a:pt x="1057399" y="57477"/>
                </a:lnTo>
                <a:lnTo>
                  <a:pt x="1056517" y="45058"/>
                </a:lnTo>
                <a:lnTo>
                  <a:pt x="1056288" y="31969"/>
                </a:lnTo>
                <a:lnTo>
                  <a:pt x="1062004" y="22235"/>
                </a:lnTo>
                <a:lnTo>
                  <a:pt x="1077879" y="17284"/>
                </a:lnTo>
                <a:lnTo>
                  <a:pt x="1100157" y="14851"/>
                </a:lnTo>
                <a:lnTo>
                  <a:pt x="1122173" y="13424"/>
                </a:lnTo>
                <a:lnTo>
                  <a:pt x="1137265" y="11495"/>
                </a:lnTo>
                <a:lnTo>
                  <a:pt x="1137265" y="8558"/>
                </a:lnTo>
                <a:lnTo>
                  <a:pt x="1127857" y="5454"/>
                </a:lnTo>
                <a:lnTo>
                  <a:pt x="1123154" y="2684"/>
                </a:lnTo>
                <a:lnTo>
                  <a:pt x="1137265" y="754"/>
                </a:lnTo>
                <a:lnTo>
                  <a:pt x="1188418" y="0"/>
                </a:lnTo>
                <a:lnTo>
                  <a:pt x="1264266" y="83"/>
                </a:lnTo>
                <a:lnTo>
                  <a:pt x="1333059" y="503"/>
                </a:lnTo>
                <a:lnTo>
                  <a:pt x="1363045" y="754"/>
                </a:lnTo>
              </a:path>
            </a:pathLst>
          </a:custGeom>
          <a:ln w="59157">
            <a:solidFill>
              <a:srgbClr val="FF0000"/>
            </a:solidFill>
          </a:ln>
        </p:spPr>
        <p:txBody>
          <a:bodyPr wrap="square" lIns="0" tIns="0" rIns="0" bIns="0" rtlCol="0"/>
          <a:lstStyle/>
          <a:p>
            <a:endParaRPr sz="1539"/>
          </a:p>
        </p:txBody>
      </p:sp>
      <p:sp>
        <p:nvSpPr>
          <p:cNvPr id="43" name="object 43"/>
          <p:cNvSpPr txBox="1"/>
          <p:nvPr/>
        </p:nvSpPr>
        <p:spPr>
          <a:xfrm>
            <a:off x="7879734" y="2534731"/>
            <a:ext cx="283442" cy="195184"/>
          </a:xfrm>
          <a:prstGeom prst="rect">
            <a:avLst/>
          </a:prstGeom>
        </p:spPr>
        <p:txBody>
          <a:bodyPr vert="horz" wrap="square" lIns="0" tIns="10860" rIns="0" bIns="0" rtlCol="0">
            <a:spAutoFit/>
          </a:bodyPr>
          <a:lstStyle/>
          <a:p>
            <a:pPr marL="10860">
              <a:spcBef>
                <a:spcPts val="86"/>
              </a:spcBef>
            </a:pPr>
            <a:r>
              <a:rPr sz="1197" spc="4" dirty="0">
                <a:solidFill>
                  <a:srgbClr val="FFFFFF"/>
                </a:solidFill>
                <a:latin typeface="Arial"/>
                <a:cs typeface="Arial"/>
              </a:rPr>
              <a:t>693</a:t>
            </a:r>
            <a:endParaRPr sz="1197">
              <a:latin typeface="Arial"/>
              <a:cs typeface="Arial"/>
            </a:endParaRPr>
          </a:p>
        </p:txBody>
      </p:sp>
      <p:sp>
        <p:nvSpPr>
          <p:cNvPr id="44" name="object 44"/>
          <p:cNvSpPr/>
          <p:nvPr/>
        </p:nvSpPr>
        <p:spPr>
          <a:xfrm>
            <a:off x="2124188" y="3086046"/>
            <a:ext cx="5632356" cy="2100731"/>
          </a:xfrm>
          <a:prstGeom prst="rect">
            <a:avLst/>
          </a:prstGeom>
          <a:blipFill>
            <a:blip r:embed="rId21" cstate="print"/>
            <a:stretch>
              <a:fillRect/>
            </a:stretch>
          </a:blipFill>
        </p:spPr>
        <p:txBody>
          <a:bodyPr wrap="square" lIns="0" tIns="0" rIns="0" bIns="0" rtlCol="0"/>
          <a:lstStyle/>
          <a:p>
            <a:endParaRPr sz="1539"/>
          </a:p>
        </p:txBody>
      </p:sp>
      <p:sp>
        <p:nvSpPr>
          <p:cNvPr id="45" name="object 45"/>
          <p:cNvSpPr/>
          <p:nvPr/>
        </p:nvSpPr>
        <p:spPr>
          <a:xfrm>
            <a:off x="2132007" y="4629015"/>
            <a:ext cx="1170258" cy="518666"/>
          </a:xfrm>
          <a:prstGeom prst="rect">
            <a:avLst/>
          </a:prstGeom>
          <a:blipFill>
            <a:blip r:embed="rId22" cstate="print"/>
            <a:stretch>
              <a:fillRect/>
            </a:stretch>
          </a:blipFill>
        </p:spPr>
        <p:txBody>
          <a:bodyPr wrap="square" lIns="0" tIns="0" rIns="0" bIns="0" rtlCol="0"/>
          <a:lstStyle/>
          <a:p>
            <a:endParaRPr sz="1539"/>
          </a:p>
        </p:txBody>
      </p:sp>
      <p:sp>
        <p:nvSpPr>
          <p:cNvPr id="46" name="object 46"/>
          <p:cNvSpPr/>
          <p:nvPr/>
        </p:nvSpPr>
        <p:spPr>
          <a:xfrm>
            <a:off x="2170717" y="4673128"/>
            <a:ext cx="1069153" cy="395299"/>
          </a:xfrm>
          <a:custGeom>
            <a:avLst/>
            <a:gdLst/>
            <a:ahLst/>
            <a:cxnLst/>
            <a:rect l="l" t="t" r="r" b="b"/>
            <a:pathLst>
              <a:path w="1250314" h="462279">
                <a:moveTo>
                  <a:pt x="0" y="462034"/>
                </a:moveTo>
                <a:lnTo>
                  <a:pt x="41290" y="458677"/>
                </a:lnTo>
                <a:lnTo>
                  <a:pt x="79446" y="451289"/>
                </a:lnTo>
                <a:lnTo>
                  <a:pt x="125996" y="426861"/>
                </a:lnTo>
                <a:lnTo>
                  <a:pt x="142167" y="419054"/>
                </a:lnTo>
                <a:lnTo>
                  <a:pt x="179539" y="406293"/>
                </a:lnTo>
                <a:lnTo>
                  <a:pt x="217432" y="397564"/>
                </a:lnTo>
                <a:lnTo>
                  <a:pt x="235431" y="396809"/>
                </a:lnTo>
                <a:lnTo>
                  <a:pt x="253235" y="398235"/>
                </a:lnTo>
                <a:lnTo>
                  <a:pt x="269863" y="399326"/>
                </a:lnTo>
                <a:lnTo>
                  <a:pt x="284334" y="397564"/>
                </a:lnTo>
                <a:lnTo>
                  <a:pt x="295310" y="391521"/>
                </a:lnTo>
                <a:lnTo>
                  <a:pt x="303673" y="382790"/>
                </a:lnTo>
                <a:lnTo>
                  <a:pt x="311774" y="373388"/>
                </a:lnTo>
                <a:lnTo>
                  <a:pt x="321967" y="365329"/>
                </a:lnTo>
                <a:lnTo>
                  <a:pt x="335524" y="359453"/>
                </a:lnTo>
                <a:lnTo>
                  <a:pt x="350975" y="354584"/>
                </a:lnTo>
                <a:lnTo>
                  <a:pt x="366557" y="349715"/>
                </a:lnTo>
                <a:lnTo>
                  <a:pt x="380506" y="343839"/>
                </a:lnTo>
                <a:lnTo>
                  <a:pt x="391940" y="336535"/>
                </a:lnTo>
                <a:lnTo>
                  <a:pt x="401936" y="328393"/>
                </a:lnTo>
                <a:lnTo>
                  <a:pt x="411670" y="319914"/>
                </a:lnTo>
                <a:lnTo>
                  <a:pt x="422320" y="311604"/>
                </a:lnTo>
                <a:lnTo>
                  <a:pt x="459169" y="285917"/>
                </a:lnTo>
                <a:lnTo>
                  <a:pt x="500199" y="271981"/>
                </a:lnTo>
                <a:lnTo>
                  <a:pt x="552204" y="267869"/>
                </a:lnTo>
                <a:lnTo>
                  <a:pt x="577031" y="267953"/>
                </a:lnTo>
                <a:lnTo>
                  <a:pt x="597677" y="268372"/>
                </a:lnTo>
                <a:lnTo>
                  <a:pt x="606301" y="268624"/>
                </a:lnTo>
                <a:lnTo>
                  <a:pt x="619303" y="269128"/>
                </a:lnTo>
                <a:lnTo>
                  <a:pt x="629822" y="269967"/>
                </a:lnTo>
                <a:lnTo>
                  <a:pt x="639034" y="270135"/>
                </a:lnTo>
                <a:lnTo>
                  <a:pt x="648115" y="268624"/>
                </a:lnTo>
                <a:lnTo>
                  <a:pt x="656282" y="264763"/>
                </a:lnTo>
                <a:lnTo>
                  <a:pt x="663273" y="259223"/>
                </a:lnTo>
                <a:lnTo>
                  <a:pt x="671048" y="253011"/>
                </a:lnTo>
                <a:lnTo>
                  <a:pt x="681566" y="247134"/>
                </a:lnTo>
                <a:lnTo>
                  <a:pt x="732723" y="230260"/>
                </a:lnTo>
                <a:lnTo>
                  <a:pt x="770682" y="220272"/>
                </a:lnTo>
                <a:lnTo>
                  <a:pt x="780123" y="218089"/>
                </a:lnTo>
                <a:lnTo>
                  <a:pt x="818768" y="202140"/>
                </a:lnTo>
                <a:lnTo>
                  <a:pt x="868422" y="175948"/>
                </a:lnTo>
                <a:lnTo>
                  <a:pt x="884984" y="167217"/>
                </a:lnTo>
                <a:lnTo>
                  <a:pt x="898999" y="161174"/>
                </a:lnTo>
                <a:lnTo>
                  <a:pt x="908244" y="160168"/>
                </a:lnTo>
                <a:lnTo>
                  <a:pt x="914418" y="162518"/>
                </a:lnTo>
                <a:lnTo>
                  <a:pt x="921245" y="164197"/>
                </a:lnTo>
                <a:lnTo>
                  <a:pt x="932450" y="161174"/>
                </a:lnTo>
                <a:lnTo>
                  <a:pt x="951103" y="150513"/>
                </a:lnTo>
                <a:lnTo>
                  <a:pt x="974526" y="134983"/>
                </a:lnTo>
                <a:lnTo>
                  <a:pt x="997817" y="119118"/>
                </a:lnTo>
                <a:lnTo>
                  <a:pt x="1016078" y="107449"/>
                </a:lnTo>
                <a:lnTo>
                  <a:pt x="1026825" y="102245"/>
                </a:lnTo>
                <a:lnTo>
                  <a:pt x="1033064" y="100734"/>
                </a:lnTo>
                <a:lnTo>
                  <a:pt x="1038128" y="99895"/>
                </a:lnTo>
                <a:lnTo>
                  <a:pt x="1045347" y="96704"/>
                </a:lnTo>
                <a:lnTo>
                  <a:pt x="1055866" y="89904"/>
                </a:lnTo>
                <a:lnTo>
                  <a:pt x="1067822" y="81258"/>
                </a:lnTo>
                <a:lnTo>
                  <a:pt x="1080040" y="72276"/>
                </a:lnTo>
                <a:lnTo>
                  <a:pt x="1091343" y="64469"/>
                </a:lnTo>
                <a:lnTo>
                  <a:pt x="1100751" y="58089"/>
                </a:lnTo>
                <a:lnTo>
                  <a:pt x="1109114" y="52380"/>
                </a:lnTo>
                <a:lnTo>
                  <a:pt x="1117999" y="47344"/>
                </a:lnTo>
                <a:lnTo>
                  <a:pt x="1128976" y="42979"/>
                </a:lnTo>
                <a:lnTo>
                  <a:pt x="1142990" y="40042"/>
                </a:lnTo>
                <a:lnTo>
                  <a:pt x="1159029" y="38280"/>
                </a:lnTo>
                <a:lnTo>
                  <a:pt x="1175722" y="36181"/>
                </a:lnTo>
                <a:lnTo>
                  <a:pt x="1191696" y="32234"/>
                </a:lnTo>
                <a:lnTo>
                  <a:pt x="1209369" y="24175"/>
                </a:lnTo>
                <a:lnTo>
                  <a:pt x="1228545" y="13430"/>
                </a:lnTo>
                <a:lnTo>
                  <a:pt x="1243931" y="4029"/>
                </a:lnTo>
                <a:lnTo>
                  <a:pt x="1250236" y="0"/>
                </a:lnTo>
              </a:path>
            </a:pathLst>
          </a:custGeom>
          <a:ln w="59157">
            <a:solidFill>
              <a:srgbClr val="00CCFF"/>
            </a:solidFill>
          </a:ln>
        </p:spPr>
        <p:txBody>
          <a:bodyPr wrap="square" lIns="0" tIns="0" rIns="0" bIns="0" rtlCol="0"/>
          <a:lstStyle/>
          <a:p>
            <a:endParaRPr sz="1539"/>
          </a:p>
        </p:txBody>
      </p:sp>
      <p:sp>
        <p:nvSpPr>
          <p:cNvPr id="47" name="object 47"/>
          <p:cNvSpPr/>
          <p:nvPr/>
        </p:nvSpPr>
        <p:spPr>
          <a:xfrm>
            <a:off x="3192799" y="4446569"/>
            <a:ext cx="534304" cy="320583"/>
          </a:xfrm>
          <a:prstGeom prst="rect">
            <a:avLst/>
          </a:prstGeom>
          <a:blipFill>
            <a:blip r:embed="rId23" cstate="print"/>
            <a:stretch>
              <a:fillRect/>
            </a:stretch>
          </a:blipFill>
        </p:spPr>
        <p:txBody>
          <a:bodyPr wrap="square" lIns="0" tIns="0" rIns="0" bIns="0" rtlCol="0"/>
          <a:lstStyle/>
          <a:p>
            <a:endParaRPr sz="1539"/>
          </a:p>
        </p:txBody>
      </p:sp>
      <p:sp>
        <p:nvSpPr>
          <p:cNvPr id="48" name="object 48"/>
          <p:cNvSpPr/>
          <p:nvPr/>
        </p:nvSpPr>
        <p:spPr>
          <a:xfrm>
            <a:off x="3239803" y="4489367"/>
            <a:ext cx="439824" cy="202535"/>
          </a:xfrm>
          <a:custGeom>
            <a:avLst/>
            <a:gdLst/>
            <a:ahLst/>
            <a:cxnLst/>
            <a:rect l="l" t="t" r="r" b="b"/>
            <a:pathLst>
              <a:path w="514350" h="236854">
                <a:moveTo>
                  <a:pt x="0" y="236389"/>
                </a:moveTo>
                <a:lnTo>
                  <a:pt x="125441" y="171919"/>
                </a:lnTo>
                <a:lnTo>
                  <a:pt x="180322" y="149758"/>
                </a:lnTo>
                <a:lnTo>
                  <a:pt x="209069" y="139684"/>
                </a:lnTo>
                <a:lnTo>
                  <a:pt x="225174" y="133808"/>
                </a:lnTo>
                <a:lnTo>
                  <a:pt x="267609" y="118194"/>
                </a:lnTo>
                <a:lnTo>
                  <a:pt x="302627" y="102077"/>
                </a:lnTo>
                <a:lnTo>
                  <a:pt x="320921" y="93515"/>
                </a:lnTo>
                <a:lnTo>
                  <a:pt x="338692" y="85959"/>
                </a:lnTo>
                <a:lnTo>
                  <a:pt x="355124" y="80335"/>
                </a:lnTo>
                <a:lnTo>
                  <a:pt x="370837" y="75886"/>
                </a:lnTo>
                <a:lnTo>
                  <a:pt x="387203" y="71101"/>
                </a:lnTo>
                <a:lnTo>
                  <a:pt x="428592" y="54732"/>
                </a:lnTo>
                <a:lnTo>
                  <a:pt x="479292" y="31227"/>
                </a:lnTo>
                <a:lnTo>
                  <a:pt x="509606" y="8058"/>
                </a:lnTo>
                <a:lnTo>
                  <a:pt x="510717" y="3357"/>
                </a:lnTo>
                <a:lnTo>
                  <a:pt x="514311" y="0"/>
                </a:lnTo>
              </a:path>
            </a:pathLst>
          </a:custGeom>
          <a:ln w="59156">
            <a:solidFill>
              <a:srgbClr val="00CCFF"/>
            </a:solidFill>
          </a:ln>
        </p:spPr>
        <p:txBody>
          <a:bodyPr wrap="square" lIns="0" tIns="0" rIns="0" bIns="0" rtlCol="0"/>
          <a:lstStyle/>
          <a:p>
            <a:endParaRPr sz="1539"/>
          </a:p>
        </p:txBody>
      </p:sp>
      <p:sp>
        <p:nvSpPr>
          <p:cNvPr id="49" name="object 49"/>
          <p:cNvSpPr/>
          <p:nvPr/>
        </p:nvSpPr>
        <p:spPr>
          <a:xfrm>
            <a:off x="3682794" y="3774125"/>
            <a:ext cx="2079880" cy="766272"/>
          </a:xfrm>
          <a:prstGeom prst="rect">
            <a:avLst/>
          </a:prstGeom>
          <a:blipFill>
            <a:blip r:embed="rId24" cstate="print"/>
            <a:stretch>
              <a:fillRect/>
            </a:stretch>
          </a:blipFill>
        </p:spPr>
        <p:txBody>
          <a:bodyPr wrap="square" lIns="0" tIns="0" rIns="0" bIns="0" rtlCol="0"/>
          <a:lstStyle/>
          <a:p>
            <a:endParaRPr sz="1539"/>
          </a:p>
        </p:txBody>
      </p:sp>
      <p:sp>
        <p:nvSpPr>
          <p:cNvPr id="50" name="object 50"/>
          <p:cNvSpPr/>
          <p:nvPr/>
        </p:nvSpPr>
        <p:spPr>
          <a:xfrm>
            <a:off x="3726076" y="3800260"/>
            <a:ext cx="1988440" cy="661908"/>
          </a:xfrm>
          <a:custGeom>
            <a:avLst/>
            <a:gdLst/>
            <a:ahLst/>
            <a:cxnLst/>
            <a:rect l="l" t="t" r="r" b="b"/>
            <a:pathLst>
              <a:path w="2325370" h="774064">
                <a:moveTo>
                  <a:pt x="0" y="773638"/>
                </a:moveTo>
                <a:lnTo>
                  <a:pt x="96172" y="752148"/>
                </a:lnTo>
                <a:lnTo>
                  <a:pt x="118549" y="748707"/>
                </a:lnTo>
                <a:lnTo>
                  <a:pt x="140338" y="746104"/>
                </a:lnTo>
                <a:lnTo>
                  <a:pt x="160951" y="743837"/>
                </a:lnTo>
                <a:lnTo>
                  <a:pt x="179799" y="741403"/>
                </a:lnTo>
                <a:lnTo>
                  <a:pt x="195806" y="738465"/>
                </a:lnTo>
                <a:lnTo>
                  <a:pt x="209592" y="735359"/>
                </a:lnTo>
                <a:lnTo>
                  <a:pt x="223116" y="732589"/>
                </a:lnTo>
                <a:lnTo>
                  <a:pt x="238339" y="730658"/>
                </a:lnTo>
                <a:lnTo>
                  <a:pt x="256567" y="730910"/>
                </a:lnTo>
                <a:lnTo>
                  <a:pt x="276494" y="732673"/>
                </a:lnTo>
                <a:lnTo>
                  <a:pt x="296160" y="733429"/>
                </a:lnTo>
                <a:lnTo>
                  <a:pt x="313604" y="730658"/>
                </a:lnTo>
                <a:lnTo>
                  <a:pt x="328010" y="722431"/>
                </a:lnTo>
                <a:lnTo>
                  <a:pt x="340522" y="710511"/>
                </a:lnTo>
                <a:lnTo>
                  <a:pt x="352118" y="697919"/>
                </a:lnTo>
                <a:lnTo>
                  <a:pt x="363781" y="687678"/>
                </a:lnTo>
                <a:lnTo>
                  <a:pt x="377730" y="679787"/>
                </a:lnTo>
                <a:lnTo>
                  <a:pt x="392789" y="672904"/>
                </a:lnTo>
                <a:lnTo>
                  <a:pt x="404843" y="668035"/>
                </a:lnTo>
                <a:lnTo>
                  <a:pt x="409776" y="666188"/>
                </a:lnTo>
                <a:lnTo>
                  <a:pt x="489222" y="633953"/>
                </a:lnTo>
                <a:lnTo>
                  <a:pt x="500329" y="627573"/>
                </a:lnTo>
                <a:lnTo>
                  <a:pt x="507516" y="621864"/>
                </a:lnTo>
                <a:lnTo>
                  <a:pt x="513919" y="616828"/>
                </a:lnTo>
                <a:lnTo>
                  <a:pt x="522674" y="612463"/>
                </a:lnTo>
                <a:lnTo>
                  <a:pt x="533911" y="609778"/>
                </a:lnTo>
                <a:lnTo>
                  <a:pt x="546194" y="608435"/>
                </a:lnTo>
                <a:lnTo>
                  <a:pt x="560306" y="606420"/>
                </a:lnTo>
                <a:lnTo>
                  <a:pt x="577032" y="601718"/>
                </a:lnTo>
                <a:lnTo>
                  <a:pt x="598853" y="592232"/>
                </a:lnTo>
                <a:lnTo>
                  <a:pt x="624595" y="579557"/>
                </a:lnTo>
                <a:lnTo>
                  <a:pt x="649553" y="567217"/>
                </a:lnTo>
                <a:lnTo>
                  <a:pt x="669022" y="558738"/>
                </a:lnTo>
                <a:lnTo>
                  <a:pt x="679476" y="555968"/>
                </a:lnTo>
                <a:lnTo>
                  <a:pt x="684180" y="556723"/>
                </a:lnTo>
                <a:lnTo>
                  <a:pt x="688623" y="558486"/>
                </a:lnTo>
                <a:lnTo>
                  <a:pt x="698292" y="558738"/>
                </a:lnTo>
                <a:lnTo>
                  <a:pt x="716259" y="556556"/>
                </a:lnTo>
                <a:lnTo>
                  <a:pt x="739061" y="553366"/>
                </a:lnTo>
                <a:lnTo>
                  <a:pt x="762385" y="550176"/>
                </a:lnTo>
                <a:lnTo>
                  <a:pt x="781920" y="547993"/>
                </a:lnTo>
                <a:lnTo>
                  <a:pt x="795771" y="547742"/>
                </a:lnTo>
                <a:lnTo>
                  <a:pt x="806486" y="548665"/>
                </a:lnTo>
                <a:lnTo>
                  <a:pt x="816416" y="549252"/>
                </a:lnTo>
                <a:lnTo>
                  <a:pt x="857185" y="539935"/>
                </a:lnTo>
                <a:lnTo>
                  <a:pt x="898933" y="516766"/>
                </a:lnTo>
                <a:lnTo>
                  <a:pt x="921539" y="493261"/>
                </a:lnTo>
                <a:lnTo>
                  <a:pt x="932450" y="483523"/>
                </a:lnTo>
                <a:lnTo>
                  <a:pt x="974264" y="462033"/>
                </a:lnTo>
                <a:lnTo>
                  <a:pt x="1022350" y="445916"/>
                </a:lnTo>
                <a:lnTo>
                  <a:pt x="1048941" y="437354"/>
                </a:lnTo>
                <a:lnTo>
                  <a:pt x="1070436" y="429799"/>
                </a:lnTo>
                <a:lnTo>
                  <a:pt x="1083536" y="423167"/>
                </a:lnTo>
                <a:lnTo>
                  <a:pt x="1091605" y="417038"/>
                </a:lnTo>
                <a:lnTo>
                  <a:pt x="1099543" y="411918"/>
                </a:lnTo>
                <a:lnTo>
                  <a:pt x="1112250" y="408309"/>
                </a:lnTo>
                <a:lnTo>
                  <a:pt x="1133091" y="407302"/>
                </a:lnTo>
                <a:lnTo>
                  <a:pt x="1158768" y="408309"/>
                </a:lnTo>
                <a:lnTo>
                  <a:pt x="1184183" y="409316"/>
                </a:lnTo>
                <a:lnTo>
                  <a:pt x="1204240" y="408309"/>
                </a:lnTo>
                <a:lnTo>
                  <a:pt x="1215935" y="403944"/>
                </a:lnTo>
                <a:lnTo>
                  <a:pt x="1222534" y="397564"/>
                </a:lnTo>
                <a:lnTo>
                  <a:pt x="1228349" y="391183"/>
                </a:lnTo>
                <a:lnTo>
                  <a:pt x="1237692" y="386819"/>
                </a:lnTo>
                <a:lnTo>
                  <a:pt x="1252261" y="385812"/>
                </a:lnTo>
                <a:lnTo>
                  <a:pt x="1269575" y="386819"/>
                </a:lnTo>
                <a:lnTo>
                  <a:pt x="1287672" y="387826"/>
                </a:lnTo>
                <a:lnTo>
                  <a:pt x="1304594" y="386819"/>
                </a:lnTo>
                <a:lnTo>
                  <a:pt x="1319915" y="382706"/>
                </a:lnTo>
                <a:lnTo>
                  <a:pt x="1334648" y="376745"/>
                </a:lnTo>
                <a:lnTo>
                  <a:pt x="1348989" y="370449"/>
                </a:lnTo>
                <a:lnTo>
                  <a:pt x="1363133" y="365329"/>
                </a:lnTo>
                <a:lnTo>
                  <a:pt x="1379564" y="361384"/>
                </a:lnTo>
                <a:lnTo>
                  <a:pt x="1397368" y="357942"/>
                </a:lnTo>
                <a:lnTo>
                  <a:pt x="1411644" y="355507"/>
                </a:lnTo>
                <a:lnTo>
                  <a:pt x="1417491" y="354584"/>
                </a:lnTo>
                <a:lnTo>
                  <a:pt x="1471849" y="343839"/>
                </a:lnTo>
                <a:lnTo>
                  <a:pt x="1514709" y="333766"/>
                </a:lnTo>
                <a:lnTo>
                  <a:pt x="1555478" y="322349"/>
                </a:lnTo>
                <a:lnTo>
                  <a:pt x="1593109" y="300859"/>
                </a:lnTo>
                <a:lnTo>
                  <a:pt x="1611665" y="278698"/>
                </a:lnTo>
                <a:lnTo>
                  <a:pt x="1622020" y="266861"/>
                </a:lnTo>
                <a:lnTo>
                  <a:pt x="1634924" y="257879"/>
                </a:lnTo>
                <a:lnTo>
                  <a:pt x="1651584" y="253178"/>
                </a:lnTo>
                <a:lnTo>
                  <a:pt x="1670989" y="251164"/>
                </a:lnTo>
                <a:lnTo>
                  <a:pt x="1691177" y="249821"/>
                </a:lnTo>
                <a:lnTo>
                  <a:pt x="1710189" y="247134"/>
                </a:lnTo>
                <a:lnTo>
                  <a:pt x="1763208" y="232780"/>
                </a:lnTo>
                <a:lnTo>
                  <a:pt x="1792249" y="202139"/>
                </a:lnTo>
                <a:lnTo>
                  <a:pt x="1797868" y="190135"/>
                </a:lnTo>
                <a:lnTo>
                  <a:pt x="1806361" y="182664"/>
                </a:lnTo>
                <a:lnTo>
                  <a:pt x="1819134" y="182329"/>
                </a:lnTo>
                <a:lnTo>
                  <a:pt x="1834324" y="186694"/>
                </a:lnTo>
                <a:lnTo>
                  <a:pt x="1850168" y="191730"/>
                </a:lnTo>
                <a:lnTo>
                  <a:pt x="1864901" y="193409"/>
                </a:lnTo>
                <a:lnTo>
                  <a:pt x="1904493" y="178803"/>
                </a:lnTo>
                <a:lnTo>
                  <a:pt x="1933600" y="148750"/>
                </a:lnTo>
                <a:lnTo>
                  <a:pt x="1940166" y="139684"/>
                </a:lnTo>
                <a:lnTo>
                  <a:pt x="1948103" y="128940"/>
                </a:lnTo>
                <a:lnTo>
                  <a:pt x="1956630" y="116852"/>
                </a:lnTo>
                <a:lnTo>
                  <a:pt x="1966332" y="105435"/>
                </a:lnTo>
                <a:lnTo>
                  <a:pt x="2015431" y="87974"/>
                </a:lnTo>
                <a:lnTo>
                  <a:pt x="2040519" y="85959"/>
                </a:lnTo>
                <a:lnTo>
                  <a:pt x="2136691" y="64469"/>
                </a:lnTo>
                <a:lnTo>
                  <a:pt x="2147864" y="63462"/>
                </a:lnTo>
                <a:lnTo>
                  <a:pt x="2153417" y="64469"/>
                </a:lnTo>
                <a:lnTo>
                  <a:pt x="2156880" y="65476"/>
                </a:lnTo>
                <a:lnTo>
                  <a:pt x="2161779" y="64469"/>
                </a:lnTo>
                <a:lnTo>
                  <a:pt x="2167038" y="60105"/>
                </a:lnTo>
                <a:lnTo>
                  <a:pt x="2171448" y="53724"/>
                </a:lnTo>
                <a:lnTo>
                  <a:pt x="2178341" y="47344"/>
                </a:lnTo>
                <a:lnTo>
                  <a:pt x="2191049" y="42979"/>
                </a:lnTo>
                <a:lnTo>
                  <a:pt x="2214047" y="41972"/>
                </a:lnTo>
                <a:lnTo>
                  <a:pt x="2244362" y="42979"/>
                </a:lnTo>
                <a:lnTo>
                  <a:pt x="2274154" y="43986"/>
                </a:lnTo>
                <a:lnTo>
                  <a:pt x="2295584" y="42979"/>
                </a:lnTo>
                <a:lnTo>
                  <a:pt x="2305090" y="39119"/>
                </a:lnTo>
                <a:lnTo>
                  <a:pt x="2307344" y="33578"/>
                </a:lnTo>
                <a:lnTo>
                  <a:pt x="2306854" y="27366"/>
                </a:lnTo>
                <a:lnTo>
                  <a:pt x="2308128" y="21489"/>
                </a:lnTo>
                <a:lnTo>
                  <a:pt x="2312799" y="15109"/>
                </a:lnTo>
                <a:lnTo>
                  <a:pt x="2318320" y="8058"/>
                </a:lnTo>
                <a:lnTo>
                  <a:pt x="2322926" y="2350"/>
                </a:lnTo>
                <a:lnTo>
                  <a:pt x="2324854" y="0"/>
                </a:lnTo>
              </a:path>
            </a:pathLst>
          </a:custGeom>
          <a:ln w="59158">
            <a:solidFill>
              <a:srgbClr val="00CCFF"/>
            </a:solidFill>
          </a:ln>
        </p:spPr>
        <p:txBody>
          <a:bodyPr wrap="square" lIns="0" tIns="0" rIns="0" bIns="0" rtlCol="0"/>
          <a:lstStyle/>
          <a:p>
            <a:endParaRPr sz="1539"/>
          </a:p>
        </p:txBody>
      </p:sp>
      <p:sp>
        <p:nvSpPr>
          <p:cNvPr id="51" name="object 51"/>
          <p:cNvSpPr/>
          <p:nvPr/>
        </p:nvSpPr>
        <p:spPr>
          <a:xfrm>
            <a:off x="3609816" y="4415293"/>
            <a:ext cx="200690" cy="185051"/>
          </a:xfrm>
          <a:prstGeom prst="rect">
            <a:avLst/>
          </a:prstGeom>
          <a:blipFill>
            <a:blip r:embed="rId25" cstate="print"/>
            <a:stretch>
              <a:fillRect/>
            </a:stretch>
          </a:blipFill>
        </p:spPr>
        <p:txBody>
          <a:bodyPr wrap="square" lIns="0" tIns="0" rIns="0" bIns="0" rtlCol="0"/>
          <a:lstStyle/>
          <a:p>
            <a:endParaRPr sz="1539"/>
          </a:p>
        </p:txBody>
      </p:sp>
      <p:sp>
        <p:nvSpPr>
          <p:cNvPr id="52" name="object 52"/>
          <p:cNvSpPr/>
          <p:nvPr/>
        </p:nvSpPr>
        <p:spPr>
          <a:xfrm>
            <a:off x="3661716" y="4452615"/>
            <a:ext cx="93395" cy="73847"/>
          </a:xfrm>
          <a:custGeom>
            <a:avLst/>
            <a:gdLst/>
            <a:ahLst/>
            <a:cxnLst/>
            <a:rect l="l" t="t" r="r" b="b"/>
            <a:pathLst>
              <a:path w="109220" h="86360">
                <a:moveTo>
                  <a:pt x="0" y="85959"/>
                </a:moveTo>
                <a:lnTo>
                  <a:pt x="87809" y="21489"/>
                </a:lnTo>
                <a:lnTo>
                  <a:pt x="108716" y="0"/>
                </a:lnTo>
              </a:path>
            </a:pathLst>
          </a:custGeom>
          <a:ln w="59150">
            <a:solidFill>
              <a:srgbClr val="00CCFF"/>
            </a:solidFill>
          </a:ln>
        </p:spPr>
        <p:txBody>
          <a:bodyPr wrap="square" lIns="0" tIns="0" rIns="0" bIns="0" rtlCol="0"/>
          <a:lstStyle/>
          <a:p>
            <a:endParaRPr sz="1539"/>
          </a:p>
        </p:txBody>
      </p:sp>
      <p:sp>
        <p:nvSpPr>
          <p:cNvPr id="53" name="object 53"/>
          <p:cNvSpPr/>
          <p:nvPr/>
        </p:nvSpPr>
        <p:spPr>
          <a:xfrm>
            <a:off x="5674058" y="3112109"/>
            <a:ext cx="2025146" cy="768878"/>
          </a:xfrm>
          <a:prstGeom prst="rect">
            <a:avLst/>
          </a:prstGeom>
          <a:blipFill>
            <a:blip r:embed="rId26" cstate="print"/>
            <a:stretch>
              <a:fillRect/>
            </a:stretch>
          </a:blipFill>
        </p:spPr>
        <p:txBody>
          <a:bodyPr wrap="square" lIns="0" tIns="0" rIns="0" bIns="0" rtlCol="0"/>
          <a:lstStyle/>
          <a:p>
            <a:endParaRPr sz="1539"/>
          </a:p>
        </p:txBody>
      </p:sp>
      <p:sp>
        <p:nvSpPr>
          <p:cNvPr id="54" name="object 54"/>
          <p:cNvSpPr/>
          <p:nvPr/>
        </p:nvSpPr>
        <p:spPr>
          <a:xfrm>
            <a:off x="5710499" y="3147904"/>
            <a:ext cx="1952602" cy="654306"/>
          </a:xfrm>
          <a:custGeom>
            <a:avLst/>
            <a:gdLst/>
            <a:ahLst/>
            <a:cxnLst/>
            <a:rect l="l" t="t" r="r" b="b"/>
            <a:pathLst>
              <a:path w="2283459" h="765175">
                <a:moveTo>
                  <a:pt x="0" y="762893"/>
                </a:moveTo>
                <a:lnTo>
                  <a:pt x="79446" y="762893"/>
                </a:lnTo>
                <a:lnTo>
                  <a:pt x="92088" y="763649"/>
                </a:lnTo>
                <a:lnTo>
                  <a:pt x="101137" y="764908"/>
                </a:lnTo>
                <a:lnTo>
                  <a:pt x="111885" y="765160"/>
                </a:lnTo>
                <a:lnTo>
                  <a:pt x="157978" y="759116"/>
                </a:lnTo>
                <a:lnTo>
                  <a:pt x="230368" y="745516"/>
                </a:lnTo>
                <a:lnTo>
                  <a:pt x="290475" y="704887"/>
                </a:lnTo>
                <a:lnTo>
                  <a:pt x="314649" y="670889"/>
                </a:lnTo>
                <a:lnTo>
                  <a:pt x="338300" y="637227"/>
                </a:lnTo>
                <a:lnTo>
                  <a:pt x="363781" y="612463"/>
                </a:lnTo>
                <a:lnTo>
                  <a:pt x="391875" y="600795"/>
                </a:lnTo>
                <a:lnTo>
                  <a:pt x="421275" y="597018"/>
                </a:lnTo>
                <a:lnTo>
                  <a:pt x="451198" y="595591"/>
                </a:lnTo>
                <a:lnTo>
                  <a:pt x="480860" y="590973"/>
                </a:lnTo>
                <a:lnTo>
                  <a:pt x="510325" y="580984"/>
                </a:lnTo>
                <a:lnTo>
                  <a:pt x="539922" y="568812"/>
                </a:lnTo>
                <a:lnTo>
                  <a:pt x="569257" y="556976"/>
                </a:lnTo>
                <a:lnTo>
                  <a:pt x="597939" y="547993"/>
                </a:lnTo>
                <a:lnTo>
                  <a:pt x="626784" y="543292"/>
                </a:lnTo>
                <a:lnTo>
                  <a:pt x="655694" y="541277"/>
                </a:lnTo>
                <a:lnTo>
                  <a:pt x="682906" y="539934"/>
                </a:lnTo>
                <a:lnTo>
                  <a:pt x="706655" y="537249"/>
                </a:lnTo>
                <a:lnTo>
                  <a:pt x="755656" y="524405"/>
                </a:lnTo>
                <a:lnTo>
                  <a:pt x="793157" y="480167"/>
                </a:lnTo>
                <a:lnTo>
                  <a:pt x="804950" y="461615"/>
                </a:lnTo>
                <a:lnTo>
                  <a:pt x="819552" y="451289"/>
                </a:lnTo>
                <a:lnTo>
                  <a:pt x="838695" y="454563"/>
                </a:lnTo>
                <a:lnTo>
                  <a:pt x="860844" y="466735"/>
                </a:lnTo>
                <a:lnTo>
                  <a:pt x="883254" y="479242"/>
                </a:lnTo>
                <a:lnTo>
                  <a:pt x="903180" y="483524"/>
                </a:lnTo>
                <a:lnTo>
                  <a:pt x="919677" y="475381"/>
                </a:lnTo>
                <a:lnTo>
                  <a:pt x="934279" y="460019"/>
                </a:lnTo>
                <a:lnTo>
                  <a:pt x="947967" y="442978"/>
                </a:lnTo>
                <a:lnTo>
                  <a:pt x="961720" y="429799"/>
                </a:lnTo>
                <a:lnTo>
                  <a:pt x="975113" y="422160"/>
                </a:lnTo>
                <a:lnTo>
                  <a:pt x="987853" y="417040"/>
                </a:lnTo>
                <a:lnTo>
                  <a:pt x="1001116" y="412926"/>
                </a:lnTo>
                <a:lnTo>
                  <a:pt x="1016078" y="408309"/>
                </a:lnTo>
                <a:lnTo>
                  <a:pt x="1032934" y="402432"/>
                </a:lnTo>
                <a:lnTo>
                  <a:pt x="1051097" y="396220"/>
                </a:lnTo>
                <a:lnTo>
                  <a:pt x="1070566" y="390680"/>
                </a:lnTo>
                <a:lnTo>
                  <a:pt x="1091343" y="386819"/>
                </a:lnTo>
                <a:lnTo>
                  <a:pt x="1113524" y="385812"/>
                </a:lnTo>
                <a:lnTo>
                  <a:pt x="1137077" y="386819"/>
                </a:lnTo>
                <a:lnTo>
                  <a:pt x="1161806" y="387826"/>
                </a:lnTo>
                <a:lnTo>
                  <a:pt x="1187515" y="386819"/>
                </a:lnTo>
                <a:lnTo>
                  <a:pt x="1215151" y="382454"/>
                </a:lnTo>
                <a:lnTo>
                  <a:pt x="1244486" y="376074"/>
                </a:lnTo>
                <a:lnTo>
                  <a:pt x="1273560" y="369694"/>
                </a:lnTo>
                <a:lnTo>
                  <a:pt x="1300412" y="365329"/>
                </a:lnTo>
                <a:lnTo>
                  <a:pt x="1325697" y="364826"/>
                </a:lnTo>
                <a:lnTo>
                  <a:pt x="1350067" y="366673"/>
                </a:lnTo>
                <a:lnTo>
                  <a:pt x="1371562" y="367848"/>
                </a:lnTo>
                <a:lnTo>
                  <a:pt x="1388222" y="365329"/>
                </a:lnTo>
                <a:lnTo>
                  <a:pt x="1397172" y="357605"/>
                </a:lnTo>
                <a:lnTo>
                  <a:pt x="1400243" y="346524"/>
                </a:lnTo>
                <a:lnTo>
                  <a:pt x="1402530" y="334101"/>
                </a:lnTo>
                <a:lnTo>
                  <a:pt x="1409129" y="322349"/>
                </a:lnTo>
                <a:lnTo>
                  <a:pt x="1453719" y="289358"/>
                </a:lnTo>
                <a:lnTo>
                  <a:pt x="1492462" y="269799"/>
                </a:lnTo>
                <a:lnTo>
                  <a:pt x="1537608" y="252674"/>
                </a:lnTo>
                <a:lnTo>
                  <a:pt x="1568936" y="244868"/>
                </a:lnTo>
                <a:lnTo>
                  <a:pt x="1579520" y="245120"/>
                </a:lnTo>
                <a:lnTo>
                  <a:pt x="1586446" y="246379"/>
                </a:lnTo>
                <a:lnTo>
                  <a:pt x="1588928" y="247134"/>
                </a:lnTo>
                <a:lnTo>
                  <a:pt x="1706007" y="236389"/>
                </a:lnTo>
                <a:lnTo>
                  <a:pt x="1716036" y="236390"/>
                </a:lnTo>
                <a:lnTo>
                  <a:pt x="1717245" y="237733"/>
                </a:lnTo>
                <a:lnTo>
                  <a:pt x="1718061" y="238405"/>
                </a:lnTo>
                <a:lnTo>
                  <a:pt x="1779966" y="222958"/>
                </a:lnTo>
                <a:lnTo>
                  <a:pt x="1831449" y="204154"/>
                </a:lnTo>
                <a:lnTo>
                  <a:pt x="1841380" y="180650"/>
                </a:lnTo>
                <a:lnTo>
                  <a:pt x="1839681" y="169150"/>
                </a:lnTo>
                <a:lnTo>
                  <a:pt x="1839812" y="161174"/>
                </a:lnTo>
                <a:lnTo>
                  <a:pt x="1842752" y="159159"/>
                </a:lnTo>
                <a:lnTo>
                  <a:pt x="1846084" y="161174"/>
                </a:lnTo>
                <a:lnTo>
                  <a:pt x="1849416" y="163189"/>
                </a:lnTo>
                <a:lnTo>
                  <a:pt x="1852356" y="161174"/>
                </a:lnTo>
                <a:lnTo>
                  <a:pt x="1854153" y="152444"/>
                </a:lnTo>
                <a:lnTo>
                  <a:pt x="1855231" y="139684"/>
                </a:lnTo>
                <a:lnTo>
                  <a:pt x="1856962" y="126925"/>
                </a:lnTo>
                <a:lnTo>
                  <a:pt x="1860719" y="118194"/>
                </a:lnTo>
                <a:lnTo>
                  <a:pt x="1868004" y="116179"/>
                </a:lnTo>
                <a:lnTo>
                  <a:pt x="1877706" y="118194"/>
                </a:lnTo>
                <a:lnTo>
                  <a:pt x="1887278" y="120209"/>
                </a:lnTo>
                <a:lnTo>
                  <a:pt x="1894170" y="118194"/>
                </a:lnTo>
                <a:lnTo>
                  <a:pt x="1896489" y="109715"/>
                </a:lnTo>
                <a:lnTo>
                  <a:pt x="1895999" y="97376"/>
                </a:lnTo>
                <a:lnTo>
                  <a:pt x="1895640" y="84700"/>
                </a:lnTo>
                <a:lnTo>
                  <a:pt x="1935984" y="64469"/>
                </a:lnTo>
                <a:lnTo>
                  <a:pt x="1945947" y="65897"/>
                </a:lnTo>
                <a:lnTo>
                  <a:pt x="1956107" y="69171"/>
                </a:lnTo>
                <a:lnTo>
                  <a:pt x="1966658" y="72780"/>
                </a:lnTo>
                <a:lnTo>
                  <a:pt x="1977797" y="75214"/>
                </a:lnTo>
                <a:lnTo>
                  <a:pt x="1989950" y="76473"/>
                </a:lnTo>
                <a:lnTo>
                  <a:pt x="2002886" y="77228"/>
                </a:lnTo>
                <a:lnTo>
                  <a:pt x="2015822" y="76977"/>
                </a:lnTo>
                <a:lnTo>
                  <a:pt x="2027974" y="75214"/>
                </a:lnTo>
                <a:lnTo>
                  <a:pt x="2039310" y="71101"/>
                </a:lnTo>
                <a:lnTo>
                  <a:pt x="2050188" y="65141"/>
                </a:lnTo>
                <a:lnTo>
                  <a:pt x="2060413" y="58845"/>
                </a:lnTo>
                <a:lnTo>
                  <a:pt x="2069788" y="53724"/>
                </a:lnTo>
                <a:lnTo>
                  <a:pt x="2078674" y="50283"/>
                </a:lnTo>
                <a:lnTo>
                  <a:pt x="2087037" y="47681"/>
                </a:lnTo>
                <a:lnTo>
                  <a:pt x="2094093" y="45414"/>
                </a:lnTo>
                <a:lnTo>
                  <a:pt x="2099059" y="42979"/>
                </a:lnTo>
                <a:lnTo>
                  <a:pt x="2103936" y="39399"/>
                </a:lnTo>
                <a:lnTo>
                  <a:pt x="2094180" y="34025"/>
                </a:lnTo>
                <a:lnTo>
                  <a:pt x="2099059" y="32234"/>
                </a:lnTo>
                <a:lnTo>
                  <a:pt x="2104906" y="31983"/>
                </a:lnTo>
                <a:lnTo>
                  <a:pt x="2113432" y="32906"/>
                </a:lnTo>
                <a:lnTo>
                  <a:pt x="2122088" y="33493"/>
                </a:lnTo>
                <a:lnTo>
                  <a:pt x="2128328" y="32234"/>
                </a:lnTo>
                <a:lnTo>
                  <a:pt x="2127707" y="28121"/>
                </a:lnTo>
                <a:lnTo>
                  <a:pt x="2122840" y="22161"/>
                </a:lnTo>
                <a:lnTo>
                  <a:pt x="2121762" y="15865"/>
                </a:lnTo>
                <a:lnTo>
                  <a:pt x="2132509" y="10744"/>
                </a:lnTo>
                <a:lnTo>
                  <a:pt x="2166908" y="6800"/>
                </a:lnTo>
                <a:lnTo>
                  <a:pt x="2217444" y="3358"/>
                </a:lnTo>
                <a:lnTo>
                  <a:pt x="2263145" y="923"/>
                </a:lnTo>
                <a:lnTo>
                  <a:pt x="2283039" y="0"/>
                </a:lnTo>
              </a:path>
            </a:pathLst>
          </a:custGeom>
          <a:ln w="59158">
            <a:solidFill>
              <a:srgbClr val="00CCFF"/>
            </a:solidFill>
          </a:ln>
        </p:spPr>
        <p:txBody>
          <a:bodyPr wrap="square" lIns="0" tIns="0" rIns="0" bIns="0" rtlCol="0"/>
          <a:lstStyle/>
          <a:p>
            <a:endParaRPr sz="1539"/>
          </a:p>
        </p:txBody>
      </p:sp>
      <p:sp>
        <p:nvSpPr>
          <p:cNvPr id="55" name="object 55"/>
          <p:cNvSpPr txBox="1">
            <a:spLocks noGrp="1"/>
          </p:cNvSpPr>
          <p:nvPr>
            <p:ph type="title"/>
          </p:nvPr>
        </p:nvSpPr>
        <p:spPr>
          <a:xfrm>
            <a:off x="848926" y="618858"/>
            <a:ext cx="7434658" cy="392609"/>
          </a:xfrm>
          <a:prstGeom prst="rect">
            <a:avLst/>
          </a:prstGeom>
        </p:spPr>
        <p:txBody>
          <a:bodyPr vert="horz" wrap="square" lIns="0" tIns="10860" rIns="0" bIns="0" rtlCol="0" anchor="ctr">
            <a:spAutoFit/>
          </a:bodyPr>
          <a:lstStyle/>
          <a:p>
            <a:pPr marL="10860">
              <a:spcBef>
                <a:spcPts val="86"/>
              </a:spcBef>
            </a:pPr>
            <a:r>
              <a:rPr sz="2480" spc="-4" dirty="0"/>
              <a:t>PARADIGM-HF: </a:t>
            </a:r>
            <a:r>
              <a:rPr sz="2480" spc="-9" dirty="0"/>
              <a:t>CARDIOVASCULAR</a:t>
            </a:r>
            <a:r>
              <a:rPr sz="2480" spc="-13" dirty="0"/>
              <a:t> </a:t>
            </a:r>
            <a:r>
              <a:rPr sz="2480" spc="-4" dirty="0"/>
              <a:t>DEATH</a:t>
            </a:r>
            <a:endParaRPr sz="2480"/>
          </a:p>
        </p:txBody>
      </p:sp>
      <p:sp>
        <p:nvSpPr>
          <p:cNvPr id="56" name="object 56"/>
          <p:cNvSpPr/>
          <p:nvPr/>
        </p:nvSpPr>
        <p:spPr>
          <a:xfrm>
            <a:off x="5085815" y="3929798"/>
            <a:ext cx="2016676" cy="1006709"/>
          </a:xfrm>
          <a:custGeom>
            <a:avLst/>
            <a:gdLst/>
            <a:ahLst/>
            <a:cxnLst/>
            <a:rect l="l" t="t" r="r" b="b"/>
            <a:pathLst>
              <a:path w="2358390" h="1177289">
                <a:moveTo>
                  <a:pt x="1126691" y="851387"/>
                </a:moveTo>
                <a:lnTo>
                  <a:pt x="842332" y="851387"/>
                </a:lnTo>
                <a:lnTo>
                  <a:pt x="926402" y="1176807"/>
                </a:lnTo>
                <a:lnTo>
                  <a:pt x="1126691" y="851387"/>
                </a:lnTo>
                <a:close/>
              </a:path>
              <a:path w="2358390" h="1177289">
                <a:moveTo>
                  <a:pt x="1523080" y="813685"/>
                </a:moveTo>
                <a:lnTo>
                  <a:pt x="1149896" y="813685"/>
                </a:lnTo>
                <a:lnTo>
                  <a:pt x="1446324" y="1075307"/>
                </a:lnTo>
                <a:lnTo>
                  <a:pt x="1523080" y="813685"/>
                </a:lnTo>
                <a:close/>
              </a:path>
              <a:path w="2358390" h="1177289">
                <a:moveTo>
                  <a:pt x="1880270" y="787643"/>
                </a:moveTo>
                <a:lnTo>
                  <a:pt x="1530720" y="787643"/>
                </a:lnTo>
                <a:lnTo>
                  <a:pt x="1981093" y="985847"/>
                </a:lnTo>
                <a:lnTo>
                  <a:pt x="1880270" y="787643"/>
                </a:lnTo>
                <a:close/>
              </a:path>
              <a:path w="2358390" h="1177289">
                <a:moveTo>
                  <a:pt x="1865859" y="759312"/>
                </a:moveTo>
                <a:lnTo>
                  <a:pt x="618730" y="759312"/>
                </a:lnTo>
                <a:lnTo>
                  <a:pt x="519921" y="959806"/>
                </a:lnTo>
                <a:lnTo>
                  <a:pt x="842332" y="851387"/>
                </a:lnTo>
                <a:lnTo>
                  <a:pt x="1126691" y="851387"/>
                </a:lnTo>
                <a:lnTo>
                  <a:pt x="1149896" y="813685"/>
                </a:lnTo>
                <a:lnTo>
                  <a:pt x="1523080" y="813685"/>
                </a:lnTo>
                <a:lnTo>
                  <a:pt x="1530720" y="787643"/>
                </a:lnTo>
                <a:lnTo>
                  <a:pt x="1880270" y="787643"/>
                </a:lnTo>
                <a:lnTo>
                  <a:pt x="1865859" y="759312"/>
                </a:lnTo>
                <a:close/>
              </a:path>
              <a:path w="2358390" h="1177289">
                <a:moveTo>
                  <a:pt x="40397" y="125036"/>
                </a:moveTo>
                <a:lnTo>
                  <a:pt x="505181" y="414987"/>
                </a:lnTo>
                <a:lnTo>
                  <a:pt x="0" y="469360"/>
                </a:lnTo>
                <a:lnTo>
                  <a:pt x="406372" y="641522"/>
                </a:lnTo>
                <a:lnTo>
                  <a:pt x="14739" y="794726"/>
                </a:lnTo>
                <a:lnTo>
                  <a:pt x="618730" y="759312"/>
                </a:lnTo>
                <a:lnTo>
                  <a:pt x="1865859" y="759312"/>
                </a:lnTo>
                <a:lnTo>
                  <a:pt x="1838284" y="705104"/>
                </a:lnTo>
                <a:lnTo>
                  <a:pt x="2304419" y="705104"/>
                </a:lnTo>
                <a:lnTo>
                  <a:pt x="1922354" y="570697"/>
                </a:lnTo>
                <a:lnTo>
                  <a:pt x="2303396" y="443318"/>
                </a:lnTo>
                <a:lnTo>
                  <a:pt x="1823544" y="398534"/>
                </a:lnTo>
                <a:lnTo>
                  <a:pt x="1887327" y="344324"/>
                </a:lnTo>
                <a:lnTo>
                  <a:pt x="798333" y="344324"/>
                </a:lnTo>
                <a:lnTo>
                  <a:pt x="40397" y="125036"/>
                </a:lnTo>
                <a:close/>
              </a:path>
              <a:path w="2358390" h="1177289">
                <a:moveTo>
                  <a:pt x="2304419" y="705104"/>
                </a:moveTo>
                <a:lnTo>
                  <a:pt x="1838284" y="705104"/>
                </a:lnTo>
                <a:lnTo>
                  <a:pt x="2358315" y="724063"/>
                </a:lnTo>
                <a:lnTo>
                  <a:pt x="2304419" y="705104"/>
                </a:lnTo>
                <a:close/>
              </a:path>
              <a:path w="2358390" h="1177289">
                <a:moveTo>
                  <a:pt x="911881" y="125036"/>
                </a:moveTo>
                <a:lnTo>
                  <a:pt x="798333" y="344324"/>
                </a:lnTo>
                <a:lnTo>
                  <a:pt x="1887327" y="344324"/>
                </a:lnTo>
                <a:lnTo>
                  <a:pt x="1920660" y="315995"/>
                </a:lnTo>
                <a:lnTo>
                  <a:pt x="1179156" y="315995"/>
                </a:lnTo>
                <a:lnTo>
                  <a:pt x="911881" y="125036"/>
                </a:lnTo>
                <a:close/>
              </a:path>
              <a:path w="2358390" h="1177289">
                <a:moveTo>
                  <a:pt x="1585530" y="0"/>
                </a:moveTo>
                <a:lnTo>
                  <a:pt x="1179156" y="315995"/>
                </a:lnTo>
                <a:lnTo>
                  <a:pt x="1920660" y="315995"/>
                </a:lnTo>
                <a:lnTo>
                  <a:pt x="1951109" y="290116"/>
                </a:lnTo>
                <a:lnTo>
                  <a:pt x="1545460" y="290116"/>
                </a:lnTo>
                <a:lnTo>
                  <a:pt x="1585530" y="0"/>
                </a:lnTo>
                <a:close/>
              </a:path>
              <a:path w="2358390" h="1177289">
                <a:moveTo>
                  <a:pt x="2006751" y="242825"/>
                </a:moveTo>
                <a:lnTo>
                  <a:pt x="1545460" y="290116"/>
                </a:lnTo>
                <a:lnTo>
                  <a:pt x="1951109" y="290116"/>
                </a:lnTo>
                <a:lnTo>
                  <a:pt x="2006751" y="242825"/>
                </a:lnTo>
                <a:close/>
              </a:path>
            </a:pathLst>
          </a:custGeom>
          <a:solidFill>
            <a:srgbClr val="00CCFF"/>
          </a:solidFill>
        </p:spPr>
        <p:txBody>
          <a:bodyPr wrap="square" lIns="0" tIns="0" rIns="0" bIns="0" rtlCol="0"/>
          <a:lstStyle/>
          <a:p>
            <a:endParaRPr sz="1539"/>
          </a:p>
        </p:txBody>
      </p:sp>
      <p:sp>
        <p:nvSpPr>
          <p:cNvPr id="57" name="object 57"/>
          <p:cNvSpPr/>
          <p:nvPr/>
        </p:nvSpPr>
        <p:spPr>
          <a:xfrm>
            <a:off x="5085815" y="3929798"/>
            <a:ext cx="2016676" cy="1006709"/>
          </a:xfrm>
          <a:custGeom>
            <a:avLst/>
            <a:gdLst/>
            <a:ahLst/>
            <a:cxnLst/>
            <a:rect l="l" t="t" r="r" b="b"/>
            <a:pathLst>
              <a:path w="2358390" h="1177289">
                <a:moveTo>
                  <a:pt x="1179156" y="315994"/>
                </a:moveTo>
                <a:lnTo>
                  <a:pt x="1585529" y="0"/>
                </a:lnTo>
                <a:lnTo>
                  <a:pt x="1545460" y="290115"/>
                </a:lnTo>
                <a:lnTo>
                  <a:pt x="2006751" y="242825"/>
                </a:lnTo>
                <a:lnTo>
                  <a:pt x="1823544" y="398534"/>
                </a:lnTo>
                <a:lnTo>
                  <a:pt x="2303397" y="443318"/>
                </a:lnTo>
                <a:lnTo>
                  <a:pt x="1922354" y="570696"/>
                </a:lnTo>
                <a:lnTo>
                  <a:pt x="2358314" y="724063"/>
                </a:lnTo>
                <a:lnTo>
                  <a:pt x="1838284" y="705103"/>
                </a:lnTo>
                <a:lnTo>
                  <a:pt x="1981093" y="985848"/>
                </a:lnTo>
                <a:lnTo>
                  <a:pt x="1530721" y="787643"/>
                </a:lnTo>
                <a:lnTo>
                  <a:pt x="1446324" y="1075306"/>
                </a:lnTo>
                <a:lnTo>
                  <a:pt x="1149897" y="813685"/>
                </a:lnTo>
                <a:lnTo>
                  <a:pt x="926402" y="1176806"/>
                </a:lnTo>
                <a:lnTo>
                  <a:pt x="842333" y="851386"/>
                </a:lnTo>
                <a:lnTo>
                  <a:pt x="519921" y="959805"/>
                </a:lnTo>
                <a:lnTo>
                  <a:pt x="618730" y="759312"/>
                </a:lnTo>
                <a:lnTo>
                  <a:pt x="14739" y="794725"/>
                </a:lnTo>
                <a:lnTo>
                  <a:pt x="406372" y="641523"/>
                </a:lnTo>
                <a:lnTo>
                  <a:pt x="0" y="469360"/>
                </a:lnTo>
                <a:lnTo>
                  <a:pt x="505181" y="414987"/>
                </a:lnTo>
                <a:lnTo>
                  <a:pt x="40397" y="125035"/>
                </a:lnTo>
                <a:lnTo>
                  <a:pt x="798333" y="344324"/>
                </a:lnTo>
                <a:lnTo>
                  <a:pt x="911881" y="125035"/>
                </a:lnTo>
                <a:lnTo>
                  <a:pt x="1179156" y="315994"/>
                </a:lnTo>
                <a:close/>
              </a:path>
            </a:pathLst>
          </a:custGeom>
          <a:ln w="12704">
            <a:solidFill>
              <a:srgbClr val="00CCFF"/>
            </a:solidFill>
          </a:ln>
        </p:spPr>
        <p:txBody>
          <a:bodyPr wrap="square" lIns="0" tIns="0" rIns="0" bIns="0" rtlCol="0"/>
          <a:lstStyle/>
          <a:p>
            <a:endParaRPr sz="1539"/>
          </a:p>
        </p:txBody>
      </p:sp>
      <p:sp>
        <p:nvSpPr>
          <p:cNvPr id="58" name="object 58"/>
          <p:cNvSpPr txBox="1"/>
          <p:nvPr/>
        </p:nvSpPr>
        <p:spPr>
          <a:xfrm>
            <a:off x="5599361" y="3016909"/>
            <a:ext cx="2563469" cy="1530934"/>
          </a:xfrm>
          <a:prstGeom prst="rect">
            <a:avLst/>
          </a:prstGeom>
        </p:spPr>
        <p:txBody>
          <a:bodyPr vert="horz" wrap="square" lIns="0" tIns="10860" rIns="0" bIns="0" rtlCol="0">
            <a:spAutoFit/>
          </a:bodyPr>
          <a:lstStyle/>
          <a:p>
            <a:pPr marR="4344" algn="r">
              <a:spcBef>
                <a:spcPts val="86"/>
              </a:spcBef>
            </a:pPr>
            <a:r>
              <a:rPr sz="1197" spc="9" dirty="0">
                <a:solidFill>
                  <a:srgbClr val="FFFFFF"/>
                </a:solidFill>
                <a:latin typeface="Arial"/>
                <a:cs typeface="Arial"/>
              </a:rPr>
              <a:t>558</a:t>
            </a:r>
            <a:endParaRPr sz="1197">
              <a:latin typeface="Arial"/>
              <a:cs typeface="Arial"/>
            </a:endParaRPr>
          </a:p>
          <a:p>
            <a:pPr>
              <a:lnSpc>
                <a:spcPct val="100000"/>
              </a:lnSpc>
            </a:pPr>
            <a:endParaRPr sz="1283">
              <a:latin typeface="Times New Roman"/>
              <a:cs typeface="Times New Roman"/>
            </a:endParaRPr>
          </a:p>
          <a:p>
            <a:pPr>
              <a:spcBef>
                <a:spcPts val="13"/>
              </a:spcBef>
            </a:pPr>
            <a:endParaRPr sz="1710">
              <a:latin typeface="Times New Roman"/>
              <a:cs typeface="Times New Roman"/>
            </a:endParaRPr>
          </a:p>
          <a:p>
            <a:pPr marL="1280910"/>
            <a:r>
              <a:rPr sz="1454" b="1" spc="-26" dirty="0">
                <a:solidFill>
                  <a:srgbClr val="FFFFFF"/>
                </a:solidFill>
                <a:latin typeface="Arial"/>
                <a:cs typeface="Arial"/>
              </a:rPr>
              <a:t>LCZ696</a:t>
            </a:r>
            <a:endParaRPr sz="1454">
              <a:latin typeface="Arial"/>
              <a:cs typeface="Arial"/>
            </a:endParaRPr>
          </a:p>
          <a:p>
            <a:pPr marL="1289598">
              <a:spcBef>
                <a:spcPts val="47"/>
              </a:spcBef>
            </a:pPr>
            <a:r>
              <a:rPr sz="1197" spc="4" dirty="0">
                <a:solidFill>
                  <a:srgbClr val="FFFFFF"/>
                </a:solidFill>
                <a:latin typeface="Arial"/>
                <a:cs typeface="Arial"/>
              </a:rPr>
              <a:t>(n=4187)</a:t>
            </a:r>
            <a:endParaRPr sz="1197">
              <a:latin typeface="Arial"/>
              <a:cs typeface="Arial"/>
            </a:endParaRPr>
          </a:p>
          <a:p>
            <a:pPr>
              <a:lnSpc>
                <a:spcPct val="100000"/>
              </a:lnSpc>
            </a:pPr>
            <a:endParaRPr sz="1411">
              <a:latin typeface="Times New Roman"/>
              <a:cs typeface="Times New Roman"/>
            </a:endParaRPr>
          </a:p>
          <a:p>
            <a:pPr marL="10860"/>
            <a:r>
              <a:rPr sz="1625" b="1" spc="-30" dirty="0">
                <a:solidFill>
                  <a:srgbClr val="FFFFFF"/>
                </a:solidFill>
                <a:latin typeface="Verdana"/>
                <a:cs typeface="Verdana"/>
              </a:rPr>
              <a:t>NNT=32</a:t>
            </a:r>
            <a:endParaRPr sz="1625">
              <a:latin typeface="Verdana"/>
              <a:cs typeface="Verdana"/>
            </a:endParaRPr>
          </a:p>
        </p:txBody>
      </p:sp>
      <p:sp>
        <p:nvSpPr>
          <p:cNvPr id="59" name="object 59"/>
          <p:cNvSpPr txBox="1"/>
          <p:nvPr/>
        </p:nvSpPr>
        <p:spPr>
          <a:xfrm>
            <a:off x="1842691" y="4940700"/>
            <a:ext cx="148780" cy="269304"/>
          </a:xfrm>
          <a:prstGeom prst="rect">
            <a:avLst/>
          </a:prstGeom>
        </p:spPr>
        <p:txBody>
          <a:bodyPr vert="horz" wrap="square" lIns="0" tIns="0" rIns="0" bIns="0" rtlCol="0">
            <a:spAutoFit/>
          </a:bodyPr>
          <a:lstStyle/>
          <a:p>
            <a:pPr marL="10860">
              <a:lnSpc>
                <a:spcPts val="2069"/>
              </a:lnSpc>
            </a:pPr>
            <a:r>
              <a:rPr sz="1796" spc="-4" dirty="0">
                <a:solidFill>
                  <a:srgbClr val="FFFFFF"/>
                </a:solidFill>
                <a:latin typeface="Arial"/>
                <a:cs typeface="Arial"/>
              </a:rPr>
              <a:t>0</a:t>
            </a:r>
            <a:endParaRPr sz="1796">
              <a:latin typeface="Arial"/>
              <a:cs typeface="Arial"/>
            </a:endParaRPr>
          </a:p>
        </p:txBody>
      </p:sp>
      <p:sp>
        <p:nvSpPr>
          <p:cNvPr id="60" name="object 60"/>
          <p:cNvSpPr txBox="1"/>
          <p:nvPr/>
        </p:nvSpPr>
        <p:spPr>
          <a:xfrm>
            <a:off x="2073048" y="5162239"/>
            <a:ext cx="148780" cy="269304"/>
          </a:xfrm>
          <a:prstGeom prst="rect">
            <a:avLst/>
          </a:prstGeom>
        </p:spPr>
        <p:txBody>
          <a:bodyPr vert="horz" wrap="square" lIns="0" tIns="0" rIns="0" bIns="0" rtlCol="0">
            <a:spAutoFit/>
          </a:bodyPr>
          <a:lstStyle/>
          <a:p>
            <a:pPr marL="10860">
              <a:lnSpc>
                <a:spcPts val="2069"/>
              </a:lnSpc>
            </a:pPr>
            <a:r>
              <a:rPr sz="1796" spc="-4" dirty="0">
                <a:solidFill>
                  <a:srgbClr val="FFFFFF"/>
                </a:solidFill>
                <a:latin typeface="Arial"/>
                <a:cs typeface="Arial"/>
              </a:rPr>
              <a:t>0</a:t>
            </a:r>
            <a:endParaRPr sz="1796">
              <a:latin typeface="Arial"/>
              <a:cs typeface="Arial"/>
            </a:endParaRPr>
          </a:p>
        </p:txBody>
      </p:sp>
      <p:sp>
        <p:nvSpPr>
          <p:cNvPr id="61" name="object 61"/>
          <p:cNvSpPr txBox="1"/>
          <p:nvPr/>
        </p:nvSpPr>
        <p:spPr>
          <a:xfrm>
            <a:off x="2688974"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180</a:t>
            </a:r>
            <a:endParaRPr sz="1796">
              <a:latin typeface="Arial"/>
              <a:cs typeface="Arial"/>
            </a:endParaRPr>
          </a:p>
        </p:txBody>
      </p:sp>
      <p:sp>
        <p:nvSpPr>
          <p:cNvPr id="62" name="object 62"/>
          <p:cNvSpPr txBox="1"/>
          <p:nvPr/>
        </p:nvSpPr>
        <p:spPr>
          <a:xfrm>
            <a:off x="3486094"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360</a:t>
            </a:r>
            <a:endParaRPr sz="1796">
              <a:latin typeface="Arial"/>
              <a:cs typeface="Arial"/>
            </a:endParaRPr>
          </a:p>
        </p:txBody>
      </p:sp>
      <p:sp>
        <p:nvSpPr>
          <p:cNvPr id="63" name="object 63"/>
          <p:cNvSpPr txBox="1"/>
          <p:nvPr/>
        </p:nvSpPr>
        <p:spPr>
          <a:xfrm>
            <a:off x="4282511"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540</a:t>
            </a:r>
            <a:endParaRPr sz="1796">
              <a:latin typeface="Arial"/>
              <a:cs typeface="Arial"/>
            </a:endParaRPr>
          </a:p>
        </p:txBody>
      </p:sp>
      <p:sp>
        <p:nvSpPr>
          <p:cNvPr id="64" name="object 64"/>
          <p:cNvSpPr txBox="1"/>
          <p:nvPr/>
        </p:nvSpPr>
        <p:spPr>
          <a:xfrm>
            <a:off x="5092976"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720</a:t>
            </a:r>
            <a:endParaRPr sz="1796">
              <a:latin typeface="Arial"/>
              <a:cs typeface="Arial"/>
            </a:endParaRPr>
          </a:p>
        </p:txBody>
      </p:sp>
      <p:sp>
        <p:nvSpPr>
          <p:cNvPr id="65" name="object 65"/>
          <p:cNvSpPr txBox="1"/>
          <p:nvPr/>
        </p:nvSpPr>
        <p:spPr>
          <a:xfrm>
            <a:off x="5897821"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900</a:t>
            </a:r>
            <a:endParaRPr sz="1796">
              <a:latin typeface="Arial"/>
              <a:cs typeface="Arial"/>
            </a:endParaRPr>
          </a:p>
        </p:txBody>
      </p:sp>
      <p:sp>
        <p:nvSpPr>
          <p:cNvPr id="66" name="object 66"/>
          <p:cNvSpPr txBox="1"/>
          <p:nvPr/>
        </p:nvSpPr>
        <p:spPr>
          <a:xfrm>
            <a:off x="6638757" y="5162239"/>
            <a:ext cx="521816"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1080</a:t>
            </a:r>
            <a:endParaRPr sz="1796">
              <a:latin typeface="Arial"/>
              <a:cs typeface="Arial"/>
            </a:endParaRPr>
          </a:p>
        </p:txBody>
      </p:sp>
      <p:sp>
        <p:nvSpPr>
          <p:cNvPr id="67" name="object 67"/>
          <p:cNvSpPr txBox="1"/>
          <p:nvPr/>
        </p:nvSpPr>
        <p:spPr>
          <a:xfrm>
            <a:off x="7430961" y="5162239"/>
            <a:ext cx="521816"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1260</a:t>
            </a:r>
            <a:endParaRPr sz="1796">
              <a:latin typeface="Arial"/>
              <a:cs typeface="Arial"/>
            </a:endParaRPr>
          </a:p>
        </p:txBody>
      </p:sp>
      <p:sp>
        <p:nvSpPr>
          <p:cNvPr id="68" name="object 68"/>
          <p:cNvSpPr txBox="1"/>
          <p:nvPr/>
        </p:nvSpPr>
        <p:spPr>
          <a:xfrm>
            <a:off x="3637343" y="5481642"/>
            <a:ext cx="2534148" cy="243656"/>
          </a:xfrm>
          <a:prstGeom prst="rect">
            <a:avLst/>
          </a:prstGeom>
        </p:spPr>
        <p:txBody>
          <a:bodyPr vert="horz" wrap="square" lIns="0" tIns="0" rIns="0" bIns="0" rtlCol="0">
            <a:spAutoFit/>
          </a:bodyPr>
          <a:lstStyle/>
          <a:p>
            <a:pPr marL="10860">
              <a:lnSpc>
                <a:spcPts val="1881"/>
              </a:lnSpc>
            </a:pPr>
            <a:r>
              <a:rPr sz="1625" b="1" spc="-21" dirty="0">
                <a:solidFill>
                  <a:srgbClr val="FFFFFF"/>
                </a:solidFill>
                <a:latin typeface="Arial"/>
                <a:cs typeface="Arial"/>
              </a:rPr>
              <a:t>Days </a:t>
            </a:r>
            <a:r>
              <a:rPr sz="1625" b="1" spc="-17" dirty="0">
                <a:solidFill>
                  <a:srgbClr val="FFFFFF"/>
                </a:solidFill>
                <a:latin typeface="Arial"/>
                <a:cs typeface="Arial"/>
              </a:rPr>
              <a:t>After</a:t>
            </a:r>
            <a:r>
              <a:rPr sz="1625" b="1" spc="-120" dirty="0">
                <a:solidFill>
                  <a:srgbClr val="FFFFFF"/>
                </a:solidFill>
                <a:latin typeface="Arial"/>
                <a:cs typeface="Arial"/>
              </a:rPr>
              <a:t> </a:t>
            </a:r>
            <a:r>
              <a:rPr sz="1625" b="1" spc="-21" dirty="0">
                <a:solidFill>
                  <a:srgbClr val="FFFFFF"/>
                </a:solidFill>
                <a:latin typeface="Arial"/>
                <a:cs typeface="Arial"/>
              </a:rPr>
              <a:t>Randomization</a:t>
            </a:r>
            <a:endParaRPr sz="1625">
              <a:latin typeface="Arial"/>
              <a:cs typeface="Arial"/>
            </a:endParaRPr>
          </a:p>
        </p:txBody>
      </p:sp>
      <p:sp>
        <p:nvSpPr>
          <p:cNvPr id="69" name="object 69"/>
          <p:cNvSpPr txBox="1"/>
          <p:nvPr/>
        </p:nvSpPr>
        <p:spPr>
          <a:xfrm>
            <a:off x="934608" y="5727724"/>
            <a:ext cx="956210" cy="572208"/>
          </a:xfrm>
          <a:prstGeom prst="rect">
            <a:avLst/>
          </a:prstGeom>
        </p:spPr>
        <p:txBody>
          <a:bodyPr vert="horz" wrap="square" lIns="0" tIns="0" rIns="0" bIns="0" rtlCol="0">
            <a:spAutoFit/>
          </a:bodyPr>
          <a:lstStyle/>
          <a:p>
            <a:pPr marL="11946">
              <a:lnSpc>
                <a:spcPts val="1219"/>
              </a:lnSpc>
            </a:pPr>
            <a:r>
              <a:rPr sz="1026" dirty="0">
                <a:solidFill>
                  <a:srgbClr val="FFFFFF"/>
                </a:solidFill>
                <a:latin typeface="Arial"/>
                <a:cs typeface="Arial"/>
              </a:rPr>
              <a:t>Patients at</a:t>
            </a:r>
            <a:r>
              <a:rPr sz="1026" spc="43" dirty="0">
                <a:solidFill>
                  <a:srgbClr val="FFFFFF"/>
                </a:solidFill>
                <a:latin typeface="Arial"/>
                <a:cs typeface="Arial"/>
              </a:rPr>
              <a:t> </a:t>
            </a:r>
            <a:r>
              <a:rPr sz="1026" dirty="0">
                <a:solidFill>
                  <a:srgbClr val="FFFFFF"/>
                </a:solidFill>
                <a:latin typeface="Arial"/>
                <a:cs typeface="Arial"/>
              </a:rPr>
              <a:t>Risk</a:t>
            </a:r>
            <a:endParaRPr sz="1026">
              <a:latin typeface="Arial"/>
              <a:cs typeface="Arial"/>
            </a:endParaRPr>
          </a:p>
          <a:p>
            <a:pPr marL="32579">
              <a:spcBef>
                <a:spcPts val="697"/>
              </a:spcBef>
            </a:pPr>
            <a:r>
              <a:rPr sz="1026" spc="4" dirty="0">
                <a:solidFill>
                  <a:srgbClr val="FFFFFF"/>
                </a:solidFill>
                <a:latin typeface="Arial"/>
                <a:cs typeface="Arial"/>
              </a:rPr>
              <a:t>LCZ696</a:t>
            </a:r>
            <a:endParaRPr sz="1026">
              <a:latin typeface="Arial"/>
              <a:cs typeface="Arial"/>
            </a:endParaRPr>
          </a:p>
          <a:p>
            <a:pPr marL="10860">
              <a:spcBef>
                <a:spcPts val="60"/>
              </a:spcBef>
            </a:pPr>
            <a:r>
              <a:rPr sz="1026" dirty="0">
                <a:solidFill>
                  <a:srgbClr val="FFFFFF"/>
                </a:solidFill>
                <a:latin typeface="Arial"/>
                <a:cs typeface="Arial"/>
              </a:rPr>
              <a:t>Enalapril</a:t>
            </a:r>
            <a:endParaRPr sz="1026">
              <a:latin typeface="Arial"/>
              <a:cs typeface="Arial"/>
            </a:endParaRPr>
          </a:p>
        </p:txBody>
      </p:sp>
      <p:sp>
        <p:nvSpPr>
          <p:cNvPr id="70" name="object 70"/>
          <p:cNvSpPr txBox="1"/>
          <p:nvPr/>
        </p:nvSpPr>
        <p:spPr>
          <a:xfrm>
            <a:off x="1931886"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4187</a:t>
            </a:r>
            <a:endParaRPr sz="1026">
              <a:latin typeface="Arial"/>
              <a:cs typeface="Arial"/>
            </a:endParaRPr>
          </a:p>
          <a:p>
            <a:pPr marL="10860">
              <a:spcBef>
                <a:spcPts val="60"/>
              </a:spcBef>
            </a:pPr>
            <a:r>
              <a:rPr sz="1026" dirty="0">
                <a:solidFill>
                  <a:srgbClr val="FFFFFF"/>
                </a:solidFill>
                <a:latin typeface="Arial"/>
                <a:cs typeface="Arial"/>
              </a:rPr>
              <a:t>4212</a:t>
            </a:r>
            <a:endParaRPr sz="1026">
              <a:latin typeface="Arial"/>
              <a:cs typeface="Arial"/>
            </a:endParaRPr>
          </a:p>
        </p:txBody>
      </p:sp>
      <p:sp>
        <p:nvSpPr>
          <p:cNvPr id="71" name="object 71"/>
          <p:cNvSpPr txBox="1"/>
          <p:nvPr/>
        </p:nvSpPr>
        <p:spPr>
          <a:xfrm>
            <a:off x="2727601"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4056</a:t>
            </a:r>
            <a:endParaRPr sz="1026">
              <a:latin typeface="Arial"/>
              <a:cs typeface="Arial"/>
            </a:endParaRPr>
          </a:p>
          <a:p>
            <a:pPr marL="10860">
              <a:spcBef>
                <a:spcPts val="60"/>
              </a:spcBef>
            </a:pPr>
            <a:r>
              <a:rPr sz="1026" dirty="0">
                <a:solidFill>
                  <a:srgbClr val="FFFFFF"/>
                </a:solidFill>
                <a:latin typeface="Arial"/>
                <a:cs typeface="Arial"/>
              </a:rPr>
              <a:t>4051</a:t>
            </a:r>
            <a:endParaRPr sz="1026">
              <a:latin typeface="Arial"/>
              <a:cs typeface="Arial"/>
            </a:endParaRPr>
          </a:p>
        </p:txBody>
      </p:sp>
      <p:sp>
        <p:nvSpPr>
          <p:cNvPr id="72" name="object 72"/>
          <p:cNvSpPr txBox="1"/>
          <p:nvPr/>
        </p:nvSpPr>
        <p:spPr>
          <a:xfrm>
            <a:off x="3523317"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3891</a:t>
            </a:r>
            <a:endParaRPr sz="1026">
              <a:latin typeface="Arial"/>
              <a:cs typeface="Arial"/>
            </a:endParaRPr>
          </a:p>
          <a:p>
            <a:pPr marL="10860">
              <a:spcBef>
                <a:spcPts val="60"/>
              </a:spcBef>
            </a:pPr>
            <a:r>
              <a:rPr sz="1026" dirty="0">
                <a:solidFill>
                  <a:srgbClr val="FFFFFF"/>
                </a:solidFill>
                <a:latin typeface="Arial"/>
                <a:cs typeface="Arial"/>
              </a:rPr>
              <a:t>3860</a:t>
            </a:r>
            <a:endParaRPr sz="1026">
              <a:latin typeface="Arial"/>
              <a:cs typeface="Arial"/>
            </a:endParaRPr>
          </a:p>
        </p:txBody>
      </p:sp>
      <p:sp>
        <p:nvSpPr>
          <p:cNvPr id="73" name="object 73"/>
          <p:cNvSpPr txBox="1"/>
          <p:nvPr/>
        </p:nvSpPr>
        <p:spPr>
          <a:xfrm>
            <a:off x="4318330"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3282</a:t>
            </a:r>
            <a:endParaRPr sz="1026">
              <a:latin typeface="Arial"/>
              <a:cs typeface="Arial"/>
            </a:endParaRPr>
          </a:p>
          <a:p>
            <a:pPr marL="10860">
              <a:spcBef>
                <a:spcPts val="60"/>
              </a:spcBef>
            </a:pPr>
            <a:r>
              <a:rPr sz="1026" dirty="0">
                <a:solidFill>
                  <a:srgbClr val="FFFFFF"/>
                </a:solidFill>
                <a:latin typeface="Arial"/>
                <a:cs typeface="Arial"/>
              </a:rPr>
              <a:t>3231</a:t>
            </a:r>
            <a:endParaRPr sz="1026">
              <a:latin typeface="Arial"/>
              <a:cs typeface="Arial"/>
            </a:endParaRPr>
          </a:p>
        </p:txBody>
      </p:sp>
      <p:sp>
        <p:nvSpPr>
          <p:cNvPr id="74" name="object 74"/>
          <p:cNvSpPr txBox="1"/>
          <p:nvPr/>
        </p:nvSpPr>
        <p:spPr>
          <a:xfrm>
            <a:off x="5118962"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2478</a:t>
            </a:r>
            <a:endParaRPr sz="1026">
              <a:latin typeface="Arial"/>
              <a:cs typeface="Arial"/>
            </a:endParaRPr>
          </a:p>
          <a:p>
            <a:pPr marL="10860">
              <a:spcBef>
                <a:spcPts val="60"/>
              </a:spcBef>
            </a:pPr>
            <a:r>
              <a:rPr sz="1026" dirty="0">
                <a:solidFill>
                  <a:srgbClr val="FFFFFF"/>
                </a:solidFill>
                <a:latin typeface="Arial"/>
                <a:cs typeface="Arial"/>
              </a:rPr>
              <a:t>2410</a:t>
            </a:r>
            <a:endParaRPr sz="1026">
              <a:latin typeface="Arial"/>
              <a:cs typeface="Arial"/>
            </a:endParaRPr>
          </a:p>
        </p:txBody>
      </p:sp>
      <p:sp>
        <p:nvSpPr>
          <p:cNvPr id="75" name="object 75"/>
          <p:cNvSpPr txBox="1"/>
          <p:nvPr/>
        </p:nvSpPr>
        <p:spPr>
          <a:xfrm>
            <a:off x="5920997"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1716</a:t>
            </a:r>
            <a:endParaRPr sz="1026">
              <a:latin typeface="Arial"/>
              <a:cs typeface="Arial"/>
            </a:endParaRPr>
          </a:p>
          <a:p>
            <a:pPr marL="10860">
              <a:spcBef>
                <a:spcPts val="60"/>
              </a:spcBef>
            </a:pPr>
            <a:r>
              <a:rPr sz="1026" dirty="0">
                <a:solidFill>
                  <a:srgbClr val="FFFFFF"/>
                </a:solidFill>
                <a:latin typeface="Arial"/>
                <a:cs typeface="Arial"/>
              </a:rPr>
              <a:t>1726</a:t>
            </a:r>
            <a:endParaRPr sz="1026">
              <a:latin typeface="Arial"/>
              <a:cs typeface="Arial"/>
            </a:endParaRPr>
          </a:p>
        </p:txBody>
      </p:sp>
      <p:sp>
        <p:nvSpPr>
          <p:cNvPr id="76" name="object 76"/>
          <p:cNvSpPr txBox="1"/>
          <p:nvPr/>
        </p:nvSpPr>
        <p:spPr>
          <a:xfrm>
            <a:off x="6728653"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1005</a:t>
            </a:r>
            <a:endParaRPr sz="1026">
              <a:latin typeface="Arial"/>
              <a:cs typeface="Arial"/>
            </a:endParaRPr>
          </a:p>
          <a:p>
            <a:pPr marL="47783">
              <a:spcBef>
                <a:spcPts val="60"/>
              </a:spcBef>
            </a:pPr>
            <a:r>
              <a:rPr sz="1026" dirty="0">
                <a:solidFill>
                  <a:srgbClr val="FFFFFF"/>
                </a:solidFill>
                <a:latin typeface="Arial"/>
                <a:cs typeface="Arial"/>
              </a:rPr>
              <a:t>994</a:t>
            </a:r>
            <a:endParaRPr sz="1026">
              <a:latin typeface="Arial"/>
              <a:cs typeface="Arial"/>
            </a:endParaRPr>
          </a:p>
        </p:txBody>
      </p:sp>
      <p:sp>
        <p:nvSpPr>
          <p:cNvPr id="77" name="object 77"/>
          <p:cNvSpPr txBox="1"/>
          <p:nvPr/>
        </p:nvSpPr>
        <p:spPr>
          <a:xfrm>
            <a:off x="7558078" y="5972723"/>
            <a:ext cx="245433" cy="324576"/>
          </a:xfrm>
          <a:prstGeom prst="rect">
            <a:avLst/>
          </a:prstGeom>
        </p:spPr>
        <p:txBody>
          <a:bodyPr vert="horz" wrap="square" lIns="0" tIns="0" rIns="0" bIns="0" rtlCol="0">
            <a:spAutoFit/>
          </a:bodyPr>
          <a:lstStyle/>
          <a:p>
            <a:pPr marL="10860">
              <a:lnSpc>
                <a:spcPts val="1219"/>
              </a:lnSpc>
            </a:pPr>
            <a:r>
              <a:rPr sz="1026" spc="4" dirty="0">
                <a:solidFill>
                  <a:srgbClr val="FFFFFF"/>
                </a:solidFill>
                <a:latin typeface="Arial"/>
                <a:cs typeface="Arial"/>
              </a:rPr>
              <a:t>280</a:t>
            </a:r>
            <a:endParaRPr sz="1026">
              <a:latin typeface="Arial"/>
              <a:cs typeface="Arial"/>
            </a:endParaRPr>
          </a:p>
          <a:p>
            <a:pPr marL="10860">
              <a:spcBef>
                <a:spcPts val="60"/>
              </a:spcBef>
            </a:pPr>
            <a:r>
              <a:rPr sz="1026" spc="4" dirty="0">
                <a:solidFill>
                  <a:srgbClr val="FFFFFF"/>
                </a:solidFill>
                <a:latin typeface="Arial"/>
                <a:cs typeface="Arial"/>
              </a:rPr>
              <a:t>279</a:t>
            </a:r>
            <a:endParaRPr sz="1026">
              <a:latin typeface="Arial"/>
              <a:cs typeface="Arial"/>
            </a:endParaRPr>
          </a:p>
        </p:txBody>
      </p:sp>
    </p:spTree>
    <p:extLst>
      <p:ext uri="{BB962C8B-B14F-4D97-AF65-F5344CB8AC3E}">
        <p14:creationId xmlns:p14="http://schemas.microsoft.com/office/powerpoint/2010/main" val="1782470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8749" y="618858"/>
            <a:ext cx="6988860" cy="392609"/>
          </a:xfrm>
          <a:prstGeom prst="rect">
            <a:avLst/>
          </a:prstGeom>
        </p:spPr>
        <p:txBody>
          <a:bodyPr vert="horz" wrap="square" lIns="0" tIns="10860" rIns="0" bIns="0" rtlCol="0" anchor="ctr">
            <a:spAutoFit/>
          </a:bodyPr>
          <a:lstStyle/>
          <a:p>
            <a:pPr marL="10860">
              <a:spcBef>
                <a:spcPts val="86"/>
              </a:spcBef>
            </a:pPr>
            <a:r>
              <a:rPr sz="2480" spc="-4" dirty="0"/>
              <a:t>PARADIGM-HF: ALL-CAUSE</a:t>
            </a:r>
            <a:r>
              <a:rPr sz="2480" spc="-51" dirty="0"/>
              <a:t> </a:t>
            </a:r>
            <a:r>
              <a:rPr sz="2480" spc="-4" dirty="0"/>
              <a:t>MORTALITY</a:t>
            </a:r>
            <a:endParaRPr sz="2480"/>
          </a:p>
        </p:txBody>
      </p:sp>
      <p:sp>
        <p:nvSpPr>
          <p:cNvPr id="3" name="object 3"/>
          <p:cNvSpPr txBox="1"/>
          <p:nvPr/>
        </p:nvSpPr>
        <p:spPr>
          <a:xfrm>
            <a:off x="5939257" y="1938283"/>
            <a:ext cx="877476" cy="484814"/>
          </a:xfrm>
          <a:prstGeom prst="rect">
            <a:avLst/>
          </a:prstGeom>
        </p:spPr>
        <p:txBody>
          <a:bodyPr vert="horz" wrap="square" lIns="0" tIns="10860" rIns="0" bIns="0" rtlCol="0">
            <a:spAutoFit/>
          </a:bodyPr>
          <a:lstStyle/>
          <a:p>
            <a:pPr algn="ctr">
              <a:spcBef>
                <a:spcPts val="86"/>
              </a:spcBef>
            </a:pPr>
            <a:r>
              <a:rPr sz="1625" b="1" spc="-30" dirty="0">
                <a:solidFill>
                  <a:srgbClr val="FFFFFF"/>
                </a:solidFill>
                <a:latin typeface="Arial"/>
                <a:cs typeface="Arial"/>
              </a:rPr>
              <a:t>E</a:t>
            </a:r>
            <a:r>
              <a:rPr sz="1625" b="1" spc="-26" dirty="0">
                <a:solidFill>
                  <a:srgbClr val="FFFFFF"/>
                </a:solidFill>
                <a:latin typeface="Arial"/>
                <a:cs typeface="Arial"/>
              </a:rPr>
              <a:t>na</a:t>
            </a:r>
            <a:r>
              <a:rPr sz="1625" b="1" spc="-17" dirty="0">
                <a:solidFill>
                  <a:srgbClr val="FFFFFF"/>
                </a:solidFill>
                <a:latin typeface="Arial"/>
                <a:cs typeface="Arial"/>
              </a:rPr>
              <a:t>l</a:t>
            </a:r>
            <a:r>
              <a:rPr sz="1625" b="1" spc="-26" dirty="0">
                <a:solidFill>
                  <a:srgbClr val="FFFFFF"/>
                </a:solidFill>
                <a:latin typeface="Arial"/>
                <a:cs typeface="Arial"/>
              </a:rPr>
              <a:t>ap</a:t>
            </a:r>
            <a:r>
              <a:rPr sz="1625" b="1" spc="-17" dirty="0">
                <a:solidFill>
                  <a:srgbClr val="FFFFFF"/>
                </a:solidFill>
                <a:latin typeface="Arial"/>
                <a:cs typeface="Arial"/>
              </a:rPr>
              <a:t>ri</a:t>
            </a:r>
            <a:r>
              <a:rPr sz="1625" b="1" spc="-4" dirty="0">
                <a:solidFill>
                  <a:srgbClr val="FFFFFF"/>
                </a:solidFill>
                <a:latin typeface="Arial"/>
                <a:cs typeface="Arial"/>
              </a:rPr>
              <a:t>l</a:t>
            </a:r>
            <a:endParaRPr sz="1625">
              <a:latin typeface="Arial"/>
              <a:cs typeface="Arial"/>
            </a:endParaRPr>
          </a:p>
          <a:p>
            <a:pPr algn="ctr">
              <a:spcBef>
                <a:spcPts val="4"/>
              </a:spcBef>
            </a:pPr>
            <a:r>
              <a:rPr sz="1454" spc="-21" dirty="0">
                <a:solidFill>
                  <a:srgbClr val="FFFFFF"/>
                </a:solidFill>
                <a:latin typeface="Arial"/>
                <a:cs typeface="Arial"/>
              </a:rPr>
              <a:t>(n=4212)</a:t>
            </a:r>
            <a:endParaRPr sz="1454">
              <a:latin typeface="Arial"/>
              <a:cs typeface="Arial"/>
            </a:endParaRPr>
          </a:p>
        </p:txBody>
      </p:sp>
      <p:sp>
        <p:nvSpPr>
          <p:cNvPr id="4" name="object 4"/>
          <p:cNvSpPr txBox="1"/>
          <p:nvPr/>
        </p:nvSpPr>
        <p:spPr>
          <a:xfrm>
            <a:off x="6664741" y="3376996"/>
            <a:ext cx="755303" cy="484814"/>
          </a:xfrm>
          <a:prstGeom prst="rect">
            <a:avLst/>
          </a:prstGeom>
        </p:spPr>
        <p:txBody>
          <a:bodyPr vert="horz" wrap="square" lIns="0" tIns="10860" rIns="0" bIns="0" rtlCol="0">
            <a:spAutoFit/>
          </a:bodyPr>
          <a:lstStyle/>
          <a:p>
            <a:pPr marL="10860">
              <a:spcBef>
                <a:spcPts val="86"/>
              </a:spcBef>
            </a:pPr>
            <a:r>
              <a:rPr sz="1625" b="1" spc="-21" dirty="0">
                <a:solidFill>
                  <a:srgbClr val="FFFFFF"/>
                </a:solidFill>
                <a:latin typeface="Arial"/>
                <a:cs typeface="Arial"/>
              </a:rPr>
              <a:t>LCZ696</a:t>
            </a:r>
            <a:endParaRPr sz="1625">
              <a:latin typeface="Arial"/>
              <a:cs typeface="Arial"/>
            </a:endParaRPr>
          </a:p>
          <a:p>
            <a:pPr marL="13575">
              <a:spcBef>
                <a:spcPts val="26"/>
              </a:spcBef>
            </a:pPr>
            <a:r>
              <a:rPr sz="1454" spc="-21" dirty="0">
                <a:solidFill>
                  <a:srgbClr val="FFFFFF"/>
                </a:solidFill>
                <a:latin typeface="Arial"/>
                <a:cs typeface="Arial"/>
              </a:rPr>
              <a:t>(n=4187)</a:t>
            </a:r>
            <a:endParaRPr sz="1454">
              <a:latin typeface="Arial"/>
              <a:cs typeface="Arial"/>
            </a:endParaRPr>
          </a:p>
        </p:txBody>
      </p:sp>
      <p:sp>
        <p:nvSpPr>
          <p:cNvPr id="5" name="object 5"/>
          <p:cNvSpPr/>
          <p:nvPr/>
        </p:nvSpPr>
        <p:spPr>
          <a:xfrm>
            <a:off x="2423919" y="1999190"/>
            <a:ext cx="2494292" cy="521273"/>
          </a:xfrm>
          <a:prstGeom prst="rect">
            <a:avLst/>
          </a:prstGeom>
          <a:blipFill>
            <a:blip r:embed="rId2" cstate="print"/>
            <a:stretch>
              <a:fillRect/>
            </a:stretch>
          </a:blipFill>
        </p:spPr>
        <p:txBody>
          <a:bodyPr wrap="square" lIns="0" tIns="0" rIns="0" bIns="0" rtlCol="0"/>
          <a:lstStyle/>
          <a:p>
            <a:endParaRPr sz="1539"/>
          </a:p>
        </p:txBody>
      </p:sp>
      <p:sp>
        <p:nvSpPr>
          <p:cNvPr id="6" name="object 6"/>
          <p:cNvSpPr/>
          <p:nvPr/>
        </p:nvSpPr>
        <p:spPr>
          <a:xfrm>
            <a:off x="2431739" y="1986159"/>
            <a:ext cx="2478653" cy="599463"/>
          </a:xfrm>
          <a:prstGeom prst="rect">
            <a:avLst/>
          </a:prstGeom>
          <a:blipFill>
            <a:blip r:embed="rId3" cstate="print"/>
            <a:stretch>
              <a:fillRect/>
            </a:stretch>
          </a:blipFill>
        </p:spPr>
        <p:txBody>
          <a:bodyPr wrap="square" lIns="0" tIns="0" rIns="0" bIns="0" rtlCol="0"/>
          <a:lstStyle/>
          <a:p>
            <a:endParaRPr sz="1539"/>
          </a:p>
        </p:txBody>
      </p:sp>
      <p:sp>
        <p:nvSpPr>
          <p:cNvPr id="7" name="object 7"/>
          <p:cNvSpPr txBox="1"/>
          <p:nvPr/>
        </p:nvSpPr>
        <p:spPr>
          <a:xfrm>
            <a:off x="1087282" y="2297310"/>
            <a:ext cx="654025" cy="2439124"/>
          </a:xfrm>
          <a:prstGeom prst="rect">
            <a:avLst/>
          </a:prstGeom>
        </p:spPr>
        <p:txBody>
          <a:bodyPr vert="vert270" wrap="square" lIns="0" tIns="23891" rIns="0" bIns="0" rtlCol="0">
            <a:spAutoFit/>
          </a:bodyPr>
          <a:lstStyle/>
          <a:p>
            <a:pPr marL="182444" marR="4344" indent="-172127">
              <a:lnSpc>
                <a:spcPts val="1710"/>
              </a:lnSpc>
              <a:spcBef>
                <a:spcPts val="187"/>
              </a:spcBef>
            </a:pPr>
            <a:r>
              <a:rPr sz="1625" b="1" spc="-26" dirty="0">
                <a:solidFill>
                  <a:srgbClr val="FFFFFF"/>
                </a:solidFill>
                <a:latin typeface="Arial"/>
                <a:cs typeface="Arial"/>
              </a:rPr>
              <a:t>K</a:t>
            </a:r>
            <a:r>
              <a:rPr sz="1625" b="1" spc="-21" dirty="0">
                <a:solidFill>
                  <a:srgbClr val="FFFFFF"/>
                </a:solidFill>
                <a:latin typeface="Arial"/>
                <a:cs typeface="Arial"/>
              </a:rPr>
              <a:t>ap</a:t>
            </a:r>
            <a:r>
              <a:rPr sz="1625" b="1" spc="-13" dirty="0">
                <a:solidFill>
                  <a:srgbClr val="FFFFFF"/>
                </a:solidFill>
                <a:latin typeface="Arial"/>
                <a:cs typeface="Arial"/>
              </a:rPr>
              <a:t>l</a:t>
            </a:r>
            <a:r>
              <a:rPr sz="1625" b="1" spc="-21" dirty="0">
                <a:solidFill>
                  <a:srgbClr val="FFFFFF"/>
                </a:solidFill>
                <a:latin typeface="Arial"/>
                <a:cs typeface="Arial"/>
              </a:rPr>
              <a:t>a</a:t>
            </a:r>
            <a:r>
              <a:rPr sz="1625" b="1" spc="-43" dirty="0">
                <a:solidFill>
                  <a:srgbClr val="FFFFFF"/>
                </a:solidFill>
                <a:latin typeface="Arial"/>
                <a:cs typeface="Arial"/>
              </a:rPr>
              <a:t>n</a:t>
            </a:r>
            <a:r>
              <a:rPr sz="1625" b="1" spc="-9" dirty="0">
                <a:solidFill>
                  <a:srgbClr val="FFFFFF"/>
                </a:solidFill>
                <a:latin typeface="Arial"/>
                <a:cs typeface="Arial"/>
              </a:rPr>
              <a:t>-</a:t>
            </a:r>
            <a:r>
              <a:rPr sz="1625" b="1" spc="-30" dirty="0">
                <a:solidFill>
                  <a:srgbClr val="FFFFFF"/>
                </a:solidFill>
                <a:latin typeface="Arial"/>
                <a:cs typeface="Arial"/>
              </a:rPr>
              <a:t>M</a:t>
            </a:r>
            <a:r>
              <a:rPr sz="1625" b="1" spc="-21" dirty="0">
                <a:solidFill>
                  <a:srgbClr val="FFFFFF"/>
                </a:solidFill>
                <a:latin typeface="Arial"/>
                <a:cs typeface="Arial"/>
              </a:rPr>
              <a:t>e</a:t>
            </a:r>
            <a:r>
              <a:rPr sz="1625" b="1" spc="-13" dirty="0">
                <a:solidFill>
                  <a:srgbClr val="FFFFFF"/>
                </a:solidFill>
                <a:latin typeface="Arial"/>
                <a:cs typeface="Arial"/>
              </a:rPr>
              <a:t>i</a:t>
            </a:r>
            <a:r>
              <a:rPr sz="1625" b="1" spc="-21" dirty="0">
                <a:solidFill>
                  <a:srgbClr val="FFFFFF"/>
                </a:solidFill>
                <a:latin typeface="Arial"/>
                <a:cs typeface="Arial"/>
              </a:rPr>
              <a:t>e</a:t>
            </a:r>
            <a:r>
              <a:rPr sz="1625" b="1" dirty="0">
                <a:solidFill>
                  <a:srgbClr val="FFFFFF"/>
                </a:solidFill>
                <a:latin typeface="Arial"/>
                <a:cs typeface="Arial"/>
              </a:rPr>
              <a:t>r</a:t>
            </a:r>
            <a:r>
              <a:rPr sz="1625" b="1" spc="-26" dirty="0">
                <a:solidFill>
                  <a:srgbClr val="FFFFFF"/>
                </a:solidFill>
                <a:latin typeface="Arial"/>
                <a:cs typeface="Arial"/>
              </a:rPr>
              <a:t> </a:t>
            </a:r>
            <a:r>
              <a:rPr sz="1625" b="1" spc="-21" dirty="0">
                <a:solidFill>
                  <a:srgbClr val="FFFFFF"/>
                </a:solidFill>
                <a:latin typeface="Arial"/>
                <a:cs typeface="Arial"/>
              </a:rPr>
              <a:t>Es</a:t>
            </a:r>
            <a:r>
              <a:rPr sz="1625" b="1" spc="-13" dirty="0">
                <a:solidFill>
                  <a:srgbClr val="FFFFFF"/>
                </a:solidFill>
                <a:latin typeface="Arial"/>
                <a:cs typeface="Arial"/>
              </a:rPr>
              <a:t>ti</a:t>
            </a:r>
            <a:r>
              <a:rPr sz="1625" b="1" spc="-30" dirty="0">
                <a:solidFill>
                  <a:srgbClr val="FFFFFF"/>
                </a:solidFill>
                <a:latin typeface="Arial"/>
                <a:cs typeface="Arial"/>
              </a:rPr>
              <a:t>m</a:t>
            </a:r>
            <a:r>
              <a:rPr sz="1625" b="1" spc="-21" dirty="0">
                <a:solidFill>
                  <a:srgbClr val="FFFFFF"/>
                </a:solidFill>
                <a:latin typeface="Arial"/>
                <a:cs typeface="Arial"/>
              </a:rPr>
              <a:t>a</a:t>
            </a:r>
            <a:r>
              <a:rPr sz="1625" b="1" spc="-13" dirty="0">
                <a:solidFill>
                  <a:srgbClr val="FFFFFF"/>
                </a:solidFill>
                <a:latin typeface="Arial"/>
                <a:cs typeface="Arial"/>
              </a:rPr>
              <a:t>t</a:t>
            </a:r>
            <a:r>
              <a:rPr sz="1625" b="1" dirty="0">
                <a:solidFill>
                  <a:srgbClr val="FFFFFF"/>
                </a:solidFill>
                <a:latin typeface="Arial"/>
                <a:cs typeface="Arial"/>
              </a:rPr>
              <a:t>e</a:t>
            </a:r>
            <a:r>
              <a:rPr sz="1625" b="1" spc="-30" dirty="0">
                <a:solidFill>
                  <a:srgbClr val="FFFFFF"/>
                </a:solidFill>
                <a:latin typeface="Arial"/>
                <a:cs typeface="Arial"/>
              </a:rPr>
              <a:t> </a:t>
            </a:r>
            <a:r>
              <a:rPr sz="1625" b="1" spc="-21" dirty="0">
                <a:solidFill>
                  <a:srgbClr val="FFFFFF"/>
                </a:solidFill>
                <a:latin typeface="Arial"/>
                <a:cs typeface="Arial"/>
              </a:rPr>
              <a:t>o</a:t>
            </a:r>
            <a:r>
              <a:rPr sz="1625" b="1" dirty="0">
                <a:solidFill>
                  <a:srgbClr val="FFFFFF"/>
                </a:solidFill>
                <a:latin typeface="Arial"/>
                <a:cs typeface="Arial"/>
              </a:rPr>
              <a:t>f </a:t>
            </a:r>
            <a:r>
              <a:rPr sz="1625" b="1" spc="-26" dirty="0">
                <a:solidFill>
                  <a:srgbClr val="FFFFFF"/>
                </a:solidFill>
                <a:latin typeface="Arial"/>
                <a:cs typeface="Arial"/>
              </a:rPr>
              <a:t>C</a:t>
            </a:r>
            <a:r>
              <a:rPr sz="1625" b="1" spc="-21" dirty="0">
                <a:solidFill>
                  <a:srgbClr val="FFFFFF"/>
                </a:solidFill>
                <a:latin typeface="Arial"/>
                <a:cs typeface="Arial"/>
              </a:rPr>
              <a:t>u</a:t>
            </a:r>
            <a:r>
              <a:rPr sz="1625" b="1" spc="-30" dirty="0">
                <a:solidFill>
                  <a:srgbClr val="FFFFFF"/>
                </a:solidFill>
                <a:latin typeface="Arial"/>
                <a:cs typeface="Arial"/>
              </a:rPr>
              <a:t>m</a:t>
            </a:r>
            <a:r>
              <a:rPr sz="1625" b="1" spc="-21" dirty="0">
                <a:solidFill>
                  <a:srgbClr val="FFFFFF"/>
                </a:solidFill>
                <a:latin typeface="Arial"/>
                <a:cs typeface="Arial"/>
              </a:rPr>
              <a:t>u</a:t>
            </a:r>
            <a:r>
              <a:rPr sz="1625" b="1" spc="-13" dirty="0">
                <a:solidFill>
                  <a:srgbClr val="FFFFFF"/>
                </a:solidFill>
                <a:latin typeface="Arial"/>
                <a:cs typeface="Arial"/>
              </a:rPr>
              <a:t>l</a:t>
            </a:r>
            <a:r>
              <a:rPr sz="1625" b="1" spc="-21" dirty="0">
                <a:solidFill>
                  <a:srgbClr val="FFFFFF"/>
                </a:solidFill>
                <a:latin typeface="Arial"/>
                <a:cs typeface="Arial"/>
              </a:rPr>
              <a:t>a</a:t>
            </a:r>
            <a:r>
              <a:rPr sz="1625" b="1" spc="-13" dirty="0">
                <a:solidFill>
                  <a:srgbClr val="FFFFFF"/>
                </a:solidFill>
                <a:latin typeface="Arial"/>
                <a:cs typeface="Arial"/>
              </a:rPr>
              <a:t>ti</a:t>
            </a:r>
            <a:r>
              <a:rPr sz="1625" b="1" spc="-21" dirty="0">
                <a:solidFill>
                  <a:srgbClr val="FFFFFF"/>
                </a:solidFill>
                <a:latin typeface="Arial"/>
                <a:cs typeface="Arial"/>
              </a:rPr>
              <a:t>v</a:t>
            </a:r>
            <a:r>
              <a:rPr sz="1625" b="1" dirty="0">
                <a:solidFill>
                  <a:srgbClr val="FFFFFF"/>
                </a:solidFill>
                <a:latin typeface="Arial"/>
                <a:cs typeface="Arial"/>
              </a:rPr>
              <a:t>e</a:t>
            </a:r>
            <a:r>
              <a:rPr sz="1625" b="1" spc="-30" dirty="0">
                <a:solidFill>
                  <a:srgbClr val="FFFFFF"/>
                </a:solidFill>
                <a:latin typeface="Arial"/>
                <a:cs typeface="Arial"/>
              </a:rPr>
              <a:t> </a:t>
            </a:r>
            <a:r>
              <a:rPr sz="1625" b="1" spc="-26" dirty="0">
                <a:solidFill>
                  <a:srgbClr val="FFFFFF"/>
                </a:solidFill>
                <a:latin typeface="Arial"/>
                <a:cs typeface="Arial"/>
              </a:rPr>
              <a:t>R</a:t>
            </a:r>
            <a:r>
              <a:rPr sz="1625" b="1" spc="-21" dirty="0">
                <a:solidFill>
                  <a:srgbClr val="FFFFFF"/>
                </a:solidFill>
                <a:latin typeface="Arial"/>
                <a:cs typeface="Arial"/>
              </a:rPr>
              <a:t>a</a:t>
            </a:r>
            <a:r>
              <a:rPr sz="1625" b="1" spc="-13" dirty="0">
                <a:solidFill>
                  <a:srgbClr val="FFFFFF"/>
                </a:solidFill>
                <a:latin typeface="Arial"/>
                <a:cs typeface="Arial"/>
              </a:rPr>
              <a:t>t</a:t>
            </a:r>
            <a:r>
              <a:rPr sz="1625" b="1" spc="-21" dirty="0">
                <a:solidFill>
                  <a:srgbClr val="FFFFFF"/>
                </a:solidFill>
                <a:latin typeface="Arial"/>
                <a:cs typeface="Arial"/>
              </a:rPr>
              <a:t>e</a:t>
            </a:r>
            <a:r>
              <a:rPr sz="1625" b="1" dirty="0">
                <a:solidFill>
                  <a:srgbClr val="FFFFFF"/>
                </a:solidFill>
                <a:latin typeface="Arial"/>
                <a:cs typeface="Arial"/>
              </a:rPr>
              <a:t>s</a:t>
            </a:r>
            <a:r>
              <a:rPr sz="1625" b="1" spc="-30" dirty="0">
                <a:solidFill>
                  <a:srgbClr val="FFFFFF"/>
                </a:solidFill>
                <a:latin typeface="Arial"/>
                <a:cs typeface="Arial"/>
              </a:rPr>
              <a:t> </a:t>
            </a:r>
            <a:r>
              <a:rPr sz="1625" b="1" spc="-13" dirty="0">
                <a:solidFill>
                  <a:srgbClr val="FFFFFF"/>
                </a:solidFill>
                <a:latin typeface="Arial"/>
                <a:cs typeface="Arial"/>
              </a:rPr>
              <a:t>(</a:t>
            </a:r>
            <a:r>
              <a:rPr sz="1625" b="1" spc="-30" dirty="0">
                <a:solidFill>
                  <a:srgbClr val="FFFFFF"/>
                </a:solidFill>
                <a:latin typeface="Arial"/>
                <a:cs typeface="Arial"/>
              </a:rPr>
              <a:t>%</a:t>
            </a:r>
            <a:r>
              <a:rPr sz="1625" b="1" dirty="0">
                <a:solidFill>
                  <a:srgbClr val="FFFFFF"/>
                </a:solidFill>
                <a:latin typeface="Arial"/>
                <a:cs typeface="Arial"/>
              </a:rPr>
              <a:t>)</a:t>
            </a:r>
            <a:endParaRPr sz="1625">
              <a:latin typeface="Arial"/>
              <a:cs typeface="Arial"/>
            </a:endParaRPr>
          </a:p>
        </p:txBody>
      </p:sp>
      <p:sp>
        <p:nvSpPr>
          <p:cNvPr id="8" name="object 8"/>
          <p:cNvSpPr/>
          <p:nvPr/>
        </p:nvSpPr>
        <p:spPr>
          <a:xfrm>
            <a:off x="2077273" y="1858447"/>
            <a:ext cx="26064" cy="3299659"/>
          </a:xfrm>
          <a:prstGeom prst="rect">
            <a:avLst/>
          </a:prstGeom>
          <a:blipFill>
            <a:blip r:embed="rId4" cstate="print"/>
            <a:stretch>
              <a:fillRect/>
            </a:stretch>
          </a:blipFill>
        </p:spPr>
        <p:txBody>
          <a:bodyPr wrap="square" lIns="0" tIns="0" rIns="0" bIns="0" rtlCol="0"/>
          <a:lstStyle/>
          <a:p>
            <a:endParaRPr sz="1539"/>
          </a:p>
        </p:txBody>
      </p:sp>
      <p:sp>
        <p:nvSpPr>
          <p:cNvPr id="9" name="object 9"/>
          <p:cNvSpPr/>
          <p:nvPr/>
        </p:nvSpPr>
        <p:spPr>
          <a:xfrm>
            <a:off x="2090231" y="1841072"/>
            <a:ext cx="1629" cy="3287279"/>
          </a:xfrm>
          <a:custGeom>
            <a:avLst/>
            <a:gdLst/>
            <a:ahLst/>
            <a:cxnLst/>
            <a:rect l="l" t="t" r="r" b="b"/>
            <a:pathLst>
              <a:path w="1905" h="3844290">
                <a:moveTo>
                  <a:pt x="1642" y="0"/>
                </a:moveTo>
                <a:lnTo>
                  <a:pt x="0" y="3843811"/>
                </a:lnTo>
              </a:path>
            </a:pathLst>
          </a:custGeom>
          <a:ln w="26293">
            <a:solidFill>
              <a:srgbClr val="FFFFFF"/>
            </a:solidFill>
          </a:ln>
        </p:spPr>
        <p:txBody>
          <a:bodyPr wrap="square" lIns="0" tIns="0" rIns="0" bIns="0" rtlCol="0"/>
          <a:lstStyle/>
          <a:p>
            <a:endParaRPr sz="1539"/>
          </a:p>
        </p:txBody>
      </p:sp>
      <p:sp>
        <p:nvSpPr>
          <p:cNvPr id="10" name="object 10"/>
          <p:cNvSpPr/>
          <p:nvPr/>
        </p:nvSpPr>
        <p:spPr>
          <a:xfrm>
            <a:off x="2038178" y="3505670"/>
            <a:ext cx="119892" cy="26063"/>
          </a:xfrm>
          <a:prstGeom prst="rect">
            <a:avLst/>
          </a:prstGeom>
          <a:blipFill>
            <a:blip r:embed="rId5" cstate="print"/>
            <a:stretch>
              <a:fillRect/>
            </a:stretch>
          </a:blipFill>
        </p:spPr>
        <p:txBody>
          <a:bodyPr wrap="square" lIns="0" tIns="0" rIns="0" bIns="0" rtlCol="0"/>
          <a:lstStyle/>
          <a:p>
            <a:endParaRPr sz="1539"/>
          </a:p>
        </p:txBody>
      </p:sp>
      <p:sp>
        <p:nvSpPr>
          <p:cNvPr id="11" name="object 11"/>
          <p:cNvSpPr/>
          <p:nvPr/>
        </p:nvSpPr>
        <p:spPr>
          <a:xfrm>
            <a:off x="2039664" y="3499262"/>
            <a:ext cx="106970" cy="3258"/>
          </a:xfrm>
          <a:custGeom>
            <a:avLst/>
            <a:gdLst/>
            <a:ahLst/>
            <a:cxnLst/>
            <a:rect l="l" t="t" r="r" b="b"/>
            <a:pathLst>
              <a:path w="125094" h="3810">
                <a:moveTo>
                  <a:pt x="0" y="0"/>
                </a:moveTo>
                <a:lnTo>
                  <a:pt x="124839" y="3286"/>
                </a:lnTo>
              </a:path>
            </a:pathLst>
          </a:custGeom>
          <a:ln w="26293">
            <a:solidFill>
              <a:srgbClr val="FFFFFF"/>
            </a:solidFill>
          </a:ln>
        </p:spPr>
        <p:txBody>
          <a:bodyPr wrap="square" lIns="0" tIns="0" rIns="0" bIns="0" rtlCol="0"/>
          <a:lstStyle/>
          <a:p>
            <a:endParaRPr sz="1539"/>
          </a:p>
        </p:txBody>
      </p:sp>
      <p:sp>
        <p:nvSpPr>
          <p:cNvPr id="12" name="object 12"/>
          <p:cNvSpPr/>
          <p:nvPr/>
        </p:nvSpPr>
        <p:spPr>
          <a:xfrm>
            <a:off x="2038178" y="4313644"/>
            <a:ext cx="119892" cy="28669"/>
          </a:xfrm>
          <a:prstGeom prst="rect">
            <a:avLst/>
          </a:prstGeom>
          <a:blipFill>
            <a:blip r:embed="rId6" cstate="print"/>
            <a:stretch>
              <a:fillRect/>
            </a:stretch>
          </a:blipFill>
        </p:spPr>
        <p:txBody>
          <a:bodyPr wrap="square" lIns="0" tIns="0" rIns="0" bIns="0" rtlCol="0"/>
          <a:lstStyle/>
          <a:p>
            <a:endParaRPr sz="1539"/>
          </a:p>
        </p:txBody>
      </p:sp>
      <p:sp>
        <p:nvSpPr>
          <p:cNvPr id="13" name="object 13"/>
          <p:cNvSpPr/>
          <p:nvPr/>
        </p:nvSpPr>
        <p:spPr>
          <a:xfrm>
            <a:off x="2039664" y="4308683"/>
            <a:ext cx="106970" cy="4344"/>
          </a:xfrm>
          <a:custGeom>
            <a:avLst/>
            <a:gdLst/>
            <a:ahLst/>
            <a:cxnLst/>
            <a:rect l="l" t="t" r="r" b="b"/>
            <a:pathLst>
              <a:path w="125094" h="5079">
                <a:moveTo>
                  <a:pt x="0" y="0"/>
                </a:moveTo>
                <a:lnTo>
                  <a:pt x="124839" y="4930"/>
                </a:lnTo>
              </a:path>
            </a:pathLst>
          </a:custGeom>
          <a:ln w="26293">
            <a:solidFill>
              <a:srgbClr val="FFFFFF"/>
            </a:solidFill>
          </a:ln>
        </p:spPr>
        <p:txBody>
          <a:bodyPr wrap="square" lIns="0" tIns="0" rIns="0" bIns="0" rtlCol="0"/>
          <a:lstStyle/>
          <a:p>
            <a:endParaRPr sz="1539"/>
          </a:p>
        </p:txBody>
      </p:sp>
      <p:sp>
        <p:nvSpPr>
          <p:cNvPr id="14" name="object 14"/>
          <p:cNvSpPr/>
          <p:nvPr/>
        </p:nvSpPr>
        <p:spPr>
          <a:xfrm>
            <a:off x="2038178" y="2671633"/>
            <a:ext cx="119892" cy="31276"/>
          </a:xfrm>
          <a:prstGeom prst="rect">
            <a:avLst/>
          </a:prstGeom>
          <a:blipFill>
            <a:blip r:embed="rId7" cstate="print"/>
            <a:stretch>
              <a:fillRect/>
            </a:stretch>
          </a:blipFill>
        </p:spPr>
        <p:txBody>
          <a:bodyPr wrap="square" lIns="0" tIns="0" rIns="0" bIns="0" rtlCol="0"/>
          <a:lstStyle/>
          <a:p>
            <a:endParaRPr sz="1539"/>
          </a:p>
        </p:txBody>
      </p:sp>
      <p:sp>
        <p:nvSpPr>
          <p:cNvPr id="15" name="object 15"/>
          <p:cNvSpPr/>
          <p:nvPr/>
        </p:nvSpPr>
        <p:spPr>
          <a:xfrm>
            <a:off x="2039664" y="2667356"/>
            <a:ext cx="106970" cy="4344"/>
          </a:xfrm>
          <a:custGeom>
            <a:avLst/>
            <a:gdLst/>
            <a:ahLst/>
            <a:cxnLst/>
            <a:rect l="l" t="t" r="r" b="b"/>
            <a:pathLst>
              <a:path w="125094" h="5080">
                <a:moveTo>
                  <a:pt x="0" y="0"/>
                </a:moveTo>
                <a:lnTo>
                  <a:pt x="124839" y="4930"/>
                </a:lnTo>
              </a:path>
            </a:pathLst>
          </a:custGeom>
          <a:ln w="26293">
            <a:solidFill>
              <a:srgbClr val="FFFFFF"/>
            </a:solidFill>
          </a:ln>
        </p:spPr>
        <p:txBody>
          <a:bodyPr wrap="square" lIns="0" tIns="0" rIns="0" bIns="0" rtlCol="0"/>
          <a:lstStyle/>
          <a:p>
            <a:endParaRPr sz="1539"/>
          </a:p>
        </p:txBody>
      </p:sp>
      <p:sp>
        <p:nvSpPr>
          <p:cNvPr id="16" name="object 16"/>
          <p:cNvSpPr/>
          <p:nvPr/>
        </p:nvSpPr>
        <p:spPr>
          <a:xfrm>
            <a:off x="2038178" y="1840203"/>
            <a:ext cx="119892" cy="28669"/>
          </a:xfrm>
          <a:prstGeom prst="rect">
            <a:avLst/>
          </a:prstGeom>
          <a:blipFill>
            <a:blip r:embed="rId8" cstate="print"/>
            <a:stretch>
              <a:fillRect/>
            </a:stretch>
          </a:blipFill>
        </p:spPr>
        <p:txBody>
          <a:bodyPr wrap="square" lIns="0" tIns="0" rIns="0" bIns="0" rtlCol="0"/>
          <a:lstStyle/>
          <a:p>
            <a:endParaRPr sz="1539"/>
          </a:p>
        </p:txBody>
      </p:sp>
      <p:sp>
        <p:nvSpPr>
          <p:cNvPr id="17" name="object 17"/>
          <p:cNvSpPr/>
          <p:nvPr/>
        </p:nvSpPr>
        <p:spPr>
          <a:xfrm>
            <a:off x="2039664" y="1835451"/>
            <a:ext cx="106970" cy="4344"/>
          </a:xfrm>
          <a:custGeom>
            <a:avLst/>
            <a:gdLst/>
            <a:ahLst/>
            <a:cxnLst/>
            <a:rect l="l" t="t" r="r" b="b"/>
            <a:pathLst>
              <a:path w="125094" h="5080">
                <a:moveTo>
                  <a:pt x="0" y="0"/>
                </a:moveTo>
                <a:lnTo>
                  <a:pt x="124839" y="4930"/>
                </a:lnTo>
              </a:path>
            </a:pathLst>
          </a:custGeom>
          <a:ln w="26293">
            <a:solidFill>
              <a:srgbClr val="FFFFFF"/>
            </a:solidFill>
          </a:ln>
        </p:spPr>
        <p:txBody>
          <a:bodyPr wrap="square" lIns="0" tIns="0" rIns="0" bIns="0" rtlCol="0"/>
          <a:lstStyle/>
          <a:p>
            <a:endParaRPr sz="1539"/>
          </a:p>
        </p:txBody>
      </p:sp>
      <p:sp>
        <p:nvSpPr>
          <p:cNvPr id="18" name="object 18"/>
          <p:cNvSpPr/>
          <p:nvPr/>
        </p:nvSpPr>
        <p:spPr>
          <a:xfrm>
            <a:off x="2078988" y="5038213"/>
            <a:ext cx="5625428" cy="143349"/>
          </a:xfrm>
          <a:prstGeom prst="rect">
            <a:avLst/>
          </a:prstGeom>
          <a:blipFill>
            <a:blip r:embed="rId9" cstate="print"/>
            <a:stretch>
              <a:fillRect/>
            </a:stretch>
          </a:blipFill>
        </p:spPr>
        <p:txBody>
          <a:bodyPr wrap="square" lIns="0" tIns="0" rIns="0" bIns="0" rtlCol="0"/>
          <a:lstStyle/>
          <a:p>
            <a:endParaRPr sz="1539"/>
          </a:p>
        </p:txBody>
      </p:sp>
      <p:sp>
        <p:nvSpPr>
          <p:cNvPr id="19" name="object 19"/>
          <p:cNvSpPr/>
          <p:nvPr/>
        </p:nvSpPr>
        <p:spPr>
          <a:xfrm>
            <a:off x="2886648" y="5022548"/>
            <a:ext cx="1629" cy="128146"/>
          </a:xfrm>
          <a:custGeom>
            <a:avLst/>
            <a:gdLst/>
            <a:ahLst/>
            <a:cxnLst/>
            <a:rect l="l" t="t" r="r" b="b"/>
            <a:pathLst>
              <a:path w="1904" h="149860">
                <a:moveTo>
                  <a:pt x="821" y="-13140"/>
                </a:moveTo>
                <a:lnTo>
                  <a:pt x="821" y="162686"/>
                </a:lnTo>
              </a:path>
            </a:pathLst>
          </a:custGeom>
          <a:ln w="27925">
            <a:solidFill>
              <a:srgbClr val="FFFFFF"/>
            </a:solidFill>
          </a:ln>
        </p:spPr>
        <p:txBody>
          <a:bodyPr wrap="square" lIns="0" tIns="0" rIns="0" bIns="0" rtlCol="0"/>
          <a:lstStyle/>
          <a:p>
            <a:endParaRPr sz="1539"/>
          </a:p>
        </p:txBody>
      </p:sp>
      <p:sp>
        <p:nvSpPr>
          <p:cNvPr id="20" name="object 20"/>
          <p:cNvSpPr/>
          <p:nvPr/>
        </p:nvSpPr>
        <p:spPr>
          <a:xfrm>
            <a:off x="3672370" y="5038213"/>
            <a:ext cx="28669" cy="143349"/>
          </a:xfrm>
          <a:prstGeom prst="rect">
            <a:avLst/>
          </a:prstGeom>
          <a:blipFill>
            <a:blip r:embed="rId10" cstate="print"/>
            <a:stretch>
              <a:fillRect/>
            </a:stretch>
          </a:blipFill>
        </p:spPr>
        <p:txBody>
          <a:bodyPr wrap="square" lIns="0" tIns="0" rIns="0" bIns="0" rtlCol="0"/>
          <a:lstStyle/>
          <a:p>
            <a:endParaRPr sz="1539"/>
          </a:p>
        </p:txBody>
      </p:sp>
      <p:sp>
        <p:nvSpPr>
          <p:cNvPr id="21" name="object 21"/>
          <p:cNvSpPr/>
          <p:nvPr/>
        </p:nvSpPr>
        <p:spPr>
          <a:xfrm>
            <a:off x="3685875" y="5022548"/>
            <a:ext cx="1629" cy="128146"/>
          </a:xfrm>
          <a:custGeom>
            <a:avLst/>
            <a:gdLst/>
            <a:ahLst/>
            <a:cxnLst/>
            <a:rect l="l" t="t" r="r" b="b"/>
            <a:pathLst>
              <a:path w="1904" h="149860">
                <a:moveTo>
                  <a:pt x="821" y="-13140"/>
                </a:moveTo>
                <a:lnTo>
                  <a:pt x="821" y="162686"/>
                </a:lnTo>
              </a:path>
            </a:pathLst>
          </a:custGeom>
          <a:ln w="27924">
            <a:solidFill>
              <a:srgbClr val="FFFFFF"/>
            </a:solidFill>
          </a:ln>
        </p:spPr>
        <p:txBody>
          <a:bodyPr wrap="square" lIns="0" tIns="0" rIns="0" bIns="0" rtlCol="0"/>
          <a:lstStyle/>
          <a:p>
            <a:endParaRPr sz="1539"/>
          </a:p>
        </p:txBody>
      </p:sp>
      <p:sp>
        <p:nvSpPr>
          <p:cNvPr id="22" name="object 22"/>
          <p:cNvSpPr/>
          <p:nvPr/>
        </p:nvSpPr>
        <p:spPr>
          <a:xfrm>
            <a:off x="5277891" y="5038213"/>
            <a:ext cx="28669" cy="143349"/>
          </a:xfrm>
          <a:prstGeom prst="rect">
            <a:avLst/>
          </a:prstGeom>
          <a:blipFill>
            <a:blip r:embed="rId11" cstate="print"/>
            <a:stretch>
              <a:fillRect/>
            </a:stretch>
          </a:blipFill>
        </p:spPr>
        <p:txBody>
          <a:bodyPr wrap="square" lIns="0" tIns="0" rIns="0" bIns="0" rtlCol="0"/>
          <a:lstStyle/>
          <a:p>
            <a:endParaRPr sz="1539"/>
          </a:p>
        </p:txBody>
      </p:sp>
      <p:sp>
        <p:nvSpPr>
          <p:cNvPr id="23" name="object 23"/>
          <p:cNvSpPr/>
          <p:nvPr/>
        </p:nvSpPr>
        <p:spPr>
          <a:xfrm>
            <a:off x="5291352" y="5022548"/>
            <a:ext cx="1629" cy="128146"/>
          </a:xfrm>
          <a:custGeom>
            <a:avLst/>
            <a:gdLst/>
            <a:ahLst/>
            <a:cxnLst/>
            <a:rect l="l" t="t" r="r" b="b"/>
            <a:pathLst>
              <a:path w="1904" h="149860">
                <a:moveTo>
                  <a:pt x="821" y="-13140"/>
                </a:moveTo>
                <a:lnTo>
                  <a:pt x="821" y="162686"/>
                </a:lnTo>
              </a:path>
            </a:pathLst>
          </a:custGeom>
          <a:ln w="27925">
            <a:solidFill>
              <a:srgbClr val="FFFFFF"/>
            </a:solidFill>
          </a:ln>
        </p:spPr>
        <p:txBody>
          <a:bodyPr wrap="square" lIns="0" tIns="0" rIns="0" bIns="0" rtlCol="0"/>
          <a:lstStyle/>
          <a:p>
            <a:endParaRPr sz="1539"/>
          </a:p>
        </p:txBody>
      </p:sp>
      <p:sp>
        <p:nvSpPr>
          <p:cNvPr id="24" name="object 24"/>
          <p:cNvSpPr/>
          <p:nvPr/>
        </p:nvSpPr>
        <p:spPr>
          <a:xfrm>
            <a:off x="6080651" y="5038213"/>
            <a:ext cx="26063" cy="143349"/>
          </a:xfrm>
          <a:prstGeom prst="rect">
            <a:avLst/>
          </a:prstGeom>
          <a:blipFill>
            <a:blip r:embed="rId12" cstate="print"/>
            <a:stretch>
              <a:fillRect/>
            </a:stretch>
          </a:blipFill>
        </p:spPr>
        <p:txBody>
          <a:bodyPr wrap="square" lIns="0" tIns="0" rIns="0" bIns="0" rtlCol="0"/>
          <a:lstStyle/>
          <a:p>
            <a:endParaRPr sz="1539"/>
          </a:p>
        </p:txBody>
      </p:sp>
      <p:sp>
        <p:nvSpPr>
          <p:cNvPr id="25" name="object 25"/>
          <p:cNvSpPr/>
          <p:nvPr/>
        </p:nvSpPr>
        <p:spPr>
          <a:xfrm>
            <a:off x="6091984" y="5022548"/>
            <a:ext cx="1629" cy="128146"/>
          </a:xfrm>
          <a:custGeom>
            <a:avLst/>
            <a:gdLst/>
            <a:ahLst/>
            <a:cxnLst/>
            <a:rect l="l" t="t" r="r" b="b"/>
            <a:pathLst>
              <a:path w="1904" h="149860">
                <a:moveTo>
                  <a:pt x="821" y="-13140"/>
                </a:moveTo>
                <a:lnTo>
                  <a:pt x="821" y="162686"/>
                </a:lnTo>
              </a:path>
            </a:pathLst>
          </a:custGeom>
          <a:ln w="27925">
            <a:solidFill>
              <a:srgbClr val="FFFFFF"/>
            </a:solidFill>
          </a:ln>
        </p:spPr>
        <p:txBody>
          <a:bodyPr wrap="square" lIns="0" tIns="0" rIns="0" bIns="0" rtlCol="0"/>
          <a:lstStyle/>
          <a:p>
            <a:endParaRPr sz="1539"/>
          </a:p>
        </p:txBody>
      </p:sp>
      <p:sp>
        <p:nvSpPr>
          <p:cNvPr id="26" name="object 26"/>
          <p:cNvSpPr/>
          <p:nvPr/>
        </p:nvSpPr>
        <p:spPr>
          <a:xfrm>
            <a:off x="6880805" y="5038213"/>
            <a:ext cx="26063" cy="143349"/>
          </a:xfrm>
          <a:prstGeom prst="rect">
            <a:avLst/>
          </a:prstGeom>
          <a:blipFill>
            <a:blip r:embed="rId13" cstate="print"/>
            <a:stretch>
              <a:fillRect/>
            </a:stretch>
          </a:blipFill>
        </p:spPr>
        <p:txBody>
          <a:bodyPr wrap="square" lIns="0" tIns="0" rIns="0" bIns="0" rtlCol="0"/>
          <a:lstStyle/>
          <a:p>
            <a:endParaRPr sz="1539"/>
          </a:p>
        </p:txBody>
      </p:sp>
      <p:sp>
        <p:nvSpPr>
          <p:cNvPr id="27" name="object 27"/>
          <p:cNvSpPr/>
          <p:nvPr/>
        </p:nvSpPr>
        <p:spPr>
          <a:xfrm>
            <a:off x="6894021" y="5022548"/>
            <a:ext cx="1629" cy="128146"/>
          </a:xfrm>
          <a:custGeom>
            <a:avLst/>
            <a:gdLst/>
            <a:ahLst/>
            <a:cxnLst/>
            <a:rect l="l" t="t" r="r" b="b"/>
            <a:pathLst>
              <a:path w="1904" h="149860">
                <a:moveTo>
                  <a:pt x="821" y="-13140"/>
                </a:moveTo>
                <a:lnTo>
                  <a:pt x="821" y="162686"/>
                </a:lnTo>
              </a:path>
            </a:pathLst>
          </a:custGeom>
          <a:ln w="27924">
            <a:solidFill>
              <a:srgbClr val="FFFFFF"/>
            </a:solidFill>
          </a:ln>
        </p:spPr>
        <p:txBody>
          <a:bodyPr wrap="square" lIns="0" tIns="0" rIns="0" bIns="0" rtlCol="0"/>
          <a:lstStyle/>
          <a:p>
            <a:endParaRPr sz="1539"/>
          </a:p>
        </p:txBody>
      </p:sp>
      <p:sp>
        <p:nvSpPr>
          <p:cNvPr id="28" name="object 28"/>
          <p:cNvSpPr/>
          <p:nvPr/>
        </p:nvSpPr>
        <p:spPr>
          <a:xfrm>
            <a:off x="7680961" y="5038213"/>
            <a:ext cx="28669" cy="143349"/>
          </a:xfrm>
          <a:prstGeom prst="rect">
            <a:avLst/>
          </a:prstGeom>
          <a:blipFill>
            <a:blip r:embed="rId14" cstate="print"/>
            <a:stretch>
              <a:fillRect/>
            </a:stretch>
          </a:blipFill>
        </p:spPr>
        <p:txBody>
          <a:bodyPr wrap="square" lIns="0" tIns="0" rIns="0" bIns="0" rtlCol="0"/>
          <a:lstStyle/>
          <a:p>
            <a:endParaRPr sz="1539"/>
          </a:p>
        </p:txBody>
      </p:sp>
      <p:sp>
        <p:nvSpPr>
          <p:cNvPr id="29" name="object 29"/>
          <p:cNvSpPr/>
          <p:nvPr/>
        </p:nvSpPr>
        <p:spPr>
          <a:xfrm>
            <a:off x="7694652" y="5022548"/>
            <a:ext cx="1629" cy="128146"/>
          </a:xfrm>
          <a:custGeom>
            <a:avLst/>
            <a:gdLst/>
            <a:ahLst/>
            <a:cxnLst/>
            <a:rect l="l" t="t" r="r" b="b"/>
            <a:pathLst>
              <a:path w="1904" h="149860">
                <a:moveTo>
                  <a:pt x="821" y="-13140"/>
                </a:moveTo>
                <a:lnTo>
                  <a:pt x="821" y="162686"/>
                </a:lnTo>
              </a:path>
            </a:pathLst>
          </a:custGeom>
          <a:ln w="27924">
            <a:solidFill>
              <a:srgbClr val="FFFFFF"/>
            </a:solidFill>
          </a:ln>
        </p:spPr>
        <p:txBody>
          <a:bodyPr wrap="square" lIns="0" tIns="0" rIns="0" bIns="0" rtlCol="0"/>
          <a:lstStyle/>
          <a:p>
            <a:endParaRPr sz="1539"/>
          </a:p>
        </p:txBody>
      </p:sp>
      <p:sp>
        <p:nvSpPr>
          <p:cNvPr id="30" name="object 30"/>
          <p:cNvSpPr txBox="1"/>
          <p:nvPr/>
        </p:nvSpPr>
        <p:spPr>
          <a:xfrm>
            <a:off x="1716978" y="1618788"/>
            <a:ext cx="3069538" cy="2876233"/>
          </a:xfrm>
          <a:prstGeom prst="rect">
            <a:avLst/>
          </a:prstGeom>
        </p:spPr>
        <p:txBody>
          <a:bodyPr vert="horz" wrap="square" lIns="0" tIns="73847" rIns="0" bIns="0" rtlCol="0">
            <a:spAutoFit/>
          </a:bodyPr>
          <a:lstStyle/>
          <a:p>
            <a:pPr marL="10860">
              <a:spcBef>
                <a:spcPts val="581"/>
              </a:spcBef>
            </a:pPr>
            <a:r>
              <a:rPr sz="1796" spc="-21" dirty="0">
                <a:solidFill>
                  <a:srgbClr val="FFFFFF"/>
                </a:solidFill>
                <a:latin typeface="Arial"/>
                <a:cs typeface="Arial"/>
              </a:rPr>
              <a:t>32</a:t>
            </a:r>
            <a:endParaRPr sz="1796">
              <a:latin typeface="Arial"/>
              <a:cs typeface="Arial"/>
            </a:endParaRPr>
          </a:p>
          <a:p>
            <a:pPr marL="1434033" marR="4344" indent="-633668">
              <a:lnSpc>
                <a:spcPts val="1701"/>
              </a:lnSpc>
              <a:spcBef>
                <a:spcPts val="492"/>
              </a:spcBef>
            </a:pPr>
            <a:r>
              <a:rPr sz="1454" b="1" spc="-21" dirty="0">
                <a:solidFill>
                  <a:srgbClr val="FFFFFF"/>
                </a:solidFill>
                <a:latin typeface="Verdana"/>
                <a:cs typeface="Verdana"/>
              </a:rPr>
              <a:t>HR </a:t>
            </a:r>
            <a:r>
              <a:rPr sz="1454" b="1" spc="-4" dirty="0">
                <a:solidFill>
                  <a:srgbClr val="FFFFFF"/>
                </a:solidFill>
                <a:latin typeface="Verdana"/>
                <a:cs typeface="Verdana"/>
              </a:rPr>
              <a:t>= </a:t>
            </a:r>
            <a:r>
              <a:rPr sz="1454" b="1" spc="-21" dirty="0">
                <a:solidFill>
                  <a:srgbClr val="FFFFFF"/>
                </a:solidFill>
                <a:latin typeface="Verdana"/>
                <a:cs typeface="Verdana"/>
              </a:rPr>
              <a:t>0.84</a:t>
            </a:r>
            <a:r>
              <a:rPr sz="1454" b="1" spc="-128" dirty="0">
                <a:solidFill>
                  <a:srgbClr val="FFFFFF"/>
                </a:solidFill>
                <a:latin typeface="Verdana"/>
                <a:cs typeface="Verdana"/>
              </a:rPr>
              <a:t> </a:t>
            </a:r>
            <a:r>
              <a:rPr sz="1454" b="1" spc="-30" dirty="0">
                <a:solidFill>
                  <a:srgbClr val="FFFFFF"/>
                </a:solidFill>
                <a:latin typeface="Verdana"/>
                <a:cs typeface="Verdana"/>
              </a:rPr>
              <a:t>(0.76-0.93)  </a:t>
            </a:r>
            <a:r>
              <a:rPr sz="1454" b="1" spc="-26" dirty="0">
                <a:solidFill>
                  <a:srgbClr val="FFFFFF"/>
                </a:solidFill>
                <a:latin typeface="Verdana"/>
                <a:cs typeface="Verdana"/>
              </a:rPr>
              <a:t>P&lt;0.0001</a:t>
            </a:r>
            <a:endParaRPr sz="1454">
              <a:latin typeface="Verdana"/>
              <a:cs typeface="Verdana"/>
            </a:endParaRPr>
          </a:p>
          <a:p>
            <a:pPr marL="10860">
              <a:spcBef>
                <a:spcPts val="363"/>
              </a:spcBef>
            </a:pPr>
            <a:r>
              <a:rPr sz="1796" spc="-21" dirty="0">
                <a:solidFill>
                  <a:srgbClr val="FFFFFF"/>
                </a:solidFill>
                <a:latin typeface="Arial"/>
                <a:cs typeface="Arial"/>
              </a:rPr>
              <a:t>24</a:t>
            </a:r>
            <a:endParaRPr sz="1796">
              <a:latin typeface="Arial"/>
              <a:cs typeface="Arial"/>
            </a:endParaRPr>
          </a:p>
          <a:p>
            <a:pPr>
              <a:lnSpc>
                <a:spcPct val="100000"/>
              </a:lnSpc>
            </a:pPr>
            <a:endParaRPr sz="1967">
              <a:latin typeface="Times New Roman"/>
              <a:cs typeface="Times New Roman"/>
            </a:endParaRPr>
          </a:p>
          <a:p>
            <a:pPr>
              <a:spcBef>
                <a:spcPts val="34"/>
              </a:spcBef>
            </a:pPr>
            <a:endParaRPr sz="1838">
              <a:latin typeface="Times New Roman"/>
              <a:cs typeface="Times New Roman"/>
            </a:endParaRPr>
          </a:p>
          <a:p>
            <a:pPr marL="10860"/>
            <a:r>
              <a:rPr sz="1796" spc="-21" dirty="0">
                <a:solidFill>
                  <a:srgbClr val="FFFFFF"/>
                </a:solidFill>
                <a:latin typeface="Arial"/>
                <a:cs typeface="Arial"/>
              </a:rPr>
              <a:t>16</a:t>
            </a:r>
            <a:endParaRPr sz="1796">
              <a:latin typeface="Arial"/>
              <a:cs typeface="Arial"/>
            </a:endParaRPr>
          </a:p>
          <a:p>
            <a:pPr>
              <a:lnSpc>
                <a:spcPct val="100000"/>
              </a:lnSpc>
            </a:pPr>
            <a:endParaRPr sz="1967">
              <a:latin typeface="Times New Roman"/>
              <a:cs typeface="Times New Roman"/>
            </a:endParaRPr>
          </a:p>
          <a:p>
            <a:pPr>
              <a:spcBef>
                <a:spcPts val="47"/>
              </a:spcBef>
            </a:pPr>
            <a:endParaRPr sz="1667">
              <a:latin typeface="Times New Roman"/>
              <a:cs typeface="Times New Roman"/>
            </a:endParaRPr>
          </a:p>
          <a:p>
            <a:pPr marL="136290"/>
            <a:r>
              <a:rPr sz="1796" spc="-4" dirty="0">
                <a:solidFill>
                  <a:srgbClr val="FFFFFF"/>
                </a:solidFill>
                <a:latin typeface="Arial"/>
                <a:cs typeface="Arial"/>
              </a:rPr>
              <a:t>8</a:t>
            </a:r>
            <a:endParaRPr sz="1796">
              <a:latin typeface="Arial"/>
              <a:cs typeface="Arial"/>
            </a:endParaRPr>
          </a:p>
        </p:txBody>
      </p:sp>
      <p:sp>
        <p:nvSpPr>
          <p:cNvPr id="31" name="object 31"/>
          <p:cNvSpPr/>
          <p:nvPr/>
        </p:nvSpPr>
        <p:spPr>
          <a:xfrm>
            <a:off x="4459492" y="5046032"/>
            <a:ext cx="26063" cy="140744"/>
          </a:xfrm>
          <a:prstGeom prst="rect">
            <a:avLst/>
          </a:prstGeom>
          <a:blipFill>
            <a:blip r:embed="rId15" cstate="print"/>
            <a:stretch>
              <a:fillRect/>
            </a:stretch>
          </a:blipFill>
        </p:spPr>
        <p:txBody>
          <a:bodyPr wrap="square" lIns="0" tIns="0" rIns="0" bIns="0" rtlCol="0"/>
          <a:lstStyle/>
          <a:p>
            <a:endParaRPr sz="1539"/>
          </a:p>
        </p:txBody>
      </p:sp>
      <p:sp>
        <p:nvSpPr>
          <p:cNvPr id="32" name="object 32"/>
          <p:cNvSpPr/>
          <p:nvPr/>
        </p:nvSpPr>
        <p:spPr>
          <a:xfrm>
            <a:off x="4472461" y="5029575"/>
            <a:ext cx="1629" cy="126517"/>
          </a:xfrm>
          <a:custGeom>
            <a:avLst/>
            <a:gdLst/>
            <a:ahLst/>
            <a:cxnLst/>
            <a:rect l="l" t="t" r="r" b="b"/>
            <a:pathLst>
              <a:path w="1904" h="147954">
                <a:moveTo>
                  <a:pt x="821" y="-13140"/>
                </a:moveTo>
                <a:lnTo>
                  <a:pt x="821" y="161043"/>
                </a:lnTo>
              </a:path>
            </a:pathLst>
          </a:custGeom>
          <a:ln w="27924">
            <a:solidFill>
              <a:srgbClr val="FFFFFF"/>
            </a:solidFill>
          </a:ln>
        </p:spPr>
        <p:txBody>
          <a:bodyPr wrap="square" lIns="0" tIns="0" rIns="0" bIns="0" rtlCol="0"/>
          <a:lstStyle/>
          <a:p>
            <a:endParaRPr sz="1539"/>
          </a:p>
        </p:txBody>
      </p:sp>
      <p:sp>
        <p:nvSpPr>
          <p:cNvPr id="33" name="object 33"/>
          <p:cNvSpPr/>
          <p:nvPr/>
        </p:nvSpPr>
        <p:spPr>
          <a:xfrm>
            <a:off x="2090305" y="4425717"/>
            <a:ext cx="1258874" cy="698505"/>
          </a:xfrm>
          <a:prstGeom prst="rect">
            <a:avLst/>
          </a:prstGeom>
          <a:blipFill>
            <a:blip r:embed="rId16" cstate="print"/>
            <a:stretch>
              <a:fillRect/>
            </a:stretch>
          </a:blipFill>
        </p:spPr>
        <p:txBody>
          <a:bodyPr wrap="square" lIns="0" tIns="0" rIns="0" bIns="0" rtlCol="0"/>
          <a:lstStyle/>
          <a:p>
            <a:endParaRPr sz="1539"/>
          </a:p>
        </p:txBody>
      </p:sp>
      <p:sp>
        <p:nvSpPr>
          <p:cNvPr id="34" name="object 34"/>
          <p:cNvSpPr/>
          <p:nvPr/>
        </p:nvSpPr>
        <p:spPr>
          <a:xfrm>
            <a:off x="2100062" y="4435480"/>
            <a:ext cx="1221734" cy="645076"/>
          </a:xfrm>
          <a:custGeom>
            <a:avLst/>
            <a:gdLst/>
            <a:ahLst/>
            <a:cxnLst/>
            <a:rect l="l" t="t" r="r" b="b"/>
            <a:pathLst>
              <a:path w="1428750" h="754379">
                <a:moveTo>
                  <a:pt x="0" y="753921"/>
                </a:moveTo>
                <a:lnTo>
                  <a:pt x="49923" y="736049"/>
                </a:lnTo>
                <a:lnTo>
                  <a:pt x="89522" y="718313"/>
                </a:lnTo>
                <a:lnTo>
                  <a:pt x="134901" y="695288"/>
                </a:lnTo>
                <a:lnTo>
                  <a:pt x="180447" y="671461"/>
                </a:lnTo>
                <a:lnTo>
                  <a:pt x="220814" y="646294"/>
                </a:lnTo>
                <a:lnTo>
                  <a:pt x="230104" y="639802"/>
                </a:lnTo>
                <a:lnTo>
                  <a:pt x="268098" y="620324"/>
                </a:lnTo>
                <a:lnTo>
                  <a:pt x="310002" y="610821"/>
                </a:lnTo>
                <a:lnTo>
                  <a:pt x="320795" y="608277"/>
                </a:lnTo>
                <a:lnTo>
                  <a:pt x="333493" y="603793"/>
                </a:lnTo>
                <a:lnTo>
                  <a:pt x="347528" y="598104"/>
                </a:lnTo>
                <a:lnTo>
                  <a:pt x="358890" y="593217"/>
                </a:lnTo>
                <a:lnTo>
                  <a:pt x="363568" y="591142"/>
                </a:lnTo>
                <a:lnTo>
                  <a:pt x="374562" y="586858"/>
                </a:lnTo>
                <a:lnTo>
                  <a:pt x="415029" y="569523"/>
                </a:lnTo>
                <a:lnTo>
                  <a:pt x="430000" y="560555"/>
                </a:lnTo>
                <a:lnTo>
                  <a:pt x="436282" y="556873"/>
                </a:lnTo>
                <a:lnTo>
                  <a:pt x="444124" y="552591"/>
                </a:lnTo>
                <a:lnTo>
                  <a:pt x="444836" y="551161"/>
                </a:lnTo>
                <a:lnTo>
                  <a:pt x="453391" y="548306"/>
                </a:lnTo>
                <a:lnTo>
                  <a:pt x="460943" y="546365"/>
                </a:lnTo>
                <a:lnTo>
                  <a:pt x="469966" y="544557"/>
                </a:lnTo>
                <a:lnTo>
                  <a:pt x="479255" y="542482"/>
                </a:lnTo>
                <a:lnTo>
                  <a:pt x="513273" y="522604"/>
                </a:lnTo>
                <a:lnTo>
                  <a:pt x="519688" y="518322"/>
                </a:lnTo>
                <a:lnTo>
                  <a:pt x="522540" y="518322"/>
                </a:lnTo>
                <a:lnTo>
                  <a:pt x="526105" y="514037"/>
                </a:lnTo>
                <a:lnTo>
                  <a:pt x="529669" y="509754"/>
                </a:lnTo>
                <a:lnTo>
                  <a:pt x="560624" y="490276"/>
                </a:lnTo>
                <a:lnTo>
                  <a:pt x="568877" y="488335"/>
                </a:lnTo>
                <a:lnTo>
                  <a:pt x="605502" y="470665"/>
                </a:lnTo>
                <a:lnTo>
                  <a:pt x="613421" y="465912"/>
                </a:lnTo>
                <a:lnTo>
                  <a:pt x="620205" y="462633"/>
                </a:lnTo>
                <a:lnTo>
                  <a:pt x="628047" y="459778"/>
                </a:lnTo>
                <a:lnTo>
                  <a:pt x="630899" y="464060"/>
                </a:lnTo>
                <a:lnTo>
                  <a:pt x="637314" y="462633"/>
                </a:lnTo>
                <a:lnTo>
                  <a:pt x="643731" y="461206"/>
                </a:lnTo>
                <a:lnTo>
                  <a:pt x="650858" y="456921"/>
                </a:lnTo>
                <a:lnTo>
                  <a:pt x="658700" y="454066"/>
                </a:lnTo>
                <a:lnTo>
                  <a:pt x="664715" y="452125"/>
                </a:lnTo>
                <a:lnTo>
                  <a:pt x="670998" y="450317"/>
                </a:lnTo>
                <a:lnTo>
                  <a:pt x="677547" y="448242"/>
                </a:lnTo>
                <a:lnTo>
                  <a:pt x="684364" y="445498"/>
                </a:lnTo>
                <a:lnTo>
                  <a:pt x="690947" y="441617"/>
                </a:lnTo>
                <a:lnTo>
                  <a:pt x="697463" y="436932"/>
                </a:lnTo>
                <a:lnTo>
                  <a:pt x="704915" y="432247"/>
                </a:lnTo>
                <a:lnTo>
                  <a:pt x="714305" y="428364"/>
                </a:lnTo>
                <a:lnTo>
                  <a:pt x="727203" y="426022"/>
                </a:lnTo>
                <a:lnTo>
                  <a:pt x="742642" y="424616"/>
                </a:lnTo>
                <a:lnTo>
                  <a:pt x="757813" y="422943"/>
                </a:lnTo>
                <a:lnTo>
                  <a:pt x="769910" y="419797"/>
                </a:lnTo>
                <a:lnTo>
                  <a:pt x="777863" y="413973"/>
                </a:lnTo>
                <a:lnTo>
                  <a:pt x="783276" y="406409"/>
                </a:lnTo>
                <a:lnTo>
                  <a:pt x="787353" y="399114"/>
                </a:lnTo>
                <a:lnTo>
                  <a:pt x="791296" y="394095"/>
                </a:lnTo>
                <a:lnTo>
                  <a:pt x="794504" y="393091"/>
                </a:lnTo>
                <a:lnTo>
                  <a:pt x="796642" y="394631"/>
                </a:lnTo>
                <a:lnTo>
                  <a:pt x="799316" y="395902"/>
                </a:lnTo>
                <a:lnTo>
                  <a:pt x="834503" y="367991"/>
                </a:lnTo>
                <a:lnTo>
                  <a:pt x="846633" y="348581"/>
                </a:lnTo>
                <a:lnTo>
                  <a:pt x="847335" y="344766"/>
                </a:lnTo>
                <a:lnTo>
                  <a:pt x="851178" y="342691"/>
                </a:lnTo>
                <a:lnTo>
                  <a:pt x="859766" y="343829"/>
                </a:lnTo>
                <a:lnTo>
                  <a:pt x="871228" y="347510"/>
                </a:lnTo>
                <a:lnTo>
                  <a:pt x="883358" y="350923"/>
                </a:lnTo>
                <a:lnTo>
                  <a:pt x="893951" y="351258"/>
                </a:lnTo>
                <a:lnTo>
                  <a:pt x="902438" y="347243"/>
                </a:lnTo>
                <a:lnTo>
                  <a:pt x="909991" y="340549"/>
                </a:lnTo>
                <a:lnTo>
                  <a:pt x="917008" y="332785"/>
                </a:lnTo>
                <a:lnTo>
                  <a:pt x="923892" y="325556"/>
                </a:lnTo>
                <a:lnTo>
                  <a:pt x="930809" y="318729"/>
                </a:lnTo>
                <a:lnTo>
                  <a:pt x="937525" y="311635"/>
                </a:lnTo>
                <a:lnTo>
                  <a:pt x="943841" y="305076"/>
                </a:lnTo>
                <a:lnTo>
                  <a:pt x="949555" y="299855"/>
                </a:lnTo>
                <a:lnTo>
                  <a:pt x="953432" y="297311"/>
                </a:lnTo>
                <a:lnTo>
                  <a:pt x="955971" y="296641"/>
                </a:lnTo>
                <a:lnTo>
                  <a:pt x="959580" y="295437"/>
                </a:lnTo>
                <a:lnTo>
                  <a:pt x="966664" y="291287"/>
                </a:lnTo>
                <a:lnTo>
                  <a:pt x="978928" y="281783"/>
                </a:lnTo>
                <a:lnTo>
                  <a:pt x="994734" y="268798"/>
                </a:lnTo>
                <a:lnTo>
                  <a:pt x="1011476" y="256349"/>
                </a:lnTo>
                <a:lnTo>
                  <a:pt x="1026546" y="248451"/>
                </a:lnTo>
                <a:lnTo>
                  <a:pt x="1039913" y="247781"/>
                </a:lnTo>
                <a:lnTo>
                  <a:pt x="1052745" y="251663"/>
                </a:lnTo>
                <a:lnTo>
                  <a:pt x="1064240" y="256081"/>
                </a:lnTo>
                <a:lnTo>
                  <a:pt x="1073596" y="257018"/>
                </a:lnTo>
                <a:lnTo>
                  <a:pt x="1080179" y="253003"/>
                </a:lnTo>
                <a:lnTo>
                  <a:pt x="1084556" y="246309"/>
                </a:lnTo>
                <a:lnTo>
                  <a:pt x="1087731" y="238545"/>
                </a:lnTo>
                <a:lnTo>
                  <a:pt x="1090705" y="231316"/>
                </a:lnTo>
                <a:lnTo>
                  <a:pt x="1092944" y="224288"/>
                </a:lnTo>
                <a:lnTo>
                  <a:pt x="1094181" y="216858"/>
                </a:lnTo>
                <a:lnTo>
                  <a:pt x="1095819" y="210232"/>
                </a:lnTo>
                <a:lnTo>
                  <a:pt x="1099260" y="205614"/>
                </a:lnTo>
                <a:lnTo>
                  <a:pt x="1104841" y="204812"/>
                </a:lnTo>
                <a:lnTo>
                  <a:pt x="1111825" y="206686"/>
                </a:lnTo>
                <a:lnTo>
                  <a:pt x="1120012" y="208024"/>
                </a:lnTo>
                <a:lnTo>
                  <a:pt x="1129201" y="205614"/>
                </a:lnTo>
                <a:lnTo>
                  <a:pt x="1140262" y="197315"/>
                </a:lnTo>
                <a:lnTo>
                  <a:pt x="1152993" y="185267"/>
                </a:lnTo>
                <a:lnTo>
                  <a:pt x="1165591" y="172684"/>
                </a:lnTo>
                <a:lnTo>
                  <a:pt x="1176251" y="162778"/>
                </a:lnTo>
                <a:lnTo>
                  <a:pt x="1185373" y="155884"/>
                </a:lnTo>
                <a:lnTo>
                  <a:pt x="1193627" y="150463"/>
                </a:lnTo>
                <a:lnTo>
                  <a:pt x="1199608" y="146915"/>
                </a:lnTo>
                <a:lnTo>
                  <a:pt x="1201914" y="145643"/>
                </a:lnTo>
                <a:lnTo>
                  <a:pt x="1208030" y="140958"/>
                </a:lnTo>
                <a:lnTo>
                  <a:pt x="1213945" y="136005"/>
                </a:lnTo>
                <a:lnTo>
                  <a:pt x="1220260" y="131587"/>
                </a:lnTo>
                <a:lnTo>
                  <a:pt x="1227578" y="128509"/>
                </a:lnTo>
                <a:lnTo>
                  <a:pt x="1236701" y="127505"/>
                </a:lnTo>
                <a:lnTo>
                  <a:pt x="1247094" y="127974"/>
                </a:lnTo>
                <a:lnTo>
                  <a:pt x="1257353" y="128710"/>
                </a:lnTo>
                <a:lnTo>
                  <a:pt x="1266074" y="128509"/>
                </a:lnTo>
                <a:lnTo>
                  <a:pt x="1276054" y="127081"/>
                </a:lnTo>
                <a:lnTo>
                  <a:pt x="1278193" y="125654"/>
                </a:lnTo>
                <a:lnTo>
                  <a:pt x="1287460" y="119942"/>
                </a:lnTo>
                <a:lnTo>
                  <a:pt x="1321678" y="94240"/>
                </a:lnTo>
                <a:lnTo>
                  <a:pt x="1328807" y="88527"/>
                </a:lnTo>
                <a:lnTo>
                  <a:pt x="1322391" y="87100"/>
                </a:lnTo>
                <a:lnTo>
                  <a:pt x="1330233" y="85672"/>
                </a:lnTo>
                <a:lnTo>
                  <a:pt x="1338353" y="86074"/>
                </a:lnTo>
                <a:lnTo>
                  <a:pt x="1349214" y="87815"/>
                </a:lnTo>
                <a:lnTo>
                  <a:pt x="1360208" y="88484"/>
                </a:lnTo>
                <a:lnTo>
                  <a:pt x="1368729" y="85672"/>
                </a:lnTo>
                <a:lnTo>
                  <a:pt x="1373741" y="77573"/>
                </a:lnTo>
                <a:lnTo>
                  <a:pt x="1376748" y="65860"/>
                </a:lnTo>
                <a:lnTo>
                  <a:pt x="1378954" y="53344"/>
                </a:lnTo>
                <a:lnTo>
                  <a:pt x="1381561" y="42836"/>
                </a:lnTo>
                <a:lnTo>
                  <a:pt x="1399383" y="12852"/>
                </a:lnTo>
                <a:lnTo>
                  <a:pt x="1405799" y="19989"/>
                </a:lnTo>
                <a:lnTo>
                  <a:pt x="1411501" y="17134"/>
                </a:lnTo>
                <a:lnTo>
                  <a:pt x="1417204" y="14279"/>
                </a:lnTo>
                <a:lnTo>
                  <a:pt x="1428610" y="0"/>
                </a:lnTo>
              </a:path>
            </a:pathLst>
          </a:custGeom>
          <a:ln w="59155">
            <a:solidFill>
              <a:srgbClr val="FF0000"/>
            </a:solidFill>
          </a:ln>
        </p:spPr>
        <p:txBody>
          <a:bodyPr wrap="square" lIns="0" tIns="0" rIns="0" bIns="0" rtlCol="0"/>
          <a:lstStyle/>
          <a:p>
            <a:endParaRPr sz="1539"/>
          </a:p>
        </p:txBody>
      </p:sp>
      <p:sp>
        <p:nvSpPr>
          <p:cNvPr id="35" name="object 35"/>
          <p:cNvSpPr/>
          <p:nvPr/>
        </p:nvSpPr>
        <p:spPr>
          <a:xfrm>
            <a:off x="3299659" y="4021730"/>
            <a:ext cx="821004" cy="463933"/>
          </a:xfrm>
          <a:prstGeom prst="rect">
            <a:avLst/>
          </a:prstGeom>
          <a:blipFill>
            <a:blip r:embed="rId17" cstate="print"/>
            <a:stretch>
              <a:fillRect/>
            </a:stretch>
          </a:blipFill>
        </p:spPr>
        <p:txBody>
          <a:bodyPr wrap="square" lIns="0" tIns="0" rIns="0" bIns="0" rtlCol="0"/>
          <a:lstStyle/>
          <a:p>
            <a:endParaRPr sz="1539"/>
          </a:p>
        </p:txBody>
      </p:sp>
      <p:sp>
        <p:nvSpPr>
          <p:cNvPr id="36" name="object 36"/>
          <p:cNvSpPr/>
          <p:nvPr/>
        </p:nvSpPr>
        <p:spPr>
          <a:xfrm>
            <a:off x="3310706" y="4030492"/>
            <a:ext cx="797657" cy="412675"/>
          </a:xfrm>
          <a:custGeom>
            <a:avLst/>
            <a:gdLst/>
            <a:ahLst/>
            <a:cxnLst/>
            <a:rect l="l" t="t" r="r" b="b"/>
            <a:pathLst>
              <a:path w="932814" h="482600">
                <a:moveTo>
                  <a:pt x="0" y="482177"/>
                </a:moveTo>
                <a:lnTo>
                  <a:pt x="46782" y="465041"/>
                </a:lnTo>
                <a:lnTo>
                  <a:pt x="85545" y="447908"/>
                </a:lnTo>
                <a:lnTo>
                  <a:pt x="119529" y="421603"/>
                </a:lnTo>
                <a:lnTo>
                  <a:pt x="128318" y="413639"/>
                </a:lnTo>
                <a:lnTo>
                  <a:pt x="136806" y="406008"/>
                </a:lnTo>
                <a:lnTo>
                  <a:pt x="144358" y="398646"/>
                </a:lnTo>
                <a:lnTo>
                  <a:pt x="151375" y="392354"/>
                </a:lnTo>
                <a:lnTo>
                  <a:pt x="158259" y="387937"/>
                </a:lnTo>
                <a:lnTo>
                  <a:pt x="164875" y="386331"/>
                </a:lnTo>
                <a:lnTo>
                  <a:pt x="171091" y="386866"/>
                </a:lnTo>
                <a:lnTo>
                  <a:pt x="177306" y="387937"/>
                </a:lnTo>
                <a:lnTo>
                  <a:pt x="183923" y="387937"/>
                </a:lnTo>
                <a:lnTo>
                  <a:pt x="192510" y="385996"/>
                </a:lnTo>
                <a:lnTo>
                  <a:pt x="202368" y="383118"/>
                </a:lnTo>
                <a:lnTo>
                  <a:pt x="210488" y="380507"/>
                </a:lnTo>
                <a:lnTo>
                  <a:pt x="213864" y="379370"/>
                </a:lnTo>
                <a:lnTo>
                  <a:pt x="221248" y="377630"/>
                </a:lnTo>
                <a:lnTo>
                  <a:pt x="260646" y="358487"/>
                </a:lnTo>
                <a:lnTo>
                  <a:pt x="269368" y="351325"/>
                </a:lnTo>
                <a:lnTo>
                  <a:pt x="278023" y="345100"/>
                </a:lnTo>
                <a:lnTo>
                  <a:pt x="286878" y="340214"/>
                </a:lnTo>
                <a:lnTo>
                  <a:pt x="295934" y="335998"/>
                </a:lnTo>
                <a:lnTo>
                  <a:pt x="304589" y="332049"/>
                </a:lnTo>
                <a:lnTo>
                  <a:pt x="312241" y="327966"/>
                </a:lnTo>
                <a:lnTo>
                  <a:pt x="318690" y="323481"/>
                </a:lnTo>
                <a:lnTo>
                  <a:pt x="324271" y="318862"/>
                </a:lnTo>
                <a:lnTo>
                  <a:pt x="329183" y="314512"/>
                </a:lnTo>
                <a:lnTo>
                  <a:pt x="333627" y="310831"/>
                </a:lnTo>
                <a:lnTo>
                  <a:pt x="339330" y="306549"/>
                </a:lnTo>
                <a:lnTo>
                  <a:pt x="339331" y="305119"/>
                </a:lnTo>
                <a:lnTo>
                  <a:pt x="346459" y="302264"/>
                </a:lnTo>
                <a:lnTo>
                  <a:pt x="353042" y="300323"/>
                </a:lnTo>
                <a:lnTo>
                  <a:pt x="361162" y="298517"/>
                </a:lnTo>
                <a:lnTo>
                  <a:pt x="369416" y="296442"/>
                </a:lnTo>
                <a:lnTo>
                  <a:pt x="376400" y="293697"/>
                </a:lnTo>
                <a:lnTo>
                  <a:pt x="384242" y="289414"/>
                </a:lnTo>
                <a:lnTo>
                  <a:pt x="384955" y="280847"/>
                </a:lnTo>
                <a:lnTo>
                  <a:pt x="393509" y="276562"/>
                </a:lnTo>
                <a:lnTo>
                  <a:pt x="400961" y="274019"/>
                </a:lnTo>
                <a:lnTo>
                  <a:pt x="409816" y="272279"/>
                </a:lnTo>
                <a:lnTo>
                  <a:pt x="419072" y="270539"/>
                </a:lnTo>
                <a:lnTo>
                  <a:pt x="427728" y="267995"/>
                </a:lnTo>
                <a:lnTo>
                  <a:pt x="462514" y="245037"/>
                </a:lnTo>
                <a:lnTo>
                  <a:pt x="465955" y="238545"/>
                </a:lnTo>
                <a:lnTo>
                  <a:pt x="470600" y="231785"/>
                </a:lnTo>
                <a:lnTo>
                  <a:pt x="479055" y="225158"/>
                </a:lnTo>
                <a:lnTo>
                  <a:pt x="494159" y="218331"/>
                </a:lnTo>
                <a:lnTo>
                  <a:pt x="513808" y="211237"/>
                </a:lnTo>
                <a:lnTo>
                  <a:pt x="533189" y="204678"/>
                </a:lnTo>
                <a:lnTo>
                  <a:pt x="547491" y="199456"/>
                </a:lnTo>
                <a:lnTo>
                  <a:pt x="554509" y="196310"/>
                </a:lnTo>
                <a:lnTo>
                  <a:pt x="557115" y="194636"/>
                </a:lnTo>
                <a:lnTo>
                  <a:pt x="558118" y="193231"/>
                </a:lnTo>
                <a:lnTo>
                  <a:pt x="560323" y="190889"/>
                </a:lnTo>
                <a:lnTo>
                  <a:pt x="565313" y="186607"/>
                </a:lnTo>
                <a:lnTo>
                  <a:pt x="570303" y="175182"/>
                </a:lnTo>
                <a:lnTo>
                  <a:pt x="577432" y="173755"/>
                </a:lnTo>
                <a:lnTo>
                  <a:pt x="583046" y="175093"/>
                </a:lnTo>
                <a:lnTo>
                  <a:pt x="589195" y="179109"/>
                </a:lnTo>
                <a:lnTo>
                  <a:pt x="595878" y="182589"/>
                </a:lnTo>
                <a:lnTo>
                  <a:pt x="603096" y="182322"/>
                </a:lnTo>
                <a:lnTo>
                  <a:pt x="611550" y="176165"/>
                </a:lnTo>
                <a:lnTo>
                  <a:pt x="621007" y="166259"/>
                </a:lnTo>
                <a:lnTo>
                  <a:pt x="630063" y="155817"/>
                </a:lnTo>
                <a:lnTo>
                  <a:pt x="637314" y="148053"/>
                </a:lnTo>
                <a:lnTo>
                  <a:pt x="645156" y="140913"/>
                </a:lnTo>
                <a:lnTo>
                  <a:pt x="643731" y="140913"/>
                </a:lnTo>
                <a:lnTo>
                  <a:pt x="650146" y="139485"/>
                </a:lnTo>
                <a:lnTo>
                  <a:pt x="656863" y="138883"/>
                </a:lnTo>
                <a:lnTo>
                  <a:pt x="665384" y="138950"/>
                </a:lnTo>
                <a:lnTo>
                  <a:pt x="672702" y="139285"/>
                </a:lnTo>
                <a:lnTo>
                  <a:pt x="675810" y="139485"/>
                </a:lnTo>
                <a:lnTo>
                  <a:pt x="682225" y="139485"/>
                </a:lnTo>
                <a:lnTo>
                  <a:pt x="680087" y="143770"/>
                </a:lnTo>
                <a:lnTo>
                  <a:pt x="688642" y="139485"/>
                </a:lnTo>
                <a:lnTo>
                  <a:pt x="697263" y="134667"/>
                </a:lnTo>
                <a:lnTo>
                  <a:pt x="708424" y="127706"/>
                </a:lnTo>
                <a:lnTo>
                  <a:pt x="719318" y="120209"/>
                </a:lnTo>
                <a:lnTo>
                  <a:pt x="727137" y="113784"/>
                </a:lnTo>
                <a:lnTo>
                  <a:pt x="729911" y="108696"/>
                </a:lnTo>
                <a:lnTo>
                  <a:pt x="729544" y="104145"/>
                </a:lnTo>
                <a:lnTo>
                  <a:pt x="729042" y="100129"/>
                </a:lnTo>
                <a:lnTo>
                  <a:pt x="731414" y="96649"/>
                </a:lnTo>
                <a:lnTo>
                  <a:pt x="739467" y="93504"/>
                </a:lnTo>
                <a:lnTo>
                  <a:pt x="750929" y="90759"/>
                </a:lnTo>
                <a:lnTo>
                  <a:pt x="761188" y="88818"/>
                </a:lnTo>
                <a:lnTo>
                  <a:pt x="765633" y="88082"/>
                </a:lnTo>
                <a:lnTo>
                  <a:pt x="773719" y="86141"/>
                </a:lnTo>
                <a:lnTo>
                  <a:pt x="804841" y="66665"/>
                </a:lnTo>
                <a:lnTo>
                  <a:pt x="812683" y="62380"/>
                </a:lnTo>
                <a:lnTo>
                  <a:pt x="851179" y="53813"/>
                </a:lnTo>
                <a:lnTo>
                  <a:pt x="860268" y="54883"/>
                </a:lnTo>
                <a:lnTo>
                  <a:pt x="869090" y="55418"/>
                </a:lnTo>
                <a:lnTo>
                  <a:pt x="898228" y="28111"/>
                </a:lnTo>
                <a:lnTo>
                  <a:pt x="902238" y="13653"/>
                </a:lnTo>
                <a:lnTo>
                  <a:pt x="903742" y="7027"/>
                </a:lnTo>
                <a:lnTo>
                  <a:pt x="906783" y="2409"/>
                </a:lnTo>
                <a:lnTo>
                  <a:pt x="911795" y="301"/>
                </a:lnTo>
                <a:lnTo>
                  <a:pt x="918010" y="0"/>
                </a:lnTo>
                <a:lnTo>
                  <a:pt x="925028" y="903"/>
                </a:lnTo>
                <a:lnTo>
                  <a:pt x="932447" y="2409"/>
                </a:lnTo>
              </a:path>
            </a:pathLst>
          </a:custGeom>
          <a:ln w="59155">
            <a:solidFill>
              <a:srgbClr val="FF0000"/>
            </a:solidFill>
          </a:ln>
        </p:spPr>
        <p:txBody>
          <a:bodyPr wrap="square" lIns="0" tIns="0" rIns="0" bIns="0" rtlCol="0"/>
          <a:lstStyle/>
          <a:p>
            <a:endParaRPr sz="1539"/>
          </a:p>
        </p:txBody>
      </p:sp>
      <p:sp>
        <p:nvSpPr>
          <p:cNvPr id="37" name="object 37"/>
          <p:cNvSpPr/>
          <p:nvPr/>
        </p:nvSpPr>
        <p:spPr>
          <a:xfrm>
            <a:off x="4081568" y="3312799"/>
            <a:ext cx="1485629" cy="771483"/>
          </a:xfrm>
          <a:prstGeom prst="rect">
            <a:avLst/>
          </a:prstGeom>
          <a:blipFill>
            <a:blip r:embed="rId18" cstate="print"/>
            <a:stretch>
              <a:fillRect/>
            </a:stretch>
          </a:blipFill>
        </p:spPr>
        <p:txBody>
          <a:bodyPr wrap="square" lIns="0" tIns="0" rIns="0" bIns="0" rtlCol="0"/>
          <a:lstStyle/>
          <a:p>
            <a:endParaRPr sz="1539"/>
          </a:p>
        </p:txBody>
      </p:sp>
      <p:sp>
        <p:nvSpPr>
          <p:cNvPr id="38" name="object 38"/>
          <p:cNvSpPr/>
          <p:nvPr/>
        </p:nvSpPr>
        <p:spPr>
          <a:xfrm>
            <a:off x="4089759" y="3321936"/>
            <a:ext cx="1452506" cy="718380"/>
          </a:xfrm>
          <a:custGeom>
            <a:avLst/>
            <a:gdLst/>
            <a:ahLst/>
            <a:cxnLst/>
            <a:rect l="l" t="t" r="r" b="b"/>
            <a:pathLst>
              <a:path w="1698625" h="840104">
                <a:moveTo>
                  <a:pt x="0" y="839594"/>
                </a:moveTo>
                <a:lnTo>
                  <a:pt x="136872" y="805324"/>
                </a:lnTo>
                <a:lnTo>
                  <a:pt x="150038" y="803718"/>
                </a:lnTo>
                <a:lnTo>
                  <a:pt x="153982" y="805324"/>
                </a:lnTo>
                <a:lnTo>
                  <a:pt x="154717" y="806931"/>
                </a:lnTo>
                <a:lnTo>
                  <a:pt x="158259" y="805324"/>
                </a:lnTo>
                <a:lnTo>
                  <a:pt x="165911" y="797961"/>
                </a:lnTo>
                <a:lnTo>
                  <a:pt x="174566" y="787118"/>
                </a:lnTo>
                <a:lnTo>
                  <a:pt x="183621" y="776811"/>
                </a:lnTo>
                <a:lnTo>
                  <a:pt x="192477" y="771055"/>
                </a:lnTo>
                <a:lnTo>
                  <a:pt x="200931" y="772528"/>
                </a:lnTo>
                <a:lnTo>
                  <a:pt x="209319" y="778552"/>
                </a:lnTo>
                <a:lnTo>
                  <a:pt x="217840" y="785111"/>
                </a:lnTo>
                <a:lnTo>
                  <a:pt x="226695" y="788190"/>
                </a:lnTo>
                <a:lnTo>
                  <a:pt x="265191" y="771055"/>
                </a:lnTo>
                <a:lnTo>
                  <a:pt x="295967" y="746358"/>
                </a:lnTo>
                <a:lnTo>
                  <a:pt x="307964" y="736786"/>
                </a:lnTo>
                <a:lnTo>
                  <a:pt x="353677" y="702450"/>
                </a:lnTo>
                <a:lnTo>
                  <a:pt x="390301" y="688060"/>
                </a:lnTo>
                <a:lnTo>
                  <a:pt x="400326" y="687324"/>
                </a:lnTo>
                <a:lnTo>
                  <a:pt x="410618" y="685383"/>
                </a:lnTo>
                <a:lnTo>
                  <a:pt x="453391" y="668248"/>
                </a:lnTo>
                <a:lnTo>
                  <a:pt x="479322" y="650578"/>
                </a:lnTo>
                <a:lnTo>
                  <a:pt x="492588" y="641141"/>
                </a:lnTo>
                <a:lnTo>
                  <a:pt x="504718" y="633979"/>
                </a:lnTo>
                <a:lnTo>
                  <a:pt x="515145" y="630833"/>
                </a:lnTo>
                <a:lnTo>
                  <a:pt x="524501" y="630230"/>
                </a:lnTo>
                <a:lnTo>
                  <a:pt x="533590" y="629360"/>
                </a:lnTo>
                <a:lnTo>
                  <a:pt x="543214" y="625411"/>
                </a:lnTo>
                <a:lnTo>
                  <a:pt x="553406" y="616710"/>
                </a:lnTo>
                <a:lnTo>
                  <a:pt x="563798" y="605064"/>
                </a:lnTo>
                <a:lnTo>
                  <a:pt x="574591" y="592882"/>
                </a:lnTo>
                <a:lnTo>
                  <a:pt x="585987" y="582575"/>
                </a:lnTo>
                <a:lnTo>
                  <a:pt x="599220" y="574544"/>
                </a:lnTo>
                <a:lnTo>
                  <a:pt x="613789" y="567583"/>
                </a:lnTo>
                <a:lnTo>
                  <a:pt x="627289" y="561693"/>
                </a:lnTo>
                <a:lnTo>
                  <a:pt x="637314" y="556873"/>
                </a:lnTo>
                <a:lnTo>
                  <a:pt x="641959" y="553526"/>
                </a:lnTo>
                <a:lnTo>
                  <a:pt x="642928" y="551518"/>
                </a:lnTo>
                <a:lnTo>
                  <a:pt x="643229" y="550046"/>
                </a:lnTo>
                <a:lnTo>
                  <a:pt x="645869" y="548306"/>
                </a:lnTo>
                <a:lnTo>
                  <a:pt x="651950" y="546566"/>
                </a:lnTo>
                <a:lnTo>
                  <a:pt x="659770" y="545094"/>
                </a:lnTo>
                <a:lnTo>
                  <a:pt x="668124" y="543086"/>
                </a:lnTo>
                <a:lnTo>
                  <a:pt x="675809" y="539739"/>
                </a:lnTo>
                <a:lnTo>
                  <a:pt x="682626" y="533915"/>
                </a:lnTo>
                <a:lnTo>
                  <a:pt x="689176" y="526352"/>
                </a:lnTo>
                <a:lnTo>
                  <a:pt x="695458" y="519057"/>
                </a:lnTo>
                <a:lnTo>
                  <a:pt x="701473" y="514037"/>
                </a:lnTo>
                <a:lnTo>
                  <a:pt x="709315" y="509754"/>
                </a:lnTo>
                <a:lnTo>
                  <a:pt x="722860" y="514037"/>
                </a:lnTo>
                <a:lnTo>
                  <a:pt x="744246" y="514037"/>
                </a:lnTo>
                <a:lnTo>
                  <a:pt x="749948" y="514037"/>
                </a:lnTo>
                <a:lnTo>
                  <a:pt x="751375" y="516892"/>
                </a:lnTo>
                <a:lnTo>
                  <a:pt x="757078" y="514037"/>
                </a:lnTo>
                <a:lnTo>
                  <a:pt x="761722" y="510758"/>
                </a:lnTo>
                <a:lnTo>
                  <a:pt x="766969" y="506006"/>
                </a:lnTo>
                <a:lnTo>
                  <a:pt x="772616" y="500986"/>
                </a:lnTo>
                <a:lnTo>
                  <a:pt x="778464" y="496902"/>
                </a:lnTo>
                <a:lnTo>
                  <a:pt x="784479" y="494560"/>
                </a:lnTo>
                <a:lnTo>
                  <a:pt x="790761" y="493155"/>
                </a:lnTo>
                <a:lnTo>
                  <a:pt x="797311" y="491481"/>
                </a:lnTo>
                <a:lnTo>
                  <a:pt x="834069" y="462633"/>
                </a:lnTo>
                <a:lnTo>
                  <a:pt x="847702" y="448712"/>
                </a:lnTo>
                <a:lnTo>
                  <a:pt x="854018" y="442152"/>
                </a:lnTo>
                <a:lnTo>
                  <a:pt x="859732" y="436931"/>
                </a:lnTo>
                <a:lnTo>
                  <a:pt x="866862" y="431219"/>
                </a:lnTo>
                <a:lnTo>
                  <a:pt x="867574" y="429791"/>
                </a:lnTo>
                <a:lnTo>
                  <a:pt x="876842" y="428364"/>
                </a:lnTo>
                <a:lnTo>
                  <a:pt x="885363" y="427962"/>
                </a:lnTo>
                <a:lnTo>
                  <a:pt x="895822" y="428364"/>
                </a:lnTo>
                <a:lnTo>
                  <a:pt x="906415" y="428765"/>
                </a:lnTo>
                <a:lnTo>
                  <a:pt x="915337" y="428364"/>
                </a:lnTo>
                <a:lnTo>
                  <a:pt x="925317" y="426936"/>
                </a:lnTo>
                <a:lnTo>
                  <a:pt x="936723" y="419797"/>
                </a:lnTo>
                <a:lnTo>
                  <a:pt x="945445" y="416317"/>
                </a:lnTo>
                <a:lnTo>
                  <a:pt x="955704" y="412301"/>
                </a:lnTo>
                <a:lnTo>
                  <a:pt x="966097" y="407749"/>
                </a:lnTo>
                <a:lnTo>
                  <a:pt x="995670" y="382984"/>
                </a:lnTo>
                <a:lnTo>
                  <a:pt x="1000883" y="376960"/>
                </a:lnTo>
                <a:lnTo>
                  <a:pt x="1007298" y="369820"/>
                </a:lnTo>
                <a:lnTo>
                  <a:pt x="1040381" y="353199"/>
                </a:lnTo>
                <a:lnTo>
                  <a:pt x="1047933" y="351258"/>
                </a:lnTo>
                <a:lnTo>
                  <a:pt x="1055774" y="348403"/>
                </a:lnTo>
                <a:lnTo>
                  <a:pt x="1052922" y="348403"/>
                </a:lnTo>
                <a:lnTo>
                  <a:pt x="1060765" y="342691"/>
                </a:lnTo>
                <a:lnTo>
                  <a:pt x="1068016" y="336867"/>
                </a:lnTo>
                <a:lnTo>
                  <a:pt x="1077072" y="329304"/>
                </a:lnTo>
                <a:lnTo>
                  <a:pt x="1086529" y="322008"/>
                </a:lnTo>
                <a:lnTo>
                  <a:pt x="1094983" y="316989"/>
                </a:lnTo>
                <a:lnTo>
                  <a:pt x="1102000" y="315986"/>
                </a:lnTo>
                <a:lnTo>
                  <a:pt x="1108349" y="317525"/>
                </a:lnTo>
                <a:lnTo>
                  <a:pt x="1114431" y="318797"/>
                </a:lnTo>
                <a:lnTo>
                  <a:pt x="1120646" y="316989"/>
                </a:lnTo>
                <a:lnTo>
                  <a:pt x="1126461" y="310028"/>
                </a:lnTo>
                <a:lnTo>
                  <a:pt x="1131874" y="299855"/>
                </a:lnTo>
                <a:lnTo>
                  <a:pt x="1138090" y="289681"/>
                </a:lnTo>
                <a:lnTo>
                  <a:pt x="1146310" y="282720"/>
                </a:lnTo>
                <a:lnTo>
                  <a:pt x="1158039" y="280712"/>
                </a:lnTo>
                <a:lnTo>
                  <a:pt x="1172241" y="281648"/>
                </a:lnTo>
                <a:lnTo>
                  <a:pt x="1186309" y="283121"/>
                </a:lnTo>
                <a:lnTo>
                  <a:pt x="1197638" y="282720"/>
                </a:lnTo>
                <a:lnTo>
                  <a:pt x="1205190" y="279440"/>
                </a:lnTo>
                <a:lnTo>
                  <a:pt x="1210470" y="274688"/>
                </a:lnTo>
                <a:lnTo>
                  <a:pt x="1214680" y="269668"/>
                </a:lnTo>
                <a:lnTo>
                  <a:pt x="1219024" y="265585"/>
                </a:lnTo>
                <a:lnTo>
                  <a:pt x="1225440" y="261303"/>
                </a:lnTo>
                <a:lnTo>
                  <a:pt x="1236133" y="257018"/>
                </a:lnTo>
                <a:lnTo>
                  <a:pt x="1244554" y="252936"/>
                </a:lnTo>
                <a:lnTo>
                  <a:pt x="1254846" y="247916"/>
                </a:lnTo>
                <a:lnTo>
                  <a:pt x="1265406" y="243163"/>
                </a:lnTo>
                <a:lnTo>
                  <a:pt x="1274628" y="239884"/>
                </a:lnTo>
                <a:lnTo>
                  <a:pt x="1282448" y="239281"/>
                </a:lnTo>
                <a:lnTo>
                  <a:pt x="1289599" y="240419"/>
                </a:lnTo>
                <a:lnTo>
                  <a:pt x="1295681" y="241289"/>
                </a:lnTo>
                <a:lnTo>
                  <a:pt x="1300292" y="239884"/>
                </a:lnTo>
                <a:lnTo>
                  <a:pt x="1302163" y="235266"/>
                </a:lnTo>
                <a:lnTo>
                  <a:pt x="1301896" y="228639"/>
                </a:lnTo>
                <a:lnTo>
                  <a:pt x="1301896" y="221210"/>
                </a:lnTo>
                <a:lnTo>
                  <a:pt x="1304569" y="214182"/>
                </a:lnTo>
                <a:lnTo>
                  <a:pt x="1311219" y="207555"/>
                </a:lnTo>
                <a:lnTo>
                  <a:pt x="1320341" y="200795"/>
                </a:lnTo>
                <a:lnTo>
                  <a:pt x="1330132" y="194303"/>
                </a:lnTo>
                <a:lnTo>
                  <a:pt x="1338787" y="188480"/>
                </a:lnTo>
                <a:lnTo>
                  <a:pt x="1372294" y="167063"/>
                </a:lnTo>
                <a:lnTo>
                  <a:pt x="1375858" y="164205"/>
                </a:lnTo>
                <a:lnTo>
                  <a:pt x="1385838" y="162778"/>
                </a:lnTo>
                <a:lnTo>
                  <a:pt x="1393958" y="162377"/>
                </a:lnTo>
                <a:lnTo>
                  <a:pt x="1403214" y="162778"/>
                </a:lnTo>
                <a:lnTo>
                  <a:pt x="1413406" y="163179"/>
                </a:lnTo>
                <a:lnTo>
                  <a:pt x="1452135" y="159030"/>
                </a:lnTo>
                <a:lnTo>
                  <a:pt x="1479336" y="152471"/>
                </a:lnTo>
                <a:lnTo>
                  <a:pt x="1478868" y="150999"/>
                </a:lnTo>
                <a:lnTo>
                  <a:pt x="1477866" y="148990"/>
                </a:lnTo>
                <a:lnTo>
                  <a:pt x="1479938" y="145643"/>
                </a:lnTo>
                <a:lnTo>
                  <a:pt x="1514156" y="119942"/>
                </a:lnTo>
                <a:lnTo>
                  <a:pt x="1533905" y="113114"/>
                </a:lnTo>
                <a:lnTo>
                  <a:pt x="1539819" y="111374"/>
                </a:lnTo>
                <a:lnTo>
                  <a:pt x="1547661" y="108519"/>
                </a:lnTo>
                <a:lnTo>
                  <a:pt x="1554791" y="108519"/>
                </a:lnTo>
                <a:lnTo>
                  <a:pt x="1561206" y="102807"/>
                </a:lnTo>
                <a:lnTo>
                  <a:pt x="1565483" y="97586"/>
                </a:lnTo>
                <a:lnTo>
                  <a:pt x="1569225" y="91027"/>
                </a:lnTo>
                <a:lnTo>
                  <a:pt x="1573235" y="83932"/>
                </a:lnTo>
                <a:lnTo>
                  <a:pt x="1578315" y="77105"/>
                </a:lnTo>
                <a:lnTo>
                  <a:pt x="1585400" y="70479"/>
                </a:lnTo>
                <a:lnTo>
                  <a:pt x="1593820" y="63719"/>
                </a:lnTo>
                <a:lnTo>
                  <a:pt x="1601974" y="57226"/>
                </a:lnTo>
                <a:lnTo>
                  <a:pt x="1608256" y="51403"/>
                </a:lnTo>
                <a:lnTo>
                  <a:pt x="1614671" y="44263"/>
                </a:lnTo>
                <a:lnTo>
                  <a:pt x="1611108" y="37124"/>
                </a:lnTo>
                <a:lnTo>
                  <a:pt x="1616811" y="34269"/>
                </a:lnTo>
                <a:lnTo>
                  <a:pt x="1622525" y="33666"/>
                </a:lnTo>
                <a:lnTo>
                  <a:pt x="1629910" y="34804"/>
                </a:lnTo>
                <a:lnTo>
                  <a:pt x="1637161" y="35674"/>
                </a:lnTo>
                <a:lnTo>
                  <a:pt x="1642474" y="34269"/>
                </a:lnTo>
                <a:lnTo>
                  <a:pt x="1644646" y="29048"/>
                </a:lnTo>
                <a:lnTo>
                  <a:pt x="1644880" y="21418"/>
                </a:lnTo>
                <a:lnTo>
                  <a:pt x="1644980" y="13787"/>
                </a:lnTo>
                <a:lnTo>
                  <a:pt x="1646752" y="8567"/>
                </a:lnTo>
                <a:lnTo>
                  <a:pt x="1651029" y="4284"/>
                </a:lnTo>
                <a:lnTo>
                  <a:pt x="1659583" y="9994"/>
                </a:lnTo>
                <a:lnTo>
                  <a:pt x="1668138" y="8567"/>
                </a:lnTo>
                <a:lnTo>
                  <a:pt x="1676425" y="6626"/>
                </a:lnTo>
                <a:lnTo>
                  <a:pt x="1686316" y="3748"/>
                </a:lnTo>
                <a:lnTo>
                  <a:pt x="1694604" y="1137"/>
                </a:lnTo>
                <a:lnTo>
                  <a:pt x="1698079" y="0"/>
                </a:lnTo>
              </a:path>
            </a:pathLst>
          </a:custGeom>
          <a:ln w="59155">
            <a:solidFill>
              <a:srgbClr val="FF0000"/>
            </a:solidFill>
          </a:ln>
        </p:spPr>
        <p:txBody>
          <a:bodyPr wrap="square" lIns="0" tIns="0" rIns="0" bIns="0" rtlCol="0"/>
          <a:lstStyle/>
          <a:p>
            <a:endParaRPr sz="1539"/>
          </a:p>
        </p:txBody>
      </p:sp>
      <p:sp>
        <p:nvSpPr>
          <p:cNvPr id="39" name="object 39"/>
          <p:cNvSpPr/>
          <p:nvPr/>
        </p:nvSpPr>
        <p:spPr>
          <a:xfrm>
            <a:off x="5530708" y="2997430"/>
            <a:ext cx="766271" cy="372709"/>
          </a:xfrm>
          <a:prstGeom prst="rect">
            <a:avLst/>
          </a:prstGeom>
          <a:blipFill>
            <a:blip r:embed="rId19" cstate="print"/>
            <a:stretch>
              <a:fillRect/>
            </a:stretch>
          </a:blipFill>
        </p:spPr>
        <p:txBody>
          <a:bodyPr wrap="square" lIns="0" tIns="0" rIns="0" bIns="0" rtlCol="0"/>
          <a:lstStyle/>
          <a:p>
            <a:endParaRPr sz="1539"/>
          </a:p>
        </p:txBody>
      </p:sp>
      <p:sp>
        <p:nvSpPr>
          <p:cNvPr id="40" name="object 40"/>
          <p:cNvSpPr/>
          <p:nvPr/>
        </p:nvSpPr>
        <p:spPr>
          <a:xfrm>
            <a:off x="5541800" y="2992268"/>
            <a:ext cx="753674" cy="337199"/>
          </a:xfrm>
          <a:custGeom>
            <a:avLst/>
            <a:gdLst/>
            <a:ahLst/>
            <a:cxnLst/>
            <a:rect l="l" t="t" r="r" b="b"/>
            <a:pathLst>
              <a:path w="881379" h="394335">
                <a:moveTo>
                  <a:pt x="0" y="394094"/>
                </a:moveTo>
                <a:lnTo>
                  <a:pt x="94100" y="351258"/>
                </a:lnTo>
                <a:lnTo>
                  <a:pt x="112634" y="342691"/>
                </a:lnTo>
                <a:lnTo>
                  <a:pt x="111209" y="342691"/>
                </a:lnTo>
                <a:lnTo>
                  <a:pt x="118560" y="338809"/>
                </a:lnTo>
                <a:lnTo>
                  <a:pt x="127248" y="334123"/>
                </a:lnTo>
                <a:lnTo>
                  <a:pt x="136471" y="329438"/>
                </a:lnTo>
                <a:lnTo>
                  <a:pt x="179645" y="316989"/>
                </a:lnTo>
                <a:lnTo>
                  <a:pt x="188200" y="317190"/>
                </a:lnTo>
                <a:lnTo>
                  <a:pt x="196754" y="318596"/>
                </a:lnTo>
                <a:lnTo>
                  <a:pt x="205309" y="319198"/>
                </a:lnTo>
                <a:lnTo>
                  <a:pt x="213864" y="316989"/>
                </a:lnTo>
                <a:lnTo>
                  <a:pt x="222619" y="310429"/>
                </a:lnTo>
                <a:lnTo>
                  <a:pt x="231508" y="300925"/>
                </a:lnTo>
                <a:lnTo>
                  <a:pt x="240129" y="290885"/>
                </a:lnTo>
                <a:lnTo>
                  <a:pt x="248082" y="282720"/>
                </a:lnTo>
                <a:lnTo>
                  <a:pt x="255600" y="277232"/>
                </a:lnTo>
                <a:lnTo>
                  <a:pt x="262785" y="273082"/>
                </a:lnTo>
                <a:lnTo>
                  <a:pt x="269034" y="269468"/>
                </a:lnTo>
                <a:lnTo>
                  <a:pt x="273745" y="265585"/>
                </a:lnTo>
                <a:lnTo>
                  <a:pt x="275115" y="260899"/>
                </a:lnTo>
                <a:lnTo>
                  <a:pt x="274013" y="255946"/>
                </a:lnTo>
                <a:lnTo>
                  <a:pt x="273846" y="251529"/>
                </a:lnTo>
                <a:lnTo>
                  <a:pt x="278023" y="248451"/>
                </a:lnTo>
                <a:lnTo>
                  <a:pt x="290921" y="247246"/>
                </a:lnTo>
                <a:lnTo>
                  <a:pt x="309567" y="247380"/>
                </a:lnTo>
                <a:lnTo>
                  <a:pt x="326343" y="248049"/>
                </a:lnTo>
                <a:lnTo>
                  <a:pt x="333627" y="248451"/>
                </a:lnTo>
                <a:lnTo>
                  <a:pt x="346459" y="248451"/>
                </a:lnTo>
                <a:lnTo>
                  <a:pt x="348599" y="252733"/>
                </a:lnTo>
                <a:lnTo>
                  <a:pt x="355014" y="248451"/>
                </a:lnTo>
                <a:lnTo>
                  <a:pt x="359692" y="243230"/>
                </a:lnTo>
                <a:lnTo>
                  <a:pt x="364103" y="235600"/>
                </a:lnTo>
                <a:lnTo>
                  <a:pt x="368247" y="227969"/>
                </a:lnTo>
                <a:lnTo>
                  <a:pt x="372123" y="222749"/>
                </a:lnTo>
                <a:lnTo>
                  <a:pt x="377113" y="218467"/>
                </a:lnTo>
                <a:lnTo>
                  <a:pt x="381390" y="225604"/>
                </a:lnTo>
                <a:lnTo>
                  <a:pt x="384955" y="222749"/>
                </a:lnTo>
                <a:lnTo>
                  <a:pt x="388519" y="219894"/>
                </a:lnTo>
                <a:lnTo>
                  <a:pt x="386381" y="208469"/>
                </a:lnTo>
                <a:lnTo>
                  <a:pt x="393509" y="205614"/>
                </a:lnTo>
                <a:lnTo>
                  <a:pt x="400961" y="205213"/>
                </a:lnTo>
                <a:lnTo>
                  <a:pt x="410886" y="206686"/>
                </a:lnTo>
                <a:lnTo>
                  <a:pt x="420677" y="207623"/>
                </a:lnTo>
                <a:lnTo>
                  <a:pt x="427728" y="205614"/>
                </a:lnTo>
                <a:lnTo>
                  <a:pt x="429899" y="199055"/>
                </a:lnTo>
                <a:lnTo>
                  <a:pt x="429064" y="189550"/>
                </a:lnTo>
                <a:lnTo>
                  <a:pt x="428630" y="179511"/>
                </a:lnTo>
                <a:lnTo>
                  <a:pt x="472906" y="155683"/>
                </a:lnTo>
                <a:lnTo>
                  <a:pt x="479055" y="154211"/>
                </a:lnTo>
                <a:lnTo>
                  <a:pt x="538937" y="128509"/>
                </a:lnTo>
                <a:lnTo>
                  <a:pt x="546589" y="125162"/>
                </a:lnTo>
                <a:lnTo>
                  <a:pt x="550967" y="123153"/>
                </a:lnTo>
                <a:lnTo>
                  <a:pt x="554676" y="121681"/>
                </a:lnTo>
                <a:lnTo>
                  <a:pt x="560323" y="119941"/>
                </a:lnTo>
                <a:lnTo>
                  <a:pt x="569145" y="117800"/>
                </a:lnTo>
                <a:lnTo>
                  <a:pt x="579571" y="115658"/>
                </a:lnTo>
                <a:lnTo>
                  <a:pt x="589997" y="113516"/>
                </a:lnTo>
                <a:lnTo>
                  <a:pt x="598819" y="111374"/>
                </a:lnTo>
                <a:lnTo>
                  <a:pt x="608799" y="108519"/>
                </a:lnTo>
                <a:lnTo>
                  <a:pt x="609513" y="108519"/>
                </a:lnTo>
                <a:lnTo>
                  <a:pt x="642928" y="89956"/>
                </a:lnTo>
                <a:lnTo>
                  <a:pt x="665184" y="73959"/>
                </a:lnTo>
                <a:lnTo>
                  <a:pt x="663513" y="72285"/>
                </a:lnTo>
                <a:lnTo>
                  <a:pt x="661575" y="70880"/>
                </a:lnTo>
                <a:lnTo>
                  <a:pt x="662978" y="68538"/>
                </a:lnTo>
                <a:lnTo>
                  <a:pt x="697196" y="51403"/>
                </a:lnTo>
                <a:lnTo>
                  <a:pt x="705751" y="49976"/>
                </a:lnTo>
                <a:lnTo>
                  <a:pt x="704325" y="57116"/>
                </a:lnTo>
                <a:lnTo>
                  <a:pt x="714305" y="59970"/>
                </a:lnTo>
                <a:lnTo>
                  <a:pt x="723795" y="62915"/>
                </a:lnTo>
                <a:lnTo>
                  <a:pt x="735692" y="66395"/>
                </a:lnTo>
                <a:lnTo>
                  <a:pt x="747588" y="68805"/>
                </a:lnTo>
                <a:lnTo>
                  <a:pt x="757078" y="68538"/>
                </a:lnTo>
                <a:lnTo>
                  <a:pt x="763360" y="64321"/>
                </a:lnTo>
                <a:lnTo>
                  <a:pt x="767771" y="57294"/>
                </a:lnTo>
                <a:lnTo>
                  <a:pt x="771113" y="49462"/>
                </a:lnTo>
                <a:lnTo>
                  <a:pt x="774187" y="42836"/>
                </a:lnTo>
                <a:lnTo>
                  <a:pt x="778465" y="35696"/>
                </a:lnTo>
                <a:lnTo>
                  <a:pt x="777039" y="29984"/>
                </a:lnTo>
                <a:lnTo>
                  <a:pt x="782742" y="25701"/>
                </a:lnTo>
                <a:lnTo>
                  <a:pt x="818197" y="16933"/>
                </a:lnTo>
                <a:lnTo>
                  <a:pt x="829525" y="17669"/>
                </a:lnTo>
                <a:lnTo>
                  <a:pt x="840986" y="18138"/>
                </a:lnTo>
                <a:lnTo>
                  <a:pt x="851178" y="17134"/>
                </a:lnTo>
                <a:lnTo>
                  <a:pt x="860969" y="13252"/>
                </a:lnTo>
                <a:lnTo>
                  <a:pt x="870693" y="7496"/>
                </a:lnTo>
                <a:lnTo>
                  <a:pt x="878145" y="2275"/>
                </a:lnTo>
                <a:lnTo>
                  <a:pt x="881119" y="0"/>
                </a:lnTo>
              </a:path>
            </a:pathLst>
          </a:custGeom>
          <a:ln w="59156">
            <a:solidFill>
              <a:srgbClr val="FF0000"/>
            </a:solidFill>
          </a:ln>
        </p:spPr>
        <p:txBody>
          <a:bodyPr wrap="square" lIns="0" tIns="0" rIns="0" bIns="0" rtlCol="0"/>
          <a:lstStyle/>
          <a:p>
            <a:endParaRPr sz="1539"/>
          </a:p>
        </p:txBody>
      </p:sp>
      <p:sp>
        <p:nvSpPr>
          <p:cNvPr id="41" name="object 41"/>
          <p:cNvSpPr/>
          <p:nvPr/>
        </p:nvSpPr>
        <p:spPr>
          <a:xfrm>
            <a:off x="6283948" y="2278073"/>
            <a:ext cx="1420469" cy="763664"/>
          </a:xfrm>
          <a:prstGeom prst="rect">
            <a:avLst/>
          </a:prstGeom>
          <a:blipFill>
            <a:blip r:embed="rId20" cstate="print"/>
            <a:stretch>
              <a:fillRect/>
            </a:stretch>
          </a:blipFill>
        </p:spPr>
        <p:txBody>
          <a:bodyPr wrap="square" lIns="0" tIns="0" rIns="0" bIns="0" rtlCol="0"/>
          <a:lstStyle/>
          <a:p>
            <a:endParaRPr sz="1539"/>
          </a:p>
        </p:txBody>
      </p:sp>
      <p:sp>
        <p:nvSpPr>
          <p:cNvPr id="42" name="object 42"/>
          <p:cNvSpPr/>
          <p:nvPr/>
        </p:nvSpPr>
        <p:spPr>
          <a:xfrm>
            <a:off x="6295250" y="2287946"/>
            <a:ext cx="1383003" cy="711864"/>
          </a:xfrm>
          <a:custGeom>
            <a:avLst/>
            <a:gdLst/>
            <a:ahLst/>
            <a:cxnLst/>
            <a:rect l="l" t="t" r="r" b="b"/>
            <a:pathLst>
              <a:path w="1617345" h="832485">
                <a:moveTo>
                  <a:pt x="0" y="832231"/>
                </a:moveTo>
                <a:lnTo>
                  <a:pt x="68436" y="806529"/>
                </a:lnTo>
                <a:lnTo>
                  <a:pt x="102654" y="789395"/>
                </a:lnTo>
                <a:lnTo>
                  <a:pt x="118159" y="780291"/>
                </a:lnTo>
                <a:lnTo>
                  <a:pt x="125511" y="775941"/>
                </a:lnTo>
                <a:lnTo>
                  <a:pt x="132595" y="772260"/>
                </a:lnTo>
                <a:lnTo>
                  <a:pt x="139212" y="769717"/>
                </a:lnTo>
                <a:lnTo>
                  <a:pt x="145427" y="767976"/>
                </a:lnTo>
                <a:lnTo>
                  <a:pt x="151642" y="766236"/>
                </a:lnTo>
                <a:lnTo>
                  <a:pt x="158259" y="763693"/>
                </a:lnTo>
                <a:lnTo>
                  <a:pt x="165644" y="759811"/>
                </a:lnTo>
                <a:lnTo>
                  <a:pt x="173497" y="755126"/>
                </a:lnTo>
                <a:lnTo>
                  <a:pt x="181216" y="750441"/>
                </a:lnTo>
                <a:lnTo>
                  <a:pt x="188200" y="746558"/>
                </a:lnTo>
                <a:lnTo>
                  <a:pt x="196754" y="742276"/>
                </a:lnTo>
                <a:lnTo>
                  <a:pt x="199606" y="736563"/>
                </a:lnTo>
                <a:lnTo>
                  <a:pt x="209586" y="737991"/>
                </a:lnTo>
                <a:lnTo>
                  <a:pt x="217405" y="742676"/>
                </a:lnTo>
                <a:lnTo>
                  <a:pt x="226160" y="750841"/>
                </a:lnTo>
                <a:lnTo>
                  <a:pt x="236252" y="756865"/>
                </a:lnTo>
                <a:lnTo>
                  <a:pt x="248082" y="755125"/>
                </a:lnTo>
                <a:lnTo>
                  <a:pt x="263320" y="740869"/>
                </a:lnTo>
                <a:lnTo>
                  <a:pt x="281231" y="718179"/>
                </a:lnTo>
                <a:lnTo>
                  <a:pt x="298607" y="694686"/>
                </a:lnTo>
                <a:lnTo>
                  <a:pt x="312241" y="678020"/>
                </a:lnTo>
                <a:lnTo>
                  <a:pt x="320595" y="671259"/>
                </a:lnTo>
                <a:lnTo>
                  <a:pt x="325607" y="669987"/>
                </a:lnTo>
                <a:lnTo>
                  <a:pt x="329283" y="670590"/>
                </a:lnTo>
                <a:lnTo>
                  <a:pt x="333627" y="669453"/>
                </a:lnTo>
                <a:lnTo>
                  <a:pt x="338774" y="665370"/>
                </a:lnTo>
                <a:lnTo>
                  <a:pt x="343786" y="660350"/>
                </a:lnTo>
                <a:lnTo>
                  <a:pt x="349066" y="655597"/>
                </a:lnTo>
                <a:lnTo>
                  <a:pt x="355014" y="652318"/>
                </a:lnTo>
                <a:lnTo>
                  <a:pt x="361797" y="651716"/>
                </a:lnTo>
                <a:lnTo>
                  <a:pt x="369182" y="652854"/>
                </a:lnTo>
                <a:lnTo>
                  <a:pt x="376968" y="653724"/>
                </a:lnTo>
                <a:lnTo>
                  <a:pt x="384955" y="652318"/>
                </a:lnTo>
                <a:lnTo>
                  <a:pt x="393309" y="647298"/>
                </a:lnTo>
                <a:lnTo>
                  <a:pt x="402064" y="640002"/>
                </a:lnTo>
                <a:lnTo>
                  <a:pt x="410819" y="632439"/>
                </a:lnTo>
                <a:lnTo>
                  <a:pt x="419173" y="626616"/>
                </a:lnTo>
                <a:lnTo>
                  <a:pt x="427359" y="623671"/>
                </a:lnTo>
                <a:lnTo>
                  <a:pt x="435479" y="622332"/>
                </a:lnTo>
                <a:lnTo>
                  <a:pt x="442931" y="620994"/>
                </a:lnTo>
                <a:lnTo>
                  <a:pt x="449114" y="618049"/>
                </a:lnTo>
                <a:lnTo>
                  <a:pt x="452923" y="612426"/>
                </a:lnTo>
                <a:lnTo>
                  <a:pt x="454995" y="605198"/>
                </a:lnTo>
                <a:lnTo>
                  <a:pt x="457334" y="597969"/>
                </a:lnTo>
                <a:lnTo>
                  <a:pt x="461946" y="592347"/>
                </a:lnTo>
                <a:lnTo>
                  <a:pt x="469665" y="589201"/>
                </a:lnTo>
                <a:lnTo>
                  <a:pt x="479322" y="587527"/>
                </a:lnTo>
                <a:lnTo>
                  <a:pt x="489915" y="586122"/>
                </a:lnTo>
                <a:lnTo>
                  <a:pt x="500441" y="583780"/>
                </a:lnTo>
                <a:lnTo>
                  <a:pt x="511435" y="581103"/>
                </a:lnTo>
                <a:lnTo>
                  <a:pt x="523164" y="578426"/>
                </a:lnTo>
                <a:lnTo>
                  <a:pt x="534225" y="574142"/>
                </a:lnTo>
                <a:lnTo>
                  <a:pt x="543214" y="566645"/>
                </a:lnTo>
                <a:lnTo>
                  <a:pt x="548694" y="553259"/>
                </a:lnTo>
                <a:lnTo>
                  <a:pt x="551768" y="535589"/>
                </a:lnTo>
                <a:lnTo>
                  <a:pt x="554843" y="518454"/>
                </a:lnTo>
                <a:lnTo>
                  <a:pt x="560323" y="506674"/>
                </a:lnTo>
                <a:lnTo>
                  <a:pt x="571216" y="502457"/>
                </a:lnTo>
                <a:lnTo>
                  <a:pt x="585452" y="502926"/>
                </a:lnTo>
                <a:lnTo>
                  <a:pt x="597816" y="505268"/>
                </a:lnTo>
                <a:lnTo>
                  <a:pt x="603096" y="506674"/>
                </a:lnTo>
                <a:lnTo>
                  <a:pt x="650146" y="506674"/>
                </a:lnTo>
                <a:lnTo>
                  <a:pt x="661552" y="506674"/>
                </a:lnTo>
                <a:lnTo>
                  <a:pt x="662978" y="512386"/>
                </a:lnTo>
                <a:lnTo>
                  <a:pt x="671532" y="506674"/>
                </a:lnTo>
                <a:lnTo>
                  <a:pt x="677915" y="499512"/>
                </a:lnTo>
                <a:lnTo>
                  <a:pt x="684632" y="489003"/>
                </a:lnTo>
                <a:lnTo>
                  <a:pt x="692284" y="478763"/>
                </a:lnTo>
                <a:lnTo>
                  <a:pt x="701473" y="472405"/>
                </a:lnTo>
                <a:lnTo>
                  <a:pt x="713503" y="472138"/>
                </a:lnTo>
                <a:lnTo>
                  <a:pt x="727671" y="475618"/>
                </a:lnTo>
                <a:lnTo>
                  <a:pt x="741573" y="479633"/>
                </a:lnTo>
                <a:lnTo>
                  <a:pt x="752801" y="480972"/>
                </a:lnTo>
                <a:lnTo>
                  <a:pt x="760252" y="478697"/>
                </a:lnTo>
                <a:lnTo>
                  <a:pt x="765365" y="474547"/>
                </a:lnTo>
                <a:lnTo>
                  <a:pt x="769542" y="469326"/>
                </a:lnTo>
                <a:lnTo>
                  <a:pt x="774187" y="463838"/>
                </a:lnTo>
                <a:lnTo>
                  <a:pt x="779333" y="458215"/>
                </a:lnTo>
                <a:lnTo>
                  <a:pt x="784346" y="452057"/>
                </a:lnTo>
                <a:lnTo>
                  <a:pt x="789625" y="445364"/>
                </a:lnTo>
                <a:lnTo>
                  <a:pt x="795573" y="438136"/>
                </a:lnTo>
                <a:lnTo>
                  <a:pt x="802557" y="430171"/>
                </a:lnTo>
                <a:lnTo>
                  <a:pt x="810277" y="421536"/>
                </a:lnTo>
                <a:lnTo>
                  <a:pt x="818129" y="412634"/>
                </a:lnTo>
                <a:lnTo>
                  <a:pt x="825514" y="403867"/>
                </a:lnTo>
                <a:lnTo>
                  <a:pt x="832030" y="394295"/>
                </a:lnTo>
                <a:lnTo>
                  <a:pt x="838079" y="384054"/>
                </a:lnTo>
                <a:lnTo>
                  <a:pt x="844261" y="375152"/>
                </a:lnTo>
                <a:lnTo>
                  <a:pt x="851178" y="369597"/>
                </a:lnTo>
                <a:lnTo>
                  <a:pt x="859432" y="369933"/>
                </a:lnTo>
                <a:lnTo>
                  <a:pt x="868554" y="374417"/>
                </a:lnTo>
                <a:lnTo>
                  <a:pt x="877543" y="378634"/>
                </a:lnTo>
                <a:lnTo>
                  <a:pt x="885396" y="378165"/>
                </a:lnTo>
                <a:lnTo>
                  <a:pt x="891545" y="370668"/>
                </a:lnTo>
                <a:lnTo>
                  <a:pt x="896624" y="358888"/>
                </a:lnTo>
                <a:lnTo>
                  <a:pt x="901436" y="346037"/>
                </a:lnTo>
                <a:lnTo>
                  <a:pt x="906783" y="335328"/>
                </a:lnTo>
                <a:lnTo>
                  <a:pt x="938561" y="307619"/>
                </a:lnTo>
                <a:lnTo>
                  <a:pt x="944476" y="307485"/>
                </a:lnTo>
                <a:lnTo>
                  <a:pt x="950792" y="308422"/>
                </a:lnTo>
                <a:lnTo>
                  <a:pt x="958110" y="309626"/>
                </a:lnTo>
                <a:lnTo>
                  <a:pt x="966732" y="312169"/>
                </a:lnTo>
                <a:lnTo>
                  <a:pt x="976289" y="316051"/>
                </a:lnTo>
                <a:lnTo>
                  <a:pt x="986380" y="318862"/>
                </a:lnTo>
                <a:lnTo>
                  <a:pt x="1031291" y="292291"/>
                </a:lnTo>
                <a:lnTo>
                  <a:pt x="1042653" y="277633"/>
                </a:lnTo>
                <a:lnTo>
                  <a:pt x="1042586" y="272144"/>
                </a:lnTo>
                <a:lnTo>
                  <a:pt x="1041985" y="268262"/>
                </a:lnTo>
                <a:lnTo>
                  <a:pt x="1043655" y="266790"/>
                </a:lnTo>
                <a:lnTo>
                  <a:pt x="1048668" y="268865"/>
                </a:lnTo>
                <a:lnTo>
                  <a:pt x="1055418" y="273751"/>
                </a:lnTo>
                <a:lnTo>
                  <a:pt x="1062702" y="279441"/>
                </a:lnTo>
                <a:lnTo>
                  <a:pt x="1069319" y="283924"/>
                </a:lnTo>
                <a:lnTo>
                  <a:pt x="1075367" y="287472"/>
                </a:lnTo>
                <a:lnTo>
                  <a:pt x="1081349" y="290886"/>
                </a:lnTo>
                <a:lnTo>
                  <a:pt x="1086662" y="292960"/>
                </a:lnTo>
                <a:lnTo>
                  <a:pt x="1090705" y="292492"/>
                </a:lnTo>
                <a:lnTo>
                  <a:pt x="1092476" y="288075"/>
                </a:lnTo>
                <a:lnTo>
                  <a:pt x="1092577" y="280712"/>
                </a:lnTo>
                <a:lnTo>
                  <a:pt x="1092811" y="272814"/>
                </a:lnTo>
                <a:lnTo>
                  <a:pt x="1094983" y="266790"/>
                </a:lnTo>
                <a:lnTo>
                  <a:pt x="1099794" y="263644"/>
                </a:lnTo>
                <a:lnTo>
                  <a:pt x="1106211" y="261970"/>
                </a:lnTo>
                <a:lnTo>
                  <a:pt x="1113429" y="260565"/>
                </a:lnTo>
                <a:lnTo>
                  <a:pt x="1120647" y="258223"/>
                </a:lnTo>
                <a:lnTo>
                  <a:pt x="1154698" y="234662"/>
                </a:lnTo>
                <a:lnTo>
                  <a:pt x="1157271" y="227165"/>
                </a:lnTo>
                <a:lnTo>
                  <a:pt x="1159711" y="220205"/>
                </a:lnTo>
                <a:lnTo>
                  <a:pt x="1163419" y="215386"/>
                </a:lnTo>
                <a:lnTo>
                  <a:pt x="1168432" y="214784"/>
                </a:lnTo>
                <a:lnTo>
                  <a:pt x="1174112" y="216993"/>
                </a:lnTo>
                <a:lnTo>
                  <a:pt x="1180862" y="218398"/>
                </a:lnTo>
                <a:lnTo>
                  <a:pt x="1189083" y="215386"/>
                </a:lnTo>
                <a:lnTo>
                  <a:pt x="1199643" y="204744"/>
                </a:lnTo>
                <a:lnTo>
                  <a:pt x="1212074" y="189149"/>
                </a:lnTo>
                <a:lnTo>
                  <a:pt x="1224772" y="173822"/>
                </a:lnTo>
                <a:lnTo>
                  <a:pt x="1236133" y="163982"/>
                </a:lnTo>
                <a:lnTo>
                  <a:pt x="1246091" y="163313"/>
                </a:lnTo>
                <a:lnTo>
                  <a:pt x="1255381" y="168266"/>
                </a:lnTo>
                <a:lnTo>
                  <a:pt x="1263601" y="173219"/>
                </a:lnTo>
                <a:lnTo>
                  <a:pt x="1270352" y="172550"/>
                </a:lnTo>
                <a:lnTo>
                  <a:pt x="1274562" y="162510"/>
                </a:lnTo>
                <a:lnTo>
                  <a:pt x="1276767" y="146848"/>
                </a:lnTo>
                <a:lnTo>
                  <a:pt x="1278973" y="131186"/>
                </a:lnTo>
                <a:lnTo>
                  <a:pt x="1283183" y="121146"/>
                </a:lnTo>
                <a:lnTo>
                  <a:pt x="1291036" y="120276"/>
                </a:lnTo>
                <a:lnTo>
                  <a:pt x="1301094" y="124894"/>
                </a:lnTo>
                <a:lnTo>
                  <a:pt x="1310752" y="129780"/>
                </a:lnTo>
                <a:lnTo>
                  <a:pt x="1317402" y="129713"/>
                </a:lnTo>
                <a:lnTo>
                  <a:pt x="1318404" y="121614"/>
                </a:lnTo>
                <a:lnTo>
                  <a:pt x="1315797" y="108830"/>
                </a:lnTo>
                <a:lnTo>
                  <a:pt x="1313993" y="95779"/>
                </a:lnTo>
                <a:lnTo>
                  <a:pt x="1317402" y="86877"/>
                </a:lnTo>
                <a:lnTo>
                  <a:pt x="1329164" y="84065"/>
                </a:lnTo>
                <a:lnTo>
                  <a:pt x="1346273" y="84735"/>
                </a:lnTo>
                <a:lnTo>
                  <a:pt x="1363917" y="86475"/>
                </a:lnTo>
                <a:lnTo>
                  <a:pt x="1377283" y="86877"/>
                </a:lnTo>
                <a:lnTo>
                  <a:pt x="1390116" y="85449"/>
                </a:lnTo>
                <a:lnTo>
                  <a:pt x="1387977" y="81164"/>
                </a:lnTo>
                <a:lnTo>
                  <a:pt x="1394392" y="78310"/>
                </a:lnTo>
                <a:lnTo>
                  <a:pt x="1400807" y="75455"/>
                </a:lnTo>
                <a:lnTo>
                  <a:pt x="1410788" y="75455"/>
                </a:lnTo>
                <a:lnTo>
                  <a:pt x="1415779" y="69742"/>
                </a:lnTo>
                <a:lnTo>
                  <a:pt x="1418619" y="63919"/>
                </a:lnTo>
                <a:lnTo>
                  <a:pt x="1420323" y="56355"/>
                </a:lnTo>
                <a:lnTo>
                  <a:pt x="1421894" y="49060"/>
                </a:lnTo>
                <a:lnTo>
                  <a:pt x="1424333" y="44040"/>
                </a:lnTo>
                <a:lnTo>
                  <a:pt x="1428610" y="39758"/>
                </a:lnTo>
                <a:lnTo>
                  <a:pt x="1437877" y="48325"/>
                </a:lnTo>
                <a:lnTo>
                  <a:pt x="1441442" y="44040"/>
                </a:lnTo>
                <a:lnTo>
                  <a:pt x="1442812" y="38820"/>
                </a:lnTo>
                <a:lnTo>
                  <a:pt x="1442779" y="31189"/>
                </a:lnTo>
                <a:lnTo>
                  <a:pt x="1443147" y="23559"/>
                </a:lnTo>
                <a:lnTo>
                  <a:pt x="1445720" y="18338"/>
                </a:lnTo>
                <a:lnTo>
                  <a:pt x="1451901" y="16933"/>
                </a:lnTo>
                <a:lnTo>
                  <a:pt x="1460423" y="17803"/>
                </a:lnTo>
                <a:lnTo>
                  <a:pt x="1469077" y="18941"/>
                </a:lnTo>
                <a:lnTo>
                  <a:pt x="1475660" y="18338"/>
                </a:lnTo>
                <a:lnTo>
                  <a:pt x="1476395" y="14858"/>
                </a:lnTo>
                <a:lnTo>
                  <a:pt x="1473522" y="9771"/>
                </a:lnTo>
                <a:lnTo>
                  <a:pt x="1473856" y="4684"/>
                </a:lnTo>
                <a:lnTo>
                  <a:pt x="1484215" y="1204"/>
                </a:lnTo>
                <a:lnTo>
                  <a:pt x="1514858" y="0"/>
                </a:lnTo>
                <a:lnTo>
                  <a:pt x="1559335" y="133"/>
                </a:lnTo>
                <a:lnTo>
                  <a:pt x="1599401" y="802"/>
                </a:lnTo>
                <a:lnTo>
                  <a:pt x="1616811" y="1204"/>
                </a:lnTo>
              </a:path>
            </a:pathLst>
          </a:custGeom>
          <a:ln w="59155">
            <a:solidFill>
              <a:srgbClr val="FF0000"/>
            </a:solidFill>
          </a:ln>
        </p:spPr>
        <p:txBody>
          <a:bodyPr wrap="square" lIns="0" tIns="0" rIns="0" bIns="0" rtlCol="0"/>
          <a:lstStyle/>
          <a:p>
            <a:endParaRPr sz="1539"/>
          </a:p>
        </p:txBody>
      </p:sp>
      <p:sp>
        <p:nvSpPr>
          <p:cNvPr id="43" name="object 43"/>
          <p:cNvSpPr/>
          <p:nvPr/>
        </p:nvSpPr>
        <p:spPr>
          <a:xfrm>
            <a:off x="2079880" y="2598654"/>
            <a:ext cx="5726186" cy="2606366"/>
          </a:xfrm>
          <a:prstGeom prst="rect">
            <a:avLst/>
          </a:prstGeom>
          <a:blipFill>
            <a:blip r:embed="rId21" cstate="print"/>
            <a:stretch>
              <a:fillRect/>
            </a:stretch>
          </a:blipFill>
        </p:spPr>
        <p:txBody>
          <a:bodyPr wrap="square" lIns="0" tIns="0" rIns="0" bIns="0" rtlCol="0"/>
          <a:lstStyle/>
          <a:p>
            <a:endParaRPr sz="1539"/>
          </a:p>
        </p:txBody>
      </p:sp>
      <p:sp>
        <p:nvSpPr>
          <p:cNvPr id="44" name="object 44"/>
          <p:cNvSpPr/>
          <p:nvPr/>
        </p:nvSpPr>
        <p:spPr>
          <a:xfrm>
            <a:off x="2087699" y="4566461"/>
            <a:ext cx="1204141" cy="599463"/>
          </a:xfrm>
          <a:prstGeom prst="rect">
            <a:avLst/>
          </a:prstGeom>
          <a:blipFill>
            <a:blip r:embed="rId22" cstate="print"/>
            <a:stretch>
              <a:fillRect/>
            </a:stretch>
          </a:blipFill>
        </p:spPr>
        <p:txBody>
          <a:bodyPr wrap="square" lIns="0" tIns="0" rIns="0" bIns="0" rtlCol="0"/>
          <a:lstStyle/>
          <a:p>
            <a:endParaRPr sz="1539"/>
          </a:p>
        </p:txBody>
      </p:sp>
      <p:sp>
        <p:nvSpPr>
          <p:cNvPr id="45" name="object 45"/>
          <p:cNvSpPr/>
          <p:nvPr/>
        </p:nvSpPr>
        <p:spPr>
          <a:xfrm>
            <a:off x="2125034" y="4611007"/>
            <a:ext cx="1104990" cy="476205"/>
          </a:xfrm>
          <a:custGeom>
            <a:avLst/>
            <a:gdLst/>
            <a:ahLst/>
            <a:cxnLst/>
            <a:rect l="l" t="t" r="r" b="b"/>
            <a:pathLst>
              <a:path w="1292225" h="556895">
                <a:moveTo>
                  <a:pt x="0" y="556875"/>
                </a:moveTo>
                <a:lnTo>
                  <a:pt x="58686" y="555001"/>
                </a:lnTo>
                <a:lnTo>
                  <a:pt x="106945" y="548308"/>
                </a:lnTo>
                <a:lnTo>
                  <a:pt x="145846" y="522004"/>
                </a:lnTo>
                <a:lnTo>
                  <a:pt x="158279" y="514039"/>
                </a:lnTo>
                <a:lnTo>
                  <a:pt x="173719" y="508952"/>
                </a:lnTo>
                <a:lnTo>
                  <a:pt x="190362" y="505471"/>
                </a:lnTo>
                <a:lnTo>
                  <a:pt x="207006" y="501991"/>
                </a:lnTo>
                <a:lnTo>
                  <a:pt x="222446" y="496904"/>
                </a:lnTo>
                <a:lnTo>
                  <a:pt x="238587" y="487935"/>
                </a:lnTo>
                <a:lnTo>
                  <a:pt x="255331" y="476557"/>
                </a:lnTo>
                <a:lnTo>
                  <a:pt x="268466" y="466785"/>
                </a:lnTo>
                <a:lnTo>
                  <a:pt x="273780" y="462635"/>
                </a:lnTo>
                <a:lnTo>
                  <a:pt x="283805" y="455206"/>
                </a:lnTo>
                <a:lnTo>
                  <a:pt x="326250" y="433786"/>
                </a:lnTo>
                <a:lnTo>
                  <a:pt x="358199" y="430707"/>
                </a:lnTo>
                <a:lnTo>
                  <a:pt x="372169" y="428366"/>
                </a:lnTo>
                <a:lnTo>
                  <a:pt x="410669" y="411231"/>
                </a:lnTo>
                <a:lnTo>
                  <a:pt x="424573" y="398380"/>
                </a:lnTo>
                <a:lnTo>
                  <a:pt x="431524" y="391553"/>
                </a:lnTo>
                <a:lnTo>
                  <a:pt x="473767" y="374284"/>
                </a:lnTo>
                <a:lnTo>
                  <a:pt x="496226" y="368394"/>
                </a:lnTo>
                <a:lnTo>
                  <a:pt x="514005" y="362772"/>
                </a:lnTo>
                <a:lnTo>
                  <a:pt x="552773" y="349921"/>
                </a:lnTo>
                <a:lnTo>
                  <a:pt x="589268" y="323415"/>
                </a:lnTo>
                <a:lnTo>
                  <a:pt x="597422" y="314179"/>
                </a:lnTo>
                <a:lnTo>
                  <a:pt x="607449" y="308423"/>
                </a:lnTo>
                <a:lnTo>
                  <a:pt x="620750" y="307754"/>
                </a:lnTo>
                <a:lnTo>
                  <a:pt x="635790" y="310566"/>
                </a:lnTo>
                <a:lnTo>
                  <a:pt x="650561" y="314447"/>
                </a:lnTo>
                <a:lnTo>
                  <a:pt x="663060" y="316990"/>
                </a:lnTo>
                <a:lnTo>
                  <a:pt x="670847" y="319400"/>
                </a:lnTo>
                <a:lnTo>
                  <a:pt x="675626" y="322345"/>
                </a:lnTo>
                <a:lnTo>
                  <a:pt x="681609" y="322613"/>
                </a:lnTo>
                <a:lnTo>
                  <a:pt x="693005" y="316990"/>
                </a:lnTo>
                <a:lnTo>
                  <a:pt x="712823" y="301729"/>
                </a:lnTo>
                <a:lnTo>
                  <a:pt x="738190" y="279508"/>
                </a:lnTo>
                <a:lnTo>
                  <a:pt x="764491" y="256751"/>
                </a:lnTo>
                <a:lnTo>
                  <a:pt x="787117" y="239885"/>
                </a:lnTo>
                <a:lnTo>
                  <a:pt x="804696" y="231384"/>
                </a:lnTo>
                <a:lnTo>
                  <a:pt x="819735" y="227569"/>
                </a:lnTo>
                <a:lnTo>
                  <a:pt x="833438" y="225628"/>
                </a:lnTo>
                <a:lnTo>
                  <a:pt x="847006" y="222750"/>
                </a:lnTo>
                <a:lnTo>
                  <a:pt x="859940" y="219269"/>
                </a:lnTo>
                <a:lnTo>
                  <a:pt x="871871" y="216324"/>
                </a:lnTo>
                <a:lnTo>
                  <a:pt x="884203" y="212308"/>
                </a:lnTo>
                <a:lnTo>
                  <a:pt x="898340" y="205615"/>
                </a:lnTo>
                <a:lnTo>
                  <a:pt x="915217" y="193769"/>
                </a:lnTo>
                <a:lnTo>
                  <a:pt x="933900" y="178307"/>
                </a:lnTo>
                <a:lnTo>
                  <a:pt x="952983" y="163649"/>
                </a:lnTo>
                <a:lnTo>
                  <a:pt x="971063" y="154211"/>
                </a:lnTo>
                <a:lnTo>
                  <a:pt x="988608" y="153341"/>
                </a:lnTo>
                <a:lnTo>
                  <a:pt x="1006087" y="157960"/>
                </a:lnTo>
                <a:lnTo>
                  <a:pt x="1022096" y="162846"/>
                </a:lnTo>
                <a:lnTo>
                  <a:pt x="1035230" y="162779"/>
                </a:lnTo>
                <a:lnTo>
                  <a:pt x="1044253" y="155482"/>
                </a:lnTo>
                <a:lnTo>
                  <a:pt x="1050203" y="144037"/>
                </a:lnTo>
                <a:lnTo>
                  <a:pt x="1055082" y="131253"/>
                </a:lnTo>
                <a:lnTo>
                  <a:pt x="1060897" y="119942"/>
                </a:lnTo>
                <a:lnTo>
                  <a:pt x="1090842" y="85673"/>
                </a:lnTo>
                <a:lnTo>
                  <a:pt x="1130144" y="73625"/>
                </a:lnTo>
                <a:lnTo>
                  <a:pt x="1146453" y="68538"/>
                </a:lnTo>
                <a:lnTo>
                  <a:pt x="1186557" y="52474"/>
                </a:lnTo>
                <a:lnTo>
                  <a:pt x="1227732" y="34269"/>
                </a:lnTo>
                <a:lnTo>
                  <a:pt x="1268906" y="12851"/>
                </a:lnTo>
                <a:lnTo>
                  <a:pt x="1285282" y="3748"/>
                </a:lnTo>
                <a:lnTo>
                  <a:pt x="1291899" y="0"/>
                </a:lnTo>
              </a:path>
            </a:pathLst>
          </a:custGeom>
          <a:ln w="59156">
            <a:solidFill>
              <a:srgbClr val="00CCFF"/>
            </a:solidFill>
          </a:ln>
        </p:spPr>
        <p:txBody>
          <a:bodyPr wrap="square" lIns="0" tIns="0" rIns="0" bIns="0" rtlCol="0"/>
          <a:lstStyle/>
          <a:p>
            <a:endParaRPr sz="1539"/>
          </a:p>
        </p:txBody>
      </p:sp>
      <p:sp>
        <p:nvSpPr>
          <p:cNvPr id="46" name="object 46"/>
          <p:cNvSpPr/>
          <p:nvPr/>
        </p:nvSpPr>
        <p:spPr>
          <a:xfrm>
            <a:off x="3187585" y="4076464"/>
            <a:ext cx="1157226" cy="609890"/>
          </a:xfrm>
          <a:prstGeom prst="rect">
            <a:avLst/>
          </a:prstGeom>
          <a:blipFill>
            <a:blip r:embed="rId23" cstate="print"/>
            <a:stretch>
              <a:fillRect/>
            </a:stretch>
          </a:blipFill>
        </p:spPr>
        <p:txBody>
          <a:bodyPr wrap="square" lIns="0" tIns="0" rIns="0" bIns="0" rtlCol="0"/>
          <a:lstStyle/>
          <a:p>
            <a:endParaRPr sz="1539"/>
          </a:p>
        </p:txBody>
      </p:sp>
      <p:sp>
        <p:nvSpPr>
          <p:cNvPr id="47" name="object 47"/>
          <p:cNvSpPr/>
          <p:nvPr/>
        </p:nvSpPr>
        <p:spPr>
          <a:xfrm>
            <a:off x="3237061" y="4120166"/>
            <a:ext cx="1064809" cy="490866"/>
          </a:xfrm>
          <a:custGeom>
            <a:avLst/>
            <a:gdLst/>
            <a:ahLst/>
            <a:cxnLst/>
            <a:rect l="l" t="t" r="r" b="b"/>
            <a:pathLst>
              <a:path w="1245235" h="574039">
                <a:moveTo>
                  <a:pt x="0" y="574011"/>
                </a:moveTo>
                <a:lnTo>
                  <a:pt x="56546" y="543489"/>
                </a:lnTo>
                <a:lnTo>
                  <a:pt x="102667" y="522607"/>
                </a:lnTo>
                <a:lnTo>
                  <a:pt x="118442" y="519796"/>
                </a:lnTo>
                <a:lnTo>
                  <a:pt x="129938" y="521536"/>
                </a:lnTo>
                <a:lnTo>
                  <a:pt x="139563" y="523812"/>
                </a:lnTo>
                <a:lnTo>
                  <a:pt x="149723" y="522607"/>
                </a:lnTo>
                <a:lnTo>
                  <a:pt x="160818" y="516047"/>
                </a:lnTo>
                <a:lnTo>
                  <a:pt x="171647" y="506543"/>
                </a:lnTo>
                <a:lnTo>
                  <a:pt x="182208" y="496503"/>
                </a:lnTo>
                <a:lnTo>
                  <a:pt x="192501" y="488337"/>
                </a:lnTo>
                <a:lnTo>
                  <a:pt x="202026" y="483251"/>
                </a:lnTo>
                <a:lnTo>
                  <a:pt x="210949" y="479770"/>
                </a:lnTo>
                <a:lnTo>
                  <a:pt x="220273" y="476290"/>
                </a:lnTo>
                <a:lnTo>
                  <a:pt x="231001" y="471203"/>
                </a:lnTo>
                <a:lnTo>
                  <a:pt x="244202" y="463238"/>
                </a:lnTo>
                <a:lnTo>
                  <a:pt x="259074" y="453533"/>
                </a:lnTo>
                <a:lnTo>
                  <a:pt x="273813" y="444095"/>
                </a:lnTo>
                <a:lnTo>
                  <a:pt x="286613" y="436933"/>
                </a:lnTo>
                <a:lnTo>
                  <a:pt x="295871" y="433587"/>
                </a:lnTo>
                <a:lnTo>
                  <a:pt x="302922" y="432650"/>
                </a:lnTo>
                <a:lnTo>
                  <a:pt x="310375" y="431713"/>
                </a:lnTo>
                <a:lnTo>
                  <a:pt x="320835" y="428366"/>
                </a:lnTo>
                <a:lnTo>
                  <a:pt x="372269" y="403869"/>
                </a:lnTo>
                <a:lnTo>
                  <a:pt x="417621" y="372678"/>
                </a:lnTo>
                <a:lnTo>
                  <a:pt x="430989" y="361568"/>
                </a:lnTo>
                <a:lnTo>
                  <a:pt x="444892" y="351260"/>
                </a:lnTo>
                <a:lnTo>
                  <a:pt x="489107" y="324755"/>
                </a:lnTo>
                <a:lnTo>
                  <a:pt x="539271" y="303604"/>
                </a:lnTo>
                <a:lnTo>
                  <a:pt x="556817" y="297514"/>
                </a:lnTo>
                <a:lnTo>
                  <a:pt x="573226" y="291289"/>
                </a:lnTo>
                <a:lnTo>
                  <a:pt x="588032" y="284462"/>
                </a:lnTo>
                <a:lnTo>
                  <a:pt x="601834" y="277367"/>
                </a:lnTo>
                <a:lnTo>
                  <a:pt x="615236" y="270808"/>
                </a:lnTo>
                <a:lnTo>
                  <a:pt x="628838" y="265587"/>
                </a:lnTo>
                <a:lnTo>
                  <a:pt x="641337" y="263043"/>
                </a:lnTo>
                <a:lnTo>
                  <a:pt x="652900" y="262374"/>
                </a:lnTo>
                <a:lnTo>
                  <a:pt x="666335" y="261169"/>
                </a:lnTo>
                <a:lnTo>
                  <a:pt x="709916" y="248921"/>
                </a:lnTo>
                <a:lnTo>
                  <a:pt x="772078" y="226298"/>
                </a:lnTo>
                <a:lnTo>
                  <a:pt x="822676" y="201533"/>
                </a:lnTo>
                <a:lnTo>
                  <a:pt x="861711" y="174626"/>
                </a:lnTo>
                <a:lnTo>
                  <a:pt x="881229" y="162779"/>
                </a:lnTo>
                <a:lnTo>
                  <a:pt x="923204" y="142967"/>
                </a:lnTo>
                <a:lnTo>
                  <a:pt x="962507" y="128509"/>
                </a:lnTo>
                <a:lnTo>
                  <a:pt x="979084" y="125765"/>
                </a:lnTo>
                <a:lnTo>
                  <a:pt x="994057" y="125832"/>
                </a:lnTo>
                <a:lnTo>
                  <a:pt x="1008227" y="125096"/>
                </a:lnTo>
                <a:lnTo>
                  <a:pt x="1022396" y="119942"/>
                </a:lnTo>
                <a:lnTo>
                  <a:pt x="1036500" y="107962"/>
                </a:lnTo>
                <a:lnTo>
                  <a:pt x="1050202" y="91563"/>
                </a:lnTo>
                <a:lnTo>
                  <a:pt x="1063905" y="74362"/>
                </a:lnTo>
                <a:lnTo>
                  <a:pt x="1078008" y="59971"/>
                </a:lnTo>
                <a:lnTo>
                  <a:pt x="1124629" y="31859"/>
                </a:lnTo>
                <a:lnTo>
                  <a:pt x="1160891" y="18740"/>
                </a:lnTo>
                <a:lnTo>
                  <a:pt x="1172120" y="17134"/>
                </a:lnTo>
                <a:lnTo>
                  <a:pt x="1244843" y="0"/>
                </a:lnTo>
              </a:path>
            </a:pathLst>
          </a:custGeom>
          <a:ln w="59156">
            <a:solidFill>
              <a:srgbClr val="00CCFF"/>
            </a:solidFill>
          </a:ln>
        </p:spPr>
        <p:txBody>
          <a:bodyPr wrap="square" lIns="0" tIns="0" rIns="0" bIns="0" rtlCol="0"/>
          <a:lstStyle/>
          <a:p>
            <a:endParaRPr sz="1539"/>
          </a:p>
        </p:txBody>
      </p:sp>
      <p:sp>
        <p:nvSpPr>
          <p:cNvPr id="48" name="object 48"/>
          <p:cNvSpPr/>
          <p:nvPr/>
        </p:nvSpPr>
        <p:spPr>
          <a:xfrm>
            <a:off x="4277045" y="3291949"/>
            <a:ext cx="1842701" cy="891377"/>
          </a:xfrm>
          <a:prstGeom prst="rect">
            <a:avLst/>
          </a:prstGeom>
          <a:blipFill>
            <a:blip r:embed="rId24" cstate="print"/>
            <a:stretch>
              <a:fillRect/>
            </a:stretch>
          </a:blipFill>
        </p:spPr>
        <p:txBody>
          <a:bodyPr wrap="square" lIns="0" tIns="0" rIns="0" bIns="0" rtlCol="0"/>
          <a:lstStyle/>
          <a:p>
            <a:endParaRPr sz="1539"/>
          </a:p>
        </p:txBody>
      </p:sp>
      <p:sp>
        <p:nvSpPr>
          <p:cNvPr id="49" name="object 49"/>
          <p:cNvSpPr/>
          <p:nvPr/>
        </p:nvSpPr>
        <p:spPr>
          <a:xfrm>
            <a:off x="4323484" y="3336287"/>
            <a:ext cx="1734318" cy="769420"/>
          </a:xfrm>
          <a:custGeom>
            <a:avLst/>
            <a:gdLst/>
            <a:ahLst/>
            <a:cxnLst/>
            <a:rect l="l" t="t" r="r" b="b"/>
            <a:pathLst>
              <a:path w="2028190" h="899795">
                <a:moveTo>
                  <a:pt x="0" y="899568"/>
                </a:moveTo>
                <a:lnTo>
                  <a:pt x="68445" y="873866"/>
                </a:lnTo>
                <a:lnTo>
                  <a:pt x="118274" y="858405"/>
                </a:lnTo>
                <a:lnTo>
                  <a:pt x="188223" y="839597"/>
                </a:lnTo>
                <a:lnTo>
                  <a:pt x="290891" y="813895"/>
                </a:lnTo>
                <a:lnTo>
                  <a:pt x="320301" y="807469"/>
                </a:lnTo>
                <a:lnTo>
                  <a:pt x="333201" y="803854"/>
                </a:lnTo>
                <a:lnTo>
                  <a:pt x="380190" y="781969"/>
                </a:lnTo>
                <a:lnTo>
                  <a:pt x="417087" y="761956"/>
                </a:lnTo>
                <a:lnTo>
                  <a:pt x="462003" y="736789"/>
                </a:lnTo>
                <a:lnTo>
                  <a:pt x="487670" y="721796"/>
                </a:lnTo>
                <a:lnTo>
                  <a:pt x="496694" y="716709"/>
                </a:lnTo>
                <a:lnTo>
                  <a:pt x="509059" y="711087"/>
                </a:lnTo>
                <a:lnTo>
                  <a:pt x="527006" y="704662"/>
                </a:lnTo>
                <a:lnTo>
                  <a:pt x="547827" y="698236"/>
                </a:lnTo>
                <a:lnTo>
                  <a:pt x="568514" y="691811"/>
                </a:lnTo>
                <a:lnTo>
                  <a:pt x="586060" y="685385"/>
                </a:lnTo>
                <a:lnTo>
                  <a:pt x="599161" y="678759"/>
                </a:lnTo>
                <a:lnTo>
                  <a:pt x="609588" y="671999"/>
                </a:lnTo>
                <a:lnTo>
                  <a:pt x="618946" y="665507"/>
                </a:lnTo>
                <a:lnTo>
                  <a:pt x="628838" y="659683"/>
                </a:lnTo>
                <a:lnTo>
                  <a:pt x="671616" y="642549"/>
                </a:lnTo>
                <a:lnTo>
                  <a:pt x="724554" y="634718"/>
                </a:lnTo>
                <a:lnTo>
                  <a:pt x="731506" y="633981"/>
                </a:lnTo>
                <a:lnTo>
                  <a:pt x="744539" y="632442"/>
                </a:lnTo>
                <a:lnTo>
                  <a:pt x="782839" y="625414"/>
                </a:lnTo>
                <a:lnTo>
                  <a:pt x="834374" y="600314"/>
                </a:lnTo>
                <a:lnTo>
                  <a:pt x="881229" y="574010"/>
                </a:lnTo>
                <a:lnTo>
                  <a:pt x="895801" y="565442"/>
                </a:lnTo>
                <a:lnTo>
                  <a:pt x="911174" y="556875"/>
                </a:lnTo>
                <a:lnTo>
                  <a:pt x="927984" y="548509"/>
                </a:lnTo>
                <a:lnTo>
                  <a:pt x="945664" y="540277"/>
                </a:lnTo>
                <a:lnTo>
                  <a:pt x="963209" y="531776"/>
                </a:lnTo>
                <a:lnTo>
                  <a:pt x="979619" y="522606"/>
                </a:lnTo>
                <a:lnTo>
                  <a:pt x="994825" y="512097"/>
                </a:lnTo>
                <a:lnTo>
                  <a:pt x="1009296" y="500651"/>
                </a:lnTo>
                <a:lnTo>
                  <a:pt x="1022832" y="489474"/>
                </a:lnTo>
                <a:lnTo>
                  <a:pt x="1035231" y="479769"/>
                </a:lnTo>
                <a:lnTo>
                  <a:pt x="1047864" y="470935"/>
                </a:lnTo>
                <a:lnTo>
                  <a:pt x="1060363" y="462635"/>
                </a:lnTo>
                <a:lnTo>
                  <a:pt x="1069921" y="456477"/>
                </a:lnTo>
                <a:lnTo>
                  <a:pt x="1073731" y="454068"/>
                </a:lnTo>
                <a:lnTo>
                  <a:pt x="1082554" y="447241"/>
                </a:lnTo>
                <a:lnTo>
                  <a:pt x="1128407" y="425822"/>
                </a:lnTo>
                <a:lnTo>
                  <a:pt x="1147523" y="425152"/>
                </a:lnTo>
                <a:lnTo>
                  <a:pt x="1167174" y="423948"/>
                </a:lnTo>
                <a:lnTo>
                  <a:pt x="1214898" y="401057"/>
                </a:lnTo>
                <a:lnTo>
                  <a:pt x="1250692" y="364110"/>
                </a:lnTo>
                <a:lnTo>
                  <a:pt x="1259014" y="350188"/>
                </a:lnTo>
                <a:lnTo>
                  <a:pt x="1267737" y="336802"/>
                </a:lnTo>
                <a:lnTo>
                  <a:pt x="1319973" y="307888"/>
                </a:lnTo>
                <a:lnTo>
                  <a:pt x="1347511" y="299856"/>
                </a:lnTo>
                <a:lnTo>
                  <a:pt x="1360478" y="295371"/>
                </a:lnTo>
                <a:lnTo>
                  <a:pt x="1408938" y="274957"/>
                </a:lnTo>
                <a:lnTo>
                  <a:pt x="1424512" y="265586"/>
                </a:lnTo>
                <a:lnTo>
                  <a:pt x="1440086" y="256216"/>
                </a:lnTo>
                <a:lnTo>
                  <a:pt x="1478519" y="237207"/>
                </a:lnTo>
                <a:lnTo>
                  <a:pt x="1501513" y="231317"/>
                </a:lnTo>
                <a:lnTo>
                  <a:pt x="1513444" y="232455"/>
                </a:lnTo>
                <a:lnTo>
                  <a:pt x="1525308" y="236136"/>
                </a:lnTo>
                <a:lnTo>
                  <a:pt x="1538108" y="239549"/>
                </a:lnTo>
                <a:lnTo>
                  <a:pt x="1592149" y="229711"/>
                </a:lnTo>
                <a:lnTo>
                  <a:pt x="1629846" y="214183"/>
                </a:lnTo>
                <a:lnTo>
                  <a:pt x="1659624" y="186272"/>
                </a:lnTo>
                <a:lnTo>
                  <a:pt x="1668347" y="179913"/>
                </a:lnTo>
                <a:lnTo>
                  <a:pt x="1677872" y="178105"/>
                </a:lnTo>
                <a:lnTo>
                  <a:pt x="1687330" y="179377"/>
                </a:lnTo>
                <a:lnTo>
                  <a:pt x="1696922" y="180917"/>
                </a:lnTo>
                <a:lnTo>
                  <a:pt x="1706847" y="179913"/>
                </a:lnTo>
                <a:lnTo>
                  <a:pt x="1717040" y="175095"/>
                </a:lnTo>
                <a:lnTo>
                  <a:pt x="1727434" y="168134"/>
                </a:lnTo>
                <a:lnTo>
                  <a:pt x="1738229" y="160637"/>
                </a:lnTo>
                <a:lnTo>
                  <a:pt x="1749626" y="154211"/>
                </a:lnTo>
                <a:lnTo>
                  <a:pt x="1762158" y="149325"/>
                </a:lnTo>
                <a:lnTo>
                  <a:pt x="1775560" y="145109"/>
                </a:lnTo>
                <a:lnTo>
                  <a:pt x="1788828" y="141160"/>
                </a:lnTo>
                <a:lnTo>
                  <a:pt x="1800959" y="137077"/>
                </a:lnTo>
                <a:lnTo>
                  <a:pt x="1839459" y="119942"/>
                </a:lnTo>
                <a:lnTo>
                  <a:pt x="1884177" y="95847"/>
                </a:lnTo>
                <a:lnTo>
                  <a:pt x="1927957" y="58899"/>
                </a:lnTo>
                <a:lnTo>
                  <a:pt x="1941760" y="45111"/>
                </a:lnTo>
                <a:lnTo>
                  <a:pt x="1954960" y="34269"/>
                </a:lnTo>
                <a:lnTo>
                  <a:pt x="1967828" y="27576"/>
                </a:lnTo>
                <a:lnTo>
                  <a:pt x="1980360" y="23560"/>
                </a:lnTo>
                <a:lnTo>
                  <a:pt x="1991957" y="20615"/>
                </a:lnTo>
                <a:lnTo>
                  <a:pt x="2002016" y="17134"/>
                </a:lnTo>
                <a:lnTo>
                  <a:pt x="2011140" y="12047"/>
                </a:lnTo>
                <a:lnTo>
                  <a:pt x="2019395" y="6425"/>
                </a:lnTo>
                <a:lnTo>
                  <a:pt x="2025377" y="1873"/>
                </a:lnTo>
                <a:lnTo>
                  <a:pt x="2027683" y="0"/>
                </a:lnTo>
              </a:path>
            </a:pathLst>
          </a:custGeom>
          <a:ln w="59156">
            <a:solidFill>
              <a:srgbClr val="00CCFF"/>
            </a:solidFill>
          </a:ln>
        </p:spPr>
        <p:txBody>
          <a:bodyPr wrap="square" lIns="0" tIns="0" rIns="0" bIns="0" rtlCol="0"/>
          <a:lstStyle/>
          <a:p>
            <a:endParaRPr sz="1539"/>
          </a:p>
        </p:txBody>
      </p:sp>
      <p:sp>
        <p:nvSpPr>
          <p:cNvPr id="50" name="object 50"/>
          <p:cNvSpPr/>
          <p:nvPr/>
        </p:nvSpPr>
        <p:spPr>
          <a:xfrm>
            <a:off x="6012885" y="2624719"/>
            <a:ext cx="1735840" cy="781910"/>
          </a:xfrm>
          <a:prstGeom prst="rect">
            <a:avLst/>
          </a:prstGeom>
          <a:blipFill>
            <a:blip r:embed="rId25" cstate="print"/>
            <a:stretch>
              <a:fillRect/>
            </a:stretch>
          </a:blipFill>
        </p:spPr>
        <p:txBody>
          <a:bodyPr wrap="square" lIns="0" tIns="0" rIns="0" bIns="0" rtlCol="0"/>
          <a:lstStyle/>
          <a:p>
            <a:endParaRPr sz="1539"/>
          </a:p>
        </p:txBody>
      </p:sp>
      <p:sp>
        <p:nvSpPr>
          <p:cNvPr id="51" name="object 51"/>
          <p:cNvSpPr/>
          <p:nvPr/>
        </p:nvSpPr>
        <p:spPr>
          <a:xfrm>
            <a:off x="6057369" y="2669624"/>
            <a:ext cx="1630065" cy="659736"/>
          </a:xfrm>
          <a:custGeom>
            <a:avLst/>
            <a:gdLst/>
            <a:ahLst/>
            <a:cxnLst/>
            <a:rect l="l" t="t" r="r" b="b"/>
            <a:pathLst>
              <a:path w="1906270" h="771525">
                <a:moveTo>
                  <a:pt x="0" y="771058"/>
                </a:moveTo>
                <a:lnTo>
                  <a:pt x="141167" y="719654"/>
                </a:lnTo>
                <a:lnTo>
                  <a:pt x="161855" y="709681"/>
                </a:lnTo>
                <a:lnTo>
                  <a:pt x="176192" y="700913"/>
                </a:lnTo>
                <a:lnTo>
                  <a:pt x="187989" y="692948"/>
                </a:lnTo>
                <a:lnTo>
                  <a:pt x="201057" y="685385"/>
                </a:lnTo>
                <a:lnTo>
                  <a:pt x="246876" y="665306"/>
                </a:lnTo>
                <a:lnTo>
                  <a:pt x="286613" y="650580"/>
                </a:lnTo>
                <a:lnTo>
                  <a:pt x="298043" y="646632"/>
                </a:lnTo>
                <a:lnTo>
                  <a:pt x="308002" y="642548"/>
                </a:lnTo>
                <a:lnTo>
                  <a:pt x="315823" y="638063"/>
                </a:lnTo>
                <a:lnTo>
                  <a:pt x="321905" y="633445"/>
                </a:lnTo>
                <a:lnTo>
                  <a:pt x="327453" y="629094"/>
                </a:lnTo>
                <a:lnTo>
                  <a:pt x="333669" y="625414"/>
                </a:lnTo>
                <a:lnTo>
                  <a:pt x="340754" y="622871"/>
                </a:lnTo>
                <a:lnTo>
                  <a:pt x="348106" y="621131"/>
                </a:lnTo>
                <a:lnTo>
                  <a:pt x="355726" y="619391"/>
                </a:lnTo>
                <a:lnTo>
                  <a:pt x="363614" y="616847"/>
                </a:lnTo>
                <a:lnTo>
                  <a:pt x="371167" y="612964"/>
                </a:lnTo>
                <a:lnTo>
                  <a:pt x="378586" y="608278"/>
                </a:lnTo>
                <a:lnTo>
                  <a:pt x="387075" y="603593"/>
                </a:lnTo>
                <a:lnTo>
                  <a:pt x="397836" y="599712"/>
                </a:lnTo>
                <a:lnTo>
                  <a:pt x="412474" y="597169"/>
                </a:lnTo>
                <a:lnTo>
                  <a:pt x="429920" y="595428"/>
                </a:lnTo>
                <a:lnTo>
                  <a:pt x="447365" y="593688"/>
                </a:lnTo>
                <a:lnTo>
                  <a:pt x="462003" y="591145"/>
                </a:lnTo>
                <a:lnTo>
                  <a:pt x="472163" y="587865"/>
                </a:lnTo>
                <a:lnTo>
                  <a:pt x="479649" y="584184"/>
                </a:lnTo>
                <a:lnTo>
                  <a:pt x="486868" y="579699"/>
                </a:lnTo>
                <a:lnTo>
                  <a:pt x="496226" y="574010"/>
                </a:lnTo>
                <a:lnTo>
                  <a:pt x="508024" y="566447"/>
                </a:lnTo>
                <a:lnTo>
                  <a:pt x="521091" y="557411"/>
                </a:lnTo>
                <a:lnTo>
                  <a:pt x="535629" y="548107"/>
                </a:lnTo>
                <a:lnTo>
                  <a:pt x="571054" y="532110"/>
                </a:lnTo>
                <a:lnTo>
                  <a:pt x="614300" y="518456"/>
                </a:lnTo>
                <a:lnTo>
                  <a:pt x="648356" y="512834"/>
                </a:lnTo>
                <a:lnTo>
                  <a:pt x="661457" y="514039"/>
                </a:lnTo>
                <a:lnTo>
                  <a:pt x="673221" y="515243"/>
                </a:lnTo>
                <a:lnTo>
                  <a:pt x="684450" y="514039"/>
                </a:lnTo>
                <a:lnTo>
                  <a:pt x="694375" y="509622"/>
                </a:lnTo>
                <a:lnTo>
                  <a:pt x="702898" y="503330"/>
                </a:lnTo>
                <a:lnTo>
                  <a:pt x="711821" y="495967"/>
                </a:lnTo>
                <a:lnTo>
                  <a:pt x="722950" y="488337"/>
                </a:lnTo>
                <a:lnTo>
                  <a:pt x="736987" y="479569"/>
                </a:lnTo>
                <a:lnTo>
                  <a:pt x="752895" y="469596"/>
                </a:lnTo>
                <a:lnTo>
                  <a:pt x="769873" y="460426"/>
                </a:lnTo>
                <a:lnTo>
                  <a:pt x="787117" y="454067"/>
                </a:lnTo>
                <a:lnTo>
                  <a:pt x="805599" y="452260"/>
                </a:lnTo>
                <a:lnTo>
                  <a:pt x="825350" y="453531"/>
                </a:lnTo>
                <a:lnTo>
                  <a:pt x="844166" y="455071"/>
                </a:lnTo>
                <a:lnTo>
                  <a:pt x="859840" y="454067"/>
                </a:lnTo>
                <a:lnTo>
                  <a:pt x="870902" y="449048"/>
                </a:lnTo>
                <a:lnTo>
                  <a:pt x="878823" y="441753"/>
                </a:lnTo>
                <a:lnTo>
                  <a:pt x="885808" y="434189"/>
                </a:lnTo>
                <a:lnTo>
                  <a:pt x="894063" y="428366"/>
                </a:lnTo>
                <a:lnTo>
                  <a:pt x="904356" y="424617"/>
                </a:lnTo>
                <a:lnTo>
                  <a:pt x="915452" y="421940"/>
                </a:lnTo>
                <a:lnTo>
                  <a:pt x="926547" y="420333"/>
                </a:lnTo>
                <a:lnTo>
                  <a:pt x="936841" y="419798"/>
                </a:lnTo>
                <a:lnTo>
                  <a:pt x="945697" y="421739"/>
                </a:lnTo>
                <a:lnTo>
                  <a:pt x="953685" y="425688"/>
                </a:lnTo>
                <a:lnTo>
                  <a:pt x="961806" y="428833"/>
                </a:lnTo>
                <a:lnTo>
                  <a:pt x="971063" y="428366"/>
                </a:lnTo>
                <a:lnTo>
                  <a:pt x="981724" y="422610"/>
                </a:lnTo>
                <a:lnTo>
                  <a:pt x="993254" y="413373"/>
                </a:lnTo>
                <a:lnTo>
                  <a:pt x="1005453" y="403065"/>
                </a:lnTo>
                <a:lnTo>
                  <a:pt x="1018119" y="394096"/>
                </a:lnTo>
                <a:lnTo>
                  <a:pt x="1031220" y="387470"/>
                </a:lnTo>
                <a:lnTo>
                  <a:pt x="1044856" y="381781"/>
                </a:lnTo>
                <a:lnTo>
                  <a:pt x="1059026" y="375823"/>
                </a:lnTo>
                <a:lnTo>
                  <a:pt x="1073731" y="368394"/>
                </a:lnTo>
                <a:lnTo>
                  <a:pt x="1088971" y="358288"/>
                </a:lnTo>
                <a:lnTo>
                  <a:pt x="1104745" y="346441"/>
                </a:lnTo>
                <a:lnTo>
                  <a:pt x="1121054" y="334861"/>
                </a:lnTo>
                <a:lnTo>
                  <a:pt x="1137898" y="325558"/>
                </a:lnTo>
                <a:lnTo>
                  <a:pt x="1156179" y="319467"/>
                </a:lnTo>
                <a:lnTo>
                  <a:pt x="1175596" y="315384"/>
                </a:lnTo>
                <a:lnTo>
                  <a:pt x="1194346" y="312105"/>
                </a:lnTo>
                <a:lnTo>
                  <a:pt x="1210621" y="308423"/>
                </a:lnTo>
                <a:lnTo>
                  <a:pt x="1223221" y="304139"/>
                </a:lnTo>
                <a:lnTo>
                  <a:pt x="1233347" y="299856"/>
                </a:lnTo>
                <a:lnTo>
                  <a:pt x="1242805" y="295572"/>
                </a:lnTo>
                <a:lnTo>
                  <a:pt x="1253399" y="291288"/>
                </a:lnTo>
                <a:lnTo>
                  <a:pt x="1264829" y="287807"/>
                </a:lnTo>
                <a:lnTo>
                  <a:pt x="1276393" y="284862"/>
                </a:lnTo>
                <a:lnTo>
                  <a:pt x="1289293" y="280846"/>
                </a:lnTo>
                <a:lnTo>
                  <a:pt x="1325319" y="263110"/>
                </a:lnTo>
                <a:lnTo>
                  <a:pt x="1372911" y="234597"/>
                </a:lnTo>
                <a:lnTo>
                  <a:pt x="1401252" y="208827"/>
                </a:lnTo>
                <a:lnTo>
                  <a:pt x="1402622" y="203473"/>
                </a:lnTo>
                <a:lnTo>
                  <a:pt x="1407401" y="197048"/>
                </a:lnTo>
                <a:lnTo>
                  <a:pt x="1440186" y="172150"/>
                </a:lnTo>
                <a:lnTo>
                  <a:pt x="1488679" y="140824"/>
                </a:lnTo>
                <a:lnTo>
                  <a:pt x="1527179" y="119942"/>
                </a:lnTo>
                <a:lnTo>
                  <a:pt x="1577444" y="102808"/>
                </a:lnTo>
                <a:lnTo>
                  <a:pt x="1608458" y="94240"/>
                </a:lnTo>
                <a:lnTo>
                  <a:pt x="1634125" y="85673"/>
                </a:lnTo>
                <a:lnTo>
                  <a:pt x="1646891" y="82795"/>
                </a:lnTo>
                <a:lnTo>
                  <a:pt x="1662465" y="79783"/>
                </a:lnTo>
                <a:lnTo>
                  <a:pt x="1678841" y="75432"/>
                </a:lnTo>
                <a:lnTo>
                  <a:pt x="1694014" y="68538"/>
                </a:lnTo>
                <a:lnTo>
                  <a:pt x="1707649" y="57294"/>
                </a:lnTo>
                <a:lnTo>
                  <a:pt x="1720750" y="42836"/>
                </a:lnTo>
                <a:lnTo>
                  <a:pt x="1733316" y="28378"/>
                </a:lnTo>
                <a:lnTo>
                  <a:pt x="1745348" y="17134"/>
                </a:lnTo>
                <a:lnTo>
                  <a:pt x="1755040" y="9839"/>
                </a:lnTo>
                <a:lnTo>
                  <a:pt x="1762994" y="4819"/>
                </a:lnTo>
                <a:lnTo>
                  <a:pt x="1772819" y="1673"/>
                </a:lnTo>
                <a:lnTo>
                  <a:pt x="1788126" y="0"/>
                </a:lnTo>
                <a:lnTo>
                  <a:pt x="1813826" y="535"/>
                </a:lnTo>
                <a:lnTo>
                  <a:pt x="1846679" y="3213"/>
                </a:lnTo>
                <a:lnTo>
                  <a:pt x="1878060" y="6425"/>
                </a:lnTo>
                <a:lnTo>
                  <a:pt x="1899349" y="8567"/>
                </a:lnTo>
                <a:lnTo>
                  <a:pt x="1906200" y="9169"/>
                </a:lnTo>
                <a:lnTo>
                  <a:pt x="1903894" y="9102"/>
                </a:lnTo>
                <a:lnTo>
                  <a:pt x="1898246" y="8768"/>
                </a:lnTo>
                <a:lnTo>
                  <a:pt x="1895071" y="8567"/>
                </a:lnTo>
              </a:path>
            </a:pathLst>
          </a:custGeom>
          <a:ln w="59157">
            <a:solidFill>
              <a:srgbClr val="00CCFF"/>
            </a:solidFill>
          </a:ln>
        </p:spPr>
        <p:txBody>
          <a:bodyPr wrap="square" lIns="0" tIns="0" rIns="0" bIns="0" rtlCol="0"/>
          <a:lstStyle/>
          <a:p>
            <a:endParaRPr sz="1539"/>
          </a:p>
        </p:txBody>
      </p:sp>
      <p:sp>
        <p:nvSpPr>
          <p:cNvPr id="52" name="object 52"/>
          <p:cNvSpPr/>
          <p:nvPr/>
        </p:nvSpPr>
        <p:spPr>
          <a:xfrm>
            <a:off x="4230131" y="4047795"/>
            <a:ext cx="211115" cy="164201"/>
          </a:xfrm>
          <a:prstGeom prst="rect">
            <a:avLst/>
          </a:prstGeom>
          <a:blipFill>
            <a:blip r:embed="rId26" cstate="print"/>
            <a:stretch>
              <a:fillRect/>
            </a:stretch>
          </a:blipFill>
        </p:spPr>
        <p:txBody>
          <a:bodyPr wrap="square" lIns="0" tIns="0" rIns="0" bIns="0" rtlCol="0"/>
          <a:lstStyle/>
          <a:p>
            <a:endParaRPr sz="1539"/>
          </a:p>
        </p:txBody>
      </p:sp>
      <p:sp>
        <p:nvSpPr>
          <p:cNvPr id="53" name="object 53"/>
          <p:cNvSpPr/>
          <p:nvPr/>
        </p:nvSpPr>
        <p:spPr>
          <a:xfrm>
            <a:off x="4275929" y="4090863"/>
            <a:ext cx="102625" cy="43982"/>
          </a:xfrm>
          <a:custGeom>
            <a:avLst/>
            <a:gdLst/>
            <a:ahLst/>
            <a:cxnLst/>
            <a:rect l="l" t="t" r="r" b="b"/>
            <a:pathLst>
              <a:path w="120014" h="51435">
                <a:moveTo>
                  <a:pt x="0" y="51404"/>
                </a:moveTo>
                <a:lnTo>
                  <a:pt x="119778" y="0"/>
                </a:lnTo>
                <a:lnTo>
                  <a:pt x="119778" y="0"/>
                </a:lnTo>
              </a:path>
            </a:pathLst>
          </a:custGeom>
          <a:ln w="59156">
            <a:solidFill>
              <a:srgbClr val="5F96C5"/>
            </a:solidFill>
          </a:ln>
        </p:spPr>
        <p:txBody>
          <a:bodyPr wrap="square" lIns="0" tIns="0" rIns="0" bIns="0" rtlCol="0"/>
          <a:lstStyle/>
          <a:p>
            <a:endParaRPr sz="1539"/>
          </a:p>
        </p:txBody>
      </p:sp>
      <p:sp>
        <p:nvSpPr>
          <p:cNvPr id="54" name="object 54"/>
          <p:cNvSpPr txBox="1"/>
          <p:nvPr/>
        </p:nvSpPr>
        <p:spPr>
          <a:xfrm>
            <a:off x="7826361" y="2030384"/>
            <a:ext cx="321452" cy="234745"/>
          </a:xfrm>
          <a:prstGeom prst="rect">
            <a:avLst/>
          </a:prstGeom>
        </p:spPr>
        <p:txBody>
          <a:bodyPr vert="horz" wrap="square" lIns="0" tIns="10860" rIns="0" bIns="0" rtlCol="0">
            <a:spAutoFit/>
          </a:bodyPr>
          <a:lstStyle/>
          <a:p>
            <a:pPr marL="10860">
              <a:spcBef>
                <a:spcPts val="86"/>
              </a:spcBef>
            </a:pPr>
            <a:r>
              <a:rPr sz="1454" spc="-30" dirty="0">
                <a:solidFill>
                  <a:srgbClr val="FFFFFF"/>
                </a:solidFill>
                <a:latin typeface="Arial"/>
                <a:cs typeface="Arial"/>
              </a:rPr>
              <a:t>835</a:t>
            </a:r>
            <a:endParaRPr sz="1454">
              <a:latin typeface="Arial"/>
              <a:cs typeface="Arial"/>
            </a:endParaRPr>
          </a:p>
        </p:txBody>
      </p:sp>
      <p:sp>
        <p:nvSpPr>
          <p:cNvPr id="56" name="object 56"/>
          <p:cNvSpPr txBox="1"/>
          <p:nvPr/>
        </p:nvSpPr>
        <p:spPr>
          <a:xfrm>
            <a:off x="1842691" y="4940700"/>
            <a:ext cx="148780" cy="269304"/>
          </a:xfrm>
          <a:prstGeom prst="rect">
            <a:avLst/>
          </a:prstGeom>
        </p:spPr>
        <p:txBody>
          <a:bodyPr vert="horz" wrap="square" lIns="0" tIns="0" rIns="0" bIns="0" rtlCol="0">
            <a:spAutoFit/>
          </a:bodyPr>
          <a:lstStyle/>
          <a:p>
            <a:pPr marL="10860">
              <a:lnSpc>
                <a:spcPts val="2069"/>
              </a:lnSpc>
            </a:pPr>
            <a:r>
              <a:rPr sz="1796" spc="-4" dirty="0">
                <a:solidFill>
                  <a:srgbClr val="FFFFFF"/>
                </a:solidFill>
                <a:latin typeface="Arial"/>
                <a:cs typeface="Arial"/>
              </a:rPr>
              <a:t>0</a:t>
            </a:r>
            <a:endParaRPr sz="1796">
              <a:latin typeface="Arial"/>
              <a:cs typeface="Arial"/>
            </a:endParaRPr>
          </a:p>
        </p:txBody>
      </p:sp>
      <p:sp>
        <p:nvSpPr>
          <p:cNvPr id="57" name="object 57"/>
          <p:cNvSpPr txBox="1"/>
          <p:nvPr/>
        </p:nvSpPr>
        <p:spPr>
          <a:xfrm>
            <a:off x="2073048" y="5162239"/>
            <a:ext cx="148780" cy="269304"/>
          </a:xfrm>
          <a:prstGeom prst="rect">
            <a:avLst/>
          </a:prstGeom>
        </p:spPr>
        <p:txBody>
          <a:bodyPr vert="horz" wrap="square" lIns="0" tIns="0" rIns="0" bIns="0" rtlCol="0">
            <a:spAutoFit/>
          </a:bodyPr>
          <a:lstStyle/>
          <a:p>
            <a:pPr marL="10860">
              <a:lnSpc>
                <a:spcPts val="2069"/>
              </a:lnSpc>
            </a:pPr>
            <a:r>
              <a:rPr sz="1796" spc="-4" dirty="0">
                <a:solidFill>
                  <a:srgbClr val="FFFFFF"/>
                </a:solidFill>
                <a:latin typeface="Arial"/>
                <a:cs typeface="Arial"/>
              </a:rPr>
              <a:t>0</a:t>
            </a:r>
            <a:endParaRPr sz="1796">
              <a:latin typeface="Arial"/>
              <a:cs typeface="Arial"/>
            </a:endParaRPr>
          </a:p>
        </p:txBody>
      </p:sp>
      <p:sp>
        <p:nvSpPr>
          <p:cNvPr id="58" name="object 58"/>
          <p:cNvSpPr txBox="1"/>
          <p:nvPr/>
        </p:nvSpPr>
        <p:spPr>
          <a:xfrm>
            <a:off x="2688974"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180</a:t>
            </a:r>
            <a:endParaRPr sz="1796">
              <a:latin typeface="Arial"/>
              <a:cs typeface="Arial"/>
            </a:endParaRPr>
          </a:p>
        </p:txBody>
      </p:sp>
      <p:sp>
        <p:nvSpPr>
          <p:cNvPr id="59" name="object 59"/>
          <p:cNvSpPr txBox="1"/>
          <p:nvPr/>
        </p:nvSpPr>
        <p:spPr>
          <a:xfrm>
            <a:off x="3486094"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360</a:t>
            </a:r>
            <a:endParaRPr sz="1796">
              <a:latin typeface="Arial"/>
              <a:cs typeface="Arial"/>
            </a:endParaRPr>
          </a:p>
        </p:txBody>
      </p:sp>
      <p:sp>
        <p:nvSpPr>
          <p:cNvPr id="60" name="object 60"/>
          <p:cNvSpPr txBox="1"/>
          <p:nvPr/>
        </p:nvSpPr>
        <p:spPr>
          <a:xfrm>
            <a:off x="4282511"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540</a:t>
            </a:r>
            <a:endParaRPr sz="1796">
              <a:latin typeface="Arial"/>
              <a:cs typeface="Arial"/>
            </a:endParaRPr>
          </a:p>
        </p:txBody>
      </p:sp>
      <p:sp>
        <p:nvSpPr>
          <p:cNvPr id="61" name="object 61"/>
          <p:cNvSpPr txBox="1"/>
          <p:nvPr/>
        </p:nvSpPr>
        <p:spPr>
          <a:xfrm>
            <a:off x="5092976"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720</a:t>
            </a:r>
            <a:endParaRPr sz="1796">
              <a:latin typeface="Arial"/>
              <a:cs typeface="Arial"/>
            </a:endParaRPr>
          </a:p>
        </p:txBody>
      </p:sp>
      <p:sp>
        <p:nvSpPr>
          <p:cNvPr id="62" name="object 62"/>
          <p:cNvSpPr txBox="1"/>
          <p:nvPr/>
        </p:nvSpPr>
        <p:spPr>
          <a:xfrm>
            <a:off x="5897821" y="5162239"/>
            <a:ext cx="396927"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900</a:t>
            </a:r>
            <a:endParaRPr sz="1796">
              <a:latin typeface="Arial"/>
              <a:cs typeface="Arial"/>
            </a:endParaRPr>
          </a:p>
        </p:txBody>
      </p:sp>
      <p:sp>
        <p:nvSpPr>
          <p:cNvPr id="63" name="object 63"/>
          <p:cNvSpPr txBox="1"/>
          <p:nvPr/>
        </p:nvSpPr>
        <p:spPr>
          <a:xfrm>
            <a:off x="6638757" y="5162239"/>
            <a:ext cx="521816"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1080</a:t>
            </a:r>
            <a:endParaRPr sz="1796">
              <a:latin typeface="Arial"/>
              <a:cs typeface="Arial"/>
            </a:endParaRPr>
          </a:p>
        </p:txBody>
      </p:sp>
      <p:sp>
        <p:nvSpPr>
          <p:cNvPr id="64" name="object 64"/>
          <p:cNvSpPr txBox="1"/>
          <p:nvPr/>
        </p:nvSpPr>
        <p:spPr>
          <a:xfrm>
            <a:off x="7430961" y="5162239"/>
            <a:ext cx="521816" cy="269304"/>
          </a:xfrm>
          <a:prstGeom prst="rect">
            <a:avLst/>
          </a:prstGeom>
        </p:spPr>
        <p:txBody>
          <a:bodyPr vert="horz" wrap="square" lIns="0" tIns="0" rIns="0" bIns="0" rtlCol="0">
            <a:spAutoFit/>
          </a:bodyPr>
          <a:lstStyle/>
          <a:p>
            <a:pPr marL="10860">
              <a:lnSpc>
                <a:spcPts val="2069"/>
              </a:lnSpc>
            </a:pPr>
            <a:r>
              <a:rPr sz="1796" spc="-21" dirty="0">
                <a:solidFill>
                  <a:srgbClr val="FFFFFF"/>
                </a:solidFill>
                <a:latin typeface="Arial"/>
                <a:cs typeface="Arial"/>
              </a:rPr>
              <a:t>1260</a:t>
            </a:r>
            <a:endParaRPr sz="1796">
              <a:latin typeface="Arial"/>
              <a:cs typeface="Arial"/>
            </a:endParaRPr>
          </a:p>
        </p:txBody>
      </p:sp>
      <p:sp>
        <p:nvSpPr>
          <p:cNvPr id="65" name="object 65"/>
          <p:cNvSpPr txBox="1"/>
          <p:nvPr/>
        </p:nvSpPr>
        <p:spPr>
          <a:xfrm>
            <a:off x="3637343" y="5481642"/>
            <a:ext cx="2534148" cy="243656"/>
          </a:xfrm>
          <a:prstGeom prst="rect">
            <a:avLst/>
          </a:prstGeom>
        </p:spPr>
        <p:txBody>
          <a:bodyPr vert="horz" wrap="square" lIns="0" tIns="0" rIns="0" bIns="0" rtlCol="0">
            <a:spAutoFit/>
          </a:bodyPr>
          <a:lstStyle/>
          <a:p>
            <a:pPr marL="10860">
              <a:lnSpc>
                <a:spcPts val="1881"/>
              </a:lnSpc>
            </a:pPr>
            <a:r>
              <a:rPr sz="1625" b="1" spc="-21" dirty="0">
                <a:solidFill>
                  <a:srgbClr val="FFFFFF"/>
                </a:solidFill>
                <a:latin typeface="Arial"/>
                <a:cs typeface="Arial"/>
              </a:rPr>
              <a:t>Days </a:t>
            </a:r>
            <a:r>
              <a:rPr sz="1625" b="1" spc="-17" dirty="0">
                <a:solidFill>
                  <a:srgbClr val="FFFFFF"/>
                </a:solidFill>
                <a:latin typeface="Arial"/>
                <a:cs typeface="Arial"/>
              </a:rPr>
              <a:t>After</a:t>
            </a:r>
            <a:r>
              <a:rPr sz="1625" b="1" spc="-120" dirty="0">
                <a:solidFill>
                  <a:srgbClr val="FFFFFF"/>
                </a:solidFill>
                <a:latin typeface="Arial"/>
                <a:cs typeface="Arial"/>
              </a:rPr>
              <a:t> </a:t>
            </a:r>
            <a:r>
              <a:rPr sz="1625" b="1" spc="-21" dirty="0">
                <a:solidFill>
                  <a:srgbClr val="FFFFFF"/>
                </a:solidFill>
                <a:latin typeface="Arial"/>
                <a:cs typeface="Arial"/>
              </a:rPr>
              <a:t>Randomization</a:t>
            </a:r>
            <a:endParaRPr sz="1625">
              <a:latin typeface="Arial"/>
              <a:cs typeface="Arial"/>
            </a:endParaRPr>
          </a:p>
        </p:txBody>
      </p:sp>
      <p:sp>
        <p:nvSpPr>
          <p:cNvPr id="66" name="object 66"/>
          <p:cNvSpPr txBox="1"/>
          <p:nvPr/>
        </p:nvSpPr>
        <p:spPr>
          <a:xfrm>
            <a:off x="934608" y="5727724"/>
            <a:ext cx="956210" cy="572208"/>
          </a:xfrm>
          <a:prstGeom prst="rect">
            <a:avLst/>
          </a:prstGeom>
        </p:spPr>
        <p:txBody>
          <a:bodyPr vert="horz" wrap="square" lIns="0" tIns="0" rIns="0" bIns="0" rtlCol="0">
            <a:spAutoFit/>
          </a:bodyPr>
          <a:lstStyle/>
          <a:p>
            <a:pPr marL="11946">
              <a:lnSpc>
                <a:spcPts val="1219"/>
              </a:lnSpc>
            </a:pPr>
            <a:r>
              <a:rPr sz="1026" dirty="0">
                <a:solidFill>
                  <a:srgbClr val="FFFFFF"/>
                </a:solidFill>
                <a:latin typeface="Arial"/>
                <a:cs typeface="Arial"/>
              </a:rPr>
              <a:t>Patients at</a:t>
            </a:r>
            <a:r>
              <a:rPr sz="1026" spc="43" dirty="0">
                <a:solidFill>
                  <a:srgbClr val="FFFFFF"/>
                </a:solidFill>
                <a:latin typeface="Arial"/>
                <a:cs typeface="Arial"/>
              </a:rPr>
              <a:t> </a:t>
            </a:r>
            <a:r>
              <a:rPr sz="1026" dirty="0">
                <a:solidFill>
                  <a:srgbClr val="FFFFFF"/>
                </a:solidFill>
                <a:latin typeface="Arial"/>
                <a:cs typeface="Arial"/>
              </a:rPr>
              <a:t>Risk</a:t>
            </a:r>
            <a:endParaRPr sz="1026">
              <a:latin typeface="Arial"/>
              <a:cs typeface="Arial"/>
            </a:endParaRPr>
          </a:p>
          <a:p>
            <a:pPr marL="32579">
              <a:spcBef>
                <a:spcPts val="697"/>
              </a:spcBef>
            </a:pPr>
            <a:r>
              <a:rPr sz="1026" spc="4" dirty="0">
                <a:solidFill>
                  <a:srgbClr val="FFFFFF"/>
                </a:solidFill>
                <a:latin typeface="Arial"/>
                <a:cs typeface="Arial"/>
              </a:rPr>
              <a:t>LCZ696</a:t>
            </a:r>
            <a:endParaRPr sz="1026">
              <a:latin typeface="Arial"/>
              <a:cs typeface="Arial"/>
            </a:endParaRPr>
          </a:p>
          <a:p>
            <a:pPr marL="10860">
              <a:spcBef>
                <a:spcPts val="60"/>
              </a:spcBef>
            </a:pPr>
            <a:r>
              <a:rPr sz="1026" dirty="0">
                <a:solidFill>
                  <a:srgbClr val="FFFFFF"/>
                </a:solidFill>
                <a:latin typeface="Arial"/>
                <a:cs typeface="Arial"/>
              </a:rPr>
              <a:t>Enalapril</a:t>
            </a:r>
            <a:endParaRPr sz="1026">
              <a:latin typeface="Arial"/>
              <a:cs typeface="Arial"/>
            </a:endParaRPr>
          </a:p>
        </p:txBody>
      </p:sp>
      <p:sp>
        <p:nvSpPr>
          <p:cNvPr id="67" name="object 67"/>
          <p:cNvSpPr txBox="1"/>
          <p:nvPr/>
        </p:nvSpPr>
        <p:spPr>
          <a:xfrm>
            <a:off x="1931886"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4187</a:t>
            </a:r>
            <a:endParaRPr sz="1026">
              <a:latin typeface="Arial"/>
              <a:cs typeface="Arial"/>
            </a:endParaRPr>
          </a:p>
          <a:p>
            <a:pPr marL="10860">
              <a:spcBef>
                <a:spcPts val="60"/>
              </a:spcBef>
            </a:pPr>
            <a:r>
              <a:rPr sz="1026" dirty="0">
                <a:solidFill>
                  <a:srgbClr val="FFFFFF"/>
                </a:solidFill>
                <a:latin typeface="Arial"/>
                <a:cs typeface="Arial"/>
              </a:rPr>
              <a:t>4212</a:t>
            </a:r>
            <a:endParaRPr sz="1026">
              <a:latin typeface="Arial"/>
              <a:cs typeface="Arial"/>
            </a:endParaRPr>
          </a:p>
        </p:txBody>
      </p:sp>
      <p:sp>
        <p:nvSpPr>
          <p:cNvPr id="68" name="object 68"/>
          <p:cNvSpPr txBox="1"/>
          <p:nvPr/>
        </p:nvSpPr>
        <p:spPr>
          <a:xfrm>
            <a:off x="2727601"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4056</a:t>
            </a:r>
            <a:endParaRPr sz="1026">
              <a:latin typeface="Arial"/>
              <a:cs typeface="Arial"/>
            </a:endParaRPr>
          </a:p>
          <a:p>
            <a:pPr marL="10860">
              <a:spcBef>
                <a:spcPts val="60"/>
              </a:spcBef>
            </a:pPr>
            <a:r>
              <a:rPr sz="1026" dirty="0">
                <a:solidFill>
                  <a:srgbClr val="FFFFFF"/>
                </a:solidFill>
                <a:latin typeface="Arial"/>
                <a:cs typeface="Arial"/>
              </a:rPr>
              <a:t>4051</a:t>
            </a:r>
            <a:endParaRPr sz="1026">
              <a:latin typeface="Arial"/>
              <a:cs typeface="Arial"/>
            </a:endParaRPr>
          </a:p>
        </p:txBody>
      </p:sp>
      <p:sp>
        <p:nvSpPr>
          <p:cNvPr id="69" name="object 69"/>
          <p:cNvSpPr txBox="1"/>
          <p:nvPr/>
        </p:nvSpPr>
        <p:spPr>
          <a:xfrm>
            <a:off x="3523317"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3891</a:t>
            </a:r>
            <a:endParaRPr sz="1026">
              <a:latin typeface="Arial"/>
              <a:cs typeface="Arial"/>
            </a:endParaRPr>
          </a:p>
          <a:p>
            <a:pPr marL="10860">
              <a:spcBef>
                <a:spcPts val="60"/>
              </a:spcBef>
            </a:pPr>
            <a:r>
              <a:rPr sz="1026" dirty="0">
                <a:solidFill>
                  <a:srgbClr val="FFFFFF"/>
                </a:solidFill>
                <a:latin typeface="Arial"/>
                <a:cs typeface="Arial"/>
              </a:rPr>
              <a:t>3860</a:t>
            </a:r>
            <a:endParaRPr sz="1026">
              <a:latin typeface="Arial"/>
              <a:cs typeface="Arial"/>
            </a:endParaRPr>
          </a:p>
        </p:txBody>
      </p:sp>
      <p:sp>
        <p:nvSpPr>
          <p:cNvPr id="70" name="object 70"/>
          <p:cNvSpPr txBox="1"/>
          <p:nvPr/>
        </p:nvSpPr>
        <p:spPr>
          <a:xfrm>
            <a:off x="4318330"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3282</a:t>
            </a:r>
            <a:endParaRPr sz="1026">
              <a:latin typeface="Arial"/>
              <a:cs typeface="Arial"/>
            </a:endParaRPr>
          </a:p>
          <a:p>
            <a:pPr marL="10860">
              <a:spcBef>
                <a:spcPts val="60"/>
              </a:spcBef>
            </a:pPr>
            <a:r>
              <a:rPr sz="1026" dirty="0">
                <a:solidFill>
                  <a:srgbClr val="FFFFFF"/>
                </a:solidFill>
                <a:latin typeface="Arial"/>
                <a:cs typeface="Arial"/>
              </a:rPr>
              <a:t>3231</a:t>
            </a:r>
            <a:endParaRPr sz="1026">
              <a:latin typeface="Arial"/>
              <a:cs typeface="Arial"/>
            </a:endParaRPr>
          </a:p>
        </p:txBody>
      </p:sp>
      <p:sp>
        <p:nvSpPr>
          <p:cNvPr id="71" name="object 71"/>
          <p:cNvSpPr txBox="1"/>
          <p:nvPr/>
        </p:nvSpPr>
        <p:spPr>
          <a:xfrm>
            <a:off x="5118962"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2478</a:t>
            </a:r>
            <a:endParaRPr sz="1026">
              <a:latin typeface="Arial"/>
              <a:cs typeface="Arial"/>
            </a:endParaRPr>
          </a:p>
          <a:p>
            <a:pPr marL="10860">
              <a:spcBef>
                <a:spcPts val="60"/>
              </a:spcBef>
            </a:pPr>
            <a:r>
              <a:rPr sz="1026" dirty="0">
                <a:solidFill>
                  <a:srgbClr val="FFFFFF"/>
                </a:solidFill>
                <a:latin typeface="Arial"/>
                <a:cs typeface="Arial"/>
              </a:rPr>
              <a:t>2410</a:t>
            </a:r>
            <a:endParaRPr sz="1026">
              <a:latin typeface="Arial"/>
              <a:cs typeface="Arial"/>
            </a:endParaRPr>
          </a:p>
        </p:txBody>
      </p:sp>
      <p:sp>
        <p:nvSpPr>
          <p:cNvPr id="72" name="object 72"/>
          <p:cNvSpPr txBox="1"/>
          <p:nvPr/>
        </p:nvSpPr>
        <p:spPr>
          <a:xfrm>
            <a:off x="5920997"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1716</a:t>
            </a:r>
            <a:endParaRPr sz="1026">
              <a:latin typeface="Arial"/>
              <a:cs typeface="Arial"/>
            </a:endParaRPr>
          </a:p>
          <a:p>
            <a:pPr marL="10860">
              <a:spcBef>
                <a:spcPts val="60"/>
              </a:spcBef>
            </a:pPr>
            <a:r>
              <a:rPr sz="1026" dirty="0">
                <a:solidFill>
                  <a:srgbClr val="FFFFFF"/>
                </a:solidFill>
                <a:latin typeface="Arial"/>
                <a:cs typeface="Arial"/>
              </a:rPr>
              <a:t>1726</a:t>
            </a:r>
            <a:endParaRPr sz="1026">
              <a:latin typeface="Arial"/>
              <a:cs typeface="Arial"/>
            </a:endParaRPr>
          </a:p>
        </p:txBody>
      </p:sp>
      <p:sp>
        <p:nvSpPr>
          <p:cNvPr id="73" name="object 73"/>
          <p:cNvSpPr txBox="1"/>
          <p:nvPr/>
        </p:nvSpPr>
        <p:spPr>
          <a:xfrm>
            <a:off x="6728653" y="5972723"/>
            <a:ext cx="319823" cy="324576"/>
          </a:xfrm>
          <a:prstGeom prst="rect">
            <a:avLst/>
          </a:prstGeom>
        </p:spPr>
        <p:txBody>
          <a:bodyPr vert="horz" wrap="square" lIns="0" tIns="0" rIns="0" bIns="0" rtlCol="0">
            <a:spAutoFit/>
          </a:bodyPr>
          <a:lstStyle/>
          <a:p>
            <a:pPr marL="10860">
              <a:lnSpc>
                <a:spcPts val="1219"/>
              </a:lnSpc>
            </a:pPr>
            <a:r>
              <a:rPr sz="1026" dirty="0">
                <a:solidFill>
                  <a:srgbClr val="FFFFFF"/>
                </a:solidFill>
                <a:latin typeface="Arial"/>
                <a:cs typeface="Arial"/>
              </a:rPr>
              <a:t>1005</a:t>
            </a:r>
            <a:endParaRPr sz="1026">
              <a:latin typeface="Arial"/>
              <a:cs typeface="Arial"/>
            </a:endParaRPr>
          </a:p>
          <a:p>
            <a:pPr marL="47783">
              <a:spcBef>
                <a:spcPts val="60"/>
              </a:spcBef>
            </a:pPr>
            <a:r>
              <a:rPr sz="1026" dirty="0">
                <a:solidFill>
                  <a:srgbClr val="FFFFFF"/>
                </a:solidFill>
                <a:latin typeface="Arial"/>
                <a:cs typeface="Arial"/>
              </a:rPr>
              <a:t>994</a:t>
            </a:r>
            <a:endParaRPr sz="1026">
              <a:latin typeface="Arial"/>
              <a:cs typeface="Arial"/>
            </a:endParaRPr>
          </a:p>
        </p:txBody>
      </p:sp>
      <p:sp>
        <p:nvSpPr>
          <p:cNvPr id="74" name="object 74"/>
          <p:cNvSpPr txBox="1"/>
          <p:nvPr/>
        </p:nvSpPr>
        <p:spPr>
          <a:xfrm>
            <a:off x="7558078" y="5972723"/>
            <a:ext cx="245433" cy="324576"/>
          </a:xfrm>
          <a:prstGeom prst="rect">
            <a:avLst/>
          </a:prstGeom>
        </p:spPr>
        <p:txBody>
          <a:bodyPr vert="horz" wrap="square" lIns="0" tIns="0" rIns="0" bIns="0" rtlCol="0">
            <a:spAutoFit/>
          </a:bodyPr>
          <a:lstStyle/>
          <a:p>
            <a:pPr marL="10860">
              <a:lnSpc>
                <a:spcPts val="1219"/>
              </a:lnSpc>
            </a:pPr>
            <a:r>
              <a:rPr sz="1026" spc="4" dirty="0">
                <a:solidFill>
                  <a:srgbClr val="FFFFFF"/>
                </a:solidFill>
                <a:latin typeface="Arial"/>
                <a:cs typeface="Arial"/>
              </a:rPr>
              <a:t>280</a:t>
            </a:r>
            <a:endParaRPr sz="1026">
              <a:latin typeface="Arial"/>
              <a:cs typeface="Arial"/>
            </a:endParaRPr>
          </a:p>
          <a:p>
            <a:pPr marL="10860">
              <a:spcBef>
                <a:spcPts val="60"/>
              </a:spcBef>
            </a:pPr>
            <a:r>
              <a:rPr sz="1026" spc="4" dirty="0">
                <a:solidFill>
                  <a:srgbClr val="FFFFFF"/>
                </a:solidFill>
                <a:latin typeface="Arial"/>
                <a:cs typeface="Arial"/>
              </a:rPr>
              <a:t>279</a:t>
            </a:r>
            <a:endParaRPr sz="1026">
              <a:latin typeface="Arial"/>
              <a:cs typeface="Arial"/>
            </a:endParaRPr>
          </a:p>
        </p:txBody>
      </p:sp>
      <p:sp>
        <p:nvSpPr>
          <p:cNvPr id="55" name="object 55"/>
          <p:cNvSpPr txBox="1"/>
          <p:nvPr/>
        </p:nvSpPr>
        <p:spPr>
          <a:xfrm>
            <a:off x="7823213" y="2512563"/>
            <a:ext cx="310592" cy="234745"/>
          </a:xfrm>
          <a:prstGeom prst="rect">
            <a:avLst/>
          </a:prstGeom>
        </p:spPr>
        <p:txBody>
          <a:bodyPr vert="horz" wrap="square" lIns="0" tIns="10860" rIns="0" bIns="0" rtlCol="0">
            <a:spAutoFit/>
          </a:bodyPr>
          <a:lstStyle/>
          <a:p>
            <a:pPr marL="10860">
              <a:spcBef>
                <a:spcPts val="86"/>
              </a:spcBef>
            </a:pPr>
            <a:r>
              <a:rPr sz="1454" spc="-30" dirty="0">
                <a:solidFill>
                  <a:srgbClr val="FFFFFF"/>
                </a:solidFill>
                <a:latin typeface="Arial"/>
                <a:cs typeface="Arial"/>
              </a:rPr>
              <a:t>7</a:t>
            </a:r>
            <a:r>
              <a:rPr sz="1454" spc="-133" dirty="0">
                <a:solidFill>
                  <a:srgbClr val="FFFFFF"/>
                </a:solidFill>
                <a:latin typeface="Arial"/>
                <a:cs typeface="Arial"/>
              </a:rPr>
              <a:t>1</a:t>
            </a:r>
            <a:r>
              <a:rPr sz="1454" spc="-4" dirty="0">
                <a:solidFill>
                  <a:srgbClr val="FFFFFF"/>
                </a:solidFill>
                <a:latin typeface="Arial"/>
                <a:cs typeface="Arial"/>
              </a:rPr>
              <a:t>1</a:t>
            </a:r>
            <a:endParaRPr sz="1454">
              <a:latin typeface="Arial"/>
              <a:cs typeface="Arial"/>
            </a:endParaRPr>
          </a:p>
        </p:txBody>
      </p:sp>
    </p:spTree>
    <p:extLst>
      <p:ext uri="{BB962C8B-B14F-4D97-AF65-F5344CB8AC3E}">
        <p14:creationId xmlns:p14="http://schemas.microsoft.com/office/powerpoint/2010/main" val="592078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476672"/>
            <a:ext cx="8090594" cy="6264696"/>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a:spLocks noGrp="1"/>
          </p:cNvSpPr>
          <p:nvPr>
            <p:ph type="title"/>
          </p:nvPr>
        </p:nvSpPr>
        <p:spPr>
          <a:xfrm>
            <a:off x="1585647" y="647528"/>
            <a:ext cx="5956632" cy="392609"/>
          </a:xfrm>
          <a:prstGeom prst="rect">
            <a:avLst/>
          </a:prstGeom>
        </p:spPr>
        <p:txBody>
          <a:bodyPr vert="horz" wrap="square" lIns="0" tIns="10860" rIns="0" bIns="0" rtlCol="0" anchor="ctr">
            <a:spAutoFit/>
          </a:bodyPr>
          <a:lstStyle/>
          <a:p>
            <a:pPr marL="10860">
              <a:spcBef>
                <a:spcPts val="86"/>
              </a:spcBef>
            </a:pPr>
            <a:r>
              <a:rPr sz="2480" spc="-4" dirty="0">
                <a:solidFill>
                  <a:schemeClr val="accent6"/>
                </a:solidFill>
              </a:rPr>
              <a:t>PARADIGM-HF: ADVERSE</a:t>
            </a:r>
            <a:r>
              <a:rPr sz="2480" spc="-51" dirty="0">
                <a:solidFill>
                  <a:schemeClr val="accent6"/>
                </a:solidFill>
              </a:rPr>
              <a:t> </a:t>
            </a:r>
            <a:r>
              <a:rPr sz="2480" spc="-4" dirty="0">
                <a:solidFill>
                  <a:schemeClr val="accent6"/>
                </a:solidFill>
              </a:rPr>
              <a:t>EVENTS</a:t>
            </a:r>
            <a:endParaRPr sz="2480" dirty="0">
              <a:solidFill>
                <a:schemeClr val="accent6"/>
              </a:solidFill>
            </a:endParaRPr>
          </a:p>
        </p:txBody>
      </p:sp>
      <p:graphicFrame>
        <p:nvGraphicFramePr>
          <p:cNvPr id="4" name="object 4"/>
          <p:cNvGraphicFramePr>
            <a:graphicFrameLocks noGrp="1"/>
          </p:cNvGraphicFramePr>
          <p:nvPr/>
        </p:nvGraphicFramePr>
        <p:xfrm>
          <a:off x="981807" y="1440788"/>
          <a:ext cx="7105169" cy="4701956"/>
        </p:xfrm>
        <a:graphic>
          <a:graphicData uri="http://schemas.openxmlformats.org/drawingml/2006/table">
            <a:tbl>
              <a:tblPr firstRow="1" bandRow="1">
                <a:tableStyleId>{2D5ABB26-0587-4C30-8999-92F81FD0307C}</a:tableStyleId>
              </a:tblPr>
              <a:tblGrid>
                <a:gridCol w="3764092"/>
                <a:gridCol w="1164609"/>
                <a:gridCol w="1275743"/>
                <a:gridCol w="900725"/>
              </a:tblGrid>
              <a:tr h="207423">
                <a:tc gridSpan="2">
                  <a:txBody>
                    <a:bodyPr/>
                    <a:lstStyle/>
                    <a:p>
                      <a:pPr marR="297815" algn="r">
                        <a:lnSpc>
                          <a:spcPts val="1870"/>
                        </a:lnSpc>
                        <a:spcBef>
                          <a:spcPts val="10"/>
                        </a:spcBef>
                      </a:pPr>
                      <a:r>
                        <a:rPr sz="1500" b="1" spc="-25" dirty="0">
                          <a:solidFill>
                            <a:srgbClr val="FFFFFF"/>
                          </a:solidFill>
                          <a:latin typeface="Verdana"/>
                          <a:cs typeface="Verdana"/>
                        </a:rPr>
                        <a:t>L</a:t>
                      </a:r>
                      <a:r>
                        <a:rPr sz="1500" b="1" spc="-30" dirty="0">
                          <a:solidFill>
                            <a:srgbClr val="FFFFFF"/>
                          </a:solidFill>
                          <a:latin typeface="Verdana"/>
                          <a:cs typeface="Verdana"/>
                        </a:rPr>
                        <a:t>CZ</a:t>
                      </a:r>
                      <a:r>
                        <a:rPr sz="1500" b="1" spc="-35" dirty="0">
                          <a:solidFill>
                            <a:srgbClr val="FFFFFF"/>
                          </a:solidFill>
                          <a:latin typeface="Verdana"/>
                          <a:cs typeface="Verdana"/>
                        </a:rPr>
                        <a:t>69</a:t>
                      </a:r>
                      <a:r>
                        <a:rPr sz="1500" b="1" dirty="0">
                          <a:solidFill>
                            <a:srgbClr val="FFFFFF"/>
                          </a:solidFill>
                          <a:latin typeface="Verdana"/>
                          <a:cs typeface="Verdana"/>
                        </a:rPr>
                        <a:t>6</a:t>
                      </a:r>
                      <a:endParaRPr sz="1500">
                        <a:latin typeface="Verdana"/>
                        <a:cs typeface="Verdana"/>
                      </a:endParaRPr>
                    </a:p>
                  </a:txBody>
                  <a:tcPr marL="0" marR="0" marT="1086" marB="0"/>
                </a:tc>
                <a:tc hMerge="1">
                  <a:txBody>
                    <a:bodyPr/>
                    <a:lstStyle/>
                    <a:p>
                      <a:endParaRPr/>
                    </a:p>
                  </a:txBody>
                  <a:tcPr marL="0" marR="0" marT="0" marB="0"/>
                </a:tc>
                <a:tc>
                  <a:txBody>
                    <a:bodyPr/>
                    <a:lstStyle/>
                    <a:p>
                      <a:pPr marL="5080" algn="ctr">
                        <a:lnSpc>
                          <a:spcPts val="1870"/>
                        </a:lnSpc>
                        <a:spcBef>
                          <a:spcPts val="10"/>
                        </a:spcBef>
                      </a:pPr>
                      <a:r>
                        <a:rPr sz="1500" b="1" spc="-25" dirty="0">
                          <a:solidFill>
                            <a:srgbClr val="FFFFFF"/>
                          </a:solidFill>
                          <a:latin typeface="Verdana"/>
                          <a:cs typeface="Verdana"/>
                        </a:rPr>
                        <a:t>Enalapril</a:t>
                      </a:r>
                      <a:endParaRPr sz="1500">
                        <a:latin typeface="Verdana"/>
                        <a:cs typeface="Verdana"/>
                      </a:endParaRPr>
                    </a:p>
                  </a:txBody>
                  <a:tcPr marL="0" marR="0" marT="1086" marB="0"/>
                </a:tc>
                <a:tc>
                  <a:txBody>
                    <a:bodyPr/>
                    <a:lstStyle/>
                    <a:p>
                      <a:pPr marL="129539" algn="ctr">
                        <a:lnSpc>
                          <a:spcPts val="1870"/>
                        </a:lnSpc>
                        <a:spcBef>
                          <a:spcPts val="10"/>
                        </a:spcBef>
                      </a:pPr>
                      <a:r>
                        <a:rPr sz="1500" b="1" dirty="0">
                          <a:solidFill>
                            <a:srgbClr val="FFFFFF"/>
                          </a:solidFill>
                          <a:latin typeface="Verdana"/>
                          <a:cs typeface="Verdana"/>
                        </a:rPr>
                        <a:t>P</a:t>
                      </a:r>
                      <a:endParaRPr sz="1500">
                        <a:latin typeface="Verdana"/>
                        <a:cs typeface="Verdana"/>
                      </a:endParaRPr>
                    </a:p>
                  </a:txBody>
                  <a:tcPr marL="0" marR="0" marT="1086" marB="0"/>
                </a:tc>
              </a:tr>
              <a:tr h="206337">
                <a:tc gridSpan="2">
                  <a:txBody>
                    <a:bodyPr/>
                    <a:lstStyle/>
                    <a:p>
                      <a:pPr marR="160020" algn="r">
                        <a:lnSpc>
                          <a:spcPts val="1880"/>
                        </a:lnSpc>
                      </a:pPr>
                      <a:r>
                        <a:rPr sz="1500" b="1" spc="-20" dirty="0">
                          <a:solidFill>
                            <a:srgbClr val="FFFFFF"/>
                          </a:solidFill>
                          <a:latin typeface="Verdana"/>
                          <a:cs typeface="Verdana"/>
                        </a:rPr>
                        <a:t>(</a:t>
                      </a:r>
                      <a:r>
                        <a:rPr sz="1500" b="1" spc="-35" dirty="0">
                          <a:solidFill>
                            <a:srgbClr val="FFFFFF"/>
                          </a:solidFill>
                          <a:latin typeface="Verdana"/>
                          <a:cs typeface="Verdana"/>
                        </a:rPr>
                        <a:t>n</a:t>
                      </a:r>
                      <a:r>
                        <a:rPr sz="1500" b="1" spc="-40" dirty="0">
                          <a:solidFill>
                            <a:srgbClr val="FFFFFF"/>
                          </a:solidFill>
                          <a:latin typeface="Verdana"/>
                          <a:cs typeface="Verdana"/>
                        </a:rPr>
                        <a:t>=</a:t>
                      </a:r>
                      <a:r>
                        <a:rPr sz="1500" b="1" spc="-35" dirty="0">
                          <a:solidFill>
                            <a:srgbClr val="FFFFFF"/>
                          </a:solidFill>
                          <a:latin typeface="Verdana"/>
                          <a:cs typeface="Verdana"/>
                        </a:rPr>
                        <a:t>4187</a:t>
                      </a:r>
                      <a:r>
                        <a:rPr sz="1500" b="1" dirty="0">
                          <a:solidFill>
                            <a:srgbClr val="FFFFFF"/>
                          </a:solidFill>
                          <a:latin typeface="Verdana"/>
                          <a:cs typeface="Verdana"/>
                        </a:rPr>
                        <a:t>)</a:t>
                      </a:r>
                      <a:endParaRPr sz="1500">
                        <a:latin typeface="Verdana"/>
                        <a:cs typeface="Verdana"/>
                      </a:endParaRPr>
                    </a:p>
                  </a:txBody>
                  <a:tcPr marL="0" marR="0" marT="0" marB="0"/>
                </a:tc>
                <a:tc hMerge="1">
                  <a:txBody>
                    <a:bodyPr/>
                    <a:lstStyle/>
                    <a:p>
                      <a:endParaRPr/>
                    </a:p>
                  </a:txBody>
                  <a:tcPr marL="0" marR="0" marT="0" marB="0"/>
                </a:tc>
                <a:tc>
                  <a:txBody>
                    <a:bodyPr/>
                    <a:lstStyle/>
                    <a:p>
                      <a:pPr marL="5715" algn="ctr">
                        <a:lnSpc>
                          <a:spcPts val="1880"/>
                        </a:lnSpc>
                      </a:pPr>
                      <a:r>
                        <a:rPr sz="1500" b="1" spc="-30" dirty="0">
                          <a:solidFill>
                            <a:srgbClr val="FFFFFF"/>
                          </a:solidFill>
                          <a:latin typeface="Verdana"/>
                          <a:cs typeface="Verdana"/>
                        </a:rPr>
                        <a:t>(n=4212)</a:t>
                      </a:r>
                      <a:endParaRPr sz="1500">
                        <a:latin typeface="Verdana"/>
                        <a:cs typeface="Verdana"/>
                      </a:endParaRPr>
                    </a:p>
                  </a:txBody>
                  <a:tcPr marL="0" marR="0" marT="0" marB="0"/>
                </a:tc>
                <a:tc>
                  <a:txBody>
                    <a:bodyPr/>
                    <a:lstStyle/>
                    <a:p>
                      <a:pPr marL="129539" algn="ctr">
                        <a:lnSpc>
                          <a:spcPts val="1880"/>
                        </a:lnSpc>
                      </a:pPr>
                      <a:r>
                        <a:rPr sz="1500" b="1" spc="-25" dirty="0">
                          <a:solidFill>
                            <a:srgbClr val="FFFFFF"/>
                          </a:solidFill>
                          <a:latin typeface="Verdana"/>
                          <a:cs typeface="Verdana"/>
                        </a:rPr>
                        <a:t>Value</a:t>
                      </a:r>
                      <a:endParaRPr sz="1500">
                        <a:latin typeface="Verdana"/>
                        <a:cs typeface="Verdana"/>
                      </a:endParaRPr>
                    </a:p>
                  </a:txBody>
                  <a:tcPr marL="0" marR="0" marT="0" marB="0"/>
                </a:tc>
              </a:tr>
              <a:tr h="423534">
                <a:tc gridSpan="2">
                  <a:txBody>
                    <a:bodyPr/>
                    <a:lstStyle/>
                    <a:p>
                      <a:pPr marL="31750">
                        <a:lnSpc>
                          <a:spcPct val="100000"/>
                        </a:lnSpc>
                        <a:spcBef>
                          <a:spcPts val="1515"/>
                        </a:spcBef>
                      </a:pPr>
                      <a:r>
                        <a:rPr sz="1500" b="1" spc="-30" dirty="0">
                          <a:solidFill>
                            <a:srgbClr val="FFFF00"/>
                          </a:solidFill>
                          <a:latin typeface="Verdana"/>
                          <a:cs typeface="Verdana"/>
                        </a:rPr>
                        <a:t>Prospectively </a:t>
                      </a:r>
                      <a:r>
                        <a:rPr sz="1500" b="1" spc="-25" dirty="0">
                          <a:solidFill>
                            <a:srgbClr val="FFFF00"/>
                          </a:solidFill>
                          <a:latin typeface="Verdana"/>
                          <a:cs typeface="Verdana"/>
                        </a:rPr>
                        <a:t>identified adverse</a:t>
                      </a:r>
                      <a:r>
                        <a:rPr sz="1500" b="1" spc="-45" dirty="0">
                          <a:solidFill>
                            <a:srgbClr val="FFFF00"/>
                          </a:solidFill>
                          <a:latin typeface="Verdana"/>
                          <a:cs typeface="Verdana"/>
                        </a:rPr>
                        <a:t> </a:t>
                      </a:r>
                      <a:r>
                        <a:rPr sz="1500" b="1" spc="-30" dirty="0">
                          <a:solidFill>
                            <a:srgbClr val="FFFF00"/>
                          </a:solidFill>
                          <a:latin typeface="Verdana"/>
                          <a:cs typeface="Verdana"/>
                        </a:rPr>
                        <a:t>events</a:t>
                      </a:r>
                      <a:endParaRPr sz="1500">
                        <a:latin typeface="Verdana"/>
                        <a:cs typeface="Verdana"/>
                      </a:endParaRPr>
                    </a:p>
                  </a:txBody>
                  <a:tcPr marL="0" marR="0" marT="164527" marB="0"/>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r>
              <a:tr h="314936">
                <a:tc>
                  <a:txBody>
                    <a:bodyPr/>
                    <a:lstStyle/>
                    <a:p>
                      <a:pPr marL="267970">
                        <a:lnSpc>
                          <a:spcPct val="100000"/>
                        </a:lnSpc>
                        <a:spcBef>
                          <a:spcPts val="425"/>
                        </a:spcBef>
                      </a:pPr>
                      <a:r>
                        <a:rPr sz="1500" spc="-30" dirty="0">
                          <a:solidFill>
                            <a:srgbClr val="FFFFFF"/>
                          </a:solidFill>
                          <a:latin typeface="Verdana"/>
                          <a:cs typeface="Verdana"/>
                        </a:rPr>
                        <a:t>Symptomatic</a:t>
                      </a:r>
                      <a:r>
                        <a:rPr sz="1500" spc="-100" dirty="0">
                          <a:solidFill>
                            <a:srgbClr val="FFFFFF"/>
                          </a:solidFill>
                          <a:latin typeface="Verdana"/>
                          <a:cs typeface="Verdana"/>
                        </a:rPr>
                        <a:t> </a:t>
                      </a:r>
                      <a:r>
                        <a:rPr sz="1500" spc="-25" dirty="0">
                          <a:solidFill>
                            <a:srgbClr val="FFFFFF"/>
                          </a:solidFill>
                          <a:latin typeface="Verdana"/>
                          <a:cs typeface="Verdana"/>
                        </a:rPr>
                        <a:t>hypotension</a:t>
                      </a:r>
                      <a:endParaRPr sz="1500">
                        <a:latin typeface="Verdana"/>
                        <a:cs typeface="Verdana"/>
                      </a:endParaRPr>
                    </a:p>
                  </a:txBody>
                  <a:tcPr marL="0" marR="0" marT="46154" marB="0"/>
                </a:tc>
                <a:tc>
                  <a:txBody>
                    <a:bodyPr/>
                    <a:lstStyle/>
                    <a:p>
                      <a:pPr marR="130810" algn="ctr">
                        <a:lnSpc>
                          <a:spcPct val="100000"/>
                        </a:lnSpc>
                        <a:spcBef>
                          <a:spcPts val="425"/>
                        </a:spcBef>
                      </a:pPr>
                      <a:r>
                        <a:rPr sz="1500" spc="-40" dirty="0">
                          <a:solidFill>
                            <a:srgbClr val="FFFFFF"/>
                          </a:solidFill>
                          <a:latin typeface="Verdana"/>
                          <a:cs typeface="Verdana"/>
                        </a:rPr>
                        <a:t>588</a:t>
                      </a:r>
                      <a:endParaRPr sz="1500">
                        <a:latin typeface="Verdana"/>
                        <a:cs typeface="Verdana"/>
                      </a:endParaRPr>
                    </a:p>
                  </a:txBody>
                  <a:tcPr marL="0" marR="0" marT="46154" marB="0"/>
                </a:tc>
                <a:tc>
                  <a:txBody>
                    <a:bodyPr/>
                    <a:lstStyle/>
                    <a:p>
                      <a:pPr marL="3175" algn="ctr">
                        <a:lnSpc>
                          <a:spcPct val="100000"/>
                        </a:lnSpc>
                        <a:spcBef>
                          <a:spcPts val="425"/>
                        </a:spcBef>
                      </a:pPr>
                      <a:r>
                        <a:rPr sz="1500" spc="-40" dirty="0">
                          <a:solidFill>
                            <a:srgbClr val="FFFFFF"/>
                          </a:solidFill>
                          <a:latin typeface="Verdana"/>
                          <a:cs typeface="Verdana"/>
                        </a:rPr>
                        <a:t>388</a:t>
                      </a:r>
                      <a:endParaRPr sz="1500">
                        <a:latin typeface="Verdana"/>
                        <a:cs typeface="Verdana"/>
                      </a:endParaRPr>
                    </a:p>
                  </a:txBody>
                  <a:tcPr marL="0" marR="0" marT="46154" marB="0"/>
                </a:tc>
                <a:tc>
                  <a:txBody>
                    <a:bodyPr/>
                    <a:lstStyle/>
                    <a:p>
                      <a:pPr marL="129539" algn="ctr">
                        <a:lnSpc>
                          <a:spcPct val="100000"/>
                        </a:lnSpc>
                        <a:spcBef>
                          <a:spcPts val="425"/>
                        </a:spcBef>
                      </a:pPr>
                      <a:r>
                        <a:rPr sz="1500" spc="-5" dirty="0">
                          <a:solidFill>
                            <a:srgbClr val="FFFFFF"/>
                          </a:solidFill>
                          <a:latin typeface="Verdana"/>
                          <a:cs typeface="Verdana"/>
                        </a:rPr>
                        <a:t>&lt;</a:t>
                      </a:r>
                      <a:r>
                        <a:rPr sz="1500" spc="-140" dirty="0">
                          <a:solidFill>
                            <a:srgbClr val="FFFFFF"/>
                          </a:solidFill>
                          <a:latin typeface="Verdana"/>
                          <a:cs typeface="Verdana"/>
                        </a:rPr>
                        <a:t> </a:t>
                      </a:r>
                      <a:r>
                        <a:rPr sz="1500" spc="-25" dirty="0">
                          <a:solidFill>
                            <a:srgbClr val="FFFFFF"/>
                          </a:solidFill>
                          <a:latin typeface="Verdana"/>
                          <a:cs typeface="Verdana"/>
                        </a:rPr>
                        <a:t>0.001</a:t>
                      </a:r>
                      <a:endParaRPr sz="1500">
                        <a:latin typeface="Verdana"/>
                        <a:cs typeface="Verdana"/>
                      </a:endParaRPr>
                    </a:p>
                  </a:txBody>
                  <a:tcPr marL="0" marR="0" marT="46154" marB="0"/>
                </a:tc>
              </a:tr>
              <a:tr h="314936">
                <a:tc>
                  <a:txBody>
                    <a:bodyPr/>
                    <a:lstStyle/>
                    <a:p>
                      <a:pPr marL="267970">
                        <a:lnSpc>
                          <a:spcPct val="100000"/>
                        </a:lnSpc>
                        <a:spcBef>
                          <a:spcPts val="440"/>
                        </a:spcBef>
                      </a:pPr>
                      <a:r>
                        <a:rPr sz="1500" spc="-25" dirty="0">
                          <a:solidFill>
                            <a:srgbClr val="FFFFFF"/>
                          </a:solidFill>
                          <a:latin typeface="Verdana"/>
                          <a:cs typeface="Verdana"/>
                        </a:rPr>
                        <a:t>Serum potassium </a:t>
                      </a:r>
                      <a:r>
                        <a:rPr sz="1500" spc="-5" dirty="0">
                          <a:solidFill>
                            <a:srgbClr val="FFFFFF"/>
                          </a:solidFill>
                          <a:latin typeface="Verdana"/>
                          <a:cs typeface="Verdana"/>
                        </a:rPr>
                        <a:t>&gt; </a:t>
                      </a:r>
                      <a:r>
                        <a:rPr sz="1500" spc="-20" dirty="0">
                          <a:solidFill>
                            <a:srgbClr val="FFFFFF"/>
                          </a:solidFill>
                          <a:latin typeface="Verdana"/>
                          <a:cs typeface="Verdana"/>
                        </a:rPr>
                        <a:t>6.0</a:t>
                      </a:r>
                      <a:r>
                        <a:rPr sz="1500" spc="-190" dirty="0">
                          <a:solidFill>
                            <a:srgbClr val="FFFFFF"/>
                          </a:solidFill>
                          <a:latin typeface="Verdana"/>
                          <a:cs typeface="Verdana"/>
                        </a:rPr>
                        <a:t> </a:t>
                      </a:r>
                      <a:r>
                        <a:rPr sz="1500" spc="-25" dirty="0">
                          <a:solidFill>
                            <a:srgbClr val="FFFFFF"/>
                          </a:solidFill>
                          <a:latin typeface="Verdana"/>
                          <a:cs typeface="Verdana"/>
                        </a:rPr>
                        <a:t>mmol/l</a:t>
                      </a:r>
                      <a:endParaRPr sz="1500">
                        <a:latin typeface="Verdana"/>
                        <a:cs typeface="Verdana"/>
                      </a:endParaRPr>
                    </a:p>
                  </a:txBody>
                  <a:tcPr marL="0" marR="0" marT="47783" marB="0"/>
                </a:tc>
                <a:tc>
                  <a:txBody>
                    <a:bodyPr/>
                    <a:lstStyle/>
                    <a:p>
                      <a:pPr marR="130810" algn="ctr">
                        <a:lnSpc>
                          <a:spcPct val="100000"/>
                        </a:lnSpc>
                        <a:spcBef>
                          <a:spcPts val="440"/>
                        </a:spcBef>
                      </a:pPr>
                      <a:r>
                        <a:rPr sz="1500" spc="-40" dirty="0">
                          <a:solidFill>
                            <a:srgbClr val="FFFFFF"/>
                          </a:solidFill>
                          <a:latin typeface="Verdana"/>
                          <a:cs typeface="Verdana"/>
                        </a:rPr>
                        <a:t>181</a:t>
                      </a:r>
                      <a:endParaRPr sz="1500">
                        <a:latin typeface="Verdana"/>
                        <a:cs typeface="Verdana"/>
                      </a:endParaRPr>
                    </a:p>
                  </a:txBody>
                  <a:tcPr marL="0" marR="0" marT="47783" marB="0"/>
                </a:tc>
                <a:tc>
                  <a:txBody>
                    <a:bodyPr/>
                    <a:lstStyle/>
                    <a:p>
                      <a:pPr marL="3175" algn="ctr">
                        <a:lnSpc>
                          <a:spcPct val="100000"/>
                        </a:lnSpc>
                        <a:spcBef>
                          <a:spcPts val="440"/>
                        </a:spcBef>
                      </a:pPr>
                      <a:r>
                        <a:rPr sz="1500" spc="-40" dirty="0">
                          <a:solidFill>
                            <a:srgbClr val="FFFFFF"/>
                          </a:solidFill>
                          <a:latin typeface="Verdana"/>
                          <a:cs typeface="Verdana"/>
                        </a:rPr>
                        <a:t>236</a:t>
                      </a:r>
                      <a:endParaRPr sz="1500">
                        <a:latin typeface="Verdana"/>
                        <a:cs typeface="Verdana"/>
                      </a:endParaRPr>
                    </a:p>
                  </a:txBody>
                  <a:tcPr marL="0" marR="0" marT="47783" marB="0"/>
                </a:tc>
                <a:tc>
                  <a:txBody>
                    <a:bodyPr/>
                    <a:lstStyle/>
                    <a:p>
                      <a:pPr marL="125730" algn="ctr">
                        <a:lnSpc>
                          <a:spcPct val="100000"/>
                        </a:lnSpc>
                        <a:spcBef>
                          <a:spcPts val="440"/>
                        </a:spcBef>
                      </a:pPr>
                      <a:r>
                        <a:rPr sz="1500" spc="-35" dirty="0">
                          <a:solidFill>
                            <a:srgbClr val="FFFFFF"/>
                          </a:solidFill>
                          <a:latin typeface="Verdana"/>
                          <a:cs typeface="Verdana"/>
                        </a:rPr>
                        <a:t>0.007</a:t>
                      </a:r>
                      <a:endParaRPr sz="1500">
                        <a:latin typeface="Verdana"/>
                        <a:cs typeface="Verdana"/>
                      </a:endParaRPr>
                    </a:p>
                  </a:txBody>
                  <a:tcPr marL="0" marR="0" marT="47783" marB="0"/>
                </a:tc>
              </a:tr>
              <a:tr h="314936">
                <a:tc>
                  <a:txBody>
                    <a:bodyPr/>
                    <a:lstStyle/>
                    <a:p>
                      <a:pPr marL="267970">
                        <a:lnSpc>
                          <a:spcPct val="100000"/>
                        </a:lnSpc>
                        <a:spcBef>
                          <a:spcPts val="440"/>
                        </a:spcBef>
                      </a:pPr>
                      <a:r>
                        <a:rPr sz="1500" spc="-25" dirty="0">
                          <a:solidFill>
                            <a:srgbClr val="FFFFFF"/>
                          </a:solidFill>
                          <a:latin typeface="Verdana"/>
                          <a:cs typeface="Verdana"/>
                        </a:rPr>
                        <a:t>Serum creatinine </a:t>
                      </a:r>
                      <a:r>
                        <a:rPr sz="1500" spc="-5" dirty="0">
                          <a:solidFill>
                            <a:srgbClr val="FFFFFF"/>
                          </a:solidFill>
                          <a:latin typeface="Verdana"/>
                          <a:cs typeface="Verdana"/>
                        </a:rPr>
                        <a:t>≥ </a:t>
                      </a:r>
                      <a:r>
                        <a:rPr sz="1500" spc="-20" dirty="0">
                          <a:solidFill>
                            <a:srgbClr val="FFFFFF"/>
                          </a:solidFill>
                          <a:latin typeface="Verdana"/>
                          <a:cs typeface="Verdana"/>
                        </a:rPr>
                        <a:t>2.5</a:t>
                      </a:r>
                      <a:r>
                        <a:rPr sz="1500" spc="-165" dirty="0">
                          <a:solidFill>
                            <a:srgbClr val="FFFFFF"/>
                          </a:solidFill>
                          <a:latin typeface="Verdana"/>
                          <a:cs typeface="Verdana"/>
                        </a:rPr>
                        <a:t> </a:t>
                      </a:r>
                      <a:r>
                        <a:rPr sz="1500" spc="-25" dirty="0">
                          <a:solidFill>
                            <a:srgbClr val="FFFFFF"/>
                          </a:solidFill>
                          <a:latin typeface="Verdana"/>
                          <a:cs typeface="Verdana"/>
                        </a:rPr>
                        <a:t>mg/dl</a:t>
                      </a:r>
                      <a:endParaRPr sz="1500">
                        <a:latin typeface="Verdana"/>
                        <a:cs typeface="Verdana"/>
                      </a:endParaRPr>
                    </a:p>
                  </a:txBody>
                  <a:tcPr marL="0" marR="0" marT="47783" marB="0"/>
                </a:tc>
                <a:tc>
                  <a:txBody>
                    <a:bodyPr/>
                    <a:lstStyle/>
                    <a:p>
                      <a:pPr marR="130810" algn="ctr">
                        <a:lnSpc>
                          <a:spcPct val="100000"/>
                        </a:lnSpc>
                        <a:spcBef>
                          <a:spcPts val="440"/>
                        </a:spcBef>
                      </a:pPr>
                      <a:r>
                        <a:rPr sz="1500" spc="-40" dirty="0">
                          <a:solidFill>
                            <a:srgbClr val="FFFFFF"/>
                          </a:solidFill>
                          <a:latin typeface="Verdana"/>
                          <a:cs typeface="Verdana"/>
                        </a:rPr>
                        <a:t>139</a:t>
                      </a:r>
                      <a:endParaRPr sz="1500">
                        <a:latin typeface="Verdana"/>
                        <a:cs typeface="Verdana"/>
                      </a:endParaRPr>
                    </a:p>
                  </a:txBody>
                  <a:tcPr marL="0" marR="0" marT="47783" marB="0"/>
                </a:tc>
                <a:tc>
                  <a:txBody>
                    <a:bodyPr/>
                    <a:lstStyle/>
                    <a:p>
                      <a:pPr marL="3175" algn="ctr">
                        <a:lnSpc>
                          <a:spcPct val="100000"/>
                        </a:lnSpc>
                        <a:spcBef>
                          <a:spcPts val="440"/>
                        </a:spcBef>
                      </a:pPr>
                      <a:r>
                        <a:rPr sz="1500" spc="-40" dirty="0">
                          <a:solidFill>
                            <a:srgbClr val="FFFFFF"/>
                          </a:solidFill>
                          <a:latin typeface="Verdana"/>
                          <a:cs typeface="Verdana"/>
                        </a:rPr>
                        <a:t>188</a:t>
                      </a:r>
                      <a:endParaRPr sz="1500">
                        <a:latin typeface="Verdana"/>
                        <a:cs typeface="Verdana"/>
                      </a:endParaRPr>
                    </a:p>
                  </a:txBody>
                  <a:tcPr marL="0" marR="0" marT="47783" marB="0"/>
                </a:tc>
                <a:tc>
                  <a:txBody>
                    <a:bodyPr/>
                    <a:lstStyle/>
                    <a:p>
                      <a:pPr marL="125730" algn="ctr">
                        <a:lnSpc>
                          <a:spcPct val="100000"/>
                        </a:lnSpc>
                        <a:spcBef>
                          <a:spcPts val="440"/>
                        </a:spcBef>
                      </a:pPr>
                      <a:r>
                        <a:rPr sz="1500" spc="-35" dirty="0">
                          <a:solidFill>
                            <a:srgbClr val="FFFFFF"/>
                          </a:solidFill>
                          <a:latin typeface="Verdana"/>
                          <a:cs typeface="Verdana"/>
                        </a:rPr>
                        <a:t>0.007</a:t>
                      </a:r>
                      <a:endParaRPr sz="1500">
                        <a:latin typeface="Verdana"/>
                        <a:cs typeface="Verdana"/>
                      </a:endParaRPr>
                    </a:p>
                  </a:txBody>
                  <a:tcPr marL="0" marR="0" marT="47783" marB="0"/>
                </a:tc>
              </a:tr>
              <a:tr h="314936">
                <a:tc>
                  <a:txBody>
                    <a:bodyPr/>
                    <a:lstStyle/>
                    <a:p>
                      <a:pPr marL="267970">
                        <a:lnSpc>
                          <a:spcPct val="100000"/>
                        </a:lnSpc>
                        <a:spcBef>
                          <a:spcPts val="440"/>
                        </a:spcBef>
                      </a:pPr>
                      <a:r>
                        <a:rPr sz="1500" spc="-25" dirty="0">
                          <a:solidFill>
                            <a:srgbClr val="FFFFFF"/>
                          </a:solidFill>
                          <a:latin typeface="Verdana"/>
                          <a:cs typeface="Verdana"/>
                        </a:rPr>
                        <a:t>Cough</a:t>
                      </a:r>
                      <a:endParaRPr sz="1500">
                        <a:latin typeface="Verdana"/>
                        <a:cs typeface="Verdana"/>
                      </a:endParaRPr>
                    </a:p>
                  </a:txBody>
                  <a:tcPr marL="0" marR="0" marT="47783" marB="0"/>
                </a:tc>
                <a:tc>
                  <a:txBody>
                    <a:bodyPr/>
                    <a:lstStyle/>
                    <a:p>
                      <a:pPr marR="130810" algn="ctr">
                        <a:lnSpc>
                          <a:spcPct val="100000"/>
                        </a:lnSpc>
                        <a:spcBef>
                          <a:spcPts val="440"/>
                        </a:spcBef>
                      </a:pPr>
                      <a:r>
                        <a:rPr sz="1500" spc="-40" dirty="0">
                          <a:solidFill>
                            <a:srgbClr val="FFFFFF"/>
                          </a:solidFill>
                          <a:latin typeface="Verdana"/>
                          <a:cs typeface="Verdana"/>
                        </a:rPr>
                        <a:t>474</a:t>
                      </a:r>
                      <a:endParaRPr sz="1500">
                        <a:latin typeface="Verdana"/>
                        <a:cs typeface="Verdana"/>
                      </a:endParaRPr>
                    </a:p>
                  </a:txBody>
                  <a:tcPr marL="0" marR="0" marT="47783" marB="0"/>
                </a:tc>
                <a:tc>
                  <a:txBody>
                    <a:bodyPr/>
                    <a:lstStyle/>
                    <a:p>
                      <a:pPr marL="3175" algn="ctr">
                        <a:lnSpc>
                          <a:spcPct val="100000"/>
                        </a:lnSpc>
                        <a:spcBef>
                          <a:spcPts val="440"/>
                        </a:spcBef>
                      </a:pPr>
                      <a:r>
                        <a:rPr sz="1500" spc="-40" dirty="0">
                          <a:solidFill>
                            <a:srgbClr val="FFFFFF"/>
                          </a:solidFill>
                          <a:latin typeface="Verdana"/>
                          <a:cs typeface="Verdana"/>
                        </a:rPr>
                        <a:t>601</a:t>
                      </a:r>
                      <a:endParaRPr sz="1500">
                        <a:latin typeface="Verdana"/>
                        <a:cs typeface="Verdana"/>
                      </a:endParaRPr>
                    </a:p>
                  </a:txBody>
                  <a:tcPr marL="0" marR="0" marT="47783" marB="0"/>
                </a:tc>
                <a:tc>
                  <a:txBody>
                    <a:bodyPr/>
                    <a:lstStyle/>
                    <a:p>
                      <a:pPr marL="129539" algn="ctr">
                        <a:lnSpc>
                          <a:spcPct val="100000"/>
                        </a:lnSpc>
                        <a:spcBef>
                          <a:spcPts val="440"/>
                        </a:spcBef>
                      </a:pPr>
                      <a:r>
                        <a:rPr sz="1500" spc="-5" dirty="0">
                          <a:solidFill>
                            <a:srgbClr val="FFFFFF"/>
                          </a:solidFill>
                          <a:latin typeface="Verdana"/>
                          <a:cs typeface="Verdana"/>
                        </a:rPr>
                        <a:t>&lt;</a:t>
                      </a:r>
                      <a:r>
                        <a:rPr sz="1500" spc="-140" dirty="0">
                          <a:solidFill>
                            <a:srgbClr val="FFFFFF"/>
                          </a:solidFill>
                          <a:latin typeface="Verdana"/>
                          <a:cs typeface="Verdana"/>
                        </a:rPr>
                        <a:t> </a:t>
                      </a:r>
                      <a:r>
                        <a:rPr sz="1500" spc="-25" dirty="0">
                          <a:solidFill>
                            <a:srgbClr val="FFFFFF"/>
                          </a:solidFill>
                          <a:latin typeface="Verdana"/>
                          <a:cs typeface="Verdana"/>
                        </a:rPr>
                        <a:t>0.001</a:t>
                      </a:r>
                      <a:endParaRPr sz="1500">
                        <a:latin typeface="Verdana"/>
                        <a:cs typeface="Verdana"/>
                      </a:endParaRPr>
                    </a:p>
                  </a:txBody>
                  <a:tcPr marL="0" marR="0" marT="47783" marB="0"/>
                </a:tc>
              </a:tr>
              <a:tr h="314936">
                <a:tc>
                  <a:txBody>
                    <a:bodyPr/>
                    <a:lstStyle/>
                    <a:p>
                      <a:pPr marL="31750">
                        <a:lnSpc>
                          <a:spcPct val="100000"/>
                        </a:lnSpc>
                        <a:spcBef>
                          <a:spcPts val="440"/>
                        </a:spcBef>
                      </a:pPr>
                      <a:r>
                        <a:rPr sz="1500" b="1" spc="-30" dirty="0">
                          <a:solidFill>
                            <a:srgbClr val="FFFF00"/>
                          </a:solidFill>
                          <a:latin typeface="Verdana"/>
                          <a:cs typeface="Verdana"/>
                        </a:rPr>
                        <a:t>Discontinuation </a:t>
                      </a:r>
                      <a:r>
                        <a:rPr sz="1500" b="1" spc="-20" dirty="0">
                          <a:solidFill>
                            <a:srgbClr val="FFFF00"/>
                          </a:solidFill>
                          <a:latin typeface="Verdana"/>
                          <a:cs typeface="Verdana"/>
                        </a:rPr>
                        <a:t>for </a:t>
                      </a:r>
                      <a:r>
                        <a:rPr sz="1500" b="1" spc="-25" dirty="0">
                          <a:solidFill>
                            <a:srgbClr val="FFFF00"/>
                          </a:solidFill>
                          <a:latin typeface="Verdana"/>
                          <a:cs typeface="Verdana"/>
                        </a:rPr>
                        <a:t>adverse</a:t>
                      </a:r>
                      <a:r>
                        <a:rPr sz="1500" b="1" spc="-110" dirty="0">
                          <a:solidFill>
                            <a:srgbClr val="FFFF00"/>
                          </a:solidFill>
                          <a:latin typeface="Verdana"/>
                          <a:cs typeface="Verdana"/>
                        </a:rPr>
                        <a:t> </a:t>
                      </a:r>
                      <a:r>
                        <a:rPr sz="1500" b="1" spc="-30" dirty="0">
                          <a:solidFill>
                            <a:srgbClr val="FFFF00"/>
                          </a:solidFill>
                          <a:latin typeface="Verdana"/>
                          <a:cs typeface="Verdana"/>
                        </a:rPr>
                        <a:t>event</a:t>
                      </a:r>
                      <a:endParaRPr sz="1500">
                        <a:latin typeface="Verdana"/>
                        <a:cs typeface="Verdana"/>
                      </a:endParaRPr>
                    </a:p>
                  </a:txBody>
                  <a:tcPr marL="0" marR="0" marT="47783" marB="0"/>
                </a:tc>
                <a:tc>
                  <a:txBody>
                    <a:bodyPr/>
                    <a:lstStyle/>
                    <a:p>
                      <a:pPr marR="130810" algn="ctr">
                        <a:lnSpc>
                          <a:spcPct val="100000"/>
                        </a:lnSpc>
                        <a:spcBef>
                          <a:spcPts val="440"/>
                        </a:spcBef>
                      </a:pPr>
                      <a:r>
                        <a:rPr sz="1500" b="1" spc="-40" dirty="0">
                          <a:solidFill>
                            <a:srgbClr val="FFFFFF"/>
                          </a:solidFill>
                          <a:latin typeface="Verdana"/>
                          <a:cs typeface="Verdana"/>
                        </a:rPr>
                        <a:t>449</a:t>
                      </a:r>
                      <a:endParaRPr sz="1500">
                        <a:latin typeface="Verdana"/>
                        <a:cs typeface="Verdana"/>
                      </a:endParaRPr>
                    </a:p>
                  </a:txBody>
                  <a:tcPr marL="0" marR="0" marT="47783" marB="0"/>
                </a:tc>
                <a:tc>
                  <a:txBody>
                    <a:bodyPr/>
                    <a:lstStyle/>
                    <a:p>
                      <a:pPr marL="3175" algn="ctr">
                        <a:lnSpc>
                          <a:spcPct val="100000"/>
                        </a:lnSpc>
                        <a:spcBef>
                          <a:spcPts val="440"/>
                        </a:spcBef>
                      </a:pPr>
                      <a:r>
                        <a:rPr sz="1500" b="1" spc="-40" dirty="0">
                          <a:solidFill>
                            <a:srgbClr val="FFFFFF"/>
                          </a:solidFill>
                          <a:latin typeface="Verdana"/>
                          <a:cs typeface="Verdana"/>
                        </a:rPr>
                        <a:t>516</a:t>
                      </a:r>
                      <a:endParaRPr sz="1500">
                        <a:latin typeface="Verdana"/>
                        <a:cs typeface="Verdana"/>
                      </a:endParaRPr>
                    </a:p>
                  </a:txBody>
                  <a:tcPr marL="0" marR="0" marT="47783" marB="0"/>
                </a:tc>
                <a:tc>
                  <a:txBody>
                    <a:bodyPr/>
                    <a:lstStyle/>
                    <a:p>
                      <a:pPr marL="125730" algn="ctr">
                        <a:lnSpc>
                          <a:spcPct val="100000"/>
                        </a:lnSpc>
                        <a:spcBef>
                          <a:spcPts val="440"/>
                        </a:spcBef>
                      </a:pPr>
                      <a:r>
                        <a:rPr sz="1500" b="1" spc="-35" dirty="0">
                          <a:solidFill>
                            <a:srgbClr val="FFFFFF"/>
                          </a:solidFill>
                          <a:latin typeface="Verdana"/>
                          <a:cs typeface="Verdana"/>
                        </a:rPr>
                        <a:t>0.02</a:t>
                      </a:r>
                      <a:endParaRPr sz="1500">
                        <a:latin typeface="Verdana"/>
                        <a:cs typeface="Verdana"/>
                      </a:endParaRPr>
                    </a:p>
                  </a:txBody>
                  <a:tcPr marL="0" marR="0" marT="47783" marB="0"/>
                </a:tc>
              </a:tr>
              <a:tr h="314936">
                <a:tc>
                  <a:txBody>
                    <a:bodyPr/>
                    <a:lstStyle/>
                    <a:p>
                      <a:pPr marL="267970">
                        <a:lnSpc>
                          <a:spcPct val="100000"/>
                        </a:lnSpc>
                        <a:spcBef>
                          <a:spcPts val="440"/>
                        </a:spcBef>
                      </a:pPr>
                      <a:r>
                        <a:rPr sz="1500" spc="-25" dirty="0">
                          <a:solidFill>
                            <a:srgbClr val="FFFFFF"/>
                          </a:solidFill>
                          <a:latin typeface="Verdana"/>
                          <a:cs typeface="Verdana"/>
                        </a:rPr>
                        <a:t>Discontinuation </a:t>
                      </a:r>
                      <a:r>
                        <a:rPr sz="1500" spc="-20" dirty="0">
                          <a:solidFill>
                            <a:srgbClr val="FFFFFF"/>
                          </a:solidFill>
                          <a:latin typeface="Verdana"/>
                          <a:cs typeface="Verdana"/>
                        </a:rPr>
                        <a:t>for</a:t>
                      </a:r>
                      <a:r>
                        <a:rPr sz="1500" spc="-100" dirty="0">
                          <a:solidFill>
                            <a:srgbClr val="FFFFFF"/>
                          </a:solidFill>
                          <a:latin typeface="Verdana"/>
                          <a:cs typeface="Verdana"/>
                        </a:rPr>
                        <a:t> </a:t>
                      </a:r>
                      <a:r>
                        <a:rPr sz="1500" spc="-25" dirty="0">
                          <a:solidFill>
                            <a:srgbClr val="FFFFFF"/>
                          </a:solidFill>
                          <a:latin typeface="Verdana"/>
                          <a:cs typeface="Verdana"/>
                        </a:rPr>
                        <a:t>hypotension</a:t>
                      </a:r>
                      <a:endParaRPr sz="1500">
                        <a:latin typeface="Verdana"/>
                        <a:cs typeface="Verdana"/>
                      </a:endParaRPr>
                    </a:p>
                  </a:txBody>
                  <a:tcPr marL="0" marR="0" marT="47783" marB="0"/>
                </a:tc>
                <a:tc>
                  <a:txBody>
                    <a:bodyPr/>
                    <a:lstStyle/>
                    <a:p>
                      <a:pPr marR="130810" algn="ctr">
                        <a:lnSpc>
                          <a:spcPct val="100000"/>
                        </a:lnSpc>
                        <a:spcBef>
                          <a:spcPts val="440"/>
                        </a:spcBef>
                      </a:pPr>
                      <a:r>
                        <a:rPr sz="1500" spc="-40" dirty="0">
                          <a:solidFill>
                            <a:srgbClr val="FFFFFF"/>
                          </a:solidFill>
                          <a:latin typeface="Verdana"/>
                          <a:cs typeface="Verdana"/>
                        </a:rPr>
                        <a:t>36</a:t>
                      </a:r>
                      <a:endParaRPr sz="1500">
                        <a:latin typeface="Verdana"/>
                        <a:cs typeface="Verdana"/>
                      </a:endParaRPr>
                    </a:p>
                  </a:txBody>
                  <a:tcPr marL="0" marR="0" marT="47783" marB="0"/>
                </a:tc>
                <a:tc>
                  <a:txBody>
                    <a:bodyPr/>
                    <a:lstStyle/>
                    <a:p>
                      <a:pPr marL="3175" algn="ctr">
                        <a:lnSpc>
                          <a:spcPct val="100000"/>
                        </a:lnSpc>
                        <a:spcBef>
                          <a:spcPts val="440"/>
                        </a:spcBef>
                      </a:pPr>
                      <a:r>
                        <a:rPr sz="1500" spc="-40" dirty="0">
                          <a:solidFill>
                            <a:srgbClr val="FFFFFF"/>
                          </a:solidFill>
                          <a:latin typeface="Verdana"/>
                          <a:cs typeface="Verdana"/>
                        </a:rPr>
                        <a:t>29</a:t>
                      </a:r>
                      <a:endParaRPr sz="1500">
                        <a:latin typeface="Verdana"/>
                        <a:cs typeface="Verdana"/>
                      </a:endParaRPr>
                    </a:p>
                  </a:txBody>
                  <a:tcPr marL="0" marR="0" marT="47783" marB="0"/>
                </a:tc>
                <a:tc>
                  <a:txBody>
                    <a:bodyPr/>
                    <a:lstStyle/>
                    <a:p>
                      <a:pPr marL="125095" algn="ctr">
                        <a:lnSpc>
                          <a:spcPct val="100000"/>
                        </a:lnSpc>
                        <a:spcBef>
                          <a:spcPts val="440"/>
                        </a:spcBef>
                      </a:pPr>
                      <a:r>
                        <a:rPr sz="1500" spc="-35" dirty="0">
                          <a:solidFill>
                            <a:srgbClr val="FFFFFF"/>
                          </a:solidFill>
                          <a:latin typeface="Verdana"/>
                          <a:cs typeface="Verdana"/>
                        </a:rPr>
                        <a:t>NS</a:t>
                      </a:r>
                      <a:endParaRPr sz="1500">
                        <a:latin typeface="Verdana"/>
                        <a:cs typeface="Verdana"/>
                      </a:endParaRPr>
                    </a:p>
                  </a:txBody>
                  <a:tcPr marL="0" marR="0" marT="47783" marB="0"/>
                </a:tc>
              </a:tr>
              <a:tr h="314936">
                <a:tc>
                  <a:txBody>
                    <a:bodyPr/>
                    <a:lstStyle/>
                    <a:p>
                      <a:pPr marL="267970">
                        <a:lnSpc>
                          <a:spcPct val="100000"/>
                        </a:lnSpc>
                        <a:spcBef>
                          <a:spcPts val="440"/>
                        </a:spcBef>
                      </a:pPr>
                      <a:r>
                        <a:rPr sz="1500" spc="-25" dirty="0">
                          <a:solidFill>
                            <a:srgbClr val="FFFFFF"/>
                          </a:solidFill>
                          <a:latin typeface="Verdana"/>
                          <a:cs typeface="Verdana"/>
                        </a:rPr>
                        <a:t>Discontinuation </a:t>
                      </a:r>
                      <a:r>
                        <a:rPr sz="1500" spc="-20" dirty="0">
                          <a:solidFill>
                            <a:srgbClr val="FFFFFF"/>
                          </a:solidFill>
                          <a:latin typeface="Verdana"/>
                          <a:cs typeface="Verdana"/>
                        </a:rPr>
                        <a:t>for</a:t>
                      </a:r>
                      <a:r>
                        <a:rPr sz="1500" spc="-100" dirty="0">
                          <a:solidFill>
                            <a:srgbClr val="FFFFFF"/>
                          </a:solidFill>
                          <a:latin typeface="Verdana"/>
                          <a:cs typeface="Verdana"/>
                        </a:rPr>
                        <a:t> </a:t>
                      </a:r>
                      <a:r>
                        <a:rPr sz="1500" spc="-25" dirty="0">
                          <a:solidFill>
                            <a:srgbClr val="FFFFFF"/>
                          </a:solidFill>
                          <a:latin typeface="Verdana"/>
                          <a:cs typeface="Verdana"/>
                        </a:rPr>
                        <a:t>hyperkalemia</a:t>
                      </a:r>
                      <a:endParaRPr sz="1500">
                        <a:latin typeface="Verdana"/>
                        <a:cs typeface="Verdana"/>
                      </a:endParaRPr>
                    </a:p>
                  </a:txBody>
                  <a:tcPr marL="0" marR="0" marT="47783" marB="0"/>
                </a:tc>
                <a:tc>
                  <a:txBody>
                    <a:bodyPr/>
                    <a:lstStyle/>
                    <a:p>
                      <a:pPr marR="130810" algn="ctr">
                        <a:lnSpc>
                          <a:spcPct val="100000"/>
                        </a:lnSpc>
                        <a:spcBef>
                          <a:spcPts val="440"/>
                        </a:spcBef>
                      </a:pPr>
                      <a:r>
                        <a:rPr sz="1500" spc="-40" dirty="0">
                          <a:solidFill>
                            <a:srgbClr val="FFFFFF"/>
                          </a:solidFill>
                          <a:latin typeface="Verdana"/>
                          <a:cs typeface="Verdana"/>
                        </a:rPr>
                        <a:t>11</a:t>
                      </a:r>
                      <a:endParaRPr sz="1500">
                        <a:latin typeface="Verdana"/>
                        <a:cs typeface="Verdana"/>
                      </a:endParaRPr>
                    </a:p>
                  </a:txBody>
                  <a:tcPr marL="0" marR="0" marT="47783" marB="0"/>
                </a:tc>
                <a:tc>
                  <a:txBody>
                    <a:bodyPr/>
                    <a:lstStyle/>
                    <a:p>
                      <a:pPr marL="3175" algn="ctr">
                        <a:lnSpc>
                          <a:spcPct val="100000"/>
                        </a:lnSpc>
                        <a:spcBef>
                          <a:spcPts val="440"/>
                        </a:spcBef>
                      </a:pPr>
                      <a:r>
                        <a:rPr sz="1500" spc="-40" dirty="0">
                          <a:solidFill>
                            <a:srgbClr val="FFFFFF"/>
                          </a:solidFill>
                          <a:latin typeface="Verdana"/>
                          <a:cs typeface="Verdana"/>
                        </a:rPr>
                        <a:t>15</a:t>
                      </a:r>
                      <a:endParaRPr sz="1500">
                        <a:latin typeface="Verdana"/>
                        <a:cs typeface="Verdana"/>
                      </a:endParaRPr>
                    </a:p>
                  </a:txBody>
                  <a:tcPr marL="0" marR="0" marT="47783" marB="0"/>
                </a:tc>
                <a:tc>
                  <a:txBody>
                    <a:bodyPr/>
                    <a:lstStyle/>
                    <a:p>
                      <a:pPr marL="125095" algn="ctr">
                        <a:lnSpc>
                          <a:spcPct val="100000"/>
                        </a:lnSpc>
                        <a:spcBef>
                          <a:spcPts val="440"/>
                        </a:spcBef>
                      </a:pPr>
                      <a:r>
                        <a:rPr sz="1500" spc="-35" dirty="0">
                          <a:solidFill>
                            <a:srgbClr val="FFFFFF"/>
                          </a:solidFill>
                          <a:latin typeface="Verdana"/>
                          <a:cs typeface="Verdana"/>
                        </a:rPr>
                        <a:t>NS</a:t>
                      </a:r>
                      <a:endParaRPr sz="1500">
                        <a:latin typeface="Verdana"/>
                        <a:cs typeface="Verdana"/>
                      </a:endParaRPr>
                    </a:p>
                  </a:txBody>
                  <a:tcPr marL="0" marR="0" marT="47783" marB="0"/>
                </a:tc>
              </a:tr>
              <a:tr h="264981">
                <a:tc>
                  <a:txBody>
                    <a:bodyPr/>
                    <a:lstStyle/>
                    <a:p>
                      <a:pPr marL="267970">
                        <a:lnSpc>
                          <a:spcPts val="1955"/>
                        </a:lnSpc>
                        <a:spcBef>
                          <a:spcPts val="440"/>
                        </a:spcBef>
                      </a:pPr>
                      <a:r>
                        <a:rPr sz="1500" spc="-25" dirty="0">
                          <a:solidFill>
                            <a:srgbClr val="FFFFFF"/>
                          </a:solidFill>
                          <a:latin typeface="Verdana"/>
                          <a:cs typeface="Verdana"/>
                        </a:rPr>
                        <a:t>Discontinuation </a:t>
                      </a:r>
                      <a:r>
                        <a:rPr sz="1500" spc="-20" dirty="0">
                          <a:solidFill>
                            <a:srgbClr val="FFFFFF"/>
                          </a:solidFill>
                          <a:latin typeface="Verdana"/>
                          <a:cs typeface="Verdana"/>
                        </a:rPr>
                        <a:t>for </a:t>
                      </a:r>
                      <a:r>
                        <a:rPr sz="1500" spc="-25" dirty="0">
                          <a:solidFill>
                            <a:srgbClr val="FFFFFF"/>
                          </a:solidFill>
                          <a:latin typeface="Verdana"/>
                          <a:cs typeface="Verdana"/>
                        </a:rPr>
                        <a:t>renal</a:t>
                      </a:r>
                      <a:r>
                        <a:rPr sz="1500" spc="-80" dirty="0">
                          <a:solidFill>
                            <a:srgbClr val="FFFFFF"/>
                          </a:solidFill>
                          <a:latin typeface="Verdana"/>
                          <a:cs typeface="Verdana"/>
                        </a:rPr>
                        <a:t> </a:t>
                      </a:r>
                      <a:r>
                        <a:rPr sz="1500" spc="-25" dirty="0">
                          <a:solidFill>
                            <a:srgbClr val="FFFFFF"/>
                          </a:solidFill>
                          <a:latin typeface="Verdana"/>
                          <a:cs typeface="Verdana"/>
                        </a:rPr>
                        <a:t>impairment</a:t>
                      </a:r>
                      <a:endParaRPr sz="1500">
                        <a:latin typeface="Verdana"/>
                        <a:cs typeface="Verdana"/>
                      </a:endParaRPr>
                    </a:p>
                  </a:txBody>
                  <a:tcPr marL="0" marR="0" marT="47783" marB="0"/>
                </a:tc>
                <a:tc>
                  <a:txBody>
                    <a:bodyPr/>
                    <a:lstStyle/>
                    <a:p>
                      <a:pPr marR="130810" algn="ctr">
                        <a:lnSpc>
                          <a:spcPts val="1955"/>
                        </a:lnSpc>
                        <a:spcBef>
                          <a:spcPts val="440"/>
                        </a:spcBef>
                      </a:pPr>
                      <a:r>
                        <a:rPr sz="1500" spc="-40" dirty="0">
                          <a:solidFill>
                            <a:srgbClr val="FFFFFF"/>
                          </a:solidFill>
                          <a:latin typeface="Verdana"/>
                          <a:cs typeface="Verdana"/>
                        </a:rPr>
                        <a:t>29</a:t>
                      </a:r>
                      <a:endParaRPr sz="1500">
                        <a:latin typeface="Verdana"/>
                        <a:cs typeface="Verdana"/>
                      </a:endParaRPr>
                    </a:p>
                  </a:txBody>
                  <a:tcPr marL="0" marR="0" marT="47783" marB="0"/>
                </a:tc>
                <a:tc>
                  <a:txBody>
                    <a:bodyPr/>
                    <a:lstStyle/>
                    <a:p>
                      <a:pPr marL="3175" algn="ctr">
                        <a:lnSpc>
                          <a:spcPts val="1955"/>
                        </a:lnSpc>
                        <a:spcBef>
                          <a:spcPts val="440"/>
                        </a:spcBef>
                      </a:pPr>
                      <a:r>
                        <a:rPr sz="1500" spc="-40" dirty="0">
                          <a:solidFill>
                            <a:srgbClr val="FFFFFF"/>
                          </a:solidFill>
                          <a:latin typeface="Verdana"/>
                          <a:cs typeface="Verdana"/>
                        </a:rPr>
                        <a:t>59</a:t>
                      </a:r>
                      <a:endParaRPr sz="1500">
                        <a:latin typeface="Verdana"/>
                        <a:cs typeface="Verdana"/>
                      </a:endParaRPr>
                    </a:p>
                  </a:txBody>
                  <a:tcPr marL="0" marR="0" marT="47783" marB="0"/>
                </a:tc>
                <a:tc>
                  <a:txBody>
                    <a:bodyPr/>
                    <a:lstStyle/>
                    <a:p>
                      <a:pPr marL="125730" algn="ctr">
                        <a:lnSpc>
                          <a:spcPts val="1955"/>
                        </a:lnSpc>
                        <a:spcBef>
                          <a:spcPts val="440"/>
                        </a:spcBef>
                      </a:pPr>
                      <a:r>
                        <a:rPr sz="1500" spc="-35" dirty="0">
                          <a:solidFill>
                            <a:srgbClr val="FFFFFF"/>
                          </a:solidFill>
                          <a:latin typeface="Verdana"/>
                          <a:cs typeface="Verdana"/>
                        </a:rPr>
                        <a:t>0.001</a:t>
                      </a:r>
                      <a:endParaRPr sz="1500">
                        <a:latin typeface="Verdana"/>
                        <a:cs typeface="Verdana"/>
                      </a:endParaRPr>
                    </a:p>
                  </a:txBody>
                  <a:tcPr marL="0" marR="0" marT="47783" marB="0"/>
                </a:tc>
              </a:tr>
              <a:tr h="358375">
                <a:tc>
                  <a:txBody>
                    <a:bodyPr/>
                    <a:lstStyle/>
                    <a:p>
                      <a:pPr marL="31750">
                        <a:lnSpc>
                          <a:spcPct val="100000"/>
                        </a:lnSpc>
                        <a:spcBef>
                          <a:spcPts val="869"/>
                        </a:spcBef>
                      </a:pPr>
                      <a:r>
                        <a:rPr sz="1500" b="1" spc="-30" dirty="0">
                          <a:solidFill>
                            <a:srgbClr val="FFFF00"/>
                          </a:solidFill>
                          <a:latin typeface="Verdana"/>
                          <a:cs typeface="Verdana"/>
                        </a:rPr>
                        <a:t>Angioedema</a:t>
                      </a:r>
                      <a:r>
                        <a:rPr sz="1500" b="1" spc="-114" dirty="0">
                          <a:solidFill>
                            <a:srgbClr val="FFFF00"/>
                          </a:solidFill>
                          <a:latin typeface="Verdana"/>
                          <a:cs typeface="Verdana"/>
                        </a:rPr>
                        <a:t> </a:t>
                      </a:r>
                      <a:r>
                        <a:rPr sz="1500" b="1" spc="-25" dirty="0">
                          <a:solidFill>
                            <a:srgbClr val="FFFF00"/>
                          </a:solidFill>
                          <a:latin typeface="Verdana"/>
                          <a:cs typeface="Verdana"/>
                        </a:rPr>
                        <a:t>(adjudicated)</a:t>
                      </a:r>
                      <a:endParaRPr sz="1500">
                        <a:latin typeface="Verdana"/>
                        <a:cs typeface="Verdana"/>
                      </a:endParaRPr>
                    </a:p>
                  </a:txBody>
                  <a:tcPr marL="0" marR="0" marT="9448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r>
              <a:tr h="314936">
                <a:tc>
                  <a:txBody>
                    <a:bodyPr/>
                    <a:lstStyle/>
                    <a:p>
                      <a:pPr marL="267970">
                        <a:lnSpc>
                          <a:spcPct val="100000"/>
                        </a:lnSpc>
                        <a:spcBef>
                          <a:spcPts val="440"/>
                        </a:spcBef>
                      </a:pPr>
                      <a:r>
                        <a:rPr sz="1500" spc="-25" dirty="0">
                          <a:solidFill>
                            <a:srgbClr val="FFFFFF"/>
                          </a:solidFill>
                          <a:latin typeface="Verdana"/>
                          <a:cs typeface="Verdana"/>
                        </a:rPr>
                        <a:t>Medications, </a:t>
                      </a:r>
                      <a:r>
                        <a:rPr sz="1500" spc="-20" dirty="0">
                          <a:solidFill>
                            <a:srgbClr val="FFFFFF"/>
                          </a:solidFill>
                          <a:latin typeface="Verdana"/>
                          <a:cs typeface="Verdana"/>
                        </a:rPr>
                        <a:t>no</a:t>
                      </a:r>
                      <a:r>
                        <a:rPr sz="1500" spc="-75" dirty="0">
                          <a:solidFill>
                            <a:srgbClr val="FFFFFF"/>
                          </a:solidFill>
                          <a:latin typeface="Verdana"/>
                          <a:cs typeface="Verdana"/>
                        </a:rPr>
                        <a:t> </a:t>
                      </a:r>
                      <a:r>
                        <a:rPr sz="1500" spc="-25" dirty="0">
                          <a:solidFill>
                            <a:srgbClr val="FFFFFF"/>
                          </a:solidFill>
                          <a:latin typeface="Verdana"/>
                          <a:cs typeface="Verdana"/>
                        </a:rPr>
                        <a:t>hospitalization</a:t>
                      </a:r>
                      <a:endParaRPr sz="1500">
                        <a:latin typeface="Verdana"/>
                        <a:cs typeface="Verdana"/>
                      </a:endParaRPr>
                    </a:p>
                  </a:txBody>
                  <a:tcPr marL="0" marR="0" marT="47783" marB="0"/>
                </a:tc>
                <a:tc>
                  <a:txBody>
                    <a:bodyPr/>
                    <a:lstStyle/>
                    <a:p>
                      <a:pPr marR="130810" algn="ctr">
                        <a:lnSpc>
                          <a:spcPct val="100000"/>
                        </a:lnSpc>
                        <a:spcBef>
                          <a:spcPts val="440"/>
                        </a:spcBef>
                      </a:pPr>
                      <a:r>
                        <a:rPr sz="1500" spc="-40" dirty="0">
                          <a:solidFill>
                            <a:srgbClr val="FFFFFF"/>
                          </a:solidFill>
                          <a:latin typeface="Verdana"/>
                          <a:cs typeface="Verdana"/>
                        </a:rPr>
                        <a:t>16</a:t>
                      </a:r>
                      <a:endParaRPr sz="1500">
                        <a:latin typeface="Verdana"/>
                        <a:cs typeface="Verdana"/>
                      </a:endParaRPr>
                    </a:p>
                  </a:txBody>
                  <a:tcPr marL="0" marR="0" marT="47783" marB="0"/>
                </a:tc>
                <a:tc>
                  <a:txBody>
                    <a:bodyPr/>
                    <a:lstStyle/>
                    <a:p>
                      <a:pPr marL="7620" algn="ctr">
                        <a:lnSpc>
                          <a:spcPct val="100000"/>
                        </a:lnSpc>
                        <a:spcBef>
                          <a:spcPts val="440"/>
                        </a:spcBef>
                      </a:pPr>
                      <a:r>
                        <a:rPr sz="1500" dirty="0">
                          <a:solidFill>
                            <a:srgbClr val="FFFFFF"/>
                          </a:solidFill>
                          <a:latin typeface="Verdana"/>
                          <a:cs typeface="Verdana"/>
                        </a:rPr>
                        <a:t>9</a:t>
                      </a:r>
                      <a:endParaRPr sz="1500">
                        <a:latin typeface="Verdana"/>
                        <a:cs typeface="Verdana"/>
                      </a:endParaRPr>
                    </a:p>
                  </a:txBody>
                  <a:tcPr marL="0" marR="0" marT="47783" marB="0"/>
                </a:tc>
                <a:tc>
                  <a:txBody>
                    <a:bodyPr/>
                    <a:lstStyle/>
                    <a:p>
                      <a:pPr marL="125095" algn="ctr">
                        <a:lnSpc>
                          <a:spcPct val="100000"/>
                        </a:lnSpc>
                        <a:spcBef>
                          <a:spcPts val="440"/>
                        </a:spcBef>
                      </a:pPr>
                      <a:r>
                        <a:rPr sz="1500" spc="-35" dirty="0">
                          <a:solidFill>
                            <a:srgbClr val="FFFFFF"/>
                          </a:solidFill>
                          <a:latin typeface="Verdana"/>
                          <a:cs typeface="Verdana"/>
                        </a:rPr>
                        <a:t>NS</a:t>
                      </a:r>
                      <a:endParaRPr sz="1500">
                        <a:latin typeface="Verdana"/>
                        <a:cs typeface="Verdana"/>
                      </a:endParaRPr>
                    </a:p>
                  </a:txBody>
                  <a:tcPr marL="0" marR="0" marT="47783" marB="0"/>
                </a:tc>
              </a:tr>
              <a:tr h="314936">
                <a:tc>
                  <a:txBody>
                    <a:bodyPr/>
                    <a:lstStyle/>
                    <a:p>
                      <a:pPr marL="267970">
                        <a:lnSpc>
                          <a:spcPct val="100000"/>
                        </a:lnSpc>
                        <a:spcBef>
                          <a:spcPts val="440"/>
                        </a:spcBef>
                      </a:pPr>
                      <a:r>
                        <a:rPr sz="1500" spc="-25" dirty="0">
                          <a:solidFill>
                            <a:srgbClr val="FFFFFF"/>
                          </a:solidFill>
                          <a:latin typeface="Verdana"/>
                          <a:cs typeface="Verdana"/>
                        </a:rPr>
                        <a:t>Hospitalized; </a:t>
                      </a:r>
                      <a:r>
                        <a:rPr sz="1500" spc="-20" dirty="0">
                          <a:solidFill>
                            <a:srgbClr val="FFFFFF"/>
                          </a:solidFill>
                          <a:latin typeface="Verdana"/>
                          <a:cs typeface="Verdana"/>
                        </a:rPr>
                        <a:t>no </a:t>
                      </a:r>
                      <a:r>
                        <a:rPr sz="1500" spc="-30" dirty="0">
                          <a:solidFill>
                            <a:srgbClr val="FFFFFF"/>
                          </a:solidFill>
                          <a:latin typeface="Verdana"/>
                          <a:cs typeface="Verdana"/>
                        </a:rPr>
                        <a:t>airway</a:t>
                      </a:r>
                      <a:r>
                        <a:rPr sz="1500" spc="-110" dirty="0">
                          <a:solidFill>
                            <a:srgbClr val="FFFFFF"/>
                          </a:solidFill>
                          <a:latin typeface="Verdana"/>
                          <a:cs typeface="Verdana"/>
                        </a:rPr>
                        <a:t> </a:t>
                      </a:r>
                      <a:r>
                        <a:rPr sz="1500" spc="-25" dirty="0">
                          <a:solidFill>
                            <a:srgbClr val="FFFFFF"/>
                          </a:solidFill>
                          <a:latin typeface="Verdana"/>
                          <a:cs typeface="Verdana"/>
                        </a:rPr>
                        <a:t>compromise</a:t>
                      </a:r>
                      <a:endParaRPr sz="1500">
                        <a:latin typeface="Verdana"/>
                        <a:cs typeface="Verdana"/>
                      </a:endParaRPr>
                    </a:p>
                  </a:txBody>
                  <a:tcPr marL="0" marR="0" marT="47783" marB="0"/>
                </a:tc>
                <a:tc>
                  <a:txBody>
                    <a:bodyPr/>
                    <a:lstStyle/>
                    <a:p>
                      <a:pPr marR="126364" algn="ctr">
                        <a:lnSpc>
                          <a:spcPct val="100000"/>
                        </a:lnSpc>
                        <a:spcBef>
                          <a:spcPts val="440"/>
                        </a:spcBef>
                      </a:pPr>
                      <a:r>
                        <a:rPr sz="1500" dirty="0">
                          <a:solidFill>
                            <a:srgbClr val="FFFFFF"/>
                          </a:solidFill>
                          <a:latin typeface="Verdana"/>
                          <a:cs typeface="Verdana"/>
                        </a:rPr>
                        <a:t>3</a:t>
                      </a:r>
                      <a:endParaRPr sz="1500">
                        <a:latin typeface="Verdana"/>
                        <a:cs typeface="Verdana"/>
                      </a:endParaRPr>
                    </a:p>
                  </a:txBody>
                  <a:tcPr marL="0" marR="0" marT="47783" marB="0"/>
                </a:tc>
                <a:tc>
                  <a:txBody>
                    <a:bodyPr/>
                    <a:lstStyle/>
                    <a:p>
                      <a:pPr marL="7620" algn="ctr">
                        <a:lnSpc>
                          <a:spcPct val="100000"/>
                        </a:lnSpc>
                        <a:spcBef>
                          <a:spcPts val="440"/>
                        </a:spcBef>
                      </a:pPr>
                      <a:r>
                        <a:rPr sz="1500" dirty="0">
                          <a:solidFill>
                            <a:srgbClr val="FFFFFF"/>
                          </a:solidFill>
                          <a:latin typeface="Verdana"/>
                          <a:cs typeface="Verdana"/>
                        </a:rPr>
                        <a:t>1</a:t>
                      </a:r>
                      <a:endParaRPr sz="1500">
                        <a:latin typeface="Verdana"/>
                        <a:cs typeface="Verdana"/>
                      </a:endParaRPr>
                    </a:p>
                  </a:txBody>
                  <a:tcPr marL="0" marR="0" marT="47783" marB="0"/>
                </a:tc>
                <a:tc>
                  <a:txBody>
                    <a:bodyPr/>
                    <a:lstStyle/>
                    <a:p>
                      <a:pPr marL="125095" algn="ctr">
                        <a:lnSpc>
                          <a:spcPct val="100000"/>
                        </a:lnSpc>
                        <a:spcBef>
                          <a:spcPts val="440"/>
                        </a:spcBef>
                      </a:pPr>
                      <a:r>
                        <a:rPr sz="1500" spc="-35" dirty="0">
                          <a:solidFill>
                            <a:srgbClr val="FFFFFF"/>
                          </a:solidFill>
                          <a:latin typeface="Verdana"/>
                          <a:cs typeface="Verdana"/>
                        </a:rPr>
                        <a:t>NS</a:t>
                      </a:r>
                      <a:endParaRPr sz="1500">
                        <a:latin typeface="Verdana"/>
                        <a:cs typeface="Verdana"/>
                      </a:endParaRPr>
                    </a:p>
                  </a:txBody>
                  <a:tcPr marL="0" marR="0" marT="47783" marB="0"/>
                </a:tc>
              </a:tr>
              <a:tr h="263352">
                <a:tc>
                  <a:txBody>
                    <a:bodyPr/>
                    <a:lstStyle/>
                    <a:p>
                      <a:pPr marL="267970">
                        <a:lnSpc>
                          <a:spcPts val="1955"/>
                        </a:lnSpc>
                        <a:spcBef>
                          <a:spcPts val="425"/>
                        </a:spcBef>
                      </a:pPr>
                      <a:r>
                        <a:rPr sz="1500" spc="-25" dirty="0">
                          <a:solidFill>
                            <a:srgbClr val="FFFFFF"/>
                          </a:solidFill>
                          <a:latin typeface="Verdana"/>
                          <a:cs typeface="Verdana"/>
                        </a:rPr>
                        <a:t>Airway</a:t>
                      </a:r>
                      <a:r>
                        <a:rPr sz="1500" spc="-120" dirty="0">
                          <a:solidFill>
                            <a:srgbClr val="FFFFFF"/>
                          </a:solidFill>
                          <a:latin typeface="Verdana"/>
                          <a:cs typeface="Verdana"/>
                        </a:rPr>
                        <a:t> </a:t>
                      </a:r>
                      <a:r>
                        <a:rPr sz="1500" spc="-25" dirty="0">
                          <a:solidFill>
                            <a:srgbClr val="FFFFFF"/>
                          </a:solidFill>
                          <a:latin typeface="Verdana"/>
                          <a:cs typeface="Verdana"/>
                        </a:rPr>
                        <a:t>compromise</a:t>
                      </a:r>
                      <a:endParaRPr sz="1500">
                        <a:latin typeface="Verdana"/>
                        <a:cs typeface="Verdana"/>
                      </a:endParaRPr>
                    </a:p>
                  </a:txBody>
                  <a:tcPr marL="0" marR="0" marT="46154" marB="0"/>
                </a:tc>
                <a:tc>
                  <a:txBody>
                    <a:bodyPr/>
                    <a:lstStyle/>
                    <a:p>
                      <a:pPr marR="126364" algn="ctr">
                        <a:lnSpc>
                          <a:spcPts val="1955"/>
                        </a:lnSpc>
                        <a:spcBef>
                          <a:spcPts val="425"/>
                        </a:spcBef>
                      </a:pPr>
                      <a:r>
                        <a:rPr sz="1500" dirty="0">
                          <a:solidFill>
                            <a:srgbClr val="FFFFFF"/>
                          </a:solidFill>
                          <a:latin typeface="Verdana"/>
                          <a:cs typeface="Verdana"/>
                        </a:rPr>
                        <a:t>0</a:t>
                      </a:r>
                      <a:endParaRPr sz="1500">
                        <a:latin typeface="Verdana"/>
                        <a:cs typeface="Verdana"/>
                      </a:endParaRPr>
                    </a:p>
                  </a:txBody>
                  <a:tcPr marL="0" marR="0" marT="46154" marB="0"/>
                </a:tc>
                <a:tc>
                  <a:txBody>
                    <a:bodyPr/>
                    <a:lstStyle/>
                    <a:p>
                      <a:pPr marL="7620" algn="ctr">
                        <a:lnSpc>
                          <a:spcPts val="1955"/>
                        </a:lnSpc>
                        <a:spcBef>
                          <a:spcPts val="425"/>
                        </a:spcBef>
                      </a:pPr>
                      <a:r>
                        <a:rPr sz="1500" dirty="0">
                          <a:solidFill>
                            <a:srgbClr val="FFFFFF"/>
                          </a:solidFill>
                          <a:latin typeface="Verdana"/>
                          <a:cs typeface="Verdana"/>
                        </a:rPr>
                        <a:t>0</a:t>
                      </a:r>
                      <a:endParaRPr sz="1500">
                        <a:latin typeface="Verdana"/>
                        <a:cs typeface="Verdana"/>
                      </a:endParaRPr>
                    </a:p>
                  </a:txBody>
                  <a:tcPr marL="0" marR="0" marT="46154" marB="0"/>
                </a:tc>
                <a:tc>
                  <a:txBody>
                    <a:bodyPr/>
                    <a:lstStyle/>
                    <a:p>
                      <a:pPr marL="125730" algn="ctr">
                        <a:lnSpc>
                          <a:spcPts val="1955"/>
                        </a:lnSpc>
                        <a:spcBef>
                          <a:spcPts val="425"/>
                        </a:spcBef>
                      </a:pPr>
                      <a:r>
                        <a:rPr sz="1500" spc="-30" dirty="0">
                          <a:solidFill>
                            <a:srgbClr val="FFFFFF"/>
                          </a:solidFill>
                          <a:latin typeface="Verdana"/>
                          <a:cs typeface="Verdana"/>
                        </a:rPr>
                        <a:t>----</a:t>
                      </a:r>
                      <a:endParaRPr sz="1500">
                        <a:latin typeface="Verdana"/>
                        <a:cs typeface="Verdana"/>
                      </a:endParaRPr>
                    </a:p>
                  </a:txBody>
                  <a:tcPr marL="0" marR="0" marT="46154" marB="0"/>
                </a:tc>
              </a:tr>
            </a:tbl>
          </a:graphicData>
        </a:graphic>
      </p:graphicFrame>
      <p:sp>
        <p:nvSpPr>
          <p:cNvPr id="5" name="object 5"/>
          <p:cNvSpPr/>
          <p:nvPr/>
        </p:nvSpPr>
        <p:spPr>
          <a:xfrm>
            <a:off x="992215" y="2338698"/>
            <a:ext cx="7305969" cy="254121"/>
          </a:xfrm>
          <a:custGeom>
            <a:avLst/>
            <a:gdLst/>
            <a:ahLst/>
            <a:cxnLst/>
            <a:rect l="l" t="t" r="r" b="b"/>
            <a:pathLst>
              <a:path w="8543925" h="297180">
                <a:moveTo>
                  <a:pt x="0" y="49449"/>
                </a:moveTo>
                <a:lnTo>
                  <a:pt x="3884" y="30201"/>
                </a:lnTo>
                <a:lnTo>
                  <a:pt x="14476" y="14483"/>
                </a:lnTo>
                <a:lnTo>
                  <a:pt x="30187" y="3885"/>
                </a:lnTo>
                <a:lnTo>
                  <a:pt x="49426" y="0"/>
                </a:lnTo>
                <a:lnTo>
                  <a:pt x="8494166" y="0"/>
                </a:lnTo>
                <a:lnTo>
                  <a:pt x="8513405" y="3885"/>
                </a:lnTo>
                <a:lnTo>
                  <a:pt x="8529116" y="14483"/>
                </a:lnTo>
                <a:lnTo>
                  <a:pt x="8539709" y="30201"/>
                </a:lnTo>
                <a:lnTo>
                  <a:pt x="8543593" y="49449"/>
                </a:lnTo>
                <a:lnTo>
                  <a:pt x="8543593" y="247237"/>
                </a:lnTo>
                <a:lnTo>
                  <a:pt x="8539709" y="266485"/>
                </a:lnTo>
                <a:lnTo>
                  <a:pt x="8529116" y="282203"/>
                </a:lnTo>
                <a:lnTo>
                  <a:pt x="8513405" y="292801"/>
                </a:lnTo>
                <a:lnTo>
                  <a:pt x="8494166" y="296687"/>
                </a:lnTo>
                <a:lnTo>
                  <a:pt x="49426" y="296687"/>
                </a:lnTo>
                <a:lnTo>
                  <a:pt x="30187" y="292801"/>
                </a:lnTo>
                <a:lnTo>
                  <a:pt x="14476" y="282203"/>
                </a:lnTo>
                <a:lnTo>
                  <a:pt x="3884" y="266485"/>
                </a:lnTo>
                <a:lnTo>
                  <a:pt x="0" y="247237"/>
                </a:lnTo>
                <a:lnTo>
                  <a:pt x="0" y="49449"/>
                </a:lnTo>
                <a:close/>
              </a:path>
            </a:pathLst>
          </a:custGeom>
          <a:ln w="29580">
            <a:solidFill>
              <a:srgbClr val="FF0000"/>
            </a:solidFill>
          </a:ln>
        </p:spPr>
        <p:txBody>
          <a:bodyPr wrap="square" lIns="0" tIns="0" rIns="0" bIns="0" rtlCol="0"/>
          <a:lstStyle/>
          <a:p>
            <a:endParaRPr sz="1539"/>
          </a:p>
        </p:txBody>
      </p:sp>
    </p:spTree>
    <p:extLst>
      <p:ext uri="{BB962C8B-B14F-4D97-AF65-F5344CB8AC3E}">
        <p14:creationId xmlns:p14="http://schemas.microsoft.com/office/powerpoint/2010/main" val="1771175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a:spLocks noGrp="1"/>
          </p:cNvSpPr>
          <p:nvPr>
            <p:ph type="title"/>
          </p:nvPr>
        </p:nvSpPr>
        <p:spPr>
          <a:xfrm>
            <a:off x="2933377" y="640300"/>
            <a:ext cx="3266102" cy="445252"/>
          </a:xfrm>
          <a:prstGeom prst="rect">
            <a:avLst/>
          </a:prstGeom>
        </p:spPr>
        <p:txBody>
          <a:bodyPr vert="horz" wrap="square" lIns="0" tIns="10860" rIns="0" bIns="0" rtlCol="0" anchor="ctr">
            <a:spAutoFit/>
          </a:bodyPr>
          <a:lstStyle/>
          <a:p>
            <a:pPr marL="10860">
              <a:spcBef>
                <a:spcPts val="86"/>
              </a:spcBef>
            </a:pPr>
            <a:r>
              <a:rPr sz="2822" dirty="0">
                <a:solidFill>
                  <a:schemeClr val="accent6"/>
                </a:solidFill>
                <a:latin typeface="Verdana"/>
                <a:cs typeface="Verdana"/>
              </a:rPr>
              <a:t>DAMMAN</a:t>
            </a:r>
            <a:r>
              <a:rPr sz="2822" spc="-4" dirty="0">
                <a:solidFill>
                  <a:schemeClr val="accent6"/>
                </a:solidFill>
                <a:latin typeface="Verdana"/>
                <a:cs typeface="Verdana"/>
              </a:rPr>
              <a:t> Analysis</a:t>
            </a:r>
            <a:endParaRPr sz="2822" dirty="0">
              <a:solidFill>
                <a:schemeClr val="accent6"/>
              </a:solidFill>
              <a:latin typeface="Verdana"/>
              <a:cs typeface="Verdana"/>
            </a:endParaRPr>
          </a:p>
        </p:txBody>
      </p:sp>
      <p:sp>
        <p:nvSpPr>
          <p:cNvPr id="5" name="object 5"/>
          <p:cNvSpPr txBox="1"/>
          <p:nvPr/>
        </p:nvSpPr>
        <p:spPr>
          <a:xfrm>
            <a:off x="5772255" y="6220309"/>
            <a:ext cx="2213239" cy="169378"/>
          </a:xfrm>
          <a:prstGeom prst="rect">
            <a:avLst/>
          </a:prstGeom>
        </p:spPr>
        <p:txBody>
          <a:bodyPr vert="horz" wrap="square" lIns="0" tIns="11403" rIns="0" bIns="0" rtlCol="0">
            <a:spAutoFit/>
          </a:bodyPr>
          <a:lstStyle/>
          <a:p>
            <a:pPr marL="10860">
              <a:spcBef>
                <a:spcPts val="90"/>
              </a:spcBef>
            </a:pPr>
            <a:r>
              <a:rPr sz="1026" i="1" spc="13" dirty="0">
                <a:solidFill>
                  <a:srgbClr val="FFFFFF"/>
                </a:solidFill>
                <a:latin typeface="Verdana"/>
                <a:cs typeface="Verdana"/>
              </a:rPr>
              <a:t>DAMMAN </a:t>
            </a:r>
            <a:r>
              <a:rPr sz="1026" i="1" spc="4" dirty="0">
                <a:solidFill>
                  <a:srgbClr val="FFFFFF"/>
                </a:solidFill>
                <a:latin typeface="Verdana"/>
                <a:cs typeface="Verdana"/>
              </a:rPr>
              <a:t>K, </a:t>
            </a:r>
            <a:r>
              <a:rPr sz="1026" i="1" spc="9" dirty="0">
                <a:solidFill>
                  <a:srgbClr val="FFFFFF"/>
                </a:solidFill>
                <a:latin typeface="Verdana"/>
                <a:cs typeface="Verdana"/>
              </a:rPr>
              <a:t>ESC Congress</a:t>
            </a:r>
            <a:r>
              <a:rPr sz="1026" i="1" spc="111" dirty="0">
                <a:solidFill>
                  <a:srgbClr val="FFFFFF"/>
                </a:solidFill>
                <a:latin typeface="Verdana"/>
                <a:cs typeface="Verdana"/>
              </a:rPr>
              <a:t> </a:t>
            </a:r>
            <a:r>
              <a:rPr sz="1026" i="1" spc="13" dirty="0">
                <a:solidFill>
                  <a:srgbClr val="FFFFFF"/>
                </a:solidFill>
                <a:latin typeface="Verdana"/>
                <a:cs typeface="Verdana"/>
              </a:rPr>
              <a:t>2015</a:t>
            </a:r>
            <a:endParaRPr sz="1026">
              <a:latin typeface="Verdana"/>
              <a:cs typeface="Verdana"/>
            </a:endParaRPr>
          </a:p>
        </p:txBody>
      </p:sp>
      <p:sp>
        <p:nvSpPr>
          <p:cNvPr id="4" name="object 4"/>
          <p:cNvSpPr txBox="1"/>
          <p:nvPr/>
        </p:nvSpPr>
        <p:spPr>
          <a:xfrm>
            <a:off x="772453" y="1424829"/>
            <a:ext cx="7487329" cy="4151030"/>
          </a:xfrm>
          <a:prstGeom prst="rect">
            <a:avLst/>
          </a:prstGeom>
        </p:spPr>
        <p:txBody>
          <a:bodyPr vert="horz" wrap="square" lIns="0" tIns="24977" rIns="0" bIns="0" rtlCol="0">
            <a:spAutoFit/>
          </a:bodyPr>
          <a:lstStyle/>
          <a:p>
            <a:pPr marL="251947" marR="4344" indent="-241087">
              <a:lnSpc>
                <a:spcPts val="1890"/>
              </a:lnSpc>
              <a:spcBef>
                <a:spcPts val="196"/>
              </a:spcBef>
              <a:buFont typeface="Arial"/>
              <a:buChar char="•"/>
              <a:tabLst>
                <a:tab pos="251947" algn="l"/>
                <a:tab pos="252490" algn="l"/>
              </a:tabLst>
            </a:pPr>
            <a:r>
              <a:rPr sz="1625" spc="-17" dirty="0">
                <a:solidFill>
                  <a:srgbClr val="FFFFFF"/>
                </a:solidFill>
                <a:latin typeface="Verdana"/>
                <a:cs typeface="Verdana"/>
              </a:rPr>
              <a:t>Effect of the angiotensin receptor neprilysin inhibitor </a:t>
            </a:r>
            <a:r>
              <a:rPr sz="1625" spc="-21" dirty="0">
                <a:solidFill>
                  <a:srgbClr val="FFFFFF"/>
                </a:solidFill>
                <a:latin typeface="Verdana"/>
                <a:cs typeface="Verdana"/>
              </a:rPr>
              <a:t>(ARNI) </a:t>
            </a:r>
            <a:r>
              <a:rPr sz="1625" spc="-17" dirty="0">
                <a:solidFill>
                  <a:srgbClr val="FFFFFF"/>
                </a:solidFill>
                <a:latin typeface="Verdana"/>
                <a:cs typeface="Verdana"/>
              </a:rPr>
              <a:t>sacubitril-  </a:t>
            </a:r>
            <a:r>
              <a:rPr sz="1625" spc="-21" dirty="0">
                <a:solidFill>
                  <a:srgbClr val="FFFFFF"/>
                </a:solidFill>
                <a:latin typeface="Verdana"/>
                <a:cs typeface="Verdana"/>
              </a:rPr>
              <a:t>valsartan (LCZ696) compared </a:t>
            </a:r>
            <a:r>
              <a:rPr sz="1625" spc="-13" dirty="0">
                <a:solidFill>
                  <a:srgbClr val="FFFFFF"/>
                </a:solidFill>
                <a:latin typeface="Verdana"/>
                <a:cs typeface="Verdana"/>
              </a:rPr>
              <a:t>with </a:t>
            </a:r>
            <a:r>
              <a:rPr sz="1625" spc="-17" dirty="0">
                <a:solidFill>
                  <a:srgbClr val="FFFFFF"/>
                </a:solidFill>
                <a:latin typeface="Verdana"/>
                <a:cs typeface="Verdana"/>
              </a:rPr>
              <a:t>enalapril</a:t>
            </a:r>
            <a:r>
              <a:rPr sz="1625" spc="-90" dirty="0">
                <a:solidFill>
                  <a:srgbClr val="FFFFFF"/>
                </a:solidFill>
                <a:latin typeface="Verdana"/>
                <a:cs typeface="Verdana"/>
              </a:rPr>
              <a:t> </a:t>
            </a:r>
            <a:r>
              <a:rPr sz="1625" spc="-21" dirty="0">
                <a:solidFill>
                  <a:srgbClr val="FFFFFF"/>
                </a:solidFill>
                <a:latin typeface="Verdana"/>
                <a:cs typeface="Verdana"/>
              </a:rPr>
              <a:t>on:</a:t>
            </a:r>
            <a:endParaRPr sz="1625">
              <a:latin typeface="Verdana"/>
              <a:cs typeface="Verdana"/>
            </a:endParaRPr>
          </a:p>
          <a:p>
            <a:pPr marL="656473" lvl="1" indent="-241087">
              <a:lnSpc>
                <a:spcPts val="1885"/>
              </a:lnSpc>
              <a:buFont typeface="Arial"/>
              <a:buChar char="•"/>
              <a:tabLst>
                <a:tab pos="656473" algn="l"/>
                <a:tab pos="657016" algn="l"/>
              </a:tabLst>
            </a:pPr>
            <a:r>
              <a:rPr sz="1625" spc="-21" dirty="0">
                <a:solidFill>
                  <a:srgbClr val="FFFFFF"/>
                </a:solidFill>
                <a:latin typeface="Verdana"/>
                <a:cs typeface="Verdana"/>
              </a:rPr>
              <a:t>change </a:t>
            </a:r>
            <a:r>
              <a:rPr sz="1625" spc="-4" dirty="0">
                <a:solidFill>
                  <a:srgbClr val="FFFFFF"/>
                </a:solidFill>
                <a:latin typeface="Verdana"/>
                <a:cs typeface="Verdana"/>
              </a:rPr>
              <a:t>in</a:t>
            </a:r>
            <a:r>
              <a:rPr sz="1625" spc="-94" dirty="0">
                <a:solidFill>
                  <a:srgbClr val="FFFFFF"/>
                </a:solidFill>
                <a:latin typeface="Verdana"/>
                <a:cs typeface="Verdana"/>
              </a:rPr>
              <a:t> </a:t>
            </a:r>
            <a:r>
              <a:rPr sz="1625" spc="-17" dirty="0">
                <a:solidFill>
                  <a:srgbClr val="FFFFFF"/>
                </a:solidFill>
                <a:latin typeface="Verdana"/>
                <a:cs typeface="Verdana"/>
              </a:rPr>
              <a:t>eGFR</a:t>
            </a:r>
            <a:endParaRPr sz="1625">
              <a:latin typeface="Verdana"/>
              <a:cs typeface="Verdana"/>
            </a:endParaRPr>
          </a:p>
          <a:p>
            <a:pPr marL="656473" lvl="1" indent="-241087">
              <a:lnSpc>
                <a:spcPts val="1920"/>
              </a:lnSpc>
              <a:buFont typeface="Arial"/>
              <a:buChar char="•"/>
              <a:tabLst>
                <a:tab pos="656473" algn="l"/>
                <a:tab pos="657016" algn="l"/>
              </a:tabLst>
            </a:pPr>
            <a:r>
              <a:rPr sz="1625" spc="-13" dirty="0">
                <a:solidFill>
                  <a:srgbClr val="FFFFFF"/>
                </a:solidFill>
                <a:latin typeface="Verdana"/>
                <a:cs typeface="Verdana"/>
              </a:rPr>
              <a:t>clinical </a:t>
            </a:r>
            <a:r>
              <a:rPr sz="1625" spc="-21" dirty="0">
                <a:solidFill>
                  <a:srgbClr val="FFFFFF"/>
                </a:solidFill>
                <a:latin typeface="Verdana"/>
                <a:cs typeface="Verdana"/>
              </a:rPr>
              <a:t>outcomes </a:t>
            </a:r>
            <a:r>
              <a:rPr sz="1625" spc="-4" dirty="0">
                <a:solidFill>
                  <a:srgbClr val="FFFFFF"/>
                </a:solidFill>
                <a:latin typeface="Verdana"/>
                <a:cs typeface="Verdana"/>
              </a:rPr>
              <a:t>in </a:t>
            </a:r>
            <a:r>
              <a:rPr sz="1625" spc="-17" dirty="0">
                <a:solidFill>
                  <a:srgbClr val="FFFFFF"/>
                </a:solidFill>
                <a:latin typeface="Verdana"/>
                <a:cs typeface="Verdana"/>
              </a:rPr>
              <a:t>patients </a:t>
            </a:r>
            <a:r>
              <a:rPr sz="1625" spc="-13" dirty="0">
                <a:solidFill>
                  <a:srgbClr val="FFFFFF"/>
                </a:solidFill>
                <a:latin typeface="Verdana"/>
                <a:cs typeface="Verdana"/>
              </a:rPr>
              <a:t>with </a:t>
            </a:r>
            <a:r>
              <a:rPr sz="1625" spc="-21" dirty="0">
                <a:solidFill>
                  <a:srgbClr val="FFFFFF"/>
                </a:solidFill>
                <a:latin typeface="Verdana"/>
                <a:cs typeface="Verdana"/>
              </a:rPr>
              <a:t>and without</a:t>
            </a:r>
            <a:r>
              <a:rPr sz="1625" spc="-77" dirty="0">
                <a:solidFill>
                  <a:srgbClr val="FFFFFF"/>
                </a:solidFill>
                <a:latin typeface="Verdana"/>
                <a:cs typeface="Verdana"/>
              </a:rPr>
              <a:t> </a:t>
            </a:r>
            <a:r>
              <a:rPr sz="1625" spc="-17" dirty="0">
                <a:solidFill>
                  <a:srgbClr val="FFFFFF"/>
                </a:solidFill>
                <a:latin typeface="Verdana"/>
                <a:cs typeface="Verdana"/>
              </a:rPr>
              <a:t>CKD</a:t>
            </a:r>
            <a:endParaRPr sz="1625">
              <a:latin typeface="Verdana"/>
              <a:cs typeface="Verdana"/>
            </a:endParaRPr>
          </a:p>
          <a:p>
            <a:pPr lvl="1">
              <a:spcBef>
                <a:spcPts val="17"/>
              </a:spcBef>
              <a:buChar char="•"/>
            </a:pPr>
            <a:endParaRPr sz="1625">
              <a:latin typeface="Times New Roman"/>
              <a:cs typeface="Times New Roman"/>
            </a:endParaRPr>
          </a:p>
          <a:p>
            <a:pPr marL="251947" indent="-241087">
              <a:buFont typeface="Arial"/>
              <a:buChar char="•"/>
              <a:tabLst>
                <a:tab pos="251947" algn="l"/>
                <a:tab pos="252490" algn="l"/>
              </a:tabLst>
            </a:pPr>
            <a:r>
              <a:rPr sz="1625" spc="-9" dirty="0">
                <a:solidFill>
                  <a:srgbClr val="FFFFFF"/>
                </a:solidFill>
                <a:latin typeface="Verdana"/>
                <a:cs typeface="Verdana"/>
              </a:rPr>
              <a:t>In </a:t>
            </a:r>
            <a:r>
              <a:rPr sz="1625" spc="-30" dirty="0">
                <a:solidFill>
                  <a:srgbClr val="FFFFFF"/>
                </a:solidFill>
                <a:latin typeface="Verdana"/>
                <a:cs typeface="Verdana"/>
              </a:rPr>
              <a:t>PARADIGM-HF </a:t>
            </a:r>
            <a:r>
              <a:rPr sz="1454" spc="-30" dirty="0">
                <a:solidFill>
                  <a:srgbClr val="FFFFFF"/>
                </a:solidFill>
                <a:latin typeface="Verdana"/>
                <a:cs typeface="Verdana"/>
              </a:rPr>
              <a:t>Renal</a:t>
            </a:r>
            <a:r>
              <a:rPr sz="1454" spc="-73" dirty="0">
                <a:solidFill>
                  <a:srgbClr val="FFFFFF"/>
                </a:solidFill>
                <a:latin typeface="Verdana"/>
                <a:cs typeface="Verdana"/>
              </a:rPr>
              <a:t> </a:t>
            </a:r>
            <a:r>
              <a:rPr sz="1454" spc="-21" dirty="0">
                <a:solidFill>
                  <a:srgbClr val="FFFFFF"/>
                </a:solidFill>
                <a:latin typeface="Verdana"/>
                <a:cs typeface="Verdana"/>
              </a:rPr>
              <a:t>Exclusion:</a:t>
            </a:r>
            <a:endParaRPr sz="1454">
              <a:latin typeface="Verdana"/>
              <a:cs typeface="Verdana"/>
            </a:endParaRPr>
          </a:p>
          <a:p>
            <a:pPr marL="1061000" lvl="1" indent="-241087">
              <a:lnSpc>
                <a:spcPts val="1722"/>
              </a:lnSpc>
              <a:spcBef>
                <a:spcPts val="26"/>
              </a:spcBef>
              <a:buFont typeface="Arial"/>
              <a:buChar char="•"/>
              <a:tabLst>
                <a:tab pos="1061000" algn="l"/>
                <a:tab pos="1061543" algn="l"/>
              </a:tabLst>
            </a:pPr>
            <a:r>
              <a:rPr sz="1454" spc="-21" dirty="0">
                <a:solidFill>
                  <a:srgbClr val="FFFFFF"/>
                </a:solidFill>
                <a:latin typeface="Verdana"/>
                <a:cs typeface="Verdana"/>
              </a:rPr>
              <a:t>eGFR </a:t>
            </a:r>
            <a:r>
              <a:rPr sz="1454" spc="-4" dirty="0">
                <a:solidFill>
                  <a:srgbClr val="FFFFFF"/>
                </a:solidFill>
                <a:latin typeface="Verdana"/>
                <a:cs typeface="Verdana"/>
              </a:rPr>
              <a:t>&lt; </a:t>
            </a:r>
            <a:r>
              <a:rPr sz="1454" spc="-17" dirty="0">
                <a:solidFill>
                  <a:srgbClr val="FFFFFF"/>
                </a:solidFill>
                <a:latin typeface="Verdana"/>
                <a:cs typeface="Verdana"/>
              </a:rPr>
              <a:t>30 </a:t>
            </a:r>
            <a:r>
              <a:rPr sz="1454" spc="-26" dirty="0">
                <a:solidFill>
                  <a:srgbClr val="FFFFFF"/>
                </a:solidFill>
                <a:latin typeface="Verdana"/>
                <a:cs typeface="Verdana"/>
              </a:rPr>
              <a:t>ml/min/1.73m</a:t>
            </a:r>
            <a:r>
              <a:rPr sz="1411" spc="-38" baseline="25252" dirty="0">
                <a:solidFill>
                  <a:srgbClr val="FFFFFF"/>
                </a:solidFill>
                <a:latin typeface="Verdana"/>
                <a:cs typeface="Verdana"/>
              </a:rPr>
              <a:t>2 </a:t>
            </a:r>
            <a:r>
              <a:rPr sz="1454" spc="-17" dirty="0">
                <a:solidFill>
                  <a:srgbClr val="FFFFFF"/>
                </a:solidFill>
                <a:latin typeface="Verdana"/>
                <a:cs typeface="Verdana"/>
              </a:rPr>
              <a:t>at </a:t>
            </a:r>
            <a:r>
              <a:rPr sz="1454" spc="-21" dirty="0">
                <a:solidFill>
                  <a:srgbClr val="FFFFFF"/>
                </a:solidFill>
                <a:latin typeface="Verdana"/>
                <a:cs typeface="Verdana"/>
              </a:rPr>
              <a:t>screening /run-in </a:t>
            </a:r>
            <a:r>
              <a:rPr sz="1454" spc="-4" dirty="0">
                <a:solidFill>
                  <a:srgbClr val="FFFFFF"/>
                </a:solidFill>
                <a:latin typeface="Verdana"/>
                <a:cs typeface="Verdana"/>
              </a:rPr>
              <a:t>/</a:t>
            </a:r>
            <a:r>
              <a:rPr sz="1454" spc="-94" dirty="0">
                <a:solidFill>
                  <a:srgbClr val="FFFFFF"/>
                </a:solidFill>
                <a:latin typeface="Verdana"/>
                <a:cs typeface="Verdana"/>
              </a:rPr>
              <a:t> </a:t>
            </a:r>
            <a:r>
              <a:rPr sz="1454" spc="-26" dirty="0">
                <a:solidFill>
                  <a:srgbClr val="FFFFFF"/>
                </a:solidFill>
                <a:latin typeface="Verdana"/>
                <a:cs typeface="Verdana"/>
              </a:rPr>
              <a:t>randomization</a:t>
            </a:r>
            <a:endParaRPr sz="1454">
              <a:latin typeface="Verdana"/>
              <a:cs typeface="Verdana"/>
            </a:endParaRPr>
          </a:p>
          <a:p>
            <a:pPr marL="1061000" lvl="1" indent="-241087">
              <a:lnSpc>
                <a:spcPts val="1722"/>
              </a:lnSpc>
              <a:buFont typeface="Arial"/>
              <a:buChar char="•"/>
              <a:tabLst>
                <a:tab pos="1061000" algn="l"/>
                <a:tab pos="1061543" algn="l"/>
              </a:tabLst>
            </a:pPr>
            <a:r>
              <a:rPr sz="1454" spc="-21" dirty="0">
                <a:solidFill>
                  <a:srgbClr val="FFFFFF"/>
                </a:solidFill>
                <a:latin typeface="Verdana"/>
                <a:cs typeface="Verdana"/>
              </a:rPr>
              <a:t>Decrease </a:t>
            </a:r>
            <a:r>
              <a:rPr sz="1454" spc="-9" dirty="0">
                <a:solidFill>
                  <a:srgbClr val="FFFFFF"/>
                </a:solidFill>
                <a:latin typeface="Verdana"/>
                <a:cs typeface="Verdana"/>
              </a:rPr>
              <a:t>in </a:t>
            </a:r>
            <a:r>
              <a:rPr sz="1454" spc="-21" dirty="0">
                <a:solidFill>
                  <a:srgbClr val="FFFFFF"/>
                </a:solidFill>
                <a:latin typeface="Verdana"/>
                <a:cs typeface="Verdana"/>
              </a:rPr>
              <a:t>eGFR </a:t>
            </a:r>
            <a:r>
              <a:rPr sz="1454" spc="-30" dirty="0">
                <a:solidFill>
                  <a:srgbClr val="FFFFFF"/>
                </a:solidFill>
                <a:latin typeface="Verdana"/>
                <a:cs typeface="Verdana"/>
              </a:rPr>
              <a:t>&gt;25%(&gt;35%) </a:t>
            </a:r>
            <a:r>
              <a:rPr sz="1454" spc="-17" dirty="0">
                <a:solidFill>
                  <a:srgbClr val="FFFFFF"/>
                </a:solidFill>
                <a:latin typeface="Verdana"/>
                <a:cs typeface="Verdana"/>
              </a:rPr>
              <a:t>during run </a:t>
            </a:r>
            <a:r>
              <a:rPr sz="1454" spc="-9" dirty="0">
                <a:solidFill>
                  <a:srgbClr val="FFFFFF"/>
                </a:solidFill>
                <a:latin typeface="Verdana"/>
                <a:cs typeface="Verdana"/>
              </a:rPr>
              <a:t>in</a:t>
            </a:r>
            <a:r>
              <a:rPr sz="1454" spc="-167" dirty="0">
                <a:solidFill>
                  <a:srgbClr val="FFFFFF"/>
                </a:solidFill>
                <a:latin typeface="Verdana"/>
                <a:cs typeface="Verdana"/>
              </a:rPr>
              <a:t> </a:t>
            </a:r>
            <a:r>
              <a:rPr sz="1454" spc="-17" dirty="0">
                <a:solidFill>
                  <a:srgbClr val="FFFFFF"/>
                </a:solidFill>
                <a:latin typeface="Verdana"/>
                <a:cs typeface="Verdana"/>
              </a:rPr>
              <a:t>period</a:t>
            </a:r>
            <a:endParaRPr sz="1454">
              <a:latin typeface="Verdana"/>
              <a:cs typeface="Verdana"/>
            </a:endParaRPr>
          </a:p>
          <a:p>
            <a:pPr marL="251947" marR="339911" indent="-241087">
              <a:lnSpc>
                <a:spcPts val="1864"/>
              </a:lnSpc>
              <a:spcBef>
                <a:spcPts val="966"/>
              </a:spcBef>
              <a:buFont typeface="Arial"/>
              <a:buChar char="•"/>
              <a:tabLst>
                <a:tab pos="251947" algn="l"/>
                <a:tab pos="252490" algn="l"/>
              </a:tabLst>
            </a:pPr>
            <a:r>
              <a:rPr sz="1625" spc="-17" dirty="0">
                <a:solidFill>
                  <a:srgbClr val="FFFFFF"/>
                </a:solidFill>
                <a:latin typeface="Verdana"/>
                <a:cs typeface="Verdana"/>
              </a:rPr>
              <a:t>eGFR </a:t>
            </a:r>
            <a:r>
              <a:rPr sz="1625" spc="-30" dirty="0">
                <a:solidFill>
                  <a:srgbClr val="FFFFFF"/>
                </a:solidFill>
                <a:latin typeface="Verdana"/>
                <a:cs typeface="Verdana"/>
              </a:rPr>
              <a:t>(sMDRD, </a:t>
            </a:r>
            <a:r>
              <a:rPr sz="1625" spc="-21" dirty="0">
                <a:solidFill>
                  <a:srgbClr val="FFFFFF"/>
                </a:solidFill>
                <a:latin typeface="Verdana"/>
                <a:cs typeface="Verdana"/>
              </a:rPr>
              <a:t>traceable </a:t>
            </a:r>
            <a:r>
              <a:rPr sz="1625" spc="-9" dirty="0">
                <a:solidFill>
                  <a:srgbClr val="FFFFFF"/>
                </a:solidFill>
                <a:latin typeface="Verdana"/>
                <a:cs typeface="Verdana"/>
              </a:rPr>
              <a:t>to </a:t>
            </a:r>
            <a:r>
              <a:rPr sz="1625" spc="-21" dirty="0">
                <a:solidFill>
                  <a:srgbClr val="FFFFFF"/>
                </a:solidFill>
                <a:latin typeface="Verdana"/>
                <a:cs typeface="Verdana"/>
              </a:rPr>
              <a:t>IDMS) </a:t>
            </a:r>
            <a:r>
              <a:rPr sz="1625" spc="-26" dirty="0">
                <a:solidFill>
                  <a:srgbClr val="FFFFFF"/>
                </a:solidFill>
                <a:latin typeface="Verdana"/>
                <a:cs typeface="Verdana"/>
              </a:rPr>
              <a:t>was </a:t>
            </a:r>
            <a:r>
              <a:rPr sz="1625" spc="-21" dirty="0">
                <a:solidFill>
                  <a:srgbClr val="FFFFFF"/>
                </a:solidFill>
                <a:latin typeface="Verdana"/>
                <a:cs typeface="Verdana"/>
              </a:rPr>
              <a:t>measured </a:t>
            </a:r>
            <a:r>
              <a:rPr sz="1625" spc="-17" dirty="0">
                <a:solidFill>
                  <a:srgbClr val="FFFFFF"/>
                </a:solidFill>
                <a:latin typeface="Verdana"/>
                <a:cs typeface="Verdana"/>
              </a:rPr>
              <a:t>at </a:t>
            </a:r>
            <a:r>
              <a:rPr sz="1625" spc="-21" dirty="0">
                <a:solidFill>
                  <a:srgbClr val="FFFFFF"/>
                </a:solidFill>
                <a:latin typeface="Verdana"/>
                <a:cs typeface="Verdana"/>
              </a:rPr>
              <a:t>randomization,  </a:t>
            </a:r>
            <a:r>
              <a:rPr sz="1625" spc="-17" dirty="0">
                <a:solidFill>
                  <a:srgbClr val="FFFFFF"/>
                </a:solidFill>
                <a:latin typeface="Verdana"/>
                <a:cs typeface="Verdana"/>
              </a:rPr>
              <a:t>after </a:t>
            </a:r>
            <a:r>
              <a:rPr sz="1625" spc="-13" dirty="0">
                <a:solidFill>
                  <a:srgbClr val="FFFFFF"/>
                </a:solidFill>
                <a:latin typeface="Verdana"/>
                <a:cs typeface="Verdana"/>
              </a:rPr>
              <a:t>2, 4, </a:t>
            </a:r>
            <a:r>
              <a:rPr sz="1625" spc="-4" dirty="0">
                <a:solidFill>
                  <a:srgbClr val="FFFFFF"/>
                </a:solidFill>
                <a:latin typeface="Verdana"/>
                <a:cs typeface="Verdana"/>
              </a:rPr>
              <a:t>8 </a:t>
            </a:r>
            <a:r>
              <a:rPr sz="1625" spc="-21" dirty="0">
                <a:solidFill>
                  <a:srgbClr val="FFFFFF"/>
                </a:solidFill>
                <a:latin typeface="Verdana"/>
                <a:cs typeface="Verdana"/>
              </a:rPr>
              <a:t>weeks, </a:t>
            </a:r>
            <a:r>
              <a:rPr sz="1625" spc="-4" dirty="0">
                <a:solidFill>
                  <a:srgbClr val="FFFFFF"/>
                </a:solidFill>
                <a:latin typeface="Verdana"/>
                <a:cs typeface="Verdana"/>
              </a:rPr>
              <a:t>4 </a:t>
            </a:r>
            <a:r>
              <a:rPr sz="1625" spc="-21" dirty="0">
                <a:solidFill>
                  <a:srgbClr val="FFFFFF"/>
                </a:solidFill>
                <a:latin typeface="Verdana"/>
                <a:cs typeface="Verdana"/>
              </a:rPr>
              <a:t>months and every </a:t>
            </a:r>
            <a:r>
              <a:rPr sz="1625" spc="-4" dirty="0">
                <a:solidFill>
                  <a:srgbClr val="FFFFFF"/>
                </a:solidFill>
                <a:latin typeface="Verdana"/>
                <a:cs typeface="Verdana"/>
              </a:rPr>
              <a:t>4 </a:t>
            </a:r>
            <a:r>
              <a:rPr sz="1625" spc="-21" dirty="0">
                <a:solidFill>
                  <a:srgbClr val="FFFFFF"/>
                </a:solidFill>
                <a:latin typeface="Verdana"/>
                <a:cs typeface="Verdana"/>
              </a:rPr>
              <a:t>months</a:t>
            </a:r>
            <a:r>
              <a:rPr sz="1625" spc="-133" dirty="0">
                <a:solidFill>
                  <a:srgbClr val="FFFFFF"/>
                </a:solidFill>
                <a:latin typeface="Verdana"/>
                <a:cs typeface="Verdana"/>
              </a:rPr>
              <a:t> </a:t>
            </a:r>
            <a:r>
              <a:rPr sz="1625" spc="-38" dirty="0">
                <a:solidFill>
                  <a:srgbClr val="FFFFFF"/>
                </a:solidFill>
                <a:latin typeface="Verdana"/>
                <a:cs typeface="Verdana"/>
              </a:rPr>
              <a:t>thereafter.</a:t>
            </a:r>
            <a:endParaRPr sz="1625">
              <a:latin typeface="Verdana"/>
              <a:cs typeface="Verdana"/>
            </a:endParaRPr>
          </a:p>
          <a:p>
            <a:pPr>
              <a:spcBef>
                <a:spcPts val="13"/>
              </a:spcBef>
              <a:buClr>
                <a:srgbClr val="FFFFFF"/>
              </a:buClr>
              <a:buFont typeface="Arial"/>
              <a:buChar char="•"/>
            </a:pPr>
            <a:endParaRPr sz="2352">
              <a:latin typeface="Times New Roman"/>
              <a:cs typeface="Times New Roman"/>
            </a:endParaRPr>
          </a:p>
          <a:p>
            <a:pPr marL="251947" indent="-241087">
              <a:buFont typeface="Arial"/>
              <a:buChar char="•"/>
              <a:tabLst>
                <a:tab pos="251947" algn="l"/>
                <a:tab pos="252490" algn="l"/>
              </a:tabLst>
            </a:pPr>
            <a:r>
              <a:rPr sz="1625" spc="-17" dirty="0">
                <a:solidFill>
                  <a:srgbClr val="FFFFFF"/>
                </a:solidFill>
                <a:latin typeface="Verdana"/>
                <a:cs typeface="Verdana"/>
              </a:rPr>
              <a:t>Prespecified</a:t>
            </a:r>
            <a:r>
              <a:rPr sz="1625" spc="-68" dirty="0">
                <a:solidFill>
                  <a:srgbClr val="FFFFFF"/>
                </a:solidFill>
                <a:latin typeface="Verdana"/>
                <a:cs typeface="Verdana"/>
              </a:rPr>
              <a:t> </a:t>
            </a:r>
            <a:r>
              <a:rPr sz="1625" spc="-21" dirty="0">
                <a:solidFill>
                  <a:srgbClr val="FFFFFF"/>
                </a:solidFill>
                <a:latin typeface="Verdana"/>
                <a:cs typeface="Verdana"/>
              </a:rPr>
              <a:t>outcome:</a:t>
            </a:r>
            <a:endParaRPr sz="1625">
              <a:latin typeface="Verdana"/>
              <a:cs typeface="Verdana"/>
            </a:endParaRPr>
          </a:p>
          <a:p>
            <a:pPr marL="656473" lvl="1" indent="-241087">
              <a:lnSpc>
                <a:spcPts val="1920"/>
              </a:lnSpc>
              <a:buFont typeface="Arial"/>
              <a:buChar char="•"/>
              <a:tabLst>
                <a:tab pos="656473" algn="l"/>
                <a:tab pos="657016" algn="l"/>
              </a:tabLst>
            </a:pPr>
            <a:r>
              <a:rPr sz="1625" spc="-21" dirty="0">
                <a:solidFill>
                  <a:srgbClr val="FFFFFF"/>
                </a:solidFill>
                <a:latin typeface="Verdana"/>
                <a:cs typeface="Verdana"/>
              </a:rPr>
              <a:t>Interaction </a:t>
            </a:r>
            <a:r>
              <a:rPr sz="1625" spc="-17" dirty="0">
                <a:solidFill>
                  <a:srgbClr val="FFFFFF"/>
                </a:solidFill>
                <a:latin typeface="Verdana"/>
                <a:cs typeface="Verdana"/>
              </a:rPr>
              <a:t>CKD </a:t>
            </a:r>
            <a:r>
              <a:rPr sz="1625" spc="-4" dirty="0">
                <a:solidFill>
                  <a:srgbClr val="FFFFFF"/>
                </a:solidFill>
                <a:latin typeface="Verdana"/>
                <a:cs typeface="Verdana"/>
              </a:rPr>
              <a:t>x </a:t>
            </a:r>
            <a:r>
              <a:rPr sz="1625" spc="-26" dirty="0">
                <a:solidFill>
                  <a:srgbClr val="FFFFFF"/>
                </a:solidFill>
                <a:latin typeface="Verdana"/>
                <a:cs typeface="Verdana"/>
              </a:rPr>
              <a:t>randomized </a:t>
            </a:r>
            <a:r>
              <a:rPr sz="1625" spc="-21" dirty="0">
                <a:solidFill>
                  <a:srgbClr val="FFFFFF"/>
                </a:solidFill>
                <a:latin typeface="Verdana"/>
                <a:cs typeface="Verdana"/>
              </a:rPr>
              <a:t>treatment and</a:t>
            </a:r>
            <a:r>
              <a:rPr sz="1625" spc="-73" dirty="0">
                <a:solidFill>
                  <a:srgbClr val="FFFFFF"/>
                </a:solidFill>
                <a:latin typeface="Verdana"/>
                <a:cs typeface="Verdana"/>
              </a:rPr>
              <a:t> </a:t>
            </a:r>
            <a:r>
              <a:rPr sz="1625" spc="-21" dirty="0">
                <a:solidFill>
                  <a:srgbClr val="FFFFFF"/>
                </a:solidFill>
                <a:latin typeface="Verdana"/>
                <a:cs typeface="Verdana"/>
              </a:rPr>
              <a:t>outcome</a:t>
            </a:r>
            <a:endParaRPr sz="1625">
              <a:latin typeface="Verdana"/>
              <a:cs typeface="Verdana"/>
            </a:endParaRPr>
          </a:p>
          <a:p>
            <a:pPr marL="656473" marR="695025" lvl="1" indent="-241087">
              <a:lnSpc>
                <a:spcPts val="1967"/>
              </a:lnSpc>
              <a:spcBef>
                <a:spcPts val="21"/>
              </a:spcBef>
              <a:buFont typeface="Arial"/>
              <a:buChar char="•"/>
              <a:tabLst>
                <a:tab pos="656473" algn="l"/>
                <a:tab pos="657016" algn="l"/>
              </a:tabLst>
            </a:pPr>
            <a:r>
              <a:rPr sz="1625" spc="-30" dirty="0">
                <a:solidFill>
                  <a:srgbClr val="FFFFFF"/>
                </a:solidFill>
                <a:latin typeface="Verdana"/>
                <a:cs typeface="Verdana"/>
              </a:rPr>
              <a:t>Renal </a:t>
            </a:r>
            <a:r>
              <a:rPr sz="1625" spc="-21" dirty="0">
                <a:solidFill>
                  <a:srgbClr val="FFFFFF"/>
                </a:solidFill>
                <a:latin typeface="Verdana"/>
                <a:cs typeface="Verdana"/>
              </a:rPr>
              <a:t>outcome </a:t>
            </a:r>
            <a:r>
              <a:rPr sz="1625" spc="-17" dirty="0">
                <a:solidFill>
                  <a:srgbClr val="FFFFFF"/>
                </a:solidFill>
                <a:latin typeface="Verdana"/>
                <a:cs typeface="Verdana"/>
              </a:rPr>
              <a:t>(&gt;50% </a:t>
            </a:r>
            <a:r>
              <a:rPr sz="1625" spc="-13" dirty="0">
                <a:solidFill>
                  <a:srgbClr val="FFFFFF"/>
                </a:solidFill>
                <a:latin typeface="Verdana"/>
                <a:cs typeface="Verdana"/>
              </a:rPr>
              <a:t>fall </a:t>
            </a:r>
            <a:r>
              <a:rPr sz="1625" spc="-4" dirty="0">
                <a:solidFill>
                  <a:srgbClr val="FFFFFF"/>
                </a:solidFill>
                <a:latin typeface="Verdana"/>
                <a:cs typeface="Verdana"/>
              </a:rPr>
              <a:t>in </a:t>
            </a:r>
            <a:r>
              <a:rPr sz="1625" spc="-17" dirty="0">
                <a:solidFill>
                  <a:srgbClr val="FFFFFF"/>
                </a:solidFill>
                <a:latin typeface="Verdana"/>
                <a:cs typeface="Verdana"/>
              </a:rPr>
              <a:t>eGFR, &gt;30 </a:t>
            </a:r>
            <a:r>
              <a:rPr sz="1625" spc="-21" dirty="0">
                <a:solidFill>
                  <a:srgbClr val="FFFFFF"/>
                </a:solidFill>
                <a:latin typeface="Verdana"/>
                <a:cs typeface="Verdana"/>
              </a:rPr>
              <a:t>ml/min/1.73m</a:t>
            </a:r>
            <a:r>
              <a:rPr sz="1539" spc="-32" baseline="27777" dirty="0">
                <a:solidFill>
                  <a:srgbClr val="FFFFFF"/>
                </a:solidFill>
                <a:latin typeface="Verdana"/>
                <a:cs typeface="Verdana"/>
              </a:rPr>
              <a:t>2 </a:t>
            </a:r>
            <a:r>
              <a:rPr sz="1625" spc="-13" dirty="0">
                <a:solidFill>
                  <a:srgbClr val="FFFFFF"/>
                </a:solidFill>
                <a:latin typeface="Verdana"/>
                <a:cs typeface="Verdana"/>
              </a:rPr>
              <a:t>fall  </a:t>
            </a:r>
            <a:r>
              <a:rPr sz="1625" spc="-21" dirty="0">
                <a:solidFill>
                  <a:srgbClr val="FFFFFF"/>
                </a:solidFill>
                <a:latin typeface="Verdana"/>
                <a:cs typeface="Verdana"/>
              </a:rPr>
              <a:t>(to&lt;60) </a:t>
            </a:r>
            <a:r>
              <a:rPr sz="1625" spc="-17" dirty="0">
                <a:solidFill>
                  <a:srgbClr val="FFFFFF"/>
                </a:solidFill>
                <a:latin typeface="Verdana"/>
                <a:cs typeface="Verdana"/>
              </a:rPr>
              <a:t>or</a:t>
            </a:r>
            <a:r>
              <a:rPr sz="1625" spc="-81" dirty="0">
                <a:solidFill>
                  <a:srgbClr val="FFFFFF"/>
                </a:solidFill>
                <a:latin typeface="Verdana"/>
                <a:cs typeface="Verdana"/>
              </a:rPr>
              <a:t> </a:t>
            </a:r>
            <a:r>
              <a:rPr sz="1625" spc="-21" dirty="0">
                <a:solidFill>
                  <a:srgbClr val="FFFFFF"/>
                </a:solidFill>
                <a:latin typeface="Verdana"/>
                <a:cs typeface="Verdana"/>
              </a:rPr>
              <a:t>ESRD)</a:t>
            </a:r>
            <a:endParaRPr sz="1625">
              <a:latin typeface="Verdana"/>
              <a:cs typeface="Verdana"/>
            </a:endParaRPr>
          </a:p>
          <a:p>
            <a:pPr marL="656473" lvl="1" indent="-241087">
              <a:lnSpc>
                <a:spcPts val="1821"/>
              </a:lnSpc>
              <a:buFont typeface="Arial"/>
              <a:buChar char="•"/>
              <a:tabLst>
                <a:tab pos="656473" algn="l"/>
                <a:tab pos="657016" algn="l"/>
              </a:tabLst>
            </a:pPr>
            <a:r>
              <a:rPr sz="1625" spc="-17" dirty="0">
                <a:solidFill>
                  <a:srgbClr val="FFFFFF"/>
                </a:solidFill>
                <a:latin typeface="Verdana"/>
                <a:cs typeface="Verdana"/>
              </a:rPr>
              <a:t>Slope of eGFR </a:t>
            </a:r>
            <a:r>
              <a:rPr sz="1625" spc="-26" dirty="0">
                <a:solidFill>
                  <a:srgbClr val="FFFFFF"/>
                </a:solidFill>
                <a:latin typeface="Verdana"/>
                <a:cs typeface="Verdana"/>
              </a:rPr>
              <a:t>over</a:t>
            </a:r>
            <a:r>
              <a:rPr sz="1625" spc="-97" dirty="0">
                <a:solidFill>
                  <a:srgbClr val="FFFFFF"/>
                </a:solidFill>
                <a:latin typeface="Verdana"/>
                <a:cs typeface="Verdana"/>
              </a:rPr>
              <a:t> </a:t>
            </a:r>
            <a:r>
              <a:rPr sz="1625" spc="-17" dirty="0">
                <a:solidFill>
                  <a:srgbClr val="FFFFFF"/>
                </a:solidFill>
                <a:latin typeface="Verdana"/>
                <a:cs typeface="Verdana"/>
              </a:rPr>
              <a:t>time</a:t>
            </a:r>
            <a:endParaRPr sz="1625">
              <a:latin typeface="Verdana"/>
              <a:cs typeface="Verdana"/>
            </a:endParaRPr>
          </a:p>
        </p:txBody>
      </p:sp>
    </p:spTree>
    <p:extLst>
      <p:ext uri="{BB962C8B-B14F-4D97-AF65-F5344CB8AC3E}">
        <p14:creationId xmlns:p14="http://schemas.microsoft.com/office/powerpoint/2010/main" val="1883646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2663705" y="2919237"/>
            <a:ext cx="4542896" cy="1566426"/>
          </a:xfrm>
          <a:prstGeom prst="rect">
            <a:avLst/>
          </a:prstGeom>
          <a:blipFill>
            <a:blip r:embed="rId3" cstate="print"/>
            <a:stretch>
              <a:fillRect/>
            </a:stretch>
          </a:blipFill>
        </p:spPr>
        <p:txBody>
          <a:bodyPr wrap="square" lIns="0" tIns="0" rIns="0" bIns="0" rtlCol="0"/>
          <a:lstStyle/>
          <a:p>
            <a:endParaRPr sz="1539"/>
          </a:p>
        </p:txBody>
      </p:sp>
      <p:sp>
        <p:nvSpPr>
          <p:cNvPr id="4" name="object 4"/>
          <p:cNvSpPr/>
          <p:nvPr/>
        </p:nvSpPr>
        <p:spPr>
          <a:xfrm>
            <a:off x="2713553" y="2945066"/>
            <a:ext cx="4451456" cy="1467167"/>
          </a:xfrm>
          <a:custGeom>
            <a:avLst/>
            <a:gdLst/>
            <a:ahLst/>
            <a:cxnLst/>
            <a:rect l="l" t="t" r="r" b="b"/>
            <a:pathLst>
              <a:path w="5205730" h="1715770">
                <a:moveTo>
                  <a:pt x="0" y="0"/>
                </a:moveTo>
                <a:lnTo>
                  <a:pt x="78723" y="115632"/>
                </a:lnTo>
                <a:lnTo>
                  <a:pt x="177128" y="173448"/>
                </a:lnTo>
                <a:lnTo>
                  <a:pt x="452663" y="279445"/>
                </a:lnTo>
                <a:lnTo>
                  <a:pt x="885644" y="366168"/>
                </a:lnTo>
                <a:lnTo>
                  <a:pt x="1377667" y="462529"/>
                </a:lnTo>
                <a:lnTo>
                  <a:pt x="1850010" y="587798"/>
                </a:lnTo>
                <a:lnTo>
                  <a:pt x="2342035" y="529982"/>
                </a:lnTo>
                <a:lnTo>
                  <a:pt x="2824219" y="664887"/>
                </a:lnTo>
                <a:lnTo>
                  <a:pt x="3296563" y="1002147"/>
                </a:lnTo>
                <a:lnTo>
                  <a:pt x="3778747" y="1233412"/>
                </a:lnTo>
                <a:lnTo>
                  <a:pt x="4280612" y="1377953"/>
                </a:lnTo>
                <a:lnTo>
                  <a:pt x="4713594" y="1532129"/>
                </a:lnTo>
                <a:lnTo>
                  <a:pt x="5205616" y="1715215"/>
                </a:lnTo>
              </a:path>
            </a:pathLst>
          </a:custGeom>
          <a:ln w="39438">
            <a:solidFill>
              <a:srgbClr val="00CC00"/>
            </a:solidFill>
          </a:ln>
        </p:spPr>
        <p:txBody>
          <a:bodyPr wrap="square" lIns="0" tIns="0" rIns="0" bIns="0" rtlCol="0"/>
          <a:lstStyle/>
          <a:p>
            <a:endParaRPr sz="1539"/>
          </a:p>
        </p:txBody>
      </p:sp>
      <p:sp>
        <p:nvSpPr>
          <p:cNvPr id="5" name="object 5"/>
          <p:cNvSpPr/>
          <p:nvPr/>
        </p:nvSpPr>
        <p:spPr>
          <a:xfrm>
            <a:off x="2702801" y="3010460"/>
            <a:ext cx="4537683" cy="1913072"/>
          </a:xfrm>
          <a:prstGeom prst="rect">
            <a:avLst/>
          </a:prstGeom>
          <a:blipFill>
            <a:blip r:embed="rId4" cstate="print"/>
            <a:stretch>
              <a:fillRect/>
            </a:stretch>
          </a:blipFill>
        </p:spPr>
        <p:txBody>
          <a:bodyPr wrap="square" lIns="0" tIns="0" rIns="0" bIns="0" rtlCol="0"/>
          <a:lstStyle/>
          <a:p>
            <a:endParaRPr sz="1539"/>
          </a:p>
        </p:txBody>
      </p:sp>
      <p:sp>
        <p:nvSpPr>
          <p:cNvPr id="6" name="object 6"/>
          <p:cNvSpPr/>
          <p:nvPr/>
        </p:nvSpPr>
        <p:spPr>
          <a:xfrm>
            <a:off x="2751054" y="3038578"/>
            <a:ext cx="4445483" cy="1813053"/>
          </a:xfrm>
          <a:custGeom>
            <a:avLst/>
            <a:gdLst/>
            <a:ahLst/>
            <a:cxnLst/>
            <a:rect l="l" t="t" r="r" b="b"/>
            <a:pathLst>
              <a:path w="5198745" h="2120265">
                <a:moveTo>
                  <a:pt x="0" y="0"/>
                </a:moveTo>
                <a:lnTo>
                  <a:pt x="137317" y="134904"/>
                </a:lnTo>
                <a:lnTo>
                  <a:pt x="392335" y="298716"/>
                </a:lnTo>
                <a:lnTo>
                  <a:pt x="912181" y="414350"/>
                </a:lnTo>
                <a:lnTo>
                  <a:pt x="1363367" y="568526"/>
                </a:lnTo>
                <a:lnTo>
                  <a:pt x="1834170" y="732339"/>
                </a:lnTo>
                <a:lnTo>
                  <a:pt x="2324590" y="876880"/>
                </a:lnTo>
                <a:lnTo>
                  <a:pt x="2785584" y="886515"/>
                </a:lnTo>
                <a:lnTo>
                  <a:pt x="3305429" y="1021420"/>
                </a:lnTo>
                <a:lnTo>
                  <a:pt x="3766423" y="1483950"/>
                </a:lnTo>
                <a:lnTo>
                  <a:pt x="4237226" y="1387590"/>
                </a:lnTo>
                <a:lnTo>
                  <a:pt x="4727647" y="1888664"/>
                </a:lnTo>
                <a:lnTo>
                  <a:pt x="5198450" y="2119929"/>
                </a:lnTo>
              </a:path>
            </a:pathLst>
          </a:custGeom>
          <a:ln w="39438">
            <a:solidFill>
              <a:srgbClr val="FF0000"/>
            </a:solidFill>
          </a:ln>
        </p:spPr>
        <p:txBody>
          <a:bodyPr wrap="square" lIns="0" tIns="0" rIns="0" bIns="0" rtlCol="0"/>
          <a:lstStyle/>
          <a:p>
            <a:endParaRPr sz="1539"/>
          </a:p>
        </p:txBody>
      </p:sp>
      <p:sp>
        <p:nvSpPr>
          <p:cNvPr id="7" name="object 7"/>
          <p:cNvSpPr/>
          <p:nvPr/>
        </p:nvSpPr>
        <p:spPr>
          <a:xfrm>
            <a:off x="2470835" y="2861897"/>
            <a:ext cx="112073" cy="2671525"/>
          </a:xfrm>
          <a:prstGeom prst="rect">
            <a:avLst/>
          </a:prstGeom>
          <a:blipFill>
            <a:blip r:embed="rId5" cstate="print"/>
            <a:stretch>
              <a:fillRect/>
            </a:stretch>
          </a:blipFill>
        </p:spPr>
        <p:txBody>
          <a:bodyPr wrap="square" lIns="0" tIns="0" rIns="0" bIns="0" rtlCol="0"/>
          <a:lstStyle/>
          <a:p>
            <a:endParaRPr sz="1539"/>
          </a:p>
        </p:txBody>
      </p:sp>
      <p:sp>
        <p:nvSpPr>
          <p:cNvPr id="8" name="object 8"/>
          <p:cNvSpPr/>
          <p:nvPr/>
        </p:nvSpPr>
        <p:spPr>
          <a:xfrm>
            <a:off x="2523547" y="2879148"/>
            <a:ext cx="6516" cy="2579216"/>
          </a:xfrm>
          <a:custGeom>
            <a:avLst/>
            <a:gdLst/>
            <a:ahLst/>
            <a:cxnLst/>
            <a:rect l="l" t="t" r="r" b="b"/>
            <a:pathLst>
              <a:path w="7619" h="3016250">
                <a:moveTo>
                  <a:pt x="0" y="0"/>
                </a:moveTo>
                <a:lnTo>
                  <a:pt x="7502" y="3016082"/>
                </a:lnTo>
              </a:path>
            </a:pathLst>
          </a:custGeom>
          <a:ln w="39422">
            <a:solidFill>
              <a:srgbClr val="FFFFFF"/>
            </a:solidFill>
          </a:ln>
        </p:spPr>
        <p:txBody>
          <a:bodyPr wrap="square" lIns="0" tIns="0" rIns="0" bIns="0" rtlCol="0"/>
          <a:lstStyle/>
          <a:p>
            <a:endParaRPr sz="1539"/>
          </a:p>
        </p:txBody>
      </p:sp>
      <p:sp>
        <p:nvSpPr>
          <p:cNvPr id="9" name="object 9"/>
          <p:cNvSpPr/>
          <p:nvPr/>
        </p:nvSpPr>
        <p:spPr>
          <a:xfrm>
            <a:off x="2486473" y="5423956"/>
            <a:ext cx="4899967" cy="109467"/>
          </a:xfrm>
          <a:prstGeom prst="rect">
            <a:avLst/>
          </a:prstGeom>
          <a:blipFill>
            <a:blip r:embed="rId6" cstate="print"/>
            <a:stretch>
              <a:fillRect/>
            </a:stretch>
          </a:blipFill>
        </p:spPr>
        <p:txBody>
          <a:bodyPr wrap="square" lIns="0" tIns="0" rIns="0" bIns="0" rtlCol="0"/>
          <a:lstStyle/>
          <a:p>
            <a:endParaRPr sz="1539"/>
          </a:p>
        </p:txBody>
      </p:sp>
      <p:sp>
        <p:nvSpPr>
          <p:cNvPr id="10" name="object 10"/>
          <p:cNvSpPr/>
          <p:nvPr/>
        </p:nvSpPr>
        <p:spPr>
          <a:xfrm>
            <a:off x="2523547" y="5458220"/>
            <a:ext cx="4810374" cy="0"/>
          </a:xfrm>
          <a:custGeom>
            <a:avLst/>
            <a:gdLst/>
            <a:ahLst/>
            <a:cxnLst/>
            <a:rect l="l" t="t" r="r" b="b"/>
            <a:pathLst>
              <a:path w="5625465">
                <a:moveTo>
                  <a:pt x="0" y="0"/>
                </a:moveTo>
                <a:lnTo>
                  <a:pt x="5624932" y="1"/>
                </a:lnTo>
              </a:path>
            </a:pathLst>
          </a:custGeom>
          <a:ln w="39440">
            <a:solidFill>
              <a:srgbClr val="FFFFFF"/>
            </a:solidFill>
          </a:ln>
        </p:spPr>
        <p:txBody>
          <a:bodyPr wrap="square" lIns="0" tIns="0" rIns="0" bIns="0" rtlCol="0"/>
          <a:lstStyle/>
          <a:p>
            <a:endParaRPr sz="1539"/>
          </a:p>
        </p:txBody>
      </p:sp>
      <p:sp>
        <p:nvSpPr>
          <p:cNvPr id="11" name="object 11"/>
          <p:cNvSpPr txBox="1"/>
          <p:nvPr/>
        </p:nvSpPr>
        <p:spPr>
          <a:xfrm>
            <a:off x="2142586" y="2712045"/>
            <a:ext cx="257922" cy="2866174"/>
          </a:xfrm>
          <a:prstGeom prst="rect">
            <a:avLst/>
          </a:prstGeom>
        </p:spPr>
        <p:txBody>
          <a:bodyPr vert="horz" wrap="square" lIns="0" tIns="112400" rIns="0" bIns="0" rtlCol="0">
            <a:spAutoFit/>
          </a:bodyPr>
          <a:lstStyle/>
          <a:p>
            <a:pPr marL="149865">
              <a:spcBef>
                <a:spcPts val="885"/>
              </a:spcBef>
            </a:pPr>
            <a:r>
              <a:rPr sz="1197" spc="-4" dirty="0">
                <a:solidFill>
                  <a:srgbClr val="FFFFFF"/>
                </a:solidFill>
                <a:latin typeface="Verdana"/>
                <a:cs typeface="Verdana"/>
              </a:rPr>
              <a:t>0</a:t>
            </a:r>
            <a:endParaRPr sz="1197">
              <a:latin typeface="Verdana"/>
              <a:cs typeface="Verdana"/>
            </a:endParaRPr>
          </a:p>
          <a:p>
            <a:pPr marL="10860">
              <a:spcBef>
                <a:spcPts val="800"/>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1</a:t>
            </a:r>
            <a:endParaRPr sz="1197">
              <a:latin typeface="Verdana"/>
              <a:cs typeface="Verdana"/>
            </a:endParaRPr>
          </a:p>
          <a:p>
            <a:pPr marL="10860">
              <a:spcBef>
                <a:spcPts val="778"/>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2</a:t>
            </a:r>
            <a:endParaRPr sz="1197">
              <a:latin typeface="Verdana"/>
              <a:cs typeface="Verdana"/>
            </a:endParaRPr>
          </a:p>
          <a:p>
            <a:pPr marL="10860">
              <a:spcBef>
                <a:spcPts val="778"/>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3</a:t>
            </a:r>
            <a:endParaRPr sz="1197">
              <a:latin typeface="Verdana"/>
              <a:cs typeface="Verdana"/>
            </a:endParaRPr>
          </a:p>
          <a:p>
            <a:pPr marL="10860">
              <a:spcBef>
                <a:spcPts val="800"/>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4</a:t>
            </a:r>
            <a:endParaRPr sz="1197">
              <a:latin typeface="Verdana"/>
              <a:cs typeface="Verdana"/>
            </a:endParaRPr>
          </a:p>
          <a:p>
            <a:pPr marL="10860">
              <a:spcBef>
                <a:spcPts val="778"/>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5</a:t>
            </a:r>
            <a:endParaRPr sz="1197">
              <a:latin typeface="Verdana"/>
              <a:cs typeface="Verdana"/>
            </a:endParaRPr>
          </a:p>
          <a:p>
            <a:pPr marL="10860">
              <a:spcBef>
                <a:spcPts val="697"/>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6</a:t>
            </a:r>
            <a:endParaRPr sz="1197">
              <a:latin typeface="Verdana"/>
              <a:cs typeface="Verdana"/>
            </a:endParaRPr>
          </a:p>
          <a:p>
            <a:pPr marL="10860">
              <a:spcBef>
                <a:spcPts val="800"/>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7</a:t>
            </a:r>
            <a:endParaRPr sz="1197">
              <a:latin typeface="Verdana"/>
              <a:cs typeface="Verdana"/>
            </a:endParaRPr>
          </a:p>
          <a:p>
            <a:pPr marL="10860">
              <a:spcBef>
                <a:spcPts val="778"/>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8</a:t>
            </a:r>
            <a:endParaRPr sz="1197">
              <a:latin typeface="Verdana"/>
              <a:cs typeface="Verdana"/>
            </a:endParaRPr>
          </a:p>
          <a:p>
            <a:pPr marL="10860">
              <a:spcBef>
                <a:spcPts val="778"/>
              </a:spcBef>
            </a:pPr>
            <a:r>
              <a:rPr sz="1197" spc="-4" dirty="0">
                <a:solidFill>
                  <a:srgbClr val="FFFFFF"/>
                </a:solidFill>
                <a:latin typeface="Verdana"/>
                <a:cs typeface="Verdana"/>
              </a:rPr>
              <a:t>-</a:t>
            </a:r>
            <a:r>
              <a:rPr sz="1197" spc="43" dirty="0">
                <a:solidFill>
                  <a:srgbClr val="FFFFFF"/>
                </a:solidFill>
                <a:latin typeface="Verdana"/>
                <a:cs typeface="Verdana"/>
              </a:rPr>
              <a:t> </a:t>
            </a:r>
            <a:r>
              <a:rPr sz="1197" spc="-4" dirty="0">
                <a:solidFill>
                  <a:srgbClr val="FFFFFF"/>
                </a:solidFill>
                <a:latin typeface="Verdana"/>
                <a:cs typeface="Verdana"/>
              </a:rPr>
              <a:t>9</a:t>
            </a:r>
            <a:endParaRPr sz="1197">
              <a:latin typeface="Verdana"/>
              <a:cs typeface="Verdana"/>
            </a:endParaRPr>
          </a:p>
        </p:txBody>
      </p:sp>
      <p:sp>
        <p:nvSpPr>
          <p:cNvPr id="12" name="object 12"/>
          <p:cNvSpPr txBox="1"/>
          <p:nvPr/>
        </p:nvSpPr>
        <p:spPr>
          <a:xfrm>
            <a:off x="3033150" y="5535945"/>
            <a:ext cx="139549" cy="234745"/>
          </a:xfrm>
          <a:prstGeom prst="rect">
            <a:avLst/>
          </a:prstGeom>
        </p:spPr>
        <p:txBody>
          <a:bodyPr vert="horz" wrap="square" lIns="0" tIns="10860" rIns="0" bIns="0" rtlCol="0">
            <a:spAutoFit/>
          </a:bodyPr>
          <a:lstStyle/>
          <a:p>
            <a:pPr marL="10860">
              <a:spcBef>
                <a:spcPts val="86"/>
              </a:spcBef>
            </a:pPr>
            <a:r>
              <a:rPr sz="1454" spc="-4" dirty="0">
                <a:solidFill>
                  <a:srgbClr val="FFFFFF"/>
                </a:solidFill>
                <a:latin typeface="Verdana"/>
                <a:cs typeface="Verdana"/>
              </a:rPr>
              <a:t>4</a:t>
            </a:r>
            <a:endParaRPr sz="1454">
              <a:latin typeface="Verdana"/>
              <a:cs typeface="Verdana"/>
            </a:endParaRPr>
          </a:p>
        </p:txBody>
      </p:sp>
      <p:sp>
        <p:nvSpPr>
          <p:cNvPr id="13" name="object 13"/>
          <p:cNvSpPr txBox="1"/>
          <p:nvPr/>
        </p:nvSpPr>
        <p:spPr>
          <a:xfrm>
            <a:off x="4496056" y="5535945"/>
            <a:ext cx="249777" cy="234745"/>
          </a:xfrm>
          <a:prstGeom prst="rect">
            <a:avLst/>
          </a:prstGeom>
        </p:spPr>
        <p:txBody>
          <a:bodyPr vert="horz" wrap="square" lIns="0" tIns="10860" rIns="0" bIns="0" rtlCol="0">
            <a:spAutoFit/>
          </a:bodyPr>
          <a:lstStyle/>
          <a:p>
            <a:pPr marL="10860">
              <a:spcBef>
                <a:spcPts val="86"/>
              </a:spcBef>
            </a:pPr>
            <a:r>
              <a:rPr sz="1454" spc="-34" dirty="0">
                <a:solidFill>
                  <a:srgbClr val="FFFFFF"/>
                </a:solidFill>
                <a:latin typeface="Verdana"/>
                <a:cs typeface="Verdana"/>
              </a:rPr>
              <a:t>20</a:t>
            </a:r>
            <a:endParaRPr sz="1454">
              <a:latin typeface="Verdana"/>
              <a:cs typeface="Verdana"/>
            </a:endParaRPr>
          </a:p>
        </p:txBody>
      </p:sp>
      <p:sp>
        <p:nvSpPr>
          <p:cNvPr id="14" name="object 14"/>
          <p:cNvSpPr txBox="1"/>
          <p:nvPr/>
        </p:nvSpPr>
        <p:spPr>
          <a:xfrm>
            <a:off x="4919086" y="5522913"/>
            <a:ext cx="249777" cy="234745"/>
          </a:xfrm>
          <a:prstGeom prst="rect">
            <a:avLst/>
          </a:prstGeom>
        </p:spPr>
        <p:txBody>
          <a:bodyPr vert="horz" wrap="square" lIns="0" tIns="10860" rIns="0" bIns="0" rtlCol="0">
            <a:spAutoFit/>
          </a:bodyPr>
          <a:lstStyle/>
          <a:p>
            <a:pPr marL="10860">
              <a:spcBef>
                <a:spcPts val="86"/>
              </a:spcBef>
            </a:pPr>
            <a:r>
              <a:rPr sz="1454" spc="-34" dirty="0">
                <a:solidFill>
                  <a:srgbClr val="FFFFFF"/>
                </a:solidFill>
                <a:latin typeface="Verdana"/>
                <a:cs typeface="Verdana"/>
              </a:rPr>
              <a:t>24</a:t>
            </a:r>
            <a:endParaRPr sz="1454">
              <a:latin typeface="Verdana"/>
              <a:cs typeface="Verdana"/>
            </a:endParaRPr>
          </a:p>
        </p:txBody>
      </p:sp>
      <p:sp>
        <p:nvSpPr>
          <p:cNvPr id="15" name="object 15"/>
          <p:cNvSpPr txBox="1"/>
          <p:nvPr/>
        </p:nvSpPr>
        <p:spPr>
          <a:xfrm>
            <a:off x="5342116" y="5541158"/>
            <a:ext cx="1095760" cy="234745"/>
          </a:xfrm>
          <a:prstGeom prst="rect">
            <a:avLst/>
          </a:prstGeom>
        </p:spPr>
        <p:txBody>
          <a:bodyPr vert="horz" wrap="square" lIns="0" tIns="10860" rIns="0" bIns="0" rtlCol="0">
            <a:spAutoFit/>
          </a:bodyPr>
          <a:lstStyle/>
          <a:p>
            <a:pPr marL="10860">
              <a:spcBef>
                <a:spcPts val="86"/>
              </a:spcBef>
              <a:tabLst>
                <a:tab pos="433305" algn="l"/>
                <a:tab pos="856836" algn="l"/>
              </a:tabLst>
            </a:pPr>
            <a:r>
              <a:rPr sz="2181" spc="-51" baseline="1633" dirty="0">
                <a:solidFill>
                  <a:srgbClr val="FFFFFF"/>
                </a:solidFill>
                <a:latin typeface="Verdana"/>
                <a:cs typeface="Verdana"/>
              </a:rPr>
              <a:t>2</a:t>
            </a:r>
            <a:r>
              <a:rPr sz="2181" spc="-6" baseline="1633" dirty="0">
                <a:solidFill>
                  <a:srgbClr val="FFFFFF"/>
                </a:solidFill>
                <a:latin typeface="Verdana"/>
                <a:cs typeface="Verdana"/>
              </a:rPr>
              <a:t>8</a:t>
            </a:r>
            <a:r>
              <a:rPr sz="2181" baseline="1633" dirty="0">
                <a:solidFill>
                  <a:srgbClr val="FFFFFF"/>
                </a:solidFill>
                <a:latin typeface="Verdana"/>
                <a:cs typeface="Verdana"/>
              </a:rPr>
              <a:t>	</a:t>
            </a:r>
            <a:r>
              <a:rPr sz="2181" spc="-51" baseline="1633" dirty="0">
                <a:solidFill>
                  <a:srgbClr val="FFFFFF"/>
                </a:solidFill>
                <a:latin typeface="Verdana"/>
                <a:cs typeface="Verdana"/>
              </a:rPr>
              <a:t>3</a:t>
            </a:r>
            <a:r>
              <a:rPr sz="2181" spc="-6" baseline="1633" dirty="0">
                <a:solidFill>
                  <a:srgbClr val="FFFFFF"/>
                </a:solidFill>
                <a:latin typeface="Verdana"/>
                <a:cs typeface="Verdana"/>
              </a:rPr>
              <a:t>2</a:t>
            </a:r>
            <a:r>
              <a:rPr sz="2181" baseline="1633" dirty="0">
                <a:solidFill>
                  <a:srgbClr val="FFFFFF"/>
                </a:solidFill>
                <a:latin typeface="Verdana"/>
                <a:cs typeface="Verdana"/>
              </a:rPr>
              <a:t>	</a:t>
            </a:r>
            <a:r>
              <a:rPr sz="1454" spc="-34" dirty="0">
                <a:solidFill>
                  <a:srgbClr val="FFFFFF"/>
                </a:solidFill>
                <a:latin typeface="Verdana"/>
                <a:cs typeface="Verdana"/>
              </a:rPr>
              <a:t>36</a:t>
            </a:r>
            <a:endParaRPr sz="1454">
              <a:latin typeface="Verdana"/>
              <a:cs typeface="Verdana"/>
            </a:endParaRPr>
          </a:p>
        </p:txBody>
      </p:sp>
      <p:sp>
        <p:nvSpPr>
          <p:cNvPr id="16" name="object 16"/>
          <p:cNvSpPr txBox="1"/>
          <p:nvPr/>
        </p:nvSpPr>
        <p:spPr>
          <a:xfrm>
            <a:off x="6611206" y="5522913"/>
            <a:ext cx="249777" cy="234745"/>
          </a:xfrm>
          <a:prstGeom prst="rect">
            <a:avLst/>
          </a:prstGeom>
        </p:spPr>
        <p:txBody>
          <a:bodyPr vert="horz" wrap="square" lIns="0" tIns="10860" rIns="0" bIns="0" rtlCol="0">
            <a:spAutoFit/>
          </a:bodyPr>
          <a:lstStyle/>
          <a:p>
            <a:pPr marL="10860">
              <a:spcBef>
                <a:spcPts val="86"/>
              </a:spcBef>
            </a:pPr>
            <a:r>
              <a:rPr sz="1454" spc="-34" dirty="0">
                <a:solidFill>
                  <a:srgbClr val="FFFFFF"/>
                </a:solidFill>
                <a:latin typeface="Verdana"/>
                <a:cs typeface="Verdana"/>
              </a:rPr>
              <a:t>40</a:t>
            </a:r>
            <a:endParaRPr sz="1454">
              <a:latin typeface="Verdana"/>
              <a:cs typeface="Verdana"/>
            </a:endParaRPr>
          </a:p>
        </p:txBody>
      </p:sp>
      <p:sp>
        <p:nvSpPr>
          <p:cNvPr id="17" name="object 17"/>
          <p:cNvSpPr txBox="1"/>
          <p:nvPr/>
        </p:nvSpPr>
        <p:spPr>
          <a:xfrm>
            <a:off x="7034239" y="5546371"/>
            <a:ext cx="249777" cy="234745"/>
          </a:xfrm>
          <a:prstGeom prst="rect">
            <a:avLst/>
          </a:prstGeom>
        </p:spPr>
        <p:txBody>
          <a:bodyPr vert="horz" wrap="square" lIns="0" tIns="10860" rIns="0" bIns="0" rtlCol="0">
            <a:spAutoFit/>
          </a:bodyPr>
          <a:lstStyle/>
          <a:p>
            <a:pPr marL="10860">
              <a:spcBef>
                <a:spcPts val="86"/>
              </a:spcBef>
            </a:pPr>
            <a:r>
              <a:rPr sz="1454" spc="-34" dirty="0">
                <a:solidFill>
                  <a:srgbClr val="FFFFFF"/>
                </a:solidFill>
                <a:latin typeface="Verdana"/>
                <a:cs typeface="Verdana"/>
              </a:rPr>
              <a:t>44</a:t>
            </a:r>
            <a:endParaRPr sz="1454">
              <a:latin typeface="Verdana"/>
              <a:cs typeface="Verdana"/>
            </a:endParaRPr>
          </a:p>
        </p:txBody>
      </p:sp>
      <p:sp>
        <p:nvSpPr>
          <p:cNvPr id="18" name="object 18"/>
          <p:cNvSpPr txBox="1"/>
          <p:nvPr/>
        </p:nvSpPr>
        <p:spPr>
          <a:xfrm>
            <a:off x="1805766" y="2632030"/>
            <a:ext cx="157864" cy="3118407"/>
          </a:xfrm>
          <a:prstGeom prst="rect">
            <a:avLst/>
          </a:prstGeom>
        </p:spPr>
        <p:txBody>
          <a:bodyPr vert="vert270" wrap="square" lIns="0" tIns="11403" rIns="0" bIns="0" rtlCol="0">
            <a:spAutoFit/>
          </a:bodyPr>
          <a:lstStyle/>
          <a:p>
            <a:pPr marL="10860">
              <a:spcBef>
                <a:spcPts val="90"/>
              </a:spcBef>
            </a:pPr>
            <a:r>
              <a:rPr sz="1026" spc="13" dirty="0">
                <a:solidFill>
                  <a:srgbClr val="FFFFFF"/>
                </a:solidFill>
                <a:latin typeface="Verdana"/>
                <a:cs typeface="Verdana"/>
              </a:rPr>
              <a:t>e</a:t>
            </a:r>
            <a:r>
              <a:rPr sz="1026" spc="21" dirty="0">
                <a:solidFill>
                  <a:srgbClr val="FFFFFF"/>
                </a:solidFill>
                <a:latin typeface="Verdana"/>
                <a:cs typeface="Verdana"/>
              </a:rPr>
              <a:t>G</a:t>
            </a:r>
            <a:r>
              <a:rPr sz="1026" spc="13" dirty="0">
                <a:solidFill>
                  <a:srgbClr val="FFFFFF"/>
                </a:solidFill>
                <a:latin typeface="Verdana"/>
                <a:cs typeface="Verdana"/>
              </a:rPr>
              <a:t>F</a:t>
            </a:r>
            <a:r>
              <a:rPr sz="1026" dirty="0">
                <a:solidFill>
                  <a:srgbClr val="FFFFFF"/>
                </a:solidFill>
                <a:latin typeface="Verdana"/>
                <a:cs typeface="Verdana"/>
              </a:rPr>
              <a:t>R</a:t>
            </a:r>
            <a:r>
              <a:rPr sz="1026" spc="43" dirty="0">
                <a:solidFill>
                  <a:srgbClr val="FFFFFF"/>
                </a:solidFill>
                <a:latin typeface="Verdana"/>
                <a:cs typeface="Verdana"/>
              </a:rPr>
              <a:t> </a:t>
            </a:r>
            <a:r>
              <a:rPr sz="1026" spc="13" dirty="0">
                <a:solidFill>
                  <a:srgbClr val="FFFFFF"/>
                </a:solidFill>
                <a:latin typeface="Verdana"/>
                <a:cs typeface="Verdana"/>
              </a:rPr>
              <a:t>c</a:t>
            </a:r>
            <a:r>
              <a:rPr sz="1026" spc="21" dirty="0">
                <a:solidFill>
                  <a:srgbClr val="FFFFFF"/>
                </a:solidFill>
                <a:latin typeface="Verdana"/>
                <a:cs typeface="Verdana"/>
              </a:rPr>
              <a:t>hang</a:t>
            </a:r>
            <a:r>
              <a:rPr sz="1026" dirty="0">
                <a:solidFill>
                  <a:srgbClr val="FFFFFF"/>
                </a:solidFill>
                <a:latin typeface="Verdana"/>
                <a:cs typeface="Verdana"/>
              </a:rPr>
              <a:t>e</a:t>
            </a:r>
            <a:r>
              <a:rPr sz="1026" spc="43" dirty="0">
                <a:solidFill>
                  <a:srgbClr val="FFFFFF"/>
                </a:solidFill>
                <a:latin typeface="Verdana"/>
                <a:cs typeface="Verdana"/>
              </a:rPr>
              <a:t> </a:t>
            </a:r>
            <a:r>
              <a:rPr sz="1026" spc="9" dirty="0">
                <a:solidFill>
                  <a:srgbClr val="FFFFFF"/>
                </a:solidFill>
                <a:latin typeface="Verdana"/>
                <a:cs typeface="Verdana"/>
              </a:rPr>
              <a:t>fr</a:t>
            </a:r>
            <a:r>
              <a:rPr sz="1026" spc="13" dirty="0">
                <a:solidFill>
                  <a:srgbClr val="FFFFFF"/>
                </a:solidFill>
                <a:latin typeface="Verdana"/>
                <a:cs typeface="Verdana"/>
              </a:rPr>
              <a:t>o</a:t>
            </a:r>
            <a:r>
              <a:rPr sz="1026" dirty="0">
                <a:solidFill>
                  <a:srgbClr val="FFFFFF"/>
                </a:solidFill>
                <a:latin typeface="Verdana"/>
                <a:cs typeface="Verdana"/>
              </a:rPr>
              <a:t>m</a:t>
            </a:r>
            <a:r>
              <a:rPr sz="1026" spc="43" dirty="0">
                <a:solidFill>
                  <a:srgbClr val="FFFFFF"/>
                </a:solidFill>
                <a:latin typeface="Verdana"/>
                <a:cs typeface="Verdana"/>
              </a:rPr>
              <a:t> </a:t>
            </a:r>
            <a:r>
              <a:rPr sz="1026" spc="21" dirty="0">
                <a:solidFill>
                  <a:srgbClr val="FFFFFF"/>
                </a:solidFill>
                <a:latin typeface="Verdana"/>
                <a:cs typeface="Verdana"/>
              </a:rPr>
              <a:t>ba</a:t>
            </a:r>
            <a:r>
              <a:rPr sz="1026" spc="13" dirty="0">
                <a:solidFill>
                  <a:srgbClr val="FFFFFF"/>
                </a:solidFill>
                <a:latin typeface="Verdana"/>
                <a:cs typeface="Verdana"/>
              </a:rPr>
              <a:t>se</a:t>
            </a:r>
            <a:r>
              <a:rPr sz="1026" dirty="0">
                <a:solidFill>
                  <a:srgbClr val="FFFFFF"/>
                </a:solidFill>
                <a:latin typeface="Verdana"/>
                <a:cs typeface="Verdana"/>
              </a:rPr>
              <a:t>li</a:t>
            </a:r>
            <a:r>
              <a:rPr sz="1026" spc="21" dirty="0">
                <a:solidFill>
                  <a:srgbClr val="FFFFFF"/>
                </a:solidFill>
                <a:latin typeface="Verdana"/>
                <a:cs typeface="Verdana"/>
              </a:rPr>
              <a:t>n</a:t>
            </a:r>
            <a:r>
              <a:rPr sz="1026" dirty="0">
                <a:solidFill>
                  <a:srgbClr val="FFFFFF"/>
                </a:solidFill>
                <a:latin typeface="Verdana"/>
                <a:cs typeface="Verdana"/>
              </a:rPr>
              <a:t>e</a:t>
            </a:r>
            <a:r>
              <a:rPr sz="1026" spc="30" dirty="0">
                <a:solidFill>
                  <a:srgbClr val="FFFFFF"/>
                </a:solidFill>
                <a:latin typeface="Verdana"/>
                <a:cs typeface="Verdana"/>
              </a:rPr>
              <a:t> </a:t>
            </a:r>
            <a:r>
              <a:rPr sz="1026" spc="13" dirty="0">
                <a:solidFill>
                  <a:srgbClr val="FFFFFF"/>
                </a:solidFill>
                <a:latin typeface="Verdana"/>
                <a:cs typeface="Verdana"/>
              </a:rPr>
              <a:t>(</a:t>
            </a:r>
            <a:r>
              <a:rPr sz="1026" spc="26" dirty="0">
                <a:solidFill>
                  <a:srgbClr val="FFFFFF"/>
                </a:solidFill>
                <a:latin typeface="Verdana"/>
                <a:cs typeface="Verdana"/>
              </a:rPr>
              <a:t>m</a:t>
            </a:r>
            <a:r>
              <a:rPr sz="1026" dirty="0">
                <a:solidFill>
                  <a:srgbClr val="FFFFFF"/>
                </a:solidFill>
                <a:latin typeface="Verdana"/>
                <a:cs typeface="Verdana"/>
              </a:rPr>
              <a:t>l</a:t>
            </a:r>
            <a:r>
              <a:rPr sz="1026" spc="4" dirty="0">
                <a:solidFill>
                  <a:srgbClr val="FFFFFF"/>
                </a:solidFill>
                <a:latin typeface="Verdana"/>
                <a:cs typeface="Verdana"/>
              </a:rPr>
              <a:t>/</a:t>
            </a:r>
            <a:r>
              <a:rPr sz="1026" spc="26" dirty="0">
                <a:solidFill>
                  <a:srgbClr val="FFFFFF"/>
                </a:solidFill>
                <a:latin typeface="Verdana"/>
                <a:cs typeface="Verdana"/>
              </a:rPr>
              <a:t>m</a:t>
            </a:r>
            <a:r>
              <a:rPr sz="1026" dirty="0">
                <a:solidFill>
                  <a:srgbClr val="FFFFFF"/>
                </a:solidFill>
                <a:latin typeface="Verdana"/>
                <a:cs typeface="Verdana"/>
              </a:rPr>
              <a:t>i</a:t>
            </a:r>
            <a:r>
              <a:rPr sz="1026" spc="21" dirty="0">
                <a:solidFill>
                  <a:srgbClr val="FFFFFF"/>
                </a:solidFill>
                <a:latin typeface="Verdana"/>
                <a:cs typeface="Verdana"/>
              </a:rPr>
              <a:t>n</a:t>
            </a:r>
            <a:r>
              <a:rPr sz="1026" spc="13" dirty="0">
                <a:solidFill>
                  <a:srgbClr val="FFFFFF"/>
                </a:solidFill>
                <a:latin typeface="Verdana"/>
                <a:cs typeface="Verdana"/>
              </a:rPr>
              <a:t>/</a:t>
            </a:r>
            <a:r>
              <a:rPr sz="1026" spc="21" dirty="0">
                <a:solidFill>
                  <a:srgbClr val="FFFFFF"/>
                </a:solidFill>
                <a:latin typeface="Verdana"/>
                <a:cs typeface="Verdana"/>
              </a:rPr>
              <a:t>1</a:t>
            </a:r>
            <a:r>
              <a:rPr sz="1026" spc="9" dirty="0">
                <a:solidFill>
                  <a:srgbClr val="FFFFFF"/>
                </a:solidFill>
                <a:latin typeface="Verdana"/>
                <a:cs typeface="Verdana"/>
              </a:rPr>
              <a:t>,</a:t>
            </a:r>
            <a:r>
              <a:rPr sz="1026" spc="21" dirty="0">
                <a:solidFill>
                  <a:srgbClr val="FFFFFF"/>
                </a:solidFill>
                <a:latin typeface="Verdana"/>
                <a:cs typeface="Verdana"/>
              </a:rPr>
              <a:t>73</a:t>
            </a:r>
            <a:r>
              <a:rPr sz="1026" spc="26" dirty="0">
                <a:solidFill>
                  <a:srgbClr val="FFFFFF"/>
                </a:solidFill>
                <a:latin typeface="Verdana"/>
                <a:cs typeface="Verdana"/>
              </a:rPr>
              <a:t>m</a:t>
            </a:r>
            <a:r>
              <a:rPr sz="1026" spc="21" dirty="0">
                <a:solidFill>
                  <a:srgbClr val="FFFFFF"/>
                </a:solidFill>
                <a:latin typeface="Verdana"/>
                <a:cs typeface="Verdana"/>
              </a:rPr>
              <a:t>2</a:t>
            </a:r>
            <a:r>
              <a:rPr sz="1026" dirty="0">
                <a:solidFill>
                  <a:srgbClr val="FFFFFF"/>
                </a:solidFill>
                <a:latin typeface="Verdana"/>
                <a:cs typeface="Verdana"/>
              </a:rPr>
              <a:t>)</a:t>
            </a:r>
            <a:endParaRPr sz="1026">
              <a:latin typeface="Verdana"/>
              <a:cs typeface="Verdana"/>
            </a:endParaRPr>
          </a:p>
        </p:txBody>
      </p:sp>
      <p:sp>
        <p:nvSpPr>
          <p:cNvPr id="19" name="object 19"/>
          <p:cNvSpPr txBox="1"/>
          <p:nvPr/>
        </p:nvSpPr>
        <p:spPr>
          <a:xfrm>
            <a:off x="2571199" y="5522914"/>
            <a:ext cx="440910" cy="508025"/>
          </a:xfrm>
          <a:prstGeom prst="rect">
            <a:avLst/>
          </a:prstGeom>
        </p:spPr>
        <p:txBody>
          <a:bodyPr vert="horz" wrap="square" lIns="0" tIns="10860" rIns="0" bIns="0" rtlCol="0">
            <a:spAutoFit/>
          </a:bodyPr>
          <a:lstStyle/>
          <a:p>
            <a:pPr marL="5430" algn="ctr">
              <a:spcBef>
                <a:spcPts val="86"/>
              </a:spcBef>
            </a:pPr>
            <a:r>
              <a:rPr sz="1454" spc="-4" dirty="0">
                <a:solidFill>
                  <a:srgbClr val="FFFFFF"/>
                </a:solidFill>
                <a:latin typeface="Verdana"/>
                <a:cs typeface="Verdana"/>
              </a:rPr>
              <a:t>2</a:t>
            </a:r>
            <a:endParaRPr sz="1454">
              <a:latin typeface="Verdana"/>
              <a:cs typeface="Verdana"/>
            </a:endParaRPr>
          </a:p>
          <a:p>
            <a:pPr algn="ctr">
              <a:spcBef>
                <a:spcPts val="941"/>
              </a:spcBef>
            </a:pPr>
            <a:r>
              <a:rPr sz="1026" spc="21" dirty="0">
                <a:solidFill>
                  <a:srgbClr val="FFFFFF"/>
                </a:solidFill>
                <a:latin typeface="Verdana"/>
                <a:cs typeface="Verdana"/>
              </a:rPr>
              <a:t>w</a:t>
            </a:r>
            <a:r>
              <a:rPr sz="1026" spc="9" dirty="0">
                <a:solidFill>
                  <a:srgbClr val="FFFFFF"/>
                </a:solidFill>
                <a:latin typeface="Verdana"/>
                <a:cs typeface="Verdana"/>
              </a:rPr>
              <a:t>ee</a:t>
            </a:r>
            <a:r>
              <a:rPr sz="1026" spc="13" dirty="0">
                <a:solidFill>
                  <a:srgbClr val="FFFFFF"/>
                </a:solidFill>
                <a:latin typeface="Verdana"/>
                <a:cs typeface="Verdana"/>
              </a:rPr>
              <a:t>k</a:t>
            </a:r>
            <a:r>
              <a:rPr sz="1026" spc="-4" dirty="0">
                <a:solidFill>
                  <a:srgbClr val="FFFFFF"/>
                </a:solidFill>
                <a:latin typeface="Verdana"/>
                <a:cs typeface="Verdana"/>
              </a:rPr>
              <a:t>s</a:t>
            </a:r>
            <a:endParaRPr sz="1026">
              <a:latin typeface="Verdana"/>
              <a:cs typeface="Verdana"/>
            </a:endParaRPr>
          </a:p>
        </p:txBody>
      </p:sp>
      <p:sp>
        <p:nvSpPr>
          <p:cNvPr id="20" name="object 20"/>
          <p:cNvSpPr txBox="1"/>
          <p:nvPr/>
        </p:nvSpPr>
        <p:spPr>
          <a:xfrm>
            <a:off x="4836772" y="5837874"/>
            <a:ext cx="526703" cy="168830"/>
          </a:xfrm>
          <a:prstGeom prst="rect">
            <a:avLst/>
          </a:prstGeom>
        </p:spPr>
        <p:txBody>
          <a:bodyPr vert="horz" wrap="square" lIns="0" tIns="10860" rIns="0" bIns="0" rtlCol="0">
            <a:spAutoFit/>
          </a:bodyPr>
          <a:lstStyle/>
          <a:p>
            <a:pPr marL="10860">
              <a:spcBef>
                <a:spcPts val="86"/>
              </a:spcBef>
            </a:pPr>
            <a:r>
              <a:rPr sz="1026" spc="9" dirty="0">
                <a:solidFill>
                  <a:srgbClr val="FFFFFF"/>
                </a:solidFill>
                <a:latin typeface="Verdana"/>
                <a:cs typeface="Verdana"/>
              </a:rPr>
              <a:t>months</a:t>
            </a:r>
            <a:endParaRPr sz="1026">
              <a:latin typeface="Verdana"/>
              <a:cs typeface="Verdana"/>
            </a:endParaRPr>
          </a:p>
        </p:txBody>
      </p:sp>
      <p:sp>
        <p:nvSpPr>
          <p:cNvPr id="21" name="object 21"/>
          <p:cNvSpPr/>
          <p:nvPr/>
        </p:nvSpPr>
        <p:spPr>
          <a:xfrm>
            <a:off x="2773173" y="4806247"/>
            <a:ext cx="487390" cy="106861"/>
          </a:xfrm>
          <a:prstGeom prst="rect">
            <a:avLst/>
          </a:prstGeom>
          <a:blipFill>
            <a:blip r:embed="rId7" cstate="print"/>
            <a:stretch>
              <a:fillRect/>
            </a:stretch>
          </a:blipFill>
        </p:spPr>
        <p:txBody>
          <a:bodyPr wrap="square" lIns="0" tIns="0" rIns="0" bIns="0" rtlCol="0"/>
          <a:lstStyle/>
          <a:p>
            <a:endParaRPr sz="1539"/>
          </a:p>
        </p:txBody>
      </p:sp>
      <p:sp>
        <p:nvSpPr>
          <p:cNvPr id="22" name="object 22"/>
          <p:cNvSpPr/>
          <p:nvPr/>
        </p:nvSpPr>
        <p:spPr>
          <a:xfrm>
            <a:off x="2810246" y="4838274"/>
            <a:ext cx="398014" cy="0"/>
          </a:xfrm>
          <a:custGeom>
            <a:avLst/>
            <a:gdLst/>
            <a:ahLst/>
            <a:cxnLst/>
            <a:rect l="l" t="t" r="r" b="b"/>
            <a:pathLst>
              <a:path w="465454">
                <a:moveTo>
                  <a:pt x="0" y="0"/>
                </a:moveTo>
                <a:lnTo>
                  <a:pt x="465364" y="1"/>
                </a:lnTo>
              </a:path>
            </a:pathLst>
          </a:custGeom>
          <a:ln w="39440">
            <a:solidFill>
              <a:srgbClr val="FF0000"/>
            </a:solidFill>
          </a:ln>
        </p:spPr>
        <p:txBody>
          <a:bodyPr wrap="square" lIns="0" tIns="0" rIns="0" bIns="0" rtlCol="0"/>
          <a:lstStyle/>
          <a:p>
            <a:endParaRPr sz="1539"/>
          </a:p>
        </p:txBody>
      </p:sp>
      <p:sp>
        <p:nvSpPr>
          <p:cNvPr id="23" name="object 23"/>
          <p:cNvSpPr/>
          <p:nvPr/>
        </p:nvSpPr>
        <p:spPr>
          <a:xfrm>
            <a:off x="2773173" y="5108586"/>
            <a:ext cx="487390" cy="106861"/>
          </a:xfrm>
          <a:prstGeom prst="rect">
            <a:avLst/>
          </a:prstGeom>
          <a:blipFill>
            <a:blip r:embed="rId8" cstate="print"/>
            <a:stretch>
              <a:fillRect/>
            </a:stretch>
          </a:blipFill>
        </p:spPr>
        <p:txBody>
          <a:bodyPr wrap="square" lIns="0" tIns="0" rIns="0" bIns="0" rtlCol="0"/>
          <a:lstStyle/>
          <a:p>
            <a:endParaRPr sz="1539"/>
          </a:p>
        </p:txBody>
      </p:sp>
      <p:sp>
        <p:nvSpPr>
          <p:cNvPr id="24" name="object 24"/>
          <p:cNvSpPr/>
          <p:nvPr/>
        </p:nvSpPr>
        <p:spPr>
          <a:xfrm>
            <a:off x="2810246" y="5141807"/>
            <a:ext cx="398014" cy="0"/>
          </a:xfrm>
          <a:custGeom>
            <a:avLst/>
            <a:gdLst/>
            <a:ahLst/>
            <a:cxnLst/>
            <a:rect l="l" t="t" r="r" b="b"/>
            <a:pathLst>
              <a:path w="465454">
                <a:moveTo>
                  <a:pt x="0" y="0"/>
                </a:moveTo>
                <a:lnTo>
                  <a:pt x="465364" y="1"/>
                </a:lnTo>
              </a:path>
            </a:pathLst>
          </a:custGeom>
          <a:ln w="39440">
            <a:solidFill>
              <a:srgbClr val="00CC00"/>
            </a:solidFill>
          </a:ln>
        </p:spPr>
        <p:txBody>
          <a:bodyPr wrap="square" lIns="0" tIns="0" rIns="0" bIns="0" rtlCol="0"/>
          <a:lstStyle/>
          <a:p>
            <a:endParaRPr sz="1539"/>
          </a:p>
        </p:txBody>
      </p:sp>
      <p:sp>
        <p:nvSpPr>
          <p:cNvPr id="25" name="object 25"/>
          <p:cNvSpPr txBox="1"/>
          <p:nvPr/>
        </p:nvSpPr>
        <p:spPr>
          <a:xfrm>
            <a:off x="3281850" y="4745808"/>
            <a:ext cx="601636"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enalapril</a:t>
            </a:r>
            <a:endParaRPr sz="1026">
              <a:latin typeface="Verdana"/>
              <a:cs typeface="Verdana"/>
            </a:endParaRPr>
          </a:p>
        </p:txBody>
      </p:sp>
      <p:sp>
        <p:nvSpPr>
          <p:cNvPr id="26" name="object 26"/>
          <p:cNvSpPr txBox="1"/>
          <p:nvPr/>
        </p:nvSpPr>
        <p:spPr>
          <a:xfrm>
            <a:off x="3313397" y="5050751"/>
            <a:ext cx="1009424" cy="721610"/>
          </a:xfrm>
          <a:prstGeom prst="rect">
            <a:avLst/>
          </a:prstGeom>
        </p:spPr>
        <p:txBody>
          <a:bodyPr vert="horz" wrap="square" lIns="0" tIns="10860" rIns="0" bIns="0" rtlCol="0">
            <a:spAutoFit/>
          </a:bodyPr>
          <a:lstStyle/>
          <a:p>
            <a:pPr marL="10860">
              <a:spcBef>
                <a:spcPts val="86"/>
              </a:spcBef>
            </a:pPr>
            <a:r>
              <a:rPr sz="1026" spc="9" dirty="0">
                <a:solidFill>
                  <a:srgbClr val="FFFFFF"/>
                </a:solidFill>
                <a:latin typeface="Verdana"/>
                <a:cs typeface="Verdana"/>
              </a:rPr>
              <a:t>LCZ696</a:t>
            </a:r>
            <a:endParaRPr sz="1026">
              <a:latin typeface="Verdana"/>
              <a:cs typeface="Verdana"/>
            </a:endParaRPr>
          </a:p>
          <a:p>
            <a:pPr>
              <a:lnSpc>
                <a:spcPct val="100000"/>
              </a:lnSpc>
            </a:pPr>
            <a:endParaRPr sz="1197">
              <a:latin typeface="Times New Roman"/>
              <a:cs typeface="Times New Roman"/>
            </a:endParaRPr>
          </a:p>
          <a:p>
            <a:pPr>
              <a:spcBef>
                <a:spcPts val="47"/>
              </a:spcBef>
            </a:pPr>
            <a:endParaRPr sz="941">
              <a:latin typeface="Times New Roman"/>
              <a:cs typeface="Times New Roman"/>
            </a:endParaRPr>
          </a:p>
          <a:p>
            <a:pPr marL="38552">
              <a:tabLst>
                <a:tab pos="346970" algn="l"/>
                <a:tab pos="769958" algn="l"/>
              </a:tabLst>
            </a:pPr>
            <a:r>
              <a:rPr sz="1454" spc="-4" dirty="0">
                <a:solidFill>
                  <a:srgbClr val="FFFFFF"/>
                </a:solidFill>
                <a:latin typeface="Verdana"/>
                <a:cs typeface="Verdana"/>
              </a:rPr>
              <a:t>8	</a:t>
            </a:r>
            <a:r>
              <a:rPr sz="1454" spc="-34" dirty="0">
                <a:solidFill>
                  <a:srgbClr val="FFFFFF"/>
                </a:solidFill>
                <a:latin typeface="Verdana"/>
                <a:cs typeface="Verdana"/>
              </a:rPr>
              <a:t>1</a:t>
            </a:r>
            <a:r>
              <a:rPr sz="1454" spc="-4" dirty="0">
                <a:solidFill>
                  <a:srgbClr val="FFFFFF"/>
                </a:solidFill>
                <a:latin typeface="Verdana"/>
                <a:cs typeface="Verdana"/>
              </a:rPr>
              <a:t>2</a:t>
            </a:r>
            <a:r>
              <a:rPr sz="1454" dirty="0">
                <a:solidFill>
                  <a:srgbClr val="FFFFFF"/>
                </a:solidFill>
                <a:latin typeface="Verdana"/>
                <a:cs typeface="Verdana"/>
              </a:rPr>
              <a:t>	</a:t>
            </a:r>
            <a:r>
              <a:rPr sz="1454" spc="-34" dirty="0">
                <a:solidFill>
                  <a:srgbClr val="FFFFFF"/>
                </a:solidFill>
                <a:latin typeface="Verdana"/>
                <a:cs typeface="Verdana"/>
              </a:rPr>
              <a:t>16</a:t>
            </a:r>
            <a:endParaRPr sz="1454">
              <a:latin typeface="Verdana"/>
              <a:cs typeface="Verdana"/>
            </a:endParaRPr>
          </a:p>
        </p:txBody>
      </p:sp>
      <p:sp>
        <p:nvSpPr>
          <p:cNvPr id="27" name="object 27"/>
          <p:cNvSpPr/>
          <p:nvPr/>
        </p:nvSpPr>
        <p:spPr>
          <a:xfrm>
            <a:off x="3045183" y="5805790"/>
            <a:ext cx="4288558" cy="0"/>
          </a:xfrm>
          <a:custGeom>
            <a:avLst/>
            <a:gdLst/>
            <a:ahLst/>
            <a:cxnLst/>
            <a:rect l="l" t="t" r="r" b="b"/>
            <a:pathLst>
              <a:path w="5015230">
                <a:moveTo>
                  <a:pt x="0" y="0"/>
                </a:moveTo>
                <a:lnTo>
                  <a:pt x="5014908" y="0"/>
                </a:lnTo>
              </a:path>
            </a:pathLst>
          </a:custGeom>
          <a:ln w="3175">
            <a:solidFill>
              <a:srgbClr val="BBE0E3"/>
            </a:solidFill>
          </a:ln>
        </p:spPr>
        <p:txBody>
          <a:bodyPr wrap="square" lIns="0" tIns="0" rIns="0" bIns="0" rtlCol="0"/>
          <a:lstStyle/>
          <a:p>
            <a:endParaRPr sz="1539"/>
          </a:p>
        </p:txBody>
      </p:sp>
      <p:sp>
        <p:nvSpPr>
          <p:cNvPr id="28" name="object 28"/>
          <p:cNvSpPr/>
          <p:nvPr/>
        </p:nvSpPr>
        <p:spPr>
          <a:xfrm>
            <a:off x="3045183" y="5805790"/>
            <a:ext cx="4288558" cy="0"/>
          </a:xfrm>
          <a:custGeom>
            <a:avLst/>
            <a:gdLst/>
            <a:ahLst/>
            <a:cxnLst/>
            <a:rect l="l" t="t" r="r" b="b"/>
            <a:pathLst>
              <a:path w="5015230">
                <a:moveTo>
                  <a:pt x="5014908" y="0"/>
                </a:moveTo>
                <a:lnTo>
                  <a:pt x="0" y="1"/>
                </a:lnTo>
              </a:path>
            </a:pathLst>
          </a:custGeom>
          <a:ln w="12705">
            <a:solidFill>
              <a:srgbClr val="FFFFFF"/>
            </a:solidFill>
          </a:ln>
        </p:spPr>
        <p:txBody>
          <a:bodyPr wrap="square" lIns="0" tIns="0" rIns="0" bIns="0" rtlCol="0"/>
          <a:lstStyle/>
          <a:p>
            <a:endParaRPr sz="1539"/>
          </a:p>
        </p:txBody>
      </p:sp>
      <p:sp>
        <p:nvSpPr>
          <p:cNvPr id="29" name="object 29"/>
          <p:cNvSpPr/>
          <p:nvPr/>
        </p:nvSpPr>
        <p:spPr>
          <a:xfrm>
            <a:off x="2679843" y="5815012"/>
            <a:ext cx="229143" cy="0"/>
          </a:xfrm>
          <a:custGeom>
            <a:avLst/>
            <a:gdLst/>
            <a:ahLst/>
            <a:cxnLst/>
            <a:rect l="l" t="t" r="r" b="b"/>
            <a:pathLst>
              <a:path w="267970">
                <a:moveTo>
                  <a:pt x="267821" y="1"/>
                </a:moveTo>
                <a:lnTo>
                  <a:pt x="0" y="0"/>
                </a:lnTo>
              </a:path>
            </a:pathLst>
          </a:custGeom>
          <a:ln w="12705">
            <a:solidFill>
              <a:srgbClr val="FFFFFF"/>
            </a:solidFill>
          </a:ln>
        </p:spPr>
        <p:txBody>
          <a:bodyPr wrap="square" lIns="0" tIns="0" rIns="0" bIns="0" rtlCol="0"/>
          <a:lstStyle/>
          <a:p>
            <a:endParaRPr sz="1539"/>
          </a:p>
        </p:txBody>
      </p:sp>
      <p:sp>
        <p:nvSpPr>
          <p:cNvPr id="30" name="object 30"/>
          <p:cNvSpPr txBox="1"/>
          <p:nvPr/>
        </p:nvSpPr>
        <p:spPr>
          <a:xfrm>
            <a:off x="777052" y="1212084"/>
            <a:ext cx="7368413" cy="1083094"/>
          </a:xfrm>
          <a:prstGeom prst="rect">
            <a:avLst/>
          </a:prstGeom>
        </p:spPr>
        <p:txBody>
          <a:bodyPr vert="horz" wrap="square" lIns="0" tIns="70589" rIns="0" bIns="0" rtlCol="0">
            <a:spAutoFit/>
          </a:bodyPr>
          <a:lstStyle/>
          <a:p>
            <a:pPr marL="167783" indent="-156924">
              <a:spcBef>
                <a:spcPts val="556"/>
              </a:spcBef>
              <a:buFont typeface="Arial"/>
              <a:buChar char="•"/>
              <a:tabLst>
                <a:tab pos="168326" algn="l"/>
              </a:tabLst>
            </a:pPr>
            <a:r>
              <a:rPr sz="1454" spc="-26" dirty="0">
                <a:solidFill>
                  <a:srgbClr val="FFFFFF"/>
                </a:solidFill>
                <a:latin typeface="Verdana"/>
                <a:cs typeface="Verdana"/>
              </a:rPr>
              <a:t>Mean </a:t>
            </a:r>
            <a:r>
              <a:rPr sz="1454" spc="-21" dirty="0">
                <a:solidFill>
                  <a:srgbClr val="FFFFFF"/>
                </a:solidFill>
                <a:latin typeface="Verdana"/>
                <a:cs typeface="Verdana"/>
              </a:rPr>
              <a:t>eGFR </a:t>
            </a:r>
            <a:r>
              <a:rPr sz="1454" spc="-17" dirty="0">
                <a:solidFill>
                  <a:srgbClr val="FFFFFF"/>
                </a:solidFill>
                <a:latin typeface="Verdana"/>
                <a:cs typeface="Verdana"/>
              </a:rPr>
              <a:t>68 </a:t>
            </a:r>
            <a:r>
              <a:rPr sz="1454" spc="-26" dirty="0">
                <a:solidFill>
                  <a:srgbClr val="FFFFFF"/>
                </a:solidFill>
                <a:latin typeface="Verdana"/>
                <a:cs typeface="Verdana"/>
              </a:rPr>
              <a:t>ml/min/1.73m</a:t>
            </a:r>
            <a:r>
              <a:rPr sz="1411" spc="-38" baseline="25252" dirty="0">
                <a:solidFill>
                  <a:srgbClr val="FFFFFF"/>
                </a:solidFill>
                <a:latin typeface="Verdana"/>
                <a:cs typeface="Verdana"/>
              </a:rPr>
              <a:t>2</a:t>
            </a:r>
            <a:r>
              <a:rPr sz="1454" spc="-26" dirty="0">
                <a:solidFill>
                  <a:srgbClr val="FFFFFF"/>
                </a:solidFill>
                <a:latin typeface="Verdana"/>
                <a:cs typeface="Verdana"/>
              </a:rPr>
              <a:t>; </a:t>
            </a:r>
            <a:r>
              <a:rPr sz="1454" spc="-21" dirty="0">
                <a:solidFill>
                  <a:srgbClr val="FFFFFF"/>
                </a:solidFill>
                <a:latin typeface="Verdana"/>
                <a:cs typeface="Verdana"/>
              </a:rPr>
              <a:t>36% had</a:t>
            </a:r>
            <a:r>
              <a:rPr sz="1454" spc="-133" dirty="0">
                <a:solidFill>
                  <a:srgbClr val="FFFFFF"/>
                </a:solidFill>
                <a:latin typeface="Verdana"/>
                <a:cs typeface="Verdana"/>
              </a:rPr>
              <a:t> </a:t>
            </a:r>
            <a:r>
              <a:rPr sz="1454" spc="-34" dirty="0">
                <a:solidFill>
                  <a:srgbClr val="FFFFFF"/>
                </a:solidFill>
                <a:latin typeface="Verdana"/>
                <a:cs typeface="Verdana"/>
              </a:rPr>
              <a:t>CKD.</a:t>
            </a:r>
            <a:endParaRPr sz="1454">
              <a:latin typeface="Verdana"/>
              <a:cs typeface="Verdana"/>
            </a:endParaRPr>
          </a:p>
          <a:p>
            <a:pPr marL="167783" marR="201449" indent="-156924">
              <a:lnSpc>
                <a:spcPts val="1701"/>
              </a:lnSpc>
              <a:spcBef>
                <a:spcPts val="560"/>
              </a:spcBef>
              <a:buFont typeface="Arial"/>
              <a:buChar char="•"/>
              <a:tabLst>
                <a:tab pos="168326" algn="l"/>
              </a:tabLst>
            </a:pPr>
            <a:r>
              <a:rPr sz="1454" spc="-26" dirty="0">
                <a:solidFill>
                  <a:srgbClr val="FFFFFF"/>
                </a:solidFill>
                <a:latin typeface="Verdana"/>
                <a:cs typeface="Verdana"/>
              </a:rPr>
              <a:t>Change </a:t>
            </a:r>
            <a:r>
              <a:rPr sz="1454" spc="-9" dirty="0">
                <a:solidFill>
                  <a:srgbClr val="FFFFFF"/>
                </a:solidFill>
                <a:latin typeface="Verdana"/>
                <a:cs typeface="Verdana"/>
              </a:rPr>
              <a:t>in </a:t>
            </a:r>
            <a:r>
              <a:rPr sz="1454" spc="-21" dirty="0">
                <a:solidFill>
                  <a:srgbClr val="FFFFFF"/>
                </a:solidFill>
                <a:latin typeface="Verdana"/>
                <a:cs typeface="Verdana"/>
              </a:rPr>
              <a:t>eGFR </a:t>
            </a:r>
            <a:r>
              <a:rPr sz="1454" spc="-17" dirty="0">
                <a:solidFill>
                  <a:srgbClr val="FFFFFF"/>
                </a:solidFill>
                <a:latin typeface="Verdana"/>
                <a:cs typeface="Verdana"/>
              </a:rPr>
              <a:t>-6.1 </a:t>
            </a:r>
            <a:r>
              <a:rPr sz="1454" spc="-26" dirty="0">
                <a:solidFill>
                  <a:srgbClr val="FFFFFF"/>
                </a:solidFill>
                <a:latin typeface="Verdana"/>
                <a:cs typeface="Verdana"/>
              </a:rPr>
              <a:t>ml/min/1.73m</a:t>
            </a:r>
            <a:r>
              <a:rPr sz="1411" spc="-38" baseline="25252" dirty="0">
                <a:solidFill>
                  <a:srgbClr val="FFFFFF"/>
                </a:solidFill>
                <a:latin typeface="Verdana"/>
                <a:cs typeface="Verdana"/>
              </a:rPr>
              <a:t>2 </a:t>
            </a:r>
            <a:r>
              <a:rPr sz="1454" spc="-26" dirty="0">
                <a:solidFill>
                  <a:srgbClr val="FFFFFF"/>
                </a:solidFill>
                <a:latin typeface="Verdana"/>
                <a:cs typeface="Verdana"/>
              </a:rPr>
              <a:t>over </a:t>
            </a:r>
            <a:r>
              <a:rPr sz="1454" spc="-17" dirty="0">
                <a:solidFill>
                  <a:srgbClr val="FFFFFF"/>
                </a:solidFill>
                <a:latin typeface="Verdana"/>
                <a:cs typeface="Verdana"/>
              </a:rPr>
              <a:t>44 </a:t>
            </a:r>
            <a:r>
              <a:rPr sz="1454" spc="-26" dirty="0">
                <a:solidFill>
                  <a:srgbClr val="FFFFFF"/>
                </a:solidFill>
                <a:latin typeface="Verdana"/>
                <a:cs typeface="Verdana"/>
              </a:rPr>
              <a:t>months </a:t>
            </a:r>
            <a:r>
              <a:rPr sz="1454" spc="-30" dirty="0">
                <a:solidFill>
                  <a:srgbClr val="FFFFFF"/>
                </a:solidFill>
                <a:latin typeface="Verdana"/>
                <a:cs typeface="Verdana"/>
              </a:rPr>
              <a:t>(LCZ696 </a:t>
            </a:r>
            <a:r>
              <a:rPr sz="1454" spc="-17" dirty="0">
                <a:solidFill>
                  <a:srgbClr val="FFFFFF"/>
                </a:solidFill>
                <a:latin typeface="Verdana"/>
                <a:cs typeface="Verdana"/>
              </a:rPr>
              <a:t>-5.4 </a:t>
            </a:r>
            <a:r>
              <a:rPr sz="1454" spc="-4" dirty="0">
                <a:solidFill>
                  <a:srgbClr val="FFFFFF"/>
                </a:solidFill>
                <a:latin typeface="Verdana"/>
                <a:cs typeface="Verdana"/>
              </a:rPr>
              <a:t>± </a:t>
            </a:r>
            <a:r>
              <a:rPr sz="1454" spc="-17" dirty="0">
                <a:solidFill>
                  <a:srgbClr val="FFFFFF"/>
                </a:solidFill>
                <a:latin typeface="Verdana"/>
                <a:cs typeface="Verdana"/>
              </a:rPr>
              <a:t>1.0 vs.  </a:t>
            </a:r>
            <a:r>
              <a:rPr sz="1454" spc="-21" dirty="0">
                <a:solidFill>
                  <a:srgbClr val="FFFFFF"/>
                </a:solidFill>
                <a:latin typeface="Verdana"/>
                <a:cs typeface="Verdana"/>
              </a:rPr>
              <a:t>enalapril </a:t>
            </a:r>
            <a:r>
              <a:rPr sz="1454" spc="-17" dirty="0">
                <a:solidFill>
                  <a:srgbClr val="FFFFFF"/>
                </a:solidFill>
                <a:latin typeface="Verdana"/>
                <a:cs typeface="Verdana"/>
              </a:rPr>
              <a:t>-6.8 </a:t>
            </a:r>
            <a:r>
              <a:rPr sz="1454" spc="-4" dirty="0">
                <a:solidFill>
                  <a:srgbClr val="FFFFFF"/>
                </a:solidFill>
                <a:latin typeface="Verdana"/>
                <a:cs typeface="Verdana"/>
              </a:rPr>
              <a:t>± </a:t>
            </a:r>
            <a:r>
              <a:rPr sz="1454" spc="-17" dirty="0">
                <a:solidFill>
                  <a:srgbClr val="FFFFFF"/>
                </a:solidFill>
                <a:latin typeface="Verdana"/>
                <a:cs typeface="Verdana"/>
              </a:rPr>
              <a:t>1.0</a:t>
            </a:r>
            <a:r>
              <a:rPr sz="1454" spc="-120" dirty="0">
                <a:solidFill>
                  <a:srgbClr val="FFFFFF"/>
                </a:solidFill>
                <a:latin typeface="Verdana"/>
                <a:cs typeface="Verdana"/>
              </a:rPr>
              <a:t> </a:t>
            </a:r>
            <a:r>
              <a:rPr sz="1454" spc="-26" dirty="0">
                <a:solidFill>
                  <a:srgbClr val="FFFFFF"/>
                </a:solidFill>
                <a:latin typeface="Verdana"/>
                <a:cs typeface="Verdana"/>
              </a:rPr>
              <a:t>ml/min/1.73m</a:t>
            </a:r>
            <a:r>
              <a:rPr sz="1411" spc="-38" baseline="25252" dirty="0">
                <a:solidFill>
                  <a:srgbClr val="FFFFFF"/>
                </a:solidFill>
                <a:latin typeface="Verdana"/>
                <a:cs typeface="Verdana"/>
              </a:rPr>
              <a:t>2</a:t>
            </a:r>
            <a:r>
              <a:rPr sz="1454" spc="-26" dirty="0">
                <a:solidFill>
                  <a:srgbClr val="FFFFFF"/>
                </a:solidFill>
                <a:latin typeface="Verdana"/>
                <a:cs typeface="Verdana"/>
              </a:rPr>
              <a:t>).</a:t>
            </a:r>
            <a:endParaRPr sz="1454">
              <a:latin typeface="Verdana"/>
              <a:cs typeface="Verdana"/>
            </a:endParaRPr>
          </a:p>
          <a:p>
            <a:pPr marL="167783" indent="-156924">
              <a:spcBef>
                <a:spcPts val="440"/>
              </a:spcBef>
              <a:buFont typeface="Arial"/>
              <a:buChar char="•"/>
              <a:tabLst>
                <a:tab pos="168326" algn="l"/>
              </a:tabLst>
            </a:pPr>
            <a:r>
              <a:rPr sz="1454" spc="-17" dirty="0">
                <a:solidFill>
                  <a:srgbClr val="FFFFFF"/>
                </a:solidFill>
                <a:latin typeface="Verdana"/>
                <a:cs typeface="Verdana"/>
              </a:rPr>
              <a:t>Slope </a:t>
            </a:r>
            <a:r>
              <a:rPr sz="1454" spc="-26" dirty="0">
                <a:solidFill>
                  <a:srgbClr val="FFFFFF"/>
                </a:solidFill>
                <a:latin typeface="Verdana"/>
                <a:cs typeface="Verdana"/>
              </a:rPr>
              <a:t>eGFR: </a:t>
            </a:r>
            <a:r>
              <a:rPr sz="1454" spc="-30" dirty="0">
                <a:solidFill>
                  <a:srgbClr val="FFFFFF"/>
                </a:solidFill>
                <a:latin typeface="Verdana"/>
                <a:cs typeface="Verdana"/>
              </a:rPr>
              <a:t>LCZ696 </a:t>
            </a:r>
            <a:r>
              <a:rPr sz="1454" spc="-21" dirty="0">
                <a:solidFill>
                  <a:srgbClr val="FFFFFF"/>
                </a:solidFill>
                <a:latin typeface="Verdana"/>
                <a:cs typeface="Verdana"/>
              </a:rPr>
              <a:t>-1.14 </a:t>
            </a:r>
            <a:r>
              <a:rPr sz="1454" spc="-17" dirty="0">
                <a:solidFill>
                  <a:srgbClr val="FFFFFF"/>
                </a:solidFill>
                <a:latin typeface="Verdana"/>
                <a:cs typeface="Verdana"/>
              </a:rPr>
              <a:t>vs. </a:t>
            </a:r>
            <a:r>
              <a:rPr sz="1454" spc="-21" dirty="0">
                <a:solidFill>
                  <a:srgbClr val="FFFFFF"/>
                </a:solidFill>
                <a:latin typeface="Verdana"/>
                <a:cs typeface="Verdana"/>
              </a:rPr>
              <a:t>enalapril -1.53 </a:t>
            </a:r>
            <a:r>
              <a:rPr sz="1454" spc="-26" dirty="0">
                <a:solidFill>
                  <a:srgbClr val="FFFFFF"/>
                </a:solidFill>
                <a:latin typeface="Verdana"/>
                <a:cs typeface="Verdana"/>
              </a:rPr>
              <a:t>ml/min/1.73m</a:t>
            </a:r>
            <a:r>
              <a:rPr sz="1411" spc="-38" baseline="25252" dirty="0">
                <a:solidFill>
                  <a:srgbClr val="FFFFFF"/>
                </a:solidFill>
                <a:latin typeface="Verdana"/>
                <a:cs typeface="Verdana"/>
              </a:rPr>
              <a:t>2</a:t>
            </a:r>
            <a:r>
              <a:rPr sz="1454" spc="-26" dirty="0">
                <a:solidFill>
                  <a:srgbClr val="FFFFFF"/>
                </a:solidFill>
                <a:latin typeface="Verdana"/>
                <a:cs typeface="Verdana"/>
              </a:rPr>
              <a:t>/year</a:t>
            </a:r>
            <a:r>
              <a:rPr sz="1454" spc="-51" dirty="0">
                <a:solidFill>
                  <a:srgbClr val="FFFFFF"/>
                </a:solidFill>
                <a:latin typeface="Verdana"/>
                <a:cs typeface="Verdana"/>
              </a:rPr>
              <a:t> </a:t>
            </a:r>
            <a:r>
              <a:rPr sz="1454" spc="-26" dirty="0">
                <a:solidFill>
                  <a:srgbClr val="FFFFFF"/>
                </a:solidFill>
                <a:latin typeface="Verdana"/>
                <a:cs typeface="Verdana"/>
              </a:rPr>
              <a:t>(</a:t>
            </a:r>
            <a:r>
              <a:rPr sz="1454" i="1" spc="-26" dirty="0">
                <a:solidFill>
                  <a:srgbClr val="FFFFFF"/>
                </a:solidFill>
                <a:latin typeface="Verdana"/>
                <a:cs typeface="Verdana"/>
              </a:rPr>
              <a:t>P</a:t>
            </a:r>
            <a:r>
              <a:rPr sz="1454" spc="-26" dirty="0">
                <a:solidFill>
                  <a:srgbClr val="FFFFFF"/>
                </a:solidFill>
                <a:latin typeface="Verdana"/>
                <a:cs typeface="Verdana"/>
              </a:rPr>
              <a:t>=0.0047)</a:t>
            </a:r>
            <a:endParaRPr sz="1454">
              <a:latin typeface="Verdana"/>
              <a:cs typeface="Verdana"/>
            </a:endParaRPr>
          </a:p>
        </p:txBody>
      </p:sp>
      <p:sp>
        <p:nvSpPr>
          <p:cNvPr id="32" name="object 32"/>
          <p:cNvSpPr txBox="1"/>
          <p:nvPr/>
        </p:nvSpPr>
        <p:spPr>
          <a:xfrm>
            <a:off x="5772255" y="6220309"/>
            <a:ext cx="2213239" cy="169378"/>
          </a:xfrm>
          <a:prstGeom prst="rect">
            <a:avLst/>
          </a:prstGeom>
        </p:spPr>
        <p:txBody>
          <a:bodyPr vert="horz" wrap="square" lIns="0" tIns="11403" rIns="0" bIns="0" rtlCol="0">
            <a:spAutoFit/>
          </a:bodyPr>
          <a:lstStyle/>
          <a:p>
            <a:pPr marL="10860">
              <a:spcBef>
                <a:spcPts val="90"/>
              </a:spcBef>
            </a:pPr>
            <a:r>
              <a:rPr sz="1026" i="1" spc="13" dirty="0">
                <a:solidFill>
                  <a:srgbClr val="FFFFFF"/>
                </a:solidFill>
                <a:latin typeface="Verdana"/>
                <a:cs typeface="Verdana"/>
              </a:rPr>
              <a:t>DAMMAN </a:t>
            </a:r>
            <a:r>
              <a:rPr sz="1026" i="1" spc="4" dirty="0">
                <a:solidFill>
                  <a:srgbClr val="FFFFFF"/>
                </a:solidFill>
                <a:latin typeface="Verdana"/>
                <a:cs typeface="Verdana"/>
              </a:rPr>
              <a:t>K, </a:t>
            </a:r>
            <a:r>
              <a:rPr sz="1026" i="1" spc="9" dirty="0">
                <a:solidFill>
                  <a:srgbClr val="FFFFFF"/>
                </a:solidFill>
                <a:latin typeface="Verdana"/>
                <a:cs typeface="Verdana"/>
              </a:rPr>
              <a:t>ESC Congress</a:t>
            </a:r>
            <a:r>
              <a:rPr sz="1026" i="1" spc="111" dirty="0">
                <a:solidFill>
                  <a:srgbClr val="FFFFFF"/>
                </a:solidFill>
                <a:latin typeface="Verdana"/>
                <a:cs typeface="Verdana"/>
              </a:rPr>
              <a:t> </a:t>
            </a:r>
            <a:r>
              <a:rPr sz="1026" i="1" spc="13" dirty="0">
                <a:solidFill>
                  <a:srgbClr val="FFFFFF"/>
                </a:solidFill>
                <a:latin typeface="Verdana"/>
                <a:cs typeface="Verdana"/>
              </a:rPr>
              <a:t>2015</a:t>
            </a:r>
            <a:endParaRPr sz="1026">
              <a:latin typeface="Verdana"/>
              <a:cs typeface="Verdana"/>
            </a:endParaRPr>
          </a:p>
        </p:txBody>
      </p:sp>
      <p:sp>
        <p:nvSpPr>
          <p:cNvPr id="31" name="object 31"/>
          <p:cNvSpPr txBox="1">
            <a:spLocks noGrp="1"/>
          </p:cNvSpPr>
          <p:nvPr>
            <p:ph type="title"/>
          </p:nvPr>
        </p:nvSpPr>
        <p:spPr>
          <a:xfrm>
            <a:off x="3766314" y="592794"/>
            <a:ext cx="1601285" cy="392609"/>
          </a:xfrm>
          <a:prstGeom prst="rect">
            <a:avLst/>
          </a:prstGeom>
        </p:spPr>
        <p:txBody>
          <a:bodyPr vert="horz" wrap="square" lIns="0" tIns="10860" rIns="0" bIns="0" rtlCol="0" anchor="ctr">
            <a:spAutoFit/>
          </a:bodyPr>
          <a:lstStyle/>
          <a:p>
            <a:pPr marL="10860">
              <a:spcBef>
                <a:spcPts val="86"/>
              </a:spcBef>
            </a:pPr>
            <a:r>
              <a:rPr sz="2480" spc="-9" dirty="0">
                <a:solidFill>
                  <a:schemeClr val="accent6"/>
                </a:solidFill>
              </a:rPr>
              <a:t>RESU</a:t>
            </a:r>
            <a:r>
              <a:rPr sz="2480" spc="-4" dirty="0">
                <a:solidFill>
                  <a:schemeClr val="accent6"/>
                </a:solidFill>
              </a:rPr>
              <a:t>LTS</a:t>
            </a:r>
            <a:endParaRPr sz="2480" dirty="0">
              <a:solidFill>
                <a:schemeClr val="accent6"/>
              </a:solidFill>
            </a:endParaRPr>
          </a:p>
        </p:txBody>
      </p:sp>
    </p:spTree>
    <p:extLst>
      <p:ext uri="{BB962C8B-B14F-4D97-AF65-F5344CB8AC3E}">
        <p14:creationId xmlns:p14="http://schemas.microsoft.com/office/powerpoint/2010/main" val="23947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144000" cy="648072"/>
          </a:xfrm>
        </p:spPr>
        <p:style>
          <a:lnRef idx="1">
            <a:schemeClr val="accent6"/>
          </a:lnRef>
          <a:fillRef idx="3">
            <a:schemeClr val="accent6"/>
          </a:fillRef>
          <a:effectRef idx="2">
            <a:schemeClr val="accent6"/>
          </a:effectRef>
          <a:fontRef idx="minor">
            <a:schemeClr val="lt1"/>
          </a:fontRef>
        </p:style>
        <p:txBody>
          <a:bodyPr/>
          <a:lstStyle/>
          <a:p>
            <a:pPr algn="l"/>
            <a:r>
              <a:rPr lang="it-IT" sz="3200" b="0" dirty="0">
                <a:latin typeface="Arial" panose="020B0604020202020204" pitchFamily="34" charset="0"/>
                <a:ea typeface="Verdana" panose="020B0604030504040204" pitchFamily="34" charset="0"/>
                <a:cs typeface="Arial" panose="020B0604020202020204" pitchFamily="34" charset="0"/>
              </a:rPr>
              <a:t>SCOMPENSO CARDIACO </a:t>
            </a:r>
            <a:r>
              <a:rPr lang="it-IT" sz="2800" b="0" i="1" u="sng" dirty="0" smtClean="0">
                <a:latin typeface="Arial" panose="020B0604020202020204" pitchFamily="34" charset="0"/>
                <a:ea typeface="Verdana" panose="020B0604030504040204" pitchFamily="34" charset="0"/>
                <a:cs typeface="Arial" panose="020B0604020202020204" pitchFamily="34" charset="0"/>
              </a:rPr>
              <a:t>EZIOLOGIA</a:t>
            </a:r>
            <a:endParaRPr lang="it-IT" sz="3200" b="0"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6512" y="908720"/>
            <a:ext cx="4464496" cy="4552727"/>
          </a:xfrm>
        </p:spPr>
        <p:txBody>
          <a:bodyPr/>
          <a:lstStyle/>
          <a:p>
            <a:pPr>
              <a:buFont typeface="Wingdings" panose="05000000000000000000" pitchFamily="2" charset="2"/>
              <a:buChar char="v"/>
            </a:pPr>
            <a:r>
              <a:rPr lang="it-IT" sz="2000" b="0" dirty="0">
                <a:solidFill>
                  <a:srgbClr val="FFC000"/>
                </a:solidFill>
              </a:rPr>
              <a:t>PATOLOGIA </a:t>
            </a:r>
            <a:r>
              <a:rPr lang="it-IT" sz="2000" b="0" dirty="0" smtClean="0">
                <a:solidFill>
                  <a:srgbClr val="FFC000"/>
                </a:solidFill>
              </a:rPr>
              <a:t>MIOCARDICA</a:t>
            </a:r>
            <a:endParaRPr lang="it-IT" sz="2000" b="0" i="1" dirty="0" smtClean="0">
              <a:solidFill>
                <a:srgbClr val="FFC000"/>
              </a:solidFill>
            </a:endParaRPr>
          </a:p>
          <a:p>
            <a:r>
              <a:rPr lang="it-IT" sz="1400" b="0" dirty="0" smtClean="0"/>
              <a:t>CARDIOPATIA ISCHEMICA </a:t>
            </a:r>
          </a:p>
          <a:p>
            <a:r>
              <a:rPr lang="it-IT" sz="1400" b="0" dirty="0" smtClean="0"/>
              <a:t>IPERTENSIONE </a:t>
            </a:r>
            <a:r>
              <a:rPr lang="it-IT" sz="1400" b="0" dirty="0"/>
              <a:t>ARTERIOSA</a:t>
            </a:r>
          </a:p>
          <a:p>
            <a:r>
              <a:rPr lang="it-IT" sz="1400" b="0" dirty="0"/>
              <a:t>CARDIOMIOPATIA</a:t>
            </a:r>
            <a:endParaRPr lang="it-IT" sz="1000" b="0" i="1" u="sng" dirty="0"/>
          </a:p>
          <a:p>
            <a:pPr>
              <a:buFont typeface="Wingdings" panose="05000000000000000000" pitchFamily="2" charset="2"/>
              <a:buChar char="Ø"/>
            </a:pPr>
            <a:r>
              <a:rPr lang="it-IT" sz="1000" i="1" u="sng" dirty="0"/>
              <a:t>FAMILIARE</a:t>
            </a:r>
          </a:p>
          <a:p>
            <a:r>
              <a:rPr lang="it-IT" sz="900" b="0" dirty="0"/>
              <a:t>IPERTROFICA</a:t>
            </a:r>
          </a:p>
          <a:p>
            <a:r>
              <a:rPr lang="it-IT" sz="900" b="0" dirty="0"/>
              <a:t>DILATATIVA</a:t>
            </a:r>
          </a:p>
          <a:p>
            <a:r>
              <a:rPr lang="it-IT" sz="900" b="0" dirty="0"/>
              <a:t>CARDIOMIOPATIA ARITMOGENA DEL VENTRICOLO DESTRO</a:t>
            </a:r>
          </a:p>
          <a:p>
            <a:r>
              <a:rPr lang="it-IT" sz="900" b="0" dirty="0"/>
              <a:t>RESTRITTIVA</a:t>
            </a:r>
          </a:p>
          <a:p>
            <a:r>
              <a:rPr lang="it-IT" sz="900" b="0" dirty="0"/>
              <a:t>VENTRICOLO SINISTRO NON COMPATTATO</a:t>
            </a:r>
          </a:p>
          <a:p>
            <a:pPr>
              <a:buFont typeface="Wingdings" panose="05000000000000000000" pitchFamily="2" charset="2"/>
              <a:buChar char="Ø"/>
            </a:pPr>
            <a:r>
              <a:rPr lang="it-IT" sz="1000" i="1" u="sng" dirty="0"/>
              <a:t>ACQUISITA</a:t>
            </a:r>
            <a:endParaRPr lang="it-IT" sz="900" i="1" u="sng" dirty="0"/>
          </a:p>
          <a:p>
            <a:r>
              <a:rPr lang="it-IT" sz="900" b="0" dirty="0"/>
              <a:t>MIOCARDITE (infettiva, </a:t>
            </a:r>
            <a:r>
              <a:rPr lang="it-IT" sz="900" b="0" dirty="0" err="1"/>
              <a:t>immunomediata</a:t>
            </a:r>
            <a:r>
              <a:rPr lang="it-IT" sz="900" b="0" dirty="0"/>
              <a:t>, tossica)</a:t>
            </a:r>
          </a:p>
          <a:p>
            <a:r>
              <a:rPr lang="it-IT" sz="900" b="0" dirty="0"/>
              <a:t>CAUSA ENDOCRINO/NUTRIZIONALE</a:t>
            </a:r>
          </a:p>
          <a:p>
            <a:r>
              <a:rPr lang="it-IT" sz="900" b="0" dirty="0"/>
              <a:t>GRAVIDANZA</a:t>
            </a:r>
          </a:p>
          <a:p>
            <a:r>
              <a:rPr lang="it-IT" sz="900" b="0" dirty="0"/>
              <a:t>INFILTRATIVA (</a:t>
            </a:r>
            <a:r>
              <a:rPr lang="it-IT" sz="900" b="0" dirty="0" err="1"/>
              <a:t>amiloidosi</a:t>
            </a:r>
            <a:r>
              <a:rPr lang="it-IT" sz="900" b="0" dirty="0"/>
              <a:t>, tumore maligno)</a:t>
            </a:r>
          </a:p>
          <a:p>
            <a:pPr>
              <a:buFont typeface="Wingdings" panose="05000000000000000000" pitchFamily="2" charset="2"/>
              <a:buChar char="v"/>
            </a:pPr>
            <a:endParaRPr lang="it-IT" sz="900" b="0" dirty="0"/>
          </a:p>
          <a:p>
            <a:pPr lvl="0" eaLnBrk="1" fontAlgn="auto" hangingPunct="1">
              <a:spcBef>
                <a:spcPts val="0"/>
              </a:spcBef>
              <a:spcAft>
                <a:spcPts val="0"/>
              </a:spcAft>
              <a:buClrTx/>
              <a:buSzTx/>
              <a:buFont typeface="Wingdings" panose="05000000000000000000" pitchFamily="2" charset="2"/>
              <a:buChar char="v"/>
            </a:pPr>
            <a:r>
              <a:rPr lang="it-IT" sz="2000" b="0" kern="1200" dirty="0">
                <a:solidFill>
                  <a:srgbClr val="FFC000"/>
                </a:solidFill>
              </a:rPr>
              <a:t>PATOLOGIA </a:t>
            </a:r>
            <a:r>
              <a:rPr lang="it-IT" sz="2000" b="0" kern="1200" dirty="0" smtClean="0">
                <a:solidFill>
                  <a:srgbClr val="FFC000"/>
                </a:solidFill>
              </a:rPr>
              <a:t>VALVOLARE</a:t>
            </a:r>
            <a:endParaRPr lang="it-IT" sz="2000" b="0" kern="1200" dirty="0">
              <a:solidFill>
                <a:srgbClr val="FFC000"/>
              </a:solidFill>
            </a:endParaRPr>
          </a:p>
          <a:p>
            <a:pPr lvl="0" eaLnBrk="1" fontAlgn="auto" hangingPunct="1">
              <a:spcBef>
                <a:spcPts val="0"/>
              </a:spcBef>
              <a:spcAft>
                <a:spcPts val="0"/>
              </a:spcAft>
              <a:buClrTx/>
              <a:buSzTx/>
              <a:buFont typeface="Wingdings" panose="05000000000000000000" pitchFamily="2" charset="2"/>
              <a:buChar char="v"/>
            </a:pPr>
            <a:r>
              <a:rPr lang="it-IT" sz="2000" b="0" kern="1200" dirty="0">
                <a:solidFill>
                  <a:srgbClr val="FFC000"/>
                </a:solidFill>
              </a:rPr>
              <a:t>PATOLOGIA </a:t>
            </a:r>
            <a:r>
              <a:rPr lang="it-IT" sz="2000" b="0" kern="1200" dirty="0" smtClean="0">
                <a:solidFill>
                  <a:srgbClr val="FFC000"/>
                </a:solidFill>
              </a:rPr>
              <a:t>PERICARDICA</a:t>
            </a:r>
          </a:p>
          <a:p>
            <a:pPr>
              <a:buFont typeface="Arial" panose="020B0604020202020204" pitchFamily="34" charset="0"/>
              <a:buChar char="•"/>
            </a:pPr>
            <a:r>
              <a:rPr lang="it-IT" sz="1400" b="0" dirty="0" smtClean="0"/>
              <a:t>PERICARDITE COSTRITTIVA</a:t>
            </a:r>
          </a:p>
          <a:p>
            <a:pPr>
              <a:buFont typeface="Arial" panose="020B0604020202020204" pitchFamily="34" charset="0"/>
              <a:buChar char="•"/>
            </a:pPr>
            <a:r>
              <a:rPr lang="it-IT" sz="1400" b="0" dirty="0" smtClean="0"/>
              <a:t>VERSAMENTO PERICARDICO</a:t>
            </a:r>
          </a:p>
          <a:p>
            <a:pPr>
              <a:buFont typeface="Arial" panose="020B0604020202020204" pitchFamily="34" charset="0"/>
              <a:buChar char="•"/>
            </a:pPr>
            <a:endParaRPr lang="it-IT" sz="900" b="0" dirty="0"/>
          </a:p>
          <a:p>
            <a:endParaRPr lang="it-IT" sz="3600" dirty="0"/>
          </a:p>
        </p:txBody>
      </p:sp>
      <p:pic>
        <p:nvPicPr>
          <p:cNvPr id="4" name="Picture 1" descr="C:\Documents and Settings\Fabio\Desktop\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7950" y="6681788"/>
            <a:ext cx="176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n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9036050" y="6681788"/>
            <a:ext cx="17673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4211960" y="908720"/>
            <a:ext cx="4824090" cy="4955203"/>
          </a:xfrm>
          <a:prstGeom prst="rect">
            <a:avLst/>
          </a:prstGeom>
          <a:noFill/>
        </p:spPr>
        <p:txBody>
          <a:bodyPr wrap="square" rtlCol="0">
            <a:spAutoFit/>
          </a:bodyPr>
          <a:lstStyle/>
          <a:p>
            <a:pPr marL="342900" indent="-342900">
              <a:buFont typeface="Wingdings" panose="05000000000000000000" pitchFamily="2" charset="2"/>
              <a:buChar char="v"/>
            </a:pPr>
            <a:r>
              <a:rPr lang="it-IT" sz="2000" dirty="0" smtClean="0">
                <a:solidFill>
                  <a:srgbClr val="FFC000"/>
                </a:solidFill>
              </a:rPr>
              <a:t>PATOLOGIA ENDOCARDICA</a:t>
            </a:r>
          </a:p>
          <a:p>
            <a:pPr marL="342900" indent="-342900">
              <a:buFont typeface="Arial" panose="020B0604020202020204" pitchFamily="34" charset="0"/>
              <a:buChar char="•"/>
            </a:pPr>
            <a:r>
              <a:rPr lang="it-IT" sz="1400" dirty="0" smtClean="0"/>
              <a:t>ASSOCIATA A IPEREOSINOFILIA (s. </a:t>
            </a:r>
            <a:r>
              <a:rPr lang="it-IT" sz="1400" dirty="0" err="1" smtClean="0"/>
              <a:t>ipereosinofila</a:t>
            </a:r>
            <a:r>
              <a:rPr lang="it-IT" sz="1400" dirty="0" smtClean="0"/>
              <a:t>)</a:t>
            </a:r>
          </a:p>
          <a:p>
            <a:pPr marL="342900" indent="-342900">
              <a:buFont typeface="Arial" panose="020B0604020202020204" pitchFamily="34" charset="0"/>
              <a:buChar char="•"/>
            </a:pPr>
            <a:r>
              <a:rPr lang="it-IT" sz="1400" dirty="0" smtClean="0"/>
              <a:t>NON </a:t>
            </a:r>
            <a:r>
              <a:rPr lang="it-IT" sz="1400" dirty="0"/>
              <a:t>ASSOCIATA A IPEREOSINOFILIA (fibrosi </a:t>
            </a:r>
            <a:r>
              <a:rPr lang="it-IT" sz="1400" dirty="0" err="1"/>
              <a:t>endomiocardica</a:t>
            </a:r>
            <a:r>
              <a:rPr lang="it-IT" sz="1400" dirty="0"/>
              <a:t>)</a:t>
            </a:r>
          </a:p>
          <a:p>
            <a:pPr marL="342900" indent="-342900">
              <a:buFont typeface="Arial" panose="020B0604020202020204" pitchFamily="34" charset="0"/>
              <a:buChar char="•"/>
            </a:pPr>
            <a:r>
              <a:rPr lang="it-IT" sz="1400" dirty="0"/>
              <a:t>FIBROELASTOSI ENDOCARDICA </a:t>
            </a:r>
            <a:endParaRPr lang="it-IT" sz="2000" dirty="0" smtClean="0">
              <a:solidFill>
                <a:srgbClr val="FFC000"/>
              </a:solidFill>
            </a:endParaRPr>
          </a:p>
          <a:p>
            <a:pPr marL="342900" indent="-342900">
              <a:buFont typeface="Wingdings" panose="05000000000000000000" pitchFamily="2" charset="2"/>
              <a:buChar char="v"/>
            </a:pPr>
            <a:r>
              <a:rPr lang="it-IT" sz="2000" dirty="0" smtClean="0">
                <a:solidFill>
                  <a:srgbClr val="FFC000"/>
                </a:solidFill>
              </a:rPr>
              <a:t>CARDIOPATIE CONGENITE</a:t>
            </a:r>
          </a:p>
          <a:p>
            <a:pPr marL="342900" indent="-342900">
              <a:buFont typeface="Wingdings" panose="05000000000000000000" pitchFamily="2" charset="2"/>
              <a:buChar char="v"/>
            </a:pPr>
            <a:r>
              <a:rPr lang="it-IT" sz="2000" dirty="0" smtClean="0">
                <a:solidFill>
                  <a:srgbClr val="FFC000"/>
                </a:solidFill>
              </a:rPr>
              <a:t>ARTITMIE</a:t>
            </a:r>
          </a:p>
          <a:p>
            <a:pPr marL="342900" lvl="0" indent="-342900">
              <a:buFont typeface="Arial" panose="020B0604020202020204" pitchFamily="34" charset="0"/>
              <a:buChar char="•"/>
            </a:pPr>
            <a:r>
              <a:rPr lang="it-IT" sz="1400" dirty="0"/>
              <a:t>TACHIARITMIA (atriale, ventricolare)</a:t>
            </a:r>
          </a:p>
          <a:p>
            <a:pPr marL="342900" lvl="0" indent="-342900">
              <a:buFont typeface="Arial" panose="020B0604020202020204" pitchFamily="34" charset="0"/>
              <a:buChar char="•"/>
            </a:pPr>
            <a:r>
              <a:rPr lang="it-IT" sz="1400" dirty="0"/>
              <a:t>BRADIARITMIA (m. del nodo del seno</a:t>
            </a:r>
            <a:r>
              <a:rPr lang="it-IT" sz="1400" dirty="0" smtClean="0"/>
              <a:t>)</a:t>
            </a:r>
          </a:p>
          <a:p>
            <a:pPr marL="342900" indent="-342900">
              <a:buFont typeface="Wingdings" panose="05000000000000000000" pitchFamily="2" charset="2"/>
              <a:buChar char="v"/>
            </a:pPr>
            <a:r>
              <a:rPr lang="it-IT" sz="2000" dirty="0" smtClean="0">
                <a:solidFill>
                  <a:srgbClr val="FFC000"/>
                </a:solidFill>
              </a:rPr>
              <a:t>DISORDINI DELLA CONDUZIONE</a:t>
            </a:r>
          </a:p>
          <a:p>
            <a:pPr marL="342900" indent="-342900">
              <a:buFont typeface="Wingdings" panose="05000000000000000000" pitchFamily="2" charset="2"/>
              <a:buChar char="v"/>
            </a:pPr>
            <a:r>
              <a:rPr lang="it-IT" sz="2000" dirty="0" smtClean="0">
                <a:solidFill>
                  <a:srgbClr val="FFC000"/>
                </a:solidFill>
              </a:rPr>
              <a:t>STATI DI ALTA PORTATA</a:t>
            </a:r>
          </a:p>
          <a:p>
            <a:pPr marL="342900" lvl="0" indent="-342900">
              <a:buFont typeface="Arial" panose="020B0604020202020204" pitchFamily="34" charset="0"/>
              <a:buChar char="•"/>
            </a:pPr>
            <a:r>
              <a:rPr lang="it-IT" sz="1400" dirty="0"/>
              <a:t>ANEMIA</a:t>
            </a:r>
          </a:p>
          <a:p>
            <a:pPr marL="342900" lvl="0" indent="-342900">
              <a:buFont typeface="Arial" panose="020B0604020202020204" pitchFamily="34" charset="0"/>
              <a:buChar char="•"/>
            </a:pPr>
            <a:r>
              <a:rPr lang="it-IT" sz="1400" dirty="0"/>
              <a:t>SEPSI</a:t>
            </a:r>
          </a:p>
          <a:p>
            <a:pPr marL="342900" lvl="0" indent="-342900">
              <a:buFont typeface="Arial" panose="020B0604020202020204" pitchFamily="34" charset="0"/>
              <a:buChar char="•"/>
            </a:pPr>
            <a:r>
              <a:rPr lang="it-IT" sz="1400" dirty="0"/>
              <a:t>TIREOTOSSICOSI</a:t>
            </a:r>
          </a:p>
          <a:p>
            <a:pPr marL="342900" lvl="0" indent="-342900">
              <a:buFont typeface="Arial" panose="020B0604020202020204" pitchFamily="34" charset="0"/>
              <a:buChar char="•"/>
            </a:pPr>
            <a:r>
              <a:rPr lang="it-IT" sz="1400" dirty="0"/>
              <a:t>M. DI PAGET</a:t>
            </a:r>
          </a:p>
          <a:p>
            <a:pPr marL="342900" lvl="0" indent="-342900">
              <a:buFont typeface="Arial" panose="020B0604020202020204" pitchFamily="34" charset="0"/>
              <a:buChar char="•"/>
            </a:pPr>
            <a:r>
              <a:rPr lang="it-IT" sz="1400" dirty="0"/>
              <a:t>FISTOLA </a:t>
            </a:r>
            <a:r>
              <a:rPr lang="it-IT" sz="1400" dirty="0" smtClean="0"/>
              <a:t>ARTERO-VENOSA</a:t>
            </a:r>
            <a:endParaRPr lang="it-IT" sz="2000" dirty="0" smtClean="0">
              <a:solidFill>
                <a:srgbClr val="FFC000"/>
              </a:solidFill>
            </a:endParaRPr>
          </a:p>
          <a:p>
            <a:pPr marL="342900" indent="-342900">
              <a:buFont typeface="Wingdings" panose="05000000000000000000" pitchFamily="2" charset="2"/>
              <a:buChar char="v"/>
            </a:pPr>
            <a:r>
              <a:rPr lang="it-IT" sz="2000" dirty="0" smtClean="0">
                <a:solidFill>
                  <a:srgbClr val="FFC000"/>
                </a:solidFill>
              </a:rPr>
              <a:t>SOVRACCARICO EMODINAMICO</a:t>
            </a:r>
          </a:p>
          <a:p>
            <a:pPr marL="342900" lvl="0" indent="-342900">
              <a:buFont typeface="Arial" panose="020B0604020202020204" pitchFamily="34" charset="0"/>
              <a:buChar char="•"/>
            </a:pPr>
            <a:r>
              <a:rPr lang="it-IT" sz="1400" dirty="0"/>
              <a:t>INSUFFICIENZA RENALE</a:t>
            </a:r>
          </a:p>
          <a:p>
            <a:pPr marL="342900" lvl="0" indent="-342900">
              <a:buFont typeface="Arial" panose="020B0604020202020204" pitchFamily="34" charset="0"/>
              <a:buChar char="•"/>
            </a:pPr>
            <a:r>
              <a:rPr lang="it-IT" sz="1400" dirty="0"/>
              <a:t>IATROGENO</a:t>
            </a:r>
          </a:p>
          <a:p>
            <a:pPr marL="342900" indent="-342900">
              <a:buFont typeface="Wingdings" panose="05000000000000000000" pitchFamily="2" charset="2"/>
              <a:buChar char="v"/>
            </a:pPr>
            <a:endParaRPr lang="it-IT" sz="1400" dirty="0"/>
          </a:p>
        </p:txBody>
      </p:sp>
    </p:spTree>
    <p:extLst>
      <p:ext uri="{BB962C8B-B14F-4D97-AF65-F5344CB8AC3E}">
        <p14:creationId xmlns:p14="http://schemas.microsoft.com/office/powerpoint/2010/main" val="18578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3055119" y="2181981"/>
            <a:ext cx="0" cy="2693788"/>
          </a:xfrm>
          <a:custGeom>
            <a:avLst/>
            <a:gdLst/>
            <a:ahLst/>
            <a:cxnLst/>
            <a:rect l="l" t="t" r="r" b="b"/>
            <a:pathLst>
              <a:path h="3150235">
                <a:moveTo>
                  <a:pt x="0" y="0"/>
                </a:moveTo>
                <a:lnTo>
                  <a:pt x="0" y="3149773"/>
                </a:lnTo>
              </a:path>
            </a:pathLst>
          </a:custGeom>
          <a:ln w="13140">
            <a:solidFill>
              <a:srgbClr val="FFFFFF"/>
            </a:solidFill>
          </a:ln>
        </p:spPr>
        <p:txBody>
          <a:bodyPr wrap="square" lIns="0" tIns="0" rIns="0" bIns="0" rtlCol="0"/>
          <a:lstStyle/>
          <a:p>
            <a:endParaRPr sz="1539"/>
          </a:p>
        </p:txBody>
      </p:sp>
      <p:sp>
        <p:nvSpPr>
          <p:cNvPr id="4" name="object 4"/>
          <p:cNvSpPr/>
          <p:nvPr/>
        </p:nvSpPr>
        <p:spPr>
          <a:xfrm>
            <a:off x="4919449" y="2181981"/>
            <a:ext cx="0" cy="2693788"/>
          </a:xfrm>
          <a:custGeom>
            <a:avLst/>
            <a:gdLst/>
            <a:ahLst/>
            <a:cxnLst/>
            <a:rect l="l" t="t" r="r" b="b"/>
            <a:pathLst>
              <a:path h="3150235">
                <a:moveTo>
                  <a:pt x="0" y="0"/>
                </a:moveTo>
                <a:lnTo>
                  <a:pt x="0" y="3149773"/>
                </a:lnTo>
              </a:path>
            </a:pathLst>
          </a:custGeom>
          <a:ln w="13140">
            <a:solidFill>
              <a:srgbClr val="FFFFFF"/>
            </a:solidFill>
          </a:ln>
        </p:spPr>
        <p:txBody>
          <a:bodyPr wrap="square" lIns="0" tIns="0" rIns="0" bIns="0" rtlCol="0"/>
          <a:lstStyle/>
          <a:p>
            <a:endParaRPr sz="1539"/>
          </a:p>
        </p:txBody>
      </p:sp>
      <p:sp>
        <p:nvSpPr>
          <p:cNvPr id="5" name="object 5"/>
          <p:cNvSpPr/>
          <p:nvPr/>
        </p:nvSpPr>
        <p:spPr>
          <a:xfrm>
            <a:off x="6783778" y="2181981"/>
            <a:ext cx="0" cy="2693788"/>
          </a:xfrm>
          <a:custGeom>
            <a:avLst/>
            <a:gdLst/>
            <a:ahLst/>
            <a:cxnLst/>
            <a:rect l="l" t="t" r="r" b="b"/>
            <a:pathLst>
              <a:path h="3150235">
                <a:moveTo>
                  <a:pt x="0" y="0"/>
                </a:moveTo>
                <a:lnTo>
                  <a:pt x="0" y="3149773"/>
                </a:lnTo>
              </a:path>
            </a:pathLst>
          </a:custGeom>
          <a:ln w="13140">
            <a:solidFill>
              <a:srgbClr val="FFFFFF"/>
            </a:solidFill>
          </a:ln>
        </p:spPr>
        <p:txBody>
          <a:bodyPr wrap="square" lIns="0" tIns="0" rIns="0" bIns="0" rtlCol="0"/>
          <a:lstStyle/>
          <a:p>
            <a:endParaRPr sz="1539"/>
          </a:p>
        </p:txBody>
      </p:sp>
      <p:sp>
        <p:nvSpPr>
          <p:cNvPr id="6" name="object 6"/>
          <p:cNvSpPr/>
          <p:nvPr/>
        </p:nvSpPr>
        <p:spPr>
          <a:xfrm>
            <a:off x="825784" y="2646035"/>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7" name="object 7"/>
          <p:cNvSpPr/>
          <p:nvPr/>
        </p:nvSpPr>
        <p:spPr>
          <a:xfrm>
            <a:off x="825784" y="2958554"/>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8" name="object 8"/>
          <p:cNvSpPr/>
          <p:nvPr/>
        </p:nvSpPr>
        <p:spPr>
          <a:xfrm>
            <a:off x="825784" y="3344827"/>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9" name="object 9"/>
          <p:cNvSpPr/>
          <p:nvPr/>
        </p:nvSpPr>
        <p:spPr>
          <a:xfrm>
            <a:off x="825784" y="3731098"/>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10" name="object 10"/>
          <p:cNvSpPr/>
          <p:nvPr/>
        </p:nvSpPr>
        <p:spPr>
          <a:xfrm>
            <a:off x="825784" y="4117370"/>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11" name="object 11"/>
          <p:cNvSpPr/>
          <p:nvPr/>
        </p:nvSpPr>
        <p:spPr>
          <a:xfrm>
            <a:off x="825784" y="4483480"/>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12" name="object 12"/>
          <p:cNvSpPr/>
          <p:nvPr/>
        </p:nvSpPr>
        <p:spPr>
          <a:xfrm>
            <a:off x="831402" y="2181981"/>
            <a:ext cx="0" cy="2693788"/>
          </a:xfrm>
          <a:custGeom>
            <a:avLst/>
            <a:gdLst/>
            <a:ahLst/>
            <a:cxnLst/>
            <a:rect l="l" t="t" r="r" b="b"/>
            <a:pathLst>
              <a:path h="3150235">
                <a:moveTo>
                  <a:pt x="0" y="0"/>
                </a:moveTo>
                <a:lnTo>
                  <a:pt x="0" y="3149773"/>
                </a:lnTo>
              </a:path>
            </a:pathLst>
          </a:custGeom>
          <a:ln w="13140">
            <a:solidFill>
              <a:srgbClr val="FFFFFF"/>
            </a:solidFill>
          </a:ln>
        </p:spPr>
        <p:txBody>
          <a:bodyPr wrap="square" lIns="0" tIns="0" rIns="0" bIns="0" rtlCol="0"/>
          <a:lstStyle/>
          <a:p>
            <a:endParaRPr sz="1539"/>
          </a:p>
        </p:txBody>
      </p:sp>
      <p:sp>
        <p:nvSpPr>
          <p:cNvPr id="13" name="object 13"/>
          <p:cNvSpPr/>
          <p:nvPr/>
        </p:nvSpPr>
        <p:spPr>
          <a:xfrm>
            <a:off x="8131488" y="2181981"/>
            <a:ext cx="0" cy="2693788"/>
          </a:xfrm>
          <a:custGeom>
            <a:avLst/>
            <a:gdLst/>
            <a:ahLst/>
            <a:cxnLst/>
            <a:rect l="l" t="t" r="r" b="b"/>
            <a:pathLst>
              <a:path h="3150235">
                <a:moveTo>
                  <a:pt x="0" y="0"/>
                </a:moveTo>
                <a:lnTo>
                  <a:pt x="0" y="3149773"/>
                </a:lnTo>
              </a:path>
            </a:pathLst>
          </a:custGeom>
          <a:ln w="13140">
            <a:solidFill>
              <a:srgbClr val="FFFFFF"/>
            </a:solidFill>
          </a:ln>
        </p:spPr>
        <p:txBody>
          <a:bodyPr wrap="square" lIns="0" tIns="0" rIns="0" bIns="0" rtlCol="0"/>
          <a:lstStyle/>
          <a:p>
            <a:endParaRPr sz="1539"/>
          </a:p>
        </p:txBody>
      </p:sp>
      <p:sp>
        <p:nvSpPr>
          <p:cNvPr id="14" name="object 14"/>
          <p:cNvSpPr/>
          <p:nvPr/>
        </p:nvSpPr>
        <p:spPr>
          <a:xfrm>
            <a:off x="825784" y="2187602"/>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15" name="object 15"/>
          <p:cNvSpPr/>
          <p:nvPr/>
        </p:nvSpPr>
        <p:spPr>
          <a:xfrm>
            <a:off x="825784" y="4869752"/>
            <a:ext cx="7311399" cy="0"/>
          </a:xfrm>
          <a:custGeom>
            <a:avLst/>
            <a:gdLst/>
            <a:ahLst/>
            <a:cxnLst/>
            <a:rect l="l" t="t" r="r" b="b"/>
            <a:pathLst>
              <a:path w="8550275">
                <a:moveTo>
                  <a:pt x="0" y="0"/>
                </a:moveTo>
                <a:lnTo>
                  <a:pt x="8550185" y="0"/>
                </a:lnTo>
              </a:path>
            </a:pathLst>
          </a:custGeom>
          <a:ln w="13146">
            <a:solidFill>
              <a:srgbClr val="FFFFFF"/>
            </a:solidFill>
          </a:ln>
        </p:spPr>
        <p:txBody>
          <a:bodyPr wrap="square" lIns="0" tIns="0" rIns="0" bIns="0" rtlCol="0"/>
          <a:lstStyle/>
          <a:p>
            <a:endParaRPr sz="1539"/>
          </a:p>
        </p:txBody>
      </p:sp>
      <p:sp>
        <p:nvSpPr>
          <p:cNvPr id="16" name="object 16"/>
          <p:cNvSpPr txBox="1"/>
          <p:nvPr/>
        </p:nvSpPr>
        <p:spPr>
          <a:xfrm>
            <a:off x="3819808" y="2355770"/>
            <a:ext cx="331226" cy="168830"/>
          </a:xfrm>
          <a:prstGeom prst="rect">
            <a:avLst/>
          </a:prstGeom>
        </p:spPr>
        <p:txBody>
          <a:bodyPr vert="horz" wrap="square" lIns="0" tIns="10860" rIns="0" bIns="0" rtlCol="0">
            <a:spAutoFit/>
          </a:bodyPr>
          <a:lstStyle/>
          <a:p>
            <a:pPr marL="10860">
              <a:spcBef>
                <a:spcPts val="86"/>
              </a:spcBef>
            </a:pPr>
            <a:r>
              <a:rPr sz="1026" b="1" spc="9" dirty="0">
                <a:solidFill>
                  <a:srgbClr val="FFFF00"/>
                </a:solidFill>
                <a:latin typeface="Verdana"/>
                <a:cs typeface="Verdana"/>
              </a:rPr>
              <a:t>C</a:t>
            </a:r>
            <a:r>
              <a:rPr sz="1026" b="1" spc="17" dirty="0">
                <a:solidFill>
                  <a:srgbClr val="FFFF00"/>
                </a:solidFill>
                <a:latin typeface="Verdana"/>
                <a:cs typeface="Verdana"/>
              </a:rPr>
              <a:t>K</a:t>
            </a:r>
            <a:r>
              <a:rPr sz="1026" b="1" spc="-4" dirty="0">
                <a:solidFill>
                  <a:srgbClr val="FFFF00"/>
                </a:solidFill>
                <a:latin typeface="Verdana"/>
                <a:cs typeface="Verdana"/>
              </a:rPr>
              <a:t>D</a:t>
            </a:r>
            <a:endParaRPr sz="1026">
              <a:latin typeface="Verdana"/>
              <a:cs typeface="Verdana"/>
            </a:endParaRPr>
          </a:p>
        </p:txBody>
      </p:sp>
      <p:sp>
        <p:nvSpPr>
          <p:cNvPr id="42" name="object 42"/>
          <p:cNvSpPr txBox="1"/>
          <p:nvPr/>
        </p:nvSpPr>
        <p:spPr>
          <a:xfrm>
            <a:off x="5772256" y="6254192"/>
            <a:ext cx="2307177" cy="169378"/>
          </a:xfrm>
          <a:prstGeom prst="rect">
            <a:avLst/>
          </a:prstGeom>
        </p:spPr>
        <p:txBody>
          <a:bodyPr vert="horz" wrap="square" lIns="0" tIns="11403" rIns="0" bIns="0" rtlCol="0">
            <a:spAutoFit/>
          </a:bodyPr>
          <a:lstStyle/>
          <a:p>
            <a:pPr marL="10860">
              <a:spcBef>
                <a:spcPts val="90"/>
              </a:spcBef>
            </a:pPr>
            <a:r>
              <a:rPr sz="1026" i="1" spc="13" dirty="0">
                <a:solidFill>
                  <a:srgbClr val="FFFFFF"/>
                </a:solidFill>
                <a:latin typeface="Verdana"/>
                <a:cs typeface="Verdana"/>
              </a:rPr>
              <a:t>DRAMMAN </a:t>
            </a:r>
            <a:r>
              <a:rPr sz="1026" i="1" spc="4" dirty="0">
                <a:solidFill>
                  <a:srgbClr val="FFFFFF"/>
                </a:solidFill>
                <a:latin typeface="Verdana"/>
                <a:cs typeface="Verdana"/>
              </a:rPr>
              <a:t>K, </a:t>
            </a:r>
            <a:r>
              <a:rPr sz="1026" i="1" spc="9" dirty="0">
                <a:solidFill>
                  <a:srgbClr val="FFFFFF"/>
                </a:solidFill>
                <a:latin typeface="Verdana"/>
                <a:cs typeface="Verdana"/>
              </a:rPr>
              <a:t>ESC Congress</a:t>
            </a:r>
            <a:r>
              <a:rPr sz="1026" i="1" spc="120" dirty="0">
                <a:solidFill>
                  <a:srgbClr val="FFFFFF"/>
                </a:solidFill>
                <a:latin typeface="Verdana"/>
                <a:cs typeface="Verdana"/>
              </a:rPr>
              <a:t> </a:t>
            </a:r>
            <a:r>
              <a:rPr sz="1026" i="1" spc="13" dirty="0">
                <a:solidFill>
                  <a:srgbClr val="FFFFFF"/>
                </a:solidFill>
                <a:latin typeface="Verdana"/>
                <a:cs typeface="Verdana"/>
              </a:rPr>
              <a:t>2015</a:t>
            </a:r>
            <a:endParaRPr sz="1026">
              <a:latin typeface="Verdana"/>
              <a:cs typeface="Verdana"/>
            </a:endParaRPr>
          </a:p>
        </p:txBody>
      </p:sp>
      <p:sp>
        <p:nvSpPr>
          <p:cNvPr id="17" name="object 17"/>
          <p:cNvSpPr txBox="1"/>
          <p:nvPr/>
        </p:nvSpPr>
        <p:spPr>
          <a:xfrm>
            <a:off x="5557724" y="2355770"/>
            <a:ext cx="583717" cy="168830"/>
          </a:xfrm>
          <a:prstGeom prst="rect">
            <a:avLst/>
          </a:prstGeom>
        </p:spPr>
        <p:txBody>
          <a:bodyPr vert="horz" wrap="square" lIns="0" tIns="10860" rIns="0" bIns="0" rtlCol="0">
            <a:spAutoFit/>
          </a:bodyPr>
          <a:lstStyle/>
          <a:p>
            <a:pPr marL="10860">
              <a:spcBef>
                <a:spcPts val="86"/>
              </a:spcBef>
            </a:pPr>
            <a:r>
              <a:rPr sz="1026" b="1" spc="4" dirty="0">
                <a:solidFill>
                  <a:srgbClr val="FFFF00"/>
                </a:solidFill>
                <a:latin typeface="Verdana"/>
                <a:cs typeface="Verdana"/>
              </a:rPr>
              <a:t>No</a:t>
            </a:r>
            <a:r>
              <a:rPr sz="1026" b="1" spc="-26" dirty="0">
                <a:solidFill>
                  <a:srgbClr val="FFFF00"/>
                </a:solidFill>
                <a:latin typeface="Verdana"/>
                <a:cs typeface="Verdana"/>
              </a:rPr>
              <a:t> </a:t>
            </a:r>
            <a:r>
              <a:rPr sz="1026" b="1" spc="4" dirty="0">
                <a:solidFill>
                  <a:srgbClr val="FFFF00"/>
                </a:solidFill>
                <a:latin typeface="Verdana"/>
                <a:cs typeface="Verdana"/>
              </a:rPr>
              <a:t>CKD</a:t>
            </a:r>
            <a:endParaRPr sz="1026">
              <a:latin typeface="Verdana"/>
              <a:cs typeface="Verdana"/>
            </a:endParaRPr>
          </a:p>
        </p:txBody>
      </p:sp>
      <p:sp>
        <p:nvSpPr>
          <p:cNvPr id="18" name="object 18"/>
          <p:cNvSpPr txBox="1"/>
          <p:nvPr/>
        </p:nvSpPr>
        <p:spPr>
          <a:xfrm>
            <a:off x="7028899" y="2149937"/>
            <a:ext cx="855214" cy="494047"/>
          </a:xfrm>
          <a:prstGeom prst="rect">
            <a:avLst/>
          </a:prstGeom>
        </p:spPr>
        <p:txBody>
          <a:bodyPr vert="horz" wrap="square" lIns="0" tIns="10860" rIns="0" bIns="0" rtlCol="0">
            <a:spAutoFit/>
          </a:bodyPr>
          <a:lstStyle/>
          <a:p>
            <a:pPr marL="15747" marR="4344" indent="-5430">
              <a:lnSpc>
                <a:spcPct val="153300"/>
              </a:lnSpc>
              <a:spcBef>
                <a:spcPts val="86"/>
              </a:spcBef>
            </a:pPr>
            <a:r>
              <a:rPr sz="1026" b="1" spc="9" dirty="0">
                <a:solidFill>
                  <a:srgbClr val="FFFF00"/>
                </a:solidFill>
                <a:latin typeface="Verdana"/>
                <a:cs typeface="Verdana"/>
              </a:rPr>
              <a:t>P-value</a:t>
            </a:r>
            <a:r>
              <a:rPr sz="1026" b="1" spc="-17" dirty="0">
                <a:solidFill>
                  <a:srgbClr val="FFFF00"/>
                </a:solidFill>
                <a:latin typeface="Verdana"/>
                <a:cs typeface="Verdana"/>
              </a:rPr>
              <a:t> </a:t>
            </a:r>
            <a:r>
              <a:rPr sz="1026" b="1" spc="4" dirty="0">
                <a:solidFill>
                  <a:srgbClr val="FFFF00"/>
                </a:solidFill>
                <a:latin typeface="Verdana"/>
                <a:cs typeface="Verdana"/>
              </a:rPr>
              <a:t>for  i</a:t>
            </a:r>
            <a:r>
              <a:rPr sz="1026" b="1" spc="13" dirty="0">
                <a:solidFill>
                  <a:srgbClr val="FFFF00"/>
                </a:solidFill>
                <a:latin typeface="Verdana"/>
                <a:cs typeface="Verdana"/>
              </a:rPr>
              <a:t>n</a:t>
            </a:r>
            <a:r>
              <a:rPr sz="1026" b="1" spc="9" dirty="0">
                <a:solidFill>
                  <a:srgbClr val="FFFF00"/>
                </a:solidFill>
                <a:latin typeface="Verdana"/>
                <a:cs typeface="Verdana"/>
              </a:rPr>
              <a:t>t</a:t>
            </a:r>
            <a:r>
              <a:rPr sz="1026" b="1" spc="17" dirty="0">
                <a:solidFill>
                  <a:srgbClr val="FFFF00"/>
                </a:solidFill>
                <a:latin typeface="Verdana"/>
                <a:cs typeface="Verdana"/>
              </a:rPr>
              <a:t>e</a:t>
            </a:r>
            <a:r>
              <a:rPr sz="1026" b="1" spc="9" dirty="0">
                <a:solidFill>
                  <a:srgbClr val="FFFF00"/>
                </a:solidFill>
                <a:latin typeface="Verdana"/>
                <a:cs typeface="Verdana"/>
              </a:rPr>
              <a:t>r</a:t>
            </a:r>
            <a:r>
              <a:rPr sz="1026" b="1" spc="13" dirty="0">
                <a:solidFill>
                  <a:srgbClr val="FFFF00"/>
                </a:solidFill>
                <a:latin typeface="Verdana"/>
                <a:cs typeface="Verdana"/>
              </a:rPr>
              <a:t>a</a:t>
            </a:r>
            <a:r>
              <a:rPr sz="1026" b="1" spc="4" dirty="0">
                <a:solidFill>
                  <a:srgbClr val="FFFF00"/>
                </a:solidFill>
                <a:latin typeface="Verdana"/>
                <a:cs typeface="Verdana"/>
              </a:rPr>
              <a:t>c</a:t>
            </a:r>
            <a:r>
              <a:rPr sz="1026" b="1" spc="9" dirty="0">
                <a:solidFill>
                  <a:srgbClr val="FFFF00"/>
                </a:solidFill>
                <a:latin typeface="Verdana"/>
                <a:cs typeface="Verdana"/>
              </a:rPr>
              <a:t>t</a:t>
            </a:r>
            <a:r>
              <a:rPr sz="1026" b="1" spc="4" dirty="0">
                <a:solidFill>
                  <a:srgbClr val="FFFF00"/>
                </a:solidFill>
                <a:latin typeface="Verdana"/>
                <a:cs typeface="Verdana"/>
              </a:rPr>
              <a:t>i</a:t>
            </a:r>
            <a:r>
              <a:rPr sz="1026" b="1" spc="13" dirty="0">
                <a:solidFill>
                  <a:srgbClr val="FFFF00"/>
                </a:solidFill>
                <a:latin typeface="Verdana"/>
                <a:cs typeface="Verdana"/>
              </a:rPr>
              <a:t>o</a:t>
            </a:r>
            <a:r>
              <a:rPr sz="1026" b="1" spc="-4" dirty="0">
                <a:solidFill>
                  <a:srgbClr val="FFFF00"/>
                </a:solidFill>
                <a:latin typeface="Verdana"/>
                <a:cs typeface="Verdana"/>
              </a:rPr>
              <a:t>n</a:t>
            </a:r>
            <a:endParaRPr sz="1026">
              <a:latin typeface="Verdana"/>
              <a:cs typeface="Verdana"/>
            </a:endParaRPr>
          </a:p>
        </p:txBody>
      </p:sp>
      <p:sp>
        <p:nvSpPr>
          <p:cNvPr id="19" name="object 19"/>
          <p:cNvSpPr txBox="1"/>
          <p:nvPr/>
        </p:nvSpPr>
        <p:spPr>
          <a:xfrm>
            <a:off x="3199588" y="2741512"/>
            <a:ext cx="1572507" cy="168830"/>
          </a:xfrm>
          <a:prstGeom prst="rect">
            <a:avLst/>
          </a:prstGeom>
        </p:spPr>
        <p:txBody>
          <a:bodyPr vert="horz" wrap="square" lIns="0" tIns="10860" rIns="0" bIns="0" rtlCol="0">
            <a:spAutoFit/>
          </a:bodyPr>
          <a:lstStyle/>
          <a:p>
            <a:pPr marL="10860">
              <a:spcBef>
                <a:spcPts val="86"/>
              </a:spcBef>
            </a:pPr>
            <a:r>
              <a:rPr sz="1026" spc="9" dirty="0">
                <a:solidFill>
                  <a:srgbClr val="FFFFFF"/>
                </a:solidFill>
                <a:latin typeface="Verdana"/>
                <a:cs typeface="Verdana"/>
              </a:rPr>
              <a:t>Hazard </a:t>
            </a:r>
            <a:r>
              <a:rPr sz="1026" dirty="0">
                <a:solidFill>
                  <a:srgbClr val="FFFFFF"/>
                </a:solidFill>
                <a:latin typeface="Verdana"/>
                <a:cs typeface="Verdana"/>
              </a:rPr>
              <a:t>Ratio </a:t>
            </a:r>
            <a:r>
              <a:rPr sz="1026" spc="9" dirty="0">
                <a:solidFill>
                  <a:srgbClr val="FFFFFF"/>
                </a:solidFill>
                <a:latin typeface="Verdana"/>
                <a:cs typeface="Verdana"/>
              </a:rPr>
              <a:t>(95%</a:t>
            </a:r>
            <a:r>
              <a:rPr sz="1026" spc="64" dirty="0">
                <a:solidFill>
                  <a:srgbClr val="FFFFFF"/>
                </a:solidFill>
                <a:latin typeface="Verdana"/>
                <a:cs typeface="Verdana"/>
              </a:rPr>
              <a:t> </a:t>
            </a:r>
            <a:r>
              <a:rPr sz="1026" dirty="0">
                <a:solidFill>
                  <a:srgbClr val="FFFFFF"/>
                </a:solidFill>
                <a:latin typeface="Verdana"/>
                <a:cs typeface="Verdana"/>
              </a:rPr>
              <a:t>CI)</a:t>
            </a:r>
            <a:endParaRPr sz="1026">
              <a:latin typeface="Verdana"/>
              <a:cs typeface="Verdana"/>
            </a:endParaRPr>
          </a:p>
        </p:txBody>
      </p:sp>
      <p:sp>
        <p:nvSpPr>
          <p:cNvPr id="20" name="object 20"/>
          <p:cNvSpPr txBox="1"/>
          <p:nvPr/>
        </p:nvSpPr>
        <p:spPr>
          <a:xfrm>
            <a:off x="5063917" y="2741512"/>
            <a:ext cx="1572507" cy="168830"/>
          </a:xfrm>
          <a:prstGeom prst="rect">
            <a:avLst/>
          </a:prstGeom>
        </p:spPr>
        <p:txBody>
          <a:bodyPr vert="horz" wrap="square" lIns="0" tIns="10860" rIns="0" bIns="0" rtlCol="0">
            <a:spAutoFit/>
          </a:bodyPr>
          <a:lstStyle/>
          <a:p>
            <a:pPr marL="10860">
              <a:spcBef>
                <a:spcPts val="86"/>
              </a:spcBef>
            </a:pPr>
            <a:r>
              <a:rPr sz="1026" spc="9" dirty="0">
                <a:solidFill>
                  <a:srgbClr val="FFFFFF"/>
                </a:solidFill>
                <a:latin typeface="Verdana"/>
                <a:cs typeface="Verdana"/>
              </a:rPr>
              <a:t>Hazard </a:t>
            </a:r>
            <a:r>
              <a:rPr sz="1026" dirty="0">
                <a:solidFill>
                  <a:srgbClr val="FFFFFF"/>
                </a:solidFill>
                <a:latin typeface="Verdana"/>
                <a:cs typeface="Verdana"/>
              </a:rPr>
              <a:t>Ratio </a:t>
            </a:r>
            <a:r>
              <a:rPr sz="1026" spc="9" dirty="0">
                <a:solidFill>
                  <a:srgbClr val="FFFFFF"/>
                </a:solidFill>
                <a:latin typeface="Verdana"/>
                <a:cs typeface="Verdana"/>
              </a:rPr>
              <a:t>(95%</a:t>
            </a:r>
            <a:r>
              <a:rPr sz="1026" spc="64" dirty="0">
                <a:solidFill>
                  <a:srgbClr val="FFFFFF"/>
                </a:solidFill>
                <a:latin typeface="Verdana"/>
                <a:cs typeface="Verdana"/>
              </a:rPr>
              <a:t> </a:t>
            </a:r>
            <a:r>
              <a:rPr sz="1026" dirty="0">
                <a:solidFill>
                  <a:srgbClr val="FFFFFF"/>
                </a:solidFill>
                <a:latin typeface="Verdana"/>
                <a:cs typeface="Verdana"/>
              </a:rPr>
              <a:t>CI)</a:t>
            </a:r>
            <a:endParaRPr sz="1026">
              <a:latin typeface="Verdana"/>
              <a:cs typeface="Verdana"/>
            </a:endParaRPr>
          </a:p>
        </p:txBody>
      </p:sp>
      <p:sp>
        <p:nvSpPr>
          <p:cNvPr id="21" name="object 21"/>
          <p:cNvSpPr txBox="1"/>
          <p:nvPr/>
        </p:nvSpPr>
        <p:spPr>
          <a:xfrm>
            <a:off x="877820" y="2663391"/>
            <a:ext cx="1167435" cy="668541"/>
          </a:xfrm>
          <a:prstGeom prst="rect">
            <a:avLst/>
          </a:prstGeom>
        </p:spPr>
        <p:txBody>
          <a:bodyPr vert="horz" wrap="square" lIns="0" tIns="89051" rIns="0" bIns="0" rtlCol="0">
            <a:spAutoFit/>
          </a:bodyPr>
          <a:lstStyle/>
          <a:p>
            <a:pPr marL="10860">
              <a:spcBef>
                <a:spcPts val="701"/>
              </a:spcBef>
            </a:pPr>
            <a:r>
              <a:rPr sz="1026" b="1" spc="9" dirty="0">
                <a:solidFill>
                  <a:srgbClr val="FFFF00"/>
                </a:solidFill>
                <a:latin typeface="Verdana"/>
                <a:cs typeface="Verdana"/>
              </a:rPr>
              <a:t>Endpoint</a:t>
            </a:r>
            <a:endParaRPr sz="1026">
              <a:latin typeface="Verdana"/>
              <a:cs typeface="Verdana"/>
            </a:endParaRPr>
          </a:p>
          <a:p>
            <a:pPr marL="10860" marR="4344">
              <a:lnSpc>
                <a:spcPct val="116700"/>
              </a:lnSpc>
              <a:spcBef>
                <a:spcPts val="410"/>
              </a:spcBef>
            </a:pPr>
            <a:r>
              <a:rPr sz="1026" b="1" dirty="0">
                <a:solidFill>
                  <a:srgbClr val="FFFF00"/>
                </a:solidFill>
                <a:latin typeface="Verdana"/>
                <a:cs typeface="Verdana"/>
              </a:rPr>
              <a:t>CV </a:t>
            </a:r>
            <a:r>
              <a:rPr sz="1026" b="1" spc="9" dirty="0">
                <a:solidFill>
                  <a:srgbClr val="FFFF00"/>
                </a:solidFill>
                <a:latin typeface="Verdana"/>
                <a:cs typeface="Verdana"/>
              </a:rPr>
              <a:t>Death </a:t>
            </a:r>
            <a:r>
              <a:rPr sz="1026" b="1" spc="4" dirty="0">
                <a:solidFill>
                  <a:srgbClr val="FFFF00"/>
                </a:solidFill>
                <a:latin typeface="Verdana"/>
                <a:cs typeface="Verdana"/>
              </a:rPr>
              <a:t>or HF  </a:t>
            </a:r>
            <a:r>
              <a:rPr sz="1026" b="1" spc="9" dirty="0">
                <a:solidFill>
                  <a:srgbClr val="FFFF00"/>
                </a:solidFill>
                <a:latin typeface="Verdana"/>
                <a:cs typeface="Verdana"/>
              </a:rPr>
              <a:t>hospitalization</a:t>
            </a:r>
            <a:endParaRPr sz="1026">
              <a:latin typeface="Verdana"/>
              <a:cs typeface="Verdana"/>
            </a:endParaRPr>
          </a:p>
        </p:txBody>
      </p:sp>
      <p:sp>
        <p:nvSpPr>
          <p:cNvPr id="22" name="object 22"/>
          <p:cNvSpPr txBox="1"/>
          <p:nvPr/>
        </p:nvSpPr>
        <p:spPr>
          <a:xfrm>
            <a:off x="3340835" y="3067308"/>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0.79 (0.69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0.90)</a:t>
            </a:r>
            <a:endParaRPr sz="1026">
              <a:latin typeface="Verdana"/>
              <a:cs typeface="Verdana"/>
            </a:endParaRPr>
          </a:p>
        </p:txBody>
      </p:sp>
      <p:sp>
        <p:nvSpPr>
          <p:cNvPr id="23" name="object 23"/>
          <p:cNvSpPr txBox="1"/>
          <p:nvPr/>
        </p:nvSpPr>
        <p:spPr>
          <a:xfrm>
            <a:off x="5205166" y="3067308"/>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0.80 (0.71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0.90)</a:t>
            </a:r>
            <a:endParaRPr sz="1026">
              <a:latin typeface="Verdana"/>
              <a:cs typeface="Verdana"/>
            </a:endParaRPr>
          </a:p>
        </p:txBody>
      </p:sp>
      <p:sp>
        <p:nvSpPr>
          <p:cNvPr id="24" name="object 24"/>
          <p:cNvSpPr txBox="1"/>
          <p:nvPr/>
        </p:nvSpPr>
        <p:spPr>
          <a:xfrm>
            <a:off x="7293669" y="3067308"/>
            <a:ext cx="328511" cy="168830"/>
          </a:xfrm>
          <a:prstGeom prst="rect">
            <a:avLst/>
          </a:prstGeom>
        </p:spPr>
        <p:txBody>
          <a:bodyPr vert="horz" wrap="square" lIns="0" tIns="10860" rIns="0" bIns="0" rtlCol="0">
            <a:spAutoFit/>
          </a:bodyPr>
          <a:lstStyle/>
          <a:p>
            <a:pPr marL="10860">
              <a:spcBef>
                <a:spcPts val="86"/>
              </a:spcBef>
            </a:pPr>
            <a:r>
              <a:rPr sz="1026" spc="13" dirty="0">
                <a:solidFill>
                  <a:srgbClr val="FFFFFF"/>
                </a:solidFill>
                <a:latin typeface="Verdana"/>
                <a:cs typeface="Verdana"/>
              </a:rPr>
              <a:t>0</a:t>
            </a:r>
            <a:r>
              <a:rPr sz="1026" spc="4" dirty="0">
                <a:solidFill>
                  <a:srgbClr val="FFFFFF"/>
                </a:solidFill>
                <a:latin typeface="Verdana"/>
                <a:cs typeface="Verdana"/>
              </a:rPr>
              <a:t>.</a:t>
            </a:r>
            <a:r>
              <a:rPr sz="1026" spc="13" dirty="0">
                <a:solidFill>
                  <a:srgbClr val="FFFFFF"/>
                </a:solidFill>
                <a:latin typeface="Verdana"/>
                <a:cs typeface="Verdana"/>
              </a:rPr>
              <a:t>88</a:t>
            </a:r>
            <a:endParaRPr sz="1026">
              <a:latin typeface="Verdana"/>
              <a:cs typeface="Verdana"/>
            </a:endParaRPr>
          </a:p>
        </p:txBody>
      </p:sp>
      <p:sp>
        <p:nvSpPr>
          <p:cNvPr id="25" name="object 25"/>
          <p:cNvSpPr txBox="1"/>
          <p:nvPr/>
        </p:nvSpPr>
        <p:spPr>
          <a:xfrm>
            <a:off x="1155933" y="3455656"/>
            <a:ext cx="714579" cy="168830"/>
          </a:xfrm>
          <a:prstGeom prst="rect">
            <a:avLst/>
          </a:prstGeom>
        </p:spPr>
        <p:txBody>
          <a:bodyPr vert="horz" wrap="square" lIns="0" tIns="10860" rIns="0" bIns="0" rtlCol="0">
            <a:spAutoFit/>
          </a:bodyPr>
          <a:lstStyle/>
          <a:p>
            <a:pPr marL="10860">
              <a:spcBef>
                <a:spcPts val="86"/>
              </a:spcBef>
            </a:pPr>
            <a:r>
              <a:rPr sz="1026" b="1" dirty="0">
                <a:solidFill>
                  <a:srgbClr val="FFFF00"/>
                </a:solidFill>
                <a:latin typeface="Verdana"/>
                <a:cs typeface="Verdana"/>
              </a:rPr>
              <a:t>CV</a:t>
            </a:r>
            <a:r>
              <a:rPr sz="1026" b="1" spc="-17" dirty="0">
                <a:solidFill>
                  <a:srgbClr val="FFFF00"/>
                </a:solidFill>
                <a:latin typeface="Verdana"/>
                <a:cs typeface="Verdana"/>
              </a:rPr>
              <a:t> </a:t>
            </a:r>
            <a:r>
              <a:rPr sz="1026" b="1" spc="9" dirty="0">
                <a:solidFill>
                  <a:srgbClr val="FFFF00"/>
                </a:solidFill>
                <a:latin typeface="Verdana"/>
                <a:cs typeface="Verdana"/>
              </a:rPr>
              <a:t>Death</a:t>
            </a:r>
            <a:endParaRPr sz="1026">
              <a:latin typeface="Verdana"/>
              <a:cs typeface="Verdana"/>
            </a:endParaRPr>
          </a:p>
        </p:txBody>
      </p:sp>
      <p:sp>
        <p:nvSpPr>
          <p:cNvPr id="26" name="object 26"/>
          <p:cNvSpPr txBox="1"/>
          <p:nvPr/>
        </p:nvSpPr>
        <p:spPr>
          <a:xfrm>
            <a:off x="3340835" y="3455656"/>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0.77 (0.65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0.91)</a:t>
            </a:r>
            <a:endParaRPr sz="1026">
              <a:latin typeface="Verdana"/>
              <a:cs typeface="Verdana"/>
            </a:endParaRPr>
          </a:p>
        </p:txBody>
      </p:sp>
      <p:sp>
        <p:nvSpPr>
          <p:cNvPr id="27" name="object 27"/>
          <p:cNvSpPr txBox="1"/>
          <p:nvPr/>
        </p:nvSpPr>
        <p:spPr>
          <a:xfrm>
            <a:off x="5205166" y="3455656"/>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0.82 (0.70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0.95)</a:t>
            </a:r>
            <a:endParaRPr sz="1026">
              <a:latin typeface="Verdana"/>
              <a:cs typeface="Verdana"/>
            </a:endParaRPr>
          </a:p>
        </p:txBody>
      </p:sp>
      <p:sp>
        <p:nvSpPr>
          <p:cNvPr id="28" name="object 28"/>
          <p:cNvSpPr txBox="1"/>
          <p:nvPr/>
        </p:nvSpPr>
        <p:spPr>
          <a:xfrm>
            <a:off x="7293669" y="3455656"/>
            <a:ext cx="328511" cy="168830"/>
          </a:xfrm>
          <a:prstGeom prst="rect">
            <a:avLst/>
          </a:prstGeom>
        </p:spPr>
        <p:txBody>
          <a:bodyPr vert="horz" wrap="square" lIns="0" tIns="10860" rIns="0" bIns="0" rtlCol="0">
            <a:spAutoFit/>
          </a:bodyPr>
          <a:lstStyle/>
          <a:p>
            <a:pPr marL="10860">
              <a:spcBef>
                <a:spcPts val="86"/>
              </a:spcBef>
            </a:pPr>
            <a:r>
              <a:rPr sz="1026" spc="13" dirty="0">
                <a:solidFill>
                  <a:srgbClr val="FFFFFF"/>
                </a:solidFill>
                <a:latin typeface="Verdana"/>
                <a:cs typeface="Verdana"/>
              </a:rPr>
              <a:t>0</a:t>
            </a:r>
            <a:r>
              <a:rPr sz="1026" spc="4" dirty="0">
                <a:solidFill>
                  <a:srgbClr val="FFFFFF"/>
                </a:solidFill>
                <a:latin typeface="Verdana"/>
                <a:cs typeface="Verdana"/>
              </a:rPr>
              <a:t>.</a:t>
            </a:r>
            <a:r>
              <a:rPr sz="1026" spc="13" dirty="0">
                <a:solidFill>
                  <a:srgbClr val="FFFFFF"/>
                </a:solidFill>
                <a:latin typeface="Verdana"/>
                <a:cs typeface="Verdana"/>
              </a:rPr>
              <a:t>62</a:t>
            </a:r>
            <a:endParaRPr sz="1026">
              <a:latin typeface="Verdana"/>
              <a:cs typeface="Verdana"/>
            </a:endParaRPr>
          </a:p>
        </p:txBody>
      </p:sp>
      <p:sp>
        <p:nvSpPr>
          <p:cNvPr id="29" name="object 29"/>
          <p:cNvSpPr txBox="1"/>
          <p:nvPr/>
        </p:nvSpPr>
        <p:spPr>
          <a:xfrm>
            <a:off x="1155934" y="3841399"/>
            <a:ext cx="1384089" cy="168830"/>
          </a:xfrm>
          <a:prstGeom prst="rect">
            <a:avLst/>
          </a:prstGeom>
        </p:spPr>
        <p:txBody>
          <a:bodyPr vert="horz" wrap="square" lIns="0" tIns="10860" rIns="0" bIns="0" rtlCol="0">
            <a:spAutoFit/>
          </a:bodyPr>
          <a:lstStyle/>
          <a:p>
            <a:pPr marL="10860">
              <a:spcBef>
                <a:spcPts val="86"/>
              </a:spcBef>
            </a:pPr>
            <a:r>
              <a:rPr sz="1026" b="1" spc="4" dirty="0">
                <a:solidFill>
                  <a:srgbClr val="FFFF00"/>
                </a:solidFill>
                <a:latin typeface="Verdana"/>
                <a:cs typeface="Verdana"/>
              </a:rPr>
              <a:t>HF</a:t>
            </a:r>
            <a:r>
              <a:rPr sz="1026" b="1" dirty="0">
                <a:solidFill>
                  <a:srgbClr val="FFFF00"/>
                </a:solidFill>
                <a:latin typeface="Verdana"/>
                <a:cs typeface="Verdana"/>
              </a:rPr>
              <a:t> </a:t>
            </a:r>
            <a:r>
              <a:rPr sz="1026" b="1" spc="9" dirty="0">
                <a:solidFill>
                  <a:srgbClr val="FFFF00"/>
                </a:solidFill>
                <a:latin typeface="Verdana"/>
                <a:cs typeface="Verdana"/>
              </a:rPr>
              <a:t>hospitalisation</a:t>
            </a:r>
            <a:endParaRPr sz="1026">
              <a:latin typeface="Verdana"/>
              <a:cs typeface="Verdana"/>
            </a:endParaRPr>
          </a:p>
        </p:txBody>
      </p:sp>
      <p:sp>
        <p:nvSpPr>
          <p:cNvPr id="30" name="object 30"/>
          <p:cNvSpPr txBox="1"/>
          <p:nvPr/>
        </p:nvSpPr>
        <p:spPr>
          <a:xfrm>
            <a:off x="3340835" y="3841399"/>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0.80 (0.67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0.95)</a:t>
            </a:r>
            <a:endParaRPr sz="1026">
              <a:latin typeface="Verdana"/>
              <a:cs typeface="Verdana"/>
            </a:endParaRPr>
          </a:p>
        </p:txBody>
      </p:sp>
      <p:sp>
        <p:nvSpPr>
          <p:cNvPr id="31" name="object 31"/>
          <p:cNvSpPr txBox="1"/>
          <p:nvPr/>
        </p:nvSpPr>
        <p:spPr>
          <a:xfrm>
            <a:off x="5205166" y="3841399"/>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0.79 (0.68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0.93)</a:t>
            </a:r>
            <a:endParaRPr sz="1026">
              <a:latin typeface="Verdana"/>
              <a:cs typeface="Verdana"/>
            </a:endParaRPr>
          </a:p>
        </p:txBody>
      </p:sp>
      <p:sp>
        <p:nvSpPr>
          <p:cNvPr id="32" name="object 32"/>
          <p:cNvSpPr txBox="1"/>
          <p:nvPr/>
        </p:nvSpPr>
        <p:spPr>
          <a:xfrm>
            <a:off x="7293669" y="3841399"/>
            <a:ext cx="328511" cy="168830"/>
          </a:xfrm>
          <a:prstGeom prst="rect">
            <a:avLst/>
          </a:prstGeom>
        </p:spPr>
        <p:txBody>
          <a:bodyPr vert="horz" wrap="square" lIns="0" tIns="10860" rIns="0" bIns="0" rtlCol="0">
            <a:spAutoFit/>
          </a:bodyPr>
          <a:lstStyle/>
          <a:p>
            <a:pPr marL="10860">
              <a:spcBef>
                <a:spcPts val="86"/>
              </a:spcBef>
            </a:pPr>
            <a:r>
              <a:rPr sz="1026" spc="13" dirty="0">
                <a:solidFill>
                  <a:srgbClr val="FFFFFF"/>
                </a:solidFill>
                <a:latin typeface="Verdana"/>
                <a:cs typeface="Verdana"/>
              </a:rPr>
              <a:t>0</a:t>
            </a:r>
            <a:r>
              <a:rPr sz="1026" spc="4" dirty="0">
                <a:solidFill>
                  <a:srgbClr val="FFFFFF"/>
                </a:solidFill>
                <a:latin typeface="Verdana"/>
                <a:cs typeface="Verdana"/>
              </a:rPr>
              <a:t>.</a:t>
            </a:r>
            <a:r>
              <a:rPr sz="1026" spc="13" dirty="0">
                <a:solidFill>
                  <a:srgbClr val="FFFFFF"/>
                </a:solidFill>
                <a:latin typeface="Verdana"/>
                <a:cs typeface="Verdana"/>
              </a:rPr>
              <a:t>95</a:t>
            </a:r>
            <a:endParaRPr sz="1026">
              <a:latin typeface="Verdana"/>
              <a:cs typeface="Verdana"/>
            </a:endParaRPr>
          </a:p>
        </p:txBody>
      </p:sp>
      <p:sp>
        <p:nvSpPr>
          <p:cNvPr id="33" name="object 33"/>
          <p:cNvSpPr txBox="1"/>
          <p:nvPr/>
        </p:nvSpPr>
        <p:spPr>
          <a:xfrm>
            <a:off x="877820" y="4216715"/>
            <a:ext cx="1459565" cy="168830"/>
          </a:xfrm>
          <a:prstGeom prst="rect">
            <a:avLst/>
          </a:prstGeom>
        </p:spPr>
        <p:txBody>
          <a:bodyPr vert="horz" wrap="square" lIns="0" tIns="10860" rIns="0" bIns="0" rtlCol="0">
            <a:spAutoFit/>
          </a:bodyPr>
          <a:lstStyle/>
          <a:p>
            <a:pPr marL="10860">
              <a:spcBef>
                <a:spcPts val="86"/>
              </a:spcBef>
            </a:pPr>
            <a:r>
              <a:rPr sz="1026" b="1" spc="4" dirty="0">
                <a:solidFill>
                  <a:srgbClr val="FFFF00"/>
                </a:solidFill>
                <a:latin typeface="Verdana"/>
                <a:cs typeface="Verdana"/>
              </a:rPr>
              <a:t>All-cause</a:t>
            </a:r>
            <a:r>
              <a:rPr sz="1026" b="1" spc="51" dirty="0">
                <a:solidFill>
                  <a:srgbClr val="FFFF00"/>
                </a:solidFill>
                <a:latin typeface="Verdana"/>
                <a:cs typeface="Verdana"/>
              </a:rPr>
              <a:t> </a:t>
            </a:r>
            <a:r>
              <a:rPr sz="1026" b="1" spc="9" dirty="0">
                <a:solidFill>
                  <a:srgbClr val="FFFF00"/>
                </a:solidFill>
                <a:latin typeface="Verdana"/>
                <a:cs typeface="Verdana"/>
              </a:rPr>
              <a:t>mortality</a:t>
            </a:r>
            <a:endParaRPr sz="1026">
              <a:latin typeface="Verdana"/>
              <a:cs typeface="Verdana"/>
            </a:endParaRPr>
          </a:p>
        </p:txBody>
      </p:sp>
      <p:sp>
        <p:nvSpPr>
          <p:cNvPr id="34" name="object 34"/>
          <p:cNvSpPr txBox="1"/>
          <p:nvPr/>
        </p:nvSpPr>
        <p:spPr>
          <a:xfrm>
            <a:off x="3340835" y="4216715"/>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0.81 (0.70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0.94)</a:t>
            </a:r>
            <a:endParaRPr sz="1026">
              <a:latin typeface="Verdana"/>
              <a:cs typeface="Verdana"/>
            </a:endParaRPr>
          </a:p>
        </p:txBody>
      </p:sp>
      <p:sp>
        <p:nvSpPr>
          <p:cNvPr id="35" name="object 35"/>
          <p:cNvSpPr txBox="1"/>
          <p:nvPr/>
        </p:nvSpPr>
        <p:spPr>
          <a:xfrm>
            <a:off x="5205166" y="4216715"/>
            <a:ext cx="1293409"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0.86 (0.76 </a:t>
            </a:r>
            <a:r>
              <a:rPr sz="1026" spc="-4" dirty="0">
                <a:solidFill>
                  <a:srgbClr val="FFFFFF"/>
                </a:solidFill>
                <a:latin typeface="Verdana"/>
                <a:cs typeface="Verdana"/>
              </a:rPr>
              <a:t>–</a:t>
            </a:r>
            <a:r>
              <a:rPr sz="1026" spc="64" dirty="0">
                <a:solidFill>
                  <a:srgbClr val="FFFFFF"/>
                </a:solidFill>
                <a:latin typeface="Verdana"/>
                <a:cs typeface="Verdana"/>
              </a:rPr>
              <a:t> </a:t>
            </a:r>
            <a:r>
              <a:rPr sz="1026" spc="13" dirty="0">
                <a:solidFill>
                  <a:srgbClr val="FFFFFF"/>
                </a:solidFill>
                <a:latin typeface="Verdana"/>
                <a:cs typeface="Verdana"/>
              </a:rPr>
              <a:t>0.99)</a:t>
            </a:r>
            <a:endParaRPr sz="1026">
              <a:latin typeface="Verdana"/>
              <a:cs typeface="Verdana"/>
            </a:endParaRPr>
          </a:p>
        </p:txBody>
      </p:sp>
      <p:sp>
        <p:nvSpPr>
          <p:cNvPr id="36" name="object 36"/>
          <p:cNvSpPr txBox="1"/>
          <p:nvPr/>
        </p:nvSpPr>
        <p:spPr>
          <a:xfrm>
            <a:off x="7293669" y="4216715"/>
            <a:ext cx="328511" cy="168830"/>
          </a:xfrm>
          <a:prstGeom prst="rect">
            <a:avLst/>
          </a:prstGeom>
        </p:spPr>
        <p:txBody>
          <a:bodyPr vert="horz" wrap="square" lIns="0" tIns="10860" rIns="0" bIns="0" rtlCol="0">
            <a:spAutoFit/>
          </a:bodyPr>
          <a:lstStyle/>
          <a:p>
            <a:pPr marL="10860">
              <a:spcBef>
                <a:spcPts val="86"/>
              </a:spcBef>
            </a:pPr>
            <a:r>
              <a:rPr sz="1026" spc="13" dirty="0">
                <a:solidFill>
                  <a:srgbClr val="FFFFFF"/>
                </a:solidFill>
                <a:latin typeface="Verdana"/>
                <a:cs typeface="Verdana"/>
              </a:rPr>
              <a:t>0</a:t>
            </a:r>
            <a:r>
              <a:rPr sz="1026" spc="4" dirty="0">
                <a:solidFill>
                  <a:srgbClr val="FFFFFF"/>
                </a:solidFill>
                <a:latin typeface="Verdana"/>
                <a:cs typeface="Verdana"/>
              </a:rPr>
              <a:t>.</a:t>
            </a:r>
            <a:r>
              <a:rPr sz="1026" spc="13" dirty="0">
                <a:solidFill>
                  <a:srgbClr val="FFFFFF"/>
                </a:solidFill>
                <a:latin typeface="Verdana"/>
                <a:cs typeface="Verdana"/>
              </a:rPr>
              <a:t>44</a:t>
            </a:r>
            <a:endParaRPr sz="1026">
              <a:latin typeface="Verdana"/>
              <a:cs typeface="Verdana"/>
            </a:endParaRPr>
          </a:p>
        </p:txBody>
      </p:sp>
      <p:sp>
        <p:nvSpPr>
          <p:cNvPr id="37" name="object 37"/>
          <p:cNvSpPr txBox="1"/>
          <p:nvPr/>
        </p:nvSpPr>
        <p:spPr>
          <a:xfrm>
            <a:off x="877820" y="4594638"/>
            <a:ext cx="2000386" cy="168830"/>
          </a:xfrm>
          <a:prstGeom prst="rect">
            <a:avLst/>
          </a:prstGeom>
        </p:spPr>
        <p:txBody>
          <a:bodyPr vert="horz" wrap="square" lIns="0" tIns="10860" rIns="0" bIns="0" rtlCol="0">
            <a:spAutoFit/>
          </a:bodyPr>
          <a:lstStyle/>
          <a:p>
            <a:pPr marL="10860">
              <a:spcBef>
                <a:spcPts val="86"/>
              </a:spcBef>
            </a:pPr>
            <a:r>
              <a:rPr sz="1026" b="1" spc="4" dirty="0">
                <a:solidFill>
                  <a:srgbClr val="FFFF00"/>
                </a:solidFill>
                <a:latin typeface="Verdana"/>
                <a:cs typeface="Verdana"/>
              </a:rPr>
              <a:t>KCCQ (≥5 point</a:t>
            </a:r>
            <a:r>
              <a:rPr sz="1026" b="1" spc="128" dirty="0">
                <a:solidFill>
                  <a:srgbClr val="FFFF00"/>
                </a:solidFill>
                <a:latin typeface="Verdana"/>
                <a:cs typeface="Verdana"/>
              </a:rPr>
              <a:t> </a:t>
            </a:r>
            <a:r>
              <a:rPr sz="1026" b="1" spc="9" dirty="0">
                <a:solidFill>
                  <a:srgbClr val="FFFF00"/>
                </a:solidFill>
                <a:latin typeface="Verdana"/>
                <a:cs typeface="Verdana"/>
              </a:rPr>
              <a:t>decrease)</a:t>
            </a:r>
            <a:endParaRPr sz="1026">
              <a:latin typeface="Verdana"/>
              <a:cs typeface="Verdana"/>
            </a:endParaRPr>
          </a:p>
        </p:txBody>
      </p:sp>
      <p:sp>
        <p:nvSpPr>
          <p:cNvPr id="38" name="object 38"/>
          <p:cNvSpPr txBox="1"/>
          <p:nvPr/>
        </p:nvSpPr>
        <p:spPr>
          <a:xfrm>
            <a:off x="3352775" y="4594638"/>
            <a:ext cx="1266802"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0.84 (0.72 </a:t>
            </a:r>
            <a:r>
              <a:rPr sz="1026" spc="-4" dirty="0">
                <a:solidFill>
                  <a:srgbClr val="FFFFFF"/>
                </a:solidFill>
                <a:latin typeface="Verdana"/>
                <a:cs typeface="Verdana"/>
              </a:rPr>
              <a:t>-</a:t>
            </a:r>
            <a:r>
              <a:rPr sz="1026" spc="64" dirty="0">
                <a:solidFill>
                  <a:srgbClr val="FFFFFF"/>
                </a:solidFill>
                <a:latin typeface="Verdana"/>
                <a:cs typeface="Verdana"/>
              </a:rPr>
              <a:t> </a:t>
            </a:r>
            <a:r>
              <a:rPr sz="1026" spc="9" dirty="0">
                <a:solidFill>
                  <a:srgbClr val="FFFFFF"/>
                </a:solidFill>
                <a:latin typeface="Verdana"/>
                <a:cs typeface="Verdana"/>
              </a:rPr>
              <a:t>0.98)</a:t>
            </a:r>
            <a:endParaRPr sz="1026">
              <a:latin typeface="Verdana"/>
              <a:cs typeface="Verdana"/>
            </a:endParaRPr>
          </a:p>
        </p:txBody>
      </p:sp>
      <p:sp>
        <p:nvSpPr>
          <p:cNvPr id="39" name="object 39"/>
          <p:cNvSpPr txBox="1"/>
          <p:nvPr/>
        </p:nvSpPr>
        <p:spPr>
          <a:xfrm>
            <a:off x="5217105" y="4594638"/>
            <a:ext cx="1266802"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0.83 (0.73 </a:t>
            </a:r>
            <a:r>
              <a:rPr sz="1026" spc="-4" dirty="0">
                <a:solidFill>
                  <a:srgbClr val="FFFFFF"/>
                </a:solidFill>
                <a:latin typeface="Verdana"/>
                <a:cs typeface="Verdana"/>
              </a:rPr>
              <a:t>-</a:t>
            </a:r>
            <a:r>
              <a:rPr sz="1026" spc="64" dirty="0">
                <a:solidFill>
                  <a:srgbClr val="FFFFFF"/>
                </a:solidFill>
                <a:latin typeface="Verdana"/>
                <a:cs typeface="Verdana"/>
              </a:rPr>
              <a:t> </a:t>
            </a:r>
            <a:r>
              <a:rPr sz="1026" spc="9" dirty="0">
                <a:solidFill>
                  <a:srgbClr val="FFFFFF"/>
                </a:solidFill>
                <a:latin typeface="Verdana"/>
                <a:cs typeface="Verdana"/>
              </a:rPr>
              <a:t>0.93)</a:t>
            </a:r>
            <a:endParaRPr sz="1026">
              <a:latin typeface="Verdana"/>
              <a:cs typeface="Verdana"/>
            </a:endParaRPr>
          </a:p>
        </p:txBody>
      </p:sp>
      <p:sp>
        <p:nvSpPr>
          <p:cNvPr id="40" name="object 40"/>
          <p:cNvSpPr txBox="1"/>
          <p:nvPr/>
        </p:nvSpPr>
        <p:spPr>
          <a:xfrm>
            <a:off x="7293669" y="4594638"/>
            <a:ext cx="328511" cy="168830"/>
          </a:xfrm>
          <a:prstGeom prst="rect">
            <a:avLst/>
          </a:prstGeom>
        </p:spPr>
        <p:txBody>
          <a:bodyPr vert="horz" wrap="square" lIns="0" tIns="10860" rIns="0" bIns="0" rtlCol="0">
            <a:spAutoFit/>
          </a:bodyPr>
          <a:lstStyle/>
          <a:p>
            <a:pPr marL="10860">
              <a:spcBef>
                <a:spcPts val="86"/>
              </a:spcBef>
            </a:pPr>
            <a:r>
              <a:rPr sz="1026" spc="13" dirty="0">
                <a:solidFill>
                  <a:srgbClr val="FFFFFF"/>
                </a:solidFill>
                <a:latin typeface="Verdana"/>
                <a:cs typeface="Verdana"/>
              </a:rPr>
              <a:t>0</a:t>
            </a:r>
            <a:r>
              <a:rPr sz="1026" spc="4" dirty="0">
                <a:solidFill>
                  <a:srgbClr val="FFFFFF"/>
                </a:solidFill>
                <a:latin typeface="Verdana"/>
                <a:cs typeface="Verdana"/>
              </a:rPr>
              <a:t>.</a:t>
            </a:r>
            <a:r>
              <a:rPr sz="1026" spc="13" dirty="0">
                <a:solidFill>
                  <a:srgbClr val="FFFFFF"/>
                </a:solidFill>
                <a:latin typeface="Verdana"/>
                <a:cs typeface="Verdana"/>
              </a:rPr>
              <a:t>88</a:t>
            </a:r>
            <a:endParaRPr sz="1026">
              <a:latin typeface="Verdana"/>
              <a:cs typeface="Verdana"/>
            </a:endParaRPr>
          </a:p>
        </p:txBody>
      </p:sp>
      <p:sp>
        <p:nvSpPr>
          <p:cNvPr id="41" name="object 41"/>
          <p:cNvSpPr txBox="1">
            <a:spLocks noGrp="1"/>
          </p:cNvSpPr>
          <p:nvPr>
            <p:ph type="title"/>
          </p:nvPr>
        </p:nvSpPr>
        <p:spPr>
          <a:xfrm>
            <a:off x="3766314" y="592794"/>
            <a:ext cx="1601285" cy="392609"/>
          </a:xfrm>
          <a:prstGeom prst="rect">
            <a:avLst/>
          </a:prstGeom>
        </p:spPr>
        <p:txBody>
          <a:bodyPr vert="horz" wrap="square" lIns="0" tIns="10860" rIns="0" bIns="0" rtlCol="0" anchor="ctr">
            <a:spAutoFit/>
          </a:bodyPr>
          <a:lstStyle/>
          <a:p>
            <a:pPr marL="10860">
              <a:spcBef>
                <a:spcPts val="86"/>
              </a:spcBef>
            </a:pPr>
            <a:r>
              <a:rPr sz="2480" spc="-9" dirty="0"/>
              <a:t>RESU</a:t>
            </a:r>
            <a:r>
              <a:rPr sz="2480" spc="-4" dirty="0"/>
              <a:t>LTS</a:t>
            </a:r>
            <a:endParaRPr sz="2480"/>
          </a:p>
        </p:txBody>
      </p:sp>
    </p:spTree>
    <p:extLst>
      <p:ext uri="{BB962C8B-B14F-4D97-AF65-F5344CB8AC3E}">
        <p14:creationId xmlns:p14="http://schemas.microsoft.com/office/powerpoint/2010/main" val="1984689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2130964" y="2720756"/>
            <a:ext cx="4913543" cy="1535041"/>
          </a:xfrm>
          <a:custGeom>
            <a:avLst/>
            <a:gdLst/>
            <a:ahLst/>
            <a:cxnLst/>
            <a:rect l="l" t="t" r="r" b="b"/>
            <a:pathLst>
              <a:path w="5746115" h="1795145">
                <a:moveTo>
                  <a:pt x="0" y="1794545"/>
                </a:moveTo>
                <a:lnTo>
                  <a:pt x="325239" y="1705803"/>
                </a:lnTo>
                <a:lnTo>
                  <a:pt x="561776" y="1577622"/>
                </a:lnTo>
                <a:lnTo>
                  <a:pt x="906727" y="1390279"/>
                </a:lnTo>
                <a:lnTo>
                  <a:pt x="1419224" y="1202936"/>
                </a:lnTo>
                <a:lnTo>
                  <a:pt x="1852876" y="1045174"/>
                </a:lnTo>
                <a:lnTo>
                  <a:pt x="2266817" y="897272"/>
                </a:lnTo>
                <a:lnTo>
                  <a:pt x="2444220" y="838111"/>
                </a:lnTo>
                <a:lnTo>
                  <a:pt x="3005997" y="700069"/>
                </a:lnTo>
                <a:lnTo>
                  <a:pt x="3350947" y="611328"/>
                </a:lnTo>
                <a:lnTo>
                  <a:pt x="3548062" y="562027"/>
                </a:lnTo>
                <a:lnTo>
                  <a:pt x="3804311" y="502867"/>
                </a:lnTo>
                <a:lnTo>
                  <a:pt x="3932435" y="493006"/>
                </a:lnTo>
                <a:lnTo>
                  <a:pt x="4001425" y="473286"/>
                </a:lnTo>
                <a:lnTo>
                  <a:pt x="4277386" y="414125"/>
                </a:lnTo>
                <a:lnTo>
                  <a:pt x="4494212" y="325384"/>
                </a:lnTo>
                <a:lnTo>
                  <a:pt x="4720894" y="345104"/>
                </a:lnTo>
                <a:lnTo>
                  <a:pt x="4819451" y="295804"/>
                </a:lnTo>
                <a:lnTo>
                  <a:pt x="4819451" y="236643"/>
                </a:lnTo>
                <a:lnTo>
                  <a:pt x="5322093" y="266223"/>
                </a:lnTo>
                <a:lnTo>
                  <a:pt x="5361516" y="19720"/>
                </a:lnTo>
                <a:lnTo>
                  <a:pt x="5736034" y="0"/>
                </a:lnTo>
                <a:lnTo>
                  <a:pt x="5745889" y="19720"/>
                </a:lnTo>
              </a:path>
            </a:pathLst>
          </a:custGeom>
          <a:ln w="39438">
            <a:solidFill>
              <a:srgbClr val="00CC00"/>
            </a:solidFill>
          </a:ln>
        </p:spPr>
        <p:txBody>
          <a:bodyPr wrap="square" lIns="0" tIns="0" rIns="0" bIns="0" rtlCol="0"/>
          <a:lstStyle/>
          <a:p>
            <a:endParaRPr sz="1539"/>
          </a:p>
        </p:txBody>
      </p:sp>
      <p:sp>
        <p:nvSpPr>
          <p:cNvPr id="4" name="object 4"/>
          <p:cNvSpPr/>
          <p:nvPr/>
        </p:nvSpPr>
        <p:spPr>
          <a:xfrm>
            <a:off x="2147819" y="2535264"/>
            <a:ext cx="4939063" cy="1728888"/>
          </a:xfrm>
          <a:custGeom>
            <a:avLst/>
            <a:gdLst/>
            <a:ahLst/>
            <a:cxnLst/>
            <a:rect l="l" t="t" r="r" b="b"/>
            <a:pathLst>
              <a:path w="5775959" h="2021839">
                <a:moveTo>
                  <a:pt x="0" y="2021328"/>
                </a:moveTo>
                <a:lnTo>
                  <a:pt x="275960" y="1833985"/>
                </a:lnTo>
                <a:lnTo>
                  <a:pt x="581487" y="1656503"/>
                </a:lnTo>
                <a:lnTo>
                  <a:pt x="837736" y="1488880"/>
                </a:lnTo>
                <a:lnTo>
                  <a:pt x="1113697" y="1350838"/>
                </a:lnTo>
                <a:lnTo>
                  <a:pt x="1330523" y="1262097"/>
                </a:lnTo>
                <a:lnTo>
                  <a:pt x="1626195" y="1212797"/>
                </a:lnTo>
                <a:lnTo>
                  <a:pt x="1803598" y="1094475"/>
                </a:lnTo>
                <a:lnTo>
                  <a:pt x="2158404" y="986013"/>
                </a:lnTo>
                <a:lnTo>
                  <a:pt x="2365374" y="897272"/>
                </a:lnTo>
                <a:lnTo>
                  <a:pt x="2690613" y="769090"/>
                </a:lnTo>
                <a:lnTo>
                  <a:pt x="3045420" y="670489"/>
                </a:lnTo>
                <a:lnTo>
                  <a:pt x="3291813" y="601468"/>
                </a:lnTo>
                <a:lnTo>
                  <a:pt x="3755032" y="453566"/>
                </a:lnTo>
                <a:lnTo>
                  <a:pt x="4228107" y="305664"/>
                </a:lnTo>
                <a:lnTo>
                  <a:pt x="4484356" y="305664"/>
                </a:lnTo>
                <a:lnTo>
                  <a:pt x="4671615" y="187342"/>
                </a:lnTo>
                <a:lnTo>
                  <a:pt x="4986998" y="118321"/>
                </a:lnTo>
                <a:lnTo>
                  <a:pt x="5174257" y="98601"/>
                </a:lnTo>
                <a:lnTo>
                  <a:pt x="5193969" y="9860"/>
                </a:lnTo>
                <a:lnTo>
                  <a:pt x="5775457" y="0"/>
                </a:lnTo>
              </a:path>
            </a:pathLst>
          </a:custGeom>
          <a:ln w="39438">
            <a:solidFill>
              <a:srgbClr val="FF0000"/>
            </a:solidFill>
          </a:ln>
        </p:spPr>
        <p:txBody>
          <a:bodyPr wrap="square" lIns="0" tIns="0" rIns="0" bIns="0" rtlCol="0"/>
          <a:lstStyle/>
          <a:p>
            <a:endParaRPr sz="1539"/>
          </a:p>
        </p:txBody>
      </p:sp>
      <p:sp>
        <p:nvSpPr>
          <p:cNvPr id="5" name="object 5"/>
          <p:cNvSpPr/>
          <p:nvPr/>
        </p:nvSpPr>
        <p:spPr>
          <a:xfrm>
            <a:off x="2139392" y="2526833"/>
            <a:ext cx="4694716" cy="1745722"/>
          </a:xfrm>
          <a:custGeom>
            <a:avLst/>
            <a:gdLst/>
            <a:ahLst/>
            <a:cxnLst/>
            <a:rect l="l" t="t" r="r" b="b"/>
            <a:pathLst>
              <a:path w="5490209" h="2041525">
                <a:moveTo>
                  <a:pt x="0" y="2041048"/>
                </a:moveTo>
                <a:lnTo>
                  <a:pt x="364661" y="1755104"/>
                </a:lnTo>
                <a:lnTo>
                  <a:pt x="857448" y="1488880"/>
                </a:lnTo>
                <a:lnTo>
                  <a:pt x="1251677" y="1281817"/>
                </a:lnTo>
                <a:lnTo>
                  <a:pt x="1350234" y="1193076"/>
                </a:lnTo>
                <a:lnTo>
                  <a:pt x="1478359" y="1183216"/>
                </a:lnTo>
                <a:lnTo>
                  <a:pt x="1724752" y="1055034"/>
                </a:lnTo>
                <a:lnTo>
                  <a:pt x="2168260" y="887412"/>
                </a:lnTo>
                <a:lnTo>
                  <a:pt x="2523066" y="828251"/>
                </a:lnTo>
                <a:lnTo>
                  <a:pt x="2779315" y="700069"/>
                </a:lnTo>
                <a:lnTo>
                  <a:pt x="3035564" y="631048"/>
                </a:lnTo>
                <a:lnTo>
                  <a:pt x="3242534" y="631048"/>
                </a:lnTo>
                <a:lnTo>
                  <a:pt x="3498783" y="463426"/>
                </a:lnTo>
                <a:lnTo>
                  <a:pt x="3952147" y="256363"/>
                </a:lnTo>
                <a:lnTo>
                  <a:pt x="4208396" y="147902"/>
                </a:lnTo>
                <a:lnTo>
                  <a:pt x="4543490" y="88741"/>
                </a:lnTo>
                <a:lnTo>
                  <a:pt x="4681471" y="9860"/>
                </a:lnTo>
                <a:lnTo>
                  <a:pt x="4839162" y="9860"/>
                </a:lnTo>
                <a:lnTo>
                  <a:pt x="5489640" y="0"/>
                </a:lnTo>
              </a:path>
            </a:pathLst>
          </a:custGeom>
          <a:ln w="39438">
            <a:solidFill>
              <a:srgbClr val="00CC00"/>
            </a:solidFill>
          </a:ln>
        </p:spPr>
        <p:txBody>
          <a:bodyPr wrap="square" lIns="0" tIns="0" rIns="0" bIns="0" rtlCol="0"/>
          <a:lstStyle/>
          <a:p>
            <a:endParaRPr sz="1539"/>
          </a:p>
        </p:txBody>
      </p:sp>
      <p:sp>
        <p:nvSpPr>
          <p:cNvPr id="6" name="object 6"/>
          <p:cNvSpPr/>
          <p:nvPr/>
        </p:nvSpPr>
        <p:spPr>
          <a:xfrm>
            <a:off x="2130964" y="1801725"/>
            <a:ext cx="4829379" cy="2479305"/>
          </a:xfrm>
          <a:custGeom>
            <a:avLst/>
            <a:gdLst/>
            <a:ahLst/>
            <a:cxnLst/>
            <a:rect l="l" t="t" r="r" b="b"/>
            <a:pathLst>
              <a:path w="5647690" h="2899410">
                <a:moveTo>
                  <a:pt x="0" y="2898880"/>
                </a:moveTo>
                <a:lnTo>
                  <a:pt x="266104" y="2573496"/>
                </a:lnTo>
                <a:lnTo>
                  <a:pt x="709612" y="2307272"/>
                </a:lnTo>
                <a:lnTo>
                  <a:pt x="1468503" y="1794545"/>
                </a:lnTo>
                <a:lnTo>
                  <a:pt x="2049991" y="1548041"/>
                </a:lnTo>
                <a:lnTo>
                  <a:pt x="2227394" y="1439580"/>
                </a:lnTo>
                <a:lnTo>
                  <a:pt x="2365374" y="1439580"/>
                </a:lnTo>
                <a:lnTo>
                  <a:pt x="2463932" y="1380419"/>
                </a:lnTo>
                <a:lnTo>
                  <a:pt x="2641335" y="1242377"/>
                </a:lnTo>
                <a:lnTo>
                  <a:pt x="2808882" y="1173356"/>
                </a:lnTo>
                <a:lnTo>
                  <a:pt x="2966574" y="1143776"/>
                </a:lnTo>
                <a:lnTo>
                  <a:pt x="3074987" y="1084615"/>
                </a:lnTo>
                <a:lnTo>
                  <a:pt x="3262246" y="1015594"/>
                </a:lnTo>
                <a:lnTo>
                  <a:pt x="3479072" y="916992"/>
                </a:lnTo>
                <a:lnTo>
                  <a:pt x="3745176" y="877552"/>
                </a:lnTo>
                <a:lnTo>
                  <a:pt x="3981714" y="818391"/>
                </a:lnTo>
                <a:lnTo>
                  <a:pt x="4208396" y="709929"/>
                </a:lnTo>
                <a:lnTo>
                  <a:pt x="4375943" y="670489"/>
                </a:lnTo>
                <a:lnTo>
                  <a:pt x="4582913" y="522587"/>
                </a:lnTo>
                <a:lnTo>
                  <a:pt x="5469929" y="512727"/>
                </a:lnTo>
                <a:lnTo>
                  <a:pt x="5489640" y="19720"/>
                </a:lnTo>
                <a:lnTo>
                  <a:pt x="5647332" y="0"/>
                </a:lnTo>
              </a:path>
            </a:pathLst>
          </a:custGeom>
          <a:ln w="39436">
            <a:solidFill>
              <a:srgbClr val="FF0000"/>
            </a:solidFill>
          </a:ln>
        </p:spPr>
        <p:txBody>
          <a:bodyPr wrap="square" lIns="0" tIns="0" rIns="0" bIns="0" rtlCol="0"/>
          <a:lstStyle/>
          <a:p>
            <a:endParaRPr sz="1539"/>
          </a:p>
        </p:txBody>
      </p:sp>
      <p:sp>
        <p:nvSpPr>
          <p:cNvPr id="7" name="object 7"/>
          <p:cNvSpPr/>
          <p:nvPr/>
        </p:nvSpPr>
        <p:spPr>
          <a:xfrm>
            <a:off x="2001689" y="1649937"/>
            <a:ext cx="106861" cy="2687163"/>
          </a:xfrm>
          <a:prstGeom prst="rect">
            <a:avLst/>
          </a:prstGeom>
          <a:blipFill>
            <a:blip r:embed="rId3" cstate="print"/>
            <a:stretch>
              <a:fillRect/>
            </a:stretch>
          </a:blipFill>
        </p:spPr>
        <p:txBody>
          <a:bodyPr wrap="square" lIns="0" tIns="0" rIns="0" bIns="0" rtlCol="0"/>
          <a:lstStyle/>
          <a:p>
            <a:endParaRPr sz="1539"/>
          </a:p>
        </p:txBody>
      </p:sp>
      <p:sp>
        <p:nvSpPr>
          <p:cNvPr id="8" name="object 8"/>
          <p:cNvSpPr/>
          <p:nvPr/>
        </p:nvSpPr>
        <p:spPr>
          <a:xfrm>
            <a:off x="2055114" y="1666822"/>
            <a:ext cx="0" cy="2597135"/>
          </a:xfrm>
          <a:custGeom>
            <a:avLst/>
            <a:gdLst/>
            <a:ahLst/>
            <a:cxnLst/>
            <a:rect l="l" t="t" r="r" b="b"/>
            <a:pathLst>
              <a:path h="3037204">
                <a:moveTo>
                  <a:pt x="0" y="0"/>
                </a:moveTo>
                <a:lnTo>
                  <a:pt x="1" y="3036922"/>
                </a:lnTo>
              </a:path>
            </a:pathLst>
          </a:custGeom>
          <a:ln w="39422">
            <a:solidFill>
              <a:srgbClr val="FFFFFF"/>
            </a:solidFill>
          </a:ln>
        </p:spPr>
        <p:txBody>
          <a:bodyPr wrap="square" lIns="0" tIns="0" rIns="0" bIns="0" rtlCol="0"/>
          <a:lstStyle/>
          <a:p>
            <a:endParaRPr sz="1539"/>
          </a:p>
        </p:txBody>
      </p:sp>
      <p:sp>
        <p:nvSpPr>
          <p:cNvPr id="9" name="object 9"/>
          <p:cNvSpPr/>
          <p:nvPr/>
        </p:nvSpPr>
        <p:spPr>
          <a:xfrm>
            <a:off x="2009507" y="4222420"/>
            <a:ext cx="5223157" cy="132925"/>
          </a:xfrm>
          <a:prstGeom prst="rect">
            <a:avLst/>
          </a:prstGeom>
          <a:blipFill>
            <a:blip r:embed="rId4" cstate="print"/>
            <a:stretch>
              <a:fillRect/>
            </a:stretch>
          </a:blipFill>
        </p:spPr>
        <p:txBody>
          <a:bodyPr wrap="square" lIns="0" tIns="0" rIns="0" bIns="0" rtlCol="0"/>
          <a:lstStyle/>
          <a:p>
            <a:endParaRPr sz="1539"/>
          </a:p>
        </p:txBody>
      </p:sp>
      <p:sp>
        <p:nvSpPr>
          <p:cNvPr id="10" name="object 10"/>
          <p:cNvSpPr/>
          <p:nvPr/>
        </p:nvSpPr>
        <p:spPr>
          <a:xfrm>
            <a:off x="2046687" y="4255284"/>
            <a:ext cx="5132912" cy="25521"/>
          </a:xfrm>
          <a:custGeom>
            <a:avLst/>
            <a:gdLst/>
            <a:ahLst/>
            <a:cxnLst/>
            <a:rect l="l" t="t" r="r" b="b"/>
            <a:pathLst>
              <a:path w="6002655" h="29845">
                <a:moveTo>
                  <a:pt x="0" y="29580"/>
                </a:moveTo>
                <a:lnTo>
                  <a:pt x="6002138" y="0"/>
                </a:lnTo>
              </a:path>
            </a:pathLst>
          </a:custGeom>
          <a:ln w="39440">
            <a:solidFill>
              <a:srgbClr val="FFFFFF"/>
            </a:solidFill>
          </a:ln>
        </p:spPr>
        <p:txBody>
          <a:bodyPr wrap="square" lIns="0" tIns="0" rIns="0" bIns="0" rtlCol="0"/>
          <a:lstStyle/>
          <a:p>
            <a:endParaRPr sz="1539"/>
          </a:p>
        </p:txBody>
      </p:sp>
      <p:sp>
        <p:nvSpPr>
          <p:cNvPr id="11" name="object 11"/>
          <p:cNvSpPr txBox="1"/>
          <p:nvPr/>
        </p:nvSpPr>
        <p:spPr>
          <a:xfrm>
            <a:off x="2084368" y="4386540"/>
            <a:ext cx="139549" cy="234745"/>
          </a:xfrm>
          <a:prstGeom prst="rect">
            <a:avLst/>
          </a:prstGeom>
        </p:spPr>
        <p:txBody>
          <a:bodyPr vert="horz" wrap="square" lIns="0" tIns="10860" rIns="0" bIns="0" rtlCol="0">
            <a:spAutoFit/>
          </a:bodyPr>
          <a:lstStyle/>
          <a:p>
            <a:pPr marL="10860">
              <a:spcBef>
                <a:spcPts val="86"/>
              </a:spcBef>
            </a:pPr>
            <a:r>
              <a:rPr sz="1454" spc="-4" dirty="0">
                <a:solidFill>
                  <a:srgbClr val="FFFFFF"/>
                </a:solidFill>
                <a:latin typeface="Verdana"/>
                <a:cs typeface="Verdana"/>
              </a:rPr>
              <a:t>0</a:t>
            </a:r>
            <a:endParaRPr sz="1454">
              <a:latin typeface="Verdana"/>
              <a:cs typeface="Verdana"/>
            </a:endParaRPr>
          </a:p>
        </p:txBody>
      </p:sp>
      <p:sp>
        <p:nvSpPr>
          <p:cNvPr id="12" name="object 12"/>
          <p:cNvSpPr txBox="1"/>
          <p:nvPr/>
        </p:nvSpPr>
        <p:spPr>
          <a:xfrm>
            <a:off x="6758560" y="4386540"/>
            <a:ext cx="477291" cy="234745"/>
          </a:xfrm>
          <a:prstGeom prst="rect">
            <a:avLst/>
          </a:prstGeom>
        </p:spPr>
        <p:txBody>
          <a:bodyPr vert="horz" wrap="square" lIns="0" tIns="10860" rIns="0" bIns="0" rtlCol="0">
            <a:spAutoFit/>
          </a:bodyPr>
          <a:lstStyle/>
          <a:p>
            <a:pPr marL="10860">
              <a:spcBef>
                <a:spcPts val="86"/>
              </a:spcBef>
            </a:pPr>
            <a:r>
              <a:rPr sz="1454" spc="-34" dirty="0">
                <a:solidFill>
                  <a:srgbClr val="FFFFFF"/>
                </a:solidFill>
                <a:latin typeface="Verdana"/>
                <a:cs typeface="Verdana"/>
              </a:rPr>
              <a:t>1500</a:t>
            </a:r>
            <a:endParaRPr sz="1454">
              <a:latin typeface="Verdana"/>
              <a:cs typeface="Verdana"/>
            </a:endParaRPr>
          </a:p>
        </p:txBody>
      </p:sp>
      <p:sp>
        <p:nvSpPr>
          <p:cNvPr id="13" name="object 13"/>
          <p:cNvSpPr txBox="1"/>
          <p:nvPr/>
        </p:nvSpPr>
        <p:spPr>
          <a:xfrm>
            <a:off x="1609666" y="1526068"/>
            <a:ext cx="379009" cy="2429898"/>
          </a:xfrm>
          <a:prstGeom prst="rect">
            <a:avLst/>
          </a:prstGeom>
        </p:spPr>
        <p:txBody>
          <a:bodyPr vert="horz" wrap="square" lIns="0" tIns="10860" rIns="0" bIns="0" rtlCol="0">
            <a:spAutoFit/>
          </a:bodyPr>
          <a:lstStyle/>
          <a:p>
            <a:pPr marL="10860">
              <a:spcBef>
                <a:spcPts val="86"/>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50</a:t>
            </a:r>
            <a:endParaRPr sz="1197">
              <a:latin typeface="Verdana"/>
              <a:cs typeface="Verdana"/>
            </a:endParaRPr>
          </a:p>
          <a:p>
            <a:pPr>
              <a:lnSpc>
                <a:spcPct val="100000"/>
              </a:lnSpc>
            </a:pPr>
            <a:endParaRPr sz="1454">
              <a:latin typeface="Times New Roman"/>
              <a:cs typeface="Times New Roman"/>
            </a:endParaRPr>
          </a:p>
          <a:p>
            <a:pPr marL="10860">
              <a:spcBef>
                <a:spcPts val="1180"/>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40</a:t>
            </a:r>
            <a:endParaRPr sz="1197">
              <a:latin typeface="Verdana"/>
              <a:cs typeface="Verdana"/>
            </a:endParaRPr>
          </a:p>
          <a:p>
            <a:pPr>
              <a:lnSpc>
                <a:spcPct val="100000"/>
              </a:lnSpc>
            </a:pPr>
            <a:endParaRPr sz="1454">
              <a:latin typeface="Times New Roman"/>
              <a:cs typeface="Times New Roman"/>
            </a:endParaRPr>
          </a:p>
          <a:p>
            <a:pPr marL="10860">
              <a:spcBef>
                <a:spcPts val="1159"/>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30</a:t>
            </a:r>
            <a:endParaRPr sz="1197">
              <a:latin typeface="Verdana"/>
              <a:cs typeface="Verdana"/>
            </a:endParaRPr>
          </a:p>
          <a:p>
            <a:pPr>
              <a:lnSpc>
                <a:spcPct val="100000"/>
              </a:lnSpc>
            </a:pPr>
            <a:endParaRPr sz="1454">
              <a:latin typeface="Times New Roman"/>
              <a:cs typeface="Times New Roman"/>
            </a:endParaRPr>
          </a:p>
          <a:p>
            <a:pPr marL="10860">
              <a:spcBef>
                <a:spcPts val="1077"/>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20</a:t>
            </a:r>
            <a:endParaRPr sz="1197">
              <a:latin typeface="Verdana"/>
              <a:cs typeface="Verdana"/>
            </a:endParaRPr>
          </a:p>
          <a:p>
            <a:pPr>
              <a:lnSpc>
                <a:spcPct val="100000"/>
              </a:lnSpc>
            </a:pPr>
            <a:endParaRPr sz="1454">
              <a:latin typeface="Times New Roman"/>
              <a:cs typeface="Times New Roman"/>
            </a:endParaRPr>
          </a:p>
          <a:p>
            <a:pPr marL="10860">
              <a:spcBef>
                <a:spcPts val="1180"/>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10</a:t>
            </a:r>
            <a:endParaRPr sz="1197">
              <a:latin typeface="Verdana"/>
              <a:cs typeface="Verdana"/>
            </a:endParaRPr>
          </a:p>
        </p:txBody>
      </p:sp>
      <p:sp>
        <p:nvSpPr>
          <p:cNvPr id="14" name="object 14"/>
          <p:cNvSpPr txBox="1"/>
          <p:nvPr/>
        </p:nvSpPr>
        <p:spPr>
          <a:xfrm>
            <a:off x="1609666" y="4221050"/>
            <a:ext cx="379009" cy="195184"/>
          </a:xfrm>
          <a:prstGeom prst="rect">
            <a:avLst/>
          </a:prstGeom>
        </p:spPr>
        <p:txBody>
          <a:bodyPr vert="horz" wrap="square" lIns="0" tIns="10860" rIns="0" bIns="0" rtlCol="0">
            <a:spAutoFit/>
          </a:bodyPr>
          <a:lstStyle/>
          <a:p>
            <a:pPr marL="10860">
              <a:spcBef>
                <a:spcPts val="86"/>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00</a:t>
            </a:r>
            <a:endParaRPr sz="1197">
              <a:latin typeface="Verdana"/>
              <a:cs typeface="Verdana"/>
            </a:endParaRPr>
          </a:p>
        </p:txBody>
      </p:sp>
      <p:sp>
        <p:nvSpPr>
          <p:cNvPr id="15" name="object 15"/>
          <p:cNvSpPr txBox="1"/>
          <p:nvPr/>
        </p:nvSpPr>
        <p:spPr>
          <a:xfrm>
            <a:off x="1123553" y="1404389"/>
            <a:ext cx="184218" cy="3123837"/>
          </a:xfrm>
          <a:prstGeom prst="rect">
            <a:avLst/>
          </a:prstGeom>
        </p:spPr>
        <p:txBody>
          <a:bodyPr vert="vert270" wrap="square" lIns="0" tIns="11403" rIns="0" bIns="0" rtlCol="0">
            <a:spAutoFit/>
          </a:bodyPr>
          <a:lstStyle/>
          <a:p>
            <a:pPr marL="10860">
              <a:spcBef>
                <a:spcPts val="90"/>
              </a:spcBef>
            </a:pPr>
            <a:r>
              <a:rPr sz="1197" spc="21" dirty="0">
                <a:solidFill>
                  <a:srgbClr val="FFFFFF"/>
                </a:solidFill>
                <a:latin typeface="Verdana"/>
                <a:cs typeface="Verdana"/>
              </a:rPr>
              <a:t>Cu</a:t>
            </a:r>
            <a:r>
              <a:rPr sz="1197" spc="34" dirty="0">
                <a:solidFill>
                  <a:srgbClr val="FFFFFF"/>
                </a:solidFill>
                <a:latin typeface="Verdana"/>
                <a:cs typeface="Verdana"/>
              </a:rPr>
              <a:t>m</a:t>
            </a:r>
            <a:r>
              <a:rPr sz="1197" spc="21" dirty="0">
                <a:solidFill>
                  <a:srgbClr val="FFFFFF"/>
                </a:solidFill>
                <a:latin typeface="Verdana"/>
                <a:cs typeface="Verdana"/>
              </a:rPr>
              <a:t>u</a:t>
            </a:r>
            <a:r>
              <a:rPr sz="1197" spc="9" dirty="0">
                <a:solidFill>
                  <a:srgbClr val="FFFFFF"/>
                </a:solidFill>
                <a:latin typeface="Verdana"/>
                <a:cs typeface="Verdana"/>
              </a:rPr>
              <a:t>l</a:t>
            </a:r>
            <a:r>
              <a:rPr sz="1197" spc="21" dirty="0">
                <a:solidFill>
                  <a:srgbClr val="FFFFFF"/>
                </a:solidFill>
                <a:latin typeface="Verdana"/>
                <a:cs typeface="Verdana"/>
              </a:rPr>
              <a:t>a</a:t>
            </a:r>
            <a:r>
              <a:rPr sz="1197" spc="9" dirty="0">
                <a:solidFill>
                  <a:srgbClr val="FFFFFF"/>
                </a:solidFill>
                <a:latin typeface="Verdana"/>
                <a:cs typeface="Verdana"/>
              </a:rPr>
              <a:t>ti</a:t>
            </a:r>
            <a:r>
              <a:rPr sz="1197" spc="4" dirty="0">
                <a:solidFill>
                  <a:srgbClr val="FFFFFF"/>
                </a:solidFill>
                <a:latin typeface="Verdana"/>
                <a:cs typeface="Verdana"/>
              </a:rPr>
              <a:t>v</a:t>
            </a:r>
            <a:r>
              <a:rPr sz="1197" dirty="0">
                <a:solidFill>
                  <a:srgbClr val="FFFFFF"/>
                </a:solidFill>
                <a:latin typeface="Verdana"/>
                <a:cs typeface="Verdana"/>
              </a:rPr>
              <a:t>e</a:t>
            </a:r>
            <a:r>
              <a:rPr sz="1197" spc="34" dirty="0">
                <a:solidFill>
                  <a:srgbClr val="FFFFFF"/>
                </a:solidFill>
                <a:latin typeface="Verdana"/>
                <a:cs typeface="Verdana"/>
              </a:rPr>
              <a:t> </a:t>
            </a:r>
            <a:r>
              <a:rPr sz="1197" spc="9" dirty="0">
                <a:solidFill>
                  <a:srgbClr val="FFFFFF"/>
                </a:solidFill>
                <a:latin typeface="Verdana"/>
                <a:cs typeface="Verdana"/>
              </a:rPr>
              <a:t>i</a:t>
            </a:r>
            <a:r>
              <a:rPr sz="1197" spc="21" dirty="0">
                <a:solidFill>
                  <a:srgbClr val="FFFFFF"/>
                </a:solidFill>
                <a:latin typeface="Verdana"/>
                <a:cs typeface="Verdana"/>
              </a:rPr>
              <a:t>n</a:t>
            </a:r>
            <a:r>
              <a:rPr sz="1197" spc="13" dirty="0">
                <a:solidFill>
                  <a:srgbClr val="FFFFFF"/>
                </a:solidFill>
                <a:latin typeface="Verdana"/>
                <a:cs typeface="Verdana"/>
              </a:rPr>
              <a:t>c</a:t>
            </a:r>
            <a:r>
              <a:rPr sz="1197" spc="9" dirty="0">
                <a:solidFill>
                  <a:srgbClr val="FFFFFF"/>
                </a:solidFill>
                <a:latin typeface="Verdana"/>
                <a:cs typeface="Verdana"/>
              </a:rPr>
              <a:t>i</a:t>
            </a:r>
            <a:r>
              <a:rPr sz="1197" spc="21" dirty="0">
                <a:solidFill>
                  <a:srgbClr val="FFFFFF"/>
                </a:solidFill>
                <a:latin typeface="Verdana"/>
                <a:cs typeface="Verdana"/>
              </a:rPr>
              <a:t>den</a:t>
            </a:r>
            <a:r>
              <a:rPr sz="1197" spc="13" dirty="0">
                <a:solidFill>
                  <a:srgbClr val="FFFFFF"/>
                </a:solidFill>
                <a:latin typeface="Verdana"/>
                <a:cs typeface="Verdana"/>
              </a:rPr>
              <a:t>c</a:t>
            </a:r>
            <a:r>
              <a:rPr sz="1197" dirty="0">
                <a:solidFill>
                  <a:srgbClr val="FFFFFF"/>
                </a:solidFill>
                <a:latin typeface="Verdana"/>
                <a:cs typeface="Verdana"/>
              </a:rPr>
              <a:t>e</a:t>
            </a:r>
            <a:r>
              <a:rPr sz="1197" spc="43" dirty="0">
                <a:solidFill>
                  <a:srgbClr val="FFFFFF"/>
                </a:solidFill>
                <a:latin typeface="Verdana"/>
                <a:cs typeface="Verdana"/>
              </a:rPr>
              <a:t> </a:t>
            </a:r>
            <a:r>
              <a:rPr sz="1197" spc="21" dirty="0">
                <a:solidFill>
                  <a:srgbClr val="FFFFFF"/>
                </a:solidFill>
                <a:latin typeface="Verdana"/>
                <a:cs typeface="Verdana"/>
              </a:rPr>
              <a:t>p</a:t>
            </a:r>
            <a:r>
              <a:rPr sz="1197" spc="13" dirty="0">
                <a:solidFill>
                  <a:srgbClr val="FFFFFF"/>
                </a:solidFill>
                <a:latin typeface="Verdana"/>
                <a:cs typeface="Verdana"/>
              </a:rPr>
              <a:t>r</a:t>
            </a:r>
            <a:r>
              <a:rPr sz="1197" spc="9" dirty="0">
                <a:solidFill>
                  <a:srgbClr val="FFFFFF"/>
                </a:solidFill>
                <a:latin typeface="Verdana"/>
                <a:cs typeface="Verdana"/>
              </a:rPr>
              <a:t>i</a:t>
            </a:r>
            <a:r>
              <a:rPr sz="1197" spc="34" dirty="0">
                <a:solidFill>
                  <a:srgbClr val="FFFFFF"/>
                </a:solidFill>
                <a:latin typeface="Verdana"/>
                <a:cs typeface="Verdana"/>
              </a:rPr>
              <a:t>m</a:t>
            </a:r>
            <a:r>
              <a:rPr sz="1197" spc="21" dirty="0">
                <a:solidFill>
                  <a:srgbClr val="FFFFFF"/>
                </a:solidFill>
                <a:latin typeface="Verdana"/>
                <a:cs typeface="Verdana"/>
              </a:rPr>
              <a:t>a</a:t>
            </a:r>
            <a:r>
              <a:rPr sz="1197" spc="13" dirty="0">
                <a:solidFill>
                  <a:srgbClr val="FFFFFF"/>
                </a:solidFill>
                <a:latin typeface="Verdana"/>
                <a:cs typeface="Verdana"/>
              </a:rPr>
              <a:t>r</a:t>
            </a:r>
            <a:r>
              <a:rPr sz="1197" dirty="0">
                <a:solidFill>
                  <a:srgbClr val="FFFFFF"/>
                </a:solidFill>
                <a:latin typeface="Verdana"/>
                <a:cs typeface="Verdana"/>
              </a:rPr>
              <a:t>y</a:t>
            </a:r>
            <a:r>
              <a:rPr sz="1197" spc="9" dirty="0">
                <a:solidFill>
                  <a:srgbClr val="FFFFFF"/>
                </a:solidFill>
                <a:latin typeface="Verdana"/>
                <a:cs typeface="Verdana"/>
              </a:rPr>
              <a:t> </a:t>
            </a:r>
            <a:r>
              <a:rPr sz="1197" spc="21" dirty="0">
                <a:solidFill>
                  <a:srgbClr val="FFFFFF"/>
                </a:solidFill>
                <a:latin typeface="Verdana"/>
                <a:cs typeface="Verdana"/>
              </a:rPr>
              <a:t>endpo</a:t>
            </a:r>
            <a:r>
              <a:rPr sz="1197" spc="9" dirty="0">
                <a:solidFill>
                  <a:srgbClr val="FFFFFF"/>
                </a:solidFill>
                <a:latin typeface="Verdana"/>
                <a:cs typeface="Verdana"/>
              </a:rPr>
              <a:t>i</a:t>
            </a:r>
            <a:r>
              <a:rPr sz="1197" spc="21" dirty="0">
                <a:solidFill>
                  <a:srgbClr val="FFFFFF"/>
                </a:solidFill>
                <a:latin typeface="Verdana"/>
                <a:cs typeface="Verdana"/>
              </a:rPr>
              <a:t>nt</a:t>
            </a:r>
            <a:endParaRPr sz="1197">
              <a:latin typeface="Verdana"/>
              <a:cs typeface="Verdana"/>
            </a:endParaRPr>
          </a:p>
        </p:txBody>
      </p:sp>
      <p:sp>
        <p:nvSpPr>
          <p:cNvPr id="16" name="object 16"/>
          <p:cNvSpPr txBox="1"/>
          <p:nvPr/>
        </p:nvSpPr>
        <p:spPr>
          <a:xfrm>
            <a:off x="3446371" y="4300598"/>
            <a:ext cx="2238217" cy="556519"/>
          </a:xfrm>
          <a:prstGeom prst="rect">
            <a:avLst/>
          </a:prstGeom>
        </p:spPr>
        <p:txBody>
          <a:bodyPr vert="horz" wrap="square" lIns="0" tIns="109685" rIns="0" bIns="0" rtlCol="0">
            <a:spAutoFit/>
          </a:bodyPr>
          <a:lstStyle/>
          <a:p>
            <a:pPr marL="35837" algn="ctr">
              <a:spcBef>
                <a:spcPts val="864"/>
              </a:spcBef>
              <a:tabLst>
                <a:tab pos="1586612" algn="l"/>
              </a:tabLst>
            </a:pPr>
            <a:r>
              <a:rPr sz="2181" spc="-32" baseline="3267" dirty="0">
                <a:solidFill>
                  <a:srgbClr val="FFFFFF"/>
                </a:solidFill>
                <a:latin typeface="Verdana"/>
                <a:cs typeface="Verdana"/>
              </a:rPr>
              <a:t>500	</a:t>
            </a:r>
            <a:r>
              <a:rPr sz="1454" spc="-34" dirty="0">
                <a:solidFill>
                  <a:srgbClr val="FFFFFF"/>
                </a:solidFill>
                <a:latin typeface="Verdana"/>
                <a:cs typeface="Verdana"/>
              </a:rPr>
              <a:t>1000</a:t>
            </a:r>
            <a:endParaRPr sz="1454">
              <a:latin typeface="Verdana"/>
              <a:cs typeface="Verdana"/>
            </a:endParaRPr>
          </a:p>
          <a:p>
            <a:pPr algn="ctr">
              <a:spcBef>
                <a:spcPts val="547"/>
              </a:spcBef>
            </a:pPr>
            <a:r>
              <a:rPr sz="1026" spc="4" dirty="0">
                <a:solidFill>
                  <a:srgbClr val="FFFFFF"/>
                </a:solidFill>
                <a:latin typeface="Verdana"/>
                <a:cs typeface="Verdana"/>
              </a:rPr>
              <a:t>Time since randomization</a:t>
            </a:r>
            <a:r>
              <a:rPr sz="1026" spc="128" dirty="0">
                <a:solidFill>
                  <a:srgbClr val="FFFFFF"/>
                </a:solidFill>
                <a:latin typeface="Verdana"/>
                <a:cs typeface="Verdana"/>
              </a:rPr>
              <a:t> </a:t>
            </a:r>
            <a:r>
              <a:rPr sz="1026" spc="4" dirty="0">
                <a:solidFill>
                  <a:srgbClr val="FFFFFF"/>
                </a:solidFill>
                <a:latin typeface="Verdana"/>
                <a:cs typeface="Verdana"/>
              </a:rPr>
              <a:t>(days)</a:t>
            </a:r>
            <a:endParaRPr sz="1026">
              <a:latin typeface="Verdana"/>
              <a:cs typeface="Verdana"/>
            </a:endParaRPr>
          </a:p>
        </p:txBody>
      </p:sp>
      <p:sp>
        <p:nvSpPr>
          <p:cNvPr id="17" name="object 17"/>
          <p:cNvSpPr/>
          <p:nvPr/>
        </p:nvSpPr>
        <p:spPr>
          <a:xfrm>
            <a:off x="1339672" y="5760176"/>
            <a:ext cx="487390" cy="106861"/>
          </a:xfrm>
          <a:prstGeom prst="rect">
            <a:avLst/>
          </a:prstGeom>
          <a:blipFill>
            <a:blip r:embed="rId5" cstate="print"/>
            <a:stretch>
              <a:fillRect/>
            </a:stretch>
          </a:blipFill>
        </p:spPr>
        <p:txBody>
          <a:bodyPr wrap="square" lIns="0" tIns="0" rIns="0" bIns="0" rtlCol="0"/>
          <a:lstStyle/>
          <a:p>
            <a:endParaRPr sz="1539"/>
          </a:p>
        </p:txBody>
      </p:sp>
      <p:sp>
        <p:nvSpPr>
          <p:cNvPr id="18" name="object 18"/>
          <p:cNvSpPr/>
          <p:nvPr/>
        </p:nvSpPr>
        <p:spPr>
          <a:xfrm>
            <a:off x="1375302" y="5794370"/>
            <a:ext cx="398014" cy="0"/>
          </a:xfrm>
          <a:custGeom>
            <a:avLst/>
            <a:gdLst/>
            <a:ahLst/>
            <a:cxnLst/>
            <a:rect l="l" t="t" r="r" b="b"/>
            <a:pathLst>
              <a:path w="465455">
                <a:moveTo>
                  <a:pt x="0" y="0"/>
                </a:moveTo>
                <a:lnTo>
                  <a:pt x="465364" y="1"/>
                </a:lnTo>
              </a:path>
            </a:pathLst>
          </a:custGeom>
          <a:ln w="39440">
            <a:solidFill>
              <a:srgbClr val="FF0000"/>
            </a:solidFill>
          </a:ln>
        </p:spPr>
        <p:txBody>
          <a:bodyPr wrap="square" lIns="0" tIns="0" rIns="0" bIns="0" rtlCol="0"/>
          <a:lstStyle/>
          <a:p>
            <a:endParaRPr sz="1539"/>
          </a:p>
        </p:txBody>
      </p:sp>
      <p:sp>
        <p:nvSpPr>
          <p:cNvPr id="19" name="object 19"/>
          <p:cNvSpPr/>
          <p:nvPr/>
        </p:nvSpPr>
        <p:spPr>
          <a:xfrm>
            <a:off x="1339672" y="6065121"/>
            <a:ext cx="487390" cy="106861"/>
          </a:xfrm>
          <a:prstGeom prst="rect">
            <a:avLst/>
          </a:prstGeom>
          <a:blipFill>
            <a:blip r:embed="rId6" cstate="print"/>
            <a:stretch>
              <a:fillRect/>
            </a:stretch>
          </a:blipFill>
        </p:spPr>
        <p:txBody>
          <a:bodyPr wrap="square" lIns="0" tIns="0" rIns="0" bIns="0" rtlCol="0"/>
          <a:lstStyle/>
          <a:p>
            <a:endParaRPr sz="1539"/>
          </a:p>
        </p:txBody>
      </p:sp>
      <p:sp>
        <p:nvSpPr>
          <p:cNvPr id="20" name="object 20"/>
          <p:cNvSpPr/>
          <p:nvPr/>
        </p:nvSpPr>
        <p:spPr>
          <a:xfrm>
            <a:off x="1375302" y="6097904"/>
            <a:ext cx="398014" cy="0"/>
          </a:xfrm>
          <a:custGeom>
            <a:avLst/>
            <a:gdLst/>
            <a:ahLst/>
            <a:cxnLst/>
            <a:rect l="l" t="t" r="r" b="b"/>
            <a:pathLst>
              <a:path w="465455">
                <a:moveTo>
                  <a:pt x="0" y="0"/>
                </a:moveTo>
                <a:lnTo>
                  <a:pt x="465364" y="1"/>
                </a:lnTo>
              </a:path>
            </a:pathLst>
          </a:custGeom>
          <a:ln w="39440">
            <a:solidFill>
              <a:srgbClr val="00CC00"/>
            </a:solidFill>
          </a:ln>
        </p:spPr>
        <p:txBody>
          <a:bodyPr wrap="square" lIns="0" tIns="0" rIns="0" bIns="0" rtlCol="0"/>
          <a:lstStyle/>
          <a:p>
            <a:endParaRPr sz="1539"/>
          </a:p>
        </p:txBody>
      </p:sp>
      <p:sp>
        <p:nvSpPr>
          <p:cNvPr id="21" name="object 21"/>
          <p:cNvSpPr txBox="1"/>
          <p:nvPr/>
        </p:nvSpPr>
        <p:spPr>
          <a:xfrm>
            <a:off x="1853229" y="5702343"/>
            <a:ext cx="1159290"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Enalapril no</a:t>
            </a:r>
            <a:r>
              <a:rPr sz="1026" spc="21" dirty="0">
                <a:solidFill>
                  <a:srgbClr val="FFFFFF"/>
                </a:solidFill>
                <a:latin typeface="Verdana"/>
                <a:cs typeface="Verdana"/>
              </a:rPr>
              <a:t> </a:t>
            </a:r>
            <a:r>
              <a:rPr sz="1026" spc="9" dirty="0">
                <a:solidFill>
                  <a:srgbClr val="FFFFFF"/>
                </a:solidFill>
                <a:latin typeface="Verdana"/>
                <a:cs typeface="Verdana"/>
              </a:rPr>
              <a:t>CKD</a:t>
            </a:r>
            <a:endParaRPr sz="1026">
              <a:latin typeface="Verdana"/>
              <a:cs typeface="Verdana"/>
            </a:endParaRPr>
          </a:p>
        </p:txBody>
      </p:sp>
      <p:sp>
        <p:nvSpPr>
          <p:cNvPr id="22" name="object 22"/>
          <p:cNvSpPr txBox="1"/>
          <p:nvPr/>
        </p:nvSpPr>
        <p:spPr>
          <a:xfrm>
            <a:off x="1887584" y="6007288"/>
            <a:ext cx="1090330" cy="168830"/>
          </a:xfrm>
          <a:prstGeom prst="rect">
            <a:avLst/>
          </a:prstGeom>
        </p:spPr>
        <p:txBody>
          <a:bodyPr vert="horz" wrap="square" lIns="0" tIns="10860" rIns="0" bIns="0" rtlCol="0">
            <a:spAutoFit/>
          </a:bodyPr>
          <a:lstStyle/>
          <a:p>
            <a:pPr marL="10860">
              <a:spcBef>
                <a:spcPts val="86"/>
              </a:spcBef>
            </a:pPr>
            <a:r>
              <a:rPr sz="1026" spc="9" dirty="0">
                <a:solidFill>
                  <a:srgbClr val="FFFFFF"/>
                </a:solidFill>
                <a:latin typeface="Verdana"/>
                <a:cs typeface="Verdana"/>
              </a:rPr>
              <a:t>LCZ696 </a:t>
            </a:r>
            <a:r>
              <a:rPr sz="1026" spc="4" dirty="0">
                <a:solidFill>
                  <a:srgbClr val="FFFFFF"/>
                </a:solidFill>
                <a:latin typeface="Verdana"/>
                <a:cs typeface="Verdana"/>
              </a:rPr>
              <a:t>no</a:t>
            </a:r>
            <a:r>
              <a:rPr sz="1026" spc="-4" dirty="0">
                <a:solidFill>
                  <a:srgbClr val="FFFFFF"/>
                </a:solidFill>
                <a:latin typeface="Verdana"/>
                <a:cs typeface="Verdana"/>
              </a:rPr>
              <a:t> </a:t>
            </a:r>
            <a:r>
              <a:rPr sz="1026" spc="9" dirty="0">
                <a:solidFill>
                  <a:srgbClr val="FFFFFF"/>
                </a:solidFill>
                <a:latin typeface="Verdana"/>
                <a:cs typeface="Verdana"/>
              </a:rPr>
              <a:t>CKD</a:t>
            </a:r>
            <a:endParaRPr sz="1026">
              <a:latin typeface="Verdana"/>
              <a:cs typeface="Verdana"/>
            </a:endParaRPr>
          </a:p>
        </p:txBody>
      </p:sp>
      <p:sp>
        <p:nvSpPr>
          <p:cNvPr id="23" name="object 23"/>
          <p:cNvSpPr/>
          <p:nvPr/>
        </p:nvSpPr>
        <p:spPr>
          <a:xfrm>
            <a:off x="3101575" y="5770602"/>
            <a:ext cx="487390" cy="106861"/>
          </a:xfrm>
          <a:prstGeom prst="rect">
            <a:avLst/>
          </a:prstGeom>
          <a:blipFill>
            <a:blip r:embed="rId7" cstate="print"/>
            <a:stretch>
              <a:fillRect/>
            </a:stretch>
          </a:blipFill>
        </p:spPr>
        <p:txBody>
          <a:bodyPr wrap="square" lIns="0" tIns="0" rIns="0" bIns="0" rtlCol="0"/>
          <a:lstStyle/>
          <a:p>
            <a:endParaRPr sz="1539"/>
          </a:p>
        </p:txBody>
      </p:sp>
      <p:sp>
        <p:nvSpPr>
          <p:cNvPr id="24" name="object 24"/>
          <p:cNvSpPr/>
          <p:nvPr/>
        </p:nvSpPr>
        <p:spPr>
          <a:xfrm>
            <a:off x="3138492" y="5802802"/>
            <a:ext cx="398014" cy="0"/>
          </a:xfrm>
          <a:custGeom>
            <a:avLst/>
            <a:gdLst/>
            <a:ahLst/>
            <a:cxnLst/>
            <a:rect l="l" t="t" r="r" b="b"/>
            <a:pathLst>
              <a:path w="465454">
                <a:moveTo>
                  <a:pt x="0" y="0"/>
                </a:moveTo>
                <a:lnTo>
                  <a:pt x="465364" y="1"/>
                </a:lnTo>
              </a:path>
            </a:pathLst>
          </a:custGeom>
          <a:ln w="39440">
            <a:solidFill>
              <a:srgbClr val="FF0000"/>
            </a:solidFill>
          </a:ln>
        </p:spPr>
        <p:txBody>
          <a:bodyPr wrap="square" lIns="0" tIns="0" rIns="0" bIns="0" rtlCol="0"/>
          <a:lstStyle/>
          <a:p>
            <a:endParaRPr sz="1539"/>
          </a:p>
        </p:txBody>
      </p:sp>
      <p:sp>
        <p:nvSpPr>
          <p:cNvPr id="25" name="object 25"/>
          <p:cNvSpPr/>
          <p:nvPr/>
        </p:nvSpPr>
        <p:spPr>
          <a:xfrm>
            <a:off x="3101575" y="6072941"/>
            <a:ext cx="487390" cy="106861"/>
          </a:xfrm>
          <a:prstGeom prst="rect">
            <a:avLst/>
          </a:prstGeom>
          <a:blipFill>
            <a:blip r:embed="rId8" cstate="print"/>
            <a:stretch>
              <a:fillRect/>
            </a:stretch>
          </a:blipFill>
        </p:spPr>
        <p:txBody>
          <a:bodyPr wrap="square" lIns="0" tIns="0" rIns="0" bIns="0" rtlCol="0"/>
          <a:lstStyle/>
          <a:p>
            <a:endParaRPr sz="1539"/>
          </a:p>
        </p:txBody>
      </p:sp>
      <p:sp>
        <p:nvSpPr>
          <p:cNvPr id="26" name="object 26"/>
          <p:cNvSpPr/>
          <p:nvPr/>
        </p:nvSpPr>
        <p:spPr>
          <a:xfrm>
            <a:off x="3138492" y="6106335"/>
            <a:ext cx="398014" cy="0"/>
          </a:xfrm>
          <a:custGeom>
            <a:avLst/>
            <a:gdLst/>
            <a:ahLst/>
            <a:cxnLst/>
            <a:rect l="l" t="t" r="r" b="b"/>
            <a:pathLst>
              <a:path w="465454">
                <a:moveTo>
                  <a:pt x="0" y="0"/>
                </a:moveTo>
                <a:lnTo>
                  <a:pt x="465364" y="1"/>
                </a:lnTo>
              </a:path>
            </a:pathLst>
          </a:custGeom>
          <a:ln w="39440">
            <a:solidFill>
              <a:srgbClr val="00CC00"/>
            </a:solidFill>
          </a:ln>
        </p:spPr>
        <p:txBody>
          <a:bodyPr wrap="square" lIns="0" tIns="0" rIns="0" bIns="0" rtlCol="0"/>
          <a:lstStyle/>
          <a:p>
            <a:endParaRPr sz="1539"/>
          </a:p>
        </p:txBody>
      </p:sp>
      <p:sp>
        <p:nvSpPr>
          <p:cNvPr id="27" name="object 27"/>
          <p:cNvSpPr txBox="1"/>
          <p:nvPr/>
        </p:nvSpPr>
        <p:spPr>
          <a:xfrm>
            <a:off x="3622741" y="5710162"/>
            <a:ext cx="944265" cy="168830"/>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Enalapril</a:t>
            </a:r>
            <a:r>
              <a:rPr sz="1026" spc="-9" dirty="0">
                <a:solidFill>
                  <a:srgbClr val="FFFFFF"/>
                </a:solidFill>
                <a:latin typeface="Verdana"/>
                <a:cs typeface="Verdana"/>
              </a:rPr>
              <a:t> </a:t>
            </a:r>
            <a:r>
              <a:rPr sz="1026" spc="9" dirty="0">
                <a:solidFill>
                  <a:srgbClr val="FFFFFF"/>
                </a:solidFill>
                <a:latin typeface="Verdana"/>
                <a:cs typeface="Verdana"/>
              </a:rPr>
              <a:t>CKD</a:t>
            </a:r>
            <a:endParaRPr sz="1026">
              <a:latin typeface="Verdana"/>
              <a:cs typeface="Verdana"/>
            </a:endParaRPr>
          </a:p>
        </p:txBody>
      </p:sp>
      <p:sp>
        <p:nvSpPr>
          <p:cNvPr id="30" name="object 30"/>
          <p:cNvSpPr txBox="1"/>
          <p:nvPr/>
        </p:nvSpPr>
        <p:spPr>
          <a:xfrm>
            <a:off x="5772256" y="6254192"/>
            <a:ext cx="2307177" cy="169378"/>
          </a:xfrm>
          <a:prstGeom prst="rect">
            <a:avLst/>
          </a:prstGeom>
        </p:spPr>
        <p:txBody>
          <a:bodyPr vert="horz" wrap="square" lIns="0" tIns="11403" rIns="0" bIns="0" rtlCol="0">
            <a:spAutoFit/>
          </a:bodyPr>
          <a:lstStyle/>
          <a:p>
            <a:pPr marL="10860">
              <a:spcBef>
                <a:spcPts val="90"/>
              </a:spcBef>
            </a:pPr>
            <a:r>
              <a:rPr sz="1026" i="1" spc="13" dirty="0">
                <a:solidFill>
                  <a:srgbClr val="FFFFFF"/>
                </a:solidFill>
                <a:latin typeface="Verdana"/>
                <a:cs typeface="Verdana"/>
              </a:rPr>
              <a:t>DRAMMAN </a:t>
            </a:r>
            <a:r>
              <a:rPr sz="1026" i="1" spc="4" dirty="0">
                <a:solidFill>
                  <a:srgbClr val="FFFFFF"/>
                </a:solidFill>
                <a:latin typeface="Verdana"/>
                <a:cs typeface="Verdana"/>
              </a:rPr>
              <a:t>K, </a:t>
            </a:r>
            <a:r>
              <a:rPr sz="1026" i="1" spc="9" dirty="0">
                <a:solidFill>
                  <a:srgbClr val="FFFFFF"/>
                </a:solidFill>
                <a:latin typeface="Verdana"/>
                <a:cs typeface="Verdana"/>
              </a:rPr>
              <a:t>ESC Congress</a:t>
            </a:r>
            <a:r>
              <a:rPr sz="1026" i="1" spc="120" dirty="0">
                <a:solidFill>
                  <a:srgbClr val="FFFFFF"/>
                </a:solidFill>
                <a:latin typeface="Verdana"/>
                <a:cs typeface="Verdana"/>
              </a:rPr>
              <a:t> </a:t>
            </a:r>
            <a:r>
              <a:rPr sz="1026" i="1" spc="13" dirty="0">
                <a:solidFill>
                  <a:srgbClr val="FFFFFF"/>
                </a:solidFill>
                <a:latin typeface="Verdana"/>
                <a:cs typeface="Verdana"/>
              </a:rPr>
              <a:t>2015</a:t>
            </a:r>
            <a:endParaRPr sz="1026">
              <a:latin typeface="Verdana"/>
              <a:cs typeface="Verdana"/>
            </a:endParaRPr>
          </a:p>
        </p:txBody>
      </p:sp>
      <p:sp>
        <p:nvSpPr>
          <p:cNvPr id="28" name="object 28"/>
          <p:cNvSpPr txBox="1"/>
          <p:nvPr/>
        </p:nvSpPr>
        <p:spPr>
          <a:xfrm>
            <a:off x="3657096" y="6015107"/>
            <a:ext cx="875304" cy="168830"/>
          </a:xfrm>
          <a:prstGeom prst="rect">
            <a:avLst/>
          </a:prstGeom>
        </p:spPr>
        <p:txBody>
          <a:bodyPr vert="horz" wrap="square" lIns="0" tIns="10860" rIns="0" bIns="0" rtlCol="0">
            <a:spAutoFit/>
          </a:bodyPr>
          <a:lstStyle/>
          <a:p>
            <a:pPr marL="10860">
              <a:spcBef>
                <a:spcPts val="86"/>
              </a:spcBef>
            </a:pPr>
            <a:r>
              <a:rPr sz="1026" spc="9" dirty="0">
                <a:solidFill>
                  <a:srgbClr val="FFFFFF"/>
                </a:solidFill>
                <a:latin typeface="Verdana"/>
                <a:cs typeface="Verdana"/>
              </a:rPr>
              <a:t>LCZ696</a:t>
            </a:r>
            <a:r>
              <a:rPr sz="1026" spc="-26" dirty="0">
                <a:solidFill>
                  <a:srgbClr val="FFFFFF"/>
                </a:solidFill>
                <a:latin typeface="Verdana"/>
                <a:cs typeface="Verdana"/>
              </a:rPr>
              <a:t> </a:t>
            </a:r>
            <a:r>
              <a:rPr sz="1026" spc="9" dirty="0">
                <a:solidFill>
                  <a:srgbClr val="FFFFFF"/>
                </a:solidFill>
                <a:latin typeface="Verdana"/>
                <a:cs typeface="Verdana"/>
              </a:rPr>
              <a:t>CKD</a:t>
            </a:r>
            <a:endParaRPr sz="1026">
              <a:latin typeface="Verdana"/>
              <a:cs typeface="Verdana"/>
            </a:endParaRPr>
          </a:p>
        </p:txBody>
      </p:sp>
      <p:sp>
        <p:nvSpPr>
          <p:cNvPr id="29" name="object 29"/>
          <p:cNvSpPr txBox="1">
            <a:spLocks noGrp="1"/>
          </p:cNvSpPr>
          <p:nvPr>
            <p:ph type="title"/>
          </p:nvPr>
        </p:nvSpPr>
        <p:spPr>
          <a:xfrm>
            <a:off x="1202187" y="569930"/>
            <a:ext cx="6730397" cy="441853"/>
          </a:xfrm>
          <a:prstGeom prst="rect">
            <a:avLst/>
          </a:prstGeom>
        </p:spPr>
        <p:txBody>
          <a:bodyPr vert="horz" wrap="square" lIns="0" tIns="10860" rIns="0" bIns="0" rtlCol="0" anchor="ctr">
            <a:spAutoFit/>
          </a:bodyPr>
          <a:lstStyle/>
          <a:p>
            <a:pPr marL="10860">
              <a:spcBef>
                <a:spcPts val="86"/>
              </a:spcBef>
            </a:pPr>
            <a:r>
              <a:rPr sz="2800" spc="-13" dirty="0">
                <a:solidFill>
                  <a:schemeClr val="accent6"/>
                </a:solidFill>
              </a:rPr>
              <a:t>Interaction Randomized Treatment </a:t>
            </a:r>
            <a:r>
              <a:rPr sz="2800" spc="-9" dirty="0">
                <a:solidFill>
                  <a:schemeClr val="accent6"/>
                </a:solidFill>
              </a:rPr>
              <a:t>and</a:t>
            </a:r>
            <a:r>
              <a:rPr sz="2800" spc="9" dirty="0">
                <a:solidFill>
                  <a:schemeClr val="accent6"/>
                </a:solidFill>
              </a:rPr>
              <a:t> </a:t>
            </a:r>
            <a:r>
              <a:rPr sz="2800" spc="-13" dirty="0">
                <a:solidFill>
                  <a:schemeClr val="accent6"/>
                </a:solidFill>
              </a:rPr>
              <a:t>CKD</a:t>
            </a:r>
          </a:p>
        </p:txBody>
      </p:sp>
    </p:spTree>
    <p:extLst>
      <p:ext uri="{BB962C8B-B14F-4D97-AF65-F5344CB8AC3E}">
        <p14:creationId xmlns:p14="http://schemas.microsoft.com/office/powerpoint/2010/main" val="1952958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1850" y="1346200"/>
            <a:ext cx="8312150" cy="4940300"/>
          </a:xfrm>
        </p:spPr>
        <p:txBody>
          <a:bodyPr>
            <a:noAutofit/>
          </a:bodyPr>
          <a:lstStyle/>
          <a:p>
            <a:pPr marL="0" indent="0" eaLnBrk="1" hangingPunct="1">
              <a:buFont typeface="Wingdings" panose="05000000000000000000" pitchFamily="2" charset="2"/>
              <a:buNone/>
              <a:defRPr/>
            </a:pPr>
            <a:r>
              <a:rPr lang="it-IT" b="1" dirty="0" smtClean="0">
                <a:solidFill>
                  <a:schemeClr val="accent6"/>
                </a:solidFill>
              </a:rPr>
              <a:t>                                SCHEDATECNICA</a:t>
            </a:r>
          </a:p>
          <a:p>
            <a:pPr marL="0" indent="0" eaLnBrk="1" hangingPunct="1">
              <a:buFont typeface="Wingdings" panose="05000000000000000000" pitchFamily="2" charset="2"/>
              <a:buNone/>
              <a:defRPr/>
            </a:pPr>
            <a:endParaRPr lang="en-US" b="1" dirty="0" smtClean="0">
              <a:solidFill>
                <a:schemeClr val="accent6"/>
              </a:solidFill>
            </a:endParaRPr>
          </a:p>
          <a:p>
            <a:pPr marL="233093" indent="-233093" eaLnBrk="1" hangingPunct="1">
              <a:defRPr/>
            </a:pPr>
            <a:r>
              <a:rPr lang="en-US" b="1" dirty="0" err="1" smtClean="0">
                <a:solidFill>
                  <a:schemeClr val="accent6"/>
                </a:solidFill>
              </a:rPr>
              <a:t>Indicazioni</a:t>
            </a:r>
            <a:r>
              <a:rPr lang="en-US" b="1" dirty="0" smtClean="0">
                <a:solidFill>
                  <a:schemeClr val="accent6"/>
                </a:solidFill>
              </a:rPr>
              <a:t> </a:t>
            </a:r>
            <a:r>
              <a:rPr lang="en-US" b="1" dirty="0" err="1" smtClean="0">
                <a:solidFill>
                  <a:schemeClr val="accent6"/>
                </a:solidFill>
              </a:rPr>
              <a:t>terapeutiche</a:t>
            </a:r>
            <a:r>
              <a:rPr lang="en-US" b="1" dirty="0">
                <a:solidFill>
                  <a:schemeClr val="accent6"/>
                </a:solidFill>
              </a:rPr>
              <a:t>:</a:t>
            </a:r>
            <a:endParaRPr lang="en-US" dirty="0">
              <a:solidFill>
                <a:schemeClr val="accent6"/>
              </a:solidFill>
            </a:endParaRPr>
          </a:p>
          <a:p>
            <a:pPr marL="0" indent="0" eaLnBrk="1" hangingPunct="1">
              <a:buFont typeface="Wingdings" panose="05000000000000000000" pitchFamily="2" charset="2"/>
              <a:buNone/>
              <a:defRPr/>
            </a:pPr>
            <a:r>
              <a:rPr lang="it-IT" b="1" dirty="0" err="1">
                <a:solidFill>
                  <a:srgbClr val="FF0000"/>
                </a:solidFill>
              </a:rPr>
              <a:t>Entresto</a:t>
            </a:r>
            <a:r>
              <a:rPr lang="it-IT" b="1" dirty="0">
                <a:solidFill>
                  <a:srgbClr val="FF0000"/>
                </a:solidFill>
              </a:rPr>
              <a:t> è indicato in pazienti adulti per il trattamento dell’insufficienza cardiaca sintomatica cronica con ridotta frazione di eiezione </a:t>
            </a:r>
            <a:endParaRPr lang="it-IT" b="1" dirty="0" smtClean="0">
              <a:solidFill>
                <a:srgbClr val="FF0000"/>
              </a:solidFill>
            </a:endParaRPr>
          </a:p>
          <a:p>
            <a:pPr marL="0" indent="0" eaLnBrk="1" hangingPunct="1">
              <a:buFont typeface="Wingdings" panose="05000000000000000000" pitchFamily="2" charset="2"/>
              <a:buNone/>
              <a:defRPr/>
            </a:pPr>
            <a:r>
              <a:rPr lang="it-IT" smtClean="0">
                <a:solidFill>
                  <a:schemeClr val="accent6"/>
                </a:solidFill>
              </a:rPr>
              <a:t>                   </a:t>
            </a:r>
            <a:r>
              <a:rPr lang="it-IT" sz="4000" smtClean="0">
                <a:solidFill>
                  <a:schemeClr val="accent6"/>
                </a:solidFill>
              </a:rPr>
              <a:t>      </a:t>
            </a:r>
            <a:endParaRPr lang="en-US" sz="4000" dirty="0">
              <a:solidFill>
                <a:schemeClr val="accent6"/>
              </a:solidFill>
            </a:endParaRPr>
          </a:p>
        </p:txBody>
      </p:sp>
      <p:sp>
        <p:nvSpPr>
          <p:cNvPr id="52227" name="Title 2"/>
          <p:cNvSpPr>
            <a:spLocks noGrp="1"/>
          </p:cNvSpPr>
          <p:nvPr>
            <p:ph type="title" idx="4294967295"/>
          </p:nvPr>
        </p:nvSpPr>
        <p:spPr bwMode="auto">
          <a:xfrm>
            <a:off x="657225" y="327025"/>
            <a:ext cx="8486775" cy="498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it-IT" altLang="en-US" sz="2400" smtClean="0"/>
              <a:t>SACUBITRIL-VALSARTAN </a:t>
            </a:r>
            <a:r>
              <a:rPr lang="it-IT" altLang="en-US" smtClean="0"/>
              <a:t>: PER QUALE PAZIENTE?</a:t>
            </a:r>
            <a:endParaRPr lang="en-US" altLang="en-US" smtClean="0"/>
          </a:p>
        </p:txBody>
      </p:sp>
    </p:spTree>
    <p:extLst>
      <p:ext uri="{BB962C8B-B14F-4D97-AF65-F5344CB8AC3E}">
        <p14:creationId xmlns:p14="http://schemas.microsoft.com/office/powerpoint/2010/main" val="87198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nvGraphicFramePr>
        <p:xfrm>
          <a:off x="1655250" y="2131623"/>
          <a:ext cx="5757306" cy="300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bwMode="auto">
          <a:xfrm>
            <a:off x="815056" y="5142250"/>
            <a:ext cx="2473506" cy="1023422"/>
          </a:xfrm>
          <a:prstGeom prst="rect">
            <a:avLst/>
          </a:prstGeom>
          <a:solidFill>
            <a:srgbClr val="FFA3A5"/>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979" tIns="34488" rIns="68979" bIns="34488" anchor="ctr"/>
          <a:lstStyle/>
          <a:p>
            <a:pPr marL="0" marR="0" lvl="0" indent="0" algn="ctr" defTabSz="685006"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Beta-blocker</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Rectangle 6"/>
          <p:cNvSpPr/>
          <p:nvPr/>
        </p:nvSpPr>
        <p:spPr bwMode="auto">
          <a:xfrm>
            <a:off x="5805647" y="5142250"/>
            <a:ext cx="2473506" cy="1023422"/>
          </a:xfrm>
          <a:prstGeom prst="rect">
            <a:avLst/>
          </a:prstGeom>
          <a:solidFill>
            <a:srgbClr val="D1A3FF"/>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979" tIns="34488" rIns="68979" bIns="34488" anchor="ctr"/>
          <a:lstStyle/>
          <a:p>
            <a:pPr marL="0" marR="0" lvl="0" indent="0" algn="ctr" defTabSz="685006"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MRA</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 name="Rectangle 7"/>
          <p:cNvSpPr/>
          <p:nvPr/>
        </p:nvSpPr>
        <p:spPr bwMode="auto">
          <a:xfrm>
            <a:off x="3306377" y="5148185"/>
            <a:ext cx="2473506" cy="1023422"/>
          </a:xfrm>
          <a:prstGeom prst="rect">
            <a:avLst/>
          </a:prstGeom>
          <a:solidFill>
            <a:srgbClr val="D9D9D9"/>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979" tIns="34488" rIns="68979" bIns="34488" anchor="ctr"/>
          <a:lstStyle/>
          <a:p>
            <a:pPr marL="0" marR="0" lvl="0" indent="0" algn="ctr" defTabSz="685006"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ACEI/ARB</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84" name="TextBox 8"/>
          <p:cNvSpPr txBox="1">
            <a:spLocks noChangeArrowheads="1"/>
          </p:cNvSpPr>
          <p:nvPr/>
        </p:nvSpPr>
        <p:spPr bwMode="auto">
          <a:xfrm>
            <a:off x="185738" y="2892425"/>
            <a:ext cx="1762125" cy="471488"/>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Digoxin</a:t>
            </a:r>
          </a:p>
        </p:txBody>
      </p:sp>
      <p:sp>
        <p:nvSpPr>
          <p:cNvPr id="28685" name="TextBox 9"/>
          <p:cNvSpPr txBox="1">
            <a:spLocks noChangeArrowheads="1"/>
          </p:cNvSpPr>
          <p:nvPr/>
        </p:nvSpPr>
        <p:spPr bwMode="auto">
          <a:xfrm>
            <a:off x="7189788" y="2892425"/>
            <a:ext cx="1762125" cy="471488"/>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Ivabradine</a:t>
            </a:r>
          </a:p>
        </p:txBody>
      </p:sp>
      <p:sp>
        <p:nvSpPr>
          <p:cNvPr id="28686" name="TextBox 10"/>
          <p:cNvSpPr txBox="1">
            <a:spLocks noChangeArrowheads="1"/>
          </p:cNvSpPr>
          <p:nvPr/>
        </p:nvSpPr>
        <p:spPr bwMode="auto">
          <a:xfrm>
            <a:off x="7189788" y="3657600"/>
            <a:ext cx="1762125" cy="473075"/>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H-ISDN</a:t>
            </a:r>
          </a:p>
        </p:txBody>
      </p:sp>
      <p:sp>
        <p:nvSpPr>
          <p:cNvPr id="28687" name="TextBox 11"/>
          <p:cNvSpPr txBox="1">
            <a:spLocks noChangeArrowheads="1"/>
          </p:cNvSpPr>
          <p:nvPr/>
        </p:nvSpPr>
        <p:spPr bwMode="auto">
          <a:xfrm>
            <a:off x="185738" y="3657600"/>
            <a:ext cx="1762125" cy="473075"/>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CABG</a:t>
            </a:r>
          </a:p>
        </p:txBody>
      </p:sp>
      <p:sp>
        <p:nvSpPr>
          <p:cNvPr id="28688" name="Slide Number Placeholder 3"/>
          <p:cNvSpPr txBox="1">
            <a:spLocks/>
          </p:cNvSpPr>
          <p:nvPr/>
        </p:nvSpPr>
        <p:spPr bwMode="auto">
          <a:xfrm>
            <a:off x="538163" y="6402388"/>
            <a:ext cx="400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5" tIns="45667" rIns="91335" bIns="45667"/>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396875" indent="-161925">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576263" indent="-176213">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750888" indent="-17145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915988" indent="-161925">
              <a:spcBef>
                <a:spcPct val="20000"/>
              </a:spcBef>
              <a:buChar char="»"/>
              <a:defRPr sz="1400">
                <a:solidFill>
                  <a:srgbClr val="000000"/>
                </a:solidFill>
                <a:latin typeface="Arial" panose="020B0604020202020204" pitchFamily="34" charset="0"/>
              </a:defRPr>
            </a:lvl5pPr>
            <a:lvl6pPr marL="1373188" indent="-161925" eaLnBrk="0" fontAlgn="base" hangingPunct="0">
              <a:spcBef>
                <a:spcPct val="20000"/>
              </a:spcBef>
              <a:spcAft>
                <a:spcPct val="0"/>
              </a:spcAft>
              <a:buChar char="»"/>
              <a:defRPr sz="1400">
                <a:solidFill>
                  <a:srgbClr val="000000"/>
                </a:solidFill>
                <a:latin typeface="Arial" panose="020B0604020202020204" pitchFamily="34" charset="0"/>
              </a:defRPr>
            </a:lvl6pPr>
            <a:lvl7pPr marL="1830388" indent="-161925" eaLnBrk="0" fontAlgn="base" hangingPunct="0">
              <a:spcBef>
                <a:spcPct val="20000"/>
              </a:spcBef>
              <a:spcAft>
                <a:spcPct val="0"/>
              </a:spcAft>
              <a:buChar char="»"/>
              <a:defRPr sz="1400">
                <a:solidFill>
                  <a:srgbClr val="000000"/>
                </a:solidFill>
                <a:latin typeface="Arial" panose="020B0604020202020204" pitchFamily="34" charset="0"/>
              </a:defRPr>
            </a:lvl7pPr>
            <a:lvl8pPr marL="2287588" indent="-161925" eaLnBrk="0" fontAlgn="base" hangingPunct="0">
              <a:spcBef>
                <a:spcPct val="20000"/>
              </a:spcBef>
              <a:spcAft>
                <a:spcPct val="0"/>
              </a:spcAft>
              <a:buChar char="»"/>
              <a:defRPr sz="1400">
                <a:solidFill>
                  <a:srgbClr val="000000"/>
                </a:solidFill>
                <a:latin typeface="Arial" panose="020B0604020202020204" pitchFamily="34" charset="0"/>
              </a:defRPr>
            </a:lvl8pPr>
            <a:lvl9pPr marL="2744788" indent="-161925"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F79319-B5CF-494B-86C8-A74855FDA4D0}" type="slidenum">
              <a:rPr kumimoji="0" lang="en-US" altLang="en-US" sz="9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altLang="en-US" sz="9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28689" name="Title 1"/>
          <p:cNvSpPr>
            <a:spLocks noGrp="1"/>
          </p:cNvSpPr>
          <p:nvPr>
            <p:ph type="title" idx="4294967295"/>
          </p:nvPr>
        </p:nvSpPr>
        <p:spPr bwMode="auto">
          <a:xfrm>
            <a:off x="0" y="117475"/>
            <a:ext cx="9144000" cy="1655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en-GB" altLang="en-US" smtClean="0"/>
              <a:t>PARADIGM-HF Objective: </a:t>
            </a:r>
            <a:r>
              <a:rPr lang="en-GB" altLang="en-US" b="1" smtClean="0">
                <a:solidFill>
                  <a:srgbClr val="FF0000"/>
                </a:solidFill>
              </a:rPr>
              <a:t>to compare two strategies in the building blocks of </a:t>
            </a:r>
            <a:r>
              <a:rPr lang="en-GB" altLang="en-US" b="1" dirty="0" err="1" smtClean="0">
                <a:solidFill>
                  <a:srgbClr val="FF0000"/>
                </a:solidFill>
              </a:rPr>
              <a:t>HFrEF</a:t>
            </a:r>
            <a:r>
              <a:rPr lang="en-GB" altLang="en-US" b="1" dirty="0" smtClean="0">
                <a:solidFill>
                  <a:srgbClr val="FF0000"/>
                </a:solidFill>
              </a:rPr>
              <a:t> </a:t>
            </a:r>
            <a:r>
              <a:rPr lang="en-GB" altLang="en-US" b="1" dirty="0" err="1" smtClean="0">
                <a:solidFill>
                  <a:srgbClr val="FF0000"/>
                </a:solidFill>
              </a:rPr>
              <a:t>theraphy</a:t>
            </a:r>
            <a:endParaRPr lang="en-US" altLang="en-US" b="1" dirty="0" smtClean="0">
              <a:solidFill>
                <a:srgbClr val="FF0000"/>
              </a:solidFill>
            </a:endParaRPr>
          </a:p>
        </p:txBody>
      </p:sp>
    </p:spTree>
    <p:extLst>
      <p:ext uri="{BB962C8B-B14F-4D97-AF65-F5344CB8AC3E}">
        <p14:creationId xmlns:p14="http://schemas.microsoft.com/office/powerpoint/2010/main" val="13736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0" y="117475"/>
            <a:ext cx="9144000" cy="176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en-GB" altLang="en-US" dirty="0" smtClean="0"/>
              <a:t>PARADIGM-HF Objective</a:t>
            </a:r>
            <a:r>
              <a:rPr lang="en-GB" altLang="en-US" dirty="0" smtClean="0">
                <a:solidFill>
                  <a:srgbClr val="FF0000"/>
                </a:solidFill>
              </a:rPr>
              <a:t>: </a:t>
            </a:r>
            <a:r>
              <a:rPr lang="en-GB" altLang="en-US" b="1" dirty="0" smtClean="0">
                <a:solidFill>
                  <a:srgbClr val="FF0000"/>
                </a:solidFill>
              </a:rPr>
              <a:t>to compare two strategies in the building blocks of </a:t>
            </a:r>
            <a:r>
              <a:rPr lang="en-GB" altLang="en-US" b="1" dirty="0" err="1" smtClean="0">
                <a:solidFill>
                  <a:srgbClr val="FF0000"/>
                </a:solidFill>
              </a:rPr>
              <a:t>HFrEF</a:t>
            </a:r>
            <a:r>
              <a:rPr lang="en-GB" altLang="en-US" b="1" dirty="0" smtClean="0">
                <a:solidFill>
                  <a:srgbClr val="FF0000"/>
                </a:solidFill>
              </a:rPr>
              <a:t> </a:t>
            </a:r>
            <a:r>
              <a:rPr lang="en-GB" altLang="en-US" b="1" dirty="0" err="1" smtClean="0">
                <a:solidFill>
                  <a:srgbClr val="FF0000"/>
                </a:solidFill>
              </a:rPr>
              <a:t>theraphy</a:t>
            </a:r>
            <a:endParaRPr lang="en-US" altLang="en-US" b="1" dirty="0" smtClean="0">
              <a:solidFill>
                <a:srgbClr val="FF0000"/>
              </a:solidFill>
            </a:endParaRPr>
          </a:p>
        </p:txBody>
      </p:sp>
      <p:graphicFrame>
        <p:nvGraphicFramePr>
          <p:cNvPr id="5" name="Diagram 4"/>
          <p:cNvGraphicFramePr/>
          <p:nvPr/>
        </p:nvGraphicFramePr>
        <p:xfrm>
          <a:off x="1655250" y="2131623"/>
          <a:ext cx="5757306" cy="300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bwMode="auto">
          <a:xfrm>
            <a:off x="815056" y="5142250"/>
            <a:ext cx="2473506" cy="1023422"/>
          </a:xfrm>
          <a:prstGeom prst="rect">
            <a:avLst/>
          </a:prstGeom>
          <a:solidFill>
            <a:srgbClr val="FFA3A5"/>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979" tIns="34488" rIns="68979" bIns="34488" anchor="ctr"/>
          <a:lstStyle/>
          <a:p>
            <a:pPr marL="0" marR="0" lvl="0" indent="0" algn="ctr" defTabSz="685006"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Beta-blocker</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Rectangle 6"/>
          <p:cNvSpPr/>
          <p:nvPr/>
        </p:nvSpPr>
        <p:spPr bwMode="auto">
          <a:xfrm>
            <a:off x="5805647" y="5142250"/>
            <a:ext cx="2473506" cy="1023422"/>
          </a:xfrm>
          <a:prstGeom prst="rect">
            <a:avLst/>
          </a:prstGeom>
          <a:solidFill>
            <a:srgbClr val="D1A3FF"/>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979" tIns="34488" rIns="68979" bIns="34488" anchor="ctr"/>
          <a:lstStyle/>
          <a:p>
            <a:pPr marL="0" marR="0" lvl="0" indent="0" algn="ctr" defTabSz="685006"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MRA</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706" name="TextBox 7"/>
          <p:cNvSpPr txBox="1">
            <a:spLocks noChangeArrowheads="1"/>
          </p:cNvSpPr>
          <p:nvPr/>
        </p:nvSpPr>
        <p:spPr bwMode="auto">
          <a:xfrm>
            <a:off x="185738" y="2892425"/>
            <a:ext cx="1762125" cy="471488"/>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Digoxin</a:t>
            </a:r>
          </a:p>
        </p:txBody>
      </p:sp>
      <p:sp>
        <p:nvSpPr>
          <p:cNvPr id="29707" name="TextBox 8"/>
          <p:cNvSpPr txBox="1">
            <a:spLocks noChangeArrowheads="1"/>
          </p:cNvSpPr>
          <p:nvPr/>
        </p:nvSpPr>
        <p:spPr bwMode="auto">
          <a:xfrm>
            <a:off x="7189788" y="2892425"/>
            <a:ext cx="1762125" cy="471488"/>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Ivabradine</a:t>
            </a:r>
          </a:p>
        </p:txBody>
      </p:sp>
      <p:sp>
        <p:nvSpPr>
          <p:cNvPr id="29708" name="TextBox 9"/>
          <p:cNvSpPr txBox="1">
            <a:spLocks noChangeArrowheads="1"/>
          </p:cNvSpPr>
          <p:nvPr/>
        </p:nvSpPr>
        <p:spPr bwMode="auto">
          <a:xfrm>
            <a:off x="7189788" y="3657600"/>
            <a:ext cx="1762125" cy="473075"/>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H-ISDN</a:t>
            </a:r>
          </a:p>
        </p:txBody>
      </p:sp>
      <p:sp>
        <p:nvSpPr>
          <p:cNvPr id="29709" name="TextBox 10"/>
          <p:cNvSpPr txBox="1">
            <a:spLocks noChangeArrowheads="1"/>
          </p:cNvSpPr>
          <p:nvPr/>
        </p:nvSpPr>
        <p:spPr bwMode="auto">
          <a:xfrm>
            <a:off x="185738" y="3657600"/>
            <a:ext cx="1762125" cy="473075"/>
          </a:xfrm>
          <a:prstGeom prst="rect">
            <a:avLst/>
          </a:prstGeom>
          <a:solidFill>
            <a:schemeClr val="bg1"/>
          </a:solidFill>
          <a:ln w="28575">
            <a:solidFill>
              <a:srgbClr val="004F76"/>
            </a:solidFill>
            <a:miter lim="800000"/>
            <a:headEnd/>
            <a:tailEnd/>
          </a:ln>
        </p:spPr>
        <p:txBody>
          <a:bodyPr lIns="91335" tIns="45667" rIns="91335" bIns="45667">
            <a:spAutoFit/>
          </a:bodyPr>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742950" indent="-285750">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1143000" indent="-228600">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1600200" indent="-22860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2057400" indent="-228600">
              <a:spcBef>
                <a:spcPct val="20000"/>
              </a:spcBef>
              <a:buChar char="»"/>
              <a:defRPr sz="14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CABG</a:t>
            </a:r>
          </a:p>
        </p:txBody>
      </p:sp>
      <p:sp>
        <p:nvSpPr>
          <p:cNvPr id="12" name="Rectangle 11"/>
          <p:cNvSpPr/>
          <p:nvPr/>
        </p:nvSpPr>
        <p:spPr bwMode="auto">
          <a:xfrm>
            <a:off x="3308389" y="5148185"/>
            <a:ext cx="2491320" cy="1023422"/>
          </a:xfrm>
          <a:prstGeom prst="rect">
            <a:avLst/>
          </a:prstGeom>
          <a:solidFill>
            <a:srgbClr val="9FC6FF"/>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979" tIns="34488" rIns="68979" bIns="34488" anchor="ctr"/>
          <a:lstStyle/>
          <a:p>
            <a:pPr marL="0" marR="0" lvl="0" indent="0" algn="ctr" defTabSz="685006"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ARNI</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713" name="Slide Number Placeholder 3"/>
          <p:cNvSpPr txBox="1">
            <a:spLocks/>
          </p:cNvSpPr>
          <p:nvPr/>
        </p:nvSpPr>
        <p:spPr bwMode="auto">
          <a:xfrm>
            <a:off x="538163" y="6402388"/>
            <a:ext cx="400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5" tIns="45667" rIns="91335" bIns="45667"/>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396875" indent="-161925">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576263" indent="-176213">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750888" indent="-17145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915988" indent="-161925">
              <a:spcBef>
                <a:spcPct val="20000"/>
              </a:spcBef>
              <a:buChar char="»"/>
              <a:defRPr sz="1400">
                <a:solidFill>
                  <a:srgbClr val="000000"/>
                </a:solidFill>
                <a:latin typeface="Arial" panose="020B0604020202020204" pitchFamily="34" charset="0"/>
              </a:defRPr>
            </a:lvl5pPr>
            <a:lvl6pPr marL="1373188" indent="-161925" eaLnBrk="0" fontAlgn="base" hangingPunct="0">
              <a:spcBef>
                <a:spcPct val="20000"/>
              </a:spcBef>
              <a:spcAft>
                <a:spcPct val="0"/>
              </a:spcAft>
              <a:buChar char="»"/>
              <a:defRPr sz="1400">
                <a:solidFill>
                  <a:srgbClr val="000000"/>
                </a:solidFill>
                <a:latin typeface="Arial" panose="020B0604020202020204" pitchFamily="34" charset="0"/>
              </a:defRPr>
            </a:lvl6pPr>
            <a:lvl7pPr marL="1830388" indent="-161925" eaLnBrk="0" fontAlgn="base" hangingPunct="0">
              <a:spcBef>
                <a:spcPct val="20000"/>
              </a:spcBef>
              <a:spcAft>
                <a:spcPct val="0"/>
              </a:spcAft>
              <a:buChar char="»"/>
              <a:defRPr sz="1400">
                <a:solidFill>
                  <a:srgbClr val="000000"/>
                </a:solidFill>
                <a:latin typeface="Arial" panose="020B0604020202020204" pitchFamily="34" charset="0"/>
              </a:defRPr>
            </a:lvl7pPr>
            <a:lvl8pPr marL="2287588" indent="-161925" eaLnBrk="0" fontAlgn="base" hangingPunct="0">
              <a:spcBef>
                <a:spcPct val="20000"/>
              </a:spcBef>
              <a:spcAft>
                <a:spcPct val="0"/>
              </a:spcAft>
              <a:buChar char="»"/>
              <a:defRPr sz="1400">
                <a:solidFill>
                  <a:srgbClr val="000000"/>
                </a:solidFill>
                <a:latin typeface="Arial" panose="020B0604020202020204" pitchFamily="34" charset="0"/>
              </a:defRPr>
            </a:lvl8pPr>
            <a:lvl9pPr marL="2744788" indent="-161925"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80C8F5F-5C01-4FFC-BA33-90F193EAE9D2}" type="slidenum">
              <a:rPr kumimoji="0" lang="en-US" altLang="en-US" sz="9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US" altLang="en-US" sz="9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flipH="1">
            <a:off x="2175164" y="6402388"/>
            <a:ext cx="5202756" cy="369332"/>
          </a:xfrm>
          <a:prstGeom prst="rect">
            <a:avLst/>
          </a:prstGeom>
          <a:noFill/>
        </p:spPr>
        <p:txBody>
          <a:bodyPr wrap="square" rtlCol="0">
            <a:spAutoFit/>
          </a:bodyPr>
          <a:lstStyle/>
          <a:p>
            <a:r>
              <a:rPr lang="it-IT" b="1" dirty="0" smtClean="0">
                <a:solidFill>
                  <a:srgbClr val="FF0000"/>
                </a:solidFill>
              </a:rPr>
              <a:t>ARNI</a:t>
            </a:r>
            <a:r>
              <a:rPr lang="it-IT" dirty="0" smtClean="0"/>
              <a:t>: </a:t>
            </a:r>
            <a:r>
              <a:rPr lang="it-IT" b="1" dirty="0" err="1" smtClean="0">
                <a:solidFill>
                  <a:srgbClr val="FF0000"/>
                </a:solidFill>
              </a:rPr>
              <a:t>A</a:t>
            </a:r>
            <a:r>
              <a:rPr lang="it-IT" dirty="0" err="1" smtClean="0"/>
              <a:t>ngiotensin</a:t>
            </a:r>
            <a:r>
              <a:rPr lang="it-IT" dirty="0" smtClean="0"/>
              <a:t> </a:t>
            </a:r>
            <a:r>
              <a:rPr lang="it-IT" b="1" dirty="0" err="1" smtClean="0">
                <a:solidFill>
                  <a:srgbClr val="FF0000"/>
                </a:solidFill>
              </a:rPr>
              <a:t>R</a:t>
            </a:r>
            <a:r>
              <a:rPr lang="it-IT" dirty="0" err="1" smtClean="0"/>
              <a:t>eceptor</a:t>
            </a:r>
            <a:r>
              <a:rPr lang="it-IT" dirty="0" smtClean="0"/>
              <a:t> </a:t>
            </a:r>
            <a:r>
              <a:rPr lang="it-IT" b="1" dirty="0" err="1" smtClean="0">
                <a:solidFill>
                  <a:srgbClr val="FF0000"/>
                </a:solidFill>
              </a:rPr>
              <a:t>N</a:t>
            </a:r>
            <a:r>
              <a:rPr lang="it-IT" dirty="0" err="1" smtClean="0"/>
              <a:t>eprilysin</a:t>
            </a:r>
            <a:r>
              <a:rPr lang="it-IT" dirty="0" smtClean="0"/>
              <a:t> </a:t>
            </a:r>
            <a:r>
              <a:rPr lang="it-IT" b="1" dirty="0" err="1" smtClean="0">
                <a:solidFill>
                  <a:srgbClr val="FF0000"/>
                </a:solidFill>
              </a:rPr>
              <a:t>I</a:t>
            </a:r>
            <a:r>
              <a:rPr lang="it-IT" dirty="0" err="1" smtClean="0"/>
              <a:t>nhibitor</a:t>
            </a:r>
            <a:endParaRPr lang="en-US" dirty="0"/>
          </a:p>
        </p:txBody>
      </p:sp>
    </p:spTree>
    <p:extLst>
      <p:ext uri="{BB962C8B-B14F-4D97-AF65-F5344CB8AC3E}">
        <p14:creationId xmlns:p14="http://schemas.microsoft.com/office/powerpoint/2010/main" val="7342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55102" y="1630777"/>
          <a:ext cx="8179600" cy="3515014"/>
        </p:xfrm>
        <a:graphic>
          <a:graphicData uri="http://schemas.openxmlformats.org/drawingml/2006/table">
            <a:tbl>
              <a:tblPr firstRow="1" firstCol="1" bandRow="1">
                <a:tableStyleId>{5C22544A-7EE6-4342-B048-85BDC9FD1C3A}</a:tableStyleId>
              </a:tblPr>
              <a:tblGrid>
                <a:gridCol w="1885861">
                  <a:extLst>
                    <a:ext uri="{9D8B030D-6E8A-4147-A177-3AD203B41FA5}">
                      <a16:colId xmlns="" xmlns:a16="http://schemas.microsoft.com/office/drawing/2014/main" val="20000"/>
                    </a:ext>
                  </a:extLst>
                </a:gridCol>
                <a:gridCol w="6293739">
                  <a:extLst>
                    <a:ext uri="{9D8B030D-6E8A-4147-A177-3AD203B41FA5}">
                      <a16:colId xmlns="" xmlns:a16="http://schemas.microsoft.com/office/drawing/2014/main" val="20001"/>
                    </a:ext>
                  </a:extLst>
                </a:gridCol>
              </a:tblGrid>
              <a:tr h="680844">
                <a:tc>
                  <a:txBody>
                    <a:bodyPr/>
                    <a:lstStyle/>
                    <a:p>
                      <a:pPr marL="0" marR="0" algn="ctr">
                        <a:lnSpc>
                          <a:spcPct val="115000"/>
                        </a:lnSpc>
                        <a:spcBef>
                          <a:spcPts val="0"/>
                        </a:spcBef>
                        <a:spcAft>
                          <a:spcPts val="0"/>
                        </a:spcAft>
                      </a:pPr>
                      <a:r>
                        <a:rPr lang="en-GB" sz="2000" dirty="0" smtClean="0">
                          <a:effectLst/>
                        </a:rPr>
                        <a:t>Drug</a:t>
                      </a:r>
                      <a:r>
                        <a:rPr lang="en-GB" sz="2000" baseline="0" dirty="0" smtClean="0">
                          <a:effectLst/>
                        </a:rPr>
                        <a:t> class </a:t>
                      </a:r>
                      <a:r>
                        <a:rPr lang="en-GB" sz="2000" dirty="0" smtClean="0">
                          <a:effectLst/>
                        </a:rPr>
                        <a:t> </a:t>
                      </a:r>
                      <a:endParaRPr lang="en-GB" sz="2000" dirty="0">
                        <a:effectLst/>
                        <a:latin typeface="Calibri"/>
                        <a:ea typeface="Calibri"/>
                        <a:cs typeface="Times New Roman"/>
                      </a:endParaRPr>
                    </a:p>
                  </a:txBody>
                  <a:tcPr marL="43904" marR="43904" marT="0" marB="0" anchor="ctr">
                    <a:lnB w="12700" cap="flat" cmpd="sng" algn="ctr">
                      <a:solidFill>
                        <a:schemeClr val="bg1"/>
                      </a:solidFill>
                      <a:prstDash val="solid"/>
                      <a:round/>
                      <a:headEnd type="none" w="med" len="med"/>
                      <a:tailEnd type="none" w="med" len="med"/>
                    </a:lnB>
                    <a:solidFill>
                      <a:srgbClr val="667580"/>
                    </a:solidFill>
                  </a:tcPr>
                </a:tc>
                <a:tc>
                  <a:txBody>
                    <a:bodyPr/>
                    <a:lstStyle/>
                    <a:p>
                      <a:pPr marL="0" marR="0" algn="ctr">
                        <a:lnSpc>
                          <a:spcPct val="115000"/>
                        </a:lnSpc>
                        <a:spcBef>
                          <a:spcPts val="0"/>
                        </a:spcBef>
                        <a:spcAft>
                          <a:spcPts val="0"/>
                        </a:spcAft>
                      </a:pPr>
                      <a:r>
                        <a:rPr lang="en-GB" sz="2000" b="1" kern="1200" baseline="0" dirty="0" smtClean="0">
                          <a:solidFill>
                            <a:schemeClr val="lt1"/>
                          </a:solidFill>
                          <a:effectLst/>
                          <a:latin typeface="+mn-lt"/>
                          <a:ea typeface="+mn-ea"/>
                          <a:cs typeface="+mn-cs"/>
                        </a:rPr>
                        <a:t>Drugs</a:t>
                      </a:r>
                      <a:endParaRPr lang="en-GB" sz="2000" b="1" kern="1200" baseline="0" dirty="0">
                        <a:solidFill>
                          <a:schemeClr val="lt1"/>
                        </a:solidFill>
                        <a:effectLst/>
                        <a:latin typeface="+mn-lt"/>
                        <a:ea typeface="+mn-ea"/>
                        <a:cs typeface="+mn-cs"/>
                      </a:endParaRPr>
                    </a:p>
                  </a:txBody>
                  <a:tcPr marL="43904" marR="43904" marT="0" marB="0" anchor="ctr">
                    <a:lnB w="12700" cap="flat" cmpd="sng" algn="ctr">
                      <a:solidFill>
                        <a:schemeClr val="bg1"/>
                      </a:solidFill>
                      <a:prstDash val="solid"/>
                      <a:round/>
                      <a:headEnd type="none" w="med" len="med"/>
                      <a:tailEnd type="none" w="med" len="med"/>
                    </a:lnB>
                    <a:solidFill>
                      <a:srgbClr val="667580"/>
                    </a:solidFill>
                  </a:tcPr>
                </a:tc>
                <a:extLst>
                  <a:ext uri="{0D108BD9-81ED-4DB2-BD59-A6C34878D82A}">
                    <a16:rowId xmlns="" xmlns:a16="http://schemas.microsoft.com/office/drawing/2014/main" val="10000"/>
                  </a:ext>
                </a:extLst>
              </a:tr>
              <a:tr h="566834">
                <a:tc>
                  <a:txBody>
                    <a:bodyPr/>
                    <a:lstStyle/>
                    <a:p>
                      <a:pPr marL="0" marR="0" algn="l">
                        <a:lnSpc>
                          <a:spcPct val="115000"/>
                        </a:lnSpc>
                        <a:spcBef>
                          <a:spcPts val="0"/>
                        </a:spcBef>
                        <a:spcAft>
                          <a:spcPts val="0"/>
                        </a:spcAft>
                      </a:pPr>
                      <a:r>
                        <a:rPr lang="en-GB" sz="2000" dirty="0" err="1" smtClean="0">
                          <a:effectLst/>
                        </a:rPr>
                        <a:t>ACEi</a:t>
                      </a:r>
                      <a:endParaRPr lang="en-GB" sz="2000" dirty="0">
                        <a:effectLst/>
                        <a:latin typeface="Calibri"/>
                        <a:ea typeface="Calibri"/>
                        <a:cs typeface="Times New Roman"/>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nSpc>
                          <a:spcPct val="100000"/>
                        </a:lnSpc>
                        <a:spcBef>
                          <a:spcPts val="0"/>
                        </a:spcBef>
                        <a:spcAft>
                          <a:spcPts val="300"/>
                        </a:spcAft>
                        <a:buFont typeface="Arial" panose="020B0604020202020204" pitchFamily="34" charset="0"/>
                        <a:buNone/>
                      </a:pPr>
                      <a:r>
                        <a:rPr lang="en-GB" sz="2000" dirty="0" smtClean="0">
                          <a:effectLst/>
                        </a:rPr>
                        <a:t>Captopril, enalapril, lisinopril, ramipril,</a:t>
                      </a:r>
                      <a:r>
                        <a:rPr lang="en-GB" sz="2000" baseline="0" dirty="0" smtClean="0">
                          <a:effectLst/>
                        </a:rPr>
                        <a:t> t</a:t>
                      </a:r>
                      <a:r>
                        <a:rPr lang="en-GB" sz="2000" dirty="0" smtClean="0">
                          <a:effectLst/>
                        </a:rPr>
                        <a:t>randolapril</a:t>
                      </a:r>
                      <a:endParaRPr lang="en-GB" sz="2000" baseline="30000" dirty="0" smtClean="0">
                        <a:solidFill>
                          <a:schemeClr val="accent2"/>
                        </a:solidFill>
                        <a:effectLst/>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66834">
                <a:tc>
                  <a:txBody>
                    <a:bodyPr/>
                    <a:lstStyle/>
                    <a:p>
                      <a:pPr marL="0" marR="0" algn="l">
                        <a:lnSpc>
                          <a:spcPct val="115000"/>
                        </a:lnSpc>
                        <a:spcBef>
                          <a:spcPts val="0"/>
                        </a:spcBef>
                        <a:spcAft>
                          <a:spcPts val="0"/>
                        </a:spcAft>
                      </a:pPr>
                      <a:r>
                        <a:rPr lang="en-GB" sz="2000" dirty="0">
                          <a:effectLst/>
                        </a:rPr>
                        <a:t>Beta-blockers</a:t>
                      </a:r>
                      <a:endParaRPr lang="en-GB" sz="2000" dirty="0">
                        <a:effectLst/>
                        <a:latin typeface="Calibri"/>
                        <a:ea typeface="Calibri"/>
                        <a:cs typeface="Times New Roman"/>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nSpc>
                          <a:spcPct val="100000"/>
                        </a:lnSpc>
                        <a:spcBef>
                          <a:spcPts val="0"/>
                        </a:spcBef>
                        <a:spcAft>
                          <a:spcPts val="300"/>
                        </a:spcAft>
                        <a:buFont typeface="Symbol"/>
                        <a:buNone/>
                      </a:pPr>
                      <a:r>
                        <a:rPr lang="en-US" sz="2000" kern="1200" dirty="0" smtClean="0">
                          <a:solidFill>
                            <a:schemeClr val="dk1"/>
                          </a:solidFill>
                          <a:effectLst/>
                          <a:latin typeface="+mn-lt"/>
                          <a:ea typeface="+mn-ea"/>
                          <a:cs typeface="+mn-cs"/>
                        </a:rPr>
                        <a:t>Bisoprolol, carvedilol, metoprolol succinate (CR/XL)</a:t>
                      </a:r>
                      <a:endParaRPr lang="en-GB" sz="2000" kern="1200" dirty="0">
                        <a:solidFill>
                          <a:schemeClr val="tx1"/>
                        </a:solidFill>
                        <a:effectLst/>
                        <a:latin typeface="+mn-lt"/>
                        <a:ea typeface="+mn-ea"/>
                        <a:cs typeface="+mn-cs"/>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66834">
                <a:tc>
                  <a:txBody>
                    <a:bodyPr/>
                    <a:lstStyle/>
                    <a:p>
                      <a:pPr marL="0" marR="0" algn="l">
                        <a:lnSpc>
                          <a:spcPct val="115000"/>
                        </a:lnSpc>
                        <a:spcBef>
                          <a:spcPts val="0"/>
                        </a:spcBef>
                        <a:spcAft>
                          <a:spcPts val="0"/>
                        </a:spcAft>
                      </a:pPr>
                      <a:r>
                        <a:rPr lang="en-GB" sz="2000" dirty="0">
                          <a:effectLst/>
                        </a:rPr>
                        <a:t>ARBs</a:t>
                      </a:r>
                      <a:endParaRPr lang="en-GB" sz="2000" dirty="0">
                        <a:effectLst/>
                        <a:latin typeface="Calibri"/>
                        <a:ea typeface="Calibri"/>
                        <a:cs typeface="Times New Roman"/>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nSpc>
                          <a:spcPct val="100000"/>
                        </a:lnSpc>
                        <a:spcBef>
                          <a:spcPts val="0"/>
                        </a:spcBef>
                        <a:spcAft>
                          <a:spcPts val="300"/>
                        </a:spcAft>
                        <a:buFont typeface="Symbol"/>
                        <a:buNone/>
                      </a:pPr>
                      <a:r>
                        <a:rPr lang="en-US" sz="2000" kern="1200" dirty="0" smtClean="0">
                          <a:solidFill>
                            <a:schemeClr val="dk1"/>
                          </a:solidFill>
                          <a:effectLst/>
                          <a:latin typeface="+mn-lt"/>
                          <a:ea typeface="+mn-ea"/>
                          <a:cs typeface="+mn-cs"/>
                        </a:rPr>
                        <a:t>Candesartan, valsartan, losartan</a:t>
                      </a:r>
                      <a:endParaRPr lang="en-GB" sz="2000" kern="1200" dirty="0">
                        <a:solidFill>
                          <a:schemeClr val="dk1"/>
                        </a:solidFill>
                        <a:effectLst/>
                        <a:latin typeface="+mn-lt"/>
                        <a:ea typeface="+mn-ea"/>
                        <a:cs typeface="+mn-cs"/>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66834">
                <a:tc>
                  <a:txBody>
                    <a:bodyPr/>
                    <a:lstStyle/>
                    <a:p>
                      <a:pPr marL="0" marR="0" algn="l">
                        <a:lnSpc>
                          <a:spcPct val="115000"/>
                        </a:lnSpc>
                        <a:spcBef>
                          <a:spcPts val="0"/>
                        </a:spcBef>
                        <a:spcAft>
                          <a:spcPts val="0"/>
                        </a:spcAft>
                      </a:pPr>
                      <a:r>
                        <a:rPr lang="en-GB" sz="2000" dirty="0">
                          <a:effectLst/>
                        </a:rPr>
                        <a:t>MRAs</a:t>
                      </a:r>
                      <a:endParaRPr lang="en-GB" sz="2000" dirty="0">
                        <a:effectLst/>
                        <a:latin typeface="Calibri"/>
                        <a:ea typeface="Calibri"/>
                        <a:cs typeface="Times New Roman"/>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nSpc>
                          <a:spcPct val="100000"/>
                        </a:lnSpc>
                        <a:spcBef>
                          <a:spcPts val="0"/>
                        </a:spcBef>
                        <a:spcAft>
                          <a:spcPts val="300"/>
                        </a:spcAft>
                        <a:buFont typeface="Symbol"/>
                        <a:buNone/>
                      </a:pPr>
                      <a:r>
                        <a:rPr lang="en-US" sz="2000" kern="1200" dirty="0" smtClean="0">
                          <a:solidFill>
                            <a:schemeClr val="dk1"/>
                          </a:solidFill>
                          <a:effectLst/>
                          <a:latin typeface="+mn-lt"/>
                          <a:ea typeface="+mn-ea"/>
                          <a:cs typeface="+mn-cs"/>
                        </a:rPr>
                        <a:t>Eplerenone, spironolactone</a:t>
                      </a:r>
                      <a:endParaRPr lang="en-GB" sz="2000" kern="1200" dirty="0">
                        <a:solidFill>
                          <a:schemeClr val="dk1"/>
                        </a:solidFill>
                        <a:effectLst/>
                        <a:latin typeface="+mn-lt"/>
                        <a:ea typeface="+mn-ea"/>
                        <a:cs typeface="+mn-cs"/>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66834">
                <a:tc>
                  <a:txBody>
                    <a:bodyPr/>
                    <a:lstStyle/>
                    <a:p>
                      <a:pPr marL="0" marR="0" algn="l" defTabSz="1332927" rtl="0" eaLnBrk="1" latinLnBrk="0" hangingPunct="1">
                        <a:lnSpc>
                          <a:spcPct val="115000"/>
                        </a:lnSpc>
                        <a:spcBef>
                          <a:spcPts val="0"/>
                        </a:spcBef>
                        <a:spcAft>
                          <a:spcPts val="0"/>
                        </a:spcAft>
                      </a:pPr>
                      <a:r>
                        <a:rPr lang="en-GB" sz="2000" b="1" kern="1200" dirty="0" smtClean="0">
                          <a:solidFill>
                            <a:schemeClr val="lt1"/>
                          </a:solidFill>
                          <a:effectLst/>
                          <a:latin typeface="+mn-lt"/>
                          <a:ea typeface="+mn-ea"/>
                          <a:cs typeface="+mn-cs"/>
                        </a:rPr>
                        <a:t>ARNI</a:t>
                      </a:r>
                      <a:endParaRPr lang="en-GB" sz="2000" b="1" kern="1200" dirty="0">
                        <a:solidFill>
                          <a:schemeClr val="lt1"/>
                        </a:solidFill>
                        <a:effectLst/>
                        <a:latin typeface="+mn-lt"/>
                        <a:ea typeface="+mn-ea"/>
                        <a:cs typeface="+mn-cs"/>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332927" rtl="0" eaLnBrk="1" latinLnBrk="0" hangingPunct="1">
                        <a:lnSpc>
                          <a:spcPct val="100000"/>
                        </a:lnSpc>
                        <a:spcBef>
                          <a:spcPts val="0"/>
                        </a:spcBef>
                        <a:spcAft>
                          <a:spcPts val="300"/>
                        </a:spcAft>
                        <a:buFont typeface="Symbol"/>
                        <a:buNone/>
                      </a:pPr>
                      <a:r>
                        <a:rPr lang="en-GB" sz="2800" b="1" kern="1200" dirty="0" err="1" smtClean="0">
                          <a:solidFill>
                            <a:schemeClr val="dk1"/>
                          </a:solidFill>
                          <a:effectLst/>
                          <a:latin typeface="+mn-lt"/>
                          <a:ea typeface="+mn-ea"/>
                          <a:cs typeface="+mn-cs"/>
                        </a:rPr>
                        <a:t>Sacubitril</a:t>
                      </a:r>
                      <a:r>
                        <a:rPr lang="en-GB" sz="2800" b="1" kern="1200" dirty="0" smtClean="0">
                          <a:solidFill>
                            <a:schemeClr val="dk1"/>
                          </a:solidFill>
                          <a:effectLst/>
                          <a:latin typeface="+mn-lt"/>
                          <a:ea typeface="+mn-ea"/>
                          <a:cs typeface="+mn-cs"/>
                        </a:rPr>
                        <a:t>-Valsartan</a:t>
                      </a:r>
                      <a:endParaRPr lang="en-GB" sz="2800" b="1" kern="1200" dirty="0">
                        <a:solidFill>
                          <a:schemeClr val="dk1"/>
                        </a:solidFill>
                        <a:effectLst/>
                        <a:latin typeface="+mn-lt"/>
                        <a:ea typeface="+mn-ea"/>
                        <a:cs typeface="+mn-cs"/>
                      </a:endParaRPr>
                    </a:p>
                  </a:txBody>
                  <a:tcPr marL="43904" marR="4390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13" name="Title 2"/>
          <p:cNvSpPr txBox="1">
            <a:spLocks/>
          </p:cNvSpPr>
          <p:nvPr/>
        </p:nvSpPr>
        <p:spPr>
          <a:xfrm>
            <a:off x="549646" y="229880"/>
            <a:ext cx="8491351" cy="659980"/>
          </a:xfrm>
          <a:prstGeom prst="rect">
            <a:avLst/>
          </a:prstGeom>
        </p:spPr>
        <p:txBody>
          <a:bodyPr lIns="93824" tIns="64365" rIns="93824" bIns="64365" anchor="ctr" anchorCtr="0"/>
          <a:lstStyle>
            <a:lvl1pPr algn="l" rtl="0" eaLnBrk="1" fontAlgn="base" hangingPunct="1">
              <a:lnSpc>
                <a:spcPct val="75000"/>
              </a:lnSpc>
              <a:spcBef>
                <a:spcPct val="0"/>
              </a:spcBef>
              <a:spcAft>
                <a:spcPct val="0"/>
              </a:spcAft>
              <a:defRPr sz="4100">
                <a:solidFill>
                  <a:schemeClr val="accent4"/>
                </a:solidFill>
                <a:latin typeface="+mj-lt"/>
                <a:ea typeface="+mj-ea"/>
                <a:cs typeface="+mj-cs"/>
              </a:defRPr>
            </a:lvl1pPr>
            <a:lvl2pPr algn="l" rtl="0" eaLnBrk="1" fontAlgn="base" hangingPunct="1">
              <a:lnSpc>
                <a:spcPct val="95000"/>
              </a:lnSpc>
              <a:spcBef>
                <a:spcPct val="0"/>
              </a:spcBef>
              <a:spcAft>
                <a:spcPct val="0"/>
              </a:spcAft>
              <a:defRPr sz="4100">
                <a:solidFill>
                  <a:schemeClr val="folHlink"/>
                </a:solidFill>
                <a:latin typeface="Arial" charset="0"/>
              </a:defRPr>
            </a:lvl2pPr>
            <a:lvl3pPr algn="l" rtl="0" eaLnBrk="1" fontAlgn="base" hangingPunct="1">
              <a:lnSpc>
                <a:spcPct val="95000"/>
              </a:lnSpc>
              <a:spcBef>
                <a:spcPct val="0"/>
              </a:spcBef>
              <a:spcAft>
                <a:spcPct val="0"/>
              </a:spcAft>
              <a:defRPr sz="4100">
                <a:solidFill>
                  <a:schemeClr val="folHlink"/>
                </a:solidFill>
                <a:latin typeface="Arial" charset="0"/>
              </a:defRPr>
            </a:lvl3pPr>
            <a:lvl4pPr algn="l" rtl="0" eaLnBrk="1" fontAlgn="base" hangingPunct="1">
              <a:lnSpc>
                <a:spcPct val="95000"/>
              </a:lnSpc>
              <a:spcBef>
                <a:spcPct val="0"/>
              </a:spcBef>
              <a:spcAft>
                <a:spcPct val="0"/>
              </a:spcAft>
              <a:defRPr sz="4100">
                <a:solidFill>
                  <a:schemeClr val="folHlink"/>
                </a:solidFill>
                <a:latin typeface="Arial" charset="0"/>
              </a:defRPr>
            </a:lvl4pPr>
            <a:lvl5pPr algn="l" rtl="0" eaLnBrk="1" fontAlgn="base" hangingPunct="1">
              <a:lnSpc>
                <a:spcPct val="95000"/>
              </a:lnSpc>
              <a:spcBef>
                <a:spcPct val="0"/>
              </a:spcBef>
              <a:spcAft>
                <a:spcPct val="0"/>
              </a:spcAft>
              <a:defRPr sz="4100">
                <a:solidFill>
                  <a:schemeClr val="folHlink"/>
                </a:solidFill>
                <a:latin typeface="Arial" charset="0"/>
              </a:defRPr>
            </a:lvl5pPr>
            <a:lvl6pPr marL="666464" algn="l" rtl="0" eaLnBrk="1" fontAlgn="base" hangingPunct="1">
              <a:lnSpc>
                <a:spcPct val="95000"/>
              </a:lnSpc>
              <a:spcBef>
                <a:spcPct val="0"/>
              </a:spcBef>
              <a:spcAft>
                <a:spcPct val="0"/>
              </a:spcAft>
              <a:defRPr sz="4100">
                <a:solidFill>
                  <a:schemeClr val="folHlink"/>
                </a:solidFill>
                <a:latin typeface="Arial" charset="0"/>
              </a:defRPr>
            </a:lvl6pPr>
            <a:lvl7pPr marL="1332927" algn="l" rtl="0" eaLnBrk="1" fontAlgn="base" hangingPunct="1">
              <a:lnSpc>
                <a:spcPct val="95000"/>
              </a:lnSpc>
              <a:spcBef>
                <a:spcPct val="0"/>
              </a:spcBef>
              <a:spcAft>
                <a:spcPct val="0"/>
              </a:spcAft>
              <a:defRPr sz="4100">
                <a:solidFill>
                  <a:schemeClr val="folHlink"/>
                </a:solidFill>
                <a:latin typeface="Arial" charset="0"/>
              </a:defRPr>
            </a:lvl7pPr>
            <a:lvl8pPr marL="1999392" algn="l" rtl="0" eaLnBrk="1" fontAlgn="base" hangingPunct="1">
              <a:lnSpc>
                <a:spcPct val="95000"/>
              </a:lnSpc>
              <a:spcBef>
                <a:spcPct val="0"/>
              </a:spcBef>
              <a:spcAft>
                <a:spcPct val="0"/>
              </a:spcAft>
              <a:defRPr sz="4100">
                <a:solidFill>
                  <a:schemeClr val="folHlink"/>
                </a:solidFill>
                <a:latin typeface="Arial" charset="0"/>
              </a:defRPr>
            </a:lvl8pPr>
            <a:lvl9pPr marL="2665856" algn="l" rtl="0" eaLnBrk="1" fontAlgn="base" hangingPunct="1">
              <a:lnSpc>
                <a:spcPct val="95000"/>
              </a:lnSpc>
              <a:spcBef>
                <a:spcPct val="0"/>
              </a:spcBef>
              <a:spcAft>
                <a:spcPct val="0"/>
              </a:spcAft>
              <a:defRPr sz="4100">
                <a:solidFill>
                  <a:schemeClr val="folHlink"/>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a:ea typeface="+mj-ea"/>
                <a:cs typeface="+mj-cs"/>
              </a:rPr>
              <a:t>2016 </a:t>
            </a:r>
            <a:r>
              <a:rPr kumimoji="0" lang="en-US" sz="2800" b="0" i="0" u="none" strike="noStrike" kern="1200" cap="none" spc="0" normalizeH="0" baseline="0" noProof="0" dirty="0">
                <a:ln>
                  <a:noFill/>
                </a:ln>
                <a:solidFill>
                  <a:prstClr val="black"/>
                </a:solidFill>
                <a:effectLst/>
                <a:uLnTx/>
                <a:uFillTx/>
                <a:latin typeface="Arial"/>
                <a:ea typeface="+mj-ea"/>
                <a:cs typeface="+mj-cs"/>
              </a:rPr>
              <a:t>ESC HF </a:t>
            </a:r>
            <a:r>
              <a:rPr kumimoji="0" lang="en-US" sz="2800" b="0" i="0" u="none" strike="noStrike" kern="1200" cap="none" spc="0" normalizeH="0" baseline="0" noProof="0" dirty="0" smtClean="0">
                <a:ln>
                  <a:noFill/>
                </a:ln>
                <a:solidFill>
                  <a:prstClr val="black"/>
                </a:solidFill>
                <a:effectLst/>
                <a:uLnTx/>
                <a:uFillTx/>
                <a:latin typeface="Arial"/>
                <a:ea typeface="+mj-ea"/>
                <a:cs typeface="+mj-cs"/>
              </a:rPr>
              <a:t>guidelines:</a:t>
            </a:r>
            <a:endParaRPr kumimoji="0" lang="en-US" sz="2800" b="0"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j-ea"/>
                <a:cs typeface="+mj-cs"/>
              </a:rPr>
              <a:t>Disease-modifying </a:t>
            </a:r>
            <a:r>
              <a:rPr kumimoji="0" lang="en-US" sz="2800" b="0" i="0" u="none" strike="noStrike" kern="1200" cap="none" spc="0" normalizeH="0" baseline="0" noProof="0" dirty="0">
                <a:ln>
                  <a:noFill/>
                </a:ln>
                <a:solidFill>
                  <a:prstClr val="black"/>
                </a:solidFill>
                <a:effectLst/>
                <a:uLnTx/>
                <a:uFillTx/>
                <a:latin typeface="Arial"/>
                <a:ea typeface="+mj-ea"/>
                <a:cs typeface="+mj-cs"/>
              </a:rPr>
              <a:t>therapies in </a:t>
            </a:r>
            <a:r>
              <a:rPr kumimoji="0" lang="en-US" sz="2800" b="0" i="0" u="none" strike="noStrike" kern="1200" cap="none" spc="0" normalizeH="0" baseline="0" noProof="0" dirty="0" err="1">
                <a:ln>
                  <a:noFill/>
                </a:ln>
                <a:solidFill>
                  <a:prstClr val="black"/>
                </a:solidFill>
                <a:effectLst/>
                <a:uLnTx/>
                <a:uFillTx/>
                <a:latin typeface="Arial"/>
                <a:ea typeface="+mj-ea"/>
                <a:cs typeface="+mj-cs"/>
              </a:rPr>
              <a:t>HFrEF</a:t>
            </a:r>
            <a:endParaRPr kumimoji="0" lang="en-US" sz="2800" b="0" i="0" u="none" strike="noStrike" kern="0" cap="none" spc="0" normalizeH="0" baseline="0" noProof="0" dirty="0">
              <a:ln>
                <a:noFill/>
              </a:ln>
              <a:solidFill>
                <a:prstClr val="black"/>
              </a:solidFill>
              <a:effectLst/>
              <a:uLnTx/>
              <a:uFillTx/>
              <a:latin typeface="Arial"/>
              <a:ea typeface="+mj-ea"/>
              <a:cs typeface="+mj-cs"/>
            </a:endParaRPr>
          </a:p>
        </p:txBody>
      </p:sp>
      <p:pic>
        <p:nvPicPr>
          <p:cNvPr id="10" name="Picture 2" descr="C:\Users\ABDULSY2\Desktop\Desktop\WORK\LCZ696\ESC-HF Guidelines\EUUN0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4080" y="140848"/>
            <a:ext cx="1226917" cy="7498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txBox="1">
            <a:spLocks/>
          </p:cNvSpPr>
          <p:nvPr/>
        </p:nvSpPr>
        <p:spPr bwMode="gray">
          <a:xfrm>
            <a:off x="478287" y="5935978"/>
            <a:ext cx="3249439" cy="21354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117331" marR="0" lvl="1" indent="0" algn="l" defTabSz="914400" rtl="0" eaLnBrk="0" fontAlgn="base" latinLnBrk="0" hangingPunct="0">
              <a:lnSpc>
                <a:spcPct val="100000"/>
              </a:lnSpc>
              <a:spcBef>
                <a:spcPts val="282"/>
              </a:spcBef>
              <a:spcAft>
                <a:spcPts val="0"/>
              </a:spcAft>
              <a:buClr>
                <a:srgbClr val="917B69"/>
              </a:buClr>
              <a:buSzTx/>
              <a:buFont typeface="Arial" charset="0"/>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ACC, American College of Cardiology; AHA, American Heart Association; ACEI, angiotensin-converting-enzyme inhibitor; ARB, angiotensin II receptor blocker, ARNI, angiotensin receptor neprilysin inhibitor; CV, cardiovascular; ESC, European Society of Cardiology; HF, heart failure; HFSA, Heart Failure Society of America; </a:t>
            </a:r>
            <a:r>
              <a:rPr kumimoji="0" lang="en-US" sz="800" b="0" i="0" u="none" strike="noStrike" kern="1200" cap="none" spc="0" normalizeH="0" baseline="0" noProof="0" dirty="0" err="1">
                <a:ln>
                  <a:noFill/>
                </a:ln>
                <a:solidFill>
                  <a:prstClr val="black"/>
                </a:solidFill>
                <a:effectLst/>
                <a:uLnTx/>
                <a:uFillTx/>
                <a:latin typeface="Arial"/>
                <a:ea typeface="+mn-ea"/>
                <a:cs typeface="+mn-cs"/>
              </a:rPr>
              <a:t>HFrEF</a:t>
            </a:r>
            <a:r>
              <a:rPr kumimoji="0" lang="en-US" sz="800" b="0" i="0" u="none" strike="noStrike" kern="1200" cap="none" spc="0" normalizeH="0" baseline="0" noProof="0" dirty="0">
                <a:ln>
                  <a:noFill/>
                </a:ln>
                <a:solidFill>
                  <a:prstClr val="black"/>
                </a:solidFill>
                <a:effectLst/>
                <a:uLnTx/>
                <a:uFillTx/>
                <a:latin typeface="Arial"/>
                <a:ea typeface="+mn-ea"/>
                <a:cs typeface="+mn-cs"/>
              </a:rPr>
              <a:t>, HF with reduced ejection fraction; NYHA, New York Heart Association</a:t>
            </a:r>
          </a:p>
        </p:txBody>
      </p:sp>
      <p:sp>
        <p:nvSpPr>
          <p:cNvPr id="15" name="Text Placeholder 3"/>
          <p:cNvSpPr txBox="1">
            <a:spLocks/>
          </p:cNvSpPr>
          <p:nvPr/>
        </p:nvSpPr>
        <p:spPr bwMode="gray">
          <a:xfrm>
            <a:off x="4400515" y="6406433"/>
            <a:ext cx="3030240" cy="23055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marL="0" marR="0" lvl="0" indent="0" algn="l" defTabSz="914400" rtl="0" eaLnBrk="0" fontAlgn="base" latinLnBrk="0" hangingPunct="0">
              <a:lnSpc>
                <a:spcPct val="100000"/>
              </a:lnSpc>
              <a:spcBef>
                <a:spcPct val="0"/>
              </a:spcBef>
              <a:spcAft>
                <a:spcPts val="0"/>
              </a:spcAft>
              <a:buClr>
                <a:srgbClr val="FCAF17"/>
              </a:buClr>
              <a:buSzPct val="110000"/>
              <a:buFont typeface="Wingdings" pitchFamily="2" charset="2"/>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Ponikowski P et al. Eur Heart J. 21 May 2016. doi:10.1093/eurheartj/ehw128</a:t>
            </a:r>
          </a:p>
          <a:p>
            <a:pPr marL="0" marR="0" lvl="0" indent="0" algn="l" defTabSz="914400" rtl="0" eaLnBrk="0" fontAlgn="base" latinLnBrk="0" hangingPunct="0">
              <a:lnSpc>
                <a:spcPct val="100000"/>
              </a:lnSpc>
              <a:spcBef>
                <a:spcPct val="0"/>
              </a:spcBef>
              <a:spcAft>
                <a:spcPts val="0"/>
              </a:spcAft>
              <a:buClr>
                <a:srgbClr val="FCAF17"/>
              </a:buClr>
              <a:buSzPct val="110000"/>
              <a:buFont typeface="Wingdings" pitchFamily="2" charset="2"/>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ts val="0"/>
              </a:spcAft>
              <a:buClr>
                <a:srgbClr val="FCAF17"/>
              </a:buClr>
              <a:buSzPct val="110000"/>
              <a:buFont typeface="Wingdings" pitchFamily="2" charset="2"/>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0303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5575"/>
            <a:ext cx="8108950" cy="658813"/>
          </a:xfrm>
          <a:prstGeom prst="rect">
            <a:avLst/>
          </a:prstGeom>
        </p:spPr>
        <p:txBody>
          <a:bodyPr tIns="64249" bIns="64249" anchor="ctr"/>
          <a:lstStyle/>
          <a:p>
            <a:pPr>
              <a:lnSpc>
                <a:spcPct val="100000"/>
              </a:lnSpc>
            </a:pPr>
            <a:r>
              <a:rPr lang="en-US" sz="2300" b="1" dirty="0">
                <a:solidFill>
                  <a:schemeClr val="bg1"/>
                </a:solidFill>
              </a:rPr>
              <a:t>EU: </a:t>
            </a:r>
            <a:r>
              <a:rPr lang="en-US" sz="2200" b="1" dirty="0" err="1">
                <a:solidFill>
                  <a:prstClr val="white"/>
                </a:solidFill>
              </a:rPr>
              <a:t>Sacubitril</a:t>
            </a:r>
            <a:r>
              <a:rPr lang="en-US" sz="2200" b="1" dirty="0">
                <a:solidFill>
                  <a:prstClr val="white"/>
                </a:solidFill>
              </a:rPr>
              <a:t>/Valsartan in management of </a:t>
            </a:r>
            <a:r>
              <a:rPr lang="en-US" sz="2200" b="1" dirty="0" err="1">
                <a:solidFill>
                  <a:prstClr val="white"/>
                </a:solidFill>
              </a:rPr>
              <a:t>HFrEF</a:t>
            </a:r>
            <a:endParaRPr lang="en-US" sz="2300" b="1" dirty="0">
              <a:solidFill>
                <a:schemeClr val="bg1"/>
              </a:solidFill>
            </a:endParaRPr>
          </a:p>
        </p:txBody>
      </p:sp>
      <p:sp>
        <p:nvSpPr>
          <p:cNvPr id="9" name="Text Placeholder 2"/>
          <p:cNvSpPr txBox="1">
            <a:spLocks/>
          </p:cNvSpPr>
          <p:nvPr/>
        </p:nvSpPr>
        <p:spPr bwMode="gray">
          <a:xfrm>
            <a:off x="526076" y="6414941"/>
            <a:ext cx="3153873" cy="21354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117117" marR="0" lvl="1" indent="0" algn="l" defTabSz="913497" rtl="0" eaLnBrk="0" fontAlgn="base" latinLnBrk="0" hangingPunct="0">
              <a:lnSpc>
                <a:spcPct val="100000"/>
              </a:lnSpc>
              <a:spcBef>
                <a:spcPts val="282"/>
              </a:spcBef>
              <a:spcAft>
                <a:spcPts val="0"/>
              </a:spcAft>
              <a:buClr>
                <a:srgbClr val="917B69"/>
              </a:buClr>
              <a:buSzTx/>
              <a:buFont typeface="Arial" charset="0"/>
              <a:buNone/>
              <a:tabLst/>
              <a:defRPr/>
            </a:pPr>
            <a:r>
              <a:rPr kumimoji="0" lang="en-US" sz="500" b="0" i="0" u="none" strike="noStrike" kern="1200" cap="none" spc="0" normalizeH="0" baseline="0" noProof="0" dirty="0">
                <a:ln>
                  <a:noFill/>
                </a:ln>
                <a:solidFill>
                  <a:prstClr val="black"/>
                </a:solidFill>
                <a:effectLst/>
                <a:uLnTx/>
                <a:uFillTx/>
                <a:latin typeface="Arial"/>
                <a:ea typeface="+mn-ea"/>
                <a:cs typeface="+mn-cs"/>
              </a:rPr>
              <a:t>ACC, American College of Cardiology; AHA, American Heart Association; ACEI, angiotensin-converting-enzyme inhibitor; ARB, angiotensin II receptor blocker, ARNI, angiotensin receptor neprilysin inhibitor; CV, cardiovascular; ESC, European Society of Cardiology; HF, heart failure; HFSA, Heart Failure Society of America; </a:t>
            </a:r>
            <a:r>
              <a:rPr kumimoji="0" lang="en-US" sz="500" b="0" i="0" u="none" strike="noStrike" kern="1200" cap="none" spc="0" normalizeH="0" baseline="0" noProof="0" dirty="0" err="1">
                <a:ln>
                  <a:noFill/>
                </a:ln>
                <a:solidFill>
                  <a:prstClr val="black"/>
                </a:solidFill>
                <a:effectLst/>
                <a:uLnTx/>
                <a:uFillTx/>
                <a:latin typeface="Arial"/>
                <a:ea typeface="+mn-ea"/>
                <a:cs typeface="+mn-cs"/>
              </a:rPr>
              <a:t>HFrEF</a:t>
            </a:r>
            <a:r>
              <a:rPr kumimoji="0" lang="en-US" sz="500" b="0" i="0" u="none" strike="noStrike" kern="1200" cap="none" spc="0" normalizeH="0" baseline="0" noProof="0" dirty="0">
                <a:ln>
                  <a:noFill/>
                </a:ln>
                <a:solidFill>
                  <a:prstClr val="black"/>
                </a:solidFill>
                <a:effectLst/>
                <a:uLnTx/>
                <a:uFillTx/>
                <a:latin typeface="Arial"/>
                <a:ea typeface="+mn-ea"/>
                <a:cs typeface="+mn-cs"/>
              </a:rPr>
              <a:t>, HF with reduced ejection fraction; NYHA, New York Heart Association</a:t>
            </a:r>
          </a:p>
        </p:txBody>
      </p:sp>
      <p:sp>
        <p:nvSpPr>
          <p:cNvPr id="17" name="Text Placeholder 3"/>
          <p:cNvSpPr txBox="1">
            <a:spLocks/>
          </p:cNvSpPr>
          <p:nvPr/>
        </p:nvSpPr>
        <p:spPr bwMode="gray">
          <a:xfrm>
            <a:off x="3679961" y="6414940"/>
            <a:ext cx="3810173" cy="23055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marL="0" marR="0" lvl="0" indent="0" algn="l" defTabSz="913497" rtl="0" eaLnBrk="0" fontAlgn="base" latinLnBrk="0" hangingPunct="0">
              <a:lnSpc>
                <a:spcPct val="100000"/>
              </a:lnSpc>
              <a:spcBef>
                <a:spcPct val="0"/>
              </a:spcBef>
              <a:spcAft>
                <a:spcPts val="0"/>
              </a:spcAft>
              <a:buClr>
                <a:srgbClr val="FCAF17"/>
              </a:buClr>
              <a:buSzPct val="110000"/>
              <a:buFont typeface="Wingdings" pitchFamily="2" charset="2"/>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1) </a:t>
            </a:r>
            <a:r>
              <a:rPr kumimoji="0" lang="en-US" sz="600" b="0" i="0" u="none" strike="noStrike" kern="1200" cap="none" spc="0" normalizeH="0" baseline="0" noProof="0" dirty="0" err="1">
                <a:ln>
                  <a:noFill/>
                </a:ln>
                <a:solidFill>
                  <a:prstClr val="black"/>
                </a:solidFill>
                <a:effectLst/>
                <a:uLnTx/>
                <a:uFillTx/>
                <a:latin typeface="Arial"/>
                <a:ea typeface="+mn-ea"/>
                <a:cs typeface="+mn-cs"/>
              </a:rPr>
              <a:t>Ponikowski</a:t>
            </a:r>
            <a:r>
              <a:rPr kumimoji="0" lang="en-US" sz="600" b="0" i="0" u="none" strike="noStrike" kern="1200" cap="none" spc="0" normalizeH="0" baseline="0" noProof="0" dirty="0">
                <a:ln>
                  <a:noFill/>
                </a:ln>
                <a:solidFill>
                  <a:prstClr val="black"/>
                </a:solidFill>
                <a:effectLst/>
                <a:uLnTx/>
                <a:uFillTx/>
                <a:latin typeface="Arial"/>
                <a:ea typeface="+mn-ea"/>
                <a:cs typeface="+mn-cs"/>
              </a:rPr>
              <a:t> et al. Eur Heart J. 21 May 2016. doi:10.1093/</a:t>
            </a:r>
            <a:r>
              <a:rPr kumimoji="0" lang="en-US" sz="600" b="0" i="0" u="none" strike="noStrike" kern="1200" cap="none" spc="0" normalizeH="0" baseline="0" noProof="0" dirty="0" err="1">
                <a:ln>
                  <a:noFill/>
                </a:ln>
                <a:solidFill>
                  <a:prstClr val="black"/>
                </a:solidFill>
                <a:effectLst/>
                <a:uLnTx/>
                <a:uFillTx/>
                <a:latin typeface="Arial"/>
                <a:ea typeface="+mn-ea"/>
                <a:cs typeface="+mn-cs"/>
              </a:rPr>
              <a:t>eurheartj</a:t>
            </a:r>
            <a:r>
              <a:rPr kumimoji="0" lang="en-US" sz="600" b="0" i="0" u="none" strike="noStrike" kern="1200" cap="none" spc="0" normalizeH="0" baseline="0" noProof="0" dirty="0">
                <a:ln>
                  <a:noFill/>
                </a:ln>
                <a:solidFill>
                  <a:prstClr val="black"/>
                </a:solidFill>
                <a:effectLst/>
                <a:uLnTx/>
                <a:uFillTx/>
                <a:latin typeface="Arial"/>
                <a:ea typeface="+mn-ea"/>
                <a:cs typeface="+mn-cs"/>
              </a:rPr>
              <a:t>/ehw128; 2) Entresto (sacubitril/valsartan) [Summary of Product Characteristics]; 3) </a:t>
            </a:r>
            <a:r>
              <a:rPr kumimoji="0" lang="en-US" sz="600" b="0" i="0" u="none" strike="noStrike" kern="1200" cap="none" spc="0" normalizeH="0" baseline="0" noProof="0" dirty="0" err="1">
                <a:ln>
                  <a:noFill/>
                </a:ln>
                <a:solidFill>
                  <a:prstClr val="black"/>
                </a:solidFill>
                <a:effectLst/>
                <a:uLnTx/>
                <a:uFillTx/>
                <a:latin typeface="Arial"/>
                <a:ea typeface="+mn-ea"/>
                <a:cs typeface="+mn-cs"/>
              </a:rPr>
              <a:t>Yancy</a:t>
            </a:r>
            <a:r>
              <a:rPr kumimoji="0" lang="en-US" sz="600" b="0" i="0" u="none" strike="noStrike" kern="1200" cap="none" spc="0" normalizeH="0" baseline="0" noProof="0" dirty="0">
                <a:ln>
                  <a:noFill/>
                </a:ln>
                <a:solidFill>
                  <a:prstClr val="black"/>
                </a:solidFill>
                <a:effectLst/>
                <a:uLnTx/>
                <a:uFillTx/>
                <a:latin typeface="Arial"/>
                <a:ea typeface="+mn-ea"/>
                <a:cs typeface="+mn-cs"/>
              </a:rPr>
              <a:t> et al. J Am </a:t>
            </a:r>
            <a:r>
              <a:rPr kumimoji="0" lang="en-US" sz="600" b="0" i="0" u="none" strike="noStrike" kern="1200" cap="none" spc="0" normalizeH="0" baseline="0" noProof="0" dirty="0" err="1">
                <a:ln>
                  <a:noFill/>
                </a:ln>
                <a:solidFill>
                  <a:prstClr val="black"/>
                </a:solidFill>
                <a:effectLst/>
                <a:uLnTx/>
                <a:uFillTx/>
                <a:latin typeface="Arial"/>
                <a:ea typeface="+mn-ea"/>
                <a:cs typeface="+mn-cs"/>
              </a:rPr>
              <a:t>Coll</a:t>
            </a:r>
            <a:r>
              <a:rPr kumimoji="0" lang="en-US" sz="600" b="0" i="0" u="none" strike="noStrike" kern="1200" cap="none" spc="0" normalizeH="0" baseline="0" noProof="0" dirty="0">
                <a:ln>
                  <a:noFill/>
                </a:ln>
                <a:solidFill>
                  <a:prstClr val="black"/>
                </a:solidFill>
                <a:effectLst/>
                <a:uLnTx/>
                <a:uFillTx/>
                <a:latin typeface="Arial"/>
                <a:ea typeface="+mn-ea"/>
                <a:cs typeface="+mn-cs"/>
              </a:rPr>
              <a:t> </a:t>
            </a:r>
            <a:r>
              <a:rPr kumimoji="0" lang="en-US" sz="600" b="0" i="0" u="none" strike="noStrike" kern="1200" cap="none" spc="0" normalizeH="0" baseline="0" noProof="0" dirty="0" err="1">
                <a:ln>
                  <a:noFill/>
                </a:ln>
                <a:solidFill>
                  <a:prstClr val="black"/>
                </a:solidFill>
                <a:effectLst/>
                <a:uLnTx/>
                <a:uFillTx/>
                <a:latin typeface="Arial"/>
                <a:ea typeface="+mn-ea"/>
                <a:cs typeface="+mn-cs"/>
              </a:rPr>
              <a:t>Cardiol</a:t>
            </a:r>
            <a:r>
              <a:rPr kumimoji="0" lang="en-US" sz="600" b="0" i="0" u="none" strike="noStrike" kern="1200" cap="none" spc="0" normalizeH="0" baseline="0" noProof="0" dirty="0">
                <a:ln>
                  <a:noFill/>
                </a:ln>
                <a:solidFill>
                  <a:prstClr val="black"/>
                </a:solidFill>
                <a:effectLst/>
                <a:uLnTx/>
                <a:uFillTx/>
                <a:latin typeface="Arial"/>
                <a:ea typeface="+mn-ea"/>
                <a:cs typeface="+mn-cs"/>
              </a:rPr>
              <a:t>. Published 21 May 2016. doi:10.1016/j.jacc.2016.05.011; 4) Entresto (sacubitril/valsartan) [Full Prescribing Information]</a:t>
            </a:r>
          </a:p>
          <a:p>
            <a:pPr marL="0" marR="0" lvl="0" indent="0" algn="l" defTabSz="913497" rtl="0" eaLnBrk="0" fontAlgn="base" latinLnBrk="0" hangingPunct="0">
              <a:lnSpc>
                <a:spcPct val="100000"/>
              </a:lnSpc>
              <a:spcBef>
                <a:spcPct val="0"/>
              </a:spcBef>
              <a:spcAft>
                <a:spcPts val="0"/>
              </a:spcAft>
              <a:buClr>
                <a:srgbClr val="FCAF17"/>
              </a:buClr>
              <a:buSzPct val="110000"/>
              <a:buFont typeface="Wingdings" pitchFamily="2" charset="2"/>
              <a:buNone/>
              <a:tabLst/>
              <a:defRPr/>
            </a:pP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4" name="Table 13"/>
          <p:cNvGraphicFramePr>
            <a:graphicFrameLocks noGrp="1"/>
          </p:cNvGraphicFramePr>
          <p:nvPr>
            <p:extLst/>
          </p:nvPr>
        </p:nvGraphicFramePr>
        <p:xfrm>
          <a:off x="104510" y="1881064"/>
          <a:ext cx="8856617" cy="3853541"/>
        </p:xfrm>
        <a:graphic>
          <a:graphicData uri="http://schemas.openxmlformats.org/drawingml/2006/table">
            <a:tbl>
              <a:tblPr firstRow="1" bandRow="1">
                <a:tableStyleId>{5C22544A-7EE6-4342-B048-85BDC9FD1C3A}</a:tableStyleId>
              </a:tblPr>
              <a:tblGrid>
                <a:gridCol w="1329796">
                  <a:extLst>
                    <a:ext uri="{9D8B030D-6E8A-4147-A177-3AD203B41FA5}">
                      <a16:colId xmlns="" xmlns:a16="http://schemas.microsoft.com/office/drawing/2014/main" val="20000"/>
                    </a:ext>
                  </a:extLst>
                </a:gridCol>
                <a:gridCol w="7526821">
                  <a:extLst>
                    <a:ext uri="{9D8B030D-6E8A-4147-A177-3AD203B41FA5}">
                      <a16:colId xmlns="" xmlns:a16="http://schemas.microsoft.com/office/drawing/2014/main" val="20001"/>
                    </a:ext>
                  </a:extLst>
                </a:gridCol>
              </a:tblGrid>
              <a:tr h="991458">
                <a:tc>
                  <a:txBody>
                    <a:bodyPr/>
                    <a:lstStyle/>
                    <a:p>
                      <a:pPr algn="ctr"/>
                      <a:endParaRPr lang="en-US" sz="1100" b="1" dirty="0">
                        <a:solidFill>
                          <a:schemeClr val="bg1"/>
                        </a:solidFill>
                      </a:endParaRPr>
                    </a:p>
                  </a:txBody>
                  <a:tcPr marL="64349" marR="64349" marT="32199" marB="32199" anchor="ctr">
                    <a:solidFill>
                      <a:schemeClr val="tx2"/>
                    </a:solidFill>
                  </a:tcPr>
                </a:tc>
                <a:tc>
                  <a:txBody>
                    <a:bodyPr/>
                    <a:lstStyle/>
                    <a:p>
                      <a:r>
                        <a:rPr lang="en-US" sz="2000" b="1" dirty="0">
                          <a:solidFill>
                            <a:schemeClr val="bg1"/>
                          </a:solidFill>
                        </a:rPr>
                        <a:t>ESC Guideline Recommendations</a:t>
                      </a:r>
                      <a:r>
                        <a:rPr lang="en-US" sz="2000" b="1" baseline="30000" dirty="0">
                          <a:solidFill>
                            <a:schemeClr val="bg1"/>
                          </a:solidFill>
                        </a:rPr>
                        <a:t>1</a:t>
                      </a:r>
                    </a:p>
                  </a:txBody>
                  <a:tcPr marL="64349" marR="64349" marT="32199" marB="32199" anchor="ctr">
                    <a:solidFill>
                      <a:schemeClr val="tx2"/>
                    </a:solidFill>
                  </a:tcPr>
                </a:tc>
                <a:extLst>
                  <a:ext uri="{0D108BD9-81ED-4DB2-BD59-A6C34878D82A}">
                    <a16:rowId xmlns="" xmlns:a16="http://schemas.microsoft.com/office/drawing/2014/main" val="10000"/>
                  </a:ext>
                </a:extLst>
              </a:tr>
              <a:tr h="2862083">
                <a:tc>
                  <a:txBody>
                    <a:bodyPr/>
                    <a:lstStyle/>
                    <a:p>
                      <a:pPr algn="ctr"/>
                      <a:r>
                        <a:rPr lang="en-US" sz="1800" b="1" dirty="0">
                          <a:solidFill>
                            <a:schemeClr val="tx1"/>
                          </a:solidFill>
                        </a:rPr>
                        <a:t>Class </a:t>
                      </a:r>
                      <a:r>
                        <a:rPr lang="en-US" sz="1800" b="1" dirty="0" smtClean="0">
                          <a:solidFill>
                            <a:schemeClr val="tx1"/>
                          </a:solidFill>
                        </a:rPr>
                        <a:t>I </a:t>
                      </a:r>
                      <a:r>
                        <a:rPr lang="en-US" sz="1600" b="1" dirty="0" smtClean="0">
                          <a:solidFill>
                            <a:schemeClr val="tx1"/>
                          </a:solidFill>
                        </a:rPr>
                        <a:t>B</a:t>
                      </a:r>
                      <a:endParaRPr lang="en-US" sz="1600" b="1" dirty="0">
                        <a:solidFill>
                          <a:schemeClr val="tx1"/>
                        </a:solidFill>
                      </a:endParaRPr>
                    </a:p>
                  </a:txBody>
                  <a:tcPr marL="64349" marR="64349" marT="32199" marB="32199" anchor="ctr">
                    <a:solidFill>
                      <a:srgbClr val="92D050"/>
                    </a:solidFill>
                  </a:tcPr>
                </a:tc>
                <a:tc>
                  <a:txBody>
                    <a:bodyPr/>
                    <a:lstStyle/>
                    <a:p>
                      <a:pPr>
                        <a:lnSpc>
                          <a:spcPct val="150000"/>
                        </a:lnSpc>
                      </a:pPr>
                      <a:r>
                        <a:rPr lang="en-US" sz="2400" b="1" dirty="0" err="1" smtClean="0">
                          <a:solidFill>
                            <a:srgbClr val="FF0000"/>
                          </a:solidFill>
                        </a:rPr>
                        <a:t>Sacubitril</a:t>
                      </a:r>
                      <a:r>
                        <a:rPr lang="en-US" sz="2400" b="1" dirty="0" smtClean="0">
                          <a:solidFill>
                            <a:srgbClr val="FF0000"/>
                          </a:solidFill>
                        </a:rPr>
                        <a:t>/Valsartan</a:t>
                      </a:r>
                      <a:r>
                        <a:rPr lang="en-US" sz="2400" b="0" dirty="0" smtClean="0">
                          <a:solidFill>
                            <a:schemeClr val="tx1"/>
                          </a:solidFill>
                        </a:rPr>
                        <a:t> </a:t>
                      </a:r>
                      <a:r>
                        <a:rPr lang="en-US" sz="2400" b="0" dirty="0">
                          <a:solidFill>
                            <a:schemeClr val="tx1"/>
                          </a:solidFill>
                        </a:rPr>
                        <a:t>is recommended as a </a:t>
                      </a:r>
                      <a:r>
                        <a:rPr lang="en-US" sz="2400" b="1" dirty="0">
                          <a:solidFill>
                            <a:srgbClr val="FF0000"/>
                          </a:solidFill>
                        </a:rPr>
                        <a:t>replacement for an </a:t>
                      </a:r>
                      <a:r>
                        <a:rPr lang="en-US" sz="2400" b="1" dirty="0" err="1">
                          <a:solidFill>
                            <a:srgbClr val="FF0000"/>
                          </a:solidFill>
                        </a:rPr>
                        <a:t>ACEi</a:t>
                      </a:r>
                      <a:r>
                        <a:rPr lang="en-US" sz="2400" b="1" dirty="0">
                          <a:solidFill>
                            <a:srgbClr val="FF0000"/>
                          </a:solidFill>
                        </a:rPr>
                        <a:t> </a:t>
                      </a:r>
                      <a:r>
                        <a:rPr lang="en-US" sz="2400" b="0" dirty="0">
                          <a:solidFill>
                            <a:schemeClr val="tx1"/>
                          </a:solidFill>
                        </a:rPr>
                        <a:t>to further reduce the risk of HF hospitalization and death in ambulatory patients with </a:t>
                      </a:r>
                      <a:r>
                        <a:rPr lang="en-US" sz="2400" b="0" dirty="0" err="1">
                          <a:solidFill>
                            <a:schemeClr val="tx1"/>
                          </a:solidFill>
                        </a:rPr>
                        <a:t>HFrEF</a:t>
                      </a:r>
                      <a:r>
                        <a:rPr lang="en-US" sz="2400" b="0" dirty="0">
                          <a:solidFill>
                            <a:schemeClr val="tx1"/>
                          </a:solidFill>
                        </a:rPr>
                        <a:t> who remain symptomatic despite optimal treatment with an </a:t>
                      </a:r>
                      <a:r>
                        <a:rPr lang="en-US" sz="2400" b="0" dirty="0" err="1">
                          <a:solidFill>
                            <a:schemeClr val="tx1"/>
                          </a:solidFill>
                        </a:rPr>
                        <a:t>ACEi</a:t>
                      </a:r>
                      <a:r>
                        <a:rPr lang="en-US" sz="2400" b="0" dirty="0">
                          <a:solidFill>
                            <a:schemeClr val="tx1"/>
                          </a:solidFill>
                        </a:rPr>
                        <a:t>, a beta-blocker and an MRA</a:t>
                      </a:r>
                      <a:endParaRPr lang="en-US" sz="2400" b="0" baseline="30000" dirty="0">
                        <a:solidFill>
                          <a:schemeClr val="tx1"/>
                        </a:solidFill>
                      </a:endParaRPr>
                    </a:p>
                  </a:txBody>
                  <a:tcPr marL="64349" marR="64349" marT="32199" marB="32199">
                    <a:solidFill>
                      <a:schemeClr val="bg1">
                        <a:lumMod val="95000"/>
                      </a:schemeClr>
                    </a:solidFill>
                  </a:tcPr>
                </a:tc>
                <a:extLst>
                  <a:ext uri="{0D108BD9-81ED-4DB2-BD59-A6C34878D82A}">
                    <a16:rowId xmlns="" xmlns:a16="http://schemas.microsoft.com/office/drawing/2014/main" val="10001"/>
                  </a:ext>
                </a:extLst>
              </a:tr>
            </a:tbl>
          </a:graphicData>
        </a:graphic>
      </p:graphicFrame>
      <p:pic>
        <p:nvPicPr>
          <p:cNvPr id="3074" name="Picture 2" descr="C:\Users\ABDULSY2\Desktop\Desktop\WORK\LCZ696\ESC-HF Guidelines\EUUN0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578" y="0"/>
            <a:ext cx="1587237" cy="97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7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97000"/>
          </a:schemeClr>
        </a:solidFill>
        <a:effectLst/>
      </p:bgPr>
    </p:bg>
    <p:spTree>
      <p:nvGrpSpPr>
        <p:cNvPr id="1" name=""/>
        <p:cNvGrpSpPr/>
        <p:nvPr/>
      </p:nvGrpSpPr>
      <p:grpSpPr>
        <a:xfrm>
          <a:off x="0" y="0"/>
          <a:ext cx="0" cy="0"/>
          <a:chOff x="0" y="0"/>
          <a:chExt cx="0" cy="0"/>
        </a:xfrm>
      </p:grpSpPr>
      <p:grpSp>
        <p:nvGrpSpPr>
          <p:cNvPr id="23554" name="Group 25"/>
          <p:cNvGrpSpPr>
            <a:grpSpLocks/>
          </p:cNvGrpSpPr>
          <p:nvPr/>
        </p:nvGrpSpPr>
        <p:grpSpPr bwMode="auto">
          <a:xfrm>
            <a:off x="228600" y="2224088"/>
            <a:ext cx="8548688" cy="3557587"/>
            <a:chOff x="204866" y="2215374"/>
            <a:chExt cx="8559408" cy="3829279"/>
          </a:xfrm>
        </p:grpSpPr>
        <p:sp>
          <p:nvSpPr>
            <p:cNvPr id="56" name="Text Box 24"/>
            <p:cNvSpPr txBox="1">
              <a:spLocks noChangeArrowheads="1"/>
            </p:cNvSpPr>
            <p:nvPr/>
          </p:nvSpPr>
          <p:spPr bwMode="auto">
            <a:xfrm>
              <a:off x="8082382" y="5193702"/>
              <a:ext cx="681892" cy="3314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none" strike="noStrike" kern="1200" cap="none" spc="0" normalizeH="0" baseline="0" noProof="0" dirty="0">
                  <a:ln>
                    <a:noFill/>
                  </a:ln>
                  <a:solidFill>
                    <a:srgbClr val="A50021"/>
                  </a:solidFill>
                  <a:effectLst/>
                  <a:uLnTx/>
                  <a:uFillTx/>
                  <a:latin typeface="Arial" charset="0"/>
                  <a:ea typeface="+mn-ea"/>
                  <a:cs typeface="Arial" panose="020B0604020202020204" pitchFamily="34" charset="0"/>
                </a:rPr>
                <a:t>Death</a:t>
              </a:r>
            </a:p>
          </p:txBody>
        </p:sp>
        <p:sp>
          <p:nvSpPr>
            <p:cNvPr id="58" name="Freeform 57"/>
            <p:cNvSpPr/>
            <p:nvPr/>
          </p:nvSpPr>
          <p:spPr bwMode="auto">
            <a:xfrm>
              <a:off x="1187171" y="2215374"/>
              <a:ext cx="6914285" cy="3682328"/>
            </a:xfrm>
            <a:custGeom>
              <a:avLst/>
              <a:gdLst>
                <a:gd name="connsiteX0" fmla="*/ 313559 w 6914055"/>
                <a:gd name="connsiteY0" fmla="*/ 429172 h 3682124"/>
                <a:gd name="connsiteX1" fmla="*/ 618359 w 6914055"/>
                <a:gd name="connsiteY1" fmla="*/ 460703 h 3682124"/>
                <a:gd name="connsiteX2" fmla="*/ 1217448 w 6914055"/>
                <a:gd name="connsiteY2" fmla="*/ 597337 h 3682124"/>
                <a:gd name="connsiteX3" fmla="*/ 2236952 w 6914055"/>
                <a:gd name="connsiteY3" fmla="*/ 786524 h 3682124"/>
                <a:gd name="connsiteX4" fmla="*/ 2426138 w 6914055"/>
                <a:gd name="connsiteY4" fmla="*/ 1017751 h 3682124"/>
                <a:gd name="connsiteX5" fmla="*/ 2499710 w 6914055"/>
                <a:gd name="connsiteY5" fmla="*/ 1669393 h 3682124"/>
                <a:gd name="connsiteX6" fmla="*/ 2625835 w 6914055"/>
                <a:gd name="connsiteY6" fmla="*/ 2699406 h 3682124"/>
                <a:gd name="connsiteX7" fmla="*/ 2751959 w 6914055"/>
                <a:gd name="connsiteY7" fmla="*/ 2667875 h 3682124"/>
                <a:gd name="connsiteX8" fmla="*/ 2857062 w 6914055"/>
                <a:gd name="connsiteY8" fmla="*/ 1869089 h 3682124"/>
                <a:gd name="connsiteX9" fmla="*/ 3014717 w 6914055"/>
                <a:gd name="connsiteY9" fmla="*/ 1280510 h 3682124"/>
                <a:gd name="connsiteX10" fmla="*/ 3287986 w 6914055"/>
                <a:gd name="connsiteY10" fmla="*/ 1322551 h 3682124"/>
                <a:gd name="connsiteX11" fmla="*/ 3340538 w 6914055"/>
                <a:gd name="connsiteY11" fmla="*/ 1616841 h 3682124"/>
                <a:gd name="connsiteX12" fmla="*/ 3382579 w 6914055"/>
                <a:gd name="connsiteY12" fmla="*/ 2783489 h 3682124"/>
                <a:gd name="connsiteX13" fmla="*/ 3487683 w 6914055"/>
                <a:gd name="connsiteY13" fmla="*/ 2909613 h 3682124"/>
                <a:gd name="connsiteX14" fmla="*/ 3519214 w 6914055"/>
                <a:gd name="connsiteY14" fmla="*/ 2457668 h 3682124"/>
                <a:gd name="connsiteX15" fmla="*/ 3571766 w 6914055"/>
                <a:gd name="connsiteY15" fmla="*/ 1648372 h 3682124"/>
                <a:gd name="connsiteX16" fmla="*/ 3876566 w 6914055"/>
                <a:gd name="connsiteY16" fmla="*/ 1648372 h 3682124"/>
                <a:gd name="connsiteX17" fmla="*/ 4402083 w 6914055"/>
                <a:gd name="connsiteY17" fmla="*/ 1900620 h 3682124"/>
                <a:gd name="connsiteX18" fmla="*/ 4496676 w 6914055"/>
                <a:gd name="connsiteY18" fmla="*/ 2215931 h 3682124"/>
                <a:gd name="connsiteX19" fmla="*/ 4528207 w 6914055"/>
                <a:gd name="connsiteY19" fmla="*/ 3109310 h 3682124"/>
                <a:gd name="connsiteX20" fmla="*/ 4591269 w 6914055"/>
                <a:gd name="connsiteY20" fmla="*/ 2983186 h 3682124"/>
                <a:gd name="connsiteX21" fmla="*/ 4612290 w 6914055"/>
                <a:gd name="connsiteY21" fmla="*/ 2173889 h 3682124"/>
                <a:gd name="connsiteX22" fmla="*/ 4738414 w 6914055"/>
                <a:gd name="connsiteY22" fmla="*/ 2068786 h 3682124"/>
                <a:gd name="connsiteX23" fmla="*/ 4769945 w 6914055"/>
                <a:gd name="connsiteY23" fmla="*/ 2268482 h 3682124"/>
                <a:gd name="connsiteX24" fmla="*/ 4780455 w 6914055"/>
                <a:gd name="connsiteY24" fmla="*/ 3182882 h 3682124"/>
                <a:gd name="connsiteX25" fmla="*/ 4843517 w 6914055"/>
                <a:gd name="connsiteY25" fmla="*/ 3130331 h 3682124"/>
                <a:gd name="connsiteX26" fmla="*/ 4854028 w 6914055"/>
                <a:gd name="connsiteY26" fmla="*/ 2163379 h 3682124"/>
                <a:gd name="connsiteX27" fmla="*/ 4990662 w 6914055"/>
                <a:gd name="connsiteY27" fmla="*/ 2184399 h 3682124"/>
                <a:gd name="connsiteX28" fmla="*/ 4990662 w 6914055"/>
                <a:gd name="connsiteY28" fmla="*/ 2384096 h 3682124"/>
                <a:gd name="connsiteX29" fmla="*/ 5032704 w 6914055"/>
                <a:gd name="connsiteY29" fmla="*/ 3256455 h 3682124"/>
                <a:gd name="connsiteX30" fmla="*/ 5127297 w 6914055"/>
                <a:gd name="connsiteY30" fmla="*/ 3067268 h 3682124"/>
                <a:gd name="connsiteX31" fmla="*/ 5158828 w 6914055"/>
                <a:gd name="connsiteY31" fmla="*/ 2636344 h 3682124"/>
                <a:gd name="connsiteX32" fmla="*/ 5169338 w 6914055"/>
                <a:gd name="connsiteY32" fmla="*/ 2268482 h 3682124"/>
                <a:gd name="connsiteX33" fmla="*/ 5348014 w 6914055"/>
                <a:gd name="connsiteY33" fmla="*/ 2226441 h 3682124"/>
                <a:gd name="connsiteX34" fmla="*/ 5936593 w 6914055"/>
                <a:gd name="connsiteY34" fmla="*/ 2426137 h 3682124"/>
                <a:gd name="connsiteX35" fmla="*/ 6031186 w 6914055"/>
                <a:gd name="connsiteY35" fmla="*/ 2741448 h 3682124"/>
                <a:gd name="connsiteX36" fmla="*/ 6083738 w 6914055"/>
                <a:gd name="connsiteY36" fmla="*/ 3287986 h 3682124"/>
                <a:gd name="connsiteX37" fmla="*/ 6146800 w 6914055"/>
                <a:gd name="connsiteY37" fmla="*/ 3172372 h 3682124"/>
                <a:gd name="connsiteX38" fmla="*/ 6146800 w 6914055"/>
                <a:gd name="connsiteY38" fmla="*/ 2815020 h 3682124"/>
                <a:gd name="connsiteX39" fmla="*/ 6199352 w 6914055"/>
                <a:gd name="connsiteY39" fmla="*/ 2573282 h 3682124"/>
                <a:gd name="connsiteX40" fmla="*/ 6314966 w 6914055"/>
                <a:gd name="connsiteY40" fmla="*/ 2604813 h 3682124"/>
                <a:gd name="connsiteX41" fmla="*/ 6357007 w 6914055"/>
                <a:gd name="connsiteY41" fmla="*/ 2846551 h 3682124"/>
                <a:gd name="connsiteX42" fmla="*/ 6357007 w 6914055"/>
                <a:gd name="connsiteY42" fmla="*/ 3340537 h 3682124"/>
                <a:gd name="connsiteX43" fmla="*/ 6504152 w 6914055"/>
                <a:gd name="connsiteY43" fmla="*/ 3351048 h 3682124"/>
                <a:gd name="connsiteX44" fmla="*/ 6567214 w 6914055"/>
                <a:gd name="connsiteY44" fmla="*/ 2878082 h 3682124"/>
                <a:gd name="connsiteX45" fmla="*/ 6693338 w 6914055"/>
                <a:gd name="connsiteY45" fmla="*/ 2878082 h 3682124"/>
                <a:gd name="connsiteX46" fmla="*/ 6766910 w 6914055"/>
                <a:gd name="connsiteY46" fmla="*/ 3224924 h 3682124"/>
                <a:gd name="connsiteX47" fmla="*/ 6777421 w 6914055"/>
                <a:gd name="connsiteY47" fmla="*/ 3424620 h 3682124"/>
                <a:gd name="connsiteX48" fmla="*/ 6903545 w 6914055"/>
                <a:gd name="connsiteY48" fmla="*/ 3508703 h 3682124"/>
                <a:gd name="connsiteX49" fmla="*/ 6840483 w 6914055"/>
                <a:gd name="connsiteY49" fmla="*/ 3571765 h 3682124"/>
                <a:gd name="connsiteX50" fmla="*/ 6598745 w 6914055"/>
                <a:gd name="connsiteY50" fmla="*/ 3571765 h 3682124"/>
                <a:gd name="connsiteX51" fmla="*/ 3330028 w 6914055"/>
                <a:gd name="connsiteY51" fmla="*/ 3571765 h 3682124"/>
                <a:gd name="connsiteX52" fmla="*/ 513255 w 6914055"/>
                <a:gd name="connsiteY52" fmla="*/ 3592786 h 3682124"/>
                <a:gd name="connsiteX53" fmla="*/ 250497 w 6914055"/>
                <a:gd name="connsiteY53" fmla="*/ 3035737 h 3682124"/>
                <a:gd name="connsiteX54" fmla="*/ 313559 w 6914055"/>
                <a:gd name="connsiteY54" fmla="*/ 429172 h 368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914055" h="3682124">
                  <a:moveTo>
                    <a:pt x="313559" y="429172"/>
                  </a:moveTo>
                  <a:cubicBezTo>
                    <a:pt x="374869" y="0"/>
                    <a:pt x="467711" y="432676"/>
                    <a:pt x="618359" y="460703"/>
                  </a:cubicBezTo>
                  <a:cubicBezTo>
                    <a:pt x="769007" y="488730"/>
                    <a:pt x="947683" y="543034"/>
                    <a:pt x="1217448" y="597337"/>
                  </a:cubicBezTo>
                  <a:cubicBezTo>
                    <a:pt x="1487213" y="651640"/>
                    <a:pt x="2035504" y="716455"/>
                    <a:pt x="2236952" y="786524"/>
                  </a:cubicBezTo>
                  <a:cubicBezTo>
                    <a:pt x="2438400" y="856593"/>
                    <a:pt x="2382345" y="870606"/>
                    <a:pt x="2426138" y="1017751"/>
                  </a:cubicBezTo>
                  <a:cubicBezTo>
                    <a:pt x="2469931" y="1164896"/>
                    <a:pt x="2466427" y="1389117"/>
                    <a:pt x="2499710" y="1669393"/>
                  </a:cubicBezTo>
                  <a:cubicBezTo>
                    <a:pt x="2532993" y="1949669"/>
                    <a:pt x="2583794" y="2532992"/>
                    <a:pt x="2625835" y="2699406"/>
                  </a:cubicBezTo>
                  <a:cubicBezTo>
                    <a:pt x="2667877" y="2865820"/>
                    <a:pt x="2713421" y="2806261"/>
                    <a:pt x="2751959" y="2667875"/>
                  </a:cubicBezTo>
                  <a:cubicBezTo>
                    <a:pt x="2790497" y="2529489"/>
                    <a:pt x="2813269" y="2100317"/>
                    <a:pt x="2857062" y="1869089"/>
                  </a:cubicBezTo>
                  <a:cubicBezTo>
                    <a:pt x="2900855" y="1637862"/>
                    <a:pt x="2942896" y="1371600"/>
                    <a:pt x="3014717" y="1280510"/>
                  </a:cubicBezTo>
                  <a:cubicBezTo>
                    <a:pt x="3086538" y="1189420"/>
                    <a:pt x="3233683" y="1266496"/>
                    <a:pt x="3287986" y="1322551"/>
                  </a:cubicBezTo>
                  <a:cubicBezTo>
                    <a:pt x="3342289" y="1378606"/>
                    <a:pt x="3324773" y="1373351"/>
                    <a:pt x="3340538" y="1616841"/>
                  </a:cubicBezTo>
                  <a:cubicBezTo>
                    <a:pt x="3356304" y="1860331"/>
                    <a:pt x="3358055" y="2568027"/>
                    <a:pt x="3382579" y="2783489"/>
                  </a:cubicBezTo>
                  <a:cubicBezTo>
                    <a:pt x="3407103" y="2998951"/>
                    <a:pt x="3464911" y="2963917"/>
                    <a:pt x="3487683" y="2909613"/>
                  </a:cubicBezTo>
                  <a:cubicBezTo>
                    <a:pt x="3510456" y="2855310"/>
                    <a:pt x="3505200" y="2667875"/>
                    <a:pt x="3519214" y="2457668"/>
                  </a:cubicBezTo>
                  <a:cubicBezTo>
                    <a:pt x="3533228" y="2247461"/>
                    <a:pt x="3512207" y="1783255"/>
                    <a:pt x="3571766" y="1648372"/>
                  </a:cubicBezTo>
                  <a:cubicBezTo>
                    <a:pt x="3631325" y="1513489"/>
                    <a:pt x="3738180" y="1606331"/>
                    <a:pt x="3876566" y="1648372"/>
                  </a:cubicBezTo>
                  <a:cubicBezTo>
                    <a:pt x="4014952" y="1690413"/>
                    <a:pt x="4298731" y="1806027"/>
                    <a:pt x="4402083" y="1900620"/>
                  </a:cubicBezTo>
                  <a:cubicBezTo>
                    <a:pt x="4505435" y="1995213"/>
                    <a:pt x="4475655" y="2014483"/>
                    <a:pt x="4496676" y="2215931"/>
                  </a:cubicBezTo>
                  <a:cubicBezTo>
                    <a:pt x="4517697" y="2417379"/>
                    <a:pt x="4512442" y="2981434"/>
                    <a:pt x="4528207" y="3109310"/>
                  </a:cubicBezTo>
                  <a:cubicBezTo>
                    <a:pt x="4543972" y="3237186"/>
                    <a:pt x="4577255" y="3139090"/>
                    <a:pt x="4591269" y="2983186"/>
                  </a:cubicBezTo>
                  <a:cubicBezTo>
                    <a:pt x="4605283" y="2827283"/>
                    <a:pt x="4587766" y="2326289"/>
                    <a:pt x="4612290" y="2173889"/>
                  </a:cubicBezTo>
                  <a:cubicBezTo>
                    <a:pt x="4636814" y="2021489"/>
                    <a:pt x="4712138" y="2053021"/>
                    <a:pt x="4738414" y="2068786"/>
                  </a:cubicBezTo>
                  <a:cubicBezTo>
                    <a:pt x="4764690" y="2084551"/>
                    <a:pt x="4762938" y="2082799"/>
                    <a:pt x="4769945" y="2268482"/>
                  </a:cubicBezTo>
                  <a:cubicBezTo>
                    <a:pt x="4776952" y="2454165"/>
                    <a:pt x="4768193" y="3039241"/>
                    <a:pt x="4780455" y="3182882"/>
                  </a:cubicBezTo>
                  <a:cubicBezTo>
                    <a:pt x="4792717" y="3326524"/>
                    <a:pt x="4831255" y="3300248"/>
                    <a:pt x="4843517" y="3130331"/>
                  </a:cubicBezTo>
                  <a:cubicBezTo>
                    <a:pt x="4855779" y="2960414"/>
                    <a:pt x="4829504" y="2321034"/>
                    <a:pt x="4854028" y="2163379"/>
                  </a:cubicBezTo>
                  <a:cubicBezTo>
                    <a:pt x="4878552" y="2005724"/>
                    <a:pt x="4967890" y="2147613"/>
                    <a:pt x="4990662" y="2184399"/>
                  </a:cubicBezTo>
                  <a:cubicBezTo>
                    <a:pt x="5013434" y="2221185"/>
                    <a:pt x="4983655" y="2205420"/>
                    <a:pt x="4990662" y="2384096"/>
                  </a:cubicBezTo>
                  <a:cubicBezTo>
                    <a:pt x="4997669" y="2562772"/>
                    <a:pt x="5009932" y="3142593"/>
                    <a:pt x="5032704" y="3256455"/>
                  </a:cubicBezTo>
                  <a:cubicBezTo>
                    <a:pt x="5055476" y="3370317"/>
                    <a:pt x="5106276" y="3170620"/>
                    <a:pt x="5127297" y="3067268"/>
                  </a:cubicBezTo>
                  <a:cubicBezTo>
                    <a:pt x="5148318" y="2963916"/>
                    <a:pt x="5151821" y="2769475"/>
                    <a:pt x="5158828" y="2636344"/>
                  </a:cubicBezTo>
                  <a:cubicBezTo>
                    <a:pt x="5165835" y="2503213"/>
                    <a:pt x="5137807" y="2336799"/>
                    <a:pt x="5169338" y="2268482"/>
                  </a:cubicBezTo>
                  <a:cubicBezTo>
                    <a:pt x="5200869" y="2200165"/>
                    <a:pt x="5220138" y="2200165"/>
                    <a:pt x="5348014" y="2226441"/>
                  </a:cubicBezTo>
                  <a:cubicBezTo>
                    <a:pt x="5475890" y="2252717"/>
                    <a:pt x="5822731" y="2340303"/>
                    <a:pt x="5936593" y="2426137"/>
                  </a:cubicBezTo>
                  <a:cubicBezTo>
                    <a:pt x="6050455" y="2511971"/>
                    <a:pt x="6006662" y="2597807"/>
                    <a:pt x="6031186" y="2741448"/>
                  </a:cubicBezTo>
                  <a:cubicBezTo>
                    <a:pt x="6055710" y="2885089"/>
                    <a:pt x="6064469" y="3216165"/>
                    <a:pt x="6083738" y="3287986"/>
                  </a:cubicBezTo>
                  <a:cubicBezTo>
                    <a:pt x="6103007" y="3359807"/>
                    <a:pt x="6136290" y="3251200"/>
                    <a:pt x="6146800" y="3172372"/>
                  </a:cubicBezTo>
                  <a:cubicBezTo>
                    <a:pt x="6157310" y="3093544"/>
                    <a:pt x="6138041" y="2914868"/>
                    <a:pt x="6146800" y="2815020"/>
                  </a:cubicBezTo>
                  <a:cubicBezTo>
                    <a:pt x="6155559" y="2715172"/>
                    <a:pt x="6171324" y="2608316"/>
                    <a:pt x="6199352" y="2573282"/>
                  </a:cubicBezTo>
                  <a:cubicBezTo>
                    <a:pt x="6227380" y="2538248"/>
                    <a:pt x="6288690" y="2559268"/>
                    <a:pt x="6314966" y="2604813"/>
                  </a:cubicBezTo>
                  <a:cubicBezTo>
                    <a:pt x="6341242" y="2650358"/>
                    <a:pt x="6350000" y="2723930"/>
                    <a:pt x="6357007" y="2846551"/>
                  </a:cubicBezTo>
                  <a:cubicBezTo>
                    <a:pt x="6364014" y="2969172"/>
                    <a:pt x="6332483" y="3256454"/>
                    <a:pt x="6357007" y="3340537"/>
                  </a:cubicBezTo>
                  <a:cubicBezTo>
                    <a:pt x="6381531" y="3424620"/>
                    <a:pt x="6469118" y="3428124"/>
                    <a:pt x="6504152" y="3351048"/>
                  </a:cubicBezTo>
                  <a:cubicBezTo>
                    <a:pt x="6539186" y="3273972"/>
                    <a:pt x="6535683" y="2956910"/>
                    <a:pt x="6567214" y="2878082"/>
                  </a:cubicBezTo>
                  <a:cubicBezTo>
                    <a:pt x="6598745" y="2799254"/>
                    <a:pt x="6660055" y="2820275"/>
                    <a:pt x="6693338" y="2878082"/>
                  </a:cubicBezTo>
                  <a:cubicBezTo>
                    <a:pt x="6726621" y="2935889"/>
                    <a:pt x="6752896" y="3133834"/>
                    <a:pt x="6766910" y="3224924"/>
                  </a:cubicBezTo>
                  <a:cubicBezTo>
                    <a:pt x="6780924" y="3316014"/>
                    <a:pt x="6754649" y="3377324"/>
                    <a:pt x="6777421" y="3424620"/>
                  </a:cubicBezTo>
                  <a:cubicBezTo>
                    <a:pt x="6800194" y="3471917"/>
                    <a:pt x="6893035" y="3484179"/>
                    <a:pt x="6903545" y="3508703"/>
                  </a:cubicBezTo>
                  <a:cubicBezTo>
                    <a:pt x="6914055" y="3533227"/>
                    <a:pt x="6891283" y="3561255"/>
                    <a:pt x="6840483" y="3571765"/>
                  </a:cubicBezTo>
                  <a:cubicBezTo>
                    <a:pt x="6789683" y="3582275"/>
                    <a:pt x="6598745" y="3571765"/>
                    <a:pt x="6598745" y="3571765"/>
                  </a:cubicBezTo>
                  <a:lnTo>
                    <a:pt x="3330028" y="3571765"/>
                  </a:lnTo>
                  <a:cubicBezTo>
                    <a:pt x="2315780" y="3575269"/>
                    <a:pt x="1026510" y="3682124"/>
                    <a:pt x="513255" y="3592786"/>
                  </a:cubicBezTo>
                  <a:cubicBezTo>
                    <a:pt x="0" y="3503448"/>
                    <a:pt x="285531" y="3563006"/>
                    <a:pt x="250497" y="3035737"/>
                  </a:cubicBezTo>
                  <a:cubicBezTo>
                    <a:pt x="215463" y="2508468"/>
                    <a:pt x="252249" y="858344"/>
                    <a:pt x="313559" y="429172"/>
                  </a:cubicBezTo>
                  <a:close/>
                </a:path>
              </a:pathLst>
            </a:custGeom>
            <a:solidFill>
              <a:schemeClr val="accent1">
                <a:alpha val="34000"/>
              </a:schemeClr>
            </a:solidFill>
            <a:ln w="31750" cap="flat" cmpd="sng" algn="ctr">
              <a:solidFill>
                <a:srgbClr val="E44C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Text Box 23"/>
            <p:cNvSpPr txBox="1">
              <a:spLocks noChangeArrowheads="1"/>
            </p:cNvSpPr>
            <p:nvPr/>
          </p:nvSpPr>
          <p:spPr bwMode="auto">
            <a:xfrm>
              <a:off x="2242593" y="4643489"/>
              <a:ext cx="1506837" cy="3314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Acute episodes</a:t>
              </a:r>
            </a:p>
          </p:txBody>
        </p:sp>
        <p:sp>
          <p:nvSpPr>
            <p:cNvPr id="60" name="Rectangle 59"/>
            <p:cNvSpPr/>
            <p:nvPr/>
          </p:nvSpPr>
          <p:spPr bwMode="auto">
            <a:xfrm>
              <a:off x="1239625" y="5733663"/>
              <a:ext cx="6985811" cy="21530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Line 21"/>
            <p:cNvSpPr>
              <a:spLocks noChangeShapeType="1"/>
            </p:cNvSpPr>
            <p:nvPr/>
          </p:nvSpPr>
          <p:spPr bwMode="auto">
            <a:xfrm>
              <a:off x="4513976" y="5878906"/>
              <a:ext cx="4077043" cy="17087"/>
            </a:xfrm>
            <a:prstGeom prst="line">
              <a:avLst/>
            </a:prstGeom>
            <a:noFill/>
            <a:ln w="38100">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3580" name="Straight Connector 61"/>
            <p:cNvCxnSpPr>
              <a:cxnSpLocks noChangeShapeType="1"/>
            </p:cNvCxnSpPr>
            <p:nvPr/>
          </p:nvCxnSpPr>
          <p:spPr bwMode="auto">
            <a:xfrm flipV="1">
              <a:off x="1674142" y="5727623"/>
              <a:ext cx="6598130" cy="5633"/>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20"/>
            <p:cNvSpPr txBox="1">
              <a:spLocks noChangeArrowheads="1"/>
            </p:cNvSpPr>
            <p:nvPr/>
          </p:nvSpPr>
          <p:spPr bwMode="auto">
            <a:xfrm>
              <a:off x="1676734" y="5713158"/>
              <a:ext cx="2904000" cy="3314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Inexorable Disease Progression</a:t>
              </a:r>
            </a:p>
          </p:txBody>
        </p:sp>
        <p:grpSp>
          <p:nvGrpSpPr>
            <p:cNvPr id="23582" name="Group 23"/>
            <p:cNvGrpSpPr>
              <a:grpSpLocks/>
            </p:cNvGrpSpPr>
            <p:nvPr/>
          </p:nvGrpSpPr>
          <p:grpSpPr bwMode="auto">
            <a:xfrm>
              <a:off x="204866" y="2420888"/>
              <a:ext cx="1488774" cy="3384376"/>
              <a:chOff x="204866" y="2420888"/>
              <a:chExt cx="1488774" cy="3384376"/>
            </a:xfrm>
          </p:grpSpPr>
          <p:sp>
            <p:nvSpPr>
              <p:cNvPr id="66" name="Rectangle 65"/>
              <p:cNvSpPr/>
              <p:nvPr/>
            </p:nvSpPr>
            <p:spPr bwMode="auto">
              <a:xfrm>
                <a:off x="467133" y="2420422"/>
                <a:ext cx="1227087" cy="338500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 name="Line 18"/>
              <p:cNvSpPr>
                <a:spLocks noChangeShapeType="1"/>
              </p:cNvSpPr>
              <p:nvPr/>
            </p:nvSpPr>
            <p:spPr bwMode="auto">
              <a:xfrm>
                <a:off x="1457385" y="3162014"/>
                <a:ext cx="0" cy="2033397"/>
              </a:xfrm>
              <a:prstGeom prst="line">
                <a:avLst/>
              </a:prstGeom>
              <a:noFill/>
              <a:ln w="63500">
                <a:solidFill>
                  <a:schemeClr val="hlink"/>
                </a:solidFill>
                <a:round/>
                <a:headEnd/>
                <a:tailEnd type="triangle" w="med" len="med"/>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8" name="Text Box 19"/>
              <p:cNvSpPr txBox="1">
                <a:spLocks noChangeArrowheads="1"/>
              </p:cNvSpPr>
              <p:nvPr/>
            </p:nvSpPr>
            <p:spPr bwMode="auto">
              <a:xfrm>
                <a:off x="204866" y="3666091"/>
                <a:ext cx="1322457" cy="102866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none" strike="noStrike" kern="1200" cap="none" spc="0" normalizeH="0" baseline="0" noProof="0" dirty="0">
                    <a:ln>
                      <a:noFill/>
                    </a:ln>
                    <a:solidFill>
                      <a:srgbClr val="E44C16"/>
                    </a:solidFill>
                    <a:effectLst/>
                    <a:uLnTx/>
                    <a:uFillTx/>
                    <a:latin typeface="Arial" charset="0"/>
                    <a:ea typeface="+mn-ea"/>
                    <a:cs typeface="Arial" panose="020B0604020202020204" pitchFamily="34" charset="0"/>
                  </a:rPr>
                  <a:t>Cardiac function</a:t>
                </a:r>
                <a:br>
                  <a:rPr kumimoji="0" lang="en-GB" sz="1400" b="1" i="0" u="none" strike="noStrike" kern="1200" cap="none" spc="0" normalizeH="0" baseline="0" noProof="0" dirty="0">
                    <a:ln>
                      <a:noFill/>
                    </a:ln>
                    <a:solidFill>
                      <a:srgbClr val="E44C16"/>
                    </a:solidFill>
                    <a:effectLst/>
                    <a:uLnTx/>
                    <a:uFillTx/>
                    <a:latin typeface="Arial" charset="0"/>
                    <a:ea typeface="+mn-ea"/>
                    <a:cs typeface="Arial" panose="020B0604020202020204" pitchFamily="34" charset="0"/>
                  </a:rPr>
                </a:br>
                <a:r>
                  <a:rPr kumimoji="0" lang="en-GB" sz="1400" b="1" i="0" u="none" strike="noStrike" kern="1200" cap="none" spc="0" normalizeH="0" baseline="0" noProof="0" dirty="0">
                    <a:ln>
                      <a:noFill/>
                    </a:ln>
                    <a:solidFill>
                      <a:srgbClr val="E44C16"/>
                    </a:solidFill>
                    <a:effectLst/>
                    <a:uLnTx/>
                    <a:uFillTx/>
                    <a:latin typeface="Arial" charset="0"/>
                    <a:ea typeface="+mn-ea"/>
                    <a:cs typeface="Arial" panose="020B0604020202020204" pitchFamily="34" charset="0"/>
                  </a:rPr>
                  <a:t>&amp; Quality of life (QoL)</a:t>
                </a:r>
              </a:p>
            </p:txBody>
          </p:sp>
        </p:grpSp>
      </p:grpSp>
      <p:graphicFrame>
        <p:nvGraphicFramePr>
          <p:cNvPr id="23555"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01"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55"/>
          <p:cNvSpPr>
            <a:spLocks noGrp="1" noChangeArrowheads="1"/>
          </p:cNvSpPr>
          <p:nvPr>
            <p:ph idx="4294967295"/>
          </p:nvPr>
        </p:nvSpPr>
        <p:spPr>
          <a:xfrm>
            <a:off x="0" y="1203325"/>
            <a:ext cx="9144000" cy="1127125"/>
          </a:xfrm>
        </p:spPr>
        <p:txBody>
          <a:bodyPr/>
          <a:lstStyle/>
          <a:p>
            <a:r>
              <a:rPr lang="en-GB" altLang="en-US" sz="1600" b="1" smtClean="0"/>
              <a:t>With each acute event, myocardial injury may contribute to </a:t>
            </a:r>
            <a:r>
              <a:rPr lang="en-GB" altLang="en-US" sz="1600" b="1" smtClean="0">
                <a:solidFill>
                  <a:srgbClr val="FF0000"/>
                </a:solidFill>
              </a:rPr>
              <a:t>progressive LV dysfunction</a:t>
            </a:r>
          </a:p>
          <a:p>
            <a:r>
              <a:rPr lang="en-US" altLang="en-US" sz="1600" b="1" smtClean="0"/>
              <a:t>Increasing frequency of acute events, with disease progression, leads </a:t>
            </a:r>
            <a:r>
              <a:rPr lang="en-US" altLang="en-US" sz="1600" b="1" smtClean="0">
                <a:solidFill>
                  <a:schemeClr val="tx1"/>
                </a:solidFill>
              </a:rPr>
              <a:t>to</a:t>
            </a:r>
            <a:r>
              <a:rPr lang="en-US" altLang="en-US" sz="1600" b="1" smtClean="0">
                <a:solidFill>
                  <a:srgbClr val="FF0000"/>
                </a:solidFill>
              </a:rPr>
              <a:t> high rates of hospitalization and increased risk of mortality</a:t>
            </a:r>
          </a:p>
        </p:txBody>
      </p:sp>
      <p:sp>
        <p:nvSpPr>
          <p:cNvPr id="3080" name="Rectangle 54"/>
          <p:cNvSpPr>
            <a:spLocks noGrp="1" noChangeArrowheads="1"/>
          </p:cNvSpPr>
          <p:nvPr>
            <p:ph type="title" idx="4294967295"/>
          </p:nvPr>
        </p:nvSpPr>
        <p:spPr>
          <a:xfrm>
            <a:off x="149225" y="179388"/>
            <a:ext cx="8994775" cy="698500"/>
          </a:xfrm>
          <a:prstGeom prst="rect">
            <a:avLst/>
          </a:prstGeom>
        </p:spPr>
        <p:txBody>
          <a:bodyPr>
            <a:normAutofit fontScale="90000"/>
          </a:bodyPr>
          <a:lstStyle/>
          <a:p>
            <a:pPr>
              <a:defRPr/>
            </a:pPr>
            <a:r>
              <a:rPr lang="en-US" sz="2400" dirty="0">
                <a:solidFill>
                  <a:schemeClr val="accent4"/>
                </a:solidFill>
              </a:rPr>
              <a:t>HF is an </a:t>
            </a:r>
            <a:r>
              <a:rPr lang="en-US" sz="2400" b="1" dirty="0">
                <a:solidFill>
                  <a:srgbClr val="FF0000"/>
                </a:solidFill>
              </a:rPr>
              <a:t>inexorable</a:t>
            </a:r>
            <a:r>
              <a:rPr lang="en-US" sz="2400" dirty="0">
                <a:solidFill>
                  <a:schemeClr val="accent4"/>
                </a:solidFill>
              </a:rPr>
              <a:t> </a:t>
            </a:r>
            <a:r>
              <a:rPr lang="en-US" sz="2400" b="1" dirty="0">
                <a:solidFill>
                  <a:srgbClr val="FF0000"/>
                </a:solidFill>
              </a:rPr>
              <a:t>progressive condition</a:t>
            </a:r>
            <a:r>
              <a:rPr lang="en-US" sz="2400" dirty="0">
                <a:solidFill>
                  <a:schemeClr val="accent3">
                    <a:lumMod val="50000"/>
                  </a:schemeClr>
                </a:solidFill>
              </a:rPr>
              <a:t> </a:t>
            </a:r>
            <a:r>
              <a:rPr lang="en-US" sz="2400" dirty="0">
                <a:solidFill>
                  <a:schemeClr val="accent3">
                    <a:lumMod val="75000"/>
                  </a:schemeClr>
                </a:solidFill>
              </a:rPr>
              <a:t>whereby cardiac structure and function</a:t>
            </a:r>
            <a:r>
              <a:rPr lang="en-US" sz="2400" dirty="0">
                <a:solidFill>
                  <a:srgbClr val="FF0000"/>
                </a:solidFill>
              </a:rPr>
              <a:t> continue to deteriorate</a:t>
            </a:r>
          </a:p>
        </p:txBody>
      </p:sp>
      <p:sp>
        <p:nvSpPr>
          <p:cNvPr id="24" name="TextBox 23"/>
          <p:cNvSpPr txBox="1"/>
          <p:nvPr/>
        </p:nvSpPr>
        <p:spPr>
          <a:xfrm>
            <a:off x="1414463" y="6303963"/>
            <a:ext cx="7143750" cy="554037"/>
          </a:xfrm>
          <a:prstGeom prst="rect">
            <a:avLst/>
          </a:prstGeom>
          <a:noFill/>
        </p:spPr>
        <p:txBody>
          <a:bodyPr lIns="91285" tIns="45642" rIns="91285" bIns="45642"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Ahmed et al. </a:t>
            </a:r>
            <a:r>
              <a:rPr kumimoji="0" lang="en-GB" sz="10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Am Heart J 2006;151:444</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50</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Gheorghiade et al. Am J Cardiol 2005;96:11G–17G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Gheorghiade &amp; Pang. J Am Coll Cardiol 2009;53:557–73; Holland et al. </a:t>
            </a:r>
            <a:r>
              <a:rPr kumimoji="0" lang="en-GB" sz="10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J Card Fail 2010;16:150–6</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Muntwyler et al. Eur Heart J 2002;23:1861–6</a:t>
            </a:r>
          </a:p>
        </p:txBody>
      </p:sp>
      <p:sp>
        <p:nvSpPr>
          <p:cNvPr id="23" name="Rectangle 22"/>
          <p:cNvSpPr/>
          <p:nvPr/>
        </p:nvSpPr>
        <p:spPr>
          <a:xfrm>
            <a:off x="561975" y="5843588"/>
            <a:ext cx="2641600" cy="265112"/>
          </a:xfrm>
          <a:prstGeom prst="rect">
            <a:avLst/>
          </a:prstGeom>
        </p:spPr>
        <p:txBody>
          <a:bodyPr wrap="none" lIns="91285" tIns="45642" rIns="91285" bIns="4564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Adapted from Gheorghiade et al. 2005</a:t>
            </a:r>
          </a:p>
        </p:txBody>
      </p:sp>
      <p:sp>
        <p:nvSpPr>
          <p:cNvPr id="23560" name="Slide Number Placeholder 3"/>
          <p:cNvSpPr txBox="1">
            <a:spLocks/>
          </p:cNvSpPr>
          <p:nvPr/>
        </p:nvSpPr>
        <p:spPr bwMode="auto">
          <a:xfrm>
            <a:off x="538163" y="6402388"/>
            <a:ext cx="400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396875" indent="-161925">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576263" indent="-176213">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750888" indent="-17145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915988" indent="-161925">
              <a:spcBef>
                <a:spcPct val="20000"/>
              </a:spcBef>
              <a:buChar char="»"/>
              <a:defRPr sz="1400">
                <a:solidFill>
                  <a:srgbClr val="000000"/>
                </a:solidFill>
                <a:latin typeface="Arial" panose="020B0604020202020204" pitchFamily="34" charset="0"/>
              </a:defRPr>
            </a:lvl5pPr>
            <a:lvl6pPr marL="1373188" indent="-161925" eaLnBrk="0" fontAlgn="base" hangingPunct="0">
              <a:spcBef>
                <a:spcPct val="20000"/>
              </a:spcBef>
              <a:spcAft>
                <a:spcPct val="0"/>
              </a:spcAft>
              <a:buChar char="»"/>
              <a:defRPr sz="1400">
                <a:solidFill>
                  <a:srgbClr val="000000"/>
                </a:solidFill>
                <a:latin typeface="Arial" panose="020B0604020202020204" pitchFamily="34" charset="0"/>
              </a:defRPr>
            </a:lvl6pPr>
            <a:lvl7pPr marL="1830388" indent="-161925" eaLnBrk="0" fontAlgn="base" hangingPunct="0">
              <a:spcBef>
                <a:spcPct val="20000"/>
              </a:spcBef>
              <a:spcAft>
                <a:spcPct val="0"/>
              </a:spcAft>
              <a:buChar char="»"/>
              <a:defRPr sz="1400">
                <a:solidFill>
                  <a:srgbClr val="000000"/>
                </a:solidFill>
                <a:latin typeface="Arial" panose="020B0604020202020204" pitchFamily="34" charset="0"/>
              </a:defRPr>
            </a:lvl7pPr>
            <a:lvl8pPr marL="2287588" indent="-161925" eaLnBrk="0" fontAlgn="base" hangingPunct="0">
              <a:spcBef>
                <a:spcPct val="20000"/>
              </a:spcBef>
              <a:spcAft>
                <a:spcPct val="0"/>
              </a:spcAft>
              <a:buChar char="»"/>
              <a:defRPr sz="1400">
                <a:solidFill>
                  <a:srgbClr val="000000"/>
                </a:solidFill>
                <a:latin typeface="Arial" panose="020B0604020202020204" pitchFamily="34" charset="0"/>
              </a:defRPr>
            </a:lvl8pPr>
            <a:lvl9pPr marL="2744788" indent="-161925"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1337D2E-7F5D-4DB1-A2EF-15DFD17D08A2}" type="slidenum">
              <a:rPr kumimoji="0" lang="en-US" altLang="en-US" sz="9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en-US" altLang="en-US" sz="9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endParaRPr>
          </a:p>
        </p:txBody>
      </p:sp>
      <p:cxnSp>
        <p:nvCxnSpPr>
          <p:cNvPr id="25" name="Straight Arrow Connector 24"/>
          <p:cNvCxnSpPr/>
          <p:nvPr/>
        </p:nvCxnSpPr>
        <p:spPr>
          <a:xfrm>
            <a:off x="2795588" y="2808288"/>
            <a:ext cx="6230937" cy="94138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42088" y="3109913"/>
            <a:ext cx="1825625" cy="338137"/>
          </a:xfrm>
          <a:prstGeom prst="rect">
            <a:avLst/>
          </a:prstGeom>
          <a:noFill/>
        </p:spPr>
        <p:txBody>
          <a:bodyPr wrap="none" lIns="91390" tIns="45695" rIns="91390" bIns="45695">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err="1">
                <a:ln>
                  <a:noFill/>
                </a:ln>
                <a:solidFill>
                  <a:srgbClr val="00B050"/>
                </a:solidFill>
                <a:effectLst/>
                <a:uLnTx/>
                <a:uFillTx/>
                <a:latin typeface="Arial" charset="0"/>
                <a:ea typeface="+mn-ea"/>
                <a:cs typeface="Arial" panose="020B0604020202020204" pitchFamily="34" charset="0"/>
              </a:rPr>
              <a:t>Therapeutic</a:t>
            </a:r>
            <a:r>
              <a:rPr kumimoji="0" lang="it-IT" sz="1600" b="1" i="0" u="none" strike="noStrike" kern="1200" cap="none" spc="0" normalizeH="0" baseline="0" noProof="0" dirty="0">
                <a:ln>
                  <a:noFill/>
                </a:ln>
                <a:solidFill>
                  <a:srgbClr val="00B050"/>
                </a:solidFill>
                <a:effectLst/>
                <a:uLnTx/>
                <a:uFillTx/>
                <a:latin typeface="Arial" charset="0"/>
                <a:ea typeface="+mn-ea"/>
                <a:cs typeface="Arial" panose="020B0604020202020204" pitchFamily="34" charset="0"/>
              </a:rPr>
              <a:t> goal</a:t>
            </a:r>
            <a:endParaRPr kumimoji="0" lang="en-US" sz="1600" b="1" i="0" u="none" strike="noStrike" kern="1200" cap="none" spc="0" normalizeH="0" baseline="0" noProof="0" dirty="0">
              <a:ln>
                <a:noFill/>
              </a:ln>
              <a:solidFill>
                <a:srgbClr val="00B050"/>
              </a:solidFill>
              <a:effectLst/>
              <a:uLnTx/>
              <a:uFillTx/>
              <a:latin typeface="Arial" charset="0"/>
              <a:ea typeface="+mn-ea"/>
              <a:cs typeface="Arial" panose="020B0604020202020204" pitchFamily="34" charset="0"/>
            </a:endParaRPr>
          </a:p>
        </p:txBody>
      </p:sp>
      <p:sp>
        <p:nvSpPr>
          <p:cNvPr id="26" name="Rectangle 25"/>
          <p:cNvSpPr/>
          <p:nvPr/>
        </p:nvSpPr>
        <p:spPr>
          <a:xfrm>
            <a:off x="6845300" y="2386903"/>
            <a:ext cx="1250622" cy="3076815"/>
          </a:xfrm>
          <a:prstGeom prst="rect">
            <a:avLst/>
          </a:prstGeom>
          <a:solidFill>
            <a:schemeClr val="accent4">
              <a:lumMod val="60000"/>
              <a:lumOff val="40000"/>
              <a:alpha val="12157"/>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130" tIns="34065" rIns="68130" bIns="34065"/>
          <a:lstStyle/>
          <a:p>
            <a:pPr marL="0" marR="0" lvl="0" indent="0" algn="ctr" defTabSz="913314" rtl="0" eaLnBrk="1" fontAlgn="auto" latinLnBrk="0" hangingPunct="1">
              <a:lnSpc>
                <a:spcPct val="100000"/>
              </a:lnSpc>
              <a:spcBef>
                <a:spcPts val="60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ＭＳ Ｐゴシック"/>
                <a:cs typeface="Arial" panose="020B0604020202020204" pitchFamily="34" charset="0"/>
              </a:rPr>
              <a:t>NYHA IV</a:t>
            </a:r>
          </a:p>
        </p:txBody>
      </p:sp>
      <p:sp>
        <p:nvSpPr>
          <p:cNvPr id="27" name="Rectangle 26"/>
          <p:cNvSpPr/>
          <p:nvPr/>
        </p:nvSpPr>
        <p:spPr>
          <a:xfrm>
            <a:off x="4750710" y="2386903"/>
            <a:ext cx="2094591" cy="3076815"/>
          </a:xfrm>
          <a:prstGeom prst="rect">
            <a:avLst/>
          </a:prstGeom>
          <a:solidFill>
            <a:srgbClr val="000000">
              <a:alpha val="12157"/>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130" tIns="34065" rIns="68130" bIns="34065"/>
          <a:lstStyle/>
          <a:p>
            <a:pPr marL="0" marR="0" lvl="0" indent="0" algn="ctr" defTabSz="913314" rtl="0" eaLnBrk="1" fontAlgn="auto" latinLnBrk="0" hangingPunct="1">
              <a:lnSpc>
                <a:spcPct val="100000"/>
              </a:lnSpc>
              <a:spcBef>
                <a:spcPts val="60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ＭＳ Ｐゴシック"/>
                <a:cs typeface="Arial" panose="020B0604020202020204" pitchFamily="34" charset="0"/>
              </a:rPr>
              <a:t>NYHA III</a:t>
            </a:r>
          </a:p>
        </p:txBody>
      </p:sp>
      <p:sp>
        <p:nvSpPr>
          <p:cNvPr id="28" name="Rectangle 27"/>
          <p:cNvSpPr/>
          <p:nvPr/>
        </p:nvSpPr>
        <p:spPr>
          <a:xfrm>
            <a:off x="2489200" y="2399604"/>
            <a:ext cx="2261509" cy="3076815"/>
          </a:xfrm>
          <a:prstGeom prst="rect">
            <a:avLst/>
          </a:prstGeom>
          <a:solidFill>
            <a:schemeClr val="accent4">
              <a:lumMod val="60000"/>
              <a:lumOff val="40000"/>
              <a:alpha val="12157"/>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130" tIns="34065" rIns="68130" bIns="34065"/>
          <a:lstStyle/>
          <a:p>
            <a:pPr marL="0" marR="0" lvl="0" indent="0" algn="ctr" defTabSz="913314" rtl="0" eaLnBrk="1" fontAlgn="auto" latinLnBrk="0" hangingPunct="1">
              <a:lnSpc>
                <a:spcPct val="100000"/>
              </a:lnSpc>
              <a:spcBef>
                <a:spcPts val="60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ＭＳ Ｐゴシック"/>
                <a:cs typeface="Arial" panose="020B0604020202020204" pitchFamily="34" charset="0"/>
              </a:rPr>
              <a:t>NYHA II</a:t>
            </a:r>
          </a:p>
        </p:txBody>
      </p:sp>
      <p:sp>
        <p:nvSpPr>
          <p:cNvPr id="29" name="Rectangle 28"/>
          <p:cNvSpPr/>
          <p:nvPr/>
        </p:nvSpPr>
        <p:spPr>
          <a:xfrm>
            <a:off x="1696117" y="2414850"/>
            <a:ext cx="793089" cy="3076815"/>
          </a:xfrm>
          <a:prstGeom prst="rect">
            <a:avLst/>
          </a:prstGeom>
          <a:solidFill>
            <a:srgbClr val="000000">
              <a:alpha val="12157"/>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130" tIns="34065" rIns="68130" bIns="34065"/>
          <a:lstStyle/>
          <a:p>
            <a:pPr marL="0" marR="0" lvl="0" indent="0" algn="ctr" defTabSz="913314" rtl="0" eaLnBrk="1" fontAlgn="auto" latinLnBrk="0" hangingPunct="1">
              <a:lnSpc>
                <a:spcPct val="100000"/>
              </a:lnSpc>
              <a:spcBef>
                <a:spcPts val="60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ＭＳ Ｐゴシック"/>
                <a:cs typeface="Arial" panose="020B0604020202020204" pitchFamily="34" charset="0"/>
              </a:rPr>
              <a:t>NYHA I</a:t>
            </a:r>
          </a:p>
        </p:txBody>
      </p:sp>
    </p:spTree>
    <p:extLst>
      <p:ext uri="{BB962C8B-B14F-4D97-AF65-F5344CB8AC3E}">
        <p14:creationId xmlns:p14="http://schemas.microsoft.com/office/powerpoint/2010/main" val="129373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alpha val="97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165115" y="1297108"/>
            <a:ext cx="6470760" cy="904358"/>
          </a:xfrm>
          <a:prstGeom prst="roundRect">
            <a:avLst/>
          </a:prstGeom>
          <a:solidFill>
            <a:schemeClr val="bg2">
              <a:lumMod val="60000"/>
              <a:lumOff val="40000"/>
            </a:schemeClr>
          </a:solidFill>
          <a:ln>
            <a:solidFill>
              <a:srgbClr val="667580"/>
            </a:solidFill>
          </a:ln>
        </p:spPr>
        <p:style>
          <a:lnRef idx="2">
            <a:schemeClr val="accent1">
              <a:shade val="50000"/>
            </a:schemeClr>
          </a:lnRef>
          <a:fillRef idx="1">
            <a:schemeClr val="accent1"/>
          </a:fillRef>
          <a:effectRef idx="0">
            <a:schemeClr val="accent1"/>
          </a:effectRef>
          <a:fontRef idx="minor">
            <a:schemeClr val="lt1"/>
          </a:fontRef>
        </p:style>
        <p:txBody>
          <a:bodyPr lIns="64305" tIns="32152" rIns="64305" bIns="32152" anchor="ctr"/>
          <a:lstStyle/>
          <a:p>
            <a:pPr lvl="0" algn="ctr" fontAlgn="base">
              <a:spcBef>
                <a:spcPct val="0"/>
              </a:spcBef>
              <a:spcAft>
                <a:spcPct val="0"/>
              </a:spcAft>
              <a:defRPr/>
            </a:pPr>
            <a:r>
              <a:rPr lang="it-IT" sz="2400" dirty="0">
                <a:solidFill>
                  <a:schemeClr val="accent2"/>
                </a:solidFill>
              </a:rPr>
              <a:t>Migliora lo stato clinico dei pazienti con scompenso cardiaco</a:t>
            </a:r>
            <a:endParaRPr kumimoji="0" lang="de-CH" sz="2300" b="0" i="0" u="none" strike="noStrike" kern="1200" cap="none" spc="0" normalizeH="0" baseline="0" noProof="0" dirty="0">
              <a:ln>
                <a:noFill/>
              </a:ln>
              <a:solidFill>
                <a:schemeClr val="accent2"/>
              </a:solidFill>
              <a:effectLst/>
              <a:uLnTx/>
              <a:uFillTx/>
              <a:latin typeface="Arial"/>
            </a:endParaRPr>
          </a:p>
        </p:txBody>
      </p:sp>
      <p:sp>
        <p:nvSpPr>
          <p:cNvPr id="8" name="Rounded Rectangle 7"/>
          <p:cNvSpPr/>
          <p:nvPr/>
        </p:nvSpPr>
        <p:spPr>
          <a:xfrm>
            <a:off x="1165115" y="2748756"/>
            <a:ext cx="6470650" cy="1006475"/>
          </a:xfrm>
          <a:prstGeom prst="roundRect">
            <a:avLst/>
          </a:prstGeom>
          <a:solidFill>
            <a:schemeClr val="bg2">
              <a:lumMod val="60000"/>
              <a:lumOff val="40000"/>
            </a:schemeClr>
          </a:solidFill>
          <a:ln>
            <a:solidFill>
              <a:srgbClr val="667580"/>
            </a:solidFill>
          </a:ln>
        </p:spPr>
        <p:style>
          <a:lnRef idx="2">
            <a:schemeClr val="accent1">
              <a:shade val="50000"/>
            </a:schemeClr>
          </a:lnRef>
          <a:fillRef idx="1">
            <a:schemeClr val="accent1"/>
          </a:fillRef>
          <a:effectRef idx="0">
            <a:schemeClr val="accent1"/>
          </a:effectRef>
          <a:fontRef idx="minor">
            <a:schemeClr val="lt1"/>
          </a:fontRef>
        </p:style>
        <p:txBody>
          <a:bodyPr lIns="64305" tIns="32152" rIns="64305" bIns="32152" anchor="ctr"/>
          <a:lstStyle/>
          <a:p>
            <a:pPr lvl="0" algn="ctr" fontAlgn="base">
              <a:spcBef>
                <a:spcPct val="0"/>
              </a:spcBef>
              <a:spcAft>
                <a:spcPct val="0"/>
              </a:spcAft>
              <a:defRPr/>
            </a:pPr>
            <a:r>
              <a:rPr lang="it-IT" sz="2400" dirty="0">
                <a:solidFill>
                  <a:schemeClr val="accent2"/>
                </a:solidFill>
              </a:rPr>
              <a:t>Migliorare la capacità funzionale e la qualità della vita</a:t>
            </a:r>
            <a:endParaRPr kumimoji="0" lang="de-CH" sz="2300" b="0" i="0" u="none" strike="noStrike" kern="1200" cap="none" spc="0" normalizeH="0" baseline="0" noProof="0" dirty="0">
              <a:ln>
                <a:noFill/>
              </a:ln>
              <a:solidFill>
                <a:schemeClr val="accent2"/>
              </a:solidFill>
              <a:effectLst/>
              <a:uLnTx/>
              <a:uFillTx/>
              <a:latin typeface="Arial"/>
            </a:endParaRPr>
          </a:p>
        </p:txBody>
      </p:sp>
      <p:sp>
        <p:nvSpPr>
          <p:cNvPr id="11" name="Rounded Rectangle 10"/>
          <p:cNvSpPr/>
          <p:nvPr/>
        </p:nvSpPr>
        <p:spPr>
          <a:xfrm>
            <a:off x="1165115" y="4089797"/>
            <a:ext cx="6470650" cy="1006475"/>
          </a:xfrm>
          <a:prstGeom prst="roundRect">
            <a:avLst/>
          </a:prstGeom>
          <a:solidFill>
            <a:schemeClr val="bg2">
              <a:lumMod val="60000"/>
              <a:lumOff val="40000"/>
            </a:schemeClr>
          </a:solidFill>
          <a:ln>
            <a:solidFill>
              <a:srgbClr val="667580"/>
            </a:solidFill>
          </a:ln>
        </p:spPr>
        <p:style>
          <a:lnRef idx="2">
            <a:schemeClr val="accent1">
              <a:shade val="50000"/>
            </a:schemeClr>
          </a:lnRef>
          <a:fillRef idx="1">
            <a:schemeClr val="accent1"/>
          </a:fillRef>
          <a:effectRef idx="0">
            <a:schemeClr val="accent1"/>
          </a:effectRef>
          <a:fontRef idx="minor">
            <a:schemeClr val="lt1"/>
          </a:fontRef>
        </p:style>
        <p:txBody>
          <a:bodyPr lIns="64305" tIns="32152" rIns="64305" bIns="32152" anchor="ctr"/>
          <a:lstStyle/>
          <a:p>
            <a:pPr lvl="0" algn="ctr" fontAlgn="base">
              <a:spcBef>
                <a:spcPct val="0"/>
              </a:spcBef>
              <a:spcAft>
                <a:spcPct val="0"/>
              </a:spcAft>
              <a:defRPr/>
            </a:pPr>
            <a:r>
              <a:rPr lang="it-IT" sz="2400" dirty="0">
                <a:solidFill>
                  <a:schemeClr val="accent2"/>
                </a:solidFill>
              </a:rPr>
              <a:t>Prevenire il ricovero in ospedale e ridurre la mortalità</a:t>
            </a:r>
            <a:endParaRPr kumimoji="0" lang="de-CH" sz="2300" b="0" i="0" u="none" strike="noStrike" kern="1200" cap="none" spc="0" normalizeH="0" baseline="0" noProof="0" dirty="0">
              <a:ln>
                <a:noFill/>
              </a:ln>
              <a:solidFill>
                <a:schemeClr val="accent2"/>
              </a:solidFill>
              <a:effectLst/>
              <a:uLnTx/>
              <a:uFillTx/>
              <a:latin typeface="Arial"/>
            </a:endParaRPr>
          </a:p>
        </p:txBody>
      </p:sp>
      <p:sp>
        <p:nvSpPr>
          <p:cNvPr id="13" name="Text Placeholder 2"/>
          <p:cNvSpPr txBox="1">
            <a:spLocks/>
          </p:cNvSpPr>
          <p:nvPr/>
        </p:nvSpPr>
        <p:spPr bwMode="gray">
          <a:xfrm>
            <a:off x="0" y="5934075"/>
            <a:ext cx="4562475" cy="427038"/>
          </a:xfrm>
          <a:prstGeom prst="rect">
            <a:avLst/>
          </a:prstGeom>
          <a:noFill/>
          <a:ln w="9525">
            <a:noFill/>
            <a:miter lim="800000"/>
            <a:headEnd/>
            <a:tailEnd/>
          </a:ln>
        </p:spPr>
        <p:txBody>
          <a:bodyPr lIns="0" tIns="0" rIns="0" bIns="0"/>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0"/>
              </a:spcBef>
              <a:spcAft>
                <a:spcPts val="0"/>
              </a:spcAft>
              <a:buClr>
                <a:srgbClr val="FCAF17"/>
              </a:buClr>
              <a:buSzPct val="110000"/>
              <a:buFont typeface="Wingdings" pitchFamily="2" charset="2"/>
              <a:buNone/>
              <a:tabLst/>
              <a:defRPr/>
            </a:pPr>
            <a:endParaRPr kumimoji="0" lang="en-US" sz="800" b="0" i="0" u="none" strike="noStrike" kern="0" cap="none" spc="0" normalizeH="0" baseline="0" noProof="0" dirty="0">
              <a:ln>
                <a:noFill/>
              </a:ln>
              <a:solidFill>
                <a:prstClr val="black"/>
              </a:solidFill>
              <a:effectLst/>
              <a:uLnTx/>
              <a:uFillTx/>
              <a:latin typeface="Arial"/>
              <a:ea typeface="+mn-ea"/>
              <a:cs typeface="+mn-cs"/>
            </a:endParaRPr>
          </a:p>
        </p:txBody>
      </p:sp>
      <p:sp>
        <p:nvSpPr>
          <p:cNvPr id="25606" name="Text Placeholder 3"/>
          <p:cNvSpPr txBox="1">
            <a:spLocks/>
          </p:cNvSpPr>
          <p:nvPr/>
        </p:nvSpPr>
        <p:spPr bwMode="gray">
          <a:xfrm>
            <a:off x="4400550" y="6407150"/>
            <a:ext cx="30305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234950" indent="-161925">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400050" indent="-176213">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577850" indent="-17145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752475" indent="-161925">
              <a:spcBef>
                <a:spcPct val="20000"/>
              </a:spcBef>
              <a:buChar char="»"/>
              <a:defRPr sz="1400">
                <a:solidFill>
                  <a:srgbClr val="000000"/>
                </a:solidFill>
                <a:latin typeface="Arial" panose="020B0604020202020204" pitchFamily="34" charset="0"/>
              </a:defRPr>
            </a:lvl5pPr>
            <a:lvl6pPr marL="1209675" indent="-161925" eaLnBrk="0" fontAlgn="base" hangingPunct="0">
              <a:spcBef>
                <a:spcPct val="20000"/>
              </a:spcBef>
              <a:spcAft>
                <a:spcPct val="0"/>
              </a:spcAft>
              <a:buChar char="»"/>
              <a:defRPr sz="1400">
                <a:solidFill>
                  <a:srgbClr val="000000"/>
                </a:solidFill>
                <a:latin typeface="Arial" panose="020B0604020202020204" pitchFamily="34" charset="0"/>
              </a:defRPr>
            </a:lvl6pPr>
            <a:lvl7pPr marL="1666875" indent="-161925" eaLnBrk="0" fontAlgn="base" hangingPunct="0">
              <a:spcBef>
                <a:spcPct val="20000"/>
              </a:spcBef>
              <a:spcAft>
                <a:spcPct val="0"/>
              </a:spcAft>
              <a:buChar char="»"/>
              <a:defRPr sz="1400">
                <a:solidFill>
                  <a:srgbClr val="000000"/>
                </a:solidFill>
                <a:latin typeface="Arial" panose="020B0604020202020204" pitchFamily="34" charset="0"/>
              </a:defRPr>
            </a:lvl7pPr>
            <a:lvl8pPr marL="2124075" indent="-161925" eaLnBrk="0" fontAlgn="base" hangingPunct="0">
              <a:spcBef>
                <a:spcPct val="20000"/>
              </a:spcBef>
              <a:spcAft>
                <a:spcPct val="0"/>
              </a:spcAft>
              <a:buChar char="»"/>
              <a:defRPr sz="1400">
                <a:solidFill>
                  <a:srgbClr val="000000"/>
                </a:solidFill>
                <a:latin typeface="Arial" panose="020B0604020202020204" pitchFamily="34" charset="0"/>
              </a:defRPr>
            </a:lvl8pPr>
            <a:lvl9pPr marL="2581275" indent="-161925" eaLnBrk="0" fontAlgn="base" hangingPunct="0">
              <a:spcBef>
                <a:spcPct val="20000"/>
              </a:spcBef>
              <a:spcAft>
                <a:spcPct val="0"/>
              </a:spcAft>
              <a:buChar char="»"/>
              <a:defRPr sz="14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FCAF17"/>
              </a:buClr>
              <a:buSzPct val="110000"/>
              <a:buFont typeface="Wingdings" panose="05000000000000000000" pitchFamily="2" charset="2"/>
              <a:buNone/>
              <a:tabLst/>
              <a:defRPr/>
            </a:pPr>
            <a:r>
              <a:rPr kumimoji="0" lang="en-US" altLang="en-US" sz="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Ponikowski P et al. Eur Heart J. 21 May 2016. doi:10.1093/eurheartj/ehw128</a:t>
            </a:r>
          </a:p>
          <a:p>
            <a:pPr marL="0" marR="0" lvl="0" indent="0" algn="l" defTabSz="914400" rtl="0" eaLnBrk="0" fontAlgn="base" latinLnBrk="0" hangingPunct="0">
              <a:lnSpc>
                <a:spcPct val="100000"/>
              </a:lnSpc>
              <a:spcBef>
                <a:spcPct val="0"/>
              </a:spcBef>
              <a:spcAft>
                <a:spcPct val="0"/>
              </a:spcAft>
              <a:buClr>
                <a:srgbClr val="FCAF17"/>
              </a:buClr>
              <a:buSzPct val="110000"/>
              <a:buFont typeface="Wingdings" panose="05000000000000000000" pitchFamily="2" charset="2"/>
              <a:buNone/>
              <a:tabLst/>
              <a:defRPr/>
            </a:pPr>
            <a:endParaRPr kumimoji="0" lang="en-US" altLang="en-US" sz="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rgbClr val="FCAF17"/>
              </a:buClr>
              <a:buSzPct val="110000"/>
              <a:buFont typeface="Wingdings" panose="05000000000000000000" pitchFamily="2" charset="2"/>
              <a:buNone/>
              <a:tabLst/>
              <a:defRPr/>
            </a:pPr>
            <a:endParaRPr kumimoji="0" lang="en-US" altLang="en-US" sz="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itle 2"/>
          <p:cNvSpPr txBox="1">
            <a:spLocks/>
          </p:cNvSpPr>
          <p:nvPr/>
        </p:nvSpPr>
        <p:spPr>
          <a:xfrm>
            <a:off x="549275" y="230188"/>
            <a:ext cx="8110538" cy="660400"/>
          </a:xfrm>
          <a:prstGeom prst="rect">
            <a:avLst/>
          </a:prstGeom>
        </p:spPr>
        <p:txBody>
          <a:bodyPr lIns="93737" tIns="64305" rIns="93737" bIns="64305" anchor="ctr"/>
          <a:lstStyle>
            <a:lvl1pPr algn="l" rtl="0" eaLnBrk="1" fontAlgn="base" hangingPunct="1">
              <a:lnSpc>
                <a:spcPct val="75000"/>
              </a:lnSpc>
              <a:spcBef>
                <a:spcPct val="0"/>
              </a:spcBef>
              <a:spcAft>
                <a:spcPct val="0"/>
              </a:spcAft>
              <a:defRPr sz="4100">
                <a:solidFill>
                  <a:schemeClr val="accent4"/>
                </a:solidFill>
                <a:latin typeface="+mj-lt"/>
                <a:ea typeface="+mj-ea"/>
                <a:cs typeface="+mj-cs"/>
              </a:defRPr>
            </a:lvl1pPr>
            <a:lvl2pPr algn="l" rtl="0" eaLnBrk="1" fontAlgn="base" hangingPunct="1">
              <a:lnSpc>
                <a:spcPct val="95000"/>
              </a:lnSpc>
              <a:spcBef>
                <a:spcPct val="0"/>
              </a:spcBef>
              <a:spcAft>
                <a:spcPct val="0"/>
              </a:spcAft>
              <a:defRPr sz="4100">
                <a:solidFill>
                  <a:schemeClr val="folHlink"/>
                </a:solidFill>
                <a:latin typeface="Arial" charset="0"/>
              </a:defRPr>
            </a:lvl2pPr>
            <a:lvl3pPr algn="l" rtl="0" eaLnBrk="1" fontAlgn="base" hangingPunct="1">
              <a:lnSpc>
                <a:spcPct val="95000"/>
              </a:lnSpc>
              <a:spcBef>
                <a:spcPct val="0"/>
              </a:spcBef>
              <a:spcAft>
                <a:spcPct val="0"/>
              </a:spcAft>
              <a:defRPr sz="4100">
                <a:solidFill>
                  <a:schemeClr val="folHlink"/>
                </a:solidFill>
                <a:latin typeface="Arial" charset="0"/>
              </a:defRPr>
            </a:lvl3pPr>
            <a:lvl4pPr algn="l" rtl="0" eaLnBrk="1" fontAlgn="base" hangingPunct="1">
              <a:lnSpc>
                <a:spcPct val="95000"/>
              </a:lnSpc>
              <a:spcBef>
                <a:spcPct val="0"/>
              </a:spcBef>
              <a:spcAft>
                <a:spcPct val="0"/>
              </a:spcAft>
              <a:defRPr sz="4100">
                <a:solidFill>
                  <a:schemeClr val="folHlink"/>
                </a:solidFill>
                <a:latin typeface="Arial" charset="0"/>
              </a:defRPr>
            </a:lvl4pPr>
            <a:lvl5pPr algn="l" rtl="0" eaLnBrk="1" fontAlgn="base" hangingPunct="1">
              <a:lnSpc>
                <a:spcPct val="95000"/>
              </a:lnSpc>
              <a:spcBef>
                <a:spcPct val="0"/>
              </a:spcBef>
              <a:spcAft>
                <a:spcPct val="0"/>
              </a:spcAft>
              <a:defRPr sz="4100">
                <a:solidFill>
                  <a:schemeClr val="folHlink"/>
                </a:solidFill>
                <a:latin typeface="Arial" charset="0"/>
              </a:defRPr>
            </a:lvl5pPr>
            <a:lvl6pPr marL="666464" algn="l" rtl="0" eaLnBrk="1" fontAlgn="base" hangingPunct="1">
              <a:lnSpc>
                <a:spcPct val="95000"/>
              </a:lnSpc>
              <a:spcBef>
                <a:spcPct val="0"/>
              </a:spcBef>
              <a:spcAft>
                <a:spcPct val="0"/>
              </a:spcAft>
              <a:defRPr sz="4100">
                <a:solidFill>
                  <a:schemeClr val="folHlink"/>
                </a:solidFill>
                <a:latin typeface="Arial" charset="0"/>
              </a:defRPr>
            </a:lvl6pPr>
            <a:lvl7pPr marL="1332927" algn="l" rtl="0" eaLnBrk="1" fontAlgn="base" hangingPunct="1">
              <a:lnSpc>
                <a:spcPct val="95000"/>
              </a:lnSpc>
              <a:spcBef>
                <a:spcPct val="0"/>
              </a:spcBef>
              <a:spcAft>
                <a:spcPct val="0"/>
              </a:spcAft>
              <a:defRPr sz="4100">
                <a:solidFill>
                  <a:schemeClr val="folHlink"/>
                </a:solidFill>
                <a:latin typeface="Arial" charset="0"/>
              </a:defRPr>
            </a:lvl7pPr>
            <a:lvl8pPr marL="1999392" algn="l" rtl="0" eaLnBrk="1" fontAlgn="base" hangingPunct="1">
              <a:lnSpc>
                <a:spcPct val="95000"/>
              </a:lnSpc>
              <a:spcBef>
                <a:spcPct val="0"/>
              </a:spcBef>
              <a:spcAft>
                <a:spcPct val="0"/>
              </a:spcAft>
              <a:defRPr sz="4100">
                <a:solidFill>
                  <a:schemeClr val="folHlink"/>
                </a:solidFill>
                <a:latin typeface="Arial" charset="0"/>
              </a:defRPr>
            </a:lvl8pPr>
            <a:lvl9pPr marL="2665856" algn="l" rtl="0" eaLnBrk="1" fontAlgn="base" hangingPunct="1">
              <a:lnSpc>
                <a:spcPct val="95000"/>
              </a:lnSpc>
              <a:spcBef>
                <a:spcPct val="0"/>
              </a:spcBef>
              <a:spcAft>
                <a:spcPct val="0"/>
              </a:spcAft>
              <a:defRPr sz="4100">
                <a:solidFill>
                  <a:schemeClr val="folHlink"/>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0" cap="none" spc="0" normalizeH="0" baseline="0" noProof="0" dirty="0">
                <a:ln>
                  <a:noFill/>
                </a:ln>
                <a:solidFill>
                  <a:prstClr val="black"/>
                </a:solidFill>
                <a:effectLst/>
                <a:uLnTx/>
                <a:uFillTx/>
                <a:latin typeface="Arial"/>
                <a:ea typeface="+mj-ea"/>
                <a:cs typeface="+mj-cs"/>
              </a:rPr>
              <a:t>Goal of treatment as per ESC-HF guidelines</a:t>
            </a:r>
          </a:p>
        </p:txBody>
      </p:sp>
      <p:pic>
        <p:nvPicPr>
          <p:cNvPr id="25608" name="Picture 2" descr="C:\Users\ABDULSY2\Desktop\Desktop\WORK\LCZ696\ESC-HF Guidelines\EUUN0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675" y="141288"/>
            <a:ext cx="12271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Placeholder 2"/>
          <p:cNvSpPr txBox="1">
            <a:spLocks/>
          </p:cNvSpPr>
          <p:nvPr/>
        </p:nvSpPr>
        <p:spPr bwMode="gray">
          <a:xfrm>
            <a:off x="525463" y="6415088"/>
            <a:ext cx="3154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1775" indent="-231775">
              <a:lnSpc>
                <a:spcPct val="95000"/>
              </a:lnSpc>
              <a:spcBef>
                <a:spcPct val="75000"/>
              </a:spcBef>
              <a:buClr>
                <a:schemeClr val="accent1"/>
              </a:buClr>
              <a:buSzPct val="110000"/>
              <a:buFont typeface="Wingdings" panose="05000000000000000000" pitchFamily="2" charset="2"/>
              <a:buChar char="§"/>
              <a:defRPr sz="2400">
                <a:solidFill>
                  <a:srgbClr val="000000"/>
                </a:solidFill>
                <a:latin typeface="Arial" panose="020B0604020202020204" pitchFamily="34" charset="0"/>
              </a:defRPr>
            </a:lvl1pPr>
            <a:lvl2pPr marL="115888">
              <a:lnSpc>
                <a:spcPct val="95000"/>
              </a:lnSpc>
              <a:spcBef>
                <a:spcPct val="40000"/>
              </a:spcBef>
              <a:buClr>
                <a:srgbClr val="917B69"/>
              </a:buClr>
              <a:buFont typeface="Arial" panose="020B0604020202020204" pitchFamily="34" charset="0"/>
              <a:buChar char="•"/>
              <a:defRPr sz="2000">
                <a:solidFill>
                  <a:srgbClr val="000000"/>
                </a:solidFill>
                <a:latin typeface="Arial" panose="020B0604020202020204" pitchFamily="34" charset="0"/>
              </a:defRPr>
            </a:lvl2pPr>
            <a:lvl3pPr marL="400050" indent="-176213">
              <a:lnSpc>
                <a:spcPct val="95000"/>
              </a:lnSpc>
              <a:spcBef>
                <a:spcPct val="30000"/>
              </a:spcBef>
              <a:buFont typeface="Arial" panose="020B0604020202020204" pitchFamily="34" charset="0"/>
              <a:buChar char="-"/>
              <a:defRPr>
                <a:solidFill>
                  <a:srgbClr val="000000"/>
                </a:solidFill>
                <a:latin typeface="Arial" panose="020B0604020202020204" pitchFamily="34" charset="0"/>
              </a:defRPr>
            </a:lvl3pPr>
            <a:lvl4pPr marL="577850" indent="-171450">
              <a:lnSpc>
                <a:spcPct val="95000"/>
              </a:lnSpc>
              <a:spcBef>
                <a:spcPct val="20000"/>
              </a:spcBef>
              <a:buFont typeface="Arial" panose="020B0604020202020204" pitchFamily="34" charset="0"/>
              <a:buChar char="•"/>
              <a:defRPr sz="1600">
                <a:solidFill>
                  <a:srgbClr val="000000"/>
                </a:solidFill>
                <a:latin typeface="Arial" panose="020B0604020202020204" pitchFamily="34" charset="0"/>
              </a:defRPr>
            </a:lvl4pPr>
            <a:lvl5pPr marL="752475" indent="-161925">
              <a:spcBef>
                <a:spcPct val="20000"/>
              </a:spcBef>
              <a:buChar char="»"/>
              <a:defRPr sz="1400">
                <a:solidFill>
                  <a:srgbClr val="000000"/>
                </a:solidFill>
                <a:latin typeface="Arial" panose="020B0604020202020204" pitchFamily="34" charset="0"/>
              </a:defRPr>
            </a:lvl5pPr>
            <a:lvl6pPr marL="1209675" indent="-161925" eaLnBrk="0" fontAlgn="base" hangingPunct="0">
              <a:spcBef>
                <a:spcPct val="20000"/>
              </a:spcBef>
              <a:spcAft>
                <a:spcPct val="0"/>
              </a:spcAft>
              <a:buChar char="»"/>
              <a:defRPr sz="1400">
                <a:solidFill>
                  <a:srgbClr val="000000"/>
                </a:solidFill>
                <a:latin typeface="Arial" panose="020B0604020202020204" pitchFamily="34" charset="0"/>
              </a:defRPr>
            </a:lvl6pPr>
            <a:lvl7pPr marL="1666875" indent="-161925" eaLnBrk="0" fontAlgn="base" hangingPunct="0">
              <a:spcBef>
                <a:spcPct val="20000"/>
              </a:spcBef>
              <a:spcAft>
                <a:spcPct val="0"/>
              </a:spcAft>
              <a:buChar char="»"/>
              <a:defRPr sz="1400">
                <a:solidFill>
                  <a:srgbClr val="000000"/>
                </a:solidFill>
                <a:latin typeface="Arial" panose="020B0604020202020204" pitchFamily="34" charset="0"/>
              </a:defRPr>
            </a:lvl7pPr>
            <a:lvl8pPr marL="2124075" indent="-161925" eaLnBrk="0" fontAlgn="base" hangingPunct="0">
              <a:spcBef>
                <a:spcPct val="20000"/>
              </a:spcBef>
              <a:spcAft>
                <a:spcPct val="0"/>
              </a:spcAft>
              <a:buChar char="»"/>
              <a:defRPr sz="1400">
                <a:solidFill>
                  <a:srgbClr val="000000"/>
                </a:solidFill>
                <a:latin typeface="Arial" panose="020B0604020202020204" pitchFamily="34" charset="0"/>
              </a:defRPr>
            </a:lvl8pPr>
            <a:lvl9pPr marL="2581275" indent="-161925" eaLnBrk="0" fontAlgn="base" hangingPunct="0">
              <a:spcBef>
                <a:spcPct val="20000"/>
              </a:spcBef>
              <a:spcAft>
                <a:spcPct val="0"/>
              </a:spcAft>
              <a:buChar char="»"/>
              <a:defRPr sz="1400">
                <a:solidFill>
                  <a:srgbClr val="000000"/>
                </a:solidFill>
                <a:latin typeface="Arial" panose="020B0604020202020204" pitchFamily="34" charset="0"/>
              </a:defRPr>
            </a:lvl9pPr>
          </a:lstStyle>
          <a:p>
            <a:pPr marL="115888" marR="0" lvl="1" indent="0" algn="l" defTabSz="914400" rtl="0" eaLnBrk="0" fontAlgn="base" latinLnBrk="0" hangingPunct="0">
              <a:lnSpc>
                <a:spcPct val="100000"/>
              </a:lnSpc>
              <a:spcBef>
                <a:spcPts val="288"/>
              </a:spcBef>
              <a:spcAft>
                <a:spcPct val="0"/>
              </a:spcAft>
              <a:buClr>
                <a:srgbClr val="917B69"/>
              </a:buClr>
              <a:buSzTx/>
              <a:buFont typeface="Arial" panose="020B0604020202020204" pitchFamily="34" charset="0"/>
              <a:buNone/>
              <a:tabLst/>
              <a:defRPr/>
            </a:pPr>
            <a:r>
              <a:rPr kumimoji="0" lang="en-US" altLang="en-US" sz="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ESC-HF, European Society of Cardiology-Heart Failure</a:t>
            </a:r>
          </a:p>
        </p:txBody>
      </p:sp>
    </p:spTree>
    <p:extLst>
      <p:ext uri="{BB962C8B-B14F-4D97-AF65-F5344CB8AC3E}">
        <p14:creationId xmlns:p14="http://schemas.microsoft.com/office/powerpoint/2010/main" val="147369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4089387" y="3216364"/>
            <a:ext cx="531698" cy="1102492"/>
          </a:xfrm>
          <a:prstGeom prst="rect">
            <a:avLst/>
          </a:prstGeom>
          <a:blipFill>
            <a:blip r:embed="rId3" cstate="print"/>
            <a:stretch>
              <a:fillRect/>
            </a:stretch>
          </a:blipFill>
        </p:spPr>
        <p:txBody>
          <a:bodyPr wrap="square" lIns="0" tIns="0" rIns="0" bIns="0" rtlCol="0"/>
          <a:lstStyle/>
          <a:p>
            <a:endParaRPr sz="1539"/>
          </a:p>
        </p:txBody>
      </p:sp>
      <p:sp>
        <p:nvSpPr>
          <p:cNvPr id="4" name="object 4"/>
          <p:cNvSpPr txBox="1"/>
          <p:nvPr/>
        </p:nvSpPr>
        <p:spPr>
          <a:xfrm>
            <a:off x="1739725" y="3308822"/>
            <a:ext cx="1574679" cy="347802"/>
          </a:xfrm>
          <a:prstGeom prst="rect">
            <a:avLst/>
          </a:prstGeom>
        </p:spPr>
        <p:txBody>
          <a:bodyPr vert="horz" wrap="square" lIns="0" tIns="39638" rIns="0" bIns="0" rtlCol="0">
            <a:spAutoFit/>
          </a:bodyPr>
          <a:lstStyle/>
          <a:p>
            <a:pPr marL="10860" marR="4344" indent="63530">
              <a:lnSpc>
                <a:spcPts val="1214"/>
              </a:lnSpc>
              <a:spcBef>
                <a:spcPts val="312"/>
              </a:spcBef>
            </a:pPr>
            <a:r>
              <a:rPr sz="1197" b="1" spc="9" dirty="0">
                <a:solidFill>
                  <a:srgbClr val="FFFF00"/>
                </a:solidFill>
                <a:latin typeface="Verdana"/>
                <a:cs typeface="Verdana"/>
              </a:rPr>
              <a:t>Blocco del </a:t>
            </a:r>
            <a:r>
              <a:rPr sz="1197" b="1" spc="13" dirty="0">
                <a:solidFill>
                  <a:srgbClr val="FFFF00"/>
                </a:solidFill>
                <a:latin typeface="Verdana"/>
                <a:cs typeface="Verdana"/>
              </a:rPr>
              <a:t>RAAS  </a:t>
            </a:r>
            <a:r>
              <a:rPr sz="1197" b="1" spc="9" dirty="0">
                <a:solidFill>
                  <a:srgbClr val="FFFF00"/>
                </a:solidFill>
                <a:latin typeface="Verdana"/>
                <a:cs typeface="Verdana"/>
              </a:rPr>
              <a:t>tradizionale </a:t>
            </a:r>
            <a:r>
              <a:rPr sz="1197" b="1" dirty="0">
                <a:solidFill>
                  <a:srgbClr val="FFFF00"/>
                </a:solidFill>
                <a:latin typeface="Verdana"/>
                <a:cs typeface="Verdana"/>
              </a:rPr>
              <a:t>in</a:t>
            </a:r>
            <a:r>
              <a:rPr sz="1197" b="1" spc="51" dirty="0">
                <a:solidFill>
                  <a:srgbClr val="FFFF00"/>
                </a:solidFill>
                <a:latin typeface="Verdana"/>
                <a:cs typeface="Verdana"/>
              </a:rPr>
              <a:t> </a:t>
            </a:r>
            <a:r>
              <a:rPr sz="1197" b="1" spc="9" dirty="0">
                <a:solidFill>
                  <a:srgbClr val="FFFF00"/>
                </a:solidFill>
                <a:latin typeface="Verdana"/>
                <a:cs typeface="Verdana"/>
              </a:rPr>
              <a:t>HF</a:t>
            </a:r>
            <a:endParaRPr sz="1197">
              <a:latin typeface="Verdana"/>
              <a:cs typeface="Verdana"/>
            </a:endParaRPr>
          </a:p>
        </p:txBody>
      </p:sp>
      <p:sp>
        <p:nvSpPr>
          <p:cNvPr id="5" name="object 5"/>
          <p:cNvSpPr txBox="1"/>
          <p:nvPr/>
        </p:nvSpPr>
        <p:spPr>
          <a:xfrm>
            <a:off x="4588340" y="3106403"/>
            <a:ext cx="288329" cy="168830"/>
          </a:xfrm>
          <a:prstGeom prst="rect">
            <a:avLst/>
          </a:prstGeom>
        </p:spPr>
        <p:txBody>
          <a:bodyPr vert="horz" wrap="square" lIns="0" tIns="10860" rIns="0" bIns="0" rtlCol="0">
            <a:spAutoFit/>
          </a:bodyPr>
          <a:lstStyle/>
          <a:p>
            <a:pPr marL="10860">
              <a:spcBef>
                <a:spcPts val="86"/>
              </a:spcBef>
              <a:tabLst>
                <a:tab pos="276924" algn="l"/>
              </a:tabLst>
            </a:pPr>
            <a:r>
              <a:rPr sz="1026" u="heavy" spc="-4" dirty="0">
                <a:solidFill>
                  <a:srgbClr val="124876"/>
                </a:solidFill>
                <a:latin typeface="Times New Roman"/>
                <a:cs typeface="Times New Roman"/>
              </a:rPr>
              <a:t> 	</a:t>
            </a:r>
            <a:endParaRPr sz="1026">
              <a:latin typeface="Times New Roman"/>
              <a:cs typeface="Times New Roman"/>
            </a:endParaRPr>
          </a:p>
        </p:txBody>
      </p:sp>
      <p:sp>
        <p:nvSpPr>
          <p:cNvPr id="6" name="object 6"/>
          <p:cNvSpPr txBox="1"/>
          <p:nvPr/>
        </p:nvSpPr>
        <p:spPr>
          <a:xfrm>
            <a:off x="5644030" y="3106403"/>
            <a:ext cx="2584646" cy="1086389"/>
          </a:xfrm>
          <a:prstGeom prst="rect">
            <a:avLst/>
          </a:prstGeom>
        </p:spPr>
        <p:txBody>
          <a:bodyPr vert="horz" wrap="square" lIns="0" tIns="10860" rIns="0" bIns="0" rtlCol="0">
            <a:spAutoFit/>
          </a:bodyPr>
          <a:lstStyle/>
          <a:p>
            <a:pPr marL="304617" indent="-160182">
              <a:spcBef>
                <a:spcPts val="86"/>
              </a:spcBef>
              <a:buClr>
                <a:srgbClr val="124876"/>
              </a:buClr>
              <a:buFont typeface="Arial"/>
              <a:buChar char="•"/>
              <a:tabLst>
                <a:tab pos="304617" algn="l"/>
                <a:tab pos="305160" algn="l"/>
              </a:tabLst>
            </a:pPr>
            <a:r>
              <a:rPr sz="1026" spc="4" dirty="0">
                <a:solidFill>
                  <a:srgbClr val="FFFFFF"/>
                </a:solidFill>
                <a:latin typeface="Verdana"/>
                <a:cs typeface="Verdana"/>
              </a:rPr>
              <a:t>Riduzione </a:t>
            </a:r>
            <a:r>
              <a:rPr sz="1026" dirty="0">
                <a:solidFill>
                  <a:srgbClr val="FFFFFF"/>
                </a:solidFill>
                <a:latin typeface="Verdana"/>
                <a:cs typeface="Verdana"/>
              </a:rPr>
              <a:t>della </a:t>
            </a:r>
            <a:r>
              <a:rPr sz="1026" spc="4" dirty="0">
                <a:solidFill>
                  <a:srgbClr val="FFFFFF"/>
                </a:solidFill>
                <a:latin typeface="Verdana"/>
                <a:cs typeface="Verdana"/>
              </a:rPr>
              <a:t>pressione</a:t>
            </a:r>
            <a:r>
              <a:rPr sz="1026" spc="150" dirty="0">
                <a:solidFill>
                  <a:srgbClr val="FFFFFF"/>
                </a:solidFill>
                <a:latin typeface="Verdana"/>
                <a:cs typeface="Verdana"/>
              </a:rPr>
              <a:t> </a:t>
            </a:r>
            <a:r>
              <a:rPr sz="1026" dirty="0">
                <a:solidFill>
                  <a:srgbClr val="FFFFFF"/>
                </a:solidFill>
                <a:latin typeface="Verdana"/>
                <a:cs typeface="Verdana"/>
              </a:rPr>
              <a:t>intra-</a:t>
            </a:r>
            <a:endParaRPr sz="1026">
              <a:latin typeface="Verdana"/>
              <a:cs typeface="Verdana"/>
            </a:endParaRPr>
          </a:p>
          <a:p>
            <a:pPr marL="159096" algn="ctr">
              <a:spcBef>
                <a:spcPts val="38"/>
              </a:spcBef>
            </a:pPr>
            <a:r>
              <a:rPr sz="1026" spc="4" dirty="0">
                <a:solidFill>
                  <a:srgbClr val="FFFFFF"/>
                </a:solidFill>
                <a:latin typeface="Verdana"/>
                <a:cs typeface="Verdana"/>
              </a:rPr>
              <a:t>glomerulare</a:t>
            </a:r>
            <a:endParaRPr sz="1026">
              <a:latin typeface="Verdana"/>
              <a:cs typeface="Verdana"/>
            </a:endParaRPr>
          </a:p>
          <a:p>
            <a:pPr marL="170498" indent="-159639">
              <a:spcBef>
                <a:spcPts val="487"/>
              </a:spcBef>
              <a:buClr>
                <a:srgbClr val="124876"/>
              </a:buClr>
              <a:buFont typeface="Arial"/>
              <a:buChar char="•"/>
              <a:tabLst>
                <a:tab pos="170498" algn="l"/>
                <a:tab pos="171041" algn="l"/>
              </a:tabLst>
            </a:pPr>
            <a:r>
              <a:rPr sz="1026" b="1" spc="4" dirty="0">
                <a:solidFill>
                  <a:srgbClr val="FF0000"/>
                </a:solidFill>
                <a:latin typeface="Verdana"/>
                <a:cs typeface="Verdana"/>
              </a:rPr>
              <a:t>Può </a:t>
            </a:r>
            <a:r>
              <a:rPr sz="1026" b="1" spc="9" dirty="0">
                <a:solidFill>
                  <a:srgbClr val="FF0000"/>
                </a:solidFill>
                <a:latin typeface="Verdana"/>
                <a:cs typeface="Verdana"/>
              </a:rPr>
              <a:t>produrre </a:t>
            </a:r>
            <a:r>
              <a:rPr sz="1026" b="1" spc="4" dirty="0">
                <a:solidFill>
                  <a:srgbClr val="FF0000"/>
                </a:solidFill>
                <a:latin typeface="Verdana"/>
                <a:cs typeface="Verdana"/>
              </a:rPr>
              <a:t>riduzione acuta</a:t>
            </a:r>
            <a:r>
              <a:rPr sz="1026" b="1" spc="150" dirty="0">
                <a:solidFill>
                  <a:srgbClr val="FF0000"/>
                </a:solidFill>
                <a:latin typeface="Verdana"/>
                <a:cs typeface="Verdana"/>
              </a:rPr>
              <a:t> </a:t>
            </a:r>
            <a:r>
              <a:rPr sz="1026" b="1" spc="4" dirty="0">
                <a:solidFill>
                  <a:srgbClr val="FF0000"/>
                </a:solidFill>
                <a:latin typeface="Verdana"/>
                <a:cs typeface="Verdana"/>
              </a:rPr>
              <a:t>di</a:t>
            </a:r>
            <a:endParaRPr sz="1026">
              <a:latin typeface="Verdana"/>
              <a:cs typeface="Verdana"/>
            </a:endParaRPr>
          </a:p>
          <a:p>
            <a:pPr marL="158553" algn="ctr">
              <a:spcBef>
                <a:spcPts val="38"/>
              </a:spcBef>
            </a:pPr>
            <a:r>
              <a:rPr sz="1026" b="1" spc="4" dirty="0">
                <a:solidFill>
                  <a:srgbClr val="FF0000"/>
                </a:solidFill>
                <a:latin typeface="Verdana"/>
                <a:cs typeface="Verdana"/>
              </a:rPr>
              <a:t>GFR</a:t>
            </a:r>
            <a:endParaRPr sz="1026">
              <a:latin typeface="Verdana"/>
              <a:cs typeface="Verdana"/>
            </a:endParaRPr>
          </a:p>
          <a:p>
            <a:pPr marL="292671" lvl="1" indent="-160182">
              <a:spcBef>
                <a:spcPts val="389"/>
              </a:spcBef>
              <a:buClr>
                <a:srgbClr val="124876"/>
              </a:buClr>
              <a:buFont typeface="Arial"/>
              <a:buChar char="•"/>
              <a:tabLst>
                <a:tab pos="292671" algn="l"/>
                <a:tab pos="293214" algn="l"/>
              </a:tabLst>
            </a:pPr>
            <a:r>
              <a:rPr sz="1026" dirty="0">
                <a:solidFill>
                  <a:srgbClr val="FFFFFF"/>
                </a:solidFill>
                <a:latin typeface="Verdana"/>
                <a:cs typeface="Verdana"/>
              </a:rPr>
              <a:t>Potenziale </a:t>
            </a:r>
            <a:r>
              <a:rPr sz="1026" spc="4" dirty="0">
                <a:solidFill>
                  <a:srgbClr val="FFFFFF"/>
                </a:solidFill>
                <a:latin typeface="Verdana"/>
                <a:cs typeface="Verdana"/>
              </a:rPr>
              <a:t>protezione renale</a:t>
            </a:r>
            <a:r>
              <a:rPr sz="1026" spc="150" dirty="0">
                <a:solidFill>
                  <a:srgbClr val="FFFFFF"/>
                </a:solidFill>
                <a:latin typeface="Verdana"/>
                <a:cs typeface="Verdana"/>
              </a:rPr>
              <a:t> </a:t>
            </a:r>
            <a:r>
              <a:rPr sz="1026" spc="4" dirty="0">
                <a:solidFill>
                  <a:srgbClr val="FFFFFF"/>
                </a:solidFill>
                <a:latin typeface="Verdana"/>
                <a:cs typeface="Verdana"/>
              </a:rPr>
              <a:t>nel</a:t>
            </a:r>
            <a:endParaRPr sz="1026">
              <a:latin typeface="Verdana"/>
              <a:cs typeface="Verdana"/>
            </a:endParaRPr>
          </a:p>
          <a:p>
            <a:pPr marL="159096" algn="ctr">
              <a:spcBef>
                <a:spcPts val="60"/>
              </a:spcBef>
            </a:pPr>
            <a:r>
              <a:rPr sz="1026" spc="4" dirty="0">
                <a:solidFill>
                  <a:srgbClr val="FFFFFF"/>
                </a:solidFill>
                <a:latin typeface="Verdana"/>
                <a:cs typeface="Verdana"/>
              </a:rPr>
              <a:t>lungo</a:t>
            </a:r>
            <a:r>
              <a:rPr sz="1026" dirty="0">
                <a:solidFill>
                  <a:srgbClr val="FFFFFF"/>
                </a:solidFill>
                <a:latin typeface="Verdana"/>
                <a:cs typeface="Verdana"/>
              </a:rPr>
              <a:t> </a:t>
            </a:r>
            <a:r>
              <a:rPr sz="1026" spc="4" dirty="0">
                <a:solidFill>
                  <a:srgbClr val="FFFFFF"/>
                </a:solidFill>
                <a:latin typeface="Verdana"/>
                <a:cs typeface="Verdana"/>
              </a:rPr>
              <a:t>termine</a:t>
            </a:r>
            <a:endParaRPr sz="1026">
              <a:latin typeface="Verdana"/>
              <a:cs typeface="Verdana"/>
            </a:endParaRPr>
          </a:p>
        </p:txBody>
      </p:sp>
      <p:sp>
        <p:nvSpPr>
          <p:cNvPr id="7" name="object 7"/>
          <p:cNvSpPr/>
          <p:nvPr/>
        </p:nvSpPr>
        <p:spPr>
          <a:xfrm>
            <a:off x="1528077" y="3698092"/>
            <a:ext cx="2274054" cy="101540"/>
          </a:xfrm>
          <a:custGeom>
            <a:avLst/>
            <a:gdLst/>
            <a:ahLst/>
            <a:cxnLst/>
            <a:rect l="l" t="t" r="r" b="b"/>
            <a:pathLst>
              <a:path w="2659379" h="118745">
                <a:moveTo>
                  <a:pt x="2619825" y="39439"/>
                </a:moveTo>
                <a:lnTo>
                  <a:pt x="2580402" y="39439"/>
                </a:lnTo>
                <a:lnTo>
                  <a:pt x="2588074" y="40989"/>
                </a:lnTo>
                <a:lnTo>
                  <a:pt x="2594340" y="45215"/>
                </a:lnTo>
                <a:lnTo>
                  <a:pt x="2598564" y="51484"/>
                </a:lnTo>
                <a:lnTo>
                  <a:pt x="2600113" y="59160"/>
                </a:lnTo>
                <a:lnTo>
                  <a:pt x="2598564" y="66836"/>
                </a:lnTo>
                <a:lnTo>
                  <a:pt x="2594340" y="73105"/>
                </a:lnTo>
                <a:lnTo>
                  <a:pt x="2588074" y="77331"/>
                </a:lnTo>
                <a:lnTo>
                  <a:pt x="2580402" y="78880"/>
                </a:lnTo>
                <a:lnTo>
                  <a:pt x="2567261" y="78880"/>
                </a:lnTo>
                <a:lnTo>
                  <a:pt x="2540980" y="118320"/>
                </a:lnTo>
                <a:lnTo>
                  <a:pt x="2619825" y="78880"/>
                </a:lnTo>
                <a:lnTo>
                  <a:pt x="2580402" y="78880"/>
                </a:lnTo>
                <a:lnTo>
                  <a:pt x="2619827" y="78879"/>
                </a:lnTo>
                <a:lnTo>
                  <a:pt x="2659248" y="59160"/>
                </a:lnTo>
                <a:lnTo>
                  <a:pt x="2619825" y="39439"/>
                </a:lnTo>
                <a:close/>
              </a:path>
              <a:path w="2659379" h="118745">
                <a:moveTo>
                  <a:pt x="2540980" y="0"/>
                </a:moveTo>
                <a:lnTo>
                  <a:pt x="2580402" y="59160"/>
                </a:lnTo>
                <a:lnTo>
                  <a:pt x="2567261" y="78880"/>
                </a:lnTo>
                <a:lnTo>
                  <a:pt x="2580408" y="78879"/>
                </a:lnTo>
                <a:lnTo>
                  <a:pt x="2588076" y="77329"/>
                </a:lnTo>
                <a:lnTo>
                  <a:pt x="2594341" y="73103"/>
                </a:lnTo>
                <a:lnTo>
                  <a:pt x="2598565" y="66835"/>
                </a:lnTo>
                <a:lnTo>
                  <a:pt x="2600113" y="59159"/>
                </a:lnTo>
                <a:lnTo>
                  <a:pt x="2598564" y="51483"/>
                </a:lnTo>
                <a:lnTo>
                  <a:pt x="2594340" y="45215"/>
                </a:lnTo>
                <a:lnTo>
                  <a:pt x="2588074" y="40989"/>
                </a:lnTo>
                <a:lnTo>
                  <a:pt x="2580402" y="39439"/>
                </a:lnTo>
                <a:lnTo>
                  <a:pt x="2619825" y="39439"/>
                </a:lnTo>
                <a:lnTo>
                  <a:pt x="2540980" y="0"/>
                </a:lnTo>
                <a:close/>
              </a:path>
              <a:path w="2659379" h="118745">
                <a:moveTo>
                  <a:pt x="2567261" y="39439"/>
                </a:moveTo>
                <a:lnTo>
                  <a:pt x="19711" y="39439"/>
                </a:lnTo>
                <a:lnTo>
                  <a:pt x="12038" y="40989"/>
                </a:lnTo>
                <a:lnTo>
                  <a:pt x="5773" y="45215"/>
                </a:lnTo>
                <a:lnTo>
                  <a:pt x="1548" y="51484"/>
                </a:lnTo>
                <a:lnTo>
                  <a:pt x="0" y="59160"/>
                </a:lnTo>
                <a:lnTo>
                  <a:pt x="1549" y="66836"/>
                </a:lnTo>
                <a:lnTo>
                  <a:pt x="5775" y="73105"/>
                </a:lnTo>
                <a:lnTo>
                  <a:pt x="12045" y="77331"/>
                </a:lnTo>
                <a:lnTo>
                  <a:pt x="19711" y="78879"/>
                </a:lnTo>
                <a:lnTo>
                  <a:pt x="2567262" y="78879"/>
                </a:lnTo>
                <a:lnTo>
                  <a:pt x="2580401" y="59159"/>
                </a:lnTo>
                <a:lnTo>
                  <a:pt x="2567261" y="39439"/>
                </a:lnTo>
                <a:close/>
              </a:path>
            </a:pathLst>
          </a:custGeom>
          <a:solidFill>
            <a:srgbClr val="B6DCDF"/>
          </a:solidFill>
        </p:spPr>
        <p:txBody>
          <a:bodyPr wrap="square" lIns="0" tIns="0" rIns="0" bIns="0" rtlCol="0"/>
          <a:lstStyle/>
          <a:p>
            <a:endParaRPr sz="1539"/>
          </a:p>
        </p:txBody>
      </p:sp>
      <p:sp>
        <p:nvSpPr>
          <p:cNvPr id="8" name="object 8"/>
          <p:cNvSpPr/>
          <p:nvPr/>
        </p:nvSpPr>
        <p:spPr>
          <a:xfrm>
            <a:off x="4638512" y="3261966"/>
            <a:ext cx="188961" cy="163984"/>
          </a:xfrm>
          <a:custGeom>
            <a:avLst/>
            <a:gdLst/>
            <a:ahLst/>
            <a:cxnLst/>
            <a:rect l="l" t="t" r="r" b="b"/>
            <a:pathLst>
              <a:path w="220979" h="191770">
                <a:moveTo>
                  <a:pt x="220677" y="95745"/>
                </a:moveTo>
                <a:lnTo>
                  <a:pt x="0" y="95745"/>
                </a:lnTo>
                <a:lnTo>
                  <a:pt x="110338" y="191491"/>
                </a:lnTo>
                <a:lnTo>
                  <a:pt x="220677" y="95745"/>
                </a:lnTo>
                <a:close/>
              </a:path>
              <a:path w="220979" h="191770">
                <a:moveTo>
                  <a:pt x="182483" y="0"/>
                </a:moveTo>
                <a:lnTo>
                  <a:pt x="38193" y="0"/>
                </a:lnTo>
                <a:lnTo>
                  <a:pt x="38193" y="95745"/>
                </a:lnTo>
                <a:lnTo>
                  <a:pt x="182483" y="95745"/>
                </a:lnTo>
                <a:lnTo>
                  <a:pt x="182483" y="0"/>
                </a:lnTo>
                <a:close/>
              </a:path>
            </a:pathLst>
          </a:custGeom>
          <a:solidFill>
            <a:srgbClr val="FF0000"/>
          </a:solidFill>
        </p:spPr>
        <p:txBody>
          <a:bodyPr wrap="square" lIns="0" tIns="0" rIns="0" bIns="0" rtlCol="0"/>
          <a:lstStyle/>
          <a:p>
            <a:endParaRPr sz="1539"/>
          </a:p>
        </p:txBody>
      </p:sp>
      <p:sp>
        <p:nvSpPr>
          <p:cNvPr id="9" name="object 9"/>
          <p:cNvSpPr txBox="1"/>
          <p:nvPr/>
        </p:nvSpPr>
        <p:spPr>
          <a:xfrm>
            <a:off x="4631335" y="3476507"/>
            <a:ext cx="763990" cy="168830"/>
          </a:xfrm>
          <a:prstGeom prst="rect">
            <a:avLst/>
          </a:prstGeom>
        </p:spPr>
        <p:txBody>
          <a:bodyPr vert="horz" wrap="square" lIns="0" tIns="10860" rIns="0" bIns="0" rtlCol="0">
            <a:spAutoFit/>
          </a:bodyPr>
          <a:lstStyle/>
          <a:p>
            <a:pPr marL="10860">
              <a:spcBef>
                <a:spcPts val="86"/>
              </a:spcBef>
            </a:pPr>
            <a:r>
              <a:rPr sz="1026" b="1" spc="9" dirty="0">
                <a:solidFill>
                  <a:srgbClr val="FFFFFF"/>
                </a:solidFill>
                <a:latin typeface="Verdana"/>
                <a:cs typeface="Verdana"/>
              </a:rPr>
              <a:t>Riduzione</a:t>
            </a:r>
            <a:endParaRPr sz="1026">
              <a:latin typeface="Verdana"/>
              <a:cs typeface="Verdana"/>
            </a:endParaRPr>
          </a:p>
        </p:txBody>
      </p:sp>
      <p:sp>
        <p:nvSpPr>
          <p:cNvPr id="10" name="object 10"/>
          <p:cNvSpPr txBox="1"/>
          <p:nvPr/>
        </p:nvSpPr>
        <p:spPr>
          <a:xfrm>
            <a:off x="4613805" y="3606826"/>
            <a:ext cx="799285" cy="293765"/>
          </a:xfrm>
          <a:prstGeom prst="rect">
            <a:avLst/>
          </a:prstGeom>
        </p:spPr>
        <p:txBody>
          <a:bodyPr vert="horz" wrap="square" lIns="0" tIns="36924" rIns="0" bIns="0" rtlCol="0">
            <a:spAutoFit/>
          </a:bodyPr>
          <a:lstStyle/>
          <a:p>
            <a:pPr marL="10860" marR="4344" indent="206879">
              <a:lnSpc>
                <a:spcPts val="1026"/>
              </a:lnSpc>
              <a:spcBef>
                <a:spcPts val="291"/>
              </a:spcBef>
            </a:pPr>
            <a:r>
              <a:rPr sz="1026" b="1" spc="4" dirty="0">
                <a:solidFill>
                  <a:srgbClr val="FFFFFF"/>
                </a:solidFill>
                <a:latin typeface="Verdana"/>
                <a:cs typeface="Verdana"/>
              </a:rPr>
              <a:t>delle  </a:t>
            </a:r>
            <a:r>
              <a:rPr sz="1026" b="1" spc="9" dirty="0">
                <a:solidFill>
                  <a:srgbClr val="FFFFFF"/>
                </a:solidFill>
                <a:latin typeface="Verdana"/>
                <a:cs typeface="Verdana"/>
              </a:rPr>
              <a:t>r</a:t>
            </a:r>
            <a:r>
              <a:rPr sz="1026" b="1" spc="17" dirty="0">
                <a:solidFill>
                  <a:srgbClr val="FFFFFF"/>
                </a:solidFill>
                <a:latin typeface="Verdana"/>
                <a:cs typeface="Verdana"/>
              </a:rPr>
              <a:t>e</a:t>
            </a:r>
            <a:r>
              <a:rPr sz="1026" b="1" spc="13" dirty="0">
                <a:solidFill>
                  <a:srgbClr val="FFFFFF"/>
                </a:solidFill>
                <a:latin typeface="Verdana"/>
                <a:cs typeface="Verdana"/>
              </a:rPr>
              <a:t>s</a:t>
            </a:r>
            <a:r>
              <a:rPr sz="1026" b="1" spc="4" dirty="0">
                <a:solidFill>
                  <a:srgbClr val="FFFFFF"/>
                </a:solidFill>
                <a:latin typeface="Verdana"/>
                <a:cs typeface="Verdana"/>
              </a:rPr>
              <a:t>i</a:t>
            </a:r>
            <a:r>
              <a:rPr sz="1026" b="1" spc="13" dirty="0">
                <a:solidFill>
                  <a:srgbClr val="FFFFFF"/>
                </a:solidFill>
                <a:latin typeface="Verdana"/>
                <a:cs typeface="Verdana"/>
              </a:rPr>
              <a:t>s</a:t>
            </a:r>
            <a:r>
              <a:rPr sz="1026" b="1" spc="9" dirty="0">
                <a:solidFill>
                  <a:srgbClr val="FFFFFF"/>
                </a:solidFill>
                <a:latin typeface="Verdana"/>
                <a:cs typeface="Verdana"/>
              </a:rPr>
              <a:t>t</a:t>
            </a:r>
            <a:r>
              <a:rPr sz="1026" b="1" spc="17" dirty="0">
                <a:solidFill>
                  <a:srgbClr val="FFFFFF"/>
                </a:solidFill>
                <a:latin typeface="Verdana"/>
                <a:cs typeface="Verdana"/>
              </a:rPr>
              <a:t>e</a:t>
            </a:r>
            <a:r>
              <a:rPr sz="1026" b="1" spc="13" dirty="0">
                <a:solidFill>
                  <a:srgbClr val="FFFFFF"/>
                </a:solidFill>
                <a:latin typeface="Verdana"/>
                <a:cs typeface="Verdana"/>
              </a:rPr>
              <a:t>n</a:t>
            </a:r>
            <a:r>
              <a:rPr sz="1026" b="1" spc="9" dirty="0">
                <a:solidFill>
                  <a:srgbClr val="FFFFFF"/>
                </a:solidFill>
                <a:latin typeface="Verdana"/>
                <a:cs typeface="Verdana"/>
              </a:rPr>
              <a:t>z</a:t>
            </a:r>
            <a:r>
              <a:rPr sz="1026" b="1" spc="-4" dirty="0">
                <a:solidFill>
                  <a:srgbClr val="FFFFFF"/>
                </a:solidFill>
                <a:latin typeface="Verdana"/>
                <a:cs typeface="Verdana"/>
              </a:rPr>
              <a:t>e</a:t>
            </a:r>
            <a:endParaRPr sz="1026">
              <a:latin typeface="Verdana"/>
              <a:cs typeface="Verdana"/>
            </a:endParaRPr>
          </a:p>
        </p:txBody>
      </p:sp>
      <p:sp>
        <p:nvSpPr>
          <p:cNvPr id="11" name="object 11"/>
          <p:cNvSpPr/>
          <p:nvPr/>
        </p:nvSpPr>
        <p:spPr>
          <a:xfrm>
            <a:off x="4068538" y="1879298"/>
            <a:ext cx="534304" cy="1188503"/>
          </a:xfrm>
          <a:prstGeom prst="rect">
            <a:avLst/>
          </a:prstGeom>
          <a:blipFill>
            <a:blip r:embed="rId4" cstate="print"/>
            <a:stretch>
              <a:fillRect/>
            </a:stretch>
          </a:blipFill>
        </p:spPr>
        <p:txBody>
          <a:bodyPr wrap="square" lIns="0" tIns="0" rIns="0" bIns="0" rtlCol="0"/>
          <a:lstStyle/>
          <a:p>
            <a:endParaRPr sz="1539"/>
          </a:p>
        </p:txBody>
      </p:sp>
      <p:sp>
        <p:nvSpPr>
          <p:cNvPr id="12" name="object 12"/>
          <p:cNvSpPr txBox="1"/>
          <p:nvPr/>
        </p:nvSpPr>
        <p:spPr>
          <a:xfrm>
            <a:off x="1504274" y="2211542"/>
            <a:ext cx="1573050" cy="815866"/>
          </a:xfrm>
          <a:prstGeom prst="rect">
            <a:avLst/>
          </a:prstGeom>
        </p:spPr>
        <p:txBody>
          <a:bodyPr vert="horz" wrap="square" lIns="0" tIns="10860" rIns="0" bIns="0" rtlCol="0">
            <a:spAutoFit/>
          </a:bodyPr>
          <a:lstStyle/>
          <a:p>
            <a:pPr marL="543" algn="ctr">
              <a:spcBef>
                <a:spcPts val="86"/>
              </a:spcBef>
            </a:pPr>
            <a:r>
              <a:rPr sz="1197" b="1" spc="9" dirty="0">
                <a:solidFill>
                  <a:srgbClr val="FFFF00"/>
                </a:solidFill>
                <a:latin typeface="Verdana"/>
                <a:cs typeface="Verdana"/>
              </a:rPr>
              <a:t>CHF </a:t>
            </a:r>
            <a:r>
              <a:rPr sz="1197" b="1" spc="4" dirty="0">
                <a:solidFill>
                  <a:srgbClr val="FFFF00"/>
                </a:solidFill>
                <a:latin typeface="Verdana"/>
                <a:cs typeface="Verdana"/>
              </a:rPr>
              <a:t>stabile</a:t>
            </a:r>
            <a:endParaRPr sz="1197">
              <a:latin typeface="Verdana"/>
              <a:cs typeface="Verdana"/>
            </a:endParaRPr>
          </a:p>
          <a:p>
            <a:pPr marL="10317" marR="4344" indent="543" algn="ctr">
              <a:lnSpc>
                <a:spcPct val="104200"/>
              </a:lnSpc>
              <a:spcBef>
                <a:spcPts val="979"/>
              </a:spcBef>
            </a:pPr>
            <a:r>
              <a:rPr sz="1026" spc="4" dirty="0">
                <a:solidFill>
                  <a:srgbClr val="FFFFFF"/>
                </a:solidFill>
                <a:latin typeface="Verdana"/>
                <a:cs typeface="Verdana"/>
              </a:rPr>
              <a:t>Dilatazione </a:t>
            </a:r>
            <a:r>
              <a:rPr sz="1026" b="1" spc="9" dirty="0">
                <a:solidFill>
                  <a:srgbClr val="FFFFFF"/>
                </a:solidFill>
                <a:latin typeface="Verdana"/>
                <a:cs typeface="Verdana"/>
              </a:rPr>
              <a:t>arteriole  afferenti </a:t>
            </a:r>
            <a:r>
              <a:rPr sz="1026" spc="-4" dirty="0">
                <a:solidFill>
                  <a:srgbClr val="FFFFFF"/>
                </a:solidFill>
                <a:latin typeface="Verdana"/>
                <a:cs typeface="Verdana"/>
              </a:rPr>
              <a:t>e </a:t>
            </a:r>
            <a:r>
              <a:rPr sz="1026" spc="4" dirty="0">
                <a:solidFill>
                  <a:srgbClr val="FFFFFF"/>
                </a:solidFill>
                <a:latin typeface="Verdana"/>
                <a:cs typeface="Verdana"/>
              </a:rPr>
              <a:t>costrizione  </a:t>
            </a:r>
            <a:r>
              <a:rPr sz="1026" b="1" spc="9" dirty="0">
                <a:solidFill>
                  <a:srgbClr val="FFFFFF"/>
                </a:solidFill>
                <a:latin typeface="Verdana"/>
                <a:cs typeface="Verdana"/>
              </a:rPr>
              <a:t>arteriole</a:t>
            </a:r>
            <a:r>
              <a:rPr sz="1026" b="1" spc="26" dirty="0">
                <a:solidFill>
                  <a:srgbClr val="FFFFFF"/>
                </a:solidFill>
                <a:latin typeface="Verdana"/>
                <a:cs typeface="Verdana"/>
              </a:rPr>
              <a:t> </a:t>
            </a:r>
            <a:r>
              <a:rPr sz="1026" b="1" spc="9" dirty="0">
                <a:solidFill>
                  <a:srgbClr val="FFFFFF"/>
                </a:solidFill>
                <a:latin typeface="Verdana"/>
                <a:cs typeface="Verdana"/>
              </a:rPr>
              <a:t>efferenti</a:t>
            </a:r>
            <a:endParaRPr sz="1026">
              <a:latin typeface="Verdana"/>
              <a:cs typeface="Verdana"/>
            </a:endParaRPr>
          </a:p>
        </p:txBody>
      </p:sp>
      <p:sp>
        <p:nvSpPr>
          <p:cNvPr id="13" name="object 13"/>
          <p:cNvSpPr/>
          <p:nvPr/>
        </p:nvSpPr>
        <p:spPr>
          <a:xfrm>
            <a:off x="1509176" y="2394697"/>
            <a:ext cx="2274054" cy="101540"/>
          </a:xfrm>
          <a:custGeom>
            <a:avLst/>
            <a:gdLst/>
            <a:ahLst/>
            <a:cxnLst/>
            <a:rect l="l" t="t" r="r" b="b"/>
            <a:pathLst>
              <a:path w="2659379" h="118744">
                <a:moveTo>
                  <a:pt x="2567261" y="39441"/>
                </a:moveTo>
                <a:lnTo>
                  <a:pt x="2580402" y="59161"/>
                </a:lnTo>
                <a:lnTo>
                  <a:pt x="2540978" y="118322"/>
                </a:lnTo>
                <a:lnTo>
                  <a:pt x="2619826" y="78880"/>
                </a:lnTo>
                <a:lnTo>
                  <a:pt x="2580402" y="78880"/>
                </a:lnTo>
                <a:lnTo>
                  <a:pt x="2588074" y="77331"/>
                </a:lnTo>
                <a:lnTo>
                  <a:pt x="2594340" y="73105"/>
                </a:lnTo>
                <a:lnTo>
                  <a:pt x="2598564" y="66836"/>
                </a:lnTo>
                <a:lnTo>
                  <a:pt x="2600113" y="59160"/>
                </a:lnTo>
                <a:lnTo>
                  <a:pt x="2598564" y="51484"/>
                </a:lnTo>
                <a:lnTo>
                  <a:pt x="2594338" y="45215"/>
                </a:lnTo>
                <a:lnTo>
                  <a:pt x="2588068" y="40989"/>
                </a:lnTo>
                <a:lnTo>
                  <a:pt x="2580402" y="39441"/>
                </a:lnTo>
                <a:lnTo>
                  <a:pt x="2567261" y="39441"/>
                </a:lnTo>
                <a:close/>
              </a:path>
              <a:path w="2659379" h="118744">
                <a:moveTo>
                  <a:pt x="19711" y="39439"/>
                </a:moveTo>
                <a:lnTo>
                  <a:pt x="12036" y="40990"/>
                </a:lnTo>
                <a:lnTo>
                  <a:pt x="5772" y="45217"/>
                </a:lnTo>
                <a:lnTo>
                  <a:pt x="1548" y="51485"/>
                </a:lnTo>
                <a:lnTo>
                  <a:pt x="0" y="59161"/>
                </a:lnTo>
                <a:lnTo>
                  <a:pt x="1549" y="66837"/>
                </a:lnTo>
                <a:lnTo>
                  <a:pt x="5773" y="73105"/>
                </a:lnTo>
                <a:lnTo>
                  <a:pt x="12038" y="77331"/>
                </a:lnTo>
                <a:lnTo>
                  <a:pt x="19711" y="78880"/>
                </a:lnTo>
                <a:lnTo>
                  <a:pt x="2567261" y="78880"/>
                </a:lnTo>
                <a:lnTo>
                  <a:pt x="2580401" y="59160"/>
                </a:lnTo>
                <a:lnTo>
                  <a:pt x="2567261" y="39441"/>
                </a:lnTo>
                <a:lnTo>
                  <a:pt x="19711" y="39439"/>
                </a:lnTo>
                <a:close/>
              </a:path>
              <a:path w="2659379" h="118744">
                <a:moveTo>
                  <a:pt x="2540978" y="0"/>
                </a:moveTo>
                <a:lnTo>
                  <a:pt x="2567261" y="39441"/>
                </a:lnTo>
                <a:lnTo>
                  <a:pt x="2580402" y="39441"/>
                </a:lnTo>
                <a:lnTo>
                  <a:pt x="2588074" y="40990"/>
                </a:lnTo>
                <a:lnTo>
                  <a:pt x="2594340" y="45217"/>
                </a:lnTo>
                <a:lnTo>
                  <a:pt x="2598564" y="51485"/>
                </a:lnTo>
                <a:lnTo>
                  <a:pt x="2600113" y="59161"/>
                </a:lnTo>
                <a:lnTo>
                  <a:pt x="2598564" y="66837"/>
                </a:lnTo>
                <a:lnTo>
                  <a:pt x="2594340" y="73105"/>
                </a:lnTo>
                <a:lnTo>
                  <a:pt x="2588074" y="77331"/>
                </a:lnTo>
                <a:lnTo>
                  <a:pt x="2580402" y="78880"/>
                </a:lnTo>
                <a:lnTo>
                  <a:pt x="2619826" y="78880"/>
                </a:lnTo>
                <a:lnTo>
                  <a:pt x="2659247" y="59161"/>
                </a:lnTo>
                <a:lnTo>
                  <a:pt x="2540978" y="0"/>
                </a:lnTo>
                <a:close/>
              </a:path>
            </a:pathLst>
          </a:custGeom>
          <a:solidFill>
            <a:srgbClr val="B6DCDF"/>
          </a:solidFill>
        </p:spPr>
        <p:txBody>
          <a:bodyPr wrap="square" lIns="0" tIns="0" rIns="0" bIns="0" rtlCol="0"/>
          <a:lstStyle/>
          <a:p>
            <a:endParaRPr sz="1539"/>
          </a:p>
        </p:txBody>
      </p:sp>
      <p:sp>
        <p:nvSpPr>
          <p:cNvPr id="14" name="object 14"/>
          <p:cNvSpPr/>
          <p:nvPr/>
        </p:nvSpPr>
        <p:spPr>
          <a:xfrm>
            <a:off x="4619609" y="1935301"/>
            <a:ext cx="188961" cy="177016"/>
          </a:xfrm>
          <a:custGeom>
            <a:avLst/>
            <a:gdLst/>
            <a:ahLst/>
            <a:cxnLst/>
            <a:rect l="l" t="t" r="r" b="b"/>
            <a:pathLst>
              <a:path w="220979" h="207010">
                <a:moveTo>
                  <a:pt x="182485" y="103446"/>
                </a:moveTo>
                <a:lnTo>
                  <a:pt x="38193" y="103446"/>
                </a:lnTo>
                <a:lnTo>
                  <a:pt x="38193" y="206894"/>
                </a:lnTo>
                <a:lnTo>
                  <a:pt x="182485" y="206894"/>
                </a:lnTo>
                <a:lnTo>
                  <a:pt x="182485" y="103446"/>
                </a:lnTo>
                <a:close/>
              </a:path>
              <a:path w="220979" h="207010">
                <a:moveTo>
                  <a:pt x="110340" y="0"/>
                </a:moveTo>
                <a:lnTo>
                  <a:pt x="0" y="103446"/>
                </a:lnTo>
                <a:lnTo>
                  <a:pt x="220679" y="103446"/>
                </a:lnTo>
                <a:lnTo>
                  <a:pt x="110340" y="0"/>
                </a:lnTo>
                <a:close/>
              </a:path>
            </a:pathLst>
          </a:custGeom>
          <a:solidFill>
            <a:srgbClr val="00B050"/>
          </a:solidFill>
        </p:spPr>
        <p:txBody>
          <a:bodyPr wrap="square" lIns="0" tIns="0" rIns="0" bIns="0" rtlCol="0"/>
          <a:lstStyle/>
          <a:p>
            <a:endParaRPr sz="1539"/>
          </a:p>
        </p:txBody>
      </p:sp>
      <p:sp>
        <p:nvSpPr>
          <p:cNvPr id="15" name="object 15"/>
          <p:cNvSpPr/>
          <p:nvPr/>
        </p:nvSpPr>
        <p:spPr>
          <a:xfrm>
            <a:off x="4580298" y="2112218"/>
            <a:ext cx="266610" cy="0"/>
          </a:xfrm>
          <a:custGeom>
            <a:avLst/>
            <a:gdLst/>
            <a:ahLst/>
            <a:cxnLst/>
            <a:rect l="l" t="t" r="r" b="b"/>
            <a:pathLst>
              <a:path w="311785">
                <a:moveTo>
                  <a:pt x="0" y="0"/>
                </a:moveTo>
                <a:lnTo>
                  <a:pt x="311213" y="1"/>
                </a:lnTo>
              </a:path>
            </a:pathLst>
          </a:custGeom>
          <a:ln w="12705">
            <a:solidFill>
              <a:srgbClr val="BBE0E3"/>
            </a:solidFill>
          </a:ln>
        </p:spPr>
        <p:txBody>
          <a:bodyPr wrap="square" lIns="0" tIns="0" rIns="0" bIns="0" rtlCol="0"/>
          <a:lstStyle/>
          <a:p>
            <a:endParaRPr sz="1539"/>
          </a:p>
        </p:txBody>
      </p:sp>
      <p:sp>
        <p:nvSpPr>
          <p:cNvPr id="16" name="object 16"/>
          <p:cNvSpPr txBox="1"/>
          <p:nvPr/>
        </p:nvSpPr>
        <p:spPr>
          <a:xfrm>
            <a:off x="4588290" y="2170718"/>
            <a:ext cx="799285" cy="422005"/>
          </a:xfrm>
          <a:prstGeom prst="rect">
            <a:avLst/>
          </a:prstGeom>
        </p:spPr>
        <p:txBody>
          <a:bodyPr vert="horz" wrap="square" lIns="0" tIns="36924" rIns="0" bIns="0" rtlCol="0">
            <a:spAutoFit/>
          </a:bodyPr>
          <a:lstStyle/>
          <a:p>
            <a:pPr marL="10860" marR="4344" indent="-543" algn="ctr">
              <a:lnSpc>
                <a:spcPts val="1026"/>
              </a:lnSpc>
              <a:spcBef>
                <a:spcPts val="291"/>
              </a:spcBef>
            </a:pPr>
            <a:r>
              <a:rPr sz="1026" b="1" spc="9" dirty="0">
                <a:solidFill>
                  <a:srgbClr val="FFFFFF"/>
                </a:solidFill>
                <a:latin typeface="Verdana"/>
                <a:cs typeface="Verdana"/>
              </a:rPr>
              <a:t>Aumento  </a:t>
            </a:r>
            <a:r>
              <a:rPr sz="1026" b="1" spc="4" dirty="0">
                <a:solidFill>
                  <a:srgbClr val="FFFFFF"/>
                </a:solidFill>
                <a:latin typeface="Verdana"/>
                <a:cs typeface="Verdana"/>
              </a:rPr>
              <a:t>delle  </a:t>
            </a:r>
            <a:r>
              <a:rPr sz="1026" b="1" spc="9" dirty="0">
                <a:solidFill>
                  <a:srgbClr val="FFFFFF"/>
                </a:solidFill>
                <a:latin typeface="Verdana"/>
                <a:cs typeface="Verdana"/>
              </a:rPr>
              <a:t>r</a:t>
            </a:r>
            <a:r>
              <a:rPr sz="1026" b="1" spc="17" dirty="0">
                <a:solidFill>
                  <a:srgbClr val="FFFFFF"/>
                </a:solidFill>
                <a:latin typeface="Verdana"/>
                <a:cs typeface="Verdana"/>
              </a:rPr>
              <a:t>e</a:t>
            </a:r>
            <a:r>
              <a:rPr sz="1026" b="1" spc="13" dirty="0">
                <a:solidFill>
                  <a:srgbClr val="FFFFFF"/>
                </a:solidFill>
                <a:latin typeface="Verdana"/>
                <a:cs typeface="Verdana"/>
              </a:rPr>
              <a:t>s</a:t>
            </a:r>
            <a:r>
              <a:rPr sz="1026" b="1" spc="4" dirty="0">
                <a:solidFill>
                  <a:srgbClr val="FFFFFF"/>
                </a:solidFill>
                <a:latin typeface="Verdana"/>
                <a:cs typeface="Verdana"/>
              </a:rPr>
              <a:t>i</a:t>
            </a:r>
            <a:r>
              <a:rPr sz="1026" b="1" spc="13" dirty="0">
                <a:solidFill>
                  <a:srgbClr val="FFFFFF"/>
                </a:solidFill>
                <a:latin typeface="Verdana"/>
                <a:cs typeface="Verdana"/>
              </a:rPr>
              <a:t>s</a:t>
            </a:r>
            <a:r>
              <a:rPr sz="1026" b="1" spc="9" dirty="0">
                <a:solidFill>
                  <a:srgbClr val="FFFFFF"/>
                </a:solidFill>
                <a:latin typeface="Verdana"/>
                <a:cs typeface="Verdana"/>
              </a:rPr>
              <a:t>t</a:t>
            </a:r>
            <a:r>
              <a:rPr sz="1026" b="1" spc="17" dirty="0">
                <a:solidFill>
                  <a:srgbClr val="FFFFFF"/>
                </a:solidFill>
                <a:latin typeface="Verdana"/>
                <a:cs typeface="Verdana"/>
              </a:rPr>
              <a:t>e</a:t>
            </a:r>
            <a:r>
              <a:rPr sz="1026" b="1" spc="13" dirty="0">
                <a:solidFill>
                  <a:srgbClr val="FFFFFF"/>
                </a:solidFill>
                <a:latin typeface="Verdana"/>
                <a:cs typeface="Verdana"/>
              </a:rPr>
              <a:t>n</a:t>
            </a:r>
            <a:r>
              <a:rPr sz="1026" b="1" spc="9" dirty="0">
                <a:solidFill>
                  <a:srgbClr val="FFFFFF"/>
                </a:solidFill>
                <a:latin typeface="Verdana"/>
                <a:cs typeface="Verdana"/>
              </a:rPr>
              <a:t>z</a:t>
            </a:r>
            <a:r>
              <a:rPr sz="1026" b="1" spc="-4" dirty="0">
                <a:solidFill>
                  <a:srgbClr val="FFFFFF"/>
                </a:solidFill>
                <a:latin typeface="Verdana"/>
                <a:cs typeface="Verdana"/>
              </a:rPr>
              <a:t>e</a:t>
            </a:r>
            <a:endParaRPr sz="1026">
              <a:latin typeface="Verdana"/>
              <a:cs typeface="Verdana"/>
            </a:endParaRPr>
          </a:p>
        </p:txBody>
      </p:sp>
      <p:sp>
        <p:nvSpPr>
          <p:cNvPr id="17" name="object 17"/>
          <p:cNvSpPr txBox="1">
            <a:spLocks noGrp="1"/>
          </p:cNvSpPr>
          <p:nvPr>
            <p:ph type="title"/>
          </p:nvPr>
        </p:nvSpPr>
        <p:spPr>
          <a:xfrm>
            <a:off x="521273" y="647702"/>
            <a:ext cx="8090593" cy="872740"/>
          </a:xfrm>
          <a:prstGeom prst="rect">
            <a:avLst/>
          </a:prstGeom>
        </p:spPr>
        <p:txBody>
          <a:bodyPr vert="horz" wrap="square" lIns="0" tIns="10860" rIns="0" bIns="0" rtlCol="0" anchor="ctr">
            <a:spAutoFit/>
          </a:bodyPr>
          <a:lstStyle/>
          <a:p>
            <a:pPr marL="603803" marR="4344" indent="-593486">
              <a:spcBef>
                <a:spcPts val="86"/>
              </a:spcBef>
            </a:pPr>
            <a:r>
              <a:rPr sz="2800" spc="-13" dirty="0">
                <a:solidFill>
                  <a:schemeClr val="accent6"/>
                </a:solidFill>
              </a:rPr>
              <a:t>MECCANISMI ADATTATIVI RENALI </a:t>
            </a:r>
            <a:r>
              <a:rPr lang="it-IT" sz="2800" spc="-13" dirty="0" smtClean="0">
                <a:solidFill>
                  <a:schemeClr val="accent6"/>
                </a:solidFill>
              </a:rPr>
              <a:t/>
            </a:r>
            <a:br>
              <a:rPr lang="it-IT" sz="2800" spc="-13" dirty="0" smtClean="0">
                <a:solidFill>
                  <a:schemeClr val="accent6"/>
                </a:solidFill>
              </a:rPr>
            </a:br>
            <a:r>
              <a:rPr sz="2800" spc="-13" dirty="0" smtClean="0">
                <a:solidFill>
                  <a:schemeClr val="accent6"/>
                </a:solidFill>
              </a:rPr>
              <a:t>NELLO  </a:t>
            </a:r>
            <a:r>
              <a:rPr sz="2800" spc="-13" dirty="0">
                <a:solidFill>
                  <a:schemeClr val="accent6"/>
                </a:solidFill>
              </a:rPr>
              <a:t>SCOMPENSO CARDIACO</a:t>
            </a:r>
            <a:r>
              <a:rPr sz="2800" spc="-81" dirty="0">
                <a:solidFill>
                  <a:schemeClr val="accent6"/>
                </a:solidFill>
              </a:rPr>
              <a:t> </a:t>
            </a:r>
            <a:r>
              <a:rPr sz="2800" spc="-13" dirty="0">
                <a:solidFill>
                  <a:schemeClr val="accent6"/>
                </a:solidFill>
              </a:rPr>
              <a:t>CRONICO</a:t>
            </a:r>
          </a:p>
        </p:txBody>
      </p:sp>
      <p:sp>
        <p:nvSpPr>
          <p:cNvPr id="18" name="object 18"/>
          <p:cNvSpPr txBox="1"/>
          <p:nvPr/>
        </p:nvSpPr>
        <p:spPr>
          <a:xfrm>
            <a:off x="949317" y="6149789"/>
            <a:ext cx="69503" cy="116251"/>
          </a:xfrm>
          <a:prstGeom prst="rect">
            <a:avLst/>
          </a:prstGeom>
        </p:spPr>
        <p:txBody>
          <a:bodyPr vert="horz" wrap="square" lIns="0" tIns="10860" rIns="0" bIns="0" rtlCol="0">
            <a:spAutoFit/>
          </a:bodyPr>
          <a:lstStyle/>
          <a:p>
            <a:pPr marL="10860">
              <a:spcBef>
                <a:spcPts val="86"/>
              </a:spcBef>
            </a:pPr>
            <a:r>
              <a:rPr sz="684" spc="-4" dirty="0">
                <a:solidFill>
                  <a:srgbClr val="FFFFFF"/>
                </a:solidFill>
                <a:latin typeface="Verdana"/>
                <a:cs typeface="Verdana"/>
              </a:rPr>
              <a:t>•</a:t>
            </a:r>
            <a:endParaRPr sz="684">
              <a:latin typeface="Verdana"/>
              <a:cs typeface="Verdana"/>
            </a:endParaRPr>
          </a:p>
        </p:txBody>
      </p:sp>
      <p:sp>
        <p:nvSpPr>
          <p:cNvPr id="19" name="object 19"/>
          <p:cNvSpPr txBox="1"/>
          <p:nvPr/>
        </p:nvSpPr>
        <p:spPr>
          <a:xfrm>
            <a:off x="1252714" y="6149789"/>
            <a:ext cx="6815647" cy="226569"/>
          </a:xfrm>
          <a:prstGeom prst="rect">
            <a:avLst/>
          </a:prstGeom>
        </p:spPr>
        <p:txBody>
          <a:bodyPr vert="horz" wrap="square" lIns="0" tIns="5430" rIns="0" bIns="0" rtlCol="0">
            <a:spAutoFit/>
          </a:bodyPr>
          <a:lstStyle/>
          <a:p>
            <a:pPr marL="10860" marR="4344">
              <a:lnSpc>
                <a:spcPct val="105000"/>
              </a:lnSpc>
              <a:spcBef>
                <a:spcPts val="43"/>
              </a:spcBef>
            </a:pPr>
            <a:r>
              <a:rPr sz="684" b="1" spc="9" dirty="0">
                <a:solidFill>
                  <a:srgbClr val="FFFFFF"/>
                </a:solidFill>
                <a:latin typeface="Verdana"/>
                <a:cs typeface="Verdana"/>
              </a:rPr>
              <a:t>AA: </a:t>
            </a:r>
            <a:r>
              <a:rPr sz="684" dirty="0">
                <a:solidFill>
                  <a:srgbClr val="FFFFFF"/>
                </a:solidFill>
                <a:latin typeface="Verdana"/>
                <a:cs typeface="Verdana"/>
              </a:rPr>
              <a:t>arteriola afferente; </a:t>
            </a:r>
            <a:r>
              <a:rPr sz="684" b="1" spc="4" dirty="0">
                <a:solidFill>
                  <a:srgbClr val="FFFFFF"/>
                </a:solidFill>
                <a:latin typeface="Verdana"/>
                <a:cs typeface="Verdana"/>
              </a:rPr>
              <a:t>ARNI: </a:t>
            </a:r>
            <a:r>
              <a:rPr sz="684" dirty="0">
                <a:solidFill>
                  <a:srgbClr val="FFFFFF"/>
                </a:solidFill>
                <a:latin typeface="Verdana"/>
                <a:cs typeface="Verdana"/>
              </a:rPr>
              <a:t>antagonista della neprilisina </a:t>
            </a:r>
            <a:r>
              <a:rPr sz="684" spc="-4" dirty="0">
                <a:solidFill>
                  <a:srgbClr val="FFFFFF"/>
                </a:solidFill>
                <a:latin typeface="Verdana"/>
                <a:cs typeface="Verdana"/>
              </a:rPr>
              <a:t>e </a:t>
            </a:r>
            <a:r>
              <a:rPr sz="684" dirty="0">
                <a:solidFill>
                  <a:srgbClr val="FFFFFF"/>
                </a:solidFill>
                <a:latin typeface="Verdana"/>
                <a:cs typeface="Verdana"/>
              </a:rPr>
              <a:t>del recettore dell’angiotensina II; </a:t>
            </a:r>
            <a:r>
              <a:rPr sz="684" b="1" spc="4" dirty="0">
                <a:solidFill>
                  <a:srgbClr val="FFFFFF"/>
                </a:solidFill>
                <a:latin typeface="Verdana"/>
                <a:cs typeface="Verdana"/>
              </a:rPr>
              <a:t>CHF</a:t>
            </a:r>
            <a:r>
              <a:rPr sz="684" spc="4" dirty="0">
                <a:solidFill>
                  <a:srgbClr val="FFFFFF"/>
                </a:solidFill>
                <a:latin typeface="Verdana"/>
                <a:cs typeface="Verdana"/>
              </a:rPr>
              <a:t>: </a:t>
            </a:r>
            <a:r>
              <a:rPr sz="684" dirty="0">
                <a:solidFill>
                  <a:srgbClr val="FFFFFF"/>
                </a:solidFill>
                <a:latin typeface="Verdana"/>
                <a:cs typeface="Verdana"/>
              </a:rPr>
              <a:t>scompenso cardiaco cronico; </a:t>
            </a:r>
            <a:r>
              <a:rPr sz="684" b="1" spc="4" dirty="0">
                <a:solidFill>
                  <a:srgbClr val="FFFFFF"/>
                </a:solidFill>
                <a:latin typeface="Verdana"/>
                <a:cs typeface="Verdana"/>
              </a:rPr>
              <a:t>FPR: </a:t>
            </a:r>
            <a:r>
              <a:rPr sz="684" dirty="0">
                <a:solidFill>
                  <a:srgbClr val="FFFFFF"/>
                </a:solidFill>
                <a:latin typeface="Verdana"/>
                <a:cs typeface="Verdana"/>
              </a:rPr>
              <a:t>flusso </a:t>
            </a:r>
            <a:r>
              <a:rPr sz="684" spc="244" dirty="0">
                <a:solidFill>
                  <a:srgbClr val="FFFFFF"/>
                </a:solidFill>
                <a:latin typeface="Verdana"/>
                <a:cs typeface="Verdana"/>
              </a:rPr>
              <a:t> </a:t>
            </a:r>
            <a:r>
              <a:rPr sz="684" dirty="0">
                <a:solidFill>
                  <a:srgbClr val="FFFFFF"/>
                </a:solidFill>
                <a:latin typeface="Verdana"/>
                <a:cs typeface="Verdana"/>
              </a:rPr>
              <a:t>plasmatico</a:t>
            </a:r>
            <a:r>
              <a:rPr sz="684" spc="64" dirty="0">
                <a:solidFill>
                  <a:srgbClr val="FFFFFF"/>
                </a:solidFill>
                <a:latin typeface="Verdana"/>
                <a:cs typeface="Verdana"/>
              </a:rPr>
              <a:t> </a:t>
            </a:r>
            <a:r>
              <a:rPr sz="684" dirty="0">
                <a:solidFill>
                  <a:srgbClr val="FFFFFF"/>
                </a:solidFill>
                <a:latin typeface="Verdana"/>
                <a:cs typeface="Verdana"/>
              </a:rPr>
              <a:t>renale;</a:t>
            </a:r>
            <a:r>
              <a:rPr sz="684" spc="56" dirty="0">
                <a:solidFill>
                  <a:srgbClr val="FFFFFF"/>
                </a:solidFill>
                <a:latin typeface="Verdana"/>
                <a:cs typeface="Verdana"/>
              </a:rPr>
              <a:t> </a:t>
            </a:r>
            <a:r>
              <a:rPr sz="684" b="1" spc="4" dirty="0">
                <a:solidFill>
                  <a:srgbClr val="FFFFFF"/>
                </a:solidFill>
                <a:latin typeface="Verdana"/>
                <a:cs typeface="Verdana"/>
              </a:rPr>
              <a:t>GFR:</a:t>
            </a:r>
            <a:r>
              <a:rPr sz="684" b="1" spc="51" dirty="0">
                <a:solidFill>
                  <a:srgbClr val="FFFFFF"/>
                </a:solidFill>
                <a:latin typeface="Verdana"/>
                <a:cs typeface="Verdana"/>
              </a:rPr>
              <a:t> </a:t>
            </a:r>
            <a:r>
              <a:rPr sz="684" dirty="0">
                <a:solidFill>
                  <a:srgbClr val="FFFFFF"/>
                </a:solidFill>
                <a:latin typeface="Verdana"/>
                <a:cs typeface="Verdana"/>
              </a:rPr>
              <a:t>filtrazione</a:t>
            </a:r>
            <a:r>
              <a:rPr sz="684" spc="56" dirty="0">
                <a:solidFill>
                  <a:srgbClr val="FFFFFF"/>
                </a:solidFill>
                <a:latin typeface="Verdana"/>
                <a:cs typeface="Verdana"/>
              </a:rPr>
              <a:t> </a:t>
            </a:r>
            <a:r>
              <a:rPr sz="684" dirty="0">
                <a:solidFill>
                  <a:srgbClr val="FFFFFF"/>
                </a:solidFill>
                <a:latin typeface="Verdana"/>
                <a:cs typeface="Verdana"/>
              </a:rPr>
              <a:t>glomerulare;</a:t>
            </a:r>
            <a:r>
              <a:rPr sz="684" b="1" dirty="0">
                <a:solidFill>
                  <a:srgbClr val="FFFFFF"/>
                </a:solidFill>
                <a:latin typeface="Verdana"/>
                <a:cs typeface="Verdana"/>
              </a:rPr>
              <a:t>PA:</a:t>
            </a:r>
            <a:r>
              <a:rPr sz="684" b="1" spc="51" dirty="0">
                <a:solidFill>
                  <a:srgbClr val="FFFFFF"/>
                </a:solidFill>
                <a:latin typeface="Verdana"/>
                <a:cs typeface="Verdana"/>
              </a:rPr>
              <a:t> </a:t>
            </a:r>
            <a:r>
              <a:rPr sz="684" dirty="0">
                <a:solidFill>
                  <a:srgbClr val="FFFFFF"/>
                </a:solidFill>
                <a:latin typeface="Verdana"/>
                <a:cs typeface="Verdana"/>
              </a:rPr>
              <a:t>pressione</a:t>
            </a:r>
            <a:r>
              <a:rPr sz="684" spc="64" dirty="0">
                <a:solidFill>
                  <a:srgbClr val="FFFFFF"/>
                </a:solidFill>
                <a:latin typeface="Verdana"/>
                <a:cs typeface="Verdana"/>
              </a:rPr>
              <a:t> </a:t>
            </a:r>
            <a:r>
              <a:rPr sz="684" dirty="0">
                <a:solidFill>
                  <a:srgbClr val="FFFFFF"/>
                </a:solidFill>
                <a:latin typeface="Verdana"/>
                <a:cs typeface="Verdana"/>
              </a:rPr>
              <a:t>arteriosa; </a:t>
            </a:r>
            <a:r>
              <a:rPr sz="684" spc="107" dirty="0">
                <a:solidFill>
                  <a:srgbClr val="FFFFFF"/>
                </a:solidFill>
                <a:latin typeface="Verdana"/>
                <a:cs typeface="Verdana"/>
              </a:rPr>
              <a:t> </a:t>
            </a:r>
            <a:r>
              <a:rPr sz="684" b="1" dirty="0">
                <a:solidFill>
                  <a:srgbClr val="FFFFFF"/>
                </a:solidFill>
                <a:latin typeface="Verdana"/>
                <a:cs typeface="Verdana"/>
              </a:rPr>
              <a:t>FF:</a:t>
            </a:r>
            <a:r>
              <a:rPr sz="684" b="1" spc="51" dirty="0">
                <a:solidFill>
                  <a:srgbClr val="FFFFFF"/>
                </a:solidFill>
                <a:latin typeface="Verdana"/>
                <a:cs typeface="Verdana"/>
              </a:rPr>
              <a:t> </a:t>
            </a:r>
            <a:r>
              <a:rPr sz="684" dirty="0">
                <a:solidFill>
                  <a:srgbClr val="FFFFFF"/>
                </a:solidFill>
                <a:latin typeface="Verdana"/>
                <a:cs typeface="Verdana"/>
              </a:rPr>
              <a:t>frazione</a:t>
            </a:r>
            <a:r>
              <a:rPr sz="684" spc="64" dirty="0">
                <a:solidFill>
                  <a:srgbClr val="FFFFFF"/>
                </a:solidFill>
                <a:latin typeface="Verdana"/>
                <a:cs typeface="Verdana"/>
              </a:rPr>
              <a:t> </a:t>
            </a:r>
            <a:r>
              <a:rPr sz="684" dirty="0">
                <a:solidFill>
                  <a:srgbClr val="FFFFFF"/>
                </a:solidFill>
                <a:latin typeface="Verdana"/>
                <a:cs typeface="Verdana"/>
              </a:rPr>
              <a:t>di</a:t>
            </a:r>
            <a:r>
              <a:rPr sz="684" spc="56" dirty="0">
                <a:solidFill>
                  <a:srgbClr val="FFFFFF"/>
                </a:solidFill>
                <a:latin typeface="Verdana"/>
                <a:cs typeface="Verdana"/>
              </a:rPr>
              <a:t> </a:t>
            </a:r>
            <a:r>
              <a:rPr sz="684" dirty="0">
                <a:solidFill>
                  <a:srgbClr val="FFFFFF"/>
                </a:solidFill>
                <a:latin typeface="Verdana"/>
                <a:cs typeface="Verdana"/>
              </a:rPr>
              <a:t>filtrazione;</a:t>
            </a:r>
            <a:r>
              <a:rPr sz="684" spc="56" dirty="0">
                <a:solidFill>
                  <a:srgbClr val="FFFFFF"/>
                </a:solidFill>
                <a:latin typeface="Verdana"/>
                <a:cs typeface="Verdana"/>
              </a:rPr>
              <a:t> </a:t>
            </a:r>
            <a:r>
              <a:rPr sz="684" b="1" spc="4" dirty="0">
                <a:solidFill>
                  <a:srgbClr val="FFFFFF"/>
                </a:solidFill>
                <a:latin typeface="Verdana"/>
                <a:cs typeface="Verdana"/>
              </a:rPr>
              <a:t>RAAS:</a:t>
            </a:r>
            <a:r>
              <a:rPr sz="684" b="1" spc="51" dirty="0">
                <a:solidFill>
                  <a:srgbClr val="FFFFFF"/>
                </a:solidFill>
                <a:latin typeface="Verdana"/>
                <a:cs typeface="Verdana"/>
              </a:rPr>
              <a:t> </a:t>
            </a:r>
            <a:r>
              <a:rPr sz="684" dirty="0">
                <a:solidFill>
                  <a:srgbClr val="FFFFFF"/>
                </a:solidFill>
                <a:latin typeface="Verdana"/>
                <a:cs typeface="Verdana"/>
              </a:rPr>
              <a:t>sistema</a:t>
            </a:r>
            <a:r>
              <a:rPr sz="684" spc="56" dirty="0">
                <a:solidFill>
                  <a:srgbClr val="FFFFFF"/>
                </a:solidFill>
                <a:latin typeface="Verdana"/>
                <a:cs typeface="Verdana"/>
              </a:rPr>
              <a:t> </a:t>
            </a:r>
            <a:r>
              <a:rPr sz="684" dirty="0">
                <a:solidFill>
                  <a:srgbClr val="FFFFFF"/>
                </a:solidFill>
                <a:latin typeface="Verdana"/>
                <a:cs typeface="Verdana"/>
              </a:rPr>
              <a:t>renina</a:t>
            </a:r>
            <a:r>
              <a:rPr sz="684" spc="56" dirty="0">
                <a:solidFill>
                  <a:srgbClr val="FFFFFF"/>
                </a:solidFill>
                <a:latin typeface="Verdana"/>
                <a:cs typeface="Verdana"/>
              </a:rPr>
              <a:t> </a:t>
            </a:r>
            <a:r>
              <a:rPr sz="684" dirty="0">
                <a:solidFill>
                  <a:srgbClr val="FFFFFF"/>
                </a:solidFill>
                <a:latin typeface="Verdana"/>
                <a:cs typeface="Verdana"/>
              </a:rPr>
              <a:t>angiotensina</a:t>
            </a:r>
            <a:r>
              <a:rPr sz="684" spc="56" dirty="0">
                <a:solidFill>
                  <a:srgbClr val="FFFFFF"/>
                </a:solidFill>
                <a:latin typeface="Verdana"/>
                <a:cs typeface="Verdana"/>
              </a:rPr>
              <a:t> </a:t>
            </a:r>
            <a:r>
              <a:rPr sz="684" dirty="0">
                <a:solidFill>
                  <a:srgbClr val="FFFFFF"/>
                </a:solidFill>
                <a:latin typeface="Verdana"/>
                <a:cs typeface="Verdana"/>
              </a:rPr>
              <a:t>aldosterone.</a:t>
            </a:r>
            <a:endParaRPr sz="684">
              <a:latin typeface="Verdana"/>
              <a:cs typeface="Verdana"/>
            </a:endParaRPr>
          </a:p>
        </p:txBody>
      </p:sp>
      <p:sp>
        <p:nvSpPr>
          <p:cNvPr id="20" name="object 20"/>
          <p:cNvSpPr txBox="1"/>
          <p:nvPr/>
        </p:nvSpPr>
        <p:spPr>
          <a:xfrm>
            <a:off x="2127877" y="1692874"/>
            <a:ext cx="687972" cy="195184"/>
          </a:xfrm>
          <a:prstGeom prst="rect">
            <a:avLst/>
          </a:prstGeom>
        </p:spPr>
        <p:txBody>
          <a:bodyPr vert="horz" wrap="square" lIns="0" tIns="10860" rIns="0" bIns="0" rtlCol="0">
            <a:spAutoFit/>
          </a:bodyPr>
          <a:lstStyle/>
          <a:p>
            <a:pPr marL="10860">
              <a:spcBef>
                <a:spcPts val="86"/>
              </a:spcBef>
            </a:pPr>
            <a:r>
              <a:rPr sz="1197" b="1" spc="13" dirty="0">
                <a:solidFill>
                  <a:srgbClr val="FFFF00"/>
                </a:solidFill>
                <a:latin typeface="Verdana"/>
                <a:cs typeface="Verdana"/>
              </a:rPr>
              <a:t>AZIONI</a:t>
            </a:r>
            <a:endParaRPr sz="1197">
              <a:latin typeface="Verdana"/>
              <a:cs typeface="Verdana"/>
            </a:endParaRPr>
          </a:p>
        </p:txBody>
      </p:sp>
      <p:sp>
        <p:nvSpPr>
          <p:cNvPr id="21" name="object 21"/>
          <p:cNvSpPr txBox="1"/>
          <p:nvPr/>
        </p:nvSpPr>
        <p:spPr>
          <a:xfrm>
            <a:off x="693189" y="3365693"/>
            <a:ext cx="510413" cy="857352"/>
          </a:xfrm>
          <a:prstGeom prst="rect">
            <a:avLst/>
          </a:prstGeom>
        </p:spPr>
        <p:txBody>
          <a:bodyPr vert="horz" wrap="square" lIns="0" tIns="10860" rIns="0" bIns="0" rtlCol="0">
            <a:spAutoFit/>
          </a:bodyPr>
          <a:lstStyle/>
          <a:p>
            <a:pPr algn="ctr">
              <a:lnSpc>
                <a:spcPts val="2146"/>
              </a:lnSpc>
              <a:spcBef>
                <a:spcPts val="86"/>
              </a:spcBef>
            </a:pPr>
            <a:r>
              <a:rPr sz="1796" b="1" spc="-30" dirty="0">
                <a:solidFill>
                  <a:srgbClr val="FF0000"/>
                </a:solidFill>
                <a:latin typeface="Verdana"/>
                <a:cs typeface="Verdana"/>
              </a:rPr>
              <a:t>PA</a:t>
            </a:r>
            <a:endParaRPr sz="1796">
              <a:latin typeface="Verdana"/>
              <a:cs typeface="Verdana"/>
            </a:endParaRPr>
          </a:p>
          <a:p>
            <a:pPr marL="10860" marR="4344" indent="-543" algn="ctr">
              <a:lnSpc>
                <a:spcPts val="2155"/>
              </a:lnSpc>
              <a:spcBef>
                <a:spcPts val="60"/>
              </a:spcBef>
            </a:pPr>
            <a:r>
              <a:rPr sz="1796" b="1" spc="-4" dirty="0">
                <a:solidFill>
                  <a:srgbClr val="FF0000"/>
                </a:solidFill>
                <a:latin typeface="Verdana"/>
                <a:cs typeface="Verdana"/>
              </a:rPr>
              <a:t>e  </a:t>
            </a:r>
            <a:r>
              <a:rPr sz="1796" b="1" spc="-26" dirty="0">
                <a:solidFill>
                  <a:srgbClr val="FF0000"/>
                </a:solidFill>
                <a:latin typeface="Verdana"/>
                <a:cs typeface="Verdana"/>
              </a:rPr>
              <a:t>F</a:t>
            </a:r>
            <a:r>
              <a:rPr sz="1796" b="1" spc="-30" dirty="0">
                <a:solidFill>
                  <a:srgbClr val="FF0000"/>
                </a:solidFill>
                <a:latin typeface="Verdana"/>
                <a:cs typeface="Verdana"/>
              </a:rPr>
              <a:t>P</a:t>
            </a:r>
            <a:r>
              <a:rPr sz="1796" b="1" spc="-4" dirty="0">
                <a:solidFill>
                  <a:srgbClr val="FF0000"/>
                </a:solidFill>
                <a:latin typeface="Verdana"/>
                <a:cs typeface="Verdana"/>
              </a:rPr>
              <a:t>R</a:t>
            </a:r>
            <a:endParaRPr sz="1796">
              <a:latin typeface="Verdana"/>
              <a:cs typeface="Verdana"/>
            </a:endParaRPr>
          </a:p>
        </p:txBody>
      </p:sp>
      <p:sp>
        <p:nvSpPr>
          <p:cNvPr id="22" name="object 22"/>
          <p:cNvSpPr/>
          <p:nvPr/>
        </p:nvSpPr>
        <p:spPr>
          <a:xfrm>
            <a:off x="825485" y="2909149"/>
            <a:ext cx="248148" cy="387154"/>
          </a:xfrm>
          <a:custGeom>
            <a:avLst/>
            <a:gdLst/>
            <a:ahLst/>
            <a:cxnLst/>
            <a:rect l="l" t="t" r="r" b="b"/>
            <a:pathLst>
              <a:path w="290194" h="452754">
                <a:moveTo>
                  <a:pt x="289934" y="307308"/>
                </a:moveTo>
                <a:lnTo>
                  <a:pt x="0" y="307308"/>
                </a:lnTo>
                <a:lnTo>
                  <a:pt x="144967" y="452339"/>
                </a:lnTo>
                <a:lnTo>
                  <a:pt x="289934" y="307308"/>
                </a:lnTo>
                <a:close/>
              </a:path>
              <a:path w="290194" h="452754">
                <a:moveTo>
                  <a:pt x="239754" y="0"/>
                </a:moveTo>
                <a:lnTo>
                  <a:pt x="50180" y="0"/>
                </a:lnTo>
                <a:lnTo>
                  <a:pt x="50180" y="307308"/>
                </a:lnTo>
                <a:lnTo>
                  <a:pt x="239754" y="307308"/>
                </a:lnTo>
                <a:lnTo>
                  <a:pt x="239754" y="0"/>
                </a:lnTo>
                <a:close/>
              </a:path>
            </a:pathLst>
          </a:custGeom>
          <a:solidFill>
            <a:srgbClr val="FF0000"/>
          </a:solidFill>
        </p:spPr>
        <p:txBody>
          <a:bodyPr wrap="square" lIns="0" tIns="0" rIns="0" bIns="0" rtlCol="0"/>
          <a:lstStyle/>
          <a:p>
            <a:endParaRPr sz="1539"/>
          </a:p>
        </p:txBody>
      </p:sp>
      <p:sp>
        <p:nvSpPr>
          <p:cNvPr id="23" name="object 23"/>
          <p:cNvSpPr/>
          <p:nvPr/>
        </p:nvSpPr>
        <p:spPr>
          <a:xfrm>
            <a:off x="775422" y="2909148"/>
            <a:ext cx="349687" cy="0"/>
          </a:xfrm>
          <a:custGeom>
            <a:avLst/>
            <a:gdLst/>
            <a:ahLst/>
            <a:cxnLst/>
            <a:rect l="l" t="t" r="r" b="b"/>
            <a:pathLst>
              <a:path w="408940">
                <a:moveTo>
                  <a:pt x="408880" y="1"/>
                </a:moveTo>
                <a:lnTo>
                  <a:pt x="0" y="0"/>
                </a:lnTo>
              </a:path>
            </a:pathLst>
          </a:custGeom>
          <a:ln w="12705">
            <a:solidFill>
              <a:srgbClr val="BBE0E3"/>
            </a:solidFill>
          </a:ln>
        </p:spPr>
        <p:txBody>
          <a:bodyPr wrap="square" lIns="0" tIns="0" rIns="0" bIns="0" rtlCol="0"/>
          <a:lstStyle/>
          <a:p>
            <a:endParaRPr sz="1539"/>
          </a:p>
        </p:txBody>
      </p:sp>
      <p:sp>
        <p:nvSpPr>
          <p:cNvPr id="24" name="object 24"/>
          <p:cNvSpPr/>
          <p:nvPr/>
        </p:nvSpPr>
        <p:spPr>
          <a:xfrm>
            <a:off x="4068538" y="4480452"/>
            <a:ext cx="534304" cy="1099886"/>
          </a:xfrm>
          <a:prstGeom prst="rect">
            <a:avLst/>
          </a:prstGeom>
          <a:blipFill>
            <a:blip r:embed="rId5" cstate="print"/>
            <a:stretch>
              <a:fillRect/>
            </a:stretch>
          </a:blipFill>
        </p:spPr>
        <p:txBody>
          <a:bodyPr wrap="square" lIns="0" tIns="0" rIns="0" bIns="0" rtlCol="0"/>
          <a:lstStyle/>
          <a:p>
            <a:endParaRPr sz="1539"/>
          </a:p>
        </p:txBody>
      </p:sp>
      <p:sp>
        <p:nvSpPr>
          <p:cNvPr id="25" name="object 25"/>
          <p:cNvSpPr/>
          <p:nvPr/>
        </p:nvSpPr>
        <p:spPr>
          <a:xfrm>
            <a:off x="1509176" y="4885336"/>
            <a:ext cx="2274054" cy="101540"/>
          </a:xfrm>
          <a:custGeom>
            <a:avLst/>
            <a:gdLst/>
            <a:ahLst/>
            <a:cxnLst/>
            <a:rect l="l" t="t" r="r" b="b"/>
            <a:pathLst>
              <a:path w="2659379" h="118745">
                <a:moveTo>
                  <a:pt x="2619823" y="39439"/>
                </a:moveTo>
                <a:lnTo>
                  <a:pt x="2580402" y="39439"/>
                </a:lnTo>
                <a:lnTo>
                  <a:pt x="2588074" y="40989"/>
                </a:lnTo>
                <a:lnTo>
                  <a:pt x="2594340" y="45215"/>
                </a:lnTo>
                <a:lnTo>
                  <a:pt x="2598564" y="51484"/>
                </a:lnTo>
                <a:lnTo>
                  <a:pt x="2600113" y="59160"/>
                </a:lnTo>
                <a:lnTo>
                  <a:pt x="2598564" y="66836"/>
                </a:lnTo>
                <a:lnTo>
                  <a:pt x="2594340" y="73105"/>
                </a:lnTo>
                <a:lnTo>
                  <a:pt x="2588074" y="77331"/>
                </a:lnTo>
                <a:lnTo>
                  <a:pt x="2580402" y="78880"/>
                </a:lnTo>
                <a:lnTo>
                  <a:pt x="2567260" y="78880"/>
                </a:lnTo>
                <a:lnTo>
                  <a:pt x="2540978" y="118320"/>
                </a:lnTo>
                <a:lnTo>
                  <a:pt x="2619823" y="78880"/>
                </a:lnTo>
                <a:lnTo>
                  <a:pt x="2580402" y="78880"/>
                </a:lnTo>
                <a:lnTo>
                  <a:pt x="2619826" y="78879"/>
                </a:lnTo>
                <a:lnTo>
                  <a:pt x="2659247" y="59160"/>
                </a:lnTo>
                <a:lnTo>
                  <a:pt x="2619823" y="39439"/>
                </a:lnTo>
                <a:close/>
              </a:path>
              <a:path w="2659379" h="118745">
                <a:moveTo>
                  <a:pt x="2540978" y="0"/>
                </a:moveTo>
                <a:lnTo>
                  <a:pt x="2580402" y="59160"/>
                </a:lnTo>
                <a:lnTo>
                  <a:pt x="2567260" y="78880"/>
                </a:lnTo>
                <a:lnTo>
                  <a:pt x="2580408" y="78879"/>
                </a:lnTo>
                <a:lnTo>
                  <a:pt x="2588076" y="77329"/>
                </a:lnTo>
                <a:lnTo>
                  <a:pt x="2594341" y="73103"/>
                </a:lnTo>
                <a:lnTo>
                  <a:pt x="2598565" y="66835"/>
                </a:lnTo>
                <a:lnTo>
                  <a:pt x="2600113" y="59159"/>
                </a:lnTo>
                <a:lnTo>
                  <a:pt x="2598564" y="51483"/>
                </a:lnTo>
                <a:lnTo>
                  <a:pt x="2594340" y="45215"/>
                </a:lnTo>
                <a:lnTo>
                  <a:pt x="2588074" y="40989"/>
                </a:lnTo>
                <a:lnTo>
                  <a:pt x="2580402" y="39439"/>
                </a:lnTo>
                <a:lnTo>
                  <a:pt x="2619823" y="39439"/>
                </a:lnTo>
                <a:lnTo>
                  <a:pt x="2540978" y="0"/>
                </a:lnTo>
                <a:close/>
              </a:path>
              <a:path w="2659379" h="118745">
                <a:moveTo>
                  <a:pt x="2567260" y="39439"/>
                </a:moveTo>
                <a:lnTo>
                  <a:pt x="19711" y="39439"/>
                </a:lnTo>
                <a:lnTo>
                  <a:pt x="12038" y="40989"/>
                </a:lnTo>
                <a:lnTo>
                  <a:pt x="5773" y="45215"/>
                </a:lnTo>
                <a:lnTo>
                  <a:pt x="1548" y="51484"/>
                </a:lnTo>
                <a:lnTo>
                  <a:pt x="0" y="59160"/>
                </a:lnTo>
                <a:lnTo>
                  <a:pt x="1549" y="66836"/>
                </a:lnTo>
                <a:lnTo>
                  <a:pt x="5775" y="73105"/>
                </a:lnTo>
                <a:lnTo>
                  <a:pt x="12045" y="77331"/>
                </a:lnTo>
                <a:lnTo>
                  <a:pt x="19711" y="78879"/>
                </a:lnTo>
                <a:lnTo>
                  <a:pt x="2567261" y="78879"/>
                </a:lnTo>
                <a:lnTo>
                  <a:pt x="2580401" y="59159"/>
                </a:lnTo>
                <a:lnTo>
                  <a:pt x="2567260" y="39439"/>
                </a:lnTo>
                <a:close/>
              </a:path>
            </a:pathLst>
          </a:custGeom>
          <a:solidFill>
            <a:srgbClr val="B6DCDF"/>
          </a:solidFill>
        </p:spPr>
        <p:txBody>
          <a:bodyPr wrap="square" lIns="0" tIns="0" rIns="0" bIns="0" rtlCol="0"/>
          <a:lstStyle/>
          <a:p>
            <a:endParaRPr sz="1539"/>
          </a:p>
        </p:txBody>
      </p:sp>
      <p:sp>
        <p:nvSpPr>
          <p:cNvPr id="26" name="object 26"/>
          <p:cNvSpPr txBox="1"/>
          <p:nvPr/>
        </p:nvSpPr>
        <p:spPr>
          <a:xfrm>
            <a:off x="1523848" y="3788474"/>
            <a:ext cx="1704454" cy="1064268"/>
          </a:xfrm>
          <a:prstGeom prst="rect">
            <a:avLst/>
          </a:prstGeom>
        </p:spPr>
        <p:txBody>
          <a:bodyPr vert="horz" wrap="square" lIns="0" tIns="10860" rIns="0" bIns="0" rtlCol="0">
            <a:spAutoFit/>
          </a:bodyPr>
          <a:lstStyle/>
          <a:p>
            <a:pPr marL="10317" marR="4344" algn="ctr">
              <a:lnSpc>
                <a:spcPct val="107100"/>
              </a:lnSpc>
              <a:spcBef>
                <a:spcPts val="86"/>
              </a:spcBef>
            </a:pPr>
            <a:r>
              <a:rPr sz="1197" spc="9" dirty="0">
                <a:solidFill>
                  <a:srgbClr val="FFFFFF"/>
                </a:solidFill>
                <a:latin typeface="Verdana"/>
                <a:cs typeface="Verdana"/>
              </a:rPr>
              <a:t>Dilatazione </a:t>
            </a:r>
            <a:r>
              <a:rPr sz="1197" b="1" spc="9" dirty="0">
                <a:solidFill>
                  <a:srgbClr val="FFFFFF"/>
                </a:solidFill>
                <a:latin typeface="Verdana"/>
                <a:cs typeface="Verdana"/>
              </a:rPr>
              <a:t>arteriole  efferenti</a:t>
            </a:r>
            <a:endParaRPr sz="1197">
              <a:latin typeface="Verdana"/>
              <a:cs typeface="Verdana"/>
            </a:endParaRPr>
          </a:p>
          <a:p>
            <a:pPr>
              <a:lnSpc>
                <a:spcPct val="100000"/>
              </a:lnSpc>
            </a:pPr>
            <a:endParaRPr sz="1283">
              <a:latin typeface="Times New Roman"/>
              <a:cs typeface="Times New Roman"/>
            </a:endParaRPr>
          </a:p>
          <a:p>
            <a:pPr marL="305703" marR="244345" indent="-4887" algn="ctr">
              <a:lnSpc>
                <a:spcPts val="1189"/>
              </a:lnSpc>
            </a:pPr>
            <a:r>
              <a:rPr sz="1197" b="1" spc="13" dirty="0">
                <a:solidFill>
                  <a:srgbClr val="FFFF00"/>
                </a:solidFill>
                <a:latin typeface="Verdana"/>
                <a:cs typeface="Verdana"/>
              </a:rPr>
              <a:t>ARNI: </a:t>
            </a:r>
            <a:r>
              <a:rPr sz="1197" b="1" spc="9" dirty="0">
                <a:solidFill>
                  <a:srgbClr val="FFFF00"/>
                </a:solidFill>
                <a:latin typeface="Verdana"/>
                <a:cs typeface="Verdana"/>
              </a:rPr>
              <a:t>blocco  </a:t>
            </a:r>
            <a:r>
              <a:rPr sz="1197" b="1" spc="13" dirty="0">
                <a:solidFill>
                  <a:srgbClr val="FFFF00"/>
                </a:solidFill>
                <a:latin typeface="Verdana"/>
                <a:cs typeface="Verdana"/>
              </a:rPr>
              <a:t>combinato</a:t>
            </a:r>
            <a:r>
              <a:rPr sz="1197" b="1" spc="9" dirty="0">
                <a:solidFill>
                  <a:srgbClr val="FFFF00"/>
                </a:solidFill>
                <a:latin typeface="Verdana"/>
                <a:cs typeface="Verdana"/>
              </a:rPr>
              <a:t> </a:t>
            </a:r>
            <a:r>
              <a:rPr sz="1197" b="1" spc="13" dirty="0">
                <a:solidFill>
                  <a:srgbClr val="FFFF00"/>
                </a:solidFill>
                <a:latin typeface="Verdana"/>
                <a:cs typeface="Verdana"/>
              </a:rPr>
              <a:t>di</a:t>
            </a:r>
            <a:endParaRPr sz="1197">
              <a:latin typeface="Verdana"/>
              <a:cs typeface="Verdana"/>
            </a:endParaRPr>
          </a:p>
          <a:p>
            <a:pPr marL="48869" algn="ctr">
              <a:lnSpc>
                <a:spcPts val="1214"/>
              </a:lnSpc>
            </a:pPr>
            <a:r>
              <a:rPr sz="1197" b="1" spc="9" dirty="0">
                <a:solidFill>
                  <a:srgbClr val="FFFF00"/>
                </a:solidFill>
                <a:latin typeface="Verdana"/>
                <a:cs typeface="Verdana"/>
              </a:rPr>
              <a:t>neprilisina </a:t>
            </a:r>
            <a:r>
              <a:rPr sz="1197" b="1" spc="-4" dirty="0">
                <a:solidFill>
                  <a:srgbClr val="FFFF00"/>
                </a:solidFill>
                <a:latin typeface="Verdana"/>
                <a:cs typeface="Verdana"/>
              </a:rPr>
              <a:t>e</a:t>
            </a:r>
            <a:r>
              <a:rPr sz="1197" b="1" spc="21" dirty="0">
                <a:solidFill>
                  <a:srgbClr val="FFFF00"/>
                </a:solidFill>
                <a:latin typeface="Verdana"/>
                <a:cs typeface="Verdana"/>
              </a:rPr>
              <a:t> </a:t>
            </a:r>
            <a:r>
              <a:rPr sz="1197" b="1" spc="13" dirty="0">
                <a:solidFill>
                  <a:srgbClr val="FFFF00"/>
                </a:solidFill>
                <a:latin typeface="Verdana"/>
                <a:cs typeface="Verdana"/>
              </a:rPr>
              <a:t>RAAS</a:t>
            </a:r>
            <a:endParaRPr sz="1197">
              <a:latin typeface="Verdana"/>
              <a:cs typeface="Verdana"/>
            </a:endParaRPr>
          </a:p>
        </p:txBody>
      </p:sp>
      <p:sp>
        <p:nvSpPr>
          <p:cNvPr id="27" name="object 27"/>
          <p:cNvSpPr txBox="1"/>
          <p:nvPr/>
        </p:nvSpPr>
        <p:spPr>
          <a:xfrm>
            <a:off x="4619423" y="4331835"/>
            <a:ext cx="288329" cy="155749"/>
          </a:xfrm>
          <a:prstGeom prst="rect">
            <a:avLst/>
          </a:prstGeom>
        </p:spPr>
        <p:txBody>
          <a:bodyPr vert="horz" wrap="square" lIns="0" tIns="10860" rIns="0" bIns="0" rtlCol="0">
            <a:spAutoFit/>
          </a:bodyPr>
          <a:lstStyle/>
          <a:p>
            <a:pPr marL="10860">
              <a:spcBef>
                <a:spcPts val="86"/>
              </a:spcBef>
              <a:tabLst>
                <a:tab pos="276924" algn="l"/>
              </a:tabLst>
            </a:pPr>
            <a:r>
              <a:rPr sz="941" u="heavy" spc="-4" dirty="0">
                <a:solidFill>
                  <a:srgbClr val="124876"/>
                </a:solidFill>
                <a:latin typeface="Times New Roman"/>
                <a:cs typeface="Times New Roman"/>
              </a:rPr>
              <a:t> 	</a:t>
            </a:r>
            <a:endParaRPr sz="941">
              <a:latin typeface="Times New Roman"/>
              <a:cs typeface="Times New Roman"/>
            </a:endParaRPr>
          </a:p>
        </p:txBody>
      </p:sp>
      <p:sp>
        <p:nvSpPr>
          <p:cNvPr id="28" name="object 28"/>
          <p:cNvSpPr txBox="1"/>
          <p:nvPr/>
        </p:nvSpPr>
        <p:spPr>
          <a:xfrm>
            <a:off x="5669123" y="4324080"/>
            <a:ext cx="2673154" cy="1456939"/>
          </a:xfrm>
          <a:prstGeom prst="rect">
            <a:avLst/>
          </a:prstGeom>
        </p:spPr>
        <p:txBody>
          <a:bodyPr vert="horz" wrap="square" lIns="0" tIns="10860" rIns="0" bIns="0" rtlCol="0">
            <a:spAutoFit/>
          </a:bodyPr>
          <a:lstStyle/>
          <a:p>
            <a:pPr marL="377377" marR="29864" indent="-341540">
              <a:lnSpc>
                <a:spcPct val="105500"/>
              </a:lnSpc>
              <a:spcBef>
                <a:spcPts val="86"/>
              </a:spcBef>
              <a:buClr>
                <a:srgbClr val="124876"/>
              </a:buClr>
              <a:buFont typeface="Arial"/>
              <a:buChar char="•"/>
              <a:tabLst>
                <a:tab pos="196019" algn="l"/>
                <a:tab pos="196562" algn="l"/>
              </a:tabLst>
            </a:pPr>
            <a:r>
              <a:rPr sz="941" dirty="0">
                <a:solidFill>
                  <a:srgbClr val="FFFFFF"/>
                </a:solidFill>
                <a:latin typeface="Verdana"/>
                <a:cs typeface="Verdana"/>
              </a:rPr>
              <a:t>L’inibizione della </a:t>
            </a:r>
            <a:r>
              <a:rPr sz="941" spc="4" dirty="0">
                <a:solidFill>
                  <a:srgbClr val="FFFFFF"/>
                </a:solidFill>
                <a:latin typeface="Verdana"/>
                <a:cs typeface="Verdana"/>
              </a:rPr>
              <a:t>neprilisina </a:t>
            </a:r>
            <a:r>
              <a:rPr sz="941" spc="9" dirty="0">
                <a:solidFill>
                  <a:srgbClr val="FFFFFF"/>
                </a:solidFill>
                <a:latin typeface="Verdana"/>
                <a:cs typeface="Verdana"/>
              </a:rPr>
              <a:t>aumenta </a:t>
            </a:r>
            <a:r>
              <a:rPr sz="941" spc="-4" dirty="0">
                <a:solidFill>
                  <a:srgbClr val="FFFFFF"/>
                </a:solidFill>
                <a:latin typeface="Verdana"/>
                <a:cs typeface="Verdana"/>
              </a:rPr>
              <a:t>la  </a:t>
            </a:r>
            <a:r>
              <a:rPr sz="941" spc="4" dirty="0">
                <a:solidFill>
                  <a:srgbClr val="FFFFFF"/>
                </a:solidFill>
                <a:latin typeface="Verdana"/>
                <a:cs typeface="Verdana"/>
              </a:rPr>
              <a:t>disponibilità di peptidi</a:t>
            </a:r>
            <a:r>
              <a:rPr sz="941" spc="86" dirty="0">
                <a:solidFill>
                  <a:srgbClr val="FFFFFF"/>
                </a:solidFill>
                <a:latin typeface="Verdana"/>
                <a:cs typeface="Verdana"/>
              </a:rPr>
              <a:t> </a:t>
            </a:r>
            <a:r>
              <a:rPr sz="941" spc="4" dirty="0">
                <a:solidFill>
                  <a:srgbClr val="FFFFFF"/>
                </a:solidFill>
                <a:latin typeface="Verdana"/>
                <a:cs typeface="Verdana"/>
              </a:rPr>
              <a:t>natriuretici</a:t>
            </a:r>
            <a:endParaRPr sz="941">
              <a:latin typeface="Verdana"/>
              <a:cs typeface="Verdana"/>
            </a:endParaRPr>
          </a:p>
          <a:p>
            <a:pPr marL="457739" marR="54299" indent="-393124">
              <a:lnSpc>
                <a:spcPct val="105500"/>
              </a:lnSpc>
              <a:spcBef>
                <a:spcPts val="346"/>
              </a:spcBef>
              <a:buClr>
                <a:srgbClr val="124876"/>
              </a:buClr>
              <a:buFont typeface="Arial"/>
              <a:buChar char="•"/>
              <a:tabLst>
                <a:tab pos="224797" algn="l"/>
                <a:tab pos="225340" algn="l"/>
              </a:tabLst>
            </a:pPr>
            <a:r>
              <a:rPr sz="941" dirty="0">
                <a:solidFill>
                  <a:srgbClr val="00B050"/>
                </a:solidFill>
                <a:latin typeface="Verdana"/>
                <a:cs typeface="Verdana"/>
              </a:rPr>
              <a:t>La </a:t>
            </a:r>
            <a:r>
              <a:rPr sz="941" b="1" spc="9" dirty="0">
                <a:solidFill>
                  <a:srgbClr val="00B050"/>
                </a:solidFill>
                <a:latin typeface="Verdana"/>
                <a:cs typeface="Verdana"/>
              </a:rPr>
              <a:t>vasodilatazione </a:t>
            </a:r>
            <a:r>
              <a:rPr sz="941" b="1" spc="4" dirty="0">
                <a:solidFill>
                  <a:srgbClr val="00B050"/>
                </a:solidFill>
                <a:latin typeface="Verdana"/>
                <a:cs typeface="Verdana"/>
              </a:rPr>
              <a:t>preferenziale </a:t>
            </a:r>
            <a:r>
              <a:rPr sz="941" spc="13" dirty="0">
                <a:solidFill>
                  <a:srgbClr val="00B050"/>
                </a:solidFill>
                <a:latin typeface="Verdana"/>
                <a:cs typeface="Verdana"/>
              </a:rPr>
              <a:t>di  </a:t>
            </a:r>
            <a:r>
              <a:rPr sz="941" dirty="0">
                <a:solidFill>
                  <a:srgbClr val="00B050"/>
                </a:solidFill>
                <a:latin typeface="Verdana"/>
                <a:cs typeface="Verdana"/>
              </a:rPr>
              <a:t>AA </a:t>
            </a:r>
            <a:r>
              <a:rPr sz="941" b="1" spc="9" dirty="0">
                <a:solidFill>
                  <a:srgbClr val="00B050"/>
                </a:solidFill>
                <a:latin typeface="Verdana"/>
                <a:cs typeface="Verdana"/>
              </a:rPr>
              <a:t>aumenta </a:t>
            </a:r>
            <a:r>
              <a:rPr sz="941" b="1" dirty="0">
                <a:solidFill>
                  <a:srgbClr val="00B050"/>
                </a:solidFill>
                <a:latin typeface="Verdana"/>
                <a:cs typeface="Verdana"/>
              </a:rPr>
              <a:t>la  </a:t>
            </a:r>
            <a:r>
              <a:rPr sz="941" b="1" spc="4" dirty="0">
                <a:solidFill>
                  <a:srgbClr val="00B050"/>
                </a:solidFill>
                <a:latin typeface="Verdana"/>
                <a:cs typeface="Verdana"/>
              </a:rPr>
              <a:t>pressione</a:t>
            </a:r>
            <a:r>
              <a:rPr sz="941" b="1" spc="154" dirty="0">
                <a:solidFill>
                  <a:srgbClr val="00B050"/>
                </a:solidFill>
                <a:latin typeface="Verdana"/>
                <a:cs typeface="Verdana"/>
              </a:rPr>
              <a:t> </a:t>
            </a:r>
            <a:r>
              <a:rPr sz="941" b="1" spc="13" dirty="0">
                <a:solidFill>
                  <a:srgbClr val="00B050"/>
                </a:solidFill>
                <a:latin typeface="Verdana"/>
                <a:cs typeface="Verdana"/>
              </a:rPr>
              <a:t>di</a:t>
            </a:r>
            <a:endParaRPr sz="941">
              <a:latin typeface="Verdana"/>
              <a:cs typeface="Verdana"/>
            </a:endParaRPr>
          </a:p>
          <a:p>
            <a:pPr marL="1278738" marR="93937" indent="-1016474">
              <a:lnSpc>
                <a:spcPts val="1112"/>
              </a:lnSpc>
              <a:spcBef>
                <a:spcPts val="128"/>
              </a:spcBef>
            </a:pPr>
            <a:r>
              <a:rPr sz="941" b="1" spc="4" dirty="0">
                <a:solidFill>
                  <a:srgbClr val="00B050"/>
                </a:solidFill>
                <a:latin typeface="Verdana"/>
                <a:cs typeface="Verdana"/>
              </a:rPr>
              <a:t>perfusione </a:t>
            </a:r>
            <a:r>
              <a:rPr sz="941" b="1" spc="-4" dirty="0">
                <a:solidFill>
                  <a:srgbClr val="00B050"/>
                </a:solidFill>
                <a:latin typeface="Verdana"/>
                <a:cs typeface="Verdana"/>
              </a:rPr>
              <a:t>e </a:t>
            </a:r>
            <a:r>
              <a:rPr sz="941" b="1" spc="9" dirty="0">
                <a:solidFill>
                  <a:srgbClr val="00B050"/>
                </a:solidFill>
                <a:latin typeface="Verdana"/>
                <a:cs typeface="Verdana"/>
              </a:rPr>
              <a:t>aumentano </a:t>
            </a:r>
            <a:r>
              <a:rPr sz="941" b="1" dirty="0">
                <a:solidFill>
                  <a:srgbClr val="00B050"/>
                </a:solidFill>
                <a:latin typeface="Verdana"/>
                <a:cs typeface="Verdana"/>
              </a:rPr>
              <a:t>la FF </a:t>
            </a:r>
            <a:r>
              <a:rPr sz="941" b="1" spc="-4" dirty="0">
                <a:solidFill>
                  <a:srgbClr val="00B050"/>
                </a:solidFill>
                <a:latin typeface="Verdana"/>
                <a:cs typeface="Verdana"/>
              </a:rPr>
              <a:t>e </a:t>
            </a:r>
            <a:r>
              <a:rPr sz="941" b="1" dirty="0">
                <a:solidFill>
                  <a:srgbClr val="00B050"/>
                </a:solidFill>
                <a:latin typeface="Verdana"/>
                <a:cs typeface="Verdana"/>
              </a:rPr>
              <a:t>il  </a:t>
            </a:r>
            <a:r>
              <a:rPr sz="941" b="1" spc="4" dirty="0">
                <a:solidFill>
                  <a:srgbClr val="00B050"/>
                </a:solidFill>
                <a:latin typeface="Verdana"/>
                <a:cs typeface="Verdana"/>
              </a:rPr>
              <a:t>GFR</a:t>
            </a:r>
            <a:endParaRPr sz="941">
              <a:latin typeface="Verdana"/>
              <a:cs typeface="Verdana"/>
            </a:endParaRPr>
          </a:p>
          <a:p>
            <a:pPr marL="181358" marR="4344" indent="-170498">
              <a:lnSpc>
                <a:spcPct val="105500"/>
              </a:lnSpc>
              <a:spcBef>
                <a:spcPts val="312"/>
              </a:spcBef>
              <a:buClr>
                <a:srgbClr val="124876"/>
              </a:buClr>
              <a:buFont typeface="Arial"/>
              <a:buChar char="•"/>
              <a:tabLst>
                <a:tab pos="170498" algn="l"/>
                <a:tab pos="171041" algn="l"/>
              </a:tabLst>
            </a:pPr>
            <a:r>
              <a:rPr sz="941" dirty="0">
                <a:solidFill>
                  <a:srgbClr val="FFFFFF"/>
                </a:solidFill>
                <a:latin typeface="Verdana"/>
                <a:cs typeface="Verdana"/>
              </a:rPr>
              <a:t>Potenziale </a:t>
            </a:r>
            <a:r>
              <a:rPr sz="941" spc="4" dirty="0">
                <a:solidFill>
                  <a:srgbClr val="FFFFFF"/>
                </a:solidFill>
                <a:latin typeface="Verdana"/>
                <a:cs typeface="Verdana"/>
              </a:rPr>
              <a:t>protezione renale nonostante  </a:t>
            </a:r>
            <a:r>
              <a:rPr sz="941" spc="-4" dirty="0">
                <a:solidFill>
                  <a:srgbClr val="FFFFFF"/>
                </a:solidFill>
                <a:latin typeface="Verdana"/>
                <a:cs typeface="Verdana"/>
              </a:rPr>
              <a:t>il </a:t>
            </a:r>
            <a:r>
              <a:rPr sz="941" spc="4" dirty="0">
                <a:solidFill>
                  <a:srgbClr val="FFFFFF"/>
                </a:solidFill>
                <a:latin typeface="Verdana"/>
                <a:cs typeface="Verdana"/>
              </a:rPr>
              <a:t>basso </a:t>
            </a:r>
            <a:r>
              <a:rPr sz="941" spc="9" dirty="0">
                <a:solidFill>
                  <a:srgbClr val="FFFFFF"/>
                </a:solidFill>
                <a:latin typeface="Verdana"/>
                <a:cs typeface="Verdana"/>
              </a:rPr>
              <a:t>grado </a:t>
            </a:r>
            <a:r>
              <a:rPr sz="941" spc="4" dirty="0">
                <a:solidFill>
                  <a:srgbClr val="FFFFFF"/>
                </a:solidFill>
                <a:latin typeface="Verdana"/>
                <a:cs typeface="Verdana"/>
              </a:rPr>
              <a:t>di </a:t>
            </a:r>
            <a:r>
              <a:rPr sz="941" spc="9" dirty="0">
                <a:solidFill>
                  <a:srgbClr val="FFFFFF"/>
                </a:solidFill>
                <a:latin typeface="Verdana"/>
                <a:cs typeface="Verdana"/>
              </a:rPr>
              <a:t>aumento </a:t>
            </a:r>
            <a:r>
              <a:rPr sz="941" spc="4" dirty="0">
                <a:solidFill>
                  <a:srgbClr val="FFFFFF"/>
                </a:solidFill>
                <a:latin typeface="Verdana"/>
                <a:cs typeface="Verdana"/>
              </a:rPr>
              <a:t>di</a:t>
            </a:r>
            <a:r>
              <a:rPr sz="941" spc="150" dirty="0">
                <a:solidFill>
                  <a:srgbClr val="FFFFFF"/>
                </a:solidFill>
                <a:latin typeface="Verdana"/>
                <a:cs typeface="Verdana"/>
              </a:rPr>
              <a:t> </a:t>
            </a:r>
            <a:r>
              <a:rPr sz="941" spc="4" dirty="0">
                <a:solidFill>
                  <a:srgbClr val="FFFFFF"/>
                </a:solidFill>
                <a:latin typeface="Verdana"/>
                <a:cs typeface="Verdana"/>
              </a:rPr>
              <a:t>ALBUMINA</a:t>
            </a:r>
            <a:endParaRPr sz="941">
              <a:latin typeface="Verdana"/>
              <a:cs typeface="Verdana"/>
            </a:endParaRPr>
          </a:p>
        </p:txBody>
      </p:sp>
      <p:sp>
        <p:nvSpPr>
          <p:cNvPr id="29" name="object 29"/>
          <p:cNvSpPr txBox="1"/>
          <p:nvPr/>
        </p:nvSpPr>
        <p:spPr>
          <a:xfrm>
            <a:off x="1523961" y="5000436"/>
            <a:ext cx="1915136" cy="405177"/>
          </a:xfrm>
          <a:prstGeom prst="rect">
            <a:avLst/>
          </a:prstGeom>
        </p:spPr>
        <p:txBody>
          <a:bodyPr vert="horz" wrap="square" lIns="0" tIns="10860" rIns="0" bIns="0" rtlCol="0">
            <a:spAutoFit/>
          </a:bodyPr>
          <a:lstStyle/>
          <a:p>
            <a:pPr marL="10860" marR="4344" indent="77647">
              <a:lnSpc>
                <a:spcPct val="107100"/>
              </a:lnSpc>
              <a:spcBef>
                <a:spcPts val="86"/>
              </a:spcBef>
              <a:tabLst>
                <a:tab pos="1145706" algn="l"/>
              </a:tabLst>
            </a:pPr>
            <a:r>
              <a:rPr sz="1197" spc="9" dirty="0">
                <a:solidFill>
                  <a:srgbClr val="FFFFFF"/>
                </a:solidFill>
                <a:latin typeface="Verdana"/>
                <a:cs typeface="Verdana"/>
              </a:rPr>
              <a:t>Dilatazione </a:t>
            </a:r>
            <a:r>
              <a:rPr sz="1197" b="1" spc="9" dirty="0">
                <a:solidFill>
                  <a:srgbClr val="FFFFFF"/>
                </a:solidFill>
                <a:latin typeface="Verdana"/>
                <a:cs typeface="Verdana"/>
              </a:rPr>
              <a:t>arteriole  </a:t>
            </a:r>
            <a:r>
              <a:rPr sz="1197" b="1" spc="17" dirty="0">
                <a:solidFill>
                  <a:srgbClr val="FFFFFF"/>
                </a:solidFill>
                <a:latin typeface="Verdana"/>
                <a:cs typeface="Verdana"/>
              </a:rPr>
              <a:t>a</a:t>
            </a:r>
            <a:r>
              <a:rPr sz="1197" b="1" spc="4" dirty="0">
                <a:solidFill>
                  <a:srgbClr val="FFFFFF"/>
                </a:solidFill>
                <a:latin typeface="Verdana"/>
                <a:cs typeface="Verdana"/>
              </a:rPr>
              <a:t>ff</a:t>
            </a:r>
            <a:r>
              <a:rPr sz="1197" b="1" spc="13" dirty="0">
                <a:solidFill>
                  <a:srgbClr val="FFFFFF"/>
                </a:solidFill>
                <a:latin typeface="Verdana"/>
                <a:cs typeface="Verdana"/>
              </a:rPr>
              <a:t>ere</a:t>
            </a:r>
            <a:r>
              <a:rPr sz="1197" b="1" spc="21" dirty="0">
                <a:solidFill>
                  <a:srgbClr val="FFFFFF"/>
                </a:solidFill>
                <a:latin typeface="Verdana"/>
                <a:cs typeface="Verdana"/>
              </a:rPr>
              <a:t>n</a:t>
            </a:r>
            <a:r>
              <a:rPr sz="1197" b="1" spc="9" dirty="0">
                <a:solidFill>
                  <a:srgbClr val="FFFFFF"/>
                </a:solidFill>
                <a:latin typeface="Verdana"/>
                <a:cs typeface="Verdana"/>
              </a:rPr>
              <a:t>t</a:t>
            </a:r>
            <a:r>
              <a:rPr sz="1197" b="1" spc="-4" dirty="0">
                <a:solidFill>
                  <a:srgbClr val="FFFFFF"/>
                </a:solidFill>
                <a:latin typeface="Verdana"/>
                <a:cs typeface="Verdana"/>
              </a:rPr>
              <a:t>i</a:t>
            </a:r>
            <a:r>
              <a:rPr sz="1197" b="1" spc="21" dirty="0">
                <a:solidFill>
                  <a:srgbClr val="FFFFFF"/>
                </a:solidFill>
                <a:latin typeface="Verdana"/>
                <a:cs typeface="Verdana"/>
              </a:rPr>
              <a:t> </a:t>
            </a:r>
            <a:r>
              <a:rPr sz="1197" b="1" spc="13" dirty="0">
                <a:solidFill>
                  <a:srgbClr val="FFFFFF"/>
                </a:solidFill>
                <a:latin typeface="Verdana"/>
                <a:cs typeface="Verdana"/>
              </a:rPr>
              <a:t>e</a:t>
            </a:r>
            <a:r>
              <a:rPr sz="1197" b="1" spc="-4" dirty="0">
                <a:solidFill>
                  <a:srgbClr val="FFFFFF"/>
                </a:solidFill>
                <a:latin typeface="Verdana"/>
                <a:cs typeface="Verdana"/>
              </a:rPr>
              <a:t>d</a:t>
            </a:r>
            <a:r>
              <a:rPr sz="1197" b="1" dirty="0">
                <a:solidFill>
                  <a:srgbClr val="FFFFFF"/>
                </a:solidFill>
                <a:latin typeface="Verdana"/>
                <a:cs typeface="Verdana"/>
              </a:rPr>
              <a:t>	</a:t>
            </a:r>
            <a:r>
              <a:rPr sz="1197" b="1" spc="13" dirty="0">
                <a:solidFill>
                  <a:srgbClr val="FFFFFF"/>
                </a:solidFill>
                <a:latin typeface="Verdana"/>
                <a:cs typeface="Verdana"/>
              </a:rPr>
              <a:t>e</a:t>
            </a:r>
            <a:r>
              <a:rPr sz="1197" b="1" spc="4" dirty="0">
                <a:solidFill>
                  <a:srgbClr val="FFFFFF"/>
                </a:solidFill>
                <a:latin typeface="Verdana"/>
                <a:cs typeface="Verdana"/>
              </a:rPr>
              <a:t>ff</a:t>
            </a:r>
            <a:r>
              <a:rPr sz="1197" b="1" spc="13" dirty="0">
                <a:solidFill>
                  <a:srgbClr val="FFFFFF"/>
                </a:solidFill>
                <a:latin typeface="Verdana"/>
                <a:cs typeface="Verdana"/>
              </a:rPr>
              <a:t>ere</a:t>
            </a:r>
            <a:r>
              <a:rPr sz="1197" b="1" spc="21" dirty="0">
                <a:solidFill>
                  <a:srgbClr val="FFFFFF"/>
                </a:solidFill>
                <a:latin typeface="Verdana"/>
                <a:cs typeface="Verdana"/>
              </a:rPr>
              <a:t>n</a:t>
            </a:r>
            <a:r>
              <a:rPr sz="1197" b="1" spc="9" dirty="0">
                <a:solidFill>
                  <a:srgbClr val="FFFFFF"/>
                </a:solidFill>
                <a:latin typeface="Verdana"/>
                <a:cs typeface="Verdana"/>
              </a:rPr>
              <a:t>t</a:t>
            </a:r>
            <a:r>
              <a:rPr sz="1197" b="1" spc="-4" dirty="0">
                <a:solidFill>
                  <a:srgbClr val="FFFFFF"/>
                </a:solidFill>
                <a:latin typeface="Verdana"/>
                <a:cs typeface="Verdana"/>
              </a:rPr>
              <a:t>i</a:t>
            </a:r>
            <a:endParaRPr sz="1197">
              <a:latin typeface="Verdana"/>
              <a:cs typeface="Verdana"/>
            </a:endParaRPr>
          </a:p>
        </p:txBody>
      </p:sp>
      <p:sp>
        <p:nvSpPr>
          <p:cNvPr id="30" name="object 30"/>
          <p:cNvSpPr/>
          <p:nvPr/>
        </p:nvSpPr>
        <p:spPr>
          <a:xfrm>
            <a:off x="4696424" y="4527588"/>
            <a:ext cx="188961" cy="163984"/>
          </a:xfrm>
          <a:custGeom>
            <a:avLst/>
            <a:gdLst/>
            <a:ahLst/>
            <a:cxnLst/>
            <a:rect l="l" t="t" r="r" b="b"/>
            <a:pathLst>
              <a:path w="220979" h="191770">
                <a:moveTo>
                  <a:pt x="220677" y="95745"/>
                </a:moveTo>
                <a:lnTo>
                  <a:pt x="0" y="95745"/>
                </a:lnTo>
                <a:lnTo>
                  <a:pt x="110338" y="191490"/>
                </a:lnTo>
                <a:lnTo>
                  <a:pt x="220677" y="95745"/>
                </a:lnTo>
                <a:close/>
              </a:path>
              <a:path w="220979" h="191770">
                <a:moveTo>
                  <a:pt x="182483" y="0"/>
                </a:moveTo>
                <a:lnTo>
                  <a:pt x="38193" y="0"/>
                </a:lnTo>
                <a:lnTo>
                  <a:pt x="38193" y="95745"/>
                </a:lnTo>
                <a:lnTo>
                  <a:pt x="182483" y="95745"/>
                </a:lnTo>
                <a:lnTo>
                  <a:pt x="182483" y="0"/>
                </a:lnTo>
                <a:close/>
              </a:path>
            </a:pathLst>
          </a:custGeom>
          <a:solidFill>
            <a:srgbClr val="FF0000"/>
          </a:solidFill>
        </p:spPr>
        <p:txBody>
          <a:bodyPr wrap="square" lIns="0" tIns="0" rIns="0" bIns="0" rtlCol="0"/>
          <a:lstStyle/>
          <a:p>
            <a:endParaRPr sz="1539"/>
          </a:p>
        </p:txBody>
      </p:sp>
      <p:sp>
        <p:nvSpPr>
          <p:cNvPr id="31" name="object 31"/>
          <p:cNvSpPr/>
          <p:nvPr/>
        </p:nvSpPr>
        <p:spPr>
          <a:xfrm>
            <a:off x="3610882" y="4616701"/>
            <a:ext cx="401272" cy="5430"/>
          </a:xfrm>
          <a:custGeom>
            <a:avLst/>
            <a:gdLst/>
            <a:ahLst/>
            <a:cxnLst/>
            <a:rect l="l" t="t" r="r" b="b"/>
            <a:pathLst>
              <a:path w="469264" h="6350">
                <a:moveTo>
                  <a:pt x="0" y="0"/>
                </a:moveTo>
                <a:lnTo>
                  <a:pt x="468905" y="6221"/>
                </a:lnTo>
              </a:path>
            </a:pathLst>
          </a:custGeom>
          <a:ln w="12705">
            <a:solidFill>
              <a:srgbClr val="BBE0E3"/>
            </a:solidFill>
          </a:ln>
        </p:spPr>
        <p:txBody>
          <a:bodyPr wrap="square" lIns="0" tIns="0" rIns="0" bIns="0" rtlCol="0"/>
          <a:lstStyle/>
          <a:p>
            <a:endParaRPr sz="1539"/>
          </a:p>
        </p:txBody>
      </p:sp>
      <p:sp>
        <p:nvSpPr>
          <p:cNvPr id="32" name="object 32"/>
          <p:cNvSpPr/>
          <p:nvPr/>
        </p:nvSpPr>
        <p:spPr>
          <a:xfrm>
            <a:off x="3628706" y="4443791"/>
            <a:ext cx="188961" cy="177016"/>
          </a:xfrm>
          <a:custGeom>
            <a:avLst/>
            <a:gdLst/>
            <a:ahLst/>
            <a:cxnLst/>
            <a:rect l="l" t="t" r="r" b="b"/>
            <a:pathLst>
              <a:path w="220979" h="207010">
                <a:moveTo>
                  <a:pt x="182483" y="103447"/>
                </a:moveTo>
                <a:lnTo>
                  <a:pt x="38193" y="103447"/>
                </a:lnTo>
                <a:lnTo>
                  <a:pt x="38193" y="206895"/>
                </a:lnTo>
                <a:lnTo>
                  <a:pt x="182483" y="206895"/>
                </a:lnTo>
                <a:lnTo>
                  <a:pt x="182483" y="103447"/>
                </a:lnTo>
                <a:close/>
              </a:path>
              <a:path w="220979" h="207010">
                <a:moveTo>
                  <a:pt x="110338" y="0"/>
                </a:moveTo>
                <a:lnTo>
                  <a:pt x="0" y="103447"/>
                </a:lnTo>
                <a:lnTo>
                  <a:pt x="220677" y="103447"/>
                </a:lnTo>
                <a:lnTo>
                  <a:pt x="110338" y="0"/>
                </a:lnTo>
                <a:close/>
              </a:path>
            </a:pathLst>
          </a:custGeom>
          <a:solidFill>
            <a:srgbClr val="00B050"/>
          </a:solidFill>
        </p:spPr>
        <p:txBody>
          <a:bodyPr wrap="square" lIns="0" tIns="0" rIns="0" bIns="0" rtlCol="0"/>
          <a:lstStyle/>
          <a:p>
            <a:endParaRPr sz="1539"/>
          </a:p>
        </p:txBody>
      </p:sp>
      <p:sp>
        <p:nvSpPr>
          <p:cNvPr id="33" name="object 33"/>
          <p:cNvSpPr/>
          <p:nvPr/>
        </p:nvSpPr>
        <p:spPr>
          <a:xfrm>
            <a:off x="3854230" y="4443791"/>
            <a:ext cx="188961" cy="177016"/>
          </a:xfrm>
          <a:custGeom>
            <a:avLst/>
            <a:gdLst/>
            <a:ahLst/>
            <a:cxnLst/>
            <a:rect l="l" t="t" r="r" b="b"/>
            <a:pathLst>
              <a:path w="220979" h="207010">
                <a:moveTo>
                  <a:pt x="182483" y="103447"/>
                </a:moveTo>
                <a:lnTo>
                  <a:pt x="38193" y="103447"/>
                </a:lnTo>
                <a:lnTo>
                  <a:pt x="38193" y="206895"/>
                </a:lnTo>
                <a:lnTo>
                  <a:pt x="182483" y="206895"/>
                </a:lnTo>
                <a:lnTo>
                  <a:pt x="182483" y="103447"/>
                </a:lnTo>
                <a:close/>
              </a:path>
              <a:path w="220979" h="207010">
                <a:moveTo>
                  <a:pt x="110338" y="0"/>
                </a:moveTo>
                <a:lnTo>
                  <a:pt x="0" y="103447"/>
                </a:lnTo>
                <a:lnTo>
                  <a:pt x="220677" y="103447"/>
                </a:lnTo>
                <a:lnTo>
                  <a:pt x="110338" y="0"/>
                </a:lnTo>
                <a:close/>
              </a:path>
            </a:pathLst>
          </a:custGeom>
          <a:solidFill>
            <a:srgbClr val="00B050"/>
          </a:solidFill>
        </p:spPr>
        <p:txBody>
          <a:bodyPr wrap="square" lIns="0" tIns="0" rIns="0" bIns="0" rtlCol="0"/>
          <a:lstStyle/>
          <a:p>
            <a:endParaRPr sz="1539"/>
          </a:p>
        </p:txBody>
      </p:sp>
      <p:sp>
        <p:nvSpPr>
          <p:cNvPr id="34" name="object 34"/>
          <p:cNvSpPr txBox="1"/>
          <p:nvPr/>
        </p:nvSpPr>
        <p:spPr>
          <a:xfrm>
            <a:off x="5670571" y="1692874"/>
            <a:ext cx="2457043" cy="1279455"/>
          </a:xfrm>
          <a:prstGeom prst="rect">
            <a:avLst/>
          </a:prstGeom>
        </p:spPr>
        <p:txBody>
          <a:bodyPr vert="horz" wrap="square" lIns="0" tIns="10860" rIns="0" bIns="0" rtlCol="0">
            <a:spAutoFit/>
          </a:bodyPr>
          <a:lstStyle/>
          <a:p>
            <a:pPr marL="196019" algn="ctr">
              <a:spcBef>
                <a:spcPts val="86"/>
              </a:spcBef>
            </a:pPr>
            <a:r>
              <a:rPr sz="1197" b="1" spc="13" dirty="0">
                <a:solidFill>
                  <a:srgbClr val="FFFF00"/>
                </a:solidFill>
                <a:latin typeface="Verdana"/>
                <a:cs typeface="Verdana"/>
              </a:rPr>
              <a:t>IMPLICAZIONI</a:t>
            </a:r>
            <a:r>
              <a:rPr sz="1197" b="1" spc="43" dirty="0">
                <a:solidFill>
                  <a:srgbClr val="FFFF00"/>
                </a:solidFill>
                <a:latin typeface="Verdana"/>
                <a:cs typeface="Verdana"/>
              </a:rPr>
              <a:t> </a:t>
            </a:r>
            <a:r>
              <a:rPr sz="1197" b="1" spc="13" dirty="0">
                <a:solidFill>
                  <a:srgbClr val="FFFF00"/>
                </a:solidFill>
                <a:latin typeface="Verdana"/>
                <a:cs typeface="Verdana"/>
              </a:rPr>
              <a:t>CLINICHE</a:t>
            </a:r>
            <a:endParaRPr sz="1197">
              <a:latin typeface="Verdana"/>
              <a:cs typeface="Verdana"/>
            </a:endParaRPr>
          </a:p>
          <a:p>
            <a:pPr marL="170498" indent="-159639">
              <a:spcBef>
                <a:spcPts val="1257"/>
              </a:spcBef>
              <a:buClr>
                <a:srgbClr val="124876"/>
              </a:buClr>
              <a:buFont typeface="Arial"/>
              <a:buChar char="•"/>
              <a:tabLst>
                <a:tab pos="170498" algn="l"/>
                <a:tab pos="171041" algn="l"/>
              </a:tabLst>
            </a:pPr>
            <a:r>
              <a:rPr sz="1026" spc="4" dirty="0">
                <a:solidFill>
                  <a:srgbClr val="FFFFFF"/>
                </a:solidFill>
                <a:latin typeface="Verdana"/>
                <a:cs typeface="Verdana"/>
              </a:rPr>
              <a:t>Riduzione pressione di</a:t>
            </a:r>
            <a:r>
              <a:rPr sz="1026" spc="128" dirty="0">
                <a:solidFill>
                  <a:srgbClr val="FFFFFF"/>
                </a:solidFill>
                <a:latin typeface="Verdana"/>
                <a:cs typeface="Verdana"/>
              </a:rPr>
              <a:t> </a:t>
            </a:r>
            <a:r>
              <a:rPr sz="1026" spc="4" dirty="0">
                <a:solidFill>
                  <a:srgbClr val="FFFFFF"/>
                </a:solidFill>
                <a:latin typeface="Verdana"/>
                <a:cs typeface="Verdana"/>
              </a:rPr>
              <a:t>perfusione</a:t>
            </a:r>
            <a:endParaRPr sz="1026">
              <a:latin typeface="Verdana"/>
              <a:cs typeface="Verdana"/>
            </a:endParaRPr>
          </a:p>
          <a:p>
            <a:pPr marL="262263" lvl="1" indent="-160182">
              <a:spcBef>
                <a:spcPts val="470"/>
              </a:spcBef>
              <a:buClr>
                <a:srgbClr val="124876"/>
              </a:buClr>
              <a:buFont typeface="Arial"/>
              <a:buChar char="•"/>
              <a:tabLst>
                <a:tab pos="262263" algn="l"/>
                <a:tab pos="262806" algn="l"/>
              </a:tabLst>
            </a:pPr>
            <a:r>
              <a:rPr sz="1026" spc="9" dirty="0">
                <a:solidFill>
                  <a:srgbClr val="FFFFFF"/>
                </a:solidFill>
                <a:latin typeface="Verdana"/>
                <a:cs typeface="Verdana"/>
              </a:rPr>
              <a:t>Aumento </a:t>
            </a:r>
            <a:r>
              <a:rPr sz="1026" dirty="0">
                <a:solidFill>
                  <a:srgbClr val="FFFFFF"/>
                </a:solidFill>
                <a:latin typeface="Verdana"/>
                <a:cs typeface="Verdana"/>
              </a:rPr>
              <a:t>della </a:t>
            </a:r>
            <a:r>
              <a:rPr sz="1026" spc="4" dirty="0">
                <a:solidFill>
                  <a:srgbClr val="FFFFFF"/>
                </a:solidFill>
                <a:latin typeface="Verdana"/>
                <a:cs typeface="Verdana"/>
              </a:rPr>
              <a:t>pressione</a:t>
            </a:r>
            <a:r>
              <a:rPr sz="1026" spc="128" dirty="0">
                <a:solidFill>
                  <a:srgbClr val="FFFFFF"/>
                </a:solidFill>
                <a:latin typeface="Verdana"/>
                <a:cs typeface="Verdana"/>
              </a:rPr>
              <a:t> </a:t>
            </a:r>
            <a:r>
              <a:rPr sz="1026" dirty="0">
                <a:solidFill>
                  <a:srgbClr val="FFFFFF"/>
                </a:solidFill>
                <a:latin typeface="Verdana"/>
                <a:cs typeface="Verdana"/>
              </a:rPr>
              <a:t>intra-</a:t>
            </a:r>
            <a:endParaRPr sz="1026">
              <a:latin typeface="Verdana"/>
              <a:cs typeface="Verdana"/>
            </a:endParaRPr>
          </a:p>
          <a:p>
            <a:pPr marL="156381" algn="ctr">
              <a:spcBef>
                <a:spcPts val="60"/>
              </a:spcBef>
            </a:pPr>
            <a:r>
              <a:rPr sz="1026" spc="4" dirty="0">
                <a:solidFill>
                  <a:srgbClr val="FFFFFF"/>
                </a:solidFill>
                <a:latin typeface="Verdana"/>
                <a:cs typeface="Verdana"/>
              </a:rPr>
              <a:t>glomerulare</a:t>
            </a:r>
            <a:endParaRPr sz="1026">
              <a:latin typeface="Verdana"/>
              <a:cs typeface="Verdana"/>
            </a:endParaRPr>
          </a:p>
          <a:p>
            <a:pPr marL="213937" indent="-159639">
              <a:spcBef>
                <a:spcPts val="389"/>
              </a:spcBef>
              <a:buClr>
                <a:srgbClr val="124876"/>
              </a:buClr>
              <a:buFont typeface="Arial"/>
              <a:buChar char="•"/>
              <a:tabLst>
                <a:tab pos="213937" algn="l"/>
                <a:tab pos="214480" algn="l"/>
              </a:tabLst>
            </a:pPr>
            <a:r>
              <a:rPr sz="1026" dirty="0">
                <a:solidFill>
                  <a:srgbClr val="FFFFFF"/>
                </a:solidFill>
                <a:latin typeface="Verdana"/>
                <a:cs typeface="Verdana"/>
              </a:rPr>
              <a:t>L’attivazione </a:t>
            </a:r>
            <a:r>
              <a:rPr sz="1026" spc="4" dirty="0">
                <a:solidFill>
                  <a:srgbClr val="FFFFFF"/>
                </a:solidFill>
                <a:latin typeface="Verdana"/>
                <a:cs typeface="Verdana"/>
              </a:rPr>
              <a:t>del </a:t>
            </a:r>
            <a:r>
              <a:rPr sz="1026" spc="9" dirty="0">
                <a:solidFill>
                  <a:srgbClr val="FFFFFF"/>
                </a:solidFill>
                <a:latin typeface="Verdana"/>
                <a:cs typeface="Verdana"/>
              </a:rPr>
              <a:t>RAAS</a:t>
            </a:r>
            <a:r>
              <a:rPr sz="1026" spc="111" dirty="0">
                <a:solidFill>
                  <a:srgbClr val="FFFFFF"/>
                </a:solidFill>
                <a:latin typeface="Verdana"/>
                <a:cs typeface="Verdana"/>
              </a:rPr>
              <a:t> </a:t>
            </a:r>
            <a:r>
              <a:rPr sz="1026" spc="9" dirty="0">
                <a:solidFill>
                  <a:srgbClr val="FFFFFF"/>
                </a:solidFill>
                <a:latin typeface="Verdana"/>
                <a:cs typeface="Verdana"/>
              </a:rPr>
              <a:t>mantiene</a:t>
            </a:r>
            <a:endParaRPr sz="1026">
              <a:latin typeface="Verdana"/>
              <a:cs typeface="Verdana"/>
            </a:endParaRPr>
          </a:p>
          <a:p>
            <a:pPr marL="158010" algn="ctr">
              <a:spcBef>
                <a:spcPts val="38"/>
              </a:spcBef>
            </a:pPr>
            <a:r>
              <a:rPr sz="1026" dirty="0">
                <a:solidFill>
                  <a:srgbClr val="FFFFFF"/>
                </a:solidFill>
                <a:latin typeface="Verdana"/>
                <a:cs typeface="Verdana"/>
              </a:rPr>
              <a:t>FF </a:t>
            </a:r>
            <a:r>
              <a:rPr sz="1026" spc="-4" dirty="0">
                <a:solidFill>
                  <a:srgbClr val="FFFFFF"/>
                </a:solidFill>
                <a:latin typeface="Verdana"/>
                <a:cs typeface="Verdana"/>
              </a:rPr>
              <a:t>e</a:t>
            </a:r>
            <a:r>
              <a:rPr sz="1026" dirty="0">
                <a:solidFill>
                  <a:srgbClr val="FFFFFF"/>
                </a:solidFill>
                <a:latin typeface="Verdana"/>
                <a:cs typeface="Verdana"/>
              </a:rPr>
              <a:t> </a:t>
            </a:r>
            <a:r>
              <a:rPr sz="1026" spc="9" dirty="0">
                <a:solidFill>
                  <a:srgbClr val="FFFFFF"/>
                </a:solidFill>
                <a:latin typeface="Verdana"/>
                <a:cs typeface="Verdana"/>
              </a:rPr>
              <a:t>GFR</a:t>
            </a:r>
            <a:endParaRPr sz="1026">
              <a:latin typeface="Verdana"/>
              <a:cs typeface="Verdana"/>
            </a:endParaRPr>
          </a:p>
        </p:txBody>
      </p:sp>
    </p:spTree>
    <p:extLst>
      <p:ext uri="{BB962C8B-B14F-4D97-AF65-F5344CB8AC3E}">
        <p14:creationId xmlns:p14="http://schemas.microsoft.com/office/powerpoint/2010/main" val="124165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73959" y="1577088"/>
            <a:ext cx="5541678" cy="447749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81338" y="186499"/>
            <a:ext cx="4017010" cy="789940"/>
          </a:xfrm>
          <a:prstGeom prst="rect">
            <a:avLst/>
          </a:prstGeom>
        </p:spPr>
        <p:txBody>
          <a:bodyPr vert="horz" wrap="square" lIns="0" tIns="13335" rIns="0" bIns="0" rtlCol="0">
            <a:spAutoFit/>
          </a:bodyPr>
          <a:lstStyle/>
          <a:p>
            <a:pPr algn="ctr">
              <a:lnSpc>
                <a:spcPct val="100000"/>
              </a:lnSpc>
              <a:spcBef>
                <a:spcPts val="105"/>
              </a:spcBef>
            </a:pPr>
            <a:r>
              <a:rPr spc="-150" dirty="0">
                <a:solidFill>
                  <a:srgbClr val="C00000"/>
                </a:solidFill>
              </a:rPr>
              <a:t>CLASSIFICAZIONE</a:t>
            </a:r>
            <a:r>
              <a:rPr spc="-275" dirty="0">
                <a:solidFill>
                  <a:srgbClr val="C00000"/>
                </a:solidFill>
              </a:rPr>
              <a:t> </a:t>
            </a:r>
            <a:r>
              <a:rPr spc="-155" dirty="0">
                <a:solidFill>
                  <a:srgbClr val="C00000"/>
                </a:solidFill>
              </a:rPr>
              <a:t>ACC-AHA</a:t>
            </a:r>
          </a:p>
          <a:p>
            <a:pPr algn="ctr">
              <a:lnSpc>
                <a:spcPct val="100000"/>
              </a:lnSpc>
              <a:spcBef>
                <a:spcPts val="15"/>
              </a:spcBef>
            </a:pPr>
            <a:r>
              <a:rPr sz="2200" b="0" i="1" spc="-295" dirty="0">
                <a:solidFill>
                  <a:srgbClr val="C00000"/>
                </a:solidFill>
                <a:latin typeface="Trebuchet MS"/>
                <a:cs typeface="Trebuchet MS"/>
              </a:rPr>
              <a:t>L’ </a:t>
            </a:r>
            <a:r>
              <a:rPr sz="2200" b="0" i="1" spc="-100" dirty="0">
                <a:solidFill>
                  <a:srgbClr val="C00000"/>
                </a:solidFill>
                <a:latin typeface="Trebuchet MS"/>
                <a:cs typeface="Trebuchet MS"/>
              </a:rPr>
              <a:t>A-B-C-D </a:t>
            </a:r>
            <a:r>
              <a:rPr sz="2200" b="0" i="1" spc="-114" dirty="0">
                <a:solidFill>
                  <a:srgbClr val="C00000"/>
                </a:solidFill>
                <a:latin typeface="Trebuchet MS"/>
                <a:cs typeface="Trebuchet MS"/>
              </a:rPr>
              <a:t>DELLO</a:t>
            </a:r>
            <a:r>
              <a:rPr sz="2200" b="0" i="1" spc="-210" dirty="0">
                <a:solidFill>
                  <a:srgbClr val="C00000"/>
                </a:solidFill>
                <a:latin typeface="Trebuchet MS"/>
                <a:cs typeface="Trebuchet MS"/>
              </a:rPr>
              <a:t> </a:t>
            </a:r>
            <a:r>
              <a:rPr sz="2200" b="0" i="1" spc="-40" dirty="0">
                <a:solidFill>
                  <a:srgbClr val="C00000"/>
                </a:solidFill>
                <a:latin typeface="Trebuchet MS"/>
                <a:cs typeface="Trebuchet MS"/>
              </a:rPr>
              <a:t>SCOMPENSO</a:t>
            </a:r>
            <a:endParaRPr sz="2200">
              <a:latin typeface="Trebuchet MS"/>
              <a:cs typeface="Trebuchet MS"/>
            </a:endParaRPr>
          </a:p>
        </p:txBody>
      </p:sp>
      <p:sp>
        <p:nvSpPr>
          <p:cNvPr id="4" name="object 4"/>
          <p:cNvSpPr txBox="1"/>
          <p:nvPr/>
        </p:nvSpPr>
        <p:spPr>
          <a:xfrm>
            <a:off x="6305750" y="1279751"/>
            <a:ext cx="1522095" cy="698500"/>
          </a:xfrm>
          <a:prstGeom prst="rect">
            <a:avLst/>
          </a:prstGeom>
        </p:spPr>
        <p:txBody>
          <a:bodyPr vert="horz" wrap="square" lIns="0" tIns="8890" rIns="0" bIns="0" rtlCol="0">
            <a:spAutoFit/>
          </a:bodyPr>
          <a:lstStyle/>
          <a:p>
            <a:pPr marL="12700" marR="5080">
              <a:lnSpc>
                <a:spcPct val="100899"/>
              </a:lnSpc>
              <a:spcBef>
                <a:spcPts val="70"/>
              </a:spcBef>
            </a:pPr>
            <a:r>
              <a:rPr sz="2200" b="1" spc="-85" dirty="0">
                <a:solidFill>
                  <a:srgbClr val="17375E"/>
                </a:solidFill>
                <a:latin typeface="Trebuchet MS"/>
                <a:cs typeface="Trebuchet MS"/>
              </a:rPr>
              <a:t>S</a:t>
            </a:r>
            <a:r>
              <a:rPr sz="2200" b="1" spc="-200" dirty="0">
                <a:solidFill>
                  <a:srgbClr val="17375E"/>
                </a:solidFill>
                <a:latin typeface="Trebuchet MS"/>
                <a:cs typeface="Trebuchet MS"/>
              </a:rPr>
              <a:t>C</a:t>
            </a:r>
            <a:r>
              <a:rPr sz="2200" b="1" spc="-75" dirty="0">
                <a:solidFill>
                  <a:srgbClr val="17375E"/>
                </a:solidFill>
                <a:latin typeface="Trebuchet MS"/>
                <a:cs typeface="Trebuchet MS"/>
              </a:rPr>
              <a:t>O</a:t>
            </a:r>
            <a:r>
              <a:rPr sz="2200" b="1" spc="70" dirty="0">
                <a:solidFill>
                  <a:srgbClr val="17375E"/>
                </a:solidFill>
                <a:latin typeface="Trebuchet MS"/>
                <a:cs typeface="Trebuchet MS"/>
              </a:rPr>
              <a:t>M</a:t>
            </a:r>
            <a:r>
              <a:rPr sz="2200" b="1" spc="45" dirty="0">
                <a:solidFill>
                  <a:srgbClr val="17375E"/>
                </a:solidFill>
                <a:latin typeface="Trebuchet MS"/>
                <a:cs typeface="Trebuchet MS"/>
              </a:rPr>
              <a:t>P</a:t>
            </a:r>
            <a:r>
              <a:rPr sz="2200" b="1" spc="-180" dirty="0">
                <a:solidFill>
                  <a:srgbClr val="17375E"/>
                </a:solidFill>
                <a:latin typeface="Trebuchet MS"/>
                <a:cs typeface="Trebuchet MS"/>
              </a:rPr>
              <a:t>E</a:t>
            </a:r>
            <a:r>
              <a:rPr sz="2200" b="1" spc="-35" dirty="0">
                <a:solidFill>
                  <a:srgbClr val="17375E"/>
                </a:solidFill>
                <a:latin typeface="Trebuchet MS"/>
                <a:cs typeface="Trebuchet MS"/>
              </a:rPr>
              <a:t>N</a:t>
            </a:r>
            <a:r>
              <a:rPr sz="2200" b="1" spc="-85" dirty="0">
                <a:solidFill>
                  <a:srgbClr val="17375E"/>
                </a:solidFill>
                <a:latin typeface="Trebuchet MS"/>
                <a:cs typeface="Trebuchet MS"/>
              </a:rPr>
              <a:t>S</a:t>
            </a:r>
            <a:r>
              <a:rPr sz="2200" b="1" spc="-40" dirty="0">
                <a:solidFill>
                  <a:srgbClr val="17375E"/>
                </a:solidFill>
                <a:latin typeface="Trebuchet MS"/>
                <a:cs typeface="Trebuchet MS"/>
              </a:rPr>
              <a:t>O  </a:t>
            </a:r>
            <a:r>
              <a:rPr sz="2200" b="1" spc="-130" dirty="0">
                <a:solidFill>
                  <a:srgbClr val="17375E"/>
                </a:solidFill>
                <a:latin typeface="Trebuchet MS"/>
                <a:cs typeface="Trebuchet MS"/>
              </a:rPr>
              <a:t>PRE-CLINICO</a:t>
            </a:r>
            <a:endParaRPr sz="2200">
              <a:latin typeface="Trebuchet MS"/>
              <a:cs typeface="Trebuchet MS"/>
            </a:endParaRPr>
          </a:p>
        </p:txBody>
      </p:sp>
      <p:sp>
        <p:nvSpPr>
          <p:cNvPr id="5" name="object 5"/>
          <p:cNvSpPr txBox="1"/>
          <p:nvPr/>
        </p:nvSpPr>
        <p:spPr>
          <a:xfrm>
            <a:off x="617748" y="5204040"/>
            <a:ext cx="1682114" cy="698500"/>
          </a:xfrm>
          <a:prstGeom prst="rect">
            <a:avLst/>
          </a:prstGeom>
        </p:spPr>
        <p:txBody>
          <a:bodyPr vert="horz" wrap="square" lIns="0" tIns="8890" rIns="0" bIns="0" rtlCol="0">
            <a:spAutoFit/>
          </a:bodyPr>
          <a:lstStyle/>
          <a:p>
            <a:pPr marL="12700" marR="5080">
              <a:lnSpc>
                <a:spcPct val="100899"/>
              </a:lnSpc>
              <a:spcBef>
                <a:spcPts val="70"/>
              </a:spcBef>
            </a:pPr>
            <a:r>
              <a:rPr sz="2200" b="1" spc="-65" dirty="0">
                <a:solidFill>
                  <a:srgbClr val="FF0000"/>
                </a:solidFill>
                <a:latin typeface="Trebuchet MS"/>
                <a:cs typeface="Trebuchet MS"/>
              </a:rPr>
              <a:t>SCOMPENSO  </a:t>
            </a:r>
            <a:r>
              <a:rPr sz="2200" b="1" spc="-200" dirty="0">
                <a:solidFill>
                  <a:srgbClr val="FF0000"/>
                </a:solidFill>
                <a:latin typeface="Trebuchet MS"/>
                <a:cs typeface="Trebuchet MS"/>
              </a:rPr>
              <a:t>C</a:t>
            </a:r>
            <a:r>
              <a:rPr sz="2200" b="1" spc="-75" dirty="0">
                <a:solidFill>
                  <a:srgbClr val="FF0000"/>
                </a:solidFill>
                <a:latin typeface="Trebuchet MS"/>
                <a:cs typeface="Trebuchet MS"/>
              </a:rPr>
              <a:t>O</a:t>
            </a:r>
            <a:r>
              <a:rPr sz="2200" b="1" spc="-35" dirty="0">
                <a:solidFill>
                  <a:srgbClr val="FF0000"/>
                </a:solidFill>
                <a:latin typeface="Trebuchet MS"/>
                <a:cs typeface="Trebuchet MS"/>
              </a:rPr>
              <a:t>N</a:t>
            </a:r>
            <a:r>
              <a:rPr sz="2200" b="1" spc="-200" dirty="0">
                <a:solidFill>
                  <a:srgbClr val="FF0000"/>
                </a:solidFill>
                <a:latin typeface="Trebuchet MS"/>
                <a:cs typeface="Trebuchet MS"/>
              </a:rPr>
              <a:t>C</a:t>
            </a:r>
            <a:r>
              <a:rPr sz="2200" b="1" spc="-285" dirty="0">
                <a:solidFill>
                  <a:srgbClr val="FF0000"/>
                </a:solidFill>
                <a:latin typeface="Trebuchet MS"/>
                <a:cs typeface="Trebuchet MS"/>
              </a:rPr>
              <a:t>L</a:t>
            </a:r>
            <a:r>
              <a:rPr sz="2200" b="1" spc="-65" dirty="0">
                <a:solidFill>
                  <a:srgbClr val="FF0000"/>
                </a:solidFill>
                <a:latin typeface="Trebuchet MS"/>
                <a:cs typeface="Trebuchet MS"/>
              </a:rPr>
              <a:t>A</a:t>
            </a:r>
            <a:r>
              <a:rPr sz="2200" b="1" spc="265" dirty="0">
                <a:solidFill>
                  <a:srgbClr val="FF0000"/>
                </a:solidFill>
                <a:latin typeface="Trebuchet MS"/>
                <a:cs typeface="Trebuchet MS"/>
              </a:rPr>
              <a:t>M</a:t>
            </a:r>
            <a:r>
              <a:rPr sz="2200" b="1" spc="-245" dirty="0">
                <a:solidFill>
                  <a:srgbClr val="FF0000"/>
                </a:solidFill>
                <a:latin typeface="Trebuchet MS"/>
                <a:cs typeface="Trebuchet MS"/>
              </a:rPr>
              <a:t>A</a:t>
            </a:r>
            <a:r>
              <a:rPr sz="2200" b="1" spc="-340" dirty="0">
                <a:solidFill>
                  <a:srgbClr val="FF0000"/>
                </a:solidFill>
                <a:latin typeface="Trebuchet MS"/>
                <a:cs typeface="Trebuchet MS"/>
              </a:rPr>
              <a:t>T</a:t>
            </a:r>
            <a:r>
              <a:rPr sz="2200" b="1" spc="-65" dirty="0">
                <a:solidFill>
                  <a:srgbClr val="FF0000"/>
                </a:solidFill>
                <a:latin typeface="Trebuchet MS"/>
                <a:cs typeface="Trebuchet MS"/>
              </a:rPr>
              <a:t>O</a:t>
            </a:r>
            <a:endParaRPr sz="2200">
              <a:latin typeface="Trebuchet MS"/>
              <a:cs typeface="Trebuchet MS"/>
            </a:endParaRPr>
          </a:p>
        </p:txBody>
      </p:sp>
    </p:spTree>
    <p:extLst>
      <p:ext uri="{BB962C8B-B14F-4D97-AF65-F5344CB8AC3E}">
        <p14:creationId xmlns:p14="http://schemas.microsoft.com/office/powerpoint/2010/main" val="772756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a:spLocks noGrp="1"/>
          </p:cNvSpPr>
          <p:nvPr>
            <p:ph type="title"/>
          </p:nvPr>
        </p:nvSpPr>
        <p:spPr>
          <a:xfrm>
            <a:off x="390955" y="546915"/>
            <a:ext cx="8220912" cy="749630"/>
          </a:xfrm>
          <a:prstGeom prst="rect">
            <a:avLst/>
          </a:prstGeom>
        </p:spPr>
        <p:txBody>
          <a:bodyPr vert="horz" wrap="square" lIns="0" tIns="10860" rIns="0" bIns="0" rtlCol="0" anchor="ctr">
            <a:spAutoFit/>
          </a:bodyPr>
          <a:lstStyle/>
          <a:p>
            <a:pPr marL="332309" marR="4344" indent="-321992">
              <a:spcBef>
                <a:spcPts val="86"/>
              </a:spcBef>
            </a:pPr>
            <a:r>
              <a:rPr sz="2400" spc="-13" dirty="0">
                <a:solidFill>
                  <a:schemeClr val="accent6"/>
                </a:solidFill>
              </a:rPr>
              <a:t>REDUCED RISK </a:t>
            </a:r>
            <a:r>
              <a:rPr sz="2400" spc="-9" dirty="0">
                <a:solidFill>
                  <a:schemeClr val="accent6"/>
                </a:solidFill>
              </a:rPr>
              <a:t>OF </a:t>
            </a:r>
            <a:r>
              <a:rPr sz="2400" spc="-13" dirty="0">
                <a:solidFill>
                  <a:schemeClr val="accent6"/>
                </a:solidFill>
              </a:rPr>
              <a:t>HYPERKALEMIA </a:t>
            </a:r>
            <a:r>
              <a:rPr sz="2400" spc="-9" dirty="0">
                <a:solidFill>
                  <a:schemeClr val="accent6"/>
                </a:solidFill>
              </a:rPr>
              <a:t>WITH AN </a:t>
            </a:r>
            <a:r>
              <a:rPr sz="2400" spc="-13" dirty="0">
                <a:solidFill>
                  <a:schemeClr val="accent6"/>
                </a:solidFill>
              </a:rPr>
              <a:t>MRA  </a:t>
            </a:r>
            <a:r>
              <a:rPr sz="2400" spc="-9" dirty="0">
                <a:solidFill>
                  <a:schemeClr val="accent6"/>
                </a:solidFill>
              </a:rPr>
              <a:t>AND </a:t>
            </a:r>
            <a:r>
              <a:rPr sz="2400" spc="-13" dirty="0">
                <a:solidFill>
                  <a:schemeClr val="accent6"/>
                </a:solidFill>
              </a:rPr>
              <a:t>SACUBITRIL/VALSARTAN </a:t>
            </a:r>
            <a:r>
              <a:rPr sz="2400" spc="-4" dirty="0">
                <a:solidFill>
                  <a:schemeClr val="accent6"/>
                </a:solidFill>
              </a:rPr>
              <a:t>vs</a:t>
            </a:r>
            <a:r>
              <a:rPr sz="2400" spc="-77" dirty="0">
                <a:solidFill>
                  <a:schemeClr val="accent6"/>
                </a:solidFill>
              </a:rPr>
              <a:t> </a:t>
            </a:r>
            <a:r>
              <a:rPr sz="2400" spc="-13" dirty="0">
                <a:solidFill>
                  <a:schemeClr val="accent6"/>
                </a:solidFill>
              </a:rPr>
              <a:t>ENALAPRIL</a:t>
            </a:r>
          </a:p>
        </p:txBody>
      </p:sp>
      <p:sp>
        <p:nvSpPr>
          <p:cNvPr id="4" name="object 4"/>
          <p:cNvSpPr txBox="1"/>
          <p:nvPr/>
        </p:nvSpPr>
        <p:spPr>
          <a:xfrm>
            <a:off x="1761904" y="5974284"/>
            <a:ext cx="4716436" cy="274115"/>
          </a:xfrm>
          <a:prstGeom prst="rect">
            <a:avLst/>
          </a:prstGeom>
        </p:spPr>
        <p:txBody>
          <a:bodyPr vert="horz" wrap="square" lIns="0" tIns="10860" rIns="0" bIns="0" rtlCol="0">
            <a:spAutoFit/>
          </a:bodyPr>
          <a:lstStyle/>
          <a:p>
            <a:pPr marL="2172" algn="ctr">
              <a:spcBef>
                <a:spcPts val="86"/>
              </a:spcBef>
            </a:pPr>
            <a:r>
              <a:rPr sz="855" spc="9" dirty="0">
                <a:solidFill>
                  <a:srgbClr val="FFFFFF"/>
                </a:solidFill>
                <a:latin typeface="Verdana"/>
                <a:cs typeface="Verdana"/>
              </a:rPr>
              <a:t>Solomon </a:t>
            </a:r>
            <a:r>
              <a:rPr sz="855" dirty="0">
                <a:solidFill>
                  <a:srgbClr val="FFFFFF"/>
                </a:solidFill>
                <a:latin typeface="Verdana"/>
                <a:cs typeface="Verdana"/>
              </a:rPr>
              <a:t>et</a:t>
            </a:r>
            <a:r>
              <a:rPr sz="855" spc="4" dirty="0">
                <a:solidFill>
                  <a:srgbClr val="FFFFFF"/>
                </a:solidFill>
                <a:latin typeface="Verdana"/>
                <a:cs typeface="Verdana"/>
              </a:rPr>
              <a:t> al</a:t>
            </a:r>
            <a:endParaRPr sz="855">
              <a:latin typeface="Verdana"/>
              <a:cs typeface="Verdana"/>
            </a:endParaRPr>
          </a:p>
          <a:p>
            <a:pPr algn="ctr">
              <a:lnSpc>
                <a:spcPct val="100000"/>
              </a:lnSpc>
            </a:pPr>
            <a:r>
              <a:rPr sz="855" spc="4" dirty="0">
                <a:solidFill>
                  <a:srgbClr val="FFFFFF"/>
                </a:solidFill>
                <a:latin typeface="Verdana"/>
                <a:cs typeface="Verdana"/>
              </a:rPr>
              <a:t>Accepted </a:t>
            </a:r>
            <a:r>
              <a:rPr sz="855" dirty="0">
                <a:solidFill>
                  <a:srgbClr val="FFFFFF"/>
                </a:solidFill>
                <a:latin typeface="Verdana"/>
                <a:cs typeface="Verdana"/>
              </a:rPr>
              <a:t>for </a:t>
            </a:r>
            <a:r>
              <a:rPr sz="855" spc="4" dirty="0">
                <a:solidFill>
                  <a:srgbClr val="FFFFFF"/>
                </a:solidFill>
                <a:latin typeface="Verdana"/>
                <a:cs typeface="Verdana"/>
              </a:rPr>
              <a:t>presentation </a:t>
            </a:r>
            <a:r>
              <a:rPr sz="855" dirty="0">
                <a:solidFill>
                  <a:srgbClr val="FFFFFF"/>
                </a:solidFill>
                <a:latin typeface="Verdana"/>
                <a:cs typeface="Verdana"/>
              </a:rPr>
              <a:t>at </a:t>
            </a:r>
            <a:r>
              <a:rPr sz="855" spc="9" dirty="0">
                <a:solidFill>
                  <a:srgbClr val="FFFFFF"/>
                </a:solidFill>
                <a:latin typeface="Verdana"/>
                <a:cs typeface="Verdana"/>
              </a:rPr>
              <a:t>AHA </a:t>
            </a:r>
            <a:r>
              <a:rPr sz="855" spc="4" dirty="0">
                <a:solidFill>
                  <a:srgbClr val="FFFFFF"/>
                </a:solidFill>
                <a:latin typeface="Verdana"/>
                <a:cs typeface="Verdana"/>
              </a:rPr>
              <a:t>2016, </a:t>
            </a:r>
            <a:r>
              <a:rPr sz="855" dirty="0">
                <a:solidFill>
                  <a:srgbClr val="FFFFFF"/>
                </a:solidFill>
                <a:latin typeface="Verdana"/>
                <a:cs typeface="Verdana"/>
              </a:rPr>
              <a:t>12 </a:t>
            </a:r>
            <a:r>
              <a:rPr sz="855" spc="-4" dirty="0">
                <a:solidFill>
                  <a:srgbClr val="FFFFFF"/>
                </a:solidFill>
                <a:latin typeface="Cambria Math"/>
                <a:cs typeface="Cambria Math"/>
              </a:rPr>
              <a:t>-  </a:t>
            </a:r>
            <a:r>
              <a:rPr sz="855" dirty="0">
                <a:solidFill>
                  <a:srgbClr val="FFFFFF"/>
                </a:solidFill>
                <a:latin typeface="Verdana"/>
                <a:cs typeface="Verdana"/>
              </a:rPr>
              <a:t>16 </a:t>
            </a:r>
            <a:r>
              <a:rPr sz="855" spc="9" dirty="0">
                <a:solidFill>
                  <a:srgbClr val="FFFFFF"/>
                </a:solidFill>
                <a:latin typeface="Verdana"/>
                <a:cs typeface="Verdana"/>
              </a:rPr>
              <a:t>November, </a:t>
            </a:r>
            <a:r>
              <a:rPr sz="855" spc="4" dirty="0">
                <a:solidFill>
                  <a:srgbClr val="FFFFFF"/>
                </a:solidFill>
                <a:latin typeface="Verdana"/>
                <a:cs typeface="Verdana"/>
              </a:rPr>
              <a:t>New Orleans, LA, </a:t>
            </a:r>
            <a:r>
              <a:rPr sz="855" spc="43" dirty="0">
                <a:solidFill>
                  <a:srgbClr val="FFFFFF"/>
                </a:solidFill>
                <a:latin typeface="Verdana"/>
                <a:cs typeface="Verdana"/>
              </a:rPr>
              <a:t> </a:t>
            </a:r>
            <a:r>
              <a:rPr sz="855" spc="9" dirty="0">
                <a:solidFill>
                  <a:srgbClr val="FFFFFF"/>
                </a:solidFill>
                <a:latin typeface="Verdana"/>
                <a:cs typeface="Verdana"/>
              </a:rPr>
              <a:t>USA.</a:t>
            </a:r>
            <a:endParaRPr sz="855">
              <a:latin typeface="Verdana"/>
              <a:cs typeface="Verdana"/>
            </a:endParaRPr>
          </a:p>
        </p:txBody>
      </p:sp>
      <p:sp>
        <p:nvSpPr>
          <p:cNvPr id="5" name="object 5"/>
          <p:cNvSpPr/>
          <p:nvPr/>
        </p:nvSpPr>
        <p:spPr>
          <a:xfrm>
            <a:off x="2591481" y="3365259"/>
            <a:ext cx="0" cy="2087808"/>
          </a:xfrm>
          <a:custGeom>
            <a:avLst/>
            <a:gdLst/>
            <a:ahLst/>
            <a:cxnLst/>
            <a:rect l="l" t="t" r="r" b="b"/>
            <a:pathLst>
              <a:path h="2441575">
                <a:moveTo>
                  <a:pt x="0" y="0"/>
                </a:moveTo>
                <a:lnTo>
                  <a:pt x="1" y="2440974"/>
                </a:lnTo>
              </a:path>
            </a:pathLst>
          </a:custGeom>
          <a:ln w="29567">
            <a:solidFill>
              <a:srgbClr val="FFFFFF"/>
            </a:solidFill>
          </a:ln>
        </p:spPr>
        <p:txBody>
          <a:bodyPr wrap="square" lIns="0" tIns="0" rIns="0" bIns="0" rtlCol="0"/>
          <a:lstStyle/>
          <a:p>
            <a:endParaRPr sz="1539"/>
          </a:p>
        </p:txBody>
      </p:sp>
      <p:sp>
        <p:nvSpPr>
          <p:cNvPr id="6" name="object 6"/>
          <p:cNvSpPr/>
          <p:nvPr/>
        </p:nvSpPr>
        <p:spPr>
          <a:xfrm>
            <a:off x="2591481" y="5452553"/>
            <a:ext cx="3950273" cy="0"/>
          </a:xfrm>
          <a:custGeom>
            <a:avLst/>
            <a:gdLst/>
            <a:ahLst/>
            <a:cxnLst/>
            <a:rect l="l" t="t" r="r" b="b"/>
            <a:pathLst>
              <a:path w="4619625">
                <a:moveTo>
                  <a:pt x="0" y="0"/>
                </a:moveTo>
                <a:lnTo>
                  <a:pt x="4619513" y="1"/>
                </a:lnTo>
              </a:path>
            </a:pathLst>
          </a:custGeom>
          <a:ln w="29580">
            <a:solidFill>
              <a:srgbClr val="FFFFFF"/>
            </a:solidFill>
          </a:ln>
        </p:spPr>
        <p:txBody>
          <a:bodyPr wrap="square" lIns="0" tIns="0" rIns="0" bIns="0" rtlCol="0"/>
          <a:lstStyle/>
          <a:p>
            <a:endParaRPr sz="1539"/>
          </a:p>
        </p:txBody>
      </p:sp>
      <p:sp>
        <p:nvSpPr>
          <p:cNvPr id="7" name="object 7"/>
          <p:cNvSpPr txBox="1"/>
          <p:nvPr/>
        </p:nvSpPr>
        <p:spPr>
          <a:xfrm>
            <a:off x="2654794" y="5483818"/>
            <a:ext cx="3268274" cy="234745"/>
          </a:xfrm>
          <a:prstGeom prst="rect">
            <a:avLst/>
          </a:prstGeom>
        </p:spPr>
        <p:txBody>
          <a:bodyPr vert="horz" wrap="square" lIns="0" tIns="10860" rIns="0" bIns="0" rtlCol="0">
            <a:spAutoFit/>
          </a:bodyPr>
          <a:lstStyle/>
          <a:p>
            <a:pPr marL="10860">
              <a:spcBef>
                <a:spcPts val="86"/>
              </a:spcBef>
              <a:tabLst>
                <a:tab pos="1053398" algn="l"/>
                <a:tab pos="2096479" algn="l"/>
                <a:tab pos="3139017" algn="l"/>
              </a:tabLst>
            </a:pPr>
            <a:r>
              <a:rPr sz="1454" spc="-4" dirty="0">
                <a:solidFill>
                  <a:srgbClr val="FFFFFF"/>
                </a:solidFill>
                <a:latin typeface="Verdana"/>
                <a:cs typeface="Verdana"/>
              </a:rPr>
              <a:t>0	1	2	3</a:t>
            </a:r>
            <a:endParaRPr sz="1454">
              <a:latin typeface="Verdana"/>
              <a:cs typeface="Verdana"/>
            </a:endParaRPr>
          </a:p>
        </p:txBody>
      </p:sp>
      <p:sp>
        <p:nvSpPr>
          <p:cNvPr id="8" name="object 8"/>
          <p:cNvSpPr txBox="1"/>
          <p:nvPr/>
        </p:nvSpPr>
        <p:spPr>
          <a:xfrm>
            <a:off x="1083136" y="1493572"/>
            <a:ext cx="7128410" cy="1931043"/>
          </a:xfrm>
          <a:prstGeom prst="rect">
            <a:avLst/>
          </a:prstGeom>
        </p:spPr>
        <p:txBody>
          <a:bodyPr vert="horz" wrap="square" lIns="0" tIns="10860" rIns="0" bIns="0" rtlCol="0">
            <a:spAutoFit/>
          </a:bodyPr>
          <a:lstStyle/>
          <a:p>
            <a:pPr marL="313847" marR="490862" indent="-302988">
              <a:lnSpc>
                <a:spcPct val="147100"/>
              </a:lnSpc>
              <a:spcBef>
                <a:spcPts val="86"/>
              </a:spcBef>
              <a:buFont typeface="Arial"/>
              <a:buChar char="•"/>
              <a:tabLst>
                <a:tab pos="313847" algn="l"/>
                <a:tab pos="314390" algn="l"/>
              </a:tabLst>
            </a:pPr>
            <a:r>
              <a:rPr sz="1454" spc="-21" dirty="0">
                <a:solidFill>
                  <a:srgbClr val="FFFFFF"/>
                </a:solidFill>
                <a:latin typeface="Verdana"/>
                <a:cs typeface="Verdana"/>
              </a:rPr>
              <a:t>Patients taking </a:t>
            </a:r>
            <a:r>
              <a:rPr sz="1454" spc="-26" dirty="0">
                <a:solidFill>
                  <a:srgbClr val="FFFFFF"/>
                </a:solidFill>
                <a:latin typeface="Verdana"/>
                <a:cs typeface="Verdana"/>
              </a:rPr>
              <a:t>MRAs </a:t>
            </a:r>
            <a:r>
              <a:rPr sz="1454" spc="-17" dirty="0">
                <a:solidFill>
                  <a:srgbClr val="FFFFFF"/>
                </a:solidFill>
                <a:latin typeface="Verdana"/>
                <a:cs typeface="Verdana"/>
              </a:rPr>
              <a:t>at </a:t>
            </a:r>
            <a:r>
              <a:rPr sz="1454" spc="-21" dirty="0">
                <a:solidFill>
                  <a:srgbClr val="FFFFFF"/>
                </a:solidFill>
                <a:latin typeface="Verdana"/>
                <a:cs typeface="Verdana"/>
              </a:rPr>
              <a:t>baseline were more </a:t>
            </a:r>
            <a:r>
              <a:rPr sz="1454" spc="-17" dirty="0">
                <a:solidFill>
                  <a:srgbClr val="FFFFFF"/>
                </a:solidFill>
                <a:latin typeface="Verdana"/>
                <a:cs typeface="Verdana"/>
              </a:rPr>
              <a:t>likely </a:t>
            </a:r>
            <a:r>
              <a:rPr sz="1454" spc="-13" dirty="0">
                <a:solidFill>
                  <a:srgbClr val="FFFFFF"/>
                </a:solidFill>
                <a:latin typeface="Verdana"/>
                <a:cs typeface="Verdana"/>
              </a:rPr>
              <a:t>to </a:t>
            </a:r>
            <a:r>
              <a:rPr sz="1454" spc="-21" dirty="0">
                <a:solidFill>
                  <a:srgbClr val="FFFFFF"/>
                </a:solidFill>
                <a:latin typeface="Verdana"/>
                <a:cs typeface="Verdana"/>
              </a:rPr>
              <a:t>develop severe  hyperkalemia </a:t>
            </a:r>
            <a:r>
              <a:rPr sz="1454" spc="-9" dirty="0">
                <a:solidFill>
                  <a:srgbClr val="FFFFFF"/>
                </a:solidFill>
                <a:latin typeface="Verdana"/>
                <a:cs typeface="Verdana"/>
              </a:rPr>
              <a:t>if </a:t>
            </a:r>
            <a:r>
              <a:rPr sz="1454" spc="-21" dirty="0">
                <a:solidFill>
                  <a:srgbClr val="FFFFFF"/>
                </a:solidFill>
                <a:latin typeface="Verdana"/>
                <a:cs typeface="Verdana"/>
              </a:rPr>
              <a:t>receiving enalapril compared </a:t>
            </a:r>
            <a:r>
              <a:rPr sz="1454" spc="-17" dirty="0">
                <a:solidFill>
                  <a:srgbClr val="FFFFFF"/>
                </a:solidFill>
                <a:latin typeface="Verdana"/>
                <a:cs typeface="Verdana"/>
              </a:rPr>
              <a:t>with</a:t>
            </a:r>
            <a:r>
              <a:rPr sz="1454" spc="-43" dirty="0">
                <a:solidFill>
                  <a:srgbClr val="FFFFFF"/>
                </a:solidFill>
                <a:latin typeface="Verdana"/>
                <a:cs typeface="Verdana"/>
              </a:rPr>
              <a:t> </a:t>
            </a:r>
            <a:r>
              <a:rPr sz="1454" spc="-21" dirty="0">
                <a:solidFill>
                  <a:srgbClr val="FFFFFF"/>
                </a:solidFill>
                <a:latin typeface="Verdana"/>
                <a:cs typeface="Verdana"/>
              </a:rPr>
              <a:t>sacubitril/valsartan</a:t>
            </a:r>
            <a:endParaRPr sz="1454">
              <a:latin typeface="Verdana"/>
              <a:cs typeface="Verdana"/>
            </a:endParaRPr>
          </a:p>
          <a:p>
            <a:pPr marL="313847" marR="4344" indent="-302988">
              <a:lnSpc>
                <a:spcPct val="147100"/>
              </a:lnSpc>
              <a:spcBef>
                <a:spcPts val="346"/>
              </a:spcBef>
              <a:buChar char="•"/>
              <a:tabLst>
                <a:tab pos="377377" algn="l"/>
                <a:tab pos="377919" algn="l"/>
                <a:tab pos="3807435" algn="l"/>
              </a:tabLst>
            </a:pPr>
            <a:r>
              <a:rPr sz="1454" spc="-26" dirty="0">
                <a:solidFill>
                  <a:srgbClr val="FFFFFF"/>
                </a:solidFill>
                <a:latin typeface="Verdana"/>
                <a:cs typeface="Verdana"/>
              </a:rPr>
              <a:t>When </a:t>
            </a:r>
            <a:r>
              <a:rPr sz="1454" spc="-21" dirty="0">
                <a:solidFill>
                  <a:srgbClr val="FFFFFF"/>
                </a:solidFill>
                <a:latin typeface="Verdana"/>
                <a:cs typeface="Verdana"/>
              </a:rPr>
              <a:t>MRAs were added </a:t>
            </a:r>
            <a:r>
              <a:rPr sz="1454" spc="-17" dirty="0">
                <a:solidFill>
                  <a:srgbClr val="FFFFFF"/>
                </a:solidFill>
                <a:latin typeface="Verdana"/>
                <a:cs typeface="Verdana"/>
              </a:rPr>
              <a:t>during the trial, </a:t>
            </a:r>
            <a:r>
              <a:rPr sz="1454" spc="-21" dirty="0">
                <a:solidFill>
                  <a:srgbClr val="FFFFFF"/>
                </a:solidFill>
                <a:latin typeface="Verdana"/>
                <a:cs typeface="Verdana"/>
              </a:rPr>
              <a:t>hyperkalemia was more</a:t>
            </a:r>
            <a:r>
              <a:rPr sz="1454" spc="-133" dirty="0">
                <a:solidFill>
                  <a:srgbClr val="FFFFFF"/>
                </a:solidFill>
                <a:latin typeface="Verdana"/>
                <a:cs typeface="Verdana"/>
              </a:rPr>
              <a:t> </a:t>
            </a:r>
            <a:r>
              <a:rPr sz="1454" spc="-26" dirty="0">
                <a:solidFill>
                  <a:srgbClr val="FFFFFF"/>
                </a:solidFill>
                <a:latin typeface="Verdana"/>
                <a:cs typeface="Verdana"/>
              </a:rPr>
              <a:t>common  </a:t>
            </a:r>
            <a:r>
              <a:rPr sz="1454" spc="-9" dirty="0">
                <a:solidFill>
                  <a:srgbClr val="FFFFFF"/>
                </a:solidFill>
                <a:latin typeface="Verdana"/>
                <a:cs typeface="Verdana"/>
              </a:rPr>
              <a:t>in </a:t>
            </a:r>
            <a:r>
              <a:rPr sz="1454" spc="-21" dirty="0">
                <a:solidFill>
                  <a:srgbClr val="FFFFFF"/>
                </a:solidFill>
                <a:latin typeface="Verdana"/>
                <a:cs typeface="Verdana"/>
              </a:rPr>
              <a:t>those assigned </a:t>
            </a:r>
            <a:r>
              <a:rPr sz="1454" spc="-13" dirty="0">
                <a:solidFill>
                  <a:srgbClr val="FFFFFF"/>
                </a:solidFill>
                <a:latin typeface="Verdana"/>
                <a:cs typeface="Verdana"/>
              </a:rPr>
              <a:t>to </a:t>
            </a:r>
            <a:r>
              <a:rPr sz="1454" spc="-21" dirty="0">
                <a:solidFill>
                  <a:srgbClr val="FFFFFF"/>
                </a:solidFill>
                <a:latin typeface="Verdana"/>
                <a:cs typeface="Verdana"/>
              </a:rPr>
              <a:t>enalapril</a:t>
            </a:r>
            <a:r>
              <a:rPr sz="1454" spc="-47" dirty="0">
                <a:solidFill>
                  <a:srgbClr val="FFFFFF"/>
                </a:solidFill>
                <a:latin typeface="Verdana"/>
                <a:cs typeface="Verdana"/>
              </a:rPr>
              <a:t> </a:t>
            </a:r>
            <a:r>
              <a:rPr sz="1454" spc="-21" dirty="0">
                <a:solidFill>
                  <a:srgbClr val="FFFFFF"/>
                </a:solidFill>
                <a:latin typeface="Verdana"/>
                <a:cs typeface="Verdana"/>
              </a:rPr>
              <a:t>than</a:t>
            </a:r>
            <a:r>
              <a:rPr sz="1454" spc="-26" dirty="0">
                <a:solidFill>
                  <a:srgbClr val="FFFFFF"/>
                </a:solidFill>
                <a:latin typeface="Verdana"/>
                <a:cs typeface="Verdana"/>
              </a:rPr>
              <a:t> </a:t>
            </a:r>
            <a:r>
              <a:rPr sz="1454" spc="-13" dirty="0">
                <a:solidFill>
                  <a:srgbClr val="FFFFFF"/>
                </a:solidFill>
                <a:latin typeface="Verdana"/>
                <a:cs typeface="Verdana"/>
              </a:rPr>
              <a:t>to	</a:t>
            </a:r>
            <a:r>
              <a:rPr sz="1454" spc="-21" dirty="0">
                <a:solidFill>
                  <a:srgbClr val="FFFFFF"/>
                </a:solidFill>
                <a:latin typeface="Verdana"/>
                <a:cs typeface="Verdana"/>
              </a:rPr>
              <a:t>sacubitril/valsartan</a:t>
            </a:r>
            <a:endParaRPr sz="1454">
              <a:latin typeface="Verdana"/>
              <a:cs typeface="Verdana"/>
            </a:endParaRPr>
          </a:p>
          <a:p>
            <a:pPr>
              <a:spcBef>
                <a:spcPts val="9"/>
              </a:spcBef>
            </a:pPr>
            <a:endParaRPr sz="2480">
              <a:latin typeface="Times New Roman"/>
              <a:cs typeface="Times New Roman"/>
            </a:endParaRPr>
          </a:p>
          <a:p>
            <a:pPr marL="1006158"/>
            <a:r>
              <a:rPr sz="1197" spc="13" dirty="0">
                <a:solidFill>
                  <a:srgbClr val="FFFFFF"/>
                </a:solidFill>
                <a:latin typeface="Verdana"/>
                <a:cs typeface="Verdana"/>
              </a:rPr>
              <a:t>0,15</a:t>
            </a:r>
            <a:endParaRPr sz="1197">
              <a:latin typeface="Verdana"/>
              <a:cs typeface="Verdana"/>
            </a:endParaRPr>
          </a:p>
        </p:txBody>
      </p:sp>
      <p:sp>
        <p:nvSpPr>
          <p:cNvPr id="9" name="object 9"/>
          <p:cNvSpPr txBox="1"/>
          <p:nvPr/>
        </p:nvSpPr>
        <p:spPr>
          <a:xfrm>
            <a:off x="2078887" y="3965625"/>
            <a:ext cx="379009" cy="195184"/>
          </a:xfrm>
          <a:prstGeom prst="rect">
            <a:avLst/>
          </a:prstGeom>
        </p:spPr>
        <p:txBody>
          <a:bodyPr vert="horz" wrap="square" lIns="0" tIns="10860" rIns="0" bIns="0" rtlCol="0">
            <a:spAutoFit/>
          </a:bodyPr>
          <a:lstStyle/>
          <a:p>
            <a:pPr marL="10860">
              <a:spcBef>
                <a:spcPts val="86"/>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10</a:t>
            </a:r>
            <a:endParaRPr sz="1197">
              <a:latin typeface="Verdana"/>
              <a:cs typeface="Verdana"/>
            </a:endParaRPr>
          </a:p>
        </p:txBody>
      </p:sp>
      <p:sp>
        <p:nvSpPr>
          <p:cNvPr id="10" name="object 10"/>
          <p:cNvSpPr txBox="1"/>
          <p:nvPr/>
        </p:nvSpPr>
        <p:spPr>
          <a:xfrm>
            <a:off x="2078887" y="4724077"/>
            <a:ext cx="379009" cy="195184"/>
          </a:xfrm>
          <a:prstGeom prst="rect">
            <a:avLst/>
          </a:prstGeom>
        </p:spPr>
        <p:txBody>
          <a:bodyPr vert="horz" wrap="square" lIns="0" tIns="10860" rIns="0" bIns="0" rtlCol="0">
            <a:spAutoFit/>
          </a:bodyPr>
          <a:lstStyle/>
          <a:p>
            <a:pPr marL="10860">
              <a:spcBef>
                <a:spcPts val="86"/>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05</a:t>
            </a:r>
            <a:endParaRPr sz="1197">
              <a:latin typeface="Verdana"/>
              <a:cs typeface="Verdana"/>
            </a:endParaRPr>
          </a:p>
        </p:txBody>
      </p:sp>
      <p:sp>
        <p:nvSpPr>
          <p:cNvPr id="11" name="object 11"/>
          <p:cNvSpPr txBox="1"/>
          <p:nvPr/>
        </p:nvSpPr>
        <p:spPr>
          <a:xfrm>
            <a:off x="2078887" y="5485135"/>
            <a:ext cx="379009" cy="195184"/>
          </a:xfrm>
          <a:prstGeom prst="rect">
            <a:avLst/>
          </a:prstGeom>
        </p:spPr>
        <p:txBody>
          <a:bodyPr vert="horz" wrap="square" lIns="0" tIns="10860" rIns="0" bIns="0" rtlCol="0">
            <a:spAutoFit/>
          </a:bodyPr>
          <a:lstStyle/>
          <a:p>
            <a:pPr marL="10860">
              <a:spcBef>
                <a:spcPts val="86"/>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00</a:t>
            </a:r>
            <a:endParaRPr sz="1197">
              <a:latin typeface="Verdana"/>
              <a:cs typeface="Verdana"/>
            </a:endParaRPr>
          </a:p>
        </p:txBody>
      </p:sp>
      <p:sp>
        <p:nvSpPr>
          <p:cNvPr id="12" name="object 12"/>
          <p:cNvSpPr/>
          <p:nvPr/>
        </p:nvSpPr>
        <p:spPr>
          <a:xfrm>
            <a:off x="2653480" y="4204696"/>
            <a:ext cx="3767285" cy="1248341"/>
          </a:xfrm>
          <a:custGeom>
            <a:avLst/>
            <a:gdLst/>
            <a:ahLst/>
            <a:cxnLst/>
            <a:rect l="l" t="t" r="r" b="b"/>
            <a:pathLst>
              <a:path w="4405630" h="1459864">
                <a:moveTo>
                  <a:pt x="0" y="1459300"/>
                </a:moveTo>
                <a:lnTo>
                  <a:pt x="177403" y="1321258"/>
                </a:lnTo>
                <a:lnTo>
                  <a:pt x="404084" y="1281817"/>
                </a:lnTo>
                <a:lnTo>
                  <a:pt x="453363" y="1163496"/>
                </a:lnTo>
                <a:lnTo>
                  <a:pt x="719468" y="1163496"/>
                </a:lnTo>
                <a:lnTo>
                  <a:pt x="857448" y="1133915"/>
                </a:lnTo>
                <a:lnTo>
                  <a:pt x="916582" y="1064894"/>
                </a:lnTo>
                <a:lnTo>
                  <a:pt x="1172831" y="1055034"/>
                </a:lnTo>
                <a:lnTo>
                  <a:pt x="1261533" y="936713"/>
                </a:lnTo>
                <a:lnTo>
                  <a:pt x="1399513" y="926852"/>
                </a:lnTo>
                <a:lnTo>
                  <a:pt x="1636050" y="887412"/>
                </a:lnTo>
                <a:lnTo>
                  <a:pt x="1764175" y="818391"/>
                </a:lnTo>
                <a:lnTo>
                  <a:pt x="2049991" y="739510"/>
                </a:lnTo>
                <a:lnTo>
                  <a:pt x="2109125" y="650769"/>
                </a:lnTo>
                <a:lnTo>
                  <a:pt x="2375230" y="631048"/>
                </a:lnTo>
                <a:lnTo>
                  <a:pt x="2444220" y="552167"/>
                </a:lnTo>
                <a:lnTo>
                  <a:pt x="2572345" y="473286"/>
                </a:lnTo>
                <a:lnTo>
                  <a:pt x="2789171" y="404265"/>
                </a:lnTo>
                <a:lnTo>
                  <a:pt x="2897584" y="384545"/>
                </a:lnTo>
                <a:lnTo>
                  <a:pt x="2956718" y="325384"/>
                </a:lnTo>
                <a:lnTo>
                  <a:pt x="2986285" y="285944"/>
                </a:lnTo>
                <a:lnTo>
                  <a:pt x="3134121" y="276083"/>
                </a:lnTo>
                <a:lnTo>
                  <a:pt x="3390370" y="138041"/>
                </a:lnTo>
                <a:lnTo>
                  <a:pt x="3587485" y="98601"/>
                </a:lnTo>
                <a:lnTo>
                  <a:pt x="3774744" y="59160"/>
                </a:lnTo>
                <a:lnTo>
                  <a:pt x="3853589" y="19720"/>
                </a:lnTo>
                <a:lnTo>
                  <a:pt x="4405510" y="0"/>
                </a:lnTo>
              </a:path>
            </a:pathLst>
          </a:custGeom>
          <a:ln w="29579">
            <a:solidFill>
              <a:srgbClr val="FF0000"/>
            </a:solidFill>
          </a:ln>
        </p:spPr>
        <p:txBody>
          <a:bodyPr wrap="square" lIns="0" tIns="0" rIns="0" bIns="0" rtlCol="0"/>
          <a:lstStyle/>
          <a:p>
            <a:endParaRPr sz="1539"/>
          </a:p>
        </p:txBody>
      </p:sp>
      <p:sp>
        <p:nvSpPr>
          <p:cNvPr id="13" name="object 13"/>
          <p:cNvSpPr txBox="1"/>
          <p:nvPr/>
        </p:nvSpPr>
        <p:spPr>
          <a:xfrm>
            <a:off x="4853519" y="3925212"/>
            <a:ext cx="804715" cy="234745"/>
          </a:xfrm>
          <a:prstGeom prst="rect">
            <a:avLst/>
          </a:prstGeom>
        </p:spPr>
        <p:txBody>
          <a:bodyPr vert="horz" wrap="square" lIns="0" tIns="10860" rIns="0" bIns="0" rtlCol="0">
            <a:spAutoFit/>
          </a:bodyPr>
          <a:lstStyle/>
          <a:p>
            <a:pPr marL="10860">
              <a:spcBef>
                <a:spcPts val="86"/>
              </a:spcBef>
            </a:pPr>
            <a:r>
              <a:rPr sz="1454" spc="-21" dirty="0">
                <a:solidFill>
                  <a:srgbClr val="FF0000"/>
                </a:solidFill>
                <a:latin typeface="Verdana"/>
                <a:cs typeface="Verdana"/>
              </a:rPr>
              <a:t>Enalapril</a:t>
            </a:r>
            <a:endParaRPr sz="1454">
              <a:latin typeface="Verdana"/>
              <a:cs typeface="Verdana"/>
            </a:endParaRPr>
          </a:p>
        </p:txBody>
      </p:sp>
      <p:sp>
        <p:nvSpPr>
          <p:cNvPr id="14" name="object 14"/>
          <p:cNvSpPr/>
          <p:nvPr/>
        </p:nvSpPr>
        <p:spPr>
          <a:xfrm>
            <a:off x="2645054" y="4407050"/>
            <a:ext cx="3792805" cy="1045804"/>
          </a:xfrm>
          <a:custGeom>
            <a:avLst/>
            <a:gdLst/>
            <a:ahLst/>
            <a:cxnLst/>
            <a:rect l="l" t="t" r="r" b="b"/>
            <a:pathLst>
              <a:path w="4435475" h="1223010">
                <a:moveTo>
                  <a:pt x="0" y="1222657"/>
                </a:moveTo>
                <a:lnTo>
                  <a:pt x="266104" y="1114195"/>
                </a:lnTo>
                <a:lnTo>
                  <a:pt x="384373" y="1074755"/>
                </a:lnTo>
                <a:lnTo>
                  <a:pt x="640622" y="986013"/>
                </a:lnTo>
                <a:lnTo>
                  <a:pt x="906727" y="936713"/>
                </a:lnTo>
                <a:lnTo>
                  <a:pt x="1202398" y="907132"/>
                </a:lnTo>
                <a:lnTo>
                  <a:pt x="1291100" y="838111"/>
                </a:lnTo>
                <a:lnTo>
                  <a:pt x="1537493" y="798671"/>
                </a:lnTo>
                <a:lnTo>
                  <a:pt x="1705041" y="778950"/>
                </a:lnTo>
                <a:lnTo>
                  <a:pt x="2049991" y="700069"/>
                </a:lnTo>
                <a:lnTo>
                  <a:pt x="2118981" y="650769"/>
                </a:lnTo>
                <a:lnTo>
                  <a:pt x="2404797" y="591608"/>
                </a:lnTo>
                <a:lnTo>
                  <a:pt x="2532922" y="581748"/>
                </a:lnTo>
                <a:lnTo>
                  <a:pt x="2552633" y="512727"/>
                </a:lnTo>
                <a:lnTo>
                  <a:pt x="2917295" y="502867"/>
                </a:lnTo>
                <a:lnTo>
                  <a:pt x="3035564" y="433846"/>
                </a:lnTo>
                <a:lnTo>
                  <a:pt x="3301669" y="423985"/>
                </a:lnTo>
                <a:lnTo>
                  <a:pt x="3469216" y="335244"/>
                </a:lnTo>
                <a:lnTo>
                  <a:pt x="3567773" y="295804"/>
                </a:lnTo>
                <a:lnTo>
                  <a:pt x="3676186" y="295804"/>
                </a:lnTo>
                <a:lnTo>
                  <a:pt x="3794455" y="9860"/>
                </a:lnTo>
                <a:lnTo>
                  <a:pt x="4435077" y="0"/>
                </a:lnTo>
              </a:path>
            </a:pathLst>
          </a:custGeom>
          <a:ln w="29579">
            <a:solidFill>
              <a:srgbClr val="00B050"/>
            </a:solidFill>
          </a:ln>
        </p:spPr>
        <p:txBody>
          <a:bodyPr wrap="square" lIns="0" tIns="0" rIns="0" bIns="0" rtlCol="0"/>
          <a:lstStyle/>
          <a:p>
            <a:endParaRPr sz="1539"/>
          </a:p>
        </p:txBody>
      </p:sp>
      <p:sp>
        <p:nvSpPr>
          <p:cNvPr id="15" name="object 15"/>
          <p:cNvSpPr txBox="1"/>
          <p:nvPr/>
        </p:nvSpPr>
        <p:spPr>
          <a:xfrm>
            <a:off x="5953368" y="4688877"/>
            <a:ext cx="714036" cy="234745"/>
          </a:xfrm>
          <a:prstGeom prst="rect">
            <a:avLst/>
          </a:prstGeom>
        </p:spPr>
        <p:txBody>
          <a:bodyPr vert="horz" wrap="square" lIns="0" tIns="10860" rIns="0" bIns="0" rtlCol="0">
            <a:spAutoFit/>
          </a:bodyPr>
          <a:lstStyle/>
          <a:p>
            <a:pPr marL="10860">
              <a:spcBef>
                <a:spcPts val="86"/>
              </a:spcBef>
            </a:pPr>
            <a:r>
              <a:rPr sz="1454" spc="-30" dirty="0">
                <a:solidFill>
                  <a:srgbClr val="00B050"/>
                </a:solidFill>
                <a:latin typeface="Verdana"/>
                <a:cs typeface="Verdana"/>
              </a:rPr>
              <a:t>LCZ696</a:t>
            </a:r>
            <a:endParaRPr sz="1454">
              <a:latin typeface="Verdana"/>
              <a:cs typeface="Verdana"/>
            </a:endParaRPr>
          </a:p>
        </p:txBody>
      </p:sp>
    </p:spTree>
    <p:extLst>
      <p:ext uri="{BB962C8B-B14F-4D97-AF65-F5344CB8AC3E}">
        <p14:creationId xmlns:p14="http://schemas.microsoft.com/office/powerpoint/2010/main" val="776156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2001689" y="1649937"/>
            <a:ext cx="106861" cy="2687163"/>
          </a:xfrm>
          <a:prstGeom prst="rect">
            <a:avLst/>
          </a:prstGeom>
          <a:blipFill>
            <a:blip r:embed="rId3" cstate="print"/>
            <a:stretch>
              <a:fillRect/>
            </a:stretch>
          </a:blipFill>
        </p:spPr>
        <p:txBody>
          <a:bodyPr wrap="square" lIns="0" tIns="0" rIns="0" bIns="0" rtlCol="0"/>
          <a:lstStyle/>
          <a:p>
            <a:endParaRPr sz="1539"/>
          </a:p>
        </p:txBody>
      </p:sp>
      <p:sp>
        <p:nvSpPr>
          <p:cNvPr id="4" name="object 4"/>
          <p:cNvSpPr/>
          <p:nvPr/>
        </p:nvSpPr>
        <p:spPr>
          <a:xfrm>
            <a:off x="2055114" y="1666822"/>
            <a:ext cx="0" cy="2597135"/>
          </a:xfrm>
          <a:custGeom>
            <a:avLst/>
            <a:gdLst/>
            <a:ahLst/>
            <a:cxnLst/>
            <a:rect l="l" t="t" r="r" b="b"/>
            <a:pathLst>
              <a:path h="3037204">
                <a:moveTo>
                  <a:pt x="0" y="0"/>
                </a:moveTo>
                <a:lnTo>
                  <a:pt x="1" y="3036922"/>
                </a:lnTo>
              </a:path>
            </a:pathLst>
          </a:custGeom>
          <a:ln w="39422">
            <a:solidFill>
              <a:srgbClr val="FFFFFF"/>
            </a:solidFill>
          </a:ln>
        </p:spPr>
        <p:txBody>
          <a:bodyPr wrap="square" lIns="0" tIns="0" rIns="0" bIns="0" rtlCol="0"/>
          <a:lstStyle/>
          <a:p>
            <a:endParaRPr sz="1539"/>
          </a:p>
        </p:txBody>
      </p:sp>
      <p:sp>
        <p:nvSpPr>
          <p:cNvPr id="5" name="object 5"/>
          <p:cNvSpPr/>
          <p:nvPr/>
        </p:nvSpPr>
        <p:spPr>
          <a:xfrm>
            <a:off x="2009507" y="4222420"/>
            <a:ext cx="5223157" cy="132925"/>
          </a:xfrm>
          <a:prstGeom prst="rect">
            <a:avLst/>
          </a:prstGeom>
          <a:blipFill>
            <a:blip r:embed="rId4" cstate="print"/>
            <a:stretch>
              <a:fillRect/>
            </a:stretch>
          </a:blipFill>
        </p:spPr>
        <p:txBody>
          <a:bodyPr wrap="square" lIns="0" tIns="0" rIns="0" bIns="0" rtlCol="0"/>
          <a:lstStyle/>
          <a:p>
            <a:endParaRPr sz="1539"/>
          </a:p>
        </p:txBody>
      </p:sp>
      <p:sp>
        <p:nvSpPr>
          <p:cNvPr id="6" name="object 6"/>
          <p:cNvSpPr/>
          <p:nvPr/>
        </p:nvSpPr>
        <p:spPr>
          <a:xfrm>
            <a:off x="2046687" y="4255284"/>
            <a:ext cx="5132912" cy="25521"/>
          </a:xfrm>
          <a:custGeom>
            <a:avLst/>
            <a:gdLst/>
            <a:ahLst/>
            <a:cxnLst/>
            <a:rect l="l" t="t" r="r" b="b"/>
            <a:pathLst>
              <a:path w="6002655" h="29845">
                <a:moveTo>
                  <a:pt x="0" y="29580"/>
                </a:moveTo>
                <a:lnTo>
                  <a:pt x="6002138" y="0"/>
                </a:lnTo>
              </a:path>
            </a:pathLst>
          </a:custGeom>
          <a:ln w="39440">
            <a:solidFill>
              <a:srgbClr val="FFFFFF"/>
            </a:solidFill>
          </a:ln>
        </p:spPr>
        <p:txBody>
          <a:bodyPr wrap="square" lIns="0" tIns="0" rIns="0" bIns="0" rtlCol="0"/>
          <a:lstStyle/>
          <a:p>
            <a:endParaRPr sz="1539"/>
          </a:p>
        </p:txBody>
      </p:sp>
      <p:sp>
        <p:nvSpPr>
          <p:cNvPr id="7" name="object 7"/>
          <p:cNvSpPr txBox="1"/>
          <p:nvPr/>
        </p:nvSpPr>
        <p:spPr>
          <a:xfrm>
            <a:off x="2084368" y="4386540"/>
            <a:ext cx="139549" cy="234745"/>
          </a:xfrm>
          <a:prstGeom prst="rect">
            <a:avLst/>
          </a:prstGeom>
        </p:spPr>
        <p:txBody>
          <a:bodyPr vert="horz" wrap="square" lIns="0" tIns="10860" rIns="0" bIns="0" rtlCol="0">
            <a:spAutoFit/>
          </a:bodyPr>
          <a:lstStyle/>
          <a:p>
            <a:pPr marL="10860">
              <a:spcBef>
                <a:spcPts val="86"/>
              </a:spcBef>
            </a:pPr>
            <a:r>
              <a:rPr sz="1454" spc="-4" dirty="0">
                <a:solidFill>
                  <a:srgbClr val="FFFFFF"/>
                </a:solidFill>
                <a:latin typeface="Verdana"/>
                <a:cs typeface="Verdana"/>
              </a:rPr>
              <a:t>0</a:t>
            </a:r>
            <a:endParaRPr sz="1454">
              <a:latin typeface="Verdana"/>
              <a:cs typeface="Verdana"/>
            </a:endParaRPr>
          </a:p>
        </p:txBody>
      </p:sp>
      <p:sp>
        <p:nvSpPr>
          <p:cNvPr id="8" name="object 8"/>
          <p:cNvSpPr txBox="1"/>
          <p:nvPr/>
        </p:nvSpPr>
        <p:spPr>
          <a:xfrm>
            <a:off x="6872332" y="4386540"/>
            <a:ext cx="249777" cy="234745"/>
          </a:xfrm>
          <a:prstGeom prst="rect">
            <a:avLst/>
          </a:prstGeom>
        </p:spPr>
        <p:txBody>
          <a:bodyPr vert="horz" wrap="square" lIns="0" tIns="10860" rIns="0" bIns="0" rtlCol="0">
            <a:spAutoFit/>
          </a:bodyPr>
          <a:lstStyle/>
          <a:p>
            <a:pPr marL="10860">
              <a:spcBef>
                <a:spcPts val="86"/>
              </a:spcBef>
            </a:pPr>
            <a:r>
              <a:rPr sz="1454" spc="-34" dirty="0">
                <a:solidFill>
                  <a:srgbClr val="FFFFFF"/>
                </a:solidFill>
                <a:latin typeface="Verdana"/>
                <a:cs typeface="Verdana"/>
              </a:rPr>
              <a:t>90</a:t>
            </a:r>
            <a:endParaRPr sz="1454">
              <a:latin typeface="Verdana"/>
              <a:cs typeface="Verdana"/>
            </a:endParaRPr>
          </a:p>
        </p:txBody>
      </p:sp>
      <p:sp>
        <p:nvSpPr>
          <p:cNvPr id="9" name="object 9"/>
          <p:cNvSpPr txBox="1"/>
          <p:nvPr/>
        </p:nvSpPr>
        <p:spPr>
          <a:xfrm>
            <a:off x="1609666" y="1526068"/>
            <a:ext cx="379009" cy="2978958"/>
          </a:xfrm>
          <a:prstGeom prst="rect">
            <a:avLst/>
          </a:prstGeom>
        </p:spPr>
        <p:txBody>
          <a:bodyPr vert="horz" wrap="square" lIns="0" tIns="10860" rIns="0" bIns="0" rtlCol="0">
            <a:spAutoFit/>
          </a:bodyPr>
          <a:lstStyle/>
          <a:p>
            <a:pPr marL="57557" algn="ctr">
              <a:spcBef>
                <a:spcPts val="86"/>
              </a:spcBef>
            </a:pPr>
            <a:r>
              <a:rPr sz="1197" spc="13" dirty="0">
                <a:solidFill>
                  <a:srgbClr val="FFFFFF"/>
                </a:solidFill>
                <a:latin typeface="Verdana"/>
                <a:cs typeface="Verdana"/>
              </a:rPr>
              <a:t>100</a:t>
            </a:r>
            <a:endParaRPr sz="1197">
              <a:latin typeface="Verdana"/>
              <a:cs typeface="Verdana"/>
            </a:endParaRPr>
          </a:p>
          <a:p>
            <a:pPr>
              <a:lnSpc>
                <a:spcPct val="100000"/>
              </a:lnSpc>
            </a:pPr>
            <a:endParaRPr sz="1454">
              <a:latin typeface="Times New Roman"/>
              <a:cs typeface="Times New Roman"/>
            </a:endParaRPr>
          </a:p>
          <a:p>
            <a:pPr marL="156924" algn="ctr">
              <a:spcBef>
                <a:spcPts val="1180"/>
              </a:spcBef>
            </a:pPr>
            <a:r>
              <a:rPr sz="1197" spc="13" dirty="0">
                <a:solidFill>
                  <a:srgbClr val="FFFFFF"/>
                </a:solidFill>
                <a:latin typeface="Verdana"/>
                <a:cs typeface="Verdana"/>
              </a:rPr>
              <a:t>80</a:t>
            </a:r>
            <a:endParaRPr sz="1197">
              <a:latin typeface="Verdana"/>
              <a:cs typeface="Verdana"/>
            </a:endParaRPr>
          </a:p>
          <a:p>
            <a:pPr>
              <a:lnSpc>
                <a:spcPct val="100000"/>
              </a:lnSpc>
            </a:pPr>
            <a:endParaRPr sz="1454">
              <a:latin typeface="Times New Roman"/>
              <a:cs typeface="Times New Roman"/>
            </a:endParaRPr>
          </a:p>
          <a:p>
            <a:pPr marL="156924" algn="ctr">
              <a:spcBef>
                <a:spcPts val="1159"/>
              </a:spcBef>
            </a:pPr>
            <a:r>
              <a:rPr sz="1197" spc="13" dirty="0">
                <a:solidFill>
                  <a:srgbClr val="FFFFFF"/>
                </a:solidFill>
                <a:latin typeface="Verdana"/>
                <a:cs typeface="Verdana"/>
              </a:rPr>
              <a:t>60</a:t>
            </a:r>
            <a:endParaRPr sz="1197">
              <a:latin typeface="Verdana"/>
              <a:cs typeface="Verdana"/>
            </a:endParaRPr>
          </a:p>
          <a:p>
            <a:pPr>
              <a:lnSpc>
                <a:spcPct val="100000"/>
              </a:lnSpc>
            </a:pPr>
            <a:endParaRPr sz="1454">
              <a:latin typeface="Times New Roman"/>
              <a:cs typeface="Times New Roman"/>
            </a:endParaRPr>
          </a:p>
          <a:p>
            <a:pPr marL="156924" algn="ctr">
              <a:spcBef>
                <a:spcPts val="1077"/>
              </a:spcBef>
            </a:pPr>
            <a:r>
              <a:rPr sz="1197" spc="13" dirty="0">
                <a:solidFill>
                  <a:srgbClr val="FFFFFF"/>
                </a:solidFill>
                <a:latin typeface="Verdana"/>
                <a:cs typeface="Verdana"/>
              </a:rPr>
              <a:t>40</a:t>
            </a:r>
            <a:endParaRPr sz="1197">
              <a:latin typeface="Verdana"/>
              <a:cs typeface="Verdana"/>
            </a:endParaRPr>
          </a:p>
          <a:p>
            <a:pPr>
              <a:lnSpc>
                <a:spcPct val="100000"/>
              </a:lnSpc>
            </a:pPr>
            <a:endParaRPr sz="1454">
              <a:latin typeface="Times New Roman"/>
              <a:cs typeface="Times New Roman"/>
            </a:endParaRPr>
          </a:p>
          <a:p>
            <a:pPr marL="156924" algn="ctr">
              <a:spcBef>
                <a:spcPts val="1180"/>
              </a:spcBef>
            </a:pPr>
            <a:r>
              <a:rPr sz="1197" spc="13" dirty="0">
                <a:solidFill>
                  <a:srgbClr val="FFFFFF"/>
                </a:solidFill>
                <a:latin typeface="Verdana"/>
                <a:cs typeface="Verdana"/>
              </a:rPr>
              <a:t>20</a:t>
            </a:r>
            <a:endParaRPr sz="1197">
              <a:latin typeface="Verdana"/>
              <a:cs typeface="Verdana"/>
            </a:endParaRPr>
          </a:p>
          <a:p>
            <a:pPr>
              <a:lnSpc>
                <a:spcPct val="100000"/>
              </a:lnSpc>
            </a:pPr>
            <a:endParaRPr sz="1454">
              <a:latin typeface="Times New Roman"/>
              <a:cs typeface="Times New Roman"/>
            </a:endParaRPr>
          </a:p>
          <a:p>
            <a:pPr algn="ctr">
              <a:spcBef>
                <a:spcPts val="1077"/>
              </a:spcBef>
            </a:pPr>
            <a:r>
              <a:rPr sz="1197" spc="13" dirty="0">
                <a:solidFill>
                  <a:srgbClr val="FFFFFF"/>
                </a:solidFill>
                <a:latin typeface="Verdana"/>
                <a:cs typeface="Verdana"/>
              </a:rPr>
              <a:t>0</a:t>
            </a:r>
            <a:r>
              <a:rPr sz="1197" spc="9" dirty="0">
                <a:solidFill>
                  <a:srgbClr val="FFFFFF"/>
                </a:solidFill>
                <a:latin typeface="Verdana"/>
                <a:cs typeface="Verdana"/>
              </a:rPr>
              <a:t>,</a:t>
            </a:r>
            <a:r>
              <a:rPr sz="1197" spc="13" dirty="0">
                <a:solidFill>
                  <a:srgbClr val="FFFFFF"/>
                </a:solidFill>
                <a:latin typeface="Verdana"/>
                <a:cs typeface="Verdana"/>
              </a:rPr>
              <a:t>00</a:t>
            </a:r>
            <a:endParaRPr sz="1197">
              <a:latin typeface="Verdana"/>
              <a:cs typeface="Verdana"/>
            </a:endParaRPr>
          </a:p>
        </p:txBody>
      </p:sp>
      <p:sp>
        <p:nvSpPr>
          <p:cNvPr id="10" name="object 10"/>
          <p:cNvSpPr txBox="1"/>
          <p:nvPr/>
        </p:nvSpPr>
        <p:spPr>
          <a:xfrm>
            <a:off x="1094939" y="1320768"/>
            <a:ext cx="329001" cy="4398242"/>
          </a:xfrm>
          <a:prstGeom prst="rect">
            <a:avLst/>
          </a:prstGeom>
        </p:spPr>
        <p:txBody>
          <a:bodyPr vert="vert270" wrap="square" lIns="0" tIns="11946" rIns="0" bIns="0" rtlCol="0">
            <a:spAutoFit/>
          </a:bodyPr>
          <a:lstStyle/>
          <a:p>
            <a:pPr marL="10860">
              <a:spcBef>
                <a:spcPts val="94"/>
              </a:spcBef>
            </a:pPr>
            <a:r>
              <a:rPr sz="2138" dirty="0">
                <a:solidFill>
                  <a:srgbClr val="FFFFFF"/>
                </a:solidFill>
                <a:latin typeface="Verdana"/>
                <a:cs typeface="Verdana"/>
              </a:rPr>
              <a:t>%</a:t>
            </a:r>
            <a:r>
              <a:rPr sz="2138" spc="-13" dirty="0">
                <a:solidFill>
                  <a:srgbClr val="FFFFFF"/>
                </a:solidFill>
                <a:latin typeface="Verdana"/>
                <a:cs typeface="Verdana"/>
              </a:rPr>
              <a:t> </a:t>
            </a:r>
            <a:r>
              <a:rPr sz="2138" spc="-30" dirty="0">
                <a:solidFill>
                  <a:srgbClr val="FFFFFF"/>
                </a:solidFill>
                <a:latin typeface="Verdana"/>
                <a:cs typeface="Verdana"/>
              </a:rPr>
              <a:t>L</a:t>
            </a:r>
            <a:r>
              <a:rPr sz="2138" spc="-13" dirty="0">
                <a:solidFill>
                  <a:srgbClr val="FFFFFF"/>
                </a:solidFill>
                <a:latin typeface="Verdana"/>
                <a:cs typeface="Verdana"/>
              </a:rPr>
              <a:t>C</a:t>
            </a:r>
            <a:r>
              <a:rPr sz="2138" dirty="0">
                <a:solidFill>
                  <a:srgbClr val="FFFFFF"/>
                </a:solidFill>
                <a:latin typeface="Verdana"/>
                <a:cs typeface="Verdana"/>
              </a:rPr>
              <a:t>Z</a:t>
            </a:r>
            <a:r>
              <a:rPr sz="2138" spc="-4" dirty="0">
                <a:solidFill>
                  <a:srgbClr val="FFFFFF"/>
                </a:solidFill>
                <a:latin typeface="Verdana"/>
                <a:cs typeface="Verdana"/>
              </a:rPr>
              <a:t> t</a:t>
            </a:r>
            <a:r>
              <a:rPr sz="2138" spc="-13" dirty="0">
                <a:solidFill>
                  <a:srgbClr val="FFFFFF"/>
                </a:solidFill>
                <a:latin typeface="Verdana"/>
                <a:cs typeface="Verdana"/>
              </a:rPr>
              <a:t>a</a:t>
            </a:r>
            <a:r>
              <a:rPr sz="2138" spc="-9" dirty="0">
                <a:solidFill>
                  <a:srgbClr val="FFFFFF"/>
                </a:solidFill>
                <a:latin typeface="Verdana"/>
                <a:cs typeface="Verdana"/>
              </a:rPr>
              <a:t>rg</a:t>
            </a:r>
            <a:r>
              <a:rPr sz="2138" spc="-13" dirty="0">
                <a:solidFill>
                  <a:srgbClr val="FFFFFF"/>
                </a:solidFill>
                <a:latin typeface="Verdana"/>
                <a:cs typeface="Verdana"/>
              </a:rPr>
              <a:t>e</a:t>
            </a:r>
            <a:r>
              <a:rPr sz="2138" dirty="0">
                <a:solidFill>
                  <a:srgbClr val="FFFFFF"/>
                </a:solidFill>
                <a:latin typeface="Verdana"/>
                <a:cs typeface="Verdana"/>
              </a:rPr>
              <a:t>t</a:t>
            </a:r>
            <a:r>
              <a:rPr sz="2138" spc="-4" dirty="0">
                <a:solidFill>
                  <a:srgbClr val="FFFFFF"/>
                </a:solidFill>
                <a:latin typeface="Verdana"/>
                <a:cs typeface="Verdana"/>
              </a:rPr>
              <a:t> </a:t>
            </a:r>
            <a:r>
              <a:rPr sz="2138" spc="-9" dirty="0">
                <a:solidFill>
                  <a:srgbClr val="FFFFFF"/>
                </a:solidFill>
                <a:latin typeface="Verdana"/>
                <a:cs typeface="Verdana"/>
              </a:rPr>
              <a:t>do</a:t>
            </a:r>
            <a:r>
              <a:rPr sz="2138" spc="-13" dirty="0">
                <a:solidFill>
                  <a:srgbClr val="FFFFFF"/>
                </a:solidFill>
                <a:latin typeface="Verdana"/>
                <a:cs typeface="Verdana"/>
              </a:rPr>
              <a:t>s</a:t>
            </a:r>
            <a:r>
              <a:rPr sz="2138" dirty="0">
                <a:solidFill>
                  <a:srgbClr val="FFFFFF"/>
                </a:solidFill>
                <a:latin typeface="Verdana"/>
                <a:cs typeface="Verdana"/>
              </a:rPr>
              <a:t>e</a:t>
            </a:r>
            <a:r>
              <a:rPr sz="2138" spc="-17" dirty="0">
                <a:solidFill>
                  <a:srgbClr val="FFFFFF"/>
                </a:solidFill>
                <a:latin typeface="Verdana"/>
                <a:cs typeface="Verdana"/>
              </a:rPr>
              <a:t> </a:t>
            </a:r>
            <a:r>
              <a:rPr sz="2138" spc="-13" dirty="0">
                <a:solidFill>
                  <a:srgbClr val="FFFFFF"/>
                </a:solidFill>
                <a:latin typeface="Verdana"/>
                <a:cs typeface="Verdana"/>
              </a:rPr>
              <a:t>a</a:t>
            </a:r>
            <a:r>
              <a:rPr sz="2138" spc="-9" dirty="0">
                <a:solidFill>
                  <a:srgbClr val="FFFFFF"/>
                </a:solidFill>
                <a:latin typeface="Verdana"/>
                <a:cs typeface="Verdana"/>
              </a:rPr>
              <a:t>c</a:t>
            </a:r>
            <a:r>
              <a:rPr sz="2138" spc="-4" dirty="0">
                <a:solidFill>
                  <a:srgbClr val="FFFFFF"/>
                </a:solidFill>
                <a:latin typeface="Verdana"/>
                <a:cs typeface="Verdana"/>
              </a:rPr>
              <a:t>hi</a:t>
            </a:r>
            <a:r>
              <a:rPr sz="2138" spc="-17" dirty="0">
                <a:solidFill>
                  <a:srgbClr val="FFFFFF"/>
                </a:solidFill>
                <a:latin typeface="Verdana"/>
                <a:cs typeface="Verdana"/>
              </a:rPr>
              <a:t>e</a:t>
            </a:r>
            <a:r>
              <a:rPr sz="2138" spc="-26" dirty="0">
                <a:solidFill>
                  <a:srgbClr val="FFFFFF"/>
                </a:solidFill>
                <a:latin typeface="Verdana"/>
                <a:cs typeface="Verdana"/>
              </a:rPr>
              <a:t>v</a:t>
            </a:r>
            <a:r>
              <a:rPr sz="2138" spc="-13" dirty="0">
                <a:solidFill>
                  <a:srgbClr val="FFFFFF"/>
                </a:solidFill>
                <a:latin typeface="Verdana"/>
                <a:cs typeface="Verdana"/>
              </a:rPr>
              <a:t>eme</a:t>
            </a:r>
            <a:r>
              <a:rPr sz="2138" spc="-4" dirty="0">
                <a:solidFill>
                  <a:srgbClr val="FFFFFF"/>
                </a:solidFill>
                <a:latin typeface="Verdana"/>
                <a:cs typeface="Verdana"/>
              </a:rPr>
              <a:t>n</a:t>
            </a:r>
            <a:r>
              <a:rPr sz="2138" dirty="0">
                <a:solidFill>
                  <a:srgbClr val="FFFFFF"/>
                </a:solidFill>
                <a:latin typeface="Verdana"/>
                <a:cs typeface="Verdana"/>
              </a:rPr>
              <a:t>t</a:t>
            </a:r>
            <a:endParaRPr sz="2138">
              <a:latin typeface="Verdana"/>
              <a:cs typeface="Verdana"/>
            </a:endParaRPr>
          </a:p>
        </p:txBody>
      </p:sp>
      <p:sp>
        <p:nvSpPr>
          <p:cNvPr id="11" name="object 11"/>
          <p:cNvSpPr txBox="1"/>
          <p:nvPr/>
        </p:nvSpPr>
        <p:spPr>
          <a:xfrm>
            <a:off x="2334224" y="4352403"/>
            <a:ext cx="4466116" cy="675568"/>
          </a:xfrm>
          <a:prstGeom prst="rect">
            <a:avLst/>
          </a:prstGeom>
        </p:spPr>
        <p:txBody>
          <a:bodyPr vert="horz" wrap="square" lIns="0" tIns="58100" rIns="0" bIns="0" rtlCol="0">
            <a:spAutoFit/>
          </a:bodyPr>
          <a:lstStyle/>
          <a:p>
            <a:pPr marR="17919" algn="ctr">
              <a:spcBef>
                <a:spcPts val="457"/>
              </a:spcBef>
              <a:tabLst>
                <a:tab pos="1607246" algn="l"/>
              </a:tabLst>
            </a:pPr>
            <a:r>
              <a:rPr sz="2181" spc="-26" baseline="3267" dirty="0">
                <a:solidFill>
                  <a:srgbClr val="FFFFFF"/>
                </a:solidFill>
                <a:latin typeface="Verdana"/>
                <a:cs typeface="Verdana"/>
              </a:rPr>
              <a:t>30	</a:t>
            </a:r>
            <a:r>
              <a:rPr sz="1454" spc="-34" dirty="0">
                <a:solidFill>
                  <a:srgbClr val="FFFFFF"/>
                </a:solidFill>
                <a:latin typeface="Verdana"/>
                <a:cs typeface="Verdana"/>
              </a:rPr>
              <a:t>60</a:t>
            </a:r>
            <a:endParaRPr sz="1454">
              <a:latin typeface="Verdana"/>
              <a:cs typeface="Verdana"/>
            </a:endParaRPr>
          </a:p>
          <a:p>
            <a:pPr algn="ctr">
              <a:spcBef>
                <a:spcPts val="547"/>
              </a:spcBef>
            </a:pPr>
            <a:r>
              <a:rPr sz="2138" spc="-9" dirty="0">
                <a:solidFill>
                  <a:srgbClr val="FFFFFF"/>
                </a:solidFill>
                <a:latin typeface="Verdana"/>
                <a:cs typeface="Verdana"/>
              </a:rPr>
              <a:t>Time </a:t>
            </a:r>
            <a:r>
              <a:rPr sz="2138" spc="-4" dirty="0">
                <a:solidFill>
                  <a:srgbClr val="FFFFFF"/>
                </a:solidFill>
                <a:latin typeface="Verdana"/>
                <a:cs typeface="Verdana"/>
              </a:rPr>
              <a:t>since </a:t>
            </a:r>
            <a:r>
              <a:rPr sz="2138" spc="-13" dirty="0">
                <a:solidFill>
                  <a:srgbClr val="FFFFFF"/>
                </a:solidFill>
                <a:latin typeface="Verdana"/>
                <a:cs typeface="Verdana"/>
              </a:rPr>
              <a:t>randomization</a:t>
            </a:r>
            <a:r>
              <a:rPr sz="2138" spc="-51" dirty="0">
                <a:solidFill>
                  <a:srgbClr val="FFFFFF"/>
                </a:solidFill>
                <a:latin typeface="Verdana"/>
                <a:cs typeface="Verdana"/>
              </a:rPr>
              <a:t> </a:t>
            </a:r>
            <a:r>
              <a:rPr sz="2138" spc="-13" dirty="0">
                <a:solidFill>
                  <a:srgbClr val="FFFFFF"/>
                </a:solidFill>
                <a:latin typeface="Verdana"/>
                <a:cs typeface="Verdana"/>
              </a:rPr>
              <a:t>(days)</a:t>
            </a:r>
            <a:endParaRPr sz="2138">
              <a:latin typeface="Verdana"/>
              <a:cs typeface="Verdana"/>
            </a:endParaRPr>
          </a:p>
        </p:txBody>
      </p:sp>
      <p:sp>
        <p:nvSpPr>
          <p:cNvPr id="12" name="object 12"/>
          <p:cNvSpPr/>
          <p:nvPr/>
        </p:nvSpPr>
        <p:spPr>
          <a:xfrm>
            <a:off x="1099886" y="6065121"/>
            <a:ext cx="487390" cy="106861"/>
          </a:xfrm>
          <a:prstGeom prst="rect">
            <a:avLst/>
          </a:prstGeom>
          <a:blipFill>
            <a:blip r:embed="rId5" cstate="print"/>
            <a:stretch>
              <a:fillRect/>
            </a:stretch>
          </a:blipFill>
        </p:spPr>
        <p:txBody>
          <a:bodyPr wrap="square" lIns="0" tIns="0" rIns="0" bIns="0" rtlCol="0"/>
          <a:lstStyle/>
          <a:p>
            <a:endParaRPr sz="1539"/>
          </a:p>
        </p:txBody>
      </p:sp>
      <p:sp>
        <p:nvSpPr>
          <p:cNvPr id="13" name="object 13"/>
          <p:cNvSpPr/>
          <p:nvPr/>
        </p:nvSpPr>
        <p:spPr>
          <a:xfrm>
            <a:off x="1136833" y="6097904"/>
            <a:ext cx="398014" cy="0"/>
          </a:xfrm>
          <a:custGeom>
            <a:avLst/>
            <a:gdLst/>
            <a:ahLst/>
            <a:cxnLst/>
            <a:rect l="l" t="t" r="r" b="b"/>
            <a:pathLst>
              <a:path w="465455">
                <a:moveTo>
                  <a:pt x="0" y="0"/>
                </a:moveTo>
                <a:lnTo>
                  <a:pt x="465364" y="1"/>
                </a:lnTo>
              </a:path>
            </a:pathLst>
          </a:custGeom>
          <a:ln w="39440">
            <a:solidFill>
              <a:srgbClr val="00CC00"/>
            </a:solidFill>
          </a:ln>
        </p:spPr>
        <p:txBody>
          <a:bodyPr wrap="square" lIns="0" tIns="0" rIns="0" bIns="0" rtlCol="0"/>
          <a:lstStyle/>
          <a:p>
            <a:endParaRPr sz="1539"/>
          </a:p>
        </p:txBody>
      </p:sp>
      <p:sp>
        <p:nvSpPr>
          <p:cNvPr id="14" name="object 14"/>
          <p:cNvSpPr/>
          <p:nvPr/>
        </p:nvSpPr>
        <p:spPr>
          <a:xfrm>
            <a:off x="1089460" y="5770602"/>
            <a:ext cx="487390" cy="106861"/>
          </a:xfrm>
          <a:prstGeom prst="rect">
            <a:avLst/>
          </a:prstGeom>
          <a:blipFill>
            <a:blip r:embed="rId6" cstate="print"/>
            <a:stretch>
              <a:fillRect/>
            </a:stretch>
          </a:blipFill>
        </p:spPr>
        <p:txBody>
          <a:bodyPr wrap="square" lIns="0" tIns="0" rIns="0" bIns="0" rtlCol="0"/>
          <a:lstStyle/>
          <a:p>
            <a:endParaRPr sz="1539"/>
          </a:p>
        </p:txBody>
      </p:sp>
      <p:sp>
        <p:nvSpPr>
          <p:cNvPr id="15" name="object 15"/>
          <p:cNvSpPr/>
          <p:nvPr/>
        </p:nvSpPr>
        <p:spPr>
          <a:xfrm>
            <a:off x="1126093" y="5802802"/>
            <a:ext cx="398014" cy="0"/>
          </a:xfrm>
          <a:custGeom>
            <a:avLst/>
            <a:gdLst/>
            <a:ahLst/>
            <a:cxnLst/>
            <a:rect l="l" t="t" r="r" b="b"/>
            <a:pathLst>
              <a:path w="465455">
                <a:moveTo>
                  <a:pt x="0" y="0"/>
                </a:moveTo>
                <a:lnTo>
                  <a:pt x="465364" y="1"/>
                </a:lnTo>
              </a:path>
            </a:pathLst>
          </a:custGeom>
          <a:ln w="39440">
            <a:solidFill>
              <a:srgbClr val="FF0000"/>
            </a:solidFill>
          </a:ln>
        </p:spPr>
        <p:txBody>
          <a:bodyPr wrap="square" lIns="0" tIns="0" rIns="0" bIns="0" rtlCol="0"/>
          <a:lstStyle/>
          <a:p>
            <a:endParaRPr sz="1539"/>
          </a:p>
        </p:txBody>
      </p:sp>
      <p:sp>
        <p:nvSpPr>
          <p:cNvPr id="16" name="object 16"/>
          <p:cNvSpPr txBox="1"/>
          <p:nvPr/>
        </p:nvSpPr>
        <p:spPr>
          <a:xfrm>
            <a:off x="1725516" y="5710162"/>
            <a:ext cx="697746" cy="168830"/>
          </a:xfrm>
          <a:prstGeom prst="rect">
            <a:avLst/>
          </a:prstGeom>
        </p:spPr>
        <p:txBody>
          <a:bodyPr vert="horz" wrap="square" lIns="0" tIns="10860" rIns="0" bIns="0" rtlCol="0">
            <a:spAutoFit/>
          </a:bodyPr>
          <a:lstStyle/>
          <a:p>
            <a:pPr marL="10860">
              <a:spcBef>
                <a:spcPts val="86"/>
              </a:spcBef>
            </a:pPr>
            <a:r>
              <a:rPr sz="1026" dirty="0">
                <a:solidFill>
                  <a:srgbClr val="FFFFFF"/>
                </a:solidFill>
                <a:latin typeface="Verdana"/>
                <a:cs typeface="Verdana"/>
              </a:rPr>
              <a:t>PAS</a:t>
            </a:r>
            <a:r>
              <a:rPr sz="1026" spc="-34" dirty="0">
                <a:solidFill>
                  <a:srgbClr val="FFFFFF"/>
                </a:solidFill>
                <a:latin typeface="Verdana"/>
                <a:cs typeface="Verdana"/>
              </a:rPr>
              <a:t> </a:t>
            </a:r>
            <a:r>
              <a:rPr sz="1026" spc="13" dirty="0">
                <a:solidFill>
                  <a:srgbClr val="FFFFFF"/>
                </a:solidFill>
                <a:latin typeface="Verdana"/>
                <a:cs typeface="Verdana"/>
              </a:rPr>
              <a:t>&gt;110</a:t>
            </a:r>
            <a:endParaRPr sz="1026">
              <a:latin typeface="Verdana"/>
              <a:cs typeface="Verdana"/>
            </a:endParaRPr>
          </a:p>
        </p:txBody>
      </p:sp>
      <p:sp>
        <p:nvSpPr>
          <p:cNvPr id="17" name="object 17"/>
          <p:cNvSpPr txBox="1"/>
          <p:nvPr/>
        </p:nvSpPr>
        <p:spPr>
          <a:xfrm>
            <a:off x="1693248" y="6015107"/>
            <a:ext cx="697746" cy="168830"/>
          </a:xfrm>
          <a:prstGeom prst="rect">
            <a:avLst/>
          </a:prstGeom>
        </p:spPr>
        <p:txBody>
          <a:bodyPr vert="horz" wrap="square" lIns="0" tIns="10860" rIns="0" bIns="0" rtlCol="0">
            <a:spAutoFit/>
          </a:bodyPr>
          <a:lstStyle/>
          <a:p>
            <a:pPr marL="10860">
              <a:spcBef>
                <a:spcPts val="86"/>
              </a:spcBef>
            </a:pPr>
            <a:r>
              <a:rPr sz="1026" dirty="0">
                <a:solidFill>
                  <a:srgbClr val="FFFFFF"/>
                </a:solidFill>
                <a:latin typeface="Verdana"/>
                <a:cs typeface="Verdana"/>
              </a:rPr>
              <a:t>PAS</a:t>
            </a:r>
            <a:r>
              <a:rPr sz="1026" spc="-34" dirty="0">
                <a:solidFill>
                  <a:srgbClr val="FFFFFF"/>
                </a:solidFill>
                <a:latin typeface="Verdana"/>
                <a:cs typeface="Verdana"/>
              </a:rPr>
              <a:t> </a:t>
            </a:r>
            <a:r>
              <a:rPr sz="1026" spc="13" dirty="0">
                <a:solidFill>
                  <a:srgbClr val="FFFFFF"/>
                </a:solidFill>
                <a:latin typeface="Verdana"/>
                <a:cs typeface="Verdana"/>
              </a:rPr>
              <a:t>&lt;110</a:t>
            </a:r>
            <a:endParaRPr sz="1026">
              <a:latin typeface="Verdana"/>
              <a:cs typeface="Verdana"/>
            </a:endParaRPr>
          </a:p>
        </p:txBody>
      </p:sp>
      <p:sp>
        <p:nvSpPr>
          <p:cNvPr id="18" name="object 18"/>
          <p:cNvSpPr txBox="1"/>
          <p:nvPr/>
        </p:nvSpPr>
        <p:spPr>
          <a:xfrm>
            <a:off x="2547729" y="5710162"/>
            <a:ext cx="961097" cy="477953"/>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&amp;  </a:t>
            </a:r>
            <a:r>
              <a:rPr sz="1026" spc="4" dirty="0">
                <a:solidFill>
                  <a:srgbClr val="FFFFFF"/>
                </a:solidFill>
                <a:latin typeface="Verdana"/>
                <a:cs typeface="Verdana"/>
              </a:rPr>
              <a:t>eGFR</a:t>
            </a:r>
            <a:r>
              <a:rPr sz="1026" spc="47" dirty="0">
                <a:solidFill>
                  <a:srgbClr val="FFFFFF"/>
                </a:solidFill>
                <a:latin typeface="Verdana"/>
                <a:cs typeface="Verdana"/>
              </a:rPr>
              <a:t> </a:t>
            </a:r>
            <a:r>
              <a:rPr sz="1026" spc="9" dirty="0">
                <a:solidFill>
                  <a:srgbClr val="FFFFFF"/>
                </a:solidFill>
                <a:latin typeface="Verdana"/>
                <a:cs typeface="Verdana"/>
              </a:rPr>
              <a:t>&gt;60</a:t>
            </a:r>
            <a:endParaRPr sz="1026">
              <a:latin typeface="Verdana"/>
              <a:cs typeface="Verdana"/>
            </a:endParaRPr>
          </a:p>
          <a:p>
            <a:pPr>
              <a:spcBef>
                <a:spcPts val="38"/>
              </a:spcBef>
            </a:pPr>
            <a:endParaRPr sz="983">
              <a:latin typeface="Times New Roman"/>
              <a:cs typeface="Times New Roman"/>
            </a:endParaRPr>
          </a:p>
          <a:p>
            <a:pPr marL="26063">
              <a:tabLst>
                <a:tab pos="267150" algn="l"/>
              </a:tabLst>
            </a:pPr>
            <a:r>
              <a:rPr sz="1026" spc="-4" dirty="0">
                <a:solidFill>
                  <a:srgbClr val="FFFFFF"/>
                </a:solidFill>
                <a:latin typeface="Verdana"/>
                <a:cs typeface="Verdana"/>
              </a:rPr>
              <a:t>&amp;	</a:t>
            </a:r>
            <a:r>
              <a:rPr sz="1026" spc="4" dirty="0">
                <a:solidFill>
                  <a:srgbClr val="FFFFFF"/>
                </a:solidFill>
                <a:latin typeface="Verdana"/>
                <a:cs typeface="Verdana"/>
              </a:rPr>
              <a:t>eGFR</a:t>
            </a:r>
            <a:r>
              <a:rPr sz="1026" spc="-17" dirty="0">
                <a:solidFill>
                  <a:srgbClr val="FFFFFF"/>
                </a:solidFill>
                <a:latin typeface="Verdana"/>
                <a:cs typeface="Verdana"/>
              </a:rPr>
              <a:t> </a:t>
            </a:r>
            <a:r>
              <a:rPr sz="1026" spc="9" dirty="0">
                <a:solidFill>
                  <a:srgbClr val="FFFFFF"/>
                </a:solidFill>
                <a:latin typeface="Verdana"/>
                <a:cs typeface="Verdana"/>
              </a:rPr>
              <a:t>&gt;60</a:t>
            </a:r>
            <a:endParaRPr sz="1026">
              <a:latin typeface="Verdana"/>
              <a:cs typeface="Verdana"/>
            </a:endParaRPr>
          </a:p>
        </p:txBody>
      </p:sp>
      <p:sp>
        <p:nvSpPr>
          <p:cNvPr id="19" name="object 19"/>
          <p:cNvSpPr txBox="1">
            <a:spLocks noGrp="1"/>
          </p:cNvSpPr>
          <p:nvPr>
            <p:ph type="title"/>
          </p:nvPr>
        </p:nvSpPr>
        <p:spPr>
          <a:xfrm>
            <a:off x="921350" y="567324"/>
            <a:ext cx="7059450" cy="441853"/>
          </a:xfrm>
          <a:prstGeom prst="rect">
            <a:avLst/>
          </a:prstGeom>
        </p:spPr>
        <p:txBody>
          <a:bodyPr vert="horz" wrap="square" lIns="0" tIns="10860" rIns="0" bIns="0" rtlCol="0" anchor="ctr">
            <a:spAutoFit/>
          </a:bodyPr>
          <a:lstStyle/>
          <a:p>
            <a:pPr marL="10860">
              <a:spcBef>
                <a:spcPts val="86"/>
              </a:spcBef>
            </a:pPr>
            <a:r>
              <a:rPr sz="2800" spc="-13" dirty="0">
                <a:solidFill>
                  <a:schemeClr val="accent6"/>
                </a:solidFill>
              </a:rPr>
              <a:t>LCZ titration: </a:t>
            </a:r>
            <a:r>
              <a:rPr sz="2800" spc="-9" dirty="0">
                <a:solidFill>
                  <a:schemeClr val="accent6"/>
                </a:solidFill>
              </a:rPr>
              <a:t>interaction </a:t>
            </a:r>
            <a:r>
              <a:rPr sz="2800" spc="-13" dirty="0">
                <a:solidFill>
                  <a:schemeClr val="accent6"/>
                </a:solidFill>
              </a:rPr>
              <a:t>between </a:t>
            </a:r>
            <a:r>
              <a:rPr sz="2800" spc="-9" dirty="0">
                <a:solidFill>
                  <a:schemeClr val="accent6"/>
                </a:solidFill>
              </a:rPr>
              <a:t>PAS </a:t>
            </a:r>
            <a:r>
              <a:rPr sz="2800" spc="-4" dirty="0">
                <a:solidFill>
                  <a:schemeClr val="accent6"/>
                </a:solidFill>
              </a:rPr>
              <a:t>&amp; </a:t>
            </a:r>
            <a:r>
              <a:rPr sz="2800" spc="-9" dirty="0">
                <a:solidFill>
                  <a:schemeClr val="accent6"/>
                </a:solidFill>
              </a:rPr>
              <a:t>eGFR</a:t>
            </a:r>
          </a:p>
        </p:txBody>
      </p:sp>
      <p:sp>
        <p:nvSpPr>
          <p:cNvPr id="20" name="object 20"/>
          <p:cNvSpPr txBox="1"/>
          <p:nvPr/>
        </p:nvSpPr>
        <p:spPr>
          <a:xfrm>
            <a:off x="6695677" y="6093708"/>
            <a:ext cx="1856493" cy="234745"/>
          </a:xfrm>
          <a:prstGeom prst="rect">
            <a:avLst/>
          </a:prstGeom>
        </p:spPr>
        <p:txBody>
          <a:bodyPr vert="horz" wrap="square" lIns="0" tIns="10860" rIns="0" bIns="0" rtlCol="0">
            <a:spAutoFit/>
          </a:bodyPr>
          <a:lstStyle/>
          <a:p>
            <a:pPr marL="10860">
              <a:spcBef>
                <a:spcPts val="86"/>
              </a:spcBef>
            </a:pPr>
            <a:r>
              <a:rPr sz="1454" spc="-17" dirty="0">
                <a:solidFill>
                  <a:srgbClr val="FFFFFF"/>
                </a:solidFill>
                <a:latin typeface="Verdana"/>
                <a:cs typeface="Verdana"/>
              </a:rPr>
              <a:t>Cice G.: </a:t>
            </a:r>
            <a:r>
              <a:rPr sz="1454" spc="-21" dirty="0">
                <a:solidFill>
                  <a:srgbClr val="FFFFFF"/>
                </a:solidFill>
                <a:latin typeface="Verdana"/>
                <a:cs typeface="Verdana"/>
              </a:rPr>
              <a:t>Data </a:t>
            </a:r>
            <a:r>
              <a:rPr sz="1454" spc="-13" dirty="0">
                <a:solidFill>
                  <a:srgbClr val="FFFFFF"/>
                </a:solidFill>
                <a:latin typeface="Verdana"/>
                <a:cs typeface="Verdana"/>
              </a:rPr>
              <a:t>on</a:t>
            </a:r>
            <a:r>
              <a:rPr sz="1454" spc="-154" dirty="0">
                <a:solidFill>
                  <a:srgbClr val="FFFFFF"/>
                </a:solidFill>
                <a:latin typeface="Verdana"/>
                <a:cs typeface="Verdana"/>
              </a:rPr>
              <a:t> </a:t>
            </a:r>
            <a:r>
              <a:rPr sz="1454" spc="-13" dirty="0">
                <a:solidFill>
                  <a:srgbClr val="FFFFFF"/>
                </a:solidFill>
                <a:latin typeface="Verdana"/>
                <a:cs typeface="Verdana"/>
              </a:rPr>
              <a:t>file</a:t>
            </a:r>
            <a:endParaRPr sz="1454">
              <a:latin typeface="Verdana"/>
              <a:cs typeface="Verdana"/>
            </a:endParaRPr>
          </a:p>
        </p:txBody>
      </p:sp>
      <p:sp>
        <p:nvSpPr>
          <p:cNvPr id="21" name="object 21"/>
          <p:cNvSpPr/>
          <p:nvPr/>
        </p:nvSpPr>
        <p:spPr>
          <a:xfrm>
            <a:off x="3813113" y="6065121"/>
            <a:ext cx="487390" cy="106861"/>
          </a:xfrm>
          <a:prstGeom prst="rect">
            <a:avLst/>
          </a:prstGeom>
          <a:blipFill>
            <a:blip r:embed="rId7" cstate="print"/>
            <a:stretch>
              <a:fillRect/>
            </a:stretch>
          </a:blipFill>
        </p:spPr>
        <p:txBody>
          <a:bodyPr wrap="square" lIns="0" tIns="0" rIns="0" bIns="0" rtlCol="0"/>
          <a:lstStyle/>
          <a:p>
            <a:endParaRPr sz="1539"/>
          </a:p>
        </p:txBody>
      </p:sp>
      <p:sp>
        <p:nvSpPr>
          <p:cNvPr id="22" name="object 22"/>
          <p:cNvSpPr/>
          <p:nvPr/>
        </p:nvSpPr>
        <p:spPr>
          <a:xfrm>
            <a:off x="3850070" y="6097904"/>
            <a:ext cx="398014" cy="0"/>
          </a:xfrm>
          <a:custGeom>
            <a:avLst/>
            <a:gdLst/>
            <a:ahLst/>
            <a:cxnLst/>
            <a:rect l="l" t="t" r="r" b="b"/>
            <a:pathLst>
              <a:path w="465454">
                <a:moveTo>
                  <a:pt x="0" y="0"/>
                </a:moveTo>
                <a:lnTo>
                  <a:pt x="465364" y="1"/>
                </a:lnTo>
              </a:path>
            </a:pathLst>
          </a:custGeom>
          <a:ln w="39440">
            <a:solidFill>
              <a:srgbClr val="00CC00"/>
            </a:solidFill>
          </a:ln>
        </p:spPr>
        <p:txBody>
          <a:bodyPr wrap="square" lIns="0" tIns="0" rIns="0" bIns="0" rtlCol="0"/>
          <a:lstStyle/>
          <a:p>
            <a:endParaRPr sz="1539"/>
          </a:p>
        </p:txBody>
      </p:sp>
      <p:sp>
        <p:nvSpPr>
          <p:cNvPr id="23" name="object 23"/>
          <p:cNvSpPr/>
          <p:nvPr/>
        </p:nvSpPr>
        <p:spPr>
          <a:xfrm>
            <a:off x="3802688" y="5770602"/>
            <a:ext cx="487390" cy="106861"/>
          </a:xfrm>
          <a:prstGeom prst="rect">
            <a:avLst/>
          </a:prstGeom>
          <a:blipFill>
            <a:blip r:embed="rId8" cstate="print"/>
            <a:stretch>
              <a:fillRect/>
            </a:stretch>
          </a:blipFill>
        </p:spPr>
        <p:txBody>
          <a:bodyPr wrap="square" lIns="0" tIns="0" rIns="0" bIns="0" rtlCol="0"/>
          <a:lstStyle/>
          <a:p>
            <a:endParaRPr sz="1539"/>
          </a:p>
        </p:txBody>
      </p:sp>
      <p:sp>
        <p:nvSpPr>
          <p:cNvPr id="24" name="object 24"/>
          <p:cNvSpPr/>
          <p:nvPr/>
        </p:nvSpPr>
        <p:spPr>
          <a:xfrm>
            <a:off x="3839329" y="5802802"/>
            <a:ext cx="398014" cy="0"/>
          </a:xfrm>
          <a:custGeom>
            <a:avLst/>
            <a:gdLst/>
            <a:ahLst/>
            <a:cxnLst/>
            <a:rect l="l" t="t" r="r" b="b"/>
            <a:pathLst>
              <a:path w="465454">
                <a:moveTo>
                  <a:pt x="0" y="0"/>
                </a:moveTo>
                <a:lnTo>
                  <a:pt x="465364" y="1"/>
                </a:lnTo>
              </a:path>
            </a:pathLst>
          </a:custGeom>
          <a:ln w="39440">
            <a:solidFill>
              <a:srgbClr val="FF0000"/>
            </a:solidFill>
          </a:ln>
        </p:spPr>
        <p:txBody>
          <a:bodyPr wrap="square" lIns="0" tIns="0" rIns="0" bIns="0" rtlCol="0"/>
          <a:lstStyle/>
          <a:p>
            <a:endParaRPr sz="1539"/>
          </a:p>
        </p:txBody>
      </p:sp>
      <p:sp>
        <p:nvSpPr>
          <p:cNvPr id="25" name="object 25"/>
          <p:cNvSpPr txBox="1"/>
          <p:nvPr/>
        </p:nvSpPr>
        <p:spPr>
          <a:xfrm>
            <a:off x="4377651" y="5710162"/>
            <a:ext cx="697746" cy="168830"/>
          </a:xfrm>
          <a:prstGeom prst="rect">
            <a:avLst/>
          </a:prstGeom>
        </p:spPr>
        <p:txBody>
          <a:bodyPr vert="horz" wrap="square" lIns="0" tIns="10860" rIns="0" bIns="0" rtlCol="0">
            <a:spAutoFit/>
          </a:bodyPr>
          <a:lstStyle/>
          <a:p>
            <a:pPr marL="10860">
              <a:spcBef>
                <a:spcPts val="86"/>
              </a:spcBef>
            </a:pPr>
            <a:r>
              <a:rPr sz="1026" dirty="0">
                <a:solidFill>
                  <a:srgbClr val="FFFFFF"/>
                </a:solidFill>
                <a:latin typeface="Verdana"/>
                <a:cs typeface="Verdana"/>
              </a:rPr>
              <a:t>PAS</a:t>
            </a:r>
            <a:r>
              <a:rPr sz="1026" spc="-34" dirty="0">
                <a:solidFill>
                  <a:srgbClr val="FFFFFF"/>
                </a:solidFill>
                <a:latin typeface="Verdana"/>
                <a:cs typeface="Verdana"/>
              </a:rPr>
              <a:t> </a:t>
            </a:r>
            <a:r>
              <a:rPr sz="1026" spc="13" dirty="0">
                <a:solidFill>
                  <a:srgbClr val="FFFFFF"/>
                </a:solidFill>
                <a:latin typeface="Verdana"/>
                <a:cs typeface="Verdana"/>
              </a:rPr>
              <a:t>&gt;110</a:t>
            </a:r>
            <a:endParaRPr sz="1026">
              <a:latin typeface="Verdana"/>
              <a:cs typeface="Verdana"/>
            </a:endParaRPr>
          </a:p>
        </p:txBody>
      </p:sp>
      <p:sp>
        <p:nvSpPr>
          <p:cNvPr id="26" name="object 26"/>
          <p:cNvSpPr txBox="1"/>
          <p:nvPr/>
        </p:nvSpPr>
        <p:spPr>
          <a:xfrm>
            <a:off x="4369265" y="6015107"/>
            <a:ext cx="697746" cy="168830"/>
          </a:xfrm>
          <a:prstGeom prst="rect">
            <a:avLst/>
          </a:prstGeom>
        </p:spPr>
        <p:txBody>
          <a:bodyPr vert="horz" wrap="square" lIns="0" tIns="10860" rIns="0" bIns="0" rtlCol="0">
            <a:spAutoFit/>
          </a:bodyPr>
          <a:lstStyle/>
          <a:p>
            <a:pPr marL="10860">
              <a:spcBef>
                <a:spcPts val="86"/>
              </a:spcBef>
            </a:pPr>
            <a:r>
              <a:rPr sz="1026" dirty="0">
                <a:solidFill>
                  <a:srgbClr val="FFFFFF"/>
                </a:solidFill>
                <a:latin typeface="Verdana"/>
                <a:cs typeface="Verdana"/>
              </a:rPr>
              <a:t>PAS</a:t>
            </a:r>
            <a:r>
              <a:rPr sz="1026" spc="-34" dirty="0">
                <a:solidFill>
                  <a:srgbClr val="FFFFFF"/>
                </a:solidFill>
                <a:latin typeface="Verdana"/>
                <a:cs typeface="Verdana"/>
              </a:rPr>
              <a:t> </a:t>
            </a:r>
            <a:r>
              <a:rPr sz="1026" spc="13" dirty="0">
                <a:solidFill>
                  <a:srgbClr val="FFFFFF"/>
                </a:solidFill>
                <a:latin typeface="Verdana"/>
                <a:cs typeface="Verdana"/>
              </a:rPr>
              <a:t>&lt;110</a:t>
            </a:r>
            <a:endParaRPr sz="1026">
              <a:latin typeface="Verdana"/>
              <a:cs typeface="Verdana"/>
            </a:endParaRPr>
          </a:p>
        </p:txBody>
      </p:sp>
      <p:sp>
        <p:nvSpPr>
          <p:cNvPr id="27" name="object 27"/>
          <p:cNvSpPr txBox="1"/>
          <p:nvPr/>
        </p:nvSpPr>
        <p:spPr>
          <a:xfrm>
            <a:off x="5199864" y="5710162"/>
            <a:ext cx="1110420" cy="477953"/>
          </a:xfrm>
          <a:prstGeom prst="rect">
            <a:avLst/>
          </a:prstGeom>
        </p:spPr>
        <p:txBody>
          <a:bodyPr vert="horz" wrap="square" lIns="0" tIns="10860" rIns="0" bIns="0" rtlCol="0">
            <a:spAutoFit/>
          </a:bodyPr>
          <a:lstStyle/>
          <a:p>
            <a:pPr marL="10860">
              <a:spcBef>
                <a:spcPts val="86"/>
              </a:spcBef>
            </a:pPr>
            <a:r>
              <a:rPr sz="1026" spc="-4" dirty="0">
                <a:solidFill>
                  <a:srgbClr val="FFFFFF"/>
                </a:solidFill>
                <a:latin typeface="Verdana"/>
                <a:cs typeface="Verdana"/>
              </a:rPr>
              <a:t>&amp;  </a:t>
            </a:r>
            <a:r>
              <a:rPr sz="1026" spc="4" dirty="0">
                <a:solidFill>
                  <a:srgbClr val="FFFFFF"/>
                </a:solidFill>
                <a:latin typeface="Verdana"/>
                <a:cs typeface="Verdana"/>
              </a:rPr>
              <a:t>eGFR</a:t>
            </a:r>
            <a:r>
              <a:rPr sz="1026" spc="51" dirty="0">
                <a:solidFill>
                  <a:srgbClr val="FFFFFF"/>
                </a:solidFill>
                <a:latin typeface="Verdana"/>
                <a:cs typeface="Verdana"/>
              </a:rPr>
              <a:t> </a:t>
            </a:r>
            <a:r>
              <a:rPr sz="1026" spc="13" dirty="0">
                <a:solidFill>
                  <a:srgbClr val="FFFFFF"/>
                </a:solidFill>
                <a:latin typeface="Verdana"/>
                <a:cs typeface="Verdana"/>
              </a:rPr>
              <a:t>59-30</a:t>
            </a:r>
            <a:endParaRPr sz="1026">
              <a:latin typeface="Verdana"/>
              <a:cs typeface="Verdana"/>
            </a:endParaRPr>
          </a:p>
          <a:p>
            <a:pPr>
              <a:spcBef>
                <a:spcPts val="38"/>
              </a:spcBef>
            </a:pPr>
            <a:endParaRPr sz="983">
              <a:latin typeface="Times New Roman"/>
              <a:cs typeface="Times New Roman"/>
            </a:endParaRPr>
          </a:p>
          <a:p>
            <a:pPr marL="49954">
              <a:tabLst>
                <a:tab pos="291042" algn="l"/>
              </a:tabLst>
            </a:pPr>
            <a:r>
              <a:rPr sz="1026" spc="-4" dirty="0">
                <a:solidFill>
                  <a:srgbClr val="FFFFFF"/>
                </a:solidFill>
                <a:latin typeface="Verdana"/>
                <a:cs typeface="Verdana"/>
              </a:rPr>
              <a:t>&amp;	</a:t>
            </a:r>
            <a:r>
              <a:rPr sz="1026" spc="4" dirty="0">
                <a:solidFill>
                  <a:srgbClr val="FFFFFF"/>
                </a:solidFill>
                <a:latin typeface="Verdana"/>
                <a:cs typeface="Verdana"/>
              </a:rPr>
              <a:t>eGFR</a:t>
            </a:r>
            <a:r>
              <a:rPr sz="1026" spc="-13" dirty="0">
                <a:solidFill>
                  <a:srgbClr val="FFFFFF"/>
                </a:solidFill>
                <a:latin typeface="Verdana"/>
                <a:cs typeface="Verdana"/>
              </a:rPr>
              <a:t> </a:t>
            </a:r>
            <a:r>
              <a:rPr sz="1026" spc="13" dirty="0">
                <a:solidFill>
                  <a:srgbClr val="FFFFFF"/>
                </a:solidFill>
                <a:latin typeface="Verdana"/>
                <a:cs typeface="Verdana"/>
              </a:rPr>
              <a:t>59-30</a:t>
            </a:r>
            <a:endParaRPr sz="1026">
              <a:latin typeface="Verdana"/>
              <a:cs typeface="Verdana"/>
            </a:endParaRPr>
          </a:p>
        </p:txBody>
      </p:sp>
      <p:sp>
        <p:nvSpPr>
          <p:cNvPr id="28" name="object 28"/>
          <p:cNvSpPr/>
          <p:nvPr/>
        </p:nvSpPr>
        <p:spPr>
          <a:xfrm>
            <a:off x="3738307" y="1580509"/>
            <a:ext cx="0" cy="2670439"/>
          </a:xfrm>
          <a:custGeom>
            <a:avLst/>
            <a:gdLst/>
            <a:ahLst/>
            <a:cxnLst/>
            <a:rect l="l" t="t" r="r" b="b"/>
            <a:pathLst>
              <a:path h="3122929">
                <a:moveTo>
                  <a:pt x="0" y="0"/>
                </a:moveTo>
                <a:lnTo>
                  <a:pt x="1" y="3122505"/>
                </a:lnTo>
              </a:path>
            </a:pathLst>
          </a:custGeom>
          <a:ln w="12700">
            <a:solidFill>
              <a:srgbClr val="FFFFFF"/>
            </a:solidFill>
          </a:ln>
        </p:spPr>
        <p:txBody>
          <a:bodyPr wrap="square" lIns="0" tIns="0" rIns="0" bIns="0" rtlCol="0"/>
          <a:lstStyle/>
          <a:p>
            <a:endParaRPr sz="1539"/>
          </a:p>
        </p:txBody>
      </p:sp>
      <p:sp>
        <p:nvSpPr>
          <p:cNvPr id="29" name="object 29"/>
          <p:cNvSpPr/>
          <p:nvPr/>
        </p:nvSpPr>
        <p:spPr>
          <a:xfrm>
            <a:off x="5331119" y="1580509"/>
            <a:ext cx="0" cy="2670439"/>
          </a:xfrm>
          <a:custGeom>
            <a:avLst/>
            <a:gdLst/>
            <a:ahLst/>
            <a:cxnLst/>
            <a:rect l="l" t="t" r="r" b="b"/>
            <a:pathLst>
              <a:path h="3122929">
                <a:moveTo>
                  <a:pt x="0" y="0"/>
                </a:moveTo>
                <a:lnTo>
                  <a:pt x="1" y="3122505"/>
                </a:lnTo>
              </a:path>
            </a:pathLst>
          </a:custGeom>
          <a:ln w="12700">
            <a:solidFill>
              <a:srgbClr val="FFFFFF"/>
            </a:solidFill>
          </a:ln>
        </p:spPr>
        <p:txBody>
          <a:bodyPr wrap="square" lIns="0" tIns="0" rIns="0" bIns="0" rtlCol="0"/>
          <a:lstStyle/>
          <a:p>
            <a:endParaRPr sz="1539"/>
          </a:p>
        </p:txBody>
      </p:sp>
      <p:sp>
        <p:nvSpPr>
          <p:cNvPr id="30" name="object 30"/>
          <p:cNvSpPr/>
          <p:nvPr/>
        </p:nvSpPr>
        <p:spPr>
          <a:xfrm>
            <a:off x="6987646" y="1580509"/>
            <a:ext cx="0" cy="2670439"/>
          </a:xfrm>
          <a:custGeom>
            <a:avLst/>
            <a:gdLst/>
            <a:ahLst/>
            <a:cxnLst/>
            <a:rect l="l" t="t" r="r" b="b"/>
            <a:pathLst>
              <a:path h="3122929">
                <a:moveTo>
                  <a:pt x="0" y="0"/>
                </a:moveTo>
                <a:lnTo>
                  <a:pt x="1" y="3122505"/>
                </a:lnTo>
              </a:path>
            </a:pathLst>
          </a:custGeom>
          <a:ln w="12700">
            <a:solidFill>
              <a:srgbClr val="FFFFFF"/>
            </a:solidFill>
          </a:ln>
        </p:spPr>
        <p:txBody>
          <a:bodyPr wrap="square" lIns="0" tIns="0" rIns="0" bIns="0" rtlCol="0"/>
          <a:lstStyle/>
          <a:p>
            <a:endParaRPr sz="1539"/>
          </a:p>
        </p:txBody>
      </p:sp>
      <p:sp>
        <p:nvSpPr>
          <p:cNvPr id="31" name="object 31"/>
          <p:cNvSpPr/>
          <p:nvPr/>
        </p:nvSpPr>
        <p:spPr>
          <a:xfrm>
            <a:off x="2087749" y="2115843"/>
            <a:ext cx="4906484" cy="2152967"/>
          </a:xfrm>
          <a:custGeom>
            <a:avLst/>
            <a:gdLst/>
            <a:ahLst/>
            <a:cxnLst/>
            <a:rect l="l" t="t" r="r" b="b"/>
            <a:pathLst>
              <a:path w="5737859" h="2517775">
                <a:moveTo>
                  <a:pt x="0" y="2517482"/>
                </a:moveTo>
                <a:lnTo>
                  <a:pt x="1912430" y="855943"/>
                </a:lnTo>
                <a:lnTo>
                  <a:pt x="3814796" y="362517"/>
                </a:lnTo>
                <a:lnTo>
                  <a:pt x="5737292" y="0"/>
                </a:lnTo>
                <a:lnTo>
                  <a:pt x="5717161" y="40280"/>
                </a:lnTo>
              </a:path>
            </a:pathLst>
          </a:custGeom>
          <a:ln w="39437">
            <a:solidFill>
              <a:srgbClr val="FF0000"/>
            </a:solidFill>
          </a:ln>
        </p:spPr>
        <p:txBody>
          <a:bodyPr wrap="square" lIns="0" tIns="0" rIns="0" bIns="0" rtlCol="0"/>
          <a:lstStyle/>
          <a:p>
            <a:endParaRPr sz="1539"/>
          </a:p>
        </p:txBody>
      </p:sp>
      <p:sp>
        <p:nvSpPr>
          <p:cNvPr id="32" name="object 32"/>
          <p:cNvSpPr/>
          <p:nvPr/>
        </p:nvSpPr>
        <p:spPr>
          <a:xfrm>
            <a:off x="2079142" y="2408612"/>
            <a:ext cx="4914629" cy="1860294"/>
          </a:xfrm>
          <a:custGeom>
            <a:avLst/>
            <a:gdLst/>
            <a:ahLst/>
            <a:cxnLst/>
            <a:rect l="l" t="t" r="r" b="b"/>
            <a:pathLst>
              <a:path w="5747384" h="2175510">
                <a:moveTo>
                  <a:pt x="0" y="2175105"/>
                </a:moveTo>
                <a:lnTo>
                  <a:pt x="1892299" y="1188251"/>
                </a:lnTo>
                <a:lnTo>
                  <a:pt x="3844992" y="604196"/>
                </a:lnTo>
                <a:lnTo>
                  <a:pt x="5747358" y="0"/>
                </a:lnTo>
              </a:path>
            </a:pathLst>
          </a:custGeom>
          <a:ln w="39438">
            <a:solidFill>
              <a:srgbClr val="FF0000"/>
            </a:solidFill>
          </a:ln>
        </p:spPr>
        <p:txBody>
          <a:bodyPr wrap="square" lIns="0" tIns="0" rIns="0" bIns="0" rtlCol="0"/>
          <a:lstStyle/>
          <a:p>
            <a:endParaRPr sz="1539"/>
          </a:p>
        </p:txBody>
      </p:sp>
      <p:sp>
        <p:nvSpPr>
          <p:cNvPr id="33" name="object 33"/>
          <p:cNvSpPr/>
          <p:nvPr/>
        </p:nvSpPr>
        <p:spPr>
          <a:xfrm>
            <a:off x="2070537" y="3192201"/>
            <a:ext cx="4949380" cy="1110963"/>
          </a:xfrm>
          <a:custGeom>
            <a:avLst/>
            <a:gdLst/>
            <a:ahLst/>
            <a:cxnLst/>
            <a:rect l="l" t="t" r="r" b="b"/>
            <a:pathLst>
              <a:path w="5788025" h="1299210">
                <a:moveTo>
                  <a:pt x="0" y="1299020"/>
                </a:moveTo>
                <a:lnTo>
                  <a:pt x="1972823" y="573986"/>
                </a:lnTo>
                <a:lnTo>
                  <a:pt x="3865122" y="151049"/>
                </a:lnTo>
                <a:lnTo>
                  <a:pt x="5787619" y="0"/>
                </a:lnTo>
                <a:lnTo>
                  <a:pt x="5777553" y="30209"/>
                </a:lnTo>
              </a:path>
            </a:pathLst>
          </a:custGeom>
          <a:ln w="39439">
            <a:solidFill>
              <a:srgbClr val="00B050"/>
            </a:solidFill>
          </a:ln>
        </p:spPr>
        <p:txBody>
          <a:bodyPr wrap="square" lIns="0" tIns="0" rIns="0" bIns="0" rtlCol="0"/>
          <a:lstStyle/>
          <a:p>
            <a:endParaRPr sz="1539"/>
          </a:p>
        </p:txBody>
      </p:sp>
      <p:sp>
        <p:nvSpPr>
          <p:cNvPr id="34" name="object 34"/>
          <p:cNvSpPr/>
          <p:nvPr/>
        </p:nvSpPr>
        <p:spPr>
          <a:xfrm>
            <a:off x="2122178" y="3777739"/>
            <a:ext cx="4906484" cy="490866"/>
          </a:xfrm>
          <a:custGeom>
            <a:avLst/>
            <a:gdLst/>
            <a:ahLst/>
            <a:cxnLst/>
            <a:rect l="l" t="t" r="r" b="b"/>
            <a:pathLst>
              <a:path w="5737859" h="574039">
                <a:moveTo>
                  <a:pt x="0" y="573986"/>
                </a:moveTo>
                <a:lnTo>
                  <a:pt x="1932560" y="151049"/>
                </a:lnTo>
                <a:lnTo>
                  <a:pt x="3824860" y="50350"/>
                </a:lnTo>
                <a:lnTo>
                  <a:pt x="5737292" y="0"/>
                </a:lnTo>
              </a:path>
            </a:pathLst>
          </a:custGeom>
          <a:ln w="39440">
            <a:solidFill>
              <a:srgbClr val="00B050"/>
            </a:solidFill>
          </a:ln>
        </p:spPr>
        <p:txBody>
          <a:bodyPr wrap="square" lIns="0" tIns="0" rIns="0" bIns="0" rtlCol="0"/>
          <a:lstStyle/>
          <a:p>
            <a:endParaRPr sz="1539"/>
          </a:p>
        </p:txBody>
      </p:sp>
    </p:spTree>
    <p:extLst>
      <p:ext uri="{BB962C8B-B14F-4D97-AF65-F5344CB8AC3E}">
        <p14:creationId xmlns:p14="http://schemas.microsoft.com/office/powerpoint/2010/main" val="1046438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52</a:t>
            </a:fld>
            <a:endParaRPr lang="uk-UA" dirty="0"/>
          </a:p>
        </p:txBody>
      </p:sp>
      <p:sp>
        <p:nvSpPr>
          <p:cNvPr id="2" name="Title 1"/>
          <p:cNvSpPr>
            <a:spLocks noGrp="1"/>
          </p:cNvSpPr>
          <p:nvPr>
            <p:ph type="title" idx="4294967295"/>
          </p:nvPr>
        </p:nvSpPr>
        <p:spPr>
          <a:xfrm>
            <a:off x="914400" y="457200"/>
            <a:ext cx="8229600" cy="960438"/>
          </a:xfrm>
          <a:prstGeom prst="rect">
            <a:avLst/>
          </a:prstGeom>
        </p:spPr>
        <p:txBody>
          <a:bodyPr>
            <a:noAutofit/>
          </a:bodyPr>
          <a:lstStyle/>
          <a:p>
            <a:r>
              <a:rPr lang="en-US" sz="2400" dirty="0"/>
              <a:t>Sacubitril/valsartan </a:t>
            </a:r>
            <a:r>
              <a:rPr lang="en-US" sz="2400" dirty="0" smtClean="0"/>
              <a:t>significantly reduced the risk of </a:t>
            </a:r>
            <a:r>
              <a:rPr lang="en-US" sz="2400" i="1" dirty="0" smtClean="0">
                <a:solidFill>
                  <a:schemeClr val="accent3">
                    <a:lumMod val="75000"/>
                  </a:schemeClr>
                </a:solidFill>
              </a:rPr>
              <a:t>post hoc </a:t>
            </a:r>
            <a:r>
              <a:rPr lang="en-US" sz="2400" dirty="0" smtClean="0"/>
              <a:t>composite renal outcome</a:t>
            </a:r>
            <a:r>
              <a:rPr lang="en-US" sz="2400" dirty="0"/>
              <a:t/>
            </a:r>
            <a:br>
              <a:rPr lang="en-US" sz="2400" dirty="0"/>
            </a:br>
            <a:r>
              <a:rPr lang="en-US" sz="2400" dirty="0"/>
              <a:t/>
            </a:r>
            <a:br>
              <a:rPr lang="en-US" sz="2400" dirty="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1487488" y="6202132"/>
            <a:ext cx="3733800" cy="457200"/>
          </a:xfrm>
        </p:spPr>
        <p:txBody>
          <a:bodyPr>
            <a:normAutofit fontScale="92500"/>
          </a:bodyPr>
          <a:lstStyle/>
          <a:p>
            <a:r>
              <a:rPr lang="en-US" sz="900" dirty="0"/>
              <a:t>CI, confidence interval; eGFR, estimated glomerular filtration rate; </a:t>
            </a:r>
            <a:r>
              <a:rPr lang="en-US" sz="900" dirty="0" err="1"/>
              <a:t>Ena</a:t>
            </a:r>
            <a:r>
              <a:rPr lang="en-US" sz="900" dirty="0"/>
              <a:t>, enalapril; ESRD, end stage renal disease; HR, hazard ratio; Sac/</a:t>
            </a:r>
            <a:r>
              <a:rPr lang="en-US" sz="900" dirty="0" err="1"/>
              <a:t>val</a:t>
            </a:r>
            <a:r>
              <a:rPr lang="en-US" sz="900" dirty="0"/>
              <a:t>; sacubitril/valsartan</a:t>
            </a:r>
          </a:p>
        </p:txBody>
      </p:sp>
      <p:graphicFrame>
        <p:nvGraphicFramePr>
          <p:cNvPr id="15" name="Table 14"/>
          <p:cNvGraphicFramePr>
            <a:graphicFrameLocks noGrp="1"/>
          </p:cNvGraphicFramePr>
          <p:nvPr>
            <p:extLst/>
          </p:nvPr>
        </p:nvGraphicFramePr>
        <p:xfrm>
          <a:off x="685800" y="1506072"/>
          <a:ext cx="8001000" cy="3675528"/>
        </p:xfrm>
        <a:graphic>
          <a:graphicData uri="http://schemas.openxmlformats.org/drawingml/2006/table">
            <a:tbl>
              <a:tblPr firstRow="1" bandRow="1">
                <a:tableStyleId>{69012ECD-51FC-41F1-AA8D-1B2483CD663E}</a:tableStyleId>
              </a:tblPr>
              <a:tblGrid>
                <a:gridCol w="228600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2209800">
                  <a:extLst>
                    <a:ext uri="{9D8B030D-6E8A-4147-A177-3AD203B41FA5}">
                      <a16:colId xmlns="" xmlns:a16="http://schemas.microsoft.com/office/drawing/2014/main" val="20004"/>
                    </a:ext>
                  </a:extLst>
                </a:gridCol>
              </a:tblGrid>
              <a:tr h="48985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Renal endpoints</a:t>
                      </a:r>
                      <a:endParaRPr lang="en-US" sz="1400" dirty="0"/>
                    </a:p>
                  </a:txBody>
                  <a:tcPr marL="45720" marR="45720" marT="0" marB="0" anchor="ctr">
                    <a:lnB w="12700" cap="sq" cmpd="sng" algn="ctr">
                      <a:noFill/>
                      <a:prstDash val="solid"/>
                    </a:lnB>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kern="1200" dirty="0" smtClean="0"/>
                        <a:t>Sac/</a:t>
                      </a:r>
                      <a:r>
                        <a:rPr lang="en-US" sz="1400" kern="1200" dirty="0" err="1" smtClean="0"/>
                        <a:t>val</a:t>
                      </a:r>
                      <a:r>
                        <a:rPr lang="en-US" sz="1400" kern="1200" dirty="0" smtClean="0"/>
                        <a:t>,</a:t>
                      </a:r>
                      <a:r>
                        <a:rPr lang="en-US" sz="1400" kern="1200" baseline="0" dirty="0" smtClean="0"/>
                        <a:t> </a:t>
                      </a:r>
                      <a:r>
                        <a:rPr lang="en-US" sz="1400" kern="1200" dirty="0" smtClean="0"/>
                        <a:t>n (%)</a:t>
                      </a:r>
                    </a:p>
                    <a:p>
                      <a:pPr algn="ctr"/>
                      <a:r>
                        <a:rPr lang="en-US" sz="1400" kern="1200" dirty="0" smtClean="0"/>
                        <a:t>N=4187</a:t>
                      </a:r>
                      <a:endParaRPr lang="en-US" sz="1400" b="1" kern="1200" dirty="0">
                        <a:solidFill>
                          <a:schemeClr val="lt1"/>
                        </a:solidFill>
                        <a:latin typeface="Arial"/>
                        <a:ea typeface="+mn-ea"/>
                        <a:cs typeface="+mn-cs"/>
                      </a:endParaRPr>
                    </a:p>
                  </a:txBody>
                  <a:tcPr marL="45720" marR="45720" marT="0" marB="0" anchor="ctr">
                    <a:lnB w="12700" cap="sq" cmpd="sng" algn="ctr">
                      <a:noFill/>
                      <a:prstDash val="solid"/>
                    </a:lnB>
                    <a:solidFill>
                      <a:srgbClr val="9EC72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err="1" smtClean="0"/>
                        <a:t>Ena</a:t>
                      </a:r>
                      <a:r>
                        <a:rPr lang="en-US" sz="1400" kern="1200" dirty="0" smtClean="0"/>
                        <a:t>,</a:t>
                      </a:r>
                      <a:r>
                        <a:rPr lang="en-US" sz="1400" kern="1200" baseline="0" dirty="0" smtClean="0"/>
                        <a:t> </a:t>
                      </a:r>
                      <a:r>
                        <a:rPr lang="en-US" sz="1400" kern="1200" dirty="0" smtClean="0"/>
                        <a:t>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N=4212</a:t>
                      </a:r>
                      <a:endParaRPr lang="en-US" sz="1400" b="1" kern="1200" dirty="0" smtClean="0">
                        <a:solidFill>
                          <a:schemeClr val="lt1"/>
                        </a:solidFill>
                        <a:latin typeface="Arial"/>
                        <a:ea typeface="+mn-ea"/>
                        <a:cs typeface="+mn-cs"/>
                      </a:endParaRPr>
                    </a:p>
                  </a:txBody>
                  <a:tcPr marL="45720" marR="45720" marT="0" marB="0" anchor="ctr">
                    <a:lnB w="12700" cap="sq" cmpd="sng" algn="ctr">
                      <a:noFill/>
                      <a:prstDash val="solid"/>
                    </a:lnB>
                    <a:solidFill>
                      <a:srgbClr val="C91124"/>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smtClean="0"/>
                        <a:t>HR (95%CI), P-value</a:t>
                      </a:r>
                      <a:endParaRPr lang="en-US" sz="1400" dirty="0"/>
                    </a:p>
                  </a:txBody>
                  <a:tcPr marL="45720" marR="45720" marT="0" marB="0" anchor="ctr">
                    <a:lnB w="12700" cap="sq" cmpd="sng" algn="ctr">
                      <a:noFill/>
                      <a:prstDash val="solid"/>
                    </a:lnB>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0000"/>
                  </a:ext>
                </a:extLst>
              </a:tr>
              <a:tr h="8390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US" sz="1400" b="1" dirty="0" smtClean="0">
                          <a:solidFill>
                            <a:srgbClr val="0460A9"/>
                          </a:solidFill>
                          <a:effectLst/>
                        </a:rPr>
                        <a:t>Pre-specified</a:t>
                      </a:r>
                      <a:r>
                        <a:rPr lang="en-US" sz="1400" b="1" dirty="0" smtClean="0">
                          <a:effectLst/>
                        </a:rPr>
                        <a:t> composite renal outcome (first event)</a:t>
                      </a:r>
                      <a:endParaRPr lang="en-US" sz="1400" b="1" dirty="0">
                        <a:effectLst/>
                        <a:latin typeface="+mn-lt"/>
                        <a:ea typeface="Calibri"/>
                        <a:cs typeface="Times New Roman"/>
                      </a:endParaRPr>
                    </a:p>
                  </a:txBody>
                  <a:tcPr marL="45720" marR="45720" marT="0" marB="0" anchor="ctr">
                    <a:lnL w="12700" cap="sq" cmpd="sng" algn="ctr">
                      <a:noFill/>
                      <a:prstDash val="solid"/>
                    </a:lnL>
                    <a:lnR>
                      <a:noFill/>
                    </a:lnR>
                    <a:lnT w="12700" cap="sq" cmpd="sng" algn="ctr">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150000"/>
                        </a:lnSpc>
                        <a:spcBef>
                          <a:spcPts val="0"/>
                        </a:spcBef>
                        <a:spcAft>
                          <a:spcPts val="0"/>
                        </a:spcAft>
                      </a:pPr>
                      <a:r>
                        <a:rPr lang="nl-NL" sz="1400" dirty="0">
                          <a:effectLst/>
                        </a:rPr>
                        <a:t>94 (2.2)</a:t>
                      </a:r>
                      <a:endParaRPr lang="en-US" sz="1400" dirty="0">
                        <a:effectLst/>
                        <a:latin typeface="+mn-lt"/>
                        <a:ea typeface="Calibri"/>
                        <a:cs typeface="Times New Roman"/>
                      </a:endParaRPr>
                    </a:p>
                  </a:txBody>
                  <a:tcPr marL="45720" marR="45720" marT="0" marB="0" anchor="ctr">
                    <a:lnL>
                      <a:noFill/>
                    </a:lnL>
                    <a:lnR>
                      <a:noFill/>
                    </a:lnR>
                    <a:lnT w="12700" cap="sq" cmpd="sng" algn="ctr">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150000"/>
                        </a:lnSpc>
                        <a:spcBef>
                          <a:spcPts val="0"/>
                        </a:spcBef>
                        <a:spcAft>
                          <a:spcPts val="0"/>
                        </a:spcAft>
                      </a:pPr>
                      <a:r>
                        <a:rPr lang="nl-NL" sz="1400" dirty="0">
                          <a:effectLst/>
                        </a:rPr>
                        <a:t>108 (2.6)</a:t>
                      </a:r>
                      <a:endParaRPr lang="en-US" sz="1400" dirty="0">
                        <a:effectLst/>
                        <a:latin typeface="+mn-lt"/>
                        <a:ea typeface="Calibri"/>
                        <a:cs typeface="Times New Roman"/>
                      </a:endParaRPr>
                    </a:p>
                  </a:txBody>
                  <a:tcPr marL="45720" marR="45720" marT="0" marB="0" anchor="ctr">
                    <a:lnL>
                      <a:noFill/>
                    </a:lnL>
                    <a:lnR>
                      <a:noFill/>
                    </a:lnR>
                    <a:lnT w="12700" cap="sq" cmpd="sng" algn="ctr">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200000"/>
                        </a:lnSpc>
                      </a:pPr>
                      <a:endParaRPr lang="en-US" sz="1400" dirty="0">
                        <a:latin typeface="+mn-lt"/>
                      </a:endParaRPr>
                    </a:p>
                  </a:txBody>
                  <a:tcPr marL="45720" marR="45720" marT="0" marB="0">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200000"/>
                        </a:lnSpc>
                      </a:pPr>
                      <a:r>
                        <a:rPr lang="en-US" sz="1400" dirty="0" smtClean="0"/>
                        <a:t>0.86 (0.65─1.13), P=0.29</a:t>
                      </a:r>
                      <a:endParaRPr lang="en-US" sz="1400" dirty="0">
                        <a:latin typeface="+mn-lt"/>
                      </a:endParaRPr>
                    </a:p>
                  </a:txBody>
                  <a:tcPr marL="45720" marR="45720" marT="0" marB="0" anchor="ctr">
                    <a:lnL>
                      <a:noFill/>
                    </a:lnL>
                    <a:lnR w="12700" cap="sq" cmpd="sng" algn="ctr">
                      <a:noFill/>
                      <a:prstDash val="solid"/>
                    </a:lnR>
                    <a:lnT w="12700" cap="sq" cmpd="sng" algn="ctr">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096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9063" marR="0" indent="-58738">
                        <a:lnSpc>
                          <a:spcPct val="100000"/>
                        </a:lnSpc>
                        <a:spcBef>
                          <a:spcPts val="0"/>
                        </a:spcBef>
                        <a:spcAft>
                          <a:spcPts val="0"/>
                        </a:spcAft>
                      </a:pPr>
                      <a:r>
                        <a:rPr lang="en-US" sz="1400" i="1" dirty="0">
                          <a:effectLst/>
                        </a:rPr>
                        <a:t>≥50% reduction in </a:t>
                      </a:r>
                      <a:r>
                        <a:rPr lang="en-US" sz="1400" i="1" dirty="0" smtClean="0">
                          <a:effectLst/>
                        </a:rPr>
                        <a:t>eGFR* </a:t>
                      </a:r>
                      <a:endParaRPr lang="en-US" sz="1400" b="0" i="1" dirty="0">
                        <a:effectLst/>
                        <a:latin typeface="+mn-lt"/>
                        <a:ea typeface="Calibri"/>
                        <a:cs typeface="Times New Roman"/>
                      </a:endParaRPr>
                    </a:p>
                  </a:txBody>
                  <a:tcPr marL="45720" marR="45720" marT="0" marB="0" anchor="ctr">
                    <a:lnL w="12700" cap="sq" cmpd="sng" algn="ctr">
                      <a:noFill/>
                      <a:prstDash val="soli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100000"/>
                        </a:lnSpc>
                        <a:spcBef>
                          <a:spcPts val="0"/>
                        </a:spcBef>
                        <a:spcAft>
                          <a:spcPts val="0"/>
                        </a:spcAft>
                      </a:pPr>
                      <a:r>
                        <a:rPr lang="nl-NL" sz="1400" dirty="0">
                          <a:effectLst/>
                        </a:rPr>
                        <a:t>32 (0.8)</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100000"/>
                        </a:lnSpc>
                        <a:spcBef>
                          <a:spcPts val="0"/>
                        </a:spcBef>
                        <a:spcAft>
                          <a:spcPts val="0"/>
                        </a:spcAft>
                      </a:pPr>
                      <a:r>
                        <a:rPr lang="en-US" sz="1400" dirty="0">
                          <a:effectLst/>
                        </a:rPr>
                        <a:t>42 (1.0)</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latin typeface="+mn-lt"/>
                      </a:endParaRPr>
                    </a:p>
                  </a:txBody>
                  <a:tcPr marL="45720" marR="45720" marT="0" marB="0" anchor="ctr">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0.75 (0.48─1.19), P=0.23</a:t>
                      </a:r>
                      <a:endParaRPr lang="en-US" sz="1400" dirty="0">
                        <a:latin typeface="+mn-lt"/>
                      </a:endParaRPr>
                    </a:p>
                  </a:txBody>
                  <a:tcPr marL="45720" marR="45720" marT="0" marB="0" anchor="ctr">
                    <a:lnL>
                      <a:noFill/>
                    </a:lnL>
                    <a:lnR w="12700" cap="sq" cmpd="sng" algn="ctr">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078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9063" marR="0" indent="-58738">
                        <a:lnSpc>
                          <a:spcPct val="100000"/>
                        </a:lnSpc>
                        <a:spcBef>
                          <a:spcPts val="0"/>
                        </a:spcBef>
                        <a:spcAft>
                          <a:spcPts val="0"/>
                        </a:spcAft>
                      </a:pPr>
                      <a:r>
                        <a:rPr lang="en-US" sz="1400" i="1" dirty="0">
                          <a:effectLst/>
                        </a:rPr>
                        <a:t>&gt;30 </a:t>
                      </a:r>
                      <a:r>
                        <a:rPr lang="en-US" sz="1400" i="1" dirty="0" smtClean="0">
                          <a:effectLst/>
                        </a:rPr>
                        <a:t>mL/min/1.73m</a:t>
                      </a:r>
                      <a:r>
                        <a:rPr lang="en-US" sz="1400" i="1" baseline="30000" dirty="0" smtClean="0">
                          <a:effectLst/>
                        </a:rPr>
                        <a:t>2</a:t>
                      </a:r>
                      <a:r>
                        <a:rPr lang="en-US" sz="1400" i="1" dirty="0" smtClean="0">
                          <a:effectLst/>
                        </a:rPr>
                        <a:t> </a:t>
                      </a:r>
                      <a:r>
                        <a:rPr lang="en-US" sz="1400" i="1" dirty="0">
                          <a:effectLst/>
                        </a:rPr>
                        <a:t>decline in eGFR to </a:t>
                      </a:r>
                      <a:r>
                        <a:rPr lang="en-US" sz="1400" i="1" dirty="0" smtClean="0">
                          <a:effectLst/>
                        </a:rPr>
                        <a:t>&lt;60 mL/min/1.73m</a:t>
                      </a:r>
                      <a:r>
                        <a:rPr lang="en-US" sz="1400" i="1" baseline="30000" dirty="0" smtClean="0">
                          <a:effectLst/>
                        </a:rPr>
                        <a:t>2</a:t>
                      </a:r>
                      <a:r>
                        <a:rPr lang="en-US" sz="1400" i="1" baseline="0" dirty="0" smtClean="0">
                          <a:effectLst/>
                        </a:rPr>
                        <a:t>*</a:t>
                      </a:r>
                      <a:endParaRPr lang="en-US" sz="1400" b="0" i="1" baseline="0" dirty="0">
                        <a:effectLst/>
                        <a:latin typeface="+mn-lt"/>
                        <a:ea typeface="Calibri"/>
                        <a:cs typeface="Times New Roman"/>
                      </a:endParaRPr>
                    </a:p>
                  </a:txBody>
                  <a:tcPr marL="45720" marR="45720" marT="0" marB="0" anchor="ctr">
                    <a:lnL w="12700" cap="sq" cmpd="sng" algn="ctr">
                      <a:noFill/>
                      <a:prstDash val="soli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200000"/>
                        </a:lnSpc>
                        <a:spcBef>
                          <a:spcPts val="0"/>
                        </a:spcBef>
                        <a:spcAft>
                          <a:spcPts val="0"/>
                        </a:spcAft>
                      </a:pPr>
                      <a:r>
                        <a:rPr lang="en-US" sz="1400" dirty="0">
                          <a:effectLst/>
                        </a:rPr>
                        <a:t>77 (1.8)</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200000"/>
                        </a:lnSpc>
                        <a:spcBef>
                          <a:spcPts val="0"/>
                        </a:spcBef>
                        <a:spcAft>
                          <a:spcPts val="0"/>
                        </a:spcAft>
                      </a:pPr>
                      <a:r>
                        <a:rPr lang="en-US" sz="1400" dirty="0">
                          <a:effectLst/>
                        </a:rPr>
                        <a:t>69 (1.6)</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latin typeface="+mn-lt"/>
                      </a:endParaRPr>
                    </a:p>
                  </a:txBody>
                  <a:tcPr marL="45720" marR="45720" marT="0" marB="0" anchor="ctr">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200000"/>
                        </a:lnSpc>
                      </a:pPr>
                      <a:r>
                        <a:rPr lang="en-US" sz="1400" dirty="0" smtClean="0"/>
                        <a:t>1.11</a:t>
                      </a:r>
                      <a:r>
                        <a:rPr lang="en-US" sz="1400" baseline="0" dirty="0" smtClean="0"/>
                        <a:t> (0.80─1.53), P=0.54</a:t>
                      </a:r>
                      <a:endParaRPr lang="en-US" sz="1400" dirty="0">
                        <a:latin typeface="+mn-lt"/>
                      </a:endParaRPr>
                    </a:p>
                  </a:txBody>
                  <a:tcPr marL="45720" marR="45720" marT="0" marB="0" anchor="ctr">
                    <a:lnL>
                      <a:noFill/>
                    </a:lnL>
                    <a:lnR w="12700" cap="sq" cmpd="sng" algn="ctr">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5211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9063" marR="0" indent="-58738">
                        <a:lnSpc>
                          <a:spcPct val="100000"/>
                        </a:lnSpc>
                        <a:spcBef>
                          <a:spcPts val="0"/>
                        </a:spcBef>
                        <a:spcAft>
                          <a:spcPts val="0"/>
                        </a:spcAft>
                      </a:pPr>
                      <a:r>
                        <a:rPr lang="en-US" sz="1400" i="1" dirty="0" smtClean="0">
                          <a:effectLst/>
                        </a:rPr>
                        <a:t>ESRD*</a:t>
                      </a:r>
                      <a:endParaRPr lang="en-US" sz="1400" b="0" i="1" dirty="0">
                        <a:effectLst/>
                        <a:latin typeface="+mn-lt"/>
                        <a:ea typeface="Calibri"/>
                        <a:cs typeface="Times New Roman"/>
                      </a:endParaRPr>
                    </a:p>
                  </a:txBody>
                  <a:tcPr marL="45720" marR="45720" marT="0" marB="0" anchor="ctr">
                    <a:lnL w="12700" cap="sq" cmpd="sng" algn="ctr">
                      <a:noFill/>
                      <a:prstDash val="soli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150000"/>
                        </a:lnSpc>
                        <a:spcBef>
                          <a:spcPts val="0"/>
                        </a:spcBef>
                        <a:spcAft>
                          <a:spcPts val="0"/>
                        </a:spcAft>
                      </a:pPr>
                      <a:r>
                        <a:rPr lang="en-US" sz="1400" dirty="0">
                          <a:effectLst/>
                        </a:rPr>
                        <a:t>8</a:t>
                      </a:r>
                      <a:r>
                        <a:rPr lang="nl-NL" sz="1400" dirty="0">
                          <a:effectLst/>
                        </a:rPr>
                        <a:t> (0.2)</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9580" marR="0" indent="-449580" algn="ctr">
                        <a:lnSpc>
                          <a:spcPct val="150000"/>
                        </a:lnSpc>
                        <a:spcBef>
                          <a:spcPts val="0"/>
                        </a:spcBef>
                        <a:spcAft>
                          <a:spcPts val="0"/>
                        </a:spcAft>
                      </a:pPr>
                      <a:r>
                        <a:rPr lang="en-US" sz="1400" dirty="0">
                          <a:effectLst/>
                        </a:rPr>
                        <a:t>16</a:t>
                      </a:r>
                      <a:r>
                        <a:rPr lang="nl-NL" sz="1400" dirty="0">
                          <a:effectLst/>
                        </a:rPr>
                        <a:t> (0.4)</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50000"/>
                        </a:lnSpc>
                      </a:pPr>
                      <a:endParaRPr lang="en-US" sz="1400" dirty="0">
                        <a:latin typeface="+mn-lt"/>
                      </a:endParaRPr>
                    </a:p>
                  </a:txBody>
                  <a:tcPr marL="45720" marR="45720" marT="0" marB="0" anchor="ctr">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50000"/>
                        </a:lnSpc>
                      </a:pPr>
                      <a:r>
                        <a:rPr lang="en-US" sz="1400" dirty="0" smtClean="0"/>
                        <a:t>0.50 (0.21─1.16), P=0.11</a:t>
                      </a:r>
                      <a:endParaRPr lang="en-US" sz="1400" dirty="0">
                        <a:latin typeface="+mn-lt"/>
                      </a:endParaRPr>
                    </a:p>
                  </a:txBody>
                  <a:tcPr marL="45720" marR="45720" marT="0" marB="0" anchor="ctr">
                    <a:lnL>
                      <a:noFill/>
                    </a:lnL>
                    <a:lnR w="12700" cap="sq" cmpd="sng" algn="ctr">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078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1590" marR="0" indent="-21590">
                        <a:lnSpc>
                          <a:spcPct val="100000"/>
                        </a:lnSpc>
                        <a:spcBef>
                          <a:spcPts val="0"/>
                        </a:spcBef>
                        <a:spcAft>
                          <a:spcPts val="0"/>
                        </a:spcAft>
                      </a:pPr>
                      <a:r>
                        <a:rPr lang="en-US" sz="1400" b="1" i="1" dirty="0">
                          <a:solidFill>
                            <a:schemeClr val="accent3">
                              <a:lumMod val="75000"/>
                            </a:schemeClr>
                          </a:solidFill>
                          <a:effectLst/>
                        </a:rPr>
                        <a:t>Post hoc </a:t>
                      </a:r>
                      <a:r>
                        <a:rPr lang="en-US" sz="1400" b="1" dirty="0">
                          <a:effectLst/>
                        </a:rPr>
                        <a:t>composite renal outcome (≥50% reduction in eGFR or </a:t>
                      </a:r>
                      <a:r>
                        <a:rPr lang="en-US" sz="1400" b="1" dirty="0" smtClean="0">
                          <a:effectLst/>
                        </a:rPr>
                        <a:t>ESRD)</a:t>
                      </a:r>
                      <a:endParaRPr lang="en-US" sz="1400" b="1" dirty="0">
                        <a:effectLst/>
                        <a:latin typeface="+mn-lt"/>
                        <a:ea typeface="Calibri"/>
                        <a:cs typeface="Times New Roman"/>
                      </a:endParaRPr>
                    </a:p>
                  </a:txBody>
                  <a:tcPr marL="45720" marR="45720" marT="0" marB="0" anchor="ctr">
                    <a:lnL w="12700" cap="sq" cmpd="sng" algn="ctr">
                      <a:noFill/>
                      <a:prstDash val="solid"/>
                    </a:lnL>
                    <a:lnR>
                      <a:noFill/>
                    </a:lnR>
                    <a:lnT w="12700" cap="flat" cmpd="sng" algn="ctr">
                      <a:solidFill>
                        <a:schemeClr val="tx1">
                          <a:lumMod val="50000"/>
                          <a:lumOff val="50000"/>
                        </a:schemeClr>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449580" marR="0" indent="-449580" algn="ctr">
                        <a:lnSpc>
                          <a:spcPct val="150000"/>
                        </a:lnSpc>
                        <a:spcBef>
                          <a:spcPts val="0"/>
                        </a:spcBef>
                        <a:spcAft>
                          <a:spcPts val="0"/>
                        </a:spcAft>
                      </a:pPr>
                      <a:r>
                        <a:rPr lang="en-US" sz="1400" dirty="0">
                          <a:effectLst/>
                        </a:rPr>
                        <a:t>37 (0.9)</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449580" marR="0" indent="-449580" algn="ctr">
                        <a:lnSpc>
                          <a:spcPct val="150000"/>
                        </a:lnSpc>
                        <a:spcBef>
                          <a:spcPts val="0"/>
                        </a:spcBef>
                        <a:spcAft>
                          <a:spcPts val="0"/>
                        </a:spcAft>
                      </a:pPr>
                      <a:r>
                        <a:rPr lang="en-US" sz="1400" dirty="0">
                          <a:effectLst/>
                        </a:rPr>
                        <a:t>58 (1.4)</a:t>
                      </a:r>
                      <a:endParaRPr lang="en-US" sz="1400" dirty="0">
                        <a:effectLst/>
                        <a:latin typeface="+mn-lt"/>
                        <a:ea typeface="Calibri"/>
                        <a:cs typeface="Times New Roman"/>
                      </a:endParaRPr>
                    </a:p>
                  </a:txBody>
                  <a:tcPr marL="45720" marR="45720" marT="0" marB="0" anchor="ctr">
                    <a:lnL>
                      <a:noFill/>
                    </a:lnL>
                    <a:lnR>
                      <a:noFill/>
                    </a:lnR>
                    <a:lnT w="12700" cap="flat" cmpd="sng" algn="ctr">
                      <a:solidFill>
                        <a:schemeClr val="tx1">
                          <a:lumMod val="50000"/>
                          <a:lumOff val="50000"/>
                        </a:schemeClr>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50000"/>
                        </a:lnSpc>
                      </a:pPr>
                      <a:endParaRPr lang="en-US" sz="1400" dirty="0">
                        <a:latin typeface="+mn-lt"/>
                      </a:endParaRPr>
                    </a:p>
                  </a:txBody>
                  <a:tcPr marL="45720" marR="45720" marT="0" marB="0" anchor="ctr">
                    <a:lnL>
                      <a:noFill/>
                    </a:lnL>
                    <a:lnR>
                      <a:noFill/>
                    </a:lnR>
                    <a:lnT w="12700" cap="sq" cmpd="sng" algn="ctr">
                      <a:noFill/>
                      <a:prstDash val="solid"/>
                    </a:lnT>
                    <a:lnB w="12700" cap="sq"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50000"/>
                        </a:lnSpc>
                      </a:pPr>
                      <a:r>
                        <a:rPr lang="en-US" sz="1400" dirty="0" smtClean="0"/>
                        <a:t>0.63 (0.42─0.95), P=0.028</a:t>
                      </a:r>
                      <a:endParaRPr lang="en-US" sz="1400" dirty="0">
                        <a:latin typeface="+mn-lt"/>
                      </a:endParaRPr>
                    </a:p>
                  </a:txBody>
                  <a:tcPr marL="45720" marR="45720" marT="0" marB="0" anchor="ctr">
                    <a:lnL>
                      <a:noFill/>
                    </a:lnL>
                    <a:lnR w="12700" cap="sq" cmpd="sng" algn="ctr">
                      <a:noFill/>
                      <a:prstDash val="solid"/>
                    </a:lnR>
                    <a:lnT w="12700" cap="flat" cmpd="sng" algn="ctr">
                      <a:solidFill>
                        <a:schemeClr val="tx1">
                          <a:lumMod val="50000"/>
                          <a:lumOff val="50000"/>
                        </a:schemeClr>
                      </a:solidFill>
                      <a:prstDash val="solid"/>
                      <a:round/>
                      <a:headEnd type="none" w="med" len="med"/>
                      <a:tailEnd type="none" w="med" len="med"/>
                    </a:lnT>
                    <a:lnB w="12700" cap="sq"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5"/>
                  </a:ext>
                </a:extLst>
              </a:tr>
            </a:tbl>
          </a:graphicData>
        </a:graphic>
      </p:graphicFrame>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p:nvPr/>
        </p:nvSpPr>
        <p:spPr>
          <a:xfrm>
            <a:off x="838200" y="5791200"/>
            <a:ext cx="8153400" cy="258532"/>
          </a:xfrm>
          <a:prstGeom prst="rect">
            <a:avLst/>
          </a:prstGeom>
        </p:spPr>
        <p:txBody>
          <a:bodyPr wrap="square">
            <a:spAutoFit/>
          </a:bodyPr>
          <a:lstStyle/>
          <a:p>
            <a:pPr>
              <a:lnSpc>
                <a:spcPct val="120000"/>
              </a:lnSpc>
            </a:pPr>
            <a:r>
              <a:rPr lang="en-US" sz="900" i="1" dirty="0" smtClean="0">
                <a:solidFill>
                  <a:schemeClr val="tx2"/>
                </a:solidFill>
              </a:rPr>
              <a:t>* </a:t>
            </a:r>
            <a:r>
              <a:rPr lang="en-US" sz="900" i="1" dirty="0">
                <a:solidFill>
                  <a:schemeClr val="tx2"/>
                </a:solidFill>
              </a:rPr>
              <a:t>First event </a:t>
            </a:r>
            <a:r>
              <a:rPr lang="en-US" sz="900" i="1" dirty="0" smtClean="0">
                <a:solidFill>
                  <a:schemeClr val="tx2"/>
                </a:solidFill>
              </a:rPr>
              <a:t>(contributing </a:t>
            </a:r>
            <a:r>
              <a:rPr lang="en-US" sz="900" i="1" dirty="0">
                <a:solidFill>
                  <a:schemeClr val="tx2"/>
                </a:solidFill>
              </a:rPr>
              <a:t>to </a:t>
            </a:r>
            <a:r>
              <a:rPr lang="en-US" sz="900" i="1" dirty="0" smtClean="0">
                <a:solidFill>
                  <a:schemeClr val="tx2"/>
                </a:solidFill>
              </a:rPr>
              <a:t>composite)</a:t>
            </a:r>
            <a:endParaRPr lang="en-US" sz="900" i="1" dirty="0">
              <a:solidFill>
                <a:schemeClr val="tx2"/>
              </a:solidFill>
            </a:endParaRPr>
          </a:p>
        </p:txBody>
      </p:sp>
      <p:sp>
        <p:nvSpPr>
          <p:cNvPr id="18" name="TextBox 17"/>
          <p:cNvSpPr txBox="1"/>
          <p:nvPr/>
        </p:nvSpPr>
        <p:spPr>
          <a:xfrm>
            <a:off x="7814440" y="5232484"/>
            <a:ext cx="1100959" cy="276999"/>
          </a:xfrm>
          <a:prstGeom prst="rect">
            <a:avLst/>
          </a:prstGeom>
          <a:noFill/>
        </p:spPr>
        <p:txBody>
          <a:bodyPr wrap="square" rtlCol="0">
            <a:spAutoFit/>
          </a:bodyPr>
          <a:lstStyle/>
          <a:p>
            <a:pPr algn="ctr"/>
            <a:r>
              <a:rPr lang="en-US" sz="1200" i="1" dirty="0" smtClean="0"/>
              <a:t>Log</a:t>
            </a:r>
            <a:r>
              <a:rPr lang="en-US" sz="1200" i="1" baseline="-25000" dirty="0" smtClean="0"/>
              <a:t>10</a:t>
            </a:r>
            <a:r>
              <a:rPr lang="en-US" sz="1200" i="1" dirty="0" smtClean="0"/>
              <a:t> scale</a:t>
            </a:r>
            <a:endParaRPr lang="en-US" sz="1200" i="1" dirty="0"/>
          </a:p>
        </p:txBody>
      </p:sp>
      <p:sp>
        <p:nvSpPr>
          <p:cNvPr id="3" name="Rounded Rectangle 2"/>
          <p:cNvSpPr/>
          <p:nvPr/>
        </p:nvSpPr>
        <p:spPr>
          <a:xfrm>
            <a:off x="685800" y="4495800"/>
            <a:ext cx="8001000" cy="685800"/>
          </a:xfrm>
          <a:prstGeom prst="roundRect">
            <a:avLst>
              <a:gd name="adj" fmla="val 2478"/>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p:cNvGraphicFramePr>
            <a:graphicFrameLocks/>
          </p:cNvGraphicFramePr>
          <p:nvPr>
            <p:extLst/>
          </p:nvPr>
        </p:nvGraphicFramePr>
        <p:xfrm>
          <a:off x="4419600" y="2209800"/>
          <a:ext cx="3517899"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12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53</a:t>
            </a:fld>
            <a:endParaRPr lang="uk-UA" dirty="0"/>
          </a:p>
        </p:txBody>
      </p:sp>
      <p:sp>
        <p:nvSpPr>
          <p:cNvPr id="2" name="Title 1"/>
          <p:cNvSpPr>
            <a:spLocks noGrp="1"/>
          </p:cNvSpPr>
          <p:nvPr>
            <p:ph type="title" idx="4294967295"/>
          </p:nvPr>
        </p:nvSpPr>
        <p:spPr>
          <a:xfrm>
            <a:off x="1143000" y="457200"/>
            <a:ext cx="8001000" cy="960438"/>
          </a:xfrm>
          <a:prstGeom prst="rect">
            <a:avLst/>
          </a:prstGeom>
        </p:spPr>
        <p:txBody>
          <a:bodyPr>
            <a:noAutofit/>
          </a:bodyPr>
          <a:lstStyle/>
          <a:p>
            <a:pPr lvl="0"/>
            <a:r>
              <a:rPr lang="en-US" sz="2400" spc="-20" dirty="0"/>
              <a:t>Sacubitril/valsartan </a:t>
            </a:r>
            <a:r>
              <a:rPr lang="en-US" sz="2400" spc="-20" dirty="0" smtClean="0"/>
              <a:t>reduced </a:t>
            </a:r>
            <a:r>
              <a:rPr lang="en-US" sz="2400" spc="-20" dirty="0"/>
              <a:t>the risk </a:t>
            </a:r>
            <a:r>
              <a:rPr lang="en-US" sz="2400" spc="-20" dirty="0" smtClean="0"/>
              <a:t>of </a:t>
            </a:r>
            <a:r>
              <a:rPr lang="en-US" sz="2400" i="1" spc="-20" dirty="0">
                <a:solidFill>
                  <a:schemeClr val="accent3">
                    <a:lumMod val="75000"/>
                  </a:schemeClr>
                </a:solidFill>
              </a:rPr>
              <a:t>post hoc </a:t>
            </a:r>
            <a:r>
              <a:rPr lang="en-US" sz="2400" spc="-20" dirty="0"/>
              <a:t>composite renal </a:t>
            </a:r>
            <a:r>
              <a:rPr lang="en-US" sz="2400" spc="-20" dirty="0" smtClean="0"/>
              <a:t>outcome, independent of CKD status</a:t>
            </a:r>
            <a:r>
              <a:rPr lang="en-US" sz="2400" kern="0" spc="-20" dirty="0" smtClean="0"/>
              <a:t/>
            </a:r>
            <a:br>
              <a:rPr lang="en-US" sz="2400" kern="0" spc="-20" dirty="0" smtClean="0"/>
            </a:br>
            <a:r>
              <a:rPr lang="en-US" sz="2400" kern="0" spc="-20" dirty="0" smtClean="0"/>
              <a:t/>
            </a:r>
            <a:br>
              <a:rPr lang="en-US" sz="2400" kern="0" spc="-20" dirty="0" smtClean="0"/>
            </a:br>
            <a:r>
              <a:rPr lang="en-US" sz="2400" spc="-20" dirty="0" smtClean="0"/>
              <a:t/>
            </a:r>
            <a:br>
              <a:rPr lang="en-US" sz="2400" spc="-2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1143000" y="6264432"/>
            <a:ext cx="3733800" cy="457200"/>
          </a:xfrm>
        </p:spPr>
        <p:txBody>
          <a:bodyPr>
            <a:normAutofit fontScale="92500"/>
          </a:bodyPr>
          <a:lstStyle/>
          <a:p>
            <a:r>
              <a:rPr lang="en-US" sz="900" dirty="0"/>
              <a:t>CI, confidence interval; </a:t>
            </a:r>
            <a:r>
              <a:rPr lang="en-US" sz="900" dirty="0" smtClean="0"/>
              <a:t>CKD, chronic kidney disease; eGFR</a:t>
            </a:r>
            <a:r>
              <a:rPr lang="en-US" sz="900" dirty="0"/>
              <a:t>, estimated glomerular filtration rate; </a:t>
            </a:r>
            <a:r>
              <a:rPr lang="en-US" sz="900" dirty="0" err="1"/>
              <a:t>Ena</a:t>
            </a:r>
            <a:r>
              <a:rPr lang="en-US" sz="900" dirty="0"/>
              <a:t>, enalapril; ESRD, end stage renal disease; HR, hazard ratio; Sac/</a:t>
            </a:r>
            <a:r>
              <a:rPr lang="en-US" sz="900" dirty="0" err="1"/>
              <a:t>val</a:t>
            </a:r>
            <a:r>
              <a:rPr lang="en-US" sz="900" dirty="0"/>
              <a:t>; sacubitril/valsartan</a:t>
            </a:r>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3"/>
          <p:cNvSpPr/>
          <p:nvPr/>
        </p:nvSpPr>
        <p:spPr>
          <a:xfrm>
            <a:off x="826911" y="5791200"/>
            <a:ext cx="7696200" cy="397032"/>
          </a:xfrm>
          <a:prstGeom prst="rect">
            <a:avLst/>
          </a:prstGeom>
        </p:spPr>
        <p:txBody>
          <a:bodyPr wrap="square">
            <a:spAutoFit/>
          </a:bodyPr>
          <a:lstStyle/>
          <a:p>
            <a:pPr marL="117475" indent="-117475">
              <a:lnSpc>
                <a:spcPct val="120000"/>
              </a:lnSpc>
            </a:pPr>
            <a:r>
              <a:rPr lang="en-US" sz="900" i="1" dirty="0">
                <a:solidFill>
                  <a:schemeClr val="tx2"/>
                </a:solidFill>
              </a:rPr>
              <a:t>* First event </a:t>
            </a:r>
            <a:r>
              <a:rPr lang="en-US" sz="900" i="1" dirty="0" smtClean="0">
                <a:solidFill>
                  <a:schemeClr val="tx2"/>
                </a:solidFill>
              </a:rPr>
              <a:t>(contributing </a:t>
            </a:r>
            <a:r>
              <a:rPr lang="en-US" sz="900" i="1" dirty="0">
                <a:solidFill>
                  <a:schemeClr val="tx2"/>
                </a:solidFill>
              </a:rPr>
              <a:t>to composite); </a:t>
            </a:r>
            <a:r>
              <a:rPr lang="en-US" sz="900" baseline="30000" dirty="0" smtClean="0"/>
              <a:t>¥</a:t>
            </a:r>
            <a:r>
              <a:rPr lang="en-US" sz="900" baseline="30000" dirty="0" smtClean="0">
                <a:cs typeface="Times New Roman"/>
              </a:rPr>
              <a:t> </a:t>
            </a:r>
            <a:r>
              <a:rPr lang="en-US" sz="900" i="1" dirty="0" smtClean="0">
                <a:solidFill>
                  <a:schemeClr val="tx2"/>
                </a:solidFill>
              </a:rPr>
              <a:t>≥</a:t>
            </a:r>
            <a:r>
              <a:rPr lang="en-US" sz="900" i="1" dirty="0">
                <a:solidFill>
                  <a:schemeClr val="tx2"/>
                </a:solidFill>
              </a:rPr>
              <a:t>50% reduction in eGFR or ESRD</a:t>
            </a:r>
          </a:p>
          <a:p>
            <a:pPr marL="117475" indent="-117475">
              <a:spcBef>
                <a:spcPts val="0"/>
              </a:spcBef>
            </a:pPr>
            <a:r>
              <a:rPr lang="en-US" sz="900" i="1" baseline="30000" dirty="0" smtClean="0">
                <a:solidFill>
                  <a:schemeClr val="tx2"/>
                </a:solidFill>
              </a:rPr>
              <a:t>$</a:t>
            </a:r>
            <a:r>
              <a:rPr lang="en-US" sz="900" i="1" dirty="0" smtClean="0">
                <a:solidFill>
                  <a:schemeClr val="tx2"/>
                </a:solidFill>
              </a:rPr>
              <a:t> For sacubitril/valsartan, CKD N=1333, without CKD  N=2854; </a:t>
            </a:r>
            <a:r>
              <a:rPr lang="en-US" sz="900" i="1" baseline="30000" dirty="0" smtClean="0">
                <a:solidFill>
                  <a:schemeClr val="tx2"/>
                </a:solidFill>
              </a:rPr>
              <a:t># </a:t>
            </a:r>
            <a:r>
              <a:rPr lang="en-US" sz="900" i="1" dirty="0" smtClean="0">
                <a:solidFill>
                  <a:schemeClr val="tx2"/>
                </a:solidFill>
              </a:rPr>
              <a:t>For Enalapril, CKD N=1412, without CKD  N=2800</a:t>
            </a:r>
            <a:endParaRPr lang="en-US" sz="900" i="1" dirty="0">
              <a:solidFill>
                <a:schemeClr val="tx2"/>
              </a:solidFill>
            </a:endParaRPr>
          </a:p>
        </p:txBody>
      </p:sp>
      <p:graphicFrame>
        <p:nvGraphicFramePr>
          <p:cNvPr id="17" name="Table 16"/>
          <p:cNvGraphicFramePr>
            <a:graphicFrameLocks noGrp="1"/>
          </p:cNvGraphicFramePr>
          <p:nvPr>
            <p:extLst/>
          </p:nvPr>
        </p:nvGraphicFramePr>
        <p:xfrm>
          <a:off x="685800" y="1506071"/>
          <a:ext cx="8001000" cy="3945911"/>
        </p:xfrm>
        <a:graphic>
          <a:graphicData uri="http://schemas.openxmlformats.org/drawingml/2006/table">
            <a:tbl>
              <a:tblPr firstRow="1" bandRow="1"/>
              <a:tblGrid>
                <a:gridCol w="1752600">
                  <a:extLst>
                    <a:ext uri="{9D8B030D-6E8A-4147-A177-3AD203B41FA5}">
                      <a16:colId xmlns="" xmlns:a16="http://schemas.microsoft.com/office/drawing/2014/main" val="20000"/>
                    </a:ext>
                  </a:extLst>
                </a:gridCol>
                <a:gridCol w="500109">
                  <a:extLst>
                    <a:ext uri="{9D8B030D-6E8A-4147-A177-3AD203B41FA5}">
                      <a16:colId xmlns="" xmlns:a16="http://schemas.microsoft.com/office/drawing/2014/main" val="20001"/>
                    </a:ext>
                  </a:extLst>
                </a:gridCol>
                <a:gridCol w="699117">
                  <a:extLst>
                    <a:ext uri="{9D8B030D-6E8A-4147-A177-3AD203B41FA5}">
                      <a16:colId xmlns="" xmlns:a16="http://schemas.microsoft.com/office/drawing/2014/main" val="20002"/>
                    </a:ext>
                  </a:extLst>
                </a:gridCol>
                <a:gridCol w="699117">
                  <a:extLst>
                    <a:ext uri="{9D8B030D-6E8A-4147-A177-3AD203B41FA5}">
                      <a16:colId xmlns="" xmlns:a16="http://schemas.microsoft.com/office/drawing/2014/main" val="20003"/>
                    </a:ext>
                  </a:extLst>
                </a:gridCol>
                <a:gridCol w="2216457">
                  <a:extLst>
                    <a:ext uri="{9D8B030D-6E8A-4147-A177-3AD203B41FA5}">
                      <a16:colId xmlns="" xmlns:a16="http://schemas.microsoft.com/office/drawing/2014/main" val="20004"/>
                    </a:ext>
                  </a:extLst>
                </a:gridCol>
                <a:gridCol w="15240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tblGrid>
              <a:tr h="4904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63500" indent="0"/>
                      <a:r>
                        <a:rPr lang="en-US" sz="1400" dirty="0" smtClean="0">
                          <a:latin typeface="+mn-lt"/>
                        </a:rPr>
                        <a:t>Renal endpoints</a:t>
                      </a:r>
                      <a:endParaRPr lang="en-US" sz="1400" dirty="0">
                        <a:latin typeface="+mn-lt"/>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63500" indent="0"/>
                      <a:r>
                        <a:rPr lang="en-US" sz="1400" b="1" dirty="0" smtClean="0">
                          <a:solidFill>
                            <a:schemeClr val="bg1"/>
                          </a:solidFill>
                          <a:latin typeface="+mn-lt"/>
                        </a:rPr>
                        <a:t>CKD</a:t>
                      </a:r>
                      <a:endParaRPr lang="en-US" sz="1400" b="1" dirty="0">
                        <a:solidFill>
                          <a:schemeClr val="bg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kern="1200" dirty="0" smtClean="0">
                          <a:solidFill>
                            <a:schemeClr val="lt1"/>
                          </a:solidFill>
                          <a:latin typeface="+mn-lt"/>
                          <a:ea typeface="+mn-ea"/>
                          <a:cs typeface="+mn-cs"/>
                        </a:rPr>
                        <a:t>Sac/</a:t>
                      </a:r>
                      <a:r>
                        <a:rPr lang="en-US" sz="1400" b="1" kern="1200" dirty="0" err="1" smtClean="0">
                          <a:solidFill>
                            <a:schemeClr val="lt1"/>
                          </a:solidFill>
                          <a:latin typeface="+mn-lt"/>
                          <a:ea typeface="+mn-ea"/>
                          <a:cs typeface="+mn-cs"/>
                        </a:rPr>
                        <a:t>val</a:t>
                      </a:r>
                      <a:endParaRPr lang="en-US" sz="1400" b="1" kern="1200" baseline="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latin typeface="+mn-lt"/>
                          <a:ea typeface="+mn-ea"/>
                          <a:cs typeface="+mn-cs"/>
                        </a:rPr>
                        <a:t>n (%)</a:t>
                      </a:r>
                      <a:r>
                        <a:rPr lang="en-US" sz="1400" b="1" kern="1200" baseline="30000" dirty="0" smtClean="0">
                          <a:solidFill>
                            <a:schemeClr val="lt1"/>
                          </a:solidFill>
                          <a:latin typeface="+mn-lt"/>
                          <a:ea typeface="+mn-ea"/>
                          <a:cs typeface="+mn-cs"/>
                        </a:rPr>
                        <a:t>$</a:t>
                      </a:r>
                    </a:p>
                  </a:txBody>
                  <a:tcPr marL="0" marR="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C72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err="1" smtClean="0">
                          <a:solidFill>
                            <a:schemeClr val="lt1"/>
                          </a:solidFill>
                          <a:latin typeface="+mn-lt"/>
                          <a:ea typeface="+mn-ea"/>
                          <a:cs typeface="+mn-cs"/>
                        </a:rPr>
                        <a:t>Ena</a:t>
                      </a:r>
                      <a:endParaRPr lang="en-US" sz="1400" b="1" kern="1200" dirty="0" smtClean="0">
                        <a:solidFill>
                          <a:schemeClr val="lt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latin typeface="+mn-lt"/>
                          <a:ea typeface="+mn-ea"/>
                          <a:cs typeface="+mn-cs"/>
                        </a:rPr>
                        <a:t>n (%)</a:t>
                      </a:r>
                      <a:r>
                        <a:rPr lang="en-US" sz="1400" b="1" kern="1200" baseline="30000" dirty="0" smtClean="0">
                          <a:solidFill>
                            <a:schemeClr val="lt1"/>
                          </a:solidFill>
                          <a:latin typeface="+mn-lt"/>
                          <a:ea typeface="+mn-ea"/>
                          <a:cs typeface="+mn-cs"/>
                        </a:rPr>
                        <a:t>#</a:t>
                      </a:r>
                    </a:p>
                  </a:txBody>
                  <a:tcPr marL="0" marR="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smtClean="0">
                          <a:latin typeface="+mn-lt"/>
                        </a:rPr>
                        <a:t>HR (95%CI)</a:t>
                      </a:r>
                      <a:endParaRPr lang="en-US" sz="1400" dirty="0">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1200" dirty="0"/>
                    </a:p>
                  </a:txBody>
                  <a:tcPr marL="45720" marR="4572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53975"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P-value </a:t>
                      </a:r>
                      <a:r>
                        <a:rPr lang="en-US" sz="850" b="1" kern="1200" dirty="0" smtClean="0">
                          <a:solidFill>
                            <a:schemeClr val="lt1"/>
                          </a:solidFill>
                          <a:latin typeface="+mn-lt"/>
                          <a:ea typeface="+mn-ea"/>
                          <a:cs typeface="+mn-cs"/>
                        </a:rPr>
                        <a:t>interaction</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0000"/>
                  </a:ext>
                </a:extLst>
              </a:tr>
              <a:tr h="441928">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indent="0">
                        <a:lnSpc>
                          <a:spcPct val="115000"/>
                        </a:lnSpc>
                        <a:spcBef>
                          <a:spcPts val="0"/>
                        </a:spcBef>
                        <a:spcAft>
                          <a:spcPts val="0"/>
                        </a:spcAft>
                      </a:pPr>
                      <a:r>
                        <a:rPr lang="en-US" sz="1400" b="1" dirty="0" smtClean="0">
                          <a:solidFill>
                            <a:srgbClr val="0460A9"/>
                          </a:solidFill>
                          <a:effectLst/>
                          <a:latin typeface="+mn-lt"/>
                        </a:rPr>
                        <a:t>Pre-specified </a:t>
                      </a:r>
                      <a:r>
                        <a:rPr lang="en-US" sz="1400" b="1" dirty="0" smtClean="0">
                          <a:effectLst/>
                          <a:latin typeface="+mn-lt"/>
                        </a:rPr>
                        <a:t>composite renal outcome*</a:t>
                      </a:r>
                      <a:endParaRPr lang="en-US" sz="1400" b="1"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ctr">
                        <a:lnSpc>
                          <a:spcPct val="100000"/>
                        </a:lnSpc>
                        <a:spcBef>
                          <a:spcPts val="0"/>
                        </a:spcBef>
                        <a:spcAft>
                          <a:spcPts val="0"/>
                        </a:spcAft>
                      </a:pPr>
                      <a:r>
                        <a:rPr lang="en-US" sz="1400" b="0" dirty="0" smtClean="0">
                          <a:effectLst/>
                          <a:latin typeface="+mn-lt"/>
                          <a:ea typeface="Calibri"/>
                          <a:cs typeface="Times New Roman"/>
                        </a:rPr>
                        <a:t>Yes</a:t>
                      </a:r>
                      <a:endParaRPr lang="en-US" sz="1400" b="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a:lnSpc>
                          <a:spcPct val="100000"/>
                        </a:lnSpc>
                        <a:spcBef>
                          <a:spcPts val="0"/>
                        </a:spcBef>
                        <a:spcAft>
                          <a:spcPts val="0"/>
                        </a:spcAft>
                      </a:pPr>
                      <a:r>
                        <a:rPr lang="nl-NL" sz="1400" dirty="0">
                          <a:effectLst/>
                          <a:latin typeface="+mn-lt"/>
                          <a:ea typeface="Calibri"/>
                          <a:cs typeface="Times New Roman"/>
                        </a:rPr>
                        <a:t>22 (1.7)</a:t>
                      </a:r>
                      <a:endParaRPr lang="en-US" sz="140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a:lnSpc>
                          <a:spcPct val="100000"/>
                        </a:lnSpc>
                        <a:spcBef>
                          <a:spcPts val="0"/>
                        </a:spcBef>
                        <a:spcAft>
                          <a:spcPts val="0"/>
                        </a:spcAft>
                      </a:pPr>
                      <a:r>
                        <a:rPr lang="nl-NL" sz="1400" dirty="0">
                          <a:effectLst/>
                          <a:latin typeface="+mn-lt"/>
                          <a:ea typeface="Calibri"/>
                          <a:cs typeface="Times New Roman"/>
                        </a:rPr>
                        <a:t>36 (2.6)</a:t>
                      </a:r>
                      <a:endParaRPr lang="en-US" sz="140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tabLst>
                          <a:tab pos="0" algn="l"/>
                        </a:tabLst>
                      </a:pPr>
                      <a:r>
                        <a:rPr lang="nl-NL" sz="1400" dirty="0" smtClean="0">
                          <a:effectLst/>
                        </a:rPr>
                        <a:t>0.64</a:t>
                      </a:r>
                      <a:r>
                        <a:rPr lang="en-US" sz="1400" baseline="0" dirty="0" smtClean="0">
                          <a:effectLst/>
                        </a:rPr>
                        <a:t> </a:t>
                      </a:r>
                      <a:r>
                        <a:rPr lang="nl-NL" sz="1400" dirty="0" smtClean="0">
                          <a:effectLst/>
                        </a:rPr>
                        <a:t>(0.37─1.08</a:t>
                      </a:r>
                      <a:r>
                        <a:rPr lang="nl-NL" sz="1400" dirty="0">
                          <a:effectLst/>
                        </a:rPr>
                        <a:t>)</a:t>
                      </a:r>
                      <a:endParaRPr lang="en-US" sz="1400" dirty="0">
                        <a:effectLst/>
                        <a:latin typeface="Calibri"/>
                        <a:ea typeface="Calibri"/>
                        <a:cs typeface="Times New Roman"/>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449580" marR="0" indent="-449580" algn="ctr">
                        <a:lnSpc>
                          <a:spcPct val="100000"/>
                        </a:lnSpc>
                        <a:spcBef>
                          <a:spcPts val="0"/>
                        </a:spcBef>
                        <a:spcAft>
                          <a:spcPts val="0"/>
                        </a:spcAft>
                      </a:pPr>
                      <a:r>
                        <a:rPr lang="en-US" sz="1350" dirty="0">
                          <a:effectLst/>
                          <a:latin typeface="+mn-lt"/>
                        </a:rPr>
                        <a:t>0.19</a:t>
                      </a:r>
                      <a:endParaRPr lang="en-US" sz="135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28600">
                <a:tc vMerge="1">
                  <a:txBody>
                    <a:bodyPr/>
                    <a:lstStyle/>
                    <a:p>
                      <a:endParaRPr lang="en-US"/>
                    </a:p>
                  </a:txBody>
                  <a:tcPr/>
                </a:tc>
                <a:tc>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No</a:t>
                      </a:r>
                      <a:endParaRPr lang="en-US" sz="1400" b="0" dirty="0" smtClean="0">
                        <a:effectLst/>
                        <a:latin typeface="+mn-lt"/>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72 (2.5)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72 (2.6)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indent="0" algn="ctr">
                        <a:lnSpc>
                          <a:spcPct val="100000"/>
                        </a:lnSpc>
                      </a:pPr>
                      <a:r>
                        <a:rPr lang="en-US" sz="1400" kern="1200" baseline="0" dirty="0" smtClean="0">
                          <a:solidFill>
                            <a:schemeClr val="tx1"/>
                          </a:solidFill>
                          <a:effectLst/>
                          <a:latin typeface="+mn-lt"/>
                          <a:ea typeface="+mn-ea"/>
                          <a:cs typeface="+mn-cs"/>
                        </a:rPr>
                        <a:t>0.97 (0.70</a:t>
                      </a:r>
                      <a:r>
                        <a:rPr lang="nl-NL" sz="1400" dirty="0" smtClean="0">
                          <a:effectLst/>
                          <a:latin typeface="+mn-lt"/>
                        </a:rPr>
                        <a:t>─</a:t>
                      </a:r>
                      <a:r>
                        <a:rPr lang="en-US" sz="1400" kern="1200" baseline="0" dirty="0" smtClean="0">
                          <a:solidFill>
                            <a:schemeClr val="tx1"/>
                          </a:solidFill>
                          <a:effectLst/>
                          <a:latin typeface="+mn-lt"/>
                          <a:ea typeface="+mn-ea"/>
                          <a:cs typeface="+mn-cs"/>
                        </a:rPr>
                        <a:t>1.34)</a:t>
                      </a:r>
                    </a:p>
                  </a:txBody>
                  <a:tcPr marL="0" marR="182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100" dirty="0">
                        <a:latin typeface="+mn-lt"/>
                      </a:endParaRPr>
                    </a:p>
                  </a:txBody>
                  <a:tcPr marL="18282" marR="1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tint val="40000"/>
                      </a:srgbClr>
                    </a:solidFill>
                  </a:tcPr>
                </a:tc>
                <a:extLst>
                  <a:ext uri="{0D108BD9-81ED-4DB2-BD59-A6C34878D82A}">
                    <a16:rowId xmlns="" xmlns:a16="http://schemas.microsoft.com/office/drawing/2014/main" val="10002"/>
                  </a:ext>
                </a:extLst>
              </a:tr>
              <a:tr h="309602">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9063" marR="0" indent="0">
                        <a:lnSpc>
                          <a:spcPct val="115000"/>
                        </a:lnSpc>
                        <a:spcBef>
                          <a:spcPts val="0"/>
                        </a:spcBef>
                        <a:spcAft>
                          <a:spcPts val="0"/>
                        </a:spcAft>
                      </a:pPr>
                      <a:r>
                        <a:rPr lang="en-US" sz="1400" b="0" i="1" dirty="0">
                          <a:effectLst/>
                          <a:latin typeface="+mn-lt"/>
                        </a:rPr>
                        <a:t>≥50% reduction in </a:t>
                      </a:r>
                      <a:r>
                        <a:rPr lang="en-US" sz="1400" b="0" i="1" dirty="0" smtClean="0">
                          <a:effectLst/>
                          <a:latin typeface="+mn-lt"/>
                        </a:rPr>
                        <a:t>eGFR* </a:t>
                      </a:r>
                      <a:endParaRPr lang="en-US" sz="1400" b="0" i="1"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pPr>
                      <a:r>
                        <a:rPr lang="en-US" sz="1400" b="0" dirty="0" smtClean="0">
                          <a:effectLst/>
                          <a:latin typeface="+mn-lt"/>
                          <a:ea typeface="Calibri"/>
                          <a:cs typeface="Times New Roman"/>
                        </a:rPr>
                        <a:t>Yes</a:t>
                      </a:r>
                      <a:endParaRPr lang="en-US" sz="1400" b="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12 (0.9)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17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pPr>
                      <a:r>
                        <a:rPr lang="en-US" sz="1400" dirty="0" smtClean="0">
                          <a:effectLst/>
                          <a:latin typeface="+mn-lt"/>
                        </a:rPr>
                        <a:t>0.73</a:t>
                      </a:r>
                      <a:r>
                        <a:rPr lang="en-US" sz="1400" baseline="0" dirty="0" smtClean="0">
                          <a:effectLst/>
                          <a:latin typeface="+mn-lt"/>
                        </a:rPr>
                        <a:t> </a:t>
                      </a:r>
                      <a:r>
                        <a:rPr lang="en-US" sz="1400" dirty="0" smtClean="0">
                          <a:effectLst/>
                          <a:latin typeface="+mn-lt"/>
                        </a:rPr>
                        <a:t>(0.35</a:t>
                      </a:r>
                      <a:r>
                        <a:rPr lang="nl-NL" sz="1400" dirty="0" smtClean="0">
                          <a:effectLst/>
                          <a:latin typeface="+mn-lt"/>
                        </a:rPr>
                        <a:t>─</a:t>
                      </a:r>
                      <a:r>
                        <a:rPr lang="en-US" sz="1400" dirty="0" smtClean="0">
                          <a:effectLst/>
                          <a:latin typeface="+mn-lt"/>
                        </a:rPr>
                        <a:t>1.54)</a:t>
                      </a:r>
                      <a:endParaRPr lang="en-US" sz="1400" dirty="0">
                        <a:effectLst/>
                        <a:latin typeface="+mn-lt"/>
                        <a:ea typeface="Calibri"/>
                        <a:cs typeface="Times New Roman"/>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449580" marR="0" indent="-449580" algn="ctr">
                        <a:lnSpc>
                          <a:spcPct val="100000"/>
                        </a:lnSpc>
                        <a:spcBef>
                          <a:spcPts val="0"/>
                        </a:spcBef>
                        <a:spcAft>
                          <a:spcPts val="0"/>
                        </a:spcAft>
                      </a:pPr>
                      <a:r>
                        <a:rPr lang="en-US" sz="1350" dirty="0">
                          <a:effectLst/>
                          <a:latin typeface="+mn-lt"/>
                        </a:rPr>
                        <a:t>0.92</a:t>
                      </a:r>
                      <a:endParaRPr lang="en-US" sz="135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31525">
                <a:tc vMerge="1">
                  <a:txBody>
                    <a:bodyPr/>
                    <a:lstStyle/>
                    <a:p>
                      <a:endParaRPr lang="en-US"/>
                    </a:p>
                  </a:txBody>
                  <a:tcPr/>
                </a:tc>
                <a:tc>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No</a:t>
                      </a:r>
                      <a:endParaRPr lang="en-US" sz="1400" b="0" dirty="0" smtClean="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20 (0.7)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25 (0.9)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indent="0" algn="ctr">
                        <a:lnSpc>
                          <a:spcPct val="100000"/>
                        </a:lnSpc>
                      </a:pPr>
                      <a:r>
                        <a:rPr lang="en-US" sz="1400" kern="1200" dirty="0" smtClean="0">
                          <a:solidFill>
                            <a:schemeClr val="tx1"/>
                          </a:solidFill>
                          <a:effectLst/>
                          <a:latin typeface="+mn-lt"/>
                          <a:ea typeface="+mn-ea"/>
                          <a:cs typeface="+mn-cs"/>
                        </a:rPr>
                        <a:t>0.77 (0.43─1.39)</a:t>
                      </a: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100" dirty="0">
                        <a:latin typeface="+mn-lt"/>
                      </a:endParaRPr>
                    </a:p>
                  </a:txBody>
                  <a:tcPr marL="18282" marR="1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extLst>
                  <a:ext uri="{0D108BD9-81ED-4DB2-BD59-A6C34878D82A}">
                    <a16:rowId xmlns="" xmlns:a16="http://schemas.microsoft.com/office/drawing/2014/main" val="10004"/>
                  </a:ext>
                </a:extLst>
              </a:tr>
              <a:tr h="381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9063" marR="0" indent="0">
                        <a:lnSpc>
                          <a:spcPct val="115000"/>
                        </a:lnSpc>
                        <a:spcBef>
                          <a:spcPts val="0"/>
                        </a:spcBef>
                        <a:spcAft>
                          <a:spcPts val="0"/>
                        </a:spcAft>
                      </a:pPr>
                      <a:r>
                        <a:rPr lang="en-US" sz="1400" b="0" i="1" dirty="0">
                          <a:effectLst/>
                          <a:latin typeface="+mn-lt"/>
                        </a:rPr>
                        <a:t>&gt;30 </a:t>
                      </a:r>
                      <a:r>
                        <a:rPr lang="en-US" sz="1400" b="0" i="1" dirty="0" smtClean="0">
                          <a:effectLst/>
                          <a:latin typeface="+mn-lt"/>
                        </a:rPr>
                        <a:t>mL/min/1.73m</a:t>
                      </a:r>
                      <a:r>
                        <a:rPr lang="en-US" sz="1400" b="0" i="1" baseline="30000" dirty="0" smtClean="0">
                          <a:effectLst/>
                          <a:latin typeface="+mn-lt"/>
                        </a:rPr>
                        <a:t>2</a:t>
                      </a:r>
                      <a:r>
                        <a:rPr lang="en-US" sz="1400" b="0" i="1" dirty="0" smtClean="0">
                          <a:effectLst/>
                          <a:latin typeface="+mn-lt"/>
                        </a:rPr>
                        <a:t> </a:t>
                      </a:r>
                    </a:p>
                    <a:p>
                      <a:pPr marL="119063" marR="0" indent="0">
                        <a:lnSpc>
                          <a:spcPct val="115000"/>
                        </a:lnSpc>
                        <a:spcBef>
                          <a:spcPts val="0"/>
                        </a:spcBef>
                        <a:spcAft>
                          <a:spcPts val="0"/>
                        </a:spcAft>
                      </a:pPr>
                      <a:r>
                        <a:rPr lang="en-US" sz="1400" b="0" i="1" dirty="0" smtClean="0">
                          <a:effectLst/>
                          <a:latin typeface="+mn-lt"/>
                        </a:rPr>
                        <a:t>decline </a:t>
                      </a:r>
                      <a:r>
                        <a:rPr lang="en-US" sz="1400" b="0" i="1" dirty="0">
                          <a:effectLst/>
                          <a:latin typeface="+mn-lt"/>
                        </a:rPr>
                        <a:t>in eGFR to </a:t>
                      </a:r>
                      <a:r>
                        <a:rPr lang="en-US" sz="1400" b="0" i="1" dirty="0" smtClean="0">
                          <a:effectLst/>
                          <a:latin typeface="+mn-lt"/>
                        </a:rPr>
                        <a:t>&lt;60 mL/min/1.73m</a:t>
                      </a:r>
                      <a:r>
                        <a:rPr lang="en-US" sz="1400" b="0" i="1" baseline="30000" dirty="0" smtClean="0">
                          <a:effectLst/>
                          <a:latin typeface="+mn-lt"/>
                        </a:rPr>
                        <a:t>2</a:t>
                      </a:r>
                      <a:r>
                        <a:rPr lang="en-US" sz="1400" b="0" i="1" baseline="0" dirty="0" smtClean="0">
                          <a:effectLst/>
                          <a:latin typeface="+mn-lt"/>
                        </a:rPr>
                        <a:t>*</a:t>
                      </a:r>
                      <a:endParaRPr lang="en-US" sz="1400" b="0" i="1" baseline="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pPr>
                      <a:r>
                        <a:rPr lang="en-US" sz="1400" b="0" dirty="0" smtClean="0">
                          <a:effectLst/>
                          <a:latin typeface="+mn-lt"/>
                          <a:ea typeface="Calibri"/>
                          <a:cs typeface="Times New Roman"/>
                        </a:rPr>
                        <a:t>Yes</a:t>
                      </a:r>
                      <a:endParaRPr lang="en-US" sz="1400" b="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10 (0.8)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17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pPr>
                      <a:r>
                        <a:rPr lang="en-US" sz="1400" dirty="0" smtClean="0">
                          <a:effectLst/>
                          <a:latin typeface="+mn-lt"/>
                        </a:rPr>
                        <a:t>0.62</a:t>
                      </a:r>
                      <a:r>
                        <a:rPr lang="en-US" sz="1400" baseline="0" dirty="0" smtClean="0">
                          <a:effectLst/>
                          <a:latin typeface="+mn-lt"/>
                        </a:rPr>
                        <a:t> </a:t>
                      </a:r>
                      <a:r>
                        <a:rPr lang="en-US" sz="1400" dirty="0" smtClean="0">
                          <a:effectLst/>
                          <a:latin typeface="+mn-lt"/>
                        </a:rPr>
                        <a:t>(0.28</a:t>
                      </a:r>
                      <a:r>
                        <a:rPr lang="nl-NL" sz="1400" dirty="0" smtClean="0">
                          <a:effectLst/>
                          <a:latin typeface="+mn-lt"/>
                        </a:rPr>
                        <a:t>─</a:t>
                      </a:r>
                      <a:r>
                        <a:rPr lang="en-US" sz="1400" dirty="0" smtClean="0">
                          <a:effectLst/>
                          <a:latin typeface="+mn-lt"/>
                        </a:rPr>
                        <a:t>1.35</a:t>
                      </a:r>
                      <a:r>
                        <a:rPr lang="en-US" sz="1400" dirty="0">
                          <a:effectLst/>
                          <a:latin typeface="+mn-lt"/>
                        </a:rPr>
                        <a:t>)</a:t>
                      </a:r>
                      <a:endParaRPr lang="en-US" sz="1400" dirty="0">
                        <a:effectLst/>
                        <a:latin typeface="+mn-lt"/>
                        <a:ea typeface="Calibri"/>
                        <a:cs typeface="Times New Roman"/>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449580" marR="0" indent="-449580" algn="ctr">
                        <a:lnSpc>
                          <a:spcPct val="100000"/>
                        </a:lnSpc>
                        <a:spcBef>
                          <a:spcPts val="0"/>
                        </a:spcBef>
                        <a:spcAft>
                          <a:spcPts val="0"/>
                        </a:spcAft>
                      </a:pPr>
                      <a:r>
                        <a:rPr lang="en-US" sz="1350" dirty="0">
                          <a:effectLst/>
                          <a:latin typeface="+mn-lt"/>
                        </a:rPr>
                        <a:t>0.11</a:t>
                      </a:r>
                      <a:endParaRPr lang="en-US" sz="135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04800">
                <a:tc vMerge="1">
                  <a:txBody>
                    <a:bodyPr/>
                    <a:lstStyle/>
                    <a:p>
                      <a:endParaRPr lang="en-US"/>
                    </a:p>
                  </a:txBody>
                  <a:tcPr/>
                </a:tc>
                <a:tc>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No</a:t>
                      </a:r>
                      <a:endParaRPr lang="en-US" sz="1400" b="0" dirty="0" smtClean="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67 (2.4)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52 (1.9)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indent="0" algn="ctr">
                        <a:lnSpc>
                          <a:spcPct val="100000"/>
                        </a:lnSpc>
                      </a:pPr>
                      <a:r>
                        <a:rPr lang="en-US" sz="1400" kern="1200" dirty="0" smtClean="0">
                          <a:solidFill>
                            <a:schemeClr val="tx1"/>
                          </a:solidFill>
                          <a:effectLst/>
                          <a:latin typeface="+mn-lt"/>
                          <a:ea typeface="+mn-ea"/>
                          <a:cs typeface="+mn-cs"/>
                        </a:rPr>
                        <a:t>1.25 (0.87</a:t>
                      </a:r>
                      <a:r>
                        <a:rPr lang="nl-NL" sz="1400" dirty="0" smtClean="0">
                          <a:effectLst/>
                          <a:latin typeface="+mn-lt"/>
                        </a:rPr>
                        <a:t>─</a:t>
                      </a:r>
                      <a:r>
                        <a:rPr lang="en-US" sz="1400" kern="1200" dirty="0" smtClean="0">
                          <a:solidFill>
                            <a:schemeClr val="tx1"/>
                          </a:solidFill>
                          <a:effectLst/>
                          <a:latin typeface="+mn-lt"/>
                          <a:ea typeface="+mn-ea"/>
                          <a:cs typeface="+mn-cs"/>
                        </a:rPr>
                        <a:t>1.79)</a:t>
                      </a:r>
                      <a:endParaRPr lang="en-US" sz="1400" kern="1200" dirty="0">
                        <a:solidFill>
                          <a:schemeClr val="tx1"/>
                        </a:solidFill>
                        <a:effectLst/>
                        <a:latin typeface="+mn-lt"/>
                        <a:ea typeface="+mn-ea"/>
                        <a:cs typeface="+mn-cs"/>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449580" marR="0" indent="-449580" algn="ctr">
                        <a:lnSpc>
                          <a:spcPct val="200000"/>
                        </a:lnSpc>
                        <a:spcBef>
                          <a:spcPts val="0"/>
                        </a:spcBef>
                        <a:spcAft>
                          <a:spcPts val="0"/>
                        </a:spcAft>
                      </a:pPr>
                      <a:endParaRPr lang="en-US" sz="1100" dirty="0">
                        <a:effectLst/>
                        <a:latin typeface="+mn-lt"/>
                        <a:ea typeface="Calibri"/>
                        <a:cs typeface="Times New Roman"/>
                      </a:endParaRPr>
                    </a:p>
                  </a:txBody>
                  <a:tcPr marL="18282" marR="1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tint val="40000"/>
                      </a:srgbClr>
                    </a:solidFill>
                  </a:tcPr>
                </a:tc>
                <a:extLst>
                  <a:ext uri="{0D108BD9-81ED-4DB2-BD59-A6C34878D82A}">
                    <a16:rowId xmlns="" xmlns:a16="http://schemas.microsoft.com/office/drawing/2014/main" val="10006"/>
                  </a:ext>
                </a:extLst>
              </a:tr>
              <a:tr h="309602">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9063" marR="0" indent="0">
                        <a:lnSpc>
                          <a:spcPct val="115000"/>
                        </a:lnSpc>
                        <a:spcBef>
                          <a:spcPts val="0"/>
                        </a:spcBef>
                        <a:spcAft>
                          <a:spcPts val="0"/>
                        </a:spcAft>
                      </a:pPr>
                      <a:r>
                        <a:rPr lang="en-US" sz="1400" b="0" i="1" dirty="0" smtClean="0">
                          <a:effectLst/>
                          <a:latin typeface="+mn-lt"/>
                        </a:rPr>
                        <a:t>ESRD*</a:t>
                      </a:r>
                      <a:endParaRPr lang="en-US" sz="1400" b="0" i="1"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pPr>
                      <a:r>
                        <a:rPr lang="en-US" sz="1400" b="0" dirty="0" smtClean="0">
                          <a:effectLst/>
                          <a:latin typeface="+mn-lt"/>
                          <a:ea typeface="Calibri"/>
                          <a:cs typeface="Times New Roman"/>
                        </a:rPr>
                        <a:t>Yes</a:t>
                      </a:r>
                      <a:endParaRPr lang="en-US" sz="1400" b="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6 (0.5)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9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indent="0" algn="ctr">
                        <a:lnSpc>
                          <a:spcPct val="100000"/>
                        </a:lnSpc>
                        <a:spcBef>
                          <a:spcPts val="0"/>
                        </a:spcBef>
                        <a:spcAft>
                          <a:spcPts val="0"/>
                        </a:spcAft>
                      </a:pPr>
                      <a:r>
                        <a:rPr lang="en-US" sz="1400" dirty="0">
                          <a:effectLst/>
                          <a:latin typeface="+mn-lt"/>
                        </a:rPr>
                        <a:t>0.70 </a:t>
                      </a:r>
                      <a:r>
                        <a:rPr lang="en-US" sz="1400" baseline="0" dirty="0" smtClean="0">
                          <a:effectLst/>
                          <a:latin typeface="+mn-lt"/>
                        </a:rPr>
                        <a:t> </a:t>
                      </a:r>
                      <a:r>
                        <a:rPr lang="en-US" sz="1400" dirty="0" smtClean="0">
                          <a:effectLst/>
                          <a:latin typeface="+mn-lt"/>
                        </a:rPr>
                        <a:t>(0.25</a:t>
                      </a:r>
                      <a:r>
                        <a:rPr lang="nl-NL" sz="1400" dirty="0" smtClean="0">
                          <a:effectLst/>
                          <a:latin typeface="+mn-lt"/>
                        </a:rPr>
                        <a:t>─</a:t>
                      </a:r>
                      <a:r>
                        <a:rPr lang="en-US" sz="1400" dirty="0" smtClean="0">
                          <a:effectLst/>
                          <a:latin typeface="+mn-lt"/>
                        </a:rPr>
                        <a:t>1.95</a:t>
                      </a:r>
                      <a:r>
                        <a:rPr lang="en-US" sz="1400" dirty="0">
                          <a:effectLst/>
                          <a:latin typeface="+mn-lt"/>
                        </a:rPr>
                        <a:t>)</a:t>
                      </a:r>
                      <a:endParaRPr lang="en-US" sz="1400" dirty="0">
                        <a:effectLst/>
                        <a:latin typeface="+mn-lt"/>
                        <a:ea typeface="Calibri"/>
                        <a:cs typeface="Times New Roman"/>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449580" marR="0" indent="-449580" algn="ctr"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n-lt"/>
                        </a:rPr>
                        <a:t>0.33</a:t>
                      </a:r>
                      <a:endParaRPr lang="en-US" sz="1350" dirty="0" smtClean="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09602">
                <a:tc vMerge="1">
                  <a:txBody>
                    <a:bodyPr/>
                    <a:lstStyle/>
                    <a:p>
                      <a:endParaRPr lang="en-US"/>
                    </a:p>
                  </a:txBody>
                  <a:tcPr/>
                </a:tc>
                <a:tc>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No</a:t>
                      </a:r>
                      <a:endParaRPr lang="en-US" sz="1400" b="0" dirty="0" smtClean="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2 (0.1)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7 (0.3)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0000"/>
                        </a:lnSpc>
                        <a:spcBef>
                          <a:spcPts val="0"/>
                        </a:spcBef>
                        <a:spcAft>
                          <a:spcPts val="0"/>
                        </a:spcAft>
                      </a:pPr>
                      <a:r>
                        <a:rPr lang="en-US" sz="1400" dirty="0" smtClean="0">
                          <a:effectLst/>
                          <a:latin typeface="+mn-lt"/>
                        </a:rPr>
                        <a:t>0.28 (0.06</a:t>
                      </a:r>
                      <a:r>
                        <a:rPr lang="nl-NL" sz="1400" dirty="0" smtClean="0">
                          <a:effectLst/>
                          <a:latin typeface="+mn-lt"/>
                        </a:rPr>
                        <a:t>─</a:t>
                      </a:r>
                      <a:r>
                        <a:rPr lang="en-US" sz="1400" dirty="0" smtClean="0">
                          <a:effectLst/>
                          <a:latin typeface="+mn-lt"/>
                        </a:rPr>
                        <a:t>1.32)</a:t>
                      </a:r>
                      <a:endParaRPr lang="en-US" sz="1400" dirty="0" smtClean="0">
                        <a:effectLst/>
                        <a:latin typeface="+mn-lt"/>
                        <a:ea typeface="Calibri"/>
                        <a:cs typeface="Times New Roman"/>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449580" marR="0" indent="-449580" algn="ctr">
                        <a:lnSpc>
                          <a:spcPct val="200000"/>
                        </a:lnSpc>
                        <a:spcBef>
                          <a:spcPts val="0"/>
                        </a:spcBef>
                        <a:spcAft>
                          <a:spcPts val="0"/>
                        </a:spcAft>
                      </a:pPr>
                      <a:endParaRPr lang="en-US" sz="1100" dirty="0">
                        <a:effectLst/>
                        <a:latin typeface="+mn-lt"/>
                        <a:ea typeface="Calibri"/>
                        <a:cs typeface="Times New Roman"/>
                      </a:endParaRPr>
                    </a:p>
                  </a:txBody>
                  <a:tcPr marL="18282" marR="1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extLst>
                  <a:ext uri="{0D108BD9-81ED-4DB2-BD59-A6C34878D82A}">
                    <a16:rowId xmlns="" xmlns:a16="http://schemas.microsoft.com/office/drawing/2014/main" val="10008"/>
                  </a:ext>
                </a:extLst>
              </a:tr>
              <a:tr h="309602">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indent="0">
                        <a:lnSpc>
                          <a:spcPct val="115000"/>
                        </a:lnSpc>
                        <a:spcBef>
                          <a:spcPts val="0"/>
                        </a:spcBef>
                        <a:spcAft>
                          <a:spcPts val="0"/>
                        </a:spcAft>
                      </a:pPr>
                      <a:r>
                        <a:rPr lang="en-US" sz="1400" b="1" i="1" dirty="0">
                          <a:solidFill>
                            <a:schemeClr val="accent3">
                              <a:lumMod val="75000"/>
                            </a:schemeClr>
                          </a:solidFill>
                          <a:effectLst/>
                          <a:latin typeface="+mn-lt"/>
                        </a:rPr>
                        <a:t>Post hoc </a:t>
                      </a:r>
                      <a:r>
                        <a:rPr lang="en-US" sz="1400" b="1" dirty="0">
                          <a:effectLst/>
                          <a:latin typeface="+mn-lt"/>
                        </a:rPr>
                        <a:t>composite renal </a:t>
                      </a:r>
                      <a:r>
                        <a:rPr lang="en-US" sz="1400" b="1" dirty="0" smtClean="0">
                          <a:effectLst/>
                          <a:latin typeface="+mn-lt"/>
                        </a:rPr>
                        <a:t>outcome</a:t>
                      </a:r>
                      <a:r>
                        <a:rPr lang="en-US" sz="1400" b="1" baseline="30000" dirty="0" smtClean="0">
                          <a:effectLst/>
                          <a:latin typeface="+mn-lt"/>
                        </a:rPr>
                        <a:t>¥</a:t>
                      </a:r>
                      <a:endParaRPr lang="en-US" sz="1400" b="1" baseline="3000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63500" marR="0" indent="0" algn="ctr">
                        <a:lnSpc>
                          <a:spcPct val="100000"/>
                        </a:lnSpc>
                        <a:spcBef>
                          <a:spcPts val="0"/>
                        </a:spcBef>
                        <a:spcAft>
                          <a:spcPts val="0"/>
                        </a:spcAft>
                      </a:pPr>
                      <a:r>
                        <a:rPr lang="en-US" sz="1400" b="0" dirty="0" smtClean="0">
                          <a:effectLst/>
                          <a:latin typeface="+mn-lt"/>
                          <a:ea typeface="Calibri"/>
                          <a:cs typeface="Times New Roman"/>
                        </a:rPr>
                        <a:t>Yes</a:t>
                      </a:r>
                      <a:endParaRPr lang="en-US" sz="1400" b="0" dirty="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16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26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indent="0" algn="ctr">
                        <a:lnSpc>
                          <a:spcPct val="100000"/>
                        </a:lnSpc>
                        <a:spcBef>
                          <a:spcPts val="0"/>
                        </a:spcBef>
                        <a:spcAft>
                          <a:spcPts val="0"/>
                        </a:spcAft>
                      </a:pPr>
                      <a:r>
                        <a:rPr lang="en-US" sz="1400" dirty="0" smtClean="0">
                          <a:effectLst/>
                          <a:latin typeface="+mn-lt"/>
                        </a:rPr>
                        <a:t>0.64</a:t>
                      </a:r>
                      <a:r>
                        <a:rPr lang="en-US" sz="1400" baseline="0" dirty="0" smtClean="0">
                          <a:effectLst/>
                          <a:latin typeface="+mn-lt"/>
                        </a:rPr>
                        <a:t> </a:t>
                      </a:r>
                      <a:r>
                        <a:rPr lang="en-US" sz="1400" dirty="0" smtClean="0">
                          <a:effectLst/>
                          <a:latin typeface="+mn-lt"/>
                        </a:rPr>
                        <a:t>(0.34</a:t>
                      </a:r>
                      <a:r>
                        <a:rPr lang="nl-NL" sz="1400" dirty="0" smtClean="0">
                          <a:effectLst/>
                          <a:latin typeface="+mn-lt"/>
                        </a:rPr>
                        <a:t>─</a:t>
                      </a:r>
                      <a:r>
                        <a:rPr lang="en-US" sz="1400" dirty="0" smtClean="0">
                          <a:effectLst/>
                          <a:latin typeface="+mn-lt"/>
                        </a:rPr>
                        <a:t>1.19)</a:t>
                      </a:r>
                      <a:endParaRPr lang="en-US" sz="1400" dirty="0">
                        <a:effectLst/>
                        <a:latin typeface="+mn-lt"/>
                        <a:ea typeface="Calibri"/>
                        <a:cs typeface="Times New Roman"/>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lnSpc>
                          <a:spcPct val="100000"/>
                        </a:lnSpc>
                      </a:pPr>
                      <a:r>
                        <a:rPr lang="en-US" sz="1350" dirty="0" smtClean="0">
                          <a:latin typeface="+mn-lt"/>
                        </a:rPr>
                        <a:t>0.97</a:t>
                      </a:r>
                      <a:endParaRPr lang="en-US" sz="135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9"/>
                  </a:ext>
                </a:extLst>
              </a:tr>
              <a:tr h="413393">
                <a:tc vMerge="1">
                  <a:txBody>
                    <a:bodyPr/>
                    <a:lstStyle/>
                    <a:p>
                      <a:endParaRPr lang="en-US"/>
                    </a:p>
                  </a:txBody>
                  <a:tcPr/>
                </a:tc>
                <a:tc>
                  <a:txBody>
                    <a:bodyPr/>
                    <a:lstStyle/>
                    <a:p>
                      <a:pPr marL="6350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No</a:t>
                      </a:r>
                      <a:endParaRPr lang="en-US" sz="1400" b="0" dirty="0" smtClean="0">
                        <a:effectLst/>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21 (0.7)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49580" marR="0" indent="-449580" algn="ctr" defTabSz="914400" rtl="0" eaLnBrk="1" latinLnBrk="0" hangingPunct="1">
                        <a:lnSpc>
                          <a:spcPct val="100000"/>
                        </a:lnSpc>
                        <a:spcBef>
                          <a:spcPts val="0"/>
                        </a:spcBef>
                        <a:spcAft>
                          <a:spcPts val="0"/>
                        </a:spcAft>
                      </a:pPr>
                      <a:r>
                        <a:rPr lang="en-US" sz="1400" kern="1200" dirty="0">
                          <a:solidFill>
                            <a:schemeClr val="tx1"/>
                          </a:solidFill>
                          <a:effectLst/>
                          <a:latin typeface="+mn-lt"/>
                          <a:ea typeface="Calibri"/>
                          <a:cs typeface="Times New Roman"/>
                        </a:rPr>
                        <a:t>32 (1.1)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63500" indent="0" algn="ctr">
                        <a:lnSpc>
                          <a:spcPct val="100000"/>
                        </a:lnSpc>
                      </a:pPr>
                      <a:r>
                        <a:rPr lang="en-US" sz="1400" dirty="0" smtClean="0">
                          <a:latin typeface="+mn-lt"/>
                        </a:rPr>
                        <a:t>0.63 (0.36</a:t>
                      </a:r>
                      <a:r>
                        <a:rPr lang="nl-NL" sz="1400" dirty="0" smtClean="0">
                          <a:effectLst/>
                          <a:latin typeface="+mn-lt"/>
                        </a:rPr>
                        <a:t>─</a:t>
                      </a:r>
                      <a:r>
                        <a:rPr lang="en-US" sz="1400" dirty="0" smtClean="0">
                          <a:latin typeface="+mn-lt"/>
                        </a:rPr>
                        <a:t>1.10)</a:t>
                      </a:r>
                      <a:endParaRPr lang="en-US" sz="1400" dirty="0">
                        <a:latin typeface="+mn-lt"/>
                      </a:endParaRPr>
                    </a:p>
                  </a:txBody>
                  <a:tcPr marL="0"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sz="1100" dirty="0">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460A9">
                        <a:tint val="40000"/>
                      </a:srgbClr>
                    </a:solidFill>
                  </a:tcPr>
                </a:tc>
                <a:extLst>
                  <a:ext uri="{0D108BD9-81ED-4DB2-BD59-A6C34878D82A}">
                    <a16:rowId xmlns="" xmlns:a16="http://schemas.microsoft.com/office/drawing/2014/main" val="10010"/>
                  </a:ext>
                </a:extLst>
              </a:tr>
            </a:tbl>
          </a:graphicData>
        </a:graphic>
      </p:graphicFrame>
      <p:sp>
        <p:nvSpPr>
          <p:cNvPr id="19" name="TextBox 18"/>
          <p:cNvSpPr txBox="1"/>
          <p:nvPr/>
        </p:nvSpPr>
        <p:spPr>
          <a:xfrm>
            <a:off x="7772400" y="5616111"/>
            <a:ext cx="1143000" cy="276999"/>
          </a:xfrm>
          <a:prstGeom prst="rect">
            <a:avLst/>
          </a:prstGeom>
          <a:noFill/>
        </p:spPr>
        <p:txBody>
          <a:bodyPr wrap="square" rtlCol="0">
            <a:spAutoFit/>
          </a:bodyPr>
          <a:lstStyle/>
          <a:p>
            <a:pPr algn="ctr"/>
            <a:r>
              <a:rPr lang="en-US" sz="1200" i="1" dirty="0" smtClean="0"/>
              <a:t>Log</a:t>
            </a:r>
            <a:r>
              <a:rPr lang="en-US" sz="1200" i="1" baseline="-25000" dirty="0" smtClean="0"/>
              <a:t>10</a:t>
            </a:r>
            <a:r>
              <a:rPr lang="en-US" sz="1200" i="1" dirty="0" smtClean="0"/>
              <a:t> scale</a:t>
            </a:r>
            <a:endParaRPr lang="en-US" sz="1200" i="1" dirty="0"/>
          </a:p>
        </p:txBody>
      </p:sp>
      <p:sp>
        <p:nvSpPr>
          <p:cNvPr id="13" name="Rounded Rectangle 12"/>
          <p:cNvSpPr/>
          <p:nvPr/>
        </p:nvSpPr>
        <p:spPr>
          <a:xfrm>
            <a:off x="687859" y="4679576"/>
            <a:ext cx="7998942" cy="806824"/>
          </a:xfrm>
          <a:prstGeom prst="roundRect">
            <a:avLst>
              <a:gd name="adj" fmla="val 2478"/>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hart 17"/>
          <p:cNvGraphicFramePr>
            <a:graphicFrameLocks/>
          </p:cNvGraphicFramePr>
          <p:nvPr>
            <p:extLst/>
          </p:nvPr>
        </p:nvGraphicFramePr>
        <p:xfrm>
          <a:off x="4114801" y="2133600"/>
          <a:ext cx="39624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80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olo 1"/>
          <p:cNvSpPr>
            <a:spLocks noGrp="1"/>
          </p:cNvSpPr>
          <p:nvPr>
            <p:ph type="title"/>
          </p:nvPr>
        </p:nvSpPr>
        <p:spPr>
          <a:xfrm>
            <a:off x="457200" y="166260"/>
            <a:ext cx="8229600" cy="1333224"/>
          </a:xfrm>
        </p:spPr>
        <p:txBody>
          <a:bodyPr>
            <a:normAutofit fontScale="90000"/>
          </a:bodyPr>
          <a:lstStyle/>
          <a:p>
            <a:r>
              <a:rPr lang="it-IT" altLang="en-US" sz="3200" b="1" dirty="0"/>
              <a:t>Tutti i pazienti possono beneficiare di    Sacubitril-Valsartan</a:t>
            </a:r>
            <a:br>
              <a:rPr lang="it-IT" altLang="en-US" sz="3200" b="1" dirty="0"/>
            </a:br>
            <a:endParaRPr lang="it-IT" altLang="en-US" sz="3200" b="1" dirty="0"/>
          </a:p>
        </p:txBody>
      </p:sp>
      <p:sp>
        <p:nvSpPr>
          <p:cNvPr id="111619" name="Segnaposto contenuto 2"/>
          <p:cNvSpPr>
            <a:spLocks noGrp="1"/>
          </p:cNvSpPr>
          <p:nvPr>
            <p:ph idx="1"/>
          </p:nvPr>
        </p:nvSpPr>
        <p:spPr>
          <a:xfrm>
            <a:off x="609600" y="1333224"/>
            <a:ext cx="8229600" cy="4650797"/>
          </a:xfrm>
        </p:spPr>
        <p:txBody>
          <a:bodyPr>
            <a:normAutofit fontScale="85000" lnSpcReduction="20000"/>
          </a:bodyPr>
          <a:lstStyle/>
          <a:p>
            <a:pPr marL="0" indent="0">
              <a:buNone/>
            </a:pPr>
            <a:r>
              <a:rPr lang="it-IT" altLang="en-US" sz="2800" dirty="0">
                <a:solidFill>
                  <a:srgbClr val="FF0000"/>
                </a:solidFill>
              </a:rPr>
              <a:t>Lo studio Paradigm-HF ci dice che il beneficio </a:t>
            </a:r>
            <a:r>
              <a:rPr lang="it-IT" altLang="en-US" sz="2800" dirty="0"/>
              <a:t>(riduzione del 20% di mortalità ed ospedalizzazioni) </a:t>
            </a:r>
          </a:p>
          <a:p>
            <a:pPr marL="0" indent="0">
              <a:buNone/>
            </a:pPr>
            <a:r>
              <a:rPr lang="it-IT" altLang="en-US" sz="2800" b="1" u="sng" dirty="0">
                <a:solidFill>
                  <a:srgbClr val="FF0000"/>
                </a:solidFill>
              </a:rPr>
              <a:t>è stato ottenuto</a:t>
            </a:r>
            <a:r>
              <a:rPr lang="it-IT" altLang="en-US" sz="2800" dirty="0"/>
              <a:t>:</a:t>
            </a:r>
          </a:p>
          <a:p>
            <a:pPr lvl="1"/>
            <a:r>
              <a:rPr lang="it-IT" altLang="en-US" dirty="0" smtClean="0">
                <a:solidFill>
                  <a:srgbClr val="FF0000"/>
                </a:solidFill>
              </a:rPr>
              <a:t>In tutte le classi di età</a:t>
            </a:r>
            <a:endParaRPr lang="it-IT" altLang="en-US" dirty="0" smtClean="0"/>
          </a:p>
          <a:p>
            <a:pPr lvl="1"/>
            <a:r>
              <a:rPr lang="it-IT" altLang="en-US" dirty="0" smtClean="0">
                <a:solidFill>
                  <a:srgbClr val="FF0000"/>
                </a:solidFill>
              </a:rPr>
              <a:t>Indipendentemente dalla FE </a:t>
            </a:r>
            <a:r>
              <a:rPr lang="it-IT" altLang="en-US" dirty="0" smtClean="0"/>
              <a:t>(&lt;/=40%)</a:t>
            </a:r>
          </a:p>
          <a:p>
            <a:pPr lvl="1"/>
            <a:r>
              <a:rPr lang="it-IT" altLang="en-US" dirty="0" smtClean="0">
                <a:solidFill>
                  <a:srgbClr val="FF0000"/>
                </a:solidFill>
              </a:rPr>
              <a:t>In tutte le classi NYHA </a:t>
            </a:r>
            <a:endParaRPr lang="it-IT" altLang="en-US" dirty="0" smtClean="0"/>
          </a:p>
          <a:p>
            <a:pPr lvl="1"/>
            <a:r>
              <a:rPr lang="it-IT" altLang="en-US" dirty="0" smtClean="0">
                <a:solidFill>
                  <a:srgbClr val="FF0000"/>
                </a:solidFill>
              </a:rPr>
              <a:t>Indipendentemente dai livelli di NT-</a:t>
            </a:r>
            <a:r>
              <a:rPr lang="it-IT" altLang="en-US" dirty="0" err="1" smtClean="0">
                <a:solidFill>
                  <a:srgbClr val="FF0000"/>
                </a:solidFill>
              </a:rPr>
              <a:t>proBNP</a:t>
            </a:r>
            <a:r>
              <a:rPr lang="it-IT" altLang="en-US" dirty="0" smtClean="0">
                <a:solidFill>
                  <a:srgbClr val="FF0000"/>
                </a:solidFill>
              </a:rPr>
              <a:t> </a:t>
            </a:r>
            <a:endParaRPr lang="it-IT" altLang="en-US" dirty="0" smtClean="0"/>
          </a:p>
          <a:p>
            <a:pPr lvl="1"/>
            <a:r>
              <a:rPr lang="it-IT" altLang="en-US" dirty="0" smtClean="0">
                <a:solidFill>
                  <a:srgbClr val="FF0000"/>
                </a:solidFill>
              </a:rPr>
              <a:t>Indipendentemente dagli altri trattamenti CV</a:t>
            </a:r>
            <a:r>
              <a:rPr lang="it-IT" altLang="en-US" dirty="0" smtClean="0"/>
              <a:t> (dose BB, AA, </a:t>
            </a:r>
          </a:p>
          <a:p>
            <a:pPr marL="380990" lvl="1" indent="0">
              <a:buNone/>
            </a:pPr>
            <a:r>
              <a:rPr lang="it-IT" altLang="en-US" dirty="0"/>
              <a:t> </a:t>
            </a:r>
            <a:r>
              <a:rPr lang="it-IT" altLang="en-US" dirty="0" smtClean="0"/>
              <a:t>   digitale, ICD/CRT) </a:t>
            </a:r>
          </a:p>
          <a:p>
            <a:pPr lvl="1">
              <a:buFontTx/>
              <a:buChar char="-"/>
            </a:pPr>
            <a:r>
              <a:rPr lang="it-IT" altLang="en-US" dirty="0" smtClean="0">
                <a:solidFill>
                  <a:srgbClr val="FF0000"/>
                </a:solidFill>
              </a:rPr>
              <a:t>Indipendentemente dall’eziologia </a:t>
            </a:r>
          </a:p>
          <a:p>
            <a:pPr lvl="1">
              <a:buFontTx/>
              <a:buChar char="-"/>
            </a:pPr>
            <a:r>
              <a:rPr lang="it-IT" altLang="en-US" b="1" dirty="0" smtClean="0">
                <a:solidFill>
                  <a:srgbClr val="FF0000"/>
                </a:solidFill>
              </a:rPr>
              <a:t>Indipendentemente dalle patologie concomitanti </a:t>
            </a:r>
            <a:r>
              <a:rPr lang="it-IT" altLang="en-US" b="1" dirty="0" smtClean="0"/>
              <a:t>(AF, COPD, DMT2, CKD</a:t>
            </a:r>
            <a:r>
              <a:rPr lang="it-IT" altLang="en-US" dirty="0" smtClean="0"/>
              <a:t>)</a:t>
            </a:r>
          </a:p>
          <a:p>
            <a:pPr marL="380990" lvl="1" indent="0">
              <a:buNone/>
            </a:pPr>
            <a:endParaRPr lang="it-IT" altLang="en-US" dirty="0" smtClean="0"/>
          </a:p>
          <a:p>
            <a:pPr marL="380990" lvl="1" indent="0">
              <a:buNone/>
            </a:pPr>
            <a:endParaRPr lang="it-IT" altLang="en-US" dirty="0" smtClean="0">
              <a:solidFill>
                <a:srgbClr val="FF0000"/>
              </a:solidFill>
            </a:endParaRPr>
          </a:p>
        </p:txBody>
      </p:sp>
    </p:spTree>
    <p:extLst>
      <p:ext uri="{BB962C8B-B14F-4D97-AF65-F5344CB8AC3E}">
        <p14:creationId xmlns:p14="http://schemas.microsoft.com/office/powerpoint/2010/main" val="6639262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2621"/>
            <a:ext cx="7772400" cy="958851"/>
          </a:xfrm>
        </p:spPr>
        <p:txBody>
          <a:bodyPr>
            <a:noAutofit/>
          </a:bodyPr>
          <a:lstStyle/>
          <a:p>
            <a:r>
              <a:rPr lang="en-US" sz="2133" dirty="0" err="1"/>
              <a:t>Sacubitril</a:t>
            </a:r>
            <a:r>
              <a:rPr lang="en-US" sz="2133" dirty="0"/>
              <a:t>/Valsartan </a:t>
            </a:r>
            <a:r>
              <a:rPr lang="en-US" sz="2133" dirty="0" err="1"/>
              <a:t>riduce</a:t>
            </a:r>
            <a:r>
              <a:rPr lang="en-US" sz="2133" dirty="0"/>
              <a:t> </a:t>
            </a:r>
            <a:r>
              <a:rPr lang="en-US" sz="2133" dirty="0" err="1"/>
              <a:t>l’Acido</a:t>
            </a:r>
            <a:r>
              <a:rPr lang="en-US" sz="2133" dirty="0"/>
              <a:t> </a:t>
            </a:r>
            <a:r>
              <a:rPr lang="en-US" sz="2133" dirty="0" err="1"/>
              <a:t>Urico</a:t>
            </a:r>
            <a:r>
              <a:rPr lang="en-US" sz="2133" dirty="0"/>
              <a:t> </a:t>
            </a:r>
            <a:r>
              <a:rPr lang="en-US" sz="2133" dirty="0" err="1"/>
              <a:t>Sierico</a:t>
            </a:r>
            <a:r>
              <a:rPr lang="en-US" sz="2133" dirty="0"/>
              <a:t>, </a:t>
            </a:r>
            <a:br>
              <a:rPr lang="en-US" sz="2133" dirty="0"/>
            </a:br>
            <a:r>
              <a:rPr lang="en-US" sz="2133" dirty="0"/>
              <a:t>un </a:t>
            </a:r>
            <a:r>
              <a:rPr lang="en-US" sz="2133" dirty="0" err="1"/>
              <a:t>predittore</a:t>
            </a:r>
            <a:r>
              <a:rPr lang="en-US" sz="2133" dirty="0"/>
              <a:t> </a:t>
            </a:r>
            <a:r>
              <a:rPr lang="en-US" sz="2133" dirty="0" err="1"/>
              <a:t>indipendente</a:t>
            </a:r>
            <a:r>
              <a:rPr lang="en-US" sz="2133" dirty="0"/>
              <a:t> di </a:t>
            </a:r>
            <a:r>
              <a:rPr lang="en-US" sz="2133" dirty="0" err="1"/>
              <a:t>eventi</a:t>
            </a:r>
            <a:r>
              <a:rPr lang="en-US" sz="2133" dirty="0"/>
              <a:t> CVS</a:t>
            </a:r>
          </a:p>
        </p:txBody>
      </p:sp>
      <p:sp>
        <p:nvSpPr>
          <p:cNvPr id="3" name="Content Placeholder 2"/>
          <p:cNvSpPr>
            <a:spLocks noGrp="1"/>
          </p:cNvSpPr>
          <p:nvPr>
            <p:ph idx="4294967295"/>
          </p:nvPr>
        </p:nvSpPr>
        <p:spPr>
          <a:xfrm>
            <a:off x="0" y="1509185"/>
            <a:ext cx="7772400" cy="1339849"/>
          </a:xfrm>
          <a:solidFill>
            <a:schemeClr val="bg1">
              <a:lumMod val="95000"/>
            </a:schemeClr>
          </a:solidFill>
        </p:spPr>
        <p:txBody>
          <a:bodyPr>
            <a:noAutofit/>
          </a:bodyPr>
          <a:lstStyle/>
          <a:p>
            <a:pPr algn="just">
              <a:spcBef>
                <a:spcPts val="0"/>
              </a:spcBef>
            </a:pPr>
            <a:r>
              <a:rPr lang="en-US" sz="1400" dirty="0"/>
              <a:t>During the run-in period, SUA decreased in both treatment groups. When switching from enalapril to sacubitril/valsartan and remained lower in the sacubitril/valsartan group than in the enalapril group at 4, 12, and 24 months after randomization</a:t>
            </a:r>
          </a:p>
          <a:p>
            <a:pPr>
              <a:spcBef>
                <a:spcPts val="0"/>
              </a:spcBef>
            </a:pPr>
            <a:r>
              <a:rPr lang="en-US" sz="1400" dirty="0"/>
              <a:t>At 4 months after randomization, SUA was approximately 0.25 mg/</a:t>
            </a:r>
            <a:r>
              <a:rPr lang="en-US" sz="1400" dirty="0" err="1"/>
              <a:t>dL</a:t>
            </a:r>
            <a:r>
              <a:rPr lang="en-US" sz="1400" dirty="0"/>
              <a:t> (95% CI: -0.33, -0.18, P&lt;0.0001) lower in the sacubitril/valsartan group and this difference persisted at 12 and 24 months</a:t>
            </a:r>
          </a:p>
        </p:txBody>
      </p:sp>
      <p:sp>
        <p:nvSpPr>
          <p:cNvPr id="4" name="Footer Placeholder 3"/>
          <p:cNvSpPr>
            <a:spLocks noGrp="1"/>
          </p:cNvSpPr>
          <p:nvPr>
            <p:ph type="ftr" sz="quarter" idx="4294967295"/>
          </p:nvPr>
        </p:nvSpPr>
        <p:spPr>
          <a:xfrm>
            <a:off x="518355" y="6292039"/>
            <a:ext cx="2590800" cy="378884"/>
          </a:xfrm>
          <a:prstGeom prst="rect">
            <a:avLst/>
          </a:prstGeom>
        </p:spPr>
        <p:txBody>
          <a:bodyPr/>
          <a:lstStyle/>
          <a:p>
            <a:pPr algn="just" defTabSz="914377" fontAlgn="base">
              <a:spcBef>
                <a:spcPct val="0"/>
              </a:spcBef>
              <a:spcAft>
                <a:spcPct val="0"/>
              </a:spcAft>
              <a:defRPr/>
            </a:pPr>
            <a:r>
              <a:rPr lang="en-US" sz="1067" dirty="0">
                <a:solidFill>
                  <a:prstClr val="black"/>
                </a:solidFill>
                <a:latin typeface="Arial" charset="0"/>
              </a:rPr>
              <a:t>CI, confidence interval; SUA, serum uric acid</a:t>
            </a:r>
          </a:p>
        </p:txBody>
      </p:sp>
      <p:sp>
        <p:nvSpPr>
          <p:cNvPr id="5" name="Slide Number Placeholder 4"/>
          <p:cNvSpPr>
            <a:spLocks noGrp="1"/>
          </p:cNvSpPr>
          <p:nvPr>
            <p:ph type="sldNum" sz="quarter" idx="4294967295"/>
          </p:nvPr>
        </p:nvSpPr>
        <p:spPr>
          <a:xfrm>
            <a:off x="-1" y="6172199"/>
            <a:ext cx="539553" cy="292784"/>
          </a:xfrm>
          <a:prstGeom prst="rect">
            <a:avLst/>
          </a:prstGeom>
        </p:spPr>
        <p:txBody>
          <a:bodyPr/>
          <a:lstStyle/>
          <a:p>
            <a:pPr algn="l" defTabSz="914377" fontAlgn="base">
              <a:spcBef>
                <a:spcPct val="0"/>
              </a:spcBef>
              <a:spcAft>
                <a:spcPct val="0"/>
              </a:spcAft>
              <a:defRPr/>
            </a:pPr>
            <a:fld id="{47547CF9-5B10-D24F-A8D7-45A9778164F7}" type="slidenum">
              <a:rPr lang="uk-UA" sz="1067">
                <a:solidFill>
                  <a:prstClr val="black"/>
                </a:solidFill>
                <a:latin typeface="Arial" charset="0"/>
              </a:rPr>
              <a:pPr algn="l" defTabSz="914377" fontAlgn="base">
                <a:spcBef>
                  <a:spcPct val="0"/>
                </a:spcBef>
                <a:spcAft>
                  <a:spcPct val="0"/>
                </a:spcAft>
                <a:defRPr/>
              </a:pPr>
              <a:t>55</a:t>
            </a:fld>
            <a:endParaRPr lang="uk-UA" sz="1067" dirty="0">
              <a:solidFill>
                <a:prstClr val="black"/>
              </a:solidFill>
              <a:latin typeface="Arial" charset="0"/>
            </a:endParaRPr>
          </a:p>
        </p:txBody>
      </p:sp>
      <p:sp>
        <p:nvSpPr>
          <p:cNvPr id="7" name="Rectangle 6"/>
          <p:cNvSpPr/>
          <p:nvPr/>
        </p:nvSpPr>
        <p:spPr>
          <a:xfrm>
            <a:off x="2667001" y="2801787"/>
            <a:ext cx="3810000" cy="246171"/>
          </a:xfrm>
          <a:prstGeom prst="rect">
            <a:avLst/>
          </a:prstGeom>
        </p:spPr>
        <p:txBody>
          <a:bodyPr wrap="square" lIns="91391" tIns="45695" rIns="91391" bIns="45695">
            <a:spAutoFit/>
          </a:bodyPr>
          <a:lstStyle/>
          <a:p>
            <a:pPr defTabSz="914377">
              <a:defRPr/>
            </a:pPr>
            <a:r>
              <a:rPr lang="en-US" sz="1000" b="1" dirty="0">
                <a:solidFill>
                  <a:srgbClr val="000000"/>
                </a:solidFill>
                <a:latin typeface="Arial"/>
              </a:rPr>
              <a:t>Effect of study drug on serum uric acid (SUA) concentration</a:t>
            </a:r>
            <a:endParaRPr lang="en-US" sz="1000" dirty="0">
              <a:solidFill>
                <a:srgbClr val="000000"/>
              </a:solidFill>
              <a:latin typeface="Arial"/>
            </a:endParaRPr>
          </a:p>
        </p:txBody>
      </p:sp>
      <p:sp>
        <p:nvSpPr>
          <p:cNvPr id="9" name="Footer Placeholder 3"/>
          <p:cNvSpPr txBox="1">
            <a:spLocks/>
          </p:cNvSpPr>
          <p:nvPr/>
        </p:nvSpPr>
        <p:spPr>
          <a:xfrm>
            <a:off x="5446783" y="6374358"/>
            <a:ext cx="2590800" cy="378860"/>
          </a:xfrm>
          <a:prstGeom prst="rect">
            <a:avLst/>
          </a:prstGeom>
          <a:noFill/>
        </p:spPr>
        <p:txBody>
          <a:bodyPr wrap="square" lIns="0" tIns="0" rIns="0" bIns="0" rtlCol="0" anchor="t" anchorCtr="0">
            <a:noAutofit/>
          </a:bodyPr>
          <a:lstStyle>
            <a:defPPr>
              <a:defRPr lang="en-US"/>
            </a:defPPr>
            <a:lvl1pPr marL="0" algn="l" defTabSz="914400" rtl="0" eaLnBrk="1" latinLnBrk="0" hangingPunct="1">
              <a:defRPr lang="en-US" sz="700" kern="1200" dirty="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4377">
              <a:defRPr/>
            </a:pPr>
            <a:r>
              <a:rPr lang="en-US" dirty="0" err="1">
                <a:solidFill>
                  <a:srgbClr val="FFFFFF">
                    <a:lumMod val="50000"/>
                  </a:srgbClr>
                </a:solidFill>
                <a:latin typeface="Arial"/>
              </a:rPr>
              <a:t>Mogensen</a:t>
            </a:r>
            <a:r>
              <a:rPr lang="en-US" dirty="0">
                <a:solidFill>
                  <a:srgbClr val="FFFFFF">
                    <a:lumMod val="50000"/>
                  </a:srgbClr>
                </a:solidFill>
                <a:latin typeface="Arial"/>
              </a:rPr>
              <a:t> UA et al. European Journal of Heart Failure. 2017</a:t>
            </a:r>
            <a:endParaRPr lang="en-US" dirty="0">
              <a:latin typeface="Arial"/>
            </a:endParaRPr>
          </a:p>
        </p:txBody>
      </p:sp>
      <p:grpSp>
        <p:nvGrpSpPr>
          <p:cNvPr id="11" name="Group 4"/>
          <p:cNvGrpSpPr>
            <a:grpSpLocks noChangeAspect="1"/>
          </p:cNvGrpSpPr>
          <p:nvPr/>
        </p:nvGrpSpPr>
        <p:grpSpPr bwMode="auto">
          <a:xfrm>
            <a:off x="1752412" y="3048005"/>
            <a:ext cx="4987347" cy="3034621"/>
            <a:chOff x="714" y="777"/>
            <a:chExt cx="4309" cy="2770"/>
          </a:xfrm>
        </p:grpSpPr>
        <p:sp>
          <p:nvSpPr>
            <p:cNvPr id="12" name="AutoShape 3"/>
            <p:cNvSpPr>
              <a:spLocks noChangeAspect="1" noChangeArrowheads="1" noTextEdit="1"/>
            </p:cNvSpPr>
            <p:nvPr/>
          </p:nvSpPr>
          <p:spPr bwMode="auto">
            <a:xfrm>
              <a:off x="780" y="785"/>
              <a:ext cx="4200" cy="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3" name="Line 5"/>
            <p:cNvSpPr>
              <a:spLocks noChangeShapeType="1"/>
            </p:cNvSpPr>
            <p:nvPr/>
          </p:nvSpPr>
          <p:spPr bwMode="auto">
            <a:xfrm>
              <a:off x="2208" y="1115"/>
              <a:ext cx="0" cy="494"/>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4" name="Line 6"/>
            <p:cNvSpPr>
              <a:spLocks noChangeShapeType="1"/>
            </p:cNvSpPr>
            <p:nvPr/>
          </p:nvSpPr>
          <p:spPr bwMode="auto">
            <a:xfrm>
              <a:off x="2192" y="1117"/>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5" name="Line 7"/>
            <p:cNvSpPr>
              <a:spLocks noChangeShapeType="1"/>
            </p:cNvSpPr>
            <p:nvPr/>
          </p:nvSpPr>
          <p:spPr bwMode="auto">
            <a:xfrm>
              <a:off x="2192" y="1609"/>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6" name="Line 8"/>
            <p:cNvSpPr>
              <a:spLocks noChangeShapeType="1"/>
            </p:cNvSpPr>
            <p:nvPr/>
          </p:nvSpPr>
          <p:spPr bwMode="auto">
            <a:xfrm>
              <a:off x="2192" y="154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7" name="Line 9"/>
            <p:cNvSpPr>
              <a:spLocks noChangeShapeType="1"/>
            </p:cNvSpPr>
            <p:nvPr/>
          </p:nvSpPr>
          <p:spPr bwMode="auto">
            <a:xfrm>
              <a:off x="2192" y="118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8" name="Line 10"/>
            <p:cNvSpPr>
              <a:spLocks noChangeShapeType="1"/>
            </p:cNvSpPr>
            <p:nvPr/>
          </p:nvSpPr>
          <p:spPr bwMode="auto">
            <a:xfrm>
              <a:off x="1690" y="1223"/>
              <a:ext cx="0" cy="462"/>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9" name="Line 11"/>
            <p:cNvSpPr>
              <a:spLocks noChangeShapeType="1"/>
            </p:cNvSpPr>
            <p:nvPr/>
          </p:nvSpPr>
          <p:spPr bwMode="auto">
            <a:xfrm>
              <a:off x="1674" y="122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0" name="Line 12"/>
            <p:cNvSpPr>
              <a:spLocks noChangeShapeType="1"/>
            </p:cNvSpPr>
            <p:nvPr/>
          </p:nvSpPr>
          <p:spPr bwMode="auto">
            <a:xfrm>
              <a:off x="1674" y="168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1" name="Line 13"/>
            <p:cNvSpPr>
              <a:spLocks noChangeShapeType="1"/>
            </p:cNvSpPr>
            <p:nvPr/>
          </p:nvSpPr>
          <p:spPr bwMode="auto">
            <a:xfrm>
              <a:off x="2726" y="1921"/>
              <a:ext cx="0" cy="51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2" name="Line 14"/>
            <p:cNvSpPr>
              <a:spLocks noChangeShapeType="1"/>
            </p:cNvSpPr>
            <p:nvPr/>
          </p:nvSpPr>
          <p:spPr bwMode="auto">
            <a:xfrm>
              <a:off x="2710" y="1923"/>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3" name="Line 15"/>
            <p:cNvSpPr>
              <a:spLocks noChangeShapeType="1"/>
            </p:cNvSpPr>
            <p:nvPr/>
          </p:nvSpPr>
          <p:spPr bwMode="auto">
            <a:xfrm>
              <a:off x="2710" y="2431"/>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4" name="Line 16"/>
            <p:cNvSpPr>
              <a:spLocks noChangeShapeType="1"/>
            </p:cNvSpPr>
            <p:nvPr/>
          </p:nvSpPr>
          <p:spPr bwMode="auto">
            <a:xfrm>
              <a:off x="2710" y="2119"/>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5" name="Line 17"/>
            <p:cNvSpPr>
              <a:spLocks noChangeShapeType="1"/>
            </p:cNvSpPr>
            <p:nvPr/>
          </p:nvSpPr>
          <p:spPr bwMode="auto">
            <a:xfrm>
              <a:off x="3242" y="1929"/>
              <a:ext cx="0" cy="406"/>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6" name="Line 18"/>
            <p:cNvSpPr>
              <a:spLocks noChangeShapeType="1"/>
            </p:cNvSpPr>
            <p:nvPr/>
          </p:nvSpPr>
          <p:spPr bwMode="auto">
            <a:xfrm>
              <a:off x="3226" y="1931"/>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7" name="Line 19"/>
            <p:cNvSpPr>
              <a:spLocks noChangeShapeType="1"/>
            </p:cNvSpPr>
            <p:nvPr/>
          </p:nvSpPr>
          <p:spPr bwMode="auto">
            <a:xfrm>
              <a:off x="3226" y="233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8" name="Line 20"/>
            <p:cNvSpPr>
              <a:spLocks noChangeShapeType="1"/>
            </p:cNvSpPr>
            <p:nvPr/>
          </p:nvSpPr>
          <p:spPr bwMode="auto">
            <a:xfrm>
              <a:off x="3226" y="2127"/>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29" name="Line 21"/>
            <p:cNvSpPr>
              <a:spLocks noChangeShapeType="1"/>
            </p:cNvSpPr>
            <p:nvPr/>
          </p:nvSpPr>
          <p:spPr bwMode="auto">
            <a:xfrm>
              <a:off x="3242" y="1419"/>
              <a:ext cx="0" cy="398"/>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0" name="Line 22"/>
            <p:cNvSpPr>
              <a:spLocks noChangeShapeType="1"/>
            </p:cNvSpPr>
            <p:nvPr/>
          </p:nvSpPr>
          <p:spPr bwMode="auto">
            <a:xfrm>
              <a:off x="3226" y="1421"/>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1" name="Line 23"/>
            <p:cNvSpPr>
              <a:spLocks noChangeShapeType="1"/>
            </p:cNvSpPr>
            <p:nvPr/>
          </p:nvSpPr>
          <p:spPr bwMode="auto">
            <a:xfrm>
              <a:off x="3226" y="1817"/>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2" name="Line 24"/>
            <p:cNvSpPr>
              <a:spLocks noChangeShapeType="1"/>
            </p:cNvSpPr>
            <p:nvPr/>
          </p:nvSpPr>
          <p:spPr bwMode="auto">
            <a:xfrm>
              <a:off x="3226" y="1617"/>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3" name="Line 25"/>
            <p:cNvSpPr>
              <a:spLocks noChangeShapeType="1"/>
            </p:cNvSpPr>
            <p:nvPr/>
          </p:nvSpPr>
          <p:spPr bwMode="auto">
            <a:xfrm>
              <a:off x="3760" y="1343"/>
              <a:ext cx="0" cy="39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4" name="Line 26"/>
            <p:cNvSpPr>
              <a:spLocks noChangeShapeType="1"/>
            </p:cNvSpPr>
            <p:nvPr/>
          </p:nvSpPr>
          <p:spPr bwMode="auto">
            <a:xfrm>
              <a:off x="3744" y="134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5" name="Line 27"/>
            <p:cNvSpPr>
              <a:spLocks noChangeShapeType="1"/>
            </p:cNvSpPr>
            <p:nvPr/>
          </p:nvSpPr>
          <p:spPr bwMode="auto">
            <a:xfrm>
              <a:off x="3744" y="1733"/>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6" name="Line 28"/>
            <p:cNvSpPr>
              <a:spLocks noChangeShapeType="1"/>
            </p:cNvSpPr>
            <p:nvPr/>
          </p:nvSpPr>
          <p:spPr bwMode="auto">
            <a:xfrm>
              <a:off x="3760" y="2003"/>
              <a:ext cx="0" cy="39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7" name="Line 29"/>
            <p:cNvSpPr>
              <a:spLocks noChangeShapeType="1"/>
            </p:cNvSpPr>
            <p:nvPr/>
          </p:nvSpPr>
          <p:spPr bwMode="auto">
            <a:xfrm>
              <a:off x="3744" y="200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8" name="Line 30"/>
            <p:cNvSpPr>
              <a:spLocks noChangeShapeType="1"/>
            </p:cNvSpPr>
            <p:nvPr/>
          </p:nvSpPr>
          <p:spPr bwMode="auto">
            <a:xfrm>
              <a:off x="3744" y="2393"/>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9" name="Line 31"/>
            <p:cNvSpPr>
              <a:spLocks noChangeShapeType="1"/>
            </p:cNvSpPr>
            <p:nvPr/>
          </p:nvSpPr>
          <p:spPr bwMode="auto">
            <a:xfrm>
              <a:off x="4276" y="2053"/>
              <a:ext cx="0" cy="358"/>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0" name="Line 32"/>
            <p:cNvSpPr>
              <a:spLocks noChangeShapeType="1"/>
            </p:cNvSpPr>
            <p:nvPr/>
          </p:nvSpPr>
          <p:spPr bwMode="auto">
            <a:xfrm>
              <a:off x="4262" y="2057"/>
              <a:ext cx="30"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1" name="Line 33"/>
            <p:cNvSpPr>
              <a:spLocks noChangeShapeType="1"/>
            </p:cNvSpPr>
            <p:nvPr/>
          </p:nvSpPr>
          <p:spPr bwMode="auto">
            <a:xfrm>
              <a:off x="4262" y="2411"/>
              <a:ext cx="30"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2" name="Line 34"/>
            <p:cNvSpPr>
              <a:spLocks noChangeShapeType="1"/>
            </p:cNvSpPr>
            <p:nvPr/>
          </p:nvSpPr>
          <p:spPr bwMode="auto">
            <a:xfrm>
              <a:off x="4276" y="1587"/>
              <a:ext cx="0" cy="342"/>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3" name="Line 35"/>
            <p:cNvSpPr>
              <a:spLocks noChangeShapeType="1"/>
            </p:cNvSpPr>
            <p:nvPr/>
          </p:nvSpPr>
          <p:spPr bwMode="auto">
            <a:xfrm>
              <a:off x="4262" y="1589"/>
              <a:ext cx="30"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4" name="Line 36"/>
            <p:cNvSpPr>
              <a:spLocks noChangeShapeType="1"/>
            </p:cNvSpPr>
            <p:nvPr/>
          </p:nvSpPr>
          <p:spPr bwMode="auto">
            <a:xfrm>
              <a:off x="4262" y="1929"/>
              <a:ext cx="30"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5" name="Line 37"/>
            <p:cNvSpPr>
              <a:spLocks noChangeShapeType="1"/>
            </p:cNvSpPr>
            <p:nvPr/>
          </p:nvSpPr>
          <p:spPr bwMode="auto">
            <a:xfrm>
              <a:off x="4794" y="1555"/>
              <a:ext cx="0" cy="43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6" name="Line 38"/>
            <p:cNvSpPr>
              <a:spLocks noChangeShapeType="1"/>
            </p:cNvSpPr>
            <p:nvPr/>
          </p:nvSpPr>
          <p:spPr bwMode="auto">
            <a:xfrm>
              <a:off x="4778" y="1557"/>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7" name="Line 39"/>
            <p:cNvSpPr>
              <a:spLocks noChangeShapeType="1"/>
            </p:cNvSpPr>
            <p:nvPr/>
          </p:nvSpPr>
          <p:spPr bwMode="auto">
            <a:xfrm>
              <a:off x="4778" y="1985"/>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8" name="Line 40"/>
            <p:cNvSpPr>
              <a:spLocks noChangeShapeType="1"/>
            </p:cNvSpPr>
            <p:nvPr/>
          </p:nvSpPr>
          <p:spPr bwMode="auto">
            <a:xfrm>
              <a:off x="4794" y="2059"/>
              <a:ext cx="0" cy="462"/>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9" name="Line 41"/>
            <p:cNvSpPr>
              <a:spLocks noChangeShapeType="1"/>
            </p:cNvSpPr>
            <p:nvPr/>
          </p:nvSpPr>
          <p:spPr bwMode="auto">
            <a:xfrm>
              <a:off x="4778" y="2061"/>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0" name="Line 42"/>
            <p:cNvSpPr>
              <a:spLocks noChangeShapeType="1"/>
            </p:cNvSpPr>
            <p:nvPr/>
          </p:nvSpPr>
          <p:spPr bwMode="auto">
            <a:xfrm>
              <a:off x="4778" y="2521"/>
              <a:ext cx="3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1" name="Freeform 43"/>
            <p:cNvSpPr>
              <a:spLocks/>
            </p:cNvSpPr>
            <p:nvPr/>
          </p:nvSpPr>
          <p:spPr bwMode="auto">
            <a:xfrm>
              <a:off x="1690" y="1331"/>
              <a:ext cx="3104" cy="966"/>
            </a:xfrm>
            <a:custGeom>
              <a:avLst/>
              <a:gdLst>
                <a:gd name="T0" fmla="*/ 0 w 3104"/>
                <a:gd name="T1" fmla="*/ 56 h 966"/>
                <a:gd name="T2" fmla="*/ 518 w 3104"/>
                <a:gd name="T3" fmla="*/ 0 h 966"/>
                <a:gd name="T4" fmla="*/ 1036 w 3104"/>
                <a:gd name="T5" fmla="*/ 744 h 966"/>
                <a:gd name="T6" fmla="*/ 1552 w 3104"/>
                <a:gd name="T7" fmla="*/ 802 h 966"/>
                <a:gd name="T8" fmla="*/ 2064 w 3104"/>
                <a:gd name="T9" fmla="*/ 868 h 966"/>
                <a:gd name="T10" fmla="*/ 2586 w 3104"/>
                <a:gd name="T11" fmla="*/ 900 h 966"/>
                <a:gd name="T12" fmla="*/ 3104 w 3104"/>
                <a:gd name="T13" fmla="*/ 966 h 966"/>
              </a:gdLst>
              <a:ahLst/>
              <a:cxnLst>
                <a:cxn ang="0">
                  <a:pos x="T0" y="T1"/>
                </a:cxn>
                <a:cxn ang="0">
                  <a:pos x="T2" y="T3"/>
                </a:cxn>
                <a:cxn ang="0">
                  <a:pos x="T4" y="T5"/>
                </a:cxn>
                <a:cxn ang="0">
                  <a:pos x="T6" y="T7"/>
                </a:cxn>
                <a:cxn ang="0">
                  <a:pos x="T8" y="T9"/>
                </a:cxn>
                <a:cxn ang="0">
                  <a:pos x="T10" y="T11"/>
                </a:cxn>
                <a:cxn ang="0">
                  <a:pos x="T12" y="T13"/>
                </a:cxn>
              </a:cxnLst>
              <a:rect l="0" t="0" r="r" b="b"/>
              <a:pathLst>
                <a:path w="3104" h="966">
                  <a:moveTo>
                    <a:pt x="0" y="56"/>
                  </a:moveTo>
                  <a:lnTo>
                    <a:pt x="518" y="0"/>
                  </a:lnTo>
                  <a:lnTo>
                    <a:pt x="1036" y="744"/>
                  </a:lnTo>
                  <a:lnTo>
                    <a:pt x="1552" y="802"/>
                  </a:lnTo>
                  <a:lnTo>
                    <a:pt x="2064" y="868"/>
                  </a:lnTo>
                  <a:lnTo>
                    <a:pt x="2586" y="900"/>
                  </a:lnTo>
                  <a:lnTo>
                    <a:pt x="3104" y="966"/>
                  </a:lnTo>
                </a:path>
              </a:pathLst>
            </a:custGeom>
            <a:noFill/>
            <a:ln w="12700">
              <a:solidFill>
                <a:srgbClr val="ED1E2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2" name="Line 44"/>
            <p:cNvSpPr>
              <a:spLocks noChangeShapeType="1"/>
            </p:cNvSpPr>
            <p:nvPr/>
          </p:nvSpPr>
          <p:spPr bwMode="auto">
            <a:xfrm>
              <a:off x="1174" y="895"/>
              <a:ext cx="0" cy="24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3" name="Line 45"/>
            <p:cNvSpPr>
              <a:spLocks noChangeShapeType="1"/>
            </p:cNvSpPr>
            <p:nvPr/>
          </p:nvSpPr>
          <p:spPr bwMode="auto">
            <a:xfrm flipH="1">
              <a:off x="1138" y="1157"/>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4" name="Line 46"/>
            <p:cNvSpPr>
              <a:spLocks noChangeShapeType="1"/>
            </p:cNvSpPr>
            <p:nvPr/>
          </p:nvSpPr>
          <p:spPr bwMode="auto">
            <a:xfrm flipH="1">
              <a:off x="1138" y="1421"/>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5" name="Line 47"/>
            <p:cNvSpPr>
              <a:spLocks noChangeShapeType="1"/>
            </p:cNvSpPr>
            <p:nvPr/>
          </p:nvSpPr>
          <p:spPr bwMode="auto">
            <a:xfrm flipH="1">
              <a:off x="1138" y="1683"/>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6" name="Line 48"/>
            <p:cNvSpPr>
              <a:spLocks noChangeShapeType="1"/>
            </p:cNvSpPr>
            <p:nvPr/>
          </p:nvSpPr>
          <p:spPr bwMode="auto">
            <a:xfrm flipH="1">
              <a:off x="1138" y="1947"/>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7" name="Line 49"/>
            <p:cNvSpPr>
              <a:spLocks noChangeShapeType="1"/>
            </p:cNvSpPr>
            <p:nvPr/>
          </p:nvSpPr>
          <p:spPr bwMode="auto">
            <a:xfrm flipH="1">
              <a:off x="1138" y="2209"/>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8" name="Line 50"/>
            <p:cNvSpPr>
              <a:spLocks noChangeShapeType="1"/>
            </p:cNvSpPr>
            <p:nvPr/>
          </p:nvSpPr>
          <p:spPr bwMode="auto">
            <a:xfrm flipH="1">
              <a:off x="1138" y="2473"/>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9" name="Line 51"/>
            <p:cNvSpPr>
              <a:spLocks noChangeShapeType="1"/>
            </p:cNvSpPr>
            <p:nvPr/>
          </p:nvSpPr>
          <p:spPr bwMode="auto">
            <a:xfrm flipH="1">
              <a:off x="1138" y="2735"/>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0" name="Line 52"/>
            <p:cNvSpPr>
              <a:spLocks noChangeShapeType="1"/>
            </p:cNvSpPr>
            <p:nvPr/>
          </p:nvSpPr>
          <p:spPr bwMode="auto">
            <a:xfrm flipH="1">
              <a:off x="1138" y="2999"/>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1" name="Line 53"/>
            <p:cNvSpPr>
              <a:spLocks noChangeShapeType="1"/>
            </p:cNvSpPr>
            <p:nvPr/>
          </p:nvSpPr>
          <p:spPr bwMode="auto">
            <a:xfrm flipH="1">
              <a:off x="1138" y="895"/>
              <a:ext cx="3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2" name="Line 54"/>
            <p:cNvSpPr>
              <a:spLocks noChangeShapeType="1"/>
            </p:cNvSpPr>
            <p:nvPr/>
          </p:nvSpPr>
          <p:spPr bwMode="auto">
            <a:xfrm flipH="1">
              <a:off x="1138" y="3263"/>
              <a:ext cx="365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3" name="Line 55"/>
            <p:cNvSpPr>
              <a:spLocks noChangeShapeType="1"/>
            </p:cNvSpPr>
            <p:nvPr/>
          </p:nvSpPr>
          <p:spPr bwMode="auto">
            <a:xfrm>
              <a:off x="4276"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4" name="Line 56"/>
            <p:cNvSpPr>
              <a:spLocks noChangeShapeType="1"/>
            </p:cNvSpPr>
            <p:nvPr/>
          </p:nvSpPr>
          <p:spPr bwMode="auto">
            <a:xfrm>
              <a:off x="3760"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5" name="Line 57"/>
            <p:cNvSpPr>
              <a:spLocks noChangeShapeType="1"/>
            </p:cNvSpPr>
            <p:nvPr/>
          </p:nvSpPr>
          <p:spPr bwMode="auto">
            <a:xfrm>
              <a:off x="3242"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6" name="Line 58"/>
            <p:cNvSpPr>
              <a:spLocks noChangeShapeType="1"/>
            </p:cNvSpPr>
            <p:nvPr/>
          </p:nvSpPr>
          <p:spPr bwMode="auto">
            <a:xfrm>
              <a:off x="2726"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7" name="Line 59"/>
            <p:cNvSpPr>
              <a:spLocks noChangeShapeType="1"/>
            </p:cNvSpPr>
            <p:nvPr/>
          </p:nvSpPr>
          <p:spPr bwMode="auto">
            <a:xfrm>
              <a:off x="2208"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8" name="Line 60"/>
            <p:cNvSpPr>
              <a:spLocks noChangeShapeType="1"/>
            </p:cNvSpPr>
            <p:nvPr/>
          </p:nvSpPr>
          <p:spPr bwMode="auto">
            <a:xfrm>
              <a:off x="1690"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69" name="Line 61"/>
            <p:cNvSpPr>
              <a:spLocks noChangeShapeType="1"/>
            </p:cNvSpPr>
            <p:nvPr/>
          </p:nvSpPr>
          <p:spPr bwMode="auto">
            <a:xfrm>
              <a:off x="4794" y="3263"/>
              <a:ext cx="0" cy="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70" name="Rectangle 62"/>
            <p:cNvSpPr>
              <a:spLocks noChangeArrowheads="1"/>
            </p:cNvSpPr>
            <p:nvPr/>
          </p:nvSpPr>
          <p:spPr bwMode="auto">
            <a:xfrm>
              <a:off x="986" y="1103"/>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7.0</a:t>
              </a:r>
            </a:p>
          </p:txBody>
        </p:sp>
        <p:sp>
          <p:nvSpPr>
            <p:cNvPr id="71" name="Rectangle 63"/>
            <p:cNvSpPr>
              <a:spLocks noChangeArrowheads="1"/>
            </p:cNvSpPr>
            <p:nvPr/>
          </p:nvSpPr>
          <p:spPr bwMode="auto">
            <a:xfrm>
              <a:off x="986" y="1365"/>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6.9</a:t>
              </a:r>
            </a:p>
          </p:txBody>
        </p:sp>
        <p:sp>
          <p:nvSpPr>
            <p:cNvPr id="72" name="Rectangle 64"/>
            <p:cNvSpPr>
              <a:spLocks noChangeArrowheads="1"/>
            </p:cNvSpPr>
            <p:nvPr/>
          </p:nvSpPr>
          <p:spPr bwMode="auto">
            <a:xfrm>
              <a:off x="986" y="1629"/>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6.8</a:t>
              </a:r>
            </a:p>
          </p:txBody>
        </p:sp>
        <p:sp>
          <p:nvSpPr>
            <p:cNvPr id="73" name="Rectangle 65"/>
            <p:cNvSpPr>
              <a:spLocks noChangeArrowheads="1"/>
            </p:cNvSpPr>
            <p:nvPr/>
          </p:nvSpPr>
          <p:spPr bwMode="auto">
            <a:xfrm>
              <a:off x="986" y="1893"/>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6.7</a:t>
              </a:r>
            </a:p>
          </p:txBody>
        </p:sp>
        <p:sp>
          <p:nvSpPr>
            <p:cNvPr id="74" name="Rectangle 66"/>
            <p:cNvSpPr>
              <a:spLocks noChangeArrowheads="1"/>
            </p:cNvSpPr>
            <p:nvPr/>
          </p:nvSpPr>
          <p:spPr bwMode="auto">
            <a:xfrm>
              <a:off x="986" y="2155"/>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6.6</a:t>
              </a:r>
            </a:p>
          </p:txBody>
        </p:sp>
        <p:sp>
          <p:nvSpPr>
            <p:cNvPr id="75" name="Rectangle 67"/>
            <p:cNvSpPr>
              <a:spLocks noChangeArrowheads="1"/>
            </p:cNvSpPr>
            <p:nvPr/>
          </p:nvSpPr>
          <p:spPr bwMode="auto">
            <a:xfrm>
              <a:off x="986" y="2419"/>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6.5</a:t>
              </a:r>
            </a:p>
          </p:txBody>
        </p:sp>
        <p:sp>
          <p:nvSpPr>
            <p:cNvPr id="76" name="Rectangle 68"/>
            <p:cNvSpPr>
              <a:spLocks noChangeArrowheads="1"/>
            </p:cNvSpPr>
            <p:nvPr/>
          </p:nvSpPr>
          <p:spPr bwMode="auto">
            <a:xfrm>
              <a:off x="986" y="2681"/>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6.4</a:t>
              </a:r>
            </a:p>
          </p:txBody>
        </p:sp>
        <p:sp>
          <p:nvSpPr>
            <p:cNvPr id="77" name="Rectangle 69"/>
            <p:cNvSpPr>
              <a:spLocks noChangeArrowheads="1"/>
            </p:cNvSpPr>
            <p:nvPr/>
          </p:nvSpPr>
          <p:spPr bwMode="auto">
            <a:xfrm>
              <a:off x="986" y="2945"/>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6.3</a:t>
              </a:r>
            </a:p>
          </p:txBody>
        </p:sp>
        <p:sp>
          <p:nvSpPr>
            <p:cNvPr id="78" name="Rectangle 70"/>
            <p:cNvSpPr>
              <a:spLocks noChangeArrowheads="1"/>
            </p:cNvSpPr>
            <p:nvPr/>
          </p:nvSpPr>
          <p:spPr bwMode="auto">
            <a:xfrm>
              <a:off x="986" y="839"/>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7.1</a:t>
              </a:r>
            </a:p>
          </p:txBody>
        </p:sp>
        <p:sp>
          <p:nvSpPr>
            <p:cNvPr id="79" name="Rectangle 71"/>
            <p:cNvSpPr>
              <a:spLocks noChangeArrowheads="1"/>
            </p:cNvSpPr>
            <p:nvPr/>
          </p:nvSpPr>
          <p:spPr bwMode="auto">
            <a:xfrm>
              <a:off x="986" y="3207"/>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6.2</a:t>
              </a:r>
            </a:p>
          </p:txBody>
        </p:sp>
        <p:sp>
          <p:nvSpPr>
            <p:cNvPr id="80" name="Rectangle 72"/>
            <p:cNvSpPr>
              <a:spLocks noChangeArrowheads="1"/>
            </p:cNvSpPr>
            <p:nvPr/>
          </p:nvSpPr>
          <p:spPr bwMode="auto">
            <a:xfrm>
              <a:off x="1510" y="3339"/>
              <a:ext cx="40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dirty="0">
                  <a:solidFill>
                    <a:srgbClr val="000000"/>
                  </a:solidFill>
                </a:rPr>
                <a:t>Screening</a:t>
              </a:r>
            </a:p>
          </p:txBody>
        </p:sp>
        <p:sp>
          <p:nvSpPr>
            <p:cNvPr id="81" name="Rectangle 73"/>
            <p:cNvSpPr>
              <a:spLocks noChangeArrowheads="1"/>
            </p:cNvSpPr>
            <p:nvPr/>
          </p:nvSpPr>
          <p:spPr bwMode="auto">
            <a:xfrm>
              <a:off x="2090" y="3339"/>
              <a:ext cx="26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Run-in</a:t>
              </a:r>
            </a:p>
          </p:txBody>
        </p:sp>
        <p:sp>
          <p:nvSpPr>
            <p:cNvPr id="82" name="Rectangle 74"/>
            <p:cNvSpPr>
              <a:spLocks noChangeArrowheads="1"/>
            </p:cNvSpPr>
            <p:nvPr/>
          </p:nvSpPr>
          <p:spPr bwMode="auto">
            <a:xfrm>
              <a:off x="2076" y="3435"/>
              <a:ext cx="29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change</a:t>
              </a:r>
            </a:p>
          </p:txBody>
        </p:sp>
        <p:sp>
          <p:nvSpPr>
            <p:cNvPr id="83" name="Rectangle 75"/>
            <p:cNvSpPr>
              <a:spLocks noChangeArrowheads="1"/>
            </p:cNvSpPr>
            <p:nvPr/>
          </p:nvSpPr>
          <p:spPr bwMode="auto">
            <a:xfrm>
              <a:off x="2426" y="3339"/>
              <a:ext cx="59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dirty="0">
                  <a:solidFill>
                    <a:srgbClr val="000000"/>
                  </a:solidFill>
                </a:rPr>
                <a:t>Randomization</a:t>
              </a:r>
            </a:p>
          </p:txBody>
        </p:sp>
        <p:sp>
          <p:nvSpPr>
            <p:cNvPr id="84" name="Rectangle 76"/>
            <p:cNvSpPr>
              <a:spLocks noChangeArrowheads="1"/>
            </p:cNvSpPr>
            <p:nvPr/>
          </p:nvSpPr>
          <p:spPr bwMode="auto">
            <a:xfrm>
              <a:off x="3076" y="3339"/>
              <a:ext cx="36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2 months</a:t>
              </a:r>
            </a:p>
          </p:txBody>
        </p:sp>
        <p:sp>
          <p:nvSpPr>
            <p:cNvPr id="85" name="Rectangle 77"/>
            <p:cNvSpPr>
              <a:spLocks noChangeArrowheads="1"/>
            </p:cNvSpPr>
            <p:nvPr/>
          </p:nvSpPr>
          <p:spPr bwMode="auto">
            <a:xfrm>
              <a:off x="3594" y="3339"/>
              <a:ext cx="36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4 months</a:t>
              </a:r>
            </a:p>
          </p:txBody>
        </p:sp>
        <p:sp>
          <p:nvSpPr>
            <p:cNvPr id="86" name="Rectangle 78"/>
            <p:cNvSpPr>
              <a:spLocks noChangeArrowheads="1"/>
            </p:cNvSpPr>
            <p:nvPr/>
          </p:nvSpPr>
          <p:spPr bwMode="auto">
            <a:xfrm>
              <a:off x="4090" y="3339"/>
              <a:ext cx="41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12 months</a:t>
              </a:r>
            </a:p>
          </p:txBody>
        </p:sp>
        <p:sp>
          <p:nvSpPr>
            <p:cNvPr id="87" name="Rectangle 79"/>
            <p:cNvSpPr>
              <a:spLocks noChangeArrowheads="1"/>
            </p:cNvSpPr>
            <p:nvPr/>
          </p:nvSpPr>
          <p:spPr bwMode="auto">
            <a:xfrm>
              <a:off x="4606" y="3339"/>
              <a:ext cx="41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24 months</a:t>
              </a:r>
            </a:p>
          </p:txBody>
        </p:sp>
        <p:sp>
          <p:nvSpPr>
            <p:cNvPr id="88" name="Rectangle 80"/>
            <p:cNvSpPr>
              <a:spLocks noChangeArrowheads="1"/>
            </p:cNvSpPr>
            <p:nvPr/>
          </p:nvSpPr>
          <p:spPr bwMode="auto">
            <a:xfrm rot="16200000">
              <a:off x="205" y="2105"/>
              <a:ext cx="11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dirty="0">
                  <a:solidFill>
                    <a:srgbClr val="000000"/>
                  </a:solidFill>
                </a:rPr>
                <a:t>Serum uric acid in mg/</a:t>
              </a:r>
              <a:r>
                <a:rPr lang="en-US" altLang="en-US" sz="800" b="1" dirty="0" err="1">
                  <a:solidFill>
                    <a:srgbClr val="000000"/>
                  </a:solidFill>
                </a:rPr>
                <a:t>dL</a:t>
              </a:r>
              <a:endParaRPr lang="en-US" altLang="en-US" sz="800" dirty="0">
                <a:solidFill>
                  <a:srgbClr val="000000"/>
                </a:solidFill>
              </a:endParaRPr>
            </a:p>
          </p:txBody>
        </p:sp>
        <p:sp>
          <p:nvSpPr>
            <p:cNvPr id="90" name="Rectangle 82"/>
            <p:cNvSpPr>
              <a:spLocks noChangeArrowheads="1"/>
            </p:cNvSpPr>
            <p:nvPr/>
          </p:nvSpPr>
          <p:spPr bwMode="auto">
            <a:xfrm rot="16200000">
              <a:off x="481" y="2222"/>
              <a:ext cx="8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dirty="0">
                  <a:solidFill>
                    <a:srgbClr val="000000"/>
                  </a:solidFill>
                </a:rPr>
                <a:t> (geometric mean)</a:t>
              </a:r>
              <a:endParaRPr lang="en-US" altLang="en-US" sz="800" dirty="0">
                <a:solidFill>
                  <a:srgbClr val="000000"/>
                </a:solidFill>
              </a:endParaRPr>
            </a:p>
          </p:txBody>
        </p:sp>
        <p:sp>
          <p:nvSpPr>
            <p:cNvPr id="91" name="Line 83"/>
            <p:cNvSpPr>
              <a:spLocks noChangeShapeType="1"/>
            </p:cNvSpPr>
            <p:nvPr/>
          </p:nvSpPr>
          <p:spPr bwMode="auto">
            <a:xfrm flipH="1">
              <a:off x="1138" y="3263"/>
              <a:ext cx="365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2" name="Rectangle 84"/>
            <p:cNvSpPr>
              <a:spLocks noChangeArrowheads="1"/>
            </p:cNvSpPr>
            <p:nvPr/>
          </p:nvSpPr>
          <p:spPr bwMode="auto">
            <a:xfrm>
              <a:off x="2164" y="777"/>
              <a:ext cx="148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dirty="0">
                  <a:solidFill>
                    <a:srgbClr val="000000"/>
                  </a:solidFill>
                </a:rPr>
                <a:t>Uric acid levels by treatment group</a:t>
              </a:r>
              <a:endParaRPr lang="en-US" altLang="en-US" sz="800" dirty="0">
                <a:solidFill>
                  <a:srgbClr val="000000"/>
                </a:solidFill>
              </a:endParaRPr>
            </a:p>
          </p:txBody>
        </p:sp>
        <p:sp>
          <p:nvSpPr>
            <p:cNvPr id="93" name="Rectangle 85"/>
            <p:cNvSpPr>
              <a:spLocks noChangeArrowheads="1"/>
            </p:cNvSpPr>
            <p:nvPr/>
          </p:nvSpPr>
          <p:spPr bwMode="auto">
            <a:xfrm>
              <a:off x="1658" y="1355"/>
              <a:ext cx="66" cy="64"/>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4" name="Freeform 86"/>
            <p:cNvSpPr>
              <a:spLocks/>
            </p:cNvSpPr>
            <p:nvPr/>
          </p:nvSpPr>
          <p:spPr bwMode="auto">
            <a:xfrm>
              <a:off x="1644" y="1485"/>
              <a:ext cx="94" cy="92"/>
            </a:xfrm>
            <a:custGeom>
              <a:avLst/>
              <a:gdLst>
                <a:gd name="T0" fmla="*/ 94 w 94"/>
                <a:gd name="T1" fmla="*/ 46 h 92"/>
                <a:gd name="T2" fmla="*/ 46 w 94"/>
                <a:gd name="T3" fmla="*/ 92 h 92"/>
                <a:gd name="T4" fmla="*/ 0 w 94"/>
                <a:gd name="T5" fmla="*/ 46 h 92"/>
                <a:gd name="T6" fmla="*/ 46 w 94"/>
                <a:gd name="T7" fmla="*/ 0 h 92"/>
                <a:gd name="T8" fmla="*/ 94 w 94"/>
                <a:gd name="T9" fmla="*/ 46 h 92"/>
              </a:gdLst>
              <a:ahLst/>
              <a:cxnLst>
                <a:cxn ang="0">
                  <a:pos x="T0" y="T1"/>
                </a:cxn>
                <a:cxn ang="0">
                  <a:pos x="T2" y="T3"/>
                </a:cxn>
                <a:cxn ang="0">
                  <a:pos x="T4" y="T5"/>
                </a:cxn>
                <a:cxn ang="0">
                  <a:pos x="T6" y="T7"/>
                </a:cxn>
                <a:cxn ang="0">
                  <a:pos x="T8" y="T9"/>
                </a:cxn>
              </a:cxnLst>
              <a:rect l="0" t="0" r="r" b="b"/>
              <a:pathLst>
                <a:path w="94" h="92">
                  <a:moveTo>
                    <a:pt x="94" y="46"/>
                  </a:moveTo>
                  <a:lnTo>
                    <a:pt x="46" y="92"/>
                  </a:lnTo>
                  <a:lnTo>
                    <a:pt x="0" y="46"/>
                  </a:lnTo>
                  <a:lnTo>
                    <a:pt x="46" y="0"/>
                  </a:lnTo>
                  <a:lnTo>
                    <a:pt x="94" y="46"/>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5" name="Freeform 87"/>
            <p:cNvSpPr>
              <a:spLocks/>
            </p:cNvSpPr>
            <p:nvPr/>
          </p:nvSpPr>
          <p:spPr bwMode="auto">
            <a:xfrm>
              <a:off x="2162" y="1365"/>
              <a:ext cx="92" cy="92"/>
            </a:xfrm>
            <a:custGeom>
              <a:avLst/>
              <a:gdLst>
                <a:gd name="T0" fmla="*/ 92 w 92"/>
                <a:gd name="T1" fmla="*/ 46 h 92"/>
                <a:gd name="T2" fmla="*/ 46 w 92"/>
                <a:gd name="T3" fmla="*/ 92 h 92"/>
                <a:gd name="T4" fmla="*/ 0 w 92"/>
                <a:gd name="T5" fmla="*/ 46 h 92"/>
                <a:gd name="T6" fmla="*/ 46 w 92"/>
                <a:gd name="T7" fmla="*/ 0 h 92"/>
                <a:gd name="T8" fmla="*/ 92 w 92"/>
                <a:gd name="T9" fmla="*/ 46 h 92"/>
              </a:gdLst>
              <a:ahLst/>
              <a:cxnLst>
                <a:cxn ang="0">
                  <a:pos x="T0" y="T1"/>
                </a:cxn>
                <a:cxn ang="0">
                  <a:pos x="T2" y="T3"/>
                </a:cxn>
                <a:cxn ang="0">
                  <a:pos x="T4" y="T5"/>
                </a:cxn>
                <a:cxn ang="0">
                  <a:pos x="T6" y="T7"/>
                </a:cxn>
                <a:cxn ang="0">
                  <a:pos x="T8" y="T9"/>
                </a:cxn>
              </a:cxnLst>
              <a:rect l="0" t="0" r="r" b="b"/>
              <a:pathLst>
                <a:path w="92" h="92">
                  <a:moveTo>
                    <a:pt x="92" y="46"/>
                  </a:moveTo>
                  <a:lnTo>
                    <a:pt x="46" y="92"/>
                  </a:lnTo>
                  <a:lnTo>
                    <a:pt x="0" y="46"/>
                  </a:lnTo>
                  <a:lnTo>
                    <a:pt x="46" y="0"/>
                  </a:lnTo>
                  <a:lnTo>
                    <a:pt x="92" y="46"/>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6" name="Freeform 88"/>
            <p:cNvSpPr>
              <a:spLocks/>
            </p:cNvSpPr>
            <p:nvPr/>
          </p:nvSpPr>
          <p:spPr bwMode="auto">
            <a:xfrm>
              <a:off x="2678" y="2229"/>
              <a:ext cx="94" cy="92"/>
            </a:xfrm>
            <a:custGeom>
              <a:avLst/>
              <a:gdLst>
                <a:gd name="T0" fmla="*/ 94 w 94"/>
                <a:gd name="T1" fmla="*/ 46 h 92"/>
                <a:gd name="T2" fmla="*/ 48 w 94"/>
                <a:gd name="T3" fmla="*/ 92 h 92"/>
                <a:gd name="T4" fmla="*/ 0 w 94"/>
                <a:gd name="T5" fmla="*/ 46 h 92"/>
                <a:gd name="T6" fmla="*/ 48 w 94"/>
                <a:gd name="T7" fmla="*/ 0 h 92"/>
                <a:gd name="T8" fmla="*/ 94 w 94"/>
                <a:gd name="T9" fmla="*/ 46 h 92"/>
              </a:gdLst>
              <a:ahLst/>
              <a:cxnLst>
                <a:cxn ang="0">
                  <a:pos x="T0" y="T1"/>
                </a:cxn>
                <a:cxn ang="0">
                  <a:pos x="T2" y="T3"/>
                </a:cxn>
                <a:cxn ang="0">
                  <a:pos x="T4" y="T5"/>
                </a:cxn>
                <a:cxn ang="0">
                  <a:pos x="T6" y="T7"/>
                </a:cxn>
                <a:cxn ang="0">
                  <a:pos x="T8" y="T9"/>
                </a:cxn>
              </a:cxnLst>
              <a:rect l="0" t="0" r="r" b="b"/>
              <a:pathLst>
                <a:path w="94" h="92">
                  <a:moveTo>
                    <a:pt x="94" y="46"/>
                  </a:moveTo>
                  <a:lnTo>
                    <a:pt x="48" y="92"/>
                  </a:lnTo>
                  <a:lnTo>
                    <a:pt x="0" y="46"/>
                  </a:lnTo>
                  <a:lnTo>
                    <a:pt x="48" y="0"/>
                  </a:lnTo>
                  <a:lnTo>
                    <a:pt x="94" y="46"/>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7" name="Freeform 89"/>
            <p:cNvSpPr>
              <a:spLocks/>
            </p:cNvSpPr>
            <p:nvPr/>
          </p:nvSpPr>
          <p:spPr bwMode="auto">
            <a:xfrm>
              <a:off x="3804" y="2695"/>
              <a:ext cx="94" cy="92"/>
            </a:xfrm>
            <a:custGeom>
              <a:avLst/>
              <a:gdLst>
                <a:gd name="T0" fmla="*/ 94 w 94"/>
                <a:gd name="T1" fmla="*/ 46 h 92"/>
                <a:gd name="T2" fmla="*/ 46 w 94"/>
                <a:gd name="T3" fmla="*/ 92 h 92"/>
                <a:gd name="T4" fmla="*/ 0 w 94"/>
                <a:gd name="T5" fmla="*/ 46 h 92"/>
                <a:gd name="T6" fmla="*/ 46 w 94"/>
                <a:gd name="T7" fmla="*/ 0 h 92"/>
                <a:gd name="T8" fmla="*/ 94 w 94"/>
                <a:gd name="T9" fmla="*/ 46 h 92"/>
              </a:gdLst>
              <a:ahLst/>
              <a:cxnLst>
                <a:cxn ang="0">
                  <a:pos x="T0" y="T1"/>
                </a:cxn>
                <a:cxn ang="0">
                  <a:pos x="T2" y="T3"/>
                </a:cxn>
                <a:cxn ang="0">
                  <a:pos x="T4" y="T5"/>
                </a:cxn>
                <a:cxn ang="0">
                  <a:pos x="T6" y="T7"/>
                </a:cxn>
                <a:cxn ang="0">
                  <a:pos x="T8" y="T9"/>
                </a:cxn>
              </a:cxnLst>
              <a:rect l="0" t="0" r="r" b="b"/>
              <a:pathLst>
                <a:path w="94" h="92">
                  <a:moveTo>
                    <a:pt x="94" y="46"/>
                  </a:moveTo>
                  <a:lnTo>
                    <a:pt x="46" y="92"/>
                  </a:lnTo>
                  <a:lnTo>
                    <a:pt x="0" y="46"/>
                  </a:lnTo>
                  <a:lnTo>
                    <a:pt x="46" y="0"/>
                  </a:lnTo>
                  <a:lnTo>
                    <a:pt x="94" y="46"/>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8" name="Freeform 90"/>
            <p:cNvSpPr>
              <a:spLocks/>
            </p:cNvSpPr>
            <p:nvPr/>
          </p:nvSpPr>
          <p:spPr bwMode="auto">
            <a:xfrm>
              <a:off x="3196" y="1575"/>
              <a:ext cx="92" cy="94"/>
            </a:xfrm>
            <a:custGeom>
              <a:avLst/>
              <a:gdLst>
                <a:gd name="T0" fmla="*/ 92 w 92"/>
                <a:gd name="T1" fmla="*/ 48 h 94"/>
                <a:gd name="T2" fmla="*/ 46 w 92"/>
                <a:gd name="T3" fmla="*/ 94 h 94"/>
                <a:gd name="T4" fmla="*/ 0 w 92"/>
                <a:gd name="T5" fmla="*/ 48 h 94"/>
                <a:gd name="T6" fmla="*/ 46 w 92"/>
                <a:gd name="T7" fmla="*/ 0 h 94"/>
                <a:gd name="T8" fmla="*/ 92 w 92"/>
                <a:gd name="T9" fmla="*/ 48 h 94"/>
              </a:gdLst>
              <a:ahLst/>
              <a:cxnLst>
                <a:cxn ang="0">
                  <a:pos x="T0" y="T1"/>
                </a:cxn>
                <a:cxn ang="0">
                  <a:pos x="T2" y="T3"/>
                </a:cxn>
                <a:cxn ang="0">
                  <a:pos x="T4" y="T5"/>
                </a:cxn>
                <a:cxn ang="0">
                  <a:pos x="T6" y="T7"/>
                </a:cxn>
                <a:cxn ang="0">
                  <a:pos x="T8" y="T9"/>
                </a:cxn>
              </a:cxnLst>
              <a:rect l="0" t="0" r="r" b="b"/>
              <a:pathLst>
                <a:path w="92" h="94">
                  <a:moveTo>
                    <a:pt x="92" y="48"/>
                  </a:moveTo>
                  <a:lnTo>
                    <a:pt x="46" y="94"/>
                  </a:lnTo>
                  <a:lnTo>
                    <a:pt x="0" y="48"/>
                  </a:lnTo>
                  <a:lnTo>
                    <a:pt x="46" y="0"/>
                  </a:lnTo>
                  <a:lnTo>
                    <a:pt x="92" y="48"/>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99" name="Freeform 91"/>
            <p:cNvSpPr>
              <a:spLocks/>
            </p:cNvSpPr>
            <p:nvPr/>
          </p:nvSpPr>
          <p:spPr bwMode="auto">
            <a:xfrm>
              <a:off x="3714" y="1497"/>
              <a:ext cx="92" cy="92"/>
            </a:xfrm>
            <a:custGeom>
              <a:avLst/>
              <a:gdLst>
                <a:gd name="T0" fmla="*/ 92 w 92"/>
                <a:gd name="T1" fmla="*/ 46 h 92"/>
                <a:gd name="T2" fmla="*/ 46 w 92"/>
                <a:gd name="T3" fmla="*/ 92 h 92"/>
                <a:gd name="T4" fmla="*/ 0 w 92"/>
                <a:gd name="T5" fmla="*/ 46 h 92"/>
                <a:gd name="T6" fmla="*/ 46 w 92"/>
                <a:gd name="T7" fmla="*/ 0 h 92"/>
                <a:gd name="T8" fmla="*/ 92 w 92"/>
                <a:gd name="T9" fmla="*/ 46 h 92"/>
              </a:gdLst>
              <a:ahLst/>
              <a:cxnLst>
                <a:cxn ang="0">
                  <a:pos x="T0" y="T1"/>
                </a:cxn>
                <a:cxn ang="0">
                  <a:pos x="T2" y="T3"/>
                </a:cxn>
                <a:cxn ang="0">
                  <a:pos x="T4" y="T5"/>
                </a:cxn>
                <a:cxn ang="0">
                  <a:pos x="T6" y="T7"/>
                </a:cxn>
                <a:cxn ang="0">
                  <a:pos x="T8" y="T9"/>
                </a:cxn>
              </a:cxnLst>
              <a:rect l="0" t="0" r="r" b="b"/>
              <a:pathLst>
                <a:path w="92" h="92">
                  <a:moveTo>
                    <a:pt x="92" y="46"/>
                  </a:moveTo>
                  <a:lnTo>
                    <a:pt x="46" y="92"/>
                  </a:lnTo>
                  <a:lnTo>
                    <a:pt x="0" y="46"/>
                  </a:lnTo>
                  <a:lnTo>
                    <a:pt x="46" y="0"/>
                  </a:lnTo>
                  <a:lnTo>
                    <a:pt x="92" y="46"/>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0" name="Freeform 92"/>
            <p:cNvSpPr>
              <a:spLocks/>
            </p:cNvSpPr>
            <p:nvPr/>
          </p:nvSpPr>
          <p:spPr bwMode="auto">
            <a:xfrm>
              <a:off x="4230" y="1719"/>
              <a:ext cx="94" cy="92"/>
            </a:xfrm>
            <a:custGeom>
              <a:avLst/>
              <a:gdLst>
                <a:gd name="T0" fmla="*/ 94 w 94"/>
                <a:gd name="T1" fmla="*/ 46 h 92"/>
                <a:gd name="T2" fmla="*/ 46 w 94"/>
                <a:gd name="T3" fmla="*/ 92 h 92"/>
                <a:gd name="T4" fmla="*/ 0 w 94"/>
                <a:gd name="T5" fmla="*/ 46 h 92"/>
                <a:gd name="T6" fmla="*/ 46 w 94"/>
                <a:gd name="T7" fmla="*/ 0 h 92"/>
                <a:gd name="T8" fmla="*/ 94 w 94"/>
                <a:gd name="T9" fmla="*/ 46 h 92"/>
              </a:gdLst>
              <a:ahLst/>
              <a:cxnLst>
                <a:cxn ang="0">
                  <a:pos x="T0" y="T1"/>
                </a:cxn>
                <a:cxn ang="0">
                  <a:pos x="T2" y="T3"/>
                </a:cxn>
                <a:cxn ang="0">
                  <a:pos x="T4" y="T5"/>
                </a:cxn>
                <a:cxn ang="0">
                  <a:pos x="T6" y="T7"/>
                </a:cxn>
                <a:cxn ang="0">
                  <a:pos x="T8" y="T9"/>
                </a:cxn>
              </a:cxnLst>
              <a:rect l="0" t="0" r="r" b="b"/>
              <a:pathLst>
                <a:path w="94" h="92">
                  <a:moveTo>
                    <a:pt x="94" y="46"/>
                  </a:moveTo>
                  <a:lnTo>
                    <a:pt x="46" y="92"/>
                  </a:lnTo>
                  <a:lnTo>
                    <a:pt x="0" y="46"/>
                  </a:lnTo>
                  <a:lnTo>
                    <a:pt x="46" y="0"/>
                  </a:lnTo>
                  <a:lnTo>
                    <a:pt x="94" y="46"/>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1" name="Freeform 93"/>
            <p:cNvSpPr>
              <a:spLocks/>
            </p:cNvSpPr>
            <p:nvPr/>
          </p:nvSpPr>
          <p:spPr bwMode="auto">
            <a:xfrm>
              <a:off x="4748" y="1727"/>
              <a:ext cx="92" cy="94"/>
            </a:xfrm>
            <a:custGeom>
              <a:avLst/>
              <a:gdLst>
                <a:gd name="T0" fmla="*/ 92 w 92"/>
                <a:gd name="T1" fmla="*/ 48 h 94"/>
                <a:gd name="T2" fmla="*/ 46 w 92"/>
                <a:gd name="T3" fmla="*/ 94 h 94"/>
                <a:gd name="T4" fmla="*/ 0 w 92"/>
                <a:gd name="T5" fmla="*/ 48 h 94"/>
                <a:gd name="T6" fmla="*/ 46 w 92"/>
                <a:gd name="T7" fmla="*/ 0 h 94"/>
                <a:gd name="T8" fmla="*/ 92 w 92"/>
                <a:gd name="T9" fmla="*/ 48 h 94"/>
              </a:gdLst>
              <a:ahLst/>
              <a:cxnLst>
                <a:cxn ang="0">
                  <a:pos x="T0" y="T1"/>
                </a:cxn>
                <a:cxn ang="0">
                  <a:pos x="T2" y="T3"/>
                </a:cxn>
                <a:cxn ang="0">
                  <a:pos x="T4" y="T5"/>
                </a:cxn>
                <a:cxn ang="0">
                  <a:pos x="T6" y="T7"/>
                </a:cxn>
                <a:cxn ang="0">
                  <a:pos x="T8" y="T9"/>
                </a:cxn>
              </a:cxnLst>
              <a:rect l="0" t="0" r="r" b="b"/>
              <a:pathLst>
                <a:path w="92" h="94">
                  <a:moveTo>
                    <a:pt x="92" y="48"/>
                  </a:moveTo>
                  <a:lnTo>
                    <a:pt x="46" y="94"/>
                  </a:lnTo>
                  <a:lnTo>
                    <a:pt x="0" y="48"/>
                  </a:lnTo>
                  <a:lnTo>
                    <a:pt x="46" y="0"/>
                  </a:lnTo>
                  <a:lnTo>
                    <a:pt x="92" y="48"/>
                  </a:lnTo>
                  <a:close/>
                </a:path>
              </a:pathLst>
            </a:custGeom>
            <a:solidFill>
              <a:srgbClr val="0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2" name="Rectangle 94"/>
            <p:cNvSpPr>
              <a:spLocks noChangeArrowheads="1"/>
            </p:cNvSpPr>
            <p:nvPr/>
          </p:nvSpPr>
          <p:spPr bwMode="auto">
            <a:xfrm>
              <a:off x="2176" y="1299"/>
              <a:ext cx="64" cy="66"/>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3" name="Rectangle 95"/>
            <p:cNvSpPr>
              <a:spLocks noChangeArrowheads="1"/>
            </p:cNvSpPr>
            <p:nvPr/>
          </p:nvSpPr>
          <p:spPr bwMode="auto">
            <a:xfrm>
              <a:off x="2692" y="2041"/>
              <a:ext cx="66" cy="66"/>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4" name="Rectangle 96"/>
            <p:cNvSpPr>
              <a:spLocks noChangeArrowheads="1"/>
            </p:cNvSpPr>
            <p:nvPr/>
          </p:nvSpPr>
          <p:spPr bwMode="auto">
            <a:xfrm>
              <a:off x="3210" y="2099"/>
              <a:ext cx="66" cy="66"/>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5" name="Rectangle 97"/>
            <p:cNvSpPr>
              <a:spLocks noChangeArrowheads="1"/>
            </p:cNvSpPr>
            <p:nvPr/>
          </p:nvSpPr>
          <p:spPr bwMode="auto">
            <a:xfrm>
              <a:off x="3726" y="2165"/>
              <a:ext cx="66" cy="66"/>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6" name="Rectangle 98"/>
            <p:cNvSpPr>
              <a:spLocks noChangeArrowheads="1"/>
            </p:cNvSpPr>
            <p:nvPr/>
          </p:nvSpPr>
          <p:spPr bwMode="auto">
            <a:xfrm>
              <a:off x="4244" y="2199"/>
              <a:ext cx="66" cy="66"/>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7" name="Rectangle 99"/>
            <p:cNvSpPr>
              <a:spLocks noChangeArrowheads="1"/>
            </p:cNvSpPr>
            <p:nvPr/>
          </p:nvSpPr>
          <p:spPr bwMode="auto">
            <a:xfrm>
              <a:off x="4762" y="2265"/>
              <a:ext cx="66" cy="64"/>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8" name="Freeform 100"/>
            <p:cNvSpPr>
              <a:spLocks/>
            </p:cNvSpPr>
            <p:nvPr/>
          </p:nvSpPr>
          <p:spPr bwMode="auto">
            <a:xfrm>
              <a:off x="1690" y="1399"/>
              <a:ext cx="3104" cy="876"/>
            </a:xfrm>
            <a:custGeom>
              <a:avLst/>
              <a:gdLst>
                <a:gd name="T0" fmla="*/ 0 w 3104"/>
                <a:gd name="T1" fmla="*/ 132 h 876"/>
                <a:gd name="T2" fmla="*/ 518 w 3104"/>
                <a:gd name="T3" fmla="*/ 0 h 876"/>
                <a:gd name="T4" fmla="*/ 1036 w 3104"/>
                <a:gd name="T5" fmla="*/ 876 h 876"/>
                <a:gd name="T6" fmla="*/ 1552 w 3104"/>
                <a:gd name="T7" fmla="*/ 224 h 876"/>
                <a:gd name="T8" fmla="*/ 2070 w 3104"/>
                <a:gd name="T9" fmla="*/ 134 h 876"/>
                <a:gd name="T10" fmla="*/ 2586 w 3104"/>
                <a:gd name="T11" fmla="*/ 366 h 876"/>
                <a:gd name="T12" fmla="*/ 3104 w 3104"/>
                <a:gd name="T13" fmla="*/ 376 h 876"/>
              </a:gdLst>
              <a:ahLst/>
              <a:cxnLst>
                <a:cxn ang="0">
                  <a:pos x="T0" y="T1"/>
                </a:cxn>
                <a:cxn ang="0">
                  <a:pos x="T2" y="T3"/>
                </a:cxn>
                <a:cxn ang="0">
                  <a:pos x="T4" y="T5"/>
                </a:cxn>
                <a:cxn ang="0">
                  <a:pos x="T6" y="T7"/>
                </a:cxn>
                <a:cxn ang="0">
                  <a:pos x="T8" y="T9"/>
                </a:cxn>
                <a:cxn ang="0">
                  <a:pos x="T10" y="T11"/>
                </a:cxn>
                <a:cxn ang="0">
                  <a:pos x="T12" y="T13"/>
                </a:cxn>
              </a:cxnLst>
              <a:rect l="0" t="0" r="r" b="b"/>
              <a:pathLst>
                <a:path w="3104" h="876">
                  <a:moveTo>
                    <a:pt x="0" y="132"/>
                  </a:moveTo>
                  <a:lnTo>
                    <a:pt x="518" y="0"/>
                  </a:lnTo>
                  <a:lnTo>
                    <a:pt x="1036" y="876"/>
                  </a:lnTo>
                  <a:lnTo>
                    <a:pt x="1552" y="224"/>
                  </a:lnTo>
                  <a:lnTo>
                    <a:pt x="2070" y="134"/>
                  </a:lnTo>
                  <a:lnTo>
                    <a:pt x="2586" y="366"/>
                  </a:lnTo>
                  <a:lnTo>
                    <a:pt x="3104" y="376"/>
                  </a:lnTo>
                </a:path>
              </a:pathLst>
            </a:custGeom>
            <a:noFill/>
            <a:ln w="12700">
              <a:solidFill>
                <a:srgbClr val="07070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09" name="Rectangle 101"/>
            <p:cNvSpPr>
              <a:spLocks noChangeArrowheads="1"/>
            </p:cNvSpPr>
            <p:nvPr/>
          </p:nvSpPr>
          <p:spPr bwMode="auto">
            <a:xfrm>
              <a:off x="3222" y="1255"/>
              <a:ext cx="3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a:solidFill>
                    <a:srgbClr val="000000"/>
                  </a:solidFill>
                </a:rPr>
                <a:t>*</a:t>
              </a:r>
              <a:endParaRPr lang="en-US" altLang="en-US" sz="800">
                <a:solidFill>
                  <a:srgbClr val="000000"/>
                </a:solidFill>
              </a:endParaRPr>
            </a:p>
          </p:txBody>
        </p:sp>
        <p:sp>
          <p:nvSpPr>
            <p:cNvPr id="110" name="Rectangle 102"/>
            <p:cNvSpPr>
              <a:spLocks noChangeArrowheads="1"/>
            </p:cNvSpPr>
            <p:nvPr/>
          </p:nvSpPr>
          <p:spPr bwMode="auto">
            <a:xfrm>
              <a:off x="3740" y="1187"/>
              <a:ext cx="3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a:solidFill>
                    <a:srgbClr val="000000"/>
                  </a:solidFill>
                </a:rPr>
                <a:t>*</a:t>
              </a:r>
              <a:endParaRPr lang="en-US" altLang="en-US" sz="800">
                <a:solidFill>
                  <a:srgbClr val="000000"/>
                </a:solidFill>
              </a:endParaRPr>
            </a:p>
          </p:txBody>
        </p:sp>
        <p:sp>
          <p:nvSpPr>
            <p:cNvPr id="111" name="Rectangle 103"/>
            <p:cNvSpPr>
              <a:spLocks noChangeArrowheads="1"/>
            </p:cNvSpPr>
            <p:nvPr/>
          </p:nvSpPr>
          <p:spPr bwMode="auto">
            <a:xfrm>
              <a:off x="4258" y="1437"/>
              <a:ext cx="3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a:solidFill>
                    <a:srgbClr val="000000"/>
                  </a:solidFill>
                </a:rPr>
                <a:t>*</a:t>
              </a:r>
              <a:endParaRPr lang="en-US" altLang="en-US" sz="800">
                <a:solidFill>
                  <a:srgbClr val="000000"/>
                </a:solidFill>
              </a:endParaRPr>
            </a:p>
          </p:txBody>
        </p:sp>
        <p:sp>
          <p:nvSpPr>
            <p:cNvPr id="112" name="Rectangle 104"/>
            <p:cNvSpPr>
              <a:spLocks noChangeArrowheads="1"/>
            </p:cNvSpPr>
            <p:nvPr/>
          </p:nvSpPr>
          <p:spPr bwMode="auto">
            <a:xfrm>
              <a:off x="4774" y="1399"/>
              <a:ext cx="3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b="1">
                  <a:solidFill>
                    <a:srgbClr val="000000"/>
                  </a:solidFill>
                </a:rPr>
                <a:t>*</a:t>
              </a:r>
              <a:endParaRPr lang="en-US" altLang="en-US" sz="800">
                <a:solidFill>
                  <a:srgbClr val="000000"/>
                </a:solidFill>
              </a:endParaRPr>
            </a:p>
          </p:txBody>
        </p:sp>
        <p:sp>
          <p:nvSpPr>
            <p:cNvPr id="113" name="Line 105"/>
            <p:cNvSpPr>
              <a:spLocks noChangeShapeType="1"/>
            </p:cNvSpPr>
            <p:nvPr/>
          </p:nvSpPr>
          <p:spPr bwMode="auto">
            <a:xfrm>
              <a:off x="1696" y="2735"/>
              <a:ext cx="512"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14" name="Line 106"/>
            <p:cNvSpPr>
              <a:spLocks noChangeShapeType="1"/>
            </p:cNvSpPr>
            <p:nvPr/>
          </p:nvSpPr>
          <p:spPr bwMode="auto">
            <a:xfrm>
              <a:off x="1690" y="2709"/>
              <a:ext cx="0" cy="54"/>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15" name="Line 107"/>
            <p:cNvSpPr>
              <a:spLocks noChangeShapeType="1"/>
            </p:cNvSpPr>
            <p:nvPr/>
          </p:nvSpPr>
          <p:spPr bwMode="auto">
            <a:xfrm>
              <a:off x="2208" y="2709"/>
              <a:ext cx="0" cy="54"/>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16" name="Line 108"/>
            <p:cNvSpPr>
              <a:spLocks noChangeShapeType="1"/>
            </p:cNvSpPr>
            <p:nvPr/>
          </p:nvSpPr>
          <p:spPr bwMode="auto">
            <a:xfrm>
              <a:off x="2216" y="2951"/>
              <a:ext cx="512" cy="0"/>
            </a:xfrm>
            <a:prstGeom prst="line">
              <a:avLst/>
            </a:prstGeom>
            <a:noFill/>
            <a:ln w="12700">
              <a:solidFill>
                <a:srgbClr val="ED1E2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17" name="Line 109"/>
            <p:cNvSpPr>
              <a:spLocks noChangeShapeType="1"/>
            </p:cNvSpPr>
            <p:nvPr/>
          </p:nvSpPr>
          <p:spPr bwMode="auto">
            <a:xfrm>
              <a:off x="2210" y="2925"/>
              <a:ext cx="0" cy="54"/>
            </a:xfrm>
            <a:prstGeom prst="line">
              <a:avLst/>
            </a:prstGeom>
            <a:noFill/>
            <a:ln w="12700">
              <a:solidFill>
                <a:srgbClr val="ED1E2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18" name="Line 110"/>
            <p:cNvSpPr>
              <a:spLocks noChangeShapeType="1"/>
            </p:cNvSpPr>
            <p:nvPr/>
          </p:nvSpPr>
          <p:spPr bwMode="auto">
            <a:xfrm>
              <a:off x="2728" y="2925"/>
              <a:ext cx="0" cy="54"/>
            </a:xfrm>
            <a:prstGeom prst="line">
              <a:avLst/>
            </a:prstGeom>
            <a:noFill/>
            <a:ln w="12700">
              <a:solidFill>
                <a:srgbClr val="ED1E2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19" name="Rectangle 111"/>
            <p:cNvSpPr>
              <a:spLocks noChangeArrowheads="1"/>
            </p:cNvSpPr>
            <p:nvPr/>
          </p:nvSpPr>
          <p:spPr bwMode="auto">
            <a:xfrm>
              <a:off x="1810" y="2603"/>
              <a:ext cx="26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Run-in</a:t>
              </a:r>
            </a:p>
          </p:txBody>
        </p:sp>
        <p:sp>
          <p:nvSpPr>
            <p:cNvPr id="120" name="Rectangle 112"/>
            <p:cNvSpPr>
              <a:spLocks noChangeArrowheads="1"/>
            </p:cNvSpPr>
            <p:nvPr/>
          </p:nvSpPr>
          <p:spPr bwMode="auto">
            <a:xfrm>
              <a:off x="2330" y="2819"/>
              <a:ext cx="26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Run-in</a:t>
              </a:r>
            </a:p>
          </p:txBody>
        </p:sp>
        <p:sp>
          <p:nvSpPr>
            <p:cNvPr id="121" name="Line 113"/>
            <p:cNvSpPr>
              <a:spLocks noChangeShapeType="1"/>
            </p:cNvSpPr>
            <p:nvPr/>
          </p:nvSpPr>
          <p:spPr bwMode="auto">
            <a:xfrm>
              <a:off x="3730" y="2741"/>
              <a:ext cx="240" cy="0"/>
            </a:xfrm>
            <a:prstGeom prst="line">
              <a:avLst/>
            </a:prstGeom>
            <a:noFill/>
            <a:ln w="12700">
              <a:solidFill>
                <a:srgbClr val="07070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22" name="Rectangle 114"/>
            <p:cNvSpPr>
              <a:spLocks noChangeArrowheads="1"/>
            </p:cNvSpPr>
            <p:nvPr/>
          </p:nvSpPr>
          <p:spPr bwMode="auto">
            <a:xfrm>
              <a:off x="3818" y="2935"/>
              <a:ext cx="66" cy="66"/>
            </a:xfrm>
            <a:prstGeom prst="rect">
              <a:avLst/>
            </a:prstGeom>
            <a:solidFill>
              <a:srgbClr val="ED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23" name="Line 115"/>
            <p:cNvSpPr>
              <a:spLocks noChangeShapeType="1"/>
            </p:cNvSpPr>
            <p:nvPr/>
          </p:nvSpPr>
          <p:spPr bwMode="auto">
            <a:xfrm>
              <a:off x="3730" y="2967"/>
              <a:ext cx="240" cy="0"/>
            </a:xfrm>
            <a:prstGeom prst="line">
              <a:avLst/>
            </a:prstGeom>
            <a:noFill/>
            <a:ln w="12700">
              <a:solidFill>
                <a:srgbClr val="ED1E2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124" name="Rectangle 116"/>
            <p:cNvSpPr>
              <a:spLocks noChangeArrowheads="1"/>
            </p:cNvSpPr>
            <p:nvPr/>
          </p:nvSpPr>
          <p:spPr bwMode="auto">
            <a:xfrm>
              <a:off x="4002" y="2677"/>
              <a:ext cx="3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Enalapril</a:t>
              </a:r>
            </a:p>
          </p:txBody>
        </p:sp>
        <p:sp>
          <p:nvSpPr>
            <p:cNvPr id="125" name="Rectangle 117"/>
            <p:cNvSpPr>
              <a:spLocks noChangeArrowheads="1"/>
            </p:cNvSpPr>
            <p:nvPr/>
          </p:nvSpPr>
          <p:spPr bwMode="auto">
            <a:xfrm>
              <a:off x="4002" y="2903"/>
              <a:ext cx="7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377">
                <a:defRPr/>
              </a:pPr>
              <a:r>
                <a:rPr lang="en-US" altLang="en-US" sz="800">
                  <a:solidFill>
                    <a:srgbClr val="000000"/>
                  </a:solidFill>
                </a:rPr>
                <a:t>Sacubitril/valsartan</a:t>
              </a:r>
            </a:p>
          </p:txBody>
        </p:sp>
      </p:grpSp>
    </p:spTree>
    <p:extLst>
      <p:ext uri="{BB962C8B-B14F-4D97-AF65-F5344CB8AC3E}">
        <p14:creationId xmlns:p14="http://schemas.microsoft.com/office/powerpoint/2010/main" val="121906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56</a:t>
            </a:fld>
            <a:endParaRPr lang="uk-UA" dirty="0"/>
          </a:p>
        </p:txBody>
      </p:sp>
      <p:sp>
        <p:nvSpPr>
          <p:cNvPr id="8" name="Content Placeholder 7"/>
          <p:cNvSpPr>
            <a:spLocks noGrp="1"/>
          </p:cNvSpPr>
          <p:nvPr>
            <p:ph idx="4294967295"/>
          </p:nvPr>
        </p:nvSpPr>
        <p:spPr>
          <a:xfrm>
            <a:off x="1219200" y="1600200"/>
            <a:ext cx="7924800" cy="4435475"/>
          </a:xfrm>
        </p:spPr>
        <p:txBody>
          <a:bodyPr>
            <a:noAutofit/>
          </a:bodyPr>
          <a:lstStyle/>
          <a:p>
            <a:pPr marL="285750" lvl="0" indent="-285750">
              <a:lnSpc>
                <a:spcPct val="114000"/>
              </a:lnSpc>
              <a:spcBef>
                <a:spcPts val="0"/>
              </a:spcBef>
              <a:spcAft>
                <a:spcPts val="1000"/>
              </a:spcAft>
              <a:buSzPct val="110000"/>
              <a:tabLst/>
              <a:defRPr/>
            </a:pPr>
            <a:endParaRPr lang="en-US" sz="1400" kern="0" dirty="0" smtClean="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smtClean="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smtClean="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2000" kern="0" dirty="0" smtClean="0">
              <a:solidFill>
                <a:schemeClr val="tx1">
                  <a:lumMod val="85000"/>
                  <a:lumOff val="15000"/>
                </a:schemeClr>
              </a:solidFill>
            </a:endParaRPr>
          </a:p>
          <a:p>
            <a:pPr marL="285750" lvl="0" indent="-285750">
              <a:lnSpc>
                <a:spcPct val="114000"/>
              </a:lnSpc>
              <a:spcBef>
                <a:spcPts val="0"/>
              </a:spcBef>
              <a:spcAft>
                <a:spcPts val="1000"/>
              </a:spcAft>
              <a:buSzPct val="110000"/>
              <a:tabLst/>
              <a:defRPr/>
            </a:pPr>
            <a:endParaRPr lang="en-US" sz="1400" kern="0" dirty="0">
              <a:solidFill>
                <a:schemeClr val="tx1">
                  <a:lumMod val="85000"/>
                  <a:lumOff val="15000"/>
                </a:schemeClr>
              </a:solidFill>
            </a:endParaRPr>
          </a:p>
          <a:p>
            <a:pPr marL="0" lvl="0" indent="0">
              <a:lnSpc>
                <a:spcPct val="114000"/>
              </a:lnSpc>
              <a:spcBef>
                <a:spcPts val="0"/>
              </a:spcBef>
              <a:spcAft>
                <a:spcPts val="1000"/>
              </a:spcAft>
              <a:buSzPct val="110000"/>
              <a:buNone/>
              <a:tabLst/>
              <a:defRPr/>
            </a:pPr>
            <a:endParaRPr lang="en-US" sz="1600" kern="0" dirty="0">
              <a:solidFill>
                <a:schemeClr val="tx1">
                  <a:lumMod val="85000"/>
                  <a:lumOff val="15000"/>
                </a:schemeClr>
              </a:solidFill>
            </a:endParaRPr>
          </a:p>
        </p:txBody>
      </p:sp>
      <p:sp>
        <p:nvSpPr>
          <p:cNvPr id="2" name="Title 1"/>
          <p:cNvSpPr>
            <a:spLocks noGrp="1"/>
          </p:cNvSpPr>
          <p:nvPr>
            <p:ph type="title" idx="4294967295"/>
          </p:nvPr>
        </p:nvSpPr>
        <p:spPr>
          <a:xfrm>
            <a:off x="762000" y="1336964"/>
            <a:ext cx="8382000" cy="568036"/>
          </a:xfrm>
          <a:prstGeom prst="rect">
            <a:avLst/>
          </a:prstGeom>
        </p:spPr>
        <p:txBody>
          <a:bodyPr>
            <a:noAutofit/>
          </a:bodyPr>
          <a:lstStyle/>
          <a:p>
            <a:r>
              <a:rPr lang="en-US" sz="2400" dirty="0" smtClean="0"/>
              <a:t>Rate of eGFR decline was lower with sacubitril/valsartan </a:t>
            </a:r>
            <a:r>
              <a:rPr lang="en-US" sz="2400" i="1" dirty="0" smtClean="0"/>
              <a:t>vs.</a:t>
            </a:r>
            <a:r>
              <a:rPr lang="en-US" sz="2400" dirty="0" smtClean="0"/>
              <a:t> enalapril</a:t>
            </a:r>
            <a:r>
              <a:rPr lang="en-US" sz="2400" dirty="0"/>
              <a:t/>
            </a:r>
            <a:br>
              <a:rPr lang="en-US" sz="2400" dirty="0"/>
            </a:br>
            <a:r>
              <a:rPr lang="en-US" sz="2400" kern="0" dirty="0"/>
              <a:t/>
            </a:r>
            <a:br>
              <a:rPr lang="en-US" sz="2400" kern="0" dirty="0"/>
            </a:br>
            <a:r>
              <a:rPr lang="en-US" sz="2400" dirty="0"/>
              <a:t/>
            </a:r>
            <a:br>
              <a:rPr lang="en-US" sz="2400" dirty="0"/>
            </a:br>
            <a:r>
              <a:rPr lang="en-US" sz="2400" dirty="0"/>
              <a:t/>
            </a:r>
            <a:br>
              <a:rPr lang="en-US" sz="2400" dirty="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612775" y="6298911"/>
            <a:ext cx="3505200" cy="457200"/>
          </a:xfrm>
        </p:spPr>
        <p:txBody>
          <a:bodyPr/>
          <a:lstStyle/>
          <a:p>
            <a:r>
              <a:rPr lang="en-US" sz="900" dirty="0"/>
              <a:t>CI, confidence interval; eGFR, estimated glomerular filtration rate; HFrEF, heart failure with reduced ejection fraction</a:t>
            </a:r>
          </a:p>
        </p:txBody>
      </p:sp>
      <p:sp>
        <p:nvSpPr>
          <p:cNvPr id="15" name="Rectangle 14"/>
          <p:cNvSpPr/>
          <p:nvPr/>
        </p:nvSpPr>
        <p:spPr>
          <a:xfrm>
            <a:off x="3813175" y="1371600"/>
            <a:ext cx="4969565" cy="841256"/>
          </a:xfrm>
          <a:prstGeom prst="rect">
            <a:avLst/>
          </a:prstGeom>
          <a:noFill/>
          <a:effectLst/>
        </p:spPr>
        <p:txBody>
          <a:bodyPr wrap="square" lIns="9144" rIns="0">
            <a:spAutoFit/>
          </a:bodyPr>
          <a:lstStyle/>
          <a:p>
            <a:pPr lvl="0">
              <a:spcAft>
                <a:spcPts val="200"/>
              </a:spcAft>
              <a:defRPr/>
            </a:pPr>
            <a:r>
              <a:rPr lang="en-US" sz="1400" b="1" u="sng" kern="0" spc="-20" dirty="0" smtClean="0">
                <a:solidFill>
                  <a:srgbClr val="000000"/>
                </a:solidFill>
                <a:latin typeface="Arial"/>
              </a:rPr>
              <a:t>Decline from </a:t>
            </a:r>
            <a:r>
              <a:rPr lang="en-US" sz="1400" b="1" u="sng" kern="0" spc="-20" dirty="0" smtClean="0">
                <a:solidFill>
                  <a:srgbClr val="000000"/>
                </a:solidFill>
              </a:rPr>
              <a:t>baseline </a:t>
            </a:r>
            <a:r>
              <a:rPr lang="en-US" sz="1400" b="1" u="sng" kern="0" spc="-20" dirty="0" smtClean="0">
                <a:solidFill>
                  <a:srgbClr val="000000"/>
                </a:solidFill>
                <a:latin typeface="Arial"/>
              </a:rPr>
              <a:t>in</a:t>
            </a:r>
            <a:r>
              <a:rPr kumimoji="0" lang="en-US" sz="1400" b="1" u="sng" strike="noStrike" kern="0" cap="none" spc="-20" normalizeH="0" baseline="0" noProof="0" dirty="0" smtClean="0">
                <a:ln>
                  <a:noFill/>
                </a:ln>
                <a:solidFill>
                  <a:srgbClr val="000000"/>
                </a:solidFill>
                <a:effectLst/>
                <a:uLnTx/>
                <a:uFillTx/>
                <a:latin typeface="Arial"/>
              </a:rPr>
              <a:t> eGFR</a:t>
            </a:r>
            <a:r>
              <a:rPr kumimoji="0" lang="en-US" sz="1400" b="1" u="sng" strike="noStrike" kern="0" cap="none" spc="-20" normalizeH="0" noProof="0" dirty="0" smtClean="0">
                <a:ln>
                  <a:noFill/>
                </a:ln>
                <a:solidFill>
                  <a:srgbClr val="000000"/>
                </a:solidFill>
                <a:effectLst/>
                <a:uLnTx/>
                <a:uFillTx/>
                <a:latin typeface="Arial"/>
              </a:rPr>
              <a:t> to 48 month</a:t>
            </a:r>
            <a:r>
              <a:rPr lang="en-US" sz="1400" b="1" u="sng" kern="0" spc="-20" dirty="0">
                <a:solidFill>
                  <a:srgbClr val="000000"/>
                </a:solidFill>
                <a:latin typeface="Arial"/>
              </a:rPr>
              <a:t> </a:t>
            </a:r>
            <a:r>
              <a:rPr lang="en-US" sz="1400" b="1" u="sng" kern="0" spc="-20" dirty="0" smtClean="0">
                <a:solidFill>
                  <a:srgbClr val="000000"/>
                </a:solidFill>
                <a:latin typeface="Arial"/>
              </a:rPr>
              <a:t>(</a:t>
            </a:r>
            <a:r>
              <a:rPr kumimoji="0" lang="pl-PL" sz="1400" b="1" u="sng" strike="noStrike" kern="0" cap="none" spc="-20" normalizeH="0" baseline="0" noProof="0" dirty="0" smtClean="0">
                <a:ln>
                  <a:noFill/>
                </a:ln>
                <a:solidFill>
                  <a:srgbClr val="000000"/>
                </a:solidFill>
                <a:effectLst/>
                <a:uLnTx/>
                <a:uFillTx/>
                <a:latin typeface="Arial"/>
              </a:rPr>
              <a:t>m</a:t>
            </a:r>
            <a:r>
              <a:rPr kumimoji="0" lang="en-US" sz="1400" b="1" u="sng" strike="noStrike" kern="0" cap="none" spc="-20" normalizeH="0" baseline="0" noProof="0" dirty="0" smtClean="0">
                <a:ln>
                  <a:noFill/>
                </a:ln>
                <a:solidFill>
                  <a:srgbClr val="000000"/>
                </a:solidFill>
                <a:effectLst/>
                <a:uLnTx/>
                <a:uFillTx/>
                <a:latin typeface="Arial"/>
              </a:rPr>
              <a:t>L</a:t>
            </a:r>
            <a:r>
              <a:rPr kumimoji="0" lang="pl-PL" sz="1400" b="1" u="sng" strike="noStrike" kern="0" cap="none" spc="-20" normalizeH="0" baseline="0" noProof="0" dirty="0" smtClean="0">
                <a:ln>
                  <a:noFill/>
                </a:ln>
                <a:solidFill>
                  <a:srgbClr val="000000"/>
                </a:solidFill>
                <a:effectLst/>
                <a:uLnTx/>
                <a:uFillTx/>
                <a:latin typeface="Arial"/>
              </a:rPr>
              <a:t>/min/1.73m</a:t>
            </a:r>
            <a:r>
              <a:rPr kumimoji="0" lang="pl-PL" sz="1400" b="1" u="sng" strike="noStrike" kern="0" cap="none" spc="-20" normalizeH="0" baseline="30000" noProof="0" dirty="0" smtClean="0">
                <a:ln>
                  <a:noFill/>
                </a:ln>
                <a:solidFill>
                  <a:srgbClr val="000000"/>
                </a:solidFill>
                <a:effectLst/>
                <a:uLnTx/>
                <a:uFillTx/>
                <a:latin typeface="Arial"/>
              </a:rPr>
              <a:t>2</a:t>
            </a:r>
            <a:r>
              <a:rPr kumimoji="0" lang="en-US" sz="1400" b="1" u="sng" strike="noStrike" kern="0" cap="none" spc="-20" normalizeH="0" noProof="0" dirty="0" smtClean="0">
                <a:ln>
                  <a:noFill/>
                </a:ln>
                <a:solidFill>
                  <a:srgbClr val="000000"/>
                </a:solidFill>
                <a:effectLst/>
                <a:uLnTx/>
                <a:uFillTx/>
                <a:latin typeface="Arial"/>
              </a:rPr>
              <a:t>)</a:t>
            </a:r>
          </a:p>
          <a:p>
            <a:pPr marL="119063" lvl="0">
              <a:spcBef>
                <a:spcPts val="300"/>
              </a:spcBef>
              <a:defRPr/>
            </a:pPr>
            <a:r>
              <a:rPr kumimoji="0" lang="en-US" sz="1400" b="1" i="0" u="none" strike="noStrike" kern="0" cap="none" spc="0" normalizeH="0" baseline="0" noProof="0" dirty="0" smtClean="0">
                <a:ln>
                  <a:noFill/>
                </a:ln>
                <a:solidFill>
                  <a:srgbClr val="9EC72B"/>
                </a:solidFill>
                <a:effectLst/>
                <a:uLnTx/>
                <a:uFillTx/>
                <a:latin typeface="Arial"/>
              </a:rPr>
              <a:t>Sacubitril/valsartan: </a:t>
            </a:r>
            <a:r>
              <a:rPr lang="en-US" sz="1400" kern="0" dirty="0" smtClean="0">
                <a:solidFill>
                  <a:schemeClr val="tx1">
                    <a:lumMod val="85000"/>
                    <a:lumOff val="15000"/>
                  </a:schemeClr>
                </a:solidFill>
              </a:rPr>
              <a:t>7.8 (95% CI 9.6─6.0) </a:t>
            </a:r>
          </a:p>
          <a:p>
            <a:pPr marL="119063" lvl="0">
              <a:spcBef>
                <a:spcPts val="300"/>
              </a:spcBef>
              <a:defRPr/>
            </a:pPr>
            <a:r>
              <a:rPr kumimoji="0" lang="en-US" sz="1400" b="1" i="0" u="none" strike="noStrike" kern="0" cap="none" spc="0" normalizeH="0" baseline="0" noProof="0" dirty="0" smtClean="0">
                <a:ln>
                  <a:noFill/>
                </a:ln>
                <a:solidFill>
                  <a:srgbClr val="C00000"/>
                </a:solidFill>
                <a:effectLst/>
                <a:uLnTx/>
                <a:uFillTx/>
                <a:latin typeface="Arial"/>
              </a:rPr>
              <a:t>Enalapril: </a:t>
            </a:r>
            <a:r>
              <a:rPr lang="en-US" sz="1400" kern="0" dirty="0" smtClean="0">
                <a:solidFill>
                  <a:schemeClr val="tx1">
                    <a:lumMod val="85000"/>
                    <a:lumOff val="15000"/>
                  </a:schemeClr>
                </a:solidFill>
              </a:rPr>
              <a:t>10.2 (95% CI 12.1─8.3)</a:t>
            </a:r>
            <a:endParaRPr kumimoji="0" lang="en-US" sz="1400" b="0" i="0" u="none" strike="noStrike" kern="0" cap="none" spc="0" normalizeH="0" baseline="0" noProof="0" dirty="0" smtClean="0">
              <a:ln>
                <a:noFill/>
              </a:ln>
              <a:solidFill>
                <a:srgbClr val="000000"/>
              </a:solidFill>
              <a:effectLst/>
              <a:uLnTx/>
              <a:uFillTx/>
              <a:latin typeface="Arial"/>
            </a:endParaRPr>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2" y="1905000"/>
            <a:ext cx="7266156"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78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57</a:t>
            </a:fld>
            <a:endParaRPr lang="uk-UA" dirty="0"/>
          </a:p>
        </p:txBody>
      </p:sp>
      <p:sp>
        <p:nvSpPr>
          <p:cNvPr id="2" name="Title 1"/>
          <p:cNvSpPr>
            <a:spLocks noGrp="1"/>
          </p:cNvSpPr>
          <p:nvPr>
            <p:ph type="title" idx="4294967295"/>
          </p:nvPr>
        </p:nvSpPr>
        <p:spPr>
          <a:xfrm>
            <a:off x="1143000" y="457200"/>
            <a:ext cx="8001000" cy="960438"/>
          </a:xfrm>
          <a:prstGeom prst="rect">
            <a:avLst/>
          </a:prstGeom>
        </p:spPr>
        <p:txBody>
          <a:bodyPr>
            <a:noAutofit/>
          </a:bodyPr>
          <a:lstStyle/>
          <a:p>
            <a:r>
              <a:rPr lang="en-US" sz="2400" dirty="0"/>
              <a:t>Rate of eGFR decline was significantly lower </a:t>
            </a:r>
            <a:r>
              <a:rPr lang="en-US" sz="2400" dirty="0" smtClean="0"/>
              <a:t>with sacubitril/valsartan independent of CKD status</a:t>
            </a:r>
            <a:br>
              <a:rPr lang="en-US" sz="2400" dirty="0" smtClean="0"/>
            </a:br>
            <a:r>
              <a:rPr lang="en-US" sz="2400" kern="0" dirty="0" smtClean="0"/>
              <a:t/>
            </a:r>
            <a:br>
              <a:rPr lang="en-US" sz="2400" kern="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1156855" y="6192838"/>
            <a:ext cx="3505200" cy="457200"/>
          </a:xfrm>
        </p:spPr>
        <p:txBody>
          <a:bodyPr>
            <a:normAutofit fontScale="92500"/>
          </a:bodyPr>
          <a:lstStyle/>
          <a:p>
            <a:r>
              <a:rPr lang="en-US" sz="900" dirty="0"/>
              <a:t>CI, confidence interval; CKD, chronic kidney disease; eGFR, estimated glomerular filtration rate; HR, hazard ratio; </a:t>
            </a:r>
            <a:r>
              <a:rPr lang="en-US" sz="900" dirty="0" smtClean="0"/>
              <a:t>sac/</a:t>
            </a:r>
            <a:r>
              <a:rPr lang="en-US" sz="900" dirty="0" err="1" smtClean="0"/>
              <a:t>val</a:t>
            </a:r>
            <a:r>
              <a:rPr lang="en-US" sz="900" dirty="0" smtClean="0"/>
              <a:t>, sacubitril/valsartan</a:t>
            </a:r>
            <a:endParaRPr lang="en-US" sz="900" dirty="0"/>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Content Placeholder 7"/>
          <p:cNvGraphicFramePr>
            <a:graphicFrameLocks/>
          </p:cNvGraphicFramePr>
          <p:nvPr>
            <p:extLst/>
          </p:nvPr>
        </p:nvGraphicFramePr>
        <p:xfrm>
          <a:off x="647700" y="1874520"/>
          <a:ext cx="7848600" cy="3083561"/>
        </p:xfrm>
        <a:graphic>
          <a:graphicData uri="http://schemas.openxmlformats.org/drawingml/2006/table">
            <a:tbl>
              <a:tblPr firstRow="1" firstCol="1" bandRow="1"/>
              <a:tblGrid>
                <a:gridCol w="1447800">
                  <a:extLst>
                    <a:ext uri="{9D8B030D-6E8A-4147-A177-3AD203B41FA5}">
                      <a16:colId xmlns="" xmlns:a16="http://schemas.microsoft.com/office/drawing/2014/main" val="2744077045"/>
                    </a:ext>
                  </a:extLst>
                </a:gridCol>
                <a:gridCol w="1828800">
                  <a:extLst>
                    <a:ext uri="{9D8B030D-6E8A-4147-A177-3AD203B41FA5}">
                      <a16:colId xmlns="" xmlns:a16="http://schemas.microsoft.com/office/drawing/2014/main" val="1921640612"/>
                    </a:ext>
                  </a:extLst>
                </a:gridCol>
                <a:gridCol w="15240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762000">
                  <a:extLst>
                    <a:ext uri="{9D8B030D-6E8A-4147-A177-3AD203B41FA5}">
                      <a16:colId xmlns="" xmlns:a16="http://schemas.microsoft.com/office/drawing/2014/main" val="3623193900"/>
                    </a:ext>
                  </a:extLst>
                </a:gridCol>
                <a:gridCol w="914400">
                  <a:extLst>
                    <a:ext uri="{9D8B030D-6E8A-4147-A177-3AD203B41FA5}">
                      <a16:colId xmlns="" xmlns:a16="http://schemas.microsoft.com/office/drawing/2014/main" val="20005"/>
                    </a:ext>
                  </a:extLst>
                </a:gridCol>
              </a:tblGrid>
              <a:tr h="449675">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200000"/>
                        </a:lnSpc>
                        <a:spcBef>
                          <a:spcPts val="0"/>
                        </a:spcBef>
                        <a:spcAft>
                          <a:spcPts val="0"/>
                        </a:spcAft>
                      </a:pPr>
                      <a:r>
                        <a:rPr lang="en-US" sz="1200" dirty="0">
                          <a:effectLst/>
                        </a:rPr>
                        <a:t> </a:t>
                      </a:r>
                      <a:r>
                        <a:rPr lang="en-US" sz="1400" b="1" kern="1200" dirty="0" smtClean="0">
                          <a:solidFill>
                            <a:schemeClr val="lt1"/>
                          </a:solidFill>
                          <a:effectLst/>
                          <a:latin typeface="Arial"/>
                          <a:ea typeface="+mn-ea"/>
                          <a:cs typeface="+mn-cs"/>
                        </a:rPr>
                        <a:t>CK</a:t>
                      </a:r>
                      <a:r>
                        <a:rPr lang="en-US" sz="1400" b="1" kern="1200" dirty="0" smtClean="0">
                          <a:solidFill>
                            <a:schemeClr val="bg1"/>
                          </a:solidFill>
                          <a:effectLst/>
                          <a:latin typeface="Arial"/>
                          <a:ea typeface="+mn-ea"/>
                          <a:cs typeface="+mn-cs"/>
                        </a:rPr>
                        <a:t>D</a:t>
                      </a:r>
                      <a:r>
                        <a:rPr lang="en-US" sz="1400" kern="0" baseline="30000" dirty="0" smtClean="0">
                          <a:solidFill>
                            <a:schemeClr val="bg1"/>
                          </a:solidFill>
                          <a:latin typeface="+mn-lt"/>
                        </a:rPr>
                        <a:t>¥</a:t>
                      </a:r>
                      <a:r>
                        <a:rPr lang="en-US" sz="1400" b="1" kern="1200" dirty="0" smtClean="0">
                          <a:solidFill>
                            <a:schemeClr val="bg1"/>
                          </a:solidFill>
                          <a:effectLst/>
                          <a:latin typeface="Arial"/>
                          <a:ea typeface="+mn-ea"/>
                          <a:cs typeface="+mn-cs"/>
                        </a:rPr>
                        <a:t> </a:t>
                      </a:r>
                      <a:r>
                        <a:rPr lang="en-US" sz="1400" b="1" kern="1200" dirty="0" smtClean="0">
                          <a:solidFill>
                            <a:schemeClr val="lt1"/>
                          </a:solidFill>
                          <a:effectLst/>
                          <a:latin typeface="Arial"/>
                          <a:ea typeface="+mn-ea"/>
                          <a:cs typeface="+mn-cs"/>
                        </a:rPr>
                        <a:t>status </a:t>
                      </a:r>
                    </a:p>
                    <a:p>
                      <a:pPr marL="0" marR="0" algn="l" defTabSz="914400" rtl="0" eaLnBrk="1" latinLnBrk="0" hangingPunct="1">
                        <a:lnSpc>
                          <a:spcPct val="100000"/>
                        </a:lnSpc>
                        <a:spcBef>
                          <a:spcPts val="0"/>
                        </a:spcBef>
                        <a:spcAft>
                          <a:spcPts val="0"/>
                        </a:spcAft>
                      </a:pPr>
                      <a:r>
                        <a:rPr lang="en-US" sz="1400" b="1" kern="1200" dirty="0" smtClean="0">
                          <a:solidFill>
                            <a:schemeClr val="lt1"/>
                          </a:solidFill>
                          <a:effectLst/>
                          <a:latin typeface="Arial"/>
                          <a:ea typeface="+mn-ea"/>
                          <a:cs typeface="+mn-cs"/>
                        </a:rPr>
                        <a:t>(at screening)</a:t>
                      </a:r>
                      <a:endParaRPr lang="en-US" sz="1400" b="1" kern="1200" dirty="0">
                        <a:solidFill>
                          <a:schemeClr val="lt1"/>
                        </a:solidFill>
                        <a:effectLst/>
                        <a:latin typeface="Arial"/>
                        <a:ea typeface="+mn-ea"/>
                        <a:cs typeface="+mn-cs"/>
                      </a:endParaRPr>
                    </a:p>
                  </a:txBody>
                  <a:tcPr marL="55521" marR="55521"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b="1" kern="1200" spc="-20" dirty="0" smtClean="0">
                          <a:solidFill>
                            <a:schemeClr val="bg1"/>
                          </a:solidFill>
                          <a:effectLst/>
                          <a:latin typeface="Arial"/>
                          <a:ea typeface="+mn-ea"/>
                          <a:cs typeface="+mn-cs"/>
                        </a:rPr>
                        <a:t>Rate of decline in eGFR (95% CI), mL/min/1.73m</a:t>
                      </a:r>
                      <a:r>
                        <a:rPr lang="en-US" sz="1400" b="1" kern="1200" spc="-20" baseline="30000" dirty="0" smtClean="0">
                          <a:solidFill>
                            <a:schemeClr val="bg1"/>
                          </a:solidFill>
                          <a:effectLst/>
                          <a:latin typeface="Arial"/>
                          <a:ea typeface="+mn-ea"/>
                          <a:cs typeface="+mn-cs"/>
                        </a:rPr>
                        <a:t>2</a:t>
                      </a:r>
                      <a:r>
                        <a:rPr lang="en-US" sz="1400" b="1" kern="1200" spc="-20" dirty="0" smtClean="0">
                          <a:solidFill>
                            <a:schemeClr val="bg1"/>
                          </a:solidFill>
                          <a:effectLst/>
                          <a:latin typeface="Arial"/>
                          <a:ea typeface="+mn-ea"/>
                          <a:cs typeface="+mn-cs"/>
                        </a:rPr>
                        <a:t> per year</a:t>
                      </a:r>
                    </a:p>
                  </a:txBody>
                  <a:tcPr marL="0" marR="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p>
                      <a:pPr marL="0" marR="0" algn="ctr">
                        <a:lnSpc>
                          <a:spcPct val="200000"/>
                        </a:lnSpc>
                        <a:spcBef>
                          <a:spcPts val="0"/>
                        </a:spcBef>
                        <a:spcAft>
                          <a:spcPts val="0"/>
                        </a:spcAft>
                      </a:pPr>
                      <a:endParaRPr lang="en-US" sz="1300" b="1" kern="1200" dirty="0">
                        <a:solidFill>
                          <a:schemeClr val="lt1"/>
                        </a:solidFill>
                        <a:effectLst/>
                        <a:latin typeface="Arial"/>
                        <a:ea typeface="+mn-ea"/>
                        <a:cs typeface="+mn-cs"/>
                      </a:endParaRPr>
                    </a:p>
                  </a:txBody>
                  <a:tcPr marL="55521" marR="55521"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1124"/>
                    </a:solidFill>
                  </a:tcPr>
                </a:tc>
                <a:tc hMerge="1">
                  <a:txBody>
                    <a:bodyPr/>
                    <a:lstStyle/>
                    <a:p>
                      <a:pPr marL="0" marR="0" algn="ctr">
                        <a:lnSpc>
                          <a:spcPct val="200000"/>
                        </a:lnSpc>
                        <a:spcBef>
                          <a:spcPts val="0"/>
                        </a:spcBef>
                        <a:spcAft>
                          <a:spcPts val="0"/>
                        </a:spcAft>
                      </a:pPr>
                      <a:endParaRPr lang="en-US" sz="1300" b="1" dirty="0">
                        <a:solidFill>
                          <a:schemeClr val="bg1"/>
                        </a:solidFill>
                        <a:effectLst/>
                      </a:endParaRPr>
                    </a:p>
                  </a:txBody>
                  <a:tcPr marL="55521" marR="55521"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200000"/>
                        </a:lnSpc>
                        <a:spcBef>
                          <a:spcPts val="0"/>
                        </a:spcBef>
                        <a:spcAft>
                          <a:spcPts val="0"/>
                        </a:spcAft>
                      </a:pPr>
                      <a:r>
                        <a:rPr lang="en-US" sz="1400" dirty="0">
                          <a:effectLst/>
                        </a:rPr>
                        <a:t>P-value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21" marR="55521"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rowSpan="2">
                  <a:txBody>
                    <a:bodyPr/>
                    <a:lstStyle/>
                    <a:p>
                      <a:pPr marL="0" marR="0" algn="ctr">
                        <a:lnSpc>
                          <a:spcPct val="150000"/>
                        </a:lnSpc>
                        <a:spcBef>
                          <a:spcPts val="0"/>
                        </a:spcBef>
                        <a:spcAft>
                          <a:spcPts val="0"/>
                        </a:spcAft>
                      </a:pPr>
                      <a:r>
                        <a:rPr lang="en-US" sz="1400" b="1" kern="1200" dirty="0" smtClean="0">
                          <a:solidFill>
                            <a:schemeClr val="lt1"/>
                          </a:solidFill>
                          <a:effectLst/>
                          <a:latin typeface="Arial"/>
                          <a:ea typeface="+mn-ea"/>
                          <a:cs typeface="+mn-cs"/>
                        </a:rPr>
                        <a:t>P-value </a:t>
                      </a:r>
                      <a:r>
                        <a:rPr lang="en-US" sz="1100" b="1" kern="1200" dirty="0" smtClean="0">
                          <a:solidFill>
                            <a:schemeClr val="lt1"/>
                          </a:solidFill>
                          <a:effectLst/>
                          <a:latin typeface="Arial"/>
                          <a:ea typeface="+mn-ea"/>
                          <a:cs typeface="+mn-cs"/>
                        </a:rPr>
                        <a:t>interaction</a:t>
                      </a:r>
                      <a:r>
                        <a:rPr lang="en-US" sz="1300" b="1" kern="1200" dirty="0" smtClean="0">
                          <a:solidFill>
                            <a:schemeClr val="lt1"/>
                          </a:solidFill>
                          <a:effectLst/>
                          <a:latin typeface="Arial"/>
                          <a:ea typeface="+mn-ea"/>
                          <a:cs typeface="+mn-cs"/>
                        </a:rPr>
                        <a:t>*</a:t>
                      </a:r>
                      <a:endParaRPr lang="en-US" sz="1300" b="1" kern="1200" dirty="0">
                        <a:solidFill>
                          <a:schemeClr val="lt1"/>
                        </a:solidFill>
                        <a:effectLst/>
                        <a:latin typeface="Arial"/>
                        <a:ea typeface="+mn-ea"/>
                        <a:cs typeface="+mn-cs"/>
                      </a:endParaRPr>
                    </a:p>
                  </a:txBody>
                  <a:tcPr marL="55521" marR="55521" marT="0" marB="0" anchor="ctr">
                    <a:lnL w="12700" cmpd="sng">
                      <a:solidFill>
                        <a:srgbClr val="FFFFFF"/>
                      </a:solidFill>
                    </a:lnL>
                    <a:lnR w="12700" cmpd="sng">
                      <a:solidFill>
                        <a:srgbClr val="FFFFFF"/>
                      </a:solidFill>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611217217"/>
                  </a:ext>
                </a:extLst>
              </a:tr>
              <a:tr h="0">
                <a:tc vMerge="1">
                  <a:txBody>
                    <a:bodyPr/>
                    <a:lstStyle/>
                    <a:p>
                      <a:endParaRPr lang="en-US"/>
                    </a:p>
                  </a:txBody>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chemeClr val="bg1"/>
                          </a:solidFill>
                          <a:effectLst/>
                          <a:uLnTx/>
                          <a:uFillTx/>
                          <a:latin typeface="+mn-lt"/>
                          <a:ea typeface="+mn-ea"/>
                          <a:cs typeface="+mn-cs"/>
                        </a:rPr>
                        <a:t>Sacubitril/</a:t>
                      </a:r>
                      <a:r>
                        <a:rPr kumimoji="0" lang="fr-FR" sz="1400" b="1" i="0" u="none" strike="noStrike" kern="1200" cap="none" spc="0" normalizeH="0" baseline="0" noProof="0" dirty="0" err="1" smtClean="0">
                          <a:ln>
                            <a:noFill/>
                          </a:ln>
                          <a:solidFill>
                            <a:schemeClr val="bg1"/>
                          </a:solidFill>
                          <a:effectLst/>
                          <a:uLnTx/>
                          <a:uFillTx/>
                          <a:latin typeface="+mn-lt"/>
                          <a:ea typeface="+mn-ea"/>
                          <a:cs typeface="+mn-cs"/>
                        </a:rPr>
                        <a:t>valsartan</a:t>
                      </a:r>
                      <a:endParaRPr kumimoji="0" lang="en-US" sz="1400" b="1" i="0" u="none" strike="noStrike" kern="1200" cap="none" spc="0" normalizeH="0" baseline="0" noProof="0" dirty="0" smtClean="0">
                        <a:ln>
                          <a:noFill/>
                        </a:ln>
                        <a:solidFill>
                          <a:schemeClr val="bg1"/>
                        </a:solidFill>
                        <a:effectLst/>
                        <a:uLnTx/>
                        <a:uFillTx/>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EC72B"/>
                    </a:solidFill>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b="1" kern="1200" dirty="0" smtClean="0">
                          <a:solidFill>
                            <a:schemeClr val="lt1"/>
                          </a:solidFill>
                          <a:effectLst/>
                          <a:latin typeface="+mn-lt"/>
                          <a:ea typeface="+mn-ea"/>
                          <a:cs typeface="+mn-cs"/>
                        </a:rPr>
                        <a:t>Enalapril</a:t>
                      </a: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91124"/>
                    </a:solidFill>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b="1" dirty="0" smtClean="0">
                          <a:solidFill>
                            <a:schemeClr val="bg1"/>
                          </a:solidFill>
                          <a:effectLst/>
                        </a:rPr>
                        <a:t>Difference</a:t>
                      </a: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79606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14300" marR="0" indent="0" algn="l">
                        <a:lnSpc>
                          <a:spcPct val="200000"/>
                        </a:lnSpc>
                        <a:spcBef>
                          <a:spcPts val="0"/>
                        </a:spcBef>
                        <a:spcAft>
                          <a:spcPts val="0"/>
                        </a:spcAft>
                      </a:pPr>
                      <a:r>
                        <a:rPr lang="en-US" sz="1400" b="1" dirty="0">
                          <a:solidFill>
                            <a:schemeClr val="tx1"/>
                          </a:solidFill>
                          <a:effectLst/>
                        </a:rPr>
                        <a:t>All patients</a:t>
                      </a:r>
                      <a:endParaRPr lang="en-U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400" dirty="0" smtClean="0">
                          <a:effectLst/>
                          <a:latin typeface="Arial"/>
                          <a:cs typeface="Arial"/>
                        </a:rPr>
                        <a:t>−</a:t>
                      </a:r>
                      <a:r>
                        <a:rPr lang="en-US" sz="1400" dirty="0" smtClean="0">
                          <a:effectLst/>
                          <a:latin typeface="+mn-lt"/>
                        </a:rPr>
                        <a:t>1.61 </a:t>
                      </a:r>
                    </a:p>
                    <a:p>
                      <a:pPr marL="0" marR="0" algn="ctr">
                        <a:lnSpc>
                          <a:spcPct val="100000"/>
                        </a:lnSpc>
                        <a:spcBef>
                          <a:spcPts val="0"/>
                        </a:spcBef>
                        <a:spcAft>
                          <a:spcPts val="0"/>
                        </a:spcAft>
                      </a:pPr>
                      <a:r>
                        <a:rPr lang="en-US" sz="1400" dirty="0" smtClean="0">
                          <a:effectLst/>
                          <a:latin typeface="+mn-lt"/>
                        </a:rPr>
                        <a:t>(</a:t>
                      </a:r>
                      <a:r>
                        <a:rPr lang="en-US" sz="1400" dirty="0" smtClean="0">
                          <a:effectLst/>
                          <a:latin typeface="Arial"/>
                          <a:cs typeface="Arial"/>
                        </a:rPr>
                        <a:t>−</a:t>
                      </a:r>
                      <a:r>
                        <a:rPr lang="en-US" sz="1400" dirty="0" smtClean="0">
                          <a:effectLst/>
                          <a:latin typeface="+mn-lt"/>
                        </a:rPr>
                        <a:t>1.77 to </a:t>
                      </a:r>
                      <a:r>
                        <a:rPr lang="en-US" sz="1400" dirty="0" smtClean="0">
                          <a:effectLst/>
                          <a:latin typeface="Arial"/>
                          <a:cs typeface="Arial"/>
                        </a:rPr>
                        <a:t>−</a:t>
                      </a:r>
                      <a:r>
                        <a:rPr lang="en-US" sz="1400" dirty="0" smtClean="0">
                          <a:effectLst/>
                          <a:latin typeface="+mn-lt"/>
                        </a:rPr>
                        <a:t>1.44</a:t>
                      </a:r>
                      <a:r>
                        <a:rPr lang="en-US" sz="1400" dirty="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cs typeface="Arial"/>
                        </a:rPr>
                        <a:t>−</a:t>
                      </a:r>
                      <a:r>
                        <a:rPr lang="en-US" sz="1400" dirty="0" smtClean="0">
                          <a:effectLst/>
                          <a:latin typeface="+mn-lt"/>
                        </a:rPr>
                        <a:t>2.04 </a:t>
                      </a:r>
                    </a:p>
                    <a:p>
                      <a:pPr marL="0" marR="0" algn="ctr">
                        <a:lnSpc>
                          <a:spcPct val="100000"/>
                        </a:lnSpc>
                        <a:spcBef>
                          <a:spcPts val="0"/>
                        </a:spcBef>
                        <a:spcAft>
                          <a:spcPts val="0"/>
                        </a:spcAft>
                      </a:pPr>
                      <a:r>
                        <a:rPr lang="en-US" sz="1400" dirty="0" smtClean="0">
                          <a:effectLst/>
                          <a:latin typeface="+mn-lt"/>
                        </a:rPr>
                        <a:t>(</a:t>
                      </a:r>
                      <a:r>
                        <a:rPr lang="en-US" sz="1400" dirty="0" smtClean="0">
                          <a:effectLst/>
                          <a:latin typeface="+mn-lt"/>
                          <a:cs typeface="Arial"/>
                        </a:rPr>
                        <a:t>−</a:t>
                      </a:r>
                      <a:r>
                        <a:rPr lang="en-US" sz="1400" dirty="0" smtClean="0">
                          <a:effectLst/>
                          <a:latin typeface="+mn-lt"/>
                        </a:rPr>
                        <a:t>2.21 to </a:t>
                      </a:r>
                      <a:r>
                        <a:rPr lang="en-US" sz="1400" dirty="0" smtClean="0">
                          <a:effectLst/>
                          <a:latin typeface="+mn-lt"/>
                          <a:cs typeface="Arial"/>
                        </a:rPr>
                        <a:t>−</a:t>
                      </a:r>
                      <a:r>
                        <a:rPr lang="en-US" sz="1400" dirty="0" smtClean="0">
                          <a:effectLst/>
                          <a:latin typeface="+mn-lt"/>
                        </a:rPr>
                        <a:t>1.88)</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effectLst/>
                          <a:latin typeface="+mn-lt"/>
                        </a:rPr>
                        <a:t>0.44 </a:t>
                      </a:r>
                      <a:endParaRPr lang="en-US" sz="1400" dirty="0" smtClean="0">
                        <a:effectLst/>
                        <a:latin typeface="+mn-lt"/>
                      </a:endParaRPr>
                    </a:p>
                    <a:p>
                      <a:pPr marL="0" marR="0" algn="ctr">
                        <a:lnSpc>
                          <a:spcPct val="100000"/>
                        </a:lnSpc>
                        <a:spcBef>
                          <a:spcPts val="0"/>
                        </a:spcBef>
                        <a:spcAft>
                          <a:spcPts val="0"/>
                        </a:spcAft>
                      </a:pPr>
                      <a:r>
                        <a:rPr lang="en-US" sz="1400" dirty="0" smtClean="0">
                          <a:effectLst/>
                          <a:latin typeface="+mn-lt"/>
                        </a:rPr>
                        <a:t>(</a:t>
                      </a:r>
                      <a:r>
                        <a:rPr lang="en-US" sz="1400" dirty="0">
                          <a:effectLst/>
                          <a:latin typeface="+mn-lt"/>
                        </a:rPr>
                        <a:t>0.21 to 0.67)</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200000"/>
                        </a:lnSpc>
                        <a:spcBef>
                          <a:spcPts val="0"/>
                        </a:spcBef>
                        <a:spcAft>
                          <a:spcPts val="0"/>
                        </a:spcAft>
                      </a:pPr>
                      <a:r>
                        <a:rPr lang="en-US" sz="1400" dirty="0">
                          <a:effectLst/>
                          <a:latin typeface="+mn-lt"/>
                        </a:rPr>
                        <a:t>&lt; 0.001</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70988541"/>
                  </a:ext>
                </a:extLst>
              </a:tr>
              <a:tr h="7620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14300" marR="0" indent="0" algn="l">
                        <a:lnSpc>
                          <a:spcPct val="200000"/>
                        </a:lnSpc>
                        <a:spcBef>
                          <a:spcPts val="0"/>
                        </a:spcBef>
                        <a:spcAft>
                          <a:spcPts val="0"/>
                        </a:spcAft>
                      </a:pPr>
                      <a:r>
                        <a:rPr lang="en-US" sz="1400" b="1" dirty="0">
                          <a:solidFill>
                            <a:schemeClr val="tx1"/>
                          </a:solidFill>
                          <a:effectLst/>
                        </a:rPr>
                        <a:t>   </a:t>
                      </a:r>
                      <a:r>
                        <a:rPr lang="en-US" sz="1400" b="1" dirty="0" smtClean="0">
                          <a:solidFill>
                            <a:schemeClr val="tx1"/>
                          </a:solidFill>
                          <a:effectLst/>
                        </a:rPr>
                        <a:t>  CKD </a:t>
                      </a:r>
                      <a:endParaRPr lang="en-U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endParaRPr lang="en-US" sz="1400" dirty="0" smtClean="0">
                        <a:effectLst/>
                        <a:latin typeface="Arial"/>
                        <a:cs typeface="Arial"/>
                      </a:endParaRPr>
                    </a:p>
                    <a:p>
                      <a:pPr marL="0" marR="0" algn="ctr">
                        <a:lnSpc>
                          <a:spcPct val="100000"/>
                        </a:lnSpc>
                        <a:spcBef>
                          <a:spcPts val="0"/>
                        </a:spcBef>
                        <a:spcAft>
                          <a:spcPts val="0"/>
                        </a:spcAft>
                      </a:pPr>
                      <a:r>
                        <a:rPr lang="en-US" sz="1400" dirty="0" smtClean="0">
                          <a:effectLst/>
                          <a:latin typeface="Arial"/>
                          <a:cs typeface="Arial"/>
                        </a:rPr>
                        <a:t>−</a:t>
                      </a:r>
                      <a:r>
                        <a:rPr lang="en-US" sz="1400" kern="1200" dirty="0" smtClean="0">
                          <a:solidFill>
                            <a:schemeClr val="dk1"/>
                          </a:solidFill>
                          <a:effectLst/>
                          <a:latin typeface="Arial"/>
                          <a:ea typeface="+mn-ea"/>
                          <a:cs typeface="+mn-cs"/>
                        </a:rPr>
                        <a:t>0.80 </a:t>
                      </a:r>
                    </a:p>
                    <a:p>
                      <a:pPr marL="0" marR="0" algn="ctr">
                        <a:lnSpc>
                          <a:spcPct val="100000"/>
                        </a:lnSpc>
                        <a:spcBef>
                          <a:spcPts val="0"/>
                        </a:spcBef>
                        <a:spcAft>
                          <a:spcPts val="0"/>
                        </a:spcAft>
                      </a:pPr>
                      <a:r>
                        <a:rPr lang="en-US" sz="1400" kern="1200" dirty="0" smtClean="0">
                          <a:solidFill>
                            <a:schemeClr val="dk1"/>
                          </a:solidFill>
                          <a:effectLst/>
                          <a:latin typeface="Arial"/>
                          <a:ea typeface="+mn-ea"/>
                          <a:cs typeface="+mn-cs"/>
                        </a:rPr>
                        <a:t>(</a:t>
                      </a:r>
                      <a:r>
                        <a:rPr lang="en-US" sz="1400" dirty="0" smtClean="0">
                          <a:effectLst/>
                          <a:latin typeface="Arial"/>
                          <a:cs typeface="Arial"/>
                        </a:rPr>
                        <a:t>−</a:t>
                      </a:r>
                      <a:r>
                        <a:rPr lang="en-US" sz="1400" kern="1200" dirty="0" smtClean="0">
                          <a:solidFill>
                            <a:schemeClr val="dk1"/>
                          </a:solidFill>
                          <a:effectLst/>
                          <a:latin typeface="Arial"/>
                          <a:ea typeface="+mn-ea"/>
                          <a:cs typeface="+mn-cs"/>
                        </a:rPr>
                        <a:t>1.05 to </a:t>
                      </a:r>
                      <a:r>
                        <a:rPr lang="en-US" sz="1400" dirty="0" smtClean="0">
                          <a:effectLst/>
                          <a:latin typeface="Arial"/>
                          <a:cs typeface="Arial"/>
                        </a:rPr>
                        <a:t>−</a:t>
                      </a:r>
                      <a:r>
                        <a:rPr lang="en-US" sz="1400" kern="1200" dirty="0" smtClean="0">
                          <a:solidFill>
                            <a:schemeClr val="dk1"/>
                          </a:solidFill>
                          <a:effectLst/>
                          <a:latin typeface="Arial"/>
                          <a:ea typeface="+mn-ea"/>
                          <a:cs typeface="+mn-cs"/>
                        </a:rPr>
                        <a:t>0.54)</a:t>
                      </a:r>
                      <a:endParaRPr lang="en-US" sz="1400" kern="1200" dirty="0" smtClean="0">
                        <a:solidFill>
                          <a:schemeClr val="dk1"/>
                        </a:solidFill>
                        <a:effectLst/>
                        <a:latin typeface="Arial"/>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cs typeface="Arial"/>
                        </a:rPr>
                        <a:t>−</a:t>
                      </a:r>
                      <a:r>
                        <a:rPr lang="en-US" sz="1400" dirty="0" smtClean="0">
                          <a:effectLst/>
                          <a:latin typeface="+mn-lt"/>
                        </a:rPr>
                        <a:t>1.55 </a:t>
                      </a:r>
                    </a:p>
                    <a:p>
                      <a:pPr marL="0" marR="0" algn="ctr">
                        <a:lnSpc>
                          <a:spcPct val="100000"/>
                        </a:lnSpc>
                        <a:spcBef>
                          <a:spcPts val="0"/>
                        </a:spcBef>
                        <a:spcAft>
                          <a:spcPts val="0"/>
                        </a:spcAft>
                      </a:pPr>
                      <a:r>
                        <a:rPr lang="en-US" sz="1400" dirty="0" smtClean="0">
                          <a:effectLst/>
                          <a:latin typeface="+mn-lt"/>
                        </a:rPr>
                        <a:t>(</a:t>
                      </a:r>
                      <a:r>
                        <a:rPr lang="en-US" sz="1400" dirty="0" smtClean="0">
                          <a:effectLst/>
                          <a:latin typeface="+mn-lt"/>
                          <a:cs typeface="Arial"/>
                        </a:rPr>
                        <a:t>−</a:t>
                      </a:r>
                      <a:r>
                        <a:rPr lang="en-US" sz="1400" dirty="0" smtClean="0">
                          <a:effectLst/>
                          <a:latin typeface="+mn-lt"/>
                        </a:rPr>
                        <a:t>1.81 to </a:t>
                      </a:r>
                      <a:r>
                        <a:rPr lang="en-US" sz="1400" dirty="0" smtClean="0">
                          <a:effectLst/>
                          <a:latin typeface="+mn-lt"/>
                          <a:cs typeface="Arial"/>
                        </a:rPr>
                        <a:t>−</a:t>
                      </a:r>
                      <a:r>
                        <a:rPr lang="en-US" sz="1400" dirty="0" smtClean="0">
                          <a:effectLst/>
                          <a:latin typeface="+mn-lt"/>
                        </a:rPr>
                        <a:t>1.30)</a:t>
                      </a:r>
                      <a:endParaRPr lang="en-US" sz="1400" dirty="0" smtClean="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0.76 </a:t>
                      </a:r>
                    </a:p>
                    <a:p>
                      <a:pPr marL="0" marR="0" algn="ctr">
                        <a:lnSpc>
                          <a:spcPct val="100000"/>
                        </a:lnSpc>
                        <a:spcBef>
                          <a:spcPts val="0"/>
                        </a:spcBef>
                        <a:spcAft>
                          <a:spcPts val="0"/>
                        </a:spcAft>
                      </a:pPr>
                      <a:r>
                        <a:rPr lang="en-US" sz="1400" dirty="0" smtClean="0">
                          <a:effectLst/>
                          <a:latin typeface="+mn-lt"/>
                        </a:rPr>
                        <a:t>(0.40 to 1.12)</a:t>
                      </a:r>
                      <a:endParaRPr lang="en-US" sz="1400" dirty="0" smtClean="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kern="1200" dirty="0" smtClean="0">
                          <a:solidFill>
                            <a:schemeClr val="dk1"/>
                          </a:solidFill>
                          <a:effectLst/>
                          <a:latin typeface="Arial"/>
                          <a:ea typeface="+mn-ea"/>
                          <a:cs typeface="+mn-cs"/>
                        </a:rPr>
                        <a:t>&lt; 0.001</a:t>
                      </a:r>
                      <a:endParaRPr lang="en-US" sz="1400" kern="1200" dirty="0" smtClean="0">
                        <a:solidFill>
                          <a:schemeClr val="dk1"/>
                        </a:solidFill>
                        <a:effectLst/>
                        <a:latin typeface="Arial"/>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0.54</a:t>
                      </a:r>
                    </a:p>
                    <a:p>
                      <a:pPr marL="0" marR="0" algn="ctr">
                        <a:lnSpc>
                          <a:spcPct val="200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5963573"/>
                  </a:ext>
                </a:extLst>
              </a:tr>
              <a:tr h="64909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14300" marR="0" indent="0" algn="l">
                        <a:lnSpc>
                          <a:spcPct val="200000"/>
                        </a:lnSpc>
                        <a:spcBef>
                          <a:spcPts val="0"/>
                        </a:spcBef>
                        <a:spcAft>
                          <a:spcPts val="0"/>
                        </a:spcAft>
                      </a:pPr>
                      <a:r>
                        <a:rPr lang="en-US" sz="1400" b="1" dirty="0">
                          <a:solidFill>
                            <a:schemeClr val="tx1"/>
                          </a:solidFill>
                          <a:effectLst/>
                        </a:rPr>
                        <a:t>   </a:t>
                      </a:r>
                      <a:r>
                        <a:rPr lang="en-US" sz="1400" b="1" dirty="0" smtClean="0">
                          <a:solidFill>
                            <a:schemeClr val="tx1"/>
                          </a:solidFill>
                          <a:effectLst/>
                        </a:rPr>
                        <a:t>No CKD </a:t>
                      </a:r>
                      <a:endParaRPr lang="en-U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400" dirty="0" smtClean="0">
                          <a:effectLst/>
                          <a:latin typeface="Arial"/>
                          <a:cs typeface="Arial"/>
                        </a:rPr>
                        <a:t>−</a:t>
                      </a:r>
                      <a:r>
                        <a:rPr lang="en-US" sz="1400" kern="1200" dirty="0" smtClean="0">
                          <a:solidFill>
                            <a:schemeClr val="dk1"/>
                          </a:solidFill>
                          <a:effectLst/>
                          <a:latin typeface="Arial"/>
                          <a:ea typeface="+mn-ea"/>
                          <a:cs typeface="+mn-cs"/>
                        </a:rPr>
                        <a:t>1.98 </a:t>
                      </a:r>
                    </a:p>
                    <a:p>
                      <a:pPr marL="0" marR="0" algn="ctr">
                        <a:lnSpc>
                          <a:spcPct val="100000"/>
                        </a:lnSpc>
                        <a:spcBef>
                          <a:spcPts val="0"/>
                        </a:spcBef>
                        <a:spcAft>
                          <a:spcPts val="0"/>
                        </a:spcAft>
                      </a:pPr>
                      <a:r>
                        <a:rPr lang="en-US" sz="1400" kern="1200" dirty="0" smtClean="0">
                          <a:solidFill>
                            <a:schemeClr val="dk1"/>
                          </a:solidFill>
                          <a:effectLst/>
                          <a:latin typeface="Arial"/>
                          <a:ea typeface="+mn-ea"/>
                          <a:cs typeface="+mn-cs"/>
                        </a:rPr>
                        <a:t>(</a:t>
                      </a:r>
                      <a:r>
                        <a:rPr lang="en-US" sz="1400" dirty="0" smtClean="0">
                          <a:effectLst/>
                          <a:latin typeface="Arial"/>
                          <a:cs typeface="Arial"/>
                        </a:rPr>
                        <a:t>−</a:t>
                      </a:r>
                      <a:r>
                        <a:rPr lang="en-US" sz="1400" kern="1200" dirty="0" smtClean="0">
                          <a:solidFill>
                            <a:schemeClr val="dk1"/>
                          </a:solidFill>
                          <a:effectLst/>
                          <a:latin typeface="Arial"/>
                          <a:ea typeface="+mn-ea"/>
                          <a:cs typeface="+mn-cs"/>
                        </a:rPr>
                        <a:t>2.18 to </a:t>
                      </a:r>
                      <a:r>
                        <a:rPr lang="en-US" sz="1400" dirty="0" smtClean="0">
                          <a:effectLst/>
                          <a:latin typeface="Arial"/>
                          <a:cs typeface="Arial"/>
                        </a:rPr>
                        <a:t>−</a:t>
                      </a:r>
                      <a:r>
                        <a:rPr lang="en-US" sz="1400" kern="1200" dirty="0" smtClean="0">
                          <a:solidFill>
                            <a:schemeClr val="dk1"/>
                          </a:solidFill>
                          <a:effectLst/>
                          <a:latin typeface="Arial"/>
                          <a:ea typeface="+mn-ea"/>
                          <a:cs typeface="+mn-cs"/>
                        </a:rPr>
                        <a:t>1.78)</a:t>
                      </a:r>
                      <a:endParaRPr lang="en-US" sz="1400" kern="1200" dirty="0" smtClean="0">
                        <a:solidFill>
                          <a:schemeClr val="dk1"/>
                        </a:solidFill>
                        <a:effectLst/>
                        <a:latin typeface="Arial"/>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cs typeface="Arial"/>
                        </a:rPr>
                        <a:t>−</a:t>
                      </a:r>
                      <a:r>
                        <a:rPr lang="en-US" sz="1400" dirty="0" smtClean="0">
                          <a:effectLst/>
                          <a:latin typeface="+mn-lt"/>
                        </a:rPr>
                        <a:t>2.29 </a:t>
                      </a:r>
                    </a:p>
                    <a:p>
                      <a:pPr marL="0" marR="0" algn="ctr">
                        <a:lnSpc>
                          <a:spcPct val="100000"/>
                        </a:lnSpc>
                        <a:spcBef>
                          <a:spcPts val="0"/>
                        </a:spcBef>
                        <a:spcAft>
                          <a:spcPts val="0"/>
                        </a:spcAft>
                      </a:pPr>
                      <a:r>
                        <a:rPr lang="en-US" sz="1400" dirty="0" smtClean="0">
                          <a:effectLst/>
                          <a:latin typeface="+mn-lt"/>
                        </a:rPr>
                        <a:t>(</a:t>
                      </a:r>
                      <a:r>
                        <a:rPr lang="en-US" sz="1400" dirty="0" smtClean="0">
                          <a:effectLst/>
                          <a:latin typeface="+mn-lt"/>
                          <a:cs typeface="Arial"/>
                        </a:rPr>
                        <a:t>−</a:t>
                      </a:r>
                      <a:r>
                        <a:rPr lang="en-US" sz="1400" dirty="0" smtClean="0">
                          <a:effectLst/>
                          <a:latin typeface="+mn-lt"/>
                        </a:rPr>
                        <a:t>2.50 to </a:t>
                      </a:r>
                      <a:r>
                        <a:rPr lang="en-US" sz="1400" dirty="0" smtClean="0">
                          <a:effectLst/>
                          <a:latin typeface="+mn-lt"/>
                          <a:cs typeface="Arial"/>
                        </a:rPr>
                        <a:t>−</a:t>
                      </a:r>
                      <a:r>
                        <a:rPr lang="en-US" sz="1400" dirty="0" smtClean="0">
                          <a:effectLst/>
                          <a:latin typeface="+mn-lt"/>
                        </a:rPr>
                        <a:t>2.08)</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0.31 </a:t>
                      </a:r>
                    </a:p>
                    <a:p>
                      <a:pPr marL="0" marR="0" algn="ctr">
                        <a:lnSpc>
                          <a:spcPct val="100000"/>
                        </a:lnSpc>
                        <a:spcBef>
                          <a:spcPts val="0"/>
                        </a:spcBef>
                        <a:spcAft>
                          <a:spcPts val="0"/>
                        </a:spcAft>
                      </a:pPr>
                      <a:r>
                        <a:rPr lang="en-US" sz="1400" dirty="0" smtClean="0">
                          <a:effectLst/>
                          <a:latin typeface="+mn-lt"/>
                        </a:rPr>
                        <a:t>(0.02 to</a:t>
                      </a:r>
                      <a:r>
                        <a:rPr lang="en-US" sz="1400" baseline="0" dirty="0" smtClean="0">
                          <a:effectLst/>
                          <a:latin typeface="+mn-lt"/>
                        </a:rPr>
                        <a:t> </a:t>
                      </a:r>
                      <a:r>
                        <a:rPr lang="en-US" sz="1400" dirty="0" smtClean="0">
                          <a:effectLst/>
                          <a:latin typeface="+mn-lt"/>
                        </a:rPr>
                        <a:t>0.60)</a:t>
                      </a:r>
                      <a:endParaRPr lang="en-US" sz="1400" dirty="0" smtClean="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kern="1200" dirty="0" smtClean="0">
                          <a:solidFill>
                            <a:schemeClr val="dk1"/>
                          </a:solidFill>
                          <a:effectLst/>
                          <a:latin typeface="Arial"/>
                          <a:ea typeface="+mn-ea"/>
                          <a:cs typeface="+mn-cs"/>
                        </a:rPr>
                        <a:t>0.036</a:t>
                      </a:r>
                      <a:endParaRPr lang="en-US" sz="1400" kern="1200" dirty="0" smtClean="0">
                        <a:solidFill>
                          <a:schemeClr val="dk1"/>
                        </a:solidFill>
                        <a:effectLst/>
                        <a:latin typeface="Arial"/>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lnSpc>
                          <a:spcPct val="200000"/>
                        </a:lnSpc>
                        <a:spcBef>
                          <a:spcPts val="0"/>
                        </a:spcBef>
                        <a:spcAft>
                          <a:spcPts val="0"/>
                        </a:spcAft>
                      </a:pPr>
                      <a:endParaRPr lang="en-US" sz="114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21" marR="55521"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460A9">
                        <a:tint val="20000"/>
                      </a:srgbClr>
                    </a:solidFill>
                  </a:tcPr>
                </a:tc>
                <a:extLst>
                  <a:ext uri="{0D108BD9-81ED-4DB2-BD59-A6C34878D82A}">
                    <a16:rowId xmlns="" xmlns:a16="http://schemas.microsoft.com/office/drawing/2014/main" val="1119419478"/>
                  </a:ext>
                </a:extLst>
              </a:tr>
            </a:tbl>
          </a:graphicData>
        </a:graphic>
      </p:graphicFrame>
      <p:sp>
        <p:nvSpPr>
          <p:cNvPr id="16" name="Rectangle 15"/>
          <p:cNvSpPr/>
          <p:nvPr/>
        </p:nvSpPr>
        <p:spPr>
          <a:xfrm>
            <a:off x="838200" y="5857473"/>
            <a:ext cx="7696200" cy="238527"/>
          </a:xfrm>
          <a:prstGeom prst="rect">
            <a:avLst/>
          </a:prstGeom>
        </p:spPr>
        <p:txBody>
          <a:bodyPr wrap="square">
            <a:spAutoFit/>
          </a:bodyPr>
          <a:lstStyle/>
          <a:p>
            <a:pPr>
              <a:spcBef>
                <a:spcPts val="0"/>
              </a:spcBef>
            </a:pPr>
            <a:r>
              <a:rPr lang="nl-NL" sz="900" baseline="30000" dirty="0"/>
              <a:t>¥</a:t>
            </a:r>
            <a:r>
              <a:rPr lang="en-US" sz="900" i="1" dirty="0">
                <a:solidFill>
                  <a:schemeClr val="tx1">
                    <a:lumMod val="85000"/>
                    <a:lumOff val="15000"/>
                  </a:schemeClr>
                </a:solidFill>
              </a:rPr>
              <a:t>CKD: eGFR &lt;60 mL/min/1.73m</a:t>
            </a:r>
            <a:r>
              <a:rPr lang="en-US" sz="900" i="1" baseline="30000" dirty="0">
                <a:solidFill>
                  <a:schemeClr val="tx1">
                    <a:lumMod val="85000"/>
                    <a:lumOff val="15000"/>
                  </a:schemeClr>
                </a:solidFill>
              </a:rPr>
              <a:t>2</a:t>
            </a:r>
            <a:r>
              <a:rPr lang="en-US" sz="900" i="1" dirty="0">
                <a:solidFill>
                  <a:schemeClr val="tx1">
                    <a:lumMod val="85000"/>
                    <a:lumOff val="15000"/>
                  </a:schemeClr>
                </a:solidFill>
              </a:rPr>
              <a:t>; *P-value for interaction  between CKD and treatment</a:t>
            </a:r>
          </a:p>
        </p:txBody>
      </p:sp>
    </p:spTree>
    <p:extLst>
      <p:ext uri="{BB962C8B-B14F-4D97-AF65-F5344CB8AC3E}">
        <p14:creationId xmlns:p14="http://schemas.microsoft.com/office/powerpoint/2010/main" val="5213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58</a:t>
            </a:fld>
            <a:endParaRPr lang="uk-UA" dirty="0"/>
          </a:p>
        </p:txBody>
      </p:sp>
      <p:sp>
        <p:nvSpPr>
          <p:cNvPr id="2" name="Title 1"/>
          <p:cNvSpPr>
            <a:spLocks noGrp="1"/>
          </p:cNvSpPr>
          <p:nvPr>
            <p:ph type="title" idx="4294967295"/>
          </p:nvPr>
        </p:nvSpPr>
        <p:spPr>
          <a:xfrm>
            <a:off x="990600" y="457200"/>
            <a:ext cx="8153400" cy="2611760"/>
          </a:xfrm>
          <a:prstGeom prst="rect">
            <a:avLst/>
          </a:prstGeom>
        </p:spPr>
        <p:txBody>
          <a:bodyPr>
            <a:noAutofit/>
          </a:bodyPr>
          <a:lstStyle/>
          <a:p>
            <a:r>
              <a:rPr lang="en-US" sz="2400" spc="-20" dirty="0"/>
              <a:t>Elevated UACR </a:t>
            </a:r>
            <a:r>
              <a:rPr lang="en-US" sz="2400" spc="-20" dirty="0" smtClean="0"/>
              <a:t>was associated with higher </a:t>
            </a:r>
            <a:r>
              <a:rPr lang="en-US" sz="2400" spc="-20" dirty="0"/>
              <a:t>risk </a:t>
            </a:r>
            <a:r>
              <a:rPr lang="en-US" sz="2400" spc="-20" dirty="0" smtClean="0"/>
              <a:t>of composite </a:t>
            </a:r>
            <a:r>
              <a:rPr lang="en-US" sz="2400" spc="-20" dirty="0"/>
              <a:t>renal endpoint in the enalapril but not in the sacubitril/valsartan arm </a:t>
            </a:r>
            <a:r>
              <a:rPr lang="en-US" sz="2400" dirty="0">
                <a:solidFill>
                  <a:srgbClr val="FF0000"/>
                </a:solidFill>
              </a:rPr>
              <a:t/>
            </a:r>
            <a:br>
              <a:rPr lang="en-US" sz="2400" dirty="0">
                <a:solidFill>
                  <a:srgbClr val="FF0000"/>
                </a:solidFill>
              </a:rPr>
            </a:br>
            <a:r>
              <a:rPr lang="en-US" sz="2400" kern="0" dirty="0" smtClean="0"/>
              <a:t/>
            </a:r>
            <a:br>
              <a:rPr lang="en-US" sz="2400" kern="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838200" y="6400800"/>
            <a:ext cx="3733800" cy="457200"/>
          </a:xfrm>
        </p:spPr>
        <p:txBody>
          <a:bodyPr/>
          <a:lstStyle/>
          <a:p>
            <a:r>
              <a:rPr lang="en-US" sz="900" dirty="0"/>
              <a:t>CI, confidence interval; </a:t>
            </a:r>
            <a:r>
              <a:rPr lang="en-US" sz="900" dirty="0" smtClean="0"/>
              <a:t>HR</a:t>
            </a:r>
            <a:r>
              <a:rPr lang="en-US" sz="900" dirty="0"/>
              <a:t>, hazard </a:t>
            </a:r>
            <a:r>
              <a:rPr lang="en-US" sz="900" dirty="0" smtClean="0"/>
              <a:t>ratio; UACR</a:t>
            </a:r>
            <a:r>
              <a:rPr lang="en-US" sz="900" dirty="0"/>
              <a:t>, urinary albumin to creatinine ratio</a:t>
            </a:r>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Table 13"/>
          <p:cNvGraphicFramePr>
            <a:graphicFrameLocks noGrp="1"/>
          </p:cNvGraphicFramePr>
          <p:nvPr>
            <p:extLst/>
          </p:nvPr>
        </p:nvGraphicFramePr>
        <p:xfrm>
          <a:off x="685800" y="1905000"/>
          <a:ext cx="7772400" cy="2502073"/>
        </p:xfrm>
        <a:graphic>
          <a:graphicData uri="http://schemas.openxmlformats.org/drawingml/2006/table">
            <a:tbl>
              <a:tblPr firstRow="1" bandRow="1"/>
              <a:tblGrid>
                <a:gridCol w="1066800">
                  <a:extLst>
                    <a:ext uri="{9D8B030D-6E8A-4147-A177-3AD203B41FA5}">
                      <a16:colId xmlns="" xmlns:a16="http://schemas.microsoft.com/office/drawing/2014/main" val="20000"/>
                    </a:ext>
                  </a:extLst>
                </a:gridCol>
                <a:gridCol w="41910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tblGrid>
              <a:tr h="600121">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b="1" dirty="0" smtClean="0">
                          <a:latin typeface="+mn-lt"/>
                        </a:rPr>
                        <a:t>Pre-specified</a:t>
                      </a:r>
                      <a:r>
                        <a:rPr lang="en-US" sz="1600" b="1" baseline="0" dirty="0" smtClean="0">
                          <a:latin typeface="+mn-lt"/>
                        </a:rPr>
                        <a:t> c</a:t>
                      </a:r>
                      <a:r>
                        <a:rPr lang="en-US" sz="1600" b="1" dirty="0" smtClean="0">
                          <a:latin typeface="+mn-lt"/>
                        </a:rPr>
                        <a:t>omposite renal outcome</a:t>
                      </a:r>
                      <a:endParaRPr lang="en-US" sz="1600" b="1" baseline="30000" dirty="0">
                        <a:latin typeface="+mn-lt"/>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smtClean="0">
                          <a:latin typeface="+mn-lt"/>
                        </a:rPr>
                        <a:t>HR (95%CI) </a:t>
                      </a:r>
                      <a:endParaRPr lang="en-US" sz="1600" dirty="0">
                        <a:latin typeface="+mn-lt"/>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P-value</a:t>
                      </a:r>
                    </a:p>
                    <a:p>
                      <a:r>
                        <a:rPr lang="en-US" sz="1100" dirty="0" smtClean="0">
                          <a:latin typeface="+mn-lt"/>
                        </a:rPr>
                        <a:t>interaction</a:t>
                      </a:r>
                      <a:endParaRPr lang="en-US" sz="11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0000"/>
                  </a:ext>
                </a:extLst>
              </a:tr>
              <a:tr h="475488">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latin typeface="+mn-lt"/>
                        </a:rPr>
                        <a:t>Worsening of UACR category*</a:t>
                      </a:r>
                      <a:endParaRPr lang="en-US" sz="1400" b="1" i="1" dirty="0">
                        <a:latin typeface="+mn-l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nSpc>
                          <a:spcPct val="100000"/>
                        </a:lnSpc>
                        <a:spcBef>
                          <a:spcPts val="0"/>
                        </a:spcBef>
                        <a:spcAft>
                          <a:spcPts val="0"/>
                        </a:spcAft>
                      </a:pPr>
                      <a:r>
                        <a:rPr lang="en-US" sz="1400" dirty="0" smtClean="0">
                          <a:solidFill>
                            <a:schemeClr val="tx1">
                              <a:lumMod val="85000"/>
                              <a:lumOff val="15000"/>
                            </a:schemeClr>
                          </a:solidFill>
                          <a:effectLst/>
                        </a:rPr>
                        <a:t>Sacubitril/valsartan</a:t>
                      </a:r>
                      <a:endParaRPr lang="en-US" sz="1400" dirty="0">
                        <a:solidFill>
                          <a:schemeClr val="tx1">
                            <a:lumMod val="85000"/>
                            <a:lumOff val="15000"/>
                          </a:schemeClr>
                        </a:solidFill>
                        <a:effectLst/>
                        <a:latin typeface="+mn-lt"/>
                        <a:ea typeface="Calibri"/>
                        <a:cs typeface="Times New Roman"/>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it-IT" sz="1400" dirty="0" smtClean="0"/>
                        <a:t>0.50</a:t>
                      </a:r>
                      <a:r>
                        <a:rPr lang="it-IT" sz="1400" baseline="0" dirty="0" smtClean="0"/>
                        <a:t> (</a:t>
                      </a:r>
                      <a:r>
                        <a:rPr lang="it-IT" sz="1400" dirty="0" smtClean="0"/>
                        <a:t>0.07─3.77)</a:t>
                      </a:r>
                      <a:endParaRPr lang="en-US" sz="1400" dirty="0">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t>P=0.06</a:t>
                      </a:r>
                      <a:endParaRPr lang="en-US" sz="1400" dirty="0">
                        <a:latin typeface="+mn-lt"/>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75488">
                <a:tc vMerge="1">
                  <a:txBody>
                    <a:bodyPr/>
                    <a:lstStyle/>
                    <a:p>
                      <a:endParaRPr lang="en-US" dirty="0"/>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latinLnBrk="0" hangingPunct="1">
                        <a:lnSpc>
                          <a:spcPct val="100000"/>
                        </a:lnSpc>
                        <a:spcBef>
                          <a:spcPts val="0"/>
                        </a:spcBef>
                        <a:spcAft>
                          <a:spcPts val="0"/>
                        </a:spcAft>
                      </a:pPr>
                      <a:r>
                        <a:rPr lang="en-US" sz="1400" kern="1200" dirty="0" smtClean="0">
                          <a:solidFill>
                            <a:schemeClr val="tx1">
                              <a:lumMod val="85000"/>
                              <a:lumOff val="15000"/>
                            </a:schemeClr>
                          </a:solidFill>
                          <a:effectLst/>
                          <a:latin typeface="Arial"/>
                          <a:ea typeface="+mn-ea"/>
                          <a:cs typeface="+mn-cs"/>
                        </a:rPr>
                        <a:t>Enalapril</a:t>
                      </a:r>
                      <a:endParaRPr lang="en-US" sz="1400" kern="1200" dirty="0">
                        <a:solidFill>
                          <a:schemeClr val="tx1">
                            <a:lumMod val="85000"/>
                            <a:lumOff val="15000"/>
                          </a:schemeClr>
                        </a:solidFill>
                        <a:effectLst/>
                        <a:latin typeface="Arial"/>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it-IT" sz="1400" dirty="0" smtClean="0"/>
                        <a:t>4.21(1.66─10.68)</a:t>
                      </a:r>
                      <a:endParaRPr lang="en-US" sz="1400" dirty="0">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02"/>
                  </a:ext>
                </a:extLst>
              </a:tr>
              <a:tr h="475488">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latin typeface="+mn-lt"/>
                        </a:rPr>
                        <a:t>≥25%</a:t>
                      </a:r>
                      <a:r>
                        <a:rPr kumimoji="0" lang="en-US" sz="2400" b="1" i="0" u="none" strike="noStrike" kern="1200" cap="none" spc="0" normalizeH="0" baseline="0" noProof="0" dirty="0" smtClean="0">
                          <a:ln>
                            <a:noFill/>
                          </a:ln>
                          <a:solidFill>
                            <a:srgbClr val="0460A9"/>
                          </a:solidFill>
                          <a:effectLst/>
                          <a:uLnTx/>
                          <a:uFillTx/>
                          <a:latin typeface="Arial"/>
                          <a:ea typeface="+mn-ea"/>
                          <a:cs typeface="Arial"/>
                        </a:rPr>
                        <a:t>↑</a:t>
                      </a:r>
                      <a:r>
                        <a:rPr lang="en-US" sz="1400" b="1" baseline="0" dirty="0" smtClean="0">
                          <a:latin typeface="+mn-lt"/>
                        </a:rPr>
                        <a:t>in UACR</a:t>
                      </a:r>
                      <a:endParaRPr lang="en-US" sz="1400" b="1" i="1" dirty="0">
                        <a:latin typeface="+mn-l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latinLnBrk="0" hangingPunct="1">
                        <a:lnSpc>
                          <a:spcPct val="100000"/>
                        </a:lnSpc>
                        <a:spcBef>
                          <a:spcPts val="0"/>
                        </a:spcBef>
                        <a:spcAft>
                          <a:spcPts val="0"/>
                        </a:spcAft>
                      </a:pPr>
                      <a:r>
                        <a:rPr lang="en-US" sz="1400" kern="1200" dirty="0" smtClean="0">
                          <a:solidFill>
                            <a:schemeClr val="tx1">
                              <a:lumMod val="85000"/>
                              <a:lumOff val="15000"/>
                            </a:schemeClr>
                          </a:solidFill>
                          <a:effectLst/>
                          <a:latin typeface="Arial"/>
                          <a:ea typeface="+mn-ea"/>
                          <a:cs typeface="+mn-cs"/>
                        </a:rPr>
                        <a:t>Sacubitril/valsartan</a:t>
                      </a:r>
                      <a:endParaRPr lang="en-US" sz="1400" kern="1200" dirty="0">
                        <a:solidFill>
                          <a:schemeClr val="tx1">
                            <a:lumMod val="85000"/>
                            <a:lumOff val="15000"/>
                          </a:schemeClr>
                        </a:solidFill>
                        <a:effectLst/>
                        <a:latin typeface="Arial"/>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it-IT" sz="1400" dirty="0" smtClean="0"/>
                        <a:t>0.28</a:t>
                      </a:r>
                      <a:r>
                        <a:rPr lang="it-IT" sz="1400" baseline="0" dirty="0" smtClean="0"/>
                        <a:t> (</a:t>
                      </a:r>
                      <a:r>
                        <a:rPr lang="it-IT" sz="1400" dirty="0" smtClean="0"/>
                        <a:t>0.08─1.01)</a:t>
                      </a:r>
                      <a:endParaRPr lang="en-US" sz="1400" dirty="0">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t>P=0.005</a:t>
                      </a:r>
                      <a:endParaRPr lang="en-US" sz="1400" dirty="0">
                        <a:latin typeface="+mn-lt"/>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5488">
                <a:tc vMerge="1">
                  <a:txBody>
                    <a:bodyPr/>
                    <a:lstStyle/>
                    <a:p>
                      <a:endParaRPr lang="en-US" dirty="0"/>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latinLnBrk="0" hangingPunct="1">
                        <a:lnSpc>
                          <a:spcPct val="100000"/>
                        </a:lnSpc>
                        <a:spcBef>
                          <a:spcPts val="0"/>
                        </a:spcBef>
                        <a:spcAft>
                          <a:spcPts val="0"/>
                        </a:spcAft>
                      </a:pPr>
                      <a:r>
                        <a:rPr lang="en-US" sz="1400" kern="1200" dirty="0" smtClean="0">
                          <a:solidFill>
                            <a:schemeClr val="tx1">
                              <a:lumMod val="85000"/>
                              <a:lumOff val="15000"/>
                            </a:schemeClr>
                          </a:solidFill>
                          <a:effectLst/>
                          <a:latin typeface="Arial"/>
                          <a:ea typeface="+mn-ea"/>
                          <a:cs typeface="+mn-cs"/>
                        </a:rPr>
                        <a:t>Enalapril</a:t>
                      </a:r>
                      <a:endParaRPr lang="en-US" sz="1400" kern="1200" dirty="0">
                        <a:solidFill>
                          <a:schemeClr val="tx1">
                            <a:lumMod val="85000"/>
                            <a:lumOff val="15000"/>
                          </a:schemeClr>
                        </a:solidFill>
                        <a:effectLst/>
                        <a:latin typeface="Arial"/>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en-US" sz="1400" dirty="0" smtClean="0"/>
                        <a:t>2.53 (1.09─5.84)</a:t>
                      </a:r>
                      <a:endParaRPr lang="en-US" sz="1400" dirty="0">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04"/>
                  </a:ext>
                </a:extLst>
              </a:tr>
            </a:tbl>
          </a:graphicData>
        </a:graphic>
      </p:graphicFrame>
      <p:graphicFrame>
        <p:nvGraphicFramePr>
          <p:cNvPr id="15" name="Chart 14"/>
          <p:cNvGraphicFramePr>
            <a:graphicFrameLocks/>
          </p:cNvGraphicFramePr>
          <p:nvPr>
            <p:extLst/>
          </p:nvPr>
        </p:nvGraphicFramePr>
        <p:xfrm>
          <a:off x="3180522" y="2580861"/>
          <a:ext cx="2884010" cy="204028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505200" y="4597399"/>
            <a:ext cx="2324100" cy="261610"/>
          </a:xfrm>
          <a:prstGeom prst="rect">
            <a:avLst/>
          </a:prstGeom>
          <a:noFill/>
        </p:spPr>
        <p:txBody>
          <a:bodyPr wrap="square" rtlCol="0">
            <a:spAutoFit/>
          </a:bodyPr>
          <a:lstStyle/>
          <a:p>
            <a:pPr algn="ctr"/>
            <a:r>
              <a:rPr lang="en-US" sz="1100" i="1" dirty="0" smtClean="0"/>
              <a:t>Log</a:t>
            </a:r>
            <a:r>
              <a:rPr lang="en-US" sz="1100" i="1" baseline="-25000" dirty="0" smtClean="0"/>
              <a:t>10</a:t>
            </a:r>
            <a:r>
              <a:rPr lang="en-US" sz="1100" i="1" dirty="0" smtClean="0"/>
              <a:t> scale</a:t>
            </a:r>
            <a:endParaRPr lang="en-US" sz="1100" i="1" dirty="0"/>
          </a:p>
        </p:txBody>
      </p:sp>
      <p:sp>
        <p:nvSpPr>
          <p:cNvPr id="17" name="Rectangle 16"/>
          <p:cNvSpPr/>
          <p:nvPr/>
        </p:nvSpPr>
        <p:spPr>
          <a:xfrm>
            <a:off x="838200" y="6017568"/>
            <a:ext cx="7696200" cy="230832"/>
          </a:xfrm>
          <a:prstGeom prst="rect">
            <a:avLst/>
          </a:prstGeom>
        </p:spPr>
        <p:txBody>
          <a:bodyPr wrap="square">
            <a:spAutoFit/>
          </a:bodyPr>
          <a:lstStyle/>
          <a:p>
            <a:r>
              <a:rPr lang="en-US" sz="900" i="1" dirty="0">
                <a:solidFill>
                  <a:schemeClr val="tx1">
                    <a:lumMod val="85000"/>
                    <a:lumOff val="15000"/>
                  </a:schemeClr>
                </a:solidFill>
              </a:rPr>
              <a:t>*Defined as a change in the UACR to a more advanced clinical category (</a:t>
            </a:r>
            <a:r>
              <a:rPr lang="en-US" sz="900" i="1" dirty="0" err="1">
                <a:solidFill>
                  <a:schemeClr val="tx1">
                    <a:lumMod val="85000"/>
                    <a:lumOff val="15000"/>
                  </a:schemeClr>
                </a:solidFill>
              </a:rPr>
              <a:t>normoalbuminuria</a:t>
            </a:r>
            <a:r>
              <a:rPr lang="en-US" sz="900" i="1" dirty="0">
                <a:solidFill>
                  <a:schemeClr val="tx1">
                    <a:lumMod val="85000"/>
                    <a:lumOff val="15000"/>
                  </a:schemeClr>
                </a:solidFill>
              </a:rPr>
              <a:t>/microalbuminuria/</a:t>
            </a:r>
            <a:r>
              <a:rPr lang="en-US" sz="900" i="1" dirty="0" err="1">
                <a:solidFill>
                  <a:schemeClr val="tx1">
                    <a:lumMod val="85000"/>
                    <a:lumOff val="15000"/>
                  </a:schemeClr>
                </a:solidFill>
              </a:rPr>
              <a:t>macroalbuminuria</a:t>
            </a:r>
            <a:r>
              <a:rPr lang="en-US" sz="900" i="1" dirty="0">
                <a:solidFill>
                  <a:schemeClr val="tx1">
                    <a:lumMod val="85000"/>
                    <a:lumOff val="15000"/>
                  </a:schemeClr>
                </a:solidFill>
              </a:rPr>
              <a:t>)</a:t>
            </a:r>
          </a:p>
        </p:txBody>
      </p:sp>
    </p:spTree>
    <p:extLst>
      <p:ext uri="{BB962C8B-B14F-4D97-AF65-F5344CB8AC3E}">
        <p14:creationId xmlns:p14="http://schemas.microsoft.com/office/powerpoint/2010/main" val="104456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59</a:t>
            </a:fld>
            <a:endParaRPr lang="uk-UA" dirty="0"/>
          </a:p>
        </p:txBody>
      </p:sp>
      <p:sp>
        <p:nvSpPr>
          <p:cNvPr id="2" name="Title 1"/>
          <p:cNvSpPr>
            <a:spLocks noGrp="1"/>
          </p:cNvSpPr>
          <p:nvPr>
            <p:ph type="title" idx="4294967295"/>
          </p:nvPr>
        </p:nvSpPr>
        <p:spPr>
          <a:xfrm>
            <a:off x="990600" y="457200"/>
            <a:ext cx="8153400" cy="3331840"/>
          </a:xfrm>
          <a:prstGeom prst="rect">
            <a:avLst/>
          </a:prstGeom>
        </p:spPr>
        <p:txBody>
          <a:bodyPr>
            <a:noAutofit/>
          </a:bodyPr>
          <a:lstStyle/>
          <a:p>
            <a:r>
              <a:rPr lang="en-US" sz="2400" dirty="0" smtClean="0"/>
              <a:t>In </a:t>
            </a:r>
            <a:r>
              <a:rPr lang="en-US" sz="2400" dirty="0"/>
              <a:t>patients with </a:t>
            </a:r>
            <a:r>
              <a:rPr lang="en-US" sz="2400" kern="0" dirty="0">
                <a:solidFill>
                  <a:schemeClr val="tx1">
                    <a:lumMod val="85000"/>
                    <a:lumOff val="15000"/>
                  </a:schemeClr>
                </a:solidFill>
              </a:rPr>
              <a:t>≥</a:t>
            </a:r>
            <a:r>
              <a:rPr lang="en-US" sz="2400" dirty="0"/>
              <a:t>25% increase in </a:t>
            </a:r>
            <a:r>
              <a:rPr lang="en-US" sz="2400" dirty="0" smtClean="0"/>
              <a:t>UACR, rate of eGFR decline was significantly </a:t>
            </a:r>
            <a:r>
              <a:rPr lang="en-US" sz="2400" dirty="0"/>
              <a:t>lower with </a:t>
            </a:r>
            <a:r>
              <a:rPr lang="en-US" sz="2400" dirty="0" err="1" smtClean="0"/>
              <a:t>sacubitril</a:t>
            </a:r>
            <a:r>
              <a:rPr lang="en-US" sz="2400" dirty="0" smtClean="0"/>
              <a:t>/valsartan vs </a:t>
            </a:r>
            <a:r>
              <a:rPr lang="en-US" sz="2400" dirty="0" err="1" smtClean="0"/>
              <a:t>enalapril</a:t>
            </a:r>
            <a:r>
              <a:rPr lang="en-US" sz="2400" dirty="0"/>
              <a:t/>
            </a:r>
            <a:br>
              <a:rPr lang="en-US" sz="2400" dirty="0"/>
            </a:br>
            <a:r>
              <a:rPr lang="en-US" sz="2400" dirty="0"/>
              <a:t/>
            </a:r>
            <a:br>
              <a:rPr lang="en-US" sz="2400" dirty="0"/>
            </a:br>
            <a:r>
              <a:rPr lang="en-US" sz="2400" kern="0" dirty="0" smtClean="0"/>
              <a:t/>
            </a:r>
            <a:br>
              <a:rPr lang="en-US" sz="2400" kern="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936697" y="6282893"/>
            <a:ext cx="3581400" cy="457200"/>
          </a:xfrm>
        </p:spPr>
        <p:txBody>
          <a:bodyPr>
            <a:normAutofit fontScale="92500"/>
          </a:bodyPr>
          <a:lstStyle/>
          <a:p>
            <a:r>
              <a:rPr lang="en-US" sz="900" dirty="0"/>
              <a:t>CI, confidence interval; eGFR, estimated glomerular filtration rate; HR, hazard ratio; sac/</a:t>
            </a:r>
            <a:r>
              <a:rPr lang="en-US" sz="900" dirty="0" err="1"/>
              <a:t>val</a:t>
            </a:r>
            <a:r>
              <a:rPr lang="en-US" sz="900" dirty="0"/>
              <a:t>, </a:t>
            </a:r>
            <a:r>
              <a:rPr lang="en-US" sz="900" dirty="0" smtClean="0"/>
              <a:t>sacubitril/valsartan; </a:t>
            </a:r>
            <a:r>
              <a:rPr lang="en-US" sz="900" dirty="0"/>
              <a:t>UACR, urine albumin-to-creatinine ratio</a:t>
            </a:r>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p:nvPr/>
        </p:nvSpPr>
        <p:spPr>
          <a:xfrm>
            <a:off x="857171" y="5867400"/>
            <a:ext cx="7905829" cy="230832"/>
          </a:xfrm>
          <a:prstGeom prst="rect">
            <a:avLst/>
          </a:prstGeom>
        </p:spPr>
        <p:txBody>
          <a:bodyPr wrap="square">
            <a:spAutoFit/>
          </a:bodyPr>
          <a:lstStyle/>
          <a:p>
            <a:r>
              <a:rPr lang="en-US" sz="900" i="1" baseline="30000" dirty="0">
                <a:solidFill>
                  <a:schemeClr val="tx2"/>
                </a:solidFill>
              </a:rPr>
              <a:t>#</a:t>
            </a:r>
            <a:r>
              <a:rPr lang="en-US" sz="900" i="1" dirty="0">
                <a:solidFill>
                  <a:schemeClr val="tx2"/>
                </a:solidFill>
              </a:rPr>
              <a:t>P-value for interaction Albuminuria x </a:t>
            </a:r>
            <a:r>
              <a:rPr lang="en-US" sz="900" i="1" dirty="0" smtClean="0">
                <a:solidFill>
                  <a:schemeClr val="tx2"/>
                </a:solidFill>
              </a:rPr>
              <a:t>Treatment; </a:t>
            </a:r>
            <a:r>
              <a:rPr lang="en-US" sz="900" i="1" baseline="30000" dirty="0">
                <a:solidFill>
                  <a:schemeClr val="tx2"/>
                </a:solidFill>
              </a:rPr>
              <a:t>$</a:t>
            </a:r>
            <a:r>
              <a:rPr lang="en-US" sz="900" i="1" dirty="0">
                <a:solidFill>
                  <a:schemeClr val="tx2"/>
                </a:solidFill>
              </a:rPr>
              <a:t>P-value for interaction UACR change x Treatment </a:t>
            </a:r>
          </a:p>
        </p:txBody>
      </p:sp>
      <p:graphicFrame>
        <p:nvGraphicFramePr>
          <p:cNvPr id="15" name="Content Placeholder 7"/>
          <p:cNvGraphicFramePr>
            <a:graphicFrameLocks/>
          </p:cNvGraphicFramePr>
          <p:nvPr>
            <p:extLst/>
          </p:nvPr>
        </p:nvGraphicFramePr>
        <p:xfrm>
          <a:off x="685800" y="1905000"/>
          <a:ext cx="7772400" cy="3601631"/>
        </p:xfrm>
        <a:graphic>
          <a:graphicData uri="http://schemas.openxmlformats.org/drawingml/2006/table">
            <a:tbl>
              <a:tblPr firstRow="1" firstCol="1" bandRow="1"/>
              <a:tblGrid>
                <a:gridCol w="1961965">
                  <a:extLst>
                    <a:ext uri="{9D8B030D-6E8A-4147-A177-3AD203B41FA5}">
                      <a16:colId xmlns="" xmlns:a16="http://schemas.microsoft.com/office/drawing/2014/main" val="2744077045"/>
                    </a:ext>
                  </a:extLst>
                </a:gridCol>
                <a:gridCol w="1584664">
                  <a:extLst>
                    <a:ext uri="{9D8B030D-6E8A-4147-A177-3AD203B41FA5}">
                      <a16:colId xmlns="" xmlns:a16="http://schemas.microsoft.com/office/drawing/2014/main" val="20001"/>
                    </a:ext>
                  </a:extLst>
                </a:gridCol>
                <a:gridCol w="1433744">
                  <a:extLst>
                    <a:ext uri="{9D8B030D-6E8A-4147-A177-3AD203B41FA5}">
                      <a16:colId xmlns="" xmlns:a16="http://schemas.microsoft.com/office/drawing/2014/main" val="20002"/>
                    </a:ext>
                  </a:extLst>
                </a:gridCol>
                <a:gridCol w="1287498">
                  <a:extLst>
                    <a:ext uri="{9D8B030D-6E8A-4147-A177-3AD203B41FA5}">
                      <a16:colId xmlns="" xmlns:a16="http://schemas.microsoft.com/office/drawing/2014/main" val="20003"/>
                    </a:ext>
                  </a:extLst>
                </a:gridCol>
                <a:gridCol w="683817">
                  <a:extLst>
                    <a:ext uri="{9D8B030D-6E8A-4147-A177-3AD203B41FA5}">
                      <a16:colId xmlns="" xmlns:a16="http://schemas.microsoft.com/office/drawing/2014/main" val="20004"/>
                    </a:ext>
                  </a:extLst>
                </a:gridCol>
                <a:gridCol w="820712">
                  <a:extLst>
                    <a:ext uri="{9D8B030D-6E8A-4147-A177-3AD203B41FA5}">
                      <a16:colId xmlns="" xmlns:a16="http://schemas.microsoft.com/office/drawing/2014/main" val="20005"/>
                    </a:ext>
                  </a:extLst>
                </a:gridCol>
              </a:tblGrid>
              <a:tr h="487681">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200000"/>
                        </a:lnSpc>
                        <a:spcBef>
                          <a:spcPts val="0"/>
                        </a:spcBef>
                        <a:spcAft>
                          <a:spcPts val="0"/>
                        </a:spcAft>
                      </a:pPr>
                      <a:r>
                        <a:rPr lang="en-US" sz="14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21" marR="5552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spc="-20" dirty="0" smtClean="0">
                          <a:solidFill>
                            <a:schemeClr val="bg1"/>
                          </a:solidFill>
                          <a:effectLst/>
                          <a:latin typeface="Arial"/>
                          <a:ea typeface="+mn-ea"/>
                          <a:cs typeface="+mn-cs"/>
                        </a:rPr>
                        <a:t>Rate of decline in eGFR (95% CI), mL/min/1.73m</a:t>
                      </a:r>
                      <a:r>
                        <a:rPr lang="en-US" sz="1600" b="1" kern="1200" spc="-20" baseline="30000" dirty="0" smtClean="0">
                          <a:solidFill>
                            <a:schemeClr val="bg1"/>
                          </a:solidFill>
                          <a:effectLst/>
                          <a:latin typeface="Arial"/>
                          <a:ea typeface="+mn-ea"/>
                          <a:cs typeface="+mn-cs"/>
                        </a:rPr>
                        <a:t>2</a:t>
                      </a:r>
                      <a:r>
                        <a:rPr lang="en-US" sz="1600" b="1" kern="1200" spc="-20" dirty="0" smtClean="0">
                          <a:solidFill>
                            <a:schemeClr val="bg1"/>
                          </a:solidFill>
                          <a:effectLst/>
                          <a:latin typeface="Arial"/>
                          <a:ea typeface="+mn-ea"/>
                          <a:cs typeface="+mn-cs"/>
                        </a:rPr>
                        <a:t> per year</a:t>
                      </a: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p>
                      <a:endParaRPr lang="en-US"/>
                    </a:p>
                  </a:txBody>
                  <a:tcPr/>
                </a:tc>
                <a:tc hMerge="1">
                  <a:txBody>
                    <a:bodyPr/>
                    <a:lstStyle/>
                    <a:p>
                      <a:endParaRPr lang="en-US"/>
                    </a:p>
                  </a:txBody>
                  <a:tcPr/>
                </a:tc>
                <a:tc rowSpan="2">
                  <a:txBody>
                    <a:bodyPr/>
                    <a:lstStyle/>
                    <a:p>
                      <a:pPr marL="0" marR="0" algn="ctr">
                        <a:lnSpc>
                          <a:spcPct val="100000"/>
                        </a:lnSpc>
                        <a:spcBef>
                          <a:spcPts val="0"/>
                        </a:spcBef>
                        <a:spcAft>
                          <a:spcPts val="0"/>
                        </a:spcAft>
                      </a:pPr>
                      <a:r>
                        <a:rPr lang="en-US" sz="1600" b="1" kern="1200" dirty="0">
                          <a:solidFill>
                            <a:schemeClr val="lt1"/>
                          </a:solidFill>
                          <a:effectLst/>
                          <a:latin typeface="Arial"/>
                          <a:ea typeface="+mn-ea"/>
                          <a:cs typeface="+mn-cs"/>
                        </a:rPr>
                        <a:t>P-value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rowSpan="2">
                  <a:txBody>
                    <a:bodyPr/>
                    <a:lstStyle/>
                    <a:p>
                      <a:pPr marL="0" marR="0" algn="ctr">
                        <a:lnSpc>
                          <a:spcPct val="100000"/>
                        </a:lnSpc>
                        <a:spcBef>
                          <a:spcPts val="0"/>
                        </a:spcBef>
                        <a:spcAft>
                          <a:spcPts val="0"/>
                        </a:spcAft>
                      </a:pPr>
                      <a:r>
                        <a:rPr lang="en-US" sz="1600" b="1" kern="1200" dirty="0" smtClean="0">
                          <a:solidFill>
                            <a:schemeClr val="lt1"/>
                          </a:solidFill>
                          <a:effectLst/>
                          <a:latin typeface="Arial"/>
                          <a:ea typeface="+mn-ea"/>
                          <a:cs typeface="+mn-cs"/>
                        </a:rPr>
                        <a:t>P-value</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kern="1200" dirty="0" smtClean="0">
                          <a:solidFill>
                            <a:schemeClr val="lt1"/>
                          </a:solidFill>
                          <a:effectLst/>
                          <a:latin typeface="Arial"/>
                          <a:ea typeface="+mn-ea"/>
                          <a:cs typeface="+mn-cs"/>
                        </a:rPr>
                        <a:t>interaction</a:t>
                      </a:r>
                      <a:endParaRPr lang="en-US" sz="1100" b="1" kern="1200" dirty="0">
                        <a:solidFill>
                          <a:schemeClr val="lt1"/>
                        </a:solidFill>
                        <a:effectLst/>
                        <a:latin typeface="Arial"/>
                        <a:ea typeface="+mn-ea"/>
                        <a:cs typeface="+mn-cs"/>
                      </a:endParaRPr>
                    </a:p>
                  </a:txBody>
                  <a:tcPr marL="0" marR="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611217217"/>
                  </a:ext>
                </a:extLst>
              </a:tr>
              <a:tr h="20320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chemeClr val="bg1"/>
                          </a:solidFill>
                          <a:effectLst/>
                          <a:uLnTx/>
                          <a:uFillTx/>
                          <a:latin typeface="+mn-lt"/>
                          <a:ea typeface="+mn-ea"/>
                          <a:cs typeface="+mn-cs"/>
                        </a:rPr>
                        <a:t>Sac/val</a:t>
                      </a:r>
                      <a:endParaRPr kumimoji="0" lang="en-US" sz="1600" b="1" i="0" u="none" strike="noStrike" kern="1200" cap="none" spc="0" normalizeH="0" baseline="0" noProof="0" dirty="0" smtClean="0">
                        <a:ln>
                          <a:noFill/>
                        </a:ln>
                        <a:solidFill>
                          <a:schemeClr val="bg1"/>
                        </a:solidFill>
                        <a:effectLst/>
                        <a:uLnTx/>
                        <a:uFillTx/>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EC72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Enalapril</a:t>
                      </a: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effectLst/>
                        </a:rPr>
                        <a:t>Difference</a:t>
                      </a: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320040">
                <a:tc gridSpan="6">
                  <a:txBody>
                    <a:bodyPr/>
                    <a:lstStyle/>
                    <a:p>
                      <a:pPr marL="0" marR="0" indent="0" algn="l">
                        <a:lnSpc>
                          <a:spcPct val="100000"/>
                        </a:lnSpc>
                        <a:spcBef>
                          <a:spcPts val="0"/>
                        </a:spcBef>
                        <a:spcAft>
                          <a:spcPts val="0"/>
                        </a:spcAft>
                      </a:pPr>
                      <a:r>
                        <a:rPr lang="en-US" sz="1600" b="1" dirty="0" smtClean="0">
                          <a:solidFill>
                            <a:srgbClr val="0460A9"/>
                          </a:solidFill>
                          <a:effectLst/>
                          <a:latin typeface="Arial" panose="020B0604020202020204" pitchFamily="34" charset="0"/>
                          <a:ea typeface="Times New Roman" panose="02020603050405020304" pitchFamily="18" charset="0"/>
                          <a:cs typeface="Arial" panose="020B0604020202020204" pitchFamily="34" charset="0"/>
                        </a:rPr>
                        <a:t>Albuminuria status at screening</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399717">
                <a:tc>
                  <a:txBody>
                    <a:bodyPr/>
                    <a:lstStyle/>
                    <a:p>
                      <a:pPr marL="0" marR="0">
                        <a:lnSpc>
                          <a:spcPct val="100000"/>
                        </a:lnSpc>
                        <a:spcBef>
                          <a:spcPts val="0"/>
                        </a:spcBef>
                        <a:spcAft>
                          <a:spcPts val="0"/>
                        </a:spcAft>
                      </a:pP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No albuminuria </a:t>
                      </a:r>
                      <a:endParaRPr lang="en-US" sz="14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−1.49 </a:t>
                      </a:r>
                    </a:p>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(−1.83 to −1.15)</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−1.87 </a:t>
                      </a:r>
                    </a:p>
                    <a:p>
                      <a:pPr marL="0" marR="0" algn="ctr">
                        <a:lnSpc>
                          <a:spcPct val="100000"/>
                        </a:lnSpc>
                        <a:spcBef>
                          <a:spcPts val="0"/>
                        </a:spcBef>
                        <a:spcAft>
                          <a:spcPts val="0"/>
                        </a:spcAft>
                      </a:pPr>
                      <a:r>
                        <a:rPr lang="en-US" sz="1400" dirty="0" smtClean="0">
                          <a:effectLst/>
                          <a:latin typeface="+mn-lt"/>
                        </a:rPr>
                        <a:t>(−2.22 to −1.52)</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0.38 </a:t>
                      </a:r>
                    </a:p>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(−0.11 to 0.87)</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1"/>
                          </a:solidFill>
                          <a:effectLst/>
                          <a:latin typeface="+mn-lt"/>
                          <a:ea typeface="Times New Roman" panose="02020603050405020304" pitchFamily="18" charset="0"/>
                          <a:cs typeface="Times New Roman" panose="02020603050405020304" pitchFamily="18" charset="0"/>
                        </a:rPr>
                        <a:t>0.13</a:t>
                      </a: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400" kern="1200" dirty="0" smtClean="0">
                          <a:solidFill>
                            <a:schemeClr val="tx1"/>
                          </a:solidFill>
                          <a:effectLst/>
                          <a:latin typeface="+mn-lt"/>
                          <a:ea typeface="Times New Roman" panose="02020603050405020304" pitchFamily="18" charset="0"/>
                          <a:cs typeface="Times New Roman" panose="02020603050405020304" pitchFamily="18" charset="0"/>
                        </a:rPr>
                        <a:t>0.33</a:t>
                      </a:r>
                      <a:r>
                        <a:rPr lang="en-US" sz="1400" i="1" baseline="30000" dirty="0" smtClean="0">
                          <a:solidFill>
                            <a:schemeClr val="tx1">
                              <a:lumMod val="85000"/>
                              <a:lumOff val="15000"/>
                            </a:schemeClr>
                          </a:solidFill>
                          <a:latin typeface="+mn-lt"/>
                        </a:rPr>
                        <a:t>#</a:t>
                      </a: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99717">
                <a:tc>
                  <a:txBody>
                    <a:bodyPr/>
                    <a:lstStyle/>
                    <a:p>
                      <a:pPr marL="0" marR="0">
                        <a:lnSpc>
                          <a:spcPct val="100000"/>
                        </a:lnSpc>
                        <a:spcBef>
                          <a:spcPts val="0"/>
                        </a:spcBef>
                        <a:spcAft>
                          <a:spcPts val="0"/>
                        </a:spcAft>
                      </a:pP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Albuminuria</a:t>
                      </a:r>
                      <a:endParaRPr lang="en-US" sz="14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−2.34 </a:t>
                      </a:r>
                    </a:p>
                    <a:p>
                      <a:pPr marL="0" marR="0" algn="ctr">
                        <a:lnSpc>
                          <a:spcPct val="100000"/>
                        </a:lnSpc>
                        <a:spcBef>
                          <a:spcPts val="0"/>
                        </a:spcBef>
                        <a:spcAft>
                          <a:spcPts val="0"/>
                        </a:spcAft>
                      </a:pPr>
                      <a:r>
                        <a:rPr lang="en-US" sz="1400" dirty="0" smtClean="0">
                          <a:effectLst/>
                          <a:latin typeface="+mn-lt"/>
                        </a:rPr>
                        <a:t>(−3.10 to</a:t>
                      </a:r>
                      <a:r>
                        <a:rPr lang="en-US" sz="1400" baseline="0" dirty="0" smtClean="0">
                          <a:effectLst/>
                          <a:latin typeface="+mn-lt"/>
                        </a:rPr>
                        <a:t> </a:t>
                      </a:r>
                      <a:r>
                        <a:rPr lang="en-US" sz="1400" dirty="0" smtClean="0">
                          <a:effectLst/>
                          <a:latin typeface="+mn-lt"/>
                        </a:rPr>
                        <a:t>−1.58)</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−2.84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(−3.60 to −2.08)</a:t>
                      </a:r>
                      <a:endParaRPr lang="en-US" sz="1400" dirty="0" smtClean="0">
                        <a:effectLst/>
                        <a:latin typeface="+mn-lt"/>
                        <a:ea typeface="Times New Roman"/>
                        <a:cs typeface="Times New Roman"/>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0.51 </a:t>
                      </a:r>
                    </a:p>
                    <a:p>
                      <a:pPr marL="0" marR="0" algn="ctr">
                        <a:lnSpc>
                          <a:spcPct val="100000"/>
                        </a:lnSpc>
                        <a:spcBef>
                          <a:spcPts val="0"/>
                        </a:spcBef>
                        <a:spcAft>
                          <a:spcPts val="0"/>
                        </a:spcAft>
                      </a:pPr>
                      <a:r>
                        <a:rPr lang="en-US" sz="1400" dirty="0" smtClean="0">
                          <a:effectLst/>
                          <a:latin typeface="+mn-lt"/>
                        </a:rPr>
                        <a:t>(−0.57 to 1.58)</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1"/>
                          </a:solidFill>
                          <a:effectLst/>
                          <a:latin typeface="+mn-lt"/>
                          <a:ea typeface="Times New Roman" panose="02020603050405020304" pitchFamily="18" charset="0"/>
                          <a:cs typeface="Times New Roman" panose="02020603050405020304" pitchFamily="18" charset="0"/>
                        </a:rPr>
                        <a:t>0.36</a:t>
                      </a: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04"/>
                  </a:ext>
                </a:extLst>
              </a:tr>
              <a:tr h="295278">
                <a:tc gridSpan="6">
                  <a:txBody>
                    <a:bodyPr/>
                    <a:lstStyle/>
                    <a:p>
                      <a:pPr marL="0" marR="0">
                        <a:lnSpc>
                          <a:spcPct val="100000"/>
                        </a:lnSpc>
                        <a:spcBef>
                          <a:spcPts val="0"/>
                        </a:spcBef>
                        <a:spcAft>
                          <a:spcPts val="0"/>
                        </a:spcAft>
                      </a:pPr>
                      <a:r>
                        <a:rPr lang="en-US" sz="1600" b="1" kern="1200" dirty="0" smtClean="0">
                          <a:solidFill>
                            <a:srgbClr val="0460A9"/>
                          </a:solidFill>
                          <a:effectLst/>
                          <a:latin typeface="Arial" panose="020B0604020202020204" pitchFamily="34" charset="0"/>
                          <a:ea typeface="Times New Roman" panose="02020603050405020304" pitchFamily="18" charset="0"/>
                          <a:cs typeface="Arial" panose="020B0604020202020204" pitchFamily="34" charset="0"/>
                        </a:rPr>
                        <a:t>Change in albuminuria at 1 month</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399717">
                <a:tc>
                  <a:txBody>
                    <a:bodyPr/>
                    <a:lstStyle/>
                    <a:p>
                      <a:pPr marL="0" marR="0">
                        <a:lnSpc>
                          <a:spcPct val="100000"/>
                        </a:lnSpc>
                        <a:spcBef>
                          <a:spcPts val="0"/>
                        </a:spcBef>
                        <a:spcAft>
                          <a:spcPts val="0"/>
                        </a:spcAft>
                      </a:pP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&gt;25% </a:t>
                      </a:r>
                      <a:r>
                        <a:rPr lang="en-US" sz="2400" b="1" dirty="0" smtClean="0">
                          <a:solidFill>
                            <a:srgbClr val="C91124"/>
                          </a:solidFill>
                          <a:effectLst/>
                          <a:latin typeface="+mn-lt"/>
                          <a:ea typeface="Times New Roman" panose="02020603050405020304" pitchFamily="18" charset="0"/>
                          <a:cs typeface="Times New Roman" panose="02020603050405020304" pitchFamily="18" charset="0"/>
                        </a:rPr>
                        <a:t>↓</a:t>
                      </a:r>
                      <a:r>
                        <a:rPr lang="en-US" sz="2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endParaRPr lang="en-US" sz="14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−1.99</a:t>
                      </a:r>
                    </a:p>
                    <a:p>
                      <a:pPr marL="0" marR="0" algn="ctr">
                        <a:lnSpc>
                          <a:spcPct val="100000"/>
                        </a:lnSpc>
                        <a:spcBef>
                          <a:spcPts val="0"/>
                        </a:spcBef>
                        <a:spcAft>
                          <a:spcPts val="0"/>
                        </a:spcAft>
                      </a:pPr>
                      <a:r>
                        <a:rPr lang="en-US" sz="1400" dirty="0" smtClean="0">
                          <a:effectLst/>
                          <a:latin typeface="+mn-lt"/>
                        </a:rPr>
                        <a:t> (−2.61 to −1.37)</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−2.52 </a:t>
                      </a:r>
                    </a:p>
                    <a:p>
                      <a:pPr marL="0" marR="0" algn="ctr">
                        <a:lnSpc>
                          <a:spcPct val="100000"/>
                        </a:lnSpc>
                        <a:spcBef>
                          <a:spcPts val="0"/>
                        </a:spcBef>
                        <a:spcAft>
                          <a:spcPts val="0"/>
                        </a:spcAft>
                      </a:pPr>
                      <a:r>
                        <a:rPr lang="en-US" sz="1400" dirty="0" smtClean="0">
                          <a:effectLst/>
                          <a:latin typeface="+mn-lt"/>
                        </a:rPr>
                        <a:t>(−2.89 to −1.74)</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0.33 </a:t>
                      </a:r>
                    </a:p>
                    <a:p>
                      <a:pPr marL="0" marR="0" algn="ctr">
                        <a:lnSpc>
                          <a:spcPct val="100000"/>
                        </a:lnSpc>
                        <a:spcBef>
                          <a:spcPts val="0"/>
                        </a:spcBef>
                        <a:spcAft>
                          <a:spcPts val="0"/>
                        </a:spcAft>
                      </a:pPr>
                      <a:r>
                        <a:rPr lang="en-US" sz="1400" dirty="0" smtClean="0">
                          <a:effectLst/>
                          <a:latin typeface="+mn-lt"/>
                        </a:rPr>
                        <a:t>(−0.52 to 1.18)</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0.45</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ctr">
                        <a:lnSpc>
                          <a:spcPct val="200000"/>
                        </a:lnSpc>
                        <a:spcBef>
                          <a:spcPts val="0"/>
                        </a:spcBef>
                        <a:spcAft>
                          <a:spcPts val="0"/>
                        </a:spcAft>
                      </a:pPr>
                      <a:r>
                        <a:rPr lang="en-US" sz="1400" kern="1200" dirty="0" smtClean="0">
                          <a:solidFill>
                            <a:schemeClr val="dk1"/>
                          </a:solidFill>
                          <a:effectLst/>
                          <a:latin typeface="+mn-lt"/>
                          <a:ea typeface="+mn-ea"/>
                          <a:cs typeface="+mn-cs"/>
                        </a:rPr>
                        <a:t>0.36</a:t>
                      </a:r>
                      <a:r>
                        <a:rPr lang="en-US" sz="1400" i="0" baseline="30000" dirty="0" smtClean="0">
                          <a:solidFill>
                            <a:schemeClr val="tx1">
                              <a:lumMod val="85000"/>
                              <a:lumOff val="15000"/>
                            </a:schemeClr>
                          </a:solidFill>
                          <a:latin typeface="+mn-lt"/>
                        </a:rPr>
                        <a:t>$</a:t>
                      </a:r>
                      <a:endParaRPr lang="en-US" sz="1400" i="0" kern="1200" dirty="0" smtClean="0">
                        <a:solidFill>
                          <a:schemeClr val="dk1"/>
                        </a:solidFill>
                        <a:effectLst/>
                        <a:latin typeface="+mn-lt"/>
                        <a:ea typeface="+mn-ea"/>
                        <a:cs typeface="+mn-cs"/>
                      </a:endParaRPr>
                    </a:p>
                    <a:p>
                      <a:pPr marL="0" marR="0" algn="ctr">
                        <a:lnSpc>
                          <a:spcPct val="200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70988541"/>
                  </a:ext>
                </a:extLst>
              </a:tr>
              <a:tr h="532672">
                <a:tc>
                  <a:txBody>
                    <a:bodyPr/>
                    <a:lstStyle/>
                    <a:p>
                      <a:pPr marL="0" marR="0">
                        <a:lnSpc>
                          <a:spcPct val="100000"/>
                        </a:lnSpc>
                        <a:spcBef>
                          <a:spcPts val="0"/>
                        </a:spcBef>
                        <a:spcAft>
                          <a:spcPts val="0"/>
                        </a:spcAft>
                      </a:pP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Stable</a:t>
                      </a:r>
                      <a:r>
                        <a:rPr lang="en-US" sz="1400" b="1" baseline="0"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(&lt;25%</a:t>
                      </a:r>
                      <a:r>
                        <a:rPr lang="en-US" sz="2400" b="1" dirty="0" smtClean="0">
                          <a:solidFill>
                            <a:srgbClr val="C91124"/>
                          </a:solidFill>
                          <a:effectLst/>
                          <a:latin typeface="+mn-lt"/>
                          <a:ea typeface="Times New Roman" panose="02020603050405020304" pitchFamily="18" charset="0"/>
                          <a:cs typeface="Times New Roman" panose="02020603050405020304" pitchFamily="18" charset="0"/>
                        </a:rPr>
                        <a:t>↓</a:t>
                      </a:r>
                      <a:r>
                        <a:rPr lang="en-US" sz="1400" b="1" baseline="0"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or</a:t>
                      </a:r>
                      <a:r>
                        <a:rPr lang="en-US" sz="2400" b="1" kern="1200" dirty="0" smtClean="0">
                          <a:solidFill>
                            <a:schemeClr val="accent1"/>
                          </a:solidFill>
                          <a:effectLst/>
                          <a:latin typeface="+mn-lt"/>
                          <a:ea typeface="+mn-ea"/>
                          <a:cs typeface="Arial"/>
                        </a:rPr>
                        <a:t>↑</a:t>
                      </a: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−2.04 </a:t>
                      </a:r>
                    </a:p>
                    <a:p>
                      <a:pPr marL="0" marR="0" algn="ctr">
                        <a:lnSpc>
                          <a:spcPct val="100000"/>
                        </a:lnSpc>
                        <a:spcBef>
                          <a:spcPts val="0"/>
                        </a:spcBef>
                        <a:spcAft>
                          <a:spcPts val="0"/>
                        </a:spcAft>
                      </a:pPr>
                      <a:r>
                        <a:rPr lang="en-US" sz="1400" dirty="0" smtClean="0">
                          <a:effectLst/>
                          <a:latin typeface="+mn-lt"/>
                        </a:rPr>
                        <a:t>(−2.83 to −1.26)</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−1.63 </a:t>
                      </a:r>
                    </a:p>
                    <a:p>
                      <a:pPr marL="0" marR="0" algn="ctr">
                        <a:lnSpc>
                          <a:spcPct val="100000"/>
                        </a:lnSpc>
                        <a:spcBef>
                          <a:spcPts val="0"/>
                        </a:spcBef>
                        <a:spcAft>
                          <a:spcPts val="0"/>
                        </a:spcAft>
                      </a:pPr>
                      <a:r>
                        <a:rPr lang="en-US" sz="1400" dirty="0" smtClean="0">
                          <a:effectLst/>
                          <a:latin typeface="+mn-lt"/>
                        </a:rPr>
                        <a:t>(−2.38 to −0.87)</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−0.42 </a:t>
                      </a:r>
                    </a:p>
                    <a:p>
                      <a:pPr marL="0" marR="0" algn="ctr">
                        <a:lnSpc>
                          <a:spcPct val="100000"/>
                        </a:lnSpc>
                        <a:spcBef>
                          <a:spcPts val="0"/>
                        </a:spcBef>
                        <a:spcAft>
                          <a:spcPts val="0"/>
                        </a:spcAft>
                      </a:pPr>
                      <a:r>
                        <a:rPr lang="en-US" sz="1400" dirty="0" smtClean="0">
                          <a:effectLst/>
                          <a:latin typeface="+mn-lt"/>
                        </a:rPr>
                        <a:t>(−1.51 to 0.67)</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rPr>
                        <a:t>0.45</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215963573"/>
                  </a:ext>
                </a:extLst>
              </a:tr>
              <a:tr h="399717">
                <a:tc>
                  <a:txBody>
                    <a:bodyPr/>
                    <a:lstStyle/>
                    <a:p>
                      <a:pPr marL="0" marR="0">
                        <a:lnSpc>
                          <a:spcPct val="100000"/>
                        </a:lnSpc>
                        <a:spcBef>
                          <a:spcPts val="0"/>
                        </a:spcBef>
                        <a:spcAft>
                          <a:spcPts val="0"/>
                        </a:spcAft>
                      </a:pPr>
                      <a:r>
                        <a:rPr lang="en-US" sz="1400" b="1" kern="0" dirty="0" smtClean="0">
                          <a:solidFill>
                            <a:schemeClr val="tx1">
                              <a:lumMod val="85000"/>
                              <a:lumOff val="15000"/>
                            </a:schemeClr>
                          </a:solidFill>
                        </a:rPr>
                        <a:t>≥</a:t>
                      </a:r>
                      <a:r>
                        <a:rPr lang="en-US" sz="14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25%</a:t>
                      </a:r>
                      <a:r>
                        <a:rPr lang="en-US" sz="1400" b="1" baseline="0"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en-US" sz="2400" b="1" kern="1200" dirty="0" smtClean="0">
                          <a:solidFill>
                            <a:schemeClr val="accent1"/>
                          </a:solidFill>
                          <a:effectLst/>
                          <a:latin typeface="+mn-lt"/>
                          <a:ea typeface="+mn-ea"/>
                          <a:cs typeface="Arial"/>
                        </a:rPr>
                        <a:t>↑</a:t>
                      </a:r>
                      <a:endParaRPr lang="en-US" sz="24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1400" b="1" dirty="0" smtClean="0">
                          <a:effectLst/>
                          <a:latin typeface="+mn-lt"/>
                        </a:rPr>
                        <a:t>−1.35</a:t>
                      </a:r>
                    </a:p>
                    <a:p>
                      <a:pPr marL="0" marR="0" algn="ctr">
                        <a:lnSpc>
                          <a:spcPct val="100000"/>
                        </a:lnSpc>
                        <a:spcBef>
                          <a:spcPts val="0"/>
                        </a:spcBef>
                        <a:spcAft>
                          <a:spcPts val="0"/>
                        </a:spcAft>
                      </a:pPr>
                      <a:r>
                        <a:rPr lang="en-US" sz="1400" b="1" dirty="0" smtClean="0">
                          <a:effectLst/>
                          <a:latin typeface="+mn-lt"/>
                        </a:rPr>
                        <a:t> (−1.82 to −0.88)</a:t>
                      </a:r>
                      <a:endParaRPr lang="en-US" sz="1400" b="1"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1400" b="1" dirty="0" smtClean="0">
                          <a:effectLst/>
                          <a:latin typeface="+mn-lt"/>
                        </a:rPr>
                        <a:t>−2.37 </a:t>
                      </a:r>
                    </a:p>
                    <a:p>
                      <a:pPr marL="0" marR="0" algn="ctr">
                        <a:lnSpc>
                          <a:spcPct val="100000"/>
                        </a:lnSpc>
                        <a:spcBef>
                          <a:spcPts val="0"/>
                        </a:spcBef>
                        <a:spcAft>
                          <a:spcPts val="0"/>
                        </a:spcAft>
                      </a:pPr>
                      <a:r>
                        <a:rPr lang="en-US" sz="1400" b="1" dirty="0" smtClean="0">
                          <a:effectLst/>
                          <a:latin typeface="+mn-lt"/>
                        </a:rPr>
                        <a:t>(−2.89 to −1.85)</a:t>
                      </a:r>
                      <a:endParaRPr lang="en-US" sz="1400" b="1"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1400" b="1" dirty="0" smtClean="0">
                          <a:effectLst/>
                          <a:latin typeface="+mn-lt"/>
                        </a:rPr>
                        <a:t>1.02 </a:t>
                      </a:r>
                    </a:p>
                    <a:p>
                      <a:pPr marL="0" marR="0" algn="ctr">
                        <a:lnSpc>
                          <a:spcPct val="100000"/>
                        </a:lnSpc>
                        <a:spcBef>
                          <a:spcPts val="0"/>
                        </a:spcBef>
                        <a:spcAft>
                          <a:spcPts val="0"/>
                        </a:spcAft>
                      </a:pPr>
                      <a:r>
                        <a:rPr lang="en-US" sz="1400" b="1" dirty="0" smtClean="0">
                          <a:effectLst/>
                          <a:latin typeface="+mn-lt"/>
                        </a:rPr>
                        <a:t>(0.32 to 1.72)</a:t>
                      </a:r>
                      <a:endParaRPr lang="en-US" sz="1400" b="1"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0.004</a:t>
                      </a:r>
                      <a:endParaRPr lang="en-US" sz="1400" b="1" dirty="0" smtClean="0">
                        <a:effectLst/>
                        <a:latin typeface="+mn-lt"/>
                        <a:ea typeface="Times New Roman"/>
                        <a:cs typeface="Times New Roman"/>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 xmlns:a16="http://schemas.microsoft.com/office/drawing/2014/main" val="1119419478"/>
                  </a:ext>
                </a:extLst>
              </a:tr>
            </a:tbl>
          </a:graphicData>
        </a:graphic>
      </p:graphicFrame>
      <p:sp>
        <p:nvSpPr>
          <p:cNvPr id="12" name="Rounded Rectangle 11"/>
          <p:cNvSpPr/>
          <p:nvPr/>
        </p:nvSpPr>
        <p:spPr>
          <a:xfrm>
            <a:off x="685800" y="5068824"/>
            <a:ext cx="7010400" cy="457200"/>
          </a:xfrm>
          <a:prstGeom prst="roundRect">
            <a:avLst>
              <a:gd name="adj" fmla="val 2478"/>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2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950566"/>
            <a:ext cx="3456384" cy="52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0" y="116632"/>
            <a:ext cx="9144000" cy="648072"/>
          </a:xfrm>
        </p:spPr>
        <p:style>
          <a:lnRef idx="1">
            <a:schemeClr val="accent6"/>
          </a:lnRef>
          <a:fillRef idx="3">
            <a:schemeClr val="accent6"/>
          </a:fillRef>
          <a:effectRef idx="2">
            <a:schemeClr val="accent6"/>
          </a:effectRef>
          <a:fontRef idx="minor">
            <a:schemeClr val="lt1"/>
          </a:fontRef>
        </p:style>
        <p:txBody>
          <a:bodyPr/>
          <a:lstStyle/>
          <a:p>
            <a:pPr algn="l"/>
            <a:r>
              <a:rPr lang="it-IT" sz="3200" b="0" dirty="0">
                <a:latin typeface="Arial" panose="020B0604020202020204" pitchFamily="34" charset="0"/>
                <a:ea typeface="Verdana" panose="020B0604030504040204" pitchFamily="34" charset="0"/>
                <a:cs typeface="Arial" panose="020B0604020202020204" pitchFamily="34" charset="0"/>
              </a:rPr>
              <a:t>SCOMPENSO CARDIACO </a:t>
            </a:r>
            <a:r>
              <a:rPr lang="it-IT" sz="2800" b="0" i="1" u="sng" dirty="0" smtClean="0">
                <a:latin typeface="Arial" panose="020B0604020202020204" pitchFamily="34" charset="0"/>
                <a:ea typeface="Verdana" panose="020B0604030504040204" pitchFamily="34" charset="0"/>
                <a:cs typeface="Arial" panose="020B0604020202020204" pitchFamily="34" charset="0"/>
              </a:rPr>
              <a:t>SINTOMI E SEGNI</a:t>
            </a:r>
            <a:endParaRPr lang="it-IT" sz="3200" b="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7338" y="950566"/>
            <a:ext cx="3543347" cy="197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052" y="3068960"/>
            <a:ext cx="354334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bwMode="auto">
          <a:xfrm>
            <a:off x="4572000" y="1412776"/>
            <a:ext cx="576064"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bwMode="auto">
          <a:xfrm>
            <a:off x="6372200" y="1412776"/>
            <a:ext cx="936104"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62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par>
                          <p:cTn id="11" fill="hold">
                            <p:stCondLst>
                              <p:cond delay="1000"/>
                            </p:stCondLst>
                            <p:childTnLst>
                              <p:par>
                                <p:cTn id="12" presetID="10" presetClass="entr" presetSubtype="0" fill="hold" nodeType="after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2250"/>
                            </p:stCondLst>
                            <p:childTnLst>
                              <p:par>
                                <p:cTn id="16" presetID="10" presetClass="entr" presetSubtype="0" fill="hold" nodeType="after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60</a:t>
            </a:fld>
            <a:endParaRPr lang="uk-UA" dirty="0"/>
          </a:p>
        </p:txBody>
      </p:sp>
      <p:sp>
        <p:nvSpPr>
          <p:cNvPr id="2" name="Title 1"/>
          <p:cNvSpPr>
            <a:spLocks noGrp="1"/>
          </p:cNvSpPr>
          <p:nvPr>
            <p:ph type="title" idx="4294967295"/>
          </p:nvPr>
        </p:nvSpPr>
        <p:spPr>
          <a:xfrm>
            <a:off x="1295400" y="457199"/>
            <a:ext cx="7848600" cy="2539045"/>
          </a:xfrm>
          <a:prstGeom prst="rect">
            <a:avLst/>
          </a:prstGeom>
        </p:spPr>
        <p:txBody>
          <a:bodyPr>
            <a:noAutofit/>
          </a:bodyPr>
          <a:lstStyle/>
          <a:p>
            <a:r>
              <a:rPr lang="en-US" sz="2400" dirty="0" smtClean="0"/>
              <a:t>CV </a:t>
            </a:r>
            <a:r>
              <a:rPr lang="en-US" sz="2400" dirty="0"/>
              <a:t>benefits of </a:t>
            </a:r>
            <a:r>
              <a:rPr lang="en-US" sz="2400" dirty="0" smtClean="0"/>
              <a:t>sacubitril/valsartan </a:t>
            </a:r>
            <a:r>
              <a:rPr lang="en-US" sz="2400" dirty="0"/>
              <a:t>over </a:t>
            </a:r>
            <a:r>
              <a:rPr lang="en-US" sz="2400" dirty="0" smtClean="0"/>
              <a:t>enalapril </a:t>
            </a:r>
            <a:r>
              <a:rPr lang="en-US" sz="2400" dirty="0"/>
              <a:t>were consistent in patients with and without CKD </a:t>
            </a:r>
            <a:br>
              <a:rPr lang="en-US" sz="2400" dirty="0"/>
            </a:br>
            <a:r>
              <a:rPr lang="en-US" sz="2400" kern="0" dirty="0" smtClean="0"/>
              <a:t/>
            </a:r>
            <a:br>
              <a:rPr lang="en-US" sz="2400" kern="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1485900" y="6331497"/>
            <a:ext cx="3733800" cy="457200"/>
          </a:xfrm>
        </p:spPr>
        <p:txBody>
          <a:bodyPr>
            <a:normAutofit fontScale="92500"/>
          </a:bodyPr>
          <a:lstStyle/>
          <a:p>
            <a:r>
              <a:rPr lang="en-US" sz="900" dirty="0"/>
              <a:t>CI, confidence interval; CKD, chronic kidney disease; CV, cardiovascular; HF, heart failure; HR, hazard ratio; </a:t>
            </a:r>
            <a:r>
              <a:rPr lang="en-US" sz="900" dirty="0" err="1" smtClean="0"/>
              <a:t>int</a:t>
            </a:r>
            <a:r>
              <a:rPr lang="en-US" sz="900" dirty="0" smtClean="0"/>
              <a:t>, interaction; sac/</a:t>
            </a:r>
            <a:r>
              <a:rPr lang="en-US" sz="900" dirty="0" err="1" smtClean="0"/>
              <a:t>val</a:t>
            </a:r>
            <a:r>
              <a:rPr lang="en-US" sz="900" dirty="0"/>
              <a:t>, sacubitril/valsartan</a:t>
            </a:r>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p:cNvGrpSpPr>
            <a:grpSpLocks noChangeAspect="1"/>
          </p:cNvGrpSpPr>
          <p:nvPr/>
        </p:nvGrpSpPr>
        <p:grpSpPr>
          <a:xfrm>
            <a:off x="1187680" y="1523998"/>
            <a:ext cx="7116117" cy="4558845"/>
            <a:chOff x="1996300" y="1875610"/>
            <a:chExt cx="5070304" cy="3728648"/>
          </a:xfrm>
        </p:grpSpPr>
        <p:sp>
          <p:nvSpPr>
            <p:cNvPr id="14" name="Line 5"/>
            <p:cNvSpPr>
              <a:spLocks noChangeShapeType="1"/>
            </p:cNvSpPr>
            <p:nvPr/>
          </p:nvSpPr>
          <p:spPr bwMode="auto">
            <a:xfrm flipV="1">
              <a:off x="2609850" y="1974851"/>
              <a:ext cx="0" cy="155575"/>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6"/>
            <p:cNvSpPr>
              <a:spLocks/>
            </p:cNvSpPr>
            <p:nvPr/>
          </p:nvSpPr>
          <p:spPr bwMode="auto">
            <a:xfrm>
              <a:off x="2609850" y="2227263"/>
              <a:ext cx="4333875" cy="2862263"/>
            </a:xfrm>
            <a:custGeom>
              <a:avLst/>
              <a:gdLst>
                <a:gd name="T0" fmla="*/ 2730 w 2730"/>
                <a:gd name="T1" fmla="*/ 1803 h 1803"/>
                <a:gd name="T2" fmla="*/ 0 w 2730"/>
                <a:gd name="T3" fmla="*/ 1803 h 1803"/>
                <a:gd name="T4" fmla="*/ 0 w 2730"/>
                <a:gd name="T5" fmla="*/ 0 h 1803"/>
              </a:gdLst>
              <a:ahLst/>
              <a:cxnLst>
                <a:cxn ang="0">
                  <a:pos x="T0" y="T1"/>
                </a:cxn>
                <a:cxn ang="0">
                  <a:pos x="T2" y="T3"/>
                </a:cxn>
                <a:cxn ang="0">
                  <a:pos x="T4" y="T5"/>
                </a:cxn>
              </a:cxnLst>
              <a:rect l="0" t="0" r="r" b="b"/>
              <a:pathLst>
                <a:path w="2730" h="1803">
                  <a:moveTo>
                    <a:pt x="2730" y="1803"/>
                  </a:moveTo>
                  <a:lnTo>
                    <a:pt x="0" y="1803"/>
                  </a:lnTo>
                  <a:lnTo>
                    <a:pt x="0" y="0"/>
                  </a:lnTo>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6" name="Line 7"/>
            <p:cNvSpPr>
              <a:spLocks noChangeShapeType="1"/>
            </p:cNvSpPr>
            <p:nvPr/>
          </p:nvSpPr>
          <p:spPr bwMode="auto">
            <a:xfrm flipH="1">
              <a:off x="2554288" y="1971676"/>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7" name="Line 8"/>
            <p:cNvSpPr>
              <a:spLocks noChangeShapeType="1"/>
            </p:cNvSpPr>
            <p:nvPr/>
          </p:nvSpPr>
          <p:spPr bwMode="auto">
            <a:xfrm flipH="1">
              <a:off x="2554288" y="2736851"/>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1" name="Line 9"/>
            <p:cNvSpPr>
              <a:spLocks noChangeShapeType="1"/>
            </p:cNvSpPr>
            <p:nvPr/>
          </p:nvSpPr>
          <p:spPr bwMode="auto">
            <a:xfrm flipH="1">
              <a:off x="2554288" y="3206751"/>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2" name="Line 10"/>
            <p:cNvSpPr>
              <a:spLocks noChangeShapeType="1"/>
            </p:cNvSpPr>
            <p:nvPr/>
          </p:nvSpPr>
          <p:spPr bwMode="auto">
            <a:xfrm flipH="1">
              <a:off x="2554288" y="3675063"/>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3" name="Line 11"/>
            <p:cNvSpPr>
              <a:spLocks noChangeShapeType="1"/>
            </p:cNvSpPr>
            <p:nvPr/>
          </p:nvSpPr>
          <p:spPr bwMode="auto">
            <a:xfrm flipH="1">
              <a:off x="2554288" y="4148138"/>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4" name="Line 12"/>
            <p:cNvSpPr>
              <a:spLocks noChangeShapeType="1"/>
            </p:cNvSpPr>
            <p:nvPr/>
          </p:nvSpPr>
          <p:spPr bwMode="auto">
            <a:xfrm flipH="1">
              <a:off x="2554288" y="4618038"/>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13"/>
            <p:cNvSpPr>
              <a:spLocks noChangeShapeType="1"/>
            </p:cNvSpPr>
            <p:nvPr/>
          </p:nvSpPr>
          <p:spPr bwMode="auto">
            <a:xfrm flipH="1">
              <a:off x="2554288" y="5089526"/>
              <a:ext cx="55563" cy="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14"/>
            <p:cNvSpPr>
              <a:spLocks noChangeShapeType="1"/>
            </p:cNvSpPr>
            <p:nvPr/>
          </p:nvSpPr>
          <p:spPr bwMode="auto">
            <a:xfrm>
              <a:off x="3227388"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7" name="Line 15"/>
            <p:cNvSpPr>
              <a:spLocks noChangeShapeType="1"/>
            </p:cNvSpPr>
            <p:nvPr/>
          </p:nvSpPr>
          <p:spPr bwMode="auto">
            <a:xfrm>
              <a:off x="2609850"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8" name="Line 16"/>
            <p:cNvSpPr>
              <a:spLocks noChangeShapeType="1"/>
            </p:cNvSpPr>
            <p:nvPr/>
          </p:nvSpPr>
          <p:spPr bwMode="auto">
            <a:xfrm>
              <a:off x="4468813"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9" name="Line 17"/>
            <p:cNvSpPr>
              <a:spLocks noChangeShapeType="1"/>
            </p:cNvSpPr>
            <p:nvPr/>
          </p:nvSpPr>
          <p:spPr bwMode="auto">
            <a:xfrm>
              <a:off x="3848100"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0" name="Line 18"/>
            <p:cNvSpPr>
              <a:spLocks noChangeShapeType="1"/>
            </p:cNvSpPr>
            <p:nvPr/>
          </p:nvSpPr>
          <p:spPr bwMode="auto">
            <a:xfrm>
              <a:off x="5087938"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1" name="Line 19"/>
            <p:cNvSpPr>
              <a:spLocks noChangeShapeType="1"/>
            </p:cNvSpPr>
            <p:nvPr/>
          </p:nvSpPr>
          <p:spPr bwMode="auto">
            <a:xfrm>
              <a:off x="6329363"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2" name="Line 20"/>
            <p:cNvSpPr>
              <a:spLocks noChangeShapeType="1"/>
            </p:cNvSpPr>
            <p:nvPr/>
          </p:nvSpPr>
          <p:spPr bwMode="auto">
            <a:xfrm>
              <a:off x="5708650"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3" name="Line 21"/>
            <p:cNvSpPr>
              <a:spLocks noChangeShapeType="1"/>
            </p:cNvSpPr>
            <p:nvPr/>
          </p:nvSpPr>
          <p:spPr bwMode="auto">
            <a:xfrm>
              <a:off x="6946900" y="5089526"/>
              <a:ext cx="0" cy="61913"/>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4" name="Rectangle 22"/>
            <p:cNvSpPr>
              <a:spLocks noChangeArrowheads="1"/>
            </p:cNvSpPr>
            <p:nvPr/>
          </p:nvSpPr>
          <p:spPr bwMode="auto">
            <a:xfrm>
              <a:off x="2359518" y="1930401"/>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1.0</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23"/>
            <p:cNvSpPr>
              <a:spLocks noChangeArrowheads="1"/>
            </p:cNvSpPr>
            <p:nvPr/>
          </p:nvSpPr>
          <p:spPr bwMode="auto">
            <a:xfrm>
              <a:off x="2359518" y="2214563"/>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0.6</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4"/>
            <p:cNvSpPr>
              <a:spLocks noChangeArrowheads="1"/>
            </p:cNvSpPr>
            <p:nvPr/>
          </p:nvSpPr>
          <p:spPr bwMode="auto">
            <a:xfrm>
              <a:off x="2359518" y="2698751"/>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0.5</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25"/>
            <p:cNvSpPr>
              <a:spLocks noChangeArrowheads="1"/>
            </p:cNvSpPr>
            <p:nvPr/>
          </p:nvSpPr>
          <p:spPr bwMode="auto">
            <a:xfrm>
              <a:off x="2359518" y="3632201"/>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0.3</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26"/>
            <p:cNvSpPr>
              <a:spLocks noChangeArrowheads="1"/>
            </p:cNvSpPr>
            <p:nvPr/>
          </p:nvSpPr>
          <p:spPr bwMode="auto">
            <a:xfrm>
              <a:off x="2359518" y="3163888"/>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0.4</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27"/>
            <p:cNvSpPr>
              <a:spLocks noChangeArrowheads="1"/>
            </p:cNvSpPr>
            <p:nvPr/>
          </p:nvSpPr>
          <p:spPr bwMode="auto">
            <a:xfrm>
              <a:off x="2359518" y="4102101"/>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0.2</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28"/>
            <p:cNvSpPr>
              <a:spLocks noChangeArrowheads="1"/>
            </p:cNvSpPr>
            <p:nvPr/>
          </p:nvSpPr>
          <p:spPr bwMode="auto">
            <a:xfrm>
              <a:off x="2359518" y="4570413"/>
              <a:ext cx="151906"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0.1</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29"/>
            <p:cNvSpPr>
              <a:spLocks noChangeArrowheads="1"/>
            </p:cNvSpPr>
            <p:nvPr/>
          </p:nvSpPr>
          <p:spPr bwMode="auto">
            <a:xfrm>
              <a:off x="2302160" y="5038726"/>
              <a:ext cx="212441"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0.00</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0"/>
            <p:cNvSpPr>
              <a:spLocks noChangeArrowheads="1"/>
            </p:cNvSpPr>
            <p:nvPr/>
          </p:nvSpPr>
          <p:spPr bwMode="auto">
            <a:xfrm>
              <a:off x="2580598" y="5222876"/>
              <a:ext cx="60534"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0</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31"/>
            <p:cNvSpPr>
              <a:spLocks noChangeArrowheads="1"/>
            </p:cNvSpPr>
            <p:nvPr/>
          </p:nvSpPr>
          <p:spPr bwMode="auto">
            <a:xfrm>
              <a:off x="3139190" y="5222876"/>
              <a:ext cx="181602"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180</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32"/>
            <p:cNvSpPr>
              <a:spLocks noChangeArrowheads="1"/>
            </p:cNvSpPr>
            <p:nvPr/>
          </p:nvSpPr>
          <p:spPr bwMode="auto">
            <a:xfrm>
              <a:off x="3758315" y="5222876"/>
              <a:ext cx="181602"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31F20"/>
                  </a:solidFill>
                  <a:effectLst/>
                  <a:latin typeface="Arial" pitchFamily="34" charset="0"/>
                  <a:cs typeface="Arial" pitchFamily="34" charset="0"/>
                </a:rPr>
                <a:t>360</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33"/>
            <p:cNvSpPr>
              <a:spLocks noChangeArrowheads="1"/>
            </p:cNvSpPr>
            <p:nvPr/>
          </p:nvSpPr>
          <p:spPr bwMode="auto">
            <a:xfrm>
              <a:off x="4377440" y="5222876"/>
              <a:ext cx="181602"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31F20"/>
                  </a:solidFill>
                  <a:effectLst/>
                  <a:latin typeface="Arial" pitchFamily="34" charset="0"/>
                  <a:cs typeface="Arial" pitchFamily="34" charset="0"/>
                </a:rPr>
                <a:t>540</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4"/>
            <p:cNvSpPr>
              <a:spLocks noChangeArrowheads="1"/>
            </p:cNvSpPr>
            <p:nvPr/>
          </p:nvSpPr>
          <p:spPr bwMode="auto">
            <a:xfrm>
              <a:off x="4996566" y="5222876"/>
              <a:ext cx="181602"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31F20"/>
                  </a:solidFill>
                  <a:effectLst/>
                  <a:latin typeface="Arial" pitchFamily="34" charset="0"/>
                  <a:cs typeface="Arial" pitchFamily="34" charset="0"/>
                </a:rPr>
                <a:t>720</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5"/>
            <p:cNvSpPr>
              <a:spLocks noChangeArrowheads="1"/>
            </p:cNvSpPr>
            <p:nvPr/>
          </p:nvSpPr>
          <p:spPr bwMode="auto">
            <a:xfrm>
              <a:off x="5615690" y="5222876"/>
              <a:ext cx="181602"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31F20"/>
                  </a:solidFill>
                  <a:effectLst/>
                  <a:latin typeface="Arial" pitchFamily="34" charset="0"/>
                  <a:cs typeface="Arial" pitchFamily="34" charset="0"/>
                </a:rPr>
                <a:t>900</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36"/>
            <p:cNvSpPr>
              <a:spLocks noChangeArrowheads="1"/>
            </p:cNvSpPr>
            <p:nvPr/>
          </p:nvSpPr>
          <p:spPr bwMode="auto">
            <a:xfrm>
              <a:off x="6205342" y="5222876"/>
              <a:ext cx="242137"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31F20"/>
                  </a:solidFill>
                  <a:effectLst/>
                  <a:latin typeface="Arial" pitchFamily="34" charset="0"/>
                  <a:cs typeface="Arial" pitchFamily="34" charset="0"/>
                </a:rPr>
                <a:t>1080</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37"/>
            <p:cNvSpPr>
              <a:spLocks noChangeArrowheads="1"/>
            </p:cNvSpPr>
            <p:nvPr/>
          </p:nvSpPr>
          <p:spPr bwMode="auto">
            <a:xfrm>
              <a:off x="6824467" y="5222876"/>
              <a:ext cx="242137" cy="1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Arial" pitchFamily="34" charset="0"/>
                  <a:cs typeface="Arial" pitchFamily="34" charset="0"/>
                </a:rPr>
                <a:t>1260</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38"/>
            <p:cNvSpPr>
              <a:spLocks noChangeArrowheads="1"/>
            </p:cNvSpPr>
            <p:nvPr/>
          </p:nvSpPr>
          <p:spPr bwMode="auto">
            <a:xfrm>
              <a:off x="4042800" y="5428048"/>
              <a:ext cx="1572749" cy="1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231F20"/>
                  </a:solidFill>
                  <a:effectLst/>
                  <a:latin typeface="Arial" pitchFamily="34" charset="0"/>
                  <a:cs typeface="Arial" pitchFamily="34" charset="0"/>
                </a:rPr>
                <a:t>Days since randomization</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39"/>
            <p:cNvSpPr>
              <a:spLocks noChangeArrowheads="1"/>
            </p:cNvSpPr>
            <p:nvPr/>
          </p:nvSpPr>
          <p:spPr bwMode="auto">
            <a:xfrm>
              <a:off x="3387725" y="1941180"/>
              <a:ext cx="817783" cy="1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Enalapril, No CKD</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0"/>
            <p:cNvSpPr>
              <a:spLocks noChangeArrowheads="1"/>
            </p:cNvSpPr>
            <p:nvPr/>
          </p:nvSpPr>
          <p:spPr bwMode="auto">
            <a:xfrm>
              <a:off x="3387725" y="2136776"/>
              <a:ext cx="661308" cy="1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Enalapril, CKD</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2"/>
            <p:cNvSpPr>
              <a:spLocks noChangeArrowheads="1"/>
            </p:cNvSpPr>
            <p:nvPr/>
          </p:nvSpPr>
          <p:spPr bwMode="auto">
            <a:xfrm>
              <a:off x="3905250" y="2286001"/>
              <a:ext cx="55" cy="3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3"/>
            <p:cNvSpPr>
              <a:spLocks noChangeArrowheads="1"/>
            </p:cNvSpPr>
            <p:nvPr/>
          </p:nvSpPr>
          <p:spPr bwMode="auto">
            <a:xfrm>
              <a:off x="3385066" y="2330451"/>
              <a:ext cx="754965" cy="1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Sac/</a:t>
              </a:r>
              <a:r>
                <a:rPr kumimoji="0" lang="en-US" altLang="en-US" sz="1100" b="0" i="0" u="none" strike="noStrike" cap="none" normalizeH="0" baseline="0" dirty="0" err="1" smtClean="0">
                  <a:ln>
                    <a:noFill/>
                  </a:ln>
                  <a:solidFill>
                    <a:srgbClr val="231F20"/>
                  </a:solidFill>
                  <a:effectLst/>
                  <a:latin typeface="Arial" pitchFamily="34" charset="0"/>
                  <a:cs typeface="Arial" pitchFamily="34" charset="0"/>
                </a:rPr>
                <a:t>val</a:t>
              </a: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a:t>
              </a:r>
              <a:r>
                <a:rPr kumimoji="0" lang="en-US" altLang="en-US" sz="1100" b="0" i="0" u="none" strike="noStrike" cap="none" normalizeH="0" dirty="0" smtClean="0">
                  <a:ln>
                    <a:noFill/>
                  </a:ln>
                  <a:solidFill>
                    <a:srgbClr val="231F20"/>
                  </a:solidFill>
                  <a:effectLst/>
                  <a:latin typeface="Arial" pitchFamily="34" charset="0"/>
                  <a:cs typeface="Arial" pitchFamily="34" charset="0"/>
                </a:rPr>
                <a:t> </a:t>
              </a: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No CKD</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5"/>
            <p:cNvSpPr>
              <a:spLocks noChangeArrowheads="1"/>
            </p:cNvSpPr>
            <p:nvPr/>
          </p:nvSpPr>
          <p:spPr bwMode="auto">
            <a:xfrm>
              <a:off x="3886794" y="2435226"/>
              <a:ext cx="65580" cy="15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  </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46"/>
            <p:cNvSpPr>
              <a:spLocks noChangeArrowheads="1"/>
            </p:cNvSpPr>
            <p:nvPr/>
          </p:nvSpPr>
          <p:spPr bwMode="auto">
            <a:xfrm>
              <a:off x="3390289" y="2531133"/>
              <a:ext cx="598490" cy="1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Sac/</a:t>
              </a:r>
              <a:r>
                <a:rPr kumimoji="0" lang="en-US" altLang="en-US" sz="1100" b="0" i="0" u="none" strike="noStrike" cap="none" normalizeH="0" baseline="0" dirty="0" err="1" smtClean="0">
                  <a:ln>
                    <a:noFill/>
                  </a:ln>
                  <a:solidFill>
                    <a:srgbClr val="231F20"/>
                  </a:solidFill>
                  <a:effectLst/>
                  <a:latin typeface="Arial" pitchFamily="34" charset="0"/>
                  <a:cs typeface="Arial" pitchFamily="34" charset="0"/>
                </a:rPr>
                <a:t>val</a:t>
              </a:r>
              <a:r>
                <a:rPr kumimoji="0" lang="en-US" altLang="en-US" sz="1100" b="0" i="0" u="none" strike="noStrike" cap="none" normalizeH="0" baseline="0" dirty="0" smtClean="0">
                  <a:ln>
                    <a:noFill/>
                  </a:ln>
                  <a:solidFill>
                    <a:srgbClr val="231F20"/>
                  </a:solidFill>
                  <a:effectLst/>
                  <a:latin typeface="Arial" pitchFamily="34" charset="0"/>
                  <a:cs typeface="Arial" pitchFamily="34" charset="0"/>
                </a:rPr>
                <a:t>, CKD</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Line 47"/>
            <p:cNvSpPr>
              <a:spLocks noChangeShapeType="1"/>
            </p:cNvSpPr>
            <p:nvPr/>
          </p:nvSpPr>
          <p:spPr bwMode="auto">
            <a:xfrm>
              <a:off x="2830513" y="2058988"/>
              <a:ext cx="458788" cy="0"/>
            </a:xfrm>
            <a:prstGeom prst="line">
              <a:avLst/>
            </a:prstGeom>
            <a:noFill/>
            <a:ln w="19050" cap="flat">
              <a:solidFill>
                <a:srgbClr val="C911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0" name="Line 48"/>
            <p:cNvSpPr>
              <a:spLocks noChangeShapeType="1"/>
            </p:cNvSpPr>
            <p:nvPr/>
          </p:nvSpPr>
          <p:spPr bwMode="auto">
            <a:xfrm>
              <a:off x="2830513" y="2242203"/>
              <a:ext cx="458788" cy="0"/>
            </a:xfrm>
            <a:prstGeom prst="line">
              <a:avLst/>
            </a:prstGeom>
            <a:noFill/>
            <a:ln w="19050" cap="flat">
              <a:solidFill>
                <a:srgbClr val="C9112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1" name="Line 49"/>
            <p:cNvSpPr>
              <a:spLocks noChangeShapeType="1"/>
            </p:cNvSpPr>
            <p:nvPr/>
          </p:nvSpPr>
          <p:spPr bwMode="auto">
            <a:xfrm>
              <a:off x="2830513" y="2442884"/>
              <a:ext cx="458788" cy="0"/>
            </a:xfrm>
            <a:prstGeom prst="line">
              <a:avLst/>
            </a:prstGeom>
            <a:noFill/>
            <a:ln w="19050" cap="flat">
              <a:solidFill>
                <a:srgbClr val="9EC7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2" name="Line 50"/>
            <p:cNvSpPr>
              <a:spLocks noChangeShapeType="1"/>
            </p:cNvSpPr>
            <p:nvPr/>
          </p:nvSpPr>
          <p:spPr bwMode="auto">
            <a:xfrm>
              <a:off x="2830513" y="2643566"/>
              <a:ext cx="458788" cy="0"/>
            </a:xfrm>
            <a:prstGeom prst="line">
              <a:avLst/>
            </a:prstGeom>
            <a:noFill/>
            <a:ln w="19050" cap="flat">
              <a:solidFill>
                <a:srgbClr val="9EC72B"/>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3" name="Rectangle 51"/>
            <p:cNvSpPr>
              <a:spLocks noChangeArrowheads="1"/>
            </p:cNvSpPr>
            <p:nvPr/>
          </p:nvSpPr>
          <p:spPr bwMode="auto">
            <a:xfrm rot="16200000">
              <a:off x="435909" y="3436001"/>
              <a:ext cx="3427793" cy="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231F20"/>
                  </a:solidFill>
                  <a:effectLst/>
                  <a:latin typeface="Arial" pitchFamily="34" charset="0"/>
                  <a:cs typeface="Arial" pitchFamily="34" charset="0"/>
                </a:rPr>
                <a:t>Cumulative probability of </a:t>
              </a:r>
              <a:r>
                <a:rPr lang="en-US" altLang="en-US" sz="1400" b="1" dirty="0" smtClean="0">
                  <a:solidFill>
                    <a:srgbClr val="231F20"/>
                  </a:solidFill>
                </a:rPr>
                <a:t>CV composite e</a:t>
              </a:r>
              <a:r>
                <a:rPr kumimoji="0" lang="en-US" altLang="en-US" sz="1400" b="1" i="0" u="none" strike="noStrike" cap="none" normalizeH="0" baseline="0" dirty="0" smtClean="0">
                  <a:ln>
                    <a:noFill/>
                  </a:ln>
                  <a:solidFill>
                    <a:srgbClr val="231F20"/>
                  </a:solidFill>
                  <a:effectLst/>
                  <a:latin typeface="Arial" pitchFamily="34" charset="0"/>
                  <a:cs typeface="Arial" pitchFamily="34" charset="0"/>
                </a:rPr>
                <a:t>ndpoint (CV death and</a:t>
              </a:r>
              <a:r>
                <a:rPr kumimoji="0" lang="en-US" altLang="en-US" sz="1400" b="1" i="0" u="none" strike="noStrike" cap="none" normalizeH="0" dirty="0" smtClean="0">
                  <a:ln>
                    <a:noFill/>
                  </a:ln>
                  <a:solidFill>
                    <a:srgbClr val="231F20"/>
                  </a:solidFill>
                  <a:effectLst/>
                  <a:latin typeface="Arial" pitchFamily="34" charset="0"/>
                  <a:cs typeface="Arial" pitchFamily="34" charset="0"/>
                </a:rPr>
                <a:t> HF hospitalization)</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Freeform 52"/>
            <p:cNvSpPr>
              <a:spLocks/>
            </p:cNvSpPr>
            <p:nvPr/>
          </p:nvSpPr>
          <p:spPr bwMode="auto">
            <a:xfrm>
              <a:off x="2613025" y="3430588"/>
              <a:ext cx="4327525" cy="1655763"/>
            </a:xfrm>
            <a:custGeom>
              <a:avLst/>
              <a:gdLst>
                <a:gd name="T0" fmla="*/ 12 w 1394"/>
                <a:gd name="T1" fmla="*/ 524 h 533"/>
                <a:gd name="T2" fmla="*/ 54 w 1394"/>
                <a:gd name="T3" fmla="*/ 499 h 533"/>
                <a:gd name="T4" fmla="*/ 88 w 1394"/>
                <a:gd name="T5" fmla="*/ 478 h 533"/>
                <a:gd name="T6" fmla="*/ 112 w 1394"/>
                <a:gd name="T7" fmla="*/ 468 h 533"/>
                <a:gd name="T8" fmla="*/ 126 w 1394"/>
                <a:gd name="T9" fmla="*/ 460 h 533"/>
                <a:gd name="T10" fmla="*/ 146 w 1394"/>
                <a:gd name="T11" fmla="*/ 451 h 533"/>
                <a:gd name="T12" fmla="*/ 174 w 1394"/>
                <a:gd name="T13" fmla="*/ 437 h 533"/>
                <a:gd name="T14" fmla="*/ 220 w 1394"/>
                <a:gd name="T15" fmla="*/ 411 h 533"/>
                <a:gd name="T16" fmla="*/ 242 w 1394"/>
                <a:gd name="T17" fmla="*/ 383 h 533"/>
                <a:gd name="T18" fmla="*/ 298 w 1394"/>
                <a:gd name="T19" fmla="*/ 359 h 533"/>
                <a:gd name="T20" fmla="*/ 364 w 1394"/>
                <a:gd name="T21" fmla="*/ 323 h 533"/>
                <a:gd name="T22" fmla="*/ 423 w 1394"/>
                <a:gd name="T23" fmla="*/ 301 h 533"/>
                <a:gd name="T24" fmla="*/ 514 w 1394"/>
                <a:gd name="T25" fmla="*/ 271 h 533"/>
                <a:gd name="T26" fmla="*/ 564 w 1394"/>
                <a:gd name="T27" fmla="*/ 251 h 533"/>
                <a:gd name="T28" fmla="*/ 624 w 1394"/>
                <a:gd name="T29" fmla="*/ 237 h 533"/>
                <a:gd name="T30" fmla="*/ 739 w 1394"/>
                <a:gd name="T31" fmla="*/ 205 h 533"/>
                <a:gd name="T32" fmla="*/ 801 w 1394"/>
                <a:gd name="T33" fmla="*/ 178 h 533"/>
                <a:gd name="T34" fmla="*/ 863 w 1394"/>
                <a:gd name="T35" fmla="*/ 165 h 533"/>
                <a:gd name="T36" fmla="*/ 913 w 1394"/>
                <a:gd name="T37" fmla="*/ 155 h 533"/>
                <a:gd name="T38" fmla="*/ 962 w 1394"/>
                <a:gd name="T39" fmla="*/ 147 h 533"/>
                <a:gd name="T40" fmla="*/ 994 w 1394"/>
                <a:gd name="T41" fmla="*/ 130 h 533"/>
                <a:gd name="T42" fmla="*/ 1029 w 1394"/>
                <a:gd name="T43" fmla="*/ 112 h 533"/>
                <a:gd name="T44" fmla="*/ 1044 w 1394"/>
                <a:gd name="T45" fmla="*/ 103 h 533"/>
                <a:gd name="T46" fmla="*/ 1075 w 1394"/>
                <a:gd name="T47" fmla="*/ 86 h 533"/>
                <a:gd name="T48" fmla="*/ 1106 w 1394"/>
                <a:gd name="T49" fmla="*/ 76 h 533"/>
                <a:gd name="T50" fmla="*/ 1141 w 1394"/>
                <a:gd name="T51" fmla="*/ 65 h 533"/>
                <a:gd name="T52" fmla="*/ 1164 w 1394"/>
                <a:gd name="T53" fmla="*/ 50 h 533"/>
                <a:gd name="T54" fmla="*/ 1182 w 1394"/>
                <a:gd name="T55" fmla="*/ 45 h 533"/>
                <a:gd name="T56" fmla="*/ 1205 w 1394"/>
                <a:gd name="T57" fmla="*/ 36 h 533"/>
                <a:gd name="T58" fmla="*/ 1264 w 1394"/>
                <a:gd name="T59" fmla="*/ 29 h 533"/>
                <a:gd name="T60" fmla="*/ 1310 w 1394"/>
                <a:gd name="T61" fmla="*/ 25 h 533"/>
                <a:gd name="T62" fmla="*/ 1344 w 1394"/>
                <a:gd name="T63" fmla="*/ 13 h 533"/>
                <a:gd name="T64" fmla="*/ 1358 w 1394"/>
                <a:gd name="T65" fmla="*/ 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4" h="533">
                  <a:moveTo>
                    <a:pt x="0" y="533"/>
                  </a:moveTo>
                  <a:cubicBezTo>
                    <a:pt x="4" y="532"/>
                    <a:pt x="8" y="527"/>
                    <a:pt x="12" y="524"/>
                  </a:cubicBezTo>
                  <a:cubicBezTo>
                    <a:pt x="16" y="521"/>
                    <a:pt x="21" y="519"/>
                    <a:pt x="25" y="517"/>
                  </a:cubicBezTo>
                  <a:cubicBezTo>
                    <a:pt x="35" y="510"/>
                    <a:pt x="45" y="505"/>
                    <a:pt x="54" y="499"/>
                  </a:cubicBezTo>
                  <a:cubicBezTo>
                    <a:pt x="64" y="493"/>
                    <a:pt x="77" y="494"/>
                    <a:pt x="85" y="484"/>
                  </a:cubicBezTo>
                  <a:cubicBezTo>
                    <a:pt x="86" y="482"/>
                    <a:pt x="86" y="480"/>
                    <a:pt x="88" y="478"/>
                  </a:cubicBezTo>
                  <a:cubicBezTo>
                    <a:pt x="89" y="477"/>
                    <a:pt x="95" y="475"/>
                    <a:pt x="97" y="475"/>
                  </a:cubicBezTo>
                  <a:cubicBezTo>
                    <a:pt x="102" y="473"/>
                    <a:pt x="108" y="472"/>
                    <a:pt x="112" y="468"/>
                  </a:cubicBezTo>
                  <a:cubicBezTo>
                    <a:pt x="114" y="467"/>
                    <a:pt x="114" y="465"/>
                    <a:pt x="115" y="464"/>
                  </a:cubicBezTo>
                  <a:cubicBezTo>
                    <a:pt x="118" y="462"/>
                    <a:pt x="123" y="462"/>
                    <a:pt x="126" y="460"/>
                  </a:cubicBezTo>
                  <a:cubicBezTo>
                    <a:pt x="130" y="457"/>
                    <a:pt x="131" y="453"/>
                    <a:pt x="136" y="451"/>
                  </a:cubicBezTo>
                  <a:cubicBezTo>
                    <a:pt x="139" y="451"/>
                    <a:pt x="143" y="451"/>
                    <a:pt x="146" y="451"/>
                  </a:cubicBezTo>
                  <a:cubicBezTo>
                    <a:pt x="151" y="450"/>
                    <a:pt x="153" y="448"/>
                    <a:pt x="157" y="445"/>
                  </a:cubicBezTo>
                  <a:cubicBezTo>
                    <a:pt x="162" y="442"/>
                    <a:pt x="168" y="440"/>
                    <a:pt x="174" y="437"/>
                  </a:cubicBezTo>
                  <a:cubicBezTo>
                    <a:pt x="184" y="432"/>
                    <a:pt x="193" y="427"/>
                    <a:pt x="202" y="421"/>
                  </a:cubicBezTo>
                  <a:cubicBezTo>
                    <a:pt x="208" y="417"/>
                    <a:pt x="215" y="416"/>
                    <a:pt x="220" y="411"/>
                  </a:cubicBezTo>
                  <a:cubicBezTo>
                    <a:pt x="225" y="406"/>
                    <a:pt x="229" y="400"/>
                    <a:pt x="233" y="395"/>
                  </a:cubicBezTo>
                  <a:cubicBezTo>
                    <a:pt x="236" y="392"/>
                    <a:pt x="238" y="386"/>
                    <a:pt x="242" y="383"/>
                  </a:cubicBezTo>
                  <a:cubicBezTo>
                    <a:pt x="247" y="378"/>
                    <a:pt x="253" y="376"/>
                    <a:pt x="260" y="373"/>
                  </a:cubicBezTo>
                  <a:cubicBezTo>
                    <a:pt x="272" y="367"/>
                    <a:pt x="285" y="364"/>
                    <a:pt x="298" y="359"/>
                  </a:cubicBezTo>
                  <a:cubicBezTo>
                    <a:pt x="310" y="354"/>
                    <a:pt x="322" y="349"/>
                    <a:pt x="332" y="342"/>
                  </a:cubicBezTo>
                  <a:cubicBezTo>
                    <a:pt x="344" y="335"/>
                    <a:pt x="351" y="326"/>
                    <a:pt x="364" y="323"/>
                  </a:cubicBezTo>
                  <a:cubicBezTo>
                    <a:pt x="378" y="319"/>
                    <a:pt x="390" y="315"/>
                    <a:pt x="403" y="309"/>
                  </a:cubicBezTo>
                  <a:cubicBezTo>
                    <a:pt x="410" y="305"/>
                    <a:pt x="416" y="302"/>
                    <a:pt x="423" y="301"/>
                  </a:cubicBezTo>
                  <a:cubicBezTo>
                    <a:pt x="439" y="298"/>
                    <a:pt x="455" y="297"/>
                    <a:pt x="471" y="291"/>
                  </a:cubicBezTo>
                  <a:cubicBezTo>
                    <a:pt x="485" y="285"/>
                    <a:pt x="499" y="276"/>
                    <a:pt x="514" y="271"/>
                  </a:cubicBezTo>
                  <a:cubicBezTo>
                    <a:pt x="526" y="267"/>
                    <a:pt x="535" y="261"/>
                    <a:pt x="546" y="258"/>
                  </a:cubicBezTo>
                  <a:cubicBezTo>
                    <a:pt x="552" y="255"/>
                    <a:pt x="557" y="252"/>
                    <a:pt x="564" y="251"/>
                  </a:cubicBezTo>
                  <a:cubicBezTo>
                    <a:pt x="571" y="249"/>
                    <a:pt x="576" y="248"/>
                    <a:pt x="582" y="246"/>
                  </a:cubicBezTo>
                  <a:cubicBezTo>
                    <a:pt x="596" y="242"/>
                    <a:pt x="610" y="241"/>
                    <a:pt x="624" y="237"/>
                  </a:cubicBezTo>
                  <a:cubicBezTo>
                    <a:pt x="635" y="233"/>
                    <a:pt x="648" y="229"/>
                    <a:pt x="659" y="225"/>
                  </a:cubicBezTo>
                  <a:cubicBezTo>
                    <a:pt x="684" y="215"/>
                    <a:pt x="712" y="211"/>
                    <a:pt x="739" y="205"/>
                  </a:cubicBezTo>
                  <a:cubicBezTo>
                    <a:pt x="749" y="202"/>
                    <a:pt x="758" y="195"/>
                    <a:pt x="766" y="189"/>
                  </a:cubicBezTo>
                  <a:cubicBezTo>
                    <a:pt x="776" y="182"/>
                    <a:pt x="790" y="182"/>
                    <a:pt x="801" y="178"/>
                  </a:cubicBezTo>
                  <a:cubicBezTo>
                    <a:pt x="814" y="174"/>
                    <a:pt x="827" y="170"/>
                    <a:pt x="840" y="167"/>
                  </a:cubicBezTo>
                  <a:cubicBezTo>
                    <a:pt x="848" y="166"/>
                    <a:pt x="855" y="166"/>
                    <a:pt x="863" y="165"/>
                  </a:cubicBezTo>
                  <a:cubicBezTo>
                    <a:pt x="870" y="164"/>
                    <a:pt x="873" y="161"/>
                    <a:pt x="879" y="159"/>
                  </a:cubicBezTo>
                  <a:cubicBezTo>
                    <a:pt x="890" y="156"/>
                    <a:pt x="902" y="157"/>
                    <a:pt x="913" y="155"/>
                  </a:cubicBezTo>
                  <a:cubicBezTo>
                    <a:pt x="925" y="152"/>
                    <a:pt x="937" y="153"/>
                    <a:pt x="948" y="151"/>
                  </a:cubicBezTo>
                  <a:cubicBezTo>
                    <a:pt x="953" y="150"/>
                    <a:pt x="957" y="148"/>
                    <a:pt x="962" y="147"/>
                  </a:cubicBezTo>
                  <a:cubicBezTo>
                    <a:pt x="967" y="146"/>
                    <a:pt x="972" y="145"/>
                    <a:pt x="976" y="143"/>
                  </a:cubicBezTo>
                  <a:cubicBezTo>
                    <a:pt x="983" y="141"/>
                    <a:pt x="988" y="134"/>
                    <a:pt x="994" y="130"/>
                  </a:cubicBezTo>
                  <a:cubicBezTo>
                    <a:pt x="1000" y="126"/>
                    <a:pt x="1008" y="127"/>
                    <a:pt x="1013" y="123"/>
                  </a:cubicBezTo>
                  <a:cubicBezTo>
                    <a:pt x="1019" y="118"/>
                    <a:pt x="1020" y="114"/>
                    <a:pt x="1029" y="112"/>
                  </a:cubicBezTo>
                  <a:cubicBezTo>
                    <a:pt x="1033" y="111"/>
                    <a:pt x="1035" y="112"/>
                    <a:pt x="1038" y="110"/>
                  </a:cubicBezTo>
                  <a:cubicBezTo>
                    <a:pt x="1041" y="108"/>
                    <a:pt x="1042" y="105"/>
                    <a:pt x="1044" y="103"/>
                  </a:cubicBezTo>
                  <a:cubicBezTo>
                    <a:pt x="1049" y="99"/>
                    <a:pt x="1060" y="103"/>
                    <a:pt x="1061" y="95"/>
                  </a:cubicBezTo>
                  <a:cubicBezTo>
                    <a:pt x="1069" y="93"/>
                    <a:pt x="1070" y="91"/>
                    <a:pt x="1075" y="86"/>
                  </a:cubicBezTo>
                  <a:cubicBezTo>
                    <a:pt x="1080" y="83"/>
                    <a:pt x="1087" y="84"/>
                    <a:pt x="1093" y="83"/>
                  </a:cubicBezTo>
                  <a:cubicBezTo>
                    <a:pt x="1099" y="81"/>
                    <a:pt x="1102" y="78"/>
                    <a:pt x="1106" y="76"/>
                  </a:cubicBezTo>
                  <a:cubicBezTo>
                    <a:pt x="1112" y="74"/>
                    <a:pt x="1119" y="74"/>
                    <a:pt x="1125" y="72"/>
                  </a:cubicBezTo>
                  <a:cubicBezTo>
                    <a:pt x="1130" y="70"/>
                    <a:pt x="1137" y="68"/>
                    <a:pt x="1141" y="65"/>
                  </a:cubicBezTo>
                  <a:cubicBezTo>
                    <a:pt x="1147" y="61"/>
                    <a:pt x="1148" y="56"/>
                    <a:pt x="1155" y="54"/>
                  </a:cubicBezTo>
                  <a:cubicBezTo>
                    <a:pt x="1158" y="53"/>
                    <a:pt x="1161" y="51"/>
                    <a:pt x="1164" y="50"/>
                  </a:cubicBezTo>
                  <a:cubicBezTo>
                    <a:pt x="1167" y="49"/>
                    <a:pt x="1170" y="49"/>
                    <a:pt x="1174" y="49"/>
                  </a:cubicBezTo>
                  <a:cubicBezTo>
                    <a:pt x="1176" y="48"/>
                    <a:pt x="1179" y="46"/>
                    <a:pt x="1182" y="45"/>
                  </a:cubicBezTo>
                  <a:cubicBezTo>
                    <a:pt x="1186" y="45"/>
                    <a:pt x="1188" y="45"/>
                    <a:pt x="1191" y="44"/>
                  </a:cubicBezTo>
                  <a:cubicBezTo>
                    <a:pt x="1196" y="42"/>
                    <a:pt x="1200" y="38"/>
                    <a:pt x="1205" y="36"/>
                  </a:cubicBezTo>
                  <a:cubicBezTo>
                    <a:pt x="1211" y="34"/>
                    <a:pt x="1218" y="34"/>
                    <a:pt x="1225" y="33"/>
                  </a:cubicBezTo>
                  <a:cubicBezTo>
                    <a:pt x="1237" y="33"/>
                    <a:pt x="1257" y="39"/>
                    <a:pt x="1264" y="29"/>
                  </a:cubicBezTo>
                  <a:cubicBezTo>
                    <a:pt x="1272" y="27"/>
                    <a:pt x="1281" y="27"/>
                    <a:pt x="1290" y="27"/>
                  </a:cubicBezTo>
                  <a:cubicBezTo>
                    <a:pt x="1296" y="27"/>
                    <a:pt x="1306" y="29"/>
                    <a:pt x="1310" y="25"/>
                  </a:cubicBezTo>
                  <a:cubicBezTo>
                    <a:pt x="1310" y="17"/>
                    <a:pt x="1329" y="27"/>
                    <a:pt x="1326" y="14"/>
                  </a:cubicBezTo>
                  <a:cubicBezTo>
                    <a:pt x="1332" y="15"/>
                    <a:pt x="1338" y="13"/>
                    <a:pt x="1344" y="13"/>
                  </a:cubicBezTo>
                  <a:cubicBezTo>
                    <a:pt x="1348" y="13"/>
                    <a:pt x="1354" y="13"/>
                    <a:pt x="1358" y="12"/>
                  </a:cubicBezTo>
                  <a:cubicBezTo>
                    <a:pt x="1358" y="9"/>
                    <a:pt x="1358" y="7"/>
                    <a:pt x="1358" y="4"/>
                  </a:cubicBezTo>
                  <a:cubicBezTo>
                    <a:pt x="1369" y="2"/>
                    <a:pt x="1383" y="0"/>
                    <a:pt x="1394" y="1"/>
                  </a:cubicBezTo>
                </a:path>
              </a:pathLst>
            </a:custGeom>
            <a:noFill/>
            <a:ln w="19050" cap="flat">
              <a:solidFill>
                <a:srgbClr val="7E9E22"/>
              </a:solidFill>
              <a:prstDash val="dash"/>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5" name="Freeform 53"/>
            <p:cNvSpPr>
              <a:spLocks/>
            </p:cNvSpPr>
            <p:nvPr/>
          </p:nvSpPr>
          <p:spPr bwMode="auto">
            <a:xfrm>
              <a:off x="2625725" y="3883026"/>
              <a:ext cx="4318000" cy="1193800"/>
            </a:xfrm>
            <a:custGeom>
              <a:avLst/>
              <a:gdLst>
                <a:gd name="T0" fmla="*/ 0 w 1391"/>
                <a:gd name="T1" fmla="*/ 384 h 384"/>
                <a:gd name="T2" fmla="*/ 28 w 1391"/>
                <a:gd name="T3" fmla="*/ 375 h 384"/>
                <a:gd name="T4" fmla="*/ 65 w 1391"/>
                <a:gd name="T5" fmla="*/ 364 h 384"/>
                <a:gd name="T6" fmla="*/ 92 w 1391"/>
                <a:gd name="T7" fmla="*/ 351 h 384"/>
                <a:gd name="T8" fmla="*/ 106 w 1391"/>
                <a:gd name="T9" fmla="*/ 342 h 384"/>
                <a:gd name="T10" fmla="*/ 121 w 1391"/>
                <a:gd name="T11" fmla="*/ 338 h 384"/>
                <a:gd name="T12" fmla="*/ 136 w 1391"/>
                <a:gd name="T13" fmla="*/ 329 h 384"/>
                <a:gd name="T14" fmla="*/ 152 w 1391"/>
                <a:gd name="T15" fmla="*/ 325 h 384"/>
                <a:gd name="T16" fmla="*/ 188 w 1391"/>
                <a:gd name="T17" fmla="*/ 314 h 384"/>
                <a:gd name="T18" fmla="*/ 227 w 1391"/>
                <a:gd name="T19" fmla="*/ 299 h 384"/>
                <a:gd name="T20" fmla="*/ 266 w 1391"/>
                <a:gd name="T21" fmla="*/ 285 h 384"/>
                <a:gd name="T22" fmla="*/ 306 w 1391"/>
                <a:gd name="T23" fmla="*/ 275 h 384"/>
                <a:gd name="T24" fmla="*/ 325 w 1391"/>
                <a:gd name="T25" fmla="*/ 265 h 384"/>
                <a:gd name="T26" fmla="*/ 350 w 1391"/>
                <a:gd name="T27" fmla="*/ 260 h 384"/>
                <a:gd name="T28" fmla="*/ 398 w 1391"/>
                <a:gd name="T29" fmla="*/ 243 h 384"/>
                <a:gd name="T30" fmla="*/ 442 w 1391"/>
                <a:gd name="T31" fmla="*/ 227 h 384"/>
                <a:gd name="T32" fmla="*/ 480 w 1391"/>
                <a:gd name="T33" fmla="*/ 214 h 384"/>
                <a:gd name="T34" fmla="*/ 510 w 1391"/>
                <a:gd name="T35" fmla="*/ 208 h 384"/>
                <a:gd name="T36" fmla="*/ 522 w 1391"/>
                <a:gd name="T37" fmla="*/ 199 h 384"/>
                <a:gd name="T38" fmla="*/ 553 w 1391"/>
                <a:gd name="T39" fmla="*/ 193 h 384"/>
                <a:gd name="T40" fmla="*/ 583 w 1391"/>
                <a:gd name="T41" fmla="*/ 185 h 384"/>
                <a:gd name="T42" fmla="*/ 623 w 1391"/>
                <a:gd name="T43" fmla="*/ 175 h 384"/>
                <a:gd name="T44" fmla="*/ 643 w 1391"/>
                <a:gd name="T45" fmla="*/ 164 h 384"/>
                <a:gd name="T46" fmla="*/ 665 w 1391"/>
                <a:gd name="T47" fmla="*/ 156 h 384"/>
                <a:gd name="T48" fmla="*/ 713 w 1391"/>
                <a:gd name="T49" fmla="*/ 147 h 384"/>
                <a:gd name="T50" fmla="*/ 761 w 1391"/>
                <a:gd name="T51" fmla="*/ 135 h 384"/>
                <a:gd name="T52" fmla="*/ 825 w 1391"/>
                <a:gd name="T53" fmla="*/ 123 h 384"/>
                <a:gd name="T54" fmla="*/ 875 w 1391"/>
                <a:gd name="T55" fmla="*/ 109 h 384"/>
                <a:gd name="T56" fmla="*/ 921 w 1391"/>
                <a:gd name="T57" fmla="*/ 100 h 384"/>
                <a:gd name="T58" fmla="*/ 1021 w 1391"/>
                <a:gd name="T59" fmla="*/ 73 h 384"/>
                <a:gd name="T60" fmla="*/ 1120 w 1391"/>
                <a:gd name="T61" fmla="*/ 53 h 384"/>
                <a:gd name="T62" fmla="*/ 1137 w 1391"/>
                <a:gd name="T63" fmla="*/ 50 h 384"/>
                <a:gd name="T64" fmla="*/ 1153 w 1391"/>
                <a:gd name="T65" fmla="*/ 47 h 384"/>
                <a:gd name="T66" fmla="*/ 1169 w 1391"/>
                <a:gd name="T67" fmla="*/ 45 h 384"/>
                <a:gd name="T68" fmla="*/ 1188 w 1391"/>
                <a:gd name="T69" fmla="*/ 45 h 384"/>
                <a:gd name="T70" fmla="*/ 1204 w 1391"/>
                <a:gd name="T71" fmla="*/ 43 h 384"/>
                <a:gd name="T72" fmla="*/ 1210 w 1391"/>
                <a:gd name="T73" fmla="*/ 38 h 384"/>
                <a:gd name="T74" fmla="*/ 1217 w 1391"/>
                <a:gd name="T75" fmla="*/ 36 h 384"/>
                <a:gd name="T76" fmla="*/ 1236 w 1391"/>
                <a:gd name="T77" fmla="*/ 31 h 384"/>
                <a:gd name="T78" fmla="*/ 1248 w 1391"/>
                <a:gd name="T79" fmla="*/ 30 h 384"/>
                <a:gd name="T80" fmla="*/ 1260 w 1391"/>
                <a:gd name="T81" fmla="*/ 24 h 384"/>
                <a:gd name="T82" fmla="*/ 1276 w 1391"/>
                <a:gd name="T83" fmla="*/ 25 h 384"/>
                <a:gd name="T84" fmla="*/ 1290 w 1391"/>
                <a:gd name="T85" fmla="*/ 19 h 384"/>
                <a:gd name="T86" fmla="*/ 1298 w 1391"/>
                <a:gd name="T87" fmla="*/ 17 h 384"/>
                <a:gd name="T88" fmla="*/ 1301 w 1391"/>
                <a:gd name="T89" fmla="*/ 12 h 384"/>
                <a:gd name="T90" fmla="*/ 1331 w 1391"/>
                <a:gd name="T91" fmla="*/ 12 h 384"/>
                <a:gd name="T92" fmla="*/ 1331 w 1391"/>
                <a:gd name="T93" fmla="*/ 9 h 384"/>
                <a:gd name="T94" fmla="*/ 1338 w 1391"/>
                <a:gd name="T95" fmla="*/ 9 h 384"/>
                <a:gd name="T96" fmla="*/ 1338 w 1391"/>
                <a:gd name="T97" fmla="*/ 5 h 384"/>
                <a:gd name="T98" fmla="*/ 1341 w 1391"/>
                <a:gd name="T99" fmla="*/ 5 h 384"/>
                <a:gd name="T100" fmla="*/ 1341 w 1391"/>
                <a:gd name="T101" fmla="*/ 0 h 384"/>
                <a:gd name="T102" fmla="*/ 1391 w 1391"/>
                <a:gd name="T10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1" h="384">
                  <a:moveTo>
                    <a:pt x="0" y="384"/>
                  </a:moveTo>
                  <a:cubicBezTo>
                    <a:pt x="10" y="384"/>
                    <a:pt x="19" y="377"/>
                    <a:pt x="28" y="375"/>
                  </a:cubicBezTo>
                  <a:cubicBezTo>
                    <a:pt x="40" y="371"/>
                    <a:pt x="53" y="369"/>
                    <a:pt x="65" y="364"/>
                  </a:cubicBezTo>
                  <a:cubicBezTo>
                    <a:pt x="73" y="360"/>
                    <a:pt x="85" y="357"/>
                    <a:pt x="92" y="351"/>
                  </a:cubicBezTo>
                  <a:cubicBezTo>
                    <a:pt x="95" y="348"/>
                    <a:pt x="100" y="344"/>
                    <a:pt x="106" y="342"/>
                  </a:cubicBezTo>
                  <a:cubicBezTo>
                    <a:pt x="110" y="340"/>
                    <a:pt x="116" y="341"/>
                    <a:pt x="121" y="338"/>
                  </a:cubicBezTo>
                  <a:cubicBezTo>
                    <a:pt x="126" y="335"/>
                    <a:pt x="130" y="331"/>
                    <a:pt x="136" y="329"/>
                  </a:cubicBezTo>
                  <a:cubicBezTo>
                    <a:pt x="141" y="327"/>
                    <a:pt x="147" y="326"/>
                    <a:pt x="152" y="325"/>
                  </a:cubicBezTo>
                  <a:cubicBezTo>
                    <a:pt x="164" y="324"/>
                    <a:pt x="177" y="318"/>
                    <a:pt x="188" y="314"/>
                  </a:cubicBezTo>
                  <a:cubicBezTo>
                    <a:pt x="201" y="309"/>
                    <a:pt x="215" y="305"/>
                    <a:pt x="227" y="299"/>
                  </a:cubicBezTo>
                  <a:cubicBezTo>
                    <a:pt x="240" y="294"/>
                    <a:pt x="252" y="290"/>
                    <a:pt x="266" y="285"/>
                  </a:cubicBezTo>
                  <a:cubicBezTo>
                    <a:pt x="278" y="280"/>
                    <a:pt x="293" y="279"/>
                    <a:pt x="306" y="275"/>
                  </a:cubicBezTo>
                  <a:cubicBezTo>
                    <a:pt x="312" y="273"/>
                    <a:pt x="318" y="267"/>
                    <a:pt x="325" y="265"/>
                  </a:cubicBezTo>
                  <a:cubicBezTo>
                    <a:pt x="333" y="263"/>
                    <a:pt x="341" y="263"/>
                    <a:pt x="350" y="260"/>
                  </a:cubicBezTo>
                  <a:cubicBezTo>
                    <a:pt x="366" y="253"/>
                    <a:pt x="382" y="249"/>
                    <a:pt x="398" y="243"/>
                  </a:cubicBezTo>
                  <a:cubicBezTo>
                    <a:pt x="413" y="237"/>
                    <a:pt x="427" y="231"/>
                    <a:pt x="442" y="227"/>
                  </a:cubicBezTo>
                  <a:cubicBezTo>
                    <a:pt x="455" y="223"/>
                    <a:pt x="467" y="219"/>
                    <a:pt x="480" y="214"/>
                  </a:cubicBezTo>
                  <a:cubicBezTo>
                    <a:pt x="489" y="211"/>
                    <a:pt x="501" y="213"/>
                    <a:pt x="510" y="208"/>
                  </a:cubicBezTo>
                  <a:cubicBezTo>
                    <a:pt x="515" y="205"/>
                    <a:pt x="516" y="200"/>
                    <a:pt x="522" y="199"/>
                  </a:cubicBezTo>
                  <a:cubicBezTo>
                    <a:pt x="532" y="196"/>
                    <a:pt x="543" y="196"/>
                    <a:pt x="553" y="193"/>
                  </a:cubicBezTo>
                  <a:cubicBezTo>
                    <a:pt x="563" y="190"/>
                    <a:pt x="573" y="187"/>
                    <a:pt x="583" y="185"/>
                  </a:cubicBezTo>
                  <a:cubicBezTo>
                    <a:pt x="596" y="181"/>
                    <a:pt x="610" y="179"/>
                    <a:pt x="623" y="175"/>
                  </a:cubicBezTo>
                  <a:cubicBezTo>
                    <a:pt x="626" y="169"/>
                    <a:pt x="638" y="166"/>
                    <a:pt x="643" y="164"/>
                  </a:cubicBezTo>
                  <a:cubicBezTo>
                    <a:pt x="650" y="161"/>
                    <a:pt x="658" y="159"/>
                    <a:pt x="665" y="156"/>
                  </a:cubicBezTo>
                  <a:cubicBezTo>
                    <a:pt x="681" y="151"/>
                    <a:pt x="698" y="154"/>
                    <a:pt x="713" y="147"/>
                  </a:cubicBezTo>
                  <a:cubicBezTo>
                    <a:pt x="728" y="141"/>
                    <a:pt x="745" y="138"/>
                    <a:pt x="761" y="135"/>
                  </a:cubicBezTo>
                  <a:cubicBezTo>
                    <a:pt x="782" y="130"/>
                    <a:pt x="804" y="126"/>
                    <a:pt x="825" y="123"/>
                  </a:cubicBezTo>
                  <a:cubicBezTo>
                    <a:pt x="843" y="120"/>
                    <a:pt x="857" y="111"/>
                    <a:pt x="875" y="109"/>
                  </a:cubicBezTo>
                  <a:cubicBezTo>
                    <a:pt x="891" y="107"/>
                    <a:pt x="906" y="105"/>
                    <a:pt x="921" y="100"/>
                  </a:cubicBezTo>
                  <a:cubicBezTo>
                    <a:pt x="954" y="89"/>
                    <a:pt x="988" y="81"/>
                    <a:pt x="1021" y="73"/>
                  </a:cubicBezTo>
                  <a:cubicBezTo>
                    <a:pt x="1054" y="66"/>
                    <a:pt x="1086" y="55"/>
                    <a:pt x="1120" y="53"/>
                  </a:cubicBezTo>
                  <a:cubicBezTo>
                    <a:pt x="1127" y="53"/>
                    <a:pt x="1131" y="54"/>
                    <a:pt x="1137" y="50"/>
                  </a:cubicBezTo>
                  <a:cubicBezTo>
                    <a:pt x="1143" y="47"/>
                    <a:pt x="1146" y="48"/>
                    <a:pt x="1153" y="47"/>
                  </a:cubicBezTo>
                  <a:cubicBezTo>
                    <a:pt x="1159" y="47"/>
                    <a:pt x="1164" y="45"/>
                    <a:pt x="1169" y="45"/>
                  </a:cubicBezTo>
                  <a:cubicBezTo>
                    <a:pt x="1175" y="44"/>
                    <a:pt x="1181" y="45"/>
                    <a:pt x="1188" y="45"/>
                  </a:cubicBezTo>
                  <a:cubicBezTo>
                    <a:pt x="1193" y="45"/>
                    <a:pt x="1199" y="45"/>
                    <a:pt x="1204" y="43"/>
                  </a:cubicBezTo>
                  <a:cubicBezTo>
                    <a:pt x="1207" y="42"/>
                    <a:pt x="1207" y="39"/>
                    <a:pt x="1210" y="38"/>
                  </a:cubicBezTo>
                  <a:cubicBezTo>
                    <a:pt x="1212" y="37"/>
                    <a:pt x="1215" y="37"/>
                    <a:pt x="1217" y="36"/>
                  </a:cubicBezTo>
                  <a:cubicBezTo>
                    <a:pt x="1223" y="34"/>
                    <a:pt x="1229" y="31"/>
                    <a:pt x="1236" y="31"/>
                  </a:cubicBezTo>
                  <a:cubicBezTo>
                    <a:pt x="1240" y="31"/>
                    <a:pt x="1243" y="32"/>
                    <a:pt x="1248" y="30"/>
                  </a:cubicBezTo>
                  <a:cubicBezTo>
                    <a:pt x="1252" y="27"/>
                    <a:pt x="1254" y="24"/>
                    <a:pt x="1260" y="24"/>
                  </a:cubicBezTo>
                  <a:cubicBezTo>
                    <a:pt x="1265" y="24"/>
                    <a:pt x="1271" y="26"/>
                    <a:pt x="1276" y="25"/>
                  </a:cubicBezTo>
                  <a:cubicBezTo>
                    <a:pt x="1282" y="24"/>
                    <a:pt x="1286" y="20"/>
                    <a:pt x="1290" y="19"/>
                  </a:cubicBezTo>
                  <a:cubicBezTo>
                    <a:pt x="1293" y="18"/>
                    <a:pt x="1295" y="19"/>
                    <a:pt x="1298" y="17"/>
                  </a:cubicBezTo>
                  <a:cubicBezTo>
                    <a:pt x="1300" y="15"/>
                    <a:pt x="1298" y="14"/>
                    <a:pt x="1301" y="12"/>
                  </a:cubicBezTo>
                  <a:cubicBezTo>
                    <a:pt x="1331" y="12"/>
                    <a:pt x="1331" y="12"/>
                    <a:pt x="1331" y="12"/>
                  </a:cubicBezTo>
                  <a:cubicBezTo>
                    <a:pt x="1331" y="9"/>
                    <a:pt x="1331" y="9"/>
                    <a:pt x="1331" y="9"/>
                  </a:cubicBezTo>
                  <a:cubicBezTo>
                    <a:pt x="1338" y="9"/>
                    <a:pt x="1338" y="9"/>
                    <a:pt x="1338" y="9"/>
                  </a:cubicBezTo>
                  <a:cubicBezTo>
                    <a:pt x="1338" y="5"/>
                    <a:pt x="1338" y="5"/>
                    <a:pt x="1338" y="5"/>
                  </a:cubicBezTo>
                  <a:cubicBezTo>
                    <a:pt x="1341" y="5"/>
                    <a:pt x="1341" y="5"/>
                    <a:pt x="1341" y="5"/>
                  </a:cubicBezTo>
                  <a:cubicBezTo>
                    <a:pt x="1341" y="0"/>
                    <a:pt x="1341" y="0"/>
                    <a:pt x="1341" y="0"/>
                  </a:cubicBezTo>
                  <a:cubicBezTo>
                    <a:pt x="1391" y="0"/>
                    <a:pt x="1391" y="0"/>
                    <a:pt x="1391" y="0"/>
                  </a:cubicBezTo>
                </a:path>
              </a:pathLst>
            </a:custGeom>
            <a:noFill/>
            <a:ln w="19050" cap="flat">
              <a:solidFill>
                <a:srgbClr val="9EC7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6" name="Line 54"/>
            <p:cNvSpPr>
              <a:spLocks noChangeShapeType="1"/>
            </p:cNvSpPr>
            <p:nvPr/>
          </p:nvSpPr>
          <p:spPr bwMode="auto">
            <a:xfrm flipV="1">
              <a:off x="2538413" y="2058988"/>
              <a:ext cx="142875" cy="13970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7" name="Line 55"/>
            <p:cNvSpPr>
              <a:spLocks noChangeShapeType="1"/>
            </p:cNvSpPr>
            <p:nvPr/>
          </p:nvSpPr>
          <p:spPr bwMode="auto">
            <a:xfrm flipV="1">
              <a:off x="2538413" y="2155826"/>
              <a:ext cx="146050" cy="139700"/>
            </a:xfrm>
            <a:prstGeom prst="line">
              <a:avLst/>
            </a:prstGeom>
            <a:noFill/>
            <a:ln w="635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8" name="Freeform 56"/>
            <p:cNvSpPr>
              <a:spLocks/>
            </p:cNvSpPr>
            <p:nvPr/>
          </p:nvSpPr>
          <p:spPr bwMode="auto">
            <a:xfrm>
              <a:off x="2613025" y="3159126"/>
              <a:ext cx="4324350" cy="1927225"/>
            </a:xfrm>
            <a:custGeom>
              <a:avLst/>
              <a:gdLst>
                <a:gd name="T0" fmla="*/ 0 w 1393"/>
                <a:gd name="T1" fmla="*/ 620 h 620"/>
                <a:gd name="T2" fmla="*/ 29 w 1393"/>
                <a:gd name="T3" fmla="*/ 591 h 620"/>
                <a:gd name="T4" fmla="*/ 46 w 1393"/>
                <a:gd name="T5" fmla="*/ 580 h 620"/>
                <a:gd name="T6" fmla="*/ 61 w 1393"/>
                <a:gd name="T7" fmla="*/ 567 h 620"/>
                <a:gd name="T8" fmla="*/ 96 w 1393"/>
                <a:gd name="T9" fmla="*/ 536 h 620"/>
                <a:gd name="T10" fmla="*/ 112 w 1393"/>
                <a:gd name="T11" fmla="*/ 520 h 620"/>
                <a:gd name="T12" fmla="*/ 134 w 1393"/>
                <a:gd name="T13" fmla="*/ 512 h 620"/>
                <a:gd name="T14" fmla="*/ 161 w 1393"/>
                <a:gd name="T15" fmla="*/ 497 h 620"/>
                <a:gd name="T16" fmla="*/ 175 w 1393"/>
                <a:gd name="T17" fmla="*/ 490 h 620"/>
                <a:gd name="T18" fmla="*/ 187 w 1393"/>
                <a:gd name="T19" fmla="*/ 481 h 620"/>
                <a:gd name="T20" fmla="*/ 208 w 1393"/>
                <a:gd name="T21" fmla="*/ 472 h 620"/>
                <a:gd name="T22" fmla="*/ 219 w 1393"/>
                <a:gd name="T23" fmla="*/ 460 h 620"/>
                <a:gd name="T24" fmla="*/ 234 w 1393"/>
                <a:gd name="T25" fmla="*/ 454 h 620"/>
                <a:gd name="T26" fmla="*/ 274 w 1393"/>
                <a:gd name="T27" fmla="*/ 432 h 620"/>
                <a:gd name="T28" fmla="*/ 310 w 1393"/>
                <a:gd name="T29" fmla="*/ 402 h 620"/>
                <a:gd name="T30" fmla="*/ 353 w 1393"/>
                <a:gd name="T31" fmla="*/ 376 h 620"/>
                <a:gd name="T32" fmla="*/ 399 w 1393"/>
                <a:gd name="T33" fmla="*/ 353 h 620"/>
                <a:gd name="T34" fmla="*/ 438 w 1393"/>
                <a:gd name="T35" fmla="*/ 326 h 620"/>
                <a:gd name="T36" fmla="*/ 477 w 1393"/>
                <a:gd name="T37" fmla="*/ 306 h 620"/>
                <a:gd name="T38" fmla="*/ 500 w 1393"/>
                <a:gd name="T39" fmla="*/ 295 h 620"/>
                <a:gd name="T40" fmla="*/ 523 w 1393"/>
                <a:gd name="T41" fmla="*/ 284 h 620"/>
                <a:gd name="T42" fmla="*/ 576 w 1393"/>
                <a:gd name="T43" fmla="*/ 265 h 620"/>
                <a:gd name="T44" fmla="*/ 592 w 1393"/>
                <a:gd name="T45" fmla="*/ 251 h 620"/>
                <a:gd name="T46" fmla="*/ 618 w 1393"/>
                <a:gd name="T47" fmla="*/ 238 h 620"/>
                <a:gd name="T48" fmla="*/ 657 w 1393"/>
                <a:gd name="T49" fmla="*/ 226 h 620"/>
                <a:gd name="T50" fmla="*/ 702 w 1393"/>
                <a:gd name="T51" fmla="*/ 210 h 620"/>
                <a:gd name="T52" fmla="*/ 747 w 1393"/>
                <a:gd name="T53" fmla="*/ 186 h 620"/>
                <a:gd name="T54" fmla="*/ 797 w 1393"/>
                <a:gd name="T55" fmla="*/ 172 h 620"/>
                <a:gd name="T56" fmla="*/ 847 w 1393"/>
                <a:gd name="T57" fmla="*/ 155 h 620"/>
                <a:gd name="T58" fmla="*/ 894 w 1393"/>
                <a:gd name="T59" fmla="*/ 144 h 620"/>
                <a:gd name="T60" fmla="*/ 903 w 1393"/>
                <a:gd name="T61" fmla="*/ 143 h 620"/>
                <a:gd name="T62" fmla="*/ 917 w 1393"/>
                <a:gd name="T63" fmla="*/ 127 h 620"/>
                <a:gd name="T64" fmla="*/ 940 w 1393"/>
                <a:gd name="T65" fmla="*/ 117 h 620"/>
                <a:gd name="T66" fmla="*/ 966 w 1393"/>
                <a:gd name="T67" fmla="*/ 109 h 620"/>
                <a:gd name="T68" fmla="*/ 989 w 1393"/>
                <a:gd name="T69" fmla="*/ 99 h 620"/>
                <a:gd name="T70" fmla="*/ 1040 w 1393"/>
                <a:gd name="T71" fmla="*/ 95 h 620"/>
                <a:gd name="T72" fmla="*/ 1092 w 1393"/>
                <a:gd name="T73" fmla="*/ 84 h 620"/>
                <a:gd name="T74" fmla="*/ 1143 w 1393"/>
                <a:gd name="T75" fmla="*/ 76 h 620"/>
                <a:gd name="T76" fmla="*/ 1163 w 1393"/>
                <a:gd name="T77" fmla="*/ 69 h 620"/>
                <a:gd name="T78" fmla="*/ 1182 w 1393"/>
                <a:gd name="T79" fmla="*/ 55 h 620"/>
                <a:gd name="T80" fmla="*/ 1230 w 1393"/>
                <a:gd name="T81" fmla="*/ 47 h 620"/>
                <a:gd name="T82" fmla="*/ 1249 w 1393"/>
                <a:gd name="T83" fmla="*/ 37 h 620"/>
                <a:gd name="T84" fmla="*/ 1270 w 1393"/>
                <a:gd name="T85" fmla="*/ 32 h 620"/>
                <a:gd name="T86" fmla="*/ 1287 w 1393"/>
                <a:gd name="T87" fmla="*/ 23 h 620"/>
                <a:gd name="T88" fmla="*/ 1307 w 1393"/>
                <a:gd name="T89" fmla="*/ 18 h 620"/>
                <a:gd name="T90" fmla="*/ 1329 w 1393"/>
                <a:gd name="T91" fmla="*/ 12 h 620"/>
                <a:gd name="T92" fmla="*/ 1346 w 1393"/>
                <a:gd name="T93" fmla="*/ 5 h 620"/>
                <a:gd name="T94" fmla="*/ 1393 w 1393"/>
                <a:gd name="T95" fmla="*/ 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3" h="620">
                  <a:moveTo>
                    <a:pt x="0" y="620"/>
                  </a:moveTo>
                  <a:cubicBezTo>
                    <a:pt x="14" y="614"/>
                    <a:pt x="19" y="602"/>
                    <a:pt x="29" y="591"/>
                  </a:cubicBezTo>
                  <a:cubicBezTo>
                    <a:pt x="34" y="586"/>
                    <a:pt x="41" y="584"/>
                    <a:pt x="46" y="580"/>
                  </a:cubicBezTo>
                  <a:cubicBezTo>
                    <a:pt x="51" y="576"/>
                    <a:pt x="55" y="571"/>
                    <a:pt x="61" y="567"/>
                  </a:cubicBezTo>
                  <a:cubicBezTo>
                    <a:pt x="74" y="557"/>
                    <a:pt x="85" y="548"/>
                    <a:pt x="96" y="536"/>
                  </a:cubicBezTo>
                  <a:cubicBezTo>
                    <a:pt x="101" y="531"/>
                    <a:pt x="106" y="524"/>
                    <a:pt x="112" y="520"/>
                  </a:cubicBezTo>
                  <a:cubicBezTo>
                    <a:pt x="120" y="516"/>
                    <a:pt x="127" y="517"/>
                    <a:pt x="134" y="512"/>
                  </a:cubicBezTo>
                  <a:cubicBezTo>
                    <a:pt x="143" y="505"/>
                    <a:pt x="152" y="502"/>
                    <a:pt x="161" y="497"/>
                  </a:cubicBezTo>
                  <a:cubicBezTo>
                    <a:pt x="165" y="495"/>
                    <a:pt x="172" y="494"/>
                    <a:pt x="175" y="490"/>
                  </a:cubicBezTo>
                  <a:cubicBezTo>
                    <a:pt x="180" y="485"/>
                    <a:pt x="180" y="484"/>
                    <a:pt x="187" y="481"/>
                  </a:cubicBezTo>
                  <a:cubicBezTo>
                    <a:pt x="194" y="478"/>
                    <a:pt x="203" y="476"/>
                    <a:pt x="208" y="472"/>
                  </a:cubicBezTo>
                  <a:cubicBezTo>
                    <a:pt x="212" y="469"/>
                    <a:pt x="215" y="463"/>
                    <a:pt x="219" y="460"/>
                  </a:cubicBezTo>
                  <a:cubicBezTo>
                    <a:pt x="224" y="458"/>
                    <a:pt x="229" y="457"/>
                    <a:pt x="234" y="454"/>
                  </a:cubicBezTo>
                  <a:cubicBezTo>
                    <a:pt x="247" y="447"/>
                    <a:pt x="260" y="439"/>
                    <a:pt x="274" y="432"/>
                  </a:cubicBezTo>
                  <a:cubicBezTo>
                    <a:pt x="281" y="418"/>
                    <a:pt x="298" y="411"/>
                    <a:pt x="310" y="402"/>
                  </a:cubicBezTo>
                  <a:cubicBezTo>
                    <a:pt x="325" y="392"/>
                    <a:pt x="336" y="383"/>
                    <a:pt x="353" y="376"/>
                  </a:cubicBezTo>
                  <a:cubicBezTo>
                    <a:pt x="370" y="370"/>
                    <a:pt x="384" y="363"/>
                    <a:pt x="399" y="353"/>
                  </a:cubicBezTo>
                  <a:cubicBezTo>
                    <a:pt x="411" y="345"/>
                    <a:pt x="422" y="331"/>
                    <a:pt x="438" y="326"/>
                  </a:cubicBezTo>
                  <a:cubicBezTo>
                    <a:pt x="452" y="321"/>
                    <a:pt x="464" y="315"/>
                    <a:pt x="477" y="306"/>
                  </a:cubicBezTo>
                  <a:cubicBezTo>
                    <a:pt x="485" y="301"/>
                    <a:pt x="490" y="297"/>
                    <a:pt x="500" y="295"/>
                  </a:cubicBezTo>
                  <a:cubicBezTo>
                    <a:pt x="509" y="293"/>
                    <a:pt x="515" y="288"/>
                    <a:pt x="523" y="284"/>
                  </a:cubicBezTo>
                  <a:cubicBezTo>
                    <a:pt x="540" y="276"/>
                    <a:pt x="560" y="274"/>
                    <a:pt x="576" y="265"/>
                  </a:cubicBezTo>
                  <a:cubicBezTo>
                    <a:pt x="583" y="262"/>
                    <a:pt x="585" y="256"/>
                    <a:pt x="592" y="251"/>
                  </a:cubicBezTo>
                  <a:cubicBezTo>
                    <a:pt x="600" y="246"/>
                    <a:pt x="609" y="242"/>
                    <a:pt x="618" y="238"/>
                  </a:cubicBezTo>
                  <a:cubicBezTo>
                    <a:pt x="630" y="231"/>
                    <a:pt x="643" y="229"/>
                    <a:pt x="657" y="226"/>
                  </a:cubicBezTo>
                  <a:cubicBezTo>
                    <a:pt x="673" y="223"/>
                    <a:pt x="687" y="216"/>
                    <a:pt x="702" y="210"/>
                  </a:cubicBezTo>
                  <a:cubicBezTo>
                    <a:pt x="717" y="204"/>
                    <a:pt x="730" y="190"/>
                    <a:pt x="747" y="186"/>
                  </a:cubicBezTo>
                  <a:cubicBezTo>
                    <a:pt x="764" y="182"/>
                    <a:pt x="779" y="175"/>
                    <a:pt x="797" y="172"/>
                  </a:cubicBezTo>
                  <a:cubicBezTo>
                    <a:pt x="816" y="169"/>
                    <a:pt x="828" y="158"/>
                    <a:pt x="847" y="155"/>
                  </a:cubicBezTo>
                  <a:cubicBezTo>
                    <a:pt x="863" y="153"/>
                    <a:pt x="878" y="147"/>
                    <a:pt x="894" y="144"/>
                  </a:cubicBezTo>
                  <a:cubicBezTo>
                    <a:pt x="897" y="143"/>
                    <a:pt x="901" y="145"/>
                    <a:pt x="903" y="143"/>
                  </a:cubicBezTo>
                  <a:cubicBezTo>
                    <a:pt x="908" y="138"/>
                    <a:pt x="912" y="131"/>
                    <a:pt x="917" y="127"/>
                  </a:cubicBezTo>
                  <a:cubicBezTo>
                    <a:pt x="923" y="123"/>
                    <a:pt x="933" y="119"/>
                    <a:pt x="940" y="117"/>
                  </a:cubicBezTo>
                  <a:cubicBezTo>
                    <a:pt x="949" y="113"/>
                    <a:pt x="957" y="114"/>
                    <a:pt x="966" y="109"/>
                  </a:cubicBezTo>
                  <a:cubicBezTo>
                    <a:pt x="974" y="105"/>
                    <a:pt x="981" y="101"/>
                    <a:pt x="989" y="99"/>
                  </a:cubicBezTo>
                  <a:cubicBezTo>
                    <a:pt x="1005" y="95"/>
                    <a:pt x="1023" y="98"/>
                    <a:pt x="1040" y="95"/>
                  </a:cubicBezTo>
                  <a:cubicBezTo>
                    <a:pt x="1057" y="92"/>
                    <a:pt x="1075" y="85"/>
                    <a:pt x="1092" y="84"/>
                  </a:cubicBezTo>
                  <a:cubicBezTo>
                    <a:pt x="1110" y="83"/>
                    <a:pt x="1127" y="82"/>
                    <a:pt x="1143" y="76"/>
                  </a:cubicBezTo>
                  <a:cubicBezTo>
                    <a:pt x="1149" y="74"/>
                    <a:pt x="1157" y="73"/>
                    <a:pt x="1163" y="69"/>
                  </a:cubicBezTo>
                  <a:cubicBezTo>
                    <a:pt x="1169" y="64"/>
                    <a:pt x="1175" y="59"/>
                    <a:pt x="1182" y="55"/>
                  </a:cubicBezTo>
                  <a:cubicBezTo>
                    <a:pt x="1197" y="47"/>
                    <a:pt x="1214" y="50"/>
                    <a:pt x="1230" y="47"/>
                  </a:cubicBezTo>
                  <a:cubicBezTo>
                    <a:pt x="1240" y="45"/>
                    <a:pt x="1242" y="42"/>
                    <a:pt x="1249" y="37"/>
                  </a:cubicBezTo>
                  <a:cubicBezTo>
                    <a:pt x="1256" y="33"/>
                    <a:pt x="1263" y="34"/>
                    <a:pt x="1270" y="32"/>
                  </a:cubicBezTo>
                  <a:cubicBezTo>
                    <a:pt x="1277" y="30"/>
                    <a:pt x="1281" y="27"/>
                    <a:pt x="1287" y="23"/>
                  </a:cubicBezTo>
                  <a:cubicBezTo>
                    <a:pt x="1294" y="19"/>
                    <a:pt x="1299" y="19"/>
                    <a:pt x="1307" y="18"/>
                  </a:cubicBezTo>
                  <a:cubicBezTo>
                    <a:pt x="1316" y="17"/>
                    <a:pt x="1321" y="15"/>
                    <a:pt x="1329" y="12"/>
                  </a:cubicBezTo>
                  <a:cubicBezTo>
                    <a:pt x="1336" y="10"/>
                    <a:pt x="1344" y="14"/>
                    <a:pt x="1346" y="5"/>
                  </a:cubicBezTo>
                  <a:cubicBezTo>
                    <a:pt x="1358" y="2"/>
                    <a:pt x="1381" y="0"/>
                    <a:pt x="1393" y="4"/>
                  </a:cubicBezTo>
                </a:path>
              </a:pathLst>
            </a:custGeom>
            <a:noFill/>
            <a:ln w="19050" cap="flat">
              <a:solidFill>
                <a:srgbClr val="C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9" name="Freeform 57"/>
            <p:cNvSpPr>
              <a:spLocks/>
            </p:cNvSpPr>
            <p:nvPr/>
          </p:nvSpPr>
          <p:spPr bwMode="auto">
            <a:xfrm>
              <a:off x="2606675" y="3662363"/>
              <a:ext cx="4343400" cy="1433513"/>
            </a:xfrm>
            <a:custGeom>
              <a:avLst/>
              <a:gdLst>
                <a:gd name="T0" fmla="*/ 0 w 1399"/>
                <a:gd name="T1" fmla="*/ 460 h 461"/>
                <a:gd name="T2" fmla="*/ 33 w 1399"/>
                <a:gd name="T3" fmla="*/ 444 h 461"/>
                <a:gd name="T4" fmla="*/ 81 w 1399"/>
                <a:gd name="T5" fmla="*/ 420 h 461"/>
                <a:gd name="T6" fmla="*/ 100 w 1399"/>
                <a:gd name="T7" fmla="*/ 411 h 461"/>
                <a:gd name="T8" fmla="*/ 123 w 1399"/>
                <a:gd name="T9" fmla="*/ 400 h 461"/>
                <a:gd name="T10" fmla="*/ 180 w 1399"/>
                <a:gd name="T11" fmla="*/ 375 h 461"/>
                <a:gd name="T12" fmla="*/ 205 w 1399"/>
                <a:gd name="T13" fmla="*/ 367 h 461"/>
                <a:gd name="T14" fmla="*/ 227 w 1399"/>
                <a:gd name="T15" fmla="*/ 354 h 461"/>
                <a:gd name="T16" fmla="*/ 253 w 1399"/>
                <a:gd name="T17" fmla="*/ 340 h 461"/>
                <a:gd name="T18" fmla="*/ 281 w 1399"/>
                <a:gd name="T19" fmla="*/ 322 h 461"/>
                <a:gd name="T20" fmla="*/ 328 w 1399"/>
                <a:gd name="T21" fmla="*/ 302 h 461"/>
                <a:gd name="T22" fmla="*/ 355 w 1399"/>
                <a:gd name="T23" fmla="*/ 294 h 461"/>
                <a:gd name="T24" fmla="*/ 376 w 1399"/>
                <a:gd name="T25" fmla="*/ 283 h 461"/>
                <a:gd name="T26" fmla="*/ 434 w 1399"/>
                <a:gd name="T27" fmla="*/ 268 h 461"/>
                <a:gd name="T28" fmla="*/ 504 w 1399"/>
                <a:gd name="T29" fmla="*/ 245 h 461"/>
                <a:gd name="T30" fmla="*/ 553 w 1399"/>
                <a:gd name="T31" fmla="*/ 226 h 461"/>
                <a:gd name="T32" fmla="*/ 595 w 1399"/>
                <a:gd name="T33" fmla="*/ 216 h 461"/>
                <a:gd name="T34" fmla="*/ 612 w 1399"/>
                <a:gd name="T35" fmla="*/ 211 h 461"/>
                <a:gd name="T36" fmla="*/ 629 w 1399"/>
                <a:gd name="T37" fmla="*/ 208 h 461"/>
                <a:gd name="T38" fmla="*/ 648 w 1399"/>
                <a:gd name="T39" fmla="*/ 202 h 461"/>
                <a:gd name="T40" fmla="*/ 683 w 1399"/>
                <a:gd name="T41" fmla="*/ 187 h 461"/>
                <a:gd name="T42" fmla="*/ 714 w 1399"/>
                <a:gd name="T43" fmla="*/ 175 h 461"/>
                <a:gd name="T44" fmla="*/ 745 w 1399"/>
                <a:gd name="T45" fmla="*/ 162 h 461"/>
                <a:gd name="T46" fmla="*/ 775 w 1399"/>
                <a:gd name="T47" fmla="*/ 150 h 461"/>
                <a:gd name="T48" fmla="*/ 812 w 1399"/>
                <a:gd name="T49" fmla="*/ 140 h 461"/>
                <a:gd name="T50" fmla="*/ 851 w 1399"/>
                <a:gd name="T51" fmla="*/ 129 h 461"/>
                <a:gd name="T52" fmla="*/ 868 w 1399"/>
                <a:gd name="T53" fmla="*/ 124 h 461"/>
                <a:gd name="T54" fmla="*/ 888 w 1399"/>
                <a:gd name="T55" fmla="*/ 121 h 461"/>
                <a:gd name="T56" fmla="*/ 941 w 1399"/>
                <a:gd name="T57" fmla="*/ 108 h 461"/>
                <a:gd name="T58" fmla="*/ 963 w 1399"/>
                <a:gd name="T59" fmla="*/ 97 h 461"/>
                <a:gd name="T60" fmla="*/ 993 w 1399"/>
                <a:gd name="T61" fmla="*/ 91 h 461"/>
                <a:gd name="T62" fmla="*/ 1013 w 1399"/>
                <a:gd name="T63" fmla="*/ 84 h 461"/>
                <a:gd name="T64" fmla="*/ 1029 w 1399"/>
                <a:gd name="T65" fmla="*/ 80 h 461"/>
                <a:gd name="T66" fmla="*/ 1046 w 1399"/>
                <a:gd name="T67" fmla="*/ 78 h 461"/>
                <a:gd name="T68" fmla="*/ 1062 w 1399"/>
                <a:gd name="T69" fmla="*/ 72 h 461"/>
                <a:gd name="T70" fmla="*/ 1096 w 1399"/>
                <a:gd name="T71" fmla="*/ 64 h 461"/>
                <a:gd name="T72" fmla="*/ 1129 w 1399"/>
                <a:gd name="T73" fmla="*/ 59 h 461"/>
                <a:gd name="T74" fmla="*/ 1148 w 1399"/>
                <a:gd name="T75" fmla="*/ 56 h 461"/>
                <a:gd name="T76" fmla="*/ 1164 w 1399"/>
                <a:gd name="T77" fmla="*/ 52 h 461"/>
                <a:gd name="T78" fmla="*/ 1200 w 1399"/>
                <a:gd name="T79" fmla="*/ 48 h 461"/>
                <a:gd name="T80" fmla="*/ 1231 w 1399"/>
                <a:gd name="T81" fmla="*/ 36 h 461"/>
                <a:gd name="T82" fmla="*/ 1266 w 1399"/>
                <a:gd name="T83" fmla="*/ 28 h 461"/>
                <a:gd name="T84" fmla="*/ 1293 w 1399"/>
                <a:gd name="T85" fmla="*/ 24 h 461"/>
                <a:gd name="T86" fmla="*/ 1307 w 1399"/>
                <a:gd name="T87" fmla="*/ 22 h 461"/>
                <a:gd name="T88" fmla="*/ 1314 w 1399"/>
                <a:gd name="T89" fmla="*/ 14 h 461"/>
                <a:gd name="T90" fmla="*/ 1327 w 1399"/>
                <a:gd name="T91" fmla="*/ 12 h 461"/>
                <a:gd name="T92" fmla="*/ 1330 w 1399"/>
                <a:gd name="T93" fmla="*/ 7 h 461"/>
                <a:gd name="T94" fmla="*/ 1339 w 1399"/>
                <a:gd name="T95" fmla="*/ 6 h 461"/>
                <a:gd name="T96" fmla="*/ 1370 w 1399"/>
                <a:gd name="T97" fmla="*/ 5 h 461"/>
                <a:gd name="T98" fmla="*/ 1370 w 1399"/>
                <a:gd name="T99" fmla="*/ 2 h 461"/>
                <a:gd name="T100" fmla="*/ 1399 w 1399"/>
                <a:gd name="T10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9" h="461">
                  <a:moveTo>
                    <a:pt x="0" y="460"/>
                  </a:moveTo>
                  <a:cubicBezTo>
                    <a:pt x="15" y="461"/>
                    <a:pt x="22" y="450"/>
                    <a:pt x="33" y="444"/>
                  </a:cubicBezTo>
                  <a:cubicBezTo>
                    <a:pt x="32" y="432"/>
                    <a:pt x="71" y="420"/>
                    <a:pt x="81" y="420"/>
                  </a:cubicBezTo>
                  <a:cubicBezTo>
                    <a:pt x="84" y="415"/>
                    <a:pt x="95" y="413"/>
                    <a:pt x="100" y="411"/>
                  </a:cubicBezTo>
                  <a:cubicBezTo>
                    <a:pt x="108" y="408"/>
                    <a:pt x="115" y="403"/>
                    <a:pt x="123" y="400"/>
                  </a:cubicBezTo>
                  <a:cubicBezTo>
                    <a:pt x="127" y="387"/>
                    <a:pt x="167" y="378"/>
                    <a:pt x="180" y="375"/>
                  </a:cubicBezTo>
                  <a:cubicBezTo>
                    <a:pt x="189" y="373"/>
                    <a:pt x="196" y="371"/>
                    <a:pt x="205" y="367"/>
                  </a:cubicBezTo>
                  <a:cubicBezTo>
                    <a:pt x="212" y="363"/>
                    <a:pt x="226" y="365"/>
                    <a:pt x="227" y="354"/>
                  </a:cubicBezTo>
                  <a:cubicBezTo>
                    <a:pt x="240" y="353"/>
                    <a:pt x="243" y="347"/>
                    <a:pt x="253" y="340"/>
                  </a:cubicBezTo>
                  <a:cubicBezTo>
                    <a:pt x="259" y="335"/>
                    <a:pt x="279" y="328"/>
                    <a:pt x="281" y="322"/>
                  </a:cubicBezTo>
                  <a:cubicBezTo>
                    <a:pt x="297" y="320"/>
                    <a:pt x="313" y="307"/>
                    <a:pt x="328" y="302"/>
                  </a:cubicBezTo>
                  <a:cubicBezTo>
                    <a:pt x="337" y="300"/>
                    <a:pt x="347" y="298"/>
                    <a:pt x="355" y="294"/>
                  </a:cubicBezTo>
                  <a:cubicBezTo>
                    <a:pt x="362" y="291"/>
                    <a:pt x="368" y="286"/>
                    <a:pt x="376" y="283"/>
                  </a:cubicBezTo>
                  <a:cubicBezTo>
                    <a:pt x="394" y="276"/>
                    <a:pt x="415" y="273"/>
                    <a:pt x="434" y="268"/>
                  </a:cubicBezTo>
                  <a:cubicBezTo>
                    <a:pt x="457" y="262"/>
                    <a:pt x="482" y="253"/>
                    <a:pt x="504" y="245"/>
                  </a:cubicBezTo>
                  <a:cubicBezTo>
                    <a:pt x="520" y="239"/>
                    <a:pt x="536" y="231"/>
                    <a:pt x="553" y="226"/>
                  </a:cubicBezTo>
                  <a:cubicBezTo>
                    <a:pt x="567" y="222"/>
                    <a:pt x="581" y="219"/>
                    <a:pt x="595" y="216"/>
                  </a:cubicBezTo>
                  <a:cubicBezTo>
                    <a:pt x="601" y="215"/>
                    <a:pt x="606" y="213"/>
                    <a:pt x="612" y="211"/>
                  </a:cubicBezTo>
                  <a:cubicBezTo>
                    <a:pt x="617" y="209"/>
                    <a:pt x="623" y="210"/>
                    <a:pt x="629" y="208"/>
                  </a:cubicBezTo>
                  <a:cubicBezTo>
                    <a:pt x="635" y="206"/>
                    <a:pt x="642" y="205"/>
                    <a:pt x="648" y="202"/>
                  </a:cubicBezTo>
                  <a:cubicBezTo>
                    <a:pt x="659" y="195"/>
                    <a:pt x="671" y="193"/>
                    <a:pt x="683" y="187"/>
                  </a:cubicBezTo>
                  <a:cubicBezTo>
                    <a:pt x="693" y="181"/>
                    <a:pt x="703" y="178"/>
                    <a:pt x="714" y="175"/>
                  </a:cubicBezTo>
                  <a:cubicBezTo>
                    <a:pt x="725" y="172"/>
                    <a:pt x="736" y="169"/>
                    <a:pt x="745" y="162"/>
                  </a:cubicBezTo>
                  <a:cubicBezTo>
                    <a:pt x="756" y="155"/>
                    <a:pt x="762" y="151"/>
                    <a:pt x="775" y="150"/>
                  </a:cubicBezTo>
                  <a:cubicBezTo>
                    <a:pt x="788" y="148"/>
                    <a:pt x="799" y="144"/>
                    <a:pt x="812" y="140"/>
                  </a:cubicBezTo>
                  <a:cubicBezTo>
                    <a:pt x="825" y="136"/>
                    <a:pt x="838" y="133"/>
                    <a:pt x="851" y="129"/>
                  </a:cubicBezTo>
                  <a:cubicBezTo>
                    <a:pt x="857" y="127"/>
                    <a:pt x="862" y="124"/>
                    <a:pt x="868" y="124"/>
                  </a:cubicBezTo>
                  <a:cubicBezTo>
                    <a:pt x="875" y="123"/>
                    <a:pt x="881" y="123"/>
                    <a:pt x="888" y="121"/>
                  </a:cubicBezTo>
                  <a:cubicBezTo>
                    <a:pt x="906" y="116"/>
                    <a:pt x="925" y="117"/>
                    <a:pt x="941" y="108"/>
                  </a:cubicBezTo>
                  <a:cubicBezTo>
                    <a:pt x="948" y="104"/>
                    <a:pt x="955" y="100"/>
                    <a:pt x="963" y="97"/>
                  </a:cubicBezTo>
                  <a:cubicBezTo>
                    <a:pt x="973" y="94"/>
                    <a:pt x="983" y="93"/>
                    <a:pt x="993" y="91"/>
                  </a:cubicBezTo>
                  <a:cubicBezTo>
                    <a:pt x="1000" y="90"/>
                    <a:pt x="1006" y="86"/>
                    <a:pt x="1013" y="84"/>
                  </a:cubicBezTo>
                  <a:cubicBezTo>
                    <a:pt x="1019" y="83"/>
                    <a:pt x="1023" y="81"/>
                    <a:pt x="1029" y="80"/>
                  </a:cubicBezTo>
                  <a:cubicBezTo>
                    <a:pt x="1034" y="78"/>
                    <a:pt x="1040" y="79"/>
                    <a:pt x="1046" y="78"/>
                  </a:cubicBezTo>
                  <a:cubicBezTo>
                    <a:pt x="1052" y="77"/>
                    <a:pt x="1056" y="73"/>
                    <a:pt x="1062" y="72"/>
                  </a:cubicBezTo>
                  <a:cubicBezTo>
                    <a:pt x="1074" y="69"/>
                    <a:pt x="1085" y="68"/>
                    <a:pt x="1096" y="64"/>
                  </a:cubicBezTo>
                  <a:cubicBezTo>
                    <a:pt x="1107" y="61"/>
                    <a:pt x="1119" y="62"/>
                    <a:pt x="1129" y="59"/>
                  </a:cubicBezTo>
                  <a:cubicBezTo>
                    <a:pt x="1136" y="56"/>
                    <a:pt x="1141" y="56"/>
                    <a:pt x="1148" y="56"/>
                  </a:cubicBezTo>
                  <a:cubicBezTo>
                    <a:pt x="1154" y="55"/>
                    <a:pt x="1158" y="53"/>
                    <a:pt x="1164" y="52"/>
                  </a:cubicBezTo>
                  <a:cubicBezTo>
                    <a:pt x="1176" y="51"/>
                    <a:pt x="1187" y="50"/>
                    <a:pt x="1200" y="48"/>
                  </a:cubicBezTo>
                  <a:cubicBezTo>
                    <a:pt x="1211" y="47"/>
                    <a:pt x="1220" y="40"/>
                    <a:pt x="1231" y="36"/>
                  </a:cubicBezTo>
                  <a:cubicBezTo>
                    <a:pt x="1242" y="31"/>
                    <a:pt x="1254" y="31"/>
                    <a:pt x="1266" y="28"/>
                  </a:cubicBezTo>
                  <a:cubicBezTo>
                    <a:pt x="1275" y="26"/>
                    <a:pt x="1284" y="25"/>
                    <a:pt x="1293" y="24"/>
                  </a:cubicBezTo>
                  <a:cubicBezTo>
                    <a:pt x="1298" y="24"/>
                    <a:pt x="1303" y="25"/>
                    <a:pt x="1307" y="22"/>
                  </a:cubicBezTo>
                  <a:cubicBezTo>
                    <a:pt x="1311" y="19"/>
                    <a:pt x="1309" y="15"/>
                    <a:pt x="1314" y="14"/>
                  </a:cubicBezTo>
                  <a:cubicBezTo>
                    <a:pt x="1319" y="12"/>
                    <a:pt x="1323" y="15"/>
                    <a:pt x="1327" y="12"/>
                  </a:cubicBezTo>
                  <a:cubicBezTo>
                    <a:pt x="1329" y="11"/>
                    <a:pt x="1328" y="8"/>
                    <a:pt x="1330" y="7"/>
                  </a:cubicBezTo>
                  <a:cubicBezTo>
                    <a:pt x="1332" y="6"/>
                    <a:pt x="1337" y="6"/>
                    <a:pt x="1339" y="6"/>
                  </a:cubicBezTo>
                  <a:cubicBezTo>
                    <a:pt x="1349" y="5"/>
                    <a:pt x="1360" y="5"/>
                    <a:pt x="1370" y="5"/>
                  </a:cubicBezTo>
                  <a:cubicBezTo>
                    <a:pt x="1370" y="4"/>
                    <a:pt x="1371" y="3"/>
                    <a:pt x="1370" y="2"/>
                  </a:cubicBezTo>
                  <a:cubicBezTo>
                    <a:pt x="1380" y="0"/>
                    <a:pt x="1389" y="0"/>
                    <a:pt x="1399" y="0"/>
                  </a:cubicBezTo>
                </a:path>
              </a:pathLst>
            </a:custGeom>
            <a:noFill/>
            <a:ln w="19050" cap="flat">
              <a:solidFill>
                <a:srgbClr val="C911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70" name="Rectangle 69"/>
          <p:cNvSpPr>
            <a:spLocks noChangeAspect="1"/>
          </p:cNvSpPr>
          <p:nvPr/>
        </p:nvSpPr>
        <p:spPr>
          <a:xfrm>
            <a:off x="5334001" y="1524000"/>
            <a:ext cx="2743200" cy="1151597"/>
          </a:xfrm>
          <a:prstGeom prst="rect">
            <a:avLst/>
          </a:prstGeom>
          <a:solidFill>
            <a:schemeClr val="bg1"/>
          </a:solidFill>
          <a:effectLst/>
        </p:spPr>
        <p:txBody>
          <a:bodyPr wrap="square" lIns="9144" rIns="0">
            <a:spAutoFit/>
          </a:bodyPr>
          <a:lstStyle/>
          <a:p>
            <a:pPr marL="800100" marR="0" lvl="0" defTabSz="914400" eaLnBrk="1" fontAlgn="auto" latinLnBrk="0" hangingPunct="1">
              <a:lnSpc>
                <a:spcPct val="114000"/>
              </a:lnSpc>
              <a:spcBef>
                <a:spcPts val="0"/>
              </a:spcBef>
              <a:spcAft>
                <a:spcPts val="0"/>
              </a:spcAft>
              <a:buClrTx/>
              <a:buSzTx/>
              <a:buFontTx/>
              <a:buNone/>
              <a:tabLst/>
              <a:defRPr/>
            </a:pPr>
            <a:r>
              <a:rPr lang="en-US" sz="1400" b="1" kern="0" dirty="0" smtClean="0">
                <a:solidFill>
                  <a:srgbClr val="000000"/>
                </a:solidFill>
              </a:rPr>
              <a:t>   HR (95% CI)</a:t>
            </a:r>
          </a:p>
          <a:p>
            <a:pPr marL="0" marR="0" lvl="0" indent="0" defTabSz="914400" eaLnBrk="1" fontAlgn="auto" latinLnBrk="0" hangingPunct="1">
              <a:lnSpc>
                <a:spcPct val="114000"/>
              </a:lnSpc>
              <a:spcBef>
                <a:spcPts val="0"/>
              </a:spcBef>
              <a:spcAft>
                <a:spcPts val="0"/>
              </a:spcAft>
              <a:buClrTx/>
              <a:buSzTx/>
              <a:buFontTx/>
              <a:buNone/>
              <a:tabLst/>
              <a:defRPr/>
            </a:pPr>
            <a:r>
              <a:rPr lang="en-US" sz="1400" kern="0" dirty="0" smtClean="0"/>
              <a:t>CKD</a:t>
            </a:r>
            <a:r>
              <a:rPr kumimoji="0" lang="en-US" sz="1400" i="0" u="none" strike="noStrike" kern="0" cap="none" spc="0" normalizeH="0" baseline="0" noProof="0" dirty="0" smtClean="0">
                <a:ln>
                  <a:noFill/>
                </a:ln>
                <a:effectLst/>
                <a:uLnTx/>
                <a:uFillTx/>
              </a:rPr>
              <a:t>     </a:t>
            </a:r>
            <a:r>
              <a:rPr kumimoji="0" lang="en-US" sz="1000" i="0" u="none" strike="noStrike" kern="0" cap="none" spc="0" normalizeH="0" baseline="0" noProof="0" dirty="0" smtClean="0">
                <a:ln>
                  <a:noFill/>
                </a:ln>
                <a:effectLst/>
                <a:uLnTx/>
                <a:uFillTx/>
              </a:rPr>
              <a:t> </a:t>
            </a:r>
            <a:r>
              <a:rPr kumimoji="0" lang="en-US" sz="1000" i="0" u="none" strike="noStrike" kern="0" cap="none" spc="0" normalizeH="0" noProof="0" dirty="0" smtClean="0">
                <a:ln>
                  <a:noFill/>
                </a:ln>
                <a:effectLst/>
                <a:uLnTx/>
                <a:uFillTx/>
              </a:rPr>
              <a:t> </a:t>
            </a:r>
            <a:r>
              <a:rPr kumimoji="0" lang="en-US" sz="1400" i="0" u="none" strike="noStrike" kern="0" cap="none" spc="0" normalizeH="0" noProof="0" dirty="0" smtClean="0">
                <a:ln>
                  <a:noFill/>
                </a:ln>
                <a:effectLst/>
                <a:uLnTx/>
                <a:uFillTx/>
              </a:rPr>
              <a:t> </a:t>
            </a:r>
            <a:r>
              <a:rPr lang="it-IT" sz="1400" kern="0" dirty="0" smtClean="0">
                <a:solidFill>
                  <a:srgbClr val="000000"/>
                </a:solidFill>
                <a:cs typeface="Arial"/>
              </a:rPr>
              <a:t>0.79 (95</a:t>
            </a:r>
            <a:r>
              <a:rPr lang="it-IT" sz="1400" kern="0" dirty="0">
                <a:solidFill>
                  <a:srgbClr val="000000"/>
                </a:solidFill>
                <a:cs typeface="Arial"/>
              </a:rPr>
              <a:t>% CI 0.69─0.90</a:t>
            </a:r>
            <a:r>
              <a:rPr kumimoji="0" lang="pl-PL" sz="1400" i="0" u="none" strike="noStrike" kern="0" cap="none" spc="0" normalizeH="0" baseline="0" noProof="0" dirty="0" smtClean="0">
                <a:ln>
                  <a:noFill/>
                </a:ln>
                <a:solidFill>
                  <a:srgbClr val="000000"/>
                </a:solidFill>
                <a:effectLst/>
                <a:uLnTx/>
                <a:uFillTx/>
              </a:rPr>
              <a:t>)</a:t>
            </a:r>
            <a:r>
              <a:rPr kumimoji="0" lang="en-US" sz="140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14000"/>
              </a:lnSpc>
              <a:spcBef>
                <a:spcPts val="300"/>
              </a:spcBef>
              <a:spcAft>
                <a:spcPts val="0"/>
              </a:spcAft>
              <a:buClrTx/>
              <a:buSzTx/>
              <a:buFontTx/>
              <a:buNone/>
              <a:tabLst/>
              <a:defRPr/>
            </a:pPr>
            <a:r>
              <a:rPr lang="en-US" sz="1400" kern="0" dirty="0" smtClean="0"/>
              <a:t>No CKD</a:t>
            </a:r>
            <a:r>
              <a:rPr lang="en-US" sz="1400" kern="0" dirty="0"/>
              <a:t> </a:t>
            </a:r>
            <a:r>
              <a:rPr kumimoji="0" lang="en-US" sz="1400" i="0" u="none" strike="noStrike" kern="0" cap="none" spc="0" normalizeH="0" baseline="0" noProof="0" dirty="0" smtClean="0">
                <a:ln>
                  <a:noFill/>
                </a:ln>
                <a:effectLst/>
                <a:uLnTx/>
                <a:uFillTx/>
              </a:rPr>
              <a:t> </a:t>
            </a:r>
            <a:r>
              <a:rPr lang="en-US" sz="1400" dirty="0" smtClean="0"/>
              <a:t>0.81 (95</a:t>
            </a:r>
            <a:r>
              <a:rPr lang="en-US" sz="1400" dirty="0"/>
              <a:t>% CI </a:t>
            </a:r>
            <a:r>
              <a:rPr lang="en-US" sz="1400" dirty="0" smtClean="0"/>
              <a:t>0.73–0.91) </a:t>
            </a:r>
          </a:p>
          <a:p>
            <a:pPr marL="0" marR="0" lvl="0" indent="0" defTabSz="914400" eaLnBrk="1" fontAlgn="auto" latinLnBrk="0" hangingPunct="1">
              <a:lnSpc>
                <a:spcPct val="114000"/>
              </a:lnSpc>
              <a:spcBef>
                <a:spcPts val="300"/>
              </a:spcBef>
              <a:spcAft>
                <a:spcPts val="0"/>
              </a:spcAft>
              <a:buClrTx/>
              <a:buSzTx/>
              <a:buFontTx/>
              <a:buNone/>
              <a:tabLst/>
              <a:defRPr/>
            </a:pPr>
            <a:r>
              <a:rPr kumimoji="0" lang="en-US" sz="1400" u="none" strike="noStrike" kern="0" cap="none" spc="0" normalizeH="0" baseline="0" noProof="0" dirty="0" smtClean="0">
                <a:ln>
                  <a:noFill/>
                </a:ln>
                <a:solidFill>
                  <a:srgbClr val="000000"/>
                </a:solidFill>
                <a:effectLst/>
                <a:uLnTx/>
                <a:uFillTx/>
              </a:rPr>
              <a:t>P-</a:t>
            </a:r>
            <a:r>
              <a:rPr kumimoji="0" lang="en-US" sz="1400" u="none" strike="noStrike" kern="0" cap="none" spc="0" normalizeH="0" baseline="0" noProof="0" dirty="0" err="1" smtClean="0">
                <a:ln>
                  <a:noFill/>
                </a:ln>
                <a:solidFill>
                  <a:srgbClr val="000000"/>
                </a:solidFill>
                <a:effectLst/>
                <a:uLnTx/>
                <a:uFillTx/>
              </a:rPr>
              <a:t>value</a:t>
            </a:r>
            <a:r>
              <a:rPr kumimoji="0" lang="en-US" sz="1400" u="none" strike="noStrike" kern="0" cap="none" spc="0" normalizeH="0" baseline="-25000" noProof="0" dirty="0" err="1" smtClean="0">
                <a:ln>
                  <a:noFill/>
                </a:ln>
                <a:solidFill>
                  <a:srgbClr val="000000"/>
                </a:solidFill>
                <a:effectLst/>
                <a:uLnTx/>
                <a:uFillTx/>
              </a:rPr>
              <a:t>int</a:t>
            </a:r>
            <a:r>
              <a:rPr kumimoji="0" lang="en-US" sz="1400" u="none" strike="noStrike" kern="0" cap="none" spc="0" normalizeH="0" noProof="0" dirty="0" smtClean="0">
                <a:ln>
                  <a:noFill/>
                </a:ln>
                <a:solidFill>
                  <a:srgbClr val="000000"/>
                </a:solidFill>
                <a:effectLst/>
                <a:uLnTx/>
                <a:uFillTx/>
              </a:rPr>
              <a:t> 0.70</a:t>
            </a:r>
            <a:endParaRPr kumimoji="0" lang="en-US" sz="140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137790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ontent Placeholder 7"/>
          <p:cNvSpPr txBox="1">
            <a:spLocks/>
          </p:cNvSpPr>
          <p:nvPr/>
        </p:nvSpPr>
        <p:spPr>
          <a:xfrm>
            <a:off x="685800" y="4953000"/>
            <a:ext cx="8001000" cy="48768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0"/>
              </a:spcBef>
              <a:spcAft>
                <a:spcPts val="300"/>
              </a:spcAft>
              <a:buSzPct val="110000"/>
              <a:tabLst/>
              <a:defRPr/>
            </a:pPr>
            <a:r>
              <a:rPr lang="en-US" sz="1600" dirty="0"/>
              <a:t>T</a:t>
            </a:r>
            <a:r>
              <a:rPr lang="en-US" sz="1600" dirty="0" smtClean="0"/>
              <a:t>he </a:t>
            </a:r>
            <a:r>
              <a:rPr lang="en-US" sz="1600" dirty="0"/>
              <a:t>between-treatment differences were similar in patients with and without CKD at screening</a:t>
            </a:r>
          </a:p>
          <a:p>
            <a:pPr marL="285750" indent="-285750">
              <a:lnSpc>
                <a:spcPct val="114000"/>
              </a:lnSpc>
              <a:spcBef>
                <a:spcPts val="0"/>
              </a:spcBef>
              <a:spcAft>
                <a:spcPts val="300"/>
              </a:spcAft>
              <a:buSzPct val="110000"/>
              <a:tabLst/>
              <a:defRPr/>
            </a:pPr>
            <a:endParaRPr lang="en-US" sz="1600" dirty="0" smtClean="0"/>
          </a:p>
          <a:p>
            <a:pPr marL="0" indent="0">
              <a:lnSpc>
                <a:spcPct val="114000"/>
              </a:lnSpc>
              <a:spcBef>
                <a:spcPts val="0"/>
              </a:spcBef>
              <a:spcAft>
                <a:spcPts val="300"/>
              </a:spcAft>
              <a:buSzPct val="110000"/>
              <a:buFont typeface="Arial" pitchFamily="34" charset="0"/>
              <a:buNone/>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0" indent="0">
              <a:lnSpc>
                <a:spcPct val="114000"/>
              </a:lnSpc>
              <a:spcBef>
                <a:spcPts val="0"/>
              </a:spcBef>
              <a:spcAft>
                <a:spcPts val="300"/>
              </a:spcAft>
              <a:buSzPct val="110000"/>
              <a:buFont typeface="Arial" pitchFamily="34" charset="0"/>
              <a:buNone/>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285750" indent="-285750">
              <a:lnSpc>
                <a:spcPct val="114000"/>
              </a:lnSpc>
              <a:spcBef>
                <a:spcPts val="0"/>
              </a:spcBef>
              <a:spcAft>
                <a:spcPts val="300"/>
              </a:spcAft>
              <a:buSzPct val="110000"/>
              <a:tabLst/>
              <a:defRPr/>
            </a:pPr>
            <a:endParaRPr lang="en-US" sz="1600" dirty="0" smtClean="0"/>
          </a:p>
          <a:p>
            <a:pPr marL="285750" indent="-285750">
              <a:lnSpc>
                <a:spcPct val="114000"/>
              </a:lnSpc>
              <a:spcBef>
                <a:spcPts val="0"/>
              </a:spcBef>
              <a:spcAft>
                <a:spcPts val="300"/>
              </a:spcAft>
              <a:buSzPct val="110000"/>
              <a:tabLst/>
              <a:defRPr/>
            </a:pPr>
            <a:endParaRPr lang="en-US" sz="1600" dirty="0"/>
          </a:p>
        </p:txBody>
      </p:sp>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61</a:t>
            </a:fld>
            <a:endParaRPr lang="uk-UA" dirty="0"/>
          </a:p>
        </p:txBody>
      </p:sp>
      <p:sp>
        <p:nvSpPr>
          <p:cNvPr id="2" name="Title 1"/>
          <p:cNvSpPr>
            <a:spLocks noGrp="1"/>
          </p:cNvSpPr>
          <p:nvPr>
            <p:ph type="title" idx="4294967295"/>
          </p:nvPr>
        </p:nvSpPr>
        <p:spPr>
          <a:xfrm>
            <a:off x="1066800" y="457200"/>
            <a:ext cx="8077200" cy="2107704"/>
          </a:xfrm>
          <a:prstGeom prst="rect">
            <a:avLst/>
          </a:prstGeom>
        </p:spPr>
        <p:txBody>
          <a:bodyPr>
            <a:noAutofit/>
          </a:bodyPr>
          <a:lstStyle/>
          <a:p>
            <a:r>
              <a:rPr lang="en-US" sz="2400" kern="0" dirty="0" smtClean="0"/>
              <a:t>Incidence of </a:t>
            </a:r>
            <a:r>
              <a:rPr lang="en-US" sz="2400" dirty="0"/>
              <a:t>serum creatinine ≥</a:t>
            </a:r>
            <a:r>
              <a:rPr lang="en-US" sz="2400" dirty="0" smtClean="0"/>
              <a:t>2.5mg/</a:t>
            </a:r>
            <a:r>
              <a:rPr lang="en-US" sz="2400" dirty="0" err="1" smtClean="0"/>
              <a:t>dL</a:t>
            </a:r>
            <a:r>
              <a:rPr lang="en-US" sz="2400" dirty="0" smtClean="0"/>
              <a:t> was lower in sacubitril/valsartan </a:t>
            </a:r>
            <a:r>
              <a:rPr lang="en-US" sz="2400" i="1" dirty="0" smtClean="0"/>
              <a:t>vs.</a:t>
            </a:r>
            <a:r>
              <a:rPr lang="en-US" sz="2400" dirty="0" smtClean="0"/>
              <a:t> enalapril group</a:t>
            </a:r>
            <a:r>
              <a:rPr lang="en-US" sz="2400" kern="0" dirty="0" smtClean="0"/>
              <a:t/>
            </a:r>
            <a:br>
              <a:rPr lang="en-US" sz="2400" kern="0" dirty="0" smtClean="0"/>
            </a:br>
            <a:r>
              <a:rPr lang="en-US" sz="2400" kern="0" dirty="0" smtClean="0"/>
              <a:t/>
            </a:r>
            <a:br>
              <a:rPr lang="en-US" sz="2400" kern="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907473" y="6096000"/>
            <a:ext cx="3657600" cy="457200"/>
          </a:xfrm>
        </p:spPr>
        <p:txBody>
          <a:bodyPr/>
          <a:lstStyle/>
          <a:p>
            <a:r>
              <a:rPr lang="en-US" sz="900" dirty="0"/>
              <a:t>CI, confidence interval; CKD, chronic kidney disease; OR, odds ratio</a:t>
            </a:r>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3" name="Table 12"/>
          <p:cNvGraphicFramePr>
            <a:graphicFrameLocks noGrp="1"/>
          </p:cNvGraphicFramePr>
          <p:nvPr>
            <p:extLst/>
          </p:nvPr>
        </p:nvGraphicFramePr>
        <p:xfrm>
          <a:off x="685800" y="1524001"/>
          <a:ext cx="7772400" cy="3124200"/>
        </p:xfrm>
        <a:graphic>
          <a:graphicData uri="http://schemas.openxmlformats.org/drawingml/2006/table">
            <a:tbl>
              <a:tblPr firstRow="1" firstCol="1" bandRow="1"/>
              <a:tblGrid>
                <a:gridCol w="22098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914892">
                  <a:extLst>
                    <a:ext uri="{9D8B030D-6E8A-4147-A177-3AD203B41FA5}">
                      <a16:colId xmlns="" xmlns:a16="http://schemas.microsoft.com/office/drawing/2014/main" val="20002"/>
                    </a:ext>
                  </a:extLst>
                </a:gridCol>
                <a:gridCol w="1904508">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tblGrid>
              <a:tr h="670440">
                <a:tc rowSpan="2">
                  <a:txBody>
                    <a:bodyPr/>
                    <a:lstStyle/>
                    <a:p>
                      <a:pPr marL="0" marR="0">
                        <a:lnSpc>
                          <a:spcPct val="200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15379" marR="15379" marT="0" marB="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50000"/>
                        </a:lnSpc>
                        <a:spcBef>
                          <a:spcPts val="0"/>
                        </a:spcBef>
                        <a:spcAft>
                          <a:spcPts val="0"/>
                        </a:spcAft>
                      </a:pPr>
                      <a:r>
                        <a:rPr lang="en-US" sz="1400" dirty="0" smtClean="0"/>
                        <a:t>Creatinine ≥2.5 mg/</a:t>
                      </a:r>
                      <a:r>
                        <a:rPr lang="en-US" sz="1400" dirty="0" err="1" smtClean="0"/>
                        <a:t>dL</a:t>
                      </a:r>
                      <a:endParaRPr lang="en-US" sz="1400" dirty="0" smtClean="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bg1"/>
                          </a:solidFill>
                          <a:effectLst/>
                          <a:uLnTx/>
                          <a:uFillTx/>
                          <a:latin typeface="+mn-lt"/>
                          <a:ea typeface="+mn-ea"/>
                          <a:cs typeface="+mn-cs"/>
                        </a:rPr>
                        <a:t>n (%)</a:t>
                      </a:r>
                    </a:p>
                  </a:txBody>
                  <a:tcPr marL="15379" marR="1537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Creatinine ≥3.0 mg/</a:t>
                      </a:r>
                      <a:r>
                        <a:rPr kumimoji="0" lang="en-US" sz="1400" b="1" i="0" u="none" strike="noStrike" kern="1200" cap="none" spc="0" normalizeH="0" baseline="0" noProof="0" dirty="0" err="1" smtClean="0">
                          <a:ln>
                            <a:noFill/>
                          </a:ln>
                          <a:solidFill>
                            <a:schemeClr val="bg1"/>
                          </a:solidFill>
                          <a:effectLst/>
                          <a:uLnTx/>
                          <a:uFillTx/>
                          <a:latin typeface="+mn-lt"/>
                          <a:ea typeface="+mn-ea"/>
                          <a:cs typeface="+mn-cs"/>
                        </a:rPr>
                        <a:t>dL</a:t>
                      </a:r>
                      <a:endParaRPr kumimoji="0" lang="en-US" sz="14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n (%)</a:t>
                      </a:r>
                      <a:endParaRPr kumimoji="0" lang="en-US" sz="1400" b="1" i="0" u="none" strike="noStrike" kern="1200" cap="none" spc="0" normalizeH="0" baseline="0" noProof="0" dirty="0" smtClean="0">
                        <a:ln>
                          <a:noFill/>
                        </a:ln>
                        <a:solidFill>
                          <a:schemeClr val="bg1"/>
                        </a:solidFill>
                        <a:effectLst/>
                        <a:uLnTx/>
                        <a:uFillTx/>
                        <a:latin typeface="Calibri"/>
                        <a:ea typeface="Times New Roman"/>
                        <a:cs typeface="Times New Roman"/>
                      </a:endParaRPr>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algn="ctr">
                        <a:lnSpc>
                          <a:spcPct val="150000"/>
                        </a:lnSpc>
                        <a:spcBef>
                          <a:spcPts val="0"/>
                        </a:spcBef>
                        <a:spcAft>
                          <a:spcPts val="0"/>
                        </a:spcAft>
                      </a:pPr>
                      <a:endParaRPr lang="en-US" sz="1200" b="1" dirty="0">
                        <a:solidFill>
                          <a:schemeClr val="bg1"/>
                        </a:solidFill>
                        <a:effectLst/>
                        <a:latin typeface="Calibri"/>
                        <a:ea typeface="Times New Roman"/>
                        <a:cs typeface="Times New Roman"/>
                      </a:endParaRPr>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471897">
                <a:tc vMerge="1">
                  <a:txBody>
                    <a:bodyPr/>
                    <a:lstStyle/>
                    <a:p>
                      <a:endParaRPr lang="en-US"/>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FR" sz="1400" b="1" dirty="0" smtClean="0">
                          <a:solidFill>
                            <a:schemeClr val="bg1"/>
                          </a:solidFill>
                          <a:effectLst/>
                        </a:rPr>
                        <a:t>Sacubitril/</a:t>
                      </a:r>
                      <a:r>
                        <a:rPr lang="fr-FR" sz="1400" b="1" dirty="0" err="1" smtClean="0">
                          <a:solidFill>
                            <a:schemeClr val="bg1"/>
                          </a:solidFill>
                          <a:effectLst/>
                        </a:rPr>
                        <a:t>valsartan</a:t>
                      </a:r>
                      <a:endParaRPr lang="en-US" sz="1400" b="1" dirty="0" smtClean="0">
                        <a:solidFill>
                          <a:schemeClr val="bg1"/>
                        </a:solidFill>
                        <a:effectLst/>
                        <a:latin typeface="Calibri"/>
                        <a:ea typeface="Times New Roman"/>
                        <a:cs typeface="Times New Roman"/>
                      </a:endParaRPr>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EC72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rPr>
                        <a:t>Enalapril</a:t>
                      </a:r>
                      <a:endParaRPr lang="en-US" sz="1400" b="1" dirty="0" smtClean="0">
                        <a:solidFill>
                          <a:schemeClr val="bg1"/>
                        </a:solidFill>
                        <a:effectLst/>
                        <a:latin typeface="Calibri"/>
                        <a:ea typeface="Times New Roman"/>
                        <a:cs typeface="Times New Roman"/>
                      </a:endParaRPr>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1124"/>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FR" sz="1400" b="1" dirty="0" smtClean="0">
                          <a:solidFill>
                            <a:schemeClr val="bg1"/>
                          </a:solidFill>
                          <a:effectLst/>
                        </a:rPr>
                        <a:t>Sacubitril/</a:t>
                      </a:r>
                      <a:r>
                        <a:rPr lang="fr-FR" sz="1400" b="1" dirty="0" err="1" smtClean="0">
                          <a:solidFill>
                            <a:schemeClr val="bg1"/>
                          </a:solidFill>
                          <a:effectLst/>
                        </a:rPr>
                        <a:t>valsartan</a:t>
                      </a:r>
                      <a:endParaRPr lang="en-US" sz="1400" b="1" dirty="0" smtClean="0">
                        <a:solidFill>
                          <a:schemeClr val="bg1"/>
                        </a:solidFill>
                        <a:effectLst/>
                        <a:latin typeface="Calibri"/>
                        <a:ea typeface="Times New Roman"/>
                        <a:cs typeface="Times New Roman"/>
                      </a:endParaRPr>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EC72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rPr>
                        <a:t>Enalapril</a:t>
                      </a:r>
                      <a:endParaRPr lang="en-US" sz="1400" b="1" dirty="0" smtClean="0">
                        <a:solidFill>
                          <a:schemeClr val="bg1"/>
                        </a:solidFill>
                        <a:effectLst/>
                        <a:latin typeface="Calibri"/>
                        <a:ea typeface="Times New Roman"/>
                        <a:cs typeface="Times New Roman"/>
                      </a:endParaRPr>
                    </a:p>
                  </a:txBody>
                  <a:tcPr marL="15379" marR="153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1124"/>
                    </a:solidFill>
                  </a:tcPr>
                </a:tc>
                <a:extLst>
                  <a:ext uri="{0D108BD9-81ED-4DB2-BD59-A6C34878D82A}">
                    <a16:rowId xmlns="" xmlns:a16="http://schemas.microsoft.com/office/drawing/2014/main" val="10001"/>
                  </a:ext>
                </a:extLst>
              </a:tr>
              <a:tr h="47189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50000"/>
                        </a:lnSpc>
                        <a:spcBef>
                          <a:spcPts val="0"/>
                        </a:spcBef>
                        <a:spcAft>
                          <a:spcPts val="0"/>
                        </a:spcAft>
                      </a:pPr>
                      <a:r>
                        <a:rPr lang="en-US" sz="1400" dirty="0" smtClean="0">
                          <a:solidFill>
                            <a:schemeClr val="tx1"/>
                          </a:solidFill>
                          <a:effectLst/>
                          <a:latin typeface="+mn-lt"/>
                          <a:ea typeface="Times New Roman"/>
                          <a:cs typeface="Arial" panose="020B0604020202020204" pitchFamily="34" charset="0"/>
                        </a:rPr>
                        <a:t>All</a:t>
                      </a:r>
                      <a:r>
                        <a:rPr lang="en-US" sz="1400" baseline="0" dirty="0" smtClean="0">
                          <a:solidFill>
                            <a:schemeClr val="tx1"/>
                          </a:solidFill>
                          <a:effectLst/>
                          <a:latin typeface="+mn-lt"/>
                          <a:ea typeface="Times New Roman"/>
                          <a:cs typeface="Arial" panose="020B0604020202020204" pitchFamily="34" charset="0"/>
                        </a:rPr>
                        <a:t> patients (N=8399)</a:t>
                      </a:r>
                      <a:endParaRPr lang="en-US" sz="1400" dirty="0">
                        <a:solidFill>
                          <a:schemeClr val="tx1"/>
                        </a:solidFill>
                        <a:effectLst/>
                        <a:latin typeface="+mn-lt"/>
                        <a:ea typeface="Times New Roman"/>
                        <a:cs typeface="Arial" panose="020B0604020202020204" pitchFamily="34" charset="0"/>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50000"/>
                        </a:lnSpc>
                        <a:spcBef>
                          <a:spcPts val="0"/>
                        </a:spcBef>
                        <a:spcAft>
                          <a:spcPts val="0"/>
                        </a:spcAft>
                      </a:pPr>
                      <a:r>
                        <a:rPr lang="en-US" sz="1400" dirty="0" smtClean="0">
                          <a:effectLst/>
                          <a:latin typeface="+mn-lt"/>
                          <a:ea typeface="Times New Roman"/>
                          <a:cs typeface="Times New Roman"/>
                        </a:rPr>
                        <a:t>139</a:t>
                      </a:r>
                      <a:r>
                        <a:rPr lang="en-US" sz="1400" baseline="0" dirty="0" smtClean="0">
                          <a:effectLst/>
                          <a:latin typeface="+mn-lt"/>
                          <a:ea typeface="Times New Roman"/>
                          <a:cs typeface="Times New Roman"/>
                        </a:rPr>
                        <a:t> (3.3%)</a:t>
                      </a:r>
                      <a:endParaRPr lang="en-US" sz="1400" dirty="0">
                        <a:effectLst/>
                        <a:latin typeface="+mn-lt"/>
                        <a:ea typeface="Times New Roman"/>
                        <a:cs typeface="Times New Roman"/>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tc>
                  <a:txBody>
                    <a:bodyPr/>
                    <a:lstStyle/>
                    <a:p>
                      <a:pPr algn="ctr"/>
                      <a:r>
                        <a:rPr lang="en-US" sz="1400" dirty="0" smtClean="0">
                          <a:latin typeface="+mn-lt"/>
                        </a:rPr>
                        <a:t>188 (4.5%)</a:t>
                      </a: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tc>
                  <a:txBody>
                    <a:bodyPr/>
                    <a:lstStyle/>
                    <a:p>
                      <a:pPr algn="ctr"/>
                      <a:r>
                        <a:rPr lang="en-US" sz="1400" dirty="0" smtClean="0">
                          <a:latin typeface="+mn-lt"/>
                        </a:rPr>
                        <a:t>63 (1.5%)</a:t>
                      </a: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tc>
                  <a:txBody>
                    <a:bodyPr/>
                    <a:lstStyle/>
                    <a:p>
                      <a:pPr algn="ctr"/>
                      <a:r>
                        <a:rPr lang="en-US" sz="1400" dirty="0" smtClean="0">
                          <a:latin typeface="+mn-lt"/>
                        </a:rPr>
                        <a:t>83 (2.0%)</a:t>
                      </a: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extLst>
                  <a:ext uri="{0D108BD9-81ED-4DB2-BD59-A6C34878D82A}">
                    <a16:rowId xmlns="" xmlns:a16="http://schemas.microsoft.com/office/drawing/2014/main" val="10002"/>
                  </a:ext>
                </a:extLst>
              </a:tr>
              <a:tr h="471897">
                <a:tc>
                  <a:txBody>
                    <a:bodyPr/>
                    <a:lstStyle/>
                    <a:p>
                      <a:pPr marL="0" marR="0">
                        <a:lnSpc>
                          <a:spcPct val="150000"/>
                        </a:lnSpc>
                        <a:spcBef>
                          <a:spcPts val="0"/>
                        </a:spcBef>
                        <a:spcAft>
                          <a:spcPts val="0"/>
                        </a:spcAft>
                      </a:pPr>
                      <a:r>
                        <a:rPr lang="en-US" sz="1200" b="1" i="1" dirty="0" smtClean="0">
                          <a:solidFill>
                            <a:schemeClr val="tx1"/>
                          </a:solidFill>
                          <a:effectLst/>
                          <a:latin typeface="+mn-lt"/>
                          <a:ea typeface="Times New Roman"/>
                          <a:cs typeface="Arial" panose="020B0604020202020204" pitchFamily="34" charset="0"/>
                        </a:rPr>
                        <a:t>OR (95% CI), P-value</a:t>
                      </a: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50000"/>
                        </a:lnSpc>
                        <a:spcBef>
                          <a:spcPts val="0"/>
                        </a:spcBef>
                        <a:spcAft>
                          <a:spcPts val="0"/>
                        </a:spcAft>
                      </a:pPr>
                      <a:r>
                        <a:rPr lang="en-US" sz="1400" dirty="0" smtClean="0">
                          <a:effectLst/>
                          <a:latin typeface="+mn-lt"/>
                          <a:ea typeface="Times New Roman"/>
                          <a:cs typeface="Times New Roman"/>
                        </a:rPr>
                        <a:t>OR 0.73 (0.59 – 0.92), P = 0.007</a:t>
                      </a:r>
                      <a:endParaRPr lang="en-US" sz="1400" dirty="0">
                        <a:effectLst/>
                        <a:latin typeface="+mn-lt"/>
                        <a:ea typeface="Times New Roman"/>
                        <a:cs typeface="Times New Roman"/>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tc gridSpan="2">
                  <a:txBody>
                    <a:bodyPr/>
                    <a:lstStyle/>
                    <a:p>
                      <a:pPr algn="ctr"/>
                      <a:r>
                        <a:rPr lang="en-US" sz="1400" dirty="0" smtClean="0">
                          <a:latin typeface="+mn-lt"/>
                        </a:rPr>
                        <a:t>OR 0.76 (0.55 – 1.06), P = 0.10</a:t>
                      </a: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extLst>
                  <a:ext uri="{0D108BD9-81ED-4DB2-BD59-A6C34878D82A}">
                    <a16:rowId xmlns="" xmlns:a16="http://schemas.microsoft.com/office/drawing/2014/main" val="10003"/>
                  </a:ext>
                </a:extLst>
              </a:tr>
              <a:tr h="56617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65100" marR="0" indent="0">
                        <a:lnSpc>
                          <a:spcPct val="150000"/>
                        </a:lnSpc>
                        <a:spcBef>
                          <a:spcPts val="0"/>
                        </a:spcBef>
                        <a:spcAft>
                          <a:spcPts val="0"/>
                        </a:spcAft>
                        <a:buFont typeface="Arial" panose="020B0604020202020204" pitchFamily="34" charset="0"/>
                        <a:buNone/>
                      </a:pPr>
                      <a:r>
                        <a:rPr lang="en-US" sz="1400" dirty="0" smtClean="0">
                          <a:solidFill>
                            <a:schemeClr val="tx1"/>
                          </a:solidFill>
                          <a:effectLst/>
                          <a:latin typeface="+mn-lt"/>
                          <a:ea typeface="Times New Roman"/>
                          <a:cs typeface="Times New Roman"/>
                        </a:rPr>
                        <a:t>With</a:t>
                      </a:r>
                      <a:r>
                        <a:rPr lang="en-US" sz="1400" baseline="0" dirty="0" smtClean="0">
                          <a:solidFill>
                            <a:schemeClr val="tx1"/>
                          </a:solidFill>
                          <a:effectLst/>
                          <a:latin typeface="+mn-lt"/>
                          <a:ea typeface="Times New Roman"/>
                          <a:cs typeface="Times New Roman"/>
                        </a:rPr>
                        <a:t> CKD (N=2745)</a:t>
                      </a:r>
                      <a:endParaRPr lang="en-US" sz="1400" dirty="0">
                        <a:solidFill>
                          <a:schemeClr val="tx1"/>
                        </a:solidFill>
                        <a:effectLst/>
                        <a:latin typeface="+mn-lt"/>
                        <a:ea typeface="Times New Roman"/>
                        <a:cs typeface="Times New Roman"/>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50000"/>
                        </a:lnSpc>
                        <a:spcBef>
                          <a:spcPts val="0"/>
                        </a:spcBef>
                        <a:spcAft>
                          <a:spcPts val="0"/>
                        </a:spcAft>
                      </a:pPr>
                      <a:r>
                        <a:rPr lang="en-US" sz="1400" kern="1200" dirty="0" smtClean="0">
                          <a:solidFill>
                            <a:schemeClr val="dk1"/>
                          </a:solidFill>
                          <a:effectLst/>
                          <a:latin typeface="+mn-lt"/>
                          <a:ea typeface="+mn-ea"/>
                          <a:cs typeface="+mn-cs"/>
                        </a:rPr>
                        <a:t>251 (9.0%)</a:t>
                      </a: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hMerge="1">
                  <a:txBody>
                    <a:bodyPr/>
                    <a:lstStyle/>
                    <a:p>
                      <a:endParaRPr lang="en-US" dirty="0"/>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r>
                        <a:rPr lang="en-US" sz="1400" dirty="0" smtClean="0">
                          <a:latin typeface="+mn-lt"/>
                        </a:rPr>
                        <a:t>101 (3.7%)</a:t>
                      </a: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hMerge="1">
                  <a:txBody>
                    <a:bodyPr/>
                    <a:lstStyle/>
                    <a:p>
                      <a:endParaRPr lang="en-US" dirty="0"/>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47189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65100" marR="0" indent="0" algn="l">
                        <a:lnSpc>
                          <a:spcPct val="150000"/>
                        </a:lnSpc>
                        <a:spcBef>
                          <a:spcPts val="0"/>
                        </a:spcBef>
                        <a:spcAft>
                          <a:spcPts val="0"/>
                        </a:spcAft>
                        <a:buFont typeface="Arial" panose="020B0604020202020204" pitchFamily="34" charset="0"/>
                        <a:buNone/>
                      </a:pPr>
                      <a:r>
                        <a:rPr lang="en-US" sz="1400" dirty="0" smtClean="0">
                          <a:solidFill>
                            <a:schemeClr val="tx1"/>
                          </a:solidFill>
                          <a:effectLst/>
                          <a:latin typeface="+mn-lt"/>
                        </a:rPr>
                        <a:t>Without</a:t>
                      </a:r>
                      <a:r>
                        <a:rPr lang="en-US" sz="1400" baseline="0" dirty="0" smtClean="0">
                          <a:solidFill>
                            <a:schemeClr val="tx1"/>
                          </a:solidFill>
                          <a:effectLst/>
                          <a:latin typeface="+mn-lt"/>
                        </a:rPr>
                        <a:t> CKD (N=5654)</a:t>
                      </a:r>
                      <a:endParaRPr lang="en-US" sz="1400" dirty="0" smtClean="0">
                        <a:solidFill>
                          <a:schemeClr val="tx1"/>
                        </a:solidFill>
                        <a:effectLst/>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defTabSz="914400" rtl="0" eaLnBrk="1" latinLnBrk="0" hangingPunct="1">
                        <a:lnSpc>
                          <a:spcPct val="150000"/>
                        </a:lnSpc>
                        <a:spcBef>
                          <a:spcPts val="0"/>
                        </a:spcBef>
                        <a:spcAft>
                          <a:spcPts val="0"/>
                        </a:spcAft>
                      </a:pPr>
                      <a:r>
                        <a:rPr lang="en-US" sz="1400" kern="1200" dirty="0" smtClean="0">
                          <a:solidFill>
                            <a:schemeClr val="dk1"/>
                          </a:solidFill>
                          <a:effectLst/>
                          <a:latin typeface="+mn-lt"/>
                          <a:ea typeface="+mn-ea"/>
                          <a:cs typeface="+mn-cs"/>
                        </a:rPr>
                        <a:t>76 (1.3%)</a:t>
                      </a: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tc gridSpan="2">
                  <a:txBody>
                    <a:bodyPr/>
                    <a:lstStyle/>
                    <a:p>
                      <a:pPr algn="ctr"/>
                      <a:r>
                        <a:rPr lang="en-US" sz="1400" dirty="0" smtClean="0">
                          <a:latin typeface="+mn-lt"/>
                        </a:rPr>
                        <a:t>45 (0.8%)</a:t>
                      </a:r>
                      <a:endParaRPr lang="en-US" sz="1400" dirty="0">
                        <a:latin typeface="+mn-lt"/>
                      </a:endParaRPr>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marL="15379" marR="15379" marT="0" marB="0"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460A9">
                        <a:tint val="20000"/>
                      </a:srgb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30213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fld id="{47547CF9-5B10-D24F-A8D7-45A9778164F7}" type="slidenum">
              <a:rPr lang="uk-UA" smtClean="0"/>
              <a:pPr/>
              <a:t>62</a:t>
            </a:fld>
            <a:endParaRPr lang="uk-UA" dirty="0"/>
          </a:p>
        </p:txBody>
      </p:sp>
      <p:sp>
        <p:nvSpPr>
          <p:cNvPr id="12" name="Content Placeholder 7"/>
          <p:cNvSpPr>
            <a:spLocks noGrp="1"/>
          </p:cNvSpPr>
          <p:nvPr>
            <p:ph idx="4294967295"/>
          </p:nvPr>
        </p:nvSpPr>
        <p:spPr>
          <a:xfrm>
            <a:off x="1143000" y="4953000"/>
            <a:ext cx="8001000" cy="487363"/>
          </a:xfrm>
        </p:spPr>
        <p:txBody>
          <a:bodyPr>
            <a:noAutofit/>
          </a:bodyPr>
          <a:lstStyle/>
          <a:p>
            <a:pPr>
              <a:lnSpc>
                <a:spcPct val="114000"/>
              </a:lnSpc>
              <a:spcBef>
                <a:spcPts val="0"/>
              </a:spcBef>
              <a:spcAft>
                <a:spcPts val="300"/>
              </a:spcAft>
              <a:buSzPct val="110000"/>
              <a:tabLst/>
              <a:defRPr/>
            </a:pPr>
            <a:r>
              <a:rPr lang="en-US" sz="1600" dirty="0"/>
              <a:t>Discontinuations due to renal adverse events were lower in </a:t>
            </a:r>
            <a:r>
              <a:rPr lang="en-US" sz="1600" dirty="0" smtClean="0"/>
              <a:t>the sacubitril/valsartan </a:t>
            </a:r>
            <a:r>
              <a:rPr lang="en-US" sz="1600" i="1" dirty="0" smtClean="0"/>
              <a:t>vs.</a:t>
            </a:r>
            <a:r>
              <a:rPr lang="en-US" sz="1600" dirty="0" smtClean="0"/>
              <a:t> enalapril group among patients </a:t>
            </a:r>
            <a:r>
              <a:rPr lang="en-US" sz="1600" dirty="0"/>
              <a:t>with and without CKD at screening</a:t>
            </a:r>
          </a:p>
          <a:p>
            <a:pPr marL="285750" lvl="0" indent="-285750">
              <a:lnSpc>
                <a:spcPct val="114000"/>
              </a:lnSpc>
              <a:spcBef>
                <a:spcPts val="0"/>
              </a:spcBef>
              <a:spcAft>
                <a:spcPts val="300"/>
              </a:spcAft>
              <a:buSzPct val="110000"/>
              <a:tabLst/>
              <a:defRPr/>
            </a:pPr>
            <a:endParaRPr lang="en-US" sz="1600" dirty="0"/>
          </a:p>
          <a:p>
            <a:pPr marL="0" lvl="0" indent="0">
              <a:lnSpc>
                <a:spcPct val="114000"/>
              </a:lnSpc>
              <a:spcBef>
                <a:spcPts val="0"/>
              </a:spcBef>
              <a:spcAft>
                <a:spcPts val="300"/>
              </a:spcAft>
              <a:buSzPct val="110000"/>
              <a:buNone/>
              <a:tabLst/>
              <a:defRPr/>
            </a:pPr>
            <a:endParaRPr lang="en-US" sz="1600" dirty="0" smtClean="0"/>
          </a:p>
          <a:p>
            <a:pPr marL="285750" lvl="0" indent="-285750">
              <a:lnSpc>
                <a:spcPct val="114000"/>
              </a:lnSpc>
              <a:spcBef>
                <a:spcPts val="0"/>
              </a:spcBef>
              <a:spcAft>
                <a:spcPts val="300"/>
              </a:spcAft>
              <a:buSzPct val="110000"/>
              <a:tabLst/>
              <a:defRPr/>
            </a:pPr>
            <a:endParaRPr lang="en-US" sz="1600" dirty="0"/>
          </a:p>
          <a:p>
            <a:pPr marL="285750" lvl="0" indent="-285750">
              <a:lnSpc>
                <a:spcPct val="114000"/>
              </a:lnSpc>
              <a:spcBef>
                <a:spcPts val="0"/>
              </a:spcBef>
              <a:spcAft>
                <a:spcPts val="300"/>
              </a:spcAft>
              <a:buSzPct val="110000"/>
              <a:tabLst/>
              <a:defRPr/>
            </a:pPr>
            <a:endParaRPr lang="en-US" sz="1600" dirty="0" smtClean="0"/>
          </a:p>
          <a:p>
            <a:pPr marL="285750" lvl="0" indent="-285750">
              <a:lnSpc>
                <a:spcPct val="114000"/>
              </a:lnSpc>
              <a:spcBef>
                <a:spcPts val="0"/>
              </a:spcBef>
              <a:spcAft>
                <a:spcPts val="300"/>
              </a:spcAft>
              <a:buSzPct val="110000"/>
              <a:tabLst/>
              <a:defRPr/>
            </a:pPr>
            <a:endParaRPr lang="en-US" sz="1600" dirty="0"/>
          </a:p>
          <a:p>
            <a:pPr marL="285750" lvl="0" indent="-285750">
              <a:lnSpc>
                <a:spcPct val="114000"/>
              </a:lnSpc>
              <a:spcBef>
                <a:spcPts val="0"/>
              </a:spcBef>
              <a:spcAft>
                <a:spcPts val="300"/>
              </a:spcAft>
              <a:buSzPct val="110000"/>
              <a:tabLst/>
              <a:defRPr/>
            </a:pPr>
            <a:endParaRPr lang="en-US" sz="1600" dirty="0" smtClean="0"/>
          </a:p>
          <a:p>
            <a:pPr marL="285750" lvl="0" indent="-285750">
              <a:lnSpc>
                <a:spcPct val="114000"/>
              </a:lnSpc>
              <a:spcBef>
                <a:spcPts val="0"/>
              </a:spcBef>
              <a:spcAft>
                <a:spcPts val="300"/>
              </a:spcAft>
              <a:buSzPct val="110000"/>
              <a:tabLst/>
              <a:defRPr/>
            </a:pPr>
            <a:endParaRPr lang="en-US" sz="1600" dirty="0"/>
          </a:p>
          <a:p>
            <a:pPr marL="0" lvl="0" indent="0">
              <a:lnSpc>
                <a:spcPct val="114000"/>
              </a:lnSpc>
              <a:spcBef>
                <a:spcPts val="0"/>
              </a:spcBef>
              <a:spcAft>
                <a:spcPts val="300"/>
              </a:spcAft>
              <a:buSzPct val="110000"/>
              <a:buNone/>
              <a:tabLst/>
              <a:defRPr/>
            </a:pPr>
            <a:endParaRPr lang="en-US" sz="1600" dirty="0"/>
          </a:p>
          <a:p>
            <a:pPr marL="285750" lvl="0" indent="-285750">
              <a:lnSpc>
                <a:spcPct val="114000"/>
              </a:lnSpc>
              <a:spcBef>
                <a:spcPts val="0"/>
              </a:spcBef>
              <a:spcAft>
                <a:spcPts val="300"/>
              </a:spcAft>
              <a:buSzPct val="110000"/>
              <a:tabLst/>
              <a:defRPr/>
            </a:pPr>
            <a:endParaRPr lang="en-US" sz="1600" dirty="0" smtClean="0"/>
          </a:p>
          <a:p>
            <a:pPr marL="285750" lvl="0" indent="-285750">
              <a:lnSpc>
                <a:spcPct val="114000"/>
              </a:lnSpc>
              <a:spcBef>
                <a:spcPts val="0"/>
              </a:spcBef>
              <a:spcAft>
                <a:spcPts val="300"/>
              </a:spcAft>
              <a:buSzPct val="110000"/>
              <a:tabLst/>
              <a:defRPr/>
            </a:pPr>
            <a:endParaRPr lang="en-US" sz="1600" dirty="0" smtClean="0"/>
          </a:p>
          <a:p>
            <a:pPr marL="285750" lvl="0" indent="-285750">
              <a:lnSpc>
                <a:spcPct val="114000"/>
              </a:lnSpc>
              <a:spcBef>
                <a:spcPts val="0"/>
              </a:spcBef>
              <a:spcAft>
                <a:spcPts val="300"/>
              </a:spcAft>
              <a:buSzPct val="110000"/>
              <a:tabLst/>
              <a:defRPr/>
            </a:pPr>
            <a:endParaRPr lang="en-US" sz="1600" dirty="0"/>
          </a:p>
        </p:txBody>
      </p:sp>
      <p:sp>
        <p:nvSpPr>
          <p:cNvPr id="2" name="Title 1"/>
          <p:cNvSpPr>
            <a:spLocks noGrp="1"/>
          </p:cNvSpPr>
          <p:nvPr>
            <p:ph type="title" idx="4294967295"/>
          </p:nvPr>
        </p:nvSpPr>
        <p:spPr>
          <a:xfrm>
            <a:off x="1295400" y="457200"/>
            <a:ext cx="7848600" cy="2107704"/>
          </a:xfrm>
          <a:prstGeom prst="rect">
            <a:avLst/>
          </a:prstGeom>
        </p:spPr>
        <p:txBody>
          <a:bodyPr>
            <a:noAutofit/>
          </a:bodyPr>
          <a:lstStyle/>
          <a:p>
            <a:r>
              <a:rPr lang="en-US" sz="2400" dirty="0"/>
              <a:t>D</a:t>
            </a:r>
            <a:r>
              <a:rPr lang="en-US" sz="2400" dirty="0" smtClean="0"/>
              <a:t>iscontinuations </a:t>
            </a:r>
            <a:r>
              <a:rPr lang="en-US" sz="2400" dirty="0"/>
              <a:t>due to renal </a:t>
            </a:r>
            <a:r>
              <a:rPr lang="en-US" sz="2400" dirty="0" smtClean="0"/>
              <a:t>AEs were lower in the sacubitril/valsartan </a:t>
            </a:r>
            <a:r>
              <a:rPr lang="en-US" sz="2400" i="1" dirty="0" smtClean="0"/>
              <a:t>vs. </a:t>
            </a:r>
            <a:r>
              <a:rPr lang="en-US" sz="2400" dirty="0" smtClean="0"/>
              <a:t>enalapril group</a:t>
            </a:r>
            <a:r>
              <a:rPr lang="en-US" sz="2400" kern="0" dirty="0" smtClean="0"/>
              <a:t/>
            </a:r>
            <a:br>
              <a:rPr lang="en-US" sz="2400" kern="0" dirty="0" smtClean="0"/>
            </a:br>
            <a:r>
              <a:rPr lang="en-US" sz="2400" kern="0" dirty="0" smtClean="0"/>
              <a:t/>
            </a:r>
            <a:br>
              <a:rPr lang="en-US" sz="2400" kern="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9" name="Text Placeholder 8"/>
          <p:cNvSpPr>
            <a:spLocks noGrp="1"/>
          </p:cNvSpPr>
          <p:nvPr>
            <p:ph type="body" sz="quarter" idx="4294967295"/>
          </p:nvPr>
        </p:nvSpPr>
        <p:spPr>
          <a:xfrm>
            <a:off x="7162800" y="6096000"/>
            <a:ext cx="1981200" cy="457200"/>
          </a:xfrm>
        </p:spPr>
        <p:txBody>
          <a:bodyPr>
            <a:normAutofit fontScale="92500"/>
          </a:bodyPr>
          <a:lstStyle/>
          <a:p>
            <a:r>
              <a:rPr lang="en-US" sz="900" dirty="0"/>
              <a:t>Damman et al., JACC Heart Fail. 2018 DOI: 10.1016/j.jchf.2018.02.004 </a:t>
            </a:r>
          </a:p>
        </p:txBody>
      </p:sp>
      <p:sp>
        <p:nvSpPr>
          <p:cNvPr id="10" name="Text Placeholder 9"/>
          <p:cNvSpPr>
            <a:spLocks noGrp="1"/>
          </p:cNvSpPr>
          <p:nvPr>
            <p:ph type="body" sz="quarter" idx="4294967295"/>
          </p:nvPr>
        </p:nvSpPr>
        <p:spPr>
          <a:xfrm>
            <a:off x="914400" y="6069013"/>
            <a:ext cx="3657600" cy="457200"/>
          </a:xfrm>
        </p:spPr>
        <p:txBody>
          <a:bodyPr/>
          <a:lstStyle/>
          <a:p>
            <a:r>
              <a:rPr lang="en-US" sz="900" dirty="0" smtClean="0"/>
              <a:t>AE, adverse events; CKD</a:t>
            </a:r>
            <a:r>
              <a:rPr lang="en-US" sz="900" dirty="0"/>
              <a:t>, chronic  kidney </a:t>
            </a:r>
            <a:r>
              <a:rPr lang="en-US" sz="900" dirty="0" smtClean="0"/>
              <a:t>disease; sac/</a:t>
            </a:r>
            <a:r>
              <a:rPr lang="en-US" sz="900" dirty="0" err="1" smtClean="0"/>
              <a:t>val</a:t>
            </a:r>
            <a:r>
              <a:rPr lang="en-US" sz="900" dirty="0" smtClean="0"/>
              <a:t>, sacubitril/valsartan</a:t>
            </a:r>
            <a:endParaRPr lang="en-US" sz="900" dirty="0"/>
          </a:p>
        </p:txBody>
      </p:sp>
      <p:sp>
        <p:nvSpPr>
          <p:cNvPr id="7" name="AutoShape 2" descr="Image result for kidney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6" descr="Image result for kidney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3" name="Content Placeholder 7"/>
          <p:cNvGraphicFramePr>
            <a:graphicFrameLocks/>
          </p:cNvGraphicFramePr>
          <p:nvPr>
            <p:extLst/>
          </p:nvPr>
        </p:nvGraphicFramePr>
        <p:xfrm>
          <a:off x="685800" y="1504053"/>
          <a:ext cx="7772400" cy="2915547"/>
        </p:xfrm>
        <a:graphic>
          <a:graphicData uri="http://schemas.openxmlformats.org/drawingml/2006/table">
            <a:tbl>
              <a:tblPr firstRow="1" firstCol="1" bandRow="1"/>
              <a:tblGrid>
                <a:gridCol w="21336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1921640612"/>
                    </a:ext>
                  </a:extLst>
                </a:gridCol>
                <a:gridCol w="1143000">
                  <a:extLst>
                    <a:ext uri="{9D8B030D-6E8A-4147-A177-3AD203B41FA5}">
                      <a16:colId xmlns="" xmlns:a16="http://schemas.microsoft.com/office/drawing/2014/main" val="20003"/>
                    </a:ext>
                  </a:extLst>
                </a:gridCol>
                <a:gridCol w="1295400">
                  <a:extLst>
                    <a:ext uri="{9D8B030D-6E8A-4147-A177-3AD203B41FA5}">
                      <a16:colId xmlns="" xmlns:a16="http://schemas.microsoft.com/office/drawing/2014/main" val="20004"/>
                    </a:ext>
                  </a:extLst>
                </a:gridCol>
                <a:gridCol w="990600">
                  <a:extLst>
                    <a:ext uri="{9D8B030D-6E8A-4147-A177-3AD203B41FA5}">
                      <a16:colId xmlns="" xmlns:a16="http://schemas.microsoft.com/office/drawing/2014/main" val="20005"/>
                    </a:ext>
                  </a:extLst>
                </a:gridCol>
                <a:gridCol w="1066800">
                  <a:extLst>
                    <a:ext uri="{9D8B030D-6E8A-4147-A177-3AD203B41FA5}">
                      <a16:colId xmlns="" xmlns:a16="http://schemas.microsoft.com/office/drawing/2014/main" val="20006"/>
                    </a:ext>
                  </a:extLst>
                </a:gridCol>
              </a:tblGrid>
              <a:tr h="45720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68275" marR="0" indent="0" algn="l" defTabSz="914400" rtl="0" eaLnBrk="1" fontAlgn="auto" latinLnBrk="0" hangingPunct="1">
                        <a:lnSpc>
                          <a:spcPct val="150000"/>
                        </a:lnSpc>
                        <a:spcBef>
                          <a:spcPts val="0"/>
                        </a:spcBef>
                        <a:spcAft>
                          <a:spcPts val="0"/>
                        </a:spcAft>
                        <a:buClrTx/>
                        <a:buSzTx/>
                        <a:buFontTx/>
                        <a:buNone/>
                        <a:tabLst/>
                        <a:defRPr/>
                      </a:pPr>
                      <a:r>
                        <a:rPr lang="en-US" sz="1600" dirty="0" smtClean="0">
                          <a:effectLst/>
                        </a:rPr>
                        <a:t>Proportion of patients,</a:t>
                      </a:r>
                      <a:r>
                        <a:rPr lang="en-US" sz="1600" baseline="0" dirty="0" smtClean="0">
                          <a:effectLst/>
                        </a:rPr>
                        <a:t> </a:t>
                      </a:r>
                      <a:r>
                        <a:rPr lang="en-US" sz="1600" dirty="0" smtClean="0">
                          <a:effectLst/>
                        </a:rPr>
                        <a:t>n (%)</a:t>
                      </a:r>
                    </a:p>
                  </a:txBody>
                  <a:tcPr marL="55521" marR="5552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effectLst/>
                        </a:rPr>
                        <a:t>Study</a:t>
                      </a:r>
                      <a:r>
                        <a:rPr lang="en-US" sz="1600" baseline="0" dirty="0" smtClean="0">
                          <a:effectLst/>
                        </a:rPr>
                        <a:t> drug d</a:t>
                      </a:r>
                      <a:r>
                        <a:rPr lang="en-US" sz="1600" dirty="0" smtClean="0">
                          <a:effectLst/>
                        </a:rPr>
                        <a:t>iscontinuations due to renal adverse events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p>
                      <a:pPr marL="0" marR="0" algn="ctr">
                        <a:lnSpc>
                          <a:spcPct val="200000"/>
                        </a:lnSpc>
                        <a:spcBef>
                          <a:spcPts val="0"/>
                        </a:spcBef>
                        <a:spcAft>
                          <a:spcPts val="0"/>
                        </a:spcAft>
                      </a:pPr>
                      <a:endParaRPr lang="en-US" sz="1300" b="1" kern="1200" dirty="0">
                        <a:solidFill>
                          <a:schemeClr val="lt1"/>
                        </a:solidFill>
                        <a:effectLst/>
                        <a:latin typeface="Arial"/>
                        <a:ea typeface="+mn-ea"/>
                        <a:cs typeface="+mn-cs"/>
                      </a:endParaRPr>
                    </a:p>
                  </a:txBody>
                  <a:tcPr marL="55521" marR="55521"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1124"/>
                    </a:solidFill>
                  </a:tcPr>
                </a:tc>
                <a:tc h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n-US" sz="1600" dirty="0" smtClean="0">
                        <a:effectLst/>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p>
                      <a:endParaRPr lang="en-US"/>
                    </a:p>
                  </a:txBody>
                  <a:tcPr/>
                </a:tc>
                <a:tc h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n-US" sz="1600" dirty="0" smtClean="0">
                        <a:effectLst/>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611217217"/>
                  </a:ext>
                </a:extLst>
              </a:tr>
              <a:tr h="685800">
                <a:tc vMerge="1">
                  <a:txBody>
                    <a:bodyPr/>
                    <a:lstStyle/>
                    <a:p>
                      <a:endParaRPr lang="en-US"/>
                    </a:p>
                  </a:txBody>
                  <a:tcPr/>
                </a:tc>
                <a:tc>
                  <a:txBody>
                    <a:bodyPr/>
                    <a:lstStyle/>
                    <a:p>
                      <a:pPr marL="123825" marR="0" indent="0" algn="l"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bg1"/>
                          </a:solidFill>
                          <a:effectLst/>
                          <a:latin typeface="+mn-lt"/>
                          <a:ea typeface="+mn-ea"/>
                          <a:cs typeface="+mn-cs"/>
                        </a:rPr>
                        <a:t>Sac/</a:t>
                      </a:r>
                      <a:r>
                        <a:rPr lang="en-US" sz="1600" b="1" kern="1200" dirty="0" err="1" smtClean="0">
                          <a:solidFill>
                            <a:schemeClr val="bg1"/>
                          </a:solidFill>
                          <a:effectLst/>
                          <a:latin typeface="+mn-lt"/>
                          <a:ea typeface="+mn-ea"/>
                          <a:cs typeface="+mn-cs"/>
                        </a:rPr>
                        <a:t>val</a:t>
                      </a:r>
                      <a:endParaRPr lang="en-US" sz="1600" b="1" kern="1200" dirty="0" smtClean="0">
                        <a:solidFill>
                          <a:schemeClr val="bg1"/>
                        </a:solidFill>
                        <a:effectLst/>
                        <a:latin typeface="+mn-lt"/>
                        <a:ea typeface="+mn-ea"/>
                        <a:cs typeface="+mn-cs"/>
                      </a:endParaRP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EC72B"/>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Enalapril</a:t>
                      </a: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91124"/>
                    </a:solidFill>
                  </a:tcPr>
                </a:tc>
                <a:tc>
                  <a:txBody>
                    <a:bodyPr/>
                    <a:lstStyle/>
                    <a:p>
                      <a:pPr marL="0" marR="0" indent="0" algn="ctr">
                        <a:lnSpc>
                          <a:spcPct val="115000"/>
                        </a:lnSpc>
                        <a:spcBef>
                          <a:spcPts val="0"/>
                        </a:spcBef>
                        <a:spcAft>
                          <a:spcPts val="0"/>
                        </a:spcAft>
                      </a:pPr>
                      <a:r>
                        <a:rPr lang="en-US" sz="1600" b="1" dirty="0" smtClean="0">
                          <a:solidFill>
                            <a:schemeClr val="bg1"/>
                          </a:solidFill>
                          <a:effectLst/>
                        </a:rPr>
                        <a:t>HR</a:t>
                      </a:r>
                      <a:r>
                        <a:rPr lang="en-US" sz="1600" b="1" baseline="0" dirty="0" smtClean="0">
                          <a:solidFill>
                            <a:schemeClr val="bg1"/>
                          </a:solidFill>
                          <a:effectLst/>
                        </a:rPr>
                        <a:t> </a:t>
                      </a:r>
                      <a:r>
                        <a:rPr lang="en-US" sz="1600" b="1" dirty="0" smtClean="0">
                          <a:solidFill>
                            <a:schemeClr val="bg1"/>
                          </a:solidFill>
                          <a:effectLst/>
                        </a:rPr>
                        <a:t>(95% CI) </a:t>
                      </a:r>
                      <a:endParaRPr lang="en-US" sz="1600" b="1" dirty="0">
                        <a:solidFill>
                          <a:schemeClr val="bg1"/>
                        </a:solidFill>
                        <a:effectLst/>
                        <a:latin typeface="Calibri"/>
                        <a:ea typeface="Calibri"/>
                        <a:cs typeface="Times New Roman"/>
                      </a:endParaRP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bg1"/>
                          </a:solidFill>
                          <a:effectLst/>
                        </a:rPr>
                        <a:t>P-value</a:t>
                      </a:r>
                      <a:endParaRPr lang="en-US" sz="1600" b="1" dirty="0" smtClean="0">
                        <a:solidFill>
                          <a:schemeClr val="bg1"/>
                        </a:solidFill>
                        <a:effectLst/>
                        <a:latin typeface="Calibri"/>
                        <a:ea typeface="Calibri"/>
                        <a:cs typeface="Times New Roman"/>
                      </a:endParaRP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20955" marR="0" lvl="0" indent="-20955" algn="ctr" defTabSz="914400" rtl="0" eaLnBrk="1" fontAlgn="auto" latinLnBrk="0" hangingPunct="1">
                        <a:lnSpc>
                          <a:spcPct val="115000"/>
                        </a:lnSpc>
                        <a:spcBef>
                          <a:spcPts val="0"/>
                        </a:spcBef>
                        <a:spcAft>
                          <a:spcPts val="0"/>
                        </a:spcAft>
                        <a:buClrTx/>
                        <a:buSzTx/>
                        <a:buFontTx/>
                        <a:buNone/>
                        <a:tabLst/>
                        <a:defRPr/>
                      </a:pPr>
                      <a:r>
                        <a:rPr kumimoji="0" lang="nl-NL" sz="1600" b="1" i="0" u="none" strike="noStrike" kern="1200" cap="none" spc="0" normalizeH="0" baseline="0" noProof="0" dirty="0" smtClean="0">
                          <a:ln>
                            <a:noFill/>
                          </a:ln>
                          <a:solidFill>
                            <a:srgbClr val="FFFFFF"/>
                          </a:solidFill>
                          <a:effectLst/>
                          <a:uLnTx/>
                          <a:uFillTx/>
                          <a:latin typeface="+mn-lt"/>
                          <a:ea typeface="+mn-ea"/>
                          <a:cs typeface="+mn-cs"/>
                        </a:rPr>
                        <a:t>P-</a:t>
                      </a:r>
                      <a:r>
                        <a:rPr kumimoji="0" lang="nl-NL" sz="1600" b="1" i="0" u="none" strike="noStrike" kern="1200" cap="none" spc="0" normalizeH="0" baseline="0" noProof="0" dirty="0" err="1" smtClean="0">
                          <a:ln>
                            <a:noFill/>
                          </a:ln>
                          <a:solidFill>
                            <a:srgbClr val="FFFFFF"/>
                          </a:solidFill>
                          <a:effectLst/>
                          <a:uLnTx/>
                          <a:uFillTx/>
                          <a:latin typeface="+mn-lt"/>
                          <a:ea typeface="+mn-ea"/>
                          <a:cs typeface="+mn-cs"/>
                        </a:rPr>
                        <a:t>value</a:t>
                      </a:r>
                      <a:r>
                        <a:rPr kumimoji="0" lang="nl-NL" sz="1600" b="1" i="0" u="none" strike="noStrike" kern="1200" cap="none" spc="0" normalizeH="0" baseline="0" noProof="0" dirty="0" smtClean="0">
                          <a:ln>
                            <a:noFill/>
                          </a:ln>
                          <a:solidFill>
                            <a:srgbClr val="FFFFFF"/>
                          </a:solidFill>
                          <a:effectLst/>
                          <a:uLnTx/>
                          <a:uFillTx/>
                          <a:latin typeface="+mn-lt"/>
                          <a:ea typeface="+mn-ea"/>
                          <a:cs typeface="+mn-cs"/>
                        </a:rPr>
                        <a:t> </a:t>
                      </a:r>
                      <a:r>
                        <a:rPr kumimoji="0" lang="nl-NL" sz="1100" b="1" i="0" u="none" strike="noStrike" kern="1200" cap="none" spc="0" normalizeH="0" baseline="0" noProof="0" dirty="0" err="1" smtClean="0">
                          <a:ln>
                            <a:noFill/>
                          </a:ln>
                          <a:solidFill>
                            <a:srgbClr val="FFFFFF"/>
                          </a:solidFill>
                          <a:effectLst/>
                          <a:uLnTx/>
                          <a:uFillTx/>
                          <a:latin typeface="+mn-lt"/>
                          <a:ea typeface="+mn-ea"/>
                          <a:cs typeface="+mn-cs"/>
                        </a:rPr>
                        <a:t>Interaction</a:t>
                      </a:r>
                      <a:endParaRPr kumimoji="0" lang="en-US" sz="1100" b="1" i="0" u="none" strike="noStrike" kern="1200" cap="none" spc="0" normalizeH="0" baseline="0" noProof="0" dirty="0" smtClean="0">
                        <a:ln>
                          <a:noFill/>
                        </a:ln>
                        <a:solidFill>
                          <a:srgbClr val="FFFFFF"/>
                        </a:solidFill>
                        <a:effectLst/>
                        <a:uLnTx/>
                        <a:uFillTx/>
                        <a:latin typeface="Calibri"/>
                        <a:ea typeface="Calibri"/>
                        <a:cs typeface="Times New Roman"/>
                      </a:endParaRPr>
                    </a:p>
                  </a:txBody>
                  <a:tcPr marL="55521" marR="5552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0001"/>
                  </a:ext>
                </a:extLst>
              </a:tr>
              <a:tr h="59084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All patients</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29 (0.7%)</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59 (1.4%)</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0.49</a:t>
                      </a:r>
                    </a:p>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(0.31</a:t>
                      </a:r>
                      <a:r>
                        <a:rPr lang="en-US" sz="1400" dirty="0" smtClean="0">
                          <a:effectLst/>
                        </a:rPr>
                        <a:t>–0.76)</a:t>
                      </a:r>
                      <a:endParaRPr lang="en-US" sz="1400" dirty="0" smtClean="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0.002</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9084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Patients  with CKD</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1"/>
                          </a:solidFill>
                          <a:effectLst/>
                          <a:latin typeface="+mn-lt"/>
                          <a:ea typeface="+mn-ea"/>
                          <a:cs typeface="+mn-cs"/>
                        </a:rPr>
                        <a:t>15 (1.1%)</a:t>
                      </a:r>
                      <a:endParaRPr lang="en-US" sz="1400" kern="1200" dirty="0">
                        <a:solidFill>
                          <a:schemeClr val="tx1"/>
                        </a:solidFill>
                        <a:effectLst/>
                        <a:latin typeface="+mn-lt"/>
                        <a:ea typeface="+mn-ea"/>
                        <a:cs typeface="+mn-cs"/>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smtClean="0">
                          <a:solidFill>
                            <a:schemeClr val="tx1"/>
                          </a:solidFill>
                          <a:effectLst/>
                          <a:latin typeface="+mn-lt"/>
                          <a:ea typeface="+mn-ea"/>
                          <a:cs typeface="+mn-cs"/>
                        </a:rPr>
                        <a:t>36 (2.6%)</a:t>
                      </a:r>
                      <a:endParaRPr lang="en-US" sz="1400" kern="1200" dirty="0">
                        <a:solidFill>
                          <a:schemeClr val="tx1"/>
                        </a:solidFill>
                        <a:effectLst/>
                        <a:latin typeface="+mn-lt"/>
                        <a:ea typeface="+mn-ea"/>
                        <a:cs typeface="+mn-cs"/>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0.43</a:t>
                      </a:r>
                    </a:p>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(0.24</a:t>
                      </a:r>
                      <a:r>
                        <a:rPr lang="en-US" sz="1400" dirty="0" smtClean="0">
                          <a:effectLst/>
                        </a:rPr>
                        <a:t>–0.80)</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cs typeface="Times New Roman" panose="02020603050405020304" pitchFamily="18" charset="0"/>
                        </a:rPr>
                        <a:t>0.008</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b="0" i="0" u="none" strike="noStrike" kern="1200" baseline="0" dirty="0" smtClean="0">
                          <a:solidFill>
                            <a:schemeClr val="tx1"/>
                          </a:solidFill>
                          <a:latin typeface="+mn-lt"/>
                          <a:ea typeface="+mn-ea"/>
                          <a:cs typeface="+mn-cs"/>
                        </a:rPr>
                        <a:t>0.52</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9084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Patients  without CKD</a:t>
                      </a: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14 (0.49%)</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23 (0.82%)</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0.59</a:t>
                      </a:r>
                    </a:p>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(0.30</a:t>
                      </a:r>
                      <a:r>
                        <a:rPr lang="en-US" sz="1400" dirty="0" smtClean="0">
                          <a:effectLst/>
                        </a:rPr>
                        <a:t>–1.15)</a:t>
                      </a:r>
                      <a:endParaRPr lang="en-US" sz="1400" dirty="0" smtClean="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0.12</a:t>
                      </a:r>
                      <a:endParaRPr lang="en-US" sz="1400" dirty="0">
                        <a:effectLst/>
                        <a:latin typeface="+mn-lt"/>
                        <a:ea typeface="Times New Roman" panose="02020603050405020304" pitchFamily="18" charset="0"/>
                        <a:cs typeface="Times New Roman" panose="02020603050405020304" pitchFamily="18" charset="0"/>
                      </a:endParaRPr>
                    </a:p>
                  </a:txBody>
                  <a:tcPr marL="55521" marR="5552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8832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0" y="141288"/>
            <a:ext cx="6604000" cy="971550"/>
          </a:xfrm>
          <a:prstGeom prst="rect">
            <a:avLst/>
          </a:prstGeom>
        </p:spPr>
        <p:txBody>
          <a:bodyPr/>
          <a:lstStyle/>
          <a:p>
            <a:r>
              <a:rPr lang="en-GB" altLang="en-US" sz="2400"/>
              <a:t>PARAMOUNT: estimated GFR was reduced to a lesser extent with LCZ696 vs. valsartan</a:t>
            </a:r>
            <a:endParaRPr lang="en-US" altLang="en-US" sz="2400"/>
          </a:p>
        </p:txBody>
      </p:sp>
      <p:sp>
        <p:nvSpPr>
          <p:cNvPr id="90115" name="Rectangle 6"/>
          <p:cNvSpPr>
            <a:spLocks noChangeArrowheads="1"/>
          </p:cNvSpPr>
          <p:nvPr/>
        </p:nvSpPr>
        <p:spPr bwMode="auto">
          <a:xfrm>
            <a:off x="1601792" y="5726116"/>
            <a:ext cx="100399"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0</a:t>
            </a:r>
            <a:endParaRPr kumimoji="0" lang="en-US" altLang="en-US" sz="2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16" name="Rectangle 8"/>
          <p:cNvSpPr>
            <a:spLocks noChangeArrowheads="1"/>
          </p:cNvSpPr>
          <p:nvPr/>
        </p:nvSpPr>
        <p:spPr bwMode="auto">
          <a:xfrm>
            <a:off x="3529017" y="5726116"/>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12</a:t>
            </a:r>
            <a:endParaRPr kumimoji="0" lang="en-US" altLang="en-US" sz="2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17" name="Rectangle 13"/>
          <p:cNvSpPr>
            <a:spLocks noChangeArrowheads="1"/>
          </p:cNvSpPr>
          <p:nvPr/>
        </p:nvSpPr>
        <p:spPr bwMode="auto">
          <a:xfrm>
            <a:off x="7477127" y="5726116"/>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36</a:t>
            </a:r>
            <a:endParaRPr kumimoji="0" lang="en-US" altLang="en-US" sz="2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18" name="Rectangle 16"/>
          <p:cNvSpPr>
            <a:spLocks noChangeArrowheads="1"/>
          </p:cNvSpPr>
          <p:nvPr/>
        </p:nvSpPr>
        <p:spPr bwMode="auto">
          <a:xfrm>
            <a:off x="1258889" y="5532443"/>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50</a:t>
            </a:r>
          </a:p>
        </p:txBody>
      </p:sp>
      <p:sp>
        <p:nvSpPr>
          <p:cNvPr id="90119" name="Rectangle 17"/>
          <p:cNvSpPr>
            <a:spLocks noChangeArrowheads="1"/>
          </p:cNvSpPr>
          <p:nvPr/>
        </p:nvSpPr>
        <p:spPr bwMode="auto">
          <a:xfrm>
            <a:off x="1258889" y="5224468"/>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52</a:t>
            </a:r>
          </a:p>
        </p:txBody>
      </p:sp>
      <p:sp>
        <p:nvSpPr>
          <p:cNvPr id="90120" name="Rectangle 18"/>
          <p:cNvSpPr>
            <a:spLocks noChangeArrowheads="1"/>
          </p:cNvSpPr>
          <p:nvPr/>
        </p:nvSpPr>
        <p:spPr bwMode="auto">
          <a:xfrm>
            <a:off x="1258889" y="4918079"/>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54</a:t>
            </a:r>
          </a:p>
        </p:txBody>
      </p:sp>
      <p:sp>
        <p:nvSpPr>
          <p:cNvPr id="90121" name="Rectangle 19"/>
          <p:cNvSpPr>
            <a:spLocks noChangeArrowheads="1"/>
          </p:cNvSpPr>
          <p:nvPr/>
        </p:nvSpPr>
        <p:spPr bwMode="auto">
          <a:xfrm>
            <a:off x="1258889" y="4610104"/>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56</a:t>
            </a:r>
          </a:p>
        </p:txBody>
      </p:sp>
      <p:sp>
        <p:nvSpPr>
          <p:cNvPr id="90122" name="Rectangle 20"/>
          <p:cNvSpPr>
            <a:spLocks noChangeArrowheads="1"/>
          </p:cNvSpPr>
          <p:nvPr/>
        </p:nvSpPr>
        <p:spPr bwMode="auto">
          <a:xfrm>
            <a:off x="1258889" y="4300542"/>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58</a:t>
            </a:r>
          </a:p>
        </p:txBody>
      </p:sp>
      <p:sp>
        <p:nvSpPr>
          <p:cNvPr id="90123" name="Rectangle 21"/>
          <p:cNvSpPr>
            <a:spLocks noChangeArrowheads="1"/>
          </p:cNvSpPr>
          <p:nvPr/>
        </p:nvSpPr>
        <p:spPr bwMode="auto">
          <a:xfrm>
            <a:off x="1258889" y="3994154"/>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60</a:t>
            </a:r>
          </a:p>
        </p:txBody>
      </p:sp>
      <p:sp>
        <p:nvSpPr>
          <p:cNvPr id="90124" name="Rectangle 22"/>
          <p:cNvSpPr>
            <a:spLocks noChangeArrowheads="1"/>
          </p:cNvSpPr>
          <p:nvPr/>
        </p:nvSpPr>
        <p:spPr bwMode="auto">
          <a:xfrm>
            <a:off x="1258889" y="3686179"/>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62</a:t>
            </a:r>
          </a:p>
        </p:txBody>
      </p:sp>
      <p:sp>
        <p:nvSpPr>
          <p:cNvPr id="90125" name="Rectangle 23"/>
          <p:cNvSpPr>
            <a:spLocks noChangeArrowheads="1"/>
          </p:cNvSpPr>
          <p:nvPr/>
        </p:nvSpPr>
        <p:spPr bwMode="auto">
          <a:xfrm>
            <a:off x="1258889" y="3379790"/>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64</a:t>
            </a:r>
          </a:p>
        </p:txBody>
      </p:sp>
      <p:sp>
        <p:nvSpPr>
          <p:cNvPr id="90126" name="Rectangle 24"/>
          <p:cNvSpPr>
            <a:spLocks noChangeArrowheads="1"/>
          </p:cNvSpPr>
          <p:nvPr/>
        </p:nvSpPr>
        <p:spPr bwMode="auto">
          <a:xfrm>
            <a:off x="1258889" y="3071815"/>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66</a:t>
            </a:r>
          </a:p>
        </p:txBody>
      </p:sp>
      <p:sp>
        <p:nvSpPr>
          <p:cNvPr id="90127" name="Rectangle 25"/>
          <p:cNvSpPr>
            <a:spLocks noChangeArrowheads="1"/>
          </p:cNvSpPr>
          <p:nvPr/>
        </p:nvSpPr>
        <p:spPr bwMode="auto">
          <a:xfrm>
            <a:off x="1258889" y="2763840"/>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68</a:t>
            </a:r>
          </a:p>
        </p:txBody>
      </p:sp>
      <p:sp>
        <p:nvSpPr>
          <p:cNvPr id="90128" name="Rectangle 26"/>
          <p:cNvSpPr>
            <a:spLocks noChangeArrowheads="1"/>
          </p:cNvSpPr>
          <p:nvPr/>
        </p:nvSpPr>
        <p:spPr bwMode="auto">
          <a:xfrm>
            <a:off x="1258889" y="2454278"/>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70</a:t>
            </a:r>
          </a:p>
        </p:txBody>
      </p:sp>
      <p:sp>
        <p:nvSpPr>
          <p:cNvPr id="90129" name="Rectangle 27"/>
          <p:cNvSpPr>
            <a:spLocks noChangeArrowheads="1"/>
          </p:cNvSpPr>
          <p:nvPr/>
        </p:nvSpPr>
        <p:spPr bwMode="auto">
          <a:xfrm>
            <a:off x="1258889" y="2147890"/>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72</a:t>
            </a:r>
          </a:p>
        </p:txBody>
      </p:sp>
      <p:sp>
        <p:nvSpPr>
          <p:cNvPr id="90130" name="Rectangle 28"/>
          <p:cNvSpPr>
            <a:spLocks noChangeArrowheads="1"/>
          </p:cNvSpPr>
          <p:nvPr/>
        </p:nvSpPr>
        <p:spPr bwMode="auto">
          <a:xfrm>
            <a:off x="1258889" y="1839917"/>
            <a:ext cx="200798" cy="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74</a:t>
            </a:r>
          </a:p>
        </p:txBody>
      </p:sp>
      <p:sp>
        <p:nvSpPr>
          <p:cNvPr id="90131" name="Line 49"/>
          <p:cNvSpPr>
            <a:spLocks noChangeShapeType="1"/>
          </p:cNvSpPr>
          <p:nvPr/>
        </p:nvSpPr>
        <p:spPr bwMode="auto">
          <a:xfrm>
            <a:off x="1547825" y="5621338"/>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2" name="Line 51"/>
          <p:cNvSpPr>
            <a:spLocks noChangeShapeType="1"/>
          </p:cNvSpPr>
          <p:nvPr/>
        </p:nvSpPr>
        <p:spPr bwMode="auto">
          <a:xfrm>
            <a:off x="1547825" y="5313363"/>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3" name="Line 53"/>
          <p:cNvSpPr>
            <a:spLocks noChangeShapeType="1"/>
          </p:cNvSpPr>
          <p:nvPr/>
        </p:nvSpPr>
        <p:spPr bwMode="auto">
          <a:xfrm>
            <a:off x="1547825" y="5006975"/>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4" name="Line 55"/>
          <p:cNvSpPr>
            <a:spLocks noChangeShapeType="1"/>
          </p:cNvSpPr>
          <p:nvPr/>
        </p:nvSpPr>
        <p:spPr bwMode="auto">
          <a:xfrm>
            <a:off x="1547825" y="4699000"/>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5" name="Line 57"/>
          <p:cNvSpPr>
            <a:spLocks noChangeShapeType="1"/>
          </p:cNvSpPr>
          <p:nvPr/>
        </p:nvSpPr>
        <p:spPr bwMode="auto">
          <a:xfrm>
            <a:off x="1547825" y="4389438"/>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6" name="Line 59"/>
          <p:cNvSpPr>
            <a:spLocks noChangeShapeType="1"/>
          </p:cNvSpPr>
          <p:nvPr/>
        </p:nvSpPr>
        <p:spPr bwMode="auto">
          <a:xfrm>
            <a:off x="1547825" y="4083050"/>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7" name="Line 61"/>
          <p:cNvSpPr>
            <a:spLocks noChangeShapeType="1"/>
          </p:cNvSpPr>
          <p:nvPr/>
        </p:nvSpPr>
        <p:spPr bwMode="auto">
          <a:xfrm>
            <a:off x="1547825" y="3775075"/>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8" name="Line 63"/>
          <p:cNvSpPr>
            <a:spLocks noChangeShapeType="1"/>
          </p:cNvSpPr>
          <p:nvPr/>
        </p:nvSpPr>
        <p:spPr bwMode="auto">
          <a:xfrm>
            <a:off x="1547825" y="3467100"/>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39" name="Line 65"/>
          <p:cNvSpPr>
            <a:spLocks noChangeShapeType="1"/>
          </p:cNvSpPr>
          <p:nvPr/>
        </p:nvSpPr>
        <p:spPr bwMode="auto">
          <a:xfrm>
            <a:off x="1547825" y="3160713"/>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40" name="Line 67"/>
          <p:cNvSpPr>
            <a:spLocks noChangeShapeType="1"/>
          </p:cNvSpPr>
          <p:nvPr/>
        </p:nvSpPr>
        <p:spPr bwMode="auto">
          <a:xfrm>
            <a:off x="1547825" y="2852738"/>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41" name="Line 69"/>
          <p:cNvSpPr>
            <a:spLocks noChangeShapeType="1"/>
          </p:cNvSpPr>
          <p:nvPr/>
        </p:nvSpPr>
        <p:spPr bwMode="auto">
          <a:xfrm>
            <a:off x="1547825" y="2543175"/>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42" name="Line 71"/>
          <p:cNvSpPr>
            <a:spLocks noChangeShapeType="1"/>
          </p:cNvSpPr>
          <p:nvPr/>
        </p:nvSpPr>
        <p:spPr bwMode="auto">
          <a:xfrm>
            <a:off x="1547825" y="2236788"/>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43" name="Line 73"/>
          <p:cNvSpPr>
            <a:spLocks noChangeShapeType="1"/>
          </p:cNvSpPr>
          <p:nvPr/>
        </p:nvSpPr>
        <p:spPr bwMode="auto">
          <a:xfrm>
            <a:off x="1547825" y="1928813"/>
            <a:ext cx="90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44" name="Rectangle 109"/>
          <p:cNvSpPr>
            <a:spLocks noChangeArrowheads="1"/>
          </p:cNvSpPr>
          <p:nvPr/>
        </p:nvSpPr>
        <p:spPr bwMode="auto">
          <a:xfrm>
            <a:off x="7337433" y="4722819"/>
            <a:ext cx="4728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p=0.01</a:t>
            </a: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45" name="Rectangle 110"/>
          <p:cNvSpPr>
            <a:spLocks noChangeArrowheads="1"/>
          </p:cNvSpPr>
          <p:nvPr/>
        </p:nvSpPr>
        <p:spPr bwMode="auto">
          <a:xfrm rot="-5400000">
            <a:off x="-529427" y="3564965"/>
            <a:ext cx="2982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Estimated GFR (mL/min/1.73 m</a:t>
            </a:r>
            <a:r>
              <a:rPr kumimoji="0" lang="en-US" altLang="en-US" sz="1400" b="0" i="0" u="none" strike="noStrike" kern="1200" cap="none" spc="0" normalizeH="0" baseline="30000" noProof="0">
                <a:ln>
                  <a:noFill/>
                </a:ln>
                <a:solidFill>
                  <a:prstClr val="black"/>
                </a:solidFill>
                <a:effectLst/>
                <a:uLnTx/>
                <a:uFillTx/>
                <a:latin typeface="Arial" pitchFamily="34" charset="0"/>
                <a:ea typeface="ＭＳ Ｐゴシック" pitchFamily="34" charset="-128"/>
                <a:cs typeface="+mn-cs"/>
              </a:rPr>
              <a:t>2</a:t>
            </a: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t>
            </a:r>
          </a:p>
        </p:txBody>
      </p:sp>
      <p:sp>
        <p:nvSpPr>
          <p:cNvPr id="90146" name="Rectangle 113"/>
          <p:cNvSpPr>
            <a:spLocks noChangeArrowheads="1"/>
          </p:cNvSpPr>
          <p:nvPr/>
        </p:nvSpPr>
        <p:spPr bwMode="auto">
          <a:xfrm>
            <a:off x="3705225" y="5983299"/>
            <a:ext cx="1803400" cy="22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Week</a:t>
            </a:r>
            <a:endParaRPr kumimoji="0" lang="en-US" altLang="en-US" sz="2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47" name="Rectangle 118"/>
          <p:cNvSpPr>
            <a:spLocks noChangeArrowheads="1"/>
          </p:cNvSpPr>
          <p:nvPr/>
        </p:nvSpPr>
        <p:spPr bwMode="auto">
          <a:xfrm>
            <a:off x="6745293" y="1557342"/>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 LCZ696</a:t>
            </a:r>
            <a:endParaRPr kumimoji="0" lang="en-US" altLang="en-US" sz="2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48" name="Rectangle 122"/>
          <p:cNvSpPr>
            <a:spLocks noChangeArrowheads="1"/>
          </p:cNvSpPr>
          <p:nvPr/>
        </p:nvSpPr>
        <p:spPr bwMode="auto">
          <a:xfrm>
            <a:off x="6745295" y="1844679"/>
            <a:ext cx="7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 Valsartan</a:t>
            </a:r>
            <a:endParaRPr kumimoji="0" lang="en-US" altLang="en-US" sz="2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49" name="Rectangle 123"/>
          <p:cNvSpPr>
            <a:spLocks noChangeArrowheads="1"/>
          </p:cNvSpPr>
          <p:nvPr/>
        </p:nvSpPr>
        <p:spPr bwMode="auto">
          <a:xfrm>
            <a:off x="3397251" y="4267201"/>
            <a:ext cx="4728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p=0.13</a:t>
            </a: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50" name="Text Box 49"/>
          <p:cNvSpPr txBox="1">
            <a:spLocks noChangeArrowheads="1"/>
          </p:cNvSpPr>
          <p:nvPr/>
        </p:nvSpPr>
        <p:spPr bwMode="auto">
          <a:xfrm>
            <a:off x="149229" y="6357938"/>
            <a:ext cx="7235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76" tIns="0" rIns="0" bIns="71876" anchor="b">
            <a:spAutoFit/>
          </a:bodyPr>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GFR=glomerular filtration rate</a:t>
            </a:r>
            <a:endPar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Solomon et al. Lancet 2012</a:t>
            </a:r>
            <a:r>
              <a:rPr kumimoji="0" lang="en-GB"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;380:1387</a:t>
            </a:r>
            <a:r>
              <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t>
            </a:r>
            <a:r>
              <a:rPr kumimoji="0" lang="en-GB"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95</a:t>
            </a:r>
            <a:endParaRPr kumimoji="0" lang="en-GB" altLang="en-US"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90151" name="Line 29"/>
          <p:cNvSpPr>
            <a:spLocks noChangeShapeType="1"/>
          </p:cNvSpPr>
          <p:nvPr/>
        </p:nvSpPr>
        <p:spPr bwMode="auto">
          <a:xfrm flipV="1">
            <a:off x="1652588" y="5621342"/>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2" name="Line 33"/>
          <p:cNvSpPr>
            <a:spLocks noChangeShapeType="1"/>
          </p:cNvSpPr>
          <p:nvPr/>
        </p:nvSpPr>
        <p:spPr bwMode="auto">
          <a:xfrm flipV="1">
            <a:off x="3629025" y="5621342"/>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3" name="Line 43"/>
          <p:cNvSpPr>
            <a:spLocks noChangeShapeType="1"/>
          </p:cNvSpPr>
          <p:nvPr/>
        </p:nvSpPr>
        <p:spPr bwMode="auto">
          <a:xfrm flipV="1">
            <a:off x="7588250" y="5621342"/>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4" name="Line 48"/>
          <p:cNvSpPr>
            <a:spLocks noChangeShapeType="1"/>
          </p:cNvSpPr>
          <p:nvPr/>
        </p:nvSpPr>
        <p:spPr bwMode="auto">
          <a:xfrm>
            <a:off x="1641475" y="5621338"/>
            <a:ext cx="5957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5" name="Line 74"/>
          <p:cNvSpPr>
            <a:spLocks noChangeShapeType="1"/>
          </p:cNvSpPr>
          <p:nvPr/>
        </p:nvSpPr>
        <p:spPr bwMode="auto">
          <a:xfrm flipV="1">
            <a:off x="1652588" y="1912942"/>
            <a:ext cx="0" cy="3708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6" name="Line 75"/>
          <p:cNvSpPr>
            <a:spLocks noChangeShapeType="1"/>
          </p:cNvSpPr>
          <p:nvPr/>
        </p:nvSpPr>
        <p:spPr bwMode="auto">
          <a:xfrm flipH="1">
            <a:off x="1685931" y="2836880"/>
            <a:ext cx="1889125" cy="136525"/>
          </a:xfrm>
          <a:prstGeom prst="line">
            <a:avLst/>
          </a:prstGeom>
          <a:noFill/>
          <a:ln w="28575">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7" name="Line 76"/>
          <p:cNvSpPr>
            <a:spLocks noChangeShapeType="1"/>
          </p:cNvSpPr>
          <p:nvPr/>
        </p:nvSpPr>
        <p:spPr bwMode="auto">
          <a:xfrm flipH="1" flipV="1">
            <a:off x="3679826" y="2838450"/>
            <a:ext cx="3841750" cy="325438"/>
          </a:xfrm>
          <a:prstGeom prst="line">
            <a:avLst/>
          </a:prstGeom>
          <a:noFill/>
          <a:ln w="28575">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58" name="Rectangle 77"/>
          <p:cNvSpPr>
            <a:spLocks noChangeArrowheads="1"/>
          </p:cNvSpPr>
          <p:nvPr/>
        </p:nvSpPr>
        <p:spPr bwMode="auto">
          <a:xfrm>
            <a:off x="1600202" y="2935288"/>
            <a:ext cx="107950" cy="107950"/>
          </a:xfrm>
          <a:prstGeom prst="rect">
            <a:avLst/>
          </a:prstGeom>
          <a:solidFill>
            <a:srgbClr val="B8DB57"/>
          </a:solidFill>
          <a:ln w="4">
            <a:solidFill>
              <a:srgbClr val="B8DB57"/>
            </a:solidFill>
            <a:miter lim="800000"/>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59" name="Rectangle 78"/>
          <p:cNvSpPr>
            <a:spLocks noChangeArrowheads="1"/>
          </p:cNvSpPr>
          <p:nvPr/>
        </p:nvSpPr>
        <p:spPr bwMode="auto">
          <a:xfrm>
            <a:off x="3575052" y="2792414"/>
            <a:ext cx="107950" cy="107950"/>
          </a:xfrm>
          <a:prstGeom prst="rect">
            <a:avLst/>
          </a:prstGeom>
          <a:solidFill>
            <a:srgbClr val="B8DB57"/>
          </a:solidFill>
          <a:ln w="4">
            <a:solidFill>
              <a:srgbClr val="B8DB57"/>
            </a:solidFill>
            <a:miter lim="800000"/>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60" name="Rectangle 79"/>
          <p:cNvSpPr>
            <a:spLocks noChangeArrowheads="1"/>
          </p:cNvSpPr>
          <p:nvPr/>
        </p:nvSpPr>
        <p:spPr bwMode="auto">
          <a:xfrm>
            <a:off x="7521576" y="3127380"/>
            <a:ext cx="107950" cy="107950"/>
          </a:xfrm>
          <a:prstGeom prst="rect">
            <a:avLst/>
          </a:prstGeom>
          <a:solidFill>
            <a:srgbClr val="B8DB57"/>
          </a:solidFill>
          <a:ln w="4">
            <a:solidFill>
              <a:srgbClr val="B8DB57"/>
            </a:solidFill>
            <a:miter lim="800000"/>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61" name="Line 80"/>
          <p:cNvSpPr>
            <a:spLocks noChangeShapeType="1"/>
          </p:cNvSpPr>
          <p:nvPr/>
        </p:nvSpPr>
        <p:spPr bwMode="auto">
          <a:xfrm flipH="1" flipV="1">
            <a:off x="1684338" y="3216292"/>
            <a:ext cx="1935162" cy="35877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62" name="Line 81"/>
          <p:cNvSpPr>
            <a:spLocks noChangeShapeType="1"/>
          </p:cNvSpPr>
          <p:nvPr/>
        </p:nvSpPr>
        <p:spPr bwMode="auto">
          <a:xfrm flipH="1" flipV="1">
            <a:off x="3679837" y="3583001"/>
            <a:ext cx="3889375" cy="43338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63" name="Oval 82"/>
          <p:cNvSpPr>
            <a:spLocks noChangeArrowheads="1"/>
          </p:cNvSpPr>
          <p:nvPr/>
        </p:nvSpPr>
        <p:spPr bwMode="auto">
          <a:xfrm>
            <a:off x="1600202" y="3165475"/>
            <a:ext cx="107950" cy="107950"/>
          </a:xfrm>
          <a:prstGeom prst="ellipse">
            <a:avLst/>
          </a:prstGeom>
          <a:solidFill>
            <a:schemeClr val="accent1"/>
          </a:solidFill>
          <a:ln w="4">
            <a:solidFill>
              <a:schemeClr val="accent1"/>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64" name="Oval 83"/>
          <p:cNvSpPr>
            <a:spLocks noChangeArrowheads="1"/>
          </p:cNvSpPr>
          <p:nvPr/>
        </p:nvSpPr>
        <p:spPr bwMode="auto">
          <a:xfrm>
            <a:off x="3575052" y="3530600"/>
            <a:ext cx="107950" cy="107950"/>
          </a:xfrm>
          <a:prstGeom prst="ellipse">
            <a:avLst/>
          </a:prstGeom>
          <a:solidFill>
            <a:schemeClr val="accent1"/>
          </a:solidFill>
          <a:ln w="4">
            <a:solidFill>
              <a:schemeClr val="accent1"/>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65" name="Oval 84"/>
          <p:cNvSpPr>
            <a:spLocks noChangeArrowheads="1"/>
          </p:cNvSpPr>
          <p:nvPr/>
        </p:nvSpPr>
        <p:spPr bwMode="auto">
          <a:xfrm>
            <a:off x="7521576" y="3971929"/>
            <a:ext cx="107950" cy="107950"/>
          </a:xfrm>
          <a:prstGeom prst="ellipse">
            <a:avLst/>
          </a:prstGeom>
          <a:solidFill>
            <a:schemeClr val="accent1"/>
          </a:solidFill>
          <a:ln w="4">
            <a:solidFill>
              <a:schemeClr val="accent1"/>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66" name="Line 86"/>
          <p:cNvSpPr>
            <a:spLocks noChangeShapeType="1"/>
          </p:cNvSpPr>
          <p:nvPr/>
        </p:nvSpPr>
        <p:spPr bwMode="auto">
          <a:xfrm>
            <a:off x="1597026" y="3519488"/>
            <a:ext cx="115888" cy="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67" name="Line 88"/>
          <p:cNvSpPr>
            <a:spLocks noChangeShapeType="1"/>
          </p:cNvSpPr>
          <p:nvPr/>
        </p:nvSpPr>
        <p:spPr bwMode="auto">
          <a:xfrm>
            <a:off x="3568701" y="3484563"/>
            <a:ext cx="115888" cy="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68" name="Line 90"/>
          <p:cNvSpPr>
            <a:spLocks noChangeShapeType="1"/>
          </p:cNvSpPr>
          <p:nvPr/>
        </p:nvSpPr>
        <p:spPr bwMode="auto">
          <a:xfrm>
            <a:off x="7516819" y="3722688"/>
            <a:ext cx="115887" cy="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69" name="Line 91"/>
          <p:cNvSpPr>
            <a:spLocks noChangeShapeType="1"/>
          </p:cNvSpPr>
          <p:nvPr/>
        </p:nvSpPr>
        <p:spPr bwMode="auto">
          <a:xfrm>
            <a:off x="1652588" y="2436813"/>
            <a:ext cx="0" cy="1077912"/>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0" name="Line 92"/>
          <p:cNvSpPr>
            <a:spLocks noChangeShapeType="1"/>
          </p:cNvSpPr>
          <p:nvPr/>
        </p:nvSpPr>
        <p:spPr bwMode="auto">
          <a:xfrm>
            <a:off x="1597026" y="2436813"/>
            <a:ext cx="115888" cy="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1" name="Line 93"/>
          <p:cNvSpPr>
            <a:spLocks noChangeShapeType="1"/>
          </p:cNvSpPr>
          <p:nvPr/>
        </p:nvSpPr>
        <p:spPr bwMode="auto">
          <a:xfrm>
            <a:off x="3629025" y="2181225"/>
            <a:ext cx="0" cy="130175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2" name="Line 94"/>
          <p:cNvSpPr>
            <a:spLocks noChangeShapeType="1"/>
          </p:cNvSpPr>
          <p:nvPr/>
        </p:nvSpPr>
        <p:spPr bwMode="auto">
          <a:xfrm>
            <a:off x="3568701" y="2181225"/>
            <a:ext cx="115888" cy="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3" name="Line 95"/>
          <p:cNvSpPr>
            <a:spLocks noChangeShapeType="1"/>
          </p:cNvSpPr>
          <p:nvPr/>
        </p:nvSpPr>
        <p:spPr bwMode="auto">
          <a:xfrm>
            <a:off x="7575550" y="2613039"/>
            <a:ext cx="0" cy="1109663"/>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4" name="Line 96"/>
          <p:cNvSpPr>
            <a:spLocks noChangeShapeType="1"/>
          </p:cNvSpPr>
          <p:nvPr/>
        </p:nvSpPr>
        <p:spPr bwMode="auto">
          <a:xfrm>
            <a:off x="7516819" y="2613025"/>
            <a:ext cx="115887" cy="0"/>
          </a:xfrm>
          <a:prstGeom prst="line">
            <a:avLst/>
          </a:prstGeom>
          <a:noFill/>
          <a:ln w="19050">
            <a:solidFill>
              <a:srgbClr val="B8DB57"/>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5" name="Line 97"/>
          <p:cNvSpPr>
            <a:spLocks noChangeShapeType="1"/>
          </p:cNvSpPr>
          <p:nvPr/>
        </p:nvSpPr>
        <p:spPr bwMode="auto">
          <a:xfrm flipV="1">
            <a:off x="1652588" y="2581292"/>
            <a:ext cx="0" cy="12541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6" name="Line 98"/>
          <p:cNvSpPr>
            <a:spLocks noChangeShapeType="1"/>
          </p:cNvSpPr>
          <p:nvPr/>
        </p:nvSpPr>
        <p:spPr bwMode="auto">
          <a:xfrm>
            <a:off x="1597026" y="3835400"/>
            <a:ext cx="115888"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7" name="Line 99"/>
          <p:cNvSpPr>
            <a:spLocks noChangeShapeType="1"/>
          </p:cNvSpPr>
          <p:nvPr/>
        </p:nvSpPr>
        <p:spPr bwMode="auto">
          <a:xfrm flipV="1">
            <a:off x="3629025" y="2973405"/>
            <a:ext cx="0" cy="120173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8" name="Line 100"/>
          <p:cNvSpPr>
            <a:spLocks noChangeShapeType="1"/>
          </p:cNvSpPr>
          <p:nvPr/>
        </p:nvSpPr>
        <p:spPr bwMode="auto">
          <a:xfrm>
            <a:off x="3568701" y="4175125"/>
            <a:ext cx="115888"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79" name="Line 102"/>
          <p:cNvSpPr>
            <a:spLocks noChangeShapeType="1"/>
          </p:cNvSpPr>
          <p:nvPr/>
        </p:nvSpPr>
        <p:spPr bwMode="auto">
          <a:xfrm>
            <a:off x="7516819" y="4625975"/>
            <a:ext cx="1158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80" name="Line 104"/>
          <p:cNvSpPr>
            <a:spLocks noChangeShapeType="1"/>
          </p:cNvSpPr>
          <p:nvPr/>
        </p:nvSpPr>
        <p:spPr bwMode="auto">
          <a:xfrm>
            <a:off x="1597026" y="2586038"/>
            <a:ext cx="115888"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81" name="Line 106"/>
          <p:cNvSpPr>
            <a:spLocks noChangeShapeType="1"/>
          </p:cNvSpPr>
          <p:nvPr/>
        </p:nvSpPr>
        <p:spPr bwMode="auto">
          <a:xfrm>
            <a:off x="3568701" y="2979738"/>
            <a:ext cx="115888"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82" name="Line 107"/>
          <p:cNvSpPr>
            <a:spLocks noChangeShapeType="1"/>
          </p:cNvSpPr>
          <p:nvPr/>
        </p:nvSpPr>
        <p:spPr bwMode="auto">
          <a:xfrm>
            <a:off x="7575550" y="3408371"/>
            <a:ext cx="0" cy="12096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83" name="Line 108"/>
          <p:cNvSpPr>
            <a:spLocks noChangeShapeType="1"/>
          </p:cNvSpPr>
          <p:nvPr/>
        </p:nvSpPr>
        <p:spPr bwMode="auto">
          <a:xfrm>
            <a:off x="7516819" y="3408363"/>
            <a:ext cx="1158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285" tIns="45642" rIns="91285" bIns="4564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84" name="Oval 121"/>
          <p:cNvSpPr>
            <a:spLocks noChangeArrowheads="1"/>
          </p:cNvSpPr>
          <p:nvPr/>
        </p:nvSpPr>
        <p:spPr bwMode="auto">
          <a:xfrm>
            <a:off x="6535742" y="1865329"/>
            <a:ext cx="134937" cy="136525"/>
          </a:xfrm>
          <a:prstGeom prst="ellipse">
            <a:avLst/>
          </a:prstGeom>
          <a:solidFill>
            <a:schemeClr val="accent1"/>
          </a:solidFill>
          <a:ln w="4">
            <a:solidFill>
              <a:schemeClr val="accent1"/>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85" name="Oval 121"/>
          <p:cNvSpPr>
            <a:spLocks noChangeArrowheads="1"/>
          </p:cNvSpPr>
          <p:nvPr/>
        </p:nvSpPr>
        <p:spPr bwMode="auto">
          <a:xfrm>
            <a:off x="6284918" y="1865329"/>
            <a:ext cx="134937" cy="136525"/>
          </a:xfrm>
          <a:prstGeom prst="ellipse">
            <a:avLst/>
          </a:prstGeom>
          <a:solidFill>
            <a:schemeClr val="accent1"/>
          </a:solidFill>
          <a:ln w="4">
            <a:solidFill>
              <a:schemeClr val="accent1"/>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cxnSp>
        <p:nvCxnSpPr>
          <p:cNvPr id="4" name="Straight Connector 3"/>
          <p:cNvCxnSpPr/>
          <p:nvPr/>
        </p:nvCxnSpPr>
        <p:spPr>
          <a:xfrm>
            <a:off x="6372241" y="1935163"/>
            <a:ext cx="2254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187" name="Oval 121"/>
          <p:cNvSpPr>
            <a:spLocks noChangeArrowheads="1"/>
          </p:cNvSpPr>
          <p:nvPr/>
        </p:nvSpPr>
        <p:spPr bwMode="auto">
          <a:xfrm>
            <a:off x="6542090" y="1587508"/>
            <a:ext cx="122237" cy="123825"/>
          </a:xfrm>
          <a:prstGeom prst="rect">
            <a:avLst/>
          </a:prstGeom>
          <a:solidFill>
            <a:srgbClr val="B8DB57"/>
          </a:solidFill>
          <a:ln w="4">
            <a:solidFill>
              <a:srgbClr val="B8DB57"/>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188" name="Rectangle 125"/>
          <p:cNvSpPr>
            <a:spLocks noChangeArrowheads="1"/>
          </p:cNvSpPr>
          <p:nvPr/>
        </p:nvSpPr>
        <p:spPr bwMode="auto">
          <a:xfrm>
            <a:off x="6292851" y="1587508"/>
            <a:ext cx="120650" cy="123825"/>
          </a:xfrm>
          <a:prstGeom prst="rect">
            <a:avLst/>
          </a:prstGeom>
          <a:solidFill>
            <a:srgbClr val="B8DB57"/>
          </a:solidFill>
          <a:ln w="4">
            <a:solidFill>
              <a:srgbClr val="B8DB57"/>
            </a:solidFill>
            <a:round/>
            <a:headEnd/>
            <a:tailEnd/>
          </a:ln>
        </p:spPr>
        <p:txBody>
          <a:bodyPr lIns="91285" tIns="45642" rIns="91285" bIns="45642"/>
          <a:lstStyle>
            <a:lvl1pPr eaLnBrk="0" hangingPunct="0">
              <a:lnSpc>
                <a:spcPct val="95000"/>
              </a:lnSpc>
              <a:spcBef>
                <a:spcPct val="75000"/>
              </a:spcBef>
              <a:buClr>
                <a:schemeClr val="accent1"/>
              </a:buClr>
              <a:buSzPct val="110000"/>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5000"/>
              </a:lnSpc>
              <a:spcBef>
                <a:spcPct val="40000"/>
              </a:spcBef>
              <a:buClr>
                <a:srgbClr val="917B69"/>
              </a:buClr>
              <a:buFont typeface="Arial" pitchFamily="34" charset="0"/>
              <a:buChar char="•"/>
              <a:defRPr sz="2000">
                <a:solidFill>
                  <a:schemeClr val="tx1"/>
                </a:solidFill>
                <a:latin typeface="Arial" pitchFamily="34" charset="0"/>
                <a:ea typeface="ＭＳ Ｐゴシック" pitchFamily="34" charset="-128"/>
              </a:defRPr>
            </a:lvl2pPr>
            <a:lvl3pPr marL="1143000" indent="-228600" eaLnBrk="0" hangingPunct="0">
              <a:lnSpc>
                <a:spcPct val="95000"/>
              </a:lnSpc>
              <a:spcBef>
                <a:spcPct val="30000"/>
              </a:spcBef>
              <a:buClr>
                <a:schemeClr val="tx1"/>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cxnSp>
        <p:nvCxnSpPr>
          <p:cNvPr id="127" name="Straight Connector 126"/>
          <p:cNvCxnSpPr/>
          <p:nvPr/>
        </p:nvCxnSpPr>
        <p:spPr>
          <a:xfrm>
            <a:off x="6372241" y="1649413"/>
            <a:ext cx="225425" cy="0"/>
          </a:xfrm>
          <a:prstGeom prst="line">
            <a:avLst/>
          </a:prstGeom>
          <a:ln w="28575">
            <a:solidFill>
              <a:srgbClr val="B8D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88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547CF9-5B10-D24F-A8D7-45A9778164F7}" type="slidenum">
              <a:rPr kumimoji="0" lang="uk-UA" sz="700" b="0" i="0" u="none" strike="noStrike" kern="1200" cap="none" spc="0" normalizeH="0" baseline="0" noProof="0" smtClean="0">
                <a:ln>
                  <a:noFill/>
                </a:ln>
                <a:solidFill>
                  <a:srgbClr val="7F7F7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uk-UA" sz="700" b="0" i="0" u="none" strike="noStrike" kern="1200" cap="none" spc="0" normalizeH="0" baseline="0" noProof="0" dirty="0">
              <a:ln>
                <a:noFill/>
              </a:ln>
              <a:solidFill>
                <a:srgbClr val="7F7F7F"/>
              </a:solidFill>
              <a:effectLst/>
              <a:uLnTx/>
              <a:uFillTx/>
              <a:latin typeface="Arial"/>
              <a:ea typeface="+mn-ea"/>
              <a:cs typeface="+mn-cs"/>
            </a:endParaRPr>
          </a:p>
        </p:txBody>
      </p:sp>
      <p:sp>
        <p:nvSpPr>
          <p:cNvPr id="2" name="Title 1"/>
          <p:cNvSpPr>
            <a:spLocks noGrp="1"/>
          </p:cNvSpPr>
          <p:nvPr>
            <p:ph type="title" idx="4294967295"/>
          </p:nvPr>
        </p:nvSpPr>
        <p:spPr>
          <a:xfrm>
            <a:off x="0" y="457200"/>
            <a:ext cx="7772400" cy="960438"/>
          </a:xfrm>
          <a:prstGeom prst="rect">
            <a:avLst/>
          </a:prstGeom>
        </p:spPr>
        <p:txBody>
          <a:bodyPr>
            <a:noAutofit/>
          </a:bodyPr>
          <a:lstStyle/>
          <a:p>
            <a:r>
              <a:rPr lang="en-US" sz="2200" dirty="0" smtClean="0"/>
              <a:t>UK-HARPIII results: </a:t>
            </a:r>
            <a:br>
              <a:rPr lang="en-US" sz="2200" dirty="0" smtClean="0"/>
            </a:br>
            <a:r>
              <a:rPr lang="en-US" sz="2200" dirty="0" smtClean="0"/>
              <a:t>No difference in GFR or </a:t>
            </a:r>
            <a:r>
              <a:rPr lang="en-US" sz="2200" dirty="0"/>
              <a:t>U</a:t>
            </a:r>
            <a:r>
              <a:rPr lang="en-US" sz="2200" dirty="0" smtClean="0"/>
              <a:t>ACR between sacubitril/valsartan and irbesartan groups </a:t>
            </a:r>
            <a:endParaRPr lang="en-US" sz="2200" dirty="0"/>
          </a:p>
        </p:txBody>
      </p:sp>
      <p:sp>
        <p:nvSpPr>
          <p:cNvPr id="3" name="Content Placeholder 2"/>
          <p:cNvSpPr>
            <a:spLocks noGrp="1"/>
          </p:cNvSpPr>
          <p:nvPr>
            <p:ph idx="4294967295"/>
          </p:nvPr>
        </p:nvSpPr>
        <p:spPr>
          <a:xfrm>
            <a:off x="996950" y="1508125"/>
            <a:ext cx="8147050" cy="4527550"/>
          </a:xfrm>
        </p:spPr>
        <p:txBody>
          <a:bodyPr>
            <a:normAutofit/>
          </a:bodyPr>
          <a:lstStyle/>
          <a:p>
            <a:pPr>
              <a:spcAft>
                <a:spcPts val="600"/>
              </a:spcAft>
            </a:pPr>
            <a:r>
              <a:rPr lang="en-GB" sz="1380" dirty="0"/>
              <a:t>Baseline mean eGFR was </a:t>
            </a:r>
            <a:r>
              <a:rPr lang="en-GB" sz="1380" dirty="0" smtClean="0"/>
              <a:t>35.4±11 mL/min/1.73m</a:t>
            </a:r>
            <a:r>
              <a:rPr lang="en-GB" sz="1380" baseline="30000" dirty="0" smtClean="0"/>
              <a:t>2</a:t>
            </a:r>
            <a:r>
              <a:rPr lang="en-GB" sz="1380" dirty="0" smtClean="0"/>
              <a:t> </a:t>
            </a:r>
            <a:r>
              <a:rPr lang="en-GB" sz="1380" dirty="0"/>
              <a:t>and median U</a:t>
            </a:r>
            <a:r>
              <a:rPr lang="en-GB" sz="1380" dirty="0" smtClean="0"/>
              <a:t>ACR </a:t>
            </a:r>
            <a:r>
              <a:rPr lang="en-GB" sz="1380" dirty="0"/>
              <a:t>was 54 </a:t>
            </a:r>
            <a:r>
              <a:rPr lang="en-GB" sz="1380" dirty="0" smtClean="0"/>
              <a:t>(11</a:t>
            </a:r>
            <a:r>
              <a:rPr lang="en-GB" sz="1380" dirty="0" smtClean="0">
                <a:cs typeface="Arial"/>
              </a:rPr>
              <a:t>─</a:t>
            </a:r>
            <a:r>
              <a:rPr lang="en-GB" sz="1380" dirty="0" smtClean="0">
                <a:latin typeface="Arial"/>
                <a:cs typeface="Arial"/>
              </a:rPr>
              <a:t>162) </a:t>
            </a:r>
            <a:r>
              <a:rPr lang="en-GB" sz="1380" dirty="0" smtClean="0"/>
              <a:t>mg/</a:t>
            </a:r>
            <a:r>
              <a:rPr lang="en-GB" sz="1380" dirty="0" err="1" smtClean="0"/>
              <a:t>mmol</a:t>
            </a:r>
            <a:r>
              <a:rPr lang="en-GB" sz="1380" dirty="0" smtClean="0"/>
              <a:t> </a:t>
            </a:r>
          </a:p>
          <a:p>
            <a:pPr marL="228600" lvl="1">
              <a:spcAft>
                <a:spcPts val="600"/>
              </a:spcAft>
              <a:buSzPct val="120000"/>
              <a:buFont typeface="Arial" pitchFamily="34" charset="0"/>
              <a:buChar char="•"/>
              <a:tabLst>
                <a:tab pos="3998913" algn="r"/>
                <a:tab pos="8229600" algn="r"/>
              </a:tabLst>
            </a:pPr>
            <a:r>
              <a:rPr lang="en-GB" sz="1380" dirty="0" smtClean="0"/>
              <a:t>Compared with irbesartan, sacubitril/valsartan </a:t>
            </a:r>
            <a:r>
              <a:rPr lang="en-GB" sz="1380" dirty="0"/>
              <a:t>had </a:t>
            </a:r>
            <a:r>
              <a:rPr lang="en-GB" sz="1380" dirty="0" smtClean="0"/>
              <a:t>similar effect on change in </a:t>
            </a:r>
            <a:r>
              <a:rPr lang="en-GB" sz="1380" dirty="0" err="1" smtClean="0"/>
              <a:t>mGFR</a:t>
            </a:r>
            <a:r>
              <a:rPr lang="en-GB" sz="1380" dirty="0" smtClean="0"/>
              <a:t>* </a:t>
            </a:r>
            <a:r>
              <a:rPr lang="en-GB" sz="1380" dirty="0"/>
              <a:t>at 12 </a:t>
            </a:r>
            <a:r>
              <a:rPr lang="en-GB" sz="1380" dirty="0" smtClean="0"/>
              <a:t>months (primary endpoint) and eGFR </a:t>
            </a:r>
            <a:r>
              <a:rPr lang="en-GB" sz="1380" dirty="0"/>
              <a:t>at any time </a:t>
            </a:r>
            <a:r>
              <a:rPr lang="en-GB" sz="1380" dirty="0" smtClean="0"/>
              <a:t>point over 12 months</a:t>
            </a:r>
          </a:p>
          <a:p>
            <a:pPr marL="231775" lvl="1" indent="-231775">
              <a:spcBef>
                <a:spcPts val="1200"/>
              </a:spcBef>
              <a:spcAft>
                <a:spcPts val="600"/>
              </a:spcAft>
              <a:buSzPct val="120000"/>
              <a:buFont typeface="Arial" panose="020B0604020202020204" pitchFamily="34" charset="0"/>
              <a:buChar char="•"/>
            </a:pPr>
            <a:endParaRPr lang="en-GB" sz="1380" dirty="0" smtClean="0"/>
          </a:p>
          <a:p>
            <a:pPr marL="231775" lvl="1" indent="-231775">
              <a:spcBef>
                <a:spcPts val="1200"/>
              </a:spcBef>
              <a:spcAft>
                <a:spcPts val="600"/>
              </a:spcAft>
              <a:buSzPct val="120000"/>
              <a:buFont typeface="Arial" panose="020B0604020202020204" pitchFamily="34" charset="0"/>
              <a:buChar char="•"/>
            </a:pPr>
            <a:endParaRPr lang="en-GB" sz="1380" dirty="0"/>
          </a:p>
          <a:p>
            <a:pPr marL="231775" lvl="1" indent="-231775">
              <a:spcBef>
                <a:spcPts val="1200"/>
              </a:spcBef>
              <a:spcAft>
                <a:spcPts val="600"/>
              </a:spcAft>
              <a:buSzPct val="120000"/>
              <a:buFont typeface="Arial" panose="020B0604020202020204" pitchFamily="34" charset="0"/>
              <a:buChar char="•"/>
            </a:pPr>
            <a:endParaRPr lang="en-GB" sz="1380" dirty="0" smtClean="0"/>
          </a:p>
          <a:p>
            <a:pPr marL="0" lvl="1" indent="0">
              <a:spcBef>
                <a:spcPts val="1200"/>
              </a:spcBef>
              <a:spcAft>
                <a:spcPts val="600"/>
              </a:spcAft>
              <a:buSzPct val="120000"/>
              <a:buNone/>
            </a:pPr>
            <a:endParaRPr lang="en-GB" sz="1380" dirty="0"/>
          </a:p>
          <a:p>
            <a:pPr marL="0" lvl="1" indent="0">
              <a:spcBef>
                <a:spcPts val="1200"/>
              </a:spcBef>
              <a:spcAft>
                <a:spcPts val="600"/>
              </a:spcAft>
              <a:buSzPct val="120000"/>
              <a:buNone/>
            </a:pPr>
            <a:endParaRPr lang="en-GB" sz="1380" dirty="0"/>
          </a:p>
        </p:txBody>
      </p:sp>
      <p:sp>
        <p:nvSpPr>
          <p:cNvPr id="6" name="Text Placeholder 5"/>
          <p:cNvSpPr>
            <a:spLocks noGrp="1"/>
          </p:cNvSpPr>
          <p:nvPr>
            <p:ph type="body" sz="quarter" idx="4294967295"/>
          </p:nvPr>
        </p:nvSpPr>
        <p:spPr>
          <a:xfrm>
            <a:off x="6403975" y="6096000"/>
            <a:ext cx="2740025" cy="457200"/>
          </a:xfrm>
        </p:spPr>
        <p:txBody>
          <a:bodyPr>
            <a:normAutofit fontScale="92500"/>
          </a:bodyPr>
          <a:lstStyle/>
          <a:p>
            <a:r>
              <a:rPr lang="en-US" sz="900" dirty="0"/>
              <a:t>Haynes et al., Poster FR-PO1064 presented at ASN meeting Late-breaking clinical trial session, Nov 3, 2017</a:t>
            </a:r>
          </a:p>
        </p:txBody>
      </p:sp>
      <p:sp>
        <p:nvSpPr>
          <p:cNvPr id="7" name="Text Placeholder 6"/>
          <p:cNvSpPr>
            <a:spLocks noGrp="1"/>
          </p:cNvSpPr>
          <p:nvPr>
            <p:ph type="body" sz="quarter" idx="4294967295"/>
          </p:nvPr>
        </p:nvSpPr>
        <p:spPr>
          <a:xfrm>
            <a:off x="577646" y="5768314"/>
            <a:ext cx="3354388" cy="457200"/>
          </a:xfrm>
        </p:spPr>
        <p:txBody>
          <a:bodyPr>
            <a:normAutofit fontScale="77500" lnSpcReduction="20000"/>
          </a:bodyPr>
          <a:lstStyle/>
          <a:p>
            <a:r>
              <a:rPr lang="en-US" sz="900" dirty="0" smtClean="0"/>
              <a:t>BP, blood pressure; CI, confidence interval; CKD, chronic kidney disease; eGFR, estimated glomerular filtration rate; GFR, glomerular filtration rate; </a:t>
            </a:r>
            <a:r>
              <a:rPr lang="en-US" sz="900" dirty="0" err="1" smtClean="0"/>
              <a:t>mGFR</a:t>
            </a:r>
            <a:r>
              <a:rPr lang="en-US" sz="900" dirty="0"/>
              <a:t>, </a:t>
            </a:r>
            <a:r>
              <a:rPr lang="en-US" sz="900" dirty="0" smtClean="0"/>
              <a:t>measured glomerular </a:t>
            </a:r>
            <a:r>
              <a:rPr lang="en-US" sz="900" dirty="0"/>
              <a:t>filtration </a:t>
            </a:r>
            <a:r>
              <a:rPr lang="en-US" sz="900" dirty="0" smtClean="0"/>
              <a:t>rate; Sac/</a:t>
            </a:r>
            <a:r>
              <a:rPr lang="en-US" sz="900" dirty="0" err="1" smtClean="0"/>
              <a:t>val</a:t>
            </a:r>
            <a:r>
              <a:rPr lang="en-US" sz="900" dirty="0"/>
              <a:t>, </a:t>
            </a:r>
            <a:r>
              <a:rPr lang="en-US" sz="900" dirty="0" smtClean="0"/>
              <a:t>sacubitril/valsartan; SE, standard error; UACR</a:t>
            </a:r>
            <a:r>
              <a:rPr lang="en-US" sz="900" dirty="0"/>
              <a:t>, urine albumin-to-creatinine </a:t>
            </a:r>
            <a:r>
              <a:rPr lang="en-US" sz="900" dirty="0" smtClean="0"/>
              <a:t>ratio</a:t>
            </a:r>
            <a:endParaRPr lang="en-US" sz="900" dirty="0"/>
          </a:p>
        </p:txBody>
      </p:sp>
      <p:grpSp>
        <p:nvGrpSpPr>
          <p:cNvPr id="10" name="Group 9"/>
          <p:cNvGrpSpPr/>
          <p:nvPr/>
        </p:nvGrpSpPr>
        <p:grpSpPr>
          <a:xfrm>
            <a:off x="701675" y="3049525"/>
            <a:ext cx="7968655" cy="2428515"/>
            <a:chOff x="701675" y="2366595"/>
            <a:chExt cx="7968655" cy="2428515"/>
          </a:xfrm>
        </p:grpSpPr>
        <p:graphicFrame>
          <p:nvGraphicFramePr>
            <p:cNvPr id="14" name="Chart 13"/>
            <p:cNvGraphicFramePr>
              <a:graphicFrameLocks/>
            </p:cNvGraphicFramePr>
            <p:nvPr>
              <p:extLst/>
            </p:nvPr>
          </p:nvGraphicFramePr>
          <p:xfrm>
            <a:off x="988160" y="2632668"/>
            <a:ext cx="4191000" cy="2058294"/>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a:off x="3509470" y="3537915"/>
              <a:ext cx="457200" cy="0"/>
            </a:xfrm>
            <a:prstGeom prst="line">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3392729" y="3201315"/>
              <a:ext cx="723901" cy="2628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t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950" b="0" i="1" u="none" strike="noStrike" kern="1200" cap="none" spc="0" normalizeH="0" baseline="0" noProof="0" dirty="0">
                  <a:ln>
                    <a:noFill/>
                  </a:ln>
                  <a:solidFill>
                    <a:srgbClr val="000000"/>
                  </a:solidFill>
                  <a:effectLst/>
                  <a:uLnTx/>
                  <a:uFillTx/>
                  <a:latin typeface="Arial"/>
                  <a:ea typeface="+mn-ea"/>
                  <a:cs typeface="+mn-cs"/>
                </a:rPr>
                <a:t>P=0.86</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000000"/>
                  </a:solidFill>
                  <a:effectLst/>
                  <a:uLnTx/>
                  <a:uFillTx/>
                  <a:latin typeface="Arial"/>
                  <a:ea typeface="+mn-ea"/>
                  <a:cs typeface="+mn-cs"/>
                </a:rPr>
                <a:t>0.1 ± 0.7</a:t>
              </a:r>
            </a:p>
          </p:txBody>
        </p:sp>
        <p:grpSp>
          <p:nvGrpSpPr>
            <p:cNvPr id="9" name="Group 8"/>
            <p:cNvGrpSpPr/>
            <p:nvPr/>
          </p:nvGrpSpPr>
          <p:grpSpPr>
            <a:xfrm>
              <a:off x="701675" y="2366595"/>
              <a:ext cx="7968655" cy="2428515"/>
              <a:chOff x="701675" y="2366595"/>
              <a:chExt cx="7968655" cy="2428515"/>
            </a:xfrm>
          </p:grpSpPr>
          <p:grpSp>
            <p:nvGrpSpPr>
              <p:cNvPr id="310" name="Group 309"/>
              <p:cNvGrpSpPr/>
              <p:nvPr/>
            </p:nvGrpSpPr>
            <p:grpSpPr>
              <a:xfrm>
                <a:off x="701675" y="2366595"/>
                <a:ext cx="7968655" cy="2428515"/>
                <a:chOff x="701675" y="2670175"/>
                <a:chExt cx="7968655" cy="2428515"/>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267" y="2876588"/>
                  <a:ext cx="3702887" cy="222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 name="TextBox 308"/>
                <p:cNvSpPr txBox="1"/>
                <p:nvPr/>
              </p:nvSpPr>
              <p:spPr>
                <a:xfrm>
                  <a:off x="701675" y="2670175"/>
                  <a:ext cx="40110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Arial"/>
                      <a:ea typeface="+mn-ea"/>
                      <a:cs typeface="+mn-cs"/>
                    </a:rPr>
                    <a:t>mGFR</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 at randomization and Month 12</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14" name="TextBox 313"/>
                <p:cNvSpPr txBox="1"/>
                <p:nvPr/>
              </p:nvSpPr>
              <p:spPr>
                <a:xfrm>
                  <a:off x="4709517" y="2670175"/>
                  <a:ext cx="396081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Change in </a:t>
                  </a:r>
                  <a:r>
                    <a:rPr kumimoji="0" lang="en-US" sz="1200" b="1" i="0" u="none" strike="noStrike" kern="1200" cap="none" spc="0" normalizeH="0" baseline="0" noProof="0" dirty="0">
                      <a:ln>
                        <a:noFill/>
                      </a:ln>
                      <a:solidFill>
                        <a:srgbClr val="000000"/>
                      </a:solidFill>
                      <a:effectLst/>
                      <a:uLnTx/>
                      <a:uFillTx/>
                      <a:latin typeface="Arial"/>
                      <a:ea typeface="+mn-ea"/>
                      <a:cs typeface="+mn-cs"/>
                    </a:rPr>
                    <a:t>e</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GFR over 12 months</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 name="TextBox 7"/>
              <p:cNvSpPr txBox="1"/>
              <p:nvPr/>
            </p:nvSpPr>
            <p:spPr>
              <a:xfrm rot="16200000">
                <a:off x="-159599" y="3404343"/>
                <a:ext cx="20491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Arial"/>
                    <a:ea typeface="+mn-ea"/>
                    <a:cs typeface="+mn-cs"/>
                  </a:rPr>
                  <a:t>mGFR</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 (mL/min/1.73m</a:t>
                </a:r>
                <a:r>
                  <a:rPr kumimoji="0" lang="en-US" sz="1200" b="1" i="0" u="none" strike="noStrike" kern="1200" cap="none" spc="0" normalizeH="0" baseline="30000" noProof="0" dirty="0" smtClean="0">
                    <a:ln>
                      <a:noFill/>
                    </a:ln>
                    <a:solidFill>
                      <a:srgbClr val="000000"/>
                    </a:solidFill>
                    <a:effectLst/>
                    <a:uLnTx/>
                    <a:uFillTx/>
                    <a:latin typeface="Arial"/>
                    <a:ea typeface="+mn-ea"/>
                    <a:cs typeface="+mn-cs"/>
                  </a:rPr>
                  <a:t>2</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rot="16200000">
                <a:off x="4016765" y="3328449"/>
                <a:ext cx="2049165"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GFR (mL/min/1.73m</a:t>
                </a:r>
                <a:r>
                  <a:rPr kumimoji="0" lang="en-US" sz="1200" b="1" i="0" u="none" strike="noStrike" kern="1200" cap="none" spc="0" normalizeH="0" baseline="30000" noProof="0" dirty="0" smtClean="0">
                    <a:ln>
                      <a:noFill/>
                    </a:ln>
                    <a:solidFill>
                      <a:srgbClr val="000000"/>
                    </a:solidFill>
                    <a:effectLst/>
                    <a:uLnTx/>
                    <a:uFillTx/>
                    <a:latin typeface="Arial"/>
                    <a:ea typeface="+mn-ea"/>
                    <a:cs typeface="+mn-cs"/>
                  </a:rPr>
                  <a:t>2</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0" name="Rectangle 19"/>
          <p:cNvSpPr/>
          <p:nvPr/>
        </p:nvSpPr>
        <p:spPr>
          <a:xfrm>
            <a:off x="4709517" y="5617155"/>
            <a:ext cx="43284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1" u="none" strike="noStrike" kern="1200" cap="none" spc="0" normalizeH="0" baseline="0" noProof="0" dirty="0" smtClean="0">
                <a:ln>
                  <a:noFill/>
                </a:ln>
                <a:solidFill>
                  <a:srgbClr val="000000"/>
                </a:solidFill>
                <a:effectLst/>
                <a:uLnTx/>
                <a:uFillTx/>
                <a:latin typeface="Arial"/>
                <a:ea typeface="+mn-ea"/>
                <a:cs typeface="+mn-cs"/>
              </a:rPr>
              <a:t>* measured </a:t>
            </a:r>
            <a:r>
              <a:rPr kumimoji="0" lang="en-US" sz="1050" b="0" i="1" u="none" strike="noStrike" kern="1200" cap="none" spc="0" normalizeH="0" baseline="0" noProof="0" dirty="0">
                <a:ln>
                  <a:noFill/>
                </a:ln>
                <a:solidFill>
                  <a:srgbClr val="000000"/>
                </a:solidFill>
                <a:effectLst/>
                <a:uLnTx/>
                <a:uFillTx/>
                <a:latin typeface="Arial"/>
                <a:ea typeface="+mn-ea"/>
                <a:cs typeface="+mn-cs"/>
              </a:rPr>
              <a:t>by </a:t>
            </a:r>
            <a:r>
              <a:rPr kumimoji="0" lang="en-US" sz="1050" b="0" i="1" u="none" strike="noStrike" kern="1200" cap="none" spc="0" normalizeH="0" baseline="30000" noProof="0" dirty="0">
                <a:ln>
                  <a:noFill/>
                </a:ln>
                <a:solidFill>
                  <a:srgbClr val="000000"/>
                </a:solidFill>
                <a:effectLst/>
                <a:uLnTx/>
                <a:uFillTx/>
                <a:latin typeface="Arial"/>
                <a:ea typeface="+mn-ea"/>
                <a:cs typeface="+mn-cs"/>
              </a:rPr>
              <a:t>51</a:t>
            </a:r>
            <a:r>
              <a:rPr kumimoji="0" lang="en-US" sz="1050" b="0" i="1" u="none" strike="noStrike" kern="1200" cap="none" spc="0" normalizeH="0" baseline="0" noProof="0" dirty="0">
                <a:ln>
                  <a:noFill/>
                </a:ln>
                <a:solidFill>
                  <a:srgbClr val="000000"/>
                </a:solidFill>
                <a:effectLst/>
                <a:uLnTx/>
                <a:uFillTx/>
                <a:latin typeface="Arial"/>
                <a:ea typeface="+mn-ea"/>
                <a:cs typeface="+mn-cs"/>
              </a:rPr>
              <a:t>Chromium-EDTA clearance [or approved </a:t>
            </a:r>
            <a:r>
              <a:rPr kumimoji="0" lang="en-US" sz="1050" b="0" i="1" u="none" strike="noStrike" kern="1200" cap="none" spc="0" normalizeH="0" baseline="0" noProof="0" dirty="0" smtClean="0">
                <a:ln>
                  <a:noFill/>
                </a:ln>
                <a:solidFill>
                  <a:srgbClr val="000000"/>
                </a:solidFill>
                <a:effectLst/>
                <a:uLnTx/>
                <a:uFillTx/>
                <a:latin typeface="Arial"/>
                <a:ea typeface="+mn-ea"/>
                <a:cs typeface="+mn-cs"/>
              </a:rPr>
              <a:t>alternative]</a:t>
            </a:r>
            <a:endParaRPr kumimoji="0" lang="en-US" sz="1050" b="0" i="1"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6987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38163" y="6402388"/>
            <a:ext cx="400050" cy="247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547CF9-5B10-D24F-A8D7-45A9778164F7}" type="slidenum">
              <a:rPr kumimoji="0" lang="uk-UA" sz="700" b="0" i="0" u="none" strike="noStrike" kern="1200" cap="none" spc="0" normalizeH="0" baseline="0" noProof="0" smtClean="0">
                <a:ln>
                  <a:noFill/>
                </a:ln>
                <a:solidFill>
                  <a:srgbClr val="7F7F7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uk-UA" sz="700" b="0" i="0" u="none" strike="noStrike" kern="1200" cap="none" spc="0" normalizeH="0" baseline="0" noProof="0" dirty="0">
              <a:ln>
                <a:noFill/>
              </a:ln>
              <a:solidFill>
                <a:srgbClr val="7F7F7F"/>
              </a:solidFill>
              <a:effectLst/>
              <a:uLnTx/>
              <a:uFillTx/>
              <a:latin typeface="Arial"/>
              <a:ea typeface="+mn-ea"/>
              <a:cs typeface="+mn-cs"/>
            </a:endParaRPr>
          </a:p>
        </p:txBody>
      </p:sp>
      <p:sp>
        <p:nvSpPr>
          <p:cNvPr id="2" name="Title 1"/>
          <p:cNvSpPr>
            <a:spLocks noGrp="1"/>
          </p:cNvSpPr>
          <p:nvPr>
            <p:ph type="title" idx="4294967295"/>
          </p:nvPr>
        </p:nvSpPr>
        <p:spPr>
          <a:xfrm>
            <a:off x="0" y="457200"/>
            <a:ext cx="7772400" cy="960438"/>
          </a:xfrm>
          <a:prstGeom prst="rect">
            <a:avLst/>
          </a:prstGeom>
        </p:spPr>
        <p:txBody>
          <a:bodyPr>
            <a:noAutofit/>
          </a:bodyPr>
          <a:lstStyle/>
          <a:p>
            <a:r>
              <a:rPr lang="en-US" sz="2200" dirty="0" smtClean="0"/>
              <a:t>Sacubitril/valsartan was well-tolerated in patients with CKD </a:t>
            </a:r>
            <a:endParaRPr lang="en-US" sz="2200" dirty="0"/>
          </a:p>
        </p:txBody>
      </p:sp>
      <p:sp>
        <p:nvSpPr>
          <p:cNvPr id="3" name="Content Placeholder 2"/>
          <p:cNvSpPr>
            <a:spLocks noGrp="1"/>
          </p:cNvSpPr>
          <p:nvPr>
            <p:ph idx="4294967295"/>
          </p:nvPr>
        </p:nvSpPr>
        <p:spPr>
          <a:xfrm>
            <a:off x="0" y="1508125"/>
            <a:ext cx="7772400" cy="4527550"/>
          </a:xfrm>
        </p:spPr>
        <p:txBody>
          <a:bodyPr>
            <a:normAutofit/>
          </a:bodyPr>
          <a:lstStyle/>
          <a:p>
            <a:pPr marL="231775" lvl="1" indent="-231775">
              <a:spcBef>
                <a:spcPts val="1200"/>
              </a:spcBef>
              <a:buSzPct val="120000"/>
              <a:buFont typeface="Arial" panose="020B0604020202020204" pitchFamily="34" charset="0"/>
              <a:buChar char="•"/>
            </a:pPr>
            <a:r>
              <a:rPr lang="en-GB" sz="1400" dirty="0"/>
              <a:t>The rates of adverse events were similar in sacubitril/valsartan group, vs. irbesartan group</a:t>
            </a:r>
          </a:p>
          <a:p>
            <a:pPr marL="461963" lvl="2" indent="-233363">
              <a:spcAft>
                <a:spcPts val="600"/>
              </a:spcAft>
              <a:buSzPct val="120000"/>
              <a:buFont typeface="Arial" panose="020B0604020202020204" pitchFamily="34" charset="0"/>
              <a:buChar char="−"/>
            </a:pPr>
            <a:r>
              <a:rPr lang="en-GB" sz="1400" dirty="0" smtClean="0"/>
              <a:t>Serious adverse events: 61 (29.5%) vs. 59 (28.5%); </a:t>
            </a:r>
            <a:r>
              <a:rPr lang="en-GB" sz="1400" dirty="0" smtClean="0">
                <a:solidFill>
                  <a:srgbClr val="000000"/>
                </a:solidFill>
              </a:rPr>
              <a:t>rate ratio 1.07 (0.75─1.53)</a:t>
            </a:r>
          </a:p>
          <a:p>
            <a:pPr marL="461963" lvl="2" indent="-233363">
              <a:spcAft>
                <a:spcPts val="600"/>
              </a:spcAft>
              <a:buSzPct val="120000"/>
              <a:buFont typeface="Arial" panose="020B0604020202020204" pitchFamily="34" charset="0"/>
              <a:buChar char="−"/>
            </a:pPr>
            <a:r>
              <a:rPr lang="en-GB" sz="1400" dirty="0">
                <a:solidFill>
                  <a:srgbClr val="000000"/>
                </a:solidFill>
              </a:rPr>
              <a:t>N</a:t>
            </a:r>
            <a:r>
              <a:rPr lang="en-GB" sz="1400" dirty="0" smtClean="0">
                <a:solidFill>
                  <a:srgbClr val="000000"/>
                </a:solidFill>
              </a:rPr>
              <a:t>on-s</a:t>
            </a:r>
            <a:r>
              <a:rPr lang="en-GB" sz="1400" dirty="0" smtClean="0"/>
              <a:t>erious </a:t>
            </a:r>
            <a:r>
              <a:rPr lang="en-GB" sz="1400" dirty="0"/>
              <a:t>adverse </a:t>
            </a:r>
            <a:r>
              <a:rPr lang="en-GB" sz="1400" dirty="0" smtClean="0"/>
              <a:t>events: 76 (36.7%) </a:t>
            </a:r>
            <a:r>
              <a:rPr lang="en-GB" sz="1400" dirty="0"/>
              <a:t>vs. </a:t>
            </a:r>
            <a:r>
              <a:rPr lang="en-GB" sz="1400" dirty="0" smtClean="0"/>
              <a:t>58 </a:t>
            </a:r>
            <a:r>
              <a:rPr lang="en-GB" sz="1400" dirty="0"/>
              <a:t>(</a:t>
            </a:r>
            <a:r>
              <a:rPr lang="en-GB" sz="1400" dirty="0" smtClean="0"/>
              <a:t>28.0%); </a:t>
            </a:r>
            <a:r>
              <a:rPr lang="en-GB" sz="1400" dirty="0">
                <a:solidFill>
                  <a:srgbClr val="000000"/>
                </a:solidFill>
              </a:rPr>
              <a:t>rate ratio </a:t>
            </a:r>
            <a:r>
              <a:rPr lang="en-GB" sz="1400" dirty="0" smtClean="0">
                <a:solidFill>
                  <a:srgbClr val="000000"/>
                </a:solidFill>
              </a:rPr>
              <a:t>1.35 (0.96─1.90)</a:t>
            </a:r>
            <a:endParaRPr lang="en-GB" sz="1400" dirty="0" smtClean="0"/>
          </a:p>
          <a:p>
            <a:pPr marL="231775" lvl="1" indent="-231775">
              <a:spcBef>
                <a:spcPts val="1200"/>
              </a:spcBef>
              <a:buSzPct val="120000"/>
              <a:buFont typeface="Arial" panose="020B0604020202020204" pitchFamily="34" charset="0"/>
              <a:buChar char="•"/>
            </a:pPr>
            <a:r>
              <a:rPr lang="en-GB" sz="1400" dirty="0" smtClean="0"/>
              <a:t>Difference in the incidence of </a:t>
            </a:r>
            <a:r>
              <a:rPr lang="en-GB" sz="1400" dirty="0" err="1" smtClean="0"/>
              <a:t>hyperkalemia</a:t>
            </a:r>
            <a:r>
              <a:rPr lang="en-GB" sz="1400" dirty="0" smtClean="0"/>
              <a:t> (Potassium </a:t>
            </a:r>
            <a:r>
              <a:rPr lang="en-GB" sz="1400" dirty="0"/>
              <a:t>&gt;</a:t>
            </a:r>
            <a:r>
              <a:rPr lang="en-GB" sz="1400" dirty="0" smtClean="0"/>
              <a:t>5.5 </a:t>
            </a:r>
            <a:r>
              <a:rPr lang="en-GB" sz="1400" dirty="0" err="1" smtClean="0"/>
              <a:t>mmol</a:t>
            </a:r>
            <a:r>
              <a:rPr lang="en-GB" sz="1400" dirty="0" smtClean="0"/>
              <a:t>/L; P=0.10</a:t>
            </a:r>
            <a:r>
              <a:rPr lang="en-GB" sz="1400" dirty="0"/>
              <a:t>) or ≥25% reduction in eGFR</a:t>
            </a:r>
            <a:r>
              <a:rPr lang="en-GB" sz="1400" dirty="0">
                <a:solidFill>
                  <a:srgbClr val="000000"/>
                </a:solidFill>
              </a:rPr>
              <a:t> </a:t>
            </a:r>
            <a:r>
              <a:rPr lang="en-GB" sz="1400" dirty="0" smtClean="0">
                <a:solidFill>
                  <a:srgbClr val="000000"/>
                </a:solidFill>
              </a:rPr>
              <a:t>(P=0.75) </a:t>
            </a:r>
            <a:r>
              <a:rPr lang="en-GB" sz="1400" dirty="0"/>
              <a:t>between sacubitril/valsartan and irbesartan groups </a:t>
            </a:r>
            <a:r>
              <a:rPr lang="en-GB" sz="1400" dirty="0" smtClean="0">
                <a:solidFill>
                  <a:srgbClr val="000000"/>
                </a:solidFill>
              </a:rPr>
              <a:t>was not statistically significant</a:t>
            </a:r>
          </a:p>
          <a:p>
            <a:pPr marL="231775" lvl="1" indent="-231775">
              <a:spcBef>
                <a:spcPts val="1200"/>
              </a:spcBef>
              <a:buSzPct val="120000"/>
              <a:buFont typeface="Arial" panose="020B0604020202020204" pitchFamily="34" charset="0"/>
              <a:buChar char="•"/>
            </a:pPr>
            <a:endParaRPr lang="en-GB" sz="1400" dirty="0">
              <a:solidFill>
                <a:srgbClr val="000000"/>
              </a:solidFill>
            </a:endParaRPr>
          </a:p>
          <a:p>
            <a:pPr marL="231775" lvl="1" indent="-231775">
              <a:spcBef>
                <a:spcPts val="1200"/>
              </a:spcBef>
              <a:buSzPct val="120000"/>
              <a:buFont typeface="Arial" panose="020B0604020202020204" pitchFamily="34" charset="0"/>
              <a:buChar char="•"/>
            </a:pPr>
            <a:endParaRPr lang="en-GB" sz="900" dirty="0" smtClean="0">
              <a:solidFill>
                <a:srgbClr val="000000"/>
              </a:solidFill>
            </a:endParaRPr>
          </a:p>
          <a:p>
            <a:pPr marL="231775" lvl="1" indent="-231775">
              <a:spcBef>
                <a:spcPts val="1200"/>
              </a:spcBef>
              <a:buSzPct val="120000"/>
              <a:buFont typeface="Arial" panose="020B0604020202020204" pitchFamily="34" charset="0"/>
              <a:buChar char="•"/>
            </a:pPr>
            <a:endParaRPr lang="en-GB" sz="900" dirty="0" smtClean="0">
              <a:solidFill>
                <a:srgbClr val="000000"/>
              </a:solidFill>
            </a:endParaRPr>
          </a:p>
          <a:p>
            <a:pPr marL="231775" lvl="1" indent="-231775">
              <a:spcBef>
                <a:spcPts val="1200"/>
              </a:spcBef>
              <a:buSzPct val="120000"/>
              <a:buFont typeface="Arial" panose="020B0604020202020204" pitchFamily="34" charset="0"/>
              <a:buChar char="•"/>
            </a:pPr>
            <a:endParaRPr lang="en-GB" sz="900" dirty="0">
              <a:solidFill>
                <a:srgbClr val="000000"/>
              </a:solidFill>
            </a:endParaRPr>
          </a:p>
          <a:p>
            <a:pPr marL="0" lvl="1" indent="0">
              <a:spcBef>
                <a:spcPts val="1200"/>
              </a:spcBef>
              <a:buSzPct val="120000"/>
              <a:buNone/>
            </a:pPr>
            <a:endParaRPr lang="en-GB" sz="1400" dirty="0" smtClean="0">
              <a:solidFill>
                <a:srgbClr val="000000"/>
              </a:solidFill>
            </a:endParaRPr>
          </a:p>
          <a:p>
            <a:pPr marL="0" lvl="1" indent="0">
              <a:spcBef>
                <a:spcPts val="1200"/>
              </a:spcBef>
              <a:buSzPct val="120000"/>
              <a:buNone/>
            </a:pPr>
            <a:endParaRPr lang="en-US" sz="1400" dirty="0" smtClean="0"/>
          </a:p>
          <a:p>
            <a:pPr marL="231775" lvl="1" indent="-231775">
              <a:spcBef>
                <a:spcPts val="1200"/>
              </a:spcBef>
              <a:buSzPct val="120000"/>
              <a:buFont typeface="Arial" panose="020B0604020202020204" pitchFamily="34" charset="0"/>
              <a:buChar char="•"/>
            </a:pPr>
            <a:r>
              <a:rPr lang="en-US" sz="1400" dirty="0" smtClean="0"/>
              <a:t>21</a:t>
            </a:r>
            <a:r>
              <a:rPr lang="en-US" sz="1400" dirty="0"/>
              <a:t>% patients in </a:t>
            </a:r>
            <a:r>
              <a:rPr lang="en-GB" sz="1400" dirty="0"/>
              <a:t>sacubitril/valsartan</a:t>
            </a:r>
            <a:r>
              <a:rPr lang="en-US" sz="1400" dirty="0"/>
              <a:t> group and 20% patients in irbesartan group </a:t>
            </a:r>
            <a:r>
              <a:rPr lang="en-GB" sz="1400" dirty="0"/>
              <a:t>discontinued the treatment</a:t>
            </a:r>
            <a:endParaRPr lang="en-US" sz="1600" dirty="0"/>
          </a:p>
          <a:p>
            <a:pPr marL="231775" lvl="1" indent="-231775">
              <a:spcBef>
                <a:spcPts val="1200"/>
              </a:spcBef>
              <a:buSzPct val="120000"/>
              <a:buFont typeface="Arial" panose="020B0604020202020204" pitchFamily="34" charset="0"/>
              <a:buChar char="•"/>
            </a:pPr>
            <a:endParaRPr lang="en-GB" sz="1400" dirty="0" smtClean="0">
              <a:solidFill>
                <a:srgbClr val="000000"/>
              </a:solidFill>
            </a:endParaRPr>
          </a:p>
          <a:p>
            <a:pPr marL="231775" lvl="1" indent="-231775">
              <a:spcBef>
                <a:spcPts val="1200"/>
              </a:spcBef>
              <a:buSzPct val="120000"/>
              <a:buFont typeface="Arial" panose="020B0604020202020204" pitchFamily="34" charset="0"/>
              <a:buChar char="•"/>
            </a:pPr>
            <a:endParaRPr lang="en-GB" sz="1400" dirty="0"/>
          </a:p>
        </p:txBody>
      </p:sp>
      <p:sp>
        <p:nvSpPr>
          <p:cNvPr id="6" name="Text Placeholder 5"/>
          <p:cNvSpPr>
            <a:spLocks noGrp="1"/>
          </p:cNvSpPr>
          <p:nvPr>
            <p:ph type="body" sz="quarter" idx="4294967295"/>
          </p:nvPr>
        </p:nvSpPr>
        <p:spPr>
          <a:xfrm>
            <a:off x="6478588" y="6096000"/>
            <a:ext cx="2665412" cy="457200"/>
          </a:xfrm>
        </p:spPr>
        <p:txBody>
          <a:bodyPr>
            <a:normAutofit fontScale="92500"/>
          </a:bodyPr>
          <a:lstStyle/>
          <a:p>
            <a:r>
              <a:rPr lang="en-US" sz="900" dirty="0"/>
              <a:t>Haynes et al., Poster FR-PO1064 presented at ASN meeting Late-breaking clinical trial session, Nov 3, 2017</a:t>
            </a:r>
          </a:p>
        </p:txBody>
      </p:sp>
      <p:sp>
        <p:nvSpPr>
          <p:cNvPr id="7" name="Text Placeholder 6"/>
          <p:cNvSpPr>
            <a:spLocks noGrp="1"/>
          </p:cNvSpPr>
          <p:nvPr>
            <p:ph type="body" sz="quarter" idx="4294967295"/>
          </p:nvPr>
        </p:nvSpPr>
        <p:spPr>
          <a:xfrm>
            <a:off x="0" y="6096000"/>
            <a:ext cx="3278188" cy="457200"/>
          </a:xfrm>
        </p:spPr>
        <p:txBody>
          <a:bodyPr/>
          <a:lstStyle/>
          <a:p>
            <a:r>
              <a:rPr lang="en-US" sz="900" dirty="0" smtClean="0"/>
              <a:t>eGFR, estimated glomerular filtration rate</a:t>
            </a:r>
            <a:endParaRPr lang="en-US" sz="900" dirty="0"/>
          </a:p>
        </p:txBody>
      </p:sp>
      <p:graphicFrame>
        <p:nvGraphicFramePr>
          <p:cNvPr id="12" name="Content Placeholder 7"/>
          <p:cNvGraphicFramePr>
            <a:graphicFrameLocks/>
          </p:cNvGraphicFramePr>
          <p:nvPr>
            <p:extLst/>
          </p:nvPr>
        </p:nvGraphicFramePr>
        <p:xfrm>
          <a:off x="1232620" y="3494028"/>
          <a:ext cx="6723429" cy="1452872"/>
        </p:xfrm>
        <a:graphic>
          <a:graphicData uri="http://schemas.openxmlformats.org/drawingml/2006/table">
            <a:tbl>
              <a:tblPr firstRow="1" firstCol="1" bandRow="1">
                <a:tableStyleId>{5C22544A-7EE6-4342-B048-85BDC9FD1C3A}</a:tableStyleId>
              </a:tblPr>
              <a:tblGrid>
                <a:gridCol w="1441685">
                  <a:extLst>
                    <a:ext uri="{9D8B030D-6E8A-4147-A177-3AD203B41FA5}">
                      <a16:colId xmlns="" xmlns:a16="http://schemas.microsoft.com/office/drawing/2014/main" val="2744077045"/>
                    </a:ext>
                  </a:extLst>
                </a:gridCol>
                <a:gridCol w="1442005">
                  <a:extLst>
                    <a:ext uri="{9D8B030D-6E8A-4147-A177-3AD203B41FA5}">
                      <a16:colId xmlns="" xmlns:a16="http://schemas.microsoft.com/office/drawing/2014/main" val="1921640612"/>
                    </a:ext>
                  </a:extLst>
                </a:gridCol>
                <a:gridCol w="1517900">
                  <a:extLst>
                    <a:ext uri="{9D8B030D-6E8A-4147-A177-3AD203B41FA5}">
                      <a16:colId xmlns="" xmlns:a16="http://schemas.microsoft.com/office/drawing/2014/main" val="20002"/>
                    </a:ext>
                  </a:extLst>
                </a:gridCol>
                <a:gridCol w="1062530">
                  <a:extLst>
                    <a:ext uri="{9D8B030D-6E8A-4147-A177-3AD203B41FA5}">
                      <a16:colId xmlns="" xmlns:a16="http://schemas.microsoft.com/office/drawing/2014/main" val="20003"/>
                    </a:ext>
                  </a:extLst>
                </a:gridCol>
                <a:gridCol w="1259309">
                  <a:extLst>
                    <a:ext uri="{9D8B030D-6E8A-4147-A177-3AD203B41FA5}">
                      <a16:colId xmlns="" xmlns:a16="http://schemas.microsoft.com/office/drawing/2014/main" val="20004"/>
                    </a:ext>
                  </a:extLst>
                </a:gridCol>
              </a:tblGrid>
              <a:tr h="318318">
                <a:tc rowSpan="2">
                  <a:txBody>
                    <a:bodyPr/>
                    <a:lstStyle/>
                    <a:p>
                      <a:pPr marL="0" marR="0" indent="0" algn="ctr">
                        <a:lnSpc>
                          <a:spcPct val="200000"/>
                        </a:lnSpc>
                        <a:spcBef>
                          <a:spcPts val="0"/>
                        </a:spcBef>
                        <a:spcAft>
                          <a:spcPts val="0"/>
                        </a:spcAft>
                      </a:pP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5521" marR="55521" marT="0" marB="0">
                    <a:lnR w="12700" cap="flat" cmpd="sng" algn="ctr">
                      <a:solidFill>
                        <a:schemeClr val="bg1"/>
                      </a:solidFill>
                      <a:prstDash val="solid"/>
                      <a:round/>
                      <a:headEnd type="none" w="med" len="med"/>
                      <a:tailEnd type="none" w="med" len="med"/>
                    </a:lnR>
                    <a:lnB w="12700" cap="flat" cmpd="sng" algn="ctr">
                      <a:solidFill>
                        <a:srgbClr val="0460A9"/>
                      </a:solidFill>
                      <a:prstDash val="solid"/>
                      <a:round/>
                      <a:headEnd type="none" w="med" len="med"/>
                      <a:tailEnd type="none" w="med" len="med"/>
                    </a:lnB>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kern="1200" baseline="0" dirty="0" smtClean="0">
                          <a:solidFill>
                            <a:schemeClr val="bg1"/>
                          </a:solidFill>
                          <a:effectLst/>
                          <a:latin typeface="+mn-lt"/>
                          <a:ea typeface="+mn-ea"/>
                          <a:cs typeface="+mn-cs"/>
                        </a:rPr>
                        <a:t>Proportion of patients, n (%)</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hMerge="1">
                  <a:txBody>
                    <a:bodyPr/>
                    <a:lstStyle/>
                    <a:p>
                      <a:endParaRPr lang="en-US"/>
                    </a:p>
                  </a:txBody>
                  <a:tcPr/>
                </a:tc>
                <a:tc hMerge="1">
                  <a:txBody>
                    <a:bodyPr/>
                    <a:lstStyle/>
                    <a:p>
                      <a:endParaRPr lang="en-US"/>
                    </a:p>
                  </a:txBody>
                  <a:tcPr/>
                </a:tc>
                <a:tc hMerge="1">
                  <a:txBody>
                    <a:bodyPr/>
                    <a:lstStyle/>
                    <a:p>
                      <a:endParaRPr lang="en-GB" sz="11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0001"/>
                  </a:ext>
                </a:extLst>
              </a:tr>
              <a:tr h="502920">
                <a:tc vMerge="1">
                  <a:txBody>
                    <a:bodyPr/>
                    <a:lstStyle/>
                    <a:p>
                      <a:pPr marL="0" marR="0" indent="0" algn="ctr">
                        <a:lnSpc>
                          <a:spcPct val="200000"/>
                        </a:lnSpc>
                        <a:spcBef>
                          <a:spcPts val="0"/>
                        </a:spcBef>
                        <a:spcAft>
                          <a:spcPts val="0"/>
                        </a:spcAft>
                      </a:pP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5521" marR="55521" marT="0" marB="0">
                    <a:lnL w="12700" cap="flat" cmpd="sng" algn="ctr">
                      <a:noFill/>
                      <a:prstDash val="solid"/>
                      <a:round/>
                      <a:headEnd type="none" w="med" len="med"/>
                      <a:tailEnd type="none" w="med" len="med"/>
                    </a:lnL>
                    <a:lnR w="12700" cap="flat" cmpd="sng" algn="ctr">
                      <a:solidFill>
                        <a:srgbClr val="0460A9"/>
                      </a:solidFill>
                      <a:prstDash val="solid"/>
                      <a:round/>
                      <a:headEnd type="none" w="med" len="med"/>
                      <a:tailEnd type="none" w="med" len="med"/>
                    </a:lnR>
                    <a:lnT w="12700" cap="flat" cmpd="sng" algn="ctr">
                      <a:solidFill>
                        <a:srgbClr val="0460A9"/>
                      </a:solidFill>
                      <a:prstDash val="solid"/>
                      <a:round/>
                      <a:headEnd type="none" w="med" len="med"/>
                      <a:tailEnd type="none" w="med" len="med"/>
                    </a:lnT>
                    <a:lnB w="12700" cap="flat" cmpd="sng" algn="ctr">
                      <a:solidFill>
                        <a:srgbClr val="0460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kern="1200" baseline="0" dirty="0" smtClean="0">
                          <a:solidFill>
                            <a:schemeClr val="bg1"/>
                          </a:solidFill>
                          <a:effectLst/>
                          <a:latin typeface="+mn-lt"/>
                          <a:ea typeface="+mn-ea"/>
                          <a:cs typeface="+mn-cs"/>
                        </a:rPr>
                        <a:t> Potassium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kern="1200" baseline="0" dirty="0" smtClean="0">
                          <a:solidFill>
                            <a:schemeClr val="bg1"/>
                          </a:solidFill>
                          <a:effectLst/>
                          <a:latin typeface="+mn-lt"/>
                          <a:ea typeface="+mn-ea"/>
                          <a:cs typeface="+mn-cs"/>
                        </a:rPr>
                        <a:t>≥5.5 to &lt;6.0 </a:t>
                      </a:r>
                      <a:r>
                        <a:rPr lang="en-US" sz="1050" b="1" i="1" kern="1200" baseline="0" dirty="0" err="1" smtClean="0">
                          <a:solidFill>
                            <a:schemeClr val="bg1"/>
                          </a:solidFill>
                          <a:effectLst/>
                          <a:latin typeface="+mn-lt"/>
                          <a:ea typeface="+mn-ea"/>
                          <a:cs typeface="+mn-cs"/>
                        </a:rPr>
                        <a:t>mmol</a:t>
                      </a:r>
                      <a:r>
                        <a:rPr lang="en-US" sz="1050" b="1" i="1" kern="1200" baseline="0" dirty="0" smtClean="0">
                          <a:solidFill>
                            <a:schemeClr val="bg1"/>
                          </a:solidFill>
                          <a:effectLst/>
                          <a:latin typeface="+mn-lt"/>
                          <a:ea typeface="+mn-ea"/>
                          <a:cs typeface="+mn-cs"/>
                        </a:rPr>
                        <a:t>/L</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kern="1200" baseline="0" dirty="0" smtClean="0">
                          <a:solidFill>
                            <a:schemeClr val="bg1"/>
                          </a:solidFill>
                          <a:effectLst/>
                          <a:latin typeface="+mn-lt"/>
                          <a:ea typeface="+mn-ea"/>
                          <a:cs typeface="+mn-cs"/>
                        </a:rPr>
                        <a:t> Potassium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kern="1200" baseline="0" dirty="0" smtClean="0">
                          <a:solidFill>
                            <a:schemeClr val="bg1"/>
                          </a:solidFill>
                          <a:effectLst/>
                          <a:latin typeface="+mn-lt"/>
                          <a:ea typeface="+mn-ea"/>
                          <a:cs typeface="+mn-cs"/>
                        </a:rPr>
                        <a:t>≥6.0 to &lt;6.5 </a:t>
                      </a:r>
                      <a:r>
                        <a:rPr lang="en-US" sz="1050" b="1" i="1" kern="1200" baseline="0" dirty="0" err="1" smtClean="0">
                          <a:solidFill>
                            <a:schemeClr val="bg1"/>
                          </a:solidFill>
                          <a:effectLst/>
                          <a:latin typeface="+mn-lt"/>
                          <a:ea typeface="+mn-ea"/>
                          <a:cs typeface="+mn-cs"/>
                        </a:rPr>
                        <a:t>mmol</a:t>
                      </a:r>
                      <a:r>
                        <a:rPr lang="en-US" sz="1050" b="1" i="1" kern="1200" baseline="0" dirty="0" smtClean="0">
                          <a:solidFill>
                            <a:schemeClr val="bg1"/>
                          </a:solidFill>
                          <a:effectLst/>
                          <a:latin typeface="+mn-lt"/>
                          <a:ea typeface="+mn-ea"/>
                          <a:cs typeface="+mn-cs"/>
                        </a:rPr>
                        <a:t>/L</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kern="1200" baseline="0" dirty="0" smtClean="0">
                          <a:solidFill>
                            <a:schemeClr val="bg1"/>
                          </a:solidFill>
                          <a:effectLst/>
                          <a:latin typeface="+mn-lt"/>
                          <a:ea typeface="+mn-ea"/>
                          <a:cs typeface="+mn-cs"/>
                        </a:rPr>
                        <a:t> Potassium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kern="1200" baseline="0" dirty="0" smtClean="0">
                          <a:solidFill>
                            <a:schemeClr val="bg1"/>
                          </a:solidFill>
                          <a:effectLst/>
                          <a:latin typeface="+mn-lt"/>
                          <a:ea typeface="+mn-ea"/>
                          <a:cs typeface="+mn-cs"/>
                        </a:rPr>
                        <a:t> ≥6.5 </a:t>
                      </a:r>
                      <a:r>
                        <a:rPr lang="en-US" sz="1050" b="1" i="1" kern="1200" baseline="0" dirty="0" err="1" smtClean="0">
                          <a:solidFill>
                            <a:schemeClr val="bg1"/>
                          </a:solidFill>
                          <a:effectLst/>
                          <a:latin typeface="+mn-lt"/>
                          <a:ea typeface="+mn-ea"/>
                          <a:cs typeface="+mn-cs"/>
                        </a:rPr>
                        <a:t>mmol</a:t>
                      </a:r>
                      <a:r>
                        <a:rPr lang="en-US" sz="1050" b="1" i="1" kern="1200" baseline="0" dirty="0" smtClean="0">
                          <a:solidFill>
                            <a:schemeClr val="bg1"/>
                          </a:solidFill>
                          <a:effectLst/>
                          <a:latin typeface="+mn-lt"/>
                          <a:ea typeface="+mn-ea"/>
                          <a:cs typeface="+mn-cs"/>
                        </a:rPr>
                        <a:t>/L</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i="1" kern="1200" baseline="0" dirty="0" smtClean="0">
                          <a:solidFill>
                            <a:schemeClr val="bg1"/>
                          </a:solidFill>
                          <a:effectLst/>
                          <a:latin typeface="+mn-lt"/>
                          <a:ea typeface="+mn-ea"/>
                          <a:cs typeface="+mn-cs"/>
                        </a:rPr>
                        <a:t>≥25% reduction in eGFR</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 xmlns:a16="http://schemas.microsoft.com/office/drawing/2014/main" val="10002"/>
                  </a:ext>
                </a:extLst>
              </a:tr>
              <a:tr h="288842">
                <a:tc>
                  <a:txBody>
                    <a:bodyPr/>
                    <a:lstStyle/>
                    <a:p>
                      <a:pPr marL="0" marR="0">
                        <a:lnSpc>
                          <a:spcPct val="100000"/>
                        </a:lnSpc>
                        <a:spcBef>
                          <a:spcPts val="0"/>
                        </a:spcBef>
                        <a:spcAft>
                          <a:spcPts val="0"/>
                        </a:spcAft>
                      </a:pPr>
                      <a:r>
                        <a:rPr lang="en-US" sz="1100" dirty="0" smtClean="0">
                          <a:solidFill>
                            <a:schemeClr val="bg1"/>
                          </a:solidFill>
                          <a:effectLst/>
                          <a:latin typeface="+mn-lt"/>
                          <a:ea typeface="Times New Roman" panose="02020603050405020304" pitchFamily="18" charset="0"/>
                          <a:cs typeface="Times New Roman" panose="02020603050405020304" pitchFamily="18" charset="0"/>
                        </a:rPr>
                        <a:t>Sacubitril/valsartan</a:t>
                      </a:r>
                      <a:endParaRPr lang="en-US" sz="1100" dirty="0">
                        <a:solidFill>
                          <a:schemeClr val="bg1"/>
                        </a:solidFill>
                        <a:effectLst/>
                        <a:latin typeface="+mn-lt"/>
                        <a:ea typeface="Times New Roman" panose="02020603050405020304" pitchFamily="18" charset="0"/>
                        <a:cs typeface="Times New Roman" panose="02020603050405020304" pitchFamily="18" charset="0"/>
                      </a:endParaRPr>
                    </a:p>
                  </a:txBody>
                  <a:tcPr marL="55521" marR="55521" marT="0" marB="0" anchor="ctr">
                    <a:lnT w="12700" cap="flat" cmpd="sng" algn="ctr">
                      <a:solidFill>
                        <a:srgbClr val="0460A9"/>
                      </a:solidFill>
                      <a:prstDash val="solid"/>
                      <a:round/>
                      <a:headEnd type="none" w="med" len="med"/>
                      <a:tailEnd type="none" w="med" len="med"/>
                    </a:lnT>
                    <a:solidFill>
                      <a:srgbClr val="03457B"/>
                    </a:solidFill>
                  </a:tcPr>
                </a:tc>
                <a:tc>
                  <a:txBody>
                    <a:bodyPr/>
                    <a:lstStyle/>
                    <a:p>
                      <a:pPr algn="ctr"/>
                      <a:r>
                        <a:rPr lang="en-GB" sz="1200" dirty="0"/>
                        <a:t>44 (</a:t>
                      </a:r>
                      <a:r>
                        <a:rPr lang="en-GB" sz="1200" dirty="0" smtClean="0"/>
                        <a:t>21)</a:t>
                      </a:r>
                      <a:endParaRPr lang="en-GB" sz="1200" dirty="0"/>
                    </a:p>
                  </a:txBody>
                  <a:tcPr marL="130048" marR="130048" marT="32335" marB="32335" anchor="ct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20 (10)</a:t>
                      </a:r>
                    </a:p>
                  </a:txBody>
                  <a:tcPr marL="130048" marR="130048" marT="32335" marB="32335" anchor="ctr">
                    <a:lnT w="12700" cap="flat" cmpd="sng" algn="ctr">
                      <a:solidFill>
                        <a:schemeClr val="bg1"/>
                      </a:solidFill>
                      <a:prstDash val="solid"/>
                      <a:round/>
                      <a:headEnd type="none" w="med" len="med"/>
                      <a:tailEnd type="none" w="med" len="med"/>
                    </a:lnT>
                  </a:tcPr>
                </a:tc>
                <a:tc>
                  <a:txBody>
                    <a:bodyPr/>
                    <a:lstStyle/>
                    <a:p>
                      <a:pPr algn="ctr"/>
                      <a:r>
                        <a:rPr lang="en-US" sz="1200" dirty="0" smtClean="0"/>
                        <a:t>2 (1)</a:t>
                      </a:r>
                    </a:p>
                  </a:txBody>
                  <a:tcPr marL="55521" marR="55521" marT="0" marB="0" anchor="ctr">
                    <a:lnT w="12700" cap="flat" cmpd="sng" algn="ctr">
                      <a:solidFill>
                        <a:schemeClr val="bg1"/>
                      </a:solidFill>
                      <a:prstDash val="solid"/>
                      <a:round/>
                      <a:headEnd type="none" w="med" len="med"/>
                      <a:tailEnd type="none" w="med" len="med"/>
                    </a:lnT>
                  </a:tcPr>
                </a:tc>
                <a:tc>
                  <a:txBody>
                    <a:bodyPr/>
                    <a:lstStyle/>
                    <a:p>
                      <a:pPr algn="ctr"/>
                      <a:r>
                        <a:rPr lang="en-US" dirty="0" smtClean="0"/>
                        <a:t>71 (34)</a:t>
                      </a:r>
                      <a:endParaRPr lang="en-US" dirty="0"/>
                    </a:p>
                  </a:txBody>
                  <a:tcPr marL="55521" marR="55521" marT="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3570988541"/>
                  </a:ext>
                </a:extLst>
              </a:tr>
              <a:tr h="342792">
                <a:tc>
                  <a:txBody>
                    <a:bodyPr/>
                    <a:lstStyle/>
                    <a:p>
                      <a:pPr marL="0" marR="0">
                        <a:lnSpc>
                          <a:spcPct val="100000"/>
                        </a:lnSpc>
                        <a:spcBef>
                          <a:spcPts val="0"/>
                        </a:spcBef>
                        <a:spcAft>
                          <a:spcPts val="0"/>
                        </a:spcAft>
                      </a:pPr>
                      <a:r>
                        <a:rPr lang="en-US" sz="1100" dirty="0" smtClean="0">
                          <a:solidFill>
                            <a:schemeClr val="bg1"/>
                          </a:solidFill>
                          <a:effectLst/>
                          <a:latin typeface="+mn-lt"/>
                          <a:ea typeface="Times New Roman" panose="02020603050405020304" pitchFamily="18" charset="0"/>
                          <a:cs typeface="Times New Roman" panose="02020603050405020304" pitchFamily="18" charset="0"/>
                        </a:rPr>
                        <a:t>Irbesartan</a:t>
                      </a:r>
                    </a:p>
                  </a:txBody>
                  <a:tcPr marL="55521" marR="55521" marT="0" marB="0" anchor="ctr">
                    <a:solidFill>
                      <a:schemeClr val="bg2">
                        <a:lumMod val="50000"/>
                      </a:schemeClr>
                    </a:solidFill>
                  </a:tcPr>
                </a:tc>
                <a:tc>
                  <a:txBody>
                    <a:bodyPr/>
                    <a:lstStyle/>
                    <a:p>
                      <a:pPr algn="ctr"/>
                      <a:r>
                        <a:rPr lang="en-GB" sz="1200" dirty="0" smtClean="0"/>
                        <a:t>38 (18)</a:t>
                      </a:r>
                      <a:endParaRPr lang="en-GB" sz="1200" dirty="0"/>
                    </a:p>
                  </a:txBody>
                  <a:tcPr marL="55521" marR="55521" marT="0" marB="0" anchor="ctr"/>
                </a:tc>
                <a:tc>
                  <a:txBody>
                    <a:bodyPr/>
                    <a:lstStyle/>
                    <a:p>
                      <a:pPr algn="ctr"/>
                      <a:r>
                        <a:rPr lang="en-GB" sz="1200" dirty="0" smtClean="0"/>
                        <a:t>7 (3)</a:t>
                      </a:r>
                      <a:endParaRPr lang="en-GB" sz="1200" dirty="0"/>
                    </a:p>
                  </a:txBody>
                  <a:tcPr marL="55521" marR="55521"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effectLst/>
                          <a:latin typeface="+mn-lt"/>
                          <a:ea typeface="+mn-ea"/>
                          <a:cs typeface="+mn-cs"/>
                        </a:rPr>
                        <a:t>5 (2)</a:t>
                      </a:r>
                    </a:p>
                  </a:txBody>
                  <a:tcPr marL="55521" marR="55521"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effectLst/>
                          <a:latin typeface="+mn-lt"/>
                          <a:ea typeface="+mn-ea"/>
                          <a:cs typeface="+mn-cs"/>
                        </a:rPr>
                        <a:t>67 (32)</a:t>
                      </a:r>
                    </a:p>
                  </a:txBody>
                  <a:tcPr marL="55521" marR="55521"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54605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
            <a:ext cx="7920880" cy="1340768"/>
          </a:xfrm>
          <a:solidFill>
            <a:schemeClr val="bg1"/>
          </a:solidFill>
        </p:spPr>
        <p:txBody>
          <a:bodyPr/>
          <a:lstStyle/>
          <a:p>
            <a:r>
              <a:rPr lang="it-IT" dirty="0" smtClean="0">
                <a:solidFill>
                  <a:srgbClr val="FF0000"/>
                </a:solidFill>
              </a:rPr>
              <a:t>TAKE – HOME MESSAGES</a:t>
            </a:r>
            <a:endParaRPr lang="it-IT" dirty="0">
              <a:solidFill>
                <a:srgbClr val="FF0000"/>
              </a:solidFill>
            </a:endParaRPr>
          </a:p>
        </p:txBody>
      </p:sp>
      <p:sp>
        <p:nvSpPr>
          <p:cNvPr id="3" name="Sottotitolo 2"/>
          <p:cNvSpPr>
            <a:spLocks noGrp="1"/>
          </p:cNvSpPr>
          <p:nvPr>
            <p:ph type="subTitle" idx="1"/>
          </p:nvPr>
        </p:nvSpPr>
        <p:spPr>
          <a:xfrm>
            <a:off x="0" y="1124744"/>
            <a:ext cx="9144000" cy="5328592"/>
          </a:xfrm>
          <a:solidFill>
            <a:schemeClr val="bg2"/>
          </a:solidFill>
        </p:spPr>
        <p:txBody>
          <a:bodyPr>
            <a:normAutofit fontScale="25000" lnSpcReduction="20000"/>
          </a:bodyPr>
          <a:lstStyle/>
          <a:p>
            <a:pPr algn="l">
              <a:lnSpc>
                <a:spcPct val="120000"/>
              </a:lnSpc>
            </a:pPr>
            <a:r>
              <a:rPr lang="it-IT" dirty="0" smtClean="0">
                <a:solidFill>
                  <a:srgbClr val="002060"/>
                </a:solidFill>
              </a:rPr>
              <a:t>-    </a:t>
            </a:r>
            <a:r>
              <a:rPr lang="it-IT" sz="6400" dirty="0" smtClean="0">
                <a:solidFill>
                  <a:srgbClr val="002060"/>
                </a:solidFill>
                <a:latin typeface="Comic Sans MS" charset="0"/>
                <a:ea typeface="Comic Sans MS" charset="0"/>
                <a:cs typeface="Comic Sans MS" charset="0"/>
              </a:rPr>
              <a:t>LA CREATININEMIA NON ESPRIME LA REALE FUNZIONE RENALE</a:t>
            </a:r>
          </a:p>
          <a:p>
            <a:pPr marL="457200" indent="-457200" algn="l">
              <a:lnSpc>
                <a:spcPct val="120000"/>
              </a:lnSpc>
              <a:buFontTx/>
              <a:buChar char="-"/>
            </a:pPr>
            <a:endParaRPr lang="it-IT" sz="6400" dirty="0" smtClean="0">
              <a:solidFill>
                <a:srgbClr val="002060"/>
              </a:solidFill>
              <a:latin typeface="Comic Sans MS" charset="0"/>
              <a:ea typeface="Comic Sans MS" charset="0"/>
              <a:cs typeface="Comic Sans MS" charset="0"/>
            </a:endParaRPr>
          </a:p>
          <a:p>
            <a:pPr marL="457200" indent="-457200" algn="l">
              <a:lnSpc>
                <a:spcPct val="120000"/>
              </a:lnSpc>
              <a:buFontTx/>
              <a:buChar char="-"/>
            </a:pPr>
            <a:r>
              <a:rPr lang="it-IT" sz="6400" dirty="0" smtClean="0">
                <a:solidFill>
                  <a:srgbClr val="002060"/>
                </a:solidFill>
                <a:latin typeface="Comic Sans MS" charset="0"/>
                <a:ea typeface="Comic Sans MS" charset="0"/>
                <a:cs typeface="Comic Sans MS" charset="0"/>
              </a:rPr>
              <a:t>PER CREATININA &gt;1 E,COMUNQUE, IN PRESENZA DI DIABETE, IPERTENSIONE E ETA’ &gt;65 ANNI, LA STIMA DEL GFR ANDREBBE SEMPRE VALUTATA.</a:t>
            </a:r>
          </a:p>
          <a:p>
            <a:pPr marL="457200" indent="-457200" algn="l">
              <a:lnSpc>
                <a:spcPct val="120000"/>
              </a:lnSpc>
              <a:buFontTx/>
              <a:buChar char="-"/>
            </a:pPr>
            <a:endParaRPr lang="it-IT" sz="6400" dirty="0" smtClean="0">
              <a:solidFill>
                <a:srgbClr val="002060"/>
              </a:solidFill>
              <a:latin typeface="Comic Sans MS" charset="0"/>
              <a:ea typeface="Comic Sans MS" charset="0"/>
              <a:cs typeface="Comic Sans MS" charset="0"/>
            </a:endParaRPr>
          </a:p>
          <a:p>
            <a:pPr marL="457200" indent="-457200" algn="l">
              <a:lnSpc>
                <a:spcPct val="120000"/>
              </a:lnSpc>
              <a:buFontTx/>
              <a:buChar char="-"/>
            </a:pPr>
            <a:r>
              <a:rPr lang="it-IT" sz="6400" dirty="0" smtClean="0">
                <a:solidFill>
                  <a:srgbClr val="002060"/>
                </a:solidFill>
                <a:latin typeface="Comic Sans MS" charset="0"/>
                <a:ea typeface="Comic Sans MS" charset="0"/>
                <a:cs typeface="Comic Sans MS" charset="0"/>
              </a:rPr>
              <a:t>ANCHE IN PRESENZA DI FUNZIONE RENALE NORMALE, MICROALBUMINURIA O PROTEINURIA SONO MARKER PROGNOSTICI SIGNIFICATIVI DI NUOVI EVENTI CV.</a:t>
            </a:r>
          </a:p>
          <a:p>
            <a:pPr marL="457200" indent="-457200" algn="l">
              <a:lnSpc>
                <a:spcPct val="120000"/>
              </a:lnSpc>
              <a:buFontTx/>
              <a:buChar char="-"/>
            </a:pPr>
            <a:endParaRPr lang="it-IT" sz="6400" dirty="0" smtClean="0">
              <a:solidFill>
                <a:srgbClr val="002060"/>
              </a:solidFill>
              <a:latin typeface="Comic Sans MS" charset="0"/>
              <a:ea typeface="Comic Sans MS" charset="0"/>
              <a:cs typeface="Comic Sans MS" charset="0"/>
            </a:endParaRPr>
          </a:p>
          <a:p>
            <a:pPr marL="457200" indent="-457200" algn="l">
              <a:lnSpc>
                <a:spcPct val="120000"/>
              </a:lnSpc>
              <a:buFontTx/>
              <a:buChar char="-"/>
            </a:pPr>
            <a:r>
              <a:rPr lang="it-IT" sz="6400" dirty="0" smtClean="0">
                <a:solidFill>
                  <a:srgbClr val="002060"/>
                </a:solidFill>
                <a:latin typeface="Comic Sans MS" charset="0"/>
                <a:ea typeface="Comic Sans MS" charset="0"/>
                <a:cs typeface="Comic Sans MS" charset="0"/>
              </a:rPr>
              <a:t>L’OTTIMIZZAZIONE DEI VALORI PRESSORI (&lt;130/80 mmHg) E’ OBIETTIVO PRIMARIO PER RALLENTARE LA PROGRESSIONE DEL DANNO RENALE PRIVILEGIANDO L’INIBIZIONE DEL RAAS</a:t>
            </a:r>
          </a:p>
          <a:p>
            <a:pPr marL="457200" indent="-457200" algn="l">
              <a:lnSpc>
                <a:spcPct val="120000"/>
              </a:lnSpc>
              <a:buFontTx/>
              <a:buChar char="-"/>
            </a:pPr>
            <a:endParaRPr lang="it-IT" sz="6400" dirty="0" smtClean="0">
              <a:solidFill>
                <a:srgbClr val="002060"/>
              </a:solidFill>
              <a:latin typeface="Comic Sans MS" charset="0"/>
              <a:ea typeface="Comic Sans MS" charset="0"/>
              <a:cs typeface="Comic Sans MS" charset="0"/>
            </a:endParaRPr>
          </a:p>
          <a:p>
            <a:pPr marL="457200" indent="-457200" algn="l">
              <a:lnSpc>
                <a:spcPct val="120000"/>
              </a:lnSpc>
              <a:buFontTx/>
              <a:buChar char="-"/>
            </a:pPr>
            <a:r>
              <a:rPr lang="it-IT" sz="6400" dirty="0" smtClean="0">
                <a:solidFill>
                  <a:srgbClr val="002060"/>
                </a:solidFill>
                <a:latin typeface="Comic Sans MS" charset="0"/>
                <a:ea typeface="Comic Sans MS" charset="0"/>
                <a:cs typeface="Comic Sans MS" charset="0"/>
              </a:rPr>
              <a:t>VALORI PRESSORI OTTIMALI SONO «SPERABILI» NEL PAZIENTE UREMICO SOLO PRIVILEGGIANDO SIN DALL’INIZIO DELLA TERAPIA FARMACI IN ASSOCIAZIONE E SEMPRE CON LA PRESENZA DI ALMENO UN DIURETICO</a:t>
            </a:r>
            <a:r>
              <a:rPr lang="it-IT" sz="4500" dirty="0" smtClean="0">
                <a:solidFill>
                  <a:srgbClr val="002060"/>
                </a:solidFill>
                <a:latin typeface="Comic Sans MS" charset="0"/>
                <a:ea typeface="Comic Sans MS" charset="0"/>
                <a:cs typeface="Comic Sans MS" charset="0"/>
              </a:rPr>
              <a:t>.</a:t>
            </a:r>
          </a:p>
          <a:p>
            <a:pPr marL="457200" indent="-457200" algn="l">
              <a:lnSpc>
                <a:spcPct val="120000"/>
              </a:lnSpc>
              <a:buFontTx/>
              <a:buChar char="-"/>
            </a:pPr>
            <a:endParaRPr lang="it-IT" sz="3800" dirty="0" smtClean="0">
              <a:solidFill>
                <a:srgbClr val="002060"/>
              </a:solidFill>
            </a:endParaRPr>
          </a:p>
          <a:p>
            <a:pPr marL="457200" indent="-457200" algn="l">
              <a:buFontTx/>
              <a:buChar char="-"/>
            </a:pPr>
            <a:endParaRPr lang="it-IT" dirty="0">
              <a:solidFill>
                <a:srgbClr val="002060"/>
              </a:solidFill>
            </a:endParaRPr>
          </a:p>
        </p:txBody>
      </p:sp>
    </p:spTree>
    <p:extLst>
      <p:ext uri="{BB962C8B-B14F-4D97-AF65-F5344CB8AC3E}">
        <p14:creationId xmlns:p14="http://schemas.microsoft.com/office/powerpoint/2010/main" val="2888039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273" y="393670"/>
            <a:ext cx="8090594" cy="6070660"/>
          </a:xfrm>
          <a:prstGeom prst="rect">
            <a:avLst/>
          </a:prstGeom>
          <a:blipFill>
            <a:blip r:embed="rId2" cstate="print"/>
            <a:stretch>
              <a:fillRect/>
            </a:stretch>
          </a:blipFill>
        </p:spPr>
        <p:txBody>
          <a:bodyPr wrap="square" lIns="0" tIns="0" rIns="0" bIns="0" rtlCol="0"/>
          <a:lstStyle/>
          <a:p>
            <a:endParaRPr sz="1539">
              <a:solidFill>
                <a:schemeClr val="accent6"/>
              </a:solidFill>
            </a:endParaRPr>
          </a:p>
        </p:txBody>
      </p:sp>
      <p:sp>
        <p:nvSpPr>
          <p:cNvPr id="3" name="object 3"/>
          <p:cNvSpPr txBox="1">
            <a:spLocks noGrp="1"/>
          </p:cNvSpPr>
          <p:nvPr>
            <p:ph type="title"/>
          </p:nvPr>
        </p:nvSpPr>
        <p:spPr>
          <a:xfrm>
            <a:off x="630554" y="595455"/>
            <a:ext cx="7520994" cy="484622"/>
          </a:xfrm>
          <a:prstGeom prst="rect">
            <a:avLst/>
          </a:prstGeom>
        </p:spPr>
        <p:txBody>
          <a:bodyPr vert="horz" wrap="square" lIns="0" tIns="10860" rIns="0" bIns="0" rtlCol="0" anchor="ctr">
            <a:spAutoFit/>
          </a:bodyPr>
          <a:lstStyle/>
          <a:p>
            <a:pPr marL="10860">
              <a:spcBef>
                <a:spcPts val="86"/>
              </a:spcBef>
              <a:tabLst>
                <a:tab pos="2101908" algn="l"/>
              </a:tabLst>
            </a:pPr>
            <a:r>
              <a:rPr sz="3078" spc="-13" dirty="0">
                <a:solidFill>
                  <a:srgbClr val="FFFF00"/>
                </a:solidFill>
                <a:latin typeface="Comic Sans MS" charset="0"/>
                <a:ea typeface="Comic Sans MS" charset="0"/>
                <a:cs typeface="Comic Sans MS" charset="0"/>
              </a:rPr>
              <a:t>Sacubitril	Valsartan </a:t>
            </a:r>
            <a:r>
              <a:rPr sz="3078" dirty="0">
                <a:solidFill>
                  <a:srgbClr val="FFFF00"/>
                </a:solidFill>
                <a:latin typeface="Comic Sans MS" charset="0"/>
                <a:ea typeface="Comic Sans MS" charset="0"/>
                <a:cs typeface="Comic Sans MS" charset="0"/>
              </a:rPr>
              <a:t>e </a:t>
            </a:r>
            <a:r>
              <a:rPr sz="3078" spc="-13" dirty="0">
                <a:solidFill>
                  <a:srgbClr val="FFFF00"/>
                </a:solidFill>
                <a:latin typeface="Comic Sans MS" charset="0"/>
                <a:ea typeface="Comic Sans MS" charset="0"/>
                <a:cs typeface="Comic Sans MS" charset="0"/>
              </a:rPr>
              <a:t>Funzione</a:t>
            </a:r>
            <a:r>
              <a:rPr sz="3078" spc="-81" dirty="0">
                <a:solidFill>
                  <a:srgbClr val="FFFF00"/>
                </a:solidFill>
                <a:latin typeface="Comic Sans MS" charset="0"/>
                <a:ea typeface="Comic Sans MS" charset="0"/>
                <a:cs typeface="Comic Sans MS" charset="0"/>
              </a:rPr>
              <a:t> </a:t>
            </a:r>
            <a:r>
              <a:rPr sz="3078" spc="-13" dirty="0">
                <a:solidFill>
                  <a:srgbClr val="FFFF00"/>
                </a:solidFill>
                <a:latin typeface="Comic Sans MS" charset="0"/>
                <a:ea typeface="Comic Sans MS" charset="0"/>
                <a:cs typeface="Comic Sans MS" charset="0"/>
              </a:rPr>
              <a:t>renale</a:t>
            </a:r>
            <a:endParaRPr sz="3078" dirty="0">
              <a:solidFill>
                <a:srgbClr val="FFFF00"/>
              </a:solidFill>
              <a:latin typeface="Comic Sans MS" charset="0"/>
              <a:ea typeface="Comic Sans MS" charset="0"/>
              <a:cs typeface="Comic Sans MS" charset="0"/>
            </a:endParaRPr>
          </a:p>
        </p:txBody>
      </p:sp>
      <p:sp>
        <p:nvSpPr>
          <p:cNvPr id="4" name="object 4"/>
          <p:cNvSpPr txBox="1">
            <a:spLocks noGrp="1"/>
          </p:cNvSpPr>
          <p:nvPr>
            <p:ph type="body" idx="1"/>
          </p:nvPr>
        </p:nvSpPr>
        <p:spPr>
          <a:xfrm>
            <a:off x="630553" y="1281863"/>
            <a:ext cx="7850995" cy="4932313"/>
          </a:xfrm>
          <a:prstGeom prst="rect">
            <a:avLst/>
          </a:prstGeom>
        </p:spPr>
        <p:txBody>
          <a:bodyPr vert="horz" wrap="square" lIns="0" tIns="10860" rIns="0" bIns="0" rtlCol="0">
            <a:spAutoFit/>
          </a:bodyPr>
          <a:lstStyle/>
          <a:p>
            <a:pPr marL="1867337" indent="-1670776">
              <a:spcBef>
                <a:spcPts val="86"/>
              </a:spcBef>
              <a:buAutoNum type="arabicPeriod"/>
              <a:tabLst>
                <a:tab pos="601631" algn="l"/>
                <a:tab pos="602174" algn="l"/>
              </a:tabLst>
            </a:pPr>
            <a:r>
              <a:rPr sz="1710" spc="-43" dirty="0">
                <a:solidFill>
                  <a:schemeClr val="bg1"/>
                </a:solidFill>
                <a:latin typeface="Comic Sans MS" charset="0"/>
                <a:ea typeface="Comic Sans MS" charset="0"/>
                <a:cs typeface="Comic Sans MS" charset="0"/>
              </a:rPr>
              <a:t>Sac-Val </a:t>
            </a:r>
            <a:r>
              <a:rPr sz="1710" spc="-17" dirty="0">
                <a:solidFill>
                  <a:schemeClr val="bg1"/>
                </a:solidFill>
                <a:latin typeface="Comic Sans MS" charset="0"/>
                <a:ea typeface="Comic Sans MS" charset="0"/>
                <a:cs typeface="Comic Sans MS" charset="0"/>
              </a:rPr>
              <a:t>ha </a:t>
            </a:r>
            <a:r>
              <a:rPr sz="1710" spc="-21" dirty="0">
                <a:solidFill>
                  <a:schemeClr val="bg1"/>
                </a:solidFill>
                <a:latin typeface="Comic Sans MS" charset="0"/>
                <a:ea typeface="Comic Sans MS" charset="0"/>
                <a:cs typeface="Comic Sans MS" charset="0"/>
              </a:rPr>
              <a:t>una </a:t>
            </a:r>
            <a:r>
              <a:rPr sz="1710" spc="-17" dirty="0">
                <a:solidFill>
                  <a:schemeClr val="bg1"/>
                </a:solidFill>
                <a:latin typeface="Comic Sans MS" charset="0"/>
                <a:ea typeface="Comic Sans MS" charset="0"/>
                <a:cs typeface="Comic Sans MS" charset="0"/>
              </a:rPr>
              <a:t>significativa </a:t>
            </a:r>
            <a:r>
              <a:rPr sz="1710" spc="-21" dirty="0">
                <a:solidFill>
                  <a:schemeClr val="bg1"/>
                </a:solidFill>
                <a:latin typeface="Comic Sans MS" charset="0"/>
                <a:ea typeface="Comic Sans MS" charset="0"/>
                <a:cs typeface="Comic Sans MS" charset="0"/>
              </a:rPr>
              <a:t>documentata </a:t>
            </a:r>
            <a:r>
              <a:rPr sz="1710" spc="-13" dirty="0">
                <a:solidFill>
                  <a:schemeClr val="bg1"/>
                </a:solidFill>
                <a:latin typeface="Comic Sans MS" charset="0"/>
                <a:ea typeface="Comic Sans MS" charset="0"/>
                <a:cs typeface="Comic Sans MS" charset="0"/>
              </a:rPr>
              <a:t>attività</a:t>
            </a:r>
            <a:r>
              <a:rPr sz="1710" spc="-47" dirty="0">
                <a:solidFill>
                  <a:schemeClr val="bg1"/>
                </a:solidFill>
                <a:latin typeface="Comic Sans MS" charset="0"/>
                <a:ea typeface="Comic Sans MS" charset="0"/>
                <a:cs typeface="Comic Sans MS" charset="0"/>
              </a:rPr>
              <a:t> </a:t>
            </a:r>
            <a:r>
              <a:rPr sz="1710" spc="-21" dirty="0">
                <a:solidFill>
                  <a:schemeClr val="bg1"/>
                </a:solidFill>
                <a:latin typeface="Comic Sans MS" charset="0"/>
                <a:ea typeface="Comic Sans MS" charset="0"/>
                <a:cs typeface="Comic Sans MS" charset="0"/>
              </a:rPr>
              <a:t>nefroprotettiva</a:t>
            </a:r>
          </a:p>
          <a:p>
            <a:pPr marL="155295">
              <a:spcBef>
                <a:spcPts val="17"/>
              </a:spcBef>
              <a:buClr>
                <a:srgbClr val="FFFFFF"/>
              </a:buClr>
              <a:buFont typeface="Verdana"/>
              <a:buAutoNum type="arabicPeriod"/>
            </a:pPr>
            <a:endParaRPr sz="1710" spc="-21" dirty="0">
              <a:solidFill>
                <a:schemeClr val="bg1"/>
              </a:solidFill>
              <a:latin typeface="Comic Sans MS" charset="0"/>
              <a:ea typeface="Comic Sans MS" charset="0"/>
              <a:cs typeface="Comic Sans MS" charset="0"/>
            </a:endParaRPr>
          </a:p>
          <a:p>
            <a:pPr marL="1867337" marR="213394" indent="-1582811">
              <a:lnSpc>
                <a:spcPct val="101099"/>
              </a:lnSpc>
              <a:buAutoNum type="arabicPeriod"/>
              <a:tabLst>
                <a:tab pos="689595" algn="l"/>
                <a:tab pos="690138" algn="l"/>
              </a:tabLst>
            </a:pPr>
            <a:r>
              <a:rPr sz="1710" spc="-13" dirty="0">
                <a:solidFill>
                  <a:schemeClr val="bg1"/>
                </a:solidFill>
                <a:latin typeface="Comic Sans MS" charset="0"/>
                <a:ea typeface="Comic Sans MS" charset="0"/>
                <a:cs typeface="Comic Sans MS" charset="0"/>
              </a:rPr>
              <a:t>Nella </a:t>
            </a:r>
            <a:r>
              <a:rPr sz="1710" spc="-17" dirty="0">
                <a:solidFill>
                  <a:schemeClr val="bg1"/>
                </a:solidFill>
                <a:latin typeface="Comic Sans MS" charset="0"/>
                <a:ea typeface="Comic Sans MS" charset="0"/>
                <a:cs typeface="Comic Sans MS" charset="0"/>
              </a:rPr>
              <a:t>titolazione </a:t>
            </a:r>
            <a:r>
              <a:rPr sz="1710" spc="-13" dirty="0">
                <a:solidFill>
                  <a:schemeClr val="bg1"/>
                </a:solidFill>
                <a:latin typeface="Comic Sans MS" charset="0"/>
                <a:ea typeface="Comic Sans MS" charset="0"/>
                <a:cs typeface="Comic Sans MS" charset="0"/>
              </a:rPr>
              <a:t>del </a:t>
            </a:r>
            <a:r>
              <a:rPr sz="1710" spc="-21" dirty="0">
                <a:solidFill>
                  <a:schemeClr val="bg1"/>
                </a:solidFill>
                <a:latin typeface="Comic Sans MS" charset="0"/>
                <a:ea typeface="Comic Sans MS" charset="0"/>
                <a:cs typeface="Comic Sans MS" charset="0"/>
              </a:rPr>
              <a:t>Sac </a:t>
            </a:r>
            <a:r>
              <a:rPr sz="1710" spc="-47" dirty="0">
                <a:solidFill>
                  <a:schemeClr val="bg1"/>
                </a:solidFill>
                <a:latin typeface="Comic Sans MS" charset="0"/>
                <a:ea typeface="Comic Sans MS" charset="0"/>
                <a:cs typeface="Comic Sans MS" charset="0"/>
              </a:rPr>
              <a:t>Val </a:t>
            </a:r>
            <a:r>
              <a:rPr sz="1710" spc="-4" dirty="0">
                <a:solidFill>
                  <a:schemeClr val="bg1"/>
                </a:solidFill>
                <a:latin typeface="Comic Sans MS" charset="0"/>
                <a:ea typeface="Comic Sans MS" charset="0"/>
                <a:cs typeface="Comic Sans MS" charset="0"/>
              </a:rPr>
              <a:t>( </a:t>
            </a:r>
            <a:r>
              <a:rPr sz="1710" spc="-30" dirty="0">
                <a:solidFill>
                  <a:schemeClr val="bg1"/>
                </a:solidFill>
                <a:latin typeface="Comic Sans MS" charset="0"/>
                <a:ea typeface="Comic Sans MS" charset="0"/>
                <a:cs typeface="Comic Sans MS" charset="0"/>
              </a:rPr>
              <a:t>PAS&gt;100 </a:t>
            </a:r>
            <a:r>
              <a:rPr sz="1710" spc="-26" dirty="0">
                <a:solidFill>
                  <a:schemeClr val="bg1"/>
                </a:solidFill>
                <a:latin typeface="Comic Sans MS" charset="0"/>
                <a:ea typeface="Comic Sans MS" charset="0"/>
                <a:cs typeface="Comic Sans MS" charset="0"/>
              </a:rPr>
              <a:t>mmHg </a:t>
            </a:r>
            <a:r>
              <a:rPr sz="1710" spc="-4" dirty="0">
                <a:solidFill>
                  <a:schemeClr val="bg1"/>
                </a:solidFill>
                <a:latin typeface="Comic Sans MS" charset="0"/>
                <a:ea typeface="Comic Sans MS" charset="0"/>
                <a:cs typeface="Comic Sans MS" charset="0"/>
              </a:rPr>
              <a:t>) la </a:t>
            </a:r>
            <a:r>
              <a:rPr sz="1710" spc="-17" dirty="0">
                <a:solidFill>
                  <a:schemeClr val="bg1"/>
                </a:solidFill>
                <a:latin typeface="Comic Sans MS" charset="0"/>
                <a:ea typeface="Comic Sans MS" charset="0"/>
                <a:cs typeface="Comic Sans MS" charset="0"/>
              </a:rPr>
              <a:t>presenza </a:t>
            </a:r>
            <a:r>
              <a:rPr sz="1710" spc="-13" dirty="0">
                <a:solidFill>
                  <a:schemeClr val="bg1"/>
                </a:solidFill>
                <a:latin typeface="Comic Sans MS" charset="0"/>
                <a:ea typeface="Comic Sans MS" charset="0"/>
                <a:cs typeface="Comic Sans MS" charset="0"/>
              </a:rPr>
              <a:t>di  </a:t>
            </a:r>
            <a:r>
              <a:rPr sz="1710" spc="-21" dirty="0">
                <a:solidFill>
                  <a:schemeClr val="bg1"/>
                </a:solidFill>
                <a:latin typeface="Comic Sans MS" charset="0"/>
                <a:ea typeface="Comic Sans MS" charset="0"/>
                <a:cs typeface="Comic Sans MS" charset="0"/>
              </a:rPr>
              <a:t>MRC </a:t>
            </a:r>
            <a:r>
              <a:rPr sz="1710" spc="-17" dirty="0">
                <a:solidFill>
                  <a:schemeClr val="bg1"/>
                </a:solidFill>
                <a:latin typeface="Comic Sans MS" charset="0"/>
                <a:ea typeface="Comic Sans MS" charset="0"/>
                <a:cs typeface="Comic Sans MS" charset="0"/>
              </a:rPr>
              <a:t>non </a:t>
            </a:r>
            <a:r>
              <a:rPr sz="1710" spc="-21" dirty="0">
                <a:solidFill>
                  <a:schemeClr val="bg1"/>
                </a:solidFill>
                <a:latin typeface="Comic Sans MS" charset="0"/>
                <a:ea typeface="Comic Sans MS" charset="0"/>
                <a:cs typeface="Comic Sans MS" charset="0"/>
              </a:rPr>
              <a:t>rappresenta</a:t>
            </a:r>
            <a:r>
              <a:rPr sz="1710" spc="-111" dirty="0">
                <a:solidFill>
                  <a:schemeClr val="bg1"/>
                </a:solidFill>
                <a:latin typeface="Comic Sans MS" charset="0"/>
                <a:ea typeface="Comic Sans MS" charset="0"/>
                <a:cs typeface="Comic Sans MS" charset="0"/>
              </a:rPr>
              <a:t> </a:t>
            </a:r>
            <a:r>
              <a:rPr sz="1710" spc="-17" dirty="0">
                <a:solidFill>
                  <a:schemeClr val="bg1"/>
                </a:solidFill>
                <a:latin typeface="Comic Sans MS" charset="0"/>
                <a:ea typeface="Comic Sans MS" charset="0"/>
                <a:cs typeface="Comic Sans MS" charset="0"/>
              </a:rPr>
              <a:t>controindicazione</a:t>
            </a:r>
          </a:p>
          <a:p>
            <a:pPr marL="155295">
              <a:spcBef>
                <a:spcPts val="17"/>
              </a:spcBef>
              <a:buClr>
                <a:srgbClr val="FFFFFF"/>
              </a:buClr>
              <a:buFont typeface="Verdana"/>
              <a:buAutoNum type="arabicPeriod"/>
            </a:pPr>
            <a:endParaRPr sz="1710" spc="-17" dirty="0">
              <a:solidFill>
                <a:schemeClr val="bg1"/>
              </a:solidFill>
              <a:latin typeface="Comic Sans MS" charset="0"/>
              <a:ea typeface="Comic Sans MS" charset="0"/>
              <a:cs typeface="Comic Sans MS" charset="0"/>
            </a:endParaRPr>
          </a:p>
          <a:p>
            <a:pPr marL="724347" indent="-404526">
              <a:lnSpc>
                <a:spcPts val="1920"/>
              </a:lnSpc>
              <a:buAutoNum type="arabicPeriod"/>
              <a:tabLst>
                <a:tab pos="724890" algn="l"/>
                <a:tab pos="725433" algn="l"/>
              </a:tabLst>
            </a:pPr>
            <a:r>
              <a:rPr sz="1710" spc="-13" dirty="0">
                <a:solidFill>
                  <a:schemeClr val="bg1"/>
                </a:solidFill>
                <a:latin typeface="Comic Sans MS" charset="0"/>
                <a:ea typeface="Comic Sans MS" charset="0"/>
                <a:cs typeface="Comic Sans MS" charset="0"/>
              </a:rPr>
              <a:t>Utile </a:t>
            </a:r>
            <a:r>
              <a:rPr sz="1710" spc="-21" dirty="0">
                <a:solidFill>
                  <a:schemeClr val="bg1"/>
                </a:solidFill>
                <a:latin typeface="Comic Sans MS" charset="0"/>
                <a:ea typeface="Comic Sans MS" charset="0"/>
                <a:cs typeface="Comic Sans MS" charset="0"/>
              </a:rPr>
              <a:t>rivalutare </a:t>
            </a:r>
            <a:r>
              <a:rPr sz="1710" spc="-17" dirty="0">
                <a:solidFill>
                  <a:schemeClr val="bg1"/>
                </a:solidFill>
                <a:latin typeface="Comic Sans MS" charset="0"/>
                <a:ea typeface="Comic Sans MS" charset="0"/>
                <a:cs typeface="Comic Sans MS" charset="0"/>
              </a:rPr>
              <a:t>funzione renale, </a:t>
            </a:r>
            <a:r>
              <a:rPr sz="1710" spc="-26" dirty="0">
                <a:solidFill>
                  <a:schemeClr val="bg1"/>
                </a:solidFill>
                <a:latin typeface="Comic Sans MS" charset="0"/>
                <a:ea typeface="Comic Sans MS" charset="0"/>
                <a:cs typeface="Comic Sans MS" charset="0"/>
              </a:rPr>
              <a:t>UACR </a:t>
            </a:r>
            <a:r>
              <a:rPr sz="1710" spc="-13" dirty="0">
                <a:solidFill>
                  <a:schemeClr val="bg1"/>
                </a:solidFill>
                <a:latin typeface="Comic Sans MS" charset="0"/>
                <a:ea typeface="Comic Sans MS" charset="0"/>
                <a:cs typeface="Comic Sans MS" charset="0"/>
              </a:rPr>
              <a:t>ed elettroliti </a:t>
            </a:r>
            <a:r>
              <a:rPr sz="1710" spc="-17" dirty="0">
                <a:solidFill>
                  <a:schemeClr val="bg1"/>
                </a:solidFill>
                <a:latin typeface="Comic Sans MS" charset="0"/>
                <a:ea typeface="Comic Sans MS" charset="0"/>
                <a:cs typeface="Comic Sans MS" charset="0"/>
              </a:rPr>
              <a:t>al basale</a:t>
            </a:r>
            <a:r>
              <a:rPr sz="1710" spc="-56" dirty="0">
                <a:solidFill>
                  <a:schemeClr val="bg1"/>
                </a:solidFill>
                <a:latin typeface="Comic Sans MS" charset="0"/>
                <a:ea typeface="Comic Sans MS" charset="0"/>
                <a:cs typeface="Comic Sans MS" charset="0"/>
              </a:rPr>
              <a:t> </a:t>
            </a:r>
            <a:r>
              <a:rPr sz="1710" spc="-4" dirty="0">
                <a:solidFill>
                  <a:schemeClr val="bg1"/>
                </a:solidFill>
                <a:latin typeface="Comic Sans MS" charset="0"/>
                <a:ea typeface="Comic Sans MS" charset="0"/>
                <a:cs typeface="Comic Sans MS" charset="0"/>
              </a:rPr>
              <a:t>e</a:t>
            </a:r>
          </a:p>
          <a:p>
            <a:pPr marL="470771">
              <a:lnSpc>
                <a:spcPts val="1920"/>
              </a:lnSpc>
            </a:pPr>
            <a:r>
              <a:rPr lang="it-IT" sz="1710" spc="-17" dirty="0" smtClean="0">
                <a:solidFill>
                  <a:schemeClr val="bg1"/>
                </a:solidFill>
                <a:latin typeface="Comic Sans MS" charset="0"/>
                <a:ea typeface="Comic Sans MS" charset="0"/>
                <a:cs typeface="Comic Sans MS" charset="0"/>
              </a:rPr>
              <a:t>    </a:t>
            </a:r>
            <a:r>
              <a:rPr sz="1710" spc="-17" dirty="0" smtClean="0">
                <a:solidFill>
                  <a:schemeClr val="bg1"/>
                </a:solidFill>
                <a:latin typeface="Comic Sans MS" charset="0"/>
                <a:ea typeface="Comic Sans MS" charset="0"/>
                <a:cs typeface="Comic Sans MS" charset="0"/>
              </a:rPr>
              <a:t>dopo </a:t>
            </a:r>
            <a:r>
              <a:rPr sz="1710" spc="-17" dirty="0">
                <a:solidFill>
                  <a:schemeClr val="bg1"/>
                </a:solidFill>
                <a:latin typeface="Comic Sans MS" charset="0"/>
                <a:ea typeface="Comic Sans MS" charset="0"/>
                <a:cs typeface="Comic Sans MS" charset="0"/>
              </a:rPr>
              <a:t>2/4</a:t>
            </a:r>
            <a:r>
              <a:rPr sz="1710" spc="-103" dirty="0">
                <a:solidFill>
                  <a:schemeClr val="bg1"/>
                </a:solidFill>
                <a:latin typeface="Comic Sans MS" charset="0"/>
                <a:ea typeface="Comic Sans MS" charset="0"/>
                <a:cs typeface="Comic Sans MS" charset="0"/>
              </a:rPr>
              <a:t> </a:t>
            </a:r>
            <a:r>
              <a:rPr sz="1710" spc="-17" dirty="0">
                <a:solidFill>
                  <a:schemeClr val="bg1"/>
                </a:solidFill>
                <a:latin typeface="Comic Sans MS" charset="0"/>
                <a:ea typeface="Comic Sans MS" charset="0"/>
                <a:cs typeface="Comic Sans MS" charset="0"/>
              </a:rPr>
              <a:t>settimane</a:t>
            </a:r>
          </a:p>
          <a:p>
            <a:pPr marL="155295">
              <a:spcBef>
                <a:spcPts val="38"/>
              </a:spcBef>
            </a:pPr>
            <a:endParaRPr sz="1710" spc="-17" dirty="0">
              <a:solidFill>
                <a:schemeClr val="bg1"/>
              </a:solidFill>
              <a:latin typeface="Comic Sans MS" charset="0"/>
              <a:ea typeface="Comic Sans MS" charset="0"/>
              <a:cs typeface="Comic Sans MS" charset="0"/>
            </a:endParaRPr>
          </a:p>
          <a:p>
            <a:pPr marL="854121" marR="198191" indent="-583713">
              <a:spcBef>
                <a:spcPts val="4"/>
              </a:spcBef>
              <a:buAutoNum type="arabicPeriod" startAt="4"/>
              <a:tabLst>
                <a:tab pos="675478" algn="l"/>
                <a:tab pos="676021" algn="l"/>
              </a:tabLst>
            </a:pPr>
            <a:r>
              <a:rPr sz="1710" spc="-77" dirty="0">
                <a:solidFill>
                  <a:schemeClr val="bg1"/>
                </a:solidFill>
                <a:latin typeface="Comic Sans MS" charset="0"/>
                <a:ea typeface="Comic Sans MS" charset="0"/>
                <a:cs typeface="Comic Sans MS" charset="0"/>
              </a:rPr>
              <a:t>L’ </a:t>
            </a:r>
            <a:r>
              <a:rPr sz="1710" spc="-17" dirty="0">
                <a:solidFill>
                  <a:schemeClr val="bg1"/>
                </a:solidFill>
                <a:latin typeface="Comic Sans MS" charset="0"/>
                <a:ea typeface="Comic Sans MS" charset="0"/>
                <a:cs typeface="Comic Sans MS" charset="0"/>
              </a:rPr>
              <a:t>insufficienza renale </a:t>
            </a:r>
            <a:r>
              <a:rPr sz="1710" spc="-21" dirty="0">
                <a:solidFill>
                  <a:schemeClr val="bg1"/>
                </a:solidFill>
                <a:latin typeface="Comic Sans MS" charset="0"/>
                <a:ea typeface="Comic Sans MS" charset="0"/>
                <a:cs typeface="Comic Sans MS" charset="0"/>
              </a:rPr>
              <a:t>non </a:t>
            </a:r>
            <a:r>
              <a:rPr sz="1710" spc="-17" dirty="0">
                <a:solidFill>
                  <a:schemeClr val="bg1"/>
                </a:solidFill>
                <a:latin typeface="Comic Sans MS" charset="0"/>
                <a:ea typeface="Comic Sans MS" charset="0"/>
                <a:cs typeface="Comic Sans MS" charset="0"/>
              </a:rPr>
              <a:t>pregiudica </a:t>
            </a:r>
            <a:r>
              <a:rPr sz="1710" spc="-4" dirty="0">
                <a:solidFill>
                  <a:schemeClr val="bg1"/>
                </a:solidFill>
                <a:latin typeface="Comic Sans MS" charset="0"/>
                <a:ea typeface="Comic Sans MS" charset="0"/>
                <a:cs typeface="Comic Sans MS" charset="0"/>
              </a:rPr>
              <a:t>la </a:t>
            </a:r>
            <a:r>
              <a:rPr sz="1710" spc="-17" dirty="0">
                <a:solidFill>
                  <a:schemeClr val="bg1"/>
                </a:solidFill>
                <a:latin typeface="Comic Sans MS" charset="0"/>
                <a:ea typeface="Comic Sans MS" charset="0"/>
                <a:cs typeface="Comic Sans MS" charset="0"/>
              </a:rPr>
              <a:t>titolazione; </a:t>
            </a:r>
            <a:r>
              <a:rPr sz="1710" spc="-13" dirty="0">
                <a:solidFill>
                  <a:schemeClr val="bg1"/>
                </a:solidFill>
                <a:latin typeface="Comic Sans MS" charset="0"/>
                <a:ea typeface="Comic Sans MS" charset="0"/>
                <a:cs typeface="Comic Sans MS" charset="0"/>
              </a:rPr>
              <a:t>se di </a:t>
            </a:r>
            <a:r>
              <a:rPr sz="1710" spc="-26" dirty="0">
                <a:solidFill>
                  <a:schemeClr val="bg1"/>
                </a:solidFill>
                <a:latin typeface="Comic Sans MS" charset="0"/>
                <a:ea typeface="Comic Sans MS" charset="0"/>
                <a:cs typeface="Comic Sans MS" charset="0"/>
              </a:rPr>
              <a:t>grado  moderato-severa, </a:t>
            </a:r>
            <a:r>
              <a:rPr sz="1710" spc="-17" dirty="0">
                <a:solidFill>
                  <a:schemeClr val="bg1"/>
                </a:solidFill>
                <a:latin typeface="Comic Sans MS" charset="0"/>
                <a:ea typeface="Comic Sans MS" charset="0"/>
                <a:cs typeface="Comic Sans MS" charset="0"/>
              </a:rPr>
              <a:t>suggerisce tempi </a:t>
            </a:r>
            <a:r>
              <a:rPr sz="1710" spc="-13" dirty="0">
                <a:solidFill>
                  <a:schemeClr val="bg1"/>
                </a:solidFill>
                <a:latin typeface="Comic Sans MS" charset="0"/>
                <a:ea typeface="Comic Sans MS" charset="0"/>
                <a:cs typeface="Comic Sans MS" charset="0"/>
              </a:rPr>
              <a:t>di </a:t>
            </a:r>
            <a:r>
              <a:rPr sz="1710" spc="-17" dirty="0">
                <a:solidFill>
                  <a:schemeClr val="bg1"/>
                </a:solidFill>
                <a:latin typeface="Comic Sans MS" charset="0"/>
                <a:ea typeface="Comic Sans MS" charset="0"/>
                <a:cs typeface="Comic Sans MS" charset="0"/>
              </a:rPr>
              <a:t>titolazione </a:t>
            </a:r>
            <a:r>
              <a:rPr sz="1710" spc="-9" dirty="0">
                <a:solidFill>
                  <a:schemeClr val="bg1"/>
                </a:solidFill>
                <a:latin typeface="Comic Sans MS" charset="0"/>
                <a:ea typeface="Comic Sans MS" charset="0"/>
                <a:cs typeface="Comic Sans MS" charset="0"/>
              </a:rPr>
              <a:t>più</a:t>
            </a:r>
            <a:r>
              <a:rPr sz="1710" spc="-64" dirty="0">
                <a:solidFill>
                  <a:schemeClr val="bg1"/>
                </a:solidFill>
                <a:latin typeface="Comic Sans MS" charset="0"/>
                <a:ea typeface="Comic Sans MS" charset="0"/>
                <a:cs typeface="Comic Sans MS" charset="0"/>
              </a:rPr>
              <a:t> </a:t>
            </a:r>
            <a:r>
              <a:rPr sz="1710" spc="-17" dirty="0">
                <a:solidFill>
                  <a:schemeClr val="bg1"/>
                </a:solidFill>
                <a:latin typeface="Comic Sans MS" charset="0"/>
                <a:ea typeface="Comic Sans MS" charset="0"/>
                <a:cs typeface="Comic Sans MS" charset="0"/>
              </a:rPr>
              <a:t>lunghi</a:t>
            </a:r>
          </a:p>
          <a:p>
            <a:pPr marL="155295">
              <a:spcBef>
                <a:spcPts val="4"/>
              </a:spcBef>
              <a:buClr>
                <a:srgbClr val="FFFFFF"/>
              </a:buClr>
              <a:buFont typeface="Verdana"/>
              <a:buAutoNum type="arabicPeriod" startAt="4"/>
            </a:pPr>
            <a:endParaRPr sz="1710" dirty="0">
              <a:solidFill>
                <a:schemeClr val="bg1"/>
              </a:solidFill>
              <a:latin typeface="Comic Sans MS" charset="0"/>
              <a:ea typeface="Comic Sans MS" charset="0"/>
              <a:cs typeface="Comic Sans MS" charset="0"/>
            </a:endParaRPr>
          </a:p>
          <a:p>
            <a:pPr marL="676564" marR="174842" indent="-241087">
              <a:lnSpc>
                <a:spcPts val="1890"/>
              </a:lnSpc>
              <a:buAutoNum type="arabicPeriod" startAt="4"/>
              <a:tabLst>
                <a:tab pos="840002" algn="l"/>
                <a:tab pos="841089" algn="l"/>
              </a:tabLst>
            </a:pPr>
            <a:r>
              <a:rPr sz="1710" spc="-9" dirty="0">
                <a:solidFill>
                  <a:schemeClr val="bg1"/>
                </a:solidFill>
                <a:latin typeface="Comic Sans MS" charset="0"/>
                <a:ea typeface="Comic Sans MS" charset="0"/>
                <a:cs typeface="Comic Sans MS" charset="0"/>
              </a:rPr>
              <a:t>In </a:t>
            </a:r>
            <a:r>
              <a:rPr sz="1710" spc="-21" dirty="0">
                <a:solidFill>
                  <a:schemeClr val="bg1"/>
                </a:solidFill>
                <a:latin typeface="Comic Sans MS" charset="0"/>
                <a:ea typeface="Comic Sans MS" charset="0"/>
                <a:cs typeface="Comic Sans MS" charset="0"/>
              </a:rPr>
              <a:t>terapia cronica, una tendenza </a:t>
            </a:r>
            <a:r>
              <a:rPr sz="1710" spc="-13" dirty="0">
                <a:solidFill>
                  <a:schemeClr val="bg1"/>
                </a:solidFill>
                <a:latin typeface="Comic Sans MS" charset="0"/>
                <a:ea typeface="Comic Sans MS" charset="0"/>
                <a:cs typeface="Comic Sans MS" charset="0"/>
              </a:rPr>
              <a:t>all’ </a:t>
            </a:r>
            <a:r>
              <a:rPr sz="1710" spc="-21" dirty="0">
                <a:solidFill>
                  <a:schemeClr val="bg1"/>
                </a:solidFill>
                <a:latin typeface="Comic Sans MS" charset="0"/>
                <a:ea typeface="Comic Sans MS" charset="0"/>
                <a:cs typeface="Comic Sans MS" charset="0"/>
              </a:rPr>
              <a:t>ipotensione </a:t>
            </a:r>
            <a:r>
              <a:rPr sz="1710" spc="-17" dirty="0">
                <a:solidFill>
                  <a:schemeClr val="bg1"/>
                </a:solidFill>
                <a:latin typeface="Comic Sans MS" charset="0"/>
                <a:ea typeface="Comic Sans MS" charset="0"/>
                <a:cs typeface="Comic Sans MS" charset="0"/>
              </a:rPr>
              <a:t>può essere  </a:t>
            </a:r>
            <a:r>
              <a:rPr sz="1710" spc="-13" dirty="0">
                <a:solidFill>
                  <a:schemeClr val="bg1"/>
                </a:solidFill>
                <a:latin typeface="Comic Sans MS" charset="0"/>
                <a:ea typeface="Comic Sans MS" charset="0"/>
                <a:cs typeface="Comic Sans MS" charset="0"/>
              </a:rPr>
              <a:t>gestita </a:t>
            </a:r>
            <a:r>
              <a:rPr sz="1710" spc="-17" dirty="0">
                <a:solidFill>
                  <a:schemeClr val="bg1"/>
                </a:solidFill>
                <a:latin typeface="Comic Sans MS" charset="0"/>
                <a:ea typeface="Comic Sans MS" charset="0"/>
                <a:cs typeface="Comic Sans MS" charset="0"/>
              </a:rPr>
              <a:t>con una </a:t>
            </a:r>
            <a:r>
              <a:rPr sz="1710" spc="-17" dirty="0">
                <a:solidFill>
                  <a:schemeClr val="accent2"/>
                </a:solidFill>
                <a:latin typeface="Comic Sans MS" charset="0"/>
                <a:ea typeface="Comic Sans MS" charset="0"/>
                <a:cs typeface="Comic Sans MS" charset="0"/>
              </a:rPr>
              <a:t>riduzione scalare </a:t>
            </a:r>
            <a:r>
              <a:rPr sz="1710" spc="-13" dirty="0">
                <a:solidFill>
                  <a:schemeClr val="accent2"/>
                </a:solidFill>
                <a:latin typeface="Comic Sans MS" charset="0"/>
                <a:ea typeface="Comic Sans MS" charset="0"/>
                <a:cs typeface="Comic Sans MS" charset="0"/>
              </a:rPr>
              <a:t>della </a:t>
            </a:r>
            <a:r>
              <a:rPr sz="1710" spc="-17" dirty="0">
                <a:solidFill>
                  <a:schemeClr val="accent2"/>
                </a:solidFill>
                <a:latin typeface="Comic Sans MS" charset="0"/>
                <a:ea typeface="Comic Sans MS" charset="0"/>
                <a:cs typeface="Comic Sans MS" charset="0"/>
              </a:rPr>
              <a:t>dose </a:t>
            </a:r>
            <a:r>
              <a:rPr sz="1710" spc="-13" dirty="0">
                <a:solidFill>
                  <a:schemeClr val="accent2"/>
                </a:solidFill>
                <a:latin typeface="Comic Sans MS" charset="0"/>
                <a:ea typeface="Comic Sans MS" charset="0"/>
                <a:cs typeface="Comic Sans MS" charset="0"/>
              </a:rPr>
              <a:t>del </a:t>
            </a:r>
            <a:r>
              <a:rPr sz="1710" spc="-17" dirty="0">
                <a:solidFill>
                  <a:schemeClr val="accent2"/>
                </a:solidFill>
                <a:latin typeface="Comic Sans MS" charset="0"/>
                <a:ea typeface="Comic Sans MS" charset="0"/>
                <a:cs typeface="Comic Sans MS" charset="0"/>
              </a:rPr>
              <a:t>diuretico e/o</a:t>
            </a:r>
            <a:r>
              <a:rPr sz="1710" spc="-103" dirty="0">
                <a:solidFill>
                  <a:schemeClr val="accent2"/>
                </a:solidFill>
                <a:latin typeface="Comic Sans MS" charset="0"/>
                <a:ea typeface="Comic Sans MS" charset="0"/>
                <a:cs typeface="Comic Sans MS" charset="0"/>
              </a:rPr>
              <a:t> </a:t>
            </a:r>
            <a:r>
              <a:rPr sz="1710" spc="-21" dirty="0">
                <a:solidFill>
                  <a:schemeClr val="accent2"/>
                </a:solidFill>
                <a:latin typeface="Comic Sans MS" charset="0"/>
                <a:ea typeface="Comic Sans MS" charset="0"/>
                <a:cs typeface="Comic Sans MS" charset="0"/>
              </a:rPr>
              <a:t>di</a:t>
            </a:r>
          </a:p>
          <a:p>
            <a:pPr marL="493577">
              <a:lnSpc>
                <a:spcPts val="1915"/>
              </a:lnSpc>
            </a:pPr>
            <a:r>
              <a:rPr lang="it-IT" sz="1710" spc="-17" dirty="0" smtClean="0">
                <a:solidFill>
                  <a:schemeClr val="accent2"/>
                </a:solidFill>
                <a:latin typeface="Comic Sans MS" charset="0"/>
                <a:ea typeface="Comic Sans MS" charset="0"/>
                <a:cs typeface="Comic Sans MS" charset="0"/>
              </a:rPr>
              <a:t>   </a:t>
            </a:r>
            <a:r>
              <a:rPr sz="1710" spc="-17" dirty="0" smtClean="0">
                <a:solidFill>
                  <a:schemeClr val="accent2"/>
                </a:solidFill>
                <a:latin typeface="Comic Sans MS" charset="0"/>
                <a:ea typeface="Comic Sans MS" charset="0"/>
                <a:cs typeface="Comic Sans MS" charset="0"/>
              </a:rPr>
              <a:t>altri </a:t>
            </a:r>
            <a:r>
              <a:rPr sz="1710" spc="-21" dirty="0">
                <a:solidFill>
                  <a:schemeClr val="accent2"/>
                </a:solidFill>
                <a:latin typeface="Comic Sans MS" charset="0"/>
                <a:ea typeface="Comic Sans MS" charset="0"/>
                <a:cs typeface="Comic Sans MS" charset="0"/>
              </a:rPr>
              <a:t>farmaci</a:t>
            </a:r>
            <a:r>
              <a:rPr sz="1710" spc="-43" dirty="0">
                <a:solidFill>
                  <a:schemeClr val="accent2"/>
                </a:solidFill>
                <a:latin typeface="Comic Sans MS" charset="0"/>
                <a:ea typeface="Comic Sans MS" charset="0"/>
                <a:cs typeface="Comic Sans MS" charset="0"/>
              </a:rPr>
              <a:t> </a:t>
            </a:r>
            <a:r>
              <a:rPr sz="1710" spc="-21" dirty="0">
                <a:solidFill>
                  <a:schemeClr val="accent2"/>
                </a:solidFill>
                <a:latin typeface="Comic Sans MS" charset="0"/>
                <a:ea typeface="Comic Sans MS" charset="0"/>
                <a:cs typeface="Comic Sans MS" charset="0"/>
              </a:rPr>
              <a:t>ipotensivanti</a:t>
            </a:r>
          </a:p>
          <a:p>
            <a:pPr marL="155295">
              <a:spcBef>
                <a:spcPts val="34"/>
              </a:spcBef>
            </a:pPr>
            <a:endParaRPr sz="1710" dirty="0">
              <a:solidFill>
                <a:schemeClr val="bg1"/>
              </a:solidFill>
              <a:latin typeface="Comic Sans MS" charset="0"/>
              <a:ea typeface="Comic Sans MS" charset="0"/>
              <a:cs typeface="Comic Sans MS" charset="0"/>
            </a:endParaRPr>
          </a:p>
          <a:p>
            <a:pPr marL="506065" marR="4344" indent="-339911">
              <a:lnSpc>
                <a:spcPts val="1890"/>
              </a:lnSpc>
              <a:buAutoNum type="arabicPeriod" startAt="6"/>
              <a:tabLst>
                <a:tab pos="613034" algn="l"/>
                <a:tab pos="613577" algn="l"/>
                <a:tab pos="3703182" algn="l"/>
              </a:tabLst>
            </a:pPr>
            <a:r>
              <a:rPr sz="1710" spc="-21" dirty="0">
                <a:solidFill>
                  <a:schemeClr val="bg1"/>
                </a:solidFill>
                <a:latin typeface="Comic Sans MS" charset="0"/>
                <a:ea typeface="Comic Sans MS" charset="0"/>
                <a:cs typeface="Comic Sans MS" charset="0"/>
              </a:rPr>
              <a:t>Eventuale comparsa</a:t>
            </a:r>
            <a:r>
              <a:rPr sz="1710" spc="-17" dirty="0">
                <a:solidFill>
                  <a:schemeClr val="bg1"/>
                </a:solidFill>
                <a:latin typeface="Comic Sans MS" charset="0"/>
                <a:ea typeface="Comic Sans MS" charset="0"/>
                <a:cs typeface="Comic Sans MS" charset="0"/>
              </a:rPr>
              <a:t> </a:t>
            </a:r>
            <a:r>
              <a:rPr sz="1710" spc="-13" dirty="0">
                <a:solidFill>
                  <a:schemeClr val="bg1"/>
                </a:solidFill>
                <a:latin typeface="Comic Sans MS" charset="0"/>
                <a:ea typeface="Comic Sans MS" charset="0"/>
                <a:cs typeface="Comic Sans MS" charset="0"/>
              </a:rPr>
              <a:t>di</a:t>
            </a:r>
            <a:r>
              <a:rPr sz="1710" spc="-4" dirty="0">
                <a:solidFill>
                  <a:schemeClr val="bg1"/>
                </a:solidFill>
                <a:latin typeface="Comic Sans MS" charset="0"/>
                <a:ea typeface="Comic Sans MS" charset="0"/>
                <a:cs typeface="Comic Sans MS" charset="0"/>
              </a:rPr>
              <a:t> </a:t>
            </a:r>
            <a:r>
              <a:rPr sz="1710" spc="-26" dirty="0">
                <a:solidFill>
                  <a:schemeClr val="bg1"/>
                </a:solidFill>
                <a:latin typeface="Comic Sans MS" charset="0"/>
                <a:ea typeface="Comic Sans MS" charset="0"/>
                <a:cs typeface="Comic Sans MS" charset="0"/>
              </a:rPr>
              <a:t>UACR	</a:t>
            </a:r>
            <a:r>
              <a:rPr sz="1710" spc="-21" dirty="0">
                <a:solidFill>
                  <a:schemeClr val="bg1"/>
                </a:solidFill>
                <a:latin typeface="Comic Sans MS" charset="0"/>
                <a:ea typeface="Comic Sans MS" charset="0"/>
                <a:cs typeface="Comic Sans MS" charset="0"/>
              </a:rPr>
              <a:t>non </a:t>
            </a:r>
            <a:r>
              <a:rPr sz="1710" spc="-4" dirty="0">
                <a:solidFill>
                  <a:schemeClr val="bg1"/>
                </a:solidFill>
                <a:latin typeface="Comic Sans MS" charset="0"/>
                <a:ea typeface="Comic Sans MS" charset="0"/>
                <a:cs typeface="Comic Sans MS" charset="0"/>
              </a:rPr>
              <a:t>è </a:t>
            </a:r>
            <a:r>
              <a:rPr sz="1710" spc="-17" dirty="0">
                <a:solidFill>
                  <a:schemeClr val="bg1"/>
                </a:solidFill>
                <a:latin typeface="Comic Sans MS" charset="0"/>
                <a:ea typeface="Comic Sans MS" charset="0"/>
                <a:cs typeface="Comic Sans MS" charset="0"/>
              </a:rPr>
              <a:t>espressione </a:t>
            </a:r>
            <a:r>
              <a:rPr sz="1710" spc="-13" dirty="0">
                <a:solidFill>
                  <a:schemeClr val="bg1"/>
                </a:solidFill>
                <a:latin typeface="Comic Sans MS" charset="0"/>
                <a:ea typeface="Comic Sans MS" charset="0"/>
                <a:cs typeface="Comic Sans MS" charset="0"/>
              </a:rPr>
              <a:t>di</a:t>
            </a:r>
            <a:r>
              <a:rPr sz="1710" spc="-77" dirty="0">
                <a:solidFill>
                  <a:schemeClr val="bg1"/>
                </a:solidFill>
                <a:latin typeface="Comic Sans MS" charset="0"/>
                <a:ea typeface="Comic Sans MS" charset="0"/>
                <a:cs typeface="Comic Sans MS" charset="0"/>
              </a:rPr>
              <a:t> </a:t>
            </a:r>
            <a:r>
              <a:rPr sz="1710" spc="-21" dirty="0">
                <a:solidFill>
                  <a:schemeClr val="bg1"/>
                </a:solidFill>
                <a:latin typeface="Comic Sans MS" charset="0"/>
                <a:ea typeface="Comic Sans MS" charset="0"/>
                <a:cs typeface="Comic Sans MS" charset="0"/>
              </a:rPr>
              <a:t>danno</a:t>
            </a:r>
            <a:r>
              <a:rPr sz="1710" spc="-43" dirty="0">
                <a:solidFill>
                  <a:schemeClr val="bg1"/>
                </a:solidFill>
                <a:latin typeface="Comic Sans MS" charset="0"/>
                <a:ea typeface="Comic Sans MS" charset="0"/>
                <a:cs typeface="Comic Sans MS" charset="0"/>
              </a:rPr>
              <a:t> </a:t>
            </a:r>
            <a:r>
              <a:rPr sz="1710" spc="-17" dirty="0">
                <a:solidFill>
                  <a:schemeClr val="bg1"/>
                </a:solidFill>
                <a:latin typeface="Comic Sans MS" charset="0"/>
                <a:ea typeface="Comic Sans MS" charset="0"/>
                <a:cs typeface="Comic Sans MS" charset="0"/>
              </a:rPr>
              <a:t>renale </a:t>
            </a:r>
            <a:r>
              <a:rPr sz="1710" spc="-4" dirty="0">
                <a:solidFill>
                  <a:schemeClr val="bg1"/>
                </a:solidFill>
                <a:latin typeface="Comic Sans MS" charset="0"/>
                <a:ea typeface="Comic Sans MS" charset="0"/>
                <a:cs typeface="Comic Sans MS" charset="0"/>
              </a:rPr>
              <a:t> </a:t>
            </a:r>
            <a:r>
              <a:rPr sz="1710" spc="-21" dirty="0">
                <a:solidFill>
                  <a:schemeClr val="bg1"/>
                </a:solidFill>
                <a:latin typeface="Comic Sans MS" charset="0"/>
                <a:ea typeface="Comic Sans MS" charset="0"/>
                <a:cs typeface="Comic Sans MS" charset="0"/>
              </a:rPr>
              <a:t>ma </a:t>
            </a:r>
            <a:r>
              <a:rPr sz="1710" spc="-17" dirty="0">
                <a:solidFill>
                  <a:schemeClr val="bg1"/>
                </a:solidFill>
                <a:latin typeface="Comic Sans MS" charset="0"/>
                <a:ea typeface="Comic Sans MS" charset="0"/>
                <a:cs typeface="Comic Sans MS" charset="0"/>
              </a:rPr>
              <a:t>risposta </a:t>
            </a:r>
            <a:r>
              <a:rPr sz="1710" spc="-13" dirty="0">
                <a:solidFill>
                  <a:schemeClr val="bg1"/>
                </a:solidFill>
                <a:latin typeface="Comic Sans MS" charset="0"/>
                <a:ea typeface="Comic Sans MS" charset="0"/>
                <a:cs typeface="Comic Sans MS" charset="0"/>
              </a:rPr>
              <a:t>fisiologica della </a:t>
            </a:r>
            <a:r>
              <a:rPr sz="1710" spc="-21" dirty="0">
                <a:solidFill>
                  <a:schemeClr val="bg1"/>
                </a:solidFill>
                <a:latin typeface="Comic Sans MS" charset="0"/>
                <a:ea typeface="Comic Sans MS" charset="0"/>
                <a:cs typeface="Comic Sans MS" charset="0"/>
              </a:rPr>
              <a:t>aumentata </a:t>
            </a:r>
            <a:r>
              <a:rPr sz="1710" spc="-17" dirty="0">
                <a:solidFill>
                  <a:schemeClr val="bg1"/>
                </a:solidFill>
                <a:latin typeface="Comic Sans MS" charset="0"/>
                <a:ea typeface="Comic Sans MS" charset="0"/>
                <a:cs typeface="Comic Sans MS" charset="0"/>
              </a:rPr>
              <a:t>permeabilità del</a:t>
            </a:r>
            <a:r>
              <a:rPr sz="1710" spc="-107" dirty="0">
                <a:solidFill>
                  <a:schemeClr val="bg1"/>
                </a:solidFill>
                <a:latin typeface="Comic Sans MS" charset="0"/>
                <a:ea typeface="Comic Sans MS" charset="0"/>
                <a:cs typeface="Comic Sans MS" charset="0"/>
              </a:rPr>
              <a:t> </a:t>
            </a:r>
            <a:r>
              <a:rPr sz="1710" spc="-17" dirty="0">
                <a:solidFill>
                  <a:schemeClr val="bg1"/>
                </a:solidFill>
                <a:latin typeface="Comic Sans MS" charset="0"/>
                <a:ea typeface="Comic Sans MS" charset="0"/>
                <a:cs typeface="Comic Sans MS" charset="0"/>
              </a:rPr>
              <a:t>glomerulo</a:t>
            </a:r>
          </a:p>
        </p:txBody>
      </p:sp>
    </p:spTree>
    <p:extLst>
      <p:ext uri="{BB962C8B-B14F-4D97-AF65-F5344CB8AC3E}">
        <p14:creationId xmlns:p14="http://schemas.microsoft.com/office/powerpoint/2010/main" val="3580488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flipV="1">
            <a:off x="2195736" y="-171400"/>
            <a:ext cx="3456384" cy="125681"/>
          </a:xfrm>
          <a:prstGeom prst="rect">
            <a:avLst/>
          </a:prstGeom>
          <a:noFill/>
          <a:effectLst>
            <a:outerShdw blurRad="40000" dist="23000" dir="5400000" rotWithShape="0">
              <a:schemeClr val="tx1">
                <a:alpha val="35000"/>
              </a:schemeClr>
            </a:outerShdw>
          </a:effectLst>
        </p:spPr>
        <p:style>
          <a:lnRef idx="1">
            <a:schemeClr val="accent6"/>
          </a:lnRef>
          <a:fillRef idx="3">
            <a:schemeClr val="accent6"/>
          </a:fillRef>
          <a:effectRef idx="2">
            <a:schemeClr val="accent6"/>
          </a:effectRef>
          <a:fontRef idx="minor">
            <a:schemeClr val="lt1"/>
          </a:fontRef>
        </p:style>
        <p:txBody>
          <a:bodyPr/>
          <a:lstStyle>
            <a:lvl1pPr algn="ctr" rtl="0" eaLnBrk="0" fontAlgn="base" hangingPunct="0">
              <a:spcBef>
                <a:spcPct val="0"/>
              </a:spcBef>
              <a:spcAft>
                <a:spcPct val="0"/>
              </a:spcAft>
              <a:defRPr sz="3600" b="1">
                <a:solidFill>
                  <a:schemeClr val="lt1"/>
                </a:solidFill>
                <a:latin typeface="+mn-lt"/>
                <a:ea typeface="+mn-ea"/>
                <a:cs typeface="+mn-cs"/>
              </a:defRPr>
            </a:lvl1pPr>
            <a:lvl2pPr algn="ctr" rtl="0" eaLnBrk="0" fontAlgn="base" hangingPunct="0">
              <a:spcBef>
                <a:spcPct val="0"/>
              </a:spcBef>
              <a:spcAft>
                <a:spcPct val="0"/>
              </a:spcAft>
              <a:defRPr sz="3600" b="1">
                <a:solidFill>
                  <a:schemeClr val="lt1"/>
                </a:solidFill>
                <a:latin typeface="+mn-lt"/>
                <a:ea typeface="+mn-ea"/>
                <a:cs typeface="+mn-cs"/>
              </a:defRPr>
            </a:lvl2pPr>
            <a:lvl3pPr algn="ctr" rtl="0" eaLnBrk="0" fontAlgn="base" hangingPunct="0">
              <a:spcBef>
                <a:spcPct val="0"/>
              </a:spcBef>
              <a:spcAft>
                <a:spcPct val="0"/>
              </a:spcAft>
              <a:defRPr sz="3600" b="1">
                <a:solidFill>
                  <a:schemeClr val="lt1"/>
                </a:solidFill>
                <a:latin typeface="+mn-lt"/>
                <a:ea typeface="+mn-ea"/>
                <a:cs typeface="+mn-cs"/>
              </a:defRPr>
            </a:lvl3pPr>
            <a:lvl4pPr algn="ctr" rtl="0" eaLnBrk="0" fontAlgn="base" hangingPunct="0">
              <a:spcBef>
                <a:spcPct val="0"/>
              </a:spcBef>
              <a:spcAft>
                <a:spcPct val="0"/>
              </a:spcAft>
              <a:defRPr sz="3600" b="1">
                <a:solidFill>
                  <a:schemeClr val="lt1"/>
                </a:solidFill>
                <a:latin typeface="+mn-lt"/>
                <a:ea typeface="+mn-ea"/>
                <a:cs typeface="+mn-cs"/>
              </a:defRPr>
            </a:lvl4pPr>
            <a:lvl5pPr algn="ctr" rtl="0" eaLnBrk="0" fontAlgn="base" hangingPunct="0">
              <a:spcBef>
                <a:spcPct val="0"/>
              </a:spcBef>
              <a:spcAft>
                <a:spcPct val="0"/>
              </a:spcAft>
              <a:defRPr sz="3600" b="1">
                <a:solidFill>
                  <a:schemeClr val="lt1"/>
                </a:solidFill>
                <a:latin typeface="+mn-lt"/>
                <a:ea typeface="+mn-ea"/>
                <a:cs typeface="+mn-cs"/>
              </a:defRPr>
            </a:lvl5pPr>
            <a:lvl6pPr marL="457200" algn="ctr" rtl="0" fontAlgn="base">
              <a:spcBef>
                <a:spcPct val="0"/>
              </a:spcBef>
              <a:spcAft>
                <a:spcPct val="0"/>
              </a:spcAft>
              <a:defRPr sz="3600" b="1">
                <a:solidFill>
                  <a:schemeClr val="lt1"/>
                </a:solidFill>
                <a:latin typeface="+mn-lt"/>
                <a:ea typeface="+mn-ea"/>
                <a:cs typeface="+mn-cs"/>
              </a:defRPr>
            </a:lvl6pPr>
            <a:lvl7pPr marL="914400" algn="ctr" rtl="0" fontAlgn="base">
              <a:spcBef>
                <a:spcPct val="0"/>
              </a:spcBef>
              <a:spcAft>
                <a:spcPct val="0"/>
              </a:spcAft>
              <a:defRPr sz="3600" b="1">
                <a:solidFill>
                  <a:schemeClr val="lt1"/>
                </a:solidFill>
                <a:latin typeface="+mn-lt"/>
                <a:ea typeface="+mn-ea"/>
                <a:cs typeface="+mn-cs"/>
              </a:defRPr>
            </a:lvl7pPr>
            <a:lvl8pPr marL="1371600" algn="ctr" rtl="0" fontAlgn="base">
              <a:spcBef>
                <a:spcPct val="0"/>
              </a:spcBef>
              <a:spcAft>
                <a:spcPct val="0"/>
              </a:spcAft>
              <a:defRPr sz="3600" b="1">
                <a:solidFill>
                  <a:schemeClr val="lt1"/>
                </a:solidFill>
                <a:latin typeface="+mn-lt"/>
                <a:ea typeface="+mn-ea"/>
                <a:cs typeface="+mn-cs"/>
              </a:defRPr>
            </a:lvl8pPr>
            <a:lvl9pPr marL="1828800" algn="ctr" rtl="0" fontAlgn="base">
              <a:spcBef>
                <a:spcPct val="0"/>
              </a:spcBef>
              <a:spcAft>
                <a:spcPct val="0"/>
              </a:spcAft>
              <a:defRPr sz="3600" b="1">
                <a:solidFill>
                  <a:schemeClr val="lt1"/>
                </a:solidFill>
                <a:latin typeface="+mn-lt"/>
                <a:ea typeface="+mn-ea"/>
                <a:cs typeface="+mn-cs"/>
              </a:defRPr>
            </a:lvl9pPr>
          </a:lstStyle>
          <a:p>
            <a:pPr algn="l"/>
            <a:endParaRPr lang="it-IT" sz="2400" b="0" kern="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412776"/>
            <a:ext cx="5184576" cy="343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475656" y="4509121"/>
            <a:ext cx="5976664" cy="2215991"/>
          </a:xfrm>
          <a:prstGeom prst="rect">
            <a:avLst/>
          </a:prstGeom>
          <a:noFill/>
        </p:spPr>
        <p:txBody>
          <a:bodyPr wrap="square" rtlCol="0">
            <a:spAutoFit/>
          </a:bodyPr>
          <a:lstStyle/>
          <a:p>
            <a:pPr algn="ctr"/>
            <a:r>
              <a:rPr lang="it-IT" sz="13800" b="1" i="1" u="sng" dirty="0">
                <a:solidFill>
                  <a:srgbClr val="C00000"/>
                </a:solidFill>
                <a:latin typeface="Adobe Garamond Pro" pitchFamily="18" charset="0"/>
              </a:rPr>
              <a:t>G</a:t>
            </a:r>
            <a:r>
              <a:rPr lang="it-IT" sz="13800" b="1" i="1" u="sng" dirty="0" smtClean="0">
                <a:solidFill>
                  <a:srgbClr val="C00000"/>
                </a:solidFill>
                <a:latin typeface="Adobe Garamond Pro" pitchFamily="18" charset="0"/>
              </a:rPr>
              <a:t>razie</a:t>
            </a:r>
            <a:endParaRPr lang="it-IT" sz="13800" b="1" i="1" u="sng" dirty="0">
              <a:solidFill>
                <a:srgbClr val="C00000"/>
              </a:solidFill>
              <a:latin typeface="Adobe Garamond Pro" pitchFamily="18" charset="0"/>
            </a:endParaRPr>
          </a:p>
        </p:txBody>
      </p:sp>
      <p:pic>
        <p:nvPicPr>
          <p:cNvPr id="3" name="Immagine 2"/>
          <p:cNvPicPr>
            <a:picLocks noChangeAspect="1"/>
          </p:cNvPicPr>
          <p:nvPr/>
        </p:nvPicPr>
        <p:blipFill>
          <a:blip r:embed="rId4"/>
          <a:stretch>
            <a:fillRect/>
          </a:stretch>
        </p:blipFill>
        <p:spPr>
          <a:xfrm>
            <a:off x="1475656" y="764704"/>
            <a:ext cx="6336704" cy="4085672"/>
          </a:xfrm>
          <a:prstGeom prst="rect">
            <a:avLst/>
          </a:prstGeom>
        </p:spPr>
      </p:pic>
    </p:spTree>
    <p:extLst>
      <p:ext uri="{BB962C8B-B14F-4D97-AF65-F5344CB8AC3E}">
        <p14:creationId xmlns:p14="http://schemas.microsoft.com/office/powerpoint/2010/main" val="187964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Tree>
    <p:extLst>
      <p:ext uri="{BB962C8B-B14F-4D97-AF65-F5344CB8AC3E}">
        <p14:creationId xmlns:p14="http://schemas.microsoft.com/office/powerpoint/2010/main" val="814547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bwMode="auto">
          <a:xfrm>
            <a:off x="614199" y="764704"/>
            <a:ext cx="8062257" cy="5544616"/>
          </a:xfrm>
          <a:prstGeom prst="rect">
            <a:avLst/>
          </a:prstGeom>
          <a:solidFill>
            <a:schemeClr val="bg2">
              <a:lumMod val="90000"/>
              <a:lumOff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graphicFrame>
        <p:nvGraphicFramePr>
          <p:cNvPr id="6" name="Diagramma 5"/>
          <p:cNvGraphicFramePr/>
          <p:nvPr>
            <p:extLst/>
          </p:nvPr>
        </p:nvGraphicFramePr>
        <p:xfrm>
          <a:off x="4211960" y="-504056"/>
          <a:ext cx="424847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olo 1"/>
          <p:cNvSpPr txBox="1">
            <a:spLocks/>
          </p:cNvSpPr>
          <p:nvPr/>
        </p:nvSpPr>
        <p:spPr>
          <a:xfrm>
            <a:off x="0" y="116632"/>
            <a:ext cx="9144000" cy="648072"/>
          </a:xfrm>
          <a:prstGeom prst="rect">
            <a:avLst/>
          </a:prstGeom>
        </p:spPr>
        <p:style>
          <a:lnRef idx="1">
            <a:schemeClr val="accent6"/>
          </a:lnRef>
          <a:fillRef idx="3">
            <a:schemeClr val="accent6"/>
          </a:fillRef>
          <a:effectRef idx="2">
            <a:schemeClr val="accent6"/>
          </a:effectRef>
          <a:fontRef idx="minor">
            <a:schemeClr val="lt1"/>
          </a:fontRef>
        </p:style>
        <p:txBody>
          <a:bodyPr/>
          <a:lstStyle>
            <a:lvl1pPr algn="ctr" rtl="0" eaLnBrk="0" fontAlgn="base" hangingPunct="0">
              <a:spcBef>
                <a:spcPct val="0"/>
              </a:spcBef>
              <a:spcAft>
                <a:spcPct val="0"/>
              </a:spcAft>
              <a:defRPr sz="3600" b="1">
                <a:solidFill>
                  <a:schemeClr val="lt1"/>
                </a:solidFill>
                <a:latin typeface="+mn-lt"/>
                <a:ea typeface="+mn-ea"/>
                <a:cs typeface="+mn-cs"/>
              </a:defRPr>
            </a:lvl1pPr>
            <a:lvl2pPr algn="ctr" rtl="0" eaLnBrk="0" fontAlgn="base" hangingPunct="0">
              <a:spcBef>
                <a:spcPct val="0"/>
              </a:spcBef>
              <a:spcAft>
                <a:spcPct val="0"/>
              </a:spcAft>
              <a:defRPr sz="3600" b="1">
                <a:solidFill>
                  <a:schemeClr val="lt1"/>
                </a:solidFill>
                <a:latin typeface="+mn-lt"/>
                <a:ea typeface="+mn-ea"/>
                <a:cs typeface="+mn-cs"/>
              </a:defRPr>
            </a:lvl2pPr>
            <a:lvl3pPr algn="ctr" rtl="0" eaLnBrk="0" fontAlgn="base" hangingPunct="0">
              <a:spcBef>
                <a:spcPct val="0"/>
              </a:spcBef>
              <a:spcAft>
                <a:spcPct val="0"/>
              </a:spcAft>
              <a:defRPr sz="3600" b="1">
                <a:solidFill>
                  <a:schemeClr val="lt1"/>
                </a:solidFill>
                <a:latin typeface="+mn-lt"/>
                <a:ea typeface="+mn-ea"/>
                <a:cs typeface="+mn-cs"/>
              </a:defRPr>
            </a:lvl3pPr>
            <a:lvl4pPr algn="ctr" rtl="0" eaLnBrk="0" fontAlgn="base" hangingPunct="0">
              <a:spcBef>
                <a:spcPct val="0"/>
              </a:spcBef>
              <a:spcAft>
                <a:spcPct val="0"/>
              </a:spcAft>
              <a:defRPr sz="3600" b="1">
                <a:solidFill>
                  <a:schemeClr val="lt1"/>
                </a:solidFill>
                <a:latin typeface="+mn-lt"/>
                <a:ea typeface="+mn-ea"/>
                <a:cs typeface="+mn-cs"/>
              </a:defRPr>
            </a:lvl4pPr>
            <a:lvl5pPr algn="ctr" rtl="0" eaLnBrk="0" fontAlgn="base" hangingPunct="0">
              <a:spcBef>
                <a:spcPct val="0"/>
              </a:spcBef>
              <a:spcAft>
                <a:spcPct val="0"/>
              </a:spcAft>
              <a:defRPr sz="3600" b="1">
                <a:solidFill>
                  <a:schemeClr val="lt1"/>
                </a:solidFill>
                <a:latin typeface="+mn-lt"/>
                <a:ea typeface="+mn-ea"/>
                <a:cs typeface="+mn-cs"/>
              </a:defRPr>
            </a:lvl5pPr>
            <a:lvl6pPr marL="457200" algn="ctr" rtl="0" fontAlgn="base">
              <a:spcBef>
                <a:spcPct val="0"/>
              </a:spcBef>
              <a:spcAft>
                <a:spcPct val="0"/>
              </a:spcAft>
              <a:defRPr sz="3600" b="1">
                <a:solidFill>
                  <a:schemeClr val="lt1"/>
                </a:solidFill>
                <a:latin typeface="+mn-lt"/>
                <a:ea typeface="+mn-ea"/>
                <a:cs typeface="+mn-cs"/>
              </a:defRPr>
            </a:lvl6pPr>
            <a:lvl7pPr marL="914400" algn="ctr" rtl="0" fontAlgn="base">
              <a:spcBef>
                <a:spcPct val="0"/>
              </a:spcBef>
              <a:spcAft>
                <a:spcPct val="0"/>
              </a:spcAft>
              <a:defRPr sz="3600" b="1">
                <a:solidFill>
                  <a:schemeClr val="lt1"/>
                </a:solidFill>
                <a:latin typeface="+mn-lt"/>
                <a:ea typeface="+mn-ea"/>
                <a:cs typeface="+mn-cs"/>
              </a:defRPr>
            </a:lvl7pPr>
            <a:lvl8pPr marL="1371600" algn="ctr" rtl="0" fontAlgn="base">
              <a:spcBef>
                <a:spcPct val="0"/>
              </a:spcBef>
              <a:spcAft>
                <a:spcPct val="0"/>
              </a:spcAft>
              <a:defRPr sz="3600" b="1">
                <a:solidFill>
                  <a:schemeClr val="lt1"/>
                </a:solidFill>
                <a:latin typeface="+mn-lt"/>
                <a:ea typeface="+mn-ea"/>
                <a:cs typeface="+mn-cs"/>
              </a:defRPr>
            </a:lvl8pPr>
            <a:lvl9pPr marL="1828800" algn="ctr" rtl="0" fontAlgn="base">
              <a:spcBef>
                <a:spcPct val="0"/>
              </a:spcBef>
              <a:spcAft>
                <a:spcPct val="0"/>
              </a:spcAft>
              <a:defRPr sz="3600" b="1">
                <a:solidFill>
                  <a:schemeClr val="lt1"/>
                </a:solidFill>
                <a:latin typeface="+mn-lt"/>
                <a:ea typeface="+mn-ea"/>
                <a:cs typeface="+mn-cs"/>
              </a:defRPr>
            </a:lvl9pPr>
          </a:lstStyle>
          <a:p>
            <a:pPr algn="l"/>
            <a:r>
              <a:rPr lang="it-IT" sz="3200" b="0" dirty="0">
                <a:latin typeface="Arial" panose="020B0604020202020204" pitchFamily="34" charset="0"/>
                <a:ea typeface="Verdana" panose="020B0604030504040204" pitchFamily="34" charset="0"/>
                <a:cs typeface="Arial" panose="020B0604020202020204" pitchFamily="34" charset="0"/>
              </a:rPr>
              <a:t>SCOMPENSO CARDIACO </a:t>
            </a:r>
            <a:r>
              <a:rPr lang="it-IT" sz="2800" b="0" i="1" u="sng" dirty="0" smtClean="0">
                <a:latin typeface="Arial" panose="020B0604020202020204" pitchFamily="34" charset="0"/>
                <a:ea typeface="Verdana" panose="020B0604030504040204" pitchFamily="34" charset="0"/>
                <a:cs typeface="Arial" panose="020B0604020202020204" pitchFamily="34" charset="0"/>
              </a:rPr>
              <a:t>FISIOPATOLOGIA</a:t>
            </a:r>
            <a:endParaRPr lang="it-IT" sz="3200" b="0" kern="0" dirty="0">
              <a:latin typeface="Arial" panose="020B0604020202020204" pitchFamily="34" charset="0"/>
              <a:cs typeface="Arial" panose="020B0604020202020204" pitchFamily="34" charset="0"/>
            </a:endParaRPr>
          </a:p>
        </p:txBody>
      </p:sp>
      <p:pic>
        <p:nvPicPr>
          <p:cNvPr id="9" name="Picture 2" descr="Exercise capacity and heart failu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2996952"/>
            <a:ext cx="4427984" cy="30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52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graphicEl>
                                              <a:dgm id="{95CBA0D9-DD8C-4D71-AE15-B772B644D325}"/>
                                            </p:graphicEl>
                                          </p:spTgt>
                                        </p:tgtEl>
                                        <p:attrNameLst>
                                          <p:attrName>style.visibility</p:attrName>
                                        </p:attrNameLst>
                                      </p:cBhvr>
                                      <p:to>
                                        <p:strVal val="visible"/>
                                      </p:to>
                                    </p:set>
                                    <p:animEffect transition="in" filter="fade">
                                      <p:cBhvr>
                                        <p:cTn id="17" dur="250"/>
                                        <p:tgtEl>
                                          <p:spTgt spid="6">
                                            <p:graphicEl>
                                              <a:dgm id="{95CBA0D9-DD8C-4D71-AE15-B772B644D325}"/>
                                            </p:graphic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6">
                                            <p:graphicEl>
                                              <a:dgm id="{D99B0D1C-333D-4155-8AEF-8BA1BFE9521C}"/>
                                            </p:graphicEl>
                                          </p:spTgt>
                                        </p:tgtEl>
                                        <p:attrNameLst>
                                          <p:attrName>style.visibility</p:attrName>
                                        </p:attrNameLst>
                                      </p:cBhvr>
                                      <p:to>
                                        <p:strVal val="visible"/>
                                      </p:to>
                                    </p:set>
                                    <p:animEffect transition="in" filter="fade">
                                      <p:cBhvr>
                                        <p:cTn id="21" dur="250"/>
                                        <p:tgtEl>
                                          <p:spTgt spid="6">
                                            <p:graphicEl>
                                              <a:dgm id="{D99B0D1C-333D-4155-8AEF-8BA1BFE9521C}"/>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
                                            <p:graphicEl>
                                              <a:dgm id="{0F1C417E-3C7C-4CF0-B389-10190C52C71F}"/>
                                            </p:graphicEl>
                                          </p:spTgt>
                                        </p:tgtEl>
                                        <p:attrNameLst>
                                          <p:attrName>style.visibility</p:attrName>
                                        </p:attrNameLst>
                                      </p:cBhvr>
                                      <p:to>
                                        <p:strVal val="visible"/>
                                      </p:to>
                                    </p:set>
                                    <p:animEffect transition="in" filter="fade">
                                      <p:cBhvr>
                                        <p:cTn id="25" dur="250"/>
                                        <p:tgtEl>
                                          <p:spTgt spid="6">
                                            <p:graphicEl>
                                              <a:dgm id="{0F1C417E-3C7C-4CF0-B389-10190C52C71F}"/>
                                            </p:graphicEl>
                                          </p:spTgt>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6">
                                            <p:graphicEl>
                                              <a:dgm id="{E9E9076A-5ACB-405B-96BA-30F3DE6A4DCD}"/>
                                            </p:graphicEl>
                                          </p:spTgt>
                                        </p:tgtEl>
                                        <p:attrNameLst>
                                          <p:attrName>style.visibility</p:attrName>
                                        </p:attrNameLst>
                                      </p:cBhvr>
                                      <p:to>
                                        <p:strVal val="visible"/>
                                      </p:to>
                                    </p:set>
                                    <p:animEffect transition="in" filter="fade">
                                      <p:cBhvr>
                                        <p:cTn id="29" dur="250"/>
                                        <p:tgtEl>
                                          <p:spTgt spid="6">
                                            <p:graphicEl>
                                              <a:dgm id="{E9E9076A-5ACB-405B-96BA-30F3DE6A4DCD}"/>
                                            </p:graphic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graphicEl>
                                              <a:dgm id="{37CC1E0D-4F47-4D21-ACB6-126F621B5646}"/>
                                            </p:graphicEl>
                                          </p:spTgt>
                                        </p:tgtEl>
                                        <p:attrNameLst>
                                          <p:attrName>style.visibility</p:attrName>
                                        </p:attrNameLst>
                                      </p:cBhvr>
                                      <p:to>
                                        <p:strVal val="visible"/>
                                      </p:to>
                                    </p:set>
                                    <p:animEffect transition="in" filter="fade">
                                      <p:cBhvr>
                                        <p:cTn id="33" dur="250"/>
                                        <p:tgtEl>
                                          <p:spTgt spid="6">
                                            <p:graphicEl>
                                              <a:dgm id="{37CC1E0D-4F47-4D21-ACB6-126F621B5646}"/>
                                            </p:graphic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6">
                                            <p:graphicEl>
                                              <a:dgm id="{79AC7E38-D522-4B89-993D-3684759D1D8E}"/>
                                            </p:graphicEl>
                                          </p:spTgt>
                                        </p:tgtEl>
                                        <p:attrNameLst>
                                          <p:attrName>style.visibility</p:attrName>
                                        </p:attrNameLst>
                                      </p:cBhvr>
                                      <p:to>
                                        <p:strVal val="visible"/>
                                      </p:to>
                                    </p:set>
                                    <p:animEffect transition="in" filter="fade">
                                      <p:cBhvr>
                                        <p:cTn id="37" dur="250"/>
                                        <p:tgtEl>
                                          <p:spTgt spid="6">
                                            <p:graphicEl>
                                              <a:dgm id="{79AC7E38-D522-4B89-993D-3684759D1D8E}"/>
                                            </p:graphic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29081A3E-FD18-4A9F-9427-141591DE6A85}"/>
                                            </p:graphicEl>
                                          </p:spTgt>
                                        </p:tgtEl>
                                        <p:attrNameLst>
                                          <p:attrName>style.visibility</p:attrName>
                                        </p:attrNameLst>
                                      </p:cBhvr>
                                      <p:to>
                                        <p:strVal val="visible"/>
                                      </p:to>
                                    </p:set>
                                    <p:animEffect transition="in" filter="fade">
                                      <p:cBhvr>
                                        <p:cTn id="41" dur="250"/>
                                        <p:tgtEl>
                                          <p:spTgt spid="6">
                                            <p:graphicEl>
                                              <a:dgm id="{29081A3E-FD18-4A9F-9427-141591DE6A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one"/>
        </p:bldSub>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ttangolo 6"/>
          <p:cNvSpPr/>
          <p:nvPr/>
        </p:nvSpPr>
        <p:spPr bwMode="auto">
          <a:xfrm>
            <a:off x="614199" y="764704"/>
            <a:ext cx="8062257" cy="5688632"/>
          </a:xfrm>
          <a:prstGeom prst="rect">
            <a:avLst/>
          </a:prstGeom>
          <a:solidFill>
            <a:schemeClr val="bg2">
              <a:lumMod val="90000"/>
              <a:lumOff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graphicFrame>
        <p:nvGraphicFramePr>
          <p:cNvPr id="2" name="Diagramma 1"/>
          <p:cNvGraphicFramePr/>
          <p:nvPr>
            <p:extLst/>
          </p:nvPr>
        </p:nvGraphicFramePr>
        <p:xfrm>
          <a:off x="1000922" y="980728"/>
          <a:ext cx="709947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olo 1"/>
          <p:cNvSpPr txBox="1">
            <a:spLocks/>
          </p:cNvSpPr>
          <p:nvPr/>
        </p:nvSpPr>
        <p:spPr>
          <a:xfrm>
            <a:off x="0" y="116632"/>
            <a:ext cx="9144000" cy="648072"/>
          </a:xfrm>
          <a:prstGeom prst="rect">
            <a:avLst/>
          </a:prstGeom>
        </p:spPr>
        <p:style>
          <a:lnRef idx="1">
            <a:schemeClr val="accent6"/>
          </a:lnRef>
          <a:fillRef idx="3">
            <a:schemeClr val="accent6"/>
          </a:fillRef>
          <a:effectRef idx="2">
            <a:schemeClr val="accent6"/>
          </a:effectRef>
          <a:fontRef idx="minor">
            <a:schemeClr val="lt1"/>
          </a:fontRef>
        </p:style>
        <p:txBody>
          <a:bodyPr/>
          <a:lstStyle>
            <a:lvl1pPr algn="ctr" rtl="0" eaLnBrk="0" fontAlgn="base" hangingPunct="0">
              <a:spcBef>
                <a:spcPct val="0"/>
              </a:spcBef>
              <a:spcAft>
                <a:spcPct val="0"/>
              </a:spcAft>
              <a:defRPr sz="3600" b="1">
                <a:solidFill>
                  <a:schemeClr val="lt1"/>
                </a:solidFill>
                <a:latin typeface="+mn-lt"/>
                <a:ea typeface="+mn-ea"/>
                <a:cs typeface="+mn-cs"/>
              </a:defRPr>
            </a:lvl1pPr>
            <a:lvl2pPr algn="ctr" rtl="0" eaLnBrk="0" fontAlgn="base" hangingPunct="0">
              <a:spcBef>
                <a:spcPct val="0"/>
              </a:spcBef>
              <a:spcAft>
                <a:spcPct val="0"/>
              </a:spcAft>
              <a:defRPr sz="3600" b="1">
                <a:solidFill>
                  <a:schemeClr val="lt1"/>
                </a:solidFill>
                <a:latin typeface="+mn-lt"/>
                <a:ea typeface="+mn-ea"/>
                <a:cs typeface="+mn-cs"/>
              </a:defRPr>
            </a:lvl2pPr>
            <a:lvl3pPr algn="ctr" rtl="0" eaLnBrk="0" fontAlgn="base" hangingPunct="0">
              <a:spcBef>
                <a:spcPct val="0"/>
              </a:spcBef>
              <a:spcAft>
                <a:spcPct val="0"/>
              </a:spcAft>
              <a:defRPr sz="3600" b="1">
                <a:solidFill>
                  <a:schemeClr val="lt1"/>
                </a:solidFill>
                <a:latin typeface="+mn-lt"/>
                <a:ea typeface="+mn-ea"/>
                <a:cs typeface="+mn-cs"/>
              </a:defRPr>
            </a:lvl3pPr>
            <a:lvl4pPr algn="ctr" rtl="0" eaLnBrk="0" fontAlgn="base" hangingPunct="0">
              <a:spcBef>
                <a:spcPct val="0"/>
              </a:spcBef>
              <a:spcAft>
                <a:spcPct val="0"/>
              </a:spcAft>
              <a:defRPr sz="3600" b="1">
                <a:solidFill>
                  <a:schemeClr val="lt1"/>
                </a:solidFill>
                <a:latin typeface="+mn-lt"/>
                <a:ea typeface="+mn-ea"/>
                <a:cs typeface="+mn-cs"/>
              </a:defRPr>
            </a:lvl4pPr>
            <a:lvl5pPr algn="ctr" rtl="0" eaLnBrk="0" fontAlgn="base" hangingPunct="0">
              <a:spcBef>
                <a:spcPct val="0"/>
              </a:spcBef>
              <a:spcAft>
                <a:spcPct val="0"/>
              </a:spcAft>
              <a:defRPr sz="3600" b="1">
                <a:solidFill>
                  <a:schemeClr val="lt1"/>
                </a:solidFill>
                <a:latin typeface="+mn-lt"/>
                <a:ea typeface="+mn-ea"/>
                <a:cs typeface="+mn-cs"/>
              </a:defRPr>
            </a:lvl5pPr>
            <a:lvl6pPr marL="457200" algn="ctr" rtl="0" fontAlgn="base">
              <a:spcBef>
                <a:spcPct val="0"/>
              </a:spcBef>
              <a:spcAft>
                <a:spcPct val="0"/>
              </a:spcAft>
              <a:defRPr sz="3600" b="1">
                <a:solidFill>
                  <a:schemeClr val="lt1"/>
                </a:solidFill>
                <a:latin typeface="+mn-lt"/>
                <a:ea typeface="+mn-ea"/>
                <a:cs typeface="+mn-cs"/>
              </a:defRPr>
            </a:lvl6pPr>
            <a:lvl7pPr marL="914400" algn="ctr" rtl="0" fontAlgn="base">
              <a:spcBef>
                <a:spcPct val="0"/>
              </a:spcBef>
              <a:spcAft>
                <a:spcPct val="0"/>
              </a:spcAft>
              <a:defRPr sz="3600" b="1">
                <a:solidFill>
                  <a:schemeClr val="lt1"/>
                </a:solidFill>
                <a:latin typeface="+mn-lt"/>
                <a:ea typeface="+mn-ea"/>
                <a:cs typeface="+mn-cs"/>
              </a:defRPr>
            </a:lvl7pPr>
            <a:lvl8pPr marL="1371600" algn="ctr" rtl="0" fontAlgn="base">
              <a:spcBef>
                <a:spcPct val="0"/>
              </a:spcBef>
              <a:spcAft>
                <a:spcPct val="0"/>
              </a:spcAft>
              <a:defRPr sz="3600" b="1">
                <a:solidFill>
                  <a:schemeClr val="lt1"/>
                </a:solidFill>
                <a:latin typeface="+mn-lt"/>
                <a:ea typeface="+mn-ea"/>
                <a:cs typeface="+mn-cs"/>
              </a:defRPr>
            </a:lvl8pPr>
            <a:lvl9pPr marL="1828800" algn="ctr" rtl="0" fontAlgn="base">
              <a:spcBef>
                <a:spcPct val="0"/>
              </a:spcBef>
              <a:spcAft>
                <a:spcPct val="0"/>
              </a:spcAft>
              <a:defRPr sz="3600" b="1">
                <a:solidFill>
                  <a:schemeClr val="lt1"/>
                </a:solidFill>
                <a:latin typeface="+mn-lt"/>
                <a:ea typeface="+mn-ea"/>
                <a:cs typeface="+mn-cs"/>
              </a:defRPr>
            </a:lvl9pPr>
          </a:lstStyle>
          <a:p>
            <a:pPr algn="l"/>
            <a:r>
              <a:rPr lang="it-IT" sz="3200" b="0" dirty="0">
                <a:latin typeface="Arial" panose="020B0604020202020204" pitchFamily="34" charset="0"/>
                <a:ea typeface="Verdana" panose="020B0604030504040204" pitchFamily="34" charset="0"/>
                <a:cs typeface="Arial" panose="020B0604020202020204" pitchFamily="34" charset="0"/>
              </a:rPr>
              <a:t>SCOMPENSO CARDIACO </a:t>
            </a:r>
            <a:r>
              <a:rPr lang="it-IT" sz="2800" b="0" i="1" u="sng" dirty="0" smtClean="0">
                <a:latin typeface="Arial" panose="020B0604020202020204" pitchFamily="34" charset="0"/>
                <a:ea typeface="Verdana" panose="020B0604030504040204" pitchFamily="34" charset="0"/>
                <a:cs typeface="Arial" panose="020B0604020202020204" pitchFamily="34" charset="0"/>
              </a:rPr>
              <a:t>STORIA NATURALE</a:t>
            </a:r>
            <a:endParaRPr lang="it-IT" sz="32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2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750"/>
                            </p:stCondLst>
                            <p:childTnLst>
                              <p:par>
                                <p:cTn id="12" presetID="6"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99"/>
          </a:solidFill>
        </p:spPr>
        <p:txBody>
          <a:bodyPr wrap="square" lIns="0" tIns="0" rIns="0" bIns="0" rtlCol="0"/>
          <a:lstStyle/>
          <a:p>
            <a:endParaRPr/>
          </a:p>
        </p:txBody>
      </p:sp>
      <p:sp>
        <p:nvSpPr>
          <p:cNvPr id="3" name="object 3"/>
          <p:cNvSpPr txBox="1">
            <a:spLocks noGrp="1"/>
          </p:cNvSpPr>
          <p:nvPr>
            <p:ph type="title"/>
          </p:nvPr>
        </p:nvSpPr>
        <p:spPr>
          <a:xfrm>
            <a:off x="457200" y="762000"/>
            <a:ext cx="2514600" cy="400050"/>
          </a:xfrm>
          <a:prstGeom prst="rect">
            <a:avLst/>
          </a:prstGeom>
          <a:solidFill>
            <a:srgbClr val="000099"/>
          </a:solidFill>
          <a:ln w="38100">
            <a:solidFill>
              <a:srgbClr val="00FF00"/>
            </a:solidFill>
          </a:ln>
        </p:spPr>
        <p:txBody>
          <a:bodyPr vert="horz" wrap="square" lIns="0" tIns="43180" rIns="0" bIns="0" rtlCol="0">
            <a:spAutoFit/>
          </a:bodyPr>
          <a:lstStyle/>
          <a:p>
            <a:pPr marL="572135">
              <a:lnSpc>
                <a:spcPct val="100000"/>
              </a:lnSpc>
              <a:spcBef>
                <a:spcPts val="340"/>
              </a:spcBef>
            </a:pPr>
            <a:r>
              <a:rPr sz="2000" spc="5" dirty="0">
                <a:solidFill>
                  <a:srgbClr val="00FF00"/>
                </a:solidFill>
                <a:latin typeface="Tahoma"/>
                <a:cs typeface="Tahoma"/>
              </a:rPr>
              <a:t>FUNZIONE</a:t>
            </a:r>
            <a:endParaRPr sz="2000">
              <a:latin typeface="Tahoma"/>
              <a:cs typeface="Tahoma"/>
            </a:endParaRPr>
          </a:p>
        </p:txBody>
      </p:sp>
      <p:sp>
        <p:nvSpPr>
          <p:cNvPr id="4" name="object 4"/>
          <p:cNvSpPr/>
          <p:nvPr/>
        </p:nvSpPr>
        <p:spPr>
          <a:xfrm>
            <a:off x="534923" y="1754123"/>
            <a:ext cx="2438400" cy="195103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14350" y="1733550"/>
            <a:ext cx="2476500" cy="1989455"/>
          </a:xfrm>
          <a:custGeom>
            <a:avLst/>
            <a:gdLst/>
            <a:ahLst/>
            <a:cxnLst/>
            <a:rect l="l" t="t" r="r" b="b"/>
            <a:pathLst>
              <a:path w="2476500" h="1989454">
                <a:moveTo>
                  <a:pt x="0" y="0"/>
                </a:moveTo>
                <a:lnTo>
                  <a:pt x="2476500" y="0"/>
                </a:lnTo>
                <a:lnTo>
                  <a:pt x="2476500" y="1989137"/>
                </a:lnTo>
                <a:lnTo>
                  <a:pt x="0" y="1989137"/>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3963644" y="306044"/>
            <a:ext cx="1905000" cy="142875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52875" y="295275"/>
            <a:ext cx="1924050" cy="1447800"/>
          </a:xfrm>
          <a:custGeom>
            <a:avLst/>
            <a:gdLst/>
            <a:ahLst/>
            <a:cxnLst/>
            <a:rect l="l" t="t" r="r" b="b"/>
            <a:pathLst>
              <a:path w="1924050" h="1447800">
                <a:moveTo>
                  <a:pt x="0" y="0"/>
                </a:moveTo>
                <a:lnTo>
                  <a:pt x="1924050" y="0"/>
                </a:lnTo>
                <a:lnTo>
                  <a:pt x="1924050" y="1447800"/>
                </a:lnTo>
                <a:lnTo>
                  <a:pt x="0" y="1447800"/>
                </a:lnTo>
                <a:lnTo>
                  <a:pt x="0" y="0"/>
                </a:lnTo>
                <a:close/>
              </a:path>
            </a:pathLst>
          </a:custGeom>
          <a:ln w="19050">
            <a:solidFill>
              <a:srgbClr val="FFFFFF"/>
            </a:solidFill>
          </a:ln>
        </p:spPr>
        <p:txBody>
          <a:bodyPr wrap="square" lIns="0" tIns="0" rIns="0" bIns="0" rtlCol="0"/>
          <a:lstStyle/>
          <a:p>
            <a:endParaRPr/>
          </a:p>
        </p:txBody>
      </p:sp>
      <p:sp>
        <p:nvSpPr>
          <p:cNvPr id="8" name="object 8"/>
          <p:cNvSpPr txBox="1"/>
          <p:nvPr/>
        </p:nvSpPr>
        <p:spPr>
          <a:xfrm>
            <a:off x="6324600" y="990600"/>
            <a:ext cx="2514600" cy="400050"/>
          </a:xfrm>
          <a:prstGeom prst="rect">
            <a:avLst/>
          </a:prstGeom>
          <a:solidFill>
            <a:srgbClr val="000099"/>
          </a:solidFill>
          <a:ln w="38100">
            <a:solidFill>
              <a:srgbClr val="FFFFFF"/>
            </a:solidFill>
          </a:ln>
        </p:spPr>
        <p:txBody>
          <a:bodyPr vert="horz" wrap="square" lIns="0" tIns="43180" rIns="0" bIns="0" rtlCol="0">
            <a:spAutoFit/>
          </a:bodyPr>
          <a:lstStyle/>
          <a:p>
            <a:pPr marL="187960">
              <a:lnSpc>
                <a:spcPct val="100000"/>
              </a:lnSpc>
              <a:spcBef>
                <a:spcPts val="340"/>
              </a:spcBef>
            </a:pPr>
            <a:r>
              <a:rPr sz="2000" b="1" dirty="0">
                <a:solidFill>
                  <a:srgbClr val="FFFFFF"/>
                </a:solidFill>
                <a:latin typeface="Tahoma"/>
                <a:cs typeface="Tahoma"/>
              </a:rPr>
              <a:t>Disf. </a:t>
            </a:r>
            <a:r>
              <a:rPr sz="2000" b="1" spc="5" dirty="0">
                <a:solidFill>
                  <a:srgbClr val="FFFFFF"/>
                </a:solidFill>
                <a:latin typeface="Tahoma"/>
                <a:cs typeface="Tahoma"/>
              </a:rPr>
              <a:t>Sistolica</a:t>
            </a:r>
            <a:r>
              <a:rPr sz="2000" b="1" spc="-85" dirty="0">
                <a:solidFill>
                  <a:srgbClr val="FFFFFF"/>
                </a:solidFill>
                <a:latin typeface="Tahoma"/>
                <a:cs typeface="Tahoma"/>
              </a:rPr>
              <a:t> </a:t>
            </a:r>
            <a:r>
              <a:rPr sz="2000" b="1" spc="10" dirty="0">
                <a:solidFill>
                  <a:srgbClr val="FFFFFF"/>
                </a:solidFill>
                <a:latin typeface="Tahoma"/>
                <a:cs typeface="Tahoma"/>
              </a:rPr>
              <a:t>VS</a:t>
            </a:r>
            <a:endParaRPr sz="2000">
              <a:latin typeface="Tahoma"/>
              <a:cs typeface="Tahoma"/>
            </a:endParaRPr>
          </a:p>
        </p:txBody>
      </p:sp>
      <p:sp>
        <p:nvSpPr>
          <p:cNvPr id="9" name="object 9"/>
          <p:cNvSpPr/>
          <p:nvPr/>
        </p:nvSpPr>
        <p:spPr>
          <a:xfrm>
            <a:off x="6324600" y="2362200"/>
            <a:ext cx="2819400" cy="400050"/>
          </a:xfrm>
          <a:custGeom>
            <a:avLst/>
            <a:gdLst/>
            <a:ahLst/>
            <a:cxnLst/>
            <a:rect l="l" t="t" r="r" b="b"/>
            <a:pathLst>
              <a:path w="2819400" h="400050">
                <a:moveTo>
                  <a:pt x="0" y="0"/>
                </a:moveTo>
                <a:lnTo>
                  <a:pt x="2819400" y="0"/>
                </a:lnTo>
                <a:lnTo>
                  <a:pt x="2819400" y="400050"/>
                </a:lnTo>
                <a:lnTo>
                  <a:pt x="0" y="400050"/>
                </a:lnTo>
                <a:lnTo>
                  <a:pt x="0" y="0"/>
                </a:lnTo>
                <a:close/>
              </a:path>
            </a:pathLst>
          </a:custGeom>
          <a:ln w="38100">
            <a:solidFill>
              <a:srgbClr val="FFFFFF"/>
            </a:solidFill>
          </a:ln>
        </p:spPr>
        <p:txBody>
          <a:bodyPr wrap="square" lIns="0" tIns="0" rIns="0" bIns="0" rtlCol="0"/>
          <a:lstStyle/>
          <a:p>
            <a:endParaRPr/>
          </a:p>
        </p:txBody>
      </p:sp>
      <p:sp>
        <p:nvSpPr>
          <p:cNvPr id="10" name="object 10"/>
          <p:cNvSpPr txBox="1"/>
          <p:nvPr/>
        </p:nvSpPr>
        <p:spPr>
          <a:xfrm>
            <a:off x="6564020" y="2390597"/>
            <a:ext cx="2336800" cy="332740"/>
          </a:xfrm>
          <a:prstGeom prst="rect">
            <a:avLst/>
          </a:prstGeom>
        </p:spPr>
        <p:txBody>
          <a:bodyPr vert="horz" wrap="square" lIns="0" tIns="14604" rIns="0" bIns="0" rtlCol="0">
            <a:spAutoFit/>
          </a:bodyPr>
          <a:lstStyle/>
          <a:p>
            <a:pPr marL="12700">
              <a:lnSpc>
                <a:spcPct val="100000"/>
              </a:lnSpc>
              <a:spcBef>
                <a:spcPts val="114"/>
              </a:spcBef>
            </a:pPr>
            <a:r>
              <a:rPr sz="2000" b="1" dirty="0">
                <a:solidFill>
                  <a:srgbClr val="FFFFFF"/>
                </a:solidFill>
                <a:latin typeface="Tahoma"/>
                <a:cs typeface="Tahoma"/>
              </a:rPr>
              <a:t>Disf. </a:t>
            </a:r>
            <a:r>
              <a:rPr sz="2000" b="1" spc="5" dirty="0">
                <a:solidFill>
                  <a:srgbClr val="FFFFFF"/>
                </a:solidFill>
                <a:latin typeface="Tahoma"/>
                <a:cs typeface="Tahoma"/>
              </a:rPr>
              <a:t>Diastolica</a:t>
            </a:r>
            <a:r>
              <a:rPr sz="2000" b="1" spc="-200" dirty="0">
                <a:solidFill>
                  <a:srgbClr val="FFFFFF"/>
                </a:solidFill>
                <a:latin typeface="Tahoma"/>
                <a:cs typeface="Tahoma"/>
              </a:rPr>
              <a:t> </a:t>
            </a:r>
            <a:r>
              <a:rPr sz="2000" b="1" spc="10" dirty="0">
                <a:solidFill>
                  <a:srgbClr val="FFFFFF"/>
                </a:solidFill>
                <a:latin typeface="Tahoma"/>
                <a:cs typeface="Tahoma"/>
              </a:rPr>
              <a:t>VS</a:t>
            </a:r>
            <a:endParaRPr sz="2000">
              <a:latin typeface="Tahoma"/>
              <a:cs typeface="Tahoma"/>
            </a:endParaRPr>
          </a:p>
        </p:txBody>
      </p:sp>
      <p:sp>
        <p:nvSpPr>
          <p:cNvPr id="11" name="object 11"/>
          <p:cNvSpPr/>
          <p:nvPr/>
        </p:nvSpPr>
        <p:spPr>
          <a:xfrm>
            <a:off x="3963593" y="3658793"/>
            <a:ext cx="1828800" cy="13716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43350" y="3638550"/>
            <a:ext cx="1866900" cy="1409700"/>
          </a:xfrm>
          <a:custGeom>
            <a:avLst/>
            <a:gdLst/>
            <a:ahLst/>
            <a:cxnLst/>
            <a:rect l="l" t="t" r="r" b="b"/>
            <a:pathLst>
              <a:path w="1866900" h="1409700">
                <a:moveTo>
                  <a:pt x="0" y="0"/>
                </a:moveTo>
                <a:lnTo>
                  <a:pt x="1866900" y="0"/>
                </a:lnTo>
                <a:lnTo>
                  <a:pt x="1866900" y="1409700"/>
                </a:lnTo>
                <a:lnTo>
                  <a:pt x="0" y="1409700"/>
                </a:lnTo>
                <a:lnTo>
                  <a:pt x="0" y="0"/>
                </a:lnTo>
                <a:close/>
              </a:path>
            </a:pathLst>
          </a:custGeom>
          <a:ln w="38100">
            <a:solidFill>
              <a:srgbClr val="FFFFFF"/>
            </a:solidFill>
          </a:ln>
        </p:spPr>
        <p:txBody>
          <a:bodyPr wrap="square" lIns="0" tIns="0" rIns="0" bIns="0" rtlCol="0"/>
          <a:lstStyle/>
          <a:p>
            <a:endParaRPr/>
          </a:p>
        </p:txBody>
      </p:sp>
      <p:sp>
        <p:nvSpPr>
          <p:cNvPr id="13" name="object 13"/>
          <p:cNvSpPr txBox="1"/>
          <p:nvPr/>
        </p:nvSpPr>
        <p:spPr>
          <a:xfrm>
            <a:off x="6324600" y="3962400"/>
            <a:ext cx="2514600" cy="400050"/>
          </a:xfrm>
          <a:prstGeom prst="rect">
            <a:avLst/>
          </a:prstGeom>
          <a:solidFill>
            <a:srgbClr val="000099"/>
          </a:solidFill>
          <a:ln w="38100">
            <a:solidFill>
              <a:srgbClr val="FFFFFF"/>
            </a:solidFill>
          </a:ln>
        </p:spPr>
        <p:txBody>
          <a:bodyPr vert="horz" wrap="square" lIns="0" tIns="43180" rIns="0" bIns="0" rtlCol="0">
            <a:spAutoFit/>
          </a:bodyPr>
          <a:lstStyle/>
          <a:p>
            <a:pPr marL="384175">
              <a:lnSpc>
                <a:spcPct val="100000"/>
              </a:lnSpc>
              <a:spcBef>
                <a:spcPts val="340"/>
              </a:spcBef>
            </a:pPr>
            <a:r>
              <a:rPr sz="2000" b="1" spc="5" dirty="0">
                <a:solidFill>
                  <a:srgbClr val="FFFFFF"/>
                </a:solidFill>
                <a:latin typeface="Tahoma"/>
                <a:cs typeface="Tahoma"/>
              </a:rPr>
              <a:t>Asincronia</a:t>
            </a:r>
            <a:r>
              <a:rPr sz="2000" b="1" spc="-120" dirty="0">
                <a:solidFill>
                  <a:srgbClr val="FFFFFF"/>
                </a:solidFill>
                <a:latin typeface="Tahoma"/>
                <a:cs typeface="Tahoma"/>
              </a:rPr>
              <a:t> </a:t>
            </a:r>
            <a:r>
              <a:rPr sz="2000" b="1" spc="10" dirty="0">
                <a:solidFill>
                  <a:srgbClr val="FFFFFF"/>
                </a:solidFill>
                <a:latin typeface="Tahoma"/>
                <a:cs typeface="Tahoma"/>
              </a:rPr>
              <a:t>VS</a:t>
            </a:r>
            <a:endParaRPr sz="2000">
              <a:latin typeface="Tahoma"/>
              <a:cs typeface="Tahoma"/>
            </a:endParaRPr>
          </a:p>
        </p:txBody>
      </p:sp>
      <p:sp>
        <p:nvSpPr>
          <p:cNvPr id="14" name="object 14"/>
          <p:cNvSpPr/>
          <p:nvPr/>
        </p:nvSpPr>
        <p:spPr>
          <a:xfrm>
            <a:off x="3968203" y="5416029"/>
            <a:ext cx="1752600" cy="1304921"/>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948112" y="5395912"/>
            <a:ext cx="1781175" cy="1333500"/>
          </a:xfrm>
          <a:custGeom>
            <a:avLst/>
            <a:gdLst/>
            <a:ahLst/>
            <a:cxnLst/>
            <a:rect l="l" t="t" r="r" b="b"/>
            <a:pathLst>
              <a:path w="1781175" h="1333500">
                <a:moveTo>
                  <a:pt x="0" y="0"/>
                </a:moveTo>
                <a:lnTo>
                  <a:pt x="1781175" y="0"/>
                </a:lnTo>
                <a:lnTo>
                  <a:pt x="1781175" y="1333500"/>
                </a:lnTo>
                <a:lnTo>
                  <a:pt x="0" y="1333500"/>
                </a:lnTo>
                <a:lnTo>
                  <a:pt x="0" y="0"/>
                </a:lnTo>
                <a:close/>
              </a:path>
            </a:pathLst>
          </a:custGeom>
          <a:ln w="28575">
            <a:solidFill>
              <a:srgbClr val="FFFFFF"/>
            </a:solidFill>
          </a:ln>
        </p:spPr>
        <p:txBody>
          <a:bodyPr wrap="square" lIns="0" tIns="0" rIns="0" bIns="0" rtlCol="0"/>
          <a:lstStyle/>
          <a:p>
            <a:endParaRPr/>
          </a:p>
        </p:txBody>
      </p:sp>
      <p:sp>
        <p:nvSpPr>
          <p:cNvPr id="16" name="object 16"/>
          <p:cNvSpPr txBox="1"/>
          <p:nvPr/>
        </p:nvSpPr>
        <p:spPr>
          <a:xfrm>
            <a:off x="6400800" y="5737225"/>
            <a:ext cx="2514600" cy="400050"/>
          </a:xfrm>
          <a:prstGeom prst="rect">
            <a:avLst/>
          </a:prstGeom>
          <a:solidFill>
            <a:srgbClr val="000099"/>
          </a:solidFill>
          <a:ln w="38100">
            <a:solidFill>
              <a:srgbClr val="FFFFFF"/>
            </a:solidFill>
          </a:ln>
        </p:spPr>
        <p:txBody>
          <a:bodyPr vert="horz" wrap="square" lIns="0" tIns="43180" rIns="0" bIns="0" rtlCol="0">
            <a:spAutoFit/>
          </a:bodyPr>
          <a:lstStyle/>
          <a:p>
            <a:pPr marL="302260">
              <a:lnSpc>
                <a:spcPct val="100000"/>
              </a:lnSpc>
              <a:spcBef>
                <a:spcPts val="340"/>
              </a:spcBef>
            </a:pPr>
            <a:r>
              <a:rPr sz="2000" b="1" spc="5" dirty="0">
                <a:solidFill>
                  <a:srgbClr val="FFFFFF"/>
                </a:solidFill>
                <a:latin typeface="Tahoma"/>
                <a:cs typeface="Tahoma"/>
              </a:rPr>
              <a:t>Disfunzione</a:t>
            </a:r>
            <a:r>
              <a:rPr sz="2000" b="1" spc="-140" dirty="0">
                <a:solidFill>
                  <a:srgbClr val="FFFFFF"/>
                </a:solidFill>
                <a:latin typeface="Tahoma"/>
                <a:cs typeface="Tahoma"/>
              </a:rPr>
              <a:t> </a:t>
            </a:r>
            <a:r>
              <a:rPr sz="2000" b="1" spc="10" dirty="0">
                <a:solidFill>
                  <a:srgbClr val="FFFFFF"/>
                </a:solidFill>
                <a:latin typeface="Tahoma"/>
                <a:cs typeface="Tahoma"/>
              </a:rPr>
              <a:t>Vd</a:t>
            </a:r>
            <a:endParaRPr sz="2000">
              <a:latin typeface="Tahoma"/>
              <a:cs typeface="Tahoma"/>
            </a:endParaRPr>
          </a:p>
        </p:txBody>
      </p:sp>
      <p:sp>
        <p:nvSpPr>
          <p:cNvPr id="17" name="object 17"/>
          <p:cNvSpPr/>
          <p:nvPr/>
        </p:nvSpPr>
        <p:spPr>
          <a:xfrm>
            <a:off x="3962402" y="2000248"/>
            <a:ext cx="1828753" cy="137160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948112" y="1985962"/>
            <a:ext cx="1857375" cy="1400175"/>
          </a:xfrm>
          <a:custGeom>
            <a:avLst/>
            <a:gdLst/>
            <a:ahLst/>
            <a:cxnLst/>
            <a:rect l="l" t="t" r="r" b="b"/>
            <a:pathLst>
              <a:path w="1857375" h="1400175">
                <a:moveTo>
                  <a:pt x="0" y="0"/>
                </a:moveTo>
                <a:lnTo>
                  <a:pt x="1857375" y="0"/>
                </a:lnTo>
                <a:lnTo>
                  <a:pt x="1857375" y="1400175"/>
                </a:lnTo>
                <a:lnTo>
                  <a:pt x="0" y="1400175"/>
                </a:lnTo>
                <a:lnTo>
                  <a:pt x="0" y="0"/>
                </a:lnTo>
                <a:close/>
              </a:path>
            </a:pathLst>
          </a:custGeom>
          <a:ln w="28575">
            <a:solidFill>
              <a:srgbClr val="FFFFFF"/>
            </a:solidFill>
          </a:ln>
        </p:spPr>
        <p:txBody>
          <a:bodyPr wrap="square" lIns="0" tIns="0" rIns="0" bIns="0" rtlCol="0"/>
          <a:lstStyle/>
          <a:p>
            <a:endParaRPr/>
          </a:p>
        </p:txBody>
      </p:sp>
      <p:sp>
        <p:nvSpPr>
          <p:cNvPr id="19" name="object 19"/>
          <p:cNvSpPr/>
          <p:nvPr/>
        </p:nvSpPr>
        <p:spPr>
          <a:xfrm>
            <a:off x="7545882" y="4574082"/>
            <a:ext cx="1143000" cy="854075"/>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479082" y="4650282"/>
            <a:ext cx="1143000" cy="874712"/>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581400" y="533400"/>
            <a:ext cx="0" cy="5410200"/>
          </a:xfrm>
          <a:custGeom>
            <a:avLst/>
            <a:gdLst/>
            <a:ahLst/>
            <a:cxnLst/>
            <a:rect l="l" t="t" r="r" b="b"/>
            <a:pathLst>
              <a:path h="5410200">
                <a:moveTo>
                  <a:pt x="0" y="0"/>
                </a:moveTo>
                <a:lnTo>
                  <a:pt x="0" y="5410200"/>
                </a:lnTo>
              </a:path>
            </a:pathLst>
          </a:custGeom>
          <a:ln w="9525">
            <a:solidFill>
              <a:srgbClr val="FFFFFF"/>
            </a:solidFill>
          </a:ln>
        </p:spPr>
        <p:txBody>
          <a:bodyPr wrap="square" lIns="0" tIns="0" rIns="0" bIns="0" rtlCol="0"/>
          <a:lstStyle/>
          <a:p>
            <a:endParaRPr/>
          </a:p>
        </p:txBody>
      </p:sp>
      <p:sp>
        <p:nvSpPr>
          <p:cNvPr id="22" name="object 22"/>
          <p:cNvSpPr/>
          <p:nvPr/>
        </p:nvSpPr>
        <p:spPr>
          <a:xfrm>
            <a:off x="457200" y="4267200"/>
            <a:ext cx="2590800" cy="1943100"/>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442912" y="4252912"/>
            <a:ext cx="2619375" cy="1971675"/>
          </a:xfrm>
          <a:custGeom>
            <a:avLst/>
            <a:gdLst/>
            <a:ahLst/>
            <a:cxnLst/>
            <a:rect l="l" t="t" r="r" b="b"/>
            <a:pathLst>
              <a:path w="2619375" h="1971675">
                <a:moveTo>
                  <a:pt x="0" y="0"/>
                </a:moveTo>
                <a:lnTo>
                  <a:pt x="2619375" y="0"/>
                </a:lnTo>
                <a:lnTo>
                  <a:pt x="2619375" y="1971675"/>
                </a:lnTo>
                <a:lnTo>
                  <a:pt x="0" y="1971675"/>
                </a:lnTo>
                <a:lnTo>
                  <a:pt x="0" y="0"/>
                </a:lnTo>
                <a:close/>
              </a:path>
            </a:pathLst>
          </a:custGeom>
          <a:ln w="28575">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1567311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10140</TotalTime>
  <Words>6018</Words>
  <Application>Microsoft Macintosh PowerPoint</Application>
  <PresentationFormat>Presentazione su schermo (4:3)</PresentationFormat>
  <Paragraphs>1339</Paragraphs>
  <Slides>69</Slides>
  <Notes>16</Notes>
  <HiddenSlides>1</HiddenSlides>
  <MMClips>2</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69</vt:i4>
      </vt:variant>
    </vt:vector>
  </HeadingPairs>
  <TitlesOfParts>
    <vt:vector size="84" baseType="lpstr">
      <vt:lpstr>Adobe Garamond Pro</vt:lpstr>
      <vt:lpstr>Calibri</vt:lpstr>
      <vt:lpstr>Cambria Math</vt:lpstr>
      <vt:lpstr>Comic Sans MS</vt:lpstr>
      <vt:lpstr>ＭＳ Ｐゴシック</vt:lpstr>
      <vt:lpstr>Symbol</vt:lpstr>
      <vt:lpstr>Tahoma</vt:lpstr>
      <vt:lpstr>Times New Roman</vt:lpstr>
      <vt:lpstr>Trebuchet MS</vt:lpstr>
      <vt:lpstr>Verdana</vt:lpstr>
      <vt:lpstr>Wingdings</vt:lpstr>
      <vt:lpstr>ヒラギノ角ゴ Pro W3</vt:lpstr>
      <vt:lpstr>Arial</vt:lpstr>
      <vt:lpstr>Tema di Office</vt:lpstr>
      <vt:lpstr>think-cell Slide</vt:lpstr>
      <vt:lpstr>La gestione del paziente con disfunzione renale  R. Breglio (Napoli)  </vt:lpstr>
      <vt:lpstr>Definizione di scompenso cardiaco</vt:lpstr>
      <vt:lpstr>SCOMPENSO CARDIACO EPIDEMIOLOGIA</vt:lpstr>
      <vt:lpstr>SCOMPENSO CARDIACO EZIOLOGIA</vt:lpstr>
      <vt:lpstr>CLASSIFICAZIONE ACC-AHA L’ A-B-C-D DELLO SCOMPENSO</vt:lpstr>
      <vt:lpstr>SCOMPENSO CARDIACO SINTOMI E SEGNI</vt:lpstr>
      <vt:lpstr>Presentazione di PowerPoint</vt:lpstr>
      <vt:lpstr>Presentazione di PowerPoint</vt:lpstr>
      <vt:lpstr>FUNZIONE</vt:lpstr>
      <vt:lpstr>SCOMPENSO CARDIACO TEORIA NEURO-ORMONALE</vt:lpstr>
      <vt:lpstr>Presentazione di PowerPoint</vt:lpstr>
      <vt:lpstr>Presentazione di PowerPoint</vt:lpstr>
      <vt:lpstr>ACE – INIBITORI </vt:lpstr>
      <vt:lpstr>B-BLOCCANTI</vt:lpstr>
      <vt:lpstr>ANTAGONISTI Ang-II</vt:lpstr>
      <vt:lpstr>Presentazione di PowerPoint</vt:lpstr>
      <vt:lpstr>Presentazione di PowerPoint</vt:lpstr>
      <vt:lpstr>Presentazione di PowerPoint</vt:lpstr>
      <vt:lpstr>CKD - definizione</vt:lpstr>
      <vt:lpstr>Stadio  A</vt:lpstr>
      <vt:lpstr>Mortalità Cardiaca nei pazienti con CHF-  sottogruppi di GRF</vt:lpstr>
      <vt:lpstr>Presentazione di PowerPoint</vt:lpstr>
      <vt:lpstr>Presentazione di PowerPoint</vt:lpstr>
      <vt:lpstr>Presentazione di PowerPoint</vt:lpstr>
      <vt:lpstr>CKD - stadiazione</vt:lpstr>
      <vt:lpstr>Presentazione di PowerPoint</vt:lpstr>
      <vt:lpstr>Presentazione di PowerPoint</vt:lpstr>
      <vt:lpstr>Prognostic significance of renal function in HF patients</vt:lpstr>
      <vt:lpstr>Prognostic significance of renal function in HF patients</vt:lpstr>
      <vt:lpstr>LANDMARK TRIALS IN CHF</vt:lpstr>
      <vt:lpstr>Presentazione di PowerPoint</vt:lpstr>
      <vt:lpstr>LCZ696 Valsartan/Sacubitril</vt:lpstr>
      <vt:lpstr>Presentazione di PowerPoint</vt:lpstr>
      <vt:lpstr>PARADIGM-HF: PRIMARY ENDPOINT</vt:lpstr>
      <vt:lpstr>PARADIGM-HF: CARDIOVASCULAR DEATH</vt:lpstr>
      <vt:lpstr>PARADIGM-HF: ALL-CAUSE MORTALITY</vt:lpstr>
      <vt:lpstr>PARADIGM-HF: ADVERSE EVENTS</vt:lpstr>
      <vt:lpstr>DAMMAN Analysis</vt:lpstr>
      <vt:lpstr>RESULTS</vt:lpstr>
      <vt:lpstr>RESULTS</vt:lpstr>
      <vt:lpstr>Interaction Randomized Treatment and CKD</vt:lpstr>
      <vt:lpstr>SACUBITRIL-VALSARTAN : PER QUALE PAZIENTE?</vt:lpstr>
      <vt:lpstr>PARADIGM-HF Objective: to compare two strategies in the building blocks of HFrEF theraphy</vt:lpstr>
      <vt:lpstr>PARADIGM-HF Objective: to compare two strategies in the building blocks of HFrEF theraphy</vt:lpstr>
      <vt:lpstr>Presentazione di PowerPoint</vt:lpstr>
      <vt:lpstr>EU: Sacubitril/Valsartan in management of HFrEF</vt:lpstr>
      <vt:lpstr>HF is an inexorable progressive condition whereby cardiac structure and function continue to deteriorate</vt:lpstr>
      <vt:lpstr>Presentazione di PowerPoint</vt:lpstr>
      <vt:lpstr>MECCANISMI ADATTATIVI RENALI  NELLO  SCOMPENSO CARDIACO CRONICO</vt:lpstr>
      <vt:lpstr>REDUCED RISK OF HYPERKALEMIA WITH AN MRA  AND SACUBITRIL/VALSARTAN vs ENALAPRIL</vt:lpstr>
      <vt:lpstr>LCZ titration: interaction between PAS &amp; eGFR</vt:lpstr>
      <vt:lpstr>Sacubitril/valsartan significantly reduced the risk of post hoc composite renal outcome   </vt:lpstr>
      <vt:lpstr>Sacubitril/valsartan reduced the risk of post hoc composite renal outcome, independent of CKD status     </vt:lpstr>
      <vt:lpstr>Tutti i pazienti possono beneficiare di    Sacubitril-Valsartan </vt:lpstr>
      <vt:lpstr>Sacubitril/Valsartan riduce l’Acido Urico Sierico,  un predittore indipendente di eventi CVS</vt:lpstr>
      <vt:lpstr>Rate of eGFR decline was lower with sacubitril/valsartan vs. enalapril     </vt:lpstr>
      <vt:lpstr>Rate of eGFR decline was significantly lower with sacubitril/valsartan independent of CKD status     </vt:lpstr>
      <vt:lpstr>Elevated UACR was associated with higher risk of composite renal endpoint in the enalapril but not in the sacubitril/valsartan arm      </vt:lpstr>
      <vt:lpstr>In patients with ≥25% increase in UACR, rate of eGFR decline was significantly lower with sacubitril/valsartan vs enalapril      </vt:lpstr>
      <vt:lpstr>CV benefits of sacubitril/valsartan over enalapril were consistent in patients with and without CKD      </vt:lpstr>
      <vt:lpstr>Incidence of serum creatinine ≥2.5mg/dL was lower in sacubitril/valsartan vs. enalapril group     </vt:lpstr>
      <vt:lpstr>Discontinuations due to renal AEs were lower in the sacubitril/valsartan vs. enalapril group     </vt:lpstr>
      <vt:lpstr>PARAMOUNT: estimated GFR was reduced to a lesser extent with LCZ696 vs. valsartan</vt:lpstr>
      <vt:lpstr>UK-HARPIII results:  No difference in GFR or UACR between sacubitril/valsartan and irbesartan groups </vt:lpstr>
      <vt:lpstr>Sacubitril/valsartan was well-tolerated in patients with CKD </vt:lpstr>
      <vt:lpstr>TAKE – HOME MESSAGES</vt:lpstr>
      <vt:lpstr>Sacubitril Valsartan e Funzione renale</vt:lpstr>
      <vt:lpstr>Presentazione di PowerPoint</vt:lpstr>
      <vt:lpstr>Presentazione di PowerPoint</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 HOME MESSAGES</dc:title>
  <dc:creator>HP</dc:creator>
  <cp:lastModifiedBy>Utente di Microsoft Office</cp:lastModifiedBy>
  <cp:revision>75</cp:revision>
  <dcterms:created xsi:type="dcterms:W3CDTF">2019-11-08T09:04:50Z</dcterms:created>
  <dcterms:modified xsi:type="dcterms:W3CDTF">2019-11-22T11:48:18Z</dcterms:modified>
</cp:coreProperties>
</file>