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79" r:id="rId2"/>
    <p:sldId id="406" r:id="rId3"/>
    <p:sldId id="420" r:id="rId4"/>
    <p:sldId id="422" r:id="rId5"/>
    <p:sldId id="427" r:id="rId6"/>
    <p:sldId id="366" r:id="rId7"/>
    <p:sldId id="324" r:id="rId8"/>
    <p:sldId id="370" r:id="rId9"/>
    <p:sldId id="423" r:id="rId10"/>
    <p:sldId id="359" r:id="rId11"/>
    <p:sldId id="361" r:id="rId12"/>
    <p:sldId id="362" r:id="rId13"/>
    <p:sldId id="360" r:id="rId14"/>
    <p:sldId id="280" r:id="rId15"/>
    <p:sldId id="293" r:id="rId16"/>
    <p:sldId id="350" r:id="rId17"/>
    <p:sldId id="353" r:id="rId18"/>
    <p:sldId id="438" r:id="rId19"/>
    <p:sldId id="437" r:id="rId20"/>
    <p:sldId id="334" r:id="rId21"/>
    <p:sldId id="313" r:id="rId22"/>
    <p:sldId id="318" r:id="rId23"/>
    <p:sldId id="337" r:id="rId24"/>
    <p:sldId id="338" r:id="rId25"/>
    <p:sldId id="311" r:id="rId26"/>
    <p:sldId id="257" r:id="rId27"/>
    <p:sldId id="341" r:id="rId28"/>
    <p:sldId id="325" r:id="rId29"/>
    <p:sldId id="278" r:id="rId30"/>
    <p:sldId id="385" r:id="rId31"/>
    <p:sldId id="412" r:id="rId32"/>
    <p:sldId id="413" r:id="rId33"/>
    <p:sldId id="428" r:id="rId34"/>
    <p:sldId id="429" r:id="rId35"/>
    <p:sldId id="430" r:id="rId36"/>
    <p:sldId id="431" r:id="rId37"/>
    <p:sldId id="439" r:id="rId38"/>
    <p:sldId id="432" r:id="rId39"/>
    <p:sldId id="433" r:id="rId40"/>
    <p:sldId id="434" r:id="rId41"/>
    <p:sldId id="320" r:id="rId42"/>
    <p:sldId id="435" r:id="rId43"/>
    <p:sldId id="391" r:id="rId44"/>
    <p:sldId id="426" r:id="rId45"/>
    <p:sldId id="424" r:id="rId46"/>
    <p:sldId id="389" r:id="rId47"/>
    <p:sldId id="392" r:id="rId48"/>
    <p:sldId id="393" r:id="rId49"/>
    <p:sldId id="417" r:id="rId50"/>
    <p:sldId id="277" r:id="rId51"/>
    <p:sldId id="388" r:id="rId52"/>
    <p:sldId id="394" r:id="rId53"/>
    <p:sldId id="355" r:id="rId54"/>
    <p:sldId id="357" r:id="rId55"/>
    <p:sldId id="409" r:id="rId56"/>
    <p:sldId id="410" r:id="rId57"/>
    <p:sldId id="411" r:id="rId58"/>
    <p:sldId id="403" r:id="rId59"/>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FF883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61" d="100"/>
          <a:sy n="61" d="100"/>
        </p:scale>
        <p:origin x="-173" y="12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0789"/>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it-IT" altLang="it-IT"/>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it-IT" altLang="it-IT"/>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it-IT" altLang="it-IT"/>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FACCE3C-DFA1-43E5-A70B-B4508E9A451C}" type="slidenum">
              <a:rPr lang="it-IT" altLang="it-IT"/>
              <a:pPr>
                <a:defRPr/>
              </a:pPr>
              <a:t>‹N›</a:t>
            </a:fld>
            <a:endParaRPr lang="it-IT" altLang="it-IT"/>
          </a:p>
        </p:txBody>
      </p:sp>
    </p:spTree>
    <p:extLst>
      <p:ext uri="{BB962C8B-B14F-4D97-AF65-F5344CB8AC3E}">
        <p14:creationId xmlns:p14="http://schemas.microsoft.com/office/powerpoint/2010/main" xmlns="" val="2092323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miter lim="800000"/>
            <a:headEnd/>
            <a:tailEnd/>
          </a:ln>
        </p:spPr>
        <p:txBody>
          <a:bodyPr/>
          <a:lstStyle/>
          <a:p>
            <a:fld id="{7509BEF4-1A76-472A-823E-E1F5ACC6A60D}" type="slidenum">
              <a:rPr lang="it-IT" altLang="it-IT" smtClean="0">
                <a:latin typeface="Arial" pitchFamily="34" charset="0"/>
              </a:rPr>
              <a:pPr/>
              <a:t>1</a:t>
            </a:fld>
            <a:endParaRPr lang="it-IT" altLang="it-IT" smtClean="0">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2AAC27CF-FFF0-4841-AE93-4CAF28C75A35}" type="slidenum">
              <a:rPr lang="it-IT" altLang="it-IT" smtClean="0">
                <a:latin typeface="Arial" pitchFamily="34" charset="0"/>
              </a:rPr>
              <a:pPr/>
              <a:t>29</a:t>
            </a:fld>
            <a:endParaRPr lang="it-IT" altLang="it-IT"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8AE1B0-813A-456A-A234-76C088178ECC}" type="slidenum">
              <a:rPr lang="it-IT"/>
              <a:pPr/>
              <a:t>32</a:t>
            </a:fld>
            <a:endParaRPr lang="it-IT"/>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it-IT"/>
              <a:t>Cornell voltage</a:t>
            </a:r>
          </a:p>
          <a:p>
            <a:r>
              <a:rPr lang="it-IT"/>
              <a:t>index (&gt; 28 mm in male and &gt; 20 mm in female),</a:t>
            </a:r>
          </a:p>
          <a:p>
            <a:r>
              <a:rPr lang="it-IT"/>
              <a:t>Sokolow-Lyon index (&gt; 35 mm), Cornell voltage x</a:t>
            </a:r>
          </a:p>
          <a:p>
            <a:r>
              <a:rPr lang="it-IT"/>
              <a:t>QRS duration product (CP) (&gt; 2.440 mV x ms) and</a:t>
            </a:r>
          </a:p>
          <a:p>
            <a:r>
              <a:rPr lang="it-IT"/>
              <a:t>Sokolow-Lyon voltage x QRS duration product</a:t>
            </a:r>
          </a:p>
          <a:p>
            <a:r>
              <a:rPr lang="it-IT"/>
              <a:t>(3674 mV x ms in male and 3224 mV x ms in</a:t>
            </a:r>
          </a:p>
          <a:p>
            <a:r>
              <a:rPr lang="it-IT"/>
              <a:t>female) were determined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ln w="9525">
            <a:noFill/>
            <a:miter lim="800000"/>
            <a:headEnd/>
            <a:tailEnd/>
          </a:ln>
          <a:effectLst/>
        </p:spPr>
        <p:txBody>
          <a:bodyPr anchor="b"/>
          <a:lstStyle/>
          <a:p>
            <a:pPr algn="r"/>
            <a:fld id="{FFB99C8F-02B4-4032-B1F0-323A58666D2B}" type="slidenum">
              <a:rPr lang="it-IT" altLang="it-IT" sz="1200"/>
              <a:pPr algn="r"/>
              <a:t>33</a:t>
            </a:fld>
            <a:endParaRPr lang="it-IT" altLang="it-IT"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1D13DF54-9161-4387-B665-5F164916DAAF}" type="slidenum">
              <a:rPr lang="it-IT" altLang="it-IT" smtClean="0">
                <a:latin typeface="Arial" pitchFamily="34" charset="0"/>
              </a:rPr>
              <a:pPr/>
              <a:t>34</a:t>
            </a:fld>
            <a:endParaRPr lang="it-IT" altLang="it-IT"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15FCB1EB-D975-4CFC-9772-60CA88AC7999}" type="slidenum">
              <a:rPr lang="it-IT" altLang="it-IT" smtClean="0">
                <a:latin typeface="Arial" pitchFamily="34" charset="0"/>
              </a:rPr>
              <a:pPr/>
              <a:t>35</a:t>
            </a:fld>
            <a:endParaRPr lang="it-IT" altLang="it-IT"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8A6DF501-D99F-4373-A506-C094FA7F1BEC}" type="slidenum">
              <a:rPr lang="it-IT" altLang="it-IT" smtClean="0">
                <a:latin typeface="Arial" pitchFamily="34" charset="0"/>
              </a:rPr>
              <a:pPr/>
              <a:t>36</a:t>
            </a:fld>
            <a:endParaRPr lang="it-IT" altLang="it-IT"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609AED82-8104-4FC6-83DC-1FC7EBF6A8D3}" type="slidenum">
              <a:rPr lang="it-IT" altLang="it-IT" smtClean="0">
                <a:latin typeface="Arial" pitchFamily="34" charset="0"/>
              </a:rPr>
              <a:pPr/>
              <a:t>38</a:t>
            </a:fld>
            <a:endParaRPr lang="it-IT" altLang="it-IT"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FD2A0AF9-7156-4AE8-A816-8BC480291816}" type="slidenum">
              <a:rPr lang="it-IT" altLang="it-IT" smtClean="0">
                <a:latin typeface="Arial" pitchFamily="34" charset="0"/>
              </a:rPr>
              <a:pPr/>
              <a:t>39</a:t>
            </a:fld>
            <a:endParaRPr lang="it-IT" altLang="it-IT"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miter lim="800000"/>
            <a:headEnd/>
            <a:tailEnd/>
          </a:ln>
        </p:spPr>
        <p:txBody>
          <a:bodyPr/>
          <a:lstStyle/>
          <a:p>
            <a:fld id="{3B2922C5-A35A-4DFF-AD2A-0EF14CA682CD}" type="slidenum">
              <a:rPr lang="it-IT" altLang="it-IT" smtClean="0">
                <a:latin typeface="Arial" pitchFamily="34" charset="0"/>
              </a:rPr>
              <a:pPr/>
              <a:t>40</a:t>
            </a:fld>
            <a:endParaRPr lang="it-IT" altLang="it-IT"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0FE0C6-C102-4370-A9DD-623ACB540F61}" type="slidenum">
              <a:rPr lang="it-IT"/>
              <a:pPr/>
              <a:t>49</a:t>
            </a:fld>
            <a:endParaRPr lang="it-IT"/>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A37A55C7-EB60-412E-B5BB-8807292B2C2B}" type="slidenum">
              <a:rPr lang="it-IT" smtClean="0">
                <a:latin typeface="Arial" pitchFamily="34" charset="0"/>
              </a:rPr>
              <a:pPr>
                <a:defRPr/>
              </a:pPr>
              <a:t>2</a:t>
            </a:fld>
            <a:endParaRPr lang="it-IT" smtClean="0">
              <a:latin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miter lim="800000"/>
            <a:headEnd/>
            <a:tailEnd/>
          </a:ln>
        </p:spPr>
        <p:txBody>
          <a:bodyPr/>
          <a:lstStyle/>
          <a:p>
            <a:fld id="{17DD827E-83C9-4872-BDFC-E52A9A842736}" type="slidenum">
              <a:rPr lang="it-IT" altLang="it-IT" smtClean="0">
                <a:latin typeface="Arial" pitchFamily="34" charset="0"/>
              </a:rPr>
              <a:pPr/>
              <a:t>50</a:t>
            </a:fld>
            <a:endParaRPr lang="it-IT" altLang="it-IT"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it-IT" altLang="it-IT"/>
          </a:p>
        </p:txBody>
      </p:sp>
      <p:sp>
        <p:nvSpPr>
          <p:cNvPr id="70659" name="Text Box 2"/>
          <p:cNvSpPr>
            <a:spLocks noGrp="1" noChangeArrowheads="1"/>
          </p:cNvSpPr>
          <p:nvPr>
            <p:ph type="body"/>
          </p:nvPr>
        </p:nvSpPr>
        <p:spPr>
          <a:xfrm>
            <a:off x="1046163" y="4352925"/>
            <a:ext cx="4770437" cy="3478213"/>
          </a:xfrm>
          <a:noFill/>
          <a:ln/>
        </p:spPr>
        <p:txBody>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altLang="it-IT" smtClean="0">
                <a:latin typeface="Arial" pitchFamily="34" charset="0"/>
                <a:ea typeface="msgothic"/>
                <a:cs typeface="msgothic"/>
              </a:rPr>
              <a:t>Figure 1. An example of the typical strain pattern (A), contrasted with the typical symmetrical T-wave inversion associated with ischemia (B) and the classic scooping ST segment changes associated with digitalis effect (C).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p>
            <a:endParaRPr lang="it-IT" altLang="it-IT"/>
          </a:p>
        </p:txBody>
      </p:sp>
      <p:sp>
        <p:nvSpPr>
          <p:cNvPr id="78851" name="Text Box 2"/>
          <p:cNvSpPr>
            <a:spLocks noGrp="1" noChangeArrowheads="1"/>
          </p:cNvSpPr>
          <p:nvPr>
            <p:ph type="body"/>
          </p:nvPr>
        </p:nvSpPr>
        <p:spPr>
          <a:xfrm>
            <a:off x="1046163" y="4352925"/>
            <a:ext cx="4770437" cy="3478213"/>
          </a:xfrm>
          <a:noFill/>
          <a:ln/>
        </p:spPr>
        <p:txBody>
          <a:bodyPr/>
          <a:lstStyle/>
          <a:p>
            <a:pPr marL="76200" indent="-76200" eaLnBrk="1" hangingPunct="1">
              <a:lnSpc>
                <a:spcPct val="93000"/>
              </a:lnSpc>
              <a:spcBef>
                <a:spcPct val="0"/>
              </a:spcBef>
              <a:buSzPct val="45000"/>
              <a:tabLst>
                <a:tab pos="649288" algn="l"/>
                <a:tab pos="1298575" algn="l"/>
                <a:tab pos="1947863" algn="l"/>
                <a:tab pos="2597150" algn="l"/>
                <a:tab pos="3248025" algn="l"/>
                <a:tab pos="3897313" algn="l"/>
                <a:tab pos="4546600" algn="l"/>
              </a:tabLst>
            </a:pPr>
            <a:r>
              <a:rPr lang="en-GB" altLang="it-IT" smtClean="0">
                <a:latin typeface="Arial" pitchFamily="34" charset="0"/>
                <a:ea typeface="msgothic"/>
                <a:cs typeface="msgothic"/>
              </a:rPr>
              <a:t>Figure 2. Kaplan–Meier curves comparing event rates between patients according to the presence or absence or ECG strain on their baseline and year 1 ECGs for the development of the LIFE composite end point of cardiovascular mortality, myocardial infarction, or stroke (A), cardiovascular mortality (B), myocardial infarction (C), stroke (D), sudden death (E), and all-cause mortality (F). n=number of patients. Strain-/Strain- indicates absence of strain on baseline and year 1 ECG; Strain+/Strain-, presence of strain on baseline ECG and absence of strain on year 1 ECG, regression of strain; Strain+/Strain+, presence of strain on baseline and year 1 ECG, persistence of strain; and Strain-/Strain+, absence of strain on baseline ECG and presence of strain on year 1 ECG, development of new strain.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miter lim="800000"/>
            <a:headEnd/>
            <a:tailEnd/>
          </a:ln>
        </p:spPr>
        <p:txBody>
          <a:bodyPr/>
          <a:lstStyle/>
          <a:p>
            <a:fld id="{555E8276-12FD-4C84-A1F6-FC32624D2DD1}" type="slidenum">
              <a:rPr lang="it-IT" altLang="it-IT" smtClean="0">
                <a:latin typeface="Arial" pitchFamily="34" charset="0"/>
              </a:rPr>
              <a:pPr/>
              <a:t>14</a:t>
            </a:fld>
            <a:endParaRPr lang="it-IT" altLang="it-IT"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miter lim="800000"/>
            <a:headEnd/>
            <a:tailEnd/>
          </a:ln>
        </p:spPr>
        <p:txBody>
          <a:bodyPr/>
          <a:lstStyle/>
          <a:p>
            <a:fld id="{7CF28076-7F1D-4D9E-9AAB-4E12E38C91F6}" type="slidenum">
              <a:rPr lang="it-IT" altLang="it-IT" smtClean="0">
                <a:latin typeface="Arial" pitchFamily="34" charset="0"/>
              </a:rPr>
              <a:pPr/>
              <a:t>15</a:t>
            </a:fld>
            <a:endParaRPr lang="it-IT" altLang="it-IT"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a:defRPr/>
            </a:pPr>
            <a:fld id="{57545CED-F80C-4768-A2BD-BDF6DF8CECD2}" type="slidenum">
              <a:rPr lang="it-IT" smtClean="0">
                <a:latin typeface="Arial" pitchFamily="34" charset="0"/>
              </a:rPr>
              <a:pPr>
                <a:defRPr/>
              </a:pPr>
              <a:t>16</a:t>
            </a:fld>
            <a:endParaRPr lang="it-IT"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F3669272-DF20-485F-9E42-074B77B9FB8F}" type="slidenum">
              <a:rPr lang="it-IT" smtClean="0">
                <a:latin typeface="Arial" pitchFamily="34" charset="0"/>
              </a:rPr>
              <a:pPr>
                <a:defRPr/>
              </a:pPr>
              <a:t>17</a:t>
            </a:fld>
            <a:endParaRPr lang="it-IT"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it-IT"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miter lim="800000"/>
            <a:headEnd/>
            <a:tailEnd/>
          </a:ln>
        </p:spPr>
        <p:txBody>
          <a:bodyPr/>
          <a:lstStyle/>
          <a:p>
            <a:fld id="{FE3B511A-7659-42CB-A5C3-3F4DBC86FB1E}" type="slidenum">
              <a:rPr lang="it-IT" altLang="it-IT" smtClean="0">
                <a:latin typeface="Arial" pitchFamily="34" charset="0"/>
              </a:rPr>
              <a:pPr/>
              <a:t>26</a:t>
            </a:fld>
            <a:endParaRPr lang="it-IT" altLang="it-IT"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it-IT" altLang="it-IT"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CDA4223F-B50E-45C4-B7D3-986B061A8598}" type="slidenum">
              <a:rPr lang="it-IT" altLang="it-IT"/>
              <a:pPr>
                <a:defRPr/>
              </a:pPr>
              <a:t>‹N›</a:t>
            </a:fld>
            <a:endParaRPr lang="it-IT"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CC917A3B-060D-4C83-86D8-CC1DCCC34B27}" type="slidenum">
              <a:rPr lang="it-IT" altLang="it-IT"/>
              <a:pPr>
                <a:defRPr/>
              </a:pPr>
              <a:t>‹N›</a:t>
            </a:fld>
            <a:endParaRPr lang="it-IT"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A078085-D6AE-4990-B863-F37C7CC63B65}" type="slidenum">
              <a:rPr lang="it-IT" altLang="it-IT"/>
              <a:pPr>
                <a:defRPr/>
              </a:pPr>
              <a:t>‹N›</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A4214EF4-6983-459F-9C2E-E235624B8B10}" type="slidenum">
              <a:rPr lang="it-IT" altLang="it-IT"/>
              <a:pPr>
                <a:defRPr/>
              </a:pPr>
              <a:t>‹N›</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CCDB249E-697D-40D7-A9D6-64123E0FAF7B}" type="slidenum">
              <a:rPr lang="it-IT" altLang="it-IT"/>
              <a:pPr>
                <a:defRPr/>
              </a:pPr>
              <a:t>‹N›</a:t>
            </a:fld>
            <a:endParaRPr lang="it-IT"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90E8430C-3224-4D1A-A1AB-0DB402F89C3B}" type="slidenum">
              <a:rPr lang="it-IT" altLang="it-IT"/>
              <a:pPr>
                <a:defRPr/>
              </a:pPr>
              <a:t>‹N›</a:t>
            </a:fld>
            <a:endParaRPr lang="it-IT"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B4DDB4F6-6F9E-4429-B756-FADA7AA2F088}" type="slidenum">
              <a:rPr lang="it-IT" altLang="it-IT"/>
              <a:pPr>
                <a:defRPr/>
              </a:pPr>
              <a:t>‹N›</a:t>
            </a:fld>
            <a:endParaRPr lang="it-IT"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AEF13742-7872-458F-844B-0E81D0C940A9}" type="slidenum">
              <a:rPr lang="it-IT" altLang="it-IT"/>
              <a:pPr>
                <a:defRPr/>
              </a:pPr>
              <a:t>‹N›</a:t>
            </a:fld>
            <a:endParaRPr lang="it-IT"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1E39979D-F307-44B3-8FBE-C3674EB0649E}" type="slidenum">
              <a:rPr lang="it-IT" altLang="it-IT"/>
              <a:pPr>
                <a:defRPr/>
              </a:pPr>
              <a:t>‹N›</a:t>
            </a:fld>
            <a:endParaRPr lang="it-IT"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FD0B7D02-4CFE-4F8F-BA24-A1A416BB4C76}" type="slidenum">
              <a:rPr lang="it-IT" altLang="it-IT"/>
              <a:pPr>
                <a:defRPr/>
              </a:pPr>
              <a:t>‹N›</a:t>
            </a:fld>
            <a:endParaRPr lang="it-IT"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0BD50DDB-A56A-48A9-9371-83CD6207DA84}" type="slidenum">
              <a:rPr lang="it-IT" altLang="it-IT"/>
              <a:pPr>
                <a:defRPr/>
              </a:pPr>
              <a:t>‹N›</a:t>
            </a:fld>
            <a:endParaRPr lang="it-IT"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chemeClr val="accent5">
                <a:lumMod val="10000"/>
              </a:schemeClr>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lt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lt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D840E53-C4D2-467A-8CAC-53E2BC13092F}"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33.wmf"/><Relationship Id="rId4"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www.sciencedirect.com/science/journal/19331711"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emf"/><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png"/></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80.png"/><Relationship Id="rId4" Type="http://schemas.openxmlformats.org/officeDocument/2006/relationships/image" Target="../media/image79.png"/></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52.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92.png"/><Relationship Id="rId7" Type="http://schemas.openxmlformats.org/officeDocument/2006/relationships/image" Target="../media/image90.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94.png"/><Relationship Id="rId4" Type="http://schemas.openxmlformats.org/officeDocument/2006/relationships/image" Target="../media/image93.png"/></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5292080" y="4653136"/>
            <a:ext cx="3384376" cy="1057672"/>
          </a:xfrm>
        </p:spPr>
        <p:txBody>
          <a:bodyPr/>
          <a:lstStyle/>
          <a:p>
            <a:pPr eaLnBrk="1" hangingPunct="1">
              <a:lnSpc>
                <a:spcPct val="80000"/>
              </a:lnSpc>
            </a:pPr>
            <a:endParaRPr lang="it-IT" altLang="it-IT" sz="2800" b="1" i="1" dirty="0" smtClean="0">
              <a:solidFill>
                <a:srgbClr val="FF0000"/>
              </a:solidFill>
            </a:endParaRPr>
          </a:p>
          <a:p>
            <a:pPr eaLnBrk="1" hangingPunct="1">
              <a:lnSpc>
                <a:spcPct val="80000"/>
              </a:lnSpc>
            </a:pPr>
            <a:endParaRPr lang="it-IT" altLang="it-IT" sz="2000" b="1" dirty="0" smtClean="0"/>
          </a:p>
          <a:p>
            <a:pPr eaLnBrk="1" hangingPunct="1">
              <a:lnSpc>
                <a:spcPct val="80000"/>
              </a:lnSpc>
            </a:pPr>
            <a:r>
              <a:rPr lang="it-IT" altLang="it-IT" sz="2000" i="1" dirty="0" smtClean="0">
                <a:solidFill>
                  <a:schemeClr val="bg1"/>
                </a:solidFill>
              </a:rPr>
              <a:t>Massimo Romano</a:t>
            </a:r>
          </a:p>
          <a:p>
            <a:pPr eaLnBrk="1" hangingPunct="1">
              <a:lnSpc>
                <a:spcPct val="80000"/>
              </a:lnSpc>
            </a:pPr>
            <a:r>
              <a:rPr lang="it-IT" altLang="it-IT" sz="2000" i="1" dirty="0" smtClean="0">
                <a:solidFill>
                  <a:schemeClr val="bg1"/>
                </a:solidFill>
              </a:rPr>
              <a:t>AOU Federico II </a:t>
            </a:r>
          </a:p>
          <a:p>
            <a:pPr eaLnBrk="1" hangingPunct="1">
              <a:lnSpc>
                <a:spcPct val="80000"/>
              </a:lnSpc>
            </a:pPr>
            <a:r>
              <a:rPr lang="it-IT" altLang="it-IT" sz="2000" i="1" dirty="0" smtClean="0">
                <a:solidFill>
                  <a:schemeClr val="bg1"/>
                </a:solidFill>
              </a:rPr>
              <a:t>Napoli</a:t>
            </a:r>
          </a:p>
          <a:p>
            <a:pPr eaLnBrk="1" hangingPunct="1">
              <a:lnSpc>
                <a:spcPct val="80000"/>
              </a:lnSpc>
            </a:pPr>
            <a:endParaRPr lang="it-IT" altLang="it-IT" sz="2000" i="1" dirty="0" smtClean="0">
              <a:solidFill>
                <a:schemeClr val="bg1"/>
              </a:solidFill>
            </a:endParaRPr>
          </a:p>
        </p:txBody>
      </p:sp>
      <p:pic>
        <p:nvPicPr>
          <p:cNvPr id="2051" name="Picture 4" descr="LOGO ANCE per diapo"/>
          <p:cNvPicPr>
            <a:picLocks noChangeAspect="1" noChangeArrowheads="1"/>
          </p:cNvPicPr>
          <p:nvPr/>
        </p:nvPicPr>
        <p:blipFill>
          <a:blip r:embed="rId3" cstate="print">
            <a:clrChange>
              <a:clrFrom>
                <a:srgbClr val="0C2C83"/>
              </a:clrFrom>
              <a:clrTo>
                <a:srgbClr val="0C2C83">
                  <a:alpha val="0"/>
                </a:srgbClr>
              </a:clrTo>
            </a:clrChange>
          </a:blip>
          <a:srcRect l="1472" t="1442" r="1472" b="1442"/>
          <a:stretch>
            <a:fillRect/>
          </a:stretch>
        </p:blipFill>
        <p:spPr bwMode="auto">
          <a:xfrm>
            <a:off x="179512" y="189615"/>
            <a:ext cx="996566" cy="1018766"/>
          </a:xfrm>
          <a:prstGeom prst="rect">
            <a:avLst/>
          </a:prstGeom>
          <a:noFill/>
          <a:ln w="9525">
            <a:noFill/>
            <a:miter lim="800000"/>
            <a:headEnd/>
            <a:tailEnd/>
          </a:ln>
        </p:spPr>
      </p:pic>
      <p:sp>
        <p:nvSpPr>
          <p:cNvPr id="2052" name="Rectangle 6"/>
          <p:cNvSpPr>
            <a:spLocks noGrp="1" noChangeArrowheads="1"/>
          </p:cNvSpPr>
          <p:nvPr>
            <p:ph type="ctrTitle"/>
          </p:nvPr>
        </p:nvSpPr>
        <p:spPr/>
        <p:txBody>
          <a:bodyPr/>
          <a:lstStyle/>
          <a:p>
            <a:pPr eaLnBrk="1" hangingPunct="1"/>
            <a:r>
              <a:rPr lang="it-IT" sz="3600" i="1" dirty="0" smtClean="0">
                <a:solidFill>
                  <a:schemeClr val="bg1"/>
                </a:solidFill>
              </a:rPr>
              <a:t>Geometria Ventricolare  nella Cardiopatia Ipertensiva. Implicazioni per una strategia terapeutica.</a:t>
            </a:r>
            <a:r>
              <a:rPr lang="it-IT" sz="3600" i="1" dirty="0" smtClean="0"/>
              <a:t/>
            </a:r>
            <a:br>
              <a:rPr lang="it-IT" sz="3600" i="1" dirty="0" smtClean="0"/>
            </a:br>
            <a:endParaRPr lang="it-IT" altLang="it-IT" sz="3600" i="1" dirty="0" smtClean="0">
              <a:solidFill>
                <a:schemeClr val="bg1"/>
              </a:solidFill>
            </a:endParaRPr>
          </a:p>
        </p:txBody>
      </p:sp>
      <p:sp>
        <p:nvSpPr>
          <p:cNvPr id="2053" name="Text Box 7"/>
          <p:cNvSpPr txBox="1">
            <a:spLocks noChangeArrowheads="1"/>
          </p:cNvSpPr>
          <p:nvPr/>
        </p:nvSpPr>
        <p:spPr bwMode="auto">
          <a:xfrm>
            <a:off x="1547665" y="260350"/>
            <a:ext cx="2016224" cy="461665"/>
          </a:xfrm>
          <a:prstGeom prst="rect">
            <a:avLst/>
          </a:prstGeom>
          <a:noFill/>
          <a:ln w="9525">
            <a:noFill/>
            <a:miter lim="800000"/>
            <a:headEnd/>
            <a:tailEnd/>
          </a:ln>
          <a:effectLst/>
        </p:spPr>
        <p:txBody>
          <a:bodyPr wrap="square">
            <a:spAutoFit/>
          </a:bodyPr>
          <a:lstStyle/>
          <a:p>
            <a:r>
              <a:rPr lang="it-IT" altLang="it-IT" sz="2400" dirty="0">
                <a:solidFill>
                  <a:srgbClr val="FF8837"/>
                </a:solidFill>
              </a:rPr>
              <a:t>Centro Studi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325438" y="381000"/>
            <a:ext cx="8493125" cy="615950"/>
          </a:xfrm>
          <a:prstGeom prst="rect">
            <a:avLst/>
          </a:prstGeom>
          <a:noFill/>
          <a:ln w="9525">
            <a:noFill/>
            <a:miter lim="800000"/>
            <a:headEnd/>
            <a:tailEnd/>
          </a:ln>
        </p:spPr>
        <p:txBody>
          <a:bodyPr lIns="0" tIns="0" rIns="0" bIns="0"/>
          <a:lstStyle/>
          <a:p>
            <a:pPr algn="ct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it-IT" sz="1500" b="1">
                <a:solidFill>
                  <a:schemeClr val="bg1"/>
                </a:solidFill>
                <a:ea typeface="msgothic"/>
                <a:cs typeface="msgothic"/>
              </a:rPr>
              <a:t>Figure 1. An example of the typical strain pattern (A), contrasted with the typical symmetrical T-wave inversion associated with ischemia (B) and the classic scooping ST segment changes associated with digitalis effect (C).</a:t>
            </a:r>
          </a:p>
        </p:txBody>
      </p:sp>
      <p:pic>
        <p:nvPicPr>
          <p:cNvPr id="24579" name="Picture 2"/>
          <p:cNvPicPr>
            <a:picLocks noChangeAspect="1" noChangeArrowheads="1"/>
          </p:cNvPicPr>
          <p:nvPr/>
        </p:nvPicPr>
        <p:blipFill>
          <a:blip r:embed="rId3" cstate="print"/>
          <a:srcRect/>
          <a:stretch>
            <a:fillRect/>
          </a:stretch>
        </p:blipFill>
        <p:spPr bwMode="auto">
          <a:xfrm>
            <a:off x="442913" y="6224588"/>
            <a:ext cx="1260475" cy="509587"/>
          </a:xfrm>
          <a:prstGeom prst="rect">
            <a:avLst/>
          </a:prstGeom>
          <a:noFill/>
          <a:ln w="9525">
            <a:noFill/>
            <a:miter lim="800000"/>
            <a:headEnd/>
            <a:tailEnd/>
          </a:ln>
        </p:spPr>
      </p:pic>
      <p:pic>
        <p:nvPicPr>
          <p:cNvPr id="24580" name="Picture 3"/>
          <p:cNvPicPr>
            <a:picLocks noChangeAspect="1" noChangeArrowheads="1"/>
          </p:cNvPicPr>
          <p:nvPr/>
        </p:nvPicPr>
        <p:blipFill>
          <a:blip r:embed="rId4" cstate="print"/>
          <a:srcRect/>
          <a:stretch>
            <a:fillRect/>
          </a:stretch>
        </p:blipFill>
        <p:spPr bwMode="auto">
          <a:xfrm>
            <a:off x="671513" y="1527175"/>
            <a:ext cx="7804150" cy="3798888"/>
          </a:xfrm>
          <a:prstGeom prst="rect">
            <a:avLst/>
          </a:prstGeom>
          <a:noFill/>
          <a:ln w="9525">
            <a:noFill/>
            <a:miter lim="800000"/>
            <a:headEnd/>
            <a:tailEnd/>
          </a:ln>
        </p:spPr>
      </p:pic>
      <p:sp>
        <p:nvSpPr>
          <p:cNvPr id="24581" name="Text Box 4"/>
          <p:cNvSpPr txBox="1">
            <a:spLocks noChangeArrowheads="1"/>
          </p:cNvSpPr>
          <p:nvPr/>
        </p:nvSpPr>
        <p:spPr bwMode="auto">
          <a:xfrm>
            <a:off x="671513"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it-IT" sz="1100" b="1">
                <a:solidFill>
                  <a:srgbClr val="000000"/>
                </a:solidFill>
                <a:ea typeface="msgothic"/>
                <a:cs typeface="msgothic"/>
              </a:rPr>
              <a:t>Okin P M et al. Circulation. 2009;119:1883-1891</a:t>
            </a:r>
          </a:p>
        </p:txBody>
      </p:sp>
      <p:sp>
        <p:nvSpPr>
          <p:cNvPr id="24582" name="Text Box 5"/>
          <p:cNvSpPr txBox="1">
            <a:spLocks noChangeArrowheads="1"/>
          </p:cNvSpPr>
          <p:nvPr/>
        </p:nvSpPr>
        <p:spPr bwMode="auto">
          <a:xfrm>
            <a:off x="5419725" y="6613525"/>
            <a:ext cx="3624263"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Lst>
            </a:pPr>
            <a:r>
              <a:rPr lang="en-GB" altLang="it-IT" sz="900">
                <a:solidFill>
                  <a:srgbClr val="000000"/>
                </a:solidFill>
                <a:ea typeface="msgothic"/>
                <a:cs typeface="msgothic"/>
              </a:rPr>
              <a:t>Copyright © American Heart Association, Inc. All rights reserved.</a:t>
            </a:r>
          </a:p>
        </p:txBody>
      </p:sp>
      <p:pic>
        <p:nvPicPr>
          <p:cNvPr id="24583" name="Picture 11" descr="heart1"/>
          <p:cNvPicPr>
            <a:picLocks noChangeAspect="1" noChangeArrowheads="1" noCrop="1"/>
          </p:cNvPicPr>
          <p:nvPr/>
        </p:nvPicPr>
        <p:blipFill>
          <a:blip r:embed="rId5" cstate="print"/>
          <a:srcRect/>
          <a:stretch>
            <a:fillRect/>
          </a:stretch>
        </p:blipFill>
        <p:spPr bwMode="auto">
          <a:xfrm>
            <a:off x="1979613" y="2414588"/>
            <a:ext cx="511175" cy="43656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22225" y="0"/>
            <a:ext cx="5894388" cy="1528762"/>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5949938" y="730843"/>
            <a:ext cx="2762250" cy="2857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2712" y="1693856"/>
            <a:ext cx="7343775" cy="4757738"/>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2028825" y="1928812"/>
            <a:ext cx="7115175" cy="4929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7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fade">
                                      <p:cBhvr>
                                        <p:cTn id="11"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2200275" y="5972175"/>
            <a:ext cx="3917950" cy="231775"/>
          </a:xfrm>
          <a:prstGeom prst="rect">
            <a:avLst/>
          </a:prstGeom>
          <a:noFill/>
          <a:ln w="9525">
            <a:noFill/>
            <a:miter lim="800000"/>
            <a:headEnd/>
            <a:tailEnd/>
          </a:ln>
        </p:spPr>
        <p:txBody>
          <a:bodyPr lIns="0" tIns="0" rIns="0" bIns="0"/>
          <a:lstStyle/>
          <a:p>
            <a:pPr>
              <a:tabLst>
                <a:tab pos="723900" algn="l"/>
                <a:tab pos="1447800" algn="l"/>
                <a:tab pos="2171700" algn="l"/>
                <a:tab pos="2895600" algn="l"/>
                <a:tab pos="3619500" algn="l"/>
              </a:tabLst>
            </a:pPr>
            <a:r>
              <a:rPr lang="en-GB" altLang="it-IT" sz="1100" b="1">
                <a:solidFill>
                  <a:schemeClr val="bg1"/>
                </a:solidFill>
                <a:ea typeface="msgothic"/>
                <a:cs typeface="msgothic"/>
              </a:rPr>
              <a:t>Okin P M et al. Circulation. 2009;119:1883-1891</a:t>
            </a:r>
          </a:p>
        </p:txBody>
      </p:sp>
      <p:sp>
        <p:nvSpPr>
          <p:cNvPr id="37891" name="Text Box 5"/>
          <p:cNvSpPr txBox="1">
            <a:spLocks noChangeArrowheads="1"/>
          </p:cNvSpPr>
          <p:nvPr/>
        </p:nvSpPr>
        <p:spPr bwMode="auto">
          <a:xfrm>
            <a:off x="5419725" y="6613525"/>
            <a:ext cx="3624263" cy="3470275"/>
          </a:xfrm>
          <a:prstGeom prst="rect">
            <a:avLst/>
          </a:prstGeom>
          <a:noFill/>
          <a:ln w="9525">
            <a:noFill/>
            <a:miter lim="800000"/>
            <a:headEnd/>
            <a:tailEnd/>
          </a:ln>
        </p:spPr>
        <p:txBody>
          <a:bodyPr lIns="0" tIns="0" rIns="0" bIns="0"/>
          <a:lstStyle/>
          <a:p>
            <a:pPr marL="85725" indent="-85725">
              <a:tabLst>
                <a:tab pos="723900" algn="l"/>
                <a:tab pos="1447800" algn="l"/>
                <a:tab pos="2171700" algn="l"/>
                <a:tab pos="2895600" algn="l"/>
                <a:tab pos="3619500" algn="l"/>
              </a:tabLst>
            </a:pPr>
            <a:r>
              <a:rPr lang="en-GB" altLang="it-IT" sz="900">
                <a:solidFill>
                  <a:srgbClr val="000000"/>
                </a:solidFill>
                <a:ea typeface="msgothic"/>
                <a:cs typeface="msgothic"/>
              </a:rPr>
              <a:t>Copyright © American Heart Association, Inc. All rights reserved.</a:t>
            </a:r>
          </a:p>
        </p:txBody>
      </p:sp>
      <p:pic>
        <p:nvPicPr>
          <p:cNvPr id="37892" name="Picture 4"/>
          <p:cNvPicPr>
            <a:picLocks noChangeAspect="1" noChangeArrowheads="1"/>
          </p:cNvPicPr>
          <p:nvPr/>
        </p:nvPicPr>
        <p:blipFill>
          <a:blip r:embed="rId3" cstate="print"/>
          <a:srcRect/>
          <a:stretch>
            <a:fillRect/>
          </a:stretch>
        </p:blipFill>
        <p:spPr bwMode="auto">
          <a:xfrm>
            <a:off x="1042988" y="1196975"/>
            <a:ext cx="7116762" cy="41767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endParaRPr lang="it-IT" smtClean="0"/>
          </a:p>
        </p:txBody>
      </p:sp>
      <p:pic>
        <p:nvPicPr>
          <p:cNvPr id="25603" name="Picture 2"/>
          <p:cNvPicPr>
            <a:picLocks noGrp="1" noChangeAspect="1" noChangeArrowheads="1"/>
          </p:cNvPicPr>
          <p:nvPr>
            <p:ph idx="1"/>
          </p:nvPr>
        </p:nvPicPr>
        <p:blipFill>
          <a:blip r:embed="rId2" cstate="print"/>
          <a:srcRect/>
          <a:stretch>
            <a:fillRect/>
          </a:stretch>
        </p:blipFill>
        <p:spPr>
          <a:xfrm>
            <a:off x="179388" y="2708275"/>
            <a:ext cx="8848725" cy="1712913"/>
          </a:xfrm>
        </p:spPr>
      </p:pic>
      <p:pic>
        <p:nvPicPr>
          <p:cNvPr id="25604" name="Picture 3"/>
          <p:cNvPicPr>
            <a:picLocks noChangeAspect="1" noChangeArrowheads="1"/>
          </p:cNvPicPr>
          <p:nvPr/>
        </p:nvPicPr>
        <p:blipFill>
          <a:blip r:embed="rId3" cstate="print"/>
          <a:srcRect/>
          <a:stretch>
            <a:fillRect/>
          </a:stretch>
        </p:blipFill>
        <p:spPr bwMode="auto">
          <a:xfrm>
            <a:off x="0" y="133350"/>
            <a:ext cx="7573963" cy="1700213"/>
          </a:xfrm>
          <a:prstGeom prst="rect">
            <a:avLst/>
          </a:prstGeom>
          <a:noFill/>
          <a:ln w="9525">
            <a:noFill/>
            <a:miter lim="800000"/>
            <a:headEnd/>
            <a:tailEnd/>
          </a:ln>
        </p:spPr>
      </p:pic>
      <p:pic>
        <p:nvPicPr>
          <p:cNvPr id="25605" name="Picture 4"/>
          <p:cNvPicPr>
            <a:picLocks noChangeAspect="1" noChangeArrowheads="1"/>
          </p:cNvPicPr>
          <p:nvPr/>
        </p:nvPicPr>
        <p:blipFill>
          <a:blip r:embed="rId4" cstate="print"/>
          <a:srcRect/>
          <a:stretch>
            <a:fillRect/>
          </a:stretch>
        </p:blipFill>
        <p:spPr bwMode="auto">
          <a:xfrm>
            <a:off x="4211638" y="1795463"/>
            <a:ext cx="3638550" cy="295275"/>
          </a:xfrm>
          <a:prstGeom prst="rect">
            <a:avLst/>
          </a:prstGeom>
          <a:noFill/>
          <a:ln w="9525">
            <a:noFill/>
            <a:miter lim="800000"/>
            <a:headEnd/>
            <a:tailEnd/>
          </a:ln>
        </p:spPr>
      </p:pic>
      <p:pic>
        <p:nvPicPr>
          <p:cNvPr id="6" name="Picture 11" descr="heart1"/>
          <p:cNvPicPr>
            <a:picLocks noChangeAspect="1" noChangeArrowheads="1" noCrop="1"/>
          </p:cNvPicPr>
          <p:nvPr/>
        </p:nvPicPr>
        <p:blipFill>
          <a:blip r:embed="rId5" cstate="print"/>
          <a:srcRect/>
          <a:stretch>
            <a:fillRect/>
          </a:stretch>
        </p:blipFill>
        <p:spPr bwMode="auto">
          <a:xfrm>
            <a:off x="539552" y="2196307"/>
            <a:ext cx="511175" cy="43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8" name="Group 4"/>
          <p:cNvGrpSpPr>
            <a:grpSpLocks/>
          </p:cNvGrpSpPr>
          <p:nvPr/>
        </p:nvGrpSpPr>
        <p:grpSpPr bwMode="auto">
          <a:xfrm>
            <a:off x="539750" y="981075"/>
            <a:ext cx="1852613" cy="3686175"/>
            <a:chOff x="593" y="1144"/>
            <a:chExt cx="1167" cy="2322"/>
          </a:xfrm>
        </p:grpSpPr>
        <p:sp>
          <p:nvSpPr>
            <p:cNvPr id="12296" name="Freeform 5"/>
            <p:cNvSpPr>
              <a:spLocks/>
            </p:cNvSpPr>
            <p:nvPr/>
          </p:nvSpPr>
          <p:spPr bwMode="auto">
            <a:xfrm>
              <a:off x="965" y="1274"/>
              <a:ext cx="457" cy="507"/>
            </a:xfrm>
            <a:custGeom>
              <a:avLst/>
              <a:gdLst>
                <a:gd name="T0" fmla="*/ 238 w 457"/>
                <a:gd name="T1" fmla="*/ 117 h 507"/>
                <a:gd name="T2" fmla="*/ 198 w 457"/>
                <a:gd name="T3" fmla="*/ 65 h 507"/>
                <a:gd name="T4" fmla="*/ 142 w 457"/>
                <a:gd name="T5" fmla="*/ 26 h 507"/>
                <a:gd name="T6" fmla="*/ 92 w 457"/>
                <a:gd name="T7" fmla="*/ 0 h 507"/>
                <a:gd name="T8" fmla="*/ 52 w 457"/>
                <a:gd name="T9" fmla="*/ 7 h 507"/>
                <a:gd name="T10" fmla="*/ 23 w 457"/>
                <a:gd name="T11" fmla="*/ 36 h 507"/>
                <a:gd name="T12" fmla="*/ 0 w 457"/>
                <a:gd name="T13" fmla="*/ 124 h 507"/>
                <a:gd name="T14" fmla="*/ 9 w 457"/>
                <a:gd name="T15" fmla="*/ 225 h 507"/>
                <a:gd name="T16" fmla="*/ 33 w 457"/>
                <a:gd name="T17" fmla="*/ 322 h 507"/>
                <a:gd name="T18" fmla="*/ 59 w 457"/>
                <a:gd name="T19" fmla="*/ 397 h 507"/>
                <a:gd name="T20" fmla="*/ 109 w 457"/>
                <a:gd name="T21" fmla="*/ 475 h 507"/>
                <a:gd name="T22" fmla="*/ 152 w 457"/>
                <a:gd name="T23" fmla="*/ 507 h 507"/>
                <a:gd name="T24" fmla="*/ 211 w 457"/>
                <a:gd name="T25" fmla="*/ 507 h 507"/>
                <a:gd name="T26" fmla="*/ 271 w 457"/>
                <a:gd name="T27" fmla="*/ 485 h 507"/>
                <a:gd name="T28" fmla="*/ 301 w 457"/>
                <a:gd name="T29" fmla="*/ 429 h 507"/>
                <a:gd name="T30" fmla="*/ 317 w 457"/>
                <a:gd name="T31" fmla="*/ 358 h 507"/>
                <a:gd name="T32" fmla="*/ 311 w 457"/>
                <a:gd name="T33" fmla="*/ 270 h 507"/>
                <a:gd name="T34" fmla="*/ 450 w 457"/>
                <a:gd name="T35" fmla="*/ 280 h 507"/>
                <a:gd name="T36" fmla="*/ 457 w 457"/>
                <a:gd name="T37" fmla="*/ 241 h 507"/>
                <a:gd name="T38" fmla="*/ 298 w 457"/>
                <a:gd name="T39" fmla="*/ 225 h 507"/>
                <a:gd name="T40" fmla="*/ 258 w 457"/>
                <a:gd name="T41" fmla="*/ 134 h 507"/>
                <a:gd name="T42" fmla="*/ 238 w 457"/>
                <a:gd name="T43" fmla="*/ 117 h 5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7" h="507">
                  <a:moveTo>
                    <a:pt x="238" y="117"/>
                  </a:moveTo>
                  <a:lnTo>
                    <a:pt x="198" y="65"/>
                  </a:lnTo>
                  <a:lnTo>
                    <a:pt x="142" y="26"/>
                  </a:lnTo>
                  <a:lnTo>
                    <a:pt x="92" y="0"/>
                  </a:lnTo>
                  <a:lnTo>
                    <a:pt x="52" y="7"/>
                  </a:lnTo>
                  <a:lnTo>
                    <a:pt x="23" y="36"/>
                  </a:lnTo>
                  <a:lnTo>
                    <a:pt x="0" y="124"/>
                  </a:lnTo>
                  <a:lnTo>
                    <a:pt x="9" y="225"/>
                  </a:lnTo>
                  <a:lnTo>
                    <a:pt x="33" y="322"/>
                  </a:lnTo>
                  <a:lnTo>
                    <a:pt x="59" y="397"/>
                  </a:lnTo>
                  <a:lnTo>
                    <a:pt x="109" y="475"/>
                  </a:lnTo>
                  <a:lnTo>
                    <a:pt x="152" y="507"/>
                  </a:lnTo>
                  <a:lnTo>
                    <a:pt x="211" y="507"/>
                  </a:lnTo>
                  <a:lnTo>
                    <a:pt x="271" y="485"/>
                  </a:lnTo>
                  <a:lnTo>
                    <a:pt x="301" y="429"/>
                  </a:lnTo>
                  <a:lnTo>
                    <a:pt x="317" y="358"/>
                  </a:lnTo>
                  <a:lnTo>
                    <a:pt x="311" y="270"/>
                  </a:lnTo>
                  <a:lnTo>
                    <a:pt x="450" y="280"/>
                  </a:lnTo>
                  <a:lnTo>
                    <a:pt x="457" y="241"/>
                  </a:lnTo>
                  <a:lnTo>
                    <a:pt x="298" y="225"/>
                  </a:lnTo>
                  <a:lnTo>
                    <a:pt x="258" y="134"/>
                  </a:lnTo>
                  <a:lnTo>
                    <a:pt x="238" y="117"/>
                  </a:lnTo>
                  <a:close/>
                </a:path>
              </a:pathLst>
            </a:custGeom>
            <a:solidFill>
              <a:srgbClr val="FFFF00"/>
            </a:solidFill>
            <a:ln w="9525">
              <a:noFill/>
              <a:round/>
              <a:headEnd/>
              <a:tailEnd/>
            </a:ln>
          </p:spPr>
          <p:txBody>
            <a:bodyPr/>
            <a:lstStyle/>
            <a:p>
              <a:endParaRPr lang="it-IT"/>
            </a:p>
          </p:txBody>
        </p:sp>
        <p:sp>
          <p:nvSpPr>
            <p:cNvPr id="12297" name="Freeform 6"/>
            <p:cNvSpPr>
              <a:spLocks/>
            </p:cNvSpPr>
            <p:nvPr/>
          </p:nvSpPr>
          <p:spPr bwMode="auto">
            <a:xfrm>
              <a:off x="593" y="1144"/>
              <a:ext cx="526" cy="813"/>
            </a:xfrm>
            <a:custGeom>
              <a:avLst/>
              <a:gdLst>
                <a:gd name="T0" fmla="*/ 307 w 526"/>
                <a:gd name="T1" fmla="*/ 19 h 813"/>
                <a:gd name="T2" fmla="*/ 373 w 526"/>
                <a:gd name="T3" fmla="*/ 0 h 813"/>
                <a:gd name="T4" fmla="*/ 426 w 526"/>
                <a:gd name="T5" fmla="*/ 3 h 813"/>
                <a:gd name="T6" fmla="*/ 466 w 526"/>
                <a:gd name="T7" fmla="*/ 32 h 813"/>
                <a:gd name="T8" fmla="*/ 493 w 526"/>
                <a:gd name="T9" fmla="*/ 78 h 813"/>
                <a:gd name="T10" fmla="*/ 483 w 526"/>
                <a:gd name="T11" fmla="*/ 126 h 813"/>
                <a:gd name="T12" fmla="*/ 446 w 526"/>
                <a:gd name="T13" fmla="*/ 126 h 813"/>
                <a:gd name="T14" fmla="*/ 456 w 526"/>
                <a:gd name="T15" fmla="*/ 87 h 813"/>
                <a:gd name="T16" fmla="*/ 426 w 526"/>
                <a:gd name="T17" fmla="*/ 52 h 813"/>
                <a:gd name="T18" fmla="*/ 397 w 526"/>
                <a:gd name="T19" fmla="*/ 39 h 813"/>
                <a:gd name="T20" fmla="*/ 347 w 526"/>
                <a:gd name="T21" fmla="*/ 52 h 813"/>
                <a:gd name="T22" fmla="*/ 367 w 526"/>
                <a:gd name="T23" fmla="*/ 91 h 813"/>
                <a:gd name="T24" fmla="*/ 373 w 526"/>
                <a:gd name="T25" fmla="*/ 126 h 813"/>
                <a:gd name="T26" fmla="*/ 367 w 526"/>
                <a:gd name="T27" fmla="*/ 156 h 813"/>
                <a:gd name="T28" fmla="*/ 317 w 526"/>
                <a:gd name="T29" fmla="*/ 169 h 813"/>
                <a:gd name="T30" fmla="*/ 264 w 526"/>
                <a:gd name="T31" fmla="*/ 159 h 813"/>
                <a:gd name="T32" fmla="*/ 254 w 526"/>
                <a:gd name="T33" fmla="*/ 136 h 813"/>
                <a:gd name="T34" fmla="*/ 198 w 526"/>
                <a:gd name="T35" fmla="*/ 198 h 813"/>
                <a:gd name="T36" fmla="*/ 165 w 526"/>
                <a:gd name="T37" fmla="*/ 266 h 813"/>
                <a:gd name="T38" fmla="*/ 119 w 526"/>
                <a:gd name="T39" fmla="*/ 354 h 813"/>
                <a:gd name="T40" fmla="*/ 89 w 526"/>
                <a:gd name="T41" fmla="*/ 432 h 813"/>
                <a:gd name="T42" fmla="*/ 76 w 526"/>
                <a:gd name="T43" fmla="*/ 507 h 813"/>
                <a:gd name="T44" fmla="*/ 86 w 526"/>
                <a:gd name="T45" fmla="*/ 546 h 813"/>
                <a:gd name="T46" fmla="*/ 139 w 526"/>
                <a:gd name="T47" fmla="*/ 595 h 813"/>
                <a:gd name="T48" fmla="*/ 248 w 526"/>
                <a:gd name="T49" fmla="*/ 637 h 813"/>
                <a:gd name="T50" fmla="*/ 307 w 526"/>
                <a:gd name="T51" fmla="*/ 656 h 813"/>
                <a:gd name="T52" fmla="*/ 367 w 526"/>
                <a:gd name="T53" fmla="*/ 666 h 813"/>
                <a:gd name="T54" fmla="*/ 456 w 526"/>
                <a:gd name="T55" fmla="*/ 702 h 813"/>
                <a:gd name="T56" fmla="*/ 522 w 526"/>
                <a:gd name="T57" fmla="*/ 725 h 813"/>
                <a:gd name="T58" fmla="*/ 526 w 526"/>
                <a:gd name="T59" fmla="*/ 770 h 813"/>
                <a:gd name="T60" fmla="*/ 493 w 526"/>
                <a:gd name="T61" fmla="*/ 803 h 813"/>
                <a:gd name="T62" fmla="*/ 453 w 526"/>
                <a:gd name="T63" fmla="*/ 813 h 813"/>
                <a:gd name="T64" fmla="*/ 393 w 526"/>
                <a:gd name="T65" fmla="*/ 783 h 813"/>
                <a:gd name="T66" fmla="*/ 254 w 526"/>
                <a:gd name="T67" fmla="*/ 712 h 813"/>
                <a:gd name="T68" fmla="*/ 139 w 526"/>
                <a:gd name="T69" fmla="*/ 663 h 813"/>
                <a:gd name="T70" fmla="*/ 59 w 526"/>
                <a:gd name="T71" fmla="*/ 608 h 813"/>
                <a:gd name="T72" fmla="*/ 6 w 526"/>
                <a:gd name="T73" fmla="*/ 559 h 813"/>
                <a:gd name="T74" fmla="*/ 0 w 526"/>
                <a:gd name="T75" fmla="*/ 500 h 813"/>
                <a:gd name="T76" fmla="*/ 29 w 526"/>
                <a:gd name="T77" fmla="*/ 422 h 813"/>
                <a:gd name="T78" fmla="*/ 89 w 526"/>
                <a:gd name="T79" fmla="*/ 305 h 813"/>
                <a:gd name="T80" fmla="*/ 145 w 526"/>
                <a:gd name="T81" fmla="*/ 208 h 813"/>
                <a:gd name="T82" fmla="*/ 215 w 526"/>
                <a:gd name="T83" fmla="*/ 107 h 813"/>
                <a:gd name="T84" fmla="*/ 268 w 526"/>
                <a:gd name="T85" fmla="*/ 48 h 813"/>
                <a:gd name="T86" fmla="*/ 334 w 526"/>
                <a:gd name="T87" fmla="*/ 19 h 813"/>
                <a:gd name="T88" fmla="*/ 307 w 526"/>
                <a:gd name="T89" fmla="*/ 19 h 8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26" h="813">
                  <a:moveTo>
                    <a:pt x="307" y="19"/>
                  </a:moveTo>
                  <a:lnTo>
                    <a:pt x="373" y="0"/>
                  </a:lnTo>
                  <a:lnTo>
                    <a:pt x="426" y="3"/>
                  </a:lnTo>
                  <a:lnTo>
                    <a:pt x="466" y="32"/>
                  </a:lnTo>
                  <a:lnTo>
                    <a:pt x="493" y="78"/>
                  </a:lnTo>
                  <a:lnTo>
                    <a:pt x="483" y="126"/>
                  </a:lnTo>
                  <a:lnTo>
                    <a:pt x="446" y="126"/>
                  </a:lnTo>
                  <a:lnTo>
                    <a:pt x="456" y="87"/>
                  </a:lnTo>
                  <a:lnTo>
                    <a:pt x="426" y="52"/>
                  </a:lnTo>
                  <a:lnTo>
                    <a:pt x="397" y="39"/>
                  </a:lnTo>
                  <a:lnTo>
                    <a:pt x="347" y="52"/>
                  </a:lnTo>
                  <a:lnTo>
                    <a:pt x="367" y="91"/>
                  </a:lnTo>
                  <a:lnTo>
                    <a:pt x="373" y="126"/>
                  </a:lnTo>
                  <a:lnTo>
                    <a:pt x="367" y="156"/>
                  </a:lnTo>
                  <a:lnTo>
                    <a:pt x="317" y="169"/>
                  </a:lnTo>
                  <a:lnTo>
                    <a:pt x="264" y="159"/>
                  </a:lnTo>
                  <a:lnTo>
                    <a:pt x="254" y="136"/>
                  </a:lnTo>
                  <a:lnTo>
                    <a:pt x="198" y="198"/>
                  </a:lnTo>
                  <a:lnTo>
                    <a:pt x="165" y="266"/>
                  </a:lnTo>
                  <a:lnTo>
                    <a:pt x="119" y="354"/>
                  </a:lnTo>
                  <a:lnTo>
                    <a:pt x="89" y="432"/>
                  </a:lnTo>
                  <a:lnTo>
                    <a:pt x="76" y="507"/>
                  </a:lnTo>
                  <a:lnTo>
                    <a:pt x="86" y="546"/>
                  </a:lnTo>
                  <a:lnTo>
                    <a:pt x="139" y="595"/>
                  </a:lnTo>
                  <a:lnTo>
                    <a:pt x="248" y="637"/>
                  </a:lnTo>
                  <a:lnTo>
                    <a:pt x="307" y="656"/>
                  </a:lnTo>
                  <a:lnTo>
                    <a:pt x="367" y="666"/>
                  </a:lnTo>
                  <a:lnTo>
                    <a:pt x="456" y="702"/>
                  </a:lnTo>
                  <a:lnTo>
                    <a:pt x="522" y="725"/>
                  </a:lnTo>
                  <a:lnTo>
                    <a:pt x="526" y="770"/>
                  </a:lnTo>
                  <a:lnTo>
                    <a:pt x="493" y="803"/>
                  </a:lnTo>
                  <a:lnTo>
                    <a:pt x="453" y="813"/>
                  </a:lnTo>
                  <a:lnTo>
                    <a:pt x="393" y="783"/>
                  </a:lnTo>
                  <a:lnTo>
                    <a:pt x="254" y="712"/>
                  </a:lnTo>
                  <a:lnTo>
                    <a:pt x="139" y="663"/>
                  </a:lnTo>
                  <a:lnTo>
                    <a:pt x="59" y="608"/>
                  </a:lnTo>
                  <a:lnTo>
                    <a:pt x="6" y="559"/>
                  </a:lnTo>
                  <a:lnTo>
                    <a:pt x="0" y="500"/>
                  </a:lnTo>
                  <a:lnTo>
                    <a:pt x="29" y="422"/>
                  </a:lnTo>
                  <a:lnTo>
                    <a:pt x="89" y="305"/>
                  </a:lnTo>
                  <a:lnTo>
                    <a:pt x="145" y="208"/>
                  </a:lnTo>
                  <a:lnTo>
                    <a:pt x="215" y="107"/>
                  </a:lnTo>
                  <a:lnTo>
                    <a:pt x="268" y="48"/>
                  </a:lnTo>
                  <a:lnTo>
                    <a:pt x="334" y="19"/>
                  </a:lnTo>
                  <a:lnTo>
                    <a:pt x="307" y="19"/>
                  </a:lnTo>
                  <a:close/>
                </a:path>
              </a:pathLst>
            </a:custGeom>
            <a:solidFill>
              <a:srgbClr val="FFFF00"/>
            </a:solidFill>
            <a:ln w="9525">
              <a:noFill/>
              <a:round/>
              <a:headEnd/>
              <a:tailEnd/>
            </a:ln>
          </p:spPr>
          <p:txBody>
            <a:bodyPr/>
            <a:lstStyle/>
            <a:p>
              <a:endParaRPr lang="it-IT"/>
            </a:p>
          </p:txBody>
        </p:sp>
        <p:sp>
          <p:nvSpPr>
            <p:cNvPr id="12298" name="Freeform 7"/>
            <p:cNvSpPr>
              <a:spLocks/>
            </p:cNvSpPr>
            <p:nvPr/>
          </p:nvSpPr>
          <p:spPr bwMode="auto">
            <a:xfrm>
              <a:off x="1089" y="1818"/>
              <a:ext cx="275" cy="763"/>
            </a:xfrm>
            <a:custGeom>
              <a:avLst/>
              <a:gdLst>
                <a:gd name="T0" fmla="*/ 17 w 275"/>
                <a:gd name="T1" fmla="*/ 59 h 763"/>
                <a:gd name="T2" fmla="*/ 27 w 275"/>
                <a:gd name="T3" fmla="*/ 20 h 763"/>
                <a:gd name="T4" fmla="*/ 70 w 275"/>
                <a:gd name="T5" fmla="*/ 0 h 763"/>
                <a:gd name="T6" fmla="*/ 109 w 275"/>
                <a:gd name="T7" fmla="*/ 0 h 763"/>
                <a:gd name="T8" fmla="*/ 159 w 275"/>
                <a:gd name="T9" fmla="*/ 29 h 763"/>
                <a:gd name="T10" fmla="*/ 206 w 275"/>
                <a:gd name="T11" fmla="*/ 98 h 763"/>
                <a:gd name="T12" fmla="*/ 239 w 275"/>
                <a:gd name="T13" fmla="*/ 169 h 763"/>
                <a:gd name="T14" fmla="*/ 255 w 275"/>
                <a:gd name="T15" fmla="*/ 266 h 763"/>
                <a:gd name="T16" fmla="*/ 269 w 275"/>
                <a:gd name="T17" fmla="*/ 380 h 763"/>
                <a:gd name="T18" fmla="*/ 275 w 275"/>
                <a:gd name="T19" fmla="*/ 490 h 763"/>
                <a:gd name="T20" fmla="*/ 275 w 275"/>
                <a:gd name="T21" fmla="*/ 633 h 763"/>
                <a:gd name="T22" fmla="*/ 255 w 275"/>
                <a:gd name="T23" fmla="*/ 721 h 763"/>
                <a:gd name="T24" fmla="*/ 219 w 275"/>
                <a:gd name="T25" fmla="*/ 753 h 763"/>
                <a:gd name="T26" fmla="*/ 156 w 275"/>
                <a:gd name="T27" fmla="*/ 763 h 763"/>
                <a:gd name="T28" fmla="*/ 90 w 275"/>
                <a:gd name="T29" fmla="*/ 760 h 763"/>
                <a:gd name="T30" fmla="*/ 56 w 275"/>
                <a:gd name="T31" fmla="*/ 721 h 763"/>
                <a:gd name="T32" fmla="*/ 37 w 275"/>
                <a:gd name="T33" fmla="*/ 653 h 763"/>
                <a:gd name="T34" fmla="*/ 20 w 275"/>
                <a:gd name="T35" fmla="*/ 585 h 763"/>
                <a:gd name="T36" fmla="*/ 7 w 275"/>
                <a:gd name="T37" fmla="*/ 461 h 763"/>
                <a:gd name="T38" fmla="*/ 0 w 275"/>
                <a:gd name="T39" fmla="*/ 322 h 763"/>
                <a:gd name="T40" fmla="*/ 0 w 275"/>
                <a:gd name="T41" fmla="*/ 159 h 763"/>
                <a:gd name="T42" fmla="*/ 17 w 275"/>
                <a:gd name="T43" fmla="*/ 88 h 763"/>
                <a:gd name="T44" fmla="*/ 17 w 275"/>
                <a:gd name="T45" fmla="*/ 59 h 7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75" h="763">
                  <a:moveTo>
                    <a:pt x="17" y="59"/>
                  </a:moveTo>
                  <a:lnTo>
                    <a:pt x="27" y="20"/>
                  </a:lnTo>
                  <a:lnTo>
                    <a:pt x="70" y="0"/>
                  </a:lnTo>
                  <a:lnTo>
                    <a:pt x="109" y="0"/>
                  </a:lnTo>
                  <a:lnTo>
                    <a:pt x="159" y="29"/>
                  </a:lnTo>
                  <a:lnTo>
                    <a:pt x="206" y="98"/>
                  </a:lnTo>
                  <a:lnTo>
                    <a:pt x="239" y="169"/>
                  </a:lnTo>
                  <a:lnTo>
                    <a:pt x="255" y="266"/>
                  </a:lnTo>
                  <a:lnTo>
                    <a:pt x="269" y="380"/>
                  </a:lnTo>
                  <a:lnTo>
                    <a:pt x="275" y="490"/>
                  </a:lnTo>
                  <a:lnTo>
                    <a:pt x="275" y="633"/>
                  </a:lnTo>
                  <a:lnTo>
                    <a:pt x="255" y="721"/>
                  </a:lnTo>
                  <a:lnTo>
                    <a:pt x="219" y="753"/>
                  </a:lnTo>
                  <a:lnTo>
                    <a:pt x="156" y="763"/>
                  </a:lnTo>
                  <a:lnTo>
                    <a:pt x="90" y="760"/>
                  </a:lnTo>
                  <a:lnTo>
                    <a:pt x="56" y="721"/>
                  </a:lnTo>
                  <a:lnTo>
                    <a:pt x="37" y="653"/>
                  </a:lnTo>
                  <a:lnTo>
                    <a:pt x="20" y="585"/>
                  </a:lnTo>
                  <a:lnTo>
                    <a:pt x="7" y="461"/>
                  </a:lnTo>
                  <a:lnTo>
                    <a:pt x="0" y="322"/>
                  </a:lnTo>
                  <a:lnTo>
                    <a:pt x="0" y="159"/>
                  </a:lnTo>
                  <a:lnTo>
                    <a:pt x="17" y="88"/>
                  </a:lnTo>
                  <a:lnTo>
                    <a:pt x="17" y="59"/>
                  </a:lnTo>
                  <a:close/>
                </a:path>
              </a:pathLst>
            </a:custGeom>
            <a:solidFill>
              <a:srgbClr val="FFFF00"/>
            </a:solidFill>
            <a:ln w="9525">
              <a:noFill/>
              <a:round/>
              <a:headEnd/>
              <a:tailEnd/>
            </a:ln>
          </p:spPr>
          <p:txBody>
            <a:bodyPr/>
            <a:lstStyle/>
            <a:p>
              <a:endParaRPr lang="it-IT"/>
            </a:p>
          </p:txBody>
        </p:sp>
        <p:sp>
          <p:nvSpPr>
            <p:cNvPr id="12299" name="Freeform 8"/>
            <p:cNvSpPr>
              <a:spLocks/>
            </p:cNvSpPr>
            <p:nvPr/>
          </p:nvSpPr>
          <p:spPr bwMode="auto">
            <a:xfrm>
              <a:off x="1216" y="1839"/>
              <a:ext cx="420" cy="586"/>
            </a:xfrm>
            <a:custGeom>
              <a:avLst/>
              <a:gdLst>
                <a:gd name="T0" fmla="*/ 23 w 420"/>
                <a:gd name="T1" fmla="*/ 0 h 586"/>
                <a:gd name="T2" fmla="*/ 109 w 420"/>
                <a:gd name="T3" fmla="*/ 10 h 586"/>
                <a:gd name="T4" fmla="*/ 198 w 420"/>
                <a:gd name="T5" fmla="*/ 26 h 586"/>
                <a:gd name="T6" fmla="*/ 291 w 420"/>
                <a:gd name="T7" fmla="*/ 78 h 586"/>
                <a:gd name="T8" fmla="*/ 357 w 420"/>
                <a:gd name="T9" fmla="*/ 117 h 586"/>
                <a:gd name="T10" fmla="*/ 400 w 420"/>
                <a:gd name="T11" fmla="*/ 173 h 586"/>
                <a:gd name="T12" fmla="*/ 420 w 420"/>
                <a:gd name="T13" fmla="*/ 205 h 586"/>
                <a:gd name="T14" fmla="*/ 380 w 420"/>
                <a:gd name="T15" fmla="*/ 300 h 586"/>
                <a:gd name="T16" fmla="*/ 317 w 420"/>
                <a:gd name="T17" fmla="*/ 358 h 586"/>
                <a:gd name="T18" fmla="*/ 241 w 420"/>
                <a:gd name="T19" fmla="*/ 400 h 586"/>
                <a:gd name="T20" fmla="*/ 201 w 420"/>
                <a:gd name="T21" fmla="*/ 426 h 586"/>
                <a:gd name="T22" fmla="*/ 132 w 420"/>
                <a:gd name="T23" fmla="*/ 439 h 586"/>
                <a:gd name="T24" fmla="*/ 129 w 420"/>
                <a:gd name="T25" fmla="*/ 465 h 586"/>
                <a:gd name="T26" fmla="*/ 182 w 420"/>
                <a:gd name="T27" fmla="*/ 488 h 586"/>
                <a:gd name="T28" fmla="*/ 258 w 420"/>
                <a:gd name="T29" fmla="*/ 508 h 586"/>
                <a:gd name="T30" fmla="*/ 330 w 420"/>
                <a:gd name="T31" fmla="*/ 547 h 586"/>
                <a:gd name="T32" fmla="*/ 301 w 420"/>
                <a:gd name="T33" fmla="*/ 576 h 586"/>
                <a:gd name="T34" fmla="*/ 271 w 420"/>
                <a:gd name="T35" fmla="*/ 586 h 586"/>
                <a:gd name="T36" fmla="*/ 228 w 420"/>
                <a:gd name="T37" fmla="*/ 543 h 586"/>
                <a:gd name="T38" fmla="*/ 162 w 420"/>
                <a:gd name="T39" fmla="*/ 517 h 586"/>
                <a:gd name="T40" fmla="*/ 109 w 420"/>
                <a:gd name="T41" fmla="*/ 498 h 586"/>
                <a:gd name="T42" fmla="*/ 109 w 420"/>
                <a:gd name="T43" fmla="*/ 459 h 586"/>
                <a:gd name="T44" fmla="*/ 119 w 420"/>
                <a:gd name="T45" fmla="*/ 417 h 586"/>
                <a:gd name="T46" fmla="*/ 152 w 420"/>
                <a:gd name="T47" fmla="*/ 400 h 586"/>
                <a:gd name="T48" fmla="*/ 258 w 420"/>
                <a:gd name="T49" fmla="*/ 358 h 586"/>
                <a:gd name="T50" fmla="*/ 317 w 420"/>
                <a:gd name="T51" fmla="*/ 293 h 586"/>
                <a:gd name="T52" fmla="*/ 360 w 420"/>
                <a:gd name="T53" fmla="*/ 225 h 586"/>
                <a:gd name="T54" fmla="*/ 350 w 420"/>
                <a:gd name="T55" fmla="*/ 192 h 586"/>
                <a:gd name="T56" fmla="*/ 317 w 420"/>
                <a:gd name="T57" fmla="*/ 153 h 586"/>
                <a:gd name="T58" fmla="*/ 238 w 420"/>
                <a:gd name="T59" fmla="*/ 98 h 586"/>
                <a:gd name="T60" fmla="*/ 142 w 420"/>
                <a:gd name="T61" fmla="*/ 78 h 586"/>
                <a:gd name="T62" fmla="*/ 79 w 420"/>
                <a:gd name="T63" fmla="*/ 75 h 586"/>
                <a:gd name="T64" fmla="*/ 23 w 420"/>
                <a:gd name="T65" fmla="*/ 75 h 586"/>
                <a:gd name="T66" fmla="*/ 0 w 420"/>
                <a:gd name="T67" fmla="*/ 39 h 586"/>
                <a:gd name="T68" fmla="*/ 23 w 420"/>
                <a:gd name="T69" fmla="*/ 0 h 5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0" h="586">
                  <a:moveTo>
                    <a:pt x="23" y="0"/>
                  </a:moveTo>
                  <a:lnTo>
                    <a:pt x="109" y="10"/>
                  </a:lnTo>
                  <a:lnTo>
                    <a:pt x="198" y="26"/>
                  </a:lnTo>
                  <a:lnTo>
                    <a:pt x="291" y="78"/>
                  </a:lnTo>
                  <a:lnTo>
                    <a:pt x="357" y="117"/>
                  </a:lnTo>
                  <a:lnTo>
                    <a:pt x="400" y="173"/>
                  </a:lnTo>
                  <a:lnTo>
                    <a:pt x="420" y="205"/>
                  </a:lnTo>
                  <a:lnTo>
                    <a:pt x="380" y="300"/>
                  </a:lnTo>
                  <a:lnTo>
                    <a:pt x="317" y="358"/>
                  </a:lnTo>
                  <a:lnTo>
                    <a:pt x="241" y="400"/>
                  </a:lnTo>
                  <a:lnTo>
                    <a:pt x="201" y="426"/>
                  </a:lnTo>
                  <a:lnTo>
                    <a:pt x="132" y="439"/>
                  </a:lnTo>
                  <a:lnTo>
                    <a:pt x="129" y="465"/>
                  </a:lnTo>
                  <a:lnTo>
                    <a:pt x="182" y="488"/>
                  </a:lnTo>
                  <a:lnTo>
                    <a:pt x="258" y="508"/>
                  </a:lnTo>
                  <a:lnTo>
                    <a:pt x="330" y="547"/>
                  </a:lnTo>
                  <a:lnTo>
                    <a:pt x="301" y="576"/>
                  </a:lnTo>
                  <a:lnTo>
                    <a:pt x="271" y="586"/>
                  </a:lnTo>
                  <a:lnTo>
                    <a:pt x="228" y="543"/>
                  </a:lnTo>
                  <a:lnTo>
                    <a:pt x="162" y="517"/>
                  </a:lnTo>
                  <a:lnTo>
                    <a:pt x="109" y="498"/>
                  </a:lnTo>
                  <a:lnTo>
                    <a:pt x="109" y="459"/>
                  </a:lnTo>
                  <a:lnTo>
                    <a:pt x="119" y="417"/>
                  </a:lnTo>
                  <a:lnTo>
                    <a:pt x="152" y="400"/>
                  </a:lnTo>
                  <a:lnTo>
                    <a:pt x="258" y="358"/>
                  </a:lnTo>
                  <a:lnTo>
                    <a:pt x="317" y="293"/>
                  </a:lnTo>
                  <a:lnTo>
                    <a:pt x="360" y="225"/>
                  </a:lnTo>
                  <a:lnTo>
                    <a:pt x="350" y="192"/>
                  </a:lnTo>
                  <a:lnTo>
                    <a:pt x="317" y="153"/>
                  </a:lnTo>
                  <a:lnTo>
                    <a:pt x="238" y="98"/>
                  </a:lnTo>
                  <a:lnTo>
                    <a:pt x="142" y="78"/>
                  </a:lnTo>
                  <a:lnTo>
                    <a:pt x="79" y="75"/>
                  </a:lnTo>
                  <a:lnTo>
                    <a:pt x="23" y="75"/>
                  </a:lnTo>
                  <a:lnTo>
                    <a:pt x="0" y="39"/>
                  </a:lnTo>
                  <a:lnTo>
                    <a:pt x="23" y="0"/>
                  </a:lnTo>
                  <a:close/>
                </a:path>
              </a:pathLst>
            </a:custGeom>
            <a:solidFill>
              <a:srgbClr val="FFFF00"/>
            </a:solidFill>
            <a:ln w="9525">
              <a:noFill/>
              <a:round/>
              <a:headEnd/>
              <a:tailEnd/>
            </a:ln>
          </p:spPr>
          <p:txBody>
            <a:bodyPr/>
            <a:lstStyle/>
            <a:p>
              <a:endParaRPr lang="it-IT"/>
            </a:p>
          </p:txBody>
        </p:sp>
        <p:sp>
          <p:nvSpPr>
            <p:cNvPr id="12300" name="Freeform 9"/>
            <p:cNvSpPr>
              <a:spLocks/>
            </p:cNvSpPr>
            <p:nvPr/>
          </p:nvSpPr>
          <p:spPr bwMode="auto">
            <a:xfrm>
              <a:off x="1249" y="2503"/>
              <a:ext cx="511" cy="947"/>
            </a:xfrm>
            <a:custGeom>
              <a:avLst/>
              <a:gdLst>
                <a:gd name="T0" fmla="*/ 59 w 511"/>
                <a:gd name="T1" fmla="*/ 0 h 947"/>
                <a:gd name="T2" fmla="*/ 13 w 511"/>
                <a:gd name="T3" fmla="*/ 0 h 947"/>
                <a:gd name="T4" fmla="*/ 0 w 511"/>
                <a:gd name="T5" fmla="*/ 68 h 947"/>
                <a:gd name="T6" fmla="*/ 33 w 511"/>
                <a:gd name="T7" fmla="*/ 108 h 947"/>
                <a:gd name="T8" fmla="*/ 139 w 511"/>
                <a:gd name="T9" fmla="*/ 202 h 947"/>
                <a:gd name="T10" fmla="*/ 232 w 511"/>
                <a:gd name="T11" fmla="*/ 322 h 947"/>
                <a:gd name="T12" fmla="*/ 292 w 511"/>
                <a:gd name="T13" fmla="*/ 446 h 947"/>
                <a:gd name="T14" fmla="*/ 301 w 511"/>
                <a:gd name="T15" fmla="*/ 527 h 947"/>
                <a:gd name="T16" fmla="*/ 298 w 511"/>
                <a:gd name="T17" fmla="*/ 586 h 947"/>
                <a:gd name="T18" fmla="*/ 272 w 511"/>
                <a:gd name="T19" fmla="*/ 719 h 947"/>
                <a:gd name="T20" fmla="*/ 238 w 511"/>
                <a:gd name="T21" fmla="*/ 827 h 947"/>
                <a:gd name="T22" fmla="*/ 209 w 511"/>
                <a:gd name="T23" fmla="*/ 889 h 947"/>
                <a:gd name="T24" fmla="*/ 202 w 511"/>
                <a:gd name="T25" fmla="*/ 928 h 947"/>
                <a:gd name="T26" fmla="*/ 232 w 511"/>
                <a:gd name="T27" fmla="*/ 928 h 947"/>
                <a:gd name="T28" fmla="*/ 278 w 511"/>
                <a:gd name="T29" fmla="*/ 915 h 947"/>
                <a:gd name="T30" fmla="*/ 292 w 511"/>
                <a:gd name="T31" fmla="*/ 918 h 947"/>
                <a:gd name="T32" fmla="*/ 388 w 511"/>
                <a:gd name="T33" fmla="*/ 924 h 947"/>
                <a:gd name="T34" fmla="*/ 461 w 511"/>
                <a:gd name="T35" fmla="*/ 947 h 947"/>
                <a:gd name="T36" fmla="*/ 487 w 511"/>
                <a:gd name="T37" fmla="*/ 934 h 947"/>
                <a:gd name="T38" fmla="*/ 511 w 511"/>
                <a:gd name="T39" fmla="*/ 885 h 947"/>
                <a:gd name="T40" fmla="*/ 487 w 511"/>
                <a:gd name="T41" fmla="*/ 859 h 947"/>
                <a:gd name="T42" fmla="*/ 378 w 511"/>
                <a:gd name="T43" fmla="*/ 856 h 947"/>
                <a:gd name="T44" fmla="*/ 301 w 511"/>
                <a:gd name="T45" fmla="*/ 866 h 947"/>
                <a:gd name="T46" fmla="*/ 262 w 511"/>
                <a:gd name="T47" fmla="*/ 885 h 947"/>
                <a:gd name="T48" fmla="*/ 268 w 511"/>
                <a:gd name="T49" fmla="*/ 840 h 947"/>
                <a:gd name="T50" fmla="*/ 308 w 511"/>
                <a:gd name="T51" fmla="*/ 771 h 947"/>
                <a:gd name="T52" fmla="*/ 341 w 511"/>
                <a:gd name="T53" fmla="*/ 664 h 947"/>
                <a:gd name="T54" fmla="*/ 368 w 511"/>
                <a:gd name="T55" fmla="*/ 573 h 947"/>
                <a:gd name="T56" fmla="*/ 348 w 511"/>
                <a:gd name="T57" fmla="*/ 469 h 947"/>
                <a:gd name="T58" fmla="*/ 318 w 511"/>
                <a:gd name="T59" fmla="*/ 358 h 947"/>
                <a:gd name="T60" fmla="*/ 258 w 511"/>
                <a:gd name="T61" fmla="*/ 231 h 947"/>
                <a:gd name="T62" fmla="*/ 172 w 511"/>
                <a:gd name="T63" fmla="*/ 114 h 947"/>
                <a:gd name="T64" fmla="*/ 99 w 511"/>
                <a:gd name="T65" fmla="*/ 29 h 947"/>
                <a:gd name="T66" fmla="*/ 59 w 511"/>
                <a:gd name="T67" fmla="*/ 0 h 9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1" h="947">
                  <a:moveTo>
                    <a:pt x="59" y="0"/>
                  </a:moveTo>
                  <a:lnTo>
                    <a:pt x="13" y="0"/>
                  </a:lnTo>
                  <a:lnTo>
                    <a:pt x="0" y="68"/>
                  </a:lnTo>
                  <a:lnTo>
                    <a:pt x="33" y="108"/>
                  </a:lnTo>
                  <a:lnTo>
                    <a:pt x="139" y="202"/>
                  </a:lnTo>
                  <a:lnTo>
                    <a:pt x="232" y="322"/>
                  </a:lnTo>
                  <a:lnTo>
                    <a:pt x="292" y="446"/>
                  </a:lnTo>
                  <a:lnTo>
                    <a:pt x="301" y="527"/>
                  </a:lnTo>
                  <a:lnTo>
                    <a:pt x="298" y="586"/>
                  </a:lnTo>
                  <a:lnTo>
                    <a:pt x="272" y="719"/>
                  </a:lnTo>
                  <a:lnTo>
                    <a:pt x="238" y="827"/>
                  </a:lnTo>
                  <a:lnTo>
                    <a:pt x="209" y="889"/>
                  </a:lnTo>
                  <a:lnTo>
                    <a:pt x="202" y="928"/>
                  </a:lnTo>
                  <a:lnTo>
                    <a:pt x="232" y="928"/>
                  </a:lnTo>
                  <a:lnTo>
                    <a:pt x="278" y="915"/>
                  </a:lnTo>
                  <a:lnTo>
                    <a:pt x="292" y="918"/>
                  </a:lnTo>
                  <a:lnTo>
                    <a:pt x="388" y="924"/>
                  </a:lnTo>
                  <a:lnTo>
                    <a:pt x="461" y="947"/>
                  </a:lnTo>
                  <a:lnTo>
                    <a:pt x="487" y="934"/>
                  </a:lnTo>
                  <a:lnTo>
                    <a:pt x="511" y="885"/>
                  </a:lnTo>
                  <a:lnTo>
                    <a:pt x="487" y="859"/>
                  </a:lnTo>
                  <a:lnTo>
                    <a:pt x="378" y="856"/>
                  </a:lnTo>
                  <a:lnTo>
                    <a:pt x="301" y="866"/>
                  </a:lnTo>
                  <a:lnTo>
                    <a:pt x="262" y="885"/>
                  </a:lnTo>
                  <a:lnTo>
                    <a:pt x="268" y="840"/>
                  </a:lnTo>
                  <a:lnTo>
                    <a:pt x="308" y="771"/>
                  </a:lnTo>
                  <a:lnTo>
                    <a:pt x="341" y="664"/>
                  </a:lnTo>
                  <a:lnTo>
                    <a:pt x="368" y="573"/>
                  </a:lnTo>
                  <a:lnTo>
                    <a:pt x="348" y="469"/>
                  </a:lnTo>
                  <a:lnTo>
                    <a:pt x="318" y="358"/>
                  </a:lnTo>
                  <a:lnTo>
                    <a:pt x="258" y="231"/>
                  </a:lnTo>
                  <a:lnTo>
                    <a:pt x="172" y="114"/>
                  </a:lnTo>
                  <a:lnTo>
                    <a:pt x="99" y="29"/>
                  </a:lnTo>
                  <a:lnTo>
                    <a:pt x="59" y="0"/>
                  </a:lnTo>
                  <a:close/>
                </a:path>
              </a:pathLst>
            </a:custGeom>
            <a:solidFill>
              <a:srgbClr val="FFFF00"/>
            </a:solidFill>
            <a:ln w="9525">
              <a:noFill/>
              <a:round/>
              <a:headEnd/>
              <a:tailEnd/>
            </a:ln>
          </p:spPr>
          <p:txBody>
            <a:bodyPr/>
            <a:lstStyle/>
            <a:p>
              <a:endParaRPr lang="it-IT"/>
            </a:p>
          </p:txBody>
        </p:sp>
        <p:sp>
          <p:nvSpPr>
            <p:cNvPr id="12301" name="Freeform 10"/>
            <p:cNvSpPr>
              <a:spLocks/>
            </p:cNvSpPr>
            <p:nvPr/>
          </p:nvSpPr>
          <p:spPr bwMode="auto">
            <a:xfrm>
              <a:off x="928" y="2501"/>
              <a:ext cx="344" cy="965"/>
            </a:xfrm>
            <a:custGeom>
              <a:avLst/>
              <a:gdLst>
                <a:gd name="T0" fmla="*/ 238 w 344"/>
                <a:gd name="T1" fmla="*/ 0 h 965"/>
                <a:gd name="T2" fmla="*/ 195 w 344"/>
                <a:gd name="T3" fmla="*/ 91 h 965"/>
                <a:gd name="T4" fmla="*/ 165 w 344"/>
                <a:gd name="T5" fmla="*/ 224 h 965"/>
                <a:gd name="T6" fmla="*/ 129 w 344"/>
                <a:gd name="T7" fmla="*/ 371 h 965"/>
                <a:gd name="T8" fmla="*/ 96 w 344"/>
                <a:gd name="T9" fmla="*/ 520 h 965"/>
                <a:gd name="T10" fmla="*/ 96 w 344"/>
                <a:gd name="T11" fmla="*/ 575 h 965"/>
                <a:gd name="T12" fmla="*/ 129 w 344"/>
                <a:gd name="T13" fmla="*/ 673 h 965"/>
                <a:gd name="T14" fmla="*/ 175 w 344"/>
                <a:gd name="T15" fmla="*/ 725 h 965"/>
                <a:gd name="T16" fmla="*/ 218 w 344"/>
                <a:gd name="T17" fmla="*/ 790 h 965"/>
                <a:gd name="T18" fmla="*/ 248 w 344"/>
                <a:gd name="T19" fmla="*/ 838 h 965"/>
                <a:gd name="T20" fmla="*/ 235 w 344"/>
                <a:gd name="T21" fmla="*/ 861 h 965"/>
                <a:gd name="T22" fmla="*/ 159 w 344"/>
                <a:gd name="T23" fmla="*/ 871 h 965"/>
                <a:gd name="T24" fmla="*/ 36 w 344"/>
                <a:gd name="T25" fmla="*/ 890 h 965"/>
                <a:gd name="T26" fmla="*/ 0 w 344"/>
                <a:gd name="T27" fmla="*/ 920 h 965"/>
                <a:gd name="T28" fmla="*/ 30 w 344"/>
                <a:gd name="T29" fmla="*/ 946 h 965"/>
                <a:gd name="T30" fmla="*/ 99 w 344"/>
                <a:gd name="T31" fmla="*/ 965 h 965"/>
                <a:gd name="T32" fmla="*/ 179 w 344"/>
                <a:gd name="T33" fmla="*/ 926 h 965"/>
                <a:gd name="T34" fmla="*/ 238 w 344"/>
                <a:gd name="T35" fmla="*/ 900 h 965"/>
                <a:gd name="T36" fmla="*/ 314 w 344"/>
                <a:gd name="T37" fmla="*/ 890 h 965"/>
                <a:gd name="T38" fmla="*/ 344 w 344"/>
                <a:gd name="T39" fmla="*/ 881 h 965"/>
                <a:gd name="T40" fmla="*/ 334 w 344"/>
                <a:gd name="T41" fmla="*/ 848 h 965"/>
                <a:gd name="T42" fmla="*/ 248 w 344"/>
                <a:gd name="T43" fmla="*/ 764 h 965"/>
                <a:gd name="T44" fmla="*/ 198 w 344"/>
                <a:gd name="T45" fmla="*/ 676 h 965"/>
                <a:gd name="T46" fmla="*/ 155 w 344"/>
                <a:gd name="T47" fmla="*/ 617 h 965"/>
                <a:gd name="T48" fmla="*/ 149 w 344"/>
                <a:gd name="T49" fmla="*/ 559 h 965"/>
                <a:gd name="T50" fmla="*/ 169 w 344"/>
                <a:gd name="T51" fmla="*/ 462 h 965"/>
                <a:gd name="T52" fmla="*/ 215 w 344"/>
                <a:gd name="T53" fmla="*/ 361 h 965"/>
                <a:gd name="T54" fmla="*/ 265 w 344"/>
                <a:gd name="T55" fmla="*/ 189 h 965"/>
                <a:gd name="T56" fmla="*/ 308 w 344"/>
                <a:gd name="T57" fmla="*/ 88 h 965"/>
                <a:gd name="T58" fmla="*/ 304 w 344"/>
                <a:gd name="T59" fmla="*/ 29 h 965"/>
                <a:gd name="T60" fmla="*/ 265 w 344"/>
                <a:gd name="T61" fmla="*/ 0 h 965"/>
                <a:gd name="T62" fmla="*/ 238 w 344"/>
                <a:gd name="T63" fmla="*/ 0 h 9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44" h="965">
                  <a:moveTo>
                    <a:pt x="238" y="0"/>
                  </a:moveTo>
                  <a:lnTo>
                    <a:pt x="195" y="91"/>
                  </a:lnTo>
                  <a:lnTo>
                    <a:pt x="165" y="224"/>
                  </a:lnTo>
                  <a:lnTo>
                    <a:pt x="129" y="371"/>
                  </a:lnTo>
                  <a:lnTo>
                    <a:pt x="96" y="520"/>
                  </a:lnTo>
                  <a:lnTo>
                    <a:pt x="96" y="575"/>
                  </a:lnTo>
                  <a:lnTo>
                    <a:pt x="129" y="673"/>
                  </a:lnTo>
                  <a:lnTo>
                    <a:pt x="175" y="725"/>
                  </a:lnTo>
                  <a:lnTo>
                    <a:pt x="218" y="790"/>
                  </a:lnTo>
                  <a:lnTo>
                    <a:pt x="248" y="838"/>
                  </a:lnTo>
                  <a:lnTo>
                    <a:pt x="235" y="861"/>
                  </a:lnTo>
                  <a:lnTo>
                    <a:pt x="159" y="871"/>
                  </a:lnTo>
                  <a:lnTo>
                    <a:pt x="36" y="890"/>
                  </a:lnTo>
                  <a:lnTo>
                    <a:pt x="0" y="920"/>
                  </a:lnTo>
                  <a:lnTo>
                    <a:pt x="30" y="946"/>
                  </a:lnTo>
                  <a:lnTo>
                    <a:pt x="99" y="965"/>
                  </a:lnTo>
                  <a:lnTo>
                    <a:pt x="179" y="926"/>
                  </a:lnTo>
                  <a:lnTo>
                    <a:pt x="238" y="900"/>
                  </a:lnTo>
                  <a:lnTo>
                    <a:pt x="314" y="890"/>
                  </a:lnTo>
                  <a:lnTo>
                    <a:pt x="344" y="881"/>
                  </a:lnTo>
                  <a:lnTo>
                    <a:pt x="334" y="848"/>
                  </a:lnTo>
                  <a:lnTo>
                    <a:pt x="248" y="764"/>
                  </a:lnTo>
                  <a:lnTo>
                    <a:pt x="198" y="676"/>
                  </a:lnTo>
                  <a:lnTo>
                    <a:pt x="155" y="617"/>
                  </a:lnTo>
                  <a:lnTo>
                    <a:pt x="149" y="559"/>
                  </a:lnTo>
                  <a:lnTo>
                    <a:pt x="169" y="462"/>
                  </a:lnTo>
                  <a:lnTo>
                    <a:pt x="215" y="361"/>
                  </a:lnTo>
                  <a:lnTo>
                    <a:pt x="265" y="189"/>
                  </a:lnTo>
                  <a:lnTo>
                    <a:pt x="308" y="88"/>
                  </a:lnTo>
                  <a:lnTo>
                    <a:pt x="304" y="29"/>
                  </a:lnTo>
                  <a:lnTo>
                    <a:pt x="265" y="0"/>
                  </a:lnTo>
                  <a:lnTo>
                    <a:pt x="238" y="0"/>
                  </a:lnTo>
                  <a:close/>
                </a:path>
              </a:pathLst>
            </a:custGeom>
            <a:solidFill>
              <a:srgbClr val="FFFF00"/>
            </a:solidFill>
            <a:ln w="9525">
              <a:noFill/>
              <a:round/>
              <a:headEnd/>
              <a:tailEnd/>
            </a:ln>
          </p:spPr>
          <p:txBody>
            <a:bodyPr/>
            <a:lstStyle/>
            <a:p>
              <a:endParaRPr lang="it-IT"/>
            </a:p>
          </p:txBody>
        </p:sp>
      </p:grpSp>
      <p:grpSp>
        <p:nvGrpSpPr>
          <p:cNvPr id="67601" name="Group 17"/>
          <p:cNvGrpSpPr>
            <a:grpSpLocks/>
          </p:cNvGrpSpPr>
          <p:nvPr/>
        </p:nvGrpSpPr>
        <p:grpSpPr bwMode="auto">
          <a:xfrm>
            <a:off x="1692275" y="692150"/>
            <a:ext cx="334963" cy="452438"/>
            <a:chOff x="1296" y="951"/>
            <a:chExt cx="211" cy="285"/>
          </a:xfrm>
        </p:grpSpPr>
        <p:sp>
          <p:nvSpPr>
            <p:cNvPr id="12294" name="Freeform 18"/>
            <p:cNvSpPr>
              <a:spLocks/>
            </p:cNvSpPr>
            <p:nvPr/>
          </p:nvSpPr>
          <p:spPr bwMode="auto">
            <a:xfrm>
              <a:off x="1337" y="951"/>
              <a:ext cx="170" cy="198"/>
            </a:xfrm>
            <a:custGeom>
              <a:avLst/>
              <a:gdLst>
                <a:gd name="T0" fmla="*/ 20 w 170"/>
                <a:gd name="T1" fmla="*/ 9 h 198"/>
                <a:gd name="T2" fmla="*/ 66 w 170"/>
                <a:gd name="T3" fmla="*/ 0 h 198"/>
                <a:gd name="T4" fmla="*/ 110 w 170"/>
                <a:gd name="T5" fmla="*/ 3 h 198"/>
                <a:gd name="T6" fmla="*/ 150 w 170"/>
                <a:gd name="T7" fmla="*/ 22 h 198"/>
                <a:gd name="T8" fmla="*/ 170 w 170"/>
                <a:gd name="T9" fmla="*/ 58 h 198"/>
                <a:gd name="T10" fmla="*/ 170 w 170"/>
                <a:gd name="T11" fmla="*/ 87 h 198"/>
                <a:gd name="T12" fmla="*/ 150 w 170"/>
                <a:gd name="T13" fmla="*/ 126 h 198"/>
                <a:gd name="T14" fmla="*/ 116 w 170"/>
                <a:gd name="T15" fmla="*/ 149 h 198"/>
                <a:gd name="T16" fmla="*/ 66 w 170"/>
                <a:gd name="T17" fmla="*/ 149 h 198"/>
                <a:gd name="T18" fmla="*/ 36 w 170"/>
                <a:gd name="T19" fmla="*/ 168 h 198"/>
                <a:gd name="T20" fmla="*/ 26 w 170"/>
                <a:gd name="T21" fmla="*/ 198 h 198"/>
                <a:gd name="T22" fmla="*/ 0 w 170"/>
                <a:gd name="T23" fmla="*/ 188 h 198"/>
                <a:gd name="T24" fmla="*/ 10 w 170"/>
                <a:gd name="T25" fmla="*/ 149 h 198"/>
                <a:gd name="T26" fmla="*/ 46 w 170"/>
                <a:gd name="T27" fmla="*/ 126 h 198"/>
                <a:gd name="T28" fmla="*/ 106 w 170"/>
                <a:gd name="T29" fmla="*/ 120 h 198"/>
                <a:gd name="T30" fmla="*/ 130 w 170"/>
                <a:gd name="T31" fmla="*/ 97 h 198"/>
                <a:gd name="T32" fmla="*/ 136 w 170"/>
                <a:gd name="T33" fmla="*/ 61 h 198"/>
                <a:gd name="T34" fmla="*/ 110 w 170"/>
                <a:gd name="T35" fmla="*/ 29 h 198"/>
                <a:gd name="T36" fmla="*/ 70 w 170"/>
                <a:gd name="T37" fmla="*/ 29 h 198"/>
                <a:gd name="T38" fmla="*/ 26 w 170"/>
                <a:gd name="T39" fmla="*/ 39 h 198"/>
                <a:gd name="T40" fmla="*/ 10 w 170"/>
                <a:gd name="T41" fmla="*/ 29 h 198"/>
                <a:gd name="T42" fmla="*/ 20 w 170"/>
                <a:gd name="T43" fmla="*/ 9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0" h="198">
                  <a:moveTo>
                    <a:pt x="20" y="9"/>
                  </a:moveTo>
                  <a:lnTo>
                    <a:pt x="66" y="0"/>
                  </a:lnTo>
                  <a:lnTo>
                    <a:pt x="110" y="3"/>
                  </a:lnTo>
                  <a:lnTo>
                    <a:pt x="150" y="22"/>
                  </a:lnTo>
                  <a:lnTo>
                    <a:pt x="170" y="58"/>
                  </a:lnTo>
                  <a:lnTo>
                    <a:pt x="170" y="87"/>
                  </a:lnTo>
                  <a:lnTo>
                    <a:pt x="150" y="126"/>
                  </a:lnTo>
                  <a:lnTo>
                    <a:pt x="116" y="149"/>
                  </a:lnTo>
                  <a:lnTo>
                    <a:pt x="66" y="149"/>
                  </a:lnTo>
                  <a:lnTo>
                    <a:pt x="36" y="168"/>
                  </a:lnTo>
                  <a:lnTo>
                    <a:pt x="26" y="198"/>
                  </a:lnTo>
                  <a:lnTo>
                    <a:pt x="0" y="188"/>
                  </a:lnTo>
                  <a:lnTo>
                    <a:pt x="10" y="149"/>
                  </a:lnTo>
                  <a:lnTo>
                    <a:pt x="46" y="126"/>
                  </a:lnTo>
                  <a:lnTo>
                    <a:pt x="106" y="120"/>
                  </a:lnTo>
                  <a:lnTo>
                    <a:pt x="130" y="97"/>
                  </a:lnTo>
                  <a:lnTo>
                    <a:pt x="136" y="61"/>
                  </a:lnTo>
                  <a:lnTo>
                    <a:pt x="110" y="29"/>
                  </a:lnTo>
                  <a:lnTo>
                    <a:pt x="70" y="29"/>
                  </a:lnTo>
                  <a:lnTo>
                    <a:pt x="26" y="39"/>
                  </a:lnTo>
                  <a:lnTo>
                    <a:pt x="10" y="29"/>
                  </a:lnTo>
                  <a:lnTo>
                    <a:pt x="20" y="9"/>
                  </a:lnTo>
                  <a:close/>
                </a:path>
              </a:pathLst>
            </a:custGeom>
            <a:solidFill>
              <a:srgbClr val="FFFF00"/>
            </a:solidFill>
            <a:ln w="9525">
              <a:noFill/>
              <a:round/>
              <a:headEnd/>
              <a:tailEnd/>
            </a:ln>
          </p:spPr>
          <p:txBody>
            <a:bodyPr/>
            <a:lstStyle/>
            <a:p>
              <a:endParaRPr lang="it-IT"/>
            </a:p>
          </p:txBody>
        </p:sp>
        <p:sp>
          <p:nvSpPr>
            <p:cNvPr id="12295" name="Freeform 19"/>
            <p:cNvSpPr>
              <a:spLocks/>
            </p:cNvSpPr>
            <p:nvPr/>
          </p:nvSpPr>
          <p:spPr bwMode="auto">
            <a:xfrm>
              <a:off x="1296" y="1182"/>
              <a:ext cx="53" cy="54"/>
            </a:xfrm>
            <a:custGeom>
              <a:avLst/>
              <a:gdLst>
                <a:gd name="T0" fmla="*/ 53 w 53"/>
                <a:gd name="T1" fmla="*/ 3 h 54"/>
                <a:gd name="T2" fmla="*/ 26 w 53"/>
                <a:gd name="T3" fmla="*/ 0 h 54"/>
                <a:gd name="T4" fmla="*/ 8 w 53"/>
                <a:gd name="T5" fmla="*/ 20 h 54"/>
                <a:gd name="T6" fmla="*/ 0 w 53"/>
                <a:gd name="T7" fmla="*/ 51 h 54"/>
                <a:gd name="T8" fmla="*/ 26 w 53"/>
                <a:gd name="T9" fmla="*/ 54 h 54"/>
                <a:gd name="T10" fmla="*/ 48 w 53"/>
                <a:gd name="T11" fmla="*/ 40 h 54"/>
                <a:gd name="T12" fmla="*/ 53 w 53"/>
                <a:gd name="T13" fmla="*/ 3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54">
                  <a:moveTo>
                    <a:pt x="53" y="3"/>
                  </a:moveTo>
                  <a:lnTo>
                    <a:pt x="26" y="0"/>
                  </a:lnTo>
                  <a:lnTo>
                    <a:pt x="8" y="20"/>
                  </a:lnTo>
                  <a:lnTo>
                    <a:pt x="0" y="51"/>
                  </a:lnTo>
                  <a:lnTo>
                    <a:pt x="26" y="54"/>
                  </a:lnTo>
                  <a:lnTo>
                    <a:pt x="48" y="40"/>
                  </a:lnTo>
                  <a:lnTo>
                    <a:pt x="53" y="3"/>
                  </a:lnTo>
                  <a:close/>
                </a:path>
              </a:pathLst>
            </a:custGeom>
            <a:solidFill>
              <a:srgbClr val="FFFF00"/>
            </a:solidFill>
            <a:ln w="9525">
              <a:noFill/>
              <a:round/>
              <a:headEnd/>
              <a:tailEnd/>
            </a:ln>
          </p:spPr>
          <p:txBody>
            <a:bodyPr/>
            <a:lstStyle/>
            <a:p>
              <a:endParaRPr lang="it-IT"/>
            </a:p>
          </p:txBody>
        </p:sp>
      </p:grpSp>
      <p:pic>
        <p:nvPicPr>
          <p:cNvPr id="12292" name="Picture 22"/>
          <p:cNvPicPr>
            <a:picLocks noChangeAspect="1" noChangeArrowheads="1"/>
          </p:cNvPicPr>
          <p:nvPr/>
        </p:nvPicPr>
        <p:blipFill>
          <a:blip r:embed="rId3" cstate="print"/>
          <a:srcRect/>
          <a:stretch>
            <a:fillRect/>
          </a:stretch>
        </p:blipFill>
        <p:spPr bwMode="auto">
          <a:xfrm>
            <a:off x="3563938" y="188913"/>
            <a:ext cx="4873625" cy="3989387"/>
          </a:xfrm>
          <a:prstGeom prst="rect">
            <a:avLst/>
          </a:prstGeom>
          <a:noFill/>
          <a:ln w="9525">
            <a:noFill/>
            <a:miter lim="800000"/>
            <a:headEnd/>
            <a:tailEnd/>
          </a:ln>
          <a:effectLst/>
        </p:spPr>
      </p:pic>
      <p:sp>
        <p:nvSpPr>
          <p:cNvPr id="12293" name="Text Box 16"/>
          <p:cNvSpPr txBox="1">
            <a:spLocks noChangeArrowheads="1"/>
          </p:cNvSpPr>
          <p:nvPr/>
        </p:nvSpPr>
        <p:spPr bwMode="auto">
          <a:xfrm>
            <a:off x="231775" y="4889500"/>
            <a:ext cx="8912225" cy="1800225"/>
          </a:xfrm>
          <a:prstGeom prst="rect">
            <a:avLst/>
          </a:prstGeom>
          <a:noFill/>
          <a:ln w="9525">
            <a:noFill/>
            <a:miter lim="800000"/>
            <a:headEnd/>
            <a:tailEnd/>
          </a:ln>
          <a:effectLst/>
        </p:spPr>
        <p:txBody>
          <a:bodyPr>
            <a:spAutoFit/>
          </a:bodyPr>
          <a:lstStyle/>
          <a:p>
            <a:r>
              <a:rPr lang="en-GB" altLang="it-IT" sz="2800" b="1">
                <a:solidFill>
                  <a:srgbClr val="FFFF00"/>
                </a:solidFill>
              </a:rPr>
              <a:t>Ganau et al (1992)</a:t>
            </a:r>
            <a:r>
              <a:rPr lang="en-GB" altLang="it-IT" sz="2800" b="1">
                <a:solidFill>
                  <a:schemeClr val="bg1"/>
                </a:solidFill>
              </a:rPr>
              <a:t>: Four groups according to LVH (1= normal LV; 2= concentric remodeling of LV; 3= concentric LVH; 4= eccentric LVH)</a:t>
            </a:r>
            <a:endParaRPr lang="it-IT" altLang="it-IT" sz="2800" b="1">
              <a:solidFill>
                <a:schemeClr val="bg1"/>
              </a:solidFill>
            </a:endParaRPr>
          </a:p>
          <a:p>
            <a:endParaRPr lang="it-IT" altLang="it-IT" sz="280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0-#ppt_w/2"/>
                                          </p:val>
                                        </p:tav>
                                        <p:tav tm="100000">
                                          <p:val>
                                            <p:strVal val="#ppt_x"/>
                                          </p:val>
                                        </p:tav>
                                      </p:tavLst>
                                    </p:anim>
                                    <p:anim calcmode="lin" valueType="num">
                                      <p:cBhvr additive="base">
                                        <p:cTn id="8" dur="500" fill="hold"/>
                                        <p:tgtEl>
                                          <p:spTgt spid="6758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7601"/>
                                        </p:tgtEl>
                                        <p:attrNameLst>
                                          <p:attrName>style.visibility</p:attrName>
                                        </p:attrNameLst>
                                      </p:cBhvr>
                                      <p:to>
                                        <p:strVal val="visible"/>
                                      </p:to>
                                    </p:set>
                                    <p:anim calcmode="lin" valueType="num">
                                      <p:cBhvr additive="base">
                                        <p:cTn id="11" dur="500" fill="hold"/>
                                        <p:tgtEl>
                                          <p:spTgt spid="67601"/>
                                        </p:tgtEl>
                                        <p:attrNameLst>
                                          <p:attrName>ppt_x</p:attrName>
                                        </p:attrNameLst>
                                      </p:cBhvr>
                                      <p:tavLst>
                                        <p:tav tm="0">
                                          <p:val>
                                            <p:strVal val="0-#ppt_w/2"/>
                                          </p:val>
                                        </p:tav>
                                        <p:tav tm="100000">
                                          <p:val>
                                            <p:strVal val="#ppt_x"/>
                                          </p:val>
                                        </p:tav>
                                      </p:tavLst>
                                    </p:anim>
                                    <p:anim calcmode="lin" valueType="num">
                                      <p:cBhvr additive="base">
                                        <p:cTn id="12" dur="500" fill="hold"/>
                                        <p:tgtEl>
                                          <p:spTgt spid="676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Grp="1" noChangeAspect="1" noChangeArrowheads="1"/>
          </p:cNvPicPr>
          <p:nvPr>
            <p:ph type="title"/>
          </p:nvPr>
        </p:nvPicPr>
        <p:blipFill>
          <a:blip r:embed="rId3" cstate="print"/>
          <a:srcRect/>
          <a:stretch>
            <a:fillRect/>
          </a:stretch>
        </p:blipFill>
        <p:spPr>
          <a:xfrm>
            <a:off x="0" y="0"/>
            <a:ext cx="7121525" cy="1143000"/>
          </a:xfrm>
          <a:noFill/>
        </p:spPr>
      </p:pic>
      <p:pic>
        <p:nvPicPr>
          <p:cNvPr id="18435" name="Picture 5"/>
          <p:cNvPicPr>
            <a:picLocks noGrp="1" noChangeArrowheads="1"/>
          </p:cNvPicPr>
          <p:nvPr>
            <p:ph type="body" idx="1"/>
          </p:nvPr>
        </p:nvPicPr>
        <p:blipFill>
          <a:blip r:embed="rId4" cstate="print"/>
          <a:srcRect/>
          <a:stretch>
            <a:fillRect/>
          </a:stretch>
        </p:blipFill>
        <p:spPr>
          <a:xfrm>
            <a:off x="468313" y="1268413"/>
            <a:ext cx="8231187" cy="2968625"/>
          </a:xfrm>
          <a:noFill/>
        </p:spPr>
      </p:pic>
      <p:sp>
        <p:nvSpPr>
          <p:cNvPr id="18436" name="Text Box 6"/>
          <p:cNvSpPr txBox="1">
            <a:spLocks noChangeArrowheads="1"/>
          </p:cNvSpPr>
          <p:nvPr/>
        </p:nvSpPr>
        <p:spPr bwMode="auto">
          <a:xfrm>
            <a:off x="5272088" y="1576388"/>
            <a:ext cx="184150" cy="366712"/>
          </a:xfrm>
          <a:prstGeom prst="rect">
            <a:avLst/>
          </a:prstGeom>
          <a:noFill/>
          <a:ln w="9525">
            <a:noFill/>
            <a:miter lim="800000"/>
            <a:headEnd/>
            <a:tailEnd/>
          </a:ln>
          <a:effectLst/>
        </p:spPr>
        <p:txBody>
          <a:bodyPr wrap="none">
            <a:spAutoFit/>
          </a:bodyPr>
          <a:lstStyle/>
          <a:p>
            <a:endParaRPr lang="it-IT" altLang="it-IT"/>
          </a:p>
        </p:txBody>
      </p:sp>
      <p:pic>
        <p:nvPicPr>
          <p:cNvPr id="18437" name="Picture 7"/>
          <p:cNvPicPr>
            <a:picLocks noChangeArrowheads="1"/>
          </p:cNvPicPr>
          <p:nvPr/>
        </p:nvPicPr>
        <p:blipFill>
          <a:blip r:embed="rId5" cstate="print"/>
          <a:srcRect/>
          <a:stretch>
            <a:fillRect/>
          </a:stretch>
        </p:blipFill>
        <p:spPr bwMode="auto">
          <a:xfrm>
            <a:off x="7019925" y="0"/>
            <a:ext cx="2162175" cy="633413"/>
          </a:xfrm>
          <a:prstGeom prst="rect">
            <a:avLst/>
          </a:prstGeom>
          <a:noFill/>
          <a:ln w="9525">
            <a:noFill/>
            <a:miter lim="800000"/>
            <a:headEnd/>
            <a:tailEnd/>
          </a:ln>
          <a:effectLst/>
        </p:spPr>
      </p:pic>
      <p:sp>
        <p:nvSpPr>
          <p:cNvPr id="97289" name="Text Box 9"/>
          <p:cNvSpPr txBox="1">
            <a:spLocks noChangeArrowheads="1"/>
          </p:cNvSpPr>
          <p:nvPr/>
        </p:nvSpPr>
        <p:spPr bwMode="auto">
          <a:xfrm>
            <a:off x="0" y="4365625"/>
            <a:ext cx="9144000" cy="1800225"/>
          </a:xfrm>
          <a:prstGeom prst="rect">
            <a:avLst/>
          </a:prstGeom>
          <a:noFill/>
          <a:ln w="9525">
            <a:noFill/>
            <a:miter lim="800000"/>
            <a:headEnd/>
            <a:tailEnd/>
          </a:ln>
          <a:effectLst/>
        </p:spPr>
        <p:txBody>
          <a:bodyPr>
            <a:spAutoFit/>
          </a:bodyPr>
          <a:lstStyle/>
          <a:p>
            <a:pPr algn="ctr"/>
            <a:r>
              <a:rPr lang="it-IT" altLang="it-IT" sz="2800" b="1" i="1">
                <a:solidFill>
                  <a:srgbClr val="FFFF00"/>
                </a:solidFill>
              </a:rPr>
              <a:t>Results</a:t>
            </a:r>
            <a:r>
              <a:rPr lang="it-IT" altLang="it-IT" sz="2800" b="1">
                <a:solidFill>
                  <a:srgbClr val="FFFF00"/>
                </a:solidFill>
              </a:rPr>
              <a:t>: Subjects with concentric hypertrophy had the worst prognosis, followed by those with eccentric hypertrophy, concentric remodeling and normal geometry.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fade">
                                      <p:cBhvr>
                                        <p:cTn id="7" dur="500"/>
                                        <p:tgtEl>
                                          <p:spTgt spid="97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Grp="1" noChangeArrowheads="1"/>
          </p:cNvPicPr>
          <p:nvPr>
            <p:ph type="body" idx="1"/>
          </p:nvPr>
        </p:nvPicPr>
        <p:blipFill>
          <a:blip r:embed="rId3" cstate="print"/>
          <a:srcRect/>
          <a:stretch>
            <a:fillRect/>
          </a:stretch>
        </p:blipFill>
        <p:spPr>
          <a:xfrm>
            <a:off x="1908175" y="1762125"/>
            <a:ext cx="5437188" cy="5095875"/>
          </a:xfrm>
        </p:spPr>
      </p:pic>
      <p:pic>
        <p:nvPicPr>
          <p:cNvPr id="17411" name="Picture 5"/>
          <p:cNvPicPr>
            <a:picLocks noGrp="1" noChangeAspect="1" noChangeArrowheads="1"/>
          </p:cNvPicPr>
          <p:nvPr>
            <p:ph type="title"/>
          </p:nvPr>
        </p:nvPicPr>
        <p:blipFill>
          <a:blip r:embed="rId4" cstate="print"/>
          <a:srcRect/>
          <a:stretch>
            <a:fillRect/>
          </a:stretch>
        </p:blipFill>
        <p:spPr>
          <a:xfrm>
            <a:off x="1187450" y="0"/>
            <a:ext cx="6896100" cy="1122363"/>
          </a:xfrm>
        </p:spPr>
      </p:pic>
      <p:sp>
        <p:nvSpPr>
          <p:cNvPr id="17412" name="Text Box 6"/>
          <p:cNvSpPr txBox="1">
            <a:spLocks noChangeArrowheads="1"/>
          </p:cNvSpPr>
          <p:nvPr/>
        </p:nvSpPr>
        <p:spPr bwMode="auto">
          <a:xfrm>
            <a:off x="2392363" y="1196975"/>
            <a:ext cx="4556125" cy="369888"/>
          </a:xfrm>
          <a:prstGeom prst="rect">
            <a:avLst/>
          </a:prstGeom>
          <a:noFill/>
          <a:ln w="9525">
            <a:noFill/>
            <a:miter lim="800000"/>
            <a:headEnd/>
            <a:tailEnd/>
          </a:ln>
        </p:spPr>
        <p:txBody>
          <a:bodyPr lIns="91320" tIns="45663" rIns="91320" bIns="45663">
            <a:spAutoFit/>
          </a:bodyPr>
          <a:lstStyle/>
          <a:p>
            <a:r>
              <a:rPr lang="it-IT" b="1">
                <a:solidFill>
                  <a:schemeClr val="bg1"/>
                </a:solidFill>
              </a:rPr>
              <a:t>Yasumoto K et al, </a:t>
            </a:r>
            <a:r>
              <a:rPr lang="it-IT" b="1" i="1">
                <a:solidFill>
                  <a:schemeClr val="bg1"/>
                </a:solidFill>
              </a:rPr>
              <a:t>AJH 1999;12:921–924</a:t>
            </a:r>
          </a:p>
        </p:txBody>
      </p:sp>
      <p:pic>
        <p:nvPicPr>
          <p:cNvPr id="5" name="Picture 11" descr="heart1"/>
          <p:cNvPicPr>
            <a:picLocks noChangeAspect="1" noChangeArrowheads="1" noCrop="1"/>
          </p:cNvPicPr>
          <p:nvPr/>
        </p:nvPicPr>
        <p:blipFill>
          <a:blip r:embed="rId5" cstate="print"/>
          <a:srcRect/>
          <a:stretch>
            <a:fillRect/>
          </a:stretch>
        </p:blipFill>
        <p:spPr bwMode="auto">
          <a:xfrm>
            <a:off x="7673975" y="2511425"/>
            <a:ext cx="511175" cy="43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Grp="1" noChangeAspect="1" noChangeArrowheads="1"/>
          </p:cNvPicPr>
          <p:nvPr>
            <p:ph type="body" idx="1"/>
          </p:nvPr>
        </p:nvPicPr>
        <p:blipFill>
          <a:blip r:embed="rId3" cstate="print"/>
          <a:srcRect/>
          <a:stretch>
            <a:fillRect/>
          </a:stretch>
        </p:blipFill>
        <p:spPr>
          <a:xfrm>
            <a:off x="1763713" y="1608138"/>
            <a:ext cx="6376987" cy="4994275"/>
          </a:xfrm>
        </p:spPr>
      </p:pic>
      <p:pic>
        <p:nvPicPr>
          <p:cNvPr id="14339" name="Picture 4"/>
          <p:cNvPicPr>
            <a:picLocks noGrp="1" noChangeAspect="1" noChangeArrowheads="1"/>
          </p:cNvPicPr>
          <p:nvPr>
            <p:ph type="title"/>
          </p:nvPr>
        </p:nvPicPr>
        <p:blipFill>
          <a:blip r:embed="rId4" cstate="print"/>
          <a:srcRect/>
          <a:stretch>
            <a:fillRect/>
          </a:stretch>
        </p:blipFill>
        <p:spPr>
          <a:xfrm>
            <a:off x="0" y="0"/>
            <a:ext cx="5697538" cy="1343025"/>
          </a:xfrm>
        </p:spPr>
      </p:pic>
      <p:pic>
        <p:nvPicPr>
          <p:cNvPr id="14340" name="Picture 5"/>
          <p:cNvPicPr>
            <a:picLocks noChangeAspect="1" noChangeArrowheads="1"/>
          </p:cNvPicPr>
          <p:nvPr/>
        </p:nvPicPr>
        <p:blipFill>
          <a:blip r:embed="rId5" cstate="print"/>
          <a:srcRect/>
          <a:stretch>
            <a:fillRect/>
          </a:stretch>
        </p:blipFill>
        <p:spPr bwMode="auto">
          <a:xfrm>
            <a:off x="5505450" y="1222375"/>
            <a:ext cx="3638550" cy="238125"/>
          </a:xfrm>
          <a:prstGeom prst="rect">
            <a:avLst/>
          </a:prstGeom>
          <a:noFill/>
          <a:ln w="9525">
            <a:noFill/>
            <a:miter lim="800000"/>
            <a:headEnd/>
            <a:tailEnd/>
          </a:ln>
        </p:spPr>
      </p:pic>
      <p:pic>
        <p:nvPicPr>
          <p:cNvPr id="5" name="Picture 11" descr="heart1"/>
          <p:cNvPicPr>
            <a:picLocks noChangeAspect="1" noChangeArrowheads="1" noCrop="1"/>
          </p:cNvPicPr>
          <p:nvPr/>
        </p:nvPicPr>
        <p:blipFill>
          <a:blip r:embed="rId6" cstate="print"/>
          <a:srcRect/>
          <a:stretch>
            <a:fillRect/>
          </a:stretch>
        </p:blipFill>
        <p:spPr bwMode="auto">
          <a:xfrm>
            <a:off x="6156176" y="1912318"/>
            <a:ext cx="511175" cy="43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03648" y="1085850"/>
            <a:ext cx="6386513" cy="57721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51520" y="0"/>
            <a:ext cx="5314950" cy="103822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652120" y="620688"/>
            <a:ext cx="2819400" cy="17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cstate="print"/>
          <a:srcRect/>
          <a:stretch>
            <a:fillRect/>
          </a:stretch>
        </p:blipFill>
        <p:spPr bwMode="auto">
          <a:xfrm>
            <a:off x="899592" y="260648"/>
            <a:ext cx="7336917" cy="5901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cstate="print"/>
          <a:srcRect/>
          <a:stretch>
            <a:fillRect/>
          </a:stretch>
        </p:blipFill>
        <p:spPr bwMode="auto">
          <a:xfrm>
            <a:off x="0" y="28927"/>
            <a:ext cx="12618535" cy="9107424"/>
          </a:xfrm>
          <a:prstGeom prst="rect">
            <a:avLst/>
          </a:prstGeom>
          <a:noFill/>
          <a:ln w="9525">
            <a:noFill/>
            <a:miter lim="800000"/>
            <a:headEnd/>
            <a:tailEnd/>
          </a:ln>
        </p:spPr>
      </p:pic>
      <p:sp>
        <p:nvSpPr>
          <p:cNvPr id="5125" name="AutoShape 5"/>
          <p:cNvSpPr>
            <a:spLocks noChangeAspect="1" noChangeArrowheads="1"/>
          </p:cNvSpPr>
          <p:nvPr/>
        </p:nvSpPr>
        <p:spPr bwMode="auto">
          <a:xfrm rot="10800000">
            <a:off x="5580112" y="2839306"/>
            <a:ext cx="866775" cy="431800"/>
          </a:xfrm>
          <a:prstGeom prst="leftArrow">
            <a:avLst>
              <a:gd name="adj1" fmla="val 50000"/>
              <a:gd name="adj2" fmla="val 50184"/>
            </a:avLst>
          </a:prstGeom>
          <a:solidFill>
            <a:srgbClr val="FF0000"/>
          </a:solidFill>
          <a:ln w="9525">
            <a:solidFill>
              <a:schemeClr val="tx1"/>
            </a:solidFill>
            <a:miter lim="800000"/>
            <a:headEnd/>
            <a:tailEnd/>
          </a:ln>
        </p:spPr>
        <p:txBody>
          <a:bodyPr wrap="none" lIns="91320" tIns="45663" rIns="91320" bIns="45663" anchor="ctr"/>
          <a:lstStyle/>
          <a:p>
            <a:endParaRPr lang="it-IT"/>
          </a:p>
        </p:txBody>
      </p:sp>
      <p:sp>
        <p:nvSpPr>
          <p:cNvPr id="5124" name="Line 7"/>
          <p:cNvSpPr>
            <a:spLocks noChangeShapeType="1"/>
          </p:cNvSpPr>
          <p:nvPr/>
        </p:nvSpPr>
        <p:spPr bwMode="auto">
          <a:xfrm flipH="1">
            <a:off x="2339975" y="188913"/>
            <a:ext cx="1295400" cy="0"/>
          </a:xfrm>
          <a:prstGeom prst="line">
            <a:avLst/>
          </a:prstGeom>
          <a:noFill/>
          <a:ln w="9525">
            <a:solidFill>
              <a:schemeClr val="tx1"/>
            </a:solidFill>
            <a:round/>
            <a:headEnd/>
            <a:tailEnd/>
          </a:ln>
        </p:spPr>
        <p:txBody>
          <a:bodyPr lIns="91320" tIns="45663" rIns="91320" bIns="45663"/>
          <a:lstStyle/>
          <a:p>
            <a:endParaRPr lang="it-IT"/>
          </a:p>
        </p:txBody>
      </p:sp>
      <p:sp>
        <p:nvSpPr>
          <p:cNvPr id="5129" name="AutoShape 9"/>
          <p:cNvSpPr>
            <a:spLocks noChangeAspect="1" noChangeArrowheads="1"/>
          </p:cNvSpPr>
          <p:nvPr/>
        </p:nvSpPr>
        <p:spPr bwMode="auto">
          <a:xfrm rot="10800000">
            <a:off x="2339975" y="2849681"/>
            <a:ext cx="860425" cy="428625"/>
          </a:xfrm>
          <a:prstGeom prst="leftArrow">
            <a:avLst>
              <a:gd name="adj1" fmla="val 50000"/>
              <a:gd name="adj2" fmla="val 50185"/>
            </a:avLst>
          </a:prstGeom>
          <a:solidFill>
            <a:srgbClr val="FFFF00"/>
          </a:solidFill>
          <a:ln w="9525">
            <a:solidFill>
              <a:schemeClr val="tx1"/>
            </a:solidFill>
            <a:miter lim="800000"/>
            <a:headEnd/>
            <a:tailEnd/>
          </a:ln>
        </p:spPr>
        <p:txBody>
          <a:bodyPr wrap="none" lIns="91320" tIns="45663" rIns="91320" bIns="45663" anchor="ctr"/>
          <a:lstStyle/>
          <a:p>
            <a:endParaRPr lang="it-IT"/>
          </a:p>
        </p:txBody>
      </p:sp>
    </p:spTree>
    <p:extLst>
      <p:ext uri="{BB962C8B-B14F-4D97-AF65-F5344CB8AC3E}">
        <p14:creationId xmlns:p14="http://schemas.microsoft.com/office/powerpoint/2010/main" xmlns="" val="352379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p:cTn id="7" dur="500" fill="hold"/>
                                        <p:tgtEl>
                                          <p:spTgt spid="5129"/>
                                        </p:tgtEl>
                                        <p:attrNameLst>
                                          <p:attrName>ppt_w</p:attrName>
                                        </p:attrNameLst>
                                      </p:cBhvr>
                                      <p:tavLst>
                                        <p:tav tm="0">
                                          <p:val>
                                            <p:fltVal val="0"/>
                                          </p:val>
                                        </p:tav>
                                        <p:tav tm="100000">
                                          <p:val>
                                            <p:strVal val="#ppt_w"/>
                                          </p:val>
                                        </p:tav>
                                      </p:tavLst>
                                    </p:anim>
                                    <p:anim calcmode="lin" valueType="num">
                                      <p:cBhvr>
                                        <p:cTn id="8" dur="500" fill="hold"/>
                                        <p:tgtEl>
                                          <p:spTgt spid="5129"/>
                                        </p:tgtEl>
                                        <p:attrNameLst>
                                          <p:attrName>ppt_h</p:attrName>
                                        </p:attrNameLst>
                                      </p:cBhvr>
                                      <p:tavLst>
                                        <p:tav tm="0">
                                          <p:val>
                                            <p:fltVal val="0"/>
                                          </p:val>
                                        </p:tav>
                                        <p:tav tm="100000">
                                          <p:val>
                                            <p:strVal val="#ppt_h"/>
                                          </p:val>
                                        </p:tav>
                                      </p:tavLst>
                                    </p:anim>
                                    <p:animEffect transition="in" filter="fade">
                                      <p:cBhvr>
                                        <p:cTn id="9" dur="500"/>
                                        <p:tgtEl>
                                          <p:spTgt spid="512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125"/>
                                        </p:tgtEl>
                                        <p:attrNameLst>
                                          <p:attrName>style.visibility</p:attrName>
                                        </p:attrNameLst>
                                      </p:cBhvr>
                                      <p:to>
                                        <p:strVal val="visible"/>
                                      </p:to>
                                    </p:set>
                                    <p:animEffect transition="in" filter="fade">
                                      <p:cBhvr>
                                        <p:cTn id="14"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Grp="1" noChangeAspect="1" noChangeArrowheads="1"/>
          </p:cNvPicPr>
          <p:nvPr>
            <p:ph type="title"/>
          </p:nvPr>
        </p:nvPicPr>
        <p:blipFill>
          <a:blip r:embed="rId2" cstate="print"/>
          <a:srcRect/>
          <a:stretch>
            <a:fillRect/>
          </a:stretch>
        </p:blipFill>
        <p:spPr>
          <a:xfrm>
            <a:off x="179388" y="0"/>
            <a:ext cx="3857625" cy="1143000"/>
          </a:xfrm>
          <a:noFill/>
        </p:spPr>
      </p:pic>
      <p:pic>
        <p:nvPicPr>
          <p:cNvPr id="22531" name="Picture 6"/>
          <p:cNvPicPr>
            <a:picLocks noChangeAspect="1" noChangeArrowheads="1"/>
          </p:cNvPicPr>
          <p:nvPr/>
        </p:nvPicPr>
        <p:blipFill>
          <a:blip r:embed="rId3" cstate="print"/>
          <a:srcRect/>
          <a:stretch>
            <a:fillRect/>
          </a:stretch>
        </p:blipFill>
        <p:spPr bwMode="auto">
          <a:xfrm>
            <a:off x="4572000" y="404813"/>
            <a:ext cx="3581400" cy="236537"/>
          </a:xfrm>
          <a:prstGeom prst="rect">
            <a:avLst/>
          </a:prstGeom>
          <a:noFill/>
          <a:ln w="9525">
            <a:noFill/>
            <a:miter lim="800000"/>
            <a:headEnd/>
            <a:tailEnd/>
          </a:ln>
          <a:effectLst/>
        </p:spPr>
      </p:pic>
      <p:pic>
        <p:nvPicPr>
          <p:cNvPr id="22532" name="Picture 2"/>
          <p:cNvPicPr>
            <a:picLocks noGrp="1" noChangeAspect="1" noChangeArrowheads="1"/>
          </p:cNvPicPr>
          <p:nvPr>
            <p:ph idx="1"/>
          </p:nvPr>
        </p:nvPicPr>
        <p:blipFill>
          <a:blip r:embed="rId4" cstate="print"/>
          <a:srcRect/>
          <a:stretch>
            <a:fillRect/>
          </a:stretch>
        </p:blipFill>
        <p:spPr>
          <a:xfrm>
            <a:off x="735013" y="1125538"/>
            <a:ext cx="7673975" cy="560070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type="title"/>
          </p:nvPr>
        </p:nvPicPr>
        <p:blipFill>
          <a:blip r:embed="rId2" cstate="print"/>
          <a:srcRect/>
          <a:stretch>
            <a:fillRect/>
          </a:stretch>
        </p:blipFill>
        <p:spPr>
          <a:xfrm>
            <a:off x="179388" y="0"/>
            <a:ext cx="3857625" cy="1143000"/>
          </a:xfrm>
          <a:noFill/>
        </p:spPr>
      </p:pic>
      <p:pic>
        <p:nvPicPr>
          <p:cNvPr id="23555" name="Picture 4"/>
          <p:cNvPicPr>
            <a:picLocks noChangeAspect="1" noChangeArrowheads="1"/>
          </p:cNvPicPr>
          <p:nvPr/>
        </p:nvPicPr>
        <p:blipFill>
          <a:blip r:embed="rId3" cstate="print"/>
          <a:srcRect/>
          <a:stretch>
            <a:fillRect/>
          </a:stretch>
        </p:blipFill>
        <p:spPr bwMode="auto">
          <a:xfrm>
            <a:off x="4572000" y="404813"/>
            <a:ext cx="3581400" cy="236537"/>
          </a:xfrm>
          <a:prstGeom prst="rect">
            <a:avLst/>
          </a:prstGeom>
          <a:noFill/>
          <a:ln w="9525">
            <a:noFill/>
            <a:miter lim="800000"/>
            <a:headEnd/>
            <a:tailEnd/>
          </a:ln>
          <a:effectLst/>
        </p:spPr>
      </p:pic>
      <p:pic>
        <p:nvPicPr>
          <p:cNvPr id="23556" name="Picture 6"/>
          <p:cNvPicPr>
            <a:picLocks noChangeAspect="1" noChangeArrowheads="1"/>
          </p:cNvPicPr>
          <p:nvPr/>
        </p:nvPicPr>
        <p:blipFill>
          <a:blip r:embed="rId4" cstate="print"/>
          <a:srcRect/>
          <a:stretch>
            <a:fillRect/>
          </a:stretch>
        </p:blipFill>
        <p:spPr bwMode="auto">
          <a:xfrm>
            <a:off x="544513" y="1341438"/>
            <a:ext cx="8054975" cy="4959350"/>
          </a:xfrm>
          <a:prstGeom prst="rect">
            <a:avLst/>
          </a:prstGeom>
          <a:noFill/>
          <a:ln w="9525">
            <a:noFill/>
            <a:miter lim="800000"/>
            <a:headEnd/>
            <a:tailEnd/>
          </a:ln>
          <a:effectLst/>
        </p:spPr>
      </p:pic>
      <p:sp>
        <p:nvSpPr>
          <p:cNvPr id="23557" name="Segnaposto contenuto 1"/>
          <p:cNvSpPr>
            <a:spLocks noGrp="1"/>
          </p:cNvSpPr>
          <p:nvPr>
            <p:ph idx="1"/>
          </p:nvPr>
        </p:nvSpPr>
        <p:spPr/>
        <p:txBody>
          <a:bodyPr/>
          <a:lstStyle/>
          <a:p>
            <a:endParaRPr lang="it-IT" altLang="it-IT"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Grp="1" noChangeAspect="1" noChangeArrowheads="1"/>
          </p:cNvPicPr>
          <p:nvPr>
            <p:ph type="body" idx="4294967295"/>
          </p:nvPr>
        </p:nvPicPr>
        <p:blipFill>
          <a:blip r:embed="rId2" cstate="print"/>
          <a:srcRect/>
          <a:stretch>
            <a:fillRect/>
          </a:stretch>
        </p:blipFill>
        <p:spPr>
          <a:xfrm>
            <a:off x="0" y="333375"/>
            <a:ext cx="9888538" cy="5713413"/>
          </a:xfrm>
          <a:noFill/>
        </p:spPr>
      </p:pic>
      <p:pic>
        <p:nvPicPr>
          <p:cNvPr id="3" name="Picture 11" descr="heart1"/>
          <p:cNvPicPr>
            <a:picLocks noChangeAspect="1" noChangeArrowheads="1" noCrop="1"/>
          </p:cNvPicPr>
          <p:nvPr/>
        </p:nvPicPr>
        <p:blipFill>
          <a:blip r:embed="rId3" cstate="print"/>
          <a:srcRect/>
          <a:stretch>
            <a:fillRect/>
          </a:stretch>
        </p:blipFill>
        <p:spPr bwMode="auto">
          <a:xfrm>
            <a:off x="7956376" y="1408262"/>
            <a:ext cx="511175" cy="43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4"/>
          <p:cNvSpPr>
            <a:spLocks noGrp="1"/>
          </p:cNvSpPr>
          <p:nvPr>
            <p:ph type="title"/>
          </p:nvPr>
        </p:nvSpPr>
        <p:spPr/>
        <p:txBody>
          <a:bodyPr/>
          <a:lstStyle/>
          <a:p>
            <a:endParaRPr lang="it-IT" altLang="it-IT" smtClean="0"/>
          </a:p>
        </p:txBody>
      </p:sp>
      <p:pic>
        <p:nvPicPr>
          <p:cNvPr id="19459" name="Picture 2"/>
          <p:cNvPicPr>
            <a:picLocks noGrp="1" noChangeAspect="1" noChangeArrowheads="1"/>
          </p:cNvPicPr>
          <p:nvPr>
            <p:ph idx="1"/>
          </p:nvPr>
        </p:nvPicPr>
        <p:blipFill>
          <a:blip r:embed="rId2" cstate="print"/>
          <a:srcRect/>
          <a:stretch>
            <a:fillRect/>
          </a:stretch>
        </p:blipFill>
        <p:spPr>
          <a:xfrm>
            <a:off x="374650" y="2781300"/>
            <a:ext cx="8394700" cy="2365375"/>
          </a:xfrm>
          <a:noFill/>
        </p:spPr>
      </p:pic>
      <p:pic>
        <p:nvPicPr>
          <p:cNvPr id="19460" name="Picture 3"/>
          <p:cNvPicPr>
            <a:picLocks noChangeAspect="1" noChangeArrowheads="1"/>
          </p:cNvPicPr>
          <p:nvPr/>
        </p:nvPicPr>
        <p:blipFill>
          <a:blip r:embed="rId3" cstate="print"/>
          <a:srcRect/>
          <a:stretch>
            <a:fillRect/>
          </a:stretch>
        </p:blipFill>
        <p:spPr bwMode="auto">
          <a:xfrm>
            <a:off x="847725" y="12700"/>
            <a:ext cx="7448550" cy="1943100"/>
          </a:xfrm>
          <a:prstGeom prst="rect">
            <a:avLst/>
          </a:prstGeom>
          <a:noFill/>
          <a:ln w="9525">
            <a:noFill/>
            <a:miter lim="800000"/>
            <a:headEnd/>
            <a:tailEnd/>
          </a:ln>
        </p:spPr>
      </p:pic>
      <p:pic>
        <p:nvPicPr>
          <p:cNvPr id="19461" name="Picture 4"/>
          <p:cNvPicPr>
            <a:picLocks noChangeAspect="1" noChangeArrowheads="1"/>
          </p:cNvPicPr>
          <p:nvPr/>
        </p:nvPicPr>
        <p:blipFill>
          <a:blip r:embed="rId4" cstate="print"/>
          <a:srcRect/>
          <a:stretch>
            <a:fillRect/>
          </a:stretch>
        </p:blipFill>
        <p:spPr bwMode="auto">
          <a:xfrm>
            <a:off x="6011863" y="2133600"/>
            <a:ext cx="3097212" cy="274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Grp="1" noChangeAspect="1" noChangeArrowheads="1"/>
          </p:cNvPicPr>
          <p:nvPr>
            <p:ph type="title"/>
          </p:nvPr>
        </p:nvPicPr>
        <p:blipFill>
          <a:blip r:embed="rId2" cstate="print"/>
          <a:srcRect/>
          <a:stretch>
            <a:fillRect/>
          </a:stretch>
        </p:blipFill>
        <p:spPr>
          <a:xfrm>
            <a:off x="107950" y="0"/>
            <a:ext cx="4283075" cy="1143000"/>
          </a:xfrm>
          <a:noFill/>
        </p:spPr>
      </p:pic>
      <p:pic>
        <p:nvPicPr>
          <p:cNvPr id="25603" name="Picture 6"/>
          <p:cNvPicPr>
            <a:picLocks noChangeAspect="1" noChangeArrowheads="1"/>
          </p:cNvPicPr>
          <p:nvPr/>
        </p:nvPicPr>
        <p:blipFill>
          <a:blip r:embed="rId3" cstate="print"/>
          <a:srcRect/>
          <a:stretch>
            <a:fillRect/>
          </a:stretch>
        </p:blipFill>
        <p:spPr bwMode="auto">
          <a:xfrm>
            <a:off x="5103813" y="188913"/>
            <a:ext cx="3217862" cy="263525"/>
          </a:xfrm>
          <a:prstGeom prst="rect">
            <a:avLst/>
          </a:prstGeom>
          <a:noFill/>
          <a:ln w="9525">
            <a:noFill/>
            <a:miter lim="800000"/>
            <a:headEnd/>
            <a:tailEnd/>
          </a:ln>
          <a:effectLst/>
        </p:spPr>
      </p:pic>
      <p:pic>
        <p:nvPicPr>
          <p:cNvPr id="25604" name="Picture 2"/>
          <p:cNvPicPr>
            <a:picLocks noGrp="1" noChangeAspect="1" noChangeArrowheads="1"/>
          </p:cNvPicPr>
          <p:nvPr>
            <p:ph idx="1"/>
          </p:nvPr>
        </p:nvPicPr>
        <p:blipFill>
          <a:blip r:embed="rId4" cstate="print"/>
          <a:srcRect/>
          <a:stretch>
            <a:fillRect/>
          </a:stretch>
        </p:blipFill>
        <p:spPr>
          <a:xfrm>
            <a:off x="1697038" y="1484313"/>
            <a:ext cx="7112000" cy="4741862"/>
          </a:xfrm>
          <a:noFill/>
        </p:spPr>
      </p:pic>
      <p:sp>
        <p:nvSpPr>
          <p:cNvPr id="25605" name="CasellaDiTesto 2"/>
          <p:cNvSpPr txBox="1">
            <a:spLocks noChangeArrowheads="1"/>
          </p:cNvSpPr>
          <p:nvPr/>
        </p:nvSpPr>
        <p:spPr bwMode="auto">
          <a:xfrm>
            <a:off x="0" y="2276475"/>
            <a:ext cx="1782763" cy="400050"/>
          </a:xfrm>
          <a:prstGeom prst="rect">
            <a:avLst/>
          </a:prstGeom>
          <a:noFill/>
          <a:ln w="9525">
            <a:noFill/>
            <a:miter lim="800000"/>
            <a:headEnd/>
            <a:tailEnd/>
          </a:ln>
        </p:spPr>
        <p:txBody>
          <a:bodyPr>
            <a:spAutoFit/>
          </a:bodyPr>
          <a:lstStyle/>
          <a:p>
            <a:r>
              <a:rPr lang="it-IT" altLang="it-IT" sz="2000" b="1">
                <a:solidFill>
                  <a:srgbClr val="FFFF00"/>
                </a:solidFill>
              </a:rPr>
              <a:t>DIABETES%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type="title"/>
          </p:nvPr>
        </p:nvPicPr>
        <p:blipFill>
          <a:blip r:embed="rId2" cstate="print"/>
          <a:srcRect/>
          <a:stretch>
            <a:fillRect/>
          </a:stretch>
        </p:blipFill>
        <p:spPr>
          <a:xfrm>
            <a:off x="107950" y="0"/>
            <a:ext cx="4283075" cy="1143000"/>
          </a:xfrm>
          <a:noFill/>
        </p:spPr>
      </p:pic>
      <p:pic>
        <p:nvPicPr>
          <p:cNvPr id="24579" name="Picture 6"/>
          <p:cNvPicPr>
            <a:picLocks noChangeAspect="1" noChangeArrowheads="1"/>
          </p:cNvPicPr>
          <p:nvPr/>
        </p:nvPicPr>
        <p:blipFill>
          <a:blip r:embed="rId3" cstate="print"/>
          <a:srcRect/>
          <a:stretch>
            <a:fillRect/>
          </a:stretch>
        </p:blipFill>
        <p:spPr bwMode="auto">
          <a:xfrm>
            <a:off x="5103813" y="188913"/>
            <a:ext cx="3217862" cy="263525"/>
          </a:xfrm>
          <a:prstGeom prst="rect">
            <a:avLst/>
          </a:prstGeom>
          <a:noFill/>
          <a:ln w="9525">
            <a:noFill/>
            <a:miter lim="800000"/>
            <a:headEnd/>
            <a:tailEnd/>
          </a:ln>
          <a:effectLst/>
        </p:spPr>
      </p:pic>
      <p:pic>
        <p:nvPicPr>
          <p:cNvPr id="24580" name="Picture 5"/>
          <p:cNvPicPr>
            <a:picLocks noGrp="1" noChangeAspect="1" noChangeArrowheads="1"/>
          </p:cNvPicPr>
          <p:nvPr>
            <p:ph idx="1"/>
          </p:nvPr>
        </p:nvPicPr>
        <p:blipFill>
          <a:blip r:embed="rId4" cstate="print"/>
          <a:srcRect/>
          <a:stretch>
            <a:fillRect/>
          </a:stretch>
        </p:blipFill>
        <p:spPr>
          <a:xfrm>
            <a:off x="1835150" y="1484313"/>
            <a:ext cx="7131050" cy="4614862"/>
          </a:xfrm>
          <a:noFill/>
        </p:spPr>
      </p:pic>
      <p:sp>
        <p:nvSpPr>
          <p:cNvPr id="24581" name="CasellaDiTesto 2"/>
          <p:cNvSpPr txBox="1">
            <a:spLocks noChangeArrowheads="1"/>
          </p:cNvSpPr>
          <p:nvPr/>
        </p:nvSpPr>
        <p:spPr bwMode="auto">
          <a:xfrm>
            <a:off x="0" y="1920875"/>
            <a:ext cx="1539875" cy="400050"/>
          </a:xfrm>
          <a:prstGeom prst="rect">
            <a:avLst/>
          </a:prstGeom>
          <a:noFill/>
          <a:ln w="9525">
            <a:noFill/>
            <a:miter lim="800000"/>
            <a:headEnd/>
            <a:tailEnd/>
          </a:ln>
        </p:spPr>
        <p:txBody>
          <a:bodyPr wrap="none">
            <a:spAutoFit/>
          </a:bodyPr>
          <a:lstStyle/>
          <a:p>
            <a:r>
              <a:rPr lang="it-IT" altLang="it-IT" sz="2000" b="1">
                <a:solidFill>
                  <a:srgbClr val="FFFF00"/>
                </a:solidFill>
              </a:rPr>
              <a:t>OBESITY%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a:stretch>
            <a:fillRect/>
          </a:stretch>
        </p:blipFill>
        <p:spPr bwMode="auto">
          <a:xfrm>
            <a:off x="0" y="0"/>
            <a:ext cx="9242425" cy="6662738"/>
          </a:xfrm>
          <a:prstGeom prst="rect">
            <a:avLst/>
          </a:prstGeom>
          <a:noFill/>
          <a:ln w="9525">
            <a:noFill/>
            <a:miter lim="800000"/>
            <a:headEnd/>
            <a:tailEnd/>
          </a:ln>
          <a:effectLst/>
        </p:spPr>
      </p:pic>
      <p:sp>
        <p:nvSpPr>
          <p:cNvPr id="5125" name="AutoShape 5"/>
          <p:cNvSpPr>
            <a:spLocks noChangeAspect="1" noChangeArrowheads="1"/>
          </p:cNvSpPr>
          <p:nvPr/>
        </p:nvSpPr>
        <p:spPr bwMode="auto">
          <a:xfrm>
            <a:off x="1473200" y="2132013"/>
            <a:ext cx="866775" cy="431800"/>
          </a:xfrm>
          <a:prstGeom prst="leftArrow">
            <a:avLst>
              <a:gd name="adj1" fmla="val 50000"/>
              <a:gd name="adj2" fmla="val 50184"/>
            </a:avLst>
          </a:prstGeom>
          <a:solidFill>
            <a:srgbClr val="FF0000"/>
          </a:solidFill>
          <a:ln w="9525">
            <a:solidFill>
              <a:schemeClr val="tx1"/>
            </a:solidFill>
            <a:miter lim="800000"/>
            <a:headEnd/>
            <a:tailEnd/>
          </a:ln>
          <a:effectLst/>
        </p:spPr>
        <p:txBody>
          <a:bodyPr wrap="none" anchor="ctr"/>
          <a:lstStyle/>
          <a:p>
            <a:endParaRPr lang="it-IT" altLang="it-IT"/>
          </a:p>
        </p:txBody>
      </p:sp>
      <p:sp>
        <p:nvSpPr>
          <p:cNvPr id="29700" name="Line 7"/>
          <p:cNvSpPr>
            <a:spLocks noChangeShapeType="1"/>
          </p:cNvSpPr>
          <p:nvPr/>
        </p:nvSpPr>
        <p:spPr bwMode="auto">
          <a:xfrm flipH="1">
            <a:off x="2339975" y="188913"/>
            <a:ext cx="1295400" cy="0"/>
          </a:xfrm>
          <a:prstGeom prst="line">
            <a:avLst/>
          </a:prstGeom>
          <a:noFill/>
          <a:ln w="9525">
            <a:solidFill>
              <a:schemeClr val="tx1"/>
            </a:solidFill>
            <a:round/>
            <a:headEnd/>
            <a:tailEnd/>
          </a:ln>
          <a:effectLst/>
        </p:spPr>
        <p:txBody>
          <a:bodyP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cstate="print"/>
          <a:srcRect/>
          <a:stretch>
            <a:fillRect/>
          </a:stretch>
        </p:blipFill>
        <p:spPr bwMode="auto">
          <a:xfrm>
            <a:off x="0" y="-38100"/>
            <a:ext cx="5586413" cy="1636713"/>
          </a:xfrm>
          <a:prstGeom prst="rect">
            <a:avLst/>
          </a:prstGeom>
          <a:noFill/>
          <a:ln w="9525">
            <a:noFill/>
            <a:miter lim="800000"/>
            <a:headEnd/>
            <a:tailEnd/>
          </a:ln>
        </p:spPr>
      </p:pic>
      <p:pic>
        <p:nvPicPr>
          <p:cNvPr id="54275" name="Picture 5"/>
          <p:cNvPicPr>
            <a:picLocks noChangeAspect="1" noChangeArrowheads="1"/>
          </p:cNvPicPr>
          <p:nvPr/>
        </p:nvPicPr>
        <p:blipFill>
          <a:blip r:embed="rId3" cstate="print"/>
          <a:srcRect/>
          <a:stretch>
            <a:fillRect/>
          </a:stretch>
        </p:blipFill>
        <p:spPr bwMode="auto">
          <a:xfrm>
            <a:off x="6804025" y="692150"/>
            <a:ext cx="2305050" cy="398463"/>
          </a:xfrm>
          <a:prstGeom prst="rect">
            <a:avLst/>
          </a:prstGeom>
          <a:noFill/>
          <a:ln w="9525">
            <a:noFill/>
            <a:miter lim="800000"/>
            <a:headEnd/>
            <a:tailEnd/>
          </a:ln>
        </p:spPr>
      </p:pic>
      <p:pic>
        <p:nvPicPr>
          <p:cNvPr id="54276" name="Picture 2"/>
          <p:cNvPicPr>
            <a:picLocks noChangeAspect="1" noChangeArrowheads="1"/>
          </p:cNvPicPr>
          <p:nvPr/>
        </p:nvPicPr>
        <p:blipFill>
          <a:blip r:embed="rId4" cstate="print"/>
          <a:srcRect/>
          <a:stretch>
            <a:fillRect/>
          </a:stretch>
        </p:blipFill>
        <p:spPr bwMode="auto">
          <a:xfrm>
            <a:off x="1835150" y="1773238"/>
            <a:ext cx="7146925" cy="4532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33400" y="76200"/>
            <a:ext cx="8480425" cy="1219200"/>
          </a:xfrm>
          <a:prstGeom prst="rect">
            <a:avLst/>
          </a:prstGeom>
          <a:noFill/>
          <a:ln w="9525">
            <a:noFill/>
            <a:miter lim="800000"/>
            <a:headEnd/>
            <a:tailEnd/>
          </a:ln>
          <a:effectLst/>
        </p:spPr>
        <p:txBody>
          <a:bodyPr lIns="0" tIns="0" rIns="0" bIns="0" anchor="b"/>
          <a:lstStyle/>
          <a:p>
            <a:pPr algn="ctr"/>
            <a:r>
              <a:rPr lang="en-GB" altLang="it-IT" sz="4400">
                <a:solidFill>
                  <a:srgbClr val="FFCC00"/>
                </a:solidFill>
                <a:latin typeface="Times New Roman" pitchFamily="18" charset="0"/>
              </a:rPr>
              <a:t>LIFE:</a:t>
            </a:r>
            <a:r>
              <a:rPr lang="en-GB" altLang="it-IT" sz="4400">
                <a:solidFill>
                  <a:schemeClr val="tx2"/>
                </a:solidFill>
                <a:latin typeface="Times New Roman" pitchFamily="18" charset="0"/>
              </a:rPr>
              <a:t>   </a:t>
            </a:r>
            <a:r>
              <a:rPr lang="en-US" altLang="it-IT" sz="4000">
                <a:solidFill>
                  <a:schemeClr val="bg1"/>
                </a:solidFill>
                <a:latin typeface="Times New Roman" pitchFamily="18" charset="0"/>
              </a:rPr>
              <a:t>Change from Baseline in LVH Regression</a:t>
            </a:r>
            <a:endParaRPr lang="en-US" altLang="it-IT" sz="4400">
              <a:solidFill>
                <a:schemeClr val="bg1"/>
              </a:solidFill>
              <a:latin typeface="Times New Roman" pitchFamily="18" charset="0"/>
            </a:endParaRPr>
          </a:p>
        </p:txBody>
      </p:sp>
      <p:sp>
        <p:nvSpPr>
          <p:cNvPr id="32771" name="Rectangle 3"/>
          <p:cNvSpPr>
            <a:spLocks noChangeArrowheads="1"/>
          </p:cNvSpPr>
          <p:nvPr/>
        </p:nvSpPr>
        <p:spPr bwMode="auto">
          <a:xfrm>
            <a:off x="2870200" y="1784350"/>
            <a:ext cx="820738" cy="2000250"/>
          </a:xfrm>
          <a:prstGeom prst="rect">
            <a:avLst/>
          </a:prstGeom>
          <a:solidFill>
            <a:srgbClr val="FFCC00"/>
          </a:solidFill>
          <a:ln w="14288">
            <a:noFill/>
            <a:miter lim="800000"/>
            <a:headEnd/>
            <a:tailEnd/>
          </a:ln>
        </p:spPr>
        <p:txBody>
          <a:bodyPr/>
          <a:lstStyle/>
          <a:p>
            <a:endParaRPr lang="it-IT" altLang="it-IT"/>
          </a:p>
        </p:txBody>
      </p:sp>
      <p:sp>
        <p:nvSpPr>
          <p:cNvPr id="32772" name="Rectangle 4"/>
          <p:cNvSpPr>
            <a:spLocks noChangeArrowheads="1"/>
          </p:cNvSpPr>
          <p:nvPr/>
        </p:nvSpPr>
        <p:spPr bwMode="auto">
          <a:xfrm>
            <a:off x="5729288" y="1784350"/>
            <a:ext cx="822325" cy="3006725"/>
          </a:xfrm>
          <a:prstGeom prst="rect">
            <a:avLst/>
          </a:prstGeom>
          <a:solidFill>
            <a:srgbClr val="FFCC00"/>
          </a:solidFill>
          <a:ln w="14288">
            <a:noFill/>
            <a:miter lim="800000"/>
            <a:headEnd/>
            <a:tailEnd/>
          </a:ln>
        </p:spPr>
        <p:txBody>
          <a:bodyPr/>
          <a:lstStyle/>
          <a:p>
            <a:endParaRPr lang="it-IT" altLang="it-IT"/>
          </a:p>
        </p:txBody>
      </p:sp>
      <p:sp>
        <p:nvSpPr>
          <p:cNvPr id="32773" name="Rectangle 5"/>
          <p:cNvSpPr>
            <a:spLocks noChangeArrowheads="1"/>
          </p:cNvSpPr>
          <p:nvPr/>
        </p:nvSpPr>
        <p:spPr bwMode="auto">
          <a:xfrm>
            <a:off x="3690938" y="1784350"/>
            <a:ext cx="820737" cy="850900"/>
          </a:xfrm>
          <a:prstGeom prst="rect">
            <a:avLst/>
          </a:prstGeom>
          <a:solidFill>
            <a:srgbClr val="09F39A"/>
          </a:solidFill>
          <a:ln w="14288">
            <a:noFill/>
            <a:miter lim="800000"/>
            <a:headEnd/>
            <a:tailEnd/>
          </a:ln>
        </p:spPr>
        <p:txBody>
          <a:bodyPr/>
          <a:lstStyle/>
          <a:p>
            <a:endParaRPr lang="it-IT" altLang="it-IT"/>
          </a:p>
        </p:txBody>
      </p:sp>
      <p:sp>
        <p:nvSpPr>
          <p:cNvPr id="32774" name="Rectangle 6"/>
          <p:cNvSpPr>
            <a:spLocks noChangeArrowheads="1"/>
          </p:cNvSpPr>
          <p:nvPr/>
        </p:nvSpPr>
        <p:spPr bwMode="auto">
          <a:xfrm>
            <a:off x="6551613" y="1784350"/>
            <a:ext cx="806450" cy="1773238"/>
          </a:xfrm>
          <a:prstGeom prst="rect">
            <a:avLst/>
          </a:prstGeom>
          <a:solidFill>
            <a:srgbClr val="09F39A"/>
          </a:solidFill>
          <a:ln w="14288">
            <a:noFill/>
            <a:miter lim="800000"/>
            <a:headEnd/>
            <a:tailEnd/>
          </a:ln>
        </p:spPr>
        <p:txBody>
          <a:bodyPr/>
          <a:lstStyle/>
          <a:p>
            <a:endParaRPr lang="it-IT" altLang="it-IT"/>
          </a:p>
        </p:txBody>
      </p:sp>
      <p:sp>
        <p:nvSpPr>
          <p:cNvPr id="32775" name="Line 7"/>
          <p:cNvSpPr>
            <a:spLocks noChangeShapeType="1"/>
          </p:cNvSpPr>
          <p:nvPr/>
        </p:nvSpPr>
        <p:spPr bwMode="auto">
          <a:xfrm>
            <a:off x="2260600" y="1784350"/>
            <a:ext cx="1588" cy="3503613"/>
          </a:xfrm>
          <a:prstGeom prst="line">
            <a:avLst/>
          </a:prstGeom>
          <a:noFill/>
          <a:ln w="14288">
            <a:solidFill>
              <a:schemeClr val="tx1"/>
            </a:solidFill>
            <a:round/>
            <a:headEnd/>
            <a:tailEnd/>
          </a:ln>
        </p:spPr>
        <p:txBody>
          <a:bodyPr/>
          <a:lstStyle/>
          <a:p>
            <a:endParaRPr lang="it-IT"/>
          </a:p>
        </p:txBody>
      </p:sp>
      <p:sp>
        <p:nvSpPr>
          <p:cNvPr id="32776" name="Line 8"/>
          <p:cNvSpPr>
            <a:spLocks noChangeShapeType="1"/>
          </p:cNvSpPr>
          <p:nvPr/>
        </p:nvSpPr>
        <p:spPr bwMode="auto">
          <a:xfrm>
            <a:off x="2190750" y="5287963"/>
            <a:ext cx="69850" cy="1587"/>
          </a:xfrm>
          <a:prstGeom prst="line">
            <a:avLst/>
          </a:prstGeom>
          <a:noFill/>
          <a:ln w="14288">
            <a:solidFill>
              <a:schemeClr val="tx1"/>
            </a:solidFill>
            <a:round/>
            <a:headEnd/>
            <a:tailEnd/>
          </a:ln>
        </p:spPr>
        <p:txBody>
          <a:bodyPr/>
          <a:lstStyle/>
          <a:p>
            <a:endParaRPr lang="it-IT"/>
          </a:p>
        </p:txBody>
      </p:sp>
      <p:sp>
        <p:nvSpPr>
          <p:cNvPr id="32777" name="Line 9"/>
          <p:cNvSpPr>
            <a:spLocks noChangeShapeType="1"/>
          </p:cNvSpPr>
          <p:nvPr/>
        </p:nvSpPr>
        <p:spPr bwMode="auto">
          <a:xfrm>
            <a:off x="2190750" y="4905375"/>
            <a:ext cx="69850" cy="1588"/>
          </a:xfrm>
          <a:prstGeom prst="line">
            <a:avLst/>
          </a:prstGeom>
          <a:noFill/>
          <a:ln w="14288">
            <a:solidFill>
              <a:schemeClr val="tx1"/>
            </a:solidFill>
            <a:round/>
            <a:headEnd/>
            <a:tailEnd/>
          </a:ln>
        </p:spPr>
        <p:txBody>
          <a:bodyPr/>
          <a:lstStyle/>
          <a:p>
            <a:endParaRPr lang="it-IT"/>
          </a:p>
        </p:txBody>
      </p:sp>
      <p:sp>
        <p:nvSpPr>
          <p:cNvPr id="32778" name="Line 10"/>
          <p:cNvSpPr>
            <a:spLocks noChangeShapeType="1"/>
          </p:cNvSpPr>
          <p:nvPr/>
        </p:nvSpPr>
        <p:spPr bwMode="auto">
          <a:xfrm>
            <a:off x="2190750" y="4508500"/>
            <a:ext cx="69850" cy="1588"/>
          </a:xfrm>
          <a:prstGeom prst="line">
            <a:avLst/>
          </a:prstGeom>
          <a:noFill/>
          <a:ln w="14288">
            <a:solidFill>
              <a:schemeClr val="tx1"/>
            </a:solidFill>
            <a:round/>
            <a:headEnd/>
            <a:tailEnd/>
          </a:ln>
        </p:spPr>
        <p:txBody>
          <a:bodyPr/>
          <a:lstStyle/>
          <a:p>
            <a:endParaRPr lang="it-IT"/>
          </a:p>
        </p:txBody>
      </p:sp>
      <p:sp>
        <p:nvSpPr>
          <p:cNvPr id="32779" name="Line 11"/>
          <p:cNvSpPr>
            <a:spLocks noChangeShapeType="1"/>
          </p:cNvSpPr>
          <p:nvPr/>
        </p:nvSpPr>
        <p:spPr bwMode="auto">
          <a:xfrm>
            <a:off x="2190750" y="4124325"/>
            <a:ext cx="69850" cy="1588"/>
          </a:xfrm>
          <a:prstGeom prst="line">
            <a:avLst/>
          </a:prstGeom>
          <a:noFill/>
          <a:ln w="14288">
            <a:solidFill>
              <a:schemeClr val="tx1"/>
            </a:solidFill>
            <a:round/>
            <a:headEnd/>
            <a:tailEnd/>
          </a:ln>
        </p:spPr>
        <p:txBody>
          <a:bodyPr/>
          <a:lstStyle/>
          <a:p>
            <a:endParaRPr lang="it-IT"/>
          </a:p>
        </p:txBody>
      </p:sp>
      <p:sp>
        <p:nvSpPr>
          <p:cNvPr id="32780" name="Line 12"/>
          <p:cNvSpPr>
            <a:spLocks noChangeShapeType="1"/>
          </p:cNvSpPr>
          <p:nvPr/>
        </p:nvSpPr>
        <p:spPr bwMode="auto">
          <a:xfrm>
            <a:off x="2190750" y="3727450"/>
            <a:ext cx="69850" cy="1588"/>
          </a:xfrm>
          <a:prstGeom prst="line">
            <a:avLst/>
          </a:prstGeom>
          <a:noFill/>
          <a:ln w="14288">
            <a:solidFill>
              <a:schemeClr val="tx1"/>
            </a:solidFill>
            <a:round/>
            <a:headEnd/>
            <a:tailEnd/>
          </a:ln>
        </p:spPr>
        <p:txBody>
          <a:bodyPr/>
          <a:lstStyle/>
          <a:p>
            <a:endParaRPr lang="it-IT"/>
          </a:p>
        </p:txBody>
      </p:sp>
      <p:sp>
        <p:nvSpPr>
          <p:cNvPr id="32781" name="Line 13"/>
          <p:cNvSpPr>
            <a:spLocks noChangeShapeType="1"/>
          </p:cNvSpPr>
          <p:nvPr/>
        </p:nvSpPr>
        <p:spPr bwMode="auto">
          <a:xfrm>
            <a:off x="2190750" y="3344863"/>
            <a:ext cx="69850" cy="1587"/>
          </a:xfrm>
          <a:prstGeom prst="line">
            <a:avLst/>
          </a:prstGeom>
          <a:noFill/>
          <a:ln w="14288">
            <a:solidFill>
              <a:schemeClr val="tx1"/>
            </a:solidFill>
            <a:round/>
            <a:headEnd/>
            <a:tailEnd/>
          </a:ln>
        </p:spPr>
        <p:txBody>
          <a:bodyPr/>
          <a:lstStyle/>
          <a:p>
            <a:endParaRPr lang="it-IT"/>
          </a:p>
        </p:txBody>
      </p:sp>
      <p:sp>
        <p:nvSpPr>
          <p:cNvPr id="32782" name="Line 14"/>
          <p:cNvSpPr>
            <a:spLocks noChangeShapeType="1"/>
          </p:cNvSpPr>
          <p:nvPr/>
        </p:nvSpPr>
        <p:spPr bwMode="auto">
          <a:xfrm>
            <a:off x="2190750" y="2947988"/>
            <a:ext cx="69850" cy="1587"/>
          </a:xfrm>
          <a:prstGeom prst="line">
            <a:avLst/>
          </a:prstGeom>
          <a:noFill/>
          <a:ln w="14288">
            <a:solidFill>
              <a:schemeClr val="tx1"/>
            </a:solidFill>
            <a:round/>
            <a:headEnd/>
            <a:tailEnd/>
          </a:ln>
        </p:spPr>
        <p:txBody>
          <a:bodyPr/>
          <a:lstStyle/>
          <a:p>
            <a:endParaRPr lang="it-IT"/>
          </a:p>
        </p:txBody>
      </p:sp>
      <p:sp>
        <p:nvSpPr>
          <p:cNvPr id="32783" name="Line 15"/>
          <p:cNvSpPr>
            <a:spLocks noChangeShapeType="1"/>
          </p:cNvSpPr>
          <p:nvPr/>
        </p:nvSpPr>
        <p:spPr bwMode="auto">
          <a:xfrm>
            <a:off x="2190750" y="2565400"/>
            <a:ext cx="69850" cy="1588"/>
          </a:xfrm>
          <a:prstGeom prst="line">
            <a:avLst/>
          </a:prstGeom>
          <a:noFill/>
          <a:ln w="14288">
            <a:solidFill>
              <a:schemeClr val="tx1"/>
            </a:solidFill>
            <a:round/>
            <a:headEnd/>
            <a:tailEnd/>
          </a:ln>
        </p:spPr>
        <p:txBody>
          <a:bodyPr/>
          <a:lstStyle/>
          <a:p>
            <a:endParaRPr lang="it-IT"/>
          </a:p>
        </p:txBody>
      </p:sp>
      <p:sp>
        <p:nvSpPr>
          <p:cNvPr id="32784" name="Line 16"/>
          <p:cNvSpPr>
            <a:spLocks noChangeShapeType="1"/>
          </p:cNvSpPr>
          <p:nvPr/>
        </p:nvSpPr>
        <p:spPr bwMode="auto">
          <a:xfrm>
            <a:off x="2190750" y="2166938"/>
            <a:ext cx="69850" cy="1587"/>
          </a:xfrm>
          <a:prstGeom prst="line">
            <a:avLst/>
          </a:prstGeom>
          <a:noFill/>
          <a:ln w="14288">
            <a:solidFill>
              <a:schemeClr val="tx1"/>
            </a:solidFill>
            <a:round/>
            <a:headEnd/>
            <a:tailEnd/>
          </a:ln>
        </p:spPr>
        <p:txBody>
          <a:bodyPr/>
          <a:lstStyle/>
          <a:p>
            <a:endParaRPr lang="it-IT"/>
          </a:p>
        </p:txBody>
      </p:sp>
      <p:sp>
        <p:nvSpPr>
          <p:cNvPr id="32785" name="Freeform 17"/>
          <p:cNvSpPr>
            <a:spLocks/>
          </p:cNvSpPr>
          <p:nvPr/>
        </p:nvSpPr>
        <p:spPr bwMode="auto">
          <a:xfrm>
            <a:off x="2190750" y="1784350"/>
            <a:ext cx="5775325" cy="1588"/>
          </a:xfrm>
          <a:custGeom>
            <a:avLst/>
            <a:gdLst>
              <a:gd name="T0" fmla="*/ 0 w 408"/>
              <a:gd name="T1" fmla="*/ 0 h 1588"/>
              <a:gd name="T2" fmla="*/ 2147483647 w 408"/>
              <a:gd name="T3" fmla="*/ 0 h 1588"/>
              <a:gd name="T4" fmla="*/ 2147483647 w 408"/>
              <a:gd name="T5" fmla="*/ 0 h 1588"/>
              <a:gd name="T6" fmla="*/ 0 60000 65536"/>
              <a:gd name="T7" fmla="*/ 0 60000 65536"/>
              <a:gd name="T8" fmla="*/ 0 60000 65536"/>
            </a:gdLst>
            <a:ahLst/>
            <a:cxnLst>
              <a:cxn ang="T6">
                <a:pos x="T0" y="T1"/>
              </a:cxn>
              <a:cxn ang="T7">
                <a:pos x="T2" y="T3"/>
              </a:cxn>
              <a:cxn ang="T8">
                <a:pos x="T4" y="T5"/>
              </a:cxn>
            </a:cxnLst>
            <a:rect l="0" t="0" r="r" b="b"/>
            <a:pathLst>
              <a:path w="408" h="1588">
                <a:moveTo>
                  <a:pt x="0" y="0"/>
                </a:moveTo>
                <a:lnTo>
                  <a:pt x="5" y="0"/>
                </a:lnTo>
                <a:lnTo>
                  <a:pt x="408" y="0"/>
                </a:lnTo>
              </a:path>
            </a:pathLst>
          </a:custGeom>
          <a:noFill/>
          <a:ln w="14288">
            <a:solidFill>
              <a:schemeClr val="tx1"/>
            </a:solidFill>
            <a:prstDash val="solid"/>
            <a:round/>
            <a:headEnd/>
            <a:tailEnd/>
          </a:ln>
        </p:spPr>
        <p:txBody>
          <a:bodyPr/>
          <a:lstStyle/>
          <a:p>
            <a:endParaRPr lang="it-IT"/>
          </a:p>
        </p:txBody>
      </p:sp>
      <p:sp>
        <p:nvSpPr>
          <p:cNvPr id="32786" name="Line 18"/>
          <p:cNvSpPr>
            <a:spLocks noChangeShapeType="1"/>
          </p:cNvSpPr>
          <p:nvPr/>
        </p:nvSpPr>
        <p:spPr bwMode="auto">
          <a:xfrm flipV="1">
            <a:off x="2260600" y="1784350"/>
            <a:ext cx="1588" cy="71438"/>
          </a:xfrm>
          <a:prstGeom prst="line">
            <a:avLst/>
          </a:prstGeom>
          <a:noFill/>
          <a:ln w="14288">
            <a:solidFill>
              <a:schemeClr val="tx1"/>
            </a:solidFill>
            <a:round/>
            <a:headEnd/>
            <a:tailEnd/>
          </a:ln>
        </p:spPr>
        <p:txBody>
          <a:bodyPr/>
          <a:lstStyle/>
          <a:p>
            <a:endParaRPr lang="it-IT"/>
          </a:p>
        </p:txBody>
      </p:sp>
      <p:sp>
        <p:nvSpPr>
          <p:cNvPr id="32787" name="Line 19"/>
          <p:cNvSpPr>
            <a:spLocks noChangeShapeType="1"/>
          </p:cNvSpPr>
          <p:nvPr/>
        </p:nvSpPr>
        <p:spPr bwMode="auto">
          <a:xfrm flipV="1">
            <a:off x="5121275" y="1784350"/>
            <a:ext cx="1588" cy="71438"/>
          </a:xfrm>
          <a:prstGeom prst="line">
            <a:avLst/>
          </a:prstGeom>
          <a:noFill/>
          <a:ln w="14288">
            <a:solidFill>
              <a:schemeClr val="tx1"/>
            </a:solidFill>
            <a:round/>
            <a:headEnd/>
            <a:tailEnd/>
          </a:ln>
        </p:spPr>
        <p:txBody>
          <a:bodyPr/>
          <a:lstStyle/>
          <a:p>
            <a:endParaRPr lang="it-IT"/>
          </a:p>
        </p:txBody>
      </p:sp>
      <p:sp>
        <p:nvSpPr>
          <p:cNvPr id="32788" name="Line 20"/>
          <p:cNvSpPr>
            <a:spLocks noChangeShapeType="1"/>
          </p:cNvSpPr>
          <p:nvPr/>
        </p:nvSpPr>
        <p:spPr bwMode="auto">
          <a:xfrm flipV="1">
            <a:off x="7966075" y="1784350"/>
            <a:ext cx="1588" cy="71438"/>
          </a:xfrm>
          <a:prstGeom prst="line">
            <a:avLst/>
          </a:prstGeom>
          <a:noFill/>
          <a:ln w="14288">
            <a:solidFill>
              <a:schemeClr val="tx1"/>
            </a:solidFill>
            <a:round/>
            <a:headEnd/>
            <a:tailEnd/>
          </a:ln>
        </p:spPr>
        <p:txBody>
          <a:bodyPr/>
          <a:lstStyle/>
          <a:p>
            <a:endParaRPr lang="it-IT"/>
          </a:p>
        </p:txBody>
      </p:sp>
      <p:sp>
        <p:nvSpPr>
          <p:cNvPr id="32789" name="Rectangle 21"/>
          <p:cNvSpPr>
            <a:spLocks noChangeArrowheads="1"/>
          </p:cNvSpPr>
          <p:nvPr/>
        </p:nvSpPr>
        <p:spPr bwMode="auto">
          <a:xfrm>
            <a:off x="1751013" y="5159375"/>
            <a:ext cx="330200" cy="274638"/>
          </a:xfrm>
          <a:prstGeom prst="rect">
            <a:avLst/>
          </a:prstGeom>
          <a:noFill/>
          <a:ln w="9525">
            <a:noFill/>
            <a:miter lim="800000"/>
            <a:headEnd/>
            <a:tailEnd/>
          </a:ln>
        </p:spPr>
        <p:txBody>
          <a:bodyPr wrap="none" lIns="0" tIns="0" rIns="0" bIns="0">
            <a:spAutoFit/>
          </a:bodyPr>
          <a:lstStyle/>
          <a:p>
            <a:pPr eaLnBrk="0" hangingPunct="0"/>
            <a:r>
              <a:rPr lang="en-US" altLang="it-IT"/>
              <a:t>-18</a:t>
            </a:r>
            <a:endParaRPr lang="en-US" altLang="it-IT" sz="1400"/>
          </a:p>
        </p:txBody>
      </p:sp>
      <p:sp>
        <p:nvSpPr>
          <p:cNvPr id="32790" name="Rectangle 22"/>
          <p:cNvSpPr>
            <a:spLocks noChangeArrowheads="1"/>
          </p:cNvSpPr>
          <p:nvPr/>
        </p:nvSpPr>
        <p:spPr bwMode="auto">
          <a:xfrm>
            <a:off x="1751013" y="4776788"/>
            <a:ext cx="330200" cy="274637"/>
          </a:xfrm>
          <a:prstGeom prst="rect">
            <a:avLst/>
          </a:prstGeom>
          <a:noFill/>
          <a:ln w="9525">
            <a:noFill/>
            <a:miter lim="800000"/>
            <a:headEnd/>
            <a:tailEnd/>
          </a:ln>
        </p:spPr>
        <p:txBody>
          <a:bodyPr wrap="none" lIns="0" tIns="0" rIns="0" bIns="0">
            <a:spAutoFit/>
          </a:bodyPr>
          <a:lstStyle/>
          <a:p>
            <a:pPr eaLnBrk="0" hangingPunct="0"/>
            <a:r>
              <a:rPr lang="en-US" altLang="it-IT"/>
              <a:t>-16</a:t>
            </a:r>
            <a:endParaRPr lang="en-US" altLang="it-IT" sz="1400"/>
          </a:p>
        </p:txBody>
      </p:sp>
      <p:sp>
        <p:nvSpPr>
          <p:cNvPr id="32791" name="Rectangle 23"/>
          <p:cNvSpPr>
            <a:spLocks noChangeArrowheads="1"/>
          </p:cNvSpPr>
          <p:nvPr/>
        </p:nvSpPr>
        <p:spPr bwMode="auto">
          <a:xfrm>
            <a:off x="1751013" y="4379913"/>
            <a:ext cx="330200" cy="274637"/>
          </a:xfrm>
          <a:prstGeom prst="rect">
            <a:avLst/>
          </a:prstGeom>
          <a:noFill/>
          <a:ln w="9525">
            <a:noFill/>
            <a:miter lim="800000"/>
            <a:headEnd/>
            <a:tailEnd/>
          </a:ln>
        </p:spPr>
        <p:txBody>
          <a:bodyPr wrap="none" lIns="0" tIns="0" rIns="0" bIns="0">
            <a:spAutoFit/>
          </a:bodyPr>
          <a:lstStyle/>
          <a:p>
            <a:pPr eaLnBrk="0" hangingPunct="0"/>
            <a:r>
              <a:rPr lang="en-US" altLang="it-IT"/>
              <a:t>-14</a:t>
            </a:r>
            <a:endParaRPr lang="en-US" altLang="it-IT" sz="1400"/>
          </a:p>
        </p:txBody>
      </p:sp>
      <p:sp>
        <p:nvSpPr>
          <p:cNvPr id="32792" name="Rectangle 24"/>
          <p:cNvSpPr>
            <a:spLocks noChangeArrowheads="1"/>
          </p:cNvSpPr>
          <p:nvPr/>
        </p:nvSpPr>
        <p:spPr bwMode="auto">
          <a:xfrm>
            <a:off x="1751013" y="3997325"/>
            <a:ext cx="330200" cy="274638"/>
          </a:xfrm>
          <a:prstGeom prst="rect">
            <a:avLst/>
          </a:prstGeom>
          <a:noFill/>
          <a:ln w="9525">
            <a:noFill/>
            <a:miter lim="800000"/>
            <a:headEnd/>
            <a:tailEnd/>
          </a:ln>
        </p:spPr>
        <p:txBody>
          <a:bodyPr wrap="none" lIns="0" tIns="0" rIns="0" bIns="0">
            <a:spAutoFit/>
          </a:bodyPr>
          <a:lstStyle/>
          <a:p>
            <a:pPr eaLnBrk="0" hangingPunct="0"/>
            <a:r>
              <a:rPr lang="en-US" altLang="it-IT"/>
              <a:t>-12</a:t>
            </a:r>
            <a:endParaRPr lang="en-US" altLang="it-IT" sz="1400"/>
          </a:p>
        </p:txBody>
      </p:sp>
      <p:sp>
        <p:nvSpPr>
          <p:cNvPr id="32793" name="Rectangle 25"/>
          <p:cNvSpPr>
            <a:spLocks noChangeArrowheads="1"/>
          </p:cNvSpPr>
          <p:nvPr/>
        </p:nvSpPr>
        <p:spPr bwMode="auto">
          <a:xfrm>
            <a:off x="1751013" y="3600450"/>
            <a:ext cx="330200" cy="274638"/>
          </a:xfrm>
          <a:prstGeom prst="rect">
            <a:avLst/>
          </a:prstGeom>
          <a:noFill/>
          <a:ln w="9525">
            <a:noFill/>
            <a:miter lim="800000"/>
            <a:headEnd/>
            <a:tailEnd/>
          </a:ln>
        </p:spPr>
        <p:txBody>
          <a:bodyPr wrap="none" lIns="0" tIns="0" rIns="0" bIns="0">
            <a:spAutoFit/>
          </a:bodyPr>
          <a:lstStyle/>
          <a:p>
            <a:pPr eaLnBrk="0" hangingPunct="0"/>
            <a:r>
              <a:rPr lang="en-US" altLang="it-IT"/>
              <a:t>-10</a:t>
            </a:r>
            <a:endParaRPr lang="en-US" altLang="it-IT" sz="1400"/>
          </a:p>
        </p:txBody>
      </p:sp>
      <p:sp>
        <p:nvSpPr>
          <p:cNvPr id="32794" name="Rectangle 26"/>
          <p:cNvSpPr>
            <a:spLocks noChangeArrowheads="1"/>
          </p:cNvSpPr>
          <p:nvPr/>
        </p:nvSpPr>
        <p:spPr bwMode="auto">
          <a:xfrm>
            <a:off x="1878013" y="3216275"/>
            <a:ext cx="203200" cy="274638"/>
          </a:xfrm>
          <a:prstGeom prst="rect">
            <a:avLst/>
          </a:prstGeom>
          <a:noFill/>
          <a:ln w="9525">
            <a:noFill/>
            <a:miter lim="800000"/>
            <a:headEnd/>
            <a:tailEnd/>
          </a:ln>
        </p:spPr>
        <p:txBody>
          <a:bodyPr wrap="none" lIns="0" tIns="0" rIns="0" bIns="0">
            <a:spAutoFit/>
          </a:bodyPr>
          <a:lstStyle/>
          <a:p>
            <a:pPr eaLnBrk="0" hangingPunct="0"/>
            <a:r>
              <a:rPr lang="en-US" altLang="it-IT"/>
              <a:t>-8</a:t>
            </a:r>
            <a:endParaRPr lang="en-US" altLang="it-IT" sz="1400"/>
          </a:p>
        </p:txBody>
      </p:sp>
      <p:sp>
        <p:nvSpPr>
          <p:cNvPr id="32795" name="Rectangle 27"/>
          <p:cNvSpPr>
            <a:spLocks noChangeArrowheads="1"/>
          </p:cNvSpPr>
          <p:nvPr/>
        </p:nvSpPr>
        <p:spPr bwMode="auto">
          <a:xfrm>
            <a:off x="1878013" y="2819400"/>
            <a:ext cx="203200" cy="274638"/>
          </a:xfrm>
          <a:prstGeom prst="rect">
            <a:avLst/>
          </a:prstGeom>
          <a:noFill/>
          <a:ln w="9525">
            <a:noFill/>
            <a:miter lim="800000"/>
            <a:headEnd/>
            <a:tailEnd/>
          </a:ln>
        </p:spPr>
        <p:txBody>
          <a:bodyPr wrap="none" lIns="0" tIns="0" rIns="0" bIns="0">
            <a:spAutoFit/>
          </a:bodyPr>
          <a:lstStyle/>
          <a:p>
            <a:pPr eaLnBrk="0" hangingPunct="0"/>
            <a:r>
              <a:rPr lang="en-US" altLang="it-IT"/>
              <a:t>-6</a:t>
            </a:r>
            <a:endParaRPr lang="en-US" altLang="it-IT" sz="1400"/>
          </a:p>
        </p:txBody>
      </p:sp>
      <p:sp>
        <p:nvSpPr>
          <p:cNvPr id="32796" name="Rectangle 28"/>
          <p:cNvSpPr>
            <a:spLocks noChangeArrowheads="1"/>
          </p:cNvSpPr>
          <p:nvPr/>
        </p:nvSpPr>
        <p:spPr bwMode="auto">
          <a:xfrm>
            <a:off x="1878013" y="2436813"/>
            <a:ext cx="203200" cy="274637"/>
          </a:xfrm>
          <a:prstGeom prst="rect">
            <a:avLst/>
          </a:prstGeom>
          <a:noFill/>
          <a:ln w="9525">
            <a:noFill/>
            <a:miter lim="800000"/>
            <a:headEnd/>
            <a:tailEnd/>
          </a:ln>
        </p:spPr>
        <p:txBody>
          <a:bodyPr wrap="none" lIns="0" tIns="0" rIns="0" bIns="0">
            <a:spAutoFit/>
          </a:bodyPr>
          <a:lstStyle/>
          <a:p>
            <a:pPr eaLnBrk="0" hangingPunct="0"/>
            <a:r>
              <a:rPr lang="en-US" altLang="it-IT"/>
              <a:t>-4</a:t>
            </a:r>
            <a:endParaRPr lang="en-US" altLang="it-IT" sz="1400"/>
          </a:p>
        </p:txBody>
      </p:sp>
      <p:sp>
        <p:nvSpPr>
          <p:cNvPr id="32797" name="Rectangle 29"/>
          <p:cNvSpPr>
            <a:spLocks noChangeArrowheads="1"/>
          </p:cNvSpPr>
          <p:nvPr/>
        </p:nvSpPr>
        <p:spPr bwMode="auto">
          <a:xfrm>
            <a:off x="1878013" y="2039938"/>
            <a:ext cx="203200" cy="274637"/>
          </a:xfrm>
          <a:prstGeom prst="rect">
            <a:avLst/>
          </a:prstGeom>
          <a:noFill/>
          <a:ln w="9525">
            <a:noFill/>
            <a:miter lim="800000"/>
            <a:headEnd/>
            <a:tailEnd/>
          </a:ln>
        </p:spPr>
        <p:txBody>
          <a:bodyPr wrap="none" lIns="0" tIns="0" rIns="0" bIns="0">
            <a:spAutoFit/>
          </a:bodyPr>
          <a:lstStyle/>
          <a:p>
            <a:pPr eaLnBrk="0" hangingPunct="0"/>
            <a:r>
              <a:rPr lang="en-US" altLang="it-IT"/>
              <a:t>-2</a:t>
            </a:r>
            <a:endParaRPr lang="en-US" altLang="it-IT" sz="1400"/>
          </a:p>
        </p:txBody>
      </p:sp>
      <p:sp>
        <p:nvSpPr>
          <p:cNvPr id="32798" name="Rectangle 30"/>
          <p:cNvSpPr>
            <a:spLocks noChangeArrowheads="1"/>
          </p:cNvSpPr>
          <p:nvPr/>
        </p:nvSpPr>
        <p:spPr bwMode="auto">
          <a:xfrm>
            <a:off x="1949450" y="1657350"/>
            <a:ext cx="127000" cy="274638"/>
          </a:xfrm>
          <a:prstGeom prst="rect">
            <a:avLst/>
          </a:prstGeom>
          <a:noFill/>
          <a:ln w="9525">
            <a:noFill/>
            <a:miter lim="800000"/>
            <a:headEnd/>
            <a:tailEnd/>
          </a:ln>
        </p:spPr>
        <p:txBody>
          <a:bodyPr wrap="none" lIns="0" tIns="0" rIns="0" bIns="0">
            <a:spAutoFit/>
          </a:bodyPr>
          <a:lstStyle/>
          <a:p>
            <a:pPr eaLnBrk="0" hangingPunct="0"/>
            <a:r>
              <a:rPr lang="en-US" altLang="it-IT"/>
              <a:t>0</a:t>
            </a:r>
            <a:endParaRPr lang="en-US" altLang="it-IT" sz="1400"/>
          </a:p>
        </p:txBody>
      </p:sp>
      <p:sp>
        <p:nvSpPr>
          <p:cNvPr id="32799" name="Rectangle 31"/>
          <p:cNvSpPr>
            <a:spLocks noChangeArrowheads="1"/>
          </p:cNvSpPr>
          <p:nvPr/>
        </p:nvSpPr>
        <p:spPr bwMode="auto">
          <a:xfrm>
            <a:off x="2841625" y="1401763"/>
            <a:ext cx="1714500" cy="274637"/>
          </a:xfrm>
          <a:prstGeom prst="rect">
            <a:avLst/>
          </a:prstGeom>
          <a:noFill/>
          <a:ln w="9525">
            <a:noFill/>
            <a:miter lim="800000"/>
            <a:headEnd/>
            <a:tailEnd/>
          </a:ln>
        </p:spPr>
        <p:txBody>
          <a:bodyPr wrap="none" lIns="0" tIns="0" rIns="0" bIns="0">
            <a:spAutoFit/>
          </a:bodyPr>
          <a:lstStyle/>
          <a:p>
            <a:pPr eaLnBrk="0" hangingPunct="0"/>
            <a:r>
              <a:rPr lang="en-US" altLang="it-IT" b="1">
                <a:solidFill>
                  <a:schemeClr val="bg1"/>
                </a:solidFill>
              </a:rPr>
              <a:t>Cornell Product</a:t>
            </a:r>
          </a:p>
        </p:txBody>
      </p:sp>
      <p:sp>
        <p:nvSpPr>
          <p:cNvPr id="32800" name="Rectangle 32"/>
          <p:cNvSpPr>
            <a:spLocks noChangeArrowheads="1"/>
          </p:cNvSpPr>
          <p:nvPr/>
        </p:nvSpPr>
        <p:spPr bwMode="auto">
          <a:xfrm>
            <a:off x="5743575" y="1401763"/>
            <a:ext cx="1562100" cy="274637"/>
          </a:xfrm>
          <a:prstGeom prst="rect">
            <a:avLst/>
          </a:prstGeom>
          <a:noFill/>
          <a:ln w="9525">
            <a:noFill/>
            <a:miter lim="800000"/>
            <a:headEnd/>
            <a:tailEnd/>
          </a:ln>
        </p:spPr>
        <p:txBody>
          <a:bodyPr wrap="none" lIns="0" tIns="0" rIns="0" bIns="0">
            <a:spAutoFit/>
          </a:bodyPr>
          <a:lstStyle/>
          <a:p>
            <a:pPr eaLnBrk="0" hangingPunct="0"/>
            <a:r>
              <a:rPr lang="en-US" altLang="it-IT" b="1">
                <a:solidFill>
                  <a:schemeClr val="bg1"/>
                </a:solidFill>
              </a:rPr>
              <a:t>Sokolow-Lyon</a:t>
            </a:r>
          </a:p>
        </p:txBody>
      </p:sp>
      <p:sp>
        <p:nvSpPr>
          <p:cNvPr id="32801" name="Rectangle 33"/>
          <p:cNvSpPr>
            <a:spLocks noChangeArrowheads="1"/>
          </p:cNvSpPr>
          <p:nvPr/>
        </p:nvSpPr>
        <p:spPr bwMode="auto">
          <a:xfrm rot="-5400000">
            <a:off x="-196056" y="3366294"/>
            <a:ext cx="3416300" cy="274638"/>
          </a:xfrm>
          <a:prstGeom prst="rect">
            <a:avLst/>
          </a:prstGeom>
          <a:noFill/>
          <a:ln w="9525">
            <a:noFill/>
            <a:miter lim="800000"/>
            <a:headEnd/>
            <a:tailEnd/>
          </a:ln>
        </p:spPr>
        <p:txBody>
          <a:bodyPr wrap="none" lIns="0" tIns="0" rIns="0" bIns="0">
            <a:spAutoFit/>
          </a:bodyPr>
          <a:lstStyle/>
          <a:p>
            <a:pPr algn="ctr" eaLnBrk="0" hangingPunct="0"/>
            <a:r>
              <a:rPr lang="en-US" altLang="it-IT" b="1">
                <a:solidFill>
                  <a:srgbClr val="FFFF00"/>
                </a:solidFill>
              </a:rPr>
              <a:t>Mean change from baseline (%)</a:t>
            </a:r>
            <a:endParaRPr lang="en-US" altLang="it-IT" sz="1400" b="1">
              <a:solidFill>
                <a:srgbClr val="FFFF00"/>
              </a:solidFill>
            </a:endParaRPr>
          </a:p>
        </p:txBody>
      </p:sp>
      <p:grpSp>
        <p:nvGrpSpPr>
          <p:cNvPr id="32802" name="Group 34"/>
          <p:cNvGrpSpPr>
            <a:grpSpLocks/>
          </p:cNvGrpSpPr>
          <p:nvPr/>
        </p:nvGrpSpPr>
        <p:grpSpPr bwMode="auto">
          <a:xfrm>
            <a:off x="3857625" y="5749925"/>
            <a:ext cx="2411413" cy="274638"/>
            <a:chOff x="2430" y="3526"/>
            <a:chExt cx="1519" cy="173"/>
          </a:xfrm>
        </p:grpSpPr>
        <p:sp>
          <p:nvSpPr>
            <p:cNvPr id="32810" name="Rectangle 35"/>
            <p:cNvSpPr>
              <a:spLocks noChangeArrowheads="1"/>
            </p:cNvSpPr>
            <p:nvPr/>
          </p:nvSpPr>
          <p:spPr bwMode="auto">
            <a:xfrm>
              <a:off x="2430" y="3571"/>
              <a:ext cx="89" cy="89"/>
            </a:xfrm>
            <a:prstGeom prst="rect">
              <a:avLst/>
            </a:prstGeom>
            <a:solidFill>
              <a:srgbClr val="FFCC00"/>
            </a:solidFill>
            <a:ln w="14288">
              <a:noFill/>
              <a:miter lim="800000"/>
              <a:headEnd/>
              <a:tailEnd/>
            </a:ln>
          </p:spPr>
          <p:txBody>
            <a:bodyPr/>
            <a:lstStyle/>
            <a:p>
              <a:endParaRPr lang="it-IT" altLang="it-IT"/>
            </a:p>
          </p:txBody>
        </p:sp>
        <p:sp>
          <p:nvSpPr>
            <p:cNvPr id="32811" name="Rectangle 36"/>
            <p:cNvSpPr>
              <a:spLocks noChangeArrowheads="1"/>
            </p:cNvSpPr>
            <p:nvPr/>
          </p:nvSpPr>
          <p:spPr bwMode="auto">
            <a:xfrm>
              <a:off x="2555" y="3526"/>
              <a:ext cx="560" cy="173"/>
            </a:xfrm>
            <a:prstGeom prst="rect">
              <a:avLst/>
            </a:prstGeom>
            <a:noFill/>
            <a:ln w="9525">
              <a:noFill/>
              <a:miter lim="800000"/>
              <a:headEnd/>
              <a:tailEnd/>
            </a:ln>
          </p:spPr>
          <p:txBody>
            <a:bodyPr wrap="none" lIns="0" tIns="0" rIns="0" bIns="0">
              <a:spAutoFit/>
            </a:bodyPr>
            <a:lstStyle/>
            <a:p>
              <a:pPr eaLnBrk="0" hangingPunct="0"/>
              <a:r>
                <a:rPr lang="en-US" altLang="it-IT">
                  <a:solidFill>
                    <a:srgbClr val="FFFF00"/>
                  </a:solidFill>
                </a:rPr>
                <a:t>Losartan</a:t>
              </a:r>
              <a:endParaRPr lang="en-US" altLang="it-IT" sz="1400">
                <a:solidFill>
                  <a:srgbClr val="FFFF00"/>
                </a:solidFill>
              </a:endParaRPr>
            </a:p>
          </p:txBody>
        </p:sp>
        <p:sp>
          <p:nvSpPr>
            <p:cNvPr id="32812" name="Rectangle 37"/>
            <p:cNvSpPr>
              <a:spLocks noChangeArrowheads="1"/>
            </p:cNvSpPr>
            <p:nvPr/>
          </p:nvSpPr>
          <p:spPr bwMode="auto">
            <a:xfrm>
              <a:off x="3304" y="3571"/>
              <a:ext cx="89" cy="89"/>
            </a:xfrm>
            <a:prstGeom prst="rect">
              <a:avLst/>
            </a:prstGeom>
            <a:solidFill>
              <a:srgbClr val="09F39A"/>
            </a:solidFill>
            <a:ln w="14288">
              <a:noFill/>
              <a:miter lim="800000"/>
              <a:headEnd/>
              <a:tailEnd/>
            </a:ln>
          </p:spPr>
          <p:txBody>
            <a:bodyPr/>
            <a:lstStyle/>
            <a:p>
              <a:endParaRPr lang="it-IT" altLang="it-IT"/>
            </a:p>
          </p:txBody>
        </p:sp>
        <p:sp>
          <p:nvSpPr>
            <p:cNvPr id="32813" name="Rectangle 38"/>
            <p:cNvSpPr>
              <a:spLocks noChangeArrowheads="1"/>
            </p:cNvSpPr>
            <p:nvPr/>
          </p:nvSpPr>
          <p:spPr bwMode="auto">
            <a:xfrm>
              <a:off x="3429" y="3526"/>
              <a:ext cx="520" cy="173"/>
            </a:xfrm>
            <a:prstGeom prst="rect">
              <a:avLst/>
            </a:prstGeom>
            <a:noFill/>
            <a:ln w="9525">
              <a:noFill/>
              <a:miter lim="800000"/>
              <a:headEnd/>
              <a:tailEnd/>
            </a:ln>
          </p:spPr>
          <p:txBody>
            <a:bodyPr wrap="none" lIns="0" tIns="0" rIns="0" bIns="0">
              <a:spAutoFit/>
            </a:bodyPr>
            <a:lstStyle/>
            <a:p>
              <a:pPr eaLnBrk="0" hangingPunct="0"/>
              <a:r>
                <a:rPr lang="en-US" altLang="it-IT">
                  <a:solidFill>
                    <a:srgbClr val="FFFF00"/>
                  </a:solidFill>
                </a:rPr>
                <a:t>Atenolol</a:t>
              </a:r>
              <a:endParaRPr lang="en-US" altLang="it-IT" sz="1400">
                <a:solidFill>
                  <a:srgbClr val="FFFF00"/>
                </a:solidFill>
              </a:endParaRPr>
            </a:p>
          </p:txBody>
        </p:sp>
      </p:grpSp>
      <p:sp>
        <p:nvSpPr>
          <p:cNvPr id="32803" name="Rectangle 39"/>
          <p:cNvSpPr>
            <a:spLocks noChangeArrowheads="1"/>
          </p:cNvSpPr>
          <p:nvPr/>
        </p:nvSpPr>
        <p:spPr bwMode="auto">
          <a:xfrm>
            <a:off x="2841625" y="4513263"/>
            <a:ext cx="1681163" cy="304800"/>
          </a:xfrm>
          <a:prstGeom prst="rect">
            <a:avLst/>
          </a:prstGeom>
          <a:noFill/>
          <a:ln w="9525">
            <a:noFill/>
            <a:miter lim="800000"/>
            <a:headEnd/>
            <a:tailEnd/>
          </a:ln>
        </p:spPr>
        <p:txBody>
          <a:bodyPr lIns="0" tIns="0" rIns="0" bIns="0">
            <a:spAutoFit/>
          </a:bodyPr>
          <a:lstStyle/>
          <a:p>
            <a:pPr algn="ctr" eaLnBrk="0" hangingPunct="0"/>
            <a:r>
              <a:rPr lang="en-US" altLang="it-IT" sz="2000">
                <a:solidFill>
                  <a:schemeClr val="bg1"/>
                </a:solidFill>
              </a:rPr>
              <a:t>p&lt;0.0001</a:t>
            </a:r>
          </a:p>
        </p:txBody>
      </p:sp>
      <p:sp>
        <p:nvSpPr>
          <p:cNvPr id="32804" name="Rectangle 40"/>
          <p:cNvSpPr>
            <a:spLocks noChangeArrowheads="1"/>
          </p:cNvSpPr>
          <p:nvPr/>
        </p:nvSpPr>
        <p:spPr bwMode="auto">
          <a:xfrm>
            <a:off x="179388" y="5976938"/>
            <a:ext cx="3860800" cy="304800"/>
          </a:xfrm>
          <a:prstGeom prst="rect">
            <a:avLst/>
          </a:prstGeom>
          <a:noFill/>
          <a:ln w="25400">
            <a:noFill/>
            <a:miter lim="800000"/>
            <a:headEnd type="none" w="sm" len="sm"/>
            <a:tailEnd type="none" w="sm" len="sm"/>
          </a:ln>
          <a:effectLst/>
        </p:spPr>
        <p:txBody>
          <a:bodyPr>
            <a:spAutoFit/>
          </a:bodyPr>
          <a:lstStyle/>
          <a:p>
            <a:pPr eaLnBrk="0" hangingPunct="0"/>
            <a:r>
              <a:rPr lang="en-GB" altLang="it-IT" sz="1400" b="1">
                <a:solidFill>
                  <a:srgbClr val="FFFF00"/>
                </a:solidFill>
              </a:rPr>
              <a:t>Dahlöf B et al </a:t>
            </a:r>
            <a:r>
              <a:rPr lang="en-GB" altLang="it-IT" sz="1400" b="1" i="1">
                <a:solidFill>
                  <a:srgbClr val="FFFF00"/>
                </a:solidFill>
              </a:rPr>
              <a:t>Lancet </a:t>
            </a:r>
            <a:r>
              <a:rPr lang="en-GB" altLang="it-IT" sz="1400" b="1">
                <a:solidFill>
                  <a:srgbClr val="FFFF00"/>
                </a:solidFill>
              </a:rPr>
              <a:t>2002;359:995-1003</a:t>
            </a:r>
            <a:r>
              <a:rPr lang="en-GB" altLang="it-IT" sz="1200"/>
              <a:t>.</a:t>
            </a:r>
          </a:p>
        </p:txBody>
      </p:sp>
      <p:sp>
        <p:nvSpPr>
          <p:cNvPr id="32805" name="Text Box 41"/>
          <p:cNvSpPr txBox="1">
            <a:spLocks noChangeArrowheads="1"/>
          </p:cNvSpPr>
          <p:nvPr/>
        </p:nvSpPr>
        <p:spPr bwMode="auto">
          <a:xfrm>
            <a:off x="2738438" y="3800475"/>
            <a:ext cx="1092200" cy="442913"/>
          </a:xfrm>
          <a:prstGeom prst="rect">
            <a:avLst/>
          </a:prstGeom>
          <a:noFill/>
          <a:ln w="9525">
            <a:noFill/>
            <a:miter lim="800000"/>
            <a:headEnd/>
            <a:tailEnd/>
          </a:ln>
          <a:effectLst/>
        </p:spPr>
        <p:txBody>
          <a:bodyPr wrap="none" anchor="ctr">
            <a:spAutoFit/>
          </a:bodyPr>
          <a:lstStyle/>
          <a:p>
            <a:pPr algn="ctr" eaLnBrk="0" hangingPunct="0"/>
            <a:r>
              <a:rPr lang="en-US" altLang="it-IT" sz="2300">
                <a:solidFill>
                  <a:schemeClr val="bg1"/>
                </a:solidFill>
              </a:rPr>
              <a:t>10.2 %</a:t>
            </a:r>
          </a:p>
        </p:txBody>
      </p:sp>
      <p:sp>
        <p:nvSpPr>
          <p:cNvPr id="32806" name="Text Box 42"/>
          <p:cNvSpPr txBox="1">
            <a:spLocks noChangeArrowheads="1"/>
          </p:cNvSpPr>
          <p:nvPr/>
        </p:nvSpPr>
        <p:spPr bwMode="auto">
          <a:xfrm>
            <a:off x="6564313" y="3549650"/>
            <a:ext cx="930275" cy="442913"/>
          </a:xfrm>
          <a:prstGeom prst="rect">
            <a:avLst/>
          </a:prstGeom>
          <a:noFill/>
          <a:ln w="9525">
            <a:noFill/>
            <a:miter lim="800000"/>
            <a:headEnd/>
            <a:tailEnd/>
          </a:ln>
          <a:effectLst/>
        </p:spPr>
        <p:txBody>
          <a:bodyPr wrap="none" anchor="ctr">
            <a:spAutoFit/>
          </a:bodyPr>
          <a:lstStyle/>
          <a:p>
            <a:pPr algn="ctr" eaLnBrk="0" hangingPunct="0"/>
            <a:r>
              <a:rPr lang="en-US" altLang="it-IT" sz="2300">
                <a:solidFill>
                  <a:schemeClr val="bg1"/>
                </a:solidFill>
              </a:rPr>
              <a:t>9.0 %</a:t>
            </a:r>
          </a:p>
        </p:txBody>
      </p:sp>
      <p:sp>
        <p:nvSpPr>
          <p:cNvPr id="32807" name="Text Box 43"/>
          <p:cNvSpPr txBox="1">
            <a:spLocks noChangeArrowheads="1"/>
          </p:cNvSpPr>
          <p:nvPr/>
        </p:nvSpPr>
        <p:spPr bwMode="auto">
          <a:xfrm>
            <a:off x="5624513" y="4792663"/>
            <a:ext cx="1092200" cy="442912"/>
          </a:xfrm>
          <a:prstGeom prst="rect">
            <a:avLst/>
          </a:prstGeom>
          <a:noFill/>
          <a:ln w="9525">
            <a:noFill/>
            <a:miter lim="800000"/>
            <a:headEnd/>
            <a:tailEnd/>
          </a:ln>
          <a:effectLst/>
        </p:spPr>
        <p:txBody>
          <a:bodyPr wrap="none" anchor="ctr">
            <a:spAutoFit/>
          </a:bodyPr>
          <a:lstStyle/>
          <a:p>
            <a:pPr algn="ctr" eaLnBrk="0" hangingPunct="0"/>
            <a:r>
              <a:rPr lang="en-US" altLang="it-IT" sz="2300">
                <a:solidFill>
                  <a:schemeClr val="bg1"/>
                </a:solidFill>
              </a:rPr>
              <a:t>15.3 %</a:t>
            </a:r>
          </a:p>
        </p:txBody>
      </p:sp>
      <p:sp>
        <p:nvSpPr>
          <p:cNvPr id="32808" name="Text Box 44"/>
          <p:cNvSpPr txBox="1">
            <a:spLocks noChangeArrowheads="1"/>
          </p:cNvSpPr>
          <p:nvPr/>
        </p:nvSpPr>
        <p:spPr bwMode="auto">
          <a:xfrm>
            <a:off x="3714750" y="2616200"/>
            <a:ext cx="930275" cy="442913"/>
          </a:xfrm>
          <a:prstGeom prst="rect">
            <a:avLst/>
          </a:prstGeom>
          <a:noFill/>
          <a:ln w="9525">
            <a:noFill/>
            <a:miter lim="800000"/>
            <a:headEnd/>
            <a:tailEnd/>
          </a:ln>
          <a:effectLst/>
        </p:spPr>
        <p:txBody>
          <a:bodyPr wrap="none" anchor="ctr">
            <a:spAutoFit/>
          </a:bodyPr>
          <a:lstStyle/>
          <a:p>
            <a:pPr algn="ctr" eaLnBrk="0" hangingPunct="0"/>
            <a:r>
              <a:rPr lang="en-US" altLang="it-IT" sz="2300">
                <a:solidFill>
                  <a:schemeClr val="bg1"/>
                </a:solidFill>
              </a:rPr>
              <a:t>4.4 %</a:t>
            </a:r>
          </a:p>
        </p:txBody>
      </p:sp>
      <p:sp>
        <p:nvSpPr>
          <p:cNvPr id="32809" name="Rectangle 45"/>
          <p:cNvSpPr>
            <a:spLocks noChangeArrowheads="1"/>
          </p:cNvSpPr>
          <p:nvPr/>
        </p:nvSpPr>
        <p:spPr bwMode="auto">
          <a:xfrm>
            <a:off x="5737225" y="5300663"/>
            <a:ext cx="1681163" cy="304800"/>
          </a:xfrm>
          <a:prstGeom prst="rect">
            <a:avLst/>
          </a:prstGeom>
          <a:noFill/>
          <a:ln w="9525">
            <a:noFill/>
            <a:miter lim="800000"/>
            <a:headEnd/>
            <a:tailEnd/>
          </a:ln>
        </p:spPr>
        <p:txBody>
          <a:bodyPr lIns="0" tIns="0" rIns="0" bIns="0">
            <a:spAutoFit/>
          </a:bodyPr>
          <a:lstStyle/>
          <a:p>
            <a:pPr algn="ctr" eaLnBrk="0" hangingPunct="0"/>
            <a:r>
              <a:rPr lang="en-US" altLang="it-IT" sz="2000">
                <a:solidFill>
                  <a:schemeClr val="bg1"/>
                </a:solidFill>
              </a:rPr>
              <a:t>p&lt;0.0001</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Grp="1" noChangeAspect="1" noChangeArrowheads="1"/>
          </p:cNvPicPr>
          <p:nvPr>
            <p:ph type="title"/>
          </p:nvPr>
        </p:nvPicPr>
        <p:blipFill>
          <a:blip r:embed="rId3" cstate="print"/>
          <a:srcRect/>
          <a:stretch>
            <a:fillRect/>
          </a:stretch>
        </p:blipFill>
        <p:spPr>
          <a:xfrm>
            <a:off x="641350" y="284163"/>
            <a:ext cx="7861300" cy="1122362"/>
          </a:xfrm>
          <a:noFill/>
        </p:spPr>
      </p:pic>
      <p:sp>
        <p:nvSpPr>
          <p:cNvPr id="33795" name="Text Box 5"/>
          <p:cNvSpPr txBox="1">
            <a:spLocks noChangeArrowheads="1"/>
          </p:cNvSpPr>
          <p:nvPr/>
        </p:nvSpPr>
        <p:spPr bwMode="auto">
          <a:xfrm>
            <a:off x="1671638" y="6303963"/>
            <a:ext cx="6061075" cy="396875"/>
          </a:xfrm>
          <a:prstGeom prst="rect">
            <a:avLst/>
          </a:prstGeom>
          <a:noFill/>
          <a:ln w="9525">
            <a:noFill/>
            <a:miter lim="800000"/>
            <a:headEnd/>
            <a:tailEnd/>
          </a:ln>
          <a:effectLst/>
        </p:spPr>
        <p:txBody>
          <a:bodyPr wrap="none">
            <a:spAutoFit/>
          </a:bodyPr>
          <a:lstStyle/>
          <a:p>
            <a:r>
              <a:rPr lang="it-IT" altLang="it-IT" sz="2000" b="1" i="1">
                <a:solidFill>
                  <a:schemeClr val="bg1"/>
                </a:solidFill>
              </a:rPr>
              <a:t>Okin PM et al, Ann Intern Med. </a:t>
            </a:r>
            <a:r>
              <a:rPr lang="it-IT" altLang="it-IT" sz="2000" b="1">
                <a:solidFill>
                  <a:schemeClr val="bg1"/>
                </a:solidFill>
              </a:rPr>
              <a:t>2007;147:311-319.</a:t>
            </a:r>
          </a:p>
        </p:txBody>
      </p:sp>
      <p:pic>
        <p:nvPicPr>
          <p:cNvPr id="33796" name="Picture 6"/>
          <p:cNvPicPr>
            <a:picLocks noGrp="1" noChangeAspect="1" noChangeArrowheads="1"/>
          </p:cNvPicPr>
          <p:nvPr>
            <p:ph type="body" idx="1"/>
          </p:nvPr>
        </p:nvPicPr>
        <p:blipFill>
          <a:blip r:embed="rId4" cstate="print"/>
          <a:srcRect/>
          <a:stretch>
            <a:fillRect/>
          </a:stretch>
        </p:blipFill>
        <p:spPr>
          <a:xfrm>
            <a:off x="1258888" y="1412875"/>
            <a:ext cx="6657975" cy="4724400"/>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7172325" cy="8763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49936" y="986790"/>
            <a:ext cx="9393936" cy="5871210"/>
          </a:xfrm>
          <a:prstGeom prst="rect">
            <a:avLst/>
          </a:prstGeom>
          <a:noFill/>
          <a:ln w="9525">
            <a:noFill/>
            <a:miter lim="800000"/>
            <a:headEnd/>
            <a:tailEnd/>
          </a:ln>
        </p:spPr>
      </p:pic>
      <p:sp>
        <p:nvSpPr>
          <p:cNvPr id="4" name="Rettangolo 3"/>
          <p:cNvSpPr/>
          <p:nvPr/>
        </p:nvSpPr>
        <p:spPr>
          <a:xfrm>
            <a:off x="0" y="2780928"/>
            <a:ext cx="8964488" cy="22322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8" y="404663"/>
            <a:ext cx="9221248" cy="19477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00189" y="2564901"/>
            <a:ext cx="2823782" cy="4067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0202" y="3685209"/>
            <a:ext cx="9524048" cy="1245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ttangolo arrotondato 4"/>
          <p:cNvSpPr/>
          <p:nvPr/>
        </p:nvSpPr>
        <p:spPr>
          <a:xfrm>
            <a:off x="0" y="404664"/>
            <a:ext cx="9144000" cy="1512168"/>
          </a:xfrm>
          <a:prstGeom prst="roundRect">
            <a:avLst>
              <a:gd name="adj" fmla="val 15559"/>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arrotondato 5"/>
          <p:cNvSpPr/>
          <p:nvPr/>
        </p:nvSpPr>
        <p:spPr>
          <a:xfrm>
            <a:off x="0" y="3645024"/>
            <a:ext cx="9144000" cy="1296144"/>
          </a:xfrm>
          <a:prstGeom prst="roundRect">
            <a:avLst>
              <a:gd name="adj" fmla="val 15559"/>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29555923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1556792"/>
            <a:ext cx="7292340" cy="406107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32" y="3"/>
            <a:ext cx="6027325" cy="15089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90853" y="5877272"/>
            <a:ext cx="3009900" cy="2381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639810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2" y="404813"/>
            <a:ext cx="6443663" cy="738187"/>
          </a:xfrm>
        </p:spPr>
        <p:txBody>
          <a:bodyPr/>
          <a:lstStyle/>
          <a:p>
            <a:pPr algn="l"/>
            <a:r>
              <a:rPr lang="it-IT" sz="2400" b="1">
                <a:solidFill>
                  <a:schemeClr val="bg1"/>
                </a:solidFill>
              </a:rPr>
              <a:t>Regression of left ventricular hypertrophy by a candesartan-based regimen in clinical practice The VIPE study</a:t>
            </a:r>
          </a:p>
        </p:txBody>
      </p:sp>
      <p:sp>
        <p:nvSpPr>
          <p:cNvPr id="105475" name="Text Box 3"/>
          <p:cNvSpPr txBox="1">
            <a:spLocks noChangeArrowheads="1"/>
          </p:cNvSpPr>
          <p:nvPr/>
        </p:nvSpPr>
        <p:spPr bwMode="auto">
          <a:xfrm>
            <a:off x="6516688" y="0"/>
            <a:ext cx="2376487" cy="1200213"/>
          </a:xfrm>
          <a:prstGeom prst="rect">
            <a:avLst/>
          </a:prstGeom>
          <a:noFill/>
          <a:ln w="9525">
            <a:noFill/>
            <a:miter lim="800000"/>
            <a:headEnd/>
            <a:tailEnd/>
          </a:ln>
          <a:effectLst/>
        </p:spPr>
        <p:txBody>
          <a:bodyPr lIns="91320" tIns="45663" rIns="91320" bIns="45663">
            <a:spAutoFit/>
          </a:bodyPr>
          <a:lstStyle/>
          <a:p>
            <a:r>
              <a:rPr lang="it-IT" i="1">
                <a:solidFill>
                  <a:srgbClr val="FFFF00"/>
                </a:solidFill>
              </a:rPr>
              <a:t>Barrios V et al, </a:t>
            </a:r>
          </a:p>
          <a:p>
            <a:r>
              <a:rPr lang="it-IT" i="1">
                <a:solidFill>
                  <a:srgbClr val="FFFF00"/>
                </a:solidFill>
              </a:rPr>
              <a:t>J Renin Angiotensin Aldosterone Syst </a:t>
            </a:r>
            <a:r>
              <a:rPr lang="it-IT">
                <a:solidFill>
                  <a:srgbClr val="FFFF00"/>
                </a:solidFill>
              </a:rPr>
              <a:t>2006; 7; 236</a:t>
            </a:r>
          </a:p>
        </p:txBody>
      </p:sp>
      <p:pic>
        <p:nvPicPr>
          <p:cNvPr id="105476" name="Picture 4"/>
          <p:cNvPicPr>
            <a:picLocks noGrp="1" noChangeAspect="1" noChangeArrowheads="1"/>
          </p:cNvPicPr>
          <p:nvPr>
            <p:ph type="body" idx="1"/>
          </p:nvPr>
        </p:nvPicPr>
        <p:blipFill>
          <a:blip r:embed="rId3" cstate="print"/>
          <a:srcRect/>
          <a:stretch>
            <a:fillRect/>
          </a:stretch>
        </p:blipFill>
        <p:spPr>
          <a:xfrm>
            <a:off x="12" y="1484313"/>
            <a:ext cx="5541963" cy="4729162"/>
          </a:xfrm>
          <a:noFill/>
          <a:ln/>
        </p:spPr>
      </p:pic>
      <p:pic>
        <p:nvPicPr>
          <p:cNvPr id="105478" name="Picture 6"/>
          <p:cNvPicPr>
            <a:picLocks noChangeAspect="1" noChangeArrowheads="1"/>
          </p:cNvPicPr>
          <p:nvPr/>
        </p:nvPicPr>
        <p:blipFill>
          <a:blip r:embed="rId4" cstate="print"/>
          <a:srcRect/>
          <a:stretch>
            <a:fillRect/>
          </a:stretch>
        </p:blipFill>
        <p:spPr bwMode="auto">
          <a:xfrm>
            <a:off x="6084888" y="1196975"/>
            <a:ext cx="2727325" cy="2344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cstate="print"/>
          <a:srcRect/>
          <a:stretch>
            <a:fillRect/>
          </a:stretch>
        </p:blipFill>
        <p:spPr bwMode="auto">
          <a:xfrm>
            <a:off x="0" y="2133600"/>
            <a:ext cx="9310688" cy="1284288"/>
          </a:xfrm>
          <a:prstGeom prst="rect">
            <a:avLst/>
          </a:prstGeom>
          <a:noFill/>
          <a:ln w="9525">
            <a:noFill/>
            <a:miter lim="800000"/>
            <a:headEnd/>
            <a:tailEnd/>
          </a:ln>
          <a:effectLst/>
        </p:spPr>
      </p:pic>
      <p:sp>
        <p:nvSpPr>
          <p:cNvPr id="38915" name="Text Box 6"/>
          <p:cNvSpPr txBox="1">
            <a:spLocks noChangeArrowheads="1"/>
          </p:cNvSpPr>
          <p:nvPr/>
        </p:nvSpPr>
        <p:spPr bwMode="auto">
          <a:xfrm>
            <a:off x="1763713" y="5753100"/>
            <a:ext cx="6340475" cy="701675"/>
          </a:xfrm>
          <a:prstGeom prst="rect">
            <a:avLst/>
          </a:prstGeom>
          <a:noFill/>
          <a:ln w="9525">
            <a:noFill/>
            <a:miter lim="800000"/>
            <a:headEnd/>
            <a:tailEnd/>
          </a:ln>
          <a:effectLst/>
        </p:spPr>
        <p:txBody>
          <a:bodyPr>
            <a:spAutoFit/>
          </a:bodyPr>
          <a:lstStyle/>
          <a:p>
            <a:r>
              <a:rPr lang="it-IT" altLang="it-IT" sz="2000" b="1">
                <a:solidFill>
                  <a:schemeClr val="bg1"/>
                </a:solidFill>
              </a:rPr>
              <a:t>Dàvila DF et al, International Journal of Cardiology </a:t>
            </a:r>
          </a:p>
          <a:p>
            <a:r>
              <a:rPr lang="it-IT" altLang="it-IT" sz="2000" b="1">
                <a:solidFill>
                  <a:schemeClr val="bg1"/>
                </a:solidFill>
              </a:rPr>
              <a:t>		124 (2008) 134–138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0" y="0"/>
            <a:ext cx="8964613" cy="5216525"/>
          </a:xfrm>
          <a:prstGeom prst="rect">
            <a:avLst/>
          </a:prstGeom>
          <a:noFill/>
          <a:ln w="9525">
            <a:noFill/>
            <a:miter lim="800000"/>
            <a:headEnd/>
            <a:tailEnd/>
          </a:ln>
          <a:effectLst/>
        </p:spPr>
        <p:txBody>
          <a:bodyPr>
            <a:spAutoFit/>
          </a:bodyPr>
          <a:lstStyle/>
          <a:p>
            <a:pPr>
              <a:buFontTx/>
              <a:buChar char="•"/>
            </a:pPr>
            <a:r>
              <a:rPr lang="it-IT" altLang="it-IT" sz="2800" b="1" dirty="0" err="1">
                <a:solidFill>
                  <a:schemeClr val="bg1"/>
                </a:solidFill>
              </a:rPr>
              <a:t>Concentric</a:t>
            </a:r>
            <a:r>
              <a:rPr lang="it-IT" altLang="it-IT" sz="2800" b="1" dirty="0">
                <a:solidFill>
                  <a:schemeClr val="bg1"/>
                </a:solidFill>
              </a:rPr>
              <a:t> and </a:t>
            </a:r>
            <a:r>
              <a:rPr lang="it-IT" altLang="it-IT" sz="2800" b="1" dirty="0" err="1">
                <a:solidFill>
                  <a:schemeClr val="bg1"/>
                </a:solidFill>
              </a:rPr>
              <a:t>eccentric</a:t>
            </a:r>
            <a:r>
              <a:rPr lang="it-IT" altLang="it-IT" sz="2800" b="1" dirty="0">
                <a:solidFill>
                  <a:schemeClr val="bg1"/>
                </a:solidFill>
              </a:rPr>
              <a:t> </a:t>
            </a:r>
            <a:r>
              <a:rPr lang="it-IT" altLang="it-IT" sz="2800" b="1" dirty="0" err="1">
                <a:solidFill>
                  <a:schemeClr val="bg1"/>
                </a:solidFill>
              </a:rPr>
              <a:t>hypertrophy</a:t>
            </a:r>
            <a:r>
              <a:rPr lang="it-IT" altLang="it-IT" sz="2800" b="1" dirty="0">
                <a:solidFill>
                  <a:schemeClr val="bg1"/>
                </a:solidFill>
              </a:rPr>
              <a:t> </a:t>
            </a:r>
            <a:r>
              <a:rPr lang="it-IT" altLang="it-IT" sz="2800" b="1" dirty="0" err="1">
                <a:solidFill>
                  <a:schemeClr val="bg1"/>
                </a:solidFill>
              </a:rPr>
              <a:t>patterns</a:t>
            </a:r>
            <a:r>
              <a:rPr lang="it-IT" altLang="it-IT" sz="2800" b="1" dirty="0">
                <a:solidFill>
                  <a:schemeClr val="bg1"/>
                </a:solidFill>
              </a:rPr>
              <a:t> are at the </a:t>
            </a:r>
            <a:r>
              <a:rPr lang="it-IT" altLang="it-IT" sz="2800" b="1" dirty="0" err="1">
                <a:solidFill>
                  <a:schemeClr val="bg1"/>
                </a:solidFill>
              </a:rPr>
              <a:t>extremes</a:t>
            </a:r>
            <a:r>
              <a:rPr lang="it-IT" altLang="it-IT" sz="2800" b="1" dirty="0">
                <a:solidFill>
                  <a:schemeClr val="bg1"/>
                </a:solidFill>
              </a:rPr>
              <a:t> </a:t>
            </a:r>
            <a:r>
              <a:rPr lang="it-IT" altLang="it-IT" sz="2800" b="1" dirty="0" err="1">
                <a:solidFill>
                  <a:schemeClr val="bg1"/>
                </a:solidFill>
              </a:rPr>
              <a:t>of</a:t>
            </a:r>
            <a:r>
              <a:rPr lang="it-IT" altLang="it-IT" sz="2800" b="1" dirty="0">
                <a:solidFill>
                  <a:schemeClr val="bg1"/>
                </a:solidFill>
              </a:rPr>
              <a:t> the </a:t>
            </a:r>
            <a:r>
              <a:rPr lang="it-IT" altLang="it-IT" sz="2800" b="1" dirty="0" err="1">
                <a:solidFill>
                  <a:schemeClr val="bg1"/>
                </a:solidFill>
              </a:rPr>
              <a:t>geometric</a:t>
            </a:r>
            <a:r>
              <a:rPr lang="it-IT" altLang="it-IT" sz="2800" b="1" dirty="0">
                <a:solidFill>
                  <a:schemeClr val="bg1"/>
                </a:solidFill>
              </a:rPr>
              <a:t> </a:t>
            </a:r>
            <a:r>
              <a:rPr lang="it-IT" altLang="it-IT" sz="2800" b="1" dirty="0" err="1">
                <a:solidFill>
                  <a:schemeClr val="bg1"/>
                </a:solidFill>
              </a:rPr>
              <a:t>spectrum</a:t>
            </a:r>
            <a:r>
              <a:rPr lang="it-IT" altLang="it-IT" sz="2800" b="1" dirty="0">
                <a:solidFill>
                  <a:schemeClr val="bg1"/>
                </a:solidFill>
              </a:rPr>
              <a:t>. </a:t>
            </a:r>
          </a:p>
          <a:p>
            <a:endParaRPr lang="it-IT" altLang="it-IT" sz="2800" b="1" dirty="0">
              <a:solidFill>
                <a:schemeClr val="bg1"/>
              </a:solidFill>
            </a:endParaRPr>
          </a:p>
          <a:p>
            <a:pPr>
              <a:buFontTx/>
              <a:buChar char="•"/>
            </a:pPr>
            <a:r>
              <a:rPr lang="it-IT" altLang="it-IT" sz="2800" b="1" dirty="0">
                <a:solidFill>
                  <a:schemeClr val="bg1"/>
                </a:solidFill>
              </a:rPr>
              <a:t>The </a:t>
            </a:r>
            <a:r>
              <a:rPr lang="it-IT" altLang="it-IT" sz="2800" b="1" dirty="0" err="1">
                <a:solidFill>
                  <a:schemeClr val="bg1"/>
                </a:solidFill>
              </a:rPr>
              <a:t>hemodynamic</a:t>
            </a:r>
            <a:r>
              <a:rPr lang="it-IT" altLang="it-IT" sz="2800" b="1" dirty="0">
                <a:solidFill>
                  <a:schemeClr val="bg1"/>
                </a:solidFill>
              </a:rPr>
              <a:t> </a:t>
            </a:r>
            <a:r>
              <a:rPr lang="it-IT" altLang="it-IT" sz="2800" b="1" dirty="0" err="1">
                <a:solidFill>
                  <a:schemeClr val="bg1"/>
                </a:solidFill>
              </a:rPr>
              <a:t>profile</a:t>
            </a:r>
            <a:r>
              <a:rPr lang="it-IT" altLang="it-IT" sz="2800" b="1" dirty="0">
                <a:solidFill>
                  <a:schemeClr val="bg1"/>
                </a:solidFill>
              </a:rPr>
              <a:t> </a:t>
            </a:r>
            <a:r>
              <a:rPr lang="it-IT" altLang="it-IT" sz="2800" b="1" dirty="0" err="1">
                <a:solidFill>
                  <a:schemeClr val="bg1"/>
                </a:solidFill>
              </a:rPr>
              <a:t>of</a:t>
            </a:r>
            <a:r>
              <a:rPr lang="it-IT" altLang="it-IT" sz="2800" b="1" dirty="0">
                <a:solidFill>
                  <a:schemeClr val="bg1"/>
                </a:solidFill>
              </a:rPr>
              <a:t> the </a:t>
            </a:r>
            <a:r>
              <a:rPr lang="it-IT" altLang="it-IT" sz="2800" b="1" dirty="0" err="1">
                <a:solidFill>
                  <a:schemeClr val="bg1"/>
                </a:solidFill>
              </a:rPr>
              <a:t>former</a:t>
            </a:r>
            <a:r>
              <a:rPr lang="it-IT" altLang="it-IT" sz="2800" b="1" dirty="0">
                <a:solidFill>
                  <a:schemeClr val="bg1"/>
                </a:solidFill>
              </a:rPr>
              <a:t> (i.e. </a:t>
            </a:r>
            <a:r>
              <a:rPr lang="it-IT" altLang="it-IT" sz="2800" b="1" dirty="0" err="1">
                <a:solidFill>
                  <a:schemeClr val="bg1"/>
                </a:solidFill>
              </a:rPr>
              <a:t>elliptic</a:t>
            </a:r>
            <a:r>
              <a:rPr lang="it-IT" altLang="it-IT" sz="2800" b="1" dirty="0">
                <a:solidFill>
                  <a:schemeClr val="bg1"/>
                </a:solidFill>
              </a:rPr>
              <a:t> </a:t>
            </a:r>
            <a:r>
              <a:rPr lang="it-IT" altLang="it-IT" sz="2800" b="1" dirty="0" err="1">
                <a:solidFill>
                  <a:schemeClr val="bg1"/>
                </a:solidFill>
              </a:rPr>
              <a:t>left</a:t>
            </a:r>
            <a:r>
              <a:rPr lang="it-IT" altLang="it-IT" sz="2800" b="1" dirty="0">
                <a:solidFill>
                  <a:schemeClr val="bg1"/>
                </a:solidFill>
              </a:rPr>
              <a:t> </a:t>
            </a:r>
            <a:r>
              <a:rPr lang="it-IT" altLang="it-IT" sz="2800" b="1" dirty="0" err="1">
                <a:solidFill>
                  <a:schemeClr val="bg1"/>
                </a:solidFill>
              </a:rPr>
              <a:t>ventricle</a:t>
            </a:r>
            <a:r>
              <a:rPr lang="it-IT" altLang="it-IT" sz="2800" b="1" dirty="0">
                <a:solidFill>
                  <a:schemeClr val="bg1"/>
                </a:solidFill>
              </a:rPr>
              <a:t>, </a:t>
            </a:r>
            <a:r>
              <a:rPr lang="it-IT" altLang="it-IT" sz="2800" b="1" dirty="0" err="1">
                <a:solidFill>
                  <a:schemeClr val="bg1"/>
                </a:solidFill>
              </a:rPr>
              <a:t>normal</a:t>
            </a:r>
            <a:r>
              <a:rPr lang="it-IT" altLang="it-IT" sz="2800" b="1" dirty="0">
                <a:solidFill>
                  <a:schemeClr val="bg1"/>
                </a:solidFill>
              </a:rPr>
              <a:t> </a:t>
            </a:r>
            <a:r>
              <a:rPr lang="it-IT" altLang="it-IT" sz="2800" b="1" dirty="0" err="1">
                <a:solidFill>
                  <a:schemeClr val="bg1"/>
                </a:solidFill>
              </a:rPr>
              <a:t>stroke</a:t>
            </a:r>
            <a:r>
              <a:rPr lang="it-IT" altLang="it-IT" sz="2800" b="1" dirty="0">
                <a:solidFill>
                  <a:schemeClr val="bg1"/>
                </a:solidFill>
              </a:rPr>
              <a:t> volume and high </a:t>
            </a:r>
            <a:r>
              <a:rPr lang="it-IT" altLang="it-IT" sz="2800" b="1" dirty="0" err="1">
                <a:solidFill>
                  <a:schemeClr val="bg1"/>
                </a:solidFill>
              </a:rPr>
              <a:t>peripheral</a:t>
            </a:r>
            <a:r>
              <a:rPr lang="it-IT" altLang="it-IT" sz="2800" b="1" dirty="0">
                <a:solidFill>
                  <a:schemeClr val="bg1"/>
                </a:solidFill>
              </a:rPr>
              <a:t> </a:t>
            </a:r>
            <a:r>
              <a:rPr lang="it-IT" altLang="it-IT" sz="2800" b="1" dirty="0" err="1">
                <a:solidFill>
                  <a:schemeClr val="bg1"/>
                </a:solidFill>
              </a:rPr>
              <a:t>resistance</a:t>
            </a:r>
            <a:r>
              <a:rPr lang="it-IT" altLang="it-IT" sz="2800" b="1" dirty="0">
                <a:solidFill>
                  <a:schemeClr val="bg1"/>
                </a:solidFill>
              </a:rPr>
              <a:t>) </a:t>
            </a:r>
            <a:r>
              <a:rPr lang="it-IT" altLang="it-IT" sz="2800" b="1" dirty="0" err="1">
                <a:solidFill>
                  <a:schemeClr val="bg1"/>
                </a:solidFill>
              </a:rPr>
              <a:t>is</a:t>
            </a:r>
            <a:r>
              <a:rPr lang="it-IT" altLang="it-IT" sz="2800" b="1" dirty="0">
                <a:solidFill>
                  <a:schemeClr val="bg1"/>
                </a:solidFill>
              </a:rPr>
              <a:t> </a:t>
            </a:r>
            <a:r>
              <a:rPr lang="it-IT" altLang="it-IT" sz="2800" b="1" dirty="0" err="1">
                <a:solidFill>
                  <a:schemeClr val="bg1"/>
                </a:solidFill>
              </a:rPr>
              <a:t>consistent</a:t>
            </a:r>
            <a:r>
              <a:rPr lang="it-IT" altLang="it-IT" sz="2800" b="1" dirty="0">
                <a:solidFill>
                  <a:schemeClr val="bg1"/>
                </a:solidFill>
              </a:rPr>
              <a:t> </a:t>
            </a:r>
            <a:r>
              <a:rPr lang="it-IT" altLang="it-IT" sz="2800" b="1" dirty="0" err="1">
                <a:solidFill>
                  <a:schemeClr val="bg1"/>
                </a:solidFill>
              </a:rPr>
              <a:t>with</a:t>
            </a:r>
            <a:r>
              <a:rPr lang="it-IT" altLang="it-IT" sz="2800" b="1" dirty="0">
                <a:solidFill>
                  <a:schemeClr val="bg1"/>
                </a:solidFill>
              </a:rPr>
              <a:t> </a:t>
            </a:r>
            <a:r>
              <a:rPr lang="it-IT" altLang="it-IT" sz="2800" b="1" dirty="0" err="1">
                <a:solidFill>
                  <a:schemeClr val="bg1"/>
                </a:solidFill>
              </a:rPr>
              <a:t>its</a:t>
            </a:r>
            <a:r>
              <a:rPr lang="it-IT" altLang="it-IT" sz="2800" b="1" dirty="0">
                <a:solidFill>
                  <a:schemeClr val="bg1"/>
                </a:solidFill>
              </a:rPr>
              <a:t> </a:t>
            </a:r>
            <a:r>
              <a:rPr lang="it-IT" altLang="it-IT" sz="2800" b="1" dirty="0" err="1">
                <a:solidFill>
                  <a:schemeClr val="bg1"/>
                </a:solidFill>
              </a:rPr>
              <a:t>predominant</a:t>
            </a:r>
            <a:r>
              <a:rPr lang="it-IT" altLang="it-IT" sz="2800" b="1" dirty="0">
                <a:solidFill>
                  <a:schemeClr val="bg1"/>
                </a:solidFill>
              </a:rPr>
              <a:t> </a:t>
            </a:r>
            <a:r>
              <a:rPr lang="it-IT" altLang="it-IT" sz="2800" b="1" dirty="0" err="1">
                <a:solidFill>
                  <a:schemeClr val="bg1"/>
                </a:solidFill>
              </a:rPr>
              <a:t>neurohormonal</a:t>
            </a:r>
            <a:r>
              <a:rPr lang="it-IT" altLang="it-IT" sz="2800" b="1" dirty="0">
                <a:solidFill>
                  <a:schemeClr val="bg1"/>
                </a:solidFill>
              </a:rPr>
              <a:t> </a:t>
            </a:r>
            <a:r>
              <a:rPr lang="it-IT" altLang="it-IT" sz="2800" b="1" dirty="0" err="1">
                <a:solidFill>
                  <a:schemeClr val="bg1"/>
                </a:solidFill>
              </a:rPr>
              <a:t>profile</a:t>
            </a:r>
            <a:r>
              <a:rPr lang="it-IT" altLang="it-IT" sz="2800" b="1" dirty="0">
                <a:solidFill>
                  <a:schemeClr val="bg1"/>
                </a:solidFill>
              </a:rPr>
              <a:t> (</a:t>
            </a:r>
            <a:r>
              <a:rPr lang="it-IT" altLang="it-IT" sz="2800" b="1" dirty="0" err="1">
                <a:solidFill>
                  <a:schemeClr val="bg1"/>
                </a:solidFill>
              </a:rPr>
              <a:t>increased</a:t>
            </a:r>
            <a:r>
              <a:rPr lang="it-IT" altLang="it-IT" sz="2800" b="1" dirty="0">
                <a:solidFill>
                  <a:schemeClr val="bg1"/>
                </a:solidFill>
              </a:rPr>
              <a:t> plasma </a:t>
            </a:r>
            <a:r>
              <a:rPr lang="it-IT" altLang="it-IT" sz="2800" b="1" dirty="0" err="1">
                <a:solidFill>
                  <a:schemeClr val="bg1"/>
                </a:solidFill>
              </a:rPr>
              <a:t>renin</a:t>
            </a:r>
            <a:r>
              <a:rPr lang="it-IT" altLang="it-IT" sz="2800" b="1" dirty="0">
                <a:solidFill>
                  <a:schemeClr val="bg1"/>
                </a:solidFill>
              </a:rPr>
              <a:t> and </a:t>
            </a:r>
            <a:r>
              <a:rPr lang="it-IT" altLang="it-IT" sz="2800" b="1" dirty="0" err="1">
                <a:solidFill>
                  <a:schemeClr val="bg1"/>
                </a:solidFill>
              </a:rPr>
              <a:t>natriuretic</a:t>
            </a:r>
            <a:r>
              <a:rPr lang="it-IT" altLang="it-IT" sz="2800" b="1" dirty="0">
                <a:solidFill>
                  <a:schemeClr val="bg1"/>
                </a:solidFill>
              </a:rPr>
              <a:t> peptide </a:t>
            </a:r>
            <a:r>
              <a:rPr lang="it-IT" altLang="it-IT" sz="2800" b="1" dirty="0" err="1">
                <a:solidFill>
                  <a:schemeClr val="bg1"/>
                </a:solidFill>
              </a:rPr>
              <a:t>levels</a:t>
            </a:r>
            <a:r>
              <a:rPr lang="it-IT" altLang="it-IT" sz="2800" b="1" dirty="0">
                <a:solidFill>
                  <a:schemeClr val="bg1"/>
                </a:solidFill>
              </a:rPr>
              <a:t>). </a:t>
            </a:r>
          </a:p>
          <a:p>
            <a:endParaRPr lang="it-IT" altLang="it-IT" sz="2800" b="1" dirty="0">
              <a:solidFill>
                <a:schemeClr val="bg1"/>
              </a:solidFill>
            </a:endParaRPr>
          </a:p>
          <a:p>
            <a:pPr>
              <a:buFontTx/>
              <a:buChar char="•"/>
            </a:pPr>
            <a:r>
              <a:rPr lang="it-IT" altLang="it-IT" sz="2800" b="1" dirty="0" err="1">
                <a:solidFill>
                  <a:schemeClr val="bg1"/>
                </a:solidFill>
              </a:rPr>
              <a:t>This</a:t>
            </a:r>
            <a:r>
              <a:rPr lang="it-IT" altLang="it-IT" sz="2800" b="1" dirty="0">
                <a:solidFill>
                  <a:schemeClr val="bg1"/>
                </a:solidFill>
              </a:rPr>
              <a:t> </a:t>
            </a:r>
            <a:r>
              <a:rPr lang="it-IT" altLang="it-IT" sz="2800" b="1" dirty="0" err="1">
                <a:solidFill>
                  <a:schemeClr val="bg1"/>
                </a:solidFill>
              </a:rPr>
              <a:t>geometric</a:t>
            </a:r>
            <a:r>
              <a:rPr lang="it-IT" altLang="it-IT" sz="2800" b="1" dirty="0">
                <a:solidFill>
                  <a:schemeClr val="bg1"/>
                </a:solidFill>
              </a:rPr>
              <a:t> pattern </a:t>
            </a:r>
            <a:r>
              <a:rPr lang="it-IT" altLang="it-IT" sz="2800" b="1" dirty="0" err="1">
                <a:solidFill>
                  <a:schemeClr val="bg1"/>
                </a:solidFill>
              </a:rPr>
              <a:t>parallels</a:t>
            </a:r>
            <a:r>
              <a:rPr lang="it-IT" altLang="it-IT" sz="2800" b="1" dirty="0">
                <a:solidFill>
                  <a:schemeClr val="bg1"/>
                </a:solidFill>
              </a:rPr>
              <a:t> </a:t>
            </a:r>
            <a:r>
              <a:rPr lang="it-IT" altLang="it-IT" sz="2800" b="1" dirty="0" err="1">
                <a:solidFill>
                  <a:schemeClr val="bg1"/>
                </a:solidFill>
              </a:rPr>
              <a:t>Laragh</a:t>
            </a:r>
            <a:r>
              <a:rPr lang="it-IT" altLang="it-IT" sz="2800" b="1" dirty="0">
                <a:solidFill>
                  <a:schemeClr val="bg1"/>
                </a:solidFill>
              </a:rPr>
              <a:t>'s </a:t>
            </a:r>
            <a:r>
              <a:rPr lang="it-IT" altLang="it-IT" sz="2800" b="1" dirty="0" err="1">
                <a:solidFill>
                  <a:schemeClr val="bg1"/>
                </a:solidFill>
              </a:rPr>
              <a:t>renin–angiotensin</a:t>
            </a:r>
            <a:r>
              <a:rPr lang="it-IT" altLang="it-IT" sz="2800" b="1" dirty="0">
                <a:solidFill>
                  <a:schemeClr val="bg1"/>
                </a:solidFill>
              </a:rPr>
              <a:t> </a:t>
            </a:r>
            <a:r>
              <a:rPr lang="it-IT" altLang="it-IT" sz="2800" b="1" dirty="0" err="1">
                <a:solidFill>
                  <a:schemeClr val="bg1"/>
                </a:solidFill>
              </a:rPr>
              <a:t>mediated</a:t>
            </a:r>
            <a:r>
              <a:rPr lang="it-IT" altLang="it-IT" sz="2800" b="1" dirty="0">
                <a:solidFill>
                  <a:schemeClr val="bg1"/>
                </a:solidFill>
              </a:rPr>
              <a:t> </a:t>
            </a:r>
            <a:r>
              <a:rPr lang="it-IT" altLang="it-IT" sz="2800" b="1" dirty="0" err="1">
                <a:solidFill>
                  <a:schemeClr val="bg1"/>
                </a:solidFill>
              </a:rPr>
              <a:t>vasoconstrictor</a:t>
            </a:r>
            <a:r>
              <a:rPr lang="it-IT" altLang="it-IT" sz="2800" b="1" dirty="0">
                <a:solidFill>
                  <a:schemeClr val="bg1"/>
                </a:solidFill>
              </a:rPr>
              <a:t> </a:t>
            </a:r>
            <a:r>
              <a:rPr lang="it-IT" altLang="it-IT" sz="2800" b="1" dirty="0" err="1">
                <a:solidFill>
                  <a:schemeClr val="bg1"/>
                </a:solidFill>
              </a:rPr>
              <a:t>hypertension</a:t>
            </a:r>
            <a:r>
              <a:rPr lang="it-IT" altLang="it-IT" sz="2800" b="1" dirty="0">
                <a:solidFill>
                  <a:schemeClr val="bg1"/>
                </a:solidFill>
              </a:rPr>
              <a:t>.</a:t>
            </a:r>
            <a:r>
              <a:rPr lang="it-IT" altLang="it-IT" dirty="0"/>
              <a:t> </a:t>
            </a:r>
          </a:p>
        </p:txBody>
      </p:sp>
      <p:pic>
        <p:nvPicPr>
          <p:cNvPr id="40963" name="Picture 5"/>
          <p:cNvPicPr>
            <a:picLocks noChangeAspect="1" noChangeArrowheads="1"/>
          </p:cNvPicPr>
          <p:nvPr/>
        </p:nvPicPr>
        <p:blipFill>
          <a:blip r:embed="rId3" cstate="print"/>
          <a:srcRect/>
          <a:stretch>
            <a:fillRect/>
          </a:stretch>
        </p:blipFill>
        <p:spPr bwMode="auto">
          <a:xfrm>
            <a:off x="6765925" y="4872038"/>
            <a:ext cx="2378075" cy="19859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Effect transition="in" filter="wipe(down)">
                                      <p:cBhvr>
                                        <p:cTn id="7" dur="500"/>
                                        <p:tgtEl>
                                          <p:spTgt spid="409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wipe(down)">
                                      <p:cBhvr>
                                        <p:cTn id="12" dur="500"/>
                                        <p:tgtEl>
                                          <p:spTgt spid="409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962">
                                            <p:txEl>
                                              <p:pRg st="4" end="4"/>
                                            </p:txEl>
                                          </p:spTgt>
                                        </p:tgtEl>
                                        <p:attrNameLst>
                                          <p:attrName>style.visibility</p:attrName>
                                        </p:attrNameLst>
                                      </p:cBhvr>
                                      <p:to>
                                        <p:strVal val="visible"/>
                                      </p:to>
                                    </p:set>
                                    <p:animEffect transition="in" filter="wipe(down)">
                                      <p:cBhvr>
                                        <p:cTn id="17" dur="500"/>
                                        <p:tgtEl>
                                          <p:spTgt spid="409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79388" y="549275"/>
            <a:ext cx="8964612" cy="3508375"/>
          </a:xfrm>
          <a:prstGeom prst="rect">
            <a:avLst/>
          </a:prstGeom>
          <a:noFill/>
          <a:ln w="9525">
            <a:noFill/>
            <a:miter lim="800000"/>
            <a:headEnd/>
            <a:tailEnd/>
          </a:ln>
          <a:effectLst/>
        </p:spPr>
        <p:txBody>
          <a:bodyPr>
            <a:spAutoFit/>
          </a:bodyPr>
          <a:lstStyle/>
          <a:p>
            <a:pPr>
              <a:buFontTx/>
              <a:buChar char="•"/>
            </a:pPr>
            <a:r>
              <a:rPr lang="it-IT" altLang="it-IT" sz="2800" b="1" dirty="0">
                <a:solidFill>
                  <a:schemeClr val="bg1"/>
                </a:solidFill>
              </a:rPr>
              <a:t>At the </a:t>
            </a:r>
            <a:r>
              <a:rPr lang="it-IT" altLang="it-IT" sz="2800" b="1" dirty="0" err="1">
                <a:solidFill>
                  <a:schemeClr val="bg1"/>
                </a:solidFill>
              </a:rPr>
              <a:t>other</a:t>
            </a:r>
            <a:r>
              <a:rPr lang="it-IT" altLang="it-IT" sz="2800" b="1" dirty="0">
                <a:solidFill>
                  <a:schemeClr val="bg1"/>
                </a:solidFill>
              </a:rPr>
              <a:t> end </a:t>
            </a:r>
            <a:r>
              <a:rPr lang="it-IT" altLang="it-IT" sz="2800" b="1" dirty="0" err="1">
                <a:solidFill>
                  <a:schemeClr val="bg1"/>
                </a:solidFill>
              </a:rPr>
              <a:t>of</a:t>
            </a:r>
            <a:r>
              <a:rPr lang="it-IT" altLang="it-IT" sz="2800" b="1" dirty="0">
                <a:solidFill>
                  <a:schemeClr val="bg1"/>
                </a:solidFill>
              </a:rPr>
              <a:t> the </a:t>
            </a:r>
            <a:r>
              <a:rPr lang="it-IT" altLang="it-IT" sz="2800" b="1" dirty="0" err="1">
                <a:solidFill>
                  <a:schemeClr val="bg1"/>
                </a:solidFill>
              </a:rPr>
              <a:t>geometric</a:t>
            </a:r>
            <a:r>
              <a:rPr lang="it-IT" altLang="it-IT" sz="2800" b="1" dirty="0">
                <a:solidFill>
                  <a:schemeClr val="bg1"/>
                </a:solidFill>
              </a:rPr>
              <a:t> </a:t>
            </a:r>
            <a:r>
              <a:rPr lang="it-IT" altLang="it-IT" sz="2800" b="1" dirty="0" err="1">
                <a:solidFill>
                  <a:schemeClr val="bg1"/>
                </a:solidFill>
              </a:rPr>
              <a:t>spectrum</a:t>
            </a:r>
            <a:r>
              <a:rPr lang="it-IT" altLang="it-IT" sz="2800" b="1" dirty="0">
                <a:solidFill>
                  <a:schemeClr val="bg1"/>
                </a:solidFill>
              </a:rPr>
              <a:t> </a:t>
            </a:r>
            <a:r>
              <a:rPr lang="it-IT" altLang="it-IT" sz="2800" b="1" dirty="0" err="1">
                <a:solidFill>
                  <a:schemeClr val="bg1"/>
                </a:solidFill>
              </a:rPr>
              <a:t>is</a:t>
            </a:r>
            <a:r>
              <a:rPr lang="it-IT" altLang="it-IT" sz="2800" b="1" dirty="0">
                <a:solidFill>
                  <a:schemeClr val="bg1"/>
                </a:solidFill>
              </a:rPr>
              <a:t> the </a:t>
            </a:r>
            <a:r>
              <a:rPr lang="it-IT" altLang="it-IT" sz="2800" b="1" dirty="0" err="1">
                <a:solidFill>
                  <a:schemeClr val="bg1"/>
                </a:solidFill>
              </a:rPr>
              <a:t>eccentric</a:t>
            </a:r>
            <a:r>
              <a:rPr lang="it-IT" altLang="it-IT" sz="2800" b="1" dirty="0">
                <a:solidFill>
                  <a:schemeClr val="bg1"/>
                </a:solidFill>
              </a:rPr>
              <a:t> pattern (i.e. </a:t>
            </a:r>
            <a:r>
              <a:rPr lang="it-IT" altLang="it-IT" sz="2800" b="1" dirty="0" err="1">
                <a:solidFill>
                  <a:schemeClr val="bg1"/>
                </a:solidFill>
              </a:rPr>
              <a:t>spheric</a:t>
            </a:r>
            <a:r>
              <a:rPr lang="it-IT" altLang="it-IT" sz="2800" b="1" dirty="0">
                <a:solidFill>
                  <a:schemeClr val="bg1"/>
                </a:solidFill>
              </a:rPr>
              <a:t> </a:t>
            </a:r>
            <a:r>
              <a:rPr lang="it-IT" altLang="it-IT" sz="2800" b="1" dirty="0" err="1">
                <a:solidFill>
                  <a:schemeClr val="bg1"/>
                </a:solidFill>
              </a:rPr>
              <a:t>left</a:t>
            </a:r>
            <a:r>
              <a:rPr lang="it-IT" altLang="it-IT" sz="2800" b="1" dirty="0">
                <a:solidFill>
                  <a:schemeClr val="bg1"/>
                </a:solidFill>
              </a:rPr>
              <a:t> </a:t>
            </a:r>
            <a:r>
              <a:rPr lang="it-IT" altLang="it-IT" sz="2800" b="1" dirty="0" err="1">
                <a:solidFill>
                  <a:schemeClr val="bg1"/>
                </a:solidFill>
              </a:rPr>
              <a:t>ventricle</a:t>
            </a:r>
            <a:r>
              <a:rPr lang="it-IT" altLang="it-IT" sz="2800" b="1" dirty="0">
                <a:solidFill>
                  <a:schemeClr val="bg1"/>
                </a:solidFill>
              </a:rPr>
              <a:t>, </a:t>
            </a:r>
            <a:r>
              <a:rPr lang="it-IT" altLang="it-IT" sz="2800" b="1" dirty="0" err="1">
                <a:solidFill>
                  <a:schemeClr val="bg1"/>
                </a:solidFill>
              </a:rPr>
              <a:t>increased</a:t>
            </a:r>
            <a:r>
              <a:rPr lang="it-IT" altLang="it-IT" sz="2800" b="1" dirty="0">
                <a:solidFill>
                  <a:schemeClr val="bg1"/>
                </a:solidFill>
              </a:rPr>
              <a:t> </a:t>
            </a:r>
            <a:r>
              <a:rPr lang="it-IT" altLang="it-IT" sz="2800" b="1" dirty="0" err="1">
                <a:solidFill>
                  <a:schemeClr val="bg1"/>
                </a:solidFill>
              </a:rPr>
              <a:t>cardiac</a:t>
            </a:r>
            <a:r>
              <a:rPr lang="it-IT" altLang="it-IT" sz="2800" b="1" dirty="0">
                <a:solidFill>
                  <a:schemeClr val="bg1"/>
                </a:solidFill>
              </a:rPr>
              <a:t> output, low </a:t>
            </a:r>
            <a:r>
              <a:rPr lang="it-IT" altLang="it-IT" sz="2800" b="1" dirty="0" err="1">
                <a:solidFill>
                  <a:schemeClr val="bg1"/>
                </a:solidFill>
              </a:rPr>
              <a:t>peripheral</a:t>
            </a:r>
            <a:r>
              <a:rPr lang="it-IT" altLang="it-IT" sz="2800" b="1" dirty="0">
                <a:solidFill>
                  <a:schemeClr val="bg1"/>
                </a:solidFill>
              </a:rPr>
              <a:t> </a:t>
            </a:r>
            <a:r>
              <a:rPr lang="it-IT" altLang="it-IT" sz="2800" b="1" dirty="0" err="1">
                <a:solidFill>
                  <a:schemeClr val="bg1"/>
                </a:solidFill>
              </a:rPr>
              <a:t>vascular</a:t>
            </a:r>
            <a:r>
              <a:rPr lang="it-IT" altLang="it-IT" sz="2800" b="1" dirty="0">
                <a:solidFill>
                  <a:schemeClr val="bg1"/>
                </a:solidFill>
              </a:rPr>
              <a:t> </a:t>
            </a:r>
            <a:r>
              <a:rPr lang="it-IT" altLang="it-IT" sz="2800" b="1" dirty="0" err="1">
                <a:solidFill>
                  <a:schemeClr val="bg1"/>
                </a:solidFill>
              </a:rPr>
              <a:t>resistance</a:t>
            </a:r>
            <a:r>
              <a:rPr lang="it-IT" altLang="it-IT" sz="2800" b="1" dirty="0">
                <a:solidFill>
                  <a:schemeClr val="bg1"/>
                </a:solidFill>
              </a:rPr>
              <a:t>, low </a:t>
            </a:r>
            <a:r>
              <a:rPr lang="it-IT" altLang="it-IT" sz="2800" b="1" dirty="0" err="1">
                <a:solidFill>
                  <a:schemeClr val="bg1"/>
                </a:solidFill>
              </a:rPr>
              <a:t>renin</a:t>
            </a:r>
            <a:r>
              <a:rPr lang="it-IT" altLang="it-IT" sz="2800" b="1" dirty="0">
                <a:solidFill>
                  <a:schemeClr val="bg1"/>
                </a:solidFill>
              </a:rPr>
              <a:t> </a:t>
            </a:r>
            <a:r>
              <a:rPr lang="it-IT" altLang="it-IT" sz="2800" b="1" dirty="0" err="1">
                <a:solidFill>
                  <a:schemeClr val="bg1"/>
                </a:solidFill>
              </a:rPr>
              <a:t>levels</a:t>
            </a:r>
            <a:r>
              <a:rPr lang="it-IT" altLang="it-IT" sz="2800" b="1" dirty="0">
                <a:solidFill>
                  <a:schemeClr val="bg1"/>
                </a:solidFill>
              </a:rPr>
              <a:t> and </a:t>
            </a:r>
            <a:r>
              <a:rPr lang="it-IT" altLang="it-IT" sz="2800" b="1" dirty="0" err="1">
                <a:solidFill>
                  <a:schemeClr val="bg1"/>
                </a:solidFill>
              </a:rPr>
              <a:t>enhanced</a:t>
            </a:r>
            <a:r>
              <a:rPr lang="it-IT" altLang="it-IT" sz="2800" b="1" dirty="0">
                <a:solidFill>
                  <a:schemeClr val="bg1"/>
                </a:solidFill>
              </a:rPr>
              <a:t> </a:t>
            </a:r>
            <a:r>
              <a:rPr lang="it-IT" altLang="it-IT" sz="2800" b="1" dirty="0" err="1">
                <a:solidFill>
                  <a:schemeClr val="bg1"/>
                </a:solidFill>
              </a:rPr>
              <a:t>sympathetic</a:t>
            </a:r>
            <a:r>
              <a:rPr lang="it-IT" altLang="it-IT" sz="2800" b="1" dirty="0">
                <a:solidFill>
                  <a:schemeClr val="bg1"/>
                </a:solidFill>
              </a:rPr>
              <a:t> </a:t>
            </a:r>
            <a:r>
              <a:rPr lang="it-IT" altLang="it-IT" sz="2800" b="1" dirty="0" err="1">
                <a:solidFill>
                  <a:schemeClr val="bg1"/>
                </a:solidFill>
              </a:rPr>
              <a:t>nervous</a:t>
            </a:r>
            <a:r>
              <a:rPr lang="it-IT" altLang="it-IT" sz="2800" b="1" dirty="0">
                <a:solidFill>
                  <a:schemeClr val="bg1"/>
                </a:solidFill>
              </a:rPr>
              <a:t> </a:t>
            </a:r>
            <a:r>
              <a:rPr lang="it-IT" altLang="it-IT" sz="2800" b="1" dirty="0" err="1">
                <a:solidFill>
                  <a:schemeClr val="bg1"/>
                </a:solidFill>
              </a:rPr>
              <a:t>activity</a:t>
            </a:r>
            <a:r>
              <a:rPr lang="it-IT" altLang="it-IT" sz="2800" b="1" dirty="0">
                <a:solidFill>
                  <a:schemeClr val="bg1"/>
                </a:solidFill>
              </a:rPr>
              <a:t>. </a:t>
            </a:r>
          </a:p>
          <a:p>
            <a:endParaRPr lang="it-IT" altLang="it-IT" sz="2800" b="1" dirty="0">
              <a:solidFill>
                <a:schemeClr val="bg1"/>
              </a:solidFill>
            </a:endParaRPr>
          </a:p>
          <a:p>
            <a:pPr>
              <a:buFontTx/>
              <a:buChar char="•"/>
            </a:pPr>
            <a:r>
              <a:rPr lang="it-IT" altLang="it-IT" sz="2800" b="1" dirty="0" err="1">
                <a:solidFill>
                  <a:schemeClr val="bg1"/>
                </a:solidFill>
              </a:rPr>
              <a:t>This</a:t>
            </a:r>
            <a:r>
              <a:rPr lang="it-IT" altLang="it-IT" sz="2800" b="1" dirty="0">
                <a:solidFill>
                  <a:schemeClr val="bg1"/>
                </a:solidFill>
              </a:rPr>
              <a:t> </a:t>
            </a:r>
            <a:r>
              <a:rPr lang="it-IT" altLang="it-IT" sz="2800" b="1" dirty="0" err="1">
                <a:solidFill>
                  <a:schemeClr val="bg1"/>
                </a:solidFill>
              </a:rPr>
              <a:t>geometric</a:t>
            </a:r>
            <a:r>
              <a:rPr lang="it-IT" altLang="it-IT" sz="2800" b="1" dirty="0">
                <a:solidFill>
                  <a:schemeClr val="bg1"/>
                </a:solidFill>
              </a:rPr>
              <a:t> pattern </a:t>
            </a:r>
            <a:r>
              <a:rPr lang="it-IT" altLang="it-IT" sz="2800" b="1" dirty="0" err="1">
                <a:solidFill>
                  <a:schemeClr val="bg1"/>
                </a:solidFill>
              </a:rPr>
              <a:t>resembles</a:t>
            </a:r>
            <a:r>
              <a:rPr lang="it-IT" altLang="it-IT" sz="2800" b="1" dirty="0">
                <a:solidFill>
                  <a:schemeClr val="bg1"/>
                </a:solidFill>
              </a:rPr>
              <a:t> </a:t>
            </a:r>
            <a:r>
              <a:rPr lang="it-IT" altLang="it-IT" sz="2800" b="1" dirty="0" err="1">
                <a:solidFill>
                  <a:schemeClr val="bg1"/>
                </a:solidFill>
              </a:rPr>
              <a:t>Laragh</a:t>
            </a:r>
            <a:r>
              <a:rPr lang="it-IT" altLang="it-IT" sz="2800" b="1" dirty="0">
                <a:solidFill>
                  <a:schemeClr val="bg1"/>
                </a:solidFill>
              </a:rPr>
              <a:t>'s volume and </a:t>
            </a:r>
            <a:r>
              <a:rPr lang="it-IT" altLang="it-IT" sz="2800" b="1" dirty="0" err="1">
                <a:solidFill>
                  <a:schemeClr val="bg1"/>
                </a:solidFill>
              </a:rPr>
              <a:t>sodium</a:t>
            </a:r>
            <a:r>
              <a:rPr lang="it-IT" altLang="it-IT" sz="2800" b="1" dirty="0">
                <a:solidFill>
                  <a:schemeClr val="bg1"/>
                </a:solidFill>
              </a:rPr>
              <a:t> </a:t>
            </a:r>
            <a:r>
              <a:rPr lang="it-IT" altLang="it-IT" sz="2800" b="1" dirty="0" err="1">
                <a:solidFill>
                  <a:schemeClr val="bg1"/>
                </a:solidFill>
              </a:rPr>
              <a:t>dependent</a:t>
            </a:r>
            <a:r>
              <a:rPr lang="it-IT" altLang="it-IT" sz="2800" b="1" dirty="0">
                <a:solidFill>
                  <a:schemeClr val="bg1"/>
                </a:solidFill>
              </a:rPr>
              <a:t> </a:t>
            </a:r>
            <a:r>
              <a:rPr lang="it-IT" altLang="it-IT" sz="2800" b="1" dirty="0" err="1">
                <a:solidFill>
                  <a:schemeClr val="bg1"/>
                </a:solidFill>
              </a:rPr>
              <a:t>hypertension</a:t>
            </a:r>
            <a:r>
              <a:rPr lang="it-IT" altLang="it-IT" sz="2800" b="1" dirty="0">
                <a:solidFill>
                  <a:schemeClr val="bg1"/>
                </a:solidFill>
              </a:rPr>
              <a:t>.</a:t>
            </a:r>
          </a:p>
        </p:txBody>
      </p:sp>
      <p:pic>
        <p:nvPicPr>
          <p:cNvPr id="41987" name="Picture 3"/>
          <p:cNvPicPr>
            <a:picLocks noChangeAspect="1" noChangeArrowheads="1"/>
          </p:cNvPicPr>
          <p:nvPr/>
        </p:nvPicPr>
        <p:blipFill>
          <a:blip r:embed="rId3" cstate="print">
            <a:lum bright="-4000"/>
          </a:blip>
          <a:srcRect/>
          <a:stretch>
            <a:fillRect/>
          </a:stretch>
        </p:blipFill>
        <p:spPr bwMode="auto">
          <a:xfrm>
            <a:off x="6596063" y="4938713"/>
            <a:ext cx="2547937" cy="191928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wipe(down)">
                                      <p:cBhvr>
                                        <p:cTn id="7" dur="500"/>
                                        <p:tgtEl>
                                          <p:spTgt spid="41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986">
                                            <p:txEl>
                                              <p:pRg st="2" end="2"/>
                                            </p:txEl>
                                          </p:spTgt>
                                        </p:tgtEl>
                                        <p:attrNameLst>
                                          <p:attrName>style.visibility</p:attrName>
                                        </p:attrNameLst>
                                      </p:cBhvr>
                                      <p:to>
                                        <p:strVal val="visible"/>
                                      </p:to>
                                    </p:set>
                                    <p:animEffect transition="in" filter="wipe(down)">
                                      <p:cBhvr>
                                        <p:cTn id="12" dur="500"/>
                                        <p:tgtEl>
                                          <p:spTgt spid="419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79388" y="188913"/>
            <a:ext cx="8964612" cy="5216525"/>
          </a:xfrm>
          <a:prstGeom prst="rect">
            <a:avLst/>
          </a:prstGeom>
          <a:noFill/>
          <a:ln w="9525">
            <a:noFill/>
            <a:miter lim="800000"/>
            <a:headEnd/>
            <a:tailEnd/>
          </a:ln>
          <a:effectLst/>
        </p:spPr>
        <p:txBody>
          <a:bodyPr>
            <a:spAutoFit/>
          </a:bodyPr>
          <a:lstStyle/>
          <a:p>
            <a:endParaRPr lang="it-IT" altLang="it-IT" sz="2800" b="1">
              <a:solidFill>
                <a:schemeClr val="bg1"/>
              </a:solidFill>
            </a:endParaRPr>
          </a:p>
          <a:p>
            <a:endParaRPr lang="it-IT" altLang="it-IT" sz="2800" b="1">
              <a:solidFill>
                <a:schemeClr val="bg1"/>
              </a:solidFill>
            </a:endParaRPr>
          </a:p>
          <a:p>
            <a:pPr>
              <a:buFontTx/>
              <a:buChar char="•"/>
            </a:pPr>
            <a:r>
              <a:rPr lang="it-IT" altLang="it-IT" sz="2800" b="1">
                <a:solidFill>
                  <a:schemeClr val="bg1"/>
                </a:solidFill>
              </a:rPr>
              <a:t>Experimental and clinical studies clearly indicate that, left ventricular concentric geometric pattern benefits mostly from angiotensin II receptor antagonists.</a:t>
            </a:r>
          </a:p>
          <a:p>
            <a:r>
              <a:rPr lang="it-IT" altLang="it-IT" sz="2800" b="1">
                <a:solidFill>
                  <a:schemeClr val="bg1"/>
                </a:solidFill>
              </a:rPr>
              <a:t> </a:t>
            </a:r>
          </a:p>
          <a:p>
            <a:pPr>
              <a:buFontTx/>
              <a:buChar char="•"/>
            </a:pPr>
            <a:r>
              <a:rPr lang="it-IT" altLang="it-IT" sz="2800" b="1">
                <a:solidFill>
                  <a:schemeClr val="bg1"/>
                </a:solidFill>
              </a:rPr>
              <a:t>On the contrary, the eccentric hypertrophy pattern, which has just the opposite hemodynamic and neurohormonal profiles, appears to be refractory to these drugs and to atenolol.</a:t>
            </a:r>
          </a:p>
          <a:p>
            <a:endParaRPr lang="it-IT" altLang="it-IT"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3010">
                                            <p:txEl>
                                              <p:pRg st="2" end="2"/>
                                            </p:txEl>
                                          </p:spTgt>
                                        </p:tgtEl>
                                        <p:attrNameLst>
                                          <p:attrName>style.visibility</p:attrName>
                                        </p:attrNameLst>
                                      </p:cBhvr>
                                      <p:to>
                                        <p:strVal val="visible"/>
                                      </p:to>
                                    </p:set>
                                    <p:animEffect transition="in" filter="randombar(horizontal)">
                                      <p:cBhvr>
                                        <p:cTn id="7" dur="500"/>
                                        <p:tgtEl>
                                          <p:spTgt spid="4301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3010">
                                            <p:txEl>
                                              <p:pRg st="2" end="2"/>
                                            </p:txEl>
                                          </p:spTgt>
                                        </p:tgtEl>
                                        <p:attrNameLst>
                                          <p:attrName>style.visibility</p:attrName>
                                        </p:attrNameLst>
                                      </p:cBhvr>
                                      <p:to>
                                        <p:strVal val="visible"/>
                                      </p:to>
                                    </p:set>
                                    <p:animEffect transition="in" filter="randombar(horizontal)">
                                      <p:cBhvr>
                                        <p:cTn id="12" dur="500"/>
                                        <p:tgtEl>
                                          <p:spTgt spid="43010">
                                            <p:txEl>
                                              <p:pRg st="2" end="2"/>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animEffect transition="in" filter="randombar(horizontal)">
                                      <p:cBhvr>
                                        <p:cTn id="15" dur="500"/>
                                        <p:tgtEl>
                                          <p:spTgt spid="43010">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43010">
                                            <p:txEl>
                                              <p:pRg st="4" end="4"/>
                                            </p:txEl>
                                          </p:spTgt>
                                        </p:tgtEl>
                                        <p:attrNameLst>
                                          <p:attrName>style.visibility</p:attrName>
                                        </p:attrNameLst>
                                      </p:cBhvr>
                                      <p:to>
                                        <p:strVal val="visible"/>
                                      </p:to>
                                    </p:set>
                                    <p:animEffect transition="in" filter="randombar(horizontal)">
                                      <p:cBhvr>
                                        <p:cTn id="18" dur="500"/>
                                        <p:tgtEl>
                                          <p:spTgt spid="430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274638"/>
            <a:ext cx="8229600" cy="1143000"/>
          </a:xfrm>
        </p:spPr>
        <p:txBody>
          <a:bodyPr/>
          <a:lstStyle/>
          <a:p>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i="1" dirty="0" smtClean="0">
                <a:solidFill>
                  <a:schemeClr val="bg1"/>
                </a:solidFill>
              </a:rPr>
              <a:t>Change in left ventricular geometry pattern after one year of</a:t>
            </a:r>
            <a:br>
              <a:rPr lang="en-US" sz="3200" i="1" dirty="0" smtClean="0">
                <a:solidFill>
                  <a:schemeClr val="bg1"/>
                </a:solidFill>
              </a:rPr>
            </a:br>
            <a:r>
              <a:rPr lang="en-US" sz="3200" i="1" dirty="0" smtClean="0">
                <a:solidFill>
                  <a:schemeClr val="bg1"/>
                </a:solidFill>
              </a:rPr>
              <a:t>antihypertensive treatment: </a:t>
            </a:r>
            <a:r>
              <a:rPr lang="en-US" sz="3200" dirty="0" smtClean="0">
                <a:solidFill>
                  <a:schemeClr val="bg1"/>
                </a:solidFill>
              </a:rPr>
              <a:t/>
            </a:r>
            <a:br>
              <a:rPr lang="en-US" sz="3200" dirty="0" smtClean="0">
                <a:solidFill>
                  <a:schemeClr val="bg1"/>
                </a:solidFill>
              </a:rPr>
            </a:br>
            <a:r>
              <a:rPr lang="en-US" sz="3200" i="1" dirty="0" smtClean="0">
                <a:solidFill>
                  <a:schemeClr val="bg1"/>
                </a:solidFill>
              </a:rPr>
              <a:t>The </a:t>
            </a:r>
            <a:r>
              <a:rPr lang="en-US" sz="3200" i="1" dirty="0" err="1" smtClean="0">
                <a:solidFill>
                  <a:schemeClr val="bg1"/>
                </a:solidFill>
              </a:rPr>
              <a:t>losartan</a:t>
            </a:r>
            <a:r>
              <a:rPr lang="en-US" sz="3200" i="1" dirty="0" smtClean="0">
                <a:solidFill>
                  <a:schemeClr val="bg1"/>
                </a:solidFill>
              </a:rPr>
              <a:t> intervention for end point reduction in hypertension </a:t>
            </a:r>
            <a:br>
              <a:rPr lang="en-US" sz="3200" i="1" dirty="0" smtClean="0">
                <a:solidFill>
                  <a:schemeClr val="bg1"/>
                </a:solidFill>
              </a:rPr>
            </a:br>
            <a:r>
              <a:rPr lang="en-US" sz="3200" i="1" dirty="0" smtClean="0">
                <a:solidFill>
                  <a:schemeClr val="bg1"/>
                </a:solidFill>
              </a:rPr>
              <a:t>(LIFE) study</a:t>
            </a:r>
            <a:r>
              <a:rPr lang="en-US" sz="3200" dirty="0" smtClean="0">
                <a:solidFill>
                  <a:schemeClr val="bg1"/>
                </a:solidFill>
              </a:rPr>
              <a:t>, </a:t>
            </a:r>
            <a:r>
              <a:rPr lang="en-US" sz="3200" dirty="0" err="1" smtClean="0">
                <a:solidFill>
                  <a:schemeClr val="bg1"/>
                </a:solidFill>
              </a:rPr>
              <a:t>Watchell</a:t>
            </a:r>
            <a:r>
              <a:rPr lang="en-US" sz="3200" dirty="0" smtClean="0">
                <a:solidFill>
                  <a:schemeClr val="bg1"/>
                </a:solidFill>
              </a:rPr>
              <a:t> K, et</a:t>
            </a:r>
            <a:br>
              <a:rPr lang="en-US" sz="3200" dirty="0" smtClean="0">
                <a:solidFill>
                  <a:schemeClr val="bg1"/>
                </a:solidFill>
              </a:rPr>
            </a:br>
            <a:r>
              <a:rPr lang="en-US" sz="3200" dirty="0" smtClean="0">
                <a:solidFill>
                  <a:schemeClr val="bg1"/>
                </a:solidFill>
              </a:rPr>
              <a:t>al., 2002: 1057–1064, </a:t>
            </a:r>
            <a:br>
              <a:rPr lang="en-US" sz="3200" dirty="0" smtClean="0">
                <a:solidFill>
                  <a:schemeClr val="bg1"/>
                </a:solidFill>
              </a:rPr>
            </a:br>
            <a:r>
              <a:rPr lang="en-US" sz="3200" dirty="0" err="1" smtClean="0">
                <a:solidFill>
                  <a:schemeClr val="bg1"/>
                </a:solidFill>
              </a:rPr>
              <a:t>Amer</a:t>
            </a:r>
            <a:r>
              <a:rPr lang="en-US" sz="3200" dirty="0" smtClean="0">
                <a:solidFill>
                  <a:schemeClr val="bg1"/>
                </a:solidFill>
              </a:rPr>
              <a:t> Heart Journal, 144</a:t>
            </a:r>
            <a:endParaRPr lang="it-IT" sz="32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srcRect/>
          <a:stretch>
            <a:fillRect/>
          </a:stretch>
        </p:blipFill>
        <p:spPr bwMode="auto">
          <a:xfrm>
            <a:off x="1763713" y="0"/>
            <a:ext cx="5686425" cy="5072063"/>
          </a:xfrm>
          <a:prstGeom prst="rect">
            <a:avLst/>
          </a:prstGeom>
          <a:noFill/>
          <a:ln w="9525">
            <a:noFill/>
            <a:miter lim="800000"/>
            <a:headEnd/>
            <a:tailEnd/>
          </a:ln>
          <a:effectLst/>
        </p:spPr>
      </p:pic>
      <p:sp>
        <p:nvSpPr>
          <p:cNvPr id="44035" name="Text Box 5"/>
          <p:cNvSpPr txBox="1">
            <a:spLocks noChangeArrowheads="1"/>
          </p:cNvSpPr>
          <p:nvPr/>
        </p:nvSpPr>
        <p:spPr bwMode="auto">
          <a:xfrm>
            <a:off x="0" y="5084763"/>
            <a:ext cx="8964613" cy="1552575"/>
          </a:xfrm>
          <a:prstGeom prst="rect">
            <a:avLst/>
          </a:prstGeom>
          <a:noFill/>
          <a:ln w="9525">
            <a:noFill/>
            <a:miter lim="800000"/>
            <a:headEnd/>
            <a:tailEnd/>
          </a:ln>
          <a:effectLst/>
        </p:spPr>
        <p:txBody>
          <a:bodyPr>
            <a:spAutoFit/>
          </a:bodyPr>
          <a:lstStyle/>
          <a:p>
            <a:pPr>
              <a:buFontTx/>
              <a:buChar char="•"/>
            </a:pPr>
            <a:r>
              <a:rPr lang="it-IT" altLang="it-IT" sz="2400" b="1">
                <a:solidFill>
                  <a:schemeClr val="bg1"/>
                </a:solidFill>
              </a:rPr>
              <a:t>Normal geometry and concentric remodeling were present only in 20 and 7% respectively. At one year after treatment, the prevalence of normal geometry increased from 20% to 51% and concentric hypertrophy diminished from 24 to 6%.</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cstate="print"/>
          <a:srcRect/>
          <a:stretch>
            <a:fillRect/>
          </a:stretch>
        </p:blipFill>
        <p:spPr bwMode="auto">
          <a:xfrm>
            <a:off x="1547813" y="-26988"/>
            <a:ext cx="5689600" cy="4351338"/>
          </a:xfrm>
          <a:prstGeom prst="rect">
            <a:avLst/>
          </a:prstGeom>
          <a:noFill/>
          <a:ln w="9525">
            <a:noFill/>
            <a:miter lim="800000"/>
            <a:headEnd/>
            <a:tailEnd/>
          </a:ln>
          <a:effectLst/>
        </p:spPr>
      </p:pic>
      <p:sp>
        <p:nvSpPr>
          <p:cNvPr id="45059" name="Text Box 5"/>
          <p:cNvSpPr txBox="1">
            <a:spLocks noChangeArrowheads="1"/>
          </p:cNvSpPr>
          <p:nvPr/>
        </p:nvSpPr>
        <p:spPr bwMode="auto">
          <a:xfrm>
            <a:off x="0" y="4292600"/>
            <a:ext cx="9144000" cy="2647950"/>
          </a:xfrm>
          <a:prstGeom prst="rect">
            <a:avLst/>
          </a:prstGeom>
          <a:noFill/>
          <a:ln w="9525">
            <a:noFill/>
            <a:miter lim="800000"/>
            <a:headEnd/>
            <a:tailEnd/>
          </a:ln>
          <a:effectLst/>
        </p:spPr>
        <p:txBody>
          <a:bodyPr>
            <a:spAutoFit/>
          </a:bodyPr>
          <a:lstStyle/>
          <a:p>
            <a:r>
              <a:rPr lang="it-IT" altLang="it-IT" sz="2400" b="1">
                <a:solidFill>
                  <a:schemeClr val="bg1"/>
                </a:solidFill>
              </a:rPr>
              <a:t>Table shows the change or transition from a given geometric pattern to normal geometry. It should emphasized that, 34% of the patients with concentric hypertrophy, 11%of those with concentric remodeling and 12% with normal geometry developed eccentric hypertrophy. Moreover, 55% of patients with this geometric pattern experienced no change during follow up.</a:t>
            </a:r>
          </a:p>
        </p:txBody>
      </p:sp>
      <p:sp>
        <p:nvSpPr>
          <p:cNvPr id="33800" name="Oval 8"/>
          <p:cNvSpPr>
            <a:spLocks noChangeAspect="1" noChangeArrowheads="1"/>
          </p:cNvSpPr>
          <p:nvPr/>
        </p:nvSpPr>
        <p:spPr bwMode="auto">
          <a:xfrm>
            <a:off x="4643438" y="3284538"/>
            <a:ext cx="896937" cy="823912"/>
          </a:xfrm>
          <a:prstGeom prst="ellipse">
            <a:avLst/>
          </a:prstGeom>
          <a:noFill/>
          <a:ln w="31750">
            <a:solidFill>
              <a:srgbClr val="FF0000"/>
            </a:solidFill>
            <a:round/>
            <a:headEnd/>
            <a:tailEnd/>
          </a:ln>
          <a:effectLst/>
        </p:spPr>
        <p:txBody>
          <a:bodyPr wrap="none" anchor="ctr"/>
          <a:lstStyle/>
          <a:p>
            <a:endParaRPr lang="it-IT" altLang="it-IT"/>
          </a:p>
        </p:txBody>
      </p:sp>
      <p:sp>
        <p:nvSpPr>
          <p:cNvPr id="5" name="Oval 8"/>
          <p:cNvSpPr>
            <a:spLocks noChangeAspect="1" noChangeArrowheads="1"/>
          </p:cNvSpPr>
          <p:nvPr/>
        </p:nvSpPr>
        <p:spPr bwMode="auto">
          <a:xfrm>
            <a:off x="4644008" y="2636912"/>
            <a:ext cx="896937" cy="823912"/>
          </a:xfrm>
          <a:prstGeom prst="ellipse">
            <a:avLst/>
          </a:prstGeom>
          <a:noFill/>
          <a:ln w="31750">
            <a:solidFill>
              <a:srgbClr val="00B050"/>
            </a:solidFill>
            <a:round/>
            <a:headEnd/>
            <a:tailEnd/>
          </a:ln>
          <a:effectLst/>
        </p:spPr>
        <p:txBody>
          <a:bodyPr wrap="none" anchor="ctr"/>
          <a:lstStyle/>
          <a:p>
            <a:endParaRPr lang="it-IT"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800"/>
                                        </p:tgtEl>
                                        <p:attrNameLst>
                                          <p:attrName>style.visibility</p:attrName>
                                        </p:attrNameLst>
                                      </p:cBhvr>
                                      <p:to>
                                        <p:strVal val="visible"/>
                                      </p:to>
                                    </p:set>
                                    <p:animEffect transition="in" filter="fade">
                                      <p:cBhvr>
                                        <p:cTn id="12" dur="20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0"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484784"/>
            <a:ext cx="9207722" cy="3509581"/>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39552" y="332656"/>
            <a:ext cx="7172325" cy="876300"/>
          </a:xfrm>
          <a:prstGeom prst="rect">
            <a:avLst/>
          </a:prstGeom>
          <a:noFill/>
          <a:ln w="9525">
            <a:noFill/>
            <a:miter lim="800000"/>
            <a:headEnd/>
            <a:tailEnd/>
          </a:ln>
        </p:spPr>
      </p:pic>
      <p:sp>
        <p:nvSpPr>
          <p:cNvPr id="4" name="Rettangolo 3"/>
          <p:cNvSpPr/>
          <p:nvPr/>
        </p:nvSpPr>
        <p:spPr>
          <a:xfrm>
            <a:off x="179512" y="2204864"/>
            <a:ext cx="8640960" cy="1728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323528" y="260648"/>
            <a:ext cx="8820472" cy="4401205"/>
          </a:xfrm>
          <a:prstGeom prst="rect">
            <a:avLst/>
          </a:prstGeom>
          <a:noFill/>
          <a:ln w="9525">
            <a:noFill/>
            <a:miter lim="800000"/>
            <a:headEnd/>
            <a:tailEnd/>
          </a:ln>
          <a:effectLst/>
        </p:spPr>
        <p:txBody>
          <a:bodyPr wrap="square">
            <a:spAutoFit/>
          </a:bodyPr>
          <a:lstStyle/>
          <a:p>
            <a:pPr>
              <a:buFont typeface="Arial" pitchFamily="34" charset="0"/>
              <a:buChar char="•"/>
            </a:pPr>
            <a:r>
              <a:rPr lang="it-IT" altLang="it-IT" sz="2800" b="1" dirty="0" err="1">
                <a:solidFill>
                  <a:schemeClr val="bg1"/>
                </a:solidFill>
              </a:rPr>
              <a:t>Therefore</a:t>
            </a:r>
            <a:r>
              <a:rPr lang="it-IT" altLang="it-IT" sz="2800" b="1" dirty="0">
                <a:solidFill>
                  <a:schemeClr val="bg1"/>
                </a:solidFill>
              </a:rPr>
              <a:t>, </a:t>
            </a:r>
            <a:r>
              <a:rPr lang="it-IT" altLang="it-IT" sz="2800" b="1" dirty="0" err="1">
                <a:solidFill>
                  <a:schemeClr val="bg1"/>
                </a:solidFill>
              </a:rPr>
              <a:t>eccentric</a:t>
            </a:r>
            <a:r>
              <a:rPr lang="it-IT" altLang="it-IT" sz="2800" b="1" dirty="0">
                <a:solidFill>
                  <a:schemeClr val="bg1"/>
                </a:solidFill>
              </a:rPr>
              <a:t> </a:t>
            </a:r>
            <a:r>
              <a:rPr lang="it-IT" altLang="it-IT" sz="2800" b="1" dirty="0" err="1">
                <a:solidFill>
                  <a:schemeClr val="bg1"/>
                </a:solidFill>
              </a:rPr>
              <a:t>hypertrophy</a:t>
            </a:r>
            <a:r>
              <a:rPr lang="it-IT" altLang="it-IT" sz="2800" b="1" dirty="0">
                <a:solidFill>
                  <a:schemeClr val="bg1"/>
                </a:solidFill>
              </a:rPr>
              <a:t> </a:t>
            </a:r>
            <a:r>
              <a:rPr lang="it-IT" altLang="it-IT" sz="2800" b="1" dirty="0" err="1">
                <a:solidFill>
                  <a:schemeClr val="bg1"/>
                </a:solidFill>
              </a:rPr>
              <a:t>was</a:t>
            </a:r>
            <a:r>
              <a:rPr lang="it-IT" altLang="it-IT" sz="2800" b="1" dirty="0">
                <a:solidFill>
                  <a:schemeClr val="bg1"/>
                </a:solidFill>
              </a:rPr>
              <a:t> </a:t>
            </a:r>
            <a:r>
              <a:rPr lang="it-IT" altLang="it-IT" sz="2800" b="1" dirty="0" err="1">
                <a:solidFill>
                  <a:schemeClr val="bg1"/>
                </a:solidFill>
              </a:rPr>
              <a:t>not</a:t>
            </a:r>
            <a:r>
              <a:rPr lang="it-IT" altLang="it-IT" sz="2800" b="1" dirty="0">
                <a:solidFill>
                  <a:schemeClr val="bg1"/>
                </a:solidFill>
              </a:rPr>
              <a:t> </a:t>
            </a:r>
            <a:r>
              <a:rPr lang="it-IT" altLang="it-IT" sz="2800" b="1" dirty="0" err="1">
                <a:solidFill>
                  <a:schemeClr val="bg1"/>
                </a:solidFill>
              </a:rPr>
              <a:t>only</a:t>
            </a:r>
            <a:r>
              <a:rPr lang="it-IT" altLang="it-IT" sz="2800" b="1" dirty="0">
                <a:solidFill>
                  <a:schemeClr val="bg1"/>
                </a:solidFill>
              </a:rPr>
              <a:t> the </a:t>
            </a:r>
            <a:r>
              <a:rPr lang="it-IT" altLang="it-IT" sz="2800" b="1" dirty="0" err="1">
                <a:solidFill>
                  <a:schemeClr val="bg1"/>
                </a:solidFill>
              </a:rPr>
              <a:t>most</a:t>
            </a:r>
            <a:r>
              <a:rPr lang="it-IT" altLang="it-IT" sz="2800" b="1" dirty="0">
                <a:solidFill>
                  <a:schemeClr val="bg1"/>
                </a:solidFill>
              </a:rPr>
              <a:t> </a:t>
            </a:r>
            <a:r>
              <a:rPr lang="it-IT" altLang="it-IT" sz="2800" b="1" dirty="0" err="1">
                <a:solidFill>
                  <a:schemeClr val="bg1"/>
                </a:solidFill>
              </a:rPr>
              <a:t>refractory</a:t>
            </a:r>
            <a:r>
              <a:rPr lang="it-IT" altLang="it-IT" sz="2800" b="1" dirty="0">
                <a:solidFill>
                  <a:schemeClr val="bg1"/>
                </a:solidFill>
              </a:rPr>
              <a:t> pattern </a:t>
            </a:r>
            <a:r>
              <a:rPr lang="it-IT" altLang="it-IT" sz="2800" b="1" dirty="0" err="1">
                <a:solidFill>
                  <a:schemeClr val="bg1"/>
                </a:solidFill>
              </a:rPr>
              <a:t>to</a:t>
            </a:r>
            <a:r>
              <a:rPr lang="it-IT" altLang="it-IT" sz="2800" b="1" dirty="0">
                <a:solidFill>
                  <a:schemeClr val="bg1"/>
                </a:solidFill>
              </a:rPr>
              <a:t> treatment, </a:t>
            </a:r>
            <a:r>
              <a:rPr lang="it-IT" altLang="it-IT" sz="2800" b="1" dirty="0" err="1">
                <a:solidFill>
                  <a:schemeClr val="bg1"/>
                </a:solidFill>
              </a:rPr>
              <a:t>but</a:t>
            </a:r>
            <a:r>
              <a:rPr lang="it-IT" altLang="it-IT" sz="2800" b="1" dirty="0">
                <a:solidFill>
                  <a:schemeClr val="bg1"/>
                </a:solidFill>
              </a:rPr>
              <a:t> </a:t>
            </a:r>
            <a:r>
              <a:rPr lang="it-IT" altLang="it-IT" sz="2800" b="1" dirty="0" err="1">
                <a:solidFill>
                  <a:schemeClr val="bg1"/>
                </a:solidFill>
              </a:rPr>
              <a:t>it</a:t>
            </a:r>
            <a:r>
              <a:rPr lang="it-IT" altLang="it-IT" sz="2800" b="1" dirty="0">
                <a:solidFill>
                  <a:schemeClr val="bg1"/>
                </a:solidFill>
              </a:rPr>
              <a:t> </a:t>
            </a:r>
            <a:r>
              <a:rPr lang="it-IT" altLang="it-IT" sz="2800" b="1" dirty="0" err="1">
                <a:solidFill>
                  <a:schemeClr val="bg1"/>
                </a:solidFill>
              </a:rPr>
              <a:t>became</a:t>
            </a:r>
            <a:r>
              <a:rPr lang="it-IT" altLang="it-IT" sz="2800" b="1" dirty="0">
                <a:solidFill>
                  <a:schemeClr val="bg1"/>
                </a:solidFill>
              </a:rPr>
              <a:t> a common </a:t>
            </a:r>
            <a:r>
              <a:rPr lang="it-IT" altLang="it-IT" sz="2800" b="1" dirty="0" err="1">
                <a:solidFill>
                  <a:schemeClr val="bg1"/>
                </a:solidFill>
              </a:rPr>
              <a:t>final</a:t>
            </a:r>
            <a:r>
              <a:rPr lang="it-IT" altLang="it-IT" sz="2800" b="1" dirty="0">
                <a:solidFill>
                  <a:schemeClr val="bg1"/>
                </a:solidFill>
              </a:rPr>
              <a:t> </a:t>
            </a:r>
            <a:r>
              <a:rPr lang="it-IT" altLang="it-IT" sz="2800" b="1" dirty="0" err="1">
                <a:solidFill>
                  <a:schemeClr val="bg1"/>
                </a:solidFill>
              </a:rPr>
              <a:t>pathway</a:t>
            </a:r>
            <a:r>
              <a:rPr lang="it-IT" altLang="it-IT" sz="2800" b="1" dirty="0">
                <a:solidFill>
                  <a:schemeClr val="bg1"/>
                </a:solidFill>
              </a:rPr>
              <a:t> </a:t>
            </a:r>
            <a:r>
              <a:rPr lang="it-IT" altLang="it-IT" sz="2800" b="1" dirty="0" err="1">
                <a:solidFill>
                  <a:schemeClr val="bg1"/>
                </a:solidFill>
              </a:rPr>
              <a:t>for</a:t>
            </a:r>
            <a:r>
              <a:rPr lang="it-IT" altLang="it-IT" sz="2800" b="1" dirty="0">
                <a:solidFill>
                  <a:schemeClr val="bg1"/>
                </a:solidFill>
              </a:rPr>
              <a:t> the </a:t>
            </a:r>
            <a:r>
              <a:rPr lang="it-IT" altLang="it-IT" sz="2800" b="1" dirty="0" err="1">
                <a:solidFill>
                  <a:schemeClr val="bg1"/>
                </a:solidFill>
              </a:rPr>
              <a:t>other</a:t>
            </a:r>
            <a:r>
              <a:rPr lang="it-IT" altLang="it-IT" sz="2800" b="1" dirty="0">
                <a:solidFill>
                  <a:schemeClr val="bg1"/>
                </a:solidFill>
              </a:rPr>
              <a:t> </a:t>
            </a:r>
            <a:r>
              <a:rPr lang="it-IT" altLang="it-IT" sz="2800" b="1" dirty="0" err="1">
                <a:solidFill>
                  <a:schemeClr val="bg1"/>
                </a:solidFill>
              </a:rPr>
              <a:t>geometric</a:t>
            </a:r>
            <a:r>
              <a:rPr lang="it-IT" altLang="it-IT" sz="2800" b="1" dirty="0">
                <a:solidFill>
                  <a:schemeClr val="bg1"/>
                </a:solidFill>
              </a:rPr>
              <a:t> </a:t>
            </a:r>
            <a:r>
              <a:rPr lang="it-IT" altLang="it-IT" sz="2800" b="1" dirty="0" err="1">
                <a:solidFill>
                  <a:schemeClr val="bg1"/>
                </a:solidFill>
              </a:rPr>
              <a:t>patterns</a:t>
            </a:r>
            <a:r>
              <a:rPr lang="it-IT" altLang="it-IT" sz="2800" b="1" dirty="0">
                <a:solidFill>
                  <a:schemeClr val="bg1"/>
                </a:solidFill>
              </a:rPr>
              <a:t>.</a:t>
            </a:r>
            <a:r>
              <a:rPr lang="it-IT" altLang="it-IT" sz="2800" b="1" dirty="0">
                <a:solidFill>
                  <a:srgbClr val="FF0000"/>
                </a:solidFill>
              </a:rPr>
              <a:t> </a:t>
            </a:r>
            <a:endParaRPr lang="it-IT" altLang="it-IT" sz="2800" b="1" dirty="0" smtClean="0">
              <a:solidFill>
                <a:srgbClr val="FF0000"/>
              </a:solidFill>
            </a:endParaRPr>
          </a:p>
          <a:p>
            <a:pPr>
              <a:buFont typeface="Arial" pitchFamily="34" charset="0"/>
              <a:buChar char="•"/>
            </a:pPr>
            <a:endParaRPr lang="it-IT" altLang="it-IT" sz="2800" b="1" dirty="0">
              <a:solidFill>
                <a:srgbClr val="FF0000"/>
              </a:solidFill>
            </a:endParaRPr>
          </a:p>
          <a:p>
            <a:pPr>
              <a:buFont typeface="Arial" pitchFamily="34" charset="0"/>
              <a:buChar char="•"/>
            </a:pPr>
            <a:r>
              <a:rPr lang="it-IT" altLang="it-IT" sz="2800" b="1" dirty="0">
                <a:solidFill>
                  <a:srgbClr val="FF0000"/>
                </a:solidFill>
              </a:rPr>
              <a:t>At </a:t>
            </a:r>
            <a:r>
              <a:rPr lang="it-IT" altLang="it-IT" sz="2800" b="1" dirty="0" err="1">
                <a:solidFill>
                  <a:srgbClr val="FF0000"/>
                </a:solidFill>
              </a:rPr>
              <a:t>four</a:t>
            </a:r>
            <a:r>
              <a:rPr lang="it-IT" altLang="it-IT" sz="2800" b="1" dirty="0">
                <a:solidFill>
                  <a:srgbClr val="FF0000"/>
                </a:solidFill>
              </a:rPr>
              <a:t> </a:t>
            </a:r>
            <a:r>
              <a:rPr lang="it-IT" altLang="it-IT" sz="2800" b="1" dirty="0" err="1">
                <a:solidFill>
                  <a:srgbClr val="FF0000"/>
                </a:solidFill>
              </a:rPr>
              <a:t>years</a:t>
            </a:r>
            <a:r>
              <a:rPr lang="it-IT" altLang="it-IT" sz="2800" b="1" dirty="0">
                <a:solidFill>
                  <a:schemeClr val="bg1"/>
                </a:solidFill>
              </a:rPr>
              <a:t> </a:t>
            </a:r>
            <a:r>
              <a:rPr lang="it-IT" altLang="it-IT" sz="2800" b="1" dirty="0" err="1">
                <a:solidFill>
                  <a:schemeClr val="bg1"/>
                </a:solidFill>
              </a:rPr>
              <a:t>after</a:t>
            </a:r>
            <a:r>
              <a:rPr lang="it-IT" altLang="it-IT" sz="2800" b="1" dirty="0">
                <a:solidFill>
                  <a:schemeClr val="bg1"/>
                </a:solidFill>
              </a:rPr>
              <a:t> treatment, in middle </a:t>
            </a:r>
            <a:r>
              <a:rPr lang="it-IT" altLang="it-IT" sz="2800" b="1" dirty="0" err="1">
                <a:solidFill>
                  <a:schemeClr val="bg1"/>
                </a:solidFill>
              </a:rPr>
              <a:t>age</a:t>
            </a:r>
            <a:r>
              <a:rPr lang="it-IT" altLang="it-IT" sz="2800" b="1" dirty="0">
                <a:solidFill>
                  <a:schemeClr val="bg1"/>
                </a:solidFill>
              </a:rPr>
              <a:t> and </a:t>
            </a:r>
            <a:r>
              <a:rPr lang="it-IT" altLang="it-IT" sz="2800" b="1" dirty="0" err="1">
                <a:solidFill>
                  <a:schemeClr val="bg1"/>
                </a:solidFill>
              </a:rPr>
              <a:t>older</a:t>
            </a:r>
            <a:r>
              <a:rPr lang="it-IT" altLang="it-IT" sz="2800" b="1" dirty="0">
                <a:solidFill>
                  <a:schemeClr val="bg1"/>
                </a:solidFill>
              </a:rPr>
              <a:t> </a:t>
            </a:r>
            <a:r>
              <a:rPr lang="it-IT" altLang="it-IT" sz="2800" b="1" dirty="0" err="1">
                <a:solidFill>
                  <a:schemeClr val="bg1"/>
                </a:solidFill>
              </a:rPr>
              <a:t>patients</a:t>
            </a:r>
            <a:r>
              <a:rPr lang="it-IT" altLang="it-IT" sz="2800" b="1" dirty="0">
                <a:solidFill>
                  <a:schemeClr val="bg1"/>
                </a:solidFill>
              </a:rPr>
              <a:t>, the </a:t>
            </a:r>
            <a:r>
              <a:rPr lang="it-IT" altLang="it-IT" sz="2800" b="1" dirty="0" err="1">
                <a:solidFill>
                  <a:schemeClr val="bg1"/>
                </a:solidFill>
              </a:rPr>
              <a:t>percentage</a:t>
            </a:r>
            <a:r>
              <a:rPr lang="it-IT" altLang="it-IT" sz="2800" b="1" dirty="0">
                <a:solidFill>
                  <a:schemeClr val="bg1"/>
                </a:solidFill>
              </a:rPr>
              <a:t> </a:t>
            </a:r>
            <a:r>
              <a:rPr lang="it-IT" altLang="it-IT" sz="2800" b="1" dirty="0" err="1">
                <a:solidFill>
                  <a:schemeClr val="bg1"/>
                </a:solidFill>
              </a:rPr>
              <a:t>of</a:t>
            </a:r>
            <a:r>
              <a:rPr lang="it-IT" altLang="it-IT" sz="2800" b="1" dirty="0">
                <a:solidFill>
                  <a:schemeClr val="bg1"/>
                </a:solidFill>
              </a:rPr>
              <a:t> </a:t>
            </a:r>
            <a:r>
              <a:rPr lang="it-IT" altLang="it-IT" sz="2800" b="1" dirty="0" err="1">
                <a:solidFill>
                  <a:schemeClr val="bg1"/>
                </a:solidFill>
              </a:rPr>
              <a:t>patients</a:t>
            </a:r>
            <a:r>
              <a:rPr lang="it-IT" altLang="it-IT" sz="2800" b="1" dirty="0">
                <a:solidFill>
                  <a:schemeClr val="bg1"/>
                </a:solidFill>
              </a:rPr>
              <a:t> </a:t>
            </a:r>
            <a:r>
              <a:rPr lang="it-IT" altLang="it-IT" sz="2800" b="1" dirty="0" err="1">
                <a:solidFill>
                  <a:schemeClr val="bg1"/>
                </a:solidFill>
              </a:rPr>
              <a:t>with</a:t>
            </a:r>
            <a:r>
              <a:rPr lang="it-IT" altLang="it-IT" sz="2800" b="1" dirty="0">
                <a:solidFill>
                  <a:schemeClr val="bg1"/>
                </a:solidFill>
              </a:rPr>
              <a:t> </a:t>
            </a:r>
            <a:r>
              <a:rPr lang="it-IT" altLang="it-IT" sz="2800" b="1" dirty="0" err="1" smtClean="0">
                <a:solidFill>
                  <a:schemeClr val="bg1"/>
                </a:solidFill>
              </a:rPr>
              <a:t>concentric</a:t>
            </a:r>
            <a:r>
              <a:rPr lang="it-IT" altLang="it-IT" sz="2800" b="1" dirty="0">
                <a:solidFill>
                  <a:schemeClr val="bg1"/>
                </a:solidFill>
              </a:rPr>
              <a:t> </a:t>
            </a:r>
            <a:r>
              <a:rPr lang="it-IT" altLang="it-IT" sz="2800" b="1" dirty="0" err="1" smtClean="0">
                <a:solidFill>
                  <a:schemeClr val="bg1"/>
                </a:solidFill>
              </a:rPr>
              <a:t>hypertrophy</a:t>
            </a:r>
            <a:r>
              <a:rPr lang="it-IT" altLang="it-IT" sz="2800" b="1" dirty="0" smtClean="0">
                <a:solidFill>
                  <a:schemeClr val="bg1"/>
                </a:solidFill>
              </a:rPr>
              <a:t> </a:t>
            </a:r>
            <a:r>
              <a:rPr lang="it-IT" altLang="it-IT" sz="2800" b="1" dirty="0" err="1">
                <a:solidFill>
                  <a:schemeClr val="bg1"/>
                </a:solidFill>
              </a:rPr>
              <a:t>decreases</a:t>
            </a:r>
            <a:r>
              <a:rPr lang="it-IT" altLang="it-IT" sz="2800" b="1" dirty="0">
                <a:solidFill>
                  <a:schemeClr val="bg1"/>
                </a:solidFill>
              </a:rPr>
              <a:t> </a:t>
            </a:r>
            <a:r>
              <a:rPr lang="it-IT" altLang="it-IT" sz="2800" b="1" dirty="0" err="1">
                <a:solidFill>
                  <a:schemeClr val="bg1"/>
                </a:solidFill>
              </a:rPr>
              <a:t>markedly</a:t>
            </a:r>
            <a:r>
              <a:rPr lang="it-IT" altLang="it-IT" sz="2800" b="1" dirty="0">
                <a:solidFill>
                  <a:schemeClr val="bg1"/>
                </a:solidFill>
              </a:rPr>
              <a:t>, </a:t>
            </a:r>
            <a:r>
              <a:rPr lang="it-IT" altLang="it-IT" sz="2800" b="1" dirty="0" err="1">
                <a:solidFill>
                  <a:schemeClr val="bg1"/>
                </a:solidFill>
              </a:rPr>
              <a:t>whereas</a:t>
            </a:r>
            <a:r>
              <a:rPr lang="it-IT" altLang="it-IT" sz="2800" b="1" dirty="0">
                <a:solidFill>
                  <a:schemeClr val="bg1"/>
                </a:solidFill>
              </a:rPr>
              <a:t>, the </a:t>
            </a:r>
            <a:r>
              <a:rPr lang="it-IT" altLang="it-IT" sz="2800" b="1" dirty="0" err="1">
                <a:solidFill>
                  <a:schemeClr val="bg1"/>
                </a:solidFill>
              </a:rPr>
              <a:t>percentage</a:t>
            </a:r>
            <a:r>
              <a:rPr lang="it-IT" altLang="it-IT" sz="2800" b="1" dirty="0">
                <a:solidFill>
                  <a:schemeClr val="bg1"/>
                </a:solidFill>
              </a:rPr>
              <a:t> </a:t>
            </a:r>
            <a:r>
              <a:rPr lang="it-IT" altLang="it-IT" sz="2800" b="1" dirty="0" err="1" smtClean="0">
                <a:solidFill>
                  <a:schemeClr val="bg1"/>
                </a:solidFill>
              </a:rPr>
              <a:t>of</a:t>
            </a:r>
            <a:r>
              <a:rPr lang="it-IT" altLang="it-IT" sz="2800" b="1" dirty="0">
                <a:solidFill>
                  <a:schemeClr val="bg1"/>
                </a:solidFill>
              </a:rPr>
              <a:t> </a:t>
            </a:r>
            <a:r>
              <a:rPr lang="it-IT" altLang="it-IT" sz="2800" b="1" dirty="0" err="1" smtClean="0">
                <a:solidFill>
                  <a:schemeClr val="bg1"/>
                </a:solidFill>
              </a:rPr>
              <a:t>patients</a:t>
            </a:r>
            <a:r>
              <a:rPr lang="it-IT" altLang="it-IT" sz="2800" b="1" dirty="0" smtClean="0">
                <a:solidFill>
                  <a:schemeClr val="bg1"/>
                </a:solidFill>
              </a:rPr>
              <a:t> </a:t>
            </a:r>
            <a:r>
              <a:rPr lang="it-IT" altLang="it-IT" sz="2800" b="1" dirty="0" err="1">
                <a:solidFill>
                  <a:schemeClr val="bg1"/>
                </a:solidFill>
              </a:rPr>
              <a:t>with</a:t>
            </a:r>
            <a:r>
              <a:rPr lang="it-IT" altLang="it-IT" sz="2800" b="1" dirty="0">
                <a:solidFill>
                  <a:schemeClr val="bg1"/>
                </a:solidFill>
              </a:rPr>
              <a:t> </a:t>
            </a:r>
            <a:r>
              <a:rPr lang="it-IT" altLang="it-IT" sz="2800" b="1" dirty="0" err="1">
                <a:solidFill>
                  <a:schemeClr val="bg1"/>
                </a:solidFill>
              </a:rPr>
              <a:t>eccentric</a:t>
            </a:r>
            <a:r>
              <a:rPr lang="it-IT" altLang="it-IT" sz="2800" b="1" dirty="0">
                <a:solidFill>
                  <a:schemeClr val="bg1"/>
                </a:solidFill>
              </a:rPr>
              <a:t> </a:t>
            </a:r>
            <a:r>
              <a:rPr lang="it-IT" altLang="it-IT" sz="2800" b="1" dirty="0" err="1">
                <a:solidFill>
                  <a:schemeClr val="bg1"/>
                </a:solidFill>
              </a:rPr>
              <a:t>hypertrophy</a:t>
            </a:r>
            <a:r>
              <a:rPr lang="it-IT" altLang="it-IT" sz="2800" b="1" dirty="0">
                <a:solidFill>
                  <a:schemeClr val="bg1"/>
                </a:solidFill>
              </a:rPr>
              <a:t> </a:t>
            </a:r>
            <a:r>
              <a:rPr lang="it-IT" altLang="it-IT" sz="2800" b="1" dirty="0" err="1">
                <a:solidFill>
                  <a:schemeClr val="bg1"/>
                </a:solidFill>
              </a:rPr>
              <a:t>diminishes</a:t>
            </a:r>
            <a:r>
              <a:rPr lang="it-IT" altLang="it-IT" sz="2800" b="1" dirty="0">
                <a:solidFill>
                  <a:schemeClr val="bg1"/>
                </a:solidFill>
              </a:rPr>
              <a:t> </a:t>
            </a:r>
            <a:r>
              <a:rPr lang="it-IT" altLang="it-IT" sz="2800" b="1" dirty="0" err="1">
                <a:solidFill>
                  <a:schemeClr val="bg1"/>
                </a:solidFill>
              </a:rPr>
              <a:t>minimally</a:t>
            </a:r>
            <a:r>
              <a:rPr lang="it-IT" altLang="it-IT" sz="2800" b="1"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fade">
                                      <p:cBhvr>
                                        <p:cTn id="7" dur="20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fade">
                                      <p:cBhvr>
                                        <p:cTn id="12" dur="2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it-IT" altLang="it-IT" sz="2400" b="1" dirty="0" err="1" smtClean="0">
                <a:solidFill>
                  <a:srgbClr val="FFFF00"/>
                </a:solidFill>
              </a:rPr>
              <a:t>Importance</a:t>
            </a:r>
            <a:r>
              <a:rPr lang="it-IT" altLang="it-IT" sz="2400" b="1" dirty="0" smtClean="0">
                <a:solidFill>
                  <a:srgbClr val="FFFF00"/>
                </a:solidFill>
              </a:rPr>
              <a:t> of </a:t>
            </a:r>
            <a:r>
              <a:rPr lang="it-IT" altLang="it-IT" sz="2400" b="1" dirty="0" err="1" smtClean="0">
                <a:solidFill>
                  <a:srgbClr val="FFFF00"/>
                </a:solidFill>
              </a:rPr>
              <a:t>blood</a:t>
            </a:r>
            <a:r>
              <a:rPr lang="it-IT" altLang="it-IT" sz="2400" b="1" dirty="0" smtClean="0">
                <a:solidFill>
                  <a:srgbClr val="FFFF00"/>
                </a:solidFill>
              </a:rPr>
              <a:t> pressure control in </a:t>
            </a:r>
            <a:r>
              <a:rPr lang="it-IT" altLang="it-IT" sz="2400" b="1" dirty="0" err="1" smtClean="0">
                <a:solidFill>
                  <a:srgbClr val="FFFF00"/>
                </a:solidFill>
              </a:rPr>
              <a:t>left</a:t>
            </a:r>
            <a:r>
              <a:rPr lang="it-IT" altLang="it-IT" sz="2400" b="1" dirty="0" smtClean="0">
                <a:solidFill>
                  <a:srgbClr val="FFFF00"/>
                </a:solidFill>
              </a:rPr>
              <a:t> </a:t>
            </a:r>
            <a:r>
              <a:rPr lang="it-IT" altLang="it-IT" sz="2400" b="1" dirty="0" err="1" smtClean="0">
                <a:solidFill>
                  <a:srgbClr val="FFFF00"/>
                </a:solidFill>
              </a:rPr>
              <a:t>ventricular</a:t>
            </a:r>
            <a:r>
              <a:rPr lang="it-IT" altLang="it-IT" sz="2400" b="1" dirty="0" smtClean="0">
                <a:solidFill>
                  <a:srgbClr val="FFFF00"/>
                </a:solidFill>
              </a:rPr>
              <a:t> mass </a:t>
            </a:r>
            <a:r>
              <a:rPr lang="it-IT" altLang="it-IT" sz="2400" b="1" dirty="0" err="1" smtClean="0">
                <a:solidFill>
                  <a:srgbClr val="FFFF00"/>
                </a:solidFill>
              </a:rPr>
              <a:t>regression</a:t>
            </a:r>
            <a:r>
              <a:rPr lang="it-IT" altLang="it-IT" sz="2400" b="1" dirty="0" smtClean="0"/>
              <a:t> </a:t>
            </a:r>
            <a:r>
              <a:rPr lang="it-IT" altLang="it-IT" sz="4000" b="1" dirty="0" smtClean="0"/>
              <a:t/>
            </a:r>
            <a:br>
              <a:rPr lang="it-IT" altLang="it-IT" sz="4000" b="1" dirty="0" smtClean="0"/>
            </a:br>
            <a:r>
              <a:rPr lang="it-IT" altLang="it-IT" sz="2400" u="sng" dirty="0" smtClean="0">
                <a:solidFill>
                  <a:schemeClr val="bg1"/>
                </a:solidFill>
                <a:hlinkClick r:id="rId2" tooltip="Go to Journal of the American Society of Hypertension on ScienceDirect"/>
              </a:rPr>
              <a:t>Journal of the American Society of </a:t>
            </a:r>
            <a:r>
              <a:rPr lang="it-IT" altLang="it-IT" sz="2400" u="sng" dirty="0" err="1" smtClean="0">
                <a:solidFill>
                  <a:schemeClr val="bg1"/>
                </a:solidFill>
                <a:hlinkClick r:id="rId2" tooltip="Go to Journal of the American Society of Hypertension on ScienceDirect"/>
              </a:rPr>
              <a:t>Hypertension</a:t>
            </a:r>
            <a:r>
              <a:rPr lang="it-IT" altLang="it-IT" sz="4000" dirty="0" smtClean="0">
                <a:solidFill>
                  <a:schemeClr val="bg1"/>
                </a:solidFill>
              </a:rPr>
              <a:t/>
            </a:r>
            <a:br>
              <a:rPr lang="it-IT" altLang="it-IT" sz="4000" dirty="0" smtClean="0">
                <a:solidFill>
                  <a:schemeClr val="bg1"/>
                </a:solidFill>
              </a:rPr>
            </a:br>
            <a:r>
              <a:rPr lang="it-IT" altLang="it-IT" sz="2000" dirty="0" smtClean="0">
                <a:solidFill>
                  <a:schemeClr val="bg1"/>
                </a:solidFill>
              </a:rPr>
              <a:t>2010, 4; 6:302–310</a:t>
            </a:r>
          </a:p>
        </p:txBody>
      </p:sp>
      <p:sp>
        <p:nvSpPr>
          <p:cNvPr id="50179" name="Rectangle 3"/>
          <p:cNvSpPr>
            <a:spLocks noGrp="1" noChangeArrowheads="1"/>
          </p:cNvSpPr>
          <p:nvPr>
            <p:ph type="body" idx="1"/>
          </p:nvPr>
        </p:nvSpPr>
        <p:spPr/>
        <p:txBody>
          <a:bodyPr/>
          <a:lstStyle/>
          <a:p>
            <a:pPr eaLnBrk="1" hangingPunct="1">
              <a:lnSpc>
                <a:spcPct val="80000"/>
              </a:lnSpc>
            </a:pPr>
            <a:r>
              <a:rPr lang="it-IT" altLang="it-IT" sz="2800" dirty="0" smtClean="0"/>
              <a:t> </a:t>
            </a:r>
            <a:r>
              <a:rPr lang="it-IT" altLang="it-IT" i="1" dirty="0" smtClean="0">
                <a:solidFill>
                  <a:schemeClr val="bg1"/>
                </a:solidFill>
                <a:latin typeface="Arial" panose="020B0604020202020204" pitchFamily="34" charset="0"/>
                <a:cs typeface="Arial" panose="020B0604020202020204" pitchFamily="34" charset="0"/>
              </a:rPr>
              <a:t>At </a:t>
            </a:r>
            <a:r>
              <a:rPr lang="it-IT" altLang="it-IT" i="1" dirty="0" err="1" smtClean="0">
                <a:solidFill>
                  <a:schemeClr val="bg1"/>
                </a:solidFill>
                <a:latin typeface="Arial" panose="020B0604020202020204" pitchFamily="34" charset="0"/>
                <a:cs typeface="Arial" panose="020B0604020202020204" pitchFamily="34" charset="0"/>
              </a:rPr>
              <a:t>month</a:t>
            </a:r>
            <a:r>
              <a:rPr lang="it-IT" altLang="it-IT" i="1" dirty="0" smtClean="0">
                <a:solidFill>
                  <a:schemeClr val="bg1"/>
                </a:solidFill>
                <a:latin typeface="Arial" panose="020B0604020202020204" pitchFamily="34" charset="0"/>
                <a:cs typeface="Arial" panose="020B0604020202020204" pitchFamily="34" charset="0"/>
              </a:rPr>
              <a:t> 12 (last </a:t>
            </a:r>
            <a:r>
              <a:rPr lang="it-IT" altLang="it-IT" i="1" dirty="0" err="1" smtClean="0">
                <a:solidFill>
                  <a:schemeClr val="bg1"/>
                </a:solidFill>
                <a:latin typeface="Arial" panose="020B0604020202020204" pitchFamily="34" charset="0"/>
                <a:cs typeface="Arial" panose="020B0604020202020204" pitchFamily="34" charset="0"/>
              </a:rPr>
              <a:t>observation</a:t>
            </a:r>
            <a:r>
              <a:rPr lang="it-IT" altLang="it-IT" i="1" dirty="0" smtClean="0">
                <a:solidFill>
                  <a:schemeClr val="bg1"/>
                </a:solidFill>
                <a:latin typeface="Arial" panose="020B0604020202020204" pitchFamily="34" charset="0"/>
                <a:cs typeface="Arial" panose="020B0604020202020204" pitchFamily="34" charset="0"/>
              </a:rPr>
              <a:t> </a:t>
            </a:r>
            <a:r>
              <a:rPr lang="it-IT" altLang="it-IT" i="1" dirty="0" err="1" smtClean="0">
                <a:solidFill>
                  <a:schemeClr val="bg1"/>
                </a:solidFill>
                <a:latin typeface="Arial" panose="020B0604020202020204" pitchFamily="34" charset="0"/>
                <a:cs typeface="Arial" panose="020B0604020202020204" pitchFamily="34" charset="0"/>
              </a:rPr>
              <a:t>carried</a:t>
            </a:r>
            <a:r>
              <a:rPr lang="it-IT" altLang="it-IT" i="1" dirty="0" smtClean="0">
                <a:solidFill>
                  <a:schemeClr val="bg1"/>
                </a:solidFill>
                <a:latin typeface="Arial" panose="020B0604020202020204" pitchFamily="34" charset="0"/>
                <a:cs typeface="Arial" panose="020B0604020202020204" pitchFamily="34" charset="0"/>
              </a:rPr>
              <a:t> </a:t>
            </a:r>
            <a:r>
              <a:rPr lang="it-IT" altLang="it-IT" i="1" dirty="0" err="1" smtClean="0">
                <a:solidFill>
                  <a:schemeClr val="bg1"/>
                </a:solidFill>
                <a:latin typeface="Arial" panose="020B0604020202020204" pitchFamily="34" charset="0"/>
                <a:cs typeface="Arial" panose="020B0604020202020204" pitchFamily="34" charset="0"/>
              </a:rPr>
              <a:t>forward</a:t>
            </a:r>
            <a:r>
              <a:rPr lang="it-IT" altLang="it-IT" i="1" dirty="0" smtClean="0">
                <a:solidFill>
                  <a:schemeClr val="bg1"/>
                </a:solidFill>
                <a:latin typeface="Arial" panose="020B0604020202020204" pitchFamily="34" charset="0"/>
                <a:cs typeface="Arial" panose="020B0604020202020204" pitchFamily="34" charset="0"/>
              </a:rPr>
              <a:t> ≥ </a:t>
            </a:r>
            <a:r>
              <a:rPr lang="it-IT" altLang="it-IT" i="1" dirty="0" err="1" smtClean="0">
                <a:solidFill>
                  <a:schemeClr val="bg1"/>
                </a:solidFill>
                <a:latin typeface="Arial" panose="020B0604020202020204" pitchFamily="34" charset="0"/>
                <a:cs typeface="Arial" panose="020B0604020202020204" pitchFamily="34" charset="0"/>
              </a:rPr>
              <a:t>month</a:t>
            </a:r>
            <a:r>
              <a:rPr lang="it-IT" altLang="it-IT" i="1" dirty="0" smtClean="0">
                <a:solidFill>
                  <a:schemeClr val="bg1"/>
                </a:solidFill>
                <a:latin typeface="Arial" panose="020B0604020202020204" pitchFamily="34" charset="0"/>
                <a:cs typeface="Arial" panose="020B0604020202020204" pitchFamily="34" charset="0"/>
              </a:rPr>
              <a:t> 9) for 195 </a:t>
            </a:r>
            <a:r>
              <a:rPr lang="it-IT" altLang="it-IT" i="1" dirty="0" err="1" smtClean="0">
                <a:solidFill>
                  <a:schemeClr val="bg1"/>
                </a:solidFill>
                <a:latin typeface="Arial" panose="020B0604020202020204" pitchFamily="34" charset="0"/>
                <a:cs typeface="Arial" panose="020B0604020202020204" pitchFamily="34" charset="0"/>
              </a:rPr>
              <a:t>evaluable</a:t>
            </a:r>
            <a:r>
              <a:rPr lang="it-IT" altLang="it-IT" i="1" dirty="0" smtClean="0">
                <a:solidFill>
                  <a:schemeClr val="bg1"/>
                </a:solidFill>
                <a:latin typeface="Arial" panose="020B0604020202020204" pitchFamily="34" charset="0"/>
                <a:cs typeface="Arial" panose="020B0604020202020204" pitchFamily="34" charset="0"/>
              </a:rPr>
              <a:t> </a:t>
            </a:r>
            <a:r>
              <a:rPr lang="it-IT" altLang="it-IT" i="1" dirty="0" err="1" smtClean="0">
                <a:solidFill>
                  <a:schemeClr val="bg1"/>
                </a:solidFill>
                <a:latin typeface="Arial" panose="020B0604020202020204" pitchFamily="34" charset="0"/>
                <a:cs typeface="Arial" panose="020B0604020202020204" pitchFamily="34" charset="0"/>
              </a:rPr>
              <a:t>subjects</a:t>
            </a:r>
            <a:r>
              <a:rPr lang="it-IT" altLang="it-IT" i="1" dirty="0" smtClean="0">
                <a:solidFill>
                  <a:schemeClr val="bg1"/>
                </a:solidFill>
                <a:latin typeface="Arial" panose="020B0604020202020204" pitchFamily="34" charset="0"/>
                <a:cs typeface="Arial" panose="020B0604020202020204" pitchFamily="34" charset="0"/>
              </a:rPr>
              <a:t>, </a:t>
            </a:r>
            <a:r>
              <a:rPr lang="it-IT" altLang="it-IT" i="1" dirty="0" err="1" smtClean="0">
                <a:solidFill>
                  <a:schemeClr val="bg1"/>
                </a:solidFill>
                <a:latin typeface="Arial" panose="020B0604020202020204" pitchFamily="34" charset="0"/>
                <a:cs typeface="Arial" panose="020B0604020202020204" pitchFamily="34" charset="0"/>
              </a:rPr>
              <a:t>mean</a:t>
            </a:r>
            <a:r>
              <a:rPr lang="it-IT" altLang="it-IT" i="1" dirty="0" smtClean="0">
                <a:solidFill>
                  <a:schemeClr val="bg1"/>
                </a:solidFill>
                <a:latin typeface="Arial" panose="020B0604020202020204" pitchFamily="34" charset="0"/>
                <a:cs typeface="Arial" panose="020B0604020202020204" pitchFamily="34" charset="0"/>
              </a:rPr>
              <a:t> BP </a:t>
            </a:r>
            <a:r>
              <a:rPr lang="it-IT" altLang="it-IT" i="1" dirty="0" err="1" smtClean="0">
                <a:solidFill>
                  <a:schemeClr val="bg1"/>
                </a:solidFill>
                <a:latin typeface="Arial" panose="020B0604020202020204" pitchFamily="34" charset="0"/>
                <a:cs typeface="Arial" panose="020B0604020202020204" pitchFamily="34" charset="0"/>
              </a:rPr>
              <a:t>was</a:t>
            </a:r>
            <a:r>
              <a:rPr lang="it-IT" altLang="it-IT" i="1" dirty="0" smtClean="0">
                <a:solidFill>
                  <a:schemeClr val="bg1"/>
                </a:solidFill>
                <a:latin typeface="Arial" panose="020B0604020202020204" pitchFamily="34" charset="0"/>
                <a:cs typeface="Arial" panose="020B0604020202020204" pitchFamily="34" charset="0"/>
              </a:rPr>
              <a:t> </a:t>
            </a:r>
            <a:r>
              <a:rPr lang="it-IT" altLang="it-IT" i="1" dirty="0" err="1" smtClean="0">
                <a:solidFill>
                  <a:schemeClr val="bg1"/>
                </a:solidFill>
                <a:latin typeface="Arial" panose="020B0604020202020204" pitchFamily="34" charset="0"/>
                <a:cs typeface="Arial" panose="020B0604020202020204" pitchFamily="34" charset="0"/>
              </a:rPr>
              <a:t>similar</a:t>
            </a:r>
            <a:r>
              <a:rPr lang="it-IT" altLang="it-IT" i="1" dirty="0" smtClean="0">
                <a:solidFill>
                  <a:schemeClr val="bg1"/>
                </a:solidFill>
                <a:latin typeface="Arial" panose="020B0604020202020204" pitchFamily="34" charset="0"/>
                <a:cs typeface="Arial" panose="020B0604020202020204" pitchFamily="34" charset="0"/>
              </a:rPr>
              <a:t> in </a:t>
            </a:r>
            <a:r>
              <a:rPr lang="it-IT" altLang="it-IT" i="1" dirty="0" err="1" smtClean="0">
                <a:solidFill>
                  <a:schemeClr val="bg1"/>
                </a:solidFill>
                <a:latin typeface="Arial" panose="020B0604020202020204" pitchFamily="34" charset="0"/>
                <a:cs typeface="Arial" panose="020B0604020202020204" pitchFamily="34" charset="0"/>
              </a:rPr>
              <a:t>all</a:t>
            </a:r>
            <a:r>
              <a:rPr lang="it-IT" altLang="it-IT" i="1" dirty="0" smtClean="0">
                <a:solidFill>
                  <a:schemeClr val="bg1"/>
                </a:solidFill>
                <a:latin typeface="Arial" panose="020B0604020202020204" pitchFamily="34" charset="0"/>
                <a:cs typeface="Arial" panose="020B0604020202020204" pitchFamily="34" charset="0"/>
              </a:rPr>
              <a:t> </a:t>
            </a:r>
            <a:r>
              <a:rPr lang="it-IT" altLang="it-IT" i="1" dirty="0" err="1" smtClean="0">
                <a:solidFill>
                  <a:schemeClr val="bg1"/>
                </a:solidFill>
                <a:latin typeface="Arial" panose="020B0604020202020204" pitchFamily="34" charset="0"/>
                <a:cs typeface="Arial" panose="020B0604020202020204" pitchFamily="34" charset="0"/>
              </a:rPr>
              <a:t>groups</a:t>
            </a:r>
            <a:r>
              <a:rPr lang="it-IT" altLang="it-IT" i="1" dirty="0" smtClean="0">
                <a:solidFill>
                  <a:schemeClr val="bg1"/>
                </a:solidFill>
                <a:latin typeface="Arial" panose="020B0604020202020204" pitchFamily="34" charset="0"/>
                <a:cs typeface="Arial" panose="020B0604020202020204" pitchFamily="34" charset="0"/>
              </a:rPr>
              <a:t> (</a:t>
            </a:r>
            <a:r>
              <a:rPr lang="it-IT" altLang="it-IT" i="1" dirty="0" err="1" smtClean="0">
                <a:solidFill>
                  <a:schemeClr val="bg1"/>
                </a:solidFill>
                <a:latin typeface="Arial" panose="020B0604020202020204" pitchFamily="34" charset="0"/>
                <a:cs typeface="Arial" panose="020B0604020202020204" pitchFamily="34" charset="0"/>
              </a:rPr>
              <a:t>carvedilol</a:t>
            </a:r>
            <a:r>
              <a:rPr lang="it-IT" altLang="it-IT" i="1" dirty="0" smtClean="0">
                <a:solidFill>
                  <a:schemeClr val="bg1"/>
                </a:solidFill>
                <a:latin typeface="Arial" panose="020B0604020202020204" pitchFamily="34" charset="0"/>
                <a:cs typeface="Arial" panose="020B0604020202020204" pitchFamily="34" charset="0"/>
              </a:rPr>
              <a:t> CR/</a:t>
            </a:r>
            <a:r>
              <a:rPr lang="it-IT" altLang="it-IT" i="1" dirty="0" err="1" smtClean="0">
                <a:solidFill>
                  <a:schemeClr val="bg1"/>
                </a:solidFill>
                <a:latin typeface="Arial" panose="020B0604020202020204" pitchFamily="34" charset="0"/>
                <a:cs typeface="Arial" panose="020B0604020202020204" pitchFamily="34" charset="0"/>
              </a:rPr>
              <a:t>lisinopril</a:t>
            </a:r>
            <a:r>
              <a:rPr lang="it-IT" altLang="it-IT" i="1" dirty="0" smtClean="0">
                <a:solidFill>
                  <a:schemeClr val="bg1"/>
                </a:solidFill>
                <a:latin typeface="Arial" panose="020B0604020202020204" pitchFamily="34" charset="0"/>
                <a:cs typeface="Arial" panose="020B0604020202020204" pitchFamily="34" charset="0"/>
              </a:rPr>
              <a:t>: 128.8/77.9; </a:t>
            </a:r>
            <a:r>
              <a:rPr lang="it-IT" altLang="it-IT" i="1" dirty="0" err="1" smtClean="0">
                <a:solidFill>
                  <a:schemeClr val="bg1"/>
                </a:solidFill>
                <a:latin typeface="Arial" panose="020B0604020202020204" pitchFamily="34" charset="0"/>
                <a:cs typeface="Arial" panose="020B0604020202020204" pitchFamily="34" charset="0"/>
              </a:rPr>
              <a:t>atenolol</a:t>
            </a:r>
            <a:r>
              <a:rPr lang="it-IT" altLang="it-IT" i="1" dirty="0" smtClean="0">
                <a:solidFill>
                  <a:schemeClr val="bg1"/>
                </a:solidFill>
                <a:latin typeface="Arial" panose="020B0604020202020204" pitchFamily="34" charset="0"/>
                <a:cs typeface="Arial" panose="020B0604020202020204" pitchFamily="34" charset="0"/>
              </a:rPr>
              <a:t>/</a:t>
            </a:r>
            <a:r>
              <a:rPr lang="it-IT" altLang="it-IT" i="1" dirty="0" err="1" smtClean="0">
                <a:solidFill>
                  <a:schemeClr val="bg1"/>
                </a:solidFill>
                <a:latin typeface="Arial" panose="020B0604020202020204" pitchFamily="34" charset="0"/>
                <a:cs typeface="Arial" panose="020B0604020202020204" pitchFamily="34" charset="0"/>
              </a:rPr>
              <a:t>lisinopril</a:t>
            </a:r>
            <a:r>
              <a:rPr lang="it-IT" altLang="it-IT" i="1" dirty="0" smtClean="0">
                <a:solidFill>
                  <a:schemeClr val="bg1"/>
                </a:solidFill>
                <a:latin typeface="Arial" panose="020B0604020202020204" pitchFamily="34" charset="0"/>
                <a:cs typeface="Arial" panose="020B0604020202020204" pitchFamily="34" charset="0"/>
              </a:rPr>
              <a:t>: 128.7/76.5; </a:t>
            </a:r>
            <a:r>
              <a:rPr lang="it-IT" altLang="it-IT" i="1" dirty="0" err="1" smtClean="0">
                <a:solidFill>
                  <a:schemeClr val="bg1"/>
                </a:solidFill>
                <a:latin typeface="Arial" panose="020B0604020202020204" pitchFamily="34" charset="0"/>
                <a:cs typeface="Arial" panose="020B0604020202020204" pitchFamily="34" charset="0"/>
              </a:rPr>
              <a:t>lisinopril</a:t>
            </a:r>
            <a:r>
              <a:rPr lang="it-IT" altLang="it-IT" i="1" dirty="0" smtClean="0">
                <a:solidFill>
                  <a:schemeClr val="bg1"/>
                </a:solidFill>
                <a:latin typeface="Arial" panose="020B0604020202020204" pitchFamily="34" charset="0"/>
                <a:cs typeface="Arial" panose="020B0604020202020204" pitchFamily="34" charset="0"/>
              </a:rPr>
              <a:t>: 126.3/80.3 mm Hg). </a:t>
            </a:r>
          </a:p>
          <a:p>
            <a:pPr eaLnBrk="1" hangingPunct="1">
              <a:lnSpc>
                <a:spcPct val="80000"/>
              </a:lnSpc>
            </a:pPr>
            <a:r>
              <a:rPr lang="it-IT" altLang="it-IT" dirty="0" err="1" smtClean="0">
                <a:solidFill>
                  <a:schemeClr val="bg1"/>
                </a:solidFill>
                <a:latin typeface="Arial" panose="020B0604020202020204" pitchFamily="34" charset="0"/>
                <a:cs typeface="Arial" panose="020B0604020202020204" pitchFamily="34" charset="0"/>
              </a:rPr>
              <a:t>Compared</a:t>
            </a:r>
            <a:r>
              <a:rPr lang="it-IT" altLang="it-IT" dirty="0" smtClean="0">
                <a:solidFill>
                  <a:schemeClr val="bg1"/>
                </a:solidFill>
                <a:latin typeface="Arial" panose="020B0604020202020204" pitchFamily="34" charset="0"/>
                <a:cs typeface="Arial" panose="020B0604020202020204" pitchFamily="34" charset="0"/>
              </a:rPr>
              <a:t> with baseline</a:t>
            </a:r>
            <a:r>
              <a:rPr lang="it-IT" altLang="it-IT" b="1" dirty="0" smtClean="0">
                <a:solidFill>
                  <a:schemeClr val="bg1"/>
                </a:solidFill>
                <a:latin typeface="Arial" panose="020B0604020202020204" pitchFamily="34" charset="0"/>
                <a:cs typeface="Arial" panose="020B0604020202020204" pitchFamily="34" charset="0"/>
              </a:rPr>
              <a:t>, </a:t>
            </a:r>
            <a:r>
              <a:rPr lang="it-IT" altLang="it-IT" b="1" dirty="0" err="1" smtClean="0">
                <a:solidFill>
                  <a:srgbClr val="FFFF00"/>
                </a:solidFill>
                <a:latin typeface="Arial" panose="020B0604020202020204" pitchFamily="34" charset="0"/>
                <a:cs typeface="Arial" panose="020B0604020202020204" pitchFamily="34" charset="0"/>
              </a:rPr>
              <a:t>mean</a:t>
            </a:r>
            <a:r>
              <a:rPr lang="it-IT" altLang="it-IT" b="1" dirty="0" smtClean="0">
                <a:solidFill>
                  <a:srgbClr val="FFFF00"/>
                </a:solidFill>
                <a:latin typeface="Arial" panose="020B0604020202020204" pitchFamily="34" charset="0"/>
                <a:cs typeface="Arial" panose="020B0604020202020204" pitchFamily="34" charset="0"/>
              </a:rPr>
              <a:t> LVMI </a:t>
            </a:r>
            <a:r>
              <a:rPr lang="it-IT" altLang="it-IT" b="1" dirty="0" err="1" smtClean="0">
                <a:solidFill>
                  <a:srgbClr val="FFFF00"/>
                </a:solidFill>
                <a:latin typeface="Arial" panose="020B0604020202020204" pitchFamily="34" charset="0"/>
                <a:cs typeface="Arial" panose="020B0604020202020204" pitchFamily="34" charset="0"/>
              </a:rPr>
              <a:t>decreased</a:t>
            </a:r>
            <a:r>
              <a:rPr lang="it-IT" altLang="it-IT" b="1" dirty="0" smtClean="0">
                <a:solidFill>
                  <a:srgbClr val="FFFF00"/>
                </a:solidFill>
                <a:latin typeface="Arial" panose="020B0604020202020204" pitchFamily="34" charset="0"/>
                <a:cs typeface="Arial" panose="020B0604020202020204" pitchFamily="34" charset="0"/>
              </a:rPr>
              <a:t> to a </a:t>
            </a:r>
            <a:r>
              <a:rPr lang="it-IT" altLang="it-IT" b="1" dirty="0" err="1" smtClean="0">
                <a:solidFill>
                  <a:srgbClr val="FFFF00"/>
                </a:solidFill>
                <a:latin typeface="Arial" panose="020B0604020202020204" pitchFamily="34" charset="0"/>
                <a:cs typeface="Arial" panose="020B0604020202020204" pitchFamily="34" charset="0"/>
              </a:rPr>
              <a:t>similar</a:t>
            </a:r>
            <a:r>
              <a:rPr lang="it-IT" altLang="it-IT" b="1" dirty="0" smtClean="0">
                <a:solidFill>
                  <a:srgbClr val="FFFF00"/>
                </a:solidFill>
                <a:latin typeface="Arial" panose="020B0604020202020204" pitchFamily="34" charset="0"/>
                <a:cs typeface="Arial" panose="020B0604020202020204" pitchFamily="34" charset="0"/>
              </a:rPr>
              <a:t> </a:t>
            </a:r>
            <a:r>
              <a:rPr lang="it-IT" altLang="it-IT" b="1" dirty="0" err="1" smtClean="0">
                <a:solidFill>
                  <a:srgbClr val="FFFF00"/>
                </a:solidFill>
                <a:latin typeface="Arial" panose="020B0604020202020204" pitchFamily="34" charset="0"/>
                <a:cs typeface="Arial" panose="020B0604020202020204" pitchFamily="34" charset="0"/>
              </a:rPr>
              <a:t>extent</a:t>
            </a:r>
            <a:r>
              <a:rPr lang="it-IT" altLang="it-IT" b="1" dirty="0" smtClean="0">
                <a:solidFill>
                  <a:srgbClr val="FFFF00"/>
                </a:solidFill>
                <a:latin typeface="Arial" panose="020B0604020202020204" pitchFamily="34" charset="0"/>
                <a:cs typeface="Arial" panose="020B0604020202020204" pitchFamily="34" charset="0"/>
              </a:rPr>
              <a:t> in </a:t>
            </a:r>
            <a:r>
              <a:rPr lang="it-IT" altLang="it-IT" b="1" dirty="0" err="1" smtClean="0">
                <a:solidFill>
                  <a:srgbClr val="FFFF00"/>
                </a:solidFill>
                <a:latin typeface="Arial" panose="020B0604020202020204" pitchFamily="34" charset="0"/>
                <a:cs typeface="Arial" panose="020B0604020202020204" pitchFamily="34" charset="0"/>
              </a:rPr>
              <a:t>all</a:t>
            </a:r>
            <a:r>
              <a:rPr lang="it-IT" altLang="it-IT" b="1" dirty="0" smtClean="0">
                <a:solidFill>
                  <a:srgbClr val="FFFF00"/>
                </a:solidFill>
                <a:latin typeface="Arial" panose="020B0604020202020204" pitchFamily="34" charset="0"/>
                <a:cs typeface="Arial" panose="020B0604020202020204" pitchFamily="34" charset="0"/>
              </a:rPr>
              <a:t> </a:t>
            </a:r>
            <a:r>
              <a:rPr lang="it-IT" altLang="it-IT" b="1" dirty="0" err="1" smtClean="0">
                <a:solidFill>
                  <a:srgbClr val="FFFF00"/>
                </a:solidFill>
                <a:latin typeface="Arial" panose="020B0604020202020204" pitchFamily="34" charset="0"/>
                <a:cs typeface="Arial" panose="020B0604020202020204" pitchFamily="34" charset="0"/>
              </a:rPr>
              <a:t>groups</a:t>
            </a:r>
            <a:r>
              <a:rPr lang="it-IT" altLang="it-IT" b="1" dirty="0" smtClean="0">
                <a:solidFill>
                  <a:srgbClr val="FFFF00"/>
                </a:solidFill>
                <a:latin typeface="Arial" panose="020B0604020202020204" pitchFamily="34" charset="0"/>
                <a:cs typeface="Arial" panose="020B0604020202020204" pitchFamily="34" charset="0"/>
              </a:rPr>
              <a:t> </a:t>
            </a:r>
            <a:r>
              <a:rPr lang="it-IT" altLang="it-IT" dirty="0" smtClean="0">
                <a:solidFill>
                  <a:schemeClr val="bg1"/>
                </a:solidFill>
                <a:latin typeface="Arial" panose="020B0604020202020204" pitchFamily="34" charset="0"/>
                <a:cs typeface="Arial" panose="020B0604020202020204" pitchFamily="34" charset="0"/>
              </a:rPr>
              <a:t>(</a:t>
            </a:r>
            <a:r>
              <a:rPr lang="it-IT" altLang="it-IT" dirty="0" err="1" smtClean="0">
                <a:solidFill>
                  <a:schemeClr val="bg1"/>
                </a:solidFill>
                <a:latin typeface="Arial" panose="020B0604020202020204" pitchFamily="34" charset="0"/>
                <a:cs typeface="Arial" panose="020B0604020202020204" pitchFamily="34" charset="0"/>
              </a:rPr>
              <a:t>carvedilol</a:t>
            </a:r>
            <a:r>
              <a:rPr lang="it-IT" altLang="it-IT" dirty="0" smtClean="0">
                <a:solidFill>
                  <a:schemeClr val="bg1"/>
                </a:solidFill>
                <a:latin typeface="Arial" panose="020B0604020202020204" pitchFamily="34" charset="0"/>
                <a:cs typeface="Arial" panose="020B0604020202020204" pitchFamily="34" charset="0"/>
              </a:rPr>
              <a:t> CR/</a:t>
            </a:r>
            <a:r>
              <a:rPr lang="it-IT" altLang="it-IT" dirty="0" err="1" smtClean="0">
                <a:solidFill>
                  <a:schemeClr val="bg1"/>
                </a:solidFill>
                <a:latin typeface="Arial" panose="020B0604020202020204" pitchFamily="34" charset="0"/>
                <a:cs typeface="Arial" panose="020B0604020202020204" pitchFamily="34" charset="0"/>
              </a:rPr>
              <a:t>lisinopril</a:t>
            </a:r>
            <a:r>
              <a:rPr lang="it-IT" altLang="it-IT" dirty="0" smtClean="0">
                <a:solidFill>
                  <a:schemeClr val="bg1"/>
                </a:solidFill>
                <a:latin typeface="Arial" panose="020B0604020202020204" pitchFamily="34" charset="0"/>
                <a:cs typeface="Arial" panose="020B0604020202020204" pitchFamily="34" charset="0"/>
              </a:rPr>
              <a:t>: –6.3; </a:t>
            </a:r>
            <a:r>
              <a:rPr lang="it-IT" altLang="it-IT" dirty="0" err="1" smtClean="0">
                <a:solidFill>
                  <a:schemeClr val="bg1"/>
                </a:solidFill>
                <a:latin typeface="Arial" panose="020B0604020202020204" pitchFamily="34" charset="0"/>
                <a:cs typeface="Arial" panose="020B0604020202020204" pitchFamily="34" charset="0"/>
              </a:rPr>
              <a:t>atenolol</a:t>
            </a:r>
            <a:r>
              <a:rPr lang="it-IT" altLang="it-IT" dirty="0" smtClean="0">
                <a:solidFill>
                  <a:schemeClr val="bg1"/>
                </a:solidFill>
                <a:latin typeface="Arial" panose="020B0604020202020204" pitchFamily="34" charset="0"/>
                <a:cs typeface="Arial" panose="020B0604020202020204" pitchFamily="34" charset="0"/>
              </a:rPr>
              <a:t>/</a:t>
            </a:r>
            <a:r>
              <a:rPr lang="it-IT" altLang="it-IT" dirty="0" err="1" smtClean="0">
                <a:solidFill>
                  <a:schemeClr val="bg1"/>
                </a:solidFill>
                <a:latin typeface="Arial" panose="020B0604020202020204" pitchFamily="34" charset="0"/>
                <a:cs typeface="Arial" panose="020B0604020202020204" pitchFamily="34" charset="0"/>
              </a:rPr>
              <a:t>lisinopril</a:t>
            </a:r>
            <a:r>
              <a:rPr lang="it-IT" altLang="it-IT" dirty="0" smtClean="0">
                <a:solidFill>
                  <a:schemeClr val="bg1"/>
                </a:solidFill>
                <a:latin typeface="Arial" panose="020B0604020202020204" pitchFamily="34" charset="0"/>
                <a:cs typeface="Arial" panose="020B0604020202020204" pitchFamily="34" charset="0"/>
              </a:rPr>
              <a:t>: –6.7; </a:t>
            </a:r>
            <a:r>
              <a:rPr lang="it-IT" altLang="it-IT" dirty="0" err="1" smtClean="0">
                <a:solidFill>
                  <a:schemeClr val="bg1"/>
                </a:solidFill>
                <a:latin typeface="Arial" panose="020B0604020202020204" pitchFamily="34" charset="0"/>
                <a:cs typeface="Arial" panose="020B0604020202020204" pitchFamily="34" charset="0"/>
              </a:rPr>
              <a:t>lisinopril</a:t>
            </a:r>
            <a:r>
              <a:rPr lang="it-IT" altLang="it-IT" dirty="0" smtClean="0">
                <a:solidFill>
                  <a:schemeClr val="bg1"/>
                </a:solidFill>
                <a:latin typeface="Arial" panose="020B0604020202020204" pitchFamily="34" charset="0"/>
                <a:cs typeface="Arial" panose="020B0604020202020204" pitchFamily="34" charset="0"/>
              </a:rPr>
              <a:t>: –7.9 g/m2). </a:t>
            </a:r>
          </a:p>
        </p:txBody>
      </p:sp>
      <p:pic>
        <p:nvPicPr>
          <p:cNvPr id="4" name="Picture 11" descr="heart1"/>
          <p:cNvPicPr>
            <a:picLocks noChangeAspect="1" noChangeArrowheads="1" noCrop="1"/>
          </p:cNvPicPr>
          <p:nvPr/>
        </p:nvPicPr>
        <p:blipFill>
          <a:blip r:embed="rId3" cstate="print"/>
          <a:srcRect/>
          <a:stretch>
            <a:fillRect/>
          </a:stretch>
        </p:blipFill>
        <p:spPr bwMode="auto">
          <a:xfrm flipH="1">
            <a:off x="7740352" y="5085184"/>
            <a:ext cx="648072" cy="52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417638"/>
          </a:xfrm>
        </p:spPr>
        <p:txBody>
          <a:bodyPr/>
          <a:lstStyle/>
          <a:p>
            <a:r>
              <a:rPr lang="it-IT" altLang="it-IT" sz="2000" smtClean="0">
                <a:solidFill>
                  <a:srgbClr val="FFFF00"/>
                </a:solidFill>
              </a:rPr>
              <a:t>Left Ventricular Hypertrophy: Major Risk Factor in Patients with Hypertension: Update and Practical Clinical Applications</a:t>
            </a:r>
            <a:br>
              <a:rPr lang="it-IT" altLang="it-IT" sz="2000" smtClean="0">
                <a:solidFill>
                  <a:srgbClr val="FFFF00"/>
                </a:solidFill>
              </a:rPr>
            </a:br>
            <a:r>
              <a:rPr lang="it-IT" altLang="it-IT" sz="2000" smtClean="0">
                <a:solidFill>
                  <a:srgbClr val="FFFF00"/>
                </a:solidFill>
              </a:rPr>
              <a:t>International Journal of Hypertension 2011 </a:t>
            </a:r>
            <a:r>
              <a:rPr lang="it-IT" altLang="it-IT" smtClean="0"/>
              <a:t> </a:t>
            </a:r>
          </a:p>
        </p:txBody>
      </p:sp>
      <p:sp>
        <p:nvSpPr>
          <p:cNvPr id="118787" name="Rectangle 3"/>
          <p:cNvSpPr>
            <a:spLocks noGrp="1" noChangeArrowheads="1"/>
          </p:cNvSpPr>
          <p:nvPr>
            <p:ph type="body" idx="1"/>
          </p:nvPr>
        </p:nvSpPr>
        <p:spPr/>
        <p:txBody>
          <a:bodyPr/>
          <a:lstStyle/>
          <a:p>
            <a:pPr>
              <a:lnSpc>
                <a:spcPct val="90000"/>
              </a:lnSpc>
            </a:pPr>
            <a:endParaRPr lang="it-IT" altLang="it-IT" sz="2400" smtClean="0">
              <a:solidFill>
                <a:schemeClr val="bg1"/>
              </a:solidFill>
            </a:endParaRPr>
          </a:p>
          <a:p>
            <a:pPr>
              <a:lnSpc>
                <a:spcPct val="90000"/>
              </a:lnSpc>
            </a:pPr>
            <a:r>
              <a:rPr lang="it-IT" altLang="it-IT" sz="2400" smtClean="0">
                <a:solidFill>
                  <a:schemeClr val="bg1"/>
                </a:solidFill>
              </a:rPr>
              <a:t> Angiotensin-converting enzyme inhibitors or angiotensin II receptor blockers followed by calcium channel antagonists most rapidly facilitate the regression of left ventricular hypertrophy. </a:t>
            </a:r>
          </a:p>
          <a:p>
            <a:pPr>
              <a:lnSpc>
                <a:spcPct val="90000"/>
              </a:lnSpc>
            </a:pPr>
            <a:r>
              <a:rPr lang="it-IT" altLang="it-IT" sz="2400" smtClean="0">
                <a:solidFill>
                  <a:schemeClr val="bg1"/>
                </a:solidFill>
              </a:rPr>
              <a:t>Increasing evidence indicates that aldosterone receptor blockers are effective in facilitating the regression of left ventricular hypertrophy. </a:t>
            </a:r>
          </a:p>
          <a:p>
            <a:pPr>
              <a:lnSpc>
                <a:spcPct val="90000"/>
              </a:lnSpc>
            </a:pPr>
            <a:r>
              <a:rPr lang="it-IT" altLang="it-IT" sz="2400" smtClean="0">
                <a:solidFill>
                  <a:schemeClr val="bg1"/>
                </a:solidFill>
              </a:rPr>
              <a:t>Chlorthalidone appears to be the most effective thiazide-type diuretic for treatment of hypertension. </a:t>
            </a:r>
          </a:p>
          <a:p>
            <a:pPr>
              <a:lnSpc>
                <a:spcPct val="90000"/>
              </a:lnSpc>
            </a:pPr>
            <a:r>
              <a:rPr lang="it-IT" altLang="it-IT" sz="2400" smtClean="0">
                <a:solidFill>
                  <a:schemeClr val="bg1"/>
                </a:solidFill>
              </a:rPr>
              <a:t>Carvedilol appears to be the beta-blocker of choice in patients with hypertensive left ventricular hypertrophy.</a:t>
            </a:r>
            <a:r>
              <a:rPr lang="it-IT" altLang="it-IT" sz="2400" smtClean="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8787">
                                            <p:txEl>
                                              <p:pRg st="1" end="1"/>
                                            </p:txEl>
                                          </p:spTgt>
                                        </p:tgtEl>
                                        <p:attrNameLst>
                                          <p:attrName>style.visibility</p:attrName>
                                        </p:attrNameLst>
                                      </p:cBhvr>
                                      <p:to>
                                        <p:strVal val="visible"/>
                                      </p:to>
                                    </p:set>
                                    <p:animEffect transition="in" filter="randombar(horizontal)">
                                      <p:cBhvr>
                                        <p:cTn id="7" dur="500"/>
                                        <p:tgtEl>
                                          <p:spTgt spid="118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8787">
                                            <p:txEl>
                                              <p:pRg st="2" end="2"/>
                                            </p:txEl>
                                          </p:spTgt>
                                        </p:tgtEl>
                                        <p:attrNameLst>
                                          <p:attrName>style.visibility</p:attrName>
                                        </p:attrNameLst>
                                      </p:cBhvr>
                                      <p:to>
                                        <p:strVal val="visible"/>
                                      </p:to>
                                    </p:set>
                                    <p:animEffect transition="in" filter="randombar(horizontal)">
                                      <p:cBhvr>
                                        <p:cTn id="12" dur="500"/>
                                        <p:tgtEl>
                                          <p:spTgt spid="1187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8787">
                                            <p:txEl>
                                              <p:pRg st="3" end="3"/>
                                            </p:txEl>
                                          </p:spTgt>
                                        </p:tgtEl>
                                        <p:attrNameLst>
                                          <p:attrName>style.visibility</p:attrName>
                                        </p:attrNameLst>
                                      </p:cBhvr>
                                      <p:to>
                                        <p:strVal val="visible"/>
                                      </p:to>
                                    </p:set>
                                    <p:animEffect transition="in" filter="randombar(horizontal)">
                                      <p:cBhvr>
                                        <p:cTn id="17" dur="500"/>
                                        <p:tgtEl>
                                          <p:spTgt spid="1187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8787">
                                            <p:txEl>
                                              <p:pRg st="4" end="4"/>
                                            </p:txEl>
                                          </p:spTgt>
                                        </p:tgtEl>
                                        <p:attrNameLst>
                                          <p:attrName>style.visibility</p:attrName>
                                        </p:attrNameLst>
                                      </p:cBhvr>
                                      <p:to>
                                        <p:strVal val="visible"/>
                                      </p:to>
                                    </p:set>
                                    <p:animEffect transition="in" filter="randombar(horizontal)">
                                      <p:cBhvr>
                                        <p:cTn id="22"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6" name="Picture 4"/>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8184" y="959396"/>
            <a:ext cx="9371076" cy="50941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692696"/>
            <a:ext cx="2143125" cy="266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0771"/>
            <a:ext cx="6105525" cy="819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14264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0" y="-36195"/>
            <a:ext cx="4635246" cy="6894195"/>
          </a:xfrm>
          <a:prstGeom prst="rect">
            <a:avLst/>
          </a:prstGeom>
          <a:noFill/>
          <a:ln w="9525">
            <a:noFill/>
            <a:miter lim="800000"/>
            <a:headEnd/>
            <a:tailEnd/>
          </a:ln>
        </p:spPr>
      </p:pic>
      <p:sp>
        <p:nvSpPr>
          <p:cNvPr id="3" name="Rettangolo 2"/>
          <p:cNvSpPr/>
          <p:nvPr/>
        </p:nvSpPr>
        <p:spPr>
          <a:xfrm>
            <a:off x="0" y="2708920"/>
            <a:ext cx="4608512"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p:cNvSpPr/>
          <p:nvPr/>
        </p:nvSpPr>
        <p:spPr>
          <a:xfrm>
            <a:off x="0" y="4365098"/>
            <a:ext cx="4608512" cy="8909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Picture 2"/>
          <p:cNvPicPr>
            <a:picLocks noChangeArrowheads="1"/>
          </p:cNvPicPr>
          <p:nvPr/>
        </p:nvPicPr>
        <p:blipFill>
          <a:blip r:embed="rId3" cstate="print"/>
          <a:srcRect/>
          <a:stretch>
            <a:fillRect/>
          </a:stretch>
        </p:blipFill>
        <p:spPr bwMode="auto">
          <a:xfrm>
            <a:off x="4618768" y="1340768"/>
            <a:ext cx="4525232" cy="7419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 y="548662"/>
            <a:ext cx="8697849" cy="1339215"/>
          </a:xfrm>
          <a:prstGeom prst="rect">
            <a:avLst/>
          </a:prstGeom>
          <a:noFill/>
          <a:ln w="9525">
            <a:noFill/>
            <a:miter lim="800000"/>
            <a:headEnd/>
            <a:tailEnd/>
          </a:ln>
        </p:spPr>
      </p:pic>
      <p:sp>
        <p:nvSpPr>
          <p:cNvPr id="5" name="CasellaDiTesto 4"/>
          <p:cNvSpPr txBox="1"/>
          <p:nvPr/>
        </p:nvSpPr>
        <p:spPr>
          <a:xfrm>
            <a:off x="1043608" y="3212976"/>
            <a:ext cx="184731" cy="400110"/>
          </a:xfrm>
          <a:prstGeom prst="rect">
            <a:avLst/>
          </a:prstGeom>
          <a:noFill/>
        </p:spPr>
        <p:txBody>
          <a:bodyPr wrap="none" rtlCol="0">
            <a:spAutoFit/>
          </a:bodyPr>
          <a:lstStyle/>
          <a:p>
            <a:endParaRPr lang="it-IT" sz="2000" b="1" dirty="0">
              <a:solidFill>
                <a:schemeClr val="bg1"/>
              </a:solidFill>
            </a:endParaRPr>
          </a:p>
        </p:txBody>
      </p:sp>
      <p:sp>
        <p:nvSpPr>
          <p:cNvPr id="7" name="CasellaDiTesto 6"/>
          <p:cNvSpPr txBox="1"/>
          <p:nvPr/>
        </p:nvSpPr>
        <p:spPr>
          <a:xfrm>
            <a:off x="251520" y="3861048"/>
            <a:ext cx="8892480" cy="1938992"/>
          </a:xfrm>
          <a:prstGeom prst="rect">
            <a:avLst/>
          </a:prstGeom>
          <a:noFill/>
        </p:spPr>
        <p:txBody>
          <a:bodyPr wrap="square" rtlCol="0">
            <a:spAutoFit/>
          </a:bodyPr>
          <a:lstStyle/>
          <a:p>
            <a:r>
              <a:rPr lang="en-US" sz="2400" b="1" dirty="0" smtClean="0">
                <a:solidFill>
                  <a:schemeClr val="bg1"/>
                </a:solidFill>
              </a:rPr>
              <a:t>Conclusions-—In a free-living population, higher BMI is associated with less reduction of hypertensive LVH; lack of reduction of LVM is independent of BP control and of types of antihypertensive treatment, but is associated with renal damage. (J Am Heart </a:t>
            </a:r>
            <a:r>
              <a:rPr lang="it-IT" sz="2400" b="1" dirty="0" err="1" smtClean="0">
                <a:solidFill>
                  <a:schemeClr val="bg1"/>
                </a:solidFill>
              </a:rPr>
              <a:t>Assoc</a:t>
            </a:r>
            <a:r>
              <a:rPr lang="it-IT" sz="2400" b="1" dirty="0" smtClean="0">
                <a:solidFill>
                  <a:schemeClr val="bg1"/>
                </a:solidFill>
              </a:rPr>
              <a:t>. 2013;2:e000144)</a:t>
            </a:r>
            <a:endParaRPr lang="it-IT" sz="2400" b="1"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8862" y="732270"/>
            <a:ext cx="7120347" cy="61257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498" y="0"/>
            <a:ext cx="5495925" cy="9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80406" y="323850"/>
            <a:ext cx="3649599" cy="283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descr="C:\Users\Nemo\AppData\Local\Microsoft\Windows\INetCache\IE\9CIP0P3Z\sorpresa[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557" y="1925663"/>
            <a:ext cx="893826" cy="12284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371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143875" cy="781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781049"/>
            <a:ext cx="5796248" cy="55517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99" y="6332791"/>
            <a:ext cx="9188291" cy="5398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00682" y="747344"/>
            <a:ext cx="3671316" cy="2503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tangolo arrotondato 1"/>
          <p:cNvSpPr/>
          <p:nvPr/>
        </p:nvSpPr>
        <p:spPr>
          <a:xfrm>
            <a:off x="-1" y="3356992"/>
            <a:ext cx="5796247" cy="65712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Picture 11" descr="heart1"/>
          <p:cNvPicPr>
            <a:picLocks noChangeAspect="1" noChangeArrowheads="1" noCrop="1"/>
          </p:cNvPicPr>
          <p:nvPr/>
        </p:nvPicPr>
        <p:blipFill>
          <a:blip r:embed="rId6" cstate="print"/>
          <a:srcRect/>
          <a:stretch>
            <a:fillRect/>
          </a:stretch>
        </p:blipFill>
        <p:spPr bwMode="auto">
          <a:xfrm flipH="1">
            <a:off x="6488268" y="3422006"/>
            <a:ext cx="648072" cy="527100"/>
          </a:xfrm>
          <a:prstGeom prst="rect">
            <a:avLst/>
          </a:prstGeom>
          <a:noFill/>
          <a:ln w="9525">
            <a:noFill/>
            <a:miter lim="800000"/>
            <a:headEnd/>
            <a:tailEnd/>
          </a:ln>
        </p:spPr>
      </p:pic>
    </p:spTree>
    <p:extLst>
      <p:ext uri="{BB962C8B-B14F-4D97-AF65-F5344CB8AC3E}">
        <p14:creationId xmlns:p14="http://schemas.microsoft.com/office/powerpoint/2010/main" xmlns="" val="202793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28" y="65868"/>
            <a:ext cx="7486650" cy="952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162" y="799283"/>
            <a:ext cx="3071813" cy="2738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10" y="1268764"/>
            <a:ext cx="9160574" cy="41456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7" name="Picture 7"/>
          <p:cNvPicPr>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3284390"/>
            <a:ext cx="9179719" cy="1114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ttangolo 1"/>
          <p:cNvSpPr>
            <a:spLocks noChangeAspect="1"/>
          </p:cNvSpPr>
          <p:nvPr/>
        </p:nvSpPr>
        <p:spPr>
          <a:xfrm>
            <a:off x="15727" y="3284390"/>
            <a:ext cx="9255633" cy="1067793"/>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63298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4"/>
                                        </p:tgtEl>
                                      </p:cBhvr>
                                    </p:animEffect>
                                    <p:set>
                                      <p:cBhvr>
                                        <p:cTn id="7" dur="1" fill="hold">
                                          <p:stCondLst>
                                            <p:cond delay="499"/>
                                          </p:stCondLst>
                                        </p:cTn>
                                        <p:tgtEl>
                                          <p:spTgt spid="51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fade">
                                      <p:cBhvr>
                                        <p:cTn id="12" dur="1000"/>
                                        <p:tgtEl>
                                          <p:spTgt spid="5127"/>
                                        </p:tgtEl>
                                      </p:cBhvr>
                                    </p:animEffect>
                                    <p:anim calcmode="lin" valueType="num">
                                      <p:cBhvr>
                                        <p:cTn id="13" dur="1000" fill="hold"/>
                                        <p:tgtEl>
                                          <p:spTgt spid="5127"/>
                                        </p:tgtEl>
                                        <p:attrNameLst>
                                          <p:attrName>ppt_x</p:attrName>
                                        </p:attrNameLst>
                                      </p:cBhvr>
                                      <p:tavLst>
                                        <p:tav tm="0">
                                          <p:val>
                                            <p:strVal val="#ppt_x"/>
                                          </p:val>
                                        </p:tav>
                                        <p:tav tm="100000">
                                          <p:val>
                                            <p:strVal val="#ppt_x"/>
                                          </p:val>
                                        </p:tav>
                                      </p:tavLst>
                                    </p:anim>
                                    <p:anim calcmode="lin" valueType="num">
                                      <p:cBhvr>
                                        <p:cTn id="14" dur="1000" fill="hold"/>
                                        <p:tgtEl>
                                          <p:spTgt spid="512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457200" y="2060575"/>
            <a:ext cx="8229600" cy="4065588"/>
          </a:xfrm>
        </p:spPr>
        <p:txBody>
          <a:bodyPr/>
          <a:lstStyle/>
          <a:p>
            <a:r>
              <a:rPr lang="it-IT" b="1">
                <a:solidFill>
                  <a:schemeClr val="bg1"/>
                </a:solidFill>
              </a:rPr>
              <a:t>The incidence of atrial fibrillation among hypertensive patients is approximately 94 of 1,000 patient-years.</a:t>
            </a:r>
          </a:p>
          <a:p>
            <a:r>
              <a:rPr lang="it-IT" b="1">
                <a:solidFill>
                  <a:schemeClr val="bg1"/>
                </a:solidFill>
              </a:rPr>
              <a:t>In a cohort of hypertensive patients, those who subsequently developed atrial fibrillation had a higher mean ambulatory systolic blood pressure.</a:t>
            </a:r>
          </a:p>
        </p:txBody>
      </p:sp>
      <p:sp>
        <p:nvSpPr>
          <p:cNvPr id="128004" name="Text Box 4"/>
          <p:cNvSpPr txBox="1">
            <a:spLocks noChangeArrowheads="1"/>
          </p:cNvSpPr>
          <p:nvPr/>
        </p:nvSpPr>
        <p:spPr bwMode="auto">
          <a:xfrm>
            <a:off x="6588137" y="260350"/>
            <a:ext cx="2555875" cy="1200318"/>
          </a:xfrm>
          <a:prstGeom prst="rect">
            <a:avLst/>
          </a:prstGeom>
          <a:noFill/>
          <a:ln w="9525">
            <a:noFill/>
            <a:miter lim="800000"/>
            <a:headEnd/>
            <a:tailEnd/>
          </a:ln>
          <a:effectLst/>
        </p:spPr>
        <p:txBody>
          <a:bodyPr lIns="91320" tIns="45663" rIns="91320" bIns="45663">
            <a:spAutoFit/>
          </a:bodyPr>
          <a:lstStyle/>
          <a:p>
            <a:r>
              <a:rPr lang="it-IT" sz="2400" b="1">
                <a:solidFill>
                  <a:srgbClr val="FF0000"/>
                </a:solidFill>
              </a:rPr>
              <a:t>Am J Cardiol 2003;91(suppl):</a:t>
            </a:r>
          </a:p>
          <a:p>
            <a:r>
              <a:rPr lang="it-IT" sz="2400" b="1">
                <a:solidFill>
                  <a:srgbClr val="FF0000"/>
                </a:solidFill>
              </a:rPr>
              <a:t>9G–14G</a:t>
            </a:r>
          </a:p>
        </p:txBody>
      </p:sp>
      <p:pic>
        <p:nvPicPr>
          <p:cNvPr id="128005" name="Picture 5"/>
          <p:cNvPicPr>
            <a:picLocks noGrp="1" noChangeAspect="1" noChangeArrowheads="1"/>
          </p:cNvPicPr>
          <p:nvPr>
            <p:ph type="title"/>
          </p:nvPr>
        </p:nvPicPr>
        <p:blipFill>
          <a:blip r:embed="rId3" cstate="print"/>
          <a:srcRect/>
          <a:stretch>
            <a:fillRect/>
          </a:stretch>
        </p:blipFill>
        <p:spPr>
          <a:xfrm>
            <a:off x="468313" y="188913"/>
            <a:ext cx="5189537" cy="14287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0" fill="hold"/>
                                        <p:tgtEl>
                                          <p:spTgt spid="12800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280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anim calcmode="lin" valueType="num">
                                      <p:cBhvr additive="base">
                                        <p:cTn id="13" dur="5000" fill="hold"/>
                                        <p:tgtEl>
                                          <p:spTgt spid="12800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280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755576" y="725514"/>
            <a:ext cx="7704856" cy="5511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Grp="1" noChangeAspect="1" noChangeArrowheads="1"/>
          </p:cNvPicPr>
          <p:nvPr>
            <p:ph type="title"/>
          </p:nvPr>
        </p:nvPicPr>
        <p:blipFill>
          <a:blip r:embed="rId3" cstate="print"/>
          <a:srcRect/>
          <a:stretch>
            <a:fillRect/>
          </a:stretch>
        </p:blipFill>
        <p:spPr>
          <a:xfrm>
            <a:off x="250825" y="0"/>
            <a:ext cx="5083175" cy="1143000"/>
          </a:xfrm>
          <a:noFill/>
        </p:spPr>
      </p:pic>
      <p:pic>
        <p:nvPicPr>
          <p:cNvPr id="34819" name="Picture 5"/>
          <p:cNvPicPr>
            <a:picLocks noGrp="1" noChangeAspect="1" noChangeArrowheads="1"/>
          </p:cNvPicPr>
          <p:nvPr>
            <p:ph type="body" idx="1"/>
          </p:nvPr>
        </p:nvPicPr>
        <p:blipFill>
          <a:blip r:embed="rId4" cstate="print"/>
          <a:srcRect/>
          <a:stretch>
            <a:fillRect/>
          </a:stretch>
        </p:blipFill>
        <p:spPr>
          <a:xfrm>
            <a:off x="1692275" y="1268413"/>
            <a:ext cx="5781675" cy="4087812"/>
          </a:xfrm>
          <a:noFill/>
        </p:spPr>
      </p:pic>
      <p:sp>
        <p:nvSpPr>
          <p:cNvPr id="34820" name="Text Box 6"/>
          <p:cNvSpPr txBox="1">
            <a:spLocks noChangeArrowheads="1"/>
          </p:cNvSpPr>
          <p:nvPr/>
        </p:nvSpPr>
        <p:spPr bwMode="auto">
          <a:xfrm>
            <a:off x="0" y="5734050"/>
            <a:ext cx="9144000" cy="915988"/>
          </a:xfrm>
          <a:prstGeom prst="rect">
            <a:avLst/>
          </a:prstGeom>
          <a:noFill/>
          <a:ln w="9525">
            <a:noFill/>
            <a:miter lim="800000"/>
            <a:headEnd/>
            <a:tailEnd/>
          </a:ln>
          <a:effectLst/>
        </p:spPr>
        <p:txBody>
          <a:bodyPr>
            <a:spAutoFit/>
          </a:bodyPr>
          <a:lstStyle/>
          <a:p>
            <a:pPr algn="ctr"/>
            <a:r>
              <a:rPr lang="it-IT" altLang="it-IT" b="1" dirty="0">
                <a:solidFill>
                  <a:schemeClr val="bg1"/>
                </a:solidFill>
              </a:rPr>
              <a:t>The </a:t>
            </a:r>
            <a:r>
              <a:rPr lang="it-IT" altLang="it-IT" b="1" dirty="0" err="1">
                <a:solidFill>
                  <a:schemeClr val="bg1"/>
                </a:solidFill>
              </a:rPr>
              <a:t>product</a:t>
            </a:r>
            <a:r>
              <a:rPr lang="it-IT" altLang="it-IT" b="1" dirty="0">
                <a:solidFill>
                  <a:schemeClr val="bg1"/>
                </a:solidFill>
              </a:rPr>
              <a:t> </a:t>
            </a:r>
            <a:r>
              <a:rPr lang="it-IT" altLang="it-IT" b="1" dirty="0" err="1">
                <a:solidFill>
                  <a:schemeClr val="bg1"/>
                </a:solidFill>
              </a:rPr>
              <a:t>of</a:t>
            </a:r>
            <a:r>
              <a:rPr lang="it-IT" altLang="it-IT" b="1" dirty="0">
                <a:solidFill>
                  <a:schemeClr val="bg1"/>
                </a:solidFill>
              </a:rPr>
              <a:t> QRS </a:t>
            </a:r>
            <a:r>
              <a:rPr lang="it-IT" altLang="it-IT" b="1" dirty="0" err="1">
                <a:solidFill>
                  <a:schemeClr val="bg1"/>
                </a:solidFill>
              </a:rPr>
              <a:t>duration</a:t>
            </a:r>
            <a:r>
              <a:rPr lang="it-IT" altLang="it-IT" b="1" dirty="0">
                <a:solidFill>
                  <a:schemeClr val="bg1"/>
                </a:solidFill>
              </a:rPr>
              <a:t> </a:t>
            </a:r>
            <a:r>
              <a:rPr lang="it-IT" altLang="it-IT" b="1" dirty="0" err="1">
                <a:solidFill>
                  <a:schemeClr val="bg1"/>
                </a:solidFill>
              </a:rPr>
              <a:t>multiplied</a:t>
            </a:r>
            <a:r>
              <a:rPr lang="it-IT" altLang="it-IT" b="1" dirty="0">
                <a:solidFill>
                  <a:schemeClr val="bg1"/>
                </a:solidFill>
              </a:rPr>
              <a:t> </a:t>
            </a:r>
            <a:r>
              <a:rPr lang="it-IT" altLang="it-IT" b="1" dirty="0" err="1">
                <a:solidFill>
                  <a:schemeClr val="bg1"/>
                </a:solidFill>
              </a:rPr>
              <a:t>by</a:t>
            </a:r>
            <a:r>
              <a:rPr lang="it-IT" altLang="it-IT" b="1" dirty="0">
                <a:solidFill>
                  <a:schemeClr val="bg1"/>
                </a:solidFill>
              </a:rPr>
              <a:t> the </a:t>
            </a:r>
            <a:r>
              <a:rPr lang="it-IT" altLang="it-IT" b="1" dirty="0" err="1">
                <a:solidFill>
                  <a:schemeClr val="bg1"/>
                </a:solidFill>
              </a:rPr>
              <a:t>Cornell</a:t>
            </a:r>
            <a:r>
              <a:rPr lang="it-IT" altLang="it-IT" b="1" dirty="0">
                <a:solidFill>
                  <a:schemeClr val="bg1"/>
                </a:solidFill>
              </a:rPr>
              <a:t> </a:t>
            </a:r>
            <a:r>
              <a:rPr lang="it-IT" altLang="it-IT" b="1" dirty="0" err="1">
                <a:solidFill>
                  <a:schemeClr val="bg1"/>
                </a:solidFill>
              </a:rPr>
              <a:t>voltage</a:t>
            </a:r>
            <a:r>
              <a:rPr lang="it-IT" altLang="it-IT" b="1" dirty="0">
                <a:solidFill>
                  <a:schemeClr val="bg1"/>
                </a:solidFill>
              </a:rPr>
              <a:t> </a:t>
            </a:r>
            <a:r>
              <a:rPr lang="it-IT" altLang="it-IT" b="1" dirty="0" err="1">
                <a:solidFill>
                  <a:schemeClr val="bg1"/>
                </a:solidFill>
              </a:rPr>
              <a:t>combination</a:t>
            </a:r>
            <a:r>
              <a:rPr lang="it-IT" altLang="it-IT" b="1" dirty="0">
                <a:solidFill>
                  <a:schemeClr val="bg1"/>
                </a:solidFill>
              </a:rPr>
              <a:t> (R</a:t>
            </a:r>
            <a:r>
              <a:rPr lang="it-IT" altLang="it-IT" b="1" baseline="-25000" dirty="0">
                <a:solidFill>
                  <a:schemeClr val="bg1"/>
                </a:solidFill>
              </a:rPr>
              <a:t>aVL</a:t>
            </a:r>
            <a:r>
              <a:rPr lang="it-IT" altLang="it-IT" b="1" dirty="0">
                <a:solidFill>
                  <a:schemeClr val="bg1"/>
                </a:solidFill>
              </a:rPr>
              <a:t>S</a:t>
            </a:r>
            <a:r>
              <a:rPr lang="it-IT" altLang="it-IT" b="1" baseline="-25000" dirty="0">
                <a:solidFill>
                  <a:schemeClr val="bg1"/>
                </a:solidFill>
              </a:rPr>
              <a:t>V3</a:t>
            </a:r>
            <a:r>
              <a:rPr lang="it-IT" altLang="it-IT" b="1" dirty="0">
                <a:solidFill>
                  <a:schemeClr val="bg1"/>
                </a:solidFill>
              </a:rPr>
              <a:t>, </a:t>
            </a:r>
            <a:r>
              <a:rPr lang="it-IT" altLang="it-IT" b="1" dirty="0" err="1">
                <a:solidFill>
                  <a:schemeClr val="bg1"/>
                </a:solidFill>
              </a:rPr>
              <a:t>with</a:t>
            </a:r>
            <a:r>
              <a:rPr lang="it-IT" altLang="it-IT" b="1" dirty="0">
                <a:solidFill>
                  <a:schemeClr val="bg1"/>
                </a:solidFill>
              </a:rPr>
              <a:t> 6mm </a:t>
            </a:r>
            <a:r>
              <a:rPr lang="it-IT" altLang="it-IT" b="1" dirty="0" err="1">
                <a:solidFill>
                  <a:schemeClr val="bg1"/>
                </a:solidFill>
              </a:rPr>
              <a:t>added</a:t>
            </a:r>
            <a:r>
              <a:rPr lang="it-IT" altLang="it-IT" b="1" dirty="0">
                <a:solidFill>
                  <a:schemeClr val="bg1"/>
                </a:solidFill>
              </a:rPr>
              <a:t> in women </a:t>
            </a:r>
            <a:r>
              <a:rPr lang="it-IT" altLang="it-IT" b="1" dirty="0" err="1">
                <a:solidFill>
                  <a:schemeClr val="bg1"/>
                </a:solidFill>
              </a:rPr>
              <a:t>higher</a:t>
            </a:r>
            <a:r>
              <a:rPr lang="it-IT" altLang="it-IT" b="1" dirty="0">
                <a:solidFill>
                  <a:schemeClr val="bg1"/>
                </a:solidFill>
              </a:rPr>
              <a:t> </a:t>
            </a:r>
            <a:r>
              <a:rPr lang="it-IT" altLang="it-IT" b="1" dirty="0" err="1">
                <a:solidFill>
                  <a:schemeClr val="bg1"/>
                </a:solidFill>
              </a:rPr>
              <a:t>than</a:t>
            </a:r>
            <a:r>
              <a:rPr lang="it-IT" altLang="it-IT" b="1" dirty="0">
                <a:solidFill>
                  <a:schemeClr val="bg1"/>
                </a:solidFill>
              </a:rPr>
              <a:t> 2440mmmsec or </a:t>
            </a:r>
            <a:r>
              <a:rPr lang="it-IT" altLang="it-IT" b="1" dirty="0" err="1">
                <a:solidFill>
                  <a:schemeClr val="bg1"/>
                </a:solidFill>
              </a:rPr>
              <a:t>Sokolow-Lyon</a:t>
            </a:r>
            <a:r>
              <a:rPr lang="it-IT" altLang="it-IT" b="1" dirty="0">
                <a:solidFill>
                  <a:schemeClr val="bg1"/>
                </a:solidFill>
              </a:rPr>
              <a:t> </a:t>
            </a:r>
            <a:r>
              <a:rPr lang="it-IT" altLang="it-IT" b="1" dirty="0" err="1">
                <a:solidFill>
                  <a:schemeClr val="bg1"/>
                </a:solidFill>
              </a:rPr>
              <a:t>voltage</a:t>
            </a:r>
            <a:r>
              <a:rPr lang="it-IT" altLang="it-IT" b="1" dirty="0">
                <a:solidFill>
                  <a:schemeClr val="bg1"/>
                </a:solidFill>
              </a:rPr>
              <a:t> (S</a:t>
            </a:r>
            <a:r>
              <a:rPr lang="it-IT" altLang="it-IT" b="1" baseline="-25000" dirty="0">
                <a:solidFill>
                  <a:schemeClr val="bg1"/>
                </a:solidFill>
              </a:rPr>
              <a:t>V1 </a:t>
            </a:r>
            <a:r>
              <a:rPr lang="it-IT" altLang="it-IT" b="1" dirty="0">
                <a:solidFill>
                  <a:schemeClr val="bg1"/>
                </a:solidFill>
              </a:rPr>
              <a:t> R</a:t>
            </a:r>
            <a:r>
              <a:rPr lang="it-IT" altLang="it-IT" b="1" baseline="-25000" dirty="0">
                <a:solidFill>
                  <a:schemeClr val="bg1"/>
                </a:solidFill>
              </a:rPr>
              <a:t>V5/6</a:t>
            </a:r>
            <a:r>
              <a:rPr lang="it-IT" altLang="it-IT" b="1" dirty="0">
                <a:solidFill>
                  <a:schemeClr val="bg1"/>
                </a:solidFill>
              </a:rPr>
              <a:t>) </a:t>
            </a:r>
            <a:r>
              <a:rPr lang="it-IT" altLang="it-IT" b="1" dirty="0" err="1">
                <a:solidFill>
                  <a:schemeClr val="bg1"/>
                </a:solidFill>
              </a:rPr>
              <a:t>higher</a:t>
            </a:r>
            <a:r>
              <a:rPr lang="it-IT" altLang="it-IT" b="1" dirty="0">
                <a:solidFill>
                  <a:schemeClr val="bg1"/>
                </a:solidFill>
              </a:rPr>
              <a:t> </a:t>
            </a:r>
            <a:r>
              <a:rPr lang="it-IT" altLang="it-IT" b="1" dirty="0" err="1">
                <a:solidFill>
                  <a:schemeClr val="bg1"/>
                </a:solidFill>
              </a:rPr>
              <a:t>than</a:t>
            </a:r>
            <a:r>
              <a:rPr lang="it-IT" altLang="it-IT" b="1" dirty="0">
                <a:solidFill>
                  <a:schemeClr val="bg1"/>
                </a:solidFill>
              </a:rPr>
              <a:t> 38mm </a:t>
            </a:r>
            <a:r>
              <a:rPr lang="it-IT" altLang="it-IT" b="1" dirty="0" err="1">
                <a:solidFill>
                  <a:schemeClr val="bg1"/>
                </a:solidFill>
              </a:rPr>
              <a:t>were</a:t>
            </a:r>
            <a:r>
              <a:rPr lang="it-IT" altLang="it-IT" b="1" dirty="0">
                <a:solidFill>
                  <a:schemeClr val="bg1"/>
                </a:solidFill>
              </a:rPr>
              <a:t> </a:t>
            </a:r>
            <a:r>
              <a:rPr lang="it-IT" altLang="it-IT" b="1" dirty="0" err="1">
                <a:solidFill>
                  <a:schemeClr val="bg1"/>
                </a:solidFill>
              </a:rPr>
              <a:t>used</a:t>
            </a:r>
            <a:r>
              <a:rPr lang="it-IT" altLang="it-IT" b="1" dirty="0">
                <a:solidFill>
                  <a:schemeClr val="bg1"/>
                </a:solidFill>
              </a:rPr>
              <a:t> </a:t>
            </a:r>
            <a:r>
              <a:rPr lang="it-IT" altLang="it-IT" b="1" dirty="0" err="1">
                <a:solidFill>
                  <a:schemeClr val="bg1"/>
                </a:solidFill>
              </a:rPr>
              <a:t>to</a:t>
            </a:r>
            <a:r>
              <a:rPr lang="it-IT" altLang="it-IT" b="1" dirty="0">
                <a:solidFill>
                  <a:schemeClr val="bg1"/>
                </a:solidFill>
              </a:rPr>
              <a:t> </a:t>
            </a:r>
            <a:r>
              <a:rPr lang="it-IT" altLang="it-IT" b="1" dirty="0" err="1">
                <a:solidFill>
                  <a:schemeClr val="bg1"/>
                </a:solidFill>
              </a:rPr>
              <a:t>identify</a:t>
            </a:r>
            <a:r>
              <a:rPr lang="it-IT" altLang="it-IT" b="1" dirty="0">
                <a:solidFill>
                  <a:schemeClr val="bg1"/>
                </a:solidFill>
              </a:rPr>
              <a:t> LVH</a:t>
            </a:r>
          </a:p>
        </p:txBody>
      </p:sp>
      <p:sp>
        <p:nvSpPr>
          <p:cNvPr id="34821" name="Text Box 7"/>
          <p:cNvSpPr txBox="1">
            <a:spLocks noChangeArrowheads="1"/>
          </p:cNvSpPr>
          <p:nvPr/>
        </p:nvSpPr>
        <p:spPr bwMode="auto">
          <a:xfrm>
            <a:off x="5775325" y="207963"/>
            <a:ext cx="3092450" cy="641350"/>
          </a:xfrm>
          <a:prstGeom prst="rect">
            <a:avLst/>
          </a:prstGeom>
          <a:noFill/>
          <a:ln w="9525">
            <a:noFill/>
            <a:miter lim="800000"/>
            <a:headEnd/>
            <a:tailEnd/>
          </a:ln>
          <a:effectLst/>
        </p:spPr>
        <p:txBody>
          <a:bodyPr wrap="none">
            <a:spAutoFit/>
          </a:bodyPr>
          <a:lstStyle/>
          <a:p>
            <a:r>
              <a:rPr lang="it-IT" altLang="it-IT" b="1" i="1">
                <a:solidFill>
                  <a:schemeClr val="bg1"/>
                </a:solidFill>
              </a:rPr>
              <a:t>Okin PM et al, </a:t>
            </a:r>
          </a:p>
          <a:p>
            <a:r>
              <a:rPr lang="it-IT" altLang="it-IT" b="1" i="1">
                <a:solidFill>
                  <a:schemeClr val="bg1"/>
                </a:solidFill>
              </a:rPr>
              <a:t>JAMA. 2006;296:1242-1248</a:t>
            </a:r>
          </a:p>
        </p:txBody>
      </p:sp>
      <p:pic>
        <p:nvPicPr>
          <p:cNvPr id="6" name="Picture 11" descr="heart1"/>
          <p:cNvPicPr>
            <a:picLocks noChangeAspect="1" noChangeArrowheads="1" noCrop="1"/>
          </p:cNvPicPr>
          <p:nvPr/>
        </p:nvPicPr>
        <p:blipFill>
          <a:blip r:embed="rId5" cstate="print"/>
          <a:srcRect/>
          <a:stretch>
            <a:fillRect/>
          </a:stretch>
        </p:blipFill>
        <p:spPr bwMode="auto">
          <a:xfrm>
            <a:off x="7065962" y="1794588"/>
            <a:ext cx="511175" cy="43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9" y="1700809"/>
            <a:ext cx="7588091" cy="19921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9088" y="332656"/>
            <a:ext cx="6610350" cy="70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75019" y="835357"/>
            <a:ext cx="3063526" cy="2876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ttangolo 5"/>
          <p:cNvSpPr/>
          <p:nvPr/>
        </p:nvSpPr>
        <p:spPr>
          <a:xfrm>
            <a:off x="683568" y="1700808"/>
            <a:ext cx="7560840" cy="1944216"/>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xmlns="" val="6692271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68760"/>
            <a:ext cx="4353687" cy="2867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5384" y="3714750"/>
            <a:ext cx="809625"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15910" y="1268760"/>
            <a:ext cx="4528090" cy="28708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4627" y="3581400"/>
            <a:ext cx="809625" cy="190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4797151"/>
            <a:ext cx="9184672" cy="13666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9088" y="332656"/>
            <a:ext cx="6610350" cy="704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75019" y="835357"/>
            <a:ext cx="3063526" cy="2876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ttangolo 8"/>
          <p:cNvSpPr/>
          <p:nvPr/>
        </p:nvSpPr>
        <p:spPr>
          <a:xfrm>
            <a:off x="0" y="4797152"/>
            <a:ext cx="9143999" cy="136815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11" descr="heart1"/>
          <p:cNvPicPr>
            <a:picLocks noChangeAspect="1" noChangeArrowheads="1" noCrop="1"/>
          </p:cNvPicPr>
          <p:nvPr/>
        </p:nvPicPr>
        <p:blipFill>
          <a:blip r:embed="rId8" cstate="print"/>
          <a:srcRect/>
          <a:stretch>
            <a:fillRect/>
          </a:stretch>
        </p:blipFill>
        <p:spPr bwMode="auto">
          <a:xfrm>
            <a:off x="3635896" y="2132856"/>
            <a:ext cx="511175" cy="436563"/>
          </a:xfrm>
          <a:prstGeom prst="rect">
            <a:avLst/>
          </a:prstGeom>
          <a:noFill/>
          <a:ln w="9525">
            <a:noFill/>
            <a:miter lim="800000"/>
            <a:headEnd/>
            <a:tailEnd/>
          </a:ln>
        </p:spPr>
      </p:pic>
      <p:pic>
        <p:nvPicPr>
          <p:cNvPr id="11" name="Picture 11" descr="heart1"/>
          <p:cNvPicPr>
            <a:picLocks noChangeAspect="1" noChangeArrowheads="1" noCrop="1"/>
          </p:cNvPicPr>
          <p:nvPr/>
        </p:nvPicPr>
        <p:blipFill>
          <a:blip r:embed="rId8" cstate="print"/>
          <a:srcRect/>
          <a:stretch>
            <a:fillRect/>
          </a:stretch>
        </p:blipFill>
        <p:spPr bwMode="auto">
          <a:xfrm>
            <a:off x="8632825" y="2132856"/>
            <a:ext cx="511175" cy="436563"/>
          </a:xfrm>
          <a:prstGeom prst="rect">
            <a:avLst/>
          </a:prstGeom>
          <a:noFill/>
          <a:ln w="9525">
            <a:noFill/>
            <a:miter lim="800000"/>
            <a:headEnd/>
            <a:tailEnd/>
          </a:ln>
        </p:spPr>
      </p:pic>
    </p:spTree>
    <p:extLst>
      <p:ext uri="{BB962C8B-B14F-4D97-AF65-F5344CB8AC3E}">
        <p14:creationId xmlns:p14="http://schemas.microsoft.com/office/powerpoint/2010/main" xmlns="" val="28899489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827584" y="147959"/>
            <a:ext cx="6585490" cy="657416"/>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6008799" y="814241"/>
            <a:ext cx="2038350" cy="276225"/>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803515" y="1412773"/>
            <a:ext cx="7299579" cy="4851273"/>
          </a:xfrm>
          <a:prstGeom prst="rect">
            <a:avLst/>
          </a:prstGeom>
          <a:noFill/>
          <a:ln w="9525">
            <a:noFill/>
            <a:miter lim="800000"/>
            <a:headEnd/>
            <a:tailEnd/>
          </a:ln>
        </p:spPr>
      </p:pic>
      <p:pic>
        <p:nvPicPr>
          <p:cNvPr id="12" name="Picture 11" descr="heart1"/>
          <p:cNvPicPr>
            <a:picLocks noChangeAspect="1" noChangeArrowheads="1" noCrop="1"/>
          </p:cNvPicPr>
          <p:nvPr/>
        </p:nvPicPr>
        <p:blipFill>
          <a:blip r:embed="rId5" cstate="print"/>
          <a:srcRect/>
          <a:stretch>
            <a:fillRect/>
          </a:stretch>
        </p:blipFill>
        <p:spPr bwMode="auto">
          <a:xfrm>
            <a:off x="8316913" y="1733550"/>
            <a:ext cx="511175" cy="436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4" name="Picture 2"/>
          <p:cNvPicPr>
            <a:picLocks noChangeAspect="1" noChangeArrowheads="1"/>
          </p:cNvPicPr>
          <p:nvPr/>
        </p:nvPicPr>
        <p:blipFill>
          <a:blip r:embed="rId2" cstate="print"/>
          <a:srcRect/>
          <a:stretch>
            <a:fillRect/>
          </a:stretch>
        </p:blipFill>
        <p:spPr bwMode="auto">
          <a:xfrm>
            <a:off x="149309" y="85439"/>
            <a:ext cx="7700963" cy="672084"/>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3" cstate="print"/>
          <a:srcRect/>
          <a:stretch>
            <a:fillRect/>
          </a:stretch>
        </p:blipFill>
        <p:spPr bwMode="auto">
          <a:xfrm>
            <a:off x="5340077" y="778284"/>
            <a:ext cx="3238500" cy="2476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207544" y="1542598"/>
            <a:ext cx="5936456" cy="2936081"/>
          </a:xfrm>
          <a:prstGeom prst="rect">
            <a:avLst/>
          </a:prstGeom>
          <a:noFill/>
          <a:ln w="9525">
            <a:noFill/>
            <a:miter lim="800000"/>
            <a:headEnd/>
            <a:tailEnd/>
          </a:ln>
        </p:spPr>
      </p:pic>
      <p:pic>
        <p:nvPicPr>
          <p:cNvPr id="3078" name="Picture 6"/>
          <p:cNvPicPr>
            <a:picLocks noChangeArrowheads="1"/>
          </p:cNvPicPr>
          <p:nvPr/>
        </p:nvPicPr>
        <p:blipFill>
          <a:blip r:embed="rId5" cstate="print"/>
          <a:srcRect/>
          <a:stretch>
            <a:fillRect/>
          </a:stretch>
        </p:blipFill>
        <p:spPr bwMode="auto">
          <a:xfrm>
            <a:off x="-20384" y="5298792"/>
            <a:ext cx="9164384" cy="772668"/>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srcRect/>
          <a:stretch>
            <a:fillRect/>
          </a:stretch>
        </p:blipFill>
        <p:spPr bwMode="auto">
          <a:xfrm>
            <a:off x="-180528" y="908717"/>
            <a:ext cx="3509963" cy="4390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785794"/>
            <a:ext cx="8715404" cy="3354765"/>
          </a:xfrm>
          <a:prstGeom prst="rect">
            <a:avLst/>
          </a:prstGeom>
        </p:spPr>
        <p:txBody>
          <a:bodyPr wrap="square">
            <a:spAutoFit/>
          </a:bodyPr>
          <a:lstStyle/>
          <a:p>
            <a:r>
              <a:rPr lang="en-US" sz="2800" i="1" dirty="0" smtClean="0">
                <a:solidFill>
                  <a:schemeClr val="bg1"/>
                </a:solidFill>
              </a:rPr>
              <a:t>“It is recommended that </a:t>
            </a:r>
            <a:r>
              <a:rPr lang="en-US" sz="2800" i="1" dirty="0" smtClean="0">
                <a:solidFill>
                  <a:srgbClr val="FFFF00"/>
                </a:solidFill>
              </a:rPr>
              <a:t>beta-blockers</a:t>
            </a:r>
            <a:r>
              <a:rPr lang="en-US" sz="2800" i="1" dirty="0" smtClean="0">
                <a:solidFill>
                  <a:schemeClr val="bg1"/>
                </a:solidFill>
              </a:rPr>
              <a:t> are combined with any of the other major drug classes when there  are specific clinical situations, </a:t>
            </a:r>
          </a:p>
          <a:p>
            <a:pPr lvl="3">
              <a:buFont typeface="Arial" pitchFamily="34" charset="0"/>
              <a:buChar char="•"/>
            </a:pPr>
            <a:r>
              <a:rPr lang="it-IT" sz="3200" dirty="0" smtClean="0">
                <a:solidFill>
                  <a:schemeClr val="bg1"/>
                </a:solidFill>
              </a:rPr>
              <a:t>e.g. </a:t>
            </a:r>
            <a:r>
              <a:rPr lang="it-IT" sz="3200" dirty="0" smtClean="0">
                <a:solidFill>
                  <a:srgbClr val="FFFF00"/>
                </a:solidFill>
              </a:rPr>
              <a:t>angina</a:t>
            </a:r>
            <a:r>
              <a:rPr lang="it-IT" sz="3200" dirty="0" smtClean="0">
                <a:solidFill>
                  <a:schemeClr val="bg1"/>
                </a:solidFill>
              </a:rPr>
              <a:t>, </a:t>
            </a:r>
          </a:p>
          <a:p>
            <a:pPr lvl="3">
              <a:buFont typeface="Arial" pitchFamily="34" charset="0"/>
              <a:buChar char="•"/>
            </a:pPr>
            <a:r>
              <a:rPr lang="it-IT" sz="3200" dirty="0" err="1" smtClean="0">
                <a:solidFill>
                  <a:srgbClr val="FFFF00"/>
                </a:solidFill>
              </a:rPr>
              <a:t>post-myocardial</a:t>
            </a:r>
            <a:r>
              <a:rPr lang="it-IT" sz="3200" dirty="0" smtClean="0">
                <a:solidFill>
                  <a:srgbClr val="FFFF00"/>
                </a:solidFill>
              </a:rPr>
              <a:t> </a:t>
            </a:r>
            <a:r>
              <a:rPr lang="it-IT" sz="3200" dirty="0" err="1" smtClean="0">
                <a:solidFill>
                  <a:srgbClr val="FFFF00"/>
                </a:solidFill>
              </a:rPr>
              <a:t>infarction</a:t>
            </a:r>
            <a:r>
              <a:rPr lang="it-IT" sz="3200" dirty="0" smtClean="0">
                <a:solidFill>
                  <a:schemeClr val="bg1"/>
                </a:solidFill>
              </a:rPr>
              <a:t>, </a:t>
            </a:r>
          </a:p>
          <a:p>
            <a:pPr lvl="3">
              <a:buFont typeface="Arial" pitchFamily="34" charset="0"/>
              <a:buChar char="•"/>
            </a:pPr>
            <a:r>
              <a:rPr lang="it-IT" sz="3200" dirty="0" err="1" smtClean="0">
                <a:solidFill>
                  <a:srgbClr val="FFFF00"/>
                </a:solidFill>
              </a:rPr>
              <a:t>heart</a:t>
            </a:r>
            <a:r>
              <a:rPr lang="it-IT" sz="3200" dirty="0" smtClean="0">
                <a:solidFill>
                  <a:srgbClr val="FFFF00"/>
                </a:solidFill>
              </a:rPr>
              <a:t> </a:t>
            </a:r>
            <a:r>
              <a:rPr lang="it-IT" sz="3200" dirty="0" err="1" smtClean="0">
                <a:solidFill>
                  <a:srgbClr val="FFFF00"/>
                </a:solidFill>
              </a:rPr>
              <a:t>failure</a:t>
            </a:r>
            <a:r>
              <a:rPr lang="it-IT" sz="3200" dirty="0" smtClean="0">
                <a:solidFill>
                  <a:schemeClr val="bg1"/>
                </a:solidFill>
              </a:rPr>
              <a:t>, or </a:t>
            </a:r>
          </a:p>
          <a:p>
            <a:pPr lvl="3">
              <a:buFont typeface="Arial" pitchFamily="34" charset="0"/>
              <a:buChar char="•"/>
            </a:pPr>
            <a:r>
              <a:rPr lang="it-IT" sz="3200" dirty="0" err="1" smtClean="0">
                <a:solidFill>
                  <a:srgbClr val="FFFF00"/>
                </a:solidFill>
              </a:rPr>
              <a:t>heart</a:t>
            </a:r>
            <a:r>
              <a:rPr lang="it-IT" sz="3200" dirty="0" smtClean="0">
                <a:solidFill>
                  <a:srgbClr val="FFFF00"/>
                </a:solidFill>
              </a:rPr>
              <a:t> rate </a:t>
            </a:r>
            <a:r>
              <a:rPr lang="it-IT" sz="3200" dirty="0" err="1" smtClean="0">
                <a:solidFill>
                  <a:srgbClr val="FFFF00"/>
                </a:solidFill>
              </a:rPr>
              <a:t>control</a:t>
            </a:r>
            <a:r>
              <a:rPr lang="it-IT" sz="3200" dirty="0" smtClean="0">
                <a:solidFill>
                  <a:schemeClr val="bg1"/>
                </a:solidFill>
              </a:rPr>
              <a:t>”</a:t>
            </a:r>
          </a:p>
        </p:txBody>
      </p:sp>
      <p:pic>
        <p:nvPicPr>
          <p:cNvPr id="3" name="Picture 2"/>
          <p:cNvPicPr>
            <a:picLocks noChangeAspect="1" noChangeArrowheads="1"/>
          </p:cNvPicPr>
          <p:nvPr/>
        </p:nvPicPr>
        <p:blipFill>
          <a:blip r:embed="rId2" cstate="print"/>
          <a:srcRect/>
          <a:stretch>
            <a:fillRect/>
          </a:stretch>
        </p:blipFill>
        <p:spPr bwMode="auto">
          <a:xfrm>
            <a:off x="1971675" y="5445224"/>
            <a:ext cx="7172325" cy="876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1071546"/>
            <a:ext cx="8892480" cy="2062103"/>
          </a:xfrm>
          <a:prstGeom prst="rect">
            <a:avLst/>
          </a:prstGeom>
        </p:spPr>
        <p:txBody>
          <a:bodyPr wrap="square">
            <a:spAutoFit/>
          </a:bodyPr>
          <a:lstStyle/>
          <a:p>
            <a:r>
              <a:rPr lang="en-US" sz="3200" i="1" dirty="0" smtClean="0">
                <a:solidFill>
                  <a:schemeClr val="bg1"/>
                </a:solidFill>
              </a:rPr>
              <a:t>“Both </a:t>
            </a:r>
            <a:r>
              <a:rPr lang="en-US" sz="3200" i="1" dirty="0" smtClean="0">
                <a:solidFill>
                  <a:srgbClr val="FFFF00"/>
                </a:solidFill>
              </a:rPr>
              <a:t>ACE inhibitors </a:t>
            </a:r>
            <a:r>
              <a:rPr lang="en-US" sz="3200" i="1" dirty="0" smtClean="0">
                <a:solidFill>
                  <a:schemeClr val="bg1"/>
                </a:solidFill>
              </a:rPr>
              <a:t>and </a:t>
            </a:r>
            <a:r>
              <a:rPr lang="en-US" sz="3200" i="1" dirty="0" smtClean="0">
                <a:solidFill>
                  <a:srgbClr val="FFFF00"/>
                </a:solidFill>
              </a:rPr>
              <a:t>ARBs</a:t>
            </a:r>
            <a:r>
              <a:rPr lang="en-US" sz="3200" i="1" dirty="0" smtClean="0">
                <a:solidFill>
                  <a:schemeClr val="bg1"/>
                </a:solidFill>
              </a:rPr>
              <a:t> reduce </a:t>
            </a:r>
            <a:r>
              <a:rPr lang="en-US" sz="3200" i="1" dirty="0" err="1" smtClean="0">
                <a:solidFill>
                  <a:schemeClr val="bg1"/>
                </a:solidFill>
              </a:rPr>
              <a:t>albuminuria</a:t>
            </a:r>
            <a:r>
              <a:rPr lang="en-US" sz="3200" i="1" dirty="0" smtClean="0">
                <a:solidFill>
                  <a:schemeClr val="bg1"/>
                </a:solidFill>
              </a:rPr>
              <a:t> more than other BP-lowering drugs and are effective at delaying the progression of diabetic and </a:t>
            </a:r>
            <a:r>
              <a:rPr lang="en-US" sz="3200" i="1" dirty="0" err="1" smtClean="0">
                <a:solidFill>
                  <a:schemeClr val="bg1"/>
                </a:solidFill>
              </a:rPr>
              <a:t>nondiabetic</a:t>
            </a:r>
            <a:r>
              <a:rPr lang="en-US" sz="3200" i="1" dirty="0" smtClean="0">
                <a:solidFill>
                  <a:schemeClr val="bg1"/>
                </a:solidFill>
              </a:rPr>
              <a:t> CKD”. </a:t>
            </a:r>
          </a:p>
        </p:txBody>
      </p:sp>
      <p:pic>
        <p:nvPicPr>
          <p:cNvPr id="3" name="Picture 2"/>
          <p:cNvPicPr>
            <a:picLocks noChangeAspect="1" noChangeArrowheads="1"/>
          </p:cNvPicPr>
          <p:nvPr/>
        </p:nvPicPr>
        <p:blipFill>
          <a:blip r:embed="rId2" cstate="print"/>
          <a:srcRect/>
          <a:stretch>
            <a:fillRect/>
          </a:stretch>
        </p:blipFill>
        <p:spPr bwMode="auto">
          <a:xfrm>
            <a:off x="1971675" y="5589240"/>
            <a:ext cx="7172325"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1428736"/>
            <a:ext cx="8858280" cy="2062103"/>
          </a:xfrm>
          <a:prstGeom prst="rect">
            <a:avLst/>
          </a:prstGeom>
        </p:spPr>
        <p:txBody>
          <a:bodyPr wrap="square">
            <a:spAutoFit/>
          </a:bodyPr>
          <a:lstStyle/>
          <a:p>
            <a:r>
              <a:rPr lang="en-US" sz="3200" i="1" dirty="0" smtClean="0">
                <a:solidFill>
                  <a:schemeClr val="bg1"/>
                </a:solidFill>
              </a:rPr>
              <a:t>“A recent meta-analysis shows that </a:t>
            </a:r>
            <a:r>
              <a:rPr lang="en-US" sz="3200" i="1" dirty="0" smtClean="0">
                <a:solidFill>
                  <a:srgbClr val="FFFF00"/>
                </a:solidFill>
              </a:rPr>
              <a:t>RAS blockers</a:t>
            </a:r>
            <a:r>
              <a:rPr lang="en-US" sz="3200" i="1" dirty="0" smtClean="0">
                <a:solidFill>
                  <a:schemeClr val="bg1"/>
                </a:solidFill>
              </a:rPr>
              <a:t> are the only antihypertensive agents for which evidence is available of a reduced risk of end-stage renal disease”</a:t>
            </a:r>
          </a:p>
        </p:txBody>
      </p:sp>
      <p:pic>
        <p:nvPicPr>
          <p:cNvPr id="3" name="Picture 2"/>
          <p:cNvPicPr>
            <a:picLocks noChangeAspect="1" noChangeArrowheads="1"/>
          </p:cNvPicPr>
          <p:nvPr/>
        </p:nvPicPr>
        <p:blipFill>
          <a:blip r:embed="rId2" cstate="print"/>
          <a:srcRect/>
          <a:stretch>
            <a:fillRect/>
          </a:stretch>
        </p:blipFill>
        <p:spPr bwMode="auto">
          <a:xfrm>
            <a:off x="1971675" y="5661248"/>
            <a:ext cx="7172325"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solidFill>
                  <a:srgbClr val="FFFF00"/>
                </a:solidFill>
                <a:latin typeface="Garamond" panose="02020404030301010803" pitchFamily="18" charset="0"/>
              </a:rPr>
              <a:t>Noterelle sulla Cardiopatia Ipertensiva</a:t>
            </a:r>
            <a:endParaRPr lang="it-IT" i="1" dirty="0">
              <a:solidFill>
                <a:srgbClr val="FFFF00"/>
              </a:solidFill>
              <a:latin typeface="Garamond" panose="02020404030301010803" pitchFamily="18" charset="0"/>
            </a:endParaRPr>
          </a:p>
        </p:txBody>
      </p:sp>
      <p:sp>
        <p:nvSpPr>
          <p:cNvPr id="3" name="Segnaposto contenuto 2"/>
          <p:cNvSpPr>
            <a:spLocks noGrp="1"/>
          </p:cNvSpPr>
          <p:nvPr>
            <p:ph idx="1"/>
          </p:nvPr>
        </p:nvSpPr>
        <p:spPr/>
        <p:txBody>
          <a:bodyPr/>
          <a:lstStyle/>
          <a:p>
            <a:r>
              <a:rPr lang="it-IT" dirty="0" smtClean="0">
                <a:solidFill>
                  <a:schemeClr val="bg1"/>
                </a:solidFill>
                <a:latin typeface="Garamond" panose="02020404030301010803" pitchFamily="18" charset="0"/>
              </a:rPr>
              <a:t>L’ECG ha una piena validità e fornisce informazioni complementari all’Ecografia;</a:t>
            </a:r>
          </a:p>
          <a:p>
            <a:r>
              <a:rPr lang="it-IT" dirty="0" smtClean="0">
                <a:solidFill>
                  <a:schemeClr val="bg1"/>
                </a:solidFill>
                <a:latin typeface="Garamond" panose="02020404030301010803" pitchFamily="18" charset="0"/>
              </a:rPr>
              <a:t>Valutare sempre l’Atrio sinistro;</a:t>
            </a:r>
          </a:p>
          <a:p>
            <a:r>
              <a:rPr lang="it-IT" dirty="0" smtClean="0">
                <a:solidFill>
                  <a:schemeClr val="bg1"/>
                </a:solidFill>
                <a:latin typeface="Garamond" panose="02020404030301010803" pitchFamily="18" charset="0"/>
              </a:rPr>
              <a:t>Trattare in modo aggressivo i quadri di ipertrofia ventricolare sinistra;</a:t>
            </a:r>
          </a:p>
          <a:p>
            <a:r>
              <a:rPr lang="it-IT" dirty="0" smtClean="0">
                <a:solidFill>
                  <a:schemeClr val="bg1"/>
                </a:solidFill>
                <a:latin typeface="Garamond" panose="02020404030301010803" pitchFamily="18" charset="0"/>
              </a:rPr>
              <a:t>I farmaci inibitori del SRRA sono di prima linea per le evidenze cliniche in la prevenzione dello scompenso cardiaco e della fibrillazione atriale</a:t>
            </a:r>
            <a:r>
              <a:rPr lang="it-IT" dirty="0" smtClean="0">
                <a:solidFill>
                  <a:schemeClr val="bg1"/>
                </a:solidFill>
              </a:rPr>
              <a:t>. </a:t>
            </a:r>
            <a:endParaRPr lang="it-IT" dirty="0">
              <a:solidFill>
                <a:schemeClr val="bg1"/>
              </a:solidFill>
            </a:endParaRPr>
          </a:p>
        </p:txBody>
      </p:sp>
    </p:spTree>
    <p:extLst>
      <p:ext uri="{BB962C8B-B14F-4D97-AF65-F5344CB8AC3E}">
        <p14:creationId xmlns:p14="http://schemas.microsoft.com/office/powerpoint/2010/main" xmlns="" val="248215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i="1" dirty="0">
                <a:solidFill>
                  <a:srgbClr val="FFFFFF"/>
                </a:solidFill>
                <a:ea typeface="+mn-ea"/>
                <a:cs typeface="+mn-cs"/>
              </a:rPr>
              <a:t>LAE (Left </a:t>
            </a:r>
            <a:r>
              <a:rPr lang="it-IT" sz="3600" i="1" dirty="0" err="1">
                <a:solidFill>
                  <a:srgbClr val="FFFFFF"/>
                </a:solidFill>
                <a:ea typeface="+mn-ea"/>
                <a:cs typeface="+mn-cs"/>
              </a:rPr>
              <a:t>Atrial</a:t>
            </a:r>
            <a:r>
              <a:rPr lang="it-IT" sz="3600" i="1" dirty="0">
                <a:solidFill>
                  <a:srgbClr val="FFFFFF"/>
                </a:solidFill>
                <a:ea typeface="+mn-ea"/>
                <a:cs typeface="+mn-cs"/>
              </a:rPr>
              <a:t> </a:t>
            </a:r>
            <a:r>
              <a:rPr lang="it-IT" sz="3600" i="1" dirty="0" err="1">
                <a:solidFill>
                  <a:srgbClr val="FFFFFF"/>
                </a:solidFill>
                <a:ea typeface="+mn-ea"/>
                <a:cs typeface="+mn-cs"/>
              </a:rPr>
              <a:t>Enlargement</a:t>
            </a:r>
            <a:r>
              <a:rPr lang="it-IT" sz="3600" i="1" dirty="0">
                <a:solidFill>
                  <a:srgbClr val="FFFFFF"/>
                </a:solidFill>
                <a:ea typeface="+mn-ea"/>
                <a:cs typeface="+mn-cs"/>
              </a:rPr>
              <a:t>)</a:t>
            </a:r>
            <a:endParaRPr lang="it-IT" dirty="0">
              <a:solidFill>
                <a:srgbClr val="FFFF00"/>
              </a:solidFill>
            </a:endParaRPr>
          </a:p>
        </p:txBody>
      </p:sp>
      <p:sp>
        <p:nvSpPr>
          <p:cNvPr id="3" name="Segnaposto contenuto 2"/>
          <p:cNvSpPr>
            <a:spLocks noGrp="1"/>
          </p:cNvSpPr>
          <p:nvPr>
            <p:ph idx="1"/>
          </p:nvPr>
        </p:nvSpPr>
        <p:spPr/>
        <p:txBody>
          <a:bodyPr/>
          <a:lstStyle/>
          <a:p>
            <a:r>
              <a:rPr lang="it-IT" b="1" dirty="0" smtClean="0">
                <a:solidFill>
                  <a:schemeClr val="bg1"/>
                </a:solidFill>
              </a:rPr>
              <a:t>In </a:t>
            </a:r>
            <a:r>
              <a:rPr lang="it-IT" b="1" dirty="0" err="1">
                <a:solidFill>
                  <a:schemeClr val="bg1"/>
                </a:solidFill>
              </a:rPr>
              <a:t>lead</a:t>
            </a:r>
            <a:r>
              <a:rPr lang="it-IT" b="1" dirty="0">
                <a:solidFill>
                  <a:schemeClr val="bg1"/>
                </a:solidFill>
              </a:rPr>
              <a:t> II</a:t>
            </a:r>
            <a:endParaRPr lang="it-IT" dirty="0">
              <a:solidFill>
                <a:schemeClr val="bg1"/>
              </a:solidFill>
            </a:endParaRPr>
          </a:p>
          <a:p>
            <a:r>
              <a:rPr lang="it-IT" i="1" dirty="0" err="1">
                <a:solidFill>
                  <a:schemeClr val="bg1"/>
                </a:solidFill>
              </a:rPr>
              <a:t>Bifid</a:t>
            </a:r>
            <a:r>
              <a:rPr lang="it-IT" i="1" dirty="0">
                <a:solidFill>
                  <a:schemeClr val="bg1"/>
                </a:solidFill>
              </a:rPr>
              <a:t> P </a:t>
            </a:r>
            <a:r>
              <a:rPr lang="it-IT" i="1" dirty="0" err="1">
                <a:solidFill>
                  <a:schemeClr val="bg1"/>
                </a:solidFill>
              </a:rPr>
              <a:t>wave</a:t>
            </a:r>
            <a:r>
              <a:rPr lang="it-IT" i="1" dirty="0">
                <a:solidFill>
                  <a:schemeClr val="bg1"/>
                </a:solidFill>
              </a:rPr>
              <a:t> with &gt; 40 </a:t>
            </a:r>
            <a:r>
              <a:rPr lang="it-IT" i="1" dirty="0" err="1">
                <a:solidFill>
                  <a:schemeClr val="bg1"/>
                </a:solidFill>
              </a:rPr>
              <a:t>ms</a:t>
            </a:r>
            <a:r>
              <a:rPr lang="it-IT" i="1" dirty="0">
                <a:solidFill>
                  <a:schemeClr val="bg1"/>
                </a:solidFill>
              </a:rPr>
              <a:t> </a:t>
            </a:r>
            <a:r>
              <a:rPr lang="it-IT" i="1" dirty="0" err="1">
                <a:solidFill>
                  <a:schemeClr val="bg1"/>
                </a:solidFill>
              </a:rPr>
              <a:t>between</a:t>
            </a:r>
            <a:r>
              <a:rPr lang="it-IT" i="1" dirty="0">
                <a:solidFill>
                  <a:schemeClr val="bg1"/>
                </a:solidFill>
              </a:rPr>
              <a:t> the </a:t>
            </a:r>
            <a:r>
              <a:rPr lang="it-IT" i="1" dirty="0" err="1">
                <a:solidFill>
                  <a:schemeClr val="bg1"/>
                </a:solidFill>
              </a:rPr>
              <a:t>two</a:t>
            </a:r>
            <a:r>
              <a:rPr lang="it-IT" i="1" dirty="0">
                <a:solidFill>
                  <a:schemeClr val="bg1"/>
                </a:solidFill>
              </a:rPr>
              <a:t> </a:t>
            </a:r>
            <a:r>
              <a:rPr lang="it-IT" i="1" dirty="0" err="1">
                <a:solidFill>
                  <a:schemeClr val="bg1"/>
                </a:solidFill>
              </a:rPr>
              <a:t>peaks</a:t>
            </a:r>
            <a:endParaRPr lang="it-IT" i="1" dirty="0">
              <a:solidFill>
                <a:schemeClr val="bg1"/>
              </a:solidFill>
            </a:endParaRPr>
          </a:p>
          <a:p>
            <a:r>
              <a:rPr lang="it-IT" i="1" dirty="0">
                <a:solidFill>
                  <a:schemeClr val="bg1"/>
                </a:solidFill>
              </a:rPr>
              <a:t>Total P </a:t>
            </a:r>
            <a:r>
              <a:rPr lang="it-IT" i="1" dirty="0" err="1">
                <a:solidFill>
                  <a:schemeClr val="bg1"/>
                </a:solidFill>
              </a:rPr>
              <a:t>wave</a:t>
            </a:r>
            <a:r>
              <a:rPr lang="it-IT" i="1" dirty="0">
                <a:solidFill>
                  <a:schemeClr val="bg1"/>
                </a:solidFill>
              </a:rPr>
              <a:t> </a:t>
            </a:r>
            <a:r>
              <a:rPr lang="it-IT" i="1" dirty="0" err="1">
                <a:solidFill>
                  <a:schemeClr val="bg1"/>
                </a:solidFill>
              </a:rPr>
              <a:t>duration</a:t>
            </a:r>
            <a:r>
              <a:rPr lang="it-IT" i="1" dirty="0">
                <a:solidFill>
                  <a:schemeClr val="bg1"/>
                </a:solidFill>
              </a:rPr>
              <a:t> &gt; 110 </a:t>
            </a:r>
            <a:r>
              <a:rPr lang="it-IT" i="1" dirty="0" err="1">
                <a:solidFill>
                  <a:schemeClr val="bg1"/>
                </a:solidFill>
              </a:rPr>
              <a:t>ms</a:t>
            </a:r>
            <a:endParaRPr lang="it-IT" i="1" dirty="0">
              <a:solidFill>
                <a:schemeClr val="bg1"/>
              </a:solidFill>
            </a:endParaRPr>
          </a:p>
          <a:p>
            <a:r>
              <a:rPr lang="it-IT" b="1" dirty="0">
                <a:solidFill>
                  <a:schemeClr val="bg1"/>
                </a:solidFill>
              </a:rPr>
              <a:t>In V1</a:t>
            </a:r>
            <a:endParaRPr lang="it-IT" dirty="0">
              <a:solidFill>
                <a:schemeClr val="bg1"/>
              </a:solidFill>
            </a:endParaRPr>
          </a:p>
          <a:p>
            <a:r>
              <a:rPr lang="it-IT" i="1" dirty="0" err="1">
                <a:solidFill>
                  <a:schemeClr val="bg1"/>
                </a:solidFill>
              </a:rPr>
              <a:t>Biphasic</a:t>
            </a:r>
            <a:r>
              <a:rPr lang="it-IT" i="1" dirty="0">
                <a:solidFill>
                  <a:schemeClr val="bg1"/>
                </a:solidFill>
              </a:rPr>
              <a:t> P </a:t>
            </a:r>
            <a:r>
              <a:rPr lang="it-IT" i="1" dirty="0" err="1">
                <a:solidFill>
                  <a:schemeClr val="bg1"/>
                </a:solidFill>
              </a:rPr>
              <a:t>wave</a:t>
            </a:r>
            <a:r>
              <a:rPr lang="it-IT" i="1" dirty="0">
                <a:solidFill>
                  <a:schemeClr val="bg1"/>
                </a:solidFill>
              </a:rPr>
              <a:t> with terminal negative </a:t>
            </a:r>
            <a:r>
              <a:rPr lang="it-IT" i="1" dirty="0" err="1">
                <a:solidFill>
                  <a:schemeClr val="bg1"/>
                </a:solidFill>
              </a:rPr>
              <a:t>portion</a:t>
            </a:r>
            <a:r>
              <a:rPr lang="it-IT" i="1" dirty="0">
                <a:solidFill>
                  <a:schemeClr val="bg1"/>
                </a:solidFill>
              </a:rPr>
              <a:t> &gt; 40 </a:t>
            </a:r>
            <a:r>
              <a:rPr lang="it-IT" i="1" dirty="0" err="1">
                <a:solidFill>
                  <a:schemeClr val="bg1"/>
                </a:solidFill>
              </a:rPr>
              <a:t>ms</a:t>
            </a:r>
            <a:r>
              <a:rPr lang="it-IT" i="1" dirty="0">
                <a:solidFill>
                  <a:schemeClr val="bg1"/>
                </a:solidFill>
              </a:rPr>
              <a:t> </a:t>
            </a:r>
            <a:r>
              <a:rPr lang="it-IT" i="1" dirty="0" err="1">
                <a:solidFill>
                  <a:schemeClr val="bg1"/>
                </a:solidFill>
              </a:rPr>
              <a:t>duration</a:t>
            </a:r>
            <a:endParaRPr lang="it-IT" i="1" dirty="0">
              <a:solidFill>
                <a:schemeClr val="bg1"/>
              </a:solidFill>
            </a:endParaRPr>
          </a:p>
          <a:p>
            <a:r>
              <a:rPr lang="it-IT" i="1" dirty="0" err="1">
                <a:solidFill>
                  <a:schemeClr val="bg1"/>
                </a:solidFill>
              </a:rPr>
              <a:t>Biphasic</a:t>
            </a:r>
            <a:r>
              <a:rPr lang="it-IT" i="1" dirty="0">
                <a:solidFill>
                  <a:schemeClr val="bg1"/>
                </a:solidFill>
              </a:rPr>
              <a:t> P </a:t>
            </a:r>
            <a:r>
              <a:rPr lang="it-IT" i="1" dirty="0" err="1">
                <a:solidFill>
                  <a:schemeClr val="bg1"/>
                </a:solidFill>
              </a:rPr>
              <a:t>wave</a:t>
            </a:r>
            <a:r>
              <a:rPr lang="it-IT" i="1" dirty="0">
                <a:solidFill>
                  <a:schemeClr val="bg1"/>
                </a:solidFill>
              </a:rPr>
              <a:t> with terminal negative </a:t>
            </a:r>
            <a:r>
              <a:rPr lang="it-IT" i="1" dirty="0" err="1">
                <a:solidFill>
                  <a:schemeClr val="bg1"/>
                </a:solidFill>
              </a:rPr>
              <a:t>portion</a:t>
            </a:r>
            <a:r>
              <a:rPr lang="it-IT" i="1" dirty="0">
                <a:solidFill>
                  <a:schemeClr val="bg1"/>
                </a:solidFill>
              </a:rPr>
              <a:t> &gt; 1mm </a:t>
            </a:r>
            <a:r>
              <a:rPr lang="it-IT" i="1" dirty="0" err="1">
                <a:solidFill>
                  <a:schemeClr val="bg1"/>
                </a:solidFill>
              </a:rPr>
              <a:t>deep</a:t>
            </a:r>
            <a:endParaRPr lang="it-IT" i="1" dirty="0">
              <a:solidFill>
                <a:schemeClr val="bg1"/>
              </a:solidFill>
            </a:endParaRPr>
          </a:p>
          <a:p>
            <a:endParaRPr lang="it-IT" dirty="0"/>
          </a:p>
        </p:txBody>
      </p:sp>
      <p:pic>
        <p:nvPicPr>
          <p:cNvPr id="4" name="Picture 11" descr="heart1"/>
          <p:cNvPicPr>
            <a:picLocks noChangeAspect="1" noChangeArrowheads="1" noCrop="1"/>
          </p:cNvPicPr>
          <p:nvPr/>
        </p:nvPicPr>
        <p:blipFill>
          <a:blip r:embed="rId2" cstate="print"/>
          <a:srcRect/>
          <a:stretch>
            <a:fillRect/>
          </a:stretch>
        </p:blipFill>
        <p:spPr bwMode="auto">
          <a:xfrm>
            <a:off x="8244408" y="658276"/>
            <a:ext cx="511175" cy="436563"/>
          </a:xfrm>
          <a:prstGeom prst="rect">
            <a:avLst/>
          </a:prstGeom>
          <a:noFill/>
          <a:ln w="9525">
            <a:noFill/>
            <a:miter lim="800000"/>
            <a:headEnd/>
            <a:tailEnd/>
          </a:ln>
        </p:spPr>
      </p:pic>
      <p:pic>
        <p:nvPicPr>
          <p:cNvPr id="5" name="Picture 11" descr="heart1"/>
          <p:cNvPicPr>
            <a:picLocks noChangeAspect="1" noChangeArrowheads="1" noCrop="1"/>
          </p:cNvPicPr>
          <p:nvPr/>
        </p:nvPicPr>
        <p:blipFill>
          <a:blip r:embed="rId2" cstate="print"/>
          <a:srcRect/>
          <a:stretch>
            <a:fillRect/>
          </a:stretch>
        </p:blipFill>
        <p:spPr bwMode="auto">
          <a:xfrm>
            <a:off x="8396808" y="810676"/>
            <a:ext cx="511175" cy="436563"/>
          </a:xfrm>
          <a:prstGeom prst="rect">
            <a:avLst/>
          </a:prstGeom>
          <a:noFill/>
          <a:ln w="9525">
            <a:noFill/>
            <a:miter lim="800000"/>
            <a:headEnd/>
            <a:tailEnd/>
          </a:ln>
        </p:spPr>
      </p:pic>
    </p:spTree>
    <p:extLst>
      <p:ext uri="{BB962C8B-B14F-4D97-AF65-F5344CB8AC3E}">
        <p14:creationId xmlns:p14="http://schemas.microsoft.com/office/powerpoint/2010/main" xmlns="" val="190914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09563" y="179388"/>
            <a:ext cx="7673975" cy="714375"/>
          </a:xfrm>
          <a:prstGeom prst="rect">
            <a:avLst/>
          </a:prstGeom>
          <a:noFill/>
          <a:ln w="9525">
            <a:noFill/>
            <a:miter lim="800000"/>
            <a:headEnd/>
            <a:tailEnd/>
          </a:ln>
          <a:effectLst/>
        </p:spPr>
        <p:txBody>
          <a:bodyPr lIns="0" tIns="0" rIns="0" bIns="0" anchor="ctr">
            <a:spAutoFit/>
          </a:bodyPr>
          <a:lstStyle/>
          <a:p>
            <a:pPr>
              <a:lnSpc>
                <a:spcPct val="90000"/>
              </a:lnSpc>
            </a:pPr>
            <a:r>
              <a:rPr lang="en-US" altLang="it-IT" sz="2600">
                <a:solidFill>
                  <a:srgbClr val="FFFFFF"/>
                </a:solidFill>
                <a:latin typeface="Times New Roman" pitchFamily="18" charset="0"/>
              </a:rPr>
              <a:t>Correlates of Left Atrial Hypertrophy</a:t>
            </a:r>
            <a:br>
              <a:rPr lang="en-US" altLang="it-IT" sz="2600">
                <a:solidFill>
                  <a:srgbClr val="FFFFFF"/>
                </a:solidFill>
                <a:latin typeface="Times New Roman" pitchFamily="18" charset="0"/>
              </a:rPr>
            </a:br>
            <a:r>
              <a:rPr lang="en-US" altLang="it-IT" sz="2600">
                <a:solidFill>
                  <a:srgbClr val="FFFFFF"/>
                </a:solidFill>
                <a:latin typeface="Times New Roman" pitchFamily="18" charset="0"/>
              </a:rPr>
              <a:t>from the LIFE Echo Substudy</a:t>
            </a:r>
          </a:p>
        </p:txBody>
      </p:sp>
      <p:sp>
        <p:nvSpPr>
          <p:cNvPr id="14339" name="Text Box 3"/>
          <p:cNvSpPr txBox="1">
            <a:spLocks noChangeArrowheads="1"/>
          </p:cNvSpPr>
          <p:nvPr/>
        </p:nvSpPr>
        <p:spPr bwMode="auto">
          <a:xfrm>
            <a:off x="642938" y="6369050"/>
            <a:ext cx="4576762" cy="204788"/>
          </a:xfrm>
          <a:prstGeom prst="rect">
            <a:avLst/>
          </a:prstGeom>
          <a:noFill/>
          <a:ln w="0">
            <a:noFill/>
            <a:miter lim="800000"/>
            <a:headEnd/>
            <a:tailEnd/>
          </a:ln>
          <a:effectLst/>
        </p:spPr>
        <p:txBody>
          <a:bodyPr lIns="0" tIns="0" rIns="0" bIns="0" anchor="b">
            <a:spAutoFit/>
          </a:bodyPr>
          <a:lstStyle/>
          <a:p>
            <a:pPr defTabSz="871538" eaLnBrk="0" hangingPunct="0">
              <a:lnSpc>
                <a:spcPct val="95000"/>
              </a:lnSpc>
              <a:spcBef>
                <a:spcPct val="20000"/>
              </a:spcBef>
            </a:pPr>
            <a:r>
              <a:rPr lang="da-DK" altLang="it-IT" sz="1400" b="1">
                <a:solidFill>
                  <a:srgbClr val="FFFF00"/>
                </a:solidFill>
                <a:latin typeface="Verdana" pitchFamily="34" charset="0"/>
              </a:rPr>
              <a:t>Gerdts E et al. Hypertension 2002; 739-743</a:t>
            </a:r>
            <a:r>
              <a:rPr lang="da-DK" altLang="it-IT" sz="1100">
                <a:latin typeface="Verdana" pitchFamily="34" charset="0"/>
              </a:rPr>
              <a:t>.</a:t>
            </a:r>
            <a:endParaRPr lang="en-US" altLang="it-IT" sz="1100">
              <a:latin typeface="Verdana" pitchFamily="34" charset="0"/>
            </a:endParaRPr>
          </a:p>
        </p:txBody>
      </p:sp>
      <p:grpSp>
        <p:nvGrpSpPr>
          <p:cNvPr id="14340" name="Group 4"/>
          <p:cNvGrpSpPr>
            <a:grpSpLocks/>
          </p:cNvGrpSpPr>
          <p:nvPr/>
        </p:nvGrpSpPr>
        <p:grpSpPr bwMode="auto">
          <a:xfrm>
            <a:off x="642938" y="1752600"/>
            <a:ext cx="7866062" cy="4070350"/>
            <a:chOff x="405" y="1104"/>
            <a:chExt cx="4955" cy="2564"/>
          </a:xfrm>
        </p:grpSpPr>
        <p:sp>
          <p:nvSpPr>
            <p:cNvPr id="14341" name="Rectangle 5"/>
            <p:cNvSpPr>
              <a:spLocks noChangeArrowheads="1"/>
            </p:cNvSpPr>
            <p:nvPr/>
          </p:nvSpPr>
          <p:spPr bwMode="auto">
            <a:xfrm>
              <a:off x="4135" y="1104"/>
              <a:ext cx="606" cy="242"/>
            </a:xfrm>
            <a:prstGeom prst="rect">
              <a:avLst/>
            </a:prstGeom>
            <a:noFill/>
            <a:ln w="9525">
              <a:noFill/>
              <a:miter lim="800000"/>
              <a:headEnd/>
              <a:tailEnd/>
            </a:ln>
          </p:spPr>
          <p:txBody>
            <a:bodyPr wrap="none" lIns="0" tIns="0" rIns="0" bIns="0">
              <a:spAutoFit/>
            </a:bodyPr>
            <a:lstStyle/>
            <a:p>
              <a:pPr algn="ctr">
                <a:lnSpc>
                  <a:spcPct val="90000"/>
                </a:lnSpc>
              </a:pPr>
              <a:r>
                <a:rPr lang="it-IT" altLang="it-IT" sz="1400" b="1">
                  <a:solidFill>
                    <a:srgbClr val="FFCC00"/>
                  </a:solidFill>
                  <a:latin typeface="Verdana" pitchFamily="34" charset="0"/>
                </a:rPr>
                <a:t>OR</a:t>
              </a:r>
              <a:r>
                <a:rPr lang="it-IT" altLang="it-IT" sz="1400">
                  <a:solidFill>
                    <a:srgbClr val="FFCC00"/>
                  </a:solidFill>
                  <a:latin typeface="Verdana" pitchFamily="34" charset="0"/>
                </a:rPr>
                <a:t/>
              </a:r>
              <a:br>
                <a:rPr lang="it-IT" altLang="it-IT" sz="1400">
                  <a:solidFill>
                    <a:srgbClr val="FFCC00"/>
                  </a:solidFill>
                  <a:latin typeface="Verdana" pitchFamily="34" charset="0"/>
                </a:rPr>
              </a:br>
              <a:r>
                <a:rPr lang="it-IT" altLang="it-IT" sz="1400">
                  <a:solidFill>
                    <a:srgbClr val="FFCC00"/>
                  </a:solidFill>
                  <a:latin typeface="Verdana" pitchFamily="34" charset="0"/>
                </a:rPr>
                <a:t> (95% CI)</a:t>
              </a:r>
              <a:r>
                <a:rPr lang="it-IT" altLang="it-IT" sz="1400" b="1">
                  <a:solidFill>
                    <a:srgbClr val="FFCC00"/>
                  </a:solidFill>
                  <a:latin typeface="Verdana" pitchFamily="34" charset="0"/>
                </a:rPr>
                <a:t> </a:t>
              </a:r>
            </a:p>
          </p:txBody>
        </p:sp>
        <p:sp>
          <p:nvSpPr>
            <p:cNvPr id="14342" name="Line 6"/>
            <p:cNvSpPr>
              <a:spLocks noChangeShapeType="1"/>
            </p:cNvSpPr>
            <p:nvPr/>
          </p:nvSpPr>
          <p:spPr bwMode="auto">
            <a:xfrm>
              <a:off x="405" y="1706"/>
              <a:ext cx="4955" cy="0"/>
            </a:xfrm>
            <a:prstGeom prst="line">
              <a:avLst/>
            </a:prstGeom>
            <a:noFill/>
            <a:ln w="12700">
              <a:solidFill>
                <a:srgbClr val="CCECFF"/>
              </a:solidFill>
              <a:prstDash val="dash"/>
              <a:round/>
              <a:headEnd/>
              <a:tailEnd/>
            </a:ln>
            <a:effectLst/>
          </p:spPr>
          <p:txBody>
            <a:bodyPr wrap="none" anchor="ctr"/>
            <a:lstStyle/>
            <a:p>
              <a:endParaRPr lang="it-IT"/>
            </a:p>
          </p:txBody>
        </p:sp>
        <p:sp>
          <p:nvSpPr>
            <p:cNvPr id="14343" name="Line 7"/>
            <p:cNvSpPr>
              <a:spLocks noChangeShapeType="1"/>
            </p:cNvSpPr>
            <p:nvPr/>
          </p:nvSpPr>
          <p:spPr bwMode="auto">
            <a:xfrm>
              <a:off x="405" y="1409"/>
              <a:ext cx="4955" cy="0"/>
            </a:xfrm>
            <a:prstGeom prst="line">
              <a:avLst/>
            </a:prstGeom>
            <a:noFill/>
            <a:ln w="19050">
              <a:solidFill>
                <a:srgbClr val="FFFFFF"/>
              </a:solidFill>
              <a:round/>
              <a:headEnd/>
              <a:tailEnd/>
            </a:ln>
            <a:effectLst/>
          </p:spPr>
          <p:txBody>
            <a:bodyPr wrap="none" anchor="ctr"/>
            <a:lstStyle/>
            <a:p>
              <a:endParaRPr lang="it-IT"/>
            </a:p>
          </p:txBody>
        </p:sp>
        <p:sp>
          <p:nvSpPr>
            <p:cNvPr id="14344" name="Line 8"/>
            <p:cNvSpPr>
              <a:spLocks noChangeShapeType="1"/>
            </p:cNvSpPr>
            <p:nvPr/>
          </p:nvSpPr>
          <p:spPr bwMode="auto">
            <a:xfrm>
              <a:off x="405" y="1984"/>
              <a:ext cx="4955" cy="0"/>
            </a:xfrm>
            <a:prstGeom prst="line">
              <a:avLst/>
            </a:prstGeom>
            <a:noFill/>
            <a:ln w="12700">
              <a:solidFill>
                <a:srgbClr val="CCECFF"/>
              </a:solidFill>
              <a:prstDash val="dash"/>
              <a:round/>
              <a:headEnd/>
              <a:tailEnd/>
            </a:ln>
            <a:effectLst/>
          </p:spPr>
          <p:txBody>
            <a:bodyPr wrap="none" anchor="ctr"/>
            <a:lstStyle/>
            <a:p>
              <a:endParaRPr lang="it-IT"/>
            </a:p>
          </p:txBody>
        </p:sp>
        <p:sp>
          <p:nvSpPr>
            <p:cNvPr id="14345" name="Line 9"/>
            <p:cNvSpPr>
              <a:spLocks noChangeShapeType="1"/>
            </p:cNvSpPr>
            <p:nvPr/>
          </p:nvSpPr>
          <p:spPr bwMode="auto">
            <a:xfrm>
              <a:off x="405" y="2261"/>
              <a:ext cx="4955" cy="0"/>
            </a:xfrm>
            <a:prstGeom prst="line">
              <a:avLst/>
            </a:prstGeom>
            <a:noFill/>
            <a:ln w="12700">
              <a:solidFill>
                <a:srgbClr val="CCECFF"/>
              </a:solidFill>
              <a:prstDash val="dash"/>
              <a:round/>
              <a:headEnd/>
              <a:tailEnd/>
            </a:ln>
            <a:effectLst/>
          </p:spPr>
          <p:txBody>
            <a:bodyPr wrap="none" anchor="ctr"/>
            <a:lstStyle/>
            <a:p>
              <a:endParaRPr lang="it-IT"/>
            </a:p>
          </p:txBody>
        </p:sp>
        <p:sp>
          <p:nvSpPr>
            <p:cNvPr id="14346" name="Line 10"/>
            <p:cNvSpPr>
              <a:spLocks noChangeShapeType="1"/>
            </p:cNvSpPr>
            <p:nvPr/>
          </p:nvSpPr>
          <p:spPr bwMode="auto">
            <a:xfrm>
              <a:off x="405" y="2531"/>
              <a:ext cx="4955" cy="0"/>
            </a:xfrm>
            <a:prstGeom prst="line">
              <a:avLst/>
            </a:prstGeom>
            <a:noFill/>
            <a:ln w="12700">
              <a:solidFill>
                <a:srgbClr val="CCECFF"/>
              </a:solidFill>
              <a:prstDash val="dash"/>
              <a:round/>
              <a:headEnd/>
              <a:tailEnd/>
            </a:ln>
            <a:effectLst/>
          </p:spPr>
          <p:txBody>
            <a:bodyPr wrap="none" anchor="ctr"/>
            <a:lstStyle/>
            <a:p>
              <a:endParaRPr lang="it-IT"/>
            </a:p>
          </p:txBody>
        </p:sp>
        <p:sp>
          <p:nvSpPr>
            <p:cNvPr id="14347" name="Line 11"/>
            <p:cNvSpPr>
              <a:spLocks noChangeShapeType="1"/>
            </p:cNvSpPr>
            <p:nvPr/>
          </p:nvSpPr>
          <p:spPr bwMode="auto">
            <a:xfrm>
              <a:off x="405" y="3668"/>
              <a:ext cx="4955" cy="0"/>
            </a:xfrm>
            <a:prstGeom prst="line">
              <a:avLst/>
            </a:prstGeom>
            <a:noFill/>
            <a:ln w="19050">
              <a:solidFill>
                <a:srgbClr val="FFFFFF"/>
              </a:solidFill>
              <a:round/>
              <a:headEnd/>
              <a:tailEnd/>
            </a:ln>
            <a:effectLst/>
          </p:spPr>
          <p:txBody>
            <a:bodyPr wrap="none" anchor="ctr"/>
            <a:lstStyle/>
            <a:p>
              <a:endParaRPr lang="it-IT"/>
            </a:p>
          </p:txBody>
        </p:sp>
        <p:sp>
          <p:nvSpPr>
            <p:cNvPr id="14348" name="Line 12"/>
            <p:cNvSpPr>
              <a:spLocks noChangeShapeType="1"/>
            </p:cNvSpPr>
            <p:nvPr/>
          </p:nvSpPr>
          <p:spPr bwMode="auto">
            <a:xfrm>
              <a:off x="405" y="2809"/>
              <a:ext cx="4955" cy="0"/>
            </a:xfrm>
            <a:prstGeom prst="line">
              <a:avLst/>
            </a:prstGeom>
            <a:noFill/>
            <a:ln w="12700">
              <a:solidFill>
                <a:srgbClr val="CCECFF"/>
              </a:solidFill>
              <a:prstDash val="dash"/>
              <a:round/>
              <a:headEnd/>
              <a:tailEnd/>
            </a:ln>
            <a:effectLst/>
          </p:spPr>
          <p:txBody>
            <a:bodyPr wrap="none" anchor="ctr"/>
            <a:lstStyle/>
            <a:p>
              <a:endParaRPr lang="it-IT"/>
            </a:p>
          </p:txBody>
        </p:sp>
        <p:sp>
          <p:nvSpPr>
            <p:cNvPr id="14349" name="Line 13"/>
            <p:cNvSpPr>
              <a:spLocks noChangeShapeType="1"/>
            </p:cNvSpPr>
            <p:nvPr/>
          </p:nvSpPr>
          <p:spPr bwMode="auto">
            <a:xfrm>
              <a:off x="405" y="3086"/>
              <a:ext cx="4955" cy="0"/>
            </a:xfrm>
            <a:prstGeom prst="line">
              <a:avLst/>
            </a:prstGeom>
            <a:noFill/>
            <a:ln w="12700">
              <a:solidFill>
                <a:srgbClr val="CCECFF"/>
              </a:solidFill>
              <a:prstDash val="dash"/>
              <a:round/>
              <a:headEnd/>
              <a:tailEnd/>
            </a:ln>
            <a:effectLst/>
          </p:spPr>
          <p:txBody>
            <a:bodyPr wrap="none" anchor="ctr"/>
            <a:lstStyle/>
            <a:p>
              <a:endParaRPr lang="it-IT"/>
            </a:p>
          </p:txBody>
        </p:sp>
        <p:sp>
          <p:nvSpPr>
            <p:cNvPr id="14350" name="Line 14"/>
            <p:cNvSpPr>
              <a:spLocks noChangeShapeType="1"/>
            </p:cNvSpPr>
            <p:nvPr/>
          </p:nvSpPr>
          <p:spPr bwMode="auto">
            <a:xfrm>
              <a:off x="405" y="3364"/>
              <a:ext cx="4955" cy="0"/>
            </a:xfrm>
            <a:prstGeom prst="line">
              <a:avLst/>
            </a:prstGeom>
            <a:noFill/>
            <a:ln w="12700">
              <a:solidFill>
                <a:srgbClr val="CCECFF"/>
              </a:solidFill>
              <a:prstDash val="dash"/>
              <a:round/>
              <a:headEnd/>
              <a:tailEnd/>
            </a:ln>
            <a:effectLst/>
          </p:spPr>
          <p:txBody>
            <a:bodyPr wrap="none" anchor="ctr"/>
            <a:lstStyle/>
            <a:p>
              <a:endParaRPr lang="it-IT"/>
            </a:p>
          </p:txBody>
        </p:sp>
        <p:sp>
          <p:nvSpPr>
            <p:cNvPr id="14351" name="Rectangle 15"/>
            <p:cNvSpPr>
              <a:spLocks noChangeArrowheads="1"/>
            </p:cNvSpPr>
            <p:nvPr/>
          </p:nvSpPr>
          <p:spPr bwMode="auto">
            <a:xfrm>
              <a:off x="405" y="1489"/>
              <a:ext cx="4955" cy="2093"/>
            </a:xfrm>
            <a:prstGeom prst="rect">
              <a:avLst/>
            </a:prstGeom>
            <a:noFill/>
            <a:ln w="9525">
              <a:noFill/>
              <a:miter lim="800000"/>
              <a:headEnd/>
              <a:tailEnd/>
            </a:ln>
            <a:effectLst/>
          </p:spPr>
          <p:txBody>
            <a:bodyPr lIns="0" tIns="0" rIns="0" bIns="0">
              <a:spAutoFit/>
            </a:bodyPr>
            <a:lstStyle/>
            <a:p>
              <a:pPr>
                <a:spcBef>
                  <a:spcPct val="80000"/>
                </a:spcBef>
                <a:tabLst>
                  <a:tab pos="6397625" algn="ctr"/>
                </a:tabLst>
              </a:pPr>
              <a:r>
                <a:rPr lang="en-US" altLang="it-IT" sz="1600" b="1">
                  <a:solidFill>
                    <a:srgbClr val="CCECFF"/>
                  </a:solidFill>
                </a:rPr>
                <a:t>Left ventricular hypertrophy</a:t>
              </a:r>
              <a:r>
                <a:rPr lang="en-US" altLang="it-IT" sz="1600">
                  <a:solidFill>
                    <a:srgbClr val="1876AA"/>
                  </a:solidFill>
                </a:rPr>
                <a:t>	</a:t>
              </a:r>
              <a:r>
                <a:rPr lang="en-US" altLang="it-IT" sz="1600" b="1">
                  <a:solidFill>
                    <a:srgbClr val="FFFFFF"/>
                  </a:solidFill>
                </a:rPr>
                <a:t>2.46</a:t>
              </a:r>
              <a:r>
                <a:rPr lang="en-US" altLang="it-IT" sz="1600">
                  <a:solidFill>
                    <a:srgbClr val="1876AA"/>
                  </a:solidFill>
                </a:rPr>
                <a:t> </a:t>
              </a:r>
              <a:r>
                <a:rPr lang="en-US" altLang="it-IT" sz="1600">
                  <a:solidFill>
                    <a:srgbClr val="FFFFFF"/>
                  </a:solidFill>
                </a:rPr>
                <a:t>(1.76-3.45)</a:t>
              </a:r>
              <a:endParaRPr lang="en-US" altLang="it-IT" sz="1600">
                <a:solidFill>
                  <a:srgbClr val="1876AA"/>
                </a:solidFill>
              </a:endParaRPr>
            </a:p>
            <a:p>
              <a:pPr>
                <a:spcBef>
                  <a:spcPct val="80000"/>
                </a:spcBef>
                <a:tabLst>
                  <a:tab pos="6397625" algn="ctr"/>
                </a:tabLst>
              </a:pPr>
              <a:r>
                <a:rPr lang="en-US" altLang="it-IT" sz="1600" b="1">
                  <a:solidFill>
                    <a:srgbClr val="CCECFF"/>
                  </a:solidFill>
                </a:rPr>
                <a:t>Concentric geometry</a:t>
              </a:r>
              <a:r>
                <a:rPr lang="en-US" altLang="it-IT" sz="1600">
                  <a:solidFill>
                    <a:srgbClr val="1876AA"/>
                  </a:solidFill>
                </a:rPr>
                <a:t>	</a:t>
              </a:r>
              <a:r>
                <a:rPr lang="en-US" altLang="it-IT" sz="1600" b="1">
                  <a:solidFill>
                    <a:srgbClr val="FFFFFF"/>
                  </a:solidFill>
                </a:rPr>
                <a:t>1.41</a:t>
              </a:r>
              <a:r>
                <a:rPr lang="en-US" altLang="it-IT" sz="1600">
                  <a:solidFill>
                    <a:srgbClr val="1876AA"/>
                  </a:solidFill>
                </a:rPr>
                <a:t> </a:t>
              </a:r>
              <a:r>
                <a:rPr lang="en-US" altLang="it-IT" sz="1600">
                  <a:solidFill>
                    <a:srgbClr val="FFFFFF"/>
                  </a:solidFill>
                </a:rPr>
                <a:t>(1.03-1.92)</a:t>
              </a:r>
            </a:p>
            <a:p>
              <a:pPr>
                <a:spcBef>
                  <a:spcPct val="80000"/>
                </a:spcBef>
                <a:tabLst>
                  <a:tab pos="6397625" algn="ctr"/>
                </a:tabLst>
              </a:pPr>
              <a:r>
                <a:rPr lang="en-US" altLang="it-IT" sz="1600" b="1">
                  <a:solidFill>
                    <a:srgbClr val="CCECFF"/>
                  </a:solidFill>
                </a:rPr>
                <a:t>Body mass index</a:t>
              </a:r>
              <a:r>
                <a:rPr lang="en-US" altLang="it-IT" sz="1600">
                  <a:solidFill>
                    <a:srgbClr val="1876AA"/>
                  </a:solidFill>
                </a:rPr>
                <a:t> </a:t>
              </a:r>
              <a:r>
                <a:rPr lang="en-US" altLang="it-IT" sz="1600">
                  <a:solidFill>
                    <a:srgbClr val="CCECFF"/>
                  </a:solidFill>
                </a:rPr>
                <a:t>(kg/m</a:t>
              </a:r>
              <a:r>
                <a:rPr lang="en-US" altLang="it-IT" sz="1600" baseline="30000">
                  <a:solidFill>
                    <a:srgbClr val="CCECFF"/>
                  </a:solidFill>
                </a:rPr>
                <a:t>2</a:t>
              </a:r>
              <a:r>
                <a:rPr lang="en-US" altLang="it-IT" sz="1600">
                  <a:solidFill>
                    <a:srgbClr val="CCECFF"/>
                  </a:solidFill>
                </a:rPr>
                <a:t>)</a:t>
              </a:r>
              <a:r>
                <a:rPr lang="en-US" altLang="it-IT" sz="1600">
                  <a:solidFill>
                    <a:srgbClr val="1876AA"/>
                  </a:solidFill>
                </a:rPr>
                <a:t>	</a:t>
              </a:r>
              <a:r>
                <a:rPr lang="en-US" altLang="it-IT" sz="1600" b="1">
                  <a:solidFill>
                    <a:srgbClr val="FFFFFF"/>
                  </a:solidFill>
                </a:rPr>
                <a:t>1.17</a:t>
              </a:r>
              <a:r>
                <a:rPr lang="en-US" altLang="it-IT" sz="1600">
                  <a:solidFill>
                    <a:srgbClr val="1876AA"/>
                  </a:solidFill>
                </a:rPr>
                <a:t> </a:t>
              </a:r>
              <a:r>
                <a:rPr lang="en-US" altLang="it-IT" sz="1600">
                  <a:solidFill>
                    <a:srgbClr val="FFFFFF"/>
                  </a:solidFill>
                </a:rPr>
                <a:t>(1.12-1.21)</a:t>
              </a:r>
              <a:endParaRPr lang="en-US" altLang="it-IT" sz="1600">
                <a:solidFill>
                  <a:srgbClr val="1876AA"/>
                </a:solidFill>
              </a:endParaRPr>
            </a:p>
            <a:p>
              <a:pPr>
                <a:spcBef>
                  <a:spcPct val="80000"/>
                </a:spcBef>
                <a:tabLst>
                  <a:tab pos="6397625" algn="ctr"/>
                </a:tabLst>
              </a:pPr>
              <a:r>
                <a:rPr lang="en-US" altLang="it-IT" sz="1600" b="1">
                  <a:solidFill>
                    <a:srgbClr val="CCECFF"/>
                  </a:solidFill>
                </a:rPr>
                <a:t>Systolic blood pressure</a:t>
              </a:r>
              <a:r>
                <a:rPr lang="en-US" altLang="it-IT" sz="1600">
                  <a:solidFill>
                    <a:srgbClr val="1876AA"/>
                  </a:solidFill>
                </a:rPr>
                <a:t> </a:t>
              </a:r>
              <a:r>
                <a:rPr lang="en-US" altLang="it-IT" sz="1600">
                  <a:solidFill>
                    <a:srgbClr val="CCECFF"/>
                  </a:solidFill>
                </a:rPr>
                <a:t>(mmHg)</a:t>
              </a:r>
              <a:r>
                <a:rPr lang="en-US" altLang="it-IT" sz="1600">
                  <a:solidFill>
                    <a:srgbClr val="1876AA"/>
                  </a:solidFill>
                </a:rPr>
                <a:t>   	</a:t>
              </a:r>
              <a:r>
                <a:rPr lang="en-US" altLang="it-IT" sz="1600" b="1">
                  <a:solidFill>
                    <a:srgbClr val="FFFFFF"/>
                  </a:solidFill>
                </a:rPr>
                <a:t>1.01</a:t>
              </a:r>
              <a:r>
                <a:rPr lang="en-US" altLang="it-IT" sz="1600">
                  <a:solidFill>
                    <a:srgbClr val="1876AA"/>
                  </a:solidFill>
                </a:rPr>
                <a:t> </a:t>
              </a:r>
              <a:r>
                <a:rPr lang="en-US" altLang="it-IT" sz="1600">
                  <a:solidFill>
                    <a:srgbClr val="FFFFFF"/>
                  </a:solidFill>
                </a:rPr>
                <a:t>(1.002-1.02)</a:t>
              </a:r>
              <a:endParaRPr lang="en-US" altLang="it-IT" sz="1600">
                <a:solidFill>
                  <a:srgbClr val="1876AA"/>
                </a:solidFill>
              </a:endParaRPr>
            </a:p>
            <a:p>
              <a:pPr>
                <a:spcBef>
                  <a:spcPct val="80000"/>
                </a:spcBef>
                <a:tabLst>
                  <a:tab pos="6397625" algn="ctr"/>
                </a:tabLst>
              </a:pPr>
              <a:r>
                <a:rPr lang="en-US" altLang="it-IT" sz="1600" b="1">
                  <a:solidFill>
                    <a:srgbClr val="CCECFF"/>
                  </a:solidFill>
                </a:rPr>
                <a:t>Age </a:t>
              </a:r>
              <a:r>
                <a:rPr lang="en-US" altLang="it-IT" sz="1600">
                  <a:solidFill>
                    <a:srgbClr val="CCECFF"/>
                  </a:solidFill>
                </a:rPr>
                <a:t>(years)</a:t>
              </a:r>
              <a:r>
                <a:rPr lang="en-US" altLang="it-IT" sz="1600">
                  <a:solidFill>
                    <a:srgbClr val="1876AA"/>
                  </a:solidFill>
                </a:rPr>
                <a:t>	</a:t>
              </a:r>
              <a:r>
                <a:rPr lang="en-US" altLang="it-IT" sz="1600" b="1">
                  <a:solidFill>
                    <a:srgbClr val="FFFFFF"/>
                  </a:solidFill>
                </a:rPr>
                <a:t>1.04</a:t>
              </a:r>
              <a:r>
                <a:rPr lang="en-US" altLang="it-IT" sz="1600">
                  <a:solidFill>
                    <a:srgbClr val="1876AA"/>
                  </a:solidFill>
                </a:rPr>
                <a:t> </a:t>
              </a:r>
              <a:r>
                <a:rPr lang="en-US" altLang="it-IT" sz="1600">
                  <a:solidFill>
                    <a:srgbClr val="FFFFFF"/>
                  </a:solidFill>
                </a:rPr>
                <a:t>(1.02-1.06)</a:t>
              </a:r>
              <a:endParaRPr lang="en-US" altLang="it-IT" sz="1600">
                <a:solidFill>
                  <a:srgbClr val="1876AA"/>
                </a:solidFill>
              </a:endParaRPr>
            </a:p>
            <a:p>
              <a:pPr>
                <a:spcBef>
                  <a:spcPct val="80000"/>
                </a:spcBef>
                <a:tabLst>
                  <a:tab pos="6397625" algn="ctr"/>
                </a:tabLst>
              </a:pPr>
              <a:r>
                <a:rPr lang="en-US" altLang="it-IT" sz="1600" b="1">
                  <a:solidFill>
                    <a:srgbClr val="CCECFF"/>
                  </a:solidFill>
                </a:rPr>
                <a:t>Female gender</a:t>
              </a:r>
              <a:r>
                <a:rPr lang="en-US" altLang="it-IT" sz="1600">
                  <a:solidFill>
                    <a:srgbClr val="1876AA"/>
                  </a:solidFill>
                </a:rPr>
                <a:t>	</a:t>
              </a:r>
              <a:r>
                <a:rPr lang="en-US" altLang="it-IT" sz="1600" b="1">
                  <a:solidFill>
                    <a:srgbClr val="FFFFFF"/>
                  </a:solidFill>
                </a:rPr>
                <a:t>1.82</a:t>
              </a:r>
              <a:r>
                <a:rPr lang="en-US" altLang="it-IT" sz="1600">
                  <a:solidFill>
                    <a:srgbClr val="1876AA"/>
                  </a:solidFill>
                </a:rPr>
                <a:t> </a:t>
              </a:r>
              <a:r>
                <a:rPr lang="en-US" altLang="it-IT" sz="1600">
                  <a:solidFill>
                    <a:srgbClr val="FFFFFF"/>
                  </a:solidFill>
                </a:rPr>
                <a:t>(1.35-2.46)</a:t>
              </a:r>
              <a:endParaRPr lang="en-US" altLang="it-IT" sz="1600">
                <a:solidFill>
                  <a:srgbClr val="1876AA"/>
                </a:solidFill>
              </a:endParaRPr>
            </a:p>
            <a:p>
              <a:pPr>
                <a:spcBef>
                  <a:spcPct val="80000"/>
                </a:spcBef>
                <a:tabLst>
                  <a:tab pos="6397625" algn="ctr"/>
                </a:tabLst>
              </a:pPr>
              <a:r>
                <a:rPr lang="en-US" altLang="it-IT" sz="1600" b="1">
                  <a:solidFill>
                    <a:srgbClr val="CCECFF"/>
                  </a:solidFill>
                </a:rPr>
                <a:t>Mitral regurgitation</a:t>
              </a:r>
              <a:r>
                <a:rPr lang="en-US" altLang="it-IT" sz="1600">
                  <a:solidFill>
                    <a:srgbClr val="1876AA"/>
                  </a:solidFill>
                </a:rPr>
                <a:t>	</a:t>
              </a:r>
              <a:r>
                <a:rPr lang="en-US" altLang="it-IT" sz="1600" b="1">
                  <a:solidFill>
                    <a:srgbClr val="FFFFFF"/>
                  </a:solidFill>
                </a:rPr>
                <a:t>1.63</a:t>
              </a:r>
              <a:r>
                <a:rPr lang="en-US" altLang="it-IT" sz="1600">
                  <a:solidFill>
                    <a:srgbClr val="1876AA"/>
                  </a:solidFill>
                </a:rPr>
                <a:t> </a:t>
              </a:r>
              <a:r>
                <a:rPr lang="en-US" altLang="it-IT" sz="1600">
                  <a:solidFill>
                    <a:srgbClr val="FFFFFF"/>
                  </a:solidFill>
                </a:rPr>
                <a:t>(1.15-2.29)</a:t>
              </a:r>
              <a:endParaRPr lang="en-US" altLang="it-IT" sz="1600">
                <a:solidFill>
                  <a:srgbClr val="1876AA"/>
                </a:solidFill>
              </a:endParaRPr>
            </a:p>
            <a:p>
              <a:pPr>
                <a:spcBef>
                  <a:spcPct val="80000"/>
                </a:spcBef>
                <a:tabLst>
                  <a:tab pos="6397625" algn="ctr"/>
                </a:tabLst>
              </a:pPr>
              <a:r>
                <a:rPr lang="en-US" altLang="it-IT" sz="1600" b="1">
                  <a:solidFill>
                    <a:srgbClr val="CCECFF"/>
                  </a:solidFill>
                </a:rPr>
                <a:t>Atrial fibrillation</a:t>
              </a:r>
              <a:r>
                <a:rPr lang="en-US" altLang="it-IT" sz="1600">
                  <a:solidFill>
                    <a:srgbClr val="1876AA"/>
                  </a:solidFill>
                </a:rPr>
                <a:t>	</a:t>
              </a:r>
              <a:r>
                <a:rPr lang="en-US" altLang="it-IT" sz="1600" b="1">
                  <a:solidFill>
                    <a:srgbClr val="FFFFFF"/>
                  </a:solidFill>
                </a:rPr>
                <a:t>7.18</a:t>
              </a:r>
              <a:r>
                <a:rPr lang="en-US" altLang="it-IT" sz="1600">
                  <a:solidFill>
                    <a:srgbClr val="1876AA"/>
                  </a:solidFill>
                </a:rPr>
                <a:t> </a:t>
              </a:r>
              <a:r>
                <a:rPr lang="en-US" altLang="it-IT" sz="1600">
                  <a:solidFill>
                    <a:srgbClr val="FFFFFF"/>
                  </a:solidFill>
                </a:rPr>
                <a:t>(1.48-34.9)</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8832" y="838848"/>
            <a:ext cx="8334375" cy="6067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259" y="0"/>
            <a:ext cx="7972425" cy="8096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21966" y="459944"/>
            <a:ext cx="121920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97297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pPr eaLnBrk="1" hangingPunct="1"/>
            <a:endParaRPr lang="it-IT" smtClean="0"/>
          </a:p>
        </p:txBody>
      </p:sp>
      <p:pic>
        <p:nvPicPr>
          <p:cNvPr id="23555" name="Picture 2"/>
          <p:cNvPicPr>
            <a:picLocks noChangeAspect="1" noChangeArrowheads="1"/>
          </p:cNvPicPr>
          <p:nvPr/>
        </p:nvPicPr>
        <p:blipFill>
          <a:blip r:embed="rId2" cstate="print"/>
          <a:srcRect/>
          <a:stretch>
            <a:fillRect/>
          </a:stretch>
        </p:blipFill>
        <p:spPr bwMode="auto">
          <a:xfrm>
            <a:off x="323850" y="188913"/>
            <a:ext cx="8362950" cy="971550"/>
          </a:xfrm>
          <a:prstGeom prst="rect">
            <a:avLst/>
          </a:prstGeom>
          <a:noFill/>
          <a:ln w="9525">
            <a:noFill/>
            <a:miter lim="800000"/>
            <a:headEnd/>
            <a:tailEnd/>
          </a:ln>
        </p:spPr>
      </p:pic>
      <p:pic>
        <p:nvPicPr>
          <p:cNvPr id="23556" name="Picture 3"/>
          <p:cNvPicPr>
            <a:picLocks noGrp="1" noChangeAspect="1" noChangeArrowheads="1"/>
          </p:cNvPicPr>
          <p:nvPr>
            <p:ph idx="1"/>
          </p:nvPr>
        </p:nvPicPr>
        <p:blipFill>
          <a:blip r:embed="rId3" cstate="print"/>
          <a:srcRect/>
          <a:stretch>
            <a:fillRect/>
          </a:stretch>
        </p:blipFill>
        <p:spPr>
          <a:xfrm>
            <a:off x="6372225" y="858838"/>
            <a:ext cx="2162175" cy="285750"/>
          </a:xfrm>
        </p:spPr>
      </p:pic>
      <p:pic>
        <p:nvPicPr>
          <p:cNvPr id="23557" name="Picture 4"/>
          <p:cNvPicPr>
            <a:picLocks noChangeAspect="1" noChangeArrowheads="1"/>
          </p:cNvPicPr>
          <p:nvPr/>
        </p:nvPicPr>
        <p:blipFill>
          <a:blip r:embed="rId4" cstate="print"/>
          <a:srcRect/>
          <a:stretch>
            <a:fillRect/>
          </a:stretch>
        </p:blipFill>
        <p:spPr bwMode="auto">
          <a:xfrm>
            <a:off x="4067175" y="779463"/>
            <a:ext cx="2114550" cy="3429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1484784"/>
            <a:ext cx="9202484" cy="4467225"/>
          </a:xfrm>
          <a:prstGeom prst="rect">
            <a:avLst/>
          </a:prstGeom>
          <a:noFill/>
          <a:ln w="9525">
            <a:noFill/>
            <a:miter lim="800000"/>
            <a:headEnd/>
            <a:tailEnd/>
          </a:ln>
        </p:spPr>
      </p:pic>
      <p:pic>
        <p:nvPicPr>
          <p:cNvPr id="8" name="Picture 11" descr="heart1"/>
          <p:cNvPicPr>
            <a:picLocks noChangeAspect="1" noChangeArrowheads="1" noCrop="1"/>
          </p:cNvPicPr>
          <p:nvPr/>
        </p:nvPicPr>
        <p:blipFill>
          <a:blip r:embed="rId6" cstate="print"/>
          <a:srcRect/>
          <a:stretch>
            <a:fillRect/>
          </a:stretch>
        </p:blipFill>
        <p:spPr bwMode="auto">
          <a:xfrm>
            <a:off x="3203848" y="3645024"/>
            <a:ext cx="511175" cy="436562"/>
          </a:xfrm>
          <a:prstGeom prst="rect">
            <a:avLst/>
          </a:prstGeom>
          <a:noFill/>
          <a:ln w="9525">
            <a:noFill/>
            <a:miter lim="800000"/>
            <a:headEnd/>
            <a:tailEnd/>
          </a:ln>
        </p:spPr>
      </p:pic>
      <p:pic>
        <p:nvPicPr>
          <p:cNvPr id="9" name="Picture 11" descr="heart1"/>
          <p:cNvPicPr>
            <a:picLocks noChangeAspect="1" noChangeArrowheads="1" noCrop="1"/>
          </p:cNvPicPr>
          <p:nvPr/>
        </p:nvPicPr>
        <p:blipFill>
          <a:blip r:embed="rId6" cstate="print"/>
          <a:srcRect/>
          <a:stretch>
            <a:fillRect/>
          </a:stretch>
        </p:blipFill>
        <p:spPr bwMode="auto">
          <a:xfrm>
            <a:off x="7884368" y="3356992"/>
            <a:ext cx="511175" cy="436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9"/>
                                        </p:tgtEl>
                                      </p:cBhvr>
                                    </p:animEffect>
                                    <p:set>
                                      <p:cBhvr>
                                        <p:cTn id="7" dur="1" fill="hold">
                                          <p:stCondLst>
                                            <p:cond delay="499"/>
                                          </p:stCondLst>
                                        </p:cTn>
                                        <p:tgtEl>
                                          <p:spTgt spid="10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7237</TotalTime>
  <Words>1327</Words>
  <Application>Microsoft Office PowerPoint</Application>
  <PresentationFormat>Presentazione su schermo (4:3)</PresentationFormat>
  <Paragraphs>139</Paragraphs>
  <Slides>58</Slides>
  <Notes>20</Notes>
  <HiddenSlides>0</HiddenSlides>
  <MMClips>0</MMClips>
  <ScaleCrop>false</ScaleCrop>
  <HeadingPairs>
    <vt:vector size="4" baseType="variant">
      <vt:variant>
        <vt:lpstr>Tema</vt:lpstr>
      </vt:variant>
      <vt:variant>
        <vt:i4>1</vt:i4>
      </vt:variant>
      <vt:variant>
        <vt:lpstr>Titoli diapositive</vt:lpstr>
      </vt:variant>
      <vt:variant>
        <vt:i4>58</vt:i4>
      </vt:variant>
    </vt:vector>
  </HeadingPairs>
  <TitlesOfParts>
    <vt:vector size="59" baseType="lpstr">
      <vt:lpstr>Struttura predefinita</vt:lpstr>
      <vt:lpstr>Geometria Ventricolare  nella Cardiopatia Ipertensiva. Implicazioni per una strategia terapeutica. </vt:lpstr>
      <vt:lpstr>Diapositiva 2</vt:lpstr>
      <vt:lpstr>Diapositiva 3</vt:lpstr>
      <vt:lpstr>Diapositiva 4</vt:lpstr>
      <vt:lpstr>Diapositiva 5</vt:lpstr>
      <vt:lpstr>LAE (Left Atrial Enlargement)</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Regression of left ventricular hypertrophy by a candesartan-based regimen in clinical practice The VIPE study</vt:lpstr>
      <vt:lpstr>Diapositiva 33</vt:lpstr>
      <vt:lpstr>Diapositiva 34</vt:lpstr>
      <vt:lpstr>Diapositiva 35</vt:lpstr>
      <vt:lpstr>Diapositiva 36</vt:lpstr>
      <vt:lpstr>         Change in left ventricular geometry pattern after one year of antihypertensive treatment:  The losartan intervention for end point reduction in hypertension  (LIFE) study, Watchell K, et al., 2002: 1057–1064,  Amer Heart Journal, 144</vt:lpstr>
      <vt:lpstr>Diapositiva 38</vt:lpstr>
      <vt:lpstr>Diapositiva 39</vt:lpstr>
      <vt:lpstr>Diapositiva 40</vt:lpstr>
      <vt:lpstr>Importance of blood pressure control in left ventricular mass regression  Journal of the American Society of Hypertension 2010, 4; 6:302–310</vt:lpstr>
      <vt:lpstr>Left Ventricular Hypertrophy: Major Risk Factor in Patients with Hypertension: Update and Practical Clinical Applications International Journal of Hypertension 2011  </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Noterelle sulla Cardiopatia Ipertensiva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267</cp:revision>
  <dcterms:created xsi:type="dcterms:W3CDTF">2009-03-02T14:02:24Z</dcterms:created>
  <dcterms:modified xsi:type="dcterms:W3CDTF">2019-03-23T08:16:01Z</dcterms:modified>
</cp:coreProperties>
</file>