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oleObject"/>
  <Default Extension="png" ContentType="image/png"/>
  <Default Extension="vml" ContentType="application/vnd.openxmlformats-officedocument.vmlDrawi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62" r:id="rId2"/>
    <p:sldId id="263" r:id="rId3"/>
    <p:sldId id="360" r:id="rId4"/>
    <p:sldId id="333" r:id="rId5"/>
    <p:sldId id="329" r:id="rId6"/>
    <p:sldId id="389" r:id="rId7"/>
    <p:sldId id="395" r:id="rId8"/>
    <p:sldId id="398" r:id="rId9"/>
    <p:sldId id="366" r:id="rId10"/>
    <p:sldId id="397" r:id="rId11"/>
    <p:sldId id="284" r:id="rId12"/>
    <p:sldId id="285" r:id="rId13"/>
    <p:sldId id="286" r:id="rId14"/>
    <p:sldId id="289" r:id="rId15"/>
    <p:sldId id="290" r:id="rId16"/>
    <p:sldId id="293" r:id="rId17"/>
    <p:sldId id="385" r:id="rId18"/>
    <p:sldId id="388" r:id="rId19"/>
    <p:sldId id="343" r:id="rId20"/>
    <p:sldId id="342" r:id="rId21"/>
    <p:sldId id="404" r:id="rId22"/>
    <p:sldId id="406" r:id="rId23"/>
    <p:sldId id="407" r:id="rId24"/>
    <p:sldId id="399" r:id="rId25"/>
    <p:sldId id="390" r:id="rId26"/>
    <p:sldId id="392" r:id="rId27"/>
    <p:sldId id="393" r:id="rId28"/>
    <p:sldId id="394" r:id="rId29"/>
    <p:sldId id="400" r:id="rId30"/>
    <p:sldId id="401" r:id="rId31"/>
    <p:sldId id="304" r:id="rId32"/>
    <p:sldId id="408" r:id="rId33"/>
    <p:sldId id="383" r:id="rId34"/>
    <p:sldId id="378" r:id="rId35"/>
    <p:sldId id="380" r:id="rId36"/>
    <p:sldId id="375" r:id="rId37"/>
    <p:sldId id="376" r:id="rId38"/>
    <p:sldId id="386" r:id="rId39"/>
    <p:sldId id="387" r:id="rId40"/>
    <p:sldId id="377" r:id="rId41"/>
    <p:sldId id="402" r:id="rId42"/>
  </p:sldIdLst>
  <p:sldSz cx="9144000" cy="6858000" type="screen4x3"/>
  <p:notesSz cx="6858000" cy="9144000"/>
  <p:custDataLst>
    <p:tags r:id="rId44"/>
  </p:custDataLst>
  <p:defaultTextStyle>
    <a:defPPr>
      <a:defRPr lang="it-IT"/>
    </a:defPPr>
    <a:lvl1pPr algn="l" rtl="0" fontAlgn="base">
      <a:spcBef>
        <a:spcPct val="0"/>
      </a:spcBef>
      <a:spcAft>
        <a:spcPct val="0"/>
      </a:spcAft>
      <a:defRPr kern="1200">
        <a:solidFill>
          <a:schemeClr val="tx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Arial" charset="0"/>
        <a:cs typeface="Arial" charset="0"/>
      </a:defRPr>
    </a:lvl2pPr>
    <a:lvl3pPr marL="914400" algn="l" rtl="0" fontAlgn="base">
      <a:spcBef>
        <a:spcPct val="0"/>
      </a:spcBef>
      <a:spcAft>
        <a:spcPct val="0"/>
      </a:spcAft>
      <a:defRPr kern="1200">
        <a:solidFill>
          <a:schemeClr val="tx1"/>
        </a:solidFill>
        <a:latin typeface="Arial" charset="0"/>
        <a:ea typeface="Arial" charset="0"/>
        <a:cs typeface="Arial" charset="0"/>
      </a:defRPr>
    </a:lvl3pPr>
    <a:lvl4pPr marL="1371600" algn="l" rtl="0" fontAlgn="base">
      <a:spcBef>
        <a:spcPct val="0"/>
      </a:spcBef>
      <a:spcAft>
        <a:spcPct val="0"/>
      </a:spcAft>
      <a:defRPr kern="1200">
        <a:solidFill>
          <a:schemeClr val="tx1"/>
        </a:solidFill>
        <a:latin typeface="Arial" charset="0"/>
        <a:ea typeface="Arial" charset="0"/>
        <a:cs typeface="Arial" charset="0"/>
      </a:defRPr>
    </a:lvl4pPr>
    <a:lvl5pPr marL="1828800" algn="l"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p:defaultTextStyle>
  <p:extLst>
    <p:ext uri="{EFAFB233-063F-42B5-8137-9DF3F51BA10A}">
      <p15:sldGuideLst xmlns:p15="http://schemas.microsoft.com/office/powerpoint/2012/main">
        <p15:guide id="1" orient="horz" pos="28">
          <p15:clr>
            <a:srgbClr val="A4A3A4"/>
          </p15:clr>
        </p15:guide>
        <p15:guide id="2" orient="horz" pos="890">
          <p15:clr>
            <a:srgbClr val="A4A3A4"/>
          </p15:clr>
        </p15:guide>
        <p15:guide id="3" orient="horz" pos="4292">
          <p15:clr>
            <a:srgbClr val="A4A3A4"/>
          </p15:clr>
        </p15:guide>
        <p15:guide id="4" orient="horz" pos="981">
          <p15:clr>
            <a:srgbClr val="A4A3A4"/>
          </p15:clr>
        </p15:guide>
        <p15:guide id="5" pos="158">
          <p15:clr>
            <a:srgbClr val="A4A3A4"/>
          </p15:clr>
        </p15:guide>
        <p15:guide id="6" pos="560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656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71" d="100"/>
          <a:sy n="71" d="100"/>
        </p:scale>
        <p:origin x="-1272" y="-90"/>
      </p:cViewPr>
      <p:guideLst>
        <p:guide orient="horz" pos="28"/>
        <p:guide orient="horz" pos="890"/>
        <p:guide orient="horz" pos="4292"/>
        <p:guide orient="horz" pos="981"/>
        <p:guide pos="158"/>
        <p:guide pos="5602"/>
      </p:guideLst>
    </p:cSldViewPr>
  </p:slideViewPr>
  <p:notesTextViewPr>
    <p:cViewPr>
      <p:scale>
        <a:sx n="100" d="100"/>
        <a:sy n="100" d="100"/>
      </p:scale>
      <p:origin x="0" y="0"/>
    </p:cViewPr>
  </p:notesTextViewPr>
  <p:sorterViewPr>
    <p:cViewPr>
      <p:scale>
        <a:sx n="66" d="100"/>
        <a:sy n="66" d="100"/>
      </p:scale>
      <p:origin x="0" y="1326"/>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tags" Target="tags/tag1.xml"/><Relationship Id="rId4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92BD6C41-5DDA-DF4E-8FA4-B456AADE5017}" type="datetimeFigureOut">
              <a:rPr lang="it-IT"/>
              <a:pPr>
                <a:defRPr/>
              </a:pPr>
              <a:t>05/06/16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it-IT" noProof="0"/>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B110C0AD-DF08-544D-A981-A7520A72A270}" type="slidenum">
              <a:rPr lang="it-IT" altLang="it-IT"/>
              <a:pPr/>
              <a:t>‹n.›</a:t>
            </a:fld>
            <a:endParaRPr lang="it-IT" altLang="it-IT"/>
          </a:p>
        </p:txBody>
      </p:sp>
    </p:spTree>
    <p:extLst>
      <p:ext uri="{BB962C8B-B14F-4D97-AF65-F5344CB8AC3E}">
        <p14:creationId xmlns:p14="http://schemas.microsoft.com/office/powerpoint/2010/main" val="16682418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7"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41988" name="Segnaposto numero diapositiva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B92578F-3922-E140-B8AE-9321E9F3D2CA}" type="slidenum">
              <a:rPr lang="it-IT" altLang="it-IT">
                <a:latin typeface="Calibri" charset="0"/>
              </a:rPr>
              <a:pPr eaLnBrk="1" hangingPunct="1"/>
              <a:t>1</a:t>
            </a:fld>
            <a:endParaRPr lang="it-IT" altLang="it-IT">
              <a:latin typeface="Calibri" charset="0"/>
            </a:endParaRPr>
          </a:p>
        </p:txBody>
      </p:sp>
    </p:spTree>
    <p:extLst>
      <p:ext uri="{BB962C8B-B14F-4D97-AF65-F5344CB8AC3E}">
        <p14:creationId xmlns:p14="http://schemas.microsoft.com/office/powerpoint/2010/main" val="594176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5222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C03D732-EB9C-6F42-99BA-0CD9FA7EF0E5}" type="slidenum">
              <a:rPr lang="en-US" altLang="it-IT">
                <a:latin typeface="Calibri" charset="0"/>
                <a:ea typeface="MS PGothic" charset="-128"/>
              </a:rPr>
              <a:pPr eaLnBrk="1" hangingPunct="1"/>
              <a:t>41</a:t>
            </a:fld>
            <a:endParaRPr lang="en-US" altLang="it-IT">
              <a:latin typeface="Calibri" charset="0"/>
              <a:ea typeface="MS PGothic" charset="-128"/>
            </a:endParaRPr>
          </a:p>
        </p:txBody>
      </p:sp>
    </p:spTree>
    <p:extLst>
      <p:ext uri="{BB962C8B-B14F-4D97-AF65-F5344CB8AC3E}">
        <p14:creationId xmlns:p14="http://schemas.microsoft.com/office/powerpoint/2010/main" val="1996116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DC6079-092E-4E4D-9CBD-6A77E7F094D6}" type="slidenum">
              <a:rPr lang="it-IT" altLang="it-IT">
                <a:latin typeface="Calibri" charset="0"/>
              </a:rPr>
              <a:pPr eaLnBrk="1" hangingPunct="1"/>
              <a:t>11</a:t>
            </a:fld>
            <a:endParaRPr lang="it-IT" altLang="it-IT">
              <a:latin typeface="Calibri" charset="0"/>
            </a:endParaRPr>
          </a:p>
        </p:txBody>
      </p:sp>
      <p:sp>
        <p:nvSpPr>
          <p:cNvPr id="48131" name="Rectangle 2"/>
          <p:cNvSpPr>
            <a:spLocks noGrp="1" noRot="1" noChangeAspect="1" noChangeArrowheads="1" noTextEdit="1"/>
          </p:cNvSpPr>
          <p:nvPr>
            <p:ph type="sldImg"/>
          </p:nvPr>
        </p:nvSpPr>
        <p:spPr bwMode="auto">
          <a:xfrm>
            <a:off x="1150938" y="692150"/>
            <a:ext cx="4556125" cy="3416300"/>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it-IT" altLang="it-IT"/>
          </a:p>
        </p:txBody>
      </p:sp>
    </p:spTree>
    <p:extLst>
      <p:ext uri="{BB962C8B-B14F-4D97-AF65-F5344CB8AC3E}">
        <p14:creationId xmlns:p14="http://schemas.microsoft.com/office/powerpoint/2010/main" val="531796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Grp="1" noRot="1" noChangeAspect="1" noChangeArrowheads="1" noTextEdit="1"/>
          </p:cNvSpPr>
          <p:nvPr>
            <p:ph type="sldImg"/>
          </p:nvPr>
        </p:nvSpPr>
        <p:spPr bwMode="auto">
          <a:xfrm>
            <a:off x="1141413" y="693738"/>
            <a:ext cx="4573587" cy="3429000"/>
          </a:xfrm>
          <a:solidFill>
            <a:srgbClr val="FFFFFF"/>
          </a:solidFill>
          <a:ln>
            <a:solidFill>
              <a:srgbClr val="000000"/>
            </a:solidFill>
            <a:miter lim="800000"/>
            <a:headEnd/>
            <a:tailEnd/>
          </a:ln>
        </p:spPr>
      </p:sp>
      <p:sp>
        <p:nvSpPr>
          <p:cNvPr id="49155" name="Rectangle 2"/>
          <p:cNvSpPr>
            <a:spLocks noGrp="1" noChangeArrowheads="1"/>
          </p:cNvSpPr>
          <p:nvPr>
            <p:ph type="body" idx="1"/>
          </p:nvPr>
        </p:nvSpPr>
        <p:spPr bwMode="auto">
          <a:xfrm>
            <a:off x="685800" y="4341813"/>
            <a:ext cx="5487988"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numCol="1" anchor="ctr" anchorCtr="0" compatLnSpc="1">
            <a:prstTxWarp prst="textNoShape">
              <a:avLst/>
            </a:prstTxWarp>
          </a:bodyPr>
          <a:lstStyle/>
          <a:p>
            <a:pPr eaLnBrk="1" hangingPunct="1">
              <a:spcBef>
                <a:spcPct val="0"/>
              </a:spcBef>
            </a:pPr>
            <a:endParaRPr lang="it-IT" altLang="it-IT"/>
          </a:p>
        </p:txBody>
      </p:sp>
    </p:spTree>
    <p:extLst>
      <p:ext uri="{BB962C8B-B14F-4D97-AF65-F5344CB8AC3E}">
        <p14:creationId xmlns:p14="http://schemas.microsoft.com/office/powerpoint/2010/main" val="74853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1"/>
          <p:cNvSpPr>
            <a:spLocks noGrp="1" noRot="1" noChangeAspect="1" noChangeArrowheads="1" noTextEdit="1"/>
          </p:cNvSpPr>
          <p:nvPr>
            <p:ph type="sldImg"/>
          </p:nvPr>
        </p:nvSpPr>
        <p:spPr bwMode="auto">
          <a:xfrm>
            <a:off x="1141413" y="693738"/>
            <a:ext cx="4573587" cy="3429000"/>
          </a:xfrm>
          <a:solidFill>
            <a:srgbClr val="FFFFFF"/>
          </a:solidFill>
          <a:ln>
            <a:solidFill>
              <a:srgbClr val="000000"/>
            </a:solidFill>
            <a:miter lim="800000"/>
            <a:headEnd/>
            <a:tailEnd/>
          </a:ln>
        </p:spPr>
      </p:sp>
      <p:sp>
        <p:nvSpPr>
          <p:cNvPr id="50179" name="Rectangle 2"/>
          <p:cNvSpPr>
            <a:spLocks noGrp="1" noChangeArrowheads="1"/>
          </p:cNvSpPr>
          <p:nvPr>
            <p:ph type="body" idx="1"/>
          </p:nvPr>
        </p:nvSpPr>
        <p:spPr bwMode="auto">
          <a:xfrm>
            <a:off x="685800" y="4341813"/>
            <a:ext cx="5487988"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numCol="1" anchor="ctr" anchorCtr="0" compatLnSpc="1">
            <a:prstTxWarp prst="textNoShape">
              <a:avLst/>
            </a:prstTxWarp>
          </a:bodyPr>
          <a:lstStyle/>
          <a:p>
            <a:pPr eaLnBrk="1" hangingPunct="1">
              <a:spcBef>
                <a:spcPct val="0"/>
              </a:spcBef>
            </a:pPr>
            <a:endParaRPr lang="it-IT" altLang="it-IT"/>
          </a:p>
        </p:txBody>
      </p:sp>
    </p:spTree>
    <p:extLst>
      <p:ext uri="{BB962C8B-B14F-4D97-AF65-F5344CB8AC3E}">
        <p14:creationId xmlns:p14="http://schemas.microsoft.com/office/powerpoint/2010/main" val="1784168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
          <p:cNvSpPr>
            <a:spLocks noGrp="1" noRot="1" noChangeAspect="1" noChangeArrowheads="1" noTextEdit="1"/>
          </p:cNvSpPr>
          <p:nvPr>
            <p:ph type="sldImg"/>
          </p:nvPr>
        </p:nvSpPr>
        <p:spPr bwMode="auto">
          <a:xfrm>
            <a:off x="1339850" y="914400"/>
            <a:ext cx="4175125" cy="3132138"/>
          </a:xfrm>
          <a:solidFill>
            <a:srgbClr val="FFFFFF"/>
          </a:solidFill>
          <a:ln>
            <a:solidFill>
              <a:srgbClr val="000000"/>
            </a:solidFill>
            <a:miter lim="800000"/>
            <a:headEnd/>
            <a:tailEnd/>
          </a:ln>
        </p:spPr>
      </p:sp>
      <p:sp>
        <p:nvSpPr>
          <p:cNvPr id="51203" name="Rectangle 2"/>
          <p:cNvSpPr>
            <a:spLocks noGrp="1" noChangeArrowheads="1"/>
          </p:cNvSpPr>
          <p:nvPr>
            <p:ph type="body" idx="1"/>
          </p:nvPr>
        </p:nvSpPr>
        <p:spPr bwMode="auto">
          <a:xfrm>
            <a:off x="1046163" y="4352925"/>
            <a:ext cx="4770437" cy="347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numCol="1" anchor="ctr" anchorCtr="0" compatLnSpc="1">
            <a:prstTxWarp prst="textNoShape">
              <a:avLst/>
            </a:prstTxWarp>
          </a:bodyPr>
          <a:lstStyle/>
          <a:p>
            <a:pPr eaLnBrk="1" hangingPunct="1">
              <a:spcBef>
                <a:spcPct val="0"/>
              </a:spcBef>
            </a:pPr>
            <a:endParaRPr lang="it-IT" altLang="it-IT"/>
          </a:p>
        </p:txBody>
      </p:sp>
    </p:spTree>
    <p:extLst>
      <p:ext uri="{BB962C8B-B14F-4D97-AF65-F5344CB8AC3E}">
        <p14:creationId xmlns:p14="http://schemas.microsoft.com/office/powerpoint/2010/main" val="1209598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1"/>
          <p:cNvSpPr>
            <a:spLocks noGrp="1" noRot="1" noChangeAspect="1" noChangeArrowheads="1" noTextEdit="1"/>
          </p:cNvSpPr>
          <p:nvPr>
            <p:ph type="sldImg"/>
          </p:nvPr>
        </p:nvSpPr>
        <p:spPr bwMode="auto">
          <a:xfrm>
            <a:off x="1339850" y="914400"/>
            <a:ext cx="4175125" cy="3132138"/>
          </a:xfrm>
          <a:solidFill>
            <a:srgbClr val="FFFFFF"/>
          </a:solidFill>
          <a:ln>
            <a:solidFill>
              <a:srgbClr val="000000"/>
            </a:solidFill>
            <a:miter lim="800000"/>
            <a:headEnd/>
            <a:tailEnd/>
          </a:ln>
        </p:spPr>
      </p:sp>
      <p:sp>
        <p:nvSpPr>
          <p:cNvPr id="52227" name="Rectangle 2"/>
          <p:cNvSpPr>
            <a:spLocks noGrp="1" noChangeArrowheads="1"/>
          </p:cNvSpPr>
          <p:nvPr>
            <p:ph type="body" idx="1"/>
          </p:nvPr>
        </p:nvSpPr>
        <p:spPr bwMode="auto">
          <a:xfrm>
            <a:off x="1046163" y="4352925"/>
            <a:ext cx="4770437" cy="347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numCol="1" anchor="ctr" anchorCtr="0" compatLnSpc="1">
            <a:prstTxWarp prst="textNoShape">
              <a:avLst/>
            </a:prstTxWarp>
          </a:bodyPr>
          <a:lstStyle/>
          <a:p>
            <a:pPr eaLnBrk="1" hangingPunct="1">
              <a:spcBef>
                <a:spcPct val="0"/>
              </a:spcBef>
            </a:pPr>
            <a:endParaRPr lang="it-IT" altLang="it-IT"/>
          </a:p>
        </p:txBody>
      </p:sp>
    </p:spTree>
    <p:extLst>
      <p:ext uri="{BB962C8B-B14F-4D97-AF65-F5344CB8AC3E}">
        <p14:creationId xmlns:p14="http://schemas.microsoft.com/office/powerpoint/2010/main" val="1633618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5120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7EF5374-BA03-2645-A9AA-AE4DDFD263FB}" type="slidenum">
              <a:rPr lang="en-US" altLang="it-IT">
                <a:latin typeface="Calibri" charset="0"/>
                <a:ea typeface="MS PGothic" charset="-128"/>
              </a:rPr>
              <a:pPr eaLnBrk="1" hangingPunct="1"/>
              <a:t>20</a:t>
            </a:fld>
            <a:endParaRPr lang="en-US" altLang="it-IT">
              <a:latin typeface="Calibri" charset="0"/>
              <a:ea typeface="MS PGothic" charset="-128"/>
            </a:endParaRPr>
          </a:p>
        </p:txBody>
      </p:sp>
    </p:spTree>
    <p:extLst>
      <p:ext uri="{BB962C8B-B14F-4D97-AF65-F5344CB8AC3E}">
        <p14:creationId xmlns:p14="http://schemas.microsoft.com/office/powerpoint/2010/main" val="652677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
          <p:cNvSpPr>
            <a:spLocks noGrp="1" noRot="1" noChangeAspect="1" noChangeArrowheads="1" noTextEdit="1"/>
          </p:cNvSpPr>
          <p:nvPr>
            <p:ph type="sldImg"/>
          </p:nvPr>
        </p:nvSpPr>
        <p:spPr bwMode="auto">
          <a:xfrm>
            <a:off x="1339850" y="914400"/>
            <a:ext cx="4175125" cy="3132138"/>
          </a:xfrm>
          <a:solidFill>
            <a:srgbClr val="FFFFFF"/>
          </a:solidFill>
          <a:ln>
            <a:solidFill>
              <a:srgbClr val="000000"/>
            </a:solidFill>
            <a:miter lim="800000"/>
            <a:headEnd/>
            <a:tailEnd/>
          </a:ln>
        </p:spPr>
      </p:sp>
      <p:sp>
        <p:nvSpPr>
          <p:cNvPr id="55299" name="Rectangle 2"/>
          <p:cNvSpPr>
            <a:spLocks noGrp="1" noChangeArrowheads="1"/>
          </p:cNvSpPr>
          <p:nvPr>
            <p:ph type="body" idx="1"/>
          </p:nvPr>
        </p:nvSpPr>
        <p:spPr bwMode="auto">
          <a:xfrm>
            <a:off x="1046163" y="4352925"/>
            <a:ext cx="4770437" cy="347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numCol="1" anchor="ctr" anchorCtr="0" compatLnSpc="1">
            <a:prstTxWarp prst="textNoShape">
              <a:avLst/>
            </a:prstTxWarp>
          </a:bodyPr>
          <a:lstStyle/>
          <a:p>
            <a:pPr eaLnBrk="1" hangingPunct="1">
              <a:spcBef>
                <a:spcPct val="0"/>
              </a:spcBef>
            </a:pPr>
            <a:endParaRPr lang="it-IT" altLang="it-IT"/>
          </a:p>
        </p:txBody>
      </p:sp>
    </p:spTree>
    <p:extLst>
      <p:ext uri="{BB962C8B-B14F-4D97-AF65-F5344CB8AC3E}">
        <p14:creationId xmlns:p14="http://schemas.microsoft.com/office/powerpoint/2010/main" val="1493450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1"/>
          <p:cNvSpPr>
            <a:spLocks noGrp="1" noRot="1" noChangeAspect="1" noChangeArrowheads="1" noTextEdit="1"/>
          </p:cNvSpPr>
          <p:nvPr>
            <p:ph type="sldImg"/>
          </p:nvPr>
        </p:nvSpPr>
        <p:spPr bwMode="auto">
          <a:xfrm>
            <a:off x="1339850" y="914400"/>
            <a:ext cx="4175125" cy="3132138"/>
          </a:xfrm>
          <a:solidFill>
            <a:srgbClr val="FFFFFF"/>
          </a:solidFill>
          <a:ln>
            <a:solidFill>
              <a:srgbClr val="000000"/>
            </a:solidFill>
            <a:miter lim="800000"/>
            <a:headEnd/>
            <a:tailEnd/>
          </a:ln>
        </p:spPr>
      </p:sp>
      <p:sp>
        <p:nvSpPr>
          <p:cNvPr id="56323" name="Rectangle 2"/>
          <p:cNvSpPr>
            <a:spLocks noGrp="1" noChangeArrowheads="1"/>
          </p:cNvSpPr>
          <p:nvPr>
            <p:ph type="body" idx="1"/>
          </p:nvPr>
        </p:nvSpPr>
        <p:spPr bwMode="auto">
          <a:xfrm>
            <a:off x="1046163" y="4352925"/>
            <a:ext cx="4770437" cy="347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numCol="1" anchor="ctr" anchorCtr="0" compatLnSpc="1">
            <a:prstTxWarp prst="textNoShape">
              <a:avLst/>
            </a:prstTxWarp>
          </a:bodyPr>
          <a:lstStyle/>
          <a:p>
            <a:pPr eaLnBrk="1" hangingPunct="1">
              <a:spcBef>
                <a:spcPct val="0"/>
              </a:spcBef>
            </a:pPr>
            <a:endParaRPr lang="it-IT" altLang="it-IT"/>
          </a:p>
        </p:txBody>
      </p:sp>
    </p:spTree>
    <p:extLst>
      <p:ext uri="{BB962C8B-B14F-4D97-AF65-F5344CB8AC3E}">
        <p14:creationId xmlns:p14="http://schemas.microsoft.com/office/powerpoint/2010/main" val="640006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250825" y="4653136"/>
            <a:ext cx="8641655" cy="2160414"/>
          </a:xfrm>
        </p:spPr>
        <p:txBody>
          <a:bodyPr anchor="t" anchorCtr="0"/>
          <a:lstStyle>
            <a:lvl1pPr algn="r">
              <a:defRPr>
                <a:solidFill>
                  <a:schemeClr val="tx2"/>
                </a:solidFill>
                <a:effectLst/>
              </a:defRPr>
            </a:lvl1pPr>
          </a:lstStyle>
          <a:p>
            <a:r>
              <a:rPr lang="it-IT" dirty="0" smtClean="0"/>
              <a:t>Fare clic per modificare lo stile del titolo</a:t>
            </a:r>
            <a:endParaRPr lang="it-IT" dirty="0"/>
          </a:p>
        </p:txBody>
      </p:sp>
      <p:sp>
        <p:nvSpPr>
          <p:cNvPr id="3" name="Sottotitolo 2"/>
          <p:cNvSpPr>
            <a:spLocks noGrp="1"/>
          </p:cNvSpPr>
          <p:nvPr>
            <p:ph type="subTitle" idx="1"/>
          </p:nvPr>
        </p:nvSpPr>
        <p:spPr>
          <a:xfrm>
            <a:off x="899592" y="3356992"/>
            <a:ext cx="7992888" cy="1176710"/>
          </a:xfrm>
        </p:spPr>
        <p:txBody>
          <a:bodyPr anchor="b">
            <a:noAutofit/>
          </a:bodyPr>
          <a:lstStyle>
            <a:lvl1pPr marL="0" indent="0" algn="r">
              <a:buNone/>
              <a:defRPr>
                <a:solidFill>
                  <a:srgbClr val="63656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smtClean="0"/>
              <a:t>Fare clic per modificare lo stile del sottotitolo dello schema</a:t>
            </a:r>
            <a:endParaRPr lang="it-IT" dirty="0"/>
          </a:p>
        </p:txBody>
      </p:sp>
    </p:spTree>
    <p:extLst>
      <p:ext uri="{BB962C8B-B14F-4D97-AF65-F5344CB8AC3E}">
        <p14:creationId xmlns:p14="http://schemas.microsoft.com/office/powerpoint/2010/main" val="198605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numero diapositiva 5"/>
          <p:cNvSpPr>
            <a:spLocks noGrp="1"/>
          </p:cNvSpPr>
          <p:nvPr>
            <p:ph type="sldNum" sz="quarter" idx="10"/>
          </p:nvPr>
        </p:nvSpPr>
        <p:spPr>
          <a:ln/>
        </p:spPr>
        <p:txBody>
          <a:bodyPr/>
          <a:lstStyle>
            <a:lvl1pPr>
              <a:defRPr/>
            </a:lvl1pPr>
          </a:lstStyle>
          <a:p>
            <a:fld id="{ED587F83-1081-A54A-987E-8C975A699C50}" type="slidenum">
              <a:rPr lang="it-IT" altLang="it-IT"/>
              <a:pPr/>
              <a:t>‹n.›</a:t>
            </a:fld>
            <a:endParaRPr lang="it-IT" altLang="it-IT"/>
          </a:p>
        </p:txBody>
      </p:sp>
    </p:spTree>
    <p:extLst>
      <p:ext uri="{BB962C8B-B14F-4D97-AF65-F5344CB8AC3E}">
        <p14:creationId xmlns:p14="http://schemas.microsoft.com/office/powerpoint/2010/main" val="735372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250825" y="1557338"/>
            <a:ext cx="4244975" cy="460796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contenuto 3"/>
          <p:cNvSpPr>
            <a:spLocks noGrp="1"/>
          </p:cNvSpPr>
          <p:nvPr>
            <p:ph sz="half" idx="2"/>
          </p:nvPr>
        </p:nvSpPr>
        <p:spPr>
          <a:xfrm>
            <a:off x="4648200" y="1557338"/>
            <a:ext cx="4244975" cy="460796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5" name="Segnaposto numero diapositiva 5"/>
          <p:cNvSpPr>
            <a:spLocks noGrp="1"/>
          </p:cNvSpPr>
          <p:nvPr>
            <p:ph type="sldNum" sz="quarter" idx="10"/>
          </p:nvPr>
        </p:nvSpPr>
        <p:spPr>
          <a:ln/>
        </p:spPr>
        <p:txBody>
          <a:bodyPr/>
          <a:lstStyle>
            <a:lvl1pPr>
              <a:defRPr/>
            </a:lvl1pPr>
          </a:lstStyle>
          <a:p>
            <a:fld id="{E32BA229-B954-5247-BDCD-6B9E0DB5F723}" type="slidenum">
              <a:rPr lang="it-IT" altLang="it-IT"/>
              <a:pPr/>
              <a:t>‹n.›</a:t>
            </a:fld>
            <a:endParaRPr lang="it-IT" altLang="it-IT"/>
          </a:p>
        </p:txBody>
      </p:sp>
    </p:spTree>
    <p:extLst>
      <p:ext uri="{BB962C8B-B14F-4D97-AF65-F5344CB8AC3E}">
        <p14:creationId xmlns:p14="http://schemas.microsoft.com/office/powerpoint/2010/main" val="641219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250825" y="1557337"/>
            <a:ext cx="4246563" cy="791543"/>
          </a:xfrm>
        </p:spPr>
        <p:txBody>
          <a:bodyPr anchor="b"/>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smtClean="0"/>
              <a:t>Fare clic per modificare stili del testo dello schema</a:t>
            </a:r>
          </a:p>
        </p:txBody>
      </p:sp>
      <p:sp>
        <p:nvSpPr>
          <p:cNvPr id="4" name="Segnaposto contenuto 3"/>
          <p:cNvSpPr>
            <a:spLocks noGrp="1"/>
          </p:cNvSpPr>
          <p:nvPr>
            <p:ph sz="half" idx="2"/>
          </p:nvPr>
        </p:nvSpPr>
        <p:spPr>
          <a:xfrm>
            <a:off x="250825" y="2420887"/>
            <a:ext cx="4246563" cy="3744417"/>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5" name="Segnaposto testo 4"/>
          <p:cNvSpPr>
            <a:spLocks noGrp="1"/>
          </p:cNvSpPr>
          <p:nvPr>
            <p:ph type="body" sz="quarter" idx="3"/>
          </p:nvPr>
        </p:nvSpPr>
        <p:spPr>
          <a:xfrm>
            <a:off x="4644944" y="1557337"/>
            <a:ext cx="4248231" cy="791543"/>
          </a:xfrm>
        </p:spPr>
        <p:txBody>
          <a:bodyPr anchor="b"/>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4944" y="2420887"/>
            <a:ext cx="4248231" cy="3744417"/>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numero diapositiva 5"/>
          <p:cNvSpPr>
            <a:spLocks noGrp="1"/>
          </p:cNvSpPr>
          <p:nvPr>
            <p:ph type="sldNum" sz="quarter" idx="10"/>
          </p:nvPr>
        </p:nvSpPr>
        <p:spPr>
          <a:ln/>
        </p:spPr>
        <p:txBody>
          <a:bodyPr/>
          <a:lstStyle>
            <a:lvl1pPr>
              <a:defRPr/>
            </a:lvl1pPr>
          </a:lstStyle>
          <a:p>
            <a:fld id="{42044C18-7408-9743-B33E-0FD64873CF1E}" type="slidenum">
              <a:rPr lang="it-IT" altLang="it-IT"/>
              <a:pPr/>
              <a:t>‹n.›</a:t>
            </a:fld>
            <a:endParaRPr lang="it-IT" altLang="it-IT"/>
          </a:p>
        </p:txBody>
      </p:sp>
    </p:spTree>
    <p:extLst>
      <p:ext uri="{BB962C8B-B14F-4D97-AF65-F5344CB8AC3E}">
        <p14:creationId xmlns:p14="http://schemas.microsoft.com/office/powerpoint/2010/main" val="896153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numero diapositiva 5"/>
          <p:cNvSpPr>
            <a:spLocks noGrp="1"/>
          </p:cNvSpPr>
          <p:nvPr>
            <p:ph type="sldNum" sz="quarter" idx="10"/>
          </p:nvPr>
        </p:nvSpPr>
        <p:spPr>
          <a:ln/>
        </p:spPr>
        <p:txBody>
          <a:bodyPr/>
          <a:lstStyle>
            <a:lvl1pPr>
              <a:defRPr/>
            </a:lvl1pPr>
          </a:lstStyle>
          <a:p>
            <a:fld id="{C50C5A62-6014-674C-B383-D2137D506783}" type="slidenum">
              <a:rPr lang="it-IT" altLang="it-IT"/>
              <a:pPr/>
              <a:t>‹n.›</a:t>
            </a:fld>
            <a:endParaRPr lang="it-IT" altLang="it-IT"/>
          </a:p>
        </p:txBody>
      </p:sp>
    </p:spTree>
    <p:extLst>
      <p:ext uri="{BB962C8B-B14F-4D97-AF65-F5344CB8AC3E}">
        <p14:creationId xmlns:p14="http://schemas.microsoft.com/office/powerpoint/2010/main" val="1352772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numero diapositiva 5"/>
          <p:cNvSpPr>
            <a:spLocks noGrp="1"/>
          </p:cNvSpPr>
          <p:nvPr>
            <p:ph type="sldNum" sz="quarter" idx="10"/>
          </p:nvPr>
        </p:nvSpPr>
        <p:spPr>
          <a:ln/>
        </p:spPr>
        <p:txBody>
          <a:bodyPr/>
          <a:lstStyle>
            <a:lvl1pPr>
              <a:defRPr/>
            </a:lvl1pPr>
          </a:lstStyle>
          <a:p>
            <a:fld id="{C488C5F0-D22C-9444-A38A-2C2F0D06D9FC}" type="slidenum">
              <a:rPr lang="it-IT" altLang="it-IT"/>
              <a:pPr/>
              <a:t>‹n.›</a:t>
            </a:fld>
            <a:endParaRPr lang="it-IT" altLang="it-IT"/>
          </a:p>
        </p:txBody>
      </p:sp>
    </p:spTree>
    <p:extLst>
      <p:ext uri="{BB962C8B-B14F-4D97-AF65-F5344CB8AC3E}">
        <p14:creationId xmlns:p14="http://schemas.microsoft.com/office/powerpoint/2010/main" val="6369610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250825" y="44450"/>
            <a:ext cx="8642350" cy="1368425"/>
          </a:xfrm>
          <a:prstGeom prst="rect">
            <a:avLst/>
          </a:prstGeom>
        </p:spPr>
        <p:txBody>
          <a:bodyPr vert="horz" lIns="91440" tIns="45720" rIns="91440" bIns="45720" rtlCol="0" anchor="ctr">
            <a:noAutofit/>
          </a:bodyPr>
          <a:lstStyle/>
          <a:p>
            <a:r>
              <a:rPr lang="it-IT" dirty="0" smtClean="0"/>
              <a:t>Fare clic per modificare lo stile del titolo</a:t>
            </a:r>
            <a:endParaRPr lang="it-IT" dirty="0"/>
          </a:p>
        </p:txBody>
      </p:sp>
      <p:sp>
        <p:nvSpPr>
          <p:cNvPr id="2051" name="Segnaposto testo 2"/>
          <p:cNvSpPr>
            <a:spLocks noGrp="1"/>
          </p:cNvSpPr>
          <p:nvPr>
            <p:ph type="body" idx="1"/>
          </p:nvPr>
        </p:nvSpPr>
        <p:spPr bwMode="auto">
          <a:xfrm>
            <a:off x="250825" y="1557338"/>
            <a:ext cx="864235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5" name="Goccia 4"/>
          <p:cNvSpPr>
            <a:spLocks/>
          </p:cNvSpPr>
          <p:nvPr userDrawn="1"/>
        </p:nvSpPr>
        <p:spPr bwMode="auto">
          <a:xfrm rot="5400000">
            <a:off x="8739188" y="6453188"/>
            <a:ext cx="404812" cy="404812"/>
          </a:xfrm>
          <a:custGeom>
            <a:avLst/>
            <a:gdLst>
              <a:gd name="T0" fmla="*/ 404812 w 404812"/>
              <a:gd name="T1" fmla="*/ 202406 h 404812"/>
              <a:gd name="T2" fmla="*/ 345529 w 404812"/>
              <a:gd name="T3" fmla="*/ 345529 h 404812"/>
              <a:gd name="T4" fmla="*/ 202406 w 404812"/>
              <a:gd name="T5" fmla="*/ 404812 h 404812"/>
              <a:gd name="T6" fmla="*/ 59283 w 404812"/>
              <a:gd name="T7" fmla="*/ 345529 h 404812"/>
              <a:gd name="T8" fmla="*/ 0 w 404812"/>
              <a:gd name="T9" fmla="*/ 202406 h 404812"/>
              <a:gd name="T10" fmla="*/ 59283 w 404812"/>
              <a:gd name="T11" fmla="*/ 59283 h 404812"/>
              <a:gd name="T12" fmla="*/ 202406 w 404812"/>
              <a:gd name="T13" fmla="*/ 0 h 404812"/>
              <a:gd name="T14" fmla="*/ 404812 w 404812"/>
              <a:gd name="T15" fmla="*/ 0 h 404812"/>
              <a:gd name="T16" fmla="*/ 0 60000 65536"/>
              <a:gd name="T17" fmla="*/ 5898240 60000 65536"/>
              <a:gd name="T18" fmla="*/ 5898240 60000 65536"/>
              <a:gd name="T19" fmla="*/ 5898240 60000 65536"/>
              <a:gd name="T20" fmla="*/ 11796480 60000 65536"/>
              <a:gd name="T21" fmla="*/ 17694720 60000 65536"/>
              <a:gd name="T22" fmla="*/ 17694720 60000 65536"/>
              <a:gd name="T23" fmla="*/ 17694720 60000 65536"/>
              <a:gd name="T24" fmla="*/ 59283 w 404812"/>
              <a:gd name="T25" fmla="*/ 59283 h 404812"/>
              <a:gd name="T26" fmla="*/ 345529 w 404812"/>
              <a:gd name="T27" fmla="*/ 345529 h 4048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4812" h="404812">
                <a:moveTo>
                  <a:pt x="0" y="202406"/>
                </a:moveTo>
                <a:lnTo>
                  <a:pt x="-1" y="202405"/>
                </a:lnTo>
                <a:cubicBezTo>
                  <a:pt x="-1" y="90620"/>
                  <a:pt x="90620" y="-1"/>
                  <a:pt x="202406" y="-1"/>
                </a:cubicBezTo>
                <a:cubicBezTo>
                  <a:pt x="269875" y="0"/>
                  <a:pt x="337343" y="0"/>
                  <a:pt x="404812" y="0"/>
                </a:cubicBezTo>
                <a:lnTo>
                  <a:pt x="404812" y="0"/>
                </a:lnTo>
                <a:cubicBezTo>
                  <a:pt x="404812" y="67469"/>
                  <a:pt x="404812" y="134937"/>
                  <a:pt x="404812" y="202406"/>
                </a:cubicBezTo>
                <a:lnTo>
                  <a:pt x="404812" y="202406"/>
                </a:lnTo>
                <a:cubicBezTo>
                  <a:pt x="404812" y="314191"/>
                  <a:pt x="314191" y="404811"/>
                  <a:pt x="202406" y="404811"/>
                </a:cubicBezTo>
                <a:cubicBezTo>
                  <a:pt x="90620" y="404811"/>
                  <a:pt x="0" y="314191"/>
                  <a:pt x="0" y="202406"/>
                </a:cubicBezTo>
                <a:close/>
              </a:path>
            </a:pathLst>
          </a:custGeom>
          <a:solidFill>
            <a:schemeClr val="bg1"/>
          </a:solidFill>
          <a:ln>
            <a:noFill/>
          </a:ln>
          <a:effectLst>
            <a:outerShdw blurRad="63500" sx="102000" sy="102000" algn="ctr" rotWithShape="0">
              <a:srgbClr val="000000">
                <a:alpha val="39999"/>
              </a:srgbClr>
            </a:outerShdw>
          </a:effectLst>
          <a:extLst>
            <a:ext uri="{91240B29-F687-4F45-9708-019B960494DF}">
              <a14:hiddenLine xmlns:a14="http://schemas.microsoft.com/office/drawing/2010/main" w="25400" cap="flat" cmpd="sng">
                <a:solidFill>
                  <a:srgbClr val="000000"/>
                </a:solidFill>
                <a:prstDash val="solid"/>
                <a:round/>
                <a:headEnd/>
                <a:tailEnd/>
              </a14:hiddenLine>
            </a:ext>
          </a:extLst>
        </p:spPr>
        <p:txBody>
          <a:bodyPr anchor="ctr"/>
          <a:lstStyle/>
          <a:p>
            <a:endParaRPr lang="it-IT"/>
          </a:p>
        </p:txBody>
      </p:sp>
      <p:sp>
        <p:nvSpPr>
          <p:cNvPr id="6" name="Segnaposto numero diapositiva 5"/>
          <p:cNvSpPr>
            <a:spLocks noGrp="1"/>
          </p:cNvSpPr>
          <p:nvPr>
            <p:ph type="sldNum" sz="quarter" idx="4"/>
          </p:nvPr>
        </p:nvSpPr>
        <p:spPr>
          <a:xfrm>
            <a:off x="8743950" y="6457950"/>
            <a:ext cx="360363" cy="360363"/>
          </a:xfrm>
          <a:prstGeom prst="ellipse">
            <a:avLst/>
          </a:prstGeom>
          <a:noFill/>
          <a:ln>
            <a:noFill/>
          </a:ln>
        </p:spPr>
        <p:txBody>
          <a:bodyPr vert="horz" wrap="none" lIns="91440" tIns="45720" rIns="91440" bIns="45720" numCol="1" anchor="ctr" anchorCtr="0" compatLnSpc="1">
            <a:prstTxWarp prst="textNoShape">
              <a:avLst/>
            </a:prstTxWarp>
          </a:bodyPr>
          <a:lstStyle>
            <a:lvl1pPr algn="ctr">
              <a:defRPr sz="1000" b="1">
                <a:solidFill>
                  <a:schemeClr val="tx2"/>
                </a:solidFill>
                <a:latin typeface="Verdana" charset="0"/>
              </a:defRPr>
            </a:lvl1pPr>
          </a:lstStyle>
          <a:p>
            <a:fld id="{97E58BC2-8C36-8F46-B02A-EEBFCA4B9961}"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83" r:id="rId1"/>
    <p:sldLayoutId id="2147483678" r:id="rId2"/>
    <p:sldLayoutId id="2147483679" r:id="rId3"/>
    <p:sldLayoutId id="2147483680" r:id="rId4"/>
    <p:sldLayoutId id="2147483681" r:id="rId5"/>
    <p:sldLayoutId id="2147483682" r:id="rId6"/>
  </p:sldLayoutIdLst>
  <p:txStyles>
    <p:titleStyle>
      <a:lvl1pPr algn="l"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sz="2800" b="1">
          <a:solidFill>
            <a:schemeClr val="bg1"/>
          </a:solidFill>
          <a:latin typeface="Verdana" pitchFamily="34" charset="0"/>
        </a:defRPr>
      </a:lvl2pPr>
      <a:lvl3pPr algn="l" rtl="0" eaLnBrk="0" fontAlgn="base" hangingPunct="0">
        <a:spcBef>
          <a:spcPct val="0"/>
        </a:spcBef>
        <a:spcAft>
          <a:spcPct val="0"/>
        </a:spcAft>
        <a:defRPr sz="2800" b="1">
          <a:solidFill>
            <a:schemeClr val="bg1"/>
          </a:solidFill>
          <a:latin typeface="Verdana" pitchFamily="34" charset="0"/>
        </a:defRPr>
      </a:lvl3pPr>
      <a:lvl4pPr algn="l" rtl="0" eaLnBrk="0" fontAlgn="base" hangingPunct="0">
        <a:spcBef>
          <a:spcPct val="0"/>
        </a:spcBef>
        <a:spcAft>
          <a:spcPct val="0"/>
        </a:spcAft>
        <a:defRPr sz="2800" b="1">
          <a:solidFill>
            <a:schemeClr val="bg1"/>
          </a:solidFill>
          <a:latin typeface="Verdana" pitchFamily="34" charset="0"/>
        </a:defRPr>
      </a:lvl4pPr>
      <a:lvl5pPr algn="l" rtl="0" eaLnBrk="0" fontAlgn="base" hangingPunct="0">
        <a:spcBef>
          <a:spcPct val="0"/>
        </a:spcBef>
        <a:spcAft>
          <a:spcPct val="0"/>
        </a:spcAft>
        <a:defRPr sz="2800" b="1">
          <a:solidFill>
            <a:schemeClr val="bg1"/>
          </a:solidFill>
          <a:latin typeface="Verdana" pitchFamily="34" charset="0"/>
        </a:defRPr>
      </a:lvl5pPr>
      <a:lvl6pPr marL="457200" algn="l" rtl="0" fontAlgn="base">
        <a:spcBef>
          <a:spcPct val="0"/>
        </a:spcBef>
        <a:spcAft>
          <a:spcPct val="0"/>
        </a:spcAft>
        <a:defRPr sz="2800" b="1">
          <a:solidFill>
            <a:schemeClr val="bg1"/>
          </a:solidFill>
          <a:latin typeface="Verdana" pitchFamily="34" charset="0"/>
        </a:defRPr>
      </a:lvl6pPr>
      <a:lvl7pPr marL="914400" algn="l" rtl="0" fontAlgn="base">
        <a:spcBef>
          <a:spcPct val="0"/>
        </a:spcBef>
        <a:spcAft>
          <a:spcPct val="0"/>
        </a:spcAft>
        <a:defRPr sz="2800" b="1">
          <a:solidFill>
            <a:schemeClr val="bg1"/>
          </a:solidFill>
          <a:latin typeface="Verdana" pitchFamily="34" charset="0"/>
        </a:defRPr>
      </a:lvl7pPr>
      <a:lvl8pPr marL="1371600" algn="l" rtl="0" fontAlgn="base">
        <a:spcBef>
          <a:spcPct val="0"/>
        </a:spcBef>
        <a:spcAft>
          <a:spcPct val="0"/>
        </a:spcAft>
        <a:defRPr sz="2800" b="1">
          <a:solidFill>
            <a:schemeClr val="bg1"/>
          </a:solidFill>
          <a:latin typeface="Verdana" pitchFamily="34" charset="0"/>
        </a:defRPr>
      </a:lvl8pPr>
      <a:lvl9pPr marL="1828800" algn="l" rtl="0" fontAlgn="base">
        <a:spcBef>
          <a:spcPct val="0"/>
        </a:spcBef>
        <a:spcAft>
          <a:spcPct val="0"/>
        </a:spcAft>
        <a:defRPr sz="2800" b="1">
          <a:solidFill>
            <a:schemeClr val="bg1"/>
          </a:solidFill>
          <a:latin typeface="Verdana" pitchFamily="34" charset="0"/>
        </a:defRPr>
      </a:lvl9pPr>
    </p:titleStyle>
    <p:bodyStyle>
      <a:lvl1pPr marL="182563" indent="-182563" algn="l" rtl="0" eaLnBrk="0" fontAlgn="base" hangingPunct="0">
        <a:spcBef>
          <a:spcPts val="600"/>
        </a:spcBef>
        <a:spcAft>
          <a:spcPct val="0"/>
        </a:spcAft>
        <a:buClr>
          <a:schemeClr val="tx2"/>
        </a:buClr>
        <a:buSzPct val="125000"/>
        <a:buFont typeface="Arial" charset="0"/>
        <a:buChar char="•"/>
        <a:defRPr sz="2000" kern="1200">
          <a:solidFill>
            <a:schemeClr val="tx1"/>
          </a:solidFill>
          <a:latin typeface="+mn-lt"/>
          <a:ea typeface="+mn-ea"/>
          <a:cs typeface="+mn-cs"/>
        </a:defRPr>
      </a:lvl1pPr>
      <a:lvl2pPr marL="358775" indent="-176213" algn="l" rtl="0" eaLnBrk="0" fontAlgn="base" hangingPunct="0">
        <a:spcBef>
          <a:spcPts val="600"/>
        </a:spcBef>
        <a:spcAft>
          <a:spcPct val="0"/>
        </a:spcAft>
        <a:buClr>
          <a:schemeClr val="tx2"/>
        </a:buClr>
        <a:buSzPct val="125000"/>
        <a:buFont typeface="Arial" charset="0"/>
        <a:buChar char="•"/>
        <a:defRPr kern="1200">
          <a:solidFill>
            <a:schemeClr val="tx1"/>
          </a:solidFill>
          <a:latin typeface="+mn-lt"/>
          <a:ea typeface="+mn-ea"/>
          <a:cs typeface="+mn-cs"/>
        </a:defRPr>
      </a:lvl2pPr>
      <a:lvl3pPr marL="541338" indent="-182563" algn="l" rtl="0" eaLnBrk="0" fontAlgn="base" hangingPunct="0">
        <a:spcBef>
          <a:spcPts val="600"/>
        </a:spcBef>
        <a:spcAft>
          <a:spcPct val="0"/>
        </a:spcAft>
        <a:buClr>
          <a:schemeClr val="tx2"/>
        </a:buClr>
        <a:buSzPct val="125000"/>
        <a:buFont typeface="Arial" charset="0"/>
        <a:buChar char="•"/>
        <a:defRPr sz="1600" kern="1200">
          <a:solidFill>
            <a:schemeClr val="tx1"/>
          </a:solidFill>
          <a:latin typeface="+mn-lt"/>
          <a:ea typeface="+mn-ea"/>
          <a:cs typeface="+mn-cs"/>
        </a:defRPr>
      </a:lvl3pPr>
      <a:lvl4pPr marL="717550" indent="-176213" algn="l" rtl="0" eaLnBrk="0" fontAlgn="base" hangingPunct="0">
        <a:spcBef>
          <a:spcPts val="600"/>
        </a:spcBef>
        <a:spcAft>
          <a:spcPct val="0"/>
        </a:spcAft>
        <a:buClr>
          <a:schemeClr val="tx2"/>
        </a:buClr>
        <a:buSzPct val="125000"/>
        <a:buFont typeface="Arial" charset="0"/>
        <a:buChar char="•"/>
        <a:defRPr sz="1400" kern="1200">
          <a:solidFill>
            <a:schemeClr val="tx1"/>
          </a:solidFill>
          <a:latin typeface="+mn-lt"/>
          <a:ea typeface="+mn-ea"/>
          <a:cs typeface="+mn-cs"/>
        </a:defRPr>
      </a:lvl4pPr>
      <a:lvl5pPr marL="900113" indent="-182563" algn="l" rtl="0" eaLnBrk="0" fontAlgn="base" hangingPunct="0">
        <a:spcBef>
          <a:spcPts val="600"/>
        </a:spcBef>
        <a:spcAft>
          <a:spcPct val="0"/>
        </a:spcAft>
        <a:buClr>
          <a:schemeClr val="tx2"/>
        </a:buClr>
        <a:buSzPct val="125000"/>
        <a:buFont typeface="Arial"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9.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subTitle" idx="1"/>
          </p:nvPr>
        </p:nvSpPr>
        <p:spPr>
          <a:xfrm>
            <a:off x="642938" y="428625"/>
            <a:ext cx="3829050" cy="1704975"/>
          </a:xfrm>
          <a:ln>
            <a:solidFill>
              <a:srgbClr val="FF3300"/>
            </a:solidFill>
            <a:miter lim="800000"/>
            <a:headEnd/>
            <a:tailEnd/>
          </a:ln>
        </p:spPr>
        <p:txBody>
          <a:bodyPr/>
          <a:lstStyle/>
          <a:p>
            <a:pPr algn="l" eaLnBrk="1" hangingPunct="1"/>
            <a:r>
              <a:rPr lang="it-IT" altLang="it-IT" b="1">
                <a:solidFill>
                  <a:srgbClr val="FFFF00"/>
                </a:solidFill>
              </a:rPr>
              <a:t>		</a:t>
            </a:r>
            <a:r>
              <a:rPr lang="it-IT" altLang="it-IT" b="1">
                <a:solidFill>
                  <a:srgbClr val="FFFFFF"/>
                </a:solidFill>
              </a:rPr>
              <a:t>ANMCO</a:t>
            </a:r>
            <a:r>
              <a:rPr lang="it-IT" altLang="it-IT" sz="1000">
                <a:solidFill>
                  <a:srgbClr val="FFFFFF"/>
                </a:solidFill>
              </a:rPr>
              <a:t>                                        		</a:t>
            </a:r>
            <a:r>
              <a:rPr lang="it-IT" altLang="it-IT" sz="1000" b="1">
                <a:solidFill>
                  <a:srgbClr val="FFFFFF"/>
                </a:solidFill>
              </a:rPr>
              <a:t>ASSOCIAZIONE </a:t>
            </a:r>
          </a:p>
          <a:p>
            <a:pPr algn="l" eaLnBrk="1" hangingPunct="1">
              <a:lnSpc>
                <a:spcPct val="110000"/>
              </a:lnSpc>
            </a:pPr>
            <a:r>
              <a:rPr lang="it-IT" altLang="it-IT" sz="1000" b="1">
                <a:solidFill>
                  <a:srgbClr val="FFFFFF"/>
                </a:solidFill>
              </a:rPr>
              <a:t>		NAZIONALE 			         </a:t>
            </a:r>
          </a:p>
          <a:p>
            <a:pPr algn="l" eaLnBrk="1" hangingPunct="1">
              <a:lnSpc>
                <a:spcPct val="110000"/>
              </a:lnSpc>
            </a:pPr>
            <a:r>
              <a:rPr lang="it-IT" altLang="it-IT" sz="1000" b="1">
                <a:solidFill>
                  <a:srgbClr val="FFFFFF"/>
                </a:solidFill>
              </a:rPr>
              <a:t>                                            MEDICI</a:t>
            </a:r>
          </a:p>
          <a:p>
            <a:pPr algn="l" eaLnBrk="1" hangingPunct="1">
              <a:lnSpc>
                <a:spcPct val="110000"/>
              </a:lnSpc>
            </a:pPr>
            <a:r>
              <a:rPr lang="it-IT" altLang="it-IT" sz="1000" b="1">
                <a:solidFill>
                  <a:srgbClr val="FFFFFF"/>
                </a:solidFill>
              </a:rPr>
              <a:t>                                           CARDIOLOGI </a:t>
            </a:r>
          </a:p>
          <a:p>
            <a:pPr algn="l" eaLnBrk="1" hangingPunct="1"/>
            <a:r>
              <a:rPr lang="it-IT" altLang="it-IT" sz="1000" b="1">
                <a:solidFill>
                  <a:srgbClr val="FFFFFF"/>
                </a:solidFill>
              </a:rPr>
              <a:t>		OSPEDALIERI</a:t>
            </a:r>
            <a:endParaRPr lang="it-IT" altLang="it-IT" b="1">
              <a:solidFill>
                <a:srgbClr val="FFFFFF"/>
              </a:solidFill>
            </a:endParaRPr>
          </a:p>
        </p:txBody>
      </p:sp>
      <p:sp>
        <p:nvSpPr>
          <p:cNvPr id="4099" name="Text Box 4"/>
          <p:cNvSpPr txBox="1">
            <a:spLocks noChangeArrowheads="1"/>
          </p:cNvSpPr>
          <p:nvPr/>
        </p:nvSpPr>
        <p:spPr bwMode="auto">
          <a:xfrm>
            <a:off x="0" y="2349500"/>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spcBef>
                <a:spcPct val="50000"/>
              </a:spcBef>
            </a:pPr>
            <a:r>
              <a:rPr lang="it-IT" altLang="it-IT" sz="2000">
                <a:solidFill>
                  <a:srgbClr val="FFFFFF"/>
                </a:solidFill>
                <a:latin typeface="Arial Black" charset="0"/>
              </a:rPr>
              <a:t>RIMINI   2-4 GIUGNO 2016</a:t>
            </a:r>
          </a:p>
        </p:txBody>
      </p:sp>
      <p:sp>
        <p:nvSpPr>
          <p:cNvPr id="4100" name="Rettangolo 8"/>
          <p:cNvSpPr>
            <a:spLocks noChangeArrowheads="1"/>
          </p:cNvSpPr>
          <p:nvPr/>
        </p:nvSpPr>
        <p:spPr bwMode="auto">
          <a:xfrm>
            <a:off x="5143500" y="428625"/>
            <a:ext cx="3643313"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lnSpc>
                <a:spcPct val="120000"/>
              </a:lnSpc>
              <a:spcBef>
                <a:spcPct val="50000"/>
              </a:spcBef>
            </a:pPr>
            <a:r>
              <a:rPr lang="it-IT" altLang="it-IT" sz="2400">
                <a:solidFill>
                  <a:srgbClr val="FFFFFF"/>
                </a:solidFill>
                <a:latin typeface="Arial Black" charset="0"/>
              </a:rPr>
              <a:t>47° CONGRESSO</a:t>
            </a:r>
          </a:p>
          <a:p>
            <a:pPr algn="ctr">
              <a:lnSpc>
                <a:spcPct val="120000"/>
              </a:lnSpc>
              <a:spcBef>
                <a:spcPct val="50000"/>
              </a:spcBef>
            </a:pPr>
            <a:r>
              <a:rPr lang="it-IT" altLang="it-IT" sz="2400">
                <a:solidFill>
                  <a:srgbClr val="FFFFFF"/>
                </a:solidFill>
                <a:latin typeface="Arial Black" charset="0"/>
              </a:rPr>
              <a:t>NAZIONALE</a:t>
            </a:r>
          </a:p>
        </p:txBody>
      </p:sp>
      <p:sp>
        <p:nvSpPr>
          <p:cNvPr id="7" name="CasellaDiTesto 6"/>
          <p:cNvSpPr txBox="1"/>
          <p:nvPr/>
        </p:nvSpPr>
        <p:spPr>
          <a:xfrm>
            <a:off x="748153" y="3503612"/>
            <a:ext cx="8137525" cy="2616200"/>
          </a:xfrm>
          <a:prstGeom prst="rect">
            <a:avLst/>
          </a:prstGeom>
          <a:noFill/>
        </p:spPr>
        <p:txBody>
          <a:bodyPr>
            <a:spAutoFit/>
          </a:bodyPr>
          <a:lstStyle/>
          <a:p>
            <a:pPr fontAlgn="auto">
              <a:spcBef>
                <a:spcPts val="0"/>
              </a:spcBef>
              <a:spcAft>
                <a:spcPts val="0"/>
              </a:spcAft>
              <a:defRPr/>
            </a:pPr>
            <a:endParaRPr lang="it-IT" sz="2800" dirty="0">
              <a:solidFill>
                <a:srgbClr val="0070C0"/>
              </a:solidFill>
              <a:latin typeface="Arial Black" pitchFamily="34" charset="0"/>
              <a:ea typeface="+mn-ea"/>
              <a:cs typeface="+mn-cs"/>
            </a:endParaRPr>
          </a:p>
          <a:p>
            <a:pPr algn="ctr" fontAlgn="auto">
              <a:spcBef>
                <a:spcPts val="0"/>
              </a:spcBef>
              <a:spcAft>
                <a:spcPts val="0"/>
              </a:spcAft>
              <a:defRPr/>
            </a:pPr>
            <a:r>
              <a:rPr lang="it-IT" sz="2800" dirty="0">
                <a:solidFill>
                  <a:schemeClr val="tx2">
                    <a:lumMod val="75000"/>
                  </a:schemeClr>
                </a:solidFill>
                <a:latin typeface="Arial Black" pitchFamily="34" charset="0"/>
                <a:ea typeface="+mn-ea"/>
                <a:cs typeface="+mn-cs"/>
              </a:rPr>
              <a:t>TEST DA SFORZO,ECOCARDIOGRAFIA     DA SFORZO,   SCINTIGRAFIA,  TC CORONARICA NEL PAZIENTE CON DOLORE TORACICO</a:t>
            </a:r>
            <a:r>
              <a:rPr lang="it-IT" sz="4000" dirty="0">
                <a:solidFill>
                  <a:schemeClr val="tx2">
                    <a:lumMod val="75000"/>
                  </a:schemeClr>
                </a:solidFill>
                <a:latin typeface="Arial Black" pitchFamily="34" charset="0"/>
                <a:ea typeface="+mn-ea"/>
                <a:cs typeface="+mn-cs"/>
              </a:rPr>
              <a:t> ?</a:t>
            </a:r>
          </a:p>
          <a:p>
            <a:pPr algn="ctr" fontAlgn="auto">
              <a:spcBef>
                <a:spcPts val="0"/>
              </a:spcBef>
              <a:spcAft>
                <a:spcPts val="0"/>
              </a:spcAft>
              <a:defRPr/>
            </a:pPr>
            <a:endParaRPr lang="it-IT" sz="1200" dirty="0">
              <a:solidFill>
                <a:schemeClr val="tx2">
                  <a:lumMod val="75000"/>
                </a:schemeClr>
              </a:solidFill>
              <a:latin typeface="Arial Black" pitchFamily="34" charset="0"/>
              <a:ea typeface="+mn-ea"/>
              <a:cs typeface="Times New Roman" pitchFamily="18" charset="0"/>
            </a:endParaRPr>
          </a:p>
        </p:txBody>
      </p:sp>
      <p:sp>
        <p:nvSpPr>
          <p:cNvPr id="8" name="CasellaDiTesto 7"/>
          <p:cNvSpPr txBox="1"/>
          <p:nvPr/>
        </p:nvSpPr>
        <p:spPr>
          <a:xfrm>
            <a:off x="0" y="6237288"/>
            <a:ext cx="6985000" cy="554037"/>
          </a:xfrm>
          <a:prstGeom prst="rect">
            <a:avLst/>
          </a:prstGeom>
          <a:noFill/>
        </p:spPr>
        <p:txBody>
          <a:bodyPr>
            <a:spAutoFit/>
          </a:bodyPr>
          <a:lstStyle/>
          <a:p>
            <a:pPr algn="ctr" fontAlgn="auto">
              <a:spcBef>
                <a:spcPts val="0"/>
              </a:spcBef>
              <a:spcAft>
                <a:spcPts val="0"/>
              </a:spcAft>
              <a:defRPr/>
            </a:pPr>
            <a:r>
              <a:rPr lang="it-IT" dirty="0">
                <a:solidFill>
                  <a:schemeClr val="bg1">
                    <a:lumMod val="95000"/>
                  </a:schemeClr>
                </a:solidFill>
                <a:latin typeface="+mn-lt"/>
                <a:ea typeface="+mn-ea"/>
                <a:cs typeface="+mn-cs"/>
              </a:rPr>
              <a:t>DR.  ANTONIO  </a:t>
            </a:r>
            <a:r>
              <a:rPr lang="it-IT" dirty="0" err="1">
                <a:solidFill>
                  <a:schemeClr val="bg1">
                    <a:lumMod val="95000"/>
                  </a:schemeClr>
                </a:solidFill>
                <a:latin typeface="+mn-lt"/>
                <a:ea typeface="+mn-ea"/>
                <a:cs typeface="+mn-cs"/>
              </a:rPr>
              <a:t>VI</a:t>
            </a:r>
            <a:endParaRPr lang="it-IT" dirty="0">
              <a:solidFill>
                <a:schemeClr val="tx2">
                  <a:lumMod val="75000"/>
                </a:schemeClr>
              </a:solidFill>
              <a:latin typeface="Times New Roman" pitchFamily="18" charset="0"/>
              <a:ea typeface="+mn-ea"/>
              <a:cs typeface="Times New Roman" pitchFamily="18" charset="0"/>
            </a:endParaRPr>
          </a:p>
          <a:p>
            <a:pPr fontAlgn="auto">
              <a:spcBef>
                <a:spcPts val="0"/>
              </a:spcBef>
              <a:spcAft>
                <a:spcPts val="0"/>
              </a:spcAft>
              <a:defRPr/>
            </a:pPr>
            <a:r>
              <a:rPr lang="it-IT" sz="1200" dirty="0">
                <a:solidFill>
                  <a:schemeClr val="tx2">
                    <a:lumMod val="75000"/>
                  </a:schemeClr>
                </a:solidFill>
                <a:latin typeface="Arial Black" pitchFamily="34" charset="0"/>
                <a:ea typeface="+mn-ea"/>
                <a:cs typeface="Times New Roman" pitchFamily="18" charset="0"/>
              </a:rPr>
              <a:t>ANTONIO VITTORIO PANNO –PRESIDENTE NAZIONALE ANCE</a:t>
            </a:r>
            <a:endParaRPr lang="it-IT" sz="1200" dirty="0">
              <a:solidFill>
                <a:schemeClr val="bg1">
                  <a:lumMod val="95000"/>
                </a:schemeClr>
              </a:solidFill>
              <a:latin typeface="+mn-lt"/>
              <a:ea typeface="+mn-ea"/>
              <a:cs typeface="+mn-cs"/>
            </a:endParaRPr>
          </a:p>
        </p:txBody>
      </p:sp>
      <p:pic>
        <p:nvPicPr>
          <p:cNvPr id="4103" name="Immagine 9" descr="anmc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2950" y="457200"/>
            <a:ext cx="11509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descr="SCAD Slide-set 2013001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611188" y="1700213"/>
            <a:ext cx="7848600" cy="19446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2"/>
          <p:cNvSpPr>
            <a:spLocks noChangeArrowheads="1"/>
          </p:cNvSpPr>
          <p:nvPr/>
        </p:nvSpPr>
        <p:spPr bwMode="auto">
          <a:xfrm>
            <a:off x="2819400" y="-26988"/>
            <a:ext cx="2895600" cy="954088"/>
          </a:xfrm>
          <a:prstGeom prst="rect">
            <a:avLst/>
          </a:prstGeom>
          <a:noFill/>
          <a:ln>
            <a:noFill/>
          </a:ln>
          <a:effectLst/>
          <a:extLst/>
        </p:spPr>
        <p:txBody>
          <a:bodyPr lIns="92075" tIns="46038" rIns="92075" bIns="46038">
            <a:spAutoFit/>
          </a:bodyPr>
          <a:lstStyle/>
          <a:p>
            <a:pPr algn="ctr" fontAlgn="auto">
              <a:spcBef>
                <a:spcPct val="50000"/>
              </a:spcBef>
              <a:spcAft>
                <a:spcPts val="0"/>
              </a:spcAft>
              <a:defRPr/>
            </a:pPr>
            <a:r>
              <a:rPr lang="it-IT" sz="2800" b="1" dirty="0">
                <a:solidFill>
                  <a:schemeClr val="accent2"/>
                </a:solidFill>
                <a:effectLst>
                  <a:outerShdw blurRad="38100" dist="38100" dir="2700000" algn="tl">
                    <a:srgbClr val="000000"/>
                  </a:outerShdw>
                </a:effectLst>
                <a:latin typeface="+mn-lt"/>
                <a:ea typeface="+mn-ea"/>
                <a:cs typeface="+mn-cs"/>
              </a:rPr>
              <a:t>ECG DA SFORZO</a:t>
            </a:r>
            <a:endParaRPr lang="it-IT" sz="2400" b="1" dirty="0">
              <a:effectLst>
                <a:outerShdw blurRad="38100" dist="38100" dir="2700000" algn="tl">
                  <a:srgbClr val="000000"/>
                </a:outerShdw>
              </a:effectLst>
              <a:latin typeface="+mn-lt"/>
              <a:ea typeface="+mn-ea"/>
              <a:cs typeface="+mn-cs"/>
            </a:endParaRPr>
          </a:p>
        </p:txBody>
      </p:sp>
      <p:sp>
        <p:nvSpPr>
          <p:cNvPr id="14339" name="AutoShape 3"/>
          <p:cNvSpPr>
            <a:spLocks noChangeArrowheads="1"/>
          </p:cNvSpPr>
          <p:nvPr/>
        </p:nvSpPr>
        <p:spPr bwMode="auto">
          <a:xfrm>
            <a:off x="4046538" y="1143000"/>
            <a:ext cx="290512" cy="831850"/>
          </a:xfrm>
          <a:prstGeom prst="downArrow">
            <a:avLst>
              <a:gd name="adj1" fmla="val 50000"/>
              <a:gd name="adj2" fmla="val 127341"/>
            </a:avLst>
          </a:prstGeom>
          <a:solidFill>
            <a:srgbClr val="FFFF00"/>
          </a:solidFill>
          <a:ln w="12700">
            <a:solidFill>
              <a:srgbClr val="FFFF00"/>
            </a:solidFill>
            <a:miter lim="800000"/>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it-IT" altLang="it-IT">
              <a:latin typeface="Verdana" charset="0"/>
            </a:endParaRPr>
          </a:p>
        </p:txBody>
      </p:sp>
      <p:sp>
        <p:nvSpPr>
          <p:cNvPr id="14340" name="AutoShape 4"/>
          <p:cNvSpPr>
            <a:spLocks noChangeArrowheads="1"/>
          </p:cNvSpPr>
          <p:nvPr/>
        </p:nvSpPr>
        <p:spPr bwMode="auto">
          <a:xfrm>
            <a:off x="4275138" y="1073150"/>
            <a:ext cx="2424112" cy="215900"/>
          </a:xfrm>
          <a:prstGeom prst="rightArrow">
            <a:avLst>
              <a:gd name="adj1" fmla="val 50000"/>
              <a:gd name="adj2" fmla="val 631935"/>
            </a:avLst>
          </a:prstGeom>
          <a:solidFill>
            <a:srgbClr val="FFFF00"/>
          </a:solidFill>
          <a:ln w="12700">
            <a:solidFill>
              <a:srgbClr val="FFFF00"/>
            </a:solidFill>
            <a:miter lim="800000"/>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it-IT" altLang="it-IT">
              <a:latin typeface="Verdana" charset="0"/>
            </a:endParaRPr>
          </a:p>
        </p:txBody>
      </p:sp>
      <p:sp>
        <p:nvSpPr>
          <p:cNvPr id="645125" name="Rectangle 5"/>
          <p:cNvSpPr>
            <a:spLocks noChangeArrowheads="1"/>
          </p:cNvSpPr>
          <p:nvPr/>
        </p:nvSpPr>
        <p:spPr bwMode="auto">
          <a:xfrm>
            <a:off x="6400800" y="990600"/>
            <a:ext cx="1752600" cy="461963"/>
          </a:xfrm>
          <a:prstGeom prst="rect">
            <a:avLst/>
          </a:prstGeom>
          <a:noFill/>
          <a:ln>
            <a:noFill/>
          </a:ln>
          <a:effectLst/>
          <a:extLst/>
        </p:spPr>
        <p:txBody>
          <a:bodyPr lIns="92075" tIns="46038" rIns="92075" bIns="46038">
            <a:spAutoFit/>
          </a:bodyPr>
          <a:lstStyle/>
          <a:p>
            <a:pPr algn="ctr" fontAlgn="auto">
              <a:spcBef>
                <a:spcPct val="50000"/>
              </a:spcBef>
              <a:spcAft>
                <a:spcPts val="0"/>
              </a:spcAft>
              <a:defRPr/>
            </a:pPr>
            <a:r>
              <a:rPr lang="it-IT" sz="2400" b="1" dirty="0">
                <a:solidFill>
                  <a:schemeClr val="bg1"/>
                </a:solidFill>
                <a:effectLst>
                  <a:outerShdw blurRad="38100" dist="38100" dir="2700000" algn="tl">
                    <a:srgbClr val="000000"/>
                  </a:outerShdw>
                </a:effectLst>
                <a:latin typeface="+mn-lt"/>
                <a:ea typeface="+mn-ea"/>
                <a:cs typeface="+mn-cs"/>
              </a:rPr>
              <a:t>Positivo</a:t>
            </a:r>
          </a:p>
        </p:txBody>
      </p:sp>
      <p:sp>
        <p:nvSpPr>
          <p:cNvPr id="14342" name="AutoShape 6"/>
          <p:cNvSpPr>
            <a:spLocks noChangeArrowheads="1"/>
          </p:cNvSpPr>
          <p:nvPr/>
        </p:nvSpPr>
        <p:spPr bwMode="auto">
          <a:xfrm>
            <a:off x="1989138" y="1073150"/>
            <a:ext cx="2119312" cy="215900"/>
          </a:xfrm>
          <a:prstGeom prst="leftArrow">
            <a:avLst>
              <a:gd name="adj1" fmla="val 50000"/>
              <a:gd name="adj2" fmla="val 551842"/>
            </a:avLst>
          </a:prstGeom>
          <a:solidFill>
            <a:srgbClr val="FFFF00"/>
          </a:solidFill>
          <a:ln w="12700">
            <a:solidFill>
              <a:srgbClr val="FFFF00"/>
            </a:solidFill>
            <a:miter lim="800000"/>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it-IT" altLang="it-IT">
              <a:latin typeface="Verdana" charset="0"/>
            </a:endParaRPr>
          </a:p>
        </p:txBody>
      </p:sp>
      <p:sp>
        <p:nvSpPr>
          <p:cNvPr id="645127" name="Rectangle 7"/>
          <p:cNvSpPr>
            <a:spLocks noChangeArrowheads="1"/>
          </p:cNvSpPr>
          <p:nvPr/>
        </p:nvSpPr>
        <p:spPr bwMode="auto">
          <a:xfrm>
            <a:off x="0" y="762000"/>
            <a:ext cx="1981200" cy="831850"/>
          </a:xfrm>
          <a:prstGeom prst="rect">
            <a:avLst/>
          </a:prstGeom>
          <a:noFill/>
          <a:ln>
            <a:noFill/>
          </a:ln>
          <a:effectLst/>
          <a:extLst/>
        </p:spPr>
        <p:txBody>
          <a:bodyPr lIns="92075" tIns="46038" rIns="92075" bIns="46038">
            <a:spAutoFit/>
          </a:bodyPr>
          <a:lstStyle/>
          <a:p>
            <a:pPr algn="ctr" fontAlgn="auto">
              <a:spcBef>
                <a:spcPct val="50000"/>
              </a:spcBef>
              <a:spcAft>
                <a:spcPts val="0"/>
              </a:spcAft>
              <a:defRPr/>
            </a:pPr>
            <a:r>
              <a:rPr lang="it-IT" sz="2400" b="1" dirty="0">
                <a:solidFill>
                  <a:schemeClr val="bg1"/>
                </a:solidFill>
                <a:effectLst>
                  <a:outerShdw blurRad="38100" dist="38100" dir="2700000" algn="tl">
                    <a:srgbClr val="000000"/>
                  </a:outerShdw>
                </a:effectLst>
                <a:latin typeface="+mn-lt"/>
                <a:ea typeface="+mn-ea"/>
                <a:cs typeface="+mn-cs"/>
              </a:rPr>
              <a:t>Negativo Massimale</a:t>
            </a:r>
          </a:p>
        </p:txBody>
      </p:sp>
      <p:sp>
        <p:nvSpPr>
          <p:cNvPr id="645128" name="Rectangle 8"/>
          <p:cNvSpPr>
            <a:spLocks noChangeArrowheads="1"/>
          </p:cNvSpPr>
          <p:nvPr/>
        </p:nvSpPr>
        <p:spPr bwMode="auto">
          <a:xfrm>
            <a:off x="2743200" y="1844675"/>
            <a:ext cx="2895600" cy="831850"/>
          </a:xfrm>
          <a:prstGeom prst="rect">
            <a:avLst/>
          </a:prstGeom>
          <a:noFill/>
          <a:ln>
            <a:noFill/>
          </a:ln>
          <a:effectLst/>
          <a:extLst/>
        </p:spPr>
        <p:txBody>
          <a:bodyPr lIns="92075" tIns="46038" rIns="92075" bIns="46038">
            <a:spAutoFit/>
          </a:bodyPr>
          <a:lstStyle/>
          <a:p>
            <a:pPr algn="ctr" fontAlgn="auto">
              <a:spcBef>
                <a:spcPct val="50000"/>
              </a:spcBef>
              <a:spcAft>
                <a:spcPts val="0"/>
              </a:spcAft>
              <a:defRPr/>
            </a:pPr>
            <a:r>
              <a:rPr lang="it-IT" sz="2400" b="1" dirty="0">
                <a:solidFill>
                  <a:srgbClr val="FF0000"/>
                </a:solidFill>
                <a:effectLst>
                  <a:outerShdw blurRad="38100" dist="38100" dir="2700000" algn="tl">
                    <a:srgbClr val="000000"/>
                  </a:outerShdw>
                </a:effectLst>
                <a:latin typeface="+mn-lt"/>
                <a:ea typeface="+mn-ea"/>
                <a:cs typeface="+mn-cs"/>
              </a:rPr>
              <a:t>Dubbio </a:t>
            </a:r>
            <a:r>
              <a:rPr lang="it-IT" sz="2400" b="1" dirty="0" err="1">
                <a:solidFill>
                  <a:srgbClr val="FF0000"/>
                </a:solidFill>
                <a:effectLst>
                  <a:outerShdw blurRad="38100" dist="38100" dir="2700000" algn="tl">
                    <a:srgbClr val="000000"/>
                  </a:outerShdw>
                </a:effectLst>
                <a:latin typeface="+mn-lt"/>
                <a:ea typeface="+mn-ea"/>
                <a:cs typeface="+mn-cs"/>
              </a:rPr>
              <a:t>Submassimale</a:t>
            </a:r>
            <a:endParaRPr lang="it-IT" sz="2400" b="1" dirty="0">
              <a:solidFill>
                <a:srgbClr val="FF0000"/>
              </a:solidFill>
              <a:effectLst>
                <a:outerShdw blurRad="38100" dist="38100" dir="2700000" algn="tl">
                  <a:srgbClr val="000000"/>
                </a:outerShdw>
              </a:effectLst>
              <a:latin typeface="+mn-lt"/>
              <a:ea typeface="+mn-ea"/>
              <a:cs typeface="+mn-cs"/>
            </a:endParaRPr>
          </a:p>
        </p:txBody>
      </p:sp>
      <p:sp>
        <p:nvSpPr>
          <p:cNvPr id="645129" name="Rectangle 9"/>
          <p:cNvSpPr>
            <a:spLocks noChangeArrowheads="1"/>
          </p:cNvSpPr>
          <p:nvPr/>
        </p:nvSpPr>
        <p:spPr bwMode="auto">
          <a:xfrm>
            <a:off x="2667000" y="3429000"/>
            <a:ext cx="2895600" cy="400050"/>
          </a:xfrm>
          <a:prstGeom prst="rect">
            <a:avLst/>
          </a:prstGeom>
          <a:noFill/>
          <a:ln>
            <a:noFill/>
          </a:ln>
          <a:effectLst/>
          <a:extLst/>
        </p:spPr>
        <p:txBody>
          <a:bodyPr lIns="92075" tIns="46038" rIns="92075" bIns="46038">
            <a:spAutoFit/>
          </a:bodyPr>
          <a:lstStyle/>
          <a:p>
            <a:pPr algn="ctr" fontAlgn="auto">
              <a:spcBef>
                <a:spcPct val="50000"/>
              </a:spcBef>
              <a:spcAft>
                <a:spcPts val="0"/>
              </a:spcAft>
              <a:defRPr/>
            </a:pPr>
            <a:r>
              <a:rPr lang="it-IT" sz="2000" b="1" dirty="0">
                <a:solidFill>
                  <a:schemeClr val="tx2"/>
                </a:solidFill>
                <a:effectLst>
                  <a:outerShdw blurRad="38100" dist="38100" dir="2700000" algn="tl">
                    <a:srgbClr val="000000"/>
                  </a:outerShdw>
                </a:effectLst>
                <a:latin typeface="+mn-lt"/>
                <a:ea typeface="+mn-ea"/>
                <a:cs typeface="+mn-cs"/>
              </a:rPr>
              <a:t>ECOSTRESS/MPI</a:t>
            </a:r>
          </a:p>
        </p:txBody>
      </p:sp>
      <p:sp>
        <p:nvSpPr>
          <p:cNvPr id="14346" name="AutoShape 10"/>
          <p:cNvSpPr>
            <a:spLocks noChangeArrowheads="1"/>
          </p:cNvSpPr>
          <p:nvPr/>
        </p:nvSpPr>
        <p:spPr bwMode="auto">
          <a:xfrm>
            <a:off x="4046538" y="2749550"/>
            <a:ext cx="290512" cy="749300"/>
          </a:xfrm>
          <a:prstGeom prst="downArrow">
            <a:avLst>
              <a:gd name="adj1" fmla="val 50000"/>
              <a:gd name="adj2" fmla="val 114705"/>
            </a:avLst>
          </a:prstGeom>
          <a:solidFill>
            <a:srgbClr val="FFFF00"/>
          </a:solidFill>
          <a:ln w="12700">
            <a:solidFill>
              <a:srgbClr val="FFFF00"/>
            </a:solidFill>
            <a:miter lim="800000"/>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it-IT" altLang="it-IT">
              <a:latin typeface="Verdana" charset="0"/>
            </a:endParaRPr>
          </a:p>
        </p:txBody>
      </p:sp>
      <p:sp>
        <p:nvSpPr>
          <p:cNvPr id="14347" name="Line 11"/>
          <p:cNvSpPr>
            <a:spLocks noChangeShapeType="1"/>
          </p:cNvSpPr>
          <p:nvPr/>
        </p:nvSpPr>
        <p:spPr bwMode="auto">
          <a:xfrm>
            <a:off x="7239000" y="1371600"/>
            <a:ext cx="0" cy="381000"/>
          </a:xfrm>
          <a:prstGeom prst="line">
            <a:avLst/>
          </a:prstGeom>
          <a:noFill/>
          <a:ln w="12700">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it-IT"/>
          </a:p>
        </p:txBody>
      </p:sp>
      <p:sp>
        <p:nvSpPr>
          <p:cNvPr id="14348" name="Line 12"/>
          <p:cNvSpPr>
            <a:spLocks noChangeShapeType="1"/>
          </p:cNvSpPr>
          <p:nvPr/>
        </p:nvSpPr>
        <p:spPr bwMode="auto">
          <a:xfrm>
            <a:off x="6400800" y="1752600"/>
            <a:ext cx="1752600" cy="0"/>
          </a:xfrm>
          <a:prstGeom prst="line">
            <a:avLst/>
          </a:prstGeom>
          <a:noFill/>
          <a:ln w="12700">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it-IT"/>
          </a:p>
        </p:txBody>
      </p:sp>
      <p:sp>
        <p:nvSpPr>
          <p:cNvPr id="14349" name="Line 13"/>
          <p:cNvSpPr>
            <a:spLocks noChangeShapeType="1"/>
          </p:cNvSpPr>
          <p:nvPr/>
        </p:nvSpPr>
        <p:spPr bwMode="auto">
          <a:xfrm>
            <a:off x="8153400" y="1752600"/>
            <a:ext cx="0" cy="381000"/>
          </a:xfrm>
          <a:prstGeom prst="line">
            <a:avLst/>
          </a:prstGeom>
          <a:noFill/>
          <a:ln w="12700">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it-IT"/>
          </a:p>
        </p:txBody>
      </p:sp>
      <p:sp>
        <p:nvSpPr>
          <p:cNvPr id="14350" name="Line 14"/>
          <p:cNvSpPr>
            <a:spLocks noChangeShapeType="1"/>
          </p:cNvSpPr>
          <p:nvPr/>
        </p:nvSpPr>
        <p:spPr bwMode="auto">
          <a:xfrm>
            <a:off x="6400800" y="1752600"/>
            <a:ext cx="0" cy="381000"/>
          </a:xfrm>
          <a:prstGeom prst="line">
            <a:avLst/>
          </a:prstGeom>
          <a:noFill/>
          <a:ln w="12700">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it-IT"/>
          </a:p>
        </p:txBody>
      </p:sp>
      <p:sp>
        <p:nvSpPr>
          <p:cNvPr id="645135" name="Rectangle 15"/>
          <p:cNvSpPr>
            <a:spLocks noChangeArrowheads="1"/>
          </p:cNvSpPr>
          <p:nvPr/>
        </p:nvSpPr>
        <p:spPr bwMode="auto">
          <a:xfrm>
            <a:off x="7620000" y="2133600"/>
            <a:ext cx="1200150" cy="708025"/>
          </a:xfrm>
          <a:prstGeom prst="rect">
            <a:avLst/>
          </a:prstGeom>
          <a:noFill/>
          <a:ln>
            <a:noFill/>
          </a:ln>
          <a:effectLst/>
          <a:extLst/>
        </p:spPr>
        <p:txBody>
          <a:bodyPr lIns="92075" tIns="46038" rIns="92075" bIns="46038">
            <a:spAutoFit/>
          </a:bodyPr>
          <a:lstStyle/>
          <a:p>
            <a:pPr algn="ctr" fontAlgn="auto">
              <a:spcBef>
                <a:spcPct val="50000"/>
              </a:spcBef>
              <a:spcAft>
                <a:spcPts val="0"/>
              </a:spcAft>
              <a:defRPr/>
            </a:pPr>
            <a:r>
              <a:rPr lang="it-IT" sz="2000" b="1" dirty="0">
                <a:solidFill>
                  <a:srgbClr val="FF0000"/>
                </a:solidFill>
                <a:effectLst>
                  <a:outerShdw blurRad="38100" dist="38100" dir="2700000" algn="tl">
                    <a:srgbClr val="000000"/>
                  </a:outerShdw>
                </a:effectLst>
                <a:latin typeface="+mn-lt"/>
                <a:ea typeface="+mn-ea"/>
                <a:cs typeface="+mn-cs"/>
              </a:rPr>
              <a:t>Soglia bassa</a:t>
            </a:r>
          </a:p>
        </p:txBody>
      </p:sp>
      <p:sp>
        <p:nvSpPr>
          <p:cNvPr id="645136" name="Rectangle 16"/>
          <p:cNvSpPr>
            <a:spLocks noChangeArrowheads="1"/>
          </p:cNvSpPr>
          <p:nvPr/>
        </p:nvSpPr>
        <p:spPr bwMode="auto">
          <a:xfrm>
            <a:off x="5940425" y="2133600"/>
            <a:ext cx="1152525" cy="708025"/>
          </a:xfrm>
          <a:prstGeom prst="rect">
            <a:avLst/>
          </a:prstGeom>
          <a:noFill/>
          <a:ln>
            <a:noFill/>
          </a:ln>
          <a:effectLst/>
          <a:extLst/>
        </p:spPr>
        <p:txBody>
          <a:bodyPr lIns="92075" tIns="46038" rIns="92075" bIns="46038">
            <a:spAutoFit/>
          </a:bodyPr>
          <a:lstStyle/>
          <a:p>
            <a:pPr algn="ctr" fontAlgn="auto">
              <a:spcBef>
                <a:spcPct val="50000"/>
              </a:spcBef>
              <a:spcAft>
                <a:spcPts val="0"/>
              </a:spcAft>
              <a:defRPr/>
            </a:pPr>
            <a:r>
              <a:rPr lang="it-IT" sz="2000" b="1" dirty="0">
                <a:solidFill>
                  <a:srgbClr val="FF0000"/>
                </a:solidFill>
                <a:effectLst>
                  <a:outerShdw blurRad="38100" dist="38100" dir="2700000" algn="tl">
                    <a:srgbClr val="000000"/>
                  </a:outerShdw>
                </a:effectLst>
                <a:latin typeface="+mn-lt"/>
                <a:ea typeface="+mn-ea"/>
                <a:cs typeface="+mn-cs"/>
              </a:rPr>
              <a:t>Soglia alta</a:t>
            </a:r>
          </a:p>
        </p:txBody>
      </p:sp>
      <p:sp>
        <p:nvSpPr>
          <p:cNvPr id="14353" name="AutoShape 17"/>
          <p:cNvSpPr>
            <a:spLocks noChangeArrowheads="1"/>
          </p:cNvSpPr>
          <p:nvPr/>
        </p:nvSpPr>
        <p:spPr bwMode="auto">
          <a:xfrm>
            <a:off x="8008938" y="2825750"/>
            <a:ext cx="214312" cy="1435100"/>
          </a:xfrm>
          <a:prstGeom prst="downArrow">
            <a:avLst>
              <a:gd name="adj1" fmla="val 50000"/>
              <a:gd name="adj2" fmla="val 297800"/>
            </a:avLst>
          </a:prstGeom>
          <a:solidFill>
            <a:srgbClr val="FFFF00"/>
          </a:solidFill>
          <a:ln w="12700">
            <a:solidFill>
              <a:schemeClr val="tx1"/>
            </a:solidFill>
            <a:miter lim="800000"/>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it-IT" altLang="it-IT">
              <a:latin typeface="Verdana" charset="0"/>
            </a:endParaRPr>
          </a:p>
        </p:txBody>
      </p:sp>
      <p:sp>
        <p:nvSpPr>
          <p:cNvPr id="645138" name="Rectangle 18"/>
          <p:cNvSpPr>
            <a:spLocks noChangeArrowheads="1"/>
          </p:cNvSpPr>
          <p:nvPr/>
        </p:nvSpPr>
        <p:spPr bwMode="auto">
          <a:xfrm>
            <a:off x="5651500" y="4191000"/>
            <a:ext cx="3492500" cy="461963"/>
          </a:xfrm>
          <a:prstGeom prst="rect">
            <a:avLst/>
          </a:prstGeom>
          <a:noFill/>
          <a:ln>
            <a:noFill/>
          </a:ln>
          <a:effectLst/>
          <a:extLst/>
        </p:spPr>
        <p:txBody>
          <a:bodyPr lIns="92075" tIns="46038" rIns="92075" bIns="46038">
            <a:spAutoFit/>
          </a:bodyPr>
          <a:lstStyle/>
          <a:p>
            <a:pPr algn="ctr" fontAlgn="auto">
              <a:spcBef>
                <a:spcPct val="50000"/>
              </a:spcBef>
              <a:spcAft>
                <a:spcPts val="0"/>
              </a:spcAft>
              <a:defRPr/>
            </a:pPr>
            <a:r>
              <a:rPr lang="it-IT" sz="2400" b="1" dirty="0">
                <a:solidFill>
                  <a:schemeClr val="hlink"/>
                </a:solidFill>
                <a:effectLst>
                  <a:outerShdw blurRad="38100" dist="38100" dir="2700000" algn="tl">
                    <a:srgbClr val="000000"/>
                  </a:outerShdw>
                </a:effectLst>
                <a:latin typeface="+mn-lt"/>
                <a:ea typeface="+mn-ea"/>
                <a:cs typeface="+mn-cs"/>
              </a:rPr>
              <a:t>CORONAROGRAFIA</a:t>
            </a:r>
          </a:p>
        </p:txBody>
      </p:sp>
      <p:sp>
        <p:nvSpPr>
          <p:cNvPr id="14355" name="Rectangle 19"/>
          <p:cNvSpPr>
            <a:spLocks noChangeArrowheads="1"/>
          </p:cNvSpPr>
          <p:nvPr/>
        </p:nvSpPr>
        <p:spPr bwMode="auto">
          <a:xfrm>
            <a:off x="6332538" y="2749550"/>
            <a:ext cx="61912" cy="1054100"/>
          </a:xfrm>
          <a:prstGeom prst="rect">
            <a:avLst/>
          </a:prstGeom>
          <a:solidFill>
            <a:srgbClr val="FFFF00"/>
          </a:solidFill>
          <a:ln w="12700">
            <a:solidFill>
              <a:schemeClr val="tx1"/>
            </a:solidFill>
            <a:miter lim="800000"/>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it-IT" altLang="it-IT">
              <a:latin typeface="Verdana" charset="0"/>
            </a:endParaRPr>
          </a:p>
        </p:txBody>
      </p:sp>
      <p:sp>
        <p:nvSpPr>
          <p:cNvPr id="14356" name="AutoShape 20"/>
          <p:cNvSpPr>
            <a:spLocks noChangeArrowheads="1"/>
          </p:cNvSpPr>
          <p:nvPr/>
        </p:nvSpPr>
        <p:spPr bwMode="auto">
          <a:xfrm>
            <a:off x="5265738" y="3663950"/>
            <a:ext cx="1128712" cy="139700"/>
          </a:xfrm>
          <a:prstGeom prst="leftArrow">
            <a:avLst>
              <a:gd name="adj1" fmla="val 50000"/>
              <a:gd name="adj2" fmla="val 454212"/>
            </a:avLst>
          </a:prstGeom>
          <a:solidFill>
            <a:srgbClr val="FFFF00"/>
          </a:solidFill>
          <a:ln w="12700">
            <a:solidFill>
              <a:srgbClr val="FFFF00"/>
            </a:solidFill>
            <a:miter lim="800000"/>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it-IT" altLang="it-IT">
              <a:latin typeface="Verdana" charset="0"/>
            </a:endParaRPr>
          </a:p>
        </p:txBody>
      </p:sp>
      <p:sp>
        <p:nvSpPr>
          <p:cNvPr id="14357" name="Rectangle 21"/>
          <p:cNvSpPr>
            <a:spLocks noChangeArrowheads="1"/>
          </p:cNvSpPr>
          <p:nvPr/>
        </p:nvSpPr>
        <p:spPr bwMode="auto">
          <a:xfrm>
            <a:off x="4211638" y="4292600"/>
            <a:ext cx="49212" cy="882650"/>
          </a:xfrm>
          <a:prstGeom prst="rect">
            <a:avLst/>
          </a:prstGeom>
          <a:solidFill>
            <a:srgbClr val="FFFF00"/>
          </a:solidFill>
          <a:ln w="12700">
            <a:solidFill>
              <a:schemeClr val="tx1"/>
            </a:solidFill>
            <a:miter lim="800000"/>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it-IT" altLang="it-IT">
              <a:latin typeface="Verdana" charset="0"/>
            </a:endParaRPr>
          </a:p>
        </p:txBody>
      </p:sp>
      <p:sp>
        <p:nvSpPr>
          <p:cNvPr id="14358" name="AutoShape 22"/>
          <p:cNvSpPr>
            <a:spLocks noChangeArrowheads="1"/>
          </p:cNvSpPr>
          <p:nvPr/>
        </p:nvSpPr>
        <p:spPr bwMode="auto">
          <a:xfrm>
            <a:off x="4275138" y="5035550"/>
            <a:ext cx="1662112" cy="139700"/>
          </a:xfrm>
          <a:prstGeom prst="rightArrow">
            <a:avLst>
              <a:gd name="adj1" fmla="val 50000"/>
              <a:gd name="adj2" fmla="val 669633"/>
            </a:avLst>
          </a:prstGeom>
          <a:solidFill>
            <a:srgbClr val="FFFF00"/>
          </a:solidFill>
          <a:ln w="12700">
            <a:solidFill>
              <a:srgbClr val="FFFF00"/>
            </a:solidFill>
            <a:miter lim="800000"/>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it-IT" altLang="it-IT">
              <a:latin typeface="Verdana" charset="0"/>
            </a:endParaRPr>
          </a:p>
        </p:txBody>
      </p:sp>
      <p:sp>
        <p:nvSpPr>
          <p:cNvPr id="645143" name="Rectangle 23"/>
          <p:cNvSpPr>
            <a:spLocks noChangeArrowheads="1"/>
          </p:cNvSpPr>
          <p:nvPr/>
        </p:nvSpPr>
        <p:spPr bwMode="auto">
          <a:xfrm>
            <a:off x="5715000" y="4876800"/>
            <a:ext cx="1752600" cy="461963"/>
          </a:xfrm>
          <a:prstGeom prst="rect">
            <a:avLst/>
          </a:prstGeom>
          <a:noFill/>
          <a:ln>
            <a:noFill/>
          </a:ln>
          <a:effectLst/>
          <a:extLst/>
        </p:spPr>
        <p:txBody>
          <a:bodyPr lIns="92075" tIns="46038" rIns="92075" bIns="46038">
            <a:spAutoFit/>
          </a:bodyPr>
          <a:lstStyle/>
          <a:p>
            <a:pPr algn="ctr" fontAlgn="auto">
              <a:spcBef>
                <a:spcPct val="50000"/>
              </a:spcBef>
              <a:spcAft>
                <a:spcPts val="0"/>
              </a:spcAft>
              <a:defRPr/>
            </a:pPr>
            <a:r>
              <a:rPr lang="it-IT" sz="2400" b="1" dirty="0">
                <a:solidFill>
                  <a:srgbClr val="FF0000"/>
                </a:solidFill>
                <a:effectLst>
                  <a:outerShdw blurRad="38100" dist="38100" dir="2700000" algn="tl">
                    <a:srgbClr val="000000"/>
                  </a:outerShdw>
                </a:effectLst>
                <a:latin typeface="+mn-lt"/>
                <a:ea typeface="+mn-ea"/>
                <a:cs typeface="+mn-cs"/>
              </a:rPr>
              <a:t>Positivo</a:t>
            </a:r>
          </a:p>
        </p:txBody>
      </p:sp>
      <p:sp>
        <p:nvSpPr>
          <p:cNvPr id="14360" name="Line 24"/>
          <p:cNvSpPr>
            <a:spLocks noChangeShapeType="1"/>
          </p:cNvSpPr>
          <p:nvPr/>
        </p:nvSpPr>
        <p:spPr bwMode="auto">
          <a:xfrm>
            <a:off x="6629400" y="5257800"/>
            <a:ext cx="0" cy="381000"/>
          </a:xfrm>
          <a:prstGeom prst="line">
            <a:avLst/>
          </a:prstGeom>
          <a:noFill/>
          <a:ln w="12700">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it-IT"/>
          </a:p>
        </p:txBody>
      </p:sp>
      <p:sp>
        <p:nvSpPr>
          <p:cNvPr id="18457" name="Line 25"/>
          <p:cNvSpPr>
            <a:spLocks noChangeShapeType="1"/>
          </p:cNvSpPr>
          <p:nvPr/>
        </p:nvSpPr>
        <p:spPr bwMode="auto">
          <a:xfrm>
            <a:off x="5867400" y="5614988"/>
            <a:ext cx="1752600" cy="0"/>
          </a:xfrm>
          <a:prstGeom prst="line">
            <a:avLst/>
          </a:prstGeom>
          <a:noFill/>
          <a:ln w="12700">
            <a:solidFill>
              <a:srgbClr val="FFFF00"/>
            </a:solidFill>
            <a:round/>
            <a:headEnd type="none" w="sm" len="sm"/>
            <a:tailEnd type="none" w="sm" len="sm"/>
          </a:ln>
          <a:scene3d>
            <a:camera prst="orthographicFront"/>
            <a:lightRig rig="threePt" dir="t"/>
          </a:scene3d>
          <a:sp3d>
            <a:bevelT prst="slope"/>
          </a:sp3d>
        </p:spPr>
        <p:txBody>
          <a:bodyPr/>
          <a:lstStyle/>
          <a:p>
            <a:pPr>
              <a:defRPr/>
            </a:pPr>
            <a:endParaRPr lang="it-IT">
              <a:latin typeface="Arial" pitchFamily="34" charset="0"/>
              <a:ea typeface="+mn-ea"/>
              <a:cs typeface="Arial" pitchFamily="34" charset="0"/>
            </a:endParaRPr>
          </a:p>
        </p:txBody>
      </p:sp>
      <p:sp>
        <p:nvSpPr>
          <p:cNvPr id="14364" name="Line 26"/>
          <p:cNvSpPr>
            <a:spLocks noChangeShapeType="1"/>
          </p:cNvSpPr>
          <p:nvPr/>
        </p:nvSpPr>
        <p:spPr bwMode="auto">
          <a:xfrm>
            <a:off x="7620000" y="5638800"/>
            <a:ext cx="0" cy="381000"/>
          </a:xfrm>
          <a:prstGeom prst="line">
            <a:avLst/>
          </a:prstGeom>
          <a:noFill/>
          <a:ln w="12700">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it-IT"/>
          </a:p>
        </p:txBody>
      </p:sp>
      <p:sp>
        <p:nvSpPr>
          <p:cNvPr id="14365" name="Line 27"/>
          <p:cNvSpPr>
            <a:spLocks noChangeShapeType="1"/>
          </p:cNvSpPr>
          <p:nvPr/>
        </p:nvSpPr>
        <p:spPr bwMode="auto">
          <a:xfrm>
            <a:off x="5867400" y="5638800"/>
            <a:ext cx="0" cy="381000"/>
          </a:xfrm>
          <a:prstGeom prst="line">
            <a:avLst/>
          </a:prstGeom>
          <a:noFill/>
          <a:ln w="12700">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it-IT"/>
          </a:p>
        </p:txBody>
      </p:sp>
      <p:sp>
        <p:nvSpPr>
          <p:cNvPr id="645148" name="Rectangle 28"/>
          <p:cNvSpPr>
            <a:spLocks noChangeArrowheads="1"/>
          </p:cNvSpPr>
          <p:nvPr/>
        </p:nvSpPr>
        <p:spPr bwMode="auto">
          <a:xfrm>
            <a:off x="6732588" y="6019800"/>
            <a:ext cx="1200150" cy="708025"/>
          </a:xfrm>
          <a:prstGeom prst="rect">
            <a:avLst/>
          </a:prstGeom>
          <a:noFill/>
          <a:ln>
            <a:noFill/>
          </a:ln>
          <a:effectLst/>
          <a:extLst/>
        </p:spPr>
        <p:txBody>
          <a:bodyPr lIns="92075" tIns="46038" rIns="92075" bIns="46038">
            <a:spAutoFit/>
          </a:bodyPr>
          <a:lstStyle/>
          <a:p>
            <a:pPr algn="ctr" fontAlgn="auto">
              <a:spcBef>
                <a:spcPct val="50000"/>
              </a:spcBef>
              <a:spcAft>
                <a:spcPts val="0"/>
              </a:spcAft>
              <a:defRPr/>
            </a:pPr>
            <a:r>
              <a:rPr lang="it-IT" sz="2000" b="1" dirty="0">
                <a:solidFill>
                  <a:srgbClr val="FF0000"/>
                </a:solidFill>
                <a:effectLst>
                  <a:outerShdw blurRad="38100" dist="38100" dir="2700000" algn="tl">
                    <a:srgbClr val="000000"/>
                  </a:outerShdw>
                </a:effectLst>
                <a:latin typeface="+mn-lt"/>
                <a:ea typeface="+mn-ea"/>
                <a:cs typeface="+mn-cs"/>
              </a:rPr>
              <a:t>Soglia bassa</a:t>
            </a:r>
          </a:p>
        </p:txBody>
      </p:sp>
      <p:sp>
        <p:nvSpPr>
          <p:cNvPr id="645149" name="Rectangle 29"/>
          <p:cNvSpPr>
            <a:spLocks noChangeArrowheads="1"/>
          </p:cNvSpPr>
          <p:nvPr/>
        </p:nvSpPr>
        <p:spPr bwMode="auto">
          <a:xfrm>
            <a:off x="5410200" y="6019800"/>
            <a:ext cx="1106488" cy="708025"/>
          </a:xfrm>
          <a:prstGeom prst="rect">
            <a:avLst/>
          </a:prstGeom>
          <a:noFill/>
          <a:ln>
            <a:noFill/>
          </a:ln>
          <a:effectLst/>
          <a:extLst/>
        </p:spPr>
        <p:txBody>
          <a:bodyPr lIns="92075" tIns="46038" rIns="92075" bIns="46038">
            <a:spAutoFit/>
          </a:bodyPr>
          <a:lstStyle/>
          <a:p>
            <a:pPr algn="ctr" fontAlgn="auto">
              <a:spcBef>
                <a:spcPct val="50000"/>
              </a:spcBef>
              <a:spcAft>
                <a:spcPts val="0"/>
              </a:spcAft>
              <a:defRPr/>
            </a:pPr>
            <a:r>
              <a:rPr lang="it-IT" sz="2000" b="1" dirty="0">
                <a:solidFill>
                  <a:srgbClr val="FF0000"/>
                </a:solidFill>
                <a:effectLst>
                  <a:outerShdw blurRad="38100" dist="38100" dir="2700000" algn="tl">
                    <a:srgbClr val="000000"/>
                  </a:outerShdw>
                </a:effectLst>
                <a:latin typeface="+mn-lt"/>
                <a:ea typeface="+mn-ea"/>
                <a:cs typeface="+mn-cs"/>
              </a:rPr>
              <a:t>Soglia alta</a:t>
            </a:r>
          </a:p>
        </p:txBody>
      </p:sp>
      <p:sp>
        <p:nvSpPr>
          <p:cNvPr id="14368" name="Rectangle 30"/>
          <p:cNvSpPr>
            <a:spLocks noChangeArrowheads="1"/>
          </p:cNvSpPr>
          <p:nvPr/>
        </p:nvSpPr>
        <p:spPr bwMode="auto">
          <a:xfrm>
            <a:off x="7932738" y="6407150"/>
            <a:ext cx="595312" cy="63500"/>
          </a:xfrm>
          <a:prstGeom prst="rect">
            <a:avLst/>
          </a:prstGeom>
          <a:solidFill>
            <a:srgbClr val="FFFF00"/>
          </a:solidFill>
          <a:ln w="12700">
            <a:solidFill>
              <a:schemeClr val="tx1"/>
            </a:solidFill>
            <a:miter lim="800000"/>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it-IT" altLang="it-IT">
              <a:latin typeface="Verdana" charset="0"/>
            </a:endParaRPr>
          </a:p>
        </p:txBody>
      </p:sp>
      <p:sp>
        <p:nvSpPr>
          <p:cNvPr id="14369" name="AutoShape 31"/>
          <p:cNvSpPr>
            <a:spLocks noChangeArrowheads="1"/>
          </p:cNvSpPr>
          <p:nvPr/>
        </p:nvSpPr>
        <p:spPr bwMode="auto">
          <a:xfrm>
            <a:off x="8466138" y="4883150"/>
            <a:ext cx="138112" cy="1587500"/>
          </a:xfrm>
          <a:prstGeom prst="upArrow">
            <a:avLst>
              <a:gd name="adj1" fmla="val 50000"/>
              <a:gd name="adj2" fmla="val 510538"/>
            </a:avLst>
          </a:prstGeom>
          <a:solidFill>
            <a:srgbClr val="FFFF00"/>
          </a:solidFill>
          <a:ln w="12700">
            <a:solidFill>
              <a:srgbClr val="FFFF00"/>
            </a:solidFill>
            <a:miter lim="800000"/>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it-IT" altLang="it-IT">
              <a:latin typeface="Verdana" charset="0"/>
            </a:endParaRPr>
          </a:p>
        </p:txBody>
      </p:sp>
      <p:sp>
        <p:nvSpPr>
          <p:cNvPr id="14370" name="AutoShape 32"/>
          <p:cNvSpPr>
            <a:spLocks noChangeArrowheads="1"/>
          </p:cNvSpPr>
          <p:nvPr/>
        </p:nvSpPr>
        <p:spPr bwMode="auto">
          <a:xfrm>
            <a:off x="4351338" y="6330950"/>
            <a:ext cx="1128712" cy="139700"/>
          </a:xfrm>
          <a:prstGeom prst="leftArrow">
            <a:avLst>
              <a:gd name="adj1" fmla="val 50000"/>
              <a:gd name="adj2" fmla="val 454212"/>
            </a:avLst>
          </a:prstGeom>
          <a:solidFill>
            <a:srgbClr val="FFFF00"/>
          </a:solidFill>
          <a:ln w="12700">
            <a:solidFill>
              <a:srgbClr val="FFFF00"/>
            </a:solidFill>
            <a:miter lim="800000"/>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it-IT" altLang="it-IT">
              <a:latin typeface="Verdana" charset="0"/>
            </a:endParaRPr>
          </a:p>
        </p:txBody>
      </p:sp>
      <p:sp>
        <p:nvSpPr>
          <p:cNvPr id="14371" name="AutoShape 33"/>
          <p:cNvSpPr>
            <a:spLocks noChangeArrowheads="1"/>
          </p:cNvSpPr>
          <p:nvPr/>
        </p:nvSpPr>
        <p:spPr bwMode="auto">
          <a:xfrm>
            <a:off x="2598738" y="5035550"/>
            <a:ext cx="1509712" cy="139700"/>
          </a:xfrm>
          <a:prstGeom prst="leftArrow">
            <a:avLst>
              <a:gd name="adj1" fmla="val 50000"/>
              <a:gd name="adj2" fmla="val 607533"/>
            </a:avLst>
          </a:prstGeom>
          <a:solidFill>
            <a:srgbClr val="FFFF00"/>
          </a:solidFill>
          <a:ln w="12700">
            <a:solidFill>
              <a:srgbClr val="FFFF00"/>
            </a:solidFill>
            <a:miter lim="800000"/>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it-IT" altLang="it-IT">
              <a:latin typeface="Verdana" charset="0"/>
            </a:endParaRPr>
          </a:p>
        </p:txBody>
      </p:sp>
      <p:sp>
        <p:nvSpPr>
          <p:cNvPr id="645154" name="Rectangle 34"/>
          <p:cNvSpPr>
            <a:spLocks noChangeArrowheads="1"/>
          </p:cNvSpPr>
          <p:nvPr/>
        </p:nvSpPr>
        <p:spPr bwMode="auto">
          <a:xfrm>
            <a:off x="304800" y="4876800"/>
            <a:ext cx="1752600" cy="461963"/>
          </a:xfrm>
          <a:prstGeom prst="rect">
            <a:avLst/>
          </a:prstGeom>
          <a:noFill/>
          <a:ln>
            <a:noFill/>
          </a:ln>
          <a:effectLst/>
          <a:extLst/>
        </p:spPr>
        <p:txBody>
          <a:bodyPr lIns="92075" tIns="46038" rIns="92075" bIns="46038">
            <a:spAutoFit/>
          </a:bodyPr>
          <a:lstStyle/>
          <a:p>
            <a:pPr algn="ctr" fontAlgn="auto">
              <a:spcBef>
                <a:spcPct val="50000"/>
              </a:spcBef>
              <a:spcAft>
                <a:spcPts val="0"/>
              </a:spcAft>
              <a:defRPr/>
            </a:pPr>
            <a:r>
              <a:rPr lang="it-IT" sz="2400" b="1" dirty="0">
                <a:solidFill>
                  <a:srgbClr val="FF0000"/>
                </a:solidFill>
                <a:effectLst>
                  <a:outerShdw blurRad="38100" dist="38100" dir="2700000" algn="tl">
                    <a:srgbClr val="000000"/>
                  </a:outerShdw>
                </a:effectLst>
                <a:latin typeface="+mn-lt"/>
                <a:ea typeface="+mn-ea"/>
                <a:cs typeface="+mn-cs"/>
              </a:rPr>
              <a:t>Negativo</a:t>
            </a:r>
          </a:p>
        </p:txBody>
      </p:sp>
      <p:sp>
        <p:nvSpPr>
          <p:cNvPr id="14373" name="AutoShape 35"/>
          <p:cNvSpPr>
            <a:spLocks noChangeArrowheads="1"/>
          </p:cNvSpPr>
          <p:nvPr/>
        </p:nvSpPr>
        <p:spPr bwMode="auto">
          <a:xfrm>
            <a:off x="998538" y="1752600"/>
            <a:ext cx="290512" cy="1219200"/>
          </a:xfrm>
          <a:prstGeom prst="downArrow">
            <a:avLst>
              <a:gd name="adj1" fmla="val 50000"/>
              <a:gd name="adj2" fmla="val 186638"/>
            </a:avLst>
          </a:prstGeom>
          <a:solidFill>
            <a:srgbClr val="FFFF00"/>
          </a:solidFill>
          <a:ln w="12700">
            <a:solidFill>
              <a:schemeClr val="tx1"/>
            </a:solidFill>
            <a:miter lim="800000"/>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it-IT" altLang="it-IT">
              <a:latin typeface="Verdana" charset="0"/>
            </a:endParaRPr>
          </a:p>
        </p:txBody>
      </p:sp>
      <p:sp>
        <p:nvSpPr>
          <p:cNvPr id="645156" name="Rectangle 36"/>
          <p:cNvSpPr>
            <a:spLocks noChangeArrowheads="1"/>
          </p:cNvSpPr>
          <p:nvPr/>
        </p:nvSpPr>
        <p:spPr bwMode="auto">
          <a:xfrm>
            <a:off x="0" y="3352800"/>
            <a:ext cx="2641600" cy="708025"/>
          </a:xfrm>
          <a:prstGeom prst="rect">
            <a:avLst/>
          </a:prstGeom>
          <a:noFill/>
          <a:ln>
            <a:noFill/>
          </a:ln>
          <a:effectLst/>
          <a:extLst/>
        </p:spPr>
        <p:txBody>
          <a:bodyPr lIns="92075" tIns="46038" rIns="92075" bIns="46038">
            <a:spAutoFit/>
          </a:bodyPr>
          <a:lstStyle/>
          <a:p>
            <a:pPr algn="ctr" fontAlgn="auto">
              <a:spcBef>
                <a:spcPct val="50000"/>
              </a:spcBef>
              <a:spcAft>
                <a:spcPts val="0"/>
              </a:spcAft>
              <a:defRPr/>
            </a:pPr>
            <a:r>
              <a:rPr lang="it-IT" sz="2000" b="1" dirty="0">
                <a:solidFill>
                  <a:srgbClr val="FF0000"/>
                </a:solidFill>
                <a:effectLst>
                  <a:outerShdw blurRad="38100" dist="38100" dir="2700000" algn="tl">
                    <a:srgbClr val="000000"/>
                  </a:outerShdw>
                </a:effectLst>
                <a:latin typeface="+mn-lt"/>
                <a:ea typeface="+mn-ea"/>
                <a:cs typeface="+mn-cs"/>
              </a:rPr>
              <a:t>FOLLOW-UP AMBULATORIALE </a:t>
            </a:r>
          </a:p>
        </p:txBody>
      </p:sp>
      <p:sp>
        <p:nvSpPr>
          <p:cNvPr id="14375" name="AutoShape 37"/>
          <p:cNvSpPr>
            <a:spLocks noChangeArrowheads="1"/>
          </p:cNvSpPr>
          <p:nvPr/>
        </p:nvSpPr>
        <p:spPr bwMode="auto">
          <a:xfrm>
            <a:off x="1016000" y="4114800"/>
            <a:ext cx="271463" cy="838200"/>
          </a:xfrm>
          <a:prstGeom prst="upArrow">
            <a:avLst>
              <a:gd name="adj1" fmla="val 50000"/>
              <a:gd name="adj2" fmla="val 137146"/>
            </a:avLst>
          </a:prstGeom>
          <a:solidFill>
            <a:srgbClr val="FFFF00"/>
          </a:solidFill>
          <a:ln w="12700">
            <a:solidFill>
              <a:schemeClr val="tx1"/>
            </a:solidFill>
            <a:miter lim="800000"/>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it-IT" altLang="it-IT">
              <a:latin typeface="Verdana" charset="0"/>
            </a:endParaRPr>
          </a:p>
        </p:txBody>
      </p:sp>
      <p:sp>
        <p:nvSpPr>
          <p:cNvPr id="645158" name="Rectangle 38"/>
          <p:cNvSpPr>
            <a:spLocks noChangeArrowheads="1"/>
          </p:cNvSpPr>
          <p:nvPr/>
        </p:nvSpPr>
        <p:spPr bwMode="auto">
          <a:xfrm>
            <a:off x="2590800" y="6172200"/>
            <a:ext cx="1752600" cy="461963"/>
          </a:xfrm>
          <a:prstGeom prst="rect">
            <a:avLst/>
          </a:prstGeom>
          <a:noFill/>
          <a:ln>
            <a:noFill/>
          </a:ln>
          <a:effectLst/>
          <a:extLst/>
        </p:spPr>
        <p:txBody>
          <a:bodyPr lIns="92075" tIns="46038" rIns="92075" bIns="46038">
            <a:spAutoFit/>
          </a:bodyPr>
          <a:lstStyle/>
          <a:p>
            <a:pPr algn="ctr" fontAlgn="auto">
              <a:spcBef>
                <a:spcPct val="50000"/>
              </a:spcBef>
              <a:spcAft>
                <a:spcPts val="0"/>
              </a:spcAft>
              <a:defRPr/>
            </a:pPr>
            <a:r>
              <a:rPr lang="it-IT" sz="2400" b="1">
                <a:solidFill>
                  <a:srgbClr val="66FF33"/>
                </a:solidFill>
                <a:effectLst>
                  <a:outerShdw blurRad="38100" dist="38100" dir="2700000" algn="tl">
                    <a:srgbClr val="000000"/>
                  </a:outerShdw>
                </a:effectLst>
                <a:latin typeface="+mn-lt"/>
                <a:ea typeface="+mn-ea"/>
                <a:cs typeface="+mn-cs"/>
              </a:rPr>
              <a:t>TERAPIA</a:t>
            </a:r>
            <a:endParaRPr lang="it-IT" sz="2400" b="1">
              <a:effectLst>
                <a:outerShdw blurRad="38100" dist="38100" dir="2700000" algn="tl">
                  <a:srgbClr val="000000"/>
                </a:outerShdw>
              </a:effectLst>
              <a:latin typeface="+mn-lt"/>
              <a:ea typeface="+mn-ea"/>
              <a:cs typeface="+mn-cs"/>
            </a:endParaRPr>
          </a:p>
        </p:txBody>
      </p:sp>
      <p:sp>
        <p:nvSpPr>
          <p:cNvPr id="39" name="Freccia in giù 38"/>
          <p:cNvSpPr/>
          <p:nvPr/>
        </p:nvSpPr>
        <p:spPr>
          <a:xfrm>
            <a:off x="5867400" y="5732463"/>
            <a:ext cx="73025" cy="360362"/>
          </a:xfrm>
          <a:prstGeom prst="down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0" name="Freccia in giù 39"/>
          <p:cNvSpPr/>
          <p:nvPr/>
        </p:nvSpPr>
        <p:spPr>
          <a:xfrm>
            <a:off x="7596188" y="5732463"/>
            <a:ext cx="71437" cy="360362"/>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1" name="Freccia in giù 40"/>
          <p:cNvSpPr/>
          <p:nvPr/>
        </p:nvSpPr>
        <p:spPr>
          <a:xfrm>
            <a:off x="6588125" y="5373688"/>
            <a:ext cx="71438" cy="287337"/>
          </a:xfrm>
          <a:prstGeom prst="down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6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 name="Rettangolo 2"/>
          <p:cNvSpPr/>
          <p:nvPr/>
        </p:nvSpPr>
        <p:spPr>
          <a:xfrm>
            <a:off x="611188" y="1700213"/>
            <a:ext cx="7848600" cy="2233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6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 name="Rettangolo 2"/>
          <p:cNvSpPr/>
          <p:nvPr/>
        </p:nvSpPr>
        <p:spPr>
          <a:xfrm>
            <a:off x="611188" y="1557338"/>
            <a:ext cx="7848600" cy="266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5" name="Connettore 1 4"/>
          <p:cNvCxnSpPr/>
          <p:nvPr/>
        </p:nvCxnSpPr>
        <p:spPr>
          <a:xfrm>
            <a:off x="755650" y="2565400"/>
            <a:ext cx="194468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6300788" y="2349500"/>
            <a:ext cx="2159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a:off x="755650" y="3500438"/>
            <a:ext cx="467995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a:off x="3851275" y="4005263"/>
            <a:ext cx="302418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a:off x="684213" y="4149725"/>
            <a:ext cx="259238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9388" y="6284913"/>
            <a:ext cx="25336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7411" name="Text Box 2"/>
          <p:cNvSpPr txBox="1">
            <a:spLocks noChangeArrowheads="1"/>
          </p:cNvSpPr>
          <p:nvPr/>
        </p:nvSpPr>
        <p:spPr bwMode="auto">
          <a:xfrm>
            <a:off x="96838" y="6165850"/>
            <a:ext cx="4930775" cy="34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marL="85725" indent="-80963" eaLnBrk="0" hangingPunct="0">
              <a:tabLst>
                <a:tab pos="857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chemeClr val="tx1"/>
                </a:solidFill>
                <a:latin typeface="Arial" charset="0"/>
                <a:ea typeface="Arial" charset="0"/>
                <a:cs typeface="Arial" charset="0"/>
              </a:defRPr>
            </a:lvl1pPr>
            <a:lvl2pPr marL="742950" indent="-285750" eaLnBrk="0" hangingPunct="0">
              <a:tabLst>
                <a:tab pos="857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chemeClr val="tx1"/>
                </a:solidFill>
                <a:latin typeface="Arial" charset="0"/>
                <a:ea typeface="Arial" charset="0"/>
                <a:cs typeface="Arial" charset="0"/>
              </a:defRPr>
            </a:lvl2pPr>
            <a:lvl3pPr marL="1143000" indent="-228600" eaLnBrk="0" hangingPunct="0">
              <a:tabLst>
                <a:tab pos="857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chemeClr val="tx1"/>
                </a:solidFill>
                <a:latin typeface="Arial" charset="0"/>
                <a:ea typeface="Arial" charset="0"/>
                <a:cs typeface="Arial" charset="0"/>
              </a:defRPr>
            </a:lvl3pPr>
            <a:lvl4pPr marL="1600200" indent="-228600" eaLnBrk="0" hangingPunct="0">
              <a:tabLst>
                <a:tab pos="857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chemeClr val="tx1"/>
                </a:solidFill>
                <a:latin typeface="Arial" charset="0"/>
                <a:ea typeface="Arial" charset="0"/>
                <a:cs typeface="Arial" charset="0"/>
              </a:defRPr>
            </a:lvl4pPr>
            <a:lvl5pPr marL="2057400" indent="-228600" eaLnBrk="0" hangingPunct="0">
              <a:tabLst>
                <a:tab pos="857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chemeClr val="tx1"/>
                </a:solidFill>
                <a:latin typeface="Arial" charset="0"/>
                <a:ea typeface="Arial" charset="0"/>
                <a:cs typeface="Arial" charset="0"/>
              </a:defRPr>
            </a:lvl5pPr>
            <a:lvl6pPr marL="2514600" indent="-228600" eaLnBrk="0" fontAlgn="base" hangingPunct="0">
              <a:spcBef>
                <a:spcPct val="0"/>
              </a:spcBef>
              <a:spcAft>
                <a:spcPct val="0"/>
              </a:spcAft>
              <a:tabLst>
                <a:tab pos="857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tabLst>
                <a:tab pos="857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tabLst>
                <a:tab pos="857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tabLst>
                <a:tab pos="857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chemeClr val="tx1"/>
                </a:solidFill>
                <a:latin typeface="Arial" charset="0"/>
                <a:ea typeface="Arial" charset="0"/>
                <a:cs typeface="Arial" charset="0"/>
              </a:defRPr>
            </a:lvl9pPr>
          </a:lstStyle>
          <a:p>
            <a:pPr eaLnBrk="1" hangingPunct="1">
              <a:buSzPct val="45000"/>
            </a:pPr>
            <a:r>
              <a:rPr lang="en-GB" altLang="it-IT" sz="1000">
                <a:solidFill>
                  <a:srgbClr val="000000"/>
                </a:solidFill>
                <a:latin typeface="Verdana" charset="0"/>
              </a:rPr>
              <a:t>© 2008 The European Society of Cardiology, European Association for Cardio-Thoracic Surgery, and Europa Edition, All rights reserved</a:t>
            </a:r>
          </a:p>
        </p:txBody>
      </p:sp>
      <p:pic>
        <p:nvPicPr>
          <p:cNvPr id="174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788" y="836613"/>
            <a:ext cx="7007225"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96838" y="5949950"/>
            <a:ext cx="4930775" cy="34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marL="85725" indent="-80963" eaLnBrk="0" hangingPunct="0">
              <a:tabLst>
                <a:tab pos="857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chemeClr val="tx1"/>
                </a:solidFill>
                <a:latin typeface="Arial" charset="0"/>
                <a:ea typeface="Arial" charset="0"/>
                <a:cs typeface="Arial" charset="0"/>
              </a:defRPr>
            </a:lvl1pPr>
            <a:lvl2pPr marL="742950" indent="-285750" eaLnBrk="0" hangingPunct="0">
              <a:tabLst>
                <a:tab pos="857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chemeClr val="tx1"/>
                </a:solidFill>
                <a:latin typeface="Arial" charset="0"/>
                <a:ea typeface="Arial" charset="0"/>
                <a:cs typeface="Arial" charset="0"/>
              </a:defRPr>
            </a:lvl2pPr>
            <a:lvl3pPr marL="1143000" indent="-228600" eaLnBrk="0" hangingPunct="0">
              <a:tabLst>
                <a:tab pos="857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chemeClr val="tx1"/>
                </a:solidFill>
                <a:latin typeface="Arial" charset="0"/>
                <a:ea typeface="Arial" charset="0"/>
                <a:cs typeface="Arial" charset="0"/>
              </a:defRPr>
            </a:lvl3pPr>
            <a:lvl4pPr marL="1600200" indent="-228600" eaLnBrk="0" hangingPunct="0">
              <a:tabLst>
                <a:tab pos="857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chemeClr val="tx1"/>
                </a:solidFill>
                <a:latin typeface="Arial" charset="0"/>
                <a:ea typeface="Arial" charset="0"/>
                <a:cs typeface="Arial" charset="0"/>
              </a:defRPr>
            </a:lvl4pPr>
            <a:lvl5pPr marL="2057400" indent="-228600" eaLnBrk="0" hangingPunct="0">
              <a:tabLst>
                <a:tab pos="857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chemeClr val="tx1"/>
                </a:solidFill>
                <a:latin typeface="Arial" charset="0"/>
                <a:ea typeface="Arial" charset="0"/>
                <a:cs typeface="Arial" charset="0"/>
              </a:defRPr>
            </a:lvl5pPr>
            <a:lvl6pPr marL="2514600" indent="-228600" eaLnBrk="0" fontAlgn="base" hangingPunct="0">
              <a:spcBef>
                <a:spcPct val="0"/>
              </a:spcBef>
              <a:spcAft>
                <a:spcPct val="0"/>
              </a:spcAft>
              <a:tabLst>
                <a:tab pos="857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tabLst>
                <a:tab pos="857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tabLst>
                <a:tab pos="857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tabLst>
                <a:tab pos="857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chemeClr val="tx1"/>
                </a:solidFill>
                <a:latin typeface="Arial" charset="0"/>
                <a:ea typeface="Arial" charset="0"/>
                <a:cs typeface="Arial" charset="0"/>
              </a:defRPr>
            </a:lvl9pPr>
          </a:lstStyle>
          <a:p>
            <a:pPr eaLnBrk="1" hangingPunct="1">
              <a:buSzPct val="45000"/>
            </a:pPr>
            <a:r>
              <a:rPr lang="en-GB" altLang="it-IT" sz="1000">
                <a:solidFill>
                  <a:srgbClr val="000000"/>
                </a:solidFill>
                <a:latin typeface="Verdana" charset="0"/>
              </a:rPr>
              <a:t>© 2008 The European Society of Cardiology, European Association for Cardio-Thoracic Surgery, and Europa Edition, All rights reserved</a:t>
            </a:r>
          </a:p>
        </p:txBody>
      </p:sp>
      <p:pic>
        <p:nvPicPr>
          <p:cNvPr id="184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513" y="3284538"/>
            <a:ext cx="7805737"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843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350" y="1544638"/>
            <a:ext cx="8685213" cy="433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843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6213" y="6283325"/>
            <a:ext cx="253523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Grp="1" noChangeAspect="1"/>
          </p:cNvGraphicFramePr>
          <p:nvPr>
            <p:ph idx="1"/>
          </p:nvPr>
        </p:nvGraphicFramePr>
        <p:xfrm>
          <a:off x="203200" y="244475"/>
          <a:ext cx="8805863" cy="6461125"/>
        </p:xfrm>
        <a:graphic>
          <a:graphicData uri="http://schemas.openxmlformats.org/presentationml/2006/ole">
            <mc:AlternateContent xmlns:mc="http://schemas.openxmlformats.org/markup-compatibility/2006">
              <mc:Choice xmlns:v="urn:schemas-microsoft-com:vml" Requires="v">
                <p:oleObj spid="_x0000_s1025" name="Fotografia Photo Editor" r:id="rId3" imgW="7621064" imgH="5076190" progId="">
                  <p:embed/>
                </p:oleObj>
              </mc:Choice>
              <mc:Fallback>
                <p:oleObj name="Fotografia Photo Editor" r:id="rId3" imgW="7621064" imgH="507619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8070" r="5577"/>
                      <a:stretch>
                        <a:fillRect/>
                      </a:stretch>
                    </p:blipFill>
                    <p:spPr bwMode="auto">
                      <a:xfrm>
                        <a:off x="203200" y="244475"/>
                        <a:ext cx="8805863" cy="646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pPr algn="ctr">
              <a:defRPr/>
            </a:pPr>
            <a:r>
              <a:rPr lang="it-IT" sz="4000" dirty="0" smtClean="0">
                <a:latin typeface="Arial Black" pitchFamily="34" charset="0"/>
              </a:rPr>
              <a:t>SPECT</a:t>
            </a:r>
            <a:endParaRPr lang="it-IT" sz="4000" dirty="0">
              <a:latin typeface="Arial Black" pitchFamily="34" charset="0"/>
            </a:endParaRPr>
          </a:p>
        </p:txBody>
      </p:sp>
      <p:sp>
        <p:nvSpPr>
          <p:cNvPr id="19459" name="Segnaposto contenuto 4"/>
          <p:cNvSpPr>
            <a:spLocks noGrp="1"/>
          </p:cNvSpPr>
          <p:nvPr>
            <p:ph idx="1"/>
          </p:nvPr>
        </p:nvSpPr>
        <p:spPr/>
        <p:txBody>
          <a:bodyPr/>
          <a:lstStyle/>
          <a:p>
            <a:endParaRPr lang="it-IT" altLang="it-IT"/>
          </a:p>
          <a:p>
            <a:endParaRPr lang="it-IT" altLang="it-IT"/>
          </a:p>
          <a:p>
            <a:r>
              <a:rPr lang="it-IT" altLang="it-IT"/>
              <a:t>L’analisi SPECT con Tallio è migliore dell’immagine planare, e la metodica semiquantitativa migliore dell’analisi visiva</a:t>
            </a:r>
          </a:p>
          <a:p>
            <a:endParaRPr lang="it-IT" altLang="it-IT"/>
          </a:p>
          <a:p>
            <a:r>
              <a:rPr lang="it-IT" altLang="it-IT"/>
              <a:t>La tipologia del tracciante sembra non influenzare in maniera significativa i risultati dell’esame</a:t>
            </a:r>
          </a:p>
          <a:p>
            <a:endParaRPr lang="it-IT" altLang="it-IT"/>
          </a:p>
          <a:p>
            <a:r>
              <a:rPr lang="it-IT" altLang="it-IT"/>
              <a:t>Con le metodiche ‘’Gated’’ è possibile studiare meglio la cinetica e lo spessore delle pareti</a:t>
            </a:r>
          </a:p>
          <a:p>
            <a:endParaRPr lang="it-IT" altLang="it-IT"/>
          </a:p>
        </p:txBody>
      </p:sp>
      <p:sp>
        <p:nvSpPr>
          <p:cNvPr id="6" name="Rettangolo 5"/>
          <p:cNvSpPr/>
          <p:nvPr/>
        </p:nvSpPr>
        <p:spPr>
          <a:xfrm>
            <a:off x="107950" y="6021388"/>
            <a:ext cx="8077200" cy="360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sz="1200" dirty="0">
                <a:solidFill>
                  <a:srgbClr val="FF0000"/>
                </a:solidFill>
                <a:latin typeface="Times New Roman" pitchFamily="18" charset="0"/>
                <a:cs typeface="Times New Roman" pitchFamily="18" charset="0"/>
              </a:rPr>
              <a:t>Documento di consenso ANMCO-SIMEU. GIC 2016; 17(6); 416-446</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611188" y="1881188"/>
            <a:ext cx="7851775" cy="4211637"/>
          </a:xfrm>
          <a:noFill/>
        </p:spPr>
      </p:pic>
      <p:cxnSp>
        <p:nvCxnSpPr>
          <p:cNvPr id="4" name="Connettore 1 3"/>
          <p:cNvCxnSpPr/>
          <p:nvPr/>
        </p:nvCxnSpPr>
        <p:spPr>
          <a:xfrm>
            <a:off x="3132138" y="5300663"/>
            <a:ext cx="511175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a:off x="971550" y="5661025"/>
            <a:ext cx="734536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a:off x="971550" y="6021388"/>
            <a:ext cx="165576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ttangolo 9"/>
          <p:cNvSpPr/>
          <p:nvPr/>
        </p:nvSpPr>
        <p:spPr>
          <a:xfrm>
            <a:off x="827088" y="3933825"/>
            <a:ext cx="7848600" cy="20875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pPr algn="ctr">
              <a:defRPr/>
            </a:pPr>
            <a:r>
              <a:rPr lang="it-IT" dirty="0" smtClean="0"/>
              <a:t>STUDIO PROMISE</a:t>
            </a:r>
            <a:endParaRPr lang="it-IT" dirty="0"/>
          </a:p>
        </p:txBody>
      </p:sp>
      <p:pic>
        <p:nvPicPr>
          <p:cNvPr id="21507" name="Segnaposto contenuto 3" descr="promise3.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95375" y="1557338"/>
            <a:ext cx="6953250" cy="4608512"/>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3988"/>
            <a:ext cx="6623050" cy="637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36D9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2400" dirty="0" smtClean="0">
                <a:solidFill>
                  <a:srgbClr val="FFFF00"/>
                </a:solidFill>
              </a:rPr>
              <a:t>Primary Endpoint: </a:t>
            </a:r>
            <a:br>
              <a:rPr lang="en-US" sz="2400" dirty="0" smtClean="0">
                <a:solidFill>
                  <a:srgbClr val="FFFF00"/>
                </a:solidFill>
              </a:rPr>
            </a:br>
            <a:r>
              <a:rPr lang="en-US" sz="2400" b="0" dirty="0" smtClean="0">
                <a:solidFill>
                  <a:srgbClr val="FFFF00"/>
                </a:solidFill>
              </a:rPr>
              <a:t>Death, MI, Unstable Angina, Major Complications</a:t>
            </a:r>
            <a:endParaRPr lang="en-US" sz="2400" b="0" dirty="0">
              <a:solidFill>
                <a:srgbClr val="FFFF00"/>
              </a:solidFill>
            </a:endParaRPr>
          </a:p>
        </p:txBody>
      </p:sp>
      <p:pic>
        <p:nvPicPr>
          <p:cNvPr id="22531"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1138" y="1212850"/>
            <a:ext cx="6022975" cy="509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1481138" y="3600450"/>
            <a:ext cx="5948362"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1481138" y="3968750"/>
            <a:ext cx="5948362"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2293938" y="1466850"/>
            <a:ext cx="2219325"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a:spLocks noChangeArrowheads="1"/>
          </p:cNvSpPr>
          <p:nvPr/>
        </p:nvSpPr>
        <p:spPr bwMode="auto">
          <a:xfrm>
            <a:off x="4699000" y="1509713"/>
            <a:ext cx="2684463"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ts val="200"/>
              </a:spcBef>
            </a:pPr>
            <a:r>
              <a:rPr lang="en-US" altLang="it-IT" b="1">
                <a:solidFill>
                  <a:schemeClr val="bg1"/>
                </a:solidFill>
                <a:latin typeface="Verdana" charset="0"/>
              </a:rPr>
              <a:t>CTA </a:t>
            </a:r>
            <a:r>
              <a:rPr lang="en-US" altLang="it-IT" b="1">
                <a:solidFill>
                  <a:srgbClr val="FF0000"/>
                </a:solidFill>
                <a:latin typeface="Verdana" charset="0"/>
              </a:rPr>
              <a:t>: Functional</a:t>
            </a:r>
            <a:r>
              <a:rPr lang="en-US" altLang="it-IT" b="1">
                <a:solidFill>
                  <a:srgbClr val="FF9933"/>
                </a:solidFill>
                <a:latin typeface="Verdana" charset="0"/>
              </a:rPr>
              <a:t> </a:t>
            </a:r>
            <a:r>
              <a:rPr lang="en-US" altLang="it-IT" b="1">
                <a:solidFill>
                  <a:srgbClr val="FFFF00"/>
                </a:solidFill>
                <a:latin typeface="Verdana" charset="0"/>
              </a:rPr>
              <a:t>Hazard Ratio: 1.04</a:t>
            </a:r>
          </a:p>
          <a:p>
            <a:pPr algn="ctr" eaLnBrk="1" hangingPunct="1">
              <a:spcBef>
                <a:spcPts val="200"/>
              </a:spcBef>
            </a:pPr>
            <a:r>
              <a:rPr lang="en-US" altLang="it-IT" b="1">
                <a:solidFill>
                  <a:srgbClr val="FFFF00"/>
                </a:solidFill>
                <a:latin typeface="Verdana" charset="0"/>
              </a:rPr>
              <a:t>(95% CI: 0.83, 1.29)</a:t>
            </a:r>
          </a:p>
          <a:p>
            <a:pPr algn="ctr" eaLnBrk="1" hangingPunct="1">
              <a:spcBef>
                <a:spcPts val="200"/>
              </a:spcBef>
            </a:pPr>
            <a:r>
              <a:rPr lang="en-US" altLang="it-IT" b="1">
                <a:solidFill>
                  <a:srgbClr val="FFFF00"/>
                </a:solidFill>
                <a:latin typeface="Verdana" charset="0"/>
              </a:rPr>
              <a:t>P = 0.750</a:t>
            </a:r>
          </a:p>
        </p:txBody>
      </p:sp>
      <p:sp>
        <p:nvSpPr>
          <p:cNvPr id="3" name="TextBox 2"/>
          <p:cNvSpPr txBox="1">
            <a:spLocks noChangeArrowheads="1"/>
          </p:cNvSpPr>
          <p:nvPr/>
        </p:nvSpPr>
        <p:spPr bwMode="auto">
          <a:xfrm>
            <a:off x="2624138" y="1835150"/>
            <a:ext cx="1717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it-IT" sz="1200" b="1">
                <a:solidFill>
                  <a:srgbClr val="FFFF00"/>
                </a:solidFill>
                <a:latin typeface="Verdana" charset="0"/>
              </a:rPr>
              <a:t>HR 0.94; p=0.682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300"/>
                                        <p:tgtEl>
                                          <p:spTgt spid="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300"/>
                                        <p:tgtEl>
                                          <p:spTgt spid="23"/>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Immagine 1" descr="dolore toracico3.jpg.png"/>
          <p:cNvPicPr>
            <a:picLocks noChangeAspect="1"/>
          </p:cNvPicPr>
          <p:nvPr/>
        </p:nvPicPr>
        <p:blipFill>
          <a:blip r:embed="rId2">
            <a:extLst>
              <a:ext uri="{28A0092B-C50C-407E-A947-70E740481C1C}">
                <a14:useLocalDpi xmlns:a14="http://schemas.microsoft.com/office/drawing/2010/main" val="0"/>
              </a:ext>
            </a:extLst>
          </a:blip>
          <a:srcRect l="10834" r="5000" b="28889"/>
          <a:stretch>
            <a:fillRect/>
          </a:stretch>
        </p:blipFill>
        <p:spPr bwMode="auto">
          <a:xfrm>
            <a:off x="1600200" y="762000"/>
            <a:ext cx="577215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ttangolo 2"/>
          <p:cNvSpPr>
            <a:spLocks noChangeArrowheads="1"/>
          </p:cNvSpPr>
          <p:nvPr/>
        </p:nvSpPr>
        <p:spPr bwMode="auto">
          <a:xfrm>
            <a:off x="171450" y="6353175"/>
            <a:ext cx="429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it-IT" altLang="it-IT" sz="1200">
                <a:latin typeface="Verdana" charset="0"/>
              </a:rPr>
              <a:t>Pankaj  Garg et al. Nature Rewiews Cardiologia 2016</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Segnaposto contenuto 9" descr="pankaj5.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14300" y="2138363"/>
            <a:ext cx="9029700" cy="3600450"/>
          </a:xfrm>
        </p:spPr>
      </p:pic>
      <p:sp>
        <p:nvSpPr>
          <p:cNvPr id="4" name="Rettangolo 3"/>
          <p:cNvSpPr/>
          <p:nvPr/>
        </p:nvSpPr>
        <p:spPr>
          <a:xfrm>
            <a:off x="179388" y="4508500"/>
            <a:ext cx="8964612" cy="12239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Segnaposto contenuto 3" descr="pankaj4.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1773238"/>
            <a:ext cx="9126538" cy="4391025"/>
          </a:xfrm>
        </p:spPr>
      </p:pic>
      <p:sp>
        <p:nvSpPr>
          <p:cNvPr id="3" name="Rettangolo 2"/>
          <p:cNvSpPr/>
          <p:nvPr/>
        </p:nvSpPr>
        <p:spPr>
          <a:xfrm>
            <a:off x="0" y="1700213"/>
            <a:ext cx="9144000" cy="24495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olo 7"/>
          <p:cNvSpPr>
            <a:spLocks noGrp="1"/>
          </p:cNvSpPr>
          <p:nvPr>
            <p:ph type="title"/>
          </p:nvPr>
        </p:nvSpPr>
        <p:spPr/>
        <p:txBody>
          <a:bodyPr/>
          <a:lstStyle/>
          <a:p>
            <a:pPr eaLnBrk="1" fontAlgn="auto" hangingPunct="1">
              <a:spcAft>
                <a:spcPts val="0"/>
              </a:spcAft>
              <a:defRPr/>
            </a:pPr>
            <a:r>
              <a:rPr lang="en-US" sz="1600" dirty="0" smtClean="0"/>
              <a:t>2014   Indications for diagnostic testing in patients with suspected CAD and      stable symptoms</a:t>
            </a:r>
            <a:endParaRPr lang="it-IT" sz="1600" dirty="0" smtClean="0"/>
          </a:p>
        </p:txBody>
      </p:sp>
      <p:pic>
        <p:nvPicPr>
          <p:cNvPr id="26627" name="Segnaposto contenuto 10"/>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665288"/>
            <a:ext cx="8947150" cy="3816350"/>
          </a:xfrm>
        </p:spPr>
      </p:pic>
      <p:pic>
        <p:nvPicPr>
          <p:cNvPr id="26628" name="Immagin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3" y="115888"/>
            <a:ext cx="8286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descr="SCAD Slide-set 2013001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6516688" y="5373688"/>
            <a:ext cx="1727200" cy="431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 name="Rettangolo 3"/>
          <p:cNvSpPr/>
          <p:nvPr/>
        </p:nvSpPr>
        <p:spPr>
          <a:xfrm>
            <a:off x="395288" y="5732463"/>
            <a:ext cx="3816350" cy="4333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descr="SCAD Slide-set 2013001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6011863" y="3789363"/>
            <a:ext cx="2663825" cy="12239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SCAD Slide-set 2013001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7092950" y="4221163"/>
            <a:ext cx="1727200" cy="5762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 name="Rettangolo 3"/>
          <p:cNvSpPr/>
          <p:nvPr/>
        </p:nvSpPr>
        <p:spPr>
          <a:xfrm>
            <a:off x="1835150" y="1844675"/>
            <a:ext cx="865188" cy="5762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5" name="Rettangolo 4"/>
          <p:cNvSpPr/>
          <p:nvPr/>
        </p:nvSpPr>
        <p:spPr>
          <a:xfrm>
            <a:off x="1476375" y="3068638"/>
            <a:ext cx="1223963" cy="5762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6" name="Rettangolo 5"/>
          <p:cNvSpPr/>
          <p:nvPr/>
        </p:nvSpPr>
        <p:spPr>
          <a:xfrm>
            <a:off x="755650" y="4076700"/>
            <a:ext cx="4103688" cy="8651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 name="Rettangolo 6"/>
          <p:cNvSpPr/>
          <p:nvPr/>
        </p:nvSpPr>
        <p:spPr>
          <a:xfrm>
            <a:off x="5651500" y="2060575"/>
            <a:ext cx="865188" cy="2889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SCAD Slide-set 20130036.jpg"/>
          <p:cNvPicPr>
            <a:picLocks noChangeAspect="1"/>
          </p:cNvPicPr>
          <p:nvPr/>
        </p:nvPicPr>
        <p:blipFill>
          <a:blip r:embed="rId2">
            <a:extLst>
              <a:ext uri="{28A0092B-C50C-407E-A947-70E740481C1C}">
                <a14:useLocalDpi xmlns:a14="http://schemas.microsoft.com/office/drawing/2010/main" val="0"/>
              </a:ext>
            </a:extLst>
          </a:blip>
          <a:srcRect l="3336" t="12962" r="2988" b="29443"/>
          <a:stretch>
            <a:fillRect/>
          </a:stretch>
        </p:blipFill>
        <p:spPr bwMode="auto">
          <a:xfrm>
            <a:off x="304800" y="1866900"/>
            <a:ext cx="8559800"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ttangolo 2"/>
          <p:cNvSpPr>
            <a:spLocks noChangeArrowheads="1"/>
          </p:cNvSpPr>
          <p:nvPr/>
        </p:nvSpPr>
        <p:spPr bwMode="auto">
          <a:xfrm>
            <a:off x="711200" y="357188"/>
            <a:ext cx="777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ea typeface="Arial" charset="0"/>
                <a:cs typeface="Arial" charset="0"/>
              </a:defRPr>
            </a:lvl1pPr>
            <a:lvl2pPr marL="742950" indent="-285750" defTabSz="457200" eaLnBrk="0" hangingPunct="0">
              <a:defRPr>
                <a:solidFill>
                  <a:schemeClr val="tx1"/>
                </a:solidFill>
                <a:latin typeface="Arial" charset="0"/>
                <a:ea typeface="Arial" charset="0"/>
                <a:cs typeface="Arial" charset="0"/>
              </a:defRPr>
            </a:lvl2pPr>
            <a:lvl3pPr marL="1143000" indent="-228600" defTabSz="457200" eaLnBrk="0" hangingPunct="0">
              <a:defRPr>
                <a:solidFill>
                  <a:schemeClr val="tx1"/>
                </a:solidFill>
                <a:latin typeface="Arial" charset="0"/>
                <a:ea typeface="Arial" charset="0"/>
                <a:cs typeface="Arial" charset="0"/>
              </a:defRPr>
            </a:lvl3pPr>
            <a:lvl4pPr marL="1600200" indent="-228600" defTabSz="457200" eaLnBrk="0" hangingPunct="0">
              <a:defRPr>
                <a:solidFill>
                  <a:schemeClr val="tx1"/>
                </a:solidFill>
                <a:latin typeface="Arial" charset="0"/>
                <a:ea typeface="Arial" charset="0"/>
                <a:cs typeface="Arial" charset="0"/>
              </a:defRPr>
            </a:lvl4pPr>
            <a:lvl5pPr marL="2057400" indent="-228600" defTabSz="457200" eaLnBrk="0" hangingPunct="0">
              <a:defRPr>
                <a:solidFill>
                  <a:schemeClr val="tx1"/>
                </a:solidFill>
                <a:latin typeface="Arial" charset="0"/>
                <a:ea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it-IT" altLang="it-IT" sz="2800" b="1">
                <a:solidFill>
                  <a:schemeClr val="bg1"/>
                </a:solidFill>
                <a:latin typeface="News Gothic MT" charset="0"/>
              </a:rPr>
              <a:t>Definition of risk for various test modalities</a:t>
            </a:r>
          </a:p>
        </p:txBody>
      </p:sp>
      <p:sp>
        <p:nvSpPr>
          <p:cNvPr id="30724" name="Rectangle 47"/>
          <p:cNvSpPr>
            <a:spLocks noChangeArrowheads="1"/>
          </p:cNvSpPr>
          <p:nvPr/>
        </p:nvSpPr>
        <p:spPr bwMode="auto">
          <a:xfrm>
            <a:off x="304800" y="1866900"/>
            <a:ext cx="8521700" cy="3949700"/>
          </a:xfrm>
          <a:prstGeom prst="rect">
            <a:avLst/>
          </a:prstGeom>
          <a:solidFill>
            <a:srgbClr val="FF6600">
              <a:alpha val="0"/>
            </a:srgbClr>
          </a:solidFill>
          <a:ln w="76200">
            <a:solidFill>
              <a:srgbClr val="FF0000"/>
            </a:solidFill>
            <a:miter lim="800000"/>
            <a:headEnd/>
            <a:tailEnd/>
          </a:ln>
        </p:spPr>
        <p:txBody>
          <a:bodyPr wrap="none" anchor="ctr"/>
          <a:lstStyle>
            <a:lvl1pPr defTabSz="457200" eaLnBrk="0" hangingPunct="0">
              <a:defRPr>
                <a:solidFill>
                  <a:schemeClr val="tx1"/>
                </a:solidFill>
                <a:latin typeface="Arial" charset="0"/>
                <a:ea typeface="Arial" charset="0"/>
                <a:cs typeface="Arial" charset="0"/>
              </a:defRPr>
            </a:lvl1pPr>
            <a:lvl2pPr marL="742950" indent="-285750" defTabSz="457200" eaLnBrk="0" hangingPunct="0">
              <a:defRPr>
                <a:solidFill>
                  <a:schemeClr val="tx1"/>
                </a:solidFill>
                <a:latin typeface="Arial" charset="0"/>
                <a:ea typeface="Arial" charset="0"/>
                <a:cs typeface="Arial" charset="0"/>
              </a:defRPr>
            </a:lvl2pPr>
            <a:lvl3pPr marL="1143000" indent="-228600" defTabSz="457200" eaLnBrk="0" hangingPunct="0">
              <a:defRPr>
                <a:solidFill>
                  <a:schemeClr val="tx1"/>
                </a:solidFill>
                <a:latin typeface="Arial" charset="0"/>
                <a:ea typeface="Arial" charset="0"/>
                <a:cs typeface="Arial" charset="0"/>
              </a:defRPr>
            </a:lvl3pPr>
            <a:lvl4pPr marL="1600200" indent="-228600" defTabSz="457200" eaLnBrk="0" hangingPunct="0">
              <a:defRPr>
                <a:solidFill>
                  <a:schemeClr val="tx1"/>
                </a:solidFill>
                <a:latin typeface="Arial" charset="0"/>
                <a:ea typeface="Arial" charset="0"/>
                <a:cs typeface="Arial" charset="0"/>
              </a:defRPr>
            </a:lvl4pPr>
            <a:lvl5pPr marL="2057400" indent="-228600" defTabSz="457200" eaLnBrk="0" hangingPunct="0">
              <a:defRPr>
                <a:solidFill>
                  <a:schemeClr val="tx1"/>
                </a:solidFill>
                <a:latin typeface="Arial" charset="0"/>
                <a:ea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it-IT" altLang="it-IT">
              <a:latin typeface="News Gothic MT" charset="0"/>
            </a:endParaRPr>
          </a:p>
        </p:txBody>
      </p:sp>
      <p:sp>
        <p:nvSpPr>
          <p:cNvPr id="30725" name="CasellaDiTesto 1"/>
          <p:cNvSpPr txBox="1">
            <a:spLocks noChangeArrowheads="1"/>
          </p:cNvSpPr>
          <p:nvPr/>
        </p:nvSpPr>
        <p:spPr bwMode="auto">
          <a:xfrm>
            <a:off x="304800" y="5961063"/>
            <a:ext cx="84709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ea typeface="Arial" charset="0"/>
                <a:cs typeface="Arial" charset="0"/>
              </a:defRPr>
            </a:lvl1pPr>
            <a:lvl2pPr marL="742950" indent="-285750" defTabSz="457200" eaLnBrk="0" hangingPunct="0">
              <a:defRPr>
                <a:solidFill>
                  <a:schemeClr val="tx1"/>
                </a:solidFill>
                <a:latin typeface="Arial" charset="0"/>
                <a:ea typeface="Arial" charset="0"/>
                <a:cs typeface="Arial" charset="0"/>
              </a:defRPr>
            </a:lvl2pPr>
            <a:lvl3pPr marL="1143000" indent="-228600" defTabSz="457200" eaLnBrk="0" hangingPunct="0">
              <a:defRPr>
                <a:solidFill>
                  <a:schemeClr val="tx1"/>
                </a:solidFill>
                <a:latin typeface="Arial" charset="0"/>
                <a:ea typeface="Arial" charset="0"/>
                <a:cs typeface="Arial" charset="0"/>
              </a:defRPr>
            </a:lvl3pPr>
            <a:lvl4pPr marL="1600200" indent="-228600" defTabSz="457200" eaLnBrk="0" hangingPunct="0">
              <a:defRPr>
                <a:solidFill>
                  <a:schemeClr val="tx1"/>
                </a:solidFill>
                <a:latin typeface="Arial" charset="0"/>
                <a:ea typeface="Arial" charset="0"/>
                <a:cs typeface="Arial" charset="0"/>
              </a:defRPr>
            </a:lvl4pPr>
            <a:lvl5pPr marL="2057400" indent="-228600" defTabSz="457200" eaLnBrk="0" hangingPunct="0">
              <a:defRPr>
                <a:solidFill>
                  <a:schemeClr val="tx1"/>
                </a:solidFill>
                <a:latin typeface="Arial" charset="0"/>
                <a:ea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it-IT" altLang="it-IT" sz="1400" b="1">
                <a:latin typeface="News Gothic MT" charset="0"/>
              </a:rPr>
              <a:t>Considerata la potenziale sovrastima della coronaropatia, è prudente eseguire un test aggiuntivo </a:t>
            </a:r>
          </a:p>
          <a:p>
            <a:pPr eaLnBrk="1" hangingPunct="1"/>
            <a:r>
              <a:rPr lang="it-IT" altLang="it-IT" sz="1400" b="1">
                <a:latin typeface="News Gothic MT" charset="0"/>
              </a:rPr>
              <a:t>prima di indirizzare a CVG un paziente ad alto rischio paucisintomatico soltanto sulla base </a:t>
            </a:r>
          </a:p>
          <a:p>
            <a:pPr eaLnBrk="1" hangingPunct="1"/>
            <a:r>
              <a:rPr lang="it-IT" altLang="it-IT" sz="1400" b="1">
                <a:latin typeface="News Gothic MT" charset="0"/>
              </a:rPr>
              <a:t>dell’anatomia visualizzata con coroTC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defRPr/>
            </a:pPr>
            <a:r>
              <a:rPr lang="it-IT" dirty="0" smtClean="0"/>
              <a:t>CONCLUSIONI</a:t>
            </a:r>
            <a:endParaRPr lang="it-IT" dirty="0"/>
          </a:p>
        </p:txBody>
      </p:sp>
      <p:sp>
        <p:nvSpPr>
          <p:cNvPr id="31747" name="Segnaposto contenuto 2"/>
          <p:cNvSpPr>
            <a:spLocks noGrp="1"/>
          </p:cNvSpPr>
          <p:nvPr>
            <p:ph idx="1"/>
          </p:nvPr>
        </p:nvSpPr>
        <p:spPr/>
        <p:txBody>
          <a:bodyPr/>
          <a:lstStyle/>
          <a:p>
            <a:endParaRPr lang="it-IT" altLang="it-IT" b="1">
              <a:solidFill>
                <a:srgbClr val="FF0000"/>
              </a:solidFill>
            </a:endParaRPr>
          </a:p>
          <a:p>
            <a:endParaRPr lang="it-IT" altLang="it-IT">
              <a:solidFill>
                <a:srgbClr val="636564"/>
              </a:solidFill>
            </a:endParaRPr>
          </a:p>
          <a:p>
            <a:r>
              <a:rPr lang="it-IT" altLang="it-IT">
                <a:solidFill>
                  <a:srgbClr val="636564"/>
                </a:solidFill>
              </a:rPr>
              <a:t>L’  ECG  da sforzo è il test meno sensibile per la malattia coronarica e non può definire la sua estensione, ma la durata di esercizio, la presenza di modifiche del tratto ST, e comparsa di angina conferiscono importanti informazioni prognostiche  (6 Mets; DP 24000; 75/85%)</a:t>
            </a:r>
          </a:p>
          <a:p>
            <a:endParaRPr lang="it-IT" altLang="it-IT">
              <a:solidFill>
                <a:srgbClr val="636564"/>
              </a:solidFill>
            </a:endParaRPr>
          </a:p>
          <a:p>
            <a:endParaRPr lang="it-IT" altLang="it-IT">
              <a:solidFill>
                <a:srgbClr val="636564"/>
              </a:solidFill>
            </a:endParaRPr>
          </a:p>
          <a:p>
            <a:r>
              <a:rPr lang="it-IT" altLang="it-IT">
                <a:solidFill>
                  <a:srgbClr val="636564"/>
                </a:solidFill>
              </a:rPr>
              <a:t>Rispetto al test da sforzo, gli  stress test che coinvolgono l'imaging in genere hanno una capacità superiore di individuare la malattia coronarica senza una perdita apprezzabile di specificità.</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defRPr/>
            </a:pPr>
            <a:r>
              <a:rPr lang="it-IT" dirty="0" smtClean="0"/>
              <a:t>CONCLUSIONI</a:t>
            </a:r>
            <a:endParaRPr lang="it-IT" dirty="0"/>
          </a:p>
        </p:txBody>
      </p:sp>
      <p:sp>
        <p:nvSpPr>
          <p:cNvPr id="3" name="Segnaposto contenuto 2"/>
          <p:cNvSpPr>
            <a:spLocks noGrp="1"/>
          </p:cNvSpPr>
          <p:nvPr>
            <p:ph idx="1"/>
          </p:nvPr>
        </p:nvSpPr>
        <p:spPr/>
        <p:txBody>
          <a:bodyPr/>
          <a:lstStyle/>
          <a:p>
            <a:pPr fontAlgn="auto">
              <a:spcAft>
                <a:spcPts val="0"/>
              </a:spcAft>
              <a:buFont typeface="Arial" pitchFamily="34" charset="0"/>
              <a:buChar char="•"/>
              <a:defRPr/>
            </a:pPr>
            <a:endParaRPr lang="it-IT" dirty="0" smtClean="0"/>
          </a:p>
          <a:p>
            <a:pPr fontAlgn="auto">
              <a:spcAft>
                <a:spcPts val="0"/>
              </a:spcAft>
              <a:buFont typeface="Arial" pitchFamily="34" charset="0"/>
              <a:buChar char="•"/>
              <a:defRPr/>
            </a:pPr>
            <a:r>
              <a:rPr lang="it-IT" dirty="0" smtClean="0"/>
              <a:t> Le linee guida USA hanno raccomandato l'uso del test da sforzo ECG come test di prima linea. Una recente revisione raccomanda l'uso dell’ ECG da sforzo  per individuare la malattia coronarica in pazienti a basso rischio (JACC 2012 </a:t>
            </a:r>
            <a:r>
              <a:rPr lang="it-IT" dirty="0" err="1" smtClean="0"/>
              <a:t>Fihn</a:t>
            </a:r>
            <a:r>
              <a:rPr lang="it-IT" dirty="0" smtClean="0"/>
              <a:t> SD) </a:t>
            </a:r>
          </a:p>
          <a:p>
            <a:pPr fontAlgn="auto">
              <a:spcAft>
                <a:spcPts val="0"/>
              </a:spcAft>
              <a:buFont typeface="Arial" pitchFamily="34" charset="0"/>
              <a:buChar char="•"/>
              <a:defRPr/>
            </a:pPr>
            <a:endParaRPr lang="it-IT" dirty="0" smtClean="0"/>
          </a:p>
          <a:p>
            <a:pPr fontAlgn="auto">
              <a:spcAft>
                <a:spcPts val="0"/>
              </a:spcAft>
              <a:buFont typeface="Arial" pitchFamily="34" charset="0"/>
              <a:buChar char="•"/>
              <a:defRPr/>
            </a:pPr>
            <a:r>
              <a:rPr lang="it-IT" dirty="0" smtClean="0"/>
              <a:t> CT utile per valutare i pazienti con sospetta malattia coronarica, e può efficacemente escludere la malattia coronarica ostruttiva. Svantaggi :può sovrastimare la portata di questa malattia e l'esposizione complessiva ai </a:t>
            </a:r>
            <a:r>
              <a:rPr lang="it-IT" dirty="0" err="1" smtClean="0"/>
              <a:t>rx</a:t>
            </a:r>
            <a:r>
              <a:rPr lang="it-IT" dirty="0" smtClean="0"/>
              <a:t> . </a:t>
            </a:r>
          </a:p>
          <a:p>
            <a:pPr marL="0" indent="0" fontAlgn="auto">
              <a:spcAft>
                <a:spcPts val="0"/>
              </a:spcAft>
              <a:buFontTx/>
              <a:buNone/>
              <a:defRPr/>
            </a:pPr>
            <a:r>
              <a:rPr lang="it-IT" dirty="0" smtClean="0"/>
              <a:t>  </a:t>
            </a:r>
          </a:p>
          <a:p>
            <a:pPr marL="0" indent="0" fontAlgn="auto">
              <a:spcAft>
                <a:spcPts val="0"/>
              </a:spcAft>
              <a:buFontTx/>
              <a:buNone/>
              <a:defRPr/>
            </a:pPr>
            <a:r>
              <a:rPr lang="it-IT" dirty="0" smtClean="0"/>
              <a:t> CT utile  per escludere la malattia coronarica quando si </a:t>
            </a:r>
          </a:p>
          <a:p>
            <a:pPr marL="0" indent="0" fontAlgn="auto">
              <a:spcAft>
                <a:spcPts val="0"/>
              </a:spcAft>
              <a:buFont typeface="Arial" pitchFamily="34" charset="0"/>
              <a:buNone/>
              <a:defRPr/>
            </a:pPr>
            <a:r>
              <a:rPr lang="it-IT" dirty="0" smtClean="0"/>
              <a:t>    sospetta un test falso positivo</a:t>
            </a:r>
          </a:p>
          <a:p>
            <a:pPr marL="0" indent="0" fontAlgn="auto">
              <a:spcAft>
                <a:spcPts val="0"/>
              </a:spcAft>
              <a:buFontTx/>
              <a:buNone/>
              <a:defRPr/>
            </a:pPr>
            <a:endParaRPr lang="it-IT"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olo 1"/>
          <p:cNvSpPr>
            <a:spLocks noGrp="1"/>
          </p:cNvSpPr>
          <p:nvPr>
            <p:ph type="title"/>
          </p:nvPr>
        </p:nvSpPr>
        <p:spPr/>
        <p:txBody>
          <a:bodyPr/>
          <a:lstStyle/>
          <a:p>
            <a:pPr algn="ctr" eaLnBrk="1" fontAlgn="auto" hangingPunct="1">
              <a:spcAft>
                <a:spcPts val="0"/>
              </a:spcAft>
              <a:defRPr/>
            </a:pPr>
            <a:r>
              <a:rPr lang="it-IT" smtClean="0"/>
              <a:t>CONCLUSIONI</a:t>
            </a:r>
          </a:p>
        </p:txBody>
      </p:sp>
      <p:sp>
        <p:nvSpPr>
          <p:cNvPr id="34819" name="Segnaposto contenuto 3"/>
          <p:cNvSpPr>
            <a:spLocks noGrp="1"/>
          </p:cNvSpPr>
          <p:nvPr>
            <p:ph idx="1"/>
          </p:nvPr>
        </p:nvSpPr>
        <p:spPr>
          <a:xfrm>
            <a:off x="476250" y="2362200"/>
            <a:ext cx="7886700" cy="4146550"/>
          </a:xfrm>
        </p:spPr>
        <p:txBody>
          <a:bodyPr/>
          <a:lstStyle/>
          <a:p>
            <a:pPr eaLnBrk="1" hangingPunct="1"/>
            <a:r>
              <a:rPr lang="it-IT" altLang="it-IT"/>
              <a:t> Negative predictive values for all the advanced imaging techniques are similar, and are higher than routine bedside echocardiography. Advanced imaging techniques are cost-effective, can reduce length of hospital stay, provide information on </a:t>
            </a:r>
            <a:r>
              <a:rPr lang="it-IT" altLang="it-IT" sz="3100"/>
              <a:t>alternative</a:t>
            </a:r>
            <a:r>
              <a:rPr lang="it-IT" altLang="it-IT"/>
              <a:t> diagnoses, and, if appropriately used, can improve patient flow in the emergency department. </a:t>
            </a:r>
          </a:p>
          <a:p>
            <a:pPr eaLnBrk="1" hangingPunct="1"/>
            <a:r>
              <a:rPr lang="it-IT" altLang="it-IT"/>
              <a:t>However, the optimal use and comparative value of these imaging techniques remain to be defined.</a:t>
            </a:r>
          </a:p>
        </p:txBody>
      </p:sp>
      <p:sp>
        <p:nvSpPr>
          <p:cNvPr id="34820" name="CasellaDiTesto 7"/>
          <p:cNvSpPr txBox="1">
            <a:spLocks noChangeArrowheads="1"/>
          </p:cNvSpPr>
          <p:nvPr/>
        </p:nvSpPr>
        <p:spPr bwMode="auto">
          <a:xfrm>
            <a:off x="171450" y="6397625"/>
            <a:ext cx="4514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it-IT" altLang="it-IT" sz="1400">
                <a:latin typeface="Verdana" charset="0"/>
              </a:rPr>
              <a:t>Pankaj  Garg et al. Nature Rewiews Cardiologia 2016</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Immagine 1" descr="dolore toracico1.jpg"/>
          <p:cNvPicPr>
            <a:picLocks noChangeAspect="1"/>
          </p:cNvPicPr>
          <p:nvPr/>
        </p:nvPicPr>
        <p:blipFill>
          <a:blip r:embed="rId2">
            <a:extLst>
              <a:ext uri="{28A0092B-C50C-407E-A947-70E740481C1C}">
                <a14:useLocalDpi xmlns:a14="http://schemas.microsoft.com/office/drawing/2010/main" val="0"/>
              </a:ext>
            </a:extLst>
          </a:blip>
          <a:srcRect b="12881"/>
          <a:stretch>
            <a:fillRect/>
          </a:stretch>
        </p:blipFill>
        <p:spPr bwMode="auto">
          <a:xfrm>
            <a:off x="0" y="723900"/>
            <a:ext cx="909955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ttangolo 2"/>
          <p:cNvSpPr>
            <a:spLocks noChangeArrowheads="1"/>
          </p:cNvSpPr>
          <p:nvPr/>
        </p:nvSpPr>
        <p:spPr bwMode="auto">
          <a:xfrm>
            <a:off x="114300" y="6021388"/>
            <a:ext cx="429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it-IT" altLang="it-IT" sz="1200">
                <a:latin typeface="Verdana" charset="0"/>
              </a:rPr>
              <a:t>Pankaj  Garg et al. Nature Rewiews Cardiologia 2016</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Immagine 1" descr="dolore toracico4.jpg.png"/>
          <p:cNvPicPr>
            <a:picLocks noChangeAspect="1"/>
          </p:cNvPicPr>
          <p:nvPr/>
        </p:nvPicPr>
        <p:blipFill>
          <a:blip r:embed="rId2">
            <a:extLst>
              <a:ext uri="{28A0092B-C50C-407E-A947-70E740481C1C}">
                <a14:useLocalDpi xmlns:a14="http://schemas.microsoft.com/office/drawing/2010/main" val="0"/>
              </a:ext>
            </a:extLst>
          </a:blip>
          <a:srcRect t="4504"/>
          <a:stretch>
            <a:fillRect/>
          </a:stretch>
        </p:blipFill>
        <p:spPr bwMode="auto">
          <a:xfrm>
            <a:off x="1862138" y="836613"/>
            <a:ext cx="5805487"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ttangolo 2"/>
          <p:cNvSpPr>
            <a:spLocks noChangeArrowheads="1"/>
          </p:cNvSpPr>
          <p:nvPr/>
        </p:nvSpPr>
        <p:spPr bwMode="auto">
          <a:xfrm>
            <a:off x="3419475" y="6453188"/>
            <a:ext cx="42941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it-IT" altLang="it-IT" sz="1200">
                <a:latin typeface="Verdana" charset="0"/>
              </a:rPr>
              <a:t>Pankaj  Garg et al. Nature Rewiews Cardiologia 2016</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6988"/>
            <a:ext cx="6858000" cy="616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4229100" y="2204864"/>
            <a:ext cx="685800" cy="228600"/>
          </a:xfrm>
          <a:prstGeom prst="rect">
            <a:avLst/>
          </a:prstGeom>
          <a:noFill/>
          <a:ln>
            <a:solidFill>
              <a:schemeClr val="accent2"/>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SCAD Slide-set 2013002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descr="SCAD Slide-set 201300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1275" y="1905000"/>
            <a:ext cx="6521450"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1747" name="Rectangle 2"/>
          <p:cNvSpPr>
            <a:spLocks noGrp="1" noChangeArrowheads="1"/>
          </p:cNvSpPr>
          <p:nvPr>
            <p:ph type="title"/>
          </p:nvPr>
        </p:nvSpPr>
        <p:spPr>
          <a:xfrm>
            <a:off x="671513" y="568325"/>
            <a:ext cx="7805737" cy="1144588"/>
          </a:xfrm>
        </p:spPr>
        <p:txBody>
          <a:bodyPr/>
          <a:lstStyle/>
          <a:p>
            <a:pPr eaLnBrk="1" fontAlgn="auto" hangingPunct="1">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mtClean="0"/>
              <a:t>Tavola 1: Stress Farmacologico</a:t>
            </a:r>
          </a:p>
        </p:txBody>
      </p:sp>
      <p:sp>
        <p:nvSpPr>
          <p:cNvPr id="41988" name="Text Box 3"/>
          <p:cNvSpPr txBox="1">
            <a:spLocks noChangeArrowheads="1"/>
          </p:cNvSpPr>
          <p:nvPr/>
        </p:nvSpPr>
        <p:spPr bwMode="auto">
          <a:xfrm>
            <a:off x="96838" y="6450013"/>
            <a:ext cx="4930775" cy="347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marL="85725" indent="-80963" eaLnBrk="0" hangingPunct="0">
              <a:tabLst>
                <a:tab pos="857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chemeClr val="tx1"/>
                </a:solidFill>
                <a:latin typeface="Arial" charset="0"/>
                <a:ea typeface="Arial" charset="0"/>
                <a:cs typeface="Arial" charset="0"/>
              </a:defRPr>
            </a:lvl1pPr>
            <a:lvl2pPr marL="742950" indent="-285750" eaLnBrk="0" hangingPunct="0">
              <a:tabLst>
                <a:tab pos="857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chemeClr val="tx1"/>
                </a:solidFill>
                <a:latin typeface="Arial" charset="0"/>
                <a:ea typeface="Arial" charset="0"/>
                <a:cs typeface="Arial" charset="0"/>
              </a:defRPr>
            </a:lvl2pPr>
            <a:lvl3pPr marL="1143000" indent="-228600" eaLnBrk="0" hangingPunct="0">
              <a:tabLst>
                <a:tab pos="857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chemeClr val="tx1"/>
                </a:solidFill>
                <a:latin typeface="Arial" charset="0"/>
                <a:ea typeface="Arial" charset="0"/>
                <a:cs typeface="Arial" charset="0"/>
              </a:defRPr>
            </a:lvl3pPr>
            <a:lvl4pPr marL="1600200" indent="-228600" eaLnBrk="0" hangingPunct="0">
              <a:tabLst>
                <a:tab pos="857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chemeClr val="tx1"/>
                </a:solidFill>
                <a:latin typeface="Arial" charset="0"/>
                <a:ea typeface="Arial" charset="0"/>
                <a:cs typeface="Arial" charset="0"/>
              </a:defRPr>
            </a:lvl4pPr>
            <a:lvl5pPr marL="2057400" indent="-228600" eaLnBrk="0" hangingPunct="0">
              <a:tabLst>
                <a:tab pos="857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chemeClr val="tx1"/>
                </a:solidFill>
                <a:latin typeface="Arial" charset="0"/>
                <a:ea typeface="Arial" charset="0"/>
                <a:cs typeface="Arial" charset="0"/>
              </a:defRPr>
            </a:lvl5pPr>
            <a:lvl6pPr marL="2514600" indent="-228600" eaLnBrk="0" fontAlgn="base" hangingPunct="0">
              <a:spcBef>
                <a:spcPct val="0"/>
              </a:spcBef>
              <a:spcAft>
                <a:spcPct val="0"/>
              </a:spcAft>
              <a:tabLst>
                <a:tab pos="857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tabLst>
                <a:tab pos="857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tabLst>
                <a:tab pos="857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tabLst>
                <a:tab pos="857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chemeClr val="tx1"/>
                </a:solidFill>
                <a:latin typeface="Arial" charset="0"/>
                <a:ea typeface="Arial" charset="0"/>
                <a:cs typeface="Arial" charset="0"/>
              </a:defRPr>
            </a:lvl9pPr>
          </a:lstStyle>
          <a:p>
            <a:pPr eaLnBrk="1" hangingPunct="1">
              <a:buSzPct val="45000"/>
            </a:pPr>
            <a:r>
              <a:rPr lang="en-GB" altLang="it-IT" sz="1000">
                <a:solidFill>
                  <a:srgbClr val="000000"/>
                </a:solidFill>
                <a:latin typeface="Verdana" charset="0"/>
              </a:rPr>
              <a:t>© 2008 The European Society of Cardiology, European Association for Cardio-Thoracic Surgery, and Europa Edition, All rights reserved</a:t>
            </a:r>
          </a:p>
        </p:txBody>
      </p:sp>
      <p:pic>
        <p:nvPicPr>
          <p:cNvPr id="4198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6213" y="6283325"/>
            <a:ext cx="253523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513" y="2252663"/>
            <a:ext cx="7805737" cy="362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2771" name="Rectangle 2"/>
          <p:cNvSpPr>
            <a:spLocks noGrp="1" noChangeArrowheads="1"/>
          </p:cNvSpPr>
          <p:nvPr>
            <p:ph type="title"/>
          </p:nvPr>
        </p:nvSpPr>
        <p:spPr>
          <a:xfrm>
            <a:off x="671513" y="568325"/>
            <a:ext cx="7805737" cy="1144588"/>
          </a:xfrm>
        </p:spPr>
        <p:txBody>
          <a:bodyPr/>
          <a:lstStyle/>
          <a:p>
            <a:pPr eaLnBrk="1" fontAlgn="auto" hangingPunct="1">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mtClean="0"/>
              <a:t>Tavola 2: ECO-stress </a:t>
            </a:r>
          </a:p>
        </p:txBody>
      </p:sp>
      <p:pic>
        <p:nvPicPr>
          <p:cNvPr id="430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6213" y="6284913"/>
            <a:ext cx="253523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3013" name="Text Box 4"/>
          <p:cNvSpPr txBox="1">
            <a:spLocks noChangeArrowheads="1"/>
          </p:cNvSpPr>
          <p:nvPr/>
        </p:nvSpPr>
        <p:spPr bwMode="auto">
          <a:xfrm>
            <a:off x="96838" y="6450013"/>
            <a:ext cx="4930775" cy="347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marL="85725" indent="-80963" eaLnBrk="0" hangingPunct="0">
              <a:tabLst>
                <a:tab pos="857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chemeClr val="tx1"/>
                </a:solidFill>
                <a:latin typeface="Arial" charset="0"/>
                <a:ea typeface="Arial" charset="0"/>
                <a:cs typeface="Arial" charset="0"/>
              </a:defRPr>
            </a:lvl1pPr>
            <a:lvl2pPr marL="742950" indent="-285750" eaLnBrk="0" hangingPunct="0">
              <a:tabLst>
                <a:tab pos="857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chemeClr val="tx1"/>
                </a:solidFill>
                <a:latin typeface="Arial" charset="0"/>
                <a:ea typeface="Arial" charset="0"/>
                <a:cs typeface="Arial" charset="0"/>
              </a:defRPr>
            </a:lvl2pPr>
            <a:lvl3pPr marL="1143000" indent="-228600" eaLnBrk="0" hangingPunct="0">
              <a:tabLst>
                <a:tab pos="857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chemeClr val="tx1"/>
                </a:solidFill>
                <a:latin typeface="Arial" charset="0"/>
                <a:ea typeface="Arial" charset="0"/>
                <a:cs typeface="Arial" charset="0"/>
              </a:defRPr>
            </a:lvl3pPr>
            <a:lvl4pPr marL="1600200" indent="-228600" eaLnBrk="0" hangingPunct="0">
              <a:tabLst>
                <a:tab pos="857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chemeClr val="tx1"/>
                </a:solidFill>
                <a:latin typeface="Arial" charset="0"/>
                <a:ea typeface="Arial" charset="0"/>
                <a:cs typeface="Arial" charset="0"/>
              </a:defRPr>
            </a:lvl4pPr>
            <a:lvl5pPr marL="2057400" indent="-228600" eaLnBrk="0" hangingPunct="0">
              <a:tabLst>
                <a:tab pos="857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chemeClr val="tx1"/>
                </a:solidFill>
                <a:latin typeface="Arial" charset="0"/>
                <a:ea typeface="Arial" charset="0"/>
                <a:cs typeface="Arial" charset="0"/>
              </a:defRPr>
            </a:lvl5pPr>
            <a:lvl6pPr marL="2514600" indent="-228600" eaLnBrk="0" fontAlgn="base" hangingPunct="0">
              <a:spcBef>
                <a:spcPct val="0"/>
              </a:spcBef>
              <a:spcAft>
                <a:spcPct val="0"/>
              </a:spcAft>
              <a:tabLst>
                <a:tab pos="857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tabLst>
                <a:tab pos="857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tabLst>
                <a:tab pos="857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tabLst>
                <a:tab pos="857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solidFill>
                  <a:schemeClr val="tx1"/>
                </a:solidFill>
                <a:latin typeface="Arial" charset="0"/>
                <a:ea typeface="Arial" charset="0"/>
                <a:cs typeface="Arial" charset="0"/>
              </a:defRPr>
            </a:lvl9pPr>
          </a:lstStyle>
          <a:p>
            <a:pPr eaLnBrk="1" hangingPunct="1">
              <a:buSzPct val="45000"/>
            </a:pPr>
            <a:r>
              <a:rPr lang="en-GB" altLang="it-IT" sz="1000">
                <a:solidFill>
                  <a:srgbClr val="000000"/>
                </a:solidFill>
                <a:latin typeface="Verdana" charset="0"/>
              </a:rPr>
              <a:t>© 2008 The European Society of Cardiology, European Association for Cardio-Thoracic Surgery, and Europa Edition, All rights reserved</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Immagin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descr="SCAD Slide-set 2013001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628650" y="76200"/>
            <a:ext cx="7886700" cy="1325563"/>
          </a:xfrm>
        </p:spPr>
        <p:txBody>
          <a:bodyPr/>
          <a:lstStyle/>
          <a:p>
            <a:pPr eaLnBrk="1" fontAlgn="auto" hangingPunct="1">
              <a:spcAft>
                <a:spcPts val="0"/>
              </a:spcAft>
              <a:defRPr/>
            </a:pPr>
            <a:r>
              <a:rPr lang="en-US" smtClean="0"/>
              <a:t>Conclusions</a:t>
            </a:r>
          </a:p>
        </p:txBody>
      </p:sp>
      <p:sp>
        <p:nvSpPr>
          <p:cNvPr id="45059" name="Content Placeholder 2"/>
          <p:cNvSpPr>
            <a:spLocks noGrp="1"/>
          </p:cNvSpPr>
          <p:nvPr>
            <p:ph idx="1"/>
          </p:nvPr>
        </p:nvSpPr>
        <p:spPr>
          <a:xfrm>
            <a:off x="877888" y="1595438"/>
            <a:ext cx="7508875" cy="4500562"/>
          </a:xfrm>
        </p:spPr>
        <p:txBody>
          <a:bodyPr/>
          <a:lstStyle/>
          <a:p>
            <a:pPr eaLnBrk="1" hangingPunct="1">
              <a:buFont typeface="Wingdings" charset="2"/>
              <a:buChar char="§"/>
            </a:pPr>
            <a:endParaRPr lang="en-US" altLang="it-IT">
              <a:latin typeface="Arial Black" charset="0"/>
            </a:endParaRPr>
          </a:p>
          <a:p>
            <a:pPr eaLnBrk="1" hangingPunct="1">
              <a:buFont typeface="Wingdings" charset="2"/>
              <a:buChar char="§"/>
            </a:pPr>
            <a:r>
              <a:rPr lang="en-US" altLang="it-IT">
                <a:latin typeface="Arial Black" charset="0"/>
              </a:rPr>
              <a:t>Compared to usual care using a functional testing strategy, use of an initial anatomic testing strategy employing CTA did not improve clinical outcomes in patients with suspected CAD</a:t>
            </a:r>
          </a:p>
          <a:p>
            <a:pPr eaLnBrk="1" hangingPunct="1">
              <a:buFont typeface="Wingdings" charset="2"/>
              <a:buChar char="§"/>
            </a:pPr>
            <a:endParaRPr lang="en-US" altLang="it-IT">
              <a:solidFill>
                <a:srgbClr val="FF0000"/>
              </a:solidFill>
              <a:latin typeface="Arial Black" charset="0"/>
            </a:endParaRPr>
          </a:p>
          <a:p>
            <a:pPr eaLnBrk="1" hangingPunct="1">
              <a:buFont typeface="Wingdings" charset="2"/>
              <a:buChar char="§"/>
            </a:pPr>
            <a:r>
              <a:rPr lang="en-US" altLang="it-IT">
                <a:latin typeface="Arial Black" charset="0"/>
              </a:rPr>
              <a:t>Our results suggest that CTA is a viable alternative to functional testing </a:t>
            </a:r>
          </a:p>
          <a:p>
            <a:pPr eaLnBrk="1" hangingPunct="1">
              <a:buFont typeface="Wingdings" charset="2"/>
              <a:buChar char="§"/>
            </a:pPr>
            <a:endParaRPr lang="en-US" altLang="it-IT">
              <a:latin typeface="Arial Black" charset="0"/>
            </a:endParaRPr>
          </a:p>
          <a:p>
            <a:pPr eaLnBrk="1" hangingPunct="1">
              <a:buFont typeface="Wingdings" charset="2"/>
              <a:buChar char="§"/>
            </a:pPr>
            <a:r>
              <a:rPr lang="en-US" altLang="it-IT">
                <a:latin typeface="Arial Black" charset="0"/>
              </a:rPr>
              <a:t>These real-world results should inform noninvasive testing choices in clinical care as well as provide guidance to future studies of diagnostic strategies in suspected heart disease</a:t>
            </a:r>
          </a:p>
        </p:txBody>
      </p:sp>
      <p:cxnSp>
        <p:nvCxnSpPr>
          <p:cNvPr id="5" name="Connettore 1 4"/>
          <p:cNvCxnSpPr/>
          <p:nvPr/>
        </p:nvCxnSpPr>
        <p:spPr>
          <a:xfrm flipH="1">
            <a:off x="4643438" y="2924175"/>
            <a:ext cx="316865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Connettore 1 9"/>
          <p:cNvCxnSpPr/>
          <p:nvPr/>
        </p:nvCxnSpPr>
        <p:spPr>
          <a:xfrm flipH="1">
            <a:off x="1258888" y="3213100"/>
            <a:ext cx="5761037"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Connettore 2 13"/>
          <p:cNvCxnSpPr/>
          <p:nvPr/>
        </p:nvCxnSpPr>
        <p:spPr>
          <a:xfrm flipH="1">
            <a:off x="5651500" y="4005263"/>
            <a:ext cx="2592388" cy="0"/>
          </a:xfrm>
          <a:prstGeom prst="straightConnector1">
            <a:avLst/>
          </a:prstGeom>
          <a:ln>
            <a:solidFill>
              <a:srgbClr val="FF0000"/>
            </a:solidFill>
            <a:tailEnd type="arrow"/>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descr="SCAD Slide-set 2013000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00013"/>
            <a:ext cx="6551612" cy="655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descr="SCAD Slide-set 2013001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1412875"/>
            <a:ext cx="8256588"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p:cNvSpPr txBox="1"/>
          <p:nvPr/>
        </p:nvSpPr>
        <p:spPr>
          <a:xfrm>
            <a:off x="251520" y="251356"/>
            <a:ext cx="8892480" cy="923330"/>
          </a:xfrm>
          <a:prstGeom prst="rect">
            <a:avLst/>
          </a:prstGeom>
          <a:noFill/>
        </p:spPr>
        <p:txBody>
          <a:bodyPr>
            <a:spAutoFit/>
          </a:bodyPr>
          <a:lstStyle/>
          <a:p>
            <a:pPr algn="ctr">
              <a:defRPr/>
            </a:pPr>
            <a:r>
              <a:rPr lang="it-IT"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mn-ea"/>
                <a:cs typeface="Arial" pitchFamily="34" charset="0"/>
              </a:rPr>
              <a:t>PTP SCAD</a:t>
            </a:r>
            <a:r>
              <a:rPr lang="it-IT"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ea typeface="+mn-ea"/>
                <a:cs typeface="Arial" pitchFamily="34" charset="0"/>
              </a:rPr>
              <a:t> </a:t>
            </a:r>
            <a:endParaRPr lang="it-IT" dirty="0">
              <a:solidFill>
                <a:schemeClr val="bg1"/>
              </a:solidFill>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magine 1" descr="ecg da sforzo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68425" y="0"/>
            <a:ext cx="6443663" cy="644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ttangolo 2"/>
          <p:cNvSpPr>
            <a:spLocks noChangeArrowheads="1"/>
          </p:cNvSpPr>
          <p:nvPr/>
        </p:nvSpPr>
        <p:spPr bwMode="auto">
          <a:xfrm>
            <a:off x="114300" y="6165850"/>
            <a:ext cx="3409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it-IT" altLang="it-IT" sz="1200">
                <a:latin typeface="Verdana" charset="0"/>
              </a:rPr>
              <a:t>G.Slavich et al GIC 2008; 9(9)): 615-626</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41&quot;&gt;&lt;property id=&quot;20148&quot; value=&quot;5&quot;/&gt;&lt;property id=&quot;20300&quot; value=&quot;Diapositiva 1 - &amp;quot;Lorem ipsum dolor sit amet,&amp;#x0D;&amp;#x0A;ad vix labore latine philosophia&amp;quot;&quot;/&gt;&lt;property id=&quot;20307&quot; value=&quot;257&quot;/&gt;&lt;/object&gt;&lt;object type=&quot;3&quot; unique_id=&quot;10042&quot;&gt;&lt;property id=&quot;20148&quot; value=&quot;5&quot;/&gt;&lt;property id=&quot;20300&quot; value=&quot;Diapositiva 2 - &amp;quot;Lorem ipsum dolor sit amet, ne has iusto labitur perfecto&amp;quot;&quot;/&gt;&lt;property id=&quot;20307&quot; value=&quot;258&quot;/&gt;&lt;/object&gt;&lt;object type=&quot;3&quot; unique_id=&quot;10043&quot;&gt;&lt;property id=&quot;20148&quot; value=&quot;5&quot;/&gt;&lt;property id=&quot;20300&quot; value=&quot;Diapositiva 3 - &amp;quot;Lorem ipsum dolor sit amet, qui prima nullam atomorum et, gubergren torquatos nam te&amp;quot;&quot;/&gt;&lt;property id=&quot;20307&quot; value=&quot;259&quot;/&gt;&lt;/object&gt;&lt;object type=&quot;3&quot; unique_id=&quot;10044&quot;&gt;&lt;property id=&quot;20148&quot; value=&quot;5&quot;/&gt;&lt;property id=&quot;20300&quot; value=&quot;Diapositiva 4 - &amp;quot;Lorem ipsum dolor sit amet, ne pri elitr mandamus&amp;quot;&quot;/&gt;&lt;property id=&quot;20307&quot; value=&quot;260&quot;/&gt;&lt;/object&gt;&lt;object type=&quot;3&quot; unique_id=&quot;10045&quot;&gt;&lt;property id=&quot;20148&quot; value=&quot;5&quot;/&gt;&lt;property id=&quot;20300&quot; value=&quot;Diapositiva 5 - &amp;quot;Lorem ipsum dolor sit amet, consectetuer adipiscing elit&amp;quot;&quot;/&gt;&lt;property id=&quot;20307&quot; value=&quot;261&quot;/&gt;&lt;/object&gt;&lt;/object&gt;&lt;/object&gt;&lt;/database&gt;"/>
  <p:tag name="SECTOMILLISECCONVERTED" val="1"/>
</p:tagLst>
</file>

<file path=ppt/theme/theme1.xml><?xml version="1.0" encoding="utf-8"?>
<a:theme xmlns:a="http://schemas.openxmlformats.org/drawingml/2006/main" name="Tema di Office">
  <a:themeElements>
    <a:clrScheme name="J5627">
      <a:dk1>
        <a:srgbClr val="1A1817"/>
      </a:dk1>
      <a:lt1>
        <a:sysClr val="window" lastClr="FFFFFF"/>
      </a:lt1>
      <a:dk2>
        <a:srgbClr val="BC0B18"/>
      </a:dk2>
      <a:lt2>
        <a:srgbClr val="F3980C"/>
      </a:lt2>
      <a:accent1>
        <a:srgbClr val="F9D711"/>
      </a:accent1>
      <a:accent2>
        <a:srgbClr val="2F91CB"/>
      </a:accent2>
      <a:accent3>
        <a:srgbClr val="50C2D4"/>
      </a:accent3>
      <a:accent4>
        <a:srgbClr val="5FBD94"/>
      </a:accent4>
      <a:accent5>
        <a:srgbClr val="9BC43A"/>
      </a:accent5>
      <a:accent6>
        <a:srgbClr val="D32A86"/>
      </a:accent6>
      <a:hlink>
        <a:srgbClr val="0000FF"/>
      </a:hlink>
      <a:folHlink>
        <a:srgbClr val="800080"/>
      </a:folHlink>
    </a:clrScheme>
    <a:fontScheme name="Astro">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651</TotalTime>
  <Words>848</Words>
  <Application>Microsoft Macintosh PowerPoint</Application>
  <PresentationFormat>Presentazione su schermo (4:3)</PresentationFormat>
  <Paragraphs>94</Paragraphs>
  <Slides>41</Slides>
  <Notes>10</Notes>
  <HiddenSlides>0</HiddenSlides>
  <MMClips>0</MMClips>
  <ScaleCrop>false</ScaleCrop>
  <HeadingPairs>
    <vt:vector size="8" baseType="variant">
      <vt:variant>
        <vt:lpstr>Caratteri utilizzati</vt:lpstr>
      </vt:variant>
      <vt:variant>
        <vt:i4>8</vt:i4>
      </vt:variant>
      <vt:variant>
        <vt:lpstr>Tema</vt:lpstr>
      </vt:variant>
      <vt:variant>
        <vt:i4>1</vt:i4>
      </vt:variant>
      <vt:variant>
        <vt:lpstr>Server OLE incorporati</vt:lpstr>
      </vt:variant>
      <vt:variant>
        <vt:i4>1</vt:i4>
      </vt:variant>
      <vt:variant>
        <vt:lpstr>Titoli diapositive</vt:lpstr>
      </vt:variant>
      <vt:variant>
        <vt:i4>41</vt:i4>
      </vt:variant>
    </vt:vector>
  </HeadingPairs>
  <TitlesOfParts>
    <vt:vector size="51" baseType="lpstr">
      <vt:lpstr>Wingdings</vt:lpstr>
      <vt:lpstr>Arial</vt:lpstr>
      <vt:lpstr>Calibri</vt:lpstr>
      <vt:lpstr>Arial Black</vt:lpstr>
      <vt:lpstr>MS PGothic</vt:lpstr>
      <vt:lpstr>News Gothic MT</vt:lpstr>
      <vt:lpstr>Times New Roman</vt:lpstr>
      <vt:lpstr>Verdana</vt:lpstr>
      <vt:lpstr>Tema di Office</vt:lpstr>
      <vt:lpstr>Fotografia Photo Editor</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SPECT</vt:lpstr>
      <vt:lpstr>Presentazione di PowerPoint</vt:lpstr>
      <vt:lpstr>STUDIO PROMISE</vt:lpstr>
      <vt:lpstr>Primary Endpoint:  Death, MI, Unstable Angina, Major Complications</vt:lpstr>
      <vt:lpstr>Presentazione di PowerPoint</vt:lpstr>
      <vt:lpstr>Presentazione di PowerPoint</vt:lpstr>
      <vt:lpstr>Presentazione di PowerPoint</vt:lpstr>
      <vt:lpstr>2014   Indications for diagnostic testing in patients with suspected CAD and      stable symptoms</vt:lpstr>
      <vt:lpstr>Presentazione di PowerPoint</vt:lpstr>
      <vt:lpstr>Presentazione di PowerPoint</vt:lpstr>
      <vt:lpstr>Presentazione di PowerPoint</vt:lpstr>
      <vt:lpstr>Presentazione di PowerPoint</vt:lpstr>
      <vt:lpstr>CONCLUSIONI</vt:lpstr>
      <vt:lpstr>CONCLUSIONI</vt:lpstr>
      <vt:lpstr>CONCLUSIONI</vt:lpstr>
      <vt:lpstr>Presentazione di PowerPoint</vt:lpstr>
      <vt:lpstr>Presentazione di PowerPoint</vt:lpstr>
      <vt:lpstr>Presentazione di PowerPoint</vt:lpstr>
      <vt:lpstr>Presentazione di PowerPoint</vt:lpstr>
      <vt:lpstr>Presentazione di PowerPoint</vt:lpstr>
      <vt:lpstr>Presentazione di PowerPoint</vt:lpstr>
      <vt:lpstr>Tavola 1: Stress Farmacologico</vt:lpstr>
      <vt:lpstr>Tavola 2: ECO-stress </vt:lpstr>
      <vt:lpstr>Presentazione di PowerPoint</vt:lpstr>
      <vt:lpstr>Conclusions</vt:lpstr>
    </vt:vector>
  </TitlesOfParts>
  <Company>Comunica &amp; Comunica S.r.L.</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Utente Windows</dc:creator>
  <cp:lastModifiedBy>antonio panno</cp:lastModifiedBy>
  <cp:revision>52</cp:revision>
  <dcterms:created xsi:type="dcterms:W3CDTF">2015-10-22T10:26:26Z</dcterms:created>
  <dcterms:modified xsi:type="dcterms:W3CDTF">2016-06-05T05:53:55Z</dcterms:modified>
</cp:coreProperties>
</file>